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3" r:id="rId4"/>
    <p:sldMasterId id="2147483684" r:id="rId5"/>
  </p:sldMasterIdLst>
  <p:notesMasterIdLst>
    <p:notesMasterId r:id="rId57"/>
  </p:notesMasterIdLst>
  <p:handoutMasterIdLst>
    <p:handoutMasterId r:id="rId58"/>
  </p:handoutMasterIdLst>
  <p:sldIdLst>
    <p:sldId id="396" r:id="rId6"/>
    <p:sldId id="257" r:id="rId7"/>
    <p:sldId id="391" r:id="rId8"/>
    <p:sldId id="395" r:id="rId9"/>
    <p:sldId id="393" r:id="rId10"/>
    <p:sldId id="2147481493" r:id="rId11"/>
    <p:sldId id="388" r:id="rId12"/>
    <p:sldId id="2147471941" r:id="rId13"/>
    <p:sldId id="387" r:id="rId14"/>
    <p:sldId id="366" r:id="rId15"/>
    <p:sldId id="2147483120" r:id="rId16"/>
    <p:sldId id="2147483107" r:id="rId17"/>
    <p:sldId id="2147483115" r:id="rId18"/>
    <p:sldId id="2147483091" r:id="rId19"/>
    <p:sldId id="2147483098" r:id="rId20"/>
    <p:sldId id="2147483101" r:id="rId21"/>
    <p:sldId id="2147475707" r:id="rId22"/>
    <p:sldId id="2147483127" r:id="rId23"/>
    <p:sldId id="2147483102" r:id="rId24"/>
    <p:sldId id="2134806071" r:id="rId25"/>
    <p:sldId id="289" r:id="rId26"/>
    <p:sldId id="2147483108" r:id="rId27"/>
    <p:sldId id="2147483128" r:id="rId28"/>
    <p:sldId id="2147483087" r:id="rId29"/>
    <p:sldId id="2147481499" r:id="rId30"/>
    <p:sldId id="352" r:id="rId31"/>
    <p:sldId id="2147469039" r:id="rId32"/>
    <p:sldId id="376" r:id="rId33"/>
    <p:sldId id="383" r:id="rId34"/>
    <p:sldId id="372" r:id="rId35"/>
    <p:sldId id="373" r:id="rId36"/>
    <p:sldId id="2147483113" r:id="rId37"/>
    <p:sldId id="2147483104" r:id="rId38"/>
    <p:sldId id="2147483105" r:id="rId39"/>
    <p:sldId id="2147483123" r:id="rId40"/>
    <p:sldId id="382" r:id="rId41"/>
    <p:sldId id="2147483114" r:id="rId42"/>
    <p:sldId id="404" r:id="rId43"/>
    <p:sldId id="2147483111" r:id="rId44"/>
    <p:sldId id="2147483124" r:id="rId45"/>
    <p:sldId id="2147483112" r:id="rId46"/>
    <p:sldId id="260" r:id="rId47"/>
    <p:sldId id="2147483125" r:id="rId48"/>
    <p:sldId id="2147481548" r:id="rId49"/>
    <p:sldId id="2147483130" r:id="rId50"/>
    <p:sldId id="2147483129" r:id="rId51"/>
    <p:sldId id="2147483099" r:id="rId52"/>
    <p:sldId id="2147481505" r:id="rId53"/>
    <p:sldId id="2147483103" r:id="rId54"/>
    <p:sldId id="2147481485" r:id="rId55"/>
    <p:sldId id="402" r:id="rId56"/>
  </p:sldIdLst>
  <p:sldSz cx="12192000" cy="6858000"/>
  <p:notesSz cx="6858000" cy="9144000"/>
  <p:embeddedFontLst>
    <p:embeddedFont>
      <p:font typeface="Intel Clear" panose="020B0604020202020204" charset="0"/>
      <p:regular r:id="rId59"/>
      <p:bold r:id="rId60"/>
      <p:italic r:id="rId61"/>
      <p:boldItalic r:id="rId62"/>
    </p:embeddedFont>
    <p:embeddedFont>
      <p:font typeface="Intel Clear Light" panose="020B0604020202020204" charset="0"/>
      <p:regular r:id="rId63"/>
      <p:italic r:id="rId64"/>
    </p:embeddedFont>
    <p:embeddedFont>
      <p:font typeface="IntelOne Display Bold" panose="020B0803020203020204" pitchFamily="34" charset="0"/>
      <p:bold r:id="rId65"/>
    </p:embeddedFont>
    <p:embeddedFont>
      <p:font typeface="IntelOne Display Light" panose="020B0403020203020204" pitchFamily="34" charset="0"/>
      <p:regular r:id="rId66"/>
    </p:embeddedFont>
    <p:embeddedFont>
      <p:font typeface="IntelOne Display Medium" panose="020B0703020203020204" pitchFamily="34" charset="0"/>
      <p:regular r:id="rId67"/>
    </p:embeddedFont>
    <p:embeddedFont>
      <p:font typeface="IntelOne Display Regular" panose="020B0503020203020204" pitchFamily="34" charset="0"/>
      <p:regular r:id="rId68"/>
    </p:embeddedFont>
    <p:embeddedFont>
      <p:font typeface="IntelOne Text" panose="020B0503020203020204" pitchFamily="34" charset="0"/>
      <p:regular r:id="rId69"/>
      <p:italic r:id="rId70"/>
    </p:embeddedFont>
    <p:embeddedFont>
      <p:font typeface="IntelOne Text Bold" panose="020B0803020203020204" pitchFamily="34" charset="0"/>
      <p:bold r:id="rId71"/>
      <p:boldItalic r:id="rId72"/>
    </p:embeddedFont>
    <p:embeddedFont>
      <p:font typeface="IntelOne Text Light" panose="020B0403020203020204" pitchFamily="34" charset="0"/>
      <p:regular r:id="rId73"/>
      <p:italic r:id="rId74"/>
    </p:embeddedFont>
    <p:embeddedFont>
      <p:font typeface="IntelOne Text Medium" panose="020B0703020203020204" pitchFamily="34" charset="0"/>
      <p:regular r:id="rId75"/>
      <p:italic r:id="rId76"/>
    </p:embeddedFont>
    <p:embeddedFont>
      <p:font typeface="Segoe UI" panose="020B0502040204020203" pitchFamily="34" charset="0"/>
      <p:regular r:id="rId77"/>
      <p:bold r:id="rId78"/>
      <p:italic r:id="rId79"/>
      <p:boldItalic r:id="rId80"/>
    </p:embeddedFont>
    <p:embeddedFont>
      <p:font typeface="Segoe UI Semibold" panose="020B0702040204020203" pitchFamily="34" charset="0"/>
      <p:bold r:id="rId81"/>
      <p:boldItalic r:id="rId82"/>
    </p:embeddedFont>
    <p:embeddedFont>
      <p:font typeface="Segoe UI Variable Text Semibold" pitchFamily="2" charset="0"/>
      <p:bold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5F19476-D3AB-22E1-ECD2-179DB6B2F30A}" name="Echevarria, Rick J" initials="RJE" userId="Echevarria, Rick J" providerId="None"/>
  <p188:author id="{BE6C2CB7-AA48-762A-D503-F97BC8AB1A96}" name="Ferron-Jones, Mike" initials="MFJ" userId="Ferron-Jones, Mike" providerId="None"/>
  <p188:author id="{275DD7CA-31FB-1790-21CF-03BBB48767B9}" name="Schrater, Jesse" initials="JS" userId="S::jesse.schrater@intel.com::cd4dadfe-23aa-4c3a-a656-50ca162954b1" providerId="AD"/>
  <p188:author id="{F3AD30CE-3A72-4136-2EB4-33E6DEB2CDEA}" name="Ferron-Jones, Mike" initials="FJM" userId="S::mike.ferron-jones@intel.com::c58e0581-5a31-4534-8d93-08a7e8c4d2b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F2"/>
    <a:srgbClr val="CBB4D4"/>
    <a:srgbClr val="8F5DA2"/>
    <a:srgbClr val="FF979B"/>
    <a:srgbClr val="FFCCCC"/>
    <a:srgbClr val="0068B5"/>
    <a:srgbClr val="EEE9FD"/>
    <a:srgbClr val="FF9900"/>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B23BF7-9276-40F1-B5DD-92897D3389C1}" v="4" dt="2025-01-17T17:00:01.42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681" autoAdjust="0"/>
    <p:restoredTop sz="77623" autoAdjust="0"/>
  </p:normalViewPr>
  <p:slideViewPr>
    <p:cSldViewPr snapToGrid="0">
      <p:cViewPr varScale="1">
        <p:scale>
          <a:sx n="67" d="100"/>
          <a:sy n="67" d="100"/>
        </p:scale>
        <p:origin x="504" y="58"/>
      </p:cViewPr>
      <p:guideLst>
        <p:guide orient="horz" pos="2160"/>
        <p:guide pos="3840"/>
      </p:guideLst>
    </p:cSldViewPr>
  </p:slideViewPr>
  <p:notesTextViewPr>
    <p:cViewPr>
      <p:scale>
        <a:sx n="1" d="1"/>
        <a:sy n="1" d="1"/>
      </p:scale>
      <p:origin x="0" y="0"/>
    </p:cViewPr>
  </p:notesTextViewPr>
  <p:sorterViewPr>
    <p:cViewPr>
      <p:scale>
        <a:sx n="100" d="100"/>
        <a:sy n="100" d="100"/>
      </p:scale>
      <p:origin x="0" y="-5166"/>
    </p:cViewPr>
  </p:sorterViewPr>
  <p:notesViewPr>
    <p:cSldViewPr snapToGrid="0">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font" Target="fonts/font5.fntdata"/><Relationship Id="rId68" Type="http://schemas.openxmlformats.org/officeDocument/2006/relationships/font" Target="fonts/font10.fntdata"/><Relationship Id="rId84" Type="http://schemas.openxmlformats.org/officeDocument/2006/relationships/presProps" Target="presProps.xml"/><Relationship Id="rId89" Type="http://schemas.microsoft.com/office/2015/10/relationships/revisionInfo" Target="revisionInfo.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handoutMaster" Target="handoutMasters/handoutMaster1.xml"/><Relationship Id="rId74" Type="http://schemas.openxmlformats.org/officeDocument/2006/relationships/font" Target="fonts/font16.fntdata"/><Relationship Id="rId79" Type="http://schemas.openxmlformats.org/officeDocument/2006/relationships/font" Target="fonts/font21.fntdata"/><Relationship Id="rId5" Type="http://schemas.openxmlformats.org/officeDocument/2006/relationships/slideMaster" Target="slideMasters/slideMaster2.xml"/><Relationship Id="rId90" Type="http://schemas.microsoft.com/office/2018/10/relationships/authors" Target="authors.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font" Target="fonts/font6.fntdata"/><Relationship Id="rId69" Type="http://schemas.openxmlformats.org/officeDocument/2006/relationships/font" Target="fonts/font11.fntdata"/><Relationship Id="rId77" Type="http://schemas.openxmlformats.org/officeDocument/2006/relationships/font" Target="fonts/font19.fntdata"/><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font" Target="fonts/font14.fntdata"/><Relationship Id="rId80" Type="http://schemas.openxmlformats.org/officeDocument/2006/relationships/font" Target="fonts/font22.fntdata"/><Relationship Id="rId85"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font" Target="fonts/font1.fntdata"/><Relationship Id="rId67" Type="http://schemas.openxmlformats.org/officeDocument/2006/relationships/font" Target="fonts/font9.fntdata"/><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font" Target="fonts/font4.fntdata"/><Relationship Id="rId70" Type="http://schemas.openxmlformats.org/officeDocument/2006/relationships/font" Target="fonts/font12.fntdata"/><Relationship Id="rId75" Type="http://schemas.openxmlformats.org/officeDocument/2006/relationships/font" Target="fonts/font17.fntdata"/><Relationship Id="rId83" Type="http://schemas.openxmlformats.org/officeDocument/2006/relationships/font" Target="fonts/font25.fntdata"/><Relationship Id="rId88"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notesMaster" Target="notesMasters/notesMaster1.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font" Target="fonts/font2.fntdata"/><Relationship Id="rId65" Type="http://schemas.openxmlformats.org/officeDocument/2006/relationships/font" Target="fonts/font7.fntdata"/><Relationship Id="rId73" Type="http://schemas.openxmlformats.org/officeDocument/2006/relationships/font" Target="fonts/font15.fntdata"/><Relationship Id="rId78" Type="http://schemas.openxmlformats.org/officeDocument/2006/relationships/font" Target="fonts/font20.fntdata"/><Relationship Id="rId81" Type="http://schemas.openxmlformats.org/officeDocument/2006/relationships/font" Target="fonts/font23.fntdata"/><Relationship Id="rId86"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font" Target="fonts/font18.fntdata"/><Relationship Id="rId7" Type="http://schemas.openxmlformats.org/officeDocument/2006/relationships/slide" Target="slides/slide2.xml"/><Relationship Id="rId71" Type="http://schemas.openxmlformats.org/officeDocument/2006/relationships/font" Target="fonts/font13.fntdata"/><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font" Target="fonts/font8.fntdata"/><Relationship Id="rId87" Type="http://schemas.openxmlformats.org/officeDocument/2006/relationships/tableStyles" Target="tableStyles.xml"/><Relationship Id="rId61" Type="http://schemas.openxmlformats.org/officeDocument/2006/relationships/font" Target="fonts/font3.fntdata"/><Relationship Id="rId82" Type="http://schemas.openxmlformats.org/officeDocument/2006/relationships/font" Target="fonts/font24.fntdata"/><Relationship Id="rId19" Type="http://schemas.openxmlformats.org/officeDocument/2006/relationships/slide" Target="slides/slide1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erron-Jones, Mike" userId="c58e0581-5a31-4534-8d93-08a7e8c4d2b5" providerId="ADAL" clId="{0BB23BF7-9276-40F1-B5DD-92897D3389C1}"/>
    <pc:docChg chg="undo redo custSel addSld delSld modSld sldOrd">
      <pc:chgData name="Ferron-Jones, Mike" userId="c58e0581-5a31-4534-8d93-08a7e8c4d2b5" providerId="ADAL" clId="{0BB23BF7-9276-40F1-B5DD-92897D3389C1}" dt="2025-01-17T17:17:29.196" v="297" actId="20577"/>
      <pc:docMkLst>
        <pc:docMk/>
      </pc:docMkLst>
      <pc:sldChg chg="del">
        <pc:chgData name="Ferron-Jones, Mike" userId="c58e0581-5a31-4534-8d93-08a7e8c4d2b5" providerId="ADAL" clId="{0BB23BF7-9276-40F1-B5DD-92897D3389C1}" dt="2025-01-17T16:56:01.152" v="143" actId="47"/>
        <pc:sldMkLst>
          <pc:docMk/>
          <pc:sldMk cId="688661598" sldId="259"/>
        </pc:sldMkLst>
      </pc:sldChg>
      <pc:sldChg chg="ord">
        <pc:chgData name="Ferron-Jones, Mike" userId="c58e0581-5a31-4534-8d93-08a7e8c4d2b5" providerId="ADAL" clId="{0BB23BF7-9276-40F1-B5DD-92897D3389C1}" dt="2025-01-17T16:56:34.782" v="145"/>
        <pc:sldMkLst>
          <pc:docMk/>
          <pc:sldMk cId="2070226740" sldId="260"/>
        </pc:sldMkLst>
      </pc:sldChg>
      <pc:sldChg chg="del">
        <pc:chgData name="Ferron-Jones, Mike" userId="c58e0581-5a31-4534-8d93-08a7e8c4d2b5" providerId="ADAL" clId="{0BB23BF7-9276-40F1-B5DD-92897D3389C1}" dt="2025-01-17T16:57:31.753" v="153" actId="47"/>
        <pc:sldMkLst>
          <pc:docMk/>
          <pc:sldMk cId="1309855124" sldId="271"/>
        </pc:sldMkLst>
      </pc:sldChg>
      <pc:sldChg chg="del">
        <pc:chgData name="Ferron-Jones, Mike" userId="c58e0581-5a31-4534-8d93-08a7e8c4d2b5" providerId="ADAL" clId="{0BB23BF7-9276-40F1-B5DD-92897D3389C1}" dt="2025-01-17T16:57:03.933" v="149" actId="47"/>
        <pc:sldMkLst>
          <pc:docMk/>
          <pc:sldMk cId="2782527179" sldId="292"/>
        </pc:sldMkLst>
      </pc:sldChg>
      <pc:sldChg chg="del">
        <pc:chgData name="Ferron-Jones, Mike" userId="c58e0581-5a31-4534-8d93-08a7e8c4d2b5" providerId="ADAL" clId="{0BB23BF7-9276-40F1-B5DD-92897D3389C1}" dt="2025-01-17T16:55:18.744" v="125" actId="47"/>
        <pc:sldMkLst>
          <pc:docMk/>
          <pc:sldMk cId="1466515166" sldId="293"/>
        </pc:sldMkLst>
      </pc:sldChg>
      <pc:sldChg chg="del">
        <pc:chgData name="Ferron-Jones, Mike" userId="c58e0581-5a31-4534-8d93-08a7e8c4d2b5" providerId="ADAL" clId="{0BB23BF7-9276-40F1-B5DD-92897D3389C1}" dt="2025-01-17T16:55:33.064" v="130" actId="47"/>
        <pc:sldMkLst>
          <pc:docMk/>
          <pc:sldMk cId="1942613100" sldId="294"/>
        </pc:sldMkLst>
      </pc:sldChg>
      <pc:sldChg chg="del">
        <pc:chgData name="Ferron-Jones, Mike" userId="c58e0581-5a31-4534-8d93-08a7e8c4d2b5" providerId="ADAL" clId="{0BB23BF7-9276-40F1-B5DD-92897D3389C1}" dt="2025-01-17T16:57:07.104" v="150" actId="47"/>
        <pc:sldMkLst>
          <pc:docMk/>
          <pc:sldMk cId="1353585698" sldId="297"/>
        </pc:sldMkLst>
      </pc:sldChg>
      <pc:sldChg chg="del">
        <pc:chgData name="Ferron-Jones, Mike" userId="c58e0581-5a31-4534-8d93-08a7e8c4d2b5" providerId="ADAL" clId="{0BB23BF7-9276-40F1-B5DD-92897D3389C1}" dt="2025-01-17T16:55:19.701" v="126" actId="47"/>
        <pc:sldMkLst>
          <pc:docMk/>
          <pc:sldMk cId="1797329390" sldId="342"/>
        </pc:sldMkLst>
      </pc:sldChg>
      <pc:sldChg chg="del">
        <pc:chgData name="Ferron-Jones, Mike" userId="c58e0581-5a31-4534-8d93-08a7e8c4d2b5" providerId="ADAL" clId="{0BB23BF7-9276-40F1-B5DD-92897D3389C1}" dt="2025-01-17T16:55:05.123" v="118" actId="47"/>
        <pc:sldMkLst>
          <pc:docMk/>
          <pc:sldMk cId="1531183487" sldId="350"/>
        </pc:sldMkLst>
      </pc:sldChg>
      <pc:sldChg chg="del">
        <pc:chgData name="Ferron-Jones, Mike" userId="c58e0581-5a31-4534-8d93-08a7e8c4d2b5" providerId="ADAL" clId="{0BB23BF7-9276-40F1-B5DD-92897D3389C1}" dt="2025-01-17T16:55:10.589" v="121" actId="47"/>
        <pc:sldMkLst>
          <pc:docMk/>
          <pc:sldMk cId="2597641270" sldId="362"/>
        </pc:sldMkLst>
      </pc:sldChg>
      <pc:sldChg chg="del">
        <pc:chgData name="Ferron-Jones, Mike" userId="c58e0581-5a31-4534-8d93-08a7e8c4d2b5" providerId="ADAL" clId="{0BB23BF7-9276-40F1-B5DD-92897D3389C1}" dt="2025-01-17T16:54:43.376" v="114" actId="47"/>
        <pc:sldMkLst>
          <pc:docMk/>
          <pc:sldMk cId="4205498797" sldId="363"/>
        </pc:sldMkLst>
      </pc:sldChg>
      <pc:sldChg chg="del">
        <pc:chgData name="Ferron-Jones, Mike" userId="c58e0581-5a31-4534-8d93-08a7e8c4d2b5" providerId="ADAL" clId="{0BB23BF7-9276-40F1-B5DD-92897D3389C1}" dt="2025-01-17T16:55:17.639" v="124" actId="47"/>
        <pc:sldMkLst>
          <pc:docMk/>
          <pc:sldMk cId="3336657624" sldId="365"/>
        </pc:sldMkLst>
      </pc:sldChg>
      <pc:sldChg chg="del">
        <pc:chgData name="Ferron-Jones, Mike" userId="c58e0581-5a31-4534-8d93-08a7e8c4d2b5" providerId="ADAL" clId="{0BB23BF7-9276-40F1-B5DD-92897D3389C1}" dt="2025-01-17T16:55:20.586" v="127" actId="47"/>
        <pc:sldMkLst>
          <pc:docMk/>
          <pc:sldMk cId="3832671242" sldId="367"/>
        </pc:sldMkLst>
      </pc:sldChg>
      <pc:sldChg chg="del">
        <pc:chgData name="Ferron-Jones, Mike" userId="c58e0581-5a31-4534-8d93-08a7e8c4d2b5" providerId="ADAL" clId="{0BB23BF7-9276-40F1-B5DD-92897D3389C1}" dt="2025-01-17T16:55:21.596" v="128" actId="47"/>
        <pc:sldMkLst>
          <pc:docMk/>
          <pc:sldMk cId="3311909203" sldId="368"/>
        </pc:sldMkLst>
      </pc:sldChg>
      <pc:sldChg chg="del">
        <pc:chgData name="Ferron-Jones, Mike" userId="c58e0581-5a31-4534-8d93-08a7e8c4d2b5" providerId="ADAL" clId="{0BB23BF7-9276-40F1-B5DD-92897D3389C1}" dt="2025-01-17T16:55:22.535" v="129" actId="47"/>
        <pc:sldMkLst>
          <pc:docMk/>
          <pc:sldMk cId="1967193364" sldId="369"/>
        </pc:sldMkLst>
      </pc:sldChg>
      <pc:sldChg chg="del">
        <pc:chgData name="Ferron-Jones, Mike" userId="c58e0581-5a31-4534-8d93-08a7e8c4d2b5" providerId="ADAL" clId="{0BB23BF7-9276-40F1-B5DD-92897D3389C1}" dt="2025-01-17T16:57:02.906" v="148" actId="47"/>
        <pc:sldMkLst>
          <pc:docMk/>
          <pc:sldMk cId="1777929483" sldId="370"/>
        </pc:sldMkLst>
      </pc:sldChg>
      <pc:sldChg chg="del">
        <pc:chgData name="Ferron-Jones, Mike" userId="c58e0581-5a31-4534-8d93-08a7e8c4d2b5" providerId="ADAL" clId="{0BB23BF7-9276-40F1-B5DD-92897D3389C1}" dt="2025-01-17T16:57:01.845" v="147" actId="47"/>
        <pc:sldMkLst>
          <pc:docMk/>
          <pc:sldMk cId="3864260426" sldId="371"/>
        </pc:sldMkLst>
      </pc:sldChg>
      <pc:sldChg chg="del">
        <pc:chgData name="Ferron-Jones, Mike" userId="c58e0581-5a31-4534-8d93-08a7e8c4d2b5" providerId="ADAL" clId="{0BB23BF7-9276-40F1-B5DD-92897D3389C1}" dt="2025-01-17T16:55:05.955" v="119" actId="47"/>
        <pc:sldMkLst>
          <pc:docMk/>
          <pc:sldMk cId="1886592844" sldId="378"/>
        </pc:sldMkLst>
      </pc:sldChg>
      <pc:sldChg chg="del">
        <pc:chgData name="Ferron-Jones, Mike" userId="c58e0581-5a31-4534-8d93-08a7e8c4d2b5" providerId="ADAL" clId="{0BB23BF7-9276-40F1-B5DD-92897D3389C1}" dt="2025-01-17T16:55:15.474" v="122" actId="47"/>
        <pc:sldMkLst>
          <pc:docMk/>
          <pc:sldMk cId="2368005614" sldId="379"/>
        </pc:sldMkLst>
      </pc:sldChg>
      <pc:sldChg chg="del">
        <pc:chgData name="Ferron-Jones, Mike" userId="c58e0581-5a31-4534-8d93-08a7e8c4d2b5" providerId="ADAL" clId="{0BB23BF7-9276-40F1-B5DD-92897D3389C1}" dt="2025-01-17T16:56:52.118" v="146" actId="47"/>
        <pc:sldMkLst>
          <pc:docMk/>
          <pc:sldMk cId="2688628610" sldId="380"/>
        </pc:sldMkLst>
      </pc:sldChg>
      <pc:sldChg chg="del">
        <pc:chgData name="Ferron-Jones, Mike" userId="c58e0581-5a31-4534-8d93-08a7e8c4d2b5" providerId="ADAL" clId="{0BB23BF7-9276-40F1-B5DD-92897D3389C1}" dt="2025-01-17T16:55:04.262" v="117" actId="47"/>
        <pc:sldMkLst>
          <pc:docMk/>
          <pc:sldMk cId="2476808624" sldId="384"/>
        </pc:sldMkLst>
      </pc:sldChg>
      <pc:sldChg chg="del">
        <pc:chgData name="Ferron-Jones, Mike" userId="c58e0581-5a31-4534-8d93-08a7e8c4d2b5" providerId="ADAL" clId="{0BB23BF7-9276-40F1-B5DD-92897D3389C1}" dt="2025-01-17T16:55:16.809" v="123" actId="47"/>
        <pc:sldMkLst>
          <pc:docMk/>
          <pc:sldMk cId="538851980" sldId="386"/>
        </pc:sldMkLst>
      </pc:sldChg>
      <pc:sldChg chg="modSp mod">
        <pc:chgData name="Ferron-Jones, Mike" userId="c58e0581-5a31-4534-8d93-08a7e8c4d2b5" providerId="ADAL" clId="{0BB23BF7-9276-40F1-B5DD-92897D3389C1}" dt="2025-01-17T17:08:42.142" v="290" actId="20577"/>
        <pc:sldMkLst>
          <pc:docMk/>
          <pc:sldMk cId="2902508866" sldId="391"/>
        </pc:sldMkLst>
        <pc:graphicFrameChg chg="modGraphic">
          <ac:chgData name="Ferron-Jones, Mike" userId="c58e0581-5a31-4534-8d93-08a7e8c4d2b5" providerId="ADAL" clId="{0BB23BF7-9276-40F1-B5DD-92897D3389C1}" dt="2025-01-17T17:08:42.142" v="290" actId="20577"/>
          <ac:graphicFrameMkLst>
            <pc:docMk/>
            <pc:sldMk cId="2902508866" sldId="391"/>
            <ac:graphicFrameMk id="4" creationId="{863FBD91-857D-4359-8B4B-F3FE8E942D65}"/>
          </ac:graphicFrameMkLst>
        </pc:graphicFrameChg>
      </pc:sldChg>
      <pc:sldChg chg="del">
        <pc:chgData name="Ferron-Jones, Mike" userId="c58e0581-5a31-4534-8d93-08a7e8c4d2b5" providerId="ADAL" clId="{0BB23BF7-9276-40F1-B5DD-92897D3389C1}" dt="2025-01-17T16:55:59.715" v="142" actId="47"/>
        <pc:sldMkLst>
          <pc:docMk/>
          <pc:sldMk cId="4273760681" sldId="399"/>
        </pc:sldMkLst>
      </pc:sldChg>
      <pc:sldChg chg="del">
        <pc:chgData name="Ferron-Jones, Mike" userId="c58e0581-5a31-4534-8d93-08a7e8c4d2b5" providerId="ADAL" clId="{0BB23BF7-9276-40F1-B5DD-92897D3389C1}" dt="2025-01-17T16:57:35.374" v="156" actId="47"/>
        <pc:sldMkLst>
          <pc:docMk/>
          <pc:sldMk cId="3535691079" sldId="405"/>
        </pc:sldMkLst>
      </pc:sldChg>
      <pc:sldChg chg="del">
        <pc:chgData name="Ferron-Jones, Mike" userId="c58e0581-5a31-4534-8d93-08a7e8c4d2b5" providerId="ADAL" clId="{0BB23BF7-9276-40F1-B5DD-92897D3389C1}" dt="2025-01-17T16:57:34.383" v="155" actId="47"/>
        <pc:sldMkLst>
          <pc:docMk/>
          <pc:sldMk cId="1974386785" sldId="406"/>
        </pc:sldMkLst>
      </pc:sldChg>
      <pc:sldChg chg="del">
        <pc:chgData name="Ferron-Jones, Mike" userId="c58e0581-5a31-4534-8d93-08a7e8c4d2b5" providerId="ADAL" clId="{0BB23BF7-9276-40F1-B5DD-92897D3389C1}" dt="2025-01-17T16:57:33.095" v="154" actId="47"/>
        <pc:sldMkLst>
          <pc:docMk/>
          <pc:sldMk cId="3421666846" sldId="407"/>
        </pc:sldMkLst>
      </pc:sldChg>
      <pc:sldChg chg="del">
        <pc:chgData name="Ferron-Jones, Mike" userId="c58e0581-5a31-4534-8d93-08a7e8c4d2b5" providerId="ADAL" clId="{0BB23BF7-9276-40F1-B5DD-92897D3389C1}" dt="2025-01-17T16:55:40.321" v="134" actId="47"/>
        <pc:sldMkLst>
          <pc:docMk/>
          <pc:sldMk cId="1911755366" sldId="524"/>
        </pc:sldMkLst>
      </pc:sldChg>
      <pc:sldChg chg="del">
        <pc:chgData name="Ferron-Jones, Mike" userId="c58e0581-5a31-4534-8d93-08a7e8c4d2b5" providerId="ADAL" clId="{0BB23BF7-9276-40F1-B5DD-92897D3389C1}" dt="2025-01-17T16:54:58.643" v="115" actId="47"/>
        <pc:sldMkLst>
          <pc:docMk/>
          <pc:sldMk cId="856002560" sldId="2147471942"/>
        </pc:sldMkLst>
      </pc:sldChg>
      <pc:sldChg chg="del">
        <pc:chgData name="Ferron-Jones, Mike" userId="c58e0581-5a31-4534-8d93-08a7e8c4d2b5" providerId="ADAL" clId="{0BB23BF7-9276-40F1-B5DD-92897D3389C1}" dt="2025-01-17T16:54:59.653" v="116" actId="47"/>
        <pc:sldMkLst>
          <pc:docMk/>
          <pc:sldMk cId="871652247" sldId="2147471943"/>
        </pc:sldMkLst>
      </pc:sldChg>
      <pc:sldChg chg="del">
        <pc:chgData name="Ferron-Jones, Mike" userId="c58e0581-5a31-4534-8d93-08a7e8c4d2b5" providerId="ADAL" clId="{0BB23BF7-9276-40F1-B5DD-92897D3389C1}" dt="2025-01-17T16:55:36.748" v="131" actId="47"/>
        <pc:sldMkLst>
          <pc:docMk/>
          <pc:sldMk cId="1427955758" sldId="2147471944"/>
        </pc:sldMkLst>
      </pc:sldChg>
      <pc:sldChg chg="del">
        <pc:chgData name="Ferron-Jones, Mike" userId="c58e0581-5a31-4534-8d93-08a7e8c4d2b5" providerId="ADAL" clId="{0BB23BF7-9276-40F1-B5DD-92897D3389C1}" dt="2025-01-17T16:55:55.868" v="139" actId="47"/>
        <pc:sldMkLst>
          <pc:docMk/>
          <pc:sldMk cId="647079901" sldId="2147475614"/>
        </pc:sldMkLst>
      </pc:sldChg>
      <pc:sldChg chg="del">
        <pc:chgData name="Ferron-Jones, Mike" userId="c58e0581-5a31-4534-8d93-08a7e8c4d2b5" providerId="ADAL" clId="{0BB23BF7-9276-40F1-B5DD-92897D3389C1}" dt="2025-01-17T16:55:50.247" v="136" actId="47"/>
        <pc:sldMkLst>
          <pc:docMk/>
          <pc:sldMk cId="2395414777" sldId="2147475710"/>
        </pc:sldMkLst>
      </pc:sldChg>
      <pc:sldChg chg="del">
        <pc:chgData name="Ferron-Jones, Mike" userId="c58e0581-5a31-4534-8d93-08a7e8c4d2b5" providerId="ADAL" clId="{0BB23BF7-9276-40F1-B5DD-92897D3389C1}" dt="2025-01-17T16:57:29.455" v="152" actId="47"/>
        <pc:sldMkLst>
          <pc:docMk/>
          <pc:sldMk cId="1969158679" sldId="2147475723"/>
        </pc:sldMkLst>
      </pc:sldChg>
      <pc:sldChg chg="del">
        <pc:chgData name="Ferron-Jones, Mike" userId="c58e0581-5a31-4534-8d93-08a7e8c4d2b5" providerId="ADAL" clId="{0BB23BF7-9276-40F1-B5DD-92897D3389C1}" dt="2025-01-17T16:57:09.095" v="151" actId="47"/>
        <pc:sldMkLst>
          <pc:docMk/>
          <pc:sldMk cId="3509572128" sldId="2147481478"/>
        </pc:sldMkLst>
      </pc:sldChg>
      <pc:sldChg chg="del">
        <pc:chgData name="Ferron-Jones, Mike" userId="c58e0581-5a31-4534-8d93-08a7e8c4d2b5" providerId="ADAL" clId="{0BB23BF7-9276-40F1-B5DD-92897D3389C1}" dt="2025-01-17T16:55:51.339" v="137" actId="47"/>
        <pc:sldMkLst>
          <pc:docMk/>
          <pc:sldMk cId="2086654758" sldId="2147481483"/>
        </pc:sldMkLst>
      </pc:sldChg>
      <pc:sldChg chg="del">
        <pc:chgData name="Ferron-Jones, Mike" userId="c58e0581-5a31-4534-8d93-08a7e8c4d2b5" providerId="ADAL" clId="{0BB23BF7-9276-40F1-B5DD-92897D3389C1}" dt="2025-01-17T16:55:38.008" v="132" actId="47"/>
        <pc:sldMkLst>
          <pc:docMk/>
          <pc:sldMk cId="2857669881" sldId="2147481486"/>
        </pc:sldMkLst>
      </pc:sldChg>
      <pc:sldChg chg="del">
        <pc:chgData name="Ferron-Jones, Mike" userId="c58e0581-5a31-4534-8d93-08a7e8c4d2b5" providerId="ADAL" clId="{0BB23BF7-9276-40F1-B5DD-92897D3389C1}" dt="2025-01-17T16:55:52.353" v="138" actId="47"/>
        <pc:sldMkLst>
          <pc:docMk/>
          <pc:sldMk cId="3456377241" sldId="2147481488"/>
        </pc:sldMkLst>
      </pc:sldChg>
      <pc:sldChg chg="del">
        <pc:chgData name="Ferron-Jones, Mike" userId="c58e0581-5a31-4534-8d93-08a7e8c4d2b5" providerId="ADAL" clId="{0BB23BF7-9276-40F1-B5DD-92897D3389C1}" dt="2025-01-17T16:55:58.837" v="141" actId="47"/>
        <pc:sldMkLst>
          <pc:docMk/>
          <pc:sldMk cId="3689062926" sldId="2147481489"/>
        </pc:sldMkLst>
      </pc:sldChg>
      <pc:sldChg chg="del">
        <pc:chgData name="Ferron-Jones, Mike" userId="c58e0581-5a31-4534-8d93-08a7e8c4d2b5" providerId="ADAL" clId="{0BB23BF7-9276-40F1-B5DD-92897D3389C1}" dt="2025-01-17T16:55:39.084" v="133" actId="47"/>
        <pc:sldMkLst>
          <pc:docMk/>
          <pc:sldMk cId="2830607083" sldId="2147481490"/>
        </pc:sldMkLst>
      </pc:sldChg>
      <pc:sldChg chg="del">
        <pc:chgData name="Ferron-Jones, Mike" userId="c58e0581-5a31-4534-8d93-08a7e8c4d2b5" providerId="ADAL" clId="{0BB23BF7-9276-40F1-B5DD-92897D3389C1}" dt="2025-01-17T16:55:57.750" v="140" actId="47"/>
        <pc:sldMkLst>
          <pc:docMk/>
          <pc:sldMk cId="3477082201" sldId="2147481491"/>
        </pc:sldMkLst>
      </pc:sldChg>
      <pc:sldChg chg="del">
        <pc:chgData name="Ferron-Jones, Mike" userId="c58e0581-5a31-4534-8d93-08a7e8c4d2b5" providerId="ADAL" clId="{0BB23BF7-9276-40F1-B5DD-92897D3389C1}" dt="2025-01-17T16:55:47.224" v="135" actId="47"/>
        <pc:sldMkLst>
          <pc:docMk/>
          <pc:sldMk cId="2948018466" sldId="2147481494"/>
        </pc:sldMkLst>
      </pc:sldChg>
      <pc:sldChg chg="del">
        <pc:chgData name="Ferron-Jones, Mike" userId="c58e0581-5a31-4534-8d93-08a7e8c4d2b5" providerId="ADAL" clId="{0BB23BF7-9276-40F1-B5DD-92897D3389C1}" dt="2025-01-17T16:55:07.125" v="120" actId="47"/>
        <pc:sldMkLst>
          <pc:docMk/>
          <pc:sldMk cId="140294017" sldId="2147481495"/>
        </pc:sldMkLst>
      </pc:sldChg>
      <pc:sldChg chg="modSp del mod">
        <pc:chgData name="Ferron-Jones, Mike" userId="c58e0581-5a31-4534-8d93-08a7e8c4d2b5" providerId="ADAL" clId="{0BB23BF7-9276-40F1-B5DD-92897D3389C1}" dt="2025-01-17T16:54:27.256" v="112" actId="47"/>
        <pc:sldMkLst>
          <pc:docMk/>
          <pc:sldMk cId="1357819743" sldId="2147481498"/>
        </pc:sldMkLst>
        <pc:spChg chg="mod">
          <ac:chgData name="Ferron-Jones, Mike" userId="c58e0581-5a31-4534-8d93-08a7e8c4d2b5" providerId="ADAL" clId="{0BB23BF7-9276-40F1-B5DD-92897D3389C1}" dt="2025-01-17T16:54:01.783" v="110" actId="20577"/>
          <ac:spMkLst>
            <pc:docMk/>
            <pc:sldMk cId="1357819743" sldId="2147481498"/>
            <ac:spMk id="2" creationId="{42CD47DC-EC1E-157C-5408-19411B98DBB1}"/>
          </ac:spMkLst>
        </pc:spChg>
      </pc:sldChg>
      <pc:sldChg chg="del">
        <pc:chgData name="Ferron-Jones, Mike" userId="c58e0581-5a31-4534-8d93-08a7e8c4d2b5" providerId="ADAL" clId="{0BB23BF7-9276-40F1-B5DD-92897D3389C1}" dt="2025-01-17T16:54:32.852" v="113" actId="47"/>
        <pc:sldMkLst>
          <pc:docMk/>
          <pc:sldMk cId="765531748" sldId="2147481500"/>
        </pc:sldMkLst>
      </pc:sldChg>
      <pc:sldChg chg="del">
        <pc:chgData name="Ferron-Jones, Mike" userId="c58e0581-5a31-4534-8d93-08a7e8c4d2b5" providerId="ADAL" clId="{0BB23BF7-9276-40F1-B5DD-92897D3389C1}" dt="2025-01-17T16:54:22.003" v="111" actId="47"/>
        <pc:sldMkLst>
          <pc:docMk/>
          <pc:sldMk cId="3468361415" sldId="2147481504"/>
        </pc:sldMkLst>
      </pc:sldChg>
      <pc:sldChg chg="del">
        <pc:chgData name="Ferron-Jones, Mike" userId="c58e0581-5a31-4534-8d93-08a7e8c4d2b5" providerId="ADAL" clId="{0BB23BF7-9276-40F1-B5DD-92897D3389C1}" dt="2025-01-17T16:56:52.118" v="146" actId="47"/>
        <pc:sldMkLst>
          <pc:docMk/>
          <pc:sldMk cId="14198223" sldId="2147481550"/>
        </pc:sldMkLst>
      </pc:sldChg>
      <pc:sldChg chg="del">
        <pc:chgData name="Ferron-Jones, Mike" userId="c58e0581-5a31-4534-8d93-08a7e8c4d2b5" providerId="ADAL" clId="{0BB23BF7-9276-40F1-B5DD-92897D3389C1}" dt="2025-01-17T16:56:52.118" v="146" actId="47"/>
        <pc:sldMkLst>
          <pc:docMk/>
          <pc:sldMk cId="303287935" sldId="2147483096"/>
        </pc:sldMkLst>
      </pc:sldChg>
      <pc:sldChg chg="del">
        <pc:chgData name="Ferron-Jones, Mike" userId="c58e0581-5a31-4534-8d93-08a7e8c4d2b5" providerId="ADAL" clId="{0BB23BF7-9276-40F1-B5DD-92897D3389C1}" dt="2025-01-17T16:56:52.118" v="146" actId="47"/>
        <pc:sldMkLst>
          <pc:docMk/>
          <pc:sldMk cId="816929867" sldId="2147483097"/>
        </pc:sldMkLst>
      </pc:sldChg>
      <pc:sldChg chg="modSp mod ord">
        <pc:chgData name="Ferron-Jones, Mike" userId="c58e0581-5a31-4534-8d93-08a7e8c4d2b5" providerId="ADAL" clId="{0BB23BF7-9276-40F1-B5DD-92897D3389C1}" dt="2025-01-17T17:17:29.196" v="297" actId="20577"/>
        <pc:sldMkLst>
          <pc:docMk/>
          <pc:sldMk cId="431127902" sldId="2147483098"/>
        </pc:sldMkLst>
        <pc:spChg chg="mod">
          <ac:chgData name="Ferron-Jones, Mike" userId="c58e0581-5a31-4534-8d93-08a7e8c4d2b5" providerId="ADAL" clId="{0BB23BF7-9276-40F1-B5DD-92897D3389C1}" dt="2025-01-17T17:17:29.196" v="297" actId="20577"/>
          <ac:spMkLst>
            <pc:docMk/>
            <pc:sldMk cId="431127902" sldId="2147483098"/>
            <ac:spMk id="65" creationId="{706006A1-B25E-F5E5-BE0C-BC3BF42B0856}"/>
          </ac:spMkLst>
        </pc:spChg>
      </pc:sldChg>
      <pc:sldChg chg="add del">
        <pc:chgData name="Ferron-Jones, Mike" userId="c58e0581-5a31-4534-8d93-08a7e8c4d2b5" providerId="ADAL" clId="{0BB23BF7-9276-40F1-B5DD-92897D3389C1}" dt="2025-01-17T17:00:01.417" v="287"/>
        <pc:sldMkLst>
          <pc:docMk/>
          <pc:sldMk cId="3123367907" sldId="2147483099"/>
        </pc:sldMkLst>
      </pc:sldChg>
      <pc:sldChg chg="modSp mod">
        <pc:chgData name="Ferron-Jones, Mike" userId="c58e0581-5a31-4534-8d93-08a7e8c4d2b5" providerId="ADAL" clId="{0BB23BF7-9276-40F1-B5DD-92897D3389C1}" dt="2025-01-17T17:12:45.755" v="291" actId="1076"/>
        <pc:sldMkLst>
          <pc:docMk/>
          <pc:sldMk cId="2961228702" sldId="2147483107"/>
        </pc:sldMkLst>
        <pc:spChg chg="mod">
          <ac:chgData name="Ferron-Jones, Mike" userId="c58e0581-5a31-4534-8d93-08a7e8c4d2b5" providerId="ADAL" clId="{0BB23BF7-9276-40F1-B5DD-92897D3389C1}" dt="2025-01-17T17:12:45.755" v="291" actId="1076"/>
          <ac:spMkLst>
            <pc:docMk/>
            <pc:sldMk cId="2961228702" sldId="2147483107"/>
            <ac:spMk id="7" creationId="{B53C97D1-EFFC-78AB-51F6-4E28701E105B}"/>
          </ac:spMkLst>
        </pc:spChg>
      </pc:sldChg>
      <pc:sldChg chg="delSp add del">
        <pc:chgData name="Ferron-Jones, Mike" userId="c58e0581-5a31-4534-8d93-08a7e8c4d2b5" providerId="ADAL" clId="{0BB23BF7-9276-40F1-B5DD-92897D3389C1}" dt="2025-01-17T16:58:27.592" v="193" actId="47"/>
        <pc:sldMkLst>
          <pc:docMk/>
          <pc:sldMk cId="683868996" sldId="2147483118"/>
        </pc:sldMkLst>
        <pc:picChg chg="del">
          <ac:chgData name="Ferron-Jones, Mike" userId="c58e0581-5a31-4534-8d93-08a7e8c4d2b5" providerId="ADAL" clId="{0BB23BF7-9276-40F1-B5DD-92897D3389C1}" dt="2025-01-17T16:57:59.393" v="157" actId="478"/>
          <ac:picMkLst>
            <pc:docMk/>
            <pc:sldMk cId="683868996" sldId="2147483118"/>
            <ac:picMk id="1026" creationId="{19E219E5-6D4B-5F15-AA31-D726CAC3EC32}"/>
          </ac:picMkLst>
        </pc:picChg>
      </pc:sldChg>
      <pc:sldChg chg="del">
        <pc:chgData name="Ferron-Jones, Mike" userId="c58e0581-5a31-4534-8d93-08a7e8c4d2b5" providerId="ADAL" clId="{0BB23BF7-9276-40F1-B5DD-92897D3389C1}" dt="2025-01-17T17:08:13.617" v="289" actId="47"/>
        <pc:sldMkLst>
          <pc:docMk/>
          <pc:sldMk cId="1869096966" sldId="2147483121"/>
        </pc:sldMkLst>
      </pc:sldChg>
      <pc:sldChg chg="del">
        <pc:chgData name="Ferron-Jones, Mike" userId="c58e0581-5a31-4534-8d93-08a7e8c4d2b5" providerId="ADAL" clId="{0BB23BF7-9276-40F1-B5DD-92897D3389C1}" dt="2025-01-17T16:50:53.289" v="1" actId="47"/>
        <pc:sldMkLst>
          <pc:docMk/>
          <pc:sldMk cId="2907325870" sldId="2147483122"/>
        </pc:sldMkLst>
      </pc:sldChg>
      <pc:sldChg chg="modNotesTx">
        <pc:chgData name="Ferron-Jones, Mike" userId="c58e0581-5a31-4534-8d93-08a7e8c4d2b5" providerId="ADAL" clId="{0BB23BF7-9276-40F1-B5DD-92897D3389C1}" dt="2025-01-17T17:15:02.128" v="292" actId="6549"/>
        <pc:sldMkLst>
          <pc:docMk/>
          <pc:sldMk cId="812809647" sldId="2147483123"/>
        </pc:sldMkLst>
      </pc:sldChg>
      <pc:sldChg chg="del">
        <pc:chgData name="Ferron-Jones, Mike" userId="c58e0581-5a31-4534-8d93-08a7e8c4d2b5" providerId="ADAL" clId="{0BB23BF7-9276-40F1-B5DD-92897D3389C1}" dt="2025-01-17T17:00:20.322" v="288" actId="47"/>
        <pc:sldMkLst>
          <pc:docMk/>
          <pc:sldMk cId="2593370237" sldId="2147483126"/>
        </pc:sldMkLst>
      </pc:sldChg>
      <pc:sldChg chg="modSp mod">
        <pc:chgData name="Ferron-Jones, Mike" userId="c58e0581-5a31-4534-8d93-08a7e8c4d2b5" providerId="ADAL" clId="{0BB23BF7-9276-40F1-B5DD-92897D3389C1}" dt="2025-01-17T16:52:42.271" v="14" actId="1036"/>
        <pc:sldMkLst>
          <pc:docMk/>
          <pc:sldMk cId="1859581114" sldId="2147483127"/>
        </pc:sldMkLst>
        <pc:spChg chg="mod">
          <ac:chgData name="Ferron-Jones, Mike" userId="c58e0581-5a31-4534-8d93-08a7e8c4d2b5" providerId="ADAL" clId="{0BB23BF7-9276-40F1-B5DD-92897D3389C1}" dt="2025-01-17T16:52:19.854" v="8" actId="1036"/>
          <ac:spMkLst>
            <pc:docMk/>
            <pc:sldMk cId="1859581114" sldId="2147483127"/>
            <ac:spMk id="69" creationId="{D23F24B7-D086-F440-C905-422131108763}"/>
          </ac:spMkLst>
        </pc:spChg>
        <pc:spChg chg="mod">
          <ac:chgData name="Ferron-Jones, Mike" userId="c58e0581-5a31-4534-8d93-08a7e8c4d2b5" providerId="ADAL" clId="{0BB23BF7-9276-40F1-B5DD-92897D3389C1}" dt="2025-01-17T16:52:19.854" v="8" actId="1036"/>
          <ac:spMkLst>
            <pc:docMk/>
            <pc:sldMk cId="1859581114" sldId="2147483127"/>
            <ac:spMk id="70" creationId="{F22FD228-EDF4-D8E4-22C1-CE0B4DD91189}"/>
          </ac:spMkLst>
        </pc:spChg>
        <pc:spChg chg="mod">
          <ac:chgData name="Ferron-Jones, Mike" userId="c58e0581-5a31-4534-8d93-08a7e8c4d2b5" providerId="ADAL" clId="{0BB23BF7-9276-40F1-B5DD-92897D3389C1}" dt="2025-01-17T16:52:19.854" v="8" actId="1036"/>
          <ac:spMkLst>
            <pc:docMk/>
            <pc:sldMk cId="1859581114" sldId="2147483127"/>
            <ac:spMk id="80" creationId="{14BA2E3D-3E4F-2426-2546-5D276FE45A6F}"/>
          </ac:spMkLst>
        </pc:spChg>
        <pc:picChg chg="mod">
          <ac:chgData name="Ferron-Jones, Mike" userId="c58e0581-5a31-4534-8d93-08a7e8c4d2b5" providerId="ADAL" clId="{0BB23BF7-9276-40F1-B5DD-92897D3389C1}" dt="2025-01-17T16:52:19.854" v="8" actId="1036"/>
          <ac:picMkLst>
            <pc:docMk/>
            <pc:sldMk cId="1859581114" sldId="2147483127"/>
            <ac:picMk id="53" creationId="{709147C2-80F3-EE60-9856-1B898F89AFB6}"/>
          </ac:picMkLst>
        </pc:picChg>
        <pc:cxnChg chg="mod">
          <ac:chgData name="Ferron-Jones, Mike" userId="c58e0581-5a31-4534-8d93-08a7e8c4d2b5" providerId="ADAL" clId="{0BB23BF7-9276-40F1-B5DD-92897D3389C1}" dt="2025-01-17T16:52:42.271" v="14" actId="1036"/>
          <ac:cxnSpMkLst>
            <pc:docMk/>
            <pc:sldMk cId="1859581114" sldId="2147483127"/>
            <ac:cxnSpMk id="35" creationId="{E459C04E-77FE-C3BD-82F9-57582824D36A}"/>
          </ac:cxnSpMkLst>
        </pc:cxnChg>
        <pc:cxnChg chg="mod">
          <ac:chgData name="Ferron-Jones, Mike" userId="c58e0581-5a31-4534-8d93-08a7e8c4d2b5" providerId="ADAL" clId="{0BB23BF7-9276-40F1-B5DD-92897D3389C1}" dt="2025-01-17T16:52:28.527" v="9" actId="14100"/>
          <ac:cxnSpMkLst>
            <pc:docMk/>
            <pc:sldMk cId="1859581114" sldId="2147483127"/>
            <ac:cxnSpMk id="79" creationId="{4C7717B0-222D-6FDB-6663-98CAA432E951}"/>
          </ac:cxnSpMkLst>
        </pc:cxnChg>
      </pc:sldChg>
      <pc:sldChg chg="modSp add mod">
        <pc:chgData name="Ferron-Jones, Mike" userId="c58e0581-5a31-4534-8d93-08a7e8c4d2b5" providerId="ADAL" clId="{0BB23BF7-9276-40F1-B5DD-92897D3389C1}" dt="2025-01-17T16:58:59.310" v="284" actId="20577"/>
        <pc:sldMkLst>
          <pc:docMk/>
          <pc:sldMk cId="1728367593" sldId="2147483130"/>
        </pc:sldMkLst>
        <pc:spChg chg="mod">
          <ac:chgData name="Ferron-Jones, Mike" userId="c58e0581-5a31-4534-8d93-08a7e8c4d2b5" providerId="ADAL" clId="{0BB23BF7-9276-40F1-B5DD-92897D3389C1}" dt="2025-01-17T16:58:59.310" v="284" actId="20577"/>
          <ac:spMkLst>
            <pc:docMk/>
            <pc:sldMk cId="1728367593" sldId="2147483130"/>
            <ac:spMk id="2" creationId="{3E0935C3-DA19-F033-D2AB-D36F58D0A2BF}"/>
          </ac:spMkLst>
        </pc:spChg>
      </pc:sldChg>
      <pc:sldChg chg="add del">
        <pc:chgData name="Ferron-Jones, Mike" userId="c58e0581-5a31-4534-8d93-08a7e8c4d2b5" providerId="ADAL" clId="{0BB23BF7-9276-40F1-B5DD-92897D3389C1}" dt="2025-01-17T16:59:48.277" v="286" actId="47"/>
        <pc:sldMkLst>
          <pc:docMk/>
          <pc:sldMk cId="906413304" sldId="2147483131"/>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5211007-55DD-4953-AA4C-568C7B96070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0567F65-DC68-4D72-B0D6-C6DEFAE5AD3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D64F017-A209-439E-A6E7-15E23391106E}" type="datetimeFigureOut">
              <a:rPr lang="en-US" smtClean="0"/>
              <a:t>1/16/2025</a:t>
            </a:fld>
            <a:endParaRPr lang="en-US"/>
          </a:p>
        </p:txBody>
      </p:sp>
      <p:sp>
        <p:nvSpPr>
          <p:cNvPr id="4" name="Footer Placeholder 3">
            <a:extLst>
              <a:ext uri="{FF2B5EF4-FFF2-40B4-BE49-F238E27FC236}">
                <a16:creationId xmlns:a16="http://schemas.microsoft.com/office/drawing/2014/main" id="{7B566DC2-A8B8-4C33-A060-005B53726C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D8570C6-85C2-4AE0-96F9-E1FC620A573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12D0A4D-AC6F-4705-8F3E-F6ED0C7AB3F2}" type="slidenum">
              <a:rPr lang="en-US" smtClean="0"/>
              <a:t>‹#›</a:t>
            </a:fld>
            <a:endParaRPr lang="en-US"/>
          </a:p>
        </p:txBody>
      </p:sp>
    </p:spTree>
    <p:extLst>
      <p:ext uri="{BB962C8B-B14F-4D97-AF65-F5344CB8AC3E}">
        <p14:creationId xmlns:p14="http://schemas.microsoft.com/office/powerpoint/2010/main" val="3320930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3EC105-3E63-4709-9ECA-2EB22CB2AA34}" type="datetimeFigureOut">
              <a:rPr lang="en-US" smtClean="0"/>
              <a:t>1/16/2025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92567-D7D7-4223-A842-9A06E6D4E1F9}" type="slidenum">
              <a:rPr lang="en-US" smtClean="0"/>
              <a:t>‹#›</a:t>
            </a:fld>
            <a:endParaRPr lang="en-US"/>
          </a:p>
        </p:txBody>
      </p:sp>
    </p:spTree>
    <p:extLst>
      <p:ext uri="{BB962C8B-B14F-4D97-AF65-F5344CB8AC3E}">
        <p14:creationId xmlns:p14="http://schemas.microsoft.com/office/powerpoint/2010/main" val="32275660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a:t>
            </a:fld>
            <a:endParaRPr lang="en-US"/>
          </a:p>
        </p:txBody>
      </p:sp>
    </p:spTree>
    <p:extLst>
      <p:ext uri="{BB962C8B-B14F-4D97-AF65-F5344CB8AC3E}">
        <p14:creationId xmlns:p14="http://schemas.microsoft.com/office/powerpoint/2010/main" val="33702653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illustrate several popular Confidential Computing use cases outside of AI.  It helps show the broad range of possibilities.</a:t>
            </a:r>
          </a:p>
          <a:p>
            <a:endParaRPr lang="en-US" dirty="0"/>
          </a:p>
          <a:p>
            <a:pPr marL="228600" indent="-228600">
              <a:buAutoNum type="arabicPeriod"/>
            </a:pPr>
            <a:r>
              <a:rPr lang="en-US" dirty="0"/>
              <a:t>There are many cases where greater insight can be gained by combining sensitive data sets from multiple parties in a comprehensive analysis.  However, none of the participants wants any of the others to see their confidential or regulated data.  In this use case, each party sends encrypted confidential data to a shared analytics platform hosted inside an isolated, attested TEE.  Only inside the TEE is the data decrypted and analyzed.  The results of the analysis, but not the data, can be shared with the participants, preserving the confidentiality of everyone’s data.  This model is used by bank consortiums for fraud detection, pharmaceutical companies for medical research among multiple hospitals, and advertising companies to create targeting strategies without invasive cookies.</a:t>
            </a:r>
          </a:p>
          <a:p>
            <a:pPr marL="228600" indent="-228600">
              <a:buAutoNum type="arabicPeriod"/>
            </a:pPr>
            <a:endParaRPr lang="en-US" dirty="0"/>
          </a:p>
          <a:p>
            <a:pPr marL="228600" indent="-228600">
              <a:buAutoNum type="arabicPeriod"/>
            </a:pPr>
            <a:r>
              <a:rPr lang="en-US" dirty="0"/>
              <a:t>Enterprises can be reluctant to migrate certain workloads to the cloud due to confidentiality, regulatory or security concerns, even though cloud computing offers many advantages.  They are uncomfortable with the risk of a breach by another cloud tenant or snooping by the cloud provider.  They may also be concerned or prohibited from using clouds subject to legal jurisdictions of other nations (data sovereignty).  Confidential Computing and attested TEEs help keep workloads private and under your control, even in the cloud.</a:t>
            </a:r>
          </a:p>
          <a:p>
            <a:pPr marL="228600" indent="-228600">
              <a:buAutoNum type="arabicPeriod"/>
            </a:pPr>
            <a:endParaRPr lang="en-US" dirty="0"/>
          </a:p>
          <a:p>
            <a:pPr marL="228600" indent="-228600">
              <a:buAutoNum type="arabicPeriod"/>
            </a:pPr>
            <a:r>
              <a:rPr lang="en-US" dirty="0"/>
              <a:t>Many cloud-based workload have highly-sensitive elements that need elevated security.  These include key operations, payment processing or regulated data handling.  Many organizations use Confidential Computing to harden protections around these sensitive operations so confidential or private data is processed with elevated security for stronger defense or compliance.</a:t>
            </a:r>
          </a:p>
        </p:txBody>
      </p:sp>
      <p:sp>
        <p:nvSpPr>
          <p:cNvPr id="4" name="Slide Number Placeholder 3"/>
          <p:cNvSpPr>
            <a:spLocks noGrp="1"/>
          </p:cNvSpPr>
          <p:nvPr>
            <p:ph type="sldNum" sz="quarter" idx="5"/>
          </p:nvPr>
        </p:nvSpPr>
        <p:spPr/>
        <p:txBody>
          <a:bodyPr/>
          <a:lstStyle/>
          <a:p>
            <a:fld id="{43D92567-D7D7-4223-A842-9A06E6D4E1F9}" type="slidenum">
              <a:rPr lang="en-US" smtClean="0"/>
              <a:t>16</a:t>
            </a:fld>
            <a:endParaRPr lang="en-US"/>
          </a:p>
        </p:txBody>
      </p:sp>
    </p:spTree>
    <p:extLst>
      <p:ext uri="{BB962C8B-B14F-4D97-AF65-F5344CB8AC3E}">
        <p14:creationId xmlns:p14="http://schemas.microsoft.com/office/powerpoint/2010/main" val="27247780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AI is the hottest topic in computing today, but it often raises questions around data and model security, privacy and compliance.  Confidential Computing and AI can be powerful allies if any of the conditions discussed on this slide are true.</a:t>
            </a:r>
          </a:p>
          <a:p>
            <a:endParaRPr lang="en-US" dirty="0"/>
          </a:p>
          <a:p>
            <a:r>
              <a:rPr lang="en-US" dirty="0"/>
              <a:t>Does the customer have a need for Confidential AI in their Artificial Intelligence deployments?</a:t>
            </a:r>
          </a:p>
          <a:p>
            <a:endParaRPr lang="en-US" dirty="0"/>
          </a:p>
          <a:p>
            <a:r>
              <a:rPr lang="en-US" dirty="0"/>
              <a:t>If the answer to any of these questions is “Yes,” then there may be a need.</a:t>
            </a:r>
          </a:p>
        </p:txBody>
      </p:sp>
      <p:sp>
        <p:nvSpPr>
          <p:cNvPr id="4" name="Slide Number Placeholder 3"/>
          <p:cNvSpPr>
            <a:spLocks noGrp="1"/>
          </p:cNvSpPr>
          <p:nvPr>
            <p:ph type="sldNum" sz="quarter" idx="5"/>
          </p:nvPr>
        </p:nvSpPr>
        <p:spPr/>
        <p:txBody>
          <a:bodyPr/>
          <a:lstStyle/>
          <a:p>
            <a:fld id="{EB28A63F-B129-4654-A63B-C7133A35C8BA}" type="slidenum">
              <a:rPr lang="en-US" smtClean="0"/>
              <a:t>17</a:t>
            </a:fld>
            <a:endParaRPr lang="en-US"/>
          </a:p>
        </p:txBody>
      </p:sp>
    </p:spTree>
    <p:extLst>
      <p:ext uri="{BB962C8B-B14F-4D97-AF65-F5344CB8AC3E}">
        <p14:creationId xmlns:p14="http://schemas.microsoft.com/office/powerpoint/2010/main" val="29656692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61BFD3-C8E3-E269-BDF6-899146C0B5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9D65BE-066A-2A08-E97A-0C39D3079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CC0409-EACC-0CFE-4532-A0680700BCB2}"/>
              </a:ext>
            </a:extLst>
          </p:cNvPr>
          <p:cNvSpPr>
            <a:spLocks noGrp="1"/>
          </p:cNvSpPr>
          <p:nvPr>
            <p:ph type="body" idx="1"/>
          </p:nvPr>
        </p:nvSpPr>
        <p:spPr/>
        <p:txBody>
          <a:bodyPr/>
          <a:lstStyle/>
          <a:p>
            <a:r>
              <a:rPr lang="en-US" dirty="0"/>
              <a:t>Confidential AI is the combination of AI and Confidential Computing. They can be powerful allies when working with sensitive or regulated data or when the AI model needs elevated security to protect its integrity or IP.</a:t>
            </a:r>
          </a:p>
          <a:p>
            <a:endParaRPr lang="en-US" dirty="0"/>
          </a:p>
          <a:p>
            <a:pPr marL="228600" indent="-228600">
              <a:buAutoNum type="arabicPeriod"/>
            </a:pPr>
            <a:r>
              <a:rPr lang="en-US" dirty="0"/>
              <a:t>Training an AI model requires lots of data, often more than a single organization has.  With Confidential AI, encrypted data can be gathered from multiple parties and decrypted inside a protected, attested TEE, and then used for more effective AI training.  The data of the participants is never viewable in plaintext by the others.</a:t>
            </a:r>
          </a:p>
          <a:p>
            <a:pPr marL="228600" indent="-228600">
              <a:buAutoNum type="arabicPeriod"/>
            </a:pPr>
            <a:endParaRPr lang="en-US" dirty="0"/>
          </a:p>
          <a:p>
            <a:pPr marL="228600" indent="-228600">
              <a:buAutoNum type="arabicPeriod"/>
            </a:pPr>
            <a:r>
              <a:rPr lang="en-US" dirty="0"/>
              <a:t>In cases where data is too large, sensitive or regulated to move away from the organization that possesses it, Federated Learning is an AI technique that processes the data in-place without exposing data or the completed model to the participants.  A working copy of the model is sent to each participant in the federation, where it processes the data locally.  Updates to the model parameters are sent to the master model, where all updates are combined and use to create a more accurate master model.</a:t>
            </a:r>
          </a:p>
          <a:p>
            <a:pPr marL="228600" indent="-228600">
              <a:buAutoNum type="arabicPeriod"/>
            </a:pPr>
            <a:endParaRPr lang="en-US" dirty="0"/>
          </a:p>
          <a:p>
            <a:pPr marL="228600" indent="-228600">
              <a:buAutoNum type="arabicPeriod"/>
            </a:pPr>
            <a:r>
              <a:rPr lang="en-US" dirty="0"/>
              <a:t>Some organizations are concerned about merging their private data with a public model, and only want to do so inside a protected, confidential environment using Retrieval Augmented Generation (RAG).  By operating a RAG system inside an attested TEE, customers strengthen the security and privacy of their data, queries and responses.  In this simple diagram, all the private data and context is handled within a TEE, including the process of embedding the confidential data into the Vector Database and augmentation of the user prompt.  Since the Augmented Prompt carries confidential data, prudence dictates that the Augmented Prompt be handled by the LLM inside a TEE.  (If you want to take it even further, you could put the original query and response delivery inside TEEs, as well.)</a:t>
            </a:r>
          </a:p>
        </p:txBody>
      </p:sp>
      <p:sp>
        <p:nvSpPr>
          <p:cNvPr id="4" name="Slide Number Placeholder 3">
            <a:extLst>
              <a:ext uri="{FF2B5EF4-FFF2-40B4-BE49-F238E27FC236}">
                <a16:creationId xmlns:a16="http://schemas.microsoft.com/office/drawing/2014/main" id="{2C30C3B7-5594-64D0-17ED-225F68C6908A}"/>
              </a:ext>
            </a:extLst>
          </p:cNvPr>
          <p:cNvSpPr>
            <a:spLocks noGrp="1"/>
          </p:cNvSpPr>
          <p:nvPr>
            <p:ph type="sldNum" sz="quarter" idx="5"/>
          </p:nvPr>
        </p:nvSpPr>
        <p:spPr/>
        <p:txBody>
          <a:bodyPr/>
          <a:lstStyle/>
          <a:p>
            <a:fld id="{43D92567-D7D7-4223-A842-9A06E6D4E1F9}" type="slidenum">
              <a:rPr lang="en-US" smtClean="0"/>
              <a:t>18</a:t>
            </a:fld>
            <a:endParaRPr lang="en-US"/>
          </a:p>
        </p:txBody>
      </p:sp>
    </p:spTree>
    <p:extLst>
      <p:ext uri="{BB962C8B-B14F-4D97-AF65-F5344CB8AC3E}">
        <p14:creationId xmlns:p14="http://schemas.microsoft.com/office/powerpoint/2010/main" val="48210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Confidential Computing has been used on-prem for years, particularly high-security operations in governments, content protection and payment processing based on SGX.  With the improved ease-of-use delivered by TDX, as well as support from Enterprise host OS leaders in 2025 like VMware, we can substantially grow the Confidential Computing category in on-prem deployments.  Some IT and security decision-makers concede the benefits of using Confidential Computing in the cloud to defend against threats coming from other cloud tenants or the cloud provider.  However, for their on-prem infrastructure, they are the cloud provider, and the other tenants are all within their Enterprise.  They also built up layers of security and access control systems and procedures that are designed to keep the Enterprise protected and secure.  What’s the benefit of Confidential Computing when it takes place inside an on-prem Enterprise?</a:t>
            </a:r>
          </a:p>
          <a:p>
            <a:endParaRPr lang="en-US" dirty="0"/>
          </a:p>
          <a:p>
            <a:pPr marL="228600" indent="-228600">
              <a:buAutoNum type="arabicPeriod"/>
            </a:pPr>
            <a:r>
              <a:rPr lang="en-US" dirty="0"/>
              <a:t>Modern enterprises are aggregations of dozens, perhaps hundreds of, internally-developed, licensed and third-party software and services. A vulnerability and breach is practically inevitable. Widely-used third party apps with security vulnerabilities are one example frequently in the news.  Confidential Computing can help limit the damage a breached application or service can do to other workloads or sensitive data by protecting them inside TEEs, much like the watertight compartments in a ship or submarine prevent flooding in one compartment from sinking the whole vessel.</a:t>
            </a:r>
          </a:p>
          <a:p>
            <a:pPr marL="228600" indent="-228600">
              <a:buAutoNum type="arabicPeriod"/>
            </a:pPr>
            <a:endParaRPr lang="en-US" dirty="0"/>
          </a:p>
          <a:p>
            <a:pPr marL="228600" indent="-228600">
              <a:buAutoNum type="arabicPeriod"/>
            </a:pPr>
            <a:r>
              <a:rPr lang="en-US" dirty="0"/>
              <a:t>Enterprises often have data silos where data deemed too sensitive or regulated to activate is locked down, generating no value.  These include repositories of customer’s regulated personal data, employee data, private market research, sensitive sales or financial data accessible only to “insiders”.  Much like the multi-party collaboration scenarios outlined previously, Confidential Computing allows Enterprises to open up their own data silos and use their assets to create value and insights.</a:t>
            </a:r>
          </a:p>
          <a:p>
            <a:pPr marL="228600" indent="-228600">
              <a:buAutoNum type="arabicPeriod"/>
            </a:pPr>
            <a:endParaRPr lang="en-US" dirty="0"/>
          </a:p>
          <a:p>
            <a:pPr marL="228600" indent="-228600">
              <a:buAutoNum type="arabicPeriod"/>
            </a:pPr>
            <a:r>
              <a:rPr lang="en-US" dirty="0"/>
              <a:t>Even with extensive software-based security and access control measures, some threats remain.  These are the “privileged and malicious” threats that are extremely difficult to defend with software </a:t>
            </a:r>
            <a:r>
              <a:rPr lang="en-US" dirty="0" err="1"/>
              <a:t>permissioning</a:t>
            </a:r>
            <a:r>
              <a:rPr lang="en-US" dirty="0"/>
              <a:t> alone, such as a malicious system admin, a compromised administrative tool, a “zero-day”, or software vulnerability that allows unprivileged software to escalate its privileges.   Confidential Computing can help protect sensitive data and workloads from these types of threats, adding depth to the overall Enterprise security posture.</a:t>
            </a:r>
          </a:p>
        </p:txBody>
      </p:sp>
      <p:sp>
        <p:nvSpPr>
          <p:cNvPr id="4" name="Slide Number Placeholder 3"/>
          <p:cNvSpPr>
            <a:spLocks noGrp="1"/>
          </p:cNvSpPr>
          <p:nvPr>
            <p:ph type="sldNum" sz="quarter" idx="5"/>
          </p:nvPr>
        </p:nvSpPr>
        <p:spPr/>
        <p:txBody>
          <a:bodyPr/>
          <a:lstStyle/>
          <a:p>
            <a:fld id="{43D92567-D7D7-4223-A842-9A06E6D4E1F9}" type="slidenum">
              <a:rPr lang="en-US" smtClean="0"/>
              <a:t>19</a:t>
            </a:fld>
            <a:endParaRPr lang="en-US"/>
          </a:p>
        </p:txBody>
      </p:sp>
    </p:spTree>
    <p:extLst>
      <p:ext uri="{BB962C8B-B14F-4D97-AF65-F5344CB8AC3E}">
        <p14:creationId xmlns:p14="http://schemas.microsoft.com/office/powerpoint/2010/main" val="12448781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44489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This slide compares the different attestation options across multiple relevant decision criteria.</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Is the attestation of the Trusted Execution Environment delivered by an entity independent of the infrastructure provider?  (Analogy:  Would you take a used car dealer’s word that the car is reliable?  No, you’d take it to be checked out by an independent mechanic.)</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Does the service provide consistent attestation across an organization’s SGX and TDX deployments, regardless of where they reside?</a:t>
            </a:r>
          </a:p>
          <a:p>
            <a:pPr marL="342900" marR="0" lvl="0" indent="-342900">
              <a:lnSpc>
                <a:spcPct val="107000"/>
              </a:lnSpc>
              <a:spcBef>
                <a:spcPts val="0"/>
              </a:spcBef>
              <a:spcAft>
                <a:spcPts val="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Does the service provide consistency across cloud vendors, on-prem, hybrid and edge deployments?</a:t>
            </a:r>
          </a:p>
          <a:p>
            <a:pPr marL="342900" marR="0" lvl="0" indent="-342900">
              <a:lnSpc>
                <a:spcPct val="107000"/>
              </a:lnSpc>
              <a:spcBef>
                <a:spcPts val="0"/>
              </a:spcBef>
              <a:spcAft>
                <a:spcPts val="800"/>
              </a:spcAft>
              <a:buFont typeface="+mj-lt"/>
              <a:buAutoNum type="arabicPeriod"/>
            </a:pPr>
            <a:r>
              <a:rPr lang="en-US" sz="1800">
                <a:effectLst/>
                <a:latin typeface="Calibri" panose="020F0502020204030204" pitchFamily="34" charset="0"/>
                <a:ea typeface="Calibri" panose="020F0502020204030204" pitchFamily="34" charset="0"/>
                <a:cs typeface="Times New Roman" panose="02020603050405020304" pitchFamily="18" charset="0"/>
              </a:rPr>
              <a:t>How much development effort is involved for the end user?</a:t>
            </a:r>
          </a:p>
          <a:p>
            <a:pPr marL="0" marR="0" lvl="0" indent="0">
              <a:lnSpc>
                <a:spcPct val="107000"/>
              </a:lnSpc>
              <a:spcBef>
                <a:spcPts val="0"/>
              </a:spcBef>
              <a:spcAft>
                <a:spcPts val="800"/>
              </a:spcAft>
              <a:buFont typeface="+mj-lt"/>
              <a:buNone/>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Attestation from the cloud provider that also provides the infrastructure violates the separation of responsibilities best practice.  If the cloud provider only offers TDX, not SGX (or vice versa) they will not be able to provide consistent service.  CSPs only provide attestation for workloads deployed in their cloud.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ISV-based attestation provides separation of responsibilities but are generally limited to just the one application.  Their ability to support hybrid/multi-cloud &amp; edge is limited to where the application is deployed.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Building your own attestation service can deliver on all the vectors but will involve more development and maintenance effort.</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Intel Trust Authority delivers on all four vectors.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21</a:t>
            </a:fld>
            <a:endParaRPr lang="en-US"/>
          </a:p>
        </p:txBody>
      </p:sp>
    </p:spTree>
    <p:extLst>
      <p:ext uri="{BB962C8B-B14F-4D97-AF65-F5344CB8AC3E}">
        <p14:creationId xmlns:p14="http://schemas.microsoft.com/office/powerpoint/2010/main" val="39093881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illustrates three possible architectures for Confidential AI and shows how GPU-accelerated Confidential AI evolves over time.</a:t>
            </a:r>
          </a:p>
          <a:p>
            <a:endParaRPr lang="en-US" dirty="0"/>
          </a:p>
          <a:p>
            <a:r>
              <a:rPr lang="en-US" dirty="0"/>
              <a:t>CPU-based Confidential AI relies solely on the Xeon CPU.  It is appropriate for most inferencing workload, training for models less than 10-billion parameters and benefits from Intel AMX acceleration.  All AI functions are protected inside the CPU’s TEE.</a:t>
            </a:r>
          </a:p>
          <a:p>
            <a:endParaRPr lang="en-US" dirty="0"/>
          </a:p>
          <a:p>
            <a:r>
              <a:rPr lang="en-US" dirty="0"/>
              <a:t>The middle option adds GPU acceleration but without the purpose-built secure connectivity of TDX Connect.  This intermediate stage uses a bounce buffer to pass encrypted data between the TEEs on the CPU and GPU over an open PCIe link. Here, the model operations happen on the GPU’s TEE while supporting functions like data prep, query management, application interface, etc. remain on the CPU’s TEE. Intel and Nvidia worked together to create a performant solution using this technique based on 5</a:t>
            </a:r>
            <a:r>
              <a:rPr lang="en-US" baseline="30000" dirty="0"/>
              <a:t>th</a:t>
            </a:r>
            <a:r>
              <a:rPr lang="en-US" dirty="0"/>
              <a:t> Gen Xeon (Emerald Rapids) and Nvidia H100 GPUs. We are working we multiple cloud providers to bring it to market in 2025.</a:t>
            </a:r>
          </a:p>
          <a:p>
            <a:endParaRPr lang="en-US" dirty="0"/>
          </a:p>
          <a:p>
            <a:r>
              <a:rPr lang="en-US" dirty="0"/>
              <a:t>The third option is the ultimate evolution of integrated Confidential AI.  Here, Intel TDX Connect provides hardware-protected connectivity between the TEEs on the CPU and GPU, enabling end-to-end protection, direct memory sharing and more performance than the bounce buffer.  Effectively, TDX Connect enables the CPU and GPU to form one logical TEE, adding flexibility, functionality and performance.  TDX Connect hardware is present in Granite Rapids and is expected to be enabled through software updates and emergence of enabled devices such as Nvidia “Blackwell” GPUs. </a:t>
            </a:r>
          </a:p>
          <a:p>
            <a:endParaRPr lang="en-US" dirty="0"/>
          </a:p>
          <a:p>
            <a:r>
              <a:rPr lang="en-US" dirty="0"/>
              <a:t>Note:  </a:t>
            </a:r>
          </a:p>
        </p:txBody>
      </p:sp>
      <p:sp>
        <p:nvSpPr>
          <p:cNvPr id="4" name="Slide Number Placeholder 3"/>
          <p:cNvSpPr>
            <a:spLocks noGrp="1"/>
          </p:cNvSpPr>
          <p:nvPr>
            <p:ph type="sldNum" sz="quarter" idx="5"/>
          </p:nvPr>
        </p:nvSpPr>
        <p:spPr/>
        <p:txBody>
          <a:bodyPr/>
          <a:lstStyle/>
          <a:p>
            <a:fld id="{43D92567-D7D7-4223-A842-9A06E6D4E1F9}" type="slidenum">
              <a:rPr lang="en-US" smtClean="0"/>
              <a:t>23</a:t>
            </a:fld>
            <a:endParaRPr lang="en-US"/>
          </a:p>
        </p:txBody>
      </p:sp>
    </p:spTree>
    <p:extLst>
      <p:ext uri="{BB962C8B-B14F-4D97-AF65-F5344CB8AC3E}">
        <p14:creationId xmlns:p14="http://schemas.microsoft.com/office/powerpoint/2010/main" val="33592311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B9D92B-A276-B53D-B83B-EFE7F0FCB8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D887A2-0AF1-EE17-C02F-81C45DF0A4D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D11866-C581-8B24-3B7E-80079D31F5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C41E13A-3C81-5F8F-81EC-CB19E8A53FB0}"/>
              </a:ext>
            </a:extLst>
          </p:cNvPr>
          <p:cNvSpPr>
            <a:spLocks noGrp="1"/>
          </p:cNvSpPr>
          <p:nvPr>
            <p:ph type="sldNum" sz="quarter" idx="5"/>
          </p:nvPr>
        </p:nvSpPr>
        <p:spPr/>
        <p:txBody>
          <a:bodyPr/>
          <a:lstStyle/>
          <a:p>
            <a:fld id="{43D92567-D7D7-4223-A842-9A06E6D4E1F9}" type="slidenum">
              <a:rPr lang="en-US" smtClean="0"/>
              <a:t>24</a:t>
            </a:fld>
            <a:endParaRPr lang="en-US"/>
          </a:p>
        </p:txBody>
      </p:sp>
    </p:spTree>
    <p:extLst>
      <p:ext uri="{BB962C8B-B14F-4D97-AF65-F5344CB8AC3E}">
        <p14:creationId xmlns:p14="http://schemas.microsoft.com/office/powerpoint/2010/main" val="21292583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Here we see the sectors and usages that are highly active in Confidential Computing.  Healthcare and financial services regularly handle high volumes of confidential, regulated information.  Retailers often have large databases of business confidential customer data and can use it for advanced analyses but need to keep it private.  Government organizations have many highly-sensitive applications and face advanced, persistent threats so confidentiality and security is paramount.  Industrial and edge deployments may have valuable data or software IP in distributed locations will less-rigorous physical security, so the technological protection of Confidential Computing is valued.</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Specifics of the usages vary widely but we do see some major groups.  Confidential multi-party collaborations, such as medical research and fraud detection, allow beneficial analysis without exposing private or regulated data to the other parties.  Often, these collaborations involve combining data for more robust AI (both training &amp; inference).  The movement toward cookie-less advertising technology has also opened up new usages for advertisers to combine multiple data sets in a privacy-preserving environment to better target customers.  Blockchain is a versatile technology for distributed record keeping; It has strong immutability but does not have many privacy protections which Confidential Computing can remedy.  Some deployments are using Confidential Computing to protect valuable content or software IP, such as premium video and valuable software deployed in far-flung locations outside the company’s immediate control.</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26</a:t>
            </a:fld>
            <a:endParaRPr lang="en-US"/>
          </a:p>
        </p:txBody>
      </p:sp>
    </p:spTree>
    <p:extLst>
      <p:ext uri="{BB962C8B-B14F-4D97-AF65-F5344CB8AC3E}">
        <p14:creationId xmlns:p14="http://schemas.microsoft.com/office/powerpoint/2010/main" val="11588511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Header Placeholder 3"/>
          <p:cNvSpPr>
            <a:spLocks noGrp="1"/>
          </p:cNvSpPr>
          <p:nvPr>
            <p:ph type="hdr" sz="quarter" idx="10"/>
          </p:nvPr>
        </p:nvSpPr>
        <p:spPr/>
        <p:txBody>
          <a:bodyPr/>
          <a:lstStyle/>
          <a:p>
            <a:pPr marL="0" marR="0" lvl="0" indent="0" algn="l" defTabSz="966577"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604133" marR="0" lvl="0" indent="0" algn="l" defTabSz="96629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2"/>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72E0C910-0166-48E0-B8EF-5071277A02A8}"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1/16/2025 9:05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6657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66577" rtl="0" eaLnBrk="1" fontAlgn="auto" latinLnBrk="0" hangingPunct="1">
                <a:lnSpc>
                  <a:spcPct val="100000"/>
                </a:lnSpc>
                <a:spcBef>
                  <a:spcPts val="0"/>
                </a:spcBef>
                <a:spcAft>
                  <a:spcPts val="0"/>
                </a:spcAft>
                <a:buClrTx/>
                <a:buSzTx/>
                <a:buFontTx/>
                <a:buNone/>
                <a:tabLst/>
                <a:defRPr/>
              </a:pPr>
              <a:t>27</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06842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intended as the “attention grabber” if you want to go straight to the benefits messages and explain the technology later.</a:t>
            </a:r>
          </a:p>
          <a:p>
            <a:endParaRPr lang="en-US" dirty="0"/>
          </a:p>
          <a:p>
            <a:r>
              <a:rPr lang="en-US" dirty="0"/>
              <a:t>(upper left) Confidential computing puts you in control of your data and how it can be accessed in the cloud.  Even confidential or regulated data can be protected when in-use in the public cloud, so you can take advantage of the economics and scale of the cloud while remaining compliant.</a:t>
            </a:r>
          </a:p>
          <a:p>
            <a:endParaRPr lang="en-US" dirty="0"/>
          </a:p>
          <a:p>
            <a:r>
              <a:rPr lang="en-US" dirty="0"/>
              <a:t>(upper right) Confidential computing enables you to put data to work that previously had been judged to be “too sensitive or regulated to activate.”  With privacy-preserving workspaces enabled by Confidential Computing, you can open up data silos and realize the full value of you data assets, including multi-party analysis collaborations.  You can realize the benefits of shared analysis without losing privacy and compliance.</a:t>
            </a:r>
          </a:p>
          <a:p>
            <a:endParaRPr lang="en-US" dirty="0"/>
          </a:p>
          <a:p>
            <a:r>
              <a:rPr lang="en-US" dirty="0"/>
              <a:t>(lower left) Regulatory compliance and data sovereignty are all about maintaining control of data and making sure its only used appropriately.  Often compliance relies exclusively on processes and procedures, and sovereignty on geo-location.  But data is highly liquid and can escape even the best procedures.  Confidential computing adds technological controls that help ensure data will be handled in compliance with proper procedures and your preferred regulatory framework.</a:t>
            </a:r>
          </a:p>
          <a:p>
            <a:endParaRPr lang="en-US" dirty="0"/>
          </a:p>
          <a:p>
            <a:r>
              <a:rPr lang="en-US" dirty="0"/>
              <a:t>(lower right) Confidential computing “armors-up” your workloads, helping protect sensitive data, content and software IP from advanced attack, tampering and theft, even from many types of privileged software or users that can be difficult to defend.</a:t>
            </a:r>
          </a:p>
        </p:txBody>
      </p:sp>
      <p:sp>
        <p:nvSpPr>
          <p:cNvPr id="4" name="Slide Number Placeholder 3"/>
          <p:cNvSpPr>
            <a:spLocks noGrp="1"/>
          </p:cNvSpPr>
          <p:nvPr>
            <p:ph type="sldNum" sz="quarter" idx="5"/>
          </p:nvPr>
        </p:nvSpPr>
        <p:spPr/>
        <p:txBody>
          <a:bodyPr/>
          <a:lstStyle/>
          <a:p>
            <a:fld id="{43D92567-D7D7-4223-A842-9A06E6D4E1F9}" type="slidenum">
              <a:rPr lang="en-US" smtClean="0"/>
              <a:t>6</a:t>
            </a:fld>
            <a:endParaRPr lang="en-US"/>
          </a:p>
        </p:txBody>
      </p:sp>
    </p:spTree>
    <p:extLst>
      <p:ext uri="{BB962C8B-B14F-4D97-AF65-F5344CB8AC3E}">
        <p14:creationId xmlns:p14="http://schemas.microsoft.com/office/powerpoint/2010/main" val="8801855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(Compliance Example) Bosch is a technology and manufacturing leader in many areas, including Autonomous Driver Assistance Systems (ADAS).  To train the system, Bosch captures street footage from multiple car-mounted cameras.  The most accurate training occurs when they use the raw, unmodified footage but these images are loaded with personally identifiable information (PII) such as faces, license plates and correlated location data that is regulated under GDPR and other laws.  This data requires the highest level of care against misuse.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Bosch could solve the PII issue by de-identifying the images with blurs, but that decreases the model’s accuracy and could cause unpredictable vehicle behavior.  Instead, Bosch only handles the raw, unencrypted camera footage inside Intel SGX enclaves where software access is limited and even Bosch admins can’t view it.  The data prep enclave separates the PII from the rest of the image and stores it securely.  The de-identified footage can be used for other analyses.  The PII is rejoined to the footage inside a second SGX enclave where it is used to train the ADAS model.  The PII is never unencrypted outside an enclave, keeping Bosch compliant the GDPR’s strict privacy regulations.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28</a:t>
            </a:fld>
            <a:endParaRPr lang="en-US"/>
          </a:p>
        </p:txBody>
      </p:sp>
    </p:spTree>
    <p:extLst>
      <p:ext uri="{BB962C8B-B14F-4D97-AF65-F5344CB8AC3E}">
        <p14:creationId xmlns:p14="http://schemas.microsoft.com/office/powerpoint/2010/main" val="219200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(Compliance &amp; Sovereignty Example) Proximus is the largest communications service and mobile provider in Belgium.  Like many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CoSPs</a:t>
            </a:r>
            <a:r>
              <a:rPr lang="en-US" sz="1800" dirty="0">
                <a:effectLst/>
                <a:latin typeface="Calibri" panose="020F0502020204030204" pitchFamily="34" charset="0"/>
                <a:ea typeface="Calibri" panose="020F0502020204030204" pitchFamily="34" charset="0"/>
                <a:cs typeface="Times New Roman" panose="02020603050405020304" pitchFamily="18" charset="0"/>
              </a:rPr>
              <a:t>, Proximus is on a journey to make greater use of public cloud services for workloads outside core network operations, taking advantage of positive economics and scale.  Proximus handles data across all levels of confidentiality and regulatory sensitivity, so a one-size-fits-all cloud deployment could leave them exposed to compliance or sovereignty violations.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Proximus worked with Microsoft Azure to develop an automated, container-based data placement system that routes data and workloads to cloud infrastructure with the right level of protection.  The “public zone” processes data with no sensitive or regulated data and is the lowest TCO zone.  The “private zone” handles Proximus’ business confidential workloads, such as billing and account management, and uses VM-isolation Confidential Computing, often with off-the-shelf software.  (VM-isolation uses Azure’s AMD SEV-SNP technology now but may switch to Intel TDX when available).  The “regulated &amp; sovereign zone” handles personally identifiable and regulated data that require the highest level of care under GDPR and other laws, including subscriber details and call logs.  This zone uses purpose-built, privacy-preserving applications run inside Intel SGX enclaves inside targeted, sovereign European data centers, adding both geo-location and data control enforcement to Proximus’ sovereignty program.</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29</a:t>
            </a:fld>
            <a:endParaRPr lang="en-US"/>
          </a:p>
        </p:txBody>
      </p:sp>
    </p:spTree>
    <p:extLst>
      <p:ext uri="{BB962C8B-B14F-4D97-AF65-F5344CB8AC3E}">
        <p14:creationId xmlns:p14="http://schemas.microsoft.com/office/powerpoint/2010/main" val="20929421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(Compliance &amp; Multi-Party Example) Novartis Biome is a pharmaceutical and medical device company specializing in rare disease diagnostics and treatments.  Since these diseases are rare, data is sparse and spread across multiple hospitals and healthcare institutions.  Compiling a sufficiently large data set for accurate analysis requires collecting data from many sources.  This data is tightly regulated under HIPAA, GDPR and other laws, and often judged to be too sensitive to be moved off-prem from the institution.</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Novartis Biome worked with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to develop a federated learning solution that allows multiple institutions to contribute their data to a diagnostic model in a compliant fashion.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provisioned a node at each contributing hospital with analytics and models protected inside Intel SGX enclaves.  Each node analyzes the local data on-prem then sends updated results and model weights to a master consolidation node in the cloud, which combines results into a single, aggregated model.  Inside the SGX enclaves, neither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BeeKeeperAI</a:t>
            </a:r>
            <a:r>
              <a:rPr lang="en-US" sz="1800">
                <a:effectLst/>
                <a:latin typeface="Calibri" panose="020F0502020204030204" pitchFamily="34" charset="0"/>
                <a:ea typeface="Calibri" panose="020F0502020204030204" pitchFamily="34" charset="0"/>
                <a:cs typeface="Times New Roman" panose="02020603050405020304" pitchFamily="18" charset="0"/>
              </a:rPr>
              <a:t> nor Novartis can see the individual health records, and </a:t>
            </a:r>
            <a:r>
              <a:rPr lang="en-US" sz="1800" err="1">
                <a:effectLst/>
                <a:latin typeface="Calibri" panose="020F0502020204030204" pitchFamily="34" charset="0"/>
                <a:ea typeface="Calibri" panose="020F0502020204030204" pitchFamily="34" charset="0"/>
                <a:cs typeface="Times New Roman" panose="02020603050405020304" pitchFamily="18" charset="0"/>
              </a:rPr>
              <a:t>BeeKeeper’s</a:t>
            </a:r>
            <a:r>
              <a:rPr lang="en-US" sz="1800">
                <a:effectLst/>
                <a:latin typeface="Calibri" panose="020F0502020204030204" pitchFamily="34" charset="0"/>
                <a:ea typeface="Calibri" panose="020F0502020204030204" pitchFamily="34" charset="0"/>
                <a:cs typeface="Times New Roman" panose="02020603050405020304" pitchFamily="18" charset="0"/>
              </a:rPr>
              <a:t> proprietary software is protected from tampering or theft out in the field.  This system enables all parties to benefit from a consolidated analysis without every breaking compliance.</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30</a:t>
            </a:fld>
            <a:endParaRPr lang="en-US"/>
          </a:p>
        </p:txBody>
      </p:sp>
    </p:spTree>
    <p:extLst>
      <p:ext uri="{BB962C8B-B14F-4D97-AF65-F5344CB8AC3E}">
        <p14:creationId xmlns:p14="http://schemas.microsoft.com/office/powerpoint/2010/main" val="4942042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(Security Example)  Scalable multi-cloud key management can be complex and expensive, often leveraging dedicated Hardware Security Model (HSM) nodes.  Fortanix saw an opportunity to create a software-based key management system (KMS) based on the hardware-based security provided by Intel SGX enclaves.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Fortanix Self-Defending KMS is a software-based solution that provides strong, hardware-hardened key security and management.  Installed on an Intel SGX-enabled server on-prem or in the cloud, Fortanix Self-Defending KMS only handles unencrypted key information and processes inside a protected SGX enclave using a minimalistic trusted code base.  Outside the enclave, key information is always encrypted.  Deployed in the cloud, the SGX enclave creates a technological separation from the cloud provider’s software stack and admins, increasing security and control over the customer’s keys.</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31</a:t>
            </a:fld>
            <a:endParaRPr lang="en-US"/>
          </a:p>
        </p:txBody>
      </p:sp>
    </p:spTree>
    <p:extLst>
      <p:ext uri="{BB962C8B-B14F-4D97-AF65-F5344CB8AC3E}">
        <p14:creationId xmlns:p14="http://schemas.microsoft.com/office/powerpoint/2010/main" val="42726678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tension between Innovation and Regulation can be high.  In the case of AI, the market is innovating and evolving rapidly.  Customers are in a big hurry to capitalize on this technology that’s coming like a freight train.  But on the other hand, new and existing regulations are being put in place to make sure that technology evolves in ways that protects people’s rights and is a net-positive for society.</a:t>
            </a:r>
          </a:p>
          <a:p>
            <a:endParaRPr lang="en-US"/>
          </a:p>
          <a:p>
            <a:r>
              <a:rPr lang="en-US"/>
              <a:t>The standard narrative is that Innovation and Regulation are opposing forces that will crash into each other, creating chaos and slowing customers down.  Is that where we’re headed in the new AI age?</a:t>
            </a:r>
          </a:p>
        </p:txBody>
      </p:sp>
      <p:sp>
        <p:nvSpPr>
          <p:cNvPr id="4" name="Slide Number Placeholder 3"/>
          <p:cNvSpPr>
            <a:spLocks noGrp="1"/>
          </p:cNvSpPr>
          <p:nvPr>
            <p:ph type="sldNum" sz="quarter" idx="5"/>
          </p:nvPr>
        </p:nvSpPr>
        <p:spPr/>
        <p:txBody>
          <a:bodyPr/>
          <a:lstStyle/>
          <a:p>
            <a:fld id="{43D92567-D7D7-4223-A842-9A06E6D4E1F9}" type="slidenum">
              <a:rPr lang="en-US" smtClean="0"/>
              <a:t>33</a:t>
            </a:fld>
            <a:endParaRPr lang="en-US"/>
          </a:p>
        </p:txBody>
      </p:sp>
    </p:spTree>
    <p:extLst>
      <p:ext uri="{BB962C8B-B14F-4D97-AF65-F5344CB8AC3E}">
        <p14:creationId xmlns:p14="http://schemas.microsoft.com/office/powerpoint/2010/main" val="23061983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a:t>
            </a:r>
          </a:p>
          <a:p>
            <a:endParaRPr lang="en-US"/>
          </a:p>
          <a:p>
            <a:r>
              <a:rPr lang="en-US"/>
              <a:t>With Confidential Computing, organizations can align their innovative business and technology initiatives with their compliance programs.  By protecting sensitive or regulated data and helping secure important workloads, compliance and innovation can be force multipliers for each other.  Confidential Computing can help get Innovation and Compliance pulling in the same direction.</a:t>
            </a:r>
          </a:p>
        </p:txBody>
      </p:sp>
      <p:sp>
        <p:nvSpPr>
          <p:cNvPr id="4" name="Slide Number Placeholder 3"/>
          <p:cNvSpPr>
            <a:spLocks noGrp="1"/>
          </p:cNvSpPr>
          <p:nvPr>
            <p:ph type="sldNum" sz="quarter" idx="5"/>
          </p:nvPr>
        </p:nvSpPr>
        <p:spPr/>
        <p:txBody>
          <a:bodyPr/>
          <a:lstStyle/>
          <a:p>
            <a:fld id="{43D92567-D7D7-4223-A842-9A06E6D4E1F9}" type="slidenum">
              <a:rPr lang="en-US" smtClean="0"/>
              <a:t>34</a:t>
            </a:fld>
            <a:endParaRPr lang="en-US"/>
          </a:p>
        </p:txBody>
      </p:sp>
    </p:spTree>
    <p:extLst>
      <p:ext uri="{BB962C8B-B14F-4D97-AF65-F5344CB8AC3E}">
        <p14:creationId xmlns:p14="http://schemas.microsoft.com/office/powerpoint/2010/main" val="17498562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881971-485E-B00D-F486-74AA80FC31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9E5BAE-EDB9-5C18-941B-CF12711B9EA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0B22897-1AF4-517D-AD76-6AAE1897C563}"/>
              </a:ext>
            </a:extLst>
          </p:cNvPr>
          <p:cNvSpPr>
            <a:spLocks noGrp="1"/>
          </p:cNvSpPr>
          <p:nvPr>
            <p:ph type="body" idx="1"/>
          </p:nvPr>
        </p:nvSpPr>
        <p:spPr/>
        <p:txBody>
          <a:bodyPr/>
          <a:lstStyle/>
          <a:p>
            <a:r>
              <a:rPr lang="en-US" dirty="0"/>
              <a:t>Let’s look at one example of how the capabilities delivered by Confidential Computing align with the requirements laid out in the regulations from the US and Europe.</a:t>
            </a:r>
          </a:p>
          <a:p>
            <a:endParaRPr lang="en-US" dirty="0"/>
          </a:p>
          <a:p>
            <a:r>
              <a:rPr lang="en-US" dirty="0"/>
              <a:t>The EU AI Act states that applicable AI deployments must be…[read regulation text].  The U.S. Executive Order on AI also says agencies (and those that supply government projects) must…[read text].  The EU regulation for financial systems security and integrity (DORA) specifically calls out protection of data in use.</a:t>
            </a:r>
          </a:p>
          <a:p>
            <a:endParaRPr lang="en-US" dirty="0"/>
          </a:p>
          <a:p>
            <a:r>
              <a:rPr lang="en-US" dirty="0"/>
              <a:t>The confidentiality and security requirements described in these regulations map directly to what Confidential Computing can do.  The hardware-enforced Trusted Execution environment helps protect data from exposure to unauthorized parties.  Running AI training or inference inside an attested TEE can thwart efforts to take or manipulate the data, as well as protect the model itself from tampering or theft.  The isolation of the TEE plus attestation protects the deployment against vulnerabilities or Zero Day attacks on the software outside the TEE.  For example, malware in a corrupted Host OS cannot access data and code protected inside a TEE.</a:t>
            </a:r>
          </a:p>
          <a:p>
            <a:endParaRPr lang="en-US" dirty="0"/>
          </a:p>
          <a:p>
            <a:r>
              <a:rPr lang="en-US" dirty="0"/>
              <a:t>With Confidential Computing, you can see how organizations can innovate while enhancing compliance.</a:t>
            </a:r>
          </a:p>
        </p:txBody>
      </p:sp>
      <p:sp>
        <p:nvSpPr>
          <p:cNvPr id="4" name="Slide Number Placeholder 3">
            <a:extLst>
              <a:ext uri="{FF2B5EF4-FFF2-40B4-BE49-F238E27FC236}">
                <a16:creationId xmlns:a16="http://schemas.microsoft.com/office/drawing/2014/main" id="{1560D762-A8CB-F523-DBCD-0DA71C5E7257}"/>
              </a:ext>
            </a:extLst>
          </p:cNvPr>
          <p:cNvSpPr>
            <a:spLocks noGrp="1"/>
          </p:cNvSpPr>
          <p:nvPr>
            <p:ph type="sldNum" sz="quarter" idx="5"/>
          </p:nvPr>
        </p:nvSpPr>
        <p:spPr/>
        <p:txBody>
          <a:bodyPr/>
          <a:lstStyle/>
          <a:p>
            <a:fld id="{43D92567-D7D7-4223-A842-9A06E6D4E1F9}" type="slidenum">
              <a:rPr lang="en-US" smtClean="0"/>
              <a:t>35</a:t>
            </a:fld>
            <a:endParaRPr lang="en-US"/>
          </a:p>
        </p:txBody>
      </p:sp>
    </p:spTree>
    <p:extLst>
      <p:ext uri="{BB962C8B-B14F-4D97-AF65-F5344CB8AC3E}">
        <p14:creationId xmlns:p14="http://schemas.microsoft.com/office/powerpoint/2010/main" val="36378520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In much of the world, Data privacy is increasingly viewed as a personal right and national security issue. The data sovereignty movement is rapidly growing in Europe, China, Canada, Australia, and other locations around the world.  The idea behind data sovereignty is certain types of personal or sensitive data should be governed under the regulations of the location in which it was generated.  For example, data about an Italian citizen would be governed under the laws of Italy and the European Union.  </a:t>
            </a:r>
          </a:p>
          <a:p>
            <a:pPr marL="0" marR="0">
              <a:lnSpc>
                <a:spcPct val="107000"/>
              </a:lnSpc>
              <a:spcBef>
                <a:spcPts val="0"/>
              </a:spcBef>
              <a:spcAft>
                <a:spcPts val="800"/>
              </a:spcAft>
            </a:pPr>
            <a:endParaRPr lang="en-US" sz="180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A common data sovereignty strategy combines a compliance regimen with geo-locating the data in a data center in the target region, ideally not with a cloud provider subject to other competing regulatory frameworks.  However, data is a very liquid asset and can inadvertently “escape” into other data centers.  And disconnecting from multi-national cloud providers may not be practical for global organizations.</a:t>
            </a:r>
          </a:p>
          <a:p>
            <a:pPr marL="0" marR="0">
              <a:lnSpc>
                <a:spcPct val="107000"/>
              </a:lnSpc>
              <a:spcBef>
                <a:spcPts val="0"/>
              </a:spcBef>
              <a:spcAft>
                <a:spcPts val="800"/>
              </a:spcAft>
            </a:pPr>
            <a:r>
              <a:rPr lang="en-US" sz="1800">
                <a:effectLst/>
                <a:latin typeface="Calibri" panose="020F0502020204030204" pitchFamily="34" charset="0"/>
                <a:ea typeface="Calibri" panose="020F0502020204030204" pitchFamily="34" charset="0"/>
                <a:cs typeface="Times New Roman" panose="02020603050405020304" pitchFamily="18" charset="0"/>
              </a:rPr>
              <a:t>Confidential Computing provides an additional technological enforcement mechanism to a data sovereignty strategy.  The data in-use is protected inside a TEE, and since the workload owner holds the keys to decrypting the data, it cannot be collected, viewed or accessed without the owner’s knowledge and consent.  Combined with storage and network encryption, Confidential Computing empowers workload owners to control access to their data and govern it under their target legal framework.</a:t>
            </a:r>
          </a:p>
          <a:p>
            <a:endParaRPr lang="en-US"/>
          </a:p>
        </p:txBody>
      </p:sp>
      <p:sp>
        <p:nvSpPr>
          <p:cNvPr id="4" name="Slide Number Placeholder 3"/>
          <p:cNvSpPr>
            <a:spLocks noGrp="1"/>
          </p:cNvSpPr>
          <p:nvPr>
            <p:ph type="sldNum" sz="quarter" idx="5"/>
          </p:nvPr>
        </p:nvSpPr>
        <p:spPr/>
        <p:txBody>
          <a:bodyPr/>
          <a:lstStyle/>
          <a:p>
            <a:fld id="{43D92567-D7D7-4223-A842-9A06E6D4E1F9}" type="slidenum">
              <a:rPr lang="en-US" smtClean="0"/>
              <a:t>36</a:t>
            </a:fld>
            <a:endParaRPr lang="en-US"/>
          </a:p>
        </p:txBody>
      </p:sp>
    </p:spTree>
    <p:extLst>
      <p:ext uri="{BB962C8B-B14F-4D97-AF65-F5344CB8AC3E}">
        <p14:creationId xmlns:p14="http://schemas.microsoft.com/office/powerpoint/2010/main" val="259580193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slide is intended to explain why Confidential Computing creates a degree of performance overhead and help customers understand why SGX can be more impacted than TDX.</a:t>
            </a:r>
          </a:p>
          <a:p>
            <a:endParaRPr lang="en-US"/>
          </a:p>
          <a:p>
            <a:r>
              <a:rPr lang="en-US"/>
              <a:t>The main cause of performance impact is entry/exit cycles across the trust boundary.  Each of those cycles requires the hardware to perform operations that secure data in cache and memory so non-confidential operations cannot access it while control flow is outside the trust boundary.  Entry/exit cycles happen when trusted software requests services outside the trust boundary, such as IO or linked services.  For SGX, any call out to untrusted software or the Guest OS imposes an entry/exit cycle, so they tend to happen more often with SGX versus TDX, where everything inside the VM is inside the boundary.</a:t>
            </a:r>
          </a:p>
          <a:p>
            <a:endParaRPr lang="en-US"/>
          </a:p>
          <a:p>
            <a:r>
              <a:rPr lang="en-US"/>
              <a:t>Actions can be taken to reduce the number of entry/exit cycles, which are listed here.  Each of these strives to keep the control flow inside the trust boundary as long as possible.</a:t>
            </a:r>
          </a:p>
        </p:txBody>
      </p:sp>
      <p:sp>
        <p:nvSpPr>
          <p:cNvPr id="4" name="Slide Number Placeholder 3"/>
          <p:cNvSpPr>
            <a:spLocks noGrp="1"/>
          </p:cNvSpPr>
          <p:nvPr>
            <p:ph type="sldNum" sz="quarter" idx="5"/>
          </p:nvPr>
        </p:nvSpPr>
        <p:spPr/>
        <p:txBody>
          <a:bodyPr/>
          <a:lstStyle/>
          <a:p>
            <a:fld id="{43D92567-D7D7-4223-A842-9A06E6D4E1F9}" type="slidenum">
              <a:rPr lang="en-US" smtClean="0"/>
              <a:t>38</a:t>
            </a:fld>
            <a:endParaRPr lang="en-US"/>
          </a:p>
        </p:txBody>
      </p:sp>
    </p:spTree>
    <p:extLst>
      <p:ext uri="{BB962C8B-B14F-4D97-AF65-F5344CB8AC3E}">
        <p14:creationId xmlns:p14="http://schemas.microsoft.com/office/powerpoint/2010/main" val="3113327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performance results were generated on a Xeon 6 with P-cores (Granite Rapids-AP) and Intel AMX acceleration.  They show the relative performance impact of running an AI image recognition operation confidentially with TDX and SGX.</a:t>
            </a:r>
          </a:p>
          <a:p>
            <a:endParaRPr lang="en-US" dirty="0"/>
          </a:p>
          <a:p>
            <a:r>
              <a:rPr lang="en-US" dirty="0"/>
              <a:t>TDX keeps the entire VM inside the trust boundary, including the application, Guest OS and much of the necessary software.  As a result, fewer transitions across the trust boundary are required and the overhead imposed by TDX is just 6% for both batch and real-time processing.  The trade-off for lower overhead is the larger trust boundary and more software that’s assumed to be trusted.</a:t>
            </a:r>
          </a:p>
          <a:p>
            <a:endParaRPr lang="en-US" dirty="0"/>
          </a:p>
          <a:p>
            <a:r>
              <a:rPr lang="en-US" dirty="0"/>
              <a:t>With its smaller trust boundary, SGX only trusts the AI application code and runs it inside a protected enclave.  Any request for more data outside the enclave or OS services is an exit/entry transition across the trust boundary, and as a result, SGX overhead is a bit higher, especially for real-time processing.  However, the amount of software that must be trusted with SGX is much smaller than TDX, which trusts all the software inside the VM.</a:t>
            </a:r>
          </a:p>
          <a:p>
            <a:endParaRPr lang="en-US" dirty="0"/>
          </a:p>
          <a:p>
            <a:r>
              <a:rPr lang="en-US" dirty="0"/>
              <a:t>One other note, these results only compare confidentiality on/off on Granite Rapids-AP.  They don’t reflect the absolute performance gain coming from an older instance like an Ice Lake without AMX to Granite Rapids with AMX.  With the more powerful cores and AI acceleration instructions, the absolute performance increase coming from an older instance without confidentiality to a Granite Rapids instance with TDX or SGX may be substantial.</a:t>
            </a:r>
          </a:p>
        </p:txBody>
      </p:sp>
      <p:sp>
        <p:nvSpPr>
          <p:cNvPr id="4" name="Slide Number Placeholder 3"/>
          <p:cNvSpPr>
            <a:spLocks noGrp="1"/>
          </p:cNvSpPr>
          <p:nvPr>
            <p:ph type="sldNum" sz="quarter" idx="5"/>
          </p:nvPr>
        </p:nvSpPr>
        <p:spPr/>
        <p:txBody>
          <a:bodyPr/>
          <a:lstStyle/>
          <a:p>
            <a:fld id="{43D92567-D7D7-4223-A842-9A06E6D4E1F9}" type="slidenum">
              <a:rPr lang="en-US" smtClean="0"/>
              <a:t>39</a:t>
            </a:fld>
            <a:endParaRPr lang="en-US"/>
          </a:p>
        </p:txBody>
      </p:sp>
    </p:spTree>
    <p:extLst>
      <p:ext uri="{BB962C8B-B14F-4D97-AF65-F5344CB8AC3E}">
        <p14:creationId xmlns:p14="http://schemas.microsoft.com/office/powerpoint/2010/main" val="42658525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Intel offers such an extensive confidential computing portfolio to meet the diverse needs of our customers.</a:t>
            </a:r>
          </a:p>
          <a:p>
            <a:endParaRPr lang="en-US" dirty="0"/>
          </a:p>
          <a:p>
            <a:r>
              <a:rPr lang="en-US" dirty="0"/>
              <a:t>For over five years, we’ve pioneered Confidential Computing and offered application isolation with Intel SGX.</a:t>
            </a:r>
          </a:p>
          <a:p>
            <a:endParaRPr lang="en-US" dirty="0"/>
          </a:p>
          <a:p>
            <a:r>
              <a:rPr lang="en-US" dirty="0"/>
              <a:t>In 2023, we brought our initial offering of Intel TDX, our VM isolation technology, to market with Alibaba, Azure and Google Cloud.  IBM Cloud is expected to launch in 2024.</a:t>
            </a:r>
          </a:p>
          <a:p>
            <a:endParaRPr lang="en-US" dirty="0"/>
          </a:p>
          <a:p>
            <a:r>
              <a:rPr lang="en-US" dirty="0"/>
              <a:t>In September 2023, we launched our new independent, cloud-based trust verification service called Intel Trust Authority, formerly code-named Project Amber.</a:t>
            </a:r>
          </a:p>
          <a:p>
            <a:endParaRPr lang="en-US" dirty="0"/>
          </a:p>
          <a:p>
            <a:r>
              <a:rPr lang="en-US" dirty="0"/>
              <a:t>These products and services are backed by Intel’s unmatched ecosystem and solution provider enabling, as well as our “security first” development practices and our best-in-class lifecycle security support.  We are committed to keeping our customers protected long after their initial purchase of an Intel-based platform.</a:t>
            </a:r>
          </a:p>
        </p:txBody>
      </p:sp>
      <p:sp>
        <p:nvSpPr>
          <p:cNvPr id="4" name="Slide Number Placeholder 3"/>
          <p:cNvSpPr>
            <a:spLocks noGrp="1"/>
          </p:cNvSpPr>
          <p:nvPr>
            <p:ph type="sldNum" sz="quarter" idx="5"/>
          </p:nvPr>
        </p:nvSpPr>
        <p:spPr/>
        <p:txBody>
          <a:bodyPr/>
          <a:lstStyle/>
          <a:p>
            <a:fld id="{43D92567-D7D7-4223-A842-9A06E6D4E1F9}" type="slidenum">
              <a:rPr lang="en-US" smtClean="0"/>
              <a:t>8</a:t>
            </a:fld>
            <a:endParaRPr lang="en-US"/>
          </a:p>
        </p:txBody>
      </p:sp>
    </p:spTree>
    <p:extLst>
      <p:ext uri="{BB962C8B-B14F-4D97-AF65-F5344CB8AC3E}">
        <p14:creationId xmlns:p14="http://schemas.microsoft.com/office/powerpoint/2010/main" val="99497112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the first slide in a 4-slide progression to frame the performance discussion.  Often, the performance discussion is framed ENTIRELY around the performance overhead of SGX and TDX.  These 4-slides are designed to provide critical context and framing for a more productive performance conversation.</a:t>
            </a:r>
          </a:p>
          <a:p>
            <a:endParaRPr lang="en-US"/>
          </a:p>
          <a:p>
            <a:r>
              <a:rPr lang="en-US"/>
              <a:t>This slide shows allows the conversation to be framed between two alternatives:  1) the small performance trade-off of confidential computing as compared to, 2) the alternative actions the customer could take with the project.</a:t>
            </a:r>
          </a:p>
          <a:p>
            <a:endParaRPr lang="en-US"/>
          </a:p>
          <a:p>
            <a:r>
              <a:rPr lang="en-US"/>
              <a:t>On the left, we show that, yes, Confidential Computing technologies do shave off some performance compared to running the same workload in a non-confidential environment.  The amount of overhead varies by technology and the level of optimizations in the implementation.  This is the impact on one side of the scale.</a:t>
            </a:r>
          </a:p>
          <a:p>
            <a:endParaRPr lang="en-US"/>
          </a:p>
          <a:p>
            <a:r>
              <a:rPr lang="en-US"/>
              <a:t>On the right, we consider the other side of the scale with the actions the customer could take if the decided to forgo Confidential Computing.  They could keep the sensitive data locked in its vault and not proceed with the project at all, which reduces the customers business opportunity and potentially decreases revenue by denying them the valuable insights and services.</a:t>
            </a:r>
          </a:p>
          <a:p>
            <a:endParaRPr lang="en-US"/>
          </a:p>
          <a:p>
            <a:r>
              <a:rPr lang="en-US"/>
              <a:t>They could forgo any Confidential Computing protection at all and just proceed, which increases the risk of a data breach or compliance violation.</a:t>
            </a:r>
          </a:p>
          <a:p>
            <a:endParaRPr lang="en-US"/>
          </a:p>
          <a:p>
            <a:r>
              <a:rPr lang="en-US"/>
              <a:t>They could run the sensitive data through a obfuscation or de-identification process which would likely slow down the velocity of the project or service, and the loss of data fidelity as detail is removed may impact the accuracy of the analysis.</a:t>
            </a:r>
          </a:p>
          <a:p>
            <a:endParaRPr lang="en-US"/>
          </a:p>
          <a:p>
            <a:r>
              <a:rPr lang="en-US"/>
              <a:t>They could employ a trusted third party or data escrow service to handle sensitive data and make sure it isn’t exposed to other parties.  This adds cost and slows down the project’s velocity.</a:t>
            </a:r>
          </a:p>
          <a:p>
            <a:endParaRPr lang="en-US"/>
          </a:p>
          <a:p>
            <a:r>
              <a:rPr lang="en-US"/>
              <a:t>Others may say they are more attracted to alternative Privacy Enhancing Technologies like Fully Homomorphic Encryption (FHE) or Secure Multi-party Computing (SMC).  Although these techniques have attractive characteristics, their performance slow-down is measured in orders of magnitude, not in a handful of percentage points like Confidential Computing.  FHE and SMC also require extensive code changes and application architecture changes.  Confidential Computing, on the other hand, is ready to be deployed today with largely unmodified software.</a:t>
            </a:r>
          </a:p>
        </p:txBody>
      </p:sp>
      <p:sp>
        <p:nvSpPr>
          <p:cNvPr id="4" name="Slide Number Placeholder 3"/>
          <p:cNvSpPr>
            <a:spLocks noGrp="1"/>
          </p:cNvSpPr>
          <p:nvPr>
            <p:ph type="sldNum" sz="quarter" idx="5"/>
          </p:nvPr>
        </p:nvSpPr>
        <p:spPr/>
        <p:txBody>
          <a:bodyPr/>
          <a:lstStyle/>
          <a:p>
            <a:fld id="{43D92567-D7D7-4223-A842-9A06E6D4E1F9}" type="slidenum">
              <a:rPr lang="en-US" smtClean="0"/>
              <a:t>40</a:t>
            </a:fld>
            <a:endParaRPr lang="en-US"/>
          </a:p>
        </p:txBody>
      </p:sp>
    </p:spTree>
    <p:extLst>
      <p:ext uri="{BB962C8B-B14F-4D97-AF65-F5344CB8AC3E}">
        <p14:creationId xmlns:p14="http://schemas.microsoft.com/office/powerpoint/2010/main" val="29633287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chart compares the CPU-based Confidential Computing alternatives most customers will choose from.</a:t>
            </a:r>
          </a:p>
          <a:p>
            <a:endParaRPr lang="en-US" dirty="0"/>
          </a:p>
          <a:p>
            <a:r>
              <a:rPr lang="en-US" dirty="0"/>
              <a:t>Intel TDX and AMD SEV-SNP are essentially a tie.  There is very little difference in confidentiality between them and deals will be won or lost on other differentiators like performance, accelerators and price.</a:t>
            </a:r>
          </a:p>
          <a:p>
            <a:endParaRPr lang="en-US" dirty="0"/>
          </a:p>
          <a:p>
            <a:r>
              <a:rPr lang="en-US" dirty="0"/>
              <a:t>Intel SGX offers three main points of differentiation.  It is the only technology that isolates at the application or function level, giving it the smallest trust boundary and least amount of software that needs to be trusted. SGX also provides out-of-the-box support for application attestation, providing users the ability to cryptographically verify that the application or function accessing sensitive data has not been modified.  None of the other technologies can do this out-of-the-box.  It is possible an attestation service could be built to offer this for one of the others, but such as service does not exist at this writing (Dec’2024).  SGX is also the only Confidential Computing CPU technology that can run on bare-metal systems with no virtualization.</a:t>
            </a:r>
          </a:p>
          <a:p>
            <a:endParaRPr lang="en-US" dirty="0"/>
          </a:p>
          <a:p>
            <a:r>
              <a:rPr lang="en-US" dirty="0"/>
              <a:t>AWS Nitro Enclaves is AWS’s proprietary technology that creates a “child VM” to run confidential operations for its “parent VM”.  The connection between the parent and child VMs is a restricted V-SOCK port created and controlled by the AWS Nitro hypervisor.  The fact that the cloud provider’s technology creates and manages the port through which the confidential data passes puts AWS inside the trust boundary.  They have made public statements that they do not monitor these connections, but unlike the other technologies, there is no way for a user to technologically prohibit or cryptographically verify this.   The other major disadvantage of Nitro Enclaves is it is proprietary to AWS and not offered by any other cloud vendor or usable on-prem, which can lead to vendor lock-in.</a:t>
            </a:r>
          </a:p>
          <a:p>
            <a:endParaRPr lang="en-US" dirty="0"/>
          </a:p>
          <a:p>
            <a:r>
              <a:rPr lang="en-US" dirty="0"/>
              <a:t>With the importance of GPU-accelerated AI, it is also important to know which are compatible with Nvidia’s GPU-based confidential computing technology.  So far, Intel TDX and AMD SEV-SNP can be paired with Nvidia H100 GPUs to create confidential AI across the CPU and GPU.  There is no insurmountable technological obstacle to using SGX with Nvidia GPUs, but Intel and Nvidia are prioritizing investments in TDX.  AWS has not announced plans to support Nvidia GPUs with Nitro Enclaves as of this writing (Dec’24).</a:t>
            </a:r>
          </a:p>
        </p:txBody>
      </p:sp>
      <p:sp>
        <p:nvSpPr>
          <p:cNvPr id="4" name="Slide Number Placeholder 3"/>
          <p:cNvSpPr>
            <a:spLocks noGrp="1"/>
          </p:cNvSpPr>
          <p:nvPr>
            <p:ph type="sldNum" sz="quarter" idx="5"/>
          </p:nvPr>
        </p:nvSpPr>
        <p:spPr/>
        <p:txBody>
          <a:bodyPr/>
          <a:lstStyle/>
          <a:p>
            <a:fld id="{43D92567-D7D7-4223-A842-9A06E6D4E1F9}" type="slidenum">
              <a:rPr lang="en-US" smtClean="0"/>
              <a:t>41</a:t>
            </a:fld>
            <a:endParaRPr lang="en-US"/>
          </a:p>
        </p:txBody>
      </p:sp>
    </p:spTree>
    <p:extLst>
      <p:ext uri="{BB962C8B-B14F-4D97-AF65-F5344CB8AC3E}">
        <p14:creationId xmlns:p14="http://schemas.microsoft.com/office/powerpoint/2010/main" val="34370422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Always include this slide with the Competitive Comparison Matrix to show the data sources</a:t>
            </a:r>
          </a:p>
        </p:txBody>
      </p:sp>
      <p:sp>
        <p:nvSpPr>
          <p:cNvPr id="4" name="Slide Number Placeholder 3"/>
          <p:cNvSpPr>
            <a:spLocks noGrp="1"/>
          </p:cNvSpPr>
          <p:nvPr>
            <p:ph type="sldNum" sz="quarter" idx="5"/>
          </p:nvPr>
        </p:nvSpPr>
        <p:spPr/>
        <p:txBody>
          <a:bodyPr/>
          <a:lstStyle/>
          <a:p>
            <a:fld id="{43D92567-D7D7-4223-A842-9A06E6D4E1F9}" type="slidenum">
              <a:rPr lang="en-US" smtClean="0"/>
              <a:t>42</a:t>
            </a:fld>
            <a:endParaRPr lang="en-US"/>
          </a:p>
        </p:txBody>
      </p:sp>
    </p:spTree>
    <p:extLst>
      <p:ext uri="{BB962C8B-B14F-4D97-AF65-F5344CB8AC3E}">
        <p14:creationId xmlns:p14="http://schemas.microsoft.com/office/powerpoint/2010/main" val="35212142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if a customer wants additional assurance that TDX has been thoroughly vetted for security.</a:t>
            </a:r>
          </a:p>
          <a:p>
            <a:endParaRPr lang="en-US" dirty="0"/>
          </a:p>
          <a:p>
            <a:r>
              <a:rPr lang="en-US" dirty="0"/>
              <a:t>Intel believes that aggressive, offensive security research is the best way to test our product security and discover any vulnerabilities so they can be addressed.  We partnered with two of the most advanced research teams in the business to put TDX to the test, Google Project Zero and Microsoft Offensive Research.  Google completed their analysis on pre-production Sapphire Rapids in 2022, finding 10 potential vulnerabilities across dozens of attack vectors.  All ten were mitigated pre-production before 4</a:t>
            </a:r>
            <a:r>
              <a:rPr lang="en-US" baseline="30000" dirty="0"/>
              <a:t>th</a:t>
            </a:r>
            <a:r>
              <a:rPr lang="en-US" dirty="0"/>
              <a:t> Gen Xeon (Sapphire Rapids) was launched.  Microsoft ran their analysis in 2024 and found 6 possible vulnerabilities across 29 attack vectors.  All six were mitigated with updates to 4th Gen Xeon and subsequent processors.  Both Google and Microsoft praised the security of TDX and the rapid mitigation of the possible vulnerabilities they found, and both now offer TDX instances.</a:t>
            </a:r>
          </a:p>
          <a:p>
            <a:endParaRPr lang="en-US" dirty="0"/>
          </a:p>
          <a:p>
            <a:r>
              <a:rPr lang="en-US" dirty="0"/>
              <a:t>Highlights from the 2023 Intel Product Security Report:  </a:t>
            </a:r>
          </a:p>
          <a:p>
            <a:pPr marL="171450" indent="-171450">
              <a:buFont typeface="Arial" panose="020B0604020202020204" pitchFamily="34" charset="0"/>
              <a:buChar char="•"/>
            </a:pPr>
            <a:r>
              <a:rPr lang="en-US" dirty="0"/>
              <a:t>Hardware and firmware vulnerabilities strike at the heart of the platform and can be the most disruptive.  Intel reduced HW and FW vulnerabilities 39% in 2023 versus the prior year.</a:t>
            </a:r>
          </a:p>
          <a:p>
            <a:pPr marL="171450" indent="-171450">
              <a:buFont typeface="Arial" panose="020B0604020202020204" pitchFamily="34" charset="0"/>
              <a:buChar char="•"/>
            </a:pPr>
            <a:r>
              <a:rPr lang="en-US" dirty="0"/>
              <a:t>Intel had 60% fewer vulnerabilities discovered in its Confidential Computing firmware than AMD.</a:t>
            </a:r>
          </a:p>
          <a:p>
            <a:pPr marL="171450" indent="-171450">
              <a:buFont typeface="Arial" panose="020B0604020202020204" pitchFamily="34" charset="0"/>
              <a:buChar char="•"/>
            </a:pPr>
            <a:r>
              <a:rPr lang="en-US" dirty="0"/>
              <a:t>Intel finds and fixes our own vulnerabilities, either with our own Red Teams or by partnering with outside researchers.  Our proactive efforts accounted for 94% of the vulnerabilities disclosed in 2023, and these coordinated disclosures were preceded by mitigations to keep customers safe.</a:t>
            </a:r>
          </a:p>
        </p:txBody>
      </p:sp>
      <p:sp>
        <p:nvSpPr>
          <p:cNvPr id="4" name="Slide Number Placeholder 3"/>
          <p:cNvSpPr>
            <a:spLocks noGrp="1"/>
          </p:cNvSpPr>
          <p:nvPr>
            <p:ph type="sldNum" sz="quarter" idx="5"/>
          </p:nvPr>
        </p:nvSpPr>
        <p:spPr/>
        <p:txBody>
          <a:bodyPr/>
          <a:lstStyle/>
          <a:p>
            <a:fld id="{43D92567-D7D7-4223-A842-9A06E6D4E1F9}" type="slidenum">
              <a:rPr lang="en-US" smtClean="0"/>
              <a:t>43</a:t>
            </a:fld>
            <a:endParaRPr lang="en-US"/>
          </a:p>
        </p:txBody>
      </p:sp>
    </p:spTree>
    <p:extLst>
      <p:ext uri="{BB962C8B-B14F-4D97-AF65-F5344CB8AC3E}">
        <p14:creationId xmlns:p14="http://schemas.microsoft.com/office/powerpoint/2010/main" val="31596486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dirty="0">
                <a:latin typeface="Calibri" panose="020F0502020204030204" pitchFamily="34" charset="0"/>
                <a:ea typeface="Calibri" panose="020F0502020204030204" pitchFamily="34" charset="0"/>
                <a:cs typeface="Times New Roman" panose="02020603050405020304" pitchFamily="18" charset="0"/>
              </a:rPr>
              <a:t>This diagram illustrates the differences in the trust boundary between Intel’s different technologies.  Without any Confidential Computing technology, everything is inside the trust boundary, notably all of the cloud provider’s firmware, cloud stack, hypervisor and cloud admins.  Any of these entities could potentially access confidential data in a tenant’s instance either by design or as a result of an exploited vulnerability.</a:t>
            </a:r>
          </a:p>
          <a:p>
            <a:pPr>
              <a:lnSpc>
                <a:spcPct val="107000"/>
              </a:lnSpc>
              <a:spcAft>
                <a:spcPts val="824"/>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24"/>
              </a:spcAft>
            </a:pPr>
            <a:r>
              <a:rPr lang="en-US" sz="1900" dirty="0">
                <a:latin typeface="Calibri" panose="020F0502020204030204" pitchFamily="34" charset="0"/>
                <a:ea typeface="Calibri" panose="020F0502020204030204" pitchFamily="34" charset="0"/>
                <a:cs typeface="Times New Roman" panose="02020603050405020304" pitchFamily="18" charset="0"/>
              </a:rPr>
              <a:t>Confidential Computing with VM Isolation technologies like Intel TDX removes everything out of the trust boundary except what’s inside the tenant’s VM.  The cloud provider’s stack and admins are out, as well as other cloud tenants.  The VM admins, Guest OS and all the applications are inside the trust boundary.  Although the cloud provider is removed, the trust boundary can still contain millions of lines of code, and any software vulnerabilities that come with them.  Intel TDX, AMD SEV-SNP and Arm CCA all use VM isolation technology.</a:t>
            </a:r>
          </a:p>
          <a:p>
            <a:endParaRPr lang="en-US" dirty="0"/>
          </a:p>
          <a:p>
            <a:pPr defTabSz="941923">
              <a:defRPr/>
            </a:pPr>
            <a:r>
              <a:rPr lang="en-US" sz="1900" dirty="0">
                <a:latin typeface="Calibri" panose="020F0502020204030204" pitchFamily="34" charset="0"/>
                <a:ea typeface="Calibri" panose="020F0502020204030204" pitchFamily="34" charset="0"/>
                <a:cs typeface="Times New Roman" panose="02020603050405020304" pitchFamily="18" charset="0"/>
              </a:rPr>
              <a:t>Confidential Computing with Application Isolation technology like Intel SGX removes everything from the trust boundary except the application code inside the SGX enclave.  The trusted code can be thousands of lines or just a few dozen.  Intel SGX is the only Confidential Computing technology that </a:t>
            </a:r>
            <a:r>
              <a:rPr lang="en-US" sz="1900" dirty="0">
                <a:solidFill>
                  <a:srgbClr val="FF0000"/>
                </a:solidFill>
                <a:latin typeface="Calibri" panose="020F0502020204030204" pitchFamily="34" charset="0"/>
                <a:ea typeface="Calibri" panose="020F0502020204030204" pitchFamily="34" charset="0"/>
                <a:cs typeface="Times New Roman" panose="02020603050405020304" pitchFamily="18" charset="0"/>
              </a:rPr>
              <a:t>offers </a:t>
            </a:r>
            <a:r>
              <a:rPr lang="en-US" sz="1900" dirty="0">
                <a:latin typeface="Calibri" panose="020F0502020204030204" pitchFamily="34" charset="0"/>
                <a:ea typeface="Calibri" panose="020F0502020204030204" pitchFamily="34" charset="0"/>
                <a:cs typeface="Times New Roman" panose="02020603050405020304" pitchFamily="18" charset="0"/>
              </a:rPr>
              <a:t>this level of isolation.  By design, the Guest OS and VM admins are not authorized to view or modify data and code inside the SGX enclave, even if they became malicious.  Only Intel offers application isolation with SGX.</a:t>
            </a:r>
          </a:p>
          <a:p>
            <a:pPr defTabSz="941923">
              <a:defRPr/>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defTabSz="941923">
              <a:defRPr/>
            </a:pPr>
            <a:r>
              <a:rPr lang="en-US" sz="1900" dirty="0">
                <a:latin typeface="Calibri" panose="020F0502020204030204" pitchFamily="34" charset="0"/>
                <a:ea typeface="Calibri" panose="020F0502020204030204" pitchFamily="34" charset="0"/>
                <a:cs typeface="Times New Roman" panose="02020603050405020304" pitchFamily="18" charset="0"/>
              </a:rPr>
              <a:t>Note:  Some prefer to talk about the Trust Boundary as “Attack Surface” or “Security Perimeter”.  Both are good alternatives if that is your preference.</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44</a:t>
            </a:fld>
            <a:endParaRPr lang="en-US"/>
          </a:p>
        </p:txBody>
      </p:sp>
    </p:spTree>
    <p:extLst>
      <p:ext uri="{BB962C8B-B14F-4D97-AF65-F5344CB8AC3E}">
        <p14:creationId xmlns:p14="http://schemas.microsoft.com/office/powerpoint/2010/main" val="9461838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96A873-06CF-1D90-6221-197F26EE182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4727644-AF59-4B0D-F27A-313A1DCE28E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49F3E4-C7C6-7538-5067-B0D893B5656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F38679-3F22-B87E-CD92-EE96092D658C}"/>
              </a:ext>
            </a:extLst>
          </p:cNvPr>
          <p:cNvSpPr>
            <a:spLocks noGrp="1"/>
          </p:cNvSpPr>
          <p:nvPr>
            <p:ph type="sldNum" sz="quarter" idx="5"/>
          </p:nvPr>
        </p:nvSpPr>
        <p:spPr/>
        <p:txBody>
          <a:bodyPr/>
          <a:lstStyle/>
          <a:p>
            <a:fld id="{43D92567-D7D7-4223-A842-9A06E6D4E1F9}" type="slidenum">
              <a:rPr lang="en-US" smtClean="0"/>
              <a:t>46</a:t>
            </a:fld>
            <a:endParaRPr lang="en-US"/>
          </a:p>
        </p:txBody>
      </p:sp>
    </p:spTree>
    <p:extLst>
      <p:ext uri="{BB962C8B-B14F-4D97-AF65-F5344CB8AC3E}">
        <p14:creationId xmlns:p14="http://schemas.microsoft.com/office/powerpoint/2010/main" val="9639689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security professionals and IT leaders believe their existing security protections and procedures are sufficient to keep data protected.  This slide and the following are used to focus attention on risks from privileged persons or software that are difficult to defend against)</a:t>
            </a:r>
          </a:p>
          <a:p>
            <a:endParaRPr lang="en-US" dirty="0"/>
          </a:p>
          <a:p>
            <a:r>
              <a:rPr lang="en-US" dirty="0"/>
              <a:t>Modern enterprises and cloud deployments have extensive controls to classify users and software into security levels and assign them to permission groups.  These mechanisms and procedures are essential to keeping the vast majority of users and software programs behaving within the appropriate boundaries.</a:t>
            </a:r>
          </a:p>
          <a:p>
            <a:endParaRPr lang="en-US" dirty="0"/>
          </a:p>
          <a:p>
            <a:r>
              <a:rPr lang="en-US" dirty="0"/>
              <a:t>But there is a class of users and software with elevated privileges that have wide access to systems, software and data.  These include system administrators, system management tools, security software, hypervisors and certain operating system functions, among others.</a:t>
            </a:r>
          </a:p>
        </p:txBody>
      </p:sp>
      <p:sp>
        <p:nvSpPr>
          <p:cNvPr id="4" name="Slide Number Placeholder 3"/>
          <p:cNvSpPr>
            <a:spLocks noGrp="1"/>
          </p:cNvSpPr>
          <p:nvPr>
            <p:ph type="sldNum" sz="quarter" idx="5"/>
          </p:nvPr>
        </p:nvSpPr>
        <p:spPr/>
        <p:txBody>
          <a:bodyPr/>
          <a:lstStyle/>
          <a:p>
            <a:fld id="{43D92567-D7D7-4223-A842-9A06E6D4E1F9}" type="slidenum">
              <a:rPr lang="en-US" smtClean="0"/>
              <a:t>47</a:t>
            </a:fld>
            <a:endParaRPr lang="en-US"/>
          </a:p>
        </p:txBody>
      </p:sp>
    </p:spTree>
    <p:extLst>
      <p:ext uri="{BB962C8B-B14F-4D97-AF65-F5344CB8AC3E}">
        <p14:creationId xmlns:p14="http://schemas.microsoft.com/office/powerpoint/2010/main" val="2274296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30AC72-14EB-D4BA-938A-89453DFAB0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2FC448-D3DA-866B-81C0-D5DD65A20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CB74C8-6836-F55D-D084-5DC11C88ECA7}"/>
              </a:ext>
            </a:extLst>
          </p:cNvPr>
          <p:cNvSpPr>
            <a:spLocks noGrp="1"/>
          </p:cNvSpPr>
          <p:nvPr>
            <p:ph type="body" idx="1"/>
          </p:nvPr>
        </p:nvSpPr>
        <p:spPr/>
        <p:txBody>
          <a:bodyPr/>
          <a:lstStyle/>
          <a:p>
            <a:r>
              <a:rPr lang="en-US"/>
              <a:t>NOTE TO PRESENTER:  Be mindful of your claims regarding compliance. Confidential Computing will not automatically make a customer compliant like it is an on/off switch.  Think of compliance more as a spectrum from weak to strong encompassing data handling practices, policies, technological safeguards and more. Applied as part of a full-spectrum compliance program, Confidential Computing can help customers move toward a stronger compliance position.</a:t>
            </a:r>
          </a:p>
          <a:p>
            <a:endParaRPr lang="en-US"/>
          </a:p>
          <a:p>
            <a:r>
              <a:rPr lang="en-US"/>
              <a:t>Regulations on data privacy and security are pervasive around the world including well-known laws such as GDPR, HIPAA and PIPL.  They describe the responsibilities of organizations to protect the confidentiality data in their possession.  Poor data handling practices or sloppy security can lead to data exposures and, consequently, substantial penalties levied by regulators.</a:t>
            </a:r>
          </a:p>
          <a:p>
            <a:endParaRPr lang="en-US"/>
          </a:p>
          <a:p>
            <a:r>
              <a:rPr lang="en-US"/>
              <a:t>With the rise of AI, governments are putting in place additional regulations to help mitigate risks of data breaches or model manipulation.  These include the European Union AI Act and the US Executive Order on Safe, Secure and Trustworthy AI.</a:t>
            </a:r>
          </a:p>
          <a:p>
            <a:endParaRPr lang="en-US"/>
          </a:p>
          <a:p>
            <a:r>
              <a:rPr lang="en-US"/>
              <a:t>In general, the easiest and safest path to comply with data privacy and security regulations was to lock the data in silos and “deactivate” it.  Don’t use or share it because doing so risks data exposure or loss that could lead to a breach and/or compliance violation.</a:t>
            </a:r>
          </a:p>
        </p:txBody>
      </p:sp>
      <p:sp>
        <p:nvSpPr>
          <p:cNvPr id="4" name="Slide Number Placeholder 3">
            <a:extLst>
              <a:ext uri="{FF2B5EF4-FFF2-40B4-BE49-F238E27FC236}">
                <a16:creationId xmlns:a16="http://schemas.microsoft.com/office/drawing/2014/main" id="{09FA5AB3-C4B6-9049-AE63-CAB55FDAF6EC}"/>
              </a:ext>
            </a:extLst>
          </p:cNvPr>
          <p:cNvSpPr>
            <a:spLocks noGrp="1"/>
          </p:cNvSpPr>
          <p:nvPr>
            <p:ph type="sldNum" sz="quarter" idx="5"/>
          </p:nvPr>
        </p:nvSpPr>
        <p:spPr/>
        <p:txBody>
          <a:bodyPr/>
          <a:lstStyle/>
          <a:p>
            <a:fld id="{43D92567-D7D7-4223-A842-9A06E6D4E1F9}" type="slidenum">
              <a:rPr lang="en-US" smtClean="0"/>
              <a:t>48</a:t>
            </a:fld>
            <a:endParaRPr lang="en-US"/>
          </a:p>
        </p:txBody>
      </p:sp>
    </p:spTree>
    <p:extLst>
      <p:ext uri="{BB962C8B-B14F-4D97-AF65-F5344CB8AC3E}">
        <p14:creationId xmlns:p14="http://schemas.microsoft.com/office/powerpoint/2010/main" val="20129323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24"/>
              </a:spcAft>
            </a:pPr>
            <a:r>
              <a:rPr lang="en-US" sz="1900" b="1" dirty="0">
                <a:latin typeface="Calibri" panose="020F0502020204030204" pitchFamily="34" charset="0"/>
                <a:ea typeface="Calibri" panose="020F0502020204030204" pitchFamily="34" charset="0"/>
                <a:cs typeface="Times New Roman" panose="02020603050405020304" pitchFamily="18" charset="0"/>
              </a:rPr>
              <a:t>Edge: SGX in Open Visa Network</a:t>
            </a:r>
          </a:p>
          <a:p>
            <a:pPr>
              <a:lnSpc>
                <a:spcPct val="107000"/>
              </a:lnSpc>
              <a:spcAft>
                <a:spcPts val="824"/>
              </a:spcAft>
            </a:pPr>
            <a:endParaRPr lang="en-US" sz="1900" dirty="0">
              <a:latin typeface="Calibri" panose="020F0502020204030204" pitchFamily="34" charset="0"/>
              <a:ea typeface="Calibri" panose="020F0502020204030204" pitchFamily="34" charset="0"/>
              <a:cs typeface="Times New Roman" panose="02020603050405020304" pitchFamily="18" charset="0"/>
            </a:endParaRPr>
          </a:p>
          <a:p>
            <a:pPr marL="294351" indent="-294351">
              <a:lnSpc>
                <a:spcPct val="107000"/>
              </a:lnSpc>
              <a:spcAft>
                <a:spcPts val="824"/>
              </a:spcAft>
              <a:buFont typeface="Arial" panose="020B0604020202020204" pitchFamily="34" charset="0"/>
              <a:buChar char="•"/>
            </a:pPr>
            <a:r>
              <a:rPr lang="en-US" sz="1900" dirty="0">
                <a:latin typeface="Calibri" panose="020F0502020204030204" pitchFamily="34" charset="0"/>
                <a:ea typeface="Calibri" panose="020F0502020204030204" pitchFamily="34" charset="0"/>
                <a:cs typeface="Times New Roman" panose="02020603050405020304" pitchFamily="18" charset="0"/>
              </a:rPr>
              <a:t>But these opportunities can be stymied by a number of customer </a:t>
            </a:r>
            <a:r>
              <a:rPr lang="en-US" sz="1900" b="1" dirty="0">
                <a:latin typeface="Calibri" panose="020F0502020204030204" pitchFamily="34" charset="0"/>
                <a:ea typeface="Calibri" panose="020F0502020204030204" pitchFamily="34" charset="0"/>
                <a:cs typeface="Times New Roman" panose="02020603050405020304" pitchFamily="18" charset="0"/>
              </a:rPr>
              <a:t>concerns</a:t>
            </a:r>
            <a:r>
              <a:rPr lang="en-US" sz="1900" dirty="0">
                <a:latin typeface="Calibri" panose="020F0502020204030204" pitchFamily="34" charset="0"/>
                <a:ea typeface="Calibri" panose="020F0502020204030204" pitchFamily="34" charset="0"/>
                <a:cs typeface="Times New Roman" panose="02020603050405020304" pitchFamily="18" charset="0"/>
              </a:rPr>
              <a:t>.  </a:t>
            </a:r>
          </a:p>
          <a:p>
            <a:pPr marL="294351" indent="-294351">
              <a:lnSpc>
                <a:spcPct val="107000"/>
              </a:lnSpc>
              <a:spcAft>
                <a:spcPts val="824"/>
              </a:spcAft>
              <a:buFont typeface="Arial" panose="020B0604020202020204" pitchFamily="34" charset="0"/>
              <a:buChar char="•"/>
            </a:pPr>
            <a:r>
              <a:rPr lang="en-US" sz="1900" dirty="0">
                <a:latin typeface="Calibri" panose="020F0502020204030204" pitchFamily="34" charset="0"/>
                <a:ea typeface="Calibri" panose="020F0502020204030204" pitchFamily="34" charset="0"/>
                <a:cs typeface="Times New Roman" panose="02020603050405020304" pitchFamily="18" charset="0"/>
              </a:rPr>
              <a:t>New services, such as </a:t>
            </a:r>
            <a:r>
              <a:rPr lang="en-US" sz="1900" b="1" dirty="0">
                <a:latin typeface="Calibri" panose="020F0502020204030204" pitchFamily="34" charset="0"/>
                <a:ea typeface="Calibri" panose="020F0502020204030204" pitchFamily="34" charset="0"/>
                <a:cs typeface="Times New Roman" panose="02020603050405020304" pitchFamily="18" charset="0"/>
              </a:rPr>
              <a:t>deep analytics or collaborations </a:t>
            </a:r>
            <a:r>
              <a:rPr lang="en-US" sz="1900" dirty="0">
                <a:latin typeface="Calibri" panose="020F0502020204030204" pitchFamily="34" charset="0"/>
                <a:ea typeface="Calibri" panose="020F0502020204030204" pitchFamily="34" charset="0"/>
                <a:cs typeface="Times New Roman" panose="02020603050405020304" pitchFamily="18" charset="0"/>
              </a:rPr>
              <a:t>can be blocked because the data is private, regulated or otherwise confidential.  </a:t>
            </a:r>
          </a:p>
          <a:p>
            <a:pPr marL="294351" indent="-294351">
              <a:lnSpc>
                <a:spcPct val="107000"/>
              </a:lnSpc>
              <a:spcAft>
                <a:spcPts val="824"/>
              </a:spcAft>
              <a:buFont typeface="Arial" panose="020B0604020202020204" pitchFamily="34" charset="0"/>
              <a:buChar char="•"/>
            </a:pPr>
            <a:r>
              <a:rPr lang="en-US" sz="1900" dirty="0">
                <a:latin typeface="Calibri" panose="020F0502020204030204" pitchFamily="34" charset="0"/>
                <a:ea typeface="Calibri" panose="020F0502020204030204" pitchFamily="34" charset="0"/>
                <a:cs typeface="Times New Roman" panose="02020603050405020304" pitchFamily="18" charset="0"/>
              </a:rPr>
              <a:t>Despite potential advantages of using the cloud, Applications that handle sensitive data may be stuck on-prem.  Organizations may be concerned about data security risks in the cloud or losing control of their data if the cloud provider is subject to regulatory or legal regimes outside the organization’s preferred framework.</a:t>
            </a:r>
          </a:p>
          <a:p>
            <a:pPr marL="294351" indent="-294351">
              <a:lnSpc>
                <a:spcPct val="107000"/>
              </a:lnSpc>
              <a:spcAft>
                <a:spcPts val="824"/>
              </a:spcAft>
              <a:buFont typeface="Arial" panose="020B0604020202020204" pitchFamily="34" charset="0"/>
              <a:buChar char="•"/>
            </a:pPr>
            <a:r>
              <a:rPr lang="en-US" sz="1900" dirty="0">
                <a:latin typeface="Calibri" panose="020F0502020204030204" pitchFamily="34" charset="0"/>
                <a:ea typeface="Calibri" panose="020F0502020204030204" pitchFamily="34" charset="0"/>
                <a:cs typeface="Times New Roman" panose="02020603050405020304" pitchFamily="18" charset="0"/>
              </a:rPr>
              <a:t>Some applications and sensitive data are just high-value targets for profit-motivated hackers or nation-state actors.  Although a service innovation may create new value and convenience for users, the risk of activating the data beyond </a:t>
            </a:r>
            <a:r>
              <a:rPr lang="en-US" sz="1900" b="1" dirty="0">
                <a:latin typeface="Calibri" panose="020F0502020204030204" pitchFamily="34" charset="0"/>
                <a:ea typeface="Calibri" panose="020F0502020204030204" pitchFamily="34" charset="0"/>
                <a:cs typeface="Times New Roman" panose="02020603050405020304" pitchFamily="18" charset="0"/>
              </a:rPr>
              <a:t>a locked-down storehouse</a:t>
            </a:r>
            <a:r>
              <a:rPr lang="en-US" sz="1900" dirty="0">
                <a:latin typeface="Calibri" panose="020F0502020204030204" pitchFamily="34" charset="0"/>
                <a:ea typeface="Calibri" panose="020F0502020204030204" pitchFamily="34" charset="0"/>
                <a:cs typeface="Times New Roman" panose="02020603050405020304" pitchFamily="18" charset="0"/>
              </a:rPr>
              <a:t> may be viewed as unacceptable for the project to proceed.</a:t>
            </a:r>
          </a:p>
          <a:p>
            <a:endParaRPr lang="en-US" dirty="0"/>
          </a:p>
        </p:txBody>
      </p:sp>
      <p:sp>
        <p:nvSpPr>
          <p:cNvPr id="4" name="Slide Number Placeholder 3"/>
          <p:cNvSpPr>
            <a:spLocks noGrp="1"/>
          </p:cNvSpPr>
          <p:nvPr>
            <p:ph type="sldNum" sz="quarter" idx="5"/>
          </p:nvPr>
        </p:nvSpPr>
        <p:spPr/>
        <p:txBody>
          <a:bodyPr/>
          <a:lstStyle/>
          <a:p>
            <a:pPr defTabSz="941923">
              <a:defRPr/>
            </a:pPr>
            <a:fld id="{43D92567-D7D7-4223-A842-9A06E6D4E1F9}" type="slidenum">
              <a:rPr lang="en-US">
                <a:solidFill>
                  <a:srgbClr val="525252"/>
                </a:solidFill>
                <a:latin typeface="Arial" panose="020B0604020202020204"/>
              </a:rPr>
              <a:pPr defTabSz="941923">
                <a:defRPr/>
              </a:pPr>
              <a:t>49</a:t>
            </a:fld>
            <a:endParaRPr lang="en-US">
              <a:solidFill>
                <a:srgbClr val="525252"/>
              </a:solidFill>
              <a:latin typeface="Arial" panose="020B0604020202020204"/>
            </a:endParaRPr>
          </a:p>
        </p:txBody>
      </p:sp>
    </p:spTree>
    <p:extLst>
      <p:ext uri="{BB962C8B-B14F-4D97-AF65-F5344CB8AC3E}">
        <p14:creationId xmlns:p14="http://schemas.microsoft.com/office/powerpoint/2010/main" val="998530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AI deployments involve a pipeline of activities from initial data acquisition to final results.  At each of these stages, an adversary could take actions that manipulate the model’s behavior or steal valuable intellectual property.  Security researchers around the world (including Intel Labs) have documented many threats to AI deployments across the pipelines.  These threats include:</a:t>
            </a:r>
          </a:p>
          <a:p>
            <a:endParaRPr lang="en-US"/>
          </a:p>
          <a:p>
            <a:pPr marL="171450" indent="-171450">
              <a:buFont typeface="Arial" panose="020B0604020202020204" pitchFamily="34" charset="0"/>
              <a:buChar char="•"/>
            </a:pPr>
            <a:r>
              <a:rPr lang="en-US"/>
              <a:t>Injecting adversarial data into the training set or maliciously mislabeling data</a:t>
            </a:r>
          </a:p>
          <a:p>
            <a:pPr marL="171450" indent="-171450">
              <a:buFont typeface="Arial" panose="020B0604020202020204" pitchFamily="34" charset="0"/>
              <a:buChar char="•"/>
            </a:pPr>
            <a:r>
              <a:rPr lang="en-US"/>
              <a:t>Stealing a valuable training data set or base model</a:t>
            </a:r>
          </a:p>
          <a:p>
            <a:pPr marL="171450" indent="-171450">
              <a:buFont typeface="Arial" panose="020B0604020202020204" pitchFamily="34" charset="0"/>
              <a:buChar char="•"/>
            </a:pPr>
            <a:r>
              <a:rPr lang="en-US"/>
              <a:t>Incorporating malicious software into the model due to poor provenance controls</a:t>
            </a:r>
          </a:p>
          <a:p>
            <a:pPr marL="171450" indent="-171450">
              <a:buFont typeface="Arial" panose="020B0604020202020204" pitchFamily="34" charset="0"/>
              <a:buChar char="•"/>
            </a:pPr>
            <a:r>
              <a:rPr lang="en-US"/>
              <a:t>Gathering intelligence about model behavior, parameter weights and calculations by monitoring queries or abusing the model’s API</a:t>
            </a:r>
          </a:p>
          <a:p>
            <a:pPr marL="171450" indent="-171450">
              <a:buFont typeface="Arial" panose="020B0604020202020204" pitchFamily="34" charset="0"/>
              <a:buChar char="•"/>
            </a:pPr>
            <a:r>
              <a:rPr lang="en-US"/>
              <a:t>Using incremental, repetitive queries to reverse engineer the parameters</a:t>
            </a:r>
          </a:p>
          <a:p>
            <a:pPr marL="171450" indent="-171450">
              <a:buFont typeface="Arial" panose="020B0604020202020204" pitchFamily="34" charset="0"/>
              <a:buChar char="•"/>
            </a:pPr>
            <a:r>
              <a:rPr lang="en-US"/>
              <a:t>Breaches that enable the adversary to view or steal the model’s confidential results</a:t>
            </a:r>
          </a:p>
        </p:txBody>
      </p:sp>
      <p:sp>
        <p:nvSpPr>
          <p:cNvPr id="4" name="Slide Number Placeholder 3"/>
          <p:cNvSpPr>
            <a:spLocks noGrp="1"/>
          </p:cNvSpPr>
          <p:nvPr>
            <p:ph type="sldNum" sz="quarter" idx="5"/>
          </p:nvPr>
        </p:nvSpPr>
        <p:spPr/>
        <p:txBody>
          <a:bodyPr/>
          <a:lstStyle/>
          <a:p>
            <a:fld id="{43D92567-D7D7-4223-A842-9A06E6D4E1F9}" type="slidenum">
              <a:rPr lang="en-US" smtClean="0"/>
              <a:t>50</a:t>
            </a:fld>
            <a:endParaRPr lang="en-US"/>
          </a:p>
        </p:txBody>
      </p:sp>
    </p:spTree>
    <p:extLst>
      <p:ext uri="{BB962C8B-B14F-4D97-AF65-F5344CB8AC3E}">
        <p14:creationId xmlns:p14="http://schemas.microsoft.com/office/powerpoint/2010/main" val="30798172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Technologies have developed over time to protect data and ease these privacy, security and compliance concerns, but there was always a gap.</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Storage and disk encryption evolved and matured to protect data at-rest.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Network encryption is strong and getting stronger to protect data in-transit.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But those techniques didn’t help when data was actively in-use in the processor and memory.  Away from storage and off the network, it was vulnerable.  This is the gap in the data protection continuum that Confidential Computing is designed to address, helping protect data from end to end.</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10</a:t>
            </a:fld>
            <a:endParaRPr lang="en-US"/>
          </a:p>
        </p:txBody>
      </p:sp>
    </p:spTree>
    <p:extLst>
      <p:ext uri="{BB962C8B-B14F-4D97-AF65-F5344CB8AC3E}">
        <p14:creationId xmlns:p14="http://schemas.microsoft.com/office/powerpoint/2010/main" val="4071515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Confidential computing delivers three essential functions.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ISOLATION:  Confidential computing uses silicon-based technology to create a hardware-enforced Trusted Execution Environment (TEE).  Sensitive data should only be decrypted inside the TEE.  Only software inside the TEE’s trust boundary can access sensitive data.  This creates a technological separation from all the software and admins outside the trust boundary.  This includes the cloud provider’s management stack, hypervisor and infrastructure admins.</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ENCRYPTION &amp; CONTROL:  With Confidential Computing, authorized data owners hold the keys to their data.  Outside the TEE, the data is encrypted and inside the TEE, only the authorized software or parties can view it.  The cloud provider or other cloud tenants cannot access your data in plaintext.</a:t>
            </a: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VERIFICATION (aka ATTESTATION):  How do you know your TEE is genuine and functioning properly?   Confidential computing technology includes cryptographic verification that the TEE is genuine, updated within policy, and, depending on the technology and attestation service, can verify the software running in the TEE is exactly what’s expected.  This process is often called “Attestation”. Other security technologies that don’t use remote attestation have to be taken on faith that they are genuine and functioning properly.</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11</a:t>
            </a:fld>
            <a:endParaRPr lang="en-US"/>
          </a:p>
        </p:txBody>
      </p:sp>
    </p:spTree>
    <p:extLst>
      <p:ext uri="{BB962C8B-B14F-4D97-AF65-F5344CB8AC3E}">
        <p14:creationId xmlns:p14="http://schemas.microsoft.com/office/powerpoint/2010/main" val="5669943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This slide compares Intel’s two trusted execution environment technologies, TDX and SGX.  In addition to the trust boundary differences discussed above, TDX is a more straightforward environment for porting large existing applications into a confidential environment.  Because of this and its relatively simple set-up, TDX is the more likely technology to be deployed as an Enterprise-wide VM policy versus SGX.  However, TDX has a larger trust boundary, so applications with very high security requirements or that require multiple parties to review and sign-off on the code may prefer the smaller code footprint of SGX.  TDX requires an enabled hypervisor and Guest OS, so if existing VMs run on non-enabled versions, VMs will need to be revalidated for the confidential environment.  Also, VM isolation technologies like TDX only attest that the VM environment launched correctly on a genuine platform.  They do not attest to the accuracy of the software load inside the VM.  (Third-party attestation services may offer more granular attestation of the VM contents as a value-added service, but this is not an “out-of-the-box” capability of TDX)</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200" dirty="0">
                <a:effectLst/>
                <a:latin typeface="Calibri" panose="020F0502020204030204" pitchFamily="34" charset="0"/>
                <a:ea typeface="Calibri" panose="020F0502020204030204" pitchFamily="34" charset="0"/>
                <a:cs typeface="Times New Roman" panose="02020603050405020304" pitchFamily="18" charset="0"/>
              </a:rPr>
              <a:t>Application isolation with Intel SGX has a much smaller trust boundary and attack surface than a confidential VM with TDX, making it attractive to security-focused usages.  The smaller trusted code base is easier to review, monitor and inspect, which can be valuable in multi-party use cases.  Unlike VM isolation technologies, only SGX can be deployed virtualized, on bare-metal, or with cloud-native containers running on a single host OS.  Because of the highly isolated code and potential performance impacts, SGX is usually used for purpose-built, privacy-preserving applications; It is rarely used to “lift and shift” large, existing apps, and will likely be deployed on a targeted basis, not as a widespread IT policy.</a:t>
            </a: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With both TDX and SGX, performance can be impacted by heavy traffic on I/O buses, with SGX being somewhat more sensitive.  The more I/O traffic, the more entry/exits from the confidential environment, resulting in more latency.</a:t>
            </a:r>
          </a:p>
          <a:p>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12</a:t>
            </a:fld>
            <a:endParaRPr lang="en-US"/>
          </a:p>
        </p:txBody>
      </p:sp>
    </p:spTree>
    <p:extLst>
      <p:ext uri="{BB962C8B-B14F-4D97-AF65-F5344CB8AC3E}">
        <p14:creationId xmlns:p14="http://schemas.microsoft.com/office/powerpoint/2010/main" val="2330210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intended as the “attention grabber” if you want to go straight to the benefits messages and explain the technology later.</a:t>
            </a:r>
          </a:p>
          <a:p>
            <a:endParaRPr lang="en-US" dirty="0"/>
          </a:p>
          <a:p>
            <a:r>
              <a:rPr lang="en-US" dirty="0"/>
              <a:t>Confidential computing puts you in control of your data and how it can be accessed in the cloud.  Even confidential or regulated data can be protected when in-use in the public cloud, so you can take advantage of the economics and scale of the cloud while remaining compliant.</a:t>
            </a:r>
          </a:p>
          <a:p>
            <a:endParaRPr lang="en-US" dirty="0"/>
          </a:p>
          <a:p>
            <a:r>
              <a:rPr lang="en-US" dirty="0"/>
              <a:t>Confidential computing enables you to engage in multi-party analysis collaborations but do so in a way that keeps each parties’ data private.  You can realize the benefits of shared analysis without losing privacy and compliance.</a:t>
            </a:r>
          </a:p>
          <a:p>
            <a:endParaRPr lang="en-US" dirty="0"/>
          </a:p>
          <a:p>
            <a:r>
              <a:rPr lang="en-US" dirty="0"/>
              <a:t>Regulatory compliance and data sovereignty are all about maintaining control of data and making sure its only used appropriately.  Often compliance relies exclusively on processes and procedures, and sovereignty on geo-location.  But data is highly liquid and can escape even the best procedures.  Confidential computing adds technological controls that help ensure data will be handled in compliance with proper procedures and your preferred regulatory framework.</a:t>
            </a:r>
          </a:p>
          <a:p>
            <a:endParaRPr lang="en-US" dirty="0"/>
          </a:p>
          <a:p>
            <a:r>
              <a:rPr lang="en-US" dirty="0"/>
              <a:t>And Confidential computing “armors-up” your workloads, helping protect sensitive data, content and software IP from advanced attack, tampering and theft.</a:t>
            </a:r>
          </a:p>
        </p:txBody>
      </p:sp>
      <p:sp>
        <p:nvSpPr>
          <p:cNvPr id="4" name="Slide Number Placeholder 3"/>
          <p:cNvSpPr>
            <a:spLocks noGrp="1"/>
          </p:cNvSpPr>
          <p:nvPr>
            <p:ph type="sldNum" sz="quarter" idx="5"/>
          </p:nvPr>
        </p:nvSpPr>
        <p:spPr/>
        <p:txBody>
          <a:bodyPr/>
          <a:lstStyle/>
          <a:p>
            <a:fld id="{43D92567-D7D7-4223-A842-9A06E6D4E1F9}" type="slidenum">
              <a:rPr lang="en-US" smtClean="0"/>
              <a:t>13</a:t>
            </a:fld>
            <a:endParaRPr lang="en-US"/>
          </a:p>
        </p:txBody>
      </p:sp>
    </p:spTree>
    <p:extLst>
      <p:ext uri="{BB962C8B-B14F-4D97-AF65-F5344CB8AC3E}">
        <p14:creationId xmlns:p14="http://schemas.microsoft.com/office/powerpoint/2010/main" val="3874322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6611" indent="-176611">
              <a:buFont typeface="Arial" panose="020B0604020202020204" pitchFamily="34" charset="0"/>
              <a:buChar char="•"/>
            </a:pPr>
            <a:r>
              <a:rPr lang="en-US" dirty="0"/>
              <a:t>To many people, Confidential Computing is still relatively new.  They wonder if it’s </a:t>
            </a:r>
            <a:r>
              <a:rPr lang="en-US" b="1" dirty="0"/>
              <a:t>really ready </a:t>
            </a:r>
            <a:r>
              <a:rPr lang="en-US" dirty="0"/>
              <a:t>for scale deployments.</a:t>
            </a:r>
          </a:p>
          <a:p>
            <a:pPr marL="176611" indent="-176611">
              <a:buFont typeface="Arial" panose="020B0604020202020204" pitchFamily="34" charset="0"/>
              <a:buChar char="•"/>
            </a:pPr>
            <a:r>
              <a:rPr lang="en-US" dirty="0"/>
              <a:t>Several of our key customers are clearly saying “yes” and voting with their dollars and data.</a:t>
            </a:r>
          </a:p>
          <a:p>
            <a:pPr marL="176611" indent="-176611">
              <a:buFont typeface="Arial" panose="020B0604020202020204" pitchFamily="34" charset="0"/>
              <a:buChar char="•"/>
            </a:pPr>
            <a:r>
              <a:rPr lang="en-US" dirty="0"/>
              <a:t>At Microsoft Ignite in November, Microsoft announced that they’ve moved </a:t>
            </a:r>
            <a:r>
              <a:rPr lang="en-US" b="1" dirty="0"/>
              <a:t>all their credit card payment processing </a:t>
            </a:r>
            <a:r>
              <a:rPr lang="en-US" dirty="0"/>
              <a:t>into a cloud-based, Confidential Computing system based on Intel SGX.  To date, this Payment Card Industry-compliant solution has processed over $25B in payments while increasing their scalability and lowering the Cap and </a:t>
            </a:r>
            <a:r>
              <a:rPr lang="en-US" dirty="0" err="1"/>
              <a:t>OpEx</a:t>
            </a:r>
            <a:r>
              <a:rPr lang="en-US" dirty="0"/>
              <a:t>.</a:t>
            </a:r>
          </a:p>
          <a:p>
            <a:pPr marL="176611" indent="-176611">
              <a:buFont typeface="Arial" panose="020B0604020202020204" pitchFamily="34" charset="0"/>
              <a:buChar char="•"/>
            </a:pPr>
            <a:r>
              <a:rPr lang="en-US" dirty="0"/>
              <a:t>One of Germany’s largest health insurance providers, AOK partnered with </a:t>
            </a:r>
            <a:r>
              <a:rPr lang="en-US" dirty="0" err="1"/>
              <a:t>Gematik</a:t>
            </a:r>
            <a:r>
              <a:rPr lang="en-US" dirty="0"/>
              <a:t> and IBM to create a privacy-compliant </a:t>
            </a:r>
            <a:r>
              <a:rPr lang="en-US" b="1" dirty="0"/>
              <a:t>electronic prescription system </a:t>
            </a:r>
            <a:r>
              <a:rPr lang="en-US" dirty="0"/>
              <a:t>based on Intel SGX that is now processing over 2 million prescriptions per day.</a:t>
            </a:r>
          </a:p>
          <a:p>
            <a:pPr marL="176611" indent="-176611">
              <a:buFont typeface="Arial" panose="020B0604020202020204" pitchFamily="34" charset="0"/>
              <a:buChar char="•"/>
            </a:pPr>
            <a:r>
              <a:rPr lang="en-US" dirty="0"/>
              <a:t>Changing regulations also mean Media and Ad firms cannot rely on third party cookies to gather data.  To create effective targeting profiles, they will need to </a:t>
            </a:r>
            <a:r>
              <a:rPr lang="en-US" b="1" dirty="0"/>
              <a:t>combine first-party data </a:t>
            </a:r>
            <a:r>
              <a:rPr lang="en-US" dirty="0"/>
              <a:t>inside a data clean room while keeping that data private and compliant.  Decentriq is a leader in this area and partnering with major media brands like Barron’s, Goldbach and Publicis to create privacy-preserving advertising solutions.</a:t>
            </a:r>
          </a:p>
          <a:p>
            <a:pPr marL="176611" indent="-176611">
              <a:buFont typeface="Arial" panose="020B0604020202020204" pitchFamily="34" charset="0"/>
              <a:buChar char="•"/>
            </a:pPr>
            <a:r>
              <a:rPr lang="en-US" dirty="0"/>
              <a:t>Confidential Computing is ready to scale.</a:t>
            </a:r>
          </a:p>
          <a:p>
            <a:pPr marL="176611" indent="-176611">
              <a:buFont typeface="Arial" panose="020B0604020202020204" pitchFamily="34" charset="0"/>
              <a:buChar char="•"/>
            </a:pPr>
            <a:endParaRPr lang="en-US" dirty="0"/>
          </a:p>
          <a:p>
            <a:pPr marL="176611" indent="-176611">
              <a:buFont typeface="Arial" panose="020B0604020202020204" pitchFamily="34" charset="0"/>
              <a:buChar char="•"/>
            </a:pPr>
            <a:r>
              <a:rPr lang="en-US" dirty="0"/>
              <a:t>(Note, none of these are Conf AI.  If someone asks about that, we should acknowledge and say that many of our current adopters deploy confidential analytics, but as AI permeates business analytics, we expect more deployment of AI.  We have some AI early adopters like Bosch but their scale is smaller than these three examples.)</a:t>
            </a:r>
          </a:p>
        </p:txBody>
      </p:sp>
      <p:sp>
        <p:nvSpPr>
          <p:cNvPr id="4" name="Slide Number Placeholder 3"/>
          <p:cNvSpPr>
            <a:spLocks noGrp="1"/>
          </p:cNvSpPr>
          <p:nvPr>
            <p:ph type="sldNum" sz="quarter" idx="5"/>
          </p:nvPr>
        </p:nvSpPr>
        <p:spPr/>
        <p:txBody>
          <a:bodyPr/>
          <a:lstStyle/>
          <a:p>
            <a:fld id="{EB28A63F-B129-4654-A63B-C7133A35C8BA}" type="slidenum">
              <a:rPr lang="en-US" smtClean="0"/>
              <a:t>14</a:t>
            </a:fld>
            <a:endParaRPr lang="en-US"/>
          </a:p>
        </p:txBody>
      </p:sp>
    </p:spTree>
    <p:extLst>
      <p:ext uri="{BB962C8B-B14F-4D97-AF65-F5344CB8AC3E}">
        <p14:creationId xmlns:p14="http://schemas.microsoft.com/office/powerpoint/2010/main" val="7033065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Confidential Computing is not a substitute for the many tools IT uses today to identify, authenticate and permission users and software.  Those remain essential to keeping users and software “in their lane” for workload access.  They can detect and contain entities that are malicious </a:t>
            </a:r>
            <a:r>
              <a:rPr lang="en-US" u="sng" dirty="0"/>
              <a:t>but not permissioned</a:t>
            </a:r>
            <a:r>
              <a:rPr lang="en-US" dirty="0"/>
              <a:t>.  Where Conf Computing can add additional layers of protection is the risk vectors that are both malicious </a:t>
            </a:r>
            <a:r>
              <a:rPr lang="en-US" u="sng" dirty="0"/>
              <a:t>and privileged</a:t>
            </a:r>
            <a:r>
              <a:rPr lang="en-US" dirty="0"/>
              <a:t>.  These risks include malicious insiders and system admins, compromised admin or management tools, attacks on unprivileged software that exploit vulnerabilities and escalate their privileges, Ring Zero exploits in the OS or hypervisor, and new previously-unknown vulnerabilities called Zero Day attacks.</a:t>
            </a:r>
          </a:p>
          <a:p>
            <a:endParaRPr lang="en-US" dirty="0"/>
          </a:p>
          <a:p>
            <a:r>
              <a:rPr lang="en-US" dirty="0"/>
              <a:t>By “walling off” confidential workloads inside hardware-hardened TEE’s, backed by remote attestation, Conf Computing can help defend against entities with escalated privileges.  For example, a malicious infrastructure admin has immense access permission to view or change most workloads in a standard cloud.  In a Conf Computing environment, this actor would not be able to view or change data or software protected inside a TEE, unless they were explicitly granted permission to do so.</a:t>
            </a:r>
          </a:p>
          <a:p>
            <a:endParaRPr lang="en-US" dirty="0"/>
          </a:p>
          <a:p>
            <a:r>
              <a:rPr lang="en-US" dirty="0"/>
              <a:t>This provides even greater depth to enterprise and </a:t>
            </a:r>
            <a:r>
              <a:rPr lang="en-US"/>
              <a:t>cloud defenses.</a:t>
            </a:r>
            <a:endParaRPr lang="en-US" dirty="0"/>
          </a:p>
        </p:txBody>
      </p:sp>
      <p:sp>
        <p:nvSpPr>
          <p:cNvPr id="4" name="Slide Number Placeholder 3"/>
          <p:cNvSpPr>
            <a:spLocks noGrp="1"/>
          </p:cNvSpPr>
          <p:nvPr>
            <p:ph type="sldNum" sz="quarter" idx="5"/>
          </p:nvPr>
        </p:nvSpPr>
        <p:spPr/>
        <p:txBody>
          <a:bodyPr/>
          <a:lstStyle/>
          <a:p>
            <a:fld id="{43D92567-D7D7-4223-A842-9A06E6D4E1F9}" type="slidenum">
              <a:rPr lang="en-US" smtClean="0"/>
              <a:t>15</a:t>
            </a:fld>
            <a:endParaRPr lang="en-US"/>
          </a:p>
        </p:txBody>
      </p:sp>
    </p:spTree>
    <p:extLst>
      <p:ext uri="{BB962C8B-B14F-4D97-AF65-F5344CB8AC3E}">
        <p14:creationId xmlns:p14="http://schemas.microsoft.com/office/powerpoint/2010/main" val="34244605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2.xml"/><Relationship Id="rId4" Type="http://schemas.openxmlformats.org/officeDocument/2006/relationships/image" Target="../media/image7.sv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hasCustomPrompt="1"/>
          </p:nvPr>
        </p:nvSpPr>
        <p:spPr/>
        <p:txBody>
          <a:bodyPr/>
          <a:lstStyle/>
          <a:p>
            <a:r>
              <a:rPr lang="en-US"/>
              <a:t>Click to edit title style</a:t>
            </a:r>
          </a:p>
        </p:txBody>
      </p:sp>
    </p:spTree>
    <p:extLst>
      <p:ext uri="{BB962C8B-B14F-4D97-AF65-F5344CB8AC3E}">
        <p14:creationId xmlns:p14="http://schemas.microsoft.com/office/powerpoint/2010/main" val="106547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894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4783B2-CECC-4CC8-9FCA-BC3D5E07AA0B}"/>
              </a:ext>
            </a:extLst>
          </p:cNvPr>
          <p:cNvSpPr>
            <a:spLocks noGrp="1"/>
          </p:cNvSpPr>
          <p:nvPr>
            <p:ph type="title"/>
          </p:nvPr>
        </p:nvSpPr>
        <p:spPr>
          <a:xfrm>
            <a:off x="831850" y="1397000"/>
            <a:ext cx="7702550" cy="2555875"/>
          </a:xfrm>
        </p:spPr>
        <p:txBody>
          <a:bodyPr anchor="b">
            <a:normAutofit/>
          </a:bodyPr>
          <a:lstStyle>
            <a:lvl1pPr algn="l">
              <a:defRPr sz="7200">
                <a:latin typeface="IntelOne Display Medium" panose="020B0703020203020204" pitchFamily="34" charset="0"/>
              </a:defRPr>
            </a:lvl1pPr>
          </a:lstStyle>
          <a:p>
            <a:r>
              <a:rPr lang="en-US"/>
              <a:t>Click to edit Master title style</a:t>
            </a:r>
          </a:p>
        </p:txBody>
      </p:sp>
      <p:sp>
        <p:nvSpPr>
          <p:cNvPr id="3" name="Text Placeholder 2">
            <a:extLst>
              <a:ext uri="{FF2B5EF4-FFF2-40B4-BE49-F238E27FC236}">
                <a16:creationId xmlns:a16="http://schemas.microsoft.com/office/drawing/2014/main" id="{83940439-1F73-47A1-B4FE-5B376C598C5C}"/>
              </a:ext>
            </a:extLst>
          </p:cNvPr>
          <p:cNvSpPr>
            <a:spLocks noGrp="1"/>
          </p:cNvSpPr>
          <p:nvPr>
            <p:ph type="body" idx="1"/>
          </p:nvPr>
        </p:nvSpPr>
        <p:spPr>
          <a:xfrm>
            <a:off x="831850" y="4003896"/>
            <a:ext cx="7702550" cy="1344074"/>
          </a:xfrm>
        </p:spPr>
        <p:txBody>
          <a:bodyPr/>
          <a:lstStyle>
            <a:lvl1pPr marL="0" indent="0">
              <a:buNone/>
              <a:defRPr sz="24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30607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Intel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D44CBFE-34F8-437E-8228-3B1BB56EC89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391342" y="2496014"/>
            <a:ext cx="2833178" cy="1471493"/>
          </a:xfrm>
          <a:prstGeom prst="rect">
            <a:avLst/>
          </a:prstGeom>
        </p:spPr>
      </p:pic>
      <p:pic>
        <p:nvPicPr>
          <p:cNvPr id="4" name="Graphic 3">
            <a:extLst>
              <a:ext uri="{FF2B5EF4-FFF2-40B4-BE49-F238E27FC236}">
                <a16:creationId xmlns:a16="http://schemas.microsoft.com/office/drawing/2014/main" id="{04F9059C-9B65-4925-B3EC-FD913905994B}"/>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391342" y="5874763"/>
            <a:ext cx="1446719" cy="685619"/>
          </a:xfrm>
          <a:prstGeom prst="rect">
            <a:avLst/>
          </a:prstGeom>
        </p:spPr>
      </p:pic>
    </p:spTree>
    <p:extLst>
      <p:ext uri="{BB962C8B-B14F-4D97-AF65-F5344CB8AC3E}">
        <p14:creationId xmlns:p14="http://schemas.microsoft.com/office/powerpoint/2010/main" val="38106160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ubheader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F330FC-DEAF-439C-AF9E-C254C3EE55CA}"/>
              </a:ext>
            </a:extLst>
          </p:cNvPr>
          <p:cNvSpPr>
            <a:spLocks noGrp="1"/>
          </p:cNvSpPr>
          <p:nvPr>
            <p:ph type="title"/>
          </p:nvPr>
        </p:nvSpPr>
        <p:spPr/>
        <p:txBody>
          <a:bodyPr/>
          <a:lstStyle/>
          <a:p>
            <a:r>
              <a:rPr lang="en-US"/>
              <a:t>Click to edit Master title style</a:t>
            </a:r>
          </a:p>
        </p:txBody>
      </p:sp>
      <p:sp>
        <p:nvSpPr>
          <p:cNvPr id="4" name="Content Placeholder 3">
            <a:extLst>
              <a:ext uri="{FF2B5EF4-FFF2-40B4-BE49-F238E27FC236}">
                <a16:creationId xmlns:a16="http://schemas.microsoft.com/office/drawing/2014/main" id="{187D99E8-A19A-4282-B333-E374F84FE038}"/>
              </a:ext>
            </a:extLst>
          </p:cNvPr>
          <p:cNvSpPr>
            <a:spLocks noGrp="1"/>
          </p:cNvSpPr>
          <p:nvPr>
            <p:ph sz="quarter" idx="10"/>
          </p:nvPr>
        </p:nvSpPr>
        <p:spPr>
          <a:xfrm>
            <a:off x="787574" y="1756962"/>
            <a:ext cx="10591800" cy="38110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3">
            <a:extLst>
              <a:ext uri="{FF2B5EF4-FFF2-40B4-BE49-F238E27FC236}">
                <a16:creationId xmlns:a16="http://schemas.microsoft.com/office/drawing/2014/main" id="{74A285AE-1637-410E-84CD-570289C24FD5}"/>
              </a:ext>
            </a:extLst>
          </p:cNvPr>
          <p:cNvSpPr>
            <a:spLocks noGrp="1"/>
          </p:cNvSpPr>
          <p:nvPr>
            <p:ph sz="quarter" idx="11"/>
          </p:nvPr>
        </p:nvSpPr>
        <p:spPr>
          <a:xfrm>
            <a:off x="781050" y="1214838"/>
            <a:ext cx="10591800" cy="595174"/>
          </a:xfrm>
        </p:spPr>
        <p:txBody>
          <a:bodyPr/>
          <a:lstStyle>
            <a:lvl1pPr marL="0" indent="0">
              <a:buNone/>
              <a:defRPr sz="2400" b="1">
                <a:solidFill>
                  <a:schemeClr val="accent2"/>
                </a:solidFill>
                <a:latin typeface="IntelOne Display Medium" panose="020B0703020203020204" pitchFamily="34" charset="0"/>
              </a:defRPr>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577656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hasCustomPrompt="1"/>
          </p:nvPr>
        </p:nvSpPr>
        <p:spPr>
          <a:xfrm>
            <a:off x="381000" y="221694"/>
            <a:ext cx="10972800" cy="1199822"/>
          </a:xfrm>
        </p:spPr>
        <p:txBody>
          <a:bodyPr>
            <a:normAutofit/>
          </a:bodyPr>
          <a:lstStyle>
            <a:lvl1pPr>
              <a:defRPr sz="3600"/>
            </a:lvl1pPr>
          </a:lstStyle>
          <a:p>
            <a:r>
              <a:rPr lang="en-US"/>
              <a:t>Click to edit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hasCustomPrompt="1"/>
          </p:nvPr>
        </p:nvSpPr>
        <p:spPr>
          <a:xfrm>
            <a:off x="381000" y="1487056"/>
            <a:ext cx="10972800" cy="4689908"/>
          </a:xfrm>
        </p:spPr>
        <p:txBody>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985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4" orient="horz" pos="2160" userDrawn="1">
          <p15:clr>
            <a:srgbClr val="FBAE40"/>
          </p15:clr>
        </p15:guide>
        <p15:guide id="5" pos="240" userDrawn="1">
          <p15:clr>
            <a:srgbClr val="FBAE40"/>
          </p15:clr>
        </p15:guide>
        <p15:guide id="6" pos="715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gu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A8C51-69D0-4653-9DD4-C9657C8565BF}"/>
              </a:ext>
            </a:extLst>
          </p:cNvPr>
          <p:cNvSpPr>
            <a:spLocks noGrp="1"/>
          </p:cNvSpPr>
          <p:nvPr>
            <p:ph type="title" hasCustomPrompt="1"/>
          </p:nvPr>
        </p:nvSpPr>
        <p:spPr>
          <a:xfrm>
            <a:off x="381000" y="2229178"/>
            <a:ext cx="10972800" cy="1199822"/>
          </a:xfrm>
        </p:spPr>
        <p:txBody>
          <a:bodyPr anchor="b" anchorCtr="0">
            <a:normAutofit/>
          </a:bodyPr>
          <a:lstStyle>
            <a:lvl1pPr>
              <a:defRPr sz="4800"/>
            </a:lvl1pPr>
          </a:lstStyle>
          <a:p>
            <a:r>
              <a:rPr lang="en-US"/>
              <a:t>Click to edit title style</a:t>
            </a:r>
          </a:p>
        </p:txBody>
      </p:sp>
      <p:sp>
        <p:nvSpPr>
          <p:cNvPr id="4" name="Text Placeholder 3">
            <a:extLst>
              <a:ext uri="{FF2B5EF4-FFF2-40B4-BE49-F238E27FC236}">
                <a16:creationId xmlns:a16="http://schemas.microsoft.com/office/drawing/2014/main" id="{510A8B5C-DC90-4F60-9A7A-08826CF80830}"/>
              </a:ext>
            </a:extLst>
          </p:cNvPr>
          <p:cNvSpPr>
            <a:spLocks noGrp="1"/>
          </p:cNvSpPr>
          <p:nvPr>
            <p:ph type="body" sz="quarter" idx="10" hasCustomPrompt="1"/>
          </p:nvPr>
        </p:nvSpPr>
        <p:spPr>
          <a:xfrm>
            <a:off x="381000" y="3449317"/>
            <a:ext cx="10972800" cy="681935"/>
          </a:xfrm>
        </p:spPr>
        <p:txBody>
          <a:bodyPr>
            <a:normAutofit/>
          </a:bodyPr>
          <a:lstStyle>
            <a:lvl1pPr marL="0" indent="0">
              <a:buNone/>
              <a:defRPr sz="2800">
                <a:solidFill>
                  <a:schemeClr val="accent1"/>
                </a:solidFill>
                <a:latin typeface="IntelOne Text" panose="020B0503020203020204" pitchFamily="34" charset="77"/>
              </a:defRPr>
            </a:lvl1pPr>
          </a:lstStyle>
          <a:p>
            <a:pPr lvl="0"/>
            <a:r>
              <a:rPr lang="en-US"/>
              <a:t>Click to edit text styles</a:t>
            </a:r>
          </a:p>
        </p:txBody>
      </p:sp>
    </p:spTree>
    <p:extLst>
      <p:ext uri="{BB962C8B-B14F-4D97-AF65-F5344CB8AC3E}">
        <p14:creationId xmlns:p14="http://schemas.microsoft.com/office/powerpoint/2010/main" val="3376419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userDrawn="1">
  <p:cSld name="Title Blue A">
    <p:bg>
      <p:bgPr>
        <a:solidFill>
          <a:srgbClr val="184A86"/>
        </a:solidFill>
        <a:effectLst/>
      </p:bgPr>
    </p:bg>
    <p:spTree>
      <p:nvGrpSpPr>
        <p:cNvPr id="1" name=""/>
        <p:cNvGrpSpPr/>
        <p:nvPr/>
      </p:nvGrpSpPr>
      <p:grpSpPr>
        <a:xfrm>
          <a:off x="0" y="0"/>
          <a:ext cx="0" cy="0"/>
          <a:chOff x="0" y="0"/>
          <a:chExt cx="0" cy="0"/>
        </a:xfrm>
      </p:grpSpPr>
      <p:sp>
        <p:nvSpPr>
          <p:cNvPr id="74" name="Rectangle"/>
          <p:cNvSpPr/>
          <p:nvPr/>
        </p:nvSpPr>
        <p:spPr>
          <a:xfrm>
            <a:off x="1469360" y="0"/>
            <a:ext cx="3430768" cy="53931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sz="1600"/>
          </a:p>
        </p:txBody>
      </p:sp>
      <p:sp>
        <p:nvSpPr>
          <p:cNvPr id="80" name="Square"/>
          <p:cNvSpPr/>
          <p:nvPr/>
        </p:nvSpPr>
        <p:spPr>
          <a:xfrm>
            <a:off x="861107" y="5390896"/>
            <a:ext cx="607299" cy="607299"/>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1" name="Rectangle"/>
          <p:cNvSpPr/>
          <p:nvPr/>
        </p:nvSpPr>
        <p:spPr>
          <a:xfrm>
            <a:off x="576067" y="5108797"/>
            <a:ext cx="286654" cy="282073"/>
          </a:xfrm>
          <a:prstGeom prst="rect">
            <a:avLst/>
          </a:prstGeom>
          <a:solidFill>
            <a:srgbClr val="00C7FD"/>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82" name="Square"/>
          <p:cNvSpPr/>
          <p:nvPr/>
        </p:nvSpPr>
        <p:spPr>
          <a:xfrm>
            <a:off x="861107" y="4952474"/>
            <a:ext cx="157461" cy="157461"/>
          </a:xfrm>
          <a:prstGeom prst="rect">
            <a:avLst/>
          </a:prstGeom>
          <a:solidFill>
            <a:schemeClr val="accent1"/>
          </a:solidFill>
          <a:ln w="12700">
            <a:miter lim="400000"/>
          </a:ln>
        </p:spPr>
        <p:txBody>
          <a:bodyPr lIns="0" tIns="0" rIns="0" bIns="0" anchor="ctr"/>
          <a:lstStyle/>
          <a:p>
            <a:pPr algn="ctr" defTabSz="412750">
              <a:lnSpc>
                <a:spcPct val="100000"/>
              </a:lnSpc>
              <a:spcBef>
                <a:spcPts val="0"/>
              </a:spcBef>
              <a:defRPr sz="3200">
                <a:solidFill>
                  <a:srgbClr val="026FC5"/>
                </a:solidFill>
                <a:latin typeface="Helvetica Neue Medium"/>
                <a:ea typeface="Helvetica Neue Medium"/>
                <a:cs typeface="Helvetica Neue Medium"/>
                <a:sym typeface="Helvetica Neue Medium"/>
              </a:defRPr>
            </a:pPr>
            <a:endParaRPr sz="1600"/>
          </a:p>
        </p:txBody>
      </p:sp>
      <p:sp>
        <p:nvSpPr>
          <p:cNvPr id="31" name="Title Text">
            <a:extLst>
              <a:ext uri="{FF2B5EF4-FFF2-40B4-BE49-F238E27FC236}">
                <a16:creationId xmlns:a16="http://schemas.microsoft.com/office/drawing/2014/main" id="{89FD31ED-4225-F549-987B-028F84979F81}"/>
              </a:ext>
            </a:extLst>
          </p:cNvPr>
          <p:cNvSpPr txBox="1">
            <a:spLocks noGrp="1"/>
          </p:cNvSpPr>
          <p:nvPr>
            <p:ph type="title" hasCustomPrompt="1"/>
          </p:nvPr>
        </p:nvSpPr>
        <p:spPr>
          <a:xfrm>
            <a:off x="1895475" y="3585279"/>
            <a:ext cx="10972801" cy="10918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7500">
                <a:solidFill>
                  <a:schemeClr val="bg1"/>
                </a:solidFill>
              </a:defRPr>
            </a:lvl1pPr>
          </a:lstStyle>
          <a:p>
            <a:r>
              <a:rPr lang="en-US"/>
              <a:t>75 </a:t>
            </a:r>
            <a:r>
              <a:rPr lang="en-US" err="1"/>
              <a:t>pt</a:t>
            </a:r>
            <a:r>
              <a:rPr lang="en-US"/>
              <a:t> Intel Clear Light</a:t>
            </a:r>
            <a:endParaRPr/>
          </a:p>
        </p:txBody>
      </p:sp>
      <p:sp>
        <p:nvSpPr>
          <p:cNvPr id="17" name="Text Placeholder 2">
            <a:extLst>
              <a:ext uri="{FF2B5EF4-FFF2-40B4-BE49-F238E27FC236}">
                <a16:creationId xmlns:a16="http://schemas.microsoft.com/office/drawing/2014/main" id="{75379059-B28C-483A-9CD1-B3EB81874AEC}"/>
              </a:ext>
            </a:extLst>
          </p:cNvPr>
          <p:cNvSpPr>
            <a:spLocks noGrp="1"/>
          </p:cNvSpPr>
          <p:nvPr>
            <p:ph type="body" sz="quarter" idx="25" hasCustomPrompt="1"/>
          </p:nvPr>
        </p:nvSpPr>
        <p:spPr>
          <a:xfrm>
            <a:off x="1895475" y="3182315"/>
            <a:ext cx="10296524" cy="304800"/>
          </a:xfrm>
        </p:spPr>
        <p:txBody>
          <a:bodyPr>
            <a:normAutofit/>
          </a:bodyPr>
          <a:lstStyle>
            <a:lvl1pPr marL="0" indent="0">
              <a:buNone/>
              <a:defRPr sz="1600" b="1" i="0">
                <a:solidFill>
                  <a:srgbClr val="00C7FD"/>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16pt Intel Clear Bold Intro:</a:t>
            </a:r>
          </a:p>
        </p:txBody>
      </p:sp>
      <p:sp>
        <p:nvSpPr>
          <p:cNvPr id="18" name="Text Placeholder 6">
            <a:extLst>
              <a:ext uri="{FF2B5EF4-FFF2-40B4-BE49-F238E27FC236}">
                <a16:creationId xmlns:a16="http://schemas.microsoft.com/office/drawing/2014/main" id="{BEFC1083-9176-4B55-B8AB-9F31A213ED26}"/>
              </a:ext>
            </a:extLst>
          </p:cNvPr>
          <p:cNvSpPr>
            <a:spLocks noGrp="1"/>
          </p:cNvSpPr>
          <p:nvPr>
            <p:ph type="body" sz="quarter" idx="27" hasCustomPrompt="1"/>
          </p:nvPr>
        </p:nvSpPr>
        <p:spPr>
          <a:xfrm>
            <a:off x="1908348" y="4778609"/>
            <a:ext cx="10283651" cy="326776"/>
          </a:xfrm>
        </p:spPr>
        <p:txBody>
          <a:bodyPr>
            <a:normAutofit/>
          </a:bodyPr>
          <a:lstStyle>
            <a:lvl1pPr marL="0" indent="0">
              <a:buNone/>
              <a:defRPr sz="1800" b="0" i="0">
                <a:solidFill>
                  <a:schemeClr val="bg1"/>
                </a:solidFill>
                <a:latin typeface="Intel Clear" panose="020B0604020203020204" pitchFamily="34" charset="0"/>
                <a:ea typeface="Intel Clear" panose="020B0604020203020204" pitchFamily="34" charset="0"/>
                <a:cs typeface="Intel Clear" panose="020B0604020203020204" pitchFamily="34" charset="0"/>
              </a:defRPr>
            </a:lvl1pPr>
          </a:lstStyle>
          <a:p>
            <a:r>
              <a:rPr lang="en-US"/>
              <a:t>18pt Intel Clear Subhead, Date, Etc.</a:t>
            </a:r>
          </a:p>
        </p:txBody>
      </p:sp>
      <p:grpSp>
        <p:nvGrpSpPr>
          <p:cNvPr id="9" name="Group 8">
            <a:extLst>
              <a:ext uri="{FF2B5EF4-FFF2-40B4-BE49-F238E27FC236}">
                <a16:creationId xmlns:a16="http://schemas.microsoft.com/office/drawing/2014/main" id="{698DF977-78B3-4C00-9E43-1223CD667932}"/>
              </a:ext>
            </a:extLst>
          </p:cNvPr>
          <p:cNvGrpSpPr/>
          <p:nvPr userDrawn="1"/>
        </p:nvGrpSpPr>
        <p:grpSpPr>
          <a:xfrm>
            <a:off x="1468406" y="5995719"/>
            <a:ext cx="1059754" cy="396801"/>
            <a:chOff x="1314450" y="6391094"/>
            <a:chExt cx="1123377" cy="420623"/>
          </a:xfrm>
        </p:grpSpPr>
        <p:sp>
          <p:nvSpPr>
            <p:cNvPr id="5" name="Freeform: Shape 4">
              <a:extLst>
                <a:ext uri="{FF2B5EF4-FFF2-40B4-BE49-F238E27FC236}">
                  <a16:creationId xmlns:a16="http://schemas.microsoft.com/office/drawing/2014/main" id="{78F73C8D-05B1-4270-85FA-B1FD37A25A06}"/>
                </a:ext>
              </a:extLst>
            </p:cNvPr>
            <p:cNvSpPr/>
            <p:nvPr/>
          </p:nvSpPr>
          <p:spPr>
            <a:xfrm>
              <a:off x="1314450" y="6396809"/>
              <a:ext cx="78581" cy="78581"/>
            </a:xfrm>
            <a:custGeom>
              <a:avLst/>
              <a:gdLst>
                <a:gd name="connsiteX0" fmla="*/ 0 w 78581"/>
                <a:gd name="connsiteY0" fmla="*/ 0 h 78581"/>
                <a:gd name="connsiteX1" fmla="*/ 78581 w 78581"/>
                <a:gd name="connsiteY1" fmla="*/ 0 h 78581"/>
                <a:gd name="connsiteX2" fmla="*/ 78581 w 78581"/>
                <a:gd name="connsiteY2" fmla="*/ 78581 h 78581"/>
                <a:gd name="connsiteX3" fmla="*/ 0 w 78581"/>
                <a:gd name="connsiteY3" fmla="*/ 78581 h 78581"/>
              </a:gdLst>
              <a:ahLst/>
              <a:cxnLst>
                <a:cxn ang="0">
                  <a:pos x="connsiteX0" y="connsiteY0"/>
                </a:cxn>
                <a:cxn ang="0">
                  <a:pos x="connsiteX1" y="connsiteY1"/>
                </a:cxn>
                <a:cxn ang="0">
                  <a:pos x="connsiteX2" y="connsiteY2"/>
                </a:cxn>
                <a:cxn ang="0">
                  <a:pos x="connsiteX3" y="connsiteY3"/>
                </a:cxn>
              </a:cxnLst>
              <a:rect l="l" t="t" r="r" b="b"/>
              <a:pathLst>
                <a:path w="78581" h="78581">
                  <a:moveTo>
                    <a:pt x="0" y="0"/>
                  </a:moveTo>
                  <a:lnTo>
                    <a:pt x="78581" y="0"/>
                  </a:lnTo>
                  <a:lnTo>
                    <a:pt x="78581" y="78581"/>
                  </a:lnTo>
                  <a:lnTo>
                    <a:pt x="0" y="78581"/>
                  </a:lnTo>
                  <a:close/>
                </a:path>
              </a:pathLst>
            </a:custGeom>
            <a:solidFill>
              <a:srgbClr val="00B2E3"/>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FC6580CA-6E37-4F04-8FAD-D6491FEE8CE6}"/>
                </a:ext>
              </a:extLst>
            </p:cNvPr>
            <p:cNvSpPr/>
            <p:nvPr/>
          </p:nvSpPr>
          <p:spPr>
            <a:xfrm>
              <a:off x="1316545" y="6391094"/>
              <a:ext cx="995171" cy="420623"/>
            </a:xfrm>
            <a:custGeom>
              <a:avLst/>
              <a:gdLst>
                <a:gd name="connsiteX0" fmla="*/ 74486 w 995171"/>
                <a:gd name="connsiteY0" fmla="*/ 131921 h 420623"/>
                <a:gd name="connsiteX1" fmla="*/ 0 w 995171"/>
                <a:gd name="connsiteY1" fmla="*/ 131921 h 420623"/>
                <a:gd name="connsiteX2" fmla="*/ 0 w 995171"/>
                <a:gd name="connsiteY2" fmla="*/ 414719 h 420623"/>
                <a:gd name="connsiteX3" fmla="*/ 74486 w 995171"/>
                <a:gd name="connsiteY3" fmla="*/ 414719 h 420623"/>
                <a:gd name="connsiteX4" fmla="*/ 74486 w 995171"/>
                <a:gd name="connsiteY4" fmla="*/ 131921 h 420623"/>
                <a:gd name="connsiteX5" fmla="*/ 568262 w 995171"/>
                <a:gd name="connsiteY5" fmla="*/ 417576 h 420623"/>
                <a:gd name="connsiteX6" fmla="*/ 568262 w 995171"/>
                <a:gd name="connsiteY6" fmla="*/ 348234 h 420623"/>
                <a:gd name="connsiteX7" fmla="*/ 541306 w 995171"/>
                <a:gd name="connsiteY7" fmla="*/ 346520 h 420623"/>
                <a:gd name="connsiteX8" fmla="*/ 523780 w 995171"/>
                <a:gd name="connsiteY8" fmla="*/ 338804 h 420623"/>
                <a:gd name="connsiteX9" fmla="*/ 516065 w 995171"/>
                <a:gd name="connsiteY9" fmla="*/ 321945 h 420623"/>
                <a:gd name="connsiteX10" fmla="*/ 514350 w 995171"/>
                <a:gd name="connsiteY10" fmla="*/ 294608 h 420623"/>
                <a:gd name="connsiteX11" fmla="*/ 514350 w 995171"/>
                <a:gd name="connsiteY11" fmla="*/ 195644 h 420623"/>
                <a:gd name="connsiteX12" fmla="*/ 568262 w 995171"/>
                <a:gd name="connsiteY12" fmla="*/ 195644 h 420623"/>
                <a:gd name="connsiteX13" fmla="*/ 568262 w 995171"/>
                <a:gd name="connsiteY13" fmla="*/ 131921 h 420623"/>
                <a:gd name="connsiteX14" fmla="*/ 514350 w 995171"/>
                <a:gd name="connsiteY14" fmla="*/ 131921 h 420623"/>
                <a:gd name="connsiteX15" fmla="*/ 514350 w 995171"/>
                <a:gd name="connsiteY15" fmla="*/ 21812 h 420623"/>
                <a:gd name="connsiteX16" fmla="*/ 439865 w 995171"/>
                <a:gd name="connsiteY16" fmla="*/ 21812 h 420623"/>
                <a:gd name="connsiteX17" fmla="*/ 439865 w 995171"/>
                <a:gd name="connsiteY17" fmla="*/ 295180 h 420623"/>
                <a:gd name="connsiteX18" fmla="*/ 445865 w 995171"/>
                <a:gd name="connsiteY18" fmla="*/ 353473 h 420623"/>
                <a:gd name="connsiteX19" fmla="*/ 465677 w 995171"/>
                <a:gd name="connsiteY19" fmla="*/ 391001 h 420623"/>
                <a:gd name="connsiteX20" fmla="*/ 502063 w 995171"/>
                <a:gd name="connsiteY20" fmla="*/ 411385 h 420623"/>
                <a:gd name="connsiteX21" fmla="*/ 558927 w 995171"/>
                <a:gd name="connsiteY21" fmla="*/ 417671 h 420623"/>
                <a:gd name="connsiteX22" fmla="*/ 568262 w 995171"/>
                <a:gd name="connsiteY22" fmla="*/ 417671 h 420623"/>
                <a:gd name="connsiteX23" fmla="*/ 995172 w 995171"/>
                <a:gd name="connsiteY23" fmla="*/ 0 h 420623"/>
                <a:gd name="connsiteX24" fmla="*/ 920687 w 995171"/>
                <a:gd name="connsiteY24" fmla="*/ 0 h 420623"/>
                <a:gd name="connsiteX25" fmla="*/ 920687 w 995171"/>
                <a:gd name="connsiteY25" fmla="*/ 414719 h 420623"/>
                <a:gd name="connsiteX26" fmla="*/ 995172 w 995171"/>
                <a:gd name="connsiteY26" fmla="*/ 414719 h 420623"/>
                <a:gd name="connsiteX27" fmla="*/ 995172 w 995171"/>
                <a:gd name="connsiteY27" fmla="*/ 0 h 420623"/>
                <a:gd name="connsiteX28" fmla="*/ 367951 w 995171"/>
                <a:gd name="connsiteY28" fmla="*/ 159830 h 420623"/>
                <a:gd name="connsiteX29" fmla="*/ 281273 w 995171"/>
                <a:gd name="connsiteY29" fmla="*/ 126206 h 420623"/>
                <a:gd name="connsiteX30" fmla="*/ 232410 w 995171"/>
                <a:gd name="connsiteY30" fmla="*/ 137065 h 420623"/>
                <a:gd name="connsiteX31" fmla="*/ 195358 w 995171"/>
                <a:gd name="connsiteY31" fmla="*/ 167259 h 420623"/>
                <a:gd name="connsiteX32" fmla="*/ 191262 w 995171"/>
                <a:gd name="connsiteY32" fmla="*/ 172498 h 420623"/>
                <a:gd name="connsiteX33" fmla="*/ 191262 w 995171"/>
                <a:gd name="connsiteY33" fmla="*/ 167831 h 420623"/>
                <a:gd name="connsiteX34" fmla="*/ 191262 w 995171"/>
                <a:gd name="connsiteY34" fmla="*/ 132017 h 420623"/>
                <a:gd name="connsiteX35" fmla="*/ 117920 w 995171"/>
                <a:gd name="connsiteY35" fmla="*/ 132017 h 420623"/>
                <a:gd name="connsiteX36" fmla="*/ 117920 w 995171"/>
                <a:gd name="connsiteY36" fmla="*/ 414814 h 420623"/>
                <a:gd name="connsiteX37" fmla="*/ 191929 w 995171"/>
                <a:gd name="connsiteY37" fmla="*/ 414814 h 420623"/>
                <a:gd name="connsiteX38" fmla="*/ 191929 w 995171"/>
                <a:gd name="connsiteY38" fmla="*/ 264128 h 420623"/>
                <a:gd name="connsiteX39" fmla="*/ 192024 w 995171"/>
                <a:gd name="connsiteY39" fmla="*/ 274606 h 420623"/>
                <a:gd name="connsiteX40" fmla="*/ 192119 w 995171"/>
                <a:gd name="connsiteY40" fmla="*/ 269558 h 420623"/>
                <a:gd name="connsiteX41" fmla="*/ 211741 w 995171"/>
                <a:gd name="connsiteY41" fmla="*/ 210884 h 420623"/>
                <a:gd name="connsiteX42" fmla="*/ 258985 w 995171"/>
                <a:gd name="connsiteY42" fmla="*/ 190786 h 420623"/>
                <a:gd name="connsiteX43" fmla="*/ 307753 w 995171"/>
                <a:gd name="connsiteY43" fmla="*/ 210407 h 420623"/>
                <a:gd name="connsiteX44" fmla="*/ 323945 w 995171"/>
                <a:gd name="connsiteY44" fmla="*/ 264605 h 420623"/>
                <a:gd name="connsiteX45" fmla="*/ 323945 w 995171"/>
                <a:gd name="connsiteY45" fmla="*/ 264605 h 420623"/>
                <a:gd name="connsiteX46" fmla="*/ 323945 w 995171"/>
                <a:gd name="connsiteY46" fmla="*/ 265176 h 420623"/>
                <a:gd name="connsiteX47" fmla="*/ 323945 w 995171"/>
                <a:gd name="connsiteY47" fmla="*/ 265271 h 420623"/>
                <a:gd name="connsiteX48" fmla="*/ 323945 w 995171"/>
                <a:gd name="connsiteY48" fmla="*/ 414814 h 420623"/>
                <a:gd name="connsiteX49" fmla="*/ 399098 w 995171"/>
                <a:gd name="connsiteY49" fmla="*/ 414814 h 420623"/>
                <a:gd name="connsiteX50" fmla="*/ 399098 w 995171"/>
                <a:gd name="connsiteY50" fmla="*/ 254222 h 420623"/>
                <a:gd name="connsiteX51" fmla="*/ 367951 w 995171"/>
                <a:gd name="connsiteY51" fmla="*/ 159830 h 420623"/>
                <a:gd name="connsiteX52" fmla="*/ 881825 w 995171"/>
                <a:gd name="connsiteY52" fmla="*/ 272796 h 420623"/>
                <a:gd name="connsiteX53" fmla="*/ 871061 w 995171"/>
                <a:gd name="connsiteY53" fmla="*/ 215646 h 420623"/>
                <a:gd name="connsiteX54" fmla="*/ 841057 w 995171"/>
                <a:gd name="connsiteY54" fmla="*/ 168974 h 420623"/>
                <a:gd name="connsiteX55" fmla="*/ 794957 w 995171"/>
                <a:gd name="connsiteY55" fmla="*/ 137636 h 420623"/>
                <a:gd name="connsiteX56" fmla="*/ 735806 w 995171"/>
                <a:gd name="connsiteY56" fmla="*/ 126302 h 420623"/>
                <a:gd name="connsiteX57" fmla="*/ 678371 w 995171"/>
                <a:gd name="connsiteY57" fmla="*/ 137922 h 420623"/>
                <a:gd name="connsiteX58" fmla="*/ 631698 w 995171"/>
                <a:gd name="connsiteY58" fmla="*/ 169355 h 420623"/>
                <a:gd name="connsiteX59" fmla="*/ 600266 w 995171"/>
                <a:gd name="connsiteY59" fmla="*/ 216027 h 420623"/>
                <a:gd name="connsiteX60" fmla="*/ 588645 w 995171"/>
                <a:gd name="connsiteY60" fmla="*/ 273463 h 420623"/>
                <a:gd name="connsiteX61" fmla="*/ 599694 w 995171"/>
                <a:gd name="connsiteY61" fmla="*/ 330899 h 420623"/>
                <a:gd name="connsiteX62" fmla="*/ 630269 w 995171"/>
                <a:gd name="connsiteY62" fmla="*/ 377571 h 420623"/>
                <a:gd name="connsiteX63" fmla="*/ 677513 w 995171"/>
                <a:gd name="connsiteY63" fmla="*/ 409004 h 420623"/>
                <a:gd name="connsiteX64" fmla="*/ 738092 w 995171"/>
                <a:gd name="connsiteY64" fmla="*/ 420624 h 420623"/>
                <a:gd name="connsiteX65" fmla="*/ 863918 w 995171"/>
                <a:gd name="connsiteY65" fmla="*/ 365093 h 420623"/>
                <a:gd name="connsiteX66" fmla="*/ 810292 w 995171"/>
                <a:gd name="connsiteY66" fmla="*/ 324231 h 420623"/>
                <a:gd name="connsiteX67" fmla="*/ 738664 w 995171"/>
                <a:gd name="connsiteY67" fmla="*/ 355854 h 420623"/>
                <a:gd name="connsiteX68" fmla="*/ 687229 w 995171"/>
                <a:gd name="connsiteY68" fmla="*/ 341376 h 420623"/>
                <a:gd name="connsiteX69" fmla="*/ 660368 w 995171"/>
                <a:gd name="connsiteY69" fmla="*/ 302133 h 420623"/>
                <a:gd name="connsiteX70" fmla="*/ 659606 w 995171"/>
                <a:gd name="connsiteY70" fmla="*/ 299466 h 420623"/>
                <a:gd name="connsiteX71" fmla="*/ 881825 w 995171"/>
                <a:gd name="connsiteY71" fmla="*/ 299466 h 420623"/>
                <a:gd name="connsiteX72" fmla="*/ 881825 w 995171"/>
                <a:gd name="connsiteY72" fmla="*/ 272796 h 420623"/>
                <a:gd name="connsiteX73" fmla="*/ 660368 w 995171"/>
                <a:gd name="connsiteY73" fmla="*/ 246793 h 420623"/>
                <a:gd name="connsiteX74" fmla="*/ 735330 w 995171"/>
                <a:gd name="connsiteY74" fmla="*/ 189929 h 420623"/>
                <a:gd name="connsiteX75" fmla="*/ 810387 w 995171"/>
                <a:gd name="connsiteY75" fmla="*/ 246698 h 420623"/>
                <a:gd name="connsiteX76" fmla="*/ 660368 w 995171"/>
                <a:gd name="connsiteY76" fmla="*/ 246793 h 42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995171" h="420623">
                  <a:moveTo>
                    <a:pt x="74486" y="131921"/>
                  </a:moveTo>
                  <a:lnTo>
                    <a:pt x="0" y="131921"/>
                  </a:lnTo>
                  <a:lnTo>
                    <a:pt x="0" y="414719"/>
                  </a:lnTo>
                  <a:lnTo>
                    <a:pt x="74486" y="414719"/>
                  </a:lnTo>
                  <a:lnTo>
                    <a:pt x="74486" y="131921"/>
                  </a:lnTo>
                  <a:close/>
                  <a:moveTo>
                    <a:pt x="568262" y="417576"/>
                  </a:moveTo>
                  <a:lnTo>
                    <a:pt x="568262" y="348234"/>
                  </a:lnTo>
                  <a:cubicBezTo>
                    <a:pt x="557308" y="348139"/>
                    <a:pt x="548259" y="347567"/>
                    <a:pt x="541306" y="346520"/>
                  </a:cubicBezTo>
                  <a:cubicBezTo>
                    <a:pt x="533591" y="345281"/>
                    <a:pt x="527685" y="342710"/>
                    <a:pt x="523780" y="338804"/>
                  </a:cubicBezTo>
                  <a:cubicBezTo>
                    <a:pt x="519875" y="334899"/>
                    <a:pt x="517303" y="329184"/>
                    <a:pt x="516065" y="321945"/>
                  </a:cubicBezTo>
                  <a:cubicBezTo>
                    <a:pt x="514922" y="314992"/>
                    <a:pt x="514350" y="305753"/>
                    <a:pt x="514350" y="294608"/>
                  </a:cubicBezTo>
                  <a:lnTo>
                    <a:pt x="514350" y="195644"/>
                  </a:lnTo>
                  <a:lnTo>
                    <a:pt x="568262" y="195644"/>
                  </a:lnTo>
                  <a:lnTo>
                    <a:pt x="568262" y="131921"/>
                  </a:lnTo>
                  <a:lnTo>
                    <a:pt x="514350" y="131921"/>
                  </a:lnTo>
                  <a:lnTo>
                    <a:pt x="514350" y="21812"/>
                  </a:lnTo>
                  <a:lnTo>
                    <a:pt x="439865" y="21812"/>
                  </a:lnTo>
                  <a:lnTo>
                    <a:pt x="439865" y="295180"/>
                  </a:lnTo>
                  <a:cubicBezTo>
                    <a:pt x="439865" y="318230"/>
                    <a:pt x="441865" y="337852"/>
                    <a:pt x="445865" y="353473"/>
                  </a:cubicBezTo>
                  <a:cubicBezTo>
                    <a:pt x="449771" y="368903"/>
                    <a:pt x="456438" y="381572"/>
                    <a:pt x="465677" y="391001"/>
                  </a:cubicBezTo>
                  <a:cubicBezTo>
                    <a:pt x="474917" y="400431"/>
                    <a:pt x="487204" y="407289"/>
                    <a:pt x="502063" y="411385"/>
                  </a:cubicBezTo>
                  <a:cubicBezTo>
                    <a:pt x="517112" y="415481"/>
                    <a:pt x="536258" y="417671"/>
                    <a:pt x="558927" y="417671"/>
                  </a:cubicBezTo>
                  <a:lnTo>
                    <a:pt x="568262" y="417671"/>
                  </a:lnTo>
                  <a:close/>
                  <a:moveTo>
                    <a:pt x="995172" y="0"/>
                  </a:moveTo>
                  <a:lnTo>
                    <a:pt x="920687" y="0"/>
                  </a:lnTo>
                  <a:lnTo>
                    <a:pt x="920687" y="414719"/>
                  </a:lnTo>
                  <a:lnTo>
                    <a:pt x="995172" y="414719"/>
                  </a:lnTo>
                  <a:lnTo>
                    <a:pt x="995172" y="0"/>
                  </a:lnTo>
                  <a:close/>
                  <a:moveTo>
                    <a:pt x="367951" y="159830"/>
                  </a:moveTo>
                  <a:cubicBezTo>
                    <a:pt x="347282" y="137541"/>
                    <a:pt x="318135" y="126206"/>
                    <a:pt x="281273" y="126206"/>
                  </a:cubicBezTo>
                  <a:cubicBezTo>
                    <a:pt x="263462" y="126206"/>
                    <a:pt x="247079" y="129921"/>
                    <a:pt x="232410" y="137065"/>
                  </a:cubicBezTo>
                  <a:cubicBezTo>
                    <a:pt x="217742" y="144304"/>
                    <a:pt x="205264" y="154496"/>
                    <a:pt x="195358" y="167259"/>
                  </a:cubicBezTo>
                  <a:lnTo>
                    <a:pt x="191262" y="172498"/>
                  </a:lnTo>
                  <a:lnTo>
                    <a:pt x="191262" y="167831"/>
                  </a:lnTo>
                  <a:lnTo>
                    <a:pt x="191262" y="132017"/>
                  </a:lnTo>
                  <a:lnTo>
                    <a:pt x="117920" y="132017"/>
                  </a:lnTo>
                  <a:lnTo>
                    <a:pt x="117920" y="414814"/>
                  </a:lnTo>
                  <a:lnTo>
                    <a:pt x="191929" y="414814"/>
                  </a:lnTo>
                  <a:lnTo>
                    <a:pt x="191929" y="264128"/>
                  </a:lnTo>
                  <a:lnTo>
                    <a:pt x="192024" y="274606"/>
                  </a:lnTo>
                  <a:cubicBezTo>
                    <a:pt x="192024" y="272891"/>
                    <a:pt x="192024" y="271177"/>
                    <a:pt x="192119" y="269558"/>
                  </a:cubicBezTo>
                  <a:cubicBezTo>
                    <a:pt x="192881" y="243173"/>
                    <a:pt x="199454" y="223456"/>
                    <a:pt x="211741" y="210884"/>
                  </a:cubicBezTo>
                  <a:cubicBezTo>
                    <a:pt x="224790" y="197549"/>
                    <a:pt x="240697" y="190786"/>
                    <a:pt x="258985" y="190786"/>
                  </a:cubicBezTo>
                  <a:cubicBezTo>
                    <a:pt x="280511" y="190786"/>
                    <a:pt x="296894" y="197358"/>
                    <a:pt x="307753" y="210407"/>
                  </a:cubicBezTo>
                  <a:cubicBezTo>
                    <a:pt x="318421" y="223171"/>
                    <a:pt x="323850" y="241364"/>
                    <a:pt x="323945" y="264605"/>
                  </a:cubicBezTo>
                  <a:lnTo>
                    <a:pt x="323945" y="264605"/>
                  </a:lnTo>
                  <a:lnTo>
                    <a:pt x="323945" y="265176"/>
                  </a:lnTo>
                  <a:lnTo>
                    <a:pt x="323945" y="265271"/>
                  </a:lnTo>
                  <a:lnTo>
                    <a:pt x="323945" y="414814"/>
                  </a:lnTo>
                  <a:lnTo>
                    <a:pt x="399098" y="414814"/>
                  </a:lnTo>
                  <a:lnTo>
                    <a:pt x="399098" y="254222"/>
                  </a:lnTo>
                  <a:cubicBezTo>
                    <a:pt x="399193" y="213931"/>
                    <a:pt x="388620" y="182118"/>
                    <a:pt x="367951" y="159830"/>
                  </a:cubicBezTo>
                  <a:moveTo>
                    <a:pt x="881825" y="272796"/>
                  </a:moveTo>
                  <a:cubicBezTo>
                    <a:pt x="881825" y="252508"/>
                    <a:pt x="878205" y="233267"/>
                    <a:pt x="871061" y="215646"/>
                  </a:cubicBezTo>
                  <a:cubicBezTo>
                    <a:pt x="863918" y="198025"/>
                    <a:pt x="853821" y="182309"/>
                    <a:pt x="841057" y="168974"/>
                  </a:cubicBezTo>
                  <a:cubicBezTo>
                    <a:pt x="828294" y="155639"/>
                    <a:pt x="812768" y="145066"/>
                    <a:pt x="794957" y="137636"/>
                  </a:cubicBezTo>
                  <a:cubicBezTo>
                    <a:pt x="777145" y="130112"/>
                    <a:pt x="757238" y="126302"/>
                    <a:pt x="735806" y="126302"/>
                  </a:cubicBezTo>
                  <a:cubicBezTo>
                    <a:pt x="715518" y="126302"/>
                    <a:pt x="696182" y="130207"/>
                    <a:pt x="678371" y="137922"/>
                  </a:cubicBezTo>
                  <a:cubicBezTo>
                    <a:pt x="660559" y="145637"/>
                    <a:pt x="644843" y="156210"/>
                    <a:pt x="631698" y="169355"/>
                  </a:cubicBezTo>
                  <a:cubicBezTo>
                    <a:pt x="618554" y="182499"/>
                    <a:pt x="607981" y="198215"/>
                    <a:pt x="600266" y="216027"/>
                  </a:cubicBezTo>
                  <a:cubicBezTo>
                    <a:pt x="592550" y="233839"/>
                    <a:pt x="588645" y="253175"/>
                    <a:pt x="588645" y="273463"/>
                  </a:cubicBezTo>
                  <a:cubicBezTo>
                    <a:pt x="588645" y="293751"/>
                    <a:pt x="592360" y="313087"/>
                    <a:pt x="599694" y="330899"/>
                  </a:cubicBezTo>
                  <a:cubicBezTo>
                    <a:pt x="607028" y="348710"/>
                    <a:pt x="617315" y="364426"/>
                    <a:pt x="630269" y="377571"/>
                  </a:cubicBezTo>
                  <a:cubicBezTo>
                    <a:pt x="643223" y="390716"/>
                    <a:pt x="659130" y="401288"/>
                    <a:pt x="677513" y="409004"/>
                  </a:cubicBezTo>
                  <a:cubicBezTo>
                    <a:pt x="695897" y="416719"/>
                    <a:pt x="716280" y="420624"/>
                    <a:pt x="738092" y="420624"/>
                  </a:cubicBezTo>
                  <a:cubicBezTo>
                    <a:pt x="801148" y="420624"/>
                    <a:pt x="840391" y="391954"/>
                    <a:pt x="863918" y="365093"/>
                  </a:cubicBezTo>
                  <a:lnTo>
                    <a:pt x="810292" y="324231"/>
                  </a:lnTo>
                  <a:cubicBezTo>
                    <a:pt x="798957" y="337661"/>
                    <a:pt x="772192" y="355854"/>
                    <a:pt x="738664" y="355854"/>
                  </a:cubicBezTo>
                  <a:cubicBezTo>
                    <a:pt x="717614" y="355854"/>
                    <a:pt x="700373" y="350996"/>
                    <a:pt x="687229" y="341376"/>
                  </a:cubicBezTo>
                  <a:cubicBezTo>
                    <a:pt x="674084" y="331756"/>
                    <a:pt x="665036" y="318611"/>
                    <a:pt x="660368" y="302133"/>
                  </a:cubicBezTo>
                  <a:lnTo>
                    <a:pt x="659606" y="299466"/>
                  </a:lnTo>
                  <a:lnTo>
                    <a:pt x="881825" y="299466"/>
                  </a:lnTo>
                  <a:lnTo>
                    <a:pt x="881825" y="272796"/>
                  </a:lnTo>
                  <a:close/>
                  <a:moveTo>
                    <a:pt x="660368" y="246793"/>
                  </a:moveTo>
                  <a:cubicBezTo>
                    <a:pt x="660368" y="226124"/>
                    <a:pt x="684086" y="189929"/>
                    <a:pt x="735330" y="189929"/>
                  </a:cubicBezTo>
                  <a:cubicBezTo>
                    <a:pt x="786575" y="189929"/>
                    <a:pt x="810387" y="226028"/>
                    <a:pt x="810387" y="246698"/>
                  </a:cubicBezTo>
                  <a:lnTo>
                    <a:pt x="660368" y="246793"/>
                  </a:lnTo>
                  <a:close/>
                </a:path>
              </a:pathLst>
            </a:custGeom>
            <a:solidFill>
              <a:srgbClr val="FFFFFF"/>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1C614C49-972F-498A-9654-844CECF9AF64}"/>
                </a:ext>
              </a:extLst>
            </p:cNvPr>
            <p:cNvSpPr/>
            <p:nvPr/>
          </p:nvSpPr>
          <p:spPr>
            <a:xfrm>
              <a:off x="2358770" y="6728469"/>
              <a:ext cx="79057" cy="79057"/>
            </a:xfrm>
            <a:custGeom>
              <a:avLst/>
              <a:gdLst>
                <a:gd name="connsiteX0" fmla="*/ 39529 w 79057"/>
                <a:gd name="connsiteY0" fmla="*/ 5620 h 79057"/>
                <a:gd name="connsiteX1" fmla="*/ 73438 w 79057"/>
                <a:gd name="connsiteY1" fmla="*/ 39529 h 79057"/>
                <a:gd name="connsiteX2" fmla="*/ 39529 w 79057"/>
                <a:gd name="connsiteY2" fmla="*/ 73438 h 79057"/>
                <a:gd name="connsiteX3" fmla="*/ 5620 w 79057"/>
                <a:gd name="connsiteY3" fmla="*/ 39529 h 79057"/>
                <a:gd name="connsiteX4" fmla="*/ 39529 w 79057"/>
                <a:gd name="connsiteY4" fmla="*/ 5620 h 79057"/>
                <a:gd name="connsiteX5" fmla="*/ 39529 w 79057"/>
                <a:gd name="connsiteY5" fmla="*/ 0 h 79057"/>
                <a:gd name="connsiteX6" fmla="*/ 0 w 79057"/>
                <a:gd name="connsiteY6" fmla="*/ 39529 h 79057"/>
                <a:gd name="connsiteX7" fmla="*/ 39529 w 79057"/>
                <a:gd name="connsiteY7" fmla="*/ 79058 h 79057"/>
                <a:gd name="connsiteX8" fmla="*/ 79058 w 79057"/>
                <a:gd name="connsiteY8" fmla="*/ 39529 h 79057"/>
                <a:gd name="connsiteX9" fmla="*/ 39529 w 79057"/>
                <a:gd name="connsiteY9" fmla="*/ 0 h 79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9057" h="79057">
                  <a:moveTo>
                    <a:pt x="39529" y="5620"/>
                  </a:moveTo>
                  <a:cubicBezTo>
                    <a:pt x="58198" y="5620"/>
                    <a:pt x="73438" y="20860"/>
                    <a:pt x="73438" y="39529"/>
                  </a:cubicBezTo>
                  <a:cubicBezTo>
                    <a:pt x="73438" y="58198"/>
                    <a:pt x="58198" y="73438"/>
                    <a:pt x="39529" y="73438"/>
                  </a:cubicBezTo>
                  <a:cubicBezTo>
                    <a:pt x="20860" y="73438"/>
                    <a:pt x="5620" y="58198"/>
                    <a:pt x="5620" y="39529"/>
                  </a:cubicBezTo>
                  <a:cubicBezTo>
                    <a:pt x="5620" y="20860"/>
                    <a:pt x="20860" y="5620"/>
                    <a:pt x="39529" y="5620"/>
                  </a:cubicBezTo>
                  <a:moveTo>
                    <a:pt x="39529" y="0"/>
                  </a:moveTo>
                  <a:cubicBezTo>
                    <a:pt x="17717" y="0"/>
                    <a:pt x="0" y="17717"/>
                    <a:pt x="0" y="39529"/>
                  </a:cubicBezTo>
                  <a:cubicBezTo>
                    <a:pt x="0" y="61341"/>
                    <a:pt x="17717" y="79058"/>
                    <a:pt x="39529" y="79058"/>
                  </a:cubicBezTo>
                  <a:cubicBezTo>
                    <a:pt x="61341" y="79058"/>
                    <a:pt x="79058" y="61341"/>
                    <a:pt x="79058" y="39529"/>
                  </a:cubicBezTo>
                  <a:cubicBezTo>
                    <a:pt x="79058" y="17717"/>
                    <a:pt x="61341" y="0"/>
                    <a:pt x="39529" y="0"/>
                  </a:cubicBezTo>
                </a:path>
              </a:pathLst>
            </a:custGeom>
            <a:solidFill>
              <a:srgbClr val="FFFFFF"/>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922EBBE0-933B-4A65-BAAC-DC5972E3F9A4}"/>
                </a:ext>
              </a:extLst>
            </p:cNvPr>
            <p:cNvSpPr/>
            <p:nvPr/>
          </p:nvSpPr>
          <p:spPr>
            <a:xfrm>
              <a:off x="2384869" y="6748090"/>
              <a:ext cx="30765" cy="39528"/>
            </a:xfrm>
            <a:custGeom>
              <a:avLst/>
              <a:gdLst>
                <a:gd name="connsiteX0" fmla="*/ 16383 w 30765"/>
                <a:gd name="connsiteY0" fmla="*/ 95 h 39528"/>
                <a:gd name="connsiteX1" fmla="*/ 23051 w 30765"/>
                <a:gd name="connsiteY1" fmla="*/ 1715 h 39528"/>
                <a:gd name="connsiteX2" fmla="*/ 27718 w 30765"/>
                <a:gd name="connsiteY2" fmla="*/ 6191 h 39528"/>
                <a:gd name="connsiteX3" fmla="*/ 29337 w 30765"/>
                <a:gd name="connsiteY3" fmla="*/ 12478 h 39528"/>
                <a:gd name="connsiteX4" fmla="*/ 27146 w 30765"/>
                <a:gd name="connsiteY4" fmla="*/ 19622 h 39528"/>
                <a:gd name="connsiteX5" fmla="*/ 21812 w 30765"/>
                <a:gd name="connsiteY5" fmla="*/ 23717 h 39528"/>
                <a:gd name="connsiteX6" fmla="*/ 30766 w 30765"/>
                <a:gd name="connsiteY6" fmla="*/ 39529 h 39528"/>
                <a:gd name="connsiteX7" fmla="*/ 23717 w 30765"/>
                <a:gd name="connsiteY7" fmla="*/ 39529 h 39528"/>
                <a:gd name="connsiteX8" fmla="*/ 15526 w 30765"/>
                <a:gd name="connsiteY8" fmla="*/ 24860 h 39528"/>
                <a:gd name="connsiteX9" fmla="*/ 6191 w 30765"/>
                <a:gd name="connsiteY9" fmla="*/ 24860 h 39528"/>
                <a:gd name="connsiteX10" fmla="*/ 6191 w 30765"/>
                <a:gd name="connsiteY10" fmla="*/ 39529 h 39528"/>
                <a:gd name="connsiteX11" fmla="*/ 0 w 30765"/>
                <a:gd name="connsiteY11" fmla="*/ 39529 h 39528"/>
                <a:gd name="connsiteX12" fmla="*/ 0 w 30765"/>
                <a:gd name="connsiteY12" fmla="*/ 0 h 39528"/>
                <a:gd name="connsiteX13" fmla="*/ 16383 w 30765"/>
                <a:gd name="connsiteY13" fmla="*/ 0 h 39528"/>
                <a:gd name="connsiteX14" fmla="*/ 16383 w 30765"/>
                <a:gd name="connsiteY14" fmla="*/ 19336 h 39528"/>
                <a:gd name="connsiteX15" fmla="*/ 19907 w 30765"/>
                <a:gd name="connsiteY15" fmla="*/ 18478 h 39528"/>
                <a:gd name="connsiteX16" fmla="*/ 22289 w 30765"/>
                <a:gd name="connsiteY16" fmla="*/ 16097 h 39528"/>
                <a:gd name="connsiteX17" fmla="*/ 23146 w 30765"/>
                <a:gd name="connsiteY17" fmla="*/ 12573 h 39528"/>
                <a:gd name="connsiteX18" fmla="*/ 22289 w 30765"/>
                <a:gd name="connsiteY18" fmla="*/ 9049 h 39528"/>
                <a:gd name="connsiteX19" fmla="*/ 19907 w 30765"/>
                <a:gd name="connsiteY19" fmla="*/ 6668 h 39528"/>
                <a:gd name="connsiteX20" fmla="*/ 16383 w 30765"/>
                <a:gd name="connsiteY20" fmla="*/ 5810 h 39528"/>
                <a:gd name="connsiteX21" fmla="*/ 6191 w 30765"/>
                <a:gd name="connsiteY21" fmla="*/ 5810 h 39528"/>
                <a:gd name="connsiteX22" fmla="*/ 6191 w 30765"/>
                <a:gd name="connsiteY22" fmla="*/ 19336 h 39528"/>
                <a:gd name="connsiteX23" fmla="*/ 16383 w 30765"/>
                <a:gd name="connsiteY23" fmla="*/ 19336 h 39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765" h="39528">
                  <a:moveTo>
                    <a:pt x="16383" y="95"/>
                  </a:moveTo>
                  <a:cubicBezTo>
                    <a:pt x="18860" y="95"/>
                    <a:pt x="21050" y="667"/>
                    <a:pt x="23051" y="1715"/>
                  </a:cubicBezTo>
                  <a:cubicBezTo>
                    <a:pt x="25051" y="2762"/>
                    <a:pt x="26575" y="4286"/>
                    <a:pt x="27718" y="6191"/>
                  </a:cubicBezTo>
                  <a:cubicBezTo>
                    <a:pt x="28861" y="8096"/>
                    <a:pt x="29337" y="10192"/>
                    <a:pt x="29337" y="12478"/>
                  </a:cubicBezTo>
                  <a:cubicBezTo>
                    <a:pt x="29337" y="15335"/>
                    <a:pt x="28575" y="17717"/>
                    <a:pt x="27146" y="19622"/>
                  </a:cubicBezTo>
                  <a:cubicBezTo>
                    <a:pt x="25718" y="21527"/>
                    <a:pt x="23908" y="22860"/>
                    <a:pt x="21812" y="23717"/>
                  </a:cubicBezTo>
                  <a:lnTo>
                    <a:pt x="30766" y="39529"/>
                  </a:lnTo>
                  <a:lnTo>
                    <a:pt x="23717" y="39529"/>
                  </a:lnTo>
                  <a:lnTo>
                    <a:pt x="15526" y="24860"/>
                  </a:lnTo>
                  <a:lnTo>
                    <a:pt x="6191" y="24860"/>
                  </a:lnTo>
                  <a:lnTo>
                    <a:pt x="6191" y="39529"/>
                  </a:lnTo>
                  <a:lnTo>
                    <a:pt x="0" y="39529"/>
                  </a:lnTo>
                  <a:lnTo>
                    <a:pt x="0" y="0"/>
                  </a:lnTo>
                  <a:lnTo>
                    <a:pt x="16383" y="0"/>
                  </a:lnTo>
                  <a:close/>
                  <a:moveTo>
                    <a:pt x="16383" y="19336"/>
                  </a:moveTo>
                  <a:cubicBezTo>
                    <a:pt x="17717" y="19336"/>
                    <a:pt x="18860" y="19050"/>
                    <a:pt x="19907" y="18478"/>
                  </a:cubicBezTo>
                  <a:cubicBezTo>
                    <a:pt x="20955" y="17907"/>
                    <a:pt x="21717" y="17050"/>
                    <a:pt x="22289" y="16097"/>
                  </a:cubicBezTo>
                  <a:cubicBezTo>
                    <a:pt x="22860" y="15050"/>
                    <a:pt x="23146" y="13906"/>
                    <a:pt x="23146" y="12573"/>
                  </a:cubicBezTo>
                  <a:cubicBezTo>
                    <a:pt x="23146" y="11240"/>
                    <a:pt x="22860" y="10097"/>
                    <a:pt x="22289" y="9049"/>
                  </a:cubicBezTo>
                  <a:cubicBezTo>
                    <a:pt x="21717" y="8001"/>
                    <a:pt x="20860" y="7239"/>
                    <a:pt x="19907" y="6668"/>
                  </a:cubicBezTo>
                  <a:cubicBezTo>
                    <a:pt x="18860" y="6096"/>
                    <a:pt x="17717" y="5810"/>
                    <a:pt x="16383" y="5810"/>
                  </a:cubicBezTo>
                  <a:lnTo>
                    <a:pt x="6191" y="5810"/>
                  </a:lnTo>
                  <a:lnTo>
                    <a:pt x="6191" y="19336"/>
                  </a:lnTo>
                  <a:lnTo>
                    <a:pt x="16383" y="19336"/>
                  </a:lnTo>
                  <a:close/>
                </a:path>
              </a:pathLst>
            </a:custGeom>
            <a:solidFill>
              <a:srgbClr val="FFFFF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3906140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amp; Content">
    <p:spTree>
      <p:nvGrpSpPr>
        <p:cNvPr id="1" name=""/>
        <p:cNvGrpSpPr/>
        <p:nvPr/>
      </p:nvGrpSpPr>
      <p:grpSpPr>
        <a:xfrm>
          <a:off x="0" y="0"/>
          <a:ext cx="0" cy="0"/>
          <a:chOff x="0" y="0"/>
          <a:chExt cx="0" cy="0"/>
        </a:xfrm>
      </p:grpSpPr>
      <p:sp>
        <p:nvSpPr>
          <p:cNvPr id="17" name="Title Text">
            <a:extLst>
              <a:ext uri="{FF2B5EF4-FFF2-40B4-BE49-F238E27FC236}">
                <a16:creationId xmlns:a16="http://schemas.microsoft.com/office/drawing/2014/main" id="{14C27936-4608-A44C-9C6E-3708646E2002}"/>
              </a:ext>
            </a:extLst>
          </p:cNvPr>
          <p:cNvSpPr txBox="1">
            <a:spLocks noGrp="1"/>
          </p:cNvSpPr>
          <p:nvPr>
            <p:ph type="title" hasCustomPrompt="1"/>
          </p:nvPr>
        </p:nvSpPr>
        <p:spPr>
          <a:xfrm>
            <a:off x="571370" y="571500"/>
            <a:ext cx="11010816" cy="9524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oAutofit/>
          </a:bodyPr>
          <a:lstStyle>
            <a:lvl1pPr>
              <a:defRPr sz="4000">
                <a:solidFill>
                  <a:srgbClr val="525252"/>
                </a:solidFill>
              </a:defRPr>
            </a:lvl1pPr>
          </a:lstStyle>
          <a:p>
            <a:r>
              <a:rPr lang="en-US"/>
              <a:t>40pt Intel Clear Light Text Goes Here</a:t>
            </a:r>
          </a:p>
        </p:txBody>
      </p:sp>
      <p:sp>
        <p:nvSpPr>
          <p:cNvPr id="3" name="Content Placeholder 2">
            <a:extLst>
              <a:ext uri="{FF2B5EF4-FFF2-40B4-BE49-F238E27FC236}">
                <a16:creationId xmlns:a16="http://schemas.microsoft.com/office/drawing/2014/main" id="{EBA0C540-99BD-45E3-99D2-78C2032EBE57}"/>
              </a:ext>
            </a:extLst>
          </p:cNvPr>
          <p:cNvSpPr>
            <a:spLocks noGrp="1"/>
          </p:cNvSpPr>
          <p:nvPr>
            <p:ph sz="quarter" idx="28"/>
          </p:nvPr>
        </p:nvSpPr>
        <p:spPr>
          <a:xfrm>
            <a:off x="571370" y="1673454"/>
            <a:ext cx="11010900" cy="457494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690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5995" y="620428"/>
            <a:ext cx="11306469" cy="403137"/>
          </a:xfrm>
          <a:prstGeom prst="rect">
            <a:avLst/>
          </a:prstGeom>
          <a:noFill/>
        </p:spPr>
        <p:txBody>
          <a:bodyPr wrap="square" lIns="0" tIns="0" rIns="0" bIns="0">
            <a:spAutoFit/>
          </a:bodyPr>
          <a:lstStyle>
            <a:lvl1pPr algn="l" defTabSz="914367" rtl="0" eaLnBrk="1" latinLnBrk="0" hangingPunct="1">
              <a:lnSpc>
                <a:spcPts val="3137"/>
              </a:lnSpc>
              <a:spcBef>
                <a:spcPct val="0"/>
              </a:spcBef>
              <a:buNone/>
              <a:defRPr lang="en-US" sz="2745" b="0" kern="1200" cap="none" spc="-49" baseline="0" dirty="0">
                <a:ln w="3175">
                  <a:noFill/>
                </a:ln>
                <a:gradFill>
                  <a:gsLst>
                    <a:gs pos="83000">
                      <a:schemeClr val="tx1"/>
                    </a:gs>
                    <a:gs pos="100000">
                      <a:schemeClr val="tx1"/>
                    </a:gs>
                  </a:gsLst>
                  <a:lin ang="5400000" scaled="1"/>
                </a:gradFill>
                <a:effectLst/>
                <a:latin typeface="+mj-lt"/>
                <a:ea typeface="Intel Clear" panose="020B0604020203020204" pitchFamily="34" charset="0"/>
                <a:cs typeface="Segoe UI" pitchFamily="34" charset="0"/>
              </a:defRPr>
            </a:lvl1pPr>
          </a:lstStyle>
          <a:p>
            <a:r>
              <a:rPr lang="en-US" dirty="0"/>
              <a:t>Title</a:t>
            </a:r>
          </a:p>
        </p:txBody>
      </p:sp>
    </p:spTree>
    <p:extLst>
      <p:ext uri="{BB962C8B-B14F-4D97-AF65-F5344CB8AC3E}">
        <p14:creationId xmlns:p14="http://schemas.microsoft.com/office/powerpoint/2010/main" val="152953716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3_Title Slide Blue 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E6BC2F-544E-4727-A6CC-2BE3B3E01B51}"/>
              </a:ext>
            </a:extLst>
          </p:cNvPr>
          <p:cNvSpPr>
            <a:spLocks noGrp="1"/>
          </p:cNvSpPr>
          <p:nvPr>
            <p:ph type="ctrTitle"/>
          </p:nvPr>
        </p:nvSpPr>
        <p:spPr>
          <a:xfrm>
            <a:off x="1070517" y="2137957"/>
            <a:ext cx="9456234" cy="1874852"/>
          </a:xfrm>
        </p:spPr>
        <p:txBody>
          <a:bodyPr anchor="b">
            <a:normAutofit/>
          </a:bodyPr>
          <a:lstStyle>
            <a:lvl1pPr algn="l">
              <a:defRPr sz="5400">
                <a:solidFill>
                  <a:schemeClr val="tx1"/>
                </a:solidFill>
              </a:defRPr>
            </a:lvl1pPr>
          </a:lstStyle>
          <a:p>
            <a:r>
              <a:rPr lang="en-US"/>
              <a:t>Click to edit Master title style</a:t>
            </a:r>
          </a:p>
        </p:txBody>
      </p:sp>
      <p:sp>
        <p:nvSpPr>
          <p:cNvPr id="3" name="Subtitle 2">
            <a:extLst>
              <a:ext uri="{FF2B5EF4-FFF2-40B4-BE49-F238E27FC236}">
                <a16:creationId xmlns:a16="http://schemas.microsoft.com/office/drawing/2014/main" id="{8BF0B31C-0AD0-4CC0-BF2B-DECE53E66658}"/>
              </a:ext>
            </a:extLst>
          </p:cNvPr>
          <p:cNvSpPr>
            <a:spLocks noGrp="1"/>
          </p:cNvSpPr>
          <p:nvPr>
            <p:ph type="subTitle" idx="1"/>
          </p:nvPr>
        </p:nvSpPr>
        <p:spPr>
          <a:xfrm>
            <a:off x="1070517" y="4207778"/>
            <a:ext cx="7590506" cy="1552868"/>
          </a:xfrm>
        </p:spPr>
        <p:txBody>
          <a:bodyPr>
            <a:normAutofit/>
          </a:bodyPr>
          <a:lstStyle>
            <a:lvl1pPr marL="0" indent="0" algn="l">
              <a:buNone/>
              <a:defRPr sz="32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568BC8C5-5B72-4F72-AEDB-34B085D3DFCF}"/>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70517" y="408436"/>
            <a:ext cx="2447389" cy="1534552"/>
          </a:xfrm>
          <a:prstGeom prst="rect">
            <a:avLst/>
          </a:prstGeom>
        </p:spPr>
      </p:pic>
      <p:sp>
        <p:nvSpPr>
          <p:cNvPr id="6" name="TextBox 5">
            <a:extLst>
              <a:ext uri="{FF2B5EF4-FFF2-40B4-BE49-F238E27FC236}">
                <a16:creationId xmlns:a16="http://schemas.microsoft.com/office/drawing/2014/main" id="{11C583FB-E11E-4407-8B48-1778D7EBB857}"/>
              </a:ext>
            </a:extLst>
          </p:cNvPr>
          <p:cNvSpPr txBox="1"/>
          <p:nvPr userDrawn="1"/>
        </p:nvSpPr>
        <p:spPr>
          <a:xfrm>
            <a:off x="10287000" y="16609"/>
            <a:ext cx="1911101" cy="230832"/>
          </a:xfrm>
          <a:prstGeom prst="rect">
            <a:avLst/>
          </a:prstGeom>
          <a:noFill/>
        </p:spPr>
        <p:txBody>
          <a:bodyPr wrap="none" rtlCol="0">
            <a:spAutoFit/>
          </a:bodyPr>
          <a:lstStyle/>
          <a:p>
            <a:r>
              <a:rPr lang="en-US" sz="900">
                <a:latin typeface="+mj-lt"/>
              </a:rPr>
              <a:t>Intel Confidential – Internal use only</a:t>
            </a:r>
          </a:p>
        </p:txBody>
      </p:sp>
    </p:spTree>
    <p:extLst>
      <p:ext uri="{BB962C8B-B14F-4D97-AF65-F5344CB8AC3E}">
        <p14:creationId xmlns:p14="http://schemas.microsoft.com/office/powerpoint/2010/main" val="3278297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A7416-C44D-4788-AE82-AF3D1327DA37}"/>
              </a:ext>
            </a:extLst>
          </p:cNvPr>
          <p:cNvSpPr>
            <a:spLocks noGrp="1"/>
          </p:cNvSpPr>
          <p:nvPr>
            <p:ph type="title"/>
          </p:nvPr>
        </p:nvSpPr>
        <p:spPr>
          <a:xfrm>
            <a:off x="381000" y="221694"/>
            <a:ext cx="11430000" cy="1199822"/>
          </a:xfrm>
        </p:spPr>
        <p:txBody>
          <a:bodyPr>
            <a:normAutofit/>
          </a:bodyPr>
          <a:lstStyle>
            <a:lvl1pPr>
              <a:defRPr sz="4000"/>
            </a:lvl1pPr>
          </a:lstStyle>
          <a:p>
            <a:r>
              <a:rPr lang="en-US"/>
              <a:t>Click to edit Master title style</a:t>
            </a:r>
          </a:p>
        </p:txBody>
      </p:sp>
      <p:sp>
        <p:nvSpPr>
          <p:cNvPr id="3" name="Content Placeholder 2">
            <a:extLst>
              <a:ext uri="{FF2B5EF4-FFF2-40B4-BE49-F238E27FC236}">
                <a16:creationId xmlns:a16="http://schemas.microsoft.com/office/drawing/2014/main" id="{F4768FF6-8FD0-4E13-A01B-AB7AF941CB42}"/>
              </a:ext>
            </a:extLst>
          </p:cNvPr>
          <p:cNvSpPr>
            <a:spLocks noGrp="1"/>
          </p:cNvSpPr>
          <p:nvPr>
            <p:ph idx="1"/>
          </p:nvPr>
        </p:nvSpPr>
        <p:spPr>
          <a:xfrm>
            <a:off x="381000" y="1487055"/>
            <a:ext cx="11430000" cy="49248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69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pos="2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115AA-229D-4A6C-90C6-57CFD374E6F1}"/>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28768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9.xml"/><Relationship Id="rId7" Type="http://schemas.openxmlformats.org/officeDocument/2006/relationships/slideLayout" Target="../slideLayouts/slideLayout13.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10" Type="http://schemas.openxmlformats.org/officeDocument/2006/relationships/image" Target="../media/image4.svg"/><Relationship Id="rId4" Type="http://schemas.openxmlformats.org/officeDocument/2006/relationships/slideLayout" Target="../slideLayouts/slideLayout10.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0972800" cy="1199822"/>
          </a:xfrm>
          <a:prstGeom prst="rect">
            <a:avLst/>
          </a:prstGeom>
        </p:spPr>
        <p:txBody>
          <a:bodyPr vert="horz" lIns="91440" tIns="45720" rIns="91440" bIns="45720" rtlCol="0" anchor="ctr">
            <a:normAutofit/>
          </a:bodyPr>
          <a:lstStyle/>
          <a:p>
            <a:r>
              <a:rPr lang="en-US"/>
              <a:t>Click to edit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0972800" cy="4685290"/>
          </a:xfrm>
          <a:prstGeom prst="rect">
            <a:avLst/>
          </a:prstGeom>
        </p:spPr>
        <p:txBody>
          <a:bodyPr vert="horz" lIns="91440" tIns="45720" rIns="91440" bIns="45720" rtlCol="0">
            <a:normAutofit/>
          </a:bodyPr>
          <a:lstStyle/>
          <a:p>
            <a:pPr lvl="0"/>
            <a:r>
              <a:rPr lang="en-US"/>
              <a:t>Click to edit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35BF41EA-3085-473A-967C-3157944804D0}"/>
              </a:ext>
              <a:ext uri="{C183D7F6-B498-43B3-948B-1728B52AA6E4}">
                <adec:decorative xmlns:adec="http://schemas.microsoft.com/office/drawing/2017/decorative" val="1"/>
              </a:ext>
            </a:extLst>
          </p:cNvPr>
          <p:cNvSpPr/>
          <p:nvPr/>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8" name="Rectangle 7" descr="Intel Confidential">
            <a:extLst>
              <a:ext uri="{FF2B5EF4-FFF2-40B4-BE49-F238E27FC236}">
                <a16:creationId xmlns:a16="http://schemas.microsoft.com/office/drawing/2014/main" id="{D272B893-3411-4154-A13D-8DB1F4E167A4}"/>
              </a:ext>
            </a:extLst>
          </p:cNvPr>
          <p:cNvSpPr/>
          <p:nvPr/>
        </p:nvSpPr>
        <p:spPr>
          <a:xfrm>
            <a:off x="5489103" y="6510549"/>
            <a:ext cx="1213795" cy="246221"/>
          </a:xfrm>
          <a:prstGeom prst="rect">
            <a:avLst/>
          </a:prstGeom>
        </p:spPr>
        <p:txBody>
          <a:bodyPr wrap="none">
            <a:spAutoFit/>
          </a:bodyPr>
          <a:lstStyle/>
          <a:p>
            <a:pPr algn="ctr"/>
            <a:r>
              <a:rPr lang="en-US" sz="10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Intel Confidential</a:t>
            </a:r>
          </a:p>
        </p:txBody>
      </p:sp>
      <p:sp>
        <p:nvSpPr>
          <p:cNvPr id="9" name="Rectangle 8" descr="Department or Event Name">
            <a:extLst>
              <a:ext uri="{FF2B5EF4-FFF2-40B4-BE49-F238E27FC236}">
                <a16:creationId xmlns:a16="http://schemas.microsoft.com/office/drawing/2014/main" id="{8A75CF89-9B1A-49AA-8C1C-7280637B6567}"/>
              </a:ext>
            </a:extLst>
          </p:cNvPr>
          <p:cNvSpPr/>
          <p:nvPr/>
        </p:nvSpPr>
        <p:spPr>
          <a:xfrm>
            <a:off x="286365" y="6510549"/>
            <a:ext cx="2172390" cy="276999"/>
          </a:xfrm>
          <a:prstGeom prst="rect">
            <a:avLst/>
          </a:prstGeom>
        </p:spPr>
        <p:txBody>
          <a:bodyPr wrap="none">
            <a:spAutoFit/>
          </a:bodyPr>
          <a:lstStyle/>
          <a:p>
            <a:pPr algn="l"/>
            <a:r>
              <a:rPr lang="en-US" sz="1200" b="0" i="0">
                <a:solidFill>
                  <a:schemeClr val="tx1"/>
                </a:solidFill>
                <a:latin typeface="IntelOne Text" panose="020B0503020203020204" pitchFamily="34" charset="77"/>
                <a:ea typeface="Intel Clear" panose="020B0604020203020204" pitchFamily="34" charset="0"/>
                <a:cs typeface="Times New Roman" panose="02020603050405020304" pitchFamily="18" charset="0"/>
              </a:rPr>
              <a:t>Department or Event Name</a:t>
            </a:r>
          </a:p>
        </p:txBody>
      </p:sp>
      <p:pic>
        <p:nvPicPr>
          <p:cNvPr id="10" name="Graphic 9">
            <a:extLst>
              <a:ext uri="{FF2B5EF4-FFF2-40B4-BE49-F238E27FC236}">
                <a16:creationId xmlns:a16="http://schemas.microsoft.com/office/drawing/2014/main" id="{A984EC55-415E-440F-AE6F-DDB70FA6D374}"/>
              </a:ext>
              <a:ext uri="{C183D7F6-B498-43B3-948B-1728B52AA6E4}">
                <adec:decorative xmlns:adec="http://schemas.microsoft.com/office/drawing/2017/decorative" val="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137466" y="6554735"/>
            <a:ext cx="476084" cy="177524"/>
          </a:xfrm>
          <a:prstGeom prst="rect">
            <a:avLst/>
          </a:prstGeom>
        </p:spPr>
      </p:pic>
      <p:sp>
        <p:nvSpPr>
          <p:cNvPr id="11" name="TextBox 10" descr="page number">
            <a:extLst>
              <a:ext uri="{FF2B5EF4-FFF2-40B4-BE49-F238E27FC236}">
                <a16:creationId xmlns:a16="http://schemas.microsoft.com/office/drawing/2014/main" id="{02FB4E28-8FF4-469D-9172-AA2B2441695C}"/>
              </a:ext>
            </a:extLst>
          </p:cNvPr>
          <p:cNvSpPr txBox="1"/>
          <p:nvPr/>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2" name="Rectangle 11">
            <a:extLst>
              <a:ext uri="{FF2B5EF4-FFF2-40B4-BE49-F238E27FC236}">
                <a16:creationId xmlns:a16="http://schemas.microsoft.com/office/drawing/2014/main" id="{462C4174-C58D-4EF7-A490-8F73147A264E}"/>
              </a:ext>
              <a:ext uri="{C183D7F6-B498-43B3-948B-1728B52AA6E4}">
                <adec:decorative xmlns:adec="http://schemas.microsoft.com/office/drawing/2017/decorative" val="1"/>
              </a:ext>
            </a:extLst>
          </p:cNvPr>
          <p:cNvSpPr/>
          <p:nvPr/>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3" name="Rectangle 12">
            <a:extLst>
              <a:ext uri="{FF2B5EF4-FFF2-40B4-BE49-F238E27FC236}">
                <a16:creationId xmlns:a16="http://schemas.microsoft.com/office/drawing/2014/main" id="{EDE1E402-C0AA-4A44-97FB-BE9DDACF9A55}"/>
              </a:ext>
              <a:ext uri="{C183D7F6-B498-43B3-948B-1728B52AA6E4}">
                <adec:decorative xmlns:adec="http://schemas.microsoft.com/office/drawing/2017/decorative" val="1"/>
              </a:ext>
            </a:extLst>
          </p:cNvPr>
          <p:cNvSpPr/>
          <p:nvPr userDrawn="1"/>
        </p:nvSpPr>
        <p:spPr>
          <a:xfrm>
            <a:off x="0" y="6400800"/>
            <a:ext cx="11734800" cy="4572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
        <p:nvSpPr>
          <p:cNvPr id="15" name="Rectangle 14" descr="Department or Event Name">
            <a:extLst>
              <a:ext uri="{FF2B5EF4-FFF2-40B4-BE49-F238E27FC236}">
                <a16:creationId xmlns:a16="http://schemas.microsoft.com/office/drawing/2014/main" id="{690E8CB7-4C09-47D4-9A3A-4E8E8877F589}"/>
              </a:ext>
            </a:extLst>
          </p:cNvPr>
          <p:cNvSpPr/>
          <p:nvPr userDrawn="1"/>
        </p:nvSpPr>
        <p:spPr>
          <a:xfrm>
            <a:off x="395241" y="6510549"/>
            <a:ext cx="1276311" cy="246221"/>
          </a:xfrm>
          <a:prstGeom prst="rect">
            <a:avLst/>
          </a:prstGeom>
        </p:spPr>
        <p:txBody>
          <a:bodyPr wrap="none">
            <a:spAutoFit/>
          </a:bodyPr>
          <a:lstStyle/>
          <a:p>
            <a:pPr lvl="0" algn="ctr"/>
            <a:r>
              <a:rPr lang="en-US" sz="1000" b="0" i="0">
                <a:latin typeface="IntelOne Text" panose="020B0503020203020204" pitchFamily="34" charset="77"/>
                <a:ea typeface="Intel Clear" panose="020B0604020203020204" pitchFamily="34" charset="0"/>
                <a:cs typeface="Times New Roman" panose="02020603050405020304" pitchFamily="18" charset="0"/>
              </a:rPr>
              <a:t>Datacenter and AI</a:t>
            </a:r>
          </a:p>
        </p:txBody>
      </p:sp>
      <p:pic>
        <p:nvPicPr>
          <p:cNvPr id="16" name="Graphic 15">
            <a:extLst>
              <a:ext uri="{FF2B5EF4-FFF2-40B4-BE49-F238E27FC236}">
                <a16:creationId xmlns:a16="http://schemas.microsoft.com/office/drawing/2014/main" id="{3DB6E0FE-A458-4FC3-8BCF-C3DEF3B9E242}"/>
              </a:ext>
              <a:ext uri="{C183D7F6-B498-43B3-948B-1728B52AA6E4}">
                <adec:decorative xmlns:adec="http://schemas.microsoft.com/office/drawing/2017/decorative" val="1"/>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a:off x="11137466" y="6554735"/>
            <a:ext cx="476084" cy="177524"/>
          </a:xfrm>
          <a:prstGeom prst="rect">
            <a:avLst/>
          </a:prstGeom>
        </p:spPr>
      </p:pic>
      <p:sp>
        <p:nvSpPr>
          <p:cNvPr id="17" name="TextBox 16" descr="page number">
            <a:extLst>
              <a:ext uri="{FF2B5EF4-FFF2-40B4-BE49-F238E27FC236}">
                <a16:creationId xmlns:a16="http://schemas.microsoft.com/office/drawing/2014/main" id="{53D7E5EC-4B62-4515-9A8B-0AB847259844}"/>
              </a:ext>
            </a:extLst>
          </p:cNvPr>
          <p:cNvSpPr txBox="1"/>
          <p:nvPr userDrawn="1"/>
        </p:nvSpPr>
        <p:spPr>
          <a:xfrm>
            <a:off x="11886783" y="6553045"/>
            <a:ext cx="16671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fld id="{4F6B73DA-0149-4325-A7B8-AE29BD4BC701}" type="slidenum">
              <a:rPr kumimoji="0" lang="en-US" sz="1000" b="0" i="0" u="none" strike="noStrike" cap="none" spc="0" normalizeH="0" baseline="0" smtClean="0">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rPr>
              <a:pPr marL="0" marR="0" indent="0" algn="ctr" defTabSz="2438338" rtl="0" fontAlgn="auto" latinLnBrk="0" hangingPunct="0">
                <a:lnSpc>
                  <a:spcPct val="100000"/>
                </a:lnSpc>
                <a:spcBef>
                  <a:spcPts val="0"/>
                </a:spcBef>
                <a:spcAft>
                  <a:spcPts val="0"/>
                </a:spcAft>
                <a:buClrTx/>
                <a:buSzTx/>
                <a:buFontTx/>
                <a:buNone/>
                <a:tabLst/>
              </a:pPr>
              <a:t>‹#›</a:t>
            </a:fld>
            <a:endParaRPr kumimoji="0" lang="en-US" sz="1000" b="0" i="0" u="none" strike="noStrike" cap="none" spc="0" normalizeH="0" baseline="0" err="1">
              <a:ln>
                <a:noFill/>
              </a:ln>
              <a:solidFill>
                <a:schemeClr val="tx1"/>
              </a:solidFill>
              <a:effectLst/>
              <a:uFillTx/>
              <a:latin typeface="IntelOne Text" panose="020B0503020203020204" pitchFamily="34" charset="77"/>
              <a:ea typeface="Intel Clear" panose="020B0604020203020204" pitchFamily="34" charset="0"/>
              <a:cs typeface="Times New Roman" panose="02020603050405020304" pitchFamily="18" charset="0"/>
              <a:sym typeface="Helvetica Neue"/>
            </a:endParaRPr>
          </a:p>
        </p:txBody>
      </p:sp>
      <p:sp>
        <p:nvSpPr>
          <p:cNvPr id="18" name="Rectangle 17">
            <a:extLst>
              <a:ext uri="{FF2B5EF4-FFF2-40B4-BE49-F238E27FC236}">
                <a16:creationId xmlns:a16="http://schemas.microsoft.com/office/drawing/2014/main" id="{51A5FD6C-5104-45F8-8C61-CC0432723E00}"/>
              </a:ext>
              <a:ext uri="{C183D7F6-B498-43B3-948B-1728B52AA6E4}">
                <adec:decorative xmlns:adec="http://schemas.microsoft.com/office/drawing/2017/decorative" val="1"/>
              </a:ext>
            </a:extLst>
          </p:cNvPr>
          <p:cNvSpPr/>
          <p:nvPr userDrawn="1"/>
        </p:nvSpPr>
        <p:spPr>
          <a:xfrm>
            <a:off x="11734800" y="0"/>
            <a:ext cx="457200" cy="6400800"/>
          </a:xfrm>
          <a:prstGeom prst="rect">
            <a:avLst/>
          </a:prstGeom>
          <a:solidFill>
            <a:schemeClr val="bg1">
              <a:lumMod val="9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ea typeface="Helvetica Neue Medium"/>
              <a:cs typeface="Helvetica Neue Medium"/>
              <a:sym typeface="Helvetica Neue Medium"/>
            </a:endParaRPr>
          </a:p>
        </p:txBody>
      </p:sp>
    </p:spTree>
    <p:extLst>
      <p:ext uri="{BB962C8B-B14F-4D97-AF65-F5344CB8AC3E}">
        <p14:creationId xmlns:p14="http://schemas.microsoft.com/office/powerpoint/2010/main" val="23273711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1" r:id="rId3"/>
    <p:sldLayoutId id="2147483682" r:id="rId4"/>
    <p:sldLayoutId id="2147483692" r:id="rId5"/>
    <p:sldLayoutId id="2147483693"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pSp>
        <p:nvGrpSpPr>
          <p:cNvPr id="13" name="Graphic 11">
            <a:extLst>
              <a:ext uri="{FF2B5EF4-FFF2-40B4-BE49-F238E27FC236}">
                <a16:creationId xmlns:a16="http://schemas.microsoft.com/office/drawing/2014/main" id="{300DCB45-0683-4685-9EC0-B7E8DB25C72C}"/>
              </a:ext>
            </a:extLst>
          </p:cNvPr>
          <p:cNvGrpSpPr/>
          <p:nvPr/>
        </p:nvGrpSpPr>
        <p:grpSpPr>
          <a:xfrm>
            <a:off x="0" y="0"/>
            <a:ext cx="11668125" cy="6448425"/>
            <a:chOff x="0" y="0"/>
            <a:chExt cx="11668125" cy="6448425"/>
          </a:xfrm>
          <a:solidFill>
            <a:schemeClr val="accent1">
              <a:alpha val="7000"/>
            </a:schemeClr>
          </a:solidFill>
        </p:grpSpPr>
        <p:sp>
          <p:nvSpPr>
            <p:cNvPr id="14" name="Freeform: Shape 13">
              <a:extLst>
                <a:ext uri="{FF2B5EF4-FFF2-40B4-BE49-F238E27FC236}">
                  <a16:creationId xmlns:a16="http://schemas.microsoft.com/office/drawing/2014/main" id="{F9080834-50F1-4461-966D-B49E4F24BB68}"/>
                </a:ext>
              </a:extLst>
            </p:cNvPr>
            <p:cNvSpPr/>
            <p:nvPr/>
          </p:nvSpPr>
          <p:spPr>
            <a:xfrm>
              <a:off x="0" y="857250"/>
              <a:ext cx="1257300" cy="1666875"/>
            </a:xfrm>
            <a:custGeom>
              <a:avLst/>
              <a:gdLst>
                <a:gd name="connsiteX0" fmla="*/ 0 w 1257300"/>
                <a:gd name="connsiteY0" fmla="*/ 0 h 1666875"/>
                <a:gd name="connsiteX1" fmla="*/ 1257300 w 1257300"/>
                <a:gd name="connsiteY1" fmla="*/ 0 h 1666875"/>
                <a:gd name="connsiteX2" fmla="*/ 1257300 w 1257300"/>
                <a:gd name="connsiteY2" fmla="*/ 1666875 h 1666875"/>
                <a:gd name="connsiteX3" fmla="*/ 0 w 1257300"/>
                <a:gd name="connsiteY3" fmla="*/ 1666875 h 1666875"/>
              </a:gdLst>
              <a:ahLst/>
              <a:cxnLst>
                <a:cxn ang="0">
                  <a:pos x="connsiteX0" y="connsiteY0"/>
                </a:cxn>
                <a:cxn ang="0">
                  <a:pos x="connsiteX1" y="connsiteY1"/>
                </a:cxn>
                <a:cxn ang="0">
                  <a:pos x="connsiteX2" y="connsiteY2"/>
                </a:cxn>
                <a:cxn ang="0">
                  <a:pos x="connsiteX3" y="connsiteY3"/>
                </a:cxn>
              </a:cxnLst>
              <a:rect l="l" t="t" r="r" b="b"/>
              <a:pathLst>
                <a:path w="1257300" h="1666875">
                  <a:moveTo>
                    <a:pt x="0" y="0"/>
                  </a:moveTo>
                  <a:lnTo>
                    <a:pt x="1257300" y="0"/>
                  </a:lnTo>
                  <a:lnTo>
                    <a:pt x="1257300" y="1666875"/>
                  </a:lnTo>
                  <a:lnTo>
                    <a:pt x="0" y="1666875"/>
                  </a:lnTo>
                  <a:close/>
                </a:path>
              </a:pathLst>
            </a:custGeom>
            <a:grpFill/>
            <a:ln w="6350" cap="flat">
              <a:noFill/>
              <a:prstDash val="solid"/>
              <a:miter/>
            </a:ln>
          </p:spPr>
          <p:txBody>
            <a:bodyPr rtlCol="0" anchor="ctr"/>
            <a:lstStyle/>
            <a:p>
              <a:endParaRPr lang="en-US"/>
            </a:p>
          </p:txBody>
        </p:sp>
        <p:grpSp>
          <p:nvGrpSpPr>
            <p:cNvPr id="15" name="Graphic 11">
              <a:extLst>
                <a:ext uri="{FF2B5EF4-FFF2-40B4-BE49-F238E27FC236}">
                  <a16:creationId xmlns:a16="http://schemas.microsoft.com/office/drawing/2014/main" id="{0B833BE0-37EC-404F-9AA1-CB1765444F52}"/>
                </a:ext>
              </a:extLst>
            </p:cNvPr>
            <p:cNvGrpSpPr/>
            <p:nvPr/>
          </p:nvGrpSpPr>
          <p:grpSpPr>
            <a:xfrm>
              <a:off x="571500" y="2133600"/>
              <a:ext cx="1219200" cy="1219200"/>
              <a:chOff x="571500" y="2133600"/>
              <a:chExt cx="1219200" cy="1219200"/>
            </a:xfrm>
            <a:grpFill/>
          </p:grpSpPr>
          <p:sp>
            <p:nvSpPr>
              <p:cNvPr id="16" name="Freeform: Shape 15">
                <a:extLst>
                  <a:ext uri="{FF2B5EF4-FFF2-40B4-BE49-F238E27FC236}">
                    <a16:creationId xmlns:a16="http://schemas.microsoft.com/office/drawing/2014/main" id="{AD82FF7F-E366-4280-A908-AB228DCF5650}"/>
                  </a:ext>
                </a:extLst>
              </p:cNvPr>
              <p:cNvSpPr/>
              <p:nvPr/>
            </p:nvSpPr>
            <p:spPr>
              <a:xfrm>
                <a:off x="838200" y="2133600"/>
                <a:ext cx="952500" cy="952500"/>
              </a:xfrm>
              <a:custGeom>
                <a:avLst/>
                <a:gdLst>
                  <a:gd name="connsiteX0" fmla="*/ 0 w 952500"/>
                  <a:gd name="connsiteY0" fmla="*/ 0 h 952500"/>
                  <a:gd name="connsiteX1" fmla="*/ 952500 w 952500"/>
                  <a:gd name="connsiteY1" fmla="*/ 0 h 952500"/>
                  <a:gd name="connsiteX2" fmla="*/ 952500 w 952500"/>
                  <a:gd name="connsiteY2" fmla="*/ 952500 h 952500"/>
                  <a:gd name="connsiteX3" fmla="*/ 0 w 952500"/>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952500" h="952500">
                    <a:moveTo>
                      <a:pt x="0" y="0"/>
                    </a:moveTo>
                    <a:lnTo>
                      <a:pt x="952500" y="0"/>
                    </a:lnTo>
                    <a:lnTo>
                      <a:pt x="952500" y="952500"/>
                    </a:lnTo>
                    <a:lnTo>
                      <a:pt x="0" y="952500"/>
                    </a:lnTo>
                    <a:close/>
                  </a:path>
                </a:pathLst>
              </a:custGeom>
              <a:grpFill/>
              <a:ln w="6350"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63786D16-0441-4681-8DBD-F66A7631845D}"/>
                  </a:ext>
                </a:extLst>
              </p:cNvPr>
              <p:cNvSpPr/>
              <p:nvPr/>
            </p:nvSpPr>
            <p:spPr>
              <a:xfrm>
                <a:off x="571500" y="3086100"/>
                <a:ext cx="266700" cy="266700"/>
              </a:xfrm>
              <a:custGeom>
                <a:avLst/>
                <a:gdLst>
                  <a:gd name="connsiteX0" fmla="*/ 0 w 266700"/>
                  <a:gd name="connsiteY0" fmla="*/ 0 h 266700"/>
                  <a:gd name="connsiteX1" fmla="*/ 266700 w 266700"/>
                  <a:gd name="connsiteY1" fmla="*/ 0 h 266700"/>
                  <a:gd name="connsiteX2" fmla="*/ 266700 w 266700"/>
                  <a:gd name="connsiteY2" fmla="*/ 266700 h 266700"/>
                  <a:gd name="connsiteX3" fmla="*/ 0 w 266700"/>
                  <a:gd name="connsiteY3" fmla="*/ 266700 h 266700"/>
                </a:gdLst>
                <a:ahLst/>
                <a:cxnLst>
                  <a:cxn ang="0">
                    <a:pos x="connsiteX0" y="connsiteY0"/>
                  </a:cxn>
                  <a:cxn ang="0">
                    <a:pos x="connsiteX1" y="connsiteY1"/>
                  </a:cxn>
                  <a:cxn ang="0">
                    <a:pos x="connsiteX2" y="connsiteY2"/>
                  </a:cxn>
                  <a:cxn ang="0">
                    <a:pos x="connsiteX3" y="connsiteY3"/>
                  </a:cxn>
                </a:cxnLst>
                <a:rect l="l" t="t" r="r" b="b"/>
                <a:pathLst>
                  <a:path w="266700" h="266700">
                    <a:moveTo>
                      <a:pt x="0" y="0"/>
                    </a:moveTo>
                    <a:lnTo>
                      <a:pt x="266700" y="0"/>
                    </a:lnTo>
                    <a:lnTo>
                      <a:pt x="266700" y="266700"/>
                    </a:lnTo>
                    <a:lnTo>
                      <a:pt x="0" y="266700"/>
                    </a:lnTo>
                    <a:close/>
                  </a:path>
                </a:pathLst>
              </a:custGeom>
              <a:grpFill/>
              <a:ln w="6350" cap="flat">
                <a:noFill/>
                <a:prstDash val="solid"/>
                <a:miter/>
              </a:ln>
            </p:spPr>
            <p:txBody>
              <a:bodyPr rtlCol="0" anchor="ctr"/>
              <a:lstStyle/>
              <a:p>
                <a:endParaRPr lang="en-US"/>
              </a:p>
            </p:txBody>
          </p:sp>
        </p:grpSp>
        <p:sp>
          <p:nvSpPr>
            <p:cNvPr id="18" name="Freeform: Shape 17">
              <a:extLst>
                <a:ext uri="{FF2B5EF4-FFF2-40B4-BE49-F238E27FC236}">
                  <a16:creationId xmlns:a16="http://schemas.microsoft.com/office/drawing/2014/main" id="{7D2E8100-E346-4B04-B0CB-BFAC3DCC1863}"/>
                </a:ext>
              </a:extLst>
            </p:cNvPr>
            <p:cNvSpPr/>
            <p:nvPr/>
          </p:nvSpPr>
          <p:spPr>
            <a:xfrm>
              <a:off x="1000125" y="4838700"/>
              <a:ext cx="428625" cy="428625"/>
            </a:xfrm>
            <a:custGeom>
              <a:avLst/>
              <a:gdLst>
                <a:gd name="connsiteX0" fmla="*/ 0 w 428625"/>
                <a:gd name="connsiteY0" fmla="*/ 0 h 428625"/>
                <a:gd name="connsiteX1" fmla="*/ 428625 w 428625"/>
                <a:gd name="connsiteY1" fmla="*/ 0 h 428625"/>
                <a:gd name="connsiteX2" fmla="*/ 428625 w 428625"/>
                <a:gd name="connsiteY2" fmla="*/ 428625 h 428625"/>
                <a:gd name="connsiteX3" fmla="*/ 0 w 428625"/>
                <a:gd name="connsiteY3" fmla="*/ 428625 h 428625"/>
              </a:gdLst>
              <a:ahLst/>
              <a:cxnLst>
                <a:cxn ang="0">
                  <a:pos x="connsiteX0" y="connsiteY0"/>
                </a:cxn>
                <a:cxn ang="0">
                  <a:pos x="connsiteX1" y="connsiteY1"/>
                </a:cxn>
                <a:cxn ang="0">
                  <a:pos x="connsiteX2" y="connsiteY2"/>
                </a:cxn>
                <a:cxn ang="0">
                  <a:pos x="connsiteX3" y="connsiteY3"/>
                </a:cxn>
              </a:cxnLst>
              <a:rect l="l" t="t" r="r" b="b"/>
              <a:pathLst>
                <a:path w="428625" h="428625">
                  <a:moveTo>
                    <a:pt x="0" y="0"/>
                  </a:moveTo>
                  <a:lnTo>
                    <a:pt x="428625" y="0"/>
                  </a:lnTo>
                  <a:lnTo>
                    <a:pt x="428625" y="428625"/>
                  </a:lnTo>
                  <a:lnTo>
                    <a:pt x="0" y="428625"/>
                  </a:lnTo>
                  <a:close/>
                </a:path>
              </a:pathLst>
            </a:custGeom>
            <a:grpFill/>
            <a:ln w="6350"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C0CA03CA-F987-48E2-A889-28065897E87C}"/>
                </a:ext>
              </a:extLst>
            </p:cNvPr>
            <p:cNvSpPr/>
            <p:nvPr/>
          </p:nvSpPr>
          <p:spPr>
            <a:xfrm>
              <a:off x="9877425" y="6143625"/>
              <a:ext cx="304800" cy="304800"/>
            </a:xfrm>
            <a:custGeom>
              <a:avLst/>
              <a:gdLst>
                <a:gd name="connsiteX0" fmla="*/ 0 w 304800"/>
                <a:gd name="connsiteY0" fmla="*/ 0 h 304800"/>
                <a:gd name="connsiteX1" fmla="*/ 304800 w 304800"/>
                <a:gd name="connsiteY1" fmla="*/ 0 h 304800"/>
                <a:gd name="connsiteX2" fmla="*/ 304800 w 304800"/>
                <a:gd name="connsiteY2" fmla="*/ 304800 h 304800"/>
                <a:gd name="connsiteX3" fmla="*/ 0 w 304800"/>
                <a:gd name="connsiteY3" fmla="*/ 304800 h 304800"/>
              </a:gdLst>
              <a:ahLst/>
              <a:cxnLst>
                <a:cxn ang="0">
                  <a:pos x="connsiteX0" y="connsiteY0"/>
                </a:cxn>
                <a:cxn ang="0">
                  <a:pos x="connsiteX1" y="connsiteY1"/>
                </a:cxn>
                <a:cxn ang="0">
                  <a:pos x="connsiteX2" y="connsiteY2"/>
                </a:cxn>
                <a:cxn ang="0">
                  <a:pos x="connsiteX3" y="connsiteY3"/>
                </a:cxn>
              </a:cxnLst>
              <a:rect l="l" t="t" r="r" b="b"/>
              <a:pathLst>
                <a:path w="304800" h="304800">
                  <a:moveTo>
                    <a:pt x="0" y="0"/>
                  </a:moveTo>
                  <a:lnTo>
                    <a:pt x="304800" y="0"/>
                  </a:lnTo>
                  <a:lnTo>
                    <a:pt x="304800" y="304800"/>
                  </a:lnTo>
                  <a:lnTo>
                    <a:pt x="0" y="304800"/>
                  </a:lnTo>
                  <a:close/>
                </a:path>
              </a:pathLst>
            </a:custGeom>
            <a:grpFill/>
            <a:ln w="6350"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92352C48-E58A-4738-AC33-90FD2383DCED}"/>
                </a:ext>
              </a:extLst>
            </p:cNvPr>
            <p:cNvSpPr/>
            <p:nvPr/>
          </p:nvSpPr>
          <p:spPr>
            <a:xfrm>
              <a:off x="1905000" y="0"/>
              <a:ext cx="2714625" cy="1381125"/>
            </a:xfrm>
            <a:custGeom>
              <a:avLst/>
              <a:gdLst>
                <a:gd name="connsiteX0" fmla="*/ 0 w 2714625"/>
                <a:gd name="connsiteY0" fmla="*/ 0 h 1381125"/>
                <a:gd name="connsiteX1" fmla="*/ 2714625 w 2714625"/>
                <a:gd name="connsiteY1" fmla="*/ 0 h 1381125"/>
                <a:gd name="connsiteX2" fmla="*/ 2714625 w 2714625"/>
                <a:gd name="connsiteY2" fmla="*/ 1381125 h 1381125"/>
                <a:gd name="connsiteX3" fmla="*/ 0 w 2714625"/>
                <a:gd name="connsiteY3" fmla="*/ 1381125 h 1381125"/>
              </a:gdLst>
              <a:ahLst/>
              <a:cxnLst>
                <a:cxn ang="0">
                  <a:pos x="connsiteX0" y="connsiteY0"/>
                </a:cxn>
                <a:cxn ang="0">
                  <a:pos x="connsiteX1" y="connsiteY1"/>
                </a:cxn>
                <a:cxn ang="0">
                  <a:pos x="connsiteX2" y="connsiteY2"/>
                </a:cxn>
                <a:cxn ang="0">
                  <a:pos x="connsiteX3" y="connsiteY3"/>
                </a:cxn>
              </a:cxnLst>
              <a:rect l="l" t="t" r="r" b="b"/>
              <a:pathLst>
                <a:path w="2714625" h="1381125">
                  <a:moveTo>
                    <a:pt x="0" y="0"/>
                  </a:moveTo>
                  <a:lnTo>
                    <a:pt x="2714625" y="0"/>
                  </a:lnTo>
                  <a:lnTo>
                    <a:pt x="2714625" y="1381125"/>
                  </a:lnTo>
                  <a:lnTo>
                    <a:pt x="0" y="1381125"/>
                  </a:lnTo>
                  <a:close/>
                </a:path>
              </a:pathLst>
            </a:custGeom>
            <a:grpFill/>
            <a:ln w="6350"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D5779612-652A-41B4-A53E-1014C811F67E}"/>
                </a:ext>
              </a:extLst>
            </p:cNvPr>
            <p:cNvSpPr/>
            <p:nvPr/>
          </p:nvSpPr>
          <p:spPr>
            <a:xfrm>
              <a:off x="10287000" y="4810125"/>
              <a:ext cx="952500" cy="952500"/>
            </a:xfrm>
            <a:custGeom>
              <a:avLst/>
              <a:gdLst>
                <a:gd name="connsiteX0" fmla="*/ 0 w 952500"/>
                <a:gd name="connsiteY0" fmla="*/ 0 h 952500"/>
                <a:gd name="connsiteX1" fmla="*/ 952500 w 952500"/>
                <a:gd name="connsiteY1" fmla="*/ 0 h 952500"/>
                <a:gd name="connsiteX2" fmla="*/ 952500 w 952500"/>
                <a:gd name="connsiteY2" fmla="*/ 952500 h 952500"/>
                <a:gd name="connsiteX3" fmla="*/ 0 w 952500"/>
                <a:gd name="connsiteY3" fmla="*/ 952500 h 952500"/>
              </a:gdLst>
              <a:ahLst/>
              <a:cxnLst>
                <a:cxn ang="0">
                  <a:pos x="connsiteX0" y="connsiteY0"/>
                </a:cxn>
                <a:cxn ang="0">
                  <a:pos x="connsiteX1" y="connsiteY1"/>
                </a:cxn>
                <a:cxn ang="0">
                  <a:pos x="connsiteX2" y="connsiteY2"/>
                </a:cxn>
                <a:cxn ang="0">
                  <a:pos x="connsiteX3" y="connsiteY3"/>
                </a:cxn>
              </a:cxnLst>
              <a:rect l="l" t="t" r="r" b="b"/>
              <a:pathLst>
                <a:path w="952500" h="952500">
                  <a:moveTo>
                    <a:pt x="0" y="0"/>
                  </a:moveTo>
                  <a:lnTo>
                    <a:pt x="952500" y="0"/>
                  </a:lnTo>
                  <a:lnTo>
                    <a:pt x="952500" y="952500"/>
                  </a:lnTo>
                  <a:lnTo>
                    <a:pt x="0" y="952500"/>
                  </a:lnTo>
                  <a:close/>
                </a:path>
              </a:pathLst>
            </a:custGeom>
            <a:grpFill/>
            <a:ln w="6350" cap="flat">
              <a:noFill/>
              <a:prstDash val="solid"/>
              <a:miter/>
            </a:ln>
          </p:spPr>
          <p:txBody>
            <a:bodyPr rtlCol="0" anchor="ctr"/>
            <a:lstStyle/>
            <a:p>
              <a:endParaRPr lang="en-US"/>
            </a:p>
          </p:txBody>
        </p:sp>
        <p:grpSp>
          <p:nvGrpSpPr>
            <p:cNvPr id="24" name="Graphic 11">
              <a:extLst>
                <a:ext uri="{FF2B5EF4-FFF2-40B4-BE49-F238E27FC236}">
                  <a16:creationId xmlns:a16="http://schemas.microsoft.com/office/drawing/2014/main" id="{4F4766C9-8231-4144-BC05-2F27124DE8AD}"/>
                </a:ext>
              </a:extLst>
            </p:cNvPr>
            <p:cNvGrpSpPr/>
            <p:nvPr/>
          </p:nvGrpSpPr>
          <p:grpSpPr>
            <a:xfrm>
              <a:off x="8905875" y="0"/>
              <a:ext cx="2762250" cy="1181100"/>
              <a:chOff x="8905875" y="0"/>
              <a:chExt cx="2762250" cy="1181100"/>
            </a:xfrm>
            <a:grpFill/>
          </p:grpSpPr>
          <p:sp>
            <p:nvSpPr>
              <p:cNvPr id="25" name="Freeform: Shape 24">
                <a:extLst>
                  <a:ext uri="{FF2B5EF4-FFF2-40B4-BE49-F238E27FC236}">
                    <a16:creationId xmlns:a16="http://schemas.microsoft.com/office/drawing/2014/main" id="{5C0DC59C-282A-40D9-B0B5-CFE2D880EE97}"/>
                  </a:ext>
                </a:extLst>
              </p:cNvPr>
              <p:cNvSpPr/>
              <p:nvPr/>
            </p:nvSpPr>
            <p:spPr>
              <a:xfrm>
                <a:off x="11382375" y="895350"/>
                <a:ext cx="285750" cy="285750"/>
              </a:xfrm>
              <a:custGeom>
                <a:avLst/>
                <a:gdLst>
                  <a:gd name="connsiteX0" fmla="*/ 0 w 285750"/>
                  <a:gd name="connsiteY0" fmla="*/ 0 h 285750"/>
                  <a:gd name="connsiteX1" fmla="*/ 285750 w 285750"/>
                  <a:gd name="connsiteY1" fmla="*/ 0 h 285750"/>
                  <a:gd name="connsiteX2" fmla="*/ 285750 w 285750"/>
                  <a:gd name="connsiteY2" fmla="*/ 285750 h 285750"/>
                  <a:gd name="connsiteX3" fmla="*/ 0 w 285750"/>
                  <a:gd name="connsiteY3" fmla="*/ 285750 h 285750"/>
                </a:gdLst>
                <a:ahLst/>
                <a:cxnLst>
                  <a:cxn ang="0">
                    <a:pos x="connsiteX0" y="connsiteY0"/>
                  </a:cxn>
                  <a:cxn ang="0">
                    <a:pos x="connsiteX1" y="connsiteY1"/>
                  </a:cxn>
                  <a:cxn ang="0">
                    <a:pos x="connsiteX2" y="connsiteY2"/>
                  </a:cxn>
                  <a:cxn ang="0">
                    <a:pos x="connsiteX3" y="connsiteY3"/>
                  </a:cxn>
                </a:cxnLst>
                <a:rect l="l" t="t" r="r" b="b"/>
                <a:pathLst>
                  <a:path w="285750" h="285750">
                    <a:moveTo>
                      <a:pt x="0" y="0"/>
                    </a:moveTo>
                    <a:lnTo>
                      <a:pt x="285750" y="0"/>
                    </a:lnTo>
                    <a:lnTo>
                      <a:pt x="285750" y="285750"/>
                    </a:lnTo>
                    <a:lnTo>
                      <a:pt x="0" y="285750"/>
                    </a:lnTo>
                    <a:close/>
                  </a:path>
                </a:pathLst>
              </a:custGeom>
              <a:grpFill/>
              <a:ln w="6350"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FCF135AA-91D2-4B09-B123-6E89B52CFF07}"/>
                  </a:ext>
                </a:extLst>
              </p:cNvPr>
              <p:cNvSpPr/>
              <p:nvPr/>
            </p:nvSpPr>
            <p:spPr>
              <a:xfrm>
                <a:off x="8905875" y="0"/>
                <a:ext cx="2476500" cy="895350"/>
              </a:xfrm>
              <a:custGeom>
                <a:avLst/>
                <a:gdLst>
                  <a:gd name="connsiteX0" fmla="*/ 0 w 2476500"/>
                  <a:gd name="connsiteY0" fmla="*/ 0 h 895350"/>
                  <a:gd name="connsiteX1" fmla="*/ 2476500 w 2476500"/>
                  <a:gd name="connsiteY1" fmla="*/ 0 h 895350"/>
                  <a:gd name="connsiteX2" fmla="*/ 2476500 w 2476500"/>
                  <a:gd name="connsiteY2" fmla="*/ 895350 h 895350"/>
                  <a:gd name="connsiteX3" fmla="*/ 0 w 2476500"/>
                  <a:gd name="connsiteY3" fmla="*/ 895350 h 895350"/>
                </a:gdLst>
                <a:ahLst/>
                <a:cxnLst>
                  <a:cxn ang="0">
                    <a:pos x="connsiteX0" y="connsiteY0"/>
                  </a:cxn>
                  <a:cxn ang="0">
                    <a:pos x="connsiteX1" y="connsiteY1"/>
                  </a:cxn>
                  <a:cxn ang="0">
                    <a:pos x="connsiteX2" y="connsiteY2"/>
                  </a:cxn>
                  <a:cxn ang="0">
                    <a:pos x="connsiteX3" y="connsiteY3"/>
                  </a:cxn>
                </a:cxnLst>
                <a:rect l="l" t="t" r="r" b="b"/>
                <a:pathLst>
                  <a:path w="2476500" h="895350">
                    <a:moveTo>
                      <a:pt x="0" y="0"/>
                    </a:moveTo>
                    <a:lnTo>
                      <a:pt x="2476500" y="0"/>
                    </a:lnTo>
                    <a:lnTo>
                      <a:pt x="2476500" y="895350"/>
                    </a:lnTo>
                    <a:lnTo>
                      <a:pt x="0" y="895350"/>
                    </a:lnTo>
                    <a:close/>
                  </a:path>
                </a:pathLst>
              </a:custGeom>
              <a:grpFill/>
              <a:ln w="6350" cap="flat">
                <a:noFill/>
                <a:prstDash val="solid"/>
                <a:miter/>
              </a:ln>
            </p:spPr>
            <p:txBody>
              <a:bodyPr rtlCol="0" anchor="ctr"/>
              <a:lstStyle/>
              <a:p>
                <a:endParaRPr lang="en-US"/>
              </a:p>
            </p:txBody>
          </p:sp>
        </p:grpSp>
      </p:grpSp>
      <p:sp>
        <p:nvSpPr>
          <p:cNvPr id="2" name="Title Placeholder 1">
            <a:extLst>
              <a:ext uri="{FF2B5EF4-FFF2-40B4-BE49-F238E27FC236}">
                <a16:creationId xmlns:a16="http://schemas.microsoft.com/office/drawing/2014/main" id="{41BA0418-D0B8-4038-AB65-D4C12FC9E8C6}"/>
              </a:ext>
            </a:extLst>
          </p:cNvPr>
          <p:cNvSpPr>
            <a:spLocks noGrp="1"/>
          </p:cNvSpPr>
          <p:nvPr>
            <p:ph type="title"/>
          </p:nvPr>
        </p:nvSpPr>
        <p:spPr>
          <a:xfrm>
            <a:off x="381000" y="221694"/>
            <a:ext cx="11433464" cy="119982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2EA8DDE-64C9-4F0E-9EE0-F0DA00677452}"/>
              </a:ext>
            </a:extLst>
          </p:cNvPr>
          <p:cNvSpPr>
            <a:spLocks noGrp="1"/>
          </p:cNvSpPr>
          <p:nvPr>
            <p:ph type="body" idx="1"/>
          </p:nvPr>
        </p:nvSpPr>
        <p:spPr>
          <a:xfrm>
            <a:off x="381000" y="1491673"/>
            <a:ext cx="11433464" cy="467024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Graphic 6">
            <a:extLst>
              <a:ext uri="{FF2B5EF4-FFF2-40B4-BE49-F238E27FC236}">
                <a16:creationId xmlns:a16="http://schemas.microsoft.com/office/drawing/2014/main" id="{70C8650B-EBB6-41AD-8EDC-DE4DBA0BBDB6}"/>
              </a:ext>
            </a:extLst>
          </p:cNvPr>
          <p:cNvPicPr>
            <a:picLocks noChangeAspect="1"/>
          </p:cNvPicPr>
          <p:nvPr userDrawn="1"/>
        </p:nvPicPr>
        <p:blipFill>
          <a:blip r:embed="rId9">
            <a:extLst>
              <a:ext uri="{96DAC541-7B7A-43D3-8B79-37D633B846F1}">
                <asvg:svgBlip xmlns:asvg="http://schemas.microsoft.com/office/drawing/2016/SVG/main" r:embed="rId10"/>
              </a:ext>
            </a:extLst>
          </a:blip>
          <a:stretch>
            <a:fillRect/>
          </a:stretch>
        </p:blipFill>
        <p:spPr>
          <a:xfrm>
            <a:off x="296102" y="6085840"/>
            <a:ext cx="762963" cy="396267"/>
          </a:xfrm>
          <a:prstGeom prst="rect">
            <a:avLst/>
          </a:prstGeom>
        </p:spPr>
      </p:pic>
      <p:sp>
        <p:nvSpPr>
          <p:cNvPr id="5" name="Freeform: Shape 4">
            <a:extLst>
              <a:ext uri="{FF2B5EF4-FFF2-40B4-BE49-F238E27FC236}">
                <a16:creationId xmlns:a16="http://schemas.microsoft.com/office/drawing/2014/main" id="{A9A71BE9-3F1C-4F2A-A5A5-40B89D1DDCF6}"/>
              </a:ext>
            </a:extLst>
          </p:cNvPr>
          <p:cNvSpPr/>
          <p:nvPr/>
        </p:nvSpPr>
        <p:spPr>
          <a:xfrm>
            <a:off x="11160760" y="6306090"/>
            <a:ext cx="433875" cy="433875"/>
          </a:xfrm>
          <a:custGeom>
            <a:avLst/>
            <a:gdLst>
              <a:gd name="connsiteX0" fmla="*/ 0 w 433875"/>
              <a:gd name="connsiteY0" fmla="*/ 0 h 433875"/>
              <a:gd name="connsiteX1" fmla="*/ 433876 w 433875"/>
              <a:gd name="connsiteY1" fmla="*/ 0 h 433875"/>
              <a:gd name="connsiteX2" fmla="*/ 433876 w 433875"/>
              <a:gd name="connsiteY2" fmla="*/ 433876 h 433875"/>
              <a:gd name="connsiteX3" fmla="*/ 0 w 433875"/>
              <a:gd name="connsiteY3" fmla="*/ 433876 h 433875"/>
            </a:gdLst>
            <a:ahLst/>
            <a:cxnLst>
              <a:cxn ang="0">
                <a:pos x="connsiteX0" y="connsiteY0"/>
              </a:cxn>
              <a:cxn ang="0">
                <a:pos x="connsiteX1" y="connsiteY1"/>
              </a:cxn>
              <a:cxn ang="0">
                <a:pos x="connsiteX2" y="connsiteY2"/>
              </a:cxn>
              <a:cxn ang="0">
                <a:pos x="connsiteX3" y="connsiteY3"/>
              </a:cxn>
            </a:cxnLst>
            <a:rect l="l" t="t" r="r" b="b"/>
            <a:pathLst>
              <a:path w="433875" h="433875">
                <a:moveTo>
                  <a:pt x="0" y="0"/>
                </a:moveTo>
                <a:lnTo>
                  <a:pt x="433876" y="0"/>
                </a:lnTo>
                <a:lnTo>
                  <a:pt x="433876" y="433876"/>
                </a:lnTo>
                <a:lnTo>
                  <a:pt x="0" y="433876"/>
                </a:lnTo>
                <a:close/>
              </a:path>
            </a:pathLst>
          </a:custGeom>
          <a:solidFill>
            <a:srgbClr val="00C7FD"/>
          </a:solidFill>
          <a:ln w="3934"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23060658-E596-47AD-A69D-9516EA9C9F37}"/>
              </a:ext>
            </a:extLst>
          </p:cNvPr>
          <p:cNvSpPr/>
          <p:nvPr/>
        </p:nvSpPr>
        <p:spPr>
          <a:xfrm>
            <a:off x="11196635" y="6437620"/>
            <a:ext cx="28700" cy="28422"/>
          </a:xfrm>
          <a:custGeom>
            <a:avLst/>
            <a:gdLst>
              <a:gd name="connsiteX0" fmla="*/ 0 w 28700"/>
              <a:gd name="connsiteY0" fmla="*/ 0 h 28422"/>
              <a:gd name="connsiteX1" fmla="*/ 28700 w 28700"/>
              <a:gd name="connsiteY1" fmla="*/ 0 h 28422"/>
              <a:gd name="connsiteX2" fmla="*/ 28700 w 28700"/>
              <a:gd name="connsiteY2" fmla="*/ 28423 h 28422"/>
              <a:gd name="connsiteX3" fmla="*/ 0 w 28700"/>
              <a:gd name="connsiteY3" fmla="*/ 28423 h 28422"/>
            </a:gdLst>
            <a:ahLst/>
            <a:cxnLst>
              <a:cxn ang="0">
                <a:pos x="connsiteX0" y="connsiteY0"/>
              </a:cxn>
              <a:cxn ang="0">
                <a:pos x="connsiteX1" y="connsiteY1"/>
              </a:cxn>
              <a:cxn ang="0">
                <a:pos x="connsiteX2" y="connsiteY2"/>
              </a:cxn>
              <a:cxn ang="0">
                <a:pos x="connsiteX3" y="connsiteY3"/>
              </a:cxn>
            </a:cxnLst>
            <a:rect l="l" t="t" r="r" b="b"/>
            <a:pathLst>
              <a:path w="28700" h="28422">
                <a:moveTo>
                  <a:pt x="0" y="0"/>
                </a:moveTo>
                <a:lnTo>
                  <a:pt x="28700" y="0"/>
                </a:lnTo>
                <a:lnTo>
                  <a:pt x="28700" y="28423"/>
                </a:lnTo>
                <a:lnTo>
                  <a:pt x="0" y="28423"/>
                </a:lnTo>
                <a:close/>
              </a:path>
            </a:pathLst>
          </a:custGeom>
          <a:solidFill>
            <a:srgbClr val="FFFFFF"/>
          </a:solidFill>
          <a:ln w="3934"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8958F01D-960B-45BE-B8AA-E107BDACF631}"/>
              </a:ext>
            </a:extLst>
          </p:cNvPr>
          <p:cNvSpPr/>
          <p:nvPr/>
        </p:nvSpPr>
        <p:spPr>
          <a:xfrm>
            <a:off x="11197547" y="6435598"/>
            <a:ext cx="360974" cy="152342"/>
          </a:xfrm>
          <a:custGeom>
            <a:avLst/>
            <a:gdLst>
              <a:gd name="connsiteX0" fmla="*/ 239514 w 360974"/>
              <a:gd name="connsiteY0" fmla="*/ 89352 h 152342"/>
              <a:gd name="connsiteX1" fmla="*/ 266708 w 360974"/>
              <a:gd name="connsiteY1" fmla="*/ 68738 h 152342"/>
              <a:gd name="connsiteX2" fmla="*/ 293941 w 360974"/>
              <a:gd name="connsiteY2" fmla="*/ 89312 h 152342"/>
              <a:gd name="connsiteX3" fmla="*/ 239514 w 360974"/>
              <a:gd name="connsiteY3" fmla="*/ 89312 h 152342"/>
              <a:gd name="connsiteX4" fmla="*/ 319827 w 360974"/>
              <a:gd name="connsiteY4" fmla="*/ 98787 h 152342"/>
              <a:gd name="connsiteX5" fmla="*/ 315903 w 360974"/>
              <a:gd name="connsiteY5" fmla="*/ 78094 h 152342"/>
              <a:gd name="connsiteX6" fmla="*/ 305041 w 360974"/>
              <a:gd name="connsiteY6" fmla="*/ 61206 h 152342"/>
              <a:gd name="connsiteX7" fmla="*/ 288312 w 360974"/>
              <a:gd name="connsiteY7" fmla="*/ 49869 h 152342"/>
              <a:gd name="connsiteX8" fmla="*/ 266866 w 360974"/>
              <a:gd name="connsiteY8" fmla="*/ 45786 h 152342"/>
              <a:gd name="connsiteX9" fmla="*/ 246015 w 360974"/>
              <a:gd name="connsiteY9" fmla="*/ 49988 h 152342"/>
              <a:gd name="connsiteX10" fmla="*/ 229088 w 360974"/>
              <a:gd name="connsiteY10" fmla="*/ 61365 h 152342"/>
              <a:gd name="connsiteX11" fmla="*/ 217671 w 360974"/>
              <a:gd name="connsiteY11" fmla="*/ 78252 h 152342"/>
              <a:gd name="connsiteX12" fmla="*/ 213469 w 360974"/>
              <a:gd name="connsiteY12" fmla="*/ 99064 h 152342"/>
              <a:gd name="connsiteX13" fmla="*/ 217473 w 360974"/>
              <a:gd name="connsiteY13" fmla="*/ 119876 h 152342"/>
              <a:gd name="connsiteX14" fmla="*/ 228573 w 360974"/>
              <a:gd name="connsiteY14" fmla="*/ 136763 h 152342"/>
              <a:gd name="connsiteX15" fmla="*/ 245698 w 360974"/>
              <a:gd name="connsiteY15" fmla="*/ 148140 h 152342"/>
              <a:gd name="connsiteX16" fmla="*/ 267659 w 360974"/>
              <a:gd name="connsiteY16" fmla="*/ 152342 h 152342"/>
              <a:gd name="connsiteX17" fmla="*/ 313286 w 360974"/>
              <a:gd name="connsiteY17" fmla="*/ 132244 h 152342"/>
              <a:gd name="connsiteX18" fmla="*/ 293822 w 360974"/>
              <a:gd name="connsiteY18" fmla="*/ 117458 h 152342"/>
              <a:gd name="connsiteX19" fmla="*/ 267857 w 360974"/>
              <a:gd name="connsiteY19" fmla="*/ 128914 h 152342"/>
              <a:gd name="connsiteX20" fmla="*/ 249186 w 360974"/>
              <a:gd name="connsiteY20" fmla="*/ 123681 h 152342"/>
              <a:gd name="connsiteX21" fmla="*/ 239434 w 360974"/>
              <a:gd name="connsiteY21" fmla="*/ 109450 h 152342"/>
              <a:gd name="connsiteX22" fmla="*/ 239157 w 360974"/>
              <a:gd name="connsiteY22" fmla="*/ 108499 h 152342"/>
              <a:gd name="connsiteX23" fmla="*/ 319748 w 360974"/>
              <a:gd name="connsiteY23" fmla="*/ 108499 h 152342"/>
              <a:gd name="connsiteX24" fmla="*/ 319748 w 360974"/>
              <a:gd name="connsiteY24" fmla="*/ 98826 h 152342"/>
              <a:gd name="connsiteX25" fmla="*/ 133433 w 360974"/>
              <a:gd name="connsiteY25" fmla="*/ 57877 h 152342"/>
              <a:gd name="connsiteX26" fmla="*/ 101997 w 360974"/>
              <a:gd name="connsiteY26" fmla="*/ 45707 h 152342"/>
              <a:gd name="connsiteX27" fmla="*/ 84278 w 360974"/>
              <a:gd name="connsiteY27" fmla="*/ 49631 h 152342"/>
              <a:gd name="connsiteX28" fmla="*/ 70839 w 360974"/>
              <a:gd name="connsiteY28" fmla="*/ 60572 h 152342"/>
              <a:gd name="connsiteX29" fmla="*/ 69373 w 360974"/>
              <a:gd name="connsiteY29" fmla="*/ 62475 h 152342"/>
              <a:gd name="connsiteX30" fmla="*/ 69373 w 360974"/>
              <a:gd name="connsiteY30" fmla="*/ 47808 h 152342"/>
              <a:gd name="connsiteX31" fmla="*/ 42773 w 360974"/>
              <a:gd name="connsiteY31" fmla="*/ 47808 h 152342"/>
              <a:gd name="connsiteX32" fmla="*/ 42773 w 360974"/>
              <a:gd name="connsiteY32" fmla="*/ 150241 h 152342"/>
              <a:gd name="connsiteX33" fmla="*/ 69610 w 360974"/>
              <a:gd name="connsiteY33" fmla="*/ 150241 h 152342"/>
              <a:gd name="connsiteX34" fmla="*/ 69610 w 360974"/>
              <a:gd name="connsiteY34" fmla="*/ 95655 h 152342"/>
              <a:gd name="connsiteX35" fmla="*/ 69610 w 360974"/>
              <a:gd name="connsiteY35" fmla="*/ 99460 h 152342"/>
              <a:gd name="connsiteX36" fmla="*/ 69690 w 360974"/>
              <a:gd name="connsiteY36" fmla="*/ 97637 h 152342"/>
              <a:gd name="connsiteX37" fmla="*/ 76825 w 360974"/>
              <a:gd name="connsiteY37" fmla="*/ 76389 h 152342"/>
              <a:gd name="connsiteX38" fmla="*/ 93950 w 360974"/>
              <a:gd name="connsiteY38" fmla="*/ 69095 h 152342"/>
              <a:gd name="connsiteX39" fmla="*/ 111630 w 360974"/>
              <a:gd name="connsiteY39" fmla="*/ 76191 h 152342"/>
              <a:gd name="connsiteX40" fmla="*/ 117497 w 360974"/>
              <a:gd name="connsiteY40" fmla="*/ 95813 h 152342"/>
              <a:gd name="connsiteX41" fmla="*/ 117497 w 360974"/>
              <a:gd name="connsiteY41" fmla="*/ 96012 h 152342"/>
              <a:gd name="connsiteX42" fmla="*/ 117497 w 360974"/>
              <a:gd name="connsiteY42" fmla="*/ 96012 h 152342"/>
              <a:gd name="connsiteX43" fmla="*/ 117497 w 360974"/>
              <a:gd name="connsiteY43" fmla="*/ 150202 h 152342"/>
              <a:gd name="connsiteX44" fmla="*/ 144771 w 360974"/>
              <a:gd name="connsiteY44" fmla="*/ 150202 h 152342"/>
              <a:gd name="connsiteX45" fmla="*/ 144771 w 360974"/>
              <a:gd name="connsiteY45" fmla="*/ 92047 h 152342"/>
              <a:gd name="connsiteX46" fmla="*/ 133473 w 360974"/>
              <a:gd name="connsiteY46" fmla="*/ 57877 h 152342"/>
              <a:gd name="connsiteX47" fmla="*/ 360975 w 360974"/>
              <a:gd name="connsiteY47" fmla="*/ 0 h 152342"/>
              <a:gd name="connsiteX48" fmla="*/ 333939 w 360974"/>
              <a:gd name="connsiteY48" fmla="*/ 0 h 152342"/>
              <a:gd name="connsiteX49" fmla="*/ 333939 w 360974"/>
              <a:gd name="connsiteY49" fmla="*/ 150202 h 152342"/>
              <a:gd name="connsiteX50" fmla="*/ 360975 w 360974"/>
              <a:gd name="connsiteY50" fmla="*/ 150202 h 152342"/>
              <a:gd name="connsiteX51" fmla="*/ 360975 w 360974"/>
              <a:gd name="connsiteY51" fmla="*/ 0 h 152342"/>
              <a:gd name="connsiteX52" fmla="*/ 206135 w 360974"/>
              <a:gd name="connsiteY52" fmla="*/ 151272 h 152342"/>
              <a:gd name="connsiteX53" fmla="*/ 206135 w 360974"/>
              <a:gd name="connsiteY53" fmla="*/ 126139 h 152342"/>
              <a:gd name="connsiteX54" fmla="*/ 196344 w 360974"/>
              <a:gd name="connsiteY54" fmla="*/ 125505 h 152342"/>
              <a:gd name="connsiteX55" fmla="*/ 190001 w 360974"/>
              <a:gd name="connsiteY55" fmla="*/ 122730 h 152342"/>
              <a:gd name="connsiteX56" fmla="*/ 187187 w 360974"/>
              <a:gd name="connsiteY56" fmla="*/ 116625 h 152342"/>
              <a:gd name="connsiteX57" fmla="*/ 186553 w 360974"/>
              <a:gd name="connsiteY57" fmla="*/ 106715 h 152342"/>
              <a:gd name="connsiteX58" fmla="*/ 186553 w 360974"/>
              <a:gd name="connsiteY58" fmla="*/ 70879 h 152342"/>
              <a:gd name="connsiteX59" fmla="*/ 206096 w 360974"/>
              <a:gd name="connsiteY59" fmla="*/ 70879 h 152342"/>
              <a:gd name="connsiteX60" fmla="*/ 206096 w 360974"/>
              <a:gd name="connsiteY60" fmla="*/ 47808 h 152342"/>
              <a:gd name="connsiteX61" fmla="*/ 186553 w 360974"/>
              <a:gd name="connsiteY61" fmla="*/ 47808 h 152342"/>
              <a:gd name="connsiteX62" fmla="*/ 186553 w 360974"/>
              <a:gd name="connsiteY62" fmla="*/ 7928 h 152342"/>
              <a:gd name="connsiteX63" fmla="*/ 159557 w 360974"/>
              <a:gd name="connsiteY63" fmla="*/ 7928 h 152342"/>
              <a:gd name="connsiteX64" fmla="*/ 159557 w 360974"/>
              <a:gd name="connsiteY64" fmla="*/ 106953 h 152342"/>
              <a:gd name="connsiteX65" fmla="*/ 161737 w 360974"/>
              <a:gd name="connsiteY65" fmla="*/ 128082 h 152342"/>
              <a:gd name="connsiteX66" fmla="*/ 168912 w 360974"/>
              <a:gd name="connsiteY66" fmla="*/ 141679 h 152342"/>
              <a:gd name="connsiteX67" fmla="*/ 182113 w 360974"/>
              <a:gd name="connsiteY67" fmla="*/ 149052 h 152342"/>
              <a:gd name="connsiteX68" fmla="*/ 202726 w 360974"/>
              <a:gd name="connsiteY68" fmla="*/ 151311 h 152342"/>
              <a:gd name="connsiteX69" fmla="*/ 206096 w 360974"/>
              <a:gd name="connsiteY69" fmla="*/ 151311 h 152342"/>
              <a:gd name="connsiteX70" fmla="*/ 27035 w 360974"/>
              <a:gd name="connsiteY70" fmla="*/ 47768 h 152342"/>
              <a:gd name="connsiteX71" fmla="*/ 0 w 360974"/>
              <a:gd name="connsiteY71" fmla="*/ 47768 h 152342"/>
              <a:gd name="connsiteX72" fmla="*/ 0 w 360974"/>
              <a:gd name="connsiteY72" fmla="*/ 150202 h 152342"/>
              <a:gd name="connsiteX73" fmla="*/ 27035 w 360974"/>
              <a:gd name="connsiteY73" fmla="*/ 150202 h 152342"/>
              <a:gd name="connsiteX74" fmla="*/ 27035 w 360974"/>
              <a:gd name="connsiteY74" fmla="*/ 47768 h 152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360974" h="152342">
                <a:moveTo>
                  <a:pt x="239514" y="89352"/>
                </a:moveTo>
                <a:cubicBezTo>
                  <a:pt x="239514" y="81860"/>
                  <a:pt x="248116" y="68738"/>
                  <a:pt x="266708" y="68738"/>
                </a:cubicBezTo>
                <a:cubicBezTo>
                  <a:pt x="285299" y="68738"/>
                  <a:pt x="293941" y="81820"/>
                  <a:pt x="293941" y="89312"/>
                </a:cubicBezTo>
                <a:lnTo>
                  <a:pt x="239514" y="89312"/>
                </a:lnTo>
                <a:close/>
                <a:moveTo>
                  <a:pt x="319827" y="98787"/>
                </a:moveTo>
                <a:cubicBezTo>
                  <a:pt x="319827" y="91453"/>
                  <a:pt x="318519" y="84476"/>
                  <a:pt x="315903" y="78094"/>
                </a:cubicBezTo>
                <a:cubicBezTo>
                  <a:pt x="313326" y="71711"/>
                  <a:pt x="309639" y="66003"/>
                  <a:pt x="305041" y="61206"/>
                </a:cubicBezTo>
                <a:cubicBezTo>
                  <a:pt x="300442" y="56410"/>
                  <a:pt x="294774" y="52525"/>
                  <a:pt x="288312" y="49869"/>
                </a:cubicBezTo>
                <a:cubicBezTo>
                  <a:pt x="281851" y="47134"/>
                  <a:pt x="274636" y="45786"/>
                  <a:pt x="266866" y="45786"/>
                </a:cubicBezTo>
                <a:cubicBezTo>
                  <a:pt x="259493" y="45786"/>
                  <a:pt x="252476" y="47213"/>
                  <a:pt x="246015" y="49988"/>
                </a:cubicBezTo>
                <a:cubicBezTo>
                  <a:pt x="239553" y="52802"/>
                  <a:pt x="233845" y="56608"/>
                  <a:pt x="229088" y="61365"/>
                </a:cubicBezTo>
                <a:cubicBezTo>
                  <a:pt x="224331" y="66122"/>
                  <a:pt x="220486" y="71830"/>
                  <a:pt x="217671" y="78252"/>
                </a:cubicBezTo>
                <a:cubicBezTo>
                  <a:pt x="214857" y="84714"/>
                  <a:pt x="213469" y="91691"/>
                  <a:pt x="213469" y="99064"/>
                </a:cubicBezTo>
                <a:cubicBezTo>
                  <a:pt x="213469" y="106437"/>
                  <a:pt x="214817" y="113414"/>
                  <a:pt x="217473" y="119876"/>
                </a:cubicBezTo>
                <a:cubicBezTo>
                  <a:pt x="220129" y="126337"/>
                  <a:pt x="223855" y="132006"/>
                  <a:pt x="228573" y="136763"/>
                </a:cubicBezTo>
                <a:cubicBezTo>
                  <a:pt x="233290" y="141520"/>
                  <a:pt x="239038" y="145365"/>
                  <a:pt x="245698" y="148140"/>
                </a:cubicBezTo>
                <a:cubicBezTo>
                  <a:pt x="252357" y="150915"/>
                  <a:pt x="259770" y="152342"/>
                  <a:pt x="267659" y="152342"/>
                </a:cubicBezTo>
                <a:cubicBezTo>
                  <a:pt x="290532" y="152342"/>
                  <a:pt x="304763" y="141956"/>
                  <a:pt x="313286" y="132244"/>
                </a:cubicBezTo>
                <a:lnTo>
                  <a:pt x="293822" y="117458"/>
                </a:lnTo>
                <a:cubicBezTo>
                  <a:pt x="289700" y="122334"/>
                  <a:pt x="279987" y="128914"/>
                  <a:pt x="267857" y="128914"/>
                </a:cubicBezTo>
                <a:cubicBezTo>
                  <a:pt x="260206" y="128914"/>
                  <a:pt x="253983" y="127170"/>
                  <a:pt x="249186" y="123681"/>
                </a:cubicBezTo>
                <a:cubicBezTo>
                  <a:pt x="244429" y="120193"/>
                  <a:pt x="241139" y="115436"/>
                  <a:pt x="239434" y="109450"/>
                </a:cubicBezTo>
                <a:lnTo>
                  <a:pt x="239157" y="108499"/>
                </a:lnTo>
                <a:lnTo>
                  <a:pt x="319748" y="108499"/>
                </a:lnTo>
                <a:lnTo>
                  <a:pt x="319748" y="98826"/>
                </a:lnTo>
                <a:close/>
                <a:moveTo>
                  <a:pt x="133433" y="57877"/>
                </a:moveTo>
                <a:cubicBezTo>
                  <a:pt x="125941" y="49790"/>
                  <a:pt x="115357" y="45707"/>
                  <a:pt x="101997" y="45707"/>
                </a:cubicBezTo>
                <a:cubicBezTo>
                  <a:pt x="95536" y="45707"/>
                  <a:pt x="89590" y="47054"/>
                  <a:pt x="84278" y="49631"/>
                </a:cubicBezTo>
                <a:cubicBezTo>
                  <a:pt x="78966" y="52247"/>
                  <a:pt x="74447" y="55934"/>
                  <a:pt x="70839" y="60572"/>
                </a:cubicBezTo>
                <a:lnTo>
                  <a:pt x="69373" y="62475"/>
                </a:lnTo>
                <a:lnTo>
                  <a:pt x="69373" y="47808"/>
                </a:lnTo>
                <a:lnTo>
                  <a:pt x="42773" y="47808"/>
                </a:lnTo>
                <a:lnTo>
                  <a:pt x="42773" y="150241"/>
                </a:lnTo>
                <a:lnTo>
                  <a:pt x="69610" y="150241"/>
                </a:lnTo>
                <a:lnTo>
                  <a:pt x="69610" y="95655"/>
                </a:lnTo>
                <a:lnTo>
                  <a:pt x="69610" y="99460"/>
                </a:lnTo>
                <a:cubicBezTo>
                  <a:pt x="69610" y="98826"/>
                  <a:pt x="69610" y="98232"/>
                  <a:pt x="69690" y="97637"/>
                </a:cubicBezTo>
                <a:cubicBezTo>
                  <a:pt x="69967" y="88083"/>
                  <a:pt x="72346" y="80948"/>
                  <a:pt x="76825" y="76389"/>
                </a:cubicBezTo>
                <a:cubicBezTo>
                  <a:pt x="81542" y="71553"/>
                  <a:pt x="87330" y="69095"/>
                  <a:pt x="93950" y="69095"/>
                </a:cubicBezTo>
                <a:cubicBezTo>
                  <a:pt x="101760" y="69095"/>
                  <a:pt x="107706" y="71474"/>
                  <a:pt x="111630" y="76191"/>
                </a:cubicBezTo>
                <a:cubicBezTo>
                  <a:pt x="115515" y="80829"/>
                  <a:pt x="117458" y="87409"/>
                  <a:pt x="117497" y="95813"/>
                </a:cubicBezTo>
                <a:lnTo>
                  <a:pt x="117497" y="96012"/>
                </a:lnTo>
                <a:lnTo>
                  <a:pt x="117497" y="96012"/>
                </a:lnTo>
                <a:lnTo>
                  <a:pt x="117497" y="150202"/>
                </a:lnTo>
                <a:lnTo>
                  <a:pt x="144771" y="150202"/>
                </a:lnTo>
                <a:lnTo>
                  <a:pt x="144771" y="92047"/>
                </a:lnTo>
                <a:cubicBezTo>
                  <a:pt x="144771" y="77459"/>
                  <a:pt x="140965" y="65924"/>
                  <a:pt x="133473" y="57877"/>
                </a:cubicBezTo>
                <a:moveTo>
                  <a:pt x="360975" y="0"/>
                </a:moveTo>
                <a:lnTo>
                  <a:pt x="333939" y="0"/>
                </a:lnTo>
                <a:lnTo>
                  <a:pt x="333939" y="150202"/>
                </a:lnTo>
                <a:lnTo>
                  <a:pt x="360975" y="150202"/>
                </a:lnTo>
                <a:lnTo>
                  <a:pt x="360975" y="0"/>
                </a:lnTo>
                <a:close/>
                <a:moveTo>
                  <a:pt x="206135" y="151272"/>
                </a:moveTo>
                <a:lnTo>
                  <a:pt x="206135" y="126139"/>
                </a:lnTo>
                <a:cubicBezTo>
                  <a:pt x="202171" y="126139"/>
                  <a:pt x="198881" y="125901"/>
                  <a:pt x="196344" y="125505"/>
                </a:cubicBezTo>
                <a:cubicBezTo>
                  <a:pt x="193529" y="125069"/>
                  <a:pt x="191389" y="124117"/>
                  <a:pt x="190001" y="122730"/>
                </a:cubicBezTo>
                <a:cubicBezTo>
                  <a:pt x="188614" y="121343"/>
                  <a:pt x="187663" y="119242"/>
                  <a:pt x="187187" y="116625"/>
                </a:cubicBezTo>
                <a:cubicBezTo>
                  <a:pt x="186790" y="114128"/>
                  <a:pt x="186553" y="110758"/>
                  <a:pt x="186553" y="106715"/>
                </a:cubicBezTo>
                <a:lnTo>
                  <a:pt x="186553" y="70879"/>
                </a:lnTo>
                <a:lnTo>
                  <a:pt x="206096" y="70879"/>
                </a:lnTo>
                <a:lnTo>
                  <a:pt x="206096" y="47808"/>
                </a:lnTo>
                <a:lnTo>
                  <a:pt x="186553" y="47808"/>
                </a:lnTo>
                <a:lnTo>
                  <a:pt x="186553" y="7928"/>
                </a:lnTo>
                <a:lnTo>
                  <a:pt x="159557" y="7928"/>
                </a:lnTo>
                <a:lnTo>
                  <a:pt x="159557" y="106953"/>
                </a:lnTo>
                <a:cubicBezTo>
                  <a:pt x="159557" y="115317"/>
                  <a:pt x="160270" y="122413"/>
                  <a:pt x="161737" y="128082"/>
                </a:cubicBezTo>
                <a:cubicBezTo>
                  <a:pt x="163164" y="133671"/>
                  <a:pt x="165582" y="138269"/>
                  <a:pt x="168912" y="141679"/>
                </a:cubicBezTo>
                <a:cubicBezTo>
                  <a:pt x="172282" y="145088"/>
                  <a:pt x="176722" y="147585"/>
                  <a:pt x="182113" y="149052"/>
                </a:cubicBezTo>
                <a:cubicBezTo>
                  <a:pt x="187583" y="150519"/>
                  <a:pt x="194521" y="151311"/>
                  <a:pt x="202726" y="151311"/>
                </a:cubicBezTo>
                <a:lnTo>
                  <a:pt x="206096" y="151311"/>
                </a:lnTo>
                <a:close/>
                <a:moveTo>
                  <a:pt x="27035" y="47768"/>
                </a:moveTo>
                <a:lnTo>
                  <a:pt x="0" y="47768"/>
                </a:lnTo>
                <a:lnTo>
                  <a:pt x="0" y="150202"/>
                </a:lnTo>
                <a:lnTo>
                  <a:pt x="27035" y="150202"/>
                </a:lnTo>
                <a:lnTo>
                  <a:pt x="27035" y="47768"/>
                </a:lnTo>
                <a:close/>
              </a:path>
            </a:pathLst>
          </a:custGeom>
          <a:solidFill>
            <a:srgbClr val="FFFFFF"/>
          </a:solidFill>
          <a:ln w="3934"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1D2BFE82-0D5F-42FB-80F6-630A59EE70BC}"/>
              </a:ext>
            </a:extLst>
          </p:cNvPr>
          <p:cNvSpPr/>
          <p:nvPr/>
        </p:nvSpPr>
        <p:spPr>
          <a:xfrm>
            <a:off x="11565736" y="6573907"/>
            <a:ext cx="12526" cy="12526"/>
          </a:xfrm>
          <a:custGeom>
            <a:avLst/>
            <a:gdLst>
              <a:gd name="connsiteX0" fmla="*/ 6263 w 12526"/>
              <a:gd name="connsiteY0" fmla="*/ 0 h 12526"/>
              <a:gd name="connsiteX1" fmla="*/ 0 w 12526"/>
              <a:gd name="connsiteY1" fmla="*/ 6263 h 12526"/>
              <a:gd name="connsiteX2" fmla="*/ 6263 w 12526"/>
              <a:gd name="connsiteY2" fmla="*/ 12527 h 12526"/>
              <a:gd name="connsiteX3" fmla="*/ 12527 w 12526"/>
              <a:gd name="connsiteY3" fmla="*/ 6263 h 12526"/>
              <a:gd name="connsiteX4" fmla="*/ 6263 w 12526"/>
              <a:gd name="connsiteY4" fmla="*/ 0 h 12526"/>
              <a:gd name="connsiteX5" fmla="*/ 6263 w 12526"/>
              <a:gd name="connsiteY5" fmla="*/ 872 h 12526"/>
              <a:gd name="connsiteX6" fmla="*/ 11655 w 12526"/>
              <a:gd name="connsiteY6" fmla="*/ 6263 h 12526"/>
              <a:gd name="connsiteX7" fmla="*/ 6263 w 12526"/>
              <a:gd name="connsiteY7" fmla="*/ 11655 h 12526"/>
              <a:gd name="connsiteX8" fmla="*/ 872 w 12526"/>
              <a:gd name="connsiteY8" fmla="*/ 6263 h 12526"/>
              <a:gd name="connsiteX9" fmla="*/ 6263 w 12526"/>
              <a:gd name="connsiteY9" fmla="*/ 872 h 12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526" h="12526">
                <a:moveTo>
                  <a:pt x="6263" y="0"/>
                </a:moveTo>
                <a:cubicBezTo>
                  <a:pt x="2815" y="0"/>
                  <a:pt x="0" y="2815"/>
                  <a:pt x="0" y="6263"/>
                </a:cubicBezTo>
                <a:cubicBezTo>
                  <a:pt x="0" y="9712"/>
                  <a:pt x="2815" y="12527"/>
                  <a:pt x="6263" y="12527"/>
                </a:cubicBezTo>
                <a:cubicBezTo>
                  <a:pt x="9712" y="12527"/>
                  <a:pt x="12527" y="9712"/>
                  <a:pt x="12527" y="6263"/>
                </a:cubicBezTo>
                <a:cubicBezTo>
                  <a:pt x="12527" y="2815"/>
                  <a:pt x="9712" y="0"/>
                  <a:pt x="6263" y="0"/>
                </a:cubicBezTo>
                <a:moveTo>
                  <a:pt x="6263" y="872"/>
                </a:moveTo>
                <a:cubicBezTo>
                  <a:pt x="9236" y="872"/>
                  <a:pt x="11655" y="3290"/>
                  <a:pt x="11655" y="6263"/>
                </a:cubicBezTo>
                <a:cubicBezTo>
                  <a:pt x="11655" y="9236"/>
                  <a:pt x="9236" y="11655"/>
                  <a:pt x="6263" y="11655"/>
                </a:cubicBezTo>
                <a:cubicBezTo>
                  <a:pt x="3290" y="11655"/>
                  <a:pt x="872" y="9236"/>
                  <a:pt x="872" y="6263"/>
                </a:cubicBezTo>
                <a:cubicBezTo>
                  <a:pt x="872" y="3290"/>
                  <a:pt x="3290" y="872"/>
                  <a:pt x="6263" y="872"/>
                </a:cubicBezTo>
              </a:path>
            </a:pathLst>
          </a:custGeom>
          <a:solidFill>
            <a:srgbClr val="FFFFFF"/>
          </a:solidFill>
          <a:ln w="393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08A2545-A17E-4712-B953-DCCC9A35A708}"/>
              </a:ext>
            </a:extLst>
          </p:cNvPr>
          <p:cNvSpPr/>
          <p:nvPr/>
        </p:nvSpPr>
        <p:spPr>
          <a:xfrm>
            <a:off x="11569938" y="6577158"/>
            <a:ext cx="4875" cy="6144"/>
          </a:xfrm>
          <a:custGeom>
            <a:avLst/>
            <a:gdLst>
              <a:gd name="connsiteX0" fmla="*/ 2577 w 4875"/>
              <a:gd name="connsiteY0" fmla="*/ 2973 h 6144"/>
              <a:gd name="connsiteX1" fmla="*/ 3132 w 4875"/>
              <a:gd name="connsiteY1" fmla="*/ 2854 h 6144"/>
              <a:gd name="connsiteX2" fmla="*/ 3528 w 4875"/>
              <a:gd name="connsiteY2" fmla="*/ 2497 h 6144"/>
              <a:gd name="connsiteX3" fmla="*/ 3647 w 4875"/>
              <a:gd name="connsiteY3" fmla="*/ 1942 h 6144"/>
              <a:gd name="connsiteX4" fmla="*/ 3528 w 4875"/>
              <a:gd name="connsiteY4" fmla="*/ 1387 h 6144"/>
              <a:gd name="connsiteX5" fmla="*/ 3132 w 4875"/>
              <a:gd name="connsiteY5" fmla="*/ 1031 h 6144"/>
              <a:gd name="connsiteX6" fmla="*/ 2577 w 4875"/>
              <a:gd name="connsiteY6" fmla="*/ 912 h 6144"/>
              <a:gd name="connsiteX7" fmla="*/ 951 w 4875"/>
              <a:gd name="connsiteY7" fmla="*/ 912 h 6144"/>
              <a:gd name="connsiteX8" fmla="*/ 951 w 4875"/>
              <a:gd name="connsiteY8" fmla="*/ 3013 h 6144"/>
              <a:gd name="connsiteX9" fmla="*/ 2577 w 4875"/>
              <a:gd name="connsiteY9" fmla="*/ 3013 h 6144"/>
              <a:gd name="connsiteX10" fmla="*/ 2577 w 4875"/>
              <a:gd name="connsiteY10" fmla="*/ 0 h 6144"/>
              <a:gd name="connsiteX11" fmla="*/ 3647 w 4875"/>
              <a:gd name="connsiteY11" fmla="*/ 238 h 6144"/>
              <a:gd name="connsiteX12" fmla="*/ 4400 w 4875"/>
              <a:gd name="connsiteY12" fmla="*/ 951 h 6144"/>
              <a:gd name="connsiteX13" fmla="*/ 4638 w 4875"/>
              <a:gd name="connsiteY13" fmla="*/ 1942 h 6144"/>
              <a:gd name="connsiteX14" fmla="*/ 4281 w 4875"/>
              <a:gd name="connsiteY14" fmla="*/ 3052 h 6144"/>
              <a:gd name="connsiteX15" fmla="*/ 3449 w 4875"/>
              <a:gd name="connsiteY15" fmla="*/ 3687 h 6144"/>
              <a:gd name="connsiteX16" fmla="*/ 4876 w 4875"/>
              <a:gd name="connsiteY16" fmla="*/ 6144 h 6144"/>
              <a:gd name="connsiteX17" fmla="*/ 3766 w 4875"/>
              <a:gd name="connsiteY17" fmla="*/ 6144 h 6144"/>
              <a:gd name="connsiteX18" fmla="*/ 2458 w 4875"/>
              <a:gd name="connsiteY18" fmla="*/ 3845 h 6144"/>
              <a:gd name="connsiteX19" fmla="*/ 991 w 4875"/>
              <a:gd name="connsiteY19" fmla="*/ 3845 h 6144"/>
              <a:gd name="connsiteX20" fmla="*/ 991 w 4875"/>
              <a:gd name="connsiteY20" fmla="*/ 6144 h 6144"/>
              <a:gd name="connsiteX21" fmla="*/ 0 w 4875"/>
              <a:gd name="connsiteY21" fmla="*/ 6144 h 6144"/>
              <a:gd name="connsiteX22" fmla="*/ 0 w 4875"/>
              <a:gd name="connsiteY22" fmla="*/ 0 h 6144"/>
              <a:gd name="connsiteX23" fmla="*/ 2577 w 4875"/>
              <a:gd name="connsiteY23" fmla="*/ 0 h 6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875" h="6144">
                <a:moveTo>
                  <a:pt x="2577" y="2973"/>
                </a:moveTo>
                <a:cubicBezTo>
                  <a:pt x="2775" y="2973"/>
                  <a:pt x="2973" y="2933"/>
                  <a:pt x="3132" y="2854"/>
                </a:cubicBezTo>
                <a:cubicBezTo>
                  <a:pt x="3290" y="2775"/>
                  <a:pt x="3409" y="2616"/>
                  <a:pt x="3528" y="2497"/>
                </a:cubicBezTo>
                <a:cubicBezTo>
                  <a:pt x="3607" y="2339"/>
                  <a:pt x="3647" y="2141"/>
                  <a:pt x="3647" y="1942"/>
                </a:cubicBezTo>
                <a:cubicBezTo>
                  <a:pt x="3647" y="1744"/>
                  <a:pt x="3607" y="1546"/>
                  <a:pt x="3528" y="1387"/>
                </a:cubicBezTo>
                <a:cubicBezTo>
                  <a:pt x="3449" y="1229"/>
                  <a:pt x="3290" y="1110"/>
                  <a:pt x="3132" y="1031"/>
                </a:cubicBezTo>
                <a:cubicBezTo>
                  <a:pt x="2973" y="951"/>
                  <a:pt x="2775" y="912"/>
                  <a:pt x="2577" y="912"/>
                </a:cubicBezTo>
                <a:lnTo>
                  <a:pt x="951" y="912"/>
                </a:lnTo>
                <a:lnTo>
                  <a:pt x="951" y="3013"/>
                </a:lnTo>
                <a:lnTo>
                  <a:pt x="2577" y="3013"/>
                </a:lnTo>
                <a:close/>
                <a:moveTo>
                  <a:pt x="2577" y="0"/>
                </a:moveTo>
                <a:cubicBezTo>
                  <a:pt x="2973" y="0"/>
                  <a:pt x="3330" y="79"/>
                  <a:pt x="3647" y="238"/>
                </a:cubicBezTo>
                <a:cubicBezTo>
                  <a:pt x="3964" y="396"/>
                  <a:pt x="4202" y="634"/>
                  <a:pt x="4400" y="951"/>
                </a:cubicBezTo>
                <a:cubicBezTo>
                  <a:pt x="4598" y="1269"/>
                  <a:pt x="4638" y="1586"/>
                  <a:pt x="4638" y="1942"/>
                </a:cubicBezTo>
                <a:cubicBezTo>
                  <a:pt x="4638" y="2379"/>
                  <a:pt x="4519" y="2775"/>
                  <a:pt x="4281" y="3052"/>
                </a:cubicBezTo>
                <a:cubicBezTo>
                  <a:pt x="4043" y="3330"/>
                  <a:pt x="3766" y="3568"/>
                  <a:pt x="3449" y="3687"/>
                </a:cubicBezTo>
                <a:lnTo>
                  <a:pt x="4876" y="6144"/>
                </a:lnTo>
                <a:lnTo>
                  <a:pt x="3766" y="6144"/>
                </a:lnTo>
                <a:lnTo>
                  <a:pt x="2458" y="3845"/>
                </a:lnTo>
                <a:lnTo>
                  <a:pt x="991" y="3845"/>
                </a:lnTo>
                <a:lnTo>
                  <a:pt x="991" y="6144"/>
                </a:lnTo>
                <a:lnTo>
                  <a:pt x="0" y="6144"/>
                </a:lnTo>
                <a:lnTo>
                  <a:pt x="0" y="0"/>
                </a:lnTo>
                <a:lnTo>
                  <a:pt x="2577" y="0"/>
                </a:lnTo>
                <a:close/>
              </a:path>
            </a:pathLst>
          </a:custGeom>
          <a:solidFill>
            <a:srgbClr val="FFFFFF"/>
          </a:solidFill>
          <a:ln w="3934" cap="flat">
            <a:noFill/>
            <a:prstDash val="solid"/>
            <a:miter/>
          </a:ln>
        </p:spPr>
        <p:txBody>
          <a:bodyPr rtlCol="0" anchor="ctr"/>
          <a:lstStyle/>
          <a:p>
            <a:endParaRPr lang="en-US"/>
          </a:p>
        </p:txBody>
      </p:sp>
      <p:grpSp>
        <p:nvGrpSpPr>
          <p:cNvPr id="21" name="Graphic 8">
            <a:extLst>
              <a:ext uri="{FF2B5EF4-FFF2-40B4-BE49-F238E27FC236}">
                <a16:creationId xmlns:a16="http://schemas.microsoft.com/office/drawing/2014/main" id="{C39D45E7-6D27-4C8C-8F66-E36611263E4D}"/>
              </a:ext>
            </a:extLst>
          </p:cNvPr>
          <p:cNvGrpSpPr/>
          <p:nvPr/>
        </p:nvGrpSpPr>
        <p:grpSpPr>
          <a:xfrm>
            <a:off x="11628291" y="6435281"/>
            <a:ext cx="444578" cy="153412"/>
            <a:chOff x="11628291" y="6435281"/>
            <a:chExt cx="444578" cy="153412"/>
          </a:xfrm>
          <a:solidFill>
            <a:schemeClr val="bg2"/>
          </a:solidFill>
        </p:grpSpPr>
        <p:sp>
          <p:nvSpPr>
            <p:cNvPr id="23" name="Freeform: Shape 22">
              <a:extLst>
                <a:ext uri="{FF2B5EF4-FFF2-40B4-BE49-F238E27FC236}">
                  <a16:creationId xmlns:a16="http://schemas.microsoft.com/office/drawing/2014/main" id="{16BDAB66-567C-4CC4-B27D-50E5B81A00F3}"/>
                </a:ext>
              </a:extLst>
            </p:cNvPr>
            <p:cNvSpPr/>
            <p:nvPr/>
          </p:nvSpPr>
          <p:spPr>
            <a:xfrm>
              <a:off x="11628291" y="6435321"/>
              <a:ext cx="112304" cy="153372"/>
            </a:xfrm>
            <a:custGeom>
              <a:avLst/>
              <a:gdLst>
                <a:gd name="connsiteX0" fmla="*/ 54666 w 112304"/>
                <a:gd name="connsiteY0" fmla="*/ 84000 h 153372"/>
                <a:gd name="connsiteX1" fmla="*/ 43566 w 112304"/>
                <a:gd name="connsiteY1" fmla="*/ 84000 h 153372"/>
                <a:gd name="connsiteX2" fmla="*/ 43566 w 112304"/>
                <a:gd name="connsiteY2" fmla="*/ 63902 h 153372"/>
                <a:gd name="connsiteX3" fmla="*/ 53635 w 112304"/>
                <a:gd name="connsiteY3" fmla="*/ 63902 h 153372"/>
                <a:gd name="connsiteX4" fmla="*/ 82969 w 112304"/>
                <a:gd name="connsiteY4" fmla="*/ 42337 h 153372"/>
                <a:gd name="connsiteX5" fmla="*/ 56767 w 112304"/>
                <a:gd name="connsiteY5" fmla="*/ 22635 h 153372"/>
                <a:gd name="connsiteX6" fmla="*/ 27868 w 112304"/>
                <a:gd name="connsiteY6" fmla="*/ 49869 h 153372"/>
                <a:gd name="connsiteX7" fmla="*/ 2735 w 112304"/>
                <a:gd name="connsiteY7" fmla="*/ 49869 h 153372"/>
                <a:gd name="connsiteX8" fmla="*/ 58035 w 112304"/>
                <a:gd name="connsiteY8" fmla="*/ 0 h 153372"/>
                <a:gd name="connsiteX9" fmla="*/ 109371 w 112304"/>
                <a:gd name="connsiteY9" fmla="*/ 39602 h 153372"/>
                <a:gd name="connsiteX10" fmla="*/ 84872 w 112304"/>
                <a:gd name="connsiteY10" fmla="*/ 73773 h 153372"/>
                <a:gd name="connsiteX11" fmla="*/ 112304 w 112304"/>
                <a:gd name="connsiteY11" fmla="*/ 109173 h 153372"/>
                <a:gd name="connsiteX12" fmla="*/ 56568 w 112304"/>
                <a:gd name="connsiteY12" fmla="*/ 153373 h 153372"/>
                <a:gd name="connsiteX13" fmla="*/ 0 w 112304"/>
                <a:gd name="connsiteY13" fmla="*/ 100134 h 153372"/>
                <a:gd name="connsiteX14" fmla="*/ 25133 w 112304"/>
                <a:gd name="connsiteY14" fmla="*/ 100134 h 153372"/>
                <a:gd name="connsiteX15" fmla="*/ 57203 w 112304"/>
                <a:gd name="connsiteY15" fmla="*/ 130738 h 153372"/>
                <a:gd name="connsiteX16" fmla="*/ 85903 w 112304"/>
                <a:gd name="connsiteY16" fmla="*/ 106437 h 153372"/>
                <a:gd name="connsiteX17" fmla="*/ 54666 w 112304"/>
                <a:gd name="connsiteY17" fmla="*/ 84000 h 15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12304" h="153372">
                  <a:moveTo>
                    <a:pt x="54666" y="84000"/>
                  </a:moveTo>
                  <a:lnTo>
                    <a:pt x="43566" y="84000"/>
                  </a:lnTo>
                  <a:lnTo>
                    <a:pt x="43566" y="63902"/>
                  </a:lnTo>
                  <a:lnTo>
                    <a:pt x="53635" y="63902"/>
                  </a:lnTo>
                  <a:cubicBezTo>
                    <a:pt x="74367" y="63902"/>
                    <a:pt x="82969" y="53437"/>
                    <a:pt x="82969" y="42337"/>
                  </a:cubicBezTo>
                  <a:cubicBezTo>
                    <a:pt x="82969" y="31237"/>
                    <a:pt x="73138" y="22635"/>
                    <a:pt x="56767" y="22635"/>
                  </a:cubicBezTo>
                  <a:cubicBezTo>
                    <a:pt x="38531" y="22635"/>
                    <a:pt x="28899" y="34171"/>
                    <a:pt x="27868" y="49869"/>
                  </a:cubicBezTo>
                  <a:lnTo>
                    <a:pt x="2735" y="49869"/>
                  </a:lnTo>
                  <a:cubicBezTo>
                    <a:pt x="3568" y="23666"/>
                    <a:pt x="22635" y="0"/>
                    <a:pt x="58035" y="0"/>
                  </a:cubicBezTo>
                  <a:cubicBezTo>
                    <a:pt x="89867" y="0"/>
                    <a:pt x="109371" y="18433"/>
                    <a:pt x="109371" y="39602"/>
                  </a:cubicBezTo>
                  <a:cubicBezTo>
                    <a:pt x="109371" y="53833"/>
                    <a:pt x="102037" y="66637"/>
                    <a:pt x="84872" y="73773"/>
                  </a:cubicBezTo>
                  <a:cubicBezTo>
                    <a:pt x="105208" y="80274"/>
                    <a:pt x="112304" y="92642"/>
                    <a:pt x="112304" y="109173"/>
                  </a:cubicBezTo>
                  <a:cubicBezTo>
                    <a:pt x="112304" y="133473"/>
                    <a:pt x="90303" y="153373"/>
                    <a:pt x="56568" y="153373"/>
                  </a:cubicBezTo>
                  <a:cubicBezTo>
                    <a:pt x="22833" y="153373"/>
                    <a:pt x="634" y="133869"/>
                    <a:pt x="0" y="100134"/>
                  </a:cubicBezTo>
                  <a:lnTo>
                    <a:pt x="25133" y="100134"/>
                  </a:lnTo>
                  <a:cubicBezTo>
                    <a:pt x="25965" y="119836"/>
                    <a:pt x="38135" y="130738"/>
                    <a:pt x="57203" y="130738"/>
                  </a:cubicBezTo>
                  <a:cubicBezTo>
                    <a:pt x="74367" y="130738"/>
                    <a:pt x="85903" y="119836"/>
                    <a:pt x="85903" y="106437"/>
                  </a:cubicBezTo>
                  <a:cubicBezTo>
                    <a:pt x="85903" y="93039"/>
                    <a:pt x="75200" y="84000"/>
                    <a:pt x="54666" y="84000"/>
                  </a:cubicBezTo>
                  <a:close/>
                </a:path>
              </a:pathLst>
            </a:custGeom>
            <a:grpFill/>
            <a:ln w="3934"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0E57B25F-C546-49A5-832E-0E58559BD781}"/>
                </a:ext>
              </a:extLst>
            </p:cNvPr>
            <p:cNvSpPr/>
            <p:nvPr/>
          </p:nvSpPr>
          <p:spPr>
            <a:xfrm>
              <a:off x="11747928" y="6438611"/>
              <a:ext cx="114603" cy="149844"/>
            </a:xfrm>
            <a:custGeom>
              <a:avLst/>
              <a:gdLst>
                <a:gd name="connsiteX0" fmla="*/ 55300 w 114603"/>
                <a:gd name="connsiteY0" fmla="*/ 149845 h 149844"/>
                <a:gd name="connsiteX1" fmla="*/ 0 w 114603"/>
                <a:gd name="connsiteY1" fmla="*/ 98073 h 149844"/>
                <a:gd name="connsiteX2" fmla="*/ 35400 w 114603"/>
                <a:gd name="connsiteY2" fmla="*/ 26837 h 149844"/>
                <a:gd name="connsiteX3" fmla="*/ 60136 w 114603"/>
                <a:gd name="connsiteY3" fmla="*/ 0 h 149844"/>
                <a:gd name="connsiteX4" fmla="*/ 93038 w 114603"/>
                <a:gd name="connsiteY4" fmla="*/ 0 h 149844"/>
                <a:gd name="connsiteX5" fmla="*/ 93038 w 114603"/>
                <a:gd name="connsiteY5" fmla="*/ 396 h 149844"/>
                <a:gd name="connsiteX6" fmla="*/ 51970 w 114603"/>
                <a:gd name="connsiteY6" fmla="*/ 42535 h 149844"/>
                <a:gd name="connsiteX7" fmla="*/ 44834 w 114603"/>
                <a:gd name="connsiteY7" fmla="*/ 50067 h 149844"/>
                <a:gd name="connsiteX8" fmla="*/ 61801 w 114603"/>
                <a:gd name="connsiteY8" fmla="*/ 47332 h 149844"/>
                <a:gd name="connsiteX9" fmla="*/ 114603 w 114603"/>
                <a:gd name="connsiteY9" fmla="*/ 95734 h 149844"/>
                <a:gd name="connsiteX10" fmla="*/ 55300 w 114603"/>
                <a:gd name="connsiteY10" fmla="*/ 149805 h 149844"/>
                <a:gd name="connsiteX11" fmla="*/ 26401 w 114603"/>
                <a:gd name="connsiteY11" fmla="*/ 97042 h 149844"/>
                <a:gd name="connsiteX12" fmla="*/ 56172 w 114603"/>
                <a:gd name="connsiteY12" fmla="*/ 127209 h 149844"/>
                <a:gd name="connsiteX13" fmla="*/ 88004 w 114603"/>
                <a:gd name="connsiteY13" fmla="*/ 96606 h 149844"/>
                <a:gd name="connsiteX14" fmla="*/ 58035 w 114603"/>
                <a:gd name="connsiteY14" fmla="*/ 67906 h 149844"/>
                <a:gd name="connsiteX15" fmla="*/ 26401 w 114603"/>
                <a:gd name="connsiteY15" fmla="*/ 97042 h 149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4603" h="149844">
                  <a:moveTo>
                    <a:pt x="55300" y="149845"/>
                  </a:moveTo>
                  <a:cubicBezTo>
                    <a:pt x="24062" y="149845"/>
                    <a:pt x="0" y="129509"/>
                    <a:pt x="0" y="98073"/>
                  </a:cubicBezTo>
                  <a:cubicBezTo>
                    <a:pt x="0" y="74803"/>
                    <a:pt x="8166" y="56370"/>
                    <a:pt x="35400" y="26837"/>
                  </a:cubicBezTo>
                  <a:lnTo>
                    <a:pt x="60136" y="0"/>
                  </a:lnTo>
                  <a:lnTo>
                    <a:pt x="93038" y="0"/>
                  </a:lnTo>
                  <a:lnTo>
                    <a:pt x="93038" y="396"/>
                  </a:lnTo>
                  <a:lnTo>
                    <a:pt x="51970" y="42535"/>
                  </a:lnTo>
                  <a:cubicBezTo>
                    <a:pt x="49473" y="45271"/>
                    <a:pt x="46936" y="47768"/>
                    <a:pt x="44834" y="50067"/>
                  </a:cubicBezTo>
                  <a:cubicBezTo>
                    <a:pt x="50067" y="48164"/>
                    <a:pt x="55736" y="47332"/>
                    <a:pt x="61801" y="47332"/>
                  </a:cubicBezTo>
                  <a:cubicBezTo>
                    <a:pt x="93871" y="47332"/>
                    <a:pt x="114603" y="67034"/>
                    <a:pt x="114603" y="95734"/>
                  </a:cubicBezTo>
                  <a:cubicBezTo>
                    <a:pt x="114603" y="126734"/>
                    <a:pt x="89273" y="149805"/>
                    <a:pt x="55300" y="149805"/>
                  </a:cubicBezTo>
                  <a:close/>
                  <a:moveTo>
                    <a:pt x="26401" y="97042"/>
                  </a:moveTo>
                  <a:cubicBezTo>
                    <a:pt x="26401" y="115277"/>
                    <a:pt x="39404" y="127209"/>
                    <a:pt x="56172" y="127209"/>
                  </a:cubicBezTo>
                  <a:cubicBezTo>
                    <a:pt x="75438" y="127209"/>
                    <a:pt x="88004" y="113573"/>
                    <a:pt x="88004" y="96606"/>
                  </a:cubicBezTo>
                  <a:cubicBezTo>
                    <a:pt x="88004" y="79640"/>
                    <a:pt x="77103" y="67906"/>
                    <a:pt x="58035" y="67906"/>
                  </a:cubicBezTo>
                  <a:cubicBezTo>
                    <a:pt x="40236" y="67906"/>
                    <a:pt x="26401" y="80076"/>
                    <a:pt x="26401" y="97042"/>
                  </a:cubicBezTo>
                  <a:close/>
                </a:path>
              </a:pathLst>
            </a:custGeom>
            <a:grpFill/>
            <a:ln w="3934" cap="flat">
              <a:noFill/>
              <a:prstDash val="solid"/>
              <a:miter/>
            </a:ln>
          </p:spPr>
          <p:txBody>
            <a:bodyPr rtlCol="0" anchor="ctr"/>
            <a:lstStyle/>
            <a:p>
              <a:endParaRPr lang="en-US"/>
            </a:p>
          </p:txBody>
        </p:sp>
        <p:sp>
          <p:nvSpPr>
            <p:cNvPr id="28" name="Freeform: Shape 27">
              <a:extLst>
                <a:ext uri="{FF2B5EF4-FFF2-40B4-BE49-F238E27FC236}">
                  <a16:creationId xmlns:a16="http://schemas.microsoft.com/office/drawing/2014/main" id="{F5F118F8-AF2B-4E2A-A86B-16D3F3DCE06B}"/>
                </a:ext>
              </a:extLst>
            </p:cNvPr>
            <p:cNvSpPr/>
            <p:nvPr/>
          </p:nvSpPr>
          <p:spPr>
            <a:xfrm>
              <a:off x="11868993" y="6435281"/>
              <a:ext cx="123007" cy="153372"/>
            </a:xfrm>
            <a:custGeom>
              <a:avLst/>
              <a:gdLst>
                <a:gd name="connsiteX0" fmla="*/ 61603 w 123007"/>
                <a:gd name="connsiteY0" fmla="*/ 0 h 153372"/>
                <a:gd name="connsiteX1" fmla="*/ 123007 w 123007"/>
                <a:gd name="connsiteY1" fmla="*/ 72901 h 153372"/>
                <a:gd name="connsiteX2" fmla="*/ 123007 w 123007"/>
                <a:gd name="connsiteY2" fmla="*/ 80036 h 153372"/>
                <a:gd name="connsiteX3" fmla="*/ 61206 w 123007"/>
                <a:gd name="connsiteY3" fmla="*/ 153373 h 153372"/>
                <a:gd name="connsiteX4" fmla="*/ 0 w 123007"/>
                <a:gd name="connsiteY4" fmla="*/ 80472 h 153372"/>
                <a:gd name="connsiteX5" fmla="*/ 0 w 123007"/>
                <a:gd name="connsiteY5" fmla="*/ 73337 h 153372"/>
                <a:gd name="connsiteX6" fmla="*/ 61603 w 123007"/>
                <a:gd name="connsiteY6" fmla="*/ 0 h 153372"/>
                <a:gd name="connsiteX7" fmla="*/ 26401 w 123007"/>
                <a:gd name="connsiteY7" fmla="*/ 80036 h 153372"/>
                <a:gd name="connsiteX8" fmla="*/ 61603 w 123007"/>
                <a:gd name="connsiteY8" fmla="*/ 130738 h 153372"/>
                <a:gd name="connsiteX9" fmla="*/ 96606 w 123007"/>
                <a:gd name="connsiteY9" fmla="*/ 80433 h 153372"/>
                <a:gd name="connsiteX10" fmla="*/ 96606 w 123007"/>
                <a:gd name="connsiteY10" fmla="*/ 73297 h 153372"/>
                <a:gd name="connsiteX11" fmla="*/ 61405 w 123007"/>
                <a:gd name="connsiteY11" fmla="*/ 22596 h 153372"/>
                <a:gd name="connsiteX12" fmla="*/ 26401 w 123007"/>
                <a:gd name="connsiteY12" fmla="*/ 72901 h 153372"/>
                <a:gd name="connsiteX13" fmla="*/ 26401 w 123007"/>
                <a:gd name="connsiteY13" fmla="*/ 80036 h 153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23007" h="153372">
                  <a:moveTo>
                    <a:pt x="61603" y="0"/>
                  </a:moveTo>
                  <a:cubicBezTo>
                    <a:pt x="98905" y="0"/>
                    <a:pt x="123007" y="27234"/>
                    <a:pt x="123007" y="72901"/>
                  </a:cubicBezTo>
                  <a:lnTo>
                    <a:pt x="123007" y="80036"/>
                  </a:lnTo>
                  <a:cubicBezTo>
                    <a:pt x="123007" y="125703"/>
                    <a:pt x="98271" y="153373"/>
                    <a:pt x="61206" y="153373"/>
                  </a:cubicBezTo>
                  <a:cubicBezTo>
                    <a:pt x="24142" y="153373"/>
                    <a:pt x="0" y="126139"/>
                    <a:pt x="0" y="80472"/>
                  </a:cubicBezTo>
                  <a:lnTo>
                    <a:pt x="0" y="73337"/>
                  </a:lnTo>
                  <a:cubicBezTo>
                    <a:pt x="0" y="27670"/>
                    <a:pt x="24736" y="0"/>
                    <a:pt x="61603" y="0"/>
                  </a:cubicBezTo>
                  <a:close/>
                  <a:moveTo>
                    <a:pt x="26401" y="80036"/>
                  </a:moveTo>
                  <a:cubicBezTo>
                    <a:pt x="26401" y="114405"/>
                    <a:pt x="40870" y="130738"/>
                    <a:pt x="61603" y="130738"/>
                  </a:cubicBezTo>
                  <a:cubicBezTo>
                    <a:pt x="82335" y="130738"/>
                    <a:pt x="96606" y="113969"/>
                    <a:pt x="96606" y="80433"/>
                  </a:cubicBezTo>
                  <a:lnTo>
                    <a:pt x="96606" y="73297"/>
                  </a:lnTo>
                  <a:cubicBezTo>
                    <a:pt x="96606" y="38928"/>
                    <a:pt x="82137" y="22596"/>
                    <a:pt x="61405" y="22596"/>
                  </a:cubicBezTo>
                  <a:cubicBezTo>
                    <a:pt x="40672" y="22596"/>
                    <a:pt x="26401" y="39364"/>
                    <a:pt x="26401" y="72901"/>
                  </a:cubicBezTo>
                  <a:lnTo>
                    <a:pt x="26401" y="80036"/>
                  </a:lnTo>
                  <a:close/>
                </a:path>
              </a:pathLst>
            </a:custGeom>
            <a:grpFill/>
            <a:ln w="3934" cap="flat">
              <a:noFill/>
              <a:prstDash val="solid"/>
              <a:miter/>
            </a:ln>
          </p:spPr>
          <p:txBody>
            <a:bodyPr rtlCol="0" anchor="ctr"/>
            <a:lstStyle/>
            <a:p>
              <a:endParaRPr lang="en-US"/>
            </a:p>
          </p:txBody>
        </p:sp>
        <p:sp>
          <p:nvSpPr>
            <p:cNvPr id="29" name="Freeform: Shape 28">
              <a:extLst>
                <a:ext uri="{FF2B5EF4-FFF2-40B4-BE49-F238E27FC236}">
                  <a16:creationId xmlns:a16="http://schemas.microsoft.com/office/drawing/2014/main" id="{C23F175D-8C32-4718-91B9-24225433EFC7}"/>
                </a:ext>
              </a:extLst>
            </p:cNvPr>
            <p:cNvSpPr/>
            <p:nvPr/>
          </p:nvSpPr>
          <p:spPr>
            <a:xfrm>
              <a:off x="11998660" y="6435281"/>
              <a:ext cx="74208" cy="71037"/>
            </a:xfrm>
            <a:custGeom>
              <a:avLst/>
              <a:gdLst>
                <a:gd name="connsiteX0" fmla="*/ 37342 w 74208"/>
                <a:gd name="connsiteY0" fmla="*/ 0 h 71037"/>
                <a:gd name="connsiteX1" fmla="*/ 74209 w 74208"/>
                <a:gd name="connsiteY1" fmla="*/ 35400 h 71037"/>
                <a:gd name="connsiteX2" fmla="*/ 37104 w 74208"/>
                <a:gd name="connsiteY2" fmla="*/ 71038 h 71037"/>
                <a:gd name="connsiteX3" fmla="*/ 0 w 74208"/>
                <a:gd name="connsiteY3" fmla="*/ 35638 h 71037"/>
                <a:gd name="connsiteX4" fmla="*/ 37303 w 74208"/>
                <a:gd name="connsiteY4" fmla="*/ 0 h 71037"/>
                <a:gd name="connsiteX5" fmla="*/ 18909 w 74208"/>
                <a:gd name="connsiteY5" fmla="*/ 35400 h 71037"/>
                <a:gd name="connsiteX6" fmla="*/ 37342 w 74208"/>
                <a:gd name="connsiteY6" fmla="*/ 54269 h 71037"/>
                <a:gd name="connsiteX7" fmla="*/ 55379 w 74208"/>
                <a:gd name="connsiteY7" fmla="*/ 35598 h 71037"/>
                <a:gd name="connsiteX8" fmla="*/ 37144 w 74208"/>
                <a:gd name="connsiteY8" fmla="*/ 16530 h 71037"/>
                <a:gd name="connsiteX9" fmla="*/ 18909 w 74208"/>
                <a:gd name="connsiteY9" fmla="*/ 35400 h 71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4208" h="71037">
                  <a:moveTo>
                    <a:pt x="37342" y="0"/>
                  </a:moveTo>
                  <a:cubicBezTo>
                    <a:pt x="58907" y="0"/>
                    <a:pt x="74209" y="14033"/>
                    <a:pt x="74209" y="35400"/>
                  </a:cubicBezTo>
                  <a:cubicBezTo>
                    <a:pt x="74209" y="56767"/>
                    <a:pt x="58709" y="71038"/>
                    <a:pt x="37104" y="71038"/>
                  </a:cubicBezTo>
                  <a:cubicBezTo>
                    <a:pt x="15500" y="71038"/>
                    <a:pt x="0" y="57004"/>
                    <a:pt x="0" y="35638"/>
                  </a:cubicBezTo>
                  <a:cubicBezTo>
                    <a:pt x="0" y="14271"/>
                    <a:pt x="15698" y="0"/>
                    <a:pt x="37303" y="0"/>
                  </a:cubicBezTo>
                  <a:close/>
                  <a:moveTo>
                    <a:pt x="18909" y="35400"/>
                  </a:moveTo>
                  <a:cubicBezTo>
                    <a:pt x="18909" y="46698"/>
                    <a:pt x="26679" y="54269"/>
                    <a:pt x="37342" y="54269"/>
                  </a:cubicBezTo>
                  <a:cubicBezTo>
                    <a:pt x="48006" y="54269"/>
                    <a:pt x="55379" y="46936"/>
                    <a:pt x="55379" y="35598"/>
                  </a:cubicBezTo>
                  <a:cubicBezTo>
                    <a:pt x="55379" y="24261"/>
                    <a:pt x="47609" y="16530"/>
                    <a:pt x="37144" y="16530"/>
                  </a:cubicBezTo>
                  <a:cubicBezTo>
                    <a:pt x="26679" y="16530"/>
                    <a:pt x="18909" y="24062"/>
                    <a:pt x="18909" y="35400"/>
                  </a:cubicBezTo>
                  <a:close/>
                </a:path>
              </a:pathLst>
            </a:custGeom>
            <a:grpFill/>
            <a:ln w="3934" cap="flat">
              <a:noFill/>
              <a:prstDash val="solid"/>
              <a:miter/>
            </a:ln>
          </p:spPr>
          <p:txBody>
            <a:bodyPr rtlCol="0" anchor="ctr"/>
            <a:lstStyle/>
            <a:p>
              <a:endParaRPr lang="en-US"/>
            </a:p>
          </p:txBody>
        </p:sp>
      </p:grpSp>
      <p:sp>
        <p:nvSpPr>
          <p:cNvPr id="30" name="TextBox 29">
            <a:extLst>
              <a:ext uri="{FF2B5EF4-FFF2-40B4-BE49-F238E27FC236}">
                <a16:creationId xmlns:a16="http://schemas.microsoft.com/office/drawing/2014/main" id="{D7411195-597E-4D64-B512-DB57F8233E01}"/>
              </a:ext>
            </a:extLst>
          </p:cNvPr>
          <p:cNvSpPr txBox="1"/>
          <p:nvPr userDrawn="1"/>
        </p:nvSpPr>
        <p:spPr>
          <a:xfrm>
            <a:off x="10287000" y="16609"/>
            <a:ext cx="1911101" cy="230832"/>
          </a:xfrm>
          <a:prstGeom prst="rect">
            <a:avLst/>
          </a:prstGeom>
          <a:noFill/>
        </p:spPr>
        <p:txBody>
          <a:bodyPr wrap="none" rtlCol="0">
            <a:spAutoFit/>
          </a:bodyPr>
          <a:lstStyle/>
          <a:p>
            <a:r>
              <a:rPr lang="en-US" sz="900">
                <a:solidFill>
                  <a:schemeClr val="bg2"/>
                </a:solidFill>
                <a:latin typeface="+mj-lt"/>
              </a:rPr>
              <a:t>Intel Confidential – Internal use only</a:t>
            </a:r>
          </a:p>
        </p:txBody>
      </p:sp>
    </p:spTree>
    <p:extLst>
      <p:ext uri="{BB962C8B-B14F-4D97-AF65-F5344CB8AC3E}">
        <p14:creationId xmlns:p14="http://schemas.microsoft.com/office/powerpoint/2010/main" val="21969894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400" rtl="0" eaLnBrk="1" latinLnBrk="0" hangingPunct="1">
        <a:lnSpc>
          <a:spcPct val="90000"/>
        </a:lnSpc>
        <a:spcBef>
          <a:spcPct val="0"/>
        </a:spcBef>
        <a:buNone/>
        <a:defRPr sz="4000"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15.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6.sv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sv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58.svg"/><Relationship Id="rId5" Type="http://schemas.openxmlformats.org/officeDocument/2006/relationships/image" Target="../media/image57.png"/><Relationship Id="rId4" Type="http://schemas.openxmlformats.org/officeDocument/2006/relationships/image" Target="../media/image56.sv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8" Type="http://schemas.openxmlformats.org/officeDocument/2006/relationships/image" Target="../media/image58.svg"/><Relationship Id="rId3" Type="http://schemas.openxmlformats.org/officeDocument/2006/relationships/image" Target="../media/image59.png"/><Relationship Id="rId7" Type="http://schemas.openxmlformats.org/officeDocument/2006/relationships/image" Target="../media/image57.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61.png"/><Relationship Id="rId10" Type="http://schemas.openxmlformats.org/officeDocument/2006/relationships/image" Target="../media/image56.svg"/><Relationship Id="rId4" Type="http://schemas.openxmlformats.org/officeDocument/2006/relationships/image" Target="../media/image60.svg"/><Relationship Id="rId9" Type="http://schemas.openxmlformats.org/officeDocument/2006/relationships/image" Target="../media/image55.png"/></Relationships>
</file>

<file path=ppt/slides/_rels/slide19.xml.rels><?xml version="1.0" encoding="UTF-8" standalone="yes"?>
<Relationships xmlns="http://schemas.openxmlformats.org/package/2006/relationships"><Relationship Id="rId3" Type="http://schemas.openxmlformats.org/officeDocument/2006/relationships/image" Target="../media/image63.png"/><Relationship Id="rId7" Type="http://schemas.openxmlformats.org/officeDocument/2006/relationships/image" Target="../media/image66.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microsoft.com/office/2007/relationships/hdphoto" Target="../media/hdphoto2.wdp"/><Relationship Id="rId5" Type="http://schemas.openxmlformats.org/officeDocument/2006/relationships/image" Target="../media/image65.png"/><Relationship Id="rId4" Type="http://schemas.openxmlformats.org/officeDocument/2006/relationships/image" Target="../media/image64.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gif"/><Relationship Id="rId7" Type="http://schemas.openxmlformats.org/officeDocument/2006/relationships/image" Target="../media/image71.sv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 Id="rId9" Type="http://schemas.openxmlformats.org/officeDocument/2006/relationships/image" Target="../media/image73.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76.png"/><Relationship Id="rId4" Type="http://schemas.openxmlformats.org/officeDocument/2006/relationships/image" Target="../media/image75.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87.pn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80.jpe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2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9.xml"/><Relationship Id="rId1" Type="http://schemas.openxmlformats.org/officeDocument/2006/relationships/slideLayout" Target="../slideLayouts/slideLayout6.xml"/><Relationship Id="rId5" Type="http://schemas.openxmlformats.org/officeDocument/2006/relationships/image" Target="../media/image90.jpeg"/><Relationship Id="rId4" Type="http://schemas.openxmlformats.org/officeDocument/2006/relationships/image" Target="../media/image89.jpeg"/></Relationships>
</file>

<file path=ppt/slides/_rels/slide2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92.png"/></Relationships>
</file>

<file path=ppt/slides/_rels/slide29.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6.sv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95.png"/><Relationship Id="rId5" Type="http://schemas.openxmlformats.org/officeDocument/2006/relationships/image" Target="../media/image94.pn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2" Type="http://schemas.openxmlformats.org/officeDocument/2006/relationships/hyperlink" Target="https://www.intel.com/content/www/us/en/secure/internal/resources-documentation/sales-marketing/data-center/security.html"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05.png"/><Relationship Id="rId4" Type="http://schemas.openxmlformats.org/officeDocument/2006/relationships/image" Target="../media/image10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109.svg"/><Relationship Id="rId5" Type="http://schemas.openxmlformats.org/officeDocument/2006/relationships/image" Target="../media/image108.png"/><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35.xml.rels><?xml version="1.0" encoding="UTF-8" standalone="yes"?>
<Relationships xmlns="http://schemas.openxmlformats.org/package/2006/relationships"><Relationship Id="rId3" Type="http://schemas.openxmlformats.org/officeDocument/2006/relationships/image" Target="../media/image67.gif"/><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13.png"/><Relationship Id="rId4" Type="http://schemas.openxmlformats.org/officeDocument/2006/relationships/image" Target="../media/image112.png"/></Relationships>
</file>

<file path=ppt/slides/_rels/slide36.xml.rels><?xml version="1.0" encoding="UTF-8" standalone="yes"?>
<Relationships xmlns="http://schemas.openxmlformats.org/package/2006/relationships"><Relationship Id="rId3" Type="http://schemas.openxmlformats.org/officeDocument/2006/relationships/image" Target="../media/image114.png"/><Relationship Id="rId7" Type="http://schemas.openxmlformats.org/officeDocument/2006/relationships/image" Target="../media/image117.jpe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16.png"/><Relationship Id="rId5" Type="http://schemas.openxmlformats.org/officeDocument/2006/relationships/image" Target="../media/image32.png"/><Relationship Id="rId4" Type="http://schemas.openxmlformats.org/officeDocument/2006/relationships/image" Target="../media/image115.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hyperlink" Target="https://edc.intel.com/content/www/us/en/products/performance/benchmarks/overview/"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18.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8" Type="http://schemas.openxmlformats.org/officeDocument/2006/relationships/hyperlink" Target="https://www.nvidia.com/en-us/data-center/solutions/confidential-computing/" TargetMode="External"/><Relationship Id="rId3" Type="http://schemas.openxmlformats.org/officeDocument/2006/relationships/hyperlink" Target="https://www.amd.com/system/files/TechDocs/SEV-SNP-strengthening-vm-isolation-with-integrity-protection-and-more.pdf" TargetMode="External"/><Relationship Id="rId7" Type="http://schemas.openxmlformats.org/officeDocument/2006/relationships/hyperlink" Target="https://docs.aws.amazon.com/enclaves/latest/user/building-eif.html" TargetMode="External"/><Relationship Id="rId2" Type="http://schemas.openxmlformats.org/officeDocument/2006/relationships/notesSlide" Target="../notesSlides/notesSlide32.xml"/><Relationship Id="rId1" Type="http://schemas.openxmlformats.org/officeDocument/2006/relationships/slideLayout" Target="../slideLayouts/slideLayout5.xml"/><Relationship Id="rId6" Type="http://schemas.openxmlformats.org/officeDocument/2006/relationships/hyperlink" Target="https://docs.aws.amazon.com/enclaves/latest/user/security.html" TargetMode="External"/><Relationship Id="rId5" Type="http://schemas.openxmlformats.org/officeDocument/2006/relationships/hyperlink" Target="https://docs.aws.amazon.com/enclaves/latest/user/nitro-enclave.html" TargetMode="External"/><Relationship Id="rId4" Type="http://schemas.openxmlformats.org/officeDocument/2006/relationships/hyperlink" Target="https://techcommunity.microsoft.com/t5/apps-on-azure-blog/announcing-public-preview-of-confidential-containers-on-azure/ba-p/3755623"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119.png"/><Relationship Id="rId7" Type="http://schemas.openxmlformats.org/officeDocument/2006/relationships/hyperlink" Target="https://www.intel.com/content/dam/www/central-libraries/us/en/documents/2024-01/intel-2023-product-security-report.pdf" TargetMode="External"/><Relationship Id="rId2" Type="http://schemas.openxmlformats.org/officeDocument/2006/relationships/notesSlide" Target="../notesSlides/notesSlide33.xml"/><Relationship Id="rId1" Type="http://schemas.openxmlformats.org/officeDocument/2006/relationships/slideLayout" Target="../slideLayouts/slideLayout1.xml"/><Relationship Id="rId6" Type="http://schemas.openxmlformats.org/officeDocument/2006/relationships/hyperlink" Target="https://www.intel.com/content/dam/www/public/us/en/security-advisory/documents/intel_tdx_joint_security_review_with_microsoft.pdf" TargetMode="External"/><Relationship Id="rId5" Type="http://schemas.openxmlformats.org/officeDocument/2006/relationships/hyperlink" Target="https://cloud.google.com/blog/products/identity-security/rsa-google-intel-confidential-computing-more-secure" TargetMode="External"/><Relationship Id="rId4" Type="http://schemas.openxmlformats.org/officeDocument/2006/relationships/image" Target="../media/image120.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48.xml.rels><?xml version="1.0" encoding="UTF-8" standalone="yes"?>
<Relationships xmlns="http://schemas.openxmlformats.org/package/2006/relationships"><Relationship Id="rId8" Type="http://schemas.openxmlformats.org/officeDocument/2006/relationships/image" Target="../media/image129.jpeg"/><Relationship Id="rId13" Type="http://schemas.openxmlformats.org/officeDocument/2006/relationships/image" Target="../media/image134.png"/><Relationship Id="rId3" Type="http://schemas.openxmlformats.org/officeDocument/2006/relationships/image" Target="../media/image124.jpeg"/><Relationship Id="rId7" Type="http://schemas.openxmlformats.org/officeDocument/2006/relationships/image" Target="../media/image128.png"/><Relationship Id="rId12" Type="http://schemas.openxmlformats.org/officeDocument/2006/relationships/image" Target="../media/image133.jpe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27.png"/><Relationship Id="rId11" Type="http://schemas.openxmlformats.org/officeDocument/2006/relationships/image" Target="../media/image132.jpeg"/><Relationship Id="rId5" Type="http://schemas.openxmlformats.org/officeDocument/2006/relationships/image" Target="../media/image126.png"/><Relationship Id="rId15" Type="http://schemas.openxmlformats.org/officeDocument/2006/relationships/image" Target="../media/image136.jpe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 Id="rId14" Type="http://schemas.openxmlformats.org/officeDocument/2006/relationships/image" Target="../media/image135.jpe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B5023-562C-022E-1249-0DEB993695E7}"/>
              </a:ext>
            </a:extLst>
          </p:cNvPr>
          <p:cNvSpPr>
            <a:spLocks noGrp="1"/>
          </p:cNvSpPr>
          <p:nvPr>
            <p:ph type="title"/>
          </p:nvPr>
        </p:nvSpPr>
        <p:spPr>
          <a:xfrm>
            <a:off x="1129553" y="2534154"/>
            <a:ext cx="9607273" cy="1091827"/>
          </a:xfrm>
        </p:spPr>
        <p:txBody>
          <a:bodyPr/>
          <a:lstStyle/>
          <a:p>
            <a:pPr algn="r"/>
            <a:r>
              <a:rPr lang="en-US" sz="6600" b="1" dirty="0"/>
              <a:t>Confidential</a:t>
            </a:r>
            <a:br>
              <a:rPr lang="en-US" sz="6600" b="1" dirty="0"/>
            </a:br>
            <a:r>
              <a:rPr lang="en-US" sz="6600" b="1" dirty="0"/>
              <a:t>Computing</a:t>
            </a:r>
            <a:br>
              <a:rPr lang="en-US" sz="6600" b="1" dirty="0"/>
            </a:br>
            <a:r>
              <a:rPr lang="en-US" sz="6600" b="1" dirty="0"/>
              <a:t>30-3-30</a:t>
            </a:r>
            <a:br>
              <a:rPr lang="en-US" sz="6600" b="1" dirty="0"/>
            </a:br>
            <a:br>
              <a:rPr lang="en-US" sz="6600" b="1" dirty="0"/>
            </a:br>
            <a:endParaRPr lang="en-US" sz="6600" b="1" dirty="0"/>
          </a:p>
        </p:txBody>
      </p:sp>
    </p:spTree>
    <p:extLst>
      <p:ext uri="{BB962C8B-B14F-4D97-AF65-F5344CB8AC3E}">
        <p14:creationId xmlns:p14="http://schemas.microsoft.com/office/powerpoint/2010/main" val="30621146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3ED04-3066-4F6F-8B56-6C3D1FE67924}"/>
              </a:ext>
            </a:extLst>
          </p:cNvPr>
          <p:cNvSpPr>
            <a:spLocks noGrp="1"/>
          </p:cNvSpPr>
          <p:nvPr>
            <p:ph type="title"/>
          </p:nvPr>
        </p:nvSpPr>
        <p:spPr>
          <a:xfrm>
            <a:off x="381000" y="489551"/>
            <a:ext cx="10972800" cy="1199822"/>
          </a:xfrm>
        </p:spPr>
        <p:txBody>
          <a:bodyPr/>
          <a:lstStyle/>
          <a:p>
            <a:r>
              <a:rPr lang="en-US" dirty="0"/>
              <a:t>Confidential Computing Closes a Major Gap</a:t>
            </a:r>
            <a:br>
              <a:rPr lang="en-US" dirty="0"/>
            </a:br>
            <a:r>
              <a:rPr lang="en-US" dirty="0"/>
              <a:t>in the Data Protection Continuum</a:t>
            </a:r>
          </a:p>
        </p:txBody>
      </p:sp>
      <p:sp>
        <p:nvSpPr>
          <p:cNvPr id="4" name="Rectangle 3">
            <a:extLst>
              <a:ext uri="{FF2B5EF4-FFF2-40B4-BE49-F238E27FC236}">
                <a16:creationId xmlns:a16="http://schemas.microsoft.com/office/drawing/2014/main" id="{09944F70-9FB2-4B19-AD01-9E90B3C2E169}"/>
              </a:ext>
            </a:extLst>
          </p:cNvPr>
          <p:cNvSpPr/>
          <p:nvPr/>
        </p:nvSpPr>
        <p:spPr>
          <a:xfrm>
            <a:off x="4173069" y="2699709"/>
            <a:ext cx="3547893" cy="1508115"/>
          </a:xfrm>
          <a:prstGeom prst="rect">
            <a:avLst/>
          </a:prstGeom>
          <a:solidFill>
            <a:schemeClr val="bg1">
              <a:lumMod val="65000"/>
            </a:schemeClr>
          </a:solidFill>
          <a:ln w="12700" cap="flat">
            <a:noFill/>
            <a:miter lim="400000"/>
          </a:ln>
          <a:effectLst/>
          <a:sp3d/>
        </p:spPr>
        <p:txBody>
          <a:bodyPr rot="0" spcFirstLastPara="1" vertOverflow="overflow" horzOverflow="overflow" vert="horz" wrap="square" lIns="91440" tIns="137160" rIns="91440" bIns="91440" numCol="1" spcCol="38100" rtlCol="0" anchor="t">
            <a:noAutofit/>
          </a:bodyPr>
          <a:lstStyle/>
          <a:p>
            <a:pPr marL="91440" defTabSz="914400" hangingPunct="1">
              <a:lnSpc>
                <a:spcPct val="100000"/>
              </a:lnSpc>
              <a:spcBef>
                <a:spcPts val="0"/>
              </a:spcBef>
              <a:spcAft>
                <a:spcPts val="600"/>
              </a:spcAft>
            </a:pPr>
            <a:r>
              <a:rPr lang="en-US" sz="1600">
                <a:solidFill>
                  <a:schemeClr val="bg1"/>
                </a:solidFill>
                <a:latin typeface="IntelOne Display Medium" panose="020B0703020203020204" pitchFamily="34" charset="0"/>
                <a:cs typeface="Arial"/>
              </a:rPr>
              <a:t>Data in Transit</a:t>
            </a:r>
          </a:p>
        </p:txBody>
      </p:sp>
      <p:sp>
        <p:nvSpPr>
          <p:cNvPr id="5" name="Rectangle 4">
            <a:extLst>
              <a:ext uri="{FF2B5EF4-FFF2-40B4-BE49-F238E27FC236}">
                <a16:creationId xmlns:a16="http://schemas.microsoft.com/office/drawing/2014/main" id="{8B9796B5-9112-45D2-930C-9BEC923AB5CA}"/>
              </a:ext>
            </a:extLst>
          </p:cNvPr>
          <p:cNvSpPr/>
          <p:nvPr/>
        </p:nvSpPr>
        <p:spPr>
          <a:xfrm>
            <a:off x="493215" y="2699709"/>
            <a:ext cx="3547893" cy="1508115"/>
          </a:xfrm>
          <a:prstGeom prst="rect">
            <a:avLst/>
          </a:prstGeom>
          <a:solidFill>
            <a:schemeClr val="bg1">
              <a:lumMod val="65000"/>
            </a:schemeClr>
          </a:solidFill>
          <a:ln w="12700" cap="flat">
            <a:noFill/>
            <a:miter lim="400000"/>
          </a:ln>
          <a:effectLst/>
          <a:sp3d/>
        </p:spPr>
        <p:txBody>
          <a:bodyPr rot="0" spcFirstLastPara="1" vertOverflow="overflow" horzOverflow="overflow" vert="horz" wrap="square" lIns="91440" tIns="137160" rIns="91440" bIns="91440" numCol="1" spcCol="38100" rtlCol="0" anchor="t">
            <a:noAutofit/>
          </a:bodyPr>
          <a:lstStyle/>
          <a:p>
            <a:pPr marL="91440" defTabSz="914400" hangingPunct="1">
              <a:lnSpc>
                <a:spcPct val="100000"/>
              </a:lnSpc>
              <a:spcBef>
                <a:spcPts val="0"/>
              </a:spcBef>
              <a:spcAft>
                <a:spcPts val="600"/>
              </a:spcAft>
            </a:pPr>
            <a:r>
              <a:rPr lang="en-US" sz="1600">
                <a:solidFill>
                  <a:schemeClr val="bg1"/>
                </a:solidFill>
                <a:latin typeface="IntelOne Display Medium" panose="020B0703020203020204" pitchFamily="34" charset="0"/>
                <a:cs typeface="Arial"/>
              </a:rPr>
              <a:t>Data at Rest</a:t>
            </a:r>
          </a:p>
        </p:txBody>
      </p:sp>
      <p:sp>
        <p:nvSpPr>
          <p:cNvPr id="6" name="Rectangle 5">
            <a:extLst>
              <a:ext uri="{FF2B5EF4-FFF2-40B4-BE49-F238E27FC236}">
                <a16:creationId xmlns:a16="http://schemas.microsoft.com/office/drawing/2014/main" id="{A2D86CB5-E5C6-4AD6-9B9B-501A29209100}"/>
              </a:ext>
            </a:extLst>
          </p:cNvPr>
          <p:cNvSpPr/>
          <p:nvPr/>
        </p:nvSpPr>
        <p:spPr>
          <a:xfrm>
            <a:off x="7852923" y="2699709"/>
            <a:ext cx="3547893" cy="1508115"/>
          </a:xfrm>
          <a:prstGeom prst="rect">
            <a:avLst/>
          </a:prstGeom>
          <a:solidFill>
            <a:srgbClr val="0068B5"/>
          </a:solidFill>
          <a:ln w="12700" cap="flat">
            <a:noFill/>
            <a:miter lim="400000"/>
          </a:ln>
          <a:effectLst/>
          <a:sp3d/>
        </p:spPr>
        <p:txBody>
          <a:bodyPr rot="0" spcFirstLastPara="1" vertOverflow="overflow" horzOverflow="overflow" vert="horz" wrap="square" lIns="91440" tIns="137160" rIns="91440" bIns="91440" numCol="1" spcCol="38100" rtlCol="0" anchor="t">
            <a:noAutofit/>
          </a:bodyPr>
          <a:lstStyle/>
          <a:p>
            <a:pPr marL="91440" defTabSz="914400" hangingPunct="1">
              <a:lnSpc>
                <a:spcPct val="100000"/>
              </a:lnSpc>
              <a:spcBef>
                <a:spcPts val="0"/>
              </a:spcBef>
              <a:spcAft>
                <a:spcPts val="600"/>
              </a:spcAft>
            </a:pPr>
            <a:r>
              <a:rPr lang="en-US" sz="1600">
                <a:solidFill>
                  <a:schemeClr val="bg1"/>
                </a:solidFill>
                <a:latin typeface="IntelOne Display Medium" panose="020B0703020203020204" pitchFamily="34" charset="0"/>
                <a:cs typeface="Arial"/>
              </a:rPr>
              <a:t>Data in Use</a:t>
            </a:r>
          </a:p>
        </p:txBody>
      </p:sp>
      <p:sp>
        <p:nvSpPr>
          <p:cNvPr id="7" name="Rectangle 42">
            <a:extLst>
              <a:ext uri="{FF2B5EF4-FFF2-40B4-BE49-F238E27FC236}">
                <a16:creationId xmlns:a16="http://schemas.microsoft.com/office/drawing/2014/main" id="{EDF7F81F-D3D4-437C-B9FA-FD4D21E3D924}"/>
              </a:ext>
            </a:extLst>
          </p:cNvPr>
          <p:cNvSpPr/>
          <p:nvPr/>
        </p:nvSpPr>
        <p:spPr>
          <a:xfrm>
            <a:off x="4878118" y="3213385"/>
            <a:ext cx="2594430" cy="5791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lvl="0">
              <a:defRPr/>
            </a:pPr>
            <a:r>
              <a:rPr lang="en-US">
                <a:solidFill>
                  <a:schemeClr val="bg1"/>
                </a:solidFill>
                <a:latin typeface="IntelOne Display Light" panose="020B0403020203020204" pitchFamily="34" charset="0"/>
                <a:cs typeface="Arial"/>
              </a:rPr>
              <a:t>Network Encryption</a:t>
            </a:r>
          </a:p>
        </p:txBody>
      </p:sp>
      <p:pic>
        <p:nvPicPr>
          <p:cNvPr id="8" name="Picture 7">
            <a:extLst>
              <a:ext uri="{FF2B5EF4-FFF2-40B4-BE49-F238E27FC236}">
                <a16:creationId xmlns:a16="http://schemas.microsoft.com/office/drawing/2014/main" id="{DD0FCC03-7C70-4A57-B4BB-7792A0ABF20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69032" y1="63846" x2="70323" y2="63846"/>
                        <a14:backgroundMark x1="71172" y1="59838" x2="67097" y2="59231"/>
                      </a14:backgroundRemoval>
                    </a14:imgEffect>
                  </a14:imgLayer>
                </a14:imgProps>
              </a:ext>
            </a:extLst>
          </a:blip>
          <a:stretch>
            <a:fillRect/>
          </a:stretch>
        </p:blipFill>
        <p:spPr>
          <a:xfrm>
            <a:off x="4151521" y="3170228"/>
            <a:ext cx="830580" cy="706884"/>
          </a:xfrm>
          <a:prstGeom prst="rect">
            <a:avLst/>
          </a:prstGeom>
        </p:spPr>
      </p:pic>
      <p:sp>
        <p:nvSpPr>
          <p:cNvPr id="9" name="Rectangle 42">
            <a:extLst>
              <a:ext uri="{FF2B5EF4-FFF2-40B4-BE49-F238E27FC236}">
                <a16:creationId xmlns:a16="http://schemas.microsoft.com/office/drawing/2014/main" id="{1CBB7696-300C-4684-9B38-E174D855279C}"/>
              </a:ext>
            </a:extLst>
          </p:cNvPr>
          <p:cNvSpPr/>
          <p:nvPr/>
        </p:nvSpPr>
        <p:spPr>
          <a:xfrm>
            <a:off x="1221177" y="3213385"/>
            <a:ext cx="2703478" cy="5791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lvl="0">
              <a:defRPr/>
            </a:pPr>
            <a:r>
              <a:rPr lang="en-US">
                <a:solidFill>
                  <a:schemeClr val="bg1"/>
                </a:solidFill>
                <a:latin typeface="IntelOne Display Light" panose="020B0403020203020204" pitchFamily="34" charset="0"/>
                <a:cs typeface="Arial"/>
              </a:rPr>
              <a:t>Storage Encryption</a:t>
            </a:r>
          </a:p>
        </p:txBody>
      </p:sp>
      <p:pic>
        <p:nvPicPr>
          <p:cNvPr id="10" name="Picture 9" descr="A picture containing text, clipart&#10;&#10;Description automatically generated">
            <a:extLst>
              <a:ext uri="{FF2B5EF4-FFF2-40B4-BE49-F238E27FC236}">
                <a16:creationId xmlns:a16="http://schemas.microsoft.com/office/drawing/2014/main" id="{33345A43-0936-434A-9612-E558D33B45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000" y="3265804"/>
            <a:ext cx="489794" cy="489792"/>
          </a:xfrm>
          <a:prstGeom prst="rect">
            <a:avLst/>
          </a:prstGeom>
        </p:spPr>
      </p:pic>
      <p:sp>
        <p:nvSpPr>
          <p:cNvPr id="11" name="Rectangle 42">
            <a:extLst>
              <a:ext uri="{FF2B5EF4-FFF2-40B4-BE49-F238E27FC236}">
                <a16:creationId xmlns:a16="http://schemas.microsoft.com/office/drawing/2014/main" id="{D8C83BD1-443C-4A18-A535-5530BE9824F6}"/>
              </a:ext>
            </a:extLst>
          </p:cNvPr>
          <p:cNvSpPr/>
          <p:nvPr/>
        </p:nvSpPr>
        <p:spPr>
          <a:xfrm>
            <a:off x="8696144" y="3229646"/>
            <a:ext cx="2553896" cy="57914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noAutofit/>
          </a:bodyPr>
          <a:lstStyle/>
          <a:p>
            <a:pPr lvl="0">
              <a:defRPr/>
            </a:pPr>
            <a:r>
              <a:rPr lang="en-US">
                <a:solidFill>
                  <a:schemeClr val="bg1"/>
                </a:solidFill>
                <a:latin typeface="IntelOne Display Light" panose="020B0403020203020204" pitchFamily="34" charset="0"/>
                <a:cs typeface="Arial"/>
              </a:rPr>
              <a:t>Confidential Computing</a:t>
            </a:r>
          </a:p>
        </p:txBody>
      </p:sp>
      <p:pic>
        <p:nvPicPr>
          <p:cNvPr id="12" name="Picture 11" descr="Icon&#10;&#10;Description automatically generated">
            <a:extLst>
              <a:ext uri="{FF2B5EF4-FFF2-40B4-BE49-F238E27FC236}">
                <a16:creationId xmlns:a16="http://schemas.microsoft.com/office/drawing/2014/main" id="{4BE98AED-6367-46B4-B490-2B7ED8471B7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2908" y="3255715"/>
            <a:ext cx="572445" cy="566777"/>
          </a:xfrm>
          <a:prstGeom prst="rect">
            <a:avLst/>
          </a:prstGeom>
        </p:spPr>
      </p:pic>
      <p:sp>
        <p:nvSpPr>
          <p:cNvPr id="16" name="Rectangle 15">
            <a:extLst>
              <a:ext uri="{FF2B5EF4-FFF2-40B4-BE49-F238E27FC236}">
                <a16:creationId xmlns:a16="http://schemas.microsoft.com/office/drawing/2014/main" id="{9C91AB77-B7A5-174D-A2BF-3B2EB2F78734}"/>
              </a:ext>
            </a:extLst>
          </p:cNvPr>
          <p:cNvSpPr/>
          <p:nvPr/>
        </p:nvSpPr>
        <p:spPr>
          <a:xfrm>
            <a:off x="11400815" y="4207824"/>
            <a:ext cx="344721" cy="34472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7C4A195-2173-E82E-56CC-12BA2CAC875E}"/>
              </a:ext>
            </a:extLst>
          </p:cNvPr>
          <p:cNvSpPr/>
          <p:nvPr/>
        </p:nvSpPr>
        <p:spPr>
          <a:xfrm>
            <a:off x="11227079" y="4552544"/>
            <a:ext cx="173736" cy="17373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64276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xplosion: 14 Points 12">
            <a:extLst>
              <a:ext uri="{FF2B5EF4-FFF2-40B4-BE49-F238E27FC236}">
                <a16:creationId xmlns:a16="http://schemas.microsoft.com/office/drawing/2014/main" id="{340465A6-0783-6062-99BE-6FB4A01EC432}"/>
              </a:ext>
            </a:extLst>
          </p:cNvPr>
          <p:cNvSpPr/>
          <p:nvPr/>
        </p:nvSpPr>
        <p:spPr>
          <a:xfrm rot="2760821">
            <a:off x="2948526" y="3787520"/>
            <a:ext cx="643024" cy="741087"/>
          </a:xfrm>
          <a:prstGeom prst="irregularSeal2">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B399E29-FA12-E8DC-0336-A7C02B7C03AB}"/>
              </a:ext>
            </a:extLst>
          </p:cNvPr>
          <p:cNvSpPr/>
          <p:nvPr/>
        </p:nvSpPr>
        <p:spPr>
          <a:xfrm>
            <a:off x="1898512" y="1728790"/>
            <a:ext cx="2769140" cy="237502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 name="Rectangle 1">
            <a:extLst>
              <a:ext uri="{FF2B5EF4-FFF2-40B4-BE49-F238E27FC236}">
                <a16:creationId xmlns:a16="http://schemas.microsoft.com/office/drawing/2014/main" id="{CD4C8F3B-743D-BA13-60F1-1CEB60E92CDA}"/>
              </a:ext>
            </a:extLst>
          </p:cNvPr>
          <p:cNvSpPr/>
          <p:nvPr/>
        </p:nvSpPr>
        <p:spPr>
          <a:xfrm>
            <a:off x="2062317" y="1910688"/>
            <a:ext cx="2441530" cy="201122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tx2"/>
                </a:solidFill>
                <a:latin typeface="IntelOne Text Light" panose="020B0403020203020204" pitchFamily="34" charset="0"/>
              </a:rPr>
              <a:t>Sensitive Data</a:t>
            </a:r>
          </a:p>
          <a:p>
            <a:pPr algn="ctr"/>
            <a:endParaRPr lang="en-US" sz="1600" dirty="0">
              <a:solidFill>
                <a:schemeClr val="tx2"/>
              </a:solidFill>
              <a:latin typeface="IntelOne Text Light" panose="020B0403020203020204" pitchFamily="34" charset="0"/>
            </a:endParaRPr>
          </a:p>
          <a:p>
            <a:pPr algn="ctr"/>
            <a:r>
              <a:rPr lang="en-US" sz="1600" dirty="0">
                <a:solidFill>
                  <a:schemeClr val="tx2"/>
                </a:solidFill>
                <a:latin typeface="IntelOne Text Light" panose="020B0403020203020204" pitchFamily="34" charset="0"/>
              </a:rPr>
              <a:t>Trusted Software</a:t>
            </a:r>
          </a:p>
          <a:p>
            <a:pPr algn="ctr"/>
            <a:endParaRPr lang="en-US" sz="1600" dirty="0">
              <a:solidFill>
                <a:schemeClr val="tx2"/>
              </a:solidFill>
              <a:latin typeface="IntelOne Text Light" panose="020B0403020203020204" pitchFamily="34" charset="0"/>
            </a:endParaRPr>
          </a:p>
          <a:p>
            <a:pPr algn="ctr"/>
            <a:r>
              <a:rPr lang="en-US" sz="1600" dirty="0">
                <a:solidFill>
                  <a:schemeClr val="tx2"/>
                </a:solidFill>
                <a:latin typeface="IntelOne Text Light" panose="020B0403020203020204" pitchFamily="34" charset="0"/>
              </a:rPr>
              <a:t>Trusted Admins</a:t>
            </a:r>
          </a:p>
        </p:txBody>
      </p:sp>
      <p:sp>
        <p:nvSpPr>
          <p:cNvPr id="4" name="Title 3">
            <a:extLst>
              <a:ext uri="{FF2B5EF4-FFF2-40B4-BE49-F238E27FC236}">
                <a16:creationId xmlns:a16="http://schemas.microsoft.com/office/drawing/2014/main" id="{D5BD10EE-7F5D-4EEC-AF21-E24FB8150959}"/>
              </a:ext>
            </a:extLst>
          </p:cNvPr>
          <p:cNvSpPr>
            <a:spLocks noGrp="1"/>
          </p:cNvSpPr>
          <p:nvPr>
            <p:ph type="title"/>
          </p:nvPr>
        </p:nvSpPr>
        <p:spPr/>
        <p:txBody>
          <a:bodyPr/>
          <a:lstStyle/>
          <a:p>
            <a:r>
              <a:rPr lang="en-US"/>
              <a:t>Confidential Computing</a:t>
            </a:r>
          </a:p>
        </p:txBody>
      </p:sp>
      <p:sp>
        <p:nvSpPr>
          <p:cNvPr id="8" name="Text Placeholder 13">
            <a:extLst>
              <a:ext uri="{FF2B5EF4-FFF2-40B4-BE49-F238E27FC236}">
                <a16:creationId xmlns:a16="http://schemas.microsoft.com/office/drawing/2014/main" id="{9D108C7A-14CC-640C-7C9B-706AF21CCDAE}"/>
              </a:ext>
            </a:extLst>
          </p:cNvPr>
          <p:cNvSpPr txBox="1">
            <a:spLocks/>
          </p:cNvSpPr>
          <p:nvPr/>
        </p:nvSpPr>
        <p:spPr>
          <a:xfrm>
            <a:off x="381000" y="1152241"/>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Essential Functions</a:t>
            </a:r>
          </a:p>
        </p:txBody>
      </p:sp>
      <p:grpSp>
        <p:nvGrpSpPr>
          <p:cNvPr id="11" name="Group 10">
            <a:extLst>
              <a:ext uri="{FF2B5EF4-FFF2-40B4-BE49-F238E27FC236}">
                <a16:creationId xmlns:a16="http://schemas.microsoft.com/office/drawing/2014/main" id="{5330996C-56EC-4DD1-B81C-E4633AF92F78}"/>
              </a:ext>
            </a:extLst>
          </p:cNvPr>
          <p:cNvGrpSpPr/>
          <p:nvPr/>
        </p:nvGrpSpPr>
        <p:grpSpPr>
          <a:xfrm>
            <a:off x="4896455" y="4504062"/>
            <a:ext cx="5585406" cy="1041360"/>
            <a:chOff x="4872387" y="2960494"/>
            <a:chExt cx="5585406" cy="1041360"/>
          </a:xfrm>
        </p:grpSpPr>
        <p:sp>
          <p:nvSpPr>
            <p:cNvPr id="28" name="TextBox 27">
              <a:extLst>
                <a:ext uri="{FF2B5EF4-FFF2-40B4-BE49-F238E27FC236}">
                  <a16:creationId xmlns:a16="http://schemas.microsoft.com/office/drawing/2014/main" id="{D20D5A0B-4677-DE6A-311F-9AE6876E9099}"/>
                </a:ext>
              </a:extLst>
            </p:cNvPr>
            <p:cNvSpPr txBox="1"/>
            <p:nvPr/>
          </p:nvSpPr>
          <p:spPr>
            <a:xfrm>
              <a:off x="5656843" y="3201635"/>
              <a:ext cx="4800950"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defTabSz="2438338" hangingPunct="0"/>
              <a:r>
                <a:rPr kumimoji="0" lang="en-US" sz="2400" i="0" u="none" strike="noStrike" cap="none" spc="0" normalizeH="0" baseline="0" dirty="0">
                  <a:solidFill>
                    <a:schemeClr val="accent2"/>
                  </a:solidFill>
                  <a:effectLst/>
                  <a:uFillTx/>
                  <a:latin typeface="IntelOne Display Regular" panose="020B0503020203020204" pitchFamily="34" charset="0"/>
                  <a:sym typeface="Helvetica Neue"/>
                </a:rPr>
                <a:t>Encryption and Control</a:t>
              </a:r>
            </a:p>
            <a:p>
              <a:pPr marL="0" marR="0" indent="0" defTabSz="2438338" rtl="0" fontAlgn="auto" latinLnBrk="0" hangingPunct="0">
                <a:lnSpc>
                  <a:spcPct val="100000"/>
                </a:lnSpc>
                <a:spcBef>
                  <a:spcPts val="0"/>
                </a:spcBef>
                <a:spcAft>
                  <a:spcPts val="0"/>
                </a:spcAft>
                <a:buClrTx/>
                <a:buSzTx/>
                <a:buFontTx/>
                <a:buNone/>
                <a:tabLst/>
              </a:pPr>
              <a:r>
                <a:rPr kumimoji="0" lang="en-US" sz="1400" i="0" u="none" strike="noStrike" cap="none" spc="0" normalizeH="0" baseline="0" dirty="0">
                  <a:solidFill>
                    <a:schemeClr val="tx2"/>
                  </a:solidFill>
                  <a:effectLst/>
                  <a:uFillTx/>
                  <a:latin typeface="IntelOne Text Light" panose="020B0403020203020204" pitchFamily="34" charset="0"/>
                  <a:sym typeface="Helvetica Neue"/>
                </a:rPr>
                <a:t>Workload owner holds key to decrypt data, retaining control and preventing access by cloud provider or other entities</a:t>
              </a:r>
            </a:p>
          </p:txBody>
        </p:sp>
        <p:pic>
          <p:nvPicPr>
            <p:cNvPr id="10" name="Picture 9">
              <a:extLst>
                <a:ext uri="{FF2B5EF4-FFF2-40B4-BE49-F238E27FC236}">
                  <a16:creationId xmlns:a16="http://schemas.microsoft.com/office/drawing/2014/main" id="{D89ADABF-3EFD-140E-6237-25605D98DAA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872387" y="2960494"/>
              <a:ext cx="849499" cy="849499"/>
            </a:xfrm>
            <a:prstGeom prst="rect">
              <a:avLst/>
            </a:prstGeom>
          </p:spPr>
        </p:pic>
      </p:grpSp>
      <p:grpSp>
        <p:nvGrpSpPr>
          <p:cNvPr id="7" name="Group 6">
            <a:extLst>
              <a:ext uri="{FF2B5EF4-FFF2-40B4-BE49-F238E27FC236}">
                <a16:creationId xmlns:a16="http://schemas.microsoft.com/office/drawing/2014/main" id="{50008B29-935C-43D4-A117-CD9C723AC99F}"/>
              </a:ext>
            </a:extLst>
          </p:cNvPr>
          <p:cNvGrpSpPr/>
          <p:nvPr/>
        </p:nvGrpSpPr>
        <p:grpSpPr>
          <a:xfrm>
            <a:off x="4896455" y="3354210"/>
            <a:ext cx="5337009" cy="1009945"/>
            <a:chOff x="4917381" y="1984948"/>
            <a:chExt cx="5337009" cy="1009945"/>
          </a:xfrm>
        </p:grpSpPr>
        <p:sp>
          <p:nvSpPr>
            <p:cNvPr id="6" name="TextBox 5">
              <a:extLst>
                <a:ext uri="{FF2B5EF4-FFF2-40B4-BE49-F238E27FC236}">
                  <a16:creationId xmlns:a16="http://schemas.microsoft.com/office/drawing/2014/main" id="{2064F3AF-00DE-F290-D791-88EE1936619B}"/>
                </a:ext>
              </a:extLst>
            </p:cNvPr>
            <p:cNvSpPr txBox="1"/>
            <p:nvPr/>
          </p:nvSpPr>
          <p:spPr>
            <a:xfrm>
              <a:off x="5656843" y="2194674"/>
              <a:ext cx="4597547" cy="80021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solidFill>
                    <a:schemeClr val="accent2"/>
                  </a:solidFill>
                  <a:effectLst/>
                  <a:uFillTx/>
                  <a:latin typeface="IntelOne Display Regular" panose="020B0503020203020204" pitchFamily="34" charset="0"/>
                  <a:sym typeface="Helvetica Neue"/>
                </a:rPr>
                <a:t>Verification (Attestation)</a:t>
              </a:r>
              <a:endParaRPr kumimoji="0" lang="en-US" i="0" u="none" strike="noStrike" cap="none" spc="0" normalizeH="0" baseline="0" dirty="0">
                <a:solidFill>
                  <a:schemeClr val="accent2"/>
                </a:solidFill>
                <a:effectLst/>
                <a:uFillTx/>
                <a:latin typeface="IntelOne Display Regular" panose="020B0503020203020204" pitchFamily="34" charset="0"/>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en-US" sz="1400" i="0" u="none" strike="noStrike" cap="none" spc="0" normalizeH="0" baseline="0" dirty="0">
                  <a:solidFill>
                    <a:schemeClr val="tx2"/>
                  </a:solidFill>
                  <a:effectLst/>
                  <a:uFillTx/>
                  <a:latin typeface="IntelOne Text Light" panose="020B0403020203020204" pitchFamily="34" charset="0"/>
                  <a:sym typeface="Helvetica Neue"/>
                </a:rPr>
                <a:t>Cryptographic confirmation that TEE is genuine, correctly configured, and software is exactly as expected</a:t>
              </a:r>
            </a:p>
          </p:txBody>
        </p:sp>
        <p:pic>
          <p:nvPicPr>
            <p:cNvPr id="37" name="Picture 36">
              <a:extLst>
                <a:ext uri="{FF2B5EF4-FFF2-40B4-BE49-F238E27FC236}">
                  <a16:creationId xmlns:a16="http://schemas.microsoft.com/office/drawing/2014/main" id="{70CC8E6C-1E65-7B67-4439-25F56DB99F6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917381" y="1984948"/>
              <a:ext cx="811390" cy="811390"/>
            </a:xfrm>
            <a:prstGeom prst="rect">
              <a:avLst/>
            </a:prstGeom>
          </p:spPr>
        </p:pic>
      </p:grpSp>
      <p:grpSp>
        <p:nvGrpSpPr>
          <p:cNvPr id="9" name="Group 8">
            <a:extLst>
              <a:ext uri="{FF2B5EF4-FFF2-40B4-BE49-F238E27FC236}">
                <a16:creationId xmlns:a16="http://schemas.microsoft.com/office/drawing/2014/main" id="{6B5105B0-A809-4529-BB7E-1B71D6E7E4D5}"/>
              </a:ext>
            </a:extLst>
          </p:cNvPr>
          <p:cNvGrpSpPr/>
          <p:nvPr/>
        </p:nvGrpSpPr>
        <p:grpSpPr>
          <a:xfrm>
            <a:off x="4896455" y="1966717"/>
            <a:ext cx="5397033" cy="1247587"/>
            <a:chOff x="4857357" y="4095862"/>
            <a:chExt cx="5397033" cy="1247587"/>
          </a:xfrm>
        </p:grpSpPr>
        <p:sp>
          <p:nvSpPr>
            <p:cNvPr id="32" name="TextBox 31">
              <a:extLst>
                <a:ext uri="{FF2B5EF4-FFF2-40B4-BE49-F238E27FC236}">
                  <a16:creationId xmlns:a16="http://schemas.microsoft.com/office/drawing/2014/main" id="{53FC6617-A90B-D2DC-B3D3-9612AB56DCC8}"/>
                </a:ext>
              </a:extLst>
            </p:cNvPr>
            <p:cNvSpPr txBox="1"/>
            <p:nvPr/>
          </p:nvSpPr>
          <p:spPr>
            <a:xfrm>
              <a:off x="5656843" y="4327786"/>
              <a:ext cx="4597547" cy="1015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solidFill>
                    <a:schemeClr val="accent2"/>
                  </a:solidFill>
                  <a:effectLst/>
                  <a:uFillTx/>
                  <a:latin typeface="IntelOne Display Regular" panose="020B0503020203020204" pitchFamily="34" charset="0"/>
                  <a:sym typeface="Helvetica Neue"/>
                </a:rPr>
                <a:t>Isolation</a:t>
              </a:r>
              <a:endParaRPr kumimoji="0" lang="en-US" i="0" u="none" strike="noStrike" cap="none" spc="0" normalizeH="0" baseline="0" dirty="0">
                <a:solidFill>
                  <a:schemeClr val="accent2"/>
                </a:solidFill>
                <a:effectLst/>
                <a:uFillTx/>
                <a:latin typeface="IntelOne Display Regular" panose="020B0503020203020204" pitchFamily="34" charset="0"/>
                <a:sym typeface="Helvetica Neue"/>
              </a:endParaRPr>
            </a:p>
            <a:p>
              <a:pPr marL="0" marR="0" indent="0" defTabSz="2438338" rtl="0" fontAlgn="auto" latinLnBrk="0" hangingPunct="0">
                <a:lnSpc>
                  <a:spcPct val="100000"/>
                </a:lnSpc>
                <a:spcBef>
                  <a:spcPts val="0"/>
                </a:spcBef>
                <a:spcAft>
                  <a:spcPts val="0"/>
                </a:spcAft>
                <a:buClrTx/>
                <a:buSzTx/>
                <a:buFontTx/>
                <a:buNone/>
                <a:tabLst/>
              </a:pPr>
              <a:r>
                <a:rPr kumimoji="0" lang="en-US" sz="1400" i="0" u="none" strike="noStrike" cap="none" spc="0" normalizeH="0" baseline="0" dirty="0">
                  <a:solidFill>
                    <a:schemeClr val="tx2"/>
                  </a:solidFill>
                  <a:effectLst/>
                  <a:uFillTx/>
                  <a:latin typeface="IntelOne Text Light" panose="020B0403020203020204" pitchFamily="34" charset="0"/>
                  <a:sym typeface="Helvetica Neue"/>
                </a:rPr>
                <a:t>Trusted Execution Environment (TEE) separates sensitive data and code from underlying software, admins, and other cloud tenants</a:t>
              </a:r>
            </a:p>
          </p:txBody>
        </p:sp>
        <p:pic>
          <p:nvPicPr>
            <p:cNvPr id="38" name="Picture 37">
              <a:extLst>
                <a:ext uri="{FF2B5EF4-FFF2-40B4-BE49-F238E27FC236}">
                  <a16:creationId xmlns:a16="http://schemas.microsoft.com/office/drawing/2014/main" id="{1928DDFB-1B4D-A20D-9B50-FDF2828387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857357" y="4095862"/>
              <a:ext cx="892529" cy="892529"/>
            </a:xfrm>
            <a:prstGeom prst="rect">
              <a:avLst/>
            </a:prstGeom>
          </p:spPr>
        </p:pic>
      </p:grpSp>
      <p:sp>
        <p:nvSpPr>
          <p:cNvPr id="24" name="Freeform: Shape 23">
            <a:extLst>
              <a:ext uri="{FF2B5EF4-FFF2-40B4-BE49-F238E27FC236}">
                <a16:creationId xmlns:a16="http://schemas.microsoft.com/office/drawing/2014/main" id="{5D7C87FC-6F60-8746-2785-BBBF2EAC6C55}"/>
              </a:ext>
            </a:extLst>
          </p:cNvPr>
          <p:cNvSpPr/>
          <p:nvPr/>
        </p:nvSpPr>
        <p:spPr>
          <a:xfrm>
            <a:off x="2484582" y="4137891"/>
            <a:ext cx="785091" cy="886691"/>
          </a:xfrm>
          <a:custGeom>
            <a:avLst/>
            <a:gdLst>
              <a:gd name="connsiteX0" fmla="*/ 785091 w 785091"/>
              <a:gd name="connsiteY0" fmla="*/ 886691 h 886691"/>
              <a:gd name="connsiteX1" fmla="*/ 785091 w 785091"/>
              <a:gd name="connsiteY1" fmla="*/ 0 h 886691"/>
              <a:gd name="connsiteX2" fmla="*/ 0 w 785091"/>
              <a:gd name="connsiteY2" fmla="*/ 415636 h 886691"/>
            </a:gdLst>
            <a:ahLst/>
            <a:cxnLst>
              <a:cxn ang="0">
                <a:pos x="connsiteX0" y="connsiteY0"/>
              </a:cxn>
              <a:cxn ang="0">
                <a:pos x="connsiteX1" y="connsiteY1"/>
              </a:cxn>
              <a:cxn ang="0">
                <a:pos x="connsiteX2" y="connsiteY2"/>
              </a:cxn>
            </a:cxnLst>
            <a:rect l="l" t="t" r="r" b="b"/>
            <a:pathLst>
              <a:path w="785091" h="886691">
                <a:moveTo>
                  <a:pt x="785091" y="886691"/>
                </a:moveTo>
                <a:lnTo>
                  <a:pt x="785091" y="0"/>
                </a:lnTo>
                <a:lnTo>
                  <a:pt x="0" y="415636"/>
                </a:lnTo>
              </a:path>
            </a:pathLst>
          </a:custGeom>
          <a:noFill/>
          <a:ln w="38100">
            <a:solidFill>
              <a:schemeClr val="tx2">
                <a:lumMod val="60000"/>
                <a:lumOff val="4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775E8D6-4791-0187-FD49-6BF476601953}"/>
              </a:ext>
            </a:extLst>
          </p:cNvPr>
          <p:cNvSpPr/>
          <p:nvPr/>
        </p:nvSpPr>
        <p:spPr>
          <a:xfrm>
            <a:off x="2159031" y="4985676"/>
            <a:ext cx="2248102" cy="10440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1400" dirty="0">
                <a:solidFill>
                  <a:schemeClr val="tx2"/>
                </a:solidFill>
                <a:latin typeface="IntelOne Text Light" panose="020B0403020203020204" pitchFamily="34" charset="0"/>
              </a:rPr>
              <a:t>Untrusted Software</a:t>
            </a:r>
          </a:p>
          <a:p>
            <a:pPr algn="ctr">
              <a:lnSpc>
                <a:spcPct val="150000"/>
              </a:lnSpc>
            </a:pPr>
            <a:r>
              <a:rPr lang="en-US" sz="1400" dirty="0">
                <a:solidFill>
                  <a:schemeClr val="tx2"/>
                </a:solidFill>
                <a:latin typeface="IntelOne Text Light" panose="020B0403020203020204" pitchFamily="34" charset="0"/>
              </a:rPr>
              <a:t>Cloud Stack</a:t>
            </a:r>
          </a:p>
          <a:p>
            <a:pPr algn="ctr">
              <a:lnSpc>
                <a:spcPct val="150000"/>
              </a:lnSpc>
            </a:pPr>
            <a:r>
              <a:rPr lang="en-US" sz="1400" dirty="0">
                <a:solidFill>
                  <a:schemeClr val="tx2"/>
                </a:solidFill>
                <a:latin typeface="IntelOne Text Light" panose="020B0403020203020204" pitchFamily="34" charset="0"/>
              </a:rPr>
              <a:t>Cloud Admins</a:t>
            </a:r>
          </a:p>
        </p:txBody>
      </p:sp>
      <p:grpSp>
        <p:nvGrpSpPr>
          <p:cNvPr id="17" name="Group 16">
            <a:extLst>
              <a:ext uri="{FF2B5EF4-FFF2-40B4-BE49-F238E27FC236}">
                <a16:creationId xmlns:a16="http://schemas.microsoft.com/office/drawing/2014/main" id="{2C976158-76F5-DD79-AD9E-06D75CEB6B5A}"/>
              </a:ext>
            </a:extLst>
          </p:cNvPr>
          <p:cNvGrpSpPr/>
          <p:nvPr/>
        </p:nvGrpSpPr>
        <p:grpSpPr>
          <a:xfrm>
            <a:off x="4273871" y="3681517"/>
            <a:ext cx="548813" cy="770474"/>
            <a:chOff x="4380676" y="4171891"/>
            <a:chExt cx="548813" cy="770474"/>
          </a:xfrm>
        </p:grpSpPr>
        <p:sp>
          <p:nvSpPr>
            <p:cNvPr id="16" name="Oval 15">
              <a:extLst>
                <a:ext uri="{FF2B5EF4-FFF2-40B4-BE49-F238E27FC236}">
                  <a16:creationId xmlns:a16="http://schemas.microsoft.com/office/drawing/2014/main" id="{BA5337CD-A881-2F10-8DEE-E4E73BBB71EE}"/>
                </a:ext>
              </a:extLst>
            </p:cNvPr>
            <p:cNvSpPr/>
            <p:nvPr/>
          </p:nvSpPr>
          <p:spPr>
            <a:xfrm>
              <a:off x="4406196" y="4222862"/>
              <a:ext cx="490259" cy="49025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BD7D8DFB-B851-0197-EC49-903C54027931}"/>
                </a:ext>
                <a:ext uri="{C183D7F6-B498-43B3-948B-1728B52AA6E4}">
                  <adec:decorative xmlns:adec="http://schemas.microsoft.com/office/drawing/2017/decorative" val="1"/>
                </a:ext>
              </a:extLst>
            </p:cNvPr>
            <p:cNvGrpSpPr>
              <a:grpSpLocks noChangeAspect="1"/>
            </p:cNvGrpSpPr>
            <p:nvPr/>
          </p:nvGrpSpPr>
          <p:grpSpPr>
            <a:xfrm>
              <a:off x="4380676" y="4171891"/>
              <a:ext cx="548813" cy="770474"/>
              <a:chOff x="3191384" y="2930159"/>
              <a:chExt cx="325666" cy="457200"/>
            </a:xfrm>
            <a:solidFill>
              <a:srgbClr val="FF0000"/>
            </a:solidFill>
          </p:grpSpPr>
          <p:sp>
            <p:nvSpPr>
              <p:cNvPr id="14" name="Freeform: Shape 13">
                <a:extLst>
                  <a:ext uri="{FF2B5EF4-FFF2-40B4-BE49-F238E27FC236}">
                    <a16:creationId xmlns:a16="http://schemas.microsoft.com/office/drawing/2014/main" id="{A8B1A2A7-4D41-1E88-AFD9-8A0260BAAB7B}"/>
                  </a:ext>
                  <a:ext uri="{C183D7F6-B498-43B3-948B-1728B52AA6E4}">
                    <adec:decorative xmlns:adec="http://schemas.microsoft.com/office/drawing/2017/decorative" val="1"/>
                  </a:ext>
                </a:extLst>
              </p:cNvPr>
              <p:cNvSpPr/>
              <p:nvPr/>
            </p:nvSpPr>
            <p:spPr>
              <a:xfrm>
                <a:off x="3191384" y="2944346"/>
                <a:ext cx="325666" cy="443013"/>
              </a:xfrm>
              <a:custGeom>
                <a:avLst/>
                <a:gdLst>
                  <a:gd name="connsiteX0" fmla="*/ 549556 w 678505"/>
                  <a:gd name="connsiteY0" fmla="*/ 609746 h 922989"/>
                  <a:gd name="connsiteX1" fmla="*/ 545095 w 678505"/>
                  <a:gd name="connsiteY1" fmla="*/ 615875 h 922989"/>
                  <a:gd name="connsiteX2" fmla="*/ 495884 w 678505"/>
                  <a:gd name="connsiteY2" fmla="*/ 631848 h 922989"/>
                  <a:gd name="connsiteX3" fmla="*/ 493938 w 678505"/>
                  <a:gd name="connsiteY3" fmla="*/ 631848 h 922989"/>
                  <a:gd name="connsiteX4" fmla="*/ 462757 w 678505"/>
                  <a:gd name="connsiteY4" fmla="*/ 630959 h 922989"/>
                  <a:gd name="connsiteX5" fmla="*/ 435445 w 678505"/>
                  <a:gd name="connsiteY5" fmla="*/ 632980 h 922989"/>
                  <a:gd name="connsiteX6" fmla="*/ 415628 w 678505"/>
                  <a:gd name="connsiteY6" fmla="*/ 644839 h 922989"/>
                  <a:gd name="connsiteX7" fmla="*/ 480377 w 678505"/>
                  <a:gd name="connsiteY7" fmla="*/ 821829 h 922989"/>
                  <a:gd name="connsiteX8" fmla="*/ 518951 w 678505"/>
                  <a:gd name="connsiteY8" fmla="*/ 731619 h 922989"/>
                  <a:gd name="connsiteX9" fmla="*/ 608105 w 678505"/>
                  <a:gd name="connsiteY9" fmla="*/ 769749 h 922989"/>
                  <a:gd name="connsiteX10" fmla="*/ 111005 w 678505"/>
                  <a:gd name="connsiteY10" fmla="*/ 585085 h 922989"/>
                  <a:gd name="connsiteX11" fmla="*/ 126373 w 678505"/>
                  <a:gd name="connsiteY11" fmla="*/ 606614 h 922989"/>
                  <a:gd name="connsiteX12" fmla="*/ 66678 w 678505"/>
                  <a:gd name="connsiteY12" fmla="*/ 769749 h 922989"/>
                  <a:gd name="connsiteX13" fmla="*/ 155832 w 678505"/>
                  <a:gd name="connsiteY13" fmla="*/ 731619 h 922989"/>
                  <a:gd name="connsiteX14" fmla="*/ 194406 w 678505"/>
                  <a:gd name="connsiteY14" fmla="*/ 821829 h 922989"/>
                  <a:gd name="connsiteX15" fmla="*/ 259823 w 678505"/>
                  <a:gd name="connsiteY15" fmla="*/ 643010 h 922989"/>
                  <a:gd name="connsiteX16" fmla="*/ 243061 w 678505"/>
                  <a:gd name="connsiteY16" fmla="*/ 632980 h 922989"/>
                  <a:gd name="connsiteX17" fmla="*/ 215749 w 678505"/>
                  <a:gd name="connsiteY17" fmla="*/ 630959 h 922989"/>
                  <a:gd name="connsiteX18" fmla="*/ 184567 w 678505"/>
                  <a:gd name="connsiteY18" fmla="*/ 631736 h 922989"/>
                  <a:gd name="connsiteX19" fmla="*/ 182622 w 678505"/>
                  <a:gd name="connsiteY19" fmla="*/ 631736 h 922989"/>
                  <a:gd name="connsiteX20" fmla="*/ 133411 w 678505"/>
                  <a:gd name="connsiteY20" fmla="*/ 615861 h 922989"/>
                  <a:gd name="connsiteX21" fmla="*/ 333584 w 678505"/>
                  <a:gd name="connsiteY21" fmla="*/ 123825 h 922989"/>
                  <a:gd name="connsiteX22" fmla="*/ 129930 w 678505"/>
                  <a:gd name="connsiteY22" fmla="*/ 327479 h 922989"/>
                  <a:gd name="connsiteX23" fmla="*/ 333584 w 678505"/>
                  <a:gd name="connsiteY23" fmla="*/ 531132 h 922989"/>
                  <a:gd name="connsiteX24" fmla="*/ 537237 w 678505"/>
                  <a:gd name="connsiteY24" fmla="*/ 327479 h 922989"/>
                  <a:gd name="connsiteX25" fmla="*/ 333584 w 678505"/>
                  <a:gd name="connsiteY25" fmla="*/ 123825 h 922989"/>
                  <a:gd name="connsiteX26" fmla="*/ 333584 w 678505"/>
                  <a:gd name="connsiteY26" fmla="*/ 101592 h 922989"/>
                  <a:gd name="connsiteX27" fmla="*/ 559470 w 678505"/>
                  <a:gd name="connsiteY27" fmla="*/ 327479 h 922989"/>
                  <a:gd name="connsiteX28" fmla="*/ 333584 w 678505"/>
                  <a:gd name="connsiteY28" fmla="*/ 553365 h 922989"/>
                  <a:gd name="connsiteX29" fmla="*/ 107697 w 678505"/>
                  <a:gd name="connsiteY29" fmla="*/ 327479 h 922989"/>
                  <a:gd name="connsiteX30" fmla="*/ 333584 w 678505"/>
                  <a:gd name="connsiteY30" fmla="*/ 101592 h 922989"/>
                  <a:gd name="connsiteX31" fmla="*/ 276291 w 678505"/>
                  <a:gd name="connsiteY31" fmla="*/ 0 h 922989"/>
                  <a:gd name="connsiteX32" fmla="*/ 276291 w 678505"/>
                  <a:gd name="connsiteY32" fmla="*/ 53308 h 922989"/>
                  <a:gd name="connsiteX33" fmla="*/ 259708 w 678505"/>
                  <a:gd name="connsiteY33" fmla="*/ 62540 h 922989"/>
                  <a:gd name="connsiteX34" fmla="*/ 230201 w 678505"/>
                  <a:gd name="connsiteY34" fmla="*/ 67354 h 922989"/>
                  <a:gd name="connsiteX35" fmla="*/ 230201 w 678505"/>
                  <a:gd name="connsiteY35" fmla="*/ 67409 h 922989"/>
                  <a:gd name="connsiteX36" fmla="*/ 224476 w 678505"/>
                  <a:gd name="connsiteY36" fmla="*/ 67243 h 922989"/>
                  <a:gd name="connsiteX37" fmla="*/ 220084 w 678505"/>
                  <a:gd name="connsiteY37" fmla="*/ 67034 h 922989"/>
                  <a:gd name="connsiteX38" fmla="*/ 220084 w 678505"/>
                  <a:gd name="connsiteY38" fmla="*/ 67187 h 922989"/>
                  <a:gd name="connsiteX39" fmla="*/ 188403 w 678505"/>
                  <a:gd name="connsiteY39" fmla="*/ 66742 h 922989"/>
                  <a:gd name="connsiteX40" fmla="*/ 187069 w 678505"/>
                  <a:gd name="connsiteY40" fmla="*/ 66742 h 922989"/>
                  <a:gd name="connsiteX41" fmla="*/ 143103 w 678505"/>
                  <a:gd name="connsiteY41" fmla="*/ 99147 h 922989"/>
                  <a:gd name="connsiteX42" fmla="*/ 133710 w 678505"/>
                  <a:gd name="connsiteY42" fmla="*/ 132551 h 922989"/>
                  <a:gd name="connsiteX43" fmla="*/ 98025 w 678505"/>
                  <a:gd name="connsiteY43" fmla="*/ 184410 h 922989"/>
                  <a:gd name="connsiteX44" fmla="*/ 93301 w 678505"/>
                  <a:gd name="connsiteY44" fmla="*/ 187522 h 922989"/>
                  <a:gd name="connsiteX45" fmla="*/ 66122 w 678505"/>
                  <a:gd name="connsiteY45" fmla="*/ 206031 h 922989"/>
                  <a:gd name="connsiteX46" fmla="*/ 48391 w 678505"/>
                  <a:gd name="connsiteY46" fmla="*/ 261392 h 922989"/>
                  <a:gd name="connsiteX47" fmla="*/ 49224 w 678505"/>
                  <a:gd name="connsiteY47" fmla="*/ 264170 h 922989"/>
                  <a:gd name="connsiteX48" fmla="*/ 54393 w 678505"/>
                  <a:gd name="connsiteY48" fmla="*/ 278733 h 922989"/>
                  <a:gd name="connsiteX49" fmla="*/ 54282 w 678505"/>
                  <a:gd name="connsiteY49" fmla="*/ 376058 h 922989"/>
                  <a:gd name="connsiteX50" fmla="*/ 44611 w 678505"/>
                  <a:gd name="connsiteY50" fmla="*/ 412575 h 922989"/>
                  <a:gd name="connsiteX51" fmla="*/ 57562 w 678505"/>
                  <a:gd name="connsiteY51" fmla="*/ 441367 h 922989"/>
                  <a:gd name="connsiteX52" fmla="*/ 86186 w 678505"/>
                  <a:gd name="connsiteY52" fmla="*/ 462043 h 922989"/>
                  <a:gd name="connsiteX53" fmla="*/ 136377 w 678505"/>
                  <a:gd name="connsiteY53" fmla="*/ 531355 h 922989"/>
                  <a:gd name="connsiteX54" fmla="*/ 144992 w 678505"/>
                  <a:gd name="connsiteY54" fmla="*/ 559313 h 922989"/>
                  <a:gd name="connsiteX55" fmla="*/ 184290 w 678505"/>
                  <a:gd name="connsiteY55" fmla="*/ 587438 h 922989"/>
                  <a:gd name="connsiteX56" fmla="*/ 186290 w 678505"/>
                  <a:gd name="connsiteY56" fmla="*/ 587438 h 922989"/>
                  <a:gd name="connsiteX57" fmla="*/ 209024 w 678505"/>
                  <a:gd name="connsiteY57" fmla="*/ 587048 h 922989"/>
                  <a:gd name="connsiteX58" fmla="*/ 297899 w 678505"/>
                  <a:gd name="connsiteY58" fmla="*/ 614840 h 922989"/>
                  <a:gd name="connsiteX59" fmla="*/ 322633 w 678505"/>
                  <a:gd name="connsiteY59" fmla="*/ 632515 h 922989"/>
                  <a:gd name="connsiteX60" fmla="*/ 339253 w 678505"/>
                  <a:gd name="connsiteY60" fmla="*/ 638073 h 922989"/>
                  <a:gd name="connsiteX61" fmla="*/ 355872 w 678505"/>
                  <a:gd name="connsiteY61" fmla="*/ 632515 h 922989"/>
                  <a:gd name="connsiteX62" fmla="*/ 380606 w 678505"/>
                  <a:gd name="connsiteY62" fmla="*/ 614840 h 922989"/>
                  <a:gd name="connsiteX63" fmla="*/ 469483 w 678505"/>
                  <a:gd name="connsiteY63" fmla="*/ 587048 h 922989"/>
                  <a:gd name="connsiteX64" fmla="*/ 492216 w 678505"/>
                  <a:gd name="connsiteY64" fmla="*/ 587382 h 922989"/>
                  <a:gd name="connsiteX65" fmla="*/ 494217 w 678505"/>
                  <a:gd name="connsiteY65" fmla="*/ 587382 h 922989"/>
                  <a:gd name="connsiteX66" fmla="*/ 533513 w 678505"/>
                  <a:gd name="connsiteY66" fmla="*/ 559313 h 922989"/>
                  <a:gd name="connsiteX67" fmla="*/ 542129 w 678505"/>
                  <a:gd name="connsiteY67" fmla="*/ 531355 h 922989"/>
                  <a:gd name="connsiteX68" fmla="*/ 592319 w 678505"/>
                  <a:gd name="connsiteY68" fmla="*/ 462043 h 922989"/>
                  <a:gd name="connsiteX69" fmla="*/ 620944 w 678505"/>
                  <a:gd name="connsiteY69" fmla="*/ 441367 h 922989"/>
                  <a:gd name="connsiteX70" fmla="*/ 633894 w 678505"/>
                  <a:gd name="connsiteY70" fmla="*/ 412575 h 922989"/>
                  <a:gd name="connsiteX71" fmla="*/ 624224 w 678505"/>
                  <a:gd name="connsiteY71" fmla="*/ 376058 h 922989"/>
                  <a:gd name="connsiteX72" fmla="*/ 624112 w 678505"/>
                  <a:gd name="connsiteY72" fmla="*/ 278733 h 922989"/>
                  <a:gd name="connsiteX73" fmla="*/ 629281 w 678505"/>
                  <a:gd name="connsiteY73" fmla="*/ 264170 h 922989"/>
                  <a:gd name="connsiteX74" fmla="*/ 630171 w 678505"/>
                  <a:gd name="connsiteY74" fmla="*/ 261336 h 922989"/>
                  <a:gd name="connsiteX75" fmla="*/ 612440 w 678505"/>
                  <a:gd name="connsiteY75" fmla="*/ 205976 h 922989"/>
                  <a:gd name="connsiteX76" fmla="*/ 585205 w 678505"/>
                  <a:gd name="connsiteY76" fmla="*/ 187467 h 922989"/>
                  <a:gd name="connsiteX77" fmla="*/ 580536 w 678505"/>
                  <a:gd name="connsiteY77" fmla="*/ 184410 h 922989"/>
                  <a:gd name="connsiteX78" fmla="*/ 544852 w 678505"/>
                  <a:gd name="connsiteY78" fmla="*/ 132551 h 922989"/>
                  <a:gd name="connsiteX79" fmla="*/ 535459 w 678505"/>
                  <a:gd name="connsiteY79" fmla="*/ 99147 h 922989"/>
                  <a:gd name="connsiteX80" fmla="*/ 491493 w 678505"/>
                  <a:gd name="connsiteY80" fmla="*/ 66742 h 922989"/>
                  <a:gd name="connsiteX81" fmla="*/ 490159 w 678505"/>
                  <a:gd name="connsiteY81" fmla="*/ 66742 h 922989"/>
                  <a:gd name="connsiteX82" fmla="*/ 457420 w 678505"/>
                  <a:gd name="connsiteY82" fmla="*/ 67242 h 922989"/>
                  <a:gd name="connsiteX83" fmla="*/ 457420 w 678505"/>
                  <a:gd name="connsiteY83" fmla="*/ 67044 h 922989"/>
                  <a:gd name="connsiteX84" fmla="*/ 453253 w 678505"/>
                  <a:gd name="connsiteY84" fmla="*/ 67243 h 922989"/>
                  <a:gd name="connsiteX85" fmla="*/ 447528 w 678505"/>
                  <a:gd name="connsiteY85" fmla="*/ 67409 h 922989"/>
                  <a:gd name="connsiteX86" fmla="*/ 447528 w 678505"/>
                  <a:gd name="connsiteY86" fmla="*/ 67354 h 922989"/>
                  <a:gd name="connsiteX87" fmla="*/ 418021 w 678505"/>
                  <a:gd name="connsiteY87" fmla="*/ 62540 h 922989"/>
                  <a:gd name="connsiteX88" fmla="*/ 402217 w 678505"/>
                  <a:gd name="connsiteY88" fmla="*/ 53742 h 922989"/>
                  <a:gd name="connsiteX89" fmla="*/ 402217 w 678505"/>
                  <a:gd name="connsiteY89" fmla="*/ 564 h 922989"/>
                  <a:gd name="connsiteX90" fmla="*/ 420015 w 678505"/>
                  <a:gd name="connsiteY90" fmla="*/ 13438 h 922989"/>
                  <a:gd name="connsiteX91" fmla="*/ 450808 w 678505"/>
                  <a:gd name="connsiteY91" fmla="*/ 22777 h 922989"/>
                  <a:gd name="connsiteX92" fmla="*/ 458700 w 678505"/>
                  <a:gd name="connsiteY92" fmla="*/ 22443 h 922989"/>
                  <a:gd name="connsiteX93" fmla="*/ 458711 w 678505"/>
                  <a:gd name="connsiteY93" fmla="*/ 22756 h 922989"/>
                  <a:gd name="connsiteX94" fmla="*/ 490270 w 678505"/>
                  <a:gd name="connsiteY94" fmla="*/ 22276 h 922989"/>
                  <a:gd name="connsiteX95" fmla="*/ 491604 w 678505"/>
                  <a:gd name="connsiteY95" fmla="*/ 22276 h 922989"/>
                  <a:gd name="connsiteX96" fmla="*/ 577867 w 678505"/>
                  <a:gd name="connsiteY96" fmla="*/ 85751 h 922989"/>
                  <a:gd name="connsiteX97" fmla="*/ 587872 w 678505"/>
                  <a:gd name="connsiteY97" fmla="*/ 121435 h 922989"/>
                  <a:gd name="connsiteX98" fmla="*/ 604937 w 678505"/>
                  <a:gd name="connsiteY98" fmla="*/ 147226 h 922989"/>
                  <a:gd name="connsiteX99" fmla="*/ 609550 w 678505"/>
                  <a:gd name="connsiteY99" fmla="*/ 150227 h 922989"/>
                  <a:gd name="connsiteX100" fmla="*/ 638731 w 678505"/>
                  <a:gd name="connsiteY100" fmla="*/ 170126 h 922989"/>
                  <a:gd name="connsiteX101" fmla="*/ 672580 w 678505"/>
                  <a:gd name="connsiteY101" fmla="*/ 274564 h 922989"/>
                  <a:gd name="connsiteX102" fmla="*/ 671746 w 678505"/>
                  <a:gd name="connsiteY102" fmla="*/ 277233 h 922989"/>
                  <a:gd name="connsiteX103" fmla="*/ 664243 w 678505"/>
                  <a:gd name="connsiteY103" fmla="*/ 297742 h 922989"/>
                  <a:gd name="connsiteX104" fmla="*/ 664243 w 678505"/>
                  <a:gd name="connsiteY104" fmla="*/ 297797 h 922989"/>
                  <a:gd name="connsiteX105" fmla="*/ 664577 w 678505"/>
                  <a:gd name="connsiteY105" fmla="*/ 357382 h 922989"/>
                  <a:gd name="connsiteX106" fmla="*/ 678250 w 678505"/>
                  <a:gd name="connsiteY106" fmla="*/ 410797 h 922989"/>
                  <a:gd name="connsiteX107" fmla="*/ 651459 w 678505"/>
                  <a:gd name="connsiteY107" fmla="*/ 473549 h 922989"/>
                  <a:gd name="connsiteX108" fmla="*/ 613885 w 678505"/>
                  <a:gd name="connsiteY108" fmla="*/ 500840 h 922989"/>
                  <a:gd name="connsiteX109" fmla="*/ 585538 w 678505"/>
                  <a:gd name="connsiteY109" fmla="*/ 540693 h 922989"/>
                  <a:gd name="connsiteX110" fmla="*/ 575918 w 678505"/>
                  <a:gd name="connsiteY110" fmla="*/ 572261 h 922989"/>
                  <a:gd name="connsiteX111" fmla="*/ 672747 w 678505"/>
                  <a:gd name="connsiteY111" fmla="*/ 837893 h 922989"/>
                  <a:gd name="connsiteX112" fmla="*/ 538571 w 678505"/>
                  <a:gd name="connsiteY112" fmla="*/ 780531 h 922989"/>
                  <a:gd name="connsiteX113" fmla="*/ 477709 w 678505"/>
                  <a:gd name="connsiteY113" fmla="*/ 922989 h 922989"/>
                  <a:gd name="connsiteX114" fmla="*/ 383948 w 678505"/>
                  <a:gd name="connsiteY114" fmla="*/ 666758 h 922989"/>
                  <a:gd name="connsiteX115" fmla="*/ 377716 w 678505"/>
                  <a:gd name="connsiteY115" fmla="*/ 671200 h 922989"/>
                  <a:gd name="connsiteX116" fmla="*/ 341031 w 678505"/>
                  <a:gd name="connsiteY116" fmla="*/ 682539 h 922989"/>
                  <a:gd name="connsiteX117" fmla="*/ 340643 w 678505"/>
                  <a:gd name="connsiteY117" fmla="*/ 682761 h 922989"/>
                  <a:gd name="connsiteX118" fmla="*/ 337807 w 678505"/>
                  <a:gd name="connsiteY118" fmla="*/ 682595 h 922989"/>
                  <a:gd name="connsiteX119" fmla="*/ 300790 w 678505"/>
                  <a:gd name="connsiteY119" fmla="*/ 671200 h 922989"/>
                  <a:gd name="connsiteX120" fmla="*/ 291605 w 678505"/>
                  <a:gd name="connsiteY120" fmla="*/ 664653 h 922989"/>
                  <a:gd name="connsiteX121" fmla="*/ 197074 w 678505"/>
                  <a:gd name="connsiteY121" fmla="*/ 922989 h 922989"/>
                  <a:gd name="connsiteX122" fmla="*/ 136210 w 678505"/>
                  <a:gd name="connsiteY122" fmla="*/ 780531 h 922989"/>
                  <a:gd name="connsiteX123" fmla="*/ 2035 w 678505"/>
                  <a:gd name="connsiteY123" fmla="*/ 837893 h 922989"/>
                  <a:gd name="connsiteX124" fmla="*/ 100900 w 678505"/>
                  <a:gd name="connsiteY124" fmla="*/ 566678 h 922989"/>
                  <a:gd name="connsiteX125" fmla="*/ 93023 w 678505"/>
                  <a:gd name="connsiteY125" fmla="*/ 540693 h 922989"/>
                  <a:gd name="connsiteX126" fmla="*/ 64676 w 678505"/>
                  <a:gd name="connsiteY126" fmla="*/ 500840 h 922989"/>
                  <a:gd name="connsiteX127" fmla="*/ 27046 w 678505"/>
                  <a:gd name="connsiteY127" fmla="*/ 473549 h 922989"/>
                  <a:gd name="connsiteX128" fmla="*/ 256 w 678505"/>
                  <a:gd name="connsiteY128" fmla="*/ 410797 h 922989"/>
                  <a:gd name="connsiteX129" fmla="*/ 13930 w 678505"/>
                  <a:gd name="connsiteY129" fmla="*/ 357382 h 922989"/>
                  <a:gd name="connsiteX130" fmla="*/ 14263 w 678505"/>
                  <a:gd name="connsiteY130" fmla="*/ 297742 h 922989"/>
                  <a:gd name="connsiteX131" fmla="*/ 6759 w 678505"/>
                  <a:gd name="connsiteY131" fmla="*/ 277177 h 922989"/>
                  <a:gd name="connsiteX132" fmla="*/ 5925 w 678505"/>
                  <a:gd name="connsiteY132" fmla="*/ 274564 h 922989"/>
                  <a:gd name="connsiteX133" fmla="*/ 39776 w 678505"/>
                  <a:gd name="connsiteY133" fmla="*/ 170126 h 922989"/>
                  <a:gd name="connsiteX134" fmla="*/ 68956 w 678505"/>
                  <a:gd name="connsiteY134" fmla="*/ 150282 h 922989"/>
                  <a:gd name="connsiteX135" fmla="*/ 73625 w 678505"/>
                  <a:gd name="connsiteY135" fmla="*/ 147226 h 922989"/>
                  <a:gd name="connsiteX136" fmla="*/ 90689 w 678505"/>
                  <a:gd name="connsiteY136" fmla="*/ 121435 h 922989"/>
                  <a:gd name="connsiteX137" fmla="*/ 100693 w 678505"/>
                  <a:gd name="connsiteY137" fmla="*/ 85751 h 922989"/>
                  <a:gd name="connsiteX138" fmla="*/ 186957 w 678505"/>
                  <a:gd name="connsiteY138" fmla="*/ 22276 h 922989"/>
                  <a:gd name="connsiteX139" fmla="*/ 188291 w 678505"/>
                  <a:gd name="connsiteY139" fmla="*/ 22276 h 922989"/>
                  <a:gd name="connsiteX140" fmla="*/ 219020 w 678505"/>
                  <a:gd name="connsiteY140" fmla="*/ 22706 h 922989"/>
                  <a:gd name="connsiteX141" fmla="*/ 219029 w 678505"/>
                  <a:gd name="connsiteY141" fmla="*/ 22443 h 922989"/>
                  <a:gd name="connsiteX142" fmla="*/ 226922 w 678505"/>
                  <a:gd name="connsiteY142" fmla="*/ 22777 h 922989"/>
                  <a:gd name="connsiteX143" fmla="*/ 257714 w 678505"/>
                  <a:gd name="connsiteY143" fmla="*/ 13438 h 922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Lst>
                <a:rect l="l" t="t" r="r" b="b"/>
                <a:pathLst>
                  <a:path w="678505" h="922989">
                    <a:moveTo>
                      <a:pt x="549556" y="609746"/>
                    </a:moveTo>
                    <a:lnTo>
                      <a:pt x="545095" y="615875"/>
                    </a:lnTo>
                    <a:cubicBezTo>
                      <a:pt x="531651" y="625595"/>
                      <a:pt x="515032" y="631070"/>
                      <a:pt x="495884" y="631848"/>
                    </a:cubicBezTo>
                    <a:lnTo>
                      <a:pt x="493938" y="631848"/>
                    </a:lnTo>
                    <a:cubicBezTo>
                      <a:pt x="484434" y="632181"/>
                      <a:pt x="473651" y="632626"/>
                      <a:pt x="462757" y="630959"/>
                    </a:cubicBezTo>
                    <a:cubicBezTo>
                      <a:pt x="453169" y="629486"/>
                      <a:pt x="444164" y="630125"/>
                      <a:pt x="435445" y="632980"/>
                    </a:cubicBezTo>
                    <a:lnTo>
                      <a:pt x="415628" y="644839"/>
                    </a:lnTo>
                    <a:lnTo>
                      <a:pt x="480377" y="821829"/>
                    </a:lnTo>
                    <a:lnTo>
                      <a:pt x="518951" y="731619"/>
                    </a:lnTo>
                    <a:lnTo>
                      <a:pt x="608105" y="769749"/>
                    </a:lnTo>
                    <a:close/>
                    <a:moveTo>
                      <a:pt x="111005" y="585085"/>
                    </a:moveTo>
                    <a:lnTo>
                      <a:pt x="126373" y="606614"/>
                    </a:lnTo>
                    <a:lnTo>
                      <a:pt x="66678" y="769749"/>
                    </a:lnTo>
                    <a:lnTo>
                      <a:pt x="155832" y="731619"/>
                    </a:lnTo>
                    <a:lnTo>
                      <a:pt x="194406" y="821829"/>
                    </a:lnTo>
                    <a:lnTo>
                      <a:pt x="259823" y="643010"/>
                    </a:lnTo>
                    <a:lnTo>
                      <a:pt x="243061" y="632980"/>
                    </a:lnTo>
                    <a:cubicBezTo>
                      <a:pt x="234342" y="630125"/>
                      <a:pt x="225337" y="629486"/>
                      <a:pt x="215749" y="630959"/>
                    </a:cubicBezTo>
                    <a:cubicBezTo>
                      <a:pt x="204855" y="632626"/>
                      <a:pt x="194072" y="632181"/>
                      <a:pt x="184567" y="631736"/>
                    </a:cubicBezTo>
                    <a:lnTo>
                      <a:pt x="182622" y="631736"/>
                    </a:lnTo>
                    <a:cubicBezTo>
                      <a:pt x="163474" y="631014"/>
                      <a:pt x="146855" y="625567"/>
                      <a:pt x="133411" y="615861"/>
                    </a:cubicBezTo>
                    <a:close/>
                    <a:moveTo>
                      <a:pt x="333584" y="123825"/>
                    </a:moveTo>
                    <a:cubicBezTo>
                      <a:pt x="221308" y="123825"/>
                      <a:pt x="129930" y="215203"/>
                      <a:pt x="129930" y="327479"/>
                    </a:cubicBezTo>
                    <a:cubicBezTo>
                      <a:pt x="129930" y="439756"/>
                      <a:pt x="221308" y="531132"/>
                      <a:pt x="333584" y="531132"/>
                    </a:cubicBezTo>
                    <a:cubicBezTo>
                      <a:pt x="445861" y="531132"/>
                      <a:pt x="537237" y="439756"/>
                      <a:pt x="537237" y="327479"/>
                    </a:cubicBezTo>
                    <a:cubicBezTo>
                      <a:pt x="537237" y="215203"/>
                      <a:pt x="445861" y="123825"/>
                      <a:pt x="333584" y="123825"/>
                    </a:cubicBezTo>
                    <a:close/>
                    <a:moveTo>
                      <a:pt x="333584" y="101592"/>
                    </a:moveTo>
                    <a:cubicBezTo>
                      <a:pt x="458144" y="101592"/>
                      <a:pt x="559470" y="202919"/>
                      <a:pt x="559470" y="327479"/>
                    </a:cubicBezTo>
                    <a:cubicBezTo>
                      <a:pt x="559470" y="452039"/>
                      <a:pt x="458144" y="553365"/>
                      <a:pt x="333584" y="553365"/>
                    </a:cubicBezTo>
                    <a:cubicBezTo>
                      <a:pt x="209024" y="553365"/>
                      <a:pt x="107697" y="452039"/>
                      <a:pt x="107697" y="327479"/>
                    </a:cubicBezTo>
                    <a:cubicBezTo>
                      <a:pt x="107697" y="202919"/>
                      <a:pt x="209024" y="101592"/>
                      <a:pt x="333584" y="101592"/>
                    </a:cubicBezTo>
                    <a:close/>
                    <a:moveTo>
                      <a:pt x="276291" y="0"/>
                    </a:moveTo>
                    <a:lnTo>
                      <a:pt x="276291" y="53308"/>
                    </a:lnTo>
                    <a:lnTo>
                      <a:pt x="259708" y="62540"/>
                    </a:lnTo>
                    <a:cubicBezTo>
                      <a:pt x="250475" y="65742"/>
                      <a:pt x="240623" y="67354"/>
                      <a:pt x="230201" y="67354"/>
                    </a:cubicBezTo>
                    <a:lnTo>
                      <a:pt x="230201" y="67409"/>
                    </a:lnTo>
                    <a:cubicBezTo>
                      <a:pt x="228311" y="67409"/>
                      <a:pt x="226421" y="67409"/>
                      <a:pt x="224476" y="67243"/>
                    </a:cubicBezTo>
                    <a:lnTo>
                      <a:pt x="220084" y="67034"/>
                    </a:lnTo>
                    <a:lnTo>
                      <a:pt x="220084" y="67187"/>
                    </a:lnTo>
                    <a:cubicBezTo>
                      <a:pt x="209746" y="66742"/>
                      <a:pt x="199352" y="66742"/>
                      <a:pt x="188403" y="66742"/>
                    </a:cubicBezTo>
                    <a:lnTo>
                      <a:pt x="187069" y="66742"/>
                    </a:lnTo>
                    <a:cubicBezTo>
                      <a:pt x="163112" y="66797"/>
                      <a:pt x="150329" y="76191"/>
                      <a:pt x="143103" y="99147"/>
                    </a:cubicBezTo>
                    <a:cubicBezTo>
                      <a:pt x="139490" y="110596"/>
                      <a:pt x="136322" y="122435"/>
                      <a:pt x="133710" y="132551"/>
                    </a:cubicBezTo>
                    <a:cubicBezTo>
                      <a:pt x="127873" y="155229"/>
                      <a:pt x="115867" y="172682"/>
                      <a:pt x="98025" y="184410"/>
                    </a:cubicBezTo>
                    <a:lnTo>
                      <a:pt x="93301" y="187522"/>
                    </a:lnTo>
                    <a:cubicBezTo>
                      <a:pt x="83797" y="193748"/>
                      <a:pt x="74792" y="199640"/>
                      <a:pt x="66122" y="206031"/>
                    </a:cubicBezTo>
                    <a:cubicBezTo>
                      <a:pt x="44277" y="222040"/>
                      <a:pt x="40164" y="234990"/>
                      <a:pt x="48391" y="261392"/>
                    </a:cubicBezTo>
                    <a:lnTo>
                      <a:pt x="49224" y="264170"/>
                    </a:lnTo>
                    <a:cubicBezTo>
                      <a:pt x="50892" y="269507"/>
                      <a:pt x="52448" y="274564"/>
                      <a:pt x="54393" y="278733"/>
                    </a:cubicBezTo>
                    <a:cubicBezTo>
                      <a:pt x="69456" y="310470"/>
                      <a:pt x="69400" y="343209"/>
                      <a:pt x="54282" y="376058"/>
                    </a:cubicBezTo>
                    <a:cubicBezTo>
                      <a:pt x="48112" y="389342"/>
                      <a:pt x="45056" y="400959"/>
                      <a:pt x="44611" y="412575"/>
                    </a:cubicBezTo>
                    <a:cubicBezTo>
                      <a:pt x="44166" y="423748"/>
                      <a:pt x="48057" y="432363"/>
                      <a:pt x="57562" y="441367"/>
                    </a:cubicBezTo>
                    <a:cubicBezTo>
                      <a:pt x="65621" y="448982"/>
                      <a:pt x="75237" y="455986"/>
                      <a:pt x="86186" y="462043"/>
                    </a:cubicBezTo>
                    <a:cubicBezTo>
                      <a:pt x="112755" y="476773"/>
                      <a:pt x="129652" y="500118"/>
                      <a:pt x="136377" y="531355"/>
                    </a:cubicBezTo>
                    <a:cubicBezTo>
                      <a:pt x="138433" y="540693"/>
                      <a:pt x="141713" y="550309"/>
                      <a:pt x="144992" y="559313"/>
                    </a:cubicBezTo>
                    <a:cubicBezTo>
                      <a:pt x="151773" y="577933"/>
                      <a:pt x="163891" y="586605"/>
                      <a:pt x="184290" y="587438"/>
                    </a:cubicBezTo>
                    <a:lnTo>
                      <a:pt x="186290" y="587438"/>
                    </a:lnTo>
                    <a:cubicBezTo>
                      <a:pt x="194517" y="587772"/>
                      <a:pt x="202298" y="588049"/>
                      <a:pt x="209024" y="587048"/>
                    </a:cubicBezTo>
                    <a:cubicBezTo>
                      <a:pt x="241205" y="582102"/>
                      <a:pt x="271109" y="591440"/>
                      <a:pt x="297899" y="614840"/>
                    </a:cubicBezTo>
                    <a:cubicBezTo>
                      <a:pt x="306070" y="621954"/>
                      <a:pt x="314185" y="627735"/>
                      <a:pt x="322633" y="632515"/>
                    </a:cubicBezTo>
                    <a:cubicBezTo>
                      <a:pt x="328247" y="635683"/>
                      <a:pt x="333695" y="637462"/>
                      <a:pt x="339253" y="638073"/>
                    </a:cubicBezTo>
                    <a:cubicBezTo>
                      <a:pt x="344811" y="637462"/>
                      <a:pt x="350258" y="635683"/>
                      <a:pt x="355872" y="632515"/>
                    </a:cubicBezTo>
                    <a:cubicBezTo>
                      <a:pt x="364376" y="627735"/>
                      <a:pt x="372436" y="621954"/>
                      <a:pt x="380606" y="614840"/>
                    </a:cubicBezTo>
                    <a:cubicBezTo>
                      <a:pt x="407397" y="591440"/>
                      <a:pt x="437300" y="582102"/>
                      <a:pt x="469483" y="587048"/>
                    </a:cubicBezTo>
                    <a:cubicBezTo>
                      <a:pt x="476207" y="588105"/>
                      <a:pt x="483990" y="587772"/>
                      <a:pt x="492216" y="587382"/>
                    </a:cubicBezTo>
                    <a:lnTo>
                      <a:pt x="494217" y="587382"/>
                    </a:lnTo>
                    <a:cubicBezTo>
                      <a:pt x="514671" y="586605"/>
                      <a:pt x="526732" y="577933"/>
                      <a:pt x="533513" y="559313"/>
                    </a:cubicBezTo>
                    <a:cubicBezTo>
                      <a:pt x="536792" y="550309"/>
                      <a:pt x="540127" y="540693"/>
                      <a:pt x="542129" y="531355"/>
                    </a:cubicBezTo>
                    <a:cubicBezTo>
                      <a:pt x="548853" y="500118"/>
                      <a:pt x="565751" y="476829"/>
                      <a:pt x="592319" y="462043"/>
                    </a:cubicBezTo>
                    <a:cubicBezTo>
                      <a:pt x="603213" y="455986"/>
                      <a:pt x="612885" y="449037"/>
                      <a:pt x="620944" y="441367"/>
                    </a:cubicBezTo>
                    <a:cubicBezTo>
                      <a:pt x="630449" y="432363"/>
                      <a:pt x="634339" y="423748"/>
                      <a:pt x="633894" y="412575"/>
                    </a:cubicBezTo>
                    <a:cubicBezTo>
                      <a:pt x="633394" y="400959"/>
                      <a:pt x="630338" y="389342"/>
                      <a:pt x="624224" y="376058"/>
                    </a:cubicBezTo>
                    <a:cubicBezTo>
                      <a:pt x="609050" y="343209"/>
                      <a:pt x="609050" y="310470"/>
                      <a:pt x="624112" y="278733"/>
                    </a:cubicBezTo>
                    <a:cubicBezTo>
                      <a:pt x="626058" y="274564"/>
                      <a:pt x="627614" y="269507"/>
                      <a:pt x="629281" y="264170"/>
                    </a:cubicBezTo>
                    <a:lnTo>
                      <a:pt x="630171" y="261336"/>
                    </a:lnTo>
                    <a:cubicBezTo>
                      <a:pt x="638397" y="234934"/>
                      <a:pt x="634228" y="221983"/>
                      <a:pt x="612440" y="205976"/>
                    </a:cubicBezTo>
                    <a:cubicBezTo>
                      <a:pt x="603770" y="199640"/>
                      <a:pt x="594765" y="193693"/>
                      <a:pt x="585205" y="187467"/>
                    </a:cubicBezTo>
                    <a:lnTo>
                      <a:pt x="580536" y="184410"/>
                    </a:lnTo>
                    <a:cubicBezTo>
                      <a:pt x="562694" y="172682"/>
                      <a:pt x="550688" y="155229"/>
                      <a:pt x="544852" y="132551"/>
                    </a:cubicBezTo>
                    <a:cubicBezTo>
                      <a:pt x="542239" y="122491"/>
                      <a:pt x="539071" y="110653"/>
                      <a:pt x="535459" y="99147"/>
                    </a:cubicBezTo>
                    <a:cubicBezTo>
                      <a:pt x="528233" y="76191"/>
                      <a:pt x="515449" y="66797"/>
                      <a:pt x="491493" y="66742"/>
                    </a:cubicBezTo>
                    <a:lnTo>
                      <a:pt x="490159" y="66742"/>
                    </a:lnTo>
                    <a:cubicBezTo>
                      <a:pt x="478876" y="66687"/>
                      <a:pt x="468093" y="66742"/>
                      <a:pt x="457420" y="67242"/>
                    </a:cubicBezTo>
                    <a:lnTo>
                      <a:pt x="457420" y="67044"/>
                    </a:lnTo>
                    <a:lnTo>
                      <a:pt x="453253" y="67243"/>
                    </a:lnTo>
                    <a:cubicBezTo>
                      <a:pt x="451308" y="67409"/>
                      <a:pt x="449417" y="67409"/>
                      <a:pt x="447528" y="67409"/>
                    </a:cubicBezTo>
                    <a:lnTo>
                      <a:pt x="447528" y="67354"/>
                    </a:lnTo>
                    <a:cubicBezTo>
                      <a:pt x="437106" y="67354"/>
                      <a:pt x="427254" y="65742"/>
                      <a:pt x="418021" y="62540"/>
                    </a:cubicBezTo>
                    <a:lnTo>
                      <a:pt x="402217" y="53742"/>
                    </a:lnTo>
                    <a:lnTo>
                      <a:pt x="402217" y="564"/>
                    </a:lnTo>
                    <a:lnTo>
                      <a:pt x="420015" y="13438"/>
                    </a:lnTo>
                    <a:cubicBezTo>
                      <a:pt x="428963" y="20609"/>
                      <a:pt x="438468" y="23444"/>
                      <a:pt x="450808" y="22777"/>
                    </a:cubicBezTo>
                    <a:cubicBezTo>
                      <a:pt x="453420" y="22666"/>
                      <a:pt x="456088" y="22555"/>
                      <a:pt x="458700" y="22443"/>
                    </a:cubicBezTo>
                    <a:lnTo>
                      <a:pt x="458711" y="22756"/>
                    </a:lnTo>
                    <a:lnTo>
                      <a:pt x="490270" y="22276"/>
                    </a:lnTo>
                    <a:lnTo>
                      <a:pt x="491604" y="22276"/>
                    </a:lnTo>
                    <a:cubicBezTo>
                      <a:pt x="534958" y="22331"/>
                      <a:pt x="564806" y="44287"/>
                      <a:pt x="577867" y="85751"/>
                    </a:cubicBezTo>
                    <a:cubicBezTo>
                      <a:pt x="581814" y="98257"/>
                      <a:pt x="585149" y="110819"/>
                      <a:pt x="587872" y="121435"/>
                    </a:cubicBezTo>
                    <a:cubicBezTo>
                      <a:pt x="590930" y="133386"/>
                      <a:pt x="596377" y="141611"/>
                      <a:pt x="604937" y="147226"/>
                    </a:cubicBezTo>
                    <a:lnTo>
                      <a:pt x="609550" y="150227"/>
                    </a:lnTo>
                    <a:cubicBezTo>
                      <a:pt x="619165" y="156508"/>
                      <a:pt x="629059" y="163067"/>
                      <a:pt x="638731" y="170126"/>
                    </a:cubicBezTo>
                    <a:cubicBezTo>
                      <a:pt x="676082" y="197583"/>
                      <a:pt x="686531" y="229766"/>
                      <a:pt x="672580" y="274564"/>
                    </a:cubicBezTo>
                    <a:lnTo>
                      <a:pt x="671746" y="277233"/>
                    </a:lnTo>
                    <a:cubicBezTo>
                      <a:pt x="669801" y="283514"/>
                      <a:pt x="667578" y="290683"/>
                      <a:pt x="664243" y="297742"/>
                    </a:cubicBezTo>
                    <a:lnTo>
                      <a:pt x="664243" y="297797"/>
                    </a:lnTo>
                    <a:cubicBezTo>
                      <a:pt x="654850" y="317586"/>
                      <a:pt x="654960" y="336539"/>
                      <a:pt x="664577" y="357382"/>
                    </a:cubicBezTo>
                    <a:cubicBezTo>
                      <a:pt x="673080" y="375892"/>
                      <a:pt x="677583" y="393400"/>
                      <a:pt x="678250" y="410797"/>
                    </a:cubicBezTo>
                    <a:cubicBezTo>
                      <a:pt x="679194" y="434697"/>
                      <a:pt x="670190" y="455819"/>
                      <a:pt x="651459" y="473549"/>
                    </a:cubicBezTo>
                    <a:cubicBezTo>
                      <a:pt x="640731" y="483776"/>
                      <a:pt x="628059" y="492948"/>
                      <a:pt x="613885" y="500840"/>
                    </a:cubicBezTo>
                    <a:cubicBezTo>
                      <a:pt x="598378" y="509455"/>
                      <a:pt x="589651" y="521740"/>
                      <a:pt x="585538" y="540693"/>
                    </a:cubicBezTo>
                    <a:lnTo>
                      <a:pt x="575918" y="572261"/>
                    </a:lnTo>
                    <a:lnTo>
                      <a:pt x="672747" y="837893"/>
                    </a:lnTo>
                    <a:lnTo>
                      <a:pt x="538571" y="780531"/>
                    </a:lnTo>
                    <a:lnTo>
                      <a:pt x="477709" y="922989"/>
                    </a:lnTo>
                    <a:lnTo>
                      <a:pt x="383948" y="666758"/>
                    </a:lnTo>
                    <a:lnTo>
                      <a:pt x="377716" y="671200"/>
                    </a:lnTo>
                    <a:cubicBezTo>
                      <a:pt x="365932" y="677870"/>
                      <a:pt x="353593" y="681649"/>
                      <a:pt x="341031" y="682539"/>
                    </a:cubicBezTo>
                    <a:lnTo>
                      <a:pt x="340643" y="682761"/>
                    </a:lnTo>
                    <a:cubicBezTo>
                      <a:pt x="338919" y="682650"/>
                      <a:pt x="337807" y="682595"/>
                      <a:pt x="337807" y="682595"/>
                    </a:cubicBezTo>
                    <a:cubicBezTo>
                      <a:pt x="325135" y="681761"/>
                      <a:pt x="312684" y="677926"/>
                      <a:pt x="300790" y="671200"/>
                    </a:cubicBezTo>
                    <a:lnTo>
                      <a:pt x="291605" y="664653"/>
                    </a:lnTo>
                    <a:lnTo>
                      <a:pt x="197074" y="922989"/>
                    </a:lnTo>
                    <a:lnTo>
                      <a:pt x="136210" y="780531"/>
                    </a:lnTo>
                    <a:lnTo>
                      <a:pt x="2035" y="837893"/>
                    </a:lnTo>
                    <a:lnTo>
                      <a:pt x="100900" y="566678"/>
                    </a:lnTo>
                    <a:lnTo>
                      <a:pt x="93023" y="540693"/>
                    </a:lnTo>
                    <a:cubicBezTo>
                      <a:pt x="88910" y="521740"/>
                      <a:pt x="80184" y="509455"/>
                      <a:pt x="64676" y="500840"/>
                    </a:cubicBezTo>
                    <a:cubicBezTo>
                      <a:pt x="50447" y="492948"/>
                      <a:pt x="37830" y="483776"/>
                      <a:pt x="27046" y="473549"/>
                    </a:cubicBezTo>
                    <a:cubicBezTo>
                      <a:pt x="8316" y="455874"/>
                      <a:pt x="-689" y="434753"/>
                      <a:pt x="256" y="410797"/>
                    </a:cubicBezTo>
                    <a:cubicBezTo>
                      <a:pt x="923" y="393400"/>
                      <a:pt x="5370" y="375892"/>
                      <a:pt x="13930" y="357382"/>
                    </a:cubicBezTo>
                    <a:cubicBezTo>
                      <a:pt x="23545" y="336483"/>
                      <a:pt x="23656" y="317529"/>
                      <a:pt x="14263" y="297742"/>
                    </a:cubicBezTo>
                    <a:cubicBezTo>
                      <a:pt x="10928" y="290683"/>
                      <a:pt x="8705" y="283514"/>
                      <a:pt x="6759" y="277177"/>
                    </a:cubicBezTo>
                    <a:lnTo>
                      <a:pt x="5925" y="274564"/>
                    </a:lnTo>
                    <a:cubicBezTo>
                      <a:pt x="-8026" y="229766"/>
                      <a:pt x="2424" y="197583"/>
                      <a:pt x="39776" y="170126"/>
                    </a:cubicBezTo>
                    <a:cubicBezTo>
                      <a:pt x="49446" y="163067"/>
                      <a:pt x="59340" y="156563"/>
                      <a:pt x="68956" y="150282"/>
                    </a:cubicBezTo>
                    <a:lnTo>
                      <a:pt x="73625" y="147226"/>
                    </a:lnTo>
                    <a:cubicBezTo>
                      <a:pt x="82184" y="141611"/>
                      <a:pt x="87576" y="133386"/>
                      <a:pt x="90689" y="121435"/>
                    </a:cubicBezTo>
                    <a:cubicBezTo>
                      <a:pt x="93412" y="110763"/>
                      <a:pt x="96747" y="98202"/>
                      <a:pt x="100693" y="85751"/>
                    </a:cubicBezTo>
                    <a:cubicBezTo>
                      <a:pt x="113756" y="44342"/>
                      <a:pt x="143603" y="22387"/>
                      <a:pt x="186957" y="22276"/>
                    </a:cubicBezTo>
                    <a:lnTo>
                      <a:pt x="188291" y="22276"/>
                    </a:lnTo>
                    <a:lnTo>
                      <a:pt x="219020" y="22706"/>
                    </a:lnTo>
                    <a:lnTo>
                      <a:pt x="219029" y="22443"/>
                    </a:lnTo>
                    <a:cubicBezTo>
                      <a:pt x="221641" y="22555"/>
                      <a:pt x="224309" y="22666"/>
                      <a:pt x="226922" y="22777"/>
                    </a:cubicBezTo>
                    <a:cubicBezTo>
                      <a:pt x="239261" y="23444"/>
                      <a:pt x="248765" y="20609"/>
                      <a:pt x="257714" y="13438"/>
                    </a:cubicBezTo>
                    <a:close/>
                  </a:path>
                </a:pathLst>
              </a:custGeom>
              <a:solidFill>
                <a:schemeClr val="accent2"/>
              </a:solidFill>
              <a:ln w="5507" cap="flat">
                <a:noFill/>
                <a:prstDash val="solid"/>
                <a:miter/>
              </a:ln>
            </p:spPr>
            <p:txBody>
              <a:bodyPr wrap="square" rtlCol="0" anchor="ctr">
                <a:noAutofit/>
              </a:bodyPr>
              <a:lstStyle/>
              <a:p>
                <a:endParaRPr lang="en-US"/>
              </a:p>
            </p:txBody>
          </p:sp>
          <p:sp>
            <p:nvSpPr>
              <p:cNvPr id="15" name="Rectangle 14">
                <a:extLst>
                  <a:ext uri="{FF2B5EF4-FFF2-40B4-BE49-F238E27FC236}">
                    <a16:creationId xmlns:a16="http://schemas.microsoft.com/office/drawing/2014/main" id="{AAD4EEDB-D348-3BAA-522E-511F14062C32}"/>
                  </a:ext>
                  <a:ext uri="{C183D7F6-B498-43B3-948B-1728B52AA6E4}">
                    <adec:decorative xmlns:adec="http://schemas.microsoft.com/office/drawing/2017/decorative" val="1"/>
                  </a:ext>
                </a:extLst>
              </p:cNvPr>
              <p:cNvSpPr/>
              <p:nvPr/>
            </p:nvSpPr>
            <p:spPr>
              <a:xfrm>
                <a:off x="3338284" y="2930159"/>
                <a:ext cx="31867" cy="31887"/>
              </a:xfrm>
              <a:prstGeom prst="rect">
                <a:avLst/>
              </a:prstGeom>
              <a:solidFill>
                <a:schemeClr val="accent1"/>
              </a:solidFill>
              <a:ln w="5507" cap="flat">
                <a:noFill/>
                <a:prstDash val="solid"/>
                <a:miter/>
              </a:ln>
            </p:spPr>
            <p:txBody>
              <a:bodyPr rtlCol="0" anchor="ctr"/>
              <a:lstStyle/>
              <a:p>
                <a:endParaRPr lang="en-US"/>
              </a:p>
            </p:txBody>
          </p:sp>
        </p:grpSp>
      </p:grpSp>
    </p:spTree>
    <p:extLst>
      <p:ext uri="{BB962C8B-B14F-4D97-AF65-F5344CB8AC3E}">
        <p14:creationId xmlns:p14="http://schemas.microsoft.com/office/powerpoint/2010/main" val="2575675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613F-DD0C-B953-4B6F-217558F0D34E}"/>
              </a:ext>
            </a:extLst>
          </p:cNvPr>
          <p:cNvSpPr>
            <a:spLocks noGrp="1"/>
          </p:cNvSpPr>
          <p:nvPr>
            <p:ph type="title"/>
          </p:nvPr>
        </p:nvSpPr>
        <p:spPr/>
        <p:txBody>
          <a:bodyPr/>
          <a:lstStyle/>
          <a:p>
            <a:r>
              <a:rPr lang="en-US" dirty="0"/>
              <a:t>Intel TEE Options</a:t>
            </a:r>
          </a:p>
        </p:txBody>
      </p:sp>
      <p:sp>
        <p:nvSpPr>
          <p:cNvPr id="4" name="Rectangle 3">
            <a:extLst>
              <a:ext uri="{FF2B5EF4-FFF2-40B4-BE49-F238E27FC236}">
                <a16:creationId xmlns:a16="http://schemas.microsoft.com/office/drawing/2014/main" id="{8C58337E-DB09-C868-0A11-F5098367FFA1}"/>
              </a:ext>
            </a:extLst>
          </p:cNvPr>
          <p:cNvSpPr/>
          <p:nvPr/>
        </p:nvSpPr>
        <p:spPr>
          <a:xfrm>
            <a:off x="5399028" y="1253887"/>
            <a:ext cx="274320" cy="2743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72425A-2736-60B8-26D6-68AA9E76BBC1}"/>
              </a:ext>
            </a:extLst>
          </p:cNvPr>
          <p:cNvSpPr/>
          <p:nvPr/>
        </p:nvSpPr>
        <p:spPr>
          <a:xfrm>
            <a:off x="5261868" y="1528207"/>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9CD6EB-4A6C-9546-B7F5-FFB07B583EE0}"/>
              </a:ext>
            </a:extLst>
          </p:cNvPr>
          <p:cNvSpPr/>
          <p:nvPr/>
        </p:nvSpPr>
        <p:spPr>
          <a:xfrm>
            <a:off x="361230" y="1632648"/>
            <a:ext cx="4888166" cy="697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2000">
                <a:solidFill>
                  <a:schemeClr val="bg1"/>
                </a:solidFill>
                <a:latin typeface="IntelOne Display Medium" panose="020B0703020203020204" pitchFamily="34" charset="0"/>
                <a:sym typeface="Helvetica Neue Medium"/>
              </a:rPr>
              <a:t>VM-level Isolation: </a:t>
            </a:r>
            <a:r>
              <a:rPr lang="en-US" sz="2000"/>
              <a:t>Intel® TDX</a:t>
            </a:r>
            <a:endParaRPr lang="en-US" sz="2000">
              <a:solidFill>
                <a:schemeClr val="bg1"/>
              </a:solidFill>
              <a:latin typeface="IntelOne Display Medium" panose="020B0703020203020204" pitchFamily="34" charset="0"/>
              <a:sym typeface="Helvetica Neue Medium"/>
            </a:endParaRPr>
          </a:p>
        </p:txBody>
      </p:sp>
      <p:sp>
        <p:nvSpPr>
          <p:cNvPr id="7" name="Rectangle 6">
            <a:extLst>
              <a:ext uri="{FF2B5EF4-FFF2-40B4-BE49-F238E27FC236}">
                <a16:creationId xmlns:a16="http://schemas.microsoft.com/office/drawing/2014/main" id="{B53C97D1-EFFC-78AB-51F6-4E28701E105B}"/>
              </a:ext>
            </a:extLst>
          </p:cNvPr>
          <p:cNvSpPr/>
          <p:nvPr/>
        </p:nvSpPr>
        <p:spPr>
          <a:xfrm>
            <a:off x="10825079" y="1252762"/>
            <a:ext cx="27432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9D42EF-A469-EA77-EB6B-38C1C67B253A}"/>
              </a:ext>
            </a:extLst>
          </p:cNvPr>
          <p:cNvSpPr/>
          <p:nvPr/>
        </p:nvSpPr>
        <p:spPr>
          <a:xfrm>
            <a:off x="11099399" y="1495489"/>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01C82F-1094-E111-AFB4-CC04723A3E83}"/>
              </a:ext>
            </a:extLst>
          </p:cNvPr>
          <p:cNvSpPr/>
          <p:nvPr/>
        </p:nvSpPr>
        <p:spPr>
          <a:xfrm>
            <a:off x="6194947" y="1632650"/>
            <a:ext cx="4888166" cy="697658"/>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2000">
                <a:latin typeface="IntelOne Display Medium" panose="020B0703020203020204" pitchFamily="34" charset="0"/>
              </a:rPr>
              <a:t>Application-level isolation: </a:t>
            </a:r>
            <a:r>
              <a:rPr lang="en-US" sz="2000"/>
              <a:t>Intel® SGX</a:t>
            </a:r>
          </a:p>
        </p:txBody>
      </p:sp>
      <p:sp>
        <p:nvSpPr>
          <p:cNvPr id="10" name="Content Placeholder 2">
            <a:extLst>
              <a:ext uri="{FF2B5EF4-FFF2-40B4-BE49-F238E27FC236}">
                <a16:creationId xmlns:a16="http://schemas.microsoft.com/office/drawing/2014/main" id="{2B9D763C-40D8-8721-F81B-8B3D30B40969}"/>
              </a:ext>
            </a:extLst>
          </p:cNvPr>
          <p:cNvSpPr txBox="1">
            <a:spLocks/>
          </p:cNvSpPr>
          <p:nvPr/>
        </p:nvSpPr>
        <p:spPr>
          <a:xfrm>
            <a:off x="2406163" y="2699595"/>
            <a:ext cx="3267185" cy="3061627"/>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50000"/>
              </a:lnSpc>
              <a:buFont typeface="IntelOne Display Regular" panose="020B0503020203020204" pitchFamily="34" charset="0"/>
              <a:buNone/>
            </a:pPr>
            <a:r>
              <a:rPr lang="en-US" sz="1400" dirty="0">
                <a:solidFill>
                  <a:schemeClr val="accent1"/>
                </a:solidFill>
                <a:latin typeface="IntelOne Text Medium" panose="020B0703020203020204" pitchFamily="34" charset="0"/>
              </a:rPr>
              <a:t>Advantages</a:t>
            </a:r>
            <a:endParaRPr lang="en-US" sz="1400" dirty="0">
              <a:solidFill>
                <a:schemeClr val="accent1"/>
              </a:solidFill>
            </a:endParaRPr>
          </a:p>
          <a:p>
            <a:pPr marL="274320" lvl="1" indent="-182880" defTabSz="457200">
              <a:lnSpc>
                <a:spcPct val="110000"/>
              </a:lnSpc>
              <a:buClr>
                <a:schemeClr val="accent1"/>
              </a:buClr>
            </a:pPr>
            <a:r>
              <a:rPr lang="en-US" sz="1400" dirty="0"/>
              <a:t>Separation from cloud provider &amp; other tenants</a:t>
            </a:r>
          </a:p>
          <a:p>
            <a:pPr marL="274320" lvl="1" indent="-182880" defTabSz="457200">
              <a:lnSpc>
                <a:spcPct val="110000"/>
              </a:lnSpc>
              <a:buClr>
                <a:schemeClr val="accent1"/>
              </a:buClr>
            </a:pPr>
            <a:r>
              <a:rPr lang="en-US" sz="1400" dirty="0"/>
              <a:t>Lowest code porting</a:t>
            </a:r>
          </a:p>
          <a:p>
            <a:pPr marL="274320" lvl="1" indent="-182880" defTabSz="457200">
              <a:lnSpc>
                <a:spcPct val="110000"/>
              </a:lnSpc>
              <a:buClr>
                <a:schemeClr val="accent1"/>
              </a:buClr>
            </a:pPr>
            <a:r>
              <a:rPr lang="en-US" sz="1400" dirty="0"/>
              <a:t>Simple instance configurator setting</a:t>
            </a:r>
          </a:p>
          <a:p>
            <a:pPr marL="0" indent="-182880" defTabSz="457200">
              <a:lnSpc>
                <a:spcPct val="150000"/>
              </a:lnSpc>
              <a:buFont typeface="IntelOne Display Regular" panose="020B0503020203020204" pitchFamily="34" charset="0"/>
              <a:buNone/>
            </a:pPr>
            <a:r>
              <a:rPr lang="en-US" sz="1400" dirty="0">
                <a:solidFill>
                  <a:schemeClr val="accent1"/>
                </a:solidFill>
                <a:latin typeface="IntelOne Text Medium" panose="020B0703020203020204" pitchFamily="34" charset="0"/>
              </a:rPr>
              <a:t>Considerations</a:t>
            </a:r>
            <a:endParaRPr lang="en-US" sz="1400" dirty="0">
              <a:solidFill>
                <a:schemeClr val="accent1"/>
              </a:solidFill>
            </a:endParaRPr>
          </a:p>
          <a:p>
            <a:pPr marL="274320" lvl="1" indent="-182880" defTabSz="457200">
              <a:lnSpc>
                <a:spcPct val="110000"/>
              </a:lnSpc>
              <a:buClr>
                <a:schemeClr val="accent1"/>
              </a:buClr>
            </a:pPr>
            <a:r>
              <a:rPr lang="en-US" sz="1400" dirty="0"/>
              <a:t>Larger trust boundary</a:t>
            </a:r>
          </a:p>
          <a:p>
            <a:pPr marL="274320" lvl="1" indent="-182880" defTabSz="457200">
              <a:lnSpc>
                <a:spcPct val="110000"/>
              </a:lnSpc>
              <a:buClr>
                <a:schemeClr val="accent1"/>
              </a:buClr>
            </a:pPr>
            <a:r>
              <a:rPr lang="en-US" sz="1400" dirty="0"/>
              <a:t>Less granular attestation*</a:t>
            </a:r>
          </a:p>
          <a:p>
            <a:pPr marL="274320" lvl="1" indent="-182880" defTabSz="457200">
              <a:lnSpc>
                <a:spcPct val="110000"/>
              </a:lnSpc>
              <a:buClr>
                <a:schemeClr val="accent1"/>
              </a:buClr>
            </a:pPr>
            <a:r>
              <a:rPr lang="en-US" sz="1400" dirty="0"/>
              <a:t>Requires virtualization</a:t>
            </a:r>
          </a:p>
        </p:txBody>
      </p:sp>
      <p:grpSp>
        <p:nvGrpSpPr>
          <p:cNvPr id="33" name="Group 32">
            <a:extLst>
              <a:ext uri="{FF2B5EF4-FFF2-40B4-BE49-F238E27FC236}">
                <a16:creationId xmlns:a16="http://schemas.microsoft.com/office/drawing/2014/main" id="{94B33500-796F-D2F6-DC82-0BD7B91DA317}"/>
              </a:ext>
            </a:extLst>
          </p:cNvPr>
          <p:cNvGrpSpPr/>
          <p:nvPr/>
        </p:nvGrpSpPr>
        <p:grpSpPr>
          <a:xfrm>
            <a:off x="6194947" y="2821200"/>
            <a:ext cx="1935783" cy="2367911"/>
            <a:chOff x="5388180" y="3091990"/>
            <a:chExt cx="1935783" cy="2367911"/>
          </a:xfrm>
        </p:grpSpPr>
        <p:sp>
          <p:nvSpPr>
            <p:cNvPr id="32" name="Frame 31">
              <a:extLst>
                <a:ext uri="{FF2B5EF4-FFF2-40B4-BE49-F238E27FC236}">
                  <a16:creationId xmlns:a16="http://schemas.microsoft.com/office/drawing/2014/main" id="{71BAC2CB-CDD9-E09F-E8D4-7E8CBAFAB88D}"/>
                </a:ext>
              </a:extLst>
            </p:cNvPr>
            <p:cNvSpPr/>
            <p:nvPr/>
          </p:nvSpPr>
          <p:spPr>
            <a:xfrm>
              <a:off x="5388180" y="3091990"/>
              <a:ext cx="1935783" cy="790185"/>
            </a:xfrm>
            <a:prstGeom prst="frame">
              <a:avLst>
                <a:gd name="adj1" fmla="val 11136"/>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5" name="Rectangle 14">
              <a:extLst>
                <a:ext uri="{FF2B5EF4-FFF2-40B4-BE49-F238E27FC236}">
                  <a16:creationId xmlns:a16="http://schemas.microsoft.com/office/drawing/2014/main" id="{473DBF94-CBF6-BC5B-C412-41DC166CA7E5}"/>
                </a:ext>
              </a:extLst>
            </p:cNvPr>
            <p:cNvSpPr/>
            <p:nvPr/>
          </p:nvSpPr>
          <p:spPr>
            <a:xfrm>
              <a:off x="5548216" y="5156274"/>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Cloud Stack &amp; Admins</a:t>
              </a:r>
            </a:p>
          </p:txBody>
        </p:sp>
        <p:sp>
          <p:nvSpPr>
            <p:cNvPr id="17" name="Rectangle 16">
              <a:extLst>
                <a:ext uri="{FF2B5EF4-FFF2-40B4-BE49-F238E27FC236}">
                  <a16:creationId xmlns:a16="http://schemas.microsoft.com/office/drawing/2014/main" id="{7456C607-B885-C6BB-4E9A-9820B4B3134F}"/>
                </a:ext>
              </a:extLst>
            </p:cNvPr>
            <p:cNvSpPr/>
            <p:nvPr/>
          </p:nvSpPr>
          <p:spPr>
            <a:xfrm>
              <a:off x="5548216" y="4796993"/>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25252"/>
                  </a:solidFill>
                  <a:effectLst/>
                  <a:uLnTx/>
                  <a:uFillTx/>
                  <a:latin typeface="IntelOne Display Regular"/>
                  <a:cs typeface="Arial"/>
                </a:rPr>
                <a:t>Host OS / Hypervisor</a:t>
              </a:r>
            </a:p>
          </p:txBody>
        </p:sp>
        <p:sp>
          <p:nvSpPr>
            <p:cNvPr id="18" name="Rectangle 17">
              <a:extLst>
                <a:ext uri="{FF2B5EF4-FFF2-40B4-BE49-F238E27FC236}">
                  <a16:creationId xmlns:a16="http://schemas.microsoft.com/office/drawing/2014/main" id="{298D8575-6CC1-B602-2460-716F220DA99D}"/>
                </a:ext>
              </a:extLst>
            </p:cNvPr>
            <p:cNvSpPr/>
            <p:nvPr/>
          </p:nvSpPr>
          <p:spPr>
            <a:xfrm>
              <a:off x="5548216" y="4437712"/>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VM Admin</a:t>
              </a:r>
            </a:p>
          </p:txBody>
        </p:sp>
        <p:sp>
          <p:nvSpPr>
            <p:cNvPr id="19" name="Rectangle 18">
              <a:extLst>
                <a:ext uri="{FF2B5EF4-FFF2-40B4-BE49-F238E27FC236}">
                  <a16:creationId xmlns:a16="http://schemas.microsoft.com/office/drawing/2014/main" id="{28654FE6-5F7D-BCA2-B84A-A452947F1030}"/>
                </a:ext>
              </a:extLst>
            </p:cNvPr>
            <p:cNvSpPr/>
            <p:nvPr/>
          </p:nvSpPr>
          <p:spPr>
            <a:xfrm>
              <a:off x="5548216" y="4078431"/>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Guest OS</a:t>
              </a:r>
            </a:p>
          </p:txBody>
        </p:sp>
        <p:sp>
          <p:nvSpPr>
            <p:cNvPr id="20" name="Rectangle 19">
              <a:extLst>
                <a:ext uri="{FF2B5EF4-FFF2-40B4-BE49-F238E27FC236}">
                  <a16:creationId xmlns:a16="http://schemas.microsoft.com/office/drawing/2014/main" id="{1386F2A3-72A6-BE0B-64DB-EBDA67540778}"/>
                </a:ext>
              </a:extLst>
            </p:cNvPr>
            <p:cNvSpPr/>
            <p:nvPr/>
          </p:nvSpPr>
          <p:spPr>
            <a:xfrm>
              <a:off x="5548216" y="3629850"/>
              <a:ext cx="1615712" cy="392512"/>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Enclave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Applications</a:t>
              </a:r>
            </a:p>
          </p:txBody>
        </p:sp>
        <p:sp>
          <p:nvSpPr>
            <p:cNvPr id="21" name="Rectangle 20">
              <a:extLst>
                <a:ext uri="{FF2B5EF4-FFF2-40B4-BE49-F238E27FC236}">
                  <a16:creationId xmlns:a16="http://schemas.microsoft.com/office/drawing/2014/main" id="{91641AED-5746-2E84-03D5-8080DBB7CBA1}"/>
                </a:ext>
              </a:extLst>
            </p:cNvPr>
            <p:cNvSpPr/>
            <p:nvPr/>
          </p:nvSpPr>
          <p:spPr>
            <a:xfrm>
              <a:off x="5548216" y="3241907"/>
              <a:ext cx="1615712" cy="325317"/>
            </a:xfrm>
            <a:prstGeom prst="rect">
              <a:avLst/>
            </a:prstGeom>
            <a:solidFill>
              <a:srgbClr val="BAD18D"/>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Confidential Data</a:t>
              </a:r>
            </a:p>
          </p:txBody>
        </p:sp>
        <p:cxnSp>
          <p:nvCxnSpPr>
            <p:cNvPr id="22" name="Straight Connector 21">
              <a:extLst>
                <a:ext uri="{FF2B5EF4-FFF2-40B4-BE49-F238E27FC236}">
                  <a16:creationId xmlns:a16="http://schemas.microsoft.com/office/drawing/2014/main" id="{BC64A75C-9396-54C8-805A-379F0C6E374C}"/>
                </a:ext>
              </a:extLst>
            </p:cNvPr>
            <p:cNvCxnSpPr>
              <a:cxnSpLocks/>
            </p:cNvCxnSpPr>
            <p:nvPr/>
          </p:nvCxnSpPr>
          <p:spPr>
            <a:xfrm>
              <a:off x="5548216" y="3826106"/>
              <a:ext cx="1615712" cy="0"/>
            </a:xfrm>
            <a:prstGeom prst="line">
              <a:avLst/>
            </a:prstGeom>
            <a:noFill/>
            <a:ln w="6350" cap="flat" cmpd="sng" algn="ctr">
              <a:solidFill>
                <a:srgbClr val="0068B5"/>
              </a:solidFill>
              <a:prstDash val="dash"/>
              <a:miter lim="800000"/>
            </a:ln>
            <a:effectLst/>
          </p:spPr>
        </p:cxnSp>
      </p:grpSp>
      <p:grpSp>
        <p:nvGrpSpPr>
          <p:cNvPr id="34" name="Group 33">
            <a:extLst>
              <a:ext uri="{FF2B5EF4-FFF2-40B4-BE49-F238E27FC236}">
                <a16:creationId xmlns:a16="http://schemas.microsoft.com/office/drawing/2014/main" id="{4B728158-C207-5780-1F4D-955B9CABFE69}"/>
              </a:ext>
            </a:extLst>
          </p:cNvPr>
          <p:cNvGrpSpPr/>
          <p:nvPr/>
        </p:nvGrpSpPr>
        <p:grpSpPr>
          <a:xfrm>
            <a:off x="361230" y="2821200"/>
            <a:ext cx="1935783" cy="2452733"/>
            <a:chOff x="465503" y="3024397"/>
            <a:chExt cx="1935783" cy="2452733"/>
          </a:xfrm>
        </p:grpSpPr>
        <p:sp>
          <p:nvSpPr>
            <p:cNvPr id="12" name="Frame 11">
              <a:extLst>
                <a:ext uri="{FF2B5EF4-FFF2-40B4-BE49-F238E27FC236}">
                  <a16:creationId xmlns:a16="http://schemas.microsoft.com/office/drawing/2014/main" id="{0FA331CD-732A-F8B2-23BE-B45200D02F44}"/>
                </a:ext>
              </a:extLst>
            </p:cNvPr>
            <p:cNvSpPr/>
            <p:nvPr/>
          </p:nvSpPr>
          <p:spPr>
            <a:xfrm>
              <a:off x="465503" y="3024397"/>
              <a:ext cx="1935783" cy="1750552"/>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25" name="Rectangle 24">
              <a:extLst>
                <a:ext uri="{FF2B5EF4-FFF2-40B4-BE49-F238E27FC236}">
                  <a16:creationId xmlns:a16="http://schemas.microsoft.com/office/drawing/2014/main" id="{00051A49-4BA6-A3E0-9981-5D8DB6792243}"/>
                </a:ext>
              </a:extLst>
            </p:cNvPr>
            <p:cNvSpPr/>
            <p:nvPr/>
          </p:nvSpPr>
          <p:spPr>
            <a:xfrm>
              <a:off x="625538" y="5173503"/>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Cloud Stack &amp; Admins</a:t>
              </a:r>
            </a:p>
          </p:txBody>
        </p:sp>
        <p:sp>
          <p:nvSpPr>
            <p:cNvPr id="27" name="Rectangle 26">
              <a:extLst>
                <a:ext uri="{FF2B5EF4-FFF2-40B4-BE49-F238E27FC236}">
                  <a16:creationId xmlns:a16="http://schemas.microsoft.com/office/drawing/2014/main" id="{0B703D07-FB59-B0FF-5BE6-32C8161958EB}"/>
                </a:ext>
              </a:extLst>
            </p:cNvPr>
            <p:cNvSpPr/>
            <p:nvPr/>
          </p:nvSpPr>
          <p:spPr>
            <a:xfrm>
              <a:off x="625538" y="4815054"/>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25252"/>
                  </a:solidFill>
                  <a:effectLst/>
                  <a:uLnTx/>
                  <a:uFillTx/>
                  <a:latin typeface="IntelOne Display Regular"/>
                  <a:cs typeface="Arial"/>
                </a:rPr>
                <a:t>Host OS / Hypervisor</a:t>
              </a:r>
            </a:p>
          </p:txBody>
        </p:sp>
        <p:sp>
          <p:nvSpPr>
            <p:cNvPr id="28" name="Rectangle 27">
              <a:extLst>
                <a:ext uri="{FF2B5EF4-FFF2-40B4-BE49-F238E27FC236}">
                  <a16:creationId xmlns:a16="http://schemas.microsoft.com/office/drawing/2014/main" id="{8C98AD99-591D-DE52-A528-C7CCB152DCCE}"/>
                </a:ext>
              </a:extLst>
            </p:cNvPr>
            <p:cNvSpPr/>
            <p:nvPr/>
          </p:nvSpPr>
          <p:spPr>
            <a:xfrm>
              <a:off x="625538" y="4356260"/>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VM Admin</a:t>
              </a:r>
            </a:p>
          </p:txBody>
        </p:sp>
        <p:sp>
          <p:nvSpPr>
            <p:cNvPr id="29" name="Rectangle 28">
              <a:extLst>
                <a:ext uri="{FF2B5EF4-FFF2-40B4-BE49-F238E27FC236}">
                  <a16:creationId xmlns:a16="http://schemas.microsoft.com/office/drawing/2014/main" id="{97112A3F-261B-F2C2-4DD5-F1E2FEE6A128}"/>
                </a:ext>
              </a:extLst>
            </p:cNvPr>
            <p:cNvSpPr/>
            <p:nvPr/>
          </p:nvSpPr>
          <p:spPr>
            <a:xfrm>
              <a:off x="625538" y="3996563"/>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Guest OS</a:t>
              </a:r>
            </a:p>
          </p:txBody>
        </p:sp>
        <p:sp>
          <p:nvSpPr>
            <p:cNvPr id="30" name="Rectangle 29">
              <a:extLst>
                <a:ext uri="{FF2B5EF4-FFF2-40B4-BE49-F238E27FC236}">
                  <a16:creationId xmlns:a16="http://schemas.microsoft.com/office/drawing/2014/main" id="{88F581F7-BED1-6563-A319-E6B55AD2B9B0}"/>
                </a:ext>
              </a:extLst>
            </p:cNvPr>
            <p:cNvSpPr/>
            <p:nvPr/>
          </p:nvSpPr>
          <p:spPr>
            <a:xfrm>
              <a:off x="625538" y="3547982"/>
              <a:ext cx="1615712" cy="392512"/>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Applications</a:t>
              </a:r>
            </a:p>
          </p:txBody>
        </p:sp>
        <p:sp>
          <p:nvSpPr>
            <p:cNvPr id="31" name="Rectangle 30">
              <a:extLst>
                <a:ext uri="{FF2B5EF4-FFF2-40B4-BE49-F238E27FC236}">
                  <a16:creationId xmlns:a16="http://schemas.microsoft.com/office/drawing/2014/main" id="{41336816-3358-DFE5-45D9-D40911B30F48}"/>
                </a:ext>
              </a:extLst>
            </p:cNvPr>
            <p:cNvSpPr/>
            <p:nvPr/>
          </p:nvSpPr>
          <p:spPr>
            <a:xfrm>
              <a:off x="625538" y="3160039"/>
              <a:ext cx="1615712" cy="325317"/>
            </a:xfrm>
            <a:prstGeom prst="rect">
              <a:avLst/>
            </a:prstGeom>
            <a:solidFill>
              <a:srgbClr val="BAD18D"/>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Confidential Data</a:t>
              </a:r>
            </a:p>
          </p:txBody>
        </p:sp>
      </p:grpSp>
      <p:sp>
        <p:nvSpPr>
          <p:cNvPr id="35" name="TextBox 34">
            <a:extLst>
              <a:ext uri="{FF2B5EF4-FFF2-40B4-BE49-F238E27FC236}">
                <a16:creationId xmlns:a16="http://schemas.microsoft.com/office/drawing/2014/main" id="{1A915071-E402-D86B-0CDD-98B7F9B876C3}"/>
              </a:ext>
            </a:extLst>
          </p:cNvPr>
          <p:cNvSpPr txBox="1"/>
          <p:nvPr/>
        </p:nvSpPr>
        <p:spPr>
          <a:xfrm>
            <a:off x="78658" y="6138993"/>
            <a:ext cx="6833419" cy="261610"/>
          </a:xfrm>
          <a:prstGeom prst="rect">
            <a:avLst/>
          </a:prstGeom>
          <a:noFill/>
        </p:spPr>
        <p:txBody>
          <a:bodyPr wrap="square" rtlCol="0">
            <a:spAutoFit/>
          </a:bodyPr>
          <a:lstStyle/>
          <a:p>
            <a:r>
              <a:rPr lang="en-US" sz="1100" dirty="0"/>
              <a:t>* Attestation services like Intel Trust Authority may extend TDX attestation scope and granularity </a:t>
            </a:r>
          </a:p>
        </p:txBody>
      </p:sp>
      <p:sp>
        <p:nvSpPr>
          <p:cNvPr id="36" name="Content Placeholder 2">
            <a:extLst>
              <a:ext uri="{FF2B5EF4-FFF2-40B4-BE49-F238E27FC236}">
                <a16:creationId xmlns:a16="http://schemas.microsoft.com/office/drawing/2014/main" id="{CA546EE6-9F03-C054-47E5-F2F73EC24DE3}"/>
              </a:ext>
            </a:extLst>
          </p:cNvPr>
          <p:cNvSpPr txBox="1">
            <a:spLocks/>
          </p:cNvSpPr>
          <p:nvPr/>
        </p:nvSpPr>
        <p:spPr>
          <a:xfrm>
            <a:off x="8306563" y="2692461"/>
            <a:ext cx="3364172" cy="3061627"/>
          </a:xfrm>
          <a:prstGeom prst="rect">
            <a:avLst/>
          </a:prstGeom>
        </p:spPr>
        <p:txBody>
          <a:bodyPr lIns="0" tIns="0" rIns="0" bIns="0">
            <a:noAutofit/>
          </a:bodyPr>
          <a:lstStyle>
            <a:lvl1pPr marL="228600" indent="-228600" algn="l" defTabSz="914400" rtl="0" eaLnBrk="1" latinLnBrk="0" hangingPunct="1">
              <a:lnSpc>
                <a:spcPct val="90000"/>
              </a:lnSpc>
              <a:spcBef>
                <a:spcPts val="1000"/>
              </a:spcBef>
              <a:buFont typeface="IntelOne Display Regular" panose="020B0503020203020204" pitchFamily="34" charset="0"/>
              <a:buChar char="•"/>
              <a:defRPr sz="2800" b="0" i="0" kern="1200">
                <a:solidFill>
                  <a:schemeClr val="tx1"/>
                </a:solidFill>
                <a:latin typeface="IntelOne Text Light" panose="020B0403020203020204" pitchFamily="34" charset="77"/>
                <a:ea typeface="+mn-ea"/>
                <a:cs typeface="+mn-cs"/>
              </a:defRPr>
            </a:lvl1pPr>
            <a:lvl2pPr marL="685800" indent="-228600" algn="l" defTabSz="914400" rtl="0" eaLnBrk="1" latinLnBrk="0" hangingPunct="1">
              <a:lnSpc>
                <a:spcPct val="90000"/>
              </a:lnSpc>
              <a:spcBef>
                <a:spcPts val="500"/>
              </a:spcBef>
              <a:buFont typeface="IntelOne Display Regular" panose="020B0503020203020204" pitchFamily="34" charset="0"/>
              <a:buChar char="•"/>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457200">
              <a:lnSpc>
                <a:spcPct val="150000"/>
              </a:lnSpc>
              <a:buFont typeface="IntelOne Display Regular" panose="020B0503020203020204" pitchFamily="34" charset="0"/>
              <a:buNone/>
            </a:pPr>
            <a:r>
              <a:rPr lang="en-US" sz="1400" dirty="0">
                <a:solidFill>
                  <a:schemeClr val="accent1"/>
                </a:solidFill>
                <a:latin typeface="IntelOne Text Medium" panose="020B0703020203020204" pitchFamily="34" charset="0"/>
              </a:rPr>
              <a:t>Advantages</a:t>
            </a:r>
            <a:endParaRPr lang="en-US" sz="1400" dirty="0">
              <a:solidFill>
                <a:schemeClr val="accent1"/>
              </a:solidFill>
            </a:endParaRPr>
          </a:p>
          <a:p>
            <a:pPr marL="274320" lvl="1" indent="-182880" defTabSz="457200">
              <a:lnSpc>
                <a:spcPct val="110000"/>
              </a:lnSpc>
              <a:buClr>
                <a:schemeClr val="accent1"/>
              </a:buClr>
            </a:pPr>
            <a:r>
              <a:rPr lang="en-US" sz="1400" dirty="0"/>
              <a:t>Smallest trust boundary</a:t>
            </a:r>
          </a:p>
          <a:p>
            <a:pPr marL="274320" lvl="1" indent="-182880" defTabSz="457200">
              <a:lnSpc>
                <a:spcPct val="110000"/>
              </a:lnSpc>
              <a:buClr>
                <a:schemeClr val="accent1"/>
              </a:buClr>
            </a:pPr>
            <a:r>
              <a:rPr lang="en-US" sz="1400" dirty="0"/>
              <a:t>Attestation of confidential application code out-of-the-box</a:t>
            </a:r>
          </a:p>
          <a:p>
            <a:pPr marL="274320" lvl="1" indent="-182880" defTabSz="457200">
              <a:lnSpc>
                <a:spcPct val="110000"/>
              </a:lnSpc>
              <a:buClr>
                <a:schemeClr val="accent1"/>
              </a:buClr>
            </a:pPr>
            <a:r>
              <a:rPr lang="en-US" sz="1400" dirty="0"/>
              <a:t>Virtualized or bare-metal deployment</a:t>
            </a:r>
          </a:p>
          <a:p>
            <a:pPr marL="0" indent="-182880" defTabSz="457200">
              <a:lnSpc>
                <a:spcPct val="150000"/>
              </a:lnSpc>
              <a:buFont typeface="IntelOne Display Regular" panose="020B0503020203020204" pitchFamily="34" charset="0"/>
              <a:buNone/>
            </a:pPr>
            <a:r>
              <a:rPr lang="en-US" sz="1400" dirty="0">
                <a:solidFill>
                  <a:schemeClr val="accent1"/>
                </a:solidFill>
                <a:latin typeface="IntelOne Text Medium" panose="020B0703020203020204" pitchFamily="34" charset="0"/>
              </a:rPr>
              <a:t>Considerations</a:t>
            </a:r>
            <a:endParaRPr lang="en-US" sz="1400" dirty="0">
              <a:solidFill>
                <a:schemeClr val="accent1"/>
              </a:solidFill>
            </a:endParaRPr>
          </a:p>
          <a:p>
            <a:pPr marL="274320" lvl="1" indent="-182880" defTabSz="457200">
              <a:lnSpc>
                <a:spcPct val="110000"/>
              </a:lnSpc>
              <a:buClr>
                <a:schemeClr val="accent1"/>
              </a:buClr>
            </a:pPr>
            <a:r>
              <a:rPr lang="en-US" sz="1400" dirty="0"/>
              <a:t>Higher development or tuning effort</a:t>
            </a:r>
          </a:p>
          <a:p>
            <a:pPr marL="274320" lvl="1" indent="-182880" defTabSz="457200">
              <a:lnSpc>
                <a:spcPct val="110000"/>
              </a:lnSpc>
              <a:buClr>
                <a:schemeClr val="accent1"/>
              </a:buClr>
            </a:pPr>
            <a:r>
              <a:rPr lang="en-US" sz="1400" dirty="0"/>
              <a:t>May incur higher performance impact</a:t>
            </a:r>
          </a:p>
        </p:txBody>
      </p:sp>
    </p:spTree>
    <p:extLst>
      <p:ext uri="{BB962C8B-B14F-4D97-AF65-F5344CB8AC3E}">
        <p14:creationId xmlns:p14="http://schemas.microsoft.com/office/powerpoint/2010/main" val="2961228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678-1C89-446E-A297-A212FF173069}"/>
              </a:ext>
            </a:extLst>
          </p:cNvPr>
          <p:cNvSpPr>
            <a:spLocks noGrp="1"/>
          </p:cNvSpPr>
          <p:nvPr>
            <p:ph type="title"/>
          </p:nvPr>
        </p:nvSpPr>
        <p:spPr/>
        <p:txBody>
          <a:bodyPr/>
          <a:lstStyle/>
          <a:p>
            <a:r>
              <a:rPr lang="en-US" dirty="0"/>
              <a:t>Confidential Computing Outcomes</a:t>
            </a:r>
          </a:p>
        </p:txBody>
      </p:sp>
      <p:sp>
        <p:nvSpPr>
          <p:cNvPr id="4" name="Rectangle 3">
            <a:extLst>
              <a:ext uri="{FF2B5EF4-FFF2-40B4-BE49-F238E27FC236}">
                <a16:creationId xmlns:a16="http://schemas.microsoft.com/office/drawing/2014/main" id="{DF4B3E30-6194-44B9-A94D-50E38DA8DA00}"/>
              </a:ext>
            </a:extLst>
          </p:cNvPr>
          <p:cNvSpPr/>
          <p:nvPr/>
        </p:nvSpPr>
        <p:spPr>
          <a:xfrm>
            <a:off x="1179233" y="1374841"/>
            <a:ext cx="4607257" cy="211671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rPr>
              <a:t>Confidently Migrate to the Cloud, Knowing You’re in Control</a:t>
            </a:r>
          </a:p>
          <a:p>
            <a:pPr marL="0" marR="0" indent="0" defTabSz="825500" rtl="0" fontAlgn="auto" latinLnBrk="0" hangingPunct="0">
              <a:lnSpc>
                <a:spcPct val="100000"/>
              </a:lnSpc>
              <a:spcBef>
                <a:spcPts val="0"/>
              </a:spcBef>
              <a:spcAft>
                <a:spcPts val="0"/>
              </a:spcAft>
              <a:buClrTx/>
              <a:buSzTx/>
              <a:buFontTx/>
              <a:buNone/>
              <a:tabLst/>
            </a:pPr>
            <a:endParaRPr lang="en-US" sz="1600">
              <a:solidFill>
                <a:schemeClr val="bg1"/>
              </a:solidFill>
              <a:latin typeface="IntelOne Text Light" panose="020B040302020302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a:solidFill>
                  <a:schemeClr val="bg1"/>
                </a:solidFill>
                <a:latin typeface="IntelOne Text Light" panose="020B0403020203020204" pitchFamily="34" charset="0"/>
                <a:sym typeface="Helvetica Neue Medium"/>
              </a:rPr>
              <a:t>Even with confidential or regulated data</a:t>
            </a:r>
          </a:p>
        </p:txBody>
      </p:sp>
      <p:sp>
        <p:nvSpPr>
          <p:cNvPr id="5" name="Rectangle 4">
            <a:extLst>
              <a:ext uri="{FF2B5EF4-FFF2-40B4-BE49-F238E27FC236}">
                <a16:creationId xmlns:a16="http://schemas.microsoft.com/office/drawing/2014/main" id="{547C32E9-0C15-4429-9827-A7372F67E9F0}"/>
              </a:ext>
            </a:extLst>
          </p:cNvPr>
          <p:cNvSpPr/>
          <p:nvPr/>
        </p:nvSpPr>
        <p:spPr>
          <a:xfrm>
            <a:off x="5956982" y="1374841"/>
            <a:ext cx="4607257" cy="211671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18288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IntelOne Display Medium" panose="020B0703020203020204" pitchFamily="34" charset="0"/>
                <a:ea typeface="Helvetica Neue Medium"/>
                <a:cs typeface="Helvetica Neue Medium"/>
                <a:sym typeface="Helvetica Neue Medium"/>
              </a:rPr>
              <a:t>Activate Confidential or Regulated Data and</a:t>
            </a:r>
            <a:r>
              <a:rPr lang="en-US" sz="2000" dirty="0">
                <a:solidFill>
                  <a:schemeClr val="bg1"/>
                </a:solidFill>
                <a:latin typeface="IntelOne Display Medium" panose="020B0703020203020204" pitchFamily="34" charset="0"/>
                <a:ea typeface="Helvetica Neue Medium"/>
                <a:cs typeface="Helvetica Neue Medium"/>
                <a:sym typeface="Helvetica Neue Medium"/>
              </a:rPr>
              <a:t> Realize its Value</a:t>
            </a:r>
            <a:endParaRPr kumimoji="0" lang="en-US" sz="2000" b="0" i="0" u="none" strike="noStrike" cap="none" spc="0" normalizeH="0" baseline="0" dirty="0">
              <a:ln>
                <a:noFill/>
              </a:ln>
              <a:solidFill>
                <a:schemeClr val="bg1"/>
              </a:solidFill>
              <a:effectLst/>
              <a:uFillTx/>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endParaRPr lang="en-US" sz="1400"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While maintaining privacy &amp; compliance</a:t>
            </a:r>
          </a:p>
        </p:txBody>
      </p:sp>
      <p:sp>
        <p:nvSpPr>
          <p:cNvPr id="6" name="Rectangle 5">
            <a:extLst>
              <a:ext uri="{FF2B5EF4-FFF2-40B4-BE49-F238E27FC236}">
                <a16:creationId xmlns:a16="http://schemas.microsoft.com/office/drawing/2014/main" id="{CBDCBA5C-D39F-49F4-9B38-C691548B58F9}"/>
              </a:ext>
            </a:extLst>
          </p:cNvPr>
          <p:cNvSpPr/>
          <p:nvPr/>
        </p:nvSpPr>
        <p:spPr>
          <a:xfrm>
            <a:off x="1179233" y="3663980"/>
            <a:ext cx="4607257" cy="2116719"/>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27432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lang="en-US" sz="2000" dirty="0">
                <a:solidFill>
                  <a:schemeClr val="bg1"/>
                </a:solidFill>
                <a:latin typeface="IntelOne Display Medium" panose="020B0703020203020204" pitchFamily="34" charset="0"/>
                <a:sym typeface="Helvetica Neue Medium"/>
              </a:rPr>
              <a:t>Strengthen Compliance &amp; Data Sovereignty Programs</a:t>
            </a:r>
          </a:p>
          <a:p>
            <a:pPr marL="0" marR="0" indent="0"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With technological controls</a:t>
            </a:r>
          </a:p>
        </p:txBody>
      </p:sp>
      <p:sp>
        <p:nvSpPr>
          <p:cNvPr id="7" name="Rectangle 6">
            <a:extLst>
              <a:ext uri="{FF2B5EF4-FFF2-40B4-BE49-F238E27FC236}">
                <a16:creationId xmlns:a16="http://schemas.microsoft.com/office/drawing/2014/main" id="{FAC4B20D-C0E9-44D2-95BB-E5B20A2DA5B6}"/>
              </a:ext>
            </a:extLst>
          </p:cNvPr>
          <p:cNvSpPr/>
          <p:nvPr/>
        </p:nvSpPr>
        <p:spPr>
          <a:xfrm>
            <a:off x="5956982" y="3663980"/>
            <a:ext cx="4607257" cy="2116719"/>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182880" bIns="50800" numCol="1" spcCol="38100" rtlCol="0" anchor="t" anchorCtr="0">
            <a:noAutofit/>
          </a:bodyPr>
          <a:lstStyle/>
          <a:p>
            <a:pPr marL="0" marR="0" indent="0" defTabSz="825500" rtl="0" fontAlgn="auto" latinLnBrk="0" hangingPunct="0">
              <a:lnSpc>
                <a:spcPct val="100000"/>
              </a:lnSpc>
              <a:spcBef>
                <a:spcPts val="0"/>
              </a:spcBef>
              <a:spcAft>
                <a:spcPts val="0"/>
              </a:spcAft>
              <a:buClrTx/>
              <a:buSzTx/>
              <a:buFontTx/>
              <a:buNone/>
              <a:tabLst/>
            </a:pPr>
            <a:r>
              <a:rPr lang="en-US" sz="2000" dirty="0">
                <a:solidFill>
                  <a:schemeClr val="bg1"/>
                </a:solidFill>
                <a:latin typeface="IntelOne Display Medium" panose="020B0703020203020204" pitchFamily="34" charset="0"/>
                <a:sym typeface="Helvetica Neue Medium"/>
              </a:rPr>
              <a:t>Harden Cybersecurity Against Difficult-to-Defend Threats </a:t>
            </a:r>
          </a:p>
          <a:p>
            <a:pPr marL="0" marR="0" indent="0"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Hardware-based isolation &amp; access controls</a:t>
            </a:r>
          </a:p>
        </p:txBody>
      </p:sp>
      <p:sp>
        <p:nvSpPr>
          <p:cNvPr id="3" name="Rectangle 2">
            <a:extLst>
              <a:ext uri="{FF2B5EF4-FFF2-40B4-BE49-F238E27FC236}">
                <a16:creationId xmlns:a16="http://schemas.microsoft.com/office/drawing/2014/main" id="{3E0C0C47-1A99-4FEC-995B-23ADE3104A38}"/>
              </a:ext>
            </a:extLst>
          </p:cNvPr>
          <p:cNvSpPr/>
          <p:nvPr/>
        </p:nvSpPr>
        <p:spPr>
          <a:xfrm>
            <a:off x="10564239" y="5780699"/>
            <a:ext cx="344721" cy="34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E28231-2806-7CFC-E5E4-94BE10BBED2E}"/>
              </a:ext>
            </a:extLst>
          </p:cNvPr>
          <p:cNvSpPr/>
          <p:nvPr/>
        </p:nvSpPr>
        <p:spPr>
          <a:xfrm>
            <a:off x="10908960" y="5606963"/>
            <a:ext cx="173736" cy="1737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pload outline">
            <a:extLst>
              <a:ext uri="{FF2B5EF4-FFF2-40B4-BE49-F238E27FC236}">
                <a16:creationId xmlns:a16="http://schemas.microsoft.com/office/drawing/2014/main" id="{A25A02EE-93DD-2DC5-2DAF-73F9B28EBF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2487" y="1421516"/>
            <a:ext cx="606267" cy="606267"/>
          </a:xfrm>
          <a:prstGeom prst="rect">
            <a:avLst/>
          </a:prstGeom>
        </p:spPr>
      </p:pic>
      <p:pic>
        <p:nvPicPr>
          <p:cNvPr id="15" name="Graphic 14" descr="Remote work outline">
            <a:extLst>
              <a:ext uri="{FF2B5EF4-FFF2-40B4-BE49-F238E27FC236}">
                <a16:creationId xmlns:a16="http://schemas.microsoft.com/office/drawing/2014/main" id="{DDA1C818-F35B-E46D-31EF-B58304DDA3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87745" y="1421516"/>
            <a:ext cx="603504" cy="663892"/>
          </a:xfrm>
          <a:prstGeom prst="rect">
            <a:avLst/>
          </a:prstGeom>
        </p:spPr>
      </p:pic>
      <p:pic>
        <p:nvPicPr>
          <p:cNvPr id="17" name="Graphic 16" descr="Checklist outline">
            <a:extLst>
              <a:ext uri="{FF2B5EF4-FFF2-40B4-BE49-F238E27FC236}">
                <a16:creationId xmlns:a16="http://schemas.microsoft.com/office/drawing/2014/main" id="{327D27B7-98EB-C4CC-958B-3CFC8828DF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33868" y="3744349"/>
            <a:ext cx="603504" cy="603504"/>
          </a:xfrm>
          <a:prstGeom prst="rect">
            <a:avLst/>
          </a:prstGeom>
        </p:spPr>
      </p:pic>
      <p:pic>
        <p:nvPicPr>
          <p:cNvPr id="21" name="Graphic 20" descr="Shield Cross outline">
            <a:extLst>
              <a:ext uri="{FF2B5EF4-FFF2-40B4-BE49-F238E27FC236}">
                <a16:creationId xmlns:a16="http://schemas.microsoft.com/office/drawing/2014/main" id="{3C5ADAB7-F827-FFBA-9C43-65B14822F2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87745" y="3744349"/>
            <a:ext cx="603504" cy="603504"/>
          </a:xfrm>
          <a:prstGeom prst="rect">
            <a:avLst/>
          </a:prstGeom>
        </p:spPr>
      </p:pic>
    </p:spTree>
    <p:extLst>
      <p:ext uri="{BB962C8B-B14F-4D97-AF65-F5344CB8AC3E}">
        <p14:creationId xmlns:p14="http://schemas.microsoft.com/office/powerpoint/2010/main" val="3217115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6BFB1-20FC-B41F-C131-3EEEBC370B63}"/>
              </a:ext>
            </a:extLst>
          </p:cNvPr>
          <p:cNvSpPr>
            <a:spLocks noGrp="1"/>
          </p:cNvSpPr>
          <p:nvPr>
            <p:ph type="title"/>
          </p:nvPr>
        </p:nvSpPr>
        <p:spPr/>
        <p:txBody>
          <a:bodyPr/>
          <a:lstStyle/>
          <a:p>
            <a:r>
              <a:rPr lang="en-US" dirty="0"/>
              <a:t>Confidential Computing Deployable at Scale</a:t>
            </a:r>
          </a:p>
        </p:txBody>
      </p:sp>
      <p:grpSp>
        <p:nvGrpSpPr>
          <p:cNvPr id="3" name="Group 2">
            <a:extLst>
              <a:ext uri="{FF2B5EF4-FFF2-40B4-BE49-F238E27FC236}">
                <a16:creationId xmlns:a16="http://schemas.microsoft.com/office/drawing/2014/main" id="{CF02BCFC-16EC-E7E8-4233-861783DD68BF}"/>
              </a:ext>
            </a:extLst>
          </p:cNvPr>
          <p:cNvGrpSpPr/>
          <p:nvPr/>
        </p:nvGrpSpPr>
        <p:grpSpPr>
          <a:xfrm>
            <a:off x="349764" y="1661244"/>
            <a:ext cx="3372464" cy="2775744"/>
            <a:chOff x="488664" y="2076873"/>
            <a:chExt cx="3372464" cy="2775744"/>
          </a:xfrm>
        </p:grpSpPr>
        <p:sp>
          <p:nvSpPr>
            <p:cNvPr id="4" name="TextBox 3">
              <a:extLst>
                <a:ext uri="{FF2B5EF4-FFF2-40B4-BE49-F238E27FC236}">
                  <a16:creationId xmlns:a16="http://schemas.microsoft.com/office/drawing/2014/main" id="{6FAFCF94-96D6-98AC-6D34-F66DBD8875F5}"/>
                </a:ext>
              </a:extLst>
            </p:cNvPr>
            <p:cNvSpPr txBox="1"/>
            <p:nvPr/>
          </p:nvSpPr>
          <p:spPr>
            <a:xfrm>
              <a:off x="488664" y="3159846"/>
              <a:ext cx="3372464" cy="1692771"/>
            </a:xfrm>
            <a:prstGeom prst="rect">
              <a:avLst/>
            </a:prstGeom>
            <a:noFill/>
          </p:spPr>
          <p:txBody>
            <a:bodyPr wrap="square" rtlCol="0">
              <a:spAutoFit/>
            </a:bodyPr>
            <a:lstStyle/>
            <a:p>
              <a:pPr algn="ctr"/>
              <a:r>
                <a:rPr lang="en-US" sz="3200" dirty="0">
                  <a:ea typeface="Intel Clear Light" panose="020B0404020203020204" pitchFamily="34" charset="0"/>
                  <a:cs typeface="Intel Clear Light" panose="020B0404020203020204" pitchFamily="34" charset="0"/>
                </a:rPr>
                <a:t>$25 Billion </a:t>
              </a:r>
            </a:p>
            <a:p>
              <a:pPr algn="ctr"/>
              <a:r>
                <a:rPr lang="en-US" dirty="0">
                  <a:ea typeface="Intel Clear Light" panose="020B0404020203020204" pitchFamily="34" charset="0"/>
                  <a:cs typeface="Intel Clear Light" panose="020B0404020203020204" pitchFamily="34" charset="0"/>
                </a:rPr>
                <a:t>processed to date in Intel SGX-based, PCI-DSS compliant credit card payment solution</a:t>
              </a:r>
            </a:p>
          </p:txBody>
        </p:sp>
        <p:pic>
          <p:nvPicPr>
            <p:cNvPr id="5" name="Picture 2">
              <a:extLst>
                <a:ext uri="{FF2B5EF4-FFF2-40B4-BE49-F238E27FC236}">
                  <a16:creationId xmlns:a16="http://schemas.microsoft.com/office/drawing/2014/main" id="{E211F04A-AFAD-9356-437C-C53B31BEAD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6784" y="2076873"/>
              <a:ext cx="2976224" cy="63361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C55D70C7-BD67-C8A5-A542-5C8C4BC14CDE}"/>
              </a:ext>
            </a:extLst>
          </p:cNvPr>
          <p:cNvGrpSpPr/>
          <p:nvPr/>
        </p:nvGrpSpPr>
        <p:grpSpPr>
          <a:xfrm>
            <a:off x="4183719" y="2076873"/>
            <a:ext cx="3507346" cy="3076617"/>
            <a:chOff x="4352544" y="1776000"/>
            <a:chExt cx="3507346" cy="3076617"/>
          </a:xfrm>
        </p:grpSpPr>
        <p:pic>
          <p:nvPicPr>
            <p:cNvPr id="9" name="Picture 4">
              <a:extLst>
                <a:ext uri="{FF2B5EF4-FFF2-40B4-BE49-F238E27FC236}">
                  <a16:creationId xmlns:a16="http://schemas.microsoft.com/office/drawing/2014/main" id="{D1FA4F9C-CC9F-A7AE-29FF-F43B0489A1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95607" y="2575929"/>
              <a:ext cx="1586469" cy="2776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1BC4AAAA-E015-4E66-3C7D-6596F755C729}"/>
                </a:ext>
              </a:extLst>
            </p:cNvPr>
            <p:cNvSpPr txBox="1"/>
            <p:nvPr/>
          </p:nvSpPr>
          <p:spPr>
            <a:xfrm>
              <a:off x="4352544" y="3159846"/>
              <a:ext cx="3507346" cy="1692771"/>
            </a:xfrm>
            <a:prstGeom prst="rect">
              <a:avLst/>
            </a:prstGeom>
            <a:noFill/>
          </p:spPr>
          <p:txBody>
            <a:bodyPr wrap="square" rtlCol="0">
              <a:spAutoFit/>
            </a:bodyPr>
            <a:lstStyle/>
            <a:p>
              <a:pPr algn="ctr"/>
              <a:r>
                <a:rPr lang="en-US" sz="3200" dirty="0">
                  <a:ea typeface="Intel Clear Light" panose="020B0404020203020204" pitchFamily="34" charset="0"/>
                  <a:cs typeface="Intel Clear Light" panose="020B0404020203020204" pitchFamily="34" charset="0"/>
                </a:rPr>
                <a:t>2 Million</a:t>
              </a:r>
            </a:p>
            <a:p>
              <a:pPr algn="ctr"/>
              <a:r>
                <a:rPr lang="en-US" dirty="0">
                  <a:ea typeface="Intel Clear Light" panose="020B0404020203020204" pitchFamily="34" charset="0"/>
                  <a:cs typeface="Intel Clear Light" panose="020B0404020203020204" pitchFamily="34" charset="0"/>
                </a:rPr>
                <a:t>prescriptions processed per day in Germany using Intel SGX-based, GDPR-compliant electronic prescription solution</a:t>
              </a:r>
            </a:p>
          </p:txBody>
        </p:sp>
        <p:pic>
          <p:nvPicPr>
            <p:cNvPr id="16" name="Picture 2">
              <a:extLst>
                <a:ext uri="{FF2B5EF4-FFF2-40B4-BE49-F238E27FC236}">
                  <a16:creationId xmlns:a16="http://schemas.microsoft.com/office/drawing/2014/main" id="{10F7399B-97C2-E72C-B8AA-5CCD3476972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47686" y="1776000"/>
              <a:ext cx="2170794" cy="67165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IBM - Wikipedia">
              <a:extLst>
                <a:ext uri="{FF2B5EF4-FFF2-40B4-BE49-F238E27FC236}">
                  <a16:creationId xmlns:a16="http://schemas.microsoft.com/office/drawing/2014/main" id="{6F0A611E-CA77-C745-5FF3-C960A593FA7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24400" y="2575929"/>
              <a:ext cx="536800" cy="21472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8" name="Group 17">
            <a:extLst>
              <a:ext uri="{FF2B5EF4-FFF2-40B4-BE49-F238E27FC236}">
                <a16:creationId xmlns:a16="http://schemas.microsoft.com/office/drawing/2014/main" id="{A5CFE66D-10BA-A820-8267-0B48495CBD5B}"/>
              </a:ext>
            </a:extLst>
          </p:cNvPr>
          <p:cNvGrpSpPr/>
          <p:nvPr/>
        </p:nvGrpSpPr>
        <p:grpSpPr>
          <a:xfrm>
            <a:off x="8085916" y="2076873"/>
            <a:ext cx="3644426" cy="3833291"/>
            <a:chOff x="8058912" y="742327"/>
            <a:chExt cx="3644426" cy="3833291"/>
          </a:xfrm>
        </p:grpSpPr>
        <p:sp>
          <p:nvSpPr>
            <p:cNvPr id="19" name="TextBox 18">
              <a:extLst>
                <a:ext uri="{FF2B5EF4-FFF2-40B4-BE49-F238E27FC236}">
                  <a16:creationId xmlns:a16="http://schemas.microsoft.com/office/drawing/2014/main" id="{FD11F62B-BE27-B7B5-1653-A6D401C3097E}"/>
                </a:ext>
              </a:extLst>
            </p:cNvPr>
            <p:cNvSpPr txBox="1"/>
            <p:nvPr/>
          </p:nvSpPr>
          <p:spPr>
            <a:xfrm>
              <a:off x="8058912" y="3159846"/>
              <a:ext cx="3644426" cy="1415772"/>
            </a:xfrm>
            <a:prstGeom prst="rect">
              <a:avLst/>
            </a:prstGeom>
            <a:noFill/>
          </p:spPr>
          <p:txBody>
            <a:bodyPr wrap="square" rtlCol="0">
              <a:spAutoFit/>
            </a:bodyPr>
            <a:lstStyle/>
            <a:p>
              <a:pPr algn="ctr"/>
              <a:r>
                <a:rPr lang="en-US" sz="3200" dirty="0">
                  <a:ea typeface="Intel Clear Light" panose="020B0404020203020204" pitchFamily="34" charset="0"/>
                  <a:cs typeface="Intel Clear Light" panose="020B0404020203020204" pitchFamily="34" charset="0"/>
                </a:rPr>
                <a:t>Top Media Brands</a:t>
              </a:r>
            </a:p>
            <a:p>
              <a:pPr algn="ctr"/>
              <a:r>
                <a:rPr lang="en-US" dirty="0">
                  <a:ea typeface="Intel Clear Light" panose="020B0404020203020204" pitchFamily="34" charset="0"/>
                  <a:cs typeface="Intel Clear Light" panose="020B0404020203020204" pitchFamily="34" charset="0"/>
                </a:rPr>
                <a:t>using confidential “data clean rooms” to target advertising without third-party cookies</a:t>
              </a:r>
            </a:p>
          </p:txBody>
        </p:sp>
        <p:pic>
          <p:nvPicPr>
            <p:cNvPr id="20" name="Picture 2" descr="decentriq – Startup Creasphere">
              <a:extLst>
                <a:ext uri="{FF2B5EF4-FFF2-40B4-BE49-F238E27FC236}">
                  <a16:creationId xmlns:a16="http://schemas.microsoft.com/office/drawing/2014/main" id="{A6E63F0B-1F93-09E2-465C-B5EA043A729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0339" y="2277373"/>
              <a:ext cx="2267994" cy="855146"/>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Media Kit | Publicis Groupe">
              <a:extLst>
                <a:ext uri="{FF2B5EF4-FFF2-40B4-BE49-F238E27FC236}">
                  <a16:creationId xmlns:a16="http://schemas.microsoft.com/office/drawing/2014/main" id="{56DBD2C8-0908-A642-063E-8F9DBE719A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996277" y="742327"/>
              <a:ext cx="1936119" cy="86177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a:extLst>
                <a:ext uri="{FF2B5EF4-FFF2-40B4-BE49-F238E27FC236}">
                  <a16:creationId xmlns:a16="http://schemas.microsoft.com/office/drawing/2014/main" id="{AA8D272E-579E-4485-D6D2-087192787253}"/>
                </a:ext>
              </a:extLst>
            </p:cNvPr>
            <p:cNvPicPr>
              <a:picLocks noChangeAspect="1"/>
            </p:cNvPicPr>
            <p:nvPr/>
          </p:nvPicPr>
          <p:blipFill rotWithShape="1">
            <a:blip r:embed="rId9"/>
            <a:srcRect t="35690" b="33281"/>
            <a:stretch/>
          </p:blipFill>
          <p:spPr>
            <a:xfrm>
              <a:off x="9171102" y="2133704"/>
              <a:ext cx="1586469" cy="324843"/>
            </a:xfrm>
            <a:prstGeom prst="rect">
              <a:avLst/>
            </a:prstGeom>
          </p:spPr>
        </p:pic>
        <p:pic>
          <p:nvPicPr>
            <p:cNvPr id="24" name="Picture 6" descr="Free Business News Access | Undergraduate Program | Finance | Departments |  Academics | Business | Nebraska">
              <a:extLst>
                <a:ext uri="{FF2B5EF4-FFF2-40B4-BE49-F238E27FC236}">
                  <a16:creationId xmlns:a16="http://schemas.microsoft.com/office/drawing/2014/main" id="{BC97E73C-A3A1-A784-A884-3BE13714A634}"/>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t="29249" b="28095"/>
            <a:stretch/>
          </p:blipFill>
          <p:spPr bwMode="auto">
            <a:xfrm>
              <a:off x="9118425" y="1654643"/>
              <a:ext cx="1691823" cy="404135"/>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47964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93620-737B-F1D2-D185-13D9A881E4B6}"/>
              </a:ext>
            </a:extLst>
          </p:cNvPr>
          <p:cNvSpPr>
            <a:spLocks noGrp="1"/>
          </p:cNvSpPr>
          <p:nvPr>
            <p:ph type="title"/>
          </p:nvPr>
        </p:nvSpPr>
        <p:spPr/>
        <p:txBody>
          <a:bodyPr/>
          <a:lstStyle/>
          <a:p>
            <a:r>
              <a:rPr lang="en-US" dirty="0"/>
              <a:t>Confidential Computing Helps Mitigate </a:t>
            </a:r>
            <a:br>
              <a:rPr lang="en-US" dirty="0"/>
            </a:br>
            <a:r>
              <a:rPr lang="en-US" dirty="0"/>
              <a:t>Difficult-to-Defend Attacks</a:t>
            </a:r>
          </a:p>
        </p:txBody>
      </p:sp>
      <p:sp>
        <p:nvSpPr>
          <p:cNvPr id="65" name="TextBox 64">
            <a:extLst>
              <a:ext uri="{FF2B5EF4-FFF2-40B4-BE49-F238E27FC236}">
                <a16:creationId xmlns:a16="http://schemas.microsoft.com/office/drawing/2014/main" id="{706006A1-B25E-F5E5-BE0C-BC3BF42B0856}"/>
              </a:ext>
            </a:extLst>
          </p:cNvPr>
          <p:cNvSpPr txBox="1"/>
          <p:nvPr/>
        </p:nvSpPr>
        <p:spPr>
          <a:xfrm>
            <a:off x="6913292" y="2062132"/>
            <a:ext cx="4715289" cy="313932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defTabSz="2438338" rtl="0" fontAlgn="auto" latinLnBrk="0" hangingPunct="0">
              <a:lnSpc>
                <a:spcPct val="100000"/>
              </a:lnSpc>
              <a:spcBef>
                <a:spcPts val="0"/>
              </a:spcBef>
              <a:spcAft>
                <a:spcPts val="0"/>
              </a:spcAft>
              <a:buClrTx/>
              <a:buSzTx/>
              <a:buFontTx/>
              <a:buNone/>
              <a:tabLst/>
            </a:pPr>
            <a:r>
              <a:rPr kumimoji="0" lang="en-US" sz="2400" i="0" u="none" strike="noStrike" cap="none" spc="0" normalizeH="0" baseline="0" dirty="0">
                <a:solidFill>
                  <a:schemeClr val="accent2"/>
                </a:solidFill>
                <a:effectLst/>
                <a:uFillTx/>
                <a:latin typeface="IntelOne Display Regular" panose="020B0503020203020204" pitchFamily="34" charset="0"/>
                <a:sym typeface="Helvetica Neue"/>
              </a:rPr>
              <a:t>Attested TEEs Can Defend  Against </a:t>
            </a:r>
            <a:r>
              <a:rPr lang="en-US" sz="2400" dirty="0">
                <a:solidFill>
                  <a:schemeClr val="accent2"/>
                </a:solidFill>
                <a:latin typeface="IntelOne Display Regular" panose="020B0503020203020204" pitchFamily="34" charset="0"/>
                <a:cs typeface="Helvetica Neue"/>
                <a:sym typeface="Helvetica Neue"/>
              </a:rPr>
              <a:t>Privileged Attacks</a:t>
            </a:r>
            <a:endParaRPr kumimoji="0" lang="en-US" sz="1800" b="0" i="0" u="none" strike="noStrike" kern="1200" cap="none" spc="0" normalizeH="0" baseline="0" noProof="0" dirty="0">
              <a:ln>
                <a:noFill/>
              </a:ln>
              <a:solidFill>
                <a:srgbClr val="00C7FD"/>
              </a:solidFill>
              <a:effectLst/>
              <a:uLnTx/>
              <a:uFillTx/>
              <a:latin typeface="IntelOne Display Regular" panose="020B0503020203020204" pitchFamily="34" charset="0"/>
              <a:cs typeface="Helvetica Neue"/>
              <a:sym typeface="Helvetica Neue"/>
            </a:endParaRPr>
          </a:p>
          <a:p>
            <a:pPr marL="0" marR="0" lvl="0" indent="0" algn="l" defTabSz="2438338" rtl="0" eaLnBrk="1" fontAlgn="auto" latinLnBrk="0" hangingPunct="0">
              <a:lnSpc>
                <a:spcPct val="100000"/>
              </a:lnSpc>
              <a:spcBef>
                <a:spcPts val="0"/>
              </a:spcBef>
              <a:spcAft>
                <a:spcPts val="0"/>
              </a:spcAft>
              <a:buClrTx/>
              <a:buSzTx/>
              <a:buFontTx/>
              <a:buNone/>
              <a:tabLst/>
              <a:defRPr/>
            </a:pPr>
            <a:endParaRPr lang="en-US" dirty="0">
              <a:solidFill>
                <a:srgbClr val="00C7FD"/>
              </a:solidFill>
              <a:latin typeface="IntelOne Display Regular" panose="020B0503020203020204" pitchFamily="34" charset="0"/>
              <a:cs typeface="Helvetica Neue"/>
              <a:sym typeface="Helvetica Neue"/>
            </a:endParaRPr>
          </a:p>
          <a:p>
            <a:pPr defTabSz="2438338" hangingPunct="0">
              <a:spcBef>
                <a:spcPts val="600"/>
              </a:spcBef>
              <a:defRPr/>
            </a:pPr>
            <a:r>
              <a:rPr lang="en-US" dirty="0">
                <a:solidFill>
                  <a:srgbClr val="004A86"/>
                </a:solidFill>
                <a:latin typeface="IntelOne Text Light" panose="020B0403020203020204" pitchFamily="34" charset="0"/>
                <a:cs typeface="Helvetica Neue"/>
                <a:sym typeface="Helvetica Neue"/>
              </a:rPr>
              <a:t>Including:</a:t>
            </a:r>
          </a:p>
          <a:p>
            <a:pPr marL="463550" indent="-285750" defTabSz="2438338" hangingPunct="0">
              <a:spcBef>
                <a:spcPts val="600"/>
              </a:spcBef>
              <a:buFont typeface="Wingdings" panose="05000000000000000000" pitchFamily="2" charset="2"/>
              <a:buChar char="§"/>
              <a:defRPr/>
            </a:pPr>
            <a:r>
              <a:rPr lang="en-US" dirty="0">
                <a:solidFill>
                  <a:srgbClr val="004A86"/>
                </a:solidFill>
                <a:latin typeface="IntelOne Text Light" panose="020B0403020203020204" pitchFamily="34" charset="0"/>
                <a:cs typeface="Helvetica Neue"/>
                <a:sym typeface="Helvetica Neue"/>
              </a:rPr>
              <a:t>Malicious </a:t>
            </a:r>
            <a:r>
              <a:rPr lang="en-US" dirty="0" err="1">
                <a:solidFill>
                  <a:srgbClr val="004A86"/>
                </a:solidFill>
                <a:latin typeface="IntelOne Text Light" panose="020B0403020203020204" pitchFamily="34" charset="0"/>
                <a:cs typeface="Helvetica Neue"/>
                <a:sym typeface="Helvetica Neue"/>
              </a:rPr>
              <a:t>SysAdmins</a:t>
            </a:r>
            <a:endParaRPr lang="en-US" dirty="0">
              <a:solidFill>
                <a:srgbClr val="004A86"/>
              </a:solidFill>
              <a:latin typeface="IntelOne Text Light" panose="020B0403020203020204" pitchFamily="34" charset="0"/>
              <a:cs typeface="Helvetica Neue"/>
              <a:sym typeface="Helvetica Neue"/>
            </a:endParaRPr>
          </a:p>
          <a:p>
            <a:pPr marL="463550" indent="-285750" defTabSz="2438338" hangingPunct="0">
              <a:spcBef>
                <a:spcPts val="600"/>
              </a:spcBef>
              <a:buFont typeface="Wingdings" panose="05000000000000000000" pitchFamily="2" charset="2"/>
              <a:buChar char="§"/>
              <a:defRPr/>
            </a:pPr>
            <a:r>
              <a:rPr lang="en-US" dirty="0">
                <a:solidFill>
                  <a:srgbClr val="004A86"/>
                </a:solidFill>
                <a:latin typeface="IntelOne Text Light" panose="020B0403020203020204" pitchFamily="34" charset="0"/>
                <a:cs typeface="Helvetica Neue"/>
                <a:sym typeface="Helvetica Neue"/>
              </a:rPr>
              <a:t>Compromised Admin Software</a:t>
            </a:r>
          </a:p>
          <a:p>
            <a:pPr marL="463550" indent="-285750" defTabSz="2438338" hangingPunct="0">
              <a:spcBef>
                <a:spcPts val="600"/>
              </a:spcBef>
              <a:buFont typeface="Wingdings" panose="05000000000000000000" pitchFamily="2" charset="2"/>
              <a:buChar char="§"/>
              <a:defRPr/>
            </a:pPr>
            <a:r>
              <a:rPr lang="en-US" dirty="0">
                <a:solidFill>
                  <a:srgbClr val="004A86"/>
                </a:solidFill>
                <a:latin typeface="IntelOne Text Light" panose="020B0403020203020204" pitchFamily="34" charset="0"/>
                <a:cs typeface="Helvetica Neue"/>
                <a:sym typeface="Helvetica Neue"/>
              </a:rPr>
              <a:t>Privilege Escalation Attacks</a:t>
            </a:r>
          </a:p>
          <a:p>
            <a:pPr marL="463550" indent="-285750" defTabSz="2438338" hangingPunct="0">
              <a:spcBef>
                <a:spcPts val="600"/>
              </a:spcBef>
              <a:buFont typeface="Wingdings" panose="05000000000000000000" pitchFamily="2" charset="2"/>
              <a:buChar char="§"/>
              <a:defRPr/>
            </a:pPr>
            <a:r>
              <a:rPr lang="en-US" dirty="0">
                <a:solidFill>
                  <a:srgbClr val="004A86"/>
                </a:solidFill>
                <a:latin typeface="IntelOne Text Light" panose="020B0403020203020204" pitchFamily="34" charset="0"/>
                <a:cs typeface="Helvetica Neue"/>
                <a:sym typeface="Helvetica Neue"/>
              </a:rPr>
              <a:t>Ring 0 Exploits</a:t>
            </a:r>
          </a:p>
          <a:p>
            <a:pPr marL="463550" indent="-285750" defTabSz="2438338" hangingPunct="0">
              <a:spcBef>
                <a:spcPts val="600"/>
              </a:spcBef>
              <a:buFont typeface="Wingdings" panose="05000000000000000000" pitchFamily="2" charset="2"/>
              <a:buChar char="§"/>
              <a:defRPr/>
            </a:pPr>
            <a:r>
              <a:rPr lang="en-US" dirty="0">
                <a:solidFill>
                  <a:srgbClr val="004A86"/>
                </a:solidFill>
                <a:latin typeface="IntelOne Text Light" panose="020B0403020203020204" pitchFamily="34" charset="0"/>
                <a:cs typeface="Helvetica Neue"/>
                <a:sym typeface="Helvetica Neue"/>
              </a:rPr>
              <a:t>Zero Days</a:t>
            </a:r>
            <a:endParaRPr kumimoji="0" lang="en-US" b="0" i="0" u="none" strike="noStrike" kern="1200" cap="none" spc="0" normalizeH="0" baseline="0" noProof="0" dirty="0">
              <a:ln>
                <a:noFill/>
              </a:ln>
              <a:solidFill>
                <a:srgbClr val="004A86"/>
              </a:solidFill>
              <a:effectLst/>
              <a:uLnTx/>
              <a:uFillTx/>
              <a:latin typeface="IntelOne Text Light" panose="020B0403020203020204" pitchFamily="34" charset="0"/>
              <a:cs typeface="Helvetica Neue"/>
              <a:sym typeface="Helvetica Neue"/>
            </a:endParaRPr>
          </a:p>
        </p:txBody>
      </p:sp>
      <p:grpSp>
        <p:nvGrpSpPr>
          <p:cNvPr id="69" name="Group 68">
            <a:extLst>
              <a:ext uri="{FF2B5EF4-FFF2-40B4-BE49-F238E27FC236}">
                <a16:creationId xmlns:a16="http://schemas.microsoft.com/office/drawing/2014/main" id="{22C9D2BB-1030-E6F0-6D9F-5507BF3D8E39}"/>
              </a:ext>
            </a:extLst>
          </p:cNvPr>
          <p:cNvGrpSpPr/>
          <p:nvPr/>
        </p:nvGrpSpPr>
        <p:grpSpPr>
          <a:xfrm>
            <a:off x="477114" y="2067366"/>
            <a:ext cx="5889114" cy="3584240"/>
            <a:chOff x="477114" y="2067366"/>
            <a:chExt cx="5889114" cy="3584240"/>
          </a:xfrm>
        </p:grpSpPr>
        <p:sp>
          <p:nvSpPr>
            <p:cNvPr id="4" name="Cube 3">
              <a:extLst>
                <a:ext uri="{FF2B5EF4-FFF2-40B4-BE49-F238E27FC236}">
                  <a16:creationId xmlns:a16="http://schemas.microsoft.com/office/drawing/2014/main" id="{19C5DC9B-9A99-2D7E-2374-D6DC0040F757}"/>
                </a:ext>
              </a:extLst>
            </p:cNvPr>
            <p:cNvSpPr/>
            <p:nvPr/>
          </p:nvSpPr>
          <p:spPr>
            <a:xfrm>
              <a:off x="477114" y="3842574"/>
              <a:ext cx="5883564" cy="1481399"/>
            </a:xfrm>
            <a:prstGeom prst="cube">
              <a:avLst>
                <a:gd name="adj" fmla="val 69770"/>
              </a:avLst>
            </a:prstGeom>
            <a:solidFill>
              <a:schemeClr val="tx1">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arallelogram 4">
              <a:extLst>
                <a:ext uri="{FF2B5EF4-FFF2-40B4-BE49-F238E27FC236}">
                  <a16:creationId xmlns:a16="http://schemas.microsoft.com/office/drawing/2014/main" id="{9562B7ED-0539-37E9-74D0-8CA3A1882EF9}"/>
                </a:ext>
              </a:extLst>
            </p:cNvPr>
            <p:cNvSpPr/>
            <p:nvPr/>
          </p:nvSpPr>
          <p:spPr>
            <a:xfrm>
              <a:off x="1006762" y="3947205"/>
              <a:ext cx="1431636" cy="849746"/>
            </a:xfrm>
            <a:prstGeom prst="parallelogram">
              <a:avLst>
                <a:gd name="adj" fmla="val 971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Parallelogram 10">
              <a:extLst>
                <a:ext uri="{FF2B5EF4-FFF2-40B4-BE49-F238E27FC236}">
                  <a16:creationId xmlns:a16="http://schemas.microsoft.com/office/drawing/2014/main" id="{4A361AF2-2701-B1FC-99A2-822515570E57}"/>
                </a:ext>
              </a:extLst>
            </p:cNvPr>
            <p:cNvSpPr/>
            <p:nvPr/>
          </p:nvSpPr>
          <p:spPr>
            <a:xfrm>
              <a:off x="1847271" y="3947205"/>
              <a:ext cx="1431636" cy="849746"/>
            </a:xfrm>
            <a:prstGeom prst="parallelogram">
              <a:avLst>
                <a:gd name="adj" fmla="val 971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Parallelogram 11">
              <a:extLst>
                <a:ext uri="{FF2B5EF4-FFF2-40B4-BE49-F238E27FC236}">
                  <a16:creationId xmlns:a16="http://schemas.microsoft.com/office/drawing/2014/main" id="{C27C1DC0-A88D-F641-4344-DE8B0E8D9CAB}"/>
                </a:ext>
              </a:extLst>
            </p:cNvPr>
            <p:cNvSpPr/>
            <p:nvPr/>
          </p:nvSpPr>
          <p:spPr>
            <a:xfrm>
              <a:off x="2687780" y="3947205"/>
              <a:ext cx="1431636" cy="849746"/>
            </a:xfrm>
            <a:prstGeom prst="parallelogram">
              <a:avLst>
                <a:gd name="adj" fmla="val 971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Parallelogram 12">
              <a:extLst>
                <a:ext uri="{FF2B5EF4-FFF2-40B4-BE49-F238E27FC236}">
                  <a16:creationId xmlns:a16="http://schemas.microsoft.com/office/drawing/2014/main" id="{A4B6FBD5-14F7-17B0-C512-28B49AD03A0B}"/>
                </a:ext>
              </a:extLst>
            </p:cNvPr>
            <p:cNvSpPr/>
            <p:nvPr/>
          </p:nvSpPr>
          <p:spPr>
            <a:xfrm>
              <a:off x="3528289" y="3947205"/>
              <a:ext cx="1431636" cy="849746"/>
            </a:xfrm>
            <a:prstGeom prst="parallelogram">
              <a:avLst>
                <a:gd name="adj" fmla="val 971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0FA7AA0-3A34-2F3D-3952-79B0EB729879}"/>
                </a:ext>
              </a:extLst>
            </p:cNvPr>
            <p:cNvSpPr/>
            <p:nvPr/>
          </p:nvSpPr>
          <p:spPr>
            <a:xfrm>
              <a:off x="4368799" y="3947205"/>
              <a:ext cx="1431636" cy="849746"/>
            </a:xfrm>
            <a:prstGeom prst="parallelogram">
              <a:avLst>
                <a:gd name="adj" fmla="val 97120"/>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Graphic 19" descr="Man with solid fill">
              <a:extLst>
                <a:ext uri="{FF2B5EF4-FFF2-40B4-BE49-F238E27FC236}">
                  <a16:creationId xmlns:a16="http://schemas.microsoft.com/office/drawing/2014/main" id="{B9CEC65E-02F4-243E-0E14-905A515864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22109" y="3823243"/>
              <a:ext cx="611909" cy="611909"/>
            </a:xfrm>
            <a:prstGeom prst="rect">
              <a:avLst/>
            </a:prstGeom>
          </p:spPr>
        </p:pic>
        <p:pic>
          <p:nvPicPr>
            <p:cNvPr id="22" name="Graphic 21" descr="Woman with solid fill">
              <a:extLst>
                <a:ext uri="{FF2B5EF4-FFF2-40B4-BE49-F238E27FC236}">
                  <a16:creationId xmlns:a16="http://schemas.microsoft.com/office/drawing/2014/main" id="{AA4E9764-4035-092D-A7C9-D85F45F522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1452" y="4082036"/>
              <a:ext cx="611909" cy="611909"/>
            </a:xfrm>
            <a:prstGeom prst="rect">
              <a:avLst/>
            </a:prstGeom>
          </p:spPr>
        </p:pic>
        <p:pic>
          <p:nvPicPr>
            <p:cNvPr id="23" name="Graphic 22" descr="Woman with solid fill">
              <a:extLst>
                <a:ext uri="{FF2B5EF4-FFF2-40B4-BE49-F238E27FC236}">
                  <a16:creationId xmlns:a16="http://schemas.microsoft.com/office/drawing/2014/main" id="{8EFE5642-CC28-C5DA-180C-C3DAA174A84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712766" y="3564450"/>
              <a:ext cx="611909" cy="611909"/>
            </a:xfrm>
            <a:prstGeom prst="rect">
              <a:avLst/>
            </a:prstGeom>
          </p:spPr>
        </p:pic>
        <p:grpSp>
          <p:nvGrpSpPr>
            <p:cNvPr id="27" name="Group 26">
              <a:extLst>
                <a:ext uri="{FF2B5EF4-FFF2-40B4-BE49-F238E27FC236}">
                  <a16:creationId xmlns:a16="http://schemas.microsoft.com/office/drawing/2014/main" id="{CEA9785A-B3F6-A9F0-6804-188B15643D06}"/>
                </a:ext>
              </a:extLst>
            </p:cNvPr>
            <p:cNvGrpSpPr/>
            <p:nvPr/>
          </p:nvGrpSpPr>
          <p:grpSpPr>
            <a:xfrm>
              <a:off x="2806987" y="3611611"/>
              <a:ext cx="1193223" cy="1129495"/>
              <a:chOff x="2198254" y="4119973"/>
              <a:chExt cx="1193223" cy="1129495"/>
            </a:xfrm>
          </p:grpSpPr>
          <p:pic>
            <p:nvPicPr>
              <p:cNvPr id="24" name="Graphic 23" descr="Man with solid fill">
                <a:extLst>
                  <a:ext uri="{FF2B5EF4-FFF2-40B4-BE49-F238E27FC236}">
                    <a16:creationId xmlns:a16="http://schemas.microsoft.com/office/drawing/2014/main" id="{7DA11A88-979B-01FC-9CF8-DCAE11858F2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8911" y="4378766"/>
                <a:ext cx="611909" cy="611909"/>
              </a:xfrm>
              <a:prstGeom prst="rect">
                <a:avLst/>
              </a:prstGeom>
            </p:spPr>
          </p:pic>
          <p:pic>
            <p:nvPicPr>
              <p:cNvPr id="25" name="Graphic 24" descr="Woman with solid fill">
                <a:extLst>
                  <a:ext uri="{FF2B5EF4-FFF2-40B4-BE49-F238E27FC236}">
                    <a16:creationId xmlns:a16="http://schemas.microsoft.com/office/drawing/2014/main" id="{739F42B0-900C-AC96-EB87-7D9E9C9A87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8254" y="4637559"/>
                <a:ext cx="611909" cy="611909"/>
              </a:xfrm>
              <a:prstGeom prst="rect">
                <a:avLst/>
              </a:prstGeom>
            </p:spPr>
          </p:pic>
          <p:pic>
            <p:nvPicPr>
              <p:cNvPr id="26" name="Graphic 25" descr="Woman with solid fill">
                <a:extLst>
                  <a:ext uri="{FF2B5EF4-FFF2-40B4-BE49-F238E27FC236}">
                    <a16:creationId xmlns:a16="http://schemas.microsoft.com/office/drawing/2014/main" id="{85267C70-6DF4-44B9-0DF4-E6771B1CE44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9568" y="4119973"/>
                <a:ext cx="611909" cy="611909"/>
              </a:xfrm>
              <a:prstGeom prst="rect">
                <a:avLst/>
              </a:prstGeom>
            </p:spPr>
          </p:pic>
        </p:grpSp>
        <p:grpSp>
          <p:nvGrpSpPr>
            <p:cNvPr id="28" name="Group 27">
              <a:extLst>
                <a:ext uri="{FF2B5EF4-FFF2-40B4-BE49-F238E27FC236}">
                  <a16:creationId xmlns:a16="http://schemas.microsoft.com/office/drawing/2014/main" id="{BBF4CEAA-C8F9-EC34-0A12-FFBC5E756BB9}"/>
                </a:ext>
              </a:extLst>
            </p:cNvPr>
            <p:cNvGrpSpPr/>
            <p:nvPr/>
          </p:nvGrpSpPr>
          <p:grpSpPr>
            <a:xfrm>
              <a:off x="4447017" y="3631793"/>
              <a:ext cx="1193223" cy="1129495"/>
              <a:chOff x="2198254" y="4119973"/>
              <a:chExt cx="1193223" cy="1129495"/>
            </a:xfrm>
          </p:grpSpPr>
          <p:pic>
            <p:nvPicPr>
              <p:cNvPr id="29" name="Graphic 28" descr="Man with solid fill">
                <a:extLst>
                  <a:ext uri="{FF2B5EF4-FFF2-40B4-BE49-F238E27FC236}">
                    <a16:creationId xmlns:a16="http://schemas.microsoft.com/office/drawing/2014/main" id="{CF756D1F-EC08-455F-FB8F-FDD349A6E85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88911" y="4378766"/>
                <a:ext cx="611909" cy="611909"/>
              </a:xfrm>
              <a:prstGeom prst="rect">
                <a:avLst/>
              </a:prstGeom>
            </p:spPr>
          </p:pic>
          <p:pic>
            <p:nvPicPr>
              <p:cNvPr id="30" name="Graphic 29" descr="Woman with solid fill">
                <a:extLst>
                  <a:ext uri="{FF2B5EF4-FFF2-40B4-BE49-F238E27FC236}">
                    <a16:creationId xmlns:a16="http://schemas.microsoft.com/office/drawing/2014/main" id="{74FE2862-A3F7-1A35-A1DE-C6F53A6C09F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98254" y="4637559"/>
                <a:ext cx="611909" cy="611909"/>
              </a:xfrm>
              <a:prstGeom prst="rect">
                <a:avLst/>
              </a:prstGeom>
            </p:spPr>
          </p:pic>
          <p:pic>
            <p:nvPicPr>
              <p:cNvPr id="31" name="Graphic 30" descr="Woman with solid fill">
                <a:extLst>
                  <a:ext uri="{FF2B5EF4-FFF2-40B4-BE49-F238E27FC236}">
                    <a16:creationId xmlns:a16="http://schemas.microsoft.com/office/drawing/2014/main" id="{DDCA6FBB-BA31-255F-CE10-EB615133B81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79568" y="4119973"/>
                <a:ext cx="611909" cy="611909"/>
              </a:xfrm>
              <a:prstGeom prst="rect">
                <a:avLst/>
              </a:prstGeom>
            </p:spPr>
          </p:pic>
        </p:grpSp>
        <p:grpSp>
          <p:nvGrpSpPr>
            <p:cNvPr id="37" name="Group 36">
              <a:extLst>
                <a:ext uri="{FF2B5EF4-FFF2-40B4-BE49-F238E27FC236}">
                  <a16:creationId xmlns:a16="http://schemas.microsoft.com/office/drawing/2014/main" id="{E569ECCB-E667-0215-4F43-7F955E971FDD}"/>
                </a:ext>
              </a:extLst>
            </p:cNvPr>
            <p:cNvGrpSpPr/>
            <p:nvPr/>
          </p:nvGrpSpPr>
          <p:grpSpPr>
            <a:xfrm>
              <a:off x="1990868" y="3611610"/>
              <a:ext cx="1193223" cy="1129495"/>
              <a:chOff x="7928407" y="3526787"/>
              <a:chExt cx="1193223" cy="1129495"/>
            </a:xfrm>
          </p:grpSpPr>
          <p:pic>
            <p:nvPicPr>
              <p:cNvPr id="33" name="Graphic 32" descr="Man with solid fill">
                <a:extLst>
                  <a:ext uri="{FF2B5EF4-FFF2-40B4-BE49-F238E27FC236}">
                    <a16:creationId xmlns:a16="http://schemas.microsoft.com/office/drawing/2014/main" id="{66DC3CDF-B711-59C4-B309-53908B810F6B}"/>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8407" y="4044373"/>
                <a:ext cx="611909" cy="611909"/>
              </a:xfrm>
              <a:prstGeom prst="rect">
                <a:avLst/>
              </a:prstGeom>
            </p:spPr>
          </p:pic>
          <p:pic>
            <p:nvPicPr>
              <p:cNvPr id="35" name="Graphic 34" descr="Woman with solid fill">
                <a:extLst>
                  <a:ext uri="{FF2B5EF4-FFF2-40B4-BE49-F238E27FC236}">
                    <a16:creationId xmlns:a16="http://schemas.microsoft.com/office/drawing/2014/main" id="{46BFDF5E-B4CA-BB1E-EA76-BBA45E3A3A1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064" y="3785580"/>
                <a:ext cx="611909" cy="611909"/>
              </a:xfrm>
              <a:prstGeom prst="rect">
                <a:avLst/>
              </a:prstGeom>
            </p:spPr>
          </p:pic>
          <p:pic>
            <p:nvPicPr>
              <p:cNvPr id="36" name="Graphic 35" descr="Man with solid fill">
                <a:extLst>
                  <a:ext uri="{FF2B5EF4-FFF2-40B4-BE49-F238E27FC236}">
                    <a16:creationId xmlns:a16="http://schemas.microsoft.com/office/drawing/2014/main" id="{B1E945B7-9EA6-9791-AC48-5B07A42FE01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9721" y="3526787"/>
                <a:ext cx="611909" cy="611909"/>
              </a:xfrm>
              <a:prstGeom prst="rect">
                <a:avLst/>
              </a:prstGeom>
            </p:spPr>
          </p:pic>
        </p:grpSp>
        <p:grpSp>
          <p:nvGrpSpPr>
            <p:cNvPr id="42" name="Group 41">
              <a:extLst>
                <a:ext uri="{FF2B5EF4-FFF2-40B4-BE49-F238E27FC236}">
                  <a16:creationId xmlns:a16="http://schemas.microsoft.com/office/drawing/2014/main" id="{05818FE4-5C3A-F516-9240-9D52F4506002}"/>
                </a:ext>
              </a:extLst>
            </p:cNvPr>
            <p:cNvGrpSpPr/>
            <p:nvPr/>
          </p:nvGrpSpPr>
          <p:grpSpPr>
            <a:xfrm>
              <a:off x="3655786" y="3611609"/>
              <a:ext cx="1193223" cy="1129495"/>
              <a:chOff x="7928407" y="3526787"/>
              <a:chExt cx="1193223" cy="1129495"/>
            </a:xfrm>
          </p:grpSpPr>
          <p:pic>
            <p:nvPicPr>
              <p:cNvPr id="43" name="Graphic 42" descr="Man with solid fill">
                <a:extLst>
                  <a:ext uri="{FF2B5EF4-FFF2-40B4-BE49-F238E27FC236}">
                    <a16:creationId xmlns:a16="http://schemas.microsoft.com/office/drawing/2014/main" id="{C3CDE722-E27E-06AB-AFAE-76248B854B1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928407" y="4044373"/>
                <a:ext cx="611909" cy="611909"/>
              </a:xfrm>
              <a:prstGeom prst="rect">
                <a:avLst/>
              </a:prstGeom>
            </p:spPr>
          </p:pic>
          <p:pic>
            <p:nvPicPr>
              <p:cNvPr id="44" name="Graphic 43" descr="Woman with solid fill">
                <a:extLst>
                  <a:ext uri="{FF2B5EF4-FFF2-40B4-BE49-F238E27FC236}">
                    <a16:creationId xmlns:a16="http://schemas.microsoft.com/office/drawing/2014/main" id="{39AE95DC-AE1D-A595-A2CF-59655569D1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219064" y="3785580"/>
                <a:ext cx="611909" cy="611909"/>
              </a:xfrm>
              <a:prstGeom prst="rect">
                <a:avLst/>
              </a:prstGeom>
            </p:spPr>
          </p:pic>
          <p:pic>
            <p:nvPicPr>
              <p:cNvPr id="45" name="Graphic 44" descr="Man with solid fill">
                <a:extLst>
                  <a:ext uri="{FF2B5EF4-FFF2-40B4-BE49-F238E27FC236}">
                    <a16:creationId xmlns:a16="http://schemas.microsoft.com/office/drawing/2014/main" id="{90A793F3-6E2B-50BD-3A44-DADAF2FA45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509721" y="3526787"/>
                <a:ext cx="611909" cy="611909"/>
              </a:xfrm>
              <a:prstGeom prst="rect">
                <a:avLst/>
              </a:prstGeom>
            </p:spPr>
          </p:pic>
        </p:grpSp>
        <p:sp>
          <p:nvSpPr>
            <p:cNvPr id="48" name="Parallelogram 47">
              <a:extLst>
                <a:ext uri="{FF2B5EF4-FFF2-40B4-BE49-F238E27FC236}">
                  <a16:creationId xmlns:a16="http://schemas.microsoft.com/office/drawing/2014/main" id="{460C10BC-B234-6896-DF4A-566C0ED4D378}"/>
                </a:ext>
              </a:extLst>
            </p:cNvPr>
            <p:cNvSpPr/>
            <p:nvPr/>
          </p:nvSpPr>
          <p:spPr>
            <a:xfrm>
              <a:off x="483530" y="2458356"/>
              <a:ext cx="5882698" cy="1081753"/>
            </a:xfrm>
            <a:prstGeom prst="parallelogram">
              <a:avLst>
                <a:gd name="adj" fmla="val 95224"/>
              </a:avLst>
            </a:prstGeom>
            <a:solidFill>
              <a:schemeClr val="accent6">
                <a:lumMod val="20000"/>
                <a:lumOff val="80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6" name="Picture 45">
              <a:extLst>
                <a:ext uri="{FF2B5EF4-FFF2-40B4-BE49-F238E27FC236}">
                  <a16:creationId xmlns:a16="http://schemas.microsoft.com/office/drawing/2014/main" id="{0039AC47-169A-6724-2DF7-6E8FFC1A77FD}"/>
                </a:ext>
              </a:extLst>
            </p:cNvPr>
            <p:cNvPicPr>
              <a:picLocks noChangeAspect="1"/>
            </p:cNvPicPr>
            <p:nvPr/>
          </p:nvPicPr>
          <p:blipFill>
            <a:blip r:embed="rId11">
              <a:clrChange>
                <a:clrFrom>
                  <a:srgbClr val="FFFFFF"/>
                </a:clrFrom>
                <a:clrTo>
                  <a:srgbClr val="FFFFFF">
                    <a:alpha val="0"/>
                  </a:srgbClr>
                </a:clrTo>
              </a:clrChange>
            </a:blip>
            <a:stretch>
              <a:fillRect/>
            </a:stretch>
          </p:blipFill>
          <p:spPr>
            <a:xfrm rot="19488748" flipH="1">
              <a:off x="4514953" y="2921935"/>
              <a:ext cx="763355" cy="643898"/>
            </a:xfrm>
            <a:prstGeom prst="rect">
              <a:avLst/>
            </a:prstGeom>
          </p:spPr>
        </p:pic>
        <p:pic>
          <p:nvPicPr>
            <p:cNvPr id="47" name="Picture 2" descr="Cape, fly, flying, human, super hero, super powers, superman icon -  Download on Iconfinder">
              <a:extLst>
                <a:ext uri="{FF2B5EF4-FFF2-40B4-BE49-F238E27FC236}">
                  <a16:creationId xmlns:a16="http://schemas.microsoft.com/office/drawing/2014/main" id="{3462981E-2CBC-C4D0-31CE-40478DBD7F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1825394" flipH="1">
              <a:off x="1563417" y="2067366"/>
              <a:ext cx="841980" cy="841980"/>
            </a:xfrm>
            <a:prstGeom prst="rect">
              <a:avLst/>
            </a:prstGeom>
            <a:noFill/>
            <a:extLst>
              <a:ext uri="{909E8E84-426E-40DD-AFC4-6F175D3DCCD1}">
                <a14:hiddenFill xmlns:a14="http://schemas.microsoft.com/office/drawing/2010/main">
                  <a:solidFill>
                    <a:srgbClr val="FFFFFF"/>
                  </a:solidFill>
                </a14:hiddenFill>
              </a:ext>
            </a:extLst>
          </p:spPr>
        </p:pic>
        <p:cxnSp>
          <p:nvCxnSpPr>
            <p:cNvPr id="50" name="Straight Connector 49">
              <a:extLst>
                <a:ext uri="{FF2B5EF4-FFF2-40B4-BE49-F238E27FC236}">
                  <a16:creationId xmlns:a16="http://schemas.microsoft.com/office/drawing/2014/main" id="{BA68EE78-E14F-33E1-83B3-3701246881E4}"/>
                </a:ext>
              </a:extLst>
            </p:cNvPr>
            <p:cNvCxnSpPr/>
            <p:nvPr/>
          </p:nvCxnSpPr>
          <p:spPr>
            <a:xfrm flipV="1">
              <a:off x="6363853" y="2458356"/>
              <a:ext cx="0" cy="167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880DC7A-049A-AA18-C84C-C90F5647D794}"/>
                </a:ext>
              </a:extLst>
            </p:cNvPr>
            <p:cNvCxnSpPr/>
            <p:nvPr/>
          </p:nvCxnSpPr>
          <p:spPr>
            <a:xfrm flipV="1">
              <a:off x="5339751" y="3540109"/>
              <a:ext cx="0" cy="167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05F43FD4-623B-BE6A-2CB9-127D1357BEA1}"/>
                </a:ext>
              </a:extLst>
            </p:cNvPr>
            <p:cNvCxnSpPr/>
            <p:nvPr/>
          </p:nvCxnSpPr>
          <p:spPr>
            <a:xfrm flipV="1">
              <a:off x="485196" y="3514941"/>
              <a:ext cx="0" cy="1670839"/>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A63DC009-3419-7A18-8306-CEC23AE004CD}"/>
                </a:ext>
              </a:extLst>
            </p:cNvPr>
            <p:cNvCxnSpPr>
              <a:cxnSpLocks/>
            </p:cNvCxnSpPr>
            <p:nvPr/>
          </p:nvCxnSpPr>
          <p:spPr>
            <a:xfrm flipV="1">
              <a:off x="1502277" y="2458356"/>
              <a:ext cx="0" cy="1412046"/>
            </a:xfrm>
            <a:prstGeom prst="line">
              <a:avLst/>
            </a:prstGeom>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1C12DFCC-F811-5423-D14D-2D849737C312}"/>
                </a:ext>
              </a:extLst>
            </p:cNvPr>
            <p:cNvSpPr txBox="1"/>
            <p:nvPr/>
          </p:nvSpPr>
          <p:spPr>
            <a:xfrm>
              <a:off x="2036737" y="2662086"/>
              <a:ext cx="2530762" cy="830997"/>
            </a:xfrm>
            <a:prstGeom prst="rect">
              <a:avLst/>
            </a:prstGeom>
            <a:noFill/>
          </p:spPr>
          <p:txBody>
            <a:bodyPr wrap="square" rtlCol="0">
              <a:spAutoFit/>
            </a:bodyPr>
            <a:lstStyle/>
            <a:p>
              <a:pPr algn="ctr"/>
              <a:r>
                <a:rPr lang="en-US" sz="1200" dirty="0"/>
                <a:t>System Admins</a:t>
              </a:r>
            </a:p>
            <a:p>
              <a:pPr algn="ctr"/>
              <a:r>
                <a:rPr lang="en-US" sz="1200" dirty="0"/>
                <a:t>Admin Tools</a:t>
              </a:r>
            </a:p>
            <a:p>
              <a:pPr algn="ctr"/>
              <a:r>
                <a:rPr lang="en-US" sz="1200" dirty="0"/>
                <a:t>Hypervisor / Host OS</a:t>
              </a:r>
            </a:p>
            <a:p>
              <a:pPr algn="ctr"/>
              <a:r>
                <a:rPr lang="en-US" sz="1200" dirty="0"/>
                <a:t>Firmware</a:t>
              </a:r>
            </a:p>
          </p:txBody>
        </p:sp>
        <p:grpSp>
          <p:nvGrpSpPr>
            <p:cNvPr id="68" name="Group 67">
              <a:extLst>
                <a:ext uri="{FF2B5EF4-FFF2-40B4-BE49-F238E27FC236}">
                  <a16:creationId xmlns:a16="http://schemas.microsoft.com/office/drawing/2014/main" id="{4972945A-A902-AD65-E5B4-142A49FD4261}"/>
                </a:ext>
              </a:extLst>
            </p:cNvPr>
            <p:cNvGrpSpPr/>
            <p:nvPr/>
          </p:nvGrpSpPr>
          <p:grpSpPr>
            <a:xfrm>
              <a:off x="4561448" y="2329387"/>
              <a:ext cx="1317523" cy="584745"/>
              <a:chOff x="6537889" y="1513313"/>
              <a:chExt cx="1317523" cy="584745"/>
            </a:xfrm>
          </p:grpSpPr>
          <p:sp>
            <p:nvSpPr>
              <p:cNvPr id="58" name="Oval 57">
                <a:extLst>
                  <a:ext uri="{FF2B5EF4-FFF2-40B4-BE49-F238E27FC236}">
                    <a16:creationId xmlns:a16="http://schemas.microsoft.com/office/drawing/2014/main" id="{BE6A1148-8221-E32E-8BFF-2C8CC37B8D7F}"/>
                  </a:ext>
                </a:extLst>
              </p:cNvPr>
              <p:cNvSpPr/>
              <p:nvPr/>
            </p:nvSpPr>
            <p:spPr>
              <a:xfrm>
                <a:off x="6537889" y="1775970"/>
                <a:ext cx="1317523" cy="3220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346EF23E-6DC3-49CD-3B3B-E8F092729177}"/>
                  </a:ext>
                </a:extLst>
              </p:cNvPr>
              <p:cNvSpPr/>
              <p:nvPr/>
            </p:nvSpPr>
            <p:spPr>
              <a:xfrm>
                <a:off x="6673082" y="1852170"/>
                <a:ext cx="1047136" cy="1696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a:extLst>
                  <a:ext uri="{FF2B5EF4-FFF2-40B4-BE49-F238E27FC236}">
                    <a16:creationId xmlns:a16="http://schemas.microsoft.com/office/drawing/2014/main" id="{7A1AC6AE-90DE-3AFD-DF93-87A9E40D8026}"/>
                  </a:ext>
                </a:extLst>
              </p:cNvPr>
              <p:cNvSpPr>
                <a:spLocks noChangeAspect="1"/>
              </p:cNvSpPr>
              <p:nvPr/>
            </p:nvSpPr>
            <p:spPr>
              <a:xfrm>
                <a:off x="6968050" y="1899970"/>
                <a:ext cx="457200" cy="7408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a:extLst>
                  <a:ext uri="{FF2B5EF4-FFF2-40B4-BE49-F238E27FC236}">
                    <a16:creationId xmlns:a16="http://schemas.microsoft.com/office/drawing/2014/main" id="{AAF0C8A8-3B5E-4604-9F49-F2D7CBBBFCFD}"/>
                  </a:ext>
                </a:extLst>
              </p:cNvPr>
              <p:cNvSpPr/>
              <p:nvPr/>
            </p:nvSpPr>
            <p:spPr>
              <a:xfrm>
                <a:off x="6993477" y="1514080"/>
                <a:ext cx="406346" cy="443593"/>
              </a:xfrm>
              <a:prstGeom prst="ellipse">
                <a:avLst/>
              </a:prstGeom>
              <a:solidFill>
                <a:schemeClr val="bg1"/>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5" name="Graphic 54" descr="Skull outline">
                <a:extLst>
                  <a:ext uri="{FF2B5EF4-FFF2-40B4-BE49-F238E27FC236}">
                    <a16:creationId xmlns:a16="http://schemas.microsoft.com/office/drawing/2014/main" id="{EB09590F-45E7-FE43-7888-96836F6E3DAC}"/>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6980924" y="1513313"/>
                <a:ext cx="444326" cy="444326"/>
              </a:xfrm>
              <a:prstGeom prst="rect">
                <a:avLst/>
              </a:prstGeom>
            </p:spPr>
          </p:pic>
        </p:grpSp>
        <p:sp>
          <p:nvSpPr>
            <p:cNvPr id="64" name="TextBox 63">
              <a:extLst>
                <a:ext uri="{FF2B5EF4-FFF2-40B4-BE49-F238E27FC236}">
                  <a16:creationId xmlns:a16="http://schemas.microsoft.com/office/drawing/2014/main" id="{6B6642BB-1FD0-4BF5-C5B3-00D2B301633B}"/>
                </a:ext>
              </a:extLst>
            </p:cNvPr>
            <p:cNvSpPr txBox="1"/>
            <p:nvPr/>
          </p:nvSpPr>
          <p:spPr>
            <a:xfrm>
              <a:off x="482020" y="4931078"/>
              <a:ext cx="4823051" cy="338554"/>
            </a:xfrm>
            <a:prstGeom prst="rect">
              <a:avLst/>
            </a:prstGeom>
            <a:noFill/>
          </p:spPr>
          <p:txBody>
            <a:bodyPr wrap="square" rtlCol="0">
              <a:spAutoFit/>
            </a:bodyPr>
            <a:lstStyle/>
            <a:p>
              <a:pPr algn="ctr"/>
              <a:r>
                <a:rPr lang="en-US" sz="1600" dirty="0">
                  <a:solidFill>
                    <a:schemeClr val="bg1"/>
                  </a:solidFill>
                </a:rPr>
                <a:t>Authentication         Identity           Authorization</a:t>
              </a:r>
            </a:p>
          </p:txBody>
        </p:sp>
        <p:sp>
          <p:nvSpPr>
            <p:cNvPr id="66" name="TextBox 65">
              <a:extLst>
                <a:ext uri="{FF2B5EF4-FFF2-40B4-BE49-F238E27FC236}">
                  <a16:creationId xmlns:a16="http://schemas.microsoft.com/office/drawing/2014/main" id="{13C82CD8-5352-D739-32DA-6100E3994A73}"/>
                </a:ext>
              </a:extLst>
            </p:cNvPr>
            <p:cNvSpPr txBox="1"/>
            <p:nvPr/>
          </p:nvSpPr>
          <p:spPr>
            <a:xfrm>
              <a:off x="2283885" y="2164255"/>
              <a:ext cx="2530762" cy="276999"/>
            </a:xfrm>
            <a:prstGeom prst="rect">
              <a:avLst/>
            </a:prstGeom>
            <a:noFill/>
          </p:spPr>
          <p:txBody>
            <a:bodyPr wrap="square" rtlCol="0">
              <a:spAutoFit/>
            </a:bodyPr>
            <a:lstStyle/>
            <a:p>
              <a:pPr algn="ctr"/>
              <a:r>
                <a:rPr lang="en-US" sz="1200" b="1" i="1" dirty="0"/>
                <a:t>Escalated Privileges</a:t>
              </a:r>
            </a:p>
          </p:txBody>
        </p:sp>
        <p:sp>
          <p:nvSpPr>
            <p:cNvPr id="67" name="TextBox 66">
              <a:extLst>
                <a:ext uri="{FF2B5EF4-FFF2-40B4-BE49-F238E27FC236}">
                  <a16:creationId xmlns:a16="http://schemas.microsoft.com/office/drawing/2014/main" id="{70C99A43-3BF3-D433-7DA0-039C58595321}"/>
                </a:ext>
              </a:extLst>
            </p:cNvPr>
            <p:cNvSpPr txBox="1"/>
            <p:nvPr/>
          </p:nvSpPr>
          <p:spPr>
            <a:xfrm>
              <a:off x="1422109" y="5374607"/>
              <a:ext cx="2782940" cy="276999"/>
            </a:xfrm>
            <a:prstGeom prst="rect">
              <a:avLst/>
            </a:prstGeom>
            <a:noFill/>
          </p:spPr>
          <p:txBody>
            <a:bodyPr wrap="square" rtlCol="0">
              <a:spAutoFit/>
            </a:bodyPr>
            <a:lstStyle/>
            <a:p>
              <a:pPr algn="ctr"/>
              <a:r>
                <a:rPr lang="en-US" sz="1200" b="1" i="1" dirty="0"/>
                <a:t>Standard Privileges &amp; Governance</a:t>
              </a:r>
            </a:p>
          </p:txBody>
        </p:sp>
      </p:grpSp>
    </p:spTree>
    <p:extLst>
      <p:ext uri="{BB962C8B-B14F-4D97-AF65-F5344CB8AC3E}">
        <p14:creationId xmlns:p14="http://schemas.microsoft.com/office/powerpoint/2010/main" val="4311279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9BEA7-3C6F-45E2-1723-7706D6CBFD3A}"/>
              </a:ext>
            </a:extLst>
          </p:cNvPr>
          <p:cNvSpPr>
            <a:spLocks noGrp="1"/>
          </p:cNvSpPr>
          <p:nvPr>
            <p:ph type="title"/>
          </p:nvPr>
        </p:nvSpPr>
        <p:spPr/>
        <p:txBody>
          <a:bodyPr/>
          <a:lstStyle/>
          <a:p>
            <a:r>
              <a:rPr lang="en-US" dirty="0"/>
              <a:t>Popular Confidential Computing Use Cases</a:t>
            </a:r>
          </a:p>
        </p:txBody>
      </p:sp>
      <p:sp>
        <p:nvSpPr>
          <p:cNvPr id="3" name="Rectangle 2">
            <a:extLst>
              <a:ext uri="{FF2B5EF4-FFF2-40B4-BE49-F238E27FC236}">
                <a16:creationId xmlns:a16="http://schemas.microsoft.com/office/drawing/2014/main" id="{97B318A3-96AB-953C-789A-13978BB5FC04}"/>
              </a:ext>
            </a:extLst>
          </p:cNvPr>
          <p:cNvSpPr/>
          <p:nvPr/>
        </p:nvSpPr>
        <p:spPr>
          <a:xfrm>
            <a:off x="293736" y="2794946"/>
            <a:ext cx="893155" cy="456874"/>
          </a:xfrm>
          <a:prstGeom prst="rect">
            <a:avLst/>
          </a:prstGeom>
          <a:solidFill>
            <a:srgbClr val="8F5DA2"/>
          </a:solidFill>
          <a:ln w="19050">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dirty="0">
                <a:solidFill>
                  <a:schemeClr val="bg1"/>
                </a:solidFill>
                <a:latin typeface="IntelOne Text Light" panose="020B0403020203020204" pitchFamily="34" charset="0"/>
              </a:rPr>
              <a:t>Party 1</a:t>
            </a:r>
          </a:p>
          <a:p>
            <a:pPr algn="ctr" defTabSz="304815"/>
            <a:r>
              <a:rPr lang="en-US" sz="1200" dirty="0">
                <a:solidFill>
                  <a:schemeClr val="bg1"/>
                </a:solidFill>
                <a:latin typeface="IntelOne Text Light" panose="020B0403020203020204" pitchFamily="34" charset="0"/>
              </a:rPr>
              <a:t>Data</a:t>
            </a:r>
          </a:p>
        </p:txBody>
      </p:sp>
      <p:sp>
        <p:nvSpPr>
          <p:cNvPr id="7" name="TextBox 6">
            <a:extLst>
              <a:ext uri="{FF2B5EF4-FFF2-40B4-BE49-F238E27FC236}">
                <a16:creationId xmlns:a16="http://schemas.microsoft.com/office/drawing/2014/main" id="{A77611DF-5BFF-5F4F-5E3C-6500F590E528}"/>
              </a:ext>
            </a:extLst>
          </p:cNvPr>
          <p:cNvSpPr txBox="1"/>
          <p:nvPr/>
        </p:nvSpPr>
        <p:spPr>
          <a:xfrm>
            <a:off x="4777048" y="1571807"/>
            <a:ext cx="3135003" cy="646331"/>
          </a:xfrm>
          <a:prstGeom prst="rect">
            <a:avLst/>
          </a:prstGeom>
          <a:noFill/>
        </p:spPr>
        <p:txBody>
          <a:bodyPr wrap="square" rtlCol="0">
            <a:spAutoFit/>
          </a:bodyPr>
          <a:lstStyle/>
          <a:p>
            <a:pPr defTabSz="2438338" hangingPunct="0">
              <a:defRPr/>
            </a:pPr>
            <a:r>
              <a:rPr lang="en-US" dirty="0">
                <a:solidFill>
                  <a:srgbClr val="0068B5"/>
                </a:solidFill>
                <a:latin typeface="IntelOne Display Regular" panose="020B0503020203020204" pitchFamily="34" charset="0"/>
              </a:rPr>
              <a:t>Cloud Migration with Confidentiality &amp; Compliance</a:t>
            </a:r>
          </a:p>
        </p:txBody>
      </p:sp>
      <p:sp>
        <p:nvSpPr>
          <p:cNvPr id="27" name="Oval 26">
            <a:extLst>
              <a:ext uri="{FF2B5EF4-FFF2-40B4-BE49-F238E27FC236}">
                <a16:creationId xmlns:a16="http://schemas.microsoft.com/office/drawing/2014/main" id="{2CD953DE-418D-9FBA-9773-247D9DEEF483}"/>
              </a:ext>
            </a:extLst>
          </p:cNvPr>
          <p:cNvSpPr/>
          <p:nvPr/>
        </p:nvSpPr>
        <p:spPr>
          <a:xfrm>
            <a:off x="4275085" y="1710227"/>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mj-lt"/>
              </a:rPr>
              <a:t>2</a:t>
            </a:r>
          </a:p>
        </p:txBody>
      </p:sp>
      <p:sp>
        <p:nvSpPr>
          <p:cNvPr id="28" name="TextBox 27">
            <a:extLst>
              <a:ext uri="{FF2B5EF4-FFF2-40B4-BE49-F238E27FC236}">
                <a16:creationId xmlns:a16="http://schemas.microsoft.com/office/drawing/2014/main" id="{4D96969F-1AA7-3D80-C5AE-47A94F6861BB}"/>
              </a:ext>
            </a:extLst>
          </p:cNvPr>
          <p:cNvSpPr txBox="1"/>
          <p:nvPr/>
        </p:nvSpPr>
        <p:spPr>
          <a:xfrm>
            <a:off x="9002610" y="1587197"/>
            <a:ext cx="2456778" cy="615553"/>
          </a:xfrm>
          <a:prstGeom prst="rect">
            <a:avLst/>
          </a:prstGeom>
          <a:noFill/>
        </p:spPr>
        <p:txBody>
          <a:bodyPr wrap="square" lIns="60960" tIns="30480" rIns="60960" bIns="30480" rtlCol="0" anchor="t">
            <a:spAutoFit/>
          </a:bodyPr>
          <a:lstStyle/>
          <a:p>
            <a:pPr defTabSz="2438338" hangingPunct="0">
              <a:defRPr/>
            </a:pPr>
            <a:r>
              <a:rPr lang="en-US" dirty="0">
                <a:solidFill>
                  <a:srgbClr val="0068B5"/>
                </a:solidFill>
                <a:latin typeface="IntelOne Display Regular" panose="020B0503020203020204" pitchFamily="34" charset="0"/>
              </a:rPr>
              <a:t>High-Security Processes or Functions</a:t>
            </a:r>
          </a:p>
        </p:txBody>
      </p:sp>
      <p:sp>
        <p:nvSpPr>
          <p:cNvPr id="40" name="Oval 39">
            <a:extLst>
              <a:ext uri="{FF2B5EF4-FFF2-40B4-BE49-F238E27FC236}">
                <a16:creationId xmlns:a16="http://schemas.microsoft.com/office/drawing/2014/main" id="{4EFA22E0-8A57-6E52-98A4-C97B365C3269}"/>
              </a:ext>
            </a:extLst>
          </p:cNvPr>
          <p:cNvSpPr/>
          <p:nvPr/>
        </p:nvSpPr>
        <p:spPr>
          <a:xfrm>
            <a:off x="8495166" y="1710227"/>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mj-lt"/>
              </a:rPr>
              <a:t>3</a:t>
            </a:r>
          </a:p>
        </p:txBody>
      </p:sp>
      <p:sp>
        <p:nvSpPr>
          <p:cNvPr id="41" name="TextBox 40">
            <a:extLst>
              <a:ext uri="{FF2B5EF4-FFF2-40B4-BE49-F238E27FC236}">
                <a16:creationId xmlns:a16="http://schemas.microsoft.com/office/drawing/2014/main" id="{B452D8A8-D7C5-DD4A-9EF3-D4080258BAEC}"/>
              </a:ext>
            </a:extLst>
          </p:cNvPr>
          <p:cNvSpPr txBox="1"/>
          <p:nvPr/>
        </p:nvSpPr>
        <p:spPr>
          <a:xfrm>
            <a:off x="865954" y="1448697"/>
            <a:ext cx="2456778" cy="892552"/>
          </a:xfrm>
          <a:prstGeom prst="rect">
            <a:avLst/>
          </a:prstGeom>
          <a:noFill/>
        </p:spPr>
        <p:txBody>
          <a:bodyPr wrap="square" lIns="60960" tIns="30480" rIns="60960" bIns="30480" rtlCol="0" anchor="t">
            <a:spAutoFit/>
          </a:bodyPr>
          <a:lstStyle/>
          <a:p>
            <a:pPr defTabSz="2438338" hangingPunct="0">
              <a:defRPr/>
            </a:pPr>
            <a:r>
              <a:rPr lang="en-US" dirty="0">
                <a:solidFill>
                  <a:srgbClr val="0068B5"/>
                </a:solidFill>
                <a:latin typeface="IntelOne Display Regular" panose="020B0503020203020204" pitchFamily="34" charset="0"/>
              </a:rPr>
              <a:t>Confidential Multi-Party Analytics in a Data Clean Room</a:t>
            </a:r>
          </a:p>
        </p:txBody>
      </p:sp>
      <p:sp>
        <p:nvSpPr>
          <p:cNvPr id="42" name="Frame 41">
            <a:extLst>
              <a:ext uri="{FF2B5EF4-FFF2-40B4-BE49-F238E27FC236}">
                <a16:creationId xmlns:a16="http://schemas.microsoft.com/office/drawing/2014/main" id="{A7B91A0B-8E0F-0C60-500B-4EABF2B07F32}"/>
              </a:ext>
            </a:extLst>
          </p:cNvPr>
          <p:cNvSpPr/>
          <p:nvPr/>
        </p:nvSpPr>
        <p:spPr>
          <a:xfrm>
            <a:off x="764542" y="3730437"/>
            <a:ext cx="2123090" cy="1388143"/>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43" name="Rectangle 42">
            <a:extLst>
              <a:ext uri="{FF2B5EF4-FFF2-40B4-BE49-F238E27FC236}">
                <a16:creationId xmlns:a16="http://schemas.microsoft.com/office/drawing/2014/main" id="{957C35F0-36B4-4A1C-02E8-E6990E3AC1AC}"/>
              </a:ext>
            </a:extLst>
          </p:cNvPr>
          <p:cNvSpPr/>
          <p:nvPr/>
        </p:nvSpPr>
        <p:spPr>
          <a:xfrm>
            <a:off x="1402306" y="2794946"/>
            <a:ext cx="893155" cy="456874"/>
          </a:xfrm>
          <a:prstGeom prst="rect">
            <a:avLst/>
          </a:prstGeom>
          <a:solidFill>
            <a:srgbClr val="EEE9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dirty="0">
                <a:solidFill>
                  <a:srgbClr val="000000"/>
                </a:solidFill>
                <a:latin typeface="IntelOne Text Light" panose="020B0403020203020204" pitchFamily="34" charset="0"/>
              </a:rPr>
              <a:t>Party 2</a:t>
            </a:r>
          </a:p>
          <a:p>
            <a:pPr algn="ctr" defTabSz="304815"/>
            <a:r>
              <a:rPr lang="en-US" sz="1200" dirty="0">
                <a:solidFill>
                  <a:srgbClr val="000000"/>
                </a:solidFill>
                <a:latin typeface="IntelOne Text Light" panose="020B0403020203020204" pitchFamily="34" charset="0"/>
              </a:rPr>
              <a:t>Data</a:t>
            </a:r>
          </a:p>
        </p:txBody>
      </p:sp>
      <p:cxnSp>
        <p:nvCxnSpPr>
          <p:cNvPr id="46" name="Straight Arrow Connector 45">
            <a:extLst>
              <a:ext uri="{FF2B5EF4-FFF2-40B4-BE49-F238E27FC236}">
                <a16:creationId xmlns:a16="http://schemas.microsoft.com/office/drawing/2014/main" id="{6A2751AB-C0BA-31B4-B51D-FB3F358606C7}"/>
              </a:ext>
            </a:extLst>
          </p:cNvPr>
          <p:cNvCxnSpPr>
            <a:cxnSpLocks/>
            <a:stCxn id="3" idx="2"/>
            <a:endCxn id="71" idx="0"/>
          </p:cNvCxnSpPr>
          <p:nvPr/>
        </p:nvCxnSpPr>
        <p:spPr>
          <a:xfrm>
            <a:off x="740314" y="3251820"/>
            <a:ext cx="496349" cy="652659"/>
          </a:xfrm>
          <a:prstGeom prst="straightConnector1">
            <a:avLst/>
          </a:prstGeom>
          <a:noFill/>
          <a:ln>
            <a:solidFill>
              <a:srgbClr val="0054AE"/>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47" name="TextBox 46">
            <a:extLst>
              <a:ext uri="{FF2B5EF4-FFF2-40B4-BE49-F238E27FC236}">
                <a16:creationId xmlns:a16="http://schemas.microsoft.com/office/drawing/2014/main" id="{EBC6901F-3E26-A529-67C6-4B2759829CCD}"/>
              </a:ext>
            </a:extLst>
          </p:cNvPr>
          <p:cNvSpPr txBox="1"/>
          <p:nvPr/>
        </p:nvSpPr>
        <p:spPr>
          <a:xfrm rot="16200000">
            <a:off x="308659" y="4323805"/>
            <a:ext cx="641131" cy="276999"/>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TEE</a:t>
            </a:r>
          </a:p>
        </p:txBody>
      </p:sp>
      <p:sp>
        <p:nvSpPr>
          <p:cNvPr id="48" name="Oval 47">
            <a:extLst>
              <a:ext uri="{FF2B5EF4-FFF2-40B4-BE49-F238E27FC236}">
                <a16:creationId xmlns:a16="http://schemas.microsoft.com/office/drawing/2014/main" id="{7A3D1FE7-95DC-FDAC-AE79-B1A32BABA26C}"/>
              </a:ext>
            </a:extLst>
          </p:cNvPr>
          <p:cNvSpPr/>
          <p:nvPr/>
        </p:nvSpPr>
        <p:spPr>
          <a:xfrm>
            <a:off x="347843" y="1710227"/>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mj-lt"/>
              </a:rPr>
              <a:t>1</a:t>
            </a:r>
          </a:p>
        </p:txBody>
      </p:sp>
      <p:cxnSp>
        <p:nvCxnSpPr>
          <p:cNvPr id="54" name="Straight Connector 53">
            <a:extLst>
              <a:ext uri="{FF2B5EF4-FFF2-40B4-BE49-F238E27FC236}">
                <a16:creationId xmlns:a16="http://schemas.microsoft.com/office/drawing/2014/main" id="{C7246A51-D11B-3E05-6749-9C3F522E8CC9}"/>
              </a:ext>
            </a:extLst>
          </p:cNvPr>
          <p:cNvCxnSpPr>
            <a:cxnSpLocks/>
          </p:cNvCxnSpPr>
          <p:nvPr/>
        </p:nvCxnSpPr>
        <p:spPr>
          <a:xfrm>
            <a:off x="3750623" y="1561757"/>
            <a:ext cx="0" cy="3896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E86496B9-541D-F645-ED85-BA23AC077D25}"/>
              </a:ext>
            </a:extLst>
          </p:cNvPr>
          <p:cNvCxnSpPr>
            <a:cxnSpLocks/>
          </p:cNvCxnSpPr>
          <p:nvPr/>
        </p:nvCxnSpPr>
        <p:spPr>
          <a:xfrm>
            <a:off x="8095411" y="1561757"/>
            <a:ext cx="0" cy="3896583"/>
          </a:xfrm>
          <a:prstGeom prst="line">
            <a:avLst/>
          </a:prstGeom>
        </p:spPr>
        <p:style>
          <a:lnRef idx="1">
            <a:schemeClr val="accent1"/>
          </a:lnRef>
          <a:fillRef idx="0">
            <a:schemeClr val="accent1"/>
          </a:fillRef>
          <a:effectRef idx="0">
            <a:schemeClr val="accent1"/>
          </a:effectRef>
          <a:fontRef idx="minor">
            <a:schemeClr val="tx1"/>
          </a:fontRef>
        </p:style>
      </p:cxnSp>
      <p:grpSp>
        <p:nvGrpSpPr>
          <p:cNvPr id="59" name="Group 58">
            <a:extLst>
              <a:ext uri="{FF2B5EF4-FFF2-40B4-BE49-F238E27FC236}">
                <a16:creationId xmlns:a16="http://schemas.microsoft.com/office/drawing/2014/main" id="{B2725BEE-C270-8E9B-738C-4F3AB6E43D3A}"/>
              </a:ext>
            </a:extLst>
          </p:cNvPr>
          <p:cNvGrpSpPr/>
          <p:nvPr/>
        </p:nvGrpSpPr>
        <p:grpSpPr>
          <a:xfrm>
            <a:off x="1016796" y="2567367"/>
            <a:ext cx="423116" cy="423116"/>
            <a:chOff x="8567153" y="356169"/>
            <a:chExt cx="445258" cy="445258"/>
          </a:xfrm>
        </p:grpSpPr>
        <p:sp>
          <p:nvSpPr>
            <p:cNvPr id="60" name="Oval 59">
              <a:extLst>
                <a:ext uri="{FF2B5EF4-FFF2-40B4-BE49-F238E27FC236}">
                  <a16:creationId xmlns:a16="http://schemas.microsoft.com/office/drawing/2014/main" id="{E97C43BD-2FF3-23BE-F5A7-E50124ACC5AF}"/>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descr="Lock outline">
              <a:extLst>
                <a:ext uri="{FF2B5EF4-FFF2-40B4-BE49-F238E27FC236}">
                  <a16:creationId xmlns:a16="http://schemas.microsoft.com/office/drawing/2014/main" id="{D2AE54BE-0D51-1B09-33D7-09EBDC3A1AD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7153" y="396169"/>
              <a:ext cx="365258" cy="365258"/>
            </a:xfrm>
            <a:prstGeom prst="rect">
              <a:avLst/>
            </a:prstGeom>
          </p:spPr>
        </p:pic>
      </p:grpSp>
      <p:grpSp>
        <p:nvGrpSpPr>
          <p:cNvPr id="62" name="Group 61">
            <a:extLst>
              <a:ext uri="{FF2B5EF4-FFF2-40B4-BE49-F238E27FC236}">
                <a16:creationId xmlns:a16="http://schemas.microsoft.com/office/drawing/2014/main" id="{E0BAFB24-3925-5108-F950-027FB7C1EFD9}"/>
              </a:ext>
            </a:extLst>
          </p:cNvPr>
          <p:cNvGrpSpPr/>
          <p:nvPr/>
        </p:nvGrpSpPr>
        <p:grpSpPr>
          <a:xfrm>
            <a:off x="2109558" y="2567367"/>
            <a:ext cx="423116" cy="423116"/>
            <a:chOff x="8567153" y="356169"/>
            <a:chExt cx="445258" cy="445258"/>
          </a:xfrm>
        </p:grpSpPr>
        <p:sp>
          <p:nvSpPr>
            <p:cNvPr id="63" name="Oval 62">
              <a:extLst>
                <a:ext uri="{FF2B5EF4-FFF2-40B4-BE49-F238E27FC236}">
                  <a16:creationId xmlns:a16="http://schemas.microsoft.com/office/drawing/2014/main" id="{D4592A86-8C5B-4638-DEA5-F08DB803D480}"/>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Lock outline">
              <a:extLst>
                <a:ext uri="{FF2B5EF4-FFF2-40B4-BE49-F238E27FC236}">
                  <a16:creationId xmlns:a16="http://schemas.microsoft.com/office/drawing/2014/main" id="{EF5AB004-2CB3-75EA-88A6-726B09858D6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7153" y="396169"/>
              <a:ext cx="365258" cy="365258"/>
            </a:xfrm>
            <a:prstGeom prst="rect">
              <a:avLst/>
            </a:prstGeom>
          </p:spPr>
        </p:pic>
      </p:grpSp>
      <p:sp>
        <p:nvSpPr>
          <p:cNvPr id="68" name="Rectangle 67">
            <a:extLst>
              <a:ext uri="{FF2B5EF4-FFF2-40B4-BE49-F238E27FC236}">
                <a16:creationId xmlns:a16="http://schemas.microsoft.com/office/drawing/2014/main" id="{8D4C47A5-FD25-ADFF-4841-B52733F2D9D1}"/>
              </a:ext>
            </a:extLst>
          </p:cNvPr>
          <p:cNvSpPr/>
          <p:nvPr/>
        </p:nvSpPr>
        <p:spPr>
          <a:xfrm>
            <a:off x="2510876" y="2794946"/>
            <a:ext cx="893155" cy="456874"/>
          </a:xfrm>
          <a:prstGeom prst="rect">
            <a:avLst/>
          </a:prstGeom>
          <a:solidFill>
            <a:srgbClr val="0068B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dirty="0">
                <a:solidFill>
                  <a:schemeClr val="bg1"/>
                </a:solidFill>
                <a:latin typeface="IntelOne Text Light" panose="020B0403020203020204" pitchFamily="34" charset="0"/>
              </a:rPr>
              <a:t>Party 3</a:t>
            </a:r>
          </a:p>
          <a:p>
            <a:pPr algn="ctr" defTabSz="304815"/>
            <a:r>
              <a:rPr lang="en-US" sz="1200" dirty="0">
                <a:solidFill>
                  <a:schemeClr val="bg1"/>
                </a:solidFill>
                <a:latin typeface="IntelOne Text Light" panose="020B0403020203020204" pitchFamily="34" charset="0"/>
              </a:rPr>
              <a:t>Data</a:t>
            </a:r>
          </a:p>
        </p:txBody>
      </p:sp>
      <p:sp>
        <p:nvSpPr>
          <p:cNvPr id="70" name="Rectangle 69">
            <a:extLst>
              <a:ext uri="{FF2B5EF4-FFF2-40B4-BE49-F238E27FC236}">
                <a16:creationId xmlns:a16="http://schemas.microsoft.com/office/drawing/2014/main" id="{8B97EA94-A2AC-7210-1170-FD9A5CFD4403}"/>
              </a:ext>
            </a:extLst>
          </p:cNvPr>
          <p:cNvSpPr/>
          <p:nvPr/>
        </p:nvSpPr>
        <p:spPr>
          <a:xfrm>
            <a:off x="2167650" y="3904479"/>
            <a:ext cx="509881" cy="456874"/>
          </a:xfrm>
          <a:prstGeom prst="rect">
            <a:avLst/>
          </a:prstGeom>
          <a:solidFill>
            <a:srgbClr val="0068B5"/>
          </a:solidFill>
          <a:ln w="19050">
            <a:solidFill>
              <a:srgbClr val="8F5DA2">
                <a:alpha val="95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304815"/>
            <a:r>
              <a:rPr lang="en-US" sz="1200" dirty="0">
                <a:solidFill>
                  <a:schemeClr val="bg1"/>
                </a:solidFill>
                <a:latin typeface="IntelOne Text Light" panose="020B0403020203020204" pitchFamily="34" charset="0"/>
              </a:rPr>
              <a:t>Data</a:t>
            </a:r>
          </a:p>
        </p:txBody>
      </p:sp>
      <p:sp>
        <p:nvSpPr>
          <p:cNvPr id="71" name="Rectangle 70">
            <a:extLst>
              <a:ext uri="{FF2B5EF4-FFF2-40B4-BE49-F238E27FC236}">
                <a16:creationId xmlns:a16="http://schemas.microsoft.com/office/drawing/2014/main" id="{5A163FB3-6B22-61AF-5D47-108B1D0D5966}"/>
              </a:ext>
            </a:extLst>
          </p:cNvPr>
          <p:cNvSpPr/>
          <p:nvPr/>
        </p:nvSpPr>
        <p:spPr>
          <a:xfrm>
            <a:off x="981722" y="3904479"/>
            <a:ext cx="509881" cy="456874"/>
          </a:xfrm>
          <a:prstGeom prst="rect">
            <a:avLst/>
          </a:prstGeom>
          <a:solidFill>
            <a:srgbClr val="8F5DA2"/>
          </a:solidFill>
          <a:ln w="19050">
            <a:solidFill>
              <a:srgbClr val="8F5DA2">
                <a:alpha val="95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304815"/>
            <a:r>
              <a:rPr lang="en-US" sz="1200" dirty="0">
                <a:solidFill>
                  <a:schemeClr val="bg1"/>
                </a:solidFill>
                <a:latin typeface="IntelOne Text Light" panose="020B0403020203020204" pitchFamily="34" charset="0"/>
              </a:rPr>
              <a:t>Data</a:t>
            </a:r>
          </a:p>
        </p:txBody>
      </p:sp>
      <p:sp>
        <p:nvSpPr>
          <p:cNvPr id="72" name="Rectangle 71">
            <a:extLst>
              <a:ext uri="{FF2B5EF4-FFF2-40B4-BE49-F238E27FC236}">
                <a16:creationId xmlns:a16="http://schemas.microsoft.com/office/drawing/2014/main" id="{295B9A4F-721F-F8AC-5C79-7FBFE978B0F7}"/>
              </a:ext>
            </a:extLst>
          </p:cNvPr>
          <p:cNvSpPr/>
          <p:nvPr/>
        </p:nvSpPr>
        <p:spPr>
          <a:xfrm>
            <a:off x="1574686" y="3904479"/>
            <a:ext cx="509881" cy="456874"/>
          </a:xfrm>
          <a:prstGeom prst="rect">
            <a:avLst/>
          </a:prstGeom>
          <a:solidFill>
            <a:srgbClr val="EEE9FD"/>
          </a:solidFill>
          <a:ln w="19050">
            <a:solidFill>
              <a:srgbClr val="8F5DA2">
                <a:alpha val="95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304815"/>
            <a:r>
              <a:rPr lang="en-US" sz="1200" dirty="0">
                <a:solidFill>
                  <a:srgbClr val="000000"/>
                </a:solidFill>
                <a:latin typeface="IntelOne Text Light" panose="020B0403020203020204" pitchFamily="34" charset="0"/>
              </a:rPr>
              <a:t>Data</a:t>
            </a:r>
          </a:p>
        </p:txBody>
      </p:sp>
      <p:sp>
        <p:nvSpPr>
          <p:cNvPr id="73" name="Rectangle 72">
            <a:extLst>
              <a:ext uri="{FF2B5EF4-FFF2-40B4-BE49-F238E27FC236}">
                <a16:creationId xmlns:a16="http://schemas.microsoft.com/office/drawing/2014/main" id="{EACA7312-E523-4799-895A-94394C4AA671}"/>
              </a:ext>
            </a:extLst>
          </p:cNvPr>
          <p:cNvSpPr/>
          <p:nvPr/>
        </p:nvSpPr>
        <p:spPr>
          <a:xfrm>
            <a:off x="970318" y="4476777"/>
            <a:ext cx="1685385" cy="456874"/>
          </a:xfrm>
          <a:prstGeom prst="rect">
            <a:avLst/>
          </a:prstGeom>
          <a:solidFill>
            <a:schemeClr val="bg1">
              <a:lumMod val="95000"/>
            </a:schemeClr>
          </a:solidFill>
          <a:ln w="19050">
            <a:solidFill>
              <a:srgbClr val="8F5DA2">
                <a:alpha val="95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304815"/>
            <a:r>
              <a:rPr lang="en-US" sz="1200" dirty="0">
                <a:solidFill>
                  <a:srgbClr val="000000"/>
                </a:solidFill>
                <a:latin typeface="IntelOne Text Light" panose="020B0403020203020204" pitchFamily="34" charset="0"/>
              </a:rPr>
              <a:t>Analytics</a:t>
            </a:r>
          </a:p>
        </p:txBody>
      </p:sp>
      <p:grpSp>
        <p:nvGrpSpPr>
          <p:cNvPr id="75" name="Group 74">
            <a:extLst>
              <a:ext uri="{FF2B5EF4-FFF2-40B4-BE49-F238E27FC236}">
                <a16:creationId xmlns:a16="http://schemas.microsoft.com/office/drawing/2014/main" id="{C2614ACB-7C5A-87B5-33FB-110B87B93D51}"/>
              </a:ext>
            </a:extLst>
          </p:cNvPr>
          <p:cNvGrpSpPr/>
          <p:nvPr/>
        </p:nvGrpSpPr>
        <p:grpSpPr>
          <a:xfrm>
            <a:off x="3267219" y="2567367"/>
            <a:ext cx="423116" cy="423116"/>
            <a:chOff x="8567153" y="356169"/>
            <a:chExt cx="445258" cy="445258"/>
          </a:xfrm>
        </p:grpSpPr>
        <p:sp>
          <p:nvSpPr>
            <p:cNvPr id="76" name="Oval 75">
              <a:extLst>
                <a:ext uri="{FF2B5EF4-FFF2-40B4-BE49-F238E27FC236}">
                  <a16:creationId xmlns:a16="http://schemas.microsoft.com/office/drawing/2014/main" id="{5B5AE13F-CFB6-A5E8-6501-1643F2665D25}"/>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7" name="Graphic 76" descr="Lock outline">
              <a:extLst>
                <a:ext uri="{FF2B5EF4-FFF2-40B4-BE49-F238E27FC236}">
                  <a16:creationId xmlns:a16="http://schemas.microsoft.com/office/drawing/2014/main" id="{040A6430-C25B-5F98-FF00-5E33747E71F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7153" y="396169"/>
              <a:ext cx="365258" cy="365258"/>
            </a:xfrm>
            <a:prstGeom prst="rect">
              <a:avLst/>
            </a:prstGeom>
          </p:spPr>
        </p:pic>
      </p:grpSp>
      <p:sp>
        <p:nvSpPr>
          <p:cNvPr id="79" name="TextBox 78">
            <a:extLst>
              <a:ext uri="{FF2B5EF4-FFF2-40B4-BE49-F238E27FC236}">
                <a16:creationId xmlns:a16="http://schemas.microsoft.com/office/drawing/2014/main" id="{B8D22F7C-77D2-8AFA-4C51-FB42B4AFA7E1}"/>
              </a:ext>
            </a:extLst>
          </p:cNvPr>
          <p:cNvSpPr txBox="1"/>
          <p:nvPr/>
        </p:nvSpPr>
        <p:spPr>
          <a:xfrm>
            <a:off x="901122" y="5350668"/>
            <a:ext cx="1817117" cy="276999"/>
          </a:xfrm>
          <a:prstGeom prst="rect">
            <a:avLst/>
          </a:prstGeom>
          <a:noFill/>
        </p:spPr>
        <p:txBody>
          <a:bodyPr wrap="square">
            <a:spAutoFit/>
          </a:bodyPr>
          <a:lstStyle/>
          <a:p>
            <a:pPr algn="ctr" defTabSz="304815"/>
            <a:r>
              <a:rPr lang="en-US" sz="1200" dirty="0">
                <a:solidFill>
                  <a:srgbClr val="000000"/>
                </a:solidFill>
                <a:latin typeface="IntelOne Text Light" panose="020B0403020203020204" pitchFamily="34" charset="0"/>
              </a:rPr>
              <a:t>Shared Results</a:t>
            </a:r>
          </a:p>
        </p:txBody>
      </p:sp>
      <p:cxnSp>
        <p:nvCxnSpPr>
          <p:cNvPr id="82" name="Straight Arrow Connector 81">
            <a:extLst>
              <a:ext uri="{FF2B5EF4-FFF2-40B4-BE49-F238E27FC236}">
                <a16:creationId xmlns:a16="http://schemas.microsoft.com/office/drawing/2014/main" id="{D1AC6DE7-1185-15AA-E578-291112AD29ED}"/>
              </a:ext>
            </a:extLst>
          </p:cNvPr>
          <p:cNvCxnSpPr>
            <a:cxnSpLocks/>
          </p:cNvCxnSpPr>
          <p:nvPr/>
        </p:nvCxnSpPr>
        <p:spPr>
          <a:xfrm flipH="1">
            <a:off x="1829627" y="3260410"/>
            <a:ext cx="19257" cy="652659"/>
          </a:xfrm>
          <a:prstGeom prst="straightConnector1">
            <a:avLst/>
          </a:prstGeom>
          <a:noFill/>
          <a:ln>
            <a:solidFill>
              <a:srgbClr val="0054AE"/>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85" name="Straight Arrow Connector 84">
            <a:extLst>
              <a:ext uri="{FF2B5EF4-FFF2-40B4-BE49-F238E27FC236}">
                <a16:creationId xmlns:a16="http://schemas.microsoft.com/office/drawing/2014/main" id="{4594437C-AC81-208E-DA52-738D1F86480E}"/>
              </a:ext>
            </a:extLst>
          </p:cNvPr>
          <p:cNvCxnSpPr>
            <a:cxnSpLocks/>
            <a:stCxn id="68" idx="2"/>
            <a:endCxn id="70" idx="0"/>
          </p:cNvCxnSpPr>
          <p:nvPr/>
        </p:nvCxnSpPr>
        <p:spPr>
          <a:xfrm flipH="1">
            <a:off x="2422591" y="3251820"/>
            <a:ext cx="534863" cy="652659"/>
          </a:xfrm>
          <a:prstGeom prst="straightConnector1">
            <a:avLst/>
          </a:prstGeom>
          <a:noFill/>
          <a:ln>
            <a:solidFill>
              <a:srgbClr val="0054AE"/>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cxnSp>
        <p:nvCxnSpPr>
          <p:cNvPr id="93" name="Straight Arrow Connector 92">
            <a:extLst>
              <a:ext uri="{FF2B5EF4-FFF2-40B4-BE49-F238E27FC236}">
                <a16:creationId xmlns:a16="http://schemas.microsoft.com/office/drawing/2014/main" id="{8D782853-D859-23BA-94C6-BA1F3E76A997}"/>
              </a:ext>
            </a:extLst>
          </p:cNvPr>
          <p:cNvCxnSpPr>
            <a:cxnSpLocks/>
            <a:stCxn id="73" idx="2"/>
            <a:endCxn id="79" idx="0"/>
          </p:cNvCxnSpPr>
          <p:nvPr/>
        </p:nvCxnSpPr>
        <p:spPr>
          <a:xfrm flipH="1">
            <a:off x="1809681" y="4933651"/>
            <a:ext cx="3330" cy="417017"/>
          </a:xfrm>
          <a:prstGeom prst="straightConnector1">
            <a:avLst/>
          </a:prstGeom>
          <a:noFill/>
          <a:ln>
            <a:solidFill>
              <a:srgbClr val="0054AE"/>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96" name="Frame 95">
            <a:extLst>
              <a:ext uri="{FF2B5EF4-FFF2-40B4-BE49-F238E27FC236}">
                <a16:creationId xmlns:a16="http://schemas.microsoft.com/office/drawing/2014/main" id="{DEA09C03-9D2D-40E6-FDB2-255D21BDCFA3}"/>
              </a:ext>
            </a:extLst>
          </p:cNvPr>
          <p:cNvSpPr/>
          <p:nvPr/>
        </p:nvSpPr>
        <p:spPr>
          <a:xfrm>
            <a:off x="4874997" y="2813287"/>
            <a:ext cx="2123090" cy="1388143"/>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97" name="TextBox 96">
            <a:extLst>
              <a:ext uri="{FF2B5EF4-FFF2-40B4-BE49-F238E27FC236}">
                <a16:creationId xmlns:a16="http://schemas.microsoft.com/office/drawing/2014/main" id="{A35751AD-FFA0-677E-DA09-B1E8E094078E}"/>
              </a:ext>
            </a:extLst>
          </p:cNvPr>
          <p:cNvSpPr txBox="1"/>
          <p:nvPr/>
        </p:nvSpPr>
        <p:spPr>
          <a:xfrm rot="16200000">
            <a:off x="4419114" y="3406655"/>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101" name="Rectangle 100">
            <a:extLst>
              <a:ext uri="{FF2B5EF4-FFF2-40B4-BE49-F238E27FC236}">
                <a16:creationId xmlns:a16="http://schemas.microsoft.com/office/drawing/2014/main" id="{FC3E1048-6E8F-B0EF-2DBE-53EEF4397D1F}"/>
              </a:ext>
            </a:extLst>
          </p:cNvPr>
          <p:cNvSpPr/>
          <p:nvPr/>
        </p:nvSpPr>
        <p:spPr>
          <a:xfrm>
            <a:off x="5080773" y="3559627"/>
            <a:ext cx="1685385" cy="456874"/>
          </a:xfrm>
          <a:prstGeom prst="rect">
            <a:avLst/>
          </a:prstGeom>
          <a:solidFill>
            <a:schemeClr val="bg1">
              <a:lumMod val="95000"/>
            </a:schemeClr>
          </a:solidFill>
          <a:ln w="19050">
            <a:solidFill>
              <a:srgbClr val="8F5DA2">
                <a:alpha val="95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304815"/>
            <a:r>
              <a:rPr lang="en-US" sz="1200" dirty="0">
                <a:solidFill>
                  <a:srgbClr val="000000"/>
                </a:solidFill>
                <a:latin typeface="IntelOne Text Light" panose="020B0403020203020204" pitchFamily="34" charset="0"/>
              </a:rPr>
              <a:t>Workload</a:t>
            </a:r>
          </a:p>
        </p:txBody>
      </p:sp>
      <p:sp>
        <p:nvSpPr>
          <p:cNvPr id="102" name="TextBox 101">
            <a:extLst>
              <a:ext uri="{FF2B5EF4-FFF2-40B4-BE49-F238E27FC236}">
                <a16:creationId xmlns:a16="http://schemas.microsoft.com/office/drawing/2014/main" id="{DD3671CD-1958-8C3A-5AFC-837FD0ADA2C4}"/>
              </a:ext>
            </a:extLst>
          </p:cNvPr>
          <p:cNvSpPr txBox="1"/>
          <p:nvPr/>
        </p:nvSpPr>
        <p:spPr>
          <a:xfrm>
            <a:off x="4874997" y="4831583"/>
            <a:ext cx="2123088" cy="830997"/>
          </a:xfrm>
          <a:prstGeom prst="rect">
            <a:avLst/>
          </a:prstGeom>
          <a:noFill/>
        </p:spPr>
        <p:txBody>
          <a:bodyPr wrap="square">
            <a:spAutoFit/>
          </a:bodyPr>
          <a:lstStyle/>
          <a:p>
            <a:pPr algn="ctr" defTabSz="304815"/>
            <a:r>
              <a:rPr lang="en-US" sz="1200" dirty="0">
                <a:solidFill>
                  <a:srgbClr val="000000"/>
                </a:solidFill>
                <a:latin typeface="IntelOne Text Light" panose="020B0403020203020204" pitchFamily="34" charset="0"/>
              </a:rPr>
              <a:t>Other Cloud Tenants</a:t>
            </a:r>
          </a:p>
          <a:p>
            <a:pPr algn="ctr" defTabSz="304815"/>
            <a:r>
              <a:rPr lang="en-US" sz="1200" dirty="0">
                <a:solidFill>
                  <a:srgbClr val="000000"/>
                </a:solidFill>
                <a:latin typeface="IntelOne Text Light" panose="020B0403020203020204" pitchFamily="34" charset="0"/>
              </a:rPr>
              <a:t>CSP Host Stack</a:t>
            </a:r>
          </a:p>
          <a:p>
            <a:pPr algn="ctr" defTabSz="304815"/>
            <a:r>
              <a:rPr lang="en-US" sz="1200" dirty="0">
                <a:solidFill>
                  <a:srgbClr val="000000"/>
                </a:solidFill>
                <a:latin typeface="IntelOne Text Light" panose="020B0403020203020204" pitchFamily="34" charset="0"/>
              </a:rPr>
              <a:t>CSP Admins</a:t>
            </a:r>
          </a:p>
          <a:p>
            <a:pPr algn="ctr" defTabSz="304815"/>
            <a:r>
              <a:rPr lang="en-US" sz="1200" dirty="0" err="1">
                <a:solidFill>
                  <a:srgbClr val="000000"/>
                </a:solidFill>
                <a:latin typeface="IntelOne Text Light" panose="020B0403020203020204" pitchFamily="34" charset="0"/>
              </a:rPr>
              <a:t>Unpermissioned</a:t>
            </a:r>
            <a:r>
              <a:rPr lang="en-US" sz="1200" dirty="0">
                <a:solidFill>
                  <a:srgbClr val="000000"/>
                </a:solidFill>
                <a:latin typeface="IntelOne Text Light" panose="020B0403020203020204" pitchFamily="34" charset="0"/>
              </a:rPr>
              <a:t> Access</a:t>
            </a:r>
          </a:p>
        </p:txBody>
      </p:sp>
      <p:sp>
        <p:nvSpPr>
          <p:cNvPr id="106" name="Rectangle 105">
            <a:extLst>
              <a:ext uri="{FF2B5EF4-FFF2-40B4-BE49-F238E27FC236}">
                <a16:creationId xmlns:a16="http://schemas.microsoft.com/office/drawing/2014/main" id="{75E4D0DD-0A34-032D-070C-72780F0D72C2}"/>
              </a:ext>
            </a:extLst>
          </p:cNvPr>
          <p:cNvSpPr/>
          <p:nvPr/>
        </p:nvSpPr>
        <p:spPr>
          <a:xfrm>
            <a:off x="5088248" y="2975303"/>
            <a:ext cx="1685385" cy="456874"/>
          </a:xfrm>
          <a:prstGeom prst="rect">
            <a:avLst/>
          </a:prstGeom>
          <a:solidFill>
            <a:schemeClr val="bg1">
              <a:lumMod val="95000"/>
            </a:schemeClr>
          </a:solidFill>
          <a:ln w="19050">
            <a:solidFill>
              <a:srgbClr val="8F5DA2">
                <a:alpha val="95000"/>
              </a:srgb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lIns="0" rIns="0" rtlCol="0" anchor="ctr"/>
          <a:lstStyle/>
          <a:p>
            <a:pPr algn="ctr" defTabSz="304815"/>
            <a:r>
              <a:rPr lang="en-US" sz="1200" dirty="0">
                <a:solidFill>
                  <a:srgbClr val="000000"/>
                </a:solidFill>
                <a:latin typeface="IntelOne Text Light" panose="020B0403020203020204" pitchFamily="34" charset="0"/>
              </a:rPr>
              <a:t>Confidential Data</a:t>
            </a:r>
          </a:p>
        </p:txBody>
      </p:sp>
      <p:sp>
        <p:nvSpPr>
          <p:cNvPr id="129" name="TextBox 128">
            <a:extLst>
              <a:ext uri="{FF2B5EF4-FFF2-40B4-BE49-F238E27FC236}">
                <a16:creationId xmlns:a16="http://schemas.microsoft.com/office/drawing/2014/main" id="{25B349D1-C623-2D97-5C1E-C0ABAF371DAC}"/>
              </a:ext>
            </a:extLst>
          </p:cNvPr>
          <p:cNvSpPr txBox="1"/>
          <p:nvPr/>
        </p:nvSpPr>
        <p:spPr>
          <a:xfrm>
            <a:off x="189253" y="5864920"/>
            <a:ext cx="3358588" cy="523220"/>
          </a:xfrm>
          <a:prstGeom prst="rect">
            <a:avLst/>
          </a:prstGeom>
          <a:noFill/>
        </p:spPr>
        <p:txBody>
          <a:bodyPr wrap="square" rtlCol="0">
            <a:spAutoFit/>
          </a:bodyPr>
          <a:lstStyle/>
          <a:p>
            <a:pPr algn="ctr"/>
            <a:r>
              <a:rPr lang="en-US" sz="1400" b="1" i="1" dirty="0"/>
              <a:t>Financial Fraud Detection,</a:t>
            </a:r>
          </a:p>
          <a:p>
            <a:pPr algn="ctr"/>
            <a:r>
              <a:rPr lang="en-US" sz="1400" b="1" i="1" dirty="0"/>
              <a:t> Healthcare Research &amp; AdTech</a:t>
            </a:r>
          </a:p>
        </p:txBody>
      </p:sp>
      <p:sp>
        <p:nvSpPr>
          <p:cNvPr id="130" name="TextBox 129">
            <a:extLst>
              <a:ext uri="{FF2B5EF4-FFF2-40B4-BE49-F238E27FC236}">
                <a16:creationId xmlns:a16="http://schemas.microsoft.com/office/drawing/2014/main" id="{CA8985DF-0762-F287-8CD7-8EC011B2E3A2}"/>
              </a:ext>
            </a:extLst>
          </p:cNvPr>
          <p:cNvSpPr txBox="1"/>
          <p:nvPr/>
        </p:nvSpPr>
        <p:spPr>
          <a:xfrm>
            <a:off x="4777048" y="5882947"/>
            <a:ext cx="2475941" cy="523220"/>
          </a:xfrm>
          <a:prstGeom prst="rect">
            <a:avLst/>
          </a:prstGeom>
          <a:noFill/>
        </p:spPr>
        <p:txBody>
          <a:bodyPr wrap="square" rtlCol="0">
            <a:spAutoFit/>
          </a:bodyPr>
          <a:lstStyle/>
          <a:p>
            <a:pPr algn="ctr"/>
            <a:r>
              <a:rPr lang="en-US" sz="1400" b="1" i="1" dirty="0"/>
              <a:t>Cloud Migration of Sensitive Workloads</a:t>
            </a:r>
          </a:p>
        </p:txBody>
      </p:sp>
      <p:sp>
        <p:nvSpPr>
          <p:cNvPr id="131" name="TextBox 130">
            <a:extLst>
              <a:ext uri="{FF2B5EF4-FFF2-40B4-BE49-F238E27FC236}">
                <a16:creationId xmlns:a16="http://schemas.microsoft.com/office/drawing/2014/main" id="{9B6E8AD2-C250-CFE7-CEC1-84FE75CEE1C2}"/>
              </a:ext>
            </a:extLst>
          </p:cNvPr>
          <p:cNvSpPr txBox="1"/>
          <p:nvPr/>
        </p:nvSpPr>
        <p:spPr>
          <a:xfrm>
            <a:off x="8763679" y="5864920"/>
            <a:ext cx="2454020" cy="523220"/>
          </a:xfrm>
          <a:prstGeom prst="rect">
            <a:avLst/>
          </a:prstGeom>
          <a:noFill/>
        </p:spPr>
        <p:txBody>
          <a:bodyPr wrap="square" rtlCol="0">
            <a:spAutoFit/>
          </a:bodyPr>
          <a:lstStyle/>
          <a:p>
            <a:pPr algn="ctr"/>
            <a:r>
              <a:rPr lang="en-US" sz="1400" b="1" i="1" dirty="0"/>
              <a:t>Key Management &amp; Payment Processing</a:t>
            </a:r>
          </a:p>
        </p:txBody>
      </p:sp>
      <p:grpSp>
        <p:nvGrpSpPr>
          <p:cNvPr id="6" name="Group 5">
            <a:extLst>
              <a:ext uri="{FF2B5EF4-FFF2-40B4-BE49-F238E27FC236}">
                <a16:creationId xmlns:a16="http://schemas.microsoft.com/office/drawing/2014/main" id="{187D45C2-106B-1A56-5215-92CE69E79582}"/>
              </a:ext>
            </a:extLst>
          </p:cNvPr>
          <p:cNvGrpSpPr/>
          <p:nvPr/>
        </p:nvGrpSpPr>
        <p:grpSpPr>
          <a:xfrm>
            <a:off x="6763204" y="2391024"/>
            <a:ext cx="742164" cy="686424"/>
            <a:chOff x="7242439" y="5458340"/>
            <a:chExt cx="525247" cy="525247"/>
          </a:xfrm>
        </p:grpSpPr>
        <p:sp>
          <p:nvSpPr>
            <p:cNvPr id="8" name="Rectangle 7">
              <a:extLst>
                <a:ext uri="{FF2B5EF4-FFF2-40B4-BE49-F238E27FC236}">
                  <a16:creationId xmlns:a16="http://schemas.microsoft.com/office/drawing/2014/main" id="{79E19820-F418-3078-B7D5-B2EC2DB4CBE8}"/>
                </a:ext>
              </a:extLst>
            </p:cNvPr>
            <p:cNvSpPr/>
            <p:nvPr/>
          </p:nvSpPr>
          <p:spPr>
            <a:xfrm>
              <a:off x="7242440" y="5538083"/>
              <a:ext cx="506393" cy="344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Graphic 9" descr="Cloud outline">
              <a:extLst>
                <a:ext uri="{FF2B5EF4-FFF2-40B4-BE49-F238E27FC236}">
                  <a16:creationId xmlns:a16="http://schemas.microsoft.com/office/drawing/2014/main" id="{BA3127BD-86A8-6EBE-D89A-F58993C5863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242439" y="5458340"/>
              <a:ext cx="525247" cy="525247"/>
            </a:xfrm>
            <a:prstGeom prst="rect">
              <a:avLst/>
            </a:prstGeom>
          </p:spPr>
        </p:pic>
      </p:grpSp>
      <p:sp>
        <p:nvSpPr>
          <p:cNvPr id="15" name="Explosion: 14 Points 14">
            <a:extLst>
              <a:ext uri="{FF2B5EF4-FFF2-40B4-BE49-F238E27FC236}">
                <a16:creationId xmlns:a16="http://schemas.microsoft.com/office/drawing/2014/main" id="{402D97A5-238E-D96A-C66E-2FBEB6A2E1A3}"/>
              </a:ext>
            </a:extLst>
          </p:cNvPr>
          <p:cNvSpPr/>
          <p:nvPr/>
        </p:nvSpPr>
        <p:spPr>
          <a:xfrm>
            <a:off x="5798622" y="4081136"/>
            <a:ext cx="314630" cy="310634"/>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reeform: Shape 4">
            <a:extLst>
              <a:ext uri="{FF2B5EF4-FFF2-40B4-BE49-F238E27FC236}">
                <a16:creationId xmlns:a16="http://schemas.microsoft.com/office/drawing/2014/main" id="{62513C09-D92C-8471-7B14-2DA0703A3BC3}"/>
              </a:ext>
            </a:extLst>
          </p:cNvPr>
          <p:cNvSpPr/>
          <p:nvPr/>
        </p:nvSpPr>
        <p:spPr>
          <a:xfrm>
            <a:off x="5919019" y="4198377"/>
            <a:ext cx="314632" cy="589935"/>
          </a:xfrm>
          <a:custGeom>
            <a:avLst/>
            <a:gdLst>
              <a:gd name="connsiteX0" fmla="*/ 0 w 314632"/>
              <a:gd name="connsiteY0" fmla="*/ 589935 h 589935"/>
              <a:gd name="connsiteX1" fmla="*/ 0 w 314632"/>
              <a:gd name="connsiteY1" fmla="*/ 0 h 589935"/>
              <a:gd name="connsiteX2" fmla="*/ 314632 w 314632"/>
              <a:gd name="connsiteY2" fmla="*/ 314632 h 589935"/>
            </a:gdLst>
            <a:ahLst/>
            <a:cxnLst>
              <a:cxn ang="0">
                <a:pos x="connsiteX0" y="connsiteY0"/>
              </a:cxn>
              <a:cxn ang="0">
                <a:pos x="connsiteX1" y="connsiteY1"/>
              </a:cxn>
              <a:cxn ang="0">
                <a:pos x="connsiteX2" y="connsiteY2"/>
              </a:cxn>
            </a:cxnLst>
            <a:rect l="l" t="t" r="r" b="b"/>
            <a:pathLst>
              <a:path w="314632" h="589935">
                <a:moveTo>
                  <a:pt x="0" y="589935"/>
                </a:moveTo>
                <a:lnTo>
                  <a:pt x="0" y="0"/>
                </a:lnTo>
                <a:lnTo>
                  <a:pt x="314632" y="314632"/>
                </a:lnTo>
              </a:path>
            </a:pathLst>
          </a:custGeom>
          <a:noFill/>
          <a:ln>
            <a:solidFill>
              <a:srgbClr val="0054AE"/>
            </a:solidFill>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2C0865B-DAF5-F5E4-D07A-8397B13AAD59}"/>
              </a:ext>
            </a:extLst>
          </p:cNvPr>
          <p:cNvSpPr/>
          <p:nvPr/>
        </p:nvSpPr>
        <p:spPr>
          <a:xfrm>
            <a:off x="8259097" y="3868521"/>
            <a:ext cx="3372461" cy="914349"/>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ame 8">
            <a:extLst>
              <a:ext uri="{FF2B5EF4-FFF2-40B4-BE49-F238E27FC236}">
                <a16:creationId xmlns:a16="http://schemas.microsoft.com/office/drawing/2014/main" id="{C8574AE3-2FD0-8560-EB62-28CAB707A0E7}"/>
              </a:ext>
            </a:extLst>
          </p:cNvPr>
          <p:cNvSpPr/>
          <p:nvPr/>
        </p:nvSpPr>
        <p:spPr>
          <a:xfrm>
            <a:off x="9312171" y="2867028"/>
            <a:ext cx="1359537" cy="548907"/>
          </a:xfrm>
          <a:prstGeom prst="frame">
            <a:avLst>
              <a:gd name="adj1" fmla="val 9567"/>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1" name="TextBox 10">
            <a:extLst>
              <a:ext uri="{FF2B5EF4-FFF2-40B4-BE49-F238E27FC236}">
                <a16:creationId xmlns:a16="http://schemas.microsoft.com/office/drawing/2014/main" id="{B6A74F66-49A4-DEA9-FDE5-1A0327B3C3D5}"/>
              </a:ext>
            </a:extLst>
          </p:cNvPr>
          <p:cNvSpPr txBox="1"/>
          <p:nvPr/>
        </p:nvSpPr>
        <p:spPr>
          <a:xfrm>
            <a:off x="9607276" y="2590027"/>
            <a:ext cx="641131" cy="276999"/>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TEE</a:t>
            </a:r>
          </a:p>
        </p:txBody>
      </p:sp>
      <p:sp>
        <p:nvSpPr>
          <p:cNvPr id="12" name="TextBox 11">
            <a:extLst>
              <a:ext uri="{FF2B5EF4-FFF2-40B4-BE49-F238E27FC236}">
                <a16:creationId xmlns:a16="http://schemas.microsoft.com/office/drawing/2014/main" id="{5924B0BE-440C-E8E3-C4EA-282745677993}"/>
              </a:ext>
            </a:extLst>
          </p:cNvPr>
          <p:cNvSpPr txBox="1"/>
          <p:nvPr/>
        </p:nvSpPr>
        <p:spPr>
          <a:xfrm>
            <a:off x="9392040" y="2910648"/>
            <a:ext cx="1197299" cy="461665"/>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High-Security Operation</a:t>
            </a:r>
          </a:p>
        </p:txBody>
      </p:sp>
      <p:cxnSp>
        <p:nvCxnSpPr>
          <p:cNvPr id="13" name="Straight Connector 12">
            <a:extLst>
              <a:ext uri="{FF2B5EF4-FFF2-40B4-BE49-F238E27FC236}">
                <a16:creationId xmlns:a16="http://schemas.microsoft.com/office/drawing/2014/main" id="{22F20352-7D79-A715-DA19-01BDCDDE624E}"/>
              </a:ext>
            </a:extLst>
          </p:cNvPr>
          <p:cNvCxnSpPr>
            <a:cxnSpLocks/>
            <a:stCxn id="16" idx="3"/>
          </p:cNvCxnSpPr>
          <p:nvPr/>
        </p:nvCxnSpPr>
        <p:spPr>
          <a:xfrm>
            <a:off x="11225984" y="4302492"/>
            <a:ext cx="267927" cy="0"/>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BFC9666F-3A02-9C39-C6DB-D907E9854DD2}"/>
              </a:ext>
            </a:extLst>
          </p:cNvPr>
          <p:cNvSpPr/>
          <p:nvPr/>
        </p:nvSpPr>
        <p:spPr>
          <a:xfrm>
            <a:off x="8802973" y="4141069"/>
            <a:ext cx="511477" cy="335708"/>
          </a:xfrm>
          <a:prstGeom prst="rect">
            <a:avLst/>
          </a:prstGeom>
          <a:solidFill>
            <a:schemeClr val="bg1"/>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CALL</a:t>
            </a:r>
          </a:p>
        </p:txBody>
      </p:sp>
      <p:sp>
        <p:nvSpPr>
          <p:cNvPr id="16" name="Rectangle 15">
            <a:extLst>
              <a:ext uri="{FF2B5EF4-FFF2-40B4-BE49-F238E27FC236}">
                <a16:creationId xmlns:a16="http://schemas.microsoft.com/office/drawing/2014/main" id="{282F96AF-152D-655D-0382-DA2508B7D17B}"/>
              </a:ext>
            </a:extLst>
          </p:cNvPr>
          <p:cNvSpPr/>
          <p:nvPr/>
        </p:nvSpPr>
        <p:spPr>
          <a:xfrm>
            <a:off x="10632380" y="4134638"/>
            <a:ext cx="593604" cy="335708"/>
          </a:xfrm>
          <a:prstGeom prst="rect">
            <a:avLst/>
          </a:prstGeom>
          <a:solidFill>
            <a:schemeClr val="bg1"/>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RESUME</a:t>
            </a:r>
          </a:p>
        </p:txBody>
      </p:sp>
      <p:cxnSp>
        <p:nvCxnSpPr>
          <p:cNvPr id="17" name="Straight Connector 16">
            <a:extLst>
              <a:ext uri="{FF2B5EF4-FFF2-40B4-BE49-F238E27FC236}">
                <a16:creationId xmlns:a16="http://schemas.microsoft.com/office/drawing/2014/main" id="{D9675EF1-CB43-8486-F786-0275E978577A}"/>
              </a:ext>
            </a:extLst>
          </p:cNvPr>
          <p:cNvCxnSpPr>
            <a:cxnSpLocks/>
          </p:cNvCxnSpPr>
          <p:nvPr/>
        </p:nvCxnSpPr>
        <p:spPr>
          <a:xfrm>
            <a:off x="8180685" y="4318499"/>
            <a:ext cx="582994" cy="0"/>
          </a:xfrm>
          <a:prstGeom prst="line">
            <a:avLst/>
          </a:pr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18" name="Freeform: Shape 17">
            <a:extLst>
              <a:ext uri="{FF2B5EF4-FFF2-40B4-BE49-F238E27FC236}">
                <a16:creationId xmlns:a16="http://schemas.microsoft.com/office/drawing/2014/main" id="{B1CC2321-E452-FECD-95E8-1C843CFD03B5}"/>
              </a:ext>
            </a:extLst>
          </p:cNvPr>
          <p:cNvSpPr/>
          <p:nvPr/>
        </p:nvSpPr>
        <p:spPr>
          <a:xfrm>
            <a:off x="9055510" y="3136490"/>
            <a:ext cx="265471" cy="993058"/>
          </a:xfrm>
          <a:custGeom>
            <a:avLst/>
            <a:gdLst>
              <a:gd name="connsiteX0" fmla="*/ 0 w 265471"/>
              <a:gd name="connsiteY0" fmla="*/ 993058 h 993058"/>
              <a:gd name="connsiteX1" fmla="*/ 0 w 265471"/>
              <a:gd name="connsiteY1" fmla="*/ 0 h 993058"/>
              <a:gd name="connsiteX2" fmla="*/ 265471 w 265471"/>
              <a:gd name="connsiteY2" fmla="*/ 9833 h 993058"/>
            </a:gdLst>
            <a:ahLst/>
            <a:cxnLst>
              <a:cxn ang="0">
                <a:pos x="connsiteX0" y="connsiteY0"/>
              </a:cxn>
              <a:cxn ang="0">
                <a:pos x="connsiteX1" y="connsiteY1"/>
              </a:cxn>
              <a:cxn ang="0">
                <a:pos x="connsiteX2" y="connsiteY2"/>
              </a:cxn>
            </a:cxnLst>
            <a:rect l="l" t="t" r="r" b="b"/>
            <a:pathLst>
              <a:path w="265471" h="993058">
                <a:moveTo>
                  <a:pt x="0" y="993058"/>
                </a:moveTo>
                <a:lnTo>
                  <a:pt x="0" y="0"/>
                </a:lnTo>
                <a:lnTo>
                  <a:pt x="265471" y="9833"/>
                </a:lnTo>
              </a:path>
            </a:pathLst>
          </a:custGeom>
          <a:ln w="28575">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Freeform: Shape 18">
            <a:extLst>
              <a:ext uri="{FF2B5EF4-FFF2-40B4-BE49-F238E27FC236}">
                <a16:creationId xmlns:a16="http://schemas.microsoft.com/office/drawing/2014/main" id="{327FDF43-44F0-4F6D-14CC-B8407060C779}"/>
              </a:ext>
            </a:extLst>
          </p:cNvPr>
          <p:cNvSpPr/>
          <p:nvPr/>
        </p:nvSpPr>
        <p:spPr>
          <a:xfrm flipH="1">
            <a:off x="10644781" y="3155997"/>
            <a:ext cx="265471" cy="993058"/>
          </a:xfrm>
          <a:custGeom>
            <a:avLst/>
            <a:gdLst>
              <a:gd name="connsiteX0" fmla="*/ 0 w 265471"/>
              <a:gd name="connsiteY0" fmla="*/ 993058 h 993058"/>
              <a:gd name="connsiteX1" fmla="*/ 0 w 265471"/>
              <a:gd name="connsiteY1" fmla="*/ 0 h 993058"/>
              <a:gd name="connsiteX2" fmla="*/ 265471 w 265471"/>
              <a:gd name="connsiteY2" fmla="*/ 9833 h 993058"/>
            </a:gdLst>
            <a:ahLst/>
            <a:cxnLst>
              <a:cxn ang="0">
                <a:pos x="connsiteX0" y="connsiteY0"/>
              </a:cxn>
              <a:cxn ang="0">
                <a:pos x="connsiteX1" y="connsiteY1"/>
              </a:cxn>
              <a:cxn ang="0">
                <a:pos x="connsiteX2" y="connsiteY2"/>
              </a:cxn>
            </a:cxnLst>
            <a:rect l="l" t="t" r="r" b="b"/>
            <a:pathLst>
              <a:path w="265471" h="993058">
                <a:moveTo>
                  <a:pt x="0" y="993058"/>
                </a:moveTo>
                <a:lnTo>
                  <a:pt x="0" y="0"/>
                </a:lnTo>
                <a:lnTo>
                  <a:pt x="265471" y="9833"/>
                </a:lnTo>
              </a:path>
            </a:pathLst>
          </a:custGeom>
          <a:ln w="28575">
            <a:headEnd type="arrow" w="med" len="med"/>
            <a:tailEnd type="non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20" name="Straight Connector 19">
            <a:extLst>
              <a:ext uri="{FF2B5EF4-FFF2-40B4-BE49-F238E27FC236}">
                <a16:creationId xmlns:a16="http://schemas.microsoft.com/office/drawing/2014/main" id="{BC85F467-4760-79A5-99E7-08D4463EC6A2}"/>
              </a:ext>
            </a:extLst>
          </p:cNvPr>
          <p:cNvCxnSpPr>
            <a:cxnSpLocks/>
          </p:cNvCxnSpPr>
          <p:nvPr/>
        </p:nvCxnSpPr>
        <p:spPr>
          <a:xfrm>
            <a:off x="8278765" y="3861625"/>
            <a:ext cx="335279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A7F2B44-E7A0-B6A9-28C6-016D8E531973}"/>
              </a:ext>
            </a:extLst>
          </p:cNvPr>
          <p:cNvCxnSpPr>
            <a:cxnSpLocks/>
          </p:cNvCxnSpPr>
          <p:nvPr/>
        </p:nvCxnSpPr>
        <p:spPr>
          <a:xfrm>
            <a:off x="8278765" y="4782870"/>
            <a:ext cx="3352793" cy="0"/>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5E760889-19AB-8199-4EEB-8615ED911371}"/>
              </a:ext>
            </a:extLst>
          </p:cNvPr>
          <p:cNvSpPr txBox="1"/>
          <p:nvPr/>
        </p:nvSpPr>
        <p:spPr>
          <a:xfrm>
            <a:off x="8416413" y="4549594"/>
            <a:ext cx="3303638" cy="276999"/>
          </a:xfrm>
          <a:prstGeom prst="rect">
            <a:avLst/>
          </a:prstGeom>
          <a:noFill/>
        </p:spPr>
        <p:txBody>
          <a:bodyPr wrap="square" rtlCol="0">
            <a:spAutoFit/>
          </a:bodyPr>
          <a:lstStyle/>
          <a:p>
            <a:pPr algn="ctr"/>
            <a:r>
              <a:rPr lang="en-US" sz="1200" dirty="0"/>
              <a:t>Standard-Security Business Process</a:t>
            </a:r>
          </a:p>
        </p:txBody>
      </p:sp>
      <p:sp>
        <p:nvSpPr>
          <p:cNvPr id="23" name="Rectangle 22">
            <a:extLst>
              <a:ext uri="{FF2B5EF4-FFF2-40B4-BE49-F238E27FC236}">
                <a16:creationId xmlns:a16="http://schemas.microsoft.com/office/drawing/2014/main" id="{E0814620-36F8-2A40-5435-256FDFF03FBB}"/>
              </a:ext>
            </a:extLst>
          </p:cNvPr>
          <p:cNvSpPr/>
          <p:nvPr/>
        </p:nvSpPr>
        <p:spPr>
          <a:xfrm>
            <a:off x="8809719" y="3532360"/>
            <a:ext cx="493776" cy="198076"/>
          </a:xfrm>
          <a:prstGeom prst="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Data</a:t>
            </a:r>
          </a:p>
        </p:txBody>
      </p:sp>
      <p:sp>
        <p:nvSpPr>
          <p:cNvPr id="24" name="Rectangle: Rounded Corners 23">
            <a:extLst>
              <a:ext uri="{FF2B5EF4-FFF2-40B4-BE49-F238E27FC236}">
                <a16:creationId xmlns:a16="http://schemas.microsoft.com/office/drawing/2014/main" id="{0A4E769A-78A6-0579-8597-AFC6EDBD0291}"/>
              </a:ext>
            </a:extLst>
          </p:cNvPr>
          <p:cNvSpPr/>
          <p:nvPr/>
        </p:nvSpPr>
        <p:spPr>
          <a:xfrm>
            <a:off x="10671707" y="3509818"/>
            <a:ext cx="495723" cy="220618"/>
          </a:xfrm>
          <a:prstGeom prst="roundRect">
            <a:avLst>
              <a:gd name="adj" fmla="val 40299"/>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dirty="0">
                <a:solidFill>
                  <a:schemeClr val="tx1"/>
                </a:solidFill>
              </a:rPr>
              <a:t>Token</a:t>
            </a:r>
          </a:p>
        </p:txBody>
      </p:sp>
      <p:grpSp>
        <p:nvGrpSpPr>
          <p:cNvPr id="25" name="Group 24">
            <a:extLst>
              <a:ext uri="{FF2B5EF4-FFF2-40B4-BE49-F238E27FC236}">
                <a16:creationId xmlns:a16="http://schemas.microsoft.com/office/drawing/2014/main" id="{C645B5D2-D946-D886-5D61-1485CA224CD2}"/>
              </a:ext>
            </a:extLst>
          </p:cNvPr>
          <p:cNvGrpSpPr/>
          <p:nvPr/>
        </p:nvGrpSpPr>
        <p:grpSpPr>
          <a:xfrm>
            <a:off x="8518582" y="3251820"/>
            <a:ext cx="423116" cy="423116"/>
            <a:chOff x="8567153" y="356169"/>
            <a:chExt cx="445258" cy="445258"/>
          </a:xfrm>
        </p:grpSpPr>
        <p:sp>
          <p:nvSpPr>
            <p:cNvPr id="26" name="Oval 25">
              <a:extLst>
                <a:ext uri="{FF2B5EF4-FFF2-40B4-BE49-F238E27FC236}">
                  <a16:creationId xmlns:a16="http://schemas.microsoft.com/office/drawing/2014/main" id="{ADB24D0A-BCDC-EC7E-AEED-157608B540E0}"/>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9" name="Graphic 28" descr="Lock outline">
              <a:extLst>
                <a:ext uri="{FF2B5EF4-FFF2-40B4-BE49-F238E27FC236}">
                  <a16:creationId xmlns:a16="http://schemas.microsoft.com/office/drawing/2014/main" id="{983109E6-9D62-6020-5168-86661AEB6C9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607153" y="396169"/>
              <a:ext cx="365258" cy="365258"/>
            </a:xfrm>
            <a:prstGeom prst="rect">
              <a:avLst/>
            </a:prstGeom>
          </p:spPr>
        </p:pic>
      </p:grpSp>
    </p:spTree>
    <p:extLst>
      <p:ext uri="{BB962C8B-B14F-4D97-AF65-F5344CB8AC3E}">
        <p14:creationId xmlns:p14="http://schemas.microsoft.com/office/powerpoint/2010/main" val="32331433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Arrow: Bent 6">
            <a:extLst>
              <a:ext uri="{FF2B5EF4-FFF2-40B4-BE49-F238E27FC236}">
                <a16:creationId xmlns:a16="http://schemas.microsoft.com/office/drawing/2014/main" id="{81ED1739-B6CA-FB6C-9597-577F807B6F16}"/>
              </a:ext>
            </a:extLst>
          </p:cNvPr>
          <p:cNvSpPr/>
          <p:nvPr/>
        </p:nvSpPr>
        <p:spPr>
          <a:xfrm rot="10800000" flipH="1" flipV="1">
            <a:off x="3680461" y="3463493"/>
            <a:ext cx="2591004" cy="1082447"/>
          </a:xfrm>
          <a:prstGeom prst="bentArrow">
            <a:avLst>
              <a:gd name="adj1" fmla="val 18023"/>
              <a:gd name="adj2" fmla="val 19850"/>
              <a:gd name="adj3" fmla="val 25000"/>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30" name="Arrow: Bent 29">
            <a:extLst>
              <a:ext uri="{FF2B5EF4-FFF2-40B4-BE49-F238E27FC236}">
                <a16:creationId xmlns:a16="http://schemas.microsoft.com/office/drawing/2014/main" id="{31DB3486-F267-111E-0868-20B312FEC845}"/>
              </a:ext>
            </a:extLst>
          </p:cNvPr>
          <p:cNvSpPr/>
          <p:nvPr/>
        </p:nvSpPr>
        <p:spPr>
          <a:xfrm rot="10800000" flipH="1">
            <a:off x="3179953" y="2526358"/>
            <a:ext cx="2916047" cy="995834"/>
          </a:xfrm>
          <a:prstGeom prst="bentArrow">
            <a:avLst>
              <a:gd name="adj1" fmla="val 18023"/>
              <a:gd name="adj2" fmla="val 19850"/>
              <a:gd name="adj3" fmla="val 25000"/>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29" name="Arrow: Right 28">
            <a:extLst>
              <a:ext uri="{FF2B5EF4-FFF2-40B4-BE49-F238E27FC236}">
                <a16:creationId xmlns:a16="http://schemas.microsoft.com/office/drawing/2014/main" id="{57FB9584-7206-AB01-5D5F-7A97C3455F02}"/>
              </a:ext>
            </a:extLst>
          </p:cNvPr>
          <p:cNvSpPr/>
          <p:nvPr/>
        </p:nvSpPr>
        <p:spPr>
          <a:xfrm>
            <a:off x="7303507" y="3256860"/>
            <a:ext cx="1618815" cy="538277"/>
          </a:xfrm>
          <a:prstGeom prst="rightArrow">
            <a:avLst>
              <a:gd name="adj1" fmla="val 45882"/>
              <a:gd name="adj2" fmla="val 50000"/>
            </a:avLst>
          </a:prstGeom>
          <a:gradFill flip="none" rotWithShape="1">
            <a:gsLst>
              <a:gs pos="0">
                <a:srgbClr val="00C7FD"/>
              </a:gs>
              <a:gs pos="100000">
                <a:srgbClr val="FEFFFF"/>
              </a:gs>
            </a:gsLst>
            <a:lin ang="10800000" scaled="1"/>
            <a:tileRect/>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10" name="Arrow: Bent 9">
            <a:extLst>
              <a:ext uri="{FF2B5EF4-FFF2-40B4-BE49-F238E27FC236}">
                <a16:creationId xmlns:a16="http://schemas.microsoft.com/office/drawing/2014/main" id="{F12874AB-5D69-DE95-01D7-3899F7801B1F}"/>
              </a:ext>
            </a:extLst>
          </p:cNvPr>
          <p:cNvSpPr/>
          <p:nvPr/>
        </p:nvSpPr>
        <p:spPr>
          <a:xfrm rot="5400000">
            <a:off x="5011989" y="1112418"/>
            <a:ext cx="1312243" cy="2661862"/>
          </a:xfrm>
          <a:prstGeom prst="bentArrow">
            <a:avLst>
              <a:gd name="adj1" fmla="val 14891"/>
              <a:gd name="adj2" fmla="val 16022"/>
              <a:gd name="adj3" fmla="val 19432"/>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2" name="Title 1">
            <a:extLst>
              <a:ext uri="{FF2B5EF4-FFF2-40B4-BE49-F238E27FC236}">
                <a16:creationId xmlns:a16="http://schemas.microsoft.com/office/drawing/2014/main" id="{E9D6BFB1-20FC-B41F-C131-3EEEBC370B63}"/>
              </a:ext>
            </a:extLst>
          </p:cNvPr>
          <p:cNvSpPr>
            <a:spLocks noGrp="1"/>
          </p:cNvSpPr>
          <p:nvPr>
            <p:ph type="title"/>
          </p:nvPr>
        </p:nvSpPr>
        <p:spPr/>
        <p:txBody>
          <a:bodyPr/>
          <a:lstStyle/>
          <a:p>
            <a:r>
              <a:rPr lang="en-US"/>
              <a:t>Confidential AI Indicators</a:t>
            </a:r>
          </a:p>
        </p:txBody>
      </p:sp>
      <p:sp>
        <p:nvSpPr>
          <p:cNvPr id="23" name="TextBox 22">
            <a:extLst>
              <a:ext uri="{FF2B5EF4-FFF2-40B4-BE49-F238E27FC236}">
                <a16:creationId xmlns:a16="http://schemas.microsoft.com/office/drawing/2014/main" id="{E300E4D9-12DB-7A25-BC09-A5B14C4C90E8}"/>
              </a:ext>
            </a:extLst>
          </p:cNvPr>
          <p:cNvSpPr txBox="1"/>
          <p:nvPr/>
        </p:nvSpPr>
        <p:spPr>
          <a:xfrm>
            <a:off x="6276669" y="3172055"/>
            <a:ext cx="1615876" cy="707886"/>
          </a:xfrm>
          <a:prstGeom prst="rect">
            <a:avLst/>
          </a:prstGeom>
          <a:noFill/>
        </p:spPr>
        <p:txBody>
          <a:bodyPr wrap="square" rtlCol="0">
            <a:spAutoFit/>
          </a:bodyPr>
          <a:lstStyle/>
          <a:p>
            <a:pPr defTabSz="457200"/>
            <a:r>
              <a:rPr lang="en-US" sz="4000" kern="0">
                <a:solidFill>
                  <a:srgbClr val="0054AE"/>
                </a:solidFill>
                <a:latin typeface="IntelOne Display Medium" panose="020B0703020203020204" pitchFamily="34" charset="0"/>
              </a:rPr>
              <a:t>YES? </a:t>
            </a:r>
          </a:p>
        </p:txBody>
      </p:sp>
      <p:sp>
        <p:nvSpPr>
          <p:cNvPr id="28" name="TextBox 27">
            <a:extLst>
              <a:ext uri="{FF2B5EF4-FFF2-40B4-BE49-F238E27FC236}">
                <a16:creationId xmlns:a16="http://schemas.microsoft.com/office/drawing/2014/main" id="{9F0667C5-9B57-1874-9268-C41DD2FE6AE6}"/>
              </a:ext>
            </a:extLst>
          </p:cNvPr>
          <p:cNvSpPr txBox="1"/>
          <p:nvPr/>
        </p:nvSpPr>
        <p:spPr>
          <a:xfrm>
            <a:off x="8919383" y="3264388"/>
            <a:ext cx="2842595" cy="523220"/>
          </a:xfrm>
          <a:prstGeom prst="rect">
            <a:avLst/>
          </a:prstGeom>
          <a:noFill/>
        </p:spPr>
        <p:txBody>
          <a:bodyPr wrap="square">
            <a:spAutoFit/>
          </a:bodyPr>
          <a:lstStyle/>
          <a:p>
            <a:pPr defTabSz="457200"/>
            <a:r>
              <a:rPr lang="en-US" sz="2800">
                <a:solidFill>
                  <a:srgbClr val="00C7FD"/>
                </a:solidFill>
                <a:latin typeface="IntelOne Display Medium" panose="020B0703020203020204" pitchFamily="34" charset="0"/>
              </a:rPr>
              <a:t>Confidential AI</a:t>
            </a:r>
          </a:p>
        </p:txBody>
      </p:sp>
      <p:sp>
        <p:nvSpPr>
          <p:cNvPr id="8" name="Arrow: Bent 7">
            <a:extLst>
              <a:ext uri="{FF2B5EF4-FFF2-40B4-BE49-F238E27FC236}">
                <a16:creationId xmlns:a16="http://schemas.microsoft.com/office/drawing/2014/main" id="{4C0866C6-F858-7345-682A-83F999594684}"/>
              </a:ext>
            </a:extLst>
          </p:cNvPr>
          <p:cNvSpPr/>
          <p:nvPr/>
        </p:nvSpPr>
        <p:spPr>
          <a:xfrm rot="5400000" flipH="1">
            <a:off x="4890990" y="3302434"/>
            <a:ext cx="1554243" cy="2661862"/>
          </a:xfrm>
          <a:prstGeom prst="bentArrow">
            <a:avLst>
              <a:gd name="adj1" fmla="val 14891"/>
              <a:gd name="adj2" fmla="val 16022"/>
              <a:gd name="adj3" fmla="val 19432"/>
              <a:gd name="adj4" fmla="val 43750"/>
            </a:avLst>
          </a:prstGeom>
          <a:gradFill>
            <a:gsLst>
              <a:gs pos="0">
                <a:srgbClr val="00C7FD"/>
              </a:gs>
              <a:gs pos="100000">
                <a:srgbClr val="FEFFFF"/>
              </a:gs>
            </a:gsLst>
            <a:lin ang="5400000" scaled="1"/>
          </a:gradFill>
          <a:ln w="12700" cap="flat" cmpd="sng" algn="ctr">
            <a:noFill/>
            <a:prstDash val="solid"/>
            <a:miter lim="800000"/>
          </a:ln>
          <a:effectLst/>
        </p:spPr>
        <p:txBody>
          <a:bodyPr rtlCol="0" anchor="ctr"/>
          <a:lstStyle/>
          <a:p>
            <a:pPr algn="ctr" defTabSz="457200"/>
            <a:endParaRPr lang="en-US" sz="1400" kern="0">
              <a:solidFill>
                <a:srgbClr val="000000"/>
              </a:solidFill>
              <a:latin typeface="Calibri" panose="020F0502020204030204"/>
            </a:endParaRPr>
          </a:p>
        </p:txBody>
      </p:sp>
      <p:sp>
        <p:nvSpPr>
          <p:cNvPr id="11" name="TextBox 10">
            <a:extLst>
              <a:ext uri="{FF2B5EF4-FFF2-40B4-BE49-F238E27FC236}">
                <a16:creationId xmlns:a16="http://schemas.microsoft.com/office/drawing/2014/main" id="{CD3B9B5A-FAA6-2FBE-DC25-AC479292D4F9}"/>
              </a:ext>
            </a:extLst>
          </p:cNvPr>
          <p:cNvSpPr txBox="1"/>
          <p:nvPr/>
        </p:nvSpPr>
        <p:spPr>
          <a:xfrm>
            <a:off x="810535" y="1447513"/>
            <a:ext cx="4051863" cy="666977"/>
          </a:xfrm>
          <a:prstGeom prst="rect">
            <a:avLst/>
          </a:prstGeom>
          <a:gradFill>
            <a:gsLst>
              <a:gs pos="15000">
                <a:schemeClr val="bg1"/>
              </a:gs>
              <a:gs pos="47000">
                <a:schemeClr val="bg1">
                  <a:alpha val="75000"/>
                </a:schemeClr>
              </a:gs>
              <a:gs pos="83000">
                <a:srgbClr val="EAEAEA">
                  <a:alpha val="20000"/>
                </a:srgbClr>
              </a:gs>
            </a:gsLst>
            <a:path path="circle">
              <a:fillToRect l="50000" t="50000" r="50000" b="50000"/>
            </a:path>
          </a:gradFill>
        </p:spPr>
        <p:txBody>
          <a:bodyPr wrap="square" rtlCol="0">
            <a:spAutoFit/>
          </a:bodyPr>
          <a:lstStyle/>
          <a:p>
            <a:r>
              <a:rPr lang="en-US" sz="1867">
                <a:latin typeface="IntelOne Text Light" panose="020B0403020203020204" pitchFamily="34" charset="0"/>
              </a:rPr>
              <a:t>Is the data Business Confidential, Regulated, or otherwise Sensitive?</a:t>
            </a:r>
          </a:p>
        </p:txBody>
      </p:sp>
      <p:sp>
        <p:nvSpPr>
          <p:cNvPr id="12" name="TextBox 11">
            <a:extLst>
              <a:ext uri="{FF2B5EF4-FFF2-40B4-BE49-F238E27FC236}">
                <a16:creationId xmlns:a16="http://schemas.microsoft.com/office/drawing/2014/main" id="{59DBCF31-CF43-1824-377A-6C608ED8B5B6}"/>
              </a:ext>
            </a:extLst>
          </p:cNvPr>
          <p:cNvSpPr txBox="1"/>
          <p:nvPr/>
        </p:nvSpPr>
        <p:spPr>
          <a:xfrm>
            <a:off x="1168136" y="2423873"/>
            <a:ext cx="3242997" cy="954300"/>
          </a:xfrm>
          <a:prstGeom prst="rect">
            <a:avLst/>
          </a:prstGeom>
          <a:gradFill flip="none" rotWithShape="1">
            <a:gsLst>
              <a:gs pos="15000">
                <a:schemeClr val="bg1"/>
              </a:gs>
              <a:gs pos="62000">
                <a:schemeClr val="bg1">
                  <a:alpha val="75000"/>
                </a:schemeClr>
              </a:gs>
              <a:gs pos="83000">
                <a:schemeClr val="bg1">
                  <a:alpha val="6000"/>
                </a:schemeClr>
              </a:gs>
            </a:gsLst>
            <a:lin ang="5400000" scaled="1"/>
            <a:tileRect/>
          </a:gradFill>
        </p:spPr>
        <p:txBody>
          <a:bodyPr wrap="square" rtlCol="0">
            <a:spAutoFit/>
          </a:bodyPr>
          <a:lstStyle>
            <a:defPPr>
              <a:defRPr lang="en-US"/>
            </a:defPPr>
            <a:lvl1pPr>
              <a:defRPr sz="2800">
                <a:latin typeface="IntelOne Text Light" panose="020B0403020203020204" pitchFamily="34" charset="0"/>
              </a:defRPr>
            </a:lvl1pPr>
          </a:lstStyle>
          <a:p>
            <a:r>
              <a:rPr lang="en-US" sz="1867"/>
              <a:t>Do the training set, model, or results represent valuable business IP?</a:t>
            </a:r>
          </a:p>
        </p:txBody>
      </p:sp>
      <p:sp>
        <p:nvSpPr>
          <p:cNvPr id="13" name="TextBox 12">
            <a:extLst>
              <a:ext uri="{FF2B5EF4-FFF2-40B4-BE49-F238E27FC236}">
                <a16:creationId xmlns:a16="http://schemas.microsoft.com/office/drawing/2014/main" id="{EEBF595A-94A0-BD50-08F0-0F3ECC5B437F}"/>
              </a:ext>
            </a:extLst>
          </p:cNvPr>
          <p:cNvSpPr txBox="1"/>
          <p:nvPr/>
        </p:nvSpPr>
        <p:spPr>
          <a:xfrm>
            <a:off x="1475901" y="3738600"/>
            <a:ext cx="4444634" cy="954300"/>
          </a:xfrm>
          <a:prstGeom prst="rect">
            <a:avLst/>
          </a:prstGeom>
          <a:gradFill flip="none" rotWithShape="1">
            <a:gsLst>
              <a:gs pos="15000">
                <a:schemeClr val="bg1"/>
              </a:gs>
              <a:gs pos="68000">
                <a:schemeClr val="bg1">
                  <a:alpha val="75000"/>
                </a:schemeClr>
              </a:gs>
              <a:gs pos="83000">
                <a:schemeClr val="bg1">
                  <a:alpha val="9000"/>
                </a:schemeClr>
              </a:gs>
            </a:gsLst>
            <a:lin ang="16200000" scaled="1"/>
            <a:tileRect/>
          </a:gradFill>
        </p:spPr>
        <p:txBody>
          <a:bodyPr wrap="square" rtlCol="0">
            <a:spAutoFit/>
          </a:bodyPr>
          <a:lstStyle/>
          <a:p>
            <a:r>
              <a:rPr lang="en-US" sz="1867" dirty="0">
                <a:latin typeface="IntelOne Text Light" panose="020B0403020203020204" pitchFamily="34" charset="0"/>
              </a:rPr>
              <a:t>Will the model be </a:t>
            </a:r>
            <a:br>
              <a:rPr lang="en-US" sz="1867" dirty="0">
                <a:latin typeface="IntelOne Text Light" panose="020B0403020203020204" pitchFamily="34" charset="0"/>
              </a:rPr>
            </a:br>
            <a:r>
              <a:rPr lang="en-US" sz="1867" dirty="0">
                <a:latin typeface="IntelOne Text Light" panose="020B0403020203020204" pitchFamily="34" charset="0"/>
              </a:rPr>
              <a:t>deployed where there are concerns about its security or sovereignty?</a:t>
            </a:r>
          </a:p>
        </p:txBody>
      </p:sp>
      <p:sp>
        <p:nvSpPr>
          <p:cNvPr id="14" name="TextBox 13">
            <a:extLst>
              <a:ext uri="{FF2B5EF4-FFF2-40B4-BE49-F238E27FC236}">
                <a16:creationId xmlns:a16="http://schemas.microsoft.com/office/drawing/2014/main" id="{27FB0400-0C7C-68FA-735A-9387990EAEA5}"/>
              </a:ext>
            </a:extLst>
          </p:cNvPr>
          <p:cNvSpPr txBox="1"/>
          <p:nvPr/>
        </p:nvSpPr>
        <p:spPr>
          <a:xfrm>
            <a:off x="1753887" y="4984380"/>
            <a:ext cx="3888663" cy="666977"/>
          </a:xfrm>
          <a:prstGeom prst="rect">
            <a:avLst/>
          </a:prstGeom>
          <a:gradFill>
            <a:gsLst>
              <a:gs pos="15000">
                <a:schemeClr val="bg1"/>
              </a:gs>
              <a:gs pos="47000">
                <a:schemeClr val="bg1">
                  <a:alpha val="75000"/>
                </a:schemeClr>
              </a:gs>
              <a:gs pos="83000">
                <a:srgbClr val="EAEAEA">
                  <a:alpha val="20000"/>
                </a:srgbClr>
              </a:gs>
            </a:gsLst>
            <a:path path="circle">
              <a:fillToRect l="50000" t="50000" r="50000" b="50000"/>
            </a:path>
          </a:gradFill>
        </p:spPr>
        <p:txBody>
          <a:bodyPr wrap="square" rtlCol="0">
            <a:spAutoFit/>
          </a:bodyPr>
          <a:lstStyle/>
          <a:p>
            <a:r>
              <a:rPr lang="en-US" sz="1867">
                <a:latin typeface="IntelOne Text Light" panose="020B0403020203020204" pitchFamily="34" charset="0"/>
              </a:rPr>
              <a:t>Do regulations require an elevated standard of care or audit record?</a:t>
            </a:r>
          </a:p>
        </p:txBody>
      </p:sp>
    </p:spTree>
    <p:extLst>
      <p:ext uri="{BB962C8B-B14F-4D97-AF65-F5344CB8AC3E}">
        <p14:creationId xmlns:p14="http://schemas.microsoft.com/office/powerpoint/2010/main" val="3402269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35763-9EF8-393A-C29B-424CBEFADD1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EDA4BE6-E438-65FF-FF78-AF95038B554B}"/>
              </a:ext>
            </a:extLst>
          </p:cNvPr>
          <p:cNvSpPr>
            <a:spLocks noGrp="1"/>
          </p:cNvSpPr>
          <p:nvPr>
            <p:ph type="title"/>
          </p:nvPr>
        </p:nvSpPr>
        <p:spPr/>
        <p:txBody>
          <a:bodyPr/>
          <a:lstStyle/>
          <a:p>
            <a:r>
              <a:rPr lang="en-US" dirty="0"/>
              <a:t>Confidential AI Use Cases</a:t>
            </a:r>
          </a:p>
        </p:txBody>
      </p:sp>
      <p:sp>
        <p:nvSpPr>
          <p:cNvPr id="3" name="Rectangle 2">
            <a:extLst>
              <a:ext uri="{FF2B5EF4-FFF2-40B4-BE49-F238E27FC236}">
                <a16:creationId xmlns:a16="http://schemas.microsoft.com/office/drawing/2014/main" id="{4A0D2952-E3F7-70FD-F38F-F129BB84A190}"/>
              </a:ext>
            </a:extLst>
          </p:cNvPr>
          <p:cNvSpPr/>
          <p:nvPr/>
        </p:nvSpPr>
        <p:spPr>
          <a:xfrm>
            <a:off x="304800" y="3130828"/>
            <a:ext cx="1345324" cy="456874"/>
          </a:xfrm>
          <a:prstGeom prst="rect">
            <a:avLst/>
          </a:prstGeom>
          <a:solidFill>
            <a:srgbClr val="8F5DA2"/>
          </a:solidFill>
          <a:ln w="19050">
            <a:solidFill>
              <a:schemeClr val="tx1">
                <a:alpha val="95000"/>
              </a:schemeClr>
            </a:solidFill>
            <a:prstDash val="soli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a:solidFill>
                  <a:schemeClr val="bg1"/>
                </a:solidFill>
                <a:latin typeface="IntelOne Text Light" panose="020B0403020203020204" pitchFamily="34" charset="0"/>
              </a:rPr>
              <a:t>Party 1</a:t>
            </a:r>
          </a:p>
          <a:p>
            <a:pPr algn="ctr" defTabSz="304815"/>
            <a:r>
              <a:rPr lang="en-US" sz="1200">
                <a:solidFill>
                  <a:schemeClr val="bg1"/>
                </a:solidFill>
                <a:latin typeface="IntelOne Text Light" panose="020B0403020203020204" pitchFamily="34" charset="0"/>
              </a:rPr>
              <a:t>Encrypted Data</a:t>
            </a:r>
          </a:p>
        </p:txBody>
      </p:sp>
      <p:sp>
        <p:nvSpPr>
          <p:cNvPr id="4" name="Rectangle 3">
            <a:extLst>
              <a:ext uri="{FF2B5EF4-FFF2-40B4-BE49-F238E27FC236}">
                <a16:creationId xmlns:a16="http://schemas.microsoft.com/office/drawing/2014/main" id="{40A471C7-C454-24DB-8F79-E9D64A61F06F}"/>
              </a:ext>
            </a:extLst>
          </p:cNvPr>
          <p:cNvSpPr/>
          <p:nvPr/>
        </p:nvSpPr>
        <p:spPr>
          <a:xfrm>
            <a:off x="4339149" y="3475493"/>
            <a:ext cx="576823" cy="343100"/>
          </a:xfrm>
          <a:prstGeom prst="rect">
            <a:avLst/>
          </a:prstGeom>
          <a:solidFill>
            <a:schemeClr val="bg1">
              <a:lumMod val="95000"/>
            </a:schemeClr>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A495B093-BA3A-DB07-EF4D-452F83E69E13}"/>
              </a:ext>
            </a:extLst>
          </p:cNvPr>
          <p:cNvSpPr/>
          <p:nvPr/>
        </p:nvSpPr>
        <p:spPr>
          <a:xfrm>
            <a:off x="6464409" y="3477292"/>
            <a:ext cx="576823" cy="343100"/>
          </a:xfrm>
          <a:prstGeom prst="rect">
            <a:avLst/>
          </a:prstGeom>
          <a:solidFill>
            <a:srgbClr val="EEE9FD"/>
          </a:solidFill>
          <a:ln>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Shape 5">
            <a:extLst>
              <a:ext uri="{FF2B5EF4-FFF2-40B4-BE49-F238E27FC236}">
                <a16:creationId xmlns:a16="http://schemas.microsoft.com/office/drawing/2014/main" id="{0B4BBC75-1A08-43E0-2132-53370E7E6915}"/>
              </a:ext>
            </a:extLst>
          </p:cNvPr>
          <p:cNvSpPr/>
          <p:nvPr/>
        </p:nvSpPr>
        <p:spPr>
          <a:xfrm>
            <a:off x="4661451" y="3936229"/>
            <a:ext cx="430053" cy="1186929"/>
          </a:xfrm>
          <a:custGeom>
            <a:avLst/>
            <a:gdLst>
              <a:gd name="connsiteX0" fmla="*/ 0 w 315310"/>
              <a:gd name="connsiteY0" fmla="*/ 0 h 693682"/>
              <a:gd name="connsiteX1" fmla="*/ 0 w 315310"/>
              <a:gd name="connsiteY1" fmla="*/ 693682 h 693682"/>
              <a:gd name="connsiteX2" fmla="*/ 315310 w 315310"/>
              <a:gd name="connsiteY2" fmla="*/ 693682 h 693682"/>
            </a:gdLst>
            <a:ahLst/>
            <a:cxnLst>
              <a:cxn ang="0">
                <a:pos x="connsiteX0" y="connsiteY0"/>
              </a:cxn>
              <a:cxn ang="0">
                <a:pos x="connsiteX1" y="connsiteY1"/>
              </a:cxn>
              <a:cxn ang="0">
                <a:pos x="connsiteX2" y="connsiteY2"/>
              </a:cxn>
            </a:cxnLst>
            <a:rect l="l" t="t" r="r" b="b"/>
            <a:pathLst>
              <a:path w="315310" h="693682">
                <a:moveTo>
                  <a:pt x="0" y="0"/>
                </a:moveTo>
                <a:lnTo>
                  <a:pt x="0" y="693682"/>
                </a:lnTo>
                <a:lnTo>
                  <a:pt x="315310" y="693682"/>
                </a:lnTo>
              </a:path>
            </a:pathLst>
          </a:custGeom>
          <a:noFill/>
          <a:ln w="28575">
            <a:solidFill>
              <a:srgbClr val="0054AE"/>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7" name="TextBox 6">
            <a:extLst>
              <a:ext uri="{FF2B5EF4-FFF2-40B4-BE49-F238E27FC236}">
                <a16:creationId xmlns:a16="http://schemas.microsoft.com/office/drawing/2014/main" id="{FA274280-D5EB-A08F-2D1D-B211A309ED8B}"/>
              </a:ext>
            </a:extLst>
          </p:cNvPr>
          <p:cNvSpPr txBox="1"/>
          <p:nvPr/>
        </p:nvSpPr>
        <p:spPr>
          <a:xfrm>
            <a:off x="5003193" y="1522658"/>
            <a:ext cx="2260607" cy="646331"/>
          </a:xfrm>
          <a:prstGeom prst="rect">
            <a:avLst/>
          </a:prstGeom>
          <a:noFill/>
        </p:spPr>
        <p:txBody>
          <a:bodyPr wrap="square" rtlCol="0">
            <a:spAutoFit/>
          </a:bodyPr>
          <a:lstStyle/>
          <a:p>
            <a:pPr defTabSz="2438338" hangingPunct="0">
              <a:defRPr/>
            </a:pPr>
            <a:r>
              <a:rPr lang="en-US" dirty="0">
                <a:solidFill>
                  <a:srgbClr val="0068B5"/>
                </a:solidFill>
                <a:latin typeface="IntelOne Display Regular" panose="020B0503020203020204" pitchFamily="34" charset="0"/>
              </a:rPr>
              <a:t>Federated Learning Across Locations</a:t>
            </a:r>
          </a:p>
        </p:txBody>
      </p:sp>
      <p:pic>
        <p:nvPicPr>
          <p:cNvPr id="8" name="Graphic 7" descr="Hospital outline">
            <a:extLst>
              <a:ext uri="{FF2B5EF4-FFF2-40B4-BE49-F238E27FC236}">
                <a16:creationId xmlns:a16="http://schemas.microsoft.com/office/drawing/2014/main" id="{C35C4AC0-F88A-474C-9706-44971C3084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573777" y="2749568"/>
            <a:ext cx="609600" cy="609600"/>
          </a:xfrm>
          <a:prstGeom prst="rect">
            <a:avLst/>
          </a:prstGeom>
        </p:spPr>
      </p:pic>
      <p:pic>
        <p:nvPicPr>
          <p:cNvPr id="9" name="Graphic 8" descr="Hospital outline">
            <a:extLst>
              <a:ext uri="{FF2B5EF4-FFF2-40B4-BE49-F238E27FC236}">
                <a16:creationId xmlns:a16="http://schemas.microsoft.com/office/drawing/2014/main" id="{922471A5-0601-C557-FC99-8E17163E7D3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19646" y="2749568"/>
            <a:ext cx="609600" cy="609600"/>
          </a:xfrm>
          <a:prstGeom prst="rect">
            <a:avLst/>
          </a:prstGeom>
        </p:spPr>
      </p:pic>
      <p:sp>
        <p:nvSpPr>
          <p:cNvPr id="10" name="Frame 9">
            <a:extLst>
              <a:ext uri="{FF2B5EF4-FFF2-40B4-BE49-F238E27FC236}">
                <a16:creationId xmlns:a16="http://schemas.microsoft.com/office/drawing/2014/main" id="{275767F7-A0B2-BE81-7D22-0848B24E11A3}"/>
              </a:ext>
            </a:extLst>
          </p:cNvPr>
          <p:cNvSpPr/>
          <p:nvPr/>
        </p:nvSpPr>
        <p:spPr>
          <a:xfrm>
            <a:off x="4240079" y="3376815"/>
            <a:ext cx="1328681" cy="548907"/>
          </a:xfrm>
          <a:prstGeom prst="frame">
            <a:avLst>
              <a:gd name="adj1" fmla="val 9567"/>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1" name="TextBox 10">
            <a:extLst>
              <a:ext uri="{FF2B5EF4-FFF2-40B4-BE49-F238E27FC236}">
                <a16:creationId xmlns:a16="http://schemas.microsoft.com/office/drawing/2014/main" id="{A4DA6588-8D0F-BF43-A23F-BE8314564716}"/>
              </a:ext>
            </a:extLst>
          </p:cNvPr>
          <p:cNvSpPr txBox="1"/>
          <p:nvPr/>
        </p:nvSpPr>
        <p:spPr>
          <a:xfrm>
            <a:off x="4190922" y="3446517"/>
            <a:ext cx="873276" cy="430887"/>
          </a:xfrm>
          <a:prstGeom prst="rect">
            <a:avLst/>
          </a:prstGeom>
          <a:noFill/>
        </p:spPr>
        <p:txBody>
          <a:bodyPr wrap="square" rtlCol="0">
            <a:spAutoFit/>
          </a:bodyPr>
          <a:lstStyle/>
          <a:p>
            <a:pPr algn="ctr" defTabSz="304815"/>
            <a:r>
              <a:rPr lang="en-US" sz="1100" dirty="0">
                <a:solidFill>
                  <a:srgbClr val="000000"/>
                </a:solidFill>
                <a:latin typeface="IntelOne Text Light" panose="020B0403020203020204" pitchFamily="34" charset="0"/>
              </a:rPr>
              <a:t>Party 1 Data</a:t>
            </a:r>
          </a:p>
        </p:txBody>
      </p:sp>
      <p:sp>
        <p:nvSpPr>
          <p:cNvPr id="12" name="Frame 11">
            <a:extLst>
              <a:ext uri="{FF2B5EF4-FFF2-40B4-BE49-F238E27FC236}">
                <a16:creationId xmlns:a16="http://schemas.microsoft.com/office/drawing/2014/main" id="{6936425C-3462-0919-F162-E4054BDDE600}"/>
              </a:ext>
            </a:extLst>
          </p:cNvPr>
          <p:cNvSpPr/>
          <p:nvPr/>
        </p:nvSpPr>
        <p:spPr>
          <a:xfrm>
            <a:off x="6352658" y="3376815"/>
            <a:ext cx="1328681" cy="548907"/>
          </a:xfrm>
          <a:prstGeom prst="frame">
            <a:avLst>
              <a:gd name="adj1" fmla="val 9567"/>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13" name="TextBox 12">
            <a:extLst>
              <a:ext uri="{FF2B5EF4-FFF2-40B4-BE49-F238E27FC236}">
                <a16:creationId xmlns:a16="http://schemas.microsoft.com/office/drawing/2014/main" id="{95DB088D-4EA9-97C4-428F-5C59DB053DF9}"/>
              </a:ext>
            </a:extLst>
          </p:cNvPr>
          <p:cNvSpPr txBox="1"/>
          <p:nvPr/>
        </p:nvSpPr>
        <p:spPr>
          <a:xfrm>
            <a:off x="6321278" y="3445252"/>
            <a:ext cx="873276" cy="430887"/>
          </a:xfrm>
          <a:prstGeom prst="rect">
            <a:avLst/>
          </a:prstGeom>
          <a:noFill/>
        </p:spPr>
        <p:txBody>
          <a:bodyPr wrap="square" rtlCol="0">
            <a:spAutoFit/>
          </a:bodyPr>
          <a:lstStyle/>
          <a:p>
            <a:pPr algn="ctr" defTabSz="304815"/>
            <a:r>
              <a:rPr lang="en-US" sz="1100">
                <a:solidFill>
                  <a:srgbClr val="000000"/>
                </a:solidFill>
                <a:latin typeface="IntelOne Text Light" panose="020B0403020203020204" pitchFamily="34" charset="0"/>
              </a:rPr>
              <a:t>Party 2 Data</a:t>
            </a:r>
          </a:p>
        </p:txBody>
      </p:sp>
      <p:sp>
        <p:nvSpPr>
          <p:cNvPr id="14" name="Frame 13">
            <a:extLst>
              <a:ext uri="{FF2B5EF4-FFF2-40B4-BE49-F238E27FC236}">
                <a16:creationId xmlns:a16="http://schemas.microsoft.com/office/drawing/2014/main" id="{ACD6CB1C-C191-A2E4-B50C-029FA62BE9B2}"/>
              </a:ext>
            </a:extLst>
          </p:cNvPr>
          <p:cNvSpPr/>
          <p:nvPr/>
        </p:nvSpPr>
        <p:spPr>
          <a:xfrm>
            <a:off x="5126624" y="4628538"/>
            <a:ext cx="1734677" cy="722130"/>
          </a:xfrm>
          <a:prstGeom prst="frame">
            <a:avLst>
              <a:gd name="adj1" fmla="val 7015"/>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r>
              <a:rPr lang="en-US" sz="2133" kern="0">
                <a:solidFill>
                  <a:srgbClr val="FFFFFF"/>
                </a:solidFill>
                <a:latin typeface="IntelOne Text Light"/>
              </a:rPr>
              <a:t>y</a:t>
            </a:r>
          </a:p>
        </p:txBody>
      </p:sp>
      <p:sp>
        <p:nvSpPr>
          <p:cNvPr id="15" name="Oval 14">
            <a:extLst>
              <a:ext uri="{FF2B5EF4-FFF2-40B4-BE49-F238E27FC236}">
                <a16:creationId xmlns:a16="http://schemas.microsoft.com/office/drawing/2014/main" id="{1E912C48-FF49-0FED-8FDD-00A8C90C0ABA}"/>
              </a:ext>
            </a:extLst>
          </p:cNvPr>
          <p:cNvSpPr/>
          <p:nvPr/>
        </p:nvSpPr>
        <p:spPr>
          <a:xfrm>
            <a:off x="4584282" y="4170297"/>
            <a:ext cx="168088" cy="168088"/>
          </a:xfrm>
          <a:prstGeom prst="ellipse">
            <a:avLst/>
          </a:prstGeom>
          <a:solidFill>
            <a:srgbClr val="8F5DA2"/>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16" name="Oval 15">
            <a:extLst>
              <a:ext uri="{FF2B5EF4-FFF2-40B4-BE49-F238E27FC236}">
                <a16:creationId xmlns:a16="http://schemas.microsoft.com/office/drawing/2014/main" id="{2E5C9D74-24DD-B824-8A28-CEDE4D7BE1BE}"/>
              </a:ext>
            </a:extLst>
          </p:cNvPr>
          <p:cNvSpPr/>
          <p:nvPr/>
        </p:nvSpPr>
        <p:spPr>
          <a:xfrm>
            <a:off x="4584282" y="4476851"/>
            <a:ext cx="168088" cy="168088"/>
          </a:xfrm>
          <a:prstGeom prst="ellipse">
            <a:avLst/>
          </a:prstGeom>
          <a:solidFill>
            <a:srgbClr val="8F5DA2"/>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17" name="Oval 16">
            <a:extLst>
              <a:ext uri="{FF2B5EF4-FFF2-40B4-BE49-F238E27FC236}">
                <a16:creationId xmlns:a16="http://schemas.microsoft.com/office/drawing/2014/main" id="{A9366E67-83D2-0B8A-B8B1-3C7C47591AF8}"/>
              </a:ext>
            </a:extLst>
          </p:cNvPr>
          <p:cNvSpPr/>
          <p:nvPr/>
        </p:nvSpPr>
        <p:spPr>
          <a:xfrm>
            <a:off x="4584282" y="4783404"/>
            <a:ext cx="168088" cy="168088"/>
          </a:xfrm>
          <a:prstGeom prst="ellipse">
            <a:avLst/>
          </a:prstGeom>
          <a:solidFill>
            <a:srgbClr val="8F5DA2"/>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18" name="Freeform: Shape 17">
            <a:extLst>
              <a:ext uri="{FF2B5EF4-FFF2-40B4-BE49-F238E27FC236}">
                <a16:creationId xmlns:a16="http://schemas.microsoft.com/office/drawing/2014/main" id="{644C3C22-7751-9819-1581-354D91CB9F3A}"/>
              </a:ext>
            </a:extLst>
          </p:cNvPr>
          <p:cNvSpPr/>
          <p:nvPr/>
        </p:nvSpPr>
        <p:spPr>
          <a:xfrm flipH="1">
            <a:off x="6950426" y="3943368"/>
            <a:ext cx="430053" cy="1186929"/>
          </a:xfrm>
          <a:custGeom>
            <a:avLst/>
            <a:gdLst>
              <a:gd name="connsiteX0" fmla="*/ 0 w 315310"/>
              <a:gd name="connsiteY0" fmla="*/ 0 h 693682"/>
              <a:gd name="connsiteX1" fmla="*/ 0 w 315310"/>
              <a:gd name="connsiteY1" fmla="*/ 693682 h 693682"/>
              <a:gd name="connsiteX2" fmla="*/ 315310 w 315310"/>
              <a:gd name="connsiteY2" fmla="*/ 693682 h 693682"/>
            </a:gdLst>
            <a:ahLst/>
            <a:cxnLst>
              <a:cxn ang="0">
                <a:pos x="connsiteX0" y="connsiteY0"/>
              </a:cxn>
              <a:cxn ang="0">
                <a:pos x="connsiteX1" y="connsiteY1"/>
              </a:cxn>
              <a:cxn ang="0">
                <a:pos x="connsiteX2" y="connsiteY2"/>
              </a:cxn>
            </a:cxnLst>
            <a:rect l="l" t="t" r="r" b="b"/>
            <a:pathLst>
              <a:path w="315310" h="693682">
                <a:moveTo>
                  <a:pt x="0" y="0"/>
                </a:moveTo>
                <a:lnTo>
                  <a:pt x="0" y="693682"/>
                </a:lnTo>
                <a:lnTo>
                  <a:pt x="315310" y="693682"/>
                </a:lnTo>
              </a:path>
            </a:pathLst>
          </a:custGeom>
          <a:noFill/>
          <a:ln w="28575">
            <a:solidFill>
              <a:srgbClr val="0054AE"/>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19" name="Oval 18">
            <a:extLst>
              <a:ext uri="{FF2B5EF4-FFF2-40B4-BE49-F238E27FC236}">
                <a16:creationId xmlns:a16="http://schemas.microsoft.com/office/drawing/2014/main" id="{73A54F6E-77F4-DCEC-EF7E-0B28DA004531}"/>
              </a:ext>
            </a:extLst>
          </p:cNvPr>
          <p:cNvSpPr/>
          <p:nvPr/>
        </p:nvSpPr>
        <p:spPr>
          <a:xfrm>
            <a:off x="7293675" y="4177436"/>
            <a:ext cx="168088" cy="168088"/>
          </a:xfrm>
          <a:prstGeom prst="ellipse">
            <a:avLst/>
          </a:prstGeom>
          <a:solidFill>
            <a:srgbClr val="EEE9FD"/>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0" name="Oval 19">
            <a:extLst>
              <a:ext uri="{FF2B5EF4-FFF2-40B4-BE49-F238E27FC236}">
                <a16:creationId xmlns:a16="http://schemas.microsoft.com/office/drawing/2014/main" id="{6BBACA4E-7E36-5F0C-06FB-27CCD02E5A7B}"/>
              </a:ext>
            </a:extLst>
          </p:cNvPr>
          <p:cNvSpPr/>
          <p:nvPr/>
        </p:nvSpPr>
        <p:spPr>
          <a:xfrm>
            <a:off x="7293675" y="4483989"/>
            <a:ext cx="168088" cy="168088"/>
          </a:xfrm>
          <a:prstGeom prst="ellipse">
            <a:avLst/>
          </a:prstGeom>
          <a:solidFill>
            <a:srgbClr val="EEE9FD"/>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1" name="Oval 20">
            <a:extLst>
              <a:ext uri="{FF2B5EF4-FFF2-40B4-BE49-F238E27FC236}">
                <a16:creationId xmlns:a16="http://schemas.microsoft.com/office/drawing/2014/main" id="{F5A7C140-D355-3E02-7352-D8AF7A00003E}"/>
              </a:ext>
            </a:extLst>
          </p:cNvPr>
          <p:cNvSpPr/>
          <p:nvPr/>
        </p:nvSpPr>
        <p:spPr>
          <a:xfrm>
            <a:off x="7293675" y="4790542"/>
            <a:ext cx="168088" cy="168088"/>
          </a:xfrm>
          <a:prstGeom prst="ellipse">
            <a:avLst/>
          </a:prstGeom>
          <a:solidFill>
            <a:srgbClr val="EEE9FD"/>
          </a:solidFill>
          <a:ln w="12700">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sp>
        <p:nvSpPr>
          <p:cNvPr id="22" name="TextBox 21">
            <a:extLst>
              <a:ext uri="{FF2B5EF4-FFF2-40B4-BE49-F238E27FC236}">
                <a16:creationId xmlns:a16="http://schemas.microsoft.com/office/drawing/2014/main" id="{590A2D7C-7335-630B-55BF-AC6E1BCEDFFF}"/>
              </a:ext>
            </a:extLst>
          </p:cNvPr>
          <p:cNvSpPr txBox="1"/>
          <p:nvPr/>
        </p:nvSpPr>
        <p:spPr>
          <a:xfrm>
            <a:off x="3688972" y="4359593"/>
            <a:ext cx="969577" cy="584968"/>
          </a:xfrm>
          <a:prstGeom prst="rect">
            <a:avLst/>
          </a:prstGeom>
          <a:noFill/>
        </p:spPr>
        <p:txBody>
          <a:bodyPr wrap="square" rtlCol="0">
            <a:spAutoFit/>
          </a:bodyPr>
          <a:lstStyle/>
          <a:p>
            <a:pPr algn="ctr" defTabSz="304815"/>
            <a:r>
              <a:rPr lang="en-US" sz="1067" dirty="0">
                <a:solidFill>
                  <a:srgbClr val="000000"/>
                </a:solidFill>
                <a:latin typeface="IntelOne Text Light" panose="020B0403020203020204" pitchFamily="34" charset="0"/>
              </a:rPr>
              <a:t>Updated parameter weights</a:t>
            </a:r>
          </a:p>
        </p:txBody>
      </p:sp>
      <p:sp>
        <p:nvSpPr>
          <p:cNvPr id="23" name="TextBox 22">
            <a:extLst>
              <a:ext uri="{FF2B5EF4-FFF2-40B4-BE49-F238E27FC236}">
                <a16:creationId xmlns:a16="http://schemas.microsoft.com/office/drawing/2014/main" id="{C86079E6-2B67-4D7F-30BF-FBB1AB10DF08}"/>
              </a:ext>
            </a:extLst>
          </p:cNvPr>
          <p:cNvSpPr txBox="1"/>
          <p:nvPr/>
        </p:nvSpPr>
        <p:spPr>
          <a:xfrm>
            <a:off x="5467602" y="5415832"/>
            <a:ext cx="1208687" cy="276999"/>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Master Model</a:t>
            </a:r>
          </a:p>
        </p:txBody>
      </p:sp>
      <p:sp>
        <p:nvSpPr>
          <p:cNvPr id="24" name="TextBox 23">
            <a:extLst>
              <a:ext uri="{FF2B5EF4-FFF2-40B4-BE49-F238E27FC236}">
                <a16:creationId xmlns:a16="http://schemas.microsoft.com/office/drawing/2014/main" id="{35FF238B-3098-2294-FB2D-18C006C7B0F0}"/>
              </a:ext>
            </a:extLst>
          </p:cNvPr>
          <p:cNvSpPr txBox="1"/>
          <p:nvPr/>
        </p:nvSpPr>
        <p:spPr>
          <a:xfrm rot="16200000">
            <a:off x="3784899" y="3518932"/>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25" name="TextBox 24">
            <a:extLst>
              <a:ext uri="{FF2B5EF4-FFF2-40B4-BE49-F238E27FC236}">
                <a16:creationId xmlns:a16="http://schemas.microsoft.com/office/drawing/2014/main" id="{76B5716A-10E5-421D-FC5E-854174A4D41A}"/>
              </a:ext>
            </a:extLst>
          </p:cNvPr>
          <p:cNvSpPr txBox="1"/>
          <p:nvPr/>
        </p:nvSpPr>
        <p:spPr>
          <a:xfrm rot="16200000">
            <a:off x="5904492" y="3515429"/>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26" name="TextBox 25">
            <a:extLst>
              <a:ext uri="{FF2B5EF4-FFF2-40B4-BE49-F238E27FC236}">
                <a16:creationId xmlns:a16="http://schemas.microsoft.com/office/drawing/2014/main" id="{2EF50907-0AD7-B90F-2C3B-79564965662A}"/>
              </a:ext>
            </a:extLst>
          </p:cNvPr>
          <p:cNvSpPr txBox="1"/>
          <p:nvPr/>
        </p:nvSpPr>
        <p:spPr>
          <a:xfrm rot="16200000">
            <a:off x="4702806" y="4710111"/>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27" name="Oval 26">
            <a:extLst>
              <a:ext uri="{FF2B5EF4-FFF2-40B4-BE49-F238E27FC236}">
                <a16:creationId xmlns:a16="http://schemas.microsoft.com/office/drawing/2014/main" id="{D1285BFB-38EA-0B60-C9E7-A5859CF2BD09}"/>
              </a:ext>
            </a:extLst>
          </p:cNvPr>
          <p:cNvSpPr/>
          <p:nvPr/>
        </p:nvSpPr>
        <p:spPr>
          <a:xfrm>
            <a:off x="4501230" y="1651882"/>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dirty="0">
                <a:solidFill>
                  <a:srgbClr val="FEFFFF"/>
                </a:solidFill>
                <a:latin typeface="+mj-lt"/>
              </a:rPr>
              <a:t>2</a:t>
            </a:r>
          </a:p>
        </p:txBody>
      </p:sp>
      <p:sp>
        <p:nvSpPr>
          <p:cNvPr id="28" name="TextBox 27">
            <a:extLst>
              <a:ext uri="{FF2B5EF4-FFF2-40B4-BE49-F238E27FC236}">
                <a16:creationId xmlns:a16="http://schemas.microsoft.com/office/drawing/2014/main" id="{8AF0D39A-6A7C-0537-6605-0D1239E60B24}"/>
              </a:ext>
            </a:extLst>
          </p:cNvPr>
          <p:cNvSpPr txBox="1"/>
          <p:nvPr/>
        </p:nvSpPr>
        <p:spPr>
          <a:xfrm>
            <a:off x="9010481" y="1571567"/>
            <a:ext cx="2579789" cy="615553"/>
          </a:xfrm>
          <a:prstGeom prst="rect">
            <a:avLst/>
          </a:prstGeom>
          <a:noFill/>
        </p:spPr>
        <p:txBody>
          <a:bodyPr wrap="square" lIns="60960" tIns="30480" rIns="60960" bIns="30480" rtlCol="0" anchor="t">
            <a:spAutoFit/>
          </a:bodyPr>
          <a:lstStyle/>
          <a:p>
            <a:pPr defTabSz="2438338" hangingPunct="0">
              <a:defRPr/>
            </a:pPr>
            <a:r>
              <a:rPr lang="en-US" dirty="0">
                <a:solidFill>
                  <a:srgbClr val="0068B5"/>
                </a:solidFill>
                <a:latin typeface="IntelOne Display Regular" panose="020B0503020203020204" pitchFamily="34" charset="0"/>
              </a:rPr>
              <a:t>Confidential Retrieval Augmented Generation</a:t>
            </a:r>
          </a:p>
        </p:txBody>
      </p:sp>
      <p:sp>
        <p:nvSpPr>
          <p:cNvPr id="30" name="Frame 29">
            <a:extLst>
              <a:ext uri="{FF2B5EF4-FFF2-40B4-BE49-F238E27FC236}">
                <a16:creationId xmlns:a16="http://schemas.microsoft.com/office/drawing/2014/main" id="{7073A89F-0A28-C079-318B-555B33E7A96B}"/>
              </a:ext>
            </a:extLst>
          </p:cNvPr>
          <p:cNvSpPr/>
          <p:nvPr/>
        </p:nvSpPr>
        <p:spPr>
          <a:xfrm>
            <a:off x="8613676" y="3079114"/>
            <a:ext cx="3060351" cy="922813"/>
          </a:xfrm>
          <a:prstGeom prst="frame">
            <a:avLst>
              <a:gd name="adj1" fmla="val 6103"/>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31" name="TextBox 30">
            <a:extLst>
              <a:ext uri="{FF2B5EF4-FFF2-40B4-BE49-F238E27FC236}">
                <a16:creationId xmlns:a16="http://schemas.microsoft.com/office/drawing/2014/main" id="{06905DAC-CD2F-1B99-19DD-3846CB70844E}"/>
              </a:ext>
            </a:extLst>
          </p:cNvPr>
          <p:cNvSpPr txBox="1"/>
          <p:nvPr/>
        </p:nvSpPr>
        <p:spPr>
          <a:xfrm rot="16200000">
            <a:off x="8156071" y="3403569"/>
            <a:ext cx="641131" cy="276999"/>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TEE</a:t>
            </a:r>
          </a:p>
        </p:txBody>
      </p:sp>
      <p:sp>
        <p:nvSpPr>
          <p:cNvPr id="33" name="TextBox 32">
            <a:extLst>
              <a:ext uri="{FF2B5EF4-FFF2-40B4-BE49-F238E27FC236}">
                <a16:creationId xmlns:a16="http://schemas.microsoft.com/office/drawing/2014/main" id="{0DA11712-F4EC-8751-BB07-BDD46D969AC6}"/>
              </a:ext>
            </a:extLst>
          </p:cNvPr>
          <p:cNvSpPr txBox="1"/>
          <p:nvPr/>
        </p:nvSpPr>
        <p:spPr>
          <a:xfrm>
            <a:off x="8716758" y="2577490"/>
            <a:ext cx="1152317" cy="276999"/>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User Prompt</a:t>
            </a:r>
          </a:p>
        </p:txBody>
      </p:sp>
      <p:sp>
        <p:nvSpPr>
          <p:cNvPr id="34" name="TextBox 33">
            <a:extLst>
              <a:ext uri="{FF2B5EF4-FFF2-40B4-BE49-F238E27FC236}">
                <a16:creationId xmlns:a16="http://schemas.microsoft.com/office/drawing/2014/main" id="{A954D89E-F5E7-8F4D-682C-17F06007283D}"/>
              </a:ext>
            </a:extLst>
          </p:cNvPr>
          <p:cNvSpPr txBox="1"/>
          <p:nvPr/>
        </p:nvSpPr>
        <p:spPr>
          <a:xfrm>
            <a:off x="8666152" y="5315226"/>
            <a:ext cx="1634223" cy="276999"/>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Model Response</a:t>
            </a:r>
          </a:p>
        </p:txBody>
      </p:sp>
      <p:cxnSp>
        <p:nvCxnSpPr>
          <p:cNvPr id="35" name="Straight Connector 34">
            <a:extLst>
              <a:ext uri="{FF2B5EF4-FFF2-40B4-BE49-F238E27FC236}">
                <a16:creationId xmlns:a16="http://schemas.microsoft.com/office/drawing/2014/main" id="{E459C04E-77FE-C3BD-82F9-57582824D36A}"/>
              </a:ext>
            </a:extLst>
          </p:cNvPr>
          <p:cNvCxnSpPr>
            <a:cxnSpLocks/>
          </p:cNvCxnSpPr>
          <p:nvPr/>
        </p:nvCxnSpPr>
        <p:spPr>
          <a:xfrm>
            <a:off x="9238995" y="3810310"/>
            <a:ext cx="0" cy="547846"/>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40" name="Oval 39">
            <a:extLst>
              <a:ext uri="{FF2B5EF4-FFF2-40B4-BE49-F238E27FC236}">
                <a16:creationId xmlns:a16="http://schemas.microsoft.com/office/drawing/2014/main" id="{CEEE320E-A14E-FA15-1237-69C0B1DB47B9}"/>
              </a:ext>
            </a:extLst>
          </p:cNvPr>
          <p:cNvSpPr/>
          <p:nvPr/>
        </p:nvSpPr>
        <p:spPr>
          <a:xfrm>
            <a:off x="8495166" y="1651882"/>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mj-lt"/>
              </a:rPr>
              <a:t>3</a:t>
            </a:r>
          </a:p>
        </p:txBody>
      </p:sp>
      <p:sp>
        <p:nvSpPr>
          <p:cNvPr id="41" name="TextBox 40">
            <a:extLst>
              <a:ext uri="{FF2B5EF4-FFF2-40B4-BE49-F238E27FC236}">
                <a16:creationId xmlns:a16="http://schemas.microsoft.com/office/drawing/2014/main" id="{3E0A22D0-0105-9726-09B6-8D6BFBB933CC}"/>
              </a:ext>
            </a:extLst>
          </p:cNvPr>
          <p:cNvSpPr txBox="1"/>
          <p:nvPr/>
        </p:nvSpPr>
        <p:spPr>
          <a:xfrm>
            <a:off x="865954" y="1390352"/>
            <a:ext cx="2456778" cy="892552"/>
          </a:xfrm>
          <a:prstGeom prst="rect">
            <a:avLst/>
          </a:prstGeom>
          <a:noFill/>
        </p:spPr>
        <p:txBody>
          <a:bodyPr wrap="square" lIns="60960" tIns="30480" rIns="60960" bIns="30480" rtlCol="0" anchor="t">
            <a:spAutoFit/>
          </a:bodyPr>
          <a:lstStyle/>
          <a:p>
            <a:pPr defTabSz="2438338" hangingPunct="0">
              <a:defRPr/>
            </a:pPr>
            <a:r>
              <a:rPr lang="en-US" dirty="0">
                <a:solidFill>
                  <a:srgbClr val="0068B5"/>
                </a:solidFill>
                <a:latin typeface="IntelOne Display Regular" panose="020B0503020203020204" pitchFamily="34" charset="0"/>
              </a:rPr>
              <a:t>Privacy-Preserving Training with Multiple Confidential Data Sets</a:t>
            </a:r>
          </a:p>
        </p:txBody>
      </p:sp>
      <p:sp>
        <p:nvSpPr>
          <p:cNvPr id="42" name="Frame 41">
            <a:extLst>
              <a:ext uri="{FF2B5EF4-FFF2-40B4-BE49-F238E27FC236}">
                <a16:creationId xmlns:a16="http://schemas.microsoft.com/office/drawing/2014/main" id="{03FDCA43-E578-3B02-15BE-3C4F9B0F911F}"/>
              </a:ext>
            </a:extLst>
          </p:cNvPr>
          <p:cNvSpPr/>
          <p:nvPr/>
        </p:nvSpPr>
        <p:spPr>
          <a:xfrm>
            <a:off x="725214" y="3927083"/>
            <a:ext cx="2123090" cy="1388143"/>
          </a:xfrm>
          <a:prstGeom prst="frame">
            <a:avLst>
              <a:gd name="adj1" fmla="val 4580"/>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43" name="Rectangle 42">
            <a:extLst>
              <a:ext uri="{FF2B5EF4-FFF2-40B4-BE49-F238E27FC236}">
                <a16:creationId xmlns:a16="http://schemas.microsoft.com/office/drawing/2014/main" id="{852497A1-D3D6-B5E3-F080-740B4DB25CA0}"/>
              </a:ext>
            </a:extLst>
          </p:cNvPr>
          <p:cNvSpPr/>
          <p:nvPr/>
        </p:nvSpPr>
        <p:spPr>
          <a:xfrm>
            <a:off x="1986455" y="2836534"/>
            <a:ext cx="1345324" cy="456874"/>
          </a:xfrm>
          <a:prstGeom prst="rect">
            <a:avLst/>
          </a:prstGeom>
          <a:solidFill>
            <a:srgbClr val="EEE9FD"/>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a:solidFill>
                  <a:srgbClr val="000000"/>
                </a:solidFill>
                <a:latin typeface="IntelOne Text Light" panose="020B0403020203020204" pitchFamily="34" charset="0"/>
              </a:rPr>
              <a:t>Party 2</a:t>
            </a:r>
          </a:p>
          <a:p>
            <a:pPr algn="ctr" defTabSz="304815"/>
            <a:r>
              <a:rPr lang="en-US" sz="1200">
                <a:solidFill>
                  <a:srgbClr val="000000"/>
                </a:solidFill>
                <a:latin typeface="IntelOne Text Light" panose="020B0403020203020204" pitchFamily="34" charset="0"/>
              </a:rPr>
              <a:t>Encrypted Data</a:t>
            </a:r>
          </a:p>
        </p:txBody>
      </p:sp>
      <p:sp>
        <p:nvSpPr>
          <p:cNvPr id="44" name="Rectangle 43">
            <a:extLst>
              <a:ext uri="{FF2B5EF4-FFF2-40B4-BE49-F238E27FC236}">
                <a16:creationId xmlns:a16="http://schemas.microsoft.com/office/drawing/2014/main" id="{0185F5FB-1519-E7FB-1134-B4FCC349A512}"/>
              </a:ext>
            </a:extLst>
          </p:cNvPr>
          <p:cNvSpPr/>
          <p:nvPr/>
        </p:nvSpPr>
        <p:spPr>
          <a:xfrm>
            <a:off x="882869" y="4053443"/>
            <a:ext cx="1345324" cy="456874"/>
          </a:xfrm>
          <a:prstGeom prst="rect">
            <a:avLst/>
          </a:prstGeom>
          <a:solidFill>
            <a:schemeClr val="bg1">
              <a:lumMod val="95000"/>
            </a:schemeClr>
          </a:solidFill>
          <a:ln w="19050">
            <a:solidFill>
              <a:srgbClr val="8F5DA2">
                <a:alpha val="95000"/>
              </a:srgbClr>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1200">
                <a:solidFill>
                  <a:srgbClr val="000000"/>
                </a:solidFill>
                <a:latin typeface="IntelOne Text Light" panose="020B0403020203020204" pitchFamily="34" charset="0"/>
              </a:rPr>
              <a:t>Party 1</a:t>
            </a:r>
          </a:p>
          <a:p>
            <a:pPr algn="ctr" defTabSz="304815"/>
            <a:r>
              <a:rPr lang="en-US" sz="1200">
                <a:solidFill>
                  <a:srgbClr val="000000"/>
                </a:solidFill>
                <a:latin typeface="IntelOne Text Light" panose="020B0403020203020204" pitchFamily="34" charset="0"/>
              </a:rPr>
              <a:t>Decrypted Data</a:t>
            </a:r>
          </a:p>
        </p:txBody>
      </p:sp>
      <p:sp>
        <p:nvSpPr>
          <p:cNvPr id="45" name="Freeform: Shape 44">
            <a:extLst>
              <a:ext uri="{FF2B5EF4-FFF2-40B4-BE49-F238E27FC236}">
                <a16:creationId xmlns:a16="http://schemas.microsoft.com/office/drawing/2014/main" id="{F6F78A92-C132-2B36-5911-50D00C15821B}"/>
              </a:ext>
            </a:extLst>
          </p:cNvPr>
          <p:cNvSpPr/>
          <p:nvPr/>
        </p:nvSpPr>
        <p:spPr>
          <a:xfrm>
            <a:off x="1208690" y="4510317"/>
            <a:ext cx="515007" cy="407272"/>
          </a:xfrm>
          <a:custGeom>
            <a:avLst/>
            <a:gdLst>
              <a:gd name="connsiteX0" fmla="*/ 0 w 772511"/>
              <a:gd name="connsiteY0" fmla="*/ 0 h 504497"/>
              <a:gd name="connsiteX1" fmla="*/ 0 w 772511"/>
              <a:gd name="connsiteY1" fmla="*/ 504497 h 504497"/>
              <a:gd name="connsiteX2" fmla="*/ 772511 w 772511"/>
              <a:gd name="connsiteY2" fmla="*/ 504497 h 504497"/>
            </a:gdLst>
            <a:ahLst/>
            <a:cxnLst>
              <a:cxn ang="0">
                <a:pos x="connsiteX0" y="connsiteY0"/>
              </a:cxn>
              <a:cxn ang="0">
                <a:pos x="connsiteX1" y="connsiteY1"/>
              </a:cxn>
              <a:cxn ang="0">
                <a:pos x="connsiteX2" y="connsiteY2"/>
              </a:cxn>
            </a:cxnLst>
            <a:rect l="l" t="t" r="r" b="b"/>
            <a:pathLst>
              <a:path w="772511" h="504497">
                <a:moveTo>
                  <a:pt x="0" y="0"/>
                </a:moveTo>
                <a:lnTo>
                  <a:pt x="0" y="504497"/>
                </a:lnTo>
                <a:lnTo>
                  <a:pt x="772511" y="504497"/>
                </a:lnTo>
              </a:path>
            </a:pathLst>
          </a:custGeom>
          <a:noFill/>
          <a:ln>
            <a:solidFill>
              <a:srgbClr val="0054AE"/>
            </a:solidFill>
            <a:prstDash val="dash"/>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endParaRPr lang="en-US" sz="1200">
              <a:solidFill>
                <a:srgbClr val="FEFFFF"/>
              </a:solidFill>
              <a:latin typeface="Calibri" panose="020F0502020204030204"/>
            </a:endParaRPr>
          </a:p>
        </p:txBody>
      </p:sp>
      <p:cxnSp>
        <p:nvCxnSpPr>
          <p:cNvPr id="46" name="Straight Arrow Connector 45">
            <a:extLst>
              <a:ext uri="{FF2B5EF4-FFF2-40B4-BE49-F238E27FC236}">
                <a16:creationId xmlns:a16="http://schemas.microsoft.com/office/drawing/2014/main" id="{85EB990A-2563-0652-562E-80A639FAEFC4}"/>
              </a:ext>
            </a:extLst>
          </p:cNvPr>
          <p:cNvCxnSpPr/>
          <p:nvPr/>
        </p:nvCxnSpPr>
        <p:spPr>
          <a:xfrm>
            <a:off x="1208690" y="3587700"/>
            <a:ext cx="0" cy="573141"/>
          </a:xfrm>
          <a:prstGeom prst="straightConnector1">
            <a:avLst/>
          </a:prstGeom>
          <a:noFill/>
          <a:ln w="28575">
            <a:solidFill>
              <a:srgbClr val="0054AE"/>
            </a:solidFill>
            <a:prstDash val="solid"/>
            <a:headEnd type="none" w="med" len="med"/>
            <a:tailEnd type="arrow" w="med" len="med"/>
          </a:ln>
        </p:spPr>
        <p:style>
          <a:lnRef idx="2">
            <a:schemeClr val="accent1">
              <a:shade val="15000"/>
            </a:schemeClr>
          </a:lnRef>
          <a:fillRef idx="1">
            <a:schemeClr val="accent1"/>
          </a:fillRef>
          <a:effectRef idx="0">
            <a:schemeClr val="accent1"/>
          </a:effectRef>
          <a:fontRef idx="minor">
            <a:schemeClr val="lt1"/>
          </a:fontRef>
        </p:style>
      </p:cxnSp>
      <p:sp>
        <p:nvSpPr>
          <p:cNvPr id="47" name="TextBox 46">
            <a:extLst>
              <a:ext uri="{FF2B5EF4-FFF2-40B4-BE49-F238E27FC236}">
                <a16:creationId xmlns:a16="http://schemas.microsoft.com/office/drawing/2014/main" id="{DBF1994A-C71A-FC0C-8465-F806807EE2E6}"/>
              </a:ext>
            </a:extLst>
          </p:cNvPr>
          <p:cNvSpPr txBox="1"/>
          <p:nvPr/>
        </p:nvSpPr>
        <p:spPr>
          <a:xfrm rot="16200000">
            <a:off x="269331" y="4520451"/>
            <a:ext cx="641131" cy="276999"/>
          </a:xfrm>
          <a:prstGeom prst="rect">
            <a:avLst/>
          </a:prstGeom>
          <a:noFill/>
        </p:spPr>
        <p:txBody>
          <a:bodyPr wrap="square" rtlCol="0">
            <a:spAutoFit/>
          </a:bodyPr>
          <a:lstStyle/>
          <a:p>
            <a:pPr algn="ctr" defTabSz="304815"/>
            <a:r>
              <a:rPr lang="en-US" sz="1200">
                <a:solidFill>
                  <a:srgbClr val="000000"/>
                </a:solidFill>
                <a:latin typeface="IntelOne Text Light" panose="020B0403020203020204" pitchFamily="34" charset="0"/>
              </a:rPr>
              <a:t>TEE</a:t>
            </a:r>
          </a:p>
        </p:txBody>
      </p:sp>
      <p:sp>
        <p:nvSpPr>
          <p:cNvPr id="48" name="Oval 47">
            <a:extLst>
              <a:ext uri="{FF2B5EF4-FFF2-40B4-BE49-F238E27FC236}">
                <a16:creationId xmlns:a16="http://schemas.microsoft.com/office/drawing/2014/main" id="{FCE05722-37EA-D389-0F18-E0E3F52AEAD6}"/>
              </a:ext>
            </a:extLst>
          </p:cNvPr>
          <p:cNvSpPr/>
          <p:nvPr/>
        </p:nvSpPr>
        <p:spPr>
          <a:xfrm>
            <a:off x="347843" y="1651882"/>
            <a:ext cx="369493" cy="369493"/>
          </a:xfrm>
          <a:prstGeom prst="ellips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304815"/>
            <a:r>
              <a:rPr lang="en-US" sz="2133">
                <a:solidFill>
                  <a:srgbClr val="FEFFFF"/>
                </a:solidFill>
                <a:latin typeface="+mj-lt"/>
              </a:rPr>
              <a:t>1</a:t>
            </a:r>
          </a:p>
        </p:txBody>
      </p:sp>
      <p:pic>
        <p:nvPicPr>
          <p:cNvPr id="49" name="Picture 48">
            <a:extLst>
              <a:ext uri="{FF2B5EF4-FFF2-40B4-BE49-F238E27FC236}">
                <a16:creationId xmlns:a16="http://schemas.microsoft.com/office/drawing/2014/main" id="{2D40A4EE-CB28-125F-B1EE-CA409F79D49C}"/>
              </a:ext>
            </a:extLst>
          </p:cNvPr>
          <p:cNvPicPr>
            <a:picLocks noChangeAspect="1"/>
          </p:cNvPicPr>
          <p:nvPr/>
        </p:nvPicPr>
        <p:blipFill>
          <a:blip r:embed="rId5"/>
          <a:stretch>
            <a:fillRect/>
          </a:stretch>
        </p:blipFill>
        <p:spPr>
          <a:xfrm>
            <a:off x="7102037" y="3486116"/>
            <a:ext cx="470788" cy="332477"/>
          </a:xfrm>
          <a:prstGeom prst="rect">
            <a:avLst/>
          </a:prstGeom>
        </p:spPr>
      </p:pic>
      <p:pic>
        <p:nvPicPr>
          <p:cNvPr id="50" name="Picture 49">
            <a:extLst>
              <a:ext uri="{FF2B5EF4-FFF2-40B4-BE49-F238E27FC236}">
                <a16:creationId xmlns:a16="http://schemas.microsoft.com/office/drawing/2014/main" id="{1C633D09-D2A7-EAC3-0DAA-E14AD60EB37C}"/>
              </a:ext>
            </a:extLst>
          </p:cNvPr>
          <p:cNvPicPr>
            <a:picLocks noChangeAspect="1"/>
          </p:cNvPicPr>
          <p:nvPr/>
        </p:nvPicPr>
        <p:blipFill>
          <a:blip r:embed="rId5"/>
          <a:stretch>
            <a:fillRect/>
          </a:stretch>
        </p:blipFill>
        <p:spPr>
          <a:xfrm>
            <a:off x="4998567" y="3475493"/>
            <a:ext cx="470788" cy="332477"/>
          </a:xfrm>
          <a:prstGeom prst="rect">
            <a:avLst/>
          </a:prstGeom>
        </p:spPr>
      </p:pic>
      <p:pic>
        <p:nvPicPr>
          <p:cNvPr id="51" name="Picture 50">
            <a:extLst>
              <a:ext uri="{FF2B5EF4-FFF2-40B4-BE49-F238E27FC236}">
                <a16:creationId xmlns:a16="http://schemas.microsoft.com/office/drawing/2014/main" id="{5195E2EA-0366-63CA-6BAD-E6134BF49C1D}"/>
              </a:ext>
            </a:extLst>
          </p:cNvPr>
          <p:cNvPicPr>
            <a:picLocks noChangeAspect="1"/>
          </p:cNvPicPr>
          <p:nvPr/>
        </p:nvPicPr>
        <p:blipFill>
          <a:blip r:embed="rId6"/>
          <a:stretch>
            <a:fillRect/>
          </a:stretch>
        </p:blipFill>
        <p:spPr>
          <a:xfrm>
            <a:off x="1786430" y="4619085"/>
            <a:ext cx="828230" cy="585216"/>
          </a:xfrm>
          <a:prstGeom prst="rect">
            <a:avLst/>
          </a:prstGeom>
        </p:spPr>
      </p:pic>
      <p:pic>
        <p:nvPicPr>
          <p:cNvPr id="52" name="Picture 51">
            <a:extLst>
              <a:ext uri="{FF2B5EF4-FFF2-40B4-BE49-F238E27FC236}">
                <a16:creationId xmlns:a16="http://schemas.microsoft.com/office/drawing/2014/main" id="{35EAAF5D-4471-7101-4ADC-8F227A38DDA9}"/>
              </a:ext>
            </a:extLst>
          </p:cNvPr>
          <p:cNvPicPr>
            <a:picLocks noChangeAspect="1"/>
          </p:cNvPicPr>
          <p:nvPr/>
        </p:nvPicPr>
        <p:blipFill>
          <a:blip r:embed="rId6"/>
          <a:stretch>
            <a:fillRect/>
          </a:stretch>
        </p:blipFill>
        <p:spPr>
          <a:xfrm>
            <a:off x="5682192" y="4754995"/>
            <a:ext cx="677124" cy="478447"/>
          </a:xfrm>
          <a:prstGeom prst="rect">
            <a:avLst/>
          </a:prstGeom>
        </p:spPr>
      </p:pic>
      <p:pic>
        <p:nvPicPr>
          <p:cNvPr id="53" name="Picture 52">
            <a:extLst>
              <a:ext uri="{FF2B5EF4-FFF2-40B4-BE49-F238E27FC236}">
                <a16:creationId xmlns:a16="http://schemas.microsoft.com/office/drawing/2014/main" id="{709147C2-80F3-EE60-9856-1B898F89AFB6}"/>
              </a:ext>
            </a:extLst>
          </p:cNvPr>
          <p:cNvPicPr>
            <a:picLocks noChangeAspect="1"/>
          </p:cNvPicPr>
          <p:nvPr/>
        </p:nvPicPr>
        <p:blipFill>
          <a:blip r:embed="rId6"/>
          <a:stretch>
            <a:fillRect/>
          </a:stretch>
        </p:blipFill>
        <p:spPr>
          <a:xfrm>
            <a:off x="8868377" y="4365471"/>
            <a:ext cx="675260" cy="477129"/>
          </a:xfrm>
          <a:prstGeom prst="rect">
            <a:avLst/>
          </a:prstGeom>
        </p:spPr>
      </p:pic>
      <p:cxnSp>
        <p:nvCxnSpPr>
          <p:cNvPr id="54" name="Straight Connector 53">
            <a:extLst>
              <a:ext uri="{FF2B5EF4-FFF2-40B4-BE49-F238E27FC236}">
                <a16:creationId xmlns:a16="http://schemas.microsoft.com/office/drawing/2014/main" id="{915AA4FB-B6F5-EA47-B8CE-73C6B3CF13AC}"/>
              </a:ext>
            </a:extLst>
          </p:cNvPr>
          <p:cNvCxnSpPr>
            <a:cxnSpLocks/>
          </p:cNvCxnSpPr>
          <p:nvPr/>
        </p:nvCxnSpPr>
        <p:spPr>
          <a:xfrm>
            <a:off x="3750623" y="1561757"/>
            <a:ext cx="0" cy="3896583"/>
          </a:xfrm>
          <a:prstGeom prst="line">
            <a:avLst/>
          </a:prstGeom>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CE787F23-9AB3-FB23-9EE2-ADA86FD024C9}"/>
              </a:ext>
            </a:extLst>
          </p:cNvPr>
          <p:cNvCxnSpPr>
            <a:cxnSpLocks/>
          </p:cNvCxnSpPr>
          <p:nvPr/>
        </p:nvCxnSpPr>
        <p:spPr>
          <a:xfrm>
            <a:off x="8095411" y="1561757"/>
            <a:ext cx="0" cy="3896583"/>
          </a:xfrm>
          <a:prstGeom prst="line">
            <a:avLst/>
          </a:prstGeom>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192A7A41-568F-1882-7620-ECFF9C3F4898}"/>
              </a:ext>
            </a:extLst>
          </p:cNvPr>
          <p:cNvGrpSpPr/>
          <p:nvPr/>
        </p:nvGrpSpPr>
        <p:grpSpPr>
          <a:xfrm>
            <a:off x="6386834" y="4246940"/>
            <a:ext cx="742164" cy="686424"/>
            <a:chOff x="7242439" y="5458340"/>
            <a:chExt cx="525247" cy="525247"/>
          </a:xfrm>
        </p:grpSpPr>
        <p:sp>
          <p:nvSpPr>
            <p:cNvPr id="57" name="Rectangle 56">
              <a:extLst>
                <a:ext uri="{FF2B5EF4-FFF2-40B4-BE49-F238E27FC236}">
                  <a16:creationId xmlns:a16="http://schemas.microsoft.com/office/drawing/2014/main" id="{791C47FA-CCEC-7ACE-B609-D4F19BD8E39B}"/>
                </a:ext>
              </a:extLst>
            </p:cNvPr>
            <p:cNvSpPr/>
            <p:nvPr/>
          </p:nvSpPr>
          <p:spPr>
            <a:xfrm>
              <a:off x="7242440" y="5538083"/>
              <a:ext cx="506393" cy="3442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8" name="Graphic 57" descr="Cloud outline">
              <a:extLst>
                <a:ext uri="{FF2B5EF4-FFF2-40B4-BE49-F238E27FC236}">
                  <a16:creationId xmlns:a16="http://schemas.microsoft.com/office/drawing/2014/main" id="{EF852DE3-9593-4777-A456-A0CACE6D973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242439" y="5458340"/>
              <a:ext cx="525247" cy="525247"/>
            </a:xfrm>
            <a:prstGeom prst="rect">
              <a:avLst/>
            </a:prstGeom>
          </p:spPr>
        </p:pic>
      </p:grpSp>
      <p:grpSp>
        <p:nvGrpSpPr>
          <p:cNvPr id="59" name="Group 58">
            <a:extLst>
              <a:ext uri="{FF2B5EF4-FFF2-40B4-BE49-F238E27FC236}">
                <a16:creationId xmlns:a16="http://schemas.microsoft.com/office/drawing/2014/main" id="{8833803F-D87A-03D3-1F34-64F917A30FD4}"/>
              </a:ext>
            </a:extLst>
          </p:cNvPr>
          <p:cNvGrpSpPr/>
          <p:nvPr/>
        </p:nvGrpSpPr>
        <p:grpSpPr>
          <a:xfrm>
            <a:off x="1461134" y="2825673"/>
            <a:ext cx="445258" cy="445258"/>
            <a:chOff x="8567153" y="356169"/>
            <a:chExt cx="445258" cy="445258"/>
          </a:xfrm>
        </p:grpSpPr>
        <p:sp>
          <p:nvSpPr>
            <p:cNvPr id="60" name="Oval 59">
              <a:extLst>
                <a:ext uri="{FF2B5EF4-FFF2-40B4-BE49-F238E27FC236}">
                  <a16:creationId xmlns:a16="http://schemas.microsoft.com/office/drawing/2014/main" id="{EFFBA5FF-97C2-AE91-FD00-4535D511A0F6}"/>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 name="Graphic 60" descr="Lock outline">
              <a:extLst>
                <a:ext uri="{FF2B5EF4-FFF2-40B4-BE49-F238E27FC236}">
                  <a16:creationId xmlns:a16="http://schemas.microsoft.com/office/drawing/2014/main" id="{8903D4D5-DF0C-D502-627D-C123514AB24B}"/>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7153" y="396169"/>
              <a:ext cx="365258" cy="365258"/>
            </a:xfrm>
            <a:prstGeom prst="rect">
              <a:avLst/>
            </a:prstGeom>
          </p:spPr>
        </p:pic>
      </p:grpSp>
      <p:grpSp>
        <p:nvGrpSpPr>
          <p:cNvPr id="62" name="Group 61">
            <a:extLst>
              <a:ext uri="{FF2B5EF4-FFF2-40B4-BE49-F238E27FC236}">
                <a16:creationId xmlns:a16="http://schemas.microsoft.com/office/drawing/2014/main" id="{547BB23C-F2C1-40CF-FE6D-02DF1EE62BC8}"/>
              </a:ext>
            </a:extLst>
          </p:cNvPr>
          <p:cNvGrpSpPr/>
          <p:nvPr/>
        </p:nvGrpSpPr>
        <p:grpSpPr>
          <a:xfrm>
            <a:off x="3142849" y="2545793"/>
            <a:ext cx="445258" cy="445258"/>
            <a:chOff x="8567153" y="356169"/>
            <a:chExt cx="445258" cy="445258"/>
          </a:xfrm>
        </p:grpSpPr>
        <p:sp>
          <p:nvSpPr>
            <p:cNvPr id="63" name="Oval 62">
              <a:extLst>
                <a:ext uri="{FF2B5EF4-FFF2-40B4-BE49-F238E27FC236}">
                  <a16:creationId xmlns:a16="http://schemas.microsoft.com/office/drawing/2014/main" id="{7FDB13DB-427D-F61A-1F24-B34B3ADE0BF5}"/>
                </a:ext>
              </a:extLst>
            </p:cNvPr>
            <p:cNvSpPr/>
            <p:nvPr/>
          </p:nvSpPr>
          <p:spPr>
            <a:xfrm>
              <a:off x="8567153" y="356169"/>
              <a:ext cx="445258" cy="44525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descr="Lock outline">
              <a:extLst>
                <a:ext uri="{FF2B5EF4-FFF2-40B4-BE49-F238E27FC236}">
                  <a16:creationId xmlns:a16="http://schemas.microsoft.com/office/drawing/2014/main" id="{BE9EE12D-1669-2309-3908-125E80A1974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07153" y="396169"/>
              <a:ext cx="365258" cy="365258"/>
            </a:xfrm>
            <a:prstGeom prst="rect">
              <a:avLst/>
            </a:prstGeom>
          </p:spPr>
        </p:pic>
      </p:grpSp>
      <p:grpSp>
        <p:nvGrpSpPr>
          <p:cNvPr id="74" name="Group 73">
            <a:extLst>
              <a:ext uri="{FF2B5EF4-FFF2-40B4-BE49-F238E27FC236}">
                <a16:creationId xmlns:a16="http://schemas.microsoft.com/office/drawing/2014/main" id="{F5929593-6129-2A24-4DB2-D6F2AE698023}"/>
              </a:ext>
            </a:extLst>
          </p:cNvPr>
          <p:cNvGrpSpPr/>
          <p:nvPr/>
        </p:nvGrpSpPr>
        <p:grpSpPr>
          <a:xfrm>
            <a:off x="9757789" y="3168825"/>
            <a:ext cx="942637" cy="710422"/>
            <a:chOff x="9735760" y="3714674"/>
            <a:chExt cx="942637" cy="860885"/>
          </a:xfrm>
        </p:grpSpPr>
        <p:sp>
          <p:nvSpPr>
            <p:cNvPr id="68" name="Cylinder 67">
              <a:extLst>
                <a:ext uri="{FF2B5EF4-FFF2-40B4-BE49-F238E27FC236}">
                  <a16:creationId xmlns:a16="http://schemas.microsoft.com/office/drawing/2014/main" id="{B0EF9E72-5681-E3BD-299B-BAC4D6C53897}"/>
                </a:ext>
              </a:extLst>
            </p:cNvPr>
            <p:cNvSpPr/>
            <p:nvPr/>
          </p:nvSpPr>
          <p:spPr>
            <a:xfrm>
              <a:off x="9846153" y="3714674"/>
              <a:ext cx="721851" cy="860885"/>
            </a:xfrm>
            <a:prstGeom prst="can">
              <a:avLst>
                <a:gd name="adj" fmla="val 15914"/>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32E550C7-AF4D-218D-6C84-0F1E7883A546}"/>
                </a:ext>
              </a:extLst>
            </p:cNvPr>
            <p:cNvSpPr txBox="1"/>
            <p:nvPr/>
          </p:nvSpPr>
          <p:spPr>
            <a:xfrm>
              <a:off x="9735760" y="3914713"/>
              <a:ext cx="942637" cy="523028"/>
            </a:xfrm>
            <a:prstGeom prst="rect">
              <a:avLst/>
            </a:prstGeom>
            <a:noFill/>
          </p:spPr>
          <p:txBody>
            <a:bodyPr wrap="square" rtlCol="0">
              <a:spAutoFit/>
            </a:bodyPr>
            <a:lstStyle/>
            <a:p>
              <a:pPr algn="ctr" defTabSz="304815"/>
              <a:r>
                <a:rPr lang="en-US" sz="933" dirty="0">
                  <a:solidFill>
                    <a:srgbClr val="000000"/>
                  </a:solidFill>
                  <a:latin typeface="IntelOne Text Light" panose="020B0403020203020204" pitchFamily="34" charset="0"/>
                </a:rPr>
                <a:t>Confidential Vector Database</a:t>
              </a:r>
            </a:p>
          </p:txBody>
        </p:sp>
      </p:grpSp>
      <p:sp>
        <p:nvSpPr>
          <p:cNvPr id="71" name="Rectangle 70">
            <a:extLst>
              <a:ext uri="{FF2B5EF4-FFF2-40B4-BE49-F238E27FC236}">
                <a16:creationId xmlns:a16="http://schemas.microsoft.com/office/drawing/2014/main" id="{8FF544BB-265C-6B95-BC8A-D050F24E7C5C}"/>
              </a:ext>
            </a:extLst>
          </p:cNvPr>
          <p:cNvSpPr/>
          <p:nvPr/>
        </p:nvSpPr>
        <p:spPr>
          <a:xfrm>
            <a:off x="8759926" y="3333274"/>
            <a:ext cx="892161" cy="385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rPr>
              <a:t>Augmented Prompt</a:t>
            </a:r>
          </a:p>
        </p:txBody>
      </p:sp>
      <p:sp>
        <p:nvSpPr>
          <p:cNvPr id="38" name="TextBox 37">
            <a:extLst>
              <a:ext uri="{FF2B5EF4-FFF2-40B4-BE49-F238E27FC236}">
                <a16:creationId xmlns:a16="http://schemas.microsoft.com/office/drawing/2014/main" id="{1B94EE92-B60B-CA9B-E130-202272F14769}"/>
              </a:ext>
            </a:extLst>
          </p:cNvPr>
          <p:cNvSpPr txBox="1"/>
          <p:nvPr/>
        </p:nvSpPr>
        <p:spPr>
          <a:xfrm>
            <a:off x="10771712" y="3217354"/>
            <a:ext cx="942637" cy="646331"/>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Private Data &amp; Context</a:t>
            </a:r>
          </a:p>
        </p:txBody>
      </p:sp>
      <p:cxnSp>
        <p:nvCxnSpPr>
          <p:cNvPr id="65" name="Straight Connector 64">
            <a:extLst>
              <a:ext uri="{FF2B5EF4-FFF2-40B4-BE49-F238E27FC236}">
                <a16:creationId xmlns:a16="http://schemas.microsoft.com/office/drawing/2014/main" id="{B33BEC18-219B-1075-5AB8-F4F7A8CD30E0}"/>
              </a:ext>
            </a:extLst>
          </p:cNvPr>
          <p:cNvCxnSpPr>
            <a:cxnSpLocks/>
          </p:cNvCxnSpPr>
          <p:nvPr/>
        </p:nvCxnSpPr>
        <p:spPr>
          <a:xfrm rot="5400000">
            <a:off x="10730342" y="3390534"/>
            <a:ext cx="0" cy="267005"/>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25C00110-72F8-F817-2EEA-63A3D1C86C17}"/>
              </a:ext>
            </a:extLst>
          </p:cNvPr>
          <p:cNvCxnSpPr>
            <a:cxnSpLocks/>
          </p:cNvCxnSpPr>
          <p:nvPr/>
        </p:nvCxnSpPr>
        <p:spPr>
          <a:xfrm rot="5400000">
            <a:off x="9736704" y="3390534"/>
            <a:ext cx="0" cy="267005"/>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69" name="Frame 68">
            <a:extLst>
              <a:ext uri="{FF2B5EF4-FFF2-40B4-BE49-F238E27FC236}">
                <a16:creationId xmlns:a16="http://schemas.microsoft.com/office/drawing/2014/main" id="{D23F24B7-D086-F440-C905-422131108763}"/>
              </a:ext>
            </a:extLst>
          </p:cNvPr>
          <p:cNvSpPr/>
          <p:nvPr/>
        </p:nvSpPr>
        <p:spPr>
          <a:xfrm>
            <a:off x="8655106" y="4194695"/>
            <a:ext cx="2048095" cy="818680"/>
          </a:xfrm>
          <a:prstGeom prst="frame">
            <a:avLst>
              <a:gd name="adj1" fmla="val 6103"/>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609630"/>
            <a:endParaRPr lang="en-US" sz="2133" kern="0">
              <a:solidFill>
                <a:srgbClr val="FFFFFF"/>
              </a:solidFill>
              <a:latin typeface="IntelOne Text Light"/>
            </a:endParaRPr>
          </a:p>
        </p:txBody>
      </p:sp>
      <p:sp>
        <p:nvSpPr>
          <p:cNvPr id="70" name="Rectangle 69">
            <a:extLst>
              <a:ext uri="{FF2B5EF4-FFF2-40B4-BE49-F238E27FC236}">
                <a16:creationId xmlns:a16="http://schemas.microsoft.com/office/drawing/2014/main" id="{F22FD228-EDF4-D8E4-22C1-CE0B4DD91189}"/>
              </a:ext>
            </a:extLst>
          </p:cNvPr>
          <p:cNvSpPr/>
          <p:nvPr/>
        </p:nvSpPr>
        <p:spPr>
          <a:xfrm>
            <a:off x="9602892" y="4411088"/>
            <a:ext cx="892161" cy="3858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rPr>
              <a:t>Confidential Inference</a:t>
            </a:r>
          </a:p>
        </p:txBody>
      </p:sp>
      <p:cxnSp>
        <p:nvCxnSpPr>
          <p:cNvPr id="76" name="Straight Connector 75">
            <a:extLst>
              <a:ext uri="{FF2B5EF4-FFF2-40B4-BE49-F238E27FC236}">
                <a16:creationId xmlns:a16="http://schemas.microsoft.com/office/drawing/2014/main" id="{411C931D-8658-ED95-7943-80B82817D6E5}"/>
              </a:ext>
            </a:extLst>
          </p:cNvPr>
          <p:cNvCxnSpPr>
            <a:cxnSpLocks/>
          </p:cNvCxnSpPr>
          <p:nvPr/>
        </p:nvCxnSpPr>
        <p:spPr>
          <a:xfrm>
            <a:off x="9238995" y="2804991"/>
            <a:ext cx="0" cy="457200"/>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C7717B0-222D-6FDB-6663-98CAA432E951}"/>
              </a:ext>
            </a:extLst>
          </p:cNvPr>
          <p:cNvCxnSpPr>
            <a:cxnSpLocks/>
            <a:stCxn id="53" idx="2"/>
          </p:cNvCxnSpPr>
          <p:nvPr/>
        </p:nvCxnSpPr>
        <p:spPr>
          <a:xfrm>
            <a:off x="9206007" y="4842600"/>
            <a:ext cx="8534" cy="420926"/>
          </a:xfrm>
          <a:prstGeom prst="line">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80" name="TextBox 79">
            <a:extLst>
              <a:ext uri="{FF2B5EF4-FFF2-40B4-BE49-F238E27FC236}">
                <a16:creationId xmlns:a16="http://schemas.microsoft.com/office/drawing/2014/main" id="{14BA2E3D-3E4F-2426-2546-5D276FE45A6F}"/>
              </a:ext>
            </a:extLst>
          </p:cNvPr>
          <p:cNvSpPr txBox="1"/>
          <p:nvPr/>
        </p:nvSpPr>
        <p:spPr>
          <a:xfrm rot="16200000">
            <a:off x="8160188" y="4500959"/>
            <a:ext cx="641131" cy="276999"/>
          </a:xfrm>
          <a:prstGeom prst="rect">
            <a:avLst/>
          </a:prstGeom>
          <a:noFill/>
        </p:spPr>
        <p:txBody>
          <a:bodyPr wrap="square" rtlCol="0">
            <a:spAutoFit/>
          </a:bodyPr>
          <a:lstStyle/>
          <a:p>
            <a:pPr algn="ctr" defTabSz="304815"/>
            <a:r>
              <a:rPr lang="en-US" sz="1200" dirty="0">
                <a:solidFill>
                  <a:srgbClr val="000000"/>
                </a:solidFill>
                <a:latin typeface="IntelOne Text Light" panose="020B0403020203020204" pitchFamily="34" charset="0"/>
              </a:rPr>
              <a:t>TEE</a:t>
            </a:r>
          </a:p>
        </p:txBody>
      </p:sp>
    </p:spTree>
    <p:extLst>
      <p:ext uri="{BB962C8B-B14F-4D97-AF65-F5344CB8AC3E}">
        <p14:creationId xmlns:p14="http://schemas.microsoft.com/office/powerpoint/2010/main" val="1859581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74D43F-926F-585B-A94F-0CD540B4199B}"/>
              </a:ext>
            </a:extLst>
          </p:cNvPr>
          <p:cNvSpPr>
            <a:spLocks noGrp="1"/>
          </p:cNvSpPr>
          <p:nvPr>
            <p:ph type="title"/>
          </p:nvPr>
        </p:nvSpPr>
        <p:spPr/>
        <p:txBody>
          <a:bodyPr/>
          <a:lstStyle/>
          <a:p>
            <a:r>
              <a:rPr lang="en-US" dirty="0"/>
              <a:t>Confidential Computing in On-Prem Infrastructure</a:t>
            </a:r>
            <a:br>
              <a:rPr lang="en-US" dirty="0"/>
            </a:br>
            <a:r>
              <a:rPr lang="en-US" sz="2800" dirty="0"/>
              <a:t>Security &amp; Privacy Advantages Even When It’s </a:t>
            </a:r>
            <a:r>
              <a:rPr lang="en-US" sz="2800" u="sng" dirty="0"/>
              <a:t>Your</a:t>
            </a:r>
            <a:r>
              <a:rPr lang="en-US" sz="2800" dirty="0"/>
              <a:t> Cloud</a:t>
            </a:r>
            <a:endParaRPr lang="en-US" dirty="0"/>
          </a:p>
        </p:txBody>
      </p:sp>
      <p:sp>
        <p:nvSpPr>
          <p:cNvPr id="6" name="TextBox 5">
            <a:extLst>
              <a:ext uri="{FF2B5EF4-FFF2-40B4-BE49-F238E27FC236}">
                <a16:creationId xmlns:a16="http://schemas.microsoft.com/office/drawing/2014/main" id="{8A992198-BBFF-8809-FC3E-C8ABEF6A3BF0}"/>
              </a:ext>
            </a:extLst>
          </p:cNvPr>
          <p:cNvSpPr txBox="1"/>
          <p:nvPr/>
        </p:nvSpPr>
        <p:spPr>
          <a:xfrm>
            <a:off x="607569" y="1627807"/>
            <a:ext cx="3080704" cy="1077218"/>
          </a:xfrm>
          <a:prstGeom prst="rect">
            <a:avLst/>
          </a:prstGeom>
          <a:noFill/>
        </p:spPr>
        <p:txBody>
          <a:bodyPr wrap="square">
            <a:spAutoFit/>
          </a:bodyPr>
          <a:lstStyle/>
          <a:p>
            <a:pPr marL="0" marR="0" lvl="0" indent="0" algn="l" defTabSz="2438338" rtl="0" eaLnBrk="1" fontAlgn="auto" latinLnBrk="0" hangingPunct="0">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68B5"/>
                </a:solidFill>
                <a:effectLst/>
                <a:uLnTx/>
                <a:uFillTx/>
                <a:latin typeface="IntelOne Display Regular" panose="020B0503020203020204" pitchFamily="34" charset="0"/>
                <a:cs typeface="Helvetica Neue"/>
              </a:rPr>
              <a:t>Defense Through Compartmentalization</a:t>
            </a:r>
          </a:p>
          <a:p>
            <a:r>
              <a:rPr lang="en-US" sz="1400" dirty="0"/>
              <a:t>Reduce the risk of damage spreading when a breach occurs</a:t>
            </a:r>
          </a:p>
        </p:txBody>
      </p:sp>
      <p:sp>
        <p:nvSpPr>
          <p:cNvPr id="7" name="Oval 6">
            <a:extLst>
              <a:ext uri="{FF2B5EF4-FFF2-40B4-BE49-F238E27FC236}">
                <a16:creationId xmlns:a16="http://schemas.microsoft.com/office/drawing/2014/main" id="{CD0CBB77-D823-2069-9562-9A0D981E3220}"/>
              </a:ext>
            </a:extLst>
          </p:cNvPr>
          <p:cNvSpPr/>
          <p:nvPr/>
        </p:nvSpPr>
        <p:spPr>
          <a:xfrm>
            <a:off x="200891" y="1750333"/>
            <a:ext cx="360218" cy="360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1</a:t>
            </a:r>
          </a:p>
        </p:txBody>
      </p:sp>
      <p:sp>
        <p:nvSpPr>
          <p:cNvPr id="8" name="TextBox 7">
            <a:extLst>
              <a:ext uri="{FF2B5EF4-FFF2-40B4-BE49-F238E27FC236}">
                <a16:creationId xmlns:a16="http://schemas.microsoft.com/office/drawing/2014/main" id="{EEB83CD1-5B9D-AF4D-8478-D8855646BEFE}"/>
              </a:ext>
            </a:extLst>
          </p:cNvPr>
          <p:cNvSpPr txBox="1"/>
          <p:nvPr/>
        </p:nvSpPr>
        <p:spPr>
          <a:xfrm>
            <a:off x="4323116" y="1627807"/>
            <a:ext cx="3521001" cy="1077218"/>
          </a:xfrm>
          <a:prstGeom prst="rect">
            <a:avLst/>
          </a:prstGeom>
          <a:noFill/>
        </p:spPr>
        <p:txBody>
          <a:bodyPr wrap="square">
            <a:spAutoFit/>
          </a:bodyPr>
          <a:lstStyle/>
          <a:p>
            <a:r>
              <a:rPr lang="en-US" dirty="0">
                <a:solidFill>
                  <a:srgbClr val="0068B5"/>
                </a:solidFill>
                <a:latin typeface="IntelOne Display Regular" panose="020B0503020203020204" pitchFamily="34" charset="0"/>
                <a:cs typeface="Helvetica Neue"/>
              </a:rPr>
              <a:t>Unlock Data Silos and Deliver New Services or Insights</a:t>
            </a:r>
          </a:p>
          <a:p>
            <a:r>
              <a:rPr lang="en-US" sz="1400" dirty="0"/>
              <a:t>Put sensitive data to work while remaining protected and compliant</a:t>
            </a:r>
          </a:p>
        </p:txBody>
      </p:sp>
      <p:sp>
        <p:nvSpPr>
          <p:cNvPr id="12" name="Oval 11">
            <a:extLst>
              <a:ext uri="{FF2B5EF4-FFF2-40B4-BE49-F238E27FC236}">
                <a16:creationId xmlns:a16="http://schemas.microsoft.com/office/drawing/2014/main" id="{4DCADC00-4A60-354A-5022-7E6F72DEE44C}"/>
              </a:ext>
            </a:extLst>
          </p:cNvPr>
          <p:cNvSpPr/>
          <p:nvPr/>
        </p:nvSpPr>
        <p:spPr>
          <a:xfrm>
            <a:off x="3916438" y="1750333"/>
            <a:ext cx="360218" cy="360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2</a:t>
            </a:r>
          </a:p>
        </p:txBody>
      </p:sp>
      <p:sp>
        <p:nvSpPr>
          <p:cNvPr id="20" name="TextBox 19">
            <a:extLst>
              <a:ext uri="{FF2B5EF4-FFF2-40B4-BE49-F238E27FC236}">
                <a16:creationId xmlns:a16="http://schemas.microsoft.com/office/drawing/2014/main" id="{A7AD571D-2036-09BF-2EC2-A08A63262CB4}"/>
              </a:ext>
            </a:extLst>
          </p:cNvPr>
          <p:cNvSpPr txBox="1"/>
          <p:nvPr/>
        </p:nvSpPr>
        <p:spPr>
          <a:xfrm>
            <a:off x="8402059" y="1627807"/>
            <a:ext cx="3327826" cy="1077218"/>
          </a:xfrm>
          <a:prstGeom prst="rect">
            <a:avLst/>
          </a:prstGeom>
          <a:noFill/>
        </p:spPr>
        <p:txBody>
          <a:bodyPr wrap="square">
            <a:spAutoFit/>
          </a:bodyPr>
          <a:lstStyle/>
          <a:p>
            <a:r>
              <a:rPr lang="en-US" dirty="0">
                <a:solidFill>
                  <a:srgbClr val="0068B5"/>
                </a:solidFill>
                <a:latin typeface="IntelOne Display Regular" panose="020B0503020203020204" pitchFamily="34" charset="0"/>
                <a:cs typeface="Helvetica Neue"/>
              </a:rPr>
              <a:t>Protect Against Difficult-to- Defend Enterprise Threats </a:t>
            </a:r>
          </a:p>
          <a:p>
            <a:r>
              <a:rPr lang="en-US" sz="1400" dirty="0"/>
              <a:t>Including privilege escalation attacks or malicious insiders</a:t>
            </a:r>
          </a:p>
        </p:txBody>
      </p:sp>
      <p:sp>
        <p:nvSpPr>
          <p:cNvPr id="21" name="Oval 20">
            <a:extLst>
              <a:ext uri="{FF2B5EF4-FFF2-40B4-BE49-F238E27FC236}">
                <a16:creationId xmlns:a16="http://schemas.microsoft.com/office/drawing/2014/main" id="{E92C96B9-C78B-5464-C25E-4802FF3E0DBE}"/>
              </a:ext>
            </a:extLst>
          </p:cNvPr>
          <p:cNvSpPr/>
          <p:nvPr/>
        </p:nvSpPr>
        <p:spPr>
          <a:xfrm>
            <a:off x="8034505" y="1750333"/>
            <a:ext cx="360218" cy="36021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3</a:t>
            </a:r>
          </a:p>
        </p:txBody>
      </p:sp>
      <p:sp>
        <p:nvSpPr>
          <p:cNvPr id="23" name="Frame 22">
            <a:extLst>
              <a:ext uri="{FF2B5EF4-FFF2-40B4-BE49-F238E27FC236}">
                <a16:creationId xmlns:a16="http://schemas.microsoft.com/office/drawing/2014/main" id="{2C61F6D8-BD66-1B57-8F90-D021250DC615}"/>
              </a:ext>
            </a:extLst>
          </p:cNvPr>
          <p:cNvSpPr/>
          <p:nvPr/>
        </p:nvSpPr>
        <p:spPr>
          <a:xfrm>
            <a:off x="9321160" y="3241817"/>
            <a:ext cx="1135805" cy="720855"/>
          </a:xfrm>
          <a:prstGeom prst="frame">
            <a:avLst>
              <a:gd name="adj1" fmla="val 8173"/>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1000" kern="0">
              <a:solidFill>
                <a:srgbClr val="FFFFFF"/>
              </a:solidFill>
              <a:latin typeface="IntelOne Text Light"/>
            </a:endParaRPr>
          </a:p>
        </p:txBody>
      </p:sp>
      <p:sp>
        <p:nvSpPr>
          <p:cNvPr id="24" name="Rectangle 23">
            <a:extLst>
              <a:ext uri="{FF2B5EF4-FFF2-40B4-BE49-F238E27FC236}">
                <a16:creationId xmlns:a16="http://schemas.microsoft.com/office/drawing/2014/main" id="{56C35DA0-F98E-AEEC-2F4F-38CE12A99080}"/>
              </a:ext>
            </a:extLst>
          </p:cNvPr>
          <p:cNvSpPr/>
          <p:nvPr/>
        </p:nvSpPr>
        <p:spPr>
          <a:xfrm>
            <a:off x="9593498" y="3352549"/>
            <a:ext cx="591128" cy="49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Sensitive Workload    &amp; Data</a:t>
            </a:r>
          </a:p>
        </p:txBody>
      </p:sp>
      <p:sp>
        <p:nvSpPr>
          <p:cNvPr id="25" name="Rectangle 24">
            <a:extLst>
              <a:ext uri="{FF2B5EF4-FFF2-40B4-BE49-F238E27FC236}">
                <a16:creationId xmlns:a16="http://schemas.microsoft.com/office/drawing/2014/main" id="{23D44E47-D070-73FA-555C-7A93E99BD174}"/>
              </a:ext>
            </a:extLst>
          </p:cNvPr>
          <p:cNvSpPr/>
          <p:nvPr/>
        </p:nvSpPr>
        <p:spPr>
          <a:xfrm>
            <a:off x="8259172" y="4659588"/>
            <a:ext cx="1005840" cy="6640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Malicious  </a:t>
            </a:r>
          </a:p>
          <a:p>
            <a:pPr algn="ctr"/>
            <a:r>
              <a:rPr lang="en-US" sz="1000" dirty="0">
                <a:solidFill>
                  <a:schemeClr val="tx1"/>
                </a:solidFill>
              </a:rPr>
              <a:t>Insider</a:t>
            </a:r>
          </a:p>
        </p:txBody>
      </p:sp>
      <p:sp>
        <p:nvSpPr>
          <p:cNvPr id="26" name="Rectangle 25">
            <a:extLst>
              <a:ext uri="{FF2B5EF4-FFF2-40B4-BE49-F238E27FC236}">
                <a16:creationId xmlns:a16="http://schemas.microsoft.com/office/drawing/2014/main" id="{D6590DC3-A8C8-07DD-BDBD-B3F3D2778601}"/>
              </a:ext>
            </a:extLst>
          </p:cNvPr>
          <p:cNvSpPr/>
          <p:nvPr/>
        </p:nvSpPr>
        <p:spPr>
          <a:xfrm>
            <a:off x="9430648" y="4659588"/>
            <a:ext cx="1005840" cy="6640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Compromised Admin Tool</a:t>
            </a:r>
          </a:p>
        </p:txBody>
      </p:sp>
      <p:sp>
        <p:nvSpPr>
          <p:cNvPr id="27" name="Rectangle 26">
            <a:extLst>
              <a:ext uri="{FF2B5EF4-FFF2-40B4-BE49-F238E27FC236}">
                <a16:creationId xmlns:a16="http://schemas.microsoft.com/office/drawing/2014/main" id="{37C59297-046A-C7B0-7D32-08C59DBF2A71}"/>
              </a:ext>
            </a:extLst>
          </p:cNvPr>
          <p:cNvSpPr/>
          <p:nvPr/>
        </p:nvSpPr>
        <p:spPr>
          <a:xfrm>
            <a:off x="10602124" y="4659588"/>
            <a:ext cx="1005840" cy="66405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Compromised Software with Escalated Privileges</a:t>
            </a:r>
          </a:p>
        </p:txBody>
      </p:sp>
      <p:grpSp>
        <p:nvGrpSpPr>
          <p:cNvPr id="28" name="Group 27">
            <a:extLst>
              <a:ext uri="{FF2B5EF4-FFF2-40B4-BE49-F238E27FC236}">
                <a16:creationId xmlns:a16="http://schemas.microsoft.com/office/drawing/2014/main" id="{64483633-C803-0E4D-3A0D-F56F7AE9EF53}"/>
              </a:ext>
            </a:extLst>
          </p:cNvPr>
          <p:cNvGrpSpPr/>
          <p:nvPr/>
        </p:nvGrpSpPr>
        <p:grpSpPr>
          <a:xfrm>
            <a:off x="4415418" y="2882002"/>
            <a:ext cx="2982091" cy="3113890"/>
            <a:chOff x="4534383" y="3265461"/>
            <a:chExt cx="2982091" cy="3113890"/>
          </a:xfrm>
        </p:grpSpPr>
        <p:sp>
          <p:nvSpPr>
            <p:cNvPr id="9" name="Frame 8">
              <a:extLst>
                <a:ext uri="{FF2B5EF4-FFF2-40B4-BE49-F238E27FC236}">
                  <a16:creationId xmlns:a16="http://schemas.microsoft.com/office/drawing/2014/main" id="{748B7BFA-B2D8-C1D9-4EF0-44666AB1598B}"/>
                </a:ext>
              </a:extLst>
            </p:cNvPr>
            <p:cNvSpPr/>
            <p:nvPr/>
          </p:nvSpPr>
          <p:spPr>
            <a:xfrm>
              <a:off x="5608993" y="4793635"/>
              <a:ext cx="786866" cy="720855"/>
            </a:xfrm>
            <a:prstGeom prst="frame">
              <a:avLst>
                <a:gd name="adj1" fmla="val 8173"/>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1000" kern="0">
                <a:solidFill>
                  <a:srgbClr val="FFFFFF"/>
                </a:solidFill>
                <a:latin typeface="IntelOne Text Light"/>
              </a:endParaRPr>
            </a:p>
          </p:txBody>
        </p:sp>
        <p:sp>
          <p:nvSpPr>
            <p:cNvPr id="10" name="Rectangle 9">
              <a:extLst>
                <a:ext uri="{FF2B5EF4-FFF2-40B4-BE49-F238E27FC236}">
                  <a16:creationId xmlns:a16="http://schemas.microsoft.com/office/drawing/2014/main" id="{4BB9A566-DFC6-85CF-F503-CF700E1582FC}"/>
                </a:ext>
              </a:extLst>
            </p:cNvPr>
            <p:cNvSpPr/>
            <p:nvPr/>
          </p:nvSpPr>
          <p:spPr>
            <a:xfrm>
              <a:off x="5608993" y="5897190"/>
              <a:ext cx="786866" cy="4030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Output &amp; Insights</a:t>
              </a:r>
            </a:p>
          </p:txBody>
        </p:sp>
        <p:sp>
          <p:nvSpPr>
            <p:cNvPr id="11" name="Rectangle 10">
              <a:extLst>
                <a:ext uri="{FF2B5EF4-FFF2-40B4-BE49-F238E27FC236}">
                  <a16:creationId xmlns:a16="http://schemas.microsoft.com/office/drawing/2014/main" id="{74E18A44-1476-17D6-B990-5B0C8873AFA8}"/>
                </a:ext>
              </a:extLst>
            </p:cNvPr>
            <p:cNvSpPr/>
            <p:nvPr/>
          </p:nvSpPr>
          <p:spPr>
            <a:xfrm>
              <a:off x="5706862" y="4904367"/>
              <a:ext cx="591128" cy="49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Plaintext Data + Analysis</a:t>
              </a:r>
            </a:p>
          </p:txBody>
        </p:sp>
        <p:sp>
          <p:nvSpPr>
            <p:cNvPr id="13" name="Rectangle 12">
              <a:extLst>
                <a:ext uri="{FF2B5EF4-FFF2-40B4-BE49-F238E27FC236}">
                  <a16:creationId xmlns:a16="http://schemas.microsoft.com/office/drawing/2014/main" id="{B6D35B6C-2979-7DA8-8302-367CB48B88AE}"/>
                </a:ext>
              </a:extLst>
            </p:cNvPr>
            <p:cNvSpPr/>
            <p:nvPr/>
          </p:nvSpPr>
          <p:spPr>
            <a:xfrm>
              <a:off x="4534383" y="3947138"/>
              <a:ext cx="878851" cy="4826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Encrypted </a:t>
              </a:r>
              <a:r>
                <a:rPr lang="en-US" sz="1000" b="1" dirty="0">
                  <a:solidFill>
                    <a:schemeClr val="tx1"/>
                  </a:solidFill>
                </a:rPr>
                <a:t>Regulated</a:t>
              </a:r>
              <a:r>
                <a:rPr lang="en-US" sz="1000" dirty="0">
                  <a:solidFill>
                    <a:schemeClr val="tx1"/>
                  </a:solidFill>
                </a:rPr>
                <a:t> Data</a:t>
              </a:r>
            </a:p>
          </p:txBody>
        </p:sp>
        <p:sp>
          <p:nvSpPr>
            <p:cNvPr id="14" name="Rectangle 13">
              <a:extLst>
                <a:ext uri="{FF2B5EF4-FFF2-40B4-BE49-F238E27FC236}">
                  <a16:creationId xmlns:a16="http://schemas.microsoft.com/office/drawing/2014/main" id="{E86E5BE4-29B0-E8EB-AEA7-CCE0AC40E7CA}"/>
                </a:ext>
              </a:extLst>
            </p:cNvPr>
            <p:cNvSpPr/>
            <p:nvPr/>
          </p:nvSpPr>
          <p:spPr>
            <a:xfrm>
              <a:off x="5544653" y="3947138"/>
              <a:ext cx="878851" cy="4826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Encrypted </a:t>
              </a:r>
              <a:r>
                <a:rPr lang="en-US" sz="1000" b="1" dirty="0">
                  <a:solidFill>
                    <a:schemeClr val="tx1"/>
                  </a:solidFill>
                </a:rPr>
                <a:t>Private</a:t>
              </a:r>
            </a:p>
            <a:p>
              <a:pPr algn="ctr"/>
              <a:r>
                <a:rPr lang="en-US" sz="1000" dirty="0">
                  <a:solidFill>
                    <a:schemeClr val="tx1"/>
                  </a:solidFill>
                </a:rPr>
                <a:t>Data</a:t>
              </a:r>
            </a:p>
          </p:txBody>
        </p:sp>
        <p:sp>
          <p:nvSpPr>
            <p:cNvPr id="15" name="Rectangle 14">
              <a:extLst>
                <a:ext uri="{FF2B5EF4-FFF2-40B4-BE49-F238E27FC236}">
                  <a16:creationId xmlns:a16="http://schemas.microsoft.com/office/drawing/2014/main" id="{A9293E95-AEE9-78E6-65A3-D1DDE1FE57DD}"/>
                </a:ext>
              </a:extLst>
            </p:cNvPr>
            <p:cNvSpPr/>
            <p:nvPr/>
          </p:nvSpPr>
          <p:spPr>
            <a:xfrm>
              <a:off x="6554923" y="3947138"/>
              <a:ext cx="878851" cy="48263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Encrypted “</a:t>
              </a:r>
              <a:r>
                <a:rPr lang="en-US" sz="1000" b="1" dirty="0">
                  <a:solidFill>
                    <a:schemeClr val="tx1"/>
                  </a:solidFill>
                </a:rPr>
                <a:t>Insider</a:t>
              </a:r>
              <a:r>
                <a:rPr lang="en-US" sz="1000" dirty="0">
                  <a:solidFill>
                    <a:schemeClr val="tx1"/>
                  </a:solidFill>
                </a:rPr>
                <a:t>” Data</a:t>
              </a:r>
            </a:p>
          </p:txBody>
        </p:sp>
        <p:cxnSp>
          <p:nvCxnSpPr>
            <p:cNvPr id="16" name="Straight Arrow Connector 15">
              <a:extLst>
                <a:ext uri="{FF2B5EF4-FFF2-40B4-BE49-F238E27FC236}">
                  <a16:creationId xmlns:a16="http://schemas.microsoft.com/office/drawing/2014/main" id="{D57F58BB-1615-AD13-0F97-6819F05AC8FC}"/>
                </a:ext>
              </a:extLst>
            </p:cNvPr>
            <p:cNvCxnSpPr>
              <a:cxnSpLocks/>
              <a:stCxn id="13" idx="2"/>
            </p:cNvCxnSpPr>
            <p:nvPr/>
          </p:nvCxnSpPr>
          <p:spPr>
            <a:xfrm>
              <a:off x="4973809" y="4429768"/>
              <a:ext cx="445310" cy="297226"/>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F81EB8DF-F4F3-AC78-1DC2-856913258636}"/>
                </a:ext>
              </a:extLst>
            </p:cNvPr>
            <p:cNvCxnSpPr>
              <a:cxnSpLocks/>
              <a:stCxn id="14" idx="2"/>
              <a:endCxn id="9" idx="0"/>
            </p:cNvCxnSpPr>
            <p:nvPr/>
          </p:nvCxnSpPr>
          <p:spPr>
            <a:xfrm>
              <a:off x="5984079" y="4429768"/>
              <a:ext cx="18347" cy="363867"/>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8EB9B4D0-47DA-A26F-E4EF-813756B23DBD}"/>
                </a:ext>
              </a:extLst>
            </p:cNvPr>
            <p:cNvCxnSpPr>
              <a:cxnSpLocks/>
              <a:stCxn id="15" idx="2"/>
            </p:cNvCxnSpPr>
            <p:nvPr/>
          </p:nvCxnSpPr>
          <p:spPr>
            <a:xfrm flipH="1">
              <a:off x="6457055" y="4429768"/>
              <a:ext cx="537294" cy="297226"/>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163FE250-62C5-3D06-397A-F9564C498CC6}"/>
                </a:ext>
              </a:extLst>
            </p:cNvPr>
            <p:cNvCxnSpPr>
              <a:cxnSpLocks/>
            </p:cNvCxnSpPr>
            <p:nvPr/>
          </p:nvCxnSpPr>
          <p:spPr>
            <a:xfrm>
              <a:off x="6002426" y="5514490"/>
              <a:ext cx="0" cy="370459"/>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43" name="Graphic 42" descr="Silo outline">
              <a:extLst>
                <a:ext uri="{FF2B5EF4-FFF2-40B4-BE49-F238E27FC236}">
                  <a16:creationId xmlns:a16="http://schemas.microsoft.com/office/drawing/2014/main" id="{DC02D3E5-8E24-012F-22B5-900D4284D78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716356" y="3265461"/>
              <a:ext cx="521246" cy="521246"/>
            </a:xfrm>
            <a:prstGeom prst="rect">
              <a:avLst/>
            </a:prstGeom>
          </p:spPr>
        </p:pic>
        <p:pic>
          <p:nvPicPr>
            <p:cNvPr id="44" name="Graphic 43" descr="Silo outline">
              <a:extLst>
                <a:ext uri="{FF2B5EF4-FFF2-40B4-BE49-F238E27FC236}">
                  <a16:creationId xmlns:a16="http://schemas.microsoft.com/office/drawing/2014/main" id="{B43FD0D6-558B-5667-CE82-DD0A7B6242F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722139" y="3265461"/>
              <a:ext cx="521246" cy="521246"/>
            </a:xfrm>
            <a:prstGeom prst="rect">
              <a:avLst/>
            </a:prstGeom>
          </p:spPr>
        </p:pic>
        <p:pic>
          <p:nvPicPr>
            <p:cNvPr id="45" name="Graphic 44" descr="Silo outline">
              <a:extLst>
                <a:ext uri="{FF2B5EF4-FFF2-40B4-BE49-F238E27FC236}">
                  <a16:creationId xmlns:a16="http://schemas.microsoft.com/office/drawing/2014/main" id="{1AB316E4-E65F-8FDB-0089-936E7F2E601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704764" y="3265461"/>
              <a:ext cx="521246" cy="521246"/>
            </a:xfrm>
            <a:prstGeom prst="rect">
              <a:avLst/>
            </a:prstGeom>
          </p:spPr>
        </p:pic>
        <p:sp>
          <p:nvSpPr>
            <p:cNvPr id="46" name="TextBox 45">
              <a:extLst>
                <a:ext uri="{FF2B5EF4-FFF2-40B4-BE49-F238E27FC236}">
                  <a16:creationId xmlns:a16="http://schemas.microsoft.com/office/drawing/2014/main" id="{868B4B2F-0FCC-C497-ECBA-3C816C5663A9}"/>
                </a:ext>
              </a:extLst>
            </p:cNvPr>
            <p:cNvSpPr txBox="1"/>
            <p:nvPr/>
          </p:nvSpPr>
          <p:spPr>
            <a:xfrm>
              <a:off x="6421898" y="5825353"/>
              <a:ext cx="1094576" cy="553998"/>
            </a:xfrm>
            <a:prstGeom prst="rect">
              <a:avLst/>
            </a:prstGeom>
            <a:noFill/>
          </p:spPr>
          <p:txBody>
            <a:bodyPr wrap="square" rtlCol="0">
              <a:spAutoFit/>
            </a:bodyPr>
            <a:lstStyle/>
            <a:p>
              <a:pPr marL="171450" indent="-171450">
                <a:buFont typeface="Wingdings" panose="05000000000000000000" pitchFamily="2" charset="2"/>
                <a:buChar char="þ"/>
              </a:pPr>
              <a:r>
                <a:rPr lang="en-US" sz="1000" dirty="0"/>
                <a:t>Protected</a:t>
              </a:r>
            </a:p>
            <a:p>
              <a:pPr marL="171450" indent="-171450">
                <a:buFont typeface="Wingdings" panose="05000000000000000000" pitchFamily="2" charset="2"/>
                <a:buChar char="þ"/>
              </a:pPr>
              <a:r>
                <a:rPr lang="en-US" sz="1000" dirty="0"/>
                <a:t>Compliant</a:t>
              </a:r>
            </a:p>
            <a:p>
              <a:pPr marL="171450" indent="-171450">
                <a:buFont typeface="Wingdings" panose="05000000000000000000" pitchFamily="2" charset="2"/>
                <a:buChar char="þ"/>
              </a:pPr>
              <a:r>
                <a:rPr lang="en-US" sz="1000" dirty="0"/>
                <a:t>Confidential</a:t>
              </a:r>
            </a:p>
          </p:txBody>
        </p:sp>
      </p:grpSp>
      <p:sp>
        <p:nvSpPr>
          <p:cNvPr id="47" name="Explosion: 14 Points 46">
            <a:extLst>
              <a:ext uri="{FF2B5EF4-FFF2-40B4-BE49-F238E27FC236}">
                <a16:creationId xmlns:a16="http://schemas.microsoft.com/office/drawing/2014/main" id="{92824926-A4CC-9355-284C-1FEAC0128354}"/>
              </a:ext>
            </a:extLst>
          </p:cNvPr>
          <p:cNvSpPr/>
          <p:nvPr/>
        </p:nvSpPr>
        <p:spPr>
          <a:xfrm>
            <a:off x="9254134" y="3879945"/>
            <a:ext cx="193964" cy="184731"/>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8" name="Explosion: 14 Points 47">
            <a:extLst>
              <a:ext uri="{FF2B5EF4-FFF2-40B4-BE49-F238E27FC236}">
                <a16:creationId xmlns:a16="http://schemas.microsoft.com/office/drawing/2014/main" id="{48DBFF56-70CE-7BFE-E77A-5765E394CC1E}"/>
              </a:ext>
            </a:extLst>
          </p:cNvPr>
          <p:cNvSpPr/>
          <p:nvPr/>
        </p:nvSpPr>
        <p:spPr>
          <a:xfrm>
            <a:off x="9824547" y="3888673"/>
            <a:ext cx="193964" cy="184731"/>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49" name="Explosion: 14 Points 48">
            <a:extLst>
              <a:ext uri="{FF2B5EF4-FFF2-40B4-BE49-F238E27FC236}">
                <a16:creationId xmlns:a16="http://schemas.microsoft.com/office/drawing/2014/main" id="{5D30D0CE-F0A1-0239-1B18-5EE69812B984}"/>
              </a:ext>
            </a:extLst>
          </p:cNvPr>
          <p:cNvSpPr/>
          <p:nvPr/>
        </p:nvSpPr>
        <p:spPr>
          <a:xfrm>
            <a:off x="10358013" y="3861578"/>
            <a:ext cx="193964" cy="184731"/>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0" name="Freeform: Shape 49">
            <a:extLst>
              <a:ext uri="{FF2B5EF4-FFF2-40B4-BE49-F238E27FC236}">
                <a16:creationId xmlns:a16="http://schemas.microsoft.com/office/drawing/2014/main" id="{54F9F42D-5AAF-82AA-0A5B-A5089681F3F3}"/>
              </a:ext>
            </a:extLst>
          </p:cNvPr>
          <p:cNvSpPr/>
          <p:nvPr/>
        </p:nvSpPr>
        <p:spPr>
          <a:xfrm rot="16200000" flipH="1">
            <a:off x="9489999" y="4228027"/>
            <a:ext cx="651169" cy="193928"/>
          </a:xfrm>
          <a:custGeom>
            <a:avLst/>
            <a:gdLst>
              <a:gd name="connsiteX0" fmla="*/ 295564 w 295564"/>
              <a:gd name="connsiteY0" fmla="*/ 193964 h 203200"/>
              <a:gd name="connsiteX1" fmla="*/ 0 w 295564"/>
              <a:gd name="connsiteY1" fmla="*/ 203200 h 203200"/>
              <a:gd name="connsiteX2" fmla="*/ 138545 w 295564"/>
              <a:gd name="connsiteY2" fmla="*/ 0 h 203200"/>
            </a:gdLst>
            <a:ahLst/>
            <a:cxnLst>
              <a:cxn ang="0">
                <a:pos x="connsiteX0" y="connsiteY0"/>
              </a:cxn>
              <a:cxn ang="0">
                <a:pos x="connsiteX1" y="connsiteY1"/>
              </a:cxn>
              <a:cxn ang="0">
                <a:pos x="connsiteX2" y="connsiteY2"/>
              </a:cxn>
            </a:cxnLst>
            <a:rect l="l" t="t" r="r" b="b"/>
            <a:pathLst>
              <a:path w="295564" h="203200">
                <a:moveTo>
                  <a:pt x="295564" y="193964"/>
                </a:moveTo>
                <a:lnTo>
                  <a:pt x="0" y="203200"/>
                </a:lnTo>
                <a:lnTo>
                  <a:pt x="138545"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1" name="Freeform: Shape 50">
            <a:extLst>
              <a:ext uri="{FF2B5EF4-FFF2-40B4-BE49-F238E27FC236}">
                <a16:creationId xmlns:a16="http://schemas.microsoft.com/office/drawing/2014/main" id="{52CF18C2-F7FA-3321-EBE6-DEA38C76DF56}"/>
              </a:ext>
            </a:extLst>
          </p:cNvPr>
          <p:cNvSpPr/>
          <p:nvPr/>
        </p:nvSpPr>
        <p:spPr>
          <a:xfrm>
            <a:off x="8848596" y="3785602"/>
            <a:ext cx="493058" cy="861768"/>
          </a:xfrm>
          <a:custGeom>
            <a:avLst/>
            <a:gdLst>
              <a:gd name="connsiteX0" fmla="*/ 0 w 493058"/>
              <a:gd name="connsiteY0" fmla="*/ 950259 h 950259"/>
              <a:gd name="connsiteX1" fmla="*/ 493058 w 493058"/>
              <a:gd name="connsiteY1" fmla="*/ 268941 h 950259"/>
              <a:gd name="connsiteX2" fmla="*/ 242047 w 493058"/>
              <a:gd name="connsiteY2" fmla="*/ 0 h 950259"/>
              <a:gd name="connsiteX0" fmla="*/ 0 w 493058"/>
              <a:gd name="connsiteY0" fmla="*/ 861768 h 861768"/>
              <a:gd name="connsiteX1" fmla="*/ 493058 w 493058"/>
              <a:gd name="connsiteY1" fmla="*/ 180450 h 861768"/>
              <a:gd name="connsiteX2" fmla="*/ 153557 w 493058"/>
              <a:gd name="connsiteY2" fmla="*/ 0 h 861768"/>
            </a:gdLst>
            <a:ahLst/>
            <a:cxnLst>
              <a:cxn ang="0">
                <a:pos x="connsiteX0" y="connsiteY0"/>
              </a:cxn>
              <a:cxn ang="0">
                <a:pos x="connsiteX1" y="connsiteY1"/>
              </a:cxn>
              <a:cxn ang="0">
                <a:pos x="connsiteX2" y="connsiteY2"/>
              </a:cxn>
            </a:cxnLst>
            <a:rect l="l" t="t" r="r" b="b"/>
            <a:pathLst>
              <a:path w="493058" h="861768">
                <a:moveTo>
                  <a:pt x="0" y="861768"/>
                </a:moveTo>
                <a:lnTo>
                  <a:pt x="493058" y="180450"/>
                </a:lnTo>
                <a:cubicBezTo>
                  <a:pt x="409388" y="90803"/>
                  <a:pt x="237227" y="89647"/>
                  <a:pt x="153557" y="0"/>
                </a:cubicBez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52" name="Freeform: Shape 51">
            <a:extLst>
              <a:ext uri="{FF2B5EF4-FFF2-40B4-BE49-F238E27FC236}">
                <a16:creationId xmlns:a16="http://schemas.microsoft.com/office/drawing/2014/main" id="{EC6D96E8-099C-5A67-9628-2C9B8CD07E09}"/>
              </a:ext>
            </a:extLst>
          </p:cNvPr>
          <p:cNvSpPr/>
          <p:nvPr/>
        </p:nvSpPr>
        <p:spPr>
          <a:xfrm flipH="1">
            <a:off x="10417387" y="3697111"/>
            <a:ext cx="493058" cy="950259"/>
          </a:xfrm>
          <a:custGeom>
            <a:avLst/>
            <a:gdLst>
              <a:gd name="connsiteX0" fmla="*/ 0 w 493058"/>
              <a:gd name="connsiteY0" fmla="*/ 950259 h 950259"/>
              <a:gd name="connsiteX1" fmla="*/ 493058 w 493058"/>
              <a:gd name="connsiteY1" fmla="*/ 268941 h 950259"/>
              <a:gd name="connsiteX2" fmla="*/ 242047 w 493058"/>
              <a:gd name="connsiteY2" fmla="*/ 0 h 950259"/>
            </a:gdLst>
            <a:ahLst/>
            <a:cxnLst>
              <a:cxn ang="0">
                <a:pos x="connsiteX0" y="connsiteY0"/>
              </a:cxn>
              <a:cxn ang="0">
                <a:pos x="connsiteX1" y="connsiteY1"/>
              </a:cxn>
              <a:cxn ang="0">
                <a:pos x="connsiteX2" y="connsiteY2"/>
              </a:cxn>
            </a:cxnLst>
            <a:rect l="l" t="t" r="r" b="b"/>
            <a:pathLst>
              <a:path w="493058" h="950259">
                <a:moveTo>
                  <a:pt x="0" y="950259"/>
                </a:moveTo>
                <a:lnTo>
                  <a:pt x="493058" y="268941"/>
                </a:lnTo>
                <a:lnTo>
                  <a:pt x="242047"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53" name="Picture 2" descr="Line Art Buildings Images – Browse 639,713 Stock Photos, Vectors, and Video  | Adobe Stock">
            <a:extLst>
              <a:ext uri="{FF2B5EF4-FFF2-40B4-BE49-F238E27FC236}">
                <a16:creationId xmlns:a16="http://schemas.microsoft.com/office/drawing/2014/main" id="{1D555B4E-FCE2-8E0A-7875-A2140EFA4540}"/>
              </a:ext>
            </a:extLst>
          </p:cNvPr>
          <p:cNvPicPr>
            <a:picLocks noChangeAspect="1" noChangeArrowheads="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327471" y="2759159"/>
            <a:ext cx="1389848" cy="926565"/>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FE9B43DE-33E4-EB02-D59C-F7768E21472B}"/>
              </a:ext>
            </a:extLst>
          </p:cNvPr>
          <p:cNvGrpSpPr/>
          <p:nvPr/>
        </p:nvGrpSpPr>
        <p:grpSpPr>
          <a:xfrm>
            <a:off x="636606" y="3596557"/>
            <a:ext cx="2570344" cy="2113935"/>
            <a:chOff x="682078" y="4147162"/>
            <a:chExt cx="2570344" cy="2113935"/>
          </a:xfrm>
        </p:grpSpPr>
        <p:sp>
          <p:nvSpPr>
            <p:cNvPr id="29" name="Freeform: Shape 28">
              <a:extLst>
                <a:ext uri="{FF2B5EF4-FFF2-40B4-BE49-F238E27FC236}">
                  <a16:creationId xmlns:a16="http://schemas.microsoft.com/office/drawing/2014/main" id="{F84CA1D7-F4CE-48AD-0418-7F16527E19E3}"/>
                </a:ext>
              </a:extLst>
            </p:cNvPr>
            <p:cNvSpPr/>
            <p:nvPr/>
          </p:nvSpPr>
          <p:spPr>
            <a:xfrm>
              <a:off x="1779198" y="5090743"/>
              <a:ext cx="295835" cy="466165"/>
            </a:xfrm>
            <a:custGeom>
              <a:avLst/>
              <a:gdLst>
                <a:gd name="connsiteX0" fmla="*/ 295835 w 295835"/>
                <a:gd name="connsiteY0" fmla="*/ 0 h 466165"/>
                <a:gd name="connsiteX1" fmla="*/ 0 w 295835"/>
                <a:gd name="connsiteY1" fmla="*/ 268941 h 466165"/>
                <a:gd name="connsiteX2" fmla="*/ 116541 w 295835"/>
                <a:gd name="connsiteY2" fmla="*/ 466165 h 466165"/>
              </a:gdLst>
              <a:ahLst/>
              <a:cxnLst>
                <a:cxn ang="0">
                  <a:pos x="connsiteX0" y="connsiteY0"/>
                </a:cxn>
                <a:cxn ang="0">
                  <a:pos x="connsiteX1" y="connsiteY1"/>
                </a:cxn>
                <a:cxn ang="0">
                  <a:pos x="connsiteX2" y="connsiteY2"/>
                </a:cxn>
              </a:cxnLst>
              <a:rect l="l" t="t" r="r" b="b"/>
              <a:pathLst>
                <a:path w="295835" h="466165">
                  <a:moveTo>
                    <a:pt x="295835" y="0"/>
                  </a:moveTo>
                  <a:lnTo>
                    <a:pt x="0" y="268941"/>
                  </a:lnTo>
                  <a:lnTo>
                    <a:pt x="116541" y="466165"/>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solidFill>
                  <a:schemeClr val="lt1"/>
                </a:solidFill>
              </a:endParaRPr>
            </a:p>
          </p:txBody>
        </p:sp>
        <p:sp>
          <p:nvSpPr>
            <p:cNvPr id="30" name="Frame 29">
              <a:extLst>
                <a:ext uri="{FF2B5EF4-FFF2-40B4-BE49-F238E27FC236}">
                  <a16:creationId xmlns:a16="http://schemas.microsoft.com/office/drawing/2014/main" id="{C5D1D82E-D2CC-8946-1AF1-5035AA032DC0}"/>
                </a:ext>
              </a:extLst>
            </p:cNvPr>
            <p:cNvSpPr/>
            <p:nvPr/>
          </p:nvSpPr>
          <p:spPr>
            <a:xfrm>
              <a:off x="855189" y="4366504"/>
              <a:ext cx="976871" cy="720855"/>
            </a:xfrm>
            <a:prstGeom prst="frame">
              <a:avLst>
                <a:gd name="adj1" fmla="val 8173"/>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1000" kern="0">
                <a:solidFill>
                  <a:srgbClr val="FFFFFF"/>
                </a:solidFill>
                <a:latin typeface="IntelOne Text Light"/>
              </a:endParaRPr>
            </a:p>
          </p:txBody>
        </p:sp>
        <p:sp>
          <p:nvSpPr>
            <p:cNvPr id="31" name="Rectangle 30">
              <a:extLst>
                <a:ext uri="{FF2B5EF4-FFF2-40B4-BE49-F238E27FC236}">
                  <a16:creationId xmlns:a16="http://schemas.microsoft.com/office/drawing/2014/main" id="{33527141-26BF-6F5C-E357-1565028AF018}"/>
                </a:ext>
              </a:extLst>
            </p:cNvPr>
            <p:cNvSpPr/>
            <p:nvPr/>
          </p:nvSpPr>
          <p:spPr>
            <a:xfrm>
              <a:off x="2080483" y="4366504"/>
              <a:ext cx="837381" cy="72085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chemeClr val="tx1"/>
                  </a:solidFill>
                </a:rPr>
                <a:t>Breached 3</a:t>
              </a:r>
              <a:r>
                <a:rPr lang="en-US" sz="1000" baseline="30000" dirty="0">
                  <a:solidFill>
                    <a:schemeClr val="tx1"/>
                  </a:solidFill>
                </a:rPr>
                <a:t>rd</a:t>
              </a:r>
              <a:r>
                <a:rPr lang="en-US" sz="1000" dirty="0">
                  <a:solidFill>
                    <a:schemeClr val="tx1"/>
                  </a:solidFill>
                </a:rPr>
                <a:t> Party App</a:t>
              </a:r>
            </a:p>
          </p:txBody>
        </p:sp>
        <p:sp>
          <p:nvSpPr>
            <p:cNvPr id="32" name="Rectangle 31">
              <a:extLst>
                <a:ext uri="{FF2B5EF4-FFF2-40B4-BE49-F238E27FC236}">
                  <a16:creationId xmlns:a16="http://schemas.microsoft.com/office/drawing/2014/main" id="{5FCDE3D8-EB27-155B-F7C0-F791C39F34F0}"/>
                </a:ext>
              </a:extLst>
            </p:cNvPr>
            <p:cNvSpPr/>
            <p:nvPr/>
          </p:nvSpPr>
          <p:spPr>
            <a:xfrm>
              <a:off x="1048060" y="4477236"/>
              <a:ext cx="591128" cy="49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Sensitive Workload    &amp; Data</a:t>
              </a:r>
            </a:p>
          </p:txBody>
        </p:sp>
        <p:sp>
          <p:nvSpPr>
            <p:cNvPr id="33" name="Freeform: Shape 32">
              <a:extLst>
                <a:ext uri="{FF2B5EF4-FFF2-40B4-BE49-F238E27FC236}">
                  <a16:creationId xmlns:a16="http://schemas.microsoft.com/office/drawing/2014/main" id="{D471404F-92A4-BBDD-6A5C-00EC1A12FC32}"/>
                </a:ext>
              </a:extLst>
            </p:cNvPr>
            <p:cNvSpPr/>
            <p:nvPr/>
          </p:nvSpPr>
          <p:spPr>
            <a:xfrm>
              <a:off x="1814672" y="4556686"/>
              <a:ext cx="295564" cy="203200"/>
            </a:xfrm>
            <a:custGeom>
              <a:avLst/>
              <a:gdLst>
                <a:gd name="connsiteX0" fmla="*/ 295564 w 295564"/>
                <a:gd name="connsiteY0" fmla="*/ 193964 h 203200"/>
                <a:gd name="connsiteX1" fmla="*/ 0 w 295564"/>
                <a:gd name="connsiteY1" fmla="*/ 203200 h 203200"/>
                <a:gd name="connsiteX2" fmla="*/ 138545 w 295564"/>
                <a:gd name="connsiteY2" fmla="*/ 0 h 203200"/>
              </a:gdLst>
              <a:ahLst/>
              <a:cxnLst>
                <a:cxn ang="0">
                  <a:pos x="connsiteX0" y="connsiteY0"/>
                </a:cxn>
                <a:cxn ang="0">
                  <a:pos x="connsiteX1" y="connsiteY1"/>
                </a:cxn>
                <a:cxn ang="0">
                  <a:pos x="connsiteX2" y="connsiteY2"/>
                </a:cxn>
              </a:cxnLst>
              <a:rect l="l" t="t" r="r" b="b"/>
              <a:pathLst>
                <a:path w="295564" h="203200">
                  <a:moveTo>
                    <a:pt x="295564" y="193964"/>
                  </a:moveTo>
                  <a:lnTo>
                    <a:pt x="0" y="203200"/>
                  </a:lnTo>
                  <a:lnTo>
                    <a:pt x="138545"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4" name="Freeform: Shape 33">
              <a:extLst>
                <a:ext uri="{FF2B5EF4-FFF2-40B4-BE49-F238E27FC236}">
                  <a16:creationId xmlns:a16="http://schemas.microsoft.com/office/drawing/2014/main" id="{16E6D2B5-67FD-3343-9009-B4D648A02C7C}"/>
                </a:ext>
              </a:extLst>
            </p:cNvPr>
            <p:cNvSpPr/>
            <p:nvPr/>
          </p:nvSpPr>
          <p:spPr>
            <a:xfrm rot="16200000" flipV="1">
              <a:off x="2421450" y="5069598"/>
              <a:ext cx="196953" cy="232474"/>
            </a:xfrm>
            <a:custGeom>
              <a:avLst/>
              <a:gdLst>
                <a:gd name="connsiteX0" fmla="*/ 295564 w 295564"/>
                <a:gd name="connsiteY0" fmla="*/ 193964 h 203200"/>
                <a:gd name="connsiteX1" fmla="*/ 0 w 295564"/>
                <a:gd name="connsiteY1" fmla="*/ 203200 h 203200"/>
                <a:gd name="connsiteX2" fmla="*/ 138545 w 295564"/>
                <a:gd name="connsiteY2" fmla="*/ 0 h 203200"/>
              </a:gdLst>
              <a:ahLst/>
              <a:cxnLst>
                <a:cxn ang="0">
                  <a:pos x="connsiteX0" y="connsiteY0"/>
                </a:cxn>
                <a:cxn ang="0">
                  <a:pos x="connsiteX1" y="connsiteY1"/>
                </a:cxn>
                <a:cxn ang="0">
                  <a:pos x="connsiteX2" y="connsiteY2"/>
                </a:cxn>
              </a:cxnLst>
              <a:rect l="l" t="t" r="r" b="b"/>
              <a:pathLst>
                <a:path w="295564" h="203200">
                  <a:moveTo>
                    <a:pt x="295564" y="193964"/>
                  </a:moveTo>
                  <a:lnTo>
                    <a:pt x="0" y="203200"/>
                  </a:lnTo>
                  <a:lnTo>
                    <a:pt x="138545" y="0"/>
                  </a:lnTo>
                </a:path>
              </a:pathLst>
            </a:custGeom>
            <a:noFill/>
            <a:ln>
              <a:solidFill>
                <a:srgbClr val="FF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5" name="Explosion: 14 Points 34">
              <a:extLst>
                <a:ext uri="{FF2B5EF4-FFF2-40B4-BE49-F238E27FC236}">
                  <a16:creationId xmlns:a16="http://schemas.microsoft.com/office/drawing/2014/main" id="{607388D2-FD1A-97CB-2B1F-45FE453F814E}"/>
                </a:ext>
              </a:extLst>
            </p:cNvPr>
            <p:cNvSpPr/>
            <p:nvPr/>
          </p:nvSpPr>
          <p:spPr>
            <a:xfrm>
              <a:off x="1721167" y="4658286"/>
              <a:ext cx="193964" cy="184731"/>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6" name="Frame 35">
              <a:extLst>
                <a:ext uri="{FF2B5EF4-FFF2-40B4-BE49-F238E27FC236}">
                  <a16:creationId xmlns:a16="http://schemas.microsoft.com/office/drawing/2014/main" id="{69D5713E-5C00-EC18-8FB3-98AE78C84DFE}"/>
                </a:ext>
              </a:extLst>
            </p:cNvPr>
            <p:cNvSpPr/>
            <p:nvPr/>
          </p:nvSpPr>
          <p:spPr>
            <a:xfrm>
              <a:off x="850825" y="5332337"/>
              <a:ext cx="976871" cy="720855"/>
            </a:xfrm>
            <a:prstGeom prst="frame">
              <a:avLst>
                <a:gd name="adj1" fmla="val 8173"/>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1000" kern="0">
                <a:solidFill>
                  <a:srgbClr val="FFFFFF"/>
                </a:solidFill>
                <a:latin typeface="IntelOne Text Light"/>
              </a:endParaRPr>
            </a:p>
          </p:txBody>
        </p:sp>
        <p:sp>
          <p:nvSpPr>
            <p:cNvPr id="37" name="Rectangle 36">
              <a:extLst>
                <a:ext uri="{FF2B5EF4-FFF2-40B4-BE49-F238E27FC236}">
                  <a16:creationId xmlns:a16="http://schemas.microsoft.com/office/drawing/2014/main" id="{6B611897-11DB-84BF-4326-6C8C34F49299}"/>
                </a:ext>
              </a:extLst>
            </p:cNvPr>
            <p:cNvSpPr/>
            <p:nvPr/>
          </p:nvSpPr>
          <p:spPr>
            <a:xfrm>
              <a:off x="1043696" y="5443069"/>
              <a:ext cx="591128" cy="49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Sensitive Workload    &amp; Data</a:t>
              </a:r>
            </a:p>
          </p:txBody>
        </p:sp>
        <p:sp>
          <p:nvSpPr>
            <p:cNvPr id="38" name="Explosion: 14 Points 37">
              <a:extLst>
                <a:ext uri="{FF2B5EF4-FFF2-40B4-BE49-F238E27FC236}">
                  <a16:creationId xmlns:a16="http://schemas.microsoft.com/office/drawing/2014/main" id="{C7F6D2FF-A008-0F38-B4D9-38E2FE99C578}"/>
                </a:ext>
              </a:extLst>
            </p:cNvPr>
            <p:cNvSpPr/>
            <p:nvPr/>
          </p:nvSpPr>
          <p:spPr>
            <a:xfrm>
              <a:off x="1677236" y="5239970"/>
              <a:ext cx="193964" cy="184731"/>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sp>
          <p:nvSpPr>
            <p:cNvPr id="39" name="Frame 38">
              <a:extLst>
                <a:ext uri="{FF2B5EF4-FFF2-40B4-BE49-F238E27FC236}">
                  <a16:creationId xmlns:a16="http://schemas.microsoft.com/office/drawing/2014/main" id="{5052FE86-F89B-EFEF-168A-3723207176E0}"/>
                </a:ext>
              </a:extLst>
            </p:cNvPr>
            <p:cNvSpPr/>
            <p:nvPr/>
          </p:nvSpPr>
          <p:spPr>
            <a:xfrm>
              <a:off x="2047797" y="5332337"/>
              <a:ext cx="976871" cy="720855"/>
            </a:xfrm>
            <a:prstGeom prst="frame">
              <a:avLst>
                <a:gd name="adj1" fmla="val 8173"/>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1000" kern="0">
                <a:solidFill>
                  <a:srgbClr val="FFFFFF"/>
                </a:solidFill>
                <a:latin typeface="IntelOne Text Light"/>
              </a:endParaRPr>
            </a:p>
          </p:txBody>
        </p:sp>
        <p:sp>
          <p:nvSpPr>
            <p:cNvPr id="40" name="Rectangle 39">
              <a:extLst>
                <a:ext uri="{FF2B5EF4-FFF2-40B4-BE49-F238E27FC236}">
                  <a16:creationId xmlns:a16="http://schemas.microsoft.com/office/drawing/2014/main" id="{C843CA1D-2526-EA26-62BC-D41C9C433F0A}"/>
                </a:ext>
              </a:extLst>
            </p:cNvPr>
            <p:cNvSpPr/>
            <p:nvPr/>
          </p:nvSpPr>
          <p:spPr>
            <a:xfrm>
              <a:off x="2240668" y="5443069"/>
              <a:ext cx="591128" cy="49939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00" dirty="0">
                  <a:solidFill>
                    <a:schemeClr val="tx1"/>
                  </a:solidFill>
                </a:rPr>
                <a:t>Sensitive Workload    &amp; Data</a:t>
              </a:r>
            </a:p>
          </p:txBody>
        </p:sp>
        <p:sp>
          <p:nvSpPr>
            <p:cNvPr id="41" name="Explosion: 14 Points 40">
              <a:extLst>
                <a:ext uri="{FF2B5EF4-FFF2-40B4-BE49-F238E27FC236}">
                  <a16:creationId xmlns:a16="http://schemas.microsoft.com/office/drawing/2014/main" id="{75E392F5-37BC-C5B2-C1D2-6048444FE3DB}"/>
                </a:ext>
              </a:extLst>
            </p:cNvPr>
            <p:cNvSpPr/>
            <p:nvPr/>
          </p:nvSpPr>
          <p:spPr>
            <a:xfrm>
              <a:off x="2304979" y="5246145"/>
              <a:ext cx="193964" cy="184731"/>
            </a:xfrm>
            <a:prstGeom prst="irregularSeal2">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pic>
          <p:nvPicPr>
            <p:cNvPr id="42" name="Picture 2" descr="Skull and Bones svg / Skull and Bones png / Skull and Bones image 1">
              <a:extLst>
                <a:ext uri="{FF2B5EF4-FFF2-40B4-BE49-F238E27FC236}">
                  <a16:creationId xmlns:a16="http://schemas.microsoft.com/office/drawing/2014/main" id="{8F4DBDF6-FF19-85AD-4BF4-5EBE9D075177}"/>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18039" y="4186045"/>
              <a:ext cx="379641" cy="379641"/>
            </a:xfrm>
            <a:prstGeom prst="rect">
              <a:avLst/>
            </a:prstGeom>
            <a:noFill/>
            <a:extLst>
              <a:ext uri="{909E8E84-426E-40DD-AFC4-6F175D3DCCD1}">
                <a14:hiddenFill xmlns:a14="http://schemas.microsoft.com/office/drawing/2010/main">
                  <a:solidFill>
                    <a:srgbClr val="FFFFFF"/>
                  </a:solidFill>
                </a14:hiddenFill>
              </a:ext>
            </a:extLst>
          </p:spPr>
        </p:pic>
        <p:sp>
          <p:nvSpPr>
            <p:cNvPr id="54" name="Rectangle 53">
              <a:extLst>
                <a:ext uri="{FF2B5EF4-FFF2-40B4-BE49-F238E27FC236}">
                  <a16:creationId xmlns:a16="http://schemas.microsoft.com/office/drawing/2014/main" id="{C25D7638-9F8F-1270-14DA-BBE68B8E0307}"/>
                </a:ext>
              </a:extLst>
            </p:cNvPr>
            <p:cNvSpPr/>
            <p:nvPr/>
          </p:nvSpPr>
          <p:spPr>
            <a:xfrm>
              <a:off x="682078" y="4147162"/>
              <a:ext cx="2570344" cy="211393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p>
          </p:txBody>
        </p:sp>
      </p:grpSp>
    </p:spTree>
    <p:extLst>
      <p:ext uri="{BB962C8B-B14F-4D97-AF65-F5344CB8AC3E}">
        <p14:creationId xmlns:p14="http://schemas.microsoft.com/office/powerpoint/2010/main" val="24613311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47025-2389-40C1-8AC0-056ADD55CBB0}"/>
              </a:ext>
            </a:extLst>
          </p:cNvPr>
          <p:cNvSpPr>
            <a:spLocks noGrp="1"/>
          </p:cNvSpPr>
          <p:nvPr>
            <p:ph type="title"/>
          </p:nvPr>
        </p:nvSpPr>
        <p:spPr>
          <a:xfrm>
            <a:off x="1529600" y="3585279"/>
            <a:ext cx="10283651" cy="1091827"/>
          </a:xfrm>
        </p:spPr>
        <p:txBody>
          <a:bodyPr/>
          <a:lstStyle/>
          <a:p>
            <a:r>
              <a:rPr lang="en-US" sz="4400" dirty="0"/>
              <a:t>Data Protection, Compliance &amp; Sovereignty with Intel Confidential Computing</a:t>
            </a:r>
          </a:p>
        </p:txBody>
      </p:sp>
      <p:sp>
        <p:nvSpPr>
          <p:cNvPr id="4" name="Text Placeholder 3">
            <a:extLst>
              <a:ext uri="{FF2B5EF4-FFF2-40B4-BE49-F238E27FC236}">
                <a16:creationId xmlns:a16="http://schemas.microsoft.com/office/drawing/2014/main" id="{A1480D89-4CCF-4AAA-8D1D-3469E4BC34C0}"/>
              </a:ext>
            </a:extLst>
          </p:cNvPr>
          <p:cNvSpPr>
            <a:spLocks noGrp="1"/>
          </p:cNvSpPr>
          <p:nvPr>
            <p:ph type="body" sz="quarter" idx="27"/>
          </p:nvPr>
        </p:nvSpPr>
        <p:spPr>
          <a:xfrm>
            <a:off x="1542473" y="4778609"/>
            <a:ext cx="10283651" cy="326776"/>
          </a:xfrm>
        </p:spPr>
        <p:txBody>
          <a:bodyPr>
            <a:noAutofit/>
          </a:bodyPr>
          <a:lstStyle/>
          <a:p>
            <a:r>
              <a:rPr lang="en-US"/>
              <a:t>Presenter name</a:t>
            </a:r>
          </a:p>
        </p:txBody>
      </p:sp>
      <p:sp>
        <p:nvSpPr>
          <p:cNvPr id="3" name="TextBox 2">
            <a:extLst>
              <a:ext uri="{FF2B5EF4-FFF2-40B4-BE49-F238E27FC236}">
                <a16:creationId xmlns:a16="http://schemas.microsoft.com/office/drawing/2014/main" id="{EDAAD305-261F-406B-8A4A-60EC2BB3A7EE}"/>
              </a:ext>
            </a:extLst>
          </p:cNvPr>
          <p:cNvSpPr txBox="1"/>
          <p:nvPr/>
        </p:nvSpPr>
        <p:spPr>
          <a:xfrm>
            <a:off x="9750508" y="11032"/>
            <a:ext cx="2441492" cy="246221"/>
          </a:xfrm>
          <a:prstGeom prst="rect">
            <a:avLst/>
          </a:prstGeom>
          <a:noFill/>
        </p:spPr>
        <p:txBody>
          <a:bodyPr wrap="square" rtlCol="0">
            <a:spAutoFit/>
          </a:bodyPr>
          <a:lstStyle/>
          <a:p>
            <a:pPr algn="r"/>
            <a:r>
              <a:rPr lang="en-US" sz="1000" dirty="0">
                <a:solidFill>
                  <a:schemeClr val="bg1"/>
                </a:solidFill>
              </a:rPr>
              <a:t>Release date December 2024</a:t>
            </a:r>
          </a:p>
        </p:txBody>
      </p:sp>
    </p:spTree>
    <p:extLst>
      <p:ext uri="{BB962C8B-B14F-4D97-AF65-F5344CB8AC3E}">
        <p14:creationId xmlns:p14="http://schemas.microsoft.com/office/powerpoint/2010/main" val="3715369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0F2EEA-94EB-4A08-B877-2D49C595F181}"/>
              </a:ext>
            </a:extLst>
          </p:cNvPr>
          <p:cNvSpPr>
            <a:spLocks noGrp="1"/>
          </p:cNvSpPr>
          <p:nvPr>
            <p:ph type="title"/>
          </p:nvPr>
        </p:nvSpPr>
        <p:spPr/>
        <p:txBody>
          <a:bodyPr>
            <a:noAutofit/>
          </a:bodyPr>
          <a:lstStyle/>
          <a:p>
            <a:r>
              <a:rPr lang="en-US" dirty="0"/>
              <a:t>Intel® Trust Authority</a:t>
            </a:r>
            <a:br>
              <a:rPr lang="en-US" sz="3200" dirty="0"/>
            </a:br>
            <a:r>
              <a:rPr lang="en-US" sz="2400" dirty="0"/>
              <a:t>Platform Attestation &amp; Integrity Verification Service </a:t>
            </a:r>
            <a:endParaRPr lang="en-US" sz="3200" dirty="0"/>
          </a:p>
        </p:txBody>
      </p:sp>
      <p:sp>
        <p:nvSpPr>
          <p:cNvPr id="10" name="Text Placeholder 9">
            <a:extLst>
              <a:ext uri="{FF2B5EF4-FFF2-40B4-BE49-F238E27FC236}">
                <a16:creationId xmlns:a16="http://schemas.microsoft.com/office/drawing/2014/main" id="{DBE73F6A-40B4-486E-A1A5-79249425D4B3}"/>
              </a:ext>
            </a:extLst>
          </p:cNvPr>
          <p:cNvSpPr>
            <a:spLocks noGrp="1"/>
          </p:cNvSpPr>
          <p:nvPr>
            <p:ph sz="quarter" idx="28"/>
          </p:nvPr>
        </p:nvSpPr>
        <p:spPr>
          <a:xfrm>
            <a:off x="1090570" y="2236098"/>
            <a:ext cx="5782177" cy="4012303"/>
          </a:xfrm>
        </p:spPr>
        <p:txBody>
          <a:bodyPr>
            <a:normAutofit/>
          </a:bodyPr>
          <a:lstStyle/>
          <a:p>
            <a:pPr marL="0" indent="0">
              <a:lnSpc>
                <a:spcPct val="100000"/>
              </a:lnSpc>
              <a:spcBef>
                <a:spcPts val="2400"/>
              </a:spcBef>
              <a:buNone/>
            </a:pPr>
            <a:r>
              <a:rPr lang="en-US" sz="2000" dirty="0">
                <a:ea typeface="+mn-lt"/>
              </a:rPr>
              <a:t>Zero Trust Independent Verification</a:t>
            </a:r>
          </a:p>
          <a:p>
            <a:pPr marL="0" indent="0">
              <a:lnSpc>
                <a:spcPct val="100000"/>
              </a:lnSpc>
              <a:spcBef>
                <a:spcPts val="2400"/>
              </a:spcBef>
              <a:buNone/>
            </a:pPr>
            <a:r>
              <a:rPr kumimoji="0" lang="en-US" sz="2000" b="0" i="0" u="none" strike="noStrike" kern="1200" cap="none" spc="0" normalizeH="0" baseline="0" noProof="0" dirty="0">
                <a:ln>
                  <a:noFill/>
                </a:ln>
                <a:effectLst/>
                <a:uLnTx/>
                <a:uFillTx/>
                <a:ea typeface="+mn-lt"/>
                <a:cs typeface="IntelOne Text" panose="020B0503020203020204" pitchFamily="34" charset="0"/>
              </a:rPr>
              <a:t>Compatible across Public, Private, </a:t>
            </a:r>
            <a:br>
              <a:rPr kumimoji="0" lang="en-US" sz="2000" b="0" i="0" u="none" strike="noStrike" kern="1200" cap="none" spc="0" normalizeH="0" baseline="0" noProof="0" dirty="0">
                <a:ln>
                  <a:noFill/>
                </a:ln>
                <a:effectLst/>
                <a:uLnTx/>
                <a:uFillTx/>
                <a:ea typeface="+mn-lt"/>
                <a:cs typeface="IntelOne Text" panose="020B0503020203020204" pitchFamily="34" charset="0"/>
              </a:rPr>
            </a:br>
            <a:r>
              <a:rPr kumimoji="0" lang="en-US" sz="2000" b="0" i="0" u="none" strike="noStrike" kern="1200" cap="none" spc="0" normalizeH="0" baseline="0" noProof="0" dirty="0">
                <a:ln>
                  <a:noFill/>
                </a:ln>
                <a:effectLst/>
                <a:uLnTx/>
                <a:uFillTx/>
                <a:ea typeface="+mn-lt"/>
                <a:cs typeface="IntelOne Text" panose="020B0503020203020204" pitchFamily="34" charset="0"/>
              </a:rPr>
              <a:t>On-Prem and Edge</a:t>
            </a:r>
          </a:p>
          <a:p>
            <a:pPr marL="0" indent="0">
              <a:lnSpc>
                <a:spcPct val="100000"/>
              </a:lnSpc>
              <a:spcBef>
                <a:spcPts val="2400"/>
              </a:spcBef>
              <a:buNone/>
            </a:pPr>
            <a:r>
              <a:rPr kumimoji="0" lang="en-US" sz="2000" b="0" i="0" u="none" strike="noStrike" kern="1200" cap="none" spc="0" normalizeH="0" baseline="0" noProof="0" dirty="0">
                <a:ln>
                  <a:noFill/>
                </a:ln>
                <a:effectLst/>
                <a:uLnTx/>
                <a:uFillTx/>
                <a:ea typeface="+mn-lt"/>
                <a:cs typeface="IntelOne Text" panose="020B0503020203020204" pitchFamily="34" charset="0"/>
              </a:rPr>
              <a:t>Unified Attestation with Nvidia and Intel TDX</a:t>
            </a:r>
          </a:p>
          <a:p>
            <a:pPr marL="0" indent="0">
              <a:lnSpc>
                <a:spcPct val="100000"/>
              </a:lnSpc>
              <a:spcBef>
                <a:spcPts val="2400"/>
              </a:spcBef>
              <a:buNone/>
            </a:pPr>
            <a:r>
              <a:rPr kumimoji="0" lang="en-US" sz="2000" b="0" i="0" u="none" strike="noStrike" kern="1200" cap="none" spc="0" normalizeH="0" baseline="0" noProof="0" dirty="0">
                <a:ln>
                  <a:noFill/>
                </a:ln>
                <a:effectLst/>
                <a:uLnTx/>
                <a:uFillTx/>
                <a:ea typeface="+mn-lt"/>
                <a:cs typeface="IntelOne Text" panose="020B0503020203020204" pitchFamily="34" charset="0"/>
              </a:rPr>
              <a:t>Platform Verification (TPM/</a:t>
            </a:r>
            <a:r>
              <a:rPr kumimoji="0" lang="en-US" sz="2000" b="0" i="0" u="none" strike="noStrike" kern="1200" cap="none" spc="0" normalizeH="0" baseline="0" noProof="0" dirty="0" err="1">
                <a:ln>
                  <a:noFill/>
                </a:ln>
                <a:effectLst/>
                <a:uLnTx/>
                <a:uFillTx/>
                <a:ea typeface="+mn-lt"/>
                <a:cs typeface="IntelOne Text" panose="020B0503020203020204" pitchFamily="34" charset="0"/>
              </a:rPr>
              <a:t>vTPM</a:t>
            </a:r>
            <a:r>
              <a:rPr kumimoji="0" lang="en-US" sz="2000" b="0" i="0" u="none" strike="noStrike" kern="1200" cap="none" spc="0" normalizeH="0" baseline="0" noProof="0" dirty="0">
                <a:ln>
                  <a:noFill/>
                </a:ln>
                <a:effectLst/>
                <a:uLnTx/>
                <a:uFillTx/>
                <a:ea typeface="+mn-lt"/>
                <a:cs typeface="IntelOne Text" panose="020B0503020203020204" pitchFamily="34" charset="0"/>
              </a:rPr>
              <a:t>) </a:t>
            </a:r>
          </a:p>
          <a:p>
            <a:pPr marL="0" indent="0">
              <a:lnSpc>
                <a:spcPct val="100000"/>
              </a:lnSpc>
              <a:spcBef>
                <a:spcPts val="2400"/>
              </a:spcBef>
              <a:buNone/>
            </a:pPr>
            <a:r>
              <a:rPr kumimoji="0" lang="en-US" sz="2000" b="0" i="0" u="none" strike="noStrike" kern="1200" cap="none" spc="0" normalizeH="0" baseline="0" noProof="0" dirty="0">
                <a:ln>
                  <a:noFill/>
                </a:ln>
                <a:effectLst/>
                <a:uLnTx/>
                <a:uFillTx/>
                <a:ea typeface="+mn-lt"/>
                <a:cs typeface="IntelOne Text" panose="020B0503020203020204" pitchFamily="34" charset="0"/>
              </a:rPr>
              <a:t>MSP option designed for SI's Sovereign Cloud Operators and Cloud Service Operators</a:t>
            </a:r>
          </a:p>
        </p:txBody>
      </p:sp>
      <p:sp>
        <p:nvSpPr>
          <p:cNvPr id="23" name="TextBox 22">
            <a:extLst>
              <a:ext uri="{FF2B5EF4-FFF2-40B4-BE49-F238E27FC236}">
                <a16:creationId xmlns:a16="http://schemas.microsoft.com/office/drawing/2014/main" id="{8ED9988D-84B7-DD39-6F80-40F3BE7D35DD}"/>
              </a:ext>
            </a:extLst>
          </p:cNvPr>
          <p:cNvSpPr txBox="1"/>
          <p:nvPr/>
        </p:nvSpPr>
        <p:spPr>
          <a:xfrm>
            <a:off x="4436944" y="2936901"/>
            <a:ext cx="206602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effectLst/>
                <a:uLnTx/>
                <a:uFillTx/>
                <a:ea typeface="+mn-lt"/>
                <a:cs typeface="IntelOne Text" panose="020B0503020203020204" pitchFamily="34" charset="0"/>
              </a:rPr>
              <a:t> </a:t>
            </a:r>
          </a:p>
        </p:txBody>
      </p:sp>
      <p:cxnSp>
        <p:nvCxnSpPr>
          <p:cNvPr id="36" name="Straight Connector 35">
            <a:extLst>
              <a:ext uri="{FF2B5EF4-FFF2-40B4-BE49-F238E27FC236}">
                <a16:creationId xmlns:a16="http://schemas.microsoft.com/office/drawing/2014/main" id="{BE9B6BB5-5FC5-4DC6-1998-F5B7F3625792}"/>
              </a:ext>
            </a:extLst>
          </p:cNvPr>
          <p:cNvCxnSpPr>
            <a:cxnSpLocks/>
          </p:cNvCxnSpPr>
          <p:nvPr/>
        </p:nvCxnSpPr>
        <p:spPr>
          <a:xfrm>
            <a:off x="6953660" y="1993392"/>
            <a:ext cx="0" cy="377976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47" name="Content Placeholder 3">
            <a:extLst>
              <a:ext uri="{FF2B5EF4-FFF2-40B4-BE49-F238E27FC236}">
                <a16:creationId xmlns:a16="http://schemas.microsoft.com/office/drawing/2014/main" id="{9E6ACE2F-D081-B4A8-541B-DEAFCA1C8F77}"/>
              </a:ext>
            </a:extLst>
          </p:cNvPr>
          <p:cNvSpPr txBox="1">
            <a:spLocks/>
          </p:cNvSpPr>
          <p:nvPr/>
        </p:nvSpPr>
        <p:spPr>
          <a:xfrm>
            <a:off x="8485213" y="1825940"/>
            <a:ext cx="3063923" cy="459549"/>
          </a:xfrm>
          <a:prstGeom prst="rect">
            <a:avLst/>
          </a:prstGeom>
        </p:spPr>
        <p:txBody>
          <a:bodyPr vert="horz" lIns="0" tIns="0" rIns="0" bIns="0" rtlCol="0">
            <a:normAutofit/>
          </a:bodyPr>
          <a:lstStyle>
            <a:lvl1pPr marL="228600" indent="-228600" algn="l" defTabSz="914400" rtl="0" eaLnBrk="1" latinLnBrk="0" hangingPunct="1">
              <a:lnSpc>
                <a:spcPct val="100000"/>
              </a:lnSpc>
              <a:spcBef>
                <a:spcPts val="0"/>
              </a:spcBef>
              <a:spcAft>
                <a:spcPts val="1200"/>
              </a:spcAft>
              <a:buFont typeface="IntelOne Display Regular" panose="020B0503020203020204" pitchFamily="34" charset="0"/>
              <a:buChar char="•"/>
              <a:defRPr sz="2000" b="0" i="0" kern="1200">
                <a:solidFill>
                  <a:schemeClr val="tx1"/>
                </a:solidFill>
                <a:latin typeface="+mn-lt"/>
                <a:ea typeface="+mn-ea"/>
                <a:cs typeface="+mn-cs"/>
              </a:defRPr>
            </a:lvl1pPr>
            <a:lvl2pPr marL="457200" indent="-223838" algn="l" defTabSz="914400" rtl="0" eaLnBrk="1" latinLnBrk="0" hangingPunct="1">
              <a:lnSpc>
                <a:spcPct val="100000"/>
              </a:lnSpc>
              <a:spcBef>
                <a:spcPts val="0"/>
              </a:spcBef>
              <a:spcAft>
                <a:spcPts val="1200"/>
              </a:spcAft>
              <a:buFont typeface="IntelOne Text" panose="020B0503020203020204" pitchFamily="34" charset="0"/>
              <a:buChar char="–"/>
              <a:defRPr sz="2000" b="0" i="0" kern="1200">
                <a:solidFill>
                  <a:schemeClr val="tx1"/>
                </a:solidFill>
                <a:latin typeface="+mn-lt"/>
                <a:ea typeface="+mn-ea"/>
                <a:cs typeface="+mn-cs"/>
              </a:defRPr>
            </a:lvl2pPr>
            <a:lvl3pPr marL="690563" indent="-233363" algn="l" defTabSz="914400" rtl="0" eaLnBrk="1" latinLnBrk="0" hangingPunct="1">
              <a:lnSpc>
                <a:spcPct val="100000"/>
              </a:lnSpc>
              <a:spcBef>
                <a:spcPts val="0"/>
              </a:spcBef>
              <a:spcAft>
                <a:spcPts val="1200"/>
              </a:spcAft>
              <a:buFont typeface="IntelOne Display Regular" panose="020B0503020203020204" pitchFamily="34" charset="0"/>
              <a:buChar char="•"/>
              <a:defRPr sz="2000" b="0" i="0" kern="1200">
                <a:solidFill>
                  <a:schemeClr val="tx1"/>
                </a:solidFill>
                <a:latin typeface="+mn-lt"/>
                <a:ea typeface="+mn-ea"/>
                <a:cs typeface="+mn-cs"/>
              </a:defRPr>
            </a:lvl3pPr>
            <a:lvl4pPr marL="914400" indent="-223838" algn="l" defTabSz="914400" rtl="0" eaLnBrk="1" latinLnBrk="0" hangingPunct="1">
              <a:lnSpc>
                <a:spcPct val="100000"/>
              </a:lnSpc>
              <a:spcBef>
                <a:spcPts val="0"/>
              </a:spcBef>
              <a:spcAft>
                <a:spcPts val="1200"/>
              </a:spcAft>
              <a:buFont typeface="IntelOne Text" panose="020B0503020203020204" pitchFamily="34" charset="0"/>
              <a:buChar char="–"/>
              <a:defRPr sz="2000" b="0" i="0" kern="1200">
                <a:solidFill>
                  <a:schemeClr val="tx1"/>
                </a:solidFill>
                <a:latin typeface="+mn-lt"/>
                <a:ea typeface="+mn-ea"/>
                <a:cs typeface="+mn-cs"/>
              </a:defRPr>
            </a:lvl4pPr>
            <a:lvl5pPr marL="1147763" indent="-233363" algn="l" defTabSz="914400" rtl="0" eaLnBrk="1" latinLnBrk="0" hangingPunct="1">
              <a:lnSpc>
                <a:spcPct val="100000"/>
              </a:lnSpc>
              <a:spcBef>
                <a:spcPts val="0"/>
              </a:spcBef>
              <a:spcAft>
                <a:spcPts val="1200"/>
              </a:spcAft>
              <a:buFont typeface="IntelOne Display Regular" panose="020B0503020203020204" pitchFamily="34" charset="0"/>
              <a:buChar char="•"/>
              <a:defRPr sz="2000" b="0" i="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IntelOne Text" panose="020B0503020203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IntelOne Text" panose="020B0503020203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IntelOne Text" panose="020B0503020203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IntelOne Text" panose="020B0503020203020204" pitchFamily="34" charset="0"/>
              <a:buChar char="•"/>
              <a:defRPr sz="1800" kern="1200">
                <a:solidFill>
                  <a:schemeClr val="tx1"/>
                </a:solidFill>
                <a:latin typeface="+mn-lt"/>
                <a:ea typeface="+mn-ea"/>
                <a:cs typeface="+mn-cs"/>
              </a:defRPr>
            </a:lvl9pPr>
          </a:lstStyle>
          <a:p>
            <a:pPr marL="0" indent="0">
              <a:buFont typeface="IntelOne Display Regular" panose="020B0503020203020204" pitchFamily="34" charset="0"/>
              <a:buNone/>
            </a:pPr>
            <a:r>
              <a:rPr lang="en-US" b="1" u="sng" dirty="0">
                <a:solidFill>
                  <a:schemeClr val="tx2"/>
                </a:solidFill>
                <a:latin typeface="IntelOne Text Light" panose="020B0403020203020204" pitchFamily="34" charset="77"/>
                <a:ea typeface="+mn-lt"/>
              </a:rPr>
              <a:t>Deployment Flexibility</a:t>
            </a:r>
          </a:p>
        </p:txBody>
      </p:sp>
      <p:sp>
        <p:nvSpPr>
          <p:cNvPr id="48" name="TextBox 47">
            <a:extLst>
              <a:ext uri="{FF2B5EF4-FFF2-40B4-BE49-F238E27FC236}">
                <a16:creationId xmlns:a16="http://schemas.microsoft.com/office/drawing/2014/main" id="{E1A3A00E-6703-D33A-96C6-0986B2AAA11E}"/>
              </a:ext>
            </a:extLst>
          </p:cNvPr>
          <p:cNvSpPr txBox="1"/>
          <p:nvPr/>
        </p:nvSpPr>
        <p:spPr>
          <a:xfrm>
            <a:off x="8479670" y="2584771"/>
            <a:ext cx="1616836" cy="338554"/>
          </a:xfrm>
          <a:prstGeom prst="rect">
            <a:avLst/>
          </a:prstGeom>
          <a:noFill/>
        </p:spPr>
        <p:txBody>
          <a:bodyPr wrap="square" rtlCol="0">
            <a:spAutoFit/>
          </a:bodyPr>
          <a:lstStyle/>
          <a:p>
            <a:pPr>
              <a:spcAft>
                <a:spcPts val="0"/>
              </a:spcAft>
              <a:defRPr/>
            </a:pPr>
            <a:r>
              <a:rPr lang="en-US" sz="1600" dirty="0">
                <a:ea typeface="+mn-lt"/>
              </a:rPr>
              <a:t>Turn-Key SaaS </a:t>
            </a:r>
          </a:p>
        </p:txBody>
      </p:sp>
      <p:sp>
        <p:nvSpPr>
          <p:cNvPr id="50" name="TextBox 49">
            <a:extLst>
              <a:ext uri="{FF2B5EF4-FFF2-40B4-BE49-F238E27FC236}">
                <a16:creationId xmlns:a16="http://schemas.microsoft.com/office/drawing/2014/main" id="{0BE68E19-CAD8-1572-1209-E2219BBEB828}"/>
              </a:ext>
            </a:extLst>
          </p:cNvPr>
          <p:cNvSpPr txBox="1"/>
          <p:nvPr/>
        </p:nvSpPr>
        <p:spPr>
          <a:xfrm>
            <a:off x="8479670" y="3609898"/>
            <a:ext cx="3069467"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buClrTx/>
              <a:buSzTx/>
              <a:buFontTx/>
              <a:buNone/>
              <a:tabLst/>
              <a:defRPr/>
            </a:pPr>
            <a:r>
              <a:rPr kumimoji="0" lang="en-US" sz="1600" b="0" i="0" u="none" strike="noStrike" kern="1200" cap="none" spc="0" normalizeH="0" baseline="0" noProof="0" dirty="0">
                <a:ln>
                  <a:noFill/>
                </a:ln>
                <a:effectLst/>
                <a:uLnTx/>
                <a:uFillTx/>
                <a:ea typeface="+mn-lt"/>
                <a:cs typeface="IntelOne Text" panose="020B0503020203020204" pitchFamily="34" charset="0"/>
              </a:rPr>
              <a:t>On-Prem Packaged Software</a:t>
            </a:r>
          </a:p>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effectLst/>
                <a:uLnTx/>
                <a:uFillTx/>
                <a:ea typeface="+mn-lt"/>
                <a:cs typeface="IntelOne Text" panose="020B0503020203020204" pitchFamily="34" charset="0"/>
              </a:rPr>
              <a:t>(Single or Multi-Tenant)</a:t>
            </a:r>
          </a:p>
        </p:txBody>
      </p:sp>
      <p:sp>
        <p:nvSpPr>
          <p:cNvPr id="54" name="TextBox 53">
            <a:extLst>
              <a:ext uri="{FF2B5EF4-FFF2-40B4-BE49-F238E27FC236}">
                <a16:creationId xmlns:a16="http://schemas.microsoft.com/office/drawing/2014/main" id="{DAFA3031-DACB-0A7F-EDD9-B6D398526945}"/>
              </a:ext>
            </a:extLst>
          </p:cNvPr>
          <p:cNvSpPr txBox="1"/>
          <p:nvPr/>
        </p:nvSpPr>
        <p:spPr>
          <a:xfrm>
            <a:off x="8479670" y="5034482"/>
            <a:ext cx="2753764" cy="584775"/>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1200"/>
              </a:spcAft>
              <a:buClrTx/>
              <a:buSzTx/>
              <a:buFontTx/>
              <a:buNone/>
              <a:tabLst/>
              <a:defRPr/>
            </a:pPr>
            <a:r>
              <a:rPr kumimoji="0" lang="en-US" sz="1600" b="0" i="0" u="none" strike="noStrike" kern="1200" cap="none" spc="0" normalizeH="0" baseline="0" noProof="0" dirty="0">
                <a:ln>
                  <a:noFill/>
                </a:ln>
                <a:effectLst/>
                <a:uLnTx/>
                <a:uFillTx/>
                <a:ea typeface="+mn-lt"/>
                <a:cs typeface="IntelOne Text" panose="020B0503020203020204" pitchFamily="34" charset="0"/>
              </a:rPr>
              <a:t>Service Connector Plug-in for Relaying Parties</a:t>
            </a:r>
          </a:p>
        </p:txBody>
      </p:sp>
      <p:sp>
        <p:nvSpPr>
          <p:cNvPr id="7" name="TextBox 6">
            <a:extLst>
              <a:ext uri="{FF2B5EF4-FFF2-40B4-BE49-F238E27FC236}">
                <a16:creationId xmlns:a16="http://schemas.microsoft.com/office/drawing/2014/main" id="{5256CD56-03BB-AB91-3851-252EF4559FE8}"/>
              </a:ext>
            </a:extLst>
          </p:cNvPr>
          <p:cNvSpPr txBox="1"/>
          <p:nvPr/>
        </p:nvSpPr>
        <p:spPr>
          <a:xfrm>
            <a:off x="3166239" y="5962232"/>
            <a:ext cx="6978997" cy="461665"/>
          </a:xfrm>
          <a:prstGeom prst="rect">
            <a:avLst/>
          </a:prstGeom>
          <a:noFill/>
        </p:spPr>
        <p:txBody>
          <a:bodyPr wrap="square">
            <a:spAutoFit/>
          </a:bodyPr>
          <a:lstStyle/>
          <a:p>
            <a:pPr algn="ctr"/>
            <a:r>
              <a:rPr lang="en-US" sz="2400" b="1" i="1" dirty="0">
                <a:solidFill>
                  <a:schemeClr val="tx2"/>
                </a:solidFill>
              </a:rPr>
              <a:t>Public Cloud Flexibility –Private Cloud Security </a:t>
            </a:r>
          </a:p>
        </p:txBody>
      </p:sp>
      <p:pic>
        <p:nvPicPr>
          <p:cNvPr id="3" name="Picture 8" descr="Inserting A Check Mark (Tick ✓) Symbol in Excel - Acuity Training">
            <a:extLst>
              <a:ext uri="{FF2B5EF4-FFF2-40B4-BE49-F238E27FC236}">
                <a16:creationId xmlns:a16="http://schemas.microsoft.com/office/drawing/2014/main" id="{ECE3742F-2689-D7EE-625F-569FE8FE1DD8}"/>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584" y="2273042"/>
            <a:ext cx="318734" cy="313067"/>
          </a:xfrm>
          <a:prstGeom prst="rect">
            <a:avLst/>
          </a:prstGeom>
          <a:solidFill>
            <a:schemeClr val="tx2">
              <a:lumMod val="60000"/>
              <a:lumOff val="40000"/>
            </a:schemeClr>
          </a:solidFill>
        </p:spPr>
      </p:pic>
      <p:pic>
        <p:nvPicPr>
          <p:cNvPr id="4" name="Picture 8" descr="Inserting A Check Mark (Tick ✓) Symbol in Excel - Acuity Training">
            <a:extLst>
              <a:ext uri="{FF2B5EF4-FFF2-40B4-BE49-F238E27FC236}">
                <a16:creationId xmlns:a16="http://schemas.microsoft.com/office/drawing/2014/main" id="{3336D5C6-7745-41C8-ABD9-472D3C83F3C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584" y="2995946"/>
            <a:ext cx="318734" cy="313067"/>
          </a:xfrm>
          <a:prstGeom prst="rect">
            <a:avLst/>
          </a:prstGeom>
          <a:solidFill>
            <a:schemeClr val="tx2">
              <a:lumMod val="60000"/>
              <a:lumOff val="40000"/>
            </a:schemeClr>
          </a:solidFill>
        </p:spPr>
      </p:pic>
      <p:pic>
        <p:nvPicPr>
          <p:cNvPr id="5" name="Picture 8" descr="Inserting A Check Mark (Tick ✓) Symbol in Excel - Acuity Training">
            <a:extLst>
              <a:ext uri="{FF2B5EF4-FFF2-40B4-BE49-F238E27FC236}">
                <a16:creationId xmlns:a16="http://schemas.microsoft.com/office/drawing/2014/main" id="{FD0D9477-A779-E042-1168-5B55A2D7EDC6}"/>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584" y="3718850"/>
            <a:ext cx="318734" cy="313067"/>
          </a:xfrm>
          <a:prstGeom prst="rect">
            <a:avLst/>
          </a:prstGeom>
          <a:solidFill>
            <a:schemeClr val="tx2">
              <a:lumMod val="60000"/>
              <a:lumOff val="40000"/>
            </a:schemeClr>
          </a:solidFill>
        </p:spPr>
      </p:pic>
      <p:pic>
        <p:nvPicPr>
          <p:cNvPr id="6" name="Picture 8" descr="Inserting A Check Mark (Tick ✓) Symbol in Excel - Acuity Training">
            <a:extLst>
              <a:ext uri="{FF2B5EF4-FFF2-40B4-BE49-F238E27FC236}">
                <a16:creationId xmlns:a16="http://schemas.microsoft.com/office/drawing/2014/main" id="{A3DFC334-C742-CACA-1374-2C2BFF6BAA3F}"/>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584" y="4441754"/>
            <a:ext cx="318734" cy="313067"/>
          </a:xfrm>
          <a:prstGeom prst="rect">
            <a:avLst/>
          </a:prstGeom>
          <a:solidFill>
            <a:schemeClr val="tx2">
              <a:lumMod val="60000"/>
              <a:lumOff val="40000"/>
            </a:schemeClr>
          </a:solidFill>
        </p:spPr>
      </p:pic>
      <p:pic>
        <p:nvPicPr>
          <p:cNvPr id="8" name="Picture 8" descr="Inserting A Check Mark (Tick ✓) Symbol in Excel - Acuity Training">
            <a:extLst>
              <a:ext uri="{FF2B5EF4-FFF2-40B4-BE49-F238E27FC236}">
                <a16:creationId xmlns:a16="http://schemas.microsoft.com/office/drawing/2014/main" id="{CE736717-0404-FE90-2706-7ACCAA181217}"/>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59584" y="5164656"/>
            <a:ext cx="318734" cy="313067"/>
          </a:xfrm>
          <a:prstGeom prst="rect">
            <a:avLst/>
          </a:prstGeom>
          <a:solidFill>
            <a:schemeClr val="tx2">
              <a:lumMod val="60000"/>
              <a:lumOff val="40000"/>
            </a:schemeClr>
          </a:solidFill>
        </p:spPr>
      </p:pic>
      <p:pic>
        <p:nvPicPr>
          <p:cNvPr id="15" name="Graphic 14" descr="Building outline">
            <a:extLst>
              <a:ext uri="{FF2B5EF4-FFF2-40B4-BE49-F238E27FC236}">
                <a16:creationId xmlns:a16="http://schemas.microsoft.com/office/drawing/2014/main" id="{891C1A77-8D7B-E28B-12D7-582FACF7C7E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366364" y="3445086"/>
            <a:ext cx="914400" cy="914400"/>
          </a:xfrm>
          <a:prstGeom prst="rect">
            <a:avLst/>
          </a:prstGeom>
        </p:spPr>
      </p:pic>
      <p:pic>
        <p:nvPicPr>
          <p:cNvPr id="17" name="Graphic 16" descr="Syncing cloud outline">
            <a:extLst>
              <a:ext uri="{FF2B5EF4-FFF2-40B4-BE49-F238E27FC236}">
                <a16:creationId xmlns:a16="http://schemas.microsoft.com/office/drawing/2014/main" id="{D8F52243-7C19-DD84-6029-E69C7769F72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366364" y="2277561"/>
            <a:ext cx="914400" cy="914400"/>
          </a:xfrm>
          <a:prstGeom prst="rect">
            <a:avLst/>
          </a:prstGeom>
        </p:spPr>
      </p:pic>
      <p:pic>
        <p:nvPicPr>
          <p:cNvPr id="19" name="Graphic 18" descr="Cycle with people outline">
            <a:extLst>
              <a:ext uri="{FF2B5EF4-FFF2-40B4-BE49-F238E27FC236}">
                <a16:creationId xmlns:a16="http://schemas.microsoft.com/office/drawing/2014/main" id="{F89ACEBA-A75F-CF38-AA8C-AEA924D4F8F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366364" y="4790679"/>
            <a:ext cx="914400" cy="914400"/>
          </a:xfrm>
          <a:prstGeom prst="rect">
            <a:avLst/>
          </a:prstGeom>
        </p:spPr>
      </p:pic>
    </p:spTree>
    <p:extLst>
      <p:ext uri="{BB962C8B-B14F-4D97-AF65-F5344CB8AC3E}">
        <p14:creationId xmlns:p14="http://schemas.microsoft.com/office/powerpoint/2010/main" val="1728919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8697-8A9A-4B12-8452-5AFAB8A71168}"/>
              </a:ext>
            </a:extLst>
          </p:cNvPr>
          <p:cNvSpPr>
            <a:spLocks noGrp="1"/>
          </p:cNvSpPr>
          <p:nvPr>
            <p:ph type="title"/>
          </p:nvPr>
        </p:nvSpPr>
        <p:spPr/>
        <p:txBody>
          <a:bodyPr/>
          <a:lstStyle/>
          <a:p>
            <a:r>
              <a:rPr lang="en-US"/>
              <a:t>Attestation Service Options</a:t>
            </a:r>
          </a:p>
        </p:txBody>
      </p:sp>
      <p:graphicFrame>
        <p:nvGraphicFramePr>
          <p:cNvPr id="3" name="Table 7">
            <a:extLst>
              <a:ext uri="{FF2B5EF4-FFF2-40B4-BE49-F238E27FC236}">
                <a16:creationId xmlns:a16="http://schemas.microsoft.com/office/drawing/2014/main" id="{CABDF9F9-CA33-4AD5-A221-A6FB9210F018}"/>
              </a:ext>
            </a:extLst>
          </p:cNvPr>
          <p:cNvGraphicFramePr>
            <a:graphicFrameLocks noGrp="1"/>
          </p:cNvGraphicFramePr>
          <p:nvPr>
            <p:extLst>
              <p:ext uri="{D42A27DB-BD31-4B8C-83A1-F6EECF244321}">
                <p14:modId xmlns:p14="http://schemas.microsoft.com/office/powerpoint/2010/main" val="2606589816"/>
              </p:ext>
            </p:extLst>
          </p:nvPr>
        </p:nvGraphicFramePr>
        <p:xfrm>
          <a:off x="479897" y="1472116"/>
          <a:ext cx="10797703" cy="4409876"/>
        </p:xfrm>
        <a:graphic>
          <a:graphicData uri="http://schemas.openxmlformats.org/drawingml/2006/table">
            <a:tbl>
              <a:tblPr firstRow="1" bandRow="1">
                <a:tableStyleId>{5940675A-B579-460E-94D1-54222C63F5DA}</a:tableStyleId>
              </a:tblPr>
              <a:tblGrid>
                <a:gridCol w="2752451">
                  <a:extLst>
                    <a:ext uri="{9D8B030D-6E8A-4147-A177-3AD203B41FA5}">
                      <a16:colId xmlns:a16="http://schemas.microsoft.com/office/drawing/2014/main" val="3652554975"/>
                    </a:ext>
                  </a:extLst>
                </a:gridCol>
                <a:gridCol w="2011313">
                  <a:extLst>
                    <a:ext uri="{9D8B030D-6E8A-4147-A177-3AD203B41FA5}">
                      <a16:colId xmlns:a16="http://schemas.microsoft.com/office/drawing/2014/main" val="3844680347"/>
                    </a:ext>
                  </a:extLst>
                </a:gridCol>
                <a:gridCol w="2011313">
                  <a:extLst>
                    <a:ext uri="{9D8B030D-6E8A-4147-A177-3AD203B41FA5}">
                      <a16:colId xmlns:a16="http://schemas.microsoft.com/office/drawing/2014/main" val="3461047061"/>
                    </a:ext>
                  </a:extLst>
                </a:gridCol>
                <a:gridCol w="2011313">
                  <a:extLst>
                    <a:ext uri="{9D8B030D-6E8A-4147-A177-3AD203B41FA5}">
                      <a16:colId xmlns:a16="http://schemas.microsoft.com/office/drawing/2014/main" val="2703672652"/>
                    </a:ext>
                  </a:extLst>
                </a:gridCol>
                <a:gridCol w="2011313">
                  <a:extLst>
                    <a:ext uri="{9D8B030D-6E8A-4147-A177-3AD203B41FA5}">
                      <a16:colId xmlns:a16="http://schemas.microsoft.com/office/drawing/2014/main" val="1199534182"/>
                    </a:ext>
                  </a:extLst>
                </a:gridCol>
              </a:tblGrid>
              <a:tr h="1046164">
                <a:tc>
                  <a:txBody>
                    <a:bodyPr/>
                    <a:lstStyle/>
                    <a:p>
                      <a:pPr algn="l"/>
                      <a:endParaRPr lang="en-US" sz="1200">
                        <a:latin typeface="IntelOne Display Light" panose="020B0403020203020204" pitchFamily="34" charset="0"/>
                      </a:endParaRPr>
                    </a:p>
                  </a:txBody>
                  <a:tcPr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400" dirty="0">
                          <a:solidFill>
                            <a:schemeClr val="bg1"/>
                          </a:solidFill>
                          <a:latin typeface="IntelOne Text" panose="020B0503020203020204" pitchFamily="34" charset="0"/>
                        </a:rPr>
                        <a:t>Intel® Trust </a:t>
                      </a:r>
                    </a:p>
                    <a:p>
                      <a:pPr algn="ctr"/>
                      <a:r>
                        <a:rPr lang="en-US" sz="1400" dirty="0">
                          <a:solidFill>
                            <a:schemeClr val="bg1"/>
                          </a:solidFill>
                          <a:latin typeface="IntelOne Text" panose="020B0503020203020204" pitchFamily="34" charset="0"/>
                        </a:rPr>
                        <a:t>Authority Service</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tc>
                  <a:txBody>
                    <a:bodyPr/>
                    <a:lstStyle/>
                    <a:p>
                      <a:pPr algn="ctr"/>
                      <a:r>
                        <a:rPr lang="en-US" sz="1400" dirty="0">
                          <a:solidFill>
                            <a:schemeClr val="bg1"/>
                          </a:solidFill>
                          <a:latin typeface="IntelOne Text" panose="020B0503020203020204" pitchFamily="34" charset="0"/>
                        </a:rPr>
                        <a:t>Cloud Provider’s Attestation Service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tc>
                  <a:txBody>
                    <a:bodyPr/>
                    <a:lstStyle/>
                    <a:p>
                      <a:pPr algn="ctr"/>
                      <a:r>
                        <a:rPr lang="en-US" sz="1400">
                          <a:solidFill>
                            <a:schemeClr val="bg1"/>
                          </a:solidFill>
                          <a:latin typeface="IntelOne Text" panose="020B0503020203020204" pitchFamily="34" charset="0"/>
                        </a:rPr>
                        <a:t>Application Vendor’s Attestation Service</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tc>
                  <a:txBody>
                    <a:bodyPr/>
                    <a:lstStyle/>
                    <a:p>
                      <a:pPr algn="ctr"/>
                      <a:r>
                        <a:rPr lang="en-US" sz="1400">
                          <a:solidFill>
                            <a:schemeClr val="bg1"/>
                          </a:solidFill>
                          <a:latin typeface="IntelOne Text" panose="020B0503020203020204" pitchFamily="34" charset="0"/>
                        </a:rPr>
                        <a:t>Build-Your-Own Service with Intel Library</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1270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accent5"/>
                    </a:solidFill>
                  </a:tcPr>
                </a:tc>
                <a:extLst>
                  <a:ext uri="{0D108BD9-81ED-4DB2-BD59-A6C34878D82A}">
                    <a16:rowId xmlns:a16="http://schemas.microsoft.com/office/drawing/2014/main" val="1803337868"/>
                  </a:ext>
                </a:extLst>
              </a:tr>
              <a:tr h="840928">
                <a:tc>
                  <a:txBody>
                    <a:bodyPr/>
                    <a:lstStyle/>
                    <a:p>
                      <a:pPr algn="l"/>
                      <a:r>
                        <a:rPr lang="en-US" sz="1400">
                          <a:solidFill>
                            <a:schemeClr val="bg1"/>
                          </a:solidFill>
                          <a:latin typeface="IntelOne Text" panose="020B0503020203020204" pitchFamily="34" charset="0"/>
                        </a:rPr>
                        <a:t>Separation of responsibilities between verifier and infrastructure provider</a:t>
                      </a:r>
                    </a:p>
                  </a:txBody>
                  <a:tcPr marL="182880" marR="13716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1600" b="1" dirty="0">
                          <a:latin typeface="IntelOne Text Light" panose="020B0403020203020204" pitchFamily="34" charset="0"/>
                        </a:rPr>
                        <a:t>Yes</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600" dirty="0">
                          <a:latin typeface="IntelOne Text Light" panose="020B0403020203020204" pitchFamily="34" charset="0"/>
                        </a:rPr>
                        <a:t>No</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6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6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2334831836"/>
                  </a:ext>
                </a:extLst>
              </a:tr>
              <a:tr h="840928">
                <a:tc>
                  <a:txBody>
                    <a:bodyPr/>
                    <a:lstStyle/>
                    <a:p>
                      <a:pPr algn="l"/>
                      <a:r>
                        <a:rPr lang="en-US" sz="1400">
                          <a:solidFill>
                            <a:schemeClr val="bg1"/>
                          </a:solidFill>
                          <a:latin typeface="IntelOne Text" panose="020B0503020203020204" pitchFamily="34" charset="0"/>
                        </a:rPr>
                        <a:t>Consistency across Intel SGX and Intel TDX</a:t>
                      </a:r>
                    </a:p>
                  </a:txBody>
                  <a:tcPr marL="182880" marR="18288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1600" b="1" dirty="0">
                          <a:latin typeface="IntelOne Text Light" panose="020B0403020203020204" pitchFamily="34" charset="0"/>
                        </a:rPr>
                        <a:t>Yes</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600" dirty="0">
                          <a:latin typeface="IntelOne Text Light" panose="020B0403020203020204" pitchFamily="34" charset="0"/>
                        </a:rPr>
                        <a:t>Yes</a:t>
                      </a:r>
                    </a:p>
                    <a:p>
                      <a:pPr algn="ctr"/>
                      <a:r>
                        <a:rPr lang="en-US" sz="1600" dirty="0">
                          <a:latin typeface="IntelOne Text Light" panose="020B0403020203020204" pitchFamily="34" charset="0"/>
                        </a:rPr>
                        <a:t>if both Intel SGX and TDX offered</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600" dirty="0">
                          <a:latin typeface="IntelOne Text Light" panose="020B0403020203020204" pitchFamily="34" charset="0"/>
                        </a:rPr>
                        <a:t>No</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tc>
                  <a:txBody>
                    <a:bodyPr/>
                    <a:lstStyle/>
                    <a:p>
                      <a:pPr algn="ctr"/>
                      <a:r>
                        <a:rPr lang="en-US" sz="16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4185992245"/>
                  </a:ext>
                </a:extLst>
              </a:tr>
              <a:tr h="840928">
                <a:tc>
                  <a:txBody>
                    <a:bodyPr/>
                    <a:lstStyle/>
                    <a:p>
                      <a:pPr algn="l"/>
                      <a:r>
                        <a:rPr lang="en-US" sz="1400">
                          <a:solidFill>
                            <a:schemeClr val="bg1"/>
                          </a:solidFill>
                          <a:latin typeface="IntelOne Text" panose="020B0503020203020204" pitchFamily="34" charset="0"/>
                        </a:rPr>
                        <a:t>Consistent service across on-prem, hybrid, multi-cloud, and edge deployments</a:t>
                      </a:r>
                    </a:p>
                  </a:txBody>
                  <a:tcPr marL="182880" marR="13716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6350" cap="flat" cmpd="sng" algn="ctr">
                      <a:solidFill>
                        <a:schemeClr val="bg1">
                          <a:lumMod val="95000"/>
                        </a:schemeClr>
                      </a:solidFill>
                      <a:prstDash val="solid"/>
                      <a:round/>
                      <a:headEnd type="none" w="med" len="med"/>
                      <a:tailEnd type="none" w="med" len="med"/>
                    </a:lnB>
                    <a:solidFill>
                      <a:schemeClr val="accent1"/>
                    </a:solidFill>
                  </a:tcPr>
                </a:tc>
                <a:tc>
                  <a:txBody>
                    <a:bodyPr/>
                    <a:lstStyle/>
                    <a:p>
                      <a:pPr algn="ctr"/>
                      <a:r>
                        <a:rPr lang="en-US" sz="1600" b="1" dirty="0">
                          <a:latin typeface="IntelOne Text Light" panose="020B0403020203020204" pitchFamily="34" charset="0"/>
                        </a:rPr>
                        <a:t>Yes</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600" dirty="0">
                          <a:latin typeface="IntelOne Text Light" panose="020B0403020203020204" pitchFamily="34" charset="0"/>
                        </a:rPr>
                        <a:t>No</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600" dirty="0">
                          <a:latin typeface="IntelOne Text Light" panose="020B0403020203020204" pitchFamily="34" charset="0"/>
                        </a:rPr>
                        <a:t>Possible</a:t>
                      </a:r>
                    </a:p>
                    <a:p>
                      <a:pPr algn="ctr"/>
                      <a:r>
                        <a:rPr lang="en-US" sz="1600" dirty="0">
                          <a:latin typeface="IntelOne Text Light" panose="020B0403020203020204" pitchFamily="34" charset="0"/>
                        </a:rPr>
                        <a:t>but limited to specific application</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tc>
                  <a:txBody>
                    <a:bodyPr/>
                    <a:lstStyle/>
                    <a:p>
                      <a:pPr algn="ctr"/>
                      <a:r>
                        <a:rPr lang="en-US" sz="1600">
                          <a:latin typeface="IntelOne Text Light" panose="020B0403020203020204" pitchFamily="34" charset="0"/>
                        </a:rPr>
                        <a:t>Yes</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tcPr>
                </a:tc>
                <a:extLst>
                  <a:ext uri="{0D108BD9-81ED-4DB2-BD59-A6C34878D82A}">
                    <a16:rowId xmlns:a16="http://schemas.microsoft.com/office/drawing/2014/main" val="3008474918"/>
                  </a:ext>
                </a:extLst>
              </a:tr>
              <a:tr h="840928">
                <a:tc>
                  <a:txBody>
                    <a:bodyPr/>
                    <a:lstStyle/>
                    <a:p>
                      <a:pPr algn="l"/>
                      <a:r>
                        <a:rPr lang="en-US" sz="1400">
                          <a:solidFill>
                            <a:schemeClr val="bg1"/>
                          </a:solidFill>
                          <a:latin typeface="IntelOne Text" panose="020B0503020203020204" pitchFamily="34" charset="0"/>
                        </a:rPr>
                        <a:t>Development effort</a:t>
                      </a:r>
                    </a:p>
                  </a:txBody>
                  <a:tcPr marL="182880" marR="182880" anchor="ctr">
                    <a:lnL w="1270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solidFill>
                        <a:schemeClr val="bg1">
                          <a:lumMod val="95000"/>
                        </a:schemeClr>
                      </a:solidFill>
                      <a:prstDash val="solid"/>
                      <a:round/>
                      <a:headEnd type="none" w="med" len="med"/>
                      <a:tailEnd type="none" w="med" len="med"/>
                    </a:lnT>
                    <a:lnB w="12700" cap="flat" cmpd="sng" algn="ctr">
                      <a:noFill/>
                      <a:prstDash val="solid"/>
                      <a:round/>
                      <a:headEnd type="none" w="med" len="med"/>
                      <a:tailEnd type="none" w="med" len="med"/>
                    </a:lnB>
                    <a:solidFill>
                      <a:schemeClr val="accent1"/>
                    </a:solidFill>
                  </a:tcPr>
                </a:tc>
                <a:tc>
                  <a:txBody>
                    <a:bodyPr/>
                    <a:lstStyle/>
                    <a:p>
                      <a:pPr algn="ctr"/>
                      <a:r>
                        <a:rPr lang="en-US" sz="1600" b="1" dirty="0">
                          <a:latin typeface="IntelOne Text Light" panose="020B0403020203020204" pitchFamily="34" charset="0"/>
                        </a:rPr>
                        <a:t>Low</a:t>
                      </a:r>
                    </a:p>
                  </a:txBody>
                  <a:tcPr anchor="ctr">
                    <a:lnL w="6350" cap="flat" cmpd="sng" algn="ctr">
                      <a:no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600" dirty="0">
                          <a:latin typeface="IntelOne Text Light" panose="020B0403020203020204" pitchFamily="34" charset="0"/>
                        </a:rPr>
                        <a:t>Low</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600">
                          <a:latin typeface="IntelOne Text Light" panose="020B0403020203020204" pitchFamily="34" charset="0"/>
                        </a:rPr>
                        <a:t>Low</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tc>
                  <a:txBody>
                    <a:bodyPr/>
                    <a:lstStyle/>
                    <a:p>
                      <a:pPr algn="ctr"/>
                      <a:r>
                        <a:rPr lang="en-US" sz="1600" dirty="0">
                          <a:latin typeface="IntelOne Text Light" panose="020B0403020203020204" pitchFamily="34" charset="0"/>
                        </a:rPr>
                        <a:t>High</a:t>
                      </a:r>
                    </a:p>
                  </a:txBody>
                  <a:tcPr anchor="ctr">
                    <a:lnL w="6350" cap="flat" cmpd="sng" algn="ctr">
                      <a:solidFill>
                        <a:schemeClr val="bg1">
                          <a:lumMod val="85000"/>
                        </a:schemeClr>
                      </a:solidFill>
                      <a:prstDash val="solid"/>
                      <a:round/>
                      <a:headEnd type="none" w="med" len="med"/>
                      <a:tailEnd type="none" w="med" len="med"/>
                    </a:lnL>
                    <a:lnR w="6350" cap="flat" cmpd="sng" algn="ctr">
                      <a:solidFill>
                        <a:schemeClr val="bg1">
                          <a:lumMod val="85000"/>
                        </a:schemeClr>
                      </a:solidFill>
                      <a:prstDash val="solid"/>
                      <a:round/>
                      <a:headEnd type="none" w="med" len="med"/>
                      <a:tailEnd type="none" w="med" len="med"/>
                    </a:lnR>
                    <a:lnT w="6350" cap="flat" cmpd="sng" algn="ctr">
                      <a:noFill/>
                      <a:prstDash val="solid"/>
                      <a:round/>
                      <a:headEnd type="none" w="med" len="med"/>
                      <a:tailEnd type="none" w="med" len="med"/>
                    </a:lnT>
                    <a:lnB w="127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282363"/>
                  </a:ext>
                </a:extLst>
              </a:tr>
            </a:tbl>
          </a:graphicData>
        </a:graphic>
      </p:graphicFrame>
    </p:spTree>
    <p:extLst>
      <p:ext uri="{BB962C8B-B14F-4D97-AF65-F5344CB8AC3E}">
        <p14:creationId xmlns:p14="http://schemas.microsoft.com/office/powerpoint/2010/main" val="1499551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78613F-DD0C-B953-4B6F-217558F0D34E}"/>
              </a:ext>
            </a:extLst>
          </p:cNvPr>
          <p:cNvSpPr>
            <a:spLocks noGrp="1"/>
          </p:cNvSpPr>
          <p:nvPr>
            <p:ph type="title"/>
          </p:nvPr>
        </p:nvSpPr>
        <p:spPr/>
        <p:txBody>
          <a:bodyPr/>
          <a:lstStyle/>
          <a:p>
            <a:r>
              <a:rPr lang="en-US" dirty="0"/>
              <a:t>Intel TEE Enabling</a:t>
            </a:r>
          </a:p>
        </p:txBody>
      </p:sp>
      <p:sp>
        <p:nvSpPr>
          <p:cNvPr id="4" name="Rectangle 3">
            <a:extLst>
              <a:ext uri="{FF2B5EF4-FFF2-40B4-BE49-F238E27FC236}">
                <a16:creationId xmlns:a16="http://schemas.microsoft.com/office/drawing/2014/main" id="{8C58337E-DB09-C868-0A11-F5098367FFA1}"/>
              </a:ext>
            </a:extLst>
          </p:cNvPr>
          <p:cNvSpPr/>
          <p:nvPr/>
        </p:nvSpPr>
        <p:spPr>
          <a:xfrm>
            <a:off x="5399028" y="1281919"/>
            <a:ext cx="274320" cy="274320"/>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8172425A-2736-60B8-26D6-68AA9E76BBC1}"/>
              </a:ext>
            </a:extLst>
          </p:cNvPr>
          <p:cNvSpPr/>
          <p:nvPr/>
        </p:nvSpPr>
        <p:spPr>
          <a:xfrm>
            <a:off x="5261868" y="1556239"/>
            <a:ext cx="137160" cy="1371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839CD6EB-4A6C-9546-B7F5-FFB07B583EE0}"/>
              </a:ext>
            </a:extLst>
          </p:cNvPr>
          <p:cNvSpPr/>
          <p:nvPr/>
        </p:nvSpPr>
        <p:spPr>
          <a:xfrm>
            <a:off x="361230" y="1668701"/>
            <a:ext cx="4888166" cy="69765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2000">
                <a:solidFill>
                  <a:schemeClr val="bg1"/>
                </a:solidFill>
                <a:latin typeface="IntelOne Display Medium" panose="020B0703020203020204" pitchFamily="34" charset="0"/>
                <a:sym typeface="Helvetica Neue Medium"/>
              </a:rPr>
              <a:t>VM-level Isolation: </a:t>
            </a:r>
            <a:r>
              <a:rPr lang="en-US" sz="2000"/>
              <a:t>Intel® TDX</a:t>
            </a:r>
            <a:endParaRPr lang="en-US" sz="2000">
              <a:solidFill>
                <a:schemeClr val="bg1"/>
              </a:solidFill>
              <a:latin typeface="IntelOne Display Medium" panose="020B0703020203020204" pitchFamily="34" charset="0"/>
              <a:sym typeface="Helvetica Neue Medium"/>
            </a:endParaRPr>
          </a:p>
        </p:txBody>
      </p:sp>
      <p:sp>
        <p:nvSpPr>
          <p:cNvPr id="7" name="Rectangle 6">
            <a:extLst>
              <a:ext uri="{FF2B5EF4-FFF2-40B4-BE49-F238E27FC236}">
                <a16:creationId xmlns:a16="http://schemas.microsoft.com/office/drawing/2014/main" id="{B53C97D1-EFFC-78AB-51F6-4E28701E105B}"/>
              </a:ext>
            </a:extLst>
          </p:cNvPr>
          <p:cNvSpPr/>
          <p:nvPr/>
        </p:nvSpPr>
        <p:spPr>
          <a:xfrm>
            <a:off x="10825079" y="1254372"/>
            <a:ext cx="274320" cy="2743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E69D42EF-A469-EA77-EB6B-38C1C67B253A}"/>
              </a:ext>
            </a:extLst>
          </p:cNvPr>
          <p:cNvSpPr/>
          <p:nvPr/>
        </p:nvSpPr>
        <p:spPr>
          <a:xfrm>
            <a:off x="11099399" y="1531542"/>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A01C82F-1094-E111-AFB4-CC04723A3E83}"/>
              </a:ext>
            </a:extLst>
          </p:cNvPr>
          <p:cNvSpPr/>
          <p:nvPr/>
        </p:nvSpPr>
        <p:spPr>
          <a:xfrm>
            <a:off x="6194947" y="1668703"/>
            <a:ext cx="4888166" cy="697658"/>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2000">
                <a:latin typeface="IntelOne Display Medium" panose="020B0703020203020204" pitchFamily="34" charset="0"/>
              </a:rPr>
              <a:t>Application-level isolation: </a:t>
            </a:r>
            <a:r>
              <a:rPr lang="en-US" sz="2000"/>
              <a:t>Intel® SGX</a:t>
            </a:r>
          </a:p>
        </p:txBody>
      </p:sp>
      <p:graphicFrame>
        <p:nvGraphicFramePr>
          <p:cNvPr id="3" name="Table 2">
            <a:extLst>
              <a:ext uri="{FF2B5EF4-FFF2-40B4-BE49-F238E27FC236}">
                <a16:creationId xmlns:a16="http://schemas.microsoft.com/office/drawing/2014/main" id="{88B1F56B-80E7-2D4F-CE03-D42DEC81903C}"/>
              </a:ext>
            </a:extLst>
          </p:cNvPr>
          <p:cNvGraphicFramePr>
            <a:graphicFrameLocks noGrp="1"/>
          </p:cNvGraphicFramePr>
          <p:nvPr>
            <p:extLst>
              <p:ext uri="{D42A27DB-BD31-4B8C-83A1-F6EECF244321}">
                <p14:modId xmlns:p14="http://schemas.microsoft.com/office/powerpoint/2010/main" val="1962355339"/>
              </p:ext>
            </p:extLst>
          </p:nvPr>
        </p:nvGraphicFramePr>
        <p:xfrm>
          <a:off x="361230" y="2584049"/>
          <a:ext cx="5312118" cy="3053080"/>
        </p:xfrm>
        <a:graphic>
          <a:graphicData uri="http://schemas.openxmlformats.org/drawingml/2006/table">
            <a:tbl>
              <a:tblPr firstRow="1" bandRow="1">
                <a:tableStyleId>{5940675A-B579-460E-94D1-54222C63F5DA}</a:tableStyleId>
              </a:tblPr>
              <a:tblGrid>
                <a:gridCol w="2086406">
                  <a:extLst>
                    <a:ext uri="{9D8B030D-6E8A-4147-A177-3AD203B41FA5}">
                      <a16:colId xmlns:a16="http://schemas.microsoft.com/office/drawing/2014/main" val="2030461401"/>
                    </a:ext>
                  </a:extLst>
                </a:gridCol>
                <a:gridCol w="3225712">
                  <a:extLst>
                    <a:ext uri="{9D8B030D-6E8A-4147-A177-3AD203B41FA5}">
                      <a16:colId xmlns:a16="http://schemas.microsoft.com/office/drawing/2014/main" val="2577485186"/>
                    </a:ext>
                  </a:extLst>
                </a:gridCol>
              </a:tblGrid>
              <a:tr h="370840">
                <a:tc>
                  <a:txBody>
                    <a:bodyPr/>
                    <a:lstStyle/>
                    <a:p>
                      <a:r>
                        <a:rPr lang="en-US" sz="1400" b="1" dirty="0"/>
                        <a:t>Intel Server Platforms</a:t>
                      </a:r>
                    </a:p>
                  </a:txBody>
                  <a:tcPr anchor="ctr">
                    <a:solidFill>
                      <a:schemeClr val="tx2">
                        <a:lumMod val="20000"/>
                        <a:lumOff val="80000"/>
                      </a:schemeClr>
                    </a:solidFill>
                  </a:tcPr>
                </a:tc>
                <a:tc>
                  <a:txBody>
                    <a:bodyPr/>
                    <a:lstStyle/>
                    <a:p>
                      <a:pPr>
                        <a:spcAft>
                          <a:spcPts val="400"/>
                        </a:spcAft>
                      </a:pPr>
                      <a:r>
                        <a:rPr lang="en-US" sz="1100" dirty="0"/>
                        <a:t> 5</a:t>
                      </a:r>
                      <a:r>
                        <a:rPr lang="en-US" sz="1100" baseline="30000" dirty="0"/>
                        <a:t>th</a:t>
                      </a:r>
                      <a:r>
                        <a:rPr lang="en-US" sz="1100" dirty="0"/>
                        <a:t> Gen Intel® Xeon® Scalable &amp; later*</a:t>
                      </a:r>
                    </a:p>
                  </a:txBody>
                  <a:tcPr anchor="ctr"/>
                </a:tc>
                <a:extLst>
                  <a:ext uri="{0D108BD9-81ED-4DB2-BD59-A6C34878D82A}">
                    <a16:rowId xmlns:a16="http://schemas.microsoft.com/office/drawing/2014/main" val="2835365126"/>
                  </a:ext>
                </a:extLst>
              </a:tr>
              <a:tr h="370840">
                <a:tc>
                  <a:txBody>
                    <a:bodyPr/>
                    <a:lstStyle/>
                    <a:p>
                      <a:r>
                        <a:rPr lang="en-US" sz="1400" b="1" dirty="0"/>
                        <a:t>Cloud Providers</a:t>
                      </a:r>
                    </a:p>
                  </a:txBody>
                  <a:tcPr anchor="ctr">
                    <a:solidFill>
                      <a:schemeClr val="tx2">
                        <a:lumMod val="20000"/>
                        <a:lumOff val="80000"/>
                      </a:schemeClr>
                    </a:solidFill>
                  </a:tcPr>
                </a:tc>
                <a:tc>
                  <a:txBody>
                    <a:bodyPr/>
                    <a:lstStyle/>
                    <a:p>
                      <a:pPr>
                        <a:spcAft>
                          <a:spcPts val="400"/>
                        </a:spcAft>
                      </a:pPr>
                      <a:r>
                        <a:rPr lang="en-US" sz="1100" dirty="0"/>
                        <a:t>Alibaba Cloud, Google Cloud, Microsoft Azure, ByteDance, PhoenixNAP,  IBM Cloud (preview Q4’24)</a:t>
                      </a:r>
                    </a:p>
                  </a:txBody>
                  <a:tcPr anchor="ctr"/>
                </a:tc>
                <a:extLst>
                  <a:ext uri="{0D108BD9-81ED-4DB2-BD59-A6C34878D82A}">
                    <a16:rowId xmlns:a16="http://schemas.microsoft.com/office/drawing/2014/main" val="2704007426"/>
                  </a:ext>
                </a:extLst>
              </a:tr>
              <a:tr h="370840">
                <a:tc>
                  <a:txBody>
                    <a:bodyPr/>
                    <a:lstStyle/>
                    <a:p>
                      <a:r>
                        <a:rPr lang="en-US" sz="1400" b="1" dirty="0"/>
                        <a:t>Guest OS</a:t>
                      </a:r>
                    </a:p>
                  </a:txBody>
                  <a:tcPr anchor="ctr">
                    <a:solidFill>
                      <a:schemeClr val="tx2">
                        <a:lumMod val="20000"/>
                        <a:lumOff val="80000"/>
                      </a:schemeClr>
                    </a:solidFill>
                  </a:tcPr>
                </a:tc>
                <a:tc>
                  <a:txBody>
                    <a:bodyPr/>
                    <a:lstStyle/>
                    <a:p>
                      <a:pPr>
                        <a:spcAft>
                          <a:spcPts val="400"/>
                        </a:spcAft>
                      </a:pPr>
                      <a:r>
                        <a:rPr lang="en-US" sz="1100" dirty="0"/>
                        <a:t>Canonical Ubuntu 22.04 &amp; later</a:t>
                      </a:r>
                    </a:p>
                    <a:p>
                      <a:pPr>
                        <a:spcAft>
                          <a:spcPts val="400"/>
                        </a:spcAft>
                      </a:pPr>
                      <a:r>
                        <a:rPr lang="en-US" sz="1100" dirty="0"/>
                        <a:t>Red Hat RHEL 9.2 &amp; later</a:t>
                      </a:r>
                    </a:p>
                    <a:p>
                      <a:pPr>
                        <a:spcAft>
                          <a:spcPts val="400"/>
                        </a:spcAft>
                      </a:pPr>
                      <a:r>
                        <a:rPr lang="en-US" sz="1100" dirty="0"/>
                        <a:t>SUSE Enterprise Server 15 &amp; later</a:t>
                      </a:r>
                    </a:p>
                  </a:txBody>
                  <a:tcPr anchor="ctr"/>
                </a:tc>
                <a:extLst>
                  <a:ext uri="{0D108BD9-81ED-4DB2-BD59-A6C34878D82A}">
                    <a16:rowId xmlns:a16="http://schemas.microsoft.com/office/drawing/2014/main" val="740995127"/>
                  </a:ext>
                </a:extLst>
              </a:tr>
              <a:tr h="370840">
                <a:tc>
                  <a:txBody>
                    <a:bodyPr/>
                    <a:lstStyle/>
                    <a:p>
                      <a:r>
                        <a:rPr lang="en-US" sz="1400" b="1" dirty="0"/>
                        <a:t>Host OS / Hypervisor</a:t>
                      </a:r>
                    </a:p>
                  </a:txBody>
                  <a:tcPr anchor="ctr">
                    <a:solidFill>
                      <a:schemeClr val="tx2">
                        <a:lumMod val="20000"/>
                        <a:lumOff val="80000"/>
                      </a:schemeClr>
                    </a:solidFill>
                  </a:tcPr>
                </a:tc>
                <a:tc>
                  <a:txBody>
                    <a:bodyPr/>
                    <a:lstStyle/>
                    <a:p>
                      <a:pPr>
                        <a:spcAft>
                          <a:spcPts val="400"/>
                        </a:spcAft>
                      </a:pPr>
                      <a:r>
                        <a:rPr lang="en-US" sz="1100" dirty="0"/>
                        <a:t>Canonical Ubuntu 24.04</a:t>
                      </a:r>
                    </a:p>
                    <a:p>
                      <a:pPr>
                        <a:spcAft>
                          <a:spcPts val="400"/>
                        </a:spcAft>
                      </a:pPr>
                      <a:r>
                        <a:rPr lang="en-US" sz="1100" dirty="0"/>
                        <a:t>Red Hat CentOS 9 Stream</a:t>
                      </a:r>
                    </a:p>
                    <a:p>
                      <a:pPr>
                        <a:spcAft>
                          <a:spcPts val="400"/>
                        </a:spcAft>
                      </a:pPr>
                      <a:r>
                        <a:rPr lang="en-US" sz="1100" dirty="0"/>
                        <a:t>SUSE Ent. 15-SP5 &amp; openSUSE Leap 15.5</a:t>
                      </a:r>
                    </a:p>
                    <a:p>
                      <a:pPr>
                        <a:spcAft>
                          <a:spcPts val="400"/>
                        </a:spcAft>
                      </a:pPr>
                      <a:r>
                        <a:rPr lang="en-US" sz="1100" dirty="0"/>
                        <a:t>VMware vSphere 9</a:t>
                      </a:r>
                    </a:p>
                  </a:txBody>
                  <a:tcPr anchor="ctr"/>
                </a:tc>
                <a:extLst>
                  <a:ext uri="{0D108BD9-81ED-4DB2-BD59-A6C34878D82A}">
                    <a16:rowId xmlns:a16="http://schemas.microsoft.com/office/drawing/2014/main" val="739493068"/>
                  </a:ext>
                </a:extLst>
              </a:tr>
              <a:tr h="370840">
                <a:tc>
                  <a:txBody>
                    <a:bodyPr/>
                    <a:lstStyle/>
                    <a:p>
                      <a:r>
                        <a:rPr lang="en-US" sz="1400" b="1" dirty="0"/>
                        <a:t>Attestation Providers</a:t>
                      </a:r>
                    </a:p>
                  </a:txBody>
                  <a:tcPr anchor="ctr">
                    <a:solidFill>
                      <a:schemeClr val="tx2">
                        <a:lumMod val="20000"/>
                        <a:lumOff val="80000"/>
                      </a:schemeClr>
                    </a:solidFill>
                  </a:tcPr>
                </a:tc>
                <a:tc>
                  <a:txBody>
                    <a:bodyPr/>
                    <a:lstStyle/>
                    <a:p>
                      <a:pPr>
                        <a:spcAft>
                          <a:spcPts val="400"/>
                        </a:spcAft>
                      </a:pPr>
                      <a:r>
                        <a:rPr lang="en-US" sz="1100" dirty="0"/>
                        <a:t>Intel® Trust Authority</a:t>
                      </a:r>
                    </a:p>
                    <a:p>
                      <a:pPr>
                        <a:spcAft>
                          <a:spcPts val="400"/>
                        </a:spcAft>
                      </a:pPr>
                      <a:r>
                        <a:rPr lang="en-US" sz="1100" dirty="0"/>
                        <a:t>Cloud Service Providers</a:t>
                      </a:r>
                    </a:p>
                  </a:txBody>
                  <a:tcPr anchor="ctr"/>
                </a:tc>
                <a:extLst>
                  <a:ext uri="{0D108BD9-81ED-4DB2-BD59-A6C34878D82A}">
                    <a16:rowId xmlns:a16="http://schemas.microsoft.com/office/drawing/2014/main" val="990800756"/>
                  </a:ext>
                </a:extLst>
              </a:tr>
            </a:tbl>
          </a:graphicData>
        </a:graphic>
      </p:graphicFrame>
      <p:graphicFrame>
        <p:nvGraphicFramePr>
          <p:cNvPr id="11" name="Table 10">
            <a:extLst>
              <a:ext uri="{FF2B5EF4-FFF2-40B4-BE49-F238E27FC236}">
                <a16:creationId xmlns:a16="http://schemas.microsoft.com/office/drawing/2014/main" id="{DBA8FD60-5113-F975-94C4-C744108A42DE}"/>
              </a:ext>
            </a:extLst>
          </p:cNvPr>
          <p:cNvGraphicFramePr>
            <a:graphicFrameLocks noGrp="1"/>
          </p:cNvGraphicFramePr>
          <p:nvPr>
            <p:extLst>
              <p:ext uri="{D42A27DB-BD31-4B8C-83A1-F6EECF244321}">
                <p14:modId xmlns:p14="http://schemas.microsoft.com/office/powerpoint/2010/main" val="3153577644"/>
              </p:ext>
            </p:extLst>
          </p:nvPr>
        </p:nvGraphicFramePr>
        <p:xfrm>
          <a:off x="6194947" y="2584049"/>
          <a:ext cx="5312118" cy="2834640"/>
        </p:xfrm>
        <a:graphic>
          <a:graphicData uri="http://schemas.openxmlformats.org/drawingml/2006/table">
            <a:tbl>
              <a:tblPr firstRow="1" bandRow="1">
                <a:tableStyleId>{5940675A-B579-460E-94D1-54222C63F5DA}</a:tableStyleId>
              </a:tblPr>
              <a:tblGrid>
                <a:gridCol w="2086406">
                  <a:extLst>
                    <a:ext uri="{9D8B030D-6E8A-4147-A177-3AD203B41FA5}">
                      <a16:colId xmlns:a16="http://schemas.microsoft.com/office/drawing/2014/main" val="2030461401"/>
                    </a:ext>
                  </a:extLst>
                </a:gridCol>
                <a:gridCol w="3225712">
                  <a:extLst>
                    <a:ext uri="{9D8B030D-6E8A-4147-A177-3AD203B41FA5}">
                      <a16:colId xmlns:a16="http://schemas.microsoft.com/office/drawing/2014/main" val="2577485186"/>
                    </a:ext>
                  </a:extLst>
                </a:gridCol>
              </a:tblGrid>
              <a:tr h="370840">
                <a:tc>
                  <a:txBody>
                    <a:bodyPr/>
                    <a:lstStyle/>
                    <a:p>
                      <a:r>
                        <a:rPr lang="en-US" sz="1400" b="1" dirty="0"/>
                        <a:t>Intel Server Platforms</a:t>
                      </a:r>
                    </a:p>
                  </a:txBody>
                  <a:tcPr anchor="ctr">
                    <a:solidFill>
                      <a:srgbClr val="CBB4D4"/>
                    </a:solidFill>
                  </a:tcPr>
                </a:tc>
                <a:tc>
                  <a:txBody>
                    <a:bodyPr/>
                    <a:lstStyle/>
                    <a:p>
                      <a:pPr>
                        <a:spcAft>
                          <a:spcPts val="400"/>
                        </a:spcAft>
                      </a:pPr>
                      <a:r>
                        <a:rPr lang="en-US" sz="1100" dirty="0"/>
                        <a:t> 3</a:t>
                      </a:r>
                      <a:r>
                        <a:rPr lang="en-US" sz="1100" baseline="30000" dirty="0"/>
                        <a:t>rd</a:t>
                      </a:r>
                      <a:r>
                        <a:rPr lang="en-US" sz="1100" dirty="0"/>
                        <a:t> Gen Intel® Xeon® Scalable &amp; later*</a:t>
                      </a:r>
                    </a:p>
                  </a:txBody>
                  <a:tcPr anchor="ctr"/>
                </a:tc>
                <a:extLst>
                  <a:ext uri="{0D108BD9-81ED-4DB2-BD59-A6C34878D82A}">
                    <a16:rowId xmlns:a16="http://schemas.microsoft.com/office/drawing/2014/main" val="4205068101"/>
                  </a:ext>
                </a:extLst>
              </a:tr>
              <a:tr h="370840">
                <a:tc>
                  <a:txBody>
                    <a:bodyPr/>
                    <a:lstStyle/>
                    <a:p>
                      <a:r>
                        <a:rPr lang="en-US" sz="1400" b="1" dirty="0"/>
                        <a:t>Cloud Providers</a:t>
                      </a:r>
                    </a:p>
                  </a:txBody>
                  <a:tcPr anchor="ctr">
                    <a:solidFill>
                      <a:srgbClr val="CBB4D4"/>
                    </a:solidFill>
                  </a:tcPr>
                </a:tc>
                <a:tc>
                  <a:txBody>
                    <a:bodyPr/>
                    <a:lstStyle/>
                    <a:p>
                      <a:pPr>
                        <a:spcAft>
                          <a:spcPts val="400"/>
                        </a:spcAft>
                      </a:pPr>
                      <a:r>
                        <a:rPr lang="en-US" sz="1100" dirty="0"/>
                        <a:t>Alibaba Cloud, Microsoft Azure, Baidu, ByteDance, IBM Cloud, IONOS, OVH, PhoenixNAP, T-Systems &amp; more</a:t>
                      </a:r>
                    </a:p>
                  </a:txBody>
                  <a:tcPr anchor="ctr"/>
                </a:tc>
                <a:extLst>
                  <a:ext uri="{0D108BD9-81ED-4DB2-BD59-A6C34878D82A}">
                    <a16:rowId xmlns:a16="http://schemas.microsoft.com/office/drawing/2014/main" val="2704007426"/>
                  </a:ext>
                </a:extLst>
              </a:tr>
              <a:tr h="370840">
                <a:tc>
                  <a:txBody>
                    <a:bodyPr/>
                    <a:lstStyle/>
                    <a:p>
                      <a:r>
                        <a:rPr lang="en-US" sz="1400" b="1" dirty="0"/>
                        <a:t>Guest OS</a:t>
                      </a:r>
                    </a:p>
                  </a:txBody>
                  <a:tcPr anchor="ctr">
                    <a:solidFill>
                      <a:srgbClr val="CBB4D4"/>
                    </a:solidFill>
                  </a:tcPr>
                </a:tc>
                <a:tc>
                  <a:txBody>
                    <a:bodyPr/>
                    <a:lstStyle/>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525252"/>
                          </a:solidFill>
                          <a:effectLst/>
                          <a:uLnTx/>
                          <a:uFillTx/>
                          <a:latin typeface="+mn-lt"/>
                          <a:cs typeface="+mn-cs"/>
                        </a:rPr>
                        <a:t>Linux distros based on Kernel 5.13 &amp; later</a:t>
                      </a:r>
                    </a:p>
                    <a:p>
                      <a:pPr marL="0" marR="0" lvl="0" indent="0" algn="l" defTabSz="914400" rtl="0" eaLnBrk="1" fontAlgn="auto" latinLnBrk="0" hangingPunct="1">
                        <a:lnSpc>
                          <a:spcPct val="100000"/>
                        </a:lnSpc>
                        <a:spcBef>
                          <a:spcPts val="0"/>
                        </a:spcBef>
                        <a:spcAft>
                          <a:spcPts val="400"/>
                        </a:spcAft>
                        <a:buClrTx/>
                        <a:buSzTx/>
                        <a:buFont typeface="Arial" panose="020B0604020202020204" pitchFamily="34" charset="0"/>
                        <a:buNone/>
                        <a:tabLst/>
                        <a:defRPr/>
                      </a:pPr>
                      <a:r>
                        <a:rPr kumimoji="0" lang="en-US" sz="1100" b="0" i="0" u="none" strike="noStrike" kern="1200" cap="none" spc="0" normalizeH="0" baseline="0" noProof="0" dirty="0">
                          <a:ln>
                            <a:noFill/>
                          </a:ln>
                          <a:solidFill>
                            <a:srgbClr val="525252"/>
                          </a:solidFill>
                          <a:effectLst/>
                          <a:uLnTx/>
                          <a:uFillTx/>
                          <a:latin typeface="+mn-lt"/>
                          <a:cs typeface="+mn-cs"/>
                        </a:rPr>
                        <a:t>Windows Server 2019 &amp; later</a:t>
                      </a:r>
                    </a:p>
                  </a:txBody>
                  <a:tcPr anchor="ctr"/>
                </a:tc>
                <a:extLst>
                  <a:ext uri="{0D108BD9-81ED-4DB2-BD59-A6C34878D82A}">
                    <a16:rowId xmlns:a16="http://schemas.microsoft.com/office/drawing/2014/main" val="740995127"/>
                  </a:ext>
                </a:extLst>
              </a:tr>
              <a:tr h="370840">
                <a:tc>
                  <a:txBody>
                    <a:bodyPr/>
                    <a:lstStyle/>
                    <a:p>
                      <a:r>
                        <a:rPr lang="en-US" sz="1400" b="1" dirty="0"/>
                        <a:t>Host OS / Hypervisor</a:t>
                      </a:r>
                    </a:p>
                  </a:txBody>
                  <a:tcPr anchor="ctr">
                    <a:solidFill>
                      <a:srgbClr val="CBB4D4"/>
                    </a:solidFill>
                  </a:tcPr>
                </a:tc>
                <a:tc>
                  <a:txBody>
                    <a:bodyPr/>
                    <a:lstStyle/>
                    <a:p>
                      <a:pPr marL="0" indent="0" algn="l">
                        <a:spcAft>
                          <a:spcPts val="400"/>
                        </a:spcAft>
                        <a:buFont typeface="Arial" panose="020B0604020202020204" pitchFamily="34" charset="0"/>
                        <a:buNone/>
                      </a:pPr>
                      <a:r>
                        <a:rPr lang="en-US" sz="1100" dirty="0"/>
                        <a:t>Distributions supporting KVM 5.13 &amp; later</a:t>
                      </a:r>
                    </a:p>
                    <a:p>
                      <a:pPr marL="0" indent="0" algn="l">
                        <a:spcAft>
                          <a:spcPts val="400"/>
                        </a:spcAft>
                        <a:buFont typeface="Arial" panose="020B0604020202020204" pitchFamily="34" charset="0"/>
                        <a:buNone/>
                      </a:pPr>
                      <a:r>
                        <a:rPr lang="en-US" sz="1100" dirty="0"/>
                        <a:t>VMware vSphere 8</a:t>
                      </a:r>
                    </a:p>
                    <a:p>
                      <a:pPr marL="0" indent="0" algn="l">
                        <a:spcAft>
                          <a:spcPts val="400"/>
                        </a:spcAft>
                        <a:buFont typeface="Arial" panose="020B0604020202020204" pitchFamily="34" charset="0"/>
                        <a:buNone/>
                      </a:pPr>
                      <a:r>
                        <a:rPr lang="en-US" sz="1100" dirty="0"/>
                        <a:t>Windows Hyper-V 2019 &amp; later</a:t>
                      </a:r>
                    </a:p>
                  </a:txBody>
                  <a:tcPr anchor="ctr"/>
                </a:tc>
                <a:extLst>
                  <a:ext uri="{0D108BD9-81ED-4DB2-BD59-A6C34878D82A}">
                    <a16:rowId xmlns:a16="http://schemas.microsoft.com/office/drawing/2014/main" val="739493068"/>
                  </a:ext>
                </a:extLst>
              </a:tr>
              <a:tr h="370840">
                <a:tc>
                  <a:txBody>
                    <a:bodyPr/>
                    <a:lstStyle/>
                    <a:p>
                      <a:r>
                        <a:rPr lang="en-US" sz="1400" b="1" dirty="0"/>
                        <a:t>Application Providers &amp; Services</a:t>
                      </a:r>
                    </a:p>
                  </a:txBody>
                  <a:tcPr anchor="ctr">
                    <a:solidFill>
                      <a:srgbClr val="CBB4D4"/>
                    </a:solidFill>
                  </a:tcPr>
                </a:tc>
                <a:tc>
                  <a:txBody>
                    <a:bodyPr/>
                    <a:lstStyle/>
                    <a:p>
                      <a:pPr>
                        <a:spcAft>
                          <a:spcPts val="400"/>
                        </a:spcAft>
                      </a:pPr>
                      <a:r>
                        <a:rPr lang="en-US" sz="1100" dirty="0"/>
                        <a:t>Intel® Trust Authority</a:t>
                      </a:r>
                    </a:p>
                    <a:p>
                      <a:pPr>
                        <a:spcAft>
                          <a:spcPts val="400"/>
                        </a:spcAft>
                      </a:pPr>
                      <a:r>
                        <a:rPr lang="en-US" sz="1100" dirty="0"/>
                        <a:t>Select application providers</a:t>
                      </a:r>
                    </a:p>
                    <a:p>
                      <a:pPr>
                        <a:spcAft>
                          <a:spcPts val="400"/>
                        </a:spcAft>
                      </a:pPr>
                      <a:r>
                        <a:rPr lang="en-US" sz="1100" dirty="0"/>
                        <a:t>Cloud Service Providers</a:t>
                      </a:r>
                    </a:p>
                  </a:txBody>
                  <a:tcPr anchor="ctr"/>
                </a:tc>
                <a:extLst>
                  <a:ext uri="{0D108BD9-81ED-4DB2-BD59-A6C34878D82A}">
                    <a16:rowId xmlns:a16="http://schemas.microsoft.com/office/drawing/2014/main" val="990800756"/>
                  </a:ext>
                </a:extLst>
              </a:tr>
            </a:tbl>
          </a:graphicData>
        </a:graphic>
      </p:graphicFrame>
      <p:sp>
        <p:nvSpPr>
          <p:cNvPr id="13" name="TextBox 12">
            <a:extLst>
              <a:ext uri="{FF2B5EF4-FFF2-40B4-BE49-F238E27FC236}">
                <a16:creationId xmlns:a16="http://schemas.microsoft.com/office/drawing/2014/main" id="{1B4D72FF-5662-1865-1610-DE124A3D11FB}"/>
              </a:ext>
            </a:extLst>
          </p:cNvPr>
          <p:cNvSpPr txBox="1"/>
          <p:nvPr/>
        </p:nvSpPr>
        <p:spPr>
          <a:xfrm>
            <a:off x="753516" y="5938982"/>
            <a:ext cx="4409612" cy="430887"/>
          </a:xfrm>
          <a:prstGeom prst="rect">
            <a:avLst/>
          </a:prstGeom>
          <a:noFill/>
        </p:spPr>
        <p:txBody>
          <a:bodyPr wrap="square" rtlCol="0">
            <a:spAutoFit/>
          </a:bodyPr>
          <a:lstStyle/>
          <a:p>
            <a:r>
              <a:rPr lang="en-US" sz="1100" dirty="0"/>
              <a:t>* Select cloud service providers are equipped with TDX-capable 4</a:t>
            </a:r>
            <a:r>
              <a:rPr lang="en-US" sz="1100" baseline="30000" dirty="0"/>
              <a:t>th</a:t>
            </a:r>
            <a:r>
              <a:rPr lang="en-US" sz="1100" dirty="0"/>
              <a:t> Gen Xeon Scalable processors</a:t>
            </a:r>
          </a:p>
        </p:txBody>
      </p:sp>
    </p:spTree>
    <p:extLst>
      <p:ext uri="{BB962C8B-B14F-4D97-AF65-F5344CB8AC3E}">
        <p14:creationId xmlns:p14="http://schemas.microsoft.com/office/powerpoint/2010/main" val="12706398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AD227B-2801-97FE-BD67-178F4DA89894}"/>
              </a:ext>
            </a:extLst>
          </p:cNvPr>
          <p:cNvSpPr>
            <a:spLocks noGrp="1"/>
          </p:cNvSpPr>
          <p:nvPr>
            <p:ph type="title"/>
          </p:nvPr>
        </p:nvSpPr>
        <p:spPr/>
        <p:txBody>
          <a:bodyPr/>
          <a:lstStyle/>
          <a:p>
            <a:r>
              <a:rPr lang="en-US" dirty="0"/>
              <a:t>Confidential AI Options &amp; Evolution</a:t>
            </a:r>
          </a:p>
        </p:txBody>
      </p:sp>
      <p:sp>
        <p:nvSpPr>
          <p:cNvPr id="85" name="TextBox 84">
            <a:extLst>
              <a:ext uri="{FF2B5EF4-FFF2-40B4-BE49-F238E27FC236}">
                <a16:creationId xmlns:a16="http://schemas.microsoft.com/office/drawing/2014/main" id="{5BE74D5F-9CFD-67D5-BC69-6657A5A8E841}"/>
              </a:ext>
            </a:extLst>
          </p:cNvPr>
          <p:cNvSpPr txBox="1"/>
          <p:nvPr/>
        </p:nvSpPr>
        <p:spPr>
          <a:xfrm>
            <a:off x="835041" y="5438644"/>
            <a:ext cx="274254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Most inference workloads</a:t>
            </a:r>
          </a:p>
          <a:p>
            <a:pPr marL="285750" indent="-285750">
              <a:buFont typeface="Arial" panose="020B0604020202020204" pitchFamily="34" charset="0"/>
              <a:buChar char="•"/>
            </a:pPr>
            <a:r>
              <a:rPr lang="en-US" sz="1400" dirty="0"/>
              <a:t>Training &lt;10B parameters</a:t>
            </a:r>
          </a:p>
          <a:p>
            <a:pPr marL="285750" indent="-285750">
              <a:buFont typeface="Arial" panose="020B0604020202020204" pitchFamily="34" charset="0"/>
              <a:buChar char="•"/>
            </a:pPr>
            <a:r>
              <a:rPr lang="en-US" sz="1400" dirty="0"/>
              <a:t>Intel® AMX acceleration</a:t>
            </a:r>
          </a:p>
        </p:txBody>
      </p:sp>
      <p:sp>
        <p:nvSpPr>
          <p:cNvPr id="86" name="TextBox 85">
            <a:extLst>
              <a:ext uri="{FF2B5EF4-FFF2-40B4-BE49-F238E27FC236}">
                <a16:creationId xmlns:a16="http://schemas.microsoft.com/office/drawing/2014/main" id="{6AB9589F-35F6-F417-7A64-FB055D159989}"/>
              </a:ext>
            </a:extLst>
          </p:cNvPr>
          <p:cNvSpPr txBox="1"/>
          <p:nvPr/>
        </p:nvSpPr>
        <p:spPr>
          <a:xfrm>
            <a:off x="4736481" y="5438644"/>
            <a:ext cx="274254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Models &gt;10B parameters</a:t>
            </a:r>
          </a:p>
          <a:p>
            <a:pPr marL="285750" indent="-285750">
              <a:buFont typeface="Arial" panose="020B0604020202020204" pitchFamily="34" charset="0"/>
              <a:buChar char="•"/>
            </a:pPr>
            <a:r>
              <a:rPr lang="en-US" sz="1400" dirty="0"/>
              <a:t>Data passed via encrypted “bounce buffer”</a:t>
            </a:r>
          </a:p>
        </p:txBody>
      </p:sp>
      <p:sp>
        <p:nvSpPr>
          <p:cNvPr id="87" name="TextBox 86">
            <a:extLst>
              <a:ext uri="{FF2B5EF4-FFF2-40B4-BE49-F238E27FC236}">
                <a16:creationId xmlns:a16="http://schemas.microsoft.com/office/drawing/2014/main" id="{17E5EAC2-7CCD-6783-013F-8C8E0773FBAC}"/>
              </a:ext>
            </a:extLst>
          </p:cNvPr>
          <p:cNvSpPr txBox="1"/>
          <p:nvPr/>
        </p:nvSpPr>
        <p:spPr>
          <a:xfrm>
            <a:off x="8639331" y="5438644"/>
            <a:ext cx="274254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Models &gt;10B parameters</a:t>
            </a:r>
          </a:p>
          <a:p>
            <a:pPr marL="285750" indent="-285750">
              <a:buFont typeface="Arial" panose="020B0604020202020204" pitchFamily="34" charset="0"/>
              <a:buChar char="•"/>
            </a:pPr>
            <a:r>
              <a:rPr lang="en-US" sz="1400" dirty="0"/>
              <a:t>Single logical TEE across CPU &amp; GPU (performance)</a:t>
            </a:r>
          </a:p>
        </p:txBody>
      </p:sp>
      <p:pic>
        <p:nvPicPr>
          <p:cNvPr id="88" name="Picture 87">
            <a:extLst>
              <a:ext uri="{FF2B5EF4-FFF2-40B4-BE49-F238E27FC236}">
                <a16:creationId xmlns:a16="http://schemas.microsoft.com/office/drawing/2014/main" id="{E0E85328-42CA-4CED-18EE-7E9F9AAA82F6}"/>
              </a:ext>
            </a:extLst>
          </p:cNvPr>
          <p:cNvPicPr>
            <a:picLocks noChangeAspect="1"/>
          </p:cNvPicPr>
          <p:nvPr/>
        </p:nvPicPr>
        <p:blipFill>
          <a:blip r:embed="rId3"/>
          <a:stretch>
            <a:fillRect/>
          </a:stretch>
        </p:blipFill>
        <p:spPr>
          <a:xfrm>
            <a:off x="8639331" y="1182939"/>
            <a:ext cx="2568406" cy="4178621"/>
          </a:xfrm>
          <a:prstGeom prst="rect">
            <a:avLst/>
          </a:prstGeom>
        </p:spPr>
      </p:pic>
      <p:pic>
        <p:nvPicPr>
          <p:cNvPr id="89" name="Picture 88">
            <a:extLst>
              <a:ext uri="{FF2B5EF4-FFF2-40B4-BE49-F238E27FC236}">
                <a16:creationId xmlns:a16="http://schemas.microsoft.com/office/drawing/2014/main" id="{D3B6BEC2-8114-BA1C-B299-29C69C00EFBC}"/>
              </a:ext>
            </a:extLst>
          </p:cNvPr>
          <p:cNvPicPr>
            <a:picLocks noChangeAspect="1"/>
          </p:cNvPicPr>
          <p:nvPr/>
        </p:nvPicPr>
        <p:blipFill>
          <a:blip r:embed="rId4"/>
          <a:stretch>
            <a:fillRect/>
          </a:stretch>
        </p:blipFill>
        <p:spPr>
          <a:xfrm>
            <a:off x="4654069" y="1182939"/>
            <a:ext cx="2426662" cy="4127594"/>
          </a:xfrm>
          <a:prstGeom prst="rect">
            <a:avLst/>
          </a:prstGeom>
        </p:spPr>
      </p:pic>
      <p:pic>
        <p:nvPicPr>
          <p:cNvPr id="90" name="Picture 89">
            <a:extLst>
              <a:ext uri="{FF2B5EF4-FFF2-40B4-BE49-F238E27FC236}">
                <a16:creationId xmlns:a16="http://schemas.microsoft.com/office/drawing/2014/main" id="{C56C6421-91C7-6719-9C84-FA0D3CBF7851}"/>
              </a:ext>
            </a:extLst>
          </p:cNvPr>
          <p:cNvPicPr>
            <a:picLocks noChangeAspect="1"/>
          </p:cNvPicPr>
          <p:nvPr/>
        </p:nvPicPr>
        <p:blipFill>
          <a:blip r:embed="rId5"/>
          <a:stretch>
            <a:fillRect/>
          </a:stretch>
        </p:blipFill>
        <p:spPr>
          <a:xfrm>
            <a:off x="902213" y="1421516"/>
            <a:ext cx="2409653" cy="3090025"/>
          </a:xfrm>
          <a:prstGeom prst="rect">
            <a:avLst/>
          </a:prstGeom>
        </p:spPr>
      </p:pic>
    </p:spTree>
    <p:extLst>
      <p:ext uri="{BB962C8B-B14F-4D97-AF65-F5344CB8AC3E}">
        <p14:creationId xmlns:p14="http://schemas.microsoft.com/office/powerpoint/2010/main" val="3899774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1B437D-86FB-8A4A-C31F-F2EDA54F41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570FD1-DC79-5E18-95AB-32F0DFFC8BFC}"/>
              </a:ext>
            </a:extLst>
          </p:cNvPr>
          <p:cNvSpPr>
            <a:spLocks noGrp="1"/>
          </p:cNvSpPr>
          <p:nvPr>
            <p:ph type="title"/>
          </p:nvPr>
        </p:nvSpPr>
        <p:spPr/>
        <p:txBody>
          <a:bodyPr/>
          <a:lstStyle/>
          <a:p>
            <a:r>
              <a:rPr lang="en-US"/>
              <a:t>Container Deployment Options</a:t>
            </a:r>
          </a:p>
        </p:txBody>
      </p:sp>
      <p:sp>
        <p:nvSpPr>
          <p:cNvPr id="4" name="Freeform: Shape 3">
            <a:extLst>
              <a:ext uri="{FF2B5EF4-FFF2-40B4-BE49-F238E27FC236}">
                <a16:creationId xmlns:a16="http://schemas.microsoft.com/office/drawing/2014/main" id="{C74E9ADD-6B64-6C99-8DB7-14414E37F73E}"/>
              </a:ext>
            </a:extLst>
          </p:cNvPr>
          <p:cNvSpPr>
            <a:spLocks noChangeAspect="1"/>
          </p:cNvSpPr>
          <p:nvPr/>
        </p:nvSpPr>
        <p:spPr>
          <a:xfrm>
            <a:off x="2545990" y="789796"/>
            <a:ext cx="9264267" cy="4942306"/>
          </a:xfrm>
          <a:custGeom>
            <a:avLst/>
            <a:gdLst>
              <a:gd name="connsiteX0" fmla="*/ 0 w 10058400"/>
              <a:gd name="connsiteY0" fmla="*/ 4056993 h 5559972"/>
              <a:gd name="connsiteX1" fmla="*/ 0 w 10058400"/>
              <a:gd name="connsiteY1" fmla="*/ 5559972 h 5559972"/>
              <a:gd name="connsiteX2" fmla="*/ 1240220 w 10058400"/>
              <a:gd name="connsiteY2" fmla="*/ 5559972 h 5559972"/>
              <a:gd name="connsiteX3" fmla="*/ 10058400 w 10058400"/>
              <a:gd name="connsiteY3" fmla="*/ 5559972 h 5559972"/>
              <a:gd name="connsiteX4" fmla="*/ 10058400 w 10058400"/>
              <a:gd name="connsiteY4" fmla="*/ 0 h 5559972"/>
              <a:gd name="connsiteX5" fmla="*/ 8292662 w 10058400"/>
              <a:gd name="connsiteY5" fmla="*/ 0 h 5559972"/>
              <a:gd name="connsiteX6" fmla="*/ 0 w 10058400"/>
              <a:gd name="connsiteY6" fmla="*/ 4056993 h 5559972"/>
              <a:gd name="connsiteX0" fmla="*/ 0 w 10058400"/>
              <a:gd name="connsiteY0" fmla="*/ 4056993 h 5559972"/>
              <a:gd name="connsiteX1" fmla="*/ 0 w 10058400"/>
              <a:gd name="connsiteY1" fmla="*/ 5559972 h 5559972"/>
              <a:gd name="connsiteX2" fmla="*/ 1240220 w 10058400"/>
              <a:gd name="connsiteY2" fmla="*/ 5559972 h 5559972"/>
              <a:gd name="connsiteX3" fmla="*/ 10058400 w 10058400"/>
              <a:gd name="connsiteY3" fmla="*/ 0 h 5559972"/>
              <a:gd name="connsiteX4" fmla="*/ 8292662 w 10058400"/>
              <a:gd name="connsiteY4" fmla="*/ 0 h 5559972"/>
              <a:gd name="connsiteX5" fmla="*/ 0 w 10058400"/>
              <a:gd name="connsiteY5" fmla="*/ 4056993 h 5559972"/>
              <a:gd name="connsiteX0" fmla="*/ 0 w 10058400"/>
              <a:gd name="connsiteY0" fmla="*/ 4056993 h 5559972"/>
              <a:gd name="connsiteX1" fmla="*/ 0 w 10058400"/>
              <a:gd name="connsiteY1" fmla="*/ 5559972 h 5559972"/>
              <a:gd name="connsiteX2" fmla="*/ 1240220 w 10058400"/>
              <a:gd name="connsiteY2" fmla="*/ 5559972 h 5559972"/>
              <a:gd name="connsiteX3" fmla="*/ 8692055 w 10058400"/>
              <a:gd name="connsiteY3" fmla="*/ 872359 h 5559972"/>
              <a:gd name="connsiteX4" fmla="*/ 10058400 w 10058400"/>
              <a:gd name="connsiteY4" fmla="*/ 0 h 5559972"/>
              <a:gd name="connsiteX5" fmla="*/ 8292662 w 10058400"/>
              <a:gd name="connsiteY5" fmla="*/ 0 h 5559972"/>
              <a:gd name="connsiteX6" fmla="*/ 0 w 10058400"/>
              <a:gd name="connsiteY6" fmla="*/ 4056993 h 5559972"/>
              <a:gd name="connsiteX0" fmla="*/ 0 w 10058400"/>
              <a:gd name="connsiteY0" fmla="*/ 4056993 h 5559972"/>
              <a:gd name="connsiteX1" fmla="*/ 0 w 10058400"/>
              <a:gd name="connsiteY1" fmla="*/ 5559972 h 5559972"/>
              <a:gd name="connsiteX2" fmla="*/ 1240220 w 10058400"/>
              <a:gd name="connsiteY2" fmla="*/ 5559972 h 5559972"/>
              <a:gd name="connsiteX3" fmla="*/ 9806152 w 10058400"/>
              <a:gd name="connsiteY3" fmla="*/ 1051034 h 5559972"/>
              <a:gd name="connsiteX4" fmla="*/ 10058400 w 10058400"/>
              <a:gd name="connsiteY4" fmla="*/ 0 h 5559972"/>
              <a:gd name="connsiteX5" fmla="*/ 8292662 w 10058400"/>
              <a:gd name="connsiteY5" fmla="*/ 0 h 5559972"/>
              <a:gd name="connsiteX6" fmla="*/ 0 w 10058400"/>
              <a:gd name="connsiteY6" fmla="*/ 4056993 h 5559972"/>
              <a:gd name="connsiteX0" fmla="*/ 0 w 10058400"/>
              <a:gd name="connsiteY0" fmla="*/ 4056993 h 5559972"/>
              <a:gd name="connsiteX1" fmla="*/ 0 w 10058400"/>
              <a:gd name="connsiteY1" fmla="*/ 5559972 h 5559972"/>
              <a:gd name="connsiteX2" fmla="*/ 1240220 w 10058400"/>
              <a:gd name="connsiteY2" fmla="*/ 5559972 h 5559972"/>
              <a:gd name="connsiteX3" fmla="*/ 10047890 w 10058400"/>
              <a:gd name="connsiteY3" fmla="*/ 1030014 h 5559972"/>
              <a:gd name="connsiteX4" fmla="*/ 10058400 w 10058400"/>
              <a:gd name="connsiteY4" fmla="*/ 0 h 5559972"/>
              <a:gd name="connsiteX5" fmla="*/ 8292662 w 10058400"/>
              <a:gd name="connsiteY5" fmla="*/ 0 h 5559972"/>
              <a:gd name="connsiteX6" fmla="*/ 0 w 10058400"/>
              <a:gd name="connsiteY6" fmla="*/ 4056993 h 5559972"/>
              <a:gd name="connsiteX0" fmla="*/ 0 w 10089931"/>
              <a:gd name="connsiteY0" fmla="*/ 4056993 h 5559972"/>
              <a:gd name="connsiteX1" fmla="*/ 0 w 10089931"/>
              <a:gd name="connsiteY1" fmla="*/ 5559972 h 5559972"/>
              <a:gd name="connsiteX2" fmla="*/ 1240220 w 10089931"/>
              <a:gd name="connsiteY2" fmla="*/ 5559972 h 5559972"/>
              <a:gd name="connsiteX3" fmla="*/ 10089931 w 10089931"/>
              <a:gd name="connsiteY3" fmla="*/ 1650124 h 5559972"/>
              <a:gd name="connsiteX4" fmla="*/ 10058400 w 10089931"/>
              <a:gd name="connsiteY4" fmla="*/ 0 h 5559972"/>
              <a:gd name="connsiteX5" fmla="*/ 8292662 w 10089931"/>
              <a:gd name="connsiteY5" fmla="*/ 0 h 5559972"/>
              <a:gd name="connsiteX6" fmla="*/ 0 w 10089931"/>
              <a:gd name="connsiteY6" fmla="*/ 4056993 h 5559972"/>
              <a:gd name="connsiteX0" fmla="*/ 0 w 10089931"/>
              <a:gd name="connsiteY0" fmla="*/ 4067503 h 5570482"/>
              <a:gd name="connsiteX1" fmla="*/ 0 w 10089931"/>
              <a:gd name="connsiteY1" fmla="*/ 5570482 h 5570482"/>
              <a:gd name="connsiteX2" fmla="*/ 1240220 w 10089931"/>
              <a:gd name="connsiteY2" fmla="*/ 5570482 h 5570482"/>
              <a:gd name="connsiteX3" fmla="*/ 10089931 w 10089931"/>
              <a:gd name="connsiteY3" fmla="*/ 1660634 h 5570482"/>
              <a:gd name="connsiteX4" fmla="*/ 10058400 w 10089931"/>
              <a:gd name="connsiteY4" fmla="*/ 10510 h 5570482"/>
              <a:gd name="connsiteX5" fmla="*/ 8923283 w 10089931"/>
              <a:gd name="connsiteY5" fmla="*/ 0 h 5570482"/>
              <a:gd name="connsiteX6" fmla="*/ 0 w 10089931"/>
              <a:gd name="connsiteY6" fmla="*/ 4067503 h 55704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89931" h="5570482">
                <a:moveTo>
                  <a:pt x="0" y="4067503"/>
                </a:moveTo>
                <a:lnTo>
                  <a:pt x="0" y="5570482"/>
                </a:lnTo>
                <a:lnTo>
                  <a:pt x="1240220" y="5570482"/>
                </a:lnTo>
                <a:lnTo>
                  <a:pt x="10089931" y="1660634"/>
                </a:lnTo>
                <a:lnTo>
                  <a:pt x="10058400" y="10510"/>
                </a:lnTo>
                <a:lnTo>
                  <a:pt x="8923283" y="0"/>
                </a:lnTo>
                <a:lnTo>
                  <a:pt x="0" y="4067503"/>
                </a:lnTo>
                <a:close/>
              </a:path>
            </a:pathLst>
          </a:custGeom>
          <a:gradFill flip="none" rotWithShape="1">
            <a:gsLst>
              <a:gs pos="0">
                <a:srgbClr val="AEAEAE"/>
              </a:gs>
              <a:gs pos="50000">
                <a:schemeClr val="bg1">
                  <a:lumMod val="85000"/>
                </a:schemeClr>
              </a:gs>
              <a:gs pos="100000">
                <a:schemeClr val="bg1">
                  <a:lumMod val="9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ea typeface="Intel Clear Light" panose="020B0404020203020204" pitchFamily="34" charset="0"/>
              <a:cs typeface="Intel Clear Light" panose="020B0404020203020204" pitchFamily="34" charset="0"/>
            </a:endParaRPr>
          </a:p>
        </p:txBody>
      </p:sp>
      <p:cxnSp>
        <p:nvCxnSpPr>
          <p:cNvPr id="94" name="Straight Arrow Connector 93">
            <a:extLst>
              <a:ext uri="{FF2B5EF4-FFF2-40B4-BE49-F238E27FC236}">
                <a16:creationId xmlns:a16="http://schemas.microsoft.com/office/drawing/2014/main" id="{E7FBB747-AA15-654C-F56A-4907ED000F95}"/>
              </a:ext>
            </a:extLst>
          </p:cNvPr>
          <p:cNvCxnSpPr>
            <a:cxnSpLocks/>
          </p:cNvCxnSpPr>
          <p:nvPr/>
        </p:nvCxnSpPr>
        <p:spPr>
          <a:xfrm>
            <a:off x="2546098" y="5727176"/>
            <a:ext cx="8689130" cy="0"/>
          </a:xfrm>
          <a:prstGeom prst="straightConnector1">
            <a:avLst/>
          </a:prstGeom>
          <a:noFill/>
          <a:ln w="6350" cap="flat" cmpd="sng" algn="ctr">
            <a:solidFill>
              <a:srgbClr val="0068B5"/>
            </a:solidFill>
            <a:prstDash val="solid"/>
            <a:miter lim="800000"/>
            <a:tailEnd type="triangle"/>
          </a:ln>
          <a:effectLst/>
        </p:spPr>
      </p:cxnSp>
      <p:cxnSp>
        <p:nvCxnSpPr>
          <p:cNvPr id="95" name="Straight Arrow Connector 94">
            <a:extLst>
              <a:ext uri="{FF2B5EF4-FFF2-40B4-BE49-F238E27FC236}">
                <a16:creationId xmlns:a16="http://schemas.microsoft.com/office/drawing/2014/main" id="{6290AE08-77D6-FBA8-2AAC-4DB6859FF61D}"/>
              </a:ext>
            </a:extLst>
          </p:cNvPr>
          <p:cNvCxnSpPr>
            <a:cxnSpLocks/>
          </p:cNvCxnSpPr>
          <p:nvPr/>
        </p:nvCxnSpPr>
        <p:spPr>
          <a:xfrm flipH="1" flipV="1">
            <a:off x="2545991" y="2066470"/>
            <a:ext cx="105" cy="3656186"/>
          </a:xfrm>
          <a:prstGeom prst="straightConnector1">
            <a:avLst/>
          </a:prstGeom>
          <a:noFill/>
          <a:ln w="6350" cap="flat" cmpd="sng" algn="ctr">
            <a:solidFill>
              <a:srgbClr val="0068B5"/>
            </a:solidFill>
            <a:prstDash val="solid"/>
            <a:miter lim="800000"/>
            <a:tailEnd type="triangle"/>
          </a:ln>
          <a:effectLst/>
        </p:spPr>
      </p:cxnSp>
      <p:sp>
        <p:nvSpPr>
          <p:cNvPr id="96" name="TextBox 95">
            <a:extLst>
              <a:ext uri="{FF2B5EF4-FFF2-40B4-BE49-F238E27FC236}">
                <a16:creationId xmlns:a16="http://schemas.microsoft.com/office/drawing/2014/main" id="{DE8646ED-A479-91B1-0B47-2A50579A683A}"/>
              </a:ext>
            </a:extLst>
          </p:cNvPr>
          <p:cNvSpPr txBox="1"/>
          <p:nvPr/>
        </p:nvSpPr>
        <p:spPr>
          <a:xfrm>
            <a:off x="2780676" y="5868983"/>
            <a:ext cx="1679425" cy="526360"/>
          </a:xfrm>
          <a:prstGeom prst="rect">
            <a:avLst/>
          </a:prstGeom>
          <a:noFill/>
        </p:spPr>
        <p:txBody>
          <a:bodyPr wrap="square" rtlCol="0">
            <a:spAutoFit/>
          </a:bodyPr>
          <a:lstStyle/>
          <a:p>
            <a:pPr algn="ctr"/>
            <a:r>
              <a:rPr lang="en-US" sz="1600">
                <a:solidFill>
                  <a:srgbClr val="525252"/>
                </a:solidFill>
                <a:latin typeface="IntelOne Display Regular"/>
                <a:ea typeface="Intel Clear Light" panose="020B0404020203020204" pitchFamily="34" charset="0"/>
                <a:cs typeface="Arial"/>
              </a:rPr>
              <a:t>Dedicated Security Service</a:t>
            </a:r>
          </a:p>
        </p:txBody>
      </p:sp>
      <p:sp>
        <p:nvSpPr>
          <p:cNvPr id="97" name="TextBox 96">
            <a:extLst>
              <a:ext uri="{FF2B5EF4-FFF2-40B4-BE49-F238E27FC236}">
                <a16:creationId xmlns:a16="http://schemas.microsoft.com/office/drawing/2014/main" id="{7C117A7A-BC42-AE69-7BFD-648614860A42}"/>
              </a:ext>
            </a:extLst>
          </p:cNvPr>
          <p:cNvSpPr txBox="1"/>
          <p:nvPr/>
        </p:nvSpPr>
        <p:spPr>
          <a:xfrm>
            <a:off x="9362225" y="5868983"/>
            <a:ext cx="1459538" cy="52636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Flexible Cloud Infrastructure</a:t>
            </a:r>
          </a:p>
        </p:txBody>
      </p:sp>
      <p:sp>
        <p:nvSpPr>
          <p:cNvPr id="98" name="TextBox 97">
            <a:extLst>
              <a:ext uri="{FF2B5EF4-FFF2-40B4-BE49-F238E27FC236}">
                <a16:creationId xmlns:a16="http://schemas.microsoft.com/office/drawing/2014/main" id="{EA170739-E200-62ED-E6E6-C63AC7B38FB5}"/>
              </a:ext>
            </a:extLst>
          </p:cNvPr>
          <p:cNvSpPr txBox="1"/>
          <p:nvPr/>
        </p:nvSpPr>
        <p:spPr>
          <a:xfrm>
            <a:off x="825500" y="4974582"/>
            <a:ext cx="1720491" cy="692579"/>
          </a:xfrm>
          <a:prstGeom prst="rect">
            <a:avLst/>
          </a:prstGeom>
          <a:noFill/>
        </p:spPr>
        <p:txBody>
          <a:bodyPr wrap="square" rtlCol="0">
            <a:spAutoFit/>
          </a:bodyPr>
          <a:lstStyle/>
          <a:p>
            <a:pPr algn="ctr"/>
            <a:r>
              <a:rPr lang="en-US" sz="1600">
                <a:solidFill>
                  <a:srgbClr val="525252"/>
                </a:solidFill>
                <a:latin typeface="IntelOne Display Regular"/>
                <a:ea typeface="Intel Clear Light" panose="020B0404020203020204" pitchFamily="34" charset="0"/>
                <a:cs typeface="Arial"/>
              </a:rPr>
              <a:t>Least SW Inside Trust Boundary</a:t>
            </a:r>
          </a:p>
          <a:p>
            <a:pPr algn="ctr"/>
            <a:r>
              <a:rPr lang="en-US" sz="1100">
                <a:solidFill>
                  <a:srgbClr val="525252"/>
                </a:solidFill>
                <a:latin typeface="IntelOne Display Regular"/>
                <a:ea typeface="Intel Clear Light" panose="020B0404020203020204" pitchFamily="34" charset="0"/>
                <a:cs typeface="Arial"/>
              </a:rPr>
              <a:t>(Smaller attack surface)</a:t>
            </a:r>
          </a:p>
        </p:txBody>
      </p:sp>
      <p:sp>
        <p:nvSpPr>
          <p:cNvPr id="99" name="TextBox 98">
            <a:extLst>
              <a:ext uri="{FF2B5EF4-FFF2-40B4-BE49-F238E27FC236}">
                <a16:creationId xmlns:a16="http://schemas.microsoft.com/office/drawing/2014/main" id="{BE4B835C-1E13-33D4-168A-EA2B0B56C016}"/>
              </a:ext>
            </a:extLst>
          </p:cNvPr>
          <p:cNvSpPr txBox="1"/>
          <p:nvPr/>
        </p:nvSpPr>
        <p:spPr>
          <a:xfrm>
            <a:off x="825500" y="2111938"/>
            <a:ext cx="1720491" cy="692579"/>
          </a:xfrm>
          <a:prstGeom prst="rect">
            <a:avLst/>
          </a:prstGeom>
          <a:noFill/>
        </p:spPr>
        <p:txBody>
          <a:bodyPr wrap="square" rtlCol="0">
            <a:spAutoFit/>
          </a:bodyPr>
          <a:lstStyle/>
          <a:p>
            <a:pPr algn="ctr"/>
            <a:r>
              <a:rPr lang="en-US" sz="1600">
                <a:solidFill>
                  <a:srgbClr val="525252"/>
                </a:solidFill>
                <a:latin typeface="IntelOne Display Regular"/>
                <a:ea typeface="Intel Clear Light" panose="020B0404020203020204" pitchFamily="34" charset="0"/>
                <a:cs typeface="Arial"/>
              </a:rPr>
              <a:t>Most SW Inside Trust Boundary</a:t>
            </a:r>
          </a:p>
          <a:p>
            <a:pPr algn="ctr"/>
            <a:r>
              <a:rPr lang="en-US" sz="1100">
                <a:solidFill>
                  <a:srgbClr val="525252"/>
                </a:solidFill>
                <a:latin typeface="IntelOne Display Regular"/>
                <a:ea typeface="Intel Clear Light" panose="020B0404020203020204" pitchFamily="34" charset="0"/>
                <a:cs typeface="Arial"/>
              </a:rPr>
              <a:t>(Larger attack surface)</a:t>
            </a:r>
          </a:p>
        </p:txBody>
      </p:sp>
      <p:sp>
        <p:nvSpPr>
          <p:cNvPr id="100" name="Rectangle 99">
            <a:extLst>
              <a:ext uri="{FF2B5EF4-FFF2-40B4-BE49-F238E27FC236}">
                <a16:creationId xmlns:a16="http://schemas.microsoft.com/office/drawing/2014/main" id="{9C8A3DB0-3043-D21A-2195-EB0A0AE1B8D3}"/>
              </a:ext>
            </a:extLst>
          </p:cNvPr>
          <p:cNvSpPr/>
          <p:nvPr/>
        </p:nvSpPr>
        <p:spPr>
          <a:xfrm>
            <a:off x="4320406" y="4632483"/>
            <a:ext cx="789949"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HW</a:t>
            </a:r>
          </a:p>
        </p:txBody>
      </p:sp>
      <p:sp>
        <p:nvSpPr>
          <p:cNvPr id="101" name="Rectangle 100">
            <a:extLst>
              <a:ext uri="{FF2B5EF4-FFF2-40B4-BE49-F238E27FC236}">
                <a16:creationId xmlns:a16="http://schemas.microsoft.com/office/drawing/2014/main" id="{A85CA545-3137-6FF6-C1CE-FF65F6328F93}"/>
              </a:ext>
            </a:extLst>
          </p:cNvPr>
          <p:cNvSpPr/>
          <p:nvPr/>
        </p:nvSpPr>
        <p:spPr>
          <a:xfrm>
            <a:off x="4320406" y="4258355"/>
            <a:ext cx="789949"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VMM</a:t>
            </a:r>
          </a:p>
        </p:txBody>
      </p:sp>
      <p:sp>
        <p:nvSpPr>
          <p:cNvPr id="102" name="Rectangle 101">
            <a:extLst>
              <a:ext uri="{FF2B5EF4-FFF2-40B4-BE49-F238E27FC236}">
                <a16:creationId xmlns:a16="http://schemas.microsoft.com/office/drawing/2014/main" id="{91EA8E0B-652E-85F2-5303-9CDBF74721C2}"/>
              </a:ext>
            </a:extLst>
          </p:cNvPr>
          <p:cNvSpPr/>
          <p:nvPr/>
        </p:nvSpPr>
        <p:spPr>
          <a:xfrm>
            <a:off x="4320404" y="3434820"/>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App &amp;</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Library OS</a:t>
            </a:r>
          </a:p>
        </p:txBody>
      </p:sp>
      <p:sp>
        <p:nvSpPr>
          <p:cNvPr id="103" name="Rectangle 102">
            <a:extLst>
              <a:ext uri="{FF2B5EF4-FFF2-40B4-BE49-F238E27FC236}">
                <a16:creationId xmlns:a16="http://schemas.microsoft.com/office/drawing/2014/main" id="{9D4D1658-EA09-CA07-7670-AD1A439F7CF6}"/>
              </a:ext>
            </a:extLst>
          </p:cNvPr>
          <p:cNvSpPr/>
          <p:nvPr/>
        </p:nvSpPr>
        <p:spPr>
          <a:xfrm>
            <a:off x="4320404" y="3059528"/>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Data</a:t>
            </a:r>
          </a:p>
        </p:txBody>
      </p:sp>
      <p:sp>
        <p:nvSpPr>
          <p:cNvPr id="104" name="Rectangle 103">
            <a:extLst>
              <a:ext uri="{FF2B5EF4-FFF2-40B4-BE49-F238E27FC236}">
                <a16:creationId xmlns:a16="http://schemas.microsoft.com/office/drawing/2014/main" id="{14EC55B4-07FE-46BA-D5D7-A3D287D8FCFF}"/>
              </a:ext>
            </a:extLst>
          </p:cNvPr>
          <p:cNvSpPr/>
          <p:nvPr/>
        </p:nvSpPr>
        <p:spPr>
          <a:xfrm>
            <a:off x="4320404" y="3884228"/>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Guest OS</a:t>
            </a:r>
          </a:p>
        </p:txBody>
      </p:sp>
      <p:sp>
        <p:nvSpPr>
          <p:cNvPr id="105" name="Frame 104">
            <a:extLst>
              <a:ext uri="{FF2B5EF4-FFF2-40B4-BE49-F238E27FC236}">
                <a16:creationId xmlns:a16="http://schemas.microsoft.com/office/drawing/2014/main" id="{200CF451-E2AD-9714-A0DA-435741619FC7}"/>
              </a:ext>
            </a:extLst>
          </p:cNvPr>
          <p:cNvSpPr/>
          <p:nvPr/>
        </p:nvSpPr>
        <p:spPr>
          <a:xfrm>
            <a:off x="4223440" y="2823650"/>
            <a:ext cx="983882" cy="1002133"/>
          </a:xfrm>
          <a:prstGeom prst="frame">
            <a:avLst>
              <a:gd name="adj1" fmla="val 5795"/>
            </a:avLst>
          </a:prstGeom>
          <a:pattFill prst="wdUpDiag">
            <a:fgClr>
              <a:srgbClr val="0068B5"/>
            </a:fgClr>
            <a:bgClr>
              <a:srgbClr val="B4F0FF"/>
            </a:bgClr>
          </a:pattFill>
          <a:ln w="12700" cap="flat" cmpd="sng" algn="ctr">
            <a:solidFill>
              <a:srgbClr val="52525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sp>
        <p:nvSpPr>
          <p:cNvPr id="106" name="Rectangle 105">
            <a:extLst>
              <a:ext uri="{FF2B5EF4-FFF2-40B4-BE49-F238E27FC236}">
                <a16:creationId xmlns:a16="http://schemas.microsoft.com/office/drawing/2014/main" id="{7424C743-E20E-63EA-5DE4-AA1D58289D52}"/>
              </a:ext>
            </a:extLst>
          </p:cNvPr>
          <p:cNvSpPr/>
          <p:nvPr/>
        </p:nvSpPr>
        <p:spPr>
          <a:xfrm>
            <a:off x="9348776" y="3485533"/>
            <a:ext cx="1105651"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HW</a:t>
            </a:r>
          </a:p>
        </p:txBody>
      </p:sp>
      <p:sp>
        <p:nvSpPr>
          <p:cNvPr id="107" name="Rectangle 106">
            <a:extLst>
              <a:ext uri="{FF2B5EF4-FFF2-40B4-BE49-F238E27FC236}">
                <a16:creationId xmlns:a16="http://schemas.microsoft.com/office/drawing/2014/main" id="{0D4E610F-3110-BCE3-6774-6AED88025245}"/>
              </a:ext>
            </a:extLst>
          </p:cNvPr>
          <p:cNvSpPr/>
          <p:nvPr/>
        </p:nvSpPr>
        <p:spPr>
          <a:xfrm>
            <a:off x="9348776" y="3111406"/>
            <a:ext cx="1702272"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VMM</a:t>
            </a:r>
          </a:p>
        </p:txBody>
      </p:sp>
      <p:sp>
        <p:nvSpPr>
          <p:cNvPr id="108" name="Rectangle 107">
            <a:extLst>
              <a:ext uri="{FF2B5EF4-FFF2-40B4-BE49-F238E27FC236}">
                <a16:creationId xmlns:a16="http://schemas.microsoft.com/office/drawing/2014/main" id="{66E5ED55-CFB4-30F0-FE9B-72208D18C194}"/>
              </a:ext>
            </a:extLst>
          </p:cNvPr>
          <p:cNvSpPr/>
          <p:nvPr/>
        </p:nvSpPr>
        <p:spPr>
          <a:xfrm>
            <a:off x="9421048" y="1969339"/>
            <a:ext cx="691059"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App</a:t>
            </a:r>
          </a:p>
        </p:txBody>
      </p:sp>
      <p:sp>
        <p:nvSpPr>
          <p:cNvPr id="109" name="Rectangle 108">
            <a:extLst>
              <a:ext uri="{FF2B5EF4-FFF2-40B4-BE49-F238E27FC236}">
                <a16:creationId xmlns:a16="http://schemas.microsoft.com/office/drawing/2014/main" id="{29709FD0-0D7B-D282-55C0-5493624C8B14}"/>
              </a:ext>
            </a:extLst>
          </p:cNvPr>
          <p:cNvSpPr/>
          <p:nvPr/>
        </p:nvSpPr>
        <p:spPr>
          <a:xfrm>
            <a:off x="9421048" y="1590925"/>
            <a:ext cx="691059"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Data</a:t>
            </a:r>
          </a:p>
        </p:txBody>
      </p:sp>
      <p:sp>
        <p:nvSpPr>
          <p:cNvPr id="110" name="Rectangle 109">
            <a:extLst>
              <a:ext uri="{FF2B5EF4-FFF2-40B4-BE49-F238E27FC236}">
                <a16:creationId xmlns:a16="http://schemas.microsoft.com/office/drawing/2014/main" id="{A155E4AF-552D-85ED-D421-0EB664A220A2}"/>
              </a:ext>
            </a:extLst>
          </p:cNvPr>
          <p:cNvSpPr/>
          <p:nvPr/>
        </p:nvSpPr>
        <p:spPr>
          <a:xfrm>
            <a:off x="9348774" y="2652138"/>
            <a:ext cx="1702277"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Full-featured Guest OS</a:t>
            </a:r>
          </a:p>
        </p:txBody>
      </p:sp>
      <p:sp>
        <p:nvSpPr>
          <p:cNvPr id="111" name="Frame 110">
            <a:extLst>
              <a:ext uri="{FF2B5EF4-FFF2-40B4-BE49-F238E27FC236}">
                <a16:creationId xmlns:a16="http://schemas.microsoft.com/office/drawing/2014/main" id="{16DBF358-5F66-A34E-F582-93C5FCD3FE24}"/>
              </a:ext>
            </a:extLst>
          </p:cNvPr>
          <p:cNvSpPr/>
          <p:nvPr/>
        </p:nvSpPr>
        <p:spPr>
          <a:xfrm>
            <a:off x="9234648" y="1227875"/>
            <a:ext cx="1930529" cy="1814479"/>
          </a:xfrm>
          <a:prstGeom prst="frame">
            <a:avLst>
              <a:gd name="adj1" fmla="val 3450"/>
            </a:avLst>
          </a:prstGeom>
          <a:pattFill prst="wdUpDiag">
            <a:fgClr>
              <a:srgbClr val="0068B5"/>
            </a:fgClr>
            <a:bgClr>
              <a:srgbClr val="B4F0FF"/>
            </a:bgClr>
          </a:pattFill>
          <a:ln w="12700" cap="flat" cmpd="sng" algn="ctr">
            <a:solidFill>
              <a:srgbClr val="52525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sp>
        <p:nvSpPr>
          <p:cNvPr id="112" name="Rectangle 111">
            <a:extLst>
              <a:ext uri="{FF2B5EF4-FFF2-40B4-BE49-F238E27FC236}">
                <a16:creationId xmlns:a16="http://schemas.microsoft.com/office/drawing/2014/main" id="{0FB55A06-BF43-C918-AE86-1A12E8C9D574}"/>
              </a:ext>
            </a:extLst>
          </p:cNvPr>
          <p:cNvSpPr/>
          <p:nvPr/>
        </p:nvSpPr>
        <p:spPr>
          <a:xfrm>
            <a:off x="9348774" y="2382598"/>
            <a:ext cx="1702277" cy="195649"/>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Container </a:t>
            </a:r>
            <a:r>
              <a:rPr kumimoji="0" lang="en-US" sz="1100" b="0" i="0" u="none" strike="noStrike" kern="0" cap="none" spc="0" normalizeH="0" baseline="0" noProof="0" err="1">
                <a:ln>
                  <a:noFill/>
                </a:ln>
                <a:solidFill>
                  <a:srgbClr val="525252"/>
                </a:solidFill>
                <a:effectLst/>
                <a:uLnTx/>
                <a:uFillTx/>
                <a:latin typeface="IntelOne Display Regular"/>
                <a:ea typeface="Intel Clear Light" panose="020B0404020203020204" pitchFamily="34" charset="0"/>
                <a:cs typeface="Arial"/>
              </a:rPr>
              <a:t>Mgmt</a:t>
            </a: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 System</a:t>
            </a:r>
          </a:p>
        </p:txBody>
      </p:sp>
      <p:sp>
        <p:nvSpPr>
          <p:cNvPr id="113" name="Rectangle 112">
            <a:extLst>
              <a:ext uri="{FF2B5EF4-FFF2-40B4-BE49-F238E27FC236}">
                <a16:creationId xmlns:a16="http://schemas.microsoft.com/office/drawing/2014/main" id="{C585BAAD-2821-D2A5-4E78-A805CD285149}"/>
              </a:ext>
            </a:extLst>
          </p:cNvPr>
          <p:cNvSpPr/>
          <p:nvPr/>
        </p:nvSpPr>
        <p:spPr>
          <a:xfrm>
            <a:off x="10333371" y="1969339"/>
            <a:ext cx="691059" cy="305074"/>
          </a:xfrm>
          <a:prstGeom prst="rect">
            <a:avLst/>
          </a:prstGeom>
          <a:solidFill>
            <a:srgbClr val="FFFFFF"/>
          </a:solidFill>
          <a:ln w="12700" cap="flat" cmpd="sng" algn="ctr">
            <a:solidFill>
              <a:srgbClr val="004A86"/>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App</a:t>
            </a:r>
          </a:p>
        </p:txBody>
      </p:sp>
      <p:sp>
        <p:nvSpPr>
          <p:cNvPr id="114" name="Rectangle 113">
            <a:extLst>
              <a:ext uri="{FF2B5EF4-FFF2-40B4-BE49-F238E27FC236}">
                <a16:creationId xmlns:a16="http://schemas.microsoft.com/office/drawing/2014/main" id="{67FA6160-45EB-6EF8-DBC8-A2717BEC8BF3}"/>
              </a:ext>
            </a:extLst>
          </p:cNvPr>
          <p:cNvSpPr/>
          <p:nvPr/>
        </p:nvSpPr>
        <p:spPr>
          <a:xfrm>
            <a:off x="10333371" y="1590925"/>
            <a:ext cx="691059"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Data</a:t>
            </a:r>
          </a:p>
        </p:txBody>
      </p:sp>
      <p:grpSp>
        <p:nvGrpSpPr>
          <p:cNvPr id="115" name="Group 114">
            <a:extLst>
              <a:ext uri="{FF2B5EF4-FFF2-40B4-BE49-F238E27FC236}">
                <a16:creationId xmlns:a16="http://schemas.microsoft.com/office/drawing/2014/main" id="{28C4B454-CA8F-15C6-9C9A-10E166EFF6E4}"/>
              </a:ext>
            </a:extLst>
          </p:cNvPr>
          <p:cNvGrpSpPr/>
          <p:nvPr/>
        </p:nvGrpSpPr>
        <p:grpSpPr>
          <a:xfrm>
            <a:off x="2839369" y="3276464"/>
            <a:ext cx="983882" cy="1880419"/>
            <a:chOff x="2448911" y="3179175"/>
            <a:chExt cx="1093073" cy="2089108"/>
          </a:xfrm>
        </p:grpSpPr>
        <p:sp>
          <p:nvSpPr>
            <p:cNvPr id="116" name="Rectangle 115">
              <a:extLst>
                <a:ext uri="{FF2B5EF4-FFF2-40B4-BE49-F238E27FC236}">
                  <a16:creationId xmlns:a16="http://schemas.microsoft.com/office/drawing/2014/main" id="{E45088AF-A63E-9A24-D60B-7F6B8C87EE2D}"/>
                </a:ext>
              </a:extLst>
            </p:cNvPr>
            <p:cNvSpPr/>
            <p:nvPr/>
          </p:nvSpPr>
          <p:spPr>
            <a:xfrm>
              <a:off x="2556636" y="4929352"/>
              <a:ext cx="877622"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HW</a:t>
              </a:r>
            </a:p>
          </p:txBody>
        </p:sp>
        <p:sp>
          <p:nvSpPr>
            <p:cNvPr id="117" name="Rectangle 116">
              <a:extLst>
                <a:ext uri="{FF2B5EF4-FFF2-40B4-BE49-F238E27FC236}">
                  <a16:creationId xmlns:a16="http://schemas.microsoft.com/office/drawing/2014/main" id="{4C47CB44-FE99-EACD-B673-DDBA742F618B}"/>
                </a:ext>
              </a:extLst>
            </p:cNvPr>
            <p:cNvSpPr/>
            <p:nvPr/>
          </p:nvSpPr>
          <p:spPr>
            <a:xfrm>
              <a:off x="2556636" y="4500996"/>
              <a:ext cx="877622"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Host OS</a:t>
              </a:r>
            </a:p>
          </p:txBody>
        </p:sp>
        <p:sp>
          <p:nvSpPr>
            <p:cNvPr id="118" name="Rectangle 117">
              <a:extLst>
                <a:ext uri="{FF2B5EF4-FFF2-40B4-BE49-F238E27FC236}">
                  <a16:creationId xmlns:a16="http://schemas.microsoft.com/office/drawing/2014/main" id="{4F45A60E-3D10-8182-4E3C-63B8A176DFD9}"/>
                </a:ext>
              </a:extLst>
            </p:cNvPr>
            <p:cNvSpPr/>
            <p:nvPr/>
          </p:nvSpPr>
          <p:spPr>
            <a:xfrm>
              <a:off x="2560620" y="4095400"/>
              <a:ext cx="877622"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App</a:t>
              </a:r>
            </a:p>
          </p:txBody>
        </p:sp>
        <p:sp>
          <p:nvSpPr>
            <p:cNvPr id="119" name="Rectangle 118">
              <a:extLst>
                <a:ext uri="{FF2B5EF4-FFF2-40B4-BE49-F238E27FC236}">
                  <a16:creationId xmlns:a16="http://schemas.microsoft.com/office/drawing/2014/main" id="{506FD7A5-E698-BEE6-0438-D545B62D31E1}"/>
                </a:ext>
              </a:extLst>
            </p:cNvPr>
            <p:cNvSpPr/>
            <p:nvPr/>
          </p:nvSpPr>
          <p:spPr>
            <a:xfrm>
              <a:off x="2556636" y="3276426"/>
              <a:ext cx="877622"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Data</a:t>
              </a:r>
            </a:p>
          </p:txBody>
        </p:sp>
        <p:sp>
          <p:nvSpPr>
            <p:cNvPr id="120" name="Frame 119">
              <a:extLst>
                <a:ext uri="{FF2B5EF4-FFF2-40B4-BE49-F238E27FC236}">
                  <a16:creationId xmlns:a16="http://schemas.microsoft.com/office/drawing/2014/main" id="{CA1152C4-0F18-2CE9-5D97-F94980656FFE}"/>
                </a:ext>
              </a:extLst>
            </p:cNvPr>
            <p:cNvSpPr/>
            <p:nvPr/>
          </p:nvSpPr>
          <p:spPr>
            <a:xfrm>
              <a:off x="2448911" y="3179175"/>
              <a:ext cx="1093073" cy="843517"/>
            </a:xfrm>
            <a:prstGeom prst="frame">
              <a:avLst>
                <a:gd name="adj1" fmla="val 5795"/>
              </a:avLst>
            </a:prstGeom>
            <a:pattFill prst="wdUpDiag">
              <a:fgClr>
                <a:srgbClr val="0068B5"/>
              </a:fgClr>
              <a:bgClr>
                <a:srgbClr val="B4F0FF"/>
              </a:bgClr>
            </a:pattFill>
            <a:ln w="12700" cap="flat" cmpd="sng" algn="ctr">
              <a:solidFill>
                <a:srgbClr val="52525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sp>
          <p:nvSpPr>
            <p:cNvPr id="121" name="Rectangle 120">
              <a:extLst>
                <a:ext uri="{FF2B5EF4-FFF2-40B4-BE49-F238E27FC236}">
                  <a16:creationId xmlns:a16="http://schemas.microsoft.com/office/drawing/2014/main" id="{1570EC4D-A2FF-BF91-5AC6-D6762748C302}"/>
                </a:ext>
              </a:extLst>
            </p:cNvPr>
            <p:cNvSpPr/>
            <p:nvPr/>
          </p:nvSpPr>
          <p:spPr>
            <a:xfrm>
              <a:off x="2556636" y="3693587"/>
              <a:ext cx="877622" cy="235336"/>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Function</a:t>
              </a:r>
            </a:p>
          </p:txBody>
        </p:sp>
      </p:grpSp>
      <p:sp>
        <p:nvSpPr>
          <p:cNvPr id="122" name="TextBox 121">
            <a:extLst>
              <a:ext uri="{FF2B5EF4-FFF2-40B4-BE49-F238E27FC236}">
                <a16:creationId xmlns:a16="http://schemas.microsoft.com/office/drawing/2014/main" id="{55A8CC80-07BC-637C-7534-160865EDDDBC}"/>
              </a:ext>
            </a:extLst>
          </p:cNvPr>
          <p:cNvSpPr txBox="1"/>
          <p:nvPr/>
        </p:nvSpPr>
        <p:spPr>
          <a:xfrm>
            <a:off x="2763456" y="2669283"/>
            <a:ext cx="1152026" cy="600164"/>
          </a:xfrm>
          <a:prstGeom prst="rect">
            <a:avLst/>
          </a:prstGeom>
          <a:noFill/>
        </p:spPr>
        <p:txBody>
          <a:bodyPr wrap="square" rtlCol="0">
            <a:spAutoFit/>
          </a:bodyPr>
          <a:lstStyle/>
          <a:p>
            <a:pPr algn="ctr"/>
            <a:r>
              <a:rPr lang="en-US" sz="1100">
                <a:solidFill>
                  <a:srgbClr val="004A86"/>
                </a:solidFill>
                <a:latin typeface="IntelOne Display Regular"/>
                <a:ea typeface="Intel Clear Light" panose="020B0404020203020204" pitchFamily="34" charset="0"/>
                <a:cs typeface="Arial"/>
              </a:rPr>
              <a:t>Purpose-built SGX appliance or app</a:t>
            </a:r>
          </a:p>
        </p:txBody>
      </p:sp>
      <p:sp>
        <p:nvSpPr>
          <p:cNvPr id="123" name="TextBox 122">
            <a:extLst>
              <a:ext uri="{FF2B5EF4-FFF2-40B4-BE49-F238E27FC236}">
                <a16:creationId xmlns:a16="http://schemas.microsoft.com/office/drawing/2014/main" id="{2BD32884-2337-F9F5-F5A4-CC942A33EE63}"/>
              </a:ext>
            </a:extLst>
          </p:cNvPr>
          <p:cNvSpPr txBox="1"/>
          <p:nvPr/>
        </p:nvSpPr>
        <p:spPr>
          <a:xfrm>
            <a:off x="4071846" y="2403432"/>
            <a:ext cx="1287069" cy="430887"/>
          </a:xfrm>
          <a:prstGeom prst="rect">
            <a:avLst/>
          </a:prstGeom>
          <a:noFill/>
        </p:spPr>
        <p:txBody>
          <a:bodyPr wrap="square" rtlCol="0">
            <a:spAutoFit/>
          </a:bodyPr>
          <a:lstStyle/>
          <a:p>
            <a:pPr algn="ctr"/>
            <a:r>
              <a:rPr lang="en-US" sz="1100">
                <a:solidFill>
                  <a:srgbClr val="004A86"/>
                </a:solidFill>
                <a:latin typeface="IntelOne Display Regular"/>
                <a:ea typeface="Intel Clear Light" panose="020B0404020203020204" pitchFamily="34" charset="0"/>
                <a:cs typeface="Arial"/>
              </a:rPr>
              <a:t>Typical SGX app or service</a:t>
            </a:r>
          </a:p>
        </p:txBody>
      </p:sp>
      <p:grpSp>
        <p:nvGrpSpPr>
          <p:cNvPr id="124" name="Group 123">
            <a:extLst>
              <a:ext uri="{FF2B5EF4-FFF2-40B4-BE49-F238E27FC236}">
                <a16:creationId xmlns:a16="http://schemas.microsoft.com/office/drawing/2014/main" id="{B096FF2A-7183-FD12-EE71-62F702712812}"/>
              </a:ext>
            </a:extLst>
          </p:cNvPr>
          <p:cNvGrpSpPr/>
          <p:nvPr/>
        </p:nvGrpSpPr>
        <p:grpSpPr>
          <a:xfrm>
            <a:off x="7752811" y="1372157"/>
            <a:ext cx="1287069" cy="2470049"/>
            <a:chOff x="5319065" y="1909954"/>
            <a:chExt cx="1429908" cy="2744174"/>
          </a:xfrm>
        </p:grpSpPr>
        <p:grpSp>
          <p:nvGrpSpPr>
            <p:cNvPr id="125" name="Group 124">
              <a:extLst>
                <a:ext uri="{FF2B5EF4-FFF2-40B4-BE49-F238E27FC236}">
                  <a16:creationId xmlns:a16="http://schemas.microsoft.com/office/drawing/2014/main" id="{9856FEBE-3A46-9127-B4BE-C54D7C2571F6}"/>
                </a:ext>
              </a:extLst>
            </p:cNvPr>
            <p:cNvGrpSpPr/>
            <p:nvPr/>
          </p:nvGrpSpPr>
          <p:grpSpPr>
            <a:xfrm>
              <a:off x="5487483" y="2478439"/>
              <a:ext cx="1093073" cy="2175689"/>
              <a:chOff x="5439107" y="3089938"/>
              <a:chExt cx="1093073" cy="2175689"/>
            </a:xfrm>
          </p:grpSpPr>
          <p:sp>
            <p:nvSpPr>
              <p:cNvPr id="127" name="Rectangle 126">
                <a:extLst>
                  <a:ext uri="{FF2B5EF4-FFF2-40B4-BE49-F238E27FC236}">
                    <a16:creationId xmlns:a16="http://schemas.microsoft.com/office/drawing/2014/main" id="{EBE452DC-887B-6C81-E11E-C4F8D880EAA6}"/>
                  </a:ext>
                </a:extLst>
              </p:cNvPr>
              <p:cNvSpPr/>
              <p:nvPr/>
            </p:nvSpPr>
            <p:spPr>
              <a:xfrm>
                <a:off x="5546836" y="4926696"/>
                <a:ext cx="877617"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HW</a:t>
                </a:r>
              </a:p>
            </p:txBody>
          </p:sp>
          <p:sp>
            <p:nvSpPr>
              <p:cNvPr id="128" name="Rectangle 127">
                <a:extLst>
                  <a:ext uri="{FF2B5EF4-FFF2-40B4-BE49-F238E27FC236}">
                    <a16:creationId xmlns:a16="http://schemas.microsoft.com/office/drawing/2014/main" id="{0043CDFE-D78A-ECCC-6D4B-B2F660436D7E}"/>
                  </a:ext>
                </a:extLst>
              </p:cNvPr>
              <p:cNvSpPr/>
              <p:nvPr/>
            </p:nvSpPr>
            <p:spPr>
              <a:xfrm>
                <a:off x="5546836" y="4511048"/>
                <a:ext cx="877617"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VMM</a:t>
                </a:r>
              </a:p>
            </p:txBody>
          </p:sp>
          <p:sp>
            <p:nvSpPr>
              <p:cNvPr id="129" name="Rectangle 128">
                <a:extLst>
                  <a:ext uri="{FF2B5EF4-FFF2-40B4-BE49-F238E27FC236}">
                    <a16:creationId xmlns:a16="http://schemas.microsoft.com/office/drawing/2014/main" id="{6BEC898D-071C-F74E-D7A9-D0A67CB427C7}"/>
                  </a:ext>
                </a:extLst>
              </p:cNvPr>
              <p:cNvSpPr/>
              <p:nvPr/>
            </p:nvSpPr>
            <p:spPr>
              <a:xfrm>
                <a:off x="5546836" y="3589992"/>
                <a:ext cx="877622"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App</a:t>
                </a:r>
              </a:p>
            </p:txBody>
          </p:sp>
          <p:sp>
            <p:nvSpPr>
              <p:cNvPr id="130" name="Rectangle 129">
                <a:extLst>
                  <a:ext uri="{FF2B5EF4-FFF2-40B4-BE49-F238E27FC236}">
                    <a16:creationId xmlns:a16="http://schemas.microsoft.com/office/drawing/2014/main" id="{B91EEB10-C029-0E94-EEFB-8FA501B7FA96}"/>
                  </a:ext>
                </a:extLst>
              </p:cNvPr>
              <p:cNvSpPr/>
              <p:nvPr/>
            </p:nvSpPr>
            <p:spPr>
              <a:xfrm>
                <a:off x="5546836" y="3179175"/>
                <a:ext cx="877622"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Data</a:t>
                </a:r>
              </a:p>
            </p:txBody>
          </p:sp>
          <p:sp>
            <p:nvSpPr>
              <p:cNvPr id="131" name="Rectangle 130">
                <a:extLst>
                  <a:ext uri="{FF2B5EF4-FFF2-40B4-BE49-F238E27FC236}">
                    <a16:creationId xmlns:a16="http://schemas.microsoft.com/office/drawing/2014/main" id="{BAFFFE18-0B41-59A3-805F-ED3B04338E62}"/>
                  </a:ext>
                </a:extLst>
              </p:cNvPr>
              <p:cNvSpPr/>
              <p:nvPr/>
            </p:nvSpPr>
            <p:spPr>
              <a:xfrm>
                <a:off x="5546836" y="4000810"/>
                <a:ext cx="877622" cy="338931"/>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Full-featured</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Guest OS</a:t>
                </a:r>
              </a:p>
            </p:txBody>
          </p:sp>
          <p:sp>
            <p:nvSpPr>
              <p:cNvPr id="132" name="Frame 131">
                <a:extLst>
                  <a:ext uri="{FF2B5EF4-FFF2-40B4-BE49-F238E27FC236}">
                    <a16:creationId xmlns:a16="http://schemas.microsoft.com/office/drawing/2014/main" id="{DF095BE4-AE5E-FFFC-0723-3B28871C3375}"/>
                  </a:ext>
                </a:extLst>
              </p:cNvPr>
              <p:cNvSpPr/>
              <p:nvPr/>
            </p:nvSpPr>
            <p:spPr>
              <a:xfrm>
                <a:off x="5439107" y="3089938"/>
                <a:ext cx="1093073" cy="1344393"/>
              </a:xfrm>
              <a:prstGeom prst="frame">
                <a:avLst>
                  <a:gd name="adj1" fmla="val 5795"/>
                </a:avLst>
              </a:prstGeom>
              <a:pattFill prst="wdUpDiag">
                <a:fgClr>
                  <a:srgbClr val="0068B5"/>
                </a:fgClr>
                <a:bgClr>
                  <a:srgbClr val="B4F0FF"/>
                </a:bgClr>
              </a:pattFill>
              <a:ln w="12700" cap="flat" cmpd="sng" algn="ctr">
                <a:solidFill>
                  <a:srgbClr val="52525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5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grpSp>
        <p:sp>
          <p:nvSpPr>
            <p:cNvPr id="126" name="TextBox 125">
              <a:extLst>
                <a:ext uri="{FF2B5EF4-FFF2-40B4-BE49-F238E27FC236}">
                  <a16:creationId xmlns:a16="http://schemas.microsoft.com/office/drawing/2014/main" id="{CE701C84-E58C-4937-A038-D78CA80F9359}"/>
                </a:ext>
              </a:extLst>
            </p:cNvPr>
            <p:cNvSpPr txBox="1"/>
            <p:nvPr/>
          </p:nvSpPr>
          <p:spPr>
            <a:xfrm>
              <a:off x="5319065" y="1909954"/>
              <a:ext cx="1429908" cy="478707"/>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004A86"/>
                  </a:solidFill>
                  <a:effectLst/>
                  <a:uLnTx/>
                  <a:uFillTx/>
                  <a:latin typeface="IntelOne Display Regular"/>
                  <a:ea typeface="Intel Clear Light" panose="020B0404020203020204" pitchFamily="34" charset="0"/>
                  <a:cs typeface="Arial"/>
                </a:rPr>
                <a:t>Typical TDX confidential VM</a:t>
              </a:r>
            </a:p>
          </p:txBody>
        </p:sp>
      </p:grpSp>
      <p:sp>
        <p:nvSpPr>
          <p:cNvPr id="133" name="Rectangle 132">
            <a:extLst>
              <a:ext uri="{FF2B5EF4-FFF2-40B4-BE49-F238E27FC236}">
                <a16:creationId xmlns:a16="http://schemas.microsoft.com/office/drawing/2014/main" id="{7FD00F9E-777A-98B4-BBE1-FAF5958746D6}"/>
              </a:ext>
            </a:extLst>
          </p:cNvPr>
          <p:cNvSpPr/>
          <p:nvPr/>
        </p:nvSpPr>
        <p:spPr>
          <a:xfrm>
            <a:off x="5679495" y="4476885"/>
            <a:ext cx="1702272"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HW</a:t>
            </a:r>
          </a:p>
        </p:txBody>
      </p:sp>
      <p:sp>
        <p:nvSpPr>
          <p:cNvPr id="134" name="Rectangle 133">
            <a:extLst>
              <a:ext uri="{FF2B5EF4-FFF2-40B4-BE49-F238E27FC236}">
                <a16:creationId xmlns:a16="http://schemas.microsoft.com/office/drawing/2014/main" id="{A34A3E09-9F3B-E506-2AF2-35902D9E7E30}"/>
              </a:ext>
            </a:extLst>
          </p:cNvPr>
          <p:cNvSpPr/>
          <p:nvPr/>
        </p:nvSpPr>
        <p:spPr>
          <a:xfrm>
            <a:off x="5679495" y="4100335"/>
            <a:ext cx="1702272"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Host OS &amp; VMM </a:t>
            </a:r>
          </a:p>
        </p:txBody>
      </p:sp>
      <p:sp>
        <p:nvSpPr>
          <p:cNvPr id="135" name="Rectangle 134">
            <a:extLst>
              <a:ext uri="{FF2B5EF4-FFF2-40B4-BE49-F238E27FC236}">
                <a16:creationId xmlns:a16="http://schemas.microsoft.com/office/drawing/2014/main" id="{4FAFB619-6C3C-EB76-BDBA-0411F117A5A4}"/>
              </a:ext>
            </a:extLst>
          </p:cNvPr>
          <p:cNvSpPr/>
          <p:nvPr/>
        </p:nvSpPr>
        <p:spPr>
          <a:xfrm>
            <a:off x="5604818" y="2963920"/>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App</a:t>
            </a:r>
          </a:p>
        </p:txBody>
      </p:sp>
      <p:sp>
        <p:nvSpPr>
          <p:cNvPr id="136" name="Rectangle 135">
            <a:extLst>
              <a:ext uri="{FF2B5EF4-FFF2-40B4-BE49-F238E27FC236}">
                <a16:creationId xmlns:a16="http://schemas.microsoft.com/office/drawing/2014/main" id="{0E2836D8-9D54-A187-CB63-E1841B529BAB}"/>
              </a:ext>
            </a:extLst>
          </p:cNvPr>
          <p:cNvSpPr/>
          <p:nvPr/>
        </p:nvSpPr>
        <p:spPr>
          <a:xfrm>
            <a:off x="5604818" y="2581966"/>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Data</a:t>
            </a:r>
          </a:p>
        </p:txBody>
      </p:sp>
      <p:sp>
        <p:nvSpPr>
          <p:cNvPr id="137" name="Rectangle 136">
            <a:extLst>
              <a:ext uri="{FF2B5EF4-FFF2-40B4-BE49-F238E27FC236}">
                <a16:creationId xmlns:a16="http://schemas.microsoft.com/office/drawing/2014/main" id="{C493CB8E-EBCD-9535-32FE-ABB21B2C4330}"/>
              </a:ext>
            </a:extLst>
          </p:cNvPr>
          <p:cNvSpPr/>
          <p:nvPr/>
        </p:nvSpPr>
        <p:spPr>
          <a:xfrm>
            <a:off x="5681697" y="3833211"/>
            <a:ext cx="1702277" cy="195649"/>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Container </a:t>
            </a:r>
            <a:r>
              <a:rPr kumimoji="0" lang="en-US" sz="1100" b="0" i="0" u="none" strike="noStrike" kern="0" cap="none" spc="0" normalizeH="0" baseline="0" noProof="0" err="1">
                <a:ln>
                  <a:noFill/>
                </a:ln>
                <a:solidFill>
                  <a:srgbClr val="525252"/>
                </a:solidFill>
                <a:effectLst/>
                <a:uLnTx/>
                <a:uFillTx/>
                <a:latin typeface="IntelOne Display Regular"/>
                <a:ea typeface="Intel Clear Light" panose="020B0404020203020204" pitchFamily="34" charset="0"/>
                <a:cs typeface="Arial"/>
              </a:rPr>
              <a:t>Mgmt</a:t>
            </a: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 System</a:t>
            </a:r>
          </a:p>
        </p:txBody>
      </p:sp>
      <p:sp>
        <p:nvSpPr>
          <p:cNvPr id="138" name="Rectangle 137">
            <a:extLst>
              <a:ext uri="{FF2B5EF4-FFF2-40B4-BE49-F238E27FC236}">
                <a16:creationId xmlns:a16="http://schemas.microsoft.com/office/drawing/2014/main" id="{B73D1B82-22A2-F851-E6D1-F355FF44538C}"/>
              </a:ext>
            </a:extLst>
          </p:cNvPr>
          <p:cNvSpPr/>
          <p:nvPr/>
        </p:nvSpPr>
        <p:spPr>
          <a:xfrm>
            <a:off x="6707229" y="2963920"/>
            <a:ext cx="789953" cy="305074"/>
          </a:xfrm>
          <a:prstGeom prst="rect">
            <a:avLst/>
          </a:prstGeom>
          <a:solidFill>
            <a:srgbClr val="FFFFFF"/>
          </a:solidFill>
          <a:ln w="12700" cap="flat" cmpd="sng" algn="ctr">
            <a:solidFill>
              <a:srgbClr val="004A86"/>
            </a:solidFill>
            <a:prstDash val="solid"/>
            <a:miter lim="800000"/>
          </a:ln>
          <a:effectLst/>
        </p:spPr>
        <p:txBody>
          <a:bodyPr lIns="0" r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App</a:t>
            </a:r>
          </a:p>
        </p:txBody>
      </p:sp>
      <p:sp>
        <p:nvSpPr>
          <p:cNvPr id="139" name="Rectangle 138">
            <a:extLst>
              <a:ext uri="{FF2B5EF4-FFF2-40B4-BE49-F238E27FC236}">
                <a16:creationId xmlns:a16="http://schemas.microsoft.com/office/drawing/2014/main" id="{14A82FB8-3DD4-9CB8-C8A6-46ED99778F9F}"/>
              </a:ext>
            </a:extLst>
          </p:cNvPr>
          <p:cNvSpPr/>
          <p:nvPr/>
        </p:nvSpPr>
        <p:spPr>
          <a:xfrm>
            <a:off x="6707229" y="2581966"/>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Data</a:t>
            </a:r>
          </a:p>
        </p:txBody>
      </p:sp>
      <p:sp>
        <p:nvSpPr>
          <p:cNvPr id="140" name="Frame 139">
            <a:extLst>
              <a:ext uri="{FF2B5EF4-FFF2-40B4-BE49-F238E27FC236}">
                <a16:creationId xmlns:a16="http://schemas.microsoft.com/office/drawing/2014/main" id="{8D728780-8393-AAB2-8D16-0C2017873CD7}"/>
              </a:ext>
            </a:extLst>
          </p:cNvPr>
          <p:cNvSpPr/>
          <p:nvPr/>
        </p:nvSpPr>
        <p:spPr>
          <a:xfrm>
            <a:off x="5503342" y="2281796"/>
            <a:ext cx="992906" cy="1472279"/>
          </a:xfrm>
          <a:prstGeom prst="frame">
            <a:avLst>
              <a:gd name="adj1" fmla="val 6701"/>
            </a:avLst>
          </a:prstGeom>
          <a:pattFill prst="wdUpDiag">
            <a:fgClr>
              <a:srgbClr val="0068B5"/>
            </a:fgClr>
            <a:bgClr>
              <a:srgbClr val="B4F0FF"/>
            </a:bgClr>
          </a:pattFill>
          <a:ln w="12700" cap="flat" cmpd="sng" algn="ctr">
            <a:solidFill>
              <a:srgbClr val="52525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sp>
        <p:nvSpPr>
          <p:cNvPr id="141" name="Frame 140">
            <a:extLst>
              <a:ext uri="{FF2B5EF4-FFF2-40B4-BE49-F238E27FC236}">
                <a16:creationId xmlns:a16="http://schemas.microsoft.com/office/drawing/2014/main" id="{B288402E-0D20-A4B1-652E-CFF51AC98C22}"/>
              </a:ext>
            </a:extLst>
          </p:cNvPr>
          <p:cNvSpPr/>
          <p:nvPr/>
        </p:nvSpPr>
        <p:spPr>
          <a:xfrm>
            <a:off x="6605752" y="2281795"/>
            <a:ext cx="992906" cy="1472279"/>
          </a:xfrm>
          <a:prstGeom prst="frame">
            <a:avLst>
              <a:gd name="adj1" fmla="val 6701"/>
            </a:avLst>
          </a:prstGeom>
          <a:pattFill prst="wdUpDiag">
            <a:fgClr>
              <a:srgbClr val="0068B5"/>
            </a:fgClr>
            <a:bgClr>
              <a:srgbClr val="B4F0FF"/>
            </a:bgClr>
          </a:pattFill>
          <a:ln w="12700" cap="flat" cmpd="sng" algn="ctr">
            <a:solidFill>
              <a:srgbClr val="525252">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1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sp>
        <p:nvSpPr>
          <p:cNvPr id="142" name="TextBox 141">
            <a:extLst>
              <a:ext uri="{FF2B5EF4-FFF2-40B4-BE49-F238E27FC236}">
                <a16:creationId xmlns:a16="http://schemas.microsoft.com/office/drawing/2014/main" id="{F70AFB9B-E2C3-DE5C-544A-BD13C3FAC97C}"/>
              </a:ext>
            </a:extLst>
          </p:cNvPr>
          <p:cNvSpPr txBox="1"/>
          <p:nvPr/>
        </p:nvSpPr>
        <p:spPr>
          <a:xfrm>
            <a:off x="5612668" y="1758173"/>
            <a:ext cx="1781504" cy="430887"/>
          </a:xfrm>
          <a:prstGeom prst="rect">
            <a:avLst/>
          </a:prstGeom>
          <a:noFill/>
        </p:spPr>
        <p:txBody>
          <a:bodyPr wrap="square" lIns="91440" tIns="45720" rIns="91440" bIns="45720" rtlCol="0" anchor="t">
            <a:spAutoFit/>
          </a:bodyPr>
          <a:lstStyle/>
          <a:p>
            <a:pPr algn="ctr"/>
            <a:r>
              <a:rPr lang="en-US" sz="1100">
                <a:solidFill>
                  <a:srgbClr val="004A86"/>
                </a:solidFill>
                <a:latin typeface="IntelOne Display Regular"/>
                <a:ea typeface="Intel Clear Light" panose="020B0404020203020204" pitchFamily="34" charset="0"/>
                <a:cs typeface="Arial"/>
              </a:rPr>
              <a:t>TDX HW-isolated confidential containers</a:t>
            </a:r>
          </a:p>
        </p:txBody>
      </p:sp>
      <p:sp>
        <p:nvSpPr>
          <p:cNvPr id="143" name="TextBox 142">
            <a:extLst>
              <a:ext uri="{FF2B5EF4-FFF2-40B4-BE49-F238E27FC236}">
                <a16:creationId xmlns:a16="http://schemas.microsoft.com/office/drawing/2014/main" id="{D3BAB5FA-EDE8-3DDD-9E3A-B1633DADDB9B}"/>
              </a:ext>
            </a:extLst>
          </p:cNvPr>
          <p:cNvSpPr txBox="1"/>
          <p:nvPr/>
        </p:nvSpPr>
        <p:spPr>
          <a:xfrm>
            <a:off x="9175224" y="779747"/>
            <a:ext cx="2082348" cy="430887"/>
          </a:xfrm>
          <a:prstGeom prst="rect">
            <a:avLst/>
          </a:prstGeom>
          <a:noFill/>
        </p:spPr>
        <p:txBody>
          <a:bodyPr wrap="square" rtlCol="0">
            <a:spAutoFit/>
          </a:bodyPr>
          <a:lstStyle/>
          <a:p>
            <a:pPr algn="ctr"/>
            <a:r>
              <a:rPr lang="en-US" sz="1100">
                <a:solidFill>
                  <a:srgbClr val="004A86"/>
                </a:solidFill>
                <a:latin typeface="IntelOne Display Regular"/>
                <a:ea typeface="Intel Clear Light" panose="020B0404020203020204" pitchFamily="34" charset="0"/>
                <a:cs typeface="Arial"/>
              </a:rPr>
              <a:t>TDX HW-isolated VM with confidential clusters</a:t>
            </a:r>
          </a:p>
        </p:txBody>
      </p:sp>
      <p:sp>
        <p:nvSpPr>
          <p:cNvPr id="144" name="Rectangle 143">
            <a:extLst>
              <a:ext uri="{FF2B5EF4-FFF2-40B4-BE49-F238E27FC236}">
                <a16:creationId xmlns:a16="http://schemas.microsoft.com/office/drawing/2014/main" id="{CAE448D7-AD99-25DD-FC76-8A3F2ADA4639}"/>
              </a:ext>
            </a:extLst>
          </p:cNvPr>
          <p:cNvSpPr/>
          <p:nvPr/>
        </p:nvSpPr>
        <p:spPr>
          <a:xfrm>
            <a:off x="5604818" y="3345873"/>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Simplified Kernel</a:t>
            </a:r>
          </a:p>
        </p:txBody>
      </p:sp>
      <p:sp>
        <p:nvSpPr>
          <p:cNvPr id="145" name="Rectangle 144">
            <a:extLst>
              <a:ext uri="{FF2B5EF4-FFF2-40B4-BE49-F238E27FC236}">
                <a16:creationId xmlns:a16="http://schemas.microsoft.com/office/drawing/2014/main" id="{65C30E2B-66B8-0001-12C5-D9ABBE869008}"/>
              </a:ext>
            </a:extLst>
          </p:cNvPr>
          <p:cNvSpPr/>
          <p:nvPr/>
        </p:nvSpPr>
        <p:spPr>
          <a:xfrm>
            <a:off x="6707229" y="3345873"/>
            <a:ext cx="789953"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rPr>
              <a:t>Simplified Kernel</a:t>
            </a:r>
          </a:p>
        </p:txBody>
      </p:sp>
      <p:sp>
        <p:nvSpPr>
          <p:cNvPr id="146" name="TextBox 145">
            <a:extLst>
              <a:ext uri="{FF2B5EF4-FFF2-40B4-BE49-F238E27FC236}">
                <a16:creationId xmlns:a16="http://schemas.microsoft.com/office/drawing/2014/main" id="{E6726055-394B-0193-A782-5C7FD65C142A}"/>
              </a:ext>
            </a:extLst>
          </p:cNvPr>
          <p:cNvSpPr txBox="1"/>
          <p:nvPr/>
        </p:nvSpPr>
        <p:spPr>
          <a:xfrm>
            <a:off x="5599211" y="2362221"/>
            <a:ext cx="801167" cy="230832"/>
          </a:xfrm>
          <a:prstGeom prst="rect">
            <a:avLst/>
          </a:prstGeom>
          <a:noFill/>
        </p:spPr>
        <p:txBody>
          <a:bodyPr wrap="square" rtlCol="0">
            <a:spAutoFit/>
          </a:bodyPr>
          <a:lstStyle/>
          <a:p>
            <a:r>
              <a:rPr lang="en-US" sz="900">
                <a:solidFill>
                  <a:srgbClr val="525252"/>
                </a:solidFill>
                <a:latin typeface="IntelOne Display Regular"/>
                <a:ea typeface="Intel Clear Light" panose="020B0404020203020204" pitchFamily="34" charset="0"/>
                <a:cs typeface="Arial"/>
              </a:rPr>
              <a:t>Container 1</a:t>
            </a:r>
          </a:p>
        </p:txBody>
      </p:sp>
      <p:sp>
        <p:nvSpPr>
          <p:cNvPr id="147" name="TextBox 146">
            <a:extLst>
              <a:ext uri="{FF2B5EF4-FFF2-40B4-BE49-F238E27FC236}">
                <a16:creationId xmlns:a16="http://schemas.microsoft.com/office/drawing/2014/main" id="{62E60209-797C-B20B-C700-4BDB9066B9AC}"/>
              </a:ext>
            </a:extLst>
          </p:cNvPr>
          <p:cNvSpPr txBox="1"/>
          <p:nvPr/>
        </p:nvSpPr>
        <p:spPr>
          <a:xfrm>
            <a:off x="6701622" y="2341738"/>
            <a:ext cx="801167" cy="230832"/>
          </a:xfrm>
          <a:prstGeom prst="rect">
            <a:avLst/>
          </a:prstGeom>
          <a:noFill/>
        </p:spPr>
        <p:txBody>
          <a:bodyPr wrap="square" rtlCol="0">
            <a:spAutoFit/>
          </a:bodyPr>
          <a:lstStyle/>
          <a:p>
            <a:r>
              <a:rPr lang="en-US" sz="900">
                <a:solidFill>
                  <a:srgbClr val="525252"/>
                </a:solidFill>
                <a:latin typeface="IntelOne Display Regular"/>
                <a:ea typeface="Intel Clear Light" panose="020B0404020203020204" pitchFamily="34" charset="0"/>
                <a:cs typeface="Arial"/>
              </a:rPr>
              <a:t>Container 2</a:t>
            </a:r>
          </a:p>
        </p:txBody>
      </p:sp>
      <p:sp>
        <p:nvSpPr>
          <p:cNvPr id="148" name="Rectangle 147">
            <a:extLst>
              <a:ext uri="{FF2B5EF4-FFF2-40B4-BE49-F238E27FC236}">
                <a16:creationId xmlns:a16="http://schemas.microsoft.com/office/drawing/2014/main" id="{52F64CED-6039-E339-F208-AB63087BCB1D}"/>
              </a:ext>
            </a:extLst>
          </p:cNvPr>
          <p:cNvSpPr/>
          <p:nvPr/>
        </p:nvSpPr>
        <p:spPr>
          <a:xfrm>
            <a:off x="9329853" y="1349828"/>
            <a:ext cx="847749" cy="965158"/>
          </a:xfrm>
          <a:prstGeom prst="rect">
            <a:avLst/>
          </a:prstGeom>
          <a:noFill/>
          <a:ln w="12700" cap="flat" cmpd="sng" algn="ctr">
            <a:solidFill>
              <a:srgbClr val="52525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sp>
        <p:nvSpPr>
          <p:cNvPr id="149" name="Rectangle 148">
            <a:extLst>
              <a:ext uri="{FF2B5EF4-FFF2-40B4-BE49-F238E27FC236}">
                <a16:creationId xmlns:a16="http://schemas.microsoft.com/office/drawing/2014/main" id="{6BB02581-2E7A-0E1C-614F-52657BB089F9}"/>
              </a:ext>
            </a:extLst>
          </p:cNvPr>
          <p:cNvSpPr/>
          <p:nvPr/>
        </p:nvSpPr>
        <p:spPr>
          <a:xfrm>
            <a:off x="10216398" y="1349828"/>
            <a:ext cx="847749" cy="965158"/>
          </a:xfrm>
          <a:prstGeom prst="rect">
            <a:avLst/>
          </a:prstGeom>
          <a:noFill/>
          <a:ln w="12700" cap="flat" cmpd="sng" algn="ctr">
            <a:solidFill>
              <a:srgbClr val="525252"/>
            </a:solidFill>
            <a:prstDash val="dash"/>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525252"/>
              </a:solidFill>
              <a:effectLst/>
              <a:uLnTx/>
              <a:uFillTx/>
              <a:latin typeface="IntelOne Display Regular"/>
              <a:ea typeface="Intel Clear Light" panose="020B0404020203020204" pitchFamily="34" charset="0"/>
              <a:cs typeface="Arial"/>
            </a:endParaRPr>
          </a:p>
        </p:txBody>
      </p:sp>
      <p:sp>
        <p:nvSpPr>
          <p:cNvPr id="150" name="TextBox 149">
            <a:extLst>
              <a:ext uri="{FF2B5EF4-FFF2-40B4-BE49-F238E27FC236}">
                <a16:creationId xmlns:a16="http://schemas.microsoft.com/office/drawing/2014/main" id="{20F47B6B-BC0C-40D1-9108-8BE906E968D1}"/>
              </a:ext>
            </a:extLst>
          </p:cNvPr>
          <p:cNvSpPr txBox="1"/>
          <p:nvPr/>
        </p:nvSpPr>
        <p:spPr>
          <a:xfrm>
            <a:off x="9358656" y="1357851"/>
            <a:ext cx="801167" cy="230832"/>
          </a:xfrm>
          <a:prstGeom prst="rect">
            <a:avLst/>
          </a:prstGeom>
          <a:noFill/>
        </p:spPr>
        <p:txBody>
          <a:bodyPr wrap="square" rtlCol="0">
            <a:spAutoFit/>
          </a:bodyPr>
          <a:lstStyle/>
          <a:p>
            <a:r>
              <a:rPr lang="en-US" sz="900">
                <a:solidFill>
                  <a:srgbClr val="525252"/>
                </a:solidFill>
                <a:latin typeface="IntelOne Display Regular"/>
                <a:ea typeface="Intel Clear Light" panose="020B0404020203020204" pitchFamily="34" charset="0"/>
                <a:cs typeface="Arial"/>
              </a:rPr>
              <a:t>Container 1</a:t>
            </a:r>
          </a:p>
        </p:txBody>
      </p:sp>
      <p:sp>
        <p:nvSpPr>
          <p:cNvPr id="151" name="TextBox 150">
            <a:extLst>
              <a:ext uri="{FF2B5EF4-FFF2-40B4-BE49-F238E27FC236}">
                <a16:creationId xmlns:a16="http://schemas.microsoft.com/office/drawing/2014/main" id="{B40F126C-BBF0-5EDB-67E0-C3505B098FEB}"/>
              </a:ext>
            </a:extLst>
          </p:cNvPr>
          <p:cNvSpPr txBox="1"/>
          <p:nvPr/>
        </p:nvSpPr>
        <p:spPr>
          <a:xfrm>
            <a:off x="10295403" y="1357851"/>
            <a:ext cx="801167" cy="230832"/>
          </a:xfrm>
          <a:prstGeom prst="rect">
            <a:avLst/>
          </a:prstGeom>
          <a:noFill/>
        </p:spPr>
        <p:txBody>
          <a:bodyPr wrap="square" rtlCol="0">
            <a:spAutoFit/>
          </a:bodyPr>
          <a:lstStyle/>
          <a:p>
            <a:r>
              <a:rPr lang="en-US" sz="900">
                <a:solidFill>
                  <a:srgbClr val="525252"/>
                </a:solidFill>
                <a:latin typeface="IntelOne Display Regular"/>
                <a:ea typeface="Intel Clear Light" panose="020B0404020203020204" pitchFamily="34" charset="0"/>
                <a:cs typeface="Arial"/>
              </a:rPr>
              <a:t>Container 2</a:t>
            </a:r>
          </a:p>
        </p:txBody>
      </p:sp>
      <p:sp>
        <p:nvSpPr>
          <p:cNvPr id="152" name="TextBox 151">
            <a:extLst>
              <a:ext uri="{FF2B5EF4-FFF2-40B4-BE49-F238E27FC236}">
                <a16:creationId xmlns:a16="http://schemas.microsoft.com/office/drawing/2014/main" id="{1F658120-A636-4379-2EFC-19FF0713E064}"/>
              </a:ext>
            </a:extLst>
          </p:cNvPr>
          <p:cNvSpPr txBox="1"/>
          <p:nvPr/>
        </p:nvSpPr>
        <p:spPr>
          <a:xfrm>
            <a:off x="4334187" y="2856820"/>
            <a:ext cx="801167" cy="235477"/>
          </a:xfrm>
          <a:prstGeom prst="rect">
            <a:avLst/>
          </a:prstGeom>
          <a:noFill/>
        </p:spPr>
        <p:txBody>
          <a:bodyPr wrap="square" rtlCol="0">
            <a:spAutoFit/>
          </a:bodyPr>
          <a:lstStyle/>
          <a:p>
            <a:pPr algn="ctr"/>
            <a:r>
              <a:rPr lang="en-US" sz="1100">
                <a:solidFill>
                  <a:srgbClr val="525252"/>
                </a:solidFill>
                <a:latin typeface="IntelOne Display Regular"/>
                <a:ea typeface="Intel Clear Light" panose="020B0404020203020204" pitchFamily="34" charset="0"/>
                <a:cs typeface="Arial"/>
              </a:rPr>
              <a:t>Container</a:t>
            </a:r>
          </a:p>
        </p:txBody>
      </p:sp>
      <p:sp>
        <p:nvSpPr>
          <p:cNvPr id="153" name="Oval 152">
            <a:extLst>
              <a:ext uri="{FF2B5EF4-FFF2-40B4-BE49-F238E27FC236}">
                <a16:creationId xmlns:a16="http://schemas.microsoft.com/office/drawing/2014/main" id="{4FDEE4D5-8CB9-CD3C-F707-11E648FCAF79}"/>
              </a:ext>
            </a:extLst>
          </p:cNvPr>
          <p:cNvSpPr>
            <a:spLocks noChangeAspect="1"/>
          </p:cNvSpPr>
          <p:nvPr/>
        </p:nvSpPr>
        <p:spPr>
          <a:xfrm>
            <a:off x="3219935" y="5603717"/>
            <a:ext cx="246917" cy="246917"/>
          </a:xfrm>
          <a:prstGeom prst="ellipse">
            <a:avLst/>
          </a:prstGeom>
          <a:solidFill>
            <a:srgbClr val="0068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Regular"/>
                <a:ea typeface="Intel Clear Light" panose="020B0404020203020204" pitchFamily="34" charset="0"/>
                <a:cs typeface="Arial"/>
              </a:rPr>
              <a:t>A</a:t>
            </a:r>
          </a:p>
        </p:txBody>
      </p:sp>
      <p:sp>
        <p:nvSpPr>
          <p:cNvPr id="154" name="Oval 153">
            <a:extLst>
              <a:ext uri="{FF2B5EF4-FFF2-40B4-BE49-F238E27FC236}">
                <a16:creationId xmlns:a16="http://schemas.microsoft.com/office/drawing/2014/main" id="{32FE4766-D250-DEEE-1ADF-557495B92DB8}"/>
              </a:ext>
            </a:extLst>
          </p:cNvPr>
          <p:cNvSpPr>
            <a:spLocks noChangeAspect="1"/>
          </p:cNvSpPr>
          <p:nvPr/>
        </p:nvSpPr>
        <p:spPr>
          <a:xfrm>
            <a:off x="4615345" y="5603717"/>
            <a:ext cx="246917" cy="246917"/>
          </a:xfrm>
          <a:prstGeom prst="ellipse">
            <a:avLst/>
          </a:prstGeom>
          <a:solidFill>
            <a:srgbClr val="0068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Regular"/>
                <a:ea typeface="Intel Clear Light" panose="020B0404020203020204" pitchFamily="34" charset="0"/>
                <a:cs typeface="Arial"/>
              </a:rPr>
              <a:t>B</a:t>
            </a:r>
          </a:p>
        </p:txBody>
      </p:sp>
      <p:sp>
        <p:nvSpPr>
          <p:cNvPr id="155" name="Oval 154">
            <a:extLst>
              <a:ext uri="{FF2B5EF4-FFF2-40B4-BE49-F238E27FC236}">
                <a16:creationId xmlns:a16="http://schemas.microsoft.com/office/drawing/2014/main" id="{6E43E148-828E-B38E-F54E-3573A8E1B458}"/>
              </a:ext>
            </a:extLst>
          </p:cNvPr>
          <p:cNvSpPr>
            <a:spLocks noChangeAspect="1"/>
          </p:cNvSpPr>
          <p:nvPr/>
        </p:nvSpPr>
        <p:spPr>
          <a:xfrm>
            <a:off x="6427016" y="5603717"/>
            <a:ext cx="246917" cy="246917"/>
          </a:xfrm>
          <a:prstGeom prst="ellipse">
            <a:avLst/>
          </a:prstGeom>
          <a:solidFill>
            <a:srgbClr val="0068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Regular"/>
                <a:ea typeface="Intel Clear Light" panose="020B0404020203020204" pitchFamily="34" charset="0"/>
                <a:cs typeface="Arial"/>
              </a:rPr>
              <a:t>C</a:t>
            </a:r>
          </a:p>
        </p:txBody>
      </p:sp>
      <p:sp>
        <p:nvSpPr>
          <p:cNvPr id="156" name="Oval 155">
            <a:extLst>
              <a:ext uri="{FF2B5EF4-FFF2-40B4-BE49-F238E27FC236}">
                <a16:creationId xmlns:a16="http://schemas.microsoft.com/office/drawing/2014/main" id="{4FF65A87-84EB-FAD1-9103-CBF9C3E0822F}"/>
              </a:ext>
            </a:extLst>
          </p:cNvPr>
          <p:cNvSpPr>
            <a:spLocks noChangeAspect="1"/>
          </p:cNvSpPr>
          <p:nvPr/>
        </p:nvSpPr>
        <p:spPr>
          <a:xfrm>
            <a:off x="8335796" y="5603717"/>
            <a:ext cx="246917" cy="246917"/>
          </a:xfrm>
          <a:prstGeom prst="ellipse">
            <a:avLst/>
          </a:prstGeom>
          <a:solidFill>
            <a:srgbClr val="0068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Regular"/>
                <a:ea typeface="Intel Clear Light" panose="020B0404020203020204" pitchFamily="34" charset="0"/>
                <a:cs typeface="Arial"/>
              </a:rPr>
              <a:t>D</a:t>
            </a:r>
          </a:p>
        </p:txBody>
      </p:sp>
      <p:sp>
        <p:nvSpPr>
          <p:cNvPr id="157" name="Oval 156">
            <a:extLst>
              <a:ext uri="{FF2B5EF4-FFF2-40B4-BE49-F238E27FC236}">
                <a16:creationId xmlns:a16="http://schemas.microsoft.com/office/drawing/2014/main" id="{45021AD5-652D-E38F-1306-E93214FF9B7C}"/>
              </a:ext>
            </a:extLst>
          </p:cNvPr>
          <p:cNvSpPr>
            <a:spLocks noChangeAspect="1"/>
          </p:cNvSpPr>
          <p:nvPr/>
        </p:nvSpPr>
        <p:spPr>
          <a:xfrm>
            <a:off x="10128545" y="5603717"/>
            <a:ext cx="246917" cy="246917"/>
          </a:xfrm>
          <a:prstGeom prst="ellipse">
            <a:avLst/>
          </a:prstGeom>
          <a:solidFill>
            <a:srgbClr val="0068B5"/>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FFFFFF"/>
                </a:solidFill>
                <a:effectLst/>
                <a:uLnTx/>
                <a:uFillTx/>
                <a:latin typeface="IntelOne Display Regular"/>
                <a:ea typeface="Intel Clear Light" panose="020B0404020203020204" pitchFamily="34" charset="0"/>
                <a:cs typeface="Arial"/>
              </a:rPr>
              <a:t>E</a:t>
            </a:r>
          </a:p>
        </p:txBody>
      </p:sp>
      <p:cxnSp>
        <p:nvCxnSpPr>
          <p:cNvPr id="158" name="Straight Arrow Connector 157">
            <a:extLst>
              <a:ext uri="{FF2B5EF4-FFF2-40B4-BE49-F238E27FC236}">
                <a16:creationId xmlns:a16="http://schemas.microsoft.com/office/drawing/2014/main" id="{0016EEDB-EEF2-573C-8E1F-26FFE8B4A6BC}"/>
              </a:ext>
            </a:extLst>
          </p:cNvPr>
          <p:cNvCxnSpPr/>
          <p:nvPr/>
        </p:nvCxnSpPr>
        <p:spPr>
          <a:xfrm flipV="1">
            <a:off x="1666276" y="2918838"/>
            <a:ext cx="0" cy="1937394"/>
          </a:xfrm>
          <a:prstGeom prst="straightConnector1">
            <a:avLst/>
          </a:prstGeom>
          <a:noFill/>
          <a:ln w="28575" cap="flat" cmpd="sng" algn="ctr">
            <a:solidFill>
              <a:srgbClr val="0068B5"/>
            </a:solidFill>
            <a:prstDash val="solid"/>
            <a:miter lim="800000"/>
            <a:tailEnd type="triangle"/>
          </a:ln>
          <a:effectLst/>
        </p:spPr>
      </p:cxnSp>
      <p:cxnSp>
        <p:nvCxnSpPr>
          <p:cNvPr id="159" name="Straight Arrow Connector 158">
            <a:extLst>
              <a:ext uri="{FF2B5EF4-FFF2-40B4-BE49-F238E27FC236}">
                <a16:creationId xmlns:a16="http://schemas.microsoft.com/office/drawing/2014/main" id="{AC97737A-70C3-D1F0-E4C1-EF21D3F652A2}"/>
              </a:ext>
            </a:extLst>
          </p:cNvPr>
          <p:cNvCxnSpPr>
            <a:cxnSpLocks/>
          </p:cNvCxnSpPr>
          <p:nvPr/>
        </p:nvCxnSpPr>
        <p:spPr>
          <a:xfrm>
            <a:off x="4468844" y="6132163"/>
            <a:ext cx="4774239" cy="1"/>
          </a:xfrm>
          <a:prstGeom prst="straightConnector1">
            <a:avLst/>
          </a:prstGeom>
          <a:noFill/>
          <a:ln w="28575" cap="flat" cmpd="sng" algn="ctr">
            <a:solidFill>
              <a:srgbClr val="0068B5"/>
            </a:solidFill>
            <a:prstDash val="solid"/>
            <a:miter lim="800000"/>
            <a:tailEnd type="triangle"/>
          </a:ln>
          <a:effectLst/>
        </p:spPr>
      </p:cxnSp>
      <p:sp>
        <p:nvSpPr>
          <p:cNvPr id="3" name="TextBox 2">
            <a:extLst>
              <a:ext uri="{FF2B5EF4-FFF2-40B4-BE49-F238E27FC236}">
                <a16:creationId xmlns:a16="http://schemas.microsoft.com/office/drawing/2014/main" id="{16C7CBCA-4D86-8EDB-4F01-74B63DA3228D}"/>
              </a:ext>
            </a:extLst>
          </p:cNvPr>
          <p:cNvSpPr txBox="1"/>
          <p:nvPr/>
        </p:nvSpPr>
        <p:spPr>
          <a:xfrm>
            <a:off x="2810319" y="5176749"/>
            <a:ext cx="1058303" cy="246221"/>
          </a:xfrm>
          <a:prstGeom prst="rect">
            <a:avLst/>
          </a:prstGeom>
          <a:noFill/>
        </p:spPr>
        <p:txBody>
          <a:bodyPr wrap="none" rtlCol="0">
            <a:spAutoFit/>
          </a:bodyPr>
          <a:lstStyle/>
          <a:p>
            <a:pPr algn="ctr"/>
            <a:r>
              <a:rPr lang="en-US" sz="1000" b="1" dirty="0">
                <a:solidFill>
                  <a:schemeClr val="tx2"/>
                </a:solidFill>
              </a:rPr>
              <a:t>Intel SGX SDK</a:t>
            </a:r>
          </a:p>
        </p:txBody>
      </p:sp>
      <p:sp>
        <p:nvSpPr>
          <p:cNvPr id="6" name="TextBox 5">
            <a:extLst>
              <a:ext uri="{FF2B5EF4-FFF2-40B4-BE49-F238E27FC236}">
                <a16:creationId xmlns:a16="http://schemas.microsoft.com/office/drawing/2014/main" id="{FAB84FA6-8D66-5B3E-9263-0265B08499C1}"/>
              </a:ext>
            </a:extLst>
          </p:cNvPr>
          <p:cNvSpPr txBox="1"/>
          <p:nvPr/>
        </p:nvSpPr>
        <p:spPr>
          <a:xfrm>
            <a:off x="4031149" y="4932540"/>
            <a:ext cx="1359668" cy="707886"/>
          </a:xfrm>
          <a:prstGeom prst="rect">
            <a:avLst/>
          </a:prstGeom>
          <a:noFill/>
        </p:spPr>
        <p:txBody>
          <a:bodyPr wrap="none" rtlCol="0">
            <a:spAutoFit/>
          </a:bodyPr>
          <a:lstStyle/>
          <a:p>
            <a:pPr algn="ctr"/>
            <a:r>
              <a:rPr lang="en-US" sz="1000" b="1" dirty="0">
                <a:solidFill>
                  <a:schemeClr val="tx2"/>
                </a:solidFill>
              </a:rPr>
              <a:t>Gramine</a:t>
            </a:r>
          </a:p>
          <a:p>
            <a:pPr algn="ctr"/>
            <a:r>
              <a:rPr lang="en-US" sz="1000" b="1" dirty="0" err="1">
                <a:solidFill>
                  <a:schemeClr val="tx2"/>
                </a:solidFill>
              </a:rPr>
              <a:t>Occlum</a:t>
            </a:r>
            <a:endParaRPr lang="en-US" sz="1000" b="1" dirty="0">
              <a:solidFill>
                <a:schemeClr val="tx2"/>
              </a:solidFill>
            </a:endParaRPr>
          </a:p>
          <a:p>
            <a:pPr algn="ctr"/>
            <a:r>
              <a:rPr lang="en-US" sz="1000" b="1" dirty="0">
                <a:solidFill>
                  <a:schemeClr val="tx2"/>
                </a:solidFill>
              </a:rPr>
              <a:t>AKS for SGX</a:t>
            </a:r>
          </a:p>
          <a:p>
            <a:pPr algn="ctr"/>
            <a:r>
              <a:rPr lang="en-US" sz="1000" b="1" dirty="0">
                <a:solidFill>
                  <a:schemeClr val="tx2"/>
                </a:solidFill>
              </a:rPr>
              <a:t>Edgeless </a:t>
            </a:r>
            <a:r>
              <a:rPr lang="en-US" sz="1000" b="1" dirty="0" err="1">
                <a:solidFill>
                  <a:schemeClr val="tx2"/>
                </a:solidFill>
              </a:rPr>
              <a:t>Marblerun</a:t>
            </a:r>
            <a:endParaRPr lang="en-US" sz="1000" b="1" dirty="0">
              <a:solidFill>
                <a:schemeClr val="tx2"/>
              </a:solidFill>
            </a:endParaRPr>
          </a:p>
        </p:txBody>
      </p:sp>
      <p:sp>
        <p:nvSpPr>
          <p:cNvPr id="7" name="TextBox 6">
            <a:extLst>
              <a:ext uri="{FF2B5EF4-FFF2-40B4-BE49-F238E27FC236}">
                <a16:creationId xmlns:a16="http://schemas.microsoft.com/office/drawing/2014/main" id="{C261219C-C8FC-D9A6-AD08-9E190313E192}"/>
              </a:ext>
            </a:extLst>
          </p:cNvPr>
          <p:cNvSpPr txBox="1"/>
          <p:nvPr/>
        </p:nvSpPr>
        <p:spPr>
          <a:xfrm>
            <a:off x="5849554" y="4796035"/>
            <a:ext cx="1350050" cy="707886"/>
          </a:xfrm>
          <a:prstGeom prst="rect">
            <a:avLst/>
          </a:prstGeom>
          <a:noFill/>
        </p:spPr>
        <p:txBody>
          <a:bodyPr wrap="none" rtlCol="0">
            <a:spAutoFit/>
          </a:bodyPr>
          <a:lstStyle/>
          <a:p>
            <a:pPr algn="ctr"/>
            <a:r>
              <a:rPr lang="en-US" sz="1000" b="1" err="1">
                <a:solidFill>
                  <a:schemeClr val="tx2"/>
                </a:solidFill>
              </a:rPr>
              <a:t>CoCo</a:t>
            </a:r>
            <a:endParaRPr lang="en-US" sz="1000" b="1">
              <a:solidFill>
                <a:schemeClr val="tx2"/>
              </a:solidFill>
            </a:endParaRPr>
          </a:p>
          <a:p>
            <a:pPr algn="ctr"/>
            <a:r>
              <a:rPr lang="en-US" sz="1000" b="1">
                <a:solidFill>
                  <a:schemeClr val="tx2"/>
                </a:solidFill>
              </a:rPr>
              <a:t>Gramine TDX</a:t>
            </a:r>
          </a:p>
          <a:p>
            <a:pPr algn="ctr"/>
            <a:r>
              <a:rPr lang="en-US" sz="1000" b="1">
                <a:solidFill>
                  <a:schemeClr val="tx2"/>
                </a:solidFill>
              </a:rPr>
              <a:t>Edgeless Contrast</a:t>
            </a:r>
          </a:p>
          <a:p>
            <a:pPr algn="ctr"/>
            <a:r>
              <a:rPr lang="en-US" sz="1000" b="1">
                <a:solidFill>
                  <a:schemeClr val="tx2"/>
                </a:solidFill>
              </a:rPr>
              <a:t>Google Conf Space</a:t>
            </a:r>
          </a:p>
        </p:txBody>
      </p:sp>
      <p:sp>
        <p:nvSpPr>
          <p:cNvPr id="8" name="TextBox 7">
            <a:extLst>
              <a:ext uri="{FF2B5EF4-FFF2-40B4-BE49-F238E27FC236}">
                <a16:creationId xmlns:a16="http://schemas.microsoft.com/office/drawing/2014/main" id="{546CDFD9-A4D3-7474-0783-7CB861B85166}"/>
              </a:ext>
            </a:extLst>
          </p:cNvPr>
          <p:cNvSpPr txBox="1"/>
          <p:nvPr/>
        </p:nvSpPr>
        <p:spPr>
          <a:xfrm>
            <a:off x="7945742" y="3858204"/>
            <a:ext cx="901209" cy="707886"/>
          </a:xfrm>
          <a:prstGeom prst="rect">
            <a:avLst/>
          </a:prstGeom>
          <a:noFill/>
        </p:spPr>
        <p:txBody>
          <a:bodyPr wrap="none" rtlCol="0">
            <a:spAutoFit/>
          </a:bodyPr>
          <a:lstStyle/>
          <a:p>
            <a:pPr algn="ctr"/>
            <a:r>
              <a:rPr lang="en-US" sz="1000" b="1">
                <a:solidFill>
                  <a:schemeClr val="tx2"/>
                </a:solidFill>
              </a:rPr>
              <a:t>SUSE</a:t>
            </a:r>
          </a:p>
          <a:p>
            <a:pPr algn="ctr"/>
            <a:r>
              <a:rPr lang="en-US" sz="1000" b="1">
                <a:solidFill>
                  <a:schemeClr val="tx2"/>
                </a:solidFill>
              </a:rPr>
              <a:t>Ubuntu</a:t>
            </a:r>
          </a:p>
          <a:p>
            <a:pPr algn="ctr"/>
            <a:r>
              <a:rPr lang="en-US" sz="1000" b="1">
                <a:solidFill>
                  <a:schemeClr val="tx2"/>
                </a:solidFill>
              </a:rPr>
              <a:t>RHEL</a:t>
            </a:r>
          </a:p>
          <a:p>
            <a:pPr algn="ctr"/>
            <a:r>
              <a:rPr lang="en-US" sz="1000" b="1">
                <a:solidFill>
                  <a:schemeClr val="tx2"/>
                </a:solidFill>
              </a:rPr>
              <a:t>Azure  CVM</a:t>
            </a:r>
          </a:p>
        </p:txBody>
      </p:sp>
      <p:sp>
        <p:nvSpPr>
          <p:cNvPr id="9" name="TextBox 8">
            <a:extLst>
              <a:ext uri="{FF2B5EF4-FFF2-40B4-BE49-F238E27FC236}">
                <a16:creationId xmlns:a16="http://schemas.microsoft.com/office/drawing/2014/main" id="{7145101D-54A9-0D7C-664C-D3F83AD62DD5}"/>
              </a:ext>
            </a:extLst>
          </p:cNvPr>
          <p:cNvSpPr txBox="1"/>
          <p:nvPr/>
        </p:nvSpPr>
        <p:spPr>
          <a:xfrm>
            <a:off x="9427109" y="3814637"/>
            <a:ext cx="1545615" cy="553998"/>
          </a:xfrm>
          <a:prstGeom prst="rect">
            <a:avLst/>
          </a:prstGeom>
          <a:noFill/>
        </p:spPr>
        <p:txBody>
          <a:bodyPr wrap="none" rtlCol="0">
            <a:spAutoFit/>
          </a:bodyPr>
          <a:lstStyle/>
          <a:p>
            <a:pPr algn="ctr"/>
            <a:r>
              <a:rPr lang="en-US" sz="1000" b="1">
                <a:solidFill>
                  <a:schemeClr val="tx2"/>
                </a:solidFill>
              </a:rPr>
              <a:t>Edgeless Constellation</a:t>
            </a:r>
          </a:p>
          <a:p>
            <a:pPr algn="ctr"/>
            <a:r>
              <a:rPr lang="en-US" sz="1000" b="1">
                <a:solidFill>
                  <a:schemeClr val="tx2"/>
                </a:solidFill>
              </a:rPr>
              <a:t>AKS</a:t>
            </a:r>
          </a:p>
          <a:p>
            <a:pPr algn="ctr"/>
            <a:r>
              <a:rPr lang="en-US" sz="1000" b="1">
                <a:solidFill>
                  <a:schemeClr val="tx2"/>
                </a:solidFill>
              </a:rPr>
              <a:t>GKE</a:t>
            </a:r>
          </a:p>
        </p:txBody>
      </p:sp>
      <p:sp>
        <p:nvSpPr>
          <p:cNvPr id="5" name="TextBox 4">
            <a:extLst>
              <a:ext uri="{FF2B5EF4-FFF2-40B4-BE49-F238E27FC236}">
                <a16:creationId xmlns:a16="http://schemas.microsoft.com/office/drawing/2014/main" id="{5C15D5EC-CA9D-145F-C14A-E9CEF95E786F}"/>
              </a:ext>
            </a:extLst>
          </p:cNvPr>
          <p:cNvSpPr txBox="1"/>
          <p:nvPr/>
        </p:nvSpPr>
        <p:spPr>
          <a:xfrm>
            <a:off x="5382503" y="6492125"/>
            <a:ext cx="142699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525252"/>
                </a:solidFill>
                <a:effectLst/>
                <a:uLnTx/>
                <a:uFillTx/>
                <a:latin typeface="IntelOne Text Light"/>
                <a:ea typeface="Intel Clear Light" panose="020B0404020203020204" pitchFamily="34" charset="0"/>
                <a:cs typeface="Intel Clear Light" panose="020B0404020203020204" pitchFamily="34" charset="0"/>
              </a:rPr>
              <a:t>Intel Confidential</a:t>
            </a:r>
          </a:p>
        </p:txBody>
      </p:sp>
      <p:sp>
        <p:nvSpPr>
          <p:cNvPr id="10" name="Rectangle 9">
            <a:extLst>
              <a:ext uri="{FF2B5EF4-FFF2-40B4-BE49-F238E27FC236}">
                <a16:creationId xmlns:a16="http://schemas.microsoft.com/office/drawing/2014/main" id="{55F5F5D2-257B-8DF5-F241-41CF755544E7}"/>
              </a:ext>
            </a:extLst>
          </p:cNvPr>
          <p:cNvSpPr/>
          <p:nvPr/>
        </p:nvSpPr>
        <p:spPr>
          <a:xfrm>
            <a:off x="10525725" y="3487198"/>
            <a:ext cx="525324" cy="305074"/>
          </a:xfrm>
          <a:prstGeom prst="rect">
            <a:avLst/>
          </a:prstGeom>
          <a:solidFill>
            <a:srgbClr val="FFFFFF"/>
          </a:solidFill>
          <a:ln w="12700" cap="flat" cmpd="sng" algn="ctr">
            <a:solidFill>
              <a:srgbClr val="004A8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525252"/>
                </a:solidFill>
                <a:effectLst/>
                <a:uLnTx/>
                <a:uFillTx/>
                <a:latin typeface="IntelOne Display Regular"/>
                <a:ea typeface="Intel Clear Light" panose="020B0404020203020204" pitchFamily="34" charset="0"/>
                <a:cs typeface="Arial"/>
              </a:rPr>
              <a:t>HW…</a:t>
            </a:r>
          </a:p>
        </p:txBody>
      </p:sp>
    </p:spTree>
    <p:extLst>
      <p:ext uri="{BB962C8B-B14F-4D97-AF65-F5344CB8AC3E}">
        <p14:creationId xmlns:p14="http://schemas.microsoft.com/office/powerpoint/2010/main" val="5139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9359-1A9B-0C26-83D1-D71FC4B769B6}"/>
              </a:ext>
            </a:extLst>
          </p:cNvPr>
          <p:cNvSpPr>
            <a:spLocks noGrp="1"/>
          </p:cNvSpPr>
          <p:nvPr>
            <p:ph type="title"/>
          </p:nvPr>
        </p:nvSpPr>
        <p:spPr/>
        <p:txBody>
          <a:bodyPr>
            <a:noAutofit/>
          </a:bodyPr>
          <a:lstStyle/>
          <a:p>
            <a:r>
              <a:rPr lang="en-US" sz="3600"/>
              <a:t>Presentation Guide</a:t>
            </a:r>
            <a:br>
              <a:rPr lang="en-US" sz="3600"/>
            </a:br>
            <a:br>
              <a:rPr lang="en-US" sz="3600"/>
            </a:br>
            <a:r>
              <a:rPr lang="en-US" sz="3600"/>
              <a:t>Confidential Computing Use Case Examples</a:t>
            </a:r>
          </a:p>
        </p:txBody>
      </p:sp>
    </p:spTree>
    <p:extLst>
      <p:ext uri="{BB962C8B-B14F-4D97-AF65-F5344CB8AC3E}">
        <p14:creationId xmlns:p14="http://schemas.microsoft.com/office/powerpoint/2010/main" val="3847873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23E2ADC6-7E74-3ADD-C131-1F794D83D4FA}"/>
              </a:ext>
            </a:extLst>
          </p:cNvPr>
          <p:cNvPicPr>
            <a:picLocks noChangeAspect="1"/>
          </p:cNvPicPr>
          <p:nvPr/>
        </p:nvPicPr>
        <p:blipFill>
          <a:blip r:embed="rId3">
            <a:extLst>
              <a:ext uri="{28A0092B-C50C-407E-A947-70E740481C1C}">
                <a14:useLocalDpi xmlns:a14="http://schemas.microsoft.com/office/drawing/2010/main" val="0"/>
              </a:ext>
            </a:extLst>
          </a:blip>
          <a:srcRect l="558" r="558"/>
          <a:stretch/>
        </p:blipFill>
        <p:spPr>
          <a:xfrm>
            <a:off x="2082789" y="1753237"/>
            <a:ext cx="1606703" cy="1175266"/>
          </a:xfrm>
          <a:prstGeom prst="rect">
            <a:avLst/>
          </a:prstGeom>
          <a:ln w="38100">
            <a:noFill/>
          </a:ln>
          <a:effectLst/>
        </p:spPr>
      </p:pic>
      <p:pic>
        <p:nvPicPr>
          <p:cNvPr id="75" name="Picture 74">
            <a:extLst>
              <a:ext uri="{FF2B5EF4-FFF2-40B4-BE49-F238E27FC236}">
                <a16:creationId xmlns:a16="http://schemas.microsoft.com/office/drawing/2014/main" id="{D0130FBB-5965-5795-5942-53460A2EAFA6}"/>
              </a:ext>
            </a:extLst>
          </p:cNvPr>
          <p:cNvPicPr>
            <a:picLocks noChangeAspect="1"/>
          </p:cNvPicPr>
          <p:nvPr/>
        </p:nvPicPr>
        <p:blipFill>
          <a:blip r:embed="rId4">
            <a:extLst>
              <a:ext uri="{28A0092B-C50C-407E-A947-70E740481C1C}">
                <a14:useLocalDpi xmlns:a14="http://schemas.microsoft.com/office/drawing/2010/main" val="0"/>
              </a:ext>
            </a:extLst>
          </a:blip>
          <a:srcRect t="1807" b="1807"/>
          <a:stretch/>
        </p:blipFill>
        <p:spPr>
          <a:xfrm>
            <a:off x="3906767" y="1753237"/>
            <a:ext cx="1602564" cy="1178902"/>
          </a:xfrm>
          <a:prstGeom prst="rect">
            <a:avLst/>
          </a:prstGeom>
          <a:ln w="38100">
            <a:noFill/>
          </a:ln>
          <a:effectLst/>
        </p:spPr>
      </p:pic>
      <p:pic>
        <p:nvPicPr>
          <p:cNvPr id="76" name="Picture 4">
            <a:extLst>
              <a:ext uri="{FF2B5EF4-FFF2-40B4-BE49-F238E27FC236}">
                <a16:creationId xmlns:a16="http://schemas.microsoft.com/office/drawing/2014/main" id="{74527C58-52ED-96A3-3445-676E6F4C740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7539351" y="1753237"/>
            <a:ext cx="1602564" cy="1172890"/>
          </a:xfrm>
          <a:prstGeom prst="rect">
            <a:avLst/>
          </a:prstGeom>
          <a:blipFill>
            <a:blip r:embed="rId6"/>
            <a:stretch>
              <a:fillRect/>
            </a:stretch>
          </a:blipFill>
          <a:ln w="38100">
            <a:noFill/>
          </a:ln>
          <a:effectLst/>
        </p:spPr>
      </p:pic>
      <p:pic>
        <p:nvPicPr>
          <p:cNvPr id="77" name="Picture 10">
            <a:extLst>
              <a:ext uri="{FF2B5EF4-FFF2-40B4-BE49-F238E27FC236}">
                <a16:creationId xmlns:a16="http://schemas.microsoft.com/office/drawing/2014/main" id="{17C9BDA9-3C9B-3616-E5CC-10A1A4DC7C9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4509" b="4509"/>
          <a:stretch/>
        </p:blipFill>
        <p:spPr bwMode="auto">
          <a:xfrm>
            <a:off x="3906767" y="3808596"/>
            <a:ext cx="1600200" cy="1186126"/>
          </a:xfrm>
          <a:prstGeom prst="rect">
            <a:avLst/>
          </a:prstGeom>
          <a:ln w="38100">
            <a:noFill/>
          </a:ln>
          <a:effectLst/>
          <a:extLst>
            <a:ext uri="{909E8E84-426E-40DD-AFC4-6F175D3DCCD1}">
              <a14:hiddenFill xmlns:a14="http://schemas.microsoft.com/office/drawing/2010/main">
                <a:solidFill>
                  <a:srgbClr val="FFFFFF"/>
                </a:solidFill>
              </a14:hiddenFill>
            </a:ext>
          </a:extLst>
        </p:spPr>
      </p:pic>
      <p:pic>
        <p:nvPicPr>
          <p:cNvPr id="78" name="Picture 8">
            <a:extLst>
              <a:ext uri="{FF2B5EF4-FFF2-40B4-BE49-F238E27FC236}">
                <a16:creationId xmlns:a16="http://schemas.microsoft.com/office/drawing/2014/main" id="{FB6A0F1D-2F77-4DEF-95F7-55B226957FF1}"/>
              </a:ext>
            </a:extLst>
          </p:cNvPr>
          <p:cNvPicPr>
            <a:picLocks noChangeArrowheads="1"/>
          </p:cNvPicPr>
          <p:nvPr/>
        </p:nvPicPr>
        <p:blipFill>
          <a:blip r:embed="rId8">
            <a:extLst>
              <a:ext uri="{28A0092B-C50C-407E-A947-70E740481C1C}">
                <a14:useLocalDpi xmlns:a14="http://schemas.microsoft.com/office/drawing/2010/main" val="0"/>
              </a:ext>
            </a:extLst>
          </a:blip>
          <a:srcRect l="2041" r="2041"/>
          <a:stretch/>
        </p:blipFill>
        <p:spPr bwMode="auto">
          <a:xfrm>
            <a:off x="5723059" y="3808596"/>
            <a:ext cx="1600200" cy="1174816"/>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FCD389F-D685-4A19-9E05-22554F799D0E}"/>
              </a:ext>
            </a:extLst>
          </p:cNvPr>
          <p:cNvSpPr>
            <a:spLocks noGrp="1"/>
          </p:cNvSpPr>
          <p:nvPr>
            <p:ph type="title"/>
          </p:nvPr>
        </p:nvSpPr>
        <p:spPr/>
        <p:txBody>
          <a:bodyPr/>
          <a:lstStyle/>
          <a:p>
            <a:r>
              <a:rPr lang="en-US"/>
              <a:t>Highly Active in Confidential Computing</a:t>
            </a:r>
          </a:p>
        </p:txBody>
      </p:sp>
      <p:sp>
        <p:nvSpPr>
          <p:cNvPr id="13" name="Rectangle 12">
            <a:extLst>
              <a:ext uri="{FF2B5EF4-FFF2-40B4-BE49-F238E27FC236}">
                <a16:creationId xmlns:a16="http://schemas.microsoft.com/office/drawing/2014/main" id="{A0C1180D-1071-48F2-806C-95AEB83C219D}"/>
              </a:ext>
            </a:extLst>
          </p:cNvPr>
          <p:cNvSpPr>
            <a:spLocks noChangeAspect="1"/>
          </p:cNvSpPr>
          <p:nvPr/>
        </p:nvSpPr>
        <p:spPr>
          <a:xfrm>
            <a:off x="2088111" y="2860620"/>
            <a:ext cx="1604929"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Healthcare</a:t>
            </a:r>
            <a:endParaRPr lang="en-US" sz="1200">
              <a:solidFill>
                <a:srgbClr val="FFFFFF"/>
              </a:solidFill>
              <a:latin typeface="IntelOne Text Light" panose="020B0403020203020204" pitchFamily="34" charset="0"/>
              <a:cs typeface="Arial"/>
              <a:sym typeface="Intel Clear Bold"/>
            </a:endParaRPr>
          </a:p>
        </p:txBody>
      </p:sp>
      <p:sp>
        <p:nvSpPr>
          <p:cNvPr id="31" name="Rectangle 30">
            <a:extLst>
              <a:ext uri="{FF2B5EF4-FFF2-40B4-BE49-F238E27FC236}">
                <a16:creationId xmlns:a16="http://schemas.microsoft.com/office/drawing/2014/main" id="{1BAF35E1-4359-5B15-8D11-D9C8B2D785AA}"/>
              </a:ext>
            </a:extLst>
          </p:cNvPr>
          <p:cNvSpPr>
            <a:spLocks noChangeAspect="1"/>
          </p:cNvSpPr>
          <p:nvPr/>
        </p:nvSpPr>
        <p:spPr>
          <a:xfrm>
            <a:off x="3906769" y="2860620"/>
            <a:ext cx="1602564"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Financial Services</a:t>
            </a:r>
            <a:endParaRPr lang="en-US" sz="1200">
              <a:solidFill>
                <a:srgbClr val="FFFFFF"/>
              </a:solidFill>
              <a:latin typeface="IntelOne Text Light" panose="020B0403020203020204" pitchFamily="34" charset="0"/>
              <a:cs typeface="Arial"/>
              <a:sym typeface="Intel Clear Bold"/>
            </a:endParaRPr>
          </a:p>
        </p:txBody>
      </p:sp>
      <p:pic>
        <p:nvPicPr>
          <p:cNvPr id="33" name="Picture 32">
            <a:extLst>
              <a:ext uri="{FF2B5EF4-FFF2-40B4-BE49-F238E27FC236}">
                <a16:creationId xmlns:a16="http://schemas.microsoft.com/office/drawing/2014/main" id="{CA0D20EA-AEEC-07AF-D1A1-07744CD3416F}"/>
              </a:ext>
            </a:extLst>
          </p:cNvPr>
          <p:cNvPicPr>
            <a:picLocks noChangeArrowheads="1"/>
          </p:cNvPicPr>
          <p:nvPr/>
        </p:nvPicPr>
        <p:blipFill>
          <a:blip r:embed="rId9">
            <a:extLst>
              <a:ext uri="{28A0092B-C50C-407E-A947-70E740481C1C}">
                <a14:useLocalDpi xmlns:a14="http://schemas.microsoft.com/office/drawing/2010/main" val="0"/>
              </a:ext>
            </a:extLst>
          </a:blip>
          <a:srcRect/>
          <a:stretch/>
        </p:blipFill>
        <p:spPr bwMode="auto">
          <a:xfrm>
            <a:off x="5725422" y="1753237"/>
            <a:ext cx="1597244" cy="1159555"/>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6D503E8-6876-5E3A-7E51-C6A9EFB18C8F}"/>
              </a:ext>
            </a:extLst>
          </p:cNvPr>
          <p:cNvSpPr>
            <a:spLocks noChangeAspect="1"/>
          </p:cNvSpPr>
          <p:nvPr/>
        </p:nvSpPr>
        <p:spPr>
          <a:xfrm>
            <a:off x="5726015" y="2860620"/>
            <a:ext cx="1597833"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Retail</a:t>
            </a:r>
            <a:endParaRPr lang="en-US" sz="1200">
              <a:solidFill>
                <a:srgbClr val="FFFFFF"/>
              </a:solidFill>
              <a:latin typeface="IntelOne Text Light" panose="020B0403020203020204" pitchFamily="34" charset="0"/>
              <a:cs typeface="Arial"/>
              <a:sym typeface="Intel Clear Bold"/>
            </a:endParaRPr>
          </a:p>
        </p:txBody>
      </p:sp>
      <p:sp>
        <p:nvSpPr>
          <p:cNvPr id="37" name="Rectangle 36">
            <a:extLst>
              <a:ext uri="{FF2B5EF4-FFF2-40B4-BE49-F238E27FC236}">
                <a16:creationId xmlns:a16="http://schemas.microsoft.com/office/drawing/2014/main" id="{026D8C9F-3D90-3FFD-7B2E-FF33B6BE10B4}"/>
              </a:ext>
            </a:extLst>
          </p:cNvPr>
          <p:cNvSpPr>
            <a:spLocks noChangeAspect="1"/>
          </p:cNvSpPr>
          <p:nvPr/>
        </p:nvSpPr>
        <p:spPr>
          <a:xfrm>
            <a:off x="7539353" y="2860620"/>
            <a:ext cx="1602564"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Government</a:t>
            </a:r>
            <a:endParaRPr lang="en-US" sz="1200">
              <a:solidFill>
                <a:srgbClr val="FFFFFF"/>
              </a:solidFill>
              <a:latin typeface="IntelOne Text Light" panose="020B0403020203020204" pitchFamily="34" charset="0"/>
              <a:cs typeface="Arial"/>
              <a:sym typeface="Intel Clear Bold"/>
            </a:endParaRPr>
          </a:p>
        </p:txBody>
      </p:sp>
      <p:pic>
        <p:nvPicPr>
          <p:cNvPr id="39" name="Picture 38">
            <a:extLst>
              <a:ext uri="{FF2B5EF4-FFF2-40B4-BE49-F238E27FC236}">
                <a16:creationId xmlns:a16="http://schemas.microsoft.com/office/drawing/2014/main" id="{245A373F-30BA-E27C-7597-0D0BD362D1DA}"/>
              </a:ext>
            </a:extLst>
          </p:cNvPr>
          <p:cNvPicPr>
            <a:picLocks noChangeArrowheads="1"/>
          </p:cNvPicPr>
          <p:nvPr/>
        </p:nvPicPr>
        <p:blipFill>
          <a:blip r:embed="rId10">
            <a:extLst>
              <a:ext uri="{28A0092B-C50C-407E-A947-70E740481C1C}">
                <a14:useLocalDpi xmlns:a14="http://schemas.microsoft.com/office/drawing/2010/main" val="0"/>
              </a:ext>
            </a:extLst>
          </a:blip>
          <a:srcRect/>
          <a:stretch/>
        </p:blipFill>
        <p:spPr bwMode="auto">
          <a:xfrm>
            <a:off x="9355641" y="1753237"/>
            <a:ext cx="1597245" cy="1223407"/>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B8D76AE7-9AAC-A8D4-F3A0-07DD49C95B7D}"/>
              </a:ext>
            </a:extLst>
          </p:cNvPr>
          <p:cNvSpPr>
            <a:spLocks noChangeAspect="1"/>
          </p:cNvSpPr>
          <p:nvPr/>
        </p:nvSpPr>
        <p:spPr>
          <a:xfrm>
            <a:off x="9355644" y="2860620"/>
            <a:ext cx="1602564" cy="505953"/>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Industrial and Edge</a:t>
            </a:r>
          </a:p>
        </p:txBody>
      </p:sp>
      <p:sp>
        <p:nvSpPr>
          <p:cNvPr id="43" name="Rectangle 42">
            <a:extLst>
              <a:ext uri="{FF2B5EF4-FFF2-40B4-BE49-F238E27FC236}">
                <a16:creationId xmlns:a16="http://schemas.microsoft.com/office/drawing/2014/main" id="{3EB5D69A-21A1-3255-F013-39C230F7D681}"/>
              </a:ext>
            </a:extLst>
          </p:cNvPr>
          <p:cNvSpPr/>
          <p:nvPr/>
        </p:nvSpPr>
        <p:spPr>
          <a:xfrm>
            <a:off x="381000" y="2860620"/>
            <a:ext cx="129307" cy="12930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Rectangle 60">
            <a:extLst>
              <a:ext uri="{FF2B5EF4-FFF2-40B4-BE49-F238E27FC236}">
                <a16:creationId xmlns:a16="http://schemas.microsoft.com/office/drawing/2014/main" id="{70871ED8-2633-0687-073A-635CA7F6EAB3}"/>
              </a:ext>
            </a:extLst>
          </p:cNvPr>
          <p:cNvSpPr>
            <a:spLocks noChangeAspect="1"/>
          </p:cNvSpPr>
          <p:nvPr/>
        </p:nvSpPr>
        <p:spPr>
          <a:xfrm>
            <a:off x="502788" y="2504936"/>
            <a:ext cx="1126598" cy="355684"/>
          </a:xfrm>
          <a:prstGeom prst="rect">
            <a:avLst/>
          </a:prstGeom>
          <a:solidFill>
            <a:schemeClr val="accent5"/>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cs typeface="Arial"/>
                <a:sym typeface="Intel Clear Bold"/>
              </a:rPr>
              <a:t>Sectors</a:t>
            </a:r>
            <a:endParaRPr lang="en-US" sz="1400">
              <a:solidFill>
                <a:srgbClr val="FFFFFF"/>
              </a:solidFill>
              <a:latin typeface="IntelOne Text Medium" panose="020B0703020203020204" pitchFamily="34" charset="0"/>
              <a:cs typeface="Arial"/>
              <a:sym typeface="Intel Clear Bold"/>
            </a:endParaRPr>
          </a:p>
        </p:txBody>
      </p:sp>
      <p:pic>
        <p:nvPicPr>
          <p:cNvPr id="62" name="Picture 61">
            <a:extLst>
              <a:ext uri="{FF2B5EF4-FFF2-40B4-BE49-F238E27FC236}">
                <a16:creationId xmlns:a16="http://schemas.microsoft.com/office/drawing/2014/main" id="{C81AF5AF-5B0A-2A94-5654-9F6BDEBBDC85}"/>
              </a:ext>
            </a:extLst>
          </p:cNvPr>
          <p:cNvPicPr>
            <a:picLocks noChangeArrowheads="1"/>
          </p:cNvPicPr>
          <p:nvPr/>
        </p:nvPicPr>
        <p:blipFill>
          <a:blip r:embed="rId11">
            <a:extLst>
              <a:ext uri="{28A0092B-C50C-407E-A947-70E740481C1C}">
                <a14:useLocalDpi xmlns:a14="http://schemas.microsoft.com/office/drawing/2010/main" val="0"/>
              </a:ext>
            </a:extLst>
          </a:blip>
          <a:srcRect/>
          <a:stretch/>
        </p:blipFill>
        <p:spPr bwMode="auto">
          <a:xfrm>
            <a:off x="2089291" y="3808596"/>
            <a:ext cx="1600200" cy="1199822"/>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7E055BEC-2815-D0A9-87FB-6A42D3DD9C11}"/>
              </a:ext>
            </a:extLst>
          </p:cNvPr>
          <p:cNvSpPr>
            <a:spLocks noChangeAspect="1"/>
          </p:cNvSpPr>
          <p:nvPr/>
        </p:nvSpPr>
        <p:spPr>
          <a:xfrm>
            <a:off x="2088111" y="4901210"/>
            <a:ext cx="1602565"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Collaborative Analytics</a:t>
            </a:r>
          </a:p>
        </p:txBody>
      </p:sp>
      <p:sp>
        <p:nvSpPr>
          <p:cNvPr id="65" name="Rectangle 64">
            <a:extLst>
              <a:ext uri="{FF2B5EF4-FFF2-40B4-BE49-F238E27FC236}">
                <a16:creationId xmlns:a16="http://schemas.microsoft.com/office/drawing/2014/main" id="{48894A76-BEDE-1836-8584-369795857B06}"/>
              </a:ext>
            </a:extLst>
          </p:cNvPr>
          <p:cNvSpPr>
            <a:spLocks noChangeAspect="1"/>
          </p:cNvSpPr>
          <p:nvPr/>
        </p:nvSpPr>
        <p:spPr>
          <a:xfrm>
            <a:off x="3906768" y="4901210"/>
            <a:ext cx="1600200"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Confidential AI</a:t>
            </a:r>
            <a:endParaRPr lang="en-US" sz="1200">
              <a:solidFill>
                <a:srgbClr val="FFFFFF"/>
              </a:solidFill>
              <a:latin typeface="IntelOne Text Light" panose="020B0403020203020204" pitchFamily="34" charset="0"/>
              <a:cs typeface="Arial"/>
              <a:sym typeface="Intel Clear Bold"/>
            </a:endParaRPr>
          </a:p>
        </p:txBody>
      </p:sp>
      <p:sp>
        <p:nvSpPr>
          <p:cNvPr id="67" name="Rectangle 66">
            <a:extLst>
              <a:ext uri="{FF2B5EF4-FFF2-40B4-BE49-F238E27FC236}">
                <a16:creationId xmlns:a16="http://schemas.microsoft.com/office/drawing/2014/main" id="{AF5B8620-D9C7-F945-E60D-358CBFB7B8B9}"/>
              </a:ext>
            </a:extLst>
          </p:cNvPr>
          <p:cNvSpPr>
            <a:spLocks noChangeAspect="1"/>
          </p:cNvSpPr>
          <p:nvPr/>
        </p:nvSpPr>
        <p:spPr>
          <a:xfrm>
            <a:off x="5723058" y="4901210"/>
            <a:ext cx="1600202"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Privacy-preserving AdTech</a:t>
            </a:r>
          </a:p>
        </p:txBody>
      </p:sp>
      <p:pic>
        <p:nvPicPr>
          <p:cNvPr id="68" name="Picture 67">
            <a:extLst>
              <a:ext uri="{FF2B5EF4-FFF2-40B4-BE49-F238E27FC236}">
                <a16:creationId xmlns:a16="http://schemas.microsoft.com/office/drawing/2014/main" id="{8F8E3223-4F73-ED89-73ED-D976BB3A8C75}"/>
              </a:ext>
            </a:extLst>
          </p:cNvPr>
          <p:cNvPicPr>
            <a:picLocks noChangeArrowheads="1"/>
          </p:cNvPicPr>
          <p:nvPr/>
        </p:nvPicPr>
        <p:blipFill>
          <a:blip r:embed="rId12">
            <a:extLst>
              <a:ext uri="{28A0092B-C50C-407E-A947-70E740481C1C}">
                <a14:useLocalDpi xmlns:a14="http://schemas.microsoft.com/office/drawing/2010/main" val="0"/>
              </a:ext>
            </a:extLst>
          </a:blip>
          <a:srcRect/>
          <a:stretch/>
        </p:blipFill>
        <p:spPr bwMode="auto">
          <a:xfrm>
            <a:off x="7539352" y="3808596"/>
            <a:ext cx="1600200" cy="1160145"/>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69" name="Rectangle 68">
            <a:extLst>
              <a:ext uri="{FF2B5EF4-FFF2-40B4-BE49-F238E27FC236}">
                <a16:creationId xmlns:a16="http://schemas.microsoft.com/office/drawing/2014/main" id="{EC329865-6605-D34F-88DB-6E325EEC9E08}"/>
              </a:ext>
            </a:extLst>
          </p:cNvPr>
          <p:cNvSpPr>
            <a:spLocks noChangeAspect="1"/>
          </p:cNvSpPr>
          <p:nvPr/>
        </p:nvSpPr>
        <p:spPr>
          <a:xfrm>
            <a:off x="7539352" y="4901210"/>
            <a:ext cx="1600200"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Privacy-preserving</a:t>
            </a:r>
          </a:p>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Blockchains</a:t>
            </a:r>
          </a:p>
        </p:txBody>
      </p:sp>
      <p:pic>
        <p:nvPicPr>
          <p:cNvPr id="70" name="Picture 69">
            <a:extLst>
              <a:ext uri="{FF2B5EF4-FFF2-40B4-BE49-F238E27FC236}">
                <a16:creationId xmlns:a16="http://schemas.microsoft.com/office/drawing/2014/main" id="{30A6A5C5-B8D5-D001-D6D8-3364BE50A44E}"/>
              </a:ext>
            </a:extLst>
          </p:cNvPr>
          <p:cNvPicPr>
            <a:picLocks noChangeArrowheads="1"/>
          </p:cNvPicPr>
          <p:nvPr/>
        </p:nvPicPr>
        <p:blipFill>
          <a:blip r:embed="rId13">
            <a:extLst>
              <a:ext uri="{28A0092B-C50C-407E-A947-70E740481C1C}">
                <a14:useLocalDpi xmlns:a14="http://schemas.microsoft.com/office/drawing/2010/main" val="0"/>
              </a:ext>
            </a:extLst>
          </a:blip>
          <a:srcRect/>
          <a:stretch/>
        </p:blipFill>
        <p:spPr bwMode="auto">
          <a:xfrm>
            <a:off x="9355641" y="3808596"/>
            <a:ext cx="1600200" cy="1107281"/>
          </a:xfrm>
          <a:prstGeom prst="rect">
            <a:avLst/>
          </a:prstGeom>
          <a:ln w="38100">
            <a:noFill/>
          </a:ln>
          <a:effectLst/>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45EAC28C-D763-76DD-6AB4-B7A9DDE53D33}"/>
              </a:ext>
            </a:extLst>
          </p:cNvPr>
          <p:cNvSpPr>
            <a:spLocks noChangeAspect="1"/>
          </p:cNvSpPr>
          <p:nvPr/>
        </p:nvSpPr>
        <p:spPr>
          <a:xfrm>
            <a:off x="9355643" y="4901210"/>
            <a:ext cx="1600200" cy="509382"/>
          </a:xfrm>
          <a:prstGeom prst="rect">
            <a:avLst/>
          </a:prstGeom>
          <a:solidFill>
            <a:schemeClr val="accent1"/>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200" b="0" i="0" u="none" strike="noStrike" kern="0" cap="none" spc="0" normalizeH="0" baseline="0" noProof="0">
                <a:ln>
                  <a:noFill/>
                </a:ln>
                <a:solidFill>
                  <a:srgbClr val="FFFFFF"/>
                </a:solidFill>
                <a:effectLst/>
                <a:uLnTx/>
                <a:uFillTx/>
                <a:latin typeface="IntelOne Text Light" panose="020B0403020203020204" pitchFamily="34" charset="0"/>
                <a:cs typeface="Arial"/>
                <a:sym typeface="Intel Clear Bold"/>
              </a:rPr>
              <a:t>Data and Software IP Control</a:t>
            </a:r>
          </a:p>
        </p:txBody>
      </p:sp>
      <p:sp>
        <p:nvSpPr>
          <p:cNvPr id="3" name="Rectangle 2">
            <a:extLst>
              <a:ext uri="{FF2B5EF4-FFF2-40B4-BE49-F238E27FC236}">
                <a16:creationId xmlns:a16="http://schemas.microsoft.com/office/drawing/2014/main" id="{FC732F36-2586-0D6B-61A1-562911F2C362}"/>
              </a:ext>
            </a:extLst>
          </p:cNvPr>
          <p:cNvSpPr/>
          <p:nvPr/>
        </p:nvSpPr>
        <p:spPr>
          <a:xfrm>
            <a:off x="1629386" y="4415194"/>
            <a:ext cx="129307" cy="12930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83F5D3DA-0E79-DBC9-F703-393A23AD4C4C}"/>
              </a:ext>
            </a:extLst>
          </p:cNvPr>
          <p:cNvSpPr>
            <a:spLocks noChangeAspect="1"/>
          </p:cNvSpPr>
          <p:nvPr/>
        </p:nvSpPr>
        <p:spPr>
          <a:xfrm>
            <a:off x="502788" y="4545524"/>
            <a:ext cx="1126598" cy="355684"/>
          </a:xfrm>
          <a:prstGeom prst="rect">
            <a:avLst/>
          </a:prstGeom>
          <a:solidFill>
            <a:schemeClr val="accent4"/>
          </a:solidFill>
          <a:ln w="12700" cap="flat">
            <a:noFill/>
            <a:miter lim="400000"/>
          </a:ln>
          <a:effectLst/>
          <a:sp3d/>
        </p:spPr>
        <p:txBody>
          <a:bodyPr rot="0" spcFirstLastPara="1" vertOverflow="overflow" horzOverflow="overflow" vert="horz" wrap="square" lIns="0" tIns="91440" rIns="0" bIns="109728" numCol="1" spcCol="38100" rtlCol="0" anchor="ctr">
            <a:noAutofit/>
          </a:bodyPr>
          <a:lstStyle/>
          <a:p>
            <a:pPr algn="ctr" defTabSz="914400" hangingPunct="1">
              <a:spcBef>
                <a:spcPts val="0"/>
              </a:spcBef>
            </a:pPr>
            <a:r>
              <a:rPr kumimoji="0" lang="en-US" sz="1400" b="0" i="0" u="none" strike="noStrike" kern="0" cap="none" spc="0" normalizeH="0" baseline="0" noProof="0">
                <a:ln>
                  <a:noFill/>
                </a:ln>
                <a:solidFill>
                  <a:srgbClr val="FFFFFF"/>
                </a:solidFill>
                <a:effectLst/>
                <a:uLnTx/>
                <a:uFillTx/>
                <a:latin typeface="IntelOne Text Medium" panose="020B0703020203020204" pitchFamily="34" charset="0"/>
                <a:cs typeface="Arial"/>
                <a:sym typeface="Intel Clear Bold"/>
              </a:rPr>
              <a:t>Usages</a:t>
            </a:r>
            <a:endParaRPr lang="en-US" sz="1400">
              <a:solidFill>
                <a:srgbClr val="FFFFFF"/>
              </a:solidFill>
              <a:latin typeface="IntelOne Text Medium" panose="020B0703020203020204" pitchFamily="34" charset="0"/>
              <a:cs typeface="Arial"/>
              <a:sym typeface="Intel Clear Bold"/>
            </a:endParaRPr>
          </a:p>
        </p:txBody>
      </p:sp>
      <p:sp>
        <p:nvSpPr>
          <p:cNvPr id="5" name="Rectangle 4">
            <a:extLst>
              <a:ext uri="{FF2B5EF4-FFF2-40B4-BE49-F238E27FC236}">
                <a16:creationId xmlns:a16="http://schemas.microsoft.com/office/drawing/2014/main" id="{1A725F23-0971-F54F-1E3B-0AD3F90728C6}"/>
              </a:ext>
            </a:extLst>
          </p:cNvPr>
          <p:cNvSpPr/>
          <p:nvPr/>
        </p:nvSpPr>
        <p:spPr>
          <a:xfrm>
            <a:off x="1565378" y="4350675"/>
            <a:ext cx="64008"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906EDFD-7D67-8630-7029-7EDF24A77847}"/>
              </a:ext>
            </a:extLst>
          </p:cNvPr>
          <p:cNvSpPr/>
          <p:nvPr/>
        </p:nvSpPr>
        <p:spPr>
          <a:xfrm>
            <a:off x="502788" y="2989927"/>
            <a:ext cx="64008" cy="640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8106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5C3F487-A685-4519-8FBE-A0408413FB45}"/>
              </a:ext>
            </a:extLst>
          </p:cNvPr>
          <p:cNvSpPr>
            <a:spLocks noGrp="1"/>
          </p:cNvSpPr>
          <p:nvPr>
            <p:ph type="title"/>
          </p:nvPr>
        </p:nvSpPr>
        <p:spPr>
          <a:xfrm>
            <a:off x="455995" y="132293"/>
            <a:ext cx="11306469" cy="615553"/>
          </a:xfrm>
        </p:spPr>
        <p:txBody>
          <a:bodyPr/>
          <a:lstStyle/>
          <a:p>
            <a:pPr>
              <a:lnSpc>
                <a:spcPct val="100000"/>
              </a:lnSpc>
            </a:pPr>
            <a:r>
              <a:rPr lang="en-US" sz="4000" dirty="0"/>
              <a:t>Confidential Computing Use Cases</a:t>
            </a:r>
          </a:p>
        </p:txBody>
      </p:sp>
      <p:sp>
        <p:nvSpPr>
          <p:cNvPr id="6" name="Content Placeholder 2">
            <a:extLst>
              <a:ext uri="{FF2B5EF4-FFF2-40B4-BE49-F238E27FC236}">
                <a16:creationId xmlns:a16="http://schemas.microsoft.com/office/drawing/2014/main" id="{185778B2-5360-4760-8738-8A2C657C8A69}"/>
              </a:ext>
            </a:extLst>
          </p:cNvPr>
          <p:cNvSpPr txBox="1">
            <a:spLocks/>
          </p:cNvSpPr>
          <p:nvPr/>
        </p:nvSpPr>
        <p:spPr>
          <a:xfrm>
            <a:off x="455995" y="1279258"/>
            <a:ext cx="3474720" cy="5042777"/>
          </a:xfrm>
          <a:prstGeom prst="rect">
            <a:avLst/>
          </a:prstGeom>
          <a:solidFill>
            <a:schemeClr val="bg1"/>
          </a:solidFill>
          <a:effectLst>
            <a:outerShdw blurRad="152400" algn="tl" rotWithShape="0">
              <a:prstClr val="black">
                <a:alpha val="25000"/>
              </a:prstClr>
            </a:outerShdw>
          </a:effectLst>
        </p:spPr>
        <p:txBody>
          <a:bodyPr vert="horz" lIns="179285" tIns="1645920" rIns="179285" bIns="89642" rtlCol="0" anchor="t">
            <a:noAutofit/>
          </a:bodyPr>
          <a:lstStyle>
            <a:defPPr>
              <a:defRPr lang="en-US"/>
            </a:defPPr>
            <a:lvl1pPr marL="118872" marR="0" lvl="0" indent="0" defTabSz="914400" fontAlgn="auto">
              <a:lnSpc>
                <a:spcPct val="90000"/>
              </a:lnSpc>
              <a:spcBef>
                <a:spcPts val="0"/>
              </a:spcBef>
              <a:spcAft>
                <a:spcPts val="1800"/>
              </a:spcAft>
              <a:buClrTx/>
              <a:buSzTx/>
              <a:buFontTx/>
              <a:buNone/>
              <a:tabLst/>
              <a:defRPr kumimoji="0" sz="1400" b="1" i="0" u="none" strike="noStrike" cap="none" spc="0" normalizeH="0" baseline="0">
                <a:ln>
                  <a:noFill/>
                </a:ln>
                <a:solidFill>
                  <a:srgbClr val="0078D4"/>
                </a:solidFill>
                <a:effectLst/>
                <a:uLnTx/>
                <a:uFillTx/>
                <a:latin typeface="Segoe UI Semibold"/>
                <a:cs typeface="Segoe UI" panose="020B0502040204020203" pitchFamily="34" charset="0"/>
              </a:defRPr>
            </a:lvl1pPr>
            <a:lvl2pPr marL="346075" indent="-173038" defTabSz="914400">
              <a:lnSpc>
                <a:spcPct val="90000"/>
              </a:lnSpc>
              <a:spcBef>
                <a:spcPts val="600"/>
              </a:spcBef>
              <a:buClr>
                <a:schemeClr val="accent1">
                  <a:lumMod val="50000"/>
                </a:schemeClr>
              </a:buClr>
              <a:buFont typeface="Calibri" panose="020F0502020204030204" pitchFamily="34" charset="0"/>
              <a:buChar char="−"/>
              <a:defRPr sz="1200">
                <a:latin typeface="Segoe UI" panose="020B0502040204020203" pitchFamily="34" charset="0"/>
                <a:cs typeface="Segoe UI" panose="020B0502040204020203" pitchFamily="34" charset="0"/>
              </a:defRPr>
            </a:lvl2pPr>
            <a:lvl3pPr marL="574675" indent="-173038" defTabSz="914400">
              <a:lnSpc>
                <a:spcPct val="90000"/>
              </a:lnSpc>
              <a:spcBef>
                <a:spcPts val="600"/>
              </a:spcBef>
              <a:buClr>
                <a:schemeClr val="accent1">
                  <a:lumMod val="50000"/>
                </a:schemeClr>
              </a:buClr>
              <a:buFont typeface="Calibri" panose="020F0502020204030204" pitchFamily="34" charset="0"/>
              <a:buChar char="▫"/>
              <a:defRPr sz="1200">
                <a:latin typeface="Segoe UI" panose="020B0502040204020203" pitchFamily="34" charset="0"/>
                <a:cs typeface="Segoe UI" panose="020B0502040204020203" pitchFamily="34" charset="0"/>
              </a:defRPr>
            </a:lvl3pPr>
            <a:lvl4pPr marL="741363" indent="-166688" defTabSz="914400">
              <a:lnSpc>
                <a:spcPct val="90000"/>
              </a:lnSpc>
              <a:spcBef>
                <a:spcPts val="600"/>
              </a:spcBef>
              <a:buClr>
                <a:schemeClr val="accent1">
                  <a:lumMod val="50000"/>
                </a:schemeClr>
              </a:buClr>
              <a:buSzPct val="85000"/>
              <a:buFont typeface="Calibri" panose="020F0502020204030204" pitchFamily="34" charset="0"/>
              <a:buChar char="−"/>
              <a:defRPr sz="1200">
                <a:latin typeface="Segoe UI" panose="020B0502040204020203" pitchFamily="34" charset="0"/>
                <a:cs typeface="Segoe UI" panose="020B0502040204020203" pitchFamily="34" charset="0"/>
              </a:defRPr>
            </a:lvl4pPr>
            <a:lvl5pPr marL="914400" indent="-173038" defTabSz="914400">
              <a:lnSpc>
                <a:spcPct val="90000"/>
              </a:lnSpc>
              <a:spcBef>
                <a:spcPts val="600"/>
              </a:spcBef>
              <a:buClr>
                <a:schemeClr val="accent1">
                  <a:lumMod val="50000"/>
                </a:schemeClr>
              </a:buClr>
              <a:buFont typeface="Arial" panose="020B0604020202020204" pitchFamily="34" charset="0"/>
              <a:buChar char="•"/>
              <a:defRPr sz="12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116205" marR="0" lvl="0" indent="0" algn="l" defTabSz="896386" rtl="0" eaLnBrk="1" fontAlgn="auto" latinLnBrk="0" hangingPunct="1">
              <a:lnSpc>
                <a:spcPct val="90000"/>
              </a:lnSpc>
              <a:spcBef>
                <a:spcPts val="0"/>
              </a:spcBef>
              <a:spcAft>
                <a:spcPts val="1765"/>
              </a:spcAft>
              <a:buClrTx/>
              <a:buSzTx/>
              <a:buFontTx/>
              <a:buNone/>
              <a:tabLst/>
              <a:defRPr/>
            </a:pPr>
            <a:r>
              <a:rPr kumimoji="0" lang="en-US" sz="1800" b="1" i="0" u="none" strike="noStrike" kern="1200" cap="none" spc="0" normalizeH="0" baseline="0" noProof="0" dirty="0">
                <a:ln>
                  <a:noFill/>
                </a:ln>
                <a:gradFill>
                  <a:gsLst>
                    <a:gs pos="87000">
                      <a:srgbClr val="0078D3"/>
                    </a:gs>
                    <a:gs pos="31000">
                      <a:srgbClr val="0078D3"/>
                    </a:gs>
                  </a:gsLst>
                  <a:lin ang="2700000" scaled="0"/>
                </a:gradFill>
                <a:effectLst/>
                <a:uLnTx/>
                <a:uFillTx/>
                <a:latin typeface="Segoe UI Semibold"/>
                <a:ea typeface="Intel Clear" panose="020B0604020203020204" pitchFamily="34" charset="0"/>
                <a:cs typeface="Segoe UI" panose="020B0502040204020203" pitchFamily="34" charset="0"/>
              </a:rPr>
              <a:t>Government</a:t>
            </a:r>
            <a:endParaRPr kumimoji="0" lang="en-US" sz="1961" b="1" i="0" u="none" strike="noStrike" kern="1200" cap="none" spc="0" normalizeH="0" baseline="0" noProof="0" dirty="0">
              <a:ln>
                <a:noFill/>
              </a:ln>
              <a:gradFill>
                <a:gsLst>
                  <a:gs pos="87000">
                    <a:srgbClr val="0078D3"/>
                  </a:gs>
                  <a:gs pos="31000">
                    <a:srgbClr val="0078D3"/>
                  </a:gs>
                </a:gsLst>
                <a:lin ang="2700000" scaled="0"/>
              </a:gradFill>
              <a:effectLst/>
              <a:uLnTx/>
              <a:uFillTx/>
              <a:latin typeface="Segoe UI Semibold"/>
              <a:ea typeface="Intel Clear" panose="020B0604020203020204" pitchFamily="34" charset="0"/>
              <a:cs typeface="Segoe UI" panose="020B0502040204020203" pitchFamily="34" charset="0"/>
            </a:endParaRPr>
          </a:p>
          <a:p>
            <a:pPr marL="223520" marR="0" lvl="0" indent="-114935"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Digital identity</a:t>
            </a:r>
          </a:p>
          <a:p>
            <a:pPr marL="223520" marR="0" lvl="0" indent="-114935"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Critical infrastructure</a:t>
            </a:r>
          </a:p>
          <a:p>
            <a:pPr marL="223520" marR="0" lvl="0" indent="-114935"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Anti-corruption</a:t>
            </a:r>
          </a:p>
          <a:p>
            <a:pPr marL="223520" marR="0" lvl="0" indent="-114935"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a:ea typeface="Intel Clear" panose="020B0604020203020204" pitchFamily="34" charset="0"/>
                <a:cs typeface="Segoe UI"/>
              </a:rPr>
              <a:t>Cyber-crime prevention</a:t>
            </a:r>
          </a:p>
          <a:p>
            <a:pPr marL="223520" marR="0" lvl="0" indent="-114935"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Judicial proceedings and case management</a:t>
            </a:r>
          </a:p>
          <a:p>
            <a:pPr marL="223520" marR="0" lvl="0" indent="-114935"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Deployed and disconnected operations</a:t>
            </a:r>
          </a:p>
          <a:p>
            <a:pPr marL="223520" marR="0" lvl="0" indent="-114935"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Safeguarding / vulnerable population protection (including child exploitation, human trafficking, etc.)</a:t>
            </a:r>
          </a:p>
        </p:txBody>
      </p:sp>
      <p:pic>
        <p:nvPicPr>
          <p:cNvPr id="23" name="Picture 22" descr="Two people looking at a piece of paper">
            <a:extLst>
              <a:ext uri="{FF2B5EF4-FFF2-40B4-BE49-F238E27FC236}">
                <a16:creationId xmlns:a16="http://schemas.microsoft.com/office/drawing/2014/main" id="{14C9F9AB-E9D9-446F-918E-CE7F05639340}"/>
              </a:ext>
            </a:extLst>
          </p:cNvPr>
          <p:cNvPicPr>
            <a:picLocks noChangeAspect="1"/>
          </p:cNvPicPr>
          <p:nvPr/>
        </p:nvPicPr>
        <p:blipFill>
          <a:blip r:embed="rId3">
            <a:extLst>
              <a:ext uri="{28A0092B-C50C-407E-A947-70E740481C1C}">
                <a14:useLocalDpi xmlns:a14="http://schemas.microsoft.com/office/drawing/2010/main" val="0"/>
              </a:ext>
            </a:extLst>
          </a:blip>
          <a:srcRect t="17860" b="17860"/>
          <a:stretch>
            <a:fillRect/>
          </a:stretch>
        </p:blipFill>
        <p:spPr>
          <a:xfrm>
            <a:off x="455994" y="1279258"/>
            <a:ext cx="3474719" cy="1488656"/>
          </a:xfrm>
          <a:custGeom>
            <a:avLst/>
            <a:gdLst>
              <a:gd name="connsiteX0" fmla="*/ 0 w 3474719"/>
              <a:gd name="connsiteY0" fmla="*/ 0 h 1488656"/>
              <a:gd name="connsiteX1" fmla="*/ 3474719 w 3474719"/>
              <a:gd name="connsiteY1" fmla="*/ 0 h 1488656"/>
              <a:gd name="connsiteX2" fmla="*/ 3474719 w 3474719"/>
              <a:gd name="connsiteY2" fmla="*/ 1488656 h 1488656"/>
              <a:gd name="connsiteX3" fmla="*/ 0 w 3474719"/>
              <a:gd name="connsiteY3" fmla="*/ 1488656 h 1488656"/>
            </a:gdLst>
            <a:ahLst/>
            <a:cxnLst>
              <a:cxn ang="0">
                <a:pos x="connsiteX0" y="connsiteY0"/>
              </a:cxn>
              <a:cxn ang="0">
                <a:pos x="connsiteX1" y="connsiteY1"/>
              </a:cxn>
              <a:cxn ang="0">
                <a:pos x="connsiteX2" y="connsiteY2"/>
              </a:cxn>
              <a:cxn ang="0">
                <a:pos x="connsiteX3" y="connsiteY3"/>
              </a:cxn>
            </a:cxnLst>
            <a:rect l="l" t="t" r="r" b="b"/>
            <a:pathLst>
              <a:path w="3474719" h="1488656">
                <a:moveTo>
                  <a:pt x="0" y="0"/>
                </a:moveTo>
                <a:lnTo>
                  <a:pt x="3474719" y="0"/>
                </a:lnTo>
                <a:lnTo>
                  <a:pt x="3474719" y="1488656"/>
                </a:lnTo>
                <a:lnTo>
                  <a:pt x="0" y="1488656"/>
                </a:lnTo>
                <a:close/>
              </a:path>
            </a:pathLst>
          </a:custGeom>
        </p:spPr>
      </p:pic>
      <p:sp>
        <p:nvSpPr>
          <p:cNvPr id="14" name="Content Placeholder 2">
            <a:extLst>
              <a:ext uri="{FF2B5EF4-FFF2-40B4-BE49-F238E27FC236}">
                <a16:creationId xmlns:a16="http://schemas.microsoft.com/office/drawing/2014/main" id="{7C799871-AC75-4BBA-9B12-1FF971B8142B}"/>
              </a:ext>
            </a:extLst>
          </p:cNvPr>
          <p:cNvSpPr txBox="1">
            <a:spLocks/>
          </p:cNvSpPr>
          <p:nvPr/>
        </p:nvSpPr>
        <p:spPr>
          <a:xfrm>
            <a:off x="4371869" y="1279259"/>
            <a:ext cx="3474720" cy="5042777"/>
          </a:xfrm>
          <a:prstGeom prst="rect">
            <a:avLst/>
          </a:prstGeom>
          <a:solidFill>
            <a:schemeClr val="bg1"/>
          </a:solidFill>
          <a:effectLst>
            <a:outerShdw blurRad="152400" algn="tl" rotWithShape="0">
              <a:prstClr val="black">
                <a:alpha val="25000"/>
              </a:prstClr>
            </a:outerShdw>
          </a:effectLst>
        </p:spPr>
        <p:txBody>
          <a:bodyPr vert="horz" lIns="179285" tIns="1645920" rIns="179285" bIns="89642" rtlCol="0">
            <a:normAutofit/>
          </a:bodyPr>
          <a:lstStyle>
            <a:defPPr>
              <a:defRPr lang="en-US"/>
            </a:defPPr>
            <a:lvl1pPr marL="118872" marR="0" lvl="0" indent="0" defTabSz="914400" fontAlgn="auto">
              <a:lnSpc>
                <a:spcPct val="90000"/>
              </a:lnSpc>
              <a:spcBef>
                <a:spcPts val="0"/>
              </a:spcBef>
              <a:spcAft>
                <a:spcPts val="1800"/>
              </a:spcAft>
              <a:buClrTx/>
              <a:buSzTx/>
              <a:buFontTx/>
              <a:buNone/>
              <a:tabLst/>
              <a:defRPr kumimoji="0" sz="1400" b="1" i="0" u="none" strike="noStrike" cap="none" spc="0" normalizeH="0" baseline="0">
                <a:ln>
                  <a:noFill/>
                </a:ln>
                <a:solidFill>
                  <a:srgbClr val="0078D4"/>
                </a:solidFill>
                <a:effectLst/>
                <a:uLnTx/>
                <a:uFillTx/>
                <a:latin typeface="Segoe UI Semibold"/>
                <a:cs typeface="Segoe UI" panose="020B0502040204020203" pitchFamily="34" charset="0"/>
              </a:defRPr>
            </a:lvl1pPr>
            <a:lvl2pPr marL="346075" indent="-173038" defTabSz="914400">
              <a:lnSpc>
                <a:spcPct val="90000"/>
              </a:lnSpc>
              <a:spcBef>
                <a:spcPts val="600"/>
              </a:spcBef>
              <a:buClr>
                <a:schemeClr val="accent1">
                  <a:lumMod val="50000"/>
                </a:schemeClr>
              </a:buClr>
              <a:buFont typeface="Calibri" panose="020F0502020204030204" pitchFamily="34" charset="0"/>
              <a:buChar char="−"/>
              <a:defRPr sz="1200">
                <a:latin typeface="Segoe UI" panose="020B0502040204020203" pitchFamily="34" charset="0"/>
                <a:cs typeface="Segoe UI" panose="020B0502040204020203" pitchFamily="34" charset="0"/>
              </a:defRPr>
            </a:lvl2pPr>
            <a:lvl3pPr marL="574675" indent="-173038" defTabSz="914400">
              <a:lnSpc>
                <a:spcPct val="90000"/>
              </a:lnSpc>
              <a:spcBef>
                <a:spcPts val="600"/>
              </a:spcBef>
              <a:buClr>
                <a:schemeClr val="accent1">
                  <a:lumMod val="50000"/>
                </a:schemeClr>
              </a:buClr>
              <a:buFont typeface="Calibri" panose="020F0502020204030204" pitchFamily="34" charset="0"/>
              <a:buChar char="▫"/>
              <a:defRPr sz="1200">
                <a:latin typeface="Segoe UI" panose="020B0502040204020203" pitchFamily="34" charset="0"/>
                <a:cs typeface="Segoe UI" panose="020B0502040204020203" pitchFamily="34" charset="0"/>
              </a:defRPr>
            </a:lvl3pPr>
            <a:lvl4pPr marL="741363" indent="-166688" defTabSz="914400">
              <a:lnSpc>
                <a:spcPct val="90000"/>
              </a:lnSpc>
              <a:spcBef>
                <a:spcPts val="600"/>
              </a:spcBef>
              <a:buClr>
                <a:schemeClr val="accent1">
                  <a:lumMod val="50000"/>
                </a:schemeClr>
              </a:buClr>
              <a:buSzPct val="85000"/>
              <a:buFont typeface="Calibri" panose="020F0502020204030204" pitchFamily="34" charset="0"/>
              <a:buChar char="−"/>
              <a:defRPr sz="1200">
                <a:latin typeface="Segoe UI" panose="020B0502040204020203" pitchFamily="34" charset="0"/>
                <a:cs typeface="Segoe UI" panose="020B0502040204020203" pitchFamily="34" charset="0"/>
              </a:defRPr>
            </a:lvl4pPr>
            <a:lvl5pPr marL="914400" indent="-173038" defTabSz="914400">
              <a:lnSpc>
                <a:spcPct val="90000"/>
              </a:lnSpc>
              <a:spcBef>
                <a:spcPts val="600"/>
              </a:spcBef>
              <a:buClr>
                <a:schemeClr val="accent1">
                  <a:lumMod val="50000"/>
                </a:schemeClr>
              </a:buClr>
              <a:buFont typeface="Arial" panose="020B0604020202020204" pitchFamily="34" charset="0"/>
              <a:buChar char="•"/>
              <a:defRPr sz="12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116530" marR="0" lvl="0" indent="0" algn="l" defTabSz="896386" rtl="0" eaLnBrk="1" fontAlgn="auto" latinLnBrk="0" hangingPunct="1">
              <a:lnSpc>
                <a:spcPct val="90000"/>
              </a:lnSpc>
              <a:spcBef>
                <a:spcPts val="0"/>
              </a:spcBef>
              <a:spcAft>
                <a:spcPts val="1765"/>
              </a:spcAft>
              <a:buClrTx/>
              <a:buSzTx/>
              <a:buFontTx/>
              <a:buNone/>
              <a:tabLst/>
              <a:defRPr/>
            </a:pPr>
            <a:r>
              <a:rPr kumimoji="0" lang="en-US" sz="1800" b="1" i="0" u="none" strike="noStrike" kern="1200" cap="none" spc="0" normalizeH="0" baseline="0" noProof="0" dirty="0">
                <a:ln>
                  <a:noFill/>
                </a:ln>
                <a:gradFill>
                  <a:gsLst>
                    <a:gs pos="87000">
                      <a:srgbClr val="0078D3"/>
                    </a:gs>
                    <a:gs pos="31000">
                      <a:srgbClr val="0078D3"/>
                    </a:gs>
                  </a:gsLst>
                  <a:lin ang="2700000" scaled="0"/>
                </a:gradFill>
                <a:effectLst/>
                <a:uLnTx/>
                <a:uFillTx/>
                <a:latin typeface="Segoe UI Semibold"/>
                <a:ea typeface="Intel Clear" panose="020B0604020203020204" pitchFamily="34" charset="0"/>
                <a:cs typeface="Segoe UI" panose="020B0502040204020203" pitchFamily="34" charset="0"/>
              </a:rPr>
              <a:t>Financial Services</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Anti-money laundering</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Digital currencies</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Secure Payment Processing including Credit Card and Bank Transactions</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Fraud prevention</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Credit risk assessment and qualification from combined bank records</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Capital Markets e.g.: Securing Quantitative Hedge Funds code and models</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Proprietary analytics / algorithms</a:t>
            </a:r>
          </a:p>
        </p:txBody>
      </p:sp>
      <p:pic>
        <p:nvPicPr>
          <p:cNvPr id="27" name="Picture 26" descr="A person sitting at a table">
            <a:extLst>
              <a:ext uri="{FF2B5EF4-FFF2-40B4-BE49-F238E27FC236}">
                <a16:creationId xmlns:a16="http://schemas.microsoft.com/office/drawing/2014/main" id="{26CF9EF0-7930-470F-97A9-45538C026D3A}"/>
              </a:ext>
            </a:extLst>
          </p:cNvPr>
          <p:cNvPicPr>
            <a:picLocks noChangeAspect="1"/>
          </p:cNvPicPr>
          <p:nvPr/>
        </p:nvPicPr>
        <p:blipFill>
          <a:blip r:embed="rId4">
            <a:extLst>
              <a:ext uri="{28A0092B-C50C-407E-A947-70E740481C1C}">
                <a14:useLocalDpi xmlns:a14="http://schemas.microsoft.com/office/drawing/2010/main" val="0"/>
              </a:ext>
            </a:extLst>
          </a:blip>
          <a:srcRect t="28439" b="7303"/>
          <a:stretch>
            <a:fillRect/>
          </a:stretch>
        </p:blipFill>
        <p:spPr>
          <a:xfrm>
            <a:off x="4371871" y="1279259"/>
            <a:ext cx="3474719" cy="1488656"/>
          </a:xfrm>
          <a:custGeom>
            <a:avLst/>
            <a:gdLst>
              <a:gd name="connsiteX0" fmla="*/ 0 w 3474719"/>
              <a:gd name="connsiteY0" fmla="*/ 0 h 1488656"/>
              <a:gd name="connsiteX1" fmla="*/ 3474719 w 3474719"/>
              <a:gd name="connsiteY1" fmla="*/ 0 h 1488656"/>
              <a:gd name="connsiteX2" fmla="*/ 3474719 w 3474719"/>
              <a:gd name="connsiteY2" fmla="*/ 1488656 h 1488656"/>
              <a:gd name="connsiteX3" fmla="*/ 0 w 3474719"/>
              <a:gd name="connsiteY3" fmla="*/ 1488656 h 1488656"/>
            </a:gdLst>
            <a:ahLst/>
            <a:cxnLst>
              <a:cxn ang="0">
                <a:pos x="connsiteX0" y="connsiteY0"/>
              </a:cxn>
              <a:cxn ang="0">
                <a:pos x="connsiteX1" y="connsiteY1"/>
              </a:cxn>
              <a:cxn ang="0">
                <a:pos x="connsiteX2" y="connsiteY2"/>
              </a:cxn>
              <a:cxn ang="0">
                <a:pos x="connsiteX3" y="connsiteY3"/>
              </a:cxn>
            </a:cxnLst>
            <a:rect l="l" t="t" r="r" b="b"/>
            <a:pathLst>
              <a:path w="3474719" h="1488656">
                <a:moveTo>
                  <a:pt x="0" y="0"/>
                </a:moveTo>
                <a:lnTo>
                  <a:pt x="3474719" y="0"/>
                </a:lnTo>
                <a:lnTo>
                  <a:pt x="3474719" y="1488656"/>
                </a:lnTo>
                <a:lnTo>
                  <a:pt x="0" y="1488656"/>
                </a:lnTo>
                <a:close/>
              </a:path>
            </a:pathLst>
          </a:custGeom>
        </p:spPr>
      </p:pic>
      <p:sp>
        <p:nvSpPr>
          <p:cNvPr id="11" name="Content Placeholder 2">
            <a:extLst>
              <a:ext uri="{FF2B5EF4-FFF2-40B4-BE49-F238E27FC236}">
                <a16:creationId xmlns:a16="http://schemas.microsoft.com/office/drawing/2014/main" id="{F79DCB92-B5AC-4095-BE46-FFE77BC5D8A2}"/>
              </a:ext>
            </a:extLst>
          </p:cNvPr>
          <p:cNvSpPr txBox="1">
            <a:spLocks/>
          </p:cNvSpPr>
          <p:nvPr/>
        </p:nvSpPr>
        <p:spPr>
          <a:xfrm>
            <a:off x="8287744" y="1279260"/>
            <a:ext cx="3474720" cy="5042777"/>
          </a:xfrm>
          <a:prstGeom prst="rect">
            <a:avLst/>
          </a:prstGeom>
          <a:solidFill>
            <a:schemeClr val="bg1"/>
          </a:solidFill>
          <a:effectLst>
            <a:outerShdw blurRad="152400" algn="tl" rotWithShape="0">
              <a:prstClr val="black">
                <a:alpha val="25000"/>
              </a:prstClr>
            </a:outerShdw>
          </a:effectLst>
        </p:spPr>
        <p:txBody>
          <a:bodyPr vert="horz" lIns="179285" tIns="1645920" rIns="179285" bIns="89642" rtlCol="0">
            <a:normAutofit/>
          </a:bodyPr>
          <a:lstStyle>
            <a:defPPr>
              <a:defRPr lang="en-US"/>
            </a:defPPr>
            <a:lvl1pPr marL="118872" marR="0" lvl="0" indent="0" defTabSz="914400" fontAlgn="auto">
              <a:lnSpc>
                <a:spcPct val="90000"/>
              </a:lnSpc>
              <a:spcBef>
                <a:spcPts val="0"/>
              </a:spcBef>
              <a:spcAft>
                <a:spcPts val="1800"/>
              </a:spcAft>
              <a:buClrTx/>
              <a:buSzTx/>
              <a:buFontTx/>
              <a:buNone/>
              <a:tabLst/>
              <a:defRPr kumimoji="0" sz="1400" b="1" i="0" u="none" strike="noStrike" cap="none" spc="0" normalizeH="0" baseline="0">
                <a:ln>
                  <a:noFill/>
                </a:ln>
                <a:solidFill>
                  <a:srgbClr val="0078D4"/>
                </a:solidFill>
                <a:effectLst/>
                <a:uLnTx/>
                <a:uFillTx/>
                <a:latin typeface="Segoe UI Semibold"/>
                <a:cs typeface="Segoe UI" panose="020B0502040204020203" pitchFamily="34" charset="0"/>
              </a:defRPr>
            </a:lvl1pPr>
            <a:lvl2pPr marL="346075" indent="-173038" defTabSz="914400">
              <a:lnSpc>
                <a:spcPct val="90000"/>
              </a:lnSpc>
              <a:spcBef>
                <a:spcPts val="600"/>
              </a:spcBef>
              <a:buClr>
                <a:schemeClr val="accent1">
                  <a:lumMod val="50000"/>
                </a:schemeClr>
              </a:buClr>
              <a:buFont typeface="Calibri" panose="020F0502020204030204" pitchFamily="34" charset="0"/>
              <a:buChar char="−"/>
              <a:defRPr sz="1200">
                <a:latin typeface="Segoe UI" panose="020B0502040204020203" pitchFamily="34" charset="0"/>
                <a:cs typeface="Segoe UI" panose="020B0502040204020203" pitchFamily="34" charset="0"/>
              </a:defRPr>
            </a:lvl2pPr>
            <a:lvl3pPr marL="574675" indent="-173038" defTabSz="914400">
              <a:lnSpc>
                <a:spcPct val="90000"/>
              </a:lnSpc>
              <a:spcBef>
                <a:spcPts val="600"/>
              </a:spcBef>
              <a:buClr>
                <a:schemeClr val="accent1">
                  <a:lumMod val="50000"/>
                </a:schemeClr>
              </a:buClr>
              <a:buFont typeface="Calibri" panose="020F0502020204030204" pitchFamily="34" charset="0"/>
              <a:buChar char="▫"/>
              <a:defRPr sz="1200">
                <a:latin typeface="Segoe UI" panose="020B0502040204020203" pitchFamily="34" charset="0"/>
                <a:cs typeface="Segoe UI" panose="020B0502040204020203" pitchFamily="34" charset="0"/>
              </a:defRPr>
            </a:lvl3pPr>
            <a:lvl4pPr marL="741363" indent="-166688" defTabSz="914400">
              <a:lnSpc>
                <a:spcPct val="90000"/>
              </a:lnSpc>
              <a:spcBef>
                <a:spcPts val="600"/>
              </a:spcBef>
              <a:buClr>
                <a:schemeClr val="accent1">
                  <a:lumMod val="50000"/>
                </a:schemeClr>
              </a:buClr>
              <a:buSzPct val="85000"/>
              <a:buFont typeface="Calibri" panose="020F0502020204030204" pitchFamily="34" charset="0"/>
              <a:buChar char="−"/>
              <a:defRPr sz="1200">
                <a:latin typeface="Segoe UI" panose="020B0502040204020203" pitchFamily="34" charset="0"/>
                <a:cs typeface="Segoe UI" panose="020B0502040204020203" pitchFamily="34" charset="0"/>
              </a:defRPr>
            </a:lvl4pPr>
            <a:lvl5pPr marL="914400" indent="-173038" defTabSz="914400">
              <a:lnSpc>
                <a:spcPct val="90000"/>
              </a:lnSpc>
              <a:spcBef>
                <a:spcPts val="600"/>
              </a:spcBef>
              <a:buClr>
                <a:schemeClr val="accent1">
                  <a:lumMod val="50000"/>
                </a:schemeClr>
              </a:buClr>
              <a:buFont typeface="Arial" panose="020B0604020202020204" pitchFamily="34" charset="0"/>
              <a:buChar char="•"/>
              <a:defRPr sz="1200">
                <a:latin typeface="Segoe UI" panose="020B0502040204020203" pitchFamily="34" charset="0"/>
                <a:cs typeface="Segoe UI" panose="020B0502040204020203" pitchFamily="34" charset="0"/>
              </a:defRPr>
            </a:lvl5pPr>
            <a:lvl6pPr marL="2514600" indent="-228600" defTabSz="914400">
              <a:lnSpc>
                <a:spcPct val="90000"/>
              </a:lnSpc>
              <a:spcBef>
                <a:spcPts val="500"/>
              </a:spcBef>
              <a:buFont typeface="Arial" panose="020B0604020202020204" pitchFamily="34" charset="0"/>
              <a:buChar char="•"/>
              <a:defRPr sz="1800"/>
            </a:lvl6pPr>
            <a:lvl7pPr marL="2971800" indent="-228600" defTabSz="914400">
              <a:lnSpc>
                <a:spcPct val="90000"/>
              </a:lnSpc>
              <a:spcBef>
                <a:spcPts val="500"/>
              </a:spcBef>
              <a:buFont typeface="Arial" panose="020B0604020202020204" pitchFamily="34" charset="0"/>
              <a:buChar char="•"/>
              <a:defRPr sz="1800"/>
            </a:lvl7pPr>
            <a:lvl8pPr marL="3429000" indent="-228600" defTabSz="914400">
              <a:lnSpc>
                <a:spcPct val="90000"/>
              </a:lnSpc>
              <a:spcBef>
                <a:spcPts val="500"/>
              </a:spcBef>
              <a:buFont typeface="Arial" panose="020B0604020202020204" pitchFamily="34" charset="0"/>
              <a:buChar char="•"/>
              <a:defRPr sz="1800"/>
            </a:lvl8pPr>
            <a:lvl9pPr marL="3886200" indent="-228600" defTabSz="914400">
              <a:lnSpc>
                <a:spcPct val="90000"/>
              </a:lnSpc>
              <a:spcBef>
                <a:spcPts val="500"/>
              </a:spcBef>
              <a:buFont typeface="Arial" panose="020B0604020202020204" pitchFamily="34" charset="0"/>
              <a:buChar char="•"/>
              <a:defRPr sz="1800"/>
            </a:lvl9pPr>
          </a:lstStyle>
          <a:p>
            <a:pPr marL="116530" marR="0" lvl="0" indent="0" algn="l" defTabSz="896386" rtl="0" eaLnBrk="1" fontAlgn="auto" latinLnBrk="0" hangingPunct="1">
              <a:lnSpc>
                <a:spcPct val="90000"/>
              </a:lnSpc>
              <a:spcBef>
                <a:spcPts val="0"/>
              </a:spcBef>
              <a:spcAft>
                <a:spcPts val="1765"/>
              </a:spcAft>
              <a:buClrTx/>
              <a:buSzTx/>
              <a:buFontTx/>
              <a:buNone/>
              <a:tabLst/>
              <a:defRPr/>
            </a:pPr>
            <a:r>
              <a:rPr kumimoji="0" lang="en-US" sz="1800" b="1" i="0" u="none" strike="noStrike" kern="1200" cap="none" spc="0" normalizeH="0" baseline="0" noProof="0" dirty="0">
                <a:ln>
                  <a:noFill/>
                </a:ln>
                <a:gradFill>
                  <a:gsLst>
                    <a:gs pos="87000">
                      <a:srgbClr val="0078D3"/>
                    </a:gs>
                    <a:gs pos="31000">
                      <a:srgbClr val="0078D3"/>
                    </a:gs>
                  </a:gsLst>
                  <a:lin ang="2700000" scaled="0"/>
                </a:gradFill>
                <a:effectLst/>
                <a:uLnTx/>
                <a:uFillTx/>
                <a:latin typeface="Segoe UI Semibold"/>
                <a:ea typeface="Intel Clear" panose="020B0604020203020204" pitchFamily="34" charset="0"/>
                <a:cs typeface="Segoe UI" panose="020B0502040204020203" pitchFamily="34" charset="0"/>
              </a:rPr>
              <a:t>Healthcare</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Disease diagnostic</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Insurance fraud prevention</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Drug development</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Contact tracing</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Records and evidence management</a:t>
            </a:r>
          </a:p>
          <a:p>
            <a:pPr marL="224097" marR="0" lvl="0" indent="-115161" algn="l" defTabSz="896386" rtl="0" eaLnBrk="1" fontAlgn="auto" latinLnBrk="0" hangingPunct="1">
              <a:lnSpc>
                <a:spcPct val="100000"/>
              </a:lnSpc>
              <a:spcBef>
                <a:spcPts val="0"/>
              </a:spcBef>
              <a:spcAft>
                <a:spcPts val="980"/>
              </a:spcAft>
              <a:buClr>
                <a:srgbClr val="000000"/>
              </a:buClr>
              <a:buSzPct val="100000"/>
              <a:buFont typeface="Arial" panose="020B0604020202020204" pitchFamily="34" charset="0"/>
              <a:buChar char="•"/>
              <a:tabLst/>
              <a:defRPr/>
            </a:pP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Insurance fraud, waste, and </a:t>
            </a:r>
            <a:b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br>
            <a:r>
              <a:rPr kumimoji="0" lang="en-US" sz="1200"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rPr>
              <a:t>abuse prevention</a:t>
            </a:r>
          </a:p>
          <a:p>
            <a:pPr marL="224097" marR="0" lvl="0" indent="-115161" algn="l" defTabSz="896386" rtl="0" eaLnBrk="1" fontAlgn="auto" latinLnBrk="0" hangingPunct="1">
              <a:lnSpc>
                <a:spcPct val="100000"/>
              </a:lnSpc>
              <a:spcBef>
                <a:spcPts val="0"/>
              </a:spcBef>
              <a:spcAft>
                <a:spcPts val="980"/>
              </a:spcAft>
              <a:buClr>
                <a:srgbClr val="FFFFFF">
                  <a:lumMod val="75000"/>
                </a:srgbClr>
              </a:buClr>
              <a:buSzPct val="90000"/>
              <a:buFont typeface="Arial" panose="020B0604020202020204" pitchFamily="34" charset="0"/>
              <a:buChar char="•"/>
              <a:tabLst/>
              <a:defRPr/>
            </a:pPr>
            <a:endParaRPr kumimoji="0" lang="en-US" sz="1078"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endParaRPr>
          </a:p>
          <a:p>
            <a:pPr marL="224097" marR="0" lvl="0" indent="-115161" algn="l" defTabSz="896386" rtl="0" eaLnBrk="1" fontAlgn="auto" latinLnBrk="0" hangingPunct="1">
              <a:lnSpc>
                <a:spcPct val="100000"/>
              </a:lnSpc>
              <a:spcBef>
                <a:spcPts val="0"/>
              </a:spcBef>
              <a:spcAft>
                <a:spcPts val="980"/>
              </a:spcAft>
              <a:buClr>
                <a:srgbClr val="FFFFFF">
                  <a:lumMod val="75000"/>
                </a:srgbClr>
              </a:buClr>
              <a:buSzPct val="90000"/>
              <a:buFont typeface="Arial" panose="020B0604020202020204" pitchFamily="34" charset="0"/>
              <a:buChar char="•"/>
              <a:tabLst/>
              <a:defRPr/>
            </a:pPr>
            <a:endParaRPr kumimoji="0" lang="en-US" sz="1078" b="0" i="0" u="none" strike="noStrike" kern="1200" cap="none" spc="0" normalizeH="0" baseline="0" noProof="0" dirty="0">
              <a:ln>
                <a:noFill/>
              </a:ln>
              <a:gradFill>
                <a:gsLst>
                  <a:gs pos="87000">
                    <a:srgbClr val="000000"/>
                  </a:gs>
                  <a:gs pos="31000">
                    <a:srgbClr val="000000"/>
                  </a:gs>
                </a:gsLst>
                <a:lin ang="2700000" scaled="0"/>
              </a:gradFill>
              <a:effectLst/>
              <a:uLnTx/>
              <a:uFillTx/>
              <a:latin typeface="Segoe UI" panose="020B0502040204020203" pitchFamily="34" charset="0"/>
              <a:ea typeface="Intel Clear" panose="020B0604020203020204" pitchFamily="34" charset="0"/>
              <a:cs typeface="Segoe UI" panose="020B0502040204020203" pitchFamily="34" charset="0"/>
            </a:endParaRPr>
          </a:p>
        </p:txBody>
      </p:sp>
      <p:pic>
        <p:nvPicPr>
          <p:cNvPr id="30" name="Picture 29" descr="A person in a lab coat looking through a microscope">
            <a:extLst>
              <a:ext uri="{FF2B5EF4-FFF2-40B4-BE49-F238E27FC236}">
                <a16:creationId xmlns:a16="http://schemas.microsoft.com/office/drawing/2014/main" id="{A45755A9-97AB-4905-B799-10A9E0DF6340}"/>
              </a:ext>
            </a:extLst>
          </p:cNvPr>
          <p:cNvPicPr>
            <a:picLocks noChangeAspect="1"/>
          </p:cNvPicPr>
          <p:nvPr/>
        </p:nvPicPr>
        <p:blipFill>
          <a:blip r:embed="rId5">
            <a:extLst>
              <a:ext uri="{28A0092B-C50C-407E-A947-70E740481C1C}">
                <a14:useLocalDpi xmlns:a14="http://schemas.microsoft.com/office/drawing/2010/main" val="0"/>
              </a:ext>
            </a:extLst>
          </a:blip>
          <a:srcRect t="28447" b="7277"/>
          <a:stretch>
            <a:fillRect/>
          </a:stretch>
        </p:blipFill>
        <p:spPr>
          <a:xfrm>
            <a:off x="8287746" y="1279260"/>
            <a:ext cx="3474719" cy="1488656"/>
          </a:xfrm>
          <a:custGeom>
            <a:avLst/>
            <a:gdLst>
              <a:gd name="connsiteX0" fmla="*/ 0 w 3474719"/>
              <a:gd name="connsiteY0" fmla="*/ 0 h 1488656"/>
              <a:gd name="connsiteX1" fmla="*/ 3474719 w 3474719"/>
              <a:gd name="connsiteY1" fmla="*/ 0 h 1488656"/>
              <a:gd name="connsiteX2" fmla="*/ 3474719 w 3474719"/>
              <a:gd name="connsiteY2" fmla="*/ 1488656 h 1488656"/>
              <a:gd name="connsiteX3" fmla="*/ 0 w 3474719"/>
              <a:gd name="connsiteY3" fmla="*/ 1488656 h 1488656"/>
            </a:gdLst>
            <a:ahLst/>
            <a:cxnLst>
              <a:cxn ang="0">
                <a:pos x="connsiteX0" y="connsiteY0"/>
              </a:cxn>
              <a:cxn ang="0">
                <a:pos x="connsiteX1" y="connsiteY1"/>
              </a:cxn>
              <a:cxn ang="0">
                <a:pos x="connsiteX2" y="connsiteY2"/>
              </a:cxn>
              <a:cxn ang="0">
                <a:pos x="connsiteX3" y="connsiteY3"/>
              </a:cxn>
            </a:cxnLst>
            <a:rect l="l" t="t" r="r" b="b"/>
            <a:pathLst>
              <a:path w="3474719" h="1488656">
                <a:moveTo>
                  <a:pt x="0" y="0"/>
                </a:moveTo>
                <a:lnTo>
                  <a:pt x="3474719" y="0"/>
                </a:lnTo>
                <a:lnTo>
                  <a:pt x="3474719" y="1488656"/>
                </a:lnTo>
                <a:lnTo>
                  <a:pt x="0" y="1488656"/>
                </a:lnTo>
                <a:close/>
              </a:path>
            </a:pathLst>
          </a:custGeom>
        </p:spPr>
      </p:pic>
      <p:sp>
        <p:nvSpPr>
          <p:cNvPr id="10" name="TextBox 9">
            <a:extLst>
              <a:ext uri="{FF2B5EF4-FFF2-40B4-BE49-F238E27FC236}">
                <a16:creationId xmlns:a16="http://schemas.microsoft.com/office/drawing/2014/main" id="{218E4AD7-D3D4-4A33-A1FB-1D6BBA17DD48}"/>
              </a:ext>
            </a:extLst>
          </p:cNvPr>
          <p:cNvSpPr txBox="1"/>
          <p:nvPr/>
        </p:nvSpPr>
        <p:spPr>
          <a:xfrm>
            <a:off x="429536" y="747846"/>
            <a:ext cx="6097424"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68B5"/>
                </a:solidFill>
                <a:effectLst/>
                <a:uLnTx/>
                <a:uFillTx/>
                <a:latin typeface="IntelOne Display Regular"/>
                <a:ea typeface="Intel Clear" panose="020B0604020203020204" pitchFamily="34" charset="0"/>
                <a:cs typeface="Intel Clear" panose="020B0604020203020204" pitchFamily="34" charset="0"/>
              </a:rPr>
              <a:t>Business transformation, not just risk mitigation</a:t>
            </a:r>
          </a:p>
        </p:txBody>
      </p:sp>
    </p:spTree>
    <p:extLst>
      <p:ext uri="{BB962C8B-B14F-4D97-AF65-F5344CB8AC3E}">
        <p14:creationId xmlns:p14="http://schemas.microsoft.com/office/powerpoint/2010/main" val="12498847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par>
                                <p:cTn id="8" presetID="42" presetClass="path" presetSubtype="0" decel="100000" fill="hold" nodeType="withEffect">
                                  <p:stCondLst>
                                    <p:cond delay="0"/>
                                  </p:stCondLst>
                                  <p:childTnLst>
                                    <p:animMotion origin="layout" path="M -2.08333E-6 3.33333E-6 L -2.08333E-6 0.02569 " pathEditMode="relative" rAng="0" ptsTypes="AA">
                                      <p:cBhvr>
                                        <p:cTn id="9" dur="500" spd="-100000" fill="hold"/>
                                        <p:tgtEl>
                                          <p:spTgt spid="23"/>
                                        </p:tgtEl>
                                        <p:attrNameLst>
                                          <p:attrName>ppt_x</p:attrName>
                                          <p:attrName>ppt_y</p:attrName>
                                        </p:attrNameLst>
                                      </p:cBhvr>
                                      <p:rCtr x="0" y="1273"/>
                                    </p:animMotion>
                                  </p:childTnLst>
                                </p:cTn>
                              </p:par>
                              <p:par>
                                <p:cTn id="10" presetID="10"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42" presetClass="path" presetSubtype="0" decel="100000" fill="hold" grpId="1" nodeType="withEffect">
                                  <p:stCondLst>
                                    <p:cond delay="0"/>
                                  </p:stCondLst>
                                  <p:childTnLst>
                                    <p:animMotion origin="layout" path="M -2.08333E-6 3.33333E-6 L -2.08333E-6 0.02569 " pathEditMode="relative" rAng="0" ptsTypes="AA">
                                      <p:cBhvr>
                                        <p:cTn id="14" dur="500" spd="-100000" fill="hold"/>
                                        <p:tgtEl>
                                          <p:spTgt spid="6"/>
                                        </p:tgtEl>
                                        <p:attrNameLst>
                                          <p:attrName>ppt_x</p:attrName>
                                          <p:attrName>ppt_y</p:attrName>
                                        </p:attrNameLst>
                                      </p:cBhvr>
                                      <p:rCtr x="0" y="1273"/>
                                    </p:animMotion>
                                  </p:childTnLst>
                                </p:cTn>
                              </p:par>
                              <p:par>
                                <p:cTn id="15" presetID="10" presetClass="entr" presetSubtype="0" fill="hold" nodeType="withEffect">
                                  <p:stCondLst>
                                    <p:cond delay="25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500"/>
                                        <p:tgtEl>
                                          <p:spTgt spid="27"/>
                                        </p:tgtEl>
                                      </p:cBhvr>
                                    </p:animEffect>
                                  </p:childTnLst>
                                </p:cTn>
                              </p:par>
                              <p:par>
                                <p:cTn id="18" presetID="42" presetClass="path" presetSubtype="0" decel="100000" fill="hold" nodeType="withEffect">
                                  <p:stCondLst>
                                    <p:cond delay="250"/>
                                  </p:stCondLst>
                                  <p:childTnLst>
                                    <p:animMotion origin="layout" path="M -2.08333E-6 3.33333E-6 L -2.08333E-6 0.02569 " pathEditMode="relative" rAng="0" ptsTypes="AA">
                                      <p:cBhvr>
                                        <p:cTn id="19" dur="500" spd="-100000" fill="hold"/>
                                        <p:tgtEl>
                                          <p:spTgt spid="27"/>
                                        </p:tgtEl>
                                        <p:attrNameLst>
                                          <p:attrName>ppt_x</p:attrName>
                                          <p:attrName>ppt_y</p:attrName>
                                        </p:attrNameLst>
                                      </p:cBhvr>
                                      <p:rCtr x="0" y="1273"/>
                                    </p:animMotion>
                                  </p:childTnLst>
                                </p:cTn>
                              </p:par>
                              <p:par>
                                <p:cTn id="20" presetID="10" presetClass="entr" presetSubtype="0" fill="hold" grpId="0" nodeType="withEffect">
                                  <p:stCondLst>
                                    <p:cond delay="25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42" presetClass="path" presetSubtype="0" decel="100000" fill="hold" grpId="1" nodeType="withEffect">
                                  <p:stCondLst>
                                    <p:cond delay="250"/>
                                  </p:stCondLst>
                                  <p:childTnLst>
                                    <p:animMotion origin="layout" path="M -2.08333E-6 3.33333E-6 L -2.08333E-6 0.02569 " pathEditMode="relative" rAng="0" ptsTypes="AA">
                                      <p:cBhvr>
                                        <p:cTn id="24" dur="500" spd="-100000" fill="hold"/>
                                        <p:tgtEl>
                                          <p:spTgt spid="14"/>
                                        </p:tgtEl>
                                        <p:attrNameLst>
                                          <p:attrName>ppt_x</p:attrName>
                                          <p:attrName>ppt_y</p:attrName>
                                        </p:attrNameLst>
                                      </p:cBhvr>
                                      <p:rCtr x="0" y="1273"/>
                                    </p:animMotion>
                                  </p:childTnLst>
                                </p:cTn>
                              </p:par>
                              <p:par>
                                <p:cTn id="25" presetID="10" presetClass="entr" presetSubtype="0" fill="hold" nodeType="withEffect">
                                  <p:stCondLst>
                                    <p:cond delay="500"/>
                                  </p:stCondLst>
                                  <p:childTnLst>
                                    <p:set>
                                      <p:cBhvr>
                                        <p:cTn id="26" dur="1" fill="hold">
                                          <p:stCondLst>
                                            <p:cond delay="0"/>
                                          </p:stCondLst>
                                        </p:cTn>
                                        <p:tgtEl>
                                          <p:spTgt spid="30"/>
                                        </p:tgtEl>
                                        <p:attrNameLst>
                                          <p:attrName>style.visibility</p:attrName>
                                        </p:attrNameLst>
                                      </p:cBhvr>
                                      <p:to>
                                        <p:strVal val="visible"/>
                                      </p:to>
                                    </p:set>
                                    <p:animEffect transition="in" filter="fade">
                                      <p:cBhvr>
                                        <p:cTn id="27" dur="500"/>
                                        <p:tgtEl>
                                          <p:spTgt spid="30"/>
                                        </p:tgtEl>
                                      </p:cBhvr>
                                    </p:animEffect>
                                  </p:childTnLst>
                                </p:cTn>
                              </p:par>
                              <p:par>
                                <p:cTn id="28" presetID="42" presetClass="path" presetSubtype="0" decel="100000" fill="hold" nodeType="withEffect">
                                  <p:stCondLst>
                                    <p:cond delay="500"/>
                                  </p:stCondLst>
                                  <p:childTnLst>
                                    <p:animMotion origin="layout" path="M -2.08333E-6 3.33333E-6 L -2.08333E-6 0.02569 " pathEditMode="relative" rAng="0" ptsTypes="AA">
                                      <p:cBhvr>
                                        <p:cTn id="29" dur="500" spd="-100000" fill="hold"/>
                                        <p:tgtEl>
                                          <p:spTgt spid="30"/>
                                        </p:tgtEl>
                                        <p:attrNameLst>
                                          <p:attrName>ppt_x</p:attrName>
                                          <p:attrName>ppt_y</p:attrName>
                                        </p:attrNameLst>
                                      </p:cBhvr>
                                      <p:rCtr x="0" y="1273"/>
                                    </p:animMotion>
                                  </p:childTnLst>
                                </p:cTn>
                              </p:par>
                              <p:par>
                                <p:cTn id="30" presetID="10" presetClass="entr" presetSubtype="0" fill="hold" grpId="0" nodeType="withEffect">
                                  <p:stCondLst>
                                    <p:cond delay="50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500"/>
                                        <p:tgtEl>
                                          <p:spTgt spid="11"/>
                                        </p:tgtEl>
                                      </p:cBhvr>
                                    </p:animEffect>
                                  </p:childTnLst>
                                </p:cTn>
                              </p:par>
                              <p:par>
                                <p:cTn id="33" presetID="42" presetClass="path" presetSubtype="0" decel="100000" fill="hold" grpId="1" nodeType="withEffect">
                                  <p:stCondLst>
                                    <p:cond delay="500"/>
                                  </p:stCondLst>
                                  <p:childTnLst>
                                    <p:animMotion origin="layout" path="M -2.08333E-6 3.33333E-6 L -2.08333E-6 0.02569 " pathEditMode="relative" rAng="0" ptsTypes="AA">
                                      <p:cBhvr>
                                        <p:cTn id="34" dur="500" spd="-100000" fill="hold"/>
                                        <p:tgtEl>
                                          <p:spTgt spid="11"/>
                                        </p:tgtEl>
                                        <p:attrNameLst>
                                          <p:attrName>ppt_x</p:attrName>
                                          <p:attrName>ppt_y</p:attrName>
                                        </p:attrNameLst>
                                      </p:cBhvr>
                                      <p:rCtr x="0" y="127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14" grpId="0" animBg="1"/>
      <p:bldP spid="14" grpId="1" animBg="1"/>
      <p:bldP spid="11" grpId="0" animBg="1"/>
      <p:bldP spid="11"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pic>
        <p:nvPicPr>
          <p:cNvPr id="2050" name="Picture 2" descr="Bosch logo and symbol, meaning, history, PNG">
            <a:extLst>
              <a:ext uri="{FF2B5EF4-FFF2-40B4-BE49-F238E27FC236}">
                <a16:creationId xmlns:a16="http://schemas.microsoft.com/office/drawing/2014/main" id="{0FF79DB6-A673-4B09-B2C7-87CFC890F65E}"/>
              </a:ext>
            </a:extLst>
          </p:cNvPr>
          <p:cNvPicPr>
            <a:picLocks noChangeAspect="1"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7697" b="24043"/>
          <a:stretch/>
        </p:blipFill>
        <p:spPr bwMode="auto">
          <a:xfrm>
            <a:off x="8997133" y="686143"/>
            <a:ext cx="2235620" cy="67241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F3ED63D8-B8F0-E660-269B-4BC26A276368}"/>
              </a:ext>
            </a:extLst>
          </p:cNvPr>
          <p:cNvGrpSpPr/>
          <p:nvPr/>
        </p:nvGrpSpPr>
        <p:grpSpPr>
          <a:xfrm>
            <a:off x="652681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a:solidFill>
                    <a:schemeClr val="tx2">
                      <a:lumMod val="50000"/>
                    </a:schemeClr>
                  </a:solidFill>
                  <a:latin typeface="IntelOne Text Light" panose="020B0403020203020204" pitchFamily="34" charset="0"/>
                  <a:ea typeface="+mn-lt"/>
                  <a:cs typeface="+mn-lt"/>
                </a:rPr>
                <a:t>Bosch develops Autonomous Driver Assistance Systems. ADAS AI models are most accurate when trained with unaltered camera footage.</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Camera footage is loaded with regulated, personal information (faces, license plates, etc.)  Under GDPR regulations, Bosch incurs the highest standard of data protection.</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Resolved by handling raw footage only inside Intel SGX enclaves, including data prep and model training stages.  Achieved higher model accuracy while maintaining compliance.</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Confidential AI with Regulatory Compliance</a:t>
            </a:r>
          </a:p>
        </p:txBody>
      </p:sp>
      <p:pic>
        <p:nvPicPr>
          <p:cNvPr id="13" name="Picture 12">
            <a:extLst>
              <a:ext uri="{FF2B5EF4-FFF2-40B4-BE49-F238E27FC236}">
                <a16:creationId xmlns:a16="http://schemas.microsoft.com/office/drawing/2014/main" id="{BA124F18-2869-46AC-87FD-E6936EF84A6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701" r="6342"/>
          <a:stretch/>
        </p:blipFill>
        <p:spPr bwMode="auto">
          <a:xfrm>
            <a:off x="462456" y="1764683"/>
            <a:ext cx="5602014" cy="4153718"/>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25A50FCA-A287-B345-C136-8A8E8FC9ABC0}"/>
              </a:ext>
            </a:extLst>
          </p:cNvPr>
          <p:cNvSpPr/>
          <p:nvPr/>
        </p:nvSpPr>
        <p:spPr>
          <a:xfrm>
            <a:off x="4234853" y="2533288"/>
            <a:ext cx="767878" cy="760168"/>
          </a:xfrm>
          <a:prstGeom prst="rect">
            <a:avLst/>
          </a:prstGeom>
          <a:noFill/>
          <a:ln w="444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5" name="Rectangle 14">
            <a:extLst>
              <a:ext uri="{FF2B5EF4-FFF2-40B4-BE49-F238E27FC236}">
                <a16:creationId xmlns:a16="http://schemas.microsoft.com/office/drawing/2014/main" id="{1BA820F5-442E-DF13-1AB7-FDA4B40CCAB2}"/>
              </a:ext>
            </a:extLst>
          </p:cNvPr>
          <p:cNvSpPr/>
          <p:nvPr/>
        </p:nvSpPr>
        <p:spPr>
          <a:xfrm>
            <a:off x="3255337" y="3371630"/>
            <a:ext cx="459156" cy="300226"/>
          </a:xfrm>
          <a:prstGeom prst="rect">
            <a:avLst/>
          </a:prstGeom>
          <a:noFill/>
          <a:ln w="317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6" name="Rectangle 15">
            <a:extLst>
              <a:ext uri="{FF2B5EF4-FFF2-40B4-BE49-F238E27FC236}">
                <a16:creationId xmlns:a16="http://schemas.microsoft.com/office/drawing/2014/main" id="{58BD4D82-2F86-D883-7750-A9BA2C083178}"/>
              </a:ext>
            </a:extLst>
          </p:cNvPr>
          <p:cNvSpPr/>
          <p:nvPr/>
        </p:nvSpPr>
        <p:spPr>
          <a:xfrm>
            <a:off x="1010399" y="3400614"/>
            <a:ext cx="555579" cy="363274"/>
          </a:xfrm>
          <a:prstGeom prst="rect">
            <a:avLst/>
          </a:prstGeom>
          <a:noFill/>
          <a:ln w="349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7" name="Rectangle 16">
            <a:extLst>
              <a:ext uri="{FF2B5EF4-FFF2-40B4-BE49-F238E27FC236}">
                <a16:creationId xmlns:a16="http://schemas.microsoft.com/office/drawing/2014/main" id="{833EB859-6602-224D-F667-E35BD73E58B9}"/>
              </a:ext>
            </a:extLst>
          </p:cNvPr>
          <p:cNvSpPr/>
          <p:nvPr/>
        </p:nvSpPr>
        <p:spPr>
          <a:xfrm>
            <a:off x="1934210" y="3260523"/>
            <a:ext cx="379468" cy="248121"/>
          </a:xfrm>
          <a:prstGeom prst="rect">
            <a:avLst/>
          </a:prstGeom>
          <a:no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337119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2DFA2B86-B490-48F9-8E68-AF0F46D60A13}"/>
              </a:ext>
            </a:extLst>
          </p:cNvPr>
          <p:cNvPicPr>
            <a:picLocks noChangeAspect="1" noChangeArrowheads="1"/>
          </p:cNvPicPr>
          <p:nvPr/>
        </p:nvPicPr>
        <p:blipFill rotWithShape="1">
          <a:blip r:embed="rId3">
            <a:alphaModFix amt="70000"/>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t="16482"/>
          <a:stretch/>
        </p:blipFill>
        <p:spPr bwMode="auto">
          <a:xfrm>
            <a:off x="231229" y="1754173"/>
            <a:ext cx="5948855" cy="4164227"/>
          </a:xfrm>
          <a:prstGeom prst="rect">
            <a:avLst/>
          </a:prstGeom>
          <a:noFill/>
          <a:ln w="19050">
            <a:noFill/>
          </a:ln>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955397E3-1F45-9884-4CE9-DF78CC97F83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52329" y="731381"/>
            <a:ext cx="2378413" cy="51284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grpSp>
        <p:nvGrpSpPr>
          <p:cNvPr id="7" name="Group 6">
            <a:extLst>
              <a:ext uri="{FF2B5EF4-FFF2-40B4-BE49-F238E27FC236}">
                <a16:creationId xmlns:a16="http://schemas.microsoft.com/office/drawing/2014/main" id="{F3ED63D8-B8F0-E660-269B-4BC26A276368}"/>
              </a:ext>
            </a:extLst>
          </p:cNvPr>
          <p:cNvGrpSpPr/>
          <p:nvPr/>
        </p:nvGrpSpPr>
        <p:grpSpPr>
          <a:xfrm>
            <a:off x="652456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Proximus is Belgium’s largest communications service provider.  Cloud scalability and advanced analytics are key to their next-generation growth and services strategy.</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4A86">
                      <a:lumMod val="50000"/>
                    </a:srgbClr>
                  </a:solidFill>
                  <a:effectLst/>
                  <a:uLnTx/>
                  <a:uFillTx/>
                  <a:latin typeface="IntelOne Text Light" panose="020B0403020203020204" pitchFamily="34" charset="0"/>
                  <a:ea typeface="+mn-lt"/>
                  <a:cs typeface="+mn-lt"/>
                </a:rPr>
                <a:t>Data at Proximus can be highly regulated with respect to privacy and sovereignty. They require a solution to handle data in the public cloud while remaining compliant and in control of its governance.</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Three-tier data architecture and automated container  packaging where regulated data is protected and controlled in the cloud using Confidential Computing</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cs typeface="Arial"/>
                  <a:sym typeface="Intel Clear Bold"/>
                </a:rPr>
                <a:t>Situation</a:t>
              </a:r>
              <a:endParaRPr kumimoji="0" lang="ru-RU" sz="1200" b="0" i="0" u="none" strike="noStrike" kern="1200" cap="none" spc="0" normalizeH="0" baseline="0" noProof="0">
                <a:ln>
                  <a:noFill/>
                </a:ln>
                <a:solidFill>
                  <a:srgbClr val="FFFFFF"/>
                </a:solidFill>
                <a:effectLst/>
                <a:uLnTx/>
                <a:uFillTx/>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cs typeface="Arial"/>
                  <a:sym typeface="Intel Clear Bold"/>
                </a:rPr>
                <a:t>Challenge</a:t>
              </a:r>
              <a:endParaRPr kumimoji="0" lang="ru-RU" sz="1200" b="0" i="0" u="none" strike="noStrike" kern="1200" cap="none" spc="0" normalizeH="0" baseline="0" noProof="0">
                <a:ln>
                  <a:noFill/>
                </a:ln>
                <a:solidFill>
                  <a:srgbClr val="FFFFFF"/>
                </a:solidFill>
                <a:effectLst/>
                <a:uLnTx/>
                <a:uFillTx/>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cs typeface="Arial"/>
                  <a:sym typeface="Intel Clear Bold"/>
                </a:rPr>
                <a:t>Solution</a:t>
              </a:r>
              <a:endParaRPr kumimoji="0" lang="ru-RU" sz="1200" b="0" i="0" u="none" strike="noStrike" kern="1200" cap="none" spc="0" normalizeH="0" baseline="0" noProof="0">
                <a:ln>
                  <a:noFill/>
                </a:ln>
                <a:solidFill>
                  <a:srgbClr val="FFFFFF"/>
                </a:solidFill>
                <a:effectLst/>
                <a:uLnTx/>
                <a:uFillTx/>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IntelOne Display Regular" panose="020B0503020203020204" pitchFamily="34" charset="0"/>
              <a:buNone/>
              <a:tabLst/>
              <a:defRPr/>
            </a:pPr>
            <a:r>
              <a:rPr kumimoji="0" lang="en-US" sz="2000" b="0" i="0" u="none" strike="noStrike" kern="1200" cap="none" spc="0" normalizeH="0" baseline="0" noProof="0" dirty="0">
                <a:ln>
                  <a:noFill/>
                </a:ln>
                <a:solidFill>
                  <a:srgbClr val="0068B5"/>
                </a:solidFill>
                <a:effectLst/>
                <a:uLnTx/>
                <a:uFillTx/>
                <a:latin typeface="IntelOne Display Medium" panose="020B0703020203020204" pitchFamily="34" charset="0"/>
              </a:rPr>
              <a:t>Data Privacy, Control, and Sovereignty </a:t>
            </a:r>
          </a:p>
        </p:txBody>
      </p:sp>
      <p:sp>
        <p:nvSpPr>
          <p:cNvPr id="27" name="TextBox 26">
            <a:extLst>
              <a:ext uri="{FF2B5EF4-FFF2-40B4-BE49-F238E27FC236}">
                <a16:creationId xmlns:a16="http://schemas.microsoft.com/office/drawing/2014/main" id="{98E73677-E060-4C50-BAF5-6A22D2470906}"/>
              </a:ext>
            </a:extLst>
          </p:cNvPr>
          <p:cNvSpPr txBox="1"/>
          <p:nvPr/>
        </p:nvSpPr>
        <p:spPr>
          <a:xfrm>
            <a:off x="1487458" y="1794337"/>
            <a:ext cx="3161203"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chemeClr val="bg1"/>
                </a:solidFill>
                <a:effectLst/>
                <a:uLnTx/>
                <a:uFillTx/>
                <a:latin typeface="IntelOne Display Regular" panose="020B0503020203020204" pitchFamily="34" charset="0"/>
              </a:rPr>
              <a:t>Automated container-based cloud foundation</a:t>
            </a:r>
          </a:p>
        </p:txBody>
      </p:sp>
      <p:sp>
        <p:nvSpPr>
          <p:cNvPr id="41" name="Rectangle 40">
            <a:extLst>
              <a:ext uri="{FF2B5EF4-FFF2-40B4-BE49-F238E27FC236}">
                <a16:creationId xmlns:a16="http://schemas.microsoft.com/office/drawing/2014/main" id="{C0F3933C-8CE3-2FE0-ED9D-9A5B3FE98924}"/>
              </a:ext>
            </a:extLst>
          </p:cNvPr>
          <p:cNvSpPr/>
          <p:nvPr/>
        </p:nvSpPr>
        <p:spPr>
          <a:xfrm>
            <a:off x="331423" y="3491459"/>
            <a:ext cx="1819131" cy="690410"/>
          </a:xfrm>
          <a:prstGeom prst="rect">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rPr>
              <a:t>Public Data</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FFFFFF"/>
                </a:solidFill>
                <a:latin typeface="IntelOne Text Medium" panose="020B0703020203020204" pitchFamily="34" charset="0"/>
              </a:rPr>
              <a:t>Landing Zone</a:t>
            </a:r>
            <a:endPar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endParaRPr>
          </a:p>
        </p:txBody>
      </p:sp>
      <p:sp>
        <p:nvSpPr>
          <p:cNvPr id="42" name="Rectangle 41">
            <a:extLst>
              <a:ext uri="{FF2B5EF4-FFF2-40B4-BE49-F238E27FC236}">
                <a16:creationId xmlns:a16="http://schemas.microsoft.com/office/drawing/2014/main" id="{5FCF0140-F86A-9072-0A08-C469D3863D71}"/>
              </a:ext>
            </a:extLst>
          </p:cNvPr>
          <p:cNvSpPr>
            <a:spLocks noChangeAspect="1"/>
          </p:cNvSpPr>
          <p:nvPr/>
        </p:nvSpPr>
        <p:spPr>
          <a:xfrm>
            <a:off x="333670" y="4181875"/>
            <a:ext cx="1819131" cy="1641936"/>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182880" tIns="182880" rIns="182880" bIns="182880" numCol="1" spcCol="381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Open data, no secrets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Standard cloud deployment</a:t>
            </a:r>
          </a:p>
        </p:txBody>
      </p:sp>
      <p:sp>
        <p:nvSpPr>
          <p:cNvPr id="43" name="Rectangle 42">
            <a:extLst>
              <a:ext uri="{FF2B5EF4-FFF2-40B4-BE49-F238E27FC236}">
                <a16:creationId xmlns:a16="http://schemas.microsoft.com/office/drawing/2014/main" id="{EC4C1B5D-C051-6E00-6BB5-E09A12666EAF}"/>
              </a:ext>
            </a:extLst>
          </p:cNvPr>
          <p:cNvSpPr/>
          <p:nvPr/>
        </p:nvSpPr>
        <p:spPr>
          <a:xfrm>
            <a:off x="2290822" y="3491459"/>
            <a:ext cx="1819131" cy="690410"/>
          </a:xfrm>
          <a:prstGeom prst="rect">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IntelOne Text Medium" panose="020B0703020203020204" pitchFamily="34" charset="0"/>
              </a:rPr>
              <a:t>Private  Data Landing Zone</a:t>
            </a:r>
          </a:p>
        </p:txBody>
      </p:sp>
      <p:sp>
        <p:nvSpPr>
          <p:cNvPr id="44" name="Rectangle 43">
            <a:extLst>
              <a:ext uri="{FF2B5EF4-FFF2-40B4-BE49-F238E27FC236}">
                <a16:creationId xmlns:a16="http://schemas.microsoft.com/office/drawing/2014/main" id="{229FA19C-6307-65B5-2446-86C81B1D434D}"/>
              </a:ext>
            </a:extLst>
          </p:cNvPr>
          <p:cNvSpPr>
            <a:spLocks noChangeAspect="1"/>
          </p:cNvSpPr>
          <p:nvPr/>
        </p:nvSpPr>
        <p:spPr>
          <a:xfrm>
            <a:off x="2290822" y="4181871"/>
            <a:ext cx="1819135" cy="1641940"/>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182880" tIns="182880" rIns="182880" bIns="182880" numCol="1" spcCol="381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Internal confidential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Confidential cloud deployment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(VM isolation)</a:t>
            </a:r>
          </a:p>
        </p:txBody>
      </p:sp>
      <p:sp>
        <p:nvSpPr>
          <p:cNvPr id="13" name="Rectangle 12">
            <a:extLst>
              <a:ext uri="{FF2B5EF4-FFF2-40B4-BE49-F238E27FC236}">
                <a16:creationId xmlns:a16="http://schemas.microsoft.com/office/drawing/2014/main" id="{70D18E65-6242-0AC3-CB2F-B16862602651}"/>
              </a:ext>
            </a:extLst>
          </p:cNvPr>
          <p:cNvSpPr/>
          <p:nvPr/>
        </p:nvSpPr>
        <p:spPr>
          <a:xfrm>
            <a:off x="4239479" y="3491459"/>
            <a:ext cx="1827634" cy="690410"/>
          </a:xfrm>
          <a:prstGeom prst="rect">
            <a:avLst/>
          </a:prstGeom>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bIns="9144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IntelOne Text Medium" panose="020B0703020203020204" pitchFamily="34" charset="0"/>
              </a:rPr>
              <a:t>Regulated &amp; Sovereign Data Landing Zone</a:t>
            </a:r>
          </a:p>
        </p:txBody>
      </p:sp>
      <p:sp>
        <p:nvSpPr>
          <p:cNvPr id="14" name="Rectangle 13">
            <a:extLst>
              <a:ext uri="{FF2B5EF4-FFF2-40B4-BE49-F238E27FC236}">
                <a16:creationId xmlns:a16="http://schemas.microsoft.com/office/drawing/2014/main" id="{7EDF3381-A947-3D6A-DD63-E90202B8CD3E}"/>
              </a:ext>
            </a:extLst>
          </p:cNvPr>
          <p:cNvSpPr>
            <a:spLocks noChangeAspect="1"/>
          </p:cNvSpPr>
          <p:nvPr/>
        </p:nvSpPr>
        <p:spPr>
          <a:xfrm>
            <a:off x="4239479" y="4181871"/>
            <a:ext cx="1819135" cy="1641940"/>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182880" tIns="182880" rIns="182880" bIns="182880" numCol="1" spcCol="38100" rtlCol="0" anchor="t">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GDPR regulated subscriber data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Confidential cloud deployment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a:t>
            </a:r>
            <a:r>
              <a:rPr lang="en-US" sz="1200">
                <a:solidFill>
                  <a:srgbClr val="004A86">
                    <a:lumMod val="50000"/>
                  </a:srgbClr>
                </a:solidFill>
                <a:latin typeface="IntelOne Text Light" panose="020B0403020203020204" pitchFamily="34" charset="0"/>
                <a:ea typeface="+mn-lt"/>
                <a:cs typeface="+mn-lt"/>
              </a:rPr>
              <a:t>A</a:t>
            </a:r>
            <a:r>
              <a:rPr kumimoji="0" lang="en-US" sz="1200" b="0" i="0" u="none" strike="noStrike" kern="1200" cap="none" spc="0" normalizeH="0" baseline="0" noProof="0">
                <a:ln>
                  <a:noFill/>
                </a:ln>
                <a:solidFill>
                  <a:srgbClr val="004A86">
                    <a:lumMod val="50000"/>
                  </a:srgbClr>
                </a:solidFill>
                <a:effectLst/>
                <a:uLnTx/>
                <a:uFillTx/>
                <a:latin typeface="IntelOne Text Light" panose="020B0403020203020204" pitchFamily="34" charset="0"/>
                <a:ea typeface="+mn-lt"/>
                <a:cs typeface="+mn-lt"/>
              </a:rPr>
              <a:t>pp isolation +  Geo location)</a:t>
            </a:r>
          </a:p>
        </p:txBody>
      </p:sp>
      <p:grpSp>
        <p:nvGrpSpPr>
          <p:cNvPr id="15" name="Group 14">
            <a:extLst>
              <a:ext uri="{FF2B5EF4-FFF2-40B4-BE49-F238E27FC236}">
                <a16:creationId xmlns:a16="http://schemas.microsoft.com/office/drawing/2014/main" id="{61117238-8035-4E70-A52E-EA95228462E6}"/>
              </a:ext>
            </a:extLst>
          </p:cNvPr>
          <p:cNvGrpSpPr/>
          <p:nvPr/>
        </p:nvGrpSpPr>
        <p:grpSpPr>
          <a:xfrm>
            <a:off x="1051035" y="3088123"/>
            <a:ext cx="4026577" cy="464128"/>
            <a:chOff x="1375266" y="3182714"/>
            <a:chExt cx="3702346" cy="312682"/>
          </a:xfrm>
        </p:grpSpPr>
        <p:cxnSp>
          <p:nvCxnSpPr>
            <p:cNvPr id="29" name="Straight Arrow Connector 28">
              <a:extLst>
                <a:ext uri="{FF2B5EF4-FFF2-40B4-BE49-F238E27FC236}">
                  <a16:creationId xmlns:a16="http://schemas.microsoft.com/office/drawing/2014/main" id="{BB55C404-9627-488F-9F2B-46DBFD56B882}"/>
                </a:ext>
              </a:extLst>
            </p:cNvPr>
            <p:cNvCxnSpPr>
              <a:cxnSpLocks/>
            </p:cNvCxnSpPr>
            <p:nvPr/>
          </p:nvCxnSpPr>
          <p:spPr>
            <a:xfrm>
              <a:off x="1375425" y="3182721"/>
              <a:ext cx="3702187" cy="0"/>
            </a:xfrm>
            <a:prstGeom prst="straightConnector1">
              <a:avLst/>
            </a:prstGeom>
            <a:ln w="38100">
              <a:solidFill>
                <a:schemeClr val="bg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33" name="Straight Arrow Connector 32">
              <a:extLst>
                <a:ext uri="{FF2B5EF4-FFF2-40B4-BE49-F238E27FC236}">
                  <a16:creationId xmlns:a16="http://schemas.microsoft.com/office/drawing/2014/main" id="{CE4C4489-51EE-4CC1-91F5-6E351677E7B8}"/>
                </a:ext>
              </a:extLst>
            </p:cNvPr>
            <p:cNvCxnSpPr>
              <a:cxnSpLocks/>
            </p:cNvCxnSpPr>
            <p:nvPr/>
          </p:nvCxnSpPr>
          <p:spPr>
            <a:xfrm>
              <a:off x="5074755" y="3182714"/>
              <a:ext cx="2857" cy="312682"/>
            </a:xfrm>
            <a:prstGeom prst="straightConnector1">
              <a:avLst/>
            </a:prstGeom>
            <a:ln w="38100">
              <a:solidFill>
                <a:schemeClr val="bg1"/>
              </a:solidFill>
              <a:headEnd type="none" w="med" len="sm"/>
              <a:tailEnd type="arrow" w="med" len="sm"/>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7190ED9A-BD25-894E-7929-3EBB7FDAD450}"/>
                </a:ext>
              </a:extLst>
            </p:cNvPr>
            <p:cNvCxnSpPr>
              <a:cxnSpLocks/>
            </p:cNvCxnSpPr>
            <p:nvPr/>
          </p:nvCxnSpPr>
          <p:spPr>
            <a:xfrm>
              <a:off x="1375266" y="3182721"/>
              <a:ext cx="7961" cy="312675"/>
            </a:xfrm>
            <a:prstGeom prst="straightConnector1">
              <a:avLst/>
            </a:prstGeom>
            <a:ln w="38100">
              <a:solidFill>
                <a:schemeClr val="bg1"/>
              </a:solidFill>
              <a:headEnd type="none" w="med" len="sm"/>
              <a:tailEnd type="arrow" w="med" len="sm"/>
            </a:ln>
          </p:spPr>
          <p:style>
            <a:lnRef idx="1">
              <a:schemeClr val="dk1"/>
            </a:lnRef>
            <a:fillRef idx="0">
              <a:schemeClr val="dk1"/>
            </a:fillRef>
            <a:effectRef idx="0">
              <a:schemeClr val="dk1"/>
            </a:effectRef>
            <a:fontRef idx="minor">
              <a:schemeClr val="tx1"/>
            </a:fontRef>
          </p:style>
        </p:cxnSp>
      </p:grpSp>
      <p:cxnSp>
        <p:nvCxnSpPr>
          <p:cNvPr id="32" name="Straight Arrow Connector 31">
            <a:extLst>
              <a:ext uri="{FF2B5EF4-FFF2-40B4-BE49-F238E27FC236}">
                <a16:creationId xmlns:a16="http://schemas.microsoft.com/office/drawing/2014/main" id="{24FD15BC-5DF4-45D2-B1BD-A2A995A24716}"/>
              </a:ext>
            </a:extLst>
          </p:cNvPr>
          <p:cNvCxnSpPr>
            <a:cxnSpLocks/>
          </p:cNvCxnSpPr>
          <p:nvPr/>
        </p:nvCxnSpPr>
        <p:spPr>
          <a:xfrm>
            <a:off x="3064323" y="2379112"/>
            <a:ext cx="0" cy="1173139"/>
          </a:xfrm>
          <a:prstGeom prst="straightConnector1">
            <a:avLst/>
          </a:prstGeom>
          <a:ln w="38100">
            <a:solidFill>
              <a:schemeClr val="bg1"/>
            </a:solidFill>
            <a:headEnd type="none" w="med" len="sm"/>
            <a:tailEnd type="arrow" w="med" len="sm"/>
          </a:ln>
        </p:spPr>
        <p:style>
          <a:lnRef idx="1">
            <a:schemeClr val="dk1"/>
          </a:lnRef>
          <a:fillRef idx="0">
            <a:schemeClr val="dk1"/>
          </a:fillRef>
          <a:effectRef idx="0">
            <a:schemeClr val="dk1"/>
          </a:effectRef>
          <a:fontRef idx="minor">
            <a:schemeClr val="tx1"/>
          </a:fontRef>
        </p:style>
      </p:cxnSp>
      <p:grpSp>
        <p:nvGrpSpPr>
          <p:cNvPr id="21" name="Group 20">
            <a:extLst>
              <a:ext uri="{FF2B5EF4-FFF2-40B4-BE49-F238E27FC236}">
                <a16:creationId xmlns:a16="http://schemas.microsoft.com/office/drawing/2014/main" id="{1E2F2ABD-7213-49E6-BD10-9CF3C5894CBD}"/>
              </a:ext>
            </a:extLst>
          </p:cNvPr>
          <p:cNvGrpSpPr/>
          <p:nvPr/>
        </p:nvGrpSpPr>
        <p:grpSpPr>
          <a:xfrm>
            <a:off x="764536" y="2692650"/>
            <a:ext cx="606632" cy="606632"/>
            <a:chOff x="5653661" y="1009348"/>
            <a:chExt cx="606632" cy="606632"/>
          </a:xfrm>
        </p:grpSpPr>
        <p:sp>
          <p:nvSpPr>
            <p:cNvPr id="18" name="Freeform: Shape 17">
              <a:extLst>
                <a:ext uri="{FF2B5EF4-FFF2-40B4-BE49-F238E27FC236}">
                  <a16:creationId xmlns:a16="http://schemas.microsoft.com/office/drawing/2014/main" id="{F0CF44A3-2DF8-4BA8-864D-BE77890EE2D6}"/>
                </a:ext>
              </a:extLst>
            </p:cNvPr>
            <p:cNvSpPr/>
            <p:nvPr/>
          </p:nvSpPr>
          <p:spPr>
            <a:xfrm>
              <a:off x="5763491" y="1073727"/>
              <a:ext cx="415636" cy="464128"/>
            </a:xfrm>
            <a:custGeom>
              <a:avLst/>
              <a:gdLst>
                <a:gd name="connsiteX0" fmla="*/ 193964 w 415636"/>
                <a:gd name="connsiteY0" fmla="*/ 0 h 464128"/>
                <a:gd name="connsiteX1" fmla="*/ 6927 w 415636"/>
                <a:gd name="connsiteY1" fmla="*/ 124691 h 464128"/>
                <a:gd name="connsiteX2" fmla="*/ 0 w 415636"/>
                <a:gd name="connsiteY2" fmla="*/ 353291 h 464128"/>
                <a:gd name="connsiteX3" fmla="*/ 200891 w 415636"/>
                <a:gd name="connsiteY3" fmla="*/ 464128 h 464128"/>
                <a:gd name="connsiteX4" fmla="*/ 415636 w 415636"/>
                <a:gd name="connsiteY4" fmla="*/ 346364 h 464128"/>
                <a:gd name="connsiteX5" fmla="*/ 415636 w 415636"/>
                <a:gd name="connsiteY5" fmla="*/ 131618 h 464128"/>
                <a:gd name="connsiteX6" fmla="*/ 193964 w 415636"/>
                <a:gd name="connsiteY6" fmla="*/ 0 h 4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636" h="464128">
                  <a:moveTo>
                    <a:pt x="193964" y="0"/>
                  </a:moveTo>
                  <a:lnTo>
                    <a:pt x="6927" y="124691"/>
                  </a:lnTo>
                  <a:lnTo>
                    <a:pt x="0" y="353291"/>
                  </a:lnTo>
                  <a:lnTo>
                    <a:pt x="200891" y="464128"/>
                  </a:lnTo>
                  <a:lnTo>
                    <a:pt x="415636" y="346364"/>
                  </a:lnTo>
                  <a:lnTo>
                    <a:pt x="415636" y="131618"/>
                  </a:lnTo>
                  <a:lnTo>
                    <a:pt x="193964" y="0"/>
                  </a:ln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Graphic 29" descr="Box outline">
              <a:extLst>
                <a:ext uri="{FF2B5EF4-FFF2-40B4-BE49-F238E27FC236}">
                  <a16:creationId xmlns:a16="http://schemas.microsoft.com/office/drawing/2014/main" id="{731214CB-DC6A-4177-9F06-BF059D4893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653661" y="1009348"/>
              <a:ext cx="606632" cy="606632"/>
            </a:xfrm>
            <a:prstGeom prst="rect">
              <a:avLst/>
            </a:prstGeom>
          </p:spPr>
        </p:pic>
      </p:grpSp>
      <p:grpSp>
        <p:nvGrpSpPr>
          <p:cNvPr id="20" name="Group 19">
            <a:extLst>
              <a:ext uri="{FF2B5EF4-FFF2-40B4-BE49-F238E27FC236}">
                <a16:creationId xmlns:a16="http://schemas.microsoft.com/office/drawing/2014/main" id="{1B5DF708-86E1-4782-8E9D-D1D1DC4B4F6B}"/>
              </a:ext>
            </a:extLst>
          </p:cNvPr>
          <p:cNvGrpSpPr/>
          <p:nvPr/>
        </p:nvGrpSpPr>
        <p:grpSpPr>
          <a:xfrm>
            <a:off x="2761007" y="2692650"/>
            <a:ext cx="606632" cy="606632"/>
            <a:chOff x="6779772" y="953045"/>
            <a:chExt cx="606632" cy="606632"/>
          </a:xfrm>
        </p:grpSpPr>
        <p:sp>
          <p:nvSpPr>
            <p:cNvPr id="34" name="Freeform: Shape 33">
              <a:extLst>
                <a:ext uri="{FF2B5EF4-FFF2-40B4-BE49-F238E27FC236}">
                  <a16:creationId xmlns:a16="http://schemas.microsoft.com/office/drawing/2014/main" id="{3736E62C-95E5-45FB-BE1B-E10BBDE0896C}"/>
                </a:ext>
              </a:extLst>
            </p:cNvPr>
            <p:cNvSpPr/>
            <p:nvPr/>
          </p:nvSpPr>
          <p:spPr>
            <a:xfrm>
              <a:off x="6875743" y="1017424"/>
              <a:ext cx="415636" cy="464128"/>
            </a:xfrm>
            <a:custGeom>
              <a:avLst/>
              <a:gdLst>
                <a:gd name="connsiteX0" fmla="*/ 193964 w 415636"/>
                <a:gd name="connsiteY0" fmla="*/ 0 h 464128"/>
                <a:gd name="connsiteX1" fmla="*/ 6927 w 415636"/>
                <a:gd name="connsiteY1" fmla="*/ 124691 h 464128"/>
                <a:gd name="connsiteX2" fmla="*/ 0 w 415636"/>
                <a:gd name="connsiteY2" fmla="*/ 353291 h 464128"/>
                <a:gd name="connsiteX3" fmla="*/ 200891 w 415636"/>
                <a:gd name="connsiteY3" fmla="*/ 464128 h 464128"/>
                <a:gd name="connsiteX4" fmla="*/ 415636 w 415636"/>
                <a:gd name="connsiteY4" fmla="*/ 346364 h 464128"/>
                <a:gd name="connsiteX5" fmla="*/ 415636 w 415636"/>
                <a:gd name="connsiteY5" fmla="*/ 131618 h 464128"/>
                <a:gd name="connsiteX6" fmla="*/ 193964 w 415636"/>
                <a:gd name="connsiteY6" fmla="*/ 0 h 4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636" h="464128">
                  <a:moveTo>
                    <a:pt x="193964" y="0"/>
                  </a:moveTo>
                  <a:lnTo>
                    <a:pt x="6927" y="124691"/>
                  </a:lnTo>
                  <a:lnTo>
                    <a:pt x="0" y="353291"/>
                  </a:lnTo>
                  <a:lnTo>
                    <a:pt x="200891" y="464128"/>
                  </a:lnTo>
                  <a:lnTo>
                    <a:pt x="415636" y="346364"/>
                  </a:lnTo>
                  <a:lnTo>
                    <a:pt x="415636" y="131618"/>
                  </a:lnTo>
                  <a:lnTo>
                    <a:pt x="193964" y="0"/>
                  </a:lnTo>
                  <a:close/>
                </a:path>
              </a:pathLst>
            </a:cu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descr="Box outline">
              <a:extLst>
                <a:ext uri="{FF2B5EF4-FFF2-40B4-BE49-F238E27FC236}">
                  <a16:creationId xmlns:a16="http://schemas.microsoft.com/office/drawing/2014/main" id="{C34165E4-EBDE-4A74-951F-C4A184D1091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779772" y="953045"/>
              <a:ext cx="606632" cy="606632"/>
            </a:xfrm>
            <a:prstGeom prst="rect">
              <a:avLst/>
            </a:prstGeom>
          </p:spPr>
        </p:pic>
      </p:grpSp>
      <p:grpSp>
        <p:nvGrpSpPr>
          <p:cNvPr id="19" name="Group 18">
            <a:extLst>
              <a:ext uri="{FF2B5EF4-FFF2-40B4-BE49-F238E27FC236}">
                <a16:creationId xmlns:a16="http://schemas.microsoft.com/office/drawing/2014/main" id="{59D5BD52-75F0-48C4-93DC-F2D9469DD895}"/>
              </a:ext>
            </a:extLst>
          </p:cNvPr>
          <p:cNvGrpSpPr/>
          <p:nvPr/>
        </p:nvGrpSpPr>
        <p:grpSpPr>
          <a:xfrm>
            <a:off x="4765638" y="2692650"/>
            <a:ext cx="606632" cy="606632"/>
            <a:chOff x="7809123" y="896555"/>
            <a:chExt cx="606632" cy="606632"/>
          </a:xfrm>
        </p:grpSpPr>
        <p:sp>
          <p:nvSpPr>
            <p:cNvPr id="38" name="Freeform: Shape 37">
              <a:extLst>
                <a:ext uri="{FF2B5EF4-FFF2-40B4-BE49-F238E27FC236}">
                  <a16:creationId xmlns:a16="http://schemas.microsoft.com/office/drawing/2014/main" id="{4E9D3A88-D1C8-4A81-B3CB-BA77CA865988}"/>
                </a:ext>
              </a:extLst>
            </p:cNvPr>
            <p:cNvSpPr/>
            <p:nvPr/>
          </p:nvSpPr>
          <p:spPr>
            <a:xfrm>
              <a:off x="7912021" y="960934"/>
              <a:ext cx="415636" cy="464128"/>
            </a:xfrm>
            <a:custGeom>
              <a:avLst/>
              <a:gdLst>
                <a:gd name="connsiteX0" fmla="*/ 193964 w 415636"/>
                <a:gd name="connsiteY0" fmla="*/ 0 h 464128"/>
                <a:gd name="connsiteX1" fmla="*/ 6927 w 415636"/>
                <a:gd name="connsiteY1" fmla="*/ 124691 h 464128"/>
                <a:gd name="connsiteX2" fmla="*/ 0 w 415636"/>
                <a:gd name="connsiteY2" fmla="*/ 353291 h 464128"/>
                <a:gd name="connsiteX3" fmla="*/ 200891 w 415636"/>
                <a:gd name="connsiteY3" fmla="*/ 464128 h 464128"/>
                <a:gd name="connsiteX4" fmla="*/ 415636 w 415636"/>
                <a:gd name="connsiteY4" fmla="*/ 346364 h 464128"/>
                <a:gd name="connsiteX5" fmla="*/ 415636 w 415636"/>
                <a:gd name="connsiteY5" fmla="*/ 131618 h 464128"/>
                <a:gd name="connsiteX6" fmla="*/ 193964 w 415636"/>
                <a:gd name="connsiteY6" fmla="*/ 0 h 464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5636" h="464128">
                  <a:moveTo>
                    <a:pt x="193964" y="0"/>
                  </a:moveTo>
                  <a:lnTo>
                    <a:pt x="6927" y="124691"/>
                  </a:lnTo>
                  <a:lnTo>
                    <a:pt x="0" y="353291"/>
                  </a:lnTo>
                  <a:lnTo>
                    <a:pt x="200891" y="464128"/>
                  </a:lnTo>
                  <a:lnTo>
                    <a:pt x="415636" y="346364"/>
                  </a:lnTo>
                  <a:lnTo>
                    <a:pt x="415636" y="131618"/>
                  </a:lnTo>
                  <a:lnTo>
                    <a:pt x="193964" y="0"/>
                  </a:lnTo>
                  <a:close/>
                </a:path>
              </a:pathLst>
            </a:cu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Graphic 38" descr="Box outline">
              <a:extLst>
                <a:ext uri="{FF2B5EF4-FFF2-40B4-BE49-F238E27FC236}">
                  <a16:creationId xmlns:a16="http://schemas.microsoft.com/office/drawing/2014/main" id="{7BFC2EC9-F84E-4EB6-964C-5053985C3B4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809123" y="896555"/>
              <a:ext cx="606632" cy="606632"/>
            </a:xfrm>
            <a:prstGeom prst="rect">
              <a:avLst/>
            </a:prstGeom>
          </p:spPr>
        </p:pic>
      </p:grpSp>
    </p:spTree>
    <p:extLst>
      <p:ext uri="{BB962C8B-B14F-4D97-AF65-F5344CB8AC3E}">
        <p14:creationId xmlns:p14="http://schemas.microsoft.com/office/powerpoint/2010/main" val="4118710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EED1D-0F3F-46B0-9476-1403CC9D7120}"/>
              </a:ext>
            </a:extLst>
          </p:cNvPr>
          <p:cNvSpPr>
            <a:spLocks noGrp="1"/>
          </p:cNvSpPr>
          <p:nvPr>
            <p:ph type="title"/>
          </p:nvPr>
        </p:nvSpPr>
        <p:spPr/>
        <p:txBody>
          <a:bodyPr/>
          <a:lstStyle/>
          <a:p>
            <a:r>
              <a:rPr lang="en-US"/>
              <a:t>Confidential Computing 30-3-30</a:t>
            </a:r>
            <a:br>
              <a:rPr lang="en-US"/>
            </a:br>
            <a:r>
              <a:rPr lang="en-US"/>
              <a:t>About this Presentation</a:t>
            </a:r>
          </a:p>
        </p:txBody>
      </p:sp>
      <p:graphicFrame>
        <p:nvGraphicFramePr>
          <p:cNvPr id="4" name="Table 4">
            <a:extLst>
              <a:ext uri="{FF2B5EF4-FFF2-40B4-BE49-F238E27FC236}">
                <a16:creationId xmlns:a16="http://schemas.microsoft.com/office/drawing/2014/main" id="{863FBD91-857D-4359-8B4B-F3FE8E942D65}"/>
              </a:ext>
            </a:extLst>
          </p:cNvPr>
          <p:cNvGraphicFramePr>
            <a:graphicFrameLocks noGrp="1"/>
          </p:cNvGraphicFramePr>
          <p:nvPr>
            <p:ph idx="1"/>
            <p:extLst>
              <p:ext uri="{D42A27DB-BD31-4B8C-83A1-F6EECF244321}">
                <p14:modId xmlns:p14="http://schemas.microsoft.com/office/powerpoint/2010/main" val="2386573742"/>
              </p:ext>
            </p:extLst>
          </p:nvPr>
        </p:nvGraphicFramePr>
        <p:xfrm>
          <a:off x="381000" y="1811953"/>
          <a:ext cx="10972800" cy="3164840"/>
        </p:xfrm>
        <a:graphic>
          <a:graphicData uri="http://schemas.openxmlformats.org/drawingml/2006/table">
            <a:tbl>
              <a:tblPr firstRow="1" bandRow="1">
                <a:tableStyleId>{5940675A-B579-460E-94D1-54222C63F5DA}</a:tableStyleId>
              </a:tblPr>
              <a:tblGrid>
                <a:gridCol w="2518064">
                  <a:extLst>
                    <a:ext uri="{9D8B030D-6E8A-4147-A177-3AD203B41FA5}">
                      <a16:colId xmlns:a16="http://schemas.microsoft.com/office/drawing/2014/main" val="2200792345"/>
                    </a:ext>
                  </a:extLst>
                </a:gridCol>
                <a:gridCol w="8454736">
                  <a:extLst>
                    <a:ext uri="{9D8B030D-6E8A-4147-A177-3AD203B41FA5}">
                      <a16:colId xmlns:a16="http://schemas.microsoft.com/office/drawing/2014/main" val="2120533356"/>
                    </a:ext>
                  </a:extLst>
                </a:gridCol>
              </a:tblGrid>
              <a:tr h="370840">
                <a:tc>
                  <a:txBody>
                    <a:bodyPr/>
                    <a:lstStyle/>
                    <a:p>
                      <a:r>
                        <a:rPr lang="en-US" sz="1400" dirty="0"/>
                        <a:t>Title</a:t>
                      </a:r>
                    </a:p>
                  </a:txBody>
                  <a:tcPr anchor="ctr"/>
                </a:tc>
                <a:tc>
                  <a:txBody>
                    <a:bodyPr/>
                    <a:lstStyle/>
                    <a:p>
                      <a:r>
                        <a:rPr lang="en-US" sz="1400" dirty="0"/>
                        <a:t>Data Protection, Compliance &amp; Sovereignty with Intel Confidential Computing</a:t>
                      </a:r>
                    </a:p>
                  </a:txBody>
                  <a:tcPr anchor="ctr"/>
                </a:tc>
                <a:extLst>
                  <a:ext uri="{0D108BD9-81ED-4DB2-BD59-A6C34878D82A}">
                    <a16:rowId xmlns:a16="http://schemas.microsoft.com/office/drawing/2014/main" val="4051520659"/>
                  </a:ext>
                </a:extLst>
              </a:tr>
              <a:tr h="370840">
                <a:tc>
                  <a:txBody>
                    <a:bodyPr/>
                    <a:lstStyle/>
                    <a:p>
                      <a:r>
                        <a:rPr lang="en-US" sz="1400"/>
                        <a:t>Author</a:t>
                      </a:r>
                    </a:p>
                  </a:txBody>
                  <a:tcPr anchor="ctr"/>
                </a:tc>
                <a:tc>
                  <a:txBody>
                    <a:bodyPr/>
                    <a:lstStyle/>
                    <a:p>
                      <a:r>
                        <a:rPr lang="en-US" sz="1400"/>
                        <a:t>Mike Ferron-Jones</a:t>
                      </a:r>
                    </a:p>
                    <a:p>
                      <a:r>
                        <a:rPr lang="en-US" sz="1400"/>
                        <a:t>Go-to-Market Lead for Data Center Security Technologies</a:t>
                      </a:r>
                    </a:p>
                  </a:txBody>
                  <a:tcPr anchor="ctr"/>
                </a:tc>
                <a:extLst>
                  <a:ext uri="{0D108BD9-81ED-4DB2-BD59-A6C34878D82A}">
                    <a16:rowId xmlns:a16="http://schemas.microsoft.com/office/drawing/2014/main" val="111055880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Last Revision Date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a:t>Original Publication Date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t>January 15, 2025 (Major revision)</a:t>
                      </a:r>
                    </a:p>
                  </a:txBody>
                  <a:tcPr anchor="ctr"/>
                </a:tc>
                <a:extLst>
                  <a:ext uri="{0D108BD9-81ED-4DB2-BD59-A6C34878D82A}">
                    <a16:rowId xmlns:a16="http://schemas.microsoft.com/office/drawing/2014/main" val="494131147"/>
                  </a:ext>
                </a:extLst>
              </a:tr>
              <a:tr h="370840">
                <a:tc>
                  <a:txBody>
                    <a:bodyPr/>
                    <a:lstStyle/>
                    <a:p>
                      <a:r>
                        <a:rPr lang="en-US" sz="1400"/>
                        <a:t>Sensitivity</a:t>
                      </a:r>
                    </a:p>
                  </a:txBody>
                  <a:tcPr anchor="ctr"/>
                </a:tc>
                <a:tc>
                  <a:txBody>
                    <a:bodyPr/>
                    <a:lstStyle/>
                    <a:p>
                      <a:r>
                        <a:rPr lang="en-US" sz="1400"/>
                        <a:t>All slides are approved for customer and public use.  No NDA required.</a:t>
                      </a:r>
                      <a:endParaRPr lang="en-US" sz="1400" b="1"/>
                    </a:p>
                  </a:txBody>
                  <a:tcPr anchor="ctr"/>
                </a:tc>
                <a:extLst>
                  <a:ext uri="{0D108BD9-81ED-4DB2-BD59-A6C34878D82A}">
                    <a16:rowId xmlns:a16="http://schemas.microsoft.com/office/drawing/2014/main" val="1335493027"/>
                  </a:ext>
                </a:extLst>
              </a:tr>
              <a:tr h="370840">
                <a:tc>
                  <a:txBody>
                    <a:bodyPr/>
                    <a:lstStyle/>
                    <a:p>
                      <a:r>
                        <a:rPr lang="en-US" sz="1400"/>
                        <a:t>Topics &amp; Technologies Covered</a:t>
                      </a:r>
                    </a:p>
                  </a:txBody>
                  <a:tcPr anchor="ctr"/>
                </a:tc>
                <a:tc>
                  <a:txBody>
                    <a:bodyPr/>
                    <a:lstStyle/>
                    <a:p>
                      <a:r>
                        <a:rPr lang="en-US" sz="1400" dirty="0"/>
                        <a:t>Confidential Computing, Intel SGX, Intel TDX, Intel Trust Authority.</a:t>
                      </a:r>
                    </a:p>
                  </a:txBody>
                  <a:tcPr anchor="ctr"/>
                </a:tc>
                <a:extLst>
                  <a:ext uri="{0D108BD9-81ED-4DB2-BD59-A6C34878D82A}">
                    <a16:rowId xmlns:a16="http://schemas.microsoft.com/office/drawing/2014/main" val="4246039734"/>
                  </a:ext>
                </a:extLst>
              </a:tr>
              <a:tr h="370840">
                <a:tc>
                  <a:txBody>
                    <a:bodyPr/>
                    <a:lstStyle/>
                    <a:p>
                      <a:r>
                        <a:rPr lang="en-US" sz="1400"/>
                        <a:t>Related Content</a:t>
                      </a:r>
                    </a:p>
                  </a:txBody>
                  <a:tcPr anchor="ctr"/>
                </a:tc>
                <a:tc>
                  <a:txBody>
                    <a:bodyPr/>
                    <a:lstStyle/>
                    <a:p>
                      <a:r>
                        <a:rPr lang="en-US" sz="1400" dirty="0"/>
                        <a:t>SMR Data Center Security resource page </a:t>
                      </a:r>
                      <a:r>
                        <a:rPr lang="en-US" sz="900" dirty="0">
                          <a:hlinkClick r:id="rId2"/>
                        </a:rPr>
                        <a:t>https://www.intel.com/content/www/us/en/secure/internal/resources-documentation/sales-marketing/data-center/security.html</a:t>
                      </a:r>
                      <a:r>
                        <a:rPr lang="en-US" sz="900" dirty="0"/>
                        <a:t> </a:t>
                      </a:r>
                      <a:endParaRPr lang="en-US" sz="600" dirty="0"/>
                    </a:p>
                    <a:p>
                      <a:endParaRPr lang="en-US" sz="1400" dirty="0"/>
                    </a:p>
                    <a:p>
                      <a:r>
                        <a:rPr lang="en-US" sz="1400" dirty="0"/>
                        <a:t>Confidential Computing Competitive Response Guide (SMR and Seismic asset ID 764105)</a:t>
                      </a:r>
                    </a:p>
                  </a:txBody>
                  <a:tcPr anchor="ctr"/>
                </a:tc>
                <a:extLst>
                  <a:ext uri="{0D108BD9-81ED-4DB2-BD59-A6C34878D82A}">
                    <a16:rowId xmlns:a16="http://schemas.microsoft.com/office/drawing/2014/main" val="3738608666"/>
                  </a:ext>
                </a:extLst>
              </a:tr>
            </a:tbl>
          </a:graphicData>
        </a:graphic>
      </p:graphicFrame>
    </p:spTree>
    <p:extLst>
      <p:ext uri="{BB962C8B-B14F-4D97-AF65-F5344CB8AC3E}">
        <p14:creationId xmlns:p14="http://schemas.microsoft.com/office/powerpoint/2010/main" val="29025088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34" name="Straight Arrow Connector 1033">
            <a:extLst>
              <a:ext uri="{FF2B5EF4-FFF2-40B4-BE49-F238E27FC236}">
                <a16:creationId xmlns:a16="http://schemas.microsoft.com/office/drawing/2014/main" id="{73AA5E70-69ED-E4FF-A89B-4CE572199678}"/>
              </a:ext>
            </a:extLst>
          </p:cNvPr>
          <p:cNvCxnSpPr>
            <a:cxnSpLocks/>
            <a:stCxn id="38" idx="2"/>
            <a:endCxn id="25" idx="0"/>
          </p:cNvCxnSpPr>
          <p:nvPr/>
        </p:nvCxnSpPr>
        <p:spPr>
          <a:xfrm>
            <a:off x="2955652" y="5243773"/>
            <a:ext cx="1731" cy="497100"/>
          </a:xfrm>
          <a:prstGeom prst="straightConnector1">
            <a:avLst/>
          </a:prstGeom>
          <a:ln w="22225">
            <a:solidFill>
              <a:schemeClr val="accent1"/>
            </a:solidFill>
            <a:headEnd type="none" w="med" len="sm"/>
            <a:tailEnd type="arrow" w="med" len="sm"/>
          </a:ln>
        </p:spPr>
        <p:style>
          <a:lnRef idx="1">
            <a:schemeClr val="dk1"/>
          </a:lnRef>
          <a:fillRef idx="0">
            <a:schemeClr val="dk1"/>
          </a:fillRef>
          <a:effectRef idx="0">
            <a:schemeClr val="dk1"/>
          </a:effectRef>
          <a:fontRef idx="minor">
            <a:schemeClr val="tx1"/>
          </a:fontRef>
        </p:style>
      </p:cxnSp>
      <p:sp>
        <p:nvSpPr>
          <p:cNvPr id="3" name="Rectangle 2">
            <a:extLst>
              <a:ext uri="{FF2B5EF4-FFF2-40B4-BE49-F238E27FC236}">
                <a16:creationId xmlns:a16="http://schemas.microsoft.com/office/drawing/2014/main" id="{6E51AB01-2BA0-48C7-B524-13B1B547DE70}"/>
              </a:ext>
            </a:extLst>
          </p:cNvPr>
          <p:cNvSpPr/>
          <p:nvPr/>
        </p:nvSpPr>
        <p:spPr>
          <a:xfrm>
            <a:off x="481179" y="1964583"/>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E611B79-6629-4971-A85B-E90875F06755}"/>
              </a:ext>
            </a:extLst>
          </p:cNvPr>
          <p:cNvSpPr/>
          <p:nvPr/>
        </p:nvSpPr>
        <p:spPr>
          <a:xfrm>
            <a:off x="1839491" y="4420813"/>
            <a:ext cx="2232321" cy="82296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CDA0518F-1993-453C-B49E-C82CE17C3B3D}"/>
              </a:ext>
            </a:extLst>
          </p:cNvPr>
          <p:cNvSpPr/>
          <p:nvPr/>
        </p:nvSpPr>
        <p:spPr>
          <a:xfrm>
            <a:off x="598878" y="3278060"/>
            <a:ext cx="1313401"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grpSp>
        <p:nvGrpSpPr>
          <p:cNvPr id="7" name="Group 6">
            <a:extLst>
              <a:ext uri="{FF2B5EF4-FFF2-40B4-BE49-F238E27FC236}">
                <a16:creationId xmlns:a16="http://schemas.microsoft.com/office/drawing/2014/main" id="{F3ED63D8-B8F0-E660-269B-4BC26A276368}"/>
              </a:ext>
            </a:extLst>
          </p:cNvPr>
          <p:cNvGrpSpPr/>
          <p:nvPr/>
        </p:nvGrpSpPr>
        <p:grpSpPr>
          <a:xfrm>
            <a:off x="6526811"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a:solidFill>
                    <a:schemeClr val="tx2">
                      <a:lumMod val="50000"/>
                    </a:schemeClr>
                  </a:solidFill>
                  <a:latin typeface="IntelOne Text Light" panose="020B0403020203020204" pitchFamily="34" charset="0"/>
                  <a:ea typeface="+mn-lt"/>
                  <a:cs typeface="+mn-lt"/>
                </a:rPr>
                <a:t>Novartis Biome develops diagnostic models and therapies for rare diseases. Rare disease information is sparse and dispersed across multiple hospitals and research institutions. </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Patient information is private and highly regulated. Hospitals do not want to move data off-prem or disclose private records to </a:t>
              </a:r>
              <a:r>
                <a:rPr lang="en-US" sz="1200" err="1">
                  <a:solidFill>
                    <a:schemeClr val="tx2">
                      <a:lumMod val="50000"/>
                    </a:schemeClr>
                  </a:solidFill>
                  <a:latin typeface="IntelOne Text Light" panose="020B0403020203020204" pitchFamily="34" charset="0"/>
                  <a:ea typeface="+mn-lt"/>
                  <a:cs typeface="+mn-lt"/>
                </a:rPr>
                <a:t>BeeKeeperAI</a:t>
              </a:r>
              <a:r>
                <a:rPr lang="en-US" sz="1200">
                  <a:solidFill>
                    <a:schemeClr val="tx2">
                      <a:lumMod val="50000"/>
                    </a:schemeClr>
                  </a:solidFill>
                  <a:latin typeface="IntelOne Text Light" panose="020B0403020203020204" pitchFamily="34" charset="0"/>
                  <a:ea typeface="+mn-lt"/>
                  <a:cs typeface="+mn-lt"/>
                </a:rPr>
                <a:t> or Novartis</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An Intel SGX-enabled </a:t>
              </a:r>
              <a:r>
                <a:rPr lang="en-US" sz="1200" err="1">
                  <a:solidFill>
                    <a:schemeClr val="tx2">
                      <a:lumMod val="50000"/>
                    </a:schemeClr>
                  </a:solidFill>
                  <a:latin typeface="IntelOne Text Light" panose="020B0403020203020204" pitchFamily="34" charset="0"/>
                  <a:ea typeface="+mn-lt"/>
                  <a:cs typeface="+mn-lt"/>
                </a:rPr>
                <a:t>BeeKeeperAI</a:t>
              </a:r>
              <a:r>
                <a:rPr lang="en-US" sz="1200">
                  <a:solidFill>
                    <a:schemeClr val="tx2">
                      <a:lumMod val="50000"/>
                    </a:schemeClr>
                  </a:solidFill>
                  <a:latin typeface="IntelOne Text Light" panose="020B0403020203020204" pitchFamily="34" charset="0"/>
                  <a:ea typeface="+mn-lt"/>
                  <a:cs typeface="+mn-lt"/>
                </a:rPr>
                <a:t> instance is integrated within each hospital’s cloud presence that analyzes private data and updates a master model’s weights. Neither Novartis nor </a:t>
              </a:r>
              <a:r>
                <a:rPr lang="en-US" sz="1200" err="1">
                  <a:solidFill>
                    <a:schemeClr val="tx2">
                      <a:lumMod val="50000"/>
                    </a:schemeClr>
                  </a:solidFill>
                  <a:latin typeface="IntelOne Text Light" panose="020B0403020203020204" pitchFamily="34" charset="0"/>
                  <a:ea typeface="+mn-lt"/>
                  <a:cs typeface="+mn-lt"/>
                </a:rPr>
                <a:t>BeeKeeperAI</a:t>
              </a:r>
              <a:r>
                <a:rPr lang="en-US" sz="1200">
                  <a:solidFill>
                    <a:schemeClr val="tx2">
                      <a:lumMod val="50000"/>
                    </a:schemeClr>
                  </a:solidFill>
                  <a:latin typeface="IntelOne Text Light" panose="020B0403020203020204" pitchFamily="34" charset="0"/>
                  <a:ea typeface="+mn-lt"/>
                  <a:cs typeface="+mn-lt"/>
                </a:rPr>
                <a:t> personnel ever see or store regulated health records.</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chemeClr val="accent1"/>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Collaborative Computing with Regulated Data</a:t>
            </a:r>
          </a:p>
        </p:txBody>
      </p:sp>
      <p:pic>
        <p:nvPicPr>
          <p:cNvPr id="1026" name="Picture 2" descr="Download Novartis Logo in SVG Vector or PNG File Format - Logo.wine">
            <a:extLst>
              <a:ext uri="{FF2B5EF4-FFF2-40B4-BE49-F238E27FC236}">
                <a16:creationId xmlns:a16="http://schemas.microsoft.com/office/drawing/2014/main" id="{921F949A-1E54-49B8-A8BA-C2B4326BAF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05" b="38058"/>
          <a:stretch/>
        </p:blipFill>
        <p:spPr bwMode="auto">
          <a:xfrm>
            <a:off x="8045910" y="445642"/>
            <a:ext cx="3591722" cy="5444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eeKeeperAI, Inc. logo">
            <a:extLst>
              <a:ext uri="{FF2B5EF4-FFF2-40B4-BE49-F238E27FC236}">
                <a16:creationId xmlns:a16="http://schemas.microsoft.com/office/drawing/2014/main" id="{51F00E96-FE6B-48E7-A2C4-0ABD47C00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62046" y="1087819"/>
            <a:ext cx="2829604" cy="446915"/>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364BD22F-0192-4E91-AD9A-07EE2A7F59A0}"/>
              </a:ext>
            </a:extLst>
          </p:cNvPr>
          <p:cNvSpPr/>
          <p:nvPr/>
        </p:nvSpPr>
        <p:spPr>
          <a:xfrm>
            <a:off x="679047"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050">
                <a:solidFill>
                  <a:schemeClr val="tx2"/>
                </a:solidFill>
                <a:latin typeface="IntelOne Text" panose="020B0503020203020204" pitchFamily="34" charset="0"/>
              </a:rPr>
              <a:t>Private Instance w/</a:t>
            </a:r>
            <a:r>
              <a:rPr lang="en-US" sz="1050" err="1">
                <a:solidFill>
                  <a:schemeClr val="tx2"/>
                </a:solidFill>
                <a:latin typeface="IntelOne Text" panose="020B0503020203020204" pitchFamily="34" charset="0"/>
              </a:rPr>
              <a:t>BeeKeeperAI</a:t>
            </a:r>
            <a:endParaRPr lang="en-US" sz="1050">
              <a:solidFill>
                <a:schemeClr val="tx2"/>
              </a:solidFill>
              <a:latin typeface="IntelOne Text" panose="020B0503020203020204" pitchFamily="34" charset="0"/>
            </a:endParaRPr>
          </a:p>
        </p:txBody>
      </p:sp>
      <p:pic>
        <p:nvPicPr>
          <p:cNvPr id="25" name="Picture 2" descr="Download Novartis Logo in SVG Vector or PNG File Format - Logo.wine">
            <a:extLst>
              <a:ext uri="{FF2B5EF4-FFF2-40B4-BE49-F238E27FC236}">
                <a16:creationId xmlns:a16="http://schemas.microsoft.com/office/drawing/2014/main" id="{1CED3694-4F07-45A0-8954-B3AD5DA8B4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9205" b="38058"/>
          <a:stretch/>
        </p:blipFill>
        <p:spPr bwMode="auto">
          <a:xfrm>
            <a:off x="1662211" y="5740873"/>
            <a:ext cx="2590344" cy="392633"/>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12D5A2E4-BBC3-4174-8D35-5B69B369A236}"/>
              </a:ext>
            </a:extLst>
          </p:cNvPr>
          <p:cNvSpPr/>
          <p:nvPr/>
        </p:nvSpPr>
        <p:spPr>
          <a:xfrm>
            <a:off x="1943904" y="4540270"/>
            <a:ext cx="2023494" cy="58404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457200" rtlCol="0" anchor="ctr"/>
          <a:lstStyle/>
          <a:p>
            <a:pPr algn="ctr"/>
            <a:r>
              <a:rPr lang="en-US" sz="1100" err="1">
                <a:solidFill>
                  <a:schemeClr val="tx2"/>
                </a:solidFill>
                <a:latin typeface="IntelOne Text" panose="020B0503020203020204" pitchFamily="34" charset="0"/>
              </a:rPr>
              <a:t>BeeKeeperAI</a:t>
            </a:r>
            <a:r>
              <a:rPr lang="en-US" sz="1100">
                <a:solidFill>
                  <a:schemeClr val="tx2"/>
                </a:solidFill>
                <a:latin typeface="IntelOne Text" panose="020B0503020203020204" pitchFamily="34" charset="0"/>
              </a:rPr>
              <a:t> </a:t>
            </a:r>
          </a:p>
          <a:p>
            <a:pPr algn="ctr"/>
            <a:r>
              <a:rPr lang="en-US" sz="1100">
                <a:solidFill>
                  <a:schemeClr val="tx2"/>
                </a:solidFill>
                <a:latin typeface="IntelOne Text" panose="020B0503020203020204" pitchFamily="34" charset="0"/>
              </a:rPr>
              <a:t>Consolidation Node</a:t>
            </a:r>
          </a:p>
        </p:txBody>
      </p:sp>
      <p:sp>
        <p:nvSpPr>
          <p:cNvPr id="49" name="TextBox 48">
            <a:extLst>
              <a:ext uri="{FF2B5EF4-FFF2-40B4-BE49-F238E27FC236}">
                <a16:creationId xmlns:a16="http://schemas.microsoft.com/office/drawing/2014/main" id="{9CCFF376-63BF-4261-B3DA-699E86A94D97}"/>
              </a:ext>
            </a:extLst>
          </p:cNvPr>
          <p:cNvSpPr txBox="1"/>
          <p:nvPr/>
        </p:nvSpPr>
        <p:spPr>
          <a:xfrm>
            <a:off x="761631" y="1696576"/>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1</a:t>
            </a:r>
          </a:p>
        </p:txBody>
      </p:sp>
      <p:sp>
        <p:nvSpPr>
          <p:cNvPr id="54" name="TextBox 53">
            <a:extLst>
              <a:ext uri="{FF2B5EF4-FFF2-40B4-BE49-F238E27FC236}">
                <a16:creationId xmlns:a16="http://schemas.microsoft.com/office/drawing/2014/main" id="{81FA3E6F-A487-4ABC-A67F-A7A619E63283}"/>
              </a:ext>
            </a:extLst>
          </p:cNvPr>
          <p:cNvSpPr txBox="1"/>
          <p:nvPr/>
        </p:nvSpPr>
        <p:spPr>
          <a:xfrm>
            <a:off x="2065634" y="5349944"/>
            <a:ext cx="1783499" cy="232277"/>
          </a:xfrm>
          <a:prstGeom prst="rect">
            <a:avLst/>
          </a:prstGeom>
          <a:solidFill>
            <a:schemeClr val="bg1"/>
          </a:solidFill>
        </p:spPr>
        <p:txBody>
          <a:bodyPr wrap="square" lIns="91440" tIns="0" bIns="0" rtlCol="0" anchor="ctr">
            <a:noAutofit/>
          </a:bodyPr>
          <a:lstStyle/>
          <a:p>
            <a:pPr algn="ctr"/>
            <a:r>
              <a:rPr lang="en-US" sz="1100">
                <a:solidFill>
                  <a:schemeClr val="tx2"/>
                </a:solidFill>
                <a:latin typeface="IntelOne Text" panose="020B0503020203020204" pitchFamily="34" charset="0"/>
                <a:ea typeface="+mn-lt"/>
                <a:cs typeface="+mn-lt"/>
              </a:rPr>
              <a:t>Consolidated analysis </a:t>
            </a:r>
          </a:p>
        </p:txBody>
      </p:sp>
      <p:pic>
        <p:nvPicPr>
          <p:cNvPr id="21" name="Picture 2">
            <a:extLst>
              <a:ext uri="{FF2B5EF4-FFF2-40B4-BE49-F238E27FC236}">
                <a16:creationId xmlns:a16="http://schemas.microsoft.com/office/drawing/2014/main" id="{DCA04ED2-308D-E294-FD67-199E6E6C4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98878" y="2089384"/>
            <a:ext cx="1313401" cy="791445"/>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a:extLst>
              <a:ext uri="{FF2B5EF4-FFF2-40B4-BE49-F238E27FC236}">
                <a16:creationId xmlns:a16="http://schemas.microsoft.com/office/drawing/2014/main" id="{DE605DFB-B77B-DF58-6B28-E1EE40109D0F}"/>
              </a:ext>
            </a:extLst>
          </p:cNvPr>
          <p:cNvCxnSpPr>
            <a:cxnSpLocks/>
          </p:cNvCxnSpPr>
          <p:nvPr/>
        </p:nvCxnSpPr>
        <p:spPr>
          <a:xfrm>
            <a:off x="1255579" y="4165561"/>
            <a:ext cx="3403444" cy="0"/>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45CF93F9-EA58-86F6-87F0-09C474DB1289}"/>
              </a:ext>
            </a:extLst>
          </p:cNvPr>
          <p:cNvCxnSpPr>
            <a:cxnSpLocks/>
            <a:stCxn id="28" idx="2"/>
          </p:cNvCxnSpPr>
          <p:nvPr/>
        </p:nvCxnSpPr>
        <p:spPr>
          <a:xfrm>
            <a:off x="2957383" y="4019881"/>
            <a:ext cx="0" cy="383507"/>
          </a:xfrm>
          <a:prstGeom prst="straightConnector1">
            <a:avLst/>
          </a:prstGeom>
          <a:ln w="22225">
            <a:solidFill>
              <a:schemeClr val="accent1"/>
            </a:solidFill>
            <a:headEnd type="none" w="med" len="sm"/>
            <a:tailEnd type="arrow" w="med" len="sm"/>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1B9498EF-A1A6-50C0-C352-3372BF447FA6}"/>
              </a:ext>
            </a:extLst>
          </p:cNvPr>
          <p:cNvCxnSpPr>
            <a:cxnSpLocks/>
            <a:endCxn id="52" idx="2"/>
          </p:cNvCxnSpPr>
          <p:nvPr/>
        </p:nvCxnSpPr>
        <p:spPr>
          <a:xfrm flipV="1">
            <a:off x="4659023" y="4014794"/>
            <a:ext cx="0" cy="150760"/>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ED400ABF-F750-12A8-3BAF-58BFF62A6385}"/>
              </a:ext>
            </a:extLst>
          </p:cNvPr>
          <p:cNvCxnSpPr>
            <a:cxnSpLocks/>
            <a:endCxn id="3" idx="2"/>
          </p:cNvCxnSpPr>
          <p:nvPr/>
        </p:nvCxnSpPr>
        <p:spPr>
          <a:xfrm flipH="1" flipV="1">
            <a:off x="1255579" y="4024968"/>
            <a:ext cx="165" cy="140586"/>
          </a:xfrm>
          <a:prstGeom prst="straightConnector1">
            <a:avLst/>
          </a:prstGeom>
          <a:ln w="22225">
            <a:solidFill>
              <a:schemeClr val="accent1"/>
            </a:solidFill>
            <a:headEnd type="none" w="med" len="sm"/>
            <a:tailEnd type="none" w="med" len="sm"/>
          </a:ln>
        </p:spPr>
        <p:style>
          <a:lnRef idx="1">
            <a:schemeClr val="dk1"/>
          </a:lnRef>
          <a:fillRef idx="0">
            <a:schemeClr val="dk1"/>
          </a:fillRef>
          <a:effectRef idx="0">
            <a:schemeClr val="dk1"/>
          </a:effectRef>
          <a:fontRef idx="minor">
            <a:schemeClr val="tx1"/>
          </a:fontRef>
        </p:style>
      </p:cxnSp>
      <p:sp>
        <p:nvSpPr>
          <p:cNvPr id="28" name="Rectangle 27">
            <a:extLst>
              <a:ext uri="{FF2B5EF4-FFF2-40B4-BE49-F238E27FC236}">
                <a16:creationId xmlns:a16="http://schemas.microsoft.com/office/drawing/2014/main" id="{C15A3C98-E4DE-5D26-CF49-7F73EC40DE2C}"/>
              </a:ext>
            </a:extLst>
          </p:cNvPr>
          <p:cNvSpPr/>
          <p:nvPr/>
        </p:nvSpPr>
        <p:spPr>
          <a:xfrm>
            <a:off x="2182983" y="1959496"/>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711BA96-9E71-9787-72F1-71580FD048ED}"/>
              </a:ext>
            </a:extLst>
          </p:cNvPr>
          <p:cNvSpPr/>
          <p:nvPr/>
        </p:nvSpPr>
        <p:spPr>
          <a:xfrm>
            <a:off x="2300683" y="3278060"/>
            <a:ext cx="1313400"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9E40F4B2-D5F3-437E-B6ED-05C8277B7EAB}"/>
              </a:ext>
            </a:extLst>
          </p:cNvPr>
          <p:cNvSpPr/>
          <p:nvPr/>
        </p:nvSpPr>
        <p:spPr>
          <a:xfrm>
            <a:off x="2380851"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a:solidFill>
                  <a:schemeClr val="tx2"/>
                </a:solidFill>
                <a:latin typeface="IntelOne Text" panose="020B0503020203020204" pitchFamily="34" charset="0"/>
              </a:rPr>
              <a:t>Private Instance w/</a:t>
            </a:r>
            <a:r>
              <a:rPr lang="en-US" sz="1100" err="1">
                <a:solidFill>
                  <a:schemeClr val="tx2"/>
                </a:solidFill>
                <a:latin typeface="IntelOne Text" panose="020B0503020203020204" pitchFamily="34" charset="0"/>
              </a:rPr>
              <a:t>BeeKeeperAI</a:t>
            </a:r>
            <a:endParaRPr lang="en-US" sz="1100">
              <a:solidFill>
                <a:schemeClr val="tx2"/>
              </a:solidFill>
              <a:latin typeface="IntelOne Text" panose="020B0503020203020204" pitchFamily="34" charset="0"/>
            </a:endParaRPr>
          </a:p>
        </p:txBody>
      </p:sp>
      <p:sp>
        <p:nvSpPr>
          <p:cNvPr id="48" name="TextBox 47">
            <a:extLst>
              <a:ext uri="{FF2B5EF4-FFF2-40B4-BE49-F238E27FC236}">
                <a16:creationId xmlns:a16="http://schemas.microsoft.com/office/drawing/2014/main" id="{1132A3B6-3816-7E89-3D25-2F0F50AAB8CC}"/>
              </a:ext>
            </a:extLst>
          </p:cNvPr>
          <p:cNvSpPr txBox="1"/>
          <p:nvPr/>
        </p:nvSpPr>
        <p:spPr>
          <a:xfrm>
            <a:off x="2463435" y="1691489"/>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2</a:t>
            </a:r>
          </a:p>
        </p:txBody>
      </p:sp>
      <p:sp>
        <p:nvSpPr>
          <p:cNvPr id="52" name="Rectangle 51">
            <a:extLst>
              <a:ext uri="{FF2B5EF4-FFF2-40B4-BE49-F238E27FC236}">
                <a16:creationId xmlns:a16="http://schemas.microsoft.com/office/drawing/2014/main" id="{2A18364C-E641-C906-1364-68FC8272D95F}"/>
              </a:ext>
            </a:extLst>
          </p:cNvPr>
          <p:cNvSpPr/>
          <p:nvPr/>
        </p:nvSpPr>
        <p:spPr>
          <a:xfrm>
            <a:off x="3884623" y="1954409"/>
            <a:ext cx="1548800" cy="2060385"/>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Rectangle 56">
            <a:extLst>
              <a:ext uri="{FF2B5EF4-FFF2-40B4-BE49-F238E27FC236}">
                <a16:creationId xmlns:a16="http://schemas.microsoft.com/office/drawing/2014/main" id="{8B4D725C-E22C-96D5-C3E7-303B27267083}"/>
              </a:ext>
            </a:extLst>
          </p:cNvPr>
          <p:cNvSpPr/>
          <p:nvPr/>
        </p:nvSpPr>
        <p:spPr>
          <a:xfrm>
            <a:off x="4002323" y="3278060"/>
            <a:ext cx="1313400" cy="578154"/>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91803C6D-F29D-D449-C7E5-45972CD667E6}"/>
              </a:ext>
            </a:extLst>
          </p:cNvPr>
          <p:cNvSpPr/>
          <p:nvPr/>
        </p:nvSpPr>
        <p:spPr>
          <a:xfrm>
            <a:off x="4082491" y="3366001"/>
            <a:ext cx="1153064" cy="402272"/>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100">
                <a:solidFill>
                  <a:schemeClr val="tx2"/>
                </a:solidFill>
                <a:latin typeface="IntelOne Text" panose="020B0503020203020204" pitchFamily="34" charset="0"/>
              </a:rPr>
              <a:t>Private Instance w/</a:t>
            </a:r>
            <a:r>
              <a:rPr lang="en-US" sz="1100" err="1">
                <a:solidFill>
                  <a:schemeClr val="tx2"/>
                </a:solidFill>
                <a:latin typeface="IntelOne Text" panose="020B0503020203020204" pitchFamily="34" charset="0"/>
              </a:rPr>
              <a:t>BeeKeeperAI</a:t>
            </a:r>
            <a:endParaRPr lang="en-US" sz="1100">
              <a:solidFill>
                <a:schemeClr val="tx2"/>
              </a:solidFill>
              <a:latin typeface="IntelOne Text" panose="020B0503020203020204" pitchFamily="34" charset="0"/>
            </a:endParaRPr>
          </a:p>
        </p:txBody>
      </p:sp>
      <p:sp>
        <p:nvSpPr>
          <p:cNvPr id="60" name="TextBox 59">
            <a:extLst>
              <a:ext uri="{FF2B5EF4-FFF2-40B4-BE49-F238E27FC236}">
                <a16:creationId xmlns:a16="http://schemas.microsoft.com/office/drawing/2014/main" id="{D3597EF0-80EC-9B02-8A68-8DBF7423A08D}"/>
              </a:ext>
            </a:extLst>
          </p:cNvPr>
          <p:cNvSpPr txBox="1"/>
          <p:nvPr/>
        </p:nvSpPr>
        <p:spPr>
          <a:xfrm>
            <a:off x="4165075" y="1686402"/>
            <a:ext cx="987896" cy="276999"/>
          </a:xfrm>
          <a:prstGeom prst="rect">
            <a:avLst/>
          </a:prstGeom>
          <a:noFill/>
        </p:spPr>
        <p:txBody>
          <a:bodyPr wrap="square" rtlCol="0">
            <a:spAutoFit/>
          </a:bodyPr>
          <a:lstStyle/>
          <a:p>
            <a:pPr algn="ctr"/>
            <a:r>
              <a:rPr lang="en-US" sz="1200">
                <a:solidFill>
                  <a:schemeClr val="tx2"/>
                </a:solidFill>
                <a:latin typeface="IntelOne Text Medium" panose="020B0703020203020204" pitchFamily="34" charset="0"/>
                <a:ea typeface="+mn-lt"/>
                <a:cs typeface="+mn-lt"/>
              </a:rPr>
              <a:t>Hospital 3</a:t>
            </a:r>
          </a:p>
        </p:txBody>
      </p:sp>
      <p:sp>
        <p:nvSpPr>
          <p:cNvPr id="11" name="Rectangle 10">
            <a:extLst>
              <a:ext uri="{FF2B5EF4-FFF2-40B4-BE49-F238E27FC236}">
                <a16:creationId xmlns:a16="http://schemas.microsoft.com/office/drawing/2014/main" id="{20626669-E94D-4AE0-BABD-3756BA8C2C1B}"/>
              </a:ext>
            </a:extLst>
          </p:cNvPr>
          <p:cNvSpPr/>
          <p:nvPr/>
        </p:nvSpPr>
        <p:spPr>
          <a:xfrm>
            <a:off x="598879" y="2804842"/>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7" name="Picture 2">
            <a:extLst>
              <a:ext uri="{FF2B5EF4-FFF2-40B4-BE49-F238E27FC236}">
                <a16:creationId xmlns:a16="http://schemas.microsoft.com/office/drawing/2014/main" id="{652BA558-0181-2FDD-8EE7-96645090594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p:blipFill>
        <p:spPr bwMode="auto">
          <a:xfrm>
            <a:off x="2303836" y="2089384"/>
            <a:ext cx="1310247" cy="77459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7D8BA6F7-BD97-63BC-10DB-A6D11E1538F0}"/>
              </a:ext>
            </a:extLst>
          </p:cNvPr>
          <p:cNvSpPr/>
          <p:nvPr/>
        </p:nvSpPr>
        <p:spPr>
          <a:xfrm>
            <a:off x="2300683" y="2799755"/>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8" name="Picture 2">
            <a:extLst>
              <a:ext uri="{FF2B5EF4-FFF2-40B4-BE49-F238E27FC236}">
                <a16:creationId xmlns:a16="http://schemas.microsoft.com/office/drawing/2014/main" id="{487256A0-CCE2-936A-152F-22245A3E4E5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002323" y="2088602"/>
            <a:ext cx="1316708" cy="784299"/>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DB426FA8-00AF-826C-5DA2-2757587016C7}"/>
              </a:ext>
            </a:extLst>
          </p:cNvPr>
          <p:cNvSpPr/>
          <p:nvPr/>
        </p:nvSpPr>
        <p:spPr>
          <a:xfrm>
            <a:off x="4002323" y="2794668"/>
            <a:ext cx="1313401" cy="4022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solidFill>
                  <a:schemeClr val="bg1"/>
                </a:solidFill>
                <a:latin typeface="IntelOne Text" panose="020B0503020203020204" pitchFamily="34" charset="0"/>
              </a:rPr>
              <a:t>Regulated Data</a:t>
            </a:r>
          </a:p>
        </p:txBody>
      </p:sp>
      <p:pic>
        <p:nvPicPr>
          <p:cNvPr id="1039" name="Picture 1038">
            <a:extLst>
              <a:ext uri="{FF2B5EF4-FFF2-40B4-BE49-F238E27FC236}">
                <a16:creationId xmlns:a16="http://schemas.microsoft.com/office/drawing/2014/main" id="{CCCDFC8F-B19A-66E6-D231-6CEE46A342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2243" y="4591045"/>
            <a:ext cx="450722" cy="446259"/>
          </a:xfrm>
          <a:prstGeom prst="rect">
            <a:avLst/>
          </a:prstGeom>
        </p:spPr>
      </p:pic>
    </p:spTree>
    <p:extLst>
      <p:ext uri="{BB962C8B-B14F-4D97-AF65-F5344CB8AC3E}">
        <p14:creationId xmlns:p14="http://schemas.microsoft.com/office/powerpoint/2010/main" val="159996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 name="Picture 41">
            <a:extLst>
              <a:ext uri="{FF2B5EF4-FFF2-40B4-BE49-F238E27FC236}">
                <a16:creationId xmlns:a16="http://schemas.microsoft.com/office/drawing/2014/main" id="{AA91716A-E534-6DD2-B30D-D5CF37816936}"/>
              </a:ext>
            </a:extLst>
          </p:cNvPr>
          <p:cNvPicPr>
            <a:picLocks noChangeAspect="1" noChangeArrowheads="1"/>
          </p:cNvPicPr>
          <p:nvPr/>
        </p:nvPicPr>
        <p:blipFill>
          <a:blip r:embed="rId3">
            <a:alphaModFix amt="35000"/>
            <a:extLst>
              <a:ext uri="{28A0092B-C50C-407E-A947-70E740481C1C}">
                <a14:useLocalDpi xmlns:a14="http://schemas.microsoft.com/office/drawing/2010/main" val="0"/>
              </a:ext>
            </a:extLst>
          </a:blip>
          <a:srcRect/>
          <a:stretch/>
        </p:blipFill>
        <p:spPr bwMode="auto">
          <a:xfrm>
            <a:off x="0" y="1764684"/>
            <a:ext cx="6069079" cy="4153718"/>
          </a:xfrm>
          <a:prstGeom prst="rect">
            <a:avLst/>
          </a:prstGeom>
          <a:noFill/>
          <a:ln w="19050">
            <a:noFill/>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BD31180-E784-467C-8562-8F20077620BD}"/>
              </a:ext>
            </a:extLst>
          </p:cNvPr>
          <p:cNvSpPr/>
          <p:nvPr/>
        </p:nvSpPr>
        <p:spPr>
          <a:xfrm>
            <a:off x="2913345" y="2633672"/>
            <a:ext cx="3199978" cy="1554197"/>
          </a:xfrm>
          <a:prstGeom prst="rect">
            <a:avLst/>
          </a:prstGeom>
          <a:gradFill>
            <a:gsLst>
              <a:gs pos="22000">
                <a:schemeClr val="bg1">
                  <a:lumMod val="85000"/>
                </a:schemeClr>
              </a:gs>
              <a:gs pos="67000">
                <a:srgbClr val="CCCCCC">
                  <a:alpha val="25000"/>
                </a:srgbClr>
              </a:gs>
              <a:gs pos="44000">
                <a:schemeClr val="bg1">
                  <a:lumMod val="85000"/>
                </a:schemeClr>
              </a:gs>
              <a:gs pos="1000">
                <a:schemeClr val="bg1">
                  <a:lumMod val="95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7C7C4D-6D0B-4F80-8B2B-9EBF8DC61028}"/>
              </a:ext>
            </a:extLst>
          </p:cNvPr>
          <p:cNvSpPr>
            <a:spLocks noGrp="1"/>
          </p:cNvSpPr>
          <p:nvPr>
            <p:ph type="title"/>
          </p:nvPr>
        </p:nvSpPr>
        <p:spPr/>
        <p:txBody>
          <a:bodyPr/>
          <a:lstStyle/>
          <a:p>
            <a:r>
              <a:rPr lang="en-US"/>
              <a:t>Customer Spotlight</a:t>
            </a:r>
          </a:p>
        </p:txBody>
      </p:sp>
      <p:grpSp>
        <p:nvGrpSpPr>
          <p:cNvPr id="7" name="Group 6">
            <a:extLst>
              <a:ext uri="{FF2B5EF4-FFF2-40B4-BE49-F238E27FC236}">
                <a16:creationId xmlns:a16="http://schemas.microsoft.com/office/drawing/2014/main" id="{F3ED63D8-B8F0-E660-269B-4BC26A276368}"/>
              </a:ext>
            </a:extLst>
          </p:cNvPr>
          <p:cNvGrpSpPr/>
          <p:nvPr/>
        </p:nvGrpSpPr>
        <p:grpSpPr>
          <a:xfrm>
            <a:off x="6524565" y="1764683"/>
            <a:ext cx="4708188" cy="4153718"/>
            <a:chOff x="7395738" y="1779076"/>
            <a:chExt cx="3958062" cy="4281998"/>
          </a:xfrm>
        </p:grpSpPr>
        <p:sp>
          <p:nvSpPr>
            <p:cNvPr id="8" name="Rectangle 7">
              <a:extLst>
                <a:ext uri="{FF2B5EF4-FFF2-40B4-BE49-F238E27FC236}">
                  <a16:creationId xmlns:a16="http://schemas.microsoft.com/office/drawing/2014/main" id="{A1FEBBEB-C169-4453-BCA1-E9CC1EFDCA67}"/>
                </a:ext>
              </a:extLst>
            </p:cNvPr>
            <p:cNvSpPr>
              <a:spLocks noChangeAspect="1"/>
            </p:cNvSpPr>
            <p:nvPr/>
          </p:nvSpPr>
          <p:spPr>
            <a:xfrm>
              <a:off x="7395738" y="2037567"/>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548640" bIns="0" numCol="1" spcCol="38100" rtlCol="0" anchor="ctr">
              <a:noAutofit/>
            </a:bodyPr>
            <a:lstStyle/>
            <a:p>
              <a:pPr>
                <a:lnSpc>
                  <a:spcPct val="100000"/>
                </a:lnSpc>
                <a:spcBef>
                  <a:spcPts val="0"/>
                </a:spcBef>
              </a:pPr>
              <a:r>
                <a:rPr lang="en-US" sz="1200">
                  <a:solidFill>
                    <a:schemeClr val="tx2">
                      <a:lumMod val="50000"/>
                    </a:schemeClr>
                  </a:solidFill>
                  <a:latin typeface="IntelOne Text Light" panose="020B0403020203020204" pitchFamily="34" charset="0"/>
                  <a:ea typeface="+mn-lt"/>
                  <a:cs typeface="+mn-lt"/>
                </a:rPr>
                <a:t>Rapidly proliferating keys and certificates require strong protection and centralized management. HSM solutions are expensive and cloud solutions rely on CSP security and compliance.</a:t>
              </a:r>
            </a:p>
          </p:txBody>
        </p:sp>
        <p:sp>
          <p:nvSpPr>
            <p:cNvPr id="9" name="Rectangle 8">
              <a:extLst>
                <a:ext uri="{FF2B5EF4-FFF2-40B4-BE49-F238E27FC236}">
                  <a16:creationId xmlns:a16="http://schemas.microsoft.com/office/drawing/2014/main" id="{298CDD84-A201-4E1A-9C6E-CF974BF7EBFF}"/>
                </a:ext>
              </a:extLst>
            </p:cNvPr>
            <p:cNvSpPr>
              <a:spLocks noChangeAspect="1"/>
            </p:cNvSpPr>
            <p:nvPr/>
          </p:nvSpPr>
          <p:spPr>
            <a:xfrm>
              <a:off x="7397626" y="3483499"/>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45720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Build a scalable, software-based key management system with HSM-like security that is technologically isolated from its cloud host</a:t>
              </a:r>
            </a:p>
          </p:txBody>
        </p:sp>
        <p:sp>
          <p:nvSpPr>
            <p:cNvPr id="10" name="Rectangle 9">
              <a:extLst>
                <a:ext uri="{FF2B5EF4-FFF2-40B4-BE49-F238E27FC236}">
                  <a16:creationId xmlns:a16="http://schemas.microsoft.com/office/drawing/2014/main" id="{66B420CC-A7A0-4359-BE8F-73545D0830CC}"/>
                </a:ext>
              </a:extLst>
            </p:cNvPr>
            <p:cNvSpPr>
              <a:spLocks noChangeAspect="1"/>
            </p:cNvSpPr>
            <p:nvPr/>
          </p:nvSpPr>
          <p:spPr>
            <a:xfrm>
              <a:off x="7395738" y="4929431"/>
              <a:ext cx="3956174" cy="1131643"/>
            </a:xfrm>
            <a:prstGeom prst="rect">
              <a:avLst/>
            </a:prstGeom>
            <a:solidFill>
              <a:schemeClr val="bg1">
                <a:lumMod val="85000"/>
              </a:schemeClr>
            </a:solidFill>
            <a:ln w="19050" cap="flat">
              <a:noFill/>
              <a:miter lim="400000"/>
            </a:ln>
            <a:effectLst/>
            <a:sp3d/>
          </p:spPr>
          <p:txBody>
            <a:bodyPr rot="0" spcFirstLastPara="1" vertOverflow="overflow" horzOverflow="overflow" vert="horz" wrap="square" lIns="548640" tIns="0" rIns="365760" bIns="0" numCol="1" spcCol="38100" rtlCol="0" anchor="ctr">
              <a:noAutofit/>
            </a:bodyPr>
            <a:lstStyle/>
            <a:p>
              <a:r>
                <a:rPr lang="en-US" sz="1200">
                  <a:solidFill>
                    <a:schemeClr val="tx2">
                      <a:lumMod val="50000"/>
                    </a:schemeClr>
                  </a:solidFill>
                  <a:latin typeface="IntelOne Text Light" panose="020B0403020203020204" pitchFamily="34" charset="0"/>
                  <a:ea typeface="+mn-lt"/>
                  <a:cs typeface="+mn-lt"/>
                </a:rPr>
                <a:t>Fortanix bases its Self-Defending KMS software on Intel SGX to protect keys and certificates from external adversaries and the cloud provider and helps ensure the owner’s secrets remain under their control.</a:t>
              </a:r>
            </a:p>
          </p:txBody>
        </p:sp>
        <p:sp>
          <p:nvSpPr>
            <p:cNvPr id="5" name="Rectangle 4">
              <a:extLst>
                <a:ext uri="{FF2B5EF4-FFF2-40B4-BE49-F238E27FC236}">
                  <a16:creationId xmlns:a16="http://schemas.microsoft.com/office/drawing/2014/main" id="{851548D9-C90C-473B-BF4A-5B3A0B122705}"/>
                </a:ext>
              </a:extLst>
            </p:cNvPr>
            <p:cNvSpPr>
              <a:spLocks noChangeAspect="1"/>
            </p:cNvSpPr>
            <p:nvPr/>
          </p:nvSpPr>
          <p:spPr>
            <a:xfrm>
              <a:off x="7395738" y="1779076"/>
              <a:ext cx="3956174" cy="258491"/>
            </a:xfrm>
            <a:prstGeom prst="rect">
              <a:avLst/>
            </a:prstGeom>
            <a:solidFill>
              <a:srgbClr val="0068B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Situation</a:t>
              </a:r>
              <a:endParaRPr lang="ru-RU" sz="1200">
                <a:solidFill>
                  <a:srgbClr val="FFFFFF"/>
                </a:solidFill>
                <a:cs typeface="Arial"/>
                <a:sym typeface="Intel Clear Bold"/>
              </a:endParaRPr>
            </a:p>
          </p:txBody>
        </p:sp>
        <p:sp>
          <p:nvSpPr>
            <p:cNvPr id="4" name="Rectangle 3">
              <a:extLst>
                <a:ext uri="{FF2B5EF4-FFF2-40B4-BE49-F238E27FC236}">
                  <a16:creationId xmlns:a16="http://schemas.microsoft.com/office/drawing/2014/main" id="{8D5DCF9A-E93F-87E0-C12C-93753A9A1CF3}"/>
                </a:ext>
              </a:extLst>
            </p:cNvPr>
            <p:cNvSpPr>
              <a:spLocks noChangeAspect="1"/>
            </p:cNvSpPr>
            <p:nvPr/>
          </p:nvSpPr>
          <p:spPr>
            <a:xfrm>
              <a:off x="7395738" y="3225008"/>
              <a:ext cx="3956174" cy="260109"/>
            </a:xfrm>
            <a:prstGeom prst="rect">
              <a:avLst/>
            </a:prstGeom>
            <a:solidFill>
              <a:schemeClr val="accent5"/>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Challenge</a:t>
              </a:r>
              <a:endParaRPr lang="ru-RU" sz="1200">
                <a:solidFill>
                  <a:srgbClr val="FFFFFF"/>
                </a:solidFill>
                <a:cs typeface="Arial"/>
                <a:sym typeface="Intel Clear Bold"/>
              </a:endParaRPr>
            </a:p>
          </p:txBody>
        </p:sp>
        <p:sp>
          <p:nvSpPr>
            <p:cNvPr id="12" name="Rectangle 11">
              <a:extLst>
                <a:ext uri="{FF2B5EF4-FFF2-40B4-BE49-F238E27FC236}">
                  <a16:creationId xmlns:a16="http://schemas.microsoft.com/office/drawing/2014/main" id="{F6D2D91B-57FD-5BF8-FE11-96F5D7E15B46}"/>
                </a:ext>
              </a:extLst>
            </p:cNvPr>
            <p:cNvSpPr>
              <a:spLocks noChangeAspect="1"/>
            </p:cNvSpPr>
            <p:nvPr/>
          </p:nvSpPr>
          <p:spPr>
            <a:xfrm>
              <a:off x="7395738" y="4670940"/>
              <a:ext cx="3956174" cy="260109"/>
            </a:xfrm>
            <a:prstGeom prst="rect">
              <a:avLst/>
            </a:prstGeom>
            <a:solidFill>
              <a:schemeClr val="accent6"/>
            </a:solidFill>
            <a:ln w="12700" cap="flat">
              <a:noFill/>
              <a:miter lim="400000"/>
            </a:ln>
            <a:effectLst/>
            <a:sp3d/>
          </p:spPr>
          <p:txBody>
            <a:bodyPr rot="0" spcFirstLastPara="1" vertOverflow="overflow" horzOverflow="overflow" vert="horz" wrap="square" lIns="91440" tIns="0" rIns="0" bIns="0" numCol="1" spcCol="38100" rtlCol="0" anchor="ctr">
              <a:noAutofit/>
            </a:bodyPr>
            <a:lstStyle/>
            <a:p>
              <a:pPr defTabSz="914400" hangingPunct="1">
                <a:lnSpc>
                  <a:spcPct val="100000"/>
                </a:lnSpc>
                <a:spcBef>
                  <a:spcPts val="0"/>
                </a:spcBef>
              </a:pPr>
              <a:r>
                <a:rPr lang="en-US" sz="1200">
                  <a:solidFill>
                    <a:srgbClr val="FFFFFF"/>
                  </a:solidFill>
                  <a:latin typeface="IntelOne Text Medium" panose="020B0703020203020204" pitchFamily="34" charset="0"/>
                  <a:cs typeface="Arial"/>
                  <a:sym typeface="Intel Clear Bold"/>
                </a:rPr>
                <a:t>Solution</a:t>
              </a:r>
              <a:endParaRPr lang="ru-RU" sz="1200">
                <a:solidFill>
                  <a:srgbClr val="FFFFFF"/>
                </a:solidFill>
                <a:cs typeface="Arial"/>
                <a:sym typeface="Intel Clear Bold"/>
              </a:endParaRPr>
            </a:p>
          </p:txBody>
        </p:sp>
      </p:grpSp>
      <p:sp>
        <p:nvSpPr>
          <p:cNvPr id="6" name="Text Placeholder 13">
            <a:extLst>
              <a:ext uri="{FF2B5EF4-FFF2-40B4-BE49-F238E27FC236}">
                <a16:creationId xmlns:a16="http://schemas.microsoft.com/office/drawing/2014/main" id="{0AA82EAC-79B9-31BC-EDD3-C081C8C47A47}"/>
              </a:ext>
            </a:extLst>
          </p:cNvPr>
          <p:cNvSpPr txBox="1">
            <a:spLocks/>
          </p:cNvSpPr>
          <p:nvPr/>
        </p:nvSpPr>
        <p:spPr>
          <a:xfrm>
            <a:off x="381000" y="1152558"/>
            <a:ext cx="7277911"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latin typeface="IntelOne Display Medium" panose="020B0703020203020204" pitchFamily="34" charset="0"/>
              </a:rPr>
              <a:t>High-Security Key Protection</a:t>
            </a:r>
          </a:p>
        </p:txBody>
      </p:sp>
      <p:pic>
        <p:nvPicPr>
          <p:cNvPr id="2050" name="Picture 2" descr="Fortanix Named One of the 10 Vendors Set to Innovate at the 2018 RSA Conference - Foundation Capital">
            <a:extLst>
              <a:ext uri="{FF2B5EF4-FFF2-40B4-BE49-F238E27FC236}">
                <a16:creationId xmlns:a16="http://schemas.microsoft.com/office/drawing/2014/main" id="{4BDCD688-8B05-4C23-9A2E-CC34CBD7C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44354" y="520489"/>
            <a:ext cx="3098425" cy="957413"/>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5">
            <a:extLst>
              <a:ext uri="{FF2B5EF4-FFF2-40B4-BE49-F238E27FC236}">
                <a16:creationId xmlns:a16="http://schemas.microsoft.com/office/drawing/2014/main" id="{67D0220E-BDC4-4BC3-BDF0-C7E550EB081B}"/>
              </a:ext>
            </a:extLst>
          </p:cNvPr>
          <p:cNvGrpSpPr/>
          <p:nvPr/>
        </p:nvGrpSpPr>
        <p:grpSpPr>
          <a:xfrm>
            <a:off x="493763" y="2026180"/>
            <a:ext cx="2375338" cy="3386552"/>
            <a:chOff x="1744717" y="1734678"/>
            <a:chExt cx="2375338" cy="3386552"/>
          </a:xfrm>
        </p:grpSpPr>
        <p:sp>
          <p:nvSpPr>
            <p:cNvPr id="11" name="Rectangle 10">
              <a:extLst>
                <a:ext uri="{FF2B5EF4-FFF2-40B4-BE49-F238E27FC236}">
                  <a16:creationId xmlns:a16="http://schemas.microsoft.com/office/drawing/2014/main" id="{37F2F943-86AE-4136-B5FE-E65D3FB8080F}"/>
                </a:ext>
              </a:extLst>
            </p:cNvPr>
            <p:cNvSpPr/>
            <p:nvPr/>
          </p:nvSpPr>
          <p:spPr>
            <a:xfrm>
              <a:off x="1744717" y="1734678"/>
              <a:ext cx="2375338" cy="2331585"/>
            </a:xfrm>
            <a:prstGeom prst="rect">
              <a:avLst/>
            </a:prstGeom>
            <a:solidFill>
              <a:schemeClr val="bg1"/>
            </a:solidFill>
            <a:ln>
              <a:solidFill>
                <a:schemeClr val="tx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FA2636A-430A-4F1E-BB59-95B07DA667DD}"/>
                </a:ext>
              </a:extLst>
            </p:cNvPr>
            <p:cNvSpPr/>
            <p:nvPr/>
          </p:nvSpPr>
          <p:spPr>
            <a:xfrm>
              <a:off x="1907922" y="2342171"/>
              <a:ext cx="2048929" cy="82296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541F47F-27E4-4C4E-9885-C0BA4AA76777}"/>
                </a:ext>
              </a:extLst>
            </p:cNvPr>
            <p:cNvSpPr/>
            <p:nvPr/>
          </p:nvSpPr>
          <p:spPr>
            <a:xfrm>
              <a:off x="2018348" y="2469176"/>
              <a:ext cx="1828076" cy="56895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Text" panose="020B0503020203020204" pitchFamily="34" charset="0"/>
                </a:rPr>
                <a:t>Operations Using Unencrypted Keys</a:t>
              </a:r>
            </a:p>
          </p:txBody>
        </p:sp>
        <p:sp>
          <p:nvSpPr>
            <p:cNvPr id="15" name="Rectangle 14">
              <a:extLst>
                <a:ext uri="{FF2B5EF4-FFF2-40B4-BE49-F238E27FC236}">
                  <a16:creationId xmlns:a16="http://schemas.microsoft.com/office/drawing/2014/main" id="{E7AD164A-9096-4B30-9712-01E7FCC5A972}"/>
                </a:ext>
              </a:extLst>
            </p:cNvPr>
            <p:cNvSpPr/>
            <p:nvPr/>
          </p:nvSpPr>
          <p:spPr>
            <a:xfrm>
              <a:off x="1907921" y="3253036"/>
              <a:ext cx="2048929" cy="643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IntelOne Text" panose="020B0503020203020204" pitchFamily="34" charset="0"/>
                </a:rPr>
                <a:t>Operations and Storage of Encrypted Keys</a:t>
              </a:r>
            </a:p>
          </p:txBody>
        </p:sp>
        <p:grpSp>
          <p:nvGrpSpPr>
            <p:cNvPr id="17" name="Group 16">
              <a:extLst>
                <a:ext uri="{FF2B5EF4-FFF2-40B4-BE49-F238E27FC236}">
                  <a16:creationId xmlns:a16="http://schemas.microsoft.com/office/drawing/2014/main" id="{B6823CCE-E7B3-4EF5-B653-68E9CA0EB2DE}"/>
                </a:ext>
              </a:extLst>
            </p:cNvPr>
            <p:cNvGrpSpPr/>
            <p:nvPr/>
          </p:nvGrpSpPr>
          <p:grpSpPr>
            <a:xfrm>
              <a:off x="2039404" y="1815654"/>
              <a:ext cx="1772994" cy="447082"/>
              <a:chOff x="10111746" y="5749923"/>
              <a:chExt cx="1772994" cy="447082"/>
            </a:xfrm>
          </p:grpSpPr>
          <p:pic>
            <p:nvPicPr>
              <p:cNvPr id="18" name="Picture 4" descr="Image result for fortanix">
                <a:extLst>
                  <a:ext uri="{FF2B5EF4-FFF2-40B4-BE49-F238E27FC236}">
                    <a16:creationId xmlns:a16="http://schemas.microsoft.com/office/drawing/2014/main" id="{DC2DDFF9-DA1E-4130-A157-1029F88D976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23614"/>
              <a:stretch/>
            </p:blipFill>
            <p:spPr bwMode="auto">
              <a:xfrm>
                <a:off x="10111746" y="5749923"/>
                <a:ext cx="1078330" cy="429059"/>
              </a:xfrm>
              <a:prstGeom prst="rect">
                <a:avLst/>
              </a:prstGeom>
              <a:pattFill prst="wdUpDiag">
                <a:fgClr>
                  <a:schemeClr val="accent6"/>
                </a:fgClr>
                <a:bgClr>
                  <a:schemeClr val="accent6">
                    <a:lumMod val="60000"/>
                    <a:lumOff val="40000"/>
                  </a:schemeClr>
                </a:bgClr>
              </a:pattFill>
              <a:ln w="12700">
                <a:noFill/>
              </a:ln>
            </p:spPr>
          </p:pic>
          <p:sp>
            <p:nvSpPr>
              <p:cNvPr id="19" name="TextBox 18">
                <a:extLst>
                  <a:ext uri="{FF2B5EF4-FFF2-40B4-BE49-F238E27FC236}">
                    <a16:creationId xmlns:a16="http://schemas.microsoft.com/office/drawing/2014/main" id="{413E225E-4A50-455F-B76D-414D64EA5EB6}"/>
                  </a:ext>
                </a:extLst>
              </p:cNvPr>
              <p:cNvSpPr txBox="1"/>
              <p:nvPr/>
            </p:nvSpPr>
            <p:spPr>
              <a:xfrm>
                <a:off x="10308188" y="5950784"/>
                <a:ext cx="1576552" cy="246221"/>
              </a:xfrm>
              <a:prstGeom prst="rect">
                <a:avLst/>
              </a:prstGeom>
              <a:noFill/>
            </p:spPr>
            <p:txBody>
              <a:bodyPr wrap="square" rtlCol="0">
                <a:spAutoFit/>
              </a:bodyPr>
              <a:lstStyle/>
              <a:p>
                <a:r>
                  <a:rPr lang="en-US" sz="1000">
                    <a:solidFill>
                      <a:schemeClr val="tx2">
                        <a:lumMod val="50000"/>
                      </a:schemeClr>
                    </a:solidFill>
                    <a:latin typeface="IntelOne Text Light" panose="020B0403020203020204" pitchFamily="34" charset="0"/>
                  </a:rPr>
                  <a:t>Self-Defending KMS</a:t>
                </a:r>
              </a:p>
            </p:txBody>
          </p:sp>
        </p:grpSp>
        <p:sp>
          <p:nvSpPr>
            <p:cNvPr id="20" name="Rectangle 19">
              <a:extLst>
                <a:ext uri="{FF2B5EF4-FFF2-40B4-BE49-F238E27FC236}">
                  <a16:creationId xmlns:a16="http://schemas.microsoft.com/office/drawing/2014/main" id="{12B1D5A8-0354-4DDF-9AD2-CF0740EAE9D8}"/>
                </a:ext>
              </a:extLst>
            </p:cNvPr>
            <p:cNvSpPr/>
            <p:nvPr/>
          </p:nvSpPr>
          <p:spPr>
            <a:xfrm>
              <a:off x="1907921" y="4477898"/>
              <a:ext cx="2048929" cy="64333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bg1"/>
                  </a:solidFill>
                  <a:latin typeface="IntelOne Text" panose="020B0503020203020204" pitchFamily="34" charset="0"/>
                </a:rPr>
                <a:t>Host Cloud Provider’s Stack and Admins</a:t>
              </a:r>
            </a:p>
          </p:txBody>
        </p:sp>
        <p:grpSp>
          <p:nvGrpSpPr>
            <p:cNvPr id="21" name="Group 20">
              <a:extLst>
                <a:ext uri="{FF2B5EF4-FFF2-40B4-BE49-F238E27FC236}">
                  <a16:creationId xmlns:a16="http://schemas.microsoft.com/office/drawing/2014/main" id="{4C558573-925F-4A3B-BDD8-6993FBEB5ADD}"/>
                </a:ext>
              </a:extLst>
            </p:cNvPr>
            <p:cNvGrpSpPr/>
            <p:nvPr/>
          </p:nvGrpSpPr>
          <p:grpSpPr>
            <a:xfrm>
              <a:off x="2891260" y="3847993"/>
              <a:ext cx="82252" cy="746721"/>
              <a:chOff x="4394674" y="3801957"/>
              <a:chExt cx="176313" cy="903534"/>
            </a:xfrm>
          </p:grpSpPr>
          <p:sp>
            <p:nvSpPr>
              <p:cNvPr id="22" name="Rectangle 34">
                <a:extLst>
                  <a:ext uri="{FF2B5EF4-FFF2-40B4-BE49-F238E27FC236}">
                    <a16:creationId xmlns:a16="http://schemas.microsoft.com/office/drawing/2014/main" id="{F7A53631-2FB6-43A1-BC1B-74B2F476C53F}"/>
                  </a:ext>
                </a:extLst>
              </p:cNvPr>
              <p:cNvSpPr/>
              <p:nvPr/>
            </p:nvSpPr>
            <p:spPr>
              <a:xfrm>
                <a:off x="4394674" y="3801957"/>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35">
                <a:extLst>
                  <a:ext uri="{FF2B5EF4-FFF2-40B4-BE49-F238E27FC236}">
                    <a16:creationId xmlns:a16="http://schemas.microsoft.com/office/drawing/2014/main" id="{C3B71730-E705-4485-8C39-FD5AE21BF652}"/>
                  </a:ext>
                </a:extLst>
              </p:cNvPr>
              <p:cNvSpPr/>
              <p:nvPr/>
            </p:nvSpPr>
            <p:spPr>
              <a:xfrm>
                <a:off x="4394674" y="4282505"/>
                <a:ext cx="176313"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32" name="TextBox 31">
            <a:extLst>
              <a:ext uri="{FF2B5EF4-FFF2-40B4-BE49-F238E27FC236}">
                <a16:creationId xmlns:a16="http://schemas.microsoft.com/office/drawing/2014/main" id="{CE75717B-8FCE-43D4-ADC2-A5816EE6B163}"/>
              </a:ext>
            </a:extLst>
          </p:cNvPr>
          <p:cNvSpPr txBox="1"/>
          <p:nvPr/>
        </p:nvSpPr>
        <p:spPr>
          <a:xfrm>
            <a:off x="3650325" y="2815451"/>
            <a:ext cx="2179259" cy="184666"/>
          </a:xfrm>
          <a:prstGeom prst="rect">
            <a:avLst/>
          </a:prstGeom>
          <a:noFill/>
        </p:spPr>
        <p:txBody>
          <a:bodyPr wrap="square" lIns="0" tIns="0" rIns="0" bIns="0" anchor="ctr">
            <a:spAutoFit/>
          </a:bodyPr>
          <a:lstStyle/>
          <a:p>
            <a:r>
              <a:rPr lang="en-US" sz="1200">
                <a:solidFill>
                  <a:srgbClr val="004A86">
                    <a:lumMod val="50000"/>
                  </a:srgbClr>
                </a:solidFill>
                <a:latin typeface="IntelOne Text Light" panose="020B0403020203020204" pitchFamily="34" charset="0"/>
                <a:ea typeface="+mn-lt"/>
                <a:cs typeface="+mn-lt"/>
              </a:rPr>
              <a:t>On-prem infrastructure</a:t>
            </a:r>
            <a:endParaRPr lang="en-US"/>
          </a:p>
        </p:txBody>
      </p:sp>
      <p:sp>
        <p:nvSpPr>
          <p:cNvPr id="33" name="TextBox 32">
            <a:extLst>
              <a:ext uri="{FF2B5EF4-FFF2-40B4-BE49-F238E27FC236}">
                <a16:creationId xmlns:a16="http://schemas.microsoft.com/office/drawing/2014/main" id="{D086F31A-DE33-4A16-9669-F68D92EEDA15}"/>
              </a:ext>
            </a:extLst>
          </p:cNvPr>
          <p:cNvSpPr txBox="1"/>
          <p:nvPr/>
        </p:nvSpPr>
        <p:spPr>
          <a:xfrm>
            <a:off x="3650325" y="3310210"/>
            <a:ext cx="1313751" cy="184666"/>
          </a:xfrm>
          <a:prstGeom prst="rect">
            <a:avLst/>
          </a:prstGeom>
          <a:noFill/>
        </p:spPr>
        <p:txBody>
          <a:bodyPr wrap="square" lIns="0" tIns="0" rIns="0" bIns="0" anchor="ctr">
            <a:spAutoFit/>
          </a:bodyPr>
          <a:lstStyle/>
          <a:p>
            <a:r>
              <a:rPr lang="en-US" sz="1200">
                <a:solidFill>
                  <a:srgbClr val="004A86">
                    <a:lumMod val="50000"/>
                  </a:srgbClr>
                </a:solidFill>
                <a:latin typeface="IntelOne Text Light" panose="020B0403020203020204" pitchFamily="34" charset="0"/>
                <a:ea typeface="+mn-lt"/>
                <a:cs typeface="+mn-lt"/>
              </a:rPr>
              <a:t>Other clouds</a:t>
            </a:r>
            <a:endParaRPr lang="en-US"/>
          </a:p>
        </p:txBody>
      </p:sp>
      <p:sp>
        <p:nvSpPr>
          <p:cNvPr id="34" name="TextBox 33">
            <a:extLst>
              <a:ext uri="{FF2B5EF4-FFF2-40B4-BE49-F238E27FC236}">
                <a16:creationId xmlns:a16="http://schemas.microsoft.com/office/drawing/2014/main" id="{EBB3664E-7CD7-4D2C-8F8E-E745476AB65F}"/>
              </a:ext>
            </a:extLst>
          </p:cNvPr>
          <p:cNvSpPr txBox="1"/>
          <p:nvPr/>
        </p:nvSpPr>
        <p:spPr>
          <a:xfrm>
            <a:off x="3650325" y="3793047"/>
            <a:ext cx="1313751" cy="184666"/>
          </a:xfrm>
          <a:prstGeom prst="rect">
            <a:avLst/>
          </a:prstGeom>
          <a:noFill/>
        </p:spPr>
        <p:txBody>
          <a:bodyPr wrap="square" lIns="0" tIns="0" rIns="0" bIns="0" anchor="ctr">
            <a:spAutoFit/>
          </a:bodyPr>
          <a:lstStyle/>
          <a:p>
            <a:r>
              <a:rPr lang="en-US" sz="1200">
                <a:solidFill>
                  <a:srgbClr val="004A86">
                    <a:lumMod val="50000"/>
                  </a:srgbClr>
                </a:solidFill>
                <a:latin typeface="IntelOne Text Light" panose="020B0403020203020204" pitchFamily="34" charset="0"/>
                <a:ea typeface="+mn-lt"/>
                <a:cs typeface="+mn-lt"/>
              </a:rPr>
              <a:t>Legacy HSMs</a:t>
            </a:r>
            <a:endParaRPr lang="en-US"/>
          </a:p>
        </p:txBody>
      </p:sp>
      <p:cxnSp>
        <p:nvCxnSpPr>
          <p:cNvPr id="3" name="Straight Arrow Connector 2">
            <a:extLst>
              <a:ext uri="{FF2B5EF4-FFF2-40B4-BE49-F238E27FC236}">
                <a16:creationId xmlns:a16="http://schemas.microsoft.com/office/drawing/2014/main" id="{5246B0F3-1CAD-0BC7-42A0-360E12776C91}"/>
              </a:ext>
            </a:extLst>
          </p:cNvPr>
          <p:cNvCxnSpPr>
            <a:cxnSpLocks/>
          </p:cNvCxnSpPr>
          <p:nvPr/>
        </p:nvCxnSpPr>
        <p:spPr>
          <a:xfrm flipH="1">
            <a:off x="2913345" y="3884354"/>
            <a:ext cx="705362" cy="0"/>
          </a:xfrm>
          <a:prstGeom prst="straightConnector1">
            <a:avLst/>
          </a:pr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cxnSp>
      <p:cxnSp>
        <p:nvCxnSpPr>
          <p:cNvPr id="26" name="Straight Arrow Connector 25">
            <a:extLst>
              <a:ext uri="{FF2B5EF4-FFF2-40B4-BE49-F238E27FC236}">
                <a16:creationId xmlns:a16="http://schemas.microsoft.com/office/drawing/2014/main" id="{6AFEA1FE-321C-767F-58C4-47146DB12F1F}"/>
              </a:ext>
            </a:extLst>
          </p:cNvPr>
          <p:cNvCxnSpPr>
            <a:cxnSpLocks/>
          </p:cNvCxnSpPr>
          <p:nvPr/>
        </p:nvCxnSpPr>
        <p:spPr>
          <a:xfrm flipH="1" flipV="1">
            <a:off x="2913345" y="3396069"/>
            <a:ext cx="710678" cy="6474"/>
          </a:xfrm>
          <a:prstGeom prst="straightConnector1">
            <a:avLst/>
          </a:pr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cxnSp>
      <p:cxnSp>
        <p:nvCxnSpPr>
          <p:cNvPr id="29" name="Straight Arrow Connector 28">
            <a:extLst>
              <a:ext uri="{FF2B5EF4-FFF2-40B4-BE49-F238E27FC236}">
                <a16:creationId xmlns:a16="http://schemas.microsoft.com/office/drawing/2014/main" id="{B1B85C8E-EAF5-4E8C-E4C4-241BC164E8D8}"/>
              </a:ext>
            </a:extLst>
          </p:cNvPr>
          <p:cNvCxnSpPr>
            <a:cxnSpLocks/>
          </p:cNvCxnSpPr>
          <p:nvPr/>
        </p:nvCxnSpPr>
        <p:spPr>
          <a:xfrm flipH="1">
            <a:off x="2913345" y="2907784"/>
            <a:ext cx="705362" cy="0"/>
          </a:xfrm>
          <a:prstGeom prst="straightConnector1">
            <a:avLst/>
          </a:prstGeom>
          <a:ln w="22225">
            <a:solidFill>
              <a:schemeClr val="accent1"/>
            </a:solidFill>
            <a:headEnd type="arrow" w="med" len="sm"/>
            <a:tailEnd type="arrow" w="med" len="sm"/>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37589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9359-1A9B-0C26-83D1-D71FC4B769B6}"/>
              </a:ext>
            </a:extLst>
          </p:cNvPr>
          <p:cNvSpPr>
            <a:spLocks noGrp="1"/>
          </p:cNvSpPr>
          <p:nvPr>
            <p:ph type="title"/>
          </p:nvPr>
        </p:nvSpPr>
        <p:spPr/>
        <p:txBody>
          <a:bodyPr>
            <a:noAutofit/>
          </a:bodyPr>
          <a:lstStyle/>
          <a:p>
            <a:r>
              <a:rPr lang="en-US" sz="3600" dirty="0"/>
              <a:t>Presentation Guide</a:t>
            </a:r>
            <a:br>
              <a:rPr lang="en-US" sz="3600" dirty="0"/>
            </a:br>
            <a:br>
              <a:rPr lang="en-US" sz="3600" dirty="0"/>
            </a:br>
            <a:r>
              <a:rPr lang="en-US" sz="3600" dirty="0"/>
              <a:t>Confidential Computing and Regulatory Compliance</a:t>
            </a:r>
          </a:p>
        </p:txBody>
      </p:sp>
    </p:spTree>
    <p:extLst>
      <p:ext uri="{BB962C8B-B14F-4D97-AF65-F5344CB8AC3E}">
        <p14:creationId xmlns:p14="http://schemas.microsoft.com/office/powerpoint/2010/main" val="14098430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FDAEE6-BD67-E29A-8EB1-1317E5D39A3B}"/>
              </a:ext>
            </a:extLst>
          </p:cNvPr>
          <p:cNvPicPr>
            <a:picLocks noChangeAspect="1"/>
          </p:cNvPicPr>
          <p:nvPr/>
        </p:nvPicPr>
        <p:blipFill rotWithShape="1">
          <a:blip r:embed="rId3">
            <a:extLst>
              <a:ext uri="{28A0092B-C50C-407E-A947-70E740481C1C}">
                <a14:useLocalDpi xmlns:a14="http://schemas.microsoft.com/office/drawing/2010/main" val="0"/>
              </a:ext>
            </a:extLst>
          </a:blip>
          <a:srcRect l="30154" t="11963" r="8191" b="18198"/>
          <a:stretch/>
        </p:blipFill>
        <p:spPr>
          <a:xfrm>
            <a:off x="892929" y="1626997"/>
            <a:ext cx="4532043" cy="3423467"/>
          </a:xfrm>
          <a:prstGeom prst="rect">
            <a:avLst/>
          </a:prstGeom>
          <a:ln>
            <a:noFill/>
          </a:ln>
          <a:effectLst>
            <a:glow rad="127000">
              <a:schemeClr val="tx2">
                <a:alpha val="60000"/>
              </a:schemeClr>
            </a:glow>
          </a:effectLst>
        </p:spPr>
      </p:pic>
      <p:pic>
        <p:nvPicPr>
          <p:cNvPr id="8" name="Picture 7">
            <a:extLst>
              <a:ext uri="{FF2B5EF4-FFF2-40B4-BE49-F238E27FC236}">
                <a16:creationId xmlns:a16="http://schemas.microsoft.com/office/drawing/2014/main" id="{CF1670E0-5F36-B3E3-653C-D3B50E747361}"/>
              </a:ext>
            </a:extLst>
          </p:cNvPr>
          <p:cNvPicPr>
            <a:picLocks noChangeAspect="1"/>
          </p:cNvPicPr>
          <p:nvPr/>
        </p:nvPicPr>
        <p:blipFill rotWithShape="1">
          <a:blip r:embed="rId4">
            <a:extLst>
              <a:ext uri="{28A0092B-C50C-407E-A947-70E740481C1C}">
                <a14:useLocalDpi xmlns:a14="http://schemas.microsoft.com/office/drawing/2010/main" val="0"/>
              </a:ext>
            </a:extLst>
          </a:blip>
          <a:srcRect l="9707" t="11335" r="7294"/>
          <a:stretch/>
        </p:blipFill>
        <p:spPr>
          <a:xfrm>
            <a:off x="6687673" y="1643833"/>
            <a:ext cx="4532043" cy="3423467"/>
          </a:xfrm>
          <a:prstGeom prst="rect">
            <a:avLst/>
          </a:prstGeom>
          <a:effectLst>
            <a:glow rad="127000">
              <a:schemeClr val="tx2">
                <a:alpha val="60000"/>
              </a:schemeClr>
            </a:glow>
          </a:effectLst>
        </p:spPr>
      </p:pic>
      <p:sp>
        <p:nvSpPr>
          <p:cNvPr id="12" name="Isosceles Triangle 11">
            <a:extLst>
              <a:ext uri="{FF2B5EF4-FFF2-40B4-BE49-F238E27FC236}">
                <a16:creationId xmlns:a16="http://schemas.microsoft.com/office/drawing/2014/main" id="{91582301-6417-5B75-4EEE-1A73A4369498}"/>
              </a:ext>
            </a:extLst>
          </p:cNvPr>
          <p:cNvSpPr/>
          <p:nvPr/>
        </p:nvSpPr>
        <p:spPr>
          <a:xfrm>
            <a:off x="5160211" y="2515664"/>
            <a:ext cx="1792224" cy="1564723"/>
          </a:xfrm>
          <a:prstGeom prst="triangle">
            <a:avLst/>
          </a:prstGeom>
          <a:solidFill>
            <a:schemeClr val="bg1"/>
          </a:solidFill>
          <a:ln>
            <a:noFill/>
          </a:ln>
          <a:effectLst>
            <a:glow rad="2286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05F0D47-F9CC-82C0-093A-DFB51BAF503B}"/>
              </a:ext>
            </a:extLst>
          </p:cNvPr>
          <p:cNvSpPr>
            <a:spLocks noGrp="1"/>
          </p:cNvSpPr>
          <p:nvPr>
            <p:ph type="title"/>
          </p:nvPr>
        </p:nvSpPr>
        <p:spPr>
          <a:xfrm>
            <a:off x="381000" y="221694"/>
            <a:ext cx="11176262" cy="1199822"/>
          </a:xfrm>
        </p:spPr>
        <p:txBody>
          <a:bodyPr/>
          <a:lstStyle/>
          <a:p>
            <a:r>
              <a:rPr lang="en-US"/>
              <a:t>Innovation &amp; Regulation:  An Inevitable Collision Course?</a:t>
            </a:r>
          </a:p>
        </p:txBody>
      </p:sp>
      <p:sp>
        <p:nvSpPr>
          <p:cNvPr id="4" name="Rectangle 3">
            <a:extLst>
              <a:ext uri="{FF2B5EF4-FFF2-40B4-BE49-F238E27FC236}">
                <a16:creationId xmlns:a16="http://schemas.microsoft.com/office/drawing/2014/main" id="{5B29DDE1-9E48-B890-C9C0-89CEE076D3D1}"/>
              </a:ext>
            </a:extLst>
          </p:cNvPr>
          <p:cNvSpPr/>
          <p:nvPr/>
        </p:nvSpPr>
        <p:spPr>
          <a:xfrm>
            <a:off x="892928" y="5247136"/>
            <a:ext cx="4532043" cy="466900"/>
          </a:xfrm>
          <a:prstGeom prst="rect">
            <a:avLst/>
          </a:prstGeom>
          <a:noFill/>
          <a:ln w="12700" cap="flat" cmpd="sng" algn="ctr">
            <a:noFill/>
            <a:prstDash val="solid"/>
            <a:miter lim="800000"/>
          </a:ln>
          <a:effectLst/>
          <a:scene3d>
            <a:camera prst="orthographicFront"/>
            <a:lightRig rig="threePt" dir="t"/>
          </a:scene3d>
          <a:sp3d>
            <a:bevelT/>
          </a:sp3d>
        </p:spPr>
        <p:txBody>
          <a:bodyPr rtlCol="0" anchor="ctr"/>
          <a:lstStyle/>
          <a:p>
            <a:pPr algn="ctr">
              <a:defRPr/>
            </a:pPr>
            <a:r>
              <a:rPr lang="en-US" sz="2400" kern="0"/>
              <a:t>Technology Innovation</a:t>
            </a:r>
          </a:p>
        </p:txBody>
      </p:sp>
      <p:sp>
        <p:nvSpPr>
          <p:cNvPr id="5" name="Rectangle 4">
            <a:extLst>
              <a:ext uri="{FF2B5EF4-FFF2-40B4-BE49-F238E27FC236}">
                <a16:creationId xmlns:a16="http://schemas.microsoft.com/office/drawing/2014/main" id="{34425085-1C55-EE40-B5F6-AA8D13BA11CE}"/>
              </a:ext>
            </a:extLst>
          </p:cNvPr>
          <p:cNvSpPr/>
          <p:nvPr/>
        </p:nvSpPr>
        <p:spPr>
          <a:xfrm>
            <a:off x="6687672" y="5251372"/>
            <a:ext cx="4532043" cy="462664"/>
          </a:xfrm>
          <a:prstGeom prst="rect">
            <a:avLst/>
          </a:prstGeom>
          <a:noFill/>
          <a:ln w="12700" cap="flat" cmpd="sng" algn="ctr">
            <a:noFill/>
            <a:prstDash val="solid"/>
            <a:miter lim="800000"/>
          </a:ln>
          <a:effectLst/>
          <a:scene3d>
            <a:camera prst="orthographicFront"/>
            <a:lightRig rig="threePt" dir="t"/>
          </a:scene3d>
          <a:sp3d>
            <a:bevelT/>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a:ln>
                  <a:noFill/>
                </a:ln>
                <a:effectLst/>
                <a:uLnTx/>
                <a:uFillTx/>
              </a:rPr>
              <a:t>Privacy &amp; Security Regulation</a:t>
            </a:r>
          </a:p>
        </p:txBody>
      </p:sp>
      <p:sp>
        <p:nvSpPr>
          <p:cNvPr id="7" name="Isosceles Triangle 6">
            <a:extLst>
              <a:ext uri="{FF2B5EF4-FFF2-40B4-BE49-F238E27FC236}">
                <a16:creationId xmlns:a16="http://schemas.microsoft.com/office/drawing/2014/main" id="{BEC13C61-58B9-A19A-AF6E-A4EB270FF1CC}"/>
              </a:ext>
            </a:extLst>
          </p:cNvPr>
          <p:cNvSpPr/>
          <p:nvPr/>
        </p:nvSpPr>
        <p:spPr>
          <a:xfrm>
            <a:off x="5480271" y="2760905"/>
            <a:ext cx="721263" cy="1238442"/>
          </a:xfrm>
          <a:prstGeom prst="triangle">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Graphic 8" descr="Warning with solid fill">
            <a:extLst>
              <a:ext uri="{FF2B5EF4-FFF2-40B4-BE49-F238E27FC236}">
                <a16:creationId xmlns:a16="http://schemas.microsoft.com/office/drawing/2014/main" id="{9E86E521-1ED5-B002-99B5-CF574C5AF8AA}"/>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063197" y="2323866"/>
            <a:ext cx="1986252" cy="1986252"/>
          </a:xfrm>
          <a:prstGeom prst="rect">
            <a:avLst/>
          </a:prstGeom>
        </p:spPr>
      </p:pic>
    </p:spTree>
    <p:extLst>
      <p:ext uri="{BB962C8B-B14F-4D97-AF65-F5344CB8AC3E}">
        <p14:creationId xmlns:p14="http://schemas.microsoft.com/office/powerpoint/2010/main" val="1591435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0A7B14-FF67-771B-AE2E-50574219C2ED}"/>
              </a:ext>
            </a:extLst>
          </p:cNvPr>
          <p:cNvPicPr>
            <a:picLocks noChangeAspect="1"/>
          </p:cNvPicPr>
          <p:nvPr/>
        </p:nvPicPr>
        <p:blipFill rotWithShape="1">
          <a:blip r:embed="rId3"/>
          <a:srcRect l="2904" t="8069" r="3629"/>
          <a:stretch/>
        </p:blipFill>
        <p:spPr>
          <a:xfrm>
            <a:off x="0" y="0"/>
            <a:ext cx="11754332" cy="5230761"/>
          </a:xfrm>
          <a:prstGeom prst="rect">
            <a:avLst/>
          </a:prstGeom>
        </p:spPr>
      </p:pic>
      <p:pic>
        <p:nvPicPr>
          <p:cNvPr id="6" name="Picture 5" descr="Arrow PNG - Download Arrow Clipart">
            <a:extLst>
              <a:ext uri="{FF2B5EF4-FFF2-40B4-BE49-F238E27FC236}">
                <a16:creationId xmlns:a16="http://schemas.microsoft.com/office/drawing/2014/main" id="{5B4618C7-3F94-8341-B0B0-79F84419A91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45496">
            <a:off x="5144060" y="887116"/>
            <a:ext cx="1578682" cy="83302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rrow PNG - Download Arrow Clipart">
            <a:extLst>
              <a:ext uri="{FF2B5EF4-FFF2-40B4-BE49-F238E27FC236}">
                <a16:creationId xmlns:a16="http://schemas.microsoft.com/office/drawing/2014/main" id="{4F713238-A020-7553-923A-3A586C6C0AA0}"/>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21145496">
            <a:off x="8168969" y="494573"/>
            <a:ext cx="1578682" cy="83302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F1B2991-1648-57D1-C3D0-0E740FF3A0E4}"/>
              </a:ext>
            </a:extLst>
          </p:cNvPr>
          <p:cNvSpPr txBox="1"/>
          <p:nvPr/>
        </p:nvSpPr>
        <p:spPr>
          <a:xfrm rot="21144857">
            <a:off x="6523395" y="917929"/>
            <a:ext cx="1662546" cy="369332"/>
          </a:xfrm>
          <a:prstGeom prst="rect">
            <a:avLst/>
          </a:prstGeom>
          <a:noFill/>
        </p:spPr>
        <p:txBody>
          <a:bodyPr wrap="square" rtlCol="0">
            <a:spAutoFit/>
          </a:bodyPr>
          <a:lstStyle/>
          <a:p>
            <a:pPr algn="r"/>
            <a:r>
              <a:rPr lang="en-US" b="1"/>
              <a:t>Innovation</a:t>
            </a:r>
          </a:p>
        </p:txBody>
      </p:sp>
      <p:sp>
        <p:nvSpPr>
          <p:cNvPr id="9" name="TextBox 8">
            <a:extLst>
              <a:ext uri="{FF2B5EF4-FFF2-40B4-BE49-F238E27FC236}">
                <a16:creationId xmlns:a16="http://schemas.microsoft.com/office/drawing/2014/main" id="{EC8020F8-F8C9-A8EC-3DCC-144659230B3A}"/>
              </a:ext>
            </a:extLst>
          </p:cNvPr>
          <p:cNvSpPr txBox="1"/>
          <p:nvPr/>
        </p:nvSpPr>
        <p:spPr>
          <a:xfrm rot="21144857">
            <a:off x="3587504" y="1310473"/>
            <a:ext cx="1662546" cy="369332"/>
          </a:xfrm>
          <a:prstGeom prst="rect">
            <a:avLst/>
          </a:prstGeom>
          <a:noFill/>
        </p:spPr>
        <p:txBody>
          <a:bodyPr wrap="square" rtlCol="0">
            <a:spAutoFit/>
          </a:bodyPr>
          <a:lstStyle/>
          <a:p>
            <a:pPr algn="r"/>
            <a:r>
              <a:rPr lang="en-US" b="1"/>
              <a:t>Compliance</a:t>
            </a:r>
          </a:p>
        </p:txBody>
      </p:sp>
      <p:sp>
        <p:nvSpPr>
          <p:cNvPr id="11" name="TextBox 10">
            <a:extLst>
              <a:ext uri="{FF2B5EF4-FFF2-40B4-BE49-F238E27FC236}">
                <a16:creationId xmlns:a16="http://schemas.microsoft.com/office/drawing/2014/main" id="{25E516A0-11BB-BABC-0462-FA34ED44E072}"/>
              </a:ext>
            </a:extLst>
          </p:cNvPr>
          <p:cNvSpPr txBox="1"/>
          <p:nvPr/>
        </p:nvSpPr>
        <p:spPr>
          <a:xfrm>
            <a:off x="2179937" y="5257908"/>
            <a:ext cx="7615733" cy="954107"/>
          </a:xfrm>
          <a:prstGeom prst="rect">
            <a:avLst/>
          </a:prstGeom>
          <a:noFill/>
        </p:spPr>
        <p:txBody>
          <a:bodyPr wrap="square">
            <a:spAutoFit/>
          </a:bodyPr>
          <a:lstStyle/>
          <a:p>
            <a:pPr algn="ctr"/>
            <a:r>
              <a:rPr lang="en-US" sz="2800"/>
              <a:t>Confidential Computing Can Harmonize Innovation, Privacy &amp; Security</a:t>
            </a:r>
          </a:p>
        </p:txBody>
      </p:sp>
    </p:spTree>
    <p:extLst>
      <p:ext uri="{BB962C8B-B14F-4D97-AF65-F5344CB8AC3E}">
        <p14:creationId xmlns:p14="http://schemas.microsoft.com/office/powerpoint/2010/main" val="3715119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55862-78C2-1580-930B-8A65B363E9E4}"/>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AD5AFC51-C541-0198-EE08-DB9D7F4F759D}"/>
              </a:ext>
            </a:extLst>
          </p:cNvPr>
          <p:cNvSpPr/>
          <p:nvPr/>
        </p:nvSpPr>
        <p:spPr>
          <a:xfrm>
            <a:off x="6733881" y="1630837"/>
            <a:ext cx="4502870" cy="4308050"/>
          </a:xfrm>
          <a:prstGeom prst="rect">
            <a:avLst/>
          </a:prstGeom>
          <a:no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F6872FD-25D9-C1B9-D6CF-D7ED2FA90915}"/>
              </a:ext>
            </a:extLst>
          </p:cNvPr>
          <p:cNvSpPr>
            <a:spLocks noGrp="1"/>
          </p:cNvSpPr>
          <p:nvPr>
            <p:ph type="title"/>
          </p:nvPr>
        </p:nvSpPr>
        <p:spPr/>
        <p:txBody>
          <a:bodyPr/>
          <a:lstStyle/>
          <a:p>
            <a:r>
              <a:rPr lang="en-US" dirty="0"/>
              <a:t>Confidential Computing Aligns with Key Regulations</a:t>
            </a:r>
          </a:p>
        </p:txBody>
      </p:sp>
      <p:sp>
        <p:nvSpPr>
          <p:cNvPr id="5" name="TextBox 4">
            <a:extLst>
              <a:ext uri="{FF2B5EF4-FFF2-40B4-BE49-F238E27FC236}">
                <a16:creationId xmlns:a16="http://schemas.microsoft.com/office/drawing/2014/main" id="{D13E0B9C-8D61-AB68-4DAE-70C42F69DC23}"/>
              </a:ext>
            </a:extLst>
          </p:cNvPr>
          <p:cNvSpPr txBox="1"/>
          <p:nvPr/>
        </p:nvSpPr>
        <p:spPr>
          <a:xfrm>
            <a:off x="944456" y="2067807"/>
            <a:ext cx="5010860" cy="646331"/>
          </a:xfrm>
          <a:prstGeom prst="rect">
            <a:avLst/>
          </a:prstGeom>
          <a:noFill/>
        </p:spPr>
        <p:txBody>
          <a:bodyPr wrap="square">
            <a:spAutoFit/>
          </a:bodyPr>
          <a:lstStyle/>
          <a:p>
            <a:pPr marR="0" lvl="0">
              <a:spcBef>
                <a:spcPts val="0"/>
              </a:spcBef>
              <a:spcAft>
                <a:spcPts val="0"/>
              </a:spcAft>
            </a:pPr>
            <a:r>
              <a:rPr lang="en-US" sz="1200" dirty="0">
                <a:solidFill>
                  <a:srgbClr val="333333"/>
                </a:solidFill>
                <a:latin typeface="IntelOne Text Light" panose="020B0403020203020204" pitchFamily="34" charset="0"/>
                <a:ea typeface="Times New Roman" panose="02020603050405020304" pitchFamily="18" charset="0"/>
                <a:cs typeface="Times New Roman" panose="02020603050405020304" pitchFamily="18" charset="0"/>
              </a:rPr>
              <a:t>“High-risk AI systems shall </a:t>
            </a:r>
            <a:r>
              <a:rPr lang="en-US" sz="1200" b="1" i="1" dirty="0">
                <a:solidFill>
                  <a:srgbClr val="333333"/>
                </a:solidFill>
                <a:latin typeface="IntelOne Text Light" panose="020B0403020203020204" pitchFamily="34" charset="0"/>
                <a:ea typeface="Times New Roman" panose="02020603050405020304" pitchFamily="18" charset="0"/>
                <a:cs typeface="Times New Roman" panose="02020603050405020304" pitchFamily="18" charset="0"/>
              </a:rPr>
              <a:t>be resilient against attempts by </a:t>
            </a:r>
            <a:r>
              <a:rPr lang="en-US" sz="1200" b="1" i="1" dirty="0" err="1">
                <a:solidFill>
                  <a:srgbClr val="333333"/>
                </a:solidFill>
                <a:latin typeface="IntelOne Text Light" panose="020B0403020203020204" pitchFamily="34" charset="0"/>
                <a:ea typeface="Times New Roman" panose="02020603050405020304" pitchFamily="18" charset="0"/>
                <a:cs typeface="Times New Roman" panose="02020603050405020304" pitchFamily="18" charset="0"/>
              </a:rPr>
              <a:t>unauthorised</a:t>
            </a:r>
            <a:r>
              <a:rPr lang="en-US" sz="1200" b="1" i="1" dirty="0">
                <a:solidFill>
                  <a:srgbClr val="333333"/>
                </a:solidFill>
                <a:latin typeface="IntelOne Text Light" panose="020B0403020203020204" pitchFamily="34" charset="0"/>
                <a:ea typeface="Times New Roman" panose="02020603050405020304" pitchFamily="18" charset="0"/>
                <a:cs typeface="Times New Roman" panose="02020603050405020304" pitchFamily="18" charset="0"/>
              </a:rPr>
              <a:t> third parties</a:t>
            </a:r>
            <a:r>
              <a:rPr lang="en-US" sz="1200" dirty="0">
                <a:solidFill>
                  <a:srgbClr val="333333"/>
                </a:solidFill>
                <a:latin typeface="IntelOne Text Light" panose="020B0403020203020204" pitchFamily="34" charset="0"/>
                <a:ea typeface="Times New Roman" panose="02020603050405020304" pitchFamily="18" charset="0"/>
                <a:cs typeface="Times New Roman" panose="02020603050405020304" pitchFamily="18" charset="0"/>
              </a:rPr>
              <a:t> to alter their use, outputs or performance by exploiting system vulnerabilities”</a:t>
            </a:r>
            <a:r>
              <a:rPr lang="en-US" sz="1200" baseline="30000" dirty="0">
                <a:solidFill>
                  <a:srgbClr val="333333"/>
                </a:solidFill>
                <a:latin typeface="IntelOne Text Light" panose="020B0403020203020204" pitchFamily="34" charset="0"/>
                <a:ea typeface="Times New Roman" panose="02020603050405020304" pitchFamily="18" charset="0"/>
                <a:cs typeface="Times New Roman" panose="02020603050405020304" pitchFamily="18" charset="0"/>
              </a:rPr>
              <a:t>1</a:t>
            </a:r>
          </a:p>
        </p:txBody>
      </p:sp>
      <p:sp>
        <p:nvSpPr>
          <p:cNvPr id="6" name="TextBox 5">
            <a:extLst>
              <a:ext uri="{FF2B5EF4-FFF2-40B4-BE49-F238E27FC236}">
                <a16:creationId xmlns:a16="http://schemas.microsoft.com/office/drawing/2014/main" id="{4F294651-19B4-302A-1729-8993B08FB07F}"/>
              </a:ext>
            </a:extLst>
          </p:cNvPr>
          <p:cNvSpPr txBox="1"/>
          <p:nvPr/>
        </p:nvSpPr>
        <p:spPr>
          <a:xfrm>
            <a:off x="944456" y="3547035"/>
            <a:ext cx="4416782" cy="830997"/>
          </a:xfrm>
          <a:prstGeom prst="rect">
            <a:avLst/>
          </a:prstGeom>
          <a:noFill/>
        </p:spPr>
        <p:txBody>
          <a:bodyPr wrap="square">
            <a:spAutoFit/>
          </a:bodyPr>
          <a:lstStyle/>
          <a:p>
            <a:pPr marR="0" lvl="0">
              <a:spcBef>
                <a:spcPts val="0"/>
              </a:spcBef>
              <a:spcAft>
                <a:spcPts val="0"/>
              </a:spcAft>
            </a:pPr>
            <a:r>
              <a:rPr lang="en-US" sz="1200" dirty="0">
                <a:solidFill>
                  <a:srgbClr val="333333"/>
                </a:solidFill>
                <a:latin typeface="IntelOne Text Light" panose="020B0403020203020204" pitchFamily="34" charset="0"/>
                <a:cs typeface="Times New Roman" panose="02020603050405020304" pitchFamily="18" charset="0"/>
              </a:rPr>
              <a:t>“Agencies shall use available policy and technical tools, including </a:t>
            </a:r>
            <a:r>
              <a:rPr lang="en-US" sz="1200" b="1" i="1" dirty="0">
                <a:solidFill>
                  <a:srgbClr val="333333"/>
                </a:solidFill>
                <a:latin typeface="IntelOne Text Light" panose="020B0403020203020204" pitchFamily="34" charset="0"/>
                <a:cs typeface="Times New Roman" panose="02020603050405020304" pitchFamily="18" charset="0"/>
              </a:rPr>
              <a:t>privacy-enhancing technologies (PETs) </a:t>
            </a:r>
            <a:r>
              <a:rPr lang="en-US" sz="1200" dirty="0">
                <a:solidFill>
                  <a:srgbClr val="333333"/>
                </a:solidFill>
                <a:latin typeface="IntelOne Text Light" panose="020B0403020203020204" pitchFamily="34" charset="0"/>
                <a:cs typeface="Times New Roman" panose="02020603050405020304" pitchFamily="18" charset="0"/>
              </a:rPr>
              <a:t>where appropriate, to protect privacy and to combat the broader legal and societal risks”</a:t>
            </a:r>
            <a:r>
              <a:rPr lang="en-US" sz="1200" baseline="30000" dirty="0">
                <a:solidFill>
                  <a:srgbClr val="333333"/>
                </a:solidFill>
                <a:latin typeface="IntelOne Text Light" panose="020B0403020203020204" pitchFamily="34" charset="0"/>
                <a:cs typeface="Times New Roman" panose="02020603050405020304" pitchFamily="18" charset="0"/>
              </a:rPr>
              <a:t>2</a:t>
            </a:r>
            <a:endParaRPr lang="en-US" sz="1200" baseline="30000" dirty="0">
              <a:solidFill>
                <a:srgbClr val="333333"/>
              </a:solidFill>
              <a:effectLst/>
              <a:latin typeface="IntelOne Text Light" panose="020B0403020203020204" pitchFamily="34" charset="0"/>
              <a:ea typeface="Calibri" panose="020F0502020204030204" pitchFamily="34" charset="0"/>
              <a:cs typeface="Times New Roman" panose="02020603050405020304" pitchFamily="18" charset="0"/>
            </a:endParaRPr>
          </a:p>
        </p:txBody>
      </p:sp>
      <p:sp>
        <p:nvSpPr>
          <p:cNvPr id="7" name="Content Placeholder 2">
            <a:extLst>
              <a:ext uri="{FF2B5EF4-FFF2-40B4-BE49-F238E27FC236}">
                <a16:creationId xmlns:a16="http://schemas.microsoft.com/office/drawing/2014/main" id="{1196E824-72A0-9D44-8E68-B49A2701C1A5}"/>
              </a:ext>
            </a:extLst>
          </p:cNvPr>
          <p:cNvSpPr txBox="1">
            <a:spLocks/>
          </p:cNvSpPr>
          <p:nvPr/>
        </p:nvSpPr>
        <p:spPr>
          <a:xfrm>
            <a:off x="6856432" y="1786300"/>
            <a:ext cx="4266134" cy="3698964"/>
          </a:xfrm>
          <a:prstGeom prst="rect">
            <a:avLst/>
          </a:prstGeom>
          <a:noFill/>
          <a:ln w="25400" cap="flat" cmpd="sng" algn="ctr">
            <a:noFill/>
            <a:prstDash val="solid"/>
            <a:miter lim="800000"/>
          </a:ln>
          <a:effectLst/>
        </p:spPr>
        <p:txBody>
          <a:bodyPr wrap="square" lIns="91440" tIns="228600" rIns="91440" bIns="228600" rtlCol="0" anchor="t" anchorCtr="0">
            <a:noAutofit/>
          </a:bodyPr>
          <a:lstStyle>
            <a:defPPr>
              <a:defRPr lang="en-US"/>
            </a:defPPr>
            <a:lvl1pPr marR="0" lvl="0" indent="0" fontAlgn="auto">
              <a:lnSpc>
                <a:spcPct val="90000"/>
              </a:lnSpc>
              <a:spcBef>
                <a:spcPts val="1000"/>
              </a:spcBef>
              <a:spcAft>
                <a:spcPts val="0"/>
              </a:spcAft>
              <a:buClrTx/>
              <a:buSzTx/>
              <a:buFontTx/>
              <a:buNone/>
              <a:tabLst/>
              <a:defRPr kumimoji="0" sz="2000" b="0" i="0" u="none" strike="noStrike" cap="none" spc="0" normalizeH="0" baseline="0">
                <a:ln>
                  <a:noFill/>
                </a:ln>
                <a:solidFill>
                  <a:schemeClr val="bg2"/>
                </a:solidFill>
                <a:effectLst/>
                <a:uLnTx/>
                <a:uFillTx/>
                <a:latin typeface="IntelOne Display Medium" panose="020B0703020203020204" pitchFamily="34" charset="0"/>
              </a:defRPr>
            </a:lvl1pPr>
            <a:lvl2pPr marL="225425" lvl="1" indent="-225425">
              <a:lnSpc>
                <a:spcPct val="90000"/>
              </a:lnSpc>
              <a:spcBef>
                <a:spcPts val="1200"/>
              </a:spcBef>
              <a:buFont typeface="Wingdings" panose="05000000000000000000" pitchFamily="2" charset="2"/>
              <a:buChar char="§"/>
              <a:defRPr sz="1600">
                <a:solidFill>
                  <a:schemeClr val="bg1"/>
                </a:solidFill>
              </a:defRPr>
            </a:lvl2pPr>
            <a:lvl3pPr marL="457200" lvl="2" indent="-228600">
              <a:lnSpc>
                <a:spcPct val="90000"/>
              </a:lnSpc>
              <a:spcBef>
                <a:spcPts val="500"/>
              </a:spcBef>
              <a:buFont typeface="IntelOne Display Regular" panose="020B0503020203020204" pitchFamily="34" charset="0"/>
              <a:buChar char="•"/>
              <a:defRPr sz="1400">
                <a:solidFill>
                  <a:schemeClr val="bg2"/>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27013" lvl="1" indent="0" defTabSz="609585">
              <a:lnSpc>
                <a:spcPct val="100000"/>
              </a:lnSpc>
              <a:buNone/>
              <a:defRPr/>
            </a:pPr>
            <a:r>
              <a:rPr lang="en-US" sz="2400" b="1" kern="0" dirty="0">
                <a:solidFill>
                  <a:schemeClr val="tx1"/>
                </a:solidFill>
              </a:rPr>
              <a:t>Confidential Computing</a:t>
            </a:r>
          </a:p>
          <a:p>
            <a:pPr marL="227013" lvl="1" indent="0" defTabSz="609585">
              <a:lnSpc>
                <a:spcPct val="100000"/>
              </a:lnSpc>
              <a:spcBef>
                <a:spcPts val="1800"/>
              </a:spcBef>
              <a:buSzPct val="120000"/>
              <a:buNone/>
              <a:defRPr/>
            </a:pPr>
            <a:r>
              <a:rPr lang="en-US" sz="1400" kern="0" dirty="0">
                <a:solidFill>
                  <a:schemeClr val="tx1"/>
                </a:solidFill>
              </a:rPr>
              <a:t>Helps prevent data exposure to unauthorized software or persons while actively in-use</a:t>
            </a:r>
          </a:p>
          <a:p>
            <a:pPr marL="227013" lvl="1" indent="0" defTabSz="609585">
              <a:lnSpc>
                <a:spcPct val="100000"/>
              </a:lnSpc>
              <a:spcBef>
                <a:spcPts val="2400"/>
              </a:spcBef>
              <a:buSzPct val="120000"/>
              <a:buNone/>
              <a:defRPr/>
            </a:pPr>
            <a:r>
              <a:rPr lang="en-US" sz="1400" kern="0" dirty="0">
                <a:solidFill>
                  <a:schemeClr val="tx1"/>
                </a:solidFill>
              </a:rPr>
              <a:t>Protects AI training or inference data from exposure or manipulation during processing</a:t>
            </a:r>
          </a:p>
          <a:p>
            <a:pPr marL="227013" lvl="1" indent="0" defTabSz="609585">
              <a:lnSpc>
                <a:spcPct val="100000"/>
              </a:lnSpc>
              <a:spcBef>
                <a:spcPts val="2400"/>
              </a:spcBef>
              <a:buSzPct val="120000"/>
              <a:buNone/>
              <a:defRPr/>
            </a:pPr>
            <a:r>
              <a:rPr lang="en-US" sz="1400" kern="0" dirty="0">
                <a:solidFill>
                  <a:schemeClr val="tx1"/>
                </a:solidFill>
              </a:rPr>
              <a:t>Protects the AI model from tampering or theft inside an attested TEE</a:t>
            </a:r>
          </a:p>
          <a:p>
            <a:pPr marL="227013" lvl="1" indent="0" defTabSz="609585">
              <a:lnSpc>
                <a:spcPct val="100000"/>
              </a:lnSpc>
              <a:spcBef>
                <a:spcPts val="2400"/>
              </a:spcBef>
              <a:buSzPct val="120000"/>
              <a:buNone/>
              <a:defRPr/>
            </a:pPr>
            <a:r>
              <a:rPr lang="en-US" sz="1400" kern="0" dirty="0">
                <a:solidFill>
                  <a:schemeClr val="tx1"/>
                </a:solidFill>
              </a:rPr>
              <a:t>Strengthens cybersecurity against known and new threats such as unpatched or Zero Day vulnerabilities and malicious insiders</a:t>
            </a:r>
          </a:p>
        </p:txBody>
      </p:sp>
      <p:sp>
        <p:nvSpPr>
          <p:cNvPr id="10" name="TextBox 9">
            <a:extLst>
              <a:ext uri="{FF2B5EF4-FFF2-40B4-BE49-F238E27FC236}">
                <a16:creationId xmlns:a16="http://schemas.microsoft.com/office/drawing/2014/main" id="{CE50BF99-34B5-92F5-C3E7-FD7E528C5630}"/>
              </a:ext>
            </a:extLst>
          </p:cNvPr>
          <p:cNvSpPr txBox="1"/>
          <p:nvPr/>
        </p:nvSpPr>
        <p:spPr>
          <a:xfrm>
            <a:off x="947396" y="1752484"/>
            <a:ext cx="4362212" cy="338554"/>
          </a:xfrm>
          <a:prstGeom prst="rect">
            <a:avLst/>
          </a:prstGeom>
          <a:noFill/>
        </p:spPr>
        <p:txBody>
          <a:bodyPr wrap="square" rtlCol="0">
            <a:spAutoFit/>
          </a:bodyPr>
          <a:lstStyle/>
          <a:p>
            <a:r>
              <a:rPr lang="en-US" sz="1600" b="1" dirty="0"/>
              <a:t>European Union Artificial Intelligence Act</a:t>
            </a:r>
          </a:p>
        </p:txBody>
      </p:sp>
      <p:sp>
        <p:nvSpPr>
          <p:cNvPr id="15" name="TextBox 14">
            <a:extLst>
              <a:ext uri="{FF2B5EF4-FFF2-40B4-BE49-F238E27FC236}">
                <a16:creationId xmlns:a16="http://schemas.microsoft.com/office/drawing/2014/main" id="{A3858AAA-81E5-2942-F810-1A8BE101E513}"/>
              </a:ext>
            </a:extLst>
          </p:cNvPr>
          <p:cNvSpPr txBox="1"/>
          <p:nvPr/>
        </p:nvSpPr>
        <p:spPr>
          <a:xfrm>
            <a:off x="947396" y="2976221"/>
            <a:ext cx="3842951" cy="584775"/>
          </a:xfrm>
          <a:prstGeom prst="rect">
            <a:avLst/>
          </a:prstGeom>
          <a:noFill/>
        </p:spPr>
        <p:txBody>
          <a:bodyPr wrap="square" rtlCol="0">
            <a:spAutoFit/>
          </a:bodyPr>
          <a:lstStyle/>
          <a:p>
            <a:r>
              <a:rPr lang="en-US" sz="1600" b="1" dirty="0"/>
              <a:t>U.S. Executive Order on Safe, Secure &amp; Trustworthy Artificial Intelligence</a:t>
            </a:r>
          </a:p>
        </p:txBody>
      </p:sp>
      <p:pic>
        <p:nvPicPr>
          <p:cNvPr id="2056" name="Picture 8" descr="Inserting A Check Mark (Tick ✓) Symbol in Excel - Acuity Training">
            <a:extLst>
              <a:ext uri="{FF2B5EF4-FFF2-40B4-BE49-F238E27FC236}">
                <a16:creationId xmlns:a16="http://schemas.microsoft.com/office/drawing/2014/main" id="{F8F81E6F-91FC-2BA0-533F-F6FAB9315DA8}"/>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2611754"/>
            <a:ext cx="427586" cy="4199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8" descr="Inserting A Check Mark (Tick ✓) Symbol in Excel - Acuity Training">
            <a:extLst>
              <a:ext uri="{FF2B5EF4-FFF2-40B4-BE49-F238E27FC236}">
                <a16:creationId xmlns:a16="http://schemas.microsoft.com/office/drawing/2014/main" id="{B3B12F7B-F50C-0835-99BA-AD93235186D4}"/>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3311679"/>
            <a:ext cx="427586" cy="41998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nserting A Check Mark (Tick ✓) Symbol in Excel - Acuity Training">
            <a:extLst>
              <a:ext uri="{FF2B5EF4-FFF2-40B4-BE49-F238E27FC236}">
                <a16:creationId xmlns:a16="http://schemas.microsoft.com/office/drawing/2014/main" id="{7EDFC69E-6C65-43E5-0B40-0C641CDB8AEC}"/>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4036676"/>
            <a:ext cx="427586" cy="41998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Inserting A Check Mark (Tick ✓) Symbol in Excel - Acuity Training">
            <a:extLst>
              <a:ext uri="{FF2B5EF4-FFF2-40B4-BE49-F238E27FC236}">
                <a16:creationId xmlns:a16="http://schemas.microsoft.com/office/drawing/2014/main" id="{8E16343B-41BE-0565-185C-FF67D593DEF6}"/>
              </a:ext>
            </a:extLst>
          </p:cNvPr>
          <p:cNvPicPr>
            <a:picLocks noChangeAspect="1" noChangeArrowheads="1"/>
          </p:cNvPicPr>
          <p:nvPr/>
        </p:nvPicPr>
        <p:blipFill>
          <a:blip r:embed="rId3">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15434" y="4916512"/>
            <a:ext cx="427586" cy="419984"/>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8">
            <a:extLst>
              <a:ext uri="{FF2B5EF4-FFF2-40B4-BE49-F238E27FC236}">
                <a16:creationId xmlns:a16="http://schemas.microsoft.com/office/drawing/2014/main" id="{D938914E-90DB-B68B-F9AC-42F9A7AF98F3}"/>
              </a:ext>
            </a:extLst>
          </p:cNvPr>
          <p:cNvSpPr txBox="1"/>
          <p:nvPr/>
        </p:nvSpPr>
        <p:spPr>
          <a:xfrm>
            <a:off x="1981466" y="6353470"/>
            <a:ext cx="6285573" cy="507831"/>
          </a:xfrm>
          <a:prstGeom prst="rect">
            <a:avLst/>
          </a:prstGeom>
          <a:noFill/>
        </p:spPr>
        <p:txBody>
          <a:bodyPr wrap="square" rtlCol="0">
            <a:spAutoFit/>
          </a:bodyPr>
          <a:lstStyle/>
          <a:p>
            <a:pPr marL="342900" indent="-342900">
              <a:buAutoNum type="arabicPeriod"/>
            </a:pPr>
            <a:r>
              <a:rPr lang="en-US" sz="900" dirty="0"/>
              <a:t>European Union AI Act, Article 15</a:t>
            </a:r>
          </a:p>
          <a:p>
            <a:pPr marL="342900" indent="-342900">
              <a:buFontTx/>
              <a:buAutoNum type="arabicPeriod"/>
            </a:pPr>
            <a:r>
              <a:rPr lang="en-US" sz="900" dirty="0"/>
              <a:t>Executive Order on the Safe, Secure, and Trustworthy Development and Use of AI, Section 2(f)</a:t>
            </a:r>
          </a:p>
          <a:p>
            <a:pPr marL="342900" indent="-342900">
              <a:buFontTx/>
              <a:buAutoNum type="arabicPeriod"/>
            </a:pPr>
            <a:r>
              <a:rPr lang="en-US" sz="900" dirty="0">
                <a:solidFill>
                  <a:srgbClr val="333333"/>
                </a:solidFill>
                <a:latin typeface="IntelOne Text Light" panose="020B0403020203020204" pitchFamily="34" charset="0"/>
                <a:cs typeface="Times New Roman" panose="02020603050405020304" pitchFamily="18" charset="0"/>
              </a:rPr>
              <a:t>European Union DORA Chapter 2, Section 2, Article 9, Paragraph 2 </a:t>
            </a:r>
          </a:p>
        </p:txBody>
      </p:sp>
      <p:sp>
        <p:nvSpPr>
          <p:cNvPr id="8" name="TextBox 7">
            <a:extLst>
              <a:ext uri="{FF2B5EF4-FFF2-40B4-BE49-F238E27FC236}">
                <a16:creationId xmlns:a16="http://schemas.microsoft.com/office/drawing/2014/main" id="{30E2E627-6513-F3E2-551E-8E8F586B7EBB}"/>
              </a:ext>
            </a:extLst>
          </p:cNvPr>
          <p:cNvSpPr txBox="1"/>
          <p:nvPr/>
        </p:nvSpPr>
        <p:spPr>
          <a:xfrm>
            <a:off x="944456" y="5130515"/>
            <a:ext cx="5647110" cy="1015663"/>
          </a:xfrm>
          <a:prstGeom prst="rect">
            <a:avLst/>
          </a:prstGeom>
          <a:noFill/>
        </p:spPr>
        <p:txBody>
          <a:bodyPr wrap="square">
            <a:spAutoFit/>
          </a:bodyPr>
          <a:lstStyle/>
          <a:p>
            <a:r>
              <a:rPr lang="en-US" sz="1200" dirty="0">
                <a:solidFill>
                  <a:srgbClr val="333333"/>
                </a:solidFill>
                <a:latin typeface="IntelOne Text Light" panose="020B0403020203020204" pitchFamily="34" charset="0"/>
                <a:cs typeface="Times New Roman" panose="02020603050405020304" pitchFamily="18" charset="0"/>
              </a:rPr>
              <a:t>Financial entities shall design, procure and implement ICT security policies, procedures, protocols and tools that aim to ensure the resilience, continuity and availability of ICT systems, in particular for those supporting critical or important functions, and to maintain high standards of availability, authenticity, integrity and confidentiality of data, whether at rest, </a:t>
            </a:r>
            <a:r>
              <a:rPr lang="en-US" sz="1200" b="1" i="1" dirty="0">
                <a:solidFill>
                  <a:srgbClr val="333333"/>
                </a:solidFill>
                <a:latin typeface="IntelOne Text Light" panose="020B0403020203020204" pitchFamily="34" charset="0"/>
                <a:cs typeface="Times New Roman" panose="02020603050405020304" pitchFamily="18" charset="0"/>
              </a:rPr>
              <a:t>in use </a:t>
            </a:r>
            <a:r>
              <a:rPr lang="en-US" sz="1200" dirty="0">
                <a:solidFill>
                  <a:srgbClr val="333333"/>
                </a:solidFill>
                <a:latin typeface="IntelOne Text Light" panose="020B0403020203020204" pitchFamily="34" charset="0"/>
                <a:cs typeface="Times New Roman" panose="02020603050405020304" pitchFamily="18" charset="0"/>
              </a:rPr>
              <a:t>or in transit.</a:t>
            </a:r>
            <a:r>
              <a:rPr lang="en-US" sz="1200" baseline="30000" dirty="0">
                <a:solidFill>
                  <a:srgbClr val="333333"/>
                </a:solidFill>
                <a:latin typeface="IntelOne Text Light" panose="020B0403020203020204" pitchFamily="34" charset="0"/>
                <a:cs typeface="Times New Roman" panose="02020603050405020304" pitchFamily="18" charset="0"/>
              </a:rPr>
              <a:t>3</a:t>
            </a:r>
          </a:p>
        </p:txBody>
      </p:sp>
      <p:sp>
        <p:nvSpPr>
          <p:cNvPr id="12" name="TextBox 11">
            <a:extLst>
              <a:ext uri="{FF2B5EF4-FFF2-40B4-BE49-F238E27FC236}">
                <a16:creationId xmlns:a16="http://schemas.microsoft.com/office/drawing/2014/main" id="{D04AA866-540C-44FB-72E0-8B94C1D978CB}"/>
              </a:ext>
            </a:extLst>
          </p:cNvPr>
          <p:cNvSpPr txBox="1"/>
          <p:nvPr/>
        </p:nvSpPr>
        <p:spPr>
          <a:xfrm>
            <a:off x="947396" y="4590103"/>
            <a:ext cx="3698748" cy="584775"/>
          </a:xfrm>
          <a:prstGeom prst="rect">
            <a:avLst/>
          </a:prstGeom>
          <a:noFill/>
        </p:spPr>
        <p:txBody>
          <a:bodyPr wrap="square" rtlCol="0">
            <a:spAutoFit/>
          </a:bodyPr>
          <a:lstStyle/>
          <a:p>
            <a:r>
              <a:rPr lang="en-US" sz="1600" b="1" dirty="0"/>
              <a:t>European Union Digital Operations Resiliency Act (DORA)</a:t>
            </a:r>
          </a:p>
        </p:txBody>
      </p:sp>
      <p:pic>
        <p:nvPicPr>
          <p:cNvPr id="1026" name="Picture 2">
            <a:extLst>
              <a:ext uri="{FF2B5EF4-FFF2-40B4-BE49-F238E27FC236}">
                <a16:creationId xmlns:a16="http://schemas.microsoft.com/office/drawing/2014/main" id="{0A95A5DF-931B-43CB-7C6E-D2EE2CAF86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505" y="3016789"/>
            <a:ext cx="429477" cy="4294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rintable Country Flag of the European Union - Circle | Vector Country Flags  of the World">
            <a:extLst>
              <a:ext uri="{FF2B5EF4-FFF2-40B4-BE49-F238E27FC236}">
                <a16:creationId xmlns:a16="http://schemas.microsoft.com/office/drawing/2014/main" id="{B390E5E7-DE89-E5DE-CA16-EEBE6AC0A9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467" y="1714117"/>
            <a:ext cx="459553" cy="45955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Printable Country Flag of the European Union - Circle | Vector Country Flags  of the World">
            <a:extLst>
              <a:ext uri="{FF2B5EF4-FFF2-40B4-BE49-F238E27FC236}">
                <a16:creationId xmlns:a16="http://schemas.microsoft.com/office/drawing/2014/main" id="{516733A0-11A5-F1A1-2F7D-73C439ABC6A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390" y="4650469"/>
            <a:ext cx="459553" cy="459553"/>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Connector 17">
            <a:extLst>
              <a:ext uri="{FF2B5EF4-FFF2-40B4-BE49-F238E27FC236}">
                <a16:creationId xmlns:a16="http://schemas.microsoft.com/office/drawing/2014/main" id="{E9280396-40F7-C2DB-137D-C3EDE5BBB4C4}"/>
              </a:ext>
            </a:extLst>
          </p:cNvPr>
          <p:cNvCxnSpPr/>
          <p:nvPr/>
        </p:nvCxnSpPr>
        <p:spPr>
          <a:xfrm>
            <a:off x="1062681" y="2854411"/>
            <a:ext cx="3842951"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AEB100A-CCB3-73B1-82F4-C51DF22D1B50}"/>
              </a:ext>
            </a:extLst>
          </p:cNvPr>
          <p:cNvCxnSpPr/>
          <p:nvPr/>
        </p:nvCxnSpPr>
        <p:spPr>
          <a:xfrm>
            <a:off x="1042090" y="4456660"/>
            <a:ext cx="3842951"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12809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Shape 19">
            <a:extLst>
              <a:ext uri="{FF2B5EF4-FFF2-40B4-BE49-F238E27FC236}">
                <a16:creationId xmlns:a16="http://schemas.microsoft.com/office/drawing/2014/main" id="{A09CA7FF-0D8F-4806-893F-D811D7707CF8}"/>
              </a:ext>
            </a:extLst>
          </p:cNvPr>
          <p:cNvSpPr/>
          <p:nvPr/>
        </p:nvSpPr>
        <p:spPr>
          <a:xfrm>
            <a:off x="8682928" y="2072568"/>
            <a:ext cx="1275470" cy="261083"/>
          </a:xfrm>
          <a:custGeom>
            <a:avLst/>
            <a:gdLst>
              <a:gd name="connsiteX0" fmla="*/ 0 w 688258"/>
              <a:gd name="connsiteY0" fmla="*/ 226142 h 226142"/>
              <a:gd name="connsiteX1" fmla="*/ 0 w 688258"/>
              <a:gd name="connsiteY1" fmla="*/ 0 h 226142"/>
              <a:gd name="connsiteX2" fmla="*/ 688258 w 688258"/>
              <a:gd name="connsiteY2" fmla="*/ 0 h 226142"/>
            </a:gdLst>
            <a:ahLst/>
            <a:cxnLst>
              <a:cxn ang="0">
                <a:pos x="connsiteX0" y="connsiteY0"/>
              </a:cxn>
              <a:cxn ang="0">
                <a:pos x="connsiteX1" y="connsiteY1"/>
              </a:cxn>
              <a:cxn ang="0">
                <a:pos x="connsiteX2" y="connsiteY2"/>
              </a:cxn>
            </a:cxnLst>
            <a:rect l="l" t="t" r="r" b="b"/>
            <a:pathLst>
              <a:path w="688258" h="226142">
                <a:moveTo>
                  <a:pt x="0" y="226142"/>
                </a:moveTo>
                <a:lnTo>
                  <a:pt x="0" y="0"/>
                </a:lnTo>
                <a:lnTo>
                  <a:pt x="688258" y="0"/>
                </a:lnTo>
              </a:path>
            </a:pathLst>
          </a:custGeom>
          <a:noFill/>
          <a:ln w="22225" cap="flat">
            <a:solidFill>
              <a:schemeClr val="tx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400" b="0" i="0" u="none" strike="noStrike" cap="none" spc="0" normalizeH="0" baseline="0">
              <a:ln>
                <a:noFill/>
              </a:ln>
              <a:effectLst/>
              <a:uFillTx/>
              <a:latin typeface="IntelOne Text" panose="020B0503020203020204" pitchFamily="34" charset="0"/>
            </a:endParaRPr>
          </a:p>
        </p:txBody>
      </p:sp>
      <p:sp>
        <p:nvSpPr>
          <p:cNvPr id="2" name="Title 1">
            <a:extLst>
              <a:ext uri="{FF2B5EF4-FFF2-40B4-BE49-F238E27FC236}">
                <a16:creationId xmlns:a16="http://schemas.microsoft.com/office/drawing/2014/main" id="{AC1D4249-9374-414F-94F9-B16C84E850DB}"/>
              </a:ext>
            </a:extLst>
          </p:cNvPr>
          <p:cNvSpPr>
            <a:spLocks noGrp="1"/>
          </p:cNvSpPr>
          <p:nvPr>
            <p:ph type="title"/>
          </p:nvPr>
        </p:nvSpPr>
        <p:spPr/>
        <p:txBody>
          <a:bodyPr/>
          <a:lstStyle/>
          <a:p>
            <a:r>
              <a:rPr lang="en-US"/>
              <a:t>Confidential Computing</a:t>
            </a:r>
          </a:p>
        </p:txBody>
      </p:sp>
      <p:pic>
        <p:nvPicPr>
          <p:cNvPr id="2050" name="Picture 2">
            <a:extLst>
              <a:ext uri="{FF2B5EF4-FFF2-40B4-BE49-F238E27FC236}">
                <a16:creationId xmlns:a16="http://schemas.microsoft.com/office/drawing/2014/main" id="{7F586533-03F5-4EC9-A4F0-78191BEF08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3866763" y="1772685"/>
            <a:ext cx="3533614" cy="296091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CD8A82C-377A-431F-A67E-BBADCFD32E3C}"/>
              </a:ext>
            </a:extLst>
          </p:cNvPr>
          <p:cNvSpPr/>
          <p:nvPr/>
        </p:nvSpPr>
        <p:spPr>
          <a:xfrm>
            <a:off x="8501285" y="4295876"/>
            <a:ext cx="2182762" cy="442452"/>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Cloud Provider</a:t>
            </a:r>
          </a:p>
        </p:txBody>
      </p:sp>
      <p:sp>
        <p:nvSpPr>
          <p:cNvPr id="27" name="TextBox 26">
            <a:extLst>
              <a:ext uri="{FF2B5EF4-FFF2-40B4-BE49-F238E27FC236}">
                <a16:creationId xmlns:a16="http://schemas.microsoft.com/office/drawing/2014/main" id="{07368EAA-9104-450E-AC45-2C3DC47E6A4C}"/>
              </a:ext>
            </a:extLst>
          </p:cNvPr>
          <p:cNvSpPr txBox="1"/>
          <p:nvPr/>
        </p:nvSpPr>
        <p:spPr>
          <a:xfrm>
            <a:off x="7013353" y="5277160"/>
            <a:ext cx="924231"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chemeClr val="accent2"/>
                </a:solidFill>
                <a:effectLst/>
                <a:uFillTx/>
                <a:latin typeface="IntelOne Text Bold" panose="020B0803020203020204" pitchFamily="34" charset="0"/>
                <a:sym typeface="Helvetica Neue"/>
              </a:rPr>
              <a:t>+</a:t>
            </a:r>
          </a:p>
        </p:txBody>
      </p:sp>
      <p:sp>
        <p:nvSpPr>
          <p:cNvPr id="25" name="TextBox 24">
            <a:extLst>
              <a:ext uri="{FF2B5EF4-FFF2-40B4-BE49-F238E27FC236}">
                <a16:creationId xmlns:a16="http://schemas.microsoft.com/office/drawing/2014/main" id="{4578BA86-F87F-49D1-8887-982D1E00EEF3}"/>
              </a:ext>
            </a:extLst>
          </p:cNvPr>
          <p:cNvSpPr txBox="1"/>
          <p:nvPr/>
        </p:nvSpPr>
        <p:spPr>
          <a:xfrm>
            <a:off x="8631738" y="1821829"/>
            <a:ext cx="1012896"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tx2"/>
                </a:solidFill>
                <a:effectLst/>
                <a:uFillTx/>
                <a:latin typeface="IntelOne Text" panose="020B0503020203020204" pitchFamily="34" charset="0"/>
                <a:sym typeface="Helvetica Neue"/>
              </a:rPr>
              <a:t>Access Control</a:t>
            </a:r>
          </a:p>
        </p:txBody>
      </p:sp>
      <p:pic>
        <p:nvPicPr>
          <p:cNvPr id="14" name="Picture 13">
            <a:extLst>
              <a:ext uri="{FF2B5EF4-FFF2-40B4-BE49-F238E27FC236}">
                <a16:creationId xmlns:a16="http://schemas.microsoft.com/office/drawing/2014/main" id="{B0740430-BC56-0EBF-86CC-A74A695DCA9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6678" y="3414877"/>
            <a:ext cx="450722" cy="446259"/>
          </a:xfrm>
          <a:prstGeom prst="rect">
            <a:avLst/>
          </a:prstGeom>
        </p:spPr>
      </p:pic>
      <p:sp>
        <p:nvSpPr>
          <p:cNvPr id="18" name="Rectangle 17">
            <a:extLst>
              <a:ext uri="{FF2B5EF4-FFF2-40B4-BE49-F238E27FC236}">
                <a16:creationId xmlns:a16="http://schemas.microsoft.com/office/drawing/2014/main" id="{F6B95EC5-54EA-BBE5-4AC2-17757F8B30C4}"/>
              </a:ext>
            </a:extLst>
          </p:cNvPr>
          <p:cNvSpPr/>
          <p:nvPr/>
        </p:nvSpPr>
        <p:spPr>
          <a:xfrm>
            <a:off x="4123588" y="5319893"/>
            <a:ext cx="3048327" cy="4069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1400">
                <a:solidFill>
                  <a:schemeClr val="bg1"/>
                </a:solidFill>
                <a:latin typeface="IntelOne Display Medium" panose="020B0703020203020204" pitchFamily="34" charset="0"/>
                <a:sym typeface="Helvetica Neue Medium"/>
              </a:rPr>
              <a:t>Data Center Geo-Location</a:t>
            </a:r>
          </a:p>
        </p:txBody>
      </p:sp>
      <p:sp>
        <p:nvSpPr>
          <p:cNvPr id="22" name="Rectangle 21">
            <a:extLst>
              <a:ext uri="{FF2B5EF4-FFF2-40B4-BE49-F238E27FC236}">
                <a16:creationId xmlns:a16="http://schemas.microsoft.com/office/drawing/2014/main" id="{9F736288-74BD-012B-DFFC-0378D984A7FA}"/>
              </a:ext>
            </a:extLst>
          </p:cNvPr>
          <p:cNvSpPr/>
          <p:nvPr/>
        </p:nvSpPr>
        <p:spPr>
          <a:xfrm>
            <a:off x="11411646" y="5203273"/>
            <a:ext cx="109728" cy="10972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F45A8417-F1CE-DA85-997E-043F4FD97FBE}"/>
              </a:ext>
            </a:extLst>
          </p:cNvPr>
          <p:cNvSpPr/>
          <p:nvPr/>
        </p:nvSpPr>
        <p:spPr>
          <a:xfrm>
            <a:off x="7773686" y="5313001"/>
            <a:ext cx="3637960" cy="42076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1400">
                <a:latin typeface="IntelOne Display Medium" panose="020B0703020203020204" pitchFamily="34" charset="0"/>
              </a:rPr>
              <a:t>Technological Protection and Control</a:t>
            </a:r>
          </a:p>
        </p:txBody>
      </p:sp>
      <p:sp>
        <p:nvSpPr>
          <p:cNvPr id="32" name="Text Placeholder 13">
            <a:extLst>
              <a:ext uri="{FF2B5EF4-FFF2-40B4-BE49-F238E27FC236}">
                <a16:creationId xmlns:a16="http://schemas.microsoft.com/office/drawing/2014/main" id="{EFCDFF92-0542-9A98-9698-AAFC89A7E834}"/>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IntelOne Display Medium" panose="020B0703020203020204" pitchFamily="34" charset="0"/>
              </a:rPr>
              <a:t>Strengthens Data Sovereignty Programs</a:t>
            </a:r>
          </a:p>
        </p:txBody>
      </p:sp>
      <p:pic>
        <p:nvPicPr>
          <p:cNvPr id="37" name="Picture 36">
            <a:extLst>
              <a:ext uri="{FF2B5EF4-FFF2-40B4-BE49-F238E27FC236}">
                <a16:creationId xmlns:a16="http://schemas.microsoft.com/office/drawing/2014/main" id="{AB4DC22F-D1EF-F250-529D-2DC4A68595AA}"/>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8379693" y="2068831"/>
            <a:ext cx="702065" cy="702065"/>
          </a:xfrm>
          <a:prstGeom prst="rect">
            <a:avLst/>
          </a:prstGeom>
        </p:spPr>
      </p:pic>
      <p:pic>
        <p:nvPicPr>
          <p:cNvPr id="38" name="Picture 37">
            <a:extLst>
              <a:ext uri="{FF2B5EF4-FFF2-40B4-BE49-F238E27FC236}">
                <a16:creationId xmlns:a16="http://schemas.microsoft.com/office/drawing/2014/main" id="{C3C7EBFE-B274-7D2A-F5CE-BEB07FB9E179}"/>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9749477" y="1317728"/>
            <a:ext cx="1027893" cy="1027893"/>
          </a:xfrm>
          <a:prstGeom prst="rect">
            <a:avLst/>
          </a:prstGeom>
        </p:spPr>
      </p:pic>
      <p:cxnSp>
        <p:nvCxnSpPr>
          <p:cNvPr id="40" name="Straight Connector 39">
            <a:extLst>
              <a:ext uri="{FF2B5EF4-FFF2-40B4-BE49-F238E27FC236}">
                <a16:creationId xmlns:a16="http://schemas.microsoft.com/office/drawing/2014/main" id="{13C8E98A-0197-3476-7304-A21C4FE4075B}"/>
              </a:ext>
            </a:extLst>
          </p:cNvPr>
          <p:cNvCxnSpPr>
            <a:cxnSpLocks/>
          </p:cNvCxnSpPr>
          <p:nvPr/>
        </p:nvCxnSpPr>
        <p:spPr>
          <a:xfrm>
            <a:off x="8682928" y="2532962"/>
            <a:ext cx="0" cy="164609"/>
          </a:xfrm>
          <a:prstGeom prst="line">
            <a:avLst/>
          </a:prstGeom>
          <a:noFill/>
          <a:ln w="22225" cap="flat">
            <a:solidFill>
              <a:schemeClr val="tx2"/>
            </a:solidFill>
            <a:miter lim="400000"/>
          </a:ln>
          <a:effectLst/>
          <a:sp3d/>
        </p:spPr>
        <p:style>
          <a:lnRef idx="0">
            <a:scrgbClr r="0" g="0" b="0"/>
          </a:lnRef>
          <a:fillRef idx="0">
            <a:scrgbClr r="0" g="0" b="0"/>
          </a:fillRef>
          <a:effectRef idx="0">
            <a:scrgbClr r="0" g="0" b="0"/>
          </a:effectRef>
          <a:fontRef idx="none"/>
        </p:style>
      </p:cxnSp>
      <p:grpSp>
        <p:nvGrpSpPr>
          <p:cNvPr id="42" name="Group 41">
            <a:extLst>
              <a:ext uri="{FF2B5EF4-FFF2-40B4-BE49-F238E27FC236}">
                <a16:creationId xmlns:a16="http://schemas.microsoft.com/office/drawing/2014/main" id="{0343E0D4-FF45-08D8-9DB8-10EDA87D1CFC}"/>
              </a:ext>
            </a:extLst>
          </p:cNvPr>
          <p:cNvGrpSpPr/>
          <p:nvPr/>
        </p:nvGrpSpPr>
        <p:grpSpPr>
          <a:xfrm>
            <a:off x="9551540" y="3573916"/>
            <a:ext cx="82252" cy="746732"/>
            <a:chOff x="4394674" y="3754874"/>
            <a:chExt cx="176313" cy="903546"/>
          </a:xfrm>
        </p:grpSpPr>
        <p:sp>
          <p:nvSpPr>
            <p:cNvPr id="43" name="Rectangle 34">
              <a:extLst>
                <a:ext uri="{FF2B5EF4-FFF2-40B4-BE49-F238E27FC236}">
                  <a16:creationId xmlns:a16="http://schemas.microsoft.com/office/drawing/2014/main" id="{E59B3756-8F0F-744E-1BAA-778EDBBAC869}"/>
                </a:ext>
              </a:extLst>
            </p:cNvPr>
            <p:cNvSpPr/>
            <p:nvPr/>
          </p:nvSpPr>
          <p:spPr>
            <a:xfrm>
              <a:off x="4394674" y="3754874"/>
              <a:ext cx="176313" cy="431922"/>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9291"/>
                <a:gd name="connsiteY0" fmla="*/ 0 h 376403"/>
                <a:gd name="connsiteX1" fmla="*/ 176312 w 179291"/>
                <a:gd name="connsiteY1" fmla="*/ 0 h 376403"/>
                <a:gd name="connsiteX2" fmla="*/ 179291 w 179291"/>
                <a:gd name="connsiteY2" fmla="*/ 319811 h 376403"/>
                <a:gd name="connsiteX3" fmla="*/ 0 w 179291"/>
                <a:gd name="connsiteY3" fmla="*/ 376403 h 376403"/>
                <a:gd name="connsiteX4" fmla="*/ 0 w 179291"/>
                <a:gd name="connsiteY4" fmla="*/ 0 h 376403"/>
                <a:gd name="connsiteX0" fmla="*/ 0 w 176313"/>
                <a:gd name="connsiteY0" fmla="*/ 0 h 376403"/>
                <a:gd name="connsiteX1" fmla="*/ 176312 w 176313"/>
                <a:gd name="connsiteY1" fmla="*/ 0 h 376403"/>
                <a:gd name="connsiteX2" fmla="*/ 176313 w 176313"/>
                <a:gd name="connsiteY2" fmla="*/ 319811 h 376403"/>
                <a:gd name="connsiteX3" fmla="*/ 0 w 176313"/>
                <a:gd name="connsiteY3" fmla="*/ 376403 h 376403"/>
                <a:gd name="connsiteX4" fmla="*/ 0 w 176313"/>
                <a:gd name="connsiteY4" fmla="*/ 0 h 376403"/>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 name="connsiteX0" fmla="*/ 0 w 176313"/>
                <a:gd name="connsiteY0" fmla="*/ 0 h 384354"/>
                <a:gd name="connsiteX1" fmla="*/ 176312 w 176313"/>
                <a:gd name="connsiteY1" fmla="*/ 0 h 384354"/>
                <a:gd name="connsiteX2" fmla="*/ 176313 w 176313"/>
                <a:gd name="connsiteY2" fmla="*/ 319811 h 384354"/>
                <a:gd name="connsiteX3" fmla="*/ 2978 w 176313"/>
                <a:gd name="connsiteY3" fmla="*/ 384354 h 384354"/>
                <a:gd name="connsiteX4" fmla="*/ 0 w 176313"/>
                <a:gd name="connsiteY4" fmla="*/ 0 h 384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3" h="384354">
                  <a:moveTo>
                    <a:pt x="0" y="0"/>
                  </a:moveTo>
                  <a:lnTo>
                    <a:pt x="176312" y="0"/>
                  </a:lnTo>
                  <a:cubicBezTo>
                    <a:pt x="176312" y="106604"/>
                    <a:pt x="176313" y="213207"/>
                    <a:pt x="176313" y="319811"/>
                  </a:cubicBezTo>
                  <a:cubicBezTo>
                    <a:pt x="104635" y="323782"/>
                    <a:pt x="95505" y="380382"/>
                    <a:pt x="2978" y="384354"/>
                  </a:cubicBezTo>
                  <a:cubicBezTo>
                    <a:pt x="1985" y="256236"/>
                    <a:pt x="993" y="128118"/>
                    <a:pt x="0"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35">
              <a:extLst>
                <a:ext uri="{FF2B5EF4-FFF2-40B4-BE49-F238E27FC236}">
                  <a16:creationId xmlns:a16="http://schemas.microsoft.com/office/drawing/2014/main" id="{7CD8BB70-E58C-9C86-58E6-006EB2200CA8}"/>
                </a:ext>
              </a:extLst>
            </p:cNvPr>
            <p:cNvSpPr/>
            <p:nvPr/>
          </p:nvSpPr>
          <p:spPr>
            <a:xfrm>
              <a:off x="4394674" y="4235430"/>
              <a:ext cx="176312" cy="422986"/>
            </a:xfrm>
            <a:custGeom>
              <a:avLst/>
              <a:gdLst>
                <a:gd name="connsiteX0" fmla="*/ 0 w 176312"/>
                <a:gd name="connsiteY0" fmla="*/ 0 h 376403"/>
                <a:gd name="connsiteX1" fmla="*/ 176312 w 176312"/>
                <a:gd name="connsiteY1" fmla="*/ 0 h 376403"/>
                <a:gd name="connsiteX2" fmla="*/ 176312 w 176312"/>
                <a:gd name="connsiteY2" fmla="*/ 376403 h 376403"/>
                <a:gd name="connsiteX3" fmla="*/ 0 w 176312"/>
                <a:gd name="connsiteY3" fmla="*/ 376403 h 376403"/>
                <a:gd name="connsiteX4" fmla="*/ 0 w 176312"/>
                <a:gd name="connsiteY4" fmla="*/ 0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 name="connsiteX0" fmla="*/ 2978 w 176312"/>
                <a:gd name="connsiteY0" fmla="*/ 71484 h 376403"/>
                <a:gd name="connsiteX1" fmla="*/ 176312 w 176312"/>
                <a:gd name="connsiteY1" fmla="*/ 0 h 376403"/>
                <a:gd name="connsiteX2" fmla="*/ 176312 w 176312"/>
                <a:gd name="connsiteY2" fmla="*/ 376403 h 376403"/>
                <a:gd name="connsiteX3" fmla="*/ 0 w 176312"/>
                <a:gd name="connsiteY3" fmla="*/ 376403 h 376403"/>
                <a:gd name="connsiteX4" fmla="*/ 2978 w 176312"/>
                <a:gd name="connsiteY4" fmla="*/ 71484 h 3764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312" h="376403">
                  <a:moveTo>
                    <a:pt x="2978" y="71484"/>
                  </a:moveTo>
                  <a:cubicBezTo>
                    <a:pt x="87563" y="68505"/>
                    <a:pt x="82792" y="14892"/>
                    <a:pt x="176312" y="0"/>
                  </a:cubicBezTo>
                  <a:lnTo>
                    <a:pt x="176312" y="376403"/>
                  </a:lnTo>
                  <a:lnTo>
                    <a:pt x="0" y="376403"/>
                  </a:lnTo>
                  <a:cubicBezTo>
                    <a:pt x="993" y="274763"/>
                    <a:pt x="1985" y="173124"/>
                    <a:pt x="2978" y="71484"/>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Rectangle 8">
            <a:extLst>
              <a:ext uri="{FF2B5EF4-FFF2-40B4-BE49-F238E27FC236}">
                <a16:creationId xmlns:a16="http://schemas.microsoft.com/office/drawing/2014/main" id="{C122F7AE-A434-4177-AE0E-72B7B79E5869}"/>
              </a:ext>
            </a:extLst>
          </p:cNvPr>
          <p:cNvSpPr/>
          <p:nvPr/>
        </p:nvSpPr>
        <p:spPr>
          <a:xfrm>
            <a:off x="8501285" y="2688088"/>
            <a:ext cx="2182762" cy="927907"/>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182880" numCol="1" spcCol="38100" rtlCol="0" anchor="ctr">
            <a:no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a:ln>
                  <a:noFill/>
                </a:ln>
                <a:solidFill>
                  <a:schemeClr val="bg2"/>
                </a:solidFill>
                <a:effectLst/>
                <a:uFillTx/>
                <a:latin typeface="IntelOne Text" panose="020B0503020203020204" pitchFamily="34" charset="0"/>
                <a:ea typeface="Helvetica Neue Medium"/>
                <a:cs typeface="Helvetica Neue Medium"/>
                <a:sym typeface="Helvetica Neue Medium"/>
              </a:rPr>
              <a:t>Workloads + Data</a:t>
            </a:r>
          </a:p>
        </p:txBody>
      </p:sp>
      <p:sp>
        <p:nvSpPr>
          <p:cNvPr id="31" name="TextBox 30">
            <a:extLst>
              <a:ext uri="{FF2B5EF4-FFF2-40B4-BE49-F238E27FC236}">
                <a16:creationId xmlns:a16="http://schemas.microsoft.com/office/drawing/2014/main" id="{C33C9404-E92B-4161-BCED-54537A50809E}"/>
              </a:ext>
            </a:extLst>
          </p:cNvPr>
          <p:cNvSpPr txBox="1"/>
          <p:nvPr/>
        </p:nvSpPr>
        <p:spPr>
          <a:xfrm>
            <a:off x="8325238" y="3337933"/>
            <a:ext cx="2486463" cy="1538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1000" b="0" i="0" u="none" strike="noStrike" cap="none" spc="0" normalizeH="0" baseline="0">
                <a:ln>
                  <a:noFill/>
                </a:ln>
                <a:solidFill>
                  <a:schemeClr val="bg2"/>
                </a:solidFill>
                <a:effectLst/>
                <a:uFillTx/>
                <a:latin typeface="IntelOne Text" panose="020B0503020203020204" pitchFamily="34" charset="0"/>
                <a:sym typeface="Helvetica Neue"/>
              </a:rPr>
              <a:t>Confidential Computing TEE</a:t>
            </a:r>
          </a:p>
        </p:txBody>
      </p:sp>
      <p:sp>
        <p:nvSpPr>
          <p:cNvPr id="26" name="Rectangle 25">
            <a:extLst>
              <a:ext uri="{FF2B5EF4-FFF2-40B4-BE49-F238E27FC236}">
                <a16:creationId xmlns:a16="http://schemas.microsoft.com/office/drawing/2014/main" id="{F9855333-5890-4134-92BD-6D6EEDDA052E}"/>
              </a:ext>
            </a:extLst>
          </p:cNvPr>
          <p:cNvSpPr/>
          <p:nvPr/>
        </p:nvSpPr>
        <p:spPr>
          <a:xfrm>
            <a:off x="473489" y="5319893"/>
            <a:ext cx="3048327" cy="40697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rIns="274320" rtlCol="0" anchor="ctr"/>
          <a:lstStyle/>
          <a:p>
            <a:pPr algn="ctr" defTabSz="825500" hangingPunct="0"/>
            <a:r>
              <a:rPr lang="en-US" sz="1400">
                <a:solidFill>
                  <a:schemeClr val="bg1"/>
                </a:solidFill>
                <a:latin typeface="IntelOne Display Medium" panose="020B0703020203020204" pitchFamily="34" charset="0"/>
                <a:sym typeface="Helvetica Neue Medium"/>
              </a:rPr>
              <a:t>Local Regulatory Compliance</a:t>
            </a:r>
          </a:p>
        </p:txBody>
      </p:sp>
      <p:sp>
        <p:nvSpPr>
          <p:cNvPr id="28" name="TextBox 27">
            <a:extLst>
              <a:ext uri="{FF2B5EF4-FFF2-40B4-BE49-F238E27FC236}">
                <a16:creationId xmlns:a16="http://schemas.microsoft.com/office/drawing/2014/main" id="{8FC07368-443B-4797-B9B2-B14BD2DD2DF0}"/>
              </a:ext>
            </a:extLst>
          </p:cNvPr>
          <p:cNvSpPr txBox="1"/>
          <p:nvPr/>
        </p:nvSpPr>
        <p:spPr>
          <a:xfrm>
            <a:off x="3373399" y="5277160"/>
            <a:ext cx="924231"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kumimoji="0" lang="en-US" sz="3200" b="0" i="0" u="none" strike="noStrike" cap="none" spc="0" normalizeH="0" baseline="0">
                <a:ln>
                  <a:noFill/>
                </a:ln>
                <a:solidFill>
                  <a:schemeClr val="accent2"/>
                </a:solidFill>
                <a:effectLst/>
                <a:uFillTx/>
                <a:latin typeface="IntelOne Text Bold" panose="020B0803020203020204" pitchFamily="34" charset="0"/>
                <a:sym typeface="Helvetica Neue"/>
              </a:rPr>
              <a:t>+</a:t>
            </a:r>
          </a:p>
        </p:txBody>
      </p:sp>
      <p:sp>
        <p:nvSpPr>
          <p:cNvPr id="3" name="TextBox 2">
            <a:extLst>
              <a:ext uri="{FF2B5EF4-FFF2-40B4-BE49-F238E27FC236}">
                <a16:creationId xmlns:a16="http://schemas.microsoft.com/office/drawing/2014/main" id="{2267B670-62E9-44CE-B21C-B219C2490D83}"/>
              </a:ext>
            </a:extLst>
          </p:cNvPr>
          <p:cNvSpPr txBox="1"/>
          <p:nvPr/>
        </p:nvSpPr>
        <p:spPr>
          <a:xfrm>
            <a:off x="868698" y="4119359"/>
            <a:ext cx="1333976" cy="246221"/>
          </a:xfrm>
          <a:prstGeom prst="rect">
            <a:avLst/>
          </a:prstGeom>
          <a:noFill/>
        </p:spPr>
        <p:txBody>
          <a:bodyPr wrap="square" lIns="0" tIns="0" rIns="0" bIns="0" rtlCol="0">
            <a:spAutoFit/>
          </a:bodyPr>
          <a:lstStyle/>
          <a:p>
            <a:r>
              <a:rPr lang="en-US" sz="1600">
                <a:latin typeface="IntelOne Text" panose="020B0503020203020204" pitchFamily="34" charset="0"/>
              </a:rPr>
              <a:t>GDPR</a:t>
            </a:r>
          </a:p>
        </p:txBody>
      </p:sp>
      <p:pic>
        <p:nvPicPr>
          <p:cNvPr id="1026" name="Picture 2">
            <a:extLst>
              <a:ext uri="{FF2B5EF4-FFF2-40B4-BE49-F238E27FC236}">
                <a16:creationId xmlns:a16="http://schemas.microsoft.com/office/drawing/2014/main" id="{A437E9C9-95D0-4C6A-B3C0-9B4653C4BAA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868698" y="2584296"/>
            <a:ext cx="2257909" cy="150727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A70A311C-DA02-4B71-8224-AD83F5C63113}"/>
              </a:ext>
            </a:extLst>
          </p:cNvPr>
          <p:cNvSpPr txBox="1"/>
          <p:nvPr/>
        </p:nvSpPr>
        <p:spPr>
          <a:xfrm>
            <a:off x="9881836" y="727683"/>
            <a:ext cx="1275471" cy="738664"/>
          </a:xfrm>
          <a:prstGeom prst="rect">
            <a:avLst/>
          </a:prstGeom>
          <a:noFill/>
        </p:spPr>
        <p:txBody>
          <a:bodyPr wrap="square" lIns="0" tIns="0" rIns="0" bIns="0" rtlCol="0">
            <a:spAutoFit/>
          </a:bodyPr>
          <a:lstStyle>
            <a:defPPr>
              <a:defRPr lang="en-US"/>
            </a:defPPr>
            <a:lvl1pPr>
              <a:defRPr sz="1600">
                <a:latin typeface="IntelOne Text" panose="020B0503020203020204" pitchFamily="34" charset="0"/>
              </a:defRPr>
            </a:lvl1pPr>
          </a:lstStyle>
          <a:p>
            <a:r>
              <a:rPr lang="en-US"/>
              <a:t>Data Controllers &amp; Processors</a:t>
            </a:r>
          </a:p>
        </p:txBody>
      </p:sp>
      <p:cxnSp>
        <p:nvCxnSpPr>
          <p:cNvPr id="7" name="Straight Connector 6">
            <a:extLst>
              <a:ext uri="{FF2B5EF4-FFF2-40B4-BE49-F238E27FC236}">
                <a16:creationId xmlns:a16="http://schemas.microsoft.com/office/drawing/2014/main" id="{2B2830CF-71A0-94D4-423E-0D21CC3D7700}"/>
              </a:ext>
            </a:extLst>
          </p:cNvPr>
          <p:cNvCxnSpPr>
            <a:cxnSpLocks/>
          </p:cNvCxnSpPr>
          <p:nvPr/>
        </p:nvCxnSpPr>
        <p:spPr>
          <a:xfrm flipV="1">
            <a:off x="9463554" y="3880552"/>
            <a:ext cx="258223" cy="258223"/>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040BC1DE-3372-2351-65DD-C78EDC5B3028}"/>
              </a:ext>
            </a:extLst>
          </p:cNvPr>
          <p:cNvCxnSpPr>
            <a:cxnSpLocks/>
          </p:cNvCxnSpPr>
          <p:nvPr/>
        </p:nvCxnSpPr>
        <p:spPr>
          <a:xfrm flipV="1">
            <a:off x="9463554" y="3769361"/>
            <a:ext cx="258223" cy="258223"/>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8736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B79359-1A9B-0C26-83D1-D71FC4B769B6}"/>
              </a:ext>
            </a:extLst>
          </p:cNvPr>
          <p:cNvSpPr>
            <a:spLocks noGrp="1"/>
          </p:cNvSpPr>
          <p:nvPr>
            <p:ph type="title"/>
          </p:nvPr>
        </p:nvSpPr>
        <p:spPr/>
        <p:txBody>
          <a:bodyPr>
            <a:noAutofit/>
          </a:bodyPr>
          <a:lstStyle/>
          <a:p>
            <a:r>
              <a:rPr lang="en-US" sz="3600" dirty="0"/>
              <a:t>Presentation Guide</a:t>
            </a:r>
            <a:br>
              <a:rPr lang="en-US" sz="3600" dirty="0"/>
            </a:br>
            <a:br>
              <a:rPr lang="en-US" sz="3600" dirty="0"/>
            </a:br>
            <a:r>
              <a:rPr lang="en-US" sz="3600" dirty="0"/>
              <a:t>Confidential Computing Performance &amp; Competition</a:t>
            </a:r>
          </a:p>
        </p:txBody>
      </p:sp>
    </p:spTree>
    <p:extLst>
      <p:ext uri="{BB962C8B-B14F-4D97-AF65-F5344CB8AC3E}">
        <p14:creationId xmlns:p14="http://schemas.microsoft.com/office/powerpoint/2010/main" val="3579991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2E0637-2F76-D44B-B5B1-DC04273A0B70}"/>
              </a:ext>
            </a:extLst>
          </p:cNvPr>
          <p:cNvSpPr>
            <a:spLocks noGrp="1"/>
          </p:cNvSpPr>
          <p:nvPr>
            <p:ph type="title"/>
          </p:nvPr>
        </p:nvSpPr>
        <p:spPr/>
        <p:txBody>
          <a:bodyPr/>
          <a:lstStyle/>
          <a:p>
            <a:r>
              <a:rPr lang="en-US"/>
              <a:t>Factors Affecting Confidential Computing Performance</a:t>
            </a:r>
          </a:p>
        </p:txBody>
      </p:sp>
      <p:sp>
        <p:nvSpPr>
          <p:cNvPr id="3" name="Rectangle 2">
            <a:extLst>
              <a:ext uri="{FF2B5EF4-FFF2-40B4-BE49-F238E27FC236}">
                <a16:creationId xmlns:a16="http://schemas.microsoft.com/office/drawing/2014/main" id="{33B4184A-EBAF-56FC-3963-2D6D973820C9}"/>
              </a:ext>
            </a:extLst>
          </p:cNvPr>
          <p:cNvSpPr/>
          <p:nvPr/>
        </p:nvSpPr>
        <p:spPr>
          <a:xfrm>
            <a:off x="740272" y="1850710"/>
            <a:ext cx="2395049" cy="851850"/>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4" name="Rectangle 3">
            <a:extLst>
              <a:ext uri="{FF2B5EF4-FFF2-40B4-BE49-F238E27FC236}">
                <a16:creationId xmlns:a16="http://schemas.microsoft.com/office/drawing/2014/main" id="{01BA18B5-2D88-7638-76DD-A8F6698953FA}"/>
              </a:ext>
            </a:extLst>
          </p:cNvPr>
          <p:cNvSpPr/>
          <p:nvPr/>
        </p:nvSpPr>
        <p:spPr>
          <a:xfrm>
            <a:off x="859922" y="1955639"/>
            <a:ext cx="2188077" cy="64199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Confidential Data</a:t>
            </a:r>
          </a:p>
          <a:p>
            <a:pPr algn="ctr">
              <a:spcBef>
                <a:spcPts val="800"/>
              </a:spcBef>
            </a:pPr>
            <a:r>
              <a:rPr lang="en-US" sz="1200">
                <a:solidFill>
                  <a:schemeClr val="tx2"/>
                </a:solidFill>
                <a:latin typeface="IntelOne Display Regular" panose="020B0503020203020204" pitchFamily="34" charset="0"/>
              </a:rPr>
              <a:t>Trusted Application Code</a:t>
            </a:r>
          </a:p>
        </p:txBody>
      </p:sp>
      <p:sp>
        <p:nvSpPr>
          <p:cNvPr id="5" name="Rectangle 4">
            <a:extLst>
              <a:ext uri="{FF2B5EF4-FFF2-40B4-BE49-F238E27FC236}">
                <a16:creationId xmlns:a16="http://schemas.microsoft.com/office/drawing/2014/main" id="{D2996C90-1E45-0824-FFDB-39AC67B6BDEC}"/>
              </a:ext>
            </a:extLst>
          </p:cNvPr>
          <p:cNvSpPr/>
          <p:nvPr/>
        </p:nvSpPr>
        <p:spPr>
          <a:xfrm>
            <a:off x="1254322" y="3010689"/>
            <a:ext cx="1846957" cy="49451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Untrusted Application Code</a:t>
            </a:r>
          </a:p>
        </p:txBody>
      </p:sp>
      <p:sp>
        <p:nvSpPr>
          <p:cNvPr id="7" name="Rectangle 6">
            <a:extLst>
              <a:ext uri="{FF2B5EF4-FFF2-40B4-BE49-F238E27FC236}">
                <a16:creationId xmlns:a16="http://schemas.microsoft.com/office/drawing/2014/main" id="{B9D2997F-7C9A-78FF-048A-140E78206F14}"/>
              </a:ext>
            </a:extLst>
          </p:cNvPr>
          <p:cNvSpPr/>
          <p:nvPr/>
        </p:nvSpPr>
        <p:spPr>
          <a:xfrm>
            <a:off x="859922" y="3634498"/>
            <a:ext cx="2188077" cy="641993"/>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Guest OS</a:t>
            </a:r>
          </a:p>
        </p:txBody>
      </p:sp>
      <p:sp>
        <p:nvSpPr>
          <p:cNvPr id="8" name="Rectangle 7">
            <a:extLst>
              <a:ext uri="{FF2B5EF4-FFF2-40B4-BE49-F238E27FC236}">
                <a16:creationId xmlns:a16="http://schemas.microsoft.com/office/drawing/2014/main" id="{B62DEC98-B93C-ED75-6AE0-6693B906DD53}"/>
              </a:ext>
            </a:extLst>
          </p:cNvPr>
          <p:cNvSpPr/>
          <p:nvPr/>
        </p:nvSpPr>
        <p:spPr>
          <a:xfrm>
            <a:off x="859922" y="4405789"/>
            <a:ext cx="2188077" cy="49451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Hypervisor</a:t>
            </a:r>
          </a:p>
        </p:txBody>
      </p:sp>
      <p:cxnSp>
        <p:nvCxnSpPr>
          <p:cNvPr id="10" name="Straight Arrow Connector 9">
            <a:extLst>
              <a:ext uri="{FF2B5EF4-FFF2-40B4-BE49-F238E27FC236}">
                <a16:creationId xmlns:a16="http://schemas.microsoft.com/office/drawing/2014/main" id="{E4E7C383-B46A-EE6A-3900-C76BEAB851A1}"/>
              </a:ext>
            </a:extLst>
          </p:cNvPr>
          <p:cNvCxnSpPr>
            <a:cxnSpLocks/>
          </p:cNvCxnSpPr>
          <p:nvPr/>
        </p:nvCxnSpPr>
        <p:spPr>
          <a:xfrm>
            <a:off x="965200" y="2519680"/>
            <a:ext cx="0" cy="261672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B96B956-EC61-4539-CF30-7E16709281CA}"/>
              </a:ext>
            </a:extLst>
          </p:cNvPr>
          <p:cNvCxnSpPr>
            <a:cxnSpLocks/>
          </p:cNvCxnSpPr>
          <p:nvPr/>
        </p:nvCxnSpPr>
        <p:spPr>
          <a:xfrm flipV="1">
            <a:off x="1158240" y="2418080"/>
            <a:ext cx="0" cy="269748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9225C437-790C-1883-6798-F0C55B5F96B6}"/>
              </a:ext>
            </a:extLst>
          </p:cNvPr>
          <p:cNvCxnSpPr>
            <a:cxnSpLocks/>
          </p:cNvCxnSpPr>
          <p:nvPr/>
        </p:nvCxnSpPr>
        <p:spPr>
          <a:xfrm>
            <a:off x="2794000" y="2519680"/>
            <a:ext cx="0" cy="4910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2A85F8F3-A776-49EE-F7F3-9CAE9A83F65A}"/>
              </a:ext>
            </a:extLst>
          </p:cNvPr>
          <p:cNvCxnSpPr>
            <a:cxnSpLocks/>
          </p:cNvCxnSpPr>
          <p:nvPr/>
        </p:nvCxnSpPr>
        <p:spPr>
          <a:xfrm flipV="1">
            <a:off x="2987040" y="2418080"/>
            <a:ext cx="0" cy="5926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8" name="Explosion: 8 Points 17">
            <a:extLst>
              <a:ext uri="{FF2B5EF4-FFF2-40B4-BE49-F238E27FC236}">
                <a16:creationId xmlns:a16="http://schemas.microsoft.com/office/drawing/2014/main" id="{03F300B3-A53F-EE5A-BAA3-19D31E5CA9C2}"/>
              </a:ext>
            </a:extLst>
          </p:cNvPr>
          <p:cNvSpPr>
            <a:spLocks noChangeAspect="1"/>
          </p:cNvSpPr>
          <p:nvPr/>
        </p:nvSpPr>
        <p:spPr>
          <a:xfrm>
            <a:off x="841618" y="2538609"/>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8 Points 19">
            <a:extLst>
              <a:ext uri="{FF2B5EF4-FFF2-40B4-BE49-F238E27FC236}">
                <a16:creationId xmlns:a16="http://schemas.microsoft.com/office/drawing/2014/main" id="{E719D22C-B275-E11F-22DC-291CFA0380CE}"/>
              </a:ext>
            </a:extLst>
          </p:cNvPr>
          <p:cNvSpPr>
            <a:spLocks noChangeAspect="1"/>
          </p:cNvSpPr>
          <p:nvPr/>
        </p:nvSpPr>
        <p:spPr>
          <a:xfrm>
            <a:off x="1043940" y="2537821"/>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8 Points 20">
            <a:extLst>
              <a:ext uri="{FF2B5EF4-FFF2-40B4-BE49-F238E27FC236}">
                <a16:creationId xmlns:a16="http://schemas.microsoft.com/office/drawing/2014/main" id="{A4E0AE2B-E17D-CED1-21EE-DD995E4FDDF5}"/>
              </a:ext>
            </a:extLst>
          </p:cNvPr>
          <p:cNvSpPr>
            <a:spLocks noChangeAspect="1"/>
          </p:cNvSpPr>
          <p:nvPr/>
        </p:nvSpPr>
        <p:spPr>
          <a:xfrm>
            <a:off x="2676022" y="2538483"/>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xplosion: 8 Points 21">
            <a:extLst>
              <a:ext uri="{FF2B5EF4-FFF2-40B4-BE49-F238E27FC236}">
                <a16:creationId xmlns:a16="http://schemas.microsoft.com/office/drawing/2014/main" id="{0A58F1FE-E658-EFAA-9849-92E762D0087D}"/>
              </a:ext>
            </a:extLst>
          </p:cNvPr>
          <p:cNvSpPr>
            <a:spLocks noChangeAspect="1"/>
          </p:cNvSpPr>
          <p:nvPr/>
        </p:nvSpPr>
        <p:spPr>
          <a:xfrm>
            <a:off x="2878344" y="2537695"/>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57CC293-5622-BF94-58E1-E60ECA079D52}"/>
              </a:ext>
            </a:extLst>
          </p:cNvPr>
          <p:cNvSpPr/>
          <p:nvPr/>
        </p:nvSpPr>
        <p:spPr>
          <a:xfrm>
            <a:off x="3762870" y="1850709"/>
            <a:ext cx="2475370" cy="2425781"/>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 </a:t>
            </a:r>
          </a:p>
        </p:txBody>
      </p:sp>
      <p:sp>
        <p:nvSpPr>
          <p:cNvPr id="24" name="Rectangle 23">
            <a:extLst>
              <a:ext uri="{FF2B5EF4-FFF2-40B4-BE49-F238E27FC236}">
                <a16:creationId xmlns:a16="http://schemas.microsoft.com/office/drawing/2014/main" id="{C81B1813-F0CB-2C62-5C38-7C8C9DCD5EE7}"/>
              </a:ext>
            </a:extLst>
          </p:cNvPr>
          <p:cNvSpPr/>
          <p:nvPr/>
        </p:nvSpPr>
        <p:spPr>
          <a:xfrm>
            <a:off x="3882520" y="1955640"/>
            <a:ext cx="2261457" cy="222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solidFill>
                <a:schemeClr val="tx2"/>
              </a:solidFill>
              <a:latin typeface="IntelOne Display Regular" panose="020B0503020203020204" pitchFamily="34" charset="0"/>
            </a:endParaRPr>
          </a:p>
        </p:txBody>
      </p:sp>
      <p:sp>
        <p:nvSpPr>
          <p:cNvPr id="27" name="Rectangle 26">
            <a:extLst>
              <a:ext uri="{FF2B5EF4-FFF2-40B4-BE49-F238E27FC236}">
                <a16:creationId xmlns:a16="http://schemas.microsoft.com/office/drawing/2014/main" id="{C090611A-A4BA-F825-F42E-D8218E576964}"/>
              </a:ext>
            </a:extLst>
          </p:cNvPr>
          <p:cNvSpPr/>
          <p:nvPr/>
        </p:nvSpPr>
        <p:spPr>
          <a:xfrm>
            <a:off x="3882520" y="4405789"/>
            <a:ext cx="2185416" cy="494511"/>
          </a:xfrm>
          <a:prstGeom prst="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Hypervisor</a:t>
            </a:r>
          </a:p>
        </p:txBody>
      </p:sp>
      <p:cxnSp>
        <p:nvCxnSpPr>
          <p:cNvPr id="28" name="Straight Arrow Connector 27">
            <a:extLst>
              <a:ext uri="{FF2B5EF4-FFF2-40B4-BE49-F238E27FC236}">
                <a16:creationId xmlns:a16="http://schemas.microsoft.com/office/drawing/2014/main" id="{2FAEA4FF-138C-4E4E-44E5-B339068566A2}"/>
              </a:ext>
            </a:extLst>
          </p:cNvPr>
          <p:cNvCxnSpPr>
            <a:cxnSpLocks/>
          </p:cNvCxnSpPr>
          <p:nvPr/>
        </p:nvCxnSpPr>
        <p:spPr>
          <a:xfrm>
            <a:off x="4199494" y="3972560"/>
            <a:ext cx="0" cy="11638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9848DB60-F92D-CA8B-4225-FA2BF307B4DA}"/>
              </a:ext>
            </a:extLst>
          </p:cNvPr>
          <p:cNvCxnSpPr>
            <a:cxnSpLocks/>
          </p:cNvCxnSpPr>
          <p:nvPr/>
        </p:nvCxnSpPr>
        <p:spPr>
          <a:xfrm flipV="1">
            <a:off x="4392534" y="3870960"/>
            <a:ext cx="0" cy="126544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Explosion: 8 Points 31">
            <a:extLst>
              <a:ext uri="{FF2B5EF4-FFF2-40B4-BE49-F238E27FC236}">
                <a16:creationId xmlns:a16="http://schemas.microsoft.com/office/drawing/2014/main" id="{2FB761DB-612D-FA00-7836-8BC5F81517BF}"/>
              </a:ext>
            </a:extLst>
          </p:cNvPr>
          <p:cNvSpPr>
            <a:spLocks noChangeAspect="1"/>
          </p:cNvSpPr>
          <p:nvPr/>
        </p:nvSpPr>
        <p:spPr>
          <a:xfrm>
            <a:off x="4085194" y="4124828"/>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48B55111-F885-23B5-BA0C-6C0FC7B53056}"/>
              </a:ext>
            </a:extLst>
          </p:cNvPr>
          <p:cNvSpPr>
            <a:spLocks noChangeAspect="1"/>
          </p:cNvSpPr>
          <p:nvPr/>
        </p:nvSpPr>
        <p:spPr>
          <a:xfrm>
            <a:off x="4287516" y="4124040"/>
            <a:ext cx="228600" cy="228600"/>
          </a:xfrm>
          <a:prstGeom prst="irregularSeal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00152739-7DF4-E9F9-B277-033B064DE8F8}"/>
              </a:ext>
            </a:extLst>
          </p:cNvPr>
          <p:cNvSpPr/>
          <p:nvPr/>
        </p:nvSpPr>
        <p:spPr>
          <a:xfrm>
            <a:off x="3986137" y="2042523"/>
            <a:ext cx="2063134" cy="274828"/>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Confidential Data</a:t>
            </a:r>
          </a:p>
        </p:txBody>
      </p:sp>
      <p:sp>
        <p:nvSpPr>
          <p:cNvPr id="37" name="Rectangle 36">
            <a:extLst>
              <a:ext uri="{FF2B5EF4-FFF2-40B4-BE49-F238E27FC236}">
                <a16:creationId xmlns:a16="http://schemas.microsoft.com/office/drawing/2014/main" id="{07DB5E24-8F37-60F9-18BB-E47BACFCA2DB}"/>
              </a:ext>
            </a:extLst>
          </p:cNvPr>
          <p:cNvSpPr/>
          <p:nvPr/>
        </p:nvSpPr>
        <p:spPr>
          <a:xfrm>
            <a:off x="3986137" y="2444874"/>
            <a:ext cx="972500" cy="848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Trusted Application</a:t>
            </a:r>
          </a:p>
        </p:txBody>
      </p:sp>
      <p:sp>
        <p:nvSpPr>
          <p:cNvPr id="38" name="Rectangle 37">
            <a:extLst>
              <a:ext uri="{FF2B5EF4-FFF2-40B4-BE49-F238E27FC236}">
                <a16:creationId xmlns:a16="http://schemas.microsoft.com/office/drawing/2014/main" id="{1931732C-F442-6CBD-DD6A-A1049454E363}"/>
              </a:ext>
            </a:extLst>
          </p:cNvPr>
          <p:cNvSpPr/>
          <p:nvPr/>
        </p:nvSpPr>
        <p:spPr>
          <a:xfrm>
            <a:off x="5065636" y="2444874"/>
            <a:ext cx="972500" cy="84815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Trusted Application</a:t>
            </a:r>
          </a:p>
        </p:txBody>
      </p:sp>
      <p:sp>
        <p:nvSpPr>
          <p:cNvPr id="39" name="Rectangle 38">
            <a:extLst>
              <a:ext uri="{FF2B5EF4-FFF2-40B4-BE49-F238E27FC236}">
                <a16:creationId xmlns:a16="http://schemas.microsoft.com/office/drawing/2014/main" id="{AF60121A-1593-B090-A457-490B145E9E37}"/>
              </a:ext>
            </a:extLst>
          </p:cNvPr>
          <p:cNvSpPr/>
          <p:nvPr/>
        </p:nvSpPr>
        <p:spPr>
          <a:xfrm>
            <a:off x="4006102" y="3422329"/>
            <a:ext cx="2019533" cy="64199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2"/>
                </a:solidFill>
                <a:latin typeface="IntelOne Display Regular" panose="020B0503020203020204" pitchFamily="34" charset="0"/>
              </a:rPr>
              <a:t>Guest OS</a:t>
            </a:r>
          </a:p>
        </p:txBody>
      </p:sp>
      <p:sp>
        <p:nvSpPr>
          <p:cNvPr id="43" name="TextBox 42">
            <a:extLst>
              <a:ext uri="{FF2B5EF4-FFF2-40B4-BE49-F238E27FC236}">
                <a16:creationId xmlns:a16="http://schemas.microsoft.com/office/drawing/2014/main" id="{C9E89CFC-334D-68EB-95FC-C397962DEB7A}"/>
              </a:ext>
            </a:extLst>
          </p:cNvPr>
          <p:cNvSpPr txBox="1"/>
          <p:nvPr/>
        </p:nvSpPr>
        <p:spPr>
          <a:xfrm>
            <a:off x="1038860" y="1421516"/>
            <a:ext cx="1805940" cy="369332"/>
          </a:xfrm>
          <a:prstGeom prst="rect">
            <a:avLst/>
          </a:prstGeom>
          <a:noFill/>
        </p:spPr>
        <p:txBody>
          <a:bodyPr wrap="square" rtlCol="0">
            <a:spAutoFit/>
          </a:bodyPr>
          <a:lstStyle/>
          <a:p>
            <a:pPr algn="ctr"/>
            <a:r>
              <a:rPr lang="en-US"/>
              <a:t>Intel SGX</a:t>
            </a:r>
          </a:p>
        </p:txBody>
      </p:sp>
      <p:sp>
        <p:nvSpPr>
          <p:cNvPr id="44" name="TextBox 43">
            <a:extLst>
              <a:ext uri="{FF2B5EF4-FFF2-40B4-BE49-F238E27FC236}">
                <a16:creationId xmlns:a16="http://schemas.microsoft.com/office/drawing/2014/main" id="{7259DADB-2BD9-19F3-616B-ADEA094D8BB4}"/>
              </a:ext>
            </a:extLst>
          </p:cNvPr>
          <p:cNvSpPr txBox="1"/>
          <p:nvPr/>
        </p:nvSpPr>
        <p:spPr>
          <a:xfrm>
            <a:off x="4104772" y="1421516"/>
            <a:ext cx="1805940" cy="369332"/>
          </a:xfrm>
          <a:prstGeom prst="rect">
            <a:avLst/>
          </a:prstGeom>
          <a:noFill/>
        </p:spPr>
        <p:txBody>
          <a:bodyPr wrap="square" rtlCol="0">
            <a:spAutoFit/>
          </a:bodyPr>
          <a:lstStyle/>
          <a:p>
            <a:pPr algn="ctr"/>
            <a:r>
              <a:rPr lang="en-US"/>
              <a:t>Intel TDX</a:t>
            </a:r>
          </a:p>
        </p:txBody>
      </p:sp>
      <p:sp>
        <p:nvSpPr>
          <p:cNvPr id="45" name="TextBox 44">
            <a:extLst>
              <a:ext uri="{FF2B5EF4-FFF2-40B4-BE49-F238E27FC236}">
                <a16:creationId xmlns:a16="http://schemas.microsoft.com/office/drawing/2014/main" id="{B278A0F0-1F25-CDA0-9FCF-2365B8ED8A62}"/>
              </a:ext>
            </a:extLst>
          </p:cNvPr>
          <p:cNvSpPr txBox="1"/>
          <p:nvPr/>
        </p:nvSpPr>
        <p:spPr>
          <a:xfrm>
            <a:off x="7080124" y="1790848"/>
            <a:ext cx="4380354" cy="3247043"/>
          </a:xfrm>
          <a:prstGeom prst="rect">
            <a:avLst/>
          </a:prstGeom>
          <a:noFill/>
        </p:spPr>
        <p:txBody>
          <a:bodyPr wrap="square" rtlCol="0">
            <a:spAutoFit/>
          </a:bodyPr>
          <a:lstStyle/>
          <a:p>
            <a:r>
              <a:rPr lang="en-US"/>
              <a:t>Trust Boundary entry/exit cycles are main cause of performance impact</a:t>
            </a:r>
          </a:p>
          <a:p>
            <a:pPr>
              <a:spcBef>
                <a:spcPts val="1200"/>
              </a:spcBef>
            </a:pPr>
            <a:r>
              <a:rPr lang="en-US"/>
              <a:t>Application optimizations can minimize number of entry/exits and reduce performance impact, including:</a:t>
            </a:r>
          </a:p>
          <a:p>
            <a:pPr marL="285750" indent="-285750">
              <a:spcBef>
                <a:spcPts val="600"/>
              </a:spcBef>
              <a:buFont typeface="Arial" panose="020B0604020202020204" pitchFamily="34" charset="0"/>
              <a:buChar char="•"/>
            </a:pPr>
            <a:r>
              <a:rPr lang="en-US" sz="1600"/>
              <a:t>Consolidate I/O operations </a:t>
            </a:r>
          </a:p>
          <a:p>
            <a:pPr marL="285750" indent="-285750">
              <a:spcBef>
                <a:spcPts val="600"/>
              </a:spcBef>
              <a:buFont typeface="Arial" panose="020B0604020202020204" pitchFamily="34" charset="0"/>
              <a:buChar char="•"/>
            </a:pPr>
            <a:r>
              <a:rPr lang="en-US" sz="1600"/>
              <a:t>Increase data batch sizes</a:t>
            </a:r>
          </a:p>
          <a:p>
            <a:pPr marL="285750" indent="-285750">
              <a:spcBef>
                <a:spcPts val="600"/>
              </a:spcBef>
              <a:buFont typeface="Arial" panose="020B0604020202020204" pitchFamily="34" charset="0"/>
              <a:buChar char="•"/>
            </a:pPr>
            <a:r>
              <a:rPr lang="en-US" sz="1600"/>
              <a:t>Increase Intel SGX enclave size</a:t>
            </a:r>
          </a:p>
          <a:p>
            <a:pPr marL="285750" indent="-285750">
              <a:spcBef>
                <a:spcPts val="600"/>
              </a:spcBef>
              <a:buFont typeface="Arial" panose="020B0604020202020204" pitchFamily="34" charset="0"/>
              <a:buChar char="•"/>
            </a:pPr>
            <a:r>
              <a:rPr lang="en-US" sz="1600"/>
              <a:t>Increase cores per instance</a:t>
            </a:r>
          </a:p>
          <a:p>
            <a:pPr marL="285750" indent="-285750">
              <a:spcBef>
                <a:spcPts val="600"/>
              </a:spcBef>
              <a:buFont typeface="Arial" panose="020B0604020202020204" pitchFamily="34" charset="0"/>
              <a:buChar char="•"/>
            </a:pPr>
            <a:r>
              <a:rPr lang="en-US" sz="1600"/>
              <a:t>Bring linked services inside trust boundary</a:t>
            </a:r>
          </a:p>
        </p:txBody>
      </p:sp>
      <p:sp>
        <p:nvSpPr>
          <p:cNvPr id="46" name="TextBox 45">
            <a:extLst>
              <a:ext uri="{FF2B5EF4-FFF2-40B4-BE49-F238E27FC236}">
                <a16:creationId xmlns:a16="http://schemas.microsoft.com/office/drawing/2014/main" id="{081A6802-37AF-32BD-6456-65362177B60F}"/>
              </a:ext>
            </a:extLst>
          </p:cNvPr>
          <p:cNvSpPr txBox="1"/>
          <p:nvPr/>
        </p:nvSpPr>
        <p:spPr>
          <a:xfrm>
            <a:off x="261620" y="5136402"/>
            <a:ext cx="1818640" cy="600164"/>
          </a:xfrm>
          <a:prstGeom prst="rect">
            <a:avLst/>
          </a:prstGeom>
          <a:noFill/>
        </p:spPr>
        <p:txBody>
          <a:bodyPr wrap="square" rtlCol="0">
            <a:spAutoFit/>
          </a:bodyPr>
          <a:lstStyle/>
          <a:p>
            <a:pPr algn="ctr"/>
            <a:r>
              <a:rPr lang="en-US" sz="1100"/>
              <a:t>I/O devices</a:t>
            </a:r>
          </a:p>
          <a:p>
            <a:pPr algn="ctr"/>
            <a:r>
              <a:rPr lang="en-US" sz="1100"/>
              <a:t>Linked services</a:t>
            </a:r>
          </a:p>
          <a:p>
            <a:pPr algn="ctr"/>
            <a:r>
              <a:rPr lang="en-US" sz="1100"/>
              <a:t>Other containers or VMs</a:t>
            </a:r>
          </a:p>
        </p:txBody>
      </p:sp>
      <p:sp>
        <p:nvSpPr>
          <p:cNvPr id="49" name="TextBox 48">
            <a:extLst>
              <a:ext uri="{FF2B5EF4-FFF2-40B4-BE49-F238E27FC236}">
                <a16:creationId xmlns:a16="http://schemas.microsoft.com/office/drawing/2014/main" id="{67CA68A9-FF8C-EB03-DEEC-238E9F400099}"/>
              </a:ext>
            </a:extLst>
          </p:cNvPr>
          <p:cNvSpPr txBox="1"/>
          <p:nvPr/>
        </p:nvSpPr>
        <p:spPr>
          <a:xfrm>
            <a:off x="3378196" y="5136402"/>
            <a:ext cx="1818640" cy="600164"/>
          </a:xfrm>
          <a:prstGeom prst="rect">
            <a:avLst/>
          </a:prstGeom>
          <a:noFill/>
        </p:spPr>
        <p:txBody>
          <a:bodyPr wrap="square" rtlCol="0">
            <a:spAutoFit/>
          </a:bodyPr>
          <a:lstStyle/>
          <a:p>
            <a:pPr algn="ctr"/>
            <a:r>
              <a:rPr lang="en-US" sz="1100"/>
              <a:t>I/O devices</a:t>
            </a:r>
          </a:p>
          <a:p>
            <a:pPr algn="ctr"/>
            <a:r>
              <a:rPr lang="en-US" sz="1100"/>
              <a:t>Linked services</a:t>
            </a:r>
          </a:p>
          <a:p>
            <a:pPr algn="ctr"/>
            <a:r>
              <a:rPr lang="en-US" sz="1100"/>
              <a:t>Other containers or VMs</a:t>
            </a:r>
          </a:p>
        </p:txBody>
      </p:sp>
      <p:sp>
        <p:nvSpPr>
          <p:cNvPr id="53" name="TextBox 52">
            <a:extLst>
              <a:ext uri="{FF2B5EF4-FFF2-40B4-BE49-F238E27FC236}">
                <a16:creationId xmlns:a16="http://schemas.microsoft.com/office/drawing/2014/main" id="{2C8FBA7A-2A83-0321-823A-13CF8C88C642}"/>
              </a:ext>
            </a:extLst>
          </p:cNvPr>
          <p:cNvSpPr txBox="1"/>
          <p:nvPr/>
        </p:nvSpPr>
        <p:spPr>
          <a:xfrm rot="16200000">
            <a:off x="5433289" y="2958452"/>
            <a:ext cx="1818640" cy="261610"/>
          </a:xfrm>
          <a:prstGeom prst="rect">
            <a:avLst/>
          </a:prstGeom>
          <a:noFill/>
        </p:spPr>
        <p:txBody>
          <a:bodyPr wrap="square" rtlCol="0">
            <a:spAutoFit/>
          </a:bodyPr>
          <a:lstStyle/>
          <a:p>
            <a:pPr algn="ctr"/>
            <a:r>
              <a:rPr lang="en-US" sz="1100"/>
              <a:t>Trust Boundary</a:t>
            </a:r>
          </a:p>
        </p:txBody>
      </p:sp>
      <p:sp>
        <p:nvSpPr>
          <p:cNvPr id="54" name="TextBox 53">
            <a:extLst>
              <a:ext uri="{FF2B5EF4-FFF2-40B4-BE49-F238E27FC236}">
                <a16:creationId xmlns:a16="http://schemas.microsoft.com/office/drawing/2014/main" id="{B9D203F9-CC04-16FA-25E8-77F67C4F85AB}"/>
              </a:ext>
            </a:extLst>
          </p:cNvPr>
          <p:cNvSpPr txBox="1"/>
          <p:nvPr/>
        </p:nvSpPr>
        <p:spPr>
          <a:xfrm rot="16200000">
            <a:off x="-286850" y="2145830"/>
            <a:ext cx="1818640" cy="261610"/>
          </a:xfrm>
          <a:prstGeom prst="rect">
            <a:avLst/>
          </a:prstGeom>
          <a:noFill/>
        </p:spPr>
        <p:txBody>
          <a:bodyPr wrap="square" rtlCol="0">
            <a:spAutoFit/>
          </a:bodyPr>
          <a:lstStyle/>
          <a:p>
            <a:pPr algn="ctr"/>
            <a:r>
              <a:rPr lang="en-US" sz="1100"/>
              <a:t>Trust Boundary</a:t>
            </a:r>
          </a:p>
        </p:txBody>
      </p:sp>
    </p:spTree>
    <p:extLst>
      <p:ext uri="{BB962C8B-B14F-4D97-AF65-F5344CB8AC3E}">
        <p14:creationId xmlns:p14="http://schemas.microsoft.com/office/powerpoint/2010/main" val="1641951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B2A38-BE3D-1773-54E6-2EFC9CCF7FD6}"/>
              </a:ext>
            </a:extLst>
          </p:cNvPr>
          <p:cNvSpPr>
            <a:spLocks noGrp="1"/>
          </p:cNvSpPr>
          <p:nvPr>
            <p:ph type="title"/>
          </p:nvPr>
        </p:nvSpPr>
        <p:spPr/>
        <p:txBody>
          <a:bodyPr/>
          <a:lstStyle/>
          <a:p>
            <a:r>
              <a:rPr lang="en-US" dirty="0"/>
              <a:t>Confidential AI Performance vs. Non-Confidential</a:t>
            </a:r>
          </a:p>
        </p:txBody>
      </p:sp>
      <p:grpSp>
        <p:nvGrpSpPr>
          <p:cNvPr id="3" name="Group 2">
            <a:extLst>
              <a:ext uri="{FF2B5EF4-FFF2-40B4-BE49-F238E27FC236}">
                <a16:creationId xmlns:a16="http://schemas.microsoft.com/office/drawing/2014/main" id="{2820812B-9C92-8F90-F593-F8AE4C046A5E}"/>
              </a:ext>
            </a:extLst>
          </p:cNvPr>
          <p:cNvGrpSpPr/>
          <p:nvPr/>
        </p:nvGrpSpPr>
        <p:grpSpPr>
          <a:xfrm>
            <a:off x="1294753" y="1185541"/>
            <a:ext cx="3306745" cy="4369778"/>
            <a:chOff x="1294753" y="1185541"/>
            <a:chExt cx="3306745" cy="4369778"/>
          </a:xfrm>
        </p:grpSpPr>
        <p:sp>
          <p:nvSpPr>
            <p:cNvPr id="28" name="TextBox 27">
              <a:extLst>
                <a:ext uri="{FF2B5EF4-FFF2-40B4-BE49-F238E27FC236}">
                  <a16:creationId xmlns:a16="http://schemas.microsoft.com/office/drawing/2014/main" id="{D4F048FD-6824-96BB-D1A6-34E0373E6ECF}"/>
                </a:ext>
              </a:extLst>
            </p:cNvPr>
            <p:cNvSpPr txBox="1"/>
            <p:nvPr/>
          </p:nvSpPr>
          <p:spPr>
            <a:xfrm>
              <a:off x="1754811" y="1185541"/>
              <a:ext cx="2742717" cy="738664"/>
            </a:xfrm>
            <a:prstGeom prst="rect">
              <a:avLst/>
            </a:prstGeom>
            <a:noFill/>
          </p:spPr>
          <p:txBody>
            <a:bodyPr wrap="square" rtlCol="0">
              <a:spAutoFit/>
            </a:bodyPr>
            <a:lstStyle/>
            <a:p>
              <a:pPr algn="ctr"/>
              <a:r>
                <a:rPr lang="en-US" dirty="0"/>
                <a:t>Intel TDX</a:t>
              </a:r>
            </a:p>
            <a:p>
              <a:pPr algn="ctr"/>
              <a:r>
                <a:rPr lang="en-US" sz="1200" dirty="0"/>
                <a:t>Intel Xeon 6 with P-cores</a:t>
              </a:r>
            </a:p>
            <a:p>
              <a:pPr algn="ctr"/>
              <a:r>
                <a:rPr lang="en-US" sz="1200" dirty="0" err="1"/>
                <a:t>PyTorch</a:t>
              </a:r>
              <a:r>
                <a:rPr lang="en-US" sz="1200" dirty="0"/>
                <a:t> – ResNet50 – Intel AMX</a:t>
              </a:r>
            </a:p>
          </p:txBody>
        </p:sp>
        <p:cxnSp>
          <p:nvCxnSpPr>
            <p:cNvPr id="4" name="Straight Connector 3">
              <a:extLst>
                <a:ext uri="{FF2B5EF4-FFF2-40B4-BE49-F238E27FC236}">
                  <a16:creationId xmlns:a16="http://schemas.microsoft.com/office/drawing/2014/main" id="{8002E99B-CE4A-CC06-F8A1-C8610968EC6D}"/>
                </a:ext>
              </a:extLst>
            </p:cNvPr>
            <p:cNvCxnSpPr>
              <a:cxnSpLocks/>
            </p:cNvCxnSpPr>
            <p:nvPr/>
          </p:nvCxnSpPr>
          <p:spPr>
            <a:xfrm>
              <a:off x="1730474" y="2290915"/>
              <a:ext cx="0" cy="2458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E953233C-A027-3B8D-5282-BCD9A6F0CC8E}"/>
                </a:ext>
              </a:extLst>
            </p:cNvPr>
            <p:cNvCxnSpPr>
              <a:cxnSpLocks/>
            </p:cNvCxnSpPr>
            <p:nvPr/>
          </p:nvCxnSpPr>
          <p:spPr>
            <a:xfrm flipH="1">
              <a:off x="1730475" y="4748980"/>
              <a:ext cx="2871023"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337A55B3-135B-728C-C903-73BD36FB1405}"/>
                </a:ext>
              </a:extLst>
            </p:cNvPr>
            <p:cNvSpPr/>
            <p:nvPr/>
          </p:nvSpPr>
          <p:spPr>
            <a:xfrm>
              <a:off x="2083861" y="2515085"/>
              <a:ext cx="433588" cy="22379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4ADA8E9-486E-AF64-C3E4-CDE3B1C4C418}"/>
                </a:ext>
              </a:extLst>
            </p:cNvPr>
            <p:cNvSpPr/>
            <p:nvPr/>
          </p:nvSpPr>
          <p:spPr>
            <a:xfrm>
              <a:off x="2660705" y="2649891"/>
              <a:ext cx="433588" cy="2103120"/>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0B61A6BA-1F06-F5CD-CD09-4F84CEAD999C}"/>
                </a:ext>
              </a:extLst>
            </p:cNvPr>
            <p:cNvSpPr txBox="1"/>
            <p:nvPr/>
          </p:nvSpPr>
          <p:spPr>
            <a:xfrm rot="16200000">
              <a:off x="735586" y="3312197"/>
              <a:ext cx="1533831" cy="415498"/>
            </a:xfrm>
            <a:prstGeom prst="rect">
              <a:avLst/>
            </a:prstGeom>
            <a:noFill/>
          </p:spPr>
          <p:txBody>
            <a:bodyPr wrap="square" rtlCol="0">
              <a:spAutoFit/>
            </a:bodyPr>
            <a:lstStyle/>
            <a:p>
              <a:pPr algn="ctr"/>
              <a:r>
                <a:rPr lang="en-US" sz="1050" dirty="0"/>
                <a:t>Relative Performance</a:t>
              </a:r>
            </a:p>
            <a:p>
              <a:pPr algn="ctr"/>
              <a:r>
                <a:rPr lang="en-US" sz="1050" dirty="0"/>
                <a:t>(Higher is better)</a:t>
              </a:r>
            </a:p>
          </p:txBody>
        </p:sp>
        <p:sp>
          <p:nvSpPr>
            <p:cNvPr id="10" name="TextBox 9">
              <a:extLst>
                <a:ext uri="{FF2B5EF4-FFF2-40B4-BE49-F238E27FC236}">
                  <a16:creationId xmlns:a16="http://schemas.microsoft.com/office/drawing/2014/main" id="{0D9D7CD5-E868-94BE-21CF-AC9C83AF082F}"/>
                </a:ext>
              </a:extLst>
            </p:cNvPr>
            <p:cNvSpPr txBox="1"/>
            <p:nvPr/>
          </p:nvSpPr>
          <p:spPr>
            <a:xfrm>
              <a:off x="2016094" y="2237459"/>
              <a:ext cx="569122" cy="246221"/>
            </a:xfrm>
            <a:prstGeom prst="rect">
              <a:avLst/>
            </a:prstGeom>
            <a:noFill/>
          </p:spPr>
          <p:txBody>
            <a:bodyPr wrap="square" rtlCol="0">
              <a:spAutoFit/>
            </a:bodyPr>
            <a:lstStyle/>
            <a:p>
              <a:pPr algn="ctr"/>
              <a:r>
                <a:rPr lang="en-US" sz="1000" dirty="0"/>
                <a:t>100%</a:t>
              </a:r>
            </a:p>
          </p:txBody>
        </p:sp>
        <p:sp>
          <p:nvSpPr>
            <p:cNvPr id="12" name="TextBox 11">
              <a:extLst>
                <a:ext uri="{FF2B5EF4-FFF2-40B4-BE49-F238E27FC236}">
                  <a16:creationId xmlns:a16="http://schemas.microsoft.com/office/drawing/2014/main" id="{BAEAF235-2BF0-CC82-5EF6-BAEC8CA5575F}"/>
                </a:ext>
              </a:extLst>
            </p:cNvPr>
            <p:cNvSpPr txBox="1"/>
            <p:nvPr/>
          </p:nvSpPr>
          <p:spPr>
            <a:xfrm>
              <a:off x="2592938" y="2367317"/>
              <a:ext cx="569122" cy="246221"/>
            </a:xfrm>
            <a:prstGeom prst="rect">
              <a:avLst/>
            </a:prstGeom>
            <a:noFill/>
          </p:spPr>
          <p:txBody>
            <a:bodyPr wrap="square" rtlCol="0">
              <a:spAutoFit/>
            </a:bodyPr>
            <a:lstStyle/>
            <a:p>
              <a:pPr algn="ctr"/>
              <a:r>
                <a:rPr lang="en-US" sz="1000" dirty="0"/>
                <a:t>94%</a:t>
              </a:r>
            </a:p>
          </p:txBody>
        </p:sp>
        <p:sp>
          <p:nvSpPr>
            <p:cNvPr id="13" name="Rectangle 12">
              <a:extLst>
                <a:ext uri="{FF2B5EF4-FFF2-40B4-BE49-F238E27FC236}">
                  <a16:creationId xmlns:a16="http://schemas.microsoft.com/office/drawing/2014/main" id="{C8E06935-AF53-16F2-A003-CC80A570ABEB}"/>
                </a:ext>
              </a:extLst>
            </p:cNvPr>
            <p:cNvSpPr/>
            <p:nvPr/>
          </p:nvSpPr>
          <p:spPr>
            <a:xfrm>
              <a:off x="3464302" y="2515085"/>
              <a:ext cx="433588" cy="22379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CB3375F-EBB1-D0A3-9C35-4611FE01C6C9}"/>
                </a:ext>
              </a:extLst>
            </p:cNvPr>
            <p:cNvSpPr/>
            <p:nvPr/>
          </p:nvSpPr>
          <p:spPr>
            <a:xfrm>
              <a:off x="4041146" y="2649891"/>
              <a:ext cx="433588" cy="2103120"/>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EDF52C1A-BF65-E61A-313A-65BE10E49262}"/>
                </a:ext>
              </a:extLst>
            </p:cNvPr>
            <p:cNvSpPr txBox="1"/>
            <p:nvPr/>
          </p:nvSpPr>
          <p:spPr>
            <a:xfrm>
              <a:off x="3396535" y="2237459"/>
              <a:ext cx="569122" cy="246221"/>
            </a:xfrm>
            <a:prstGeom prst="rect">
              <a:avLst/>
            </a:prstGeom>
            <a:noFill/>
          </p:spPr>
          <p:txBody>
            <a:bodyPr wrap="square" rtlCol="0">
              <a:spAutoFit/>
            </a:bodyPr>
            <a:lstStyle/>
            <a:p>
              <a:pPr algn="ctr"/>
              <a:r>
                <a:rPr lang="en-US" sz="1000" dirty="0"/>
                <a:t>100%</a:t>
              </a:r>
            </a:p>
          </p:txBody>
        </p:sp>
        <p:sp>
          <p:nvSpPr>
            <p:cNvPr id="16" name="TextBox 15">
              <a:extLst>
                <a:ext uri="{FF2B5EF4-FFF2-40B4-BE49-F238E27FC236}">
                  <a16:creationId xmlns:a16="http://schemas.microsoft.com/office/drawing/2014/main" id="{1FD4BFE7-F62D-97F1-6473-6262D50D935D}"/>
                </a:ext>
              </a:extLst>
            </p:cNvPr>
            <p:cNvSpPr txBox="1"/>
            <p:nvPr/>
          </p:nvSpPr>
          <p:spPr>
            <a:xfrm>
              <a:off x="3973379" y="2357477"/>
              <a:ext cx="569122" cy="246221"/>
            </a:xfrm>
            <a:prstGeom prst="rect">
              <a:avLst/>
            </a:prstGeom>
            <a:noFill/>
          </p:spPr>
          <p:txBody>
            <a:bodyPr wrap="square" rtlCol="0">
              <a:spAutoFit/>
            </a:bodyPr>
            <a:lstStyle/>
            <a:p>
              <a:pPr algn="ctr"/>
              <a:r>
                <a:rPr lang="en-US" sz="1000" dirty="0"/>
                <a:t>94%</a:t>
              </a:r>
            </a:p>
          </p:txBody>
        </p:sp>
        <p:sp>
          <p:nvSpPr>
            <p:cNvPr id="29" name="TextBox 28">
              <a:extLst>
                <a:ext uri="{FF2B5EF4-FFF2-40B4-BE49-F238E27FC236}">
                  <a16:creationId xmlns:a16="http://schemas.microsoft.com/office/drawing/2014/main" id="{F7AACE3B-95E5-401E-4FF7-33056006C733}"/>
                </a:ext>
              </a:extLst>
            </p:cNvPr>
            <p:cNvSpPr txBox="1"/>
            <p:nvPr/>
          </p:nvSpPr>
          <p:spPr>
            <a:xfrm>
              <a:off x="2592059" y="2819723"/>
              <a:ext cx="569122" cy="400110"/>
            </a:xfrm>
            <a:prstGeom prst="rect">
              <a:avLst/>
            </a:prstGeom>
            <a:noFill/>
          </p:spPr>
          <p:txBody>
            <a:bodyPr wrap="square" rtlCol="0">
              <a:spAutoFit/>
            </a:bodyPr>
            <a:lstStyle/>
            <a:p>
              <a:pPr algn="ctr"/>
              <a:r>
                <a:rPr lang="en-US" sz="1000" dirty="0">
                  <a:solidFill>
                    <a:schemeClr val="bg1"/>
                  </a:solidFill>
                </a:rPr>
                <a:t>Intel TDX</a:t>
              </a:r>
            </a:p>
          </p:txBody>
        </p:sp>
        <p:sp>
          <p:nvSpPr>
            <p:cNvPr id="30" name="TextBox 29">
              <a:extLst>
                <a:ext uri="{FF2B5EF4-FFF2-40B4-BE49-F238E27FC236}">
                  <a16:creationId xmlns:a16="http://schemas.microsoft.com/office/drawing/2014/main" id="{5D136451-A470-60E0-325D-9CEA1A8C3FDA}"/>
                </a:ext>
              </a:extLst>
            </p:cNvPr>
            <p:cNvSpPr txBox="1"/>
            <p:nvPr/>
          </p:nvSpPr>
          <p:spPr>
            <a:xfrm>
              <a:off x="3973379" y="2819723"/>
              <a:ext cx="569122" cy="400110"/>
            </a:xfrm>
            <a:prstGeom prst="rect">
              <a:avLst/>
            </a:prstGeom>
            <a:noFill/>
          </p:spPr>
          <p:txBody>
            <a:bodyPr wrap="square" rtlCol="0">
              <a:spAutoFit/>
            </a:bodyPr>
            <a:lstStyle/>
            <a:p>
              <a:pPr algn="ctr"/>
              <a:r>
                <a:rPr lang="en-US" sz="1000" dirty="0">
                  <a:solidFill>
                    <a:schemeClr val="bg1"/>
                  </a:solidFill>
                </a:rPr>
                <a:t>Intel TDX</a:t>
              </a:r>
            </a:p>
          </p:txBody>
        </p:sp>
        <p:sp>
          <p:nvSpPr>
            <p:cNvPr id="34" name="TextBox 33">
              <a:extLst>
                <a:ext uri="{FF2B5EF4-FFF2-40B4-BE49-F238E27FC236}">
                  <a16:creationId xmlns:a16="http://schemas.microsoft.com/office/drawing/2014/main" id="{80376C16-A490-BBE9-3E97-32FE09912549}"/>
                </a:ext>
              </a:extLst>
            </p:cNvPr>
            <p:cNvSpPr txBox="1"/>
            <p:nvPr/>
          </p:nvSpPr>
          <p:spPr>
            <a:xfrm>
              <a:off x="2083861" y="4847433"/>
              <a:ext cx="1010432" cy="707886"/>
            </a:xfrm>
            <a:prstGeom prst="rect">
              <a:avLst/>
            </a:prstGeom>
            <a:noFill/>
          </p:spPr>
          <p:txBody>
            <a:bodyPr wrap="square" rtlCol="0">
              <a:spAutoFit/>
            </a:bodyPr>
            <a:lstStyle/>
            <a:p>
              <a:pPr algn="ctr"/>
              <a:r>
                <a:rPr lang="en-US" sz="1000" dirty="0"/>
                <a:t>Batch Processing</a:t>
              </a:r>
            </a:p>
            <a:p>
              <a:pPr algn="ctr"/>
              <a:r>
                <a:rPr lang="en-US" sz="1000" dirty="0"/>
                <a:t>BS=116</a:t>
              </a:r>
            </a:p>
            <a:p>
              <a:pPr algn="ctr"/>
              <a:r>
                <a:rPr lang="en-US" sz="1000" dirty="0"/>
                <a:t>INT8</a:t>
              </a:r>
            </a:p>
          </p:txBody>
        </p:sp>
        <p:sp>
          <p:nvSpPr>
            <p:cNvPr id="35" name="TextBox 34">
              <a:extLst>
                <a:ext uri="{FF2B5EF4-FFF2-40B4-BE49-F238E27FC236}">
                  <a16:creationId xmlns:a16="http://schemas.microsoft.com/office/drawing/2014/main" id="{2C5EEBA2-C7AF-0555-4466-D14EB6F52975}"/>
                </a:ext>
              </a:extLst>
            </p:cNvPr>
            <p:cNvSpPr txBox="1"/>
            <p:nvPr/>
          </p:nvSpPr>
          <p:spPr>
            <a:xfrm>
              <a:off x="3460441" y="4847433"/>
              <a:ext cx="1010432" cy="707886"/>
            </a:xfrm>
            <a:prstGeom prst="rect">
              <a:avLst/>
            </a:prstGeom>
            <a:noFill/>
          </p:spPr>
          <p:txBody>
            <a:bodyPr wrap="square" rtlCol="0">
              <a:spAutoFit/>
            </a:bodyPr>
            <a:lstStyle/>
            <a:p>
              <a:pPr algn="ctr"/>
              <a:r>
                <a:rPr lang="en-US" sz="1000" dirty="0"/>
                <a:t>Real-Time Processing</a:t>
              </a:r>
            </a:p>
            <a:p>
              <a:pPr algn="ctr"/>
              <a:r>
                <a:rPr lang="en-US" sz="1000" dirty="0"/>
                <a:t>BS=1</a:t>
              </a:r>
            </a:p>
            <a:p>
              <a:pPr algn="ctr"/>
              <a:r>
                <a:rPr lang="en-US" sz="1000" dirty="0"/>
                <a:t>INT8</a:t>
              </a:r>
            </a:p>
          </p:txBody>
        </p:sp>
      </p:grpSp>
      <p:grpSp>
        <p:nvGrpSpPr>
          <p:cNvPr id="6" name="Group 5">
            <a:extLst>
              <a:ext uri="{FF2B5EF4-FFF2-40B4-BE49-F238E27FC236}">
                <a16:creationId xmlns:a16="http://schemas.microsoft.com/office/drawing/2014/main" id="{93CFE231-269B-1425-D830-040C3DAC8442}"/>
              </a:ext>
            </a:extLst>
          </p:cNvPr>
          <p:cNvGrpSpPr/>
          <p:nvPr/>
        </p:nvGrpSpPr>
        <p:grpSpPr>
          <a:xfrm>
            <a:off x="6308675" y="1166667"/>
            <a:ext cx="3306745" cy="4388652"/>
            <a:chOff x="6308675" y="1166667"/>
            <a:chExt cx="3306745" cy="4388652"/>
          </a:xfrm>
        </p:grpSpPr>
        <p:sp>
          <p:nvSpPr>
            <p:cNvPr id="33" name="TextBox 32">
              <a:extLst>
                <a:ext uri="{FF2B5EF4-FFF2-40B4-BE49-F238E27FC236}">
                  <a16:creationId xmlns:a16="http://schemas.microsoft.com/office/drawing/2014/main" id="{F37C799A-B06A-8AB3-D54F-12447F783FE6}"/>
                </a:ext>
              </a:extLst>
            </p:cNvPr>
            <p:cNvSpPr txBox="1"/>
            <p:nvPr/>
          </p:nvSpPr>
          <p:spPr>
            <a:xfrm>
              <a:off x="6778565" y="1166667"/>
              <a:ext cx="2742717" cy="738664"/>
            </a:xfrm>
            <a:prstGeom prst="rect">
              <a:avLst/>
            </a:prstGeom>
            <a:noFill/>
          </p:spPr>
          <p:txBody>
            <a:bodyPr wrap="square" rtlCol="0">
              <a:spAutoFit/>
            </a:bodyPr>
            <a:lstStyle/>
            <a:p>
              <a:pPr algn="ctr"/>
              <a:r>
                <a:rPr lang="en-US" dirty="0"/>
                <a:t>Intel SGX</a:t>
              </a:r>
            </a:p>
            <a:p>
              <a:pPr algn="ctr"/>
              <a:r>
                <a:rPr lang="en-US" sz="1200" dirty="0"/>
                <a:t>Intel Xeon 6 with P-cores</a:t>
              </a:r>
            </a:p>
            <a:p>
              <a:pPr algn="ctr"/>
              <a:r>
                <a:rPr lang="en-US" sz="1200" dirty="0" err="1"/>
                <a:t>PyTorch</a:t>
              </a:r>
              <a:r>
                <a:rPr lang="en-US" sz="1200" dirty="0"/>
                <a:t> – ResNet50 – Intel AMX</a:t>
              </a:r>
            </a:p>
          </p:txBody>
        </p:sp>
        <p:cxnSp>
          <p:nvCxnSpPr>
            <p:cNvPr id="17" name="Straight Connector 16">
              <a:extLst>
                <a:ext uri="{FF2B5EF4-FFF2-40B4-BE49-F238E27FC236}">
                  <a16:creationId xmlns:a16="http://schemas.microsoft.com/office/drawing/2014/main" id="{11A03317-30B7-C84C-98F8-8B909A6EB54A}"/>
                </a:ext>
              </a:extLst>
            </p:cNvPr>
            <p:cNvCxnSpPr>
              <a:cxnSpLocks/>
            </p:cNvCxnSpPr>
            <p:nvPr/>
          </p:nvCxnSpPr>
          <p:spPr>
            <a:xfrm>
              <a:off x="6744396" y="2277050"/>
              <a:ext cx="0" cy="245806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E3BCEAB-BBDA-5A5B-CEAB-772F7AD5A2EF}"/>
                </a:ext>
              </a:extLst>
            </p:cNvPr>
            <p:cNvCxnSpPr>
              <a:cxnSpLocks/>
            </p:cNvCxnSpPr>
            <p:nvPr/>
          </p:nvCxnSpPr>
          <p:spPr>
            <a:xfrm flipH="1">
              <a:off x="6744397" y="4735115"/>
              <a:ext cx="2871023" cy="0"/>
            </a:xfrm>
            <a:prstGeom prst="line">
              <a:avLst/>
            </a:prstGeom>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4A99E76A-E77A-8E13-BFC5-37C29A90D282}"/>
                </a:ext>
              </a:extLst>
            </p:cNvPr>
            <p:cNvSpPr/>
            <p:nvPr/>
          </p:nvSpPr>
          <p:spPr>
            <a:xfrm>
              <a:off x="7097783" y="2508010"/>
              <a:ext cx="433588" cy="224028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AC5091E-4D8E-9E79-8D96-8F5B20594E98}"/>
                </a:ext>
              </a:extLst>
            </p:cNvPr>
            <p:cNvSpPr/>
            <p:nvPr/>
          </p:nvSpPr>
          <p:spPr>
            <a:xfrm>
              <a:off x="7674627" y="2663458"/>
              <a:ext cx="433588" cy="2084832"/>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3E753B16-4BCD-4FDD-5D87-2CE4A46DA61D}"/>
                </a:ext>
              </a:extLst>
            </p:cNvPr>
            <p:cNvSpPr txBox="1"/>
            <p:nvPr/>
          </p:nvSpPr>
          <p:spPr>
            <a:xfrm rot="16200000">
              <a:off x="5749508" y="3298332"/>
              <a:ext cx="1533831" cy="415498"/>
            </a:xfrm>
            <a:prstGeom prst="rect">
              <a:avLst/>
            </a:prstGeom>
            <a:noFill/>
          </p:spPr>
          <p:txBody>
            <a:bodyPr wrap="square" rtlCol="0">
              <a:spAutoFit/>
            </a:bodyPr>
            <a:lstStyle/>
            <a:p>
              <a:pPr algn="ctr"/>
              <a:r>
                <a:rPr lang="en-US" sz="1050" dirty="0"/>
                <a:t>Relative Performance</a:t>
              </a:r>
            </a:p>
            <a:p>
              <a:pPr algn="ctr"/>
              <a:r>
                <a:rPr lang="en-US" sz="1050" dirty="0"/>
                <a:t>(Higher is better)</a:t>
              </a:r>
            </a:p>
          </p:txBody>
        </p:sp>
        <p:sp>
          <p:nvSpPr>
            <p:cNvPr id="22" name="TextBox 21">
              <a:extLst>
                <a:ext uri="{FF2B5EF4-FFF2-40B4-BE49-F238E27FC236}">
                  <a16:creationId xmlns:a16="http://schemas.microsoft.com/office/drawing/2014/main" id="{C7FA8E69-B870-642D-81C7-9772D989486A}"/>
                </a:ext>
              </a:extLst>
            </p:cNvPr>
            <p:cNvSpPr txBox="1"/>
            <p:nvPr/>
          </p:nvSpPr>
          <p:spPr>
            <a:xfrm>
              <a:off x="7030016" y="2223594"/>
              <a:ext cx="569122" cy="246221"/>
            </a:xfrm>
            <a:prstGeom prst="rect">
              <a:avLst/>
            </a:prstGeom>
            <a:noFill/>
          </p:spPr>
          <p:txBody>
            <a:bodyPr wrap="square" rtlCol="0">
              <a:spAutoFit/>
            </a:bodyPr>
            <a:lstStyle/>
            <a:p>
              <a:pPr algn="ctr"/>
              <a:r>
                <a:rPr lang="en-US" sz="1000" dirty="0"/>
                <a:t>100%</a:t>
              </a:r>
            </a:p>
          </p:txBody>
        </p:sp>
        <p:sp>
          <p:nvSpPr>
            <p:cNvPr id="23" name="TextBox 22">
              <a:extLst>
                <a:ext uri="{FF2B5EF4-FFF2-40B4-BE49-F238E27FC236}">
                  <a16:creationId xmlns:a16="http://schemas.microsoft.com/office/drawing/2014/main" id="{68DA037D-5FC0-1C27-E14B-8AC452DDBF64}"/>
                </a:ext>
              </a:extLst>
            </p:cNvPr>
            <p:cNvSpPr txBox="1"/>
            <p:nvPr/>
          </p:nvSpPr>
          <p:spPr>
            <a:xfrm>
              <a:off x="7606860" y="2432108"/>
              <a:ext cx="569122" cy="246221"/>
            </a:xfrm>
            <a:prstGeom prst="rect">
              <a:avLst/>
            </a:prstGeom>
            <a:noFill/>
          </p:spPr>
          <p:txBody>
            <a:bodyPr wrap="square" rtlCol="0">
              <a:spAutoFit/>
            </a:bodyPr>
            <a:lstStyle/>
            <a:p>
              <a:pPr algn="ctr"/>
              <a:r>
                <a:rPr lang="en-US" sz="1000" dirty="0"/>
                <a:t>93%</a:t>
              </a:r>
            </a:p>
          </p:txBody>
        </p:sp>
        <p:sp>
          <p:nvSpPr>
            <p:cNvPr id="24" name="Rectangle 23">
              <a:extLst>
                <a:ext uri="{FF2B5EF4-FFF2-40B4-BE49-F238E27FC236}">
                  <a16:creationId xmlns:a16="http://schemas.microsoft.com/office/drawing/2014/main" id="{3E8F5CDF-830E-F916-163C-463402A28966}"/>
                </a:ext>
              </a:extLst>
            </p:cNvPr>
            <p:cNvSpPr/>
            <p:nvPr/>
          </p:nvSpPr>
          <p:spPr>
            <a:xfrm>
              <a:off x="8497888" y="2510364"/>
              <a:ext cx="433588" cy="223792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BC801A23-4DB0-CDF1-3B71-12CD55823870}"/>
                </a:ext>
              </a:extLst>
            </p:cNvPr>
            <p:cNvSpPr/>
            <p:nvPr/>
          </p:nvSpPr>
          <p:spPr>
            <a:xfrm>
              <a:off x="9055068" y="2773186"/>
              <a:ext cx="433588" cy="1975104"/>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D76BE97A-4F35-CF0D-2D4A-4F29B6F10232}"/>
                </a:ext>
              </a:extLst>
            </p:cNvPr>
            <p:cNvSpPr txBox="1"/>
            <p:nvPr/>
          </p:nvSpPr>
          <p:spPr>
            <a:xfrm>
              <a:off x="8430121" y="2223594"/>
              <a:ext cx="569122" cy="246221"/>
            </a:xfrm>
            <a:prstGeom prst="rect">
              <a:avLst/>
            </a:prstGeom>
            <a:noFill/>
          </p:spPr>
          <p:txBody>
            <a:bodyPr wrap="square" rtlCol="0">
              <a:spAutoFit/>
            </a:bodyPr>
            <a:lstStyle/>
            <a:p>
              <a:pPr algn="ctr"/>
              <a:r>
                <a:rPr lang="en-US" sz="1000" dirty="0"/>
                <a:t>100%</a:t>
              </a:r>
            </a:p>
          </p:txBody>
        </p:sp>
        <p:sp>
          <p:nvSpPr>
            <p:cNvPr id="27" name="TextBox 26">
              <a:extLst>
                <a:ext uri="{FF2B5EF4-FFF2-40B4-BE49-F238E27FC236}">
                  <a16:creationId xmlns:a16="http://schemas.microsoft.com/office/drawing/2014/main" id="{A20EE8A6-DA1B-BFA5-C8C6-A3E9EBACE9A5}"/>
                </a:ext>
              </a:extLst>
            </p:cNvPr>
            <p:cNvSpPr txBox="1"/>
            <p:nvPr/>
          </p:nvSpPr>
          <p:spPr>
            <a:xfrm>
              <a:off x="8987301" y="2491092"/>
              <a:ext cx="569122" cy="246221"/>
            </a:xfrm>
            <a:prstGeom prst="rect">
              <a:avLst/>
            </a:prstGeom>
            <a:noFill/>
          </p:spPr>
          <p:txBody>
            <a:bodyPr wrap="square" rtlCol="0">
              <a:spAutoFit/>
            </a:bodyPr>
            <a:lstStyle/>
            <a:p>
              <a:pPr algn="ctr"/>
              <a:r>
                <a:rPr lang="en-US" sz="1000" dirty="0"/>
                <a:t>88%</a:t>
              </a:r>
            </a:p>
          </p:txBody>
        </p:sp>
        <p:sp>
          <p:nvSpPr>
            <p:cNvPr id="31" name="TextBox 30">
              <a:extLst>
                <a:ext uri="{FF2B5EF4-FFF2-40B4-BE49-F238E27FC236}">
                  <a16:creationId xmlns:a16="http://schemas.microsoft.com/office/drawing/2014/main" id="{F6DFC86E-95E2-2E3D-9522-123B8C6C201D}"/>
                </a:ext>
              </a:extLst>
            </p:cNvPr>
            <p:cNvSpPr txBox="1"/>
            <p:nvPr/>
          </p:nvSpPr>
          <p:spPr>
            <a:xfrm>
              <a:off x="7605981" y="2819723"/>
              <a:ext cx="569122" cy="400110"/>
            </a:xfrm>
            <a:prstGeom prst="rect">
              <a:avLst/>
            </a:prstGeom>
            <a:noFill/>
          </p:spPr>
          <p:txBody>
            <a:bodyPr wrap="square" rtlCol="0">
              <a:spAutoFit/>
            </a:bodyPr>
            <a:lstStyle/>
            <a:p>
              <a:pPr algn="ctr"/>
              <a:r>
                <a:rPr lang="en-US" sz="1000" dirty="0">
                  <a:solidFill>
                    <a:schemeClr val="bg1"/>
                  </a:solidFill>
                </a:rPr>
                <a:t>Intel SGX</a:t>
              </a:r>
            </a:p>
          </p:txBody>
        </p:sp>
        <p:sp>
          <p:nvSpPr>
            <p:cNvPr id="32" name="TextBox 31">
              <a:extLst>
                <a:ext uri="{FF2B5EF4-FFF2-40B4-BE49-F238E27FC236}">
                  <a16:creationId xmlns:a16="http://schemas.microsoft.com/office/drawing/2014/main" id="{0522AD9E-A83D-4D37-7A77-CC32FC119F2E}"/>
                </a:ext>
              </a:extLst>
            </p:cNvPr>
            <p:cNvSpPr txBox="1"/>
            <p:nvPr/>
          </p:nvSpPr>
          <p:spPr>
            <a:xfrm>
              <a:off x="8987301" y="2819723"/>
              <a:ext cx="569122" cy="400110"/>
            </a:xfrm>
            <a:prstGeom prst="rect">
              <a:avLst/>
            </a:prstGeom>
            <a:noFill/>
          </p:spPr>
          <p:txBody>
            <a:bodyPr wrap="square" rtlCol="0">
              <a:spAutoFit/>
            </a:bodyPr>
            <a:lstStyle/>
            <a:p>
              <a:pPr algn="ctr"/>
              <a:r>
                <a:rPr lang="en-US" sz="1000" dirty="0">
                  <a:solidFill>
                    <a:schemeClr val="bg1"/>
                  </a:solidFill>
                </a:rPr>
                <a:t>Intel SGX</a:t>
              </a:r>
            </a:p>
          </p:txBody>
        </p:sp>
        <p:sp>
          <p:nvSpPr>
            <p:cNvPr id="36" name="TextBox 35">
              <a:extLst>
                <a:ext uri="{FF2B5EF4-FFF2-40B4-BE49-F238E27FC236}">
                  <a16:creationId xmlns:a16="http://schemas.microsoft.com/office/drawing/2014/main" id="{207C8D3E-3F06-D35D-8E79-FB42C97037BF}"/>
                </a:ext>
              </a:extLst>
            </p:cNvPr>
            <p:cNvSpPr txBox="1"/>
            <p:nvPr/>
          </p:nvSpPr>
          <p:spPr>
            <a:xfrm>
              <a:off x="7173272" y="4847433"/>
              <a:ext cx="1010432" cy="707886"/>
            </a:xfrm>
            <a:prstGeom prst="rect">
              <a:avLst/>
            </a:prstGeom>
            <a:noFill/>
          </p:spPr>
          <p:txBody>
            <a:bodyPr wrap="square" rtlCol="0">
              <a:spAutoFit/>
            </a:bodyPr>
            <a:lstStyle/>
            <a:p>
              <a:pPr algn="ctr"/>
              <a:r>
                <a:rPr lang="en-US" sz="1000" dirty="0"/>
                <a:t>Batch Processing</a:t>
              </a:r>
            </a:p>
            <a:p>
              <a:pPr algn="ctr"/>
              <a:r>
                <a:rPr lang="en-US" sz="1000" dirty="0"/>
                <a:t>BS=116</a:t>
              </a:r>
            </a:p>
            <a:p>
              <a:pPr algn="ctr"/>
              <a:r>
                <a:rPr lang="en-US" sz="1000" dirty="0"/>
                <a:t>INT8</a:t>
              </a:r>
            </a:p>
          </p:txBody>
        </p:sp>
        <p:sp>
          <p:nvSpPr>
            <p:cNvPr id="37" name="TextBox 36">
              <a:extLst>
                <a:ext uri="{FF2B5EF4-FFF2-40B4-BE49-F238E27FC236}">
                  <a16:creationId xmlns:a16="http://schemas.microsoft.com/office/drawing/2014/main" id="{FA863157-CE78-C9EC-1330-13C7CC15715A}"/>
                </a:ext>
              </a:extLst>
            </p:cNvPr>
            <p:cNvSpPr txBox="1"/>
            <p:nvPr/>
          </p:nvSpPr>
          <p:spPr>
            <a:xfrm>
              <a:off x="8549852" y="4847433"/>
              <a:ext cx="1010432" cy="707886"/>
            </a:xfrm>
            <a:prstGeom prst="rect">
              <a:avLst/>
            </a:prstGeom>
            <a:noFill/>
          </p:spPr>
          <p:txBody>
            <a:bodyPr wrap="square" rtlCol="0">
              <a:spAutoFit/>
            </a:bodyPr>
            <a:lstStyle/>
            <a:p>
              <a:pPr algn="ctr"/>
              <a:r>
                <a:rPr lang="en-US" sz="1000" dirty="0"/>
                <a:t>Real-Time Processing</a:t>
              </a:r>
            </a:p>
            <a:p>
              <a:pPr algn="ctr"/>
              <a:r>
                <a:rPr lang="en-US" sz="1000" dirty="0"/>
                <a:t>BS=1</a:t>
              </a:r>
            </a:p>
            <a:p>
              <a:pPr algn="ctr"/>
              <a:r>
                <a:rPr lang="en-US" sz="1000" dirty="0"/>
                <a:t>INT8</a:t>
              </a:r>
            </a:p>
          </p:txBody>
        </p:sp>
      </p:grpSp>
      <p:sp>
        <p:nvSpPr>
          <p:cNvPr id="43" name="TextBox 42">
            <a:extLst>
              <a:ext uri="{FF2B5EF4-FFF2-40B4-BE49-F238E27FC236}">
                <a16:creationId xmlns:a16="http://schemas.microsoft.com/office/drawing/2014/main" id="{D88273F1-24C6-ED6F-9254-C00662F9673D}"/>
              </a:ext>
            </a:extLst>
          </p:cNvPr>
          <p:cNvSpPr txBox="1"/>
          <p:nvPr/>
        </p:nvSpPr>
        <p:spPr>
          <a:xfrm>
            <a:off x="530026" y="5943538"/>
            <a:ext cx="11131947"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Results may vary by configuration and workload​. 1-node, 2x Intel Xeon Platinum 6985P processor on </a:t>
            </a:r>
            <a:r>
              <a:rPr kumimoji="0" lang="en-US" sz="800" b="0" i="0" u="none" strike="noStrike" kern="1200" cap="none" spc="0" normalizeH="0" baseline="0" noProof="0" dirty="0" err="1">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AvenueCity</a:t>
            </a:r>
            <a:r>
              <a:rPr kumimoji="0" lang="en-US" sz="800" b="0" i="0" u="none" strike="noStrike" kern="1200" cap="none" spc="0" normalizeH="0" baseline="0" noProof="0" dirty="0">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 with 1.5 TB (24 slots/ 64GB/ 6400) total DDR5 memory, </a:t>
            </a:r>
            <a:r>
              <a:rPr kumimoji="0" lang="en-US" sz="800" b="0" i="0" u="none" strike="noStrike" kern="1200" cap="none" spc="0" normalizeH="0" baseline="0" noProof="0" dirty="0" err="1">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ucode</a:t>
            </a:r>
            <a:r>
              <a:rPr kumimoji="0" lang="en-US" sz="800" b="0" i="0" u="none" strike="noStrike" kern="1200" cap="none" spc="0" normalizeH="0" baseline="0" noProof="0" dirty="0">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 x311, HT on, Turbo on, CentOS Stream 9, 6.6.0-gnr.bkc.6.6.26.5.40.x86_64, </a:t>
            </a:r>
            <a:r>
              <a:rPr kumimoji="0" lang="en-US" sz="800" b="0" i="0" u="none" strike="noStrike" kern="1200" cap="none" spc="0" normalizeH="0" baseline="0" noProof="0" dirty="0" err="1">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PyTorch</a:t>
            </a:r>
            <a:r>
              <a:rPr kumimoji="0" lang="en-US" sz="800" b="0" i="0" u="none" strike="noStrike" kern="1200" cap="none" spc="0" normalizeH="0" baseline="0" noProof="0" dirty="0">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 -intel-extension-for-</a:t>
            </a:r>
            <a:r>
              <a:rPr kumimoji="0" lang="en-US" sz="800" b="0" i="0" u="none" strike="noStrike" kern="1200" cap="none" spc="0" normalizeH="0" baseline="0" noProof="0" dirty="0" err="1">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pytorch</a:t>
            </a:r>
            <a:r>
              <a:rPr kumimoji="0" lang="en-US" sz="800" b="0" i="0" u="none" strike="noStrike" kern="1200" cap="none" spc="0" normalizeH="0" baseline="0" noProof="0" dirty="0">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sym typeface="Helvetica"/>
              </a:rPr>
              <a:t> 2.4.0+git2731521 (RN50), GCC 8.5.0, MKL, Gramine – Master branch (610830d8e27c81f036f3f401ec7eb3cde7de0966), test by Intel on 12/15/2024.</a:t>
            </a:r>
            <a:endParaRPr kumimoji="0" lang="en-US" sz="800" b="0" i="0" u="none" strike="noStrike" kern="1200" cap="none" spc="0" normalizeH="0" baseline="0" noProof="0" dirty="0">
              <a:ln>
                <a:noFill/>
              </a:ln>
              <a:solidFill>
                <a:srgbClr val="525252"/>
              </a:solidFill>
              <a:effectLst/>
              <a:uLnTx/>
              <a:uFillTx/>
              <a:latin typeface="IntelOne Text Light" panose="020B0403020203020204" pitchFamily="34" charset="0"/>
              <a:ea typeface="Intel Clear Light" panose="020B0404020203020204" pitchFamily="34" charset="0"/>
              <a:cs typeface="Intel Clear Light" panose="020B0404020203020204" pitchFamily="34" charset="0"/>
            </a:endParaRPr>
          </a:p>
        </p:txBody>
      </p:sp>
    </p:spTree>
    <p:extLst>
      <p:ext uri="{BB962C8B-B14F-4D97-AF65-F5344CB8AC3E}">
        <p14:creationId xmlns:p14="http://schemas.microsoft.com/office/powerpoint/2010/main" val="40227126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49F24-7FF9-43A4-84E1-B38E774786D6}"/>
              </a:ext>
            </a:extLst>
          </p:cNvPr>
          <p:cNvSpPr>
            <a:spLocks noGrp="1"/>
          </p:cNvSpPr>
          <p:nvPr>
            <p:ph type="title"/>
          </p:nvPr>
        </p:nvSpPr>
        <p:spPr/>
        <p:txBody>
          <a:bodyPr/>
          <a:lstStyle/>
          <a:p>
            <a:r>
              <a:rPr lang="en-US"/>
              <a:t>Important Legal Information</a:t>
            </a:r>
          </a:p>
        </p:txBody>
      </p:sp>
      <p:sp>
        <p:nvSpPr>
          <p:cNvPr id="3" name="Content Placeholder 2">
            <a:extLst>
              <a:ext uri="{FF2B5EF4-FFF2-40B4-BE49-F238E27FC236}">
                <a16:creationId xmlns:a16="http://schemas.microsoft.com/office/drawing/2014/main" id="{EA9B7CD0-4217-446F-8CD7-6AC81D13B9B5}"/>
              </a:ext>
            </a:extLst>
          </p:cNvPr>
          <p:cNvSpPr>
            <a:spLocks noGrp="1"/>
          </p:cNvSpPr>
          <p:nvPr>
            <p:ph idx="1"/>
          </p:nvPr>
        </p:nvSpPr>
        <p:spPr>
          <a:xfrm>
            <a:off x="381000" y="1585028"/>
            <a:ext cx="11061583" cy="4689908"/>
          </a:xfrm>
        </p:spPr>
        <p:txBody>
          <a:bodyPr>
            <a:normAutofit/>
          </a:bodyPr>
          <a:lstStyle/>
          <a:p>
            <a:pPr>
              <a:lnSpc>
                <a:spcPct val="100000"/>
              </a:lnSpc>
              <a:spcBef>
                <a:spcPts val="2400"/>
              </a:spcBef>
            </a:pPr>
            <a:r>
              <a:rPr lang="en-US" sz="1800"/>
              <a:t>Intel technologies may require enabled hardware, software or service activation.</a:t>
            </a:r>
          </a:p>
          <a:p>
            <a:pPr>
              <a:lnSpc>
                <a:spcPct val="100000"/>
              </a:lnSpc>
              <a:spcBef>
                <a:spcPts val="2400"/>
              </a:spcBef>
            </a:pPr>
            <a:r>
              <a:rPr lang="en-US" sz="1800"/>
              <a:t>No product or component can be absolutely secure. </a:t>
            </a:r>
          </a:p>
          <a:p>
            <a:pPr>
              <a:lnSpc>
                <a:spcPct val="100000"/>
              </a:lnSpc>
              <a:spcBef>
                <a:spcPts val="2400"/>
              </a:spcBef>
            </a:pPr>
            <a:r>
              <a:rPr lang="en-US" sz="1800"/>
              <a:t>Performance varies by use, configuration and other factors. Learn more on the </a:t>
            </a:r>
            <a:r>
              <a:rPr lang="en-US" sz="1800">
                <a:hlinkClick r:id="rId2"/>
              </a:rPr>
              <a:t>Performance Index </a:t>
            </a:r>
            <a:r>
              <a:rPr lang="en-US" sz="1800"/>
              <a:t>site. </a:t>
            </a:r>
          </a:p>
          <a:p>
            <a:pPr>
              <a:lnSpc>
                <a:spcPct val="100000"/>
              </a:lnSpc>
              <a:spcBef>
                <a:spcPts val="2400"/>
              </a:spcBef>
            </a:pPr>
            <a:r>
              <a:rPr lang="en-US" sz="1800"/>
              <a:t>Performance results are based on testing as of dates shown in configurations and may not reflect all publicly available updates.  See backup for configuration details. </a:t>
            </a:r>
          </a:p>
          <a:p>
            <a:pPr>
              <a:lnSpc>
                <a:spcPct val="100000"/>
              </a:lnSpc>
              <a:spcBef>
                <a:spcPts val="2400"/>
              </a:spcBef>
            </a:pPr>
            <a:r>
              <a:rPr lang="en-US" sz="1800"/>
              <a:t>Your costs and results may vary. </a:t>
            </a:r>
          </a:p>
          <a:p>
            <a:pPr>
              <a:lnSpc>
                <a:spcPct val="100000"/>
              </a:lnSpc>
              <a:spcBef>
                <a:spcPts val="2400"/>
              </a:spcBef>
            </a:pPr>
            <a:r>
              <a:rPr lang="en-US" sz="1800"/>
              <a:t>© Intel Corporation.  Intel, the Intel logo, and other Intel marks are trademarks of Intel Corporation or its subsidiaries.  Other names and brands may be claimed as the property of others. </a:t>
            </a:r>
          </a:p>
        </p:txBody>
      </p:sp>
    </p:spTree>
    <p:extLst>
      <p:ext uri="{BB962C8B-B14F-4D97-AF65-F5344CB8AC3E}">
        <p14:creationId xmlns:p14="http://schemas.microsoft.com/office/powerpoint/2010/main" val="3391538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2" name="Straight Arrow Connector 71">
            <a:extLst>
              <a:ext uri="{FF2B5EF4-FFF2-40B4-BE49-F238E27FC236}">
                <a16:creationId xmlns:a16="http://schemas.microsoft.com/office/drawing/2014/main" id="{94DDA32A-50BB-C13B-F912-22D3D7F39CB3}"/>
              </a:ext>
            </a:extLst>
          </p:cNvPr>
          <p:cNvCxnSpPr/>
          <p:nvPr/>
        </p:nvCxnSpPr>
        <p:spPr>
          <a:xfrm>
            <a:off x="3662300" y="3753421"/>
            <a:ext cx="2433700" cy="0"/>
          </a:xfrm>
          <a:prstGeom prst="straightConnector1">
            <a:avLst/>
          </a:prstGeom>
          <a:ln>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3D448FB6-9747-2483-49D2-89DE1E2D9BF2}"/>
              </a:ext>
            </a:extLst>
          </p:cNvPr>
          <p:cNvSpPr>
            <a:spLocks noGrp="1"/>
          </p:cNvSpPr>
          <p:nvPr>
            <p:ph type="title"/>
          </p:nvPr>
        </p:nvSpPr>
        <p:spPr/>
        <p:txBody>
          <a:bodyPr/>
          <a:lstStyle/>
          <a:p>
            <a:r>
              <a:rPr lang="en-US"/>
              <a:t>Weighing Performance Impact vs. Alternatives</a:t>
            </a:r>
          </a:p>
        </p:txBody>
      </p:sp>
      <p:sp>
        <p:nvSpPr>
          <p:cNvPr id="4" name="TextBox 3">
            <a:extLst>
              <a:ext uri="{FF2B5EF4-FFF2-40B4-BE49-F238E27FC236}">
                <a16:creationId xmlns:a16="http://schemas.microsoft.com/office/drawing/2014/main" id="{8A873E14-FC1D-2FEE-697D-D2FC8D172B68}"/>
              </a:ext>
            </a:extLst>
          </p:cNvPr>
          <p:cNvSpPr txBox="1"/>
          <p:nvPr/>
        </p:nvSpPr>
        <p:spPr>
          <a:xfrm>
            <a:off x="1077830" y="4603315"/>
            <a:ext cx="2821858" cy="923330"/>
          </a:xfrm>
          <a:prstGeom prst="rect">
            <a:avLst/>
          </a:prstGeom>
          <a:noFill/>
        </p:spPr>
        <p:txBody>
          <a:bodyPr wrap="square" rtlCol="0">
            <a:spAutoFit/>
          </a:bodyPr>
          <a:lstStyle/>
          <a:p>
            <a:pPr algn="ctr"/>
            <a:r>
              <a:rPr lang="en-US"/>
              <a:t>Confidential Computing protections may impact application performance</a:t>
            </a:r>
          </a:p>
        </p:txBody>
      </p:sp>
      <p:pic>
        <p:nvPicPr>
          <p:cNvPr id="35" name="Picture 34">
            <a:extLst>
              <a:ext uri="{FF2B5EF4-FFF2-40B4-BE49-F238E27FC236}">
                <a16:creationId xmlns:a16="http://schemas.microsoft.com/office/drawing/2014/main" id="{A661E802-5D3C-4A49-AD13-66F8E246723D}"/>
              </a:ext>
            </a:extLst>
          </p:cNvPr>
          <p:cNvPicPr>
            <a:picLocks noChangeAspect="1"/>
          </p:cNvPicPr>
          <p:nvPr/>
        </p:nvPicPr>
        <p:blipFill rotWithShape="1">
          <a:blip r:embed="rId3"/>
          <a:srcRect r="2650" b="-7105"/>
          <a:stretch/>
        </p:blipFill>
        <p:spPr>
          <a:xfrm>
            <a:off x="6400799" y="1556152"/>
            <a:ext cx="5329081" cy="770485"/>
          </a:xfrm>
          <a:prstGeom prst="rect">
            <a:avLst/>
          </a:prstGeom>
        </p:spPr>
      </p:pic>
      <p:sp>
        <p:nvSpPr>
          <p:cNvPr id="5" name="Rectangle 4">
            <a:extLst>
              <a:ext uri="{FF2B5EF4-FFF2-40B4-BE49-F238E27FC236}">
                <a16:creationId xmlns:a16="http://schemas.microsoft.com/office/drawing/2014/main" id="{D578CBC7-D9F9-F716-BDC8-20D6DB26F0CA}"/>
              </a:ext>
            </a:extLst>
          </p:cNvPr>
          <p:cNvSpPr/>
          <p:nvPr/>
        </p:nvSpPr>
        <p:spPr>
          <a:xfrm>
            <a:off x="6555662" y="1609021"/>
            <a:ext cx="3168441"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Do not proceed with project; Keep data locked-down</a:t>
            </a:r>
          </a:p>
        </p:txBody>
      </p:sp>
      <p:grpSp>
        <p:nvGrpSpPr>
          <p:cNvPr id="25" name="Group 24">
            <a:extLst>
              <a:ext uri="{FF2B5EF4-FFF2-40B4-BE49-F238E27FC236}">
                <a16:creationId xmlns:a16="http://schemas.microsoft.com/office/drawing/2014/main" id="{AD114276-0AA0-22F7-EB73-421CADCE77B2}"/>
              </a:ext>
            </a:extLst>
          </p:cNvPr>
          <p:cNvGrpSpPr/>
          <p:nvPr/>
        </p:nvGrpSpPr>
        <p:grpSpPr>
          <a:xfrm>
            <a:off x="831408" y="2331530"/>
            <a:ext cx="2809149" cy="2042738"/>
            <a:chOff x="259171" y="1801675"/>
            <a:chExt cx="2809149" cy="2042738"/>
          </a:xfrm>
        </p:grpSpPr>
        <p:grpSp>
          <p:nvGrpSpPr>
            <p:cNvPr id="23" name="Group 22">
              <a:extLst>
                <a:ext uri="{FF2B5EF4-FFF2-40B4-BE49-F238E27FC236}">
                  <a16:creationId xmlns:a16="http://schemas.microsoft.com/office/drawing/2014/main" id="{68EA080E-C17D-20B4-55A2-600439278AC5}"/>
                </a:ext>
              </a:extLst>
            </p:cNvPr>
            <p:cNvGrpSpPr/>
            <p:nvPr/>
          </p:nvGrpSpPr>
          <p:grpSpPr>
            <a:xfrm>
              <a:off x="639096" y="2083783"/>
              <a:ext cx="2412295" cy="1759974"/>
              <a:chOff x="639096" y="2104103"/>
              <a:chExt cx="2412295" cy="1759974"/>
            </a:xfrm>
          </p:grpSpPr>
          <p:cxnSp>
            <p:nvCxnSpPr>
              <p:cNvPr id="11" name="Straight Arrow Connector 10">
                <a:extLst>
                  <a:ext uri="{FF2B5EF4-FFF2-40B4-BE49-F238E27FC236}">
                    <a16:creationId xmlns:a16="http://schemas.microsoft.com/office/drawing/2014/main" id="{F8D1A06C-C965-E768-5612-E9A2E92CA3D1}"/>
                  </a:ext>
                </a:extLst>
              </p:cNvPr>
              <p:cNvCxnSpPr>
                <a:cxnSpLocks/>
              </p:cNvCxnSpPr>
              <p:nvPr/>
            </p:nvCxnSpPr>
            <p:spPr>
              <a:xfrm flipV="1">
                <a:off x="639096" y="2104103"/>
                <a:ext cx="0" cy="175997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9EADFFC-277A-AB4B-90F8-309EBE9F82AE}"/>
                  </a:ext>
                </a:extLst>
              </p:cNvPr>
              <p:cNvCxnSpPr>
                <a:cxnSpLocks/>
              </p:cNvCxnSpPr>
              <p:nvPr/>
            </p:nvCxnSpPr>
            <p:spPr>
              <a:xfrm>
                <a:off x="639096" y="3864077"/>
                <a:ext cx="2412295"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15" name="Rectangle 14">
              <a:extLst>
                <a:ext uri="{FF2B5EF4-FFF2-40B4-BE49-F238E27FC236}">
                  <a16:creationId xmlns:a16="http://schemas.microsoft.com/office/drawing/2014/main" id="{B731A450-F5BA-B0B9-7CC5-5E06D70B5C6F}"/>
                </a:ext>
              </a:extLst>
            </p:cNvPr>
            <p:cNvSpPr/>
            <p:nvPr/>
          </p:nvSpPr>
          <p:spPr>
            <a:xfrm>
              <a:off x="1088759" y="2276172"/>
              <a:ext cx="609593" cy="156824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6DB2D70-5B24-D03B-BBBB-17FE79E131B2}"/>
                </a:ext>
              </a:extLst>
            </p:cNvPr>
            <p:cNvSpPr/>
            <p:nvPr/>
          </p:nvSpPr>
          <p:spPr>
            <a:xfrm>
              <a:off x="2155728" y="2390761"/>
              <a:ext cx="609593" cy="1453652"/>
            </a:xfrm>
            <a:prstGeom prst="rect">
              <a:avLst/>
            </a:prstGeom>
            <a:solidFill>
              <a:srgbClr val="8F5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8B348E11-E5DD-B10D-C8AE-BAF406A41FC5}"/>
                </a:ext>
              </a:extLst>
            </p:cNvPr>
            <p:cNvSpPr txBox="1"/>
            <p:nvPr/>
          </p:nvSpPr>
          <p:spPr>
            <a:xfrm rot="16200000">
              <a:off x="-288454" y="2764799"/>
              <a:ext cx="1533831" cy="438582"/>
            </a:xfrm>
            <a:prstGeom prst="rect">
              <a:avLst/>
            </a:prstGeom>
            <a:noFill/>
          </p:spPr>
          <p:txBody>
            <a:bodyPr wrap="square" rtlCol="0">
              <a:spAutoFit/>
            </a:bodyPr>
            <a:lstStyle/>
            <a:p>
              <a:pPr algn="ctr"/>
              <a:r>
                <a:rPr lang="en-US" sz="1050"/>
                <a:t>Relative Performance</a:t>
              </a:r>
            </a:p>
            <a:p>
              <a:pPr algn="ctr"/>
              <a:r>
                <a:rPr lang="en-US" sz="1100"/>
                <a:t>(Illustrative Only)</a:t>
              </a:r>
            </a:p>
          </p:txBody>
        </p:sp>
        <p:sp>
          <p:nvSpPr>
            <p:cNvPr id="18" name="TextBox 17">
              <a:extLst>
                <a:ext uri="{FF2B5EF4-FFF2-40B4-BE49-F238E27FC236}">
                  <a16:creationId xmlns:a16="http://schemas.microsoft.com/office/drawing/2014/main" id="{2F584259-EC63-7042-CAD9-7B19F8AD2906}"/>
                </a:ext>
              </a:extLst>
            </p:cNvPr>
            <p:cNvSpPr txBox="1"/>
            <p:nvPr/>
          </p:nvSpPr>
          <p:spPr>
            <a:xfrm>
              <a:off x="861166" y="1801675"/>
              <a:ext cx="1073817" cy="415498"/>
            </a:xfrm>
            <a:prstGeom prst="rect">
              <a:avLst/>
            </a:prstGeom>
            <a:noFill/>
          </p:spPr>
          <p:txBody>
            <a:bodyPr wrap="square" rtlCol="0">
              <a:spAutoFit/>
            </a:bodyPr>
            <a:lstStyle/>
            <a:p>
              <a:pPr algn="ctr"/>
              <a:r>
                <a:rPr lang="en-US" sz="1050"/>
                <a:t>Without Conf. Computing</a:t>
              </a:r>
            </a:p>
          </p:txBody>
        </p:sp>
        <p:sp>
          <p:nvSpPr>
            <p:cNvPr id="19" name="TextBox 18">
              <a:extLst>
                <a:ext uri="{FF2B5EF4-FFF2-40B4-BE49-F238E27FC236}">
                  <a16:creationId xmlns:a16="http://schemas.microsoft.com/office/drawing/2014/main" id="{324CD7D2-F7A2-CB59-D8C8-3B1CF4ED61BB}"/>
                </a:ext>
              </a:extLst>
            </p:cNvPr>
            <p:cNvSpPr txBox="1"/>
            <p:nvPr/>
          </p:nvSpPr>
          <p:spPr>
            <a:xfrm>
              <a:off x="2000865" y="1801675"/>
              <a:ext cx="919319" cy="415498"/>
            </a:xfrm>
            <a:prstGeom prst="rect">
              <a:avLst/>
            </a:prstGeom>
            <a:noFill/>
          </p:spPr>
          <p:txBody>
            <a:bodyPr wrap="square" rtlCol="0">
              <a:spAutoFit/>
            </a:bodyPr>
            <a:lstStyle/>
            <a:p>
              <a:pPr algn="ctr"/>
              <a:r>
                <a:rPr lang="en-US" sz="1050"/>
                <a:t>With Conf. Computing</a:t>
              </a:r>
            </a:p>
          </p:txBody>
        </p:sp>
        <p:cxnSp>
          <p:nvCxnSpPr>
            <p:cNvPr id="21" name="Straight Connector 20">
              <a:extLst>
                <a:ext uri="{FF2B5EF4-FFF2-40B4-BE49-F238E27FC236}">
                  <a16:creationId xmlns:a16="http://schemas.microsoft.com/office/drawing/2014/main" id="{820BBFC8-916E-17E7-FA46-32070CDB106C}"/>
                </a:ext>
              </a:extLst>
            </p:cNvPr>
            <p:cNvCxnSpPr>
              <a:cxnSpLocks/>
            </p:cNvCxnSpPr>
            <p:nvPr/>
          </p:nvCxnSpPr>
          <p:spPr>
            <a:xfrm>
              <a:off x="639096" y="2276169"/>
              <a:ext cx="2429224" cy="0"/>
            </a:xfrm>
            <a:prstGeom prst="line">
              <a:avLst/>
            </a:prstGeom>
            <a:ln>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24" name="TextBox 23">
            <a:extLst>
              <a:ext uri="{FF2B5EF4-FFF2-40B4-BE49-F238E27FC236}">
                <a16:creationId xmlns:a16="http://schemas.microsoft.com/office/drawing/2014/main" id="{5886F6E2-4DF7-2184-9BEC-92CFAF4D7904}"/>
              </a:ext>
            </a:extLst>
          </p:cNvPr>
          <p:cNvSpPr txBox="1"/>
          <p:nvPr/>
        </p:nvSpPr>
        <p:spPr>
          <a:xfrm>
            <a:off x="4078646" y="3492110"/>
            <a:ext cx="1584327" cy="523220"/>
          </a:xfrm>
          <a:prstGeom prst="rect">
            <a:avLst/>
          </a:prstGeom>
          <a:solidFill>
            <a:schemeClr val="bg1"/>
          </a:solidFill>
        </p:spPr>
        <p:txBody>
          <a:bodyPr wrap="square" rtlCol="0">
            <a:spAutoFit/>
          </a:bodyPr>
          <a:lstStyle/>
          <a:p>
            <a:pPr algn="ctr"/>
            <a:r>
              <a:rPr lang="en-US" sz="2800"/>
              <a:t>Versus</a:t>
            </a:r>
          </a:p>
        </p:txBody>
      </p:sp>
      <p:pic>
        <p:nvPicPr>
          <p:cNvPr id="36" name="Picture 35">
            <a:extLst>
              <a:ext uri="{FF2B5EF4-FFF2-40B4-BE49-F238E27FC236}">
                <a16:creationId xmlns:a16="http://schemas.microsoft.com/office/drawing/2014/main" id="{F5388807-D7A2-98F5-9CD2-8FF5493709F0}"/>
              </a:ext>
            </a:extLst>
          </p:cNvPr>
          <p:cNvPicPr>
            <a:picLocks noChangeAspect="1"/>
          </p:cNvPicPr>
          <p:nvPr/>
        </p:nvPicPr>
        <p:blipFill rotWithShape="1">
          <a:blip r:embed="rId3"/>
          <a:srcRect r="2650" b="-7105"/>
          <a:stretch/>
        </p:blipFill>
        <p:spPr>
          <a:xfrm>
            <a:off x="6400799" y="2499168"/>
            <a:ext cx="5329081" cy="770485"/>
          </a:xfrm>
          <a:prstGeom prst="rect">
            <a:avLst/>
          </a:prstGeom>
        </p:spPr>
      </p:pic>
      <p:sp>
        <p:nvSpPr>
          <p:cNvPr id="37" name="Rectangle 36">
            <a:extLst>
              <a:ext uri="{FF2B5EF4-FFF2-40B4-BE49-F238E27FC236}">
                <a16:creationId xmlns:a16="http://schemas.microsoft.com/office/drawing/2014/main" id="{532E18EC-29A8-D83F-B828-9BA4F9A9FD35}"/>
              </a:ext>
            </a:extLst>
          </p:cNvPr>
          <p:cNvSpPr/>
          <p:nvPr/>
        </p:nvSpPr>
        <p:spPr>
          <a:xfrm>
            <a:off x="6555662" y="2552037"/>
            <a:ext cx="224648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Forego protections &amp; proceed</a:t>
            </a:r>
          </a:p>
        </p:txBody>
      </p:sp>
      <p:pic>
        <p:nvPicPr>
          <p:cNvPr id="38" name="Picture 37">
            <a:extLst>
              <a:ext uri="{FF2B5EF4-FFF2-40B4-BE49-F238E27FC236}">
                <a16:creationId xmlns:a16="http://schemas.microsoft.com/office/drawing/2014/main" id="{18DD6E5F-5B99-4C44-F136-A4A385B4F77C}"/>
              </a:ext>
            </a:extLst>
          </p:cNvPr>
          <p:cNvPicPr>
            <a:picLocks noChangeAspect="1"/>
          </p:cNvPicPr>
          <p:nvPr/>
        </p:nvPicPr>
        <p:blipFill rotWithShape="1">
          <a:blip r:embed="rId3"/>
          <a:srcRect r="2650" b="-7105"/>
          <a:stretch/>
        </p:blipFill>
        <p:spPr>
          <a:xfrm>
            <a:off x="6400799" y="3442184"/>
            <a:ext cx="5329081" cy="770485"/>
          </a:xfrm>
          <a:prstGeom prst="rect">
            <a:avLst/>
          </a:prstGeom>
        </p:spPr>
      </p:pic>
      <p:sp>
        <p:nvSpPr>
          <p:cNvPr id="39" name="Rectangle 38">
            <a:extLst>
              <a:ext uri="{FF2B5EF4-FFF2-40B4-BE49-F238E27FC236}">
                <a16:creationId xmlns:a16="http://schemas.microsoft.com/office/drawing/2014/main" id="{2E51E10A-54DF-3FD7-0F55-180A22F8A231}"/>
              </a:ext>
            </a:extLst>
          </p:cNvPr>
          <p:cNvSpPr/>
          <p:nvPr/>
        </p:nvSpPr>
        <p:spPr>
          <a:xfrm>
            <a:off x="6555662" y="3495053"/>
            <a:ext cx="304062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Data obfuscation</a:t>
            </a:r>
          </a:p>
        </p:txBody>
      </p:sp>
      <p:pic>
        <p:nvPicPr>
          <p:cNvPr id="40" name="Picture 39">
            <a:extLst>
              <a:ext uri="{FF2B5EF4-FFF2-40B4-BE49-F238E27FC236}">
                <a16:creationId xmlns:a16="http://schemas.microsoft.com/office/drawing/2014/main" id="{5838F99D-DC7A-3747-BA0B-2D116868BC28}"/>
              </a:ext>
            </a:extLst>
          </p:cNvPr>
          <p:cNvPicPr>
            <a:picLocks noChangeAspect="1"/>
          </p:cNvPicPr>
          <p:nvPr/>
        </p:nvPicPr>
        <p:blipFill rotWithShape="1">
          <a:blip r:embed="rId3"/>
          <a:srcRect r="2650" b="-7105"/>
          <a:stretch/>
        </p:blipFill>
        <p:spPr>
          <a:xfrm>
            <a:off x="6400799" y="4385201"/>
            <a:ext cx="5329081" cy="770485"/>
          </a:xfrm>
          <a:prstGeom prst="rect">
            <a:avLst/>
          </a:prstGeom>
        </p:spPr>
      </p:pic>
      <p:sp>
        <p:nvSpPr>
          <p:cNvPr id="41" name="Rectangle 40">
            <a:extLst>
              <a:ext uri="{FF2B5EF4-FFF2-40B4-BE49-F238E27FC236}">
                <a16:creationId xmlns:a16="http://schemas.microsoft.com/office/drawing/2014/main" id="{5F30D3E4-EC01-0308-CB28-D0E6D245D409}"/>
              </a:ext>
            </a:extLst>
          </p:cNvPr>
          <p:cNvSpPr/>
          <p:nvPr/>
        </p:nvSpPr>
        <p:spPr>
          <a:xfrm>
            <a:off x="6555662" y="4438070"/>
            <a:ext cx="304062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Employ a trusted third party or data escrow</a:t>
            </a:r>
          </a:p>
        </p:txBody>
      </p:sp>
      <p:pic>
        <p:nvPicPr>
          <p:cNvPr id="42" name="Picture 41">
            <a:extLst>
              <a:ext uri="{FF2B5EF4-FFF2-40B4-BE49-F238E27FC236}">
                <a16:creationId xmlns:a16="http://schemas.microsoft.com/office/drawing/2014/main" id="{2A491BF9-04F8-1BC0-11E6-CB95D186ECBF}"/>
              </a:ext>
            </a:extLst>
          </p:cNvPr>
          <p:cNvPicPr>
            <a:picLocks noChangeAspect="1"/>
          </p:cNvPicPr>
          <p:nvPr/>
        </p:nvPicPr>
        <p:blipFill rotWithShape="1">
          <a:blip r:embed="rId3"/>
          <a:srcRect r="2650" b="-7105"/>
          <a:stretch/>
        </p:blipFill>
        <p:spPr>
          <a:xfrm>
            <a:off x="6400799" y="5328218"/>
            <a:ext cx="5329081" cy="770485"/>
          </a:xfrm>
          <a:prstGeom prst="rect">
            <a:avLst/>
          </a:prstGeom>
        </p:spPr>
      </p:pic>
      <p:sp>
        <p:nvSpPr>
          <p:cNvPr id="43" name="Rectangle 42">
            <a:extLst>
              <a:ext uri="{FF2B5EF4-FFF2-40B4-BE49-F238E27FC236}">
                <a16:creationId xmlns:a16="http://schemas.microsoft.com/office/drawing/2014/main" id="{A58F1D30-29DC-C33C-4BF1-80833A6B1CA6}"/>
              </a:ext>
            </a:extLst>
          </p:cNvPr>
          <p:cNvSpPr/>
          <p:nvPr/>
        </p:nvSpPr>
        <p:spPr>
          <a:xfrm>
            <a:off x="6555663" y="5371255"/>
            <a:ext cx="3040622" cy="6254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solidFill>
                  <a:schemeClr val="tx1">
                    <a:lumMod val="75000"/>
                  </a:schemeClr>
                </a:solidFill>
              </a:rPr>
              <a:t>Wait for alternative Privacy Enhancing Technology</a:t>
            </a:r>
          </a:p>
        </p:txBody>
      </p:sp>
      <p:sp>
        <p:nvSpPr>
          <p:cNvPr id="6" name="TextBox 5">
            <a:extLst>
              <a:ext uri="{FF2B5EF4-FFF2-40B4-BE49-F238E27FC236}">
                <a16:creationId xmlns:a16="http://schemas.microsoft.com/office/drawing/2014/main" id="{EDC63894-A135-FF22-76F7-C16DC43F6090}"/>
              </a:ext>
            </a:extLst>
          </p:cNvPr>
          <p:cNvSpPr txBox="1"/>
          <p:nvPr/>
        </p:nvSpPr>
        <p:spPr>
          <a:xfrm>
            <a:off x="9843237" y="1617258"/>
            <a:ext cx="1591677" cy="600164"/>
          </a:xfrm>
          <a:prstGeom prst="rect">
            <a:avLst/>
          </a:prstGeom>
          <a:noFill/>
        </p:spPr>
        <p:txBody>
          <a:bodyPr wrap="square" rtlCol="0">
            <a:spAutoFit/>
          </a:bodyPr>
          <a:lstStyle/>
          <a:p>
            <a:pPr>
              <a:spcBef>
                <a:spcPts val="600"/>
              </a:spcBef>
            </a:pPr>
            <a:r>
              <a:rPr lang="en-US" sz="1400">
                <a:solidFill>
                  <a:srgbClr val="FF0000"/>
                </a:solidFill>
                <a:sym typeface="Wingdings" panose="05000000000000000000" pitchFamily="2" charset="2"/>
              </a:rPr>
              <a:t> Opportunity</a:t>
            </a:r>
          </a:p>
          <a:p>
            <a:pPr>
              <a:spcBef>
                <a:spcPts val="600"/>
              </a:spcBef>
            </a:pPr>
            <a:r>
              <a:rPr lang="en-US" sz="1400">
                <a:solidFill>
                  <a:srgbClr val="FF0000"/>
                </a:solidFill>
                <a:sym typeface="Wingdings" panose="05000000000000000000" pitchFamily="2" charset="2"/>
              </a:rPr>
              <a:t> Revenue</a:t>
            </a:r>
            <a:endParaRPr lang="en-US" sz="1400">
              <a:solidFill>
                <a:srgbClr val="FF0000"/>
              </a:solidFill>
            </a:endParaRPr>
          </a:p>
        </p:txBody>
      </p:sp>
      <p:sp>
        <p:nvSpPr>
          <p:cNvPr id="7" name="TextBox 6">
            <a:extLst>
              <a:ext uri="{FF2B5EF4-FFF2-40B4-BE49-F238E27FC236}">
                <a16:creationId xmlns:a16="http://schemas.microsoft.com/office/drawing/2014/main" id="{1A929C9A-0B7C-BAEC-9C51-577BDC42C2ED}"/>
              </a:ext>
            </a:extLst>
          </p:cNvPr>
          <p:cNvSpPr txBox="1"/>
          <p:nvPr/>
        </p:nvSpPr>
        <p:spPr>
          <a:xfrm>
            <a:off x="9843237" y="2691079"/>
            <a:ext cx="1591677" cy="307777"/>
          </a:xfrm>
          <a:prstGeom prst="rect">
            <a:avLst/>
          </a:prstGeom>
          <a:noFill/>
        </p:spPr>
        <p:txBody>
          <a:bodyPr wrap="square" rtlCol="0">
            <a:spAutoFit/>
          </a:bodyPr>
          <a:lstStyle/>
          <a:p>
            <a:pPr>
              <a:spcBef>
                <a:spcPts val="600"/>
              </a:spcBef>
            </a:pPr>
            <a:r>
              <a:rPr lang="en-US" sz="1400" dirty="0">
                <a:solidFill>
                  <a:srgbClr val="FF0000"/>
                </a:solidFill>
                <a:sym typeface="Wingdings" panose="05000000000000000000" pitchFamily="2" charset="2"/>
              </a:rPr>
              <a:t> Risk</a:t>
            </a:r>
            <a:endParaRPr lang="en-US" sz="1400" dirty="0">
              <a:solidFill>
                <a:srgbClr val="FF0000"/>
              </a:solidFill>
            </a:endParaRPr>
          </a:p>
        </p:txBody>
      </p:sp>
      <p:sp>
        <p:nvSpPr>
          <p:cNvPr id="8" name="TextBox 7">
            <a:extLst>
              <a:ext uri="{FF2B5EF4-FFF2-40B4-BE49-F238E27FC236}">
                <a16:creationId xmlns:a16="http://schemas.microsoft.com/office/drawing/2014/main" id="{DD7DA686-DA1E-80E6-46D1-1F600FB9E48C}"/>
              </a:ext>
            </a:extLst>
          </p:cNvPr>
          <p:cNvSpPr txBox="1"/>
          <p:nvPr/>
        </p:nvSpPr>
        <p:spPr>
          <a:xfrm>
            <a:off x="9843237" y="3503290"/>
            <a:ext cx="1975133" cy="600164"/>
          </a:xfrm>
          <a:prstGeom prst="rect">
            <a:avLst/>
          </a:prstGeom>
          <a:noFill/>
        </p:spPr>
        <p:txBody>
          <a:bodyPr wrap="square" rtlCol="0">
            <a:spAutoFit/>
          </a:bodyPr>
          <a:lstStyle/>
          <a:p>
            <a:pPr>
              <a:spcBef>
                <a:spcPts val="600"/>
              </a:spcBef>
            </a:pPr>
            <a:r>
              <a:rPr lang="en-US" sz="1400" dirty="0">
                <a:solidFill>
                  <a:srgbClr val="FF0000"/>
                </a:solidFill>
                <a:sym typeface="Wingdings" panose="05000000000000000000" pitchFamily="2" charset="2"/>
              </a:rPr>
              <a:t> Business Velocity</a:t>
            </a:r>
          </a:p>
          <a:p>
            <a:pPr>
              <a:spcBef>
                <a:spcPts val="600"/>
              </a:spcBef>
            </a:pPr>
            <a:r>
              <a:rPr lang="en-US" sz="1400" dirty="0">
                <a:solidFill>
                  <a:srgbClr val="FF0000"/>
                </a:solidFill>
                <a:sym typeface="Wingdings" panose="05000000000000000000" pitchFamily="2" charset="2"/>
              </a:rPr>
              <a:t> Data fidelity</a:t>
            </a:r>
            <a:endParaRPr lang="en-US" sz="1400" dirty="0">
              <a:solidFill>
                <a:srgbClr val="FF0000"/>
              </a:solidFill>
            </a:endParaRPr>
          </a:p>
        </p:txBody>
      </p:sp>
      <p:sp>
        <p:nvSpPr>
          <p:cNvPr id="9" name="TextBox 8">
            <a:extLst>
              <a:ext uri="{FF2B5EF4-FFF2-40B4-BE49-F238E27FC236}">
                <a16:creationId xmlns:a16="http://schemas.microsoft.com/office/drawing/2014/main" id="{3DC98095-1D08-F80E-185A-57CA20821074}"/>
              </a:ext>
            </a:extLst>
          </p:cNvPr>
          <p:cNvSpPr txBox="1"/>
          <p:nvPr/>
        </p:nvSpPr>
        <p:spPr>
          <a:xfrm>
            <a:off x="9843237" y="4446307"/>
            <a:ext cx="1975133" cy="600164"/>
          </a:xfrm>
          <a:prstGeom prst="rect">
            <a:avLst/>
          </a:prstGeom>
          <a:noFill/>
        </p:spPr>
        <p:txBody>
          <a:bodyPr wrap="square" rtlCol="0">
            <a:spAutoFit/>
          </a:bodyPr>
          <a:lstStyle/>
          <a:p>
            <a:pPr>
              <a:spcBef>
                <a:spcPts val="600"/>
              </a:spcBef>
            </a:pPr>
            <a:r>
              <a:rPr lang="en-US" sz="1400" dirty="0">
                <a:solidFill>
                  <a:srgbClr val="FF0000"/>
                </a:solidFill>
                <a:sym typeface="Wingdings" panose="05000000000000000000" pitchFamily="2" charset="2"/>
              </a:rPr>
              <a:t> Cost</a:t>
            </a:r>
          </a:p>
          <a:p>
            <a:pPr>
              <a:spcBef>
                <a:spcPts val="600"/>
              </a:spcBef>
            </a:pPr>
            <a:r>
              <a:rPr lang="en-US" sz="1400" dirty="0">
                <a:solidFill>
                  <a:srgbClr val="FF0000"/>
                </a:solidFill>
                <a:sym typeface="Wingdings" panose="05000000000000000000" pitchFamily="2" charset="2"/>
              </a:rPr>
              <a:t> Business Velocity</a:t>
            </a:r>
            <a:endParaRPr lang="en-US" sz="1400" dirty="0">
              <a:solidFill>
                <a:srgbClr val="FF0000"/>
              </a:solidFill>
            </a:endParaRPr>
          </a:p>
        </p:txBody>
      </p:sp>
      <p:sp>
        <p:nvSpPr>
          <p:cNvPr id="10" name="TextBox 9">
            <a:extLst>
              <a:ext uri="{FF2B5EF4-FFF2-40B4-BE49-F238E27FC236}">
                <a16:creationId xmlns:a16="http://schemas.microsoft.com/office/drawing/2014/main" id="{7AB6F693-1428-84E6-B718-154942FF1084}"/>
              </a:ext>
            </a:extLst>
          </p:cNvPr>
          <p:cNvSpPr txBox="1"/>
          <p:nvPr/>
        </p:nvSpPr>
        <p:spPr>
          <a:xfrm>
            <a:off x="9843237" y="5379492"/>
            <a:ext cx="1975133" cy="600164"/>
          </a:xfrm>
          <a:prstGeom prst="rect">
            <a:avLst/>
          </a:prstGeom>
          <a:noFill/>
        </p:spPr>
        <p:txBody>
          <a:bodyPr wrap="square" rtlCol="0">
            <a:spAutoFit/>
          </a:bodyPr>
          <a:lstStyle/>
          <a:p>
            <a:pPr>
              <a:spcBef>
                <a:spcPts val="600"/>
              </a:spcBef>
            </a:pPr>
            <a:r>
              <a:rPr lang="en-US" sz="1400" dirty="0">
                <a:solidFill>
                  <a:srgbClr val="FF0000"/>
                </a:solidFill>
                <a:sym typeface="Wingdings" panose="05000000000000000000" pitchFamily="2" charset="2"/>
              </a:rPr>
              <a:t> Performance</a:t>
            </a:r>
          </a:p>
          <a:p>
            <a:pPr>
              <a:spcBef>
                <a:spcPts val="600"/>
              </a:spcBef>
            </a:pPr>
            <a:r>
              <a:rPr lang="en-US" sz="1400" dirty="0">
                <a:solidFill>
                  <a:srgbClr val="FF0000"/>
                </a:solidFill>
                <a:sym typeface="Wingdings" panose="05000000000000000000" pitchFamily="2" charset="2"/>
              </a:rPr>
              <a:t> Business Velocity</a:t>
            </a:r>
            <a:endParaRPr lang="en-US" sz="1400" dirty="0">
              <a:solidFill>
                <a:srgbClr val="FF0000"/>
              </a:solidFill>
            </a:endParaRPr>
          </a:p>
        </p:txBody>
      </p:sp>
    </p:spTree>
    <p:extLst>
      <p:ext uri="{BB962C8B-B14F-4D97-AF65-F5344CB8AC3E}">
        <p14:creationId xmlns:p14="http://schemas.microsoft.com/office/powerpoint/2010/main" val="25351400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A6DAA-D2E2-A4C6-F362-96611AC764EF}"/>
              </a:ext>
            </a:extLst>
          </p:cNvPr>
          <p:cNvSpPr>
            <a:spLocks noGrp="1"/>
          </p:cNvSpPr>
          <p:nvPr>
            <p:ph type="title"/>
          </p:nvPr>
        </p:nvSpPr>
        <p:spPr/>
        <p:txBody>
          <a:bodyPr/>
          <a:lstStyle/>
          <a:p>
            <a:r>
              <a:rPr lang="en-US" dirty="0"/>
              <a:t>Competitive Comparison</a:t>
            </a:r>
          </a:p>
        </p:txBody>
      </p:sp>
      <p:graphicFrame>
        <p:nvGraphicFramePr>
          <p:cNvPr id="3" name="Table 2">
            <a:extLst>
              <a:ext uri="{FF2B5EF4-FFF2-40B4-BE49-F238E27FC236}">
                <a16:creationId xmlns:a16="http://schemas.microsoft.com/office/drawing/2014/main" id="{3A079291-5D0A-3102-55ED-34DC8D6FC57D}"/>
              </a:ext>
            </a:extLst>
          </p:cNvPr>
          <p:cNvGraphicFramePr>
            <a:graphicFrameLocks noGrp="1"/>
          </p:cNvGraphicFramePr>
          <p:nvPr>
            <p:extLst>
              <p:ext uri="{D42A27DB-BD31-4B8C-83A1-F6EECF244321}">
                <p14:modId xmlns:p14="http://schemas.microsoft.com/office/powerpoint/2010/main" val="3391042077"/>
              </p:ext>
            </p:extLst>
          </p:nvPr>
        </p:nvGraphicFramePr>
        <p:xfrm>
          <a:off x="930787" y="1421516"/>
          <a:ext cx="10022351" cy="4221480"/>
        </p:xfrm>
        <a:graphic>
          <a:graphicData uri="http://schemas.openxmlformats.org/drawingml/2006/table">
            <a:tbl>
              <a:tblPr firstRow="1" bandRow="1">
                <a:tableStyleId>{5C22544A-7EE6-4342-B048-85BDC9FD1C3A}</a:tableStyleId>
              </a:tblPr>
              <a:tblGrid>
                <a:gridCol w="3277419">
                  <a:extLst>
                    <a:ext uri="{9D8B030D-6E8A-4147-A177-3AD203B41FA5}">
                      <a16:colId xmlns:a16="http://schemas.microsoft.com/office/drawing/2014/main" val="1834356851"/>
                    </a:ext>
                  </a:extLst>
                </a:gridCol>
                <a:gridCol w="1686233">
                  <a:extLst>
                    <a:ext uri="{9D8B030D-6E8A-4147-A177-3AD203B41FA5}">
                      <a16:colId xmlns:a16="http://schemas.microsoft.com/office/drawing/2014/main" val="3637664355"/>
                    </a:ext>
                  </a:extLst>
                </a:gridCol>
                <a:gridCol w="1686233">
                  <a:extLst>
                    <a:ext uri="{9D8B030D-6E8A-4147-A177-3AD203B41FA5}">
                      <a16:colId xmlns:a16="http://schemas.microsoft.com/office/drawing/2014/main" val="3701396751"/>
                    </a:ext>
                  </a:extLst>
                </a:gridCol>
                <a:gridCol w="1686233">
                  <a:extLst>
                    <a:ext uri="{9D8B030D-6E8A-4147-A177-3AD203B41FA5}">
                      <a16:colId xmlns:a16="http://schemas.microsoft.com/office/drawing/2014/main" val="2287981605"/>
                    </a:ext>
                  </a:extLst>
                </a:gridCol>
                <a:gridCol w="1686233">
                  <a:extLst>
                    <a:ext uri="{9D8B030D-6E8A-4147-A177-3AD203B41FA5}">
                      <a16:colId xmlns:a16="http://schemas.microsoft.com/office/drawing/2014/main" val="3620641897"/>
                    </a:ext>
                  </a:extLst>
                </a:gridCol>
              </a:tblGrid>
              <a:tr h="370840">
                <a:tc>
                  <a:txBody>
                    <a:bodyPr/>
                    <a:lstStyle/>
                    <a:p>
                      <a:endParaRPr lang="en-US" sz="1400" dirty="0"/>
                    </a:p>
                  </a:txBody>
                  <a:tcPr anchor="ctr"/>
                </a:tc>
                <a:tc>
                  <a:txBody>
                    <a:bodyPr/>
                    <a:lstStyle/>
                    <a:p>
                      <a:pPr algn="ctr"/>
                      <a:r>
                        <a:rPr lang="en-US" sz="1400" dirty="0"/>
                        <a:t>Intel </a:t>
                      </a:r>
                    </a:p>
                    <a:p>
                      <a:pPr algn="ctr"/>
                      <a:r>
                        <a:rPr lang="en-US" sz="1400" dirty="0"/>
                        <a:t>SGX</a:t>
                      </a:r>
                    </a:p>
                  </a:txBody>
                  <a:tcPr anchor="ctr"/>
                </a:tc>
                <a:tc>
                  <a:txBody>
                    <a:bodyPr/>
                    <a:lstStyle/>
                    <a:p>
                      <a:pPr algn="ctr"/>
                      <a:r>
                        <a:rPr lang="en-US" sz="1400" dirty="0"/>
                        <a:t>Intel</a:t>
                      </a:r>
                    </a:p>
                    <a:p>
                      <a:pPr algn="ctr"/>
                      <a:r>
                        <a:rPr lang="en-US" sz="1400" dirty="0"/>
                        <a:t>TDX</a:t>
                      </a:r>
                    </a:p>
                  </a:txBody>
                  <a:tcPr anchor="ctr"/>
                </a:tc>
                <a:tc>
                  <a:txBody>
                    <a:bodyPr/>
                    <a:lstStyle/>
                    <a:p>
                      <a:pPr algn="ctr"/>
                      <a:r>
                        <a:rPr lang="en-US" sz="1400" dirty="0"/>
                        <a:t>AMD</a:t>
                      </a:r>
                    </a:p>
                    <a:p>
                      <a:pPr algn="ctr"/>
                      <a:r>
                        <a:rPr lang="en-US" sz="1400" dirty="0"/>
                        <a:t>SEV-SNP</a:t>
                      </a:r>
                    </a:p>
                  </a:txBody>
                  <a:tcPr anchor="ctr"/>
                </a:tc>
                <a:tc>
                  <a:txBody>
                    <a:bodyPr/>
                    <a:lstStyle/>
                    <a:p>
                      <a:pPr algn="ctr"/>
                      <a:r>
                        <a:rPr lang="en-US" sz="1400" dirty="0"/>
                        <a:t>AWS </a:t>
                      </a:r>
                    </a:p>
                    <a:p>
                      <a:pPr algn="ctr"/>
                      <a:r>
                        <a:rPr lang="en-US" sz="1400" dirty="0"/>
                        <a:t>Nitro Enclaves</a:t>
                      </a:r>
                    </a:p>
                  </a:txBody>
                  <a:tcPr anchor="ctr"/>
                </a:tc>
                <a:extLst>
                  <a:ext uri="{0D108BD9-81ED-4DB2-BD59-A6C34878D82A}">
                    <a16:rowId xmlns:a16="http://schemas.microsoft.com/office/drawing/2014/main" val="3787098924"/>
                  </a:ext>
                </a:extLst>
              </a:tr>
              <a:tr h="370840">
                <a:tc>
                  <a:txBody>
                    <a:bodyPr/>
                    <a:lstStyle/>
                    <a:p>
                      <a:r>
                        <a:rPr lang="en-US" sz="1400" b="1" dirty="0"/>
                        <a:t>Isolation Level</a:t>
                      </a:r>
                    </a:p>
                  </a:txBody>
                  <a:tcPr anchor="ctr"/>
                </a:tc>
                <a:tc>
                  <a:txBody>
                    <a:bodyPr/>
                    <a:lstStyle/>
                    <a:p>
                      <a:pPr algn="ctr"/>
                      <a:r>
                        <a:rPr lang="en-US" sz="1400" dirty="0"/>
                        <a:t>Application</a:t>
                      </a:r>
                    </a:p>
                  </a:txBody>
                  <a:tcPr anchor="ctr"/>
                </a:tc>
                <a:tc>
                  <a:txBody>
                    <a:bodyPr/>
                    <a:lstStyle/>
                    <a:p>
                      <a:pPr algn="ctr"/>
                      <a:r>
                        <a:rPr lang="en-US" sz="1400" dirty="0"/>
                        <a:t>VM</a:t>
                      </a:r>
                    </a:p>
                  </a:txBody>
                  <a:tcPr anchor="ctr"/>
                </a:tc>
                <a:tc>
                  <a:txBody>
                    <a:bodyPr/>
                    <a:lstStyle/>
                    <a:p>
                      <a:pPr algn="ctr"/>
                      <a:r>
                        <a:rPr lang="en-US" sz="1400" dirty="0"/>
                        <a:t>VM</a:t>
                      </a:r>
                    </a:p>
                  </a:txBody>
                  <a:tcPr anchor="ctr"/>
                </a:tc>
                <a:tc>
                  <a:txBody>
                    <a:bodyPr/>
                    <a:lstStyle/>
                    <a:p>
                      <a:pPr algn="ctr"/>
                      <a:r>
                        <a:rPr lang="en-US" sz="1400" dirty="0"/>
                        <a:t>VM</a:t>
                      </a:r>
                    </a:p>
                  </a:txBody>
                  <a:tcPr anchor="ctr"/>
                </a:tc>
                <a:extLst>
                  <a:ext uri="{0D108BD9-81ED-4DB2-BD59-A6C34878D82A}">
                    <a16:rowId xmlns:a16="http://schemas.microsoft.com/office/drawing/2014/main" val="2051808530"/>
                  </a:ext>
                </a:extLst>
              </a:tr>
              <a:tr h="370840">
                <a:tc>
                  <a:txBody>
                    <a:bodyPr/>
                    <a:lstStyle/>
                    <a:p>
                      <a:r>
                        <a:rPr lang="en-US" sz="1400" b="1" dirty="0"/>
                        <a:t>Cloud Provider’s Proprietary HW &amp; SW Outside the Trust Boundary</a:t>
                      </a:r>
                    </a:p>
                  </a:txBody>
                  <a:tcPr anchor="ctr"/>
                </a:tc>
                <a:tc>
                  <a:txBody>
                    <a:bodyPr/>
                    <a:lstStyle/>
                    <a:p>
                      <a:pPr algn="ct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dirty="0"/>
                    </a:p>
                  </a:txBody>
                  <a:tcPr anchor="ctr"/>
                </a:tc>
                <a:extLst>
                  <a:ext uri="{0D108BD9-81ED-4DB2-BD59-A6C34878D82A}">
                    <a16:rowId xmlns:a16="http://schemas.microsoft.com/office/drawing/2014/main" val="1849941334"/>
                  </a:ext>
                </a:extLst>
              </a:tr>
              <a:tr h="370840">
                <a:tc>
                  <a:txBody>
                    <a:bodyPr/>
                    <a:lstStyle/>
                    <a:p>
                      <a:r>
                        <a:rPr lang="en-US" sz="1400" b="1" dirty="0"/>
                        <a:t>Virtualized Environment</a:t>
                      </a:r>
                    </a:p>
                  </a:txBody>
                  <a:tcPr anchor="ctr"/>
                </a:tc>
                <a:tc>
                  <a:txBody>
                    <a:bodyPr/>
                    <a:lstStyle/>
                    <a:p>
                      <a:pPr algn="ct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extLst>
                  <a:ext uri="{0D108BD9-81ED-4DB2-BD59-A6C34878D82A}">
                    <a16:rowId xmlns:a16="http://schemas.microsoft.com/office/drawing/2014/main" val="1884494944"/>
                  </a:ext>
                </a:extLst>
              </a:tr>
              <a:tr h="370840">
                <a:tc>
                  <a:txBody>
                    <a:bodyPr/>
                    <a:lstStyle/>
                    <a:p>
                      <a:r>
                        <a:rPr lang="en-US" sz="1400" b="1" dirty="0"/>
                        <a:t>Bare Metal Environment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214530974"/>
                  </a:ext>
                </a:extLst>
              </a:tr>
              <a:tr h="370840">
                <a:tc>
                  <a:txBody>
                    <a:bodyPr/>
                    <a:lstStyle/>
                    <a:p>
                      <a:r>
                        <a:rPr lang="en-US" sz="1400" b="1" dirty="0"/>
                        <a:t>Attest TEE Authenticity &amp; Measured TEE Launch</a:t>
                      </a:r>
                    </a:p>
                  </a:txBody>
                  <a:tcPr anchor="ctr"/>
                </a:tc>
                <a:tc>
                  <a:txBody>
                    <a:bodyPr/>
                    <a:lstStyle/>
                    <a:p>
                      <a:pPr algn="ct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extLst>
                  <a:ext uri="{0D108BD9-81ED-4DB2-BD59-A6C34878D82A}">
                    <a16:rowId xmlns:a16="http://schemas.microsoft.com/office/drawing/2014/main" val="1679798723"/>
                  </a:ext>
                </a:extLst>
              </a:tr>
              <a:tr h="370840">
                <a:tc>
                  <a:txBody>
                    <a:bodyPr/>
                    <a:lstStyle/>
                    <a:p>
                      <a:r>
                        <a:rPr lang="en-US" sz="1400" b="1" dirty="0"/>
                        <a:t>Attest TEE Workload Integrity</a:t>
                      </a:r>
                    </a:p>
                    <a:p>
                      <a:r>
                        <a:rPr lang="en-US" sz="1400" b="1" dirty="0"/>
                        <a:t>(out-of-the-box)</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3530128207"/>
                  </a:ext>
                </a:extLst>
              </a:tr>
              <a:tr h="370840">
                <a:tc>
                  <a:txBody>
                    <a:bodyPr/>
                    <a:lstStyle/>
                    <a:p>
                      <a:r>
                        <a:rPr lang="en-US" sz="1400" b="1" dirty="0"/>
                        <a:t>Multi-Vendor,  Multi-Cloud, and</a:t>
                      </a:r>
                    </a:p>
                    <a:p>
                      <a:r>
                        <a:rPr lang="en-US" sz="1400" b="1" dirty="0"/>
                        <a:t>On-Prem Availability</a:t>
                      </a:r>
                    </a:p>
                  </a:txBody>
                  <a:tcPr anchor="ctr"/>
                </a:tc>
                <a:tc>
                  <a:txBody>
                    <a:bodyPr/>
                    <a:lstStyle/>
                    <a:p>
                      <a:pPr algn="ct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2250570070"/>
                  </a:ext>
                </a:extLst>
              </a:tr>
              <a:tr h="370840">
                <a:tc>
                  <a:txBody>
                    <a:bodyPr/>
                    <a:lstStyle/>
                    <a:p>
                      <a:r>
                        <a:rPr lang="en-US" sz="1400" b="1" dirty="0"/>
                        <a:t>Compatible with Nvidia GPU confidential computing</a:t>
                      </a:r>
                    </a:p>
                  </a:txBody>
                  <a:tcPr anchor="ctr"/>
                </a:tc>
                <a:tc>
                  <a:txBody>
                    <a:bodyPr/>
                    <a:lstStyle/>
                    <a:p>
                      <a:pPr algn="ct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ym typeface="Wingdings" panose="05000000000000000000" pitchFamily="2" charset="2"/>
                        </a:rPr>
                        <a:t></a:t>
                      </a:r>
                      <a:endParaRPr lang="en-US" sz="1400" dirty="0"/>
                    </a:p>
                  </a:txBody>
                  <a:tcPr anchor="ctr"/>
                </a:tc>
                <a:tc>
                  <a:txBody>
                    <a:bodyPr/>
                    <a:lstStyle/>
                    <a:p>
                      <a:pPr algn="ctr"/>
                      <a:endParaRPr lang="en-US" sz="1400" dirty="0"/>
                    </a:p>
                  </a:txBody>
                  <a:tcPr anchor="ctr"/>
                </a:tc>
                <a:extLst>
                  <a:ext uri="{0D108BD9-81ED-4DB2-BD59-A6C34878D82A}">
                    <a16:rowId xmlns:a16="http://schemas.microsoft.com/office/drawing/2014/main" val="4043061268"/>
                  </a:ext>
                </a:extLst>
              </a:tr>
            </a:tbl>
          </a:graphicData>
        </a:graphic>
      </p:graphicFrame>
      <p:sp>
        <p:nvSpPr>
          <p:cNvPr id="4" name="TextBox 3">
            <a:extLst>
              <a:ext uri="{FF2B5EF4-FFF2-40B4-BE49-F238E27FC236}">
                <a16:creationId xmlns:a16="http://schemas.microsoft.com/office/drawing/2014/main" id="{0E96E569-9017-6FA2-152B-FFEE53269AE7}"/>
              </a:ext>
            </a:extLst>
          </p:cNvPr>
          <p:cNvSpPr txBox="1"/>
          <p:nvPr/>
        </p:nvSpPr>
        <p:spPr>
          <a:xfrm>
            <a:off x="7920681" y="6116597"/>
            <a:ext cx="3842951" cy="276999"/>
          </a:xfrm>
          <a:prstGeom prst="rect">
            <a:avLst/>
          </a:prstGeom>
          <a:noFill/>
        </p:spPr>
        <p:txBody>
          <a:bodyPr wrap="square" rtlCol="0">
            <a:spAutoFit/>
          </a:bodyPr>
          <a:lstStyle/>
          <a:p>
            <a:pPr algn="r"/>
            <a:r>
              <a:rPr lang="en-US" sz="1200" dirty="0"/>
              <a:t>Current as of December 2024. Subject to change</a:t>
            </a:r>
          </a:p>
        </p:txBody>
      </p:sp>
    </p:spTree>
    <p:extLst>
      <p:ext uri="{BB962C8B-B14F-4D97-AF65-F5344CB8AC3E}">
        <p14:creationId xmlns:p14="http://schemas.microsoft.com/office/powerpoint/2010/main" val="2838016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1BD7F0-261C-FC3E-9ADD-2F749723B97C}"/>
              </a:ext>
            </a:extLst>
          </p:cNvPr>
          <p:cNvSpPr>
            <a:spLocks noGrp="1"/>
          </p:cNvSpPr>
          <p:nvPr>
            <p:ph type="title"/>
          </p:nvPr>
        </p:nvSpPr>
        <p:spPr/>
        <p:txBody>
          <a:bodyPr/>
          <a:lstStyle/>
          <a:p>
            <a:r>
              <a:rPr lang="en-US"/>
              <a:t>Competitive Data Sources</a:t>
            </a:r>
          </a:p>
        </p:txBody>
      </p:sp>
      <p:sp>
        <p:nvSpPr>
          <p:cNvPr id="3" name="Content Placeholder 2">
            <a:extLst>
              <a:ext uri="{FF2B5EF4-FFF2-40B4-BE49-F238E27FC236}">
                <a16:creationId xmlns:a16="http://schemas.microsoft.com/office/drawing/2014/main" id="{E4D41E4F-2963-FC26-FA17-95BD5FCA6C74}"/>
              </a:ext>
            </a:extLst>
          </p:cNvPr>
          <p:cNvSpPr>
            <a:spLocks noGrp="1"/>
          </p:cNvSpPr>
          <p:nvPr>
            <p:ph sz="quarter" idx="28"/>
          </p:nvPr>
        </p:nvSpPr>
        <p:spPr/>
        <p:txBody>
          <a:bodyPr>
            <a:normAutofit/>
          </a:bodyPr>
          <a:lstStyle/>
          <a:p>
            <a:r>
              <a:rPr lang="en-US" sz="2400"/>
              <a:t>AMD SEV-SNP</a:t>
            </a:r>
          </a:p>
          <a:p>
            <a:pPr marL="831850" lvl="2" indent="-342900">
              <a:buFont typeface="+mj-lt"/>
              <a:buAutoNum type="arabicPeriod"/>
            </a:pPr>
            <a:r>
              <a:rPr lang="en-US" sz="1600">
                <a:hlinkClick r:id="rId3"/>
              </a:rPr>
              <a:t>https://www.amd.com/system/files/TechDocs/SEV-SNP-strengthening-vm-isolation-with-integrity-protection-and-more.pdf</a:t>
            </a:r>
            <a:r>
              <a:rPr lang="en-US" sz="1600"/>
              <a:t> </a:t>
            </a:r>
          </a:p>
          <a:p>
            <a:pPr marL="831850" lvl="2" indent="-342900">
              <a:buFont typeface="+mj-lt"/>
              <a:buAutoNum type="arabicPeriod"/>
            </a:pPr>
            <a:r>
              <a:rPr lang="en-US" sz="1600">
                <a:hlinkClick r:id="rId4"/>
              </a:rPr>
              <a:t>https://techcommunity.microsoft.com/t5/apps-on-azure-blog/announcing-public-preview-of-confidential-containers-on-azure/ba-p/3755623</a:t>
            </a:r>
            <a:r>
              <a:rPr lang="en-US" sz="1600"/>
              <a:t> </a:t>
            </a:r>
          </a:p>
          <a:p>
            <a:r>
              <a:rPr lang="en-US" sz="2400"/>
              <a:t>AWS Nitro Enclaves</a:t>
            </a:r>
          </a:p>
          <a:p>
            <a:pPr marL="831850" lvl="2" indent="-342900">
              <a:buFont typeface="+mj-lt"/>
              <a:buAutoNum type="arabicPeriod"/>
            </a:pPr>
            <a:r>
              <a:rPr lang="en-US" sz="1600">
                <a:hlinkClick r:id="rId5"/>
              </a:rPr>
              <a:t>https://docs.aws.amazon.com/enclaves/latest/user/nitro-enclave.html</a:t>
            </a:r>
            <a:endParaRPr lang="en-US" sz="1600"/>
          </a:p>
          <a:p>
            <a:pPr marL="831850" lvl="2" indent="-342900">
              <a:buFont typeface="+mj-lt"/>
              <a:buAutoNum type="arabicPeriod"/>
            </a:pPr>
            <a:r>
              <a:rPr lang="en-US" sz="1600">
                <a:hlinkClick r:id="rId6"/>
              </a:rPr>
              <a:t>https://docs.aws.amazon.com/enclaves/latest/user/security.html</a:t>
            </a:r>
            <a:r>
              <a:rPr lang="en-US" sz="1600"/>
              <a:t> </a:t>
            </a:r>
          </a:p>
          <a:p>
            <a:pPr marL="831850" lvl="2" indent="-342900">
              <a:buFont typeface="+mj-lt"/>
              <a:buAutoNum type="arabicPeriod"/>
            </a:pPr>
            <a:r>
              <a:rPr lang="en-US" sz="1600">
                <a:hlinkClick r:id="rId7"/>
              </a:rPr>
              <a:t>https://docs.aws.amazon.com/enclaves/latest/user/building-eif.html</a:t>
            </a:r>
            <a:r>
              <a:rPr lang="en-US" sz="1600"/>
              <a:t> </a:t>
            </a:r>
          </a:p>
          <a:p>
            <a:r>
              <a:rPr lang="en-US" sz="2400"/>
              <a:t>Nvidia Confidential Computing on H100 GPU</a:t>
            </a:r>
          </a:p>
          <a:p>
            <a:pPr lvl="2"/>
            <a:r>
              <a:rPr lang="en-US" sz="1600">
                <a:hlinkClick r:id="rId8"/>
              </a:rPr>
              <a:t>https://www.nvidia.com/en-us/data-center/solutions/confidential-computing/</a:t>
            </a:r>
            <a:r>
              <a:rPr lang="en-US" sz="1600"/>
              <a:t> </a:t>
            </a:r>
          </a:p>
        </p:txBody>
      </p:sp>
    </p:spTree>
    <p:extLst>
      <p:ext uri="{BB962C8B-B14F-4D97-AF65-F5344CB8AC3E}">
        <p14:creationId xmlns:p14="http://schemas.microsoft.com/office/powerpoint/2010/main" val="207022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DE54FE6A-FE4F-B2E4-D6D9-C37301A4B66D}"/>
              </a:ext>
            </a:extLst>
          </p:cNvPr>
          <p:cNvSpPr/>
          <p:nvPr/>
        </p:nvSpPr>
        <p:spPr>
          <a:xfrm>
            <a:off x="1165860" y="5097780"/>
            <a:ext cx="10187940" cy="1199822"/>
          </a:xfrm>
          <a:prstGeom prst="rect">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736744C-1967-DE49-C81C-33479FDB40C7}"/>
              </a:ext>
            </a:extLst>
          </p:cNvPr>
          <p:cNvSpPr>
            <a:spLocks noGrp="1"/>
          </p:cNvSpPr>
          <p:nvPr>
            <p:ph type="title"/>
          </p:nvPr>
        </p:nvSpPr>
        <p:spPr/>
        <p:txBody>
          <a:bodyPr/>
          <a:lstStyle/>
          <a:p>
            <a:r>
              <a:rPr lang="en-US" dirty="0"/>
              <a:t>Security Research on Intel Confidential Computing</a:t>
            </a:r>
          </a:p>
        </p:txBody>
      </p:sp>
      <p:sp>
        <p:nvSpPr>
          <p:cNvPr id="3" name="TextBox 2">
            <a:extLst>
              <a:ext uri="{FF2B5EF4-FFF2-40B4-BE49-F238E27FC236}">
                <a16:creationId xmlns:a16="http://schemas.microsoft.com/office/drawing/2014/main" id="{682B346C-9B60-75DA-3012-7F79E46E9AC0}"/>
              </a:ext>
            </a:extLst>
          </p:cNvPr>
          <p:cNvSpPr txBox="1"/>
          <p:nvPr/>
        </p:nvSpPr>
        <p:spPr>
          <a:xfrm>
            <a:off x="381000" y="1053212"/>
            <a:ext cx="10510684" cy="369332"/>
          </a:xfrm>
          <a:prstGeom prst="rect">
            <a:avLst/>
          </a:prstGeom>
          <a:noFill/>
        </p:spPr>
        <p:txBody>
          <a:bodyPr wrap="square" rtlCol="0">
            <a:spAutoFit/>
          </a:bodyPr>
          <a:lstStyle/>
          <a:p>
            <a:r>
              <a:rPr lang="en-US" b="1" i="1" dirty="0"/>
              <a:t>We encourage offensive research on our products to continuously strengthen our security</a:t>
            </a:r>
          </a:p>
        </p:txBody>
      </p:sp>
      <p:pic>
        <p:nvPicPr>
          <p:cNvPr id="1026" name="Picture 2" descr="Google logo - Wikipedia">
            <a:extLst>
              <a:ext uri="{FF2B5EF4-FFF2-40B4-BE49-F238E27FC236}">
                <a16:creationId xmlns:a16="http://schemas.microsoft.com/office/drawing/2014/main" id="{090D70A3-1151-F39C-402F-24C26A100A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6127" y="1859983"/>
            <a:ext cx="1602658" cy="5434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oft Azure Logo, symbol, meaning, history, PNG, brand">
            <a:extLst>
              <a:ext uri="{FF2B5EF4-FFF2-40B4-BE49-F238E27FC236}">
                <a16:creationId xmlns:a16="http://schemas.microsoft.com/office/drawing/2014/main" id="{27B2CF40-695F-E0AA-37EE-648F0AD62C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4635" y="1579860"/>
            <a:ext cx="1857163" cy="104465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C46CB231-5AB1-EB99-F944-EF52315F5D9A}"/>
              </a:ext>
            </a:extLst>
          </p:cNvPr>
          <p:cNvSpPr txBox="1"/>
          <p:nvPr/>
        </p:nvSpPr>
        <p:spPr>
          <a:xfrm>
            <a:off x="930754" y="2624514"/>
            <a:ext cx="4613404" cy="2215991"/>
          </a:xfrm>
          <a:prstGeom prst="rect">
            <a:avLst/>
          </a:prstGeom>
          <a:noFill/>
        </p:spPr>
        <p:txBody>
          <a:bodyPr wrap="square">
            <a:spAutoFit/>
          </a:bodyPr>
          <a:lstStyle/>
          <a:p>
            <a:r>
              <a:rPr lang="en-US" dirty="0">
                <a:solidFill>
                  <a:srgbClr val="222222"/>
                </a:solidFill>
                <a:latin typeface="+mj-lt"/>
              </a:rPr>
              <a:t>Intel collaborated with Google Project Zero in a 9-month evaluation of Intel TDX in 2022 prior to initial availability</a:t>
            </a:r>
          </a:p>
          <a:p>
            <a:endParaRPr lang="en-US" dirty="0">
              <a:solidFill>
                <a:srgbClr val="222222"/>
              </a:solidFill>
              <a:latin typeface="+mj-lt"/>
            </a:endParaRPr>
          </a:p>
          <a:p>
            <a:r>
              <a:rPr lang="en-US" sz="1400" dirty="0">
                <a:solidFill>
                  <a:srgbClr val="222222"/>
                </a:solidFill>
                <a:latin typeface="+mj-lt"/>
              </a:rPr>
              <a:t>Results:</a:t>
            </a:r>
          </a:p>
          <a:p>
            <a:pPr marL="285750" indent="-285750">
              <a:spcBef>
                <a:spcPts val="600"/>
              </a:spcBef>
              <a:buFont typeface="Arial" panose="020B0604020202020204" pitchFamily="34" charset="0"/>
              <a:buChar char="•"/>
            </a:pPr>
            <a:r>
              <a:rPr lang="en-US" sz="1400" dirty="0">
                <a:solidFill>
                  <a:srgbClr val="222222"/>
                </a:solidFill>
                <a:latin typeface="+mj-lt"/>
              </a:rPr>
              <a:t>10 potential vulnerabilities discovered</a:t>
            </a:r>
          </a:p>
          <a:p>
            <a:pPr marL="285750" indent="-285750">
              <a:spcBef>
                <a:spcPts val="600"/>
              </a:spcBef>
              <a:buFont typeface="Arial" panose="020B0604020202020204" pitchFamily="34" charset="0"/>
              <a:buChar char="•"/>
            </a:pPr>
            <a:r>
              <a:rPr lang="en-US" sz="1400" dirty="0">
                <a:solidFill>
                  <a:srgbClr val="222222"/>
                </a:solidFill>
                <a:latin typeface="+mj-lt"/>
              </a:rPr>
              <a:t>All 10 mitigated before launch of 4</a:t>
            </a:r>
            <a:r>
              <a:rPr lang="en-US" sz="1400" baseline="30000" dirty="0">
                <a:solidFill>
                  <a:srgbClr val="222222"/>
                </a:solidFill>
                <a:latin typeface="+mj-lt"/>
              </a:rPr>
              <a:t>th</a:t>
            </a:r>
            <a:r>
              <a:rPr lang="en-US" sz="1400" dirty="0">
                <a:solidFill>
                  <a:srgbClr val="222222"/>
                </a:solidFill>
                <a:latin typeface="+mj-lt"/>
              </a:rPr>
              <a:t> Gen Intel Xeon Scalable platform in 2023</a:t>
            </a:r>
          </a:p>
        </p:txBody>
      </p:sp>
      <p:sp>
        <p:nvSpPr>
          <p:cNvPr id="7" name="TextBox 6">
            <a:extLst>
              <a:ext uri="{FF2B5EF4-FFF2-40B4-BE49-F238E27FC236}">
                <a16:creationId xmlns:a16="http://schemas.microsoft.com/office/drawing/2014/main" id="{5B61A644-89BD-1F1B-EBBA-65961D8CA1BE}"/>
              </a:ext>
            </a:extLst>
          </p:cNvPr>
          <p:cNvSpPr txBox="1"/>
          <p:nvPr/>
        </p:nvSpPr>
        <p:spPr>
          <a:xfrm>
            <a:off x="6290570" y="2624514"/>
            <a:ext cx="4682230" cy="2000548"/>
          </a:xfrm>
          <a:prstGeom prst="rect">
            <a:avLst/>
          </a:prstGeom>
          <a:noFill/>
        </p:spPr>
        <p:txBody>
          <a:bodyPr wrap="square">
            <a:spAutoFit/>
          </a:bodyPr>
          <a:lstStyle/>
          <a:p>
            <a:r>
              <a:rPr lang="en-US" dirty="0">
                <a:solidFill>
                  <a:srgbClr val="222222"/>
                </a:solidFill>
                <a:latin typeface="+mj-lt"/>
              </a:rPr>
              <a:t>Intel collaborated with Microsoft Offensive Research &amp; Security Engineering to examine 29 attack vectors on Intel TDX in 2024</a:t>
            </a:r>
          </a:p>
          <a:p>
            <a:endParaRPr lang="en-US" dirty="0">
              <a:solidFill>
                <a:srgbClr val="222222"/>
              </a:solidFill>
              <a:latin typeface="+mj-lt"/>
            </a:endParaRPr>
          </a:p>
          <a:p>
            <a:r>
              <a:rPr lang="en-US" sz="1400" dirty="0">
                <a:solidFill>
                  <a:srgbClr val="222222"/>
                </a:solidFill>
                <a:latin typeface="+mj-lt"/>
              </a:rPr>
              <a:t>Results:</a:t>
            </a:r>
          </a:p>
          <a:p>
            <a:pPr marL="285750" indent="-285750">
              <a:spcBef>
                <a:spcPts val="600"/>
              </a:spcBef>
              <a:buFont typeface="Arial" panose="020B0604020202020204" pitchFamily="34" charset="0"/>
              <a:buChar char="•"/>
            </a:pPr>
            <a:r>
              <a:rPr lang="en-US" sz="1400" dirty="0">
                <a:solidFill>
                  <a:srgbClr val="222222"/>
                </a:solidFill>
                <a:latin typeface="+mj-lt"/>
              </a:rPr>
              <a:t>6 potential vulnerabilities discovered</a:t>
            </a:r>
          </a:p>
          <a:p>
            <a:pPr marL="285750" indent="-285750">
              <a:spcBef>
                <a:spcPts val="600"/>
              </a:spcBef>
              <a:buFont typeface="Arial" panose="020B0604020202020204" pitchFamily="34" charset="0"/>
              <a:buChar char="•"/>
            </a:pPr>
            <a:r>
              <a:rPr lang="en-US" sz="1400" dirty="0">
                <a:solidFill>
                  <a:srgbClr val="222222"/>
                </a:solidFill>
                <a:latin typeface="+mj-lt"/>
              </a:rPr>
              <a:t>All 6 mitigated with updates to Intel TDX in 2024</a:t>
            </a:r>
          </a:p>
        </p:txBody>
      </p:sp>
      <p:sp>
        <p:nvSpPr>
          <p:cNvPr id="13" name="TextBox 12">
            <a:extLst>
              <a:ext uri="{FF2B5EF4-FFF2-40B4-BE49-F238E27FC236}">
                <a16:creationId xmlns:a16="http://schemas.microsoft.com/office/drawing/2014/main" id="{D12D9AD2-A312-D3F1-23CE-74F53BB72966}"/>
              </a:ext>
            </a:extLst>
          </p:cNvPr>
          <p:cNvSpPr txBox="1"/>
          <p:nvPr/>
        </p:nvSpPr>
        <p:spPr>
          <a:xfrm>
            <a:off x="1772571" y="6377865"/>
            <a:ext cx="8974517" cy="507831"/>
          </a:xfrm>
          <a:prstGeom prst="rect">
            <a:avLst/>
          </a:prstGeom>
          <a:noFill/>
        </p:spPr>
        <p:txBody>
          <a:bodyPr wrap="square">
            <a:spAutoFit/>
          </a:bodyPr>
          <a:lstStyle/>
          <a:p>
            <a:r>
              <a:rPr lang="en-US" sz="900" dirty="0">
                <a:hlinkClick r:id="rId5"/>
              </a:rPr>
              <a:t>https://cloud.google.com/blog/products/identity-security/rsa-google-intel-confidential-computing-more-secure</a:t>
            </a:r>
            <a:endParaRPr lang="en-US" sz="900" dirty="0"/>
          </a:p>
          <a:p>
            <a:r>
              <a:rPr lang="en-US" sz="900" dirty="0">
                <a:hlinkClick r:id="rId6"/>
              </a:rPr>
              <a:t>https://www.intel.com/content/dam/www/public/us/en/security-advisory/documents/intel_tdx_joint_security_review_with_microsoft.pdf</a:t>
            </a:r>
            <a:r>
              <a:rPr lang="en-US" sz="900" dirty="0"/>
              <a:t> </a:t>
            </a:r>
          </a:p>
          <a:p>
            <a:r>
              <a:rPr lang="en-US" sz="900" dirty="0">
                <a:hlinkClick r:id="rId7"/>
              </a:rPr>
              <a:t>https://www.intel.com/content/dam/www/central-libraries/us/en/documents/2024-01/intel-2023-product-security-report.pdf</a:t>
            </a:r>
            <a:r>
              <a:rPr lang="en-US" sz="900" dirty="0"/>
              <a:t> </a:t>
            </a:r>
          </a:p>
        </p:txBody>
      </p:sp>
      <p:sp>
        <p:nvSpPr>
          <p:cNvPr id="4" name="TextBox 3">
            <a:extLst>
              <a:ext uri="{FF2B5EF4-FFF2-40B4-BE49-F238E27FC236}">
                <a16:creationId xmlns:a16="http://schemas.microsoft.com/office/drawing/2014/main" id="{C887C1B4-2FA6-584D-D2BA-2AB5CA29CE20}"/>
              </a:ext>
            </a:extLst>
          </p:cNvPr>
          <p:cNvSpPr txBox="1"/>
          <p:nvPr/>
        </p:nvSpPr>
        <p:spPr>
          <a:xfrm>
            <a:off x="171450" y="5347684"/>
            <a:ext cx="2423160" cy="707886"/>
          </a:xfrm>
          <a:prstGeom prst="rect">
            <a:avLst/>
          </a:prstGeom>
          <a:solidFill>
            <a:schemeClr val="bg1"/>
          </a:solidFill>
        </p:spPr>
        <p:txBody>
          <a:bodyPr wrap="square" rtlCol="0">
            <a:spAutoFit/>
          </a:bodyPr>
          <a:lstStyle/>
          <a:p>
            <a:r>
              <a:rPr lang="en-US" sz="2000" dirty="0">
                <a:solidFill>
                  <a:schemeClr val="accent1"/>
                </a:solidFill>
                <a:latin typeface="IntelOne Display Medium" panose="020B0703020203020204" pitchFamily="34" charset="0"/>
              </a:rPr>
              <a:t>2023 Intel Product Security Report:</a:t>
            </a:r>
          </a:p>
        </p:txBody>
      </p:sp>
      <p:sp>
        <p:nvSpPr>
          <p:cNvPr id="5" name="TextBox 4">
            <a:extLst>
              <a:ext uri="{FF2B5EF4-FFF2-40B4-BE49-F238E27FC236}">
                <a16:creationId xmlns:a16="http://schemas.microsoft.com/office/drawing/2014/main" id="{C89FCAAF-DE32-C9B1-DBE0-E84ABE6DCE29}"/>
              </a:ext>
            </a:extLst>
          </p:cNvPr>
          <p:cNvSpPr txBox="1"/>
          <p:nvPr/>
        </p:nvSpPr>
        <p:spPr>
          <a:xfrm>
            <a:off x="2623370" y="5193796"/>
            <a:ext cx="2320290" cy="1015663"/>
          </a:xfrm>
          <a:prstGeom prst="rect">
            <a:avLst/>
          </a:prstGeom>
          <a:noFill/>
        </p:spPr>
        <p:txBody>
          <a:bodyPr wrap="square" rtlCol="0">
            <a:spAutoFit/>
          </a:bodyPr>
          <a:lstStyle/>
          <a:p>
            <a:r>
              <a:rPr lang="en-US" dirty="0">
                <a:latin typeface="IntelOne Display Medium" panose="020B0703020203020204" pitchFamily="34" charset="0"/>
              </a:rPr>
              <a:t>39% Reduction</a:t>
            </a:r>
          </a:p>
          <a:p>
            <a:r>
              <a:rPr lang="en-US" sz="1400" dirty="0"/>
              <a:t>in combined hardware &amp; firmware vulnerabilities in 2023 versus 2022</a:t>
            </a:r>
          </a:p>
        </p:txBody>
      </p:sp>
      <p:sp>
        <p:nvSpPr>
          <p:cNvPr id="20" name="TextBox 19">
            <a:extLst>
              <a:ext uri="{FF2B5EF4-FFF2-40B4-BE49-F238E27FC236}">
                <a16:creationId xmlns:a16="http://schemas.microsoft.com/office/drawing/2014/main" id="{CA42AC1A-CEE8-FB6D-2030-34FE5DA1AAEF}"/>
              </a:ext>
            </a:extLst>
          </p:cNvPr>
          <p:cNvSpPr txBox="1"/>
          <p:nvPr/>
        </p:nvSpPr>
        <p:spPr>
          <a:xfrm>
            <a:off x="5276817" y="5270740"/>
            <a:ext cx="3075021" cy="861774"/>
          </a:xfrm>
          <a:prstGeom prst="rect">
            <a:avLst/>
          </a:prstGeom>
          <a:noFill/>
        </p:spPr>
        <p:txBody>
          <a:bodyPr wrap="square" rtlCol="0">
            <a:spAutoFit/>
          </a:bodyPr>
          <a:lstStyle/>
          <a:p>
            <a:r>
              <a:rPr lang="en-US" dirty="0">
                <a:latin typeface="IntelOne Display Medium" panose="020B0703020203020204" pitchFamily="34" charset="0"/>
              </a:rPr>
              <a:t>60% fewer Conf. Computing firmware vulnerabilities </a:t>
            </a:r>
          </a:p>
          <a:p>
            <a:r>
              <a:rPr lang="en-US" sz="1400" dirty="0"/>
              <a:t>in 2023 than closest competitor</a:t>
            </a:r>
            <a:endParaRPr lang="en-US" dirty="0"/>
          </a:p>
        </p:txBody>
      </p:sp>
      <p:sp>
        <p:nvSpPr>
          <p:cNvPr id="21" name="TextBox 20">
            <a:extLst>
              <a:ext uri="{FF2B5EF4-FFF2-40B4-BE49-F238E27FC236}">
                <a16:creationId xmlns:a16="http://schemas.microsoft.com/office/drawing/2014/main" id="{B3C7B3A5-0386-9A28-5E9D-4C2F5D4DC81B}"/>
              </a:ext>
            </a:extLst>
          </p:cNvPr>
          <p:cNvSpPr txBox="1"/>
          <p:nvPr/>
        </p:nvSpPr>
        <p:spPr>
          <a:xfrm>
            <a:off x="8684994" y="5193796"/>
            <a:ext cx="2668806" cy="1015663"/>
          </a:xfrm>
          <a:prstGeom prst="rect">
            <a:avLst/>
          </a:prstGeom>
          <a:noFill/>
        </p:spPr>
        <p:txBody>
          <a:bodyPr wrap="square" rtlCol="0">
            <a:spAutoFit/>
          </a:bodyPr>
          <a:lstStyle/>
          <a:p>
            <a:r>
              <a:rPr lang="en-US" sz="1400" dirty="0"/>
              <a:t>Intel’s proactive security assurance accounted for </a:t>
            </a:r>
          </a:p>
          <a:p>
            <a:r>
              <a:rPr lang="en-US" dirty="0">
                <a:latin typeface="IntelOne Display Medium" panose="020B0703020203020204" pitchFamily="34" charset="0"/>
              </a:rPr>
              <a:t>94% of vulnerabilities </a:t>
            </a:r>
            <a:r>
              <a:rPr lang="en-US" sz="1400" dirty="0"/>
              <a:t>disclosed in 2023</a:t>
            </a:r>
            <a:endParaRPr lang="en-US" dirty="0"/>
          </a:p>
        </p:txBody>
      </p:sp>
    </p:spTree>
    <p:extLst>
      <p:ext uri="{BB962C8B-B14F-4D97-AF65-F5344CB8AC3E}">
        <p14:creationId xmlns:p14="http://schemas.microsoft.com/office/powerpoint/2010/main" val="116832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ame 6">
            <a:extLst>
              <a:ext uri="{FF2B5EF4-FFF2-40B4-BE49-F238E27FC236}">
                <a16:creationId xmlns:a16="http://schemas.microsoft.com/office/drawing/2014/main" id="{187578BC-D328-DB68-A1EC-F5304C68B062}"/>
              </a:ext>
            </a:extLst>
          </p:cNvPr>
          <p:cNvSpPr/>
          <p:nvPr/>
        </p:nvSpPr>
        <p:spPr>
          <a:xfrm>
            <a:off x="8953787" y="4753690"/>
            <a:ext cx="1662212" cy="898607"/>
          </a:xfrm>
          <a:prstGeom prst="frame">
            <a:avLst>
              <a:gd name="adj1" fmla="val 10601"/>
            </a:avLst>
          </a:prstGeom>
          <a:pattFill prst="wdUpDiag">
            <a:fgClr>
              <a:srgbClr val="0068B5">
                <a:lumMod val="75000"/>
              </a:srgbClr>
            </a:fgClr>
            <a:bgClr>
              <a:srgbClr val="69BCFF"/>
            </a:bgClr>
          </a:pattFill>
          <a:ln w="12700" cap="flat" cmpd="sng" algn="ctr">
            <a:noFill/>
            <a:prstDash val="solid"/>
            <a:miter lim="800000"/>
          </a:ln>
          <a:effectLst/>
        </p:spPr>
        <p:txBody>
          <a:bodyPr rtlCol="0" anchor="ctr"/>
          <a:lstStyle/>
          <a:p>
            <a:pPr algn="ctr"/>
            <a:endParaRPr lang="en-US" kern="0">
              <a:solidFill>
                <a:srgbClr val="FFFFFF"/>
              </a:solidFill>
              <a:cs typeface="Arial"/>
            </a:endParaRPr>
          </a:p>
        </p:txBody>
      </p:sp>
      <p:sp>
        <p:nvSpPr>
          <p:cNvPr id="2" name="Title 1">
            <a:extLst>
              <a:ext uri="{FF2B5EF4-FFF2-40B4-BE49-F238E27FC236}">
                <a16:creationId xmlns:a16="http://schemas.microsoft.com/office/drawing/2014/main" id="{07ABCFD8-A6EF-42D6-9E13-0113146EE54A}"/>
              </a:ext>
            </a:extLst>
          </p:cNvPr>
          <p:cNvSpPr>
            <a:spLocks noGrp="1"/>
          </p:cNvSpPr>
          <p:nvPr>
            <p:ph type="title"/>
          </p:nvPr>
        </p:nvSpPr>
        <p:spPr/>
        <p:txBody>
          <a:bodyPr/>
          <a:lstStyle/>
          <a:p>
            <a:r>
              <a:rPr lang="en-US"/>
              <a:t>Intel Trusted Execution Environments</a:t>
            </a:r>
          </a:p>
        </p:txBody>
      </p:sp>
      <p:sp>
        <p:nvSpPr>
          <p:cNvPr id="40" name="Text Placeholder 13">
            <a:extLst>
              <a:ext uri="{FF2B5EF4-FFF2-40B4-BE49-F238E27FC236}">
                <a16:creationId xmlns:a16="http://schemas.microsoft.com/office/drawing/2014/main" id="{0CE83162-93B1-2AEE-6C71-78D48C85CEAF}"/>
              </a:ext>
            </a:extLst>
          </p:cNvPr>
          <p:cNvSpPr txBox="1">
            <a:spLocks/>
          </p:cNvSpPr>
          <p:nvPr/>
        </p:nvSpPr>
        <p:spPr>
          <a:xfrm>
            <a:off x="381000" y="1152558"/>
            <a:ext cx="10972800" cy="53045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IntelOne Display Regular" panose="020B0503020203020204" pitchFamily="34" charset="0"/>
              <a:buNone/>
              <a:defRPr sz="3200" b="0" i="0" kern="1200">
                <a:solidFill>
                  <a:schemeClr val="accent1"/>
                </a:solidFill>
                <a:latin typeface="IntelOne Text" panose="020B0503020203020204" pitchFamily="34" charset="77"/>
                <a:ea typeface="+mn-ea"/>
                <a:cs typeface="+mn-cs"/>
              </a:defRPr>
            </a:lvl1pPr>
            <a:lvl2pPr marL="457200" indent="0" algn="l" defTabSz="914400" rtl="0" eaLnBrk="1" latinLnBrk="0" hangingPunct="1">
              <a:lnSpc>
                <a:spcPct val="90000"/>
              </a:lnSpc>
              <a:spcBef>
                <a:spcPts val="500"/>
              </a:spcBef>
              <a:buFont typeface="IntelOne Display Regular" panose="020B0503020203020204" pitchFamily="34" charset="0"/>
              <a:buNone/>
              <a:defRPr sz="2400" b="0" i="0" kern="1200">
                <a:solidFill>
                  <a:schemeClr val="tx1"/>
                </a:solidFill>
                <a:latin typeface="IntelOne Text Light" panose="020B0403020203020204" pitchFamily="34" charset="77"/>
                <a:ea typeface="+mn-ea"/>
                <a:cs typeface="+mn-cs"/>
              </a:defRPr>
            </a:lvl2pPr>
            <a:lvl3pPr marL="1143000" indent="-228600" algn="l" defTabSz="914400" rtl="0" eaLnBrk="1" latinLnBrk="0" hangingPunct="1">
              <a:lnSpc>
                <a:spcPct val="90000"/>
              </a:lnSpc>
              <a:spcBef>
                <a:spcPts val="500"/>
              </a:spcBef>
              <a:buFont typeface="IntelOne Display Regular" panose="020B0503020203020204" pitchFamily="34" charset="0"/>
              <a:buChar char="•"/>
              <a:defRPr sz="2000" b="0" i="0" kern="1200">
                <a:solidFill>
                  <a:schemeClr val="tx1"/>
                </a:solidFill>
                <a:latin typeface="IntelOne Text Light" panose="020B0403020203020204" pitchFamily="34" charset="77"/>
                <a:ea typeface="+mn-ea"/>
                <a:cs typeface="+mn-cs"/>
              </a:defRPr>
            </a:lvl3pPr>
            <a:lvl4pPr marL="1600200" indent="-228600" algn="l" defTabSz="914400" rtl="0" eaLnBrk="1" latinLnBrk="0" hangingPunct="1">
              <a:lnSpc>
                <a:spcPct val="90000"/>
              </a:lnSpc>
              <a:spcBef>
                <a:spcPts val="500"/>
              </a:spcBef>
              <a:buFont typeface="IntelOne Display Regular" panose="020B0503020203020204" pitchFamily="34" charset="0"/>
              <a:buChar char="•"/>
              <a:defRPr sz="1800" b="0" i="0" kern="1200">
                <a:solidFill>
                  <a:schemeClr val="tx1"/>
                </a:solidFill>
                <a:latin typeface="IntelOne Text Light" panose="020B0403020203020204" pitchFamily="34" charset="77"/>
                <a:ea typeface="+mn-ea"/>
                <a:cs typeface="+mn-cs"/>
              </a:defRPr>
            </a:lvl4pPr>
            <a:lvl5pPr marL="2057400" indent="-228600" algn="l" defTabSz="914400" rtl="0" eaLnBrk="1" latinLnBrk="0" hangingPunct="1">
              <a:lnSpc>
                <a:spcPct val="90000"/>
              </a:lnSpc>
              <a:spcBef>
                <a:spcPts val="500"/>
              </a:spcBef>
              <a:buFont typeface="IntelOne Display Regular" panose="020B0503020203020204" pitchFamily="34" charset="0"/>
              <a:buChar char="•"/>
              <a:defRPr sz="1600" b="0" i="0" kern="1200">
                <a:solidFill>
                  <a:schemeClr val="tx1"/>
                </a:solidFill>
                <a:latin typeface="IntelOne Text Light" panose="020B0403020203020204"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latin typeface="IntelOne Display Medium" panose="020B0703020203020204" pitchFamily="34" charset="0"/>
              </a:rPr>
              <a:t>Trust Boundaries Compared</a:t>
            </a:r>
          </a:p>
        </p:txBody>
      </p:sp>
      <p:sp>
        <p:nvSpPr>
          <p:cNvPr id="37" name="Rectangle 36">
            <a:extLst>
              <a:ext uri="{FF2B5EF4-FFF2-40B4-BE49-F238E27FC236}">
                <a16:creationId xmlns:a16="http://schemas.microsoft.com/office/drawing/2014/main" id="{7AAC50D4-C2C7-4EDD-AEFB-9AE6621048FF}"/>
              </a:ext>
            </a:extLst>
          </p:cNvPr>
          <p:cNvSpPr/>
          <p:nvPr/>
        </p:nvSpPr>
        <p:spPr>
          <a:xfrm>
            <a:off x="2363849" y="2495886"/>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Cloud Stack and Admins</a:t>
            </a:r>
          </a:p>
        </p:txBody>
      </p:sp>
      <p:sp>
        <p:nvSpPr>
          <p:cNvPr id="38" name="Rectangle 37">
            <a:extLst>
              <a:ext uri="{FF2B5EF4-FFF2-40B4-BE49-F238E27FC236}">
                <a16:creationId xmlns:a16="http://schemas.microsoft.com/office/drawing/2014/main" id="{802A98B3-1617-4FEA-B2F4-8D46E84E131D}"/>
              </a:ext>
            </a:extLst>
          </p:cNvPr>
          <p:cNvSpPr/>
          <p:nvPr/>
        </p:nvSpPr>
        <p:spPr>
          <a:xfrm>
            <a:off x="3542425" y="2495886"/>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BIOS and Firmware</a:t>
            </a:r>
          </a:p>
        </p:txBody>
      </p:sp>
      <p:sp>
        <p:nvSpPr>
          <p:cNvPr id="39" name="Rectangle 38">
            <a:extLst>
              <a:ext uri="{FF2B5EF4-FFF2-40B4-BE49-F238E27FC236}">
                <a16:creationId xmlns:a16="http://schemas.microsoft.com/office/drawing/2014/main" id="{A9FA5ADB-A595-4BA4-B22B-7536499127BB}"/>
              </a:ext>
            </a:extLst>
          </p:cNvPr>
          <p:cNvSpPr/>
          <p:nvPr/>
        </p:nvSpPr>
        <p:spPr>
          <a:xfrm>
            <a:off x="4721001" y="2495886"/>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IntelOne Text" panose="020B0503020203020204" pitchFamily="34" charset="0"/>
              </a:rPr>
              <a:t>Host OS and Hypervisor</a:t>
            </a:r>
          </a:p>
        </p:txBody>
      </p:sp>
      <p:sp>
        <p:nvSpPr>
          <p:cNvPr id="42" name="Rectangle 41">
            <a:extLst>
              <a:ext uri="{FF2B5EF4-FFF2-40B4-BE49-F238E27FC236}">
                <a16:creationId xmlns:a16="http://schemas.microsoft.com/office/drawing/2014/main" id="{A6069CD0-A073-452C-8D69-D00952657AC1}"/>
              </a:ext>
            </a:extLst>
          </p:cNvPr>
          <p:cNvSpPr/>
          <p:nvPr/>
        </p:nvSpPr>
        <p:spPr>
          <a:xfrm>
            <a:off x="5899577" y="2495886"/>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dirty="0">
                <a:solidFill>
                  <a:schemeClr val="tx1"/>
                </a:solidFill>
                <a:latin typeface="IntelOne Text" panose="020B0503020203020204" pitchFamily="34" charset="0"/>
              </a:rPr>
              <a:t>VM Guest Admin</a:t>
            </a:r>
          </a:p>
        </p:txBody>
      </p:sp>
      <p:sp>
        <p:nvSpPr>
          <p:cNvPr id="43" name="Rectangle 42">
            <a:extLst>
              <a:ext uri="{FF2B5EF4-FFF2-40B4-BE49-F238E27FC236}">
                <a16:creationId xmlns:a16="http://schemas.microsoft.com/office/drawing/2014/main" id="{18577692-0059-46E6-858D-4B80D3A60CEE}"/>
              </a:ext>
            </a:extLst>
          </p:cNvPr>
          <p:cNvSpPr/>
          <p:nvPr/>
        </p:nvSpPr>
        <p:spPr>
          <a:xfrm>
            <a:off x="7078153" y="2495886"/>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Guest OS</a:t>
            </a:r>
          </a:p>
        </p:txBody>
      </p:sp>
      <p:sp>
        <p:nvSpPr>
          <p:cNvPr id="44" name="Rectangle 43">
            <a:extLst>
              <a:ext uri="{FF2B5EF4-FFF2-40B4-BE49-F238E27FC236}">
                <a16:creationId xmlns:a16="http://schemas.microsoft.com/office/drawing/2014/main" id="{87084580-2226-4453-B3F4-76BBE919B1F7}"/>
              </a:ext>
            </a:extLst>
          </p:cNvPr>
          <p:cNvSpPr/>
          <p:nvPr/>
        </p:nvSpPr>
        <p:spPr>
          <a:xfrm>
            <a:off x="8256729" y="2495886"/>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Applications</a:t>
            </a:r>
          </a:p>
        </p:txBody>
      </p:sp>
      <p:sp>
        <p:nvSpPr>
          <p:cNvPr id="45" name="Rectangle 44">
            <a:extLst>
              <a:ext uri="{FF2B5EF4-FFF2-40B4-BE49-F238E27FC236}">
                <a16:creationId xmlns:a16="http://schemas.microsoft.com/office/drawing/2014/main" id="{1BE931DB-9E99-4EA8-A90F-9563E3319AA6}"/>
              </a:ext>
            </a:extLst>
          </p:cNvPr>
          <p:cNvSpPr/>
          <p:nvPr/>
        </p:nvSpPr>
        <p:spPr>
          <a:xfrm>
            <a:off x="9435305" y="2495886"/>
            <a:ext cx="1014246" cy="5465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Confidential Data</a:t>
            </a:r>
          </a:p>
        </p:txBody>
      </p:sp>
      <p:sp>
        <p:nvSpPr>
          <p:cNvPr id="14" name="TextBox 13">
            <a:extLst>
              <a:ext uri="{FF2B5EF4-FFF2-40B4-BE49-F238E27FC236}">
                <a16:creationId xmlns:a16="http://schemas.microsoft.com/office/drawing/2014/main" id="{150AFF04-551F-4826-AF04-F9549F48C506}"/>
              </a:ext>
            </a:extLst>
          </p:cNvPr>
          <p:cNvSpPr txBox="1"/>
          <p:nvPr/>
        </p:nvSpPr>
        <p:spPr>
          <a:xfrm>
            <a:off x="747813" y="2353658"/>
            <a:ext cx="1481959" cy="830997"/>
          </a:xfrm>
          <a:prstGeom prst="rect">
            <a:avLst/>
          </a:prstGeom>
          <a:noFill/>
        </p:spPr>
        <p:txBody>
          <a:bodyPr wrap="square" rtlCol="0" anchor="ctr">
            <a:spAutoFit/>
          </a:bodyPr>
          <a:lstStyle/>
          <a:p>
            <a:r>
              <a:rPr lang="en-US" sz="1600" dirty="0">
                <a:solidFill>
                  <a:schemeClr val="tx2"/>
                </a:solidFill>
                <a:latin typeface="IntelOne Text" panose="020B0503020203020204" pitchFamily="34" charset="0"/>
              </a:rPr>
              <a:t>Without Confidential Computing</a:t>
            </a:r>
          </a:p>
        </p:txBody>
      </p:sp>
      <p:sp>
        <p:nvSpPr>
          <p:cNvPr id="15" name="TextBox 14">
            <a:extLst>
              <a:ext uri="{FF2B5EF4-FFF2-40B4-BE49-F238E27FC236}">
                <a16:creationId xmlns:a16="http://schemas.microsoft.com/office/drawing/2014/main" id="{0A55213E-8FBD-439B-95B3-50995DB243EB}"/>
              </a:ext>
            </a:extLst>
          </p:cNvPr>
          <p:cNvSpPr txBox="1"/>
          <p:nvPr/>
        </p:nvSpPr>
        <p:spPr>
          <a:xfrm>
            <a:off x="708297" y="3728430"/>
            <a:ext cx="1481959" cy="523220"/>
          </a:xfrm>
          <a:prstGeom prst="rect">
            <a:avLst/>
          </a:prstGeom>
          <a:noFill/>
        </p:spPr>
        <p:txBody>
          <a:bodyPr wrap="square" rtlCol="0" anchor="ctr">
            <a:spAutoFit/>
          </a:bodyPr>
          <a:lstStyle/>
          <a:p>
            <a:pPr>
              <a:spcBef>
                <a:spcPts val="0"/>
              </a:spcBef>
            </a:pPr>
            <a:r>
              <a:rPr lang="en-US" sz="1600" dirty="0">
                <a:solidFill>
                  <a:schemeClr val="tx2"/>
                </a:solidFill>
                <a:latin typeface="IntelOne Text" panose="020B0503020203020204" pitchFamily="34" charset="0"/>
              </a:rPr>
              <a:t>VM Isolation </a:t>
            </a:r>
            <a:r>
              <a:rPr lang="en-US" sz="1200" dirty="0">
                <a:solidFill>
                  <a:schemeClr val="tx2"/>
                </a:solidFill>
                <a:latin typeface="IntelOne Text" panose="020B0503020203020204" pitchFamily="34" charset="0"/>
              </a:rPr>
              <a:t>with Intel® TDX</a:t>
            </a:r>
          </a:p>
        </p:txBody>
      </p:sp>
      <p:sp>
        <p:nvSpPr>
          <p:cNvPr id="16" name="Rectangle 15">
            <a:extLst>
              <a:ext uri="{FF2B5EF4-FFF2-40B4-BE49-F238E27FC236}">
                <a16:creationId xmlns:a16="http://schemas.microsoft.com/office/drawing/2014/main" id="{AD514FCC-806B-4201-B54D-16A2838373A2}"/>
              </a:ext>
            </a:extLst>
          </p:cNvPr>
          <p:cNvSpPr/>
          <p:nvPr/>
        </p:nvSpPr>
        <p:spPr>
          <a:xfrm>
            <a:off x="2360711"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Cloud Stack and Admins</a:t>
            </a:r>
          </a:p>
        </p:txBody>
      </p:sp>
      <p:sp>
        <p:nvSpPr>
          <p:cNvPr id="17" name="Rectangle 16">
            <a:extLst>
              <a:ext uri="{FF2B5EF4-FFF2-40B4-BE49-F238E27FC236}">
                <a16:creationId xmlns:a16="http://schemas.microsoft.com/office/drawing/2014/main" id="{6ACBC265-5D93-4B77-8C50-9F3B7847A7AC}"/>
              </a:ext>
            </a:extLst>
          </p:cNvPr>
          <p:cNvSpPr/>
          <p:nvPr/>
        </p:nvSpPr>
        <p:spPr>
          <a:xfrm>
            <a:off x="3539287"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BIOS and Firmware</a:t>
            </a:r>
          </a:p>
        </p:txBody>
      </p:sp>
      <p:sp>
        <p:nvSpPr>
          <p:cNvPr id="18" name="Rectangle 17">
            <a:extLst>
              <a:ext uri="{FF2B5EF4-FFF2-40B4-BE49-F238E27FC236}">
                <a16:creationId xmlns:a16="http://schemas.microsoft.com/office/drawing/2014/main" id="{CDB52F75-A168-4BEF-ADBD-585F6B4BB0C6}"/>
              </a:ext>
            </a:extLst>
          </p:cNvPr>
          <p:cNvSpPr/>
          <p:nvPr/>
        </p:nvSpPr>
        <p:spPr>
          <a:xfrm>
            <a:off x="4717863"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Host OS and Hypervisor</a:t>
            </a:r>
          </a:p>
        </p:txBody>
      </p:sp>
      <p:sp>
        <p:nvSpPr>
          <p:cNvPr id="19" name="Rectangle 18">
            <a:extLst>
              <a:ext uri="{FF2B5EF4-FFF2-40B4-BE49-F238E27FC236}">
                <a16:creationId xmlns:a16="http://schemas.microsoft.com/office/drawing/2014/main" id="{096B4C10-A268-4BB8-94B4-8E2FB07F256E}"/>
              </a:ext>
            </a:extLst>
          </p:cNvPr>
          <p:cNvSpPr/>
          <p:nvPr/>
        </p:nvSpPr>
        <p:spPr>
          <a:xfrm>
            <a:off x="5905675"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VM Guest Admin</a:t>
            </a:r>
          </a:p>
        </p:txBody>
      </p:sp>
      <p:sp>
        <p:nvSpPr>
          <p:cNvPr id="20" name="Rectangle 19">
            <a:extLst>
              <a:ext uri="{FF2B5EF4-FFF2-40B4-BE49-F238E27FC236}">
                <a16:creationId xmlns:a16="http://schemas.microsoft.com/office/drawing/2014/main" id="{D03B26B8-CA58-44A0-A6BB-A971B5EA3746}"/>
              </a:ext>
            </a:extLst>
          </p:cNvPr>
          <p:cNvSpPr/>
          <p:nvPr/>
        </p:nvSpPr>
        <p:spPr>
          <a:xfrm>
            <a:off x="7075015"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Guest OS</a:t>
            </a:r>
          </a:p>
        </p:txBody>
      </p:sp>
      <p:sp>
        <p:nvSpPr>
          <p:cNvPr id="21" name="Rectangle 20">
            <a:extLst>
              <a:ext uri="{FF2B5EF4-FFF2-40B4-BE49-F238E27FC236}">
                <a16:creationId xmlns:a16="http://schemas.microsoft.com/office/drawing/2014/main" id="{7A5925E4-5CA2-44A5-81EA-652F3986CFC6}"/>
              </a:ext>
            </a:extLst>
          </p:cNvPr>
          <p:cNvSpPr/>
          <p:nvPr/>
        </p:nvSpPr>
        <p:spPr>
          <a:xfrm>
            <a:off x="8253591" y="3701428"/>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Applications</a:t>
            </a:r>
          </a:p>
        </p:txBody>
      </p:sp>
      <p:sp>
        <p:nvSpPr>
          <p:cNvPr id="22" name="Rectangle 21">
            <a:extLst>
              <a:ext uri="{FF2B5EF4-FFF2-40B4-BE49-F238E27FC236}">
                <a16:creationId xmlns:a16="http://schemas.microsoft.com/office/drawing/2014/main" id="{CE451E11-8426-48BA-B44F-6AAA336C6CE9}"/>
              </a:ext>
            </a:extLst>
          </p:cNvPr>
          <p:cNvSpPr/>
          <p:nvPr/>
        </p:nvSpPr>
        <p:spPr>
          <a:xfrm>
            <a:off x="9432167" y="3701428"/>
            <a:ext cx="1014246" cy="5465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Confidential Data</a:t>
            </a:r>
          </a:p>
        </p:txBody>
      </p:sp>
      <p:sp>
        <p:nvSpPr>
          <p:cNvPr id="23" name="TextBox 22">
            <a:extLst>
              <a:ext uri="{FF2B5EF4-FFF2-40B4-BE49-F238E27FC236}">
                <a16:creationId xmlns:a16="http://schemas.microsoft.com/office/drawing/2014/main" id="{9647C54E-87E4-4F5E-A581-D8E9E79D5365}"/>
              </a:ext>
            </a:extLst>
          </p:cNvPr>
          <p:cNvSpPr txBox="1"/>
          <p:nvPr/>
        </p:nvSpPr>
        <p:spPr>
          <a:xfrm>
            <a:off x="715308" y="4945064"/>
            <a:ext cx="1481959" cy="523220"/>
          </a:xfrm>
          <a:prstGeom prst="rect">
            <a:avLst/>
          </a:prstGeom>
          <a:noFill/>
        </p:spPr>
        <p:txBody>
          <a:bodyPr wrap="square" rtlCol="0" anchor="ctr">
            <a:spAutoFit/>
          </a:bodyPr>
          <a:lstStyle/>
          <a:p>
            <a:r>
              <a:rPr lang="en-US" sz="1600" dirty="0">
                <a:solidFill>
                  <a:schemeClr val="tx2"/>
                </a:solidFill>
                <a:latin typeface="IntelOne Text" panose="020B0503020203020204" pitchFamily="34" charset="0"/>
              </a:rPr>
              <a:t>App Isolation </a:t>
            </a:r>
            <a:r>
              <a:rPr lang="en-US" sz="1200" dirty="0">
                <a:solidFill>
                  <a:schemeClr val="tx2"/>
                </a:solidFill>
                <a:latin typeface="IntelOne Text" panose="020B0503020203020204" pitchFamily="34" charset="0"/>
              </a:rPr>
              <a:t>with Intel® SGX</a:t>
            </a:r>
          </a:p>
        </p:txBody>
      </p:sp>
      <p:sp>
        <p:nvSpPr>
          <p:cNvPr id="24" name="Rectangle 23">
            <a:extLst>
              <a:ext uri="{FF2B5EF4-FFF2-40B4-BE49-F238E27FC236}">
                <a16:creationId xmlns:a16="http://schemas.microsoft.com/office/drawing/2014/main" id="{A4A1C675-D772-467A-80D5-BBC6673CB466}"/>
              </a:ext>
            </a:extLst>
          </p:cNvPr>
          <p:cNvSpPr/>
          <p:nvPr/>
        </p:nvSpPr>
        <p:spPr>
          <a:xfrm>
            <a:off x="2360711"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Cloud Stack and Admins</a:t>
            </a:r>
          </a:p>
        </p:txBody>
      </p:sp>
      <p:sp>
        <p:nvSpPr>
          <p:cNvPr id="25" name="Rectangle 24">
            <a:extLst>
              <a:ext uri="{FF2B5EF4-FFF2-40B4-BE49-F238E27FC236}">
                <a16:creationId xmlns:a16="http://schemas.microsoft.com/office/drawing/2014/main" id="{E5A9AF64-724C-4EC0-BADA-D0D4E643A7AA}"/>
              </a:ext>
            </a:extLst>
          </p:cNvPr>
          <p:cNvSpPr/>
          <p:nvPr/>
        </p:nvSpPr>
        <p:spPr>
          <a:xfrm>
            <a:off x="3539287"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BIOS and Firmware</a:t>
            </a:r>
          </a:p>
        </p:txBody>
      </p:sp>
      <p:sp>
        <p:nvSpPr>
          <p:cNvPr id="26" name="Rectangle 25">
            <a:extLst>
              <a:ext uri="{FF2B5EF4-FFF2-40B4-BE49-F238E27FC236}">
                <a16:creationId xmlns:a16="http://schemas.microsoft.com/office/drawing/2014/main" id="{1E34594E-D030-4D09-9D77-5A66DB8B6325}"/>
              </a:ext>
            </a:extLst>
          </p:cNvPr>
          <p:cNvSpPr/>
          <p:nvPr/>
        </p:nvSpPr>
        <p:spPr>
          <a:xfrm>
            <a:off x="4717863"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Host OS and Hypervisor</a:t>
            </a:r>
          </a:p>
        </p:txBody>
      </p:sp>
      <p:sp>
        <p:nvSpPr>
          <p:cNvPr id="27" name="Rectangle 26">
            <a:extLst>
              <a:ext uri="{FF2B5EF4-FFF2-40B4-BE49-F238E27FC236}">
                <a16:creationId xmlns:a16="http://schemas.microsoft.com/office/drawing/2014/main" id="{755A1B56-3A7C-4C4A-84E1-5187F988F788}"/>
              </a:ext>
            </a:extLst>
          </p:cNvPr>
          <p:cNvSpPr/>
          <p:nvPr/>
        </p:nvSpPr>
        <p:spPr>
          <a:xfrm>
            <a:off x="5905675"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VM Guest Admin</a:t>
            </a:r>
          </a:p>
        </p:txBody>
      </p:sp>
      <p:sp>
        <p:nvSpPr>
          <p:cNvPr id="28" name="Rectangle 27">
            <a:extLst>
              <a:ext uri="{FF2B5EF4-FFF2-40B4-BE49-F238E27FC236}">
                <a16:creationId xmlns:a16="http://schemas.microsoft.com/office/drawing/2014/main" id="{E3369276-D529-4578-8F09-E9142EAAA061}"/>
              </a:ext>
            </a:extLst>
          </p:cNvPr>
          <p:cNvSpPr/>
          <p:nvPr/>
        </p:nvSpPr>
        <p:spPr>
          <a:xfrm>
            <a:off x="7075015" y="4929725"/>
            <a:ext cx="1014246" cy="546538"/>
          </a:xfrm>
          <a:prstGeom prst="rect">
            <a:avLst/>
          </a:prstGeom>
          <a:solidFill>
            <a:srgbClr val="FFFFFF"/>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Guest OS</a:t>
            </a:r>
          </a:p>
        </p:txBody>
      </p:sp>
      <p:sp>
        <p:nvSpPr>
          <p:cNvPr id="29" name="Rectangle 28">
            <a:extLst>
              <a:ext uri="{FF2B5EF4-FFF2-40B4-BE49-F238E27FC236}">
                <a16:creationId xmlns:a16="http://schemas.microsoft.com/office/drawing/2014/main" id="{5EA0F9F6-557E-4E07-B7E2-B3C6230380E5}"/>
              </a:ext>
            </a:extLst>
          </p:cNvPr>
          <p:cNvSpPr/>
          <p:nvPr/>
        </p:nvSpPr>
        <p:spPr>
          <a:xfrm>
            <a:off x="8253591" y="4929725"/>
            <a:ext cx="1014246" cy="546538"/>
          </a:xfrm>
          <a:prstGeom prst="rect">
            <a:avLst/>
          </a:prstGeom>
          <a:solidFill>
            <a:srgbClr val="FFFFFF">
              <a:alpha val="80000"/>
            </a:srgb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Apps</a:t>
            </a:r>
          </a:p>
        </p:txBody>
      </p:sp>
      <p:sp>
        <p:nvSpPr>
          <p:cNvPr id="30" name="Rectangle 29">
            <a:extLst>
              <a:ext uri="{FF2B5EF4-FFF2-40B4-BE49-F238E27FC236}">
                <a16:creationId xmlns:a16="http://schemas.microsoft.com/office/drawing/2014/main" id="{E72D7776-3402-4A85-82B9-22A121304DA1}"/>
              </a:ext>
            </a:extLst>
          </p:cNvPr>
          <p:cNvSpPr/>
          <p:nvPr/>
        </p:nvSpPr>
        <p:spPr>
          <a:xfrm>
            <a:off x="9432167" y="4929725"/>
            <a:ext cx="1014246" cy="546538"/>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solidFill>
                  <a:schemeClr val="tx1"/>
                </a:solidFill>
                <a:latin typeface="IntelOne Text" panose="020B0503020203020204" pitchFamily="34" charset="0"/>
              </a:rPr>
              <a:t>Confidential Data</a:t>
            </a:r>
          </a:p>
        </p:txBody>
      </p:sp>
      <p:sp>
        <p:nvSpPr>
          <p:cNvPr id="31" name="TextBox 30">
            <a:extLst>
              <a:ext uri="{FF2B5EF4-FFF2-40B4-BE49-F238E27FC236}">
                <a16:creationId xmlns:a16="http://schemas.microsoft.com/office/drawing/2014/main" id="{DB570BB1-476F-4F69-A157-D92709AF6BB8}"/>
              </a:ext>
            </a:extLst>
          </p:cNvPr>
          <p:cNvSpPr txBox="1"/>
          <p:nvPr/>
        </p:nvSpPr>
        <p:spPr>
          <a:xfrm rot="16200000">
            <a:off x="8873145" y="5133742"/>
            <a:ext cx="546539" cy="13849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t" anchorCtr="0">
            <a:spAutoFit/>
          </a:bodyPr>
          <a:lstStyle/>
          <a:p>
            <a:pPr marL="0" marR="0" indent="0" algn="ctr" defTabSz="2438338" rtl="0" fontAlgn="auto" latinLnBrk="0" hangingPunct="0">
              <a:lnSpc>
                <a:spcPct val="100000"/>
              </a:lnSpc>
              <a:spcBef>
                <a:spcPts val="0"/>
              </a:spcBef>
              <a:spcAft>
                <a:spcPts val="0"/>
              </a:spcAft>
              <a:buClrTx/>
              <a:buSzTx/>
              <a:buFontTx/>
              <a:buNone/>
              <a:tabLst/>
            </a:pPr>
            <a:r>
              <a:rPr lang="en-US" sz="900" dirty="0">
                <a:latin typeface="IntelOne Text" panose="020B0503020203020204" pitchFamily="34" charset="0"/>
              </a:rPr>
              <a:t>Enclave</a:t>
            </a:r>
          </a:p>
        </p:txBody>
      </p:sp>
      <p:sp>
        <p:nvSpPr>
          <p:cNvPr id="32" name="TextBox 31">
            <a:extLst>
              <a:ext uri="{FF2B5EF4-FFF2-40B4-BE49-F238E27FC236}">
                <a16:creationId xmlns:a16="http://schemas.microsoft.com/office/drawing/2014/main" id="{B2C25276-3799-4C3F-B010-C586D9DBD616}"/>
              </a:ext>
            </a:extLst>
          </p:cNvPr>
          <p:cNvSpPr txBox="1"/>
          <p:nvPr/>
        </p:nvSpPr>
        <p:spPr>
          <a:xfrm>
            <a:off x="2412591" y="2016725"/>
            <a:ext cx="5860023" cy="18466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nchorCtr="0">
            <a:spAutoFit/>
          </a:bodyPr>
          <a:lstStyle/>
          <a:p>
            <a:pPr marL="0" marR="0" indent="0" algn="l" defTabSz="2438338" rtl="0" fontAlgn="auto" latinLnBrk="0" hangingPunct="0">
              <a:lnSpc>
                <a:spcPct val="100000"/>
              </a:lnSpc>
              <a:spcBef>
                <a:spcPts val="0"/>
              </a:spcBef>
              <a:spcAft>
                <a:spcPts val="0"/>
              </a:spcAft>
              <a:buClrTx/>
              <a:buSzTx/>
              <a:buFontTx/>
              <a:buNone/>
              <a:tabLst/>
            </a:pPr>
            <a:r>
              <a:rPr kumimoji="0" lang="en-US" sz="1200" b="0" i="0" u="none" strike="noStrike" cap="none" spc="0" normalizeH="0" baseline="0">
                <a:ln>
                  <a:noFill/>
                </a:ln>
                <a:effectLst/>
                <a:uFillTx/>
                <a:latin typeface="IntelOne Text" panose="020B0503020203020204" pitchFamily="34" charset="0"/>
                <a:sym typeface="Helvetica Neue"/>
              </a:rPr>
              <a:t>Trust Boundary: Elements with potential to access confidential data</a:t>
            </a:r>
          </a:p>
        </p:txBody>
      </p:sp>
      <p:sp>
        <p:nvSpPr>
          <p:cNvPr id="41" name="Rectangle 40">
            <a:extLst>
              <a:ext uri="{FF2B5EF4-FFF2-40B4-BE49-F238E27FC236}">
                <a16:creationId xmlns:a16="http://schemas.microsoft.com/office/drawing/2014/main" id="{4EF36AE4-3FC3-E28B-8AF9-501F08B73BE8}"/>
              </a:ext>
            </a:extLst>
          </p:cNvPr>
          <p:cNvSpPr/>
          <p:nvPr/>
        </p:nvSpPr>
        <p:spPr>
          <a:xfrm>
            <a:off x="2194128" y="2040706"/>
            <a:ext cx="176455" cy="143747"/>
          </a:xfrm>
          <a:prstGeom prst="rect">
            <a:avLst/>
          </a:prstGeom>
          <a:pattFill prst="wdUpDiag">
            <a:fgClr>
              <a:schemeClr val="accent1">
                <a:lumMod val="75000"/>
              </a:schemeClr>
            </a:fgClr>
            <a:bgClr>
              <a:schemeClr val="tx2">
                <a:lumMod val="40000"/>
                <a:lumOff val="60000"/>
              </a:schemeClr>
            </a:bgClr>
          </a:patt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a:extLst>
              <a:ext uri="{FF2B5EF4-FFF2-40B4-BE49-F238E27FC236}">
                <a16:creationId xmlns:a16="http://schemas.microsoft.com/office/drawing/2014/main" id="{E8BD38A4-BC9E-4F18-8EE4-8FE6C1C92E43}"/>
              </a:ext>
            </a:extLst>
          </p:cNvPr>
          <p:cNvCxnSpPr/>
          <p:nvPr/>
        </p:nvCxnSpPr>
        <p:spPr>
          <a:xfrm>
            <a:off x="8990730" y="4929725"/>
            <a:ext cx="0" cy="54653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3" name="Frame 2">
            <a:extLst>
              <a:ext uri="{FF2B5EF4-FFF2-40B4-BE49-F238E27FC236}">
                <a16:creationId xmlns:a16="http://schemas.microsoft.com/office/drawing/2014/main" id="{3F61D0F1-65C9-1391-087B-7F6C04D9FAA4}"/>
              </a:ext>
            </a:extLst>
          </p:cNvPr>
          <p:cNvSpPr/>
          <p:nvPr/>
        </p:nvSpPr>
        <p:spPr>
          <a:xfrm>
            <a:off x="2196398" y="2319852"/>
            <a:ext cx="8419601" cy="898607"/>
          </a:xfrm>
          <a:prstGeom prst="frame">
            <a:avLst>
              <a:gd name="adj1" fmla="val 10601"/>
            </a:avLst>
          </a:prstGeom>
          <a:pattFill prst="wdUpDiag">
            <a:fgClr>
              <a:srgbClr val="0068B5">
                <a:lumMod val="75000"/>
              </a:srgbClr>
            </a:fgClr>
            <a:bgClr>
              <a:srgbClr val="69BCFF"/>
            </a:bgClr>
          </a:pattFill>
          <a:ln w="12700" cap="flat" cmpd="sng" algn="ctr">
            <a:noFill/>
            <a:prstDash val="solid"/>
            <a:miter lim="800000"/>
          </a:ln>
          <a:effectLst/>
        </p:spPr>
        <p:txBody>
          <a:bodyPr rtlCol="0" anchor="ctr"/>
          <a:lstStyle/>
          <a:p>
            <a:pPr algn="ctr"/>
            <a:endParaRPr lang="en-US" kern="0">
              <a:solidFill>
                <a:srgbClr val="FFFFFF"/>
              </a:solidFill>
              <a:cs typeface="Arial"/>
            </a:endParaRPr>
          </a:p>
        </p:txBody>
      </p:sp>
      <p:sp>
        <p:nvSpPr>
          <p:cNvPr id="6" name="Frame 5">
            <a:extLst>
              <a:ext uri="{FF2B5EF4-FFF2-40B4-BE49-F238E27FC236}">
                <a16:creationId xmlns:a16="http://schemas.microsoft.com/office/drawing/2014/main" id="{07E3C847-B922-AC45-BC20-7CAF63E9E026}"/>
              </a:ext>
            </a:extLst>
          </p:cNvPr>
          <p:cNvSpPr/>
          <p:nvPr/>
        </p:nvSpPr>
        <p:spPr>
          <a:xfrm>
            <a:off x="5769679" y="3525393"/>
            <a:ext cx="4846320" cy="898607"/>
          </a:xfrm>
          <a:prstGeom prst="frame">
            <a:avLst>
              <a:gd name="adj1" fmla="val 10601"/>
            </a:avLst>
          </a:prstGeom>
          <a:pattFill prst="wdUpDiag">
            <a:fgClr>
              <a:srgbClr val="0068B5">
                <a:lumMod val="75000"/>
              </a:srgbClr>
            </a:fgClr>
            <a:bgClr>
              <a:srgbClr val="69BCFF"/>
            </a:bgClr>
          </a:pattFill>
          <a:ln w="12700" cap="flat" cmpd="sng" algn="ctr">
            <a:noFill/>
            <a:prstDash val="solid"/>
            <a:miter lim="800000"/>
          </a:ln>
          <a:effectLst/>
        </p:spPr>
        <p:txBody>
          <a:bodyPr rtlCol="0" anchor="ctr"/>
          <a:lstStyle/>
          <a:p>
            <a:pPr algn="ctr"/>
            <a:endParaRPr lang="en-US" kern="0">
              <a:solidFill>
                <a:srgbClr val="FFFFFF"/>
              </a:solidFill>
              <a:cs typeface="Arial"/>
            </a:endParaRPr>
          </a:p>
        </p:txBody>
      </p:sp>
    </p:spTree>
    <p:extLst>
      <p:ext uri="{BB962C8B-B14F-4D97-AF65-F5344CB8AC3E}">
        <p14:creationId xmlns:p14="http://schemas.microsoft.com/office/powerpoint/2010/main" val="788245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C7898C-C41D-D3FA-177B-B6FC365381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0935C3-DA19-F033-D2AB-D36F58D0A2BF}"/>
              </a:ext>
            </a:extLst>
          </p:cNvPr>
          <p:cNvSpPr>
            <a:spLocks noGrp="1"/>
          </p:cNvSpPr>
          <p:nvPr>
            <p:ph type="title"/>
          </p:nvPr>
        </p:nvSpPr>
        <p:spPr/>
        <p:txBody>
          <a:bodyPr>
            <a:noAutofit/>
          </a:bodyPr>
          <a:lstStyle/>
          <a:p>
            <a:r>
              <a:rPr lang="en-US" sz="3600" dirty="0"/>
              <a:t>Presentation Guide</a:t>
            </a:r>
            <a:br>
              <a:rPr lang="en-US" sz="3600" dirty="0"/>
            </a:br>
            <a:br>
              <a:rPr lang="en-US" sz="3600" dirty="0"/>
            </a:br>
            <a:r>
              <a:rPr lang="en-US" sz="3600" dirty="0"/>
              <a:t>What follows are backup slides and some popular slides from prior editions of the 30-3-30</a:t>
            </a:r>
          </a:p>
        </p:txBody>
      </p:sp>
    </p:spTree>
    <p:extLst>
      <p:ext uri="{BB962C8B-B14F-4D97-AF65-F5344CB8AC3E}">
        <p14:creationId xmlns:p14="http://schemas.microsoft.com/office/powerpoint/2010/main" val="17283675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3F5454-A7B0-189A-6067-4C2F7A0BB96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791D58-EDD5-E1F5-E77A-098D688337A7}"/>
              </a:ext>
            </a:extLst>
          </p:cNvPr>
          <p:cNvSpPr>
            <a:spLocks noGrp="1"/>
          </p:cNvSpPr>
          <p:nvPr>
            <p:ph type="title"/>
          </p:nvPr>
        </p:nvSpPr>
        <p:spPr/>
        <p:txBody>
          <a:bodyPr/>
          <a:lstStyle/>
          <a:p>
            <a:r>
              <a:rPr lang="en-US" dirty="0"/>
              <a:t>Confidential AI Options &amp; Evolution</a:t>
            </a:r>
          </a:p>
        </p:txBody>
      </p:sp>
      <p:grpSp>
        <p:nvGrpSpPr>
          <p:cNvPr id="82" name="Group 81">
            <a:extLst>
              <a:ext uri="{FF2B5EF4-FFF2-40B4-BE49-F238E27FC236}">
                <a16:creationId xmlns:a16="http://schemas.microsoft.com/office/drawing/2014/main" id="{C15E56E3-EEA1-4516-F140-3B3C3174A4D4}"/>
              </a:ext>
            </a:extLst>
          </p:cNvPr>
          <p:cNvGrpSpPr/>
          <p:nvPr/>
        </p:nvGrpSpPr>
        <p:grpSpPr>
          <a:xfrm>
            <a:off x="777891" y="1319555"/>
            <a:ext cx="2582529" cy="3211798"/>
            <a:chOff x="777891" y="1394460"/>
            <a:chExt cx="2582529" cy="3211798"/>
          </a:xfrm>
        </p:grpSpPr>
        <p:sp>
          <p:nvSpPr>
            <p:cNvPr id="3" name="Frame 2">
              <a:extLst>
                <a:ext uri="{FF2B5EF4-FFF2-40B4-BE49-F238E27FC236}">
                  <a16:creationId xmlns:a16="http://schemas.microsoft.com/office/drawing/2014/main" id="{6887994D-03CA-8941-6391-45D45C728E14}"/>
                </a:ext>
              </a:extLst>
            </p:cNvPr>
            <p:cNvSpPr/>
            <p:nvPr/>
          </p:nvSpPr>
          <p:spPr>
            <a:xfrm>
              <a:off x="1090391" y="1817886"/>
              <a:ext cx="2054269" cy="1471262"/>
            </a:xfrm>
            <a:prstGeom prst="frame">
              <a:avLst>
                <a:gd name="adj1" fmla="val 3959"/>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4" name="Rectangle 3">
              <a:extLst>
                <a:ext uri="{FF2B5EF4-FFF2-40B4-BE49-F238E27FC236}">
                  <a16:creationId xmlns:a16="http://schemas.microsoft.com/office/drawing/2014/main" id="{B40C76C2-82D8-FE7B-627C-07B89E69A0C2}"/>
                </a:ext>
              </a:extLst>
            </p:cNvPr>
            <p:cNvSpPr/>
            <p:nvPr/>
          </p:nvSpPr>
          <p:spPr>
            <a:xfrm>
              <a:off x="1296008" y="1959298"/>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IntelOne Text Light" panose="020B0403020203020204" pitchFamily="34" charset="0"/>
                </a:rPr>
                <a:t>Confidential Data</a:t>
              </a:r>
            </a:p>
          </p:txBody>
        </p:sp>
        <p:sp>
          <p:nvSpPr>
            <p:cNvPr id="7" name="TextBox 6">
              <a:extLst>
                <a:ext uri="{FF2B5EF4-FFF2-40B4-BE49-F238E27FC236}">
                  <a16:creationId xmlns:a16="http://schemas.microsoft.com/office/drawing/2014/main" id="{70C09534-D464-76D5-3916-101CF23EB977}"/>
                </a:ext>
              </a:extLst>
            </p:cNvPr>
            <p:cNvSpPr txBox="1"/>
            <p:nvPr/>
          </p:nvSpPr>
          <p:spPr>
            <a:xfrm rot="16200000">
              <a:off x="418213" y="2292251"/>
              <a:ext cx="1027134" cy="307777"/>
            </a:xfrm>
            <a:prstGeom prst="rect">
              <a:avLst/>
            </a:prstGeom>
            <a:noFill/>
          </p:spPr>
          <p:txBody>
            <a:bodyPr wrap="square" rtlCol="0">
              <a:spAutoFit/>
            </a:bodyPr>
            <a:lstStyle/>
            <a:p>
              <a:pPr algn="ctr"/>
              <a:r>
                <a:rPr lang="en-US" sz="1400" dirty="0">
                  <a:latin typeface="IntelOne Text Light" panose="020B0403020203020204" pitchFamily="34" charset="0"/>
                </a:rPr>
                <a:t>CPU TEE</a:t>
              </a:r>
            </a:p>
          </p:txBody>
        </p:sp>
        <p:pic>
          <p:nvPicPr>
            <p:cNvPr id="9" name="Picture 2">
              <a:extLst>
                <a:ext uri="{FF2B5EF4-FFF2-40B4-BE49-F238E27FC236}">
                  <a16:creationId xmlns:a16="http://schemas.microsoft.com/office/drawing/2014/main" id="{44130F29-B2E9-D43F-B0C1-0217B36CAB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7553" y="3866314"/>
              <a:ext cx="739944" cy="7399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cxnSp>
          <p:nvCxnSpPr>
            <p:cNvPr id="27" name="Straight Connector 26">
              <a:extLst>
                <a:ext uri="{FF2B5EF4-FFF2-40B4-BE49-F238E27FC236}">
                  <a16:creationId xmlns:a16="http://schemas.microsoft.com/office/drawing/2014/main" id="{47B3B53D-6B57-5E3B-0307-74EB66953EC6}"/>
                </a:ext>
              </a:extLst>
            </p:cNvPr>
            <p:cNvCxnSpPr/>
            <p:nvPr/>
          </p:nvCxnSpPr>
          <p:spPr>
            <a:xfrm flipV="1">
              <a:off x="2116881" y="3289148"/>
              <a:ext cx="1289" cy="577166"/>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4" name="Rectangle 33">
              <a:extLst>
                <a:ext uri="{FF2B5EF4-FFF2-40B4-BE49-F238E27FC236}">
                  <a16:creationId xmlns:a16="http://schemas.microsoft.com/office/drawing/2014/main" id="{420BE7D9-426C-791C-1F25-961B04C7529E}"/>
                </a:ext>
              </a:extLst>
            </p:cNvPr>
            <p:cNvSpPr/>
            <p:nvPr/>
          </p:nvSpPr>
          <p:spPr>
            <a:xfrm>
              <a:off x="1296008" y="2784414"/>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IntelOne Text Light" panose="020B0403020203020204" pitchFamily="34" charset="0"/>
                </a:rPr>
                <a:t>Supporting Functions</a:t>
              </a:r>
            </a:p>
          </p:txBody>
        </p:sp>
        <p:sp>
          <p:nvSpPr>
            <p:cNvPr id="35" name="Rectangle 34">
              <a:extLst>
                <a:ext uri="{FF2B5EF4-FFF2-40B4-BE49-F238E27FC236}">
                  <a16:creationId xmlns:a16="http://schemas.microsoft.com/office/drawing/2014/main" id="{C065095A-1B47-4421-39AF-1DFA011FB028}"/>
                </a:ext>
              </a:extLst>
            </p:cNvPr>
            <p:cNvSpPr/>
            <p:nvPr/>
          </p:nvSpPr>
          <p:spPr>
            <a:xfrm>
              <a:off x="1296008" y="2386463"/>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IntelOne Text Light" panose="020B0403020203020204" pitchFamily="34" charset="0"/>
                </a:rPr>
                <a:t>AI Model</a:t>
              </a:r>
            </a:p>
          </p:txBody>
        </p:sp>
        <p:sp>
          <p:nvSpPr>
            <p:cNvPr id="75" name="TextBox 74">
              <a:extLst>
                <a:ext uri="{FF2B5EF4-FFF2-40B4-BE49-F238E27FC236}">
                  <a16:creationId xmlns:a16="http://schemas.microsoft.com/office/drawing/2014/main" id="{D04F1DDB-B381-9350-34B1-DC7F6E9B13E2}"/>
                </a:ext>
              </a:extLst>
            </p:cNvPr>
            <p:cNvSpPr txBox="1"/>
            <p:nvPr/>
          </p:nvSpPr>
          <p:spPr>
            <a:xfrm>
              <a:off x="874630" y="1394460"/>
              <a:ext cx="2485790" cy="369332"/>
            </a:xfrm>
            <a:prstGeom prst="rect">
              <a:avLst/>
            </a:prstGeom>
            <a:noFill/>
          </p:spPr>
          <p:txBody>
            <a:bodyPr wrap="square" rtlCol="0">
              <a:spAutoFit/>
            </a:bodyPr>
            <a:lstStyle/>
            <a:p>
              <a:pPr algn="ctr"/>
              <a:r>
                <a:rPr lang="en-US" b="1" dirty="0"/>
                <a:t>CPU-Based AI</a:t>
              </a:r>
            </a:p>
          </p:txBody>
        </p:sp>
      </p:grpSp>
      <p:grpSp>
        <p:nvGrpSpPr>
          <p:cNvPr id="84" name="Group 83">
            <a:extLst>
              <a:ext uri="{FF2B5EF4-FFF2-40B4-BE49-F238E27FC236}">
                <a16:creationId xmlns:a16="http://schemas.microsoft.com/office/drawing/2014/main" id="{6B80785A-D834-D74C-A0ED-75276C1EECCF}"/>
              </a:ext>
            </a:extLst>
          </p:cNvPr>
          <p:cNvGrpSpPr/>
          <p:nvPr/>
        </p:nvGrpSpPr>
        <p:grpSpPr>
          <a:xfrm>
            <a:off x="4683141" y="1216685"/>
            <a:ext cx="2586339" cy="4401611"/>
            <a:chOff x="4718329" y="1120812"/>
            <a:chExt cx="2586339" cy="4401611"/>
          </a:xfrm>
        </p:grpSpPr>
        <p:sp>
          <p:nvSpPr>
            <p:cNvPr id="24" name="Rectangle 23">
              <a:extLst>
                <a:ext uri="{FF2B5EF4-FFF2-40B4-BE49-F238E27FC236}">
                  <a16:creationId xmlns:a16="http://schemas.microsoft.com/office/drawing/2014/main" id="{124B590E-2934-2F0F-5126-908492E3B278}"/>
                </a:ext>
              </a:extLst>
            </p:cNvPr>
            <p:cNvSpPr/>
            <p:nvPr/>
          </p:nvSpPr>
          <p:spPr>
            <a:xfrm>
              <a:off x="6485791" y="3308412"/>
              <a:ext cx="739944" cy="739944"/>
            </a:xfrm>
            <a:prstGeom prst="rect">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IntelOne Text Light" panose="020B0403020203020204" pitchFamily="34" charset="0"/>
                </a:rPr>
                <a:t>GPU</a:t>
              </a:r>
            </a:p>
          </p:txBody>
        </p:sp>
        <p:cxnSp>
          <p:nvCxnSpPr>
            <p:cNvPr id="33" name="Straight Connector 32">
              <a:extLst>
                <a:ext uri="{FF2B5EF4-FFF2-40B4-BE49-F238E27FC236}">
                  <a16:creationId xmlns:a16="http://schemas.microsoft.com/office/drawing/2014/main" id="{A2BFC65D-3CB2-02CE-AC15-6A15AF249C80}"/>
                </a:ext>
              </a:extLst>
            </p:cNvPr>
            <p:cNvCxnSpPr>
              <a:cxnSpLocks/>
            </p:cNvCxnSpPr>
            <p:nvPr/>
          </p:nvCxnSpPr>
          <p:spPr>
            <a:xfrm flipV="1">
              <a:off x="5370926" y="2911579"/>
              <a:ext cx="0" cy="37596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36" name="Frame 35">
              <a:extLst>
                <a:ext uri="{FF2B5EF4-FFF2-40B4-BE49-F238E27FC236}">
                  <a16:creationId xmlns:a16="http://schemas.microsoft.com/office/drawing/2014/main" id="{07DB24D6-1038-6C09-0DE4-8241EDC1EFAB}"/>
                </a:ext>
              </a:extLst>
            </p:cNvPr>
            <p:cNvSpPr/>
            <p:nvPr/>
          </p:nvSpPr>
          <p:spPr>
            <a:xfrm>
              <a:off x="5034639" y="1817886"/>
              <a:ext cx="2054269" cy="1083257"/>
            </a:xfrm>
            <a:prstGeom prst="frame">
              <a:avLst>
                <a:gd name="adj1" fmla="val 5014"/>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37" name="Rectangle 36">
              <a:extLst>
                <a:ext uri="{FF2B5EF4-FFF2-40B4-BE49-F238E27FC236}">
                  <a16:creationId xmlns:a16="http://schemas.microsoft.com/office/drawing/2014/main" id="{58DC190B-20CD-1F15-78A8-D4F0326F4A0A}"/>
                </a:ext>
              </a:extLst>
            </p:cNvPr>
            <p:cNvSpPr/>
            <p:nvPr/>
          </p:nvSpPr>
          <p:spPr>
            <a:xfrm>
              <a:off x="5240256" y="1959298"/>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IntelOne Text Light" panose="020B0403020203020204" pitchFamily="34" charset="0"/>
                </a:rPr>
                <a:t>Confidential Data</a:t>
              </a:r>
            </a:p>
          </p:txBody>
        </p:sp>
        <p:sp>
          <p:nvSpPr>
            <p:cNvPr id="38" name="Rectangle 37">
              <a:extLst>
                <a:ext uri="{FF2B5EF4-FFF2-40B4-BE49-F238E27FC236}">
                  <a16:creationId xmlns:a16="http://schemas.microsoft.com/office/drawing/2014/main" id="{03C201E9-B5BB-981E-4265-EA65DBE9D508}"/>
                </a:ext>
              </a:extLst>
            </p:cNvPr>
            <p:cNvSpPr/>
            <p:nvPr/>
          </p:nvSpPr>
          <p:spPr>
            <a:xfrm>
              <a:off x="5240256" y="2418654"/>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IntelOne Text Light" panose="020B0403020203020204" pitchFamily="34" charset="0"/>
                </a:rPr>
                <a:t>Supporting Functions</a:t>
              </a:r>
            </a:p>
          </p:txBody>
        </p:sp>
        <p:pic>
          <p:nvPicPr>
            <p:cNvPr id="31" name="Picture 2">
              <a:extLst>
                <a:ext uri="{FF2B5EF4-FFF2-40B4-BE49-F238E27FC236}">
                  <a16:creationId xmlns:a16="http://schemas.microsoft.com/office/drawing/2014/main" id="{5D44FAE0-41DF-A711-EA9B-4DB01D8EA5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49494" y="3287539"/>
              <a:ext cx="739944" cy="7399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45" name="Frame 44">
              <a:extLst>
                <a:ext uri="{FF2B5EF4-FFF2-40B4-BE49-F238E27FC236}">
                  <a16:creationId xmlns:a16="http://schemas.microsoft.com/office/drawing/2014/main" id="{74AA7A10-B3E0-5C30-08D5-01A71E4A357E}"/>
                </a:ext>
              </a:extLst>
            </p:cNvPr>
            <p:cNvSpPr/>
            <p:nvPr/>
          </p:nvSpPr>
          <p:spPr>
            <a:xfrm>
              <a:off x="5034639" y="4439166"/>
              <a:ext cx="2054269" cy="1083257"/>
            </a:xfrm>
            <a:prstGeom prst="frame">
              <a:avLst>
                <a:gd name="adj1" fmla="val 5014"/>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46" name="Rectangle 45">
              <a:extLst>
                <a:ext uri="{FF2B5EF4-FFF2-40B4-BE49-F238E27FC236}">
                  <a16:creationId xmlns:a16="http://schemas.microsoft.com/office/drawing/2014/main" id="{CF75E5CE-4659-A5D4-941F-4C23948832A5}"/>
                </a:ext>
              </a:extLst>
            </p:cNvPr>
            <p:cNvSpPr/>
            <p:nvPr/>
          </p:nvSpPr>
          <p:spPr>
            <a:xfrm>
              <a:off x="5240256" y="4580578"/>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IntelOne Text Light" panose="020B0403020203020204" pitchFamily="34" charset="0"/>
                </a:rPr>
                <a:t>AI Model</a:t>
              </a:r>
            </a:p>
          </p:txBody>
        </p:sp>
        <p:sp>
          <p:nvSpPr>
            <p:cNvPr id="47" name="Rectangle 46">
              <a:extLst>
                <a:ext uri="{FF2B5EF4-FFF2-40B4-BE49-F238E27FC236}">
                  <a16:creationId xmlns:a16="http://schemas.microsoft.com/office/drawing/2014/main" id="{AC547EF5-6B02-5522-20C9-10197BE6BFD6}"/>
                </a:ext>
              </a:extLst>
            </p:cNvPr>
            <p:cNvSpPr/>
            <p:nvPr/>
          </p:nvSpPr>
          <p:spPr>
            <a:xfrm>
              <a:off x="5240256" y="5039934"/>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IntelOne Text Light" panose="020B0403020203020204" pitchFamily="34" charset="0"/>
                </a:rPr>
                <a:t>Confidential Data</a:t>
              </a:r>
            </a:p>
          </p:txBody>
        </p:sp>
        <p:cxnSp>
          <p:nvCxnSpPr>
            <p:cNvPr id="50" name="Straight Connector 49">
              <a:extLst>
                <a:ext uri="{FF2B5EF4-FFF2-40B4-BE49-F238E27FC236}">
                  <a16:creationId xmlns:a16="http://schemas.microsoft.com/office/drawing/2014/main" id="{8A1CDC57-7C6C-1CF6-7233-917B9DA851CA}"/>
                </a:ext>
              </a:extLst>
            </p:cNvPr>
            <p:cNvCxnSpPr>
              <a:cxnSpLocks/>
            </p:cNvCxnSpPr>
            <p:nvPr/>
          </p:nvCxnSpPr>
          <p:spPr>
            <a:xfrm flipV="1">
              <a:off x="6627163" y="4070963"/>
              <a:ext cx="0" cy="37596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5E448DB0-7113-D46D-516A-086E1FD284AE}"/>
                </a:ext>
              </a:extLst>
            </p:cNvPr>
            <p:cNvCxnSpPr>
              <a:cxnSpLocks/>
            </p:cNvCxnSpPr>
            <p:nvPr/>
          </p:nvCxnSpPr>
          <p:spPr>
            <a:xfrm flipH="1">
              <a:off x="5601741" y="3853793"/>
              <a:ext cx="782904" cy="0"/>
            </a:xfrm>
            <a:prstGeom prst="line">
              <a:avLst/>
            </a:prstGeom>
            <a:ln w="19050">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AA195FB3-7CAE-965D-3A57-26095FF9FE75}"/>
                </a:ext>
              </a:extLst>
            </p:cNvPr>
            <p:cNvSpPr txBox="1"/>
            <p:nvPr/>
          </p:nvSpPr>
          <p:spPr>
            <a:xfrm rot="16200000">
              <a:off x="4358651" y="2195883"/>
              <a:ext cx="1027134" cy="307777"/>
            </a:xfrm>
            <a:prstGeom prst="rect">
              <a:avLst/>
            </a:prstGeom>
            <a:noFill/>
          </p:spPr>
          <p:txBody>
            <a:bodyPr wrap="square" rtlCol="0">
              <a:spAutoFit/>
            </a:bodyPr>
            <a:lstStyle/>
            <a:p>
              <a:pPr algn="ctr"/>
              <a:r>
                <a:rPr lang="en-US" sz="1400" dirty="0">
                  <a:latin typeface="IntelOne Text Light" panose="020B0403020203020204" pitchFamily="34" charset="0"/>
                </a:rPr>
                <a:t>CPU TEE</a:t>
              </a:r>
            </a:p>
          </p:txBody>
        </p:sp>
        <p:sp>
          <p:nvSpPr>
            <p:cNvPr id="70" name="TextBox 69">
              <a:extLst>
                <a:ext uri="{FF2B5EF4-FFF2-40B4-BE49-F238E27FC236}">
                  <a16:creationId xmlns:a16="http://schemas.microsoft.com/office/drawing/2014/main" id="{8A23CAC6-DAC0-914C-61DE-B2EDD783103D}"/>
                </a:ext>
              </a:extLst>
            </p:cNvPr>
            <p:cNvSpPr txBox="1"/>
            <p:nvPr/>
          </p:nvSpPr>
          <p:spPr>
            <a:xfrm rot="16200000">
              <a:off x="4358651" y="4805733"/>
              <a:ext cx="1027134" cy="307777"/>
            </a:xfrm>
            <a:prstGeom prst="rect">
              <a:avLst/>
            </a:prstGeom>
            <a:noFill/>
          </p:spPr>
          <p:txBody>
            <a:bodyPr wrap="square" rtlCol="0">
              <a:spAutoFit/>
            </a:bodyPr>
            <a:lstStyle/>
            <a:p>
              <a:pPr algn="ctr"/>
              <a:r>
                <a:rPr lang="en-US" sz="1400" dirty="0">
                  <a:latin typeface="IntelOne Text Light" panose="020B0403020203020204" pitchFamily="34" charset="0"/>
                </a:rPr>
                <a:t>GPU TEE</a:t>
              </a:r>
            </a:p>
          </p:txBody>
        </p:sp>
        <p:sp>
          <p:nvSpPr>
            <p:cNvPr id="76" name="TextBox 75">
              <a:extLst>
                <a:ext uri="{FF2B5EF4-FFF2-40B4-BE49-F238E27FC236}">
                  <a16:creationId xmlns:a16="http://schemas.microsoft.com/office/drawing/2014/main" id="{A8C5EC9B-4C05-54E8-E7A6-63F5778BD90E}"/>
                </a:ext>
              </a:extLst>
            </p:cNvPr>
            <p:cNvSpPr txBox="1"/>
            <p:nvPr/>
          </p:nvSpPr>
          <p:spPr>
            <a:xfrm>
              <a:off x="5550583" y="3188325"/>
              <a:ext cx="885221" cy="646331"/>
            </a:xfrm>
            <a:prstGeom prst="rect">
              <a:avLst/>
            </a:prstGeom>
            <a:noFill/>
          </p:spPr>
          <p:txBody>
            <a:bodyPr wrap="square" lIns="0" rIns="0" rtlCol="0">
              <a:spAutoFit/>
            </a:bodyPr>
            <a:lstStyle/>
            <a:p>
              <a:pPr algn="ctr"/>
              <a:r>
                <a:rPr lang="en-US" sz="1200" dirty="0"/>
                <a:t>Encrypted Bounce</a:t>
              </a:r>
            </a:p>
            <a:p>
              <a:pPr algn="ctr"/>
              <a:r>
                <a:rPr lang="en-US" sz="1200" dirty="0"/>
                <a:t>Buffer</a:t>
              </a:r>
            </a:p>
          </p:txBody>
        </p:sp>
        <p:sp>
          <p:nvSpPr>
            <p:cNvPr id="80" name="TextBox 79">
              <a:extLst>
                <a:ext uri="{FF2B5EF4-FFF2-40B4-BE49-F238E27FC236}">
                  <a16:creationId xmlns:a16="http://schemas.microsoft.com/office/drawing/2014/main" id="{C27AC1CB-C578-EF57-818D-CEF079142C47}"/>
                </a:ext>
              </a:extLst>
            </p:cNvPr>
            <p:cNvSpPr txBox="1"/>
            <p:nvPr/>
          </p:nvSpPr>
          <p:spPr>
            <a:xfrm>
              <a:off x="4818878" y="1120812"/>
              <a:ext cx="2485790" cy="646331"/>
            </a:xfrm>
            <a:prstGeom prst="rect">
              <a:avLst/>
            </a:prstGeom>
            <a:noFill/>
          </p:spPr>
          <p:txBody>
            <a:bodyPr wrap="square" rtlCol="0">
              <a:spAutoFit/>
            </a:bodyPr>
            <a:lstStyle/>
            <a:p>
              <a:pPr algn="ctr"/>
              <a:r>
                <a:rPr lang="en-US" b="1" dirty="0"/>
                <a:t>Accelerated AI with Bounce Buffer</a:t>
              </a:r>
            </a:p>
          </p:txBody>
        </p:sp>
      </p:grpSp>
      <p:grpSp>
        <p:nvGrpSpPr>
          <p:cNvPr id="83" name="Group 82">
            <a:extLst>
              <a:ext uri="{FF2B5EF4-FFF2-40B4-BE49-F238E27FC236}">
                <a16:creationId xmlns:a16="http://schemas.microsoft.com/office/drawing/2014/main" id="{7E982F07-CF68-5570-FAF6-FC00B3CBAA96}"/>
              </a:ext>
            </a:extLst>
          </p:cNvPr>
          <p:cNvGrpSpPr/>
          <p:nvPr/>
        </p:nvGrpSpPr>
        <p:grpSpPr>
          <a:xfrm>
            <a:off x="8592201" y="1216685"/>
            <a:ext cx="2667269" cy="4456274"/>
            <a:chOff x="8592201" y="1068095"/>
            <a:chExt cx="2667269" cy="4456274"/>
          </a:xfrm>
        </p:grpSpPr>
        <p:sp>
          <p:nvSpPr>
            <p:cNvPr id="64" name="Rectangle 63">
              <a:extLst>
                <a:ext uri="{FF2B5EF4-FFF2-40B4-BE49-F238E27FC236}">
                  <a16:creationId xmlns:a16="http://schemas.microsoft.com/office/drawing/2014/main" id="{723431ED-DCF3-C83E-505A-930DF529C855}"/>
                </a:ext>
              </a:extLst>
            </p:cNvPr>
            <p:cNvSpPr/>
            <p:nvPr/>
          </p:nvSpPr>
          <p:spPr>
            <a:xfrm>
              <a:off x="10615178" y="3775982"/>
              <a:ext cx="91440" cy="684131"/>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2400" kern="0">
                <a:solidFill>
                  <a:srgbClr val="FFFFFF"/>
                </a:solidFill>
                <a:latin typeface="IntelOne Text Light"/>
              </a:endParaRPr>
            </a:p>
          </p:txBody>
        </p:sp>
        <p:sp>
          <p:nvSpPr>
            <p:cNvPr id="63" name="Rectangle 62">
              <a:extLst>
                <a:ext uri="{FF2B5EF4-FFF2-40B4-BE49-F238E27FC236}">
                  <a16:creationId xmlns:a16="http://schemas.microsoft.com/office/drawing/2014/main" id="{9AFEFE39-1FCF-34E8-E1A2-15C7D507C819}"/>
                </a:ext>
              </a:extLst>
            </p:cNvPr>
            <p:cNvSpPr/>
            <p:nvPr/>
          </p:nvSpPr>
          <p:spPr>
            <a:xfrm>
              <a:off x="9336081" y="2888404"/>
              <a:ext cx="91440" cy="684131"/>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2400" kern="0">
                <a:solidFill>
                  <a:srgbClr val="FFFFFF"/>
                </a:solidFill>
                <a:latin typeface="IntelOne Text Light"/>
              </a:endParaRPr>
            </a:p>
          </p:txBody>
        </p:sp>
        <p:sp>
          <p:nvSpPr>
            <p:cNvPr id="65" name="Rectangle 64">
              <a:extLst>
                <a:ext uri="{FF2B5EF4-FFF2-40B4-BE49-F238E27FC236}">
                  <a16:creationId xmlns:a16="http://schemas.microsoft.com/office/drawing/2014/main" id="{4292999E-69FB-845F-C5EB-3F3E2611719C}"/>
                </a:ext>
              </a:extLst>
            </p:cNvPr>
            <p:cNvSpPr/>
            <p:nvPr/>
          </p:nvSpPr>
          <p:spPr>
            <a:xfrm rot="16200000">
              <a:off x="9957265" y="3163919"/>
              <a:ext cx="91440" cy="1033080"/>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a:endParaRPr lang="en-US" sz="2400" kern="0">
                <a:solidFill>
                  <a:srgbClr val="FFFFFF"/>
                </a:solidFill>
                <a:latin typeface="IntelOne Text Light"/>
              </a:endParaRPr>
            </a:p>
          </p:txBody>
        </p:sp>
        <p:sp>
          <p:nvSpPr>
            <p:cNvPr id="52" name="Rectangle 51">
              <a:extLst>
                <a:ext uri="{FF2B5EF4-FFF2-40B4-BE49-F238E27FC236}">
                  <a16:creationId xmlns:a16="http://schemas.microsoft.com/office/drawing/2014/main" id="{9067570A-8684-03A2-04F3-6D868B275011}"/>
                </a:ext>
              </a:extLst>
            </p:cNvPr>
            <p:cNvSpPr/>
            <p:nvPr/>
          </p:nvSpPr>
          <p:spPr>
            <a:xfrm>
              <a:off x="10519526" y="3310358"/>
              <a:ext cx="739944" cy="739944"/>
            </a:xfrm>
            <a:prstGeom prst="rect">
              <a:avLst/>
            </a:prstGeom>
            <a:solidFill>
              <a:srgbClr val="00B050"/>
            </a:solidFill>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latin typeface="IntelOne Text Light" panose="020B0403020203020204" pitchFamily="34" charset="0"/>
                </a:rPr>
                <a:t>GPU</a:t>
              </a:r>
            </a:p>
          </p:txBody>
        </p:sp>
        <p:sp>
          <p:nvSpPr>
            <p:cNvPr id="54" name="Frame 53">
              <a:extLst>
                <a:ext uri="{FF2B5EF4-FFF2-40B4-BE49-F238E27FC236}">
                  <a16:creationId xmlns:a16="http://schemas.microsoft.com/office/drawing/2014/main" id="{BA967CB3-8FCE-3A5C-2D26-983B3684C2D1}"/>
                </a:ext>
              </a:extLst>
            </p:cNvPr>
            <p:cNvSpPr/>
            <p:nvPr/>
          </p:nvSpPr>
          <p:spPr>
            <a:xfrm>
              <a:off x="8915871" y="1819832"/>
              <a:ext cx="2054269" cy="1083257"/>
            </a:xfrm>
            <a:prstGeom prst="frame">
              <a:avLst>
                <a:gd name="adj1" fmla="val 5014"/>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55" name="Rectangle 54">
              <a:extLst>
                <a:ext uri="{FF2B5EF4-FFF2-40B4-BE49-F238E27FC236}">
                  <a16:creationId xmlns:a16="http://schemas.microsoft.com/office/drawing/2014/main" id="{CDAB599B-2B30-2847-E58B-AD5F35CD2A6F}"/>
                </a:ext>
              </a:extLst>
            </p:cNvPr>
            <p:cNvSpPr/>
            <p:nvPr/>
          </p:nvSpPr>
          <p:spPr>
            <a:xfrm>
              <a:off x="9121488" y="1961244"/>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solidFill>
                    <a:schemeClr val="tx1"/>
                  </a:solidFill>
                  <a:latin typeface="IntelOne Text Light" panose="020B0403020203020204" pitchFamily="34" charset="0"/>
                </a:rPr>
                <a:t>Confidential Data</a:t>
              </a:r>
            </a:p>
          </p:txBody>
        </p:sp>
        <p:sp>
          <p:nvSpPr>
            <p:cNvPr id="56" name="Rectangle 55">
              <a:extLst>
                <a:ext uri="{FF2B5EF4-FFF2-40B4-BE49-F238E27FC236}">
                  <a16:creationId xmlns:a16="http://schemas.microsoft.com/office/drawing/2014/main" id="{5B63C18E-0983-7279-8EED-435D7247DD52}"/>
                </a:ext>
              </a:extLst>
            </p:cNvPr>
            <p:cNvSpPr/>
            <p:nvPr/>
          </p:nvSpPr>
          <p:spPr>
            <a:xfrm>
              <a:off x="9121488" y="2420600"/>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IntelOne Text Light" panose="020B0403020203020204" pitchFamily="34" charset="0"/>
                </a:rPr>
                <a:t>Supporting Functions</a:t>
              </a:r>
            </a:p>
          </p:txBody>
        </p:sp>
        <p:pic>
          <p:nvPicPr>
            <p:cNvPr id="57" name="Picture 2">
              <a:extLst>
                <a:ext uri="{FF2B5EF4-FFF2-40B4-BE49-F238E27FC236}">
                  <a16:creationId xmlns:a16="http://schemas.microsoft.com/office/drawing/2014/main" id="{63C13936-E6DB-C2CC-29D4-31730763AB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83229" y="3289485"/>
              <a:ext cx="739944" cy="739944"/>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8" name="Frame 57">
              <a:extLst>
                <a:ext uri="{FF2B5EF4-FFF2-40B4-BE49-F238E27FC236}">
                  <a16:creationId xmlns:a16="http://schemas.microsoft.com/office/drawing/2014/main" id="{484BE5F8-C598-36DA-D1DF-5B496C5EF79C}"/>
                </a:ext>
              </a:extLst>
            </p:cNvPr>
            <p:cNvSpPr/>
            <p:nvPr/>
          </p:nvSpPr>
          <p:spPr>
            <a:xfrm>
              <a:off x="8915871" y="4441112"/>
              <a:ext cx="2054269" cy="1083257"/>
            </a:xfrm>
            <a:prstGeom prst="frame">
              <a:avLst>
                <a:gd name="adj1" fmla="val 5014"/>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algn="ctr" defTabSz="914400"/>
              <a:endParaRPr lang="en-US" sz="2400" kern="0">
                <a:solidFill>
                  <a:srgbClr val="FFFFFF"/>
                </a:solidFill>
                <a:latin typeface="IntelOne Text Light"/>
              </a:endParaRPr>
            </a:p>
          </p:txBody>
        </p:sp>
        <p:sp>
          <p:nvSpPr>
            <p:cNvPr id="59" name="Rectangle 58">
              <a:extLst>
                <a:ext uri="{FF2B5EF4-FFF2-40B4-BE49-F238E27FC236}">
                  <a16:creationId xmlns:a16="http://schemas.microsoft.com/office/drawing/2014/main" id="{D5F620FF-E39D-9B8F-A7F3-9D21AC1A71D5}"/>
                </a:ext>
              </a:extLst>
            </p:cNvPr>
            <p:cNvSpPr/>
            <p:nvPr/>
          </p:nvSpPr>
          <p:spPr>
            <a:xfrm>
              <a:off x="9121488" y="4582524"/>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chemeClr val="tx1"/>
                  </a:solidFill>
                  <a:latin typeface="IntelOne Text Light" panose="020B0403020203020204" pitchFamily="34" charset="0"/>
                </a:rPr>
                <a:t>AI Model</a:t>
              </a:r>
            </a:p>
          </p:txBody>
        </p:sp>
        <p:sp>
          <p:nvSpPr>
            <p:cNvPr id="60" name="Rectangle 59">
              <a:extLst>
                <a:ext uri="{FF2B5EF4-FFF2-40B4-BE49-F238E27FC236}">
                  <a16:creationId xmlns:a16="http://schemas.microsoft.com/office/drawing/2014/main" id="{15C1C81E-F3AB-26E0-E0A4-EFCDC9149557}"/>
                </a:ext>
              </a:extLst>
            </p:cNvPr>
            <p:cNvSpPr/>
            <p:nvPr/>
          </p:nvSpPr>
          <p:spPr>
            <a:xfrm>
              <a:off x="9121488" y="5041880"/>
              <a:ext cx="1643034" cy="35589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1200" dirty="0">
                  <a:solidFill>
                    <a:schemeClr val="tx1"/>
                  </a:solidFill>
                  <a:latin typeface="IntelOne Text Light" panose="020B0403020203020204" pitchFamily="34" charset="0"/>
                </a:rPr>
                <a:t>Confidential Data</a:t>
              </a:r>
            </a:p>
          </p:txBody>
        </p:sp>
        <p:sp>
          <p:nvSpPr>
            <p:cNvPr id="69" name="TextBox 68">
              <a:extLst>
                <a:ext uri="{FF2B5EF4-FFF2-40B4-BE49-F238E27FC236}">
                  <a16:creationId xmlns:a16="http://schemas.microsoft.com/office/drawing/2014/main" id="{64AD1A00-B2F2-77FA-29F5-635BE3553657}"/>
                </a:ext>
              </a:extLst>
            </p:cNvPr>
            <p:cNvSpPr txBox="1"/>
            <p:nvPr/>
          </p:nvSpPr>
          <p:spPr>
            <a:xfrm rot="16200000">
              <a:off x="8232523" y="2177564"/>
              <a:ext cx="1027134" cy="307777"/>
            </a:xfrm>
            <a:prstGeom prst="rect">
              <a:avLst/>
            </a:prstGeom>
            <a:noFill/>
          </p:spPr>
          <p:txBody>
            <a:bodyPr wrap="square" rtlCol="0">
              <a:spAutoFit/>
            </a:bodyPr>
            <a:lstStyle/>
            <a:p>
              <a:pPr algn="ctr"/>
              <a:r>
                <a:rPr lang="en-US" sz="1400" dirty="0">
                  <a:latin typeface="IntelOne Text Light" panose="020B0403020203020204" pitchFamily="34" charset="0"/>
                </a:rPr>
                <a:t>CPU TEE</a:t>
              </a:r>
            </a:p>
          </p:txBody>
        </p:sp>
        <p:sp>
          <p:nvSpPr>
            <p:cNvPr id="71" name="TextBox 70">
              <a:extLst>
                <a:ext uri="{FF2B5EF4-FFF2-40B4-BE49-F238E27FC236}">
                  <a16:creationId xmlns:a16="http://schemas.microsoft.com/office/drawing/2014/main" id="{A0DCA21F-D846-B0D6-2962-05A2C51B71E4}"/>
                </a:ext>
              </a:extLst>
            </p:cNvPr>
            <p:cNvSpPr txBox="1"/>
            <p:nvPr/>
          </p:nvSpPr>
          <p:spPr>
            <a:xfrm rot="16200000">
              <a:off x="8253069" y="4795034"/>
              <a:ext cx="1027134" cy="307777"/>
            </a:xfrm>
            <a:prstGeom prst="rect">
              <a:avLst/>
            </a:prstGeom>
            <a:noFill/>
          </p:spPr>
          <p:txBody>
            <a:bodyPr wrap="square" rtlCol="0">
              <a:spAutoFit/>
            </a:bodyPr>
            <a:lstStyle/>
            <a:p>
              <a:pPr algn="ctr"/>
              <a:r>
                <a:rPr lang="en-US" sz="1400" dirty="0">
                  <a:latin typeface="IntelOne Text Light" panose="020B0403020203020204" pitchFamily="34" charset="0"/>
                </a:rPr>
                <a:t>GPU TEE</a:t>
              </a:r>
            </a:p>
          </p:txBody>
        </p:sp>
        <p:sp>
          <p:nvSpPr>
            <p:cNvPr id="79" name="TextBox 78">
              <a:extLst>
                <a:ext uri="{FF2B5EF4-FFF2-40B4-BE49-F238E27FC236}">
                  <a16:creationId xmlns:a16="http://schemas.microsoft.com/office/drawing/2014/main" id="{0B812C31-0B81-928C-1FF6-7D5E0E6F5EAD}"/>
                </a:ext>
              </a:extLst>
            </p:cNvPr>
            <p:cNvSpPr txBox="1"/>
            <p:nvPr/>
          </p:nvSpPr>
          <p:spPr>
            <a:xfrm>
              <a:off x="9568975" y="3176342"/>
              <a:ext cx="885221" cy="461665"/>
            </a:xfrm>
            <a:prstGeom prst="rect">
              <a:avLst/>
            </a:prstGeom>
            <a:noFill/>
          </p:spPr>
          <p:txBody>
            <a:bodyPr wrap="square" lIns="0" rIns="0" rtlCol="0">
              <a:spAutoFit/>
            </a:bodyPr>
            <a:lstStyle/>
            <a:p>
              <a:pPr algn="ctr"/>
              <a:r>
                <a:rPr lang="en-US" sz="1200" dirty="0"/>
                <a:t>Intel TDX Connect</a:t>
              </a:r>
            </a:p>
          </p:txBody>
        </p:sp>
        <p:sp>
          <p:nvSpPr>
            <p:cNvPr id="81" name="TextBox 80">
              <a:extLst>
                <a:ext uri="{FF2B5EF4-FFF2-40B4-BE49-F238E27FC236}">
                  <a16:creationId xmlns:a16="http://schemas.microsoft.com/office/drawing/2014/main" id="{929C252B-3520-CA7F-FD80-EBF2FFC57015}"/>
                </a:ext>
              </a:extLst>
            </p:cNvPr>
            <p:cNvSpPr txBox="1"/>
            <p:nvPr/>
          </p:nvSpPr>
          <p:spPr>
            <a:xfrm>
              <a:off x="8700110" y="1068095"/>
              <a:ext cx="2485790" cy="646331"/>
            </a:xfrm>
            <a:prstGeom prst="rect">
              <a:avLst/>
            </a:prstGeom>
            <a:noFill/>
          </p:spPr>
          <p:txBody>
            <a:bodyPr wrap="square" rtlCol="0">
              <a:spAutoFit/>
            </a:bodyPr>
            <a:lstStyle/>
            <a:p>
              <a:pPr algn="ctr"/>
              <a:r>
                <a:rPr lang="en-US" b="1" dirty="0"/>
                <a:t>Accelerated AI with Intel TDX Connect</a:t>
              </a:r>
            </a:p>
          </p:txBody>
        </p:sp>
      </p:grpSp>
      <p:sp>
        <p:nvSpPr>
          <p:cNvPr id="85" name="TextBox 84">
            <a:extLst>
              <a:ext uri="{FF2B5EF4-FFF2-40B4-BE49-F238E27FC236}">
                <a16:creationId xmlns:a16="http://schemas.microsoft.com/office/drawing/2014/main" id="{1EDF922F-00A1-8303-577C-9CDE4FA7D538}"/>
              </a:ext>
            </a:extLst>
          </p:cNvPr>
          <p:cNvSpPr txBox="1"/>
          <p:nvPr/>
        </p:nvSpPr>
        <p:spPr>
          <a:xfrm>
            <a:off x="777891" y="5535799"/>
            <a:ext cx="274254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Most inference workloads</a:t>
            </a:r>
          </a:p>
          <a:p>
            <a:pPr marL="285750" indent="-285750">
              <a:buFont typeface="Arial" panose="020B0604020202020204" pitchFamily="34" charset="0"/>
              <a:buChar char="•"/>
            </a:pPr>
            <a:r>
              <a:rPr lang="en-US" sz="1400" dirty="0"/>
              <a:t>Training &lt;10B parameters</a:t>
            </a:r>
          </a:p>
          <a:p>
            <a:pPr marL="285750" indent="-285750">
              <a:buFont typeface="Arial" panose="020B0604020202020204" pitchFamily="34" charset="0"/>
              <a:buChar char="•"/>
            </a:pPr>
            <a:r>
              <a:rPr lang="en-US" sz="1400" dirty="0"/>
              <a:t>Intel® AMX acceleration</a:t>
            </a:r>
          </a:p>
        </p:txBody>
      </p:sp>
      <p:sp>
        <p:nvSpPr>
          <p:cNvPr id="86" name="TextBox 85">
            <a:extLst>
              <a:ext uri="{FF2B5EF4-FFF2-40B4-BE49-F238E27FC236}">
                <a16:creationId xmlns:a16="http://schemas.microsoft.com/office/drawing/2014/main" id="{3EDB5243-CA76-17E5-1FC7-606F9FE97106}"/>
              </a:ext>
            </a:extLst>
          </p:cNvPr>
          <p:cNvSpPr txBox="1"/>
          <p:nvPr/>
        </p:nvSpPr>
        <p:spPr>
          <a:xfrm>
            <a:off x="4736481" y="5684389"/>
            <a:ext cx="274254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Models &gt;10B parameters</a:t>
            </a:r>
          </a:p>
          <a:p>
            <a:pPr marL="285750" indent="-285750">
              <a:buFont typeface="Arial" panose="020B0604020202020204" pitchFamily="34" charset="0"/>
              <a:buChar char="•"/>
            </a:pPr>
            <a:r>
              <a:rPr lang="en-US" sz="1400" dirty="0"/>
              <a:t>Data passed via encrypted “bounce buffer”</a:t>
            </a:r>
          </a:p>
        </p:txBody>
      </p:sp>
      <p:sp>
        <p:nvSpPr>
          <p:cNvPr id="87" name="TextBox 86">
            <a:extLst>
              <a:ext uri="{FF2B5EF4-FFF2-40B4-BE49-F238E27FC236}">
                <a16:creationId xmlns:a16="http://schemas.microsoft.com/office/drawing/2014/main" id="{AD26D803-178E-718C-A537-C6FCF8C774C4}"/>
              </a:ext>
            </a:extLst>
          </p:cNvPr>
          <p:cNvSpPr txBox="1"/>
          <p:nvPr/>
        </p:nvSpPr>
        <p:spPr>
          <a:xfrm>
            <a:off x="8639331" y="5684389"/>
            <a:ext cx="2742549" cy="738664"/>
          </a:xfrm>
          <a:prstGeom prst="rect">
            <a:avLst/>
          </a:prstGeom>
          <a:noFill/>
        </p:spPr>
        <p:txBody>
          <a:bodyPr wrap="square" rtlCol="0">
            <a:spAutoFit/>
          </a:bodyPr>
          <a:lstStyle/>
          <a:p>
            <a:pPr marL="285750" indent="-285750">
              <a:buFont typeface="Arial" panose="020B0604020202020204" pitchFamily="34" charset="0"/>
              <a:buChar char="•"/>
            </a:pPr>
            <a:r>
              <a:rPr lang="en-US" sz="1400" dirty="0"/>
              <a:t>Models &gt;10B parameters</a:t>
            </a:r>
          </a:p>
          <a:p>
            <a:pPr marL="285750" indent="-285750">
              <a:buFont typeface="Arial" panose="020B0604020202020204" pitchFamily="34" charset="0"/>
              <a:buChar char="•"/>
            </a:pPr>
            <a:r>
              <a:rPr lang="en-US" sz="1400" dirty="0"/>
              <a:t>Single logical TEE across CPU &amp; GPU (performance)</a:t>
            </a:r>
          </a:p>
        </p:txBody>
      </p:sp>
      <p:sp>
        <p:nvSpPr>
          <p:cNvPr id="5" name="TextBox 4">
            <a:extLst>
              <a:ext uri="{FF2B5EF4-FFF2-40B4-BE49-F238E27FC236}">
                <a16:creationId xmlns:a16="http://schemas.microsoft.com/office/drawing/2014/main" id="{E33F8702-C76D-7895-68EB-561AB0DF2C45}"/>
              </a:ext>
            </a:extLst>
          </p:cNvPr>
          <p:cNvSpPr txBox="1"/>
          <p:nvPr/>
        </p:nvSpPr>
        <p:spPr>
          <a:xfrm>
            <a:off x="8152305" y="-11165"/>
            <a:ext cx="4084320" cy="646331"/>
          </a:xfrm>
          <a:prstGeom prst="rect">
            <a:avLst/>
          </a:prstGeom>
          <a:solidFill>
            <a:schemeClr val="accent3">
              <a:lumMod val="75000"/>
            </a:schemeClr>
          </a:solidFill>
        </p:spPr>
        <p:txBody>
          <a:bodyPr wrap="square" rtlCol="0">
            <a:spAutoFit/>
          </a:bodyPr>
          <a:lstStyle/>
          <a:p>
            <a:pPr algn="r"/>
            <a:r>
              <a:rPr lang="en-US" b="1" dirty="0">
                <a:solidFill>
                  <a:schemeClr val="bg1"/>
                </a:solidFill>
              </a:rPr>
              <a:t>This is an original slide provided in case graphics need to be modified.</a:t>
            </a:r>
          </a:p>
        </p:txBody>
      </p:sp>
    </p:spTree>
    <p:extLst>
      <p:ext uri="{BB962C8B-B14F-4D97-AF65-F5344CB8AC3E}">
        <p14:creationId xmlns:p14="http://schemas.microsoft.com/office/powerpoint/2010/main" val="3973293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96A4-AEA1-F361-B91D-528BA6B50D7C}"/>
              </a:ext>
            </a:extLst>
          </p:cNvPr>
          <p:cNvSpPr>
            <a:spLocks noGrp="1"/>
          </p:cNvSpPr>
          <p:nvPr>
            <p:ph type="title"/>
          </p:nvPr>
        </p:nvSpPr>
        <p:spPr/>
        <p:txBody>
          <a:bodyPr/>
          <a:lstStyle/>
          <a:p>
            <a:r>
              <a:rPr lang="en-US" dirty="0"/>
              <a:t>Standard, Permissioned Access vs. Privileged Access</a:t>
            </a:r>
          </a:p>
        </p:txBody>
      </p:sp>
      <p:pic>
        <p:nvPicPr>
          <p:cNvPr id="2052" name="Picture 4" descr="If you're standing in line at the airport, don't do this!">
            <a:extLst>
              <a:ext uri="{FF2B5EF4-FFF2-40B4-BE49-F238E27FC236}">
                <a16:creationId xmlns:a16="http://schemas.microsoft.com/office/drawing/2014/main" id="{9EC46299-1D59-2DF6-6DB8-F3CBE89138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1784" y="2014294"/>
            <a:ext cx="4386908" cy="2768797"/>
          </a:xfrm>
          <a:prstGeom prst="rect">
            <a:avLst/>
          </a:prstGeom>
          <a:noFill/>
          <a:ln>
            <a:solidFill>
              <a:schemeClr val="tx1"/>
            </a:solidFill>
          </a:ln>
        </p:spPr>
      </p:pic>
      <p:pic>
        <p:nvPicPr>
          <p:cNvPr id="2054" name="Picture 6" descr="Premium Photo | Superhero flying over a city at sunset">
            <a:extLst>
              <a:ext uri="{FF2B5EF4-FFF2-40B4-BE49-F238E27FC236}">
                <a16:creationId xmlns:a16="http://schemas.microsoft.com/office/drawing/2014/main" id="{5131780E-79EC-01D9-AB2A-F4A916060CA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940"/>
          <a:stretch/>
        </p:blipFill>
        <p:spPr bwMode="auto">
          <a:xfrm>
            <a:off x="6280724" y="2012459"/>
            <a:ext cx="4499571" cy="27706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EBAED2C-C8F0-6CFF-8A9E-509F7FEE59E7}"/>
              </a:ext>
            </a:extLst>
          </p:cNvPr>
          <p:cNvSpPr txBox="1"/>
          <p:nvPr/>
        </p:nvSpPr>
        <p:spPr>
          <a:xfrm>
            <a:off x="683154" y="1533239"/>
            <a:ext cx="5324168" cy="369332"/>
          </a:xfrm>
          <a:prstGeom prst="rect">
            <a:avLst/>
          </a:prstGeom>
          <a:noFill/>
        </p:spPr>
        <p:txBody>
          <a:bodyPr wrap="square" rtlCol="0">
            <a:spAutoFit/>
          </a:bodyPr>
          <a:lstStyle/>
          <a:p>
            <a:pPr algn="ctr"/>
            <a:r>
              <a:rPr lang="en-US" dirty="0"/>
              <a:t>Standard Privilege &amp; Permission Governance</a:t>
            </a:r>
          </a:p>
        </p:txBody>
      </p:sp>
      <p:sp>
        <p:nvSpPr>
          <p:cNvPr id="4" name="TextBox 3">
            <a:extLst>
              <a:ext uri="{FF2B5EF4-FFF2-40B4-BE49-F238E27FC236}">
                <a16:creationId xmlns:a16="http://schemas.microsoft.com/office/drawing/2014/main" id="{F4AB8FD9-768A-3867-2433-07510D2EA14B}"/>
              </a:ext>
            </a:extLst>
          </p:cNvPr>
          <p:cNvSpPr txBox="1"/>
          <p:nvPr/>
        </p:nvSpPr>
        <p:spPr>
          <a:xfrm>
            <a:off x="6280724" y="1533239"/>
            <a:ext cx="4473744" cy="369332"/>
          </a:xfrm>
          <a:prstGeom prst="rect">
            <a:avLst/>
          </a:prstGeom>
          <a:noFill/>
        </p:spPr>
        <p:txBody>
          <a:bodyPr wrap="square" rtlCol="0">
            <a:spAutoFit/>
          </a:bodyPr>
          <a:lstStyle/>
          <a:p>
            <a:pPr algn="ctr"/>
            <a:r>
              <a:rPr lang="en-US" dirty="0"/>
              <a:t>Privileged Access</a:t>
            </a:r>
          </a:p>
        </p:txBody>
      </p:sp>
    </p:spTree>
    <p:extLst>
      <p:ext uri="{BB962C8B-B14F-4D97-AF65-F5344CB8AC3E}">
        <p14:creationId xmlns:p14="http://schemas.microsoft.com/office/powerpoint/2010/main" val="3123367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26DDA8-2EB6-C85B-8D3C-35C063AB8669}"/>
            </a:ext>
          </a:extLst>
        </p:cNvPr>
        <p:cNvGrpSpPr/>
        <p:nvPr/>
      </p:nvGrpSpPr>
      <p:grpSpPr>
        <a:xfrm>
          <a:off x="0" y="0"/>
          <a:ext cx="0" cy="0"/>
          <a:chOff x="0" y="0"/>
          <a:chExt cx="0" cy="0"/>
        </a:xfrm>
      </p:grpSpPr>
      <p:pic>
        <p:nvPicPr>
          <p:cNvPr id="1050" name="Picture 26" descr="Single Bin by Todd Klassy">
            <a:extLst>
              <a:ext uri="{FF2B5EF4-FFF2-40B4-BE49-F238E27FC236}">
                <a16:creationId xmlns:a16="http://schemas.microsoft.com/office/drawing/2014/main" id="{124D0E17-DE2E-B69D-DCB0-D3A86C92D7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246" r="18729"/>
          <a:stretch/>
        </p:blipFill>
        <p:spPr bwMode="auto">
          <a:xfrm flipH="1">
            <a:off x="4889153" y="1449849"/>
            <a:ext cx="6854370" cy="470916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5902D01-CD63-E8CF-1B87-AAD9621C76CB}"/>
              </a:ext>
            </a:extLst>
          </p:cNvPr>
          <p:cNvSpPr>
            <a:spLocks noGrp="1"/>
          </p:cNvSpPr>
          <p:nvPr>
            <p:ph type="title"/>
          </p:nvPr>
        </p:nvSpPr>
        <p:spPr/>
        <p:txBody>
          <a:bodyPr/>
          <a:lstStyle/>
          <a:p>
            <a:r>
              <a:rPr lang="en-US"/>
              <a:t>Historically, Compliance Meant Data Lockdown</a:t>
            </a:r>
          </a:p>
        </p:txBody>
      </p:sp>
      <p:pic>
        <p:nvPicPr>
          <p:cNvPr id="1026" name="Picture 2" descr="General Data Protection Regulation (GDPR) Compliance - metropublisher.com">
            <a:extLst>
              <a:ext uri="{FF2B5EF4-FFF2-40B4-BE49-F238E27FC236}">
                <a16:creationId xmlns:a16="http://schemas.microsoft.com/office/drawing/2014/main" id="{399F3DE1-6457-EFCB-FAD0-13A386EFB7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226" y="1626114"/>
            <a:ext cx="1748213" cy="98336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kroscan | PHI and HIPAA Compliance">
            <a:extLst>
              <a:ext uri="{FF2B5EF4-FFF2-40B4-BE49-F238E27FC236}">
                <a16:creationId xmlns:a16="http://schemas.microsoft.com/office/drawing/2014/main" id="{C9994CEB-9496-DDB3-DB6C-B1F7CC363F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924845" y="1519442"/>
            <a:ext cx="1179994" cy="117999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Data Assurance for California Consumer Privacy Act">
            <a:extLst>
              <a:ext uri="{FF2B5EF4-FFF2-40B4-BE49-F238E27FC236}">
                <a16:creationId xmlns:a16="http://schemas.microsoft.com/office/drawing/2014/main" id="{F148E77D-5F90-2811-175C-83A385C2B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4273" y="2872183"/>
            <a:ext cx="1400904" cy="109204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What is PCI Compliance? | Guide to PCI Compliance">
            <a:extLst>
              <a:ext uri="{FF2B5EF4-FFF2-40B4-BE49-F238E27FC236}">
                <a16:creationId xmlns:a16="http://schemas.microsoft.com/office/drawing/2014/main" id="{4876E645-6BED-9A6B-5D55-7EDE20A9EC8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6593" y="4082164"/>
            <a:ext cx="1630846" cy="90482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hina's GDPR is Coming: Are You Ready? | BIIA.com | Business Information  Industry Association">
            <a:extLst>
              <a:ext uri="{FF2B5EF4-FFF2-40B4-BE49-F238E27FC236}">
                <a16:creationId xmlns:a16="http://schemas.microsoft.com/office/drawing/2014/main" id="{505BA8DF-A7B1-01AF-468B-896C1D8525C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98372" y="2609949"/>
            <a:ext cx="1512279" cy="11327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India data protection law - Digital Personal Data Protection Bill |  CookieInfo">
            <a:extLst>
              <a:ext uri="{FF2B5EF4-FFF2-40B4-BE49-F238E27FC236}">
                <a16:creationId xmlns:a16="http://schemas.microsoft.com/office/drawing/2014/main" id="{5EFF7BEC-28A8-43CA-68D4-E05632BEE7AD}"/>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1815" t="53276" r="21949" b="5499"/>
          <a:stretch/>
        </p:blipFill>
        <p:spPr bwMode="auto">
          <a:xfrm>
            <a:off x="3225185" y="4123949"/>
            <a:ext cx="1117130" cy="6865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CF7B9119-244F-A727-287F-F0C8B1178245}"/>
              </a:ext>
            </a:extLst>
          </p:cNvPr>
          <p:cNvSpPr/>
          <p:nvPr/>
        </p:nvSpPr>
        <p:spPr>
          <a:xfrm rot="20997727">
            <a:off x="8222749" y="4328782"/>
            <a:ext cx="1672805" cy="371030"/>
          </a:xfrm>
          <a:prstGeom prst="roundRect">
            <a:avLst>
              <a:gd name="adj" fmla="val 23867"/>
            </a:avLst>
          </a:prstGeom>
          <a:blipFill dpi="0" rotWithShape="1">
            <a:blip r:embed="rId10"/>
            <a:srcRect/>
            <a:stretch>
              <a:fillRect l="-2000" t="-3000" r="-1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48129B9E-8F99-D017-0E18-5A2A7483F805}"/>
              </a:ext>
            </a:extLst>
          </p:cNvPr>
          <p:cNvGrpSpPr/>
          <p:nvPr/>
        </p:nvGrpSpPr>
        <p:grpSpPr>
          <a:xfrm>
            <a:off x="8222749" y="3478539"/>
            <a:ext cx="1585886" cy="750501"/>
            <a:chOff x="8222749" y="3840385"/>
            <a:chExt cx="1585886" cy="750501"/>
          </a:xfrm>
        </p:grpSpPr>
        <p:sp>
          <p:nvSpPr>
            <p:cNvPr id="13" name="Freeform: Shape 12">
              <a:extLst>
                <a:ext uri="{FF2B5EF4-FFF2-40B4-BE49-F238E27FC236}">
                  <a16:creationId xmlns:a16="http://schemas.microsoft.com/office/drawing/2014/main" id="{30BBFBD7-29CB-D2AF-37F3-598AACCFA27B}"/>
                </a:ext>
              </a:extLst>
            </p:cNvPr>
            <p:cNvSpPr/>
            <p:nvPr/>
          </p:nvSpPr>
          <p:spPr>
            <a:xfrm>
              <a:off x="8305014" y="3912124"/>
              <a:ext cx="1451728" cy="593888"/>
            </a:xfrm>
            <a:custGeom>
              <a:avLst/>
              <a:gdLst>
                <a:gd name="connsiteX0" fmla="*/ 0 w 1451728"/>
                <a:gd name="connsiteY0" fmla="*/ 263950 h 593888"/>
                <a:gd name="connsiteX1" fmla="*/ 75415 w 1451728"/>
                <a:gd name="connsiteY1" fmla="*/ 593888 h 593888"/>
                <a:gd name="connsiteX2" fmla="*/ 1451728 w 1451728"/>
                <a:gd name="connsiteY2" fmla="*/ 377072 h 593888"/>
                <a:gd name="connsiteX3" fmla="*/ 1357460 w 1451728"/>
                <a:gd name="connsiteY3" fmla="*/ 0 h 593888"/>
                <a:gd name="connsiteX4" fmla="*/ 0 w 1451728"/>
                <a:gd name="connsiteY4" fmla="*/ 263950 h 5938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51728" h="593888">
                  <a:moveTo>
                    <a:pt x="0" y="263950"/>
                  </a:moveTo>
                  <a:lnTo>
                    <a:pt x="75415" y="593888"/>
                  </a:lnTo>
                  <a:lnTo>
                    <a:pt x="1451728" y="377072"/>
                  </a:lnTo>
                  <a:lnTo>
                    <a:pt x="1357460" y="0"/>
                  </a:lnTo>
                  <a:lnTo>
                    <a:pt x="0" y="26395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48" name="Picture 24" descr="Do not use rubber stamp Royalty Free Vector Image">
              <a:extLst>
                <a:ext uri="{FF2B5EF4-FFF2-40B4-BE49-F238E27FC236}">
                  <a16:creationId xmlns:a16="http://schemas.microsoft.com/office/drawing/2014/main" id="{2B87AAD2-CE2C-5CF4-F02F-C70CD160492C}"/>
                </a:ext>
              </a:extLst>
            </p:cNvPr>
            <p:cNvPicPr>
              <a:picLocks noChangeAspect="1" noChangeArrowheads="1"/>
            </p:cNvPicPr>
            <p:nvPr/>
          </p:nvPicPr>
          <p:blipFill rotWithShape="1">
            <a:blip r:embed="rId11">
              <a:clrChange>
                <a:clrFrom>
                  <a:srgbClr val="FDFDFD"/>
                </a:clrFrom>
                <a:clrTo>
                  <a:srgbClr val="FDFDFD">
                    <a:alpha val="0"/>
                  </a:srgbClr>
                </a:clrTo>
              </a:clrChange>
              <a:extLst>
                <a:ext uri="{28A0092B-C50C-407E-A947-70E740481C1C}">
                  <a14:useLocalDpi xmlns:a14="http://schemas.microsoft.com/office/drawing/2010/main" val="0"/>
                </a:ext>
              </a:extLst>
            </a:blip>
            <a:srcRect t="15129" b="24205"/>
            <a:stretch/>
          </p:blipFill>
          <p:spPr bwMode="auto">
            <a:xfrm>
              <a:off x="8222749" y="3840385"/>
              <a:ext cx="1585886" cy="750501"/>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2" descr="Navigating the EU AI Act: Exploring Challenges Amidst the Evolving Global  Regulatory Landscape | | SETA">
            <a:extLst>
              <a:ext uri="{FF2B5EF4-FFF2-40B4-BE49-F238E27FC236}">
                <a16:creationId xmlns:a16="http://schemas.microsoft.com/office/drawing/2014/main" id="{06CE3900-186B-6157-E390-5DCDA0E3F87F}"/>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980357" y="5068692"/>
            <a:ext cx="1523384" cy="85690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698BF09E-C81B-44D0-A575-86FB331874C2}"/>
              </a:ext>
            </a:extLst>
          </p:cNvPr>
          <p:cNvPicPr>
            <a:picLocks noChangeAspect="1"/>
          </p:cNvPicPr>
          <p:nvPr/>
        </p:nvPicPr>
        <p:blipFill>
          <a:blip r:embed="rId13"/>
          <a:stretch>
            <a:fillRect/>
          </a:stretch>
        </p:blipFill>
        <p:spPr>
          <a:xfrm>
            <a:off x="827562" y="5093040"/>
            <a:ext cx="1776810" cy="808209"/>
          </a:xfrm>
          <a:prstGeom prst="rect">
            <a:avLst/>
          </a:prstGeom>
          <a:ln>
            <a:solidFill>
              <a:schemeClr val="tx1"/>
            </a:solidFill>
          </a:ln>
        </p:spPr>
      </p:pic>
      <p:pic>
        <p:nvPicPr>
          <p:cNvPr id="1040" name="Picture 16" descr="Lawyer at Large - GDPR AND SCHREMS II: LOCK UP YOUR DATA, BUT LEAVE THE  KEYS WITH">
            <a:extLst>
              <a:ext uri="{FF2B5EF4-FFF2-40B4-BE49-F238E27FC236}">
                <a16:creationId xmlns:a16="http://schemas.microsoft.com/office/drawing/2014/main" id="{F471D215-5C74-743F-3B64-DBDCEA60FF5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50296" y="3651103"/>
            <a:ext cx="1512280" cy="378070"/>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a:extLst>
              <a:ext uri="{FF2B5EF4-FFF2-40B4-BE49-F238E27FC236}">
                <a16:creationId xmlns:a16="http://schemas.microsoft.com/office/drawing/2014/main" id="{B9EF7D63-D2FE-6066-8336-E1CD28B65EC6}"/>
              </a:ext>
            </a:extLst>
          </p:cNvPr>
          <p:cNvSpPr/>
          <p:nvPr/>
        </p:nvSpPr>
        <p:spPr>
          <a:xfrm>
            <a:off x="630859" y="4949916"/>
            <a:ext cx="527901" cy="334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NEW</a:t>
            </a:r>
          </a:p>
        </p:txBody>
      </p:sp>
      <p:grpSp>
        <p:nvGrpSpPr>
          <p:cNvPr id="25" name="Group 24">
            <a:extLst>
              <a:ext uri="{FF2B5EF4-FFF2-40B4-BE49-F238E27FC236}">
                <a16:creationId xmlns:a16="http://schemas.microsoft.com/office/drawing/2014/main" id="{7B06F44B-CEED-3982-D2F3-E717B535ADC0}"/>
              </a:ext>
            </a:extLst>
          </p:cNvPr>
          <p:cNvGrpSpPr/>
          <p:nvPr/>
        </p:nvGrpSpPr>
        <p:grpSpPr>
          <a:xfrm rot="385858">
            <a:off x="9693785" y="4520803"/>
            <a:ext cx="1125753" cy="1026255"/>
            <a:chOff x="9693785" y="4731817"/>
            <a:chExt cx="1125753" cy="1026255"/>
          </a:xfrm>
        </p:grpSpPr>
        <p:pic>
          <p:nvPicPr>
            <p:cNvPr id="1052" name="Picture 28" descr="Blank Warning Sign. Caution Yellow Sign. Graphic by DG-Studio · Creative  Fabrica">
              <a:extLst>
                <a:ext uri="{FF2B5EF4-FFF2-40B4-BE49-F238E27FC236}">
                  <a16:creationId xmlns:a16="http://schemas.microsoft.com/office/drawing/2014/main" id="{6A336664-614A-69CD-753A-4B738535C7FD}"/>
                </a:ext>
              </a:extLst>
            </p:cNvPr>
            <p:cNvPicPr>
              <a:picLocks noChangeAspect="1" noChangeArrowheads="1"/>
            </p:cNvPicPr>
            <p:nvPr/>
          </p:nvPicPr>
          <p:blipFill>
            <a:blip r:embed="rId1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693785" y="4731817"/>
              <a:ext cx="1125753" cy="750502"/>
            </a:xfrm>
            <a:prstGeom prst="rect">
              <a:avLst/>
            </a:prstGeom>
            <a:noFill/>
            <a:effectLst>
              <a:outerShdw blurRad="50800" dist="38100" dir="10800000" algn="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0248389C-F238-DB8D-D1BD-673C8F450C98}"/>
                </a:ext>
              </a:extLst>
            </p:cNvPr>
            <p:cNvSpPr txBox="1"/>
            <p:nvPr/>
          </p:nvSpPr>
          <p:spPr>
            <a:xfrm>
              <a:off x="9847189" y="5031971"/>
              <a:ext cx="785617" cy="400110"/>
            </a:xfrm>
            <a:prstGeom prst="rect">
              <a:avLst/>
            </a:prstGeom>
            <a:noFill/>
          </p:spPr>
          <p:txBody>
            <a:bodyPr wrap="square" lIns="0" rIns="0" rtlCol="0">
              <a:spAutoFit/>
            </a:bodyPr>
            <a:lstStyle/>
            <a:p>
              <a:pPr algn="ctr"/>
              <a:r>
                <a:rPr lang="en-US" sz="1000" b="1">
                  <a:solidFill>
                    <a:srgbClr val="000000"/>
                  </a:solidFill>
                  <a:latin typeface="Segoe UI Variable Text Semibold" pitchFamily="2" charset="0"/>
                  <a:cs typeface="Segoe UI Semibold" panose="020B0702040204020203" pitchFamily="34" charset="0"/>
                </a:rPr>
                <a:t>REGULATED</a:t>
              </a:r>
            </a:p>
            <a:p>
              <a:pPr algn="ctr"/>
              <a:r>
                <a:rPr lang="en-US" sz="1000" b="1">
                  <a:solidFill>
                    <a:srgbClr val="000000"/>
                  </a:solidFill>
                  <a:latin typeface="Segoe UI Variable Text Semibold" pitchFamily="2" charset="0"/>
                  <a:cs typeface="Segoe UI Semibold" panose="020B0702040204020203" pitchFamily="34" charset="0"/>
                </a:rPr>
                <a:t>DATA</a:t>
              </a:r>
            </a:p>
          </p:txBody>
        </p:sp>
        <p:cxnSp>
          <p:nvCxnSpPr>
            <p:cNvPr id="22" name="Straight Connector 21">
              <a:extLst>
                <a:ext uri="{FF2B5EF4-FFF2-40B4-BE49-F238E27FC236}">
                  <a16:creationId xmlns:a16="http://schemas.microsoft.com/office/drawing/2014/main" id="{2FAFCF84-EC5B-B24F-3542-2CE7A2044AB6}"/>
                </a:ext>
              </a:extLst>
            </p:cNvPr>
            <p:cNvCxnSpPr>
              <a:cxnSpLocks/>
            </p:cNvCxnSpPr>
            <p:nvPr/>
          </p:nvCxnSpPr>
          <p:spPr>
            <a:xfrm>
              <a:off x="10239997" y="5463465"/>
              <a:ext cx="0" cy="294607"/>
            </a:xfrm>
            <a:prstGeom prst="line">
              <a:avLst/>
            </a:prstGeom>
            <a:ln w="38100">
              <a:solidFill>
                <a:schemeClr val="tx1">
                  <a:lumMod val="75000"/>
                </a:schemeClr>
              </a:solidFill>
            </a:ln>
          </p:spPr>
          <p:style>
            <a:lnRef idx="1">
              <a:schemeClr val="accent1"/>
            </a:lnRef>
            <a:fillRef idx="0">
              <a:schemeClr val="accent1"/>
            </a:fillRef>
            <a:effectRef idx="0">
              <a:schemeClr val="accent1"/>
            </a:effectRef>
            <a:fontRef idx="minor">
              <a:schemeClr val="tx1"/>
            </a:fontRef>
          </p:style>
        </p:cxnSp>
      </p:grpSp>
      <p:sp>
        <p:nvSpPr>
          <p:cNvPr id="26" name="Oval 25">
            <a:extLst>
              <a:ext uri="{FF2B5EF4-FFF2-40B4-BE49-F238E27FC236}">
                <a16:creationId xmlns:a16="http://schemas.microsoft.com/office/drawing/2014/main" id="{C212B06B-5059-C64F-4215-E22A3D7CF206}"/>
              </a:ext>
            </a:extLst>
          </p:cNvPr>
          <p:cNvSpPr/>
          <p:nvPr/>
        </p:nvSpPr>
        <p:spPr>
          <a:xfrm>
            <a:off x="2815959" y="4972774"/>
            <a:ext cx="527901" cy="334487"/>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US" sz="900">
                <a:solidFill>
                  <a:schemeClr val="tx1"/>
                </a:solidFill>
              </a:rPr>
              <a:t>NEW</a:t>
            </a:r>
          </a:p>
        </p:txBody>
      </p:sp>
    </p:spTree>
    <p:extLst>
      <p:ext uri="{BB962C8B-B14F-4D97-AF65-F5344CB8AC3E}">
        <p14:creationId xmlns:p14="http://schemas.microsoft.com/office/powerpoint/2010/main" val="27278966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D5E4F-5C02-47E1-A6E9-98A8F545CBE6}"/>
              </a:ext>
            </a:extLst>
          </p:cNvPr>
          <p:cNvSpPr>
            <a:spLocks noGrp="1"/>
          </p:cNvSpPr>
          <p:nvPr>
            <p:ph type="title"/>
          </p:nvPr>
        </p:nvSpPr>
        <p:spPr/>
        <p:txBody>
          <a:bodyPr/>
          <a:lstStyle/>
          <a:p>
            <a:r>
              <a:rPr lang="en-US" dirty="0"/>
              <a:t>Outcomes of Applied Confidential Computing</a:t>
            </a:r>
          </a:p>
        </p:txBody>
      </p:sp>
      <p:sp>
        <p:nvSpPr>
          <p:cNvPr id="19" name="Rectangle 18">
            <a:extLst>
              <a:ext uri="{FF2B5EF4-FFF2-40B4-BE49-F238E27FC236}">
                <a16:creationId xmlns:a16="http://schemas.microsoft.com/office/drawing/2014/main" id="{13895FB9-781C-C045-559F-7216563BF978}"/>
              </a:ext>
            </a:extLst>
          </p:cNvPr>
          <p:cNvSpPr/>
          <p:nvPr/>
        </p:nvSpPr>
        <p:spPr>
          <a:xfrm>
            <a:off x="10215423" y="6054960"/>
            <a:ext cx="274027" cy="27402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Light"/>
            </a:endParaRPr>
          </a:p>
        </p:txBody>
      </p:sp>
      <p:sp>
        <p:nvSpPr>
          <p:cNvPr id="20" name="Rectangle 19">
            <a:extLst>
              <a:ext uri="{FF2B5EF4-FFF2-40B4-BE49-F238E27FC236}">
                <a16:creationId xmlns:a16="http://schemas.microsoft.com/office/drawing/2014/main" id="{BAB15809-9FDB-87BB-3985-DE1DCE104393}"/>
              </a:ext>
            </a:extLst>
          </p:cNvPr>
          <p:cNvSpPr/>
          <p:nvPr/>
        </p:nvSpPr>
        <p:spPr>
          <a:xfrm>
            <a:off x="10489450" y="5943432"/>
            <a:ext cx="137160" cy="1371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Light"/>
            </a:endParaRPr>
          </a:p>
        </p:txBody>
      </p:sp>
      <p:sp>
        <p:nvSpPr>
          <p:cNvPr id="6" name="Rectangle 5">
            <a:extLst>
              <a:ext uri="{FF2B5EF4-FFF2-40B4-BE49-F238E27FC236}">
                <a16:creationId xmlns:a16="http://schemas.microsoft.com/office/drawing/2014/main" id="{370BFB75-7DDA-9D79-9D53-B6F95C37B865}"/>
              </a:ext>
            </a:extLst>
          </p:cNvPr>
          <p:cNvSpPr/>
          <p:nvPr/>
        </p:nvSpPr>
        <p:spPr>
          <a:xfrm>
            <a:off x="5992785" y="4066355"/>
            <a:ext cx="4208955" cy="2038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ctr" anchorCtr="0"/>
          <a:lstStyle/>
          <a:p>
            <a:pPr marL="0" marR="0" lvl="0" indent="0" algn="ctr" defTabSz="825500" rtl="0" eaLnBrk="1" fontAlgn="auto" latinLnBrk="0" hangingPunct="0">
              <a:lnSpc>
                <a:spcPct val="100000"/>
              </a:lnSpc>
              <a:spcAft>
                <a:spcPts val="600"/>
              </a:spcAft>
              <a:buClrTx/>
              <a:buSzTx/>
              <a:buFontTx/>
              <a:buNone/>
              <a:tabLst/>
              <a:defRPr/>
            </a:pPr>
            <a:r>
              <a:rPr lang="en-US" sz="2000" dirty="0">
                <a:solidFill>
                  <a:srgbClr val="004A86"/>
                </a:solidFill>
                <a:latin typeface="IntelOne Display Medium" panose="020B0703020203020204" pitchFamily="34" charset="0"/>
                <a:sym typeface="Helvetica Neue Medium"/>
              </a:rPr>
              <a:t>Compliance Strengthened</a:t>
            </a:r>
            <a:endParaRPr kumimoji="0" lang="en-US" sz="2000" b="0" i="0" u="none" strike="noStrike" kern="1200" cap="none" spc="0" normalizeH="0" baseline="0" noProof="0" dirty="0">
              <a:ln>
                <a:noFill/>
              </a:ln>
              <a:solidFill>
                <a:srgbClr val="004A86"/>
              </a:solidFill>
              <a:effectLst/>
              <a:uLnTx/>
              <a:uFillTx/>
              <a:latin typeface="IntelOne Display Medium" panose="020B0703020203020204" pitchFamily="34" charset="0"/>
              <a:sym typeface="Helvetica Neue Medium"/>
            </a:endParaRPr>
          </a:p>
          <a:p>
            <a:pPr marR="0" lvl="0" indent="0" algn="ctr" defTabSz="825500" fontAlgn="auto" hangingPunct="0">
              <a:lnSpc>
                <a:spcPct val="100000"/>
              </a:lnSpc>
              <a:spcAft>
                <a:spcPts val="1200"/>
              </a:spcAft>
              <a:buClrTx/>
              <a:buSzTx/>
              <a:buFontTx/>
              <a:buNone/>
              <a:tabLst/>
              <a:defRPr/>
            </a:pPr>
            <a:r>
              <a:rPr lang="en-US" dirty="0">
                <a:solidFill>
                  <a:srgbClr val="004A86"/>
                </a:solidFill>
                <a:latin typeface="IntelOne Display Light"/>
                <a:cs typeface="Helvetica Neue Medium"/>
                <a:sym typeface="Helvetica Neue Medium"/>
              </a:rPr>
              <a:t>Auditable protection of regulated data security &amp; workload integrity</a:t>
            </a:r>
          </a:p>
        </p:txBody>
      </p:sp>
      <p:sp>
        <p:nvSpPr>
          <p:cNvPr id="8" name="Rectangle 7">
            <a:extLst>
              <a:ext uri="{FF2B5EF4-FFF2-40B4-BE49-F238E27FC236}">
                <a16:creationId xmlns:a16="http://schemas.microsoft.com/office/drawing/2014/main" id="{D0D7BB14-624B-6FC7-61B2-16C949A8EB3C}"/>
              </a:ext>
            </a:extLst>
          </p:cNvPr>
          <p:cNvSpPr/>
          <p:nvPr/>
        </p:nvSpPr>
        <p:spPr>
          <a:xfrm>
            <a:off x="5992785" y="1757634"/>
            <a:ext cx="4208955" cy="2038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ctr" anchorCtr="0"/>
          <a:lstStyle/>
          <a:p>
            <a:pPr marL="0" marR="0" lvl="0" indent="0" algn="ctr" defTabSz="825500" rtl="0" eaLnBrk="1" fontAlgn="auto" latinLnBrk="0" hangingPunct="0">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srgbClr val="004A86"/>
                </a:solidFill>
                <a:effectLst/>
                <a:uLnTx/>
                <a:uFillTx/>
                <a:latin typeface="IntelOne Display Medium" panose="020B0703020203020204" pitchFamily="34" charset="0"/>
                <a:ea typeface="Helvetica Neue Medium"/>
                <a:cs typeface="Helvetica Neue Medium"/>
                <a:sym typeface="Helvetica Neue Medium"/>
              </a:rPr>
              <a:t>Confident Cloud Migration</a:t>
            </a:r>
          </a:p>
          <a:p>
            <a:pPr algn="ctr" defTabSz="825500" hangingPunct="0">
              <a:defRPr/>
            </a:pPr>
            <a:r>
              <a:rPr lang="en-US" dirty="0">
                <a:solidFill>
                  <a:srgbClr val="004A86"/>
                </a:solidFill>
                <a:latin typeface="IntelOne Display Light"/>
                <a:cs typeface="Helvetica Neue Medium"/>
                <a:sym typeface="Helvetica Neue Medium"/>
              </a:rPr>
              <a:t>Realize cloud TCO &amp; scale benefits while protecting sensitive data </a:t>
            </a:r>
          </a:p>
        </p:txBody>
      </p:sp>
      <p:sp>
        <p:nvSpPr>
          <p:cNvPr id="9" name="Rectangle 8">
            <a:extLst>
              <a:ext uri="{FF2B5EF4-FFF2-40B4-BE49-F238E27FC236}">
                <a16:creationId xmlns:a16="http://schemas.microsoft.com/office/drawing/2014/main" id="{0C7ACE9D-72C7-D73C-FFC2-35CBFA4148DE}"/>
              </a:ext>
            </a:extLst>
          </p:cNvPr>
          <p:cNvSpPr/>
          <p:nvPr/>
        </p:nvSpPr>
        <p:spPr>
          <a:xfrm>
            <a:off x="1426163" y="1757634"/>
            <a:ext cx="4208955" cy="2038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ctr" anchorCtr="0"/>
          <a:lstStyle/>
          <a:p>
            <a:pPr marL="0" marR="0" lvl="0" indent="0" algn="ctr" defTabSz="825500" rtl="0" eaLnBrk="1" fontAlgn="auto" latinLnBrk="0" hangingPunct="0">
              <a:lnSpc>
                <a:spcPct val="100000"/>
              </a:lnSpc>
              <a:spcBef>
                <a:spcPts val="1200"/>
              </a:spcBef>
              <a:spcAft>
                <a:spcPts val="600"/>
              </a:spcAft>
              <a:buClrTx/>
              <a:buSzTx/>
              <a:buFontTx/>
              <a:buNone/>
              <a:tabLst/>
              <a:defRPr/>
            </a:pPr>
            <a:r>
              <a:rPr kumimoji="0" lang="en-US" sz="2000" b="0" i="0" u="none" strike="noStrike" kern="1200" cap="none" spc="0" normalizeH="0" baseline="0" noProof="0" dirty="0">
                <a:ln>
                  <a:noFill/>
                </a:ln>
                <a:solidFill>
                  <a:srgbClr val="004A86"/>
                </a:solidFill>
                <a:effectLst/>
                <a:uLnTx/>
                <a:uFillTx/>
                <a:latin typeface="IntelOne Display Medium" panose="020B0703020203020204" pitchFamily="34" charset="0"/>
                <a:ea typeface="Helvetica Neue Medium"/>
                <a:cs typeface="Helvetica Neue Medium"/>
                <a:sym typeface="Helvetica Neue Medium"/>
              </a:rPr>
              <a:t>Data Silos Unlocked</a:t>
            </a:r>
          </a:p>
          <a:p>
            <a:pPr marL="0" marR="0" lvl="0" indent="0" algn="ctr" defTabSz="825500" rtl="0" eaLnBrk="1" fontAlgn="auto" latinLnBrk="0" hangingPunct="0">
              <a:lnSpc>
                <a:spcPct val="100000"/>
              </a:lnSpc>
              <a:spcBef>
                <a:spcPts val="0"/>
              </a:spcBef>
              <a:buClrTx/>
              <a:buSzTx/>
              <a:buFontTx/>
              <a:buNone/>
              <a:tabLst/>
              <a:defRPr/>
            </a:pPr>
            <a:r>
              <a:rPr lang="en-US" dirty="0">
                <a:solidFill>
                  <a:srgbClr val="004A86"/>
                </a:solidFill>
                <a:latin typeface="IntelOne Display Light"/>
                <a:ea typeface="Helvetica Neue Medium"/>
                <a:cs typeface="Helvetica Neue Medium"/>
                <a:sym typeface="Helvetica Neue Medium"/>
              </a:rPr>
              <a:t>Improve</a:t>
            </a:r>
            <a:r>
              <a:rPr kumimoji="0" lang="en-US" sz="1800" b="0" i="0" u="none" strike="noStrike" kern="1200" cap="none" spc="0" normalizeH="0" baseline="0" noProof="0" dirty="0">
                <a:ln>
                  <a:noFill/>
                </a:ln>
                <a:solidFill>
                  <a:srgbClr val="004A86"/>
                </a:solidFill>
                <a:effectLst/>
                <a:uLnTx/>
                <a:uFillTx/>
                <a:latin typeface="IntelOne Display Light"/>
                <a:ea typeface="Helvetica Neue Medium"/>
                <a:cs typeface="Helvetica Neue Medium"/>
                <a:sym typeface="Helvetica Neue Medium"/>
              </a:rPr>
              <a:t> collaboration, insights </a:t>
            </a:r>
          </a:p>
          <a:p>
            <a:pPr marL="0" marR="0" lvl="0" indent="0" algn="ctr" defTabSz="825500" rtl="0" eaLnBrk="1" fontAlgn="auto" latinLnBrk="0" hangingPunct="0">
              <a:lnSpc>
                <a:spcPct val="100000"/>
              </a:lnSpc>
              <a:spcBef>
                <a:spcPts val="0"/>
              </a:spcBef>
              <a:spcAft>
                <a:spcPts val="1200"/>
              </a:spcAft>
              <a:buClrTx/>
              <a:buSzTx/>
              <a:buFontTx/>
              <a:buNone/>
              <a:tabLst/>
              <a:defRPr/>
            </a:pPr>
            <a:r>
              <a:rPr kumimoji="0" lang="en-US" sz="1800" b="0" i="0" u="none" strike="noStrike" kern="1200" cap="none" spc="0" normalizeH="0" baseline="0" noProof="0" dirty="0">
                <a:ln>
                  <a:noFill/>
                </a:ln>
                <a:solidFill>
                  <a:srgbClr val="004A86"/>
                </a:solidFill>
                <a:effectLst/>
                <a:uLnTx/>
                <a:uFillTx/>
                <a:latin typeface="IntelOne Display Light"/>
                <a:ea typeface="Helvetica Neue Medium"/>
                <a:cs typeface="Helvetica Neue Medium"/>
                <a:sym typeface="Helvetica Neue Medium"/>
              </a:rPr>
              <a:t>and data monetization</a:t>
            </a:r>
          </a:p>
        </p:txBody>
      </p:sp>
      <p:sp>
        <p:nvSpPr>
          <p:cNvPr id="10" name="Rectangle 9">
            <a:extLst>
              <a:ext uri="{FF2B5EF4-FFF2-40B4-BE49-F238E27FC236}">
                <a16:creationId xmlns:a16="http://schemas.microsoft.com/office/drawing/2014/main" id="{BA5E2711-6E32-424E-431C-3F99FF798F92}"/>
              </a:ext>
            </a:extLst>
          </p:cNvPr>
          <p:cNvSpPr/>
          <p:nvPr/>
        </p:nvSpPr>
        <p:spPr>
          <a:xfrm>
            <a:off x="1126826" y="1464609"/>
            <a:ext cx="299339" cy="29933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FFFFFF"/>
              </a:solidFill>
              <a:effectLst/>
              <a:uLnTx/>
              <a:uFillTx/>
              <a:latin typeface="IntelOne Display Bold" panose="020B0803020203020204" pitchFamily="34" charset="0"/>
            </a:endParaRPr>
          </a:p>
        </p:txBody>
      </p:sp>
      <p:sp>
        <p:nvSpPr>
          <p:cNvPr id="16" name="Rectangle 15">
            <a:extLst>
              <a:ext uri="{FF2B5EF4-FFF2-40B4-BE49-F238E27FC236}">
                <a16:creationId xmlns:a16="http://schemas.microsoft.com/office/drawing/2014/main" id="{B76EADE2-6859-7F96-1F60-17CD13DA6E91}"/>
              </a:ext>
            </a:extLst>
          </p:cNvPr>
          <p:cNvSpPr/>
          <p:nvPr/>
        </p:nvSpPr>
        <p:spPr>
          <a:xfrm>
            <a:off x="1426164" y="1763947"/>
            <a:ext cx="137160" cy="1371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IntelOne Text Light"/>
            </a:endParaRPr>
          </a:p>
        </p:txBody>
      </p:sp>
      <p:sp>
        <p:nvSpPr>
          <p:cNvPr id="4" name="Rectangle 3">
            <a:extLst>
              <a:ext uri="{FF2B5EF4-FFF2-40B4-BE49-F238E27FC236}">
                <a16:creationId xmlns:a16="http://schemas.microsoft.com/office/drawing/2014/main" id="{E9ED9833-76CC-B557-216B-D0A5454540E8}"/>
              </a:ext>
            </a:extLst>
          </p:cNvPr>
          <p:cNvSpPr/>
          <p:nvPr/>
        </p:nvSpPr>
        <p:spPr>
          <a:xfrm>
            <a:off x="1426163" y="4066355"/>
            <a:ext cx="4208955" cy="2038881"/>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91440" rIns="182880" rtlCol="0" anchor="ctr" anchorCtr="0"/>
          <a:lstStyle/>
          <a:p>
            <a:pPr marL="0" marR="0" lvl="0" indent="0" algn="ctr" defTabSz="825500" rtl="0" eaLnBrk="1" fontAlgn="auto" latinLnBrk="0" hangingPunct="0">
              <a:lnSpc>
                <a:spcPct val="100000"/>
              </a:lnSpc>
              <a:spcAft>
                <a:spcPts val="600"/>
              </a:spcAft>
              <a:buClrTx/>
              <a:buSzTx/>
              <a:buFontTx/>
              <a:buNone/>
              <a:tabLst/>
              <a:defRPr/>
            </a:pPr>
            <a:r>
              <a:rPr kumimoji="0" lang="en-US" sz="2000" b="0" i="0" u="none" strike="noStrike" kern="1200" cap="none" spc="0" normalizeH="0" baseline="0" noProof="0" dirty="0">
                <a:ln>
                  <a:noFill/>
                </a:ln>
                <a:solidFill>
                  <a:srgbClr val="004A86"/>
                </a:solidFill>
                <a:effectLst/>
                <a:uLnTx/>
                <a:uFillTx/>
                <a:latin typeface="IntelOne Display Medium" panose="020B0703020203020204" pitchFamily="34" charset="0"/>
                <a:sym typeface="Helvetica Neue Medium"/>
              </a:rPr>
              <a:t>Defense-in-Depth</a:t>
            </a:r>
          </a:p>
          <a:p>
            <a:pPr marR="0" lvl="0" indent="0" algn="ctr" defTabSz="825500" fontAlgn="auto" hangingPunct="0">
              <a:lnSpc>
                <a:spcPct val="100000"/>
              </a:lnSpc>
              <a:spcAft>
                <a:spcPts val="1200"/>
              </a:spcAft>
              <a:buClrTx/>
              <a:buSzTx/>
              <a:buFontTx/>
              <a:buNone/>
              <a:tabLst/>
              <a:defRPr/>
            </a:pPr>
            <a:r>
              <a:rPr lang="en-US" dirty="0">
                <a:solidFill>
                  <a:srgbClr val="004A86"/>
                </a:solidFill>
                <a:latin typeface="IntelOne Display Light"/>
                <a:cs typeface="Helvetica Neue Medium"/>
                <a:sym typeface="Helvetica Neue Medium"/>
              </a:rPr>
              <a:t>Protect against difficult-to-defend threats targeting critical data &amp; systems</a:t>
            </a:r>
          </a:p>
        </p:txBody>
      </p:sp>
    </p:spTree>
    <p:extLst>
      <p:ext uri="{BB962C8B-B14F-4D97-AF65-F5344CB8AC3E}">
        <p14:creationId xmlns:p14="http://schemas.microsoft.com/office/powerpoint/2010/main" val="10153068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CCB2-3FA3-4497-B686-19BA26F83EC5}"/>
              </a:ext>
            </a:extLst>
          </p:cNvPr>
          <p:cNvSpPr>
            <a:spLocks noGrp="1"/>
          </p:cNvSpPr>
          <p:nvPr>
            <p:ph type="title"/>
          </p:nvPr>
        </p:nvSpPr>
        <p:spPr>
          <a:xfrm>
            <a:off x="381000" y="195316"/>
            <a:ext cx="10972800" cy="2503921"/>
          </a:xfrm>
        </p:spPr>
        <p:txBody>
          <a:bodyPr>
            <a:normAutofit/>
          </a:bodyPr>
          <a:lstStyle/>
          <a:p>
            <a:r>
              <a:rPr lang="en-US" dirty="0"/>
              <a:t>Presentation Guide:</a:t>
            </a:r>
            <a:br>
              <a:rPr lang="en-US" dirty="0"/>
            </a:br>
            <a:br>
              <a:rPr lang="en-US" dirty="0"/>
            </a:br>
            <a:r>
              <a:rPr lang="en-US" dirty="0"/>
              <a:t>30-Second Pitch Slide</a:t>
            </a:r>
            <a:br>
              <a:rPr lang="en-US" dirty="0"/>
            </a:br>
            <a:r>
              <a:rPr lang="en-US" dirty="0"/>
              <a:t>(Also effective as a closing slide)</a:t>
            </a:r>
          </a:p>
        </p:txBody>
      </p:sp>
    </p:spTree>
    <p:extLst>
      <p:ext uri="{BB962C8B-B14F-4D97-AF65-F5344CB8AC3E}">
        <p14:creationId xmlns:p14="http://schemas.microsoft.com/office/powerpoint/2010/main" val="151584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48F95-61FA-7A62-6BAC-30AC7CDAC0BE}"/>
              </a:ext>
            </a:extLst>
          </p:cNvPr>
          <p:cNvSpPr>
            <a:spLocks noGrp="1"/>
          </p:cNvSpPr>
          <p:nvPr>
            <p:ph type="title"/>
          </p:nvPr>
        </p:nvSpPr>
        <p:spPr/>
        <p:txBody>
          <a:bodyPr/>
          <a:lstStyle/>
          <a:p>
            <a:r>
              <a:rPr lang="en-US"/>
              <a:t>Threats Are Present Across All AI Deployment Phases</a:t>
            </a:r>
          </a:p>
        </p:txBody>
      </p:sp>
      <p:sp>
        <p:nvSpPr>
          <p:cNvPr id="6" name="TextBox 5">
            <a:extLst>
              <a:ext uri="{FF2B5EF4-FFF2-40B4-BE49-F238E27FC236}">
                <a16:creationId xmlns:a16="http://schemas.microsoft.com/office/drawing/2014/main" id="{243C12F7-DA0B-AD15-0B21-542CBC163D0A}"/>
              </a:ext>
            </a:extLst>
          </p:cNvPr>
          <p:cNvSpPr txBox="1"/>
          <p:nvPr/>
        </p:nvSpPr>
        <p:spPr>
          <a:xfrm>
            <a:off x="986468" y="3744537"/>
            <a:ext cx="3108960" cy="2092496"/>
          </a:xfrm>
          <a:prstGeom prst="rect">
            <a:avLst/>
          </a:prstGeom>
          <a:solidFill>
            <a:schemeClr val="bg1"/>
          </a:solidFill>
          <a:ln w="28575">
            <a:solidFill>
              <a:srgbClr val="FF0000"/>
            </a:solidFill>
          </a:ln>
          <a:effectLst>
            <a:glow rad="101600">
              <a:schemeClr val="accent4">
                <a:satMod val="175000"/>
                <a:alpha val="40000"/>
              </a:schemeClr>
            </a:glow>
          </a:effectLst>
        </p:spPr>
        <p:txBody>
          <a:bodyPr wrap="square" tIns="274320" bIns="274320" rtlCol="0">
            <a:spAutoFit/>
          </a:bodyPr>
          <a:lstStyle/>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Adversarial data mislabeling or insertion</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Training data set theft, misuse        or breach </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Base model theft</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Software provenance risk</a:t>
            </a:r>
          </a:p>
        </p:txBody>
      </p:sp>
      <p:sp>
        <p:nvSpPr>
          <p:cNvPr id="7" name="TextBox 6">
            <a:extLst>
              <a:ext uri="{FF2B5EF4-FFF2-40B4-BE49-F238E27FC236}">
                <a16:creationId xmlns:a16="http://schemas.microsoft.com/office/drawing/2014/main" id="{C10FB7D6-5FE5-E954-D004-A484C6FC785A}"/>
              </a:ext>
            </a:extLst>
          </p:cNvPr>
          <p:cNvSpPr txBox="1"/>
          <p:nvPr/>
        </p:nvSpPr>
        <p:spPr>
          <a:xfrm>
            <a:off x="8245814" y="3744537"/>
            <a:ext cx="3108960" cy="1579663"/>
          </a:xfrm>
          <a:prstGeom prst="rect">
            <a:avLst/>
          </a:prstGeom>
          <a:solidFill>
            <a:schemeClr val="bg1"/>
          </a:solidFill>
          <a:ln w="28575">
            <a:solidFill>
              <a:srgbClr val="FF0000"/>
            </a:solidFill>
          </a:ln>
          <a:effectLst>
            <a:glow rad="101600">
              <a:schemeClr val="accent4">
                <a:satMod val="175000"/>
                <a:alpha val="40000"/>
              </a:schemeClr>
            </a:glow>
          </a:effectLst>
        </p:spPr>
        <p:txBody>
          <a:bodyPr wrap="square" tIns="274320" bIns="274320" rtlCol="0">
            <a:spAutoFit/>
          </a:bodyPr>
          <a:lstStyle/>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Model </a:t>
            </a:r>
            <a:r>
              <a:rPr lang="en-US" sz="1333">
                <a:latin typeface="IntelOne Text Light" panose="020B0403020203020204" pitchFamily="34" charset="0"/>
              </a:rPr>
              <a:t>or parameter </a:t>
            </a:r>
            <a:r>
              <a:rPr lang="en-US" sz="1333" kern="1200">
                <a:latin typeface="IntelOne Text Light" panose="020B0403020203020204" pitchFamily="34" charset="0"/>
              </a:rPr>
              <a:t>exfiltration</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Reverse engineering via  adversarial queries</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Result theft, misuse or breach</a:t>
            </a:r>
          </a:p>
        </p:txBody>
      </p:sp>
      <p:sp>
        <p:nvSpPr>
          <p:cNvPr id="8" name="TextBox 7">
            <a:extLst>
              <a:ext uri="{FF2B5EF4-FFF2-40B4-BE49-F238E27FC236}">
                <a16:creationId xmlns:a16="http://schemas.microsoft.com/office/drawing/2014/main" id="{7F9EF1FD-06D4-9793-67C7-53F5F1D56C18}"/>
              </a:ext>
            </a:extLst>
          </p:cNvPr>
          <p:cNvSpPr txBox="1"/>
          <p:nvPr/>
        </p:nvSpPr>
        <p:spPr>
          <a:xfrm>
            <a:off x="4616141" y="3747978"/>
            <a:ext cx="3108960" cy="1271951"/>
          </a:xfrm>
          <a:prstGeom prst="rect">
            <a:avLst/>
          </a:prstGeom>
          <a:solidFill>
            <a:schemeClr val="bg1"/>
          </a:solidFill>
          <a:ln w="28575">
            <a:solidFill>
              <a:srgbClr val="FF0000"/>
            </a:solidFill>
          </a:ln>
          <a:effectLst>
            <a:glow rad="101600">
              <a:schemeClr val="accent4">
                <a:satMod val="175000"/>
                <a:alpha val="40000"/>
              </a:schemeClr>
            </a:glow>
          </a:effectLst>
        </p:spPr>
        <p:txBody>
          <a:bodyPr wrap="square" tIns="274320" bIns="274320" rtlCol="0">
            <a:spAutoFit/>
          </a:bodyPr>
          <a:lstStyle/>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Intelligence gathering via            query monitoring</a:t>
            </a:r>
          </a:p>
          <a:p>
            <a:pPr marL="190510" indent="-190510" defTabSz="304815" hangingPunct="1">
              <a:lnSpc>
                <a:spcPct val="100000"/>
              </a:lnSpc>
              <a:spcBef>
                <a:spcPts val="800"/>
              </a:spcBef>
              <a:buFont typeface="Arial" panose="020B0604020202020204" pitchFamily="34" charset="0"/>
              <a:buChar char="•"/>
            </a:pPr>
            <a:r>
              <a:rPr lang="en-US" sz="1333" kern="1200">
                <a:latin typeface="IntelOne Text Light" panose="020B0403020203020204" pitchFamily="34" charset="0"/>
              </a:rPr>
              <a:t>Reverse engineering via API abuse</a:t>
            </a:r>
          </a:p>
        </p:txBody>
      </p:sp>
      <p:sp>
        <p:nvSpPr>
          <p:cNvPr id="9" name="Arrow: Chevron 8">
            <a:extLst>
              <a:ext uri="{FF2B5EF4-FFF2-40B4-BE49-F238E27FC236}">
                <a16:creationId xmlns:a16="http://schemas.microsoft.com/office/drawing/2014/main" id="{47AFC49D-A926-FEBF-253F-E088D02DF362}"/>
              </a:ext>
            </a:extLst>
          </p:cNvPr>
          <p:cNvSpPr/>
          <p:nvPr/>
        </p:nvSpPr>
        <p:spPr>
          <a:xfrm>
            <a:off x="567866" y="1912265"/>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Data Ingest &amp; Preparation</a:t>
            </a:r>
          </a:p>
        </p:txBody>
      </p:sp>
      <p:sp>
        <p:nvSpPr>
          <p:cNvPr id="10" name="Arrow: Chevron 9">
            <a:extLst>
              <a:ext uri="{FF2B5EF4-FFF2-40B4-BE49-F238E27FC236}">
                <a16:creationId xmlns:a16="http://schemas.microsoft.com/office/drawing/2014/main" id="{AE544C64-0BC3-3355-15D1-B4F79974A2C0}"/>
              </a:ext>
            </a:extLst>
          </p:cNvPr>
          <p:cNvSpPr/>
          <p:nvPr/>
        </p:nvSpPr>
        <p:spPr>
          <a:xfrm>
            <a:off x="2791396" y="1912265"/>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Model Creation </a:t>
            </a:r>
          </a:p>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&amp; Training</a:t>
            </a:r>
          </a:p>
        </p:txBody>
      </p:sp>
      <p:sp>
        <p:nvSpPr>
          <p:cNvPr id="11" name="Arrow: Chevron 10">
            <a:extLst>
              <a:ext uri="{FF2B5EF4-FFF2-40B4-BE49-F238E27FC236}">
                <a16:creationId xmlns:a16="http://schemas.microsoft.com/office/drawing/2014/main" id="{2999074B-B327-3544-A08C-CFB9CB953AD4}"/>
              </a:ext>
            </a:extLst>
          </p:cNvPr>
          <p:cNvSpPr/>
          <p:nvPr/>
        </p:nvSpPr>
        <p:spPr>
          <a:xfrm>
            <a:off x="5014926" y="1912265"/>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Deployment &amp; </a:t>
            </a:r>
          </a:p>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User Interface</a:t>
            </a:r>
          </a:p>
        </p:txBody>
      </p:sp>
      <p:sp>
        <p:nvSpPr>
          <p:cNvPr id="12" name="Arrow: Chevron 11">
            <a:extLst>
              <a:ext uri="{FF2B5EF4-FFF2-40B4-BE49-F238E27FC236}">
                <a16:creationId xmlns:a16="http://schemas.microsoft.com/office/drawing/2014/main" id="{56C2EF6A-D9B7-F674-D6E2-7D37F4A84CDB}"/>
              </a:ext>
            </a:extLst>
          </p:cNvPr>
          <p:cNvSpPr/>
          <p:nvPr/>
        </p:nvSpPr>
        <p:spPr>
          <a:xfrm>
            <a:off x="7238456" y="1912264"/>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Inference</a:t>
            </a:r>
          </a:p>
        </p:txBody>
      </p:sp>
      <p:sp>
        <p:nvSpPr>
          <p:cNvPr id="13" name="Arrow: Chevron 12">
            <a:extLst>
              <a:ext uri="{FF2B5EF4-FFF2-40B4-BE49-F238E27FC236}">
                <a16:creationId xmlns:a16="http://schemas.microsoft.com/office/drawing/2014/main" id="{ECC61A63-A34C-3248-3F1C-171577D03C5E}"/>
              </a:ext>
            </a:extLst>
          </p:cNvPr>
          <p:cNvSpPr/>
          <p:nvPr/>
        </p:nvSpPr>
        <p:spPr>
          <a:xfrm>
            <a:off x="9461988" y="1912264"/>
            <a:ext cx="2081047" cy="620110"/>
          </a:xfrm>
          <a:prstGeom prst="chevron">
            <a:avLst/>
          </a:prstGeom>
          <a:solidFill>
            <a:srgbClr val="0068B5"/>
          </a:solidFill>
          <a:ln>
            <a:solidFill>
              <a:srgbClr val="0068B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304815" hangingPunct="1">
              <a:lnSpc>
                <a:spcPct val="100000"/>
              </a:lnSpc>
              <a:spcBef>
                <a:spcPts val="0"/>
              </a:spcBef>
            </a:pPr>
            <a:r>
              <a:rPr lang="en-US" sz="1333" b="1" kern="1200">
                <a:solidFill>
                  <a:schemeClr val="bg1"/>
                </a:solidFill>
                <a:effectLst>
                  <a:outerShdw blurRad="38100" dist="38100" dir="2700000" algn="tl">
                    <a:srgbClr val="000000">
                      <a:alpha val="43137"/>
                    </a:srgbClr>
                  </a:outerShdw>
                </a:effectLst>
                <a:latin typeface="IntelOne Text Light" panose="020B0403020203020204" pitchFamily="34" charset="0"/>
              </a:rPr>
              <a:t>Results</a:t>
            </a:r>
          </a:p>
        </p:txBody>
      </p:sp>
      <p:cxnSp>
        <p:nvCxnSpPr>
          <p:cNvPr id="18" name="Straight Arrow Connector 17">
            <a:extLst>
              <a:ext uri="{FF2B5EF4-FFF2-40B4-BE49-F238E27FC236}">
                <a16:creationId xmlns:a16="http://schemas.microsoft.com/office/drawing/2014/main" id="{A6EDB5BD-0E49-435C-37A0-224E2019C722}"/>
              </a:ext>
            </a:extLst>
          </p:cNvPr>
          <p:cNvCxnSpPr>
            <a:cxnSpLocks/>
          </p:cNvCxnSpPr>
          <p:nvPr/>
        </p:nvCxnSpPr>
        <p:spPr>
          <a:xfrm>
            <a:off x="1676396"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81353904-00A7-1555-63EC-39130D3E65DE}"/>
              </a:ext>
            </a:extLst>
          </p:cNvPr>
          <p:cNvCxnSpPr>
            <a:cxnSpLocks/>
          </p:cNvCxnSpPr>
          <p:nvPr/>
        </p:nvCxnSpPr>
        <p:spPr>
          <a:xfrm>
            <a:off x="3422721"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50F3055E-B8B9-C719-F35D-4296A0AA1C6C}"/>
              </a:ext>
            </a:extLst>
          </p:cNvPr>
          <p:cNvCxnSpPr>
            <a:cxnSpLocks/>
          </p:cNvCxnSpPr>
          <p:nvPr/>
        </p:nvCxnSpPr>
        <p:spPr>
          <a:xfrm>
            <a:off x="5581424"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9D0D8F40-66B4-806A-C23A-12903E83F1F5}"/>
              </a:ext>
            </a:extLst>
          </p:cNvPr>
          <p:cNvCxnSpPr>
            <a:cxnSpLocks/>
          </p:cNvCxnSpPr>
          <p:nvPr/>
        </p:nvCxnSpPr>
        <p:spPr>
          <a:xfrm>
            <a:off x="7399468"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4FE30919-189B-2070-EF82-A3A7A138284E}"/>
              </a:ext>
            </a:extLst>
          </p:cNvPr>
          <p:cNvCxnSpPr>
            <a:cxnSpLocks/>
          </p:cNvCxnSpPr>
          <p:nvPr/>
        </p:nvCxnSpPr>
        <p:spPr>
          <a:xfrm>
            <a:off x="8814098"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C5D58D55-0C73-A2DC-42D8-BAF7D72152BE}"/>
              </a:ext>
            </a:extLst>
          </p:cNvPr>
          <p:cNvCxnSpPr>
            <a:cxnSpLocks/>
          </p:cNvCxnSpPr>
          <p:nvPr/>
        </p:nvCxnSpPr>
        <p:spPr>
          <a:xfrm>
            <a:off x="10488705" y="2532374"/>
            <a:ext cx="0" cy="1170050"/>
          </a:xfrm>
          <a:prstGeom prst="straightConnector1">
            <a:avLst/>
          </a:prstGeom>
          <a:ln>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1030" name="Picture 6" descr="Premium Vector | Fire flames vector icon in cartoon style flame fireball  illustration">
            <a:extLst>
              <a:ext uri="{FF2B5EF4-FFF2-40B4-BE49-F238E27FC236}">
                <a16:creationId xmlns:a16="http://schemas.microsoft.com/office/drawing/2014/main" id="{C5E339F5-08FF-57E8-3520-61BA6CA6B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69" y="3313266"/>
            <a:ext cx="716664" cy="71666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6" descr="Premium Vector | Fire flames vector icon in cartoon style flame fireball  illustration">
            <a:extLst>
              <a:ext uri="{FF2B5EF4-FFF2-40B4-BE49-F238E27FC236}">
                <a16:creationId xmlns:a16="http://schemas.microsoft.com/office/drawing/2014/main" id="{CAEF61DF-4503-06B2-D4AD-98F03DA449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5667" y="3313266"/>
            <a:ext cx="716664" cy="71666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Premium Vector | Fire flames vector icon in cartoon style flame fireball  illustration">
            <a:extLst>
              <a:ext uri="{FF2B5EF4-FFF2-40B4-BE49-F238E27FC236}">
                <a16:creationId xmlns:a16="http://schemas.microsoft.com/office/drawing/2014/main" id="{E4592A28-60AF-138F-CE9F-4FCC9F7C6A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9117" y="3313266"/>
            <a:ext cx="716664" cy="716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9790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5DF9A-0B8F-A680-57EE-AD450EA1258E}"/>
              </a:ext>
            </a:extLst>
          </p:cNvPr>
          <p:cNvSpPr>
            <a:spLocks noGrp="1"/>
          </p:cNvSpPr>
          <p:nvPr>
            <p:ph type="title"/>
          </p:nvPr>
        </p:nvSpPr>
        <p:spPr>
          <a:xfrm>
            <a:off x="6499123" y="477377"/>
            <a:ext cx="4854676" cy="1199822"/>
          </a:xfrm>
        </p:spPr>
        <p:txBody>
          <a:bodyPr/>
          <a:lstStyle/>
          <a:p>
            <a:pPr algn="ctr"/>
            <a:r>
              <a:rPr lang="en-US" sz="2400"/>
              <a:t>A Community Focused on Protecting Data In-Use</a:t>
            </a:r>
            <a:endParaRPr lang="en-US"/>
          </a:p>
        </p:txBody>
      </p:sp>
      <p:pic>
        <p:nvPicPr>
          <p:cNvPr id="1026" name="Picture 2" descr="Intel, Google, Microsoft, and others launch Confidential Computing  Consortium for data security | VentureBeat">
            <a:extLst>
              <a:ext uri="{FF2B5EF4-FFF2-40B4-BE49-F238E27FC236}">
                <a16:creationId xmlns:a16="http://schemas.microsoft.com/office/drawing/2014/main" id="{4D822800-E8E2-B9C5-0638-3944D259BA5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541" b="16895"/>
          <a:stretch/>
        </p:blipFill>
        <p:spPr bwMode="auto">
          <a:xfrm>
            <a:off x="838201" y="234561"/>
            <a:ext cx="4987204" cy="1564798"/>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a:extLst>
              <a:ext uri="{FF2B5EF4-FFF2-40B4-BE49-F238E27FC236}">
                <a16:creationId xmlns:a16="http://schemas.microsoft.com/office/drawing/2014/main" id="{3647C42F-C01E-8EB4-1846-0AFEB874E2FD}"/>
              </a:ext>
            </a:extLst>
          </p:cNvPr>
          <p:cNvCxnSpPr>
            <a:cxnSpLocks/>
          </p:cNvCxnSpPr>
          <p:nvPr/>
        </p:nvCxnSpPr>
        <p:spPr>
          <a:xfrm>
            <a:off x="2330248" y="1867395"/>
            <a:ext cx="8249264"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09B94935-48EF-5380-E35D-43E786483B3D}"/>
              </a:ext>
            </a:extLst>
          </p:cNvPr>
          <p:cNvSpPr txBox="1"/>
          <p:nvPr/>
        </p:nvSpPr>
        <p:spPr>
          <a:xfrm>
            <a:off x="2186386" y="2110928"/>
            <a:ext cx="8249265" cy="2031325"/>
          </a:xfrm>
          <a:prstGeom prst="rect">
            <a:avLst/>
          </a:prstGeom>
          <a:noFill/>
        </p:spPr>
        <p:txBody>
          <a:bodyPr wrap="square">
            <a:spAutoFit/>
          </a:bodyPr>
          <a:lstStyle/>
          <a:p>
            <a:r>
              <a:rPr lang="en-US"/>
              <a:t>Intel is a founding member of the Confidential Computing Consortium</a:t>
            </a:r>
          </a:p>
          <a:p>
            <a:endParaRPr lang="en-US"/>
          </a:p>
          <a:p>
            <a:r>
              <a:rPr lang="en-US"/>
              <a:t>The Consortium brings together hardware vendors, cloud providers, and software developers to accelerate the adoption of Trusted Execution Environment technologies and standards.</a:t>
            </a:r>
          </a:p>
          <a:p>
            <a:endParaRPr lang="en-US"/>
          </a:p>
          <a:p>
            <a:r>
              <a:rPr lang="en-US"/>
              <a:t>CCC is a project community at the Linux Foundation</a:t>
            </a:r>
          </a:p>
        </p:txBody>
      </p:sp>
      <p:sp>
        <p:nvSpPr>
          <p:cNvPr id="1035" name="Title 1">
            <a:extLst>
              <a:ext uri="{FF2B5EF4-FFF2-40B4-BE49-F238E27FC236}">
                <a16:creationId xmlns:a16="http://schemas.microsoft.com/office/drawing/2014/main" id="{9A82B22F-A82D-1489-AD0A-AD594E480CC1}"/>
              </a:ext>
            </a:extLst>
          </p:cNvPr>
          <p:cNvSpPr txBox="1">
            <a:spLocks/>
          </p:cNvSpPr>
          <p:nvPr/>
        </p:nvSpPr>
        <p:spPr>
          <a:xfrm>
            <a:off x="3331803" y="1357229"/>
            <a:ext cx="2760133" cy="3539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pPr algn="ctr"/>
            <a:r>
              <a:rPr lang="en-US" sz="1600">
                <a:solidFill>
                  <a:srgbClr val="0065B8"/>
                </a:solidFill>
              </a:rPr>
              <a:t>ConfidentailComputing.io</a:t>
            </a:r>
            <a:endParaRPr lang="en-US" sz="2400">
              <a:solidFill>
                <a:srgbClr val="0065B8"/>
              </a:solidFill>
            </a:endParaRPr>
          </a:p>
        </p:txBody>
      </p:sp>
      <p:grpSp>
        <p:nvGrpSpPr>
          <p:cNvPr id="9" name="Group 8">
            <a:extLst>
              <a:ext uri="{FF2B5EF4-FFF2-40B4-BE49-F238E27FC236}">
                <a16:creationId xmlns:a16="http://schemas.microsoft.com/office/drawing/2014/main" id="{0DE8AECD-58F4-7D7A-5F6F-885BDCAF875E}"/>
              </a:ext>
            </a:extLst>
          </p:cNvPr>
          <p:cNvGrpSpPr/>
          <p:nvPr/>
        </p:nvGrpSpPr>
        <p:grpSpPr>
          <a:xfrm>
            <a:off x="855403" y="4261182"/>
            <a:ext cx="10205886" cy="2000949"/>
            <a:chOff x="501444" y="4261182"/>
            <a:chExt cx="10205886" cy="2000949"/>
          </a:xfrm>
        </p:grpSpPr>
        <p:pic>
          <p:nvPicPr>
            <p:cNvPr id="1063" name="Picture 1062">
              <a:extLst>
                <a:ext uri="{FF2B5EF4-FFF2-40B4-BE49-F238E27FC236}">
                  <a16:creationId xmlns:a16="http://schemas.microsoft.com/office/drawing/2014/main" id="{03D3E33D-E184-29F9-2064-B09373E588E9}"/>
                </a:ext>
              </a:extLst>
            </p:cNvPr>
            <p:cNvPicPr>
              <a:picLocks noChangeAspect="1"/>
            </p:cNvPicPr>
            <p:nvPr/>
          </p:nvPicPr>
          <p:blipFill>
            <a:blip r:embed="rId3"/>
            <a:stretch>
              <a:fillRect/>
            </a:stretch>
          </p:blipFill>
          <p:spPr>
            <a:xfrm>
              <a:off x="1396992" y="4314471"/>
              <a:ext cx="9153021" cy="1947660"/>
            </a:xfrm>
            <a:prstGeom prst="rect">
              <a:avLst/>
            </a:prstGeom>
          </p:spPr>
        </p:pic>
        <p:sp>
          <p:nvSpPr>
            <p:cNvPr id="5" name="TextBox 4">
              <a:extLst>
                <a:ext uri="{FF2B5EF4-FFF2-40B4-BE49-F238E27FC236}">
                  <a16:creationId xmlns:a16="http://schemas.microsoft.com/office/drawing/2014/main" id="{EF637565-C45A-75F3-6AEE-0615943E3A42}"/>
                </a:ext>
              </a:extLst>
            </p:cNvPr>
            <p:cNvSpPr txBox="1"/>
            <p:nvPr/>
          </p:nvSpPr>
          <p:spPr>
            <a:xfrm>
              <a:off x="501446" y="4267851"/>
              <a:ext cx="895547" cy="461665"/>
            </a:xfrm>
            <a:prstGeom prst="rect">
              <a:avLst/>
            </a:prstGeom>
            <a:noFill/>
          </p:spPr>
          <p:txBody>
            <a:bodyPr wrap="square" rtlCol="0">
              <a:spAutoFit/>
            </a:bodyPr>
            <a:lstStyle/>
            <a:p>
              <a:r>
                <a:rPr lang="en-US" sz="1200"/>
                <a:t>Premier Members</a:t>
              </a:r>
            </a:p>
          </p:txBody>
        </p:sp>
        <p:sp>
          <p:nvSpPr>
            <p:cNvPr id="6" name="Rectangle 5">
              <a:extLst>
                <a:ext uri="{FF2B5EF4-FFF2-40B4-BE49-F238E27FC236}">
                  <a16:creationId xmlns:a16="http://schemas.microsoft.com/office/drawing/2014/main" id="{DDA6E79E-89B3-2388-A62A-45C4924A0F6A}"/>
                </a:ext>
              </a:extLst>
            </p:cNvPr>
            <p:cNvSpPr/>
            <p:nvPr/>
          </p:nvSpPr>
          <p:spPr>
            <a:xfrm>
              <a:off x="501446" y="4742853"/>
              <a:ext cx="10205884" cy="1519278"/>
            </a:xfrm>
            <a:prstGeom prst="rect">
              <a:avLst/>
            </a:prstGeom>
            <a:noFill/>
            <a:ln w="12700" cap="flat">
              <a:solidFill>
                <a:srgbClr val="8F5DA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endParaRPr>
            </a:p>
          </p:txBody>
        </p:sp>
        <p:sp>
          <p:nvSpPr>
            <p:cNvPr id="8" name="TextBox 7">
              <a:extLst>
                <a:ext uri="{FF2B5EF4-FFF2-40B4-BE49-F238E27FC236}">
                  <a16:creationId xmlns:a16="http://schemas.microsoft.com/office/drawing/2014/main" id="{2DF501DA-963C-D4E9-2349-E38DA288169E}"/>
                </a:ext>
              </a:extLst>
            </p:cNvPr>
            <p:cNvSpPr txBox="1"/>
            <p:nvPr/>
          </p:nvSpPr>
          <p:spPr>
            <a:xfrm>
              <a:off x="501444" y="5201806"/>
              <a:ext cx="895547" cy="461665"/>
            </a:xfrm>
            <a:prstGeom prst="rect">
              <a:avLst/>
            </a:prstGeom>
            <a:noFill/>
          </p:spPr>
          <p:txBody>
            <a:bodyPr wrap="square" rtlCol="0">
              <a:spAutoFit/>
            </a:bodyPr>
            <a:lstStyle/>
            <a:p>
              <a:r>
                <a:rPr lang="en-US" sz="1200"/>
                <a:t>General Members</a:t>
              </a:r>
            </a:p>
          </p:txBody>
        </p:sp>
        <p:sp>
          <p:nvSpPr>
            <p:cNvPr id="3" name="Rectangle 2">
              <a:extLst>
                <a:ext uri="{FF2B5EF4-FFF2-40B4-BE49-F238E27FC236}">
                  <a16:creationId xmlns:a16="http://schemas.microsoft.com/office/drawing/2014/main" id="{DB9BB829-7565-5C82-D13A-5671C3B46709}"/>
                </a:ext>
              </a:extLst>
            </p:cNvPr>
            <p:cNvSpPr/>
            <p:nvPr/>
          </p:nvSpPr>
          <p:spPr>
            <a:xfrm>
              <a:off x="501446" y="4261182"/>
              <a:ext cx="10205884" cy="475002"/>
            </a:xfrm>
            <a:prstGeom prst="rect">
              <a:avLst/>
            </a:prstGeom>
            <a:noFill/>
            <a:ln w="28575" cap="flat">
              <a:solidFill>
                <a:srgbClr val="8F5DA2"/>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50800" rIns="274320" bIns="50800" numCol="1" spcCol="38100" rtlCol="0" anchor="ctr">
              <a:noAutofit/>
            </a:bodyPr>
            <a:lstStyle/>
            <a:p>
              <a:pPr marL="0" marR="0" indent="0" defTabSz="825500" rtl="0" fontAlgn="auto" latinLnBrk="0" hangingPunct="0">
                <a:lnSpc>
                  <a:spcPct val="100000"/>
                </a:lnSpc>
                <a:spcBef>
                  <a:spcPts val="0"/>
                </a:spcBef>
                <a:spcAft>
                  <a:spcPts val="0"/>
                </a:spcAft>
                <a:buClrTx/>
                <a:buSzTx/>
                <a:buFontTx/>
                <a:buNone/>
                <a:tabLst/>
              </a:pPr>
              <a:endParaRPr kumimoji="0" lang="en-US"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endParaRPr>
            </a:p>
          </p:txBody>
        </p:sp>
      </p:grpSp>
    </p:spTree>
    <p:extLst>
      <p:ext uri="{BB962C8B-B14F-4D97-AF65-F5344CB8AC3E}">
        <p14:creationId xmlns:p14="http://schemas.microsoft.com/office/powerpoint/2010/main" val="62012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678-1C89-446E-A297-A212FF173069}"/>
              </a:ext>
            </a:extLst>
          </p:cNvPr>
          <p:cNvSpPr>
            <a:spLocks noGrp="1"/>
          </p:cNvSpPr>
          <p:nvPr>
            <p:ph type="title"/>
          </p:nvPr>
        </p:nvSpPr>
        <p:spPr/>
        <p:txBody>
          <a:bodyPr/>
          <a:lstStyle/>
          <a:p>
            <a:r>
              <a:rPr lang="en-US" dirty="0"/>
              <a:t>Confidential Computing Outcomes</a:t>
            </a:r>
          </a:p>
        </p:txBody>
      </p:sp>
      <p:sp>
        <p:nvSpPr>
          <p:cNvPr id="4" name="Rectangle 3">
            <a:extLst>
              <a:ext uri="{FF2B5EF4-FFF2-40B4-BE49-F238E27FC236}">
                <a16:creationId xmlns:a16="http://schemas.microsoft.com/office/drawing/2014/main" id="{DF4B3E30-6194-44B9-A94D-50E38DA8DA00}"/>
              </a:ext>
            </a:extLst>
          </p:cNvPr>
          <p:cNvSpPr/>
          <p:nvPr/>
        </p:nvSpPr>
        <p:spPr>
          <a:xfrm>
            <a:off x="1179233" y="1374841"/>
            <a:ext cx="4607257" cy="2116719"/>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a:ln>
                  <a:noFill/>
                </a:ln>
                <a:solidFill>
                  <a:schemeClr val="bg1"/>
                </a:solidFill>
                <a:effectLst/>
                <a:uFillTx/>
                <a:latin typeface="IntelOne Display Medium" panose="020B0703020203020204" pitchFamily="34" charset="0"/>
                <a:ea typeface="Helvetica Neue Medium"/>
                <a:cs typeface="Helvetica Neue Medium"/>
                <a:sym typeface="Helvetica Neue Medium"/>
              </a:rPr>
              <a:t>Confidently Migrate to the Cloud, Knowing You’re in Control</a:t>
            </a:r>
          </a:p>
          <a:p>
            <a:pPr marL="0" marR="0" indent="0" defTabSz="825500" rtl="0" fontAlgn="auto" latinLnBrk="0" hangingPunct="0">
              <a:lnSpc>
                <a:spcPct val="100000"/>
              </a:lnSpc>
              <a:spcBef>
                <a:spcPts val="0"/>
              </a:spcBef>
              <a:spcAft>
                <a:spcPts val="0"/>
              </a:spcAft>
              <a:buClrTx/>
              <a:buSzTx/>
              <a:buFontTx/>
              <a:buNone/>
              <a:tabLst/>
            </a:pPr>
            <a:endParaRPr lang="en-US" sz="1600">
              <a:solidFill>
                <a:schemeClr val="bg1"/>
              </a:solidFill>
              <a:latin typeface="IntelOne Text Light" panose="020B0403020203020204" pitchFamily="34" charset="0"/>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a:solidFill>
                  <a:schemeClr val="bg1"/>
                </a:solidFill>
                <a:latin typeface="IntelOne Text Light" panose="020B0403020203020204" pitchFamily="34" charset="0"/>
                <a:sym typeface="Helvetica Neue Medium"/>
              </a:rPr>
              <a:t>Even with confidential or regulated data</a:t>
            </a:r>
          </a:p>
        </p:txBody>
      </p:sp>
      <p:sp>
        <p:nvSpPr>
          <p:cNvPr id="5" name="Rectangle 4">
            <a:extLst>
              <a:ext uri="{FF2B5EF4-FFF2-40B4-BE49-F238E27FC236}">
                <a16:creationId xmlns:a16="http://schemas.microsoft.com/office/drawing/2014/main" id="{547C32E9-0C15-4429-9827-A7372F67E9F0}"/>
              </a:ext>
            </a:extLst>
          </p:cNvPr>
          <p:cNvSpPr/>
          <p:nvPr/>
        </p:nvSpPr>
        <p:spPr>
          <a:xfrm>
            <a:off x="5956982" y="1374841"/>
            <a:ext cx="4607257" cy="2116719"/>
          </a:xfrm>
          <a:prstGeom prst="rect">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18288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chemeClr val="bg1"/>
                </a:solidFill>
                <a:effectLst/>
                <a:uFillTx/>
                <a:latin typeface="IntelOne Display Medium" panose="020B0703020203020204" pitchFamily="34" charset="0"/>
                <a:ea typeface="Helvetica Neue Medium"/>
                <a:cs typeface="Helvetica Neue Medium"/>
                <a:sym typeface="Helvetica Neue Medium"/>
              </a:rPr>
              <a:t>Activate Confidential or Regulated Data and</a:t>
            </a:r>
            <a:r>
              <a:rPr lang="en-US" sz="2000" dirty="0">
                <a:solidFill>
                  <a:schemeClr val="bg1"/>
                </a:solidFill>
                <a:latin typeface="IntelOne Display Medium" panose="020B0703020203020204" pitchFamily="34" charset="0"/>
                <a:ea typeface="Helvetica Neue Medium"/>
                <a:cs typeface="Helvetica Neue Medium"/>
                <a:sym typeface="Helvetica Neue Medium"/>
              </a:rPr>
              <a:t> Realize its Value</a:t>
            </a:r>
            <a:endParaRPr kumimoji="0" lang="en-US" sz="2000" b="0" i="0" u="none" strike="noStrike" cap="none" spc="0" normalizeH="0" baseline="0" dirty="0">
              <a:ln>
                <a:noFill/>
              </a:ln>
              <a:solidFill>
                <a:schemeClr val="bg1"/>
              </a:solidFill>
              <a:effectLst/>
              <a:uFillTx/>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endParaRPr lang="en-US" sz="1400"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While maintaining privacy &amp; compliance</a:t>
            </a:r>
          </a:p>
        </p:txBody>
      </p:sp>
      <p:sp>
        <p:nvSpPr>
          <p:cNvPr id="6" name="Rectangle 5">
            <a:extLst>
              <a:ext uri="{FF2B5EF4-FFF2-40B4-BE49-F238E27FC236}">
                <a16:creationId xmlns:a16="http://schemas.microsoft.com/office/drawing/2014/main" id="{CBDCBA5C-D39F-49F4-9B38-C691548B58F9}"/>
              </a:ext>
            </a:extLst>
          </p:cNvPr>
          <p:cNvSpPr/>
          <p:nvPr/>
        </p:nvSpPr>
        <p:spPr>
          <a:xfrm>
            <a:off x="1179233" y="3663980"/>
            <a:ext cx="4607257" cy="2116719"/>
          </a:xfrm>
          <a:prstGeom prst="rect">
            <a:avLst/>
          </a:prstGeom>
          <a:solidFill>
            <a:srgbClr val="004A86"/>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274320" bIns="50800" numCol="1" spcCol="38100" rtlCol="0" anchor="t" anchorCtr="0">
            <a:noAutofit/>
          </a:bodyPr>
          <a:lstStyle/>
          <a:p>
            <a:pPr marR="0" defTabSz="825500" rtl="0" fontAlgn="auto" latinLnBrk="0" hangingPunct="0">
              <a:lnSpc>
                <a:spcPct val="100000"/>
              </a:lnSpc>
              <a:spcBef>
                <a:spcPts val="0"/>
              </a:spcBef>
              <a:spcAft>
                <a:spcPts val="0"/>
              </a:spcAft>
              <a:buClrTx/>
              <a:buSzTx/>
              <a:buFontTx/>
              <a:buNone/>
              <a:tabLst/>
            </a:pPr>
            <a:r>
              <a:rPr lang="en-US" sz="2000" dirty="0">
                <a:solidFill>
                  <a:schemeClr val="bg1"/>
                </a:solidFill>
                <a:latin typeface="IntelOne Display Medium" panose="020B0703020203020204" pitchFamily="34" charset="0"/>
                <a:sym typeface="Helvetica Neue Medium"/>
              </a:rPr>
              <a:t>Strengthen Compliance &amp; Data Sovereignty Programs</a:t>
            </a:r>
          </a:p>
          <a:p>
            <a:pPr marL="0" marR="0" indent="0"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With technological controls</a:t>
            </a:r>
          </a:p>
        </p:txBody>
      </p:sp>
      <p:sp>
        <p:nvSpPr>
          <p:cNvPr id="7" name="Rectangle 6">
            <a:extLst>
              <a:ext uri="{FF2B5EF4-FFF2-40B4-BE49-F238E27FC236}">
                <a16:creationId xmlns:a16="http://schemas.microsoft.com/office/drawing/2014/main" id="{FAC4B20D-C0E9-44D2-95BB-E5B20A2DA5B6}"/>
              </a:ext>
            </a:extLst>
          </p:cNvPr>
          <p:cNvSpPr/>
          <p:nvPr/>
        </p:nvSpPr>
        <p:spPr>
          <a:xfrm>
            <a:off x="5956982" y="3663980"/>
            <a:ext cx="4607257" cy="2116719"/>
          </a:xfrm>
          <a:prstGeom prst="rect">
            <a:avLst/>
          </a:prstGeom>
          <a:solidFill>
            <a:srgbClr val="E9611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74320" tIns="731520" rIns="182880" bIns="50800" numCol="1" spcCol="38100" rtlCol="0" anchor="t" anchorCtr="0">
            <a:noAutofit/>
          </a:bodyPr>
          <a:lstStyle/>
          <a:p>
            <a:pPr marL="0" marR="0" indent="0" defTabSz="825500" rtl="0" fontAlgn="auto" latinLnBrk="0" hangingPunct="0">
              <a:lnSpc>
                <a:spcPct val="100000"/>
              </a:lnSpc>
              <a:spcBef>
                <a:spcPts val="0"/>
              </a:spcBef>
              <a:spcAft>
                <a:spcPts val="0"/>
              </a:spcAft>
              <a:buClrTx/>
              <a:buSzTx/>
              <a:buFontTx/>
              <a:buNone/>
              <a:tabLst/>
            </a:pPr>
            <a:r>
              <a:rPr lang="en-US" sz="2000" dirty="0">
                <a:solidFill>
                  <a:schemeClr val="bg1"/>
                </a:solidFill>
                <a:latin typeface="IntelOne Display Medium" panose="020B0703020203020204" pitchFamily="34" charset="0"/>
                <a:sym typeface="Helvetica Neue Medium"/>
              </a:rPr>
              <a:t>Harden Cybersecurity Against Difficult-to-Defend Threats </a:t>
            </a:r>
          </a:p>
          <a:p>
            <a:pPr marL="0" marR="0" indent="0" defTabSz="825500" rtl="0" fontAlgn="auto" latinLnBrk="0" hangingPunct="0">
              <a:lnSpc>
                <a:spcPct val="100000"/>
              </a:lnSpc>
              <a:spcBef>
                <a:spcPts val="0"/>
              </a:spcBef>
              <a:spcAft>
                <a:spcPts val="0"/>
              </a:spcAft>
              <a:buClrTx/>
              <a:buSzTx/>
              <a:buFontTx/>
              <a:buNone/>
              <a:tabLst/>
            </a:pPr>
            <a:endParaRPr lang="en-US" dirty="0">
              <a:solidFill>
                <a:schemeClr val="bg1"/>
              </a:solidFill>
              <a:latin typeface="IntelOne Display Medium" panose="020B0703020203020204" pitchFamily="34" charset="0"/>
              <a:ea typeface="Helvetica Neue Medium"/>
              <a:cs typeface="Helvetica Neue Medium"/>
              <a:sym typeface="Helvetica Neue Medium"/>
            </a:endParaRPr>
          </a:p>
          <a:p>
            <a:pPr marL="0" marR="0" indent="0" defTabSz="825500" rtl="0" fontAlgn="auto" latinLnBrk="0" hangingPunct="0">
              <a:lnSpc>
                <a:spcPct val="100000"/>
              </a:lnSpc>
              <a:spcBef>
                <a:spcPts val="0"/>
              </a:spcBef>
              <a:spcAft>
                <a:spcPts val="0"/>
              </a:spcAft>
              <a:buClrTx/>
              <a:buSzTx/>
              <a:buFontTx/>
              <a:buNone/>
              <a:tabLst/>
            </a:pPr>
            <a:r>
              <a:rPr lang="en-US" sz="1600" dirty="0">
                <a:solidFill>
                  <a:schemeClr val="bg1"/>
                </a:solidFill>
                <a:latin typeface="IntelOne Text Light" panose="020B0403020203020204" pitchFamily="34" charset="0"/>
                <a:sym typeface="Helvetica Neue Medium"/>
              </a:rPr>
              <a:t>Hardware-based isolation &amp; access controls</a:t>
            </a:r>
          </a:p>
        </p:txBody>
      </p:sp>
      <p:sp>
        <p:nvSpPr>
          <p:cNvPr id="3" name="Rectangle 2">
            <a:extLst>
              <a:ext uri="{FF2B5EF4-FFF2-40B4-BE49-F238E27FC236}">
                <a16:creationId xmlns:a16="http://schemas.microsoft.com/office/drawing/2014/main" id="{3E0C0C47-1A99-4FEC-995B-23ADE3104A38}"/>
              </a:ext>
            </a:extLst>
          </p:cNvPr>
          <p:cNvSpPr/>
          <p:nvPr/>
        </p:nvSpPr>
        <p:spPr>
          <a:xfrm>
            <a:off x="10564239" y="5780699"/>
            <a:ext cx="344721" cy="34472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3E28231-2806-7CFC-E5E4-94BE10BBED2E}"/>
              </a:ext>
            </a:extLst>
          </p:cNvPr>
          <p:cNvSpPr/>
          <p:nvPr/>
        </p:nvSpPr>
        <p:spPr>
          <a:xfrm>
            <a:off x="10908960" y="5606963"/>
            <a:ext cx="173736" cy="173736"/>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Graphic 10" descr="Upload outline">
            <a:extLst>
              <a:ext uri="{FF2B5EF4-FFF2-40B4-BE49-F238E27FC236}">
                <a16:creationId xmlns:a16="http://schemas.microsoft.com/office/drawing/2014/main" id="{A25A02EE-93DD-2DC5-2DAF-73F9B28EBFE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032487" y="1421516"/>
            <a:ext cx="606267" cy="606267"/>
          </a:xfrm>
          <a:prstGeom prst="rect">
            <a:avLst/>
          </a:prstGeom>
        </p:spPr>
      </p:pic>
      <p:pic>
        <p:nvPicPr>
          <p:cNvPr id="15" name="Graphic 14" descr="Remote work outline">
            <a:extLst>
              <a:ext uri="{FF2B5EF4-FFF2-40B4-BE49-F238E27FC236}">
                <a16:creationId xmlns:a16="http://schemas.microsoft.com/office/drawing/2014/main" id="{DDA1C818-F35B-E46D-31EF-B58304DDA34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887745" y="1421516"/>
            <a:ext cx="603504" cy="663892"/>
          </a:xfrm>
          <a:prstGeom prst="rect">
            <a:avLst/>
          </a:prstGeom>
        </p:spPr>
      </p:pic>
      <p:pic>
        <p:nvPicPr>
          <p:cNvPr id="17" name="Graphic 16" descr="Checklist outline">
            <a:extLst>
              <a:ext uri="{FF2B5EF4-FFF2-40B4-BE49-F238E27FC236}">
                <a16:creationId xmlns:a16="http://schemas.microsoft.com/office/drawing/2014/main" id="{327D27B7-98EB-C4CC-958B-3CFC8828DF12}"/>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033868" y="3744349"/>
            <a:ext cx="603504" cy="603504"/>
          </a:xfrm>
          <a:prstGeom prst="rect">
            <a:avLst/>
          </a:prstGeom>
        </p:spPr>
      </p:pic>
      <p:pic>
        <p:nvPicPr>
          <p:cNvPr id="21" name="Graphic 20" descr="Shield Cross outline">
            <a:extLst>
              <a:ext uri="{FF2B5EF4-FFF2-40B4-BE49-F238E27FC236}">
                <a16:creationId xmlns:a16="http://schemas.microsoft.com/office/drawing/2014/main" id="{3C5ADAB7-F827-FFBA-9C43-65B14822F2F5}"/>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9887745" y="3744349"/>
            <a:ext cx="603504" cy="603504"/>
          </a:xfrm>
          <a:prstGeom prst="rect">
            <a:avLst/>
          </a:prstGeom>
        </p:spPr>
      </p:pic>
    </p:spTree>
    <p:extLst>
      <p:ext uri="{BB962C8B-B14F-4D97-AF65-F5344CB8AC3E}">
        <p14:creationId xmlns:p14="http://schemas.microsoft.com/office/powerpoint/2010/main" val="3242995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931EF0-6E46-43E0-984B-97608DB4454E}"/>
              </a:ext>
            </a:extLst>
          </p:cNvPr>
          <p:cNvSpPr>
            <a:spLocks noGrp="1"/>
          </p:cNvSpPr>
          <p:nvPr>
            <p:ph type="title"/>
          </p:nvPr>
        </p:nvSpPr>
        <p:spPr>
          <a:xfrm>
            <a:off x="381000" y="221694"/>
            <a:ext cx="10972800" cy="2521506"/>
          </a:xfrm>
        </p:spPr>
        <p:txBody>
          <a:bodyPr>
            <a:normAutofit/>
          </a:bodyPr>
          <a:lstStyle/>
          <a:p>
            <a:r>
              <a:rPr lang="en-US"/>
              <a:t>Presentation Guide</a:t>
            </a:r>
            <a:br>
              <a:rPr lang="en-US"/>
            </a:br>
            <a:br>
              <a:rPr lang="en-US"/>
            </a:br>
            <a:r>
              <a:rPr lang="en-US"/>
              <a:t>3 Minute Pitch (two options)</a:t>
            </a:r>
          </a:p>
        </p:txBody>
      </p:sp>
    </p:spTree>
    <p:extLst>
      <p:ext uri="{BB962C8B-B14F-4D97-AF65-F5344CB8AC3E}">
        <p14:creationId xmlns:p14="http://schemas.microsoft.com/office/powerpoint/2010/main" val="235414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CF678-1C89-446E-A297-A212FF173069}"/>
              </a:ext>
            </a:extLst>
          </p:cNvPr>
          <p:cNvSpPr>
            <a:spLocks noGrp="1"/>
          </p:cNvSpPr>
          <p:nvPr>
            <p:ph type="title"/>
          </p:nvPr>
        </p:nvSpPr>
        <p:spPr/>
        <p:txBody>
          <a:bodyPr/>
          <a:lstStyle/>
          <a:p>
            <a:r>
              <a:rPr lang="en-US" dirty="0"/>
              <a:t>Intel’s Confidential Computing Portfolio</a:t>
            </a:r>
          </a:p>
        </p:txBody>
      </p:sp>
      <p:sp>
        <p:nvSpPr>
          <p:cNvPr id="53" name="TextBox 52">
            <a:extLst>
              <a:ext uri="{FF2B5EF4-FFF2-40B4-BE49-F238E27FC236}">
                <a16:creationId xmlns:a16="http://schemas.microsoft.com/office/drawing/2014/main" id="{574C2511-1D2A-4A37-C290-D3FC5813A736}"/>
              </a:ext>
            </a:extLst>
          </p:cNvPr>
          <p:cNvSpPr txBox="1"/>
          <p:nvPr/>
        </p:nvSpPr>
        <p:spPr>
          <a:xfrm>
            <a:off x="851338" y="1214510"/>
            <a:ext cx="3279229" cy="830997"/>
          </a:xfrm>
          <a:prstGeom prst="rect">
            <a:avLst/>
          </a:prstGeom>
          <a:noFill/>
        </p:spPr>
        <p:txBody>
          <a:bodyPr wrap="square" rtlCol="0">
            <a:spAutoFit/>
          </a:bodyPr>
          <a:lstStyle/>
          <a:p>
            <a:pPr algn="ctr"/>
            <a:r>
              <a:rPr lang="en-US" sz="2800">
                <a:latin typeface="IntelOne Display Regular"/>
                <a:cs typeface="Arial"/>
              </a:rPr>
              <a:t>App Isolation</a:t>
            </a:r>
          </a:p>
          <a:p>
            <a:pPr algn="ctr"/>
            <a:r>
              <a:rPr lang="en-US" sz="2000" i="1">
                <a:latin typeface="IntelOne Display Regular"/>
                <a:cs typeface="Arial"/>
              </a:rPr>
              <a:t>Intel® SGX</a:t>
            </a:r>
          </a:p>
        </p:txBody>
      </p:sp>
      <p:sp>
        <p:nvSpPr>
          <p:cNvPr id="54" name="TextBox 53">
            <a:extLst>
              <a:ext uri="{FF2B5EF4-FFF2-40B4-BE49-F238E27FC236}">
                <a16:creationId xmlns:a16="http://schemas.microsoft.com/office/drawing/2014/main" id="{9382153C-AD9E-8756-B7E8-A0BAD5CE8A1C}"/>
              </a:ext>
            </a:extLst>
          </p:cNvPr>
          <p:cNvSpPr txBox="1"/>
          <p:nvPr/>
        </p:nvSpPr>
        <p:spPr>
          <a:xfrm>
            <a:off x="4837713" y="4883224"/>
            <a:ext cx="2837793" cy="523220"/>
          </a:xfrm>
          <a:prstGeom prst="rect">
            <a:avLst/>
          </a:prstGeom>
          <a:noFill/>
        </p:spPr>
        <p:txBody>
          <a:bodyPr wrap="square" rtlCol="0">
            <a:spAutoFit/>
          </a:bodyPr>
          <a:lstStyle/>
          <a:p>
            <a:pPr algn="ctr"/>
            <a:r>
              <a:rPr lang="en-US" sz="1400" dirty="0">
                <a:solidFill>
                  <a:srgbClr val="004A86"/>
                </a:solidFill>
                <a:latin typeface="IntelOne Display Regular"/>
                <a:cs typeface="Arial"/>
              </a:rPr>
              <a:t>Most straightforward path to greater security for legacy apps</a:t>
            </a:r>
          </a:p>
        </p:txBody>
      </p:sp>
      <p:sp>
        <p:nvSpPr>
          <p:cNvPr id="55" name="TextBox 54">
            <a:extLst>
              <a:ext uri="{FF2B5EF4-FFF2-40B4-BE49-F238E27FC236}">
                <a16:creationId xmlns:a16="http://schemas.microsoft.com/office/drawing/2014/main" id="{820AD6F7-B88A-51E4-67A0-1E6333A6253C}"/>
              </a:ext>
            </a:extLst>
          </p:cNvPr>
          <p:cNvSpPr txBox="1"/>
          <p:nvPr/>
        </p:nvSpPr>
        <p:spPr>
          <a:xfrm>
            <a:off x="8405647" y="4883224"/>
            <a:ext cx="3408817" cy="523220"/>
          </a:xfrm>
          <a:prstGeom prst="rect">
            <a:avLst/>
          </a:prstGeom>
          <a:noFill/>
        </p:spPr>
        <p:txBody>
          <a:bodyPr wrap="square" rtlCol="0">
            <a:spAutoFit/>
          </a:bodyPr>
          <a:lstStyle/>
          <a:p>
            <a:pPr algn="ctr"/>
            <a:r>
              <a:rPr lang="en-US" sz="1400">
                <a:solidFill>
                  <a:srgbClr val="004A86"/>
                </a:solidFill>
                <a:latin typeface="IntelOne Display Regular"/>
                <a:cs typeface="Arial"/>
              </a:rPr>
              <a:t>Uniform, independent attestation of trustworthy environments</a:t>
            </a:r>
          </a:p>
        </p:txBody>
      </p:sp>
      <p:sp>
        <p:nvSpPr>
          <p:cNvPr id="56" name="TextBox 55">
            <a:extLst>
              <a:ext uri="{FF2B5EF4-FFF2-40B4-BE49-F238E27FC236}">
                <a16:creationId xmlns:a16="http://schemas.microsoft.com/office/drawing/2014/main" id="{0622A855-A0CB-DB72-D306-CA5FD8AA98AB}"/>
              </a:ext>
            </a:extLst>
          </p:cNvPr>
          <p:cNvSpPr txBox="1"/>
          <p:nvPr/>
        </p:nvSpPr>
        <p:spPr>
          <a:xfrm>
            <a:off x="1014905" y="4883224"/>
            <a:ext cx="2937969" cy="523220"/>
          </a:xfrm>
          <a:prstGeom prst="rect">
            <a:avLst/>
          </a:prstGeom>
          <a:noFill/>
        </p:spPr>
        <p:txBody>
          <a:bodyPr wrap="square" rtlCol="0">
            <a:spAutoFit/>
          </a:bodyPr>
          <a:lstStyle/>
          <a:p>
            <a:pPr algn="ctr"/>
            <a:r>
              <a:rPr lang="en-US" sz="1400" dirty="0">
                <a:solidFill>
                  <a:srgbClr val="004A86"/>
                </a:solidFill>
                <a:latin typeface="IntelOne Display Regular"/>
                <a:cs typeface="Arial"/>
              </a:rPr>
              <a:t>Smallest trust boundary for greatest data protection &amp; code integrity</a:t>
            </a:r>
          </a:p>
        </p:txBody>
      </p:sp>
      <p:sp>
        <p:nvSpPr>
          <p:cNvPr id="57" name="TextBox 56">
            <a:extLst>
              <a:ext uri="{FF2B5EF4-FFF2-40B4-BE49-F238E27FC236}">
                <a16:creationId xmlns:a16="http://schemas.microsoft.com/office/drawing/2014/main" id="{2F07EF36-D0D7-66F3-D158-126D54E77366}"/>
              </a:ext>
            </a:extLst>
          </p:cNvPr>
          <p:cNvSpPr txBox="1"/>
          <p:nvPr/>
        </p:nvSpPr>
        <p:spPr>
          <a:xfrm>
            <a:off x="4599588" y="1245288"/>
            <a:ext cx="3279229" cy="800219"/>
          </a:xfrm>
          <a:prstGeom prst="rect">
            <a:avLst/>
          </a:prstGeom>
          <a:noFill/>
        </p:spPr>
        <p:txBody>
          <a:bodyPr wrap="square" rtlCol="0">
            <a:spAutoFit/>
          </a:bodyPr>
          <a:lstStyle/>
          <a:p>
            <a:pPr algn="ctr"/>
            <a:r>
              <a:rPr lang="en-US" sz="2800" dirty="0">
                <a:latin typeface="IntelOne Display Regular"/>
                <a:cs typeface="Arial"/>
              </a:rPr>
              <a:t>VM Isolation</a:t>
            </a:r>
          </a:p>
          <a:p>
            <a:pPr algn="ctr"/>
            <a:r>
              <a:rPr lang="en-US" i="1" dirty="0">
                <a:latin typeface="IntelOne Display Regular"/>
                <a:cs typeface="Arial"/>
              </a:rPr>
              <a:t>Intel® TDX</a:t>
            </a:r>
          </a:p>
        </p:txBody>
      </p:sp>
      <p:sp>
        <p:nvSpPr>
          <p:cNvPr id="58" name="TextBox 57">
            <a:extLst>
              <a:ext uri="{FF2B5EF4-FFF2-40B4-BE49-F238E27FC236}">
                <a16:creationId xmlns:a16="http://schemas.microsoft.com/office/drawing/2014/main" id="{2A8B195D-3872-00D5-40C7-069829150BA9}"/>
              </a:ext>
            </a:extLst>
          </p:cNvPr>
          <p:cNvSpPr txBox="1"/>
          <p:nvPr/>
        </p:nvSpPr>
        <p:spPr>
          <a:xfrm>
            <a:off x="8405647" y="1245288"/>
            <a:ext cx="3279229" cy="800219"/>
          </a:xfrm>
          <a:prstGeom prst="rect">
            <a:avLst/>
          </a:prstGeom>
          <a:noFill/>
        </p:spPr>
        <p:txBody>
          <a:bodyPr wrap="square" rtlCol="0">
            <a:spAutoFit/>
          </a:bodyPr>
          <a:lstStyle/>
          <a:p>
            <a:pPr algn="ctr"/>
            <a:r>
              <a:rPr lang="en-US" sz="2800" dirty="0">
                <a:latin typeface="IntelOne Display Regular"/>
                <a:cs typeface="Arial"/>
              </a:rPr>
              <a:t>Trust Services</a:t>
            </a:r>
          </a:p>
          <a:p>
            <a:pPr algn="ctr">
              <a:defRPr/>
            </a:pPr>
            <a:r>
              <a:rPr lang="en-US" i="1" dirty="0">
                <a:latin typeface="IntelOne Display Regular"/>
                <a:cs typeface="Arial"/>
              </a:rPr>
              <a:t>Intel®  </a:t>
            </a:r>
            <a:r>
              <a:rPr lang="en-US" i="1" dirty="0" err="1">
                <a:latin typeface="IntelOne Display Regular"/>
                <a:cs typeface="Arial"/>
              </a:rPr>
              <a:t>Tiber™Trust</a:t>
            </a:r>
            <a:r>
              <a:rPr lang="en-US" i="1" dirty="0">
                <a:latin typeface="IntelOne Display Regular"/>
                <a:cs typeface="Arial"/>
              </a:rPr>
              <a:t> Authority</a:t>
            </a:r>
          </a:p>
        </p:txBody>
      </p:sp>
      <p:pic>
        <p:nvPicPr>
          <p:cNvPr id="60" name="Graphic 59" descr="Cloud outline">
            <a:extLst>
              <a:ext uri="{FF2B5EF4-FFF2-40B4-BE49-F238E27FC236}">
                <a16:creationId xmlns:a16="http://schemas.microsoft.com/office/drawing/2014/main" id="{1060795A-F9B1-50C0-A33B-178EBB22FA4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2380" y="2088673"/>
            <a:ext cx="914400" cy="914400"/>
          </a:xfrm>
          <a:prstGeom prst="rect">
            <a:avLst/>
          </a:prstGeom>
        </p:spPr>
      </p:pic>
      <p:grpSp>
        <p:nvGrpSpPr>
          <p:cNvPr id="61" name="Group 60">
            <a:extLst>
              <a:ext uri="{FF2B5EF4-FFF2-40B4-BE49-F238E27FC236}">
                <a16:creationId xmlns:a16="http://schemas.microsoft.com/office/drawing/2014/main" id="{CEC76AD6-DEFC-D5C2-85BC-6F1B5900C9CD}"/>
              </a:ext>
            </a:extLst>
          </p:cNvPr>
          <p:cNvGrpSpPr/>
          <p:nvPr/>
        </p:nvGrpSpPr>
        <p:grpSpPr>
          <a:xfrm>
            <a:off x="8634680" y="3586076"/>
            <a:ext cx="2821162" cy="1109717"/>
            <a:chOff x="8662267" y="3582335"/>
            <a:chExt cx="2821162" cy="1109717"/>
          </a:xfrm>
        </p:grpSpPr>
        <p:pic>
          <p:nvPicPr>
            <p:cNvPr id="67" name="Graphic 66" descr="Cloud outline">
              <a:extLst>
                <a:ext uri="{FF2B5EF4-FFF2-40B4-BE49-F238E27FC236}">
                  <a16:creationId xmlns:a16="http://schemas.microsoft.com/office/drawing/2014/main" id="{16DA2067-3F46-FF66-9D20-4ABA3A6FAC7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8713069" y="3708457"/>
              <a:ext cx="642011" cy="642011"/>
            </a:xfrm>
            <a:prstGeom prst="rect">
              <a:avLst/>
            </a:prstGeom>
          </p:spPr>
        </p:pic>
        <p:pic>
          <p:nvPicPr>
            <p:cNvPr id="68" name="Graphic 67" descr="Building outline">
              <a:extLst>
                <a:ext uri="{FF2B5EF4-FFF2-40B4-BE49-F238E27FC236}">
                  <a16:creationId xmlns:a16="http://schemas.microsoft.com/office/drawing/2014/main" id="{98227471-EC59-B569-B1EC-0D095A4429B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422519" y="3582335"/>
              <a:ext cx="642011" cy="642011"/>
            </a:xfrm>
            <a:prstGeom prst="rect">
              <a:avLst/>
            </a:prstGeom>
          </p:spPr>
        </p:pic>
        <p:pic>
          <p:nvPicPr>
            <p:cNvPr id="69" name="Graphic 68" descr="Robot Hand outline">
              <a:extLst>
                <a:ext uri="{FF2B5EF4-FFF2-40B4-BE49-F238E27FC236}">
                  <a16:creationId xmlns:a16="http://schemas.microsoft.com/office/drawing/2014/main" id="{84DAD433-F1A8-AC2D-DAA0-946B6431D5C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41418" y="3624375"/>
              <a:ext cx="642011" cy="642011"/>
            </a:xfrm>
            <a:prstGeom prst="rect">
              <a:avLst/>
            </a:prstGeom>
          </p:spPr>
        </p:pic>
        <p:pic>
          <p:nvPicPr>
            <p:cNvPr id="70" name="Graphic 69" descr="Cell Tower outline">
              <a:extLst>
                <a:ext uri="{FF2B5EF4-FFF2-40B4-BE49-F238E27FC236}">
                  <a16:creationId xmlns:a16="http://schemas.microsoft.com/office/drawing/2014/main" id="{D815C4BE-2B0C-76F1-370B-674E0E7FBFE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131969" y="3613865"/>
              <a:ext cx="642011" cy="642011"/>
            </a:xfrm>
            <a:prstGeom prst="rect">
              <a:avLst/>
            </a:prstGeom>
          </p:spPr>
        </p:pic>
        <p:sp>
          <p:nvSpPr>
            <p:cNvPr id="71" name="TextBox 70">
              <a:extLst>
                <a:ext uri="{FF2B5EF4-FFF2-40B4-BE49-F238E27FC236}">
                  <a16:creationId xmlns:a16="http://schemas.microsoft.com/office/drawing/2014/main" id="{E2A9D99E-FE7B-6D57-29BB-509A3010F678}"/>
                </a:ext>
              </a:extLst>
            </p:cNvPr>
            <p:cNvSpPr txBox="1"/>
            <p:nvPr/>
          </p:nvSpPr>
          <p:spPr>
            <a:xfrm>
              <a:off x="8662267" y="4214622"/>
              <a:ext cx="7383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Public Clouds</a:t>
              </a:r>
            </a:p>
          </p:txBody>
        </p:sp>
        <p:sp>
          <p:nvSpPr>
            <p:cNvPr id="72" name="TextBox 71">
              <a:extLst>
                <a:ext uri="{FF2B5EF4-FFF2-40B4-BE49-F238E27FC236}">
                  <a16:creationId xmlns:a16="http://schemas.microsoft.com/office/drawing/2014/main" id="{725002F4-ABA8-99F6-6551-CC4E54399426}"/>
                </a:ext>
              </a:extLst>
            </p:cNvPr>
            <p:cNvSpPr txBox="1"/>
            <p:nvPr/>
          </p:nvSpPr>
          <p:spPr>
            <a:xfrm>
              <a:off x="9382223" y="4230387"/>
              <a:ext cx="738354"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On-Prem</a:t>
              </a:r>
            </a:p>
          </p:txBody>
        </p:sp>
        <p:sp>
          <p:nvSpPr>
            <p:cNvPr id="73" name="TextBox 72">
              <a:extLst>
                <a:ext uri="{FF2B5EF4-FFF2-40B4-BE49-F238E27FC236}">
                  <a16:creationId xmlns:a16="http://schemas.microsoft.com/office/drawing/2014/main" id="{63144F76-9B45-D7F8-28EB-9033BCA219D4}"/>
                </a:ext>
              </a:extLst>
            </p:cNvPr>
            <p:cNvSpPr txBox="1"/>
            <p:nvPr/>
          </p:nvSpPr>
          <p:spPr>
            <a:xfrm>
              <a:off x="10032123" y="4214621"/>
              <a:ext cx="78739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Network</a:t>
              </a:r>
            </a:p>
          </p:txBody>
        </p:sp>
        <p:sp>
          <p:nvSpPr>
            <p:cNvPr id="74" name="TextBox 73">
              <a:extLst>
                <a:ext uri="{FF2B5EF4-FFF2-40B4-BE49-F238E27FC236}">
                  <a16:creationId xmlns:a16="http://schemas.microsoft.com/office/drawing/2014/main" id="{663816C7-F649-C3AE-C9D3-CB361C1E95AD}"/>
                </a:ext>
              </a:extLst>
            </p:cNvPr>
            <p:cNvSpPr txBox="1"/>
            <p:nvPr/>
          </p:nvSpPr>
          <p:spPr>
            <a:xfrm>
              <a:off x="10640847" y="4211968"/>
              <a:ext cx="78739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srgbClr val="004A86"/>
                  </a:solidFill>
                  <a:effectLst/>
                  <a:uLnTx/>
                  <a:uFillTx/>
                  <a:latin typeface="IntelOne Display Regular"/>
                  <a:cs typeface="Arial"/>
                </a:rPr>
                <a:t>Edge</a:t>
              </a:r>
            </a:p>
          </p:txBody>
        </p:sp>
      </p:grpSp>
      <p:sp>
        <p:nvSpPr>
          <p:cNvPr id="62" name="TextBox 61">
            <a:extLst>
              <a:ext uri="{FF2B5EF4-FFF2-40B4-BE49-F238E27FC236}">
                <a16:creationId xmlns:a16="http://schemas.microsoft.com/office/drawing/2014/main" id="{0E5248A6-81C7-8568-78F8-C16F402C6199}"/>
              </a:ext>
            </a:extLst>
          </p:cNvPr>
          <p:cNvSpPr txBox="1"/>
          <p:nvPr/>
        </p:nvSpPr>
        <p:spPr>
          <a:xfrm>
            <a:off x="9946728" y="2344511"/>
            <a:ext cx="1051905" cy="369332"/>
          </a:xfrm>
          <a:prstGeom prst="rect">
            <a:avLst/>
          </a:prstGeom>
          <a:solidFill>
            <a:srgbClr val="FFFFFF">
              <a:alpha val="74902"/>
            </a:srgbClr>
          </a:solidFill>
        </p:spPr>
        <p:txBody>
          <a:bodyPr wrap="square" lIns="0" tIns="0" rIns="0" bIns="0" rtlCol="0" anchor="ctr" anchorCtr="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4A86"/>
                </a:solidFill>
                <a:effectLst/>
                <a:uLnTx/>
                <a:uFillTx/>
                <a:latin typeface="IntelOne Display Regular"/>
                <a:cs typeface="Arial"/>
              </a:rPr>
              <a:t>Intel Trust Authority SaaS</a:t>
            </a:r>
          </a:p>
        </p:txBody>
      </p:sp>
      <p:cxnSp>
        <p:nvCxnSpPr>
          <p:cNvPr id="63" name="Straight Arrow Connector 62">
            <a:extLst>
              <a:ext uri="{FF2B5EF4-FFF2-40B4-BE49-F238E27FC236}">
                <a16:creationId xmlns:a16="http://schemas.microsoft.com/office/drawing/2014/main" id="{D220CC45-89C2-F8EC-784B-F81C70BF202C}"/>
              </a:ext>
            </a:extLst>
          </p:cNvPr>
          <p:cNvCxnSpPr>
            <a:cxnSpLocks/>
          </p:cNvCxnSpPr>
          <p:nvPr/>
        </p:nvCxnSpPr>
        <p:spPr>
          <a:xfrm flipH="1">
            <a:off x="9147944" y="2758812"/>
            <a:ext cx="604343" cy="953386"/>
          </a:xfrm>
          <a:prstGeom prst="straightConnector1">
            <a:avLst/>
          </a:prstGeom>
          <a:noFill/>
          <a:ln w="6350" cap="flat" cmpd="sng" algn="ctr">
            <a:solidFill>
              <a:srgbClr val="0068B5"/>
            </a:solidFill>
            <a:prstDash val="solid"/>
            <a:miter lim="800000"/>
            <a:tailEnd type="triangle"/>
          </a:ln>
          <a:effectLst/>
        </p:spPr>
      </p:cxnSp>
      <p:cxnSp>
        <p:nvCxnSpPr>
          <p:cNvPr id="64" name="Straight Arrow Connector 63">
            <a:extLst>
              <a:ext uri="{FF2B5EF4-FFF2-40B4-BE49-F238E27FC236}">
                <a16:creationId xmlns:a16="http://schemas.microsoft.com/office/drawing/2014/main" id="{900879BD-667A-356C-0D7E-BAF67723E1B3}"/>
              </a:ext>
            </a:extLst>
          </p:cNvPr>
          <p:cNvCxnSpPr>
            <a:cxnSpLocks/>
          </p:cNvCxnSpPr>
          <p:nvPr/>
        </p:nvCxnSpPr>
        <p:spPr>
          <a:xfrm flipH="1">
            <a:off x="9674343" y="2790142"/>
            <a:ext cx="77944" cy="649022"/>
          </a:xfrm>
          <a:prstGeom prst="straightConnector1">
            <a:avLst/>
          </a:prstGeom>
          <a:noFill/>
          <a:ln w="6350" cap="flat" cmpd="sng" algn="ctr">
            <a:solidFill>
              <a:srgbClr val="0068B5"/>
            </a:solidFill>
            <a:prstDash val="solid"/>
            <a:miter lim="800000"/>
            <a:tailEnd type="triangle"/>
          </a:ln>
          <a:effectLst/>
        </p:spPr>
      </p:cxnSp>
      <p:cxnSp>
        <p:nvCxnSpPr>
          <p:cNvPr id="65" name="Straight Arrow Connector 64">
            <a:extLst>
              <a:ext uri="{FF2B5EF4-FFF2-40B4-BE49-F238E27FC236}">
                <a16:creationId xmlns:a16="http://schemas.microsoft.com/office/drawing/2014/main" id="{1E5FD2CD-11AF-179E-3678-1D4C42FC8738}"/>
              </a:ext>
            </a:extLst>
          </p:cNvPr>
          <p:cNvCxnSpPr>
            <a:cxnSpLocks/>
          </p:cNvCxnSpPr>
          <p:nvPr/>
        </p:nvCxnSpPr>
        <p:spPr>
          <a:xfrm>
            <a:off x="9752287" y="2790142"/>
            <a:ext cx="388883" cy="792564"/>
          </a:xfrm>
          <a:prstGeom prst="straightConnector1">
            <a:avLst/>
          </a:prstGeom>
          <a:noFill/>
          <a:ln w="6350" cap="flat" cmpd="sng" algn="ctr">
            <a:solidFill>
              <a:srgbClr val="0068B5"/>
            </a:solidFill>
            <a:prstDash val="solid"/>
            <a:miter lim="800000"/>
            <a:tailEnd type="triangle"/>
          </a:ln>
          <a:effectLst/>
        </p:spPr>
      </p:cxnSp>
      <p:cxnSp>
        <p:nvCxnSpPr>
          <p:cNvPr id="66" name="Straight Arrow Connector 65">
            <a:extLst>
              <a:ext uri="{FF2B5EF4-FFF2-40B4-BE49-F238E27FC236}">
                <a16:creationId xmlns:a16="http://schemas.microsoft.com/office/drawing/2014/main" id="{21B2339F-8601-34E5-D45E-D77659AF04A3}"/>
              </a:ext>
            </a:extLst>
          </p:cNvPr>
          <p:cNvCxnSpPr>
            <a:cxnSpLocks/>
          </p:cNvCxnSpPr>
          <p:nvPr/>
        </p:nvCxnSpPr>
        <p:spPr>
          <a:xfrm>
            <a:off x="9752287" y="2752771"/>
            <a:ext cx="1209562" cy="864835"/>
          </a:xfrm>
          <a:prstGeom prst="straightConnector1">
            <a:avLst/>
          </a:prstGeom>
          <a:noFill/>
          <a:ln w="6350" cap="flat" cmpd="sng" algn="ctr">
            <a:solidFill>
              <a:srgbClr val="0068B5"/>
            </a:solidFill>
            <a:prstDash val="solid"/>
            <a:miter lim="800000"/>
            <a:tailEnd type="triangle"/>
          </a:ln>
          <a:effectLst/>
        </p:spPr>
      </p:cxnSp>
      <p:sp>
        <p:nvSpPr>
          <p:cNvPr id="75" name="TextBox 74">
            <a:extLst>
              <a:ext uri="{FF2B5EF4-FFF2-40B4-BE49-F238E27FC236}">
                <a16:creationId xmlns:a16="http://schemas.microsoft.com/office/drawing/2014/main" id="{6DFBBE25-F03E-10F7-723B-2BB9F7239709}"/>
              </a:ext>
            </a:extLst>
          </p:cNvPr>
          <p:cNvSpPr txBox="1"/>
          <p:nvPr/>
        </p:nvSpPr>
        <p:spPr>
          <a:xfrm>
            <a:off x="1080942" y="2099709"/>
            <a:ext cx="692497" cy="737350"/>
          </a:xfrm>
          <a:prstGeom prst="rect">
            <a:avLst/>
          </a:prstGeom>
          <a:noFill/>
        </p:spPr>
        <p:txBody>
          <a:bodyPr vert="vert270" wrap="square" rtlCol="0">
            <a:spAutoFit/>
          </a:bodyPr>
          <a:lstStyle/>
          <a:p>
            <a:pPr algn="ctr"/>
            <a:r>
              <a:rPr lang="en-US" sz="1100">
                <a:solidFill>
                  <a:srgbClr val="004A86"/>
                </a:solidFill>
                <a:latin typeface="IntelOne Display Regular"/>
                <a:cs typeface="Arial"/>
              </a:rPr>
              <a:t>Trust Boundary</a:t>
            </a:r>
          </a:p>
        </p:txBody>
      </p:sp>
      <p:grpSp>
        <p:nvGrpSpPr>
          <p:cNvPr id="76" name="Group 75">
            <a:extLst>
              <a:ext uri="{FF2B5EF4-FFF2-40B4-BE49-F238E27FC236}">
                <a16:creationId xmlns:a16="http://schemas.microsoft.com/office/drawing/2014/main" id="{5B0A588A-940C-FDE1-7C13-89045D4F39B7}"/>
              </a:ext>
            </a:extLst>
          </p:cNvPr>
          <p:cNvGrpSpPr/>
          <p:nvPr/>
        </p:nvGrpSpPr>
        <p:grpSpPr>
          <a:xfrm>
            <a:off x="1569601" y="2135528"/>
            <a:ext cx="1842703" cy="2660807"/>
            <a:chOff x="1736239" y="2373522"/>
            <a:chExt cx="1842703" cy="2660807"/>
          </a:xfrm>
        </p:grpSpPr>
        <p:sp>
          <p:nvSpPr>
            <p:cNvPr id="77" name="Rectangle 76">
              <a:extLst>
                <a:ext uri="{FF2B5EF4-FFF2-40B4-BE49-F238E27FC236}">
                  <a16:creationId xmlns:a16="http://schemas.microsoft.com/office/drawing/2014/main" id="{6CC431FA-8C3B-0B5A-BBCC-A4420DDEE81C}"/>
                </a:ext>
              </a:extLst>
            </p:cNvPr>
            <p:cNvSpPr/>
            <p:nvPr/>
          </p:nvSpPr>
          <p:spPr>
            <a:xfrm>
              <a:off x="1736239" y="2373522"/>
              <a:ext cx="1842703" cy="693201"/>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a:endParaRPr>
            </a:p>
          </p:txBody>
        </p:sp>
        <p:sp>
          <p:nvSpPr>
            <p:cNvPr id="78" name="Rectangle 77">
              <a:extLst>
                <a:ext uri="{FF2B5EF4-FFF2-40B4-BE49-F238E27FC236}">
                  <a16:creationId xmlns:a16="http://schemas.microsoft.com/office/drawing/2014/main" id="{B0E4685E-5262-0784-F904-4F2805614EF4}"/>
                </a:ext>
              </a:extLst>
            </p:cNvPr>
            <p:cNvSpPr/>
            <p:nvPr/>
          </p:nvSpPr>
          <p:spPr>
            <a:xfrm>
              <a:off x="1849734" y="4730702"/>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Cloud Stack &amp; Admins</a:t>
              </a:r>
            </a:p>
          </p:txBody>
        </p:sp>
        <p:sp>
          <p:nvSpPr>
            <p:cNvPr id="79" name="Rectangle 78">
              <a:extLst>
                <a:ext uri="{FF2B5EF4-FFF2-40B4-BE49-F238E27FC236}">
                  <a16:creationId xmlns:a16="http://schemas.microsoft.com/office/drawing/2014/main" id="{095EAFC8-F8E2-6E03-EBC2-E25C09998FDF}"/>
                </a:ext>
              </a:extLst>
            </p:cNvPr>
            <p:cNvSpPr/>
            <p:nvPr/>
          </p:nvSpPr>
          <p:spPr>
            <a:xfrm>
              <a:off x="1849734" y="4371005"/>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BIOS &amp; Firmware</a:t>
              </a:r>
            </a:p>
          </p:txBody>
        </p:sp>
        <p:sp>
          <p:nvSpPr>
            <p:cNvPr id="80" name="Rectangle 79">
              <a:extLst>
                <a:ext uri="{FF2B5EF4-FFF2-40B4-BE49-F238E27FC236}">
                  <a16:creationId xmlns:a16="http://schemas.microsoft.com/office/drawing/2014/main" id="{1A70527D-A4F9-F0D0-A462-E88955C10F8F}"/>
                </a:ext>
              </a:extLst>
            </p:cNvPr>
            <p:cNvSpPr/>
            <p:nvPr/>
          </p:nvSpPr>
          <p:spPr>
            <a:xfrm>
              <a:off x="1849734" y="4011308"/>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Hypervisor</a:t>
              </a:r>
            </a:p>
          </p:txBody>
        </p:sp>
        <p:sp>
          <p:nvSpPr>
            <p:cNvPr id="81" name="Rectangle 80">
              <a:extLst>
                <a:ext uri="{FF2B5EF4-FFF2-40B4-BE49-F238E27FC236}">
                  <a16:creationId xmlns:a16="http://schemas.microsoft.com/office/drawing/2014/main" id="{9285F578-3E0A-A7F7-2CA4-A6DBF74FEDBE}"/>
                </a:ext>
              </a:extLst>
            </p:cNvPr>
            <p:cNvSpPr/>
            <p:nvPr/>
          </p:nvSpPr>
          <p:spPr>
            <a:xfrm>
              <a:off x="1849734" y="3651611"/>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VM Admin</a:t>
              </a:r>
            </a:p>
          </p:txBody>
        </p:sp>
        <p:sp>
          <p:nvSpPr>
            <p:cNvPr id="82" name="Rectangle 81">
              <a:extLst>
                <a:ext uri="{FF2B5EF4-FFF2-40B4-BE49-F238E27FC236}">
                  <a16:creationId xmlns:a16="http://schemas.microsoft.com/office/drawing/2014/main" id="{F968C1C4-D924-19C1-4EEE-AEDD103A7326}"/>
                </a:ext>
              </a:extLst>
            </p:cNvPr>
            <p:cNvSpPr/>
            <p:nvPr/>
          </p:nvSpPr>
          <p:spPr>
            <a:xfrm>
              <a:off x="1849734" y="3291914"/>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Guest OS</a:t>
              </a:r>
            </a:p>
          </p:txBody>
        </p:sp>
        <p:sp>
          <p:nvSpPr>
            <p:cNvPr id="83" name="Rectangle 82">
              <a:extLst>
                <a:ext uri="{FF2B5EF4-FFF2-40B4-BE49-F238E27FC236}">
                  <a16:creationId xmlns:a16="http://schemas.microsoft.com/office/drawing/2014/main" id="{C3E7F5EC-6595-C0C1-5070-1270E6C9737C}"/>
                </a:ext>
              </a:extLst>
            </p:cNvPr>
            <p:cNvSpPr/>
            <p:nvPr/>
          </p:nvSpPr>
          <p:spPr>
            <a:xfrm>
              <a:off x="1849734" y="2843333"/>
              <a:ext cx="1615712" cy="392512"/>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Enclave</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Applications</a:t>
              </a:r>
            </a:p>
          </p:txBody>
        </p:sp>
        <p:sp>
          <p:nvSpPr>
            <p:cNvPr id="84" name="Rectangle 83">
              <a:extLst>
                <a:ext uri="{FF2B5EF4-FFF2-40B4-BE49-F238E27FC236}">
                  <a16:creationId xmlns:a16="http://schemas.microsoft.com/office/drawing/2014/main" id="{72F767BA-615C-CD48-9307-48B23799F2C4}"/>
                </a:ext>
              </a:extLst>
            </p:cNvPr>
            <p:cNvSpPr/>
            <p:nvPr/>
          </p:nvSpPr>
          <p:spPr>
            <a:xfrm>
              <a:off x="1849734" y="2455390"/>
              <a:ext cx="1615712" cy="325317"/>
            </a:xfrm>
            <a:prstGeom prst="rect">
              <a:avLst/>
            </a:prstGeom>
            <a:solidFill>
              <a:srgbClr val="BAD18D"/>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Confidential Data</a:t>
              </a:r>
            </a:p>
          </p:txBody>
        </p:sp>
        <p:cxnSp>
          <p:nvCxnSpPr>
            <p:cNvPr id="85" name="Straight Connector 84">
              <a:extLst>
                <a:ext uri="{FF2B5EF4-FFF2-40B4-BE49-F238E27FC236}">
                  <a16:creationId xmlns:a16="http://schemas.microsoft.com/office/drawing/2014/main" id="{46FE6A58-FC6E-3FA8-6D5A-A693020611F4}"/>
                </a:ext>
              </a:extLst>
            </p:cNvPr>
            <p:cNvCxnSpPr>
              <a:cxnSpLocks/>
            </p:cNvCxnSpPr>
            <p:nvPr/>
          </p:nvCxnSpPr>
          <p:spPr>
            <a:xfrm>
              <a:off x="1849734" y="3039589"/>
              <a:ext cx="1615712" cy="0"/>
            </a:xfrm>
            <a:prstGeom prst="line">
              <a:avLst/>
            </a:prstGeom>
            <a:noFill/>
            <a:ln w="6350" cap="flat" cmpd="sng" algn="ctr">
              <a:solidFill>
                <a:srgbClr val="0068B5"/>
              </a:solidFill>
              <a:prstDash val="dash"/>
              <a:miter lim="800000"/>
            </a:ln>
            <a:effectLst/>
          </p:spPr>
        </p:cxnSp>
      </p:grpSp>
      <p:grpSp>
        <p:nvGrpSpPr>
          <p:cNvPr id="86" name="Group 85">
            <a:extLst>
              <a:ext uri="{FF2B5EF4-FFF2-40B4-BE49-F238E27FC236}">
                <a16:creationId xmlns:a16="http://schemas.microsoft.com/office/drawing/2014/main" id="{3DFED7AB-F2E4-2466-F93E-2549344D97ED}"/>
              </a:ext>
            </a:extLst>
          </p:cNvPr>
          <p:cNvGrpSpPr/>
          <p:nvPr/>
        </p:nvGrpSpPr>
        <p:grpSpPr>
          <a:xfrm>
            <a:off x="5317851" y="2069432"/>
            <a:ext cx="1842703" cy="2719799"/>
            <a:chOff x="5362552" y="2307426"/>
            <a:chExt cx="1842703" cy="2719799"/>
          </a:xfrm>
        </p:grpSpPr>
        <p:sp>
          <p:nvSpPr>
            <p:cNvPr id="87" name="Rectangle 86">
              <a:extLst>
                <a:ext uri="{FF2B5EF4-FFF2-40B4-BE49-F238E27FC236}">
                  <a16:creationId xmlns:a16="http://schemas.microsoft.com/office/drawing/2014/main" id="{D9F28B03-004B-8B49-1CB1-6A1CEDE52039}"/>
                </a:ext>
              </a:extLst>
            </p:cNvPr>
            <p:cNvSpPr/>
            <p:nvPr/>
          </p:nvSpPr>
          <p:spPr>
            <a:xfrm>
              <a:off x="5362552" y="2307426"/>
              <a:ext cx="1842703" cy="1664807"/>
            </a:xfrm>
            <a:prstGeom prst="rect">
              <a:avLst/>
            </a:prstGeom>
            <a:pattFill prst="wdUpDiag">
              <a:fgClr>
                <a:srgbClr val="0068B5">
                  <a:lumMod val="75000"/>
                </a:srgbClr>
              </a:fgClr>
              <a:bgClr>
                <a:srgbClr val="004A86">
                  <a:lumMod val="40000"/>
                  <a:lumOff val="60000"/>
                </a:srgbClr>
              </a:bgClr>
            </a:patt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cs typeface="Arial"/>
              </a:endParaRPr>
            </a:p>
          </p:txBody>
        </p:sp>
        <p:sp>
          <p:nvSpPr>
            <p:cNvPr id="88" name="Rectangle 87">
              <a:extLst>
                <a:ext uri="{FF2B5EF4-FFF2-40B4-BE49-F238E27FC236}">
                  <a16:creationId xmlns:a16="http://schemas.microsoft.com/office/drawing/2014/main" id="{863EC381-FF49-7247-C7E0-749EAAC9E3BD}"/>
                </a:ext>
              </a:extLst>
            </p:cNvPr>
            <p:cNvSpPr/>
            <p:nvPr/>
          </p:nvSpPr>
          <p:spPr>
            <a:xfrm>
              <a:off x="5476047" y="4723598"/>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Cloud Stack &amp; Admins</a:t>
              </a:r>
            </a:p>
          </p:txBody>
        </p:sp>
        <p:sp>
          <p:nvSpPr>
            <p:cNvPr id="89" name="Rectangle 88">
              <a:extLst>
                <a:ext uri="{FF2B5EF4-FFF2-40B4-BE49-F238E27FC236}">
                  <a16:creationId xmlns:a16="http://schemas.microsoft.com/office/drawing/2014/main" id="{D2699753-D091-3852-6215-54A226C5D466}"/>
                </a:ext>
              </a:extLst>
            </p:cNvPr>
            <p:cNvSpPr/>
            <p:nvPr/>
          </p:nvSpPr>
          <p:spPr>
            <a:xfrm>
              <a:off x="5476047" y="4363901"/>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BIOS &amp; Firmware</a:t>
              </a:r>
            </a:p>
          </p:txBody>
        </p:sp>
        <p:sp>
          <p:nvSpPr>
            <p:cNvPr id="90" name="Rectangle 89">
              <a:extLst>
                <a:ext uri="{FF2B5EF4-FFF2-40B4-BE49-F238E27FC236}">
                  <a16:creationId xmlns:a16="http://schemas.microsoft.com/office/drawing/2014/main" id="{B4DAEB14-43F2-B114-67A0-4EFB08466696}"/>
                </a:ext>
              </a:extLst>
            </p:cNvPr>
            <p:cNvSpPr/>
            <p:nvPr/>
          </p:nvSpPr>
          <p:spPr>
            <a:xfrm>
              <a:off x="5476047" y="4004204"/>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Hypervisor</a:t>
              </a:r>
            </a:p>
          </p:txBody>
        </p:sp>
        <p:sp>
          <p:nvSpPr>
            <p:cNvPr id="91" name="Rectangle 90">
              <a:extLst>
                <a:ext uri="{FF2B5EF4-FFF2-40B4-BE49-F238E27FC236}">
                  <a16:creationId xmlns:a16="http://schemas.microsoft.com/office/drawing/2014/main" id="{BCFB510D-20FE-CF26-15CA-6724DD741B2C}"/>
                </a:ext>
              </a:extLst>
            </p:cNvPr>
            <p:cNvSpPr/>
            <p:nvPr/>
          </p:nvSpPr>
          <p:spPr>
            <a:xfrm>
              <a:off x="5476047" y="3585515"/>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VM Admin</a:t>
              </a:r>
            </a:p>
          </p:txBody>
        </p:sp>
        <p:sp>
          <p:nvSpPr>
            <p:cNvPr id="92" name="Rectangle 91">
              <a:extLst>
                <a:ext uri="{FF2B5EF4-FFF2-40B4-BE49-F238E27FC236}">
                  <a16:creationId xmlns:a16="http://schemas.microsoft.com/office/drawing/2014/main" id="{45E13DC0-949A-D0F2-E55A-950AEFC24432}"/>
                </a:ext>
              </a:extLst>
            </p:cNvPr>
            <p:cNvSpPr/>
            <p:nvPr/>
          </p:nvSpPr>
          <p:spPr>
            <a:xfrm>
              <a:off x="5476047" y="3225818"/>
              <a:ext cx="1615712" cy="303627"/>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Guest OS</a:t>
              </a:r>
            </a:p>
          </p:txBody>
        </p:sp>
        <p:sp>
          <p:nvSpPr>
            <p:cNvPr id="93" name="Rectangle 92">
              <a:extLst>
                <a:ext uri="{FF2B5EF4-FFF2-40B4-BE49-F238E27FC236}">
                  <a16:creationId xmlns:a16="http://schemas.microsoft.com/office/drawing/2014/main" id="{F744F9C3-1778-C8A0-5FE2-A6FACB16C8F7}"/>
                </a:ext>
              </a:extLst>
            </p:cNvPr>
            <p:cNvSpPr/>
            <p:nvPr/>
          </p:nvSpPr>
          <p:spPr>
            <a:xfrm>
              <a:off x="5476047" y="2777237"/>
              <a:ext cx="1615712" cy="392512"/>
            </a:xfrm>
            <a:prstGeom prst="rect">
              <a:avLst/>
            </a:prstGeom>
            <a:solidFill>
              <a:srgbClr val="FFFFFF"/>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Applications</a:t>
              </a:r>
            </a:p>
          </p:txBody>
        </p:sp>
        <p:sp>
          <p:nvSpPr>
            <p:cNvPr id="94" name="Rectangle 93">
              <a:extLst>
                <a:ext uri="{FF2B5EF4-FFF2-40B4-BE49-F238E27FC236}">
                  <a16:creationId xmlns:a16="http://schemas.microsoft.com/office/drawing/2014/main" id="{061CA8B1-B71F-F9F9-435C-AEAE11B114C7}"/>
                </a:ext>
              </a:extLst>
            </p:cNvPr>
            <p:cNvSpPr/>
            <p:nvPr/>
          </p:nvSpPr>
          <p:spPr>
            <a:xfrm>
              <a:off x="5476047" y="2389294"/>
              <a:ext cx="1615712" cy="325317"/>
            </a:xfrm>
            <a:prstGeom prst="rect">
              <a:avLst/>
            </a:prstGeom>
            <a:solidFill>
              <a:srgbClr val="BAD18D"/>
            </a:solidFill>
            <a:ln w="12700" cap="flat" cmpd="sng" algn="ctr">
              <a:solidFill>
                <a:srgbClr val="0068B5"/>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srgbClr val="525252"/>
                  </a:solidFill>
                  <a:effectLst/>
                  <a:uLnTx/>
                  <a:uFillTx/>
                  <a:latin typeface="IntelOne Display Regular"/>
                  <a:cs typeface="Arial"/>
                </a:rPr>
                <a:t>Confidential Data</a:t>
              </a:r>
            </a:p>
          </p:txBody>
        </p:sp>
      </p:grpSp>
      <p:sp>
        <p:nvSpPr>
          <p:cNvPr id="95" name="TextBox 94">
            <a:extLst>
              <a:ext uri="{FF2B5EF4-FFF2-40B4-BE49-F238E27FC236}">
                <a16:creationId xmlns:a16="http://schemas.microsoft.com/office/drawing/2014/main" id="{4DAAA03D-C444-9F54-BA6B-8F52ECF45130}"/>
              </a:ext>
            </a:extLst>
          </p:cNvPr>
          <p:cNvSpPr txBox="1"/>
          <p:nvPr/>
        </p:nvSpPr>
        <p:spPr>
          <a:xfrm>
            <a:off x="4796416" y="2487264"/>
            <a:ext cx="692497" cy="737350"/>
          </a:xfrm>
          <a:prstGeom prst="rect">
            <a:avLst/>
          </a:prstGeom>
          <a:noFill/>
        </p:spPr>
        <p:txBody>
          <a:bodyPr vert="vert270" wrap="square" rtlCol="0">
            <a:spAutoFit/>
          </a:bodyPr>
          <a:lstStyle/>
          <a:p>
            <a:pPr algn="ctr"/>
            <a:r>
              <a:rPr lang="en-US" sz="1100">
                <a:solidFill>
                  <a:srgbClr val="004A86"/>
                </a:solidFill>
                <a:latin typeface="IntelOne Display Regular"/>
                <a:cs typeface="Arial"/>
              </a:rPr>
              <a:t>Trust Boundary</a:t>
            </a:r>
          </a:p>
        </p:txBody>
      </p:sp>
      <p:sp>
        <p:nvSpPr>
          <p:cNvPr id="4" name="TextBox 3">
            <a:extLst>
              <a:ext uri="{FF2B5EF4-FFF2-40B4-BE49-F238E27FC236}">
                <a16:creationId xmlns:a16="http://schemas.microsoft.com/office/drawing/2014/main" id="{B55F8D30-C58B-48AF-F50C-ACA34C7D6F15}"/>
              </a:ext>
            </a:extLst>
          </p:cNvPr>
          <p:cNvSpPr txBox="1"/>
          <p:nvPr/>
        </p:nvSpPr>
        <p:spPr>
          <a:xfrm>
            <a:off x="1276351" y="5835568"/>
            <a:ext cx="9470042" cy="461665"/>
          </a:xfrm>
          <a:prstGeom prst="rect">
            <a:avLst/>
          </a:prstGeom>
          <a:noFill/>
        </p:spPr>
        <p:txBody>
          <a:bodyPr wrap="square" rtlCol="0">
            <a:spAutoFit/>
          </a:bodyPr>
          <a:lstStyle/>
          <a:p>
            <a:pPr algn="ctr"/>
            <a:r>
              <a:rPr lang="en-US" sz="2400" i="1" dirty="0">
                <a:latin typeface="IntelOne Display Regular"/>
                <a:cs typeface="Arial"/>
              </a:rPr>
              <a:t>Founded on Intel’s Security-First Development &amp; Lifecycle Support</a:t>
            </a:r>
          </a:p>
        </p:txBody>
      </p:sp>
    </p:spTree>
    <p:extLst>
      <p:ext uri="{BB962C8B-B14F-4D97-AF65-F5344CB8AC3E}">
        <p14:creationId xmlns:p14="http://schemas.microsoft.com/office/powerpoint/2010/main" val="965659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71A456-ECE8-45E6-BF6E-4341F236635F}"/>
              </a:ext>
            </a:extLst>
          </p:cNvPr>
          <p:cNvSpPr>
            <a:spLocks noGrp="1"/>
          </p:cNvSpPr>
          <p:nvPr>
            <p:ph type="title"/>
          </p:nvPr>
        </p:nvSpPr>
        <p:spPr/>
        <p:txBody>
          <a:bodyPr>
            <a:noAutofit/>
          </a:bodyPr>
          <a:lstStyle/>
          <a:p>
            <a:r>
              <a:rPr lang="en-US" sz="3600"/>
              <a:t>Presentation Guide</a:t>
            </a:r>
            <a:br>
              <a:rPr lang="en-US" sz="3600"/>
            </a:br>
            <a:br>
              <a:rPr lang="en-US" sz="3600"/>
            </a:br>
            <a:r>
              <a:rPr lang="en-US" sz="3600"/>
              <a:t>Confidential Computing Need and </a:t>
            </a:r>
            <a:br>
              <a:rPr lang="en-US" sz="3600"/>
            </a:br>
            <a:r>
              <a:rPr lang="en-US" sz="3600"/>
              <a:t>Technology Fundamentals  </a:t>
            </a:r>
          </a:p>
        </p:txBody>
      </p:sp>
    </p:spTree>
    <p:extLst>
      <p:ext uri="{BB962C8B-B14F-4D97-AF65-F5344CB8AC3E}">
        <p14:creationId xmlns:p14="http://schemas.microsoft.com/office/powerpoint/2010/main" val="798044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Intel 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2021">
      <a:majorFont>
        <a:latin typeface="IntelOne Display Light"/>
        <a:ea typeface="Helvetica Neue"/>
        <a:cs typeface="Helvetica Neue"/>
      </a:majorFont>
      <a:minorFont>
        <a:latin typeface="IntelOne Text Light"/>
        <a:ea typeface="Helvetica Neue"/>
        <a:cs typeface="Helvetica Neu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Theme1" id="{FD5E17D2-2CB4-4788-BCBC-F3F658FA850B}" vid="{9C6A121C-822C-4A49-B9CA-A9BF65F8DBC8}"/>
    </a:ext>
  </a:extLst>
</a:theme>
</file>

<file path=ppt/theme/theme2.xml><?xml version="1.0" encoding="utf-8"?>
<a:theme xmlns:a="http://schemas.openxmlformats.org/drawingml/2006/main" name="1_Spark-blue">
  <a:themeElements>
    <a:clrScheme name="Custom 10">
      <a:dk1>
        <a:srgbClr val="FFFFFF"/>
      </a:dk1>
      <a:lt1>
        <a:srgbClr val="525252"/>
      </a:lt1>
      <a:dk2>
        <a:srgbClr val="FFFFFF"/>
      </a:dk2>
      <a:lt2>
        <a:srgbClr val="004A86"/>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IntelOne">
      <a:majorFont>
        <a:latin typeface="IntelOne Display Light"/>
        <a:ea typeface="Arial"/>
        <a:cs typeface="Arial"/>
      </a:majorFont>
      <a:minorFont>
        <a:latin typeface="IntelOne Display Regular"/>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2800" dirty="0">
            <a:solidFill>
              <a:schemeClr val="bg2"/>
            </a:solidFill>
          </a:defRPr>
        </a:defPPr>
      </a:lstStyle>
    </a:txDef>
  </a:objectDefaults>
  <a:extraClrSchemeLst/>
  <a:custClrLst>
    <a:custClr name="Classic Tint 2">
      <a:srgbClr val="76CEFF"/>
    </a:custClr>
    <a:custClr name="Energy Tint 2">
      <a:srgbClr val="B4F0FF"/>
    </a:custClr>
    <a:custClr name="Carbon Tint 2">
      <a:srgbClr val="E9E9E9"/>
    </a:custClr>
    <a:custClr name="Steel Tint 2">
      <a:srgbClr val="B9D6E5"/>
    </a:custClr>
    <a:custClr name="Geode Tint 2">
      <a:srgbClr val="EEC3F7"/>
    </a:custClr>
    <a:custClr name="Moss Tint 2">
      <a:srgbClr val="D7F3A2"/>
    </a:custClr>
    <a:custClr name="Rust Tint 2">
      <a:srgbClr val="FFC599"/>
    </a:custClr>
    <a:custClr name="Cobalt Tint 2">
      <a:srgbClr val="98A1FF"/>
    </a:custClr>
    <a:custClr name="Coral Tint 2">
      <a:srgbClr val="FFB6B9"/>
    </a:custClr>
    <a:custClr name="white">
      <a:srgbClr val="FFFFFF"/>
    </a:custClr>
    <a:custClr name="Classic Tint 1">
      <a:srgbClr val="00A3F6"/>
    </a:custClr>
    <a:custClr name="Energy Tint 1">
      <a:srgbClr val="7BDEFF"/>
    </a:custClr>
    <a:custClr name="Carbon Tint 1">
      <a:srgbClr val="AEAEAE"/>
    </a:custClr>
    <a:custClr name="Steel Tint 1">
      <a:srgbClr val="86B3CA"/>
    </a:custClr>
    <a:custClr name="Geode Tint 1">
      <a:srgbClr val="CC94DA"/>
    </a:custClr>
    <a:custClr name="Moss Tint 1">
      <a:srgbClr val="B1D272"/>
    </a:custClr>
    <a:custClr name="Rust Tint 1">
      <a:srgbClr val="FF8F51"/>
    </a:custClr>
    <a:custClr name="Cobalt Tint 1">
      <a:srgbClr val="5B69FF"/>
    </a:custClr>
    <a:custClr name="Coral Tint 1">
      <a:srgbClr val="FF848A"/>
    </a:custClr>
    <a:custClr name="Daisy Tint 1">
      <a:srgbClr val="FFE17A"/>
    </a:custClr>
    <a:custClr name="Classic">
      <a:srgbClr val="0068B5"/>
    </a:custClr>
    <a:custClr name="Energy">
      <a:srgbClr val="00C7FD"/>
    </a:custClr>
    <a:custClr name="Carbon">
      <a:srgbClr val="808080"/>
    </a:custClr>
    <a:custClr name="Steel">
      <a:srgbClr val="548FAD"/>
    </a:custClr>
    <a:custClr name="Geode">
      <a:srgbClr val="8F5DA2"/>
    </a:custClr>
    <a:custClr name="Moss">
      <a:srgbClr val="8BAE46"/>
    </a:custClr>
    <a:custClr name="Rust">
      <a:srgbClr val="E96115"/>
    </a:custClr>
    <a:custClr name="Cobalt">
      <a:srgbClr val="1E2EB8"/>
    </a:custClr>
    <a:custClr name="Coral">
      <a:srgbClr val="FF5662"/>
    </a:custClr>
    <a:custClr name="Daisy">
      <a:srgbClr val="FEC91B"/>
    </a:custClr>
    <a:custClr name="Classic Shade 1">
      <a:srgbClr val="004A86"/>
    </a:custClr>
    <a:custClr name="Energy Shade 1">
      <a:srgbClr val="0095CA"/>
    </a:custClr>
    <a:custClr name="Carbon Shade 1">
      <a:srgbClr val="525252"/>
    </a:custClr>
    <a:custClr name="Steel Shade 1">
      <a:srgbClr val="41728A"/>
    </a:custClr>
    <a:custClr name="Geode Shade 1">
      <a:srgbClr val="653171"/>
    </a:custClr>
    <a:custClr name="Moss Shade 1">
      <a:srgbClr val="708541"/>
    </a:custClr>
    <a:custClr name="Rust Shade 1">
      <a:srgbClr val="B24501"/>
    </a:custClr>
    <a:custClr name="Cobalt Shade 1">
      <a:srgbClr val="000F8A"/>
    </a:custClr>
    <a:custClr name="Coral Shade 1">
      <a:srgbClr val="C81326"/>
    </a:custClr>
    <a:custClr name="Daisy Shade 1">
      <a:srgbClr val="EDB200"/>
    </a:custClr>
    <a:custClr name="Classic Shade 2">
      <a:srgbClr val="00285A"/>
    </a:custClr>
    <a:custClr name="Energy Shade 2">
      <a:srgbClr val="005B85"/>
    </a:custClr>
    <a:custClr name="Carbon Shade 2">
      <a:srgbClr val="262626"/>
    </a:custClr>
    <a:custClr name="Steel Shade 2">
      <a:srgbClr val="183544"/>
    </a:custClr>
    <a:custClr name="black">
      <a:srgbClr val="000000"/>
    </a:custClr>
    <a:custClr name="Moss Shade 2">
      <a:srgbClr val="515A3D"/>
    </a:custClr>
    <a:custClr name="black">
      <a:srgbClr val="000000"/>
    </a:custClr>
    <a:custClr name="Cobalt Shade 2">
      <a:srgbClr val="000864"/>
    </a:custClr>
    <a:custClr name="black">
      <a:srgbClr val="000000"/>
    </a:custClr>
    <a:custClr name="Daisy Shade 2">
      <a:srgbClr val="C98F00"/>
    </a:custClr>
  </a:custClrLst>
  <a:extLst>
    <a:ext uri="{05A4C25C-085E-4340-85A3-A5531E510DB2}">
      <thm15:themeFamily xmlns:thm15="http://schemas.microsoft.com/office/thememl/2012/main" name="Spark-blue" id="{1253FDC5-15FA-407E-8459-EDED7C3950F7}" vid="{98FE381E-4032-408B-A729-2708E80DCFEE}"/>
    </a:ext>
  </a:extLst>
</a:theme>
</file>

<file path=ppt/theme/theme3.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Intel2020">
      <a:dk1>
        <a:srgbClr val="525252"/>
      </a:dk1>
      <a:lt1>
        <a:srgbClr val="FFFFFF"/>
      </a:lt1>
      <a:dk2>
        <a:srgbClr val="004A86"/>
      </a:dk2>
      <a:lt2>
        <a:srgbClr val="FFFFFF"/>
      </a:lt2>
      <a:accent1>
        <a:srgbClr val="0068B5"/>
      </a:accent1>
      <a:accent2>
        <a:srgbClr val="00C7FD"/>
      </a:accent2>
      <a:accent3>
        <a:srgbClr val="FEC91B"/>
      </a:accent3>
      <a:accent4>
        <a:srgbClr val="E96115"/>
      </a:accent4>
      <a:accent5>
        <a:srgbClr val="8F5DA2"/>
      </a:accent5>
      <a:accent6>
        <a:srgbClr val="8BAE46"/>
      </a:accent6>
      <a:hlink>
        <a:srgbClr val="00C7FD"/>
      </a:hlink>
      <a:folHlink>
        <a:srgbClr val="0068B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59F93187914E4478E0A47DD274FDB5E" ma:contentTypeVersion="13" ma:contentTypeDescription="Create a new document." ma:contentTypeScope="" ma:versionID="078f6bfa61d62051458e47ec94c42ce9">
  <xsd:schema xmlns:xsd="http://www.w3.org/2001/XMLSchema" xmlns:xs="http://www.w3.org/2001/XMLSchema" xmlns:p="http://schemas.microsoft.com/office/2006/metadata/properties" xmlns:ns2="4bcc650f-78b6-4272-96d5-e6fa0926a337" xmlns:ns3="aef8d16b-d379-4fa3-b07d-1fd4ebc04177" targetNamespace="http://schemas.microsoft.com/office/2006/metadata/properties" ma:root="true" ma:fieldsID="77c087583c28c5db12cd4ec26a3d5068" ns2:_="" ns3:_="">
    <xsd:import namespace="4bcc650f-78b6-4272-96d5-e6fa0926a337"/>
    <xsd:import namespace="aef8d16b-d379-4fa3-b07d-1fd4ebc0417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cc650f-78b6-4272-96d5-e6fa0926a33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ef8d16b-d379-4fa3-b07d-1fd4ebc0417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D2C3A3C-576F-4FC6-816E-4EF5F321DBE0}">
  <ds:schemaRefs>
    <ds:schemaRef ds:uri="http://schemas.microsoft.com/sharepoint/v3/contenttype/forms"/>
  </ds:schemaRefs>
</ds:datastoreItem>
</file>

<file path=customXml/itemProps2.xml><?xml version="1.0" encoding="utf-8"?>
<ds:datastoreItem xmlns:ds="http://schemas.openxmlformats.org/officeDocument/2006/customXml" ds:itemID="{2B87B9AE-D33C-468F-9E6B-281C9FE82DF0}">
  <ds:schemaRefs>
    <ds:schemaRef ds:uri="http://www.w3.org/XML/1998/namespace"/>
    <ds:schemaRef ds:uri="http://purl.org/dc/dcmitype/"/>
    <ds:schemaRef ds:uri="http://schemas.microsoft.com/office/2006/documentManagement/types"/>
    <ds:schemaRef ds:uri="http://schemas.microsoft.com/office/2006/metadata/properties"/>
    <ds:schemaRef ds:uri="aef8d16b-d379-4fa3-b07d-1fd4ebc04177"/>
    <ds:schemaRef ds:uri="http://schemas.microsoft.com/office/infopath/2007/PartnerControls"/>
    <ds:schemaRef ds:uri="http://purl.org/dc/terms/"/>
    <ds:schemaRef ds:uri="4bcc650f-78b6-4272-96d5-e6fa0926a337"/>
    <ds:schemaRef ds:uri="http://purl.org/dc/elements/1.1/"/>
    <ds:schemaRef ds:uri="http://schemas.openxmlformats.org/package/2006/metadata/core-properties"/>
  </ds:schemaRefs>
</ds:datastoreItem>
</file>

<file path=customXml/itemProps3.xml><?xml version="1.0" encoding="utf-8"?>
<ds:datastoreItem xmlns:ds="http://schemas.openxmlformats.org/officeDocument/2006/customXml" ds:itemID="{4DEF5363-367A-4B3E-AAA4-613CC8595DCF}">
  <ds:schemaRefs>
    <ds:schemaRef ds:uri="4bcc650f-78b6-4272-96d5-e6fa0926a337"/>
    <ds:schemaRef ds:uri="aef8d16b-d379-4fa3-b07d-1fd4ebc041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Metadata/LabelInfo.xml><?xml version="1.0" encoding="utf-8"?>
<clbl:labelList xmlns:clbl="http://schemas.microsoft.com/office/2020/mipLabelMetadata">
  <clbl:label id="{46c98d88-e344-4ed4-8496-4ed7712e255d}" enabled="0" method="" siteId="{46c98d88-e344-4ed4-8496-4ed7712e255d}" removed="1"/>
</clbl:labelList>
</file>

<file path=docProps/app.xml><?xml version="1.0" encoding="utf-8"?>
<Properties xmlns="http://schemas.openxmlformats.org/officeDocument/2006/extended-properties" xmlns:vt="http://schemas.openxmlformats.org/officeDocument/2006/docPropsVTypes">
  <Template>Brand-ppt-template-kk2</Template>
  <TotalTime>41873</TotalTime>
  <Words>11452</Words>
  <Application>Microsoft Office PowerPoint</Application>
  <PresentationFormat>Widescreen</PresentationFormat>
  <Paragraphs>1096</Paragraphs>
  <Slides>51</Slides>
  <Notes>39</Notes>
  <HiddenSlides>0</HiddenSlides>
  <MMClips>0</MMClips>
  <ScaleCrop>false</ScaleCrop>
  <HeadingPairs>
    <vt:vector size="6" baseType="variant">
      <vt:variant>
        <vt:lpstr>Fonts Used</vt:lpstr>
      </vt:variant>
      <vt:variant>
        <vt:i4>16</vt:i4>
      </vt:variant>
      <vt:variant>
        <vt:lpstr>Theme</vt:lpstr>
      </vt:variant>
      <vt:variant>
        <vt:i4>2</vt:i4>
      </vt:variant>
      <vt:variant>
        <vt:lpstr>Slide Titles</vt:lpstr>
      </vt:variant>
      <vt:variant>
        <vt:i4>51</vt:i4>
      </vt:variant>
    </vt:vector>
  </HeadingPairs>
  <TitlesOfParts>
    <vt:vector size="69" baseType="lpstr">
      <vt:lpstr>IntelOne Display Bold</vt:lpstr>
      <vt:lpstr>Intel Clear Light</vt:lpstr>
      <vt:lpstr>Intel Clear</vt:lpstr>
      <vt:lpstr>IntelOne Display Light</vt:lpstr>
      <vt:lpstr>Arial</vt:lpstr>
      <vt:lpstr>Wingdings</vt:lpstr>
      <vt:lpstr>Segoe UI</vt:lpstr>
      <vt:lpstr>IntelOne Text Bold</vt:lpstr>
      <vt:lpstr>IntelOne Text</vt:lpstr>
      <vt:lpstr>Calibri</vt:lpstr>
      <vt:lpstr>IntelOne Text Light</vt:lpstr>
      <vt:lpstr>Segoe UI Variable Text Semibold</vt:lpstr>
      <vt:lpstr>IntelOne Text Medium</vt:lpstr>
      <vt:lpstr>Segoe UI Semibold</vt:lpstr>
      <vt:lpstr>IntelOne Display Regular</vt:lpstr>
      <vt:lpstr>IntelOne Display Medium</vt:lpstr>
      <vt:lpstr>Theme1</vt:lpstr>
      <vt:lpstr>1_Spark-blue</vt:lpstr>
      <vt:lpstr>Confidential Computing 30-3-30  </vt:lpstr>
      <vt:lpstr>Data Protection, Compliance &amp; Sovereignty with Intel Confidential Computing</vt:lpstr>
      <vt:lpstr>Confidential Computing 30-3-30 About this Presentation</vt:lpstr>
      <vt:lpstr>Important Legal Information</vt:lpstr>
      <vt:lpstr>Presentation Guide:  30-Second Pitch Slide (Also effective as a closing slide)</vt:lpstr>
      <vt:lpstr>Confidential Computing Outcomes</vt:lpstr>
      <vt:lpstr>Presentation Guide  3 Minute Pitch (two options)</vt:lpstr>
      <vt:lpstr>Intel’s Confidential Computing Portfolio</vt:lpstr>
      <vt:lpstr>Presentation Guide  Confidential Computing Need and  Technology Fundamentals  </vt:lpstr>
      <vt:lpstr>Confidential Computing Closes a Major Gap in the Data Protection Continuum</vt:lpstr>
      <vt:lpstr>Confidential Computing</vt:lpstr>
      <vt:lpstr>Intel TEE Options</vt:lpstr>
      <vt:lpstr>Confidential Computing Outcomes</vt:lpstr>
      <vt:lpstr>Confidential Computing Deployable at Scale</vt:lpstr>
      <vt:lpstr>Confidential Computing Helps Mitigate  Difficult-to-Defend Attacks</vt:lpstr>
      <vt:lpstr>Popular Confidential Computing Use Cases</vt:lpstr>
      <vt:lpstr>Confidential AI Indicators</vt:lpstr>
      <vt:lpstr>Confidential AI Use Cases</vt:lpstr>
      <vt:lpstr>Confidential Computing in On-Prem Infrastructure Security &amp; Privacy Advantages Even When It’s Your Cloud</vt:lpstr>
      <vt:lpstr>Intel® Trust Authority Platform Attestation &amp; Integrity Verification Service </vt:lpstr>
      <vt:lpstr>Attestation Service Options</vt:lpstr>
      <vt:lpstr>Intel TEE Enabling</vt:lpstr>
      <vt:lpstr>Confidential AI Options &amp; Evolution</vt:lpstr>
      <vt:lpstr>Container Deployment Options</vt:lpstr>
      <vt:lpstr>Presentation Guide  Confidential Computing Use Case Examples</vt:lpstr>
      <vt:lpstr>Highly Active in Confidential Computing</vt:lpstr>
      <vt:lpstr>Confidential Computing Use Cases</vt:lpstr>
      <vt:lpstr>Customer Spotlight</vt:lpstr>
      <vt:lpstr>Customer Spotlight</vt:lpstr>
      <vt:lpstr>Customer Spotlight</vt:lpstr>
      <vt:lpstr>Customer Spotlight</vt:lpstr>
      <vt:lpstr>Presentation Guide  Confidential Computing and Regulatory Compliance</vt:lpstr>
      <vt:lpstr>Innovation &amp; Regulation:  An Inevitable Collision Course?</vt:lpstr>
      <vt:lpstr>PowerPoint Presentation</vt:lpstr>
      <vt:lpstr>Confidential Computing Aligns with Key Regulations</vt:lpstr>
      <vt:lpstr>Confidential Computing</vt:lpstr>
      <vt:lpstr>Presentation Guide  Confidential Computing Performance &amp; Competition</vt:lpstr>
      <vt:lpstr>Factors Affecting Confidential Computing Performance</vt:lpstr>
      <vt:lpstr>Confidential AI Performance vs. Non-Confidential</vt:lpstr>
      <vt:lpstr>Weighing Performance Impact vs. Alternatives</vt:lpstr>
      <vt:lpstr>Competitive Comparison</vt:lpstr>
      <vt:lpstr>Competitive Data Sources</vt:lpstr>
      <vt:lpstr>Security Research on Intel Confidential Computing</vt:lpstr>
      <vt:lpstr>Intel Trusted Execution Environments</vt:lpstr>
      <vt:lpstr>Presentation Guide  What follows are backup slides and some popular slides from prior editions of the 30-3-30</vt:lpstr>
      <vt:lpstr>Confidential AI Options &amp; Evolution</vt:lpstr>
      <vt:lpstr>Standard, Permissioned Access vs. Privileged Access</vt:lpstr>
      <vt:lpstr>Historically, Compliance Meant Data Lockdown</vt:lpstr>
      <vt:lpstr>Outcomes of Applied Confidential Computing</vt:lpstr>
      <vt:lpstr>Threats Are Present Across All AI Deployment Phases</vt:lpstr>
      <vt:lpstr>A Community Focused on Protecting Data In-Use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Killeen, Kristine</dc:creator>
  <cp:lastModifiedBy>Ferron-Jones, Mike</cp:lastModifiedBy>
  <cp:revision>3</cp:revision>
  <dcterms:created xsi:type="dcterms:W3CDTF">2020-10-08T23:31:50Z</dcterms:created>
  <dcterms:modified xsi:type="dcterms:W3CDTF">2025-01-17T17:17:34Z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0x010100859F93187914E4478E0A47DD274FDB5E</vt:lpwstr>
  </property>
</Properties>
</file>