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0"/>
  </p:notesMasterIdLst>
  <p:sldIdLst>
    <p:sldId id="2147309886" r:id="rId5"/>
    <p:sldId id="302" r:id="rId6"/>
    <p:sldId id="2147478293" r:id="rId7"/>
    <p:sldId id="2147471800" r:id="rId8"/>
    <p:sldId id="2147478290" r:id="rId9"/>
    <p:sldId id="2147478295" r:id="rId10"/>
    <p:sldId id="2147478291" r:id="rId11"/>
    <p:sldId id="2147309889" r:id="rId12"/>
    <p:sldId id="2147478292" r:id="rId13"/>
    <p:sldId id="2147478297" r:id="rId14"/>
    <p:sldId id="2147478294" r:id="rId15"/>
    <p:sldId id="2147478298" r:id="rId16"/>
    <p:sldId id="2147475729" r:id="rId17"/>
    <p:sldId id="2147478296" r:id="rId18"/>
    <p:sldId id="2147475621"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Intel Clear" panose="020B0604020203020204" pitchFamily="34" charset="0"/>
      <p:regular r:id="rId25"/>
      <p:bold r:id="rId26"/>
      <p:italic r:id="rId27"/>
      <p:boldItalic r:id="rId28"/>
    </p:embeddedFont>
    <p:embeddedFont>
      <p:font typeface="IntelOne Display AR Light" panose="020B0403020203020204" pitchFamily="34" charset="-78"/>
      <p:regular r:id="rId29"/>
    </p:embeddedFont>
    <p:embeddedFont>
      <p:font typeface="IntelOne Display Light" panose="020B0403020203020204" pitchFamily="34" charset="0"/>
      <p:regular r:id="rId30"/>
    </p:embeddedFont>
    <p:embeddedFont>
      <p:font typeface="IntelOne Display Medium" panose="020B0703020203020204" pitchFamily="34" charset="0"/>
      <p:regular r:id="rId31"/>
    </p:embeddedFont>
    <p:embeddedFont>
      <p:font typeface="IntelOne Display Regular" panose="020B0503020203020204" pitchFamily="34" charset="0"/>
      <p:regular r:id="rId32"/>
    </p:embeddedFont>
    <p:embeddedFont>
      <p:font typeface="IntelOne Text" panose="020B0503020203020204" pitchFamily="34" charset="0"/>
      <p:regular r:id="rId33"/>
      <p:italic r:id="rId34"/>
    </p:embeddedFont>
    <p:embeddedFont>
      <p:font typeface="IntelOne Text Light" panose="020B040302020302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2" userDrawn="1">
          <p15:clr>
            <a:srgbClr val="A4A3A4"/>
          </p15:clr>
        </p15:guide>
        <p15:guide id="2" pos="3840" userDrawn="1">
          <p15:clr>
            <a:srgbClr val="A4A3A4"/>
          </p15:clr>
        </p15:guide>
        <p15:guide id="3" orient="horz" pos="1296" userDrawn="1">
          <p15:clr>
            <a:srgbClr val="A4A3A4"/>
          </p15:clr>
        </p15:guide>
        <p15:guide id="4" pos="5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5A899-0B13-9625-27FE-9D206FF04352}" name="Adams, Susan" initials="AS" userId="S::susan.adams@intel.com::921d9f6c-c63d-4ce4-9951-730c876af4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tami, KuschaX" initials="HK" lastIdx="3" clrIdx="6">
    <p:extLst>
      <p:ext uri="{19B8F6BF-5375-455C-9EA6-DF929625EA0E}">
        <p15:presenceInfo xmlns:p15="http://schemas.microsoft.com/office/powerpoint/2012/main" userId="S::kuschax.hatami@intel.com::800210b0-a8de-4aa1-aa97-802562cabb37" providerId="AD"/>
      </p:ext>
    </p:extLst>
  </p:cmAuthor>
  <p:cmAuthor id="1" name="John Lord IV" initials="JLI" lastIdx="12" clrIdx="0">
    <p:extLst>
      <p:ext uri="{19B8F6BF-5375-455C-9EA6-DF929625EA0E}">
        <p15:presenceInfo xmlns:p15="http://schemas.microsoft.com/office/powerpoint/2012/main" userId="S::jlord@we-worldwide.com::d88c036f-56a5-4db4-ba5a-338cc2df075a" providerId="AD"/>
      </p:ext>
    </p:extLst>
  </p:cmAuthor>
  <p:cmAuthor id="8" name="Lightcap, Emily A" initials="LA" lastIdx="4" clrIdx="7">
    <p:extLst>
      <p:ext uri="{19B8F6BF-5375-455C-9EA6-DF929625EA0E}">
        <p15:presenceInfo xmlns:p15="http://schemas.microsoft.com/office/powerpoint/2012/main" userId="S::emily.a.lightcap@intel.com::4fac1cc3-352c-4abe-8aac-1a4acd2c3b26" providerId="AD"/>
      </p:ext>
    </p:extLst>
  </p:cmAuthor>
  <p:cmAuthor id="2" name="Rodrigues Da Cruz, Gerlene" initials="RDCG" lastIdx="48" clrIdx="1">
    <p:extLst>
      <p:ext uri="{19B8F6BF-5375-455C-9EA6-DF929625EA0E}">
        <p15:presenceInfo xmlns:p15="http://schemas.microsoft.com/office/powerpoint/2012/main" userId="S::gerlene.rodrigues.da.cruz@intel.com::55f0a1bb-49dc-4f97-800c-6b3ce5b1a651" providerId="AD"/>
      </p:ext>
    </p:extLst>
  </p:cmAuthor>
  <p:cmAuthor id="9" name="Colbert, Robert" initials="CR" lastIdx="3" clrIdx="8">
    <p:extLst>
      <p:ext uri="{19B8F6BF-5375-455C-9EA6-DF929625EA0E}">
        <p15:presenceInfo xmlns:p15="http://schemas.microsoft.com/office/powerpoint/2012/main" userId="S::robert.colbert@intel.com::d64cded4-3eff-46aa-84c8-143afcde6460" providerId="AD"/>
      </p:ext>
    </p:extLst>
  </p:cmAuthor>
  <p:cmAuthor id="3" name="Beth Keebler" initials="BK" lastIdx="1" clrIdx="2">
    <p:extLst>
      <p:ext uri="{19B8F6BF-5375-455C-9EA6-DF929625EA0E}">
        <p15:presenceInfo xmlns:p15="http://schemas.microsoft.com/office/powerpoint/2012/main" userId="S::bkeebler@we-worldwide.com::8fc8d72a-54cc-4724-9091-f7a05e106846" providerId="AD"/>
      </p:ext>
    </p:extLst>
  </p:cmAuthor>
  <p:cmAuthor id="10" name="Meyer-ravelli, Shawna R" initials="MrSR" lastIdx="2" clrIdx="9">
    <p:extLst>
      <p:ext uri="{19B8F6BF-5375-455C-9EA6-DF929625EA0E}">
        <p15:presenceInfo xmlns:p15="http://schemas.microsoft.com/office/powerpoint/2012/main" userId="S::shawna.r.meyer-ravelli@intel.com::330c2d0c-5c52-40f6-b1e3-5918d6f55a05" providerId="AD"/>
      </p:ext>
    </p:extLst>
  </p:cmAuthor>
  <p:cmAuthor id="4" name="Vote, Elaine" initials="VE" lastIdx="4" clrIdx="3">
    <p:extLst>
      <p:ext uri="{19B8F6BF-5375-455C-9EA6-DF929625EA0E}">
        <p15:presenceInfo xmlns:p15="http://schemas.microsoft.com/office/powerpoint/2012/main" userId="S::elaine.vote@intel.com::90e6b404-07a4-43c7-8ac1-2d4890177e09" providerId="AD"/>
      </p:ext>
    </p:extLst>
  </p:cmAuthor>
  <p:cmAuthor id="5" name="Aakre, Kari E" initials="AKE" lastIdx="7" clrIdx="4">
    <p:extLst>
      <p:ext uri="{19B8F6BF-5375-455C-9EA6-DF929625EA0E}">
        <p15:presenceInfo xmlns:p15="http://schemas.microsoft.com/office/powerpoint/2012/main" userId="S::kari.e.aakre@intel.com::4f1d3d13-42b2-470a-904e-3cd5effe5105" providerId="AD"/>
      </p:ext>
    </p:extLst>
  </p:cmAuthor>
  <p:cmAuthor id="6" name="Gupta, Nima" initials="GN" lastIdx="4" clrIdx="5">
    <p:extLst>
      <p:ext uri="{19B8F6BF-5375-455C-9EA6-DF929625EA0E}">
        <p15:presenceInfo xmlns:p15="http://schemas.microsoft.com/office/powerpoint/2012/main" userId="S::nima.gupta@intel.com::b1fc09be-2345-4892-a69b-443230faf1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46E"/>
    <a:srgbClr val="FF36D6"/>
    <a:srgbClr val="FF8A90"/>
    <a:srgbClr val="FF5662"/>
    <a:srgbClr val="000000"/>
    <a:srgbClr val="0A0336"/>
    <a:srgbClr val="1E2EB8"/>
    <a:srgbClr val="5B69FF"/>
    <a:srgbClr val="98A1FF"/>
    <a:srgbClr val="2D69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5F712-5133-4A25-BA3E-7148685E1D40}" v="101" dt="2023-07-06T16:56:55.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92" y="108"/>
      </p:cViewPr>
      <p:guideLst>
        <p:guide orient="horz" pos="2712"/>
        <p:guide pos="3840"/>
        <p:guide orient="horz" pos="1296"/>
        <p:guide pos="52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ravelli, Shawna R" userId="330c2d0c-5c52-40f6-b1e3-5918d6f55a05" providerId="ADAL" clId="{B36DBA39-F06A-429B-8E8B-CAB1D4122794}"/>
    <pc:docChg chg="delSld modSld sldOrd">
      <pc:chgData name="Meyer-ravelli, Shawna R" userId="330c2d0c-5c52-40f6-b1e3-5918d6f55a05" providerId="ADAL" clId="{B36DBA39-F06A-429B-8E8B-CAB1D4122794}" dt="2023-07-06T17:08:24.527" v="2"/>
      <pc:docMkLst>
        <pc:docMk/>
      </pc:docMkLst>
      <pc:sldChg chg="del">
        <pc:chgData name="Meyer-ravelli, Shawna R" userId="330c2d0c-5c52-40f6-b1e3-5918d6f55a05" providerId="ADAL" clId="{B36DBA39-F06A-429B-8E8B-CAB1D4122794}" dt="2023-07-06T17:08:09.701" v="0" actId="47"/>
        <pc:sldMkLst>
          <pc:docMk/>
          <pc:sldMk cId="1024542534" sldId="375"/>
        </pc:sldMkLst>
      </pc:sldChg>
      <pc:sldChg chg="ord">
        <pc:chgData name="Meyer-ravelli, Shawna R" userId="330c2d0c-5c52-40f6-b1e3-5918d6f55a05" providerId="ADAL" clId="{B36DBA39-F06A-429B-8E8B-CAB1D4122794}" dt="2023-07-06T17:08:24.527" v="2"/>
        <pc:sldMkLst>
          <pc:docMk/>
          <pc:sldMk cId="94528028" sldId="2147478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D5E13-FC04-4439-AC11-85C1A98F33A5}"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0A509-F9AB-45D6-B896-7461014BE766}" type="slidenum">
              <a:rPr lang="en-US" smtClean="0"/>
              <a:t>‹#›</a:t>
            </a:fld>
            <a:endParaRPr lang="en-US"/>
          </a:p>
        </p:txBody>
      </p:sp>
    </p:spTree>
    <p:extLst>
      <p:ext uri="{BB962C8B-B14F-4D97-AF65-F5344CB8AC3E}">
        <p14:creationId xmlns:p14="http://schemas.microsoft.com/office/powerpoint/2010/main" val="60857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a:t>This is Intel’s design of a DevOps Infinity Loop – what the industry sees as a depiction of the CI/CD cycle: Continuous Integration (CI) and Continuous Delivery (CD). CI/CD methods, what we call a CI/CD pipeline, is an integral part of a modern DevOps practice. This is normally associated only with agile methods of producing application, but in the cloud is also applied to “</a:t>
            </a:r>
            <a:r>
              <a:rPr lang="en-US" sz="1100" err="1"/>
              <a:t>IaC</a:t>
            </a:r>
            <a:r>
              <a:rPr lang="en-US" sz="1100"/>
              <a:t>,” or Infrastructure as Code, and used as the foundation for building, scaling, and managing cloud environments (aka, the VPC).</a:t>
            </a:r>
          </a:p>
          <a:p>
            <a:endParaRPr lang="en-US" sz="1100"/>
          </a:p>
          <a:p>
            <a:r>
              <a:rPr lang="en-US" sz="1100">
                <a:cs typeface="Calibri"/>
              </a:rPr>
              <a:t>This is terrific for a technical enablement description and showing customers and partners that we also live in the DevOps world, but isn’t a straightforward way to depict selling and/or qualifying motions with end customers/partners.</a:t>
            </a:r>
          </a:p>
          <a:p>
            <a:endParaRPr lang="en-US" sz="1100">
              <a:cs typeface="Calibri"/>
            </a:endParaRPr>
          </a:p>
          <a:p>
            <a:r>
              <a:rPr lang="en-US" sz="1100">
                <a:cs typeface="Calibri"/>
              </a:rPr>
              <a:t>Today, I’ll walk through how we’re using this Infinity Loop when looking at the portfolio of cloud/CAOS solutions (what we call tools) that fall into these categories. Keep in mind, some fit perfectly into one step, others identify with multiple steps, and some (like security) are pervasive throughout the infinity loop. We are focusing on an easy to break down the tools we are supporting and cultivating while aligning it back to the infinity loop philosophy.</a:t>
            </a:r>
          </a:p>
          <a:p>
            <a:endParaRPr lang="en-US" sz="1100"/>
          </a:p>
          <a:p>
            <a:endParaRPr lang="en-US"/>
          </a:p>
          <a:p>
            <a:endParaRPr lang="en-US"/>
          </a:p>
        </p:txBody>
      </p:sp>
    </p:spTree>
    <p:extLst>
      <p:ext uri="{BB962C8B-B14F-4D97-AF65-F5344CB8AC3E}">
        <p14:creationId xmlns:p14="http://schemas.microsoft.com/office/powerpoint/2010/main" val="317832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IntelOne Display Regular"/>
              </a:rPr>
              <a:t>KEY POINT:  We are renown for our hardware but many people don’t know how deep our software roots run. We’re a microprocessor company with more than 15,000 software engineers, there are a trillion lines of code optimized for Intel, we have optimized more than 100 different operating systems </a:t>
            </a:r>
            <a:endParaRPr lang="en-US">
              <a:latin typeface="IntelOne Display Regular"/>
              <a:cs typeface="Calibri"/>
            </a:endParaRPr>
          </a:p>
          <a:p>
            <a:br>
              <a:rPr lang="en-US"/>
            </a:br>
            <a:endParaRPr lang="en-US"/>
          </a:p>
          <a:p>
            <a:r>
              <a:rPr lang="en-US"/>
              <a:t>For over two decades, Intel has driven innovation—from data center to cloud to edge—through open technologies and communities.. Intel is the #1 corporate contributor to the Linux kernel.  Many processor-level features require OS enabling.  Intel’s Linux engineers tune performance and activate new platform features for the kernel, test them with rigor, and then upstream them to the kernel maintainers.  And we don’t stop there, we led the CPU optimizations with Google on </a:t>
            </a:r>
            <a:r>
              <a:rPr lang="en-US" err="1"/>
              <a:t>Tensorflow</a:t>
            </a:r>
            <a:r>
              <a:rPr lang="en-US"/>
              <a:t>, and we’re one of the original tech leaders for Kubernetes. And now with Pat at the helm, we are increasing our investments in open source even more.</a:t>
            </a:r>
            <a:endParaRPr lang="en-US">
              <a:cs typeface="Calibri"/>
            </a:endParaRPr>
          </a:p>
          <a:p>
            <a:endParaRPr lang="en-US">
              <a:cs typeface="Calibri"/>
            </a:endParaRPr>
          </a:p>
          <a:p>
            <a:endParaRPr lang="en-US"/>
          </a:p>
          <a:p>
            <a:endParaRPr lang="en-US"/>
          </a:p>
          <a:p>
            <a:r>
              <a:rPr lang="en-US"/>
              <a:t>Winning Developers and Delivering better products with our </a:t>
            </a:r>
            <a:r>
              <a:rPr lang="en-US" err="1"/>
              <a:t>commitemnt</a:t>
            </a:r>
            <a:r>
              <a:rPr lang="en-US"/>
              <a:t> to open ecosystems.</a:t>
            </a:r>
          </a:p>
          <a:p>
            <a:r>
              <a:rPr lang="en-US"/>
              <a:t>Open. Choice. Trust.</a:t>
            </a:r>
            <a:endParaRPr lang="en-US">
              <a:cs typeface="Calibri"/>
            </a:endParaRPr>
          </a:p>
          <a:p>
            <a:endParaRPr lang="en-US"/>
          </a:p>
          <a:p>
            <a:r>
              <a:rPr lang="en-US"/>
              <a:t>Enable developers</a:t>
            </a:r>
            <a:endParaRPr lang="en-US">
              <a:cs typeface="Calibri"/>
            </a:endParaRPr>
          </a:p>
          <a:p>
            <a:r>
              <a:rPr lang="en-US"/>
              <a:t>Foster Choice</a:t>
            </a:r>
            <a:endParaRPr lang="en-US">
              <a:cs typeface="Calibri"/>
            </a:endParaRPr>
          </a:p>
          <a:p>
            <a:r>
              <a:rPr lang="en-US"/>
              <a:t>Build confidential compute</a:t>
            </a:r>
            <a:endParaRPr lang="en-US">
              <a:cs typeface="Calibri"/>
            </a:endParaRPr>
          </a:p>
          <a:p>
            <a:pPr>
              <a:lnSpc>
                <a:spcPct val="107000"/>
              </a:lnSpc>
              <a:spcAft>
                <a:spcPts val="800"/>
              </a:spcAft>
            </a:pPr>
            <a:endParaRPr lang="en-US" sz="1800">
              <a:ea typeface="Calibri" panose="020F0502020204030204" pitchFamily="34" charset="0"/>
              <a:cs typeface="Arial" panose="020B0604020202020204" pitchFamily="34" charset="0"/>
            </a:endParaRPr>
          </a:p>
          <a:p>
            <a:pPr>
              <a:lnSpc>
                <a:spcPct val="107000"/>
              </a:lnSpc>
              <a:spcAft>
                <a:spcPts val="800"/>
              </a:spcAft>
            </a:pPr>
            <a:r>
              <a:rPr lang="en-US" sz="1800">
                <a:effectLst/>
                <a:ea typeface="Calibri" panose="020F0502020204030204" pitchFamily="34" charset="0"/>
                <a:cs typeface="Arial" panose="020B0604020202020204" pitchFamily="34" charset="0"/>
              </a:rPr>
              <a:t>We participate at every level in the software ecosystem… at varying levels of engagement.</a:t>
            </a:r>
            <a:r>
              <a:rPr lang="en-US" sz="1800">
                <a:ea typeface="Calibri" panose="020F0502020204030204" pitchFamily="34" charset="0"/>
                <a:cs typeface="Arial" panose="020B0604020202020204" pitchFamily="34" charset="0"/>
              </a:rPr>
              <a:t> </a:t>
            </a:r>
            <a:endParaRPr lang="en-US" sz="1800">
              <a:effectLst/>
              <a:ea typeface="Calibri" panose="020F0502020204030204" pitchFamily="34" charset="0"/>
              <a:cs typeface="Calibri"/>
            </a:endParaRPr>
          </a:p>
          <a:p>
            <a:pPr marL="0" marR="0">
              <a:lnSpc>
                <a:spcPct val="107000"/>
              </a:lnSpc>
              <a:spcBef>
                <a:spcPts val="0"/>
              </a:spcBef>
              <a:spcAft>
                <a:spcPts val="800"/>
              </a:spcAft>
            </a:pPr>
            <a:r>
              <a:rPr lang="en-US" sz="1800">
                <a:effectLst/>
                <a:ea typeface="Calibri" panose="020F0502020204030204" pitchFamily="34" charset="0"/>
                <a:cs typeface="Arial" panose="020B0604020202020204" pitchFamily="34" charset="0"/>
              </a:rPr>
              <a:t> </a:t>
            </a:r>
          </a:p>
          <a:p>
            <a:r>
              <a:rPr lang="en-US" sz="1800">
                <a:latin typeface="IntelOne Display Regular"/>
                <a:cs typeface="Segoe UI"/>
              </a:rPr>
              <a:t>Also reference key differentiators Intel offers (Suleyman’s input) </a:t>
            </a:r>
          </a:p>
          <a:p>
            <a:r>
              <a:rPr lang="en-US" sz="1800"/>
              <a:t>By doing so, Intel makes the optimizations accessible to a broader developer community. We can combine the backporting and </a:t>
            </a:r>
            <a:r>
              <a:rPr lang="en-US" sz="1800" err="1"/>
              <a:t>multiversioning</a:t>
            </a:r>
            <a:r>
              <a:rPr lang="en-US" sz="1800"/>
              <a:t> and say that by owning these together Intel shoulders the burden of upgrading to/validating new versions </a:t>
            </a:r>
            <a:endParaRPr lang="en-US" sz="1800">
              <a:cs typeface="Segoe UI"/>
            </a:endParaRPr>
          </a:p>
          <a:p>
            <a:r>
              <a:rPr lang="en-US" sz="1800">
                <a:ea typeface="Calibri" panose="020F0502020204030204" pitchFamily="34" charset="0"/>
                <a:cs typeface="Calibri"/>
              </a:rPr>
              <a:t> </a:t>
            </a:r>
            <a:r>
              <a:rPr lang="en-US" sz="1800">
                <a:effectLst/>
                <a:ea typeface="Calibri" panose="020F0502020204030204" pitchFamily="34" charset="0"/>
                <a:cs typeface="Calibri"/>
              </a:rPr>
              <a:t>Back-porting to LTS versions</a:t>
            </a:r>
          </a:p>
          <a:p>
            <a:pPr marL="342900" indent="-342900">
              <a:buFont typeface="IntelOne Text" panose="020B0503020203020204" pitchFamily="34" charset="0"/>
              <a:buChar char="-"/>
            </a:pPr>
            <a:r>
              <a:rPr lang="en-US" sz="1800">
                <a:effectLst/>
                <a:ea typeface="Calibri" panose="020F0502020204030204" pitchFamily="34" charset="0"/>
                <a:cs typeface="Calibri"/>
              </a:rPr>
              <a:t>cloud doesn’t upgrade all at once – many generations of software at work at one time… </a:t>
            </a:r>
            <a:br>
              <a:rPr lang="en-US" sz="1800">
                <a:effectLst/>
                <a:ea typeface="Calibri" panose="020F0502020204030204" pitchFamily="34" charset="0"/>
                <a:cs typeface="+mn-lt"/>
              </a:rPr>
            </a:br>
            <a:r>
              <a:rPr lang="en-US" sz="1800">
                <a:effectLst/>
                <a:ea typeface="Calibri" panose="020F0502020204030204" pitchFamily="34" charset="0"/>
                <a:cs typeface="Calibri"/>
              </a:rPr>
              <a:t>Intel has worked on providing for apps to run on multiple generations and to take advantage of whatever microarchitecture</a:t>
            </a:r>
          </a:p>
          <a:p>
            <a:pPr marL="342900" indent="-342900">
              <a:buFont typeface="IntelOne Text" panose="020B0503020203020204" pitchFamily="34" charset="0"/>
              <a:buChar char="-"/>
            </a:pPr>
            <a:r>
              <a:rPr lang="en-US" sz="1800">
                <a:ea typeface="Calibri" panose="020F0502020204030204" pitchFamily="34" charset="0"/>
                <a:cs typeface="Calibri"/>
              </a:rPr>
              <a:t>Allows software to run on blend of cloud instances</a:t>
            </a:r>
          </a:p>
          <a:p>
            <a:r>
              <a:rPr lang="en-US" sz="1800">
                <a:effectLst/>
                <a:ea typeface="Calibri" panose="020F0502020204030204" pitchFamily="34" charset="0"/>
                <a:cs typeface="Calibri"/>
              </a:rPr>
              <a:t>FMV “Function </a:t>
            </a:r>
            <a:r>
              <a:rPr lang="en-US" sz="1800" err="1">
                <a:effectLst/>
                <a:ea typeface="Calibri" panose="020F0502020204030204" pitchFamily="34" charset="0"/>
                <a:cs typeface="Calibri"/>
              </a:rPr>
              <a:t>Multiversioning</a:t>
            </a:r>
            <a:r>
              <a:rPr lang="en-US" sz="1800">
                <a:effectLst/>
                <a:ea typeface="Calibri" panose="020F0502020204030204" pitchFamily="34" charset="0"/>
                <a:cs typeface="Calibri"/>
              </a:rPr>
              <a:t>.”</a:t>
            </a:r>
            <a:r>
              <a:rPr lang="en-US" sz="1800">
                <a:ea typeface="Calibri" panose="020F0502020204030204" pitchFamily="34" charset="0"/>
                <a:cs typeface="Calibri"/>
              </a:rPr>
              <a:t>  </a:t>
            </a:r>
          </a:p>
          <a:p>
            <a:pPr marL="342900" indent="-342900">
              <a:buFont typeface="IntelOne Text" panose="020B0503020203020204" pitchFamily="34" charset="0"/>
              <a:buChar char="-"/>
            </a:pPr>
            <a:r>
              <a:rPr lang="en-US" sz="1800">
                <a:latin typeface="IntelOne Display Regular"/>
                <a:ea typeface="Calibri" panose="020F0502020204030204" pitchFamily="34" charset="0"/>
                <a:cs typeface="Calibri"/>
              </a:rPr>
              <a:t>(are the following words describing  FMV or something different? )   </a:t>
            </a:r>
            <a:r>
              <a:rPr lang="en-US" sz="1800">
                <a:effectLst/>
                <a:latin typeface="IntelOne Display Regular"/>
                <a:ea typeface="Calibri" panose="020F0502020204030204" pitchFamily="34" charset="0"/>
                <a:cs typeface="Calibri"/>
              </a:rPr>
              <a:t>Better custodians of complex multigenerational environments – support multiple microarchitectures through tool chain:</a:t>
            </a:r>
            <a:r>
              <a:rPr lang="en-US" sz="1800">
                <a:latin typeface="IntelOne Display Regular"/>
                <a:ea typeface="Calibri" panose="020F0502020204030204" pitchFamily="34" charset="0"/>
                <a:cs typeface="Calibri"/>
              </a:rPr>
              <a:t> </a:t>
            </a:r>
            <a:r>
              <a:rPr lang="en-US" sz="1800">
                <a:effectLst/>
                <a:latin typeface="IntelOne Display Regular"/>
                <a:ea typeface="Calibri" panose="020F0502020204030204" pitchFamily="34" charset="0"/>
                <a:cs typeface="Calibri"/>
              </a:rPr>
              <a:t> compiler/ linker /</a:t>
            </a:r>
            <a:r>
              <a:rPr lang="en-US" sz="1800">
                <a:latin typeface="IntelOne Display Regular"/>
                <a:ea typeface="Calibri" panose="020F0502020204030204" pitchFamily="34" charset="0"/>
                <a:cs typeface="Calibri"/>
              </a:rPr>
              <a:t> </a:t>
            </a:r>
            <a:r>
              <a:rPr lang="en-US" sz="1800">
                <a:effectLst/>
                <a:latin typeface="IntelOne Display Regular"/>
                <a:ea typeface="Calibri" panose="020F0502020204030204" pitchFamily="34" charset="0"/>
                <a:cs typeface="Calibri"/>
              </a:rPr>
              <a:t> Intel has been very thoughtful in this area: good history</a:t>
            </a:r>
          </a:p>
          <a:p>
            <a:endParaRPr lang="en-US">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B383759-8ECC-46A5-BA51-44940B4947AE}" type="slidenum">
              <a:rPr lang="en-US" smtClean="0"/>
              <a:t>4</a:t>
            </a:fld>
            <a:endParaRPr lang="en-US"/>
          </a:p>
        </p:txBody>
      </p:sp>
    </p:spTree>
    <p:extLst>
      <p:ext uri="{BB962C8B-B14F-4D97-AF65-F5344CB8AC3E}">
        <p14:creationId xmlns:p14="http://schemas.microsoft.com/office/powerpoint/2010/main" val="136629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66064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9216C1-69D7-4E85-97CA-C29E5FD1ECC3}" type="slidenum">
              <a:rPr lang="en-US" smtClean="0"/>
              <a:t>7</a:t>
            </a:fld>
            <a:endParaRPr lang="en-US"/>
          </a:p>
        </p:txBody>
      </p:sp>
    </p:spTree>
    <p:extLst>
      <p:ext uri="{BB962C8B-B14F-4D97-AF65-F5344CB8AC3E}">
        <p14:creationId xmlns:p14="http://schemas.microsoft.com/office/powerpoint/2010/main" val="160483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Instance Decision -&gt; moving to FinOps tools | Market Gap (Cost Visibility)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E58D4-82FF-457F-9907-F2075C446E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340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A">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1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5429864" cy="1199822"/>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5429864" cy="530454"/>
          </a:xfrm>
        </p:spPr>
        <p:txBody>
          <a:bodyPr>
            <a:noAutofit/>
          </a:bodyPr>
          <a:lstStyle>
            <a:lvl1pPr marL="0" indent="0">
              <a:buNone/>
              <a:defRPr sz="3200">
                <a:solidFill>
                  <a:schemeClr val="accent2"/>
                </a:solidFill>
                <a:latin typeface="+mn-lt"/>
              </a:defRPr>
            </a:lvl1pPr>
            <a:lvl2pPr marL="457200" indent="0">
              <a:buNone/>
              <a:defRPr/>
            </a:lvl2pPr>
          </a:lstStyle>
          <a:p>
            <a:pPr lvl="0"/>
            <a:r>
              <a:rPr lang="en-US" dirty="0"/>
              <a:t>Click to edit Master text styles</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230287"/>
            <a:ext cx="5429250" cy="2410686"/>
          </a:xfrm>
        </p:spPr>
        <p:txBody>
          <a:bodyPr/>
          <a:lstStyle>
            <a:lvl1pPr marL="0" indent="0">
              <a:buNone/>
              <a:defRPr/>
            </a:lvl1pPr>
          </a:lstStyle>
          <a:p>
            <a:endParaRPr lang="en-US"/>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p:nvPr>
        </p:nvSpPr>
        <p:spPr>
          <a:xfrm>
            <a:off x="5926138" y="2655075"/>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Master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5924550" y="3331781"/>
            <a:ext cx="5429250" cy="2410686"/>
          </a:xfrm>
        </p:spPr>
        <p:txBody>
          <a:bodyPr/>
          <a:lstStyle>
            <a:lvl1pPr marL="0" indent="0">
              <a:buNone/>
              <a:defRPr/>
            </a:lvl1pPr>
          </a:lstStyle>
          <a:p>
            <a:endParaRPr lang="en-US"/>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p:nvPr>
        </p:nvSpPr>
        <p:spPr>
          <a:xfrm>
            <a:off x="5924294" y="5767077"/>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56978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5429864" cy="1199822"/>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5429864" cy="530454"/>
          </a:xfrm>
        </p:spPr>
        <p:txBody>
          <a:bodyPr>
            <a:noAutofit/>
          </a:bodyPr>
          <a:lstStyle>
            <a:lvl1pPr marL="0" indent="0">
              <a:buNone/>
              <a:defRPr sz="3200">
                <a:solidFill>
                  <a:schemeClr val="accent2"/>
                </a:solidFill>
                <a:latin typeface="+mn-lt"/>
              </a:defRPr>
            </a:lvl1pPr>
            <a:lvl2pPr marL="457200" indent="0">
              <a:buNone/>
              <a:defRPr/>
            </a:lvl2pPr>
          </a:lstStyle>
          <a:p>
            <a:pPr lvl="0"/>
            <a:r>
              <a:rPr lang="en-US" dirty="0"/>
              <a:t>Click to edit Master text styles</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0"/>
            <a:ext cx="5808406" cy="6400799"/>
          </a:xfrm>
        </p:spPr>
        <p:txBody>
          <a:bodyPr/>
          <a:lstStyle>
            <a:lvl1pPr marL="0" indent="0">
              <a:buNone/>
              <a:defRPr/>
            </a:lvl1pPr>
          </a:lstStyle>
          <a:p>
            <a:endParaRPr lang="en-US"/>
          </a:p>
        </p:txBody>
      </p:sp>
    </p:spTree>
    <p:extLst>
      <p:ext uri="{BB962C8B-B14F-4D97-AF65-F5344CB8AC3E}">
        <p14:creationId xmlns:p14="http://schemas.microsoft.com/office/powerpoint/2010/main" val="30253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819150" y="2152690"/>
            <a:ext cx="4991714" cy="2552620"/>
          </a:xfrm>
        </p:spPr>
        <p:txBody>
          <a:bodyPr/>
          <a:lstStyle>
            <a:lvl1pPr>
              <a:defRPr/>
            </a:lvl1pPr>
          </a:lstStyle>
          <a:p>
            <a:r>
              <a:rPr lang="en-US"/>
              <a:t>Click to edit Master title style</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0"/>
            <a:ext cx="5808406" cy="6400799"/>
          </a:xfrm>
        </p:spPr>
        <p:txBody>
          <a:bodyPr/>
          <a:lstStyle>
            <a:lvl1pPr marL="0" indent="0">
              <a:buNone/>
              <a:defRPr/>
            </a:lvl1pPr>
          </a:lstStyle>
          <a:p>
            <a:endParaRPr lang="en-US"/>
          </a:p>
        </p:txBody>
      </p:sp>
    </p:spTree>
    <p:extLst>
      <p:ext uri="{BB962C8B-B14F-4D97-AF65-F5344CB8AC3E}">
        <p14:creationId xmlns:p14="http://schemas.microsoft.com/office/powerpoint/2010/main" val="269325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1734800" cy="6400799"/>
          </a:xfrm>
        </p:spPr>
        <p:txBody>
          <a:bodyPr/>
          <a:lstStyle>
            <a:lvl1pPr marL="0" indent="0">
              <a:buNone/>
              <a:defRPr/>
            </a:lvl1pPr>
          </a:lstStyle>
          <a:p>
            <a:endParaRPr lang="en-US"/>
          </a:p>
        </p:txBody>
      </p:sp>
    </p:spTree>
    <p:extLst>
      <p:ext uri="{BB962C8B-B14F-4D97-AF65-F5344CB8AC3E}">
        <p14:creationId xmlns:p14="http://schemas.microsoft.com/office/powerpoint/2010/main" val="378368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381000" y="2229178"/>
            <a:ext cx="10972800" cy="1199822"/>
          </a:xfrm>
        </p:spPr>
        <p:txBody>
          <a:bodyPr anchor="b" anchorCtr="0">
            <a:normAutofit/>
          </a:bodyPr>
          <a:lstStyle>
            <a:lvl1pPr>
              <a:defRPr sz="4800"/>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381000" y="3449317"/>
            <a:ext cx="10972800" cy="681935"/>
          </a:xfrm>
        </p:spPr>
        <p:txBody>
          <a:bodyPr>
            <a:normAutofit/>
          </a:bodyPr>
          <a:lstStyle>
            <a:lvl1pPr marL="0" indent="0">
              <a:buNone/>
              <a:defRPr sz="28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157438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hite">
    <p:bg>
      <p:bgPr>
        <a:solidFill>
          <a:schemeClr val="tx1">
            <a:lumMod val="50000"/>
          </a:schemeClr>
        </a:solidFill>
        <a:effectLst/>
      </p:bgPr>
    </p:bg>
    <p:spTree>
      <p:nvGrpSpPr>
        <p:cNvPr id="1" name=""/>
        <p:cNvGrpSpPr/>
        <p:nvPr/>
      </p:nvGrpSpPr>
      <p:grpSpPr>
        <a:xfrm>
          <a:off x="0" y="0"/>
          <a:ext cx="0" cy="0"/>
          <a:chOff x="0" y="0"/>
          <a:chExt cx="0" cy="0"/>
        </a:xfrm>
      </p:grpSpPr>
      <p:pic>
        <p:nvPicPr>
          <p:cNvPr id="3" name="Picture 2" descr="A picture containing colorfulness, purple, violet, electric blue&#10;&#10;Description automatically generated">
            <a:extLst>
              <a:ext uri="{FF2B5EF4-FFF2-40B4-BE49-F238E27FC236}">
                <a16:creationId xmlns:a16="http://schemas.microsoft.com/office/drawing/2014/main" id="{E1D48D50-DB08-BAAB-7F8F-50AB53515FDC}"/>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r="16001"/>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E32B7E3E-B537-4EE3-BA97-B90982F6C31B}"/>
              </a:ext>
            </a:extLst>
          </p:cNvPr>
          <p:cNvSpPr/>
          <p:nvPr userDrawn="1"/>
        </p:nvSpPr>
        <p:spPr>
          <a:xfrm>
            <a:off x="11734800" y="6400800"/>
            <a:ext cx="457200" cy="457200"/>
          </a:xfrm>
          <a:prstGeom prst="rect">
            <a:avLst/>
          </a:prstGeom>
          <a:solidFill>
            <a:schemeClr val="tx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Lst>
          </p:cNvPr>
          <p:cNvSpPr/>
          <p:nvPr userDrawn="1"/>
        </p:nvSpPr>
        <p:spPr>
          <a:xfrm>
            <a:off x="5860503" y="397329"/>
            <a:ext cx="5874297" cy="6003471"/>
          </a:xfrm>
          <a:prstGeom prst="rect">
            <a:avLst/>
          </a:prstGeom>
          <a:solidFill>
            <a:schemeClr val="tx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925220" y="2614497"/>
            <a:ext cx="4838270" cy="1782383"/>
          </a:xfrm>
        </p:spPr>
        <p:txBody>
          <a:bodyPr anchor="t" anchorCtr="0">
            <a:normAutofit/>
          </a:bodyPr>
          <a:lstStyle>
            <a:lvl1pPr>
              <a:defRPr sz="4800">
                <a:solidFill>
                  <a:schemeClr val="accent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6080727" y="541160"/>
            <a:ext cx="5433848" cy="1118706"/>
          </a:xfrm>
        </p:spPr>
        <p:txBody>
          <a:bodyPr anchor="ctr" anchorCtr="0">
            <a:noAutofit/>
          </a:bodyPr>
          <a:lstStyle>
            <a:lvl1pPr marL="0" indent="0">
              <a:buNone/>
              <a:defRPr sz="3200">
                <a:solidFill>
                  <a:schemeClr val="accent3"/>
                </a:solidFill>
              </a:defRPr>
            </a:lvl1pPr>
          </a:lstStyle>
          <a:p>
            <a:pPr lvl="0"/>
            <a:r>
              <a:rPr lang="en-US" dirty="0"/>
              <a:t>Click to edit Master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p:nvPr>
        </p:nvSpPr>
        <p:spPr>
          <a:xfrm>
            <a:off x="6080727" y="1808572"/>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E175E17D-D74E-461D-9994-21701E9CF3FE}"/>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265597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ith Frame Blue">
    <p:bg>
      <p:bgPr>
        <a:solidFill>
          <a:schemeClr val="tx1">
            <a:lumMod val="50000"/>
          </a:schemeClr>
        </a:solidFill>
        <a:effectLst/>
      </p:bgPr>
    </p:bg>
    <p:spTree>
      <p:nvGrpSpPr>
        <p:cNvPr id="1" name=""/>
        <p:cNvGrpSpPr/>
        <p:nvPr/>
      </p:nvGrpSpPr>
      <p:grpSpPr>
        <a:xfrm>
          <a:off x="0" y="0"/>
          <a:ext cx="0" cy="0"/>
          <a:chOff x="0" y="0"/>
          <a:chExt cx="0" cy="0"/>
        </a:xfrm>
      </p:grpSpPr>
      <p:pic>
        <p:nvPicPr>
          <p:cNvPr id="8" name="Picture 7" descr="A picture containing colorfulness, purple, violet, electric blue&#10;&#10;Description automatically generated">
            <a:extLst>
              <a:ext uri="{FF2B5EF4-FFF2-40B4-BE49-F238E27FC236}">
                <a16:creationId xmlns:a16="http://schemas.microsoft.com/office/drawing/2014/main" id="{5CC61D9D-0D13-3ED2-0E4E-4F4046C1E2CF}"/>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59" r="13506" b="3652"/>
          <a:stretch/>
        </p:blipFill>
        <p:spPr>
          <a:xfrm>
            <a:off x="427682" y="464127"/>
            <a:ext cx="11315865" cy="5944838"/>
          </a:xfrm>
          <a:prstGeom prst="rect">
            <a:avLst/>
          </a:prstGeom>
        </p:spPr>
      </p:pic>
      <p:sp>
        <p:nvSpPr>
          <p:cNvPr id="2" name="Title 1">
            <a:extLst>
              <a:ext uri="{FF2B5EF4-FFF2-40B4-BE49-F238E27FC236}">
                <a16:creationId xmlns:a16="http://schemas.microsoft.com/office/drawing/2014/main" id="{8DFA79AD-8981-4F51-8CC1-43C885681348}"/>
              </a:ext>
            </a:extLst>
          </p:cNvPr>
          <p:cNvSpPr>
            <a:spLocks noGrp="1"/>
          </p:cNvSpPr>
          <p:nvPr>
            <p:ph type="title"/>
          </p:nvPr>
        </p:nvSpPr>
        <p:spPr>
          <a:xfrm>
            <a:off x="806922" y="1776845"/>
            <a:ext cx="10557387" cy="3304310"/>
          </a:xfrm>
        </p:spPr>
        <p:txBody>
          <a:bodyPr>
            <a:normAutofit/>
          </a:bodyPr>
          <a:lstStyle>
            <a:lvl1pPr algn="ctr">
              <a:defRPr sz="48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56A6F6B2-1DD0-42F2-9039-5327CC0EF19D}"/>
              </a:ext>
            </a:extLst>
          </p:cNvPr>
          <p:cNvSpPr/>
          <p:nvPr userDrawn="1"/>
        </p:nvSpPr>
        <p:spPr>
          <a:xfrm>
            <a:off x="11734800" y="6400800"/>
            <a:ext cx="457200" cy="457200"/>
          </a:xfrm>
          <a:prstGeom prst="rect">
            <a:avLst/>
          </a:prstGeom>
          <a:solidFill>
            <a:schemeClr val="tx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6" name="Graphic 5">
            <a:extLst>
              <a:ext uri="{FF2B5EF4-FFF2-40B4-BE49-F238E27FC236}">
                <a16:creationId xmlns:a16="http://schemas.microsoft.com/office/drawing/2014/main" id="{5DDBF953-491D-46D1-9B3A-9BACF5F24487}"/>
              </a:ext>
            </a:extLst>
          </p:cNvPr>
          <p:cNvPicPr>
            <a:picLocks noChangeAspect="1"/>
          </p:cNvPicPr>
          <p:nvPr userDrawn="1"/>
        </p:nvPicPr>
        <p:blipFill>
          <a:blip r:embed="rId3" cstate="screen">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7466" y="6554735"/>
            <a:ext cx="476084" cy="177524"/>
          </a:xfrm>
          <a:prstGeom prst="rect">
            <a:avLst/>
          </a:prstGeom>
        </p:spPr>
      </p:pic>
    </p:spTree>
    <p:extLst>
      <p:ext uri="{BB962C8B-B14F-4D97-AF65-F5344CB8AC3E}">
        <p14:creationId xmlns:p14="http://schemas.microsoft.com/office/powerpoint/2010/main" val="368053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tel Logo">
    <p:bg>
      <p:bgPr>
        <a:solidFill>
          <a:srgbClr val="1E2EB8"/>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250592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Content - Whit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C4CB19-23C6-CB8D-246D-2147064119B5}"/>
              </a:ext>
            </a:extLst>
          </p:cNvPr>
          <p:cNvSpPr/>
          <p:nvPr userDrawn="1"/>
        </p:nvSpPr>
        <p:spPr>
          <a:xfrm>
            <a:off x="11734800" y="6400800"/>
            <a:ext cx="457199" cy="457200"/>
          </a:xfrm>
          <a:prstGeom prst="rect">
            <a:avLst/>
          </a:prstGeom>
          <a:solidFill>
            <a:srgbClr val="D9D9D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noAutofit/>
          </a:bodyPr>
          <a:lstStyle/>
          <a:p>
            <a:pPr marL="0" marR="0" indent="0" algn="ctr" defTabSz="825294" rtl="0" fontAlgn="auto" latinLnBrk="0" hangingPunct="0">
              <a:lnSpc>
                <a:spcPct val="100000"/>
              </a:lnSpc>
              <a:spcBef>
                <a:spcPts val="0"/>
              </a:spcBef>
              <a:spcAft>
                <a:spcPts val="0"/>
              </a:spcAft>
              <a:buClrTx/>
              <a:buSzTx/>
              <a:buFontTx/>
              <a:buNone/>
              <a:tabLst/>
            </a:pPr>
            <a:endParaRPr kumimoji="0" lang="en-US" sz="3199" b="0" i="0" u="none" strike="noStrike" cap="none" spc="0" normalizeH="0" baseline="0" dirty="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6" name="Rectangle 5">
            <a:extLst>
              <a:ext uri="{FF2B5EF4-FFF2-40B4-BE49-F238E27FC236}">
                <a16:creationId xmlns:a16="http://schemas.microsoft.com/office/drawing/2014/main" id="{F0FC350D-401B-1D93-7B16-D06E01D718EE}"/>
              </a:ext>
            </a:extLst>
          </p:cNvPr>
          <p:cNvSpPr/>
          <p:nvPr userDrawn="1"/>
        </p:nvSpPr>
        <p:spPr>
          <a:xfrm>
            <a:off x="0" y="0"/>
            <a:ext cx="12192001" cy="640080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87" tIns="50787" rIns="50787" bIns="50787" numCol="1" spcCol="38100" rtlCol="0" anchor="ctr">
            <a:noAutofit/>
          </a:bodyPr>
          <a:lstStyle/>
          <a:p>
            <a:pPr marL="0" marR="0" indent="0" algn="ctr" defTabSz="825294" rtl="0" fontAlgn="auto" latinLnBrk="0" hangingPunct="0">
              <a:lnSpc>
                <a:spcPct val="100000"/>
              </a:lnSpc>
              <a:spcBef>
                <a:spcPts val="0"/>
              </a:spcBef>
              <a:spcAft>
                <a:spcPts val="0"/>
              </a:spcAft>
              <a:buClrTx/>
              <a:buSzTx/>
              <a:buFontTx/>
              <a:buNone/>
              <a:tabLst/>
            </a:pPr>
            <a:endParaRPr kumimoji="0" lang="en-US" sz="3199" b="0" i="0" u="none" strike="noStrike" cap="none" spc="0" normalizeH="0" baseline="0" dirty="0">
              <a:ln>
                <a:noFill/>
              </a:ln>
              <a:solidFill>
                <a:srgbClr val="FFFFFF"/>
              </a:solidFill>
              <a:effectLst/>
              <a:uFillTx/>
              <a:ea typeface="IntelOne Display Regular" panose="020B0604020203020204" pitchFamily="34" charset="0"/>
              <a:cs typeface="IntelOne Display Regular" panose="020B0604020203020204" pitchFamily="34" charset="0"/>
              <a:sym typeface="Arial"/>
            </a:endParaRPr>
          </a:p>
        </p:txBody>
      </p:sp>
      <p:sp>
        <p:nvSpPr>
          <p:cNvPr id="2" name="Title 1">
            <a:extLst>
              <a:ext uri="{FF2B5EF4-FFF2-40B4-BE49-F238E27FC236}">
                <a16:creationId xmlns:a16="http://schemas.microsoft.com/office/drawing/2014/main" id="{8DC115AA-229D-4A6C-90C6-57CFD374E6F1}"/>
              </a:ext>
            </a:extLst>
          </p:cNvPr>
          <p:cNvSpPr>
            <a:spLocks noGrp="1"/>
          </p:cNvSpPr>
          <p:nvPr>
            <p:ph type="title"/>
          </p:nvPr>
        </p:nvSpPr>
        <p:spPr>
          <a:xfrm>
            <a:off x="571372" y="221695"/>
            <a:ext cx="11010900" cy="1199823"/>
          </a:xfrm>
        </p:spPr>
        <p:txBody>
          <a:bodyPr/>
          <a:lstStyle>
            <a:lvl1pPr algn="l">
              <a:defRPr b="0" i="0">
                <a:solidFill>
                  <a:srgbClr val="525252"/>
                </a:solidFill>
                <a:latin typeface="+mn-lt"/>
              </a:defRPr>
            </a:lvl1pPr>
          </a:lstStyle>
          <a:p>
            <a:r>
              <a:rPr lang="en-US" dirty="0"/>
              <a:t>Click to edit Master title style</a:t>
            </a:r>
          </a:p>
        </p:txBody>
      </p:sp>
      <p:sp>
        <p:nvSpPr>
          <p:cNvPr id="11" name="Content Placeholder 2">
            <a:extLst>
              <a:ext uri="{FF2B5EF4-FFF2-40B4-BE49-F238E27FC236}">
                <a16:creationId xmlns:a16="http://schemas.microsoft.com/office/drawing/2014/main" id="{E4D35F54-5308-C044-4007-5F4CD4AF7CF9}"/>
              </a:ext>
            </a:extLst>
          </p:cNvPr>
          <p:cNvSpPr>
            <a:spLocks noGrp="1"/>
          </p:cNvSpPr>
          <p:nvPr>
            <p:ph sz="quarter" idx="28"/>
          </p:nvPr>
        </p:nvSpPr>
        <p:spPr>
          <a:xfrm>
            <a:off x="571372" y="1673456"/>
            <a:ext cx="11010900" cy="4574947"/>
          </a:xfrm>
        </p:spPr>
        <p:txBody>
          <a:bodyPr/>
          <a:lstStyle>
            <a:lvl1pPr>
              <a:defRPr b="0" i="0">
                <a:solidFill>
                  <a:srgbClr val="525252"/>
                </a:solidFill>
                <a:latin typeface="IntelOne Display Light" panose="020B0403020203020204" pitchFamily="34" charset="77"/>
              </a:defRPr>
            </a:lvl1pPr>
            <a:lvl2pPr>
              <a:defRPr b="0" i="0">
                <a:solidFill>
                  <a:srgbClr val="525252"/>
                </a:solidFill>
                <a:latin typeface="IntelOne Display Light" panose="020B0403020203020204" pitchFamily="34" charset="77"/>
              </a:defRPr>
            </a:lvl2pPr>
            <a:lvl3pPr>
              <a:defRPr b="0" i="0">
                <a:solidFill>
                  <a:srgbClr val="525252"/>
                </a:solidFill>
                <a:latin typeface="IntelOne Display Light" panose="020B0403020203020204" pitchFamily="34" charset="77"/>
              </a:defRPr>
            </a:lvl3pPr>
            <a:lvl4pPr>
              <a:defRPr b="0" i="0">
                <a:solidFill>
                  <a:srgbClr val="525252"/>
                </a:solidFill>
                <a:latin typeface="IntelOne Display Light" panose="020B0403020203020204" pitchFamily="34" charset="77"/>
              </a:defRPr>
            </a:lvl4pPr>
            <a:lvl5pPr>
              <a:defRPr b="0" i="0">
                <a:solidFill>
                  <a:srgbClr val="525252"/>
                </a:solidFill>
                <a:latin typeface="IntelOne Display Light" panose="020B0403020203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7FBAFDCF-DC21-FF16-74EA-87BAC50A180C}"/>
              </a:ext>
            </a:extLst>
          </p:cNvPr>
          <p:cNvSpPr txBox="1"/>
          <p:nvPr userDrawn="1"/>
        </p:nvSpPr>
        <p:spPr>
          <a:xfrm>
            <a:off x="11913218" y="6575532"/>
            <a:ext cx="113844"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7729"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rgbClr val="525252"/>
                </a:solidFill>
                <a:effectLst/>
                <a:uFillTx/>
                <a:latin typeface="IntelOne Display Light" panose="020B0403020203020204" pitchFamily="34" charset="77"/>
                <a:ea typeface="IntelOne Display Regular" panose="020B0604020203020204" pitchFamily="34" charset="0"/>
                <a:cs typeface="Arial" panose="02020603050405020304" pitchFamily="18" charset="0"/>
                <a:sym typeface="Arial"/>
              </a:rPr>
              <a:pPr marL="0" marR="0" indent="0" algn="ctr" defTabSz="2437729"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a:ln>
                <a:noFill/>
              </a:ln>
              <a:solidFill>
                <a:srgbClr val="525252"/>
              </a:solidFill>
              <a:effectLst/>
              <a:uFillTx/>
              <a:latin typeface="IntelOne Display Light" panose="020B0403020203020204" pitchFamily="34" charset="77"/>
              <a:ea typeface="IntelOne Display Regular" panose="020B0604020203020204" pitchFamily="34" charset="0"/>
              <a:cs typeface="Arial" panose="02020603050405020304" pitchFamily="18" charset="0"/>
              <a:sym typeface="Arial"/>
            </a:endParaRPr>
          </a:p>
        </p:txBody>
      </p:sp>
      <p:pic>
        <p:nvPicPr>
          <p:cNvPr id="8" name="Graphic 7">
            <a:extLst>
              <a:ext uri="{FF2B5EF4-FFF2-40B4-BE49-F238E27FC236}">
                <a16:creationId xmlns:a16="http://schemas.microsoft.com/office/drawing/2014/main" id="{0689D5CC-886C-9F6C-666E-4C2FE44A3B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37467" y="6554735"/>
            <a:ext cx="476084" cy="177524"/>
          </a:xfrm>
          <a:prstGeom prst="rect">
            <a:avLst/>
          </a:prstGeom>
        </p:spPr>
      </p:pic>
    </p:spTree>
    <p:extLst>
      <p:ext uri="{BB962C8B-B14F-4D97-AF65-F5344CB8AC3E}">
        <p14:creationId xmlns:p14="http://schemas.microsoft.com/office/powerpoint/2010/main" val="17017584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9F4E2E-A4EC-D58F-EB7E-7E9BCB1EB8AB}"/>
              </a:ext>
            </a:extLst>
          </p:cNvPr>
          <p:cNvSpPr/>
          <p:nvPr userDrawn="1"/>
        </p:nvSpPr>
        <p:spPr>
          <a:xfrm>
            <a:off x="-9728" y="9728"/>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creenshot, graphics, circle&#10;&#10;Description automatically generated">
            <a:extLst>
              <a:ext uri="{FF2B5EF4-FFF2-40B4-BE49-F238E27FC236}">
                <a16:creationId xmlns:a16="http://schemas.microsoft.com/office/drawing/2014/main" id="{0A228710-4192-A8C6-AD57-EA65750EB4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95" y="1140823"/>
            <a:ext cx="6252785" cy="5259977"/>
          </a:xfrm>
          <a:prstGeom prst="rect">
            <a:avLst/>
          </a:prstGeom>
          <a:effectLst>
            <a:softEdge rad="50800"/>
          </a:effectLst>
        </p:spPr>
      </p:pic>
      <p:sp>
        <p:nvSpPr>
          <p:cNvPr id="6" name="Content Placeholder 3">
            <a:extLst>
              <a:ext uri="{FF2B5EF4-FFF2-40B4-BE49-F238E27FC236}">
                <a16:creationId xmlns:a16="http://schemas.microsoft.com/office/drawing/2014/main" id="{6964A09B-A065-D798-6EAA-5AF253B3DC17}"/>
              </a:ext>
            </a:extLst>
          </p:cNvPr>
          <p:cNvSpPr>
            <a:spLocks noGrp="1"/>
          </p:cNvSpPr>
          <p:nvPr>
            <p:ph sz="half" idx="2"/>
          </p:nvPr>
        </p:nvSpPr>
        <p:spPr>
          <a:xfrm>
            <a:off x="6243057" y="1748656"/>
            <a:ext cx="5482015" cy="4632688"/>
          </a:xfrm>
          <a:ln>
            <a:noFill/>
          </a:ln>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F98F9F3E-58B8-5D4D-F5F2-BEED55BD305E}"/>
              </a:ext>
            </a:extLst>
          </p:cNvPr>
          <p:cNvSpPr>
            <a:spLocks noGrp="1"/>
          </p:cNvSpPr>
          <p:nvPr>
            <p:ph type="title"/>
          </p:nvPr>
        </p:nvSpPr>
        <p:spPr>
          <a:xfrm>
            <a:off x="808522" y="221694"/>
            <a:ext cx="11020312" cy="1199822"/>
          </a:xfrm>
        </p:spPr>
        <p:txBody>
          <a:bodyPr/>
          <a:lstStyle>
            <a:lvl1pPr>
              <a:defRPr/>
            </a:lvl1pPr>
          </a:lstStyle>
          <a:p>
            <a:r>
              <a:rPr lang="en-US"/>
              <a:t>Click to edit Master title style</a:t>
            </a:r>
          </a:p>
        </p:txBody>
      </p:sp>
      <p:sp>
        <p:nvSpPr>
          <p:cNvPr id="9" name="Rectangle 8">
            <a:extLst>
              <a:ext uri="{FF2B5EF4-FFF2-40B4-BE49-F238E27FC236}">
                <a16:creationId xmlns:a16="http://schemas.microsoft.com/office/drawing/2014/main" id="{26251083-0B26-5E55-2587-9B174F6F3248}"/>
              </a:ext>
            </a:extLst>
          </p:cNvPr>
          <p:cNvSpPr/>
          <p:nvPr userDrawn="1"/>
        </p:nvSpPr>
        <p:spPr>
          <a:xfrm flipV="1">
            <a:off x="11734800" y="6400800"/>
            <a:ext cx="457200" cy="457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3F2AB05-9C93-D97D-6DB6-B8B10B791E7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52301" y="6554735"/>
            <a:ext cx="446414" cy="177524"/>
          </a:xfrm>
          <a:prstGeom prst="rect">
            <a:avLst/>
          </a:prstGeom>
        </p:spPr>
      </p:pic>
      <p:sp>
        <p:nvSpPr>
          <p:cNvPr id="11" name="TextBox 10">
            <a:extLst>
              <a:ext uri="{FF2B5EF4-FFF2-40B4-BE49-F238E27FC236}">
                <a16:creationId xmlns:a16="http://schemas.microsoft.com/office/drawing/2014/main" id="{4C3D2E97-2215-BB76-DACB-894645C90F47}"/>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48451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9F4E2E-A4EC-D58F-EB7E-7E9BCB1EB8AB}"/>
              </a:ext>
            </a:extLst>
          </p:cNvPr>
          <p:cNvSpPr/>
          <p:nvPr userDrawn="1"/>
        </p:nvSpPr>
        <p:spPr>
          <a:xfrm>
            <a:off x="-9728" y="9728"/>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98F9F3E-58B8-5D4D-F5F2-BEED55BD305E}"/>
              </a:ext>
            </a:extLst>
          </p:cNvPr>
          <p:cNvSpPr>
            <a:spLocks noGrp="1"/>
          </p:cNvSpPr>
          <p:nvPr>
            <p:ph type="title"/>
          </p:nvPr>
        </p:nvSpPr>
        <p:spPr>
          <a:xfrm>
            <a:off x="808522" y="221694"/>
            <a:ext cx="11020312" cy="1199822"/>
          </a:xfrm>
        </p:spPr>
        <p:txBody>
          <a:bodyPr/>
          <a:lstStyle>
            <a:lvl1pPr>
              <a:defRPr/>
            </a:lvl1pPr>
          </a:lstStyle>
          <a:p>
            <a:r>
              <a:rPr lang="en-US"/>
              <a:t>Click to edit Master title style</a:t>
            </a:r>
          </a:p>
        </p:txBody>
      </p:sp>
      <p:sp>
        <p:nvSpPr>
          <p:cNvPr id="9" name="Rectangle 8">
            <a:extLst>
              <a:ext uri="{FF2B5EF4-FFF2-40B4-BE49-F238E27FC236}">
                <a16:creationId xmlns:a16="http://schemas.microsoft.com/office/drawing/2014/main" id="{26251083-0B26-5E55-2587-9B174F6F3248}"/>
              </a:ext>
            </a:extLst>
          </p:cNvPr>
          <p:cNvSpPr/>
          <p:nvPr userDrawn="1"/>
        </p:nvSpPr>
        <p:spPr>
          <a:xfrm flipV="1">
            <a:off x="11734800" y="6400800"/>
            <a:ext cx="457200" cy="4572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0" name="Graphic 9">
            <a:extLst>
              <a:ext uri="{FF2B5EF4-FFF2-40B4-BE49-F238E27FC236}">
                <a16:creationId xmlns:a16="http://schemas.microsoft.com/office/drawing/2014/main" id="{53F2AB05-9C93-D97D-6DB6-B8B10B791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52301" y="6554735"/>
            <a:ext cx="446414" cy="177524"/>
          </a:xfrm>
          <a:prstGeom prst="rect">
            <a:avLst/>
          </a:prstGeom>
        </p:spPr>
      </p:pic>
      <p:sp>
        <p:nvSpPr>
          <p:cNvPr id="11" name="TextBox 10">
            <a:extLst>
              <a:ext uri="{FF2B5EF4-FFF2-40B4-BE49-F238E27FC236}">
                <a16:creationId xmlns:a16="http://schemas.microsoft.com/office/drawing/2014/main" id="{4C3D2E97-2215-BB76-DACB-894645C90F47}"/>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2" name="Picture 1" descr="A picture containing text, screenshot, graphics, circle&#10;&#10;Description automatically generated">
            <a:extLst>
              <a:ext uri="{FF2B5EF4-FFF2-40B4-BE49-F238E27FC236}">
                <a16:creationId xmlns:a16="http://schemas.microsoft.com/office/drawing/2014/main" id="{0437D676-ED73-887F-8FEC-582B76B956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367" y="1140823"/>
            <a:ext cx="6252785" cy="5259977"/>
          </a:xfrm>
          <a:prstGeom prst="rect">
            <a:avLst/>
          </a:prstGeom>
          <a:effectLst>
            <a:softEdge rad="50800"/>
          </a:effectLst>
        </p:spPr>
      </p:pic>
      <p:sp>
        <p:nvSpPr>
          <p:cNvPr id="4" name="Content Placeholder 3">
            <a:extLst>
              <a:ext uri="{FF2B5EF4-FFF2-40B4-BE49-F238E27FC236}">
                <a16:creationId xmlns:a16="http://schemas.microsoft.com/office/drawing/2014/main" id="{AA5023D5-6777-C339-AEA8-E402781586F2}"/>
              </a:ext>
            </a:extLst>
          </p:cNvPr>
          <p:cNvSpPr>
            <a:spLocks noGrp="1"/>
          </p:cNvSpPr>
          <p:nvPr>
            <p:ph sz="half" idx="2"/>
          </p:nvPr>
        </p:nvSpPr>
        <p:spPr>
          <a:xfrm>
            <a:off x="808522" y="1748656"/>
            <a:ext cx="5482015" cy="4632688"/>
          </a:xfrm>
          <a:ln>
            <a:noFill/>
          </a:ln>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41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73582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62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381000" y="221694"/>
            <a:ext cx="10972800" cy="1199822"/>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1487056"/>
            <a:ext cx="10972800" cy="468990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571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381000" y="221694"/>
            <a:ext cx="10972800" cy="1199822"/>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2110067"/>
            <a:ext cx="10972800" cy="408425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p:nvPr>
        </p:nvSpPr>
        <p:spPr>
          <a:xfrm>
            <a:off x="381000" y="1494289"/>
            <a:ext cx="10972800" cy="525462"/>
          </a:xfrm>
        </p:spPr>
        <p:txBody>
          <a:bodyPr>
            <a:noAutofit/>
          </a:bodyPr>
          <a:lstStyle>
            <a:lvl1pPr marL="0" indent="0">
              <a:buFontTx/>
              <a:buNone/>
              <a:defRPr sz="3200">
                <a:solidFill>
                  <a:schemeClr val="accent1"/>
                </a:solidFill>
                <a:latin typeface="+mn-lt"/>
              </a:defRPr>
            </a:lvl1pPr>
          </a:lstStyle>
          <a:p>
            <a:pPr lvl="0"/>
            <a:r>
              <a:rPr lang="en-US"/>
              <a:t>Click to edit Master text styles</a:t>
            </a:r>
          </a:p>
        </p:txBody>
      </p:sp>
    </p:spTree>
    <p:extLst>
      <p:ext uri="{BB962C8B-B14F-4D97-AF65-F5344CB8AC3E}">
        <p14:creationId xmlns:p14="http://schemas.microsoft.com/office/powerpoint/2010/main" val="42762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0999" y="221694"/>
            <a:ext cx="10972801" cy="1199822"/>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2105680"/>
            <a:ext cx="5429865" cy="409577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2105680"/>
            <a:ext cx="5429865" cy="409577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p:nvPr>
        </p:nvSpPr>
        <p:spPr>
          <a:xfrm>
            <a:off x="381000" y="1495361"/>
            <a:ext cx="10972800" cy="530454"/>
          </a:xfrm>
        </p:spPr>
        <p:txBody>
          <a:bodyPr>
            <a:noAutofit/>
          </a:bodyPr>
          <a:lstStyle>
            <a:lvl1pPr marL="0" indent="0">
              <a:buNone/>
              <a:defRPr sz="3200">
                <a:solidFill>
                  <a:srgbClr val="1E2EB8"/>
                </a:solidFill>
                <a:latin typeface="+mn-lt"/>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03537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0999" y="221694"/>
            <a:ext cx="10972801" cy="1199822"/>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1496292"/>
            <a:ext cx="5429865" cy="468668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1496292"/>
            <a:ext cx="5429865" cy="468668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982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icture containing text, purple, violet, screenshot&#10;&#10;Description automatically generated">
            <a:extLst>
              <a:ext uri="{FF2B5EF4-FFF2-40B4-BE49-F238E27FC236}">
                <a16:creationId xmlns:a16="http://schemas.microsoft.com/office/drawing/2014/main" id="{39B08287-6DBC-A6FD-0F8B-C6FC0DEA68AD}"/>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93993"/>
          <a:stretch/>
        </p:blipFill>
        <p:spPr>
          <a:xfrm>
            <a:off x="0" y="6409509"/>
            <a:ext cx="12192000" cy="457200"/>
          </a:xfrm>
          <a:prstGeom prst="rect">
            <a:avLst/>
          </a:prstGeom>
        </p:spPr>
      </p:pic>
      <p:sp>
        <p:nvSpPr>
          <p:cNvPr id="12" name="Rectangle 11">
            <a:extLst>
              <a:ext uri="{FF2B5EF4-FFF2-40B4-BE49-F238E27FC236}">
                <a16:creationId xmlns:a16="http://schemas.microsoft.com/office/drawing/2014/main" id="{462C4174-C58D-4EF7-A490-8F73147A264E}"/>
              </a:ext>
            </a:extLst>
          </p:cNvPr>
          <p:cNvSpPr/>
          <p:nvPr userDrawn="1"/>
        </p:nvSpPr>
        <p:spPr>
          <a:xfrm flipV="1">
            <a:off x="11734800" y="6400800"/>
            <a:ext cx="457200" cy="457200"/>
          </a:xfrm>
          <a:prstGeom prst="rect">
            <a:avLst/>
          </a:prstGeom>
          <a:solidFill>
            <a:srgbClr val="1E2EB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808522" y="221694"/>
            <a:ext cx="10545278" cy="11998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808520" y="1491673"/>
            <a:ext cx="10545279" cy="46852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A984EC55-415E-440F-AE6F-DDB70FA6D374}"/>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p:blipFill>
        <p:spPr>
          <a:xfrm>
            <a:off x="11152301" y="6554735"/>
            <a:ext cx="446414" cy="177524"/>
          </a:xfrm>
          <a:prstGeom prst="rect">
            <a:avLst/>
          </a:prstGeom>
        </p:spPr>
      </p:pic>
      <p:sp>
        <p:nvSpPr>
          <p:cNvPr id="11" name="TextBox 10">
            <a:extLst>
              <a:ext uri="{FF2B5EF4-FFF2-40B4-BE49-F238E27FC236}">
                <a16:creationId xmlns:a16="http://schemas.microsoft.com/office/drawing/2014/main" id="{02FB4E28-8FF4-469D-9172-AA2B2441695C}"/>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230967770"/>
      </p:ext>
    </p:extLst>
  </p:cSld>
  <p:clrMap bg1="lt1" tx1="dk1" bg2="lt2" tx2="dk2" accent1="accent1" accent2="accent2" accent3="accent3" accent4="accent4" accent5="accent5" accent6="accent6" hlink="hlink" folHlink="folHlink"/>
  <p:sldLayoutIdLst>
    <p:sldLayoutId id="2147483776" r:id="rId1"/>
    <p:sldLayoutId id="2147483664" r:id="rId2"/>
    <p:sldLayoutId id="2147483777" r:id="rId3"/>
    <p:sldLayoutId id="2147483665" r:id="rId4"/>
    <p:sldLayoutId id="2147483730" r:id="rId5"/>
    <p:sldLayoutId id="2147483666" r:id="rId6"/>
    <p:sldLayoutId id="2147483667" r:id="rId7"/>
    <p:sldLayoutId id="2147483668" r:id="rId8"/>
    <p:sldLayoutId id="2147483669" r:id="rId9"/>
    <p:sldLayoutId id="2147483670" r:id="rId10"/>
    <p:sldLayoutId id="2147483671" r:id="rId11"/>
    <p:sldLayoutId id="2147483731" r:id="rId12"/>
    <p:sldLayoutId id="2147483672" r:id="rId13"/>
    <p:sldLayoutId id="2147483675" r:id="rId14"/>
    <p:sldLayoutId id="2147483679" r:id="rId15"/>
    <p:sldLayoutId id="2147483681" r:id="rId16"/>
    <p:sldLayoutId id="2147483682" r:id="rId17"/>
    <p:sldLayoutId id="2147483778" r:id="rId18"/>
    <p:sldLayoutId id="214748377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partneruniversity.intel.com/learn/catalog?ctldoc-catalog-0=t-_elearning~field10-_9~se-%22Tech%20talk%22" TargetMode="External"/><Relationship Id="rId3" Type="http://schemas.openxmlformats.org/officeDocument/2006/relationships/hyperlink" Target="https://www.intel.com/content/www/us/en/content-details/781405/set-a-course-for-devops-success-infographic.html" TargetMode="External"/><Relationship Id="rId7" Type="http://schemas.openxmlformats.org/officeDocument/2006/relationships/hyperlink" Target="https://www.intel.com/content/www/us/en/developer/topic-technology/cloud/cloud-performance.html" TargetMode="External"/><Relationship Id="rId2" Type="http://schemas.openxmlformats.org/officeDocument/2006/relationships/hyperlink" Target="https://www.intel.com/content/www/us/en/content-details/781495/win-the-devops-challenge.html" TargetMode="External"/><Relationship Id="rId1" Type="http://schemas.openxmlformats.org/officeDocument/2006/relationships/slideLayout" Target="../slideLayouts/slideLayout9.xml"/><Relationship Id="rId6" Type="http://schemas.openxmlformats.org/officeDocument/2006/relationships/hyperlink" Target="https://www.intel.com/content/www/us/en/developer/topic-technology/cloud/library.html" TargetMode="External"/><Relationship Id="rId5" Type="http://schemas.openxmlformats.org/officeDocument/2006/relationships/hyperlink" Target="https://www.intel.com/content/www/us/en/content-details/763871/taking-devops-to-the-next-level.html" TargetMode="External"/><Relationship Id="rId10" Type="http://schemas.openxmlformats.org/officeDocument/2006/relationships/hyperlink" Target="https://xeonprocessoradvisor.intel.com/exooidc" TargetMode="External"/><Relationship Id="rId4" Type="http://schemas.openxmlformats.org/officeDocument/2006/relationships/hyperlink" Target="https://www.intel.com/content/www/us/en/content-details/781406/taking-devops-to-the-next-level-eguide.html" TargetMode="External"/><Relationship Id="rId9" Type="http://schemas.openxmlformats.org/officeDocument/2006/relationships/hyperlink" Target="https://developer.intel.com/clou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dc.intel.com/content/www/us/en/products/performance/benchmarks/overview/" TargetMode="External"/><Relationship Id="rId2" Type="http://schemas.openxmlformats.org/officeDocument/2006/relationships/hyperlink" Target="https://www.intel.com/LegalNoticesAndDisclaimer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3" Type="http://schemas.openxmlformats.org/officeDocument/2006/relationships/hyperlink" Target="https://densify.com/intel" TargetMode="External"/><Relationship Id="rId18" Type="http://schemas.openxmlformats.org/officeDocument/2006/relationships/image" Target="../media/image86.png"/><Relationship Id="rId26" Type="http://schemas.openxmlformats.org/officeDocument/2006/relationships/hyperlink" Target="https://augtera.com/" TargetMode="External"/><Relationship Id="rId39" Type="http://schemas.openxmlformats.org/officeDocument/2006/relationships/hyperlink" Target="https://tetrate.io/" TargetMode="External"/><Relationship Id="rId21" Type="http://schemas.openxmlformats.org/officeDocument/2006/relationships/image" Target="../media/image89.png"/><Relationship Id="rId34" Type="http://schemas.openxmlformats.org/officeDocument/2006/relationships/hyperlink" Target="https://www.lab3.com.au/solutions/dr-migrate/" TargetMode="External"/><Relationship Id="rId42" Type="http://schemas.openxmlformats.org/officeDocument/2006/relationships/image" Target="../media/image91.jpeg"/><Relationship Id="rId7" Type="http://schemas.openxmlformats.org/officeDocument/2006/relationships/hyperlink" Target="https://ottertune.com/" TargetMode="External"/><Relationship Id="rId2" Type="http://schemas.openxmlformats.org/officeDocument/2006/relationships/notesSlide" Target="../notesSlides/notesSlide5.xml"/><Relationship Id="rId16" Type="http://schemas.openxmlformats.org/officeDocument/2006/relationships/image" Target="../media/image84.png"/><Relationship Id="rId20" Type="http://schemas.openxmlformats.org/officeDocument/2006/relationships/image" Target="../media/image88.png"/><Relationship Id="rId29" Type="http://schemas.openxmlformats.org/officeDocument/2006/relationships/hyperlink" Target="https://www.transitionaldata.com/" TargetMode="External"/><Relationship Id="rId41" Type="http://schemas.openxmlformats.org/officeDocument/2006/relationships/hyperlink" Target="https://www.flexera.com/" TargetMode="External"/><Relationship Id="rId1" Type="http://schemas.openxmlformats.org/officeDocument/2006/relationships/slideLayout" Target="../slideLayouts/slideLayout4.xml"/><Relationship Id="rId6" Type="http://schemas.openxmlformats.org/officeDocument/2006/relationships/hyperlink" Target="https://www.cloudsaver.com/" TargetMode="External"/><Relationship Id="rId11" Type="http://schemas.openxmlformats.org/officeDocument/2006/relationships/hyperlink" Target="https://optimizations.intel.com/gProfilerAnalyzer" TargetMode="External"/><Relationship Id="rId24" Type="http://schemas.openxmlformats.org/officeDocument/2006/relationships/hyperlink" Target="https://www.hashicorp.com/sentinel" TargetMode="External"/><Relationship Id="rId32" Type="http://schemas.openxmlformats.org/officeDocument/2006/relationships/hyperlink" Target="https://control-plane.io/" TargetMode="External"/><Relationship Id="rId37" Type="http://schemas.openxmlformats.org/officeDocument/2006/relationships/hyperlink" Target="https://vnomic.com/" TargetMode="External"/><Relationship Id="rId40" Type="http://schemas.openxmlformats.org/officeDocument/2006/relationships/hyperlink" Target="https://xeonprocessoradvisor.intel.com/" TargetMode="External"/><Relationship Id="rId5" Type="http://schemas.openxmlformats.org/officeDocument/2006/relationships/hyperlink" Target="https://www.anodot.com/" TargetMode="External"/><Relationship Id="rId15" Type="http://schemas.openxmlformats.org/officeDocument/2006/relationships/image" Target="../media/image83.png"/><Relationship Id="rId23" Type="http://schemas.openxmlformats.org/officeDocument/2006/relationships/hyperlink" Target="https://www.terraform.io/" TargetMode="External"/><Relationship Id="rId28" Type="http://schemas.openxmlformats.org/officeDocument/2006/relationships/hyperlink" Target="https://www.ansible.com/" TargetMode="External"/><Relationship Id="rId36" Type="http://schemas.openxmlformats.org/officeDocument/2006/relationships/hyperlink" Target="https://txture.io/en" TargetMode="External"/><Relationship Id="rId10" Type="http://schemas.openxmlformats.org/officeDocument/2006/relationships/hyperlink" Target="https://github.com/google/cadvisor" TargetMode="External"/><Relationship Id="rId19" Type="http://schemas.openxmlformats.org/officeDocument/2006/relationships/image" Target="../media/image87.png"/><Relationship Id="rId31" Type="http://schemas.openxmlformats.org/officeDocument/2006/relationships/hyperlink" Target="https://www.fortanix.com/" TargetMode="External"/><Relationship Id="rId4" Type="http://schemas.openxmlformats.org/officeDocument/2006/relationships/hyperlink" Target="https://cloudcheckr.com/" TargetMode="External"/><Relationship Id="rId9" Type="http://schemas.openxmlformats.org/officeDocument/2006/relationships/hyperlink" Target="https://www.intel.com/content/www/us/en/developer/tools/oneapi/vtune-profiler.html#gs.nnez9p" TargetMode="External"/><Relationship Id="rId14" Type="http://schemas.openxmlformats.org/officeDocument/2006/relationships/image" Target="../media/image82.jpeg"/><Relationship Id="rId22" Type="http://schemas.openxmlformats.org/officeDocument/2006/relationships/image" Target="../media/image90.png"/><Relationship Id="rId27" Type="http://schemas.openxmlformats.org/officeDocument/2006/relationships/hyperlink" Target="https://www.upbound.io/" TargetMode="External"/><Relationship Id="rId30" Type="http://schemas.openxmlformats.org/officeDocument/2006/relationships/hyperlink" Target="https://optimizations.intel.com/" TargetMode="External"/><Relationship Id="rId35" Type="http://schemas.openxmlformats.org/officeDocument/2006/relationships/hyperlink" Target="https://www.cloudamize.com/en/" TargetMode="External"/><Relationship Id="rId8" Type="http://schemas.openxmlformats.org/officeDocument/2006/relationships/hyperlink" Target="https://granulate.io/gprofiler/" TargetMode="External"/><Relationship Id="rId3" Type="http://schemas.openxmlformats.org/officeDocument/2006/relationships/hyperlink" Target="https://go.cloudgenera.com/" TargetMode="External"/><Relationship Id="rId12" Type="http://schemas.openxmlformats.org/officeDocument/2006/relationships/hyperlink" Target="https://wsf-dashboards.intel.com/services-framework/home" TargetMode="External"/><Relationship Id="rId17" Type="http://schemas.openxmlformats.org/officeDocument/2006/relationships/image" Target="../media/image85.png"/><Relationship Id="rId25" Type="http://schemas.openxmlformats.org/officeDocument/2006/relationships/hyperlink" Target="https://www.crossplane.io/" TargetMode="External"/><Relationship Id="rId33" Type="http://schemas.openxmlformats.org/officeDocument/2006/relationships/hyperlink" Target="https://cloudassist.co/" TargetMode="External"/><Relationship Id="rId38" Type="http://schemas.openxmlformats.org/officeDocument/2006/relationships/hyperlink" Target="https://www.moderne.i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gartner.com/en/articles/4-predictions-for-i-o-leaders-on-the-path-to-digital-infrastructu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3" Type="http://schemas.openxmlformats.org/officeDocument/2006/relationships/image" Target="../media/image20.gif"/><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23.svg"/><Relationship Id="rId20" Type="http://schemas.openxmlformats.org/officeDocument/2006/relationships/image" Target="../media/image27.png"/><Relationship Id="rId29" Type="http://schemas.openxmlformats.org/officeDocument/2006/relationships/image" Target="../media/image36.png"/><Relationship Id="rId41"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jpe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8" Type="http://schemas.openxmlformats.org/officeDocument/2006/relationships/image" Target="../media/image15.pn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hyperlink" Target="https://optimizations.intel.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69.png"/><Relationship Id="rId7" Type="http://schemas.openxmlformats.org/officeDocument/2006/relationships/image" Target="../media/image73.svg"/><Relationship Id="rId12" Type="http://schemas.openxmlformats.org/officeDocument/2006/relationships/image" Target="../media/image77.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72.png"/><Relationship Id="rId11" Type="http://schemas.openxmlformats.org/officeDocument/2006/relationships/image" Target="../media/image76.sv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4.png"/></Relationships>
</file>

<file path=ppt/slides/_rels/slide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0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292364-C5C5-1280-702F-41637E67B37E}"/>
              </a:ext>
            </a:extLst>
          </p:cNvPr>
          <p:cNvSpPr>
            <a:spLocks noGrp="1"/>
          </p:cNvSpPr>
          <p:nvPr>
            <p:ph type="title"/>
          </p:nvPr>
        </p:nvSpPr>
        <p:spPr/>
        <p:txBody>
          <a:bodyPr/>
          <a:lstStyle/>
          <a:p>
            <a:r>
              <a:rPr lang="en-US" dirty="0"/>
              <a:t>How to Request an Optimization</a:t>
            </a:r>
          </a:p>
        </p:txBody>
      </p:sp>
      <p:grpSp>
        <p:nvGrpSpPr>
          <p:cNvPr id="11" name="Group 10">
            <a:extLst>
              <a:ext uri="{FF2B5EF4-FFF2-40B4-BE49-F238E27FC236}">
                <a16:creationId xmlns:a16="http://schemas.microsoft.com/office/drawing/2014/main" id="{7132E7B0-3B05-D87F-B9AF-F17DE3140FDF}"/>
              </a:ext>
            </a:extLst>
          </p:cNvPr>
          <p:cNvGrpSpPr/>
          <p:nvPr/>
        </p:nvGrpSpPr>
        <p:grpSpPr>
          <a:xfrm>
            <a:off x="808522" y="1281112"/>
            <a:ext cx="3724274" cy="4295776"/>
            <a:chOff x="808522" y="1281112"/>
            <a:chExt cx="3724274" cy="4295776"/>
          </a:xfrm>
        </p:grpSpPr>
        <p:pic>
          <p:nvPicPr>
            <p:cNvPr id="5" name="Picture 4" descr="A screenshot of a computer&#10;&#10;Description automatically generated with medium confidence">
              <a:extLst>
                <a:ext uri="{FF2B5EF4-FFF2-40B4-BE49-F238E27FC236}">
                  <a16:creationId xmlns:a16="http://schemas.microsoft.com/office/drawing/2014/main" id="{E7E934F1-3C09-E222-47A7-0F2C27B8DB2D}"/>
                </a:ext>
              </a:extLst>
            </p:cNvPr>
            <p:cNvPicPr>
              <a:picLocks noChangeAspect="1"/>
            </p:cNvPicPr>
            <p:nvPr/>
          </p:nvPicPr>
          <p:blipFill rotWithShape="1">
            <a:blip r:embed="rId2">
              <a:extLst>
                <a:ext uri="{28A0092B-C50C-407E-A947-70E740481C1C}">
                  <a14:useLocalDpi xmlns:a14="http://schemas.microsoft.com/office/drawing/2010/main" val="0"/>
                </a:ext>
              </a:extLst>
            </a:blip>
            <a:srcRect t="10026" r="77034" b="40687"/>
            <a:stretch/>
          </p:blipFill>
          <p:spPr>
            <a:xfrm>
              <a:off x="808522" y="1281112"/>
              <a:ext cx="3724274" cy="4295776"/>
            </a:xfrm>
            <a:prstGeom prst="rect">
              <a:avLst/>
            </a:prstGeom>
            <a:ln>
              <a:solidFill>
                <a:schemeClr val="tx1"/>
              </a:solidFill>
            </a:ln>
          </p:spPr>
        </p:pic>
        <p:sp>
          <p:nvSpPr>
            <p:cNvPr id="6" name="Rectangle 5">
              <a:extLst>
                <a:ext uri="{FF2B5EF4-FFF2-40B4-BE49-F238E27FC236}">
                  <a16:creationId xmlns:a16="http://schemas.microsoft.com/office/drawing/2014/main" id="{B1337613-B762-FDB1-E55D-420652AC8521}"/>
                </a:ext>
              </a:extLst>
            </p:cNvPr>
            <p:cNvSpPr/>
            <p:nvPr/>
          </p:nvSpPr>
          <p:spPr>
            <a:xfrm>
              <a:off x="879216" y="2877132"/>
              <a:ext cx="685800" cy="21129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5B574EF-2138-B7A7-A30C-8DA0CAFE4973}"/>
              </a:ext>
            </a:extLst>
          </p:cNvPr>
          <p:cNvGrpSpPr/>
          <p:nvPr/>
        </p:nvGrpSpPr>
        <p:grpSpPr>
          <a:xfrm>
            <a:off x="1909536" y="2302200"/>
            <a:ext cx="3567534" cy="4107931"/>
            <a:chOff x="1430438" y="1860620"/>
            <a:chExt cx="3724274" cy="4295776"/>
          </a:xfrm>
        </p:grpSpPr>
        <p:pic>
          <p:nvPicPr>
            <p:cNvPr id="8" name="Picture 7" descr="A screenshot of a computer&#10;&#10;Description automatically generated with medium confidence">
              <a:extLst>
                <a:ext uri="{FF2B5EF4-FFF2-40B4-BE49-F238E27FC236}">
                  <a16:creationId xmlns:a16="http://schemas.microsoft.com/office/drawing/2014/main" id="{89EAE5F8-039F-8A5F-917F-1331A3C03C88}"/>
                </a:ext>
              </a:extLst>
            </p:cNvPr>
            <p:cNvPicPr>
              <a:picLocks noChangeAspect="1"/>
            </p:cNvPicPr>
            <p:nvPr/>
          </p:nvPicPr>
          <p:blipFill rotWithShape="1">
            <a:blip r:embed="rId3">
              <a:extLst>
                <a:ext uri="{28A0092B-C50C-407E-A947-70E740481C1C}">
                  <a14:useLocalDpi xmlns:a14="http://schemas.microsoft.com/office/drawing/2010/main" val="0"/>
                </a:ext>
              </a:extLst>
            </a:blip>
            <a:srcRect t="10951" r="78056" b="41955"/>
            <a:stretch/>
          </p:blipFill>
          <p:spPr>
            <a:xfrm>
              <a:off x="1430438" y="1860620"/>
              <a:ext cx="3724274" cy="4295776"/>
            </a:xfrm>
            <a:prstGeom prst="rect">
              <a:avLst/>
            </a:prstGeom>
            <a:ln>
              <a:solidFill>
                <a:schemeClr val="tx1"/>
              </a:solidFill>
            </a:ln>
          </p:spPr>
        </p:pic>
        <p:sp>
          <p:nvSpPr>
            <p:cNvPr id="9" name="Rectangle 8">
              <a:extLst>
                <a:ext uri="{FF2B5EF4-FFF2-40B4-BE49-F238E27FC236}">
                  <a16:creationId xmlns:a16="http://schemas.microsoft.com/office/drawing/2014/main" id="{E234DFCD-FCF0-37C1-5A4B-6D863D02E5F4}"/>
                </a:ext>
              </a:extLst>
            </p:cNvPr>
            <p:cNvSpPr/>
            <p:nvPr/>
          </p:nvSpPr>
          <p:spPr>
            <a:xfrm>
              <a:off x="1581150" y="3902858"/>
              <a:ext cx="676858" cy="34257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screenshot of a computer&#10;&#10;Description automatically generated">
            <a:extLst>
              <a:ext uri="{FF2B5EF4-FFF2-40B4-BE49-F238E27FC236}">
                <a16:creationId xmlns:a16="http://schemas.microsoft.com/office/drawing/2014/main" id="{59881D20-07D2-63DA-965D-0743918BBB8F}"/>
              </a:ext>
            </a:extLst>
          </p:cNvPr>
          <p:cNvPicPr>
            <a:picLocks noChangeAspect="1"/>
          </p:cNvPicPr>
          <p:nvPr/>
        </p:nvPicPr>
        <p:blipFill rotWithShape="1">
          <a:blip r:embed="rId4">
            <a:extLst>
              <a:ext uri="{28A0092B-C50C-407E-A947-70E740481C1C}">
                <a14:useLocalDpi xmlns:a14="http://schemas.microsoft.com/office/drawing/2010/main" val="0"/>
              </a:ext>
            </a:extLst>
          </a:blip>
          <a:srcRect t="10378" r="47612"/>
          <a:stretch/>
        </p:blipFill>
        <p:spPr>
          <a:xfrm>
            <a:off x="678540" y="1281112"/>
            <a:ext cx="5186637" cy="4768905"/>
          </a:xfrm>
          <a:prstGeom prst="rect">
            <a:avLst/>
          </a:prstGeom>
          <a:ln>
            <a:solidFill>
              <a:schemeClr val="tx1"/>
            </a:solidFill>
          </a:ln>
        </p:spPr>
      </p:pic>
    </p:spTree>
    <p:extLst>
      <p:ext uri="{BB962C8B-B14F-4D97-AF65-F5344CB8AC3E}">
        <p14:creationId xmlns:p14="http://schemas.microsoft.com/office/powerpoint/2010/main" val="60227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94B7907-49EC-7C93-16FF-AB955CDDFC5D}"/>
              </a:ext>
            </a:extLst>
          </p:cNvPr>
          <p:cNvCxnSpPr>
            <a:cxnSpLocks/>
            <a:stCxn id="6" idx="2"/>
            <a:endCxn id="14" idx="0"/>
          </p:cNvCxnSpPr>
          <p:nvPr/>
        </p:nvCxnSpPr>
        <p:spPr>
          <a:xfrm flipH="1">
            <a:off x="2278277" y="2154841"/>
            <a:ext cx="3200" cy="3121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CFFCEAA-7FBA-2102-FF3D-8F353F72384D}"/>
              </a:ext>
            </a:extLst>
          </p:cNvPr>
          <p:cNvCxnSpPr>
            <a:cxnSpLocks/>
            <a:stCxn id="7" idx="2"/>
            <a:endCxn id="18" idx="0"/>
          </p:cNvCxnSpPr>
          <p:nvPr/>
        </p:nvCxnSpPr>
        <p:spPr>
          <a:xfrm>
            <a:off x="4697854" y="2154841"/>
            <a:ext cx="2467" cy="8333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1BB26C-DC70-E47F-BB95-11E2E331692C}"/>
              </a:ext>
            </a:extLst>
          </p:cNvPr>
          <p:cNvCxnSpPr>
            <a:cxnSpLocks/>
            <a:stCxn id="8" idx="2"/>
            <a:endCxn id="22" idx="0"/>
          </p:cNvCxnSpPr>
          <p:nvPr/>
        </p:nvCxnSpPr>
        <p:spPr>
          <a:xfrm>
            <a:off x="7115362" y="2154841"/>
            <a:ext cx="2030" cy="40509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60456B-3AE5-6C3F-707D-DEC40BA58A9D}"/>
              </a:ext>
            </a:extLst>
          </p:cNvPr>
          <p:cNvCxnSpPr>
            <a:cxnSpLocks/>
            <a:stCxn id="9" idx="2"/>
            <a:endCxn id="31" idx="0"/>
          </p:cNvCxnSpPr>
          <p:nvPr/>
        </p:nvCxnSpPr>
        <p:spPr>
          <a:xfrm>
            <a:off x="9473699" y="2154841"/>
            <a:ext cx="65298" cy="83333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D76BBD3-4C88-E68C-DF77-82E6A937DAC2}"/>
              </a:ext>
            </a:extLst>
          </p:cNvPr>
          <p:cNvSpPr>
            <a:spLocks noGrp="1"/>
          </p:cNvSpPr>
          <p:nvPr>
            <p:ph type="title"/>
          </p:nvPr>
        </p:nvSpPr>
        <p:spPr/>
        <p:txBody>
          <a:bodyPr/>
          <a:lstStyle/>
          <a:p>
            <a:r>
              <a:rPr lang="en-US" dirty="0"/>
              <a:t>Optimization Hub Roadmap</a:t>
            </a:r>
          </a:p>
        </p:txBody>
      </p:sp>
      <p:sp>
        <p:nvSpPr>
          <p:cNvPr id="5" name="Arrow: Right 4">
            <a:extLst>
              <a:ext uri="{FF2B5EF4-FFF2-40B4-BE49-F238E27FC236}">
                <a16:creationId xmlns:a16="http://schemas.microsoft.com/office/drawing/2014/main" id="{8C45F7C8-4129-95D7-A646-AE163C6C9817}"/>
              </a:ext>
            </a:extLst>
          </p:cNvPr>
          <p:cNvSpPr/>
          <p:nvPr/>
        </p:nvSpPr>
        <p:spPr>
          <a:xfrm>
            <a:off x="1000125" y="1514475"/>
            <a:ext cx="10229850" cy="952500"/>
          </a:xfrm>
          <a:prstGeom prst="rightArrow">
            <a:avLst/>
          </a:prstGeom>
          <a:gradFill flip="none" rotWithShape="1">
            <a:gsLst>
              <a:gs pos="41000">
                <a:schemeClr val="tx2">
                  <a:lumMod val="75000"/>
                </a:schemeClr>
              </a:gs>
              <a:gs pos="6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468B42E-1E89-2BA9-C64D-DD34DEE8F18E}"/>
              </a:ext>
            </a:extLst>
          </p:cNvPr>
          <p:cNvSpPr txBox="1"/>
          <p:nvPr/>
        </p:nvSpPr>
        <p:spPr>
          <a:xfrm>
            <a:off x="1899801" y="1785509"/>
            <a:ext cx="763351" cy="369332"/>
          </a:xfrm>
          <a:prstGeom prst="rect">
            <a:avLst/>
          </a:prstGeom>
          <a:noFill/>
        </p:spPr>
        <p:txBody>
          <a:bodyPr wrap="none" rtlCol="0">
            <a:spAutoFit/>
          </a:bodyPr>
          <a:lstStyle/>
          <a:p>
            <a:r>
              <a:rPr lang="en-US" dirty="0">
                <a:solidFill>
                  <a:schemeClr val="bg1"/>
                </a:solidFill>
              </a:rPr>
              <a:t>3Q23</a:t>
            </a:r>
          </a:p>
        </p:txBody>
      </p:sp>
      <p:sp>
        <p:nvSpPr>
          <p:cNvPr id="7" name="TextBox 6">
            <a:extLst>
              <a:ext uri="{FF2B5EF4-FFF2-40B4-BE49-F238E27FC236}">
                <a16:creationId xmlns:a16="http://schemas.microsoft.com/office/drawing/2014/main" id="{9DE5C7D5-CF52-4CBA-CEA8-A5877CD09918}"/>
              </a:ext>
            </a:extLst>
          </p:cNvPr>
          <p:cNvSpPr txBox="1"/>
          <p:nvPr/>
        </p:nvSpPr>
        <p:spPr>
          <a:xfrm>
            <a:off x="4311369" y="1785509"/>
            <a:ext cx="772969" cy="369332"/>
          </a:xfrm>
          <a:prstGeom prst="rect">
            <a:avLst/>
          </a:prstGeom>
          <a:noFill/>
        </p:spPr>
        <p:txBody>
          <a:bodyPr wrap="none" rtlCol="0">
            <a:spAutoFit/>
          </a:bodyPr>
          <a:lstStyle/>
          <a:p>
            <a:r>
              <a:rPr lang="en-US" dirty="0">
                <a:solidFill>
                  <a:schemeClr val="bg1"/>
                </a:solidFill>
              </a:rPr>
              <a:t>4Q23</a:t>
            </a:r>
          </a:p>
        </p:txBody>
      </p:sp>
      <p:sp>
        <p:nvSpPr>
          <p:cNvPr id="8" name="TextBox 7">
            <a:extLst>
              <a:ext uri="{FF2B5EF4-FFF2-40B4-BE49-F238E27FC236}">
                <a16:creationId xmlns:a16="http://schemas.microsoft.com/office/drawing/2014/main" id="{F059487D-26CC-842B-84ED-74EAE0634C85}"/>
              </a:ext>
            </a:extLst>
          </p:cNvPr>
          <p:cNvSpPr txBox="1"/>
          <p:nvPr/>
        </p:nvSpPr>
        <p:spPr>
          <a:xfrm>
            <a:off x="6761739" y="1785509"/>
            <a:ext cx="707245" cy="369332"/>
          </a:xfrm>
          <a:prstGeom prst="rect">
            <a:avLst/>
          </a:prstGeom>
          <a:noFill/>
        </p:spPr>
        <p:txBody>
          <a:bodyPr wrap="none" rtlCol="0">
            <a:spAutoFit/>
          </a:bodyPr>
          <a:lstStyle/>
          <a:p>
            <a:r>
              <a:rPr lang="en-US" dirty="0">
                <a:solidFill>
                  <a:schemeClr val="bg1"/>
                </a:solidFill>
              </a:rPr>
              <a:t>1Q24</a:t>
            </a:r>
          </a:p>
        </p:txBody>
      </p:sp>
      <p:sp>
        <p:nvSpPr>
          <p:cNvPr id="9" name="TextBox 8">
            <a:extLst>
              <a:ext uri="{FF2B5EF4-FFF2-40B4-BE49-F238E27FC236}">
                <a16:creationId xmlns:a16="http://schemas.microsoft.com/office/drawing/2014/main" id="{54D84ACC-0A89-25B9-97A1-2564BD66E2CA}"/>
              </a:ext>
            </a:extLst>
          </p:cNvPr>
          <p:cNvSpPr txBox="1"/>
          <p:nvPr/>
        </p:nvSpPr>
        <p:spPr>
          <a:xfrm>
            <a:off x="9088016" y="1785509"/>
            <a:ext cx="771365" cy="369332"/>
          </a:xfrm>
          <a:prstGeom prst="rect">
            <a:avLst/>
          </a:prstGeom>
          <a:noFill/>
        </p:spPr>
        <p:txBody>
          <a:bodyPr wrap="none" rtlCol="0">
            <a:spAutoFit/>
          </a:bodyPr>
          <a:lstStyle/>
          <a:p>
            <a:r>
              <a:rPr lang="en-US" dirty="0">
                <a:solidFill>
                  <a:schemeClr val="bg1"/>
                </a:solidFill>
              </a:rPr>
              <a:t>2Q24</a:t>
            </a:r>
          </a:p>
        </p:txBody>
      </p:sp>
      <p:cxnSp>
        <p:nvCxnSpPr>
          <p:cNvPr id="11" name="Straight Connector 10">
            <a:extLst>
              <a:ext uri="{FF2B5EF4-FFF2-40B4-BE49-F238E27FC236}">
                <a16:creationId xmlns:a16="http://schemas.microsoft.com/office/drawing/2014/main" id="{989CC007-529E-2D79-2E7F-4FC93FD75964}"/>
              </a:ext>
            </a:extLst>
          </p:cNvPr>
          <p:cNvCxnSpPr>
            <a:cxnSpLocks/>
          </p:cNvCxnSpPr>
          <p:nvPr/>
        </p:nvCxnSpPr>
        <p:spPr>
          <a:xfrm>
            <a:off x="3405673" y="1785509"/>
            <a:ext cx="0" cy="3693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54DBA6-AE3C-F3A7-7D16-8B549FEDB09B}"/>
              </a:ext>
            </a:extLst>
          </p:cNvPr>
          <p:cNvCxnSpPr>
            <a:cxnSpLocks/>
          </p:cNvCxnSpPr>
          <p:nvPr/>
        </p:nvCxnSpPr>
        <p:spPr>
          <a:xfrm>
            <a:off x="5882588" y="1785509"/>
            <a:ext cx="0" cy="3693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EBF5A9-D547-3214-982D-F02D8C4F6ED0}"/>
              </a:ext>
            </a:extLst>
          </p:cNvPr>
          <p:cNvCxnSpPr>
            <a:cxnSpLocks/>
          </p:cNvCxnSpPr>
          <p:nvPr/>
        </p:nvCxnSpPr>
        <p:spPr>
          <a:xfrm>
            <a:off x="8301135" y="1785509"/>
            <a:ext cx="0" cy="3693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EA37CB-DBC8-643E-A0DC-FD3506C126A0}"/>
              </a:ext>
            </a:extLst>
          </p:cNvPr>
          <p:cNvSpPr/>
          <p:nvPr/>
        </p:nvSpPr>
        <p:spPr>
          <a:xfrm>
            <a:off x="1132399" y="2466975"/>
            <a:ext cx="2291756" cy="178401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300"/>
              </a:spcBef>
              <a:buFont typeface="Wingdings" panose="05000000000000000000" pitchFamily="2" charset="2"/>
              <a:buChar char="§"/>
            </a:pPr>
            <a:r>
              <a:rPr lang="en-US" sz="1050" dirty="0"/>
              <a:t>Standardize Optimization and Benchmark Ingestion</a:t>
            </a:r>
          </a:p>
          <a:p>
            <a:pPr marL="171450" indent="-171450">
              <a:spcBef>
                <a:spcPts val="300"/>
              </a:spcBef>
              <a:buFont typeface="Wingdings" panose="05000000000000000000" pitchFamily="2" charset="2"/>
              <a:buChar char="§"/>
            </a:pPr>
            <a:r>
              <a:rPr lang="en-US" sz="1050" dirty="0"/>
              <a:t>Develop 150 – 200 catalog cards</a:t>
            </a:r>
          </a:p>
          <a:p>
            <a:pPr marL="171450" indent="-171450">
              <a:spcBef>
                <a:spcPts val="300"/>
              </a:spcBef>
              <a:buFont typeface="Wingdings" panose="05000000000000000000" pitchFamily="2" charset="2"/>
              <a:buChar char="§"/>
            </a:pPr>
            <a:r>
              <a:rPr lang="en-US" sz="1050" dirty="0"/>
              <a:t>New SMG ONLY user interface</a:t>
            </a:r>
          </a:p>
          <a:p>
            <a:pPr marL="171450" indent="-171450">
              <a:spcBef>
                <a:spcPts val="300"/>
              </a:spcBef>
              <a:buFont typeface="Wingdings" panose="05000000000000000000" pitchFamily="2" charset="2"/>
              <a:buChar char="§"/>
            </a:pPr>
            <a:r>
              <a:rPr lang="en-US" sz="1050" dirty="0"/>
              <a:t>New Data Schema (hierarchy)</a:t>
            </a:r>
          </a:p>
          <a:p>
            <a:pPr marL="171450" indent="-171450">
              <a:spcBef>
                <a:spcPts val="300"/>
              </a:spcBef>
              <a:buFont typeface="Wingdings" panose="05000000000000000000" pitchFamily="2" charset="2"/>
              <a:buChar char="§"/>
            </a:pPr>
            <a:r>
              <a:rPr lang="en-US" sz="1050" dirty="0"/>
              <a:t>Update user navigation based on Data Schema</a:t>
            </a:r>
          </a:p>
          <a:p>
            <a:pPr marL="171450" indent="-171450">
              <a:spcBef>
                <a:spcPts val="300"/>
              </a:spcBef>
              <a:buFont typeface="Wingdings" panose="05000000000000000000" pitchFamily="2" charset="2"/>
              <a:buChar char="§"/>
            </a:pPr>
            <a:r>
              <a:rPr lang="en-US" sz="1050" dirty="0"/>
              <a:t>Establish user acceptance testing</a:t>
            </a:r>
          </a:p>
          <a:p>
            <a:pPr marL="171450" indent="-171450">
              <a:spcBef>
                <a:spcPts val="300"/>
              </a:spcBef>
              <a:buFont typeface="Wingdings" panose="05000000000000000000" pitchFamily="2" charset="2"/>
              <a:buChar char="§"/>
            </a:pPr>
            <a:r>
              <a:rPr lang="en-US" sz="1050" dirty="0"/>
              <a:t>Conduct usability interviews</a:t>
            </a:r>
          </a:p>
        </p:txBody>
      </p:sp>
      <p:sp>
        <p:nvSpPr>
          <p:cNvPr id="18" name="Rectangle 17">
            <a:extLst>
              <a:ext uri="{FF2B5EF4-FFF2-40B4-BE49-F238E27FC236}">
                <a16:creationId xmlns:a16="http://schemas.microsoft.com/office/drawing/2014/main" id="{C0E33CA5-5686-96F5-A2A7-0E2E679CB473}"/>
              </a:ext>
            </a:extLst>
          </p:cNvPr>
          <p:cNvSpPr/>
          <p:nvPr/>
        </p:nvSpPr>
        <p:spPr>
          <a:xfrm>
            <a:off x="3602954" y="2988175"/>
            <a:ext cx="2194733" cy="126281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300"/>
              </a:spcBef>
              <a:buFont typeface="Wingdings" panose="05000000000000000000" pitchFamily="2" charset="2"/>
              <a:buChar char="§"/>
            </a:pPr>
            <a:r>
              <a:rPr lang="en-US" sz="1050" dirty="0"/>
              <a:t>Integrate Intel® </a:t>
            </a:r>
            <a:r>
              <a:rPr lang="en-US" sz="1050" dirty="0" err="1"/>
              <a:t>vTune</a:t>
            </a:r>
            <a:r>
              <a:rPr lang="en-US" sz="1050" dirty="0"/>
              <a:t>™ </a:t>
            </a:r>
          </a:p>
          <a:p>
            <a:pPr marL="171450" indent="-171450">
              <a:spcBef>
                <a:spcPts val="300"/>
              </a:spcBef>
              <a:buFont typeface="Wingdings" panose="05000000000000000000" pitchFamily="2" charset="2"/>
              <a:buChar char="§"/>
            </a:pPr>
            <a:r>
              <a:rPr lang="en-US" sz="1050" dirty="0"/>
              <a:t>Smart recommendations</a:t>
            </a:r>
          </a:p>
          <a:p>
            <a:pPr marL="171450" indent="-171450">
              <a:spcBef>
                <a:spcPts val="300"/>
              </a:spcBef>
              <a:buFont typeface="Wingdings" panose="05000000000000000000" pitchFamily="2" charset="2"/>
              <a:buChar char="§"/>
            </a:pPr>
            <a:r>
              <a:rPr lang="en-US" sz="1050" dirty="0"/>
              <a:t>End-user notifications</a:t>
            </a:r>
          </a:p>
          <a:p>
            <a:pPr marL="171450" indent="-171450">
              <a:spcBef>
                <a:spcPts val="300"/>
              </a:spcBef>
              <a:buFont typeface="Wingdings" panose="05000000000000000000" pitchFamily="2" charset="2"/>
              <a:buChar char="§"/>
            </a:pPr>
            <a:r>
              <a:rPr lang="en-US" sz="1050" dirty="0"/>
              <a:t>Ingest 10 optimizations</a:t>
            </a:r>
          </a:p>
          <a:p>
            <a:pPr marL="171450" indent="-171450">
              <a:spcBef>
                <a:spcPts val="300"/>
              </a:spcBef>
              <a:buFont typeface="Wingdings" panose="05000000000000000000" pitchFamily="2" charset="2"/>
              <a:buChar char="§"/>
            </a:pPr>
            <a:r>
              <a:rPr lang="en-US" sz="1050" dirty="0"/>
              <a:t>Ingest 10 performance benchmarks</a:t>
            </a:r>
          </a:p>
        </p:txBody>
      </p:sp>
      <p:sp>
        <p:nvSpPr>
          <p:cNvPr id="22" name="Rectangle 21">
            <a:extLst>
              <a:ext uri="{FF2B5EF4-FFF2-40B4-BE49-F238E27FC236}">
                <a16:creationId xmlns:a16="http://schemas.microsoft.com/office/drawing/2014/main" id="{BAE791A5-7405-B768-BF1A-9F935D51566D}"/>
              </a:ext>
            </a:extLst>
          </p:cNvPr>
          <p:cNvSpPr/>
          <p:nvPr/>
        </p:nvSpPr>
        <p:spPr>
          <a:xfrm>
            <a:off x="5963239" y="2559934"/>
            <a:ext cx="2308305" cy="169105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300"/>
              </a:spcBef>
              <a:buFont typeface="Wingdings" panose="05000000000000000000" pitchFamily="2" charset="2"/>
              <a:buChar char="§"/>
            </a:pPr>
            <a:r>
              <a:rPr lang="en-US" sz="1050" dirty="0"/>
              <a:t>Develop a standard API integration for 3</a:t>
            </a:r>
            <a:r>
              <a:rPr lang="en-US" sz="1050" baseline="30000" dirty="0"/>
              <a:t>rd</a:t>
            </a:r>
            <a:r>
              <a:rPr lang="en-US" sz="1050" dirty="0"/>
              <a:t> party software</a:t>
            </a:r>
          </a:p>
          <a:p>
            <a:pPr marL="171450" indent="-171450">
              <a:spcBef>
                <a:spcPts val="300"/>
              </a:spcBef>
              <a:buFont typeface="Wingdings" panose="05000000000000000000" pitchFamily="2" charset="2"/>
              <a:buChar char="§"/>
            </a:pPr>
            <a:r>
              <a:rPr lang="en-US" sz="1050" dirty="0"/>
              <a:t>Integrate Intel® Performance Hub</a:t>
            </a:r>
          </a:p>
          <a:p>
            <a:pPr marL="171450" indent="-171450">
              <a:spcBef>
                <a:spcPts val="300"/>
              </a:spcBef>
              <a:buFont typeface="Wingdings" panose="05000000000000000000" pitchFamily="2" charset="2"/>
              <a:buChar char="§"/>
            </a:pPr>
            <a:r>
              <a:rPr lang="en-US" sz="1050" dirty="0"/>
              <a:t>Ingest Emerald Rapids optimizations</a:t>
            </a:r>
          </a:p>
          <a:p>
            <a:pPr marL="171450" indent="-171450">
              <a:spcBef>
                <a:spcPts val="300"/>
              </a:spcBef>
              <a:buFont typeface="Wingdings" panose="05000000000000000000" pitchFamily="2" charset="2"/>
              <a:buChar char="§"/>
            </a:pPr>
            <a:r>
              <a:rPr lang="en-US" sz="1050" dirty="0"/>
              <a:t>Ingest Emerald Rapids benchmarks</a:t>
            </a:r>
          </a:p>
          <a:p>
            <a:pPr marL="171450" indent="-171450">
              <a:buFont typeface="Wingdings" panose="05000000000000000000" pitchFamily="2" charset="2"/>
              <a:buChar char="§"/>
            </a:pPr>
            <a:endParaRPr lang="en-US" sz="1050" dirty="0"/>
          </a:p>
        </p:txBody>
      </p:sp>
      <p:sp>
        <p:nvSpPr>
          <p:cNvPr id="26" name="TextBox 25">
            <a:extLst>
              <a:ext uri="{FF2B5EF4-FFF2-40B4-BE49-F238E27FC236}">
                <a16:creationId xmlns:a16="http://schemas.microsoft.com/office/drawing/2014/main" id="{1C21617B-9A08-729A-C39A-6DB204199C20}"/>
              </a:ext>
            </a:extLst>
          </p:cNvPr>
          <p:cNvSpPr txBox="1"/>
          <p:nvPr/>
        </p:nvSpPr>
        <p:spPr>
          <a:xfrm>
            <a:off x="1115850" y="4391026"/>
            <a:ext cx="2308305" cy="769441"/>
          </a:xfrm>
          <a:prstGeom prst="rect">
            <a:avLst/>
          </a:prstGeom>
          <a:noFill/>
        </p:spPr>
        <p:txBody>
          <a:bodyPr wrap="square">
            <a:spAutoFit/>
          </a:bodyPr>
          <a:lstStyle/>
          <a:p>
            <a:pPr marL="171450" indent="-171450">
              <a:buFont typeface="Wingdings" panose="05000000000000000000" pitchFamily="2" charset="2"/>
              <a:buChar char="§"/>
            </a:pPr>
            <a:r>
              <a:rPr lang="en-US" sz="1100" dirty="0">
                <a:solidFill>
                  <a:schemeClr val="accent3"/>
                </a:solidFill>
              </a:rPr>
              <a:t>On-board 2-3 new external customers</a:t>
            </a:r>
          </a:p>
          <a:p>
            <a:pPr marL="171450" indent="-171450">
              <a:buFont typeface="Wingdings" panose="05000000000000000000" pitchFamily="2" charset="2"/>
              <a:buChar char="§"/>
            </a:pPr>
            <a:r>
              <a:rPr lang="en-US" sz="1100" dirty="0">
                <a:solidFill>
                  <a:schemeClr val="accent3"/>
                </a:solidFill>
              </a:rPr>
              <a:t>Develop 30-60-90 day customer survey / feedback</a:t>
            </a:r>
          </a:p>
        </p:txBody>
      </p:sp>
      <p:sp>
        <p:nvSpPr>
          <p:cNvPr id="29" name="TextBox 28">
            <a:extLst>
              <a:ext uri="{FF2B5EF4-FFF2-40B4-BE49-F238E27FC236}">
                <a16:creationId xmlns:a16="http://schemas.microsoft.com/office/drawing/2014/main" id="{843958BF-A4ED-78EE-EE37-F6FD7E07913C}"/>
              </a:ext>
            </a:extLst>
          </p:cNvPr>
          <p:cNvSpPr txBox="1"/>
          <p:nvPr/>
        </p:nvSpPr>
        <p:spPr>
          <a:xfrm>
            <a:off x="3602954" y="4391025"/>
            <a:ext cx="2308305" cy="430887"/>
          </a:xfrm>
          <a:prstGeom prst="rect">
            <a:avLst/>
          </a:prstGeom>
          <a:noFill/>
        </p:spPr>
        <p:txBody>
          <a:bodyPr wrap="square">
            <a:spAutoFit/>
          </a:bodyPr>
          <a:lstStyle/>
          <a:p>
            <a:pPr marL="171450" indent="-171450">
              <a:buFont typeface="Wingdings" panose="05000000000000000000" pitchFamily="2" charset="2"/>
              <a:buChar char="§"/>
            </a:pPr>
            <a:r>
              <a:rPr lang="en-US" sz="1100" dirty="0">
                <a:solidFill>
                  <a:schemeClr val="accent3"/>
                </a:solidFill>
              </a:rPr>
              <a:t>On-board 2-3 new external customers</a:t>
            </a:r>
          </a:p>
        </p:txBody>
      </p:sp>
      <p:sp>
        <p:nvSpPr>
          <p:cNvPr id="31" name="Rectangle 30">
            <a:extLst>
              <a:ext uri="{FF2B5EF4-FFF2-40B4-BE49-F238E27FC236}">
                <a16:creationId xmlns:a16="http://schemas.microsoft.com/office/drawing/2014/main" id="{2875D808-AEC0-DE08-E29C-9A250420F20D}"/>
              </a:ext>
            </a:extLst>
          </p:cNvPr>
          <p:cNvSpPr/>
          <p:nvPr/>
        </p:nvSpPr>
        <p:spPr>
          <a:xfrm>
            <a:off x="8384844" y="2988175"/>
            <a:ext cx="2308305" cy="126281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300"/>
              </a:spcBef>
              <a:buFont typeface="Wingdings" panose="05000000000000000000" pitchFamily="2" charset="2"/>
              <a:buChar char="§"/>
            </a:pPr>
            <a:r>
              <a:rPr lang="en-US" sz="1050" dirty="0"/>
              <a:t>Integrate 3</a:t>
            </a:r>
            <a:r>
              <a:rPr lang="en-US" sz="1050" baseline="30000" dirty="0"/>
              <a:t>rd</a:t>
            </a:r>
            <a:r>
              <a:rPr lang="en-US" sz="1050" dirty="0"/>
              <a:t> party applications</a:t>
            </a:r>
          </a:p>
          <a:p>
            <a:pPr marL="171450" indent="-171450">
              <a:spcBef>
                <a:spcPts val="300"/>
              </a:spcBef>
              <a:buFont typeface="Wingdings" panose="05000000000000000000" pitchFamily="2" charset="2"/>
              <a:buChar char="§"/>
            </a:pPr>
            <a:r>
              <a:rPr lang="en-US" sz="1050" dirty="0"/>
              <a:t>Update smart recommendations</a:t>
            </a:r>
          </a:p>
          <a:p>
            <a:pPr marL="171450" indent="-171450">
              <a:spcBef>
                <a:spcPts val="300"/>
              </a:spcBef>
              <a:buFont typeface="Wingdings" panose="05000000000000000000" pitchFamily="2" charset="2"/>
              <a:buChar char="§"/>
            </a:pPr>
            <a:r>
              <a:rPr lang="en-US" sz="1050" dirty="0"/>
              <a:t>End-user notifications</a:t>
            </a:r>
          </a:p>
          <a:p>
            <a:pPr marL="171450" indent="-171450">
              <a:spcBef>
                <a:spcPts val="300"/>
              </a:spcBef>
              <a:buFont typeface="Wingdings" panose="05000000000000000000" pitchFamily="2" charset="2"/>
              <a:buChar char="§"/>
            </a:pPr>
            <a:r>
              <a:rPr lang="en-US" sz="1050" dirty="0"/>
              <a:t>Ingest 10 optimizations</a:t>
            </a:r>
          </a:p>
          <a:p>
            <a:pPr marL="171450" indent="-171450">
              <a:spcBef>
                <a:spcPts val="300"/>
              </a:spcBef>
              <a:buFont typeface="Wingdings" panose="05000000000000000000" pitchFamily="2" charset="2"/>
              <a:buChar char="§"/>
            </a:pPr>
            <a:r>
              <a:rPr lang="en-US" sz="1050" dirty="0"/>
              <a:t>Ingest 10 performance benchmarks</a:t>
            </a:r>
          </a:p>
        </p:txBody>
      </p:sp>
      <p:sp>
        <p:nvSpPr>
          <p:cNvPr id="34" name="TextBox 33">
            <a:extLst>
              <a:ext uri="{FF2B5EF4-FFF2-40B4-BE49-F238E27FC236}">
                <a16:creationId xmlns:a16="http://schemas.microsoft.com/office/drawing/2014/main" id="{959552C6-2BA3-70D5-4721-2B12014C8178}"/>
              </a:ext>
            </a:extLst>
          </p:cNvPr>
          <p:cNvSpPr txBox="1"/>
          <p:nvPr/>
        </p:nvSpPr>
        <p:spPr>
          <a:xfrm>
            <a:off x="5963239" y="4391025"/>
            <a:ext cx="2308305" cy="430887"/>
          </a:xfrm>
          <a:prstGeom prst="rect">
            <a:avLst/>
          </a:prstGeom>
          <a:noFill/>
        </p:spPr>
        <p:txBody>
          <a:bodyPr wrap="square">
            <a:spAutoFit/>
          </a:bodyPr>
          <a:lstStyle/>
          <a:p>
            <a:pPr marL="171450" indent="-171450">
              <a:buFont typeface="Wingdings" panose="05000000000000000000" pitchFamily="2" charset="2"/>
              <a:buChar char="§"/>
            </a:pPr>
            <a:r>
              <a:rPr lang="en-US" sz="1100" dirty="0">
                <a:solidFill>
                  <a:schemeClr val="accent3"/>
                </a:solidFill>
              </a:rPr>
              <a:t>On-board 2-3 new external customers</a:t>
            </a:r>
          </a:p>
        </p:txBody>
      </p:sp>
      <p:sp>
        <p:nvSpPr>
          <p:cNvPr id="35" name="TextBox 34">
            <a:extLst>
              <a:ext uri="{FF2B5EF4-FFF2-40B4-BE49-F238E27FC236}">
                <a16:creationId xmlns:a16="http://schemas.microsoft.com/office/drawing/2014/main" id="{DD45955A-E6FE-B0E1-3BDD-31238B1A33B9}"/>
              </a:ext>
            </a:extLst>
          </p:cNvPr>
          <p:cNvSpPr txBox="1"/>
          <p:nvPr/>
        </p:nvSpPr>
        <p:spPr>
          <a:xfrm>
            <a:off x="8384844" y="4391025"/>
            <a:ext cx="2308305" cy="430887"/>
          </a:xfrm>
          <a:prstGeom prst="rect">
            <a:avLst/>
          </a:prstGeom>
          <a:noFill/>
        </p:spPr>
        <p:txBody>
          <a:bodyPr wrap="square">
            <a:spAutoFit/>
          </a:bodyPr>
          <a:lstStyle/>
          <a:p>
            <a:pPr marL="171450" indent="-171450">
              <a:buFont typeface="Wingdings" panose="05000000000000000000" pitchFamily="2" charset="2"/>
              <a:buChar char="§"/>
            </a:pPr>
            <a:r>
              <a:rPr lang="en-US" sz="1100" dirty="0">
                <a:solidFill>
                  <a:schemeClr val="accent3"/>
                </a:solidFill>
              </a:rPr>
              <a:t>On-board 2-3 new external customers</a:t>
            </a:r>
          </a:p>
        </p:txBody>
      </p:sp>
    </p:spTree>
    <p:extLst>
      <p:ext uri="{BB962C8B-B14F-4D97-AF65-F5344CB8AC3E}">
        <p14:creationId xmlns:p14="http://schemas.microsoft.com/office/powerpoint/2010/main" val="19778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BBBE-D4FE-8870-886A-1EF1E9DA1967}"/>
              </a:ext>
            </a:extLst>
          </p:cNvPr>
          <p:cNvSpPr>
            <a:spLocks noGrp="1"/>
          </p:cNvSpPr>
          <p:nvPr>
            <p:ph type="title"/>
          </p:nvPr>
        </p:nvSpPr>
        <p:spPr/>
        <p:txBody>
          <a:bodyPr/>
          <a:lstStyle/>
          <a:p>
            <a:r>
              <a:rPr lang="en-US" dirty="0"/>
              <a:t>Additional Resources</a:t>
            </a:r>
          </a:p>
        </p:txBody>
      </p:sp>
      <p:sp>
        <p:nvSpPr>
          <p:cNvPr id="9" name="Content Placeholder 8">
            <a:extLst>
              <a:ext uri="{FF2B5EF4-FFF2-40B4-BE49-F238E27FC236}">
                <a16:creationId xmlns:a16="http://schemas.microsoft.com/office/drawing/2014/main" id="{055EE3E3-DC97-851A-E84A-296A7CA3D18E}"/>
              </a:ext>
            </a:extLst>
          </p:cNvPr>
          <p:cNvSpPr>
            <a:spLocks noGrp="1"/>
          </p:cNvSpPr>
          <p:nvPr>
            <p:ph sz="half" idx="1"/>
          </p:nvPr>
        </p:nvSpPr>
        <p:spPr>
          <a:xfrm>
            <a:off x="380999" y="1496292"/>
            <a:ext cx="6281058" cy="4686689"/>
          </a:xfrm>
        </p:spPr>
        <p:txBody>
          <a:bodyPr>
            <a:normAutofit/>
          </a:bodyPr>
          <a:lstStyle/>
          <a:p>
            <a:r>
              <a:rPr lang="en-US" dirty="0">
                <a:hlinkClick r:id="rId2"/>
              </a:rPr>
              <a:t>DevOps Animation</a:t>
            </a:r>
            <a:endParaRPr lang="en-US" dirty="0"/>
          </a:p>
          <a:p>
            <a:r>
              <a:rPr lang="en-US" dirty="0">
                <a:hlinkClick r:id="rId3"/>
              </a:rPr>
              <a:t>DevOps Infographic</a:t>
            </a:r>
            <a:endParaRPr lang="en-US" dirty="0"/>
          </a:p>
          <a:p>
            <a:r>
              <a:rPr lang="en-US" dirty="0">
                <a:hlinkClick r:id="rId4"/>
              </a:rPr>
              <a:t>DevOps </a:t>
            </a:r>
            <a:r>
              <a:rPr lang="en-US" dirty="0" err="1">
                <a:hlinkClick r:id="rId4"/>
              </a:rPr>
              <a:t>eGuide</a:t>
            </a:r>
            <a:endParaRPr lang="en-US" dirty="0"/>
          </a:p>
          <a:p>
            <a:r>
              <a:rPr lang="en-US" dirty="0">
                <a:hlinkClick r:id="rId5"/>
              </a:rPr>
              <a:t>DevOps Whitepaper</a:t>
            </a:r>
            <a:endParaRPr lang="en-US" dirty="0"/>
          </a:p>
          <a:p>
            <a:r>
              <a:rPr lang="en-US" dirty="0">
                <a:hlinkClick r:id="rId6"/>
              </a:rPr>
              <a:t>Cloud Library</a:t>
            </a:r>
            <a:endParaRPr lang="en-US" dirty="0"/>
          </a:p>
          <a:p>
            <a:r>
              <a:rPr lang="en-US" dirty="0">
                <a:hlinkClick r:id="rId7"/>
              </a:rPr>
              <a:t>Cloud Performance Benchmarks</a:t>
            </a:r>
            <a:endParaRPr lang="en-US" dirty="0"/>
          </a:p>
          <a:p>
            <a:r>
              <a:rPr lang="en-US" dirty="0">
                <a:hlinkClick r:id="rId8"/>
              </a:rPr>
              <a:t>CSA Tech Talks</a:t>
            </a:r>
            <a:r>
              <a:rPr lang="en-US" dirty="0"/>
              <a:t> (on-demand)</a:t>
            </a:r>
          </a:p>
          <a:p>
            <a:r>
              <a:rPr lang="en-US" dirty="0">
                <a:hlinkClick r:id="rId9"/>
              </a:rPr>
              <a:t>Cloud Developer Hub</a:t>
            </a:r>
            <a:endParaRPr lang="en-US" dirty="0"/>
          </a:p>
          <a:p>
            <a:r>
              <a:rPr lang="en-US" dirty="0">
                <a:hlinkClick r:id="rId10"/>
              </a:rPr>
              <a:t>On-Prem and Cloud Advisor Tool</a:t>
            </a:r>
            <a:endParaRPr lang="en-US" dirty="0"/>
          </a:p>
        </p:txBody>
      </p:sp>
    </p:spTree>
    <p:extLst>
      <p:ext uri="{BB962C8B-B14F-4D97-AF65-F5344CB8AC3E}">
        <p14:creationId xmlns:p14="http://schemas.microsoft.com/office/powerpoint/2010/main" val="9452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96CDD1-BBE6-4378-BF18-EFE5278C8276}"/>
              </a:ext>
            </a:extLst>
          </p:cNvPr>
          <p:cNvSpPr>
            <a:spLocks noGrp="1"/>
          </p:cNvSpPr>
          <p:nvPr>
            <p:ph type="title"/>
          </p:nvPr>
        </p:nvSpPr>
        <p:spPr/>
        <p:txBody>
          <a:bodyPr/>
          <a:lstStyle/>
          <a:p>
            <a:r>
              <a:rPr lang="en-US" dirty="0"/>
              <a:t>Notices and Disclaimers</a:t>
            </a:r>
          </a:p>
        </p:txBody>
      </p:sp>
      <p:sp>
        <p:nvSpPr>
          <p:cNvPr id="4" name="Content Placeholder 3">
            <a:extLst>
              <a:ext uri="{FF2B5EF4-FFF2-40B4-BE49-F238E27FC236}">
                <a16:creationId xmlns:a16="http://schemas.microsoft.com/office/drawing/2014/main" id="{0378FFB6-66B8-41E1-9CD9-2023C72C6F22}"/>
              </a:ext>
            </a:extLst>
          </p:cNvPr>
          <p:cNvSpPr>
            <a:spLocks noGrp="1"/>
          </p:cNvSpPr>
          <p:nvPr>
            <p:ph idx="1"/>
          </p:nvPr>
        </p:nvSpPr>
        <p:spPr/>
        <p:txBody>
          <a:bodyPr vert="horz" lIns="91440" tIns="45720" rIns="91440" bIns="45720" rtlCol="0" anchor="t">
            <a:noAutofit/>
          </a:bodyPr>
          <a:lstStyle/>
          <a:p>
            <a:pPr marL="227965" indent="-227965"/>
            <a:r>
              <a:rPr lang="en-US" sz="1400" dirty="0">
                <a:latin typeface="IntelOne Display Light"/>
                <a:hlinkClick r:id="rId2"/>
              </a:rPr>
              <a:t>Legal Notices and Disclaimers</a:t>
            </a:r>
            <a:endParaRPr lang="en-US"/>
          </a:p>
          <a:p>
            <a:pPr marL="227965" indent="-227965"/>
            <a:r>
              <a:rPr lang="en-US" sz="1400" dirty="0">
                <a:latin typeface="IntelOne Display Light"/>
              </a:rPr>
              <a:t>Performance varies by use, configuration and other factors. Learn more on the </a:t>
            </a:r>
            <a:r>
              <a:rPr lang="en-US" sz="1400" dirty="0">
                <a:latin typeface="IntelOne Display Light"/>
                <a:hlinkClick r:id="rId3"/>
              </a:rPr>
              <a:t>Performance Index site</a:t>
            </a:r>
            <a:r>
              <a:rPr lang="en-US" sz="1400" dirty="0">
                <a:latin typeface="IntelOne Display Light"/>
              </a:rPr>
              <a:t>. </a:t>
            </a:r>
            <a:endParaRPr lang="en-US" dirty="0">
              <a:latin typeface="IntelOne Display Light"/>
            </a:endParaRPr>
          </a:p>
          <a:p>
            <a:pPr marL="227965" indent="-227965"/>
            <a:r>
              <a:rPr lang="en-US" sz="1400" dirty="0">
                <a:latin typeface="IntelOne Display Light"/>
              </a:rPr>
              <a:t>Performance results are based on testing as of dates shown in configurations and may not reflect all publicly available updates.  See backup for configuration details.  No product or component can be absolutely secure. </a:t>
            </a:r>
            <a:endParaRPr lang="en-US" dirty="0">
              <a:latin typeface="IntelOne Display Light"/>
            </a:endParaRPr>
          </a:p>
          <a:p>
            <a:pPr marL="227965" indent="-227965"/>
            <a:r>
              <a:rPr lang="en-US" sz="1400" dirty="0">
                <a:latin typeface="IntelOne Display Light"/>
              </a:rPr>
              <a:t>Your costs and results may vary. </a:t>
            </a:r>
            <a:endParaRPr lang="en-US" dirty="0">
              <a:latin typeface="IntelOne Display Light"/>
            </a:endParaRPr>
          </a:p>
          <a:p>
            <a:pPr marL="227965" indent="-227965"/>
            <a:r>
              <a:rPr lang="en-US" sz="1400" dirty="0">
                <a:latin typeface="IntelOne Display Light"/>
              </a:rPr>
              <a:t>Intel technologies may require enabled hardware, software or service activation.</a:t>
            </a:r>
            <a:endParaRPr lang="en-US" dirty="0">
              <a:latin typeface="IntelOne Display Light"/>
            </a:endParaRPr>
          </a:p>
          <a:p>
            <a:pPr marL="227965" indent="-227965"/>
            <a:r>
              <a:rPr lang="en-US" sz="1400" dirty="0">
                <a:latin typeface="IntelOne Display Light"/>
              </a:rPr>
              <a:t>Intel does not control or audit third-party data.  You should consult other sources to evaluate accuracy.</a:t>
            </a:r>
            <a:endParaRPr lang="en-US" dirty="0">
              <a:latin typeface="IntelOne Display Light"/>
            </a:endParaRPr>
          </a:p>
          <a:p>
            <a:pPr marL="227965" indent="-227965"/>
            <a:r>
              <a:rPr lang="en-US" sz="1400" dirty="0">
                <a:latin typeface="IntelOne Display Light"/>
              </a:rPr>
              <a:t>© Intel Corporation.  Intel, the Intel logo, and other Intel marks are trademarks of Intel Corporation or its subsidiaries.  Other names and brands may be claimed as the property of others. </a:t>
            </a:r>
            <a:endParaRPr lang="en-US" dirty="0">
              <a:latin typeface="IntelOne Display Light"/>
            </a:endParaRPr>
          </a:p>
          <a:p>
            <a:pPr marL="113665" indent="-113665"/>
            <a:endParaRPr lang="en-US" sz="1400" dirty="0"/>
          </a:p>
          <a:p>
            <a:pPr marL="0" indent="0">
              <a:buNone/>
            </a:pPr>
            <a:endParaRPr lang="en-US" sz="1400" dirty="0"/>
          </a:p>
        </p:txBody>
      </p:sp>
    </p:spTree>
    <p:extLst>
      <p:ext uri="{BB962C8B-B14F-4D97-AF65-F5344CB8AC3E}">
        <p14:creationId xmlns:p14="http://schemas.microsoft.com/office/powerpoint/2010/main" val="109790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05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39">
            <a:extLst>
              <a:ext uri="{FF2B5EF4-FFF2-40B4-BE49-F238E27FC236}">
                <a16:creationId xmlns:a16="http://schemas.microsoft.com/office/drawing/2014/main" id="{DB42A80D-7DB9-D998-4CCF-4BD0AABF5CC5}"/>
              </a:ext>
            </a:extLst>
          </p:cNvPr>
          <p:cNvGraphicFramePr>
            <a:graphicFrameLocks noGrp="1"/>
          </p:cNvGraphicFramePr>
          <p:nvPr/>
        </p:nvGraphicFramePr>
        <p:xfrm>
          <a:off x="6286635" y="3718283"/>
          <a:ext cx="2473263" cy="1371600"/>
        </p:xfrm>
        <a:graphic>
          <a:graphicData uri="http://schemas.openxmlformats.org/drawingml/2006/table">
            <a:tbl>
              <a:tblPr bandRow="1">
                <a:tableStyleId>{7DF18680-E054-41AD-8BC1-D1AEF772440D}</a:tableStyleId>
              </a:tblPr>
              <a:tblGrid>
                <a:gridCol w="2164168">
                  <a:extLst>
                    <a:ext uri="{9D8B030D-6E8A-4147-A177-3AD203B41FA5}">
                      <a16:colId xmlns:a16="http://schemas.microsoft.com/office/drawing/2014/main" val="553188305"/>
                    </a:ext>
                  </a:extLst>
                </a:gridCol>
                <a:gridCol w="309095">
                  <a:extLst>
                    <a:ext uri="{9D8B030D-6E8A-4147-A177-3AD203B41FA5}">
                      <a16:colId xmlns:a16="http://schemas.microsoft.com/office/drawing/2014/main" val="3079760239"/>
                    </a:ext>
                  </a:extLst>
                </a:gridCol>
              </a:tblGrid>
              <a:tr h="221625">
                <a:tc>
                  <a:txBody>
                    <a:bodyPr/>
                    <a:lstStyle/>
                    <a:p>
                      <a:pPr algn="l" defTabSz="2438338" hangingPunct="0">
                        <a:defRPr/>
                      </a:pPr>
                      <a:r>
                        <a:rPr kumimoji="0" lang="en-US" sz="900" b="0" i="0" u="none" strike="noStrike" kern="1200" cap="none" spc="0" normalizeH="0" baseline="0" noProof="0" err="1">
                          <a:ln>
                            <a:noFill/>
                          </a:ln>
                          <a:solidFill>
                            <a:schemeClr val="accent5"/>
                          </a:solidFill>
                          <a:effectLst/>
                          <a:uLnTx/>
                          <a:uFillTx/>
                          <a:latin typeface="IntelOne Text" panose="020B0503020203020204" pitchFamily="34" charset="0"/>
                          <a:hlinkClick r:id="rId3">
                            <a:extLst>
                              <a:ext uri="{A12FA001-AC4F-418D-AE19-62706E023703}">
                                <ahyp:hlinkClr xmlns:ahyp="http://schemas.microsoft.com/office/drawing/2018/hyperlinkcolor" val="tx"/>
                              </a:ext>
                            </a:extLst>
                          </a:hlinkClick>
                        </a:rPr>
                        <a:t>CloudGenera</a:t>
                      </a:r>
                      <a:endParaRPr kumimoji="0" lang="en-US" sz="900" b="0" i="0" u="none" strike="noStrike" kern="1200" cap="none" spc="0" normalizeH="0" baseline="0" noProof="0">
                        <a:ln>
                          <a:noFill/>
                        </a:ln>
                        <a:solidFill>
                          <a:schemeClr val="accent5"/>
                        </a:solidFill>
                        <a:effectLst/>
                        <a:uLnTx/>
                        <a:uFillTx/>
                        <a:latin typeface="IntelOne Text" panose="020B0503020203020204" pitchFamily="34" charset="0"/>
                      </a:endParaRPr>
                    </a:p>
                  </a:txBody>
                  <a:tcPr anchor="ctr"/>
                </a:tc>
                <a:tc>
                  <a:txBody>
                    <a:bodyPr/>
                    <a:lstStyle/>
                    <a:p>
                      <a:pPr marL="171450" indent="-171450" algn="ctr">
                        <a:buClr>
                          <a:schemeClr val="bg1"/>
                        </a:buClr>
                        <a:buFont typeface="Wingdings" panose="05000000000000000000" pitchFamily="2" charset="2"/>
                        <a:buChar char="ü"/>
                      </a:pPr>
                      <a:r>
                        <a:rPr lang="en-US" sz="900">
                          <a:latin typeface="IntelOne Text" panose="020B0503020203020204" pitchFamily="34" charset="0"/>
                        </a:rPr>
                        <a:t> </a:t>
                      </a:r>
                    </a:p>
                  </a:txBody>
                  <a:tcPr anchor="ctr">
                    <a:solidFill>
                      <a:schemeClr val="accent5"/>
                    </a:solidFill>
                  </a:tcPr>
                </a:tc>
                <a:extLst>
                  <a:ext uri="{0D108BD9-81ED-4DB2-BD59-A6C34878D82A}">
                    <a16:rowId xmlns:a16="http://schemas.microsoft.com/office/drawing/2014/main" val="751062496"/>
                  </a:ext>
                </a:extLst>
              </a:tr>
              <a:tr h="221625">
                <a:tc>
                  <a:txBody>
                    <a:bodyPr/>
                    <a:lstStyle/>
                    <a:p>
                      <a:pPr algn="l"/>
                      <a:r>
                        <a:rPr kumimoji="0" lang="en-US" sz="900" b="0" i="0" u="none" strike="noStrike" kern="1200" cap="none" spc="0" normalizeH="0" baseline="0" noProof="0" err="1">
                          <a:ln>
                            <a:noFill/>
                          </a:ln>
                          <a:solidFill>
                            <a:schemeClr val="accent5"/>
                          </a:solidFill>
                          <a:effectLst/>
                          <a:uLnTx/>
                          <a:uFillTx/>
                          <a:latin typeface="IntelOne Text" panose="020B0503020203020204" pitchFamily="34" charset="0"/>
                          <a:sym typeface="Helvetica Neue"/>
                          <a:hlinkClick r:id="rId4">
                            <a:extLst>
                              <a:ext uri="{A12FA001-AC4F-418D-AE19-62706E023703}">
                                <ahyp:hlinkClr xmlns:ahyp="http://schemas.microsoft.com/office/drawing/2018/hyperlinkcolor" val="tx"/>
                              </a:ext>
                            </a:extLst>
                          </a:hlinkClick>
                        </a:rPr>
                        <a:t>Cloudcheckr</a:t>
                      </a:r>
                      <a:endParaRPr lang="en-US" sz="900">
                        <a:solidFill>
                          <a:schemeClr val="accent5"/>
                        </a:solidFill>
                        <a:latin typeface="IntelOne Text" panose="020B0503020203020204" pitchFamily="34" charset="0"/>
                      </a:endParaRPr>
                    </a:p>
                  </a:txBody>
                  <a:tcPr anchor="ctr"/>
                </a:tc>
                <a:tc>
                  <a:txBody>
                    <a:bodyPr/>
                    <a:lstStyle/>
                    <a:p>
                      <a:pPr marL="171450" marR="0" lvl="0" indent="-171450" algn="ctr"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Ø"/>
                        <a:tabLst/>
                        <a:defRPr/>
                      </a:pPr>
                      <a:r>
                        <a:rPr lang="en-US" sz="900">
                          <a:latin typeface="IntelOne Text" panose="020B0503020203020204" pitchFamily="34" charset="0"/>
                        </a:rPr>
                        <a:t> </a:t>
                      </a:r>
                    </a:p>
                  </a:txBody>
                  <a:tcPr anchor="ctr">
                    <a:solidFill>
                      <a:srgbClr val="EEEAF0"/>
                    </a:solidFill>
                  </a:tcPr>
                </a:tc>
                <a:extLst>
                  <a:ext uri="{0D108BD9-81ED-4DB2-BD59-A6C34878D82A}">
                    <a16:rowId xmlns:a16="http://schemas.microsoft.com/office/drawing/2014/main" val="3290717167"/>
                  </a:ext>
                </a:extLst>
              </a:tr>
              <a:tr h="221625">
                <a:tc>
                  <a:txBody>
                    <a:bodyPr/>
                    <a:lstStyle/>
                    <a:p>
                      <a:pPr algn="l"/>
                      <a:r>
                        <a:rPr lang="en-US" sz="900">
                          <a:solidFill>
                            <a:schemeClr val="accent5"/>
                          </a:solidFill>
                          <a:latin typeface="IntelOne Text" panose="020B0503020203020204" pitchFamily="34" charset="0"/>
                          <a:sym typeface="Helvetica Neue"/>
                          <a:hlinkClick r:id="rId5">
                            <a:extLst>
                              <a:ext uri="{A12FA001-AC4F-418D-AE19-62706E023703}">
                                <ahyp:hlinkClr xmlns:ahyp="http://schemas.microsoft.com/office/drawing/2018/hyperlinkcolor" val="tx"/>
                              </a:ext>
                            </a:extLst>
                          </a:hlinkClick>
                        </a:rPr>
                        <a:t>A</a:t>
                      </a:r>
                      <a:r>
                        <a:rPr kumimoji="0" lang="en-US" sz="900" b="0" i="0" u="none" strike="noStrike" kern="1200" cap="none" spc="0" normalizeH="0" baseline="0" noProof="0" err="1">
                          <a:ln>
                            <a:noFill/>
                          </a:ln>
                          <a:solidFill>
                            <a:schemeClr val="accent5"/>
                          </a:solidFill>
                          <a:effectLst/>
                          <a:uLnTx/>
                          <a:uFillTx/>
                          <a:latin typeface="IntelOne Text" panose="020B0503020203020204" pitchFamily="34" charset="0"/>
                          <a:sym typeface="Helvetica Neue"/>
                          <a:hlinkClick r:id="rId5">
                            <a:extLst>
                              <a:ext uri="{A12FA001-AC4F-418D-AE19-62706E023703}">
                                <ahyp:hlinkClr xmlns:ahyp="http://schemas.microsoft.com/office/drawing/2018/hyperlinkcolor" val="tx"/>
                              </a:ext>
                            </a:extLst>
                          </a:hlinkClick>
                        </a:rPr>
                        <a:t>nodot</a:t>
                      </a:r>
                      <a:endParaRPr lang="en-US" sz="900">
                        <a:solidFill>
                          <a:schemeClr val="accent5"/>
                        </a:solidFill>
                        <a:latin typeface="IntelOne Text" panose="020B0503020203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None/>
                        <a:tabLst/>
                        <a:defRPr/>
                      </a:pPr>
                      <a:r>
                        <a:rPr lang="en-US" sz="900">
                          <a:latin typeface="IntelOne Text" panose="020B0503020203020204" pitchFamily="34" charset="0"/>
                        </a:rPr>
                        <a:t> </a:t>
                      </a:r>
                    </a:p>
                  </a:txBody>
                  <a:tcPr anchor="ctr">
                    <a:solidFill>
                      <a:srgbClr val="DBD2E0"/>
                    </a:solidFill>
                  </a:tcPr>
                </a:tc>
                <a:extLst>
                  <a:ext uri="{0D108BD9-81ED-4DB2-BD59-A6C34878D82A}">
                    <a16:rowId xmlns:a16="http://schemas.microsoft.com/office/drawing/2014/main" val="3376789112"/>
                  </a:ext>
                </a:extLst>
              </a:tr>
              <a:tr h="221625">
                <a:tc>
                  <a:txBody>
                    <a:bodyPr/>
                    <a:lstStyle/>
                    <a:p>
                      <a:pPr algn="l"/>
                      <a:r>
                        <a:rPr kumimoji="0" lang="en-US" sz="900" b="0" i="0" u="none" strike="noStrike" kern="1200" cap="none" spc="0" normalizeH="0" baseline="0" noProof="0" err="1">
                          <a:ln>
                            <a:noFill/>
                          </a:ln>
                          <a:solidFill>
                            <a:schemeClr val="accent5"/>
                          </a:solidFill>
                          <a:effectLst/>
                          <a:uLnTx/>
                          <a:uFillTx/>
                          <a:latin typeface="IntelOne Text" panose="020B0503020203020204" pitchFamily="34" charset="0"/>
                          <a:sym typeface="Helvetica Neue"/>
                          <a:hlinkClick r:id="rId6">
                            <a:extLst>
                              <a:ext uri="{A12FA001-AC4F-418D-AE19-62706E023703}">
                                <ahyp:hlinkClr xmlns:ahyp="http://schemas.microsoft.com/office/drawing/2018/hyperlinkcolor" val="tx"/>
                              </a:ext>
                            </a:extLst>
                          </a:hlinkClick>
                        </a:rPr>
                        <a:t>CloudSaver</a:t>
                      </a:r>
                      <a:endParaRPr lang="en-US" sz="900">
                        <a:solidFill>
                          <a:schemeClr val="accent5"/>
                        </a:solidFill>
                        <a:latin typeface="IntelOne Text" panose="020B0503020203020204" pitchFamily="34" charset="0"/>
                      </a:endParaRPr>
                    </a:p>
                  </a:txBody>
                  <a:tcPr anchor="ctr"/>
                </a:tc>
                <a:tc>
                  <a:txBody>
                    <a:bodyPr/>
                    <a:lstStyle/>
                    <a:p>
                      <a:pPr marL="171450" marR="0" lvl="0" indent="-171450" algn="ctr"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Ø"/>
                        <a:tabLst/>
                        <a:defRPr/>
                      </a:pPr>
                      <a:r>
                        <a:rPr lang="en-US" sz="900">
                          <a:latin typeface="IntelOne Text" panose="020B0503020203020204" pitchFamily="34" charset="0"/>
                        </a:rPr>
                        <a:t> </a:t>
                      </a:r>
                    </a:p>
                  </a:txBody>
                  <a:tcPr anchor="ctr">
                    <a:solidFill>
                      <a:srgbClr val="EEEAF0"/>
                    </a:solidFill>
                  </a:tcPr>
                </a:tc>
                <a:extLst>
                  <a:ext uri="{0D108BD9-81ED-4DB2-BD59-A6C34878D82A}">
                    <a16:rowId xmlns:a16="http://schemas.microsoft.com/office/drawing/2014/main" val="1528869559"/>
                  </a:ext>
                </a:extLst>
              </a:tr>
              <a:tr h="221625">
                <a:tc>
                  <a:txBody>
                    <a:bodyPr/>
                    <a:lstStyle/>
                    <a:p>
                      <a:pPr algn="l"/>
                      <a:r>
                        <a:rPr lang="en-US" sz="900" err="1">
                          <a:solidFill>
                            <a:schemeClr val="accent5"/>
                          </a:solidFill>
                          <a:latin typeface="IntelOne Text" panose="020B0503020203020204" pitchFamily="34" charset="0"/>
                          <a:sym typeface="Helvetica Neue"/>
                        </a:rPr>
                        <a:t>Cloudability</a:t>
                      </a:r>
                      <a:endParaRPr lang="en-US" sz="900">
                        <a:solidFill>
                          <a:schemeClr val="accent5"/>
                        </a:solidFill>
                        <a:latin typeface="IntelOne Text" panose="020B0503020203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None/>
                        <a:tabLst/>
                        <a:defRPr/>
                      </a:pPr>
                      <a:r>
                        <a:rPr lang="en-US" sz="900">
                          <a:latin typeface="IntelOne Text" panose="020B0503020203020204" pitchFamily="34" charset="0"/>
                        </a:rPr>
                        <a:t> </a:t>
                      </a:r>
                    </a:p>
                  </a:txBody>
                  <a:tcPr anchor="ctr">
                    <a:solidFill>
                      <a:srgbClr val="DBD2E0"/>
                    </a:solidFill>
                  </a:tcPr>
                </a:tc>
                <a:extLst>
                  <a:ext uri="{0D108BD9-81ED-4DB2-BD59-A6C34878D82A}">
                    <a16:rowId xmlns:a16="http://schemas.microsoft.com/office/drawing/2014/main" val="224213691"/>
                  </a:ext>
                </a:extLst>
              </a:tr>
              <a:tr h="221625">
                <a:tc>
                  <a:txBody>
                    <a:bodyPr/>
                    <a:lstStyle/>
                    <a:p>
                      <a:pPr algn="l"/>
                      <a:r>
                        <a:rPr lang="en-US" sz="900" err="1">
                          <a:solidFill>
                            <a:schemeClr val="accent5"/>
                          </a:solidFill>
                          <a:latin typeface="IntelOne Text" panose="020B0503020203020204" pitchFamily="34" charset="0"/>
                          <a:hlinkClick r:id="rId7">
                            <a:extLst>
                              <a:ext uri="{A12FA001-AC4F-418D-AE19-62706E023703}">
                                <ahyp:hlinkClr xmlns:ahyp="http://schemas.microsoft.com/office/drawing/2018/hyperlinkcolor" val="tx"/>
                              </a:ext>
                            </a:extLst>
                          </a:hlinkClick>
                        </a:rPr>
                        <a:t>OtterTune</a:t>
                      </a:r>
                      <a:endParaRPr lang="en-US" sz="900">
                        <a:solidFill>
                          <a:schemeClr val="accent5"/>
                        </a:solidFill>
                        <a:latin typeface="IntelOne Text" panose="020B0503020203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None/>
                        <a:tabLst/>
                        <a:defRPr/>
                      </a:pPr>
                      <a:endParaRPr lang="en-US" sz="900">
                        <a:latin typeface="IntelOne Text" panose="020B0503020203020204" pitchFamily="34" charset="0"/>
                      </a:endParaRPr>
                    </a:p>
                  </a:txBody>
                  <a:tcPr anchor="ctr">
                    <a:solidFill>
                      <a:srgbClr val="EEEAF0"/>
                    </a:solidFill>
                  </a:tcPr>
                </a:tc>
                <a:extLst>
                  <a:ext uri="{0D108BD9-81ED-4DB2-BD59-A6C34878D82A}">
                    <a16:rowId xmlns:a16="http://schemas.microsoft.com/office/drawing/2014/main" val="46743473"/>
                  </a:ext>
                </a:extLst>
              </a:tr>
            </a:tbl>
          </a:graphicData>
        </a:graphic>
      </p:graphicFrame>
      <p:graphicFrame>
        <p:nvGraphicFramePr>
          <p:cNvPr id="50" name="Table 39">
            <a:extLst>
              <a:ext uri="{FF2B5EF4-FFF2-40B4-BE49-F238E27FC236}">
                <a16:creationId xmlns:a16="http://schemas.microsoft.com/office/drawing/2014/main" id="{4DF91643-732C-2DCE-BCE5-4DB5CC633297}"/>
              </a:ext>
            </a:extLst>
          </p:cNvPr>
          <p:cNvGraphicFramePr>
            <a:graphicFrameLocks noGrp="1"/>
          </p:cNvGraphicFramePr>
          <p:nvPr/>
        </p:nvGraphicFramePr>
        <p:xfrm>
          <a:off x="9050493" y="2135494"/>
          <a:ext cx="2508131" cy="2286000"/>
        </p:xfrm>
        <a:graphic>
          <a:graphicData uri="http://schemas.openxmlformats.org/drawingml/2006/table">
            <a:tbl>
              <a:tblPr bandRow="1">
                <a:tableStyleId>{93296810-A885-4BE3-A3E7-6D5BEEA58F35}</a:tableStyleId>
              </a:tblPr>
              <a:tblGrid>
                <a:gridCol w="2194678">
                  <a:extLst>
                    <a:ext uri="{9D8B030D-6E8A-4147-A177-3AD203B41FA5}">
                      <a16:colId xmlns:a16="http://schemas.microsoft.com/office/drawing/2014/main" val="553188305"/>
                    </a:ext>
                  </a:extLst>
                </a:gridCol>
                <a:gridCol w="313453">
                  <a:extLst>
                    <a:ext uri="{9D8B030D-6E8A-4147-A177-3AD203B41FA5}">
                      <a16:colId xmlns:a16="http://schemas.microsoft.com/office/drawing/2014/main" val="3079760239"/>
                    </a:ext>
                  </a:extLst>
                </a:gridCol>
              </a:tblGrid>
              <a:tr h="174815">
                <a:tc>
                  <a:txBody>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hlinkClick r:id="rId8">
                            <a:extLst>
                              <a:ext uri="{A12FA001-AC4F-418D-AE19-62706E023703}">
                                <ahyp:hlinkClr xmlns:ahyp="http://schemas.microsoft.com/office/drawing/2018/hyperlinkcolor" val="tx"/>
                              </a:ext>
                            </a:extLst>
                          </a:hlinkClick>
                        </a:rPr>
                        <a:t>Granulate gProfiler</a:t>
                      </a:r>
                      <a:endPar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6"/>
                    </a:solidFill>
                  </a:tcPr>
                </a:tc>
                <a:extLst>
                  <a:ext uri="{0D108BD9-81ED-4DB2-BD59-A6C34878D82A}">
                    <a16:rowId xmlns:a16="http://schemas.microsoft.com/office/drawing/2014/main" val="751062496"/>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hlinkClick r:id="rId9">
                            <a:extLst>
                              <a:ext uri="{A12FA001-AC4F-418D-AE19-62706E023703}">
                                <ahyp:hlinkClr xmlns:ahyp="http://schemas.microsoft.com/office/drawing/2018/hyperlinkcolor" val="tx"/>
                              </a:ext>
                            </a:extLst>
                          </a:hlinkClick>
                        </a:rPr>
                        <a:t>Intel </a:t>
                      </a:r>
                      <a:r>
                        <a:rPr kumimoji="0" lang="en-US" sz="900" b="0" i="0" u="none" strike="noStrike" kern="1200" cap="none" spc="0" normalizeH="0" baseline="0" noProof="0" err="1">
                          <a:ln>
                            <a:noFill/>
                          </a:ln>
                          <a:solidFill>
                            <a:schemeClr val="accent6"/>
                          </a:solidFill>
                          <a:effectLst/>
                          <a:uLnTx/>
                          <a:uFillTx/>
                          <a:latin typeface="IntelOne Text" panose="020B0503020203020204" pitchFamily="34" charset="0"/>
                          <a:sym typeface="Helvetica Neue"/>
                          <a:hlinkClick r:id="rId9">
                            <a:extLst>
                              <a:ext uri="{A12FA001-AC4F-418D-AE19-62706E023703}">
                                <ahyp:hlinkClr xmlns:ahyp="http://schemas.microsoft.com/office/drawing/2018/hyperlinkcolor" val="tx"/>
                              </a:ext>
                            </a:extLst>
                          </a:hlinkClick>
                        </a:rPr>
                        <a:t>vTune</a:t>
                      </a:r>
                      <a:r>
                        <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hlinkClick r:id="rId9">
                            <a:extLst>
                              <a:ext uri="{A12FA001-AC4F-418D-AE19-62706E023703}">
                                <ahyp:hlinkClr xmlns:ahyp="http://schemas.microsoft.com/office/drawing/2018/hyperlinkcolor" val="tx"/>
                              </a:ext>
                            </a:extLst>
                          </a:hlinkClick>
                        </a:rPr>
                        <a:t> Profiler</a:t>
                      </a:r>
                      <a:endPar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6"/>
                    </a:solidFill>
                  </a:tcPr>
                </a:tc>
                <a:extLst>
                  <a:ext uri="{0D108BD9-81ED-4DB2-BD59-A6C34878D82A}">
                    <a16:rowId xmlns:a16="http://schemas.microsoft.com/office/drawing/2014/main" val="3290717167"/>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accent6"/>
                          </a:solidFill>
                          <a:latin typeface="IntelOne Text" panose="020B0503020203020204" pitchFamily="34" charset="0"/>
                        </a:rPr>
                        <a:t>Intel® Telemetry Collector</a:t>
                      </a: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6"/>
                    </a:solidFill>
                  </a:tcPr>
                </a:tc>
                <a:extLst>
                  <a:ext uri="{0D108BD9-81ED-4DB2-BD59-A6C34878D82A}">
                    <a16:rowId xmlns:a16="http://schemas.microsoft.com/office/drawing/2014/main" val="2901207544"/>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rPr>
                        <a:t>Intel System Health Inspector** </a:t>
                      </a:r>
                      <a:r>
                        <a:rPr kumimoji="0" lang="en-US" sz="500" b="0" i="0" u="none" strike="noStrike" kern="1200" cap="none" spc="0" normalizeH="0" baseline="0" noProof="0">
                          <a:ln>
                            <a:noFill/>
                          </a:ln>
                          <a:solidFill>
                            <a:schemeClr val="accent6"/>
                          </a:solidFill>
                          <a:effectLst/>
                          <a:uLnTx/>
                          <a:uFillTx/>
                          <a:latin typeface="IntelOne Text" panose="020B0503020203020204" pitchFamily="34" charset="0"/>
                          <a:sym typeface="Helvetica Neue"/>
                        </a:rPr>
                        <a:t>(</a:t>
                      </a:r>
                      <a:r>
                        <a:rPr kumimoji="0" lang="en-US" sz="500" b="0" i="0" u="none" strike="noStrike" kern="1200" cap="none" spc="0" normalizeH="0" baseline="0" noProof="0" err="1">
                          <a:ln>
                            <a:noFill/>
                          </a:ln>
                          <a:solidFill>
                            <a:schemeClr val="accent6"/>
                          </a:solidFill>
                          <a:effectLst/>
                          <a:uLnTx/>
                          <a:uFillTx/>
                          <a:latin typeface="IntelOne Text" panose="020B0503020203020204" pitchFamily="34" charset="0"/>
                          <a:sym typeface="Helvetica Neue"/>
                        </a:rPr>
                        <a:t>svr_info</a:t>
                      </a:r>
                      <a:r>
                        <a:rPr kumimoji="0" lang="en-US" sz="500" b="0" i="0" u="none" strike="noStrike" kern="1200" cap="none" spc="0" normalizeH="0" baseline="0" noProof="0">
                          <a:ln>
                            <a:noFill/>
                          </a:ln>
                          <a:solidFill>
                            <a:schemeClr val="accent6"/>
                          </a:solidFill>
                          <a:effectLst/>
                          <a:uLnTx/>
                          <a:uFillTx/>
                          <a:latin typeface="IntelOne Text" panose="020B0503020203020204" pitchFamily="34" charset="0"/>
                          <a:sym typeface="Helvetica Neue"/>
                        </a:rPr>
                        <a:t>)</a:t>
                      </a: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6"/>
                    </a:solidFill>
                  </a:tcPr>
                </a:tc>
                <a:extLst>
                  <a:ext uri="{0D108BD9-81ED-4DB2-BD59-A6C34878D82A}">
                    <a16:rowId xmlns:a16="http://schemas.microsoft.com/office/drawing/2014/main" val="3068217576"/>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err="1">
                          <a:solidFill>
                            <a:schemeClr val="accent6"/>
                          </a:solidFill>
                          <a:latin typeface="IntelOne Text" panose="020B0503020203020204" pitchFamily="34" charset="0"/>
                          <a:hlinkClick r:id="rId10">
                            <a:extLst>
                              <a:ext uri="{A12FA001-AC4F-418D-AE19-62706E023703}">
                                <ahyp:hlinkClr xmlns:ahyp="http://schemas.microsoft.com/office/drawing/2018/hyperlinkcolor" val="tx"/>
                              </a:ext>
                            </a:extLst>
                          </a:hlinkClick>
                        </a:rPr>
                        <a:t>cAdvisor</a:t>
                      </a:r>
                      <a:r>
                        <a:rPr lang="en-US" sz="900">
                          <a:solidFill>
                            <a:schemeClr val="accent6"/>
                          </a:solidFill>
                          <a:latin typeface="IntelOne Text" panose="020B0503020203020204" pitchFamily="34" charset="0"/>
                        </a:rPr>
                        <a:t> with Intel PMU extension</a:t>
                      </a:r>
                      <a:endParaRPr kumimoji="0" lang="en-US" sz="900" i="0" u="none" strike="noStrike" kern="1200" cap="none" spc="0" normalizeH="0" baseline="0" noProof="0">
                        <a:ln>
                          <a:noFill/>
                        </a:ln>
                        <a:solidFill>
                          <a:schemeClr val="accent6"/>
                        </a:solidFill>
                        <a:effectLst/>
                        <a:uLnTx/>
                        <a:uFillTx/>
                        <a:latin typeface="IntelOne Text" panose="020B0503020203020204" pitchFamily="34" charset="0"/>
                        <a:sym typeface="Helvetica Neue"/>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6"/>
                    </a:solidFill>
                  </a:tcPr>
                </a:tc>
                <a:extLst>
                  <a:ext uri="{0D108BD9-81ED-4DB2-BD59-A6C34878D82A}">
                    <a16:rowId xmlns:a16="http://schemas.microsoft.com/office/drawing/2014/main" val="3415021914"/>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rPr>
                        <a:t>Intel Platform Aware Scheduling </a:t>
                      </a:r>
                      <a:r>
                        <a:rPr kumimoji="0" lang="en-US" sz="600" b="0" i="0" u="none" strike="noStrike" kern="1200" cap="none" spc="0" normalizeH="0" baseline="0" noProof="0">
                          <a:ln>
                            <a:noFill/>
                          </a:ln>
                          <a:solidFill>
                            <a:schemeClr val="accent6"/>
                          </a:solidFill>
                          <a:effectLst/>
                          <a:uLnTx/>
                          <a:uFillTx/>
                          <a:latin typeface="IntelOne Text" panose="020B0503020203020204" pitchFamily="34" charset="0"/>
                          <a:sym typeface="Helvetica Neue"/>
                        </a:rPr>
                        <a:t>(PAS)</a:t>
                      </a:r>
                      <a:endPar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6"/>
                    </a:solidFill>
                  </a:tcPr>
                </a:tc>
                <a:extLst>
                  <a:ext uri="{0D108BD9-81ED-4DB2-BD59-A6C34878D82A}">
                    <a16:rowId xmlns:a16="http://schemas.microsoft.com/office/drawing/2014/main" val="288892997"/>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rPr>
                        <a:t>Kubernetes Topology Manager</a:t>
                      </a: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6"/>
                    </a:solidFill>
                  </a:tcPr>
                </a:tc>
                <a:extLst>
                  <a:ext uri="{0D108BD9-81ED-4DB2-BD59-A6C34878D82A}">
                    <a16:rowId xmlns:a16="http://schemas.microsoft.com/office/drawing/2014/main" val="2048855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hlinkClick r:id="rId11">
                            <a:extLst>
                              <a:ext uri="{A12FA001-AC4F-418D-AE19-62706E023703}">
                                <ahyp:hlinkClr xmlns:ahyp="http://schemas.microsoft.com/office/drawing/2018/hyperlinkcolor" val="tx"/>
                              </a:ext>
                            </a:extLst>
                          </a:hlinkClick>
                        </a:rPr>
                        <a:t>gProfiler Analyzer </a:t>
                      </a:r>
                      <a:r>
                        <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rPr>
                        <a:t>(optimization hub)</a:t>
                      </a:r>
                      <a:endParaRPr kumimoji="0" lang="en-US" sz="900" b="0" i="0" u="none" strike="noStrike" kern="1200" cap="none" spc="0" normalizeH="0" baseline="0" noProof="0">
                        <a:ln>
                          <a:noFill/>
                        </a:ln>
                        <a:solidFill>
                          <a:schemeClr val="accent6"/>
                        </a:solidFill>
                        <a:effectLst/>
                        <a:uLnTx/>
                        <a:uFillTx/>
                        <a:latin typeface="IntelOne Text" panose="020B0503020203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ü"/>
                        <a:tabLst/>
                        <a:defRPr/>
                      </a:pPr>
                      <a:r>
                        <a:rPr lang="en-US" sz="900">
                          <a:latin typeface="IntelOne Text" panose="020B0503020203020204" pitchFamily="34" charset="0"/>
                        </a:rPr>
                        <a:t>  </a:t>
                      </a:r>
                    </a:p>
                  </a:txBody>
                  <a:tcPr>
                    <a:solidFill>
                      <a:schemeClr val="accent6"/>
                    </a:solidFill>
                  </a:tcPr>
                </a:tc>
                <a:extLst>
                  <a:ext uri="{0D108BD9-81ED-4DB2-BD59-A6C34878D82A}">
                    <a16:rowId xmlns:a16="http://schemas.microsoft.com/office/drawing/2014/main" val="55361251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6"/>
                          </a:solidFill>
                          <a:effectLst/>
                          <a:uLnTx/>
                          <a:uFillTx/>
                          <a:latin typeface="IntelOne Text" panose="020B0503020203020204" pitchFamily="34" charset="0"/>
                          <a:sym typeface="Helvetica Neue"/>
                          <a:hlinkClick r:id="rId12">
                            <a:extLst>
                              <a:ext uri="{A12FA001-AC4F-418D-AE19-62706E023703}">
                                <ahyp:hlinkClr xmlns:ahyp="http://schemas.microsoft.com/office/drawing/2018/hyperlinkcolor" val="tx"/>
                              </a:ext>
                            </a:extLst>
                          </a:hlinkClick>
                        </a:rPr>
                        <a:t>Workload Services Framework</a:t>
                      </a:r>
                      <a:endParaRPr kumimoji="0" lang="en-US" sz="900" b="0" i="0" u="none" strike="noStrike" kern="1200" cap="none" spc="0" normalizeH="0" baseline="0" noProof="0">
                        <a:ln>
                          <a:noFill/>
                        </a:ln>
                        <a:solidFill>
                          <a:schemeClr val="accent6"/>
                        </a:solidFill>
                        <a:effectLst/>
                        <a:uLnTx/>
                        <a:uFillTx/>
                        <a:latin typeface="IntelOne Text" panose="020B0503020203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ü"/>
                        <a:tabLst/>
                        <a:defRPr/>
                      </a:pPr>
                      <a:r>
                        <a:rPr lang="en-US" sz="900">
                          <a:latin typeface="IntelOne Text" panose="020B0503020203020204" pitchFamily="34" charset="0"/>
                        </a:rPr>
                        <a:t> </a:t>
                      </a:r>
                    </a:p>
                  </a:txBody>
                  <a:tcPr>
                    <a:solidFill>
                      <a:schemeClr val="accent6"/>
                    </a:solidFill>
                  </a:tcPr>
                </a:tc>
                <a:extLst>
                  <a:ext uri="{0D108BD9-81ED-4DB2-BD59-A6C34878D82A}">
                    <a16:rowId xmlns:a16="http://schemas.microsoft.com/office/drawing/2014/main" val="188638364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6"/>
                          </a:solidFill>
                          <a:effectLst/>
                          <a:uLnTx/>
                          <a:uFillTx/>
                          <a:latin typeface="IntelOne Text" panose="020B0503020203020204" pitchFamily="34" charset="0"/>
                        </a:rPr>
                        <a:t>Intel® Performance Hub</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
                          <a:schemeClr val="accent6"/>
                        </a:buClr>
                        <a:buSzTx/>
                        <a:buFont typeface="Wingdings" panose="05000000000000000000" pitchFamily="2" charset="2"/>
                        <a:buChar char="Ø"/>
                        <a:tabLst/>
                        <a:defRPr/>
                      </a:pPr>
                      <a:r>
                        <a:rPr lang="en-US" sz="900">
                          <a:latin typeface="IntelOne Text" panose="020B0503020203020204" pitchFamily="34" charset="0"/>
                        </a:rPr>
                        <a:t> </a:t>
                      </a:r>
                    </a:p>
                  </a:txBody>
                  <a:tcPr>
                    <a:solidFill>
                      <a:srgbClr val="EEF2E9"/>
                    </a:solidFill>
                  </a:tcPr>
                </a:tc>
                <a:extLst>
                  <a:ext uri="{0D108BD9-81ED-4DB2-BD59-A6C34878D82A}">
                    <a16:rowId xmlns:a16="http://schemas.microsoft.com/office/drawing/2014/main" val="2384937594"/>
                  </a:ext>
                </a:extLst>
              </a:tr>
            </a:tbl>
          </a:graphicData>
        </a:graphic>
      </p:graphicFrame>
      <p:sp>
        <p:nvSpPr>
          <p:cNvPr id="5" name="Rectangle 4">
            <a:extLst>
              <a:ext uri="{FF2B5EF4-FFF2-40B4-BE49-F238E27FC236}">
                <a16:creationId xmlns:a16="http://schemas.microsoft.com/office/drawing/2014/main" id="{9D6C9CBC-9A4F-4CF7-9F85-C07A699934F5}"/>
              </a:ext>
            </a:extLst>
          </p:cNvPr>
          <p:cNvSpPr/>
          <p:nvPr/>
        </p:nvSpPr>
        <p:spPr>
          <a:xfrm>
            <a:off x="9050493" y="1369571"/>
            <a:ext cx="2508132" cy="411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rPr>
              <a:t>Performance &amp; Analysis</a:t>
            </a:r>
          </a:p>
        </p:txBody>
      </p:sp>
      <p:sp>
        <p:nvSpPr>
          <p:cNvPr id="12" name="Rectangle 11">
            <a:extLst>
              <a:ext uri="{FF2B5EF4-FFF2-40B4-BE49-F238E27FC236}">
                <a16:creationId xmlns:a16="http://schemas.microsoft.com/office/drawing/2014/main" id="{5E91461A-6C5C-4E31-98B5-2386E0FEBD69}"/>
              </a:ext>
            </a:extLst>
          </p:cNvPr>
          <p:cNvSpPr/>
          <p:nvPr/>
        </p:nvSpPr>
        <p:spPr>
          <a:xfrm>
            <a:off x="9050493" y="4690757"/>
            <a:ext cx="2505456" cy="287258"/>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Cloud Resource Optimization</a:t>
            </a:r>
            <a:endParaRPr kumimoji="0" lang="en-US" sz="1200" i="0" u="none" strike="noStrike" kern="1200" cap="none" spc="0" normalizeH="0" baseline="0" noProof="0">
              <a:ln>
                <a:noFill/>
              </a:ln>
              <a:solidFill>
                <a:srgbClr val="FFFFFF"/>
              </a:solidFill>
              <a:effectLst/>
              <a:uLnTx/>
              <a:uFillTx/>
              <a:latin typeface="Intel Clear"/>
            </a:endParaRPr>
          </a:p>
        </p:txBody>
      </p:sp>
      <p:sp>
        <p:nvSpPr>
          <p:cNvPr id="22" name="Rectangle 21">
            <a:extLst>
              <a:ext uri="{FF2B5EF4-FFF2-40B4-BE49-F238E27FC236}">
                <a16:creationId xmlns:a16="http://schemas.microsoft.com/office/drawing/2014/main" id="{BCF6BB10-8860-4B32-9B6C-3AD08660653D}"/>
              </a:ext>
            </a:extLst>
          </p:cNvPr>
          <p:cNvSpPr/>
          <p:nvPr/>
        </p:nvSpPr>
        <p:spPr>
          <a:xfrm>
            <a:off x="9050493" y="1834340"/>
            <a:ext cx="2508132" cy="287258"/>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Performance Analysis &amp; Tuning</a:t>
            </a:r>
            <a:endParaRPr kumimoji="0" lang="en-US" sz="1800" i="0" u="none" strike="noStrike" kern="1200" cap="none" spc="0" normalizeH="0" baseline="0" noProof="0">
              <a:ln>
                <a:noFill/>
              </a:ln>
              <a:solidFill>
                <a:srgbClr val="FFFFFF"/>
              </a:solidFill>
              <a:effectLst/>
              <a:uLnTx/>
              <a:uFillTx/>
              <a:latin typeface="Intel Clear"/>
            </a:endParaRPr>
          </a:p>
        </p:txBody>
      </p:sp>
      <p:graphicFrame>
        <p:nvGraphicFramePr>
          <p:cNvPr id="54" name="Table 39">
            <a:extLst>
              <a:ext uri="{FF2B5EF4-FFF2-40B4-BE49-F238E27FC236}">
                <a16:creationId xmlns:a16="http://schemas.microsoft.com/office/drawing/2014/main" id="{A43B7493-1F27-8462-3562-24171B049026}"/>
              </a:ext>
            </a:extLst>
          </p:cNvPr>
          <p:cNvGraphicFramePr>
            <a:graphicFrameLocks noGrp="1"/>
          </p:cNvGraphicFramePr>
          <p:nvPr/>
        </p:nvGraphicFramePr>
        <p:xfrm>
          <a:off x="9050493" y="4986901"/>
          <a:ext cx="2501746" cy="685800"/>
        </p:xfrm>
        <a:graphic>
          <a:graphicData uri="http://schemas.openxmlformats.org/drawingml/2006/table">
            <a:tbl>
              <a:tblPr bandRow="1">
                <a:tableStyleId>{93296810-A885-4BE3-A3E7-6D5BEEA58F35}</a:tableStyleId>
              </a:tblPr>
              <a:tblGrid>
                <a:gridCol w="2187235">
                  <a:extLst>
                    <a:ext uri="{9D8B030D-6E8A-4147-A177-3AD203B41FA5}">
                      <a16:colId xmlns:a16="http://schemas.microsoft.com/office/drawing/2014/main" val="553188305"/>
                    </a:ext>
                  </a:extLst>
                </a:gridCol>
                <a:gridCol w="314511">
                  <a:extLst>
                    <a:ext uri="{9D8B030D-6E8A-4147-A177-3AD203B41FA5}">
                      <a16:colId xmlns:a16="http://schemas.microsoft.com/office/drawing/2014/main" val="3079760239"/>
                    </a:ext>
                  </a:extLst>
                </a:gridCol>
              </a:tblGrid>
              <a:tr h="174815">
                <a:tc>
                  <a:txBody>
                    <a:bodyPr/>
                    <a:lstStyle/>
                    <a:p>
                      <a:r>
                        <a:rPr kumimoji="0" lang="en-US" sz="900" i="0" u="none" strike="noStrike" kern="1200" cap="none" spc="0" normalizeH="0" baseline="0" noProof="0">
                          <a:ln>
                            <a:noFill/>
                          </a:ln>
                          <a:solidFill>
                            <a:schemeClr val="accent6"/>
                          </a:solidFill>
                          <a:effectLst/>
                          <a:uLnTx/>
                          <a:uFillTx/>
                          <a:latin typeface="IntelOne Text" panose="020B0503020203020204" pitchFamily="34" charset="0"/>
                          <a:sym typeface="Helvetica Neue"/>
                          <a:hlinkClick r:id="rId13">
                            <a:extLst>
                              <a:ext uri="{A12FA001-AC4F-418D-AE19-62706E023703}">
                                <ahyp:hlinkClr xmlns:ahyp="http://schemas.microsoft.com/office/drawing/2018/hyperlinkcolor" val="tx"/>
                              </a:ext>
                            </a:extLst>
                          </a:hlinkClick>
                        </a:rPr>
                        <a:t>Densify</a:t>
                      </a:r>
                      <a:endParaRPr lang="en-US" sz="900">
                        <a:solidFill>
                          <a:schemeClr val="accent6"/>
                        </a:solidFill>
                        <a:latin typeface="IntelOne Text" panose="020B0503020203020204" pitchFamily="34" charset="0"/>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6"/>
                    </a:solidFill>
                  </a:tcPr>
                </a:tc>
                <a:extLst>
                  <a:ext uri="{0D108BD9-81ED-4DB2-BD59-A6C34878D82A}">
                    <a16:rowId xmlns:a16="http://schemas.microsoft.com/office/drawing/2014/main" val="751062496"/>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accent6"/>
                          </a:solidFill>
                          <a:latin typeface="IntelOne Text" panose="020B0503020203020204" pitchFamily="34" charset="0"/>
                        </a:rPr>
                        <a:t>Intel® Cloud Insights</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ü"/>
                        <a:tabLst/>
                        <a:defRPr/>
                      </a:pPr>
                      <a:r>
                        <a:rPr lang="en-US" sz="900">
                          <a:solidFill>
                            <a:schemeClr val="bg1"/>
                          </a:solidFill>
                          <a:latin typeface="IntelOne Text" panose="020B0503020203020204" pitchFamily="34" charset="0"/>
                        </a:rPr>
                        <a:t> </a:t>
                      </a:r>
                    </a:p>
                  </a:txBody>
                  <a:tcPr>
                    <a:solidFill>
                      <a:schemeClr val="accent6"/>
                    </a:solidFill>
                  </a:tcPr>
                </a:tc>
                <a:extLst>
                  <a:ext uri="{0D108BD9-81ED-4DB2-BD59-A6C34878D82A}">
                    <a16:rowId xmlns:a16="http://schemas.microsoft.com/office/drawing/2014/main" val="866489963"/>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err="1">
                          <a:solidFill>
                            <a:schemeClr val="accent6"/>
                          </a:solidFill>
                          <a:latin typeface="IntelOne Text" panose="020B0503020203020204" pitchFamily="34" charset="0"/>
                        </a:rPr>
                        <a:t>Nerdio</a:t>
                      </a:r>
                      <a:endParaRPr lang="en-US" sz="900">
                        <a:solidFill>
                          <a:schemeClr val="accent6"/>
                        </a:solidFill>
                        <a:latin typeface="IntelOne Text" panose="020B0503020203020204" pitchFamily="34" charset="0"/>
                      </a:endParaRPr>
                    </a:p>
                  </a:txBody>
                  <a:tcPr anchor="ctr"/>
                </a:tc>
                <a:tc>
                  <a:txBody>
                    <a:bodyPr/>
                    <a:lstStyle/>
                    <a:p>
                      <a:pPr marL="171450" indent="-171450">
                        <a:buClr>
                          <a:srgbClr val="708541"/>
                        </a:buClr>
                        <a:buFont typeface="Wingdings" panose="05000000000000000000" pitchFamily="2" charset="2"/>
                        <a:buChar char="Ø"/>
                      </a:pPr>
                      <a:r>
                        <a:rPr lang="en-US" sz="900">
                          <a:latin typeface="IntelOne Text" panose="020B0503020203020204" pitchFamily="34" charset="0"/>
                        </a:rPr>
                        <a:t> </a:t>
                      </a:r>
                    </a:p>
                  </a:txBody>
                  <a:tcPr>
                    <a:solidFill>
                      <a:srgbClr val="DAE3CF"/>
                    </a:solidFill>
                  </a:tcPr>
                </a:tc>
                <a:extLst>
                  <a:ext uri="{0D108BD9-81ED-4DB2-BD59-A6C34878D82A}">
                    <a16:rowId xmlns:a16="http://schemas.microsoft.com/office/drawing/2014/main" val="902480639"/>
                  </a:ext>
                </a:extLst>
              </a:tr>
            </a:tbl>
          </a:graphicData>
        </a:graphic>
      </p:graphicFrame>
      <p:sp>
        <p:nvSpPr>
          <p:cNvPr id="2" name="Title 1">
            <a:extLst>
              <a:ext uri="{FF2B5EF4-FFF2-40B4-BE49-F238E27FC236}">
                <a16:creationId xmlns:a16="http://schemas.microsoft.com/office/drawing/2014/main" id="{6545CAB7-F970-4AE1-BF35-BBF6B85C3895}"/>
              </a:ext>
            </a:extLst>
          </p:cNvPr>
          <p:cNvSpPr>
            <a:spLocks noGrp="1"/>
          </p:cNvSpPr>
          <p:nvPr>
            <p:ph type="title"/>
          </p:nvPr>
        </p:nvSpPr>
        <p:spPr>
          <a:xfrm>
            <a:off x="576756" y="517824"/>
            <a:ext cx="7899755" cy="597333"/>
          </a:xfrm>
        </p:spPr>
        <p:txBody>
          <a:bodyPr>
            <a:normAutofit/>
          </a:bodyPr>
          <a:lstStyle/>
          <a:p>
            <a:r>
              <a:rPr lang="en-US" sz="3600"/>
              <a:t>Intel Optimization Software Ecosystem</a:t>
            </a:r>
          </a:p>
        </p:txBody>
      </p:sp>
      <p:grpSp>
        <p:nvGrpSpPr>
          <p:cNvPr id="119" name="Group 118">
            <a:extLst>
              <a:ext uri="{FF2B5EF4-FFF2-40B4-BE49-F238E27FC236}">
                <a16:creationId xmlns:a16="http://schemas.microsoft.com/office/drawing/2014/main" id="{DEA71A50-7BC3-B32B-7341-6479A968C40B}"/>
              </a:ext>
            </a:extLst>
          </p:cNvPr>
          <p:cNvGrpSpPr/>
          <p:nvPr/>
        </p:nvGrpSpPr>
        <p:grpSpPr>
          <a:xfrm>
            <a:off x="576756" y="5941682"/>
            <a:ext cx="10972799" cy="392043"/>
            <a:chOff x="1522356" y="6166455"/>
            <a:chExt cx="10198654" cy="392043"/>
          </a:xfrm>
        </p:grpSpPr>
        <p:sp>
          <p:nvSpPr>
            <p:cNvPr id="46" name="Rectangle 45">
              <a:extLst>
                <a:ext uri="{FF2B5EF4-FFF2-40B4-BE49-F238E27FC236}">
                  <a16:creationId xmlns:a16="http://schemas.microsoft.com/office/drawing/2014/main" id="{3530F788-5E43-4F43-883B-5E60A27ED99F}"/>
                </a:ext>
              </a:extLst>
            </p:cNvPr>
            <p:cNvSpPr/>
            <p:nvPr/>
          </p:nvSpPr>
          <p:spPr>
            <a:xfrm>
              <a:off x="1522356" y="6223856"/>
              <a:ext cx="10198654" cy="279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IntelOne Display Regular"/>
                </a:rPr>
                <a:t>Intel Capital </a:t>
              </a:r>
            </a:p>
          </p:txBody>
        </p:sp>
        <p:pic>
          <p:nvPicPr>
            <p:cNvPr id="65" name="Picture 8">
              <a:extLst>
                <a:ext uri="{FF2B5EF4-FFF2-40B4-BE49-F238E27FC236}">
                  <a16:creationId xmlns:a16="http://schemas.microsoft.com/office/drawing/2014/main" id="{8B4B50D9-3D6B-4B5A-8C67-08877F432D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04868" y="6291438"/>
              <a:ext cx="527732" cy="1782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OAM | Open Application Model Specification">
              <a:extLst>
                <a:ext uri="{FF2B5EF4-FFF2-40B4-BE49-F238E27FC236}">
                  <a16:creationId xmlns:a16="http://schemas.microsoft.com/office/drawing/2014/main" id="{6D09BD1A-7389-40BF-BB9D-8E3083F0FFD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52536" y="6250090"/>
              <a:ext cx="681145" cy="1989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ightbits Labs Awarded Four Patents - Lightbits">
              <a:extLst>
                <a:ext uri="{FF2B5EF4-FFF2-40B4-BE49-F238E27FC236}">
                  <a16:creationId xmlns:a16="http://schemas.microsoft.com/office/drawing/2014/main" id="{B4299846-A536-D38D-E8A8-3C48198C0406}"/>
                </a:ext>
              </a:extLst>
            </p:cNvPr>
            <p:cNvPicPr>
              <a:picLocks noChangeAspect="1" noChangeArrowheads="1"/>
            </p:cNvPicPr>
            <p:nvPr/>
          </p:nvPicPr>
          <p:blipFill>
            <a:blip r:embed="rId16">
              <a:lum bright="70000" contrast="-70000"/>
              <a:extLst>
                <a:ext uri="{28A0092B-C50C-407E-A947-70E740481C1C}">
                  <a14:useLocalDpi xmlns:a14="http://schemas.microsoft.com/office/drawing/2010/main" val="0"/>
                </a:ext>
              </a:extLst>
            </a:blip>
            <a:srcRect/>
            <a:stretch>
              <a:fillRect/>
            </a:stretch>
          </p:blipFill>
          <p:spPr bwMode="auto">
            <a:xfrm>
              <a:off x="3771621" y="6240868"/>
              <a:ext cx="659604" cy="22047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Fortanix Named One of the 10 Vendors Set to Innovate at the 2018 RSA Conference | Foundation Capital">
              <a:extLst>
                <a:ext uri="{FF2B5EF4-FFF2-40B4-BE49-F238E27FC236}">
                  <a16:creationId xmlns:a16="http://schemas.microsoft.com/office/drawing/2014/main" id="{E2772C5E-751C-4867-B10B-88EDEF2A6FBE}"/>
                </a:ext>
              </a:extLst>
            </p:cNvPr>
            <p:cNvPicPr>
              <a:picLocks noChangeAspect="1" noChangeArrowheads="1"/>
            </p:cNvPicPr>
            <p:nvPr/>
          </p:nvPicPr>
          <p:blipFill>
            <a:blip r:embed="rId17">
              <a:lum bright="70000" contrast="-70000"/>
              <a:extLst>
                <a:ext uri="{28A0092B-C50C-407E-A947-70E740481C1C}">
                  <a14:useLocalDpi xmlns:a14="http://schemas.microsoft.com/office/drawing/2010/main" val="0"/>
                </a:ext>
              </a:extLst>
            </a:blip>
            <a:srcRect/>
            <a:stretch>
              <a:fillRect/>
            </a:stretch>
          </p:blipFill>
          <p:spPr bwMode="auto">
            <a:xfrm>
              <a:off x="4632642" y="6214051"/>
              <a:ext cx="818707" cy="2976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cienceLogic">
              <a:extLst>
                <a:ext uri="{FF2B5EF4-FFF2-40B4-BE49-F238E27FC236}">
                  <a16:creationId xmlns:a16="http://schemas.microsoft.com/office/drawing/2014/main" id="{0BBBF568-E5D3-6F82-2B3A-F8F6F5C559B9}"/>
                </a:ext>
              </a:extLst>
            </p:cNvPr>
            <p:cNvPicPr>
              <a:picLocks noChangeAspect="1" noChangeArrowheads="1"/>
            </p:cNvPicPr>
            <p:nvPr/>
          </p:nvPicPr>
          <p:blipFill>
            <a:blip r:embed="rId18">
              <a:biLevel thresh="25000"/>
              <a:extLst>
                <a:ext uri="{28A0092B-C50C-407E-A947-70E740481C1C}">
                  <a14:useLocalDpi xmlns:a14="http://schemas.microsoft.com/office/drawing/2010/main" val="0"/>
                </a:ext>
              </a:extLst>
            </a:blip>
            <a:srcRect/>
            <a:stretch>
              <a:fillRect/>
            </a:stretch>
          </p:blipFill>
          <p:spPr bwMode="auto">
            <a:xfrm>
              <a:off x="10651554" y="6166455"/>
              <a:ext cx="784084" cy="3920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tterTune - Senior Software Engineer, Back-End">
              <a:extLst>
                <a:ext uri="{FF2B5EF4-FFF2-40B4-BE49-F238E27FC236}">
                  <a16:creationId xmlns:a16="http://schemas.microsoft.com/office/drawing/2014/main" id="{E81ED2B6-6F66-24E6-D692-F9CD5564486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691585" y="6286179"/>
              <a:ext cx="697266" cy="15488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etrate Documentation">
              <a:extLst>
                <a:ext uri="{FF2B5EF4-FFF2-40B4-BE49-F238E27FC236}">
                  <a16:creationId xmlns:a16="http://schemas.microsoft.com/office/drawing/2014/main" id="{3409DF65-02BC-86B9-1B4B-E0605167FC4C}"/>
                </a:ext>
              </a:extLst>
            </p:cNvPr>
            <p:cNvPicPr>
              <a:picLocks noChangeAspect="1" noChangeArrowheads="1"/>
            </p:cNvPicPr>
            <p:nvPr/>
          </p:nvPicPr>
          <p:blipFill>
            <a:blip r:embed="rId20">
              <a:lum bright="70000" contrast="-70000"/>
              <a:extLst>
                <a:ext uri="{28A0092B-C50C-407E-A947-70E740481C1C}">
                  <a14:useLocalDpi xmlns:a14="http://schemas.microsoft.com/office/drawing/2010/main" val="0"/>
                </a:ext>
              </a:extLst>
            </a:blip>
            <a:srcRect/>
            <a:stretch>
              <a:fillRect/>
            </a:stretch>
          </p:blipFill>
          <p:spPr bwMode="auto">
            <a:xfrm>
              <a:off x="6518581" y="6222398"/>
              <a:ext cx="673988" cy="2545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Welcome to Moderne - Moderne">
              <a:extLst>
                <a:ext uri="{FF2B5EF4-FFF2-40B4-BE49-F238E27FC236}">
                  <a16:creationId xmlns:a16="http://schemas.microsoft.com/office/drawing/2014/main" id="{2F15BC18-3CEF-E686-9916-EAC53983CF74}"/>
                </a:ext>
              </a:extLst>
            </p:cNvPr>
            <p:cNvPicPr>
              <a:picLocks noChangeAspect="1" noChangeArrowheads="1"/>
            </p:cNvPicPr>
            <p:nvPr/>
          </p:nvPicPr>
          <p:blipFill>
            <a:blip r:embed="rId21">
              <a:lum bright="70000" contrast="-70000"/>
              <a:extLst>
                <a:ext uri="{28A0092B-C50C-407E-A947-70E740481C1C}">
                  <a14:useLocalDpi xmlns:a14="http://schemas.microsoft.com/office/drawing/2010/main" val="0"/>
                </a:ext>
              </a:extLst>
            </a:blip>
            <a:srcRect/>
            <a:stretch>
              <a:fillRect/>
            </a:stretch>
          </p:blipFill>
          <p:spPr bwMode="auto">
            <a:xfrm>
              <a:off x="8499034" y="6297975"/>
              <a:ext cx="629133" cy="9396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MinIO | Understand the guidelines for using MinIO's marks">
              <a:extLst>
                <a:ext uri="{FF2B5EF4-FFF2-40B4-BE49-F238E27FC236}">
                  <a16:creationId xmlns:a16="http://schemas.microsoft.com/office/drawing/2014/main" id="{FA786271-8BBB-CED0-8D7B-04660E2F0C7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39065" y="6315880"/>
              <a:ext cx="582520" cy="8783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B7C8FCCF-CCC3-4CA7-9F56-F86C13CF53D1}"/>
              </a:ext>
            </a:extLst>
          </p:cNvPr>
          <p:cNvSpPr/>
          <p:nvPr/>
        </p:nvSpPr>
        <p:spPr>
          <a:xfrm>
            <a:off x="3495497" y="1369571"/>
            <a:ext cx="2476933" cy="411480"/>
          </a:xfrm>
          <a:prstGeom prst="rect">
            <a:avLst/>
          </a:prstGeom>
          <a:solidFill>
            <a:srgbClr val="00C7FD"/>
          </a:solidFill>
          <a:ln>
            <a:solidFill>
              <a:srgbClr val="00C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rPr>
              <a:t>Infrastructure</a:t>
            </a:r>
            <a:endParaRPr kumimoji="0" lang="en-US" sz="1200" b="0" i="0" u="none" strike="noStrike" kern="1200" cap="none" spc="0" normalizeH="0" baseline="0" noProof="0">
              <a:ln>
                <a:noFill/>
              </a:ln>
              <a:solidFill>
                <a:srgbClr val="FFFFFF"/>
              </a:solidFill>
              <a:effectLst/>
              <a:uLnTx/>
              <a:uFillTx/>
              <a:latin typeface="IntelOne Display Regular"/>
            </a:endParaRPr>
          </a:p>
        </p:txBody>
      </p:sp>
      <p:sp>
        <p:nvSpPr>
          <p:cNvPr id="18" name="Rectangle 17">
            <a:extLst>
              <a:ext uri="{FF2B5EF4-FFF2-40B4-BE49-F238E27FC236}">
                <a16:creationId xmlns:a16="http://schemas.microsoft.com/office/drawing/2014/main" id="{D21139D9-6AE3-46E9-893C-AED56EC70DD5}"/>
              </a:ext>
            </a:extLst>
          </p:cNvPr>
          <p:cNvSpPr/>
          <p:nvPr/>
        </p:nvSpPr>
        <p:spPr>
          <a:xfrm>
            <a:off x="3495497" y="3508388"/>
            <a:ext cx="2478024" cy="287258"/>
          </a:xfrm>
          <a:prstGeom prst="rect">
            <a:avLst/>
          </a:prstGeom>
          <a:solidFill>
            <a:srgbClr val="00C7FD"/>
          </a:solidFill>
          <a:ln w="12700" cap="flat">
            <a:solidFill>
              <a:srgbClr val="00C7F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Monitoring &amp; Analytics</a:t>
            </a:r>
          </a:p>
        </p:txBody>
      </p:sp>
      <p:sp>
        <p:nvSpPr>
          <p:cNvPr id="35" name="Rectangle 34">
            <a:extLst>
              <a:ext uri="{FF2B5EF4-FFF2-40B4-BE49-F238E27FC236}">
                <a16:creationId xmlns:a16="http://schemas.microsoft.com/office/drawing/2014/main" id="{69808D5D-631C-44EC-A60D-02A53EF6AC38}"/>
              </a:ext>
            </a:extLst>
          </p:cNvPr>
          <p:cNvSpPr/>
          <p:nvPr/>
        </p:nvSpPr>
        <p:spPr>
          <a:xfrm>
            <a:off x="3495497" y="4256077"/>
            <a:ext cx="2478024" cy="287258"/>
          </a:xfrm>
          <a:prstGeom prst="rect">
            <a:avLst/>
          </a:prstGeom>
          <a:solidFill>
            <a:srgbClr val="00C7FD"/>
          </a:solidFill>
          <a:ln w="12700" cap="flat">
            <a:solidFill>
              <a:srgbClr val="00C7F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Provisioning &amp; Orchestration</a:t>
            </a:r>
          </a:p>
        </p:txBody>
      </p:sp>
      <p:sp>
        <p:nvSpPr>
          <p:cNvPr id="8" name="Rectangle 7">
            <a:extLst>
              <a:ext uri="{FF2B5EF4-FFF2-40B4-BE49-F238E27FC236}">
                <a16:creationId xmlns:a16="http://schemas.microsoft.com/office/drawing/2014/main" id="{6C353267-DC0D-4B5E-A188-05FE321B5282}"/>
              </a:ext>
            </a:extLst>
          </p:cNvPr>
          <p:cNvSpPr/>
          <p:nvPr/>
        </p:nvSpPr>
        <p:spPr>
          <a:xfrm>
            <a:off x="3495497" y="1843132"/>
            <a:ext cx="2476933" cy="287258"/>
          </a:xfrm>
          <a:prstGeom prst="rect">
            <a:avLst/>
          </a:prstGeom>
          <a:solidFill>
            <a:srgbClr val="00C7FD"/>
          </a:solidFill>
          <a:ln w="12700" cap="flat">
            <a:solidFill>
              <a:srgbClr val="00C7F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Infrastructure as Code</a:t>
            </a:r>
            <a:endParaRPr kumimoji="0" lang="en-US" sz="1200" i="0" u="none" strike="noStrike" kern="1200" cap="none" spc="0" normalizeH="0" baseline="0" noProof="0">
              <a:ln>
                <a:noFill/>
              </a:ln>
              <a:solidFill>
                <a:srgbClr val="FFFFFF"/>
              </a:solidFill>
              <a:effectLst/>
              <a:uLnTx/>
              <a:uFillTx/>
              <a:latin typeface="Intel Clear"/>
            </a:endParaRPr>
          </a:p>
        </p:txBody>
      </p:sp>
      <p:sp>
        <p:nvSpPr>
          <p:cNvPr id="9" name="TextBox 8">
            <a:extLst>
              <a:ext uri="{FF2B5EF4-FFF2-40B4-BE49-F238E27FC236}">
                <a16:creationId xmlns:a16="http://schemas.microsoft.com/office/drawing/2014/main" id="{E38A47F7-89B0-44ED-BD3D-BBCF69472D4D}"/>
              </a:ext>
            </a:extLst>
          </p:cNvPr>
          <p:cNvSpPr txBox="1"/>
          <p:nvPr/>
        </p:nvSpPr>
        <p:spPr>
          <a:xfrm>
            <a:off x="3662265" y="2238747"/>
            <a:ext cx="208357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4A86"/>
                </a:solidFill>
                <a:effectLst/>
                <a:uLnTx/>
                <a:uFillTx/>
                <a:latin typeface="IntelOne Text"/>
              </a:rPr>
              <a:t> </a:t>
            </a:r>
          </a:p>
        </p:txBody>
      </p:sp>
      <p:sp>
        <p:nvSpPr>
          <p:cNvPr id="115" name="Rectangle 114">
            <a:extLst>
              <a:ext uri="{FF2B5EF4-FFF2-40B4-BE49-F238E27FC236}">
                <a16:creationId xmlns:a16="http://schemas.microsoft.com/office/drawing/2014/main" id="{117FDA56-5D92-4748-A3C7-9EF3403705A8}"/>
              </a:ext>
            </a:extLst>
          </p:cNvPr>
          <p:cNvSpPr/>
          <p:nvPr/>
        </p:nvSpPr>
        <p:spPr>
          <a:xfrm>
            <a:off x="3495497" y="5125018"/>
            <a:ext cx="2478024" cy="287258"/>
          </a:xfrm>
          <a:prstGeom prst="rect">
            <a:avLst/>
          </a:prstGeom>
          <a:solidFill>
            <a:srgbClr val="00C7FD"/>
          </a:solidFill>
          <a:ln w="12700" cap="flat">
            <a:solidFill>
              <a:srgbClr val="00C7F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Automated Instances</a:t>
            </a:r>
          </a:p>
        </p:txBody>
      </p:sp>
      <p:sp>
        <p:nvSpPr>
          <p:cNvPr id="6" name="Rectangle 5">
            <a:extLst>
              <a:ext uri="{FF2B5EF4-FFF2-40B4-BE49-F238E27FC236}">
                <a16:creationId xmlns:a16="http://schemas.microsoft.com/office/drawing/2014/main" id="{4AA47FB7-6DD9-4D8A-BC7D-DB7AEE499003}"/>
              </a:ext>
            </a:extLst>
          </p:cNvPr>
          <p:cNvSpPr/>
          <p:nvPr/>
        </p:nvSpPr>
        <p:spPr>
          <a:xfrm>
            <a:off x="6284254" y="1369571"/>
            <a:ext cx="2478024" cy="411480"/>
          </a:xfrm>
          <a:prstGeom prst="rect">
            <a:avLst/>
          </a:prstGeom>
          <a:solidFill>
            <a:srgbClr val="8F5DA2"/>
          </a:solidFill>
          <a:ln>
            <a:solidFill>
              <a:srgbClr val="8F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rPr>
              <a:t>Optimize</a:t>
            </a:r>
            <a:endParaRPr kumimoji="0" lang="en-US" sz="1200" b="0" i="0" u="none" strike="noStrike" kern="1200" cap="none" spc="0" normalizeH="0" baseline="0" noProof="0">
              <a:ln>
                <a:noFill/>
              </a:ln>
              <a:solidFill>
                <a:srgbClr val="FFFFFF"/>
              </a:solidFill>
              <a:effectLst/>
              <a:uLnTx/>
              <a:uFillTx/>
              <a:latin typeface="IntelOne Display Regular"/>
            </a:endParaRPr>
          </a:p>
        </p:txBody>
      </p:sp>
      <p:sp>
        <p:nvSpPr>
          <p:cNvPr id="14" name="Rectangle 13">
            <a:extLst>
              <a:ext uri="{FF2B5EF4-FFF2-40B4-BE49-F238E27FC236}">
                <a16:creationId xmlns:a16="http://schemas.microsoft.com/office/drawing/2014/main" id="{4D50A3AF-D473-4A22-8CC8-FFB5E7FBAE66}"/>
              </a:ext>
            </a:extLst>
          </p:cNvPr>
          <p:cNvSpPr/>
          <p:nvPr/>
        </p:nvSpPr>
        <p:spPr>
          <a:xfrm>
            <a:off x="6284254" y="2517092"/>
            <a:ext cx="2478024" cy="287258"/>
          </a:xfrm>
          <a:prstGeom prst="rect">
            <a:avLst/>
          </a:prstGeom>
          <a:solidFill>
            <a:srgbClr val="8F5DA2"/>
          </a:solidFill>
          <a:ln w="12700" cap="flat">
            <a:solidFill>
              <a:srgbClr val="8F5DA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strike="noStrike" kern="1200" cap="none" spc="0" normalizeH="0" baseline="0" noProof="0">
                <a:ln>
                  <a:noFill/>
                </a:ln>
                <a:solidFill>
                  <a:srgbClr val="FFFFFF"/>
                </a:solidFill>
                <a:effectLst/>
                <a:uLnTx/>
                <a:uFillTx/>
                <a:latin typeface="IntelOne Text"/>
              </a:rPr>
              <a:t>Optimization &amp; Acceleration</a:t>
            </a:r>
          </a:p>
        </p:txBody>
      </p:sp>
      <p:sp>
        <p:nvSpPr>
          <p:cNvPr id="10" name="Rectangle 9">
            <a:extLst>
              <a:ext uri="{FF2B5EF4-FFF2-40B4-BE49-F238E27FC236}">
                <a16:creationId xmlns:a16="http://schemas.microsoft.com/office/drawing/2014/main" id="{6CCEB1B7-D1C5-4198-B3EB-6DF3F62DF51B}"/>
              </a:ext>
            </a:extLst>
          </p:cNvPr>
          <p:cNvSpPr/>
          <p:nvPr/>
        </p:nvSpPr>
        <p:spPr>
          <a:xfrm>
            <a:off x="6284254" y="1837976"/>
            <a:ext cx="2478024" cy="287258"/>
          </a:xfrm>
          <a:prstGeom prst="rect">
            <a:avLst/>
          </a:prstGeom>
          <a:solidFill>
            <a:srgbClr val="8F5DA2"/>
          </a:solidFill>
          <a:ln w="12700" cap="flat">
            <a:solidFill>
              <a:srgbClr val="8F5DA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Intel Optimizations</a:t>
            </a:r>
            <a:endParaRPr kumimoji="0" lang="en-US" sz="1200" i="0" u="none" strike="noStrike" kern="1200" cap="none" spc="0" normalizeH="0" baseline="0" noProof="0">
              <a:ln>
                <a:noFill/>
              </a:ln>
              <a:solidFill>
                <a:srgbClr val="FFFFFF"/>
              </a:solidFill>
              <a:effectLst/>
              <a:uLnTx/>
              <a:uFillTx/>
              <a:latin typeface="Intel Clear"/>
            </a:endParaRPr>
          </a:p>
        </p:txBody>
      </p:sp>
      <p:sp>
        <p:nvSpPr>
          <p:cNvPr id="16" name="Rectangle 15">
            <a:extLst>
              <a:ext uri="{FF2B5EF4-FFF2-40B4-BE49-F238E27FC236}">
                <a16:creationId xmlns:a16="http://schemas.microsoft.com/office/drawing/2014/main" id="{36272975-4F99-4CB8-9B5A-85EF8F27BAF4}"/>
              </a:ext>
            </a:extLst>
          </p:cNvPr>
          <p:cNvSpPr/>
          <p:nvPr/>
        </p:nvSpPr>
        <p:spPr>
          <a:xfrm>
            <a:off x="6284254" y="3413088"/>
            <a:ext cx="2478024" cy="287258"/>
          </a:xfrm>
          <a:prstGeom prst="rect">
            <a:avLst/>
          </a:prstGeom>
          <a:solidFill>
            <a:srgbClr val="8F5DA2"/>
          </a:solidFill>
          <a:ln w="12700" cap="flat">
            <a:solidFill>
              <a:srgbClr val="8F5DA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FinOps &amp; Cost Management</a:t>
            </a:r>
            <a:endParaRPr kumimoji="0" lang="en-US" sz="1100" i="0" u="none" strike="noStrike" kern="1200" cap="none" spc="0" normalizeH="0" baseline="0" noProof="0">
              <a:ln>
                <a:noFill/>
              </a:ln>
              <a:solidFill>
                <a:srgbClr val="FFFFFF"/>
              </a:solidFill>
              <a:effectLst/>
              <a:uLnTx/>
              <a:uFillTx/>
              <a:latin typeface="IntelOne Text"/>
            </a:endParaRPr>
          </a:p>
        </p:txBody>
      </p:sp>
      <p:sp>
        <p:nvSpPr>
          <p:cNvPr id="112" name="Rectangle 111">
            <a:extLst>
              <a:ext uri="{FF2B5EF4-FFF2-40B4-BE49-F238E27FC236}">
                <a16:creationId xmlns:a16="http://schemas.microsoft.com/office/drawing/2014/main" id="{90D8F548-7D68-5216-DBAB-572CFFAB3E60}"/>
              </a:ext>
            </a:extLst>
          </p:cNvPr>
          <p:cNvSpPr/>
          <p:nvPr/>
        </p:nvSpPr>
        <p:spPr>
          <a:xfrm>
            <a:off x="6284254" y="5120780"/>
            <a:ext cx="2478024" cy="287258"/>
          </a:xfrm>
          <a:prstGeom prst="rect">
            <a:avLst/>
          </a:prstGeom>
          <a:solidFill>
            <a:srgbClr val="8F5DA2"/>
          </a:solidFill>
          <a:ln w="12700" cap="flat">
            <a:solidFill>
              <a:srgbClr val="8F5DA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Security</a:t>
            </a:r>
          </a:p>
        </p:txBody>
      </p:sp>
      <p:graphicFrame>
        <p:nvGraphicFramePr>
          <p:cNvPr id="45" name="Table 39">
            <a:extLst>
              <a:ext uri="{FF2B5EF4-FFF2-40B4-BE49-F238E27FC236}">
                <a16:creationId xmlns:a16="http://schemas.microsoft.com/office/drawing/2014/main" id="{E5F692CB-6E91-D742-49D5-A6E00B49E78B}"/>
              </a:ext>
            </a:extLst>
          </p:cNvPr>
          <p:cNvGraphicFramePr>
            <a:graphicFrameLocks noGrp="1"/>
          </p:cNvGraphicFramePr>
          <p:nvPr/>
        </p:nvGraphicFramePr>
        <p:xfrm>
          <a:off x="3495497" y="2152079"/>
          <a:ext cx="2474989" cy="1143000"/>
        </p:xfrm>
        <a:graphic>
          <a:graphicData uri="http://schemas.openxmlformats.org/drawingml/2006/table">
            <a:tbl>
              <a:tblPr bandRow="1">
                <a:tableStyleId>{21E4AEA4-8DFA-4A89-87EB-49C32662AFE0}</a:tableStyleId>
              </a:tblPr>
              <a:tblGrid>
                <a:gridCol w="2159085">
                  <a:extLst>
                    <a:ext uri="{9D8B030D-6E8A-4147-A177-3AD203B41FA5}">
                      <a16:colId xmlns:a16="http://schemas.microsoft.com/office/drawing/2014/main" val="553188305"/>
                    </a:ext>
                  </a:extLst>
                </a:gridCol>
                <a:gridCol w="315904">
                  <a:extLst>
                    <a:ext uri="{9D8B030D-6E8A-4147-A177-3AD203B41FA5}">
                      <a16:colId xmlns:a16="http://schemas.microsoft.com/office/drawing/2014/main" val="3079760239"/>
                    </a:ext>
                  </a:extLst>
                </a:gridCol>
              </a:tblGrid>
              <a:tr h="174815">
                <a:tc>
                  <a:txBody>
                    <a:bodyPr/>
                    <a:lstStyle/>
                    <a:p>
                      <a:pPr algn="l" defTabSz="2438338">
                        <a:defRPr/>
                      </a:pPr>
                      <a:r>
                        <a:rPr kumimoji="0" lang="en-US" sz="900" b="0" u="none" strike="noStrike" kern="1200" cap="none" spc="0" normalizeH="0" baseline="0" noProof="0">
                          <a:ln>
                            <a:noFill/>
                          </a:ln>
                          <a:solidFill>
                            <a:schemeClr val="accent2">
                              <a:lumMod val="75000"/>
                            </a:schemeClr>
                          </a:solidFill>
                          <a:effectLst/>
                          <a:uLnTx/>
                          <a:uFillTx/>
                          <a:latin typeface="IntelOne Text" panose="020B0503020203020204" pitchFamily="34" charset="0"/>
                        </a:rPr>
                        <a:t>Intel® Cloud Optimization Modules</a:t>
                      </a:r>
                      <a:endParaRPr kumimoji="0" lang="en-US" sz="900" b="0" i="0" u="none" strike="noStrike" kern="1200" cap="none" spc="0" normalizeH="0" baseline="0" noProof="0">
                        <a:ln>
                          <a:noFill/>
                        </a:ln>
                        <a:solidFill>
                          <a:schemeClr val="accent2">
                            <a:lumMod val="75000"/>
                          </a:schemeClr>
                        </a:solidFill>
                        <a:effectLst/>
                        <a:uLnTx/>
                        <a:uFillTx/>
                        <a:latin typeface="IntelOne Text" panose="020B0503020203020204" pitchFamily="34" charset="0"/>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2"/>
                    </a:solidFill>
                  </a:tcPr>
                </a:tc>
                <a:extLst>
                  <a:ext uri="{0D108BD9-81ED-4DB2-BD59-A6C34878D82A}">
                    <a16:rowId xmlns:a16="http://schemas.microsoft.com/office/drawing/2014/main" val="751062496"/>
                  </a:ext>
                </a:extLst>
              </a:tr>
              <a:tr h="174815">
                <a:tc>
                  <a:txBody>
                    <a:bodyPr/>
                    <a:lstStyle/>
                    <a:p>
                      <a:pPr marL="0" marR="0" lvl="0" indent="0" algn="l" defTabSz="2438338"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err="1">
                          <a:ln>
                            <a:noFill/>
                          </a:ln>
                          <a:solidFill>
                            <a:schemeClr val="accent2">
                              <a:lumMod val="75000"/>
                            </a:schemeClr>
                          </a:solidFill>
                          <a:effectLst/>
                          <a:uLnTx/>
                          <a:uFillTx/>
                          <a:latin typeface="IntelOne Text" panose="020B0503020203020204" pitchFamily="34" charset="0"/>
                          <a:hlinkClick r:id="rId23">
                            <a:extLst>
                              <a:ext uri="{A12FA001-AC4F-418D-AE19-62706E023703}">
                                <ahyp:hlinkClr xmlns:ahyp="http://schemas.microsoft.com/office/drawing/2018/hyperlinkcolor" val="tx"/>
                              </a:ext>
                            </a:extLst>
                          </a:hlinkClick>
                        </a:rPr>
                        <a:t>Hashicorp</a:t>
                      </a:r>
                      <a:r>
                        <a:rPr kumimoji="0" lang="en-US" sz="900" b="0" u="none" strike="noStrike" kern="1200" cap="none" spc="0" normalizeH="0" baseline="0" noProof="0">
                          <a:ln>
                            <a:noFill/>
                          </a:ln>
                          <a:solidFill>
                            <a:schemeClr val="accent2">
                              <a:lumMod val="75000"/>
                            </a:schemeClr>
                          </a:solidFill>
                          <a:effectLst/>
                          <a:uLnTx/>
                          <a:uFillTx/>
                          <a:latin typeface="IntelOne Text" panose="020B0503020203020204" pitchFamily="34" charset="0"/>
                          <a:hlinkClick r:id="rId23">
                            <a:extLst>
                              <a:ext uri="{A12FA001-AC4F-418D-AE19-62706E023703}">
                                <ahyp:hlinkClr xmlns:ahyp="http://schemas.microsoft.com/office/drawing/2018/hyperlinkcolor" val="tx"/>
                              </a:ext>
                            </a:extLst>
                          </a:hlinkClick>
                        </a:rPr>
                        <a:t> Terraform</a:t>
                      </a:r>
                      <a:endParaRPr kumimoji="0" lang="en-US" sz="900" b="0" i="0" u="none" strike="noStrike" kern="1200" cap="none" spc="0" normalizeH="0" baseline="0" noProof="0">
                        <a:ln>
                          <a:noFill/>
                        </a:ln>
                        <a:solidFill>
                          <a:schemeClr val="accent2">
                            <a:lumMod val="75000"/>
                          </a:schemeClr>
                        </a:solidFill>
                        <a:effectLst/>
                        <a:uLnTx/>
                        <a:uFillTx/>
                        <a:latin typeface="IntelOne Text" panose="020B0503020203020204" pitchFamily="34" charset="0"/>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2"/>
                    </a:solidFill>
                  </a:tcPr>
                </a:tc>
                <a:extLst>
                  <a:ext uri="{0D108BD9-81ED-4DB2-BD59-A6C34878D82A}">
                    <a16:rowId xmlns:a16="http://schemas.microsoft.com/office/drawing/2014/main" val="3290717167"/>
                  </a:ext>
                </a:extLst>
              </a:tr>
              <a:tr h="174815">
                <a:tc>
                  <a:txBody>
                    <a:bodyPr/>
                    <a:lstStyle/>
                    <a:p>
                      <a:pPr marL="0" marR="0" lvl="0" indent="0" algn="l" defTabSz="2438338" rtl="0" eaLnBrk="1" fontAlgn="auto" latinLnBrk="0" hangingPunct="1">
                        <a:lnSpc>
                          <a:spcPct val="100000"/>
                        </a:lnSpc>
                        <a:spcBef>
                          <a:spcPts val="0"/>
                        </a:spcBef>
                        <a:spcAft>
                          <a:spcPts val="0"/>
                        </a:spcAft>
                        <a:buClrTx/>
                        <a:buSzTx/>
                        <a:buFontTx/>
                        <a:buNone/>
                        <a:tabLst/>
                        <a:defRPr/>
                      </a:pPr>
                      <a:r>
                        <a:rPr lang="en-US" sz="900" err="1">
                          <a:solidFill>
                            <a:schemeClr val="accent2">
                              <a:lumMod val="75000"/>
                            </a:schemeClr>
                          </a:solidFill>
                          <a:latin typeface="IntelOne Text" panose="020B0503020203020204" pitchFamily="34" charset="0"/>
                          <a:hlinkClick r:id="rId24">
                            <a:extLst>
                              <a:ext uri="{A12FA001-AC4F-418D-AE19-62706E023703}">
                                <ahyp:hlinkClr xmlns:ahyp="http://schemas.microsoft.com/office/drawing/2018/hyperlinkcolor" val="tx"/>
                              </a:ext>
                            </a:extLst>
                          </a:hlinkClick>
                        </a:rPr>
                        <a:t>Hashicorp</a:t>
                      </a:r>
                      <a:r>
                        <a:rPr lang="en-US" sz="900">
                          <a:solidFill>
                            <a:srgbClr val="00C7FD"/>
                          </a:solidFill>
                          <a:latin typeface="IntelOne Text" panose="020B0503020203020204" pitchFamily="34" charset="0"/>
                          <a:hlinkClick r:id="rId24">
                            <a:extLst>
                              <a:ext uri="{A12FA001-AC4F-418D-AE19-62706E023703}">
                                <ahyp:hlinkClr xmlns:ahyp="http://schemas.microsoft.com/office/drawing/2018/hyperlinkcolor" val="tx"/>
                              </a:ext>
                            </a:extLst>
                          </a:hlinkClick>
                        </a:rPr>
                        <a:t> </a:t>
                      </a:r>
                      <a:r>
                        <a:rPr kumimoji="0" lang="en-US" sz="900" b="0" u="none" strike="noStrike" kern="1200" cap="none" spc="0" normalizeH="0" baseline="0" noProof="0">
                          <a:ln>
                            <a:noFill/>
                          </a:ln>
                          <a:solidFill>
                            <a:schemeClr val="accent2">
                              <a:lumMod val="75000"/>
                            </a:schemeClr>
                          </a:solidFill>
                          <a:effectLst/>
                          <a:uLnTx/>
                          <a:uFillTx/>
                          <a:latin typeface="IntelOne Text" panose="020B0503020203020204" pitchFamily="34" charset="0"/>
                          <a:hlinkClick r:id="rId24">
                            <a:extLst>
                              <a:ext uri="{A12FA001-AC4F-418D-AE19-62706E023703}">
                                <ahyp:hlinkClr xmlns:ahyp="http://schemas.microsoft.com/office/drawing/2018/hyperlinkcolor" val="tx"/>
                              </a:ext>
                            </a:extLst>
                          </a:hlinkClick>
                        </a:rPr>
                        <a:t>Sentinel</a:t>
                      </a:r>
                      <a:endParaRPr kumimoji="0" lang="en-US" sz="900" b="0" i="0" u="none" strike="noStrike" kern="1200" cap="none" spc="0" normalizeH="0" baseline="0" noProof="0">
                        <a:ln>
                          <a:noFill/>
                        </a:ln>
                        <a:solidFill>
                          <a:schemeClr val="accent2">
                            <a:lumMod val="75000"/>
                          </a:schemeClr>
                        </a:solidFill>
                        <a:effectLst/>
                        <a:uLnTx/>
                        <a:uFillTx/>
                        <a:latin typeface="IntelOne Text" panose="020B0503020203020204" pitchFamily="34" charset="0"/>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2"/>
                    </a:solidFill>
                  </a:tcPr>
                </a:tc>
                <a:extLst>
                  <a:ext uri="{0D108BD9-81ED-4DB2-BD59-A6C34878D82A}">
                    <a16:rowId xmlns:a16="http://schemas.microsoft.com/office/drawing/2014/main" val="2901207544"/>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chemeClr val="accent2">
                              <a:lumMod val="75000"/>
                            </a:schemeClr>
                          </a:solidFill>
                          <a:effectLst/>
                          <a:uLnTx/>
                          <a:uFillTx/>
                          <a:latin typeface="IntelOne Text" panose="020B0503020203020204" pitchFamily="34" charset="0"/>
                          <a:hlinkClick r:id="rId25">
                            <a:extLst>
                              <a:ext uri="{A12FA001-AC4F-418D-AE19-62706E023703}">
                                <ahyp:hlinkClr xmlns:ahyp="http://schemas.microsoft.com/office/drawing/2018/hyperlinkcolor" val="tx"/>
                              </a:ext>
                            </a:extLst>
                          </a:hlinkClick>
                        </a:rPr>
                        <a:t>Crossplane</a:t>
                      </a:r>
                      <a:endParaRPr kumimoji="0" lang="en-US" sz="900" b="0" i="0" u="none" strike="noStrike" kern="1200" cap="none" spc="0" normalizeH="0" baseline="0" noProof="0">
                        <a:ln>
                          <a:noFill/>
                        </a:ln>
                        <a:solidFill>
                          <a:schemeClr val="accent2">
                            <a:lumMod val="75000"/>
                          </a:schemeClr>
                        </a:solidFill>
                        <a:effectLst/>
                        <a:uLnTx/>
                        <a:uFillTx/>
                        <a:latin typeface="IntelOne Text" panose="020B0503020203020204" pitchFamily="34" charset="0"/>
                      </a:endParaRPr>
                    </a:p>
                  </a:txBody>
                  <a:tcPr anchor="ctr"/>
                </a:tc>
                <a:tc>
                  <a:txBody>
                    <a:bodyPr/>
                    <a:lstStyle/>
                    <a:p>
                      <a:pPr marL="171450" indent="-171450">
                        <a:buClr>
                          <a:srgbClr val="00C7FD"/>
                        </a:buClr>
                        <a:buFont typeface="Wingdings" panose="05000000000000000000" pitchFamily="2" charset="2"/>
                        <a:buChar char="Ø"/>
                      </a:pPr>
                      <a:r>
                        <a:rPr lang="en-US" sz="900">
                          <a:latin typeface="IntelOne Text" panose="020B0503020203020204" pitchFamily="34" charset="0"/>
                        </a:rPr>
                        <a:t> </a:t>
                      </a:r>
                    </a:p>
                  </a:txBody>
                  <a:tcPr/>
                </a:tc>
                <a:extLst>
                  <a:ext uri="{0D108BD9-81ED-4DB2-BD59-A6C34878D82A}">
                    <a16:rowId xmlns:a16="http://schemas.microsoft.com/office/drawing/2014/main" val="3068217576"/>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2">
                              <a:lumMod val="75000"/>
                            </a:schemeClr>
                          </a:solidFill>
                          <a:effectLst/>
                          <a:uLnTx/>
                          <a:uFillTx/>
                          <a:latin typeface="IntelOne Text" panose="020B0503020203020204" pitchFamily="34" charset="0"/>
                        </a:rPr>
                        <a:t>ControlMonkey</a:t>
                      </a:r>
                    </a:p>
                  </a:txBody>
                  <a:tcPr anchor="ctr"/>
                </a:tc>
                <a:tc>
                  <a:txBody>
                    <a:bodyPr/>
                    <a:lstStyle/>
                    <a:p>
                      <a:pPr marL="171450" indent="-171450">
                        <a:buClr>
                          <a:srgbClr val="00C7FD"/>
                        </a:buClr>
                        <a:buFont typeface="Wingdings" panose="05000000000000000000" pitchFamily="2" charset="2"/>
                        <a:buChar char="Ø"/>
                      </a:pPr>
                      <a:r>
                        <a:rPr lang="en-US" sz="900">
                          <a:latin typeface="IntelOne Text" panose="020B0503020203020204" pitchFamily="34" charset="0"/>
                        </a:rPr>
                        <a:t> </a:t>
                      </a:r>
                    </a:p>
                  </a:txBody>
                  <a:tcPr/>
                </a:tc>
                <a:extLst>
                  <a:ext uri="{0D108BD9-81ED-4DB2-BD59-A6C34878D82A}">
                    <a16:rowId xmlns:a16="http://schemas.microsoft.com/office/drawing/2014/main" val="2879914506"/>
                  </a:ext>
                </a:extLst>
              </a:tr>
            </a:tbl>
          </a:graphicData>
        </a:graphic>
      </p:graphicFrame>
      <p:graphicFrame>
        <p:nvGraphicFramePr>
          <p:cNvPr id="98" name="Table 39">
            <a:extLst>
              <a:ext uri="{FF2B5EF4-FFF2-40B4-BE49-F238E27FC236}">
                <a16:creationId xmlns:a16="http://schemas.microsoft.com/office/drawing/2014/main" id="{75F31F99-64EF-0A3B-23F4-784F493D8430}"/>
              </a:ext>
            </a:extLst>
          </p:cNvPr>
          <p:cNvGraphicFramePr>
            <a:graphicFrameLocks noGrp="1"/>
          </p:cNvGraphicFramePr>
          <p:nvPr/>
        </p:nvGraphicFramePr>
        <p:xfrm>
          <a:off x="3495497" y="3848278"/>
          <a:ext cx="2474989" cy="228600"/>
        </p:xfrm>
        <a:graphic>
          <a:graphicData uri="http://schemas.openxmlformats.org/drawingml/2006/table">
            <a:tbl>
              <a:tblPr bandRow="1">
                <a:tableStyleId>{21E4AEA4-8DFA-4A89-87EB-49C32662AFE0}</a:tableStyleId>
              </a:tblPr>
              <a:tblGrid>
                <a:gridCol w="2159085">
                  <a:extLst>
                    <a:ext uri="{9D8B030D-6E8A-4147-A177-3AD203B41FA5}">
                      <a16:colId xmlns:a16="http://schemas.microsoft.com/office/drawing/2014/main" val="553188305"/>
                    </a:ext>
                  </a:extLst>
                </a:gridCol>
                <a:gridCol w="315904">
                  <a:extLst>
                    <a:ext uri="{9D8B030D-6E8A-4147-A177-3AD203B41FA5}">
                      <a16:colId xmlns:a16="http://schemas.microsoft.com/office/drawing/2014/main" val="3079760239"/>
                    </a:ext>
                  </a:extLst>
                </a:gridCol>
              </a:tblGrid>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err="1">
                          <a:solidFill>
                            <a:schemeClr val="accent2">
                              <a:lumMod val="75000"/>
                            </a:schemeClr>
                          </a:solidFill>
                          <a:latin typeface="IntelOne Text" panose="020B0503020203020204" pitchFamily="34" charset="0"/>
                          <a:hlinkClick r:id="rId26">
                            <a:extLst>
                              <a:ext uri="{A12FA001-AC4F-418D-AE19-62706E023703}">
                                <ahyp:hlinkClr xmlns:ahyp="http://schemas.microsoft.com/office/drawing/2018/hyperlinkcolor" val="tx"/>
                              </a:ext>
                            </a:extLst>
                          </a:hlinkClick>
                        </a:rPr>
                        <a:t>Augtera</a:t>
                      </a:r>
                      <a:endParaRPr kumimoji="0" lang="en-US" sz="900" b="0" i="0" u="none" strike="noStrike" kern="1200" cap="none" spc="0" normalizeH="0" baseline="0" noProof="0">
                        <a:ln>
                          <a:noFill/>
                        </a:ln>
                        <a:solidFill>
                          <a:schemeClr val="accent2">
                            <a:lumMod val="75000"/>
                          </a:schemeClr>
                        </a:solidFill>
                        <a:effectLst/>
                        <a:uLnTx/>
                        <a:uFillTx/>
                        <a:latin typeface="IntelOne Text" panose="020B0503020203020204" pitchFamily="34" charset="0"/>
                      </a:endParaRPr>
                    </a:p>
                  </a:txBody>
                  <a:tcPr anchor="ctr"/>
                </a:tc>
                <a:tc>
                  <a:txBody>
                    <a:bodyPr/>
                    <a:lstStyle/>
                    <a:p>
                      <a:pPr marL="171450" indent="-171450">
                        <a:buClr>
                          <a:srgbClr val="00C7FD"/>
                        </a:buClr>
                        <a:buFont typeface="Wingdings" panose="05000000000000000000" pitchFamily="2" charset="2"/>
                        <a:buChar char="Ø"/>
                      </a:pPr>
                      <a:r>
                        <a:rPr lang="en-US" sz="900">
                          <a:latin typeface="IntelOne Text" panose="020B0503020203020204" pitchFamily="34" charset="0"/>
                        </a:rPr>
                        <a:t> </a:t>
                      </a:r>
                    </a:p>
                  </a:txBody>
                  <a:tcPr/>
                </a:tc>
                <a:extLst>
                  <a:ext uri="{0D108BD9-81ED-4DB2-BD59-A6C34878D82A}">
                    <a16:rowId xmlns:a16="http://schemas.microsoft.com/office/drawing/2014/main" val="3068217576"/>
                  </a:ext>
                </a:extLst>
              </a:tr>
            </a:tbl>
          </a:graphicData>
        </a:graphic>
      </p:graphicFrame>
      <p:graphicFrame>
        <p:nvGraphicFramePr>
          <p:cNvPr id="100" name="Table 39">
            <a:extLst>
              <a:ext uri="{FF2B5EF4-FFF2-40B4-BE49-F238E27FC236}">
                <a16:creationId xmlns:a16="http://schemas.microsoft.com/office/drawing/2014/main" id="{09BE343C-879D-1A9D-CD93-166B19A7116A}"/>
              </a:ext>
            </a:extLst>
          </p:cNvPr>
          <p:cNvGraphicFramePr>
            <a:graphicFrameLocks noGrp="1"/>
          </p:cNvGraphicFramePr>
          <p:nvPr/>
        </p:nvGraphicFramePr>
        <p:xfrm>
          <a:off x="3495497" y="4570580"/>
          <a:ext cx="2474990" cy="457200"/>
        </p:xfrm>
        <a:graphic>
          <a:graphicData uri="http://schemas.openxmlformats.org/drawingml/2006/table">
            <a:tbl>
              <a:tblPr bandRow="1">
                <a:tableStyleId>{21E4AEA4-8DFA-4A89-87EB-49C32662AFE0}</a:tableStyleId>
              </a:tblPr>
              <a:tblGrid>
                <a:gridCol w="2159086">
                  <a:extLst>
                    <a:ext uri="{9D8B030D-6E8A-4147-A177-3AD203B41FA5}">
                      <a16:colId xmlns:a16="http://schemas.microsoft.com/office/drawing/2014/main" val="553188305"/>
                    </a:ext>
                  </a:extLst>
                </a:gridCol>
                <a:gridCol w="315904">
                  <a:extLst>
                    <a:ext uri="{9D8B030D-6E8A-4147-A177-3AD203B41FA5}">
                      <a16:colId xmlns:a16="http://schemas.microsoft.com/office/drawing/2014/main" val="3079760239"/>
                    </a:ext>
                  </a:extLst>
                </a:gridCol>
              </a:tblGrid>
              <a:tr h="119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chemeClr val="accent2">
                              <a:lumMod val="75000"/>
                            </a:schemeClr>
                          </a:solidFill>
                          <a:effectLst/>
                          <a:uLnTx/>
                          <a:uFillTx/>
                          <a:latin typeface="IntelOne Text" panose="020B0503020203020204" pitchFamily="34" charset="0"/>
                          <a:hlinkClick r:id="rId27">
                            <a:extLst>
                              <a:ext uri="{A12FA001-AC4F-418D-AE19-62706E023703}">
                                <ahyp:hlinkClr xmlns:ahyp="http://schemas.microsoft.com/office/drawing/2018/hyperlinkcolor" val="tx"/>
                              </a:ext>
                            </a:extLst>
                          </a:hlinkClick>
                        </a:rPr>
                        <a:t>Upbound</a:t>
                      </a:r>
                      <a:endParaRPr kumimoji="0" lang="en-US" sz="900" b="0" i="0" u="none" strike="noStrike" kern="1200" cap="none" spc="0" normalizeH="0" baseline="0" noProof="0">
                        <a:ln>
                          <a:noFill/>
                        </a:ln>
                        <a:solidFill>
                          <a:schemeClr val="accent2">
                            <a:lumMod val="75000"/>
                          </a:schemeClr>
                        </a:solidFill>
                        <a:effectLst/>
                        <a:uLnTx/>
                        <a:uFillTx/>
                        <a:latin typeface="IntelOne Text" panose="020B0503020203020204" pitchFamily="34" charset="0"/>
                      </a:endParaRPr>
                    </a:p>
                  </a:txBody>
                  <a:tcPr anchor="ctr"/>
                </a:tc>
                <a:tc>
                  <a:txBody>
                    <a:bodyPr/>
                    <a:lstStyle/>
                    <a:p>
                      <a:pPr marL="171450" indent="-171450">
                        <a:buClr>
                          <a:srgbClr val="00C7FD"/>
                        </a:buClr>
                        <a:buFont typeface="Wingdings" panose="05000000000000000000" pitchFamily="2" charset="2"/>
                        <a:buChar char="Ø"/>
                      </a:pPr>
                      <a:r>
                        <a:rPr lang="en-US" sz="900">
                          <a:latin typeface="IntelOne Text" panose="020B0503020203020204" pitchFamily="34" charset="0"/>
                        </a:rPr>
                        <a:t> </a:t>
                      </a:r>
                    </a:p>
                  </a:txBody>
                  <a:tcPr/>
                </a:tc>
                <a:extLst>
                  <a:ext uri="{0D108BD9-81ED-4DB2-BD59-A6C34878D82A}">
                    <a16:rowId xmlns:a16="http://schemas.microsoft.com/office/drawing/2014/main" val="3068217576"/>
                  </a:ext>
                </a:extLst>
              </a:tr>
              <a:tr h="119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95BE"/>
                          </a:solidFill>
                          <a:effectLst/>
                          <a:uLnTx/>
                          <a:uFillTx/>
                          <a:latin typeface="IntelOne Text" panose="020B0503020203020204" pitchFamily="34" charset="0"/>
                          <a:hlinkClick r:id="rId28">
                            <a:extLst>
                              <a:ext uri="{A12FA001-AC4F-418D-AE19-62706E023703}">
                                <ahyp:hlinkClr xmlns:ahyp="http://schemas.microsoft.com/office/drawing/2018/hyperlinkcolor" val="tx"/>
                              </a:ext>
                            </a:extLst>
                          </a:hlinkClick>
                        </a:rPr>
                        <a:t>Ansible</a:t>
                      </a:r>
                      <a:endParaRPr kumimoji="0" lang="en-US" sz="900" b="0" i="0" u="none" strike="noStrike" kern="1200" cap="none" spc="0" normalizeH="0" baseline="0" noProof="0">
                        <a:ln>
                          <a:noFill/>
                        </a:ln>
                        <a:solidFill>
                          <a:srgbClr val="0095BE"/>
                        </a:solidFill>
                        <a:effectLst/>
                        <a:uLnTx/>
                        <a:uFillTx/>
                        <a:latin typeface="IntelOne Text" panose="020B0503020203020204" pitchFamily="34" charset="0"/>
                      </a:endParaRPr>
                    </a:p>
                  </a:txBody>
                  <a:tcPr anchor="ctr"/>
                </a:tc>
                <a:tc>
                  <a:txBody>
                    <a:bodyPr/>
                    <a:lstStyle/>
                    <a:p>
                      <a:pPr marL="171450" indent="-171450">
                        <a:buClr>
                          <a:srgbClr val="0095CA"/>
                        </a:buClr>
                        <a:buFont typeface="Wingdings" panose="05000000000000000000" pitchFamily="2" charset="2"/>
                        <a:buChar char="Ø"/>
                      </a:pPr>
                      <a:endParaRPr lang="en-US" sz="900">
                        <a:latin typeface="IntelOne Text" panose="020B0503020203020204" pitchFamily="34" charset="0"/>
                      </a:endParaRPr>
                    </a:p>
                  </a:txBody>
                  <a:tcPr/>
                </a:tc>
                <a:extLst>
                  <a:ext uri="{0D108BD9-81ED-4DB2-BD59-A6C34878D82A}">
                    <a16:rowId xmlns:a16="http://schemas.microsoft.com/office/drawing/2014/main" val="3432636882"/>
                  </a:ext>
                </a:extLst>
              </a:tr>
            </a:tbl>
          </a:graphicData>
        </a:graphic>
      </p:graphicFrame>
      <p:graphicFrame>
        <p:nvGraphicFramePr>
          <p:cNvPr id="124" name="Table 39">
            <a:extLst>
              <a:ext uri="{FF2B5EF4-FFF2-40B4-BE49-F238E27FC236}">
                <a16:creationId xmlns:a16="http://schemas.microsoft.com/office/drawing/2014/main" id="{694D0A15-3BDD-6235-82B7-84518B5AC4EA}"/>
              </a:ext>
            </a:extLst>
          </p:cNvPr>
          <p:cNvGraphicFramePr>
            <a:graphicFrameLocks noGrp="1"/>
          </p:cNvGraphicFramePr>
          <p:nvPr/>
        </p:nvGraphicFramePr>
        <p:xfrm>
          <a:off x="3495497" y="5431893"/>
          <a:ext cx="2474989" cy="228600"/>
        </p:xfrm>
        <a:graphic>
          <a:graphicData uri="http://schemas.openxmlformats.org/drawingml/2006/table">
            <a:tbl>
              <a:tblPr bandRow="1">
                <a:tableStyleId>{21E4AEA4-8DFA-4A89-87EB-49C32662AFE0}</a:tableStyleId>
              </a:tblPr>
              <a:tblGrid>
                <a:gridCol w="2159085">
                  <a:extLst>
                    <a:ext uri="{9D8B030D-6E8A-4147-A177-3AD203B41FA5}">
                      <a16:colId xmlns:a16="http://schemas.microsoft.com/office/drawing/2014/main" val="553188305"/>
                    </a:ext>
                  </a:extLst>
                </a:gridCol>
                <a:gridCol w="315904">
                  <a:extLst>
                    <a:ext uri="{9D8B030D-6E8A-4147-A177-3AD203B41FA5}">
                      <a16:colId xmlns:a16="http://schemas.microsoft.com/office/drawing/2014/main" val="3079760239"/>
                    </a:ext>
                  </a:extLst>
                </a:gridCol>
              </a:tblGrid>
              <a:tr h="174815">
                <a:tc>
                  <a:txBody>
                    <a:bodyPr/>
                    <a:lstStyle/>
                    <a:p>
                      <a:pPr algn="l"/>
                      <a:r>
                        <a:rPr lang="en-US" sz="900">
                          <a:solidFill>
                            <a:schemeClr val="accent2">
                              <a:lumMod val="75000"/>
                            </a:schemeClr>
                          </a:solidFill>
                          <a:latin typeface="IntelOne Text" panose="020B0503020203020204" pitchFamily="34" charset="0"/>
                          <a:hlinkClick r:id="rId29">
                            <a:extLst>
                              <a:ext uri="{A12FA001-AC4F-418D-AE19-62706E023703}">
                                <ahyp:hlinkClr xmlns:ahyp="http://schemas.microsoft.com/office/drawing/2018/hyperlinkcolor" val="tx"/>
                              </a:ext>
                            </a:extLst>
                          </a:hlinkClick>
                        </a:rPr>
                        <a:t>Transitional Data Services</a:t>
                      </a:r>
                      <a:endParaRPr lang="en-US" sz="900">
                        <a:solidFill>
                          <a:schemeClr val="accent2">
                            <a:lumMod val="75000"/>
                          </a:schemeClr>
                        </a:solidFill>
                        <a:latin typeface="IntelOne Text" panose="020B0503020203020204" pitchFamily="34" charset="0"/>
                      </a:endParaRPr>
                    </a:p>
                  </a:txBody>
                  <a:tcPr anchor="ctr"/>
                </a:tc>
                <a:tc>
                  <a:txBody>
                    <a:bodyPr/>
                    <a:lstStyle/>
                    <a:p>
                      <a:pPr marL="171450" indent="-171450">
                        <a:buClr>
                          <a:srgbClr val="00C7FD"/>
                        </a:buClr>
                        <a:buFont typeface="Wingdings" panose="05000000000000000000" pitchFamily="2" charset="2"/>
                        <a:buChar char="Ø"/>
                      </a:pPr>
                      <a:r>
                        <a:rPr lang="en-US" sz="900">
                          <a:latin typeface="IntelOne Text" panose="020B0503020203020204" pitchFamily="34" charset="0"/>
                        </a:rPr>
                        <a:t> </a:t>
                      </a:r>
                    </a:p>
                  </a:txBody>
                  <a:tcPr/>
                </a:tc>
                <a:extLst>
                  <a:ext uri="{0D108BD9-81ED-4DB2-BD59-A6C34878D82A}">
                    <a16:rowId xmlns:a16="http://schemas.microsoft.com/office/drawing/2014/main" val="751062496"/>
                  </a:ext>
                </a:extLst>
              </a:tr>
            </a:tbl>
          </a:graphicData>
        </a:graphic>
      </p:graphicFrame>
      <p:graphicFrame>
        <p:nvGraphicFramePr>
          <p:cNvPr id="125" name="Table 39">
            <a:extLst>
              <a:ext uri="{FF2B5EF4-FFF2-40B4-BE49-F238E27FC236}">
                <a16:creationId xmlns:a16="http://schemas.microsoft.com/office/drawing/2014/main" id="{68A1C571-C53D-916A-4C42-2F619C7B5BEC}"/>
              </a:ext>
            </a:extLst>
          </p:cNvPr>
          <p:cNvGraphicFramePr>
            <a:graphicFrameLocks noGrp="1"/>
          </p:cNvGraphicFramePr>
          <p:nvPr/>
        </p:nvGraphicFramePr>
        <p:xfrm>
          <a:off x="6286635" y="2141151"/>
          <a:ext cx="2473263" cy="228600"/>
        </p:xfrm>
        <a:graphic>
          <a:graphicData uri="http://schemas.openxmlformats.org/drawingml/2006/table">
            <a:tbl>
              <a:tblPr bandRow="1">
                <a:tableStyleId>{7DF18680-E054-41AD-8BC1-D1AEF772440D}</a:tableStyleId>
              </a:tblPr>
              <a:tblGrid>
                <a:gridCol w="2164168">
                  <a:extLst>
                    <a:ext uri="{9D8B030D-6E8A-4147-A177-3AD203B41FA5}">
                      <a16:colId xmlns:a16="http://schemas.microsoft.com/office/drawing/2014/main" val="553188305"/>
                    </a:ext>
                  </a:extLst>
                </a:gridCol>
                <a:gridCol w="309095">
                  <a:extLst>
                    <a:ext uri="{9D8B030D-6E8A-4147-A177-3AD203B41FA5}">
                      <a16:colId xmlns:a16="http://schemas.microsoft.com/office/drawing/2014/main" val="3079760239"/>
                    </a:ext>
                  </a:extLst>
                </a:gridCol>
              </a:tblGrid>
              <a:tr h="228327">
                <a:tc>
                  <a:txBody>
                    <a:bodyPr/>
                    <a:lstStyle/>
                    <a:p>
                      <a:pPr marL="0" marR="0" lvl="0" indent="0" algn="l" defTabSz="2438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5"/>
                          </a:solidFill>
                          <a:effectLst/>
                          <a:uLnTx/>
                          <a:uFillTx/>
                          <a:latin typeface="IntelOne Text"/>
                          <a:hlinkClick r:id="rId30">
                            <a:extLst>
                              <a:ext uri="{A12FA001-AC4F-418D-AE19-62706E023703}">
                                <ahyp:hlinkClr xmlns:ahyp="http://schemas.microsoft.com/office/drawing/2018/hyperlinkcolor" val="tx"/>
                              </a:ext>
                            </a:extLst>
                          </a:hlinkClick>
                        </a:rPr>
                        <a:t>Intel® </a:t>
                      </a:r>
                      <a:r>
                        <a:rPr kumimoji="0" lang="en-US" sz="900" b="0" i="0" u="none" strike="noStrike" kern="1200" cap="none" spc="0" normalizeH="0" baseline="0" noProof="0">
                          <a:ln>
                            <a:noFill/>
                          </a:ln>
                          <a:solidFill>
                            <a:schemeClr val="accent5"/>
                          </a:solidFill>
                          <a:effectLst/>
                          <a:uLnTx/>
                          <a:uFillTx/>
                          <a:latin typeface="IntelOne Text" panose="020B0503020203020204" pitchFamily="34" charset="0"/>
                          <a:hlinkClick r:id="rId30">
                            <a:extLst>
                              <a:ext uri="{A12FA001-AC4F-418D-AE19-62706E023703}">
                                <ahyp:hlinkClr xmlns:ahyp="http://schemas.microsoft.com/office/drawing/2018/hyperlinkcolor" val="tx"/>
                              </a:ext>
                            </a:extLst>
                          </a:hlinkClick>
                        </a:rPr>
                        <a:t>Optimization</a:t>
                      </a:r>
                      <a:r>
                        <a:rPr kumimoji="0" lang="en-US" sz="900" b="0" i="0" u="none" strike="noStrike" kern="1200" cap="none" spc="0" normalizeH="0" baseline="0" noProof="0">
                          <a:ln>
                            <a:noFill/>
                          </a:ln>
                          <a:solidFill>
                            <a:schemeClr val="accent5"/>
                          </a:solidFill>
                          <a:effectLst/>
                          <a:uLnTx/>
                          <a:uFillTx/>
                          <a:latin typeface="IntelOne Text"/>
                          <a:hlinkClick r:id="rId30">
                            <a:extLst>
                              <a:ext uri="{A12FA001-AC4F-418D-AE19-62706E023703}">
                                <ahyp:hlinkClr xmlns:ahyp="http://schemas.microsoft.com/office/drawing/2018/hyperlinkcolor" val="tx"/>
                              </a:ext>
                            </a:extLst>
                          </a:hlinkClick>
                        </a:rPr>
                        <a:t> Hub</a:t>
                      </a:r>
                      <a:endParaRPr kumimoji="0" lang="en-US" sz="900" b="0" i="0" u="none" strike="noStrike" kern="1200" cap="none" spc="0" normalizeH="0" baseline="0" noProof="0">
                        <a:ln>
                          <a:noFill/>
                        </a:ln>
                        <a:solidFill>
                          <a:schemeClr val="accent5"/>
                        </a:solidFill>
                        <a:effectLst/>
                        <a:uLnTx/>
                        <a:uFillTx/>
                        <a:latin typeface="Intel Clear"/>
                      </a:endParaRPr>
                    </a:p>
                  </a:txBody>
                  <a:tcPr anchor="ctr"/>
                </a:tc>
                <a:tc>
                  <a:txBody>
                    <a:bodyPr/>
                    <a:lstStyle/>
                    <a:p>
                      <a:pPr marL="171450" indent="-171450">
                        <a:buClr>
                          <a:schemeClr val="bg1"/>
                        </a:buClr>
                        <a:buFont typeface="Wingdings" panose="05000000000000000000" pitchFamily="2" charset="2"/>
                        <a:buChar char="ü"/>
                      </a:pPr>
                      <a:r>
                        <a:rPr lang="en-US" sz="900"/>
                        <a:t> </a:t>
                      </a:r>
                      <a:endParaRPr lang="en-US" sz="900">
                        <a:latin typeface="Wingdings" panose="05000000000000000000" pitchFamily="2" charset="2"/>
                      </a:endParaRPr>
                    </a:p>
                  </a:txBody>
                  <a:tcPr>
                    <a:solidFill>
                      <a:schemeClr val="accent5"/>
                    </a:solidFill>
                  </a:tcPr>
                </a:tc>
                <a:extLst>
                  <a:ext uri="{0D108BD9-81ED-4DB2-BD59-A6C34878D82A}">
                    <a16:rowId xmlns:a16="http://schemas.microsoft.com/office/drawing/2014/main" val="751062496"/>
                  </a:ext>
                </a:extLst>
              </a:tr>
            </a:tbl>
          </a:graphicData>
        </a:graphic>
      </p:graphicFrame>
      <p:graphicFrame>
        <p:nvGraphicFramePr>
          <p:cNvPr id="13" name="Table 39">
            <a:extLst>
              <a:ext uri="{FF2B5EF4-FFF2-40B4-BE49-F238E27FC236}">
                <a16:creationId xmlns:a16="http://schemas.microsoft.com/office/drawing/2014/main" id="{BE1F3B13-0C7B-8242-3C3D-34C63B5BBD33}"/>
              </a:ext>
            </a:extLst>
          </p:cNvPr>
          <p:cNvGraphicFramePr>
            <a:graphicFrameLocks noGrp="1"/>
          </p:cNvGraphicFramePr>
          <p:nvPr/>
        </p:nvGraphicFramePr>
        <p:xfrm>
          <a:off x="6286635" y="2820361"/>
          <a:ext cx="2473263" cy="457200"/>
        </p:xfrm>
        <a:graphic>
          <a:graphicData uri="http://schemas.openxmlformats.org/drawingml/2006/table">
            <a:tbl>
              <a:tblPr bandRow="1">
                <a:tableStyleId>{7DF18680-E054-41AD-8BC1-D1AEF772440D}</a:tableStyleId>
              </a:tblPr>
              <a:tblGrid>
                <a:gridCol w="2164168">
                  <a:extLst>
                    <a:ext uri="{9D8B030D-6E8A-4147-A177-3AD203B41FA5}">
                      <a16:colId xmlns:a16="http://schemas.microsoft.com/office/drawing/2014/main" val="553188305"/>
                    </a:ext>
                  </a:extLst>
                </a:gridCol>
                <a:gridCol w="309095">
                  <a:extLst>
                    <a:ext uri="{9D8B030D-6E8A-4147-A177-3AD203B41FA5}">
                      <a16:colId xmlns:a16="http://schemas.microsoft.com/office/drawing/2014/main" val="3079760239"/>
                    </a:ext>
                  </a:extLst>
                </a:gridCol>
              </a:tblGrid>
              <a:tr h="174815">
                <a:tc>
                  <a:txBody>
                    <a:bodyPr/>
                    <a:lstStyle/>
                    <a:p>
                      <a:pPr marL="0" marR="0" lvl="0" indent="0" algn="l" defTabSz="243833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accent5"/>
                          </a:solidFill>
                          <a:effectLst/>
                          <a:uLnTx/>
                          <a:uFillTx/>
                          <a:latin typeface="IntelOne Text" panose="020B0503020203020204" pitchFamily="34" charset="0"/>
                        </a:rPr>
                        <a:t>Granulate</a:t>
                      </a: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chemeClr val="accent5"/>
                    </a:solidFill>
                  </a:tcPr>
                </a:tc>
                <a:extLst>
                  <a:ext uri="{0D108BD9-81ED-4DB2-BD59-A6C34878D82A}">
                    <a16:rowId xmlns:a16="http://schemas.microsoft.com/office/drawing/2014/main" val="751062496"/>
                  </a:ext>
                </a:extLst>
              </a:tr>
              <a:tr h="174815">
                <a:tc>
                  <a:txBody>
                    <a:bodyPr/>
                    <a:lstStyle/>
                    <a:p>
                      <a:r>
                        <a:rPr lang="en-US" sz="900">
                          <a:solidFill>
                            <a:schemeClr val="accent5"/>
                          </a:solidFill>
                          <a:latin typeface="IntelOne Text" panose="020B0503020203020204" pitchFamily="34" charset="0"/>
                        </a:rPr>
                        <a:t>Intel AOS (formerly </a:t>
                      </a:r>
                      <a:r>
                        <a:rPr lang="en-US" sz="900" err="1">
                          <a:solidFill>
                            <a:schemeClr val="accent5"/>
                          </a:solidFill>
                          <a:latin typeface="IntelOne Text" panose="020B0503020203020204" pitchFamily="34" charset="0"/>
                        </a:rPr>
                        <a:t>iWOS</a:t>
                      </a:r>
                      <a:r>
                        <a:rPr lang="en-US" sz="900">
                          <a:solidFill>
                            <a:schemeClr val="accent5"/>
                          </a:solidFill>
                          <a:latin typeface="IntelOne Text" panose="020B0503020203020204" pitchFamily="34" charset="0"/>
                        </a:rPr>
                        <a:t>)</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Ø"/>
                        <a:tabLst/>
                        <a:defRPr/>
                      </a:pPr>
                      <a:r>
                        <a:rPr lang="en-US" sz="900">
                          <a:latin typeface="IntelOne Text" panose="020B0503020203020204" pitchFamily="34" charset="0"/>
                        </a:rPr>
                        <a:t> </a:t>
                      </a:r>
                    </a:p>
                  </a:txBody>
                  <a:tcPr>
                    <a:solidFill>
                      <a:srgbClr val="DBD2E0"/>
                    </a:solidFill>
                  </a:tcPr>
                </a:tc>
                <a:extLst>
                  <a:ext uri="{0D108BD9-81ED-4DB2-BD59-A6C34878D82A}">
                    <a16:rowId xmlns:a16="http://schemas.microsoft.com/office/drawing/2014/main" val="3376789112"/>
                  </a:ext>
                </a:extLst>
              </a:tr>
            </a:tbl>
          </a:graphicData>
        </a:graphic>
      </p:graphicFrame>
      <p:graphicFrame>
        <p:nvGraphicFramePr>
          <p:cNvPr id="20" name="Table 39">
            <a:extLst>
              <a:ext uri="{FF2B5EF4-FFF2-40B4-BE49-F238E27FC236}">
                <a16:creationId xmlns:a16="http://schemas.microsoft.com/office/drawing/2014/main" id="{62E41F4E-3545-0416-5A85-65DC2960EB20}"/>
              </a:ext>
            </a:extLst>
          </p:cNvPr>
          <p:cNvGraphicFramePr>
            <a:graphicFrameLocks noGrp="1"/>
          </p:cNvGraphicFramePr>
          <p:nvPr/>
        </p:nvGraphicFramePr>
        <p:xfrm>
          <a:off x="6286635" y="5432616"/>
          <a:ext cx="2473263" cy="457200"/>
        </p:xfrm>
        <a:graphic>
          <a:graphicData uri="http://schemas.openxmlformats.org/drawingml/2006/table">
            <a:tbl>
              <a:tblPr bandRow="1">
                <a:tableStyleId>{7DF18680-E054-41AD-8BC1-D1AEF772440D}</a:tableStyleId>
              </a:tblPr>
              <a:tblGrid>
                <a:gridCol w="2164167">
                  <a:extLst>
                    <a:ext uri="{9D8B030D-6E8A-4147-A177-3AD203B41FA5}">
                      <a16:colId xmlns:a16="http://schemas.microsoft.com/office/drawing/2014/main" val="553188305"/>
                    </a:ext>
                  </a:extLst>
                </a:gridCol>
                <a:gridCol w="309096">
                  <a:extLst>
                    <a:ext uri="{9D8B030D-6E8A-4147-A177-3AD203B41FA5}">
                      <a16:colId xmlns:a16="http://schemas.microsoft.com/office/drawing/2014/main" val="3079760239"/>
                    </a:ext>
                  </a:extLst>
                </a:gridCol>
              </a:tblGrid>
              <a:tr h="174815">
                <a:tc>
                  <a:txBody>
                    <a:bodyPr/>
                    <a:lstStyle/>
                    <a:p>
                      <a:pPr algn="l" defTabSz="2438338" hangingPunct="0">
                        <a:defRPr/>
                      </a:pPr>
                      <a:r>
                        <a:rPr kumimoji="0" lang="en-US" sz="900" b="0" i="0" u="none" strike="noStrike" kern="1200" cap="none" spc="0" normalizeH="0" baseline="0" noProof="0" err="1">
                          <a:ln>
                            <a:noFill/>
                          </a:ln>
                          <a:solidFill>
                            <a:schemeClr val="accent5"/>
                          </a:solidFill>
                          <a:effectLst/>
                          <a:uLnTx/>
                          <a:uFillTx/>
                          <a:latin typeface="IntelOne Text" panose="020B0503020203020204" pitchFamily="34" charset="0"/>
                          <a:hlinkClick r:id="rId31">
                            <a:extLst>
                              <a:ext uri="{A12FA001-AC4F-418D-AE19-62706E023703}">
                                <ahyp:hlinkClr xmlns:ahyp="http://schemas.microsoft.com/office/drawing/2018/hyperlinkcolor" val="tx"/>
                              </a:ext>
                            </a:extLst>
                          </a:hlinkClick>
                        </a:rPr>
                        <a:t>Fortanix</a:t>
                      </a:r>
                      <a:endParaRPr kumimoji="0" lang="en-US" sz="900" b="0" i="0" u="none" strike="noStrike" kern="1200" cap="none" spc="0" normalizeH="0" baseline="0" noProof="0">
                        <a:ln>
                          <a:noFill/>
                        </a:ln>
                        <a:solidFill>
                          <a:schemeClr val="accent5"/>
                        </a:solidFill>
                        <a:effectLst/>
                        <a:uLnTx/>
                        <a:uFillTx/>
                        <a:latin typeface="IntelOne Text" panose="020B0503020203020204" pitchFamily="34" charset="0"/>
                      </a:endParaRPr>
                    </a:p>
                  </a:txBody>
                  <a:tcPr anchor="ctr"/>
                </a:tc>
                <a:tc>
                  <a:txBody>
                    <a:bodyPr/>
                    <a:lstStyle/>
                    <a:p>
                      <a:pPr marL="171450" indent="-171450" algn="l">
                        <a:buClr>
                          <a:schemeClr val="bg1"/>
                        </a:buClr>
                        <a:buFont typeface="Wingdings" panose="05000000000000000000" pitchFamily="2" charset="2"/>
                        <a:buChar char="ü"/>
                      </a:pPr>
                      <a:r>
                        <a:rPr lang="en-US" sz="900">
                          <a:solidFill>
                            <a:schemeClr val="accent5"/>
                          </a:solidFill>
                          <a:latin typeface="IntelOne Text" panose="020B0503020203020204" pitchFamily="34" charset="0"/>
                        </a:rPr>
                        <a:t> </a:t>
                      </a:r>
                    </a:p>
                  </a:txBody>
                  <a:tcPr>
                    <a:solidFill>
                      <a:schemeClr val="accent5"/>
                    </a:solidFill>
                  </a:tcPr>
                </a:tc>
                <a:extLst>
                  <a:ext uri="{0D108BD9-81ED-4DB2-BD59-A6C34878D82A}">
                    <a16:rowId xmlns:a16="http://schemas.microsoft.com/office/drawing/2014/main" val="751062496"/>
                  </a:ext>
                </a:extLst>
              </a:tr>
              <a:tr h="174815">
                <a:tc>
                  <a:txBody>
                    <a:bodyPr/>
                    <a:lstStyle/>
                    <a:p>
                      <a:pPr algn="l"/>
                      <a:r>
                        <a:rPr kumimoji="0" lang="en-US" sz="900" b="0" i="0" u="none" strike="noStrike" kern="1200" cap="none" spc="0" normalizeH="0" baseline="0" noProof="0" err="1">
                          <a:ln>
                            <a:noFill/>
                          </a:ln>
                          <a:solidFill>
                            <a:schemeClr val="accent5"/>
                          </a:solidFill>
                          <a:effectLst/>
                          <a:uLnTx/>
                          <a:uFillTx/>
                          <a:latin typeface="IntelOne Text" panose="020B0503020203020204" pitchFamily="34" charset="0"/>
                          <a:hlinkClick r:id="rId32">
                            <a:extLst>
                              <a:ext uri="{A12FA001-AC4F-418D-AE19-62706E023703}">
                                <ahyp:hlinkClr xmlns:ahyp="http://schemas.microsoft.com/office/drawing/2018/hyperlinkcolor" val="tx"/>
                              </a:ext>
                            </a:extLst>
                          </a:hlinkClick>
                        </a:rPr>
                        <a:t>ControlPlane</a:t>
                      </a:r>
                      <a:endParaRPr lang="en-US" sz="900">
                        <a:solidFill>
                          <a:schemeClr val="accent5"/>
                        </a:solidFill>
                        <a:latin typeface="IntelOne Text" panose="020B0503020203020204" pitchFamily="34"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Ø"/>
                        <a:tabLst/>
                        <a:defRPr/>
                      </a:pPr>
                      <a:r>
                        <a:rPr lang="en-US" sz="900">
                          <a:solidFill>
                            <a:schemeClr val="accent5"/>
                          </a:solidFill>
                          <a:latin typeface="IntelOne Text" panose="020B0503020203020204" pitchFamily="34" charset="0"/>
                        </a:rPr>
                        <a:t> </a:t>
                      </a:r>
                    </a:p>
                  </a:txBody>
                  <a:tcPr>
                    <a:solidFill>
                      <a:srgbClr val="EEEAF0"/>
                    </a:solidFill>
                  </a:tcPr>
                </a:tc>
                <a:extLst>
                  <a:ext uri="{0D108BD9-81ED-4DB2-BD59-A6C34878D82A}">
                    <a16:rowId xmlns:a16="http://schemas.microsoft.com/office/drawing/2014/main" val="3290717167"/>
                  </a:ext>
                </a:extLst>
              </a:tr>
            </a:tbl>
          </a:graphicData>
        </a:graphic>
      </p:graphicFrame>
      <p:graphicFrame>
        <p:nvGraphicFramePr>
          <p:cNvPr id="44" name="Table 39">
            <a:extLst>
              <a:ext uri="{FF2B5EF4-FFF2-40B4-BE49-F238E27FC236}">
                <a16:creationId xmlns:a16="http://schemas.microsoft.com/office/drawing/2014/main" id="{A060851E-70C3-3A17-7ACB-0EA1A06F70B4}"/>
              </a:ext>
            </a:extLst>
          </p:cNvPr>
          <p:cNvGraphicFramePr>
            <a:graphicFrameLocks noGrp="1"/>
          </p:cNvGraphicFramePr>
          <p:nvPr/>
        </p:nvGraphicFramePr>
        <p:xfrm>
          <a:off x="582483" y="2136747"/>
          <a:ext cx="2527915" cy="228600"/>
        </p:xfrm>
        <a:graphic>
          <a:graphicData uri="http://schemas.openxmlformats.org/drawingml/2006/table">
            <a:tbl>
              <a:tblPr bandRow="1">
                <a:tableStyleId>{5C22544A-7EE6-4342-B048-85BDC9FD1C3A}</a:tableStyleId>
              </a:tblPr>
              <a:tblGrid>
                <a:gridCol w="2211990">
                  <a:extLst>
                    <a:ext uri="{9D8B030D-6E8A-4147-A177-3AD203B41FA5}">
                      <a16:colId xmlns:a16="http://schemas.microsoft.com/office/drawing/2014/main" val="553188305"/>
                    </a:ext>
                  </a:extLst>
                </a:gridCol>
                <a:gridCol w="315925">
                  <a:extLst>
                    <a:ext uri="{9D8B030D-6E8A-4147-A177-3AD203B41FA5}">
                      <a16:colId xmlns:a16="http://schemas.microsoft.com/office/drawing/2014/main" val="307976023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4A86"/>
                          </a:solidFill>
                          <a:effectLst/>
                          <a:uLnTx/>
                          <a:uFillTx/>
                          <a:latin typeface="IntelOne Text" panose="020B0503020203020204" pitchFamily="34" charset="0"/>
                        </a:rPr>
                        <a:t>TBD</a:t>
                      </a:r>
                    </a:p>
                  </a:txBody>
                  <a:tcPr anchor="ctr"/>
                </a:tc>
                <a:tc>
                  <a:txBody>
                    <a:bodyPr/>
                    <a:lstStyle/>
                    <a:p>
                      <a:pPr marL="0" indent="0">
                        <a:buClr>
                          <a:srgbClr val="1E2EB8"/>
                        </a:buClr>
                        <a:buFont typeface="Wingdings" panose="05000000000000000000" pitchFamily="2" charset="2"/>
                        <a:buNone/>
                      </a:pPr>
                      <a:r>
                        <a:rPr lang="en-US" sz="900">
                          <a:latin typeface="IntelOne Text" panose="020B0503020203020204" pitchFamily="34" charset="0"/>
                        </a:rPr>
                        <a:t> </a:t>
                      </a:r>
                    </a:p>
                  </a:txBody>
                  <a:tcPr/>
                </a:tc>
                <a:extLst>
                  <a:ext uri="{0D108BD9-81ED-4DB2-BD59-A6C34878D82A}">
                    <a16:rowId xmlns:a16="http://schemas.microsoft.com/office/drawing/2014/main" val="3068217576"/>
                  </a:ext>
                </a:extLst>
              </a:tr>
            </a:tbl>
          </a:graphicData>
        </a:graphic>
      </p:graphicFrame>
      <p:graphicFrame>
        <p:nvGraphicFramePr>
          <p:cNvPr id="34" name="Table 39">
            <a:extLst>
              <a:ext uri="{FF2B5EF4-FFF2-40B4-BE49-F238E27FC236}">
                <a16:creationId xmlns:a16="http://schemas.microsoft.com/office/drawing/2014/main" id="{EE1F1BDA-9041-7B89-870F-9726E7E6358B}"/>
              </a:ext>
            </a:extLst>
          </p:cNvPr>
          <p:cNvGraphicFramePr>
            <a:graphicFrameLocks noGrp="1"/>
          </p:cNvGraphicFramePr>
          <p:nvPr/>
        </p:nvGraphicFramePr>
        <p:xfrm>
          <a:off x="576757" y="3846736"/>
          <a:ext cx="2508132" cy="1828800"/>
        </p:xfrm>
        <a:graphic>
          <a:graphicData uri="http://schemas.openxmlformats.org/drawingml/2006/table">
            <a:tbl>
              <a:tblPr bandRow="1">
                <a:tableStyleId>{5C22544A-7EE6-4342-B048-85BDC9FD1C3A}</a:tableStyleId>
              </a:tblPr>
              <a:tblGrid>
                <a:gridCol w="2194679">
                  <a:extLst>
                    <a:ext uri="{9D8B030D-6E8A-4147-A177-3AD203B41FA5}">
                      <a16:colId xmlns:a16="http://schemas.microsoft.com/office/drawing/2014/main" val="553188305"/>
                    </a:ext>
                  </a:extLst>
                </a:gridCol>
                <a:gridCol w="313453">
                  <a:extLst>
                    <a:ext uri="{9D8B030D-6E8A-4147-A177-3AD203B41FA5}">
                      <a16:colId xmlns:a16="http://schemas.microsoft.com/office/drawing/2014/main" val="3079760239"/>
                    </a:ext>
                  </a:extLst>
                </a:gridCol>
              </a:tblGrid>
              <a:tr h="174815">
                <a:tc>
                  <a:txBody>
                    <a:bodyPr/>
                    <a:lstStyle/>
                    <a:p>
                      <a:r>
                        <a:rPr kumimoji="0" lang="en-US" sz="900" b="0" i="0" u="none" strike="noStrike" kern="1200" cap="none" spc="0" normalizeH="0" baseline="0" noProof="0" err="1">
                          <a:ln>
                            <a:noFill/>
                          </a:ln>
                          <a:solidFill>
                            <a:srgbClr val="004A86"/>
                          </a:solidFill>
                          <a:effectLst/>
                          <a:uLnTx/>
                          <a:uFillTx/>
                          <a:latin typeface="IntelOne Text" panose="020B0503020203020204" pitchFamily="34" charset="0"/>
                          <a:hlinkClick r:id="rId33">
                            <a:extLst>
                              <a:ext uri="{A12FA001-AC4F-418D-AE19-62706E023703}">
                                <ahyp:hlinkClr xmlns:ahyp="http://schemas.microsoft.com/office/drawing/2018/hyperlinkcolor" val="tx"/>
                              </a:ext>
                            </a:extLst>
                          </a:hlinkClick>
                        </a:rPr>
                        <a:t>CloudAssist</a:t>
                      </a:r>
                      <a:endParaRPr lang="en-US" sz="900">
                        <a:solidFill>
                          <a:srgbClr val="004A86"/>
                        </a:solidFill>
                        <a:latin typeface="IntelOne Text" panose="020B0503020203020204" pitchFamily="34" charset="0"/>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rgbClr val="00285A"/>
                    </a:solidFill>
                  </a:tcPr>
                </a:tc>
                <a:extLst>
                  <a:ext uri="{0D108BD9-81ED-4DB2-BD59-A6C34878D82A}">
                    <a16:rowId xmlns:a16="http://schemas.microsoft.com/office/drawing/2014/main" val="751062496"/>
                  </a:ext>
                </a:extLst>
              </a:tr>
              <a:tr h="174815">
                <a:tc>
                  <a:txBody>
                    <a:bodyPr/>
                    <a:lstStyle/>
                    <a:p>
                      <a:r>
                        <a:rPr kumimoji="0" lang="en-US" sz="900" b="0" i="0" u="none" strike="noStrike" kern="1200" cap="none" spc="0" normalizeH="0" baseline="0" noProof="0" err="1">
                          <a:ln>
                            <a:noFill/>
                          </a:ln>
                          <a:solidFill>
                            <a:srgbClr val="004A86"/>
                          </a:solidFill>
                          <a:effectLst/>
                          <a:uLnTx/>
                          <a:uFillTx/>
                          <a:latin typeface="IntelOne Text" panose="020B0503020203020204" pitchFamily="34" charset="0"/>
                          <a:hlinkClick r:id="rId3">
                            <a:extLst>
                              <a:ext uri="{A12FA001-AC4F-418D-AE19-62706E023703}">
                                <ahyp:hlinkClr xmlns:ahyp="http://schemas.microsoft.com/office/drawing/2018/hyperlinkcolor" val="tx"/>
                              </a:ext>
                            </a:extLst>
                          </a:hlinkClick>
                        </a:rPr>
                        <a:t>CloudGenera</a:t>
                      </a:r>
                      <a:endParaRPr lang="en-US" sz="900">
                        <a:solidFill>
                          <a:srgbClr val="004A86"/>
                        </a:solidFill>
                        <a:latin typeface="IntelOne Text" panose="020B0503020203020204" pitchFamily="34" charset="0"/>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rgbClr val="00285A"/>
                    </a:solidFill>
                  </a:tcPr>
                </a:tc>
                <a:extLst>
                  <a:ext uri="{0D108BD9-81ED-4DB2-BD59-A6C34878D82A}">
                    <a16:rowId xmlns:a16="http://schemas.microsoft.com/office/drawing/2014/main" val="3290717167"/>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4A86"/>
                          </a:solidFill>
                          <a:effectLst/>
                          <a:uLnTx/>
                          <a:uFillTx/>
                          <a:latin typeface="IntelOne Text" panose="020B0503020203020204" pitchFamily="34" charset="0"/>
                          <a:hlinkClick r:id="rId34">
                            <a:extLst>
                              <a:ext uri="{A12FA001-AC4F-418D-AE19-62706E023703}">
                                <ahyp:hlinkClr xmlns:ahyp="http://schemas.microsoft.com/office/drawing/2018/hyperlinkcolor" val="tx"/>
                              </a:ext>
                            </a:extLst>
                          </a:hlinkClick>
                        </a:rPr>
                        <a:t>LAB3 Dr Migrate</a:t>
                      </a:r>
                      <a:endParaRPr kumimoji="0" lang="en-US" sz="900" b="0" i="0" u="none" strike="noStrike" kern="1200" cap="none" spc="0" normalizeH="0" baseline="0" noProof="0">
                        <a:ln>
                          <a:noFill/>
                        </a:ln>
                        <a:solidFill>
                          <a:srgbClr val="004A86"/>
                        </a:solidFill>
                        <a:effectLst/>
                        <a:uLnTx/>
                        <a:uFillTx/>
                        <a:latin typeface="IntelOne Text" panose="020B0503020203020204" pitchFamily="34" charset="0"/>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rgbClr val="00285A"/>
                    </a:solidFill>
                  </a:tcPr>
                </a:tc>
                <a:extLst>
                  <a:ext uri="{0D108BD9-81ED-4DB2-BD59-A6C34878D82A}">
                    <a16:rowId xmlns:a16="http://schemas.microsoft.com/office/drawing/2014/main" val="2901207544"/>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4A86"/>
                          </a:solidFill>
                          <a:effectLst/>
                          <a:uLnTx/>
                          <a:uFillTx/>
                          <a:latin typeface="IntelOne Text" panose="020B0503020203020204" pitchFamily="34" charset="0"/>
                          <a:hlinkClick r:id="rId35">
                            <a:extLst>
                              <a:ext uri="{A12FA001-AC4F-418D-AE19-62706E023703}">
                                <ahyp:hlinkClr xmlns:ahyp="http://schemas.microsoft.com/office/drawing/2018/hyperlinkcolor" val="tx"/>
                              </a:ext>
                            </a:extLst>
                          </a:hlinkClick>
                        </a:rPr>
                        <a:t>Cloudamize</a:t>
                      </a:r>
                      <a:endParaRPr kumimoji="0" lang="en-US" sz="900" b="0" i="0" u="none" strike="noStrike" kern="1200" cap="none" spc="0" normalizeH="0" baseline="0" noProof="0">
                        <a:ln>
                          <a:noFill/>
                        </a:ln>
                        <a:solidFill>
                          <a:srgbClr val="004A86"/>
                        </a:solidFill>
                        <a:effectLst/>
                        <a:uLnTx/>
                        <a:uFillTx/>
                        <a:latin typeface="IntelOne Text" panose="020B0503020203020204" pitchFamily="34" charset="0"/>
                      </a:endParaRPr>
                    </a:p>
                  </a:txBody>
                  <a:tcPr anchor="ctr"/>
                </a:tc>
                <a:tc>
                  <a:txBody>
                    <a:bodyPr/>
                    <a:lstStyle/>
                    <a:p>
                      <a:pPr marL="171450" indent="-171450">
                        <a:buClr>
                          <a:srgbClr val="1E2EB8"/>
                        </a:buClr>
                        <a:buFont typeface="Wingdings" panose="05000000000000000000" pitchFamily="2" charset="2"/>
                        <a:buChar char="Ø"/>
                      </a:pPr>
                      <a:r>
                        <a:rPr lang="en-US" sz="900">
                          <a:latin typeface="IntelOne Text" panose="020B0503020203020204" pitchFamily="34" charset="0"/>
                        </a:rPr>
                        <a:t> </a:t>
                      </a:r>
                    </a:p>
                  </a:txBody>
                  <a:tcPr/>
                </a:tc>
                <a:extLst>
                  <a:ext uri="{0D108BD9-81ED-4DB2-BD59-A6C34878D82A}">
                    <a16:rowId xmlns:a16="http://schemas.microsoft.com/office/drawing/2014/main" val="3068217576"/>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4A86"/>
                          </a:solidFill>
                          <a:effectLst/>
                          <a:uLnTx/>
                          <a:uFillTx/>
                          <a:latin typeface="IntelOne Text" panose="020B0503020203020204" pitchFamily="34" charset="0"/>
                          <a:hlinkClick r:id="rId36">
                            <a:extLst>
                              <a:ext uri="{A12FA001-AC4F-418D-AE19-62706E023703}">
                                <ahyp:hlinkClr xmlns:ahyp="http://schemas.microsoft.com/office/drawing/2018/hyperlinkcolor" val="tx"/>
                              </a:ext>
                            </a:extLst>
                          </a:hlinkClick>
                        </a:rPr>
                        <a:t>Txture</a:t>
                      </a:r>
                      <a:endParaRPr kumimoji="0" lang="en-US" sz="900" b="0" i="0" u="none" strike="noStrike" kern="1200" cap="none" spc="0" normalizeH="0" baseline="0" noProof="0">
                        <a:ln>
                          <a:noFill/>
                        </a:ln>
                        <a:solidFill>
                          <a:srgbClr val="004A86"/>
                        </a:solidFill>
                        <a:effectLst/>
                        <a:uLnTx/>
                        <a:uFillTx/>
                        <a:latin typeface="IntelOne Text" panose="020B0503020203020204" pitchFamily="34" charset="0"/>
                      </a:endParaRPr>
                    </a:p>
                  </a:txBody>
                  <a:tcPr anchor="ctr"/>
                </a:tc>
                <a:tc>
                  <a:txBody>
                    <a:bodyPr/>
                    <a:lstStyle/>
                    <a:p>
                      <a:pPr marL="171450" indent="-171450">
                        <a:buClr>
                          <a:srgbClr val="1E2EB8"/>
                        </a:buClr>
                        <a:buFont typeface="Wingdings" panose="05000000000000000000" pitchFamily="2" charset="2"/>
                        <a:buChar char="Ø"/>
                      </a:pPr>
                      <a:r>
                        <a:rPr lang="en-US" sz="900">
                          <a:latin typeface="IntelOne Text" panose="020B0503020203020204" pitchFamily="34" charset="0"/>
                        </a:rPr>
                        <a:t> </a:t>
                      </a:r>
                    </a:p>
                  </a:txBody>
                  <a:tcPr/>
                </a:tc>
                <a:extLst>
                  <a:ext uri="{0D108BD9-81ED-4DB2-BD59-A6C34878D82A}">
                    <a16:rowId xmlns:a16="http://schemas.microsoft.com/office/drawing/2014/main" val="3415021914"/>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4A86"/>
                          </a:solidFill>
                          <a:effectLst/>
                          <a:uLnTx/>
                          <a:uFillTx/>
                          <a:latin typeface="IntelOne Text" panose="020B0503020203020204" pitchFamily="34" charset="0"/>
                          <a:hlinkClick r:id="rId37">
                            <a:extLst>
                              <a:ext uri="{A12FA001-AC4F-418D-AE19-62706E023703}">
                                <ahyp:hlinkClr xmlns:ahyp="http://schemas.microsoft.com/office/drawing/2018/hyperlinkcolor" val="tx"/>
                              </a:ext>
                            </a:extLst>
                          </a:hlinkClick>
                        </a:rPr>
                        <a:t>Vnomic</a:t>
                      </a:r>
                      <a:r>
                        <a:rPr kumimoji="0" lang="en-US" sz="900" b="0" i="0" u="none" strike="noStrike" kern="1200" cap="none" spc="0" normalizeH="0" baseline="0" noProof="0">
                          <a:ln>
                            <a:noFill/>
                          </a:ln>
                          <a:solidFill>
                            <a:srgbClr val="004A86"/>
                          </a:solidFill>
                          <a:effectLst/>
                          <a:uLnTx/>
                          <a:uFillTx/>
                          <a:latin typeface="IntelOne Text" panose="020B0503020203020204" pitchFamily="34" charset="0"/>
                        </a:rPr>
                        <a:t> (SAP on Azure)</a:t>
                      </a:r>
                    </a:p>
                  </a:txBody>
                  <a:tcPr anchor="ctr"/>
                </a:tc>
                <a:tc>
                  <a:txBody>
                    <a:bodyPr/>
                    <a:lstStyle/>
                    <a:p>
                      <a:pPr marL="171450" indent="-171450">
                        <a:buClr>
                          <a:srgbClr val="1E2EB8"/>
                        </a:buClr>
                        <a:buFont typeface="Wingdings" panose="05000000000000000000" pitchFamily="2" charset="2"/>
                        <a:buChar char="Ø"/>
                      </a:pPr>
                      <a:r>
                        <a:rPr lang="en-US" sz="900">
                          <a:latin typeface="IntelOne Text" panose="020B0503020203020204" pitchFamily="34" charset="0"/>
                        </a:rPr>
                        <a:t> </a:t>
                      </a:r>
                    </a:p>
                  </a:txBody>
                  <a:tcPr/>
                </a:tc>
                <a:extLst>
                  <a:ext uri="{0D108BD9-81ED-4DB2-BD59-A6C34878D82A}">
                    <a16:rowId xmlns:a16="http://schemas.microsoft.com/office/drawing/2014/main" val="288892997"/>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err="1">
                          <a:solidFill>
                            <a:srgbClr val="004A86"/>
                          </a:solidFill>
                          <a:latin typeface="IntelOne Text" panose="020B0503020203020204" pitchFamily="34" charset="0"/>
                          <a:hlinkClick r:id="rId38">
                            <a:extLst>
                              <a:ext uri="{A12FA001-AC4F-418D-AE19-62706E023703}">
                                <ahyp:hlinkClr xmlns:ahyp="http://schemas.microsoft.com/office/drawing/2018/hyperlinkcolor" val="tx"/>
                              </a:ext>
                            </a:extLst>
                          </a:hlinkClick>
                        </a:rPr>
                        <a:t>Moderne</a:t>
                      </a:r>
                      <a:endParaRPr kumimoji="0" lang="en-US" sz="900" b="0" i="0" u="none" strike="noStrike" kern="1200" cap="none" spc="0" normalizeH="0" baseline="0" noProof="0">
                        <a:ln>
                          <a:noFill/>
                        </a:ln>
                        <a:solidFill>
                          <a:srgbClr val="004A86"/>
                        </a:solidFill>
                        <a:effectLst/>
                        <a:uLnTx/>
                        <a:uFillTx/>
                        <a:latin typeface="IntelOne Text" panose="020B0503020203020204" pitchFamily="34" charset="0"/>
                      </a:endParaRPr>
                    </a:p>
                  </a:txBody>
                  <a:tcPr anchor="ctr"/>
                </a:tc>
                <a:tc>
                  <a:txBody>
                    <a:bodyPr/>
                    <a:lstStyle/>
                    <a:p>
                      <a:pPr marL="171450" indent="-171450">
                        <a:buClr>
                          <a:srgbClr val="1E2EB8"/>
                        </a:buClr>
                        <a:buFont typeface="Wingdings" panose="05000000000000000000" pitchFamily="2" charset="2"/>
                        <a:buChar char="Ø"/>
                      </a:pPr>
                      <a:r>
                        <a:rPr lang="en-US" sz="900">
                          <a:latin typeface="IntelOne Text" panose="020B0503020203020204" pitchFamily="34" charset="0"/>
                        </a:rPr>
                        <a:t> </a:t>
                      </a:r>
                    </a:p>
                  </a:txBody>
                  <a:tcPr/>
                </a:tc>
                <a:extLst>
                  <a:ext uri="{0D108BD9-81ED-4DB2-BD59-A6C34878D82A}">
                    <a16:rowId xmlns:a16="http://schemas.microsoft.com/office/drawing/2014/main" val="204885581"/>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rgbClr val="004A86"/>
                          </a:solidFill>
                          <a:latin typeface="IntelOne Text" panose="020B0503020203020204" pitchFamily="34" charset="0"/>
                          <a:hlinkClick r:id="rId39">
                            <a:extLst>
                              <a:ext uri="{A12FA001-AC4F-418D-AE19-62706E023703}">
                                <ahyp:hlinkClr xmlns:ahyp="http://schemas.microsoft.com/office/drawing/2018/hyperlinkcolor" val="tx"/>
                              </a:ext>
                            </a:extLst>
                          </a:hlinkClick>
                        </a:rPr>
                        <a:t>Tetrate.io</a:t>
                      </a:r>
                      <a:endParaRPr lang="en-US" sz="900">
                        <a:solidFill>
                          <a:srgbClr val="004A86"/>
                        </a:solidFill>
                        <a:latin typeface="IntelOne Text" panose="020B0503020203020204" pitchFamily="34" charset="0"/>
                      </a:endParaRPr>
                    </a:p>
                  </a:txBody>
                  <a:tcPr anchor="ctr"/>
                </a:tc>
                <a:tc>
                  <a:txBody>
                    <a:bodyPr/>
                    <a:lstStyle/>
                    <a:p>
                      <a:endParaRPr lang="en-US" sz="900">
                        <a:latin typeface="IntelOne Text" panose="020B0503020203020204" pitchFamily="34" charset="0"/>
                      </a:endParaRPr>
                    </a:p>
                  </a:txBody>
                  <a:tcPr/>
                </a:tc>
                <a:extLst>
                  <a:ext uri="{0D108BD9-81ED-4DB2-BD59-A6C34878D82A}">
                    <a16:rowId xmlns:a16="http://schemas.microsoft.com/office/drawing/2014/main" val="553612511"/>
                  </a:ext>
                </a:extLst>
              </a:tr>
            </a:tbl>
          </a:graphicData>
        </a:graphic>
      </p:graphicFrame>
      <p:sp>
        <p:nvSpPr>
          <p:cNvPr id="3" name="Rectangle 2">
            <a:extLst>
              <a:ext uri="{FF2B5EF4-FFF2-40B4-BE49-F238E27FC236}">
                <a16:creationId xmlns:a16="http://schemas.microsoft.com/office/drawing/2014/main" id="{562E6E3D-943C-4D86-BD80-870FEC602BAA}"/>
              </a:ext>
            </a:extLst>
          </p:cNvPr>
          <p:cNvSpPr/>
          <p:nvPr/>
        </p:nvSpPr>
        <p:spPr>
          <a:xfrm>
            <a:off x="582484" y="1369571"/>
            <a:ext cx="2514744" cy="411480"/>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rPr>
              <a:t>Migration</a:t>
            </a:r>
            <a:endParaRPr kumimoji="0" lang="en-US" sz="1200" b="0" i="0" u="none" strike="noStrike" kern="1200" cap="none" spc="0" normalizeH="0" baseline="0" noProof="0">
              <a:ln>
                <a:noFill/>
              </a:ln>
              <a:solidFill>
                <a:srgbClr val="FFFFFF"/>
              </a:solidFill>
              <a:effectLst/>
              <a:uLnTx/>
              <a:uFillTx/>
              <a:latin typeface="IntelOne Display Regular"/>
            </a:endParaRPr>
          </a:p>
        </p:txBody>
      </p:sp>
      <p:sp>
        <p:nvSpPr>
          <p:cNvPr id="25" name="Rectangle 24">
            <a:extLst>
              <a:ext uri="{FF2B5EF4-FFF2-40B4-BE49-F238E27FC236}">
                <a16:creationId xmlns:a16="http://schemas.microsoft.com/office/drawing/2014/main" id="{3A7FDD5A-6C49-4074-B784-89B625AB65D0}"/>
              </a:ext>
            </a:extLst>
          </p:cNvPr>
          <p:cNvSpPr/>
          <p:nvPr/>
        </p:nvSpPr>
        <p:spPr>
          <a:xfrm>
            <a:off x="576757" y="1825451"/>
            <a:ext cx="2526199" cy="287258"/>
          </a:xfrm>
          <a:prstGeom prst="rect">
            <a:avLst/>
          </a:prstGeom>
          <a:solidFill>
            <a:srgbClr val="00285A"/>
          </a:solidFill>
          <a:ln w="12700" cap="flat">
            <a:solidFill>
              <a:srgbClr val="00285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Modernization Assessment</a:t>
            </a:r>
          </a:p>
        </p:txBody>
      </p:sp>
      <p:sp>
        <p:nvSpPr>
          <p:cNvPr id="29" name="Rectangle 28">
            <a:extLst>
              <a:ext uri="{FF2B5EF4-FFF2-40B4-BE49-F238E27FC236}">
                <a16:creationId xmlns:a16="http://schemas.microsoft.com/office/drawing/2014/main" id="{9B2A169C-03B4-4714-BE4F-4C2B88F49D78}"/>
              </a:ext>
            </a:extLst>
          </p:cNvPr>
          <p:cNvSpPr/>
          <p:nvPr/>
        </p:nvSpPr>
        <p:spPr>
          <a:xfrm>
            <a:off x="576757" y="3548456"/>
            <a:ext cx="2503289" cy="287258"/>
          </a:xfrm>
          <a:prstGeom prst="rect">
            <a:avLst/>
          </a:prstGeom>
          <a:solidFill>
            <a:srgbClr val="00285A"/>
          </a:solidFill>
          <a:ln w="12700" cap="flat">
            <a:solidFill>
              <a:srgbClr val="00285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Migration Assessment</a:t>
            </a:r>
          </a:p>
        </p:txBody>
      </p:sp>
      <p:sp>
        <p:nvSpPr>
          <p:cNvPr id="32" name="Rectangle 31">
            <a:extLst>
              <a:ext uri="{FF2B5EF4-FFF2-40B4-BE49-F238E27FC236}">
                <a16:creationId xmlns:a16="http://schemas.microsoft.com/office/drawing/2014/main" id="{3863BC66-03AE-478F-B677-0C6B0E36D850}"/>
              </a:ext>
            </a:extLst>
          </p:cNvPr>
          <p:cNvSpPr/>
          <p:nvPr/>
        </p:nvSpPr>
        <p:spPr>
          <a:xfrm>
            <a:off x="588103" y="2608107"/>
            <a:ext cx="2503289" cy="287258"/>
          </a:xfrm>
          <a:prstGeom prst="rect">
            <a:avLst/>
          </a:prstGeom>
          <a:solidFill>
            <a:srgbClr val="00285A"/>
          </a:solidFill>
          <a:ln w="12700" cap="flat">
            <a:solidFill>
              <a:srgbClr val="00285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FFFFF"/>
                </a:solidFill>
                <a:effectLst/>
                <a:uLnTx/>
                <a:uFillTx/>
                <a:latin typeface="IntelOne Text"/>
              </a:rPr>
              <a:t>Greenfield / WL Assessment</a:t>
            </a:r>
            <a:endParaRPr kumimoji="0" lang="en-US" sz="1200" i="0" u="none" strike="noStrike" kern="1200" cap="none" spc="0" normalizeH="0" baseline="0" noProof="0">
              <a:ln>
                <a:noFill/>
              </a:ln>
              <a:solidFill>
                <a:srgbClr val="FFFFFF"/>
              </a:solidFill>
              <a:effectLst/>
              <a:uLnTx/>
              <a:uFillTx/>
              <a:latin typeface="Intel Clear"/>
            </a:endParaRPr>
          </a:p>
        </p:txBody>
      </p:sp>
      <p:graphicFrame>
        <p:nvGraphicFramePr>
          <p:cNvPr id="43" name="Table 39">
            <a:extLst>
              <a:ext uri="{FF2B5EF4-FFF2-40B4-BE49-F238E27FC236}">
                <a16:creationId xmlns:a16="http://schemas.microsoft.com/office/drawing/2014/main" id="{25041ACE-E9CE-0BC5-1556-CA5700C4649D}"/>
              </a:ext>
            </a:extLst>
          </p:cNvPr>
          <p:cNvGraphicFramePr>
            <a:graphicFrameLocks noGrp="1"/>
          </p:cNvGraphicFramePr>
          <p:nvPr/>
        </p:nvGraphicFramePr>
        <p:xfrm>
          <a:off x="588103" y="2942242"/>
          <a:ext cx="2513246" cy="457200"/>
        </p:xfrm>
        <a:graphic>
          <a:graphicData uri="http://schemas.openxmlformats.org/drawingml/2006/table">
            <a:tbl>
              <a:tblPr bandRow="1">
                <a:tableStyleId>{5C22544A-7EE6-4342-B048-85BDC9FD1C3A}</a:tableStyleId>
              </a:tblPr>
              <a:tblGrid>
                <a:gridCol w="2199154">
                  <a:extLst>
                    <a:ext uri="{9D8B030D-6E8A-4147-A177-3AD203B41FA5}">
                      <a16:colId xmlns:a16="http://schemas.microsoft.com/office/drawing/2014/main" val="553188305"/>
                    </a:ext>
                  </a:extLst>
                </a:gridCol>
                <a:gridCol w="314092">
                  <a:extLst>
                    <a:ext uri="{9D8B030D-6E8A-4147-A177-3AD203B41FA5}">
                      <a16:colId xmlns:a16="http://schemas.microsoft.com/office/drawing/2014/main" val="3079760239"/>
                    </a:ext>
                  </a:extLst>
                </a:gridCol>
              </a:tblGrid>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2"/>
                          </a:solidFill>
                          <a:effectLst/>
                          <a:uLnTx/>
                          <a:uFillTx/>
                          <a:latin typeface="IntelOne Text" panose="020B0503020203020204" pitchFamily="34" charset="0"/>
                          <a:hlinkClick r:id="rId40">
                            <a:extLst>
                              <a:ext uri="{A12FA001-AC4F-418D-AE19-62706E023703}">
                                <ahyp:hlinkClr xmlns:ahyp="http://schemas.microsoft.com/office/drawing/2018/hyperlinkcolor" val="tx"/>
                              </a:ext>
                            </a:extLst>
                          </a:hlinkClick>
                        </a:rPr>
                        <a:t>Xeon Processor Advisor</a:t>
                      </a:r>
                      <a:endParaRPr kumimoji="0" lang="en-US" sz="900" b="0" i="0" u="none" strike="noStrike" kern="1200" cap="none" spc="0" normalizeH="0" baseline="0" noProof="0">
                        <a:ln>
                          <a:noFill/>
                        </a:ln>
                        <a:solidFill>
                          <a:schemeClr val="tx2"/>
                        </a:solidFill>
                        <a:effectLst/>
                        <a:uLnTx/>
                        <a:uFillTx/>
                        <a:latin typeface="IntelOne Text" panose="020B0503020203020204" pitchFamily="34" charset="0"/>
                      </a:endParaRPr>
                    </a:p>
                  </a:txBody>
                  <a:tcPr anchor="ctr"/>
                </a:tc>
                <a:tc>
                  <a:txBody>
                    <a:bodyPr/>
                    <a:lstStyle/>
                    <a:p>
                      <a:pPr marL="171450" indent="-171450">
                        <a:buClr>
                          <a:schemeClr val="bg1"/>
                        </a:buClr>
                        <a:buFont typeface="Wingdings" panose="05000000000000000000" pitchFamily="2" charset="2"/>
                        <a:buChar char="ü"/>
                      </a:pPr>
                      <a:r>
                        <a:rPr lang="en-US" sz="900">
                          <a:latin typeface="IntelOne Text" panose="020B0503020203020204" pitchFamily="34" charset="0"/>
                        </a:rPr>
                        <a:t> </a:t>
                      </a:r>
                    </a:p>
                  </a:txBody>
                  <a:tcPr>
                    <a:solidFill>
                      <a:srgbClr val="00285A"/>
                    </a:solidFill>
                  </a:tcPr>
                </a:tc>
                <a:extLst>
                  <a:ext uri="{0D108BD9-81ED-4DB2-BD59-A6C34878D82A}">
                    <a16:rowId xmlns:a16="http://schemas.microsoft.com/office/drawing/2014/main" val="751062496"/>
                  </a:ext>
                </a:extLst>
              </a:tr>
              <a:tr h="174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rgbClr val="004A86"/>
                          </a:solidFill>
                          <a:latin typeface="IntelOne Text" panose="020B0503020203020204" pitchFamily="34" charset="0"/>
                          <a:hlinkClick r:id="rId41">
                            <a:extLst>
                              <a:ext uri="{A12FA001-AC4F-418D-AE19-62706E023703}">
                                <ahyp:hlinkClr xmlns:ahyp="http://schemas.microsoft.com/office/drawing/2018/hyperlinkcolor" val="tx"/>
                              </a:ext>
                            </a:extLst>
                          </a:hlinkClick>
                        </a:rPr>
                        <a:t>Flexera</a:t>
                      </a:r>
                      <a:endParaRPr lang="en-US" sz="900">
                        <a:solidFill>
                          <a:srgbClr val="004A86"/>
                        </a:solidFill>
                        <a:latin typeface="IntelOne Text" panose="020B0503020203020204" pitchFamily="34" charset="0"/>
                      </a:endParaRPr>
                    </a:p>
                  </a:txBody>
                  <a:tcPr anchor="ctr"/>
                </a:tc>
                <a:tc>
                  <a:txBody>
                    <a:bodyPr/>
                    <a:lstStyle/>
                    <a:p>
                      <a:pPr marL="171450" indent="-171450">
                        <a:buClr>
                          <a:srgbClr val="1E2EB8"/>
                        </a:buClr>
                        <a:buFont typeface="Wingdings" panose="05000000000000000000" pitchFamily="2" charset="2"/>
                        <a:buChar char="Ø"/>
                      </a:pPr>
                      <a:r>
                        <a:rPr lang="en-US" sz="900">
                          <a:latin typeface="IntelOne Text" panose="020B0503020203020204" pitchFamily="34" charset="0"/>
                        </a:rPr>
                        <a:t> </a:t>
                      </a:r>
                    </a:p>
                  </a:txBody>
                  <a:tcPr/>
                </a:tc>
                <a:extLst>
                  <a:ext uri="{0D108BD9-81ED-4DB2-BD59-A6C34878D82A}">
                    <a16:rowId xmlns:a16="http://schemas.microsoft.com/office/drawing/2014/main" val="3068217576"/>
                  </a:ext>
                </a:extLst>
              </a:tr>
            </a:tbl>
          </a:graphicData>
        </a:graphic>
      </p:graphicFrame>
      <p:grpSp>
        <p:nvGrpSpPr>
          <p:cNvPr id="30" name="Group 29">
            <a:extLst>
              <a:ext uri="{FF2B5EF4-FFF2-40B4-BE49-F238E27FC236}">
                <a16:creationId xmlns:a16="http://schemas.microsoft.com/office/drawing/2014/main" id="{3B4C3A08-BE12-3802-991A-FEF79A010D1C}"/>
              </a:ext>
            </a:extLst>
          </p:cNvPr>
          <p:cNvGrpSpPr/>
          <p:nvPr/>
        </p:nvGrpSpPr>
        <p:grpSpPr>
          <a:xfrm>
            <a:off x="8609143" y="501896"/>
            <a:ext cx="1817696" cy="629188"/>
            <a:chOff x="9094662" y="361415"/>
            <a:chExt cx="1817696" cy="629188"/>
          </a:xfrm>
        </p:grpSpPr>
        <p:sp>
          <p:nvSpPr>
            <p:cNvPr id="23" name="Rectangle 22">
              <a:extLst>
                <a:ext uri="{FF2B5EF4-FFF2-40B4-BE49-F238E27FC236}">
                  <a16:creationId xmlns:a16="http://schemas.microsoft.com/office/drawing/2014/main" id="{FB8C089A-3BF5-FEF7-9DB5-4F4352A0CF00}"/>
                </a:ext>
              </a:extLst>
            </p:cNvPr>
            <p:cNvSpPr/>
            <p:nvPr/>
          </p:nvSpPr>
          <p:spPr>
            <a:xfrm>
              <a:off x="9094662" y="413550"/>
              <a:ext cx="271421" cy="271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a:buClr>
                  <a:schemeClr val="accent2"/>
                </a:buClr>
                <a:buFont typeface="Wingdings" panose="05000000000000000000" pitchFamily="2" charset="2"/>
                <a:buChar char="ü"/>
              </a:pPr>
              <a:r>
                <a:rPr lang="en-US" sz="1400" dirty="0">
                  <a:solidFill>
                    <a:schemeClr val="accent2"/>
                  </a:solidFill>
                </a:rPr>
                <a:t> </a:t>
              </a:r>
            </a:p>
          </p:txBody>
        </p:sp>
        <p:sp>
          <p:nvSpPr>
            <p:cNvPr id="24" name="Rectangle 23">
              <a:extLst>
                <a:ext uri="{FF2B5EF4-FFF2-40B4-BE49-F238E27FC236}">
                  <a16:creationId xmlns:a16="http://schemas.microsoft.com/office/drawing/2014/main" id="{1485A1E0-E23E-6D2C-245F-D6CF27D5E688}"/>
                </a:ext>
              </a:extLst>
            </p:cNvPr>
            <p:cNvSpPr/>
            <p:nvPr/>
          </p:nvSpPr>
          <p:spPr>
            <a:xfrm>
              <a:off x="9094662" y="706920"/>
              <a:ext cx="271421" cy="271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a:buClr>
                  <a:schemeClr val="accent2"/>
                </a:buClr>
                <a:buFont typeface="Wingdings" panose="05000000000000000000" pitchFamily="2" charset="2"/>
                <a:buChar char="Ø"/>
              </a:pPr>
              <a:r>
                <a:rPr lang="en-US" sz="1400" dirty="0">
                  <a:solidFill>
                    <a:schemeClr val="accent2"/>
                  </a:solidFill>
                </a:rPr>
                <a:t> </a:t>
              </a:r>
            </a:p>
          </p:txBody>
        </p:sp>
        <p:sp>
          <p:nvSpPr>
            <p:cNvPr id="27" name="TextBox 26">
              <a:extLst>
                <a:ext uri="{FF2B5EF4-FFF2-40B4-BE49-F238E27FC236}">
                  <a16:creationId xmlns:a16="http://schemas.microsoft.com/office/drawing/2014/main" id="{B5BE40D8-4433-3FB1-49B0-32B6EED84860}"/>
                </a:ext>
              </a:extLst>
            </p:cNvPr>
            <p:cNvSpPr txBox="1"/>
            <p:nvPr/>
          </p:nvSpPr>
          <p:spPr>
            <a:xfrm>
              <a:off x="9382772" y="361415"/>
              <a:ext cx="1529586" cy="307777"/>
            </a:xfrm>
            <a:prstGeom prst="rect">
              <a:avLst/>
            </a:prstGeom>
            <a:noFill/>
          </p:spPr>
          <p:txBody>
            <a:bodyPr wrap="none" rtlCol="0">
              <a:spAutoFit/>
            </a:bodyPr>
            <a:lstStyle/>
            <a:p>
              <a:r>
                <a:rPr lang="en-US" sz="1400">
                  <a:solidFill>
                    <a:schemeClr val="accent2"/>
                  </a:solidFill>
                </a:rPr>
                <a:t>Portfolio Member</a:t>
              </a:r>
            </a:p>
          </p:txBody>
        </p:sp>
        <p:sp>
          <p:nvSpPr>
            <p:cNvPr id="28" name="TextBox 27">
              <a:extLst>
                <a:ext uri="{FF2B5EF4-FFF2-40B4-BE49-F238E27FC236}">
                  <a16:creationId xmlns:a16="http://schemas.microsoft.com/office/drawing/2014/main" id="{AB608A55-0834-E973-7B64-55C796CA66C1}"/>
                </a:ext>
              </a:extLst>
            </p:cNvPr>
            <p:cNvSpPr txBox="1"/>
            <p:nvPr/>
          </p:nvSpPr>
          <p:spPr>
            <a:xfrm>
              <a:off x="9381250" y="682826"/>
              <a:ext cx="995785" cy="307777"/>
            </a:xfrm>
            <a:prstGeom prst="rect">
              <a:avLst/>
            </a:prstGeom>
            <a:noFill/>
          </p:spPr>
          <p:txBody>
            <a:bodyPr wrap="none" rtlCol="0">
              <a:spAutoFit/>
            </a:bodyPr>
            <a:lstStyle/>
            <a:p>
              <a:r>
                <a:rPr lang="en-US" sz="1400" dirty="0">
                  <a:solidFill>
                    <a:schemeClr val="accent2"/>
                  </a:solidFill>
                </a:rPr>
                <a:t>In Process</a:t>
              </a:r>
            </a:p>
          </p:txBody>
        </p:sp>
      </p:grpSp>
      <p:pic>
        <p:nvPicPr>
          <p:cNvPr id="31" name="Picture 30">
            <a:extLst>
              <a:ext uri="{FF2B5EF4-FFF2-40B4-BE49-F238E27FC236}">
                <a16:creationId xmlns:a16="http://schemas.microsoft.com/office/drawing/2014/main" id="{670CF345-CB4E-75C8-7E8D-BE45BC55A5BC}"/>
              </a:ext>
            </a:extLst>
          </p:cNvPr>
          <p:cNvPicPr>
            <a:picLocks noChangeAspect="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0665269" y="501101"/>
            <a:ext cx="890680" cy="630779"/>
          </a:xfrm>
          <a:prstGeom prst="rect">
            <a:avLst/>
          </a:prstGeom>
          <a:noFill/>
          <a:ln>
            <a:noFill/>
          </a:ln>
        </p:spPr>
      </p:pic>
    </p:spTree>
    <p:extLst>
      <p:ext uri="{BB962C8B-B14F-4D97-AF65-F5344CB8AC3E}">
        <p14:creationId xmlns:p14="http://schemas.microsoft.com/office/powerpoint/2010/main" val="349044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BB99-34AD-DABA-6EC6-1329A6661717}"/>
              </a:ext>
            </a:extLst>
          </p:cNvPr>
          <p:cNvSpPr>
            <a:spLocks noGrp="1"/>
          </p:cNvSpPr>
          <p:nvPr>
            <p:ph type="title"/>
          </p:nvPr>
        </p:nvSpPr>
        <p:spPr/>
        <p:txBody>
          <a:bodyPr/>
          <a:lstStyle/>
          <a:p>
            <a:r>
              <a:rPr lang="en-US" dirty="0"/>
              <a:t>Business Critical Cloud Trends</a:t>
            </a:r>
          </a:p>
        </p:txBody>
      </p:sp>
      <p:sp>
        <p:nvSpPr>
          <p:cNvPr id="5" name="TextBox 4">
            <a:extLst>
              <a:ext uri="{FF2B5EF4-FFF2-40B4-BE49-F238E27FC236}">
                <a16:creationId xmlns:a16="http://schemas.microsoft.com/office/drawing/2014/main" id="{D9D9CCB7-86ED-E634-40DA-65F3C13982B5}"/>
              </a:ext>
            </a:extLst>
          </p:cNvPr>
          <p:cNvSpPr txBox="1"/>
          <p:nvPr/>
        </p:nvSpPr>
        <p:spPr>
          <a:xfrm>
            <a:off x="8735667" y="1350109"/>
            <a:ext cx="2957391" cy="1117935"/>
          </a:xfrm>
          <a:prstGeom prst="rect">
            <a:avLst/>
          </a:prstGeom>
          <a:noFill/>
        </p:spPr>
        <p:txBody>
          <a:bodyPr wrap="square">
            <a:spAutoFit/>
          </a:bodyPr>
          <a:lstStyle/>
          <a:p>
            <a:pPr algn="ctr" defTabSz="609630">
              <a:defRPr/>
            </a:pPr>
            <a:r>
              <a:rPr lang="en-US" sz="1333" dirty="0">
                <a:solidFill>
                  <a:srgbClr val="FF8A90"/>
                </a:solidFill>
                <a:latin typeface="IntelOne Text" panose="020B0503020203020204" pitchFamily="34" charset="0"/>
              </a:rPr>
              <a:t>By 2025, 70% of organizations will implement structured infrastructure automation </a:t>
            </a:r>
            <a:r>
              <a:rPr lang="en-US" sz="1333" dirty="0">
                <a:solidFill>
                  <a:schemeClr val="bg1"/>
                </a:solidFill>
                <a:latin typeface="IntelOne Text" panose="020B0503020203020204" pitchFamily="34" charset="0"/>
              </a:rPr>
              <a:t>to deliver flexibility and efficiency, up from 20% in 2021.</a:t>
            </a:r>
            <a:r>
              <a:rPr lang="en-US" sz="1333" baseline="30000" dirty="0">
                <a:solidFill>
                  <a:schemeClr val="bg1"/>
                </a:solidFill>
                <a:latin typeface="IntelOne Text" panose="020B0503020203020204" pitchFamily="34" charset="0"/>
              </a:rPr>
              <a:t>1</a:t>
            </a:r>
            <a:endParaRPr lang="en-US" sz="1333" dirty="0">
              <a:solidFill>
                <a:schemeClr val="bg1"/>
              </a:solidFill>
              <a:latin typeface="IntelOne Text" panose="020B0503020203020204" pitchFamily="34" charset="0"/>
            </a:endParaRPr>
          </a:p>
        </p:txBody>
      </p:sp>
      <p:sp>
        <p:nvSpPr>
          <p:cNvPr id="6" name="TextBox 5">
            <a:extLst>
              <a:ext uri="{FF2B5EF4-FFF2-40B4-BE49-F238E27FC236}">
                <a16:creationId xmlns:a16="http://schemas.microsoft.com/office/drawing/2014/main" id="{D1A28F0A-5DEE-B0C4-2054-97E015E956DE}"/>
              </a:ext>
            </a:extLst>
          </p:cNvPr>
          <p:cNvSpPr txBox="1"/>
          <p:nvPr/>
        </p:nvSpPr>
        <p:spPr>
          <a:xfrm>
            <a:off x="8595075" y="4728581"/>
            <a:ext cx="2773764" cy="912814"/>
          </a:xfrm>
          <a:prstGeom prst="rect">
            <a:avLst/>
          </a:prstGeom>
          <a:noFill/>
        </p:spPr>
        <p:txBody>
          <a:bodyPr wrap="square">
            <a:spAutoFit/>
          </a:bodyPr>
          <a:lstStyle/>
          <a:p>
            <a:pPr algn="ctr" defTabSz="609630">
              <a:defRPr/>
            </a:pPr>
            <a:r>
              <a:rPr lang="en-US" sz="1333" dirty="0">
                <a:solidFill>
                  <a:srgbClr val="FF8A90"/>
                </a:solidFill>
                <a:latin typeface="IntelOne Text" panose="020B0503020203020204" pitchFamily="34" charset="0"/>
              </a:rPr>
              <a:t>By 2027, 35% of application workloads will not be optimal or ready for cloud delivery, down from 55% in 2022.</a:t>
            </a:r>
            <a:r>
              <a:rPr lang="en-US" sz="1333" baseline="30000" dirty="0">
                <a:solidFill>
                  <a:srgbClr val="FF8A90"/>
                </a:solidFill>
                <a:latin typeface="IntelOne Text" panose="020B0503020203020204" pitchFamily="34" charset="0"/>
              </a:rPr>
              <a:t>1</a:t>
            </a:r>
            <a:endParaRPr lang="en-US" sz="1333" dirty="0">
              <a:solidFill>
                <a:srgbClr val="FF8A90"/>
              </a:solidFill>
              <a:latin typeface="IntelOne Text" panose="020B0503020203020204" pitchFamily="34" charset="0"/>
            </a:endParaRPr>
          </a:p>
        </p:txBody>
      </p:sp>
      <p:sp>
        <p:nvSpPr>
          <p:cNvPr id="7" name="TextBox 6">
            <a:extLst>
              <a:ext uri="{FF2B5EF4-FFF2-40B4-BE49-F238E27FC236}">
                <a16:creationId xmlns:a16="http://schemas.microsoft.com/office/drawing/2014/main" id="{60E41B56-3FF7-EC10-29D3-9A3670BCF1C0}"/>
              </a:ext>
            </a:extLst>
          </p:cNvPr>
          <p:cNvSpPr txBox="1"/>
          <p:nvPr/>
        </p:nvSpPr>
        <p:spPr>
          <a:xfrm>
            <a:off x="498943" y="1350109"/>
            <a:ext cx="2773764" cy="1117935"/>
          </a:xfrm>
          <a:prstGeom prst="rect">
            <a:avLst/>
          </a:prstGeom>
          <a:noFill/>
        </p:spPr>
        <p:txBody>
          <a:bodyPr wrap="square">
            <a:spAutoFit/>
          </a:bodyPr>
          <a:lstStyle/>
          <a:p>
            <a:pPr algn="ctr" defTabSz="609630">
              <a:defRPr/>
            </a:pPr>
            <a:r>
              <a:rPr lang="en-US" sz="1333" dirty="0">
                <a:solidFill>
                  <a:srgbClr val="FF8A90"/>
                </a:solidFill>
                <a:latin typeface="IntelOne Text" panose="020B0503020203020204" pitchFamily="34" charset="0"/>
              </a:rPr>
              <a:t>By 2025, 40% of newly procured premises-based compute and storage will be consumed as a service, up from less than 10% in 2021.</a:t>
            </a:r>
            <a:r>
              <a:rPr lang="en-US" sz="1333" baseline="30000" dirty="0">
                <a:solidFill>
                  <a:srgbClr val="FF8A90"/>
                </a:solidFill>
                <a:latin typeface="IntelOne Text" panose="020B0503020203020204" pitchFamily="34" charset="0"/>
              </a:rPr>
              <a:t>1</a:t>
            </a:r>
            <a:endParaRPr lang="en-US" sz="1333" dirty="0">
              <a:solidFill>
                <a:srgbClr val="FF8A90"/>
              </a:solidFill>
              <a:latin typeface="IntelOne Text" panose="020B0503020203020204" pitchFamily="34" charset="0"/>
            </a:endParaRPr>
          </a:p>
        </p:txBody>
      </p:sp>
      <p:pic>
        <p:nvPicPr>
          <p:cNvPr id="8" name="Graphic 7">
            <a:extLst>
              <a:ext uri="{FF2B5EF4-FFF2-40B4-BE49-F238E27FC236}">
                <a16:creationId xmlns:a16="http://schemas.microsoft.com/office/drawing/2014/main" id="{BA0EB35A-2776-DCF7-2FBD-892C7EAD03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8099" y="1570254"/>
            <a:ext cx="6000952" cy="3375535"/>
          </a:xfrm>
          <a:prstGeom prst="rect">
            <a:avLst/>
          </a:prstGeom>
        </p:spPr>
      </p:pic>
      <p:sp>
        <p:nvSpPr>
          <p:cNvPr id="9" name="TextBox 8">
            <a:extLst>
              <a:ext uri="{FF2B5EF4-FFF2-40B4-BE49-F238E27FC236}">
                <a16:creationId xmlns:a16="http://schemas.microsoft.com/office/drawing/2014/main" id="{0D3675D2-13C8-7758-AF64-2385883443DC}"/>
              </a:ext>
            </a:extLst>
          </p:cNvPr>
          <p:cNvSpPr txBox="1"/>
          <p:nvPr/>
        </p:nvSpPr>
        <p:spPr>
          <a:xfrm>
            <a:off x="4448883" y="4957081"/>
            <a:ext cx="3294235" cy="1117935"/>
          </a:xfrm>
          <a:prstGeom prst="rect">
            <a:avLst/>
          </a:prstGeom>
          <a:noFill/>
        </p:spPr>
        <p:txBody>
          <a:bodyPr wrap="square">
            <a:spAutoFit/>
          </a:bodyPr>
          <a:lstStyle/>
          <a:p>
            <a:pPr algn="ctr" defTabSz="609630">
              <a:defRPr/>
            </a:pPr>
            <a:r>
              <a:rPr lang="en-US" sz="1333" dirty="0">
                <a:solidFill>
                  <a:srgbClr val="FF8A90"/>
                </a:solidFill>
                <a:latin typeface="IntelOne Text" panose="020B0503020203020204" pitchFamily="34" charset="0"/>
              </a:rPr>
              <a:t>Through 2027, 85% of workload placement decisions will need to be continually optimized</a:t>
            </a:r>
            <a:r>
              <a:rPr lang="en-US" sz="1333" dirty="0">
                <a:solidFill>
                  <a:schemeClr val="bg1"/>
                </a:solidFill>
                <a:latin typeface="IntelOne Text" panose="020B0503020203020204" pitchFamily="34" charset="0"/>
              </a:rPr>
              <a:t>, because of changing product, availability, and cost requirements.</a:t>
            </a:r>
            <a:r>
              <a:rPr lang="en-US" sz="1333" baseline="30000" dirty="0">
                <a:solidFill>
                  <a:schemeClr val="bg1"/>
                </a:solidFill>
                <a:latin typeface="IntelOne Text" panose="020B0503020203020204" pitchFamily="34" charset="0"/>
              </a:rPr>
              <a:t>2</a:t>
            </a:r>
          </a:p>
        </p:txBody>
      </p:sp>
      <p:sp>
        <p:nvSpPr>
          <p:cNvPr id="10" name="TextBox 9">
            <a:extLst>
              <a:ext uri="{FF2B5EF4-FFF2-40B4-BE49-F238E27FC236}">
                <a16:creationId xmlns:a16="http://schemas.microsoft.com/office/drawing/2014/main" id="{E267995F-47F6-09C0-D076-EA9FA95D2F66}"/>
              </a:ext>
            </a:extLst>
          </p:cNvPr>
          <p:cNvSpPr txBox="1"/>
          <p:nvPr/>
        </p:nvSpPr>
        <p:spPr>
          <a:xfrm>
            <a:off x="0" y="6164482"/>
            <a:ext cx="5396674" cy="246221"/>
          </a:xfrm>
          <a:prstGeom prst="rect">
            <a:avLst/>
          </a:prstGeom>
          <a:noFill/>
        </p:spPr>
        <p:txBody>
          <a:bodyPr wrap="square" lIns="60960" tIns="30480" rIns="60960" bIns="30480" rtlCol="0" anchor="b" anchorCtr="0">
            <a:spAutoFit/>
          </a:bodyPr>
          <a:lstStyle/>
          <a:p>
            <a:pPr defTabSz="609630">
              <a:defRPr/>
            </a:pPr>
            <a:r>
              <a:rPr lang="en-US" sz="600" dirty="0">
                <a:solidFill>
                  <a:schemeClr val="bg2"/>
                </a:solidFill>
                <a:latin typeface="IntelOne Text" panose="020B0503020203020204" pitchFamily="34" charset="77"/>
              </a:rPr>
              <a:t>1 </a:t>
            </a:r>
            <a:r>
              <a:rPr lang="en-US" sz="600" dirty="0">
                <a:solidFill>
                  <a:schemeClr val="bg2"/>
                </a:solidFill>
                <a:latin typeface="IntelOne Text" panose="020B0503020203020204" pitchFamily="34" charset="77"/>
                <a:hlinkClick r:id="rId4">
                  <a:extLst>
                    <a:ext uri="{A12FA001-AC4F-418D-AE19-62706E023703}">
                      <ahyp:hlinkClr xmlns:ahyp="http://schemas.microsoft.com/office/drawing/2018/hyperlinkcolor" val="tx"/>
                    </a:ext>
                  </a:extLst>
                </a:hlinkClick>
              </a:rPr>
              <a:t>Gartner: 4 Predictions for I&amp;O Leaders on the Path to Digital Infrastructure</a:t>
            </a:r>
            <a:endParaRPr lang="en-US" sz="600" dirty="0">
              <a:solidFill>
                <a:schemeClr val="bg2"/>
              </a:solidFill>
              <a:latin typeface="IntelOne Text" panose="020B0503020203020204" pitchFamily="34" charset="77"/>
            </a:endParaRPr>
          </a:p>
          <a:p>
            <a:pPr defTabSz="609630">
              <a:defRPr/>
            </a:pPr>
            <a:r>
              <a:rPr lang="en-US" sz="600" dirty="0">
                <a:solidFill>
                  <a:schemeClr val="bg2"/>
                </a:solidFill>
                <a:latin typeface="IntelOne Text" panose="020B0503020203020204" pitchFamily="34" charset="77"/>
              </a:rPr>
              <a:t>2 Gartner Predicts 2023:  Collaborate, Automate and Orchestrate to Optimize Costs and Value During the Economic Crisis  ID: G00777056</a:t>
            </a:r>
          </a:p>
        </p:txBody>
      </p:sp>
      <p:sp>
        <p:nvSpPr>
          <p:cNvPr id="11" name="TextBox 10">
            <a:extLst>
              <a:ext uri="{FF2B5EF4-FFF2-40B4-BE49-F238E27FC236}">
                <a16:creationId xmlns:a16="http://schemas.microsoft.com/office/drawing/2014/main" id="{FD986701-664E-E74E-C1B3-54A5744E21EB}"/>
              </a:ext>
            </a:extLst>
          </p:cNvPr>
          <p:cNvSpPr txBox="1"/>
          <p:nvPr/>
        </p:nvSpPr>
        <p:spPr>
          <a:xfrm>
            <a:off x="618135" y="4598009"/>
            <a:ext cx="2957391" cy="1117935"/>
          </a:xfrm>
          <a:prstGeom prst="rect">
            <a:avLst/>
          </a:prstGeom>
          <a:noFill/>
        </p:spPr>
        <p:txBody>
          <a:bodyPr wrap="square">
            <a:spAutoFit/>
          </a:bodyPr>
          <a:lstStyle/>
          <a:p>
            <a:pPr algn="ctr" defTabSz="609630">
              <a:defRPr/>
            </a:pPr>
            <a:r>
              <a:rPr lang="en-US" sz="1333" dirty="0">
                <a:solidFill>
                  <a:srgbClr val="FF8A90"/>
                </a:solidFill>
                <a:latin typeface="IntelOne Text" panose="020B0503020203020204" pitchFamily="34" charset="0"/>
              </a:rPr>
              <a:t>By 2025, only 50% of enterprises will develop skills for infrastructure automation across hybrid and multi-cloud platforms</a:t>
            </a:r>
            <a:r>
              <a:rPr lang="en-US" sz="1333" dirty="0">
                <a:solidFill>
                  <a:schemeClr val="bg1"/>
                </a:solidFill>
                <a:latin typeface="IntelOne Text" panose="020B0503020203020204" pitchFamily="34" charset="0"/>
              </a:rPr>
              <a:t>, up from less than 10% in 2021.</a:t>
            </a:r>
            <a:r>
              <a:rPr lang="en-US" sz="1333" baseline="30000" dirty="0">
                <a:solidFill>
                  <a:schemeClr val="bg1"/>
                </a:solidFill>
                <a:latin typeface="IntelOne Text" panose="020B0503020203020204" pitchFamily="34" charset="0"/>
              </a:rPr>
              <a:t>1</a:t>
            </a:r>
          </a:p>
        </p:txBody>
      </p:sp>
    </p:spTree>
    <p:extLst>
      <p:ext uri="{BB962C8B-B14F-4D97-AF65-F5344CB8AC3E}">
        <p14:creationId xmlns:p14="http://schemas.microsoft.com/office/powerpoint/2010/main" val="16358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FA22-80FE-BE9F-54D2-223FE388BD9A}"/>
              </a:ext>
            </a:extLst>
          </p:cNvPr>
          <p:cNvSpPr>
            <a:spLocks noGrp="1"/>
          </p:cNvSpPr>
          <p:nvPr>
            <p:ph type="title"/>
          </p:nvPr>
        </p:nvSpPr>
        <p:spPr/>
        <p:txBody>
          <a:bodyPr/>
          <a:lstStyle/>
          <a:p>
            <a:r>
              <a:rPr lang="en-US" dirty="0"/>
              <a:t>Optimization Chaos</a:t>
            </a:r>
          </a:p>
        </p:txBody>
      </p:sp>
      <p:sp>
        <p:nvSpPr>
          <p:cNvPr id="3" name="TextBox 2">
            <a:extLst>
              <a:ext uri="{FF2B5EF4-FFF2-40B4-BE49-F238E27FC236}">
                <a16:creationId xmlns:a16="http://schemas.microsoft.com/office/drawing/2014/main" id="{C110196F-0F10-7267-47E6-E44556AFDCB8}"/>
              </a:ext>
            </a:extLst>
          </p:cNvPr>
          <p:cNvSpPr txBox="1"/>
          <p:nvPr/>
        </p:nvSpPr>
        <p:spPr>
          <a:xfrm>
            <a:off x="808522" y="1421516"/>
            <a:ext cx="3566160" cy="2754209"/>
          </a:xfrm>
          <a:prstGeom prst="rect">
            <a:avLst/>
          </a:prstGeom>
          <a:solidFill>
            <a:schemeClr val="accent5">
              <a:alpha val="60000"/>
            </a:schemeClr>
          </a:solidFill>
          <a:ln w="38100" cap="flat">
            <a:solidFill>
              <a:schemeClr val="accent5"/>
            </a:solidFill>
            <a:miter lim="400000"/>
          </a:ln>
          <a:effectLst/>
          <a:sp3d/>
        </p:spPr>
        <p:style>
          <a:lnRef idx="0">
            <a:scrgbClr r="0" g="0" b="0"/>
          </a:lnRef>
          <a:fillRef idx="0">
            <a:scrgbClr r="0" g="0" b="0"/>
          </a:fillRef>
          <a:effectRef idx="0">
            <a:scrgbClr r="0" g="0" b="0"/>
          </a:effectRef>
          <a:fontRef idx="none"/>
        </p:style>
        <p:txBody>
          <a:bodyPr wrap="square" anchor="ctr">
            <a:noAutofit/>
          </a:bodyPr>
          <a:lstStyle/>
          <a:p>
            <a:pPr algn="ctr">
              <a:lnSpc>
                <a:spcPct val="150000"/>
              </a:lnSpc>
              <a:spcAft>
                <a:spcPts val="600"/>
              </a:spcAft>
            </a:pPr>
            <a:r>
              <a:rPr lang="en-US" dirty="0">
                <a:solidFill>
                  <a:schemeClr val="bg1"/>
                </a:solidFill>
                <a:latin typeface="+mj-lt"/>
                <a:cs typeface="IntelOne Display AR Light" panose="020B0403020203020204" pitchFamily="34" charset="-78"/>
                <a:sym typeface="Helvetica Neue"/>
              </a:rPr>
              <a:t>“My customer is moving workloads to a CSP. I need data to show with which Intel instances they can expect the best performance.”</a:t>
            </a:r>
          </a:p>
          <a:p>
            <a:pPr algn="l">
              <a:spcAft>
                <a:spcPts val="1200"/>
              </a:spcAft>
            </a:pPr>
            <a:endParaRPr lang="en-US" dirty="0">
              <a:solidFill>
                <a:schemeClr val="bg1"/>
              </a:solidFill>
              <a:latin typeface="IntelOne Display AR Light" panose="020B0403020203020204" pitchFamily="34" charset="-78"/>
              <a:cs typeface="IntelOne Display AR Light" panose="020B0403020203020204" pitchFamily="34" charset="-78"/>
              <a:sym typeface="Helvetica Neue"/>
            </a:endParaRPr>
          </a:p>
        </p:txBody>
      </p:sp>
      <p:sp>
        <p:nvSpPr>
          <p:cNvPr id="4" name="TextBox 3">
            <a:extLst>
              <a:ext uri="{FF2B5EF4-FFF2-40B4-BE49-F238E27FC236}">
                <a16:creationId xmlns:a16="http://schemas.microsoft.com/office/drawing/2014/main" id="{8F7C2D41-4436-BEBD-AD2A-B8AB04317710}"/>
              </a:ext>
            </a:extLst>
          </p:cNvPr>
          <p:cNvSpPr txBox="1"/>
          <p:nvPr/>
        </p:nvSpPr>
        <p:spPr>
          <a:xfrm>
            <a:off x="8384464" y="1416883"/>
            <a:ext cx="3566160" cy="1636116"/>
          </a:xfrm>
          <a:prstGeom prst="rect">
            <a:avLst/>
          </a:prstGeom>
          <a:solidFill>
            <a:srgbClr val="2B146E">
              <a:alpha val="50000"/>
            </a:srgbClr>
          </a:solidFill>
          <a:ln w="38100" cap="flat">
            <a:solidFill>
              <a:srgbClr val="2B146E"/>
            </a:solidFill>
            <a:miter lim="400000"/>
          </a:ln>
          <a:effectLst/>
          <a:sp3d/>
        </p:spPr>
        <p:style>
          <a:lnRef idx="0">
            <a:scrgbClr r="0" g="0" b="0"/>
          </a:lnRef>
          <a:fillRef idx="0">
            <a:scrgbClr r="0" g="0" b="0"/>
          </a:fillRef>
          <a:effectRef idx="0">
            <a:scrgbClr r="0" g="0" b="0"/>
          </a:effectRef>
          <a:fontRef idx="none"/>
        </p:style>
        <p:txBody>
          <a:bodyPr wrap="square" lIns="91440" tIns="45720" rIns="91440" bIns="45720" anchor="ctr">
            <a:noAutofit/>
          </a:bodyPr>
          <a:lstStyle/>
          <a:p>
            <a:pPr algn="ctr">
              <a:spcAft>
                <a:spcPts val="1200"/>
              </a:spcAft>
            </a:pPr>
            <a:r>
              <a:rPr lang="en-US" dirty="0">
                <a:solidFill>
                  <a:schemeClr val="bg1"/>
                </a:solidFill>
                <a:latin typeface="+mj-lt"/>
                <a:cs typeface="IntelOne Display AR Light"/>
                <a:sym typeface="Helvetica Neue"/>
              </a:rPr>
              <a:t>“</a:t>
            </a:r>
            <a:r>
              <a:rPr lang="en-US" dirty="0">
                <a:solidFill>
                  <a:schemeClr val="bg1"/>
                </a:solidFill>
                <a:latin typeface="+mj-lt"/>
                <a:cs typeface="IntelOne Display AR Light" panose="020B0403020203020204" pitchFamily="34" charset="-78"/>
                <a:sym typeface="Helvetica Neue"/>
              </a:rPr>
              <a:t>I need to point our customers to specific optimizations based on their SW stack.” </a:t>
            </a:r>
          </a:p>
        </p:txBody>
      </p:sp>
      <p:sp>
        <p:nvSpPr>
          <p:cNvPr id="5" name="TextBox 4">
            <a:extLst>
              <a:ext uri="{FF2B5EF4-FFF2-40B4-BE49-F238E27FC236}">
                <a16:creationId xmlns:a16="http://schemas.microsoft.com/office/drawing/2014/main" id="{D917B622-88FC-6F05-474D-37CC963DD3C9}"/>
              </a:ext>
            </a:extLst>
          </p:cNvPr>
          <p:cNvSpPr txBox="1"/>
          <p:nvPr/>
        </p:nvSpPr>
        <p:spPr>
          <a:xfrm>
            <a:off x="4596493" y="1428219"/>
            <a:ext cx="3566160" cy="2740801"/>
          </a:xfrm>
          <a:prstGeom prst="rect">
            <a:avLst/>
          </a:prstGeom>
          <a:solidFill>
            <a:schemeClr val="accent1">
              <a:alpha val="60000"/>
            </a:schemeClr>
          </a:solidFill>
          <a:ln w="38100" cap="flat">
            <a:solidFill>
              <a:schemeClr val="accent1"/>
            </a:solidFill>
            <a:miter lim="400000"/>
          </a:ln>
          <a:effectLst/>
          <a:sp3d/>
        </p:spPr>
        <p:style>
          <a:lnRef idx="0">
            <a:scrgbClr r="0" g="0" b="0"/>
          </a:lnRef>
          <a:fillRef idx="0">
            <a:scrgbClr r="0" g="0" b="0"/>
          </a:fillRef>
          <a:effectRef idx="0">
            <a:scrgbClr r="0" g="0" b="0"/>
          </a:effectRef>
          <a:fontRef idx="none"/>
        </p:style>
        <p:txBody>
          <a:bodyPr wrap="square" anchor="ctr">
            <a:noAutofit/>
          </a:bodyPr>
          <a:lstStyle/>
          <a:p>
            <a:pPr algn="ctr">
              <a:lnSpc>
                <a:spcPct val="150000"/>
              </a:lnSpc>
              <a:spcAft>
                <a:spcPts val="600"/>
              </a:spcAft>
            </a:pPr>
            <a:r>
              <a:rPr lang="en-US">
                <a:solidFill>
                  <a:schemeClr val="bg1"/>
                </a:solidFill>
                <a:latin typeface="+mj-lt"/>
                <a:cs typeface="IntelOne Display AR Light" panose="020B0403020203020204" pitchFamily="34" charset="-78"/>
                <a:sym typeface="Helvetica Neue"/>
              </a:rPr>
              <a:t>“I need to explain what will be required of my customers if they use a new feature.”</a:t>
            </a:r>
          </a:p>
        </p:txBody>
      </p:sp>
      <p:sp>
        <p:nvSpPr>
          <p:cNvPr id="6" name="TextBox 5">
            <a:extLst>
              <a:ext uri="{FF2B5EF4-FFF2-40B4-BE49-F238E27FC236}">
                <a16:creationId xmlns:a16="http://schemas.microsoft.com/office/drawing/2014/main" id="{46CEFB01-BB17-489E-4E4A-C5DE2D5E6E5F}"/>
              </a:ext>
            </a:extLst>
          </p:cNvPr>
          <p:cNvSpPr txBox="1"/>
          <p:nvPr/>
        </p:nvSpPr>
        <p:spPr>
          <a:xfrm>
            <a:off x="808522" y="4346873"/>
            <a:ext cx="7366702" cy="1820285"/>
          </a:xfrm>
          <a:prstGeom prst="rect">
            <a:avLst/>
          </a:prstGeom>
          <a:solidFill>
            <a:schemeClr val="accent2">
              <a:alpha val="60000"/>
            </a:schemeClr>
          </a:solidFill>
          <a:ln w="38100" cap="flat">
            <a:solidFill>
              <a:schemeClr val="accent2"/>
            </a:solidFill>
            <a:miter lim="400000"/>
          </a:ln>
          <a:effectLst/>
          <a:sp3d/>
        </p:spPr>
        <p:style>
          <a:lnRef idx="0">
            <a:scrgbClr r="0" g="0" b="0"/>
          </a:lnRef>
          <a:fillRef idx="0">
            <a:scrgbClr r="0" g="0" b="0"/>
          </a:fillRef>
          <a:effectRef idx="0">
            <a:scrgbClr r="0" g="0" b="0"/>
          </a:effectRef>
          <a:fontRef idx="none"/>
        </p:style>
        <p:txBody>
          <a:bodyPr wrap="square" anchor="ctr">
            <a:noAutofit/>
          </a:bodyPr>
          <a:lstStyle/>
          <a:p>
            <a:pPr algn="ctr">
              <a:spcAft>
                <a:spcPts val="1200"/>
              </a:spcAft>
            </a:pPr>
            <a:r>
              <a:rPr lang="en-US">
                <a:solidFill>
                  <a:schemeClr val="bg1"/>
                </a:solidFill>
                <a:latin typeface="+mj-lt"/>
                <a:cs typeface="IntelOne Display AR Light" panose="020B0403020203020204" pitchFamily="34" charset="-78"/>
                <a:sym typeface="Helvetica Neue"/>
              </a:rPr>
              <a:t>“My customer uses Envoy. I need to know if we have existing optimizations that would help them.”</a:t>
            </a:r>
          </a:p>
        </p:txBody>
      </p:sp>
      <p:sp>
        <p:nvSpPr>
          <p:cNvPr id="7" name="TextBox 6">
            <a:extLst>
              <a:ext uri="{FF2B5EF4-FFF2-40B4-BE49-F238E27FC236}">
                <a16:creationId xmlns:a16="http://schemas.microsoft.com/office/drawing/2014/main" id="{3F941AC8-BBCA-E034-0A6E-A3BC5AE0E465}"/>
              </a:ext>
            </a:extLst>
          </p:cNvPr>
          <p:cNvSpPr txBox="1"/>
          <p:nvPr/>
        </p:nvSpPr>
        <p:spPr>
          <a:xfrm>
            <a:off x="8397035" y="3238943"/>
            <a:ext cx="3566160" cy="2928215"/>
          </a:xfrm>
          <a:prstGeom prst="rect">
            <a:avLst/>
          </a:prstGeom>
          <a:solidFill>
            <a:srgbClr val="FF36D6">
              <a:alpha val="46000"/>
            </a:srgbClr>
          </a:solidFill>
          <a:ln w="38100" cap="flat">
            <a:solidFill>
              <a:srgbClr val="FF36D6"/>
            </a:solidFill>
            <a:miter lim="400000"/>
          </a:ln>
          <a:effectLst/>
          <a:sp3d/>
        </p:spPr>
        <p:style>
          <a:lnRef idx="0">
            <a:scrgbClr r="0" g="0" b="0"/>
          </a:lnRef>
          <a:fillRef idx="0">
            <a:scrgbClr r="0" g="0" b="0"/>
          </a:fillRef>
          <a:effectRef idx="0">
            <a:scrgbClr r="0" g="0" b="0"/>
          </a:effectRef>
          <a:fontRef idx="none"/>
        </p:style>
        <p:txBody>
          <a:bodyPr wrap="square" anchor="ctr">
            <a:noAutofit/>
          </a:bodyPr>
          <a:lstStyle/>
          <a:p>
            <a:pPr algn="ctr">
              <a:spcAft>
                <a:spcPts val="1200"/>
              </a:spcAft>
            </a:pPr>
            <a:r>
              <a:rPr lang="en-US" dirty="0">
                <a:solidFill>
                  <a:schemeClr val="bg1"/>
                </a:solidFill>
                <a:latin typeface="+mj-lt"/>
                <a:cs typeface="IntelOne Display AR Light" panose="020B0403020203020204" pitchFamily="34" charset="-78"/>
                <a:sym typeface="Helvetica Neue"/>
              </a:rPr>
              <a:t>“I don’t get clear timely answers and responses for my customers when I need SW optimization support.”</a:t>
            </a:r>
          </a:p>
        </p:txBody>
      </p:sp>
    </p:spTree>
    <p:extLst>
      <p:ext uri="{BB962C8B-B14F-4D97-AF65-F5344CB8AC3E}">
        <p14:creationId xmlns:p14="http://schemas.microsoft.com/office/powerpoint/2010/main" val="386468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0" name="Picture 46" descr="RocksDB | A persistent key-value store | RocksDB">
            <a:extLst>
              <a:ext uri="{FF2B5EF4-FFF2-40B4-BE49-F238E27FC236}">
                <a16:creationId xmlns:a16="http://schemas.microsoft.com/office/drawing/2014/main" id="{7B41BCC7-7F86-FBF3-17D9-C3D7F5B62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601" y="3831894"/>
            <a:ext cx="841432" cy="24682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Julia - Visual Studio Marketplace">
            <a:extLst>
              <a:ext uri="{FF2B5EF4-FFF2-40B4-BE49-F238E27FC236}">
                <a16:creationId xmlns:a16="http://schemas.microsoft.com/office/drawing/2014/main" id="{5CABAB66-5B14-2610-A361-F57F0C0A4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5317" y="543649"/>
            <a:ext cx="561635" cy="35102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OpenStack Logo PNG Transparent &amp; SVG Vector - Freebie Supply">
            <a:extLst>
              <a:ext uri="{FF2B5EF4-FFF2-40B4-BE49-F238E27FC236}">
                <a16:creationId xmlns:a16="http://schemas.microsoft.com/office/drawing/2014/main" id="{3F4972CF-198A-C5BE-CFD3-96812AE449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160" y="945947"/>
            <a:ext cx="1350076" cy="1012557"/>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EDA2BD36-E520-5B41-574A-685F73F313B5}"/>
              </a:ext>
            </a:extLst>
          </p:cNvPr>
          <p:cNvSpPr txBox="1"/>
          <p:nvPr/>
        </p:nvSpPr>
        <p:spPr>
          <a:xfrm>
            <a:off x="382489" y="6092274"/>
            <a:ext cx="10969943" cy="338554"/>
          </a:xfrm>
          <a:prstGeom prst="rect">
            <a:avLst/>
          </a:prstGeom>
          <a:noFill/>
        </p:spPr>
        <p:txBody>
          <a:bodyPr wrap="square">
            <a:spAutoFit/>
          </a:bodyPr>
          <a:lstStyle>
            <a:defPPr>
              <a:defRPr lang="en-US"/>
            </a:defPPr>
            <a:lvl1pPr>
              <a:defRPr sz="800">
                <a:solidFill>
                  <a:srgbClr val="525252"/>
                </a:solidFill>
              </a:defRPr>
            </a:lvl1pPr>
            <a:lvl2pPr marL="282490" lvl="1">
              <a:defRPr sz="800">
                <a:solidFill>
                  <a:srgbClr val="525252"/>
                </a:solidFill>
                <a:ea typeface="+mj-lt"/>
                <a:cs typeface="+mj-lt"/>
              </a:defRPr>
            </a:lvl2pPr>
          </a:lstStyle>
          <a:p>
            <a:r>
              <a:rPr lang="en-US" dirty="0">
                <a:solidFill>
                  <a:schemeClr val="bg1"/>
                </a:solidFill>
                <a:sym typeface="Arial"/>
              </a:rPr>
              <a:t>*a non-exhaustive sample</a:t>
            </a:r>
          </a:p>
          <a:p>
            <a:r>
              <a:rPr lang="en-US" dirty="0">
                <a:solidFill>
                  <a:schemeClr val="bg1"/>
                </a:solidFill>
                <a:sym typeface="Arial"/>
              </a:rPr>
              <a:t>© Intel Corporation. Intel, the Intel® logo, and other Intel® marks are trademarks of Intel® Corporation or its subsidiaries. Other names and brands may be claimed as the property of others.</a:t>
            </a:r>
          </a:p>
        </p:txBody>
      </p:sp>
      <p:grpSp>
        <p:nvGrpSpPr>
          <p:cNvPr id="80" name="Group 79">
            <a:extLst>
              <a:ext uri="{FF2B5EF4-FFF2-40B4-BE49-F238E27FC236}">
                <a16:creationId xmlns:a16="http://schemas.microsoft.com/office/drawing/2014/main" id="{34A8CAE2-B3EB-8E94-C881-3C7048092027}"/>
              </a:ext>
            </a:extLst>
          </p:cNvPr>
          <p:cNvGrpSpPr/>
          <p:nvPr/>
        </p:nvGrpSpPr>
        <p:grpSpPr>
          <a:xfrm>
            <a:off x="382488" y="1661620"/>
            <a:ext cx="3532188" cy="3371655"/>
            <a:chOff x="381000" y="2086868"/>
            <a:chExt cx="3533108" cy="3372533"/>
          </a:xfrm>
        </p:grpSpPr>
        <p:grpSp>
          <p:nvGrpSpPr>
            <p:cNvPr id="73" name="Group 72">
              <a:extLst>
                <a:ext uri="{FF2B5EF4-FFF2-40B4-BE49-F238E27FC236}">
                  <a16:creationId xmlns:a16="http://schemas.microsoft.com/office/drawing/2014/main" id="{D94CD7EA-610E-4514-D09A-78F3B80A90B7}"/>
                </a:ext>
              </a:extLst>
            </p:cNvPr>
            <p:cNvGrpSpPr/>
            <p:nvPr/>
          </p:nvGrpSpPr>
          <p:grpSpPr>
            <a:xfrm>
              <a:off x="381000" y="5001365"/>
              <a:ext cx="454623" cy="458036"/>
              <a:chOff x="396401" y="4251020"/>
              <a:chExt cx="454623" cy="458036"/>
            </a:xfrm>
          </p:grpSpPr>
          <p:sp>
            <p:nvSpPr>
              <p:cNvPr id="74" name="Rectangle 73">
                <a:extLst>
                  <a:ext uri="{FF2B5EF4-FFF2-40B4-BE49-F238E27FC236}">
                    <a16:creationId xmlns:a16="http://schemas.microsoft.com/office/drawing/2014/main" id="{0C536FF0-4A7A-67F7-ACBA-C7A15F3F4601}"/>
                  </a:ext>
                </a:extLst>
              </p:cNvPr>
              <p:cNvSpPr/>
              <p:nvPr/>
            </p:nvSpPr>
            <p:spPr>
              <a:xfrm>
                <a:off x="546224" y="4404256"/>
                <a:ext cx="304800" cy="304800"/>
              </a:xfrm>
              <a:prstGeom prst="rect">
                <a:avLst/>
              </a:prstGeom>
              <a:solidFill>
                <a:srgbClr val="00C7FD"/>
              </a:solidFill>
              <a:ln w="12700" cap="flat" cmpd="sng" algn="ctr">
                <a:noFill/>
                <a:prstDash val="solid"/>
                <a:miter lim="800000"/>
              </a:ln>
              <a:effectLst/>
            </p:spPr>
            <p:txBody>
              <a:bodyPr rtlCol="0" anchor="ctr"/>
              <a:lstStyle/>
              <a:p>
                <a:pPr algn="ctr" defTabSz="914126">
                  <a:defRPr/>
                </a:pPr>
                <a:endParaRPr lang="en-US" sz="1799" kern="0">
                  <a:solidFill>
                    <a:srgbClr val="00C7FD"/>
                  </a:solidFill>
                  <a:latin typeface="IntelOne Display Regular" panose="020B0503020203020204" pitchFamily="34" charset="77"/>
                  <a:cs typeface="Arial"/>
                </a:endParaRPr>
              </a:p>
            </p:txBody>
          </p:sp>
          <p:sp>
            <p:nvSpPr>
              <p:cNvPr id="75" name="Rectangle 74">
                <a:extLst>
                  <a:ext uri="{FF2B5EF4-FFF2-40B4-BE49-F238E27FC236}">
                    <a16:creationId xmlns:a16="http://schemas.microsoft.com/office/drawing/2014/main" id="{649588D7-74A8-C878-9658-C7334486E8B3}"/>
                  </a:ext>
                </a:extLst>
              </p:cNvPr>
              <p:cNvSpPr/>
              <p:nvPr/>
            </p:nvSpPr>
            <p:spPr>
              <a:xfrm>
                <a:off x="396401" y="4251020"/>
                <a:ext cx="149823" cy="149823"/>
              </a:xfrm>
              <a:prstGeom prst="rect">
                <a:avLst/>
              </a:prstGeom>
              <a:solidFill>
                <a:srgbClr val="00C7FD">
                  <a:lumMod val="20000"/>
                  <a:lumOff val="80000"/>
                </a:srgbClr>
              </a:solidFill>
              <a:ln w="12700" cap="flat" cmpd="sng" algn="ctr">
                <a:noFill/>
                <a:prstDash val="solid"/>
                <a:miter lim="800000"/>
              </a:ln>
              <a:effectLst/>
            </p:spPr>
            <p:txBody>
              <a:bodyPr rtlCol="0" anchor="ctr"/>
              <a:lstStyle/>
              <a:p>
                <a:pPr algn="ctr" defTabSz="914126">
                  <a:defRPr/>
                </a:pPr>
                <a:endParaRPr lang="en-US" sz="1799" kern="0">
                  <a:solidFill>
                    <a:srgbClr val="00C7FD"/>
                  </a:solidFill>
                  <a:latin typeface="IntelOne Display Regular" panose="020B0503020203020204" pitchFamily="34" charset="77"/>
                  <a:cs typeface="Arial"/>
                </a:endParaRPr>
              </a:p>
            </p:txBody>
          </p:sp>
        </p:grpSp>
        <p:sp>
          <p:nvSpPr>
            <p:cNvPr id="76" name="Rectangle 75">
              <a:extLst>
                <a:ext uri="{FF2B5EF4-FFF2-40B4-BE49-F238E27FC236}">
                  <a16:creationId xmlns:a16="http://schemas.microsoft.com/office/drawing/2014/main" id="{D667AD14-1466-057B-25A6-5B41F5A50FD5}"/>
                </a:ext>
              </a:extLst>
            </p:cNvPr>
            <p:cNvSpPr/>
            <p:nvPr/>
          </p:nvSpPr>
          <p:spPr>
            <a:xfrm>
              <a:off x="835623" y="2086868"/>
              <a:ext cx="3078485" cy="3078485"/>
            </a:xfrm>
            <a:prstGeom prst="rect">
              <a:avLst/>
            </a:prstGeom>
            <a:gradFill flip="none" rotWithShape="1">
              <a:gsLst>
                <a:gs pos="0">
                  <a:srgbClr val="0068B5"/>
                </a:gs>
                <a:gs pos="100000">
                  <a:srgbClr val="00A3F6"/>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32" tIns="137124" rIns="182832" bIns="137124" rtlCol="0" anchor="b" anchorCtr="0"/>
            <a:lstStyle/>
            <a:p>
              <a:r>
                <a:rPr lang="en-US" sz="3599" spc="-20"/>
                <a:t>We  Participate </a:t>
              </a:r>
              <a:br>
                <a:rPr lang="en-US" sz="3599" spc="-20"/>
              </a:br>
              <a:r>
                <a:rPr lang="en-US" sz="3599" spc="-20"/>
                <a:t>at All Levels of the Stack*</a:t>
              </a:r>
            </a:p>
          </p:txBody>
        </p:sp>
      </p:grpSp>
      <p:sp>
        <p:nvSpPr>
          <p:cNvPr id="3" name="Rectangle 2">
            <a:extLst>
              <a:ext uri="{FF2B5EF4-FFF2-40B4-BE49-F238E27FC236}">
                <a16:creationId xmlns:a16="http://schemas.microsoft.com/office/drawing/2014/main" id="{CCF1B21D-6DE2-2078-0529-6046B5E10DAF}"/>
              </a:ext>
            </a:extLst>
          </p:cNvPr>
          <p:cNvSpPr/>
          <p:nvPr/>
        </p:nvSpPr>
        <p:spPr>
          <a:xfrm>
            <a:off x="5325898" y="2053480"/>
            <a:ext cx="2857908" cy="739161"/>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lIns="182832" tIns="137124" rIns="182832" bIns="137124" rtlCol="0" anchor="ctr" anchorCtr="0"/>
          <a:lstStyle/>
          <a:p>
            <a:endParaRPr lang="en-US" sz="1999">
              <a:solidFill>
                <a:schemeClr val="bg1"/>
              </a:solidFill>
              <a:latin typeface="IntelOne Display Regular" panose="020B0503020203020204" pitchFamily="34" charset="77"/>
            </a:endParaRPr>
          </a:p>
        </p:txBody>
      </p:sp>
      <p:sp>
        <p:nvSpPr>
          <p:cNvPr id="4" name="Rectangle 3">
            <a:extLst>
              <a:ext uri="{FF2B5EF4-FFF2-40B4-BE49-F238E27FC236}">
                <a16:creationId xmlns:a16="http://schemas.microsoft.com/office/drawing/2014/main" id="{1E9F57E9-F8A9-6893-019F-D9C75F9BAEB6}"/>
              </a:ext>
            </a:extLst>
          </p:cNvPr>
          <p:cNvSpPr/>
          <p:nvPr/>
        </p:nvSpPr>
        <p:spPr>
          <a:xfrm>
            <a:off x="5325899" y="3698516"/>
            <a:ext cx="6024949" cy="530313"/>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lIns="182832" tIns="137124" rIns="182832" bIns="137124" rtlCol="0" anchor="ctr" anchorCtr="0"/>
          <a:lstStyle/>
          <a:p>
            <a:endParaRPr lang="en-US" sz="1999">
              <a:solidFill>
                <a:schemeClr val="bg1"/>
              </a:solidFill>
              <a:latin typeface="IntelOne Display Regular" panose="020B0503020203020204" pitchFamily="34" charset="77"/>
            </a:endParaRPr>
          </a:p>
        </p:txBody>
      </p:sp>
      <p:sp>
        <p:nvSpPr>
          <p:cNvPr id="5" name="Rectangle 4">
            <a:extLst>
              <a:ext uri="{FF2B5EF4-FFF2-40B4-BE49-F238E27FC236}">
                <a16:creationId xmlns:a16="http://schemas.microsoft.com/office/drawing/2014/main" id="{15606943-07E4-EFE7-0962-B3BDFDE1B856}"/>
              </a:ext>
            </a:extLst>
          </p:cNvPr>
          <p:cNvSpPr/>
          <p:nvPr/>
        </p:nvSpPr>
        <p:spPr>
          <a:xfrm>
            <a:off x="5325899" y="4331139"/>
            <a:ext cx="6024949" cy="351021"/>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lIns="182832" tIns="137124" rIns="182832" bIns="137124" rtlCol="0" anchor="ctr" anchorCtr="0"/>
          <a:lstStyle/>
          <a:p>
            <a:endParaRPr lang="en-US" sz="1999">
              <a:solidFill>
                <a:schemeClr val="bg1"/>
              </a:solidFill>
              <a:latin typeface="IntelOne Display Regular" panose="020B0503020203020204" pitchFamily="34" charset="77"/>
            </a:endParaRPr>
          </a:p>
        </p:txBody>
      </p:sp>
      <p:pic>
        <p:nvPicPr>
          <p:cNvPr id="10" name="Picture 4" descr="Open source software for open infrastructure | Ubuntu">
            <a:extLst>
              <a:ext uri="{FF2B5EF4-FFF2-40B4-BE49-F238E27FC236}">
                <a16:creationId xmlns:a16="http://schemas.microsoft.com/office/drawing/2014/main" id="{72E4C35E-8C55-A2CE-0E76-79F4D5BB64C5}"/>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a:ext>
            </a:extLst>
          </a:blip>
          <a:srcRect/>
          <a:stretch>
            <a:fillRect/>
          </a:stretch>
        </p:blipFill>
        <p:spPr bwMode="auto">
          <a:xfrm>
            <a:off x="8423869" y="3113746"/>
            <a:ext cx="645787" cy="262620"/>
          </a:xfrm>
          <a:prstGeom prst="rect">
            <a:avLst/>
          </a:prstGeom>
          <a:noFill/>
          <a:ln>
            <a:noFill/>
          </a:ln>
        </p:spPr>
      </p:pic>
      <p:pic>
        <p:nvPicPr>
          <p:cNvPr id="12" name="Picture 22" descr="Memcached Tutorial - Javatpoint">
            <a:extLst>
              <a:ext uri="{FF2B5EF4-FFF2-40B4-BE49-F238E27FC236}">
                <a16:creationId xmlns:a16="http://schemas.microsoft.com/office/drawing/2014/main" id="{FBF6D7E6-352B-6B04-487E-64E0DDA07E9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470148" y="3018704"/>
            <a:ext cx="452704" cy="452704"/>
          </a:xfrm>
          <a:prstGeom prst="rect">
            <a:avLst/>
          </a:prstGeom>
          <a:noFill/>
          <a:ln>
            <a:noFill/>
          </a:ln>
        </p:spPr>
      </p:pic>
      <p:pic>
        <p:nvPicPr>
          <p:cNvPr id="13" name="Picture 24" descr="Cassandra logo">
            <a:extLst>
              <a:ext uri="{FF2B5EF4-FFF2-40B4-BE49-F238E27FC236}">
                <a16:creationId xmlns:a16="http://schemas.microsoft.com/office/drawing/2014/main" id="{0332786E-EE30-E46B-D202-EAE54BD60C57}"/>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40825" y="3070569"/>
            <a:ext cx="520636" cy="348976"/>
          </a:xfrm>
          <a:prstGeom prst="rect">
            <a:avLst/>
          </a:prstGeom>
          <a:noFill/>
          <a:ln>
            <a:noFill/>
          </a:ln>
        </p:spPr>
      </p:pic>
      <p:grpSp>
        <p:nvGrpSpPr>
          <p:cNvPr id="29" name="Group 28">
            <a:extLst>
              <a:ext uri="{FF2B5EF4-FFF2-40B4-BE49-F238E27FC236}">
                <a16:creationId xmlns:a16="http://schemas.microsoft.com/office/drawing/2014/main" id="{81A75F36-4D2D-5B72-E209-84021253A3E9}"/>
              </a:ext>
            </a:extLst>
          </p:cNvPr>
          <p:cNvGrpSpPr/>
          <p:nvPr/>
        </p:nvGrpSpPr>
        <p:grpSpPr>
          <a:xfrm>
            <a:off x="9079201" y="4854135"/>
            <a:ext cx="641611" cy="183604"/>
            <a:chOff x="9139196" y="4743055"/>
            <a:chExt cx="821688" cy="235135"/>
          </a:xfrm>
          <a:noFill/>
        </p:grpSpPr>
        <p:pic>
          <p:nvPicPr>
            <p:cNvPr id="39" name="Picture 38">
              <a:extLst>
                <a:ext uri="{FF2B5EF4-FFF2-40B4-BE49-F238E27FC236}">
                  <a16:creationId xmlns:a16="http://schemas.microsoft.com/office/drawing/2014/main" id="{0746D065-166B-AAB6-EB5B-067F68DE03F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139196" y="4743055"/>
              <a:ext cx="250282" cy="235135"/>
            </a:xfrm>
            <a:prstGeom prst="rect">
              <a:avLst/>
            </a:prstGeom>
            <a:grpFill/>
            <a:ln>
              <a:noFill/>
            </a:ln>
          </p:spPr>
        </p:pic>
        <p:sp>
          <p:nvSpPr>
            <p:cNvPr id="44" name="TextBox 43">
              <a:extLst>
                <a:ext uri="{FF2B5EF4-FFF2-40B4-BE49-F238E27FC236}">
                  <a16:creationId xmlns:a16="http://schemas.microsoft.com/office/drawing/2014/main" id="{767BAD52-A926-0096-C4AE-CD12F07EC6DC}"/>
                </a:ext>
              </a:extLst>
            </p:cNvPr>
            <p:cNvSpPr txBox="1"/>
            <p:nvPr/>
          </p:nvSpPr>
          <p:spPr>
            <a:xfrm>
              <a:off x="9380354" y="4781812"/>
              <a:ext cx="580530" cy="157623"/>
            </a:xfrm>
            <a:prstGeom prst="rect">
              <a:avLst/>
            </a:prstGeom>
            <a:grpFill/>
            <a:ln>
              <a:noFill/>
            </a:ln>
          </p:spPr>
          <p:txBody>
            <a:bodyPr wrap="square" tIns="0" bIns="0" rtlCol="0">
              <a:spAutoFit/>
            </a:bodyPr>
            <a:lstStyle/>
            <a:p>
              <a:pPr defTabSz="914126">
                <a:defRPr/>
              </a:pPr>
              <a:r>
                <a:rPr lang="en-US" sz="800" dirty="0">
                  <a:solidFill>
                    <a:schemeClr val="bg1"/>
                  </a:solidFill>
                  <a:latin typeface="IntelOne Display Regular" panose="020B0503020203020204" pitchFamily="34" charset="77"/>
                </a:rPr>
                <a:t>Linux</a:t>
              </a:r>
            </a:p>
          </p:txBody>
        </p:sp>
      </p:grpSp>
      <p:pic>
        <p:nvPicPr>
          <p:cNvPr id="47" name="Picture 30" descr="H.265/HEVC vs H.264 - What's the Difference?">
            <a:extLst>
              <a:ext uri="{FF2B5EF4-FFF2-40B4-BE49-F238E27FC236}">
                <a16:creationId xmlns:a16="http://schemas.microsoft.com/office/drawing/2014/main" id="{1C44E639-EEF5-EFFE-FC20-BBBA135CBF7A}"/>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5486151" y="2253090"/>
            <a:ext cx="975481" cy="335646"/>
          </a:xfrm>
          <a:prstGeom prst="rect">
            <a:avLst/>
          </a:prstGeom>
          <a:noFill/>
          <a:ln>
            <a:noFill/>
          </a:ln>
        </p:spPr>
      </p:pic>
      <p:pic>
        <p:nvPicPr>
          <p:cNvPr id="48" name="Picture 32" descr="VP9 - Wikipedia">
            <a:extLst>
              <a:ext uri="{FF2B5EF4-FFF2-40B4-BE49-F238E27FC236}">
                <a16:creationId xmlns:a16="http://schemas.microsoft.com/office/drawing/2014/main" id="{3D1D6F63-59D1-24F8-B21E-5CC85A779DEA}"/>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698994" y="2323208"/>
            <a:ext cx="439718" cy="199705"/>
          </a:xfrm>
          <a:prstGeom prst="rect">
            <a:avLst/>
          </a:prstGeom>
          <a:noFill/>
          <a:ln>
            <a:noFill/>
          </a:ln>
        </p:spPr>
      </p:pic>
      <p:pic>
        <p:nvPicPr>
          <p:cNvPr id="49" name="Picture 38" descr="The LLVM Compiler Infrastructure Project">
            <a:extLst>
              <a:ext uri="{FF2B5EF4-FFF2-40B4-BE49-F238E27FC236}">
                <a16:creationId xmlns:a16="http://schemas.microsoft.com/office/drawing/2014/main" id="{51E41251-2292-5EE1-CE98-30DFFA6A66A4}"/>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317740" y="5713632"/>
            <a:ext cx="629990" cy="221756"/>
          </a:xfrm>
          <a:prstGeom prst="rect">
            <a:avLst/>
          </a:prstGeom>
          <a:noFill/>
          <a:ln>
            <a:noFill/>
          </a:ln>
        </p:spPr>
      </p:pic>
      <p:pic>
        <p:nvPicPr>
          <p:cNvPr id="53" name="Picture 40" descr="GCC Resource Center for GCC Internals">
            <a:extLst>
              <a:ext uri="{FF2B5EF4-FFF2-40B4-BE49-F238E27FC236}">
                <a16:creationId xmlns:a16="http://schemas.microsoft.com/office/drawing/2014/main" id="{1E1F5BB0-A3F1-34BB-3D9F-9AD620CB596F}"/>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249255" y="5700929"/>
            <a:ext cx="247167" cy="247167"/>
          </a:xfrm>
          <a:prstGeom prst="rect">
            <a:avLst/>
          </a:prstGeom>
          <a:noFill/>
          <a:ln>
            <a:noFill/>
          </a:ln>
        </p:spPr>
      </p:pic>
      <p:pic>
        <p:nvPicPr>
          <p:cNvPr id="59" name="Picture 42" descr="Eclipse Logos and Artwork | The Eclipse Foundation">
            <a:extLst>
              <a:ext uri="{FF2B5EF4-FFF2-40B4-BE49-F238E27FC236}">
                <a16:creationId xmlns:a16="http://schemas.microsoft.com/office/drawing/2014/main" id="{0667D3A8-358A-9CC4-FDD6-DD97D98C6A4D}"/>
              </a:ext>
            </a:extLst>
          </p:cNvPr>
          <p:cNvPicPr>
            <a:picLocks noChangeAspect="1" noChangeArrowheads="1"/>
          </p:cNvPicPr>
          <p:nvPr/>
        </p:nvPicPr>
        <p:blipFill>
          <a:blip r:embed="rId14" cstate="print">
            <a:lum bright="70000" contrast="-70000"/>
            <a:extLst>
              <a:ext uri="{28A0092B-C50C-407E-A947-70E740481C1C}">
                <a14:useLocalDpi xmlns:a14="http://schemas.microsoft.com/office/drawing/2010/main"/>
              </a:ext>
            </a:extLst>
          </a:blip>
          <a:srcRect/>
          <a:stretch>
            <a:fillRect/>
          </a:stretch>
        </p:blipFill>
        <p:spPr bwMode="auto">
          <a:xfrm>
            <a:off x="9668193" y="5739915"/>
            <a:ext cx="719980" cy="169195"/>
          </a:xfrm>
          <a:prstGeom prst="rect">
            <a:avLst/>
          </a:prstGeom>
          <a:noFill/>
          <a:ln>
            <a:noFill/>
          </a:ln>
        </p:spPr>
      </p:pic>
      <p:pic>
        <p:nvPicPr>
          <p:cNvPr id="61" name="Picture 60">
            <a:extLst>
              <a:ext uri="{FF2B5EF4-FFF2-40B4-BE49-F238E27FC236}">
                <a16:creationId xmlns:a16="http://schemas.microsoft.com/office/drawing/2014/main" id="{FDB5AB61-4FAD-6C70-4A4A-A744E466146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9621912" y="5274455"/>
            <a:ext cx="768874" cy="221540"/>
          </a:xfrm>
          <a:prstGeom prst="rect">
            <a:avLst/>
          </a:prstGeom>
          <a:noFill/>
          <a:ln>
            <a:noFill/>
          </a:ln>
        </p:spPr>
      </p:pic>
      <p:pic>
        <p:nvPicPr>
          <p:cNvPr id="62" name="Picture 28" descr="Logo - coreboot">
            <a:extLst>
              <a:ext uri="{FF2B5EF4-FFF2-40B4-BE49-F238E27FC236}">
                <a16:creationId xmlns:a16="http://schemas.microsoft.com/office/drawing/2014/main" id="{61E49827-AD83-282A-3847-E0A88D0B3FA1}"/>
              </a:ext>
            </a:extLst>
          </p:cNvPr>
          <p:cNvPicPr>
            <a:picLocks noChangeAspect="1" noChangeArrowheads="1"/>
          </p:cNvPicPr>
          <p:nvPr/>
        </p:nvPicPr>
        <p:blipFill>
          <a:blip r:embed="rId17" cstate="print">
            <a:lum bright="70000" contrast="-70000"/>
            <a:extLst>
              <a:ext uri="{28A0092B-C50C-407E-A947-70E740481C1C}">
                <a14:useLocalDpi xmlns:a14="http://schemas.microsoft.com/office/drawing/2010/main"/>
              </a:ext>
            </a:extLst>
          </a:blip>
          <a:srcRect/>
          <a:stretch>
            <a:fillRect/>
          </a:stretch>
        </p:blipFill>
        <p:spPr bwMode="auto">
          <a:xfrm>
            <a:off x="8068730" y="5287067"/>
            <a:ext cx="593121" cy="196317"/>
          </a:xfrm>
          <a:prstGeom prst="rect">
            <a:avLst/>
          </a:prstGeom>
          <a:noFill/>
          <a:ln>
            <a:noFill/>
          </a:ln>
        </p:spPr>
      </p:pic>
      <p:pic>
        <p:nvPicPr>
          <p:cNvPr id="63" name="Picture 2" descr="GitHub - thesofproject/sof: Sound Open Firmware">
            <a:extLst>
              <a:ext uri="{FF2B5EF4-FFF2-40B4-BE49-F238E27FC236}">
                <a16:creationId xmlns:a16="http://schemas.microsoft.com/office/drawing/2014/main" id="{020D6CB8-E34D-2EE0-DC2B-DBA3076D76BA}"/>
              </a:ext>
            </a:extLst>
          </p:cNvPr>
          <p:cNvPicPr>
            <a:picLocks noChangeAspect="1" noChangeArrowheads="1"/>
          </p:cNvPicPr>
          <p:nvPr/>
        </p:nvPicPr>
        <p:blipFill>
          <a:blip r:embed="rId18" cstate="print">
            <a:lum bright="70000" contrast="-70000"/>
            <a:extLst>
              <a:ext uri="{28A0092B-C50C-407E-A947-70E740481C1C}">
                <a14:useLocalDpi xmlns:a14="http://schemas.microsoft.com/office/drawing/2010/main"/>
              </a:ext>
            </a:extLst>
          </a:blip>
          <a:srcRect/>
          <a:stretch>
            <a:fillRect/>
          </a:stretch>
        </p:blipFill>
        <p:spPr bwMode="auto">
          <a:xfrm>
            <a:off x="6461631" y="5266031"/>
            <a:ext cx="439767" cy="238389"/>
          </a:xfrm>
          <a:prstGeom prst="rect">
            <a:avLst/>
          </a:prstGeom>
          <a:noFill/>
          <a:ln>
            <a:noFill/>
          </a:ln>
        </p:spPr>
      </p:pic>
      <p:grpSp>
        <p:nvGrpSpPr>
          <p:cNvPr id="64" name="Group 63">
            <a:extLst>
              <a:ext uri="{FF2B5EF4-FFF2-40B4-BE49-F238E27FC236}">
                <a16:creationId xmlns:a16="http://schemas.microsoft.com/office/drawing/2014/main" id="{A14BA12B-2BC9-8432-C7C7-6DB399E0D611}"/>
              </a:ext>
            </a:extLst>
          </p:cNvPr>
          <p:cNvGrpSpPr/>
          <p:nvPr/>
        </p:nvGrpSpPr>
        <p:grpSpPr>
          <a:xfrm>
            <a:off x="8069289" y="4401389"/>
            <a:ext cx="2262446" cy="210523"/>
            <a:chOff x="7901172" y="4401640"/>
            <a:chExt cx="2263035" cy="210578"/>
          </a:xfrm>
          <a:noFill/>
        </p:grpSpPr>
        <p:pic>
          <p:nvPicPr>
            <p:cNvPr id="65" name="Picture 2" descr="KVM Alternatives &amp; Competitors | G2">
              <a:extLst>
                <a:ext uri="{FF2B5EF4-FFF2-40B4-BE49-F238E27FC236}">
                  <a16:creationId xmlns:a16="http://schemas.microsoft.com/office/drawing/2014/main" id="{A6418760-4A3D-7B0C-DDEE-BCDB307EBE25}"/>
                </a:ext>
              </a:extLst>
            </p:cNvPr>
            <p:cNvPicPr>
              <a:picLocks noChangeAspect="1" noChangeArrowheads="1"/>
            </p:cNvPicPr>
            <p:nvPr/>
          </p:nvPicPr>
          <p:blipFill rotWithShape="1">
            <a:blip r:embed="rId19" cstate="print">
              <a:lum bright="70000" contrast="-70000"/>
              <a:extLst>
                <a:ext uri="{28A0092B-C50C-407E-A947-70E740481C1C}">
                  <a14:useLocalDpi xmlns:a14="http://schemas.microsoft.com/office/drawing/2010/main"/>
                </a:ext>
              </a:extLst>
            </a:blip>
            <a:srcRect/>
            <a:stretch/>
          </p:blipFill>
          <p:spPr bwMode="auto">
            <a:xfrm>
              <a:off x="7901172" y="4401640"/>
              <a:ext cx="607259" cy="210578"/>
            </a:xfrm>
            <a:prstGeom prst="rect">
              <a:avLst/>
            </a:prstGeom>
            <a:grpFill/>
            <a:ln>
              <a:noFill/>
            </a:ln>
          </p:spPr>
        </p:pic>
        <p:pic>
          <p:nvPicPr>
            <p:cNvPr id="67" name="Picture 4">
              <a:extLst>
                <a:ext uri="{FF2B5EF4-FFF2-40B4-BE49-F238E27FC236}">
                  <a16:creationId xmlns:a16="http://schemas.microsoft.com/office/drawing/2014/main" id="{756013A7-3CAA-773B-68A1-153E0890C3AE}"/>
                </a:ext>
              </a:extLst>
            </p:cNvPr>
            <p:cNvPicPr>
              <a:picLocks noChangeAspect="1" noChangeArrowheads="1"/>
            </p:cNvPicPr>
            <p:nvPr/>
          </p:nvPicPr>
          <p:blipFill>
            <a:blip r:embed="rId20" cstate="print">
              <a:lum bright="70000" contrast="-70000"/>
              <a:extLst>
                <a:ext uri="{28A0092B-C50C-407E-A947-70E740481C1C}">
                  <a14:useLocalDpi xmlns:a14="http://schemas.microsoft.com/office/drawing/2010/main"/>
                </a:ext>
              </a:extLst>
            </a:blip>
            <a:srcRect/>
            <a:stretch>
              <a:fillRect/>
            </a:stretch>
          </p:blipFill>
          <p:spPr bwMode="auto">
            <a:xfrm>
              <a:off x="9556947" y="4410274"/>
              <a:ext cx="607260" cy="193311"/>
            </a:xfrm>
            <a:prstGeom prst="rect">
              <a:avLst/>
            </a:prstGeom>
            <a:grpFill/>
            <a:ln>
              <a:noFill/>
            </a:ln>
          </p:spPr>
        </p:pic>
      </p:grpSp>
      <p:sp>
        <p:nvSpPr>
          <p:cNvPr id="68" name="Rectangle 67">
            <a:extLst>
              <a:ext uri="{FF2B5EF4-FFF2-40B4-BE49-F238E27FC236}">
                <a16:creationId xmlns:a16="http://schemas.microsoft.com/office/drawing/2014/main" id="{72A212A9-E7C9-0615-FC35-A082661909CC}"/>
              </a:ext>
            </a:extLst>
          </p:cNvPr>
          <p:cNvSpPr/>
          <p:nvPr/>
        </p:nvSpPr>
        <p:spPr>
          <a:xfrm>
            <a:off x="5325899" y="400901"/>
            <a:ext cx="6024949" cy="739161"/>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lIns="182832" tIns="137124" rIns="182832" bIns="137124" rtlCol="0" anchor="ctr" anchorCtr="0"/>
          <a:lstStyle/>
          <a:p>
            <a:endParaRPr lang="en-US" sz="1999">
              <a:solidFill>
                <a:schemeClr val="bg1"/>
              </a:solidFill>
              <a:latin typeface="IntelOne Display Regular" panose="020B0503020203020204" pitchFamily="34" charset="77"/>
            </a:endParaRPr>
          </a:p>
        </p:txBody>
      </p:sp>
      <p:sp>
        <p:nvSpPr>
          <p:cNvPr id="69" name="TextBox 68">
            <a:extLst>
              <a:ext uri="{FF2B5EF4-FFF2-40B4-BE49-F238E27FC236}">
                <a16:creationId xmlns:a16="http://schemas.microsoft.com/office/drawing/2014/main" id="{D94C9AEA-4040-87DF-4385-DE85A5B4E789}"/>
              </a:ext>
            </a:extLst>
          </p:cNvPr>
          <p:cNvSpPr txBox="1"/>
          <p:nvPr/>
        </p:nvSpPr>
        <p:spPr>
          <a:xfrm>
            <a:off x="4100085" y="400899"/>
            <a:ext cx="1225815" cy="734870"/>
          </a:xfrm>
          <a:prstGeom prst="rect">
            <a:avLst/>
          </a:prstGeom>
          <a:noFill/>
        </p:spPr>
        <p:txBody>
          <a:bodyPr wrap="square" anchor="ctr" anchorCtr="0">
            <a:noAutofit/>
          </a:bodyPr>
          <a:lstStyle/>
          <a:p>
            <a:pPr algn="r"/>
            <a:r>
              <a:rPr lang="en-US" sz="1000" dirty="0">
                <a:solidFill>
                  <a:schemeClr val="bg1"/>
                </a:solidFill>
                <a:latin typeface="IntelOne Display Regular" panose="020B0503020203020204" pitchFamily="34" charset="77"/>
              </a:rPr>
              <a:t>Runtimes and Languages</a:t>
            </a:r>
          </a:p>
        </p:txBody>
      </p:sp>
      <p:sp>
        <p:nvSpPr>
          <p:cNvPr id="70" name="TextBox 69">
            <a:extLst>
              <a:ext uri="{FF2B5EF4-FFF2-40B4-BE49-F238E27FC236}">
                <a16:creationId xmlns:a16="http://schemas.microsoft.com/office/drawing/2014/main" id="{9F5C6785-12F0-ECA7-D676-A124AC4CF814}"/>
              </a:ext>
            </a:extLst>
          </p:cNvPr>
          <p:cNvSpPr txBox="1"/>
          <p:nvPr/>
        </p:nvSpPr>
        <p:spPr>
          <a:xfrm>
            <a:off x="4100085" y="1227189"/>
            <a:ext cx="1225815" cy="734870"/>
          </a:xfrm>
          <a:prstGeom prst="rect">
            <a:avLst/>
          </a:prstGeom>
          <a:noFill/>
        </p:spPr>
        <p:txBody>
          <a:bodyPr wrap="square" anchor="ctr" anchorCtr="0">
            <a:noAutofit/>
          </a:bodyPr>
          <a:lstStyle/>
          <a:p>
            <a:pPr algn="r"/>
            <a:r>
              <a:rPr lang="en-US" sz="1000">
                <a:solidFill>
                  <a:schemeClr val="bg1"/>
                </a:solidFill>
                <a:latin typeface="IntelOne Display Regular" panose="020B0503020203020204" pitchFamily="34" charset="77"/>
              </a:rPr>
              <a:t>Cloud, </a:t>
            </a:r>
            <a:br>
              <a:rPr lang="en-US" sz="1000">
                <a:solidFill>
                  <a:schemeClr val="bg1"/>
                </a:solidFill>
                <a:latin typeface="IntelOne Display Regular" panose="020B0503020203020204" pitchFamily="34" charset="77"/>
              </a:rPr>
            </a:br>
            <a:r>
              <a:rPr lang="en-US" sz="1000">
                <a:solidFill>
                  <a:schemeClr val="bg1"/>
                </a:solidFill>
                <a:latin typeface="IntelOne Display Regular" panose="020B0503020203020204" pitchFamily="34" charset="77"/>
              </a:rPr>
              <a:t>Edge, and </a:t>
            </a:r>
            <a:br>
              <a:rPr lang="en-US" sz="1000">
                <a:solidFill>
                  <a:schemeClr val="bg1"/>
                </a:solidFill>
                <a:latin typeface="IntelOne Display Regular" panose="020B0503020203020204" pitchFamily="34" charset="77"/>
              </a:rPr>
            </a:br>
            <a:r>
              <a:rPr lang="en-US" sz="1000">
                <a:solidFill>
                  <a:schemeClr val="bg1"/>
                </a:solidFill>
                <a:latin typeface="IntelOne Display Regular" panose="020B0503020203020204" pitchFamily="34" charset="77"/>
              </a:rPr>
              <a:t>Data Center</a:t>
            </a:r>
          </a:p>
        </p:txBody>
      </p:sp>
      <p:sp>
        <p:nvSpPr>
          <p:cNvPr id="85" name="TextBox 84">
            <a:extLst>
              <a:ext uri="{FF2B5EF4-FFF2-40B4-BE49-F238E27FC236}">
                <a16:creationId xmlns:a16="http://schemas.microsoft.com/office/drawing/2014/main" id="{09EF5B1F-7805-26F7-EEFD-BDA51842AA01}"/>
              </a:ext>
            </a:extLst>
          </p:cNvPr>
          <p:cNvSpPr txBox="1"/>
          <p:nvPr/>
        </p:nvSpPr>
        <p:spPr>
          <a:xfrm>
            <a:off x="4100085" y="2053479"/>
            <a:ext cx="1225815" cy="734870"/>
          </a:xfrm>
          <a:prstGeom prst="rect">
            <a:avLst/>
          </a:prstGeom>
          <a:noFill/>
        </p:spPr>
        <p:txBody>
          <a:bodyPr wrap="square" anchor="ctr" anchorCtr="0">
            <a:noAutofit/>
          </a:bodyPr>
          <a:lstStyle/>
          <a:p>
            <a:pPr algn="r"/>
            <a:r>
              <a:rPr lang="en-US" sz="1000">
                <a:solidFill>
                  <a:schemeClr val="bg1"/>
                </a:solidFill>
                <a:latin typeface="IntelOne Display Regular" panose="020B0503020203020204" pitchFamily="34" charset="77"/>
              </a:rPr>
              <a:t>Media</a:t>
            </a:r>
          </a:p>
        </p:txBody>
      </p:sp>
      <p:sp>
        <p:nvSpPr>
          <p:cNvPr id="86" name="TextBox 85">
            <a:extLst>
              <a:ext uri="{FF2B5EF4-FFF2-40B4-BE49-F238E27FC236}">
                <a16:creationId xmlns:a16="http://schemas.microsoft.com/office/drawing/2014/main" id="{EFE41DCE-9823-CBE3-8052-1667D7FAF41B}"/>
              </a:ext>
            </a:extLst>
          </p:cNvPr>
          <p:cNvSpPr txBox="1"/>
          <p:nvPr/>
        </p:nvSpPr>
        <p:spPr>
          <a:xfrm>
            <a:off x="4100085" y="2879767"/>
            <a:ext cx="1225815" cy="734870"/>
          </a:xfrm>
          <a:prstGeom prst="rect">
            <a:avLst/>
          </a:prstGeom>
          <a:noFill/>
        </p:spPr>
        <p:txBody>
          <a:bodyPr wrap="square" anchor="ctr" anchorCtr="0">
            <a:noAutofit/>
          </a:bodyPr>
          <a:lstStyle/>
          <a:p>
            <a:pPr algn="r"/>
            <a:r>
              <a:rPr lang="en-US" sz="1000" dirty="0">
                <a:solidFill>
                  <a:schemeClr val="bg1"/>
                </a:solidFill>
                <a:latin typeface="IntelOne Display Regular" panose="020B0503020203020204" pitchFamily="34" charset="77"/>
              </a:rPr>
              <a:t>Networking, Storage, and Database</a:t>
            </a:r>
          </a:p>
        </p:txBody>
      </p:sp>
      <p:sp>
        <p:nvSpPr>
          <p:cNvPr id="87" name="TextBox 86">
            <a:extLst>
              <a:ext uri="{FF2B5EF4-FFF2-40B4-BE49-F238E27FC236}">
                <a16:creationId xmlns:a16="http://schemas.microsoft.com/office/drawing/2014/main" id="{92556B77-491E-FECD-2C4C-442A16F62026}"/>
              </a:ext>
            </a:extLst>
          </p:cNvPr>
          <p:cNvSpPr txBox="1"/>
          <p:nvPr/>
        </p:nvSpPr>
        <p:spPr>
          <a:xfrm>
            <a:off x="4100085" y="3702002"/>
            <a:ext cx="1225815" cy="526826"/>
          </a:xfrm>
          <a:prstGeom prst="rect">
            <a:avLst/>
          </a:prstGeom>
          <a:noFill/>
        </p:spPr>
        <p:txBody>
          <a:bodyPr wrap="square" anchor="ctr" anchorCtr="0">
            <a:noAutofit/>
          </a:bodyPr>
          <a:lstStyle/>
          <a:p>
            <a:pPr algn="r"/>
            <a:r>
              <a:rPr lang="en-US" sz="1000">
                <a:solidFill>
                  <a:schemeClr val="bg1"/>
                </a:solidFill>
                <a:latin typeface="IntelOne Display Regular" panose="020B0503020203020204" pitchFamily="34" charset="77"/>
              </a:rPr>
              <a:t>Libraries/Tools</a:t>
            </a:r>
          </a:p>
        </p:txBody>
      </p:sp>
      <p:sp>
        <p:nvSpPr>
          <p:cNvPr id="88" name="TextBox 87">
            <a:extLst>
              <a:ext uri="{FF2B5EF4-FFF2-40B4-BE49-F238E27FC236}">
                <a16:creationId xmlns:a16="http://schemas.microsoft.com/office/drawing/2014/main" id="{F22007F1-17C1-D191-1683-1394299A7180}"/>
              </a:ext>
            </a:extLst>
          </p:cNvPr>
          <p:cNvSpPr txBox="1"/>
          <p:nvPr/>
        </p:nvSpPr>
        <p:spPr>
          <a:xfrm>
            <a:off x="4100085" y="4337247"/>
            <a:ext cx="1225815" cy="344913"/>
          </a:xfrm>
          <a:prstGeom prst="rect">
            <a:avLst/>
          </a:prstGeom>
          <a:noFill/>
        </p:spPr>
        <p:txBody>
          <a:bodyPr wrap="square" anchor="ctr" anchorCtr="0">
            <a:noAutofit/>
          </a:bodyPr>
          <a:lstStyle/>
          <a:p>
            <a:pPr algn="r"/>
            <a:r>
              <a:rPr lang="en-US" sz="1000">
                <a:solidFill>
                  <a:schemeClr val="bg1"/>
                </a:solidFill>
                <a:latin typeface="IntelOne Display Regular" panose="020B0503020203020204" pitchFamily="34" charset="77"/>
              </a:rPr>
              <a:t>Virtualization</a:t>
            </a:r>
          </a:p>
        </p:txBody>
      </p:sp>
      <p:sp>
        <p:nvSpPr>
          <p:cNvPr id="89" name="TextBox 88">
            <a:extLst>
              <a:ext uri="{FF2B5EF4-FFF2-40B4-BE49-F238E27FC236}">
                <a16:creationId xmlns:a16="http://schemas.microsoft.com/office/drawing/2014/main" id="{B0B01E7C-6F0F-3CD8-5FEB-915C56FD1E5E}"/>
              </a:ext>
            </a:extLst>
          </p:cNvPr>
          <p:cNvSpPr txBox="1"/>
          <p:nvPr/>
        </p:nvSpPr>
        <p:spPr>
          <a:xfrm>
            <a:off x="4100085" y="4776535"/>
            <a:ext cx="1225815" cy="344913"/>
          </a:xfrm>
          <a:prstGeom prst="rect">
            <a:avLst/>
          </a:prstGeom>
          <a:noFill/>
        </p:spPr>
        <p:txBody>
          <a:bodyPr wrap="square" anchor="ctr" anchorCtr="0">
            <a:noAutofit/>
          </a:bodyPr>
          <a:lstStyle/>
          <a:p>
            <a:pPr algn="r"/>
            <a:r>
              <a:rPr lang="en-US" sz="1000">
                <a:solidFill>
                  <a:schemeClr val="bg1"/>
                </a:solidFill>
                <a:latin typeface="IntelOne Display Regular" panose="020B0503020203020204" pitchFamily="34" charset="77"/>
              </a:rPr>
              <a:t>Kernel / OS</a:t>
            </a:r>
          </a:p>
        </p:txBody>
      </p:sp>
      <p:sp>
        <p:nvSpPr>
          <p:cNvPr id="90" name="TextBox 89">
            <a:extLst>
              <a:ext uri="{FF2B5EF4-FFF2-40B4-BE49-F238E27FC236}">
                <a16:creationId xmlns:a16="http://schemas.microsoft.com/office/drawing/2014/main" id="{58095546-7251-3D53-9658-33E9D02E5400}"/>
              </a:ext>
            </a:extLst>
          </p:cNvPr>
          <p:cNvSpPr txBox="1"/>
          <p:nvPr/>
        </p:nvSpPr>
        <p:spPr>
          <a:xfrm>
            <a:off x="4100085" y="5215822"/>
            <a:ext cx="1225815" cy="344913"/>
          </a:xfrm>
          <a:prstGeom prst="rect">
            <a:avLst/>
          </a:prstGeom>
          <a:noFill/>
        </p:spPr>
        <p:txBody>
          <a:bodyPr wrap="square" anchor="ctr" anchorCtr="0">
            <a:noAutofit/>
          </a:bodyPr>
          <a:lstStyle/>
          <a:p>
            <a:pPr algn="r"/>
            <a:r>
              <a:rPr lang="en-US" sz="1000">
                <a:solidFill>
                  <a:schemeClr val="bg1"/>
                </a:solidFill>
                <a:latin typeface="IntelOne Display Regular" panose="020B0503020203020204" pitchFamily="34" charset="77"/>
              </a:rPr>
              <a:t>Firmware</a:t>
            </a:r>
          </a:p>
        </p:txBody>
      </p:sp>
      <p:sp>
        <p:nvSpPr>
          <p:cNvPr id="91" name="TextBox 90">
            <a:extLst>
              <a:ext uri="{FF2B5EF4-FFF2-40B4-BE49-F238E27FC236}">
                <a16:creationId xmlns:a16="http://schemas.microsoft.com/office/drawing/2014/main" id="{C56B5411-1D04-6B81-F0D1-75E733F353D7}"/>
              </a:ext>
            </a:extLst>
          </p:cNvPr>
          <p:cNvSpPr txBox="1"/>
          <p:nvPr/>
        </p:nvSpPr>
        <p:spPr>
          <a:xfrm>
            <a:off x="4100085" y="5655109"/>
            <a:ext cx="1225815" cy="344913"/>
          </a:xfrm>
          <a:prstGeom prst="rect">
            <a:avLst/>
          </a:prstGeom>
          <a:noFill/>
        </p:spPr>
        <p:txBody>
          <a:bodyPr wrap="square" anchor="ctr" anchorCtr="0">
            <a:noAutofit/>
          </a:bodyPr>
          <a:lstStyle/>
          <a:p>
            <a:pPr algn="r"/>
            <a:r>
              <a:rPr lang="en-US" sz="1000">
                <a:solidFill>
                  <a:schemeClr val="bg1"/>
                </a:solidFill>
                <a:latin typeface="IntelOne Display Regular" panose="020B0503020203020204" pitchFamily="34" charset="77"/>
              </a:rPr>
              <a:t>Tools </a:t>
            </a:r>
            <a:br>
              <a:rPr lang="en-US" sz="1000">
                <a:solidFill>
                  <a:schemeClr val="bg1"/>
                </a:solidFill>
                <a:latin typeface="IntelOne Display Regular" panose="020B0503020203020204" pitchFamily="34" charset="77"/>
              </a:rPr>
            </a:br>
            <a:r>
              <a:rPr lang="en-US" sz="1000">
                <a:solidFill>
                  <a:schemeClr val="bg1"/>
                </a:solidFill>
                <a:latin typeface="IntelOne Display Regular" panose="020B0503020203020204" pitchFamily="34" charset="77"/>
              </a:rPr>
              <a:t>and SDKs</a:t>
            </a:r>
          </a:p>
        </p:txBody>
      </p:sp>
      <p:grpSp>
        <p:nvGrpSpPr>
          <p:cNvPr id="94" name="Group 93">
            <a:extLst>
              <a:ext uri="{FF2B5EF4-FFF2-40B4-BE49-F238E27FC236}">
                <a16:creationId xmlns:a16="http://schemas.microsoft.com/office/drawing/2014/main" id="{BAEECDDC-291F-4B9B-218A-B8E1CB84DF3C}"/>
              </a:ext>
            </a:extLst>
          </p:cNvPr>
          <p:cNvGrpSpPr/>
          <p:nvPr/>
        </p:nvGrpSpPr>
        <p:grpSpPr>
          <a:xfrm>
            <a:off x="6628161" y="1305806"/>
            <a:ext cx="4374746" cy="596199"/>
            <a:chOff x="7097721" y="1278083"/>
            <a:chExt cx="5023001" cy="684544"/>
          </a:xfrm>
          <a:noFill/>
        </p:grpSpPr>
        <p:pic>
          <p:nvPicPr>
            <p:cNvPr id="97" name="Picture 10" descr="CNCF Branding">
              <a:extLst>
                <a:ext uri="{FF2B5EF4-FFF2-40B4-BE49-F238E27FC236}">
                  <a16:creationId xmlns:a16="http://schemas.microsoft.com/office/drawing/2014/main" id="{0A90CBF1-E5B8-1BEB-E07E-E3599454CD93}"/>
                </a:ext>
              </a:extLst>
            </p:cNvPr>
            <p:cNvPicPr>
              <a:picLocks noChangeAspect="1" noChangeArrowheads="1"/>
            </p:cNvPicPr>
            <p:nvPr/>
          </p:nvPicPr>
          <p:blipFill>
            <a:blip r:embed="rId21" cstate="print">
              <a:lum bright="70000" contrast="-70000"/>
              <a:extLst>
                <a:ext uri="{28A0092B-C50C-407E-A947-70E740481C1C}">
                  <a14:useLocalDpi xmlns:a14="http://schemas.microsoft.com/office/drawing/2010/main"/>
                </a:ext>
              </a:extLst>
            </a:blip>
            <a:srcRect/>
            <a:stretch>
              <a:fillRect/>
            </a:stretch>
          </p:blipFill>
          <p:spPr bwMode="auto">
            <a:xfrm>
              <a:off x="8700947" y="1321428"/>
              <a:ext cx="1106675" cy="175800"/>
            </a:xfrm>
            <a:prstGeom prst="rect">
              <a:avLst/>
            </a:prstGeom>
            <a:grpFill/>
            <a:ln>
              <a:noFill/>
            </a:ln>
          </p:spPr>
        </p:pic>
        <p:pic>
          <p:nvPicPr>
            <p:cNvPr id="98" name="Picture 12" descr="OCF - IoTivity">
              <a:extLst>
                <a:ext uri="{FF2B5EF4-FFF2-40B4-BE49-F238E27FC236}">
                  <a16:creationId xmlns:a16="http://schemas.microsoft.com/office/drawing/2014/main" id="{76CDA86A-9558-0333-AEC5-E1612A683496}"/>
                </a:ext>
              </a:extLst>
            </p:cNvPr>
            <p:cNvPicPr>
              <a:picLocks noChangeAspect="1" noChangeArrowheads="1"/>
            </p:cNvPicPr>
            <p:nvPr/>
          </p:nvPicPr>
          <p:blipFill>
            <a:blip r:embed="rId22" cstate="print">
              <a:lum bright="70000" contrast="-70000"/>
              <a:extLst>
                <a:ext uri="{28A0092B-C50C-407E-A947-70E740481C1C}">
                  <a14:useLocalDpi xmlns:a14="http://schemas.microsoft.com/office/drawing/2010/main"/>
                </a:ext>
              </a:extLst>
            </a:blip>
            <a:srcRect/>
            <a:stretch>
              <a:fillRect/>
            </a:stretch>
          </p:blipFill>
          <p:spPr bwMode="auto">
            <a:xfrm>
              <a:off x="7097721" y="1610029"/>
              <a:ext cx="777789" cy="352598"/>
            </a:xfrm>
            <a:prstGeom prst="rect">
              <a:avLst/>
            </a:prstGeom>
            <a:grpFill/>
            <a:ln>
              <a:noFill/>
            </a:ln>
          </p:spPr>
        </p:pic>
        <p:pic>
          <p:nvPicPr>
            <p:cNvPr id="99" name="Picture 22" descr="STARLINGX AND WIND RIVER">
              <a:extLst>
                <a:ext uri="{FF2B5EF4-FFF2-40B4-BE49-F238E27FC236}">
                  <a16:creationId xmlns:a16="http://schemas.microsoft.com/office/drawing/2014/main" id="{E58D3C2D-8FD8-9EB9-7FC6-BE9DC2A81D1D}"/>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7892745" y="1278083"/>
              <a:ext cx="291605" cy="339076"/>
            </a:xfrm>
            <a:prstGeom prst="rect">
              <a:avLst/>
            </a:prstGeom>
            <a:grpFill/>
            <a:ln>
              <a:noFill/>
            </a:ln>
          </p:spPr>
        </p:pic>
        <p:pic>
          <p:nvPicPr>
            <p:cNvPr id="100" name="Picture 24" descr="Linux Foundation announces new project for high-availability cloud ...">
              <a:extLst>
                <a:ext uri="{FF2B5EF4-FFF2-40B4-BE49-F238E27FC236}">
                  <a16:creationId xmlns:a16="http://schemas.microsoft.com/office/drawing/2014/main" id="{FB12FB3D-327E-DBEE-DBFD-FE71950BD64D}"/>
                </a:ext>
              </a:extLst>
            </p:cNvPr>
            <p:cNvPicPr>
              <a:picLocks noChangeAspect="1" noChangeArrowheads="1"/>
            </p:cNvPicPr>
            <p:nvPr/>
          </p:nvPicPr>
          <p:blipFill rotWithShape="1">
            <a:blip r:embed="rId24" cstate="print">
              <a:extLst>
                <a:ext uri="{28A0092B-C50C-407E-A947-70E740481C1C}">
                  <a14:useLocalDpi xmlns:a14="http://schemas.microsoft.com/office/drawing/2010/main"/>
                </a:ext>
              </a:extLst>
            </a:blip>
            <a:srcRect/>
            <a:stretch/>
          </p:blipFill>
          <p:spPr bwMode="auto">
            <a:xfrm>
              <a:off x="9604478" y="1660916"/>
              <a:ext cx="857031" cy="250823"/>
            </a:xfrm>
            <a:prstGeom prst="rect">
              <a:avLst/>
            </a:prstGeom>
            <a:grpFill/>
            <a:ln>
              <a:noFill/>
            </a:ln>
          </p:spPr>
        </p:pic>
        <p:pic>
          <p:nvPicPr>
            <p:cNvPr id="101" name="Picture 14" descr="Asset Library - EdgeX Foundry">
              <a:extLst>
                <a:ext uri="{FF2B5EF4-FFF2-40B4-BE49-F238E27FC236}">
                  <a16:creationId xmlns:a16="http://schemas.microsoft.com/office/drawing/2014/main" id="{7BDC98BC-222C-9DB7-6C7D-7471640D3177}"/>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10324220" y="1308977"/>
              <a:ext cx="1796502" cy="200703"/>
            </a:xfrm>
            <a:prstGeom prst="rect">
              <a:avLst/>
            </a:prstGeom>
            <a:grpFill/>
            <a:ln>
              <a:noFill/>
            </a:ln>
          </p:spPr>
        </p:pic>
      </p:grpSp>
      <p:sp>
        <p:nvSpPr>
          <p:cNvPr id="104" name="Rectangle 103">
            <a:extLst>
              <a:ext uri="{FF2B5EF4-FFF2-40B4-BE49-F238E27FC236}">
                <a16:creationId xmlns:a16="http://schemas.microsoft.com/office/drawing/2014/main" id="{5687F30A-9063-C2BF-7A9D-2F76C4BE50E9}"/>
              </a:ext>
            </a:extLst>
          </p:cNvPr>
          <p:cNvSpPr/>
          <p:nvPr/>
        </p:nvSpPr>
        <p:spPr>
          <a:xfrm>
            <a:off x="8954419" y="2053480"/>
            <a:ext cx="2398012" cy="739161"/>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lIns="182832" tIns="137124" rIns="182832" bIns="137124" rtlCol="0" anchor="ctr" anchorCtr="0"/>
          <a:lstStyle/>
          <a:p>
            <a:endParaRPr lang="en-US" sz="1999">
              <a:solidFill>
                <a:schemeClr val="bg1"/>
              </a:solidFill>
              <a:latin typeface="IntelOne Display Regular" panose="020B0503020203020204" pitchFamily="34" charset="77"/>
            </a:endParaRPr>
          </a:p>
        </p:txBody>
      </p:sp>
      <p:sp>
        <p:nvSpPr>
          <p:cNvPr id="105" name="TextBox 104">
            <a:extLst>
              <a:ext uri="{FF2B5EF4-FFF2-40B4-BE49-F238E27FC236}">
                <a16:creationId xmlns:a16="http://schemas.microsoft.com/office/drawing/2014/main" id="{B6AEF1AF-0730-331B-948C-11E981F5C3CF}"/>
              </a:ext>
            </a:extLst>
          </p:cNvPr>
          <p:cNvSpPr txBox="1"/>
          <p:nvPr/>
        </p:nvSpPr>
        <p:spPr>
          <a:xfrm>
            <a:off x="8183807" y="2053479"/>
            <a:ext cx="770612" cy="734870"/>
          </a:xfrm>
          <a:prstGeom prst="rect">
            <a:avLst/>
          </a:prstGeom>
          <a:noFill/>
          <a:ln>
            <a:noFill/>
          </a:ln>
        </p:spPr>
        <p:txBody>
          <a:bodyPr wrap="square" anchor="ctr" anchorCtr="0">
            <a:noAutofit/>
          </a:bodyPr>
          <a:lstStyle/>
          <a:p>
            <a:r>
              <a:rPr lang="en-US" sz="1000">
                <a:solidFill>
                  <a:schemeClr val="bg1"/>
                </a:solidFill>
                <a:latin typeface="IntelOne Display Regular" panose="020B0503020203020204" pitchFamily="34" charset="77"/>
              </a:rPr>
              <a:t>Machine Learning </a:t>
            </a:r>
            <a:br>
              <a:rPr lang="en-US" sz="1000">
                <a:solidFill>
                  <a:schemeClr val="bg1"/>
                </a:solidFill>
                <a:latin typeface="IntelOne Display Regular" panose="020B0503020203020204" pitchFamily="34" charset="77"/>
              </a:rPr>
            </a:br>
            <a:r>
              <a:rPr lang="en-US" sz="1000">
                <a:solidFill>
                  <a:schemeClr val="bg1"/>
                </a:solidFill>
                <a:latin typeface="IntelOne Display Regular" panose="020B0503020203020204" pitchFamily="34" charset="77"/>
              </a:rPr>
              <a:t>and AI</a:t>
            </a:r>
          </a:p>
        </p:txBody>
      </p:sp>
      <p:sp>
        <p:nvSpPr>
          <p:cNvPr id="106" name="Rectangle 105">
            <a:extLst>
              <a:ext uri="{FF2B5EF4-FFF2-40B4-BE49-F238E27FC236}">
                <a16:creationId xmlns:a16="http://schemas.microsoft.com/office/drawing/2014/main" id="{F7AF8A10-BD08-E64A-5F76-6ACCBE6EC3D7}"/>
              </a:ext>
            </a:extLst>
          </p:cNvPr>
          <p:cNvSpPr/>
          <p:nvPr/>
        </p:nvSpPr>
        <p:spPr>
          <a:xfrm>
            <a:off x="5325899" y="2875476"/>
            <a:ext cx="6024949" cy="739161"/>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lIns="182832" tIns="137124" rIns="182832" bIns="137124" rtlCol="0" anchor="ctr" anchorCtr="0"/>
          <a:lstStyle/>
          <a:p>
            <a:endParaRPr lang="en-US" sz="1999">
              <a:solidFill>
                <a:schemeClr val="bg1"/>
              </a:solidFill>
              <a:latin typeface="IntelOne Display Regular" panose="020B0503020203020204" pitchFamily="34" charset="77"/>
            </a:endParaRPr>
          </a:p>
        </p:txBody>
      </p:sp>
      <p:sp>
        <p:nvSpPr>
          <p:cNvPr id="107" name="Rectangle 106">
            <a:extLst>
              <a:ext uri="{FF2B5EF4-FFF2-40B4-BE49-F238E27FC236}">
                <a16:creationId xmlns:a16="http://schemas.microsoft.com/office/drawing/2014/main" id="{F45C79A5-6ADE-EF89-33E5-39FCA229F99F}"/>
              </a:ext>
            </a:extLst>
          </p:cNvPr>
          <p:cNvSpPr/>
          <p:nvPr/>
        </p:nvSpPr>
        <p:spPr>
          <a:xfrm>
            <a:off x="5325899" y="1225759"/>
            <a:ext cx="6024949" cy="739161"/>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lIns="182832" tIns="137124" rIns="182832" bIns="137124" rtlCol="0" anchor="ctr" anchorCtr="0"/>
          <a:lstStyle/>
          <a:p>
            <a:endParaRPr lang="en-US" sz="1999">
              <a:solidFill>
                <a:schemeClr val="bg1"/>
              </a:solidFill>
              <a:latin typeface="IntelOne Display Regular" panose="020B0503020203020204" pitchFamily="34" charset="77"/>
            </a:endParaRPr>
          </a:p>
        </p:txBody>
      </p:sp>
      <p:sp>
        <p:nvSpPr>
          <p:cNvPr id="108" name="Rectangle 107">
            <a:extLst>
              <a:ext uri="{FF2B5EF4-FFF2-40B4-BE49-F238E27FC236}">
                <a16:creationId xmlns:a16="http://schemas.microsoft.com/office/drawing/2014/main" id="{AEA1794A-C044-7160-F755-96C55C2079F0}"/>
              </a:ext>
            </a:extLst>
          </p:cNvPr>
          <p:cNvSpPr/>
          <p:nvPr/>
        </p:nvSpPr>
        <p:spPr>
          <a:xfrm>
            <a:off x="5325899" y="4770426"/>
            <a:ext cx="6024949" cy="351021"/>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lIns="182832" tIns="137124" rIns="182832" bIns="137124" rtlCol="0" anchor="ctr" anchorCtr="0"/>
          <a:lstStyle/>
          <a:p>
            <a:endParaRPr lang="en-US" sz="1999">
              <a:solidFill>
                <a:schemeClr val="bg1"/>
              </a:solidFill>
              <a:latin typeface="IntelOne Display Regular" panose="020B0503020203020204" pitchFamily="34" charset="77"/>
            </a:endParaRPr>
          </a:p>
        </p:txBody>
      </p:sp>
      <p:sp>
        <p:nvSpPr>
          <p:cNvPr id="114" name="Rectangle 113">
            <a:extLst>
              <a:ext uri="{FF2B5EF4-FFF2-40B4-BE49-F238E27FC236}">
                <a16:creationId xmlns:a16="http://schemas.microsoft.com/office/drawing/2014/main" id="{42174D7A-EED2-638F-7EC2-AD1BDA1C0F76}"/>
              </a:ext>
            </a:extLst>
          </p:cNvPr>
          <p:cNvSpPr/>
          <p:nvPr/>
        </p:nvSpPr>
        <p:spPr>
          <a:xfrm>
            <a:off x="5325899" y="5209714"/>
            <a:ext cx="6024949" cy="351021"/>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lIns="182832" tIns="137124" rIns="182832" bIns="137124" rtlCol="0" anchor="ctr" anchorCtr="0"/>
          <a:lstStyle/>
          <a:p>
            <a:endParaRPr lang="en-US" sz="1999">
              <a:solidFill>
                <a:schemeClr val="bg1"/>
              </a:solidFill>
              <a:latin typeface="IntelOne Display Regular" panose="020B0503020203020204" pitchFamily="34" charset="77"/>
            </a:endParaRPr>
          </a:p>
        </p:txBody>
      </p:sp>
      <p:sp>
        <p:nvSpPr>
          <p:cNvPr id="115" name="Rectangle 114">
            <a:extLst>
              <a:ext uri="{FF2B5EF4-FFF2-40B4-BE49-F238E27FC236}">
                <a16:creationId xmlns:a16="http://schemas.microsoft.com/office/drawing/2014/main" id="{5DC40712-31A3-4824-604A-44ABAA5EA87E}"/>
              </a:ext>
            </a:extLst>
          </p:cNvPr>
          <p:cNvSpPr/>
          <p:nvPr/>
        </p:nvSpPr>
        <p:spPr>
          <a:xfrm>
            <a:off x="5325899" y="5649001"/>
            <a:ext cx="6024949" cy="351021"/>
          </a:xfrm>
          <a:prstGeom prst="rect">
            <a:avLst/>
          </a:prstGeom>
          <a:noFill/>
          <a:ln w="6350">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lIns="182832" tIns="137124" rIns="182832" bIns="137124" rtlCol="0" anchor="ctr" anchorCtr="0"/>
          <a:lstStyle/>
          <a:p>
            <a:endParaRPr lang="en-US" sz="1999">
              <a:solidFill>
                <a:schemeClr val="bg1"/>
              </a:solidFill>
              <a:latin typeface="IntelOne Display Regular" panose="020B0503020203020204" pitchFamily="34" charset="77"/>
            </a:endParaRPr>
          </a:p>
        </p:txBody>
      </p:sp>
      <p:sp>
        <p:nvSpPr>
          <p:cNvPr id="116" name="TextBox 115">
            <a:extLst>
              <a:ext uri="{FF2B5EF4-FFF2-40B4-BE49-F238E27FC236}">
                <a16:creationId xmlns:a16="http://schemas.microsoft.com/office/drawing/2014/main" id="{5C705805-DB89-EE12-244D-49E8833F0AEA}"/>
              </a:ext>
            </a:extLst>
          </p:cNvPr>
          <p:cNvSpPr txBox="1"/>
          <p:nvPr/>
        </p:nvSpPr>
        <p:spPr>
          <a:xfrm>
            <a:off x="7422570" y="2238574"/>
            <a:ext cx="522433" cy="382896"/>
          </a:xfrm>
          <a:prstGeom prst="rect">
            <a:avLst/>
          </a:prstGeom>
          <a:noFill/>
          <a:ln>
            <a:noFill/>
          </a:ln>
        </p:spPr>
        <p:txBody>
          <a:bodyPr wrap="square" anchor="ctr" anchorCtr="0">
            <a:noAutofit/>
          </a:bodyPr>
          <a:lstStyle/>
          <a:p>
            <a:r>
              <a:rPr lang="en-US" sz="1000">
                <a:solidFill>
                  <a:schemeClr val="bg1"/>
                </a:solidFill>
                <a:latin typeface="IntelOne Display Regular" panose="020B0503020203020204" pitchFamily="34" charset="77"/>
              </a:rPr>
              <a:t>SVT</a:t>
            </a:r>
          </a:p>
        </p:txBody>
      </p:sp>
      <p:pic>
        <p:nvPicPr>
          <p:cNvPr id="122" name="Picture 4">
            <a:extLst>
              <a:ext uri="{FF2B5EF4-FFF2-40B4-BE49-F238E27FC236}">
                <a16:creationId xmlns:a16="http://schemas.microsoft.com/office/drawing/2014/main" id="{518BBA21-1795-24DF-4E8C-CFE3BCCAFC26}"/>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10575352" y="3844033"/>
            <a:ext cx="621820" cy="2392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3" name="TextBox 122">
            <a:extLst>
              <a:ext uri="{FF2B5EF4-FFF2-40B4-BE49-F238E27FC236}">
                <a16:creationId xmlns:a16="http://schemas.microsoft.com/office/drawing/2014/main" id="{08EB430D-4303-CB7C-6A61-328BB1E70340}"/>
              </a:ext>
            </a:extLst>
          </p:cNvPr>
          <p:cNvSpPr txBox="1"/>
          <p:nvPr/>
        </p:nvSpPr>
        <p:spPr>
          <a:xfrm>
            <a:off x="6964783" y="2983408"/>
            <a:ext cx="681577" cy="382896"/>
          </a:xfrm>
          <a:prstGeom prst="rect">
            <a:avLst/>
          </a:prstGeom>
          <a:noFill/>
          <a:ln>
            <a:noFill/>
          </a:ln>
        </p:spPr>
        <p:txBody>
          <a:bodyPr wrap="square" anchor="ctr" anchorCtr="0">
            <a:noAutofit/>
          </a:bodyPr>
          <a:lstStyle/>
          <a:p>
            <a:r>
              <a:rPr lang="en-US" sz="1000" dirty="0">
                <a:solidFill>
                  <a:schemeClr val="bg1"/>
                </a:solidFill>
                <a:latin typeface="IntelOne Display Regular" panose="020B0503020203020204" pitchFamily="34" charset="77"/>
              </a:rPr>
              <a:t>MySQL</a:t>
            </a:r>
          </a:p>
        </p:txBody>
      </p:sp>
      <p:pic>
        <p:nvPicPr>
          <p:cNvPr id="18" name="Picture 17" descr="Logo&#10;&#10;Description automatically generated">
            <a:extLst>
              <a:ext uri="{FF2B5EF4-FFF2-40B4-BE49-F238E27FC236}">
                <a16:creationId xmlns:a16="http://schemas.microsoft.com/office/drawing/2014/main" id="{00E555DC-573B-34D7-D0FF-F658BCC43DCF}"/>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5509834" y="561588"/>
            <a:ext cx="668460" cy="417787"/>
          </a:xfrm>
          <a:prstGeom prst="rect">
            <a:avLst/>
          </a:prstGeom>
          <a:noFill/>
          <a:ln>
            <a:noFill/>
          </a:ln>
        </p:spPr>
      </p:pic>
      <p:pic>
        <p:nvPicPr>
          <p:cNvPr id="20" name="Picture 19" descr="Logo, icon&#10;&#10;Description automatically generated with medium confidence">
            <a:extLst>
              <a:ext uri="{FF2B5EF4-FFF2-40B4-BE49-F238E27FC236}">
                <a16:creationId xmlns:a16="http://schemas.microsoft.com/office/drawing/2014/main" id="{677B8519-5E5C-7414-9C83-581FEECCF0D4}"/>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6539767" y="662984"/>
            <a:ext cx="572054" cy="214997"/>
          </a:xfrm>
          <a:prstGeom prst="rect">
            <a:avLst/>
          </a:prstGeom>
          <a:noFill/>
          <a:ln>
            <a:noFill/>
          </a:ln>
        </p:spPr>
      </p:pic>
      <p:pic>
        <p:nvPicPr>
          <p:cNvPr id="22" name="Picture 21" descr="Icon&#10;&#10;Description automatically generated">
            <a:extLst>
              <a:ext uri="{FF2B5EF4-FFF2-40B4-BE49-F238E27FC236}">
                <a16:creationId xmlns:a16="http://schemas.microsoft.com/office/drawing/2014/main" id="{D20A5709-E2F2-8BC0-DA84-5BC64AAD97E4}"/>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227066" y="633507"/>
            <a:ext cx="353482" cy="273949"/>
          </a:xfrm>
          <a:prstGeom prst="rect">
            <a:avLst/>
          </a:prstGeom>
          <a:noFill/>
          <a:ln>
            <a:noFill/>
          </a:ln>
        </p:spPr>
      </p:pic>
      <p:pic>
        <p:nvPicPr>
          <p:cNvPr id="30" name="Picture 29" descr="Logo&#10;&#10;Description automatically generated">
            <a:extLst>
              <a:ext uri="{FF2B5EF4-FFF2-40B4-BE49-F238E27FC236}">
                <a16:creationId xmlns:a16="http://schemas.microsoft.com/office/drawing/2014/main" id="{D7E2A0DE-DC00-26C2-00C1-45873C9D9F9D}"/>
              </a:ext>
            </a:extLst>
          </p:cNvPr>
          <p:cNvPicPr>
            <a:picLocks noChangeAspect="1"/>
          </p:cNvPicPr>
          <p:nvPr/>
        </p:nvPicPr>
        <p:blipFill>
          <a:blip r:embed="rId30" cstate="print">
            <a:lum bright="70000" contrast="-70000"/>
            <a:extLst>
              <a:ext uri="{28A0092B-C50C-407E-A947-70E740481C1C}">
                <a14:useLocalDpi xmlns:a14="http://schemas.microsoft.com/office/drawing/2010/main"/>
              </a:ext>
            </a:extLst>
          </a:blip>
          <a:stretch>
            <a:fillRect/>
          </a:stretch>
        </p:blipFill>
        <p:spPr>
          <a:xfrm>
            <a:off x="5488199" y="3857843"/>
            <a:ext cx="774059" cy="211657"/>
          </a:xfrm>
          <a:prstGeom prst="rect">
            <a:avLst/>
          </a:prstGeom>
          <a:noFill/>
          <a:ln>
            <a:noFill/>
          </a:ln>
        </p:spPr>
      </p:pic>
      <p:grpSp>
        <p:nvGrpSpPr>
          <p:cNvPr id="38" name="Group 37">
            <a:extLst>
              <a:ext uri="{FF2B5EF4-FFF2-40B4-BE49-F238E27FC236}">
                <a16:creationId xmlns:a16="http://schemas.microsoft.com/office/drawing/2014/main" id="{10B6D270-5DAC-97D1-0E12-F6350E767E5B}"/>
              </a:ext>
            </a:extLst>
          </p:cNvPr>
          <p:cNvGrpSpPr/>
          <p:nvPr/>
        </p:nvGrpSpPr>
        <p:grpSpPr>
          <a:xfrm>
            <a:off x="8035031" y="3771233"/>
            <a:ext cx="1936749" cy="460948"/>
            <a:chOff x="7994347" y="3771322"/>
            <a:chExt cx="1937253" cy="461068"/>
          </a:xfrm>
          <a:noFill/>
        </p:grpSpPr>
        <p:sp>
          <p:nvSpPr>
            <p:cNvPr id="120" name="TextBox 119">
              <a:extLst>
                <a:ext uri="{FF2B5EF4-FFF2-40B4-BE49-F238E27FC236}">
                  <a16:creationId xmlns:a16="http://schemas.microsoft.com/office/drawing/2014/main" id="{E5FBD8FF-2297-E301-7CF6-F22E9B3D2B39}"/>
                </a:ext>
              </a:extLst>
            </p:cNvPr>
            <p:cNvSpPr txBox="1"/>
            <p:nvPr/>
          </p:nvSpPr>
          <p:spPr>
            <a:xfrm>
              <a:off x="7994347" y="4016890"/>
              <a:ext cx="1937253" cy="215500"/>
            </a:xfrm>
            <a:prstGeom prst="rect">
              <a:avLst/>
            </a:prstGeom>
            <a:grpFill/>
            <a:ln>
              <a:noFill/>
            </a:ln>
          </p:spPr>
          <p:txBody>
            <a:bodyPr wrap="none" anchor="ctr" anchorCtr="0">
              <a:spAutoFit/>
            </a:bodyPr>
            <a:lstStyle/>
            <a:p>
              <a:pPr algn="ctr"/>
              <a:r>
                <a:rPr lang="en-US" sz="800">
                  <a:solidFill>
                    <a:schemeClr val="bg1"/>
                  </a:solidFill>
                  <a:latin typeface="IntelOne Display Regular" panose="020B0503020203020204" pitchFamily="34" charset="77"/>
                </a:rPr>
                <a:t>(compiler, </a:t>
              </a:r>
              <a:r>
                <a:rPr lang="en-US" sz="800" err="1">
                  <a:solidFill>
                    <a:schemeClr val="bg1"/>
                  </a:solidFill>
                  <a:latin typeface="IntelOne Display Regular" panose="020B0503020203020204" pitchFamily="34" charset="77"/>
                </a:rPr>
                <a:t>oneMKL</a:t>
              </a:r>
              <a:r>
                <a:rPr lang="en-US" sz="800">
                  <a:solidFill>
                    <a:schemeClr val="bg1"/>
                  </a:solidFill>
                  <a:latin typeface="IntelOne Display Regular" panose="020B0503020203020204" pitchFamily="34" charset="77"/>
                </a:rPr>
                <a:t>, </a:t>
              </a:r>
              <a:r>
                <a:rPr lang="en-US" sz="800" err="1">
                  <a:solidFill>
                    <a:schemeClr val="bg1"/>
                  </a:solidFill>
                  <a:latin typeface="IntelOne Display Regular" panose="020B0503020203020204" pitchFamily="34" charset="77"/>
                </a:rPr>
                <a:t>oneDNN</a:t>
              </a:r>
              <a:r>
                <a:rPr lang="en-US" sz="800">
                  <a:solidFill>
                    <a:schemeClr val="bg1"/>
                  </a:solidFill>
                  <a:latin typeface="IntelOne Display Regular" panose="020B0503020203020204" pitchFamily="34" charset="77"/>
                </a:rPr>
                <a:t>, </a:t>
              </a:r>
              <a:r>
                <a:rPr lang="en-US" sz="800" err="1">
                  <a:solidFill>
                    <a:schemeClr val="bg1"/>
                  </a:solidFill>
                  <a:latin typeface="IntelOne Display Regular" panose="020B0503020203020204" pitchFamily="34" charset="77"/>
                </a:rPr>
                <a:t>oneDAL</a:t>
              </a:r>
              <a:r>
                <a:rPr lang="en-US" sz="800">
                  <a:solidFill>
                    <a:schemeClr val="bg1"/>
                  </a:solidFill>
                  <a:latin typeface="IntelOne Display Regular" panose="020B0503020203020204" pitchFamily="34" charset="77"/>
                </a:rPr>
                <a:t>)</a:t>
              </a:r>
            </a:p>
          </p:txBody>
        </p:sp>
        <p:pic>
          <p:nvPicPr>
            <p:cNvPr id="37" name="Picture 36" descr="Logo&#10;&#10;Description automatically generated">
              <a:extLst>
                <a:ext uri="{FF2B5EF4-FFF2-40B4-BE49-F238E27FC236}">
                  <a16:creationId xmlns:a16="http://schemas.microsoft.com/office/drawing/2014/main" id="{78359C94-C822-27B1-23E8-18BCAE08E38B}"/>
                </a:ext>
              </a:extLst>
            </p:cNvPr>
            <p:cNvPicPr>
              <a:picLocks noChangeAspect="1"/>
            </p:cNvPicPr>
            <p:nvPr/>
          </p:nvPicPr>
          <p:blipFill rotWithShape="1">
            <a:blip r:embed="rId31"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8806464" y="3771322"/>
              <a:ext cx="313018" cy="272001"/>
            </a:xfrm>
            <a:prstGeom prst="rect">
              <a:avLst/>
            </a:prstGeom>
            <a:grpFill/>
            <a:ln>
              <a:noFill/>
            </a:ln>
          </p:spPr>
        </p:pic>
      </p:grpSp>
      <p:pic>
        <p:nvPicPr>
          <p:cNvPr id="14" name="Picture 13" descr="scikit-learn - Wikidata">
            <a:extLst>
              <a:ext uri="{FF2B5EF4-FFF2-40B4-BE49-F238E27FC236}">
                <a16:creationId xmlns:a16="http://schemas.microsoft.com/office/drawing/2014/main" id="{81B29EE2-4D45-822B-468B-801003EC93A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474916" y="2248317"/>
            <a:ext cx="703671" cy="3047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PDK Support | PcapPlusPlus">
            <a:extLst>
              <a:ext uri="{FF2B5EF4-FFF2-40B4-BE49-F238E27FC236}">
                <a16:creationId xmlns:a16="http://schemas.microsoft.com/office/drawing/2014/main" id="{E0CC296A-D4BB-CFA6-037A-B7D509BBB58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180654" y="3099576"/>
            <a:ext cx="1070717" cy="2804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roducing the SPDK symbol">
            <a:extLst>
              <a:ext uri="{FF2B5EF4-FFF2-40B4-BE49-F238E27FC236}">
                <a16:creationId xmlns:a16="http://schemas.microsoft.com/office/drawing/2014/main" id="{F4C76CB6-E091-59A9-3260-F5F74CDB60DD}"/>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327122" y="3055848"/>
            <a:ext cx="463921" cy="4105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D08DB5-C08D-0915-5E50-DDBE2C6CCFB0}"/>
              </a:ext>
            </a:extLst>
          </p:cNvPr>
          <p:cNvSpPr txBox="1"/>
          <p:nvPr/>
        </p:nvSpPr>
        <p:spPr>
          <a:xfrm>
            <a:off x="9319606" y="3408601"/>
            <a:ext cx="562975" cy="261610"/>
          </a:xfrm>
          <a:prstGeom prst="rect">
            <a:avLst/>
          </a:prstGeom>
          <a:noFill/>
        </p:spPr>
        <p:txBody>
          <a:bodyPr wrap="none" rtlCol="0">
            <a:spAutoFit/>
          </a:bodyPr>
          <a:lstStyle/>
          <a:p>
            <a:r>
              <a:rPr lang="en-US" sz="1100" dirty="0">
                <a:solidFill>
                  <a:schemeClr val="bg1"/>
                </a:solidFill>
              </a:rPr>
              <a:t>SPDK</a:t>
            </a:r>
          </a:p>
        </p:txBody>
      </p:sp>
      <p:sp>
        <p:nvSpPr>
          <p:cNvPr id="8" name="TextBox 7">
            <a:extLst>
              <a:ext uri="{FF2B5EF4-FFF2-40B4-BE49-F238E27FC236}">
                <a16:creationId xmlns:a16="http://schemas.microsoft.com/office/drawing/2014/main" id="{D3E5BE36-19AB-A94D-2036-EF2E38ECC24C}"/>
              </a:ext>
            </a:extLst>
          </p:cNvPr>
          <p:cNvSpPr txBox="1"/>
          <p:nvPr/>
        </p:nvSpPr>
        <p:spPr>
          <a:xfrm>
            <a:off x="10435437" y="3003701"/>
            <a:ext cx="949299" cy="369332"/>
          </a:xfrm>
          <a:prstGeom prst="rect">
            <a:avLst/>
          </a:prstGeom>
          <a:noFill/>
        </p:spPr>
        <p:txBody>
          <a:bodyPr wrap="none" rtlCol="0">
            <a:spAutoFit/>
          </a:bodyPr>
          <a:lstStyle/>
          <a:p>
            <a:r>
              <a:rPr lang="en-US" dirty="0">
                <a:solidFill>
                  <a:schemeClr val="bg1"/>
                </a:solidFill>
              </a:rPr>
              <a:t>D P D K</a:t>
            </a:r>
          </a:p>
        </p:txBody>
      </p:sp>
      <p:pic>
        <p:nvPicPr>
          <p:cNvPr id="1032" name="Picture 8" descr="Download Redis Logo in SVG Vector or PNG File Format - Logo.wine">
            <a:extLst>
              <a:ext uri="{FF2B5EF4-FFF2-40B4-BE49-F238E27FC236}">
                <a16:creationId xmlns:a16="http://schemas.microsoft.com/office/drawing/2014/main" id="{972F24C9-C076-B030-A727-507352E7B256}"/>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204486" y="2942753"/>
            <a:ext cx="1002760" cy="6685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ensorflow, logo Icon in Vector Logo">
            <a:extLst>
              <a:ext uri="{FF2B5EF4-FFF2-40B4-BE49-F238E27FC236}">
                <a16:creationId xmlns:a16="http://schemas.microsoft.com/office/drawing/2014/main" id="{6EC98AAD-98D1-9448-DE13-3E82702DC2A8}"/>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942021" y="1990749"/>
            <a:ext cx="1261975" cy="6309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23E60E-FAE0-B1F4-0FF9-E108440421FD}"/>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109207" y="2526932"/>
            <a:ext cx="912168" cy="22483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ntroduction - Secure Device Onboard">
            <a:extLst>
              <a:ext uri="{FF2B5EF4-FFF2-40B4-BE49-F238E27FC236}">
                <a16:creationId xmlns:a16="http://schemas.microsoft.com/office/drawing/2014/main" id="{0EFB038D-1166-864B-E7E6-0B3D280D4F56}"/>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102319" y="1877662"/>
            <a:ext cx="68073" cy="681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E670833-BBC1-A222-6903-ED83D5C8E923}"/>
              </a:ext>
            </a:extLst>
          </p:cNvPr>
          <p:cNvSpPr txBox="1"/>
          <p:nvPr/>
        </p:nvSpPr>
        <p:spPr>
          <a:xfrm>
            <a:off x="10358013" y="1625037"/>
            <a:ext cx="783958" cy="307777"/>
          </a:xfrm>
          <a:prstGeom prst="rect">
            <a:avLst/>
          </a:prstGeom>
          <a:noFill/>
        </p:spPr>
        <p:txBody>
          <a:bodyPr wrap="square" rtlCol="0">
            <a:spAutoFit/>
          </a:bodyPr>
          <a:lstStyle/>
          <a:p>
            <a:r>
              <a:rPr lang="en-US" sz="700" dirty="0">
                <a:solidFill>
                  <a:schemeClr val="bg1"/>
                </a:solidFill>
              </a:rPr>
              <a:t>secure device onboard</a:t>
            </a:r>
          </a:p>
        </p:txBody>
      </p:sp>
      <p:pic>
        <p:nvPicPr>
          <p:cNvPr id="1050" name="Picture 26" descr="Kata Containers · GitHub">
            <a:extLst>
              <a:ext uri="{FF2B5EF4-FFF2-40B4-BE49-F238E27FC236}">
                <a16:creationId xmlns:a16="http://schemas.microsoft.com/office/drawing/2014/main" id="{358A2CE7-6A85-20FD-D44E-C32D1D27881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651589" y="1536913"/>
            <a:ext cx="428007" cy="42800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ython logo landscape transparent PNG - StickPNG">
            <a:extLst>
              <a:ext uri="{FF2B5EF4-FFF2-40B4-BE49-F238E27FC236}">
                <a16:creationId xmlns:a16="http://schemas.microsoft.com/office/drawing/2014/main" id="{BE8208EE-8E71-9513-9F3F-5680DA466EE8}"/>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920188" y="603138"/>
            <a:ext cx="1051592" cy="350938"/>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Node.js Logo PNG Transparent &amp; SVG Vector - Freebie Supply">
            <a:extLst>
              <a:ext uri="{FF2B5EF4-FFF2-40B4-BE49-F238E27FC236}">
                <a16:creationId xmlns:a16="http://schemas.microsoft.com/office/drawing/2014/main" id="{E5772220-74A8-5B74-3823-BF184A24DD2B}"/>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0262538" y="523378"/>
            <a:ext cx="822245" cy="61668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96ADEEF1-DC27-DBCC-8215-261CE11B9763}"/>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481399" y="4818116"/>
            <a:ext cx="562948" cy="280594"/>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Home - Project ACRN™">
            <a:extLst>
              <a:ext uri="{FF2B5EF4-FFF2-40B4-BE49-F238E27FC236}">
                <a16:creationId xmlns:a16="http://schemas.microsoft.com/office/drawing/2014/main" id="{1365B3D6-15C2-E737-03F6-119BE14A8037}"/>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256056" y="4400293"/>
            <a:ext cx="829180" cy="21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42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87287D2-37A4-E2D3-A0BE-43C6A4B62E92}"/>
              </a:ext>
            </a:extLst>
          </p:cNvPr>
          <p:cNvSpPr/>
          <p:nvPr/>
        </p:nvSpPr>
        <p:spPr>
          <a:xfrm>
            <a:off x="1064892" y="1771196"/>
            <a:ext cx="10047867" cy="146358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80D5BB99-34AD-DABA-6EC6-1329A6661717}"/>
              </a:ext>
            </a:extLst>
          </p:cNvPr>
          <p:cNvSpPr>
            <a:spLocks noGrp="1"/>
          </p:cNvSpPr>
          <p:nvPr>
            <p:ph type="title"/>
          </p:nvPr>
        </p:nvSpPr>
        <p:spPr/>
        <p:txBody>
          <a:bodyPr spcFirstLastPara="1" vert="horz" wrap="square" lIns="0" tIns="0" rIns="137150" bIns="68550" rtlCol="0" anchor="t" anchorCtr="0">
            <a:noAutofit/>
          </a:bodyPr>
          <a:lstStyle/>
          <a:p>
            <a:r>
              <a:rPr lang="en-US" sz="3600" b="0" dirty="0"/>
              <a:t>Intel® Optimization Software</a:t>
            </a:r>
          </a:p>
        </p:txBody>
      </p:sp>
      <p:sp>
        <p:nvSpPr>
          <p:cNvPr id="3" name="Footer Placeholder 2">
            <a:extLst>
              <a:ext uri="{FF2B5EF4-FFF2-40B4-BE49-F238E27FC236}">
                <a16:creationId xmlns:a16="http://schemas.microsoft.com/office/drawing/2014/main" id="{EE39210C-053F-F076-99DA-5B0173FAABD1}"/>
              </a:ext>
            </a:extLst>
          </p:cNvPr>
          <p:cNvSpPr>
            <a:spLocks noGrp="1"/>
          </p:cNvSpPr>
          <p:nvPr>
            <p:ph type="ftr" sz="quarter" idx="4294967295"/>
          </p:nvPr>
        </p:nvSpPr>
        <p:spPr>
          <a:xfrm>
            <a:off x="6019800" y="9534525"/>
            <a:ext cx="6172200"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IntelOne Text" panose="020B0503020203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Intel Confidential - Shared Under NDA Only </a:t>
            </a:r>
          </a:p>
        </p:txBody>
      </p:sp>
      <p:sp>
        <p:nvSpPr>
          <p:cNvPr id="8" name="TextBox 7">
            <a:extLst>
              <a:ext uri="{FF2B5EF4-FFF2-40B4-BE49-F238E27FC236}">
                <a16:creationId xmlns:a16="http://schemas.microsoft.com/office/drawing/2014/main" id="{B421C6C1-21E6-3A9C-6DAB-097BD742ABA0}"/>
              </a:ext>
            </a:extLst>
          </p:cNvPr>
          <p:cNvSpPr txBox="1"/>
          <p:nvPr/>
        </p:nvSpPr>
        <p:spPr>
          <a:xfrm flipH="1">
            <a:off x="4806187" y="3663433"/>
            <a:ext cx="2591010" cy="256545"/>
          </a:xfrm>
          <a:prstGeom prst="rect">
            <a:avLst/>
          </a:prstGeom>
          <a:noFill/>
        </p:spPr>
        <p:txBody>
          <a:bodyPr wrap="square" rtlCol="0">
            <a:spAutoFit/>
          </a:bodyPr>
          <a:lstStyle/>
          <a:p>
            <a:pPr algn="ctr" defTabSz="609630">
              <a:defRPr/>
            </a:pPr>
            <a:r>
              <a:rPr lang="en-US" sz="1067">
                <a:solidFill>
                  <a:schemeClr val="accent2"/>
                </a:solidFill>
                <a:latin typeface="IntelOne Text" panose="020B0503020203020204" pitchFamily="34" charset="77"/>
                <a:cs typeface="Arial"/>
              </a:rPr>
              <a:t>Continuous Improvement</a:t>
            </a:r>
          </a:p>
        </p:txBody>
      </p:sp>
      <p:sp>
        <p:nvSpPr>
          <p:cNvPr id="16" name="TextBox 15">
            <a:extLst>
              <a:ext uri="{FF2B5EF4-FFF2-40B4-BE49-F238E27FC236}">
                <a16:creationId xmlns:a16="http://schemas.microsoft.com/office/drawing/2014/main" id="{864EDBEA-463C-B363-3176-A015E72D8368}"/>
              </a:ext>
            </a:extLst>
          </p:cNvPr>
          <p:cNvSpPr txBox="1"/>
          <p:nvPr/>
        </p:nvSpPr>
        <p:spPr>
          <a:xfrm>
            <a:off x="3056012" y="2756530"/>
            <a:ext cx="1090409" cy="461665"/>
          </a:xfrm>
          <a:prstGeom prst="rect">
            <a:avLst/>
          </a:prstGeom>
          <a:noFill/>
        </p:spPr>
        <p:txBody>
          <a:bodyPr wrap="square" rtlCol="0">
            <a:spAutoFit/>
          </a:bodyPr>
          <a:lstStyle/>
          <a:p>
            <a:pPr algn="ctr" defTabSz="609630">
              <a:defRPr/>
            </a:pPr>
            <a:r>
              <a:rPr lang="en-US" sz="1200">
                <a:solidFill>
                  <a:schemeClr val="accent2"/>
                </a:solidFill>
                <a:latin typeface="IntelOne Text" panose="020B0503020203020204" pitchFamily="34" charset="77"/>
                <a:cs typeface="Arial"/>
              </a:rPr>
              <a:t>Plan and Create</a:t>
            </a:r>
          </a:p>
        </p:txBody>
      </p:sp>
      <p:sp>
        <p:nvSpPr>
          <p:cNvPr id="17" name="TextBox 16">
            <a:extLst>
              <a:ext uri="{FF2B5EF4-FFF2-40B4-BE49-F238E27FC236}">
                <a16:creationId xmlns:a16="http://schemas.microsoft.com/office/drawing/2014/main" id="{7BDB2402-9F2C-7B3B-4D44-30D5A975FE16}"/>
              </a:ext>
            </a:extLst>
          </p:cNvPr>
          <p:cNvSpPr txBox="1"/>
          <p:nvPr/>
        </p:nvSpPr>
        <p:spPr>
          <a:xfrm>
            <a:off x="4570294" y="2756530"/>
            <a:ext cx="1421726" cy="461665"/>
          </a:xfrm>
          <a:prstGeom prst="rect">
            <a:avLst/>
          </a:prstGeom>
          <a:noFill/>
        </p:spPr>
        <p:txBody>
          <a:bodyPr wrap="square" rtlCol="0">
            <a:spAutoFit/>
          </a:bodyPr>
          <a:lstStyle/>
          <a:p>
            <a:pPr algn="ctr" defTabSz="609630">
              <a:defRPr/>
            </a:pPr>
            <a:r>
              <a:rPr lang="en-US" sz="1200">
                <a:solidFill>
                  <a:schemeClr val="accent2"/>
                </a:solidFill>
                <a:latin typeface="IntelOne Text" panose="020B0503020203020204" pitchFamily="34" charset="77"/>
                <a:cs typeface="Arial"/>
              </a:rPr>
              <a:t>Integrate and Verify</a:t>
            </a:r>
          </a:p>
        </p:txBody>
      </p:sp>
      <p:sp>
        <p:nvSpPr>
          <p:cNvPr id="18" name="Rectangle 17">
            <a:extLst>
              <a:ext uri="{FF2B5EF4-FFF2-40B4-BE49-F238E27FC236}">
                <a16:creationId xmlns:a16="http://schemas.microsoft.com/office/drawing/2014/main" id="{97625987-AB90-6AA1-6142-774847C057A5}"/>
              </a:ext>
            </a:extLst>
          </p:cNvPr>
          <p:cNvSpPr/>
          <p:nvPr/>
        </p:nvSpPr>
        <p:spPr>
          <a:xfrm>
            <a:off x="2999510" y="3294439"/>
            <a:ext cx="1207962" cy="369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1067">
                <a:solidFill>
                  <a:schemeClr val="bg1"/>
                </a:solidFill>
                <a:latin typeface="IntelOne Text" panose="020B0503020203020204" pitchFamily="34" charset="77"/>
                <a:cs typeface="Arial"/>
              </a:rPr>
              <a:t>Security and Compliance</a:t>
            </a:r>
          </a:p>
        </p:txBody>
      </p:sp>
      <p:sp>
        <p:nvSpPr>
          <p:cNvPr id="19" name="Rectangle 18">
            <a:extLst>
              <a:ext uri="{FF2B5EF4-FFF2-40B4-BE49-F238E27FC236}">
                <a16:creationId xmlns:a16="http://schemas.microsoft.com/office/drawing/2014/main" id="{3F36F926-0AC0-D4C8-CD7E-E4CE5D6B0A7D}"/>
              </a:ext>
            </a:extLst>
          </p:cNvPr>
          <p:cNvSpPr/>
          <p:nvPr/>
        </p:nvSpPr>
        <p:spPr>
          <a:xfrm>
            <a:off x="4700352" y="3290448"/>
            <a:ext cx="1207962" cy="369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1067" dirty="0">
                <a:solidFill>
                  <a:schemeClr val="bg1"/>
                </a:solidFill>
                <a:latin typeface="IntelOne Text" panose="020B0503020203020204" pitchFamily="34" charset="77"/>
                <a:cs typeface="Arial"/>
              </a:rPr>
              <a:t>Team Collaboration</a:t>
            </a:r>
          </a:p>
        </p:txBody>
      </p:sp>
      <p:sp>
        <p:nvSpPr>
          <p:cNvPr id="20" name="Rectangle 19">
            <a:extLst>
              <a:ext uri="{FF2B5EF4-FFF2-40B4-BE49-F238E27FC236}">
                <a16:creationId xmlns:a16="http://schemas.microsoft.com/office/drawing/2014/main" id="{D701889A-0B34-02A7-0E6F-0BB48BBD6CC7}"/>
              </a:ext>
            </a:extLst>
          </p:cNvPr>
          <p:cNvSpPr/>
          <p:nvPr/>
        </p:nvSpPr>
        <p:spPr>
          <a:xfrm>
            <a:off x="6401193" y="3286457"/>
            <a:ext cx="1207962" cy="369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1067">
                <a:solidFill>
                  <a:schemeClr val="bg1"/>
                </a:solidFill>
                <a:latin typeface="IntelOne Text" panose="020B0503020203020204" pitchFamily="34" charset="77"/>
                <a:cs typeface="Arial"/>
              </a:rPr>
              <a:t>Value Stream Metrics</a:t>
            </a:r>
          </a:p>
        </p:txBody>
      </p:sp>
      <p:sp>
        <p:nvSpPr>
          <p:cNvPr id="21" name="Rectangle 20">
            <a:extLst>
              <a:ext uri="{FF2B5EF4-FFF2-40B4-BE49-F238E27FC236}">
                <a16:creationId xmlns:a16="http://schemas.microsoft.com/office/drawing/2014/main" id="{BCDC61DA-D06B-94A2-B6C9-12CE34A08FDB}"/>
              </a:ext>
            </a:extLst>
          </p:cNvPr>
          <p:cNvSpPr/>
          <p:nvPr/>
        </p:nvSpPr>
        <p:spPr>
          <a:xfrm>
            <a:off x="8102035" y="3282466"/>
            <a:ext cx="1207962" cy="369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1067" dirty="0">
                <a:solidFill>
                  <a:schemeClr val="bg1"/>
                </a:solidFill>
                <a:latin typeface="IntelOne Text" panose="020B0503020203020204" pitchFamily="34" charset="77"/>
                <a:cs typeface="Arial"/>
              </a:rPr>
              <a:t>Platform Governance</a:t>
            </a:r>
          </a:p>
        </p:txBody>
      </p:sp>
      <p:sp>
        <p:nvSpPr>
          <p:cNvPr id="23" name="TextBox 22">
            <a:extLst>
              <a:ext uri="{FF2B5EF4-FFF2-40B4-BE49-F238E27FC236}">
                <a16:creationId xmlns:a16="http://schemas.microsoft.com/office/drawing/2014/main" id="{8BEB47B0-5A4A-1DF8-1A0A-CCA801AF2D22}"/>
              </a:ext>
            </a:extLst>
          </p:cNvPr>
          <p:cNvSpPr txBox="1"/>
          <p:nvPr/>
        </p:nvSpPr>
        <p:spPr>
          <a:xfrm>
            <a:off x="1288974" y="2776613"/>
            <a:ext cx="1090409" cy="461665"/>
          </a:xfrm>
          <a:prstGeom prst="rect">
            <a:avLst/>
          </a:prstGeom>
          <a:noFill/>
        </p:spPr>
        <p:txBody>
          <a:bodyPr wrap="square" rtlCol="0">
            <a:spAutoFit/>
          </a:bodyPr>
          <a:lstStyle/>
          <a:p>
            <a:pPr algn="ctr" defTabSz="609630">
              <a:defRPr/>
            </a:pPr>
            <a:r>
              <a:rPr lang="en-US" sz="1200" dirty="0">
                <a:solidFill>
                  <a:schemeClr val="accent2"/>
                </a:solidFill>
                <a:latin typeface="IntelOne Text" panose="020B0503020203020204" pitchFamily="34" charset="77"/>
                <a:cs typeface="Arial"/>
              </a:rPr>
              <a:t>Customer Need</a:t>
            </a:r>
          </a:p>
        </p:txBody>
      </p:sp>
      <p:sp>
        <p:nvSpPr>
          <p:cNvPr id="25" name="TextBox 24">
            <a:extLst>
              <a:ext uri="{FF2B5EF4-FFF2-40B4-BE49-F238E27FC236}">
                <a16:creationId xmlns:a16="http://schemas.microsoft.com/office/drawing/2014/main" id="{3755C1FE-12D3-8603-8DE5-A31D550BC2E2}"/>
              </a:ext>
            </a:extLst>
          </p:cNvPr>
          <p:cNvSpPr txBox="1"/>
          <p:nvPr/>
        </p:nvSpPr>
        <p:spPr>
          <a:xfrm>
            <a:off x="8002773" y="2756530"/>
            <a:ext cx="1406486" cy="461665"/>
          </a:xfrm>
          <a:prstGeom prst="rect">
            <a:avLst/>
          </a:prstGeom>
          <a:noFill/>
        </p:spPr>
        <p:txBody>
          <a:bodyPr wrap="square" rtlCol="0">
            <a:spAutoFit/>
          </a:bodyPr>
          <a:lstStyle/>
          <a:p>
            <a:pPr algn="ctr" defTabSz="609630">
              <a:defRPr/>
            </a:pPr>
            <a:r>
              <a:rPr lang="en-US" sz="1200">
                <a:solidFill>
                  <a:schemeClr val="accent2"/>
                </a:solidFill>
                <a:latin typeface="IntelOne Text" panose="020B0503020203020204" pitchFamily="34" charset="77"/>
                <a:cs typeface="Arial"/>
              </a:rPr>
              <a:t>Monitor and Improve</a:t>
            </a:r>
          </a:p>
        </p:txBody>
      </p:sp>
      <p:sp>
        <p:nvSpPr>
          <p:cNvPr id="26" name="TextBox 25">
            <a:extLst>
              <a:ext uri="{FF2B5EF4-FFF2-40B4-BE49-F238E27FC236}">
                <a16:creationId xmlns:a16="http://schemas.microsoft.com/office/drawing/2014/main" id="{1E0FD99B-2868-503F-C327-6E1B79FC5355}"/>
              </a:ext>
            </a:extLst>
          </p:cNvPr>
          <p:cNvSpPr txBox="1"/>
          <p:nvPr/>
        </p:nvSpPr>
        <p:spPr>
          <a:xfrm>
            <a:off x="6299403" y="2756530"/>
            <a:ext cx="1421726" cy="461665"/>
          </a:xfrm>
          <a:prstGeom prst="rect">
            <a:avLst/>
          </a:prstGeom>
          <a:noFill/>
        </p:spPr>
        <p:txBody>
          <a:bodyPr wrap="square" rtlCol="0">
            <a:spAutoFit/>
          </a:bodyPr>
          <a:lstStyle/>
          <a:p>
            <a:pPr algn="ctr" defTabSz="609630">
              <a:defRPr/>
            </a:pPr>
            <a:r>
              <a:rPr lang="en-US" sz="1200">
                <a:solidFill>
                  <a:schemeClr val="accent2"/>
                </a:solidFill>
                <a:latin typeface="IntelOne Text" panose="020B0503020203020204" pitchFamily="34" charset="77"/>
                <a:cs typeface="Arial"/>
              </a:rPr>
              <a:t>Deploy and Operate</a:t>
            </a:r>
          </a:p>
        </p:txBody>
      </p:sp>
      <p:pic>
        <p:nvPicPr>
          <p:cNvPr id="30" name="Picture 29" descr="Icon&#10;&#10;Description automatically generated">
            <a:extLst>
              <a:ext uri="{FF2B5EF4-FFF2-40B4-BE49-F238E27FC236}">
                <a16:creationId xmlns:a16="http://schemas.microsoft.com/office/drawing/2014/main" id="{54466FB6-27FE-2214-634D-DF4F01052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9824" y="1899458"/>
            <a:ext cx="872806" cy="871717"/>
          </a:xfrm>
          <a:prstGeom prst="rect">
            <a:avLst/>
          </a:prstGeom>
        </p:spPr>
      </p:pic>
      <p:sp>
        <p:nvSpPr>
          <p:cNvPr id="32" name="TextBox 31">
            <a:extLst>
              <a:ext uri="{FF2B5EF4-FFF2-40B4-BE49-F238E27FC236}">
                <a16:creationId xmlns:a16="http://schemas.microsoft.com/office/drawing/2014/main" id="{CBA5028D-68AC-E48B-DCCD-85ADAAE42CBB}"/>
              </a:ext>
            </a:extLst>
          </p:cNvPr>
          <p:cNvSpPr txBox="1"/>
          <p:nvPr/>
        </p:nvSpPr>
        <p:spPr>
          <a:xfrm flipH="1">
            <a:off x="2771374" y="1412056"/>
            <a:ext cx="6649631" cy="297454"/>
          </a:xfrm>
          <a:prstGeom prst="rect">
            <a:avLst/>
          </a:prstGeom>
          <a:noFill/>
        </p:spPr>
        <p:txBody>
          <a:bodyPr wrap="square" rtlCol="0">
            <a:spAutoFit/>
          </a:bodyPr>
          <a:lstStyle/>
          <a:p>
            <a:pPr algn="ctr" defTabSz="609630">
              <a:defRPr/>
            </a:pPr>
            <a:r>
              <a:rPr lang="en-US" sz="1333">
                <a:solidFill>
                  <a:schemeClr val="bg1"/>
                </a:solidFill>
                <a:latin typeface="IntelOne Text" panose="020B0503020203020204" pitchFamily="34" charset="77"/>
                <a:cs typeface="Arial"/>
              </a:rPr>
              <a:t>Software Delivery Value Stream</a:t>
            </a:r>
          </a:p>
        </p:txBody>
      </p:sp>
      <p:sp>
        <p:nvSpPr>
          <p:cNvPr id="33" name="TextBox 32">
            <a:extLst>
              <a:ext uri="{FF2B5EF4-FFF2-40B4-BE49-F238E27FC236}">
                <a16:creationId xmlns:a16="http://schemas.microsoft.com/office/drawing/2014/main" id="{9CC13B11-2325-D805-38BA-24E5F4C507CB}"/>
              </a:ext>
            </a:extLst>
          </p:cNvPr>
          <p:cNvSpPr txBox="1"/>
          <p:nvPr/>
        </p:nvSpPr>
        <p:spPr>
          <a:xfrm>
            <a:off x="9837771" y="2756530"/>
            <a:ext cx="1175401" cy="461665"/>
          </a:xfrm>
          <a:prstGeom prst="rect">
            <a:avLst/>
          </a:prstGeom>
          <a:noFill/>
        </p:spPr>
        <p:txBody>
          <a:bodyPr wrap="square" rtlCol="0">
            <a:spAutoFit/>
          </a:bodyPr>
          <a:lstStyle/>
          <a:p>
            <a:pPr algn="ctr" defTabSz="609630">
              <a:defRPr/>
            </a:pPr>
            <a:r>
              <a:rPr lang="en-US" sz="1200">
                <a:solidFill>
                  <a:schemeClr val="accent2"/>
                </a:solidFill>
                <a:latin typeface="IntelOne Text" panose="020B0503020203020204" pitchFamily="34" charset="77"/>
                <a:cs typeface="Arial"/>
              </a:rPr>
              <a:t>Customer Value</a:t>
            </a:r>
          </a:p>
        </p:txBody>
      </p:sp>
      <p:sp>
        <p:nvSpPr>
          <p:cNvPr id="10" name="TextBox 9">
            <a:extLst>
              <a:ext uri="{FF2B5EF4-FFF2-40B4-BE49-F238E27FC236}">
                <a16:creationId xmlns:a16="http://schemas.microsoft.com/office/drawing/2014/main" id="{76A4D0CC-71B9-DD5E-2A5D-33F9A36199AA}"/>
              </a:ext>
            </a:extLst>
          </p:cNvPr>
          <p:cNvSpPr txBox="1"/>
          <p:nvPr/>
        </p:nvSpPr>
        <p:spPr>
          <a:xfrm flipH="1">
            <a:off x="4772663" y="1160952"/>
            <a:ext cx="2667180" cy="256545"/>
          </a:xfrm>
          <a:prstGeom prst="rect">
            <a:avLst/>
          </a:prstGeom>
          <a:noFill/>
        </p:spPr>
        <p:txBody>
          <a:bodyPr wrap="square" rtlCol="0">
            <a:spAutoFit/>
          </a:bodyPr>
          <a:lstStyle/>
          <a:p>
            <a:pPr algn="ctr" defTabSz="609630">
              <a:defRPr/>
            </a:pPr>
            <a:r>
              <a:rPr lang="en-US" sz="1067" dirty="0">
                <a:solidFill>
                  <a:schemeClr val="accent2"/>
                </a:solidFill>
                <a:latin typeface="IntelOne Text" panose="020B0503020203020204" pitchFamily="34" charset="77"/>
                <a:cs typeface="Arial"/>
              </a:rPr>
              <a:t>Continuous Delivery</a:t>
            </a:r>
          </a:p>
        </p:txBody>
      </p:sp>
      <p:sp>
        <p:nvSpPr>
          <p:cNvPr id="6" name="Isosceles Triangle 3078">
            <a:extLst>
              <a:ext uri="{FF2B5EF4-FFF2-40B4-BE49-F238E27FC236}">
                <a16:creationId xmlns:a16="http://schemas.microsoft.com/office/drawing/2014/main" id="{B26EBEA6-14C3-81FA-F414-9945B5E5ABDB}"/>
              </a:ext>
            </a:extLst>
          </p:cNvPr>
          <p:cNvSpPr/>
          <p:nvPr/>
        </p:nvSpPr>
        <p:spPr>
          <a:xfrm rot="5400000">
            <a:off x="2212351" y="2207954"/>
            <a:ext cx="410810" cy="26013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1200">
              <a:solidFill>
                <a:srgbClr val="FFFFFF"/>
              </a:solidFill>
              <a:latin typeface="IntelOne Display Regular"/>
              <a:cs typeface="Arial"/>
            </a:endParaRPr>
          </a:p>
        </p:txBody>
      </p:sp>
      <p:pic>
        <p:nvPicPr>
          <p:cNvPr id="34" name="Graphic 33">
            <a:extLst>
              <a:ext uri="{FF2B5EF4-FFF2-40B4-BE49-F238E27FC236}">
                <a16:creationId xmlns:a16="http://schemas.microsoft.com/office/drawing/2014/main" id="{96F034F8-59F8-452E-1C8B-6F1558958FD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92048" y="1866340"/>
            <a:ext cx="806818" cy="806819"/>
          </a:xfrm>
          <a:prstGeom prst="rect">
            <a:avLst/>
          </a:prstGeom>
        </p:spPr>
      </p:pic>
      <p:pic>
        <p:nvPicPr>
          <p:cNvPr id="68" name="Picture 67">
            <a:extLst>
              <a:ext uri="{FF2B5EF4-FFF2-40B4-BE49-F238E27FC236}">
                <a16:creationId xmlns:a16="http://schemas.microsoft.com/office/drawing/2014/main" id="{BC221872-1C9F-B1D5-7703-4E8E0C5C635F}"/>
              </a:ext>
            </a:extLst>
          </p:cNvPr>
          <p:cNvPicPr>
            <a:picLocks noChangeAspect="1"/>
          </p:cNvPicPr>
          <p:nvPr/>
        </p:nvPicPr>
        <p:blipFill>
          <a:blip r:embed="rId6"/>
          <a:stretch>
            <a:fillRect/>
          </a:stretch>
        </p:blipFill>
        <p:spPr>
          <a:xfrm>
            <a:off x="4862197" y="1952678"/>
            <a:ext cx="852927" cy="852927"/>
          </a:xfrm>
          <a:prstGeom prst="rect">
            <a:avLst/>
          </a:prstGeom>
        </p:spPr>
      </p:pic>
      <p:pic>
        <p:nvPicPr>
          <p:cNvPr id="72" name="Picture 71">
            <a:extLst>
              <a:ext uri="{FF2B5EF4-FFF2-40B4-BE49-F238E27FC236}">
                <a16:creationId xmlns:a16="http://schemas.microsoft.com/office/drawing/2014/main" id="{9AEF05A3-E36F-C0C4-2F5A-43B8311E824A}"/>
              </a:ext>
            </a:extLst>
          </p:cNvPr>
          <p:cNvPicPr>
            <a:picLocks noChangeAspect="1"/>
          </p:cNvPicPr>
          <p:nvPr/>
        </p:nvPicPr>
        <p:blipFill>
          <a:blip r:embed="rId7"/>
          <a:stretch>
            <a:fillRect/>
          </a:stretch>
        </p:blipFill>
        <p:spPr>
          <a:xfrm>
            <a:off x="6467918" y="1878474"/>
            <a:ext cx="924609" cy="924609"/>
          </a:xfrm>
          <a:prstGeom prst="rect">
            <a:avLst/>
          </a:prstGeom>
        </p:spPr>
      </p:pic>
      <p:pic>
        <p:nvPicPr>
          <p:cNvPr id="74" name="Picture 73">
            <a:extLst>
              <a:ext uri="{FF2B5EF4-FFF2-40B4-BE49-F238E27FC236}">
                <a16:creationId xmlns:a16="http://schemas.microsoft.com/office/drawing/2014/main" id="{0DB96172-78B9-30B5-DC4B-1B5C7B894454}"/>
              </a:ext>
            </a:extLst>
          </p:cNvPr>
          <p:cNvPicPr>
            <a:picLocks noChangeAspect="1"/>
          </p:cNvPicPr>
          <p:nvPr/>
        </p:nvPicPr>
        <p:blipFill>
          <a:blip r:embed="rId8"/>
          <a:stretch>
            <a:fillRect/>
          </a:stretch>
        </p:blipFill>
        <p:spPr>
          <a:xfrm>
            <a:off x="7972688" y="1728099"/>
            <a:ext cx="1132781" cy="1132781"/>
          </a:xfrm>
          <a:prstGeom prst="rect">
            <a:avLst/>
          </a:prstGeom>
        </p:spPr>
      </p:pic>
      <p:pic>
        <p:nvPicPr>
          <p:cNvPr id="81" name="Picture 80">
            <a:extLst>
              <a:ext uri="{FF2B5EF4-FFF2-40B4-BE49-F238E27FC236}">
                <a16:creationId xmlns:a16="http://schemas.microsoft.com/office/drawing/2014/main" id="{98B0EED1-EB86-38EB-D2FB-8B0595AE7C7A}"/>
              </a:ext>
            </a:extLst>
          </p:cNvPr>
          <p:cNvPicPr>
            <a:picLocks noChangeAspect="1"/>
          </p:cNvPicPr>
          <p:nvPr/>
        </p:nvPicPr>
        <p:blipFill>
          <a:blip r:embed="rId9"/>
          <a:stretch>
            <a:fillRect/>
          </a:stretch>
        </p:blipFill>
        <p:spPr>
          <a:xfrm>
            <a:off x="9926595" y="1824448"/>
            <a:ext cx="1009091" cy="1009091"/>
          </a:xfrm>
          <a:prstGeom prst="rect">
            <a:avLst/>
          </a:prstGeom>
        </p:spPr>
      </p:pic>
      <p:cxnSp>
        <p:nvCxnSpPr>
          <p:cNvPr id="85" name="Straight Connector 84">
            <a:extLst>
              <a:ext uri="{FF2B5EF4-FFF2-40B4-BE49-F238E27FC236}">
                <a16:creationId xmlns:a16="http://schemas.microsoft.com/office/drawing/2014/main" id="{A4FEF106-2725-6B01-FDDA-FC6442A79D1C}"/>
              </a:ext>
            </a:extLst>
          </p:cNvPr>
          <p:cNvCxnSpPr>
            <a:cxnSpLocks/>
          </p:cNvCxnSpPr>
          <p:nvPr/>
        </p:nvCxnSpPr>
        <p:spPr>
          <a:xfrm>
            <a:off x="9520952" y="1295319"/>
            <a:ext cx="25946" cy="2504465"/>
          </a:xfrm>
          <a:prstGeom prst="line">
            <a:avLst/>
          </a:prstGeom>
          <a:ln w="76200">
            <a:solidFill>
              <a:srgbClr val="00C7FD"/>
            </a:solidFill>
          </a:ln>
        </p:spPr>
        <p:style>
          <a:lnRef idx="1">
            <a:schemeClr val="accent5"/>
          </a:lnRef>
          <a:fillRef idx="0">
            <a:schemeClr val="accent5"/>
          </a:fillRef>
          <a:effectRef idx="0">
            <a:schemeClr val="accent5"/>
          </a:effectRef>
          <a:fontRef idx="minor">
            <a:schemeClr val="tx1"/>
          </a:fontRef>
        </p:style>
      </p:cxnSp>
      <p:cxnSp>
        <p:nvCxnSpPr>
          <p:cNvPr id="87" name="Straight Connector 86">
            <a:extLst>
              <a:ext uri="{FF2B5EF4-FFF2-40B4-BE49-F238E27FC236}">
                <a16:creationId xmlns:a16="http://schemas.microsoft.com/office/drawing/2014/main" id="{63713978-E0B1-1A8A-0597-22971BD3AF06}"/>
              </a:ext>
            </a:extLst>
          </p:cNvPr>
          <p:cNvCxnSpPr>
            <a:cxnSpLocks/>
          </p:cNvCxnSpPr>
          <p:nvPr/>
        </p:nvCxnSpPr>
        <p:spPr>
          <a:xfrm>
            <a:off x="2695053" y="1337417"/>
            <a:ext cx="0" cy="2451219"/>
          </a:xfrm>
          <a:prstGeom prst="line">
            <a:avLst/>
          </a:prstGeom>
          <a:ln w="76200">
            <a:solidFill>
              <a:srgbClr val="00C7FD"/>
            </a:solidFill>
          </a:ln>
        </p:spPr>
        <p:style>
          <a:lnRef idx="1">
            <a:schemeClr val="accent5"/>
          </a:lnRef>
          <a:fillRef idx="0">
            <a:schemeClr val="accent5"/>
          </a:fillRef>
          <a:effectRef idx="0">
            <a:schemeClr val="accent5"/>
          </a:effectRef>
          <a:fontRef idx="minor">
            <a:schemeClr val="tx1"/>
          </a:fontRef>
        </p:style>
      </p:cxnSp>
      <p:sp>
        <p:nvSpPr>
          <p:cNvPr id="88" name="Isosceles Triangle 3078">
            <a:extLst>
              <a:ext uri="{FF2B5EF4-FFF2-40B4-BE49-F238E27FC236}">
                <a16:creationId xmlns:a16="http://schemas.microsoft.com/office/drawing/2014/main" id="{95E30BA1-F790-1F97-DBD5-59BDEB92B7B1}"/>
              </a:ext>
            </a:extLst>
          </p:cNvPr>
          <p:cNvSpPr/>
          <p:nvPr/>
        </p:nvSpPr>
        <p:spPr>
          <a:xfrm rot="5400000">
            <a:off x="9643703" y="2207956"/>
            <a:ext cx="410810" cy="26013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1200">
              <a:solidFill>
                <a:srgbClr val="FFFFFF"/>
              </a:solidFill>
              <a:latin typeface="IntelOne Display Regular"/>
              <a:cs typeface="Arial"/>
            </a:endParaRPr>
          </a:p>
        </p:txBody>
      </p:sp>
      <p:cxnSp>
        <p:nvCxnSpPr>
          <p:cNvPr id="89" name="Straight Connector 88">
            <a:extLst>
              <a:ext uri="{FF2B5EF4-FFF2-40B4-BE49-F238E27FC236}">
                <a16:creationId xmlns:a16="http://schemas.microsoft.com/office/drawing/2014/main" id="{8E91C9BC-558D-9F84-247A-B829B6520CA9}"/>
              </a:ext>
            </a:extLst>
          </p:cNvPr>
          <p:cNvCxnSpPr>
            <a:cxnSpLocks/>
          </p:cNvCxnSpPr>
          <p:nvPr/>
        </p:nvCxnSpPr>
        <p:spPr>
          <a:xfrm>
            <a:off x="7845488" y="1323072"/>
            <a:ext cx="1710031" cy="0"/>
          </a:xfrm>
          <a:prstGeom prst="line">
            <a:avLst/>
          </a:prstGeom>
          <a:ln w="76200">
            <a:solidFill>
              <a:srgbClr val="00C7FD"/>
            </a:solidFill>
          </a:ln>
        </p:spPr>
        <p:style>
          <a:lnRef idx="1">
            <a:schemeClr val="accent5"/>
          </a:lnRef>
          <a:fillRef idx="0">
            <a:schemeClr val="accent5"/>
          </a:fillRef>
          <a:effectRef idx="0">
            <a:schemeClr val="accent5"/>
          </a:effectRef>
          <a:fontRef idx="minor">
            <a:schemeClr val="tx1"/>
          </a:fontRef>
        </p:style>
      </p:cxnSp>
      <p:cxnSp>
        <p:nvCxnSpPr>
          <p:cNvPr id="99" name="Straight Connector 98">
            <a:extLst>
              <a:ext uri="{FF2B5EF4-FFF2-40B4-BE49-F238E27FC236}">
                <a16:creationId xmlns:a16="http://schemas.microsoft.com/office/drawing/2014/main" id="{43F37113-B98D-07D4-CFDB-C6C66B8824D0}"/>
              </a:ext>
            </a:extLst>
          </p:cNvPr>
          <p:cNvCxnSpPr>
            <a:cxnSpLocks/>
          </p:cNvCxnSpPr>
          <p:nvPr/>
        </p:nvCxnSpPr>
        <p:spPr>
          <a:xfrm>
            <a:off x="2660373" y="3771468"/>
            <a:ext cx="1710031" cy="0"/>
          </a:xfrm>
          <a:prstGeom prst="line">
            <a:avLst/>
          </a:prstGeom>
          <a:ln w="76200">
            <a:solidFill>
              <a:srgbClr val="00C7FD"/>
            </a:solidFill>
          </a:ln>
        </p:spPr>
        <p:style>
          <a:lnRef idx="1">
            <a:schemeClr val="accent5"/>
          </a:lnRef>
          <a:fillRef idx="0">
            <a:schemeClr val="accent5"/>
          </a:fillRef>
          <a:effectRef idx="0">
            <a:schemeClr val="accent5"/>
          </a:effectRef>
          <a:fontRef idx="minor">
            <a:schemeClr val="tx1"/>
          </a:fontRef>
        </p:style>
      </p:cxnSp>
      <p:cxnSp>
        <p:nvCxnSpPr>
          <p:cNvPr id="5" name="Straight Arrow Connector 4">
            <a:extLst>
              <a:ext uri="{FF2B5EF4-FFF2-40B4-BE49-F238E27FC236}">
                <a16:creationId xmlns:a16="http://schemas.microsoft.com/office/drawing/2014/main" id="{E71338F8-23A6-E03B-84FA-D3A98CEB8F7A}"/>
              </a:ext>
            </a:extLst>
          </p:cNvPr>
          <p:cNvCxnSpPr>
            <a:cxnSpLocks/>
          </p:cNvCxnSpPr>
          <p:nvPr/>
        </p:nvCxnSpPr>
        <p:spPr>
          <a:xfrm>
            <a:off x="2664071" y="1324119"/>
            <a:ext cx="1906223" cy="0"/>
          </a:xfrm>
          <a:prstGeom prst="straightConnector1">
            <a:avLst/>
          </a:prstGeom>
          <a:ln w="76200">
            <a:solidFill>
              <a:srgbClr val="00C7FD"/>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296FE26-2F79-1B47-6243-145B3D12399F}"/>
              </a:ext>
            </a:extLst>
          </p:cNvPr>
          <p:cNvCxnSpPr>
            <a:cxnSpLocks/>
          </p:cNvCxnSpPr>
          <p:nvPr/>
        </p:nvCxnSpPr>
        <p:spPr>
          <a:xfrm flipH="1">
            <a:off x="7842196" y="3799784"/>
            <a:ext cx="1745224" cy="0"/>
          </a:xfrm>
          <a:prstGeom prst="straightConnector1">
            <a:avLst/>
          </a:prstGeom>
          <a:ln w="76200">
            <a:solidFill>
              <a:srgbClr val="00C7FD"/>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E6BF70A6-EC38-1CFE-8AC7-09A026586386}"/>
              </a:ext>
            </a:extLst>
          </p:cNvPr>
          <p:cNvGrpSpPr/>
          <p:nvPr/>
        </p:nvGrpSpPr>
        <p:grpSpPr>
          <a:xfrm>
            <a:off x="2095972" y="4045542"/>
            <a:ext cx="8058563" cy="2186737"/>
            <a:chOff x="2066718" y="4042097"/>
            <a:chExt cx="8058563" cy="2186737"/>
          </a:xfrm>
        </p:grpSpPr>
        <p:grpSp>
          <p:nvGrpSpPr>
            <p:cNvPr id="4" name="Group 3">
              <a:extLst>
                <a:ext uri="{FF2B5EF4-FFF2-40B4-BE49-F238E27FC236}">
                  <a16:creationId xmlns:a16="http://schemas.microsoft.com/office/drawing/2014/main" id="{76138C0B-0E24-9172-4A27-568B0FDAEFDA}"/>
                </a:ext>
              </a:extLst>
            </p:cNvPr>
            <p:cNvGrpSpPr/>
            <p:nvPr/>
          </p:nvGrpSpPr>
          <p:grpSpPr>
            <a:xfrm>
              <a:off x="2066718" y="4042097"/>
              <a:ext cx="8058563" cy="2166710"/>
              <a:chOff x="2641736" y="4038699"/>
              <a:chExt cx="8058563" cy="2166710"/>
            </a:xfrm>
          </p:grpSpPr>
          <p:grpSp>
            <p:nvGrpSpPr>
              <p:cNvPr id="9" name="Group 8">
                <a:extLst>
                  <a:ext uri="{FF2B5EF4-FFF2-40B4-BE49-F238E27FC236}">
                    <a16:creationId xmlns:a16="http://schemas.microsoft.com/office/drawing/2014/main" id="{FE7A2611-8BB1-607C-AD23-A0945B985C8C}"/>
                  </a:ext>
                </a:extLst>
              </p:cNvPr>
              <p:cNvGrpSpPr/>
              <p:nvPr/>
            </p:nvGrpSpPr>
            <p:grpSpPr>
              <a:xfrm>
                <a:off x="2642439" y="4038699"/>
                <a:ext cx="8057860" cy="2166710"/>
                <a:chOff x="3247318" y="4515194"/>
                <a:chExt cx="8057860" cy="2166710"/>
              </a:xfrm>
            </p:grpSpPr>
            <p:sp>
              <p:nvSpPr>
                <p:cNvPr id="13" name="Rectangle 12">
                  <a:extLst>
                    <a:ext uri="{FF2B5EF4-FFF2-40B4-BE49-F238E27FC236}">
                      <a16:creationId xmlns:a16="http://schemas.microsoft.com/office/drawing/2014/main" id="{7DBDCB19-5E6A-C5F7-3AC2-ED81A64800AA}"/>
                    </a:ext>
                  </a:extLst>
                </p:cNvPr>
                <p:cNvSpPr/>
                <p:nvPr/>
              </p:nvSpPr>
              <p:spPr>
                <a:xfrm>
                  <a:off x="3265981" y="4812079"/>
                  <a:ext cx="1591387" cy="1232858"/>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F0143A-7934-B671-771D-0EFB75ED2158}"/>
                    </a:ext>
                  </a:extLst>
                </p:cNvPr>
                <p:cNvSpPr/>
                <p:nvPr/>
              </p:nvSpPr>
              <p:spPr>
                <a:xfrm>
                  <a:off x="4870950" y="4812079"/>
                  <a:ext cx="1591387" cy="1232858"/>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B97C44-617C-2474-CB6D-30FD45C97F25}"/>
                    </a:ext>
                  </a:extLst>
                </p:cNvPr>
                <p:cNvSpPr/>
                <p:nvPr/>
              </p:nvSpPr>
              <p:spPr>
                <a:xfrm>
                  <a:off x="6475919" y="4812079"/>
                  <a:ext cx="1591387" cy="1232858"/>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B2B78B-2C51-B0B7-178F-7D58C40B8D84}"/>
                    </a:ext>
                  </a:extLst>
                </p:cNvPr>
                <p:cNvSpPr/>
                <p:nvPr/>
              </p:nvSpPr>
              <p:spPr>
                <a:xfrm>
                  <a:off x="8080888" y="4812079"/>
                  <a:ext cx="1591387" cy="1232858"/>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6D6F5C1-5C3F-24C2-36DA-2A16FA2BAD06}"/>
                    </a:ext>
                  </a:extLst>
                </p:cNvPr>
                <p:cNvGrpSpPr/>
                <p:nvPr/>
              </p:nvGrpSpPr>
              <p:grpSpPr>
                <a:xfrm>
                  <a:off x="3253692" y="5008725"/>
                  <a:ext cx="1705155" cy="715555"/>
                  <a:chOff x="3132777" y="2168175"/>
                  <a:chExt cx="2742659" cy="1112584"/>
                </a:xfrm>
              </p:grpSpPr>
              <p:pic>
                <p:nvPicPr>
                  <p:cNvPr id="67" name="Picture 2">
                    <a:extLst>
                      <a:ext uri="{FF2B5EF4-FFF2-40B4-BE49-F238E27FC236}">
                        <a16:creationId xmlns:a16="http://schemas.microsoft.com/office/drawing/2014/main" id="{8E0A0B38-0136-9570-92EA-1A6AD8E8684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p:blipFill>
                <p:spPr bwMode="auto">
                  <a:xfrm>
                    <a:off x="3929387" y="2461002"/>
                    <a:ext cx="1417028" cy="381268"/>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31B72821-FE50-B6B9-17C7-C1C42543C4BF}"/>
                      </a:ext>
                    </a:extLst>
                  </p:cNvPr>
                  <p:cNvSpPr txBox="1"/>
                  <p:nvPr/>
                </p:nvSpPr>
                <p:spPr>
                  <a:xfrm>
                    <a:off x="3167597" y="2168175"/>
                    <a:ext cx="2707839" cy="367287"/>
                  </a:xfrm>
                  <a:prstGeom prst="rect">
                    <a:avLst/>
                  </a:prstGeom>
                  <a:noFill/>
                </p:spPr>
                <p:txBody>
                  <a:bodyPr wrap="square">
                    <a:spAutoFit/>
                  </a:bodyPr>
                  <a:lstStyle/>
                  <a:p>
                    <a:pPr marL="0" marR="0" lvl="0" indent="0" defTabSz="825500" rtl="0" eaLnBrk="1" fontAlgn="auto" latinLnBrk="0" hangingPunct="0">
                      <a:lnSpc>
                        <a:spcPct val="8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IntelOne Display Medium" panose="020B0703020203020204" pitchFamily="34" charset="0"/>
                        <a:sym typeface="Helvetica Neue"/>
                      </a:rPr>
                      <a:t>Intel</a:t>
                    </a:r>
                    <a:r>
                      <a:rPr lang="en-US" sz="1050" baseline="30000" dirty="0">
                        <a:solidFill>
                          <a:srgbClr val="000000"/>
                        </a:solidFill>
                      </a:rPr>
                      <a:t>®</a:t>
                    </a:r>
                    <a:r>
                      <a:rPr kumimoji="0" lang="en-US" sz="1050" b="0" i="0" u="none" strike="noStrike" kern="1200" cap="none" spc="0" normalizeH="0" baseline="0" noProof="0" dirty="0">
                        <a:ln>
                          <a:noFill/>
                        </a:ln>
                        <a:solidFill>
                          <a:srgbClr val="000000"/>
                        </a:solidFill>
                        <a:effectLst/>
                        <a:uLnTx/>
                        <a:uFillTx/>
                        <a:latin typeface="IntelOne Display Medium" panose="020B0703020203020204" pitchFamily="34" charset="0"/>
                        <a:sym typeface="Helvetica Neue"/>
                      </a:rPr>
                      <a:t> Migration Advisor</a:t>
                    </a:r>
                  </a:p>
                </p:txBody>
              </p:sp>
              <p:sp>
                <p:nvSpPr>
                  <p:cNvPr id="70" name="TextBox 69">
                    <a:extLst>
                      <a:ext uri="{FF2B5EF4-FFF2-40B4-BE49-F238E27FC236}">
                        <a16:creationId xmlns:a16="http://schemas.microsoft.com/office/drawing/2014/main" id="{9B9CB1F1-410A-DC20-D3CE-128DD41DDE0E}"/>
                      </a:ext>
                    </a:extLst>
                  </p:cNvPr>
                  <p:cNvSpPr txBox="1"/>
                  <p:nvPr/>
                </p:nvSpPr>
                <p:spPr>
                  <a:xfrm>
                    <a:off x="3514417" y="2408648"/>
                    <a:ext cx="503973" cy="382838"/>
                  </a:xfrm>
                  <a:prstGeom prst="rect">
                    <a:avLst/>
                  </a:prstGeom>
                  <a:noFill/>
                </p:spPr>
                <p:txBody>
                  <a:bodyPr wrap="none" rtlCol="0">
                    <a:spAutoFit/>
                  </a:bodyPr>
                  <a:lstStyle/>
                  <a:p>
                    <a:r>
                      <a:rPr lang="en-US" sz="1000">
                        <a:solidFill>
                          <a:schemeClr val="bg2">
                            <a:lumMod val="50000"/>
                          </a:schemeClr>
                        </a:solidFill>
                      </a:rPr>
                      <a:t>by</a:t>
                    </a:r>
                    <a:endParaRPr lang="en-US" sz="1050">
                      <a:solidFill>
                        <a:schemeClr val="bg2">
                          <a:lumMod val="50000"/>
                        </a:schemeClr>
                      </a:solidFill>
                    </a:endParaRPr>
                  </a:p>
                </p:txBody>
              </p:sp>
              <p:sp>
                <p:nvSpPr>
                  <p:cNvPr id="71" name="TextBox 70">
                    <a:extLst>
                      <a:ext uri="{FF2B5EF4-FFF2-40B4-BE49-F238E27FC236}">
                        <a16:creationId xmlns:a16="http://schemas.microsoft.com/office/drawing/2014/main" id="{ADD71C62-225F-1422-162E-216581111435}"/>
                      </a:ext>
                    </a:extLst>
                  </p:cNvPr>
                  <p:cNvSpPr txBox="1"/>
                  <p:nvPr/>
                </p:nvSpPr>
                <p:spPr>
                  <a:xfrm>
                    <a:off x="3132777" y="2974488"/>
                    <a:ext cx="2539080" cy="306271"/>
                  </a:xfrm>
                  <a:prstGeom prst="rect">
                    <a:avLst/>
                  </a:prstGeom>
                  <a:noFill/>
                </p:spPr>
                <p:txBody>
                  <a:bodyPr wrap="square">
                    <a:spAutoFit/>
                  </a:bodyPr>
                  <a:lstStyle/>
                  <a:p>
                    <a:pPr marL="0" marR="0" lvl="0" indent="0" algn="ctr" defTabSz="825500" rtl="0" eaLnBrk="1" fontAlgn="auto" latinLnBrk="0" hangingPunct="0">
                      <a:lnSpc>
                        <a:spcPct val="85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50000"/>
                          </a:schemeClr>
                        </a:solidFill>
                        <a:effectLst/>
                        <a:uLnTx/>
                        <a:uFillTx/>
                        <a:latin typeface="IntelOne Display Light" panose="020B0403020203020204" pitchFamily="34" charset="0"/>
                        <a:sym typeface="Helvetica Neue"/>
                      </a:rPr>
                      <a:t>Inventory and Business Case</a:t>
                    </a:r>
                    <a:endParaRPr kumimoji="0" lang="en-US" sz="900" b="0" i="0" u="none" strike="noStrike" kern="1200" cap="none" spc="0" normalizeH="0" baseline="0" noProof="0">
                      <a:ln>
                        <a:noFill/>
                      </a:ln>
                      <a:solidFill>
                        <a:schemeClr val="bg2">
                          <a:lumMod val="50000"/>
                        </a:schemeClr>
                      </a:solidFill>
                      <a:effectLst/>
                      <a:uLnTx/>
                      <a:uFillTx/>
                      <a:latin typeface="IntelOne Display Light" panose="020B0403020203020204" pitchFamily="34" charset="0"/>
                      <a:sym typeface="Helvetica Neue"/>
                    </a:endParaRPr>
                  </a:p>
                </p:txBody>
              </p:sp>
            </p:grpSp>
            <p:sp>
              <p:nvSpPr>
                <p:cNvPr id="27" name="Rectangle 26">
                  <a:extLst>
                    <a:ext uri="{FF2B5EF4-FFF2-40B4-BE49-F238E27FC236}">
                      <a16:creationId xmlns:a16="http://schemas.microsoft.com/office/drawing/2014/main" id="{ECC2D17F-D67A-B8BC-2460-4AE550CD5A59}"/>
                    </a:ext>
                  </a:extLst>
                </p:cNvPr>
                <p:cNvSpPr/>
                <p:nvPr/>
              </p:nvSpPr>
              <p:spPr>
                <a:xfrm>
                  <a:off x="8076361" y="5521119"/>
                  <a:ext cx="1590050" cy="23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R="0" lvl="0" indent="0" algn="ctr" defTabSz="825500" fontAlgn="auto" hangingPunct="0">
                    <a:lnSpc>
                      <a:spcPct val="85000"/>
                    </a:lnSpc>
                    <a:spcBef>
                      <a:spcPts val="0"/>
                    </a:spcBef>
                    <a:spcAft>
                      <a:spcPts val="0"/>
                    </a:spcAft>
                    <a:buClrTx/>
                    <a:buSzTx/>
                    <a:buFontTx/>
                    <a:buNone/>
                    <a:tabLst/>
                    <a:defRPr/>
                  </a:pPr>
                  <a:r>
                    <a:rPr lang="en-US" sz="800">
                      <a:solidFill>
                        <a:schemeClr val="bg2">
                          <a:lumMod val="50000"/>
                        </a:schemeClr>
                      </a:solidFill>
                      <a:latin typeface="IntelOne Display Light" panose="020B0403020203020204" pitchFamily="34" charset="0"/>
                      <a:sym typeface="Helvetica Neue"/>
                    </a:rPr>
                    <a:t>Real-Time, Autonomous </a:t>
                  </a:r>
                </a:p>
                <a:p>
                  <a:pPr marR="0" lvl="0" indent="0" algn="ctr" defTabSz="825500" fontAlgn="auto" hangingPunct="0">
                    <a:lnSpc>
                      <a:spcPct val="85000"/>
                    </a:lnSpc>
                    <a:spcBef>
                      <a:spcPts val="0"/>
                    </a:spcBef>
                    <a:spcAft>
                      <a:spcPts val="0"/>
                    </a:spcAft>
                    <a:buClrTx/>
                    <a:buSzTx/>
                    <a:buFontTx/>
                    <a:buNone/>
                    <a:tabLst/>
                    <a:defRPr/>
                  </a:pPr>
                  <a:r>
                    <a:rPr lang="en-US" sz="800">
                      <a:solidFill>
                        <a:schemeClr val="bg2">
                          <a:lumMod val="50000"/>
                        </a:schemeClr>
                      </a:solidFill>
                      <a:latin typeface="IntelOne Display Light" panose="020B0403020203020204" pitchFamily="34" charset="0"/>
                      <a:sym typeface="Helvetica Neue"/>
                    </a:rPr>
                    <a:t>Application Optimization</a:t>
                  </a:r>
                </a:p>
              </p:txBody>
            </p:sp>
            <p:pic>
              <p:nvPicPr>
                <p:cNvPr id="28" name="Picture 27" descr="Logo&#10;&#10;Description automatically generated">
                  <a:extLst>
                    <a:ext uri="{FF2B5EF4-FFF2-40B4-BE49-F238E27FC236}">
                      <a16:creationId xmlns:a16="http://schemas.microsoft.com/office/drawing/2014/main" id="{4EC46063-AFC1-F12A-F68A-F5AC49D41F5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58326" y="5045274"/>
                  <a:ext cx="1245537" cy="236219"/>
                </a:xfrm>
                <a:prstGeom prst="rect">
                  <a:avLst/>
                </a:prstGeom>
              </p:spPr>
            </p:pic>
            <p:grpSp>
              <p:nvGrpSpPr>
                <p:cNvPr id="29" name="Group 28">
                  <a:extLst>
                    <a:ext uri="{FF2B5EF4-FFF2-40B4-BE49-F238E27FC236}">
                      <a16:creationId xmlns:a16="http://schemas.microsoft.com/office/drawing/2014/main" id="{5ABAA52A-05A7-871F-6304-A61F8045A5D4}"/>
                    </a:ext>
                  </a:extLst>
                </p:cNvPr>
                <p:cNvGrpSpPr/>
                <p:nvPr/>
              </p:nvGrpSpPr>
              <p:grpSpPr>
                <a:xfrm>
                  <a:off x="4874780" y="5013733"/>
                  <a:ext cx="1656736" cy="704363"/>
                  <a:chOff x="2931110" y="3027979"/>
                  <a:chExt cx="1713843" cy="704363"/>
                </a:xfrm>
              </p:grpSpPr>
              <p:pic>
                <p:nvPicPr>
                  <p:cNvPr id="53" name="Picture 4" descr="Densify Brand Resources | Densify">
                    <a:extLst>
                      <a:ext uri="{FF2B5EF4-FFF2-40B4-BE49-F238E27FC236}">
                        <a16:creationId xmlns:a16="http://schemas.microsoft.com/office/drawing/2014/main" id="{03AAA94A-E153-9E4F-D3CA-25D565CAA4E2}"/>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668294" y="3247480"/>
                    <a:ext cx="634704" cy="142625"/>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0A36C10A-1226-77BE-0585-4DAD73FEDC04}"/>
                      </a:ext>
                    </a:extLst>
                  </p:cNvPr>
                  <p:cNvGrpSpPr/>
                  <p:nvPr/>
                </p:nvGrpSpPr>
                <p:grpSpPr>
                  <a:xfrm>
                    <a:off x="2931110" y="3027979"/>
                    <a:ext cx="1713843" cy="704363"/>
                    <a:chOff x="2931110" y="2141879"/>
                    <a:chExt cx="1713843" cy="704363"/>
                  </a:xfrm>
                </p:grpSpPr>
                <p:sp>
                  <p:nvSpPr>
                    <p:cNvPr id="59" name="TextBox 58">
                      <a:extLst>
                        <a:ext uri="{FF2B5EF4-FFF2-40B4-BE49-F238E27FC236}">
                          <a16:creationId xmlns:a16="http://schemas.microsoft.com/office/drawing/2014/main" id="{DF3D43C3-BBA0-D972-212E-9406C3A52DF1}"/>
                        </a:ext>
                      </a:extLst>
                    </p:cNvPr>
                    <p:cNvSpPr txBox="1"/>
                    <p:nvPr/>
                  </p:nvSpPr>
                  <p:spPr>
                    <a:xfrm>
                      <a:off x="3011954" y="2141879"/>
                      <a:ext cx="1632999" cy="236219"/>
                    </a:xfrm>
                    <a:prstGeom prst="rect">
                      <a:avLst/>
                    </a:prstGeom>
                    <a:noFill/>
                  </p:spPr>
                  <p:txBody>
                    <a:bodyPr wrap="square">
                      <a:spAutoFit/>
                    </a:bodyPr>
                    <a:lstStyle/>
                    <a:p>
                      <a:pPr marL="0" marR="0" lvl="0" indent="0" defTabSz="825500" rtl="0" eaLnBrk="1" fontAlgn="auto" latinLnBrk="0" hangingPunct="0">
                        <a:lnSpc>
                          <a:spcPct val="8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IntelOne Display Medium" panose="020B0703020203020204" pitchFamily="34" charset="0"/>
                          <a:sym typeface="Helvetica Neue"/>
                        </a:rPr>
                        <a:t>Intel</a:t>
                      </a:r>
                      <a:r>
                        <a:rPr lang="en-US" sz="1050" baseline="30000">
                          <a:solidFill>
                            <a:srgbClr val="000000"/>
                          </a:solidFill>
                        </a:rPr>
                        <a:t>®</a:t>
                      </a:r>
                      <a:r>
                        <a:rPr kumimoji="0" lang="en-US" sz="1050" b="0" i="0" u="none" strike="noStrike" kern="1200" cap="none" spc="0" normalizeH="0" baseline="0" noProof="0">
                          <a:ln>
                            <a:noFill/>
                          </a:ln>
                          <a:solidFill>
                            <a:srgbClr val="000000"/>
                          </a:solidFill>
                          <a:effectLst/>
                          <a:uLnTx/>
                          <a:uFillTx/>
                          <a:latin typeface="IntelOne Display Medium" panose="020B0703020203020204" pitchFamily="34" charset="0"/>
                          <a:sym typeface="Helvetica Neue"/>
                        </a:rPr>
                        <a:t> Cloud Optimizer</a:t>
                      </a:r>
                    </a:p>
                  </p:txBody>
                </p:sp>
                <p:sp>
                  <p:nvSpPr>
                    <p:cNvPr id="60" name="TextBox 59">
                      <a:extLst>
                        <a:ext uri="{FF2B5EF4-FFF2-40B4-BE49-F238E27FC236}">
                          <a16:creationId xmlns:a16="http://schemas.microsoft.com/office/drawing/2014/main" id="{CB44AB57-F163-43BD-6657-E54C2FCB3564}"/>
                        </a:ext>
                      </a:extLst>
                    </p:cNvPr>
                    <p:cNvSpPr txBox="1"/>
                    <p:nvPr/>
                  </p:nvSpPr>
                  <p:spPr>
                    <a:xfrm>
                      <a:off x="3351681" y="2299694"/>
                      <a:ext cx="324128" cy="246221"/>
                    </a:xfrm>
                    <a:prstGeom prst="rect">
                      <a:avLst/>
                    </a:prstGeom>
                    <a:noFill/>
                  </p:spPr>
                  <p:txBody>
                    <a:bodyPr wrap="none" rtlCol="0">
                      <a:spAutoFit/>
                    </a:bodyPr>
                    <a:lstStyle/>
                    <a:p>
                      <a:r>
                        <a:rPr lang="en-US" sz="1000">
                          <a:solidFill>
                            <a:schemeClr val="bg2">
                              <a:lumMod val="50000"/>
                            </a:schemeClr>
                          </a:solidFill>
                        </a:rPr>
                        <a:t>by</a:t>
                      </a:r>
                    </a:p>
                  </p:txBody>
                </p:sp>
                <p:sp>
                  <p:nvSpPr>
                    <p:cNvPr id="61" name="TextBox 60">
                      <a:extLst>
                        <a:ext uri="{FF2B5EF4-FFF2-40B4-BE49-F238E27FC236}">
                          <a16:creationId xmlns:a16="http://schemas.microsoft.com/office/drawing/2014/main" id="{1FC2089C-4553-F4D3-2E44-30981A3CD345}"/>
                        </a:ext>
                      </a:extLst>
                    </p:cNvPr>
                    <p:cNvSpPr txBox="1"/>
                    <p:nvPr/>
                  </p:nvSpPr>
                  <p:spPr>
                    <a:xfrm>
                      <a:off x="2931110" y="2649265"/>
                      <a:ext cx="1651642" cy="196977"/>
                    </a:xfrm>
                    <a:prstGeom prst="rect">
                      <a:avLst/>
                    </a:prstGeom>
                    <a:noFill/>
                  </p:spPr>
                  <p:txBody>
                    <a:bodyPr wrap="square">
                      <a:spAutoFit/>
                    </a:bodyPr>
                    <a:lstStyle/>
                    <a:p>
                      <a:pPr marL="0" marR="0" lvl="0" indent="0" algn="ctr" defTabSz="825500" rtl="0" eaLnBrk="1" fontAlgn="auto" latinLnBrk="0" hangingPunct="0">
                        <a:lnSpc>
                          <a:spcPct val="85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2">
                              <a:lumMod val="50000"/>
                            </a:schemeClr>
                          </a:solidFill>
                          <a:uLnTx/>
                          <a:uFillTx/>
                          <a:latin typeface="IntelOne Display Light" panose="020B0403020203020204" pitchFamily="34" charset="0"/>
                          <a:sym typeface="Helvetica Neue"/>
                        </a:rPr>
                        <a:t>Performance, Cost, SLA</a:t>
                      </a:r>
                      <a:endParaRPr kumimoji="0" lang="en-US" sz="900" b="0" i="0" u="none" strike="noStrike" kern="1200" cap="none" spc="0" normalizeH="0" baseline="0" noProof="0">
                        <a:ln>
                          <a:noFill/>
                        </a:ln>
                        <a:solidFill>
                          <a:schemeClr val="bg2">
                            <a:lumMod val="50000"/>
                          </a:schemeClr>
                        </a:solidFill>
                        <a:uLnTx/>
                        <a:uFillTx/>
                        <a:latin typeface="IntelOne Display Light" panose="020B0403020203020204" pitchFamily="34" charset="0"/>
                        <a:sym typeface="Helvetica Neue"/>
                      </a:endParaRPr>
                    </a:p>
                  </p:txBody>
                </p:sp>
              </p:grpSp>
            </p:grpSp>
            <p:sp>
              <p:nvSpPr>
                <p:cNvPr id="31" name="TextBox 30">
                  <a:extLst>
                    <a:ext uri="{FF2B5EF4-FFF2-40B4-BE49-F238E27FC236}">
                      <a16:creationId xmlns:a16="http://schemas.microsoft.com/office/drawing/2014/main" id="{E0FCD634-A09B-7A38-DBD8-A99B11C31750}"/>
                    </a:ext>
                  </a:extLst>
                </p:cNvPr>
                <p:cNvSpPr txBox="1"/>
                <p:nvPr/>
              </p:nvSpPr>
              <p:spPr>
                <a:xfrm>
                  <a:off x="3247318" y="6148035"/>
                  <a:ext cx="8048192" cy="261610"/>
                </a:xfrm>
                <a:prstGeom prst="rect">
                  <a:avLst/>
                </a:prstGeom>
                <a:noFill/>
                <a:ln w="28575">
                  <a:solidFill>
                    <a:srgbClr val="00C7FD"/>
                  </a:solidFill>
                </a:ln>
              </p:spPr>
              <p:txBody>
                <a:bodyPr wrap="square">
                  <a:spAutoFit/>
                </a:bodyPr>
                <a:lstStyle/>
                <a:p>
                  <a:pPr marL="0" marR="0" algn="ctr">
                    <a:spcBef>
                      <a:spcPts val="0"/>
                    </a:spcBef>
                    <a:spcAft>
                      <a:spcPts val="0"/>
                    </a:spcAft>
                  </a:pPr>
                  <a:endParaRPr lang="en-US" sz="500" dirty="0">
                    <a:solidFill>
                      <a:schemeClr val="bg2">
                        <a:lumMod val="50000"/>
                      </a:schemeClr>
                    </a:solidFill>
                    <a:latin typeface="IntelOne Display Medium" panose="020B0703020203020204" pitchFamily="34" charset="0"/>
                  </a:endParaRPr>
                </a:p>
                <a:p>
                  <a:pPr marL="0" marR="0" algn="ctr">
                    <a:spcBef>
                      <a:spcPts val="0"/>
                    </a:spcBef>
                    <a:spcAft>
                      <a:spcPts val="0"/>
                    </a:spcAft>
                  </a:pPr>
                  <a:endParaRPr lang="en-US" sz="600" dirty="0">
                    <a:solidFill>
                      <a:schemeClr val="bg2">
                        <a:lumMod val="50000"/>
                      </a:schemeClr>
                    </a:solidFill>
                    <a:latin typeface="IntelOne Display Medium" panose="020B0703020203020204" pitchFamily="34" charset="0"/>
                  </a:endParaRPr>
                </a:p>
              </p:txBody>
            </p:sp>
            <p:sp>
              <p:nvSpPr>
                <p:cNvPr id="35" name="TextBox 34">
                  <a:extLst>
                    <a:ext uri="{FF2B5EF4-FFF2-40B4-BE49-F238E27FC236}">
                      <a16:creationId xmlns:a16="http://schemas.microsoft.com/office/drawing/2014/main" id="{BCB7662D-D02B-D79A-0AEE-FA2F16C946C5}"/>
                    </a:ext>
                  </a:extLst>
                </p:cNvPr>
                <p:cNvSpPr txBox="1"/>
                <p:nvPr/>
              </p:nvSpPr>
              <p:spPr>
                <a:xfrm>
                  <a:off x="6436156" y="5003556"/>
                  <a:ext cx="1578586" cy="367024"/>
                </a:xfrm>
                <a:prstGeom prst="rect">
                  <a:avLst/>
                </a:prstGeom>
                <a:noFill/>
              </p:spPr>
              <p:txBody>
                <a:bodyPr wrap="square">
                  <a:spAutoFit/>
                </a:bodyPr>
                <a:lstStyle/>
                <a:p>
                  <a:pPr marL="0" marR="0" lvl="0" indent="0" algn="ctr" defTabSz="825500" rtl="0" eaLnBrk="1" fontAlgn="auto" latinLnBrk="0" hangingPunct="0">
                    <a:lnSpc>
                      <a:spcPct val="85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IntelOne Display Medium" panose="020B0703020203020204" pitchFamily="34" charset="0"/>
                      <a:sym typeface="Helvetica Neue"/>
                    </a:rPr>
                    <a:t>Intel</a:t>
                  </a:r>
                  <a:r>
                    <a:rPr lang="en-US" sz="1050" baseline="30000" dirty="0">
                      <a:solidFill>
                        <a:srgbClr val="000000"/>
                      </a:solidFill>
                    </a:rPr>
                    <a:t>®</a:t>
                  </a:r>
                  <a:r>
                    <a:rPr kumimoji="0" lang="en-US" sz="1050" b="0" i="0" u="none" strike="noStrike" kern="1200" cap="none" spc="0" normalizeH="0" baseline="0" noProof="0" dirty="0">
                      <a:ln>
                        <a:noFill/>
                      </a:ln>
                      <a:solidFill>
                        <a:srgbClr val="000000"/>
                      </a:solidFill>
                      <a:effectLst/>
                      <a:uLnTx/>
                      <a:uFillTx/>
                      <a:latin typeface="IntelOne Display Medium" panose="020B0703020203020204" pitchFamily="34" charset="0"/>
                      <a:sym typeface="Helvetica Neue"/>
                    </a:rPr>
                    <a:t> Cloud Optimization Modules</a:t>
                  </a:r>
                </a:p>
              </p:txBody>
            </p:sp>
            <p:pic>
              <p:nvPicPr>
                <p:cNvPr id="36" name="Picture 8">
                  <a:extLst>
                    <a:ext uri="{FF2B5EF4-FFF2-40B4-BE49-F238E27FC236}">
                      <a16:creationId xmlns:a16="http://schemas.microsoft.com/office/drawing/2014/main" id="{C523551C-F5BD-1A17-52AA-96E2515320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9319" y="5489212"/>
                  <a:ext cx="922502" cy="21210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16EA61F5-5DD0-A547-073C-A4B2CF6A7957}"/>
                    </a:ext>
                  </a:extLst>
                </p:cNvPr>
                <p:cNvSpPr txBox="1"/>
                <p:nvPr/>
              </p:nvSpPr>
              <p:spPr>
                <a:xfrm>
                  <a:off x="7071976" y="5277961"/>
                  <a:ext cx="324174" cy="246221"/>
                </a:xfrm>
                <a:prstGeom prst="rect">
                  <a:avLst/>
                </a:prstGeom>
                <a:noFill/>
              </p:spPr>
              <p:txBody>
                <a:bodyPr wrap="none" rtlCol="0">
                  <a:spAutoFit/>
                </a:bodyPr>
                <a:lstStyle/>
                <a:p>
                  <a:r>
                    <a:rPr lang="en-US" sz="1000">
                      <a:solidFill>
                        <a:schemeClr val="bg2">
                          <a:lumMod val="50000"/>
                        </a:schemeClr>
                      </a:solidFill>
                    </a:rPr>
                    <a:t>for</a:t>
                  </a:r>
                </a:p>
              </p:txBody>
            </p:sp>
            <p:sp>
              <p:nvSpPr>
                <p:cNvPr id="38" name="TextBox 37">
                  <a:extLst>
                    <a:ext uri="{FF2B5EF4-FFF2-40B4-BE49-F238E27FC236}">
                      <a16:creationId xmlns:a16="http://schemas.microsoft.com/office/drawing/2014/main" id="{536A64D1-F4D8-7871-6CD1-789A14CF4825}"/>
                    </a:ext>
                  </a:extLst>
                </p:cNvPr>
                <p:cNvSpPr txBox="1"/>
                <p:nvPr/>
              </p:nvSpPr>
              <p:spPr>
                <a:xfrm flipH="1">
                  <a:off x="3265979" y="4515194"/>
                  <a:ext cx="8039199" cy="307777"/>
                </a:xfrm>
                <a:prstGeom prst="rect">
                  <a:avLst/>
                </a:prstGeom>
                <a:solidFill>
                  <a:srgbClr val="00C7FD"/>
                </a:solidFill>
                <a:ln>
                  <a:solidFill>
                    <a:srgbClr val="00C7FD"/>
                  </a:solidFill>
                </a:ln>
              </p:spPr>
              <p:txBody>
                <a:bodyPr wrap="square" rtlCol="0">
                  <a:spAutoFit/>
                </a:bodyPr>
                <a:lstStyle/>
                <a:p>
                  <a:pPr algn="ctr"/>
                  <a:r>
                    <a:rPr lang="en-US" sz="1400">
                      <a:solidFill>
                        <a:schemeClr val="bg1"/>
                      </a:solidFill>
                      <a:latin typeface="IntelOne Display Regular" panose="020B0503020203020204" pitchFamily="34" charset="0"/>
                    </a:rPr>
                    <a:t>Intel® Optimization Software</a:t>
                  </a:r>
                </a:p>
              </p:txBody>
            </p:sp>
            <p:sp>
              <p:nvSpPr>
                <p:cNvPr id="47" name="Rectangle 46">
                  <a:extLst>
                    <a:ext uri="{FF2B5EF4-FFF2-40B4-BE49-F238E27FC236}">
                      <a16:creationId xmlns:a16="http://schemas.microsoft.com/office/drawing/2014/main" id="{B485CA48-55EE-20BD-6DE1-63E32A0EF3E7}"/>
                    </a:ext>
                  </a:extLst>
                </p:cNvPr>
                <p:cNvSpPr/>
                <p:nvPr/>
              </p:nvSpPr>
              <p:spPr>
                <a:xfrm>
                  <a:off x="3251800" y="4515194"/>
                  <a:ext cx="8048192" cy="2166710"/>
                </a:xfrm>
                <a:prstGeom prst="rect">
                  <a:avLst/>
                </a:prstGeom>
                <a:noFill/>
                <a:ln w="38100">
                  <a:solidFill>
                    <a:srgbClr val="00C7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1240E1F-6C3A-A80F-7A52-2DC069A12246}"/>
                    </a:ext>
                  </a:extLst>
                </p:cNvPr>
                <p:cNvSpPr/>
                <p:nvPr/>
              </p:nvSpPr>
              <p:spPr>
                <a:xfrm>
                  <a:off x="9685799" y="4822971"/>
                  <a:ext cx="1591387" cy="1232858"/>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1B3372ED-8F48-EBDF-FC53-3227189F8C90}"/>
                  </a:ext>
                </a:extLst>
              </p:cNvPr>
              <p:cNvSpPr/>
              <p:nvPr/>
            </p:nvSpPr>
            <p:spPr>
              <a:xfrm>
                <a:off x="2641736" y="5342720"/>
                <a:ext cx="8048896" cy="318036"/>
              </a:xfrm>
              <a:prstGeom prst="rect">
                <a:avLst/>
              </a:prstGeom>
              <a:solidFill>
                <a:schemeClr val="accent3"/>
              </a:solidFill>
              <a:ln w="28575" cap="flat">
                <a:solidFill>
                  <a:srgbClr val="00C7F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IntelOne Text" panose="020B0503020203020204" pitchFamily="34" charset="0"/>
                    <a:ea typeface="Helvetica Neue Medium"/>
                    <a:cs typeface="Helvetica Neue Medium"/>
                    <a:sym typeface="Helvetica Neue Medium"/>
                  </a:rPr>
                  <a:t>Intel® Optimization Software Ecosystem</a:t>
                </a:r>
              </a:p>
            </p:txBody>
          </p:sp>
          <p:pic>
            <p:nvPicPr>
              <p:cNvPr id="12" name="Picture 11" descr="Chart&#10;&#10;Description automatically generated">
                <a:extLst>
                  <a:ext uri="{FF2B5EF4-FFF2-40B4-BE49-F238E27FC236}">
                    <a16:creationId xmlns:a16="http://schemas.microsoft.com/office/drawing/2014/main" id="{306341D2-7FAF-BFED-3B0E-F1205216D61E}"/>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186998" y="4481071"/>
                <a:ext cx="1169518" cy="657854"/>
              </a:xfrm>
              <a:prstGeom prst="rect">
                <a:avLst/>
              </a:prstGeom>
            </p:spPr>
          </p:pic>
        </p:grpSp>
        <p:sp>
          <p:nvSpPr>
            <p:cNvPr id="73" name="TextBox 72">
              <a:extLst>
                <a:ext uri="{FF2B5EF4-FFF2-40B4-BE49-F238E27FC236}">
                  <a16:creationId xmlns:a16="http://schemas.microsoft.com/office/drawing/2014/main" id="{EA92D546-1F26-3534-080B-03003F8075CE}"/>
                </a:ext>
              </a:extLst>
            </p:cNvPr>
            <p:cNvSpPr txBox="1"/>
            <p:nvPr/>
          </p:nvSpPr>
          <p:spPr>
            <a:xfrm>
              <a:off x="2909486" y="5682438"/>
              <a:ext cx="609755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spcBef>
                  <a:spcPts val="0"/>
                </a:spcBef>
                <a:spcAft>
                  <a:spcPts val="0"/>
                </a:spcAft>
              </a:pPr>
              <a:r>
                <a:rPr lang="en-US" sz="1200" dirty="0">
                  <a:solidFill>
                    <a:schemeClr val="bg1"/>
                  </a:solidFill>
                  <a:latin typeface="IntelOne Display Medium" panose="020B0703020203020204" pitchFamily="34" charset="0"/>
                </a:rPr>
                <a:t>Intel® Optimization Hub</a:t>
              </a:r>
            </a:p>
          </p:txBody>
        </p:sp>
        <p:sp>
          <p:nvSpPr>
            <p:cNvPr id="75" name="TextBox 74">
              <a:extLst>
                <a:ext uri="{FF2B5EF4-FFF2-40B4-BE49-F238E27FC236}">
                  <a16:creationId xmlns:a16="http://schemas.microsoft.com/office/drawing/2014/main" id="{592E7E0C-FA72-47F4-C043-A2558C470E5F}"/>
                </a:ext>
              </a:extLst>
            </p:cNvPr>
            <p:cNvSpPr txBox="1"/>
            <p:nvPr/>
          </p:nvSpPr>
          <p:spPr>
            <a:xfrm>
              <a:off x="2909486" y="5951835"/>
              <a:ext cx="609755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spcBef>
                  <a:spcPts val="0"/>
                </a:spcBef>
                <a:spcAft>
                  <a:spcPts val="0"/>
                </a:spcAft>
              </a:pPr>
              <a:r>
                <a:rPr lang="en-US" sz="1200" dirty="0">
                  <a:solidFill>
                    <a:schemeClr val="bg1"/>
                  </a:solidFill>
                  <a:latin typeface="IntelOne Display Medium" panose="020B0703020203020204" pitchFamily="34" charset="0"/>
                </a:rPr>
                <a:t>Intel® Performance Hub</a:t>
              </a:r>
              <a:endParaRPr lang="en-US" sz="100" dirty="0">
                <a:solidFill>
                  <a:schemeClr val="bg1"/>
                </a:solidFill>
                <a:latin typeface="IntelOne Display Light" panose="020B0403020203020204" pitchFamily="34" charset="0"/>
              </a:endParaRPr>
            </a:p>
          </p:txBody>
        </p:sp>
      </p:grpSp>
      <p:cxnSp>
        <p:nvCxnSpPr>
          <p:cNvPr id="44" name="Straight Connector 43">
            <a:extLst>
              <a:ext uri="{FF2B5EF4-FFF2-40B4-BE49-F238E27FC236}">
                <a16:creationId xmlns:a16="http://schemas.microsoft.com/office/drawing/2014/main" id="{A8619C7C-E39D-DC7D-B072-4050C8DC3C6F}"/>
              </a:ext>
            </a:extLst>
          </p:cNvPr>
          <p:cNvCxnSpPr>
            <a:cxnSpLocks/>
          </p:cNvCxnSpPr>
          <p:nvPr/>
        </p:nvCxnSpPr>
        <p:spPr>
          <a:xfrm>
            <a:off x="3221099" y="3282466"/>
            <a:ext cx="76478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3966069-5B78-6762-5659-826B3B00F13D}"/>
              </a:ext>
            </a:extLst>
          </p:cNvPr>
          <p:cNvCxnSpPr>
            <a:cxnSpLocks/>
          </p:cNvCxnSpPr>
          <p:nvPr/>
        </p:nvCxnSpPr>
        <p:spPr>
          <a:xfrm>
            <a:off x="4920103" y="3282466"/>
            <a:ext cx="76478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A9FD0ED-D613-B314-9282-DEABE90291B4}"/>
              </a:ext>
            </a:extLst>
          </p:cNvPr>
          <p:cNvCxnSpPr>
            <a:cxnSpLocks/>
          </p:cNvCxnSpPr>
          <p:nvPr/>
        </p:nvCxnSpPr>
        <p:spPr>
          <a:xfrm>
            <a:off x="6619107" y="3282466"/>
            <a:ext cx="76478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E6E9B9F-2F78-413E-1B0E-59F9DFA89AF2}"/>
              </a:ext>
            </a:extLst>
          </p:cNvPr>
          <p:cNvCxnSpPr>
            <a:cxnSpLocks/>
          </p:cNvCxnSpPr>
          <p:nvPr/>
        </p:nvCxnSpPr>
        <p:spPr>
          <a:xfrm>
            <a:off x="8318111" y="3282466"/>
            <a:ext cx="76478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36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88CA-954C-99AF-E420-C6779FB7B7A2}"/>
              </a:ext>
            </a:extLst>
          </p:cNvPr>
          <p:cNvSpPr>
            <a:spLocks noGrp="1"/>
          </p:cNvSpPr>
          <p:nvPr>
            <p:ph type="title"/>
          </p:nvPr>
        </p:nvSpPr>
        <p:spPr/>
        <p:txBody>
          <a:bodyPr/>
          <a:lstStyle/>
          <a:p>
            <a:r>
              <a:rPr lang="en-US" dirty="0"/>
              <a:t>Intel® Optimization Hub</a:t>
            </a:r>
          </a:p>
        </p:txBody>
      </p:sp>
      <p:sp>
        <p:nvSpPr>
          <p:cNvPr id="8" name="Rectangle 7">
            <a:extLst>
              <a:ext uri="{FF2B5EF4-FFF2-40B4-BE49-F238E27FC236}">
                <a16:creationId xmlns:a16="http://schemas.microsoft.com/office/drawing/2014/main" id="{0ECE3F43-B30E-6BFB-0594-B77B661F5A13}"/>
              </a:ext>
            </a:extLst>
          </p:cNvPr>
          <p:cNvSpPr/>
          <p:nvPr/>
        </p:nvSpPr>
        <p:spPr>
          <a:xfrm>
            <a:off x="6189857" y="2855133"/>
            <a:ext cx="2640798" cy="2203704"/>
          </a:xfrm>
          <a:prstGeom prst="rect">
            <a:avLst/>
          </a:prstGeom>
          <a:noFill/>
          <a:ln w="101600" cap="flat">
            <a:solidFill>
              <a:schemeClr val="accent2"/>
            </a:solid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u="none" strike="noStrike" kern="0" cap="none" spc="0" normalizeH="0" baseline="0" noProof="0">
              <a:ln>
                <a:noFill/>
              </a:ln>
              <a:solidFill>
                <a:schemeClr val="bg1"/>
              </a:solidFill>
              <a:effectLst/>
              <a:uLnTx/>
              <a:uFillTx/>
              <a:latin typeface="IntelOne Text" panose="020B0503020203020204" pitchFamily="34" charset="77"/>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F613E0C7-F212-A34B-48E1-A8263BB6C696}"/>
              </a:ext>
            </a:extLst>
          </p:cNvPr>
          <p:cNvSpPr/>
          <p:nvPr/>
        </p:nvSpPr>
        <p:spPr>
          <a:xfrm>
            <a:off x="3279509" y="2855133"/>
            <a:ext cx="2640798" cy="2203704"/>
          </a:xfrm>
          <a:prstGeom prst="rect">
            <a:avLst/>
          </a:prstGeom>
          <a:noFill/>
          <a:ln w="101600" cap="flat">
            <a:solidFill>
              <a:schemeClr val="accent2"/>
            </a:solid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u="none" strike="noStrike" kern="0" cap="none" spc="0" normalizeH="0" baseline="0" noProof="0">
              <a:ln>
                <a:noFill/>
              </a:ln>
              <a:solidFill>
                <a:schemeClr val="bg1"/>
              </a:solidFill>
              <a:effectLst/>
              <a:uLnTx/>
              <a:uFillTx/>
              <a:latin typeface="IntelOne Text" panose="020B0503020203020204" pitchFamily="34" charset="77"/>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D49C82C7-4C0E-094C-1FC4-8D92C48508D1}"/>
              </a:ext>
            </a:extLst>
          </p:cNvPr>
          <p:cNvSpPr/>
          <p:nvPr/>
        </p:nvSpPr>
        <p:spPr>
          <a:xfrm>
            <a:off x="369161" y="2855133"/>
            <a:ext cx="2640798" cy="2203704"/>
          </a:xfrm>
          <a:prstGeom prst="rect">
            <a:avLst/>
          </a:prstGeom>
          <a:noFill/>
          <a:ln w="101600" cap="flat">
            <a:solidFill>
              <a:schemeClr val="accent2"/>
            </a:solid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u="none" strike="noStrike" kern="0" cap="none" spc="0" normalizeH="0" baseline="0" noProof="0">
              <a:ln>
                <a:noFill/>
              </a:ln>
              <a:solidFill>
                <a:schemeClr val="bg1"/>
              </a:solidFill>
              <a:effectLst/>
              <a:uLnTx/>
              <a:uFillTx/>
              <a:latin typeface="IntelOne Text" panose="020B0503020203020204" pitchFamily="34" charset="77"/>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F78FFDA0-A45A-CDDB-0254-441DAA149E2D}"/>
              </a:ext>
            </a:extLst>
          </p:cNvPr>
          <p:cNvSpPr/>
          <p:nvPr/>
        </p:nvSpPr>
        <p:spPr>
          <a:xfrm>
            <a:off x="9060642" y="2855133"/>
            <a:ext cx="2640798" cy="2203704"/>
          </a:xfrm>
          <a:prstGeom prst="rect">
            <a:avLst/>
          </a:prstGeom>
          <a:noFill/>
          <a:ln w="101600" cap="flat">
            <a:solidFill>
              <a:schemeClr val="accent2"/>
            </a:solid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u="none" strike="noStrike" kern="0" cap="none" spc="0" normalizeH="0" baseline="0" noProof="0">
              <a:ln>
                <a:noFill/>
              </a:ln>
              <a:solidFill>
                <a:schemeClr val="bg1"/>
              </a:solidFill>
              <a:effectLst/>
              <a:uLnTx/>
              <a:uFillTx/>
              <a:latin typeface="IntelOne Text" panose="020B0503020203020204" pitchFamily="34" charset="77"/>
              <a:ea typeface="Helvetica Neue Medium"/>
              <a:cs typeface="Helvetica Neue Medium"/>
              <a:sym typeface="Helvetica Neue Medium"/>
            </a:endParaRPr>
          </a:p>
        </p:txBody>
      </p:sp>
      <p:pic>
        <p:nvPicPr>
          <p:cNvPr id="12" name="blazing-perfomance-level1-2c-rev.png" descr="blazing-perfomance-level1-2 color white icon">
            <a:extLst>
              <a:ext uri="{FF2B5EF4-FFF2-40B4-BE49-F238E27FC236}">
                <a16:creationId xmlns:a16="http://schemas.microsoft.com/office/drawing/2014/main" id="{F4AC56BE-FCCC-9792-9076-8FAA1B2000E2}"/>
              </a:ext>
            </a:extLst>
          </p:cNvPr>
          <p:cNvPicPr>
            <a:picLocks noChangeAspect="1"/>
          </p:cNvPicPr>
          <p:nvPr/>
        </p:nvPicPr>
        <p:blipFill>
          <a:blip r:embed="rId2"/>
          <a:srcRect l="151" r="151"/>
          <a:stretch>
            <a:fillRect/>
          </a:stretch>
        </p:blipFill>
        <p:spPr>
          <a:xfrm>
            <a:off x="715566" y="3227441"/>
            <a:ext cx="1551066" cy="1540362"/>
          </a:xfrm>
          <a:prstGeom prst="rect">
            <a:avLst/>
          </a:prstGeom>
          <a:ln w="12700">
            <a:miter lim="400000"/>
          </a:ln>
        </p:spPr>
      </p:pic>
      <p:pic>
        <p:nvPicPr>
          <p:cNvPr id="14" name="search-level1-2c-rev.png" descr="search-level1-2 color white icon">
            <a:extLst>
              <a:ext uri="{FF2B5EF4-FFF2-40B4-BE49-F238E27FC236}">
                <a16:creationId xmlns:a16="http://schemas.microsoft.com/office/drawing/2014/main" id="{5E9584D8-749B-45D6-1477-D2B5B6160613}"/>
              </a:ext>
            </a:extLst>
          </p:cNvPr>
          <p:cNvPicPr>
            <a:picLocks noChangeAspect="1"/>
          </p:cNvPicPr>
          <p:nvPr/>
        </p:nvPicPr>
        <p:blipFill>
          <a:blip r:embed="rId3"/>
          <a:srcRect l="151" r="151"/>
          <a:stretch>
            <a:fillRect/>
          </a:stretch>
        </p:blipFill>
        <p:spPr>
          <a:xfrm>
            <a:off x="9535331" y="3104839"/>
            <a:ext cx="1646675" cy="1635315"/>
          </a:xfrm>
          <a:prstGeom prst="rect">
            <a:avLst/>
          </a:prstGeom>
          <a:ln w="12700">
            <a:miter lim="400000"/>
          </a:ln>
        </p:spPr>
      </p:pic>
      <p:pic>
        <p:nvPicPr>
          <p:cNvPr id="18" name="Picture 17" descr="A white and blue logo&#10;&#10;Description automatically generated with low confidence">
            <a:extLst>
              <a:ext uri="{FF2B5EF4-FFF2-40B4-BE49-F238E27FC236}">
                <a16:creationId xmlns:a16="http://schemas.microsoft.com/office/drawing/2014/main" id="{2DFFA5DB-74EE-63DE-3B38-E1FFD4599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762" y="3227441"/>
            <a:ext cx="1478895" cy="1464253"/>
          </a:xfrm>
          <a:prstGeom prst="rect">
            <a:avLst/>
          </a:prstGeom>
        </p:spPr>
      </p:pic>
      <p:pic>
        <p:nvPicPr>
          <p:cNvPr id="20" name="Picture 19" descr="A picture containing symbol, logo, font, graphics&#10;&#10;Description automatically generated">
            <a:extLst>
              <a:ext uri="{FF2B5EF4-FFF2-40B4-BE49-F238E27FC236}">
                <a16:creationId xmlns:a16="http://schemas.microsoft.com/office/drawing/2014/main" id="{3D5B4B34-4CDB-B893-003B-98FDCD23D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0876" y="3362460"/>
            <a:ext cx="1283026" cy="1270323"/>
          </a:xfrm>
          <a:prstGeom prst="rect">
            <a:avLst/>
          </a:prstGeom>
        </p:spPr>
      </p:pic>
      <p:sp>
        <p:nvSpPr>
          <p:cNvPr id="21" name="TextBox 20">
            <a:extLst>
              <a:ext uri="{FF2B5EF4-FFF2-40B4-BE49-F238E27FC236}">
                <a16:creationId xmlns:a16="http://schemas.microsoft.com/office/drawing/2014/main" id="{3867CB4B-2F15-F97A-1C60-BEB80903D9B6}"/>
              </a:ext>
            </a:extLst>
          </p:cNvPr>
          <p:cNvSpPr txBox="1"/>
          <p:nvPr/>
        </p:nvSpPr>
        <p:spPr>
          <a:xfrm>
            <a:off x="324987" y="1869807"/>
            <a:ext cx="2684971" cy="954107"/>
          </a:xfrm>
          <a:prstGeom prst="rect">
            <a:avLst/>
          </a:prstGeom>
          <a:noFill/>
        </p:spPr>
        <p:txBody>
          <a:bodyPr wrap="square" rtlCol="0">
            <a:spAutoFit/>
          </a:bodyPr>
          <a:lstStyle/>
          <a:p>
            <a:pPr algn="ctr"/>
            <a:r>
              <a:rPr lang="en-US" sz="2800" dirty="0">
                <a:solidFill>
                  <a:schemeClr val="bg1"/>
                </a:solidFill>
              </a:rPr>
              <a:t>Optimized Performance</a:t>
            </a:r>
          </a:p>
        </p:txBody>
      </p:sp>
      <p:sp>
        <p:nvSpPr>
          <p:cNvPr id="22" name="TextBox 21">
            <a:extLst>
              <a:ext uri="{FF2B5EF4-FFF2-40B4-BE49-F238E27FC236}">
                <a16:creationId xmlns:a16="http://schemas.microsoft.com/office/drawing/2014/main" id="{7D089EAC-0C17-2993-6498-BB540588FED2}"/>
              </a:ext>
            </a:extLst>
          </p:cNvPr>
          <p:cNvSpPr txBox="1"/>
          <p:nvPr/>
        </p:nvSpPr>
        <p:spPr>
          <a:xfrm>
            <a:off x="3257422" y="1868760"/>
            <a:ext cx="2662885" cy="954107"/>
          </a:xfrm>
          <a:prstGeom prst="rect">
            <a:avLst/>
          </a:prstGeom>
          <a:noFill/>
        </p:spPr>
        <p:txBody>
          <a:bodyPr wrap="square" rtlCol="0">
            <a:spAutoFit/>
          </a:bodyPr>
          <a:lstStyle/>
          <a:p>
            <a:pPr algn="ctr"/>
            <a:r>
              <a:rPr lang="en-US" sz="2800" dirty="0">
                <a:solidFill>
                  <a:schemeClr val="bg1"/>
                </a:solidFill>
              </a:rPr>
              <a:t>Collaborate Securely</a:t>
            </a:r>
          </a:p>
        </p:txBody>
      </p:sp>
      <p:sp>
        <p:nvSpPr>
          <p:cNvPr id="23" name="TextBox 22">
            <a:extLst>
              <a:ext uri="{FF2B5EF4-FFF2-40B4-BE49-F238E27FC236}">
                <a16:creationId xmlns:a16="http://schemas.microsoft.com/office/drawing/2014/main" id="{06CAC217-9653-FEA9-597C-5CEFEF91F0EC}"/>
              </a:ext>
            </a:extLst>
          </p:cNvPr>
          <p:cNvSpPr txBox="1"/>
          <p:nvPr/>
        </p:nvSpPr>
        <p:spPr>
          <a:xfrm>
            <a:off x="6236588" y="1868759"/>
            <a:ext cx="2434113" cy="954107"/>
          </a:xfrm>
          <a:prstGeom prst="rect">
            <a:avLst/>
          </a:prstGeom>
          <a:noFill/>
        </p:spPr>
        <p:txBody>
          <a:bodyPr wrap="square" rtlCol="0">
            <a:spAutoFit/>
          </a:bodyPr>
          <a:lstStyle/>
          <a:p>
            <a:pPr algn="ctr"/>
            <a:r>
              <a:rPr lang="en-US" sz="2800" dirty="0">
                <a:solidFill>
                  <a:schemeClr val="bg1"/>
                </a:solidFill>
              </a:rPr>
              <a:t>Proven Results</a:t>
            </a:r>
          </a:p>
        </p:txBody>
      </p:sp>
      <p:sp>
        <p:nvSpPr>
          <p:cNvPr id="24" name="TextBox 23">
            <a:extLst>
              <a:ext uri="{FF2B5EF4-FFF2-40B4-BE49-F238E27FC236}">
                <a16:creationId xmlns:a16="http://schemas.microsoft.com/office/drawing/2014/main" id="{26201A4E-8C3E-E9FA-ECF9-1E00CFCF2B81}"/>
              </a:ext>
            </a:extLst>
          </p:cNvPr>
          <p:cNvSpPr txBox="1"/>
          <p:nvPr/>
        </p:nvSpPr>
        <p:spPr>
          <a:xfrm>
            <a:off x="9013126" y="1901026"/>
            <a:ext cx="2684972" cy="954107"/>
          </a:xfrm>
          <a:prstGeom prst="rect">
            <a:avLst/>
          </a:prstGeom>
          <a:noFill/>
        </p:spPr>
        <p:txBody>
          <a:bodyPr wrap="square" rtlCol="0">
            <a:spAutoFit/>
          </a:bodyPr>
          <a:lstStyle/>
          <a:p>
            <a:pPr algn="ctr"/>
            <a:r>
              <a:rPr lang="en-US" sz="2800" dirty="0">
                <a:solidFill>
                  <a:schemeClr val="bg1"/>
                </a:solidFill>
              </a:rPr>
              <a:t>Easy and Intuitive</a:t>
            </a:r>
          </a:p>
        </p:txBody>
      </p:sp>
    </p:spTree>
    <p:extLst>
      <p:ext uri="{BB962C8B-B14F-4D97-AF65-F5344CB8AC3E}">
        <p14:creationId xmlns:p14="http://schemas.microsoft.com/office/powerpoint/2010/main" val="310426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8FEE9-4DE7-C37B-80BC-786D04DE9D6E}"/>
              </a:ext>
            </a:extLst>
          </p:cNvPr>
          <p:cNvSpPr>
            <a:spLocks noGrp="1"/>
          </p:cNvSpPr>
          <p:nvPr>
            <p:ph sz="half" idx="1"/>
          </p:nvPr>
        </p:nvSpPr>
        <p:spPr/>
        <p:txBody>
          <a:bodyPr>
            <a:normAutofit/>
          </a:bodyPr>
          <a:lstStyle/>
          <a:p>
            <a:r>
              <a:rPr lang="en-US" sz="1800" dirty="0">
                <a:latin typeface="IntelOne Text" panose="020B0503020203020204" pitchFamily="34" charset="0"/>
                <a:cs typeface="IntelOne Display AR Light" panose="020B0403020203020204" pitchFamily="34" charset="-78"/>
                <a:sym typeface="Helvetica Neue"/>
              </a:rPr>
              <a:t>Optimization ‘packages’ with value propositions, performance, technical papers configurations, code, user guides, marketing collateral &amp; proof points</a:t>
            </a:r>
          </a:p>
          <a:p>
            <a:r>
              <a:rPr lang="en-US" sz="1800" dirty="0">
                <a:latin typeface="IntelOne Text" panose="020B0503020203020204" pitchFamily="34" charset="0"/>
                <a:cs typeface="IntelOne Display AR Light" panose="020B0403020203020204" pitchFamily="34" charset="-78"/>
                <a:sym typeface="Helvetica Neue"/>
              </a:rPr>
              <a:t>Optimizations are based on real-world engineering with customers from the last 2 years</a:t>
            </a:r>
          </a:p>
          <a:p>
            <a:r>
              <a:rPr lang="en-US" sz="1800" dirty="0">
                <a:latin typeface="IntelOne Text" panose="020B0503020203020204" pitchFamily="34" charset="0"/>
                <a:cs typeface="IntelOne Display AR Light"/>
                <a:sym typeface="Helvetica Neue"/>
              </a:rPr>
              <a:t>Search &amp; filter based on platform, feature, and other variables</a:t>
            </a:r>
            <a:endParaRPr lang="en-US" sz="1800" dirty="0">
              <a:latin typeface="IntelOne Text" panose="020B0503020203020204" pitchFamily="34" charset="0"/>
              <a:cs typeface="IntelOne Display AR Light"/>
            </a:endParaRPr>
          </a:p>
          <a:p>
            <a:r>
              <a:rPr lang="en-US" sz="1800" dirty="0">
                <a:latin typeface="IntelOne Text" panose="020B0503020203020204" pitchFamily="34" charset="0"/>
              </a:rPr>
              <a:t>Available via User Interface and API </a:t>
            </a:r>
          </a:p>
          <a:p>
            <a:r>
              <a:rPr lang="en-US" sz="1800" dirty="0">
                <a:latin typeface="IntelOne Text" panose="020B0503020203020204" pitchFamily="34" charset="0"/>
                <a:cs typeface="IntelOne Display AR Light" panose="020B0403020203020204" pitchFamily="34" charset="-78"/>
                <a:sym typeface="Helvetica Neue"/>
              </a:rPr>
              <a:t>Developed and verified by</a:t>
            </a:r>
            <a:r>
              <a:rPr lang="en-US" sz="1800" dirty="0">
                <a:latin typeface="IntelOne Text" panose="020B0503020203020204" pitchFamily="34" charset="0"/>
                <a:cs typeface="IntelOne Display AR Light"/>
                <a:sym typeface="Helvetica Neue"/>
              </a:rPr>
              <a:t> Intel engineers</a:t>
            </a:r>
          </a:p>
          <a:p>
            <a:r>
              <a:rPr lang="en-US" sz="1800" dirty="0">
                <a:latin typeface="IntelOne Text" panose="020B0503020203020204" pitchFamily="34" charset="0"/>
                <a:cs typeface="IntelOne Display AR Light"/>
                <a:sym typeface="Helvetica Neue"/>
              </a:rPr>
              <a:t>Continuous testing, validation, and creation of optimization ‘packages’</a:t>
            </a:r>
            <a:endParaRPr lang="en-US" sz="1800" dirty="0">
              <a:latin typeface="IntelOne Text" panose="020B0503020203020204" pitchFamily="34" charset="0"/>
              <a:cs typeface="IntelOne Display AR Light"/>
            </a:endParaRPr>
          </a:p>
        </p:txBody>
      </p:sp>
      <p:sp>
        <p:nvSpPr>
          <p:cNvPr id="2" name="Title 1">
            <a:extLst>
              <a:ext uri="{FF2B5EF4-FFF2-40B4-BE49-F238E27FC236}">
                <a16:creationId xmlns:a16="http://schemas.microsoft.com/office/drawing/2014/main" id="{B59B1AB0-A5EB-A5C9-6EFA-F6D374C77AB3}"/>
              </a:ext>
            </a:extLst>
          </p:cNvPr>
          <p:cNvSpPr>
            <a:spLocks noGrp="1"/>
          </p:cNvSpPr>
          <p:nvPr>
            <p:ph type="title"/>
          </p:nvPr>
        </p:nvSpPr>
        <p:spPr/>
        <p:txBody>
          <a:bodyPr/>
          <a:lstStyle/>
          <a:p>
            <a:r>
              <a:rPr lang="en-US" dirty="0"/>
              <a:t>Intel® Optimization Hub Overview</a:t>
            </a:r>
          </a:p>
        </p:txBody>
      </p:sp>
      <p:sp>
        <p:nvSpPr>
          <p:cNvPr id="10" name="TextBox 9">
            <a:extLst>
              <a:ext uri="{FF2B5EF4-FFF2-40B4-BE49-F238E27FC236}">
                <a16:creationId xmlns:a16="http://schemas.microsoft.com/office/drawing/2014/main" id="{52EE393F-741E-D0AF-7847-57E7180C0D4E}"/>
              </a:ext>
            </a:extLst>
          </p:cNvPr>
          <p:cNvSpPr txBox="1"/>
          <p:nvPr/>
        </p:nvSpPr>
        <p:spPr>
          <a:xfrm>
            <a:off x="6273532" y="4316181"/>
            <a:ext cx="5080268" cy="1631216"/>
          </a:xfrm>
          <a:prstGeom prst="rect">
            <a:avLst/>
          </a:prstGeom>
          <a:noFill/>
        </p:spPr>
        <p:txBody>
          <a:bodyPr wrap="square">
            <a:spAutoFit/>
          </a:bodyPr>
          <a:lstStyle/>
          <a:p>
            <a:pPr marL="285750" indent="-285750" algn="l">
              <a:spcAft>
                <a:spcPts val="600"/>
              </a:spcAft>
              <a:buFont typeface="Wingdings" panose="05000000000000000000" pitchFamily="2" charset="2"/>
              <a:buChar char="§"/>
            </a:pPr>
            <a:r>
              <a:rPr lang="en-US" sz="1800" dirty="0">
                <a:solidFill>
                  <a:schemeClr val="bg1"/>
                </a:solidFill>
                <a:latin typeface="IntelOne Text" panose="020B0503020203020204" pitchFamily="34" charset="0"/>
                <a:cs typeface="IntelOne Display AR Light" panose="020B0403020203020204" pitchFamily="34" charset="-78"/>
                <a:sym typeface="Helvetica Neue"/>
              </a:rPr>
              <a:t>Request optimizations that you need or are unable to find</a:t>
            </a:r>
          </a:p>
          <a:p>
            <a:pPr marL="285750" indent="-285750" algn="l">
              <a:spcAft>
                <a:spcPts val="600"/>
              </a:spcAft>
              <a:buFont typeface="Wingdings" panose="05000000000000000000" pitchFamily="2" charset="2"/>
              <a:buChar char="§"/>
            </a:pPr>
            <a:r>
              <a:rPr lang="en-US" sz="1800" dirty="0">
                <a:solidFill>
                  <a:schemeClr val="bg1"/>
                </a:solidFill>
                <a:latin typeface="IntelOne Text" panose="020B0503020203020204" pitchFamily="34" charset="0"/>
                <a:cs typeface="IntelOne Display AR Light" panose="020B0403020203020204" pitchFamily="34" charset="-78"/>
                <a:sym typeface="Helvetica Neue"/>
              </a:rPr>
              <a:t>Rate existing optimizations</a:t>
            </a:r>
          </a:p>
          <a:p>
            <a:pPr marL="285750" indent="-285750" algn="l">
              <a:spcAft>
                <a:spcPts val="600"/>
              </a:spcAft>
              <a:buFont typeface="Wingdings" panose="05000000000000000000" pitchFamily="2" charset="2"/>
              <a:buChar char="§"/>
            </a:pPr>
            <a:r>
              <a:rPr lang="en-US" sz="1800" dirty="0">
                <a:solidFill>
                  <a:schemeClr val="bg1"/>
                </a:solidFill>
                <a:latin typeface="IntelOne Text" panose="020B0503020203020204" pitchFamily="34" charset="0"/>
                <a:cs typeface="IntelOne Display AR Light" panose="020B0403020203020204" pitchFamily="34" charset="-78"/>
                <a:sym typeface="Helvetica Neue"/>
              </a:rPr>
              <a:t>Provide feedback &amp; requests for changes to existing optimizations</a:t>
            </a:r>
          </a:p>
        </p:txBody>
      </p:sp>
      <p:sp>
        <p:nvSpPr>
          <p:cNvPr id="11" name="TextBox 10">
            <a:extLst>
              <a:ext uri="{FF2B5EF4-FFF2-40B4-BE49-F238E27FC236}">
                <a16:creationId xmlns:a16="http://schemas.microsoft.com/office/drawing/2014/main" id="{A6837A20-10DB-7755-282F-AB90082FC72A}"/>
              </a:ext>
            </a:extLst>
          </p:cNvPr>
          <p:cNvSpPr txBox="1"/>
          <p:nvPr/>
        </p:nvSpPr>
        <p:spPr>
          <a:xfrm>
            <a:off x="6273532" y="3946849"/>
            <a:ext cx="1122423" cy="369332"/>
          </a:xfrm>
          <a:prstGeom prst="rect">
            <a:avLst/>
          </a:prstGeom>
          <a:noFill/>
        </p:spPr>
        <p:txBody>
          <a:bodyPr wrap="none" rtlCol="0">
            <a:spAutoFit/>
          </a:bodyPr>
          <a:lstStyle/>
          <a:p>
            <a:r>
              <a:rPr lang="en-US" b="1">
                <a:solidFill>
                  <a:schemeClr val="accent2"/>
                </a:solidFill>
                <a:latin typeface="IntelOne Text" panose="020B0503020203020204" pitchFamily="34" charset="0"/>
              </a:rPr>
              <a:t>Our Ask:</a:t>
            </a:r>
          </a:p>
        </p:txBody>
      </p:sp>
      <p:sp>
        <p:nvSpPr>
          <p:cNvPr id="12" name="TextBox 11">
            <a:extLst>
              <a:ext uri="{FF2B5EF4-FFF2-40B4-BE49-F238E27FC236}">
                <a16:creationId xmlns:a16="http://schemas.microsoft.com/office/drawing/2014/main" id="{CEFD6B31-73B8-A58B-2F73-835046DD0887}"/>
              </a:ext>
            </a:extLst>
          </p:cNvPr>
          <p:cNvSpPr txBox="1"/>
          <p:nvPr/>
        </p:nvSpPr>
        <p:spPr>
          <a:xfrm>
            <a:off x="864819" y="5578065"/>
            <a:ext cx="3185487" cy="369332"/>
          </a:xfrm>
          <a:prstGeom prst="rect">
            <a:avLst/>
          </a:prstGeom>
          <a:noFill/>
        </p:spPr>
        <p:txBody>
          <a:bodyPr wrap="none" rtlCol="0">
            <a:spAutoFit/>
          </a:bodyPr>
          <a:lstStyle/>
          <a:p>
            <a:r>
              <a:rPr lang="en-US">
                <a:solidFill>
                  <a:schemeClr val="accent2"/>
                </a:solidFill>
                <a:hlinkClick r:id="rId3">
                  <a:extLst>
                    <a:ext uri="{A12FA001-AC4F-418D-AE19-62706E023703}">
                      <ahyp:hlinkClr xmlns:ahyp="http://schemas.microsoft.com/office/drawing/2018/hyperlinkcolor" val="tx"/>
                    </a:ext>
                  </a:extLst>
                </a:hlinkClick>
              </a:rPr>
              <a:t>https://optimizations.intel.com</a:t>
            </a:r>
            <a:endParaRPr lang="en-US">
              <a:solidFill>
                <a:schemeClr val="accent2"/>
              </a:solidFill>
            </a:endParaRPr>
          </a:p>
        </p:txBody>
      </p:sp>
      <p:pic>
        <p:nvPicPr>
          <p:cNvPr id="4" name="Picture 3">
            <a:extLst>
              <a:ext uri="{FF2B5EF4-FFF2-40B4-BE49-F238E27FC236}">
                <a16:creationId xmlns:a16="http://schemas.microsoft.com/office/drawing/2014/main" id="{A8F4E7A9-ED4D-2B23-2AF2-D0C52686C511}"/>
              </a:ext>
            </a:extLst>
          </p:cNvPr>
          <p:cNvPicPr>
            <a:picLocks noChangeAspect="1"/>
          </p:cNvPicPr>
          <p:nvPr/>
        </p:nvPicPr>
        <p:blipFill>
          <a:blip r:embed="rId4"/>
          <a:stretch>
            <a:fillRect/>
          </a:stretch>
        </p:blipFill>
        <p:spPr>
          <a:xfrm>
            <a:off x="6096000" y="1328485"/>
            <a:ext cx="5829198" cy="2711396"/>
          </a:xfrm>
          <a:prstGeom prst="rect">
            <a:avLst/>
          </a:prstGeom>
        </p:spPr>
      </p:pic>
    </p:spTree>
    <p:extLst>
      <p:ext uri="{BB962C8B-B14F-4D97-AF65-F5344CB8AC3E}">
        <p14:creationId xmlns:p14="http://schemas.microsoft.com/office/powerpoint/2010/main" val="28912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E3955-3E23-3BB9-8328-BC7166128EDC}"/>
              </a:ext>
            </a:extLst>
          </p:cNvPr>
          <p:cNvSpPr>
            <a:spLocks noGrp="1"/>
          </p:cNvSpPr>
          <p:nvPr>
            <p:ph type="title"/>
          </p:nvPr>
        </p:nvSpPr>
        <p:spPr/>
        <p:txBody>
          <a:bodyPr/>
          <a:lstStyle/>
          <a:p>
            <a:r>
              <a:rPr lang="en-US"/>
              <a:t>Intel® Optimization  Hub Architecture</a:t>
            </a:r>
          </a:p>
        </p:txBody>
      </p:sp>
      <p:grpSp>
        <p:nvGrpSpPr>
          <p:cNvPr id="191" name="Group 190">
            <a:extLst>
              <a:ext uri="{FF2B5EF4-FFF2-40B4-BE49-F238E27FC236}">
                <a16:creationId xmlns:a16="http://schemas.microsoft.com/office/drawing/2014/main" id="{3A24A037-501F-8AD5-A79B-52348033BA25}"/>
              </a:ext>
            </a:extLst>
          </p:cNvPr>
          <p:cNvGrpSpPr/>
          <p:nvPr/>
        </p:nvGrpSpPr>
        <p:grpSpPr>
          <a:xfrm>
            <a:off x="763500" y="1664545"/>
            <a:ext cx="8973922" cy="4013884"/>
            <a:chOff x="763500" y="1664545"/>
            <a:chExt cx="8973922" cy="4013884"/>
          </a:xfrm>
        </p:grpSpPr>
        <p:grpSp>
          <p:nvGrpSpPr>
            <p:cNvPr id="188" name="Group 187">
              <a:extLst>
                <a:ext uri="{FF2B5EF4-FFF2-40B4-BE49-F238E27FC236}">
                  <a16:creationId xmlns:a16="http://schemas.microsoft.com/office/drawing/2014/main" id="{ED816B19-5430-4E1B-273A-2FF86AD38AC6}"/>
                </a:ext>
              </a:extLst>
            </p:cNvPr>
            <p:cNvGrpSpPr/>
            <p:nvPr/>
          </p:nvGrpSpPr>
          <p:grpSpPr>
            <a:xfrm>
              <a:off x="763500" y="1664545"/>
              <a:ext cx="8973922" cy="4013884"/>
              <a:chOff x="763500" y="1664545"/>
              <a:chExt cx="8973922" cy="4013884"/>
            </a:xfrm>
          </p:grpSpPr>
          <p:sp>
            <p:nvSpPr>
              <p:cNvPr id="7" name="Rectangle: Rounded Corners 53">
                <a:extLst>
                  <a:ext uri="{FF2B5EF4-FFF2-40B4-BE49-F238E27FC236}">
                    <a16:creationId xmlns:a16="http://schemas.microsoft.com/office/drawing/2014/main" id="{FACC4FD0-64F0-4BF3-9122-A986B5984BE4}"/>
                  </a:ext>
                </a:extLst>
              </p:cNvPr>
              <p:cNvSpPr/>
              <p:nvPr/>
            </p:nvSpPr>
            <p:spPr>
              <a:xfrm>
                <a:off x="763500" y="3974561"/>
                <a:ext cx="795827" cy="2110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867">
                    <a:solidFill>
                      <a:schemeClr val="bg1"/>
                    </a:solidFill>
                    <a:latin typeface="IntelOne Text" panose="020B0503020203020204" pitchFamily="34" charset="77"/>
                    <a:cs typeface="Arial"/>
                  </a:rPr>
                  <a:t>Machine Learning</a:t>
                </a:r>
              </a:p>
            </p:txBody>
          </p:sp>
          <p:pic>
            <p:nvPicPr>
              <p:cNvPr id="11" name="Picture 10" descr="Icon&#10;&#10;Description automatically generated">
                <a:extLst>
                  <a:ext uri="{FF2B5EF4-FFF2-40B4-BE49-F238E27FC236}">
                    <a16:creationId xmlns:a16="http://schemas.microsoft.com/office/drawing/2014/main" id="{529D4DEE-3DA4-7ECD-FBA8-AAA8875010C2}"/>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4640" y="3346962"/>
                <a:ext cx="802933" cy="602201"/>
              </a:xfrm>
              <a:prstGeom prst="rect">
                <a:avLst/>
              </a:prstGeom>
              <a:ln>
                <a:noFill/>
              </a:ln>
            </p:spPr>
          </p:pic>
          <p:cxnSp>
            <p:nvCxnSpPr>
              <p:cNvPr id="18" name="Straight Arrow Connector 17">
                <a:extLst>
                  <a:ext uri="{FF2B5EF4-FFF2-40B4-BE49-F238E27FC236}">
                    <a16:creationId xmlns:a16="http://schemas.microsoft.com/office/drawing/2014/main" id="{282607AC-A876-CC6C-0CE2-7D356854DDC7}"/>
                  </a:ext>
                </a:extLst>
              </p:cNvPr>
              <p:cNvCxnSpPr>
                <a:cxnSpLocks/>
              </p:cNvCxnSpPr>
              <p:nvPr/>
            </p:nvCxnSpPr>
            <p:spPr>
              <a:xfrm flipH="1">
                <a:off x="1490855" y="3648063"/>
                <a:ext cx="691525" cy="0"/>
              </a:xfrm>
              <a:prstGeom prst="straightConnector1">
                <a:avLst/>
              </a:prstGeom>
              <a:ln w="381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119">
                <a:extLst>
                  <a:ext uri="{FF2B5EF4-FFF2-40B4-BE49-F238E27FC236}">
                    <a16:creationId xmlns:a16="http://schemas.microsoft.com/office/drawing/2014/main" id="{757577F5-2D8B-4DF2-618B-5043EDE715C2}"/>
                  </a:ext>
                </a:extLst>
              </p:cNvPr>
              <p:cNvCxnSpPr>
                <a:cxnSpLocks/>
                <a:stCxn id="47" idx="1"/>
                <a:endCxn id="12" idx="1"/>
              </p:cNvCxnSpPr>
              <p:nvPr/>
            </p:nvCxnSpPr>
            <p:spPr>
              <a:xfrm rot="10800000" flipV="1">
                <a:off x="2530525" y="2413859"/>
                <a:ext cx="1927390" cy="862281"/>
              </a:xfrm>
              <a:prstGeom prst="bentConnector2">
                <a:avLst/>
              </a:prstGeom>
              <a:ln w="38100">
                <a:solidFill>
                  <a:schemeClr val="accent5"/>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or: Elbow 123">
                <a:extLst>
                  <a:ext uri="{FF2B5EF4-FFF2-40B4-BE49-F238E27FC236}">
                    <a16:creationId xmlns:a16="http://schemas.microsoft.com/office/drawing/2014/main" id="{A0B8CB86-A543-4CCF-460B-1839A9BE01B5}"/>
                  </a:ext>
                </a:extLst>
              </p:cNvPr>
              <p:cNvCxnSpPr>
                <a:cxnSpLocks/>
                <a:stCxn id="48" idx="1"/>
                <a:endCxn id="12" idx="3"/>
              </p:cNvCxnSpPr>
              <p:nvPr/>
            </p:nvCxnSpPr>
            <p:spPr>
              <a:xfrm rot="10800000">
                <a:off x="2530526" y="4039185"/>
                <a:ext cx="1959509" cy="845507"/>
              </a:xfrm>
              <a:prstGeom prst="bentConnector2">
                <a:avLst/>
              </a:prstGeom>
              <a:ln w="38100">
                <a:solidFill>
                  <a:schemeClr val="accent5"/>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grpSp>
            <p:nvGrpSpPr>
              <p:cNvPr id="163" name="Group 162">
                <a:extLst>
                  <a:ext uri="{FF2B5EF4-FFF2-40B4-BE49-F238E27FC236}">
                    <a16:creationId xmlns:a16="http://schemas.microsoft.com/office/drawing/2014/main" id="{6EE29025-828A-C7D8-D5BB-003BBD028AB7}"/>
                  </a:ext>
                </a:extLst>
              </p:cNvPr>
              <p:cNvGrpSpPr/>
              <p:nvPr/>
            </p:nvGrpSpPr>
            <p:grpSpPr>
              <a:xfrm>
                <a:off x="8307000" y="1664545"/>
                <a:ext cx="1430422" cy="1483513"/>
                <a:chOff x="8852690" y="1859419"/>
                <a:chExt cx="1430422" cy="1483513"/>
              </a:xfrm>
            </p:grpSpPr>
            <p:sp>
              <p:nvSpPr>
                <p:cNvPr id="160" name="Rectangle 159">
                  <a:extLst>
                    <a:ext uri="{FF2B5EF4-FFF2-40B4-BE49-F238E27FC236}">
                      <a16:creationId xmlns:a16="http://schemas.microsoft.com/office/drawing/2014/main" id="{87E1C82E-7E8F-D6C0-FA62-942A7B54802C}"/>
                    </a:ext>
                  </a:extLst>
                </p:cNvPr>
                <p:cNvSpPr/>
                <p:nvPr/>
              </p:nvSpPr>
              <p:spPr>
                <a:xfrm>
                  <a:off x="8852690" y="1859419"/>
                  <a:ext cx="1430422" cy="1430422"/>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Densify Brand Resources | Densify">
                  <a:extLst>
                    <a:ext uri="{FF2B5EF4-FFF2-40B4-BE49-F238E27FC236}">
                      <a16:creationId xmlns:a16="http://schemas.microsoft.com/office/drawing/2014/main" id="{0E9AEEA1-35C1-1D43-1262-A41E19BCF7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7934" y="1990205"/>
                  <a:ext cx="762037" cy="2024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23" descr="Logo&#10;&#10;Description automatically generated">
                  <a:extLst>
                    <a:ext uri="{FF2B5EF4-FFF2-40B4-BE49-F238E27FC236}">
                      <a16:creationId xmlns:a16="http://schemas.microsoft.com/office/drawing/2014/main" id="{E905F201-924D-65C0-6552-D5A852E19D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625" y="2354013"/>
                  <a:ext cx="1084655" cy="173544"/>
                </a:xfrm>
                <a:prstGeom prst="rect">
                  <a:avLst/>
                </a:prstGeom>
                <a:ln>
                  <a:noFill/>
                </a:ln>
              </p:spPr>
            </p:pic>
            <p:pic>
              <p:nvPicPr>
                <p:cNvPr id="29" name="Picture 4" descr="LAB3 Dr Migrate - 4 Weeks Implementation – Microsoft Azure Marketplace">
                  <a:extLst>
                    <a:ext uri="{FF2B5EF4-FFF2-40B4-BE49-F238E27FC236}">
                      <a16:creationId xmlns:a16="http://schemas.microsoft.com/office/drawing/2014/main" id="{1EB59EE2-0BE7-98CB-5ACB-B2F23FA60AEF}"/>
                    </a:ext>
                  </a:extLst>
                </p:cNvPr>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9270602" y="2866231"/>
                  <a:ext cx="476701" cy="476701"/>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3" name="TextBox 42">
                <a:extLst>
                  <a:ext uri="{FF2B5EF4-FFF2-40B4-BE49-F238E27FC236}">
                    <a16:creationId xmlns:a16="http://schemas.microsoft.com/office/drawing/2014/main" id="{BE9B7B03-10BB-559A-B6E8-F81547F05DFE}"/>
                  </a:ext>
                </a:extLst>
              </p:cNvPr>
              <p:cNvSpPr txBox="1"/>
              <p:nvPr/>
            </p:nvSpPr>
            <p:spPr>
              <a:xfrm>
                <a:off x="6202825" y="2179954"/>
                <a:ext cx="560069" cy="397868"/>
              </a:xfrm>
              <a:prstGeom prst="rect">
                <a:avLst/>
              </a:prstGeom>
              <a:solidFill>
                <a:schemeClr val="accent2"/>
              </a:solidFill>
            </p:spPr>
            <p:txBody>
              <a:bodyPr wrap="square" rtlCol="0" anchor="ctr">
                <a:noAutofit/>
              </a:bodyPr>
              <a:lstStyle/>
              <a:p>
                <a:pPr algn="ctr"/>
                <a:r>
                  <a:rPr lang="en-US" sz="1200">
                    <a:solidFill>
                      <a:schemeClr val="bg1"/>
                    </a:solidFill>
                    <a:latin typeface="IntelOne Text" panose="020B0503020203020204" pitchFamily="34" charset="0"/>
                  </a:rPr>
                  <a:t>API</a:t>
                </a:r>
              </a:p>
            </p:txBody>
          </p:sp>
          <p:sp>
            <p:nvSpPr>
              <p:cNvPr id="46" name="TextBox 45">
                <a:extLst>
                  <a:ext uri="{FF2B5EF4-FFF2-40B4-BE49-F238E27FC236}">
                    <a16:creationId xmlns:a16="http://schemas.microsoft.com/office/drawing/2014/main" id="{88ED2EA0-D2C9-8191-F931-6ABDF0AF7D66}"/>
                  </a:ext>
                </a:extLst>
              </p:cNvPr>
              <p:cNvSpPr txBox="1"/>
              <p:nvPr/>
            </p:nvSpPr>
            <p:spPr>
              <a:xfrm>
                <a:off x="6209400" y="4988586"/>
                <a:ext cx="560069" cy="397868"/>
              </a:xfrm>
              <a:prstGeom prst="rect">
                <a:avLst/>
              </a:prstGeom>
              <a:solidFill>
                <a:schemeClr val="tx2">
                  <a:lumMod val="75000"/>
                </a:schemeClr>
              </a:solidFill>
            </p:spPr>
            <p:txBody>
              <a:bodyPr wrap="square" rtlCol="0" anchor="ctr">
                <a:noAutofit/>
              </a:bodyPr>
              <a:lstStyle/>
              <a:p>
                <a:pPr algn="ctr"/>
                <a:r>
                  <a:rPr lang="en-US" sz="1200">
                    <a:solidFill>
                      <a:schemeClr val="bg1"/>
                    </a:solidFill>
                    <a:latin typeface="IntelOne Text" panose="020B0503020203020204" pitchFamily="34" charset="0"/>
                  </a:rPr>
                  <a:t>UI</a:t>
                </a:r>
              </a:p>
            </p:txBody>
          </p:sp>
          <p:pic>
            <p:nvPicPr>
              <p:cNvPr id="47" name="Graphic 46" descr="Database with solid fill">
                <a:extLst>
                  <a:ext uri="{FF2B5EF4-FFF2-40B4-BE49-F238E27FC236}">
                    <a16:creationId xmlns:a16="http://schemas.microsoft.com/office/drawing/2014/main" id="{1C21AE0F-2AF3-974D-E527-F381B01862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57915" y="1981066"/>
                <a:ext cx="954206" cy="865587"/>
              </a:xfrm>
              <a:prstGeom prst="rect">
                <a:avLst/>
              </a:prstGeom>
            </p:spPr>
          </p:pic>
          <p:pic>
            <p:nvPicPr>
              <p:cNvPr id="48" name="Picture 47">
                <a:extLst>
                  <a:ext uri="{FF2B5EF4-FFF2-40B4-BE49-F238E27FC236}">
                    <a16:creationId xmlns:a16="http://schemas.microsoft.com/office/drawing/2014/main" id="{6F898169-D58A-4820-B773-B65D7C01A18A}"/>
                  </a:ext>
                </a:extLst>
              </p:cNvPr>
              <p:cNvPicPr>
                <a:picLocks noChangeAspect="1"/>
              </p:cNvPicPr>
              <p:nvPr/>
            </p:nvPicPr>
            <p:blipFill>
              <a:blip r:embed="rId8"/>
              <a:stretch>
                <a:fillRect/>
              </a:stretch>
            </p:blipFill>
            <p:spPr>
              <a:xfrm>
                <a:off x="4490034" y="4422386"/>
                <a:ext cx="924609" cy="924609"/>
              </a:xfrm>
              <a:prstGeom prst="rect">
                <a:avLst/>
              </a:prstGeom>
            </p:spPr>
          </p:pic>
          <p:sp>
            <p:nvSpPr>
              <p:cNvPr id="56" name="Rectangle: Rounded Corners 53">
                <a:extLst>
                  <a:ext uri="{FF2B5EF4-FFF2-40B4-BE49-F238E27FC236}">
                    <a16:creationId xmlns:a16="http://schemas.microsoft.com/office/drawing/2014/main" id="{5CA4EF50-61CE-F118-E348-4A3582AA5563}"/>
                  </a:ext>
                </a:extLst>
              </p:cNvPr>
              <p:cNvSpPr/>
              <p:nvPr/>
            </p:nvSpPr>
            <p:spPr>
              <a:xfrm>
                <a:off x="2839421" y="3569320"/>
                <a:ext cx="752774" cy="2110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867">
                    <a:solidFill>
                      <a:schemeClr val="bg1"/>
                    </a:solidFill>
                    <a:latin typeface="IntelOne Text" panose="020B0503020203020204" pitchFamily="34" charset="77"/>
                    <a:cs typeface="Arial"/>
                  </a:rPr>
                  <a:t>Data Lake</a:t>
                </a:r>
              </a:p>
            </p:txBody>
          </p:sp>
          <p:cxnSp>
            <p:nvCxnSpPr>
              <p:cNvPr id="92" name="Connector: Elbow 91">
                <a:extLst>
                  <a:ext uri="{FF2B5EF4-FFF2-40B4-BE49-F238E27FC236}">
                    <a16:creationId xmlns:a16="http://schemas.microsoft.com/office/drawing/2014/main" id="{37EA3196-2034-B451-8876-60842A94B937}"/>
                  </a:ext>
                </a:extLst>
              </p:cNvPr>
              <p:cNvCxnSpPr>
                <a:cxnSpLocks/>
                <a:stCxn id="43" idx="2"/>
                <a:endCxn id="84" idx="0"/>
              </p:cNvCxnSpPr>
              <p:nvPr/>
            </p:nvCxnSpPr>
            <p:spPr>
              <a:xfrm rot="5400000">
                <a:off x="5587301" y="2912971"/>
                <a:ext cx="1230708" cy="560411"/>
              </a:xfrm>
              <a:prstGeom prst="bentConnector2">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25CBB7B0-496C-967A-4AA3-F030B5EFEFE2}"/>
                  </a:ext>
                </a:extLst>
              </p:cNvPr>
              <p:cNvCxnSpPr>
                <a:cxnSpLocks/>
                <a:stCxn id="46" idx="0"/>
                <a:endCxn id="84" idx="3"/>
              </p:cNvCxnSpPr>
              <p:nvPr/>
            </p:nvCxnSpPr>
            <p:spPr>
              <a:xfrm rot="16200000" flipV="1">
                <a:off x="5637929" y="4137080"/>
                <a:ext cx="1136026" cy="566986"/>
              </a:xfrm>
              <a:prstGeom prst="bentConnector2">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6737924D-44CC-344A-5A71-E1E0F0EDD32D}"/>
                  </a:ext>
                </a:extLst>
              </p:cNvPr>
              <p:cNvGrpSpPr/>
              <p:nvPr/>
            </p:nvGrpSpPr>
            <p:grpSpPr>
              <a:xfrm>
                <a:off x="8307000" y="4363610"/>
                <a:ext cx="1332411" cy="1311922"/>
                <a:chOff x="6761130" y="4414118"/>
                <a:chExt cx="1663648" cy="1638065"/>
              </a:xfrm>
            </p:grpSpPr>
            <p:pic>
              <p:nvPicPr>
                <p:cNvPr id="100" name="Picture 99">
                  <a:extLst>
                    <a:ext uri="{FF2B5EF4-FFF2-40B4-BE49-F238E27FC236}">
                      <a16:creationId xmlns:a16="http://schemas.microsoft.com/office/drawing/2014/main" id="{DE4ABDF2-71AA-F7AA-120A-9BD13187274C}"/>
                    </a:ext>
                  </a:extLst>
                </p:cNvPr>
                <p:cNvPicPr>
                  <a:picLocks noChangeAspect="1"/>
                </p:cNvPicPr>
                <p:nvPr/>
              </p:nvPicPr>
              <p:blipFill>
                <a:blip r:embed="rId9"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7076497" y="4414118"/>
                  <a:ext cx="1348281" cy="1348281"/>
                </a:xfrm>
                <a:prstGeom prst="rect">
                  <a:avLst/>
                </a:prstGeom>
              </p:spPr>
            </p:pic>
            <p:sp>
              <p:nvSpPr>
                <p:cNvPr id="103" name="Rectangle 102">
                  <a:extLst>
                    <a:ext uri="{FF2B5EF4-FFF2-40B4-BE49-F238E27FC236}">
                      <a16:creationId xmlns:a16="http://schemas.microsoft.com/office/drawing/2014/main" id="{16FE59D4-6656-D782-C044-31CB3C57CF96}"/>
                    </a:ext>
                  </a:extLst>
                </p:cNvPr>
                <p:cNvSpPr/>
                <p:nvPr/>
              </p:nvSpPr>
              <p:spPr>
                <a:xfrm>
                  <a:off x="7483383" y="4904603"/>
                  <a:ext cx="598838" cy="36582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5FE2712D-238C-C24B-5E33-31F46F6560EF}"/>
                    </a:ext>
                  </a:extLst>
                </p:cNvPr>
                <p:cNvGrpSpPr/>
                <p:nvPr/>
              </p:nvGrpSpPr>
              <p:grpSpPr>
                <a:xfrm>
                  <a:off x="6761130" y="4939526"/>
                  <a:ext cx="1005724" cy="1112657"/>
                  <a:chOff x="6428591" y="5183097"/>
                  <a:chExt cx="1005724" cy="1112657"/>
                </a:xfrm>
              </p:grpSpPr>
              <p:sp>
                <p:nvSpPr>
                  <p:cNvPr id="108" name="Oval 107">
                    <a:extLst>
                      <a:ext uri="{FF2B5EF4-FFF2-40B4-BE49-F238E27FC236}">
                        <a16:creationId xmlns:a16="http://schemas.microsoft.com/office/drawing/2014/main" id="{8E2B3123-F4F5-6858-1BAE-46DE743B5F3E}"/>
                      </a:ext>
                    </a:extLst>
                  </p:cNvPr>
                  <p:cNvSpPr/>
                  <p:nvPr/>
                </p:nvSpPr>
                <p:spPr>
                  <a:xfrm>
                    <a:off x="6796783" y="5333370"/>
                    <a:ext cx="274328" cy="274328"/>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hord 109">
                    <a:extLst>
                      <a:ext uri="{FF2B5EF4-FFF2-40B4-BE49-F238E27FC236}">
                        <a16:creationId xmlns:a16="http://schemas.microsoft.com/office/drawing/2014/main" id="{E038CDAB-F522-B60E-D305-C6476131E70C}"/>
                      </a:ext>
                    </a:extLst>
                  </p:cNvPr>
                  <p:cNvSpPr/>
                  <p:nvPr/>
                </p:nvSpPr>
                <p:spPr>
                  <a:xfrm rot="5400000">
                    <a:off x="6647648" y="5741926"/>
                    <a:ext cx="580239" cy="527418"/>
                  </a:xfrm>
                  <a:prstGeom prst="chord">
                    <a:avLst>
                      <a:gd name="adj1" fmla="val 5353347"/>
                      <a:gd name="adj2" fmla="val 1620000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Graphic 103">
                    <a:extLst>
                      <a:ext uri="{FF2B5EF4-FFF2-40B4-BE49-F238E27FC236}">
                        <a16:creationId xmlns:a16="http://schemas.microsoft.com/office/drawing/2014/main" id="{F81B8AEE-A1D4-1898-63DB-F34A828ED69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28591" y="5183097"/>
                    <a:ext cx="1005724" cy="1005724"/>
                  </a:xfrm>
                  <a:prstGeom prst="rect">
                    <a:avLst/>
                  </a:prstGeom>
                </p:spPr>
              </p:pic>
            </p:grpSp>
          </p:grpSp>
          <p:cxnSp>
            <p:nvCxnSpPr>
              <p:cNvPr id="118" name="Connector: Elbow 117">
                <a:extLst>
                  <a:ext uri="{FF2B5EF4-FFF2-40B4-BE49-F238E27FC236}">
                    <a16:creationId xmlns:a16="http://schemas.microsoft.com/office/drawing/2014/main" id="{2F4E9723-9D18-5E38-AFAF-8098235A745E}"/>
                  </a:ext>
                </a:extLst>
              </p:cNvPr>
              <p:cNvCxnSpPr>
                <a:cxnSpLocks/>
                <a:stCxn id="78" idx="0"/>
                <a:endCxn id="47" idx="2"/>
              </p:cNvCxnSpPr>
              <p:nvPr/>
            </p:nvCxnSpPr>
            <p:spPr>
              <a:xfrm flipH="1" flipV="1">
                <a:off x="4935018" y="2846653"/>
                <a:ext cx="447118" cy="623580"/>
              </a:xfrm>
              <a:prstGeom prst="bentConnector4">
                <a:avLst>
                  <a:gd name="adj1" fmla="val 99125"/>
                  <a:gd name="adj2" fmla="val 50000"/>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B69671A1-4881-0EFD-3760-4B29C4986CBE}"/>
                  </a:ext>
                </a:extLst>
              </p:cNvPr>
              <p:cNvCxnSpPr>
                <a:cxnSpLocks/>
                <a:stCxn id="78" idx="0"/>
                <a:endCxn id="47" idx="2"/>
              </p:cNvCxnSpPr>
              <p:nvPr/>
            </p:nvCxnSpPr>
            <p:spPr>
              <a:xfrm flipH="1" flipV="1">
                <a:off x="4935018" y="2846653"/>
                <a:ext cx="447118" cy="623580"/>
              </a:xfrm>
              <a:prstGeom prst="bentConnector4">
                <a:avLst>
                  <a:gd name="adj1" fmla="val -3130"/>
                  <a:gd name="adj2" fmla="val 10237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2" name="Rectangle: Rounded Corners 53">
                <a:extLst>
                  <a:ext uri="{FF2B5EF4-FFF2-40B4-BE49-F238E27FC236}">
                    <a16:creationId xmlns:a16="http://schemas.microsoft.com/office/drawing/2014/main" id="{1F1B2C6B-29E0-C6EC-82C6-9C4279A43FCD}"/>
                  </a:ext>
                </a:extLst>
              </p:cNvPr>
              <p:cNvSpPr/>
              <p:nvPr/>
            </p:nvSpPr>
            <p:spPr>
              <a:xfrm>
                <a:off x="4377064" y="1729498"/>
                <a:ext cx="1083575" cy="26001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867">
                    <a:solidFill>
                      <a:schemeClr val="bg1"/>
                    </a:solidFill>
                    <a:latin typeface="IntelOne Text" panose="020B0503020203020204" pitchFamily="34" charset="77"/>
                    <a:cs typeface="Arial"/>
                  </a:rPr>
                  <a:t>Optimization Hub</a:t>
                </a:r>
              </a:p>
            </p:txBody>
          </p:sp>
          <p:sp>
            <p:nvSpPr>
              <p:cNvPr id="133" name="Rectangle: Rounded Corners 53">
                <a:extLst>
                  <a:ext uri="{FF2B5EF4-FFF2-40B4-BE49-F238E27FC236}">
                    <a16:creationId xmlns:a16="http://schemas.microsoft.com/office/drawing/2014/main" id="{52366071-806E-E998-C880-32C16F404428}"/>
                  </a:ext>
                </a:extLst>
              </p:cNvPr>
              <p:cNvSpPr/>
              <p:nvPr/>
            </p:nvSpPr>
            <p:spPr>
              <a:xfrm>
                <a:off x="4542364" y="5418410"/>
                <a:ext cx="1083575" cy="26001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867">
                    <a:solidFill>
                      <a:schemeClr val="bg1"/>
                    </a:solidFill>
                    <a:latin typeface="IntelOne Text" panose="020B0503020203020204" pitchFamily="34" charset="77"/>
                    <a:cs typeface="Arial"/>
                  </a:rPr>
                  <a:t>Performance Hub</a:t>
                </a:r>
              </a:p>
            </p:txBody>
          </p:sp>
          <p:sp>
            <p:nvSpPr>
              <p:cNvPr id="134" name="Rectangle: Rounded Corners 53">
                <a:extLst>
                  <a:ext uri="{FF2B5EF4-FFF2-40B4-BE49-F238E27FC236}">
                    <a16:creationId xmlns:a16="http://schemas.microsoft.com/office/drawing/2014/main" id="{AC3C5950-6686-4EFB-B20E-156C943A0AE7}"/>
                  </a:ext>
                </a:extLst>
              </p:cNvPr>
              <p:cNvSpPr/>
              <p:nvPr/>
            </p:nvSpPr>
            <p:spPr>
              <a:xfrm>
                <a:off x="6441418" y="3648332"/>
                <a:ext cx="1083575" cy="26001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867">
                    <a:solidFill>
                      <a:schemeClr val="bg1"/>
                    </a:solidFill>
                    <a:latin typeface="IntelOne Text" panose="020B0503020203020204" pitchFamily="34" charset="77"/>
                    <a:cs typeface="Arial"/>
                  </a:rPr>
                  <a:t>Authentication</a:t>
                </a:r>
              </a:p>
              <a:p>
                <a:pPr algn="ctr" defTabSz="609630">
                  <a:defRPr/>
                </a:pPr>
                <a:r>
                  <a:rPr lang="en-US" sz="867">
                    <a:solidFill>
                      <a:schemeClr val="bg1"/>
                    </a:solidFill>
                    <a:latin typeface="IntelOne Text" panose="020B0503020203020204" pitchFamily="34" charset="77"/>
                    <a:cs typeface="Arial"/>
                  </a:rPr>
                  <a:t>Microservice</a:t>
                </a:r>
              </a:p>
            </p:txBody>
          </p:sp>
          <p:cxnSp>
            <p:nvCxnSpPr>
              <p:cNvPr id="138" name="Connector: Elbow 137">
                <a:extLst>
                  <a:ext uri="{FF2B5EF4-FFF2-40B4-BE49-F238E27FC236}">
                    <a16:creationId xmlns:a16="http://schemas.microsoft.com/office/drawing/2014/main" id="{C7A1679E-C43E-BC27-6D2A-2F6B47719730}"/>
                  </a:ext>
                </a:extLst>
              </p:cNvPr>
              <p:cNvCxnSpPr>
                <a:cxnSpLocks/>
                <a:stCxn id="79" idx="4"/>
                <a:endCxn id="48" idx="0"/>
              </p:cNvCxnSpPr>
              <p:nvPr/>
            </p:nvCxnSpPr>
            <p:spPr>
              <a:xfrm rot="5400000">
                <a:off x="5160831" y="3863658"/>
                <a:ext cx="350236" cy="767220"/>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nector: Elbow 145">
                <a:extLst>
                  <a:ext uri="{FF2B5EF4-FFF2-40B4-BE49-F238E27FC236}">
                    <a16:creationId xmlns:a16="http://schemas.microsoft.com/office/drawing/2014/main" id="{2BBD63E2-0CD7-9D07-AA1C-E8E975AB0311}"/>
                  </a:ext>
                </a:extLst>
              </p:cNvPr>
              <p:cNvCxnSpPr>
                <a:cxnSpLocks/>
                <a:stCxn id="88" idx="3"/>
                <a:endCxn id="48" idx="0"/>
              </p:cNvCxnSpPr>
              <p:nvPr/>
            </p:nvCxnSpPr>
            <p:spPr>
              <a:xfrm flipH="1">
                <a:off x="4952339" y="4019063"/>
                <a:ext cx="864861" cy="403323"/>
              </a:xfrm>
              <a:prstGeom prst="bentConnector4">
                <a:avLst>
                  <a:gd name="adj1" fmla="val -539"/>
                  <a:gd name="adj2" fmla="val 10130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E3970DFB-7D17-86EB-6696-AC1E4590EE03}"/>
                  </a:ext>
                </a:extLst>
              </p:cNvPr>
              <p:cNvGrpSpPr>
                <a:grpSpLocks noChangeAspect="1"/>
              </p:cNvGrpSpPr>
              <p:nvPr/>
            </p:nvGrpSpPr>
            <p:grpSpPr>
              <a:xfrm>
                <a:off x="5084152" y="3470233"/>
                <a:ext cx="972376" cy="715403"/>
                <a:chOff x="4985256" y="2605616"/>
                <a:chExt cx="2221336" cy="1634300"/>
              </a:xfrm>
            </p:grpSpPr>
            <p:sp>
              <p:nvSpPr>
                <p:cNvPr id="78" name="Freeform: Shape 77">
                  <a:extLst>
                    <a:ext uri="{FF2B5EF4-FFF2-40B4-BE49-F238E27FC236}">
                      <a16:creationId xmlns:a16="http://schemas.microsoft.com/office/drawing/2014/main" id="{C8D01B68-B684-E34C-3550-860F0DB1BD8D}"/>
                    </a:ext>
                  </a:extLst>
                </p:cNvPr>
                <p:cNvSpPr/>
                <p:nvPr/>
              </p:nvSpPr>
              <p:spPr>
                <a:xfrm>
                  <a:off x="4985256" y="2605616"/>
                  <a:ext cx="1314409" cy="1236232"/>
                </a:xfrm>
                <a:custGeom>
                  <a:avLst/>
                  <a:gdLst>
                    <a:gd name="connsiteX0" fmla="*/ 680728 w 1314409"/>
                    <a:gd name="connsiteY0" fmla="*/ 0 h 1236232"/>
                    <a:gd name="connsiteX1" fmla="*/ 680728 w 1314409"/>
                    <a:gd name="connsiteY1" fmla="*/ 317890 h 1236232"/>
                    <a:gd name="connsiteX2" fmla="*/ 1314409 w 1314409"/>
                    <a:gd name="connsiteY2" fmla="*/ 317890 h 1236232"/>
                    <a:gd name="connsiteX3" fmla="*/ 1314409 w 1314409"/>
                    <a:gd name="connsiteY3" fmla="*/ 418807 h 1236232"/>
                    <a:gd name="connsiteX4" fmla="*/ 579880 w 1314409"/>
                    <a:gd name="connsiteY4" fmla="*/ 418807 h 1236232"/>
                    <a:gd name="connsiteX5" fmla="*/ 579880 w 1314409"/>
                    <a:gd name="connsiteY5" fmla="*/ 227065 h 1236232"/>
                    <a:gd name="connsiteX6" fmla="*/ 151272 w 1314409"/>
                    <a:gd name="connsiteY6" fmla="*/ 620641 h 1236232"/>
                    <a:gd name="connsiteX7" fmla="*/ 579880 w 1314409"/>
                    <a:gd name="connsiteY7" fmla="*/ 1009167 h 1236232"/>
                    <a:gd name="connsiteX8" fmla="*/ 579880 w 1314409"/>
                    <a:gd name="connsiteY8" fmla="*/ 822474 h 1236232"/>
                    <a:gd name="connsiteX9" fmla="*/ 958964 w 1314409"/>
                    <a:gd name="connsiteY9" fmla="*/ 822474 h 1236232"/>
                    <a:gd name="connsiteX10" fmla="*/ 958964 w 1314409"/>
                    <a:gd name="connsiteY10" fmla="*/ 923391 h 1236232"/>
                    <a:gd name="connsiteX11" fmla="*/ 680728 w 1314409"/>
                    <a:gd name="connsiteY11" fmla="*/ 923391 h 1236232"/>
                    <a:gd name="connsiteX12" fmla="*/ 680728 w 1314409"/>
                    <a:gd name="connsiteY12" fmla="*/ 1236232 h 1236232"/>
                    <a:gd name="connsiteX13" fmla="*/ 0 w 1314409"/>
                    <a:gd name="connsiteY13" fmla="*/ 620641 h 12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4409" h="1236232">
                      <a:moveTo>
                        <a:pt x="680728" y="0"/>
                      </a:moveTo>
                      <a:lnTo>
                        <a:pt x="680728" y="317890"/>
                      </a:lnTo>
                      <a:lnTo>
                        <a:pt x="1314409" y="317890"/>
                      </a:lnTo>
                      <a:lnTo>
                        <a:pt x="1314409" y="418807"/>
                      </a:lnTo>
                      <a:lnTo>
                        <a:pt x="579880" y="418807"/>
                      </a:lnTo>
                      <a:lnTo>
                        <a:pt x="579880" y="227065"/>
                      </a:lnTo>
                      <a:lnTo>
                        <a:pt x="151272" y="620641"/>
                      </a:lnTo>
                      <a:lnTo>
                        <a:pt x="579880" y="1009167"/>
                      </a:lnTo>
                      <a:lnTo>
                        <a:pt x="579880" y="822474"/>
                      </a:lnTo>
                      <a:lnTo>
                        <a:pt x="958964" y="822474"/>
                      </a:lnTo>
                      <a:lnTo>
                        <a:pt x="958964" y="923391"/>
                      </a:lnTo>
                      <a:lnTo>
                        <a:pt x="680728" y="923391"/>
                      </a:lnTo>
                      <a:lnTo>
                        <a:pt x="680728" y="1236232"/>
                      </a:lnTo>
                      <a:lnTo>
                        <a:pt x="0" y="620641"/>
                      </a:lnTo>
                      <a:close/>
                    </a:path>
                  </a:pathLst>
                </a:custGeom>
                <a:solidFill>
                  <a:srgbClr val="00C7FD"/>
                </a:solidFill>
                <a:ln w="9525"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79" name="Circle: Hollow 78">
                  <a:extLst>
                    <a:ext uri="{FF2B5EF4-FFF2-40B4-BE49-F238E27FC236}">
                      <a16:creationId xmlns:a16="http://schemas.microsoft.com/office/drawing/2014/main" id="{9F52FF2B-9B01-1A98-CB86-85FC82098274}"/>
                    </a:ext>
                  </a:extLst>
                </p:cNvPr>
                <p:cNvSpPr/>
                <p:nvPr/>
              </p:nvSpPr>
              <p:spPr>
                <a:xfrm>
                  <a:off x="6022078" y="3151210"/>
                  <a:ext cx="829457" cy="829453"/>
                </a:xfrm>
                <a:prstGeom prst="donut">
                  <a:avLst>
                    <a:gd name="adj" fmla="val 11899"/>
                  </a:avLst>
                </a:pr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80" name="Freeform: Shape 79">
                  <a:extLst>
                    <a:ext uri="{FF2B5EF4-FFF2-40B4-BE49-F238E27FC236}">
                      <a16:creationId xmlns:a16="http://schemas.microsoft.com/office/drawing/2014/main" id="{3B53CA70-27C2-CEBF-4B08-F570827DA8AD}"/>
                    </a:ext>
                  </a:extLst>
                </p:cNvPr>
                <p:cNvSpPr/>
                <p:nvPr/>
              </p:nvSpPr>
              <p:spPr>
                <a:xfrm>
                  <a:off x="5713814" y="3580145"/>
                  <a:ext cx="230406" cy="100584"/>
                </a:xfrm>
                <a:custGeom>
                  <a:avLst/>
                  <a:gdLst>
                    <a:gd name="connsiteX0" fmla="*/ 0 w 47625"/>
                    <a:gd name="connsiteY0" fmla="*/ 0 h 19050"/>
                    <a:gd name="connsiteX1" fmla="*/ 47625 w 47625"/>
                    <a:gd name="connsiteY1" fmla="*/ 0 h 19050"/>
                    <a:gd name="connsiteX2" fmla="*/ 47625 w 47625"/>
                    <a:gd name="connsiteY2" fmla="*/ 19050 h 19050"/>
                    <a:gd name="connsiteX3" fmla="*/ 0 w 476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7625" h="19050">
                      <a:moveTo>
                        <a:pt x="0" y="0"/>
                      </a:moveTo>
                      <a:lnTo>
                        <a:pt x="47625" y="0"/>
                      </a:lnTo>
                      <a:lnTo>
                        <a:pt x="47625"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81" name="Freeform: Shape 80">
                  <a:extLst>
                    <a:ext uri="{FF2B5EF4-FFF2-40B4-BE49-F238E27FC236}">
                      <a16:creationId xmlns:a16="http://schemas.microsoft.com/office/drawing/2014/main" id="{A780CE00-7EAE-B9D8-8B3A-3ABE33CA605E}"/>
                    </a:ext>
                  </a:extLst>
                </p:cNvPr>
                <p:cNvSpPr/>
                <p:nvPr/>
              </p:nvSpPr>
              <p:spPr>
                <a:xfrm>
                  <a:off x="6243516" y="3378437"/>
                  <a:ext cx="276487" cy="100584"/>
                </a:xfrm>
                <a:custGeom>
                  <a:avLst/>
                  <a:gdLst>
                    <a:gd name="connsiteX0" fmla="*/ 0 w 57150"/>
                    <a:gd name="connsiteY0" fmla="*/ 0 h 19050"/>
                    <a:gd name="connsiteX1" fmla="*/ 57150 w 57150"/>
                    <a:gd name="connsiteY1" fmla="*/ 0 h 19050"/>
                    <a:gd name="connsiteX2" fmla="*/ 57150 w 57150"/>
                    <a:gd name="connsiteY2" fmla="*/ 19050 h 19050"/>
                    <a:gd name="connsiteX3" fmla="*/ 0 w 571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7150" h="19050">
                      <a:moveTo>
                        <a:pt x="0" y="0"/>
                      </a:moveTo>
                      <a:lnTo>
                        <a:pt x="57150" y="0"/>
                      </a:lnTo>
                      <a:lnTo>
                        <a:pt x="57150"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82" name="Freeform: Shape 81">
                  <a:extLst>
                    <a:ext uri="{FF2B5EF4-FFF2-40B4-BE49-F238E27FC236}">
                      <a16:creationId xmlns:a16="http://schemas.microsoft.com/office/drawing/2014/main" id="{E81A2CE5-A63E-8242-6794-F8D84D47DF79}"/>
                    </a:ext>
                  </a:extLst>
                </p:cNvPr>
                <p:cNvSpPr/>
                <p:nvPr/>
              </p:nvSpPr>
              <p:spPr>
                <a:xfrm>
                  <a:off x="6197420" y="3580145"/>
                  <a:ext cx="226359" cy="100584"/>
                </a:xfrm>
                <a:custGeom>
                  <a:avLst/>
                  <a:gdLst>
                    <a:gd name="connsiteX0" fmla="*/ 0 w 47625"/>
                    <a:gd name="connsiteY0" fmla="*/ 0 h 19050"/>
                    <a:gd name="connsiteX1" fmla="*/ 47625 w 47625"/>
                    <a:gd name="connsiteY1" fmla="*/ 0 h 19050"/>
                    <a:gd name="connsiteX2" fmla="*/ 47625 w 47625"/>
                    <a:gd name="connsiteY2" fmla="*/ 19050 h 19050"/>
                    <a:gd name="connsiteX3" fmla="*/ 0 w 476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7625" h="19050">
                      <a:moveTo>
                        <a:pt x="0" y="0"/>
                      </a:moveTo>
                      <a:lnTo>
                        <a:pt x="47625" y="0"/>
                      </a:lnTo>
                      <a:lnTo>
                        <a:pt x="47625"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83" name="Freeform: Shape 82">
                  <a:extLst>
                    <a:ext uri="{FF2B5EF4-FFF2-40B4-BE49-F238E27FC236}">
                      <a16:creationId xmlns:a16="http://schemas.microsoft.com/office/drawing/2014/main" id="{63BD8887-F47D-5EA7-BA74-877969566EF7}"/>
                    </a:ext>
                  </a:extLst>
                </p:cNvPr>
                <p:cNvSpPr/>
                <p:nvPr/>
              </p:nvSpPr>
              <p:spPr>
                <a:xfrm>
                  <a:off x="6521301" y="3580145"/>
                  <a:ext cx="154891" cy="100584"/>
                </a:xfrm>
                <a:custGeom>
                  <a:avLst/>
                  <a:gdLst>
                    <a:gd name="connsiteX0" fmla="*/ 0 w 28575"/>
                    <a:gd name="connsiteY0" fmla="*/ 0 h 19050"/>
                    <a:gd name="connsiteX1" fmla="*/ 28575 w 28575"/>
                    <a:gd name="connsiteY1" fmla="*/ 0 h 19050"/>
                    <a:gd name="connsiteX2" fmla="*/ 28575 w 28575"/>
                    <a:gd name="connsiteY2" fmla="*/ 19050 h 19050"/>
                    <a:gd name="connsiteX3" fmla="*/ 0 w 285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8575" h="19050">
                      <a:moveTo>
                        <a:pt x="0" y="0"/>
                      </a:moveTo>
                      <a:lnTo>
                        <a:pt x="28575" y="0"/>
                      </a:lnTo>
                      <a:lnTo>
                        <a:pt x="28575"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84" name="Freeform: Shape 83">
                  <a:extLst>
                    <a:ext uri="{FF2B5EF4-FFF2-40B4-BE49-F238E27FC236}">
                      <a16:creationId xmlns:a16="http://schemas.microsoft.com/office/drawing/2014/main" id="{7C6B6F55-1C6D-1C24-C06C-B73663B152F1}"/>
                    </a:ext>
                  </a:extLst>
                </p:cNvPr>
                <p:cNvSpPr/>
                <p:nvPr/>
              </p:nvSpPr>
              <p:spPr>
                <a:xfrm>
                  <a:off x="6900296" y="3378437"/>
                  <a:ext cx="306296" cy="100584"/>
                </a:xfrm>
                <a:custGeom>
                  <a:avLst/>
                  <a:gdLst>
                    <a:gd name="connsiteX0" fmla="*/ 0 w 57150"/>
                    <a:gd name="connsiteY0" fmla="*/ 0 h 19050"/>
                    <a:gd name="connsiteX1" fmla="*/ 57150 w 57150"/>
                    <a:gd name="connsiteY1" fmla="*/ 0 h 19050"/>
                    <a:gd name="connsiteX2" fmla="*/ 57150 w 57150"/>
                    <a:gd name="connsiteY2" fmla="*/ 19050 h 19050"/>
                    <a:gd name="connsiteX3" fmla="*/ 0 w 571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7150" h="19050">
                      <a:moveTo>
                        <a:pt x="0" y="0"/>
                      </a:moveTo>
                      <a:lnTo>
                        <a:pt x="57150" y="0"/>
                      </a:lnTo>
                      <a:lnTo>
                        <a:pt x="57150"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85" name="Freeform: Shape 84">
                  <a:extLst>
                    <a:ext uri="{FF2B5EF4-FFF2-40B4-BE49-F238E27FC236}">
                      <a16:creationId xmlns:a16="http://schemas.microsoft.com/office/drawing/2014/main" id="{02D55557-C544-83F0-5708-06D7DC25BE71}"/>
                    </a:ext>
                  </a:extLst>
                </p:cNvPr>
                <p:cNvSpPr/>
                <p:nvPr/>
              </p:nvSpPr>
              <p:spPr>
                <a:xfrm>
                  <a:off x="6400631" y="2923432"/>
                  <a:ext cx="200210" cy="100584"/>
                </a:xfrm>
                <a:custGeom>
                  <a:avLst/>
                  <a:gdLst>
                    <a:gd name="connsiteX0" fmla="*/ 0 w 38100"/>
                    <a:gd name="connsiteY0" fmla="*/ 0 h 19050"/>
                    <a:gd name="connsiteX1" fmla="*/ 38100 w 38100"/>
                    <a:gd name="connsiteY1" fmla="*/ 0 h 19050"/>
                    <a:gd name="connsiteX2" fmla="*/ 38100 w 38100"/>
                    <a:gd name="connsiteY2" fmla="*/ 19050 h 19050"/>
                    <a:gd name="connsiteX3" fmla="*/ 0 w 381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 h="19050">
                      <a:moveTo>
                        <a:pt x="0" y="0"/>
                      </a:moveTo>
                      <a:lnTo>
                        <a:pt x="38100" y="0"/>
                      </a:lnTo>
                      <a:lnTo>
                        <a:pt x="38100"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86" name="Freeform: Shape 85">
                  <a:extLst>
                    <a:ext uri="{FF2B5EF4-FFF2-40B4-BE49-F238E27FC236}">
                      <a16:creationId xmlns:a16="http://schemas.microsoft.com/office/drawing/2014/main" id="{6963E0DD-8177-4E37-586B-0818D88125B4}"/>
                    </a:ext>
                  </a:extLst>
                </p:cNvPr>
                <p:cNvSpPr/>
                <p:nvPr/>
              </p:nvSpPr>
              <p:spPr>
                <a:xfrm>
                  <a:off x="5845319" y="2722419"/>
                  <a:ext cx="856487" cy="100584"/>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87" name="Freeform: Shape 86">
                  <a:extLst>
                    <a:ext uri="{FF2B5EF4-FFF2-40B4-BE49-F238E27FC236}">
                      <a16:creationId xmlns:a16="http://schemas.microsoft.com/office/drawing/2014/main" id="{EE9232FF-A7D6-B86E-F3A4-9AE8DF429C8A}"/>
                    </a:ext>
                  </a:extLst>
                </p:cNvPr>
                <p:cNvSpPr/>
                <p:nvPr/>
              </p:nvSpPr>
              <p:spPr>
                <a:xfrm>
                  <a:off x="6701806" y="2923398"/>
                  <a:ext cx="202293" cy="100584"/>
                </a:xfrm>
                <a:custGeom>
                  <a:avLst/>
                  <a:gdLst>
                    <a:gd name="connsiteX0" fmla="*/ 0 w 38100"/>
                    <a:gd name="connsiteY0" fmla="*/ 0 h 19050"/>
                    <a:gd name="connsiteX1" fmla="*/ 38100 w 38100"/>
                    <a:gd name="connsiteY1" fmla="*/ 0 h 19050"/>
                    <a:gd name="connsiteX2" fmla="*/ 38100 w 38100"/>
                    <a:gd name="connsiteY2" fmla="*/ 19050 h 19050"/>
                    <a:gd name="connsiteX3" fmla="*/ 0 w 381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8100" h="19050">
                      <a:moveTo>
                        <a:pt x="0" y="0"/>
                      </a:moveTo>
                      <a:lnTo>
                        <a:pt x="38100" y="0"/>
                      </a:lnTo>
                      <a:lnTo>
                        <a:pt x="38100"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88" name="Freeform: Shape 87">
                  <a:extLst>
                    <a:ext uri="{FF2B5EF4-FFF2-40B4-BE49-F238E27FC236}">
                      <a16:creationId xmlns:a16="http://schemas.microsoft.com/office/drawing/2014/main" id="{870C96A0-5089-36B9-9A18-71BDD4319771}"/>
                    </a:ext>
                  </a:extLst>
                </p:cNvPr>
                <p:cNvSpPr/>
                <p:nvPr/>
              </p:nvSpPr>
              <p:spPr>
                <a:xfrm>
                  <a:off x="6659862" y="3787901"/>
                  <a:ext cx="334736" cy="334736"/>
                </a:xfrm>
                <a:custGeom>
                  <a:avLst/>
                  <a:gdLst>
                    <a:gd name="connsiteX0" fmla="*/ 71486 w 334736"/>
                    <a:gd name="connsiteY0" fmla="*/ 0 h 334736"/>
                    <a:gd name="connsiteX1" fmla="*/ 334736 w 334736"/>
                    <a:gd name="connsiteY1" fmla="*/ 263250 h 334736"/>
                    <a:gd name="connsiteX2" fmla="*/ 263249 w 334736"/>
                    <a:gd name="connsiteY2" fmla="*/ 334736 h 334736"/>
                    <a:gd name="connsiteX3" fmla="*/ 0 w 334736"/>
                    <a:gd name="connsiteY3" fmla="*/ 71487 h 334736"/>
                  </a:gdLst>
                  <a:ahLst/>
                  <a:cxnLst>
                    <a:cxn ang="0">
                      <a:pos x="connsiteX0" y="connsiteY0"/>
                    </a:cxn>
                    <a:cxn ang="0">
                      <a:pos x="connsiteX1" y="connsiteY1"/>
                    </a:cxn>
                    <a:cxn ang="0">
                      <a:pos x="connsiteX2" y="connsiteY2"/>
                    </a:cxn>
                    <a:cxn ang="0">
                      <a:pos x="connsiteX3" y="connsiteY3"/>
                    </a:cxn>
                  </a:cxnLst>
                  <a:rect l="l" t="t" r="r" b="b"/>
                  <a:pathLst>
                    <a:path w="334736" h="334736">
                      <a:moveTo>
                        <a:pt x="71486" y="0"/>
                      </a:moveTo>
                      <a:lnTo>
                        <a:pt x="334736" y="263250"/>
                      </a:lnTo>
                      <a:lnTo>
                        <a:pt x="263249" y="334736"/>
                      </a:lnTo>
                      <a:lnTo>
                        <a:pt x="0" y="71487"/>
                      </a:lnTo>
                      <a:close/>
                    </a:path>
                  </a:pathLst>
                </a:custGeom>
                <a:gradFill flip="none" rotWithShape="1">
                  <a:gsLst>
                    <a:gs pos="9000">
                      <a:srgbClr val="00C7FD">
                        <a:alpha val="0"/>
                      </a:srgbClr>
                    </a:gs>
                    <a:gs pos="61000">
                      <a:srgbClr val="00C7FD"/>
                    </a:gs>
                  </a:gsLst>
                  <a:lin ang="13500000" scaled="1"/>
                  <a:tileRect/>
                </a:gradFill>
                <a:ln w="31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89" name="Freeform: Shape 88">
                  <a:extLst>
                    <a:ext uri="{FF2B5EF4-FFF2-40B4-BE49-F238E27FC236}">
                      <a16:creationId xmlns:a16="http://schemas.microsoft.com/office/drawing/2014/main" id="{73844B8F-C451-4D9F-D889-9781172D15FE}"/>
                    </a:ext>
                  </a:extLst>
                </p:cNvPr>
                <p:cNvSpPr/>
                <p:nvPr/>
              </p:nvSpPr>
              <p:spPr>
                <a:xfrm>
                  <a:off x="6897553" y="4025614"/>
                  <a:ext cx="214302" cy="214302"/>
                </a:xfrm>
                <a:custGeom>
                  <a:avLst/>
                  <a:gdLst>
                    <a:gd name="connsiteX0" fmla="*/ 107151 w 214302"/>
                    <a:gd name="connsiteY0" fmla="*/ 0 h 214302"/>
                    <a:gd name="connsiteX1" fmla="*/ 214302 w 214302"/>
                    <a:gd name="connsiteY1" fmla="*/ 107151 h 214302"/>
                    <a:gd name="connsiteX2" fmla="*/ 107151 w 214302"/>
                    <a:gd name="connsiteY2" fmla="*/ 214302 h 214302"/>
                    <a:gd name="connsiteX3" fmla="*/ 0 w 214302"/>
                    <a:gd name="connsiteY3" fmla="*/ 107151 h 214302"/>
                  </a:gdLst>
                  <a:ahLst/>
                  <a:cxnLst>
                    <a:cxn ang="0">
                      <a:pos x="connsiteX0" y="connsiteY0"/>
                    </a:cxn>
                    <a:cxn ang="0">
                      <a:pos x="connsiteX1" y="connsiteY1"/>
                    </a:cxn>
                    <a:cxn ang="0">
                      <a:pos x="connsiteX2" y="connsiteY2"/>
                    </a:cxn>
                    <a:cxn ang="0">
                      <a:pos x="connsiteX3" y="connsiteY3"/>
                    </a:cxn>
                  </a:cxnLst>
                  <a:rect l="l" t="t" r="r" b="b"/>
                  <a:pathLst>
                    <a:path w="214302" h="214302">
                      <a:moveTo>
                        <a:pt x="107151" y="0"/>
                      </a:moveTo>
                      <a:lnTo>
                        <a:pt x="214302" y="107151"/>
                      </a:lnTo>
                      <a:lnTo>
                        <a:pt x="107151" y="214302"/>
                      </a:lnTo>
                      <a:lnTo>
                        <a:pt x="0" y="107151"/>
                      </a:lnTo>
                      <a:close/>
                    </a:path>
                  </a:pathLst>
                </a:custGeom>
                <a:solidFill>
                  <a:srgbClr val="8F5DA2"/>
                </a:solidFill>
                <a:ln w="31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grpSp>
          <p:cxnSp>
            <p:nvCxnSpPr>
              <p:cNvPr id="165" name="Connector: Elbow 164">
                <a:extLst>
                  <a:ext uri="{FF2B5EF4-FFF2-40B4-BE49-F238E27FC236}">
                    <a16:creationId xmlns:a16="http://schemas.microsoft.com/office/drawing/2014/main" id="{1037DDD9-709D-07F4-72BC-72BC0133386A}"/>
                  </a:ext>
                </a:extLst>
              </p:cNvPr>
              <p:cNvCxnSpPr>
                <a:stCxn id="160" idx="1"/>
                <a:endCxn id="43" idx="3"/>
              </p:cNvCxnSpPr>
              <p:nvPr/>
            </p:nvCxnSpPr>
            <p:spPr>
              <a:xfrm rot="10800000">
                <a:off x="6762894" y="2378888"/>
                <a:ext cx="1544106" cy="868"/>
              </a:xfrm>
              <a:prstGeom prst="bentConnector3">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Connector: Elbow 166">
                <a:extLst>
                  <a:ext uri="{FF2B5EF4-FFF2-40B4-BE49-F238E27FC236}">
                    <a16:creationId xmlns:a16="http://schemas.microsoft.com/office/drawing/2014/main" id="{6E63EF67-B1E8-56FF-DF5F-6CD5BBBA9EBC}"/>
                  </a:ext>
                </a:extLst>
              </p:cNvPr>
              <p:cNvCxnSpPr>
                <a:stCxn id="104" idx="1"/>
                <a:endCxn id="46" idx="3"/>
              </p:cNvCxnSpPr>
              <p:nvPr/>
            </p:nvCxnSpPr>
            <p:spPr>
              <a:xfrm rot="10800000" flipV="1">
                <a:off x="6769470" y="5187148"/>
                <a:ext cx="1537531" cy="371"/>
              </a:xfrm>
              <a:prstGeom prst="bentConnector3">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187" name="Group 186">
                <a:extLst>
                  <a:ext uri="{FF2B5EF4-FFF2-40B4-BE49-F238E27FC236}">
                    <a16:creationId xmlns:a16="http://schemas.microsoft.com/office/drawing/2014/main" id="{C58D2BD7-3E2C-8672-5D8D-CB5C548BB70E}"/>
                  </a:ext>
                </a:extLst>
              </p:cNvPr>
              <p:cNvGrpSpPr/>
              <p:nvPr/>
            </p:nvGrpSpPr>
            <p:grpSpPr>
              <a:xfrm>
                <a:off x="2238183" y="3276141"/>
                <a:ext cx="584683" cy="763043"/>
                <a:chOff x="2238183" y="3276141"/>
                <a:chExt cx="584683" cy="763043"/>
              </a:xfrm>
            </p:grpSpPr>
            <p:sp>
              <p:nvSpPr>
                <p:cNvPr id="12" name="Can 55">
                  <a:extLst>
                    <a:ext uri="{FF2B5EF4-FFF2-40B4-BE49-F238E27FC236}">
                      <a16:creationId xmlns:a16="http://schemas.microsoft.com/office/drawing/2014/main" id="{894098B9-B6FA-67E4-FAFC-D5DFCBBB35CA}"/>
                    </a:ext>
                  </a:extLst>
                </p:cNvPr>
                <p:cNvSpPr/>
                <p:nvPr/>
              </p:nvSpPr>
              <p:spPr>
                <a:xfrm>
                  <a:off x="2238183" y="3276141"/>
                  <a:ext cx="584683" cy="763043"/>
                </a:xfrm>
                <a:prstGeom prst="can">
                  <a:avLst>
                    <a:gd name="adj" fmla="val 32753"/>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sz="1200">
                    <a:solidFill>
                      <a:srgbClr val="FFFFFF"/>
                    </a:solidFill>
                    <a:latin typeface="IntelOne Text" panose="020B0503020203020204" pitchFamily="34" charset="77"/>
                    <a:cs typeface="Arial"/>
                  </a:endParaRPr>
                </a:p>
              </p:txBody>
            </p:sp>
            <p:grpSp>
              <p:nvGrpSpPr>
                <p:cNvPr id="174" name="Group 173">
                  <a:extLst>
                    <a:ext uri="{FF2B5EF4-FFF2-40B4-BE49-F238E27FC236}">
                      <a16:creationId xmlns:a16="http://schemas.microsoft.com/office/drawing/2014/main" id="{BA3B576D-BA7B-3E28-6568-F12ABE2ABB3C}"/>
                    </a:ext>
                  </a:extLst>
                </p:cNvPr>
                <p:cNvGrpSpPr>
                  <a:grpSpLocks noChangeAspect="1"/>
                </p:cNvGrpSpPr>
                <p:nvPr/>
              </p:nvGrpSpPr>
              <p:grpSpPr>
                <a:xfrm>
                  <a:off x="2259135" y="3544438"/>
                  <a:ext cx="560412" cy="404725"/>
                  <a:chOff x="4975093" y="2620268"/>
                  <a:chExt cx="2242687" cy="1619648"/>
                </a:xfrm>
              </p:grpSpPr>
              <p:sp>
                <p:nvSpPr>
                  <p:cNvPr id="175" name="Freeform: Shape 174">
                    <a:extLst>
                      <a:ext uri="{FF2B5EF4-FFF2-40B4-BE49-F238E27FC236}">
                        <a16:creationId xmlns:a16="http://schemas.microsoft.com/office/drawing/2014/main" id="{9C1CE0C1-4E72-53EC-32ED-1D2F60C5035B}"/>
                      </a:ext>
                    </a:extLst>
                  </p:cNvPr>
                  <p:cNvSpPr/>
                  <p:nvPr/>
                </p:nvSpPr>
                <p:spPr>
                  <a:xfrm flipH="1">
                    <a:off x="5491215" y="2620268"/>
                    <a:ext cx="1213173" cy="1213173"/>
                  </a:xfrm>
                  <a:custGeom>
                    <a:avLst/>
                    <a:gdLst>
                      <a:gd name="connsiteX0" fmla="*/ 114300 w 228600"/>
                      <a:gd name="connsiteY0" fmla="*/ 228600 h 228600"/>
                      <a:gd name="connsiteX1" fmla="*/ 0 w 228600"/>
                      <a:gd name="connsiteY1" fmla="*/ 114300 h 228600"/>
                      <a:gd name="connsiteX2" fmla="*/ 114300 w 228600"/>
                      <a:gd name="connsiteY2" fmla="*/ 0 h 228600"/>
                      <a:gd name="connsiteX3" fmla="*/ 228600 w 228600"/>
                      <a:gd name="connsiteY3" fmla="*/ 114300 h 228600"/>
                      <a:gd name="connsiteX4" fmla="*/ 114300 w 228600"/>
                      <a:gd name="connsiteY4" fmla="*/ 228600 h 228600"/>
                      <a:gd name="connsiteX5" fmla="*/ 114300 w 228600"/>
                      <a:gd name="connsiteY5" fmla="*/ 19050 h 228600"/>
                      <a:gd name="connsiteX6" fmla="*/ 19050 w 228600"/>
                      <a:gd name="connsiteY6" fmla="*/ 114300 h 228600"/>
                      <a:gd name="connsiteX7" fmla="*/ 114300 w 228600"/>
                      <a:gd name="connsiteY7" fmla="*/ 209550 h 228600"/>
                      <a:gd name="connsiteX8" fmla="*/ 209550 w 228600"/>
                      <a:gd name="connsiteY8" fmla="*/ 114300 h 228600"/>
                      <a:gd name="connsiteX9" fmla="*/ 114300 w 228600"/>
                      <a:gd name="connsiteY9" fmla="*/ 190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228600">
                        <a:moveTo>
                          <a:pt x="114300" y="228600"/>
                        </a:moveTo>
                        <a:cubicBezTo>
                          <a:pt x="51435" y="228600"/>
                          <a:pt x="0" y="177165"/>
                          <a:pt x="0" y="114300"/>
                        </a:cubicBezTo>
                        <a:cubicBezTo>
                          <a:pt x="0" y="51435"/>
                          <a:pt x="51435" y="0"/>
                          <a:pt x="114300" y="0"/>
                        </a:cubicBezTo>
                        <a:cubicBezTo>
                          <a:pt x="177165" y="0"/>
                          <a:pt x="228600" y="51435"/>
                          <a:pt x="228600" y="114300"/>
                        </a:cubicBezTo>
                        <a:cubicBezTo>
                          <a:pt x="228600" y="177165"/>
                          <a:pt x="177165" y="228600"/>
                          <a:pt x="114300" y="228600"/>
                        </a:cubicBezTo>
                        <a:close/>
                        <a:moveTo>
                          <a:pt x="114300" y="19050"/>
                        </a:moveTo>
                        <a:cubicBezTo>
                          <a:pt x="61913" y="19050"/>
                          <a:pt x="19050" y="61913"/>
                          <a:pt x="19050" y="114300"/>
                        </a:cubicBezTo>
                        <a:cubicBezTo>
                          <a:pt x="19050" y="166688"/>
                          <a:pt x="61913" y="209550"/>
                          <a:pt x="114300" y="209550"/>
                        </a:cubicBezTo>
                        <a:cubicBezTo>
                          <a:pt x="166688" y="209550"/>
                          <a:pt x="209550" y="166688"/>
                          <a:pt x="209550" y="114300"/>
                        </a:cubicBezTo>
                        <a:cubicBezTo>
                          <a:pt x="209550" y="61913"/>
                          <a:pt x="166688" y="19050"/>
                          <a:pt x="114300" y="19050"/>
                        </a:cubicBezTo>
                        <a:close/>
                      </a:path>
                    </a:pathLst>
                  </a:custGeom>
                  <a:solidFill>
                    <a:srgbClr val="00C7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grpSp>
                <p:nvGrpSpPr>
                  <p:cNvPr id="176" name="Group 175">
                    <a:extLst>
                      <a:ext uri="{FF2B5EF4-FFF2-40B4-BE49-F238E27FC236}">
                        <a16:creationId xmlns:a16="http://schemas.microsoft.com/office/drawing/2014/main" id="{37562CAB-2418-9DAB-6994-50A60617EF27}"/>
                      </a:ext>
                    </a:extLst>
                  </p:cNvPr>
                  <p:cNvGrpSpPr/>
                  <p:nvPr/>
                </p:nvGrpSpPr>
                <p:grpSpPr>
                  <a:xfrm>
                    <a:off x="5691632" y="2872011"/>
                    <a:ext cx="808736" cy="706617"/>
                    <a:chOff x="5692300" y="2975032"/>
                    <a:chExt cx="808736" cy="706617"/>
                  </a:xfrm>
                  <a:solidFill>
                    <a:srgbClr val="0068B5"/>
                  </a:solidFill>
                </p:grpSpPr>
                <p:sp>
                  <p:nvSpPr>
                    <p:cNvPr id="183" name="Freeform: Shape 182">
                      <a:extLst>
                        <a:ext uri="{FF2B5EF4-FFF2-40B4-BE49-F238E27FC236}">
                          <a16:creationId xmlns:a16="http://schemas.microsoft.com/office/drawing/2014/main" id="{E2067DBC-DA89-FCF9-1C5E-83697A8925D5}"/>
                        </a:ext>
                      </a:extLst>
                    </p:cNvPr>
                    <p:cNvSpPr/>
                    <p:nvPr/>
                  </p:nvSpPr>
                  <p:spPr>
                    <a:xfrm>
                      <a:off x="6046172" y="2975032"/>
                      <a:ext cx="353841" cy="101097"/>
                    </a:xfrm>
                    <a:custGeom>
                      <a:avLst/>
                      <a:gdLst>
                        <a:gd name="connsiteX0" fmla="*/ 0 w 66675"/>
                        <a:gd name="connsiteY0" fmla="*/ 0 h 19050"/>
                        <a:gd name="connsiteX1" fmla="*/ 66675 w 66675"/>
                        <a:gd name="connsiteY1" fmla="*/ 0 h 19050"/>
                        <a:gd name="connsiteX2" fmla="*/ 66675 w 66675"/>
                        <a:gd name="connsiteY2" fmla="*/ 19050 h 19050"/>
                        <a:gd name="connsiteX3" fmla="*/ 0 w 666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66675" h="19050">
                          <a:moveTo>
                            <a:pt x="0" y="0"/>
                          </a:moveTo>
                          <a:lnTo>
                            <a:pt x="66675" y="0"/>
                          </a:lnTo>
                          <a:lnTo>
                            <a:pt x="66675"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184" name="Freeform: Shape 183">
                      <a:extLst>
                        <a:ext uri="{FF2B5EF4-FFF2-40B4-BE49-F238E27FC236}">
                          <a16:creationId xmlns:a16="http://schemas.microsoft.com/office/drawing/2014/main" id="{8DE3D838-2CAB-A5F3-151F-B51ACB9D424B}"/>
                        </a:ext>
                      </a:extLst>
                    </p:cNvPr>
                    <p:cNvSpPr/>
                    <p:nvPr/>
                  </p:nvSpPr>
                  <p:spPr>
                    <a:xfrm>
                      <a:off x="5793424" y="3580552"/>
                      <a:ext cx="353841" cy="101097"/>
                    </a:xfrm>
                    <a:custGeom>
                      <a:avLst/>
                      <a:gdLst>
                        <a:gd name="connsiteX0" fmla="*/ 0 w 66675"/>
                        <a:gd name="connsiteY0" fmla="*/ 0 h 19050"/>
                        <a:gd name="connsiteX1" fmla="*/ 66675 w 66675"/>
                        <a:gd name="connsiteY1" fmla="*/ 0 h 19050"/>
                        <a:gd name="connsiteX2" fmla="*/ 66675 w 66675"/>
                        <a:gd name="connsiteY2" fmla="*/ 19050 h 19050"/>
                        <a:gd name="connsiteX3" fmla="*/ 0 w 666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66675" h="19050">
                          <a:moveTo>
                            <a:pt x="0" y="0"/>
                          </a:moveTo>
                          <a:lnTo>
                            <a:pt x="66675" y="0"/>
                          </a:lnTo>
                          <a:lnTo>
                            <a:pt x="66675"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185" name="Freeform: Shape 184">
                      <a:extLst>
                        <a:ext uri="{FF2B5EF4-FFF2-40B4-BE49-F238E27FC236}">
                          <a16:creationId xmlns:a16="http://schemas.microsoft.com/office/drawing/2014/main" id="{4B4A5D15-1BCD-EDEA-B25A-428BB3627C2E}"/>
                        </a:ext>
                      </a:extLst>
                    </p:cNvPr>
                    <p:cNvSpPr/>
                    <p:nvPr/>
                  </p:nvSpPr>
                  <p:spPr>
                    <a:xfrm>
                      <a:off x="5692300" y="3176870"/>
                      <a:ext cx="556035" cy="101097"/>
                    </a:xfrm>
                    <a:custGeom>
                      <a:avLst/>
                      <a:gdLst>
                        <a:gd name="connsiteX0" fmla="*/ 0 w 104775"/>
                        <a:gd name="connsiteY0" fmla="*/ 0 h 19050"/>
                        <a:gd name="connsiteX1" fmla="*/ 104775 w 104775"/>
                        <a:gd name="connsiteY1" fmla="*/ 0 h 19050"/>
                        <a:gd name="connsiteX2" fmla="*/ 104775 w 104775"/>
                        <a:gd name="connsiteY2" fmla="*/ 19050 h 19050"/>
                        <a:gd name="connsiteX3" fmla="*/ 0 w 1047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04775" h="19050">
                          <a:moveTo>
                            <a:pt x="0" y="0"/>
                          </a:moveTo>
                          <a:lnTo>
                            <a:pt x="104775" y="0"/>
                          </a:lnTo>
                          <a:lnTo>
                            <a:pt x="104775"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186" name="Freeform: Shape 185">
                      <a:extLst>
                        <a:ext uri="{FF2B5EF4-FFF2-40B4-BE49-F238E27FC236}">
                          <a16:creationId xmlns:a16="http://schemas.microsoft.com/office/drawing/2014/main" id="{852AD872-90AB-1755-35B1-2BE3D309C598}"/>
                        </a:ext>
                      </a:extLst>
                    </p:cNvPr>
                    <p:cNvSpPr/>
                    <p:nvPr/>
                  </p:nvSpPr>
                  <p:spPr>
                    <a:xfrm>
                      <a:off x="5945001" y="3378714"/>
                      <a:ext cx="556035" cy="101097"/>
                    </a:xfrm>
                    <a:custGeom>
                      <a:avLst/>
                      <a:gdLst>
                        <a:gd name="connsiteX0" fmla="*/ 0 w 104775"/>
                        <a:gd name="connsiteY0" fmla="*/ 0 h 19050"/>
                        <a:gd name="connsiteX1" fmla="*/ 104775 w 104775"/>
                        <a:gd name="connsiteY1" fmla="*/ 0 h 19050"/>
                        <a:gd name="connsiteX2" fmla="*/ 104775 w 104775"/>
                        <a:gd name="connsiteY2" fmla="*/ 19050 h 19050"/>
                        <a:gd name="connsiteX3" fmla="*/ 0 w 1047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04775" h="19050">
                          <a:moveTo>
                            <a:pt x="0" y="0"/>
                          </a:moveTo>
                          <a:lnTo>
                            <a:pt x="104775" y="0"/>
                          </a:lnTo>
                          <a:lnTo>
                            <a:pt x="104775" y="19050"/>
                          </a:lnTo>
                          <a:lnTo>
                            <a:pt x="0" y="19050"/>
                          </a:lnTo>
                          <a:close/>
                        </a:path>
                      </a:pathLst>
                    </a:custGeom>
                    <a:solidFill>
                      <a:srgbClr val="8F5DA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grpSp>
              <p:sp>
                <p:nvSpPr>
                  <p:cNvPr id="177" name="Rectangle 176">
                    <a:extLst>
                      <a:ext uri="{FF2B5EF4-FFF2-40B4-BE49-F238E27FC236}">
                        <a16:creationId xmlns:a16="http://schemas.microsoft.com/office/drawing/2014/main" id="{57A62685-F30A-1222-3F0D-B58B0C99990A}"/>
                      </a:ext>
                    </a:extLst>
                  </p:cNvPr>
                  <p:cNvSpPr/>
                  <p:nvPr/>
                </p:nvSpPr>
                <p:spPr>
                  <a:xfrm rot="16200000">
                    <a:off x="5214234" y="2851530"/>
                    <a:ext cx="99549" cy="351452"/>
                  </a:xfrm>
                  <a:prstGeom prst="rect">
                    <a:avLst/>
                  </a:prstGeom>
                  <a:solidFill>
                    <a:srgbClr val="00C7FD"/>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178" name="Rectangle 177">
                    <a:extLst>
                      <a:ext uri="{FF2B5EF4-FFF2-40B4-BE49-F238E27FC236}">
                        <a16:creationId xmlns:a16="http://schemas.microsoft.com/office/drawing/2014/main" id="{41232626-0A21-FCCE-7D2C-39E0EE22C5E4}"/>
                      </a:ext>
                    </a:extLst>
                  </p:cNvPr>
                  <p:cNvSpPr/>
                  <p:nvPr/>
                </p:nvSpPr>
                <p:spPr>
                  <a:xfrm rot="5400000" flipH="1">
                    <a:off x="6878666" y="3254066"/>
                    <a:ext cx="99549" cy="352302"/>
                  </a:xfrm>
                  <a:prstGeom prst="rect">
                    <a:avLst/>
                  </a:prstGeom>
                  <a:solidFill>
                    <a:srgbClr val="00C7FD"/>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179" name="Freeform: Shape 178">
                    <a:extLst>
                      <a:ext uri="{FF2B5EF4-FFF2-40B4-BE49-F238E27FC236}">
                        <a16:creationId xmlns:a16="http://schemas.microsoft.com/office/drawing/2014/main" id="{FCC450A7-EB1D-1A34-80C4-24A3E3C4B89B}"/>
                      </a:ext>
                    </a:extLst>
                  </p:cNvPr>
                  <p:cNvSpPr/>
                  <p:nvPr/>
                </p:nvSpPr>
                <p:spPr>
                  <a:xfrm>
                    <a:off x="6933330" y="3216052"/>
                    <a:ext cx="284450" cy="428330"/>
                  </a:xfrm>
                  <a:custGeom>
                    <a:avLst/>
                    <a:gdLst>
                      <a:gd name="connsiteX0" fmla="*/ 70285 w 284450"/>
                      <a:gd name="connsiteY0" fmla="*/ 0 h 428330"/>
                      <a:gd name="connsiteX1" fmla="*/ 284450 w 284450"/>
                      <a:gd name="connsiteY1" fmla="*/ 214165 h 428330"/>
                      <a:gd name="connsiteX2" fmla="*/ 284450 w 284450"/>
                      <a:gd name="connsiteY2" fmla="*/ 214165 h 428330"/>
                      <a:gd name="connsiteX3" fmla="*/ 284450 w 284450"/>
                      <a:gd name="connsiteY3" fmla="*/ 214165 h 428330"/>
                      <a:gd name="connsiteX4" fmla="*/ 70285 w 284450"/>
                      <a:gd name="connsiteY4" fmla="*/ 428330 h 428330"/>
                      <a:gd name="connsiteX5" fmla="*/ 0 w 284450"/>
                      <a:gd name="connsiteY5" fmla="*/ 358045 h 428330"/>
                      <a:gd name="connsiteX6" fmla="*/ 143880 w 284450"/>
                      <a:gd name="connsiteY6" fmla="*/ 214165 h 428330"/>
                      <a:gd name="connsiteX7" fmla="*/ 0 w 284450"/>
                      <a:gd name="connsiteY7" fmla="*/ 70285 h 42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450" h="428330">
                        <a:moveTo>
                          <a:pt x="70285" y="0"/>
                        </a:moveTo>
                        <a:lnTo>
                          <a:pt x="284450" y="214165"/>
                        </a:lnTo>
                        <a:lnTo>
                          <a:pt x="284450" y="214165"/>
                        </a:lnTo>
                        <a:lnTo>
                          <a:pt x="284450" y="214165"/>
                        </a:lnTo>
                        <a:lnTo>
                          <a:pt x="70285" y="428330"/>
                        </a:lnTo>
                        <a:lnTo>
                          <a:pt x="0" y="358045"/>
                        </a:lnTo>
                        <a:lnTo>
                          <a:pt x="143880" y="214165"/>
                        </a:lnTo>
                        <a:lnTo>
                          <a:pt x="0" y="70285"/>
                        </a:lnTo>
                        <a:close/>
                      </a:path>
                    </a:pathLst>
                  </a:custGeom>
                  <a:solidFill>
                    <a:srgbClr val="00C7FD"/>
                  </a:solidFill>
                  <a:ln w="31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180" name="Freeform: Shape 179">
                    <a:extLst>
                      <a:ext uri="{FF2B5EF4-FFF2-40B4-BE49-F238E27FC236}">
                        <a16:creationId xmlns:a16="http://schemas.microsoft.com/office/drawing/2014/main" id="{62CA00B1-A60F-C82F-7F65-C44C955FF8FD}"/>
                      </a:ext>
                    </a:extLst>
                  </p:cNvPr>
                  <p:cNvSpPr/>
                  <p:nvPr/>
                </p:nvSpPr>
                <p:spPr>
                  <a:xfrm>
                    <a:off x="4975093" y="2813091"/>
                    <a:ext cx="284450" cy="428330"/>
                  </a:xfrm>
                  <a:custGeom>
                    <a:avLst/>
                    <a:gdLst>
                      <a:gd name="connsiteX0" fmla="*/ 214165 w 284450"/>
                      <a:gd name="connsiteY0" fmla="*/ 0 h 428330"/>
                      <a:gd name="connsiteX1" fmla="*/ 284450 w 284450"/>
                      <a:gd name="connsiteY1" fmla="*/ 70285 h 428330"/>
                      <a:gd name="connsiteX2" fmla="*/ 140570 w 284450"/>
                      <a:gd name="connsiteY2" fmla="*/ 214165 h 428330"/>
                      <a:gd name="connsiteX3" fmla="*/ 284450 w 284450"/>
                      <a:gd name="connsiteY3" fmla="*/ 358045 h 428330"/>
                      <a:gd name="connsiteX4" fmla="*/ 214165 w 284450"/>
                      <a:gd name="connsiteY4" fmla="*/ 428330 h 428330"/>
                      <a:gd name="connsiteX5" fmla="*/ 0 w 284450"/>
                      <a:gd name="connsiteY5" fmla="*/ 214165 h 428330"/>
                      <a:gd name="connsiteX6" fmla="*/ 1 w 284450"/>
                      <a:gd name="connsiteY6" fmla="*/ 214165 h 428330"/>
                      <a:gd name="connsiteX7" fmla="*/ 0 w 284450"/>
                      <a:gd name="connsiteY7" fmla="*/ 214165 h 42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450" h="428330">
                        <a:moveTo>
                          <a:pt x="214165" y="0"/>
                        </a:moveTo>
                        <a:lnTo>
                          <a:pt x="284450" y="70285"/>
                        </a:lnTo>
                        <a:lnTo>
                          <a:pt x="140570" y="214165"/>
                        </a:lnTo>
                        <a:lnTo>
                          <a:pt x="284450" y="358045"/>
                        </a:lnTo>
                        <a:lnTo>
                          <a:pt x="214165" y="428330"/>
                        </a:lnTo>
                        <a:lnTo>
                          <a:pt x="0" y="214165"/>
                        </a:lnTo>
                        <a:lnTo>
                          <a:pt x="1" y="214165"/>
                        </a:lnTo>
                        <a:lnTo>
                          <a:pt x="0" y="214165"/>
                        </a:lnTo>
                        <a:close/>
                      </a:path>
                    </a:pathLst>
                  </a:custGeom>
                  <a:solidFill>
                    <a:srgbClr val="00C7FD"/>
                  </a:solidFill>
                  <a:ln w="31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181" name="Freeform: Shape 180">
                    <a:extLst>
                      <a:ext uri="{FF2B5EF4-FFF2-40B4-BE49-F238E27FC236}">
                        <a16:creationId xmlns:a16="http://schemas.microsoft.com/office/drawing/2014/main" id="{BD46A174-83B6-FF9D-AAE8-AABFEDFDB93A}"/>
                      </a:ext>
                    </a:extLst>
                  </p:cNvPr>
                  <p:cNvSpPr/>
                  <p:nvPr/>
                </p:nvSpPr>
                <p:spPr>
                  <a:xfrm>
                    <a:off x="6460281" y="3588321"/>
                    <a:ext cx="534317" cy="534316"/>
                  </a:xfrm>
                  <a:custGeom>
                    <a:avLst/>
                    <a:gdLst>
                      <a:gd name="connsiteX0" fmla="*/ 71486 w 534317"/>
                      <a:gd name="connsiteY0" fmla="*/ 0 h 534316"/>
                      <a:gd name="connsiteX1" fmla="*/ 534317 w 534317"/>
                      <a:gd name="connsiteY1" fmla="*/ 462830 h 534316"/>
                      <a:gd name="connsiteX2" fmla="*/ 462830 w 534317"/>
                      <a:gd name="connsiteY2" fmla="*/ 534316 h 534316"/>
                      <a:gd name="connsiteX3" fmla="*/ 0 w 534317"/>
                      <a:gd name="connsiteY3" fmla="*/ 71486 h 534316"/>
                    </a:gdLst>
                    <a:ahLst/>
                    <a:cxnLst>
                      <a:cxn ang="0">
                        <a:pos x="connsiteX0" y="connsiteY0"/>
                      </a:cxn>
                      <a:cxn ang="0">
                        <a:pos x="connsiteX1" y="connsiteY1"/>
                      </a:cxn>
                      <a:cxn ang="0">
                        <a:pos x="connsiteX2" y="connsiteY2"/>
                      </a:cxn>
                      <a:cxn ang="0">
                        <a:pos x="connsiteX3" y="connsiteY3"/>
                      </a:cxn>
                    </a:cxnLst>
                    <a:rect l="l" t="t" r="r" b="b"/>
                    <a:pathLst>
                      <a:path w="534317" h="534316">
                        <a:moveTo>
                          <a:pt x="71486" y="0"/>
                        </a:moveTo>
                        <a:lnTo>
                          <a:pt x="534317" y="462830"/>
                        </a:lnTo>
                        <a:lnTo>
                          <a:pt x="462830" y="534316"/>
                        </a:lnTo>
                        <a:lnTo>
                          <a:pt x="0" y="71486"/>
                        </a:lnTo>
                        <a:close/>
                      </a:path>
                    </a:pathLst>
                  </a:custGeom>
                  <a:gradFill flip="none" rotWithShape="1">
                    <a:gsLst>
                      <a:gs pos="9000">
                        <a:srgbClr val="00C7FD">
                          <a:alpha val="0"/>
                        </a:srgbClr>
                      </a:gs>
                      <a:gs pos="61000">
                        <a:srgbClr val="00C7FD"/>
                      </a:gs>
                    </a:gsLst>
                    <a:lin ang="13500000" scaled="1"/>
                    <a:tileRect/>
                  </a:gradFill>
                  <a:ln w="31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sp>
                <p:nvSpPr>
                  <p:cNvPr id="182" name="Freeform: Shape 181">
                    <a:extLst>
                      <a:ext uri="{FF2B5EF4-FFF2-40B4-BE49-F238E27FC236}">
                        <a16:creationId xmlns:a16="http://schemas.microsoft.com/office/drawing/2014/main" id="{4BCD68C5-37E3-8616-DFA3-D054C8A67DAE}"/>
                      </a:ext>
                    </a:extLst>
                  </p:cNvPr>
                  <p:cNvSpPr/>
                  <p:nvPr/>
                </p:nvSpPr>
                <p:spPr>
                  <a:xfrm>
                    <a:off x="6897553" y="4025614"/>
                    <a:ext cx="214302" cy="214302"/>
                  </a:xfrm>
                  <a:custGeom>
                    <a:avLst/>
                    <a:gdLst>
                      <a:gd name="connsiteX0" fmla="*/ 107151 w 214302"/>
                      <a:gd name="connsiteY0" fmla="*/ 0 h 214302"/>
                      <a:gd name="connsiteX1" fmla="*/ 214302 w 214302"/>
                      <a:gd name="connsiteY1" fmla="*/ 107151 h 214302"/>
                      <a:gd name="connsiteX2" fmla="*/ 107151 w 214302"/>
                      <a:gd name="connsiteY2" fmla="*/ 214302 h 214302"/>
                      <a:gd name="connsiteX3" fmla="*/ 0 w 214302"/>
                      <a:gd name="connsiteY3" fmla="*/ 107151 h 214302"/>
                    </a:gdLst>
                    <a:ahLst/>
                    <a:cxnLst>
                      <a:cxn ang="0">
                        <a:pos x="connsiteX0" y="connsiteY0"/>
                      </a:cxn>
                      <a:cxn ang="0">
                        <a:pos x="connsiteX1" y="connsiteY1"/>
                      </a:cxn>
                      <a:cxn ang="0">
                        <a:pos x="connsiteX2" y="connsiteY2"/>
                      </a:cxn>
                      <a:cxn ang="0">
                        <a:pos x="connsiteX3" y="connsiteY3"/>
                      </a:cxn>
                    </a:cxnLst>
                    <a:rect l="l" t="t" r="r" b="b"/>
                    <a:pathLst>
                      <a:path w="214302" h="214302">
                        <a:moveTo>
                          <a:pt x="107151" y="0"/>
                        </a:moveTo>
                        <a:lnTo>
                          <a:pt x="214302" y="107151"/>
                        </a:lnTo>
                        <a:lnTo>
                          <a:pt x="107151" y="214302"/>
                        </a:lnTo>
                        <a:lnTo>
                          <a:pt x="0" y="107151"/>
                        </a:lnTo>
                        <a:close/>
                      </a:path>
                    </a:pathLst>
                  </a:custGeom>
                  <a:solidFill>
                    <a:srgbClr val="8F5DA2"/>
                  </a:solidFill>
                  <a:ln w="3175"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252"/>
                      </a:solidFill>
                      <a:effectLst/>
                      <a:uLnTx/>
                      <a:uFillTx/>
                      <a:latin typeface="IntelOne Text Light"/>
                    </a:endParaRPr>
                  </a:p>
                </p:txBody>
              </p:sp>
            </p:grpSp>
          </p:grpSp>
        </p:grpSp>
        <p:pic>
          <p:nvPicPr>
            <p:cNvPr id="190" name="Picture 189" descr="A picture containing black, darkness&#10;&#10;Description automatically generated">
              <a:extLst>
                <a:ext uri="{FF2B5EF4-FFF2-40B4-BE49-F238E27FC236}">
                  <a16:creationId xmlns:a16="http://schemas.microsoft.com/office/drawing/2014/main" id="{706FDCAA-0D66-334E-66E0-47380BACB59B}"/>
                </a:ext>
              </a:extLst>
            </p:cNvPr>
            <p:cNvPicPr>
              <a:picLocks noChangeAspect="1"/>
            </p:cNvPicPr>
            <p:nvPr/>
          </p:nvPicPr>
          <p:blipFill rotWithShape="1">
            <a:blip r:embed="rId12">
              <a:extLst>
                <a:ext uri="{28A0092B-C50C-407E-A947-70E740481C1C}">
                  <a14:useLocalDpi xmlns:a14="http://schemas.microsoft.com/office/drawing/2010/main" val="0"/>
                </a:ext>
              </a:extLst>
            </a:blip>
            <a:srcRect t="38012" b="33121"/>
            <a:stretch/>
          </p:blipFill>
          <p:spPr>
            <a:xfrm>
              <a:off x="8582244" y="2448318"/>
              <a:ext cx="910274" cy="262766"/>
            </a:xfrm>
            <a:prstGeom prst="rect">
              <a:avLst/>
            </a:prstGeom>
          </p:spPr>
        </p:pic>
      </p:grpSp>
    </p:spTree>
    <p:extLst>
      <p:ext uri="{BB962C8B-B14F-4D97-AF65-F5344CB8AC3E}">
        <p14:creationId xmlns:p14="http://schemas.microsoft.com/office/powerpoint/2010/main" val="1040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A50B04-2F3B-8868-4586-7AC5ABE561E1}"/>
              </a:ext>
            </a:extLst>
          </p:cNvPr>
          <p:cNvSpPr>
            <a:spLocks noGrp="1"/>
          </p:cNvSpPr>
          <p:nvPr>
            <p:ph type="title"/>
          </p:nvPr>
        </p:nvSpPr>
        <p:spPr/>
        <p:txBody>
          <a:bodyPr/>
          <a:lstStyle/>
          <a:p>
            <a:r>
              <a:rPr lang="en-US" dirty="0"/>
              <a:t>Intel® Optimization Hub Catalog Card</a:t>
            </a:r>
          </a:p>
        </p:txBody>
      </p:sp>
      <p:grpSp>
        <p:nvGrpSpPr>
          <p:cNvPr id="18" name="Group 17">
            <a:extLst>
              <a:ext uri="{FF2B5EF4-FFF2-40B4-BE49-F238E27FC236}">
                <a16:creationId xmlns:a16="http://schemas.microsoft.com/office/drawing/2014/main" id="{38F117CE-90DA-97A7-B587-E5EA87912E24}"/>
              </a:ext>
            </a:extLst>
          </p:cNvPr>
          <p:cNvGrpSpPr/>
          <p:nvPr/>
        </p:nvGrpSpPr>
        <p:grpSpPr>
          <a:xfrm>
            <a:off x="6952278" y="1421516"/>
            <a:ext cx="4552367" cy="4804754"/>
            <a:chOff x="6905625" y="1529581"/>
            <a:chExt cx="4552367" cy="4804754"/>
          </a:xfrm>
        </p:grpSpPr>
        <p:pic>
          <p:nvPicPr>
            <p:cNvPr id="7" name="Picture 6">
              <a:extLst>
                <a:ext uri="{FF2B5EF4-FFF2-40B4-BE49-F238E27FC236}">
                  <a16:creationId xmlns:a16="http://schemas.microsoft.com/office/drawing/2014/main" id="{81999BA2-114E-A4F4-CDB8-846356B899C3}"/>
                </a:ext>
              </a:extLst>
            </p:cNvPr>
            <p:cNvPicPr>
              <a:picLocks noChangeAspect="1"/>
            </p:cNvPicPr>
            <p:nvPr/>
          </p:nvPicPr>
          <p:blipFill rotWithShape="1">
            <a:blip r:embed="rId2"/>
            <a:srcRect l="30390" t="11916" r="30391" b="6828"/>
            <a:stretch/>
          </p:blipFill>
          <p:spPr>
            <a:xfrm>
              <a:off x="6905625" y="1529581"/>
              <a:ext cx="4314825" cy="4804754"/>
            </a:xfrm>
            <a:prstGeom prst="rect">
              <a:avLst/>
            </a:prstGeom>
          </p:spPr>
        </p:pic>
        <p:sp>
          <p:nvSpPr>
            <p:cNvPr id="12" name="Callout: Line 11">
              <a:extLst>
                <a:ext uri="{FF2B5EF4-FFF2-40B4-BE49-F238E27FC236}">
                  <a16:creationId xmlns:a16="http://schemas.microsoft.com/office/drawing/2014/main" id="{7442F810-A081-68E9-DFC4-363CC90EB54C}"/>
                </a:ext>
              </a:extLst>
            </p:cNvPr>
            <p:cNvSpPr/>
            <p:nvPr/>
          </p:nvSpPr>
          <p:spPr>
            <a:xfrm>
              <a:off x="10431626" y="3204396"/>
              <a:ext cx="1026366" cy="485191"/>
            </a:xfrm>
            <a:prstGeom prst="borderCallout1">
              <a:avLst>
                <a:gd name="adj1" fmla="val 1443"/>
                <a:gd name="adj2" fmla="val 42909"/>
                <a:gd name="adj3" fmla="val -56732"/>
                <a:gd name="adj4" fmla="val 33972"/>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Links to download recipes, collateral, benchmarks, and containers</a:t>
              </a:r>
            </a:p>
          </p:txBody>
        </p:sp>
        <p:sp>
          <p:nvSpPr>
            <p:cNvPr id="13" name="Callout: Line 12">
              <a:extLst>
                <a:ext uri="{FF2B5EF4-FFF2-40B4-BE49-F238E27FC236}">
                  <a16:creationId xmlns:a16="http://schemas.microsoft.com/office/drawing/2014/main" id="{AB83A60C-2A4F-B444-7538-80EFD99AA77D}"/>
                </a:ext>
              </a:extLst>
            </p:cNvPr>
            <p:cNvSpPr/>
            <p:nvPr/>
          </p:nvSpPr>
          <p:spPr>
            <a:xfrm flipH="1">
              <a:off x="9155761" y="4022918"/>
              <a:ext cx="765110" cy="485191"/>
            </a:xfrm>
            <a:prstGeom prst="borderCallout1">
              <a:avLst>
                <a:gd name="adj1" fmla="val 26443"/>
                <a:gd name="adj2" fmla="val 101423"/>
                <a:gd name="adj3" fmla="val 2884"/>
                <a:gd name="adj4" fmla="val 184838"/>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Performance Details</a:t>
              </a:r>
            </a:p>
          </p:txBody>
        </p:sp>
        <p:sp>
          <p:nvSpPr>
            <p:cNvPr id="15" name="Callout: Line 14">
              <a:extLst>
                <a:ext uri="{FF2B5EF4-FFF2-40B4-BE49-F238E27FC236}">
                  <a16:creationId xmlns:a16="http://schemas.microsoft.com/office/drawing/2014/main" id="{92FA1683-35DB-178C-77E3-BBA60356554A}"/>
                </a:ext>
              </a:extLst>
            </p:cNvPr>
            <p:cNvSpPr/>
            <p:nvPr/>
          </p:nvSpPr>
          <p:spPr>
            <a:xfrm flipH="1">
              <a:off x="9737856" y="5551330"/>
              <a:ext cx="765110" cy="485191"/>
            </a:xfrm>
            <a:prstGeom prst="borderCallout1">
              <a:avLst>
                <a:gd name="adj1" fmla="val 14904"/>
                <a:gd name="adj2" fmla="val 7521"/>
                <a:gd name="adj3" fmla="val -962"/>
                <a:gd name="adj4" fmla="val 144593"/>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Configuration Details for Performance Claims</a:t>
              </a:r>
            </a:p>
          </p:txBody>
        </p:sp>
        <p:sp>
          <p:nvSpPr>
            <p:cNvPr id="17" name="Callout: Line 16">
              <a:extLst>
                <a:ext uri="{FF2B5EF4-FFF2-40B4-BE49-F238E27FC236}">
                  <a16:creationId xmlns:a16="http://schemas.microsoft.com/office/drawing/2014/main" id="{87E38AB8-55BB-9598-4505-52C39F9BBD19}"/>
                </a:ext>
              </a:extLst>
            </p:cNvPr>
            <p:cNvSpPr/>
            <p:nvPr/>
          </p:nvSpPr>
          <p:spPr>
            <a:xfrm>
              <a:off x="8426029" y="2360645"/>
              <a:ext cx="765110" cy="485191"/>
            </a:xfrm>
            <a:prstGeom prst="borderCallout1">
              <a:avLst>
                <a:gd name="adj1" fmla="val 93750"/>
                <a:gd name="adj2" fmla="val 1423"/>
                <a:gd name="adj3" fmla="val 154808"/>
                <a:gd name="adj4" fmla="val -16383"/>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Benefits and how to implement the optimizations</a:t>
              </a:r>
            </a:p>
          </p:txBody>
        </p:sp>
        <p:sp>
          <p:nvSpPr>
            <p:cNvPr id="11" name="Circle: Hollow 10">
              <a:extLst>
                <a:ext uri="{FF2B5EF4-FFF2-40B4-BE49-F238E27FC236}">
                  <a16:creationId xmlns:a16="http://schemas.microsoft.com/office/drawing/2014/main" id="{718D140E-332B-9F88-FDE8-802EE306569C}"/>
                </a:ext>
              </a:extLst>
            </p:cNvPr>
            <p:cNvSpPr/>
            <p:nvPr/>
          </p:nvSpPr>
          <p:spPr>
            <a:xfrm>
              <a:off x="8426029" y="3971599"/>
              <a:ext cx="102638" cy="102638"/>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a:extLst>
                <a:ext uri="{FF2B5EF4-FFF2-40B4-BE49-F238E27FC236}">
                  <a16:creationId xmlns:a16="http://schemas.microsoft.com/office/drawing/2014/main" id="{8641F820-6844-AB39-3944-C85CB30AE742}"/>
                </a:ext>
              </a:extLst>
            </p:cNvPr>
            <p:cNvSpPr/>
            <p:nvPr/>
          </p:nvSpPr>
          <p:spPr>
            <a:xfrm>
              <a:off x="9308838" y="5500011"/>
              <a:ext cx="102638" cy="102638"/>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le: Hollow 15">
              <a:extLst>
                <a:ext uri="{FF2B5EF4-FFF2-40B4-BE49-F238E27FC236}">
                  <a16:creationId xmlns:a16="http://schemas.microsoft.com/office/drawing/2014/main" id="{891CA073-2A81-8B78-455A-2EFE16F76062}"/>
                </a:ext>
              </a:extLst>
            </p:cNvPr>
            <p:cNvSpPr/>
            <p:nvPr/>
          </p:nvSpPr>
          <p:spPr>
            <a:xfrm flipH="1">
              <a:off x="8235816" y="3101758"/>
              <a:ext cx="102638" cy="102638"/>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252EF178-36CC-B8F9-4333-7D81F10496CD}"/>
                </a:ext>
              </a:extLst>
            </p:cNvPr>
            <p:cNvSpPr/>
            <p:nvPr/>
          </p:nvSpPr>
          <p:spPr>
            <a:xfrm>
              <a:off x="10711543" y="2845836"/>
              <a:ext cx="102638" cy="102638"/>
            </a:xfrm>
            <a:prstGeom prst="don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10677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rporate Overview Q1 2021">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One">
      <a:majorFont>
        <a:latin typeface="IntelOne Display Light"/>
        <a:ea typeface="Helvetica Neue"/>
        <a:cs typeface="Helvetica Neue"/>
      </a:majorFont>
      <a:minorFont>
        <a:latin typeface="IntelOne Display Regular"/>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c58d376-3c93-4619-a429-1a6b9ed8da93">
      <UserInfo>
        <DisplayName>Niepoky, Brian J</DisplayName>
        <AccountId>41</AccountId>
        <AccountType/>
      </UserInfo>
      <UserInfo>
        <DisplayName>Mcmanama, Ryan C</DisplayName>
        <AccountId>43</AccountId>
        <AccountType/>
      </UserInfo>
      <UserInfo>
        <DisplayName>Phan, Helen V</DisplayName>
        <AccountId>45</AccountId>
        <AccountType/>
      </UserInfo>
      <UserInfo>
        <DisplayName>Zagaria, Victoria A</DisplayName>
        <AccountId>1177</AccountId>
        <AccountType/>
      </UserInfo>
      <UserInfo>
        <DisplayName>Meyer-ravelli, Shawna R</DisplayName>
        <AccountId>166</AccountId>
        <AccountType/>
      </UserInfo>
      <UserInfo>
        <DisplayName>Day, Lynette</DisplayName>
        <AccountId>225</AccountId>
        <AccountType/>
      </UserInfo>
      <UserInfo>
        <DisplayName>Adams, Susan</DisplayName>
        <AccountId>25</AccountId>
        <AccountType/>
      </UserInfo>
      <UserInfo>
        <DisplayName>OMara, Dina</DisplayName>
        <AccountId>1263</AccountId>
        <AccountType/>
      </UserInfo>
    </SharedWithUsers>
    <lcf76f155ced4ddcb4097134ff3c332f xmlns="6f4f0644-3d35-473e-a3e3-a6d0b0df317d">
      <Terms xmlns="http://schemas.microsoft.com/office/infopath/2007/PartnerControls"/>
    </lcf76f155ced4ddcb4097134ff3c332f>
    <TaxCatchAll xmlns="a7bc6c04-a6f3-4b85-abcc-278c78dc55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AC0B5DC4E054468FB0AC262D775EC4" ma:contentTypeVersion="15" ma:contentTypeDescription="Create a new document." ma:contentTypeScope="" ma:versionID="75ce4348734a18bb780f31d5bf3e8edf">
  <xsd:schema xmlns:xsd="http://www.w3.org/2001/XMLSchema" xmlns:xs="http://www.w3.org/2001/XMLSchema" xmlns:p="http://schemas.microsoft.com/office/2006/metadata/properties" xmlns:ns2="6f4f0644-3d35-473e-a3e3-a6d0b0df317d" xmlns:ns3="dc58d376-3c93-4619-a429-1a6b9ed8da93" xmlns:ns4="a7bc6c04-a6f3-4b85-abcc-278c78dc556b" targetNamespace="http://schemas.microsoft.com/office/2006/metadata/properties" ma:root="true" ma:fieldsID="0d4eb663ec0e0d0ba2068a4e35d3d318" ns2:_="" ns3:_="" ns4:_="">
    <xsd:import namespace="6f4f0644-3d35-473e-a3e3-a6d0b0df317d"/>
    <xsd:import namespace="dc58d376-3c93-4619-a429-1a6b9ed8da93"/>
    <xsd:import namespace="a7bc6c04-a6f3-4b85-abcc-278c78dc556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f0644-3d35-473e-a3e3-a6d0b0df3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58d376-3c93-4619-a429-1a6b9ed8da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c6c04-a6f3-4b85-abcc-278c78dc556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24113d-5e13-40da-9512-7b82f0a964ec}" ma:internalName="TaxCatchAll" ma:showField="CatchAllData" ma:web="dc58d376-3c93-4619-a429-1a6b9ed8da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473C57-4C5D-4737-9B32-6C39CDA620DC}">
  <ds:schemaRefs>
    <ds:schemaRef ds:uri="http://schemas.microsoft.com/sharepoint/v3/contenttype/forms"/>
  </ds:schemaRefs>
</ds:datastoreItem>
</file>

<file path=customXml/itemProps2.xml><?xml version="1.0" encoding="utf-8"?>
<ds:datastoreItem xmlns:ds="http://schemas.openxmlformats.org/officeDocument/2006/customXml" ds:itemID="{CB2043A3-23E8-4FE8-B815-72F5D1A9E4A0}">
  <ds:schemaRefs>
    <ds:schemaRef ds:uri="http://schemas.microsoft.com/office/infopath/2007/PartnerControls"/>
    <ds:schemaRef ds:uri="http://www.w3.org/XML/1998/namespace"/>
    <ds:schemaRef ds:uri="http://purl.org/dc/dcmitype/"/>
    <ds:schemaRef ds:uri="http://purl.org/dc/elements/1.1/"/>
    <ds:schemaRef ds:uri="http://schemas.openxmlformats.org/package/2006/metadata/core-properties"/>
    <ds:schemaRef ds:uri="6f4f0644-3d35-473e-a3e3-a6d0b0df317d"/>
    <ds:schemaRef ds:uri="http://schemas.microsoft.com/office/2006/documentManagement/types"/>
    <ds:schemaRef ds:uri="http://schemas.microsoft.com/office/2006/metadata/properties"/>
    <ds:schemaRef ds:uri="a7bc6c04-a6f3-4b85-abcc-278c78dc556b"/>
    <ds:schemaRef ds:uri="dc58d376-3c93-4619-a429-1a6b9ed8da93"/>
    <ds:schemaRef ds:uri="http://purl.org/dc/terms/"/>
  </ds:schemaRefs>
</ds:datastoreItem>
</file>

<file path=customXml/itemProps3.xml><?xml version="1.0" encoding="utf-8"?>
<ds:datastoreItem xmlns:ds="http://schemas.openxmlformats.org/officeDocument/2006/customXml" ds:itemID="{7D8C1A47-3CF3-4630-9679-C0DBFD1B8E15}">
  <ds:schemaRefs>
    <ds:schemaRef ds:uri="6f4f0644-3d35-473e-a3e3-a6d0b0df317d"/>
    <ds:schemaRef ds:uri="a7bc6c04-a6f3-4b85-abcc-278c78dc556b"/>
    <ds:schemaRef ds:uri="dc58d376-3c93-4619-a429-1a6b9ed8da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aa06179-68b3-4e2b-b09b-a2424735516b}" enabled="1" method="Privileged" siteId="{46c98d88-e344-4ed4-8496-4ed7712e255d}" removed="0"/>
</clbl:labelList>
</file>

<file path=docProps/app.xml><?xml version="1.0" encoding="utf-8"?>
<Properties xmlns="http://schemas.openxmlformats.org/officeDocument/2006/extended-properties" xmlns:vt="http://schemas.openxmlformats.org/officeDocument/2006/docPropsVTypes">
  <TotalTime>4715</TotalTime>
  <Words>1760</Words>
  <Application>Microsoft Office PowerPoint</Application>
  <PresentationFormat>Widescreen</PresentationFormat>
  <Paragraphs>285</Paragraphs>
  <Slides>15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IntelOne Display AR Light</vt:lpstr>
      <vt:lpstr>Arial</vt:lpstr>
      <vt:lpstr>IntelOne Display Regular</vt:lpstr>
      <vt:lpstr>Wingdings</vt:lpstr>
      <vt:lpstr>IntelOne Display Light</vt:lpstr>
      <vt:lpstr>Calibri</vt:lpstr>
      <vt:lpstr>IntelOne Display Medium</vt:lpstr>
      <vt:lpstr>IntelOne Text Light</vt:lpstr>
      <vt:lpstr>IntelOne Text</vt:lpstr>
      <vt:lpstr>Intel Clear</vt:lpstr>
      <vt:lpstr>Corporate Overview Q1 2021</vt:lpstr>
      <vt:lpstr>PowerPoint Presentation</vt:lpstr>
      <vt:lpstr>Business Critical Cloud Trends</vt:lpstr>
      <vt:lpstr>Optimization Chaos</vt:lpstr>
      <vt:lpstr>PowerPoint Presentation</vt:lpstr>
      <vt:lpstr>Intel® Optimization Software</vt:lpstr>
      <vt:lpstr>Intel® Optimization Hub</vt:lpstr>
      <vt:lpstr>Intel® Optimization Hub Overview</vt:lpstr>
      <vt:lpstr>Intel® Optimization  Hub Architecture</vt:lpstr>
      <vt:lpstr>Intel® Optimization Hub Catalog Card</vt:lpstr>
      <vt:lpstr>How to Request an Optimization</vt:lpstr>
      <vt:lpstr>Optimization Hub Roadmap</vt:lpstr>
      <vt:lpstr>Additional Resources</vt:lpstr>
      <vt:lpstr>Notices and Disclaimers</vt:lpstr>
      <vt:lpstr>PowerPoint Presentation</vt:lpstr>
      <vt:lpstr>Intel Optimization Software Ecosystem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Flexibility. Security. Across the World's Clouds.</dc:title>
  <dc:creator>shawna.r.meyer-ravelli@intel.com</dc:creator>
  <cp:keywords>cloud, private_cloud, public_cloud, hybrid_cloud</cp:keywords>
  <cp:lastModifiedBy>Meyer-ravelli, Shawna R</cp:lastModifiedBy>
  <cp:revision>6</cp:revision>
  <dcterms:created xsi:type="dcterms:W3CDTF">2020-10-09T21:37:46Z</dcterms:created>
  <dcterms:modified xsi:type="dcterms:W3CDTF">2023-07-06T17:08:29Z</dcterms:modified>
  <cp:category>Cloud</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aa06179-68b3-4e2b-b09b-a2424735516b_Enabled">
    <vt:lpwstr>True</vt:lpwstr>
  </property>
  <property fmtid="{D5CDD505-2E9C-101B-9397-08002B2CF9AE}" pid="3" name="MSIP_Label_9aa06179-68b3-4e2b-b09b-a2424735516b_SiteId">
    <vt:lpwstr>46c98d88-e344-4ed4-8496-4ed7712e255d</vt:lpwstr>
  </property>
  <property fmtid="{D5CDD505-2E9C-101B-9397-08002B2CF9AE}" pid="4" name="MSIP_Label_9aa06179-68b3-4e2b-b09b-a2424735516b_Owner">
    <vt:lpwstr>gerlene.rodrigues.da.cruz@intel.com</vt:lpwstr>
  </property>
  <property fmtid="{D5CDD505-2E9C-101B-9397-08002B2CF9AE}" pid="5" name="MSIP_Label_9aa06179-68b3-4e2b-b09b-a2424735516b_SetDate">
    <vt:lpwstr>2020-11-18T16:21:55.5414106Z</vt:lpwstr>
  </property>
  <property fmtid="{D5CDD505-2E9C-101B-9397-08002B2CF9AE}" pid="6" name="MSIP_Label_9aa06179-68b3-4e2b-b09b-a2424735516b_Name">
    <vt:lpwstr>Intel Confidential</vt:lpwstr>
  </property>
  <property fmtid="{D5CDD505-2E9C-101B-9397-08002B2CF9AE}" pid="7" name="MSIP_Label_9aa06179-68b3-4e2b-b09b-a2424735516b_Application">
    <vt:lpwstr>Microsoft Azure Information Protection</vt:lpwstr>
  </property>
  <property fmtid="{D5CDD505-2E9C-101B-9397-08002B2CF9AE}" pid="8" name="MSIP_Label_9aa06179-68b3-4e2b-b09b-a2424735516b_ActionId">
    <vt:lpwstr>2b3242b1-6a49-4b7a-a650-e24d8b7b8fff</vt:lpwstr>
  </property>
  <property fmtid="{D5CDD505-2E9C-101B-9397-08002B2CF9AE}" pid="9" name="MSIP_Label_9aa06179-68b3-4e2b-b09b-a2424735516b_Extended_MSFT_Method">
    <vt:lpwstr>Manual</vt:lpwstr>
  </property>
  <property fmtid="{D5CDD505-2E9C-101B-9397-08002B2CF9AE}" pid="10" name="Sensitivity">
    <vt:lpwstr>Intel Confidential</vt:lpwstr>
  </property>
  <property fmtid="{D5CDD505-2E9C-101B-9397-08002B2CF9AE}" pid="11" name="ContentTypeId">
    <vt:lpwstr>0x01010049AC0B5DC4E054468FB0AC262D775EC4</vt:lpwstr>
  </property>
  <property fmtid="{D5CDD505-2E9C-101B-9397-08002B2CF9AE}" pid="12" name="MediaServiceImageTags">
    <vt:lpwstr/>
  </property>
</Properties>
</file>