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notesMasterIdLst>
    <p:notesMasterId r:id="rId17"/>
  </p:notesMasterIdLst>
  <p:handoutMasterIdLst>
    <p:handoutMasterId r:id="rId18"/>
  </p:handoutMasterIdLst>
  <p:sldIdLst>
    <p:sldId id="334" r:id="rId5"/>
    <p:sldId id="2147475947" r:id="rId6"/>
    <p:sldId id="2147475941" r:id="rId7"/>
    <p:sldId id="2147475942" r:id="rId8"/>
    <p:sldId id="2147475943" r:id="rId9"/>
    <p:sldId id="2147475944" r:id="rId10"/>
    <p:sldId id="2147475933" r:id="rId11"/>
    <p:sldId id="2147475937" r:id="rId12"/>
    <p:sldId id="2147475938" r:id="rId13"/>
    <p:sldId id="2147475939" r:id="rId14"/>
    <p:sldId id="2147475945" r:id="rId15"/>
    <p:sldId id="292" r:id="rId16"/>
  </p:sldIdLst>
  <p:sldSz cx="12192000" cy="6858000"/>
  <p:notesSz cx="6858000" cy="9144000"/>
  <p:embeddedFontLst>
    <p:embeddedFont>
      <p:font typeface="Helvetica Neue Medium"/>
      <p:regular r:id="rId19"/>
    </p:embeddedFont>
    <p:embeddedFont>
      <p:font typeface="Intel Clear" panose="020B0604020203020204" pitchFamily="34" charset="0"/>
      <p:regular r:id="rId20"/>
      <p:bold r:id="rId21"/>
      <p:italic r:id="rId22"/>
      <p:boldItalic r:id="rId23"/>
    </p:embeddedFont>
    <p:embeddedFont>
      <p:font typeface="Intel Clear Light" panose="020B0404020203020204" pitchFamily="34" charset="0"/>
      <p:regular r:id="rId24"/>
      <p:italic r:id="rId25"/>
    </p:embeddedFont>
    <p:embeddedFont>
      <p:font typeface="IntelOne Display AR Medium" panose="020B0703020203020204" pitchFamily="34" charset="-78"/>
      <p:regular r:id="rId26"/>
    </p:embeddedFont>
    <p:embeddedFont>
      <p:font typeface="IntelOne Display Light" panose="020B0403020203020204" pitchFamily="34" charset="0"/>
      <p:regular r:id="rId27"/>
    </p:embeddedFont>
    <p:embeddedFont>
      <p:font typeface="IntelOne Display Medium" panose="020B0703020203020204" pitchFamily="34" charset="0"/>
      <p:regular r:id="rId28"/>
    </p:embeddedFont>
    <p:embeddedFont>
      <p:font typeface="IntelOne Display Regular" panose="020B0503020203020204" pitchFamily="34" charset="0"/>
      <p:regular r:id="rId29"/>
    </p:embeddedFont>
    <p:embeddedFont>
      <p:font typeface="IntelOne Text" panose="020B0503020203020204" pitchFamily="34" charset="0"/>
      <p:regular r:id="rId30"/>
      <p:italic r:id="rId31"/>
    </p:embeddedFont>
    <p:embeddedFont>
      <p:font typeface="IntelOne Text Light" panose="020B0403020203020204" pitchFamily="34" charset="0"/>
      <p:regular r:id="rId32"/>
      <p: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869115-BC4D-CCDA-6DCC-DA3D67EE56EE}" name="Slota, Alexander B" initials="SAB" userId="S::alexander.b.slota@intel.com::b425db99-1f20-4211-81cf-24b9e796bc5d" providerId="AD"/>
  <p188:author id="{2EE05F1A-2314-8D1A-D244-854B05925B8E}" name="Hahn, Matthias" initials="HM" userId="S::matthias.hahn@intel.com::7cb6f614-a65f-4a8d-90aa-2dc0a3e97b7f" providerId="AD"/>
  <p188:author id="{9A06F033-9B9D-DC71-71E0-698FBDBC31E9}" name="Benkeser, Christian" initials="BC" userId="S::christian.benkeser@intel.com::218783f9-49b3-4269-b52e-5bd92890c656" providerId="AD"/>
  <p188:author id="{D468FE74-8DAF-C31B-9EDC-66A75EF5F72B}" name="Schlechter, Greg" initials="GS" userId="S::greg.schlechter@intel.com::1dd98396-d12d-4cd2-8af7-080e88d30aa3" providerId="AD"/>
  <p188:author id="{FE4FC37E-73ED-95F1-FAC3-E88DC68411D7}" name="mschweik" initials="mschw" userId="mschweik" providerId="None"/>
  <p188:author id="{44EAE3A6-B2ED-FD97-A9BD-3DDA1FEF1940}" name="Cohrs, Dieter J" initials="CDJ" userId="S::dieter.j.cohrs@intel.com::788c026c-7836-4aad-b8a9-58b88551b30a" providerId="AD"/>
  <p188:author id="{3F9F07DD-9DDA-CD50-F45F-438DA6169AEC}" name="Schweikhardt, Markus" initials="SM" userId="S::markus.schweikhardt@intel.com::6dc5ee40-1531-4eae-8a6c-1a2f3101f4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7FD"/>
    <a:srgbClr val="1F4E79"/>
    <a:srgbClr val="F9F9F9"/>
    <a:srgbClr val="00285A"/>
    <a:srgbClr val="BE3A00"/>
    <a:srgbClr val="5051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8109D-B5C7-4891-99C9-D58F9C0B7313}" v="2" dt="2024-08-28T16:01:08.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11007-55DD-4953-AA4C-568C7B960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567F65-DC68-4D72-B0D6-C6DEFAE5A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64F017-A209-439E-A6E7-15E23391106E}" type="datetimeFigureOut">
              <a:rPr lang="en-US" smtClean="0"/>
              <a:t>8/28/2024</a:t>
            </a:fld>
            <a:endParaRPr lang="en-US"/>
          </a:p>
        </p:txBody>
      </p:sp>
      <p:sp>
        <p:nvSpPr>
          <p:cNvPr id="4" name="Footer Placeholder 3">
            <a:extLst>
              <a:ext uri="{FF2B5EF4-FFF2-40B4-BE49-F238E27FC236}">
                <a16:creationId xmlns:a16="http://schemas.microsoft.com/office/drawing/2014/main" id="{7B566DC2-A8B8-4C33-A060-005B53726C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8570C6-85C2-4AE0-96F9-E1FC620A5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2D0A4D-AC6F-4705-8F3E-F6ED0C7AB3F2}" type="slidenum">
              <a:rPr lang="en-US" smtClean="0"/>
              <a:t>‹#›</a:t>
            </a:fld>
            <a:endParaRPr lang="en-US"/>
          </a:p>
        </p:txBody>
      </p:sp>
    </p:spTree>
    <p:extLst>
      <p:ext uri="{BB962C8B-B14F-4D97-AF65-F5344CB8AC3E}">
        <p14:creationId xmlns:p14="http://schemas.microsoft.com/office/powerpoint/2010/main" val="332093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EC105-3E63-4709-9ECA-2EB22CB2AA34}"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92567-D7D7-4223-A842-9A06E6D4E1F9}" type="slidenum">
              <a:rPr lang="en-US" smtClean="0"/>
              <a:t>‹#›</a:t>
            </a:fld>
            <a:endParaRPr lang="en-US"/>
          </a:p>
        </p:txBody>
      </p:sp>
    </p:spTree>
    <p:extLst>
      <p:ext uri="{BB962C8B-B14F-4D97-AF65-F5344CB8AC3E}">
        <p14:creationId xmlns:p14="http://schemas.microsoft.com/office/powerpoint/2010/main" val="322756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36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On </a:t>
            </a:r>
            <a:r>
              <a:rPr lang="de-DE" err="1"/>
              <a:t>the</a:t>
            </a:r>
            <a:r>
              <a:rPr lang="de-DE"/>
              <a:t> </a:t>
            </a:r>
            <a:r>
              <a:rPr lang="de-DE" err="1"/>
              <a:t>left</a:t>
            </a:r>
            <a:r>
              <a:rPr lang="de-DE"/>
              <a:t> </a:t>
            </a:r>
            <a:r>
              <a:rPr lang="de-DE" err="1"/>
              <a:t>side</a:t>
            </a:r>
            <a:r>
              <a:rPr lang="de-DE"/>
              <a:t> </a:t>
            </a:r>
            <a:r>
              <a:rPr lang="de-DE" err="1"/>
              <a:t>you</a:t>
            </a:r>
            <a:r>
              <a:rPr lang="de-DE"/>
              <a:t> </a:t>
            </a:r>
            <a:r>
              <a:rPr lang="de-DE" err="1"/>
              <a:t>can</a:t>
            </a:r>
            <a:r>
              <a:rPr lang="de-DE"/>
              <a:t> </a:t>
            </a:r>
            <a:r>
              <a:rPr lang="de-DE" err="1"/>
              <a:t>see</a:t>
            </a:r>
            <a:r>
              <a:rPr lang="de-DE"/>
              <a:t> Client Use Case </a:t>
            </a:r>
            <a:r>
              <a:rPr lang="de-DE" err="1"/>
              <a:t>whereas</a:t>
            </a:r>
            <a:r>
              <a:rPr lang="de-DE"/>
              <a:t> on </a:t>
            </a:r>
            <a:r>
              <a:rPr lang="de-DE" err="1"/>
              <a:t>the</a:t>
            </a:r>
            <a:r>
              <a:rPr lang="de-DE"/>
              <a:t> </a:t>
            </a:r>
            <a:r>
              <a:rPr lang="de-DE" err="1"/>
              <a:t>right</a:t>
            </a:r>
            <a:r>
              <a:rPr lang="de-DE"/>
              <a:t> </a:t>
            </a:r>
            <a:r>
              <a:rPr lang="de-DE" err="1"/>
              <a:t>side</a:t>
            </a:r>
            <a:r>
              <a:rPr lang="de-DE"/>
              <a:t> an </a:t>
            </a:r>
            <a:r>
              <a:rPr lang="de-DE" err="1"/>
              <a:t>industrial</a:t>
            </a:r>
            <a:r>
              <a:rPr lang="de-DE"/>
              <a:t> </a:t>
            </a:r>
            <a:r>
              <a:rPr lang="de-DE" err="1"/>
              <a:t>use</a:t>
            </a:r>
            <a:r>
              <a:rPr lang="de-DE"/>
              <a:t> </a:t>
            </a:r>
            <a:r>
              <a:rPr lang="de-DE" err="1"/>
              <a:t>case</a:t>
            </a:r>
            <a:r>
              <a:rPr lang="de-DE"/>
              <a:t> </a:t>
            </a:r>
            <a:r>
              <a:rPr lang="de-DE" err="1"/>
              <a:t>with</a:t>
            </a:r>
            <a:r>
              <a:rPr lang="de-DE"/>
              <a:t> real-time </a:t>
            </a:r>
            <a:r>
              <a:rPr lang="de-DE" err="1"/>
              <a:t>aplication</a:t>
            </a:r>
            <a:r>
              <a:rPr lang="de-DE"/>
              <a:t> </a:t>
            </a:r>
            <a:r>
              <a:rPr lang="de-DE" err="1"/>
              <a:t>is</a:t>
            </a:r>
            <a:r>
              <a:rPr lang="de-DE"/>
              <a:t> </a:t>
            </a:r>
            <a:r>
              <a:rPr lang="de-DE" err="1"/>
              <a:t>shown</a:t>
            </a:r>
            <a:r>
              <a:rPr lang="de-DE"/>
              <a:t>.</a:t>
            </a:r>
          </a:p>
          <a:p>
            <a:r>
              <a:rPr lang="de-DE"/>
              <a:t>With 10th gen and </a:t>
            </a:r>
            <a:r>
              <a:rPr lang="de-DE" err="1"/>
              <a:t>before</a:t>
            </a:r>
            <a:r>
              <a:rPr lang="de-DE"/>
              <a:t> Intel </a:t>
            </a:r>
            <a:r>
              <a:rPr lang="de-DE" err="1"/>
              <a:t>implenented</a:t>
            </a:r>
            <a:r>
              <a:rPr lang="de-DE"/>
              <a:t> a </a:t>
            </a:r>
            <a:r>
              <a:rPr lang="de-DE" err="1"/>
              <a:t>single</a:t>
            </a:r>
            <a:r>
              <a:rPr lang="de-DE"/>
              <a:t> PLL </a:t>
            </a:r>
            <a:r>
              <a:rPr lang="de-DE" err="1"/>
              <a:t>for</a:t>
            </a:r>
            <a:r>
              <a:rPr lang="de-DE"/>
              <a:t> all </a:t>
            </a:r>
            <a:r>
              <a:rPr lang="de-DE" err="1"/>
              <a:t>cores</a:t>
            </a:r>
            <a:r>
              <a:rPr lang="de-DE"/>
              <a:t>, </a:t>
            </a:r>
            <a:r>
              <a:rPr lang="de-DE" err="1"/>
              <a:t>thus</a:t>
            </a:r>
            <a:r>
              <a:rPr lang="de-DE"/>
              <a:t>, </a:t>
            </a:r>
            <a:r>
              <a:rPr lang="de-DE" err="1"/>
              <a:t>the</a:t>
            </a:r>
            <a:r>
              <a:rPr lang="de-DE"/>
              <a:t> </a:t>
            </a:r>
            <a:r>
              <a:rPr lang="de-DE" err="1"/>
              <a:t>clock</a:t>
            </a:r>
            <a:r>
              <a:rPr lang="de-DE"/>
              <a:t> </a:t>
            </a:r>
            <a:r>
              <a:rPr lang="de-DE" err="1"/>
              <a:t>frequency</a:t>
            </a:r>
            <a:r>
              <a:rPr lang="de-DE"/>
              <a:t> </a:t>
            </a:r>
            <a:r>
              <a:rPr lang="de-DE" err="1"/>
              <a:t>is</a:t>
            </a:r>
            <a:r>
              <a:rPr lang="de-DE"/>
              <a:t> </a:t>
            </a:r>
            <a:r>
              <a:rPr lang="de-DE" err="1"/>
              <a:t>the</a:t>
            </a:r>
            <a:r>
              <a:rPr lang="de-DE"/>
              <a:t> same </a:t>
            </a:r>
            <a:r>
              <a:rPr lang="de-DE" err="1"/>
              <a:t>for</a:t>
            </a:r>
            <a:r>
              <a:rPr lang="de-DE"/>
              <a:t> all </a:t>
            </a:r>
            <a:r>
              <a:rPr lang="de-DE" err="1"/>
              <a:t>cores</a:t>
            </a:r>
            <a:r>
              <a:rPr lang="de-DE"/>
              <a:t>.</a:t>
            </a:r>
          </a:p>
          <a:p>
            <a:r>
              <a:rPr lang="de-DE"/>
              <a:t>In </a:t>
            </a:r>
            <a:r>
              <a:rPr lang="de-DE" err="1"/>
              <a:t>the</a:t>
            </a:r>
            <a:r>
              <a:rPr lang="de-DE"/>
              <a:t> Client </a:t>
            </a:r>
            <a:r>
              <a:rPr lang="de-DE" err="1"/>
              <a:t>use</a:t>
            </a:r>
            <a:r>
              <a:rPr lang="de-DE"/>
              <a:t> </a:t>
            </a:r>
            <a:r>
              <a:rPr lang="de-DE" err="1"/>
              <a:t>case</a:t>
            </a:r>
            <a:r>
              <a:rPr lang="de-DE"/>
              <a:t> </a:t>
            </a:r>
            <a:r>
              <a:rPr lang="de-DE" err="1"/>
              <a:t>customers</a:t>
            </a:r>
            <a:r>
              <a:rPr lang="de-DE"/>
              <a:t> </a:t>
            </a:r>
            <a:r>
              <a:rPr lang="de-DE" err="1"/>
              <a:t>typically</a:t>
            </a:r>
            <a:r>
              <a:rPr lang="de-DE"/>
              <a:t> </a:t>
            </a:r>
            <a:r>
              <a:rPr lang="de-DE" err="1"/>
              <a:t>allowed</a:t>
            </a:r>
            <a:r>
              <a:rPr lang="de-DE"/>
              <a:t> </a:t>
            </a:r>
            <a:r>
              <a:rPr lang="de-DE" err="1"/>
              <a:t>the</a:t>
            </a:r>
            <a:r>
              <a:rPr lang="de-DE"/>
              <a:t> </a:t>
            </a:r>
            <a:r>
              <a:rPr lang="de-DE" err="1"/>
              <a:t>cores</a:t>
            </a:r>
            <a:r>
              <a:rPr lang="de-DE"/>
              <a:t> </a:t>
            </a:r>
            <a:r>
              <a:rPr lang="de-DE" err="1"/>
              <a:t>to</a:t>
            </a:r>
            <a:r>
              <a:rPr lang="de-DE"/>
              <a:t> </a:t>
            </a:r>
            <a:r>
              <a:rPr lang="de-DE" err="1"/>
              <a:t>go</a:t>
            </a:r>
            <a:r>
              <a:rPr lang="de-DE"/>
              <a:t> </a:t>
            </a:r>
            <a:r>
              <a:rPr lang="de-DE" err="1"/>
              <a:t>faster</a:t>
            </a:r>
            <a:r>
              <a:rPr lang="de-DE"/>
              <a:t> and </a:t>
            </a:r>
            <a:r>
              <a:rPr lang="de-DE" err="1"/>
              <a:t>slower</a:t>
            </a:r>
            <a:r>
              <a:rPr lang="de-DE"/>
              <a:t> – </a:t>
            </a:r>
            <a:r>
              <a:rPr lang="de-DE" err="1"/>
              <a:t>turbo</a:t>
            </a:r>
            <a:r>
              <a:rPr lang="de-DE"/>
              <a:t> </a:t>
            </a:r>
            <a:r>
              <a:rPr lang="de-DE" err="1"/>
              <a:t>technology</a:t>
            </a:r>
            <a:r>
              <a:rPr lang="de-DE"/>
              <a:t> – </a:t>
            </a:r>
            <a:r>
              <a:rPr lang="de-DE" err="1"/>
              <a:t>as</a:t>
            </a:r>
            <a:r>
              <a:rPr lang="de-DE"/>
              <a:t> </a:t>
            </a:r>
            <a:r>
              <a:rPr lang="de-DE" err="1"/>
              <a:t>illustrated</a:t>
            </a:r>
            <a:r>
              <a:rPr lang="de-DE"/>
              <a:t> </a:t>
            </a:r>
            <a:r>
              <a:rPr lang="de-DE" err="1"/>
              <a:t>by</a:t>
            </a:r>
            <a:r>
              <a:rPr lang="de-DE"/>
              <a:t> </a:t>
            </a:r>
            <a:r>
              <a:rPr lang="de-DE" err="1"/>
              <a:t>these</a:t>
            </a:r>
            <a:r>
              <a:rPr lang="de-DE"/>
              <a:t> </a:t>
            </a:r>
            <a:r>
              <a:rPr lang="de-DE" err="1"/>
              <a:t>cars</a:t>
            </a:r>
            <a:r>
              <a:rPr lang="de-DE"/>
              <a:t>. </a:t>
            </a:r>
          </a:p>
          <a:p>
            <a:r>
              <a:rPr lang="de-DE"/>
              <a:t>In </a:t>
            </a:r>
            <a:r>
              <a:rPr lang="de-DE" err="1"/>
              <a:t>order</a:t>
            </a:r>
            <a:r>
              <a:rPr lang="de-DE"/>
              <a:t> </a:t>
            </a:r>
            <a:r>
              <a:rPr lang="de-DE" err="1"/>
              <a:t>to</a:t>
            </a:r>
            <a:r>
              <a:rPr lang="de-DE"/>
              <a:t> </a:t>
            </a:r>
            <a:r>
              <a:rPr lang="de-DE" err="1"/>
              <a:t>achieve</a:t>
            </a:r>
            <a:r>
              <a:rPr lang="de-DE"/>
              <a:t> </a:t>
            </a:r>
            <a:r>
              <a:rPr lang="de-DE" err="1"/>
              <a:t>deterministic</a:t>
            </a:r>
            <a:r>
              <a:rPr lang="de-DE"/>
              <a:t> </a:t>
            </a:r>
            <a:r>
              <a:rPr lang="de-DE" err="1"/>
              <a:t>compute</a:t>
            </a:r>
            <a:r>
              <a:rPr lang="de-DE"/>
              <a:t> </a:t>
            </a:r>
            <a:r>
              <a:rPr lang="de-DE" err="1"/>
              <a:t>with</a:t>
            </a:r>
            <a:r>
              <a:rPr lang="de-DE"/>
              <a:t> </a:t>
            </a:r>
            <a:r>
              <a:rPr lang="de-DE" err="1"/>
              <a:t>constant</a:t>
            </a:r>
            <a:r>
              <a:rPr lang="de-DE"/>
              <a:t> </a:t>
            </a:r>
            <a:r>
              <a:rPr lang="de-DE" err="1"/>
              <a:t>frequency</a:t>
            </a:r>
            <a:r>
              <a:rPr lang="de-DE"/>
              <a:t> </a:t>
            </a:r>
            <a:r>
              <a:rPr lang="de-DE" err="1"/>
              <a:t>for</a:t>
            </a:r>
            <a:r>
              <a:rPr lang="de-DE"/>
              <a:t> </a:t>
            </a:r>
            <a:r>
              <a:rPr lang="de-DE" err="1"/>
              <a:t>industrial</a:t>
            </a:r>
            <a:r>
              <a:rPr lang="de-DE"/>
              <a:t> </a:t>
            </a:r>
            <a:r>
              <a:rPr lang="de-DE" err="1"/>
              <a:t>use</a:t>
            </a:r>
            <a:r>
              <a:rPr lang="de-DE"/>
              <a:t> </a:t>
            </a:r>
            <a:r>
              <a:rPr lang="de-DE" err="1"/>
              <a:t>case</a:t>
            </a:r>
            <a:r>
              <a:rPr lang="de-DE"/>
              <a:t> </a:t>
            </a:r>
            <a:r>
              <a:rPr lang="de-DE" err="1"/>
              <a:t>with</a:t>
            </a:r>
            <a:r>
              <a:rPr lang="de-DE"/>
              <a:t> real-time </a:t>
            </a:r>
            <a:r>
              <a:rPr lang="de-DE" err="1"/>
              <a:t>app</a:t>
            </a:r>
            <a:r>
              <a:rPr lang="de-DE"/>
              <a:t> </a:t>
            </a:r>
            <a:r>
              <a:rPr lang="de-DE" err="1"/>
              <a:t>the</a:t>
            </a:r>
            <a:r>
              <a:rPr lang="de-DE"/>
              <a:t> </a:t>
            </a:r>
            <a:r>
              <a:rPr lang="de-DE" err="1"/>
              <a:t>cores</a:t>
            </a:r>
            <a:r>
              <a:rPr lang="de-DE"/>
              <a:t> </a:t>
            </a:r>
            <a:r>
              <a:rPr lang="de-DE" err="1"/>
              <a:t>need</a:t>
            </a:r>
            <a:r>
              <a:rPr lang="de-DE"/>
              <a:t> </a:t>
            </a:r>
            <a:r>
              <a:rPr lang="de-DE" err="1"/>
              <a:t>to</a:t>
            </a:r>
            <a:r>
              <a:rPr lang="de-DE"/>
              <a:t> </a:t>
            </a:r>
            <a:r>
              <a:rPr lang="de-DE" err="1"/>
              <a:t>be</a:t>
            </a:r>
            <a:r>
              <a:rPr lang="de-DE"/>
              <a:t> </a:t>
            </a:r>
            <a:r>
              <a:rPr lang="de-DE" err="1"/>
              <a:t>fixed</a:t>
            </a:r>
            <a:r>
              <a:rPr lang="de-DE"/>
              <a:t> </a:t>
            </a:r>
            <a:r>
              <a:rPr lang="de-DE" err="1"/>
              <a:t>to</a:t>
            </a:r>
            <a:r>
              <a:rPr lang="de-DE"/>
              <a:t> </a:t>
            </a:r>
            <a:r>
              <a:rPr lang="de-DE" err="1"/>
              <a:t>run</a:t>
            </a:r>
            <a:r>
              <a:rPr lang="de-DE"/>
              <a:t> all on </a:t>
            </a:r>
            <a:r>
              <a:rPr lang="de-DE" err="1"/>
              <a:t>fixed</a:t>
            </a:r>
            <a:r>
              <a:rPr lang="de-DE"/>
              <a:t> </a:t>
            </a:r>
            <a:r>
              <a:rPr lang="de-DE" err="1"/>
              <a:t>base</a:t>
            </a:r>
            <a:r>
              <a:rPr lang="de-DE"/>
              <a:t> </a:t>
            </a:r>
            <a:r>
              <a:rPr lang="de-DE" err="1"/>
              <a:t>frequency</a:t>
            </a:r>
            <a:r>
              <a:rPr lang="de-DE"/>
              <a:t> </a:t>
            </a:r>
            <a:r>
              <a:rPr lang="de-DE" err="1"/>
              <a:t>as</a:t>
            </a:r>
            <a:r>
              <a:rPr lang="de-DE"/>
              <a:t> </a:t>
            </a:r>
            <a:r>
              <a:rPr lang="de-DE" err="1"/>
              <a:t>illustrated</a:t>
            </a:r>
            <a:r>
              <a:rPr lang="de-DE"/>
              <a:t> </a:t>
            </a:r>
            <a:r>
              <a:rPr lang="de-DE" err="1"/>
              <a:t>by</a:t>
            </a:r>
            <a:r>
              <a:rPr lang="de-DE"/>
              <a:t> </a:t>
            </a:r>
            <a:r>
              <a:rPr lang="de-DE" err="1"/>
              <a:t>the</a:t>
            </a:r>
            <a:r>
              <a:rPr lang="de-DE"/>
              <a:t> </a:t>
            </a:r>
            <a:r>
              <a:rPr lang="de-DE" err="1"/>
              <a:t>trains</a:t>
            </a:r>
            <a:r>
              <a:rPr lang="de-DE"/>
              <a:t>. Thus, </a:t>
            </a:r>
            <a:r>
              <a:rPr lang="de-DE" err="1"/>
              <a:t>they</a:t>
            </a:r>
            <a:r>
              <a:rPr lang="de-DE"/>
              <a:t> </a:t>
            </a:r>
            <a:r>
              <a:rPr lang="de-DE" err="1"/>
              <a:t>can</a:t>
            </a:r>
            <a:r>
              <a:rPr lang="de-DE"/>
              <a:t> </a:t>
            </a:r>
            <a:r>
              <a:rPr lang="de-DE" err="1"/>
              <a:t>run</a:t>
            </a:r>
            <a:r>
              <a:rPr lang="de-DE"/>
              <a:t> i na </a:t>
            </a:r>
            <a:r>
              <a:rPr lang="de-DE" err="1"/>
              <a:t>deterministic</a:t>
            </a:r>
            <a:r>
              <a:rPr lang="de-DE"/>
              <a:t> </a:t>
            </a:r>
            <a:r>
              <a:rPr lang="de-DE" err="1"/>
              <a:t>way</a:t>
            </a:r>
            <a:r>
              <a:rPr lang="de-DE"/>
              <a:t>.</a:t>
            </a:r>
          </a:p>
          <a:p>
            <a:endParaRPr lang="en-US"/>
          </a:p>
        </p:txBody>
      </p:sp>
      <p:sp>
        <p:nvSpPr>
          <p:cNvPr id="4" name="Slide Number Placeholder 3"/>
          <p:cNvSpPr>
            <a:spLocks noGrp="1"/>
          </p:cNvSpPr>
          <p:nvPr>
            <p:ph type="sldNum" sz="quarter" idx="5"/>
          </p:nvPr>
        </p:nvSpPr>
        <p:spPr/>
        <p:txBody>
          <a:bodyPr/>
          <a:lstStyle/>
          <a:p>
            <a:fld id="{43D92567-D7D7-4223-A842-9A06E6D4E1F9}" type="slidenum">
              <a:rPr lang="en-US" smtClean="0"/>
              <a:t>4</a:t>
            </a:fld>
            <a:endParaRPr lang="en-US"/>
          </a:p>
        </p:txBody>
      </p:sp>
    </p:spTree>
    <p:extLst>
      <p:ext uri="{BB962C8B-B14F-4D97-AF65-F5344CB8AC3E}">
        <p14:creationId xmlns:p14="http://schemas.microsoft.com/office/powerpoint/2010/main" val="107114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With 11th gen and beyond we have introduced hybrid architecture and PLL for each module/core. That enabled us to run only a single core at fixed frequency while allowing the others to go faster and slower based on workload need – turbo.</a:t>
            </a:r>
          </a:p>
          <a:p>
            <a:endParaRPr lang="en-US"/>
          </a:p>
        </p:txBody>
      </p:sp>
      <p:sp>
        <p:nvSpPr>
          <p:cNvPr id="4" name="Slide Number Placeholder 3"/>
          <p:cNvSpPr>
            <a:spLocks noGrp="1"/>
          </p:cNvSpPr>
          <p:nvPr>
            <p:ph type="sldNum" sz="quarter" idx="5"/>
          </p:nvPr>
        </p:nvSpPr>
        <p:spPr/>
        <p:txBody>
          <a:bodyPr/>
          <a:lstStyle/>
          <a:p>
            <a:fld id="{43D92567-D7D7-4223-A842-9A06E6D4E1F9}" type="slidenum">
              <a:rPr lang="en-US" smtClean="0"/>
              <a:t>5</a:t>
            </a:fld>
            <a:endParaRPr lang="en-US"/>
          </a:p>
        </p:txBody>
      </p:sp>
    </p:spTree>
    <p:extLst>
      <p:ext uri="{BB962C8B-B14F-4D97-AF65-F5344CB8AC3E}">
        <p14:creationId xmlns:p14="http://schemas.microsoft.com/office/powerpoint/2010/main" val="286642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Now we introduce speed shift for edge computin gto boost the frequency of the cores running the RT application to turbo frequency. Thus, much higher single thread performance can be achieved for the Real time applications.</a:t>
            </a:r>
            <a:endParaRPr lang="en-US"/>
          </a:p>
        </p:txBody>
      </p:sp>
      <p:sp>
        <p:nvSpPr>
          <p:cNvPr id="4" name="Slide Number Placeholder 3"/>
          <p:cNvSpPr>
            <a:spLocks noGrp="1"/>
          </p:cNvSpPr>
          <p:nvPr>
            <p:ph type="sldNum" sz="quarter" idx="5"/>
          </p:nvPr>
        </p:nvSpPr>
        <p:spPr/>
        <p:txBody>
          <a:bodyPr/>
          <a:lstStyle/>
          <a:p>
            <a:fld id="{43D92567-D7D7-4223-A842-9A06E6D4E1F9}" type="slidenum">
              <a:rPr lang="en-US" smtClean="0"/>
              <a:t>6</a:t>
            </a:fld>
            <a:endParaRPr lang="en-US"/>
          </a:p>
        </p:txBody>
      </p:sp>
    </p:spTree>
    <p:extLst>
      <p:ext uri="{BB962C8B-B14F-4D97-AF65-F5344CB8AC3E}">
        <p14:creationId xmlns:p14="http://schemas.microsoft.com/office/powerpoint/2010/main" val="339972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In </a:t>
            </a:r>
            <a:r>
              <a:rPr lang="de-DE" err="1"/>
              <a:t>this</a:t>
            </a:r>
            <a:r>
              <a:rPr lang="de-DE"/>
              <a:t> </a:t>
            </a:r>
            <a:r>
              <a:rPr lang="de-DE" err="1"/>
              <a:t>diagram</a:t>
            </a:r>
            <a:r>
              <a:rPr lang="de-DE"/>
              <a:t> </a:t>
            </a:r>
            <a:r>
              <a:rPr lang="de-DE" err="1"/>
              <a:t>you</a:t>
            </a:r>
            <a:r>
              <a:rPr lang="de-DE"/>
              <a:t> </a:t>
            </a:r>
            <a:r>
              <a:rPr lang="de-DE" err="1"/>
              <a:t>can</a:t>
            </a:r>
            <a:r>
              <a:rPr lang="de-DE"/>
              <a:t> </a:t>
            </a:r>
            <a:r>
              <a:rPr lang="de-DE" err="1"/>
              <a:t>see</a:t>
            </a:r>
            <a:r>
              <a:rPr lang="de-DE"/>
              <a:t> an </a:t>
            </a:r>
            <a:r>
              <a:rPr lang="de-DE" err="1"/>
              <a:t>example</a:t>
            </a:r>
            <a:r>
              <a:rPr lang="de-DE"/>
              <a:t> </a:t>
            </a:r>
            <a:r>
              <a:rPr lang="de-DE" err="1"/>
              <a:t>configuration</a:t>
            </a:r>
            <a:r>
              <a:rPr lang="de-DE"/>
              <a:t> </a:t>
            </a:r>
            <a:r>
              <a:rPr lang="de-DE" err="1"/>
              <a:t>making</a:t>
            </a:r>
            <a:r>
              <a:rPr lang="de-DE"/>
              <a:t> </a:t>
            </a:r>
            <a:r>
              <a:rPr lang="de-DE" err="1"/>
              <a:t>use</a:t>
            </a:r>
            <a:r>
              <a:rPr lang="de-DE"/>
              <a:t> </a:t>
            </a:r>
            <a:r>
              <a:rPr lang="de-DE" err="1"/>
              <a:t>of</a:t>
            </a:r>
            <a:r>
              <a:rPr lang="de-DE"/>
              <a:t> </a:t>
            </a:r>
            <a:r>
              <a:rPr lang="de-DE" err="1"/>
              <a:t>speed</a:t>
            </a:r>
            <a:r>
              <a:rPr lang="de-DE"/>
              <a:t> shift </a:t>
            </a:r>
            <a:r>
              <a:rPr lang="de-DE" err="1"/>
              <a:t>for</a:t>
            </a:r>
            <a:r>
              <a:rPr lang="de-DE"/>
              <a:t> </a:t>
            </a:r>
            <a:r>
              <a:rPr lang="de-DE" err="1"/>
              <a:t>edge</a:t>
            </a:r>
            <a:r>
              <a:rPr lang="de-DE"/>
              <a:t>. </a:t>
            </a:r>
          </a:p>
          <a:p>
            <a:r>
              <a:rPr lang="de-DE"/>
              <a:t>The E-cores </a:t>
            </a:r>
            <a:r>
              <a:rPr lang="de-DE" err="1"/>
              <a:t>are</a:t>
            </a:r>
            <a:r>
              <a:rPr lang="de-DE"/>
              <a:t> </a:t>
            </a:r>
            <a:r>
              <a:rPr lang="de-DE" err="1"/>
              <a:t>runnig</a:t>
            </a:r>
            <a:r>
              <a:rPr lang="de-DE"/>
              <a:t> at </a:t>
            </a:r>
            <a:r>
              <a:rPr lang="de-DE" err="1"/>
              <a:t>max</a:t>
            </a:r>
            <a:r>
              <a:rPr lang="de-DE"/>
              <a:t> HFM 1.8GHz </a:t>
            </a:r>
            <a:r>
              <a:rPr lang="de-DE" err="1"/>
              <a:t>with</a:t>
            </a:r>
            <a:r>
              <a:rPr lang="de-DE"/>
              <a:t> </a:t>
            </a:r>
            <a:r>
              <a:rPr lang="de-DE" err="1"/>
              <a:t>frequency</a:t>
            </a:r>
            <a:r>
              <a:rPr lang="de-DE"/>
              <a:t> </a:t>
            </a:r>
            <a:r>
              <a:rPr lang="de-DE" err="1"/>
              <a:t>scaling</a:t>
            </a:r>
            <a:r>
              <a:rPr lang="de-DE"/>
              <a:t> </a:t>
            </a:r>
            <a:r>
              <a:rPr lang="de-DE" err="1"/>
              <a:t>enabled</a:t>
            </a:r>
            <a:r>
              <a:rPr lang="de-DE"/>
              <a:t> </a:t>
            </a:r>
            <a:r>
              <a:rPr lang="de-DE" err="1"/>
              <a:t>to</a:t>
            </a:r>
            <a:r>
              <a:rPr lang="de-DE"/>
              <a:t> </a:t>
            </a:r>
            <a:r>
              <a:rPr lang="de-DE" err="1"/>
              <a:t>optimize</a:t>
            </a:r>
            <a:r>
              <a:rPr lang="de-DE"/>
              <a:t> </a:t>
            </a:r>
            <a:r>
              <a:rPr lang="de-DE" err="1"/>
              <a:t>the</a:t>
            </a:r>
            <a:r>
              <a:rPr lang="de-DE"/>
              <a:t> </a:t>
            </a:r>
            <a:r>
              <a:rPr lang="de-DE" err="1"/>
              <a:t>perfromance</a:t>
            </a:r>
            <a:r>
              <a:rPr lang="de-DE"/>
              <a:t> </a:t>
            </a:r>
            <a:r>
              <a:rPr lang="de-DE" err="1"/>
              <a:t>based</a:t>
            </a:r>
            <a:r>
              <a:rPr lang="de-DE"/>
              <a:t> on </a:t>
            </a:r>
            <a:r>
              <a:rPr lang="de-DE" err="1"/>
              <a:t>wrokload</a:t>
            </a:r>
            <a:r>
              <a:rPr lang="de-DE"/>
              <a:t> </a:t>
            </a:r>
            <a:r>
              <a:rPr lang="de-DE" err="1"/>
              <a:t>need</a:t>
            </a:r>
            <a:r>
              <a:rPr lang="de-DE"/>
              <a:t>.</a:t>
            </a:r>
          </a:p>
          <a:p>
            <a:r>
              <a:rPr lang="de-DE"/>
              <a:t>4 P-cores </a:t>
            </a:r>
            <a:r>
              <a:rPr lang="de-DE" err="1"/>
              <a:t>are</a:t>
            </a:r>
            <a:r>
              <a:rPr lang="de-DE"/>
              <a:t> </a:t>
            </a:r>
            <a:r>
              <a:rPr lang="de-DE" err="1"/>
              <a:t>set</a:t>
            </a:r>
            <a:r>
              <a:rPr lang="de-DE"/>
              <a:t> </a:t>
            </a:r>
            <a:r>
              <a:rPr lang="de-DE" err="1"/>
              <a:t>to</a:t>
            </a:r>
            <a:r>
              <a:rPr lang="de-DE"/>
              <a:t> 2.5GHz </a:t>
            </a:r>
            <a:r>
              <a:rPr lang="de-DE" err="1"/>
              <a:t>max</a:t>
            </a:r>
            <a:r>
              <a:rPr lang="de-DE"/>
              <a:t> </a:t>
            </a:r>
            <a:r>
              <a:rPr lang="de-DE" err="1"/>
              <a:t>frequency</a:t>
            </a:r>
            <a:r>
              <a:rPr lang="de-DE"/>
              <a:t> and </a:t>
            </a:r>
            <a:r>
              <a:rPr lang="de-DE" err="1"/>
              <a:t>only</a:t>
            </a:r>
            <a:r>
              <a:rPr lang="de-DE"/>
              <a:t> </a:t>
            </a:r>
            <a:r>
              <a:rPr lang="de-DE" err="1"/>
              <a:t>the</a:t>
            </a:r>
            <a:r>
              <a:rPr lang="de-DE"/>
              <a:t> 2 p-cores </a:t>
            </a:r>
            <a:r>
              <a:rPr lang="de-DE" err="1"/>
              <a:t>for</a:t>
            </a:r>
            <a:r>
              <a:rPr lang="de-DE"/>
              <a:t> </a:t>
            </a:r>
            <a:r>
              <a:rPr lang="de-DE" err="1"/>
              <a:t>the</a:t>
            </a:r>
            <a:r>
              <a:rPr lang="de-DE"/>
              <a:t> RT </a:t>
            </a:r>
            <a:r>
              <a:rPr lang="de-DE" err="1"/>
              <a:t>application</a:t>
            </a:r>
            <a:r>
              <a:rPr lang="de-DE"/>
              <a:t> </a:t>
            </a:r>
            <a:r>
              <a:rPr lang="de-DE" err="1"/>
              <a:t>are</a:t>
            </a:r>
            <a:r>
              <a:rPr lang="de-DE"/>
              <a:t> </a:t>
            </a:r>
            <a:r>
              <a:rPr lang="de-DE" err="1"/>
              <a:t>fixed</a:t>
            </a:r>
            <a:r>
              <a:rPr lang="de-DE"/>
              <a:t> </a:t>
            </a:r>
            <a:r>
              <a:rPr lang="de-DE" err="1"/>
              <a:t>to</a:t>
            </a:r>
            <a:r>
              <a:rPr lang="de-DE"/>
              <a:t> </a:t>
            </a:r>
            <a:r>
              <a:rPr lang="de-DE" err="1"/>
              <a:t>run</a:t>
            </a:r>
            <a:r>
              <a:rPr lang="de-DE"/>
              <a:t> at 3.6GHz – a </a:t>
            </a:r>
            <a:r>
              <a:rPr lang="de-DE" err="1"/>
              <a:t>significant</a:t>
            </a:r>
            <a:r>
              <a:rPr lang="de-DE"/>
              <a:t> boost </a:t>
            </a:r>
            <a:r>
              <a:rPr lang="de-DE" err="1"/>
              <a:t>compared</a:t>
            </a:r>
            <a:r>
              <a:rPr lang="de-DE"/>
              <a:t> </a:t>
            </a:r>
            <a:r>
              <a:rPr lang="de-DE" err="1"/>
              <a:t>to</a:t>
            </a:r>
            <a:r>
              <a:rPr lang="de-DE"/>
              <a:t> 2.5GHz.</a:t>
            </a:r>
          </a:p>
          <a:p>
            <a:r>
              <a:rPr lang="de-DE"/>
              <a:t>This </a:t>
            </a:r>
            <a:r>
              <a:rPr lang="de-DE" err="1"/>
              <a:t>example</a:t>
            </a:r>
            <a:r>
              <a:rPr lang="de-DE"/>
              <a:t> </a:t>
            </a:r>
            <a:r>
              <a:rPr lang="de-DE" err="1"/>
              <a:t>configuration</a:t>
            </a:r>
            <a:r>
              <a:rPr lang="de-DE"/>
              <a:t> </a:t>
            </a:r>
            <a:r>
              <a:rPr lang="de-DE" err="1"/>
              <a:t>is</a:t>
            </a:r>
            <a:r>
              <a:rPr lang="de-DE"/>
              <a:t> also </a:t>
            </a:r>
            <a:r>
              <a:rPr lang="de-DE" err="1"/>
              <a:t>detailed</a:t>
            </a:r>
            <a:r>
              <a:rPr lang="de-DE"/>
              <a:t> in </a:t>
            </a:r>
            <a:r>
              <a:rPr lang="de-DE" err="1"/>
              <a:t>the</a:t>
            </a:r>
            <a:r>
              <a:rPr lang="de-DE"/>
              <a:t> TCC Users Guide – </a:t>
            </a:r>
            <a:r>
              <a:rPr lang="de-DE" err="1"/>
              <a:t>latest</a:t>
            </a:r>
            <a:r>
              <a:rPr lang="de-DE"/>
              <a:t> update – </a:t>
            </a:r>
            <a:r>
              <a:rPr lang="de-DE" err="1"/>
              <a:t>including</a:t>
            </a:r>
            <a:r>
              <a:rPr lang="de-DE"/>
              <a:t> </a:t>
            </a:r>
            <a:r>
              <a:rPr lang="de-DE" err="1"/>
              <a:t>reliability</a:t>
            </a:r>
            <a:r>
              <a:rPr lang="de-DE"/>
              <a:t> and </a:t>
            </a:r>
            <a:r>
              <a:rPr lang="de-DE" err="1"/>
              <a:t>junctiojn</a:t>
            </a:r>
            <a:r>
              <a:rPr lang="de-DE"/>
              <a:t> </a:t>
            </a:r>
            <a:r>
              <a:rPr lang="de-DE" err="1"/>
              <a:t>temp</a:t>
            </a:r>
            <a:r>
              <a:rPr lang="de-DE"/>
              <a:t> </a:t>
            </a:r>
            <a:r>
              <a:rPr lang="de-DE" err="1"/>
              <a:t>data</a:t>
            </a:r>
            <a:r>
              <a:rPr lang="de-DE"/>
              <a:t>.</a:t>
            </a:r>
          </a:p>
          <a:p>
            <a:r>
              <a:rPr lang="de-DE"/>
              <a:t>Naturally, </a:t>
            </a:r>
            <a:r>
              <a:rPr lang="de-DE" err="1"/>
              <a:t>there</a:t>
            </a:r>
            <a:r>
              <a:rPr lang="de-DE"/>
              <a:t> </a:t>
            </a:r>
            <a:r>
              <a:rPr lang="de-DE" err="1"/>
              <a:t>is</a:t>
            </a:r>
            <a:r>
              <a:rPr lang="de-DE"/>
              <a:t> a thermal and </a:t>
            </a:r>
            <a:r>
              <a:rPr lang="de-DE" err="1"/>
              <a:t>reliability</a:t>
            </a:r>
            <a:r>
              <a:rPr lang="de-DE"/>
              <a:t> </a:t>
            </a:r>
            <a:r>
              <a:rPr lang="de-DE" err="1"/>
              <a:t>impact</a:t>
            </a:r>
            <a:r>
              <a:rPr lang="de-DE"/>
              <a:t> </a:t>
            </a:r>
            <a:r>
              <a:rPr lang="de-DE" err="1"/>
              <a:t>compared</a:t>
            </a:r>
            <a:r>
              <a:rPr lang="de-DE"/>
              <a:t> </a:t>
            </a:r>
            <a:r>
              <a:rPr lang="de-DE" err="1"/>
              <a:t>to</a:t>
            </a:r>
            <a:r>
              <a:rPr lang="de-DE"/>
              <a:t> </a:t>
            </a:r>
            <a:r>
              <a:rPr lang="de-DE" err="1"/>
              <a:t>standard</a:t>
            </a:r>
            <a:r>
              <a:rPr lang="de-DE"/>
              <a:t> </a:t>
            </a:r>
            <a:r>
              <a:rPr lang="de-DE" err="1"/>
              <a:t>industrial</a:t>
            </a:r>
            <a:r>
              <a:rPr lang="de-DE"/>
              <a:t> </a:t>
            </a:r>
            <a:r>
              <a:rPr lang="de-DE" err="1"/>
              <a:t>use</a:t>
            </a:r>
            <a:r>
              <a:rPr lang="de-DE"/>
              <a:t> </a:t>
            </a:r>
            <a:r>
              <a:rPr lang="de-DE" err="1"/>
              <a:t>case</a:t>
            </a:r>
            <a:r>
              <a:rPr lang="de-DE"/>
              <a:t>. </a:t>
            </a:r>
            <a:r>
              <a:rPr lang="de-DE" err="1"/>
              <a:t>Though</a:t>
            </a:r>
            <a:r>
              <a:rPr lang="de-DE"/>
              <a:t> ,</a:t>
            </a:r>
            <a:r>
              <a:rPr lang="de-DE" err="1"/>
              <a:t>as</a:t>
            </a:r>
            <a:r>
              <a:rPr lang="de-DE"/>
              <a:t> </a:t>
            </a:r>
            <a:r>
              <a:rPr lang="de-DE" err="1"/>
              <a:t>can</a:t>
            </a:r>
            <a:r>
              <a:rPr lang="de-DE"/>
              <a:t> </a:t>
            </a:r>
            <a:r>
              <a:rPr lang="de-DE" err="1"/>
              <a:t>be</a:t>
            </a:r>
            <a:r>
              <a:rPr lang="de-DE"/>
              <a:t> </a:t>
            </a:r>
            <a:r>
              <a:rPr lang="de-DE" err="1"/>
              <a:t>seen</a:t>
            </a:r>
            <a:r>
              <a:rPr lang="de-DE"/>
              <a:t> in </a:t>
            </a:r>
            <a:r>
              <a:rPr lang="de-DE" err="1"/>
              <a:t>our</a:t>
            </a:r>
            <a:r>
              <a:rPr lang="de-DE"/>
              <a:t> TCC User Guide </a:t>
            </a:r>
            <a:r>
              <a:rPr lang="de-DE" err="1"/>
              <a:t>the</a:t>
            </a:r>
            <a:r>
              <a:rPr lang="de-DE"/>
              <a:t> FIT </a:t>
            </a:r>
            <a:r>
              <a:rPr lang="de-DE" err="1"/>
              <a:t>rates</a:t>
            </a:r>
            <a:r>
              <a:rPr lang="de-DE"/>
              <a:t> </a:t>
            </a:r>
            <a:r>
              <a:rPr lang="de-DE" err="1"/>
              <a:t>for</a:t>
            </a:r>
            <a:r>
              <a:rPr lang="de-DE"/>
              <a:t> 10y </a:t>
            </a:r>
            <a:r>
              <a:rPr lang="de-DE" err="1"/>
              <a:t>life</a:t>
            </a:r>
            <a:r>
              <a:rPr lang="de-DE"/>
              <a:t> time </a:t>
            </a:r>
            <a:r>
              <a:rPr lang="de-DE" err="1"/>
              <a:t>only</a:t>
            </a:r>
            <a:r>
              <a:rPr lang="de-DE"/>
              <a:t> </a:t>
            </a:r>
            <a:r>
              <a:rPr lang="de-DE" err="1"/>
              <a:t>marginally</a:t>
            </a:r>
            <a:r>
              <a:rPr lang="de-DE"/>
              <a:t> </a:t>
            </a:r>
            <a:r>
              <a:rPr lang="de-DE" err="1"/>
              <a:t>increase</a:t>
            </a:r>
            <a:r>
              <a:rPr lang="de-DE"/>
              <a:t>.</a:t>
            </a:r>
          </a:p>
          <a:p>
            <a:r>
              <a:rPr lang="de-DE" err="1"/>
              <a:t>We</a:t>
            </a:r>
            <a:r>
              <a:rPr lang="de-DE"/>
              <a:t> </a:t>
            </a:r>
            <a:r>
              <a:rPr lang="de-DE" err="1"/>
              <a:t>provide</a:t>
            </a:r>
            <a:r>
              <a:rPr lang="de-DE"/>
              <a:t> </a:t>
            </a:r>
            <a:r>
              <a:rPr lang="de-DE" err="1"/>
              <a:t>enveloping</a:t>
            </a:r>
            <a:r>
              <a:rPr lang="de-DE"/>
              <a:t> </a:t>
            </a:r>
            <a:r>
              <a:rPr lang="de-DE" err="1"/>
              <a:t>use</a:t>
            </a:r>
            <a:r>
              <a:rPr lang="de-DE"/>
              <a:t> </a:t>
            </a:r>
            <a:r>
              <a:rPr lang="de-DE" err="1"/>
              <a:t>case</a:t>
            </a:r>
            <a:r>
              <a:rPr lang="de-DE"/>
              <a:t> </a:t>
            </a:r>
            <a:r>
              <a:rPr lang="de-DE" err="1"/>
              <a:t>for</a:t>
            </a:r>
            <a:r>
              <a:rPr lang="de-DE"/>
              <a:t> </a:t>
            </a:r>
            <a:r>
              <a:rPr lang="de-DE" err="1"/>
              <a:t>selected</a:t>
            </a:r>
            <a:r>
              <a:rPr lang="de-DE"/>
              <a:t> SKUs and </a:t>
            </a:r>
            <a:r>
              <a:rPr lang="de-DE" err="1"/>
              <a:t>configuratiojn</a:t>
            </a:r>
            <a:r>
              <a:rPr lang="de-DE"/>
              <a:t> </a:t>
            </a:r>
            <a:r>
              <a:rPr lang="de-DE" err="1"/>
              <a:t>to</a:t>
            </a:r>
            <a:r>
              <a:rPr lang="de-DE"/>
              <a:t> </a:t>
            </a:r>
            <a:r>
              <a:rPr lang="de-DE" err="1"/>
              <a:t>enable</a:t>
            </a:r>
            <a:r>
              <a:rPr lang="de-DE"/>
              <a:t> </a:t>
            </a:r>
            <a:r>
              <a:rPr lang="de-DE" err="1"/>
              <a:t>our</a:t>
            </a:r>
            <a:r>
              <a:rPr lang="de-DE"/>
              <a:t> </a:t>
            </a:r>
            <a:r>
              <a:rPr lang="de-DE" err="1"/>
              <a:t>customers</a:t>
            </a:r>
            <a:r>
              <a:rPr lang="de-DE"/>
              <a:t> </a:t>
            </a:r>
            <a:r>
              <a:rPr lang="de-DE" err="1"/>
              <a:t>to</a:t>
            </a:r>
            <a:r>
              <a:rPr lang="de-DE"/>
              <a:t> </a:t>
            </a:r>
            <a:r>
              <a:rPr lang="de-DE" err="1"/>
              <a:t>make</a:t>
            </a:r>
            <a:r>
              <a:rPr lang="de-DE"/>
              <a:t> </a:t>
            </a:r>
            <a:r>
              <a:rPr lang="de-DE" err="1"/>
              <a:t>use</a:t>
            </a:r>
            <a:r>
              <a:rPr lang="de-DE"/>
              <a:t> </a:t>
            </a:r>
            <a:r>
              <a:rPr lang="de-DE" err="1"/>
              <a:t>of</a:t>
            </a:r>
            <a:r>
              <a:rPr lang="de-DE"/>
              <a:t> </a:t>
            </a:r>
            <a:r>
              <a:rPr lang="de-DE" err="1"/>
              <a:t>this</a:t>
            </a:r>
            <a:r>
              <a:rPr lang="de-DE"/>
              <a:t> </a:t>
            </a:r>
            <a:r>
              <a:rPr lang="de-DE" err="1"/>
              <a:t>technology</a:t>
            </a:r>
            <a:r>
              <a:rPr lang="de-DE"/>
              <a:t>.</a:t>
            </a:r>
            <a:endParaRPr lang="en-US"/>
          </a:p>
        </p:txBody>
      </p:sp>
      <p:sp>
        <p:nvSpPr>
          <p:cNvPr id="4" name="Slide Number Placeholder 3"/>
          <p:cNvSpPr>
            <a:spLocks noGrp="1"/>
          </p:cNvSpPr>
          <p:nvPr>
            <p:ph type="sldNum" sz="quarter" idx="5"/>
          </p:nvPr>
        </p:nvSpPr>
        <p:spPr/>
        <p:txBody>
          <a:bodyPr/>
          <a:lstStyle/>
          <a:p>
            <a:fld id="{742B27D8-7A28-4EBC-BC8C-D0081F12ACED}" type="slidenum">
              <a:rPr lang="en-US" smtClean="0"/>
              <a:t>8</a:t>
            </a:fld>
            <a:endParaRPr lang="en-US"/>
          </a:p>
        </p:txBody>
      </p:sp>
    </p:spTree>
    <p:extLst>
      <p:ext uri="{BB962C8B-B14F-4D97-AF65-F5344CB8AC3E}">
        <p14:creationId xmlns:p14="http://schemas.microsoft.com/office/powerpoint/2010/main" val="423758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78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A">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E1982CC-C5C2-43DF-8FDA-037495FAF982}"/>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6" name="Rectangle 15">
              <a:extLst>
                <a:ext uri="{FF2B5EF4-FFF2-40B4-BE49-F238E27FC236}">
                  <a16:creationId xmlns:a16="http://schemas.microsoft.com/office/drawing/2014/main" id="{1F4567CD-F1DA-4E8F-ADDF-371B07892411}"/>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FF16119A-1487-48A7-9CC6-71F9F9535C16}"/>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63CF0AA4-E89F-418F-83F2-0CC0FB3DF16B}"/>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A9F8D4CB-DB57-4130-8BDE-86D5A4C11D49}"/>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502BD194-F320-4426-964A-1D4F58024C5F}"/>
                </a:ext>
              </a:extLst>
            </p:cNvPr>
            <p:cNvGrpSpPr/>
            <p:nvPr userDrawn="1"/>
          </p:nvGrpSpPr>
          <p:grpSpPr>
            <a:xfrm>
              <a:off x="1468406" y="5995719"/>
              <a:ext cx="1059754" cy="396801"/>
              <a:chOff x="1314450" y="6391094"/>
              <a:chExt cx="1123377" cy="420623"/>
            </a:xfrm>
          </p:grpSpPr>
          <p:sp>
            <p:nvSpPr>
              <p:cNvPr id="21" name="Freeform: Shape 20">
                <a:extLst>
                  <a:ext uri="{FF2B5EF4-FFF2-40B4-BE49-F238E27FC236}">
                    <a16:creationId xmlns:a16="http://schemas.microsoft.com/office/drawing/2014/main" id="{61C32755-5BE0-4F78-B52A-08742A60A8EF}"/>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2" name="Freeform: Shape 21">
                <a:extLst>
                  <a:ext uri="{FF2B5EF4-FFF2-40B4-BE49-F238E27FC236}">
                    <a16:creationId xmlns:a16="http://schemas.microsoft.com/office/drawing/2014/main" id="{B33F9D2F-6ED9-4D82-B111-BEFD50CBB7B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3" name="Freeform: Shape 22">
                <a:extLst>
                  <a:ext uri="{FF2B5EF4-FFF2-40B4-BE49-F238E27FC236}">
                    <a16:creationId xmlns:a16="http://schemas.microsoft.com/office/drawing/2014/main" id="{C1C42114-E0DC-41C5-A333-869DAB921F8F}"/>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B18CC9F-8A17-402D-B10E-AE9061E9554F}"/>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77538DC6-5A10-44DE-BF8C-5185BC4F6B42}"/>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87846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Content &amp;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230287"/>
            <a:ext cx="5429250" cy="2410686"/>
          </a:xfrm>
        </p:spPr>
        <p:txBody>
          <a:bodyPr/>
          <a:lstStyle>
            <a:lvl1pPr marL="0" indent="0">
              <a:buNone/>
              <a:defRPr/>
            </a:lvl1pPr>
          </a:lstStyle>
          <a:p>
            <a:r>
              <a:rPr lang="en-US"/>
              <a:t>Click icon to add picture</a:t>
            </a:r>
          </a:p>
        </p:txBody>
      </p:sp>
      <p:sp>
        <p:nvSpPr>
          <p:cNvPr id="9" name="Text Placeholder 8">
            <a:extLst>
              <a:ext uri="{FF2B5EF4-FFF2-40B4-BE49-F238E27FC236}">
                <a16:creationId xmlns:a16="http://schemas.microsoft.com/office/drawing/2014/main" id="{49775C37-EE38-450C-8269-79E50F8E88A0}"/>
              </a:ext>
            </a:extLst>
          </p:cNvPr>
          <p:cNvSpPr>
            <a:spLocks noGrp="1"/>
          </p:cNvSpPr>
          <p:nvPr>
            <p:ph type="body" sz="quarter" idx="12" hasCustomPrompt="1"/>
          </p:nvPr>
        </p:nvSpPr>
        <p:spPr>
          <a:xfrm>
            <a:off x="5926138" y="2655075"/>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
        <p:nvSpPr>
          <p:cNvPr id="10" name="Picture Placeholder 6">
            <a:extLst>
              <a:ext uri="{FF2B5EF4-FFF2-40B4-BE49-F238E27FC236}">
                <a16:creationId xmlns:a16="http://schemas.microsoft.com/office/drawing/2014/main" id="{7DC24117-8044-4F60-A59D-9F61002D6C8C}"/>
              </a:ext>
            </a:extLst>
          </p:cNvPr>
          <p:cNvSpPr>
            <a:spLocks noGrp="1"/>
          </p:cNvSpPr>
          <p:nvPr>
            <p:ph type="pic" sz="quarter" idx="13"/>
          </p:nvPr>
        </p:nvSpPr>
        <p:spPr>
          <a:xfrm>
            <a:off x="5924550" y="3331781"/>
            <a:ext cx="5429250" cy="2410686"/>
          </a:xfrm>
        </p:spPr>
        <p:txBody>
          <a:bodyPr/>
          <a:lstStyle>
            <a:lvl1pPr marL="0" indent="0">
              <a:buNone/>
              <a:defRPr/>
            </a:lvl1pPr>
          </a:lstStyle>
          <a:p>
            <a:r>
              <a:rPr lang="en-US"/>
              <a:t>Click icon to add picture</a:t>
            </a:r>
          </a:p>
        </p:txBody>
      </p:sp>
      <p:sp>
        <p:nvSpPr>
          <p:cNvPr id="11" name="Text Placeholder 8">
            <a:extLst>
              <a:ext uri="{FF2B5EF4-FFF2-40B4-BE49-F238E27FC236}">
                <a16:creationId xmlns:a16="http://schemas.microsoft.com/office/drawing/2014/main" id="{205F9606-8CF6-4C56-B2B6-E8A04B25F11E}"/>
              </a:ext>
            </a:extLst>
          </p:cNvPr>
          <p:cNvSpPr>
            <a:spLocks noGrp="1"/>
          </p:cNvSpPr>
          <p:nvPr>
            <p:ph type="body" sz="quarter" idx="14" hasCustomPrompt="1"/>
          </p:nvPr>
        </p:nvSpPr>
        <p:spPr>
          <a:xfrm>
            <a:off x="5924294" y="5767077"/>
            <a:ext cx="5429250" cy="470063"/>
          </a:xfrm>
        </p:spPr>
        <p:txBody>
          <a:bodyPr>
            <a:normAutofit/>
          </a:bodyPr>
          <a:lstStyle>
            <a:lvl1pPr marL="0" indent="0">
              <a:buNone/>
              <a:defRPr sz="1600">
                <a:solidFill>
                  <a:schemeClr val="tx1"/>
                </a:solidFill>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42596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 Content &amp; 1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1000" y="221694"/>
            <a:ext cx="5429864" cy="1199822"/>
          </a:xfrm>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5926394" y="0"/>
            <a:ext cx="5808406" cy="6400799"/>
          </a:xfrm>
        </p:spPr>
        <p:txBody>
          <a:bodyPr/>
          <a:lstStyle>
            <a:lvl1pPr marL="0" indent="0">
              <a:buNone/>
              <a:defRPr/>
            </a:lvl1pPr>
          </a:lstStyle>
          <a:p>
            <a:r>
              <a:rPr lang="en-US"/>
              <a:t>Click icon to add picture</a:t>
            </a:r>
          </a:p>
        </p:txBody>
      </p:sp>
      <p:sp>
        <p:nvSpPr>
          <p:cNvPr id="8" name="Text Placeholder 5">
            <a:extLst>
              <a:ext uri="{FF2B5EF4-FFF2-40B4-BE49-F238E27FC236}">
                <a16:creationId xmlns:a16="http://schemas.microsoft.com/office/drawing/2014/main" id="{C4D1D699-1964-9A45-A892-EAAC949B8250}"/>
              </a:ext>
            </a:extLst>
          </p:cNvPr>
          <p:cNvSpPr>
            <a:spLocks noGrp="1"/>
          </p:cNvSpPr>
          <p:nvPr>
            <p:ph type="body" sz="quarter" idx="10" hasCustomPrompt="1"/>
          </p:nvPr>
        </p:nvSpPr>
        <p:spPr>
          <a:xfrm>
            <a:off x="381000" y="1495361"/>
            <a:ext cx="5429864" cy="530454"/>
          </a:xfrm>
        </p:spPr>
        <p:txBody>
          <a:bodyPr>
            <a:noAutofit/>
          </a:bodyPr>
          <a:lstStyle>
            <a:lvl1pPr marL="0" indent="0">
              <a:buNone/>
              <a:defRPr sz="280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Tree>
    <p:extLst>
      <p:ext uri="{BB962C8B-B14F-4D97-AF65-F5344CB8AC3E}">
        <p14:creationId xmlns:p14="http://schemas.microsoft.com/office/powerpoint/2010/main" val="1598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 pa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6811E0-242E-4455-9E93-6248E7DEDA0B}"/>
              </a:ext>
            </a:extLst>
          </p:cNvPr>
          <p:cNvSpPr>
            <a:spLocks noGrp="1"/>
          </p:cNvSpPr>
          <p:nvPr>
            <p:ph type="pic" sz="quarter" idx="11"/>
          </p:nvPr>
        </p:nvSpPr>
        <p:spPr>
          <a:xfrm>
            <a:off x="0" y="0"/>
            <a:ext cx="11734800" cy="640079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34397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accent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tx2"/>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228315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1441833"/>
            <a:ext cx="10972800" cy="4241800"/>
          </a:xfrm>
        </p:spPr>
        <p:txBody>
          <a:bodyPr>
            <a:normAutofit/>
          </a:bodyPr>
          <a:lstStyle>
            <a:lvl1pPr marL="0" indent="0">
              <a:buNone/>
              <a:defRPr sz="6000" b="0" i="0">
                <a:solidFill>
                  <a:schemeClr val="bg1"/>
                </a:solidFill>
                <a:latin typeface="IntelOne Text" panose="020B0503020203020204" pitchFamily="34" charset="0"/>
              </a:defRPr>
            </a:lvl1pPr>
          </a:lstStyle>
          <a:p>
            <a:pPr lvl="0"/>
            <a:r>
              <a:rPr lang="en-US"/>
              <a:t>Click to edit text styles</a:t>
            </a:r>
          </a:p>
        </p:txBody>
      </p:sp>
      <p:sp>
        <p:nvSpPr>
          <p:cNvPr id="6" name="Text Placeholder 5">
            <a:extLst>
              <a:ext uri="{FF2B5EF4-FFF2-40B4-BE49-F238E27FC236}">
                <a16:creationId xmlns:a16="http://schemas.microsoft.com/office/drawing/2014/main" id="{874C57F0-3964-4184-8486-C7C3D87AEA3B}"/>
              </a:ext>
            </a:extLst>
          </p:cNvPr>
          <p:cNvSpPr>
            <a:spLocks noGrp="1"/>
          </p:cNvSpPr>
          <p:nvPr>
            <p:ph type="body" sz="quarter" idx="11" hasCustomPrompt="1"/>
          </p:nvPr>
        </p:nvSpPr>
        <p:spPr>
          <a:xfrm>
            <a:off x="381000" y="5757203"/>
            <a:ext cx="10972800" cy="501650"/>
          </a:xfrm>
        </p:spPr>
        <p:txBody>
          <a:bodyPr/>
          <a:lstStyle>
            <a:lvl1pPr marL="0" indent="0">
              <a:buNone/>
              <a:defRPr>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A43DA6DA-63DC-460A-B2F4-6584E4114B06}"/>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7" name="Graphic 6">
            <a:extLst>
              <a:ext uri="{FF2B5EF4-FFF2-40B4-BE49-F238E27FC236}">
                <a16:creationId xmlns:a16="http://schemas.microsoft.com/office/drawing/2014/main" id="{EF26FFBC-3F56-4549-828C-9A20F03B19B1}"/>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1EBB8918-321F-4814-85AD-F9F7A8C67AEF}"/>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7DFBDE8F-8844-4DFF-BA21-35B58CB1D8AF}"/>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0" name="Rectangle 9">
            <a:extLst>
              <a:ext uri="{FF2B5EF4-FFF2-40B4-BE49-F238E27FC236}">
                <a16:creationId xmlns:a16="http://schemas.microsoft.com/office/drawing/2014/main" id="{D575CFAC-8A95-416C-AF0A-BE82C31DD56A}"/>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1" name="TextBox 10">
            <a:extLst>
              <a:ext uri="{FF2B5EF4-FFF2-40B4-BE49-F238E27FC236}">
                <a16:creationId xmlns:a16="http://schemas.microsoft.com/office/drawing/2014/main" id="{201852F3-59BE-4CC1-B2BF-0FAA22504E8B}"/>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540C7463-044C-48C5-9C61-01035600C0E0}"/>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3" name="Graphic 12">
            <a:extLst>
              <a:ext uri="{FF2B5EF4-FFF2-40B4-BE49-F238E27FC236}">
                <a16:creationId xmlns:a16="http://schemas.microsoft.com/office/drawing/2014/main" id="{791783BE-2760-44E4-ADC3-DD3F254CEABA}"/>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4" name="Rectangle 13">
            <a:extLst>
              <a:ext uri="{FF2B5EF4-FFF2-40B4-BE49-F238E27FC236}">
                <a16:creationId xmlns:a16="http://schemas.microsoft.com/office/drawing/2014/main" id="{3547586F-EE67-4051-9999-DE673BC9B9CB}"/>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83B0D2E6-CDB6-4990-9882-8E1AC38762E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6" name="Rectangle 15">
            <a:extLst>
              <a:ext uri="{FF2B5EF4-FFF2-40B4-BE49-F238E27FC236}">
                <a16:creationId xmlns:a16="http://schemas.microsoft.com/office/drawing/2014/main" id="{88A1EC77-5BEB-45BB-B35A-D1CB9FB0922E}"/>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7" name="TextBox 16">
            <a:extLst>
              <a:ext uri="{FF2B5EF4-FFF2-40B4-BE49-F238E27FC236}">
                <a16:creationId xmlns:a16="http://schemas.microsoft.com/office/drawing/2014/main" id="{FFE3CC19-B2E2-40FF-B774-8AD1AD5A1A0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48948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gu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accent1"/>
                </a:solidFill>
                <a:latin typeface="IntelOne Text" panose="020B0503020203020204" pitchFamily="34" charset="77"/>
              </a:defRPr>
            </a:lvl1pPr>
          </a:lstStyle>
          <a:p>
            <a:pPr lvl="0"/>
            <a:r>
              <a:rPr lang="en-US"/>
              <a:t>Click to edit text styles</a:t>
            </a:r>
          </a:p>
        </p:txBody>
      </p:sp>
    </p:spTree>
    <p:extLst>
      <p:ext uri="{BB962C8B-B14F-4D97-AF65-F5344CB8AC3E}">
        <p14:creationId xmlns:p14="http://schemas.microsoft.com/office/powerpoint/2010/main" val="46891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gu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0972800" cy="1199822"/>
          </a:xfrm>
        </p:spPr>
        <p:txBody>
          <a:bodyPr anchor="b"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1000" y="3449317"/>
            <a:ext cx="10972800" cy="681935"/>
          </a:xfrm>
        </p:spPr>
        <p:txBody>
          <a:bodyPr>
            <a:normAutofit/>
          </a:bodyPr>
          <a:lstStyle>
            <a:lvl1pPr marL="0" indent="0">
              <a:buNone/>
              <a:defRPr sz="2800">
                <a:solidFill>
                  <a:schemeClr val="bg1"/>
                </a:solidFill>
                <a:latin typeface="IntelOne Text" panose="020B0503020203020204" pitchFamily="34" charset="77"/>
              </a:defRPr>
            </a:lvl1pPr>
          </a:lstStyle>
          <a:p>
            <a:pPr lvl="0"/>
            <a:r>
              <a:rPr lang="en-US"/>
              <a:t>Click to edit text styles</a:t>
            </a:r>
          </a:p>
        </p:txBody>
      </p:sp>
      <p:sp>
        <p:nvSpPr>
          <p:cNvPr id="5" name="Rectangle 4">
            <a:extLst>
              <a:ext uri="{FF2B5EF4-FFF2-40B4-BE49-F238E27FC236}">
                <a16:creationId xmlns:a16="http://schemas.microsoft.com/office/drawing/2014/main" id="{3CEB7CF4-6E59-4F58-B339-D2AEFB0D202B}"/>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55FB7B45-0229-4BD9-84EB-963DE20FBDD7}"/>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1" name="Rectangle 10">
            <a:extLst>
              <a:ext uri="{FF2B5EF4-FFF2-40B4-BE49-F238E27FC236}">
                <a16:creationId xmlns:a16="http://schemas.microsoft.com/office/drawing/2014/main" id="{35E9F9A1-9773-43B8-98D0-A483D488C5EF}"/>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50338064-1322-4DA2-AA1C-4E086E88E7F2}"/>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EB20DD1C-FBB9-4A79-99DE-1A05C67584B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5A8CF211-593C-4B89-BA8B-B4BF959BF14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15" name="Rectangle 14">
            <a:extLst>
              <a:ext uri="{FF2B5EF4-FFF2-40B4-BE49-F238E27FC236}">
                <a16:creationId xmlns:a16="http://schemas.microsoft.com/office/drawing/2014/main" id="{4386AE8E-163B-4673-9C89-BA60DB5BB6EB}"/>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6" name="TextBox 15">
            <a:extLst>
              <a:ext uri="{FF2B5EF4-FFF2-40B4-BE49-F238E27FC236}">
                <a16:creationId xmlns:a16="http://schemas.microsoft.com/office/drawing/2014/main" id="{5A9A01FA-314F-465F-BEBB-029CC884BD8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327916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Blue A">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368D64-A019-4399-A672-206E0E3B7414}"/>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341B807F-E5A0-4B47-8126-0798D03DDEEE}"/>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3C2D0DF1-6BFD-4E45-8CA9-4436F31DB615}"/>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0BFD17C7-2044-4743-9B58-A721FED6F07E}"/>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BC1BD233-1B52-4259-BBB2-FFAB0A8D1A3A}"/>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0E012ABA-EED9-48CA-B3FF-9EE6151C69B9}"/>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A2426B1C-8B0F-44A4-8250-F1D8598549E8}"/>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45D4EF16-2639-4F0C-B7CE-3B49694D7462}"/>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FFEF9D7-E955-4747-98A8-A3CDA0B2EA11}"/>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1C53175F-9DFF-470F-9639-8993D337BE4A}"/>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8880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ontent Blue B">
    <p:bg>
      <p:bgPr>
        <a:solidFill>
          <a:schemeClr val="tx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F68134-655A-4C58-8EC5-042D492A62BF}"/>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CC841197-2CF0-45F0-8F2A-7933BBBCA6C7}"/>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bg1"/>
                </a:solidFill>
              </a:defRPr>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bg1"/>
                </a:solidFill>
              </a:defRPr>
            </a:lvl1pPr>
          </a:lstStyle>
          <a:p>
            <a:pPr lvl="0"/>
            <a:r>
              <a:rPr lang="en-US"/>
              <a:t>Click to edit text styles</a:t>
            </a:r>
          </a:p>
        </p:txBody>
      </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42F87E56-D20F-4261-BEAD-AB9B17E14FC2}"/>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8" name="Rectangle 7">
            <a:extLst>
              <a:ext uri="{FF2B5EF4-FFF2-40B4-BE49-F238E27FC236}">
                <a16:creationId xmlns:a16="http://schemas.microsoft.com/office/drawing/2014/main" id="{BF1CF056-9D11-4F80-AB2B-5694DFB8A527}"/>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9FD4934B-0E18-43C3-ABD3-375F5EB746E2}"/>
              </a:ext>
              <a:ext uri="{C183D7F6-B498-43B3-948B-1728B52AA6E4}">
                <adec:decorative xmlns:adec="http://schemas.microsoft.com/office/drawing/2017/decorative" val="1"/>
              </a:ext>
            </a:extLst>
          </p:cNvPr>
          <p:cNvSpPr/>
          <p:nvPr userDrawn="1"/>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TextBox 9">
            <a:extLst>
              <a:ext uri="{FF2B5EF4-FFF2-40B4-BE49-F238E27FC236}">
                <a16:creationId xmlns:a16="http://schemas.microsoft.com/office/drawing/2014/main" id="{B33A9EF0-587D-4D66-AF71-B360DB9198E7}"/>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3" name="Group 2">
            <a:extLst>
              <a:ext uri="{FF2B5EF4-FFF2-40B4-BE49-F238E27FC236}">
                <a16:creationId xmlns:a16="http://schemas.microsoft.com/office/drawing/2014/main" id="{AF16FE66-F77C-48EC-9636-B0D3F1F816E2}"/>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7" name="Rectangle 16">
            <a:extLst>
              <a:ext uri="{FF2B5EF4-FFF2-40B4-BE49-F238E27FC236}">
                <a16:creationId xmlns:a16="http://schemas.microsoft.com/office/drawing/2014/main" id="{2FC6B6DC-5CBA-4569-BD05-67C2152AE1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9" name="Graphic 18">
            <a:extLst>
              <a:ext uri="{FF2B5EF4-FFF2-40B4-BE49-F238E27FC236}">
                <a16:creationId xmlns:a16="http://schemas.microsoft.com/office/drawing/2014/main" id="{EF9F90E2-0FB9-44A2-B48E-E894C3113E8B}"/>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20" name="Rectangle 19">
            <a:extLst>
              <a:ext uri="{FF2B5EF4-FFF2-40B4-BE49-F238E27FC236}">
                <a16:creationId xmlns:a16="http://schemas.microsoft.com/office/drawing/2014/main" id="{4B2BE4E4-A2DB-46D6-B372-8C331EFD1D29}"/>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22" name="TextBox 21">
            <a:extLst>
              <a:ext uri="{FF2B5EF4-FFF2-40B4-BE49-F238E27FC236}">
                <a16:creationId xmlns:a16="http://schemas.microsoft.com/office/drawing/2014/main" id="{5D945211-AEEA-4A21-B35C-B4FC0F99C654}"/>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grpSp>
        <p:nvGrpSpPr>
          <p:cNvPr id="23" name="Group 22">
            <a:extLst>
              <a:ext uri="{FF2B5EF4-FFF2-40B4-BE49-F238E27FC236}">
                <a16:creationId xmlns:a16="http://schemas.microsoft.com/office/drawing/2014/main" id="{3CBCDBB5-E209-49E3-8CC6-AEB941DB1EE2}"/>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4" name="Rectangle 23">
              <a:extLst>
                <a:ext uri="{FF2B5EF4-FFF2-40B4-BE49-F238E27FC236}">
                  <a16:creationId xmlns:a16="http://schemas.microsoft.com/office/drawing/2014/main" id="{E63C2813-2F09-413F-9991-44CA3B6BE2D7}"/>
                </a:ext>
              </a:extLst>
            </p:cNvPr>
            <p:cNvSpPr/>
            <p:nvPr userDrawn="1"/>
          </p:nvSpPr>
          <p:spPr>
            <a:xfrm>
              <a:off x="709974" y="2295340"/>
              <a:ext cx="319157" cy="319157"/>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5" name="Rectangle 24">
              <a:extLst>
                <a:ext uri="{FF2B5EF4-FFF2-40B4-BE49-F238E27FC236}">
                  <a16:creationId xmlns:a16="http://schemas.microsoft.com/office/drawing/2014/main" id="{892EC626-BB7B-40F7-9ABD-4FB62F9E9719}"/>
                </a:ext>
              </a:extLst>
            </p:cNvPr>
            <p:cNvSpPr/>
            <p:nvPr userDrawn="1"/>
          </p:nvSpPr>
          <p:spPr>
            <a:xfrm>
              <a:off x="536812" y="2123120"/>
              <a:ext cx="174318" cy="17431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6" name="Rectangle 25">
              <a:extLst>
                <a:ext uri="{FF2B5EF4-FFF2-40B4-BE49-F238E27FC236}">
                  <a16:creationId xmlns:a16="http://schemas.microsoft.com/office/drawing/2014/main" id="{040C129E-8ED4-49C2-A5EB-49C77A547ED5}"/>
                </a:ext>
              </a:extLst>
            </p:cNvPr>
            <p:cNvSpPr/>
            <p:nvPr userDrawn="1"/>
          </p:nvSpPr>
          <p:spPr>
            <a:xfrm>
              <a:off x="711130" y="2023074"/>
              <a:ext cx="100045" cy="100045"/>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247659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9E57986-E823-49CC-B8D3-C5A2AD9415DB}"/>
              </a:ext>
              <a:ext uri="{C183D7F6-B498-43B3-948B-1728B52AA6E4}">
                <adec:decorative xmlns:adec="http://schemas.microsoft.com/office/drawing/2017/decorative" val="1"/>
              </a:ext>
            </a:extLst>
          </p:cNvPr>
          <p:cNvSpPr/>
          <p:nvPr userDrawn="1"/>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925220" y="2614497"/>
            <a:ext cx="4838270" cy="1782383"/>
          </a:xfrm>
        </p:spPr>
        <p:txBody>
          <a:bodyPr anchor="t" anchorCtr="0">
            <a:normAutofit/>
          </a:bodyPr>
          <a:lstStyle>
            <a:lvl1pPr>
              <a:defRPr sz="4800">
                <a:solidFill>
                  <a:schemeClr val="tx1"/>
                </a:solidFill>
              </a:defRPr>
            </a:lvl1pPr>
          </a:lstStyle>
          <a:p>
            <a:r>
              <a:rPr lang="en-US"/>
              <a:t>Click to edit title style</a:t>
            </a:r>
          </a:p>
        </p:txBody>
      </p:sp>
      <p:sp>
        <p:nvSpPr>
          <p:cNvPr id="17" name="Rectangle 16">
            <a:extLst>
              <a:ext uri="{FF2B5EF4-FFF2-40B4-BE49-F238E27FC236}">
                <a16:creationId xmlns:a16="http://schemas.microsoft.com/office/drawing/2014/main" id="{E32B7E3E-B537-4EE3-BA97-B90982F6C31B}"/>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757C7E27-4D13-40CC-BD02-3CD7453D0B8C}"/>
              </a:ext>
              <a:ext uri="{C183D7F6-B498-43B3-948B-1728B52AA6E4}">
                <adec:decorative xmlns:adec="http://schemas.microsoft.com/office/drawing/2017/decorative" val="1"/>
              </a:ext>
            </a:extLst>
          </p:cNvPr>
          <p:cNvSpPr/>
          <p:nvPr/>
        </p:nvSpPr>
        <p:spPr>
          <a:xfrm>
            <a:off x="5867399" y="402558"/>
            <a:ext cx="5874297" cy="60034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6087623" y="546389"/>
            <a:ext cx="5433848" cy="1118706"/>
          </a:xfrm>
        </p:spPr>
        <p:txBody>
          <a:bodyPr anchor="ctr" anchorCtr="0">
            <a:noAutofit/>
          </a:bodyPr>
          <a:lstStyle>
            <a:lvl1pPr marL="0" indent="0">
              <a:buNone/>
              <a:defRPr sz="3200">
                <a:solidFill>
                  <a:schemeClr val="tx1"/>
                </a:solidFill>
              </a:defRPr>
            </a:lvl1pPr>
          </a:lstStyle>
          <a:p>
            <a:pPr lvl="0"/>
            <a:r>
              <a:rPr lang="en-US"/>
              <a:t>Click to edit text styles</a:t>
            </a:r>
          </a:p>
        </p:txBody>
      </p:sp>
      <p:grpSp>
        <p:nvGrpSpPr>
          <p:cNvPr id="3" name="Group 2">
            <a:extLst>
              <a:ext uri="{FF2B5EF4-FFF2-40B4-BE49-F238E27FC236}">
                <a16:creationId xmlns:a16="http://schemas.microsoft.com/office/drawing/2014/main" id="{3506BD04-B5E7-422F-B321-54907EFDFDD8}"/>
              </a:ext>
              <a:ext uri="{C183D7F6-B498-43B3-948B-1728B52AA6E4}">
                <adec:decorative xmlns:adec="http://schemas.microsoft.com/office/drawing/2017/decorative" val="1"/>
              </a:ext>
            </a:extLst>
          </p:cNvPr>
          <p:cNvGrpSpPr/>
          <p:nvPr/>
        </p:nvGrpSpPr>
        <p:grpSpPr>
          <a:xfrm>
            <a:off x="536812" y="2023074"/>
            <a:ext cx="492319" cy="591423"/>
            <a:chOff x="536812" y="2023074"/>
            <a:chExt cx="492319" cy="591423"/>
          </a:xfrm>
        </p:grpSpPr>
        <p:sp>
          <p:nvSpPr>
            <p:cNvPr id="11" name="Rectangle 10">
              <a:extLst>
                <a:ext uri="{FF2B5EF4-FFF2-40B4-BE49-F238E27FC236}">
                  <a16:creationId xmlns:a16="http://schemas.microsoft.com/office/drawing/2014/main" id="{22EB94AE-1165-4C66-B976-C2E168859D49}"/>
                </a:ext>
              </a:extLst>
            </p:cNvPr>
            <p:cNvSpPr/>
            <p:nvPr/>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E9F8E51D-DCA9-46A9-A882-29E595D6A99F}"/>
                </a:ext>
              </a:extLst>
            </p:cNvPr>
            <p:cNvSpPr/>
            <p:nvPr/>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7E74772E-29C4-4337-A397-0F1232F1F1FE}"/>
                </a:ext>
              </a:extLst>
            </p:cNvPr>
            <p:cNvSpPr/>
            <p:nvPr/>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6" name="Content Placeholder 15">
            <a:extLst>
              <a:ext uri="{FF2B5EF4-FFF2-40B4-BE49-F238E27FC236}">
                <a16:creationId xmlns:a16="http://schemas.microsoft.com/office/drawing/2014/main" id="{5706ADC8-E536-415C-9589-A82AD6F7BDD1}"/>
              </a:ext>
            </a:extLst>
          </p:cNvPr>
          <p:cNvSpPr>
            <a:spLocks noGrp="1"/>
          </p:cNvSpPr>
          <p:nvPr>
            <p:ph sz="quarter" idx="11" hasCustomPrompt="1"/>
          </p:nvPr>
        </p:nvSpPr>
        <p:spPr>
          <a:xfrm>
            <a:off x="6087623" y="1813801"/>
            <a:ext cx="5433848" cy="43767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E175E17D-D74E-461D-9994-21701E9CF3FE}"/>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15" name="Rectangle 14">
            <a:extLst>
              <a:ext uri="{FF2B5EF4-FFF2-40B4-BE49-F238E27FC236}">
                <a16:creationId xmlns:a16="http://schemas.microsoft.com/office/drawing/2014/main" id="{165D4340-FCEE-4743-A648-5DB311031F75}"/>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C35DA17-DFF2-467C-A710-877908080517}"/>
              </a:ext>
              <a:ext uri="{C183D7F6-B498-43B3-948B-1728B52AA6E4}">
                <adec:decorative xmlns:adec="http://schemas.microsoft.com/office/drawing/2017/decorative" val="1"/>
              </a:ext>
            </a:extLst>
          </p:cNvPr>
          <p:cNvGrpSpPr/>
          <p:nvPr userDrawn="1"/>
        </p:nvGrpSpPr>
        <p:grpSpPr>
          <a:xfrm>
            <a:off x="536812" y="2023074"/>
            <a:ext cx="492319" cy="591423"/>
            <a:chOff x="536812" y="2023074"/>
            <a:chExt cx="492319" cy="591423"/>
          </a:xfrm>
        </p:grpSpPr>
        <p:sp>
          <p:nvSpPr>
            <p:cNvPr id="21" name="Rectangle 20">
              <a:extLst>
                <a:ext uri="{FF2B5EF4-FFF2-40B4-BE49-F238E27FC236}">
                  <a16:creationId xmlns:a16="http://schemas.microsoft.com/office/drawing/2014/main" id="{C6AEFDCF-A68C-4E0D-95B4-6F1A9717550A}"/>
                </a:ext>
              </a:extLst>
            </p:cNvPr>
            <p:cNvSpPr/>
            <p:nvPr userDrawn="1"/>
          </p:nvSpPr>
          <p:spPr>
            <a:xfrm>
              <a:off x="709974" y="2295340"/>
              <a:ext cx="319157" cy="319157"/>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F55E41F1-4636-455F-8CC5-9CC2D25CD287}"/>
                </a:ext>
              </a:extLst>
            </p:cNvPr>
            <p:cNvSpPr/>
            <p:nvPr userDrawn="1"/>
          </p:nvSpPr>
          <p:spPr>
            <a:xfrm>
              <a:off x="536812" y="2123120"/>
              <a:ext cx="174318" cy="174318"/>
            </a:xfrm>
            <a:prstGeom prst="rect">
              <a:avLst/>
            </a:prstGeom>
            <a:solidFill>
              <a:srgbClr val="7BD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BF6C486-C6BA-41CF-8F21-5691BA4400F2}"/>
                </a:ext>
              </a:extLst>
            </p:cNvPr>
            <p:cNvSpPr/>
            <p:nvPr userDrawn="1"/>
          </p:nvSpPr>
          <p:spPr>
            <a:xfrm>
              <a:off x="711130" y="2023074"/>
              <a:ext cx="100045" cy="100045"/>
            </a:xfrm>
            <a:prstGeom prst="rect">
              <a:avLst/>
            </a:prstGeom>
            <a:solidFill>
              <a:srgbClr val="B4F0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24" name="TextBox 23">
            <a:extLst>
              <a:ext uri="{FF2B5EF4-FFF2-40B4-BE49-F238E27FC236}">
                <a16:creationId xmlns:a16="http://schemas.microsoft.com/office/drawing/2014/main" id="{A0695690-BC82-4B1F-9B7E-92DC6CAFF117}"/>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Tree>
    <p:extLst>
      <p:ext uri="{BB962C8B-B14F-4D97-AF65-F5344CB8AC3E}">
        <p14:creationId xmlns:p14="http://schemas.microsoft.com/office/powerpoint/2010/main" val="16623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ue B">
    <p:bg>
      <p:bgPr>
        <a:solidFill>
          <a:schemeClr val="tx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882660D-9752-4416-A0A1-69ECA0CD4207}"/>
              </a:ext>
              <a:ext uri="{C183D7F6-B498-43B3-948B-1728B52AA6E4}">
                <adec:decorative xmlns:adec="http://schemas.microsoft.com/office/drawing/2017/decorative" val="1"/>
              </a:ext>
            </a:extLst>
          </p:cNvPr>
          <p:cNvGrpSpPr/>
          <p:nvPr userDrawn="1"/>
        </p:nvGrpSpPr>
        <p:grpSpPr>
          <a:xfrm>
            <a:off x="573803" y="0"/>
            <a:ext cx="4325371" cy="6392520"/>
            <a:chOff x="573803" y="0"/>
            <a:chExt cx="4325371" cy="6392520"/>
          </a:xfrm>
        </p:grpSpPr>
        <p:sp>
          <p:nvSpPr>
            <p:cNvPr id="19" name="Rectangle 18">
              <a:extLst>
                <a:ext uri="{FF2B5EF4-FFF2-40B4-BE49-F238E27FC236}">
                  <a16:creationId xmlns:a16="http://schemas.microsoft.com/office/drawing/2014/main" id="{8581569F-6701-4CDA-895D-6BD6D388AB05}"/>
                </a:ext>
              </a:extLst>
            </p:cNvPr>
            <p:cNvSpPr/>
            <p:nvPr userDrawn="1"/>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20" name="Group 19">
              <a:extLst>
                <a:ext uri="{FF2B5EF4-FFF2-40B4-BE49-F238E27FC236}">
                  <a16:creationId xmlns:a16="http://schemas.microsoft.com/office/drawing/2014/main" id="{8EFB02BB-CBC4-4742-9BA0-2C9212EFAF23}"/>
                </a:ext>
              </a:extLst>
            </p:cNvPr>
            <p:cNvGrpSpPr/>
            <p:nvPr userDrawn="1"/>
          </p:nvGrpSpPr>
          <p:grpSpPr>
            <a:xfrm>
              <a:off x="1468406" y="5995719"/>
              <a:ext cx="1059754" cy="396801"/>
              <a:chOff x="1314450" y="6391094"/>
              <a:chExt cx="1123377" cy="420623"/>
            </a:xfrm>
          </p:grpSpPr>
          <p:sp>
            <p:nvSpPr>
              <p:cNvPr id="24" name="Freeform: Shape 23">
                <a:extLst>
                  <a:ext uri="{FF2B5EF4-FFF2-40B4-BE49-F238E27FC236}">
                    <a16:creationId xmlns:a16="http://schemas.microsoft.com/office/drawing/2014/main" id="{85AE6566-9773-4111-B8E5-827E7E8AE779}"/>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5" name="Freeform: Shape 24">
                <a:extLst>
                  <a:ext uri="{FF2B5EF4-FFF2-40B4-BE49-F238E27FC236}">
                    <a16:creationId xmlns:a16="http://schemas.microsoft.com/office/drawing/2014/main" id="{5251A5FC-EF81-41EC-BA9D-EC2323003C59}"/>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6" name="Freeform: Shape 25">
                <a:extLst>
                  <a:ext uri="{FF2B5EF4-FFF2-40B4-BE49-F238E27FC236}">
                    <a16:creationId xmlns:a16="http://schemas.microsoft.com/office/drawing/2014/main" id="{E6ED56C7-8502-4EC0-A864-040B8DB9D862}"/>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27" name="Freeform: Shape 26">
                <a:extLst>
                  <a:ext uri="{FF2B5EF4-FFF2-40B4-BE49-F238E27FC236}">
                    <a16:creationId xmlns:a16="http://schemas.microsoft.com/office/drawing/2014/main" id="{6C77F18A-71EB-4B46-8C22-E5C1ACCE6C40}"/>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758CE26D-A586-4A86-AA98-B9D850FBFCD7}"/>
                </a:ext>
              </a:extLst>
            </p:cNvPr>
            <p:cNvSpPr/>
            <p:nvPr userDrawn="1"/>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2" name="Rectangle 21">
              <a:extLst>
                <a:ext uri="{FF2B5EF4-FFF2-40B4-BE49-F238E27FC236}">
                  <a16:creationId xmlns:a16="http://schemas.microsoft.com/office/drawing/2014/main" id="{7CE63CF4-E38C-42FE-9C75-CB2B3DEB5FBD}"/>
                </a:ext>
              </a:extLst>
            </p:cNvPr>
            <p:cNvSpPr/>
            <p:nvPr userDrawn="1"/>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67E1EECF-CDF6-475D-8C89-D59E9C677475}"/>
                </a:ext>
              </a:extLst>
            </p:cNvPr>
            <p:cNvSpPr/>
            <p:nvPr userDrawn="1"/>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grpSp>
        <p:nvGrpSpPr>
          <p:cNvPr id="4" name="Group 3">
            <a:extLst>
              <a:ext uri="{FF2B5EF4-FFF2-40B4-BE49-F238E27FC236}">
                <a16:creationId xmlns:a16="http://schemas.microsoft.com/office/drawing/2014/main" id="{B3AA05A6-FEDA-41DC-B943-5B1F42A56F08}"/>
              </a:ext>
              <a:ext uri="{C183D7F6-B498-43B3-948B-1728B52AA6E4}">
                <adec:decorative xmlns:adec="http://schemas.microsoft.com/office/drawing/2017/decorative" val="1"/>
              </a:ext>
            </a:extLst>
          </p:cNvPr>
          <p:cNvGrpSpPr/>
          <p:nvPr/>
        </p:nvGrpSpPr>
        <p:grpSpPr>
          <a:xfrm>
            <a:off x="573803" y="0"/>
            <a:ext cx="4325371" cy="6392520"/>
            <a:chOff x="573803" y="0"/>
            <a:chExt cx="4325371" cy="6392520"/>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sp>
          <p:nvSpPr>
            <p:cNvPr id="15" name="Rectangle 14">
              <a:extLst>
                <a:ext uri="{FF2B5EF4-FFF2-40B4-BE49-F238E27FC236}">
                  <a16:creationId xmlns:a16="http://schemas.microsoft.com/office/drawing/2014/main" id="{EC1BCBB2-B699-44A9-B291-3CCD0D0E00F2}"/>
                </a:ext>
              </a:extLst>
            </p:cNvPr>
            <p:cNvSpPr/>
            <p:nvPr/>
          </p:nvSpPr>
          <p:spPr>
            <a:xfrm>
              <a:off x="860457" y="4951823"/>
              <a:ext cx="158111" cy="158111"/>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73D17A91-F49E-45DE-835E-543E5DCD8458}"/>
                </a:ext>
              </a:extLst>
            </p:cNvPr>
            <p:cNvSpPr/>
            <p:nvPr/>
          </p:nvSpPr>
          <p:spPr>
            <a:xfrm>
              <a:off x="573803" y="5104242"/>
              <a:ext cx="286654" cy="286654"/>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77E01F40-8D2A-43E6-B578-00B92049883B}"/>
                </a:ext>
              </a:extLst>
            </p:cNvPr>
            <p:cNvSpPr/>
            <p:nvPr/>
          </p:nvSpPr>
          <p:spPr>
            <a:xfrm>
              <a:off x="861107" y="5390896"/>
              <a:ext cx="610214" cy="610214"/>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bg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913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Frame White">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7" name="Rectangle 6">
            <a:extLst>
              <a:ext uri="{FF2B5EF4-FFF2-40B4-BE49-F238E27FC236}">
                <a16:creationId xmlns:a16="http://schemas.microsoft.com/office/drawing/2014/main" id="{A00988D3-27CA-4F8F-A6E2-E1104C51DCB1}"/>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B7030671-1E88-49B1-9FE5-927C1B8EE1BE}"/>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sp>
        <p:nvSpPr>
          <p:cNvPr id="6" name="Rectangle 5">
            <a:extLst>
              <a:ext uri="{FF2B5EF4-FFF2-40B4-BE49-F238E27FC236}">
                <a16:creationId xmlns:a16="http://schemas.microsoft.com/office/drawing/2014/main" id="{AA228789-1C29-4F2A-B05E-B47226DD5081}"/>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828800"/>
            <a:ext cx="10557387" cy="3200400"/>
          </a:xfrm>
        </p:spPr>
        <p:txBody>
          <a:bodyPr>
            <a:normAutofit/>
          </a:bodyPr>
          <a:lstStyle>
            <a:lvl1pPr algn="ctr">
              <a:defRPr sz="4800">
                <a:solidFill>
                  <a:schemeClr val="accent1"/>
                </a:solidFill>
              </a:defRPr>
            </a:lvl1pPr>
          </a:lstStyle>
          <a:p>
            <a:r>
              <a:rPr lang="en-US"/>
              <a:t>Click to edit title style</a:t>
            </a:r>
          </a:p>
        </p:txBody>
      </p:sp>
    </p:spTree>
    <p:extLst>
      <p:ext uri="{BB962C8B-B14F-4D97-AF65-F5344CB8AC3E}">
        <p14:creationId xmlns:p14="http://schemas.microsoft.com/office/powerpoint/2010/main" val="222957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with Frame Blu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75A302-45A3-481F-BFAB-9A074C3F7794}"/>
              </a:ext>
              <a:ext uri="{C183D7F6-B498-43B3-948B-1728B52AA6E4}">
                <adec:decorative xmlns:adec="http://schemas.microsoft.com/office/drawing/2017/decorative" val="1"/>
              </a:ext>
            </a:extLst>
          </p:cNvPr>
          <p:cNvSpPr/>
          <p:nvPr/>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56A6F6B2-1DD0-42F2-9039-5327CC0EF19D}"/>
              </a:ext>
              <a:ext uri="{C183D7F6-B498-43B3-948B-1728B52AA6E4}">
                <adec:decorative xmlns:adec="http://schemas.microsoft.com/office/drawing/2017/decorative" val="1"/>
              </a:ext>
            </a:extLst>
          </p:cNvPr>
          <p:cNvSpPr/>
          <p:nvPr/>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DB3A20D-927D-4DD1-8E5E-A3AC6EDE3968}"/>
              </a:ext>
              <a:ext uri="{C183D7F6-B498-43B3-948B-1728B52AA6E4}">
                <adec:decorative xmlns:adec="http://schemas.microsoft.com/office/drawing/2017/decorative" val="1"/>
              </a:ext>
            </a:extLst>
          </p:cNvPr>
          <p:cNvSpPr txBox="1"/>
          <p:nvPr/>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6" name="Graphic 5">
            <a:extLst>
              <a:ext uri="{FF2B5EF4-FFF2-40B4-BE49-F238E27FC236}">
                <a16:creationId xmlns:a16="http://schemas.microsoft.com/office/drawing/2014/main" id="{5DDBF953-491D-46D1-9B3A-9BACF5F24487}"/>
              </a:ext>
              <a:ext uri="{C183D7F6-B498-43B3-948B-1728B52AA6E4}">
                <adec:decorative xmlns:adec="http://schemas.microsoft.com/office/drawing/2017/decorative" val="1"/>
              </a:ext>
            </a:extLst>
          </p:cNvPr>
          <p:cNvPicPr>
            <a:picLocks noChangeAspect="1"/>
          </p:cNvPicPr>
          <p:nvPr/>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7" name="Rectangle 6">
            <a:extLst>
              <a:ext uri="{FF2B5EF4-FFF2-40B4-BE49-F238E27FC236}">
                <a16:creationId xmlns:a16="http://schemas.microsoft.com/office/drawing/2014/main" id="{F2B9AAD6-9860-4DB3-B7F8-14D9F7EC7EC8}"/>
              </a:ext>
              <a:ext uri="{C183D7F6-B498-43B3-948B-1728B52AA6E4}">
                <adec:decorative xmlns:adec="http://schemas.microsoft.com/office/drawing/2017/decorative" val="1"/>
              </a:ext>
            </a:extLst>
          </p:cNvPr>
          <p:cNvSpPr/>
          <p:nvPr/>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8" name="Rectangle 7">
            <a:extLst>
              <a:ext uri="{FF2B5EF4-FFF2-40B4-BE49-F238E27FC236}">
                <a16:creationId xmlns:a16="http://schemas.microsoft.com/office/drawing/2014/main" id="{02595309-FEF7-41EA-9715-F4426DF07254}"/>
              </a:ext>
              <a:ext uri="{C183D7F6-B498-43B3-948B-1728B52AA6E4}">
                <adec:decorative xmlns:adec="http://schemas.microsoft.com/office/drawing/2017/decorative" val="1"/>
              </a:ext>
            </a:extLst>
          </p:cNvPr>
          <p:cNvSpPr/>
          <p:nvPr/>
        </p:nvSpPr>
        <p:spPr>
          <a:xfrm>
            <a:off x="286365" y="6510549"/>
            <a:ext cx="2172390" cy="276999"/>
          </a:xfrm>
          <a:prstGeom prst="rect">
            <a:avLst/>
          </a:prstGeom>
        </p:spPr>
        <p:txBody>
          <a:bodyPr wrap="none">
            <a:spAutoFit/>
          </a:bodyPr>
          <a:lstStyle/>
          <a:p>
            <a:pPr algn="l"/>
            <a:r>
              <a:rPr lang="en-US" sz="1200">
                <a:solidFill>
                  <a:schemeClr val="bg1"/>
                </a:solidFill>
                <a:ea typeface="Intel Clear" panose="020B0604020203020204" pitchFamily="34" charset="0"/>
                <a:cs typeface="Times New Roman" panose="02020603050405020304" pitchFamily="18" charset="0"/>
              </a:rPr>
              <a:t>Department or Event Name</a:t>
            </a:r>
          </a:p>
        </p:txBody>
      </p:sp>
      <p:sp>
        <p:nvSpPr>
          <p:cNvPr id="10" name="Rectangle 9">
            <a:extLst>
              <a:ext uri="{FF2B5EF4-FFF2-40B4-BE49-F238E27FC236}">
                <a16:creationId xmlns:a16="http://schemas.microsoft.com/office/drawing/2014/main" id="{2460A36B-1810-4498-834B-51F1D1A293CA}"/>
              </a:ext>
              <a:ext uri="{C183D7F6-B498-43B3-948B-1728B52AA6E4}">
                <adec:decorative xmlns:adec="http://schemas.microsoft.com/office/drawing/2017/decorative" val="1"/>
              </a:ext>
            </a:extLst>
          </p:cNvPr>
          <p:cNvSpPr/>
          <p:nvPr userDrawn="1"/>
        </p:nvSpPr>
        <p:spPr>
          <a:xfrm>
            <a:off x="11734800" y="6400800"/>
            <a:ext cx="457200" cy="4572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EFA9CD9B-5FA5-485E-919D-13A6CB9B3191}"/>
              </a:ext>
              <a:ext uri="{C183D7F6-B498-43B3-948B-1728B52AA6E4}">
                <adec:decorative xmlns:adec="http://schemas.microsoft.com/office/drawing/2017/decorative" val="1"/>
              </a:ext>
            </a:extLst>
          </p:cNvPr>
          <p:cNvSpPr txBox="1"/>
          <p:nvPr userDrawn="1"/>
        </p:nvSpPr>
        <p:spPr>
          <a:xfrm>
            <a:off x="11898805" y="6553045"/>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bg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bg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2" name="Graphic 11">
            <a:extLst>
              <a:ext uri="{FF2B5EF4-FFF2-40B4-BE49-F238E27FC236}">
                <a16:creationId xmlns:a16="http://schemas.microsoft.com/office/drawing/2014/main" id="{9404C922-CDF2-4F38-AFEE-299C1D97DA89}"/>
              </a:ext>
              <a:ext uri="{C183D7F6-B498-43B3-948B-1728B52AA6E4}">
                <adec:decorative xmlns:adec="http://schemas.microsoft.com/office/drawing/2017/decorative" val="1"/>
              </a:ext>
            </a:extLst>
          </p:cNvPr>
          <p:cNvPicPr>
            <a:picLocks noChangeAspect="1"/>
          </p:cNvPicPr>
          <p:nvPr userDrawn="1"/>
        </p:nvPicPr>
        <p:blipFill>
          <a:blip r:embed="rId2">
            <a:lum bright="100000"/>
            <a:extLst>
              <a:ext uri="{96DAC541-7B7A-43D3-8B79-37D633B846F1}">
                <asvg:svgBlip xmlns:asvg="http://schemas.microsoft.com/office/drawing/2016/SVG/main" r:embed="rId3"/>
              </a:ext>
            </a:extLst>
          </a:blip>
          <a:stretch>
            <a:fillRect/>
          </a:stretch>
        </p:blipFill>
        <p:spPr>
          <a:xfrm>
            <a:off x="11137466" y="6554735"/>
            <a:ext cx="476084" cy="177524"/>
          </a:xfrm>
          <a:prstGeom prst="rect">
            <a:avLst/>
          </a:prstGeom>
        </p:spPr>
      </p:pic>
      <p:sp>
        <p:nvSpPr>
          <p:cNvPr id="13" name="Rectangle 12">
            <a:extLst>
              <a:ext uri="{FF2B5EF4-FFF2-40B4-BE49-F238E27FC236}">
                <a16:creationId xmlns:a16="http://schemas.microsoft.com/office/drawing/2014/main" id="{92FF7EB7-3074-4A03-9376-7D8CBA804C4B}"/>
              </a:ext>
              <a:ext uri="{C183D7F6-B498-43B3-948B-1728B52AA6E4}">
                <adec:decorative xmlns:adec="http://schemas.microsoft.com/office/drawing/2017/decorative" val="1"/>
              </a:ext>
            </a:extLst>
          </p:cNvPr>
          <p:cNvSpPr/>
          <p:nvPr userDrawn="1"/>
        </p:nvSpPr>
        <p:spPr>
          <a:xfrm>
            <a:off x="5537995" y="6510549"/>
            <a:ext cx="1116010" cy="246221"/>
          </a:xfrm>
          <a:prstGeom prst="rect">
            <a:avLst/>
          </a:prstGeom>
        </p:spPr>
        <p:txBody>
          <a:bodyPr wrap="none">
            <a:spAutoFit/>
          </a:bodyPr>
          <a:lstStyle/>
          <a:p>
            <a:pPr algn="ctr"/>
            <a:r>
              <a:rPr lang="en-US" sz="1000">
                <a:solidFill>
                  <a:schemeClr val="bg1"/>
                </a:solidFill>
                <a:ea typeface="Intel Clear" panose="020B0604020203020204" pitchFamily="34" charset="0"/>
                <a:cs typeface="Times New Roman" panose="02020603050405020304" pitchFamily="18" charset="0"/>
              </a:rPr>
              <a:t>Intel Confidential</a:t>
            </a:r>
          </a:p>
        </p:txBody>
      </p:sp>
      <p:sp>
        <p:nvSpPr>
          <p:cNvPr id="9" name="Rectangle 8">
            <a:extLst>
              <a:ext uri="{FF2B5EF4-FFF2-40B4-BE49-F238E27FC236}">
                <a16:creationId xmlns:a16="http://schemas.microsoft.com/office/drawing/2014/main" id="{BE6E5BC3-B783-496C-9E9D-03475FAADAC4}"/>
              </a:ext>
              <a:ext uri="{C183D7F6-B498-43B3-948B-1728B52AA6E4}">
                <adec:decorative xmlns:adec="http://schemas.microsoft.com/office/drawing/2017/decorative" val="1"/>
              </a:ext>
            </a:extLst>
          </p:cNvPr>
          <p:cNvSpPr/>
          <p:nvPr userDrawn="1"/>
        </p:nvSpPr>
        <p:spPr>
          <a:xfrm>
            <a:off x="457200" y="464127"/>
            <a:ext cx="11286348" cy="594483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DFA79AD-8981-4F51-8CC1-43C885681348}"/>
              </a:ext>
            </a:extLst>
          </p:cNvPr>
          <p:cNvSpPr>
            <a:spLocks noGrp="1"/>
          </p:cNvSpPr>
          <p:nvPr>
            <p:ph type="title" hasCustomPrompt="1"/>
          </p:nvPr>
        </p:nvSpPr>
        <p:spPr>
          <a:xfrm>
            <a:off x="806922" y="1776845"/>
            <a:ext cx="10557387" cy="3304310"/>
          </a:xfrm>
        </p:spPr>
        <p:txBody>
          <a:bodyPr>
            <a:normAutofit/>
          </a:bodyPr>
          <a:lstStyle>
            <a:lvl1pPr algn="ctr">
              <a:defRPr sz="4800">
                <a:solidFill>
                  <a:schemeClr val="bg1"/>
                </a:solidFill>
              </a:defRPr>
            </a:lvl1pPr>
          </a:lstStyle>
          <a:p>
            <a:r>
              <a:rPr lang="en-US"/>
              <a:t>Click to edit title style</a:t>
            </a:r>
          </a:p>
        </p:txBody>
      </p:sp>
    </p:spTree>
    <p:extLst>
      <p:ext uri="{BB962C8B-B14F-4D97-AF65-F5344CB8AC3E}">
        <p14:creationId xmlns:p14="http://schemas.microsoft.com/office/powerpoint/2010/main" val="225259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accent1"/>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pic>
        <p:nvPicPr>
          <p:cNvPr id="3" name="Picture 2" descr="Logo&#10;&#10;Description automatically generated">
            <a:extLst>
              <a:ext uri="{FF2B5EF4-FFF2-40B4-BE49-F238E27FC236}">
                <a16:creationId xmlns:a16="http://schemas.microsoft.com/office/drawing/2014/main" id="{204B0861-499A-4B5C-86C7-11D994DAA6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17820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1B587A-481D-4354-9508-D5D8FF887B06}"/>
              </a:ext>
              <a:ext uri="{C183D7F6-B498-43B3-948B-1728B52AA6E4}">
                <adec:decorative xmlns:adec="http://schemas.microsoft.com/office/drawing/2017/decorative" val="1"/>
              </a:ext>
            </a:extLst>
          </p:cNvPr>
          <p:cNvGrpSpPr/>
          <p:nvPr userDrawn="1"/>
        </p:nvGrpSpPr>
        <p:grpSpPr>
          <a:xfrm>
            <a:off x="573803" y="0"/>
            <a:ext cx="4325371" cy="6377476"/>
            <a:chOff x="573803" y="0"/>
            <a:chExt cx="4325371" cy="6377476"/>
          </a:xfrm>
        </p:grpSpPr>
        <p:sp>
          <p:nvSpPr>
            <p:cNvPr id="12" name="Rectangle 11">
              <a:extLst>
                <a:ext uri="{FF2B5EF4-FFF2-40B4-BE49-F238E27FC236}">
                  <a16:creationId xmlns:a16="http://schemas.microsoft.com/office/drawing/2014/main" id="{1CFE29C8-410C-4059-919F-670CE49EA18F}"/>
                </a:ext>
              </a:extLst>
            </p:cNvPr>
            <p:cNvSpPr/>
            <p:nvPr userDrawn="1"/>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1ADCBE42-BEC7-4DF9-A16F-7E76C7D448E8}"/>
                </a:ext>
              </a:extLst>
            </p:cNvPr>
            <p:cNvSpPr/>
            <p:nvPr userDrawn="1"/>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AAA47B74-98DC-499D-981D-583A2DD69E50}"/>
                </a:ext>
              </a:extLst>
            </p:cNvPr>
            <p:cNvSpPr/>
            <p:nvPr userDrawn="1"/>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33D68EB8-A34F-47E3-8B7F-5FF260D65B7C}"/>
                </a:ext>
              </a:extLst>
            </p:cNvPr>
            <p:cNvSpPr/>
            <p:nvPr userDrawn="1"/>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7" name="Graphic 16">
              <a:extLst>
                <a:ext uri="{FF2B5EF4-FFF2-40B4-BE49-F238E27FC236}">
                  <a16:creationId xmlns:a16="http://schemas.microsoft.com/office/drawing/2014/main" id="{07897D68-7CB8-406F-9146-F00DE71319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73803" y="0"/>
            <a:ext cx="4325371" cy="6377476"/>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1543438" y="944163"/>
            <a:ext cx="9810362" cy="627700"/>
          </a:xfrm>
        </p:spPr>
        <p:txBody>
          <a:bodyPr anchor="b" anchorCtr="0">
            <a:normAutofit/>
          </a:bodyPr>
          <a:lstStyle>
            <a:lvl1pPr marL="0" indent="0">
              <a:buFontTx/>
              <a:buNone/>
              <a:defRPr sz="1600">
                <a:solidFill>
                  <a:schemeClr val="accent1"/>
                </a:solidFill>
                <a:latin typeface="IntelOne Text" panose="020B0503020203020204" pitchFamily="34" charset="77"/>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1542536" y="1635111"/>
            <a:ext cx="9789007" cy="1874852"/>
          </a:xfrm>
        </p:spPr>
        <p:txBody>
          <a:bodyPr anchor="b"/>
          <a:lstStyle>
            <a:lvl1pPr algn="l">
              <a:defRPr sz="6000">
                <a:solidFill>
                  <a:schemeClr val="tx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1542536" y="3602038"/>
            <a:ext cx="978900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120803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7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p:txBody>
          <a:bodyPr/>
          <a:lstStyle/>
          <a:p>
            <a:r>
              <a:rPr lang="en-US"/>
              <a:t>Click to edit title style</a:t>
            </a:r>
          </a:p>
        </p:txBody>
      </p:sp>
    </p:spTree>
    <p:extLst>
      <p:ext uri="{BB962C8B-B14F-4D97-AF65-F5344CB8AC3E}">
        <p14:creationId xmlns:p14="http://schemas.microsoft.com/office/powerpoint/2010/main" val="10654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09728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8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userDrawn="1">
          <p15:clr>
            <a:srgbClr val="FBAE40"/>
          </p15:clr>
        </p15:guide>
        <p15:guide id="5" pos="240" userDrawn="1">
          <p15:clr>
            <a:srgbClr val="FBAE40"/>
          </p15:clr>
        </p15:guide>
        <p15:guide id="6" pos="71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0972800" cy="1199822"/>
          </a:xfrm>
        </p:spPr>
        <p:txBody>
          <a:bodyPr>
            <a:normAutofit/>
          </a:bodyPr>
          <a:lstStyle>
            <a:lvl1pPr>
              <a:defRPr sz="3600"/>
            </a:lvl1pPr>
          </a:lstStyle>
          <a:p>
            <a:r>
              <a:rPr lang="en-US"/>
              <a:t>Click to edit title style</a:t>
            </a:r>
          </a:p>
        </p:txBody>
      </p:sp>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hasCustomPrompt="1"/>
          </p:nvPr>
        </p:nvSpPr>
        <p:spPr>
          <a:xfrm>
            <a:off x="381000" y="1494289"/>
            <a:ext cx="10972800" cy="525462"/>
          </a:xfrm>
        </p:spPr>
        <p:txBody>
          <a:bodyPr>
            <a:noAutofit/>
          </a:bodyPr>
          <a:lstStyle>
            <a:lvl1pPr marL="0" indent="0">
              <a:buFontTx/>
              <a:buNone/>
              <a:defRPr sz="3200" b="0" i="0">
                <a:solidFill>
                  <a:schemeClr val="accent1"/>
                </a:solidFill>
                <a:latin typeface="IntelOne Text" panose="020B0503020203020204" pitchFamily="34" charset="77"/>
              </a:defRPr>
            </a:lvl1pPr>
          </a:lstStyle>
          <a:p>
            <a:pPr lvl="0"/>
            <a:r>
              <a:rPr lang="en-US"/>
              <a:t>Click to edit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2110067"/>
            <a:ext cx="10972800" cy="4084256"/>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90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6" name="Text Placeholder 5">
            <a:extLst>
              <a:ext uri="{FF2B5EF4-FFF2-40B4-BE49-F238E27FC236}">
                <a16:creationId xmlns:a16="http://schemas.microsoft.com/office/drawing/2014/main" id="{5C66EBB2-584E-4CD8-BAAE-06D480D3A0CB}"/>
              </a:ext>
            </a:extLst>
          </p:cNvPr>
          <p:cNvSpPr>
            <a:spLocks noGrp="1"/>
          </p:cNvSpPr>
          <p:nvPr>
            <p:ph type="body" sz="quarter" idx="10" hasCustomPrompt="1"/>
          </p:nvPr>
        </p:nvSpPr>
        <p:spPr>
          <a:xfrm>
            <a:off x="381000" y="1495361"/>
            <a:ext cx="10972800" cy="530454"/>
          </a:xfrm>
        </p:spPr>
        <p:txBody>
          <a:bodyPr>
            <a:noAutofit/>
          </a:bodyPr>
          <a:lstStyle>
            <a:lvl1pPr marL="0" indent="0">
              <a:buNone/>
              <a:defRPr sz="3200" b="0" i="0">
                <a:solidFill>
                  <a:schemeClr val="accent1"/>
                </a:solidFill>
                <a:latin typeface="IntelOne Text" panose="020B0503020203020204" pitchFamily="34" charset="77"/>
              </a:defRPr>
            </a:lvl1pPr>
            <a:lvl2pPr marL="457200" indent="0">
              <a:buNone/>
              <a:defRPr/>
            </a:lvl2pPr>
          </a:lstStyle>
          <a:p>
            <a:pPr lvl="0"/>
            <a:r>
              <a:rPr lang="en-US"/>
              <a:t>Click to edit text styles</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2105680"/>
            <a:ext cx="5429865" cy="4095774"/>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80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p:txBody>
          <a:body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5923935"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1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0972800"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0972800"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5489103" y="6510549"/>
            <a:ext cx="1213795" cy="246221"/>
          </a:xfrm>
          <a:prstGeom prst="rect">
            <a:avLst/>
          </a:prstGeom>
        </p:spPr>
        <p:txBody>
          <a:bodyPr wrap="none">
            <a:spAutoFit/>
          </a:bodyPr>
          <a:lstStyle/>
          <a:p>
            <a:pPr algn="ctr"/>
            <a:r>
              <a:rPr lang="en-US" sz="10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Intel Confidential</a:t>
            </a:r>
          </a:p>
        </p:txBody>
      </p:sp>
      <p:sp>
        <p:nvSpPr>
          <p:cNvPr id="9" name="Rectangle 8" descr="Department or Event Name">
            <a:extLst>
              <a:ext uri="{FF2B5EF4-FFF2-40B4-BE49-F238E27FC236}">
                <a16:creationId xmlns:a16="http://schemas.microsoft.com/office/drawing/2014/main" id="{8A75CF89-9B1A-49AA-8C1C-7280637B6567}"/>
              </a:ext>
            </a:extLst>
          </p:cNvPr>
          <p:cNvSpPr/>
          <p:nvPr/>
        </p:nvSpPr>
        <p:spPr>
          <a:xfrm>
            <a:off x="286365" y="6510549"/>
            <a:ext cx="2172390"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Department or Event Name</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137466" y="6554735"/>
            <a:ext cx="476084" cy="177524"/>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EDE1E402-C0AA-4A44-97FB-BE9DDACF9A55}"/>
              </a:ext>
              <a:ext uri="{C183D7F6-B498-43B3-948B-1728B52AA6E4}">
                <adec:decorative xmlns:adec="http://schemas.microsoft.com/office/drawing/2017/decorative" val="1"/>
              </a:ext>
            </a:extLst>
          </p:cNvPr>
          <p:cNvSpPr/>
          <p:nvPr userDrawn="1"/>
        </p:nvSpPr>
        <p:spPr>
          <a:xfrm>
            <a:off x="0" y="6400800"/>
            <a:ext cx="11734800" cy="4572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5" name="Rectangle 14" descr="Department or Event Name">
            <a:extLst>
              <a:ext uri="{FF2B5EF4-FFF2-40B4-BE49-F238E27FC236}">
                <a16:creationId xmlns:a16="http://schemas.microsoft.com/office/drawing/2014/main" id="{690E8CB7-4C09-47D4-9A3A-4E8E8877F589}"/>
              </a:ext>
            </a:extLst>
          </p:cNvPr>
          <p:cNvSpPr/>
          <p:nvPr userDrawn="1"/>
        </p:nvSpPr>
        <p:spPr>
          <a:xfrm>
            <a:off x="286365" y="6510549"/>
            <a:ext cx="524503" cy="276999"/>
          </a:xfrm>
          <a:prstGeom prst="rect">
            <a:avLst/>
          </a:prstGeom>
        </p:spPr>
        <p:txBody>
          <a:bodyPr wrap="none">
            <a:spAutoFit/>
          </a:bodyPr>
          <a:lstStyle/>
          <a:p>
            <a:pPr algn="l"/>
            <a:r>
              <a:rPr lang="en-US" sz="1200" b="0" i="0">
                <a:solidFill>
                  <a:schemeClr val="tx1"/>
                </a:solidFill>
                <a:latin typeface="IntelOne Text" panose="020B0503020203020204" pitchFamily="34" charset="77"/>
                <a:ea typeface="Intel Clear" panose="020B0604020203020204" pitchFamily="34" charset="0"/>
                <a:cs typeface="Times New Roman" panose="02020603050405020304" pitchFamily="18" charset="0"/>
              </a:rPr>
              <a:t>NEX</a:t>
            </a:r>
          </a:p>
        </p:txBody>
      </p:sp>
      <p:pic>
        <p:nvPicPr>
          <p:cNvPr id="16" name="Graphic 15">
            <a:extLst>
              <a:ext uri="{FF2B5EF4-FFF2-40B4-BE49-F238E27FC236}">
                <a16:creationId xmlns:a16="http://schemas.microsoft.com/office/drawing/2014/main" id="{3DB6E0FE-A458-4FC3-8BCF-C3DEF3B9E242}"/>
              </a:ext>
              <a:ext uri="{C183D7F6-B498-43B3-948B-1728B52AA6E4}">
                <adec:decorative xmlns:adec="http://schemas.microsoft.com/office/drawing/2017/decorative" val="1"/>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1137466" y="6554735"/>
            <a:ext cx="476084" cy="177524"/>
          </a:xfrm>
          <a:prstGeom prst="rect">
            <a:avLst/>
          </a:prstGeom>
        </p:spPr>
      </p:pic>
      <p:sp>
        <p:nvSpPr>
          <p:cNvPr id="17" name="TextBox 16" descr="page number">
            <a:extLst>
              <a:ext uri="{FF2B5EF4-FFF2-40B4-BE49-F238E27FC236}">
                <a16:creationId xmlns:a16="http://schemas.microsoft.com/office/drawing/2014/main" id="{53D7E5EC-4B62-4515-9A8B-0AB847259844}"/>
              </a:ext>
            </a:extLst>
          </p:cNvPr>
          <p:cNvSpPr txBox="1"/>
          <p:nvPr userDrawn="1"/>
        </p:nvSpPr>
        <p:spPr>
          <a:xfrm>
            <a:off x="11886783" y="655304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err="1">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sp>
        <p:nvSpPr>
          <p:cNvPr id="18" name="Rectangle 17">
            <a:extLst>
              <a:ext uri="{FF2B5EF4-FFF2-40B4-BE49-F238E27FC236}">
                <a16:creationId xmlns:a16="http://schemas.microsoft.com/office/drawing/2014/main" id="{51A5FD6C-5104-45F8-8C61-CC0432723E00}"/>
              </a:ext>
              <a:ext uri="{C183D7F6-B498-43B3-948B-1728B52AA6E4}">
                <adec:decorative xmlns:adec="http://schemas.microsoft.com/office/drawing/2017/decorative" val="1"/>
              </a:ext>
            </a:extLst>
          </p:cNvPr>
          <p:cNvSpPr/>
          <p:nvPr userDrawn="1"/>
        </p:nvSpPr>
        <p:spPr>
          <a:xfrm>
            <a:off x="11734800" y="0"/>
            <a:ext cx="457200" cy="64008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Tree>
    <p:extLst>
      <p:ext uri="{BB962C8B-B14F-4D97-AF65-F5344CB8AC3E}">
        <p14:creationId xmlns:p14="http://schemas.microsoft.com/office/powerpoint/2010/main" val="2327371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edc.intel.com/content/www/us/en/products/performance/benchmarks/overview/"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png"/><Relationship Id="rId18" Type="http://schemas.openxmlformats.org/officeDocument/2006/relationships/image" Target="../media/image20.sv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8.png"/><Relationship Id="rId12" Type="http://schemas.openxmlformats.org/officeDocument/2006/relationships/image" Target="../media/image11.sv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5.svg"/><Relationship Id="rId20" Type="http://schemas.openxmlformats.org/officeDocument/2006/relationships/image" Target="../media/image22.sv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16.png"/><Relationship Id="rId15" Type="http://schemas.openxmlformats.org/officeDocument/2006/relationships/image" Target="../media/image14.png"/><Relationship Id="rId10" Type="http://schemas.openxmlformats.org/officeDocument/2006/relationships/image" Target="../media/image18.svg"/><Relationship Id="rId19" Type="http://schemas.openxmlformats.org/officeDocument/2006/relationships/image" Target="../media/image21.png"/><Relationship Id="rId4" Type="http://schemas.openxmlformats.org/officeDocument/2006/relationships/image" Target="../media/image7.svg"/><Relationship Id="rId9" Type="http://schemas.openxmlformats.org/officeDocument/2006/relationships/image" Target="../media/image17.png"/><Relationship Id="rId14" Type="http://schemas.openxmlformats.org/officeDocument/2006/relationships/image" Target="../media/image13.svg"/><Relationship Id="rId22" Type="http://schemas.openxmlformats.org/officeDocument/2006/relationships/image" Target="../media/image24.svg"/></Relationships>
</file>

<file path=ppt/slides/_rels/slide7.xml.rels><?xml version="1.0" encoding="UTF-8" standalone="yes"?>
<Relationships xmlns="http://schemas.openxmlformats.org/package/2006/relationships"><Relationship Id="rId2" Type="http://schemas.openxmlformats.org/officeDocument/2006/relationships/hyperlink" Target="https://www.intel.com/content/www/us/en/resources-documentation/developer.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690E88-17D9-F675-CB22-C967199A715C}"/>
              </a:ext>
            </a:extLst>
          </p:cNvPr>
          <p:cNvSpPr>
            <a:spLocks noGrp="1"/>
          </p:cNvSpPr>
          <p:nvPr>
            <p:ph type="body" sz="quarter" idx="10"/>
          </p:nvPr>
        </p:nvSpPr>
        <p:spPr/>
        <p:txBody>
          <a:bodyPr/>
          <a:lstStyle/>
          <a:p>
            <a:r>
              <a:rPr lang="en-US"/>
              <a:t>Overview</a:t>
            </a:r>
          </a:p>
        </p:txBody>
      </p:sp>
      <p:sp>
        <p:nvSpPr>
          <p:cNvPr id="5" name="Title 4">
            <a:extLst>
              <a:ext uri="{FF2B5EF4-FFF2-40B4-BE49-F238E27FC236}">
                <a16:creationId xmlns:a16="http://schemas.microsoft.com/office/drawing/2014/main" id="{679F4BE2-8E4A-4003-B816-9E34781F7E88}"/>
              </a:ext>
            </a:extLst>
          </p:cNvPr>
          <p:cNvSpPr>
            <a:spLocks noGrp="1"/>
          </p:cNvSpPr>
          <p:nvPr>
            <p:ph type="ctrTitle"/>
          </p:nvPr>
        </p:nvSpPr>
        <p:spPr/>
        <p:txBody>
          <a:bodyPr>
            <a:normAutofit fontScale="90000"/>
          </a:bodyPr>
          <a:lstStyle/>
          <a:p>
            <a:r>
              <a:rPr lang="en-US" dirty="0"/>
              <a:t>Intel® Speed Shift Technology for Edge Computing</a:t>
            </a:r>
          </a:p>
        </p:txBody>
      </p:sp>
      <p:sp>
        <p:nvSpPr>
          <p:cNvPr id="2" name="Subtitle 1">
            <a:extLst>
              <a:ext uri="{FF2B5EF4-FFF2-40B4-BE49-F238E27FC236}">
                <a16:creationId xmlns:a16="http://schemas.microsoft.com/office/drawing/2014/main" id="{DFCBEE9A-FD0F-5786-23DC-C13447896594}"/>
              </a:ext>
            </a:extLst>
          </p:cNvPr>
          <p:cNvSpPr>
            <a:spLocks noGrp="1"/>
          </p:cNvSpPr>
          <p:nvPr>
            <p:ph type="subTitle" idx="1"/>
          </p:nvPr>
        </p:nvSpPr>
        <p:spPr/>
        <p:txBody>
          <a:bodyPr/>
          <a:lstStyle/>
          <a:p>
            <a:r>
              <a:rPr lang="en-US" dirty="0"/>
              <a:t>Assignment of processor performance to where it is most needed for Edge Computing applications.</a:t>
            </a:r>
          </a:p>
          <a:p>
            <a:r>
              <a:rPr lang="en-US" dirty="0"/>
              <a:t>RDC # 829471</a:t>
            </a:r>
          </a:p>
        </p:txBody>
      </p:sp>
    </p:spTree>
    <p:extLst>
      <p:ext uri="{BB962C8B-B14F-4D97-AF65-F5344CB8AC3E}">
        <p14:creationId xmlns:p14="http://schemas.microsoft.com/office/powerpoint/2010/main" val="205037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2652-35CF-436E-910A-342BC87865D5}"/>
              </a:ext>
            </a:extLst>
          </p:cNvPr>
          <p:cNvSpPr>
            <a:spLocks noGrp="1"/>
          </p:cNvSpPr>
          <p:nvPr>
            <p:ph type="title"/>
          </p:nvPr>
        </p:nvSpPr>
        <p:spPr/>
        <p:txBody>
          <a:bodyPr/>
          <a:lstStyle/>
          <a:p>
            <a:r>
              <a:rPr lang="en-US">
                <a:latin typeface="Intel Clear Light" panose="020B0404020203020204" pitchFamily="34" charset="0"/>
                <a:ea typeface="Intel Clear Light" panose="020B0404020203020204" pitchFamily="34" charset="0"/>
                <a:cs typeface="Intel Clear Light" panose="020B0404020203020204" pitchFamily="34" charset="0"/>
              </a:rPr>
              <a:t>Intel® Speed Shift Technology for Edge Computing …</a:t>
            </a:r>
            <a:endParaRPr lang="en-US"/>
          </a:p>
        </p:txBody>
      </p:sp>
      <p:sp>
        <p:nvSpPr>
          <p:cNvPr id="3" name="Content Placeholder 2">
            <a:extLst>
              <a:ext uri="{FF2B5EF4-FFF2-40B4-BE49-F238E27FC236}">
                <a16:creationId xmlns:a16="http://schemas.microsoft.com/office/drawing/2014/main" id="{8E746276-1591-B53A-6F40-A62CB4E482D4}"/>
              </a:ext>
            </a:extLst>
          </p:cNvPr>
          <p:cNvSpPr>
            <a:spLocks noGrp="1"/>
          </p:cNvSpPr>
          <p:nvPr>
            <p:ph idx="1"/>
          </p:nvPr>
        </p:nvSpPr>
        <p:spPr/>
        <p:txBody>
          <a:bodyPr/>
          <a:lstStyle/>
          <a:p>
            <a:pPr>
              <a:spcAft>
                <a:spcPts val="1200"/>
              </a:spcAft>
            </a:pPr>
            <a:r>
              <a:rPr lang="en-US" dirty="0">
                <a:latin typeface="Intel Clear Light" panose="020B0404020203020204" pitchFamily="34" charset="0"/>
                <a:ea typeface="Intel Clear Light" panose="020B0404020203020204" pitchFamily="34" charset="0"/>
                <a:cs typeface="Intel Clear Light" panose="020B0404020203020204" pitchFamily="34" charset="0"/>
              </a:rPr>
              <a:t>delivers capabilities for advanced mixed-criticality RT designs and edge designs with prioritized single threaded applications</a:t>
            </a:r>
          </a:p>
          <a:p>
            <a:pPr>
              <a:spcAft>
                <a:spcPts val="1200"/>
              </a:spcAft>
            </a:pPr>
            <a:r>
              <a:rPr lang="en-US" dirty="0">
                <a:latin typeface="Intel Clear Light" panose="020B0404020203020204" pitchFamily="34" charset="0"/>
                <a:ea typeface="Intel Clear Light" panose="020B0404020203020204" pitchFamily="34" charset="0"/>
                <a:cs typeface="Intel Clear Light" panose="020B0404020203020204" pitchFamily="34" charset="0"/>
              </a:rPr>
              <a:t>can be used to significantly boost single-threaded performance of specific cores (e.g. real-time applications pinned to specific cores)</a:t>
            </a:r>
          </a:p>
          <a:p>
            <a:pPr>
              <a:spcAft>
                <a:spcPts val="1200"/>
              </a:spcAft>
            </a:pPr>
            <a:r>
              <a:rPr lang="en-US" dirty="0">
                <a:latin typeface="Intel Clear Light" panose="020B0404020203020204" pitchFamily="34" charset="0"/>
                <a:ea typeface="Intel Clear Light" panose="020B0404020203020204" pitchFamily="34" charset="0"/>
                <a:cs typeface="Intel Clear Light" panose="020B0404020203020204" pitchFamily="34" charset="0"/>
              </a:rPr>
              <a:t>enveloping configuration guidance with thermal and reliability data </a:t>
            </a:r>
          </a:p>
          <a:p>
            <a:pPr lvl="1">
              <a:spcAft>
                <a:spcPts val="1200"/>
              </a:spcAft>
            </a:pPr>
            <a:r>
              <a:rPr lang="en-US" dirty="0">
                <a:latin typeface="Intel Clear Light" panose="020B0404020203020204" pitchFamily="34" charset="0"/>
                <a:ea typeface="Intel Clear Light" panose="020B0404020203020204" pitchFamily="34" charset="0"/>
                <a:cs typeface="Intel Clear Light" panose="020B0404020203020204" pitchFamily="34" charset="0"/>
                <a:sym typeface="Wingdings" panose="05000000000000000000" pitchFamily="2" charset="2"/>
              </a:rPr>
              <a:t>Guidance currently available for 13</a:t>
            </a:r>
            <a:r>
              <a:rPr lang="en-US" baseline="30000" dirty="0">
                <a:latin typeface="Intel Clear Light" panose="020B0404020203020204" pitchFamily="34" charset="0"/>
                <a:ea typeface="Intel Clear Light" panose="020B0404020203020204" pitchFamily="34" charset="0"/>
                <a:cs typeface="Intel Clear Light" panose="020B0404020203020204" pitchFamily="34" charset="0"/>
                <a:sym typeface="Wingdings" panose="05000000000000000000" pitchFamily="2" charset="2"/>
              </a:rPr>
              <a:t>th</a:t>
            </a:r>
            <a:r>
              <a:rPr lang="en-US" dirty="0">
                <a:latin typeface="Intel Clear Light" panose="020B0404020203020204" pitchFamily="34" charset="0"/>
                <a:ea typeface="Intel Clear Light" panose="020B0404020203020204" pitchFamily="34" charset="0"/>
                <a:cs typeface="Intel Clear Light" panose="020B0404020203020204" pitchFamily="34" charset="0"/>
                <a:sym typeface="Wingdings" panose="05000000000000000000" pitchFamily="2" charset="2"/>
              </a:rPr>
              <a:t> Generation Intel® Core™ H-Series processors</a:t>
            </a:r>
          </a:p>
          <a:p>
            <a:pPr lvl="1">
              <a:spcAft>
                <a:spcPts val="1200"/>
              </a:spcAft>
            </a:pPr>
            <a:r>
              <a:rPr lang="en-US" dirty="0">
                <a:latin typeface="IntelOne Display AR Medium" panose="020B0703020203020204" pitchFamily="34" charset="-78"/>
                <a:ea typeface="Intel Clear Light" panose="020B0404020203020204" pitchFamily="34" charset="0"/>
                <a:cs typeface="IntelOne Display AR Medium" panose="020B0703020203020204" pitchFamily="34" charset="-78"/>
                <a:sym typeface="Wingdings" panose="05000000000000000000" pitchFamily="2" charset="2"/>
              </a:rPr>
              <a:t>Details available in Public Intel® Time Coordinated Compute (TCC) User Guide (RDC #831067)</a:t>
            </a:r>
          </a:p>
          <a:p>
            <a:endParaRPr lang="en-US" dirty="0"/>
          </a:p>
        </p:txBody>
      </p:sp>
    </p:spTree>
    <p:extLst>
      <p:ext uri="{BB962C8B-B14F-4D97-AF65-F5344CB8AC3E}">
        <p14:creationId xmlns:p14="http://schemas.microsoft.com/office/powerpoint/2010/main" val="406770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28EA-71A5-C9B0-5E11-0CDCB614B560}"/>
              </a:ext>
            </a:extLst>
          </p:cNvPr>
          <p:cNvSpPr>
            <a:spLocks noGrp="1"/>
          </p:cNvSpPr>
          <p:nvPr>
            <p:ph type="title"/>
          </p:nvPr>
        </p:nvSpPr>
        <p:spPr/>
        <p:txBody>
          <a:bodyPr/>
          <a:lstStyle/>
          <a:p>
            <a:r>
              <a:rPr lang="en-US" b="1" i="0">
                <a:solidFill>
                  <a:srgbClr val="000000"/>
                </a:solidFill>
                <a:effectLst/>
                <a:highlight>
                  <a:srgbClr val="FFFFFF"/>
                </a:highlight>
                <a:latin typeface="var(--fontFamilyCustomFont1000, var(--fontFamilyBase))"/>
              </a:rPr>
              <a:t>Notices &amp; Disclaimers</a:t>
            </a:r>
            <a:endParaRPr lang="en-US"/>
          </a:p>
        </p:txBody>
      </p:sp>
      <p:sp>
        <p:nvSpPr>
          <p:cNvPr id="3" name="Content Placeholder 2">
            <a:extLst>
              <a:ext uri="{FF2B5EF4-FFF2-40B4-BE49-F238E27FC236}">
                <a16:creationId xmlns:a16="http://schemas.microsoft.com/office/drawing/2014/main" id="{74CA30B9-3D4B-0123-86D8-623A21C3A45B}"/>
              </a:ext>
            </a:extLst>
          </p:cNvPr>
          <p:cNvSpPr>
            <a:spLocks noGrp="1"/>
          </p:cNvSpPr>
          <p:nvPr>
            <p:ph idx="1"/>
          </p:nvPr>
        </p:nvSpPr>
        <p:spPr/>
        <p:txBody>
          <a:bodyPr>
            <a:normAutofit fontScale="92500" lnSpcReduction="10000"/>
          </a:bodyPr>
          <a:lstStyle/>
          <a:p>
            <a:pPr algn="l"/>
            <a:r>
              <a:rPr lang="en-US" b="0" i="0">
                <a:solidFill>
                  <a:srgbClr val="000000"/>
                </a:solidFill>
                <a:effectLst/>
                <a:highlight>
                  <a:srgbClr val="FFFFFF"/>
                </a:highlight>
                <a:latin typeface="Segoe UI" panose="020B0502040204020203" pitchFamily="34" charset="0"/>
              </a:rPr>
              <a:t>Performance varies by use, configuration and other factors. Learn more on the </a:t>
            </a:r>
            <a:r>
              <a:rPr lang="en-US" b="0" i="0" u="sng">
                <a:solidFill>
                  <a:srgbClr val="0071C5"/>
                </a:solidFill>
                <a:effectLst/>
                <a:highlight>
                  <a:srgbClr val="FFFFFF"/>
                </a:highlight>
                <a:latin typeface="Segoe UI" panose="020B0502040204020203" pitchFamily="34" charset="0"/>
                <a:hlinkClick r:id="rId2"/>
              </a:rPr>
              <a:t>Performance Index site</a:t>
            </a:r>
            <a:r>
              <a:rPr lang="en-US" b="0" i="0">
                <a:solidFill>
                  <a:srgbClr val="000000"/>
                </a:solidFill>
                <a:effectLst/>
                <a:highlight>
                  <a:srgbClr val="FFFFFF"/>
                </a:highlight>
                <a:latin typeface="Segoe UI" panose="020B0502040204020203" pitchFamily="34" charset="0"/>
              </a:rPr>
              <a:t>. </a:t>
            </a:r>
          </a:p>
          <a:p>
            <a:pPr algn="l"/>
            <a:r>
              <a:rPr lang="en-US" b="0" i="0">
                <a:solidFill>
                  <a:srgbClr val="000000"/>
                </a:solidFill>
                <a:effectLst/>
                <a:highlight>
                  <a:srgbClr val="FFFFFF"/>
                </a:highlight>
                <a:latin typeface="Segoe UI" panose="020B0502040204020203" pitchFamily="34" charset="0"/>
              </a:rPr>
              <a:t>Performance results are based on testing as of dates shown in configurations and may not reflect all publicly available updates.  See backup for configuration details.  No product or component can be absolutely secure. </a:t>
            </a:r>
          </a:p>
          <a:p>
            <a:pPr algn="l"/>
            <a:r>
              <a:rPr lang="en-US" b="0" i="0">
                <a:solidFill>
                  <a:srgbClr val="000000"/>
                </a:solidFill>
                <a:effectLst/>
                <a:highlight>
                  <a:srgbClr val="FFFFFF"/>
                </a:highlight>
                <a:latin typeface="Segoe UI" panose="020B0502040204020203" pitchFamily="34" charset="0"/>
              </a:rPr>
              <a:t>Your costs and results may vary. </a:t>
            </a:r>
          </a:p>
          <a:p>
            <a:pPr algn="l"/>
            <a:r>
              <a:rPr lang="en-US" b="0" i="0">
                <a:solidFill>
                  <a:srgbClr val="000000"/>
                </a:solidFill>
                <a:effectLst/>
                <a:highlight>
                  <a:srgbClr val="FFFFFF"/>
                </a:highlight>
                <a:latin typeface="Segoe UI" panose="020B0502040204020203" pitchFamily="34" charset="0"/>
              </a:rPr>
              <a:t>Intel technologies may require enabled hardware, software or service activation.</a:t>
            </a:r>
          </a:p>
          <a:p>
            <a:pPr algn="l"/>
            <a:r>
              <a:rPr lang="en-US" b="0" i="0">
                <a:solidFill>
                  <a:srgbClr val="000000"/>
                </a:solidFill>
                <a:effectLst/>
                <a:highlight>
                  <a:srgbClr val="FFFFFF"/>
                </a:highlight>
                <a:latin typeface="Segoe UI" panose="020B0502040204020203" pitchFamily="34" charset="0"/>
              </a:rPr>
              <a:t>© Intel Corporation.  Intel, the Intel logo, and other Intel marks are trademarks of Intel Corporation or its subsidiaries.  Other names and brands may be claimed as the property of others. </a:t>
            </a:r>
          </a:p>
          <a:p>
            <a:pPr marL="0" indent="0">
              <a:buNone/>
            </a:pPr>
            <a:endParaRPr lang="en-US"/>
          </a:p>
        </p:txBody>
      </p:sp>
    </p:spTree>
    <p:extLst>
      <p:ext uri="{BB962C8B-B14F-4D97-AF65-F5344CB8AC3E}">
        <p14:creationId xmlns:p14="http://schemas.microsoft.com/office/powerpoint/2010/main" val="298979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3791851-FCE8-F85C-B43B-C24C68DE6669}"/>
              </a:ext>
            </a:extLst>
          </p:cNvPr>
          <p:cNvSpPr/>
          <p:nvPr/>
        </p:nvSpPr>
        <p:spPr>
          <a:xfrm>
            <a:off x="478971" y="4448967"/>
            <a:ext cx="6318070" cy="1211485"/>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9E708FC-32A5-85BE-55CC-8DBC16C91A02}"/>
              </a:ext>
            </a:extLst>
          </p:cNvPr>
          <p:cNvSpPr/>
          <p:nvPr/>
        </p:nvSpPr>
        <p:spPr>
          <a:xfrm>
            <a:off x="6914602" y="4460123"/>
            <a:ext cx="4572004" cy="1200329"/>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23BF05-687D-A9D5-D8EA-370BD00F485D}"/>
              </a:ext>
            </a:extLst>
          </p:cNvPr>
          <p:cNvSpPr>
            <a:spLocks noGrp="1"/>
          </p:cNvSpPr>
          <p:nvPr>
            <p:ph idx="1"/>
          </p:nvPr>
        </p:nvSpPr>
        <p:spPr>
          <a:xfrm>
            <a:off x="297180" y="1273442"/>
            <a:ext cx="11670030" cy="2990803"/>
          </a:xfrm>
        </p:spPr>
        <p:txBody>
          <a:bodyPr>
            <a:normAutofit/>
          </a:bodyPr>
          <a:lstStyle/>
          <a:p>
            <a:r>
              <a:rPr lang="en-US" sz="2000"/>
              <a:t>With each generation Intel compute platforms provide more and more overall performance – spread over several cores. </a:t>
            </a:r>
          </a:p>
          <a:p>
            <a:pPr lvl="1"/>
            <a:r>
              <a:rPr lang="en-US" sz="1800"/>
              <a:t>In general, processors are optimized for best </a:t>
            </a:r>
            <a:r>
              <a:rPr lang="en-US" sz="1800">
                <a:latin typeface="+mn-lt"/>
                <a:cs typeface="IntelOne Display AR Medium" panose="020B0703020203020204" pitchFamily="34" charset="-78"/>
              </a:rPr>
              <a:t>general</a:t>
            </a:r>
            <a:r>
              <a:rPr lang="en-US" sz="1800"/>
              <a:t> performance</a:t>
            </a:r>
          </a:p>
          <a:p>
            <a:r>
              <a:rPr lang="en-US" sz="2000"/>
              <a:t>There is a </a:t>
            </a:r>
            <a:r>
              <a:rPr lang="en-US" sz="2000">
                <a:latin typeface="IntelOne Display Medium" panose="020B0703020203020204" pitchFamily="34" charset="0"/>
              </a:rPr>
              <a:t>class of use cases </a:t>
            </a:r>
            <a:r>
              <a:rPr lang="en-US" sz="2000"/>
              <a:t>that requires </a:t>
            </a:r>
            <a:r>
              <a:rPr lang="en-US" sz="2000">
                <a:latin typeface="IntelOne Display Medium" panose="020B0703020203020204" pitchFamily="34" charset="0"/>
              </a:rPr>
              <a:t>consistent performance</a:t>
            </a:r>
          </a:p>
          <a:p>
            <a:pPr lvl="1"/>
            <a:r>
              <a:rPr lang="en-US" sz="1800"/>
              <a:t>Best general performance may not always be optimal when consistent performance of a few specific applications is needed. </a:t>
            </a:r>
            <a:endParaRPr lang="en-US" sz="1800">
              <a:latin typeface="IntelOne Display Medium" panose="020B0703020203020204" pitchFamily="34" charset="0"/>
            </a:endParaRPr>
          </a:p>
          <a:p>
            <a:r>
              <a:rPr lang="en-US" sz="2000"/>
              <a:t>What does Intel® Speed Shift Technology for Edge Computing deliver?</a:t>
            </a:r>
          </a:p>
          <a:p>
            <a:pPr lvl="1"/>
            <a:r>
              <a:rPr lang="en-US" sz="1800">
                <a:latin typeface="IntelOne Display Medium" panose="020B0703020203020204" pitchFamily="34" charset="0"/>
                <a:cs typeface="IntelOne Display AR Medium" panose="020B0703020203020204" pitchFamily="34" charset="-78"/>
              </a:rPr>
              <a:t>Flexibility </a:t>
            </a:r>
            <a:r>
              <a:rPr lang="en-US" sz="1800"/>
              <a:t>to make best use of performance gains for such use cases</a:t>
            </a:r>
          </a:p>
          <a:p>
            <a:pPr lvl="1"/>
            <a:r>
              <a:rPr lang="en-US" sz="1800"/>
              <a:t>Specific assignment of processor </a:t>
            </a:r>
            <a:r>
              <a:rPr lang="en-US" sz="1800">
                <a:latin typeface="IntelOne Display Medium" panose="020B0703020203020204" pitchFamily="34" charset="0"/>
              </a:rPr>
              <a:t>performance</a:t>
            </a:r>
            <a:r>
              <a:rPr lang="en-US" sz="1800"/>
              <a:t> to </a:t>
            </a:r>
            <a:r>
              <a:rPr lang="en-US" sz="1800">
                <a:latin typeface="IntelOne Display Medium" panose="020B0703020203020204" pitchFamily="34" charset="0"/>
              </a:rPr>
              <a:t>where it is most needed.</a:t>
            </a:r>
          </a:p>
        </p:txBody>
      </p:sp>
      <p:sp>
        <p:nvSpPr>
          <p:cNvPr id="100" name="Rectangle 99">
            <a:extLst>
              <a:ext uri="{FF2B5EF4-FFF2-40B4-BE49-F238E27FC236}">
                <a16:creationId xmlns:a16="http://schemas.microsoft.com/office/drawing/2014/main" id="{A09D2322-103A-0298-5BAA-73A421DAA289}"/>
              </a:ext>
            </a:extLst>
          </p:cNvPr>
          <p:cNvSpPr/>
          <p:nvPr/>
        </p:nvSpPr>
        <p:spPr>
          <a:xfrm>
            <a:off x="335280" y="4288972"/>
            <a:ext cx="11255829" cy="15283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458545D-2777-C14D-7E56-AAA1808DD16C}"/>
              </a:ext>
            </a:extLst>
          </p:cNvPr>
          <p:cNvSpPr/>
          <p:nvPr/>
        </p:nvSpPr>
        <p:spPr>
          <a:xfrm>
            <a:off x="8051839" y="4581657"/>
            <a:ext cx="863554" cy="887780"/>
          </a:xfrm>
          <a:prstGeom prst="rect">
            <a:avLst/>
          </a:prstGeom>
          <a:solidFill>
            <a:srgbClr val="1F4E79"/>
          </a:solidFill>
          <a:ln w="12700" cap="flat" cmpd="sng" algn="ctr">
            <a:solidFill>
              <a:srgbClr val="1F4E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Core</a:t>
            </a:r>
          </a:p>
        </p:txBody>
      </p:sp>
      <p:sp>
        <p:nvSpPr>
          <p:cNvPr id="43" name="Rectangle 42">
            <a:extLst>
              <a:ext uri="{FF2B5EF4-FFF2-40B4-BE49-F238E27FC236}">
                <a16:creationId xmlns:a16="http://schemas.microsoft.com/office/drawing/2014/main" id="{B24FA90C-B3F6-03C0-6E0B-1D5F4E4C4714}"/>
              </a:ext>
            </a:extLst>
          </p:cNvPr>
          <p:cNvSpPr/>
          <p:nvPr/>
        </p:nvSpPr>
        <p:spPr>
          <a:xfrm>
            <a:off x="9015542" y="4581657"/>
            <a:ext cx="863554" cy="887780"/>
          </a:xfrm>
          <a:prstGeom prst="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Core</a:t>
            </a:r>
          </a:p>
        </p:txBody>
      </p:sp>
      <p:sp>
        <p:nvSpPr>
          <p:cNvPr id="55" name="Rectangle 54">
            <a:extLst>
              <a:ext uri="{FF2B5EF4-FFF2-40B4-BE49-F238E27FC236}">
                <a16:creationId xmlns:a16="http://schemas.microsoft.com/office/drawing/2014/main" id="{278FE906-C6ED-477F-5AE7-D32FA870F237}"/>
              </a:ext>
            </a:extLst>
          </p:cNvPr>
          <p:cNvSpPr/>
          <p:nvPr/>
        </p:nvSpPr>
        <p:spPr>
          <a:xfrm>
            <a:off x="4791141" y="4581657"/>
            <a:ext cx="863554" cy="887780"/>
          </a:xfrm>
          <a:prstGeom prst="rect">
            <a:avLst/>
          </a:prstGeom>
          <a:solidFill>
            <a:srgbClr val="00C7FD"/>
          </a:solidFill>
          <a:ln w="12700" cap="flat" cmpd="sng" algn="ctr">
            <a:solidFill>
              <a:srgbClr val="00C7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Core</a:t>
            </a:r>
          </a:p>
        </p:txBody>
      </p:sp>
      <p:sp>
        <p:nvSpPr>
          <p:cNvPr id="56" name="Rectangle 55">
            <a:extLst>
              <a:ext uri="{FF2B5EF4-FFF2-40B4-BE49-F238E27FC236}">
                <a16:creationId xmlns:a16="http://schemas.microsoft.com/office/drawing/2014/main" id="{269FF6B9-B6F2-790B-D328-DC2CFA06D5EC}"/>
              </a:ext>
            </a:extLst>
          </p:cNvPr>
          <p:cNvSpPr/>
          <p:nvPr/>
        </p:nvSpPr>
        <p:spPr>
          <a:xfrm>
            <a:off x="5754843" y="4581657"/>
            <a:ext cx="863554" cy="887780"/>
          </a:xfrm>
          <a:prstGeom prst="rect">
            <a:avLst/>
          </a:prstGeom>
          <a:solidFill>
            <a:srgbClr val="00C7FD"/>
          </a:solidFill>
          <a:ln w="12700" cap="flat" cmpd="sng" algn="ctr">
            <a:solidFill>
              <a:srgbClr val="00C7F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Core</a:t>
            </a:r>
          </a:p>
        </p:txBody>
      </p:sp>
      <p:sp>
        <p:nvSpPr>
          <p:cNvPr id="86" name="TextBox 85">
            <a:extLst>
              <a:ext uri="{FF2B5EF4-FFF2-40B4-BE49-F238E27FC236}">
                <a16:creationId xmlns:a16="http://schemas.microsoft.com/office/drawing/2014/main" id="{1530596F-A6F1-40A0-6E8A-43EABEEAF595}"/>
              </a:ext>
            </a:extLst>
          </p:cNvPr>
          <p:cNvSpPr txBox="1"/>
          <p:nvPr/>
        </p:nvSpPr>
        <p:spPr>
          <a:xfrm>
            <a:off x="525095" y="4460123"/>
            <a:ext cx="4256561" cy="1200329"/>
          </a:xfrm>
          <a:prstGeom prst="rect">
            <a:avLst/>
          </a:prstGeom>
          <a:noFill/>
        </p:spPr>
        <p:txBody>
          <a:bodyPr wrap="square" rtlCol="0">
            <a:spAutoFit/>
          </a:bodyPr>
          <a:lstStyle/>
          <a:p>
            <a:r>
              <a:rPr lang="en-US" dirty="0">
                <a:latin typeface="IntelOne Display Medium" panose="020B0703020203020204" pitchFamily="34" charset="0"/>
              </a:rPr>
              <a:t>Boost</a:t>
            </a:r>
            <a:r>
              <a:rPr lang="en-US" dirty="0"/>
              <a:t> </a:t>
            </a:r>
            <a:r>
              <a:rPr lang="en-US" dirty="0">
                <a:latin typeface="IntelOne Display Medium" panose="020B0703020203020204" pitchFamily="34" charset="0"/>
              </a:rPr>
              <a:t>single-thread performance </a:t>
            </a:r>
            <a:r>
              <a:rPr lang="en-US" dirty="0"/>
              <a:t>on a few selected cores – </a:t>
            </a:r>
            <a:r>
              <a:rPr lang="en-US" dirty="0">
                <a:latin typeface="IntelOne Display Medium" panose="020B0703020203020204" pitchFamily="34" charset="0"/>
              </a:rPr>
              <a:t>Higher Frequency</a:t>
            </a:r>
          </a:p>
          <a:p>
            <a:r>
              <a:rPr lang="en-US" dirty="0">
                <a:latin typeface="IntelOne Display Medium" panose="020B0703020203020204" pitchFamily="34" charset="0"/>
              </a:rPr>
              <a:t>Consistent processor performance </a:t>
            </a:r>
            <a:r>
              <a:rPr lang="en-US" dirty="0"/>
              <a:t>on the selected cores – </a:t>
            </a:r>
            <a:r>
              <a:rPr lang="en-US" dirty="0">
                <a:latin typeface="IntelOne Display Medium" panose="020B0703020203020204" pitchFamily="34" charset="0"/>
              </a:rPr>
              <a:t>Fixed Frequency</a:t>
            </a:r>
          </a:p>
        </p:txBody>
      </p:sp>
      <p:sp>
        <p:nvSpPr>
          <p:cNvPr id="89" name="TextBox 88">
            <a:extLst>
              <a:ext uri="{FF2B5EF4-FFF2-40B4-BE49-F238E27FC236}">
                <a16:creationId xmlns:a16="http://schemas.microsoft.com/office/drawing/2014/main" id="{F610BD6D-E04F-022D-B135-C4BB42FE0CA6}"/>
              </a:ext>
            </a:extLst>
          </p:cNvPr>
          <p:cNvSpPr txBox="1"/>
          <p:nvPr/>
        </p:nvSpPr>
        <p:spPr>
          <a:xfrm>
            <a:off x="9888580" y="4449134"/>
            <a:ext cx="1578428" cy="1200329"/>
          </a:xfrm>
          <a:prstGeom prst="rect">
            <a:avLst/>
          </a:prstGeom>
          <a:noFill/>
        </p:spPr>
        <p:txBody>
          <a:bodyPr wrap="square" rtlCol="0">
            <a:spAutoFit/>
          </a:bodyPr>
          <a:lstStyle/>
          <a:p>
            <a:pPr algn="ctr"/>
            <a:r>
              <a:rPr lang="en-US"/>
              <a:t>Lower the average performance on the rest</a:t>
            </a:r>
          </a:p>
        </p:txBody>
      </p:sp>
      <p:sp>
        <p:nvSpPr>
          <p:cNvPr id="94" name="Rectangle 93">
            <a:extLst>
              <a:ext uri="{FF2B5EF4-FFF2-40B4-BE49-F238E27FC236}">
                <a16:creationId xmlns:a16="http://schemas.microsoft.com/office/drawing/2014/main" id="{173C8E88-2882-55A3-B7F7-53DD44C9D675}"/>
              </a:ext>
            </a:extLst>
          </p:cNvPr>
          <p:cNvSpPr/>
          <p:nvPr/>
        </p:nvSpPr>
        <p:spPr>
          <a:xfrm>
            <a:off x="7070806" y="4581657"/>
            <a:ext cx="863554" cy="887780"/>
          </a:xfrm>
          <a:prstGeom prst="rect">
            <a:avLst/>
          </a:prstGeom>
          <a:solidFill>
            <a:srgbClr val="1F4E79"/>
          </a:solidFill>
          <a:ln w="12700" cap="flat" cmpd="sng" algn="ctr">
            <a:solidFill>
              <a:srgbClr val="1F4E7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Calibri" panose="020F0502020204030204"/>
                <a:ea typeface="+mn-ea"/>
                <a:cs typeface="+mn-cs"/>
              </a:rPr>
              <a:t>Core</a:t>
            </a:r>
          </a:p>
        </p:txBody>
      </p:sp>
      <p:cxnSp>
        <p:nvCxnSpPr>
          <p:cNvPr id="96" name="Straight Arrow Connector 95">
            <a:extLst>
              <a:ext uri="{FF2B5EF4-FFF2-40B4-BE49-F238E27FC236}">
                <a16:creationId xmlns:a16="http://schemas.microsoft.com/office/drawing/2014/main" id="{E1E74A89-E4A7-6523-E7A9-19C090CAF40B}"/>
              </a:ext>
            </a:extLst>
          </p:cNvPr>
          <p:cNvCxnSpPr>
            <a:cxnSpLocks/>
          </p:cNvCxnSpPr>
          <p:nvPr/>
        </p:nvCxnSpPr>
        <p:spPr>
          <a:xfrm flipH="1">
            <a:off x="5717177" y="6009149"/>
            <a:ext cx="2865120" cy="0"/>
          </a:xfrm>
          <a:prstGeom prst="straightConnector1">
            <a:avLst/>
          </a:prstGeom>
          <a:ln w="57150">
            <a:gradFill flip="none" rotWithShape="1">
              <a:gsLst>
                <a:gs pos="0">
                  <a:srgbClr val="1F4E79"/>
                </a:gs>
                <a:gs pos="100000">
                  <a:srgbClr val="00C7FD"/>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5902D8E-F66B-7900-6855-DF072F528CC3}"/>
              </a:ext>
            </a:extLst>
          </p:cNvPr>
          <p:cNvSpPr txBox="1"/>
          <p:nvPr/>
        </p:nvSpPr>
        <p:spPr>
          <a:xfrm>
            <a:off x="6096000" y="6009149"/>
            <a:ext cx="2127505" cy="369332"/>
          </a:xfrm>
          <a:prstGeom prst="rect">
            <a:avLst/>
          </a:prstGeom>
          <a:noFill/>
        </p:spPr>
        <p:txBody>
          <a:bodyPr wrap="square" rtlCol="0">
            <a:spAutoFit/>
          </a:bodyPr>
          <a:lstStyle/>
          <a:p>
            <a:r>
              <a:rPr lang="en-US"/>
              <a:t>Shift performance</a:t>
            </a:r>
          </a:p>
        </p:txBody>
      </p:sp>
      <p:sp>
        <p:nvSpPr>
          <p:cNvPr id="101" name="TextBox 100">
            <a:extLst>
              <a:ext uri="{FF2B5EF4-FFF2-40B4-BE49-F238E27FC236}">
                <a16:creationId xmlns:a16="http://schemas.microsoft.com/office/drawing/2014/main" id="{30C8CCFA-0578-C1EF-7DCC-6F0ACDF69A11}"/>
              </a:ext>
            </a:extLst>
          </p:cNvPr>
          <p:cNvSpPr txBox="1"/>
          <p:nvPr/>
        </p:nvSpPr>
        <p:spPr>
          <a:xfrm>
            <a:off x="239410" y="5762479"/>
            <a:ext cx="1763624" cy="369332"/>
          </a:xfrm>
          <a:prstGeom prst="rect">
            <a:avLst/>
          </a:prstGeom>
          <a:noFill/>
        </p:spPr>
        <p:txBody>
          <a:bodyPr wrap="none" rtlCol="0">
            <a:spAutoFit/>
          </a:bodyPr>
          <a:lstStyle/>
          <a:p>
            <a:r>
              <a:rPr lang="en-US">
                <a:latin typeface="IntelOne Display Medium" panose="020B0703020203020204" pitchFamily="34" charset="0"/>
              </a:rPr>
              <a:t>Intel processor</a:t>
            </a:r>
          </a:p>
        </p:txBody>
      </p:sp>
      <p:sp>
        <p:nvSpPr>
          <p:cNvPr id="104" name="Title 1">
            <a:extLst>
              <a:ext uri="{FF2B5EF4-FFF2-40B4-BE49-F238E27FC236}">
                <a16:creationId xmlns:a16="http://schemas.microsoft.com/office/drawing/2014/main" id="{3B6E07A6-D494-B8FB-3E4C-644BD2EB74BF}"/>
              </a:ext>
            </a:extLst>
          </p:cNvPr>
          <p:cNvSpPr>
            <a:spLocks noGrp="1"/>
          </p:cNvSpPr>
          <p:nvPr>
            <p:ph type="title"/>
          </p:nvPr>
        </p:nvSpPr>
        <p:spPr>
          <a:xfrm>
            <a:off x="381000" y="221694"/>
            <a:ext cx="10972800" cy="1199822"/>
          </a:xfrm>
        </p:spPr>
        <p:txBody>
          <a:bodyPr/>
          <a:lstStyle/>
          <a:p>
            <a:r>
              <a:rPr lang="en-US" dirty="0"/>
              <a:t>Intel® Speed Shift Technology for Edge Computing</a:t>
            </a:r>
          </a:p>
        </p:txBody>
      </p:sp>
      <p:sp>
        <p:nvSpPr>
          <p:cNvPr id="80" name="TextBox 79">
            <a:extLst>
              <a:ext uri="{FF2B5EF4-FFF2-40B4-BE49-F238E27FC236}">
                <a16:creationId xmlns:a16="http://schemas.microsoft.com/office/drawing/2014/main" id="{F14CAB0E-5166-D0D2-B5E9-E5B5B95C323A}"/>
              </a:ext>
            </a:extLst>
          </p:cNvPr>
          <p:cNvSpPr txBox="1"/>
          <p:nvPr/>
        </p:nvSpPr>
        <p:spPr>
          <a:xfrm>
            <a:off x="239410" y="6057855"/>
            <a:ext cx="1523174" cy="276999"/>
          </a:xfrm>
          <a:prstGeom prst="rect">
            <a:avLst/>
          </a:prstGeom>
          <a:noFill/>
        </p:spPr>
        <p:txBody>
          <a:bodyPr wrap="none" rtlCol="0">
            <a:spAutoFit/>
          </a:bodyPr>
          <a:lstStyle/>
          <a:p>
            <a:r>
              <a:rPr lang="en-US" sz="1200"/>
              <a:t>For illustration only</a:t>
            </a:r>
          </a:p>
        </p:txBody>
      </p:sp>
    </p:spTree>
    <p:extLst>
      <p:ext uri="{BB962C8B-B14F-4D97-AF65-F5344CB8AC3E}">
        <p14:creationId xmlns:p14="http://schemas.microsoft.com/office/powerpoint/2010/main" val="281481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B52A-0395-C0E0-97FC-EAECE4577B86}"/>
              </a:ext>
            </a:extLst>
          </p:cNvPr>
          <p:cNvSpPr>
            <a:spLocks noGrp="1"/>
          </p:cNvSpPr>
          <p:nvPr>
            <p:ph type="title"/>
          </p:nvPr>
        </p:nvSpPr>
        <p:spPr>
          <a:xfrm>
            <a:off x="381000" y="221694"/>
            <a:ext cx="11540490" cy="1199822"/>
          </a:xfrm>
        </p:spPr>
        <p:txBody>
          <a:bodyPr/>
          <a:lstStyle/>
          <a:p>
            <a:r>
              <a:rPr lang="de-DE"/>
              <a:t>Example Usecases for Intel® Speed Shift Technology for Edge Computing </a:t>
            </a:r>
            <a:endParaRPr lang="en-US"/>
          </a:p>
        </p:txBody>
      </p:sp>
      <p:sp>
        <p:nvSpPr>
          <p:cNvPr id="5" name="TextBox 4">
            <a:extLst>
              <a:ext uri="{FF2B5EF4-FFF2-40B4-BE49-F238E27FC236}">
                <a16:creationId xmlns:a16="http://schemas.microsoft.com/office/drawing/2014/main" id="{B2E3A0F0-EF85-4387-0C1A-C63A91DACC77}"/>
              </a:ext>
            </a:extLst>
          </p:cNvPr>
          <p:cNvSpPr txBox="1"/>
          <p:nvPr/>
        </p:nvSpPr>
        <p:spPr>
          <a:xfrm>
            <a:off x="502920" y="1421516"/>
            <a:ext cx="11099054" cy="4708981"/>
          </a:xfrm>
          <a:prstGeom prst="rect">
            <a:avLst/>
          </a:prstGeom>
          <a:noFill/>
        </p:spPr>
        <p:txBody>
          <a:bodyPr wrap="square">
            <a:spAutoFit/>
          </a:bodyPr>
          <a:lstStyle/>
          <a:p>
            <a:pPr lvl="1" indent="-228600">
              <a:buFont typeface="Arial" panose="020B0604020202020204" pitchFamily="34" charset="0"/>
              <a:buChar char="•"/>
            </a:pPr>
            <a:r>
              <a:rPr lang="en-US" sz="2800">
                <a:latin typeface="IntelOne Display AR Medium" panose="020B0703020203020204" pitchFamily="34" charset="-78"/>
                <a:cs typeface="IntelOne Display AR Medium" panose="020B0703020203020204" pitchFamily="34" charset="-78"/>
              </a:rPr>
              <a:t>Industrial mixed criticality use case with Real-Time (RT) workloads</a:t>
            </a:r>
          </a:p>
          <a:p>
            <a:pPr marL="685800" lvl="3" indent="-228600">
              <a:buFont typeface="Arial" panose="020B0604020202020204" pitchFamily="34" charset="0"/>
              <a:buChar char="•"/>
            </a:pPr>
            <a:r>
              <a:rPr lang="en-US" sz="2400"/>
              <a:t>Specific  workloads with individual performance/priority requirements (real-time compute performance)</a:t>
            </a:r>
          </a:p>
          <a:p>
            <a:pPr marL="685800" lvl="3" indent="-228600">
              <a:buFont typeface="Arial" panose="020B0604020202020204" pitchFamily="34" charset="0"/>
              <a:buChar char="•"/>
            </a:pPr>
            <a:r>
              <a:rPr lang="en-US" sz="2400"/>
              <a:t>Real-Time workloads assigned to specific cores to provide </a:t>
            </a:r>
            <a:r>
              <a:rPr lang="en-US" sz="2400">
                <a:latin typeface="IntelOne Display Medium" panose="020B0703020203020204" pitchFamily="34" charset="0"/>
              </a:rPr>
              <a:t>maximum single-thread performance – consistently!</a:t>
            </a:r>
          </a:p>
          <a:p>
            <a:pPr marL="685800" lvl="3" indent="-228600">
              <a:buFont typeface="Arial" panose="020B0604020202020204" pitchFamily="34" charset="0"/>
              <a:buChar char="•"/>
            </a:pPr>
            <a:r>
              <a:rPr lang="en-US" sz="2400"/>
              <a:t>Residual performance from remaining cores available to other best-effort workloads.</a:t>
            </a:r>
          </a:p>
          <a:p>
            <a:pPr marL="514350" lvl="1" indent="-285750">
              <a:buFont typeface="Arial" panose="020B0604020202020204" pitchFamily="34" charset="0"/>
              <a:buChar char="•"/>
            </a:pPr>
            <a:r>
              <a:rPr lang="en-US" sz="2800">
                <a:latin typeface="IntelOne Display AR Medium" panose="020B0703020203020204" pitchFamily="34" charset="-78"/>
                <a:cs typeface="IntelOne Display AR Medium" panose="020B0703020203020204" pitchFamily="34" charset="-78"/>
              </a:rPr>
              <a:t>Networking</a:t>
            </a:r>
          </a:p>
          <a:p>
            <a:pPr marL="971550" lvl="3" indent="-285750">
              <a:buFont typeface="Arial" panose="020B0604020202020204" pitchFamily="34" charset="0"/>
              <a:buChar char="•"/>
            </a:pPr>
            <a:r>
              <a:rPr lang="en-US" sz="2400"/>
              <a:t>Workloads on energy efficiency cores with consistent higher priority</a:t>
            </a:r>
          </a:p>
          <a:p>
            <a:pPr marL="514350" lvl="1" indent="-285750">
              <a:buFont typeface="Arial" panose="020B0604020202020204" pitchFamily="34" charset="0"/>
              <a:buChar char="•"/>
            </a:pPr>
            <a:r>
              <a:rPr lang="en-US" sz="2800">
                <a:latin typeface="IntelOne Display AR Medium" panose="020B0703020203020204" pitchFamily="34" charset="-78"/>
                <a:cs typeface="IntelOne Display AR Medium" panose="020B0703020203020204" pitchFamily="34" charset="-78"/>
              </a:rPr>
              <a:t>Maintain power envelope for different usages of processor</a:t>
            </a:r>
          </a:p>
          <a:p>
            <a:pPr marL="971550" lvl="3" indent="-285750">
              <a:buFont typeface="Arial" panose="020B0604020202020204" pitchFamily="34" charset="0"/>
              <a:buChar char="•"/>
            </a:pPr>
            <a:r>
              <a:rPr lang="en-US" sz="2400"/>
              <a:t>Extend scalability with consistent performance for prioritized (critical) workloads</a:t>
            </a:r>
          </a:p>
        </p:txBody>
      </p:sp>
    </p:spTree>
    <p:extLst>
      <p:ext uri="{BB962C8B-B14F-4D97-AF65-F5344CB8AC3E}">
        <p14:creationId xmlns:p14="http://schemas.microsoft.com/office/powerpoint/2010/main" val="19887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434D824-ED8A-B396-8B21-CF7737FADF80}"/>
              </a:ext>
            </a:extLst>
          </p:cNvPr>
          <p:cNvSpPr/>
          <p:nvPr/>
        </p:nvSpPr>
        <p:spPr>
          <a:xfrm>
            <a:off x="9130487" y="2114007"/>
            <a:ext cx="2103570" cy="41757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D309D-D8B4-1927-0EAB-78B63F24B39B}"/>
              </a:ext>
            </a:extLst>
          </p:cNvPr>
          <p:cNvSpPr>
            <a:spLocks noGrp="1"/>
          </p:cNvSpPr>
          <p:nvPr>
            <p:ph type="title"/>
          </p:nvPr>
        </p:nvSpPr>
        <p:spPr>
          <a:xfrm>
            <a:off x="381001" y="221693"/>
            <a:ext cx="6583680" cy="1746039"/>
          </a:xfrm>
        </p:spPr>
        <p:txBody>
          <a:bodyPr>
            <a:normAutofit/>
          </a:bodyPr>
          <a:lstStyle/>
          <a:p>
            <a:r>
              <a:rPr lang="en-US" sz="3200">
                <a:latin typeface="IntelOne Display AR Medium" panose="020B0703020203020204" pitchFamily="34" charset="-78"/>
                <a:cs typeface="IntelOne Display AR Medium" panose="020B0703020203020204" pitchFamily="34" charset="-78"/>
              </a:rPr>
              <a:t>Mixed-criticality Industrial Automation use case with real-time example: </a:t>
            </a:r>
            <a:r>
              <a:rPr lang="en-US" sz="3200"/>
              <a:t>Legacy platforms</a:t>
            </a:r>
          </a:p>
        </p:txBody>
      </p:sp>
      <p:sp>
        <p:nvSpPr>
          <p:cNvPr id="45" name="TextBox 44">
            <a:extLst>
              <a:ext uri="{FF2B5EF4-FFF2-40B4-BE49-F238E27FC236}">
                <a16:creationId xmlns:a16="http://schemas.microsoft.com/office/drawing/2014/main" id="{9169F7D2-DFF1-10E7-5F2D-7DB00E615049}"/>
              </a:ext>
            </a:extLst>
          </p:cNvPr>
          <p:cNvSpPr txBox="1"/>
          <p:nvPr/>
        </p:nvSpPr>
        <p:spPr>
          <a:xfrm>
            <a:off x="1719283" y="2131484"/>
            <a:ext cx="2363147" cy="461665"/>
          </a:xfrm>
          <a:prstGeom prst="rect">
            <a:avLst/>
          </a:prstGeom>
          <a:noFill/>
        </p:spPr>
        <p:txBody>
          <a:bodyPr wrap="none" rtlCol="0">
            <a:spAutoFit/>
          </a:bodyPr>
          <a:lstStyle/>
          <a:p>
            <a:r>
              <a:rPr lang="de-DE" sz="2400" u="sng">
                <a:latin typeface="IntelOne Display AR Medium" panose="020B0703020203020204" pitchFamily="34" charset="-78"/>
                <a:cs typeface="IntelOne Display AR Medium" panose="020B0703020203020204" pitchFamily="34" charset="-78"/>
              </a:rPr>
              <a:t>Client Use Case</a:t>
            </a:r>
            <a:endParaRPr lang="en-US" sz="2400" u="sng">
              <a:latin typeface="IntelOne Display AR Medium" panose="020B0703020203020204" pitchFamily="34" charset="-78"/>
              <a:cs typeface="IntelOne Display AR Medium" panose="020B0703020203020204" pitchFamily="34" charset="-78"/>
            </a:endParaRPr>
          </a:p>
        </p:txBody>
      </p:sp>
      <p:sp>
        <p:nvSpPr>
          <p:cNvPr id="46" name="TextBox 45">
            <a:extLst>
              <a:ext uri="{FF2B5EF4-FFF2-40B4-BE49-F238E27FC236}">
                <a16:creationId xmlns:a16="http://schemas.microsoft.com/office/drawing/2014/main" id="{E0FB9E20-447D-D3D3-9015-CAE3E833C0E1}"/>
              </a:ext>
            </a:extLst>
          </p:cNvPr>
          <p:cNvSpPr txBox="1"/>
          <p:nvPr/>
        </p:nvSpPr>
        <p:spPr>
          <a:xfrm>
            <a:off x="6429080" y="2131483"/>
            <a:ext cx="4857420" cy="461665"/>
          </a:xfrm>
          <a:prstGeom prst="rect">
            <a:avLst/>
          </a:prstGeom>
          <a:noFill/>
        </p:spPr>
        <p:txBody>
          <a:bodyPr wrap="none" rtlCol="0">
            <a:spAutoFit/>
          </a:bodyPr>
          <a:lstStyle/>
          <a:p>
            <a:r>
              <a:rPr lang="de-DE" sz="2400" u="sng">
                <a:latin typeface="IntelOne Display AR Medium" panose="020B0703020203020204" pitchFamily="34" charset="-78"/>
                <a:cs typeface="IntelOne Display AR Medium" panose="020B0703020203020204" pitchFamily="34" charset="-78"/>
              </a:rPr>
              <a:t>Indu Use Case with Real-Time app</a:t>
            </a:r>
            <a:endParaRPr lang="en-US" sz="2400" u="sng">
              <a:latin typeface="IntelOne Display AR Medium" panose="020B0703020203020204" pitchFamily="34" charset="-78"/>
              <a:cs typeface="IntelOne Display AR Medium" panose="020B0703020203020204" pitchFamily="34" charset="-78"/>
            </a:endParaRPr>
          </a:p>
        </p:txBody>
      </p:sp>
      <p:sp>
        <p:nvSpPr>
          <p:cNvPr id="67" name="Content Placeholder 2">
            <a:extLst>
              <a:ext uri="{FF2B5EF4-FFF2-40B4-BE49-F238E27FC236}">
                <a16:creationId xmlns:a16="http://schemas.microsoft.com/office/drawing/2014/main" id="{61897326-BBE8-17B9-5785-BFAFEF4B1286}"/>
              </a:ext>
            </a:extLst>
          </p:cNvPr>
          <p:cNvSpPr>
            <a:spLocks noGrp="1"/>
          </p:cNvSpPr>
          <p:nvPr>
            <p:ph idx="1"/>
          </p:nvPr>
        </p:nvSpPr>
        <p:spPr>
          <a:xfrm>
            <a:off x="381000" y="4928400"/>
            <a:ext cx="10972800" cy="1265009"/>
          </a:xfrm>
        </p:spPr>
        <p:txBody>
          <a:bodyPr>
            <a:normAutofit/>
          </a:bodyPr>
          <a:lstStyle/>
          <a:p>
            <a:pPr marL="0" indent="0" algn="ctr">
              <a:buNone/>
            </a:pPr>
            <a:r>
              <a:rPr lang="en-US" sz="2400"/>
              <a:t>Maximum determinism with real-time workloads requires all cores to be constrained to the same, fixed (base) frequency. </a:t>
            </a:r>
          </a:p>
          <a:p>
            <a:pPr marL="0" indent="0" algn="ctr">
              <a:buNone/>
            </a:pPr>
            <a:r>
              <a:rPr lang="en-US" sz="2400"/>
              <a:t>The full performance of the chip cannot be used for other workloads.</a:t>
            </a:r>
          </a:p>
        </p:txBody>
      </p:sp>
      <p:sp>
        <p:nvSpPr>
          <p:cNvPr id="71" name="Rectangle 70">
            <a:extLst>
              <a:ext uri="{FF2B5EF4-FFF2-40B4-BE49-F238E27FC236}">
                <a16:creationId xmlns:a16="http://schemas.microsoft.com/office/drawing/2014/main" id="{308AF1CA-FB04-15A4-9A14-7C3822F43ED3}"/>
              </a:ext>
            </a:extLst>
          </p:cNvPr>
          <p:cNvSpPr/>
          <p:nvPr/>
        </p:nvSpPr>
        <p:spPr>
          <a:xfrm>
            <a:off x="7004142" y="83364"/>
            <a:ext cx="5065938" cy="1963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200">
                <a:solidFill>
                  <a:schemeClr val="tx1"/>
                </a:solidFill>
                <a:latin typeface="IntelOne Display AR Medium" panose="020B0703020203020204" pitchFamily="34" charset="-78"/>
                <a:cs typeface="IntelOne Display AR Medium" panose="020B0703020203020204" pitchFamily="34" charset="-78"/>
              </a:rPr>
              <a:t>LEGEND</a:t>
            </a:r>
            <a:endParaRPr lang="en-US">
              <a:solidFill>
                <a:schemeClr val="tx1"/>
              </a:solidFill>
              <a:latin typeface="IntelOne Display AR Medium" panose="020B0703020203020204" pitchFamily="34" charset="-78"/>
              <a:cs typeface="IntelOne Display AR Medium" panose="020B0703020203020204" pitchFamily="34" charset="-78"/>
            </a:endParaRPr>
          </a:p>
        </p:txBody>
      </p:sp>
      <p:pic>
        <p:nvPicPr>
          <p:cNvPr id="72" name="Graphic 71" descr="Convertible with solid fill">
            <a:extLst>
              <a:ext uri="{FF2B5EF4-FFF2-40B4-BE49-F238E27FC236}">
                <a16:creationId xmlns:a16="http://schemas.microsoft.com/office/drawing/2014/main" id="{DDE691A8-3461-81ED-F394-55BDB39C76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060" y="96528"/>
            <a:ext cx="569439" cy="569439"/>
          </a:xfrm>
          <a:prstGeom prst="rect">
            <a:avLst/>
          </a:prstGeom>
        </p:spPr>
      </p:pic>
      <p:sp>
        <p:nvSpPr>
          <p:cNvPr id="77" name="TextBox 76">
            <a:extLst>
              <a:ext uri="{FF2B5EF4-FFF2-40B4-BE49-F238E27FC236}">
                <a16:creationId xmlns:a16="http://schemas.microsoft.com/office/drawing/2014/main" id="{2B799A40-3528-4D86-3A08-7BF78A44C2AA}"/>
              </a:ext>
            </a:extLst>
          </p:cNvPr>
          <p:cNvSpPr txBox="1"/>
          <p:nvPr/>
        </p:nvSpPr>
        <p:spPr>
          <a:xfrm>
            <a:off x="7959882" y="176486"/>
            <a:ext cx="1561646" cy="461665"/>
          </a:xfrm>
          <a:prstGeom prst="rect">
            <a:avLst/>
          </a:prstGeom>
          <a:noFill/>
        </p:spPr>
        <p:txBody>
          <a:bodyPr wrap="none" rtlCol="0">
            <a:spAutoFit/>
          </a:bodyPr>
          <a:lstStyle/>
          <a:p>
            <a:r>
              <a:rPr lang="en-US" sz="1200"/>
              <a:t>Cores scaling up to </a:t>
            </a:r>
          </a:p>
          <a:p>
            <a:r>
              <a:rPr lang="en-US" sz="1200"/>
              <a:t>Turbo frequency</a:t>
            </a:r>
          </a:p>
        </p:txBody>
      </p:sp>
      <p:sp>
        <p:nvSpPr>
          <p:cNvPr id="80" name="TextBox 79">
            <a:extLst>
              <a:ext uri="{FF2B5EF4-FFF2-40B4-BE49-F238E27FC236}">
                <a16:creationId xmlns:a16="http://schemas.microsoft.com/office/drawing/2014/main" id="{2D4221CF-F498-7E1D-05CC-B27CE2E8F62A}"/>
              </a:ext>
            </a:extLst>
          </p:cNvPr>
          <p:cNvSpPr txBox="1"/>
          <p:nvPr/>
        </p:nvSpPr>
        <p:spPr>
          <a:xfrm>
            <a:off x="7267250" y="1240826"/>
            <a:ext cx="2082621" cy="461665"/>
          </a:xfrm>
          <a:prstGeom prst="rect">
            <a:avLst/>
          </a:prstGeom>
          <a:noFill/>
        </p:spPr>
        <p:txBody>
          <a:bodyPr wrap="none" rtlCol="0">
            <a:spAutoFit/>
          </a:bodyPr>
          <a:lstStyle/>
          <a:p>
            <a:pPr marL="171450" indent="-171450">
              <a:buFont typeface="Arial" panose="020B0604020202020204" pitchFamily="34" charset="0"/>
              <a:buChar char="•"/>
            </a:pPr>
            <a:r>
              <a:rPr lang="en-US" sz="1200"/>
              <a:t>Traffic (congestion)</a:t>
            </a:r>
          </a:p>
          <a:p>
            <a:pPr marL="171450" indent="-171450">
              <a:buFont typeface="Arial" panose="020B0604020202020204" pitchFamily="34" charset="0"/>
              <a:buChar char="•"/>
            </a:pPr>
            <a:r>
              <a:rPr lang="en-US" sz="1200"/>
              <a:t>Can go fast/slow (turbo)</a:t>
            </a:r>
          </a:p>
        </p:txBody>
      </p:sp>
      <p:sp>
        <p:nvSpPr>
          <p:cNvPr id="81" name="TextBox 80">
            <a:extLst>
              <a:ext uri="{FF2B5EF4-FFF2-40B4-BE49-F238E27FC236}">
                <a16:creationId xmlns:a16="http://schemas.microsoft.com/office/drawing/2014/main" id="{F3749352-2FA0-297C-5E3C-14051E7E5FCE}"/>
              </a:ext>
            </a:extLst>
          </p:cNvPr>
          <p:cNvSpPr txBox="1"/>
          <p:nvPr/>
        </p:nvSpPr>
        <p:spPr>
          <a:xfrm>
            <a:off x="9594387" y="1240826"/>
            <a:ext cx="1976823" cy="461665"/>
          </a:xfrm>
          <a:prstGeom prst="rect">
            <a:avLst/>
          </a:prstGeom>
          <a:noFill/>
        </p:spPr>
        <p:txBody>
          <a:bodyPr wrap="none" rtlCol="0">
            <a:spAutoFit/>
          </a:bodyPr>
          <a:lstStyle/>
          <a:p>
            <a:pPr marL="171450" indent="-171450">
              <a:buFont typeface="Arial" panose="020B0604020202020204" pitchFamily="34" charset="0"/>
              <a:buChar char="•"/>
            </a:pPr>
            <a:r>
              <a:rPr lang="en-US" sz="1200"/>
              <a:t>No traffic (congestion)</a:t>
            </a:r>
          </a:p>
          <a:p>
            <a:pPr marL="171450" indent="-171450">
              <a:buFont typeface="Arial" panose="020B0604020202020204" pitchFamily="34" charset="0"/>
              <a:buChar char="•"/>
            </a:pPr>
            <a:r>
              <a:rPr lang="en-US" sz="1200"/>
              <a:t>Fixed speed</a:t>
            </a:r>
          </a:p>
        </p:txBody>
      </p:sp>
      <p:sp>
        <p:nvSpPr>
          <p:cNvPr id="3" name="TextBox 2">
            <a:extLst>
              <a:ext uri="{FF2B5EF4-FFF2-40B4-BE49-F238E27FC236}">
                <a16:creationId xmlns:a16="http://schemas.microsoft.com/office/drawing/2014/main" id="{9155B0C6-1FCE-B9FE-3166-9FD687CDA2C8}"/>
              </a:ext>
            </a:extLst>
          </p:cNvPr>
          <p:cNvSpPr txBox="1"/>
          <p:nvPr/>
        </p:nvSpPr>
        <p:spPr>
          <a:xfrm>
            <a:off x="6964681" y="1677908"/>
            <a:ext cx="3525519" cy="338554"/>
          </a:xfrm>
          <a:prstGeom prst="rect">
            <a:avLst/>
          </a:prstGeom>
          <a:noFill/>
        </p:spPr>
        <p:txBody>
          <a:bodyPr wrap="square" rtlCol="0">
            <a:spAutoFit/>
          </a:bodyPr>
          <a:lstStyle/>
          <a:p>
            <a:r>
              <a:rPr lang="en-US" sz="800"/>
              <a:t>Note: the number of symbols does not represent the actual number of cores in Intel‘s processors. This is just for illustration. </a:t>
            </a:r>
          </a:p>
        </p:txBody>
      </p:sp>
      <p:sp>
        <p:nvSpPr>
          <p:cNvPr id="16" name="TextBox 15">
            <a:extLst>
              <a:ext uri="{FF2B5EF4-FFF2-40B4-BE49-F238E27FC236}">
                <a16:creationId xmlns:a16="http://schemas.microsoft.com/office/drawing/2014/main" id="{E654488A-EC81-B277-EE44-6197697DA3DA}"/>
              </a:ext>
            </a:extLst>
          </p:cNvPr>
          <p:cNvSpPr txBox="1"/>
          <p:nvPr/>
        </p:nvSpPr>
        <p:spPr>
          <a:xfrm>
            <a:off x="10122899" y="150415"/>
            <a:ext cx="1782860" cy="461665"/>
          </a:xfrm>
          <a:prstGeom prst="rect">
            <a:avLst/>
          </a:prstGeom>
          <a:noFill/>
        </p:spPr>
        <p:txBody>
          <a:bodyPr wrap="none" rtlCol="0">
            <a:spAutoFit/>
          </a:bodyPr>
          <a:lstStyle/>
          <a:p>
            <a:r>
              <a:rPr lang="en-US" sz="1200"/>
              <a:t>Constant speed </a:t>
            </a:r>
          </a:p>
          <a:p>
            <a:r>
              <a:rPr lang="en-US" sz="1200"/>
              <a:t>(fixed base frequency)</a:t>
            </a:r>
          </a:p>
        </p:txBody>
      </p:sp>
      <p:pic>
        <p:nvPicPr>
          <p:cNvPr id="17" name="Graphic 16" descr="Toy Train with solid fill">
            <a:extLst>
              <a:ext uri="{FF2B5EF4-FFF2-40B4-BE49-F238E27FC236}">
                <a16:creationId xmlns:a16="http://schemas.microsoft.com/office/drawing/2014/main" id="{261E993A-6F60-1BF5-170C-179183E375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405" y="96528"/>
            <a:ext cx="569439" cy="569439"/>
          </a:xfrm>
          <a:prstGeom prst="rect">
            <a:avLst/>
          </a:prstGeom>
        </p:spPr>
      </p:pic>
      <p:cxnSp>
        <p:nvCxnSpPr>
          <p:cNvPr id="4" name="Straight Arrow Connector 3">
            <a:extLst>
              <a:ext uri="{FF2B5EF4-FFF2-40B4-BE49-F238E27FC236}">
                <a16:creationId xmlns:a16="http://schemas.microsoft.com/office/drawing/2014/main" id="{9F7AAC76-60B6-4F48-6066-2CCCD026945C}"/>
              </a:ext>
            </a:extLst>
          </p:cNvPr>
          <p:cNvCxnSpPr/>
          <p:nvPr/>
        </p:nvCxnSpPr>
        <p:spPr>
          <a:xfrm>
            <a:off x="6046234" y="3211402"/>
            <a:ext cx="110293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17B259-C2E7-A1C8-6F01-00E0D1F8B30B}"/>
              </a:ext>
            </a:extLst>
          </p:cNvPr>
          <p:cNvSpPr txBox="1"/>
          <p:nvPr/>
        </p:nvSpPr>
        <p:spPr>
          <a:xfrm>
            <a:off x="1520661" y="2621083"/>
            <a:ext cx="3308919" cy="369332"/>
          </a:xfrm>
          <a:prstGeom prst="rect">
            <a:avLst/>
          </a:prstGeom>
          <a:noFill/>
        </p:spPr>
        <p:txBody>
          <a:bodyPr wrap="none" rtlCol="0">
            <a:spAutoFit/>
          </a:bodyPr>
          <a:lstStyle/>
          <a:p>
            <a:r>
              <a:rPr lang="de-DE"/>
              <a:t>Same frequency for all cores</a:t>
            </a:r>
            <a:endParaRPr lang="en-US"/>
          </a:p>
        </p:txBody>
      </p:sp>
      <p:pic>
        <p:nvPicPr>
          <p:cNvPr id="10" name="Graphic 9" descr="Convertible with solid fill">
            <a:extLst>
              <a:ext uri="{FF2B5EF4-FFF2-40B4-BE49-F238E27FC236}">
                <a16:creationId xmlns:a16="http://schemas.microsoft.com/office/drawing/2014/main" id="{061CD60C-32F6-2943-A49F-F6631151D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423" y="2729247"/>
            <a:ext cx="914400" cy="914400"/>
          </a:xfrm>
          <a:prstGeom prst="rect">
            <a:avLst/>
          </a:prstGeom>
        </p:spPr>
      </p:pic>
      <p:pic>
        <p:nvPicPr>
          <p:cNvPr id="18" name="Graphic 17" descr="Convertible with solid fill">
            <a:extLst>
              <a:ext uri="{FF2B5EF4-FFF2-40B4-BE49-F238E27FC236}">
                <a16:creationId xmlns:a16="http://schemas.microsoft.com/office/drawing/2014/main" id="{BF0356F8-A8BB-304E-E384-B37B6C0BC7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6547" y="2729247"/>
            <a:ext cx="914400" cy="914400"/>
          </a:xfrm>
          <a:prstGeom prst="rect">
            <a:avLst/>
          </a:prstGeom>
        </p:spPr>
      </p:pic>
      <p:pic>
        <p:nvPicPr>
          <p:cNvPr id="19" name="Graphic 18" descr="Convertible with solid fill">
            <a:extLst>
              <a:ext uri="{FF2B5EF4-FFF2-40B4-BE49-F238E27FC236}">
                <a16:creationId xmlns:a16="http://schemas.microsoft.com/office/drawing/2014/main" id="{47642177-4515-ACBB-DBD8-BC434F58B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8671" y="2729247"/>
            <a:ext cx="914400" cy="914400"/>
          </a:xfrm>
          <a:prstGeom prst="rect">
            <a:avLst/>
          </a:prstGeom>
        </p:spPr>
      </p:pic>
      <p:pic>
        <p:nvPicPr>
          <p:cNvPr id="21" name="Graphic 20" descr="Convertible with solid fill">
            <a:extLst>
              <a:ext uri="{FF2B5EF4-FFF2-40B4-BE49-F238E27FC236}">
                <a16:creationId xmlns:a16="http://schemas.microsoft.com/office/drawing/2014/main" id="{53FA6265-03D0-DE28-7CD3-D5A68579A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0795" y="2729247"/>
            <a:ext cx="914400" cy="914400"/>
          </a:xfrm>
          <a:prstGeom prst="rect">
            <a:avLst/>
          </a:prstGeom>
        </p:spPr>
      </p:pic>
      <p:sp>
        <p:nvSpPr>
          <p:cNvPr id="22" name="Rectangle: Rounded Corners 21">
            <a:extLst>
              <a:ext uri="{FF2B5EF4-FFF2-40B4-BE49-F238E27FC236}">
                <a16:creationId xmlns:a16="http://schemas.microsoft.com/office/drawing/2014/main" id="{AA596787-A14E-141B-D848-B305897CE903}"/>
              </a:ext>
            </a:extLst>
          </p:cNvPr>
          <p:cNvSpPr/>
          <p:nvPr/>
        </p:nvSpPr>
        <p:spPr>
          <a:xfrm>
            <a:off x="7324569" y="2756898"/>
            <a:ext cx="976809" cy="91439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Toy Train with solid fill">
            <a:extLst>
              <a:ext uri="{FF2B5EF4-FFF2-40B4-BE49-F238E27FC236}">
                <a16:creationId xmlns:a16="http://schemas.microsoft.com/office/drawing/2014/main" id="{79B43C02-3AAF-A856-11A8-C7C06564EA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55774" y="2729247"/>
            <a:ext cx="914400" cy="914400"/>
          </a:xfrm>
          <a:prstGeom prst="rect">
            <a:avLst/>
          </a:prstGeom>
        </p:spPr>
      </p:pic>
      <p:pic>
        <p:nvPicPr>
          <p:cNvPr id="24" name="Graphic 23" descr="Toy Train with solid fill">
            <a:extLst>
              <a:ext uri="{FF2B5EF4-FFF2-40B4-BE49-F238E27FC236}">
                <a16:creationId xmlns:a16="http://schemas.microsoft.com/office/drawing/2014/main" id="{0AF1CD7D-DBB4-6053-610F-6155CA06DF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1855" y="2729247"/>
            <a:ext cx="914400" cy="914400"/>
          </a:xfrm>
          <a:prstGeom prst="rect">
            <a:avLst/>
          </a:prstGeom>
        </p:spPr>
      </p:pic>
      <p:pic>
        <p:nvPicPr>
          <p:cNvPr id="25" name="Graphic 24" descr="Toy Train with solid fill">
            <a:extLst>
              <a:ext uri="{FF2B5EF4-FFF2-40B4-BE49-F238E27FC236}">
                <a16:creationId xmlns:a16="http://schemas.microsoft.com/office/drawing/2014/main" id="{BEFA7DC8-1401-7ACC-B60E-A9F02B092C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7936" y="2729247"/>
            <a:ext cx="914400" cy="914400"/>
          </a:xfrm>
          <a:prstGeom prst="rect">
            <a:avLst/>
          </a:prstGeom>
        </p:spPr>
      </p:pic>
      <p:pic>
        <p:nvPicPr>
          <p:cNvPr id="26" name="Graphic 25" descr="Toy Train with solid fill">
            <a:extLst>
              <a:ext uri="{FF2B5EF4-FFF2-40B4-BE49-F238E27FC236}">
                <a16:creationId xmlns:a16="http://schemas.microsoft.com/office/drawing/2014/main" id="{9EF37056-FFF5-9536-3700-8C6CCEA77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4017" y="2756898"/>
            <a:ext cx="914400" cy="914400"/>
          </a:xfrm>
          <a:prstGeom prst="rect">
            <a:avLst/>
          </a:prstGeom>
        </p:spPr>
      </p:pic>
      <p:sp>
        <p:nvSpPr>
          <p:cNvPr id="27" name="TextBox 26">
            <a:extLst>
              <a:ext uri="{FF2B5EF4-FFF2-40B4-BE49-F238E27FC236}">
                <a16:creationId xmlns:a16="http://schemas.microsoft.com/office/drawing/2014/main" id="{9A61140B-C09C-C574-C533-6105B4F38251}"/>
              </a:ext>
            </a:extLst>
          </p:cNvPr>
          <p:cNvSpPr txBox="1"/>
          <p:nvPr/>
        </p:nvSpPr>
        <p:spPr>
          <a:xfrm>
            <a:off x="312059" y="2688668"/>
            <a:ext cx="1132196" cy="954107"/>
          </a:xfrm>
          <a:prstGeom prst="rect">
            <a:avLst/>
          </a:prstGeom>
          <a:noFill/>
        </p:spPr>
        <p:txBody>
          <a:bodyPr wrap="square" rtlCol="0">
            <a:spAutoFit/>
          </a:bodyPr>
          <a:lstStyle/>
          <a:p>
            <a:pPr algn="ctr"/>
            <a:r>
              <a:rPr lang="en-US" sz="1400"/>
              <a:t>10</a:t>
            </a:r>
            <a:r>
              <a:rPr lang="en-US" sz="1400" baseline="30000"/>
              <a:t>th</a:t>
            </a:r>
            <a:r>
              <a:rPr lang="en-US" sz="1400"/>
              <a:t> Gen </a:t>
            </a:r>
          </a:p>
          <a:p>
            <a:pPr algn="ctr"/>
            <a:r>
              <a:rPr lang="en-US" sz="1400"/>
              <a:t>Intel® Core processors and before</a:t>
            </a:r>
          </a:p>
        </p:txBody>
      </p:sp>
    </p:spTree>
    <p:extLst>
      <p:ext uri="{BB962C8B-B14F-4D97-AF65-F5344CB8AC3E}">
        <p14:creationId xmlns:p14="http://schemas.microsoft.com/office/powerpoint/2010/main" val="11856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CB09254B-E95F-D3F0-6144-00712A74D24C}"/>
              </a:ext>
            </a:extLst>
          </p:cNvPr>
          <p:cNvSpPr/>
          <p:nvPr/>
        </p:nvSpPr>
        <p:spPr>
          <a:xfrm>
            <a:off x="9130487" y="2114007"/>
            <a:ext cx="2103570" cy="41757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8318C21-2204-B4E3-BF43-42723CBFF82F}"/>
              </a:ext>
            </a:extLst>
          </p:cNvPr>
          <p:cNvSpPr/>
          <p:nvPr/>
        </p:nvSpPr>
        <p:spPr>
          <a:xfrm>
            <a:off x="7004142" y="83364"/>
            <a:ext cx="5065938" cy="1963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200">
                <a:solidFill>
                  <a:schemeClr val="tx1"/>
                </a:solidFill>
                <a:latin typeface="IntelOne Display AR Medium" panose="020B0703020203020204" pitchFamily="34" charset="-78"/>
                <a:cs typeface="IntelOne Display AR Medium" panose="020B0703020203020204" pitchFamily="34" charset="-78"/>
              </a:rPr>
              <a:t>LEGEND</a:t>
            </a:r>
            <a:endParaRPr lang="en-US">
              <a:solidFill>
                <a:schemeClr val="tx1"/>
              </a:solidFill>
              <a:latin typeface="IntelOne Display AR Medium" panose="020B0703020203020204" pitchFamily="34" charset="-78"/>
              <a:cs typeface="IntelOne Display AR Medium" panose="020B0703020203020204" pitchFamily="34" charset="-78"/>
            </a:endParaRPr>
          </a:p>
        </p:txBody>
      </p:sp>
      <p:sp>
        <p:nvSpPr>
          <p:cNvPr id="18" name="TextBox 17">
            <a:extLst>
              <a:ext uri="{FF2B5EF4-FFF2-40B4-BE49-F238E27FC236}">
                <a16:creationId xmlns:a16="http://schemas.microsoft.com/office/drawing/2014/main" id="{14C0DD1C-EC25-72FD-542F-984305ED3CBC}"/>
              </a:ext>
            </a:extLst>
          </p:cNvPr>
          <p:cNvSpPr txBox="1"/>
          <p:nvPr/>
        </p:nvSpPr>
        <p:spPr>
          <a:xfrm>
            <a:off x="6964681" y="1677908"/>
            <a:ext cx="3525519" cy="338554"/>
          </a:xfrm>
          <a:prstGeom prst="rect">
            <a:avLst/>
          </a:prstGeom>
          <a:noFill/>
        </p:spPr>
        <p:txBody>
          <a:bodyPr wrap="square" rtlCol="0">
            <a:spAutoFit/>
          </a:bodyPr>
          <a:lstStyle/>
          <a:p>
            <a:r>
              <a:rPr lang="en-US" sz="800"/>
              <a:t>Note: the number of symbols does not represent the actual number of cores in Intel‘s processors. This is just for illustration. </a:t>
            </a:r>
          </a:p>
        </p:txBody>
      </p:sp>
      <p:sp>
        <p:nvSpPr>
          <p:cNvPr id="45" name="TextBox 44">
            <a:extLst>
              <a:ext uri="{FF2B5EF4-FFF2-40B4-BE49-F238E27FC236}">
                <a16:creationId xmlns:a16="http://schemas.microsoft.com/office/drawing/2014/main" id="{9169F7D2-DFF1-10E7-5F2D-7DB00E615049}"/>
              </a:ext>
            </a:extLst>
          </p:cNvPr>
          <p:cNvSpPr txBox="1"/>
          <p:nvPr/>
        </p:nvSpPr>
        <p:spPr>
          <a:xfrm>
            <a:off x="1719283" y="2131484"/>
            <a:ext cx="2363147" cy="461665"/>
          </a:xfrm>
          <a:prstGeom prst="rect">
            <a:avLst/>
          </a:prstGeom>
          <a:noFill/>
        </p:spPr>
        <p:txBody>
          <a:bodyPr wrap="none" rtlCol="0">
            <a:spAutoFit/>
          </a:bodyPr>
          <a:lstStyle/>
          <a:p>
            <a:r>
              <a:rPr lang="de-DE" sz="2400" u="sng">
                <a:latin typeface="IntelOne Display AR Medium" panose="020B0703020203020204" pitchFamily="34" charset="-78"/>
                <a:cs typeface="IntelOne Display AR Medium" panose="020B0703020203020204" pitchFamily="34" charset="-78"/>
              </a:rPr>
              <a:t>Client Use Case</a:t>
            </a:r>
            <a:endParaRPr lang="en-US" sz="2400" u="sng">
              <a:latin typeface="IntelOne Display AR Medium" panose="020B0703020203020204" pitchFamily="34" charset="-78"/>
              <a:cs typeface="IntelOne Display AR Medium" panose="020B0703020203020204" pitchFamily="34" charset="-78"/>
            </a:endParaRPr>
          </a:p>
        </p:txBody>
      </p:sp>
      <p:sp>
        <p:nvSpPr>
          <p:cNvPr id="46" name="TextBox 45">
            <a:extLst>
              <a:ext uri="{FF2B5EF4-FFF2-40B4-BE49-F238E27FC236}">
                <a16:creationId xmlns:a16="http://schemas.microsoft.com/office/drawing/2014/main" id="{E0FB9E20-447D-D3D3-9015-CAE3E833C0E1}"/>
              </a:ext>
            </a:extLst>
          </p:cNvPr>
          <p:cNvSpPr txBox="1"/>
          <p:nvPr/>
        </p:nvSpPr>
        <p:spPr>
          <a:xfrm>
            <a:off x="6429080" y="2131483"/>
            <a:ext cx="5006499" cy="461665"/>
          </a:xfrm>
          <a:prstGeom prst="rect">
            <a:avLst/>
          </a:prstGeom>
          <a:noFill/>
        </p:spPr>
        <p:txBody>
          <a:bodyPr wrap="none" rtlCol="0">
            <a:spAutoFit/>
          </a:bodyPr>
          <a:lstStyle/>
          <a:p>
            <a:r>
              <a:rPr lang="de-DE" sz="2400" u="sng" err="1">
                <a:latin typeface="IntelOne Display AR Medium" panose="020B0703020203020204" pitchFamily="34" charset="-78"/>
                <a:cs typeface="IntelOne Display AR Medium" panose="020B0703020203020204" pitchFamily="34" charset="-78"/>
              </a:rPr>
              <a:t>Indu</a:t>
            </a:r>
            <a:r>
              <a:rPr lang="de-DE" sz="2400" u="sng">
                <a:latin typeface="IntelOne Display AR Medium" panose="020B0703020203020204" pitchFamily="34" charset="-78"/>
                <a:cs typeface="IntelOne Display AR Medium" panose="020B0703020203020204" pitchFamily="34" charset="-78"/>
              </a:rPr>
              <a:t> Use Case </a:t>
            </a:r>
            <a:r>
              <a:rPr lang="de-DE" sz="2400" u="sng" err="1">
                <a:latin typeface="IntelOne Display AR Medium" panose="020B0703020203020204" pitchFamily="34" charset="-78"/>
                <a:cs typeface="IntelOne Display AR Medium" panose="020B0703020203020204" pitchFamily="34" charset="-78"/>
              </a:rPr>
              <a:t>with</a:t>
            </a:r>
            <a:r>
              <a:rPr lang="de-DE" sz="2400" u="sng">
                <a:latin typeface="IntelOne Display AR Medium" panose="020B0703020203020204" pitchFamily="34" charset="-78"/>
                <a:cs typeface="IntelOne Display AR Medium" panose="020B0703020203020204" pitchFamily="34" charset="-78"/>
              </a:rPr>
              <a:t> Real-Time </a:t>
            </a:r>
            <a:r>
              <a:rPr lang="de-DE" sz="2400" u="sng" err="1">
                <a:latin typeface="IntelOne Display AR Medium" panose="020B0703020203020204" pitchFamily="34" charset="-78"/>
                <a:cs typeface="IntelOne Display AR Medium" panose="020B0703020203020204" pitchFamily="34" charset="-78"/>
              </a:rPr>
              <a:t>app</a:t>
            </a:r>
            <a:endParaRPr lang="en-US" sz="2400" u="sng">
              <a:latin typeface="IntelOne Display AR Medium" panose="020B0703020203020204" pitchFamily="34" charset="-78"/>
              <a:cs typeface="IntelOne Display AR Medium" panose="020B0703020203020204" pitchFamily="34" charset="-78"/>
            </a:endParaRPr>
          </a:p>
        </p:txBody>
      </p:sp>
      <p:sp>
        <p:nvSpPr>
          <p:cNvPr id="67" name="Content Placeholder 2">
            <a:extLst>
              <a:ext uri="{FF2B5EF4-FFF2-40B4-BE49-F238E27FC236}">
                <a16:creationId xmlns:a16="http://schemas.microsoft.com/office/drawing/2014/main" id="{61897326-BBE8-17B9-5785-BFAFEF4B1286}"/>
              </a:ext>
            </a:extLst>
          </p:cNvPr>
          <p:cNvSpPr>
            <a:spLocks noGrp="1"/>
          </p:cNvSpPr>
          <p:nvPr>
            <p:ph idx="1"/>
          </p:nvPr>
        </p:nvSpPr>
        <p:spPr>
          <a:xfrm>
            <a:off x="381000" y="4926865"/>
            <a:ext cx="10972800" cy="1199821"/>
          </a:xfrm>
        </p:spPr>
        <p:txBody>
          <a:bodyPr>
            <a:normAutofit/>
          </a:bodyPr>
          <a:lstStyle/>
          <a:p>
            <a:pPr marL="0" indent="0" algn="ctr">
              <a:buNone/>
            </a:pPr>
            <a:r>
              <a:rPr lang="en-US" sz="2400"/>
              <a:t>Fixed frequency on real-time cores for maximum determinism while exploiting turbo feature on other cores to get maximum performance for best-effort workloads</a:t>
            </a:r>
          </a:p>
        </p:txBody>
      </p:sp>
      <p:pic>
        <p:nvPicPr>
          <p:cNvPr id="4" name="Graphic 3" descr="Convertible with solid fill">
            <a:extLst>
              <a:ext uri="{FF2B5EF4-FFF2-40B4-BE49-F238E27FC236}">
                <a16:creationId xmlns:a16="http://schemas.microsoft.com/office/drawing/2014/main" id="{E37DE373-A4A6-DF58-FB8B-FC8CF3204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060" y="96528"/>
            <a:ext cx="569439" cy="569439"/>
          </a:xfrm>
          <a:prstGeom prst="rect">
            <a:avLst/>
          </a:prstGeom>
        </p:spPr>
      </p:pic>
      <p:sp>
        <p:nvSpPr>
          <p:cNvPr id="13" name="TextBox 12">
            <a:extLst>
              <a:ext uri="{FF2B5EF4-FFF2-40B4-BE49-F238E27FC236}">
                <a16:creationId xmlns:a16="http://schemas.microsoft.com/office/drawing/2014/main" id="{BA9E1BE5-A9F0-F9A2-48D0-9AF642997B94}"/>
              </a:ext>
            </a:extLst>
          </p:cNvPr>
          <p:cNvSpPr txBox="1"/>
          <p:nvPr/>
        </p:nvSpPr>
        <p:spPr>
          <a:xfrm>
            <a:off x="7267250" y="1240826"/>
            <a:ext cx="2082621" cy="461665"/>
          </a:xfrm>
          <a:prstGeom prst="rect">
            <a:avLst/>
          </a:prstGeom>
          <a:noFill/>
        </p:spPr>
        <p:txBody>
          <a:bodyPr wrap="none" rtlCol="0">
            <a:spAutoFit/>
          </a:bodyPr>
          <a:lstStyle/>
          <a:p>
            <a:pPr marL="171450" indent="-171450">
              <a:buFont typeface="Arial" panose="020B0604020202020204" pitchFamily="34" charset="0"/>
              <a:buChar char="•"/>
            </a:pPr>
            <a:r>
              <a:rPr lang="en-US" sz="1200"/>
              <a:t>Traffic (congestion)</a:t>
            </a:r>
          </a:p>
          <a:p>
            <a:pPr marL="171450" indent="-171450">
              <a:buFont typeface="Arial" panose="020B0604020202020204" pitchFamily="34" charset="0"/>
              <a:buChar char="•"/>
            </a:pPr>
            <a:r>
              <a:rPr lang="en-US" sz="1200"/>
              <a:t>Can go fast/slow (turbo)</a:t>
            </a:r>
          </a:p>
        </p:txBody>
      </p:sp>
      <p:sp>
        <p:nvSpPr>
          <p:cNvPr id="16" name="TextBox 15">
            <a:extLst>
              <a:ext uri="{FF2B5EF4-FFF2-40B4-BE49-F238E27FC236}">
                <a16:creationId xmlns:a16="http://schemas.microsoft.com/office/drawing/2014/main" id="{36CCA7FE-1C12-446D-ABC7-5150BB2839F3}"/>
              </a:ext>
            </a:extLst>
          </p:cNvPr>
          <p:cNvSpPr txBox="1"/>
          <p:nvPr/>
        </p:nvSpPr>
        <p:spPr>
          <a:xfrm>
            <a:off x="9594387" y="1240826"/>
            <a:ext cx="1976823" cy="461665"/>
          </a:xfrm>
          <a:prstGeom prst="rect">
            <a:avLst/>
          </a:prstGeom>
          <a:noFill/>
        </p:spPr>
        <p:txBody>
          <a:bodyPr wrap="none" rtlCol="0">
            <a:spAutoFit/>
          </a:bodyPr>
          <a:lstStyle/>
          <a:p>
            <a:pPr marL="171450" indent="-171450">
              <a:buFont typeface="Arial" panose="020B0604020202020204" pitchFamily="34" charset="0"/>
              <a:buChar char="•"/>
            </a:pPr>
            <a:r>
              <a:rPr lang="en-US" sz="1200"/>
              <a:t>No traffic (congestion)</a:t>
            </a:r>
          </a:p>
          <a:p>
            <a:pPr marL="171450" indent="-171450">
              <a:buFont typeface="Arial" panose="020B0604020202020204" pitchFamily="34" charset="0"/>
              <a:buChar char="•"/>
            </a:pPr>
            <a:r>
              <a:rPr lang="en-US" sz="1200"/>
              <a:t>Fixed speed</a:t>
            </a:r>
          </a:p>
        </p:txBody>
      </p:sp>
      <p:sp>
        <p:nvSpPr>
          <p:cNvPr id="3" name="TextBox 2">
            <a:extLst>
              <a:ext uri="{FF2B5EF4-FFF2-40B4-BE49-F238E27FC236}">
                <a16:creationId xmlns:a16="http://schemas.microsoft.com/office/drawing/2014/main" id="{728DCACE-B8FF-A7B4-2E3F-CE96865A239A}"/>
              </a:ext>
            </a:extLst>
          </p:cNvPr>
          <p:cNvSpPr txBox="1"/>
          <p:nvPr/>
        </p:nvSpPr>
        <p:spPr>
          <a:xfrm>
            <a:off x="6784786" y="6073405"/>
            <a:ext cx="5407214" cy="338554"/>
          </a:xfrm>
          <a:prstGeom prst="rect">
            <a:avLst/>
          </a:prstGeom>
          <a:noFill/>
        </p:spPr>
        <p:txBody>
          <a:bodyPr wrap="square" rtlCol="0">
            <a:spAutoFit/>
          </a:bodyPr>
          <a:lstStyle/>
          <a:p>
            <a:r>
              <a:rPr lang="en-US" sz="800"/>
              <a:t>* Depending on the specific processor generation the granularity of how the frequency can be selected over cores might be different. Throughout this document we only use ‘core’ to simplify the message.</a:t>
            </a:r>
          </a:p>
        </p:txBody>
      </p:sp>
      <p:sp>
        <p:nvSpPr>
          <p:cNvPr id="12" name="TextBox 11">
            <a:extLst>
              <a:ext uri="{FF2B5EF4-FFF2-40B4-BE49-F238E27FC236}">
                <a16:creationId xmlns:a16="http://schemas.microsoft.com/office/drawing/2014/main" id="{F8301221-0C23-EAF4-555F-222B0C18D34A}"/>
              </a:ext>
            </a:extLst>
          </p:cNvPr>
          <p:cNvSpPr txBox="1"/>
          <p:nvPr/>
        </p:nvSpPr>
        <p:spPr>
          <a:xfrm>
            <a:off x="7959882" y="176486"/>
            <a:ext cx="1561646" cy="461665"/>
          </a:xfrm>
          <a:prstGeom prst="rect">
            <a:avLst/>
          </a:prstGeom>
          <a:noFill/>
        </p:spPr>
        <p:txBody>
          <a:bodyPr wrap="none" rtlCol="0">
            <a:spAutoFit/>
          </a:bodyPr>
          <a:lstStyle/>
          <a:p>
            <a:r>
              <a:rPr lang="en-US" sz="1200"/>
              <a:t>Cores scaling up to </a:t>
            </a:r>
          </a:p>
          <a:p>
            <a:r>
              <a:rPr lang="en-US" sz="1200"/>
              <a:t>Turbo frequency</a:t>
            </a:r>
          </a:p>
        </p:txBody>
      </p:sp>
      <p:sp>
        <p:nvSpPr>
          <p:cNvPr id="50" name="TextBox 49">
            <a:extLst>
              <a:ext uri="{FF2B5EF4-FFF2-40B4-BE49-F238E27FC236}">
                <a16:creationId xmlns:a16="http://schemas.microsoft.com/office/drawing/2014/main" id="{3D7DAEFA-622F-B845-BEE7-9B9B47D28E75}"/>
              </a:ext>
            </a:extLst>
          </p:cNvPr>
          <p:cNvSpPr txBox="1"/>
          <p:nvPr/>
        </p:nvSpPr>
        <p:spPr>
          <a:xfrm>
            <a:off x="10122899" y="150415"/>
            <a:ext cx="1782860" cy="461665"/>
          </a:xfrm>
          <a:prstGeom prst="rect">
            <a:avLst/>
          </a:prstGeom>
          <a:noFill/>
        </p:spPr>
        <p:txBody>
          <a:bodyPr wrap="none" rtlCol="0">
            <a:spAutoFit/>
          </a:bodyPr>
          <a:lstStyle/>
          <a:p>
            <a:r>
              <a:rPr lang="en-US" sz="1200"/>
              <a:t>Constant speed </a:t>
            </a:r>
          </a:p>
          <a:p>
            <a:r>
              <a:rPr lang="en-US" sz="1200"/>
              <a:t>(fixed base frequency)</a:t>
            </a:r>
          </a:p>
        </p:txBody>
      </p:sp>
      <p:pic>
        <p:nvPicPr>
          <p:cNvPr id="51" name="Graphic 50" descr="Toy Train with solid fill">
            <a:extLst>
              <a:ext uri="{FF2B5EF4-FFF2-40B4-BE49-F238E27FC236}">
                <a16:creationId xmlns:a16="http://schemas.microsoft.com/office/drawing/2014/main" id="{0AECDBBE-2F2F-AD4F-191D-A5EB52A162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9405" y="96528"/>
            <a:ext cx="569439" cy="569439"/>
          </a:xfrm>
          <a:prstGeom prst="rect">
            <a:avLst/>
          </a:prstGeom>
        </p:spPr>
      </p:pic>
      <p:cxnSp>
        <p:nvCxnSpPr>
          <p:cNvPr id="5" name="Straight Arrow Connector 4">
            <a:extLst>
              <a:ext uri="{FF2B5EF4-FFF2-40B4-BE49-F238E27FC236}">
                <a16:creationId xmlns:a16="http://schemas.microsoft.com/office/drawing/2014/main" id="{17AF8354-D8F9-5CD5-338E-ACAE5A54C884}"/>
              </a:ext>
            </a:extLst>
          </p:cNvPr>
          <p:cNvCxnSpPr/>
          <p:nvPr/>
        </p:nvCxnSpPr>
        <p:spPr>
          <a:xfrm>
            <a:off x="6046234" y="3211402"/>
            <a:ext cx="110293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CB4D739-E1D4-1EEB-149C-1356E2D47AE3}"/>
              </a:ext>
            </a:extLst>
          </p:cNvPr>
          <p:cNvSpPr txBox="1"/>
          <p:nvPr/>
        </p:nvSpPr>
        <p:spPr>
          <a:xfrm>
            <a:off x="1520661" y="2621083"/>
            <a:ext cx="3308919" cy="369332"/>
          </a:xfrm>
          <a:prstGeom prst="rect">
            <a:avLst/>
          </a:prstGeom>
          <a:noFill/>
        </p:spPr>
        <p:txBody>
          <a:bodyPr wrap="none" rtlCol="0">
            <a:spAutoFit/>
          </a:bodyPr>
          <a:lstStyle/>
          <a:p>
            <a:r>
              <a:rPr lang="de-DE"/>
              <a:t>Same frequency for all cores</a:t>
            </a:r>
            <a:endParaRPr lang="en-US"/>
          </a:p>
        </p:txBody>
      </p:sp>
      <p:pic>
        <p:nvPicPr>
          <p:cNvPr id="7" name="Graphic 6" descr="Convertible with solid fill">
            <a:extLst>
              <a:ext uri="{FF2B5EF4-FFF2-40B4-BE49-F238E27FC236}">
                <a16:creationId xmlns:a16="http://schemas.microsoft.com/office/drawing/2014/main" id="{A3FB36EA-10C2-17C6-EFE1-7AA783373D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423" y="2729247"/>
            <a:ext cx="914400" cy="914400"/>
          </a:xfrm>
          <a:prstGeom prst="rect">
            <a:avLst/>
          </a:prstGeom>
        </p:spPr>
      </p:pic>
      <p:pic>
        <p:nvPicPr>
          <p:cNvPr id="8" name="Graphic 7" descr="Convertible with solid fill">
            <a:extLst>
              <a:ext uri="{FF2B5EF4-FFF2-40B4-BE49-F238E27FC236}">
                <a16:creationId xmlns:a16="http://schemas.microsoft.com/office/drawing/2014/main" id="{DE512636-E239-1DC1-0DE1-E58E843E4E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6547" y="2729247"/>
            <a:ext cx="914400" cy="914400"/>
          </a:xfrm>
          <a:prstGeom prst="rect">
            <a:avLst/>
          </a:prstGeom>
        </p:spPr>
      </p:pic>
      <p:pic>
        <p:nvPicPr>
          <p:cNvPr id="9" name="Graphic 8" descr="Convertible with solid fill">
            <a:extLst>
              <a:ext uri="{FF2B5EF4-FFF2-40B4-BE49-F238E27FC236}">
                <a16:creationId xmlns:a16="http://schemas.microsoft.com/office/drawing/2014/main" id="{F6BE7A12-4BB2-F660-C31F-F688EB59D4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8671" y="2729247"/>
            <a:ext cx="914400" cy="914400"/>
          </a:xfrm>
          <a:prstGeom prst="rect">
            <a:avLst/>
          </a:prstGeom>
        </p:spPr>
      </p:pic>
      <p:pic>
        <p:nvPicPr>
          <p:cNvPr id="10" name="Graphic 9" descr="Convertible with solid fill">
            <a:extLst>
              <a:ext uri="{FF2B5EF4-FFF2-40B4-BE49-F238E27FC236}">
                <a16:creationId xmlns:a16="http://schemas.microsoft.com/office/drawing/2014/main" id="{D8CDAB8C-A0EF-A9E2-BCBC-3CF2148C0E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0795" y="2729247"/>
            <a:ext cx="914400" cy="914400"/>
          </a:xfrm>
          <a:prstGeom prst="rect">
            <a:avLst/>
          </a:prstGeom>
        </p:spPr>
      </p:pic>
      <p:sp>
        <p:nvSpPr>
          <p:cNvPr id="11" name="Rectangle: Rounded Corners 10">
            <a:extLst>
              <a:ext uri="{FF2B5EF4-FFF2-40B4-BE49-F238E27FC236}">
                <a16:creationId xmlns:a16="http://schemas.microsoft.com/office/drawing/2014/main" id="{77F04196-E2BF-AB2A-6979-DDDADA481552}"/>
              </a:ext>
            </a:extLst>
          </p:cNvPr>
          <p:cNvSpPr/>
          <p:nvPr/>
        </p:nvSpPr>
        <p:spPr>
          <a:xfrm>
            <a:off x="7324569" y="2756898"/>
            <a:ext cx="976809" cy="91439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Toy Train with solid fill">
            <a:extLst>
              <a:ext uri="{FF2B5EF4-FFF2-40B4-BE49-F238E27FC236}">
                <a16:creationId xmlns:a16="http://schemas.microsoft.com/office/drawing/2014/main" id="{933F1EA7-C8B7-5D5F-C12C-F381F22A2D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55774" y="2729247"/>
            <a:ext cx="914400" cy="914400"/>
          </a:xfrm>
          <a:prstGeom prst="rect">
            <a:avLst/>
          </a:prstGeom>
        </p:spPr>
      </p:pic>
      <p:pic>
        <p:nvPicPr>
          <p:cNvPr id="20" name="Graphic 19" descr="Toy Train with solid fill">
            <a:extLst>
              <a:ext uri="{FF2B5EF4-FFF2-40B4-BE49-F238E27FC236}">
                <a16:creationId xmlns:a16="http://schemas.microsoft.com/office/drawing/2014/main" id="{99E6BC29-759F-8AD9-E9F7-B61E27F445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1855" y="2729247"/>
            <a:ext cx="914400" cy="914400"/>
          </a:xfrm>
          <a:prstGeom prst="rect">
            <a:avLst/>
          </a:prstGeom>
        </p:spPr>
      </p:pic>
      <p:pic>
        <p:nvPicPr>
          <p:cNvPr id="21" name="Graphic 20" descr="Toy Train with solid fill">
            <a:extLst>
              <a:ext uri="{FF2B5EF4-FFF2-40B4-BE49-F238E27FC236}">
                <a16:creationId xmlns:a16="http://schemas.microsoft.com/office/drawing/2014/main" id="{6FF5B33F-D380-7F61-F795-AD4494C7AF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7936" y="2729247"/>
            <a:ext cx="914400" cy="914400"/>
          </a:xfrm>
          <a:prstGeom prst="rect">
            <a:avLst/>
          </a:prstGeom>
        </p:spPr>
      </p:pic>
      <p:pic>
        <p:nvPicPr>
          <p:cNvPr id="24" name="Graphic 23" descr="Toy Train with solid fill">
            <a:extLst>
              <a:ext uri="{FF2B5EF4-FFF2-40B4-BE49-F238E27FC236}">
                <a16:creationId xmlns:a16="http://schemas.microsoft.com/office/drawing/2014/main" id="{B072A540-F4E8-67FE-F2C9-A6043DB3D6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4017" y="2756898"/>
            <a:ext cx="914400" cy="914400"/>
          </a:xfrm>
          <a:prstGeom prst="rect">
            <a:avLst/>
          </a:prstGeom>
        </p:spPr>
      </p:pic>
      <p:sp>
        <p:nvSpPr>
          <p:cNvPr id="25" name="Rectangle: Rounded Corners 24">
            <a:extLst>
              <a:ext uri="{FF2B5EF4-FFF2-40B4-BE49-F238E27FC236}">
                <a16:creationId xmlns:a16="http://schemas.microsoft.com/office/drawing/2014/main" id="{3F31F9CC-A573-5037-7ABF-DD996A4FA865}"/>
              </a:ext>
            </a:extLst>
          </p:cNvPr>
          <p:cNvSpPr/>
          <p:nvPr/>
        </p:nvSpPr>
        <p:spPr>
          <a:xfrm>
            <a:off x="7324568" y="3938459"/>
            <a:ext cx="976809" cy="91439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Toy Train with solid fill">
            <a:extLst>
              <a:ext uri="{FF2B5EF4-FFF2-40B4-BE49-F238E27FC236}">
                <a16:creationId xmlns:a16="http://schemas.microsoft.com/office/drawing/2014/main" id="{78707A91-092F-A98E-5B3B-03FE4E8198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55774" y="3975682"/>
            <a:ext cx="914400" cy="914400"/>
          </a:xfrm>
          <a:prstGeom prst="rect">
            <a:avLst/>
          </a:prstGeom>
        </p:spPr>
      </p:pic>
      <p:pic>
        <p:nvPicPr>
          <p:cNvPr id="34" name="Graphic 33" descr="Convertible with solid fill">
            <a:extLst>
              <a:ext uri="{FF2B5EF4-FFF2-40B4-BE49-F238E27FC236}">
                <a16:creationId xmlns:a16="http://schemas.microsoft.com/office/drawing/2014/main" id="{2FEC73FA-1252-A381-278C-918968AF3F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512" y="3975682"/>
            <a:ext cx="914400" cy="914400"/>
          </a:xfrm>
          <a:prstGeom prst="rect">
            <a:avLst/>
          </a:prstGeom>
        </p:spPr>
      </p:pic>
      <p:pic>
        <p:nvPicPr>
          <p:cNvPr id="35" name="Graphic 34" descr="Convertible with solid fill">
            <a:extLst>
              <a:ext uri="{FF2B5EF4-FFF2-40B4-BE49-F238E27FC236}">
                <a16:creationId xmlns:a16="http://schemas.microsoft.com/office/drawing/2014/main" id="{30617EC0-7BEC-13EB-CB59-A82075F817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77636" y="3975682"/>
            <a:ext cx="914400" cy="914400"/>
          </a:xfrm>
          <a:prstGeom prst="rect">
            <a:avLst/>
          </a:prstGeom>
        </p:spPr>
      </p:pic>
      <p:cxnSp>
        <p:nvCxnSpPr>
          <p:cNvPr id="36" name="Straight Arrow Connector 35">
            <a:extLst>
              <a:ext uri="{FF2B5EF4-FFF2-40B4-BE49-F238E27FC236}">
                <a16:creationId xmlns:a16="http://schemas.microsoft.com/office/drawing/2014/main" id="{3AFE36A7-B523-11B0-9282-75974C1B66C9}"/>
              </a:ext>
            </a:extLst>
          </p:cNvPr>
          <p:cNvCxnSpPr/>
          <p:nvPr/>
        </p:nvCxnSpPr>
        <p:spPr>
          <a:xfrm>
            <a:off x="6013240" y="4432379"/>
            <a:ext cx="110293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5FE0941-C92B-C2B8-5B9C-2847D0904F8F}"/>
              </a:ext>
            </a:extLst>
          </p:cNvPr>
          <p:cNvSpPr txBox="1"/>
          <p:nvPr/>
        </p:nvSpPr>
        <p:spPr>
          <a:xfrm>
            <a:off x="1490976" y="3848242"/>
            <a:ext cx="3951723" cy="369332"/>
          </a:xfrm>
          <a:prstGeom prst="rect">
            <a:avLst/>
          </a:prstGeom>
          <a:noFill/>
        </p:spPr>
        <p:txBody>
          <a:bodyPr wrap="none" rtlCol="0">
            <a:spAutoFit/>
          </a:bodyPr>
          <a:lstStyle/>
          <a:p>
            <a:r>
              <a:rPr lang="de-DE"/>
              <a:t>Selective frequency for each core*</a:t>
            </a:r>
            <a:endParaRPr lang="en-US"/>
          </a:p>
        </p:txBody>
      </p:sp>
      <p:pic>
        <p:nvPicPr>
          <p:cNvPr id="38" name="Graphic 37" descr="Convertible with solid fill">
            <a:extLst>
              <a:ext uri="{FF2B5EF4-FFF2-40B4-BE49-F238E27FC236}">
                <a16:creationId xmlns:a16="http://schemas.microsoft.com/office/drawing/2014/main" id="{8BF50AE1-6A34-928E-9E07-C480D2F3C1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67118" y="3958535"/>
            <a:ext cx="914400" cy="914400"/>
          </a:xfrm>
          <a:prstGeom prst="rect">
            <a:avLst/>
          </a:prstGeom>
        </p:spPr>
      </p:pic>
      <p:pic>
        <p:nvPicPr>
          <p:cNvPr id="41" name="Graphic 40" descr="Convertible with solid fill">
            <a:extLst>
              <a:ext uri="{FF2B5EF4-FFF2-40B4-BE49-F238E27FC236}">
                <a16:creationId xmlns:a16="http://schemas.microsoft.com/office/drawing/2014/main" id="{3CE876D1-3B30-C6C0-E347-85A908BDD9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59242" y="3958535"/>
            <a:ext cx="914400" cy="914400"/>
          </a:xfrm>
          <a:prstGeom prst="rect">
            <a:avLst/>
          </a:prstGeom>
        </p:spPr>
      </p:pic>
      <p:pic>
        <p:nvPicPr>
          <p:cNvPr id="44" name="Graphic 43" descr="Convertible with solid fill">
            <a:extLst>
              <a:ext uri="{FF2B5EF4-FFF2-40B4-BE49-F238E27FC236}">
                <a16:creationId xmlns:a16="http://schemas.microsoft.com/office/drawing/2014/main" id="{351C2601-B514-C578-4479-CE243FF2D1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57864" y="3975682"/>
            <a:ext cx="914400" cy="914400"/>
          </a:xfrm>
          <a:prstGeom prst="rect">
            <a:avLst/>
          </a:prstGeom>
        </p:spPr>
      </p:pic>
      <p:pic>
        <p:nvPicPr>
          <p:cNvPr id="55" name="Graphic 54" descr="Convertible with solid fill">
            <a:extLst>
              <a:ext uri="{FF2B5EF4-FFF2-40B4-BE49-F238E27FC236}">
                <a16:creationId xmlns:a16="http://schemas.microsoft.com/office/drawing/2014/main" id="{D94E4C88-0006-00BA-2A2A-7D33E96891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47346" y="3958535"/>
            <a:ext cx="914400" cy="914400"/>
          </a:xfrm>
          <a:prstGeom prst="rect">
            <a:avLst/>
          </a:prstGeom>
        </p:spPr>
      </p:pic>
      <p:pic>
        <p:nvPicPr>
          <p:cNvPr id="56" name="Graphic 55" descr="Convertible with solid fill">
            <a:extLst>
              <a:ext uri="{FF2B5EF4-FFF2-40B4-BE49-F238E27FC236}">
                <a16:creationId xmlns:a16="http://schemas.microsoft.com/office/drawing/2014/main" id="{1C750C0E-0E83-2171-02B8-4925357B99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39470" y="3958535"/>
            <a:ext cx="914400" cy="914400"/>
          </a:xfrm>
          <a:prstGeom prst="rect">
            <a:avLst/>
          </a:prstGeom>
        </p:spPr>
      </p:pic>
      <p:sp>
        <p:nvSpPr>
          <p:cNvPr id="57" name="TextBox 56">
            <a:extLst>
              <a:ext uri="{FF2B5EF4-FFF2-40B4-BE49-F238E27FC236}">
                <a16:creationId xmlns:a16="http://schemas.microsoft.com/office/drawing/2014/main" id="{F9D7FC48-39E4-0B48-25D4-2953C550227E}"/>
              </a:ext>
            </a:extLst>
          </p:cNvPr>
          <p:cNvSpPr txBox="1"/>
          <p:nvPr/>
        </p:nvSpPr>
        <p:spPr>
          <a:xfrm>
            <a:off x="312059" y="2688668"/>
            <a:ext cx="1132196" cy="954107"/>
          </a:xfrm>
          <a:prstGeom prst="rect">
            <a:avLst/>
          </a:prstGeom>
          <a:noFill/>
        </p:spPr>
        <p:txBody>
          <a:bodyPr wrap="square" rtlCol="0">
            <a:spAutoFit/>
          </a:bodyPr>
          <a:lstStyle/>
          <a:p>
            <a:pPr algn="ctr"/>
            <a:r>
              <a:rPr lang="en-US" sz="1400"/>
              <a:t>10</a:t>
            </a:r>
            <a:r>
              <a:rPr lang="en-US" sz="1400" baseline="30000"/>
              <a:t>th</a:t>
            </a:r>
            <a:r>
              <a:rPr lang="en-US" sz="1400"/>
              <a:t> Gen </a:t>
            </a:r>
          </a:p>
          <a:p>
            <a:pPr algn="ctr"/>
            <a:r>
              <a:rPr lang="en-US" sz="1400"/>
              <a:t>Intel® Core processors and before</a:t>
            </a:r>
          </a:p>
        </p:txBody>
      </p:sp>
      <p:sp>
        <p:nvSpPr>
          <p:cNvPr id="58" name="TextBox 57">
            <a:extLst>
              <a:ext uri="{FF2B5EF4-FFF2-40B4-BE49-F238E27FC236}">
                <a16:creationId xmlns:a16="http://schemas.microsoft.com/office/drawing/2014/main" id="{11E16D3B-5630-DD1E-CC8A-A815F7634326}"/>
              </a:ext>
            </a:extLst>
          </p:cNvPr>
          <p:cNvSpPr txBox="1"/>
          <p:nvPr/>
        </p:nvSpPr>
        <p:spPr>
          <a:xfrm>
            <a:off x="312059" y="3948227"/>
            <a:ext cx="1132196" cy="954107"/>
          </a:xfrm>
          <a:prstGeom prst="rect">
            <a:avLst/>
          </a:prstGeom>
          <a:noFill/>
        </p:spPr>
        <p:txBody>
          <a:bodyPr wrap="square" rtlCol="0">
            <a:spAutoFit/>
          </a:bodyPr>
          <a:lstStyle/>
          <a:p>
            <a:pPr algn="ctr"/>
            <a:r>
              <a:rPr lang="en-US" sz="1400"/>
              <a:t>11</a:t>
            </a:r>
            <a:r>
              <a:rPr lang="en-US" sz="1400" baseline="30000"/>
              <a:t>th</a:t>
            </a:r>
            <a:r>
              <a:rPr lang="en-US" sz="1400"/>
              <a:t> Gen </a:t>
            </a:r>
          </a:p>
          <a:p>
            <a:pPr algn="ctr"/>
            <a:r>
              <a:rPr lang="en-US" sz="1400"/>
              <a:t>Intel® Core processors and before</a:t>
            </a:r>
          </a:p>
        </p:txBody>
      </p:sp>
      <p:sp>
        <p:nvSpPr>
          <p:cNvPr id="22" name="Title 1">
            <a:extLst>
              <a:ext uri="{FF2B5EF4-FFF2-40B4-BE49-F238E27FC236}">
                <a16:creationId xmlns:a16="http://schemas.microsoft.com/office/drawing/2014/main" id="{1B7C464E-7642-D2F1-EF86-B254CE9258BB}"/>
              </a:ext>
            </a:extLst>
          </p:cNvPr>
          <p:cNvSpPr>
            <a:spLocks noGrp="1"/>
          </p:cNvSpPr>
          <p:nvPr>
            <p:ph type="title"/>
          </p:nvPr>
        </p:nvSpPr>
        <p:spPr>
          <a:xfrm>
            <a:off x="381001" y="221693"/>
            <a:ext cx="6583680" cy="1746039"/>
          </a:xfrm>
        </p:spPr>
        <p:txBody>
          <a:bodyPr>
            <a:normAutofit fontScale="90000"/>
          </a:bodyPr>
          <a:lstStyle/>
          <a:p>
            <a:r>
              <a:rPr lang="en-US">
                <a:latin typeface="IntelOne Display AR Medium" panose="020B0703020203020204" pitchFamily="34" charset="-78"/>
                <a:cs typeface="IntelOne Display AR Medium" panose="020B0703020203020204" pitchFamily="34" charset="-78"/>
              </a:rPr>
              <a:t>Mixed-criticality Industrial Automation use case with real-time example: </a:t>
            </a:r>
            <a:r>
              <a:rPr lang="en-US"/>
              <a:t>Modern Intel processors</a:t>
            </a:r>
          </a:p>
        </p:txBody>
      </p:sp>
    </p:spTree>
    <p:extLst>
      <p:ext uri="{BB962C8B-B14F-4D97-AF65-F5344CB8AC3E}">
        <p14:creationId xmlns:p14="http://schemas.microsoft.com/office/powerpoint/2010/main" val="360706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C514B83-1F36-4848-EB53-91FFD2F27F27}"/>
              </a:ext>
            </a:extLst>
          </p:cNvPr>
          <p:cNvSpPr/>
          <p:nvPr/>
        </p:nvSpPr>
        <p:spPr>
          <a:xfrm>
            <a:off x="7004142" y="83364"/>
            <a:ext cx="5065938" cy="1963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de-DE" sz="1200">
                <a:solidFill>
                  <a:schemeClr val="tx1"/>
                </a:solidFill>
                <a:latin typeface="IntelOne Display AR Medium" panose="020B0703020203020204" pitchFamily="34" charset="-78"/>
                <a:cs typeface="IntelOne Display AR Medium" panose="020B0703020203020204" pitchFamily="34" charset="-78"/>
              </a:rPr>
              <a:t>LEGEND</a:t>
            </a:r>
            <a:endParaRPr lang="en-US">
              <a:solidFill>
                <a:schemeClr val="tx1"/>
              </a:solidFill>
              <a:latin typeface="IntelOne Display AR Medium" panose="020B0703020203020204" pitchFamily="34" charset="-78"/>
              <a:cs typeface="IntelOne Display AR Medium" panose="020B0703020203020204" pitchFamily="34" charset="-78"/>
            </a:endParaRPr>
          </a:p>
        </p:txBody>
      </p:sp>
      <p:sp>
        <p:nvSpPr>
          <p:cNvPr id="26" name="TextBox 25">
            <a:extLst>
              <a:ext uri="{FF2B5EF4-FFF2-40B4-BE49-F238E27FC236}">
                <a16:creationId xmlns:a16="http://schemas.microsoft.com/office/drawing/2014/main" id="{D32E4F31-944C-767C-2531-1CC03F25BE75}"/>
              </a:ext>
            </a:extLst>
          </p:cNvPr>
          <p:cNvSpPr txBox="1"/>
          <p:nvPr/>
        </p:nvSpPr>
        <p:spPr>
          <a:xfrm>
            <a:off x="6964681" y="1677908"/>
            <a:ext cx="3525519" cy="338554"/>
          </a:xfrm>
          <a:prstGeom prst="rect">
            <a:avLst/>
          </a:prstGeom>
          <a:noFill/>
        </p:spPr>
        <p:txBody>
          <a:bodyPr wrap="square" rtlCol="0">
            <a:spAutoFit/>
          </a:bodyPr>
          <a:lstStyle/>
          <a:p>
            <a:r>
              <a:rPr lang="en-US" sz="800"/>
              <a:t>Note: the number of symbols does not represent the actual number of cores in Intel‘s processors. This is just for illustration. </a:t>
            </a:r>
          </a:p>
        </p:txBody>
      </p:sp>
      <p:sp>
        <p:nvSpPr>
          <p:cNvPr id="2" name="Title 1">
            <a:extLst>
              <a:ext uri="{FF2B5EF4-FFF2-40B4-BE49-F238E27FC236}">
                <a16:creationId xmlns:a16="http://schemas.microsoft.com/office/drawing/2014/main" id="{D54D309D-D8B4-1927-0EAB-78B63F24B39B}"/>
              </a:ext>
            </a:extLst>
          </p:cNvPr>
          <p:cNvSpPr>
            <a:spLocks noGrp="1"/>
          </p:cNvSpPr>
          <p:nvPr>
            <p:ph type="title"/>
          </p:nvPr>
        </p:nvSpPr>
        <p:spPr>
          <a:xfrm>
            <a:off x="381001" y="221694"/>
            <a:ext cx="6048080" cy="1199822"/>
          </a:xfrm>
        </p:spPr>
        <p:txBody>
          <a:bodyPr/>
          <a:lstStyle/>
          <a:p>
            <a:r>
              <a:rPr lang="de-DE"/>
              <a:t>Mixed-</a:t>
            </a:r>
            <a:r>
              <a:rPr lang="de-DE" err="1"/>
              <a:t>criticality</a:t>
            </a:r>
            <a:r>
              <a:rPr lang="de-DE"/>
              <a:t> </a:t>
            </a:r>
            <a:r>
              <a:rPr lang="de-DE" err="1"/>
              <a:t>systems</a:t>
            </a:r>
            <a:r>
              <a:rPr lang="de-DE"/>
              <a:t> </a:t>
            </a:r>
            <a:r>
              <a:rPr lang="de-DE" err="1"/>
              <a:t>with</a:t>
            </a:r>
            <a:r>
              <a:rPr lang="de-DE"/>
              <a:t> modern Intel </a:t>
            </a:r>
            <a:r>
              <a:rPr lang="de-DE" err="1"/>
              <a:t>processors</a:t>
            </a:r>
            <a:endParaRPr lang="en-US"/>
          </a:p>
        </p:txBody>
      </p:sp>
      <p:pic>
        <p:nvPicPr>
          <p:cNvPr id="4" name="Graphic 3" descr="Convertible with solid fill">
            <a:extLst>
              <a:ext uri="{FF2B5EF4-FFF2-40B4-BE49-F238E27FC236}">
                <a16:creationId xmlns:a16="http://schemas.microsoft.com/office/drawing/2014/main" id="{E37DE373-A4A6-DF58-FB8B-FC8CF3204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3060" y="96528"/>
            <a:ext cx="569439" cy="569439"/>
          </a:xfrm>
          <a:prstGeom prst="rect">
            <a:avLst/>
          </a:prstGeom>
        </p:spPr>
      </p:pic>
      <p:sp>
        <p:nvSpPr>
          <p:cNvPr id="10" name="TextBox 9">
            <a:extLst>
              <a:ext uri="{FF2B5EF4-FFF2-40B4-BE49-F238E27FC236}">
                <a16:creationId xmlns:a16="http://schemas.microsoft.com/office/drawing/2014/main" id="{A9163DC7-6F75-0415-D6F1-21B1713C5991}"/>
              </a:ext>
            </a:extLst>
          </p:cNvPr>
          <p:cNvSpPr txBox="1"/>
          <p:nvPr/>
        </p:nvSpPr>
        <p:spPr>
          <a:xfrm>
            <a:off x="10122899" y="150415"/>
            <a:ext cx="1782860" cy="461665"/>
          </a:xfrm>
          <a:prstGeom prst="rect">
            <a:avLst/>
          </a:prstGeom>
          <a:noFill/>
        </p:spPr>
        <p:txBody>
          <a:bodyPr wrap="none" rtlCol="0">
            <a:spAutoFit/>
          </a:bodyPr>
          <a:lstStyle/>
          <a:p>
            <a:r>
              <a:rPr lang="en-US" sz="1200"/>
              <a:t>Constant speed </a:t>
            </a:r>
          </a:p>
          <a:p>
            <a:r>
              <a:rPr lang="en-US" sz="1200"/>
              <a:t>(fixed base frequency)</a:t>
            </a:r>
          </a:p>
        </p:txBody>
      </p:sp>
      <p:sp>
        <p:nvSpPr>
          <p:cNvPr id="13" name="TextBox 12">
            <a:extLst>
              <a:ext uri="{FF2B5EF4-FFF2-40B4-BE49-F238E27FC236}">
                <a16:creationId xmlns:a16="http://schemas.microsoft.com/office/drawing/2014/main" id="{BA9E1BE5-A9F0-F9A2-48D0-9AF642997B94}"/>
              </a:ext>
            </a:extLst>
          </p:cNvPr>
          <p:cNvSpPr txBox="1"/>
          <p:nvPr/>
        </p:nvSpPr>
        <p:spPr>
          <a:xfrm>
            <a:off x="7267250" y="1240826"/>
            <a:ext cx="2082621" cy="461665"/>
          </a:xfrm>
          <a:prstGeom prst="rect">
            <a:avLst/>
          </a:prstGeom>
          <a:noFill/>
        </p:spPr>
        <p:txBody>
          <a:bodyPr wrap="none" rtlCol="0">
            <a:spAutoFit/>
          </a:bodyPr>
          <a:lstStyle/>
          <a:p>
            <a:pPr marL="171450" indent="-171450">
              <a:buFont typeface="Arial" panose="020B0604020202020204" pitchFamily="34" charset="0"/>
              <a:buChar char="•"/>
            </a:pPr>
            <a:r>
              <a:rPr lang="en-US" sz="1200"/>
              <a:t>Traffic (congestion)</a:t>
            </a:r>
          </a:p>
          <a:p>
            <a:pPr marL="171450" indent="-171450">
              <a:buFont typeface="Arial" panose="020B0604020202020204" pitchFamily="34" charset="0"/>
              <a:buChar char="•"/>
            </a:pPr>
            <a:r>
              <a:rPr lang="en-US" sz="1200"/>
              <a:t>Can go fast/slow (turbo)</a:t>
            </a:r>
          </a:p>
        </p:txBody>
      </p:sp>
      <p:sp>
        <p:nvSpPr>
          <p:cNvPr id="16" name="TextBox 15">
            <a:extLst>
              <a:ext uri="{FF2B5EF4-FFF2-40B4-BE49-F238E27FC236}">
                <a16:creationId xmlns:a16="http://schemas.microsoft.com/office/drawing/2014/main" id="{36CCA7FE-1C12-446D-ABC7-5150BB2839F3}"/>
              </a:ext>
            </a:extLst>
          </p:cNvPr>
          <p:cNvSpPr txBox="1"/>
          <p:nvPr/>
        </p:nvSpPr>
        <p:spPr>
          <a:xfrm>
            <a:off x="9594387" y="1240826"/>
            <a:ext cx="1976823" cy="461665"/>
          </a:xfrm>
          <a:prstGeom prst="rect">
            <a:avLst/>
          </a:prstGeom>
          <a:noFill/>
        </p:spPr>
        <p:txBody>
          <a:bodyPr wrap="none" rtlCol="0">
            <a:spAutoFit/>
          </a:bodyPr>
          <a:lstStyle/>
          <a:p>
            <a:pPr marL="171450" indent="-171450">
              <a:buFont typeface="Arial" panose="020B0604020202020204" pitchFamily="34" charset="0"/>
              <a:buChar char="•"/>
            </a:pPr>
            <a:r>
              <a:rPr lang="en-US" sz="1200"/>
              <a:t>No traffic (congestion)</a:t>
            </a:r>
          </a:p>
          <a:p>
            <a:pPr marL="171450" indent="-171450">
              <a:buFont typeface="Arial" panose="020B0604020202020204" pitchFamily="34" charset="0"/>
              <a:buChar char="•"/>
            </a:pPr>
            <a:r>
              <a:rPr lang="en-US" sz="1200"/>
              <a:t>Fixed speed</a:t>
            </a:r>
          </a:p>
        </p:txBody>
      </p:sp>
      <p:sp>
        <p:nvSpPr>
          <p:cNvPr id="18" name="TextBox 17">
            <a:extLst>
              <a:ext uri="{FF2B5EF4-FFF2-40B4-BE49-F238E27FC236}">
                <a16:creationId xmlns:a16="http://schemas.microsoft.com/office/drawing/2014/main" id="{4B9C36D3-EC81-2BE8-CC9B-96C43D63FD01}"/>
              </a:ext>
            </a:extLst>
          </p:cNvPr>
          <p:cNvSpPr txBox="1"/>
          <p:nvPr/>
        </p:nvSpPr>
        <p:spPr>
          <a:xfrm>
            <a:off x="10176184" y="690288"/>
            <a:ext cx="1782860" cy="461665"/>
          </a:xfrm>
          <a:prstGeom prst="rect">
            <a:avLst/>
          </a:prstGeom>
          <a:noFill/>
        </p:spPr>
        <p:txBody>
          <a:bodyPr wrap="none" rtlCol="0">
            <a:spAutoFit/>
          </a:bodyPr>
          <a:lstStyle/>
          <a:p>
            <a:r>
              <a:rPr lang="en-US" sz="1200"/>
              <a:t>High constant speed</a:t>
            </a:r>
          </a:p>
          <a:p>
            <a:r>
              <a:rPr lang="en-US" sz="1200"/>
              <a:t>(fixed High frequency)</a:t>
            </a:r>
          </a:p>
        </p:txBody>
      </p:sp>
      <p:pic>
        <p:nvPicPr>
          <p:cNvPr id="36" name="Picture 35" descr="A white silhouette of a train&#10;&#10;Description automatically generated">
            <a:extLst>
              <a:ext uri="{FF2B5EF4-FFF2-40B4-BE49-F238E27FC236}">
                <a16:creationId xmlns:a16="http://schemas.microsoft.com/office/drawing/2014/main" id="{F27374C1-4B9C-4147-F6B5-C657CCE4F1FB}"/>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tretch>
            <a:fillRect/>
          </a:stretch>
        </p:blipFill>
        <p:spPr>
          <a:xfrm flipH="1">
            <a:off x="9497645" y="746573"/>
            <a:ext cx="695282" cy="347641"/>
          </a:xfrm>
          <a:prstGeom prst="rect">
            <a:avLst/>
          </a:prstGeom>
        </p:spPr>
      </p:pic>
      <p:sp>
        <p:nvSpPr>
          <p:cNvPr id="17" name="TextBox 16">
            <a:extLst>
              <a:ext uri="{FF2B5EF4-FFF2-40B4-BE49-F238E27FC236}">
                <a16:creationId xmlns:a16="http://schemas.microsoft.com/office/drawing/2014/main" id="{BCE11A9A-A03E-247B-D008-B064428E8F41}"/>
              </a:ext>
            </a:extLst>
          </p:cNvPr>
          <p:cNvSpPr txBox="1"/>
          <p:nvPr/>
        </p:nvSpPr>
        <p:spPr>
          <a:xfrm>
            <a:off x="6784786" y="6073405"/>
            <a:ext cx="5407214" cy="338554"/>
          </a:xfrm>
          <a:prstGeom prst="rect">
            <a:avLst/>
          </a:prstGeom>
          <a:noFill/>
        </p:spPr>
        <p:txBody>
          <a:bodyPr wrap="square" rtlCol="0">
            <a:spAutoFit/>
          </a:bodyPr>
          <a:lstStyle/>
          <a:p>
            <a:r>
              <a:rPr lang="en-US" sz="800"/>
              <a:t>* Depending on the specific processor generation the granularity of how the frequency can be selected over cores might be different. Throughout this document we only use ‘core’ to simplify the message.</a:t>
            </a:r>
          </a:p>
        </p:txBody>
      </p:sp>
      <p:cxnSp>
        <p:nvCxnSpPr>
          <p:cNvPr id="22" name="Straight Arrow Connector 21">
            <a:extLst>
              <a:ext uri="{FF2B5EF4-FFF2-40B4-BE49-F238E27FC236}">
                <a16:creationId xmlns:a16="http://schemas.microsoft.com/office/drawing/2014/main" id="{0C845A79-C655-D2DC-B5F7-58C6DA7132A8}"/>
              </a:ext>
            </a:extLst>
          </p:cNvPr>
          <p:cNvCxnSpPr/>
          <p:nvPr/>
        </p:nvCxnSpPr>
        <p:spPr>
          <a:xfrm>
            <a:off x="6046234" y="3211402"/>
            <a:ext cx="110293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49107E2-5606-E1BE-735D-6569405007CA}"/>
              </a:ext>
            </a:extLst>
          </p:cNvPr>
          <p:cNvSpPr txBox="1"/>
          <p:nvPr/>
        </p:nvSpPr>
        <p:spPr>
          <a:xfrm>
            <a:off x="1719283" y="2131484"/>
            <a:ext cx="2363147" cy="461665"/>
          </a:xfrm>
          <a:prstGeom prst="rect">
            <a:avLst/>
          </a:prstGeom>
          <a:noFill/>
        </p:spPr>
        <p:txBody>
          <a:bodyPr wrap="none" rtlCol="0">
            <a:spAutoFit/>
          </a:bodyPr>
          <a:lstStyle/>
          <a:p>
            <a:r>
              <a:rPr lang="de-DE" sz="2400" u="sng">
                <a:latin typeface="IntelOne Display AR Medium" panose="020B0703020203020204" pitchFamily="34" charset="-78"/>
                <a:cs typeface="IntelOne Display AR Medium" panose="020B0703020203020204" pitchFamily="34" charset="-78"/>
              </a:rPr>
              <a:t>Client Use Case</a:t>
            </a:r>
            <a:endParaRPr lang="en-US" sz="2400" u="sng">
              <a:latin typeface="IntelOne Display AR Medium" panose="020B0703020203020204" pitchFamily="34" charset="-78"/>
              <a:cs typeface="IntelOne Display AR Medium" panose="020B0703020203020204" pitchFamily="34" charset="-78"/>
            </a:endParaRPr>
          </a:p>
        </p:txBody>
      </p:sp>
      <p:sp>
        <p:nvSpPr>
          <p:cNvPr id="32" name="TextBox 31">
            <a:extLst>
              <a:ext uri="{FF2B5EF4-FFF2-40B4-BE49-F238E27FC236}">
                <a16:creationId xmlns:a16="http://schemas.microsoft.com/office/drawing/2014/main" id="{B811D1C2-0628-9442-24CD-1705D2A77050}"/>
              </a:ext>
            </a:extLst>
          </p:cNvPr>
          <p:cNvSpPr txBox="1"/>
          <p:nvPr/>
        </p:nvSpPr>
        <p:spPr>
          <a:xfrm>
            <a:off x="1520661" y="2621083"/>
            <a:ext cx="3308919" cy="369332"/>
          </a:xfrm>
          <a:prstGeom prst="rect">
            <a:avLst/>
          </a:prstGeom>
          <a:noFill/>
        </p:spPr>
        <p:txBody>
          <a:bodyPr wrap="none" rtlCol="0">
            <a:spAutoFit/>
          </a:bodyPr>
          <a:lstStyle/>
          <a:p>
            <a:r>
              <a:rPr lang="de-DE"/>
              <a:t>Same frequency for all cores</a:t>
            </a:r>
            <a:endParaRPr lang="en-US"/>
          </a:p>
        </p:txBody>
      </p:sp>
      <p:pic>
        <p:nvPicPr>
          <p:cNvPr id="37" name="Graphic 36" descr="Convertible with solid fill">
            <a:extLst>
              <a:ext uri="{FF2B5EF4-FFF2-40B4-BE49-F238E27FC236}">
                <a16:creationId xmlns:a16="http://schemas.microsoft.com/office/drawing/2014/main" id="{CA650F00-49A6-7C75-5E71-0F28FBF635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423" y="2729247"/>
            <a:ext cx="914400" cy="914400"/>
          </a:xfrm>
          <a:prstGeom prst="rect">
            <a:avLst/>
          </a:prstGeom>
        </p:spPr>
      </p:pic>
      <p:pic>
        <p:nvPicPr>
          <p:cNvPr id="38" name="Graphic 37" descr="Convertible with solid fill">
            <a:extLst>
              <a:ext uri="{FF2B5EF4-FFF2-40B4-BE49-F238E27FC236}">
                <a16:creationId xmlns:a16="http://schemas.microsoft.com/office/drawing/2014/main" id="{5581F019-BD46-04D9-19B6-FB286DC955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6547" y="2729247"/>
            <a:ext cx="914400" cy="914400"/>
          </a:xfrm>
          <a:prstGeom prst="rect">
            <a:avLst/>
          </a:prstGeom>
        </p:spPr>
      </p:pic>
      <p:pic>
        <p:nvPicPr>
          <p:cNvPr id="39" name="Graphic 38" descr="Convertible with solid fill">
            <a:extLst>
              <a:ext uri="{FF2B5EF4-FFF2-40B4-BE49-F238E27FC236}">
                <a16:creationId xmlns:a16="http://schemas.microsoft.com/office/drawing/2014/main" id="{5F14168E-335A-443C-F91A-E6E5A7D51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98671" y="2729247"/>
            <a:ext cx="914400" cy="914400"/>
          </a:xfrm>
          <a:prstGeom prst="rect">
            <a:avLst/>
          </a:prstGeom>
        </p:spPr>
      </p:pic>
      <p:pic>
        <p:nvPicPr>
          <p:cNvPr id="40" name="Graphic 39" descr="Convertible with solid fill">
            <a:extLst>
              <a:ext uri="{FF2B5EF4-FFF2-40B4-BE49-F238E27FC236}">
                <a16:creationId xmlns:a16="http://schemas.microsoft.com/office/drawing/2014/main" id="{5C1BD690-A35B-C002-9746-667309022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0795" y="2729247"/>
            <a:ext cx="914400" cy="914400"/>
          </a:xfrm>
          <a:prstGeom prst="rect">
            <a:avLst/>
          </a:prstGeom>
        </p:spPr>
      </p:pic>
      <p:sp>
        <p:nvSpPr>
          <p:cNvPr id="44" name="Rectangle: Rounded Corners 43">
            <a:extLst>
              <a:ext uri="{FF2B5EF4-FFF2-40B4-BE49-F238E27FC236}">
                <a16:creationId xmlns:a16="http://schemas.microsoft.com/office/drawing/2014/main" id="{21C101DB-0B02-A856-F68C-188233069473}"/>
              </a:ext>
            </a:extLst>
          </p:cNvPr>
          <p:cNvSpPr/>
          <p:nvPr/>
        </p:nvSpPr>
        <p:spPr>
          <a:xfrm>
            <a:off x="9130487" y="2114007"/>
            <a:ext cx="2103570" cy="41757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488DF574-E8D9-8565-BBD5-5B78C6B202D3}"/>
              </a:ext>
            </a:extLst>
          </p:cNvPr>
          <p:cNvSpPr/>
          <p:nvPr/>
        </p:nvSpPr>
        <p:spPr>
          <a:xfrm>
            <a:off x="7324569" y="2756898"/>
            <a:ext cx="976809" cy="91439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Toy Train with solid fill">
            <a:extLst>
              <a:ext uri="{FF2B5EF4-FFF2-40B4-BE49-F238E27FC236}">
                <a16:creationId xmlns:a16="http://schemas.microsoft.com/office/drawing/2014/main" id="{BABCB30E-2A7F-339C-585C-F523E89DF0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5774" y="2729247"/>
            <a:ext cx="914400" cy="914400"/>
          </a:xfrm>
          <a:prstGeom prst="rect">
            <a:avLst/>
          </a:prstGeom>
        </p:spPr>
      </p:pic>
      <p:pic>
        <p:nvPicPr>
          <p:cNvPr id="49" name="Graphic 48" descr="Toy Train with solid fill">
            <a:extLst>
              <a:ext uri="{FF2B5EF4-FFF2-40B4-BE49-F238E27FC236}">
                <a16:creationId xmlns:a16="http://schemas.microsoft.com/office/drawing/2014/main" id="{3816621C-C379-7FF2-6857-A426CB3101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1855" y="2729247"/>
            <a:ext cx="914400" cy="914400"/>
          </a:xfrm>
          <a:prstGeom prst="rect">
            <a:avLst/>
          </a:prstGeom>
        </p:spPr>
      </p:pic>
      <p:sp>
        <p:nvSpPr>
          <p:cNvPr id="51" name="TextBox 50">
            <a:extLst>
              <a:ext uri="{FF2B5EF4-FFF2-40B4-BE49-F238E27FC236}">
                <a16:creationId xmlns:a16="http://schemas.microsoft.com/office/drawing/2014/main" id="{9B7318A4-BA67-FA01-956A-12037096C300}"/>
              </a:ext>
            </a:extLst>
          </p:cNvPr>
          <p:cNvSpPr txBox="1"/>
          <p:nvPr/>
        </p:nvSpPr>
        <p:spPr>
          <a:xfrm>
            <a:off x="6429080" y="2131483"/>
            <a:ext cx="5006499" cy="461665"/>
          </a:xfrm>
          <a:prstGeom prst="rect">
            <a:avLst/>
          </a:prstGeom>
          <a:noFill/>
        </p:spPr>
        <p:txBody>
          <a:bodyPr wrap="none" rtlCol="0">
            <a:spAutoFit/>
          </a:bodyPr>
          <a:lstStyle/>
          <a:p>
            <a:r>
              <a:rPr lang="de-DE" sz="2400" u="sng" err="1">
                <a:latin typeface="IntelOne Display AR Medium" panose="020B0703020203020204" pitchFamily="34" charset="-78"/>
                <a:cs typeface="IntelOne Display AR Medium" panose="020B0703020203020204" pitchFamily="34" charset="-78"/>
              </a:rPr>
              <a:t>Indu</a:t>
            </a:r>
            <a:r>
              <a:rPr lang="de-DE" sz="2400" u="sng">
                <a:latin typeface="IntelOne Display AR Medium" panose="020B0703020203020204" pitchFamily="34" charset="-78"/>
                <a:cs typeface="IntelOne Display AR Medium" panose="020B0703020203020204" pitchFamily="34" charset="-78"/>
              </a:rPr>
              <a:t> Use Case </a:t>
            </a:r>
            <a:r>
              <a:rPr lang="de-DE" sz="2400" u="sng" err="1">
                <a:latin typeface="IntelOne Display AR Medium" panose="020B0703020203020204" pitchFamily="34" charset="-78"/>
                <a:cs typeface="IntelOne Display AR Medium" panose="020B0703020203020204" pitchFamily="34" charset="-78"/>
              </a:rPr>
              <a:t>with</a:t>
            </a:r>
            <a:r>
              <a:rPr lang="de-DE" sz="2400" u="sng">
                <a:latin typeface="IntelOne Display AR Medium" panose="020B0703020203020204" pitchFamily="34" charset="-78"/>
                <a:cs typeface="IntelOne Display AR Medium" panose="020B0703020203020204" pitchFamily="34" charset="-78"/>
              </a:rPr>
              <a:t> Real-Time </a:t>
            </a:r>
            <a:r>
              <a:rPr lang="de-DE" sz="2400" u="sng" err="1">
                <a:latin typeface="IntelOne Display AR Medium" panose="020B0703020203020204" pitchFamily="34" charset="-78"/>
                <a:cs typeface="IntelOne Display AR Medium" panose="020B0703020203020204" pitchFamily="34" charset="-78"/>
              </a:rPr>
              <a:t>app</a:t>
            </a:r>
            <a:endParaRPr lang="en-US" sz="2400" u="sng">
              <a:latin typeface="IntelOne Display AR Medium" panose="020B0703020203020204" pitchFamily="34" charset="-78"/>
              <a:cs typeface="IntelOne Display AR Medium" panose="020B0703020203020204" pitchFamily="34" charset="-78"/>
            </a:endParaRPr>
          </a:p>
        </p:txBody>
      </p:sp>
      <p:pic>
        <p:nvPicPr>
          <p:cNvPr id="55" name="Graphic 54" descr="Toy Train with solid fill">
            <a:extLst>
              <a:ext uri="{FF2B5EF4-FFF2-40B4-BE49-F238E27FC236}">
                <a16:creationId xmlns:a16="http://schemas.microsoft.com/office/drawing/2014/main" id="{0C82A077-D53F-A844-5F5E-E4F09D7780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7936" y="2729247"/>
            <a:ext cx="914400" cy="914400"/>
          </a:xfrm>
          <a:prstGeom prst="rect">
            <a:avLst/>
          </a:prstGeom>
        </p:spPr>
      </p:pic>
      <p:pic>
        <p:nvPicPr>
          <p:cNvPr id="56" name="Graphic 55" descr="Toy Train with solid fill">
            <a:extLst>
              <a:ext uri="{FF2B5EF4-FFF2-40B4-BE49-F238E27FC236}">
                <a16:creationId xmlns:a16="http://schemas.microsoft.com/office/drawing/2014/main" id="{60CED87F-C5D7-7DC4-43CF-3D11AC0BE0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04017" y="2756898"/>
            <a:ext cx="914400" cy="914400"/>
          </a:xfrm>
          <a:prstGeom prst="rect">
            <a:avLst/>
          </a:prstGeom>
        </p:spPr>
      </p:pic>
      <p:pic>
        <p:nvPicPr>
          <p:cNvPr id="62" name="Graphic 61" descr="Car with solid fill">
            <a:extLst>
              <a:ext uri="{FF2B5EF4-FFF2-40B4-BE49-F238E27FC236}">
                <a16:creationId xmlns:a16="http://schemas.microsoft.com/office/drawing/2014/main" id="{49A3C7E8-2EF8-C77D-1049-5DD5C0D565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53703" y="636401"/>
            <a:ext cx="569439" cy="569439"/>
          </a:xfrm>
          <a:prstGeom prst="rect">
            <a:avLst/>
          </a:prstGeom>
        </p:spPr>
      </p:pic>
      <p:sp>
        <p:nvSpPr>
          <p:cNvPr id="63" name="TextBox 62">
            <a:extLst>
              <a:ext uri="{FF2B5EF4-FFF2-40B4-BE49-F238E27FC236}">
                <a16:creationId xmlns:a16="http://schemas.microsoft.com/office/drawing/2014/main" id="{757BEBE6-39F2-8394-5E07-1C86E2FDCC5D}"/>
              </a:ext>
            </a:extLst>
          </p:cNvPr>
          <p:cNvSpPr txBox="1"/>
          <p:nvPr/>
        </p:nvSpPr>
        <p:spPr>
          <a:xfrm>
            <a:off x="7946617" y="689901"/>
            <a:ext cx="1561646" cy="461665"/>
          </a:xfrm>
          <a:prstGeom prst="rect">
            <a:avLst/>
          </a:prstGeom>
          <a:noFill/>
        </p:spPr>
        <p:txBody>
          <a:bodyPr wrap="square" rtlCol="0">
            <a:spAutoFit/>
          </a:bodyPr>
          <a:lstStyle/>
          <a:p>
            <a:r>
              <a:rPr lang="en-US" sz="1200"/>
              <a:t>Cores scaling up to </a:t>
            </a:r>
          </a:p>
          <a:p>
            <a:r>
              <a:rPr lang="en-US" sz="1200"/>
              <a:t>base frequency</a:t>
            </a:r>
          </a:p>
        </p:txBody>
      </p:sp>
      <p:sp>
        <p:nvSpPr>
          <p:cNvPr id="11" name="Rectangle 10">
            <a:extLst>
              <a:ext uri="{FF2B5EF4-FFF2-40B4-BE49-F238E27FC236}">
                <a16:creationId xmlns:a16="http://schemas.microsoft.com/office/drawing/2014/main" id="{BA300FD7-E4FC-E625-B663-1322A8C83ACD}"/>
              </a:ext>
            </a:extLst>
          </p:cNvPr>
          <p:cNvSpPr/>
          <p:nvPr/>
        </p:nvSpPr>
        <p:spPr>
          <a:xfrm>
            <a:off x="7342841" y="5169130"/>
            <a:ext cx="1102936" cy="746360"/>
          </a:xfrm>
          <a:prstGeom prst="rect">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silhouette of a train&#10;&#10;Description automatically generated">
            <a:extLst>
              <a:ext uri="{FF2B5EF4-FFF2-40B4-BE49-F238E27FC236}">
                <a16:creationId xmlns:a16="http://schemas.microsoft.com/office/drawing/2014/main" id="{3464DAA7-C8E9-B601-DADA-B74A5065DDD3}"/>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tretch>
            <a:fillRect/>
          </a:stretch>
        </p:blipFill>
        <p:spPr>
          <a:xfrm flipH="1">
            <a:off x="7396758" y="5295593"/>
            <a:ext cx="967632" cy="483816"/>
          </a:xfrm>
          <a:prstGeom prst="rect">
            <a:avLst/>
          </a:prstGeom>
        </p:spPr>
      </p:pic>
      <p:pic>
        <p:nvPicPr>
          <p:cNvPr id="15" name="Graphic 14" descr="Convertible with solid fill">
            <a:extLst>
              <a:ext uri="{FF2B5EF4-FFF2-40B4-BE49-F238E27FC236}">
                <a16:creationId xmlns:a16="http://schemas.microsoft.com/office/drawing/2014/main" id="{EEEFA5CD-1F38-F9FD-8203-081823C6B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4423" y="5107069"/>
            <a:ext cx="914400" cy="914400"/>
          </a:xfrm>
          <a:prstGeom prst="rect">
            <a:avLst/>
          </a:prstGeom>
        </p:spPr>
      </p:pic>
      <p:pic>
        <p:nvPicPr>
          <p:cNvPr id="20" name="Graphic 19" descr="Convertible with solid fill">
            <a:extLst>
              <a:ext uri="{FF2B5EF4-FFF2-40B4-BE49-F238E27FC236}">
                <a16:creationId xmlns:a16="http://schemas.microsoft.com/office/drawing/2014/main" id="{58D1E724-1505-F81D-5C00-F7121D6D35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06547" y="5107069"/>
            <a:ext cx="914400" cy="914400"/>
          </a:xfrm>
          <a:prstGeom prst="rect">
            <a:avLst/>
          </a:prstGeom>
        </p:spPr>
      </p:pic>
      <p:cxnSp>
        <p:nvCxnSpPr>
          <p:cNvPr id="21" name="Straight Arrow Connector 20">
            <a:extLst>
              <a:ext uri="{FF2B5EF4-FFF2-40B4-BE49-F238E27FC236}">
                <a16:creationId xmlns:a16="http://schemas.microsoft.com/office/drawing/2014/main" id="{E7C7348C-70B9-3D8C-9B83-8995CDB52784}"/>
              </a:ext>
            </a:extLst>
          </p:cNvPr>
          <p:cNvCxnSpPr/>
          <p:nvPr/>
        </p:nvCxnSpPr>
        <p:spPr>
          <a:xfrm>
            <a:off x="6042151" y="5563766"/>
            <a:ext cx="110293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60B4356-1986-3E58-80B5-D3BB907DCB25}"/>
              </a:ext>
            </a:extLst>
          </p:cNvPr>
          <p:cNvSpPr txBox="1"/>
          <p:nvPr/>
        </p:nvSpPr>
        <p:spPr>
          <a:xfrm>
            <a:off x="1539190" y="4926261"/>
            <a:ext cx="4217821" cy="369332"/>
          </a:xfrm>
          <a:prstGeom prst="rect">
            <a:avLst/>
          </a:prstGeom>
          <a:noFill/>
        </p:spPr>
        <p:txBody>
          <a:bodyPr wrap="none" rtlCol="0">
            <a:spAutoFit/>
          </a:bodyPr>
          <a:lstStyle/>
          <a:p>
            <a:r>
              <a:rPr lang="de-DE"/>
              <a:t>Optimized configuration for use case</a:t>
            </a:r>
            <a:endParaRPr lang="en-US"/>
          </a:p>
        </p:txBody>
      </p:sp>
      <p:pic>
        <p:nvPicPr>
          <p:cNvPr id="30" name="Graphic 29" descr="Convertible with solid fill">
            <a:extLst>
              <a:ext uri="{FF2B5EF4-FFF2-40B4-BE49-F238E27FC236}">
                <a16:creationId xmlns:a16="http://schemas.microsoft.com/office/drawing/2014/main" id="{33FEFD2C-6D27-40BF-0E6F-1DDED0CB7F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96029" y="5089922"/>
            <a:ext cx="914400" cy="914400"/>
          </a:xfrm>
          <a:prstGeom prst="rect">
            <a:avLst/>
          </a:prstGeom>
        </p:spPr>
      </p:pic>
      <p:pic>
        <p:nvPicPr>
          <p:cNvPr id="41" name="Graphic 40" descr="Convertible with solid fill">
            <a:extLst>
              <a:ext uri="{FF2B5EF4-FFF2-40B4-BE49-F238E27FC236}">
                <a16:creationId xmlns:a16="http://schemas.microsoft.com/office/drawing/2014/main" id="{9F6DA655-2BD7-0EB9-9DAE-9378EF267E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88153" y="5089922"/>
            <a:ext cx="914400" cy="914400"/>
          </a:xfrm>
          <a:prstGeom prst="rect">
            <a:avLst/>
          </a:prstGeom>
        </p:spPr>
      </p:pic>
      <p:pic>
        <p:nvPicPr>
          <p:cNvPr id="42" name="Graphic 41" descr="Car with solid fill">
            <a:extLst>
              <a:ext uri="{FF2B5EF4-FFF2-40B4-BE49-F238E27FC236}">
                <a16:creationId xmlns:a16="http://schemas.microsoft.com/office/drawing/2014/main" id="{CBE11BB2-9C07-5F3F-5E34-64C016210A8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62041" y="5080301"/>
            <a:ext cx="914400" cy="914400"/>
          </a:xfrm>
          <a:prstGeom prst="rect">
            <a:avLst/>
          </a:prstGeom>
        </p:spPr>
      </p:pic>
      <p:pic>
        <p:nvPicPr>
          <p:cNvPr id="43" name="Graphic 42" descr="Car with solid fill">
            <a:extLst>
              <a:ext uri="{FF2B5EF4-FFF2-40B4-BE49-F238E27FC236}">
                <a16:creationId xmlns:a16="http://schemas.microsoft.com/office/drawing/2014/main" id="{63C600D0-741B-1BFA-DFC5-F433E60EDF6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748065" y="5080301"/>
            <a:ext cx="914400" cy="914400"/>
          </a:xfrm>
          <a:prstGeom prst="rect">
            <a:avLst/>
          </a:prstGeom>
        </p:spPr>
      </p:pic>
      <p:pic>
        <p:nvPicPr>
          <p:cNvPr id="45" name="Graphic 44" descr="Car with solid fill">
            <a:extLst>
              <a:ext uri="{FF2B5EF4-FFF2-40B4-BE49-F238E27FC236}">
                <a16:creationId xmlns:a16="http://schemas.microsoft.com/office/drawing/2014/main" id="{52F55722-75EE-D11C-1F4D-E9E09462FCF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640806" y="5092233"/>
            <a:ext cx="914400" cy="914400"/>
          </a:xfrm>
          <a:prstGeom prst="rect">
            <a:avLst/>
          </a:prstGeom>
        </p:spPr>
      </p:pic>
      <p:sp>
        <p:nvSpPr>
          <p:cNvPr id="46" name="Rectangle: Rounded Corners 45">
            <a:extLst>
              <a:ext uri="{FF2B5EF4-FFF2-40B4-BE49-F238E27FC236}">
                <a16:creationId xmlns:a16="http://schemas.microsoft.com/office/drawing/2014/main" id="{9B2B8282-A015-9949-F027-5CF6CC9218C0}"/>
              </a:ext>
            </a:extLst>
          </p:cNvPr>
          <p:cNvSpPr/>
          <p:nvPr/>
        </p:nvSpPr>
        <p:spPr>
          <a:xfrm>
            <a:off x="7324568" y="3938459"/>
            <a:ext cx="976809" cy="91439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Toy Train with solid fill">
            <a:extLst>
              <a:ext uri="{FF2B5EF4-FFF2-40B4-BE49-F238E27FC236}">
                <a16:creationId xmlns:a16="http://schemas.microsoft.com/office/drawing/2014/main" id="{2E17F9D2-4243-C674-FC0A-C2121E231B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5774" y="3975682"/>
            <a:ext cx="914400" cy="914400"/>
          </a:xfrm>
          <a:prstGeom prst="rect">
            <a:avLst/>
          </a:prstGeom>
        </p:spPr>
      </p:pic>
      <p:pic>
        <p:nvPicPr>
          <p:cNvPr id="52" name="Graphic 51" descr="Convertible with solid fill">
            <a:extLst>
              <a:ext uri="{FF2B5EF4-FFF2-40B4-BE49-F238E27FC236}">
                <a16:creationId xmlns:a16="http://schemas.microsoft.com/office/drawing/2014/main" id="{5A86BF25-536E-C757-873F-72E06826CC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512" y="3975682"/>
            <a:ext cx="914400" cy="914400"/>
          </a:xfrm>
          <a:prstGeom prst="rect">
            <a:avLst/>
          </a:prstGeom>
        </p:spPr>
      </p:pic>
      <p:pic>
        <p:nvPicPr>
          <p:cNvPr id="53" name="Graphic 52" descr="Convertible with solid fill">
            <a:extLst>
              <a:ext uri="{FF2B5EF4-FFF2-40B4-BE49-F238E27FC236}">
                <a16:creationId xmlns:a16="http://schemas.microsoft.com/office/drawing/2014/main" id="{133E8723-E362-E3ED-882C-15A49E592D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77636" y="3975682"/>
            <a:ext cx="914400" cy="914400"/>
          </a:xfrm>
          <a:prstGeom prst="rect">
            <a:avLst/>
          </a:prstGeom>
        </p:spPr>
      </p:pic>
      <p:cxnSp>
        <p:nvCxnSpPr>
          <p:cNvPr id="54" name="Straight Arrow Connector 53">
            <a:extLst>
              <a:ext uri="{FF2B5EF4-FFF2-40B4-BE49-F238E27FC236}">
                <a16:creationId xmlns:a16="http://schemas.microsoft.com/office/drawing/2014/main" id="{D3F9A350-6FC2-BD58-541E-683078D49125}"/>
              </a:ext>
            </a:extLst>
          </p:cNvPr>
          <p:cNvCxnSpPr/>
          <p:nvPr/>
        </p:nvCxnSpPr>
        <p:spPr>
          <a:xfrm>
            <a:off x="6013240" y="4432379"/>
            <a:ext cx="110293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AC9D7FA-C672-222D-2BE8-364182909CCE}"/>
              </a:ext>
            </a:extLst>
          </p:cNvPr>
          <p:cNvSpPr txBox="1"/>
          <p:nvPr/>
        </p:nvSpPr>
        <p:spPr>
          <a:xfrm>
            <a:off x="1490976" y="3848242"/>
            <a:ext cx="3951723" cy="369332"/>
          </a:xfrm>
          <a:prstGeom prst="rect">
            <a:avLst/>
          </a:prstGeom>
          <a:noFill/>
        </p:spPr>
        <p:txBody>
          <a:bodyPr wrap="none" rtlCol="0">
            <a:spAutoFit/>
          </a:bodyPr>
          <a:lstStyle/>
          <a:p>
            <a:r>
              <a:rPr lang="de-DE"/>
              <a:t>Selective frequency for each core*</a:t>
            </a:r>
            <a:endParaRPr lang="en-US"/>
          </a:p>
        </p:txBody>
      </p:sp>
      <p:pic>
        <p:nvPicPr>
          <p:cNvPr id="58" name="Graphic 57" descr="Convertible with solid fill">
            <a:extLst>
              <a:ext uri="{FF2B5EF4-FFF2-40B4-BE49-F238E27FC236}">
                <a16:creationId xmlns:a16="http://schemas.microsoft.com/office/drawing/2014/main" id="{F2C197C2-F994-7A74-5BDD-388CCA6781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67118" y="3958535"/>
            <a:ext cx="914400" cy="914400"/>
          </a:xfrm>
          <a:prstGeom prst="rect">
            <a:avLst/>
          </a:prstGeom>
        </p:spPr>
      </p:pic>
      <p:pic>
        <p:nvPicPr>
          <p:cNvPr id="59" name="Graphic 58" descr="Convertible with solid fill">
            <a:extLst>
              <a:ext uri="{FF2B5EF4-FFF2-40B4-BE49-F238E27FC236}">
                <a16:creationId xmlns:a16="http://schemas.microsoft.com/office/drawing/2014/main" id="{508331B5-F24A-777C-74CA-2BCFCE53EE0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59242" y="3958535"/>
            <a:ext cx="914400" cy="914400"/>
          </a:xfrm>
          <a:prstGeom prst="rect">
            <a:avLst/>
          </a:prstGeom>
        </p:spPr>
      </p:pic>
      <p:pic>
        <p:nvPicPr>
          <p:cNvPr id="60" name="Graphic 59" descr="Convertible with solid fill">
            <a:extLst>
              <a:ext uri="{FF2B5EF4-FFF2-40B4-BE49-F238E27FC236}">
                <a16:creationId xmlns:a16="http://schemas.microsoft.com/office/drawing/2014/main" id="{20C21CA5-C682-F21D-F625-99451B7F3F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57864" y="3975682"/>
            <a:ext cx="914400" cy="914400"/>
          </a:xfrm>
          <a:prstGeom prst="rect">
            <a:avLst/>
          </a:prstGeom>
        </p:spPr>
      </p:pic>
      <p:pic>
        <p:nvPicPr>
          <p:cNvPr id="61" name="Graphic 60" descr="Convertible with solid fill">
            <a:extLst>
              <a:ext uri="{FF2B5EF4-FFF2-40B4-BE49-F238E27FC236}">
                <a16:creationId xmlns:a16="http://schemas.microsoft.com/office/drawing/2014/main" id="{A77E7226-EEFE-8A6F-A109-F73F7B7CF0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47346" y="3958535"/>
            <a:ext cx="914400" cy="914400"/>
          </a:xfrm>
          <a:prstGeom prst="rect">
            <a:avLst/>
          </a:prstGeom>
        </p:spPr>
      </p:pic>
      <p:pic>
        <p:nvPicPr>
          <p:cNvPr id="64" name="Graphic 63" descr="Convertible with solid fill">
            <a:extLst>
              <a:ext uri="{FF2B5EF4-FFF2-40B4-BE49-F238E27FC236}">
                <a16:creationId xmlns:a16="http://schemas.microsoft.com/office/drawing/2014/main" id="{E3A63924-F95A-7F59-AC80-0A78DA7B4C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39470" y="3958535"/>
            <a:ext cx="914400" cy="914400"/>
          </a:xfrm>
          <a:prstGeom prst="rect">
            <a:avLst/>
          </a:prstGeom>
        </p:spPr>
      </p:pic>
      <p:sp>
        <p:nvSpPr>
          <p:cNvPr id="65" name="Content Placeholder 2">
            <a:extLst>
              <a:ext uri="{FF2B5EF4-FFF2-40B4-BE49-F238E27FC236}">
                <a16:creationId xmlns:a16="http://schemas.microsoft.com/office/drawing/2014/main" id="{0DDE882B-C7C0-FFBB-9EE0-4206B3881E6C}"/>
              </a:ext>
            </a:extLst>
          </p:cNvPr>
          <p:cNvSpPr txBox="1">
            <a:spLocks/>
          </p:cNvSpPr>
          <p:nvPr/>
        </p:nvSpPr>
        <p:spPr>
          <a:xfrm>
            <a:off x="173796" y="212581"/>
            <a:ext cx="6719310" cy="1762590"/>
          </a:xfrm>
          <a:prstGeom prst="rect">
            <a:avLst/>
          </a:prstGeom>
          <a:solidFill>
            <a:schemeClr val="accent6">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a:latin typeface="IntelOne Display AR Medium" panose="020B0703020203020204" pitchFamily="34" charset="-78"/>
                <a:cs typeface="IntelOne Display AR Medium" panose="020B0703020203020204" pitchFamily="34" charset="-78"/>
              </a:rPr>
              <a:t>Intel® Speed Shift Technology for Edge Computing </a:t>
            </a:r>
            <a:r>
              <a:rPr lang="en-US" sz="2200"/>
              <a:t>to consistently boost the Single-Thread performance of selected cores – e.g., for Real-Time workloads – at the cost of lower max frequency with remaining cores (there is no free lunch!)</a:t>
            </a:r>
          </a:p>
        </p:txBody>
      </p:sp>
      <p:pic>
        <p:nvPicPr>
          <p:cNvPr id="66" name="Graphic 65" descr="Toy Train with solid fill">
            <a:extLst>
              <a:ext uri="{FF2B5EF4-FFF2-40B4-BE49-F238E27FC236}">
                <a16:creationId xmlns:a16="http://schemas.microsoft.com/office/drawing/2014/main" id="{B0AFEF32-DC85-CFAE-2115-A074084EB2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09405" y="96528"/>
            <a:ext cx="569439" cy="569439"/>
          </a:xfrm>
          <a:prstGeom prst="rect">
            <a:avLst/>
          </a:prstGeom>
        </p:spPr>
      </p:pic>
      <p:sp>
        <p:nvSpPr>
          <p:cNvPr id="67" name="TextBox 66">
            <a:extLst>
              <a:ext uri="{FF2B5EF4-FFF2-40B4-BE49-F238E27FC236}">
                <a16:creationId xmlns:a16="http://schemas.microsoft.com/office/drawing/2014/main" id="{0CB3FEA3-2B9E-F602-FCB7-99491C00628A}"/>
              </a:ext>
            </a:extLst>
          </p:cNvPr>
          <p:cNvSpPr txBox="1"/>
          <p:nvPr/>
        </p:nvSpPr>
        <p:spPr>
          <a:xfrm>
            <a:off x="7959882" y="176486"/>
            <a:ext cx="1561646" cy="461665"/>
          </a:xfrm>
          <a:prstGeom prst="rect">
            <a:avLst/>
          </a:prstGeom>
          <a:noFill/>
        </p:spPr>
        <p:txBody>
          <a:bodyPr wrap="none" rtlCol="0">
            <a:spAutoFit/>
          </a:bodyPr>
          <a:lstStyle/>
          <a:p>
            <a:r>
              <a:rPr lang="en-US" sz="1200"/>
              <a:t>Cores scaling up to </a:t>
            </a:r>
          </a:p>
          <a:p>
            <a:r>
              <a:rPr lang="en-US" sz="1200"/>
              <a:t>Turbo frequency</a:t>
            </a:r>
          </a:p>
        </p:txBody>
      </p:sp>
      <p:sp>
        <p:nvSpPr>
          <p:cNvPr id="3" name="TextBox 2">
            <a:extLst>
              <a:ext uri="{FF2B5EF4-FFF2-40B4-BE49-F238E27FC236}">
                <a16:creationId xmlns:a16="http://schemas.microsoft.com/office/drawing/2014/main" id="{7E473AFA-92DF-2469-7FC8-B9AECD71E307}"/>
              </a:ext>
            </a:extLst>
          </p:cNvPr>
          <p:cNvSpPr txBox="1"/>
          <p:nvPr/>
        </p:nvSpPr>
        <p:spPr>
          <a:xfrm>
            <a:off x="312059" y="2688668"/>
            <a:ext cx="1132196" cy="954107"/>
          </a:xfrm>
          <a:prstGeom prst="rect">
            <a:avLst/>
          </a:prstGeom>
          <a:noFill/>
        </p:spPr>
        <p:txBody>
          <a:bodyPr wrap="square" rtlCol="0">
            <a:spAutoFit/>
          </a:bodyPr>
          <a:lstStyle/>
          <a:p>
            <a:pPr algn="ctr"/>
            <a:r>
              <a:rPr lang="en-US" sz="1400"/>
              <a:t>10</a:t>
            </a:r>
            <a:r>
              <a:rPr lang="en-US" sz="1400" baseline="30000"/>
              <a:t>th</a:t>
            </a:r>
            <a:r>
              <a:rPr lang="en-US" sz="1400"/>
              <a:t> Gen </a:t>
            </a:r>
          </a:p>
          <a:p>
            <a:pPr algn="ctr"/>
            <a:r>
              <a:rPr lang="en-US" sz="1400"/>
              <a:t>Intel® Core processors and before</a:t>
            </a:r>
          </a:p>
        </p:txBody>
      </p:sp>
      <p:sp>
        <p:nvSpPr>
          <p:cNvPr id="5" name="TextBox 4">
            <a:extLst>
              <a:ext uri="{FF2B5EF4-FFF2-40B4-BE49-F238E27FC236}">
                <a16:creationId xmlns:a16="http://schemas.microsoft.com/office/drawing/2014/main" id="{90DBE136-8B8B-1451-AF51-BCA8486DE594}"/>
              </a:ext>
            </a:extLst>
          </p:cNvPr>
          <p:cNvSpPr txBox="1"/>
          <p:nvPr/>
        </p:nvSpPr>
        <p:spPr>
          <a:xfrm>
            <a:off x="312059" y="3948227"/>
            <a:ext cx="1132196" cy="954107"/>
          </a:xfrm>
          <a:prstGeom prst="rect">
            <a:avLst/>
          </a:prstGeom>
          <a:noFill/>
        </p:spPr>
        <p:txBody>
          <a:bodyPr wrap="square" rtlCol="0">
            <a:spAutoFit/>
          </a:bodyPr>
          <a:lstStyle/>
          <a:p>
            <a:pPr algn="ctr"/>
            <a:r>
              <a:rPr lang="en-US" sz="1400"/>
              <a:t>11</a:t>
            </a:r>
            <a:r>
              <a:rPr lang="en-US" sz="1400" baseline="30000"/>
              <a:t>th</a:t>
            </a:r>
            <a:r>
              <a:rPr lang="en-US" sz="1400"/>
              <a:t> Gen </a:t>
            </a:r>
          </a:p>
          <a:p>
            <a:pPr algn="ctr"/>
            <a:r>
              <a:rPr lang="en-US" sz="1400"/>
              <a:t>Intel® Core processors and before</a:t>
            </a:r>
          </a:p>
        </p:txBody>
      </p:sp>
      <p:sp>
        <p:nvSpPr>
          <p:cNvPr id="6" name="TextBox 5">
            <a:extLst>
              <a:ext uri="{FF2B5EF4-FFF2-40B4-BE49-F238E27FC236}">
                <a16:creationId xmlns:a16="http://schemas.microsoft.com/office/drawing/2014/main" id="{4BD181BB-427F-EA5D-C261-C9D71E6FA11A}"/>
              </a:ext>
            </a:extLst>
          </p:cNvPr>
          <p:cNvSpPr txBox="1"/>
          <p:nvPr/>
        </p:nvSpPr>
        <p:spPr>
          <a:xfrm>
            <a:off x="74135" y="5207786"/>
            <a:ext cx="1608045" cy="738664"/>
          </a:xfrm>
          <a:prstGeom prst="rect">
            <a:avLst/>
          </a:prstGeom>
          <a:noFill/>
        </p:spPr>
        <p:txBody>
          <a:bodyPr wrap="square" rtlCol="0">
            <a:spAutoFit/>
          </a:bodyPr>
          <a:lstStyle/>
          <a:p>
            <a:pPr algn="ctr"/>
            <a:r>
              <a:rPr lang="de-DE" sz="1400">
                <a:latin typeface="IntelOne Display AR Medium" panose="020B0703020203020204" pitchFamily="34" charset="-78"/>
                <a:cs typeface="IntelOne Display AR Medium" panose="020B0703020203020204" pitchFamily="34" charset="-78"/>
              </a:rPr>
              <a:t>Intel® Speed Shift Technology for Edge Computing</a:t>
            </a:r>
            <a:endParaRPr lang="en-US" sz="1400"/>
          </a:p>
        </p:txBody>
      </p:sp>
      <p:sp>
        <p:nvSpPr>
          <p:cNvPr id="7" name="Rectangle: Rounded Corners 6">
            <a:extLst>
              <a:ext uri="{FF2B5EF4-FFF2-40B4-BE49-F238E27FC236}">
                <a16:creationId xmlns:a16="http://schemas.microsoft.com/office/drawing/2014/main" id="{A529FBC1-56C9-7D9A-606F-B51EC82C9932}"/>
              </a:ext>
            </a:extLst>
          </p:cNvPr>
          <p:cNvSpPr/>
          <p:nvPr/>
        </p:nvSpPr>
        <p:spPr>
          <a:xfrm>
            <a:off x="74135" y="4926261"/>
            <a:ext cx="11687335" cy="1095208"/>
          </a:xfrm>
          <a:prstGeom prst="roundRect">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8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A503-613F-76AA-E8FF-9B486F9738D7}"/>
              </a:ext>
            </a:extLst>
          </p:cNvPr>
          <p:cNvSpPr>
            <a:spLocks noGrp="1"/>
          </p:cNvSpPr>
          <p:nvPr>
            <p:ph type="title"/>
          </p:nvPr>
        </p:nvSpPr>
        <p:spPr>
          <a:xfrm>
            <a:off x="381000" y="221694"/>
            <a:ext cx="11506200" cy="1199822"/>
          </a:xfrm>
        </p:spPr>
        <p:txBody>
          <a:bodyPr/>
          <a:lstStyle/>
          <a:p>
            <a:r>
              <a:rPr lang="de-DE"/>
              <a:t>Enabling Intel® Speed Shift Technology for Edge Computing</a:t>
            </a:r>
            <a:endParaRPr lang="en-US"/>
          </a:p>
        </p:txBody>
      </p:sp>
      <p:sp>
        <p:nvSpPr>
          <p:cNvPr id="3" name="Content Placeholder 2">
            <a:extLst>
              <a:ext uri="{FF2B5EF4-FFF2-40B4-BE49-F238E27FC236}">
                <a16:creationId xmlns:a16="http://schemas.microsoft.com/office/drawing/2014/main" id="{1B2A1199-E59B-502E-F408-FFDA4AB041C3}"/>
              </a:ext>
            </a:extLst>
          </p:cNvPr>
          <p:cNvSpPr>
            <a:spLocks noGrp="1"/>
          </p:cNvSpPr>
          <p:nvPr>
            <p:ph idx="1"/>
          </p:nvPr>
        </p:nvSpPr>
        <p:spPr>
          <a:xfrm>
            <a:off x="381000" y="1487056"/>
            <a:ext cx="10153454" cy="4689908"/>
          </a:xfrm>
        </p:spPr>
        <p:txBody>
          <a:bodyPr>
            <a:normAutofit fontScale="92500" lnSpcReduction="10000"/>
          </a:bodyPr>
          <a:lstStyle/>
          <a:p>
            <a:r>
              <a:rPr lang="de-DE" dirty="0"/>
              <a:t>Global BIOS settings to enable Intel® Speed Shift Technology for Edge Computing</a:t>
            </a:r>
            <a:endParaRPr lang="en-US" dirty="0"/>
          </a:p>
          <a:p>
            <a:r>
              <a:rPr lang="en-US" dirty="0"/>
              <a:t>Configurations for each core*</a:t>
            </a:r>
          </a:p>
          <a:p>
            <a:pPr lvl="1"/>
            <a:r>
              <a:rPr lang="en-US" dirty="0"/>
              <a:t>set frequency limits (min/max) for Intel</a:t>
            </a:r>
            <a:r>
              <a:rPr lang="de-DE" dirty="0"/>
              <a:t>® </a:t>
            </a:r>
            <a:r>
              <a:rPr lang="en-US" dirty="0"/>
              <a:t>Speed Shift Technology</a:t>
            </a:r>
          </a:p>
          <a:p>
            <a:pPr lvl="1"/>
            <a:r>
              <a:rPr lang="en-US" dirty="0"/>
              <a:t>set right priority to decide on performance vs power/energy saving</a:t>
            </a:r>
          </a:p>
          <a:p>
            <a:r>
              <a:rPr lang="en-US" dirty="0">
                <a:sym typeface="Wingdings" panose="05000000000000000000" pitchFamily="2" charset="2"/>
              </a:rPr>
              <a:t>Leverage the Intel provided reliability assessment for enveloping configuration</a:t>
            </a:r>
          </a:p>
          <a:p>
            <a:pPr lvl="1"/>
            <a:r>
              <a:rPr lang="en-US" dirty="0">
                <a:sym typeface="Wingdings" panose="05000000000000000000" pitchFamily="2" charset="2"/>
              </a:rPr>
              <a:t>Worry-free application of </a:t>
            </a:r>
            <a:r>
              <a:rPr lang="de-DE" dirty="0"/>
              <a:t>Intel® Speed Shift Technology for Edge Computing due to Intel‘s preassessment of reliability impact.</a:t>
            </a:r>
            <a:endParaRPr lang="en-US" dirty="0">
              <a:sym typeface="Wingdings" panose="05000000000000000000" pitchFamily="2" charset="2"/>
            </a:endParaRPr>
          </a:p>
          <a:p>
            <a:pPr marL="0" indent="0">
              <a:buNone/>
            </a:pPr>
            <a:endParaRPr lang="en-US" dirty="0">
              <a:latin typeface="IntelOne Display AR Medium" panose="020B0703020203020204" pitchFamily="34" charset="-78"/>
              <a:ea typeface="Intel Clear Light" panose="020B0404020203020204" pitchFamily="34" charset="0"/>
              <a:cs typeface="IntelOne Display AR Medium" panose="020B0703020203020204" pitchFamily="34" charset="-78"/>
              <a:sym typeface="Wingdings" panose="05000000000000000000" pitchFamily="2" charset="2"/>
            </a:endParaRPr>
          </a:p>
          <a:p>
            <a:pPr marL="0" indent="0">
              <a:buNone/>
            </a:pPr>
            <a:r>
              <a:rPr lang="en-US" dirty="0">
                <a:latin typeface="IntelOne Display AR Medium" panose="020B0703020203020204" pitchFamily="34" charset="-78"/>
                <a:ea typeface="Intel Clear Light" panose="020B0404020203020204" pitchFamily="34" charset="0"/>
                <a:cs typeface="IntelOne Display AR Medium" panose="020B0703020203020204" pitchFamily="34" charset="-78"/>
                <a:sym typeface="Wingdings" panose="05000000000000000000" pitchFamily="2" charset="2"/>
              </a:rPr>
              <a:t> Detailed in Public Intel® Time Coordinated Computing (TCC) User Guide, document #831067, on </a:t>
            </a:r>
            <a:r>
              <a:rPr lang="en-US" dirty="0">
                <a:latin typeface="IntelOne Display AR Medium" panose="020B0703020203020204" pitchFamily="34" charset="-78"/>
                <a:ea typeface="Intel Clear Light" panose="020B0404020203020204" pitchFamily="34" charset="0"/>
                <a:cs typeface="IntelOne Display AR Medium" panose="020B0703020203020204" pitchFamily="34" charset="-78"/>
                <a:sym typeface="Wingdings" panose="05000000000000000000" pitchFamily="2" charset="2"/>
                <a:hlinkClick r:id="rId2"/>
              </a:rPr>
              <a:t>RDC</a:t>
            </a:r>
            <a:endParaRPr lang="en-US" sz="2400" dirty="0"/>
          </a:p>
        </p:txBody>
      </p:sp>
      <p:sp>
        <p:nvSpPr>
          <p:cNvPr id="5" name="TextBox 4">
            <a:extLst>
              <a:ext uri="{FF2B5EF4-FFF2-40B4-BE49-F238E27FC236}">
                <a16:creationId xmlns:a16="http://schemas.microsoft.com/office/drawing/2014/main" id="{8C78CB2E-BEE3-41FE-932F-B49BEA86E9A7}"/>
              </a:ext>
            </a:extLst>
          </p:cNvPr>
          <p:cNvSpPr txBox="1"/>
          <p:nvPr/>
        </p:nvSpPr>
        <p:spPr>
          <a:xfrm>
            <a:off x="6784786" y="6073405"/>
            <a:ext cx="5407214" cy="338554"/>
          </a:xfrm>
          <a:prstGeom prst="rect">
            <a:avLst/>
          </a:prstGeom>
          <a:noFill/>
        </p:spPr>
        <p:txBody>
          <a:bodyPr wrap="square" rtlCol="0">
            <a:spAutoFit/>
          </a:bodyPr>
          <a:lstStyle/>
          <a:p>
            <a:r>
              <a:rPr lang="en-US" sz="800"/>
              <a:t>* Depending on the specific processor generation the granularity of how the frequency can be selected over cores might be different. Throughout this document we only use ‘core’ to simplify the message.</a:t>
            </a:r>
          </a:p>
        </p:txBody>
      </p:sp>
    </p:spTree>
    <p:extLst>
      <p:ext uri="{BB962C8B-B14F-4D97-AF65-F5344CB8AC3E}">
        <p14:creationId xmlns:p14="http://schemas.microsoft.com/office/powerpoint/2010/main" val="73236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F3AA2-42E3-F708-825B-03553FD3D79C}"/>
              </a:ext>
            </a:extLst>
          </p:cNvPr>
          <p:cNvSpPr>
            <a:spLocks noGrp="1"/>
          </p:cNvSpPr>
          <p:nvPr>
            <p:ph type="title"/>
          </p:nvPr>
        </p:nvSpPr>
        <p:spPr>
          <a:xfrm>
            <a:off x="166497" y="29593"/>
            <a:ext cx="11630193" cy="1199822"/>
          </a:xfrm>
        </p:spPr>
        <p:txBody>
          <a:bodyPr>
            <a:normAutofit/>
          </a:bodyPr>
          <a:lstStyle/>
          <a:p>
            <a:r>
              <a:rPr lang="en-US" dirty="0"/>
              <a:t>Example of Intel® Core™ Processor i7-13800HRE</a:t>
            </a:r>
          </a:p>
        </p:txBody>
      </p:sp>
      <p:sp>
        <p:nvSpPr>
          <p:cNvPr id="28" name="Content Placeholder 27">
            <a:extLst>
              <a:ext uri="{FF2B5EF4-FFF2-40B4-BE49-F238E27FC236}">
                <a16:creationId xmlns:a16="http://schemas.microsoft.com/office/drawing/2014/main" id="{C833A269-9DF6-0D3E-6B47-0381BEF1DA9C}"/>
              </a:ext>
            </a:extLst>
          </p:cNvPr>
          <p:cNvSpPr>
            <a:spLocks noGrp="1"/>
          </p:cNvSpPr>
          <p:nvPr>
            <p:ph idx="1"/>
          </p:nvPr>
        </p:nvSpPr>
        <p:spPr>
          <a:xfrm>
            <a:off x="381000" y="1487056"/>
            <a:ext cx="10972800" cy="1912783"/>
          </a:xfrm>
        </p:spPr>
        <p:txBody>
          <a:bodyPr>
            <a:normAutofit fontScale="92500"/>
          </a:bodyPr>
          <a:lstStyle/>
          <a:p>
            <a:pPr marL="0" indent="0">
              <a:buNone/>
            </a:pPr>
            <a:r>
              <a:rPr lang="de-DE"/>
              <a:t>Cores 4&amp;5 running at constant higher frequency</a:t>
            </a:r>
          </a:p>
          <a:p>
            <a:r>
              <a:rPr lang="en-US"/>
              <a:t>High Single-Thread performance with high determinism for RT app</a:t>
            </a:r>
          </a:p>
          <a:p>
            <a:r>
              <a:rPr lang="en-US"/>
              <a:t>Constrain remaining p-cores, all e-cores and GPU to scale frequency only up to base frequency</a:t>
            </a:r>
          </a:p>
          <a:p>
            <a:pPr lvl="1"/>
            <a:endParaRPr lang="en-US"/>
          </a:p>
        </p:txBody>
      </p:sp>
      <p:sp>
        <p:nvSpPr>
          <p:cNvPr id="127" name="TextBox 126">
            <a:extLst>
              <a:ext uri="{FF2B5EF4-FFF2-40B4-BE49-F238E27FC236}">
                <a16:creationId xmlns:a16="http://schemas.microsoft.com/office/drawing/2014/main" id="{A816FD96-F94B-A9D2-89A9-092173E19B07}"/>
              </a:ext>
            </a:extLst>
          </p:cNvPr>
          <p:cNvSpPr txBox="1"/>
          <p:nvPr/>
        </p:nvSpPr>
        <p:spPr>
          <a:xfrm>
            <a:off x="180807" y="860083"/>
            <a:ext cx="10673115" cy="369332"/>
          </a:xfrm>
          <a:prstGeom prst="rect">
            <a:avLst/>
          </a:prstGeom>
          <a:noFill/>
        </p:spPr>
        <p:txBody>
          <a:bodyPr wrap="none" rtlCol="0">
            <a:spAutoFit/>
          </a:bodyPr>
          <a:lstStyle/>
          <a:p>
            <a:r>
              <a:rPr lang="en-US"/>
              <a:t>Configuration used to maximize Single-Threaded real-time performance on two performance cores</a:t>
            </a:r>
          </a:p>
        </p:txBody>
      </p:sp>
      <p:sp>
        <p:nvSpPr>
          <p:cNvPr id="16" name="TextBox 15">
            <a:extLst>
              <a:ext uri="{FF2B5EF4-FFF2-40B4-BE49-F238E27FC236}">
                <a16:creationId xmlns:a16="http://schemas.microsoft.com/office/drawing/2014/main" id="{43D19BC1-44B8-8A9E-6B93-7881D5849ED9}"/>
              </a:ext>
            </a:extLst>
          </p:cNvPr>
          <p:cNvSpPr txBox="1"/>
          <p:nvPr/>
        </p:nvSpPr>
        <p:spPr>
          <a:xfrm>
            <a:off x="6784786" y="6073405"/>
            <a:ext cx="5407214" cy="338554"/>
          </a:xfrm>
          <a:prstGeom prst="rect">
            <a:avLst/>
          </a:prstGeom>
          <a:noFill/>
        </p:spPr>
        <p:txBody>
          <a:bodyPr wrap="square" rtlCol="0">
            <a:spAutoFit/>
          </a:bodyPr>
          <a:lstStyle/>
          <a:p>
            <a:r>
              <a:rPr lang="en-US" sz="800"/>
              <a:t>* Depending on the specific processor generation the granularity of how the frequency can be selected over cores might be different. Throughout this document we only use ‘core’ to simplify the message.</a:t>
            </a:r>
          </a:p>
        </p:txBody>
      </p:sp>
      <p:sp>
        <p:nvSpPr>
          <p:cNvPr id="29" name="Star: 5 Points 28">
            <a:extLst>
              <a:ext uri="{FF2B5EF4-FFF2-40B4-BE49-F238E27FC236}">
                <a16:creationId xmlns:a16="http://schemas.microsoft.com/office/drawing/2014/main" id="{AF036847-CE3E-BFCF-BD09-7270E7849013}"/>
              </a:ext>
            </a:extLst>
          </p:cNvPr>
          <p:cNvSpPr>
            <a:spLocks noChangeAspect="1"/>
          </p:cNvSpPr>
          <p:nvPr/>
        </p:nvSpPr>
        <p:spPr>
          <a:xfrm>
            <a:off x="8331819" y="3070936"/>
            <a:ext cx="332282" cy="295237"/>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F03BA5C-C0A1-CE89-96A1-CD598021E3A0}"/>
              </a:ext>
            </a:extLst>
          </p:cNvPr>
          <p:cNvSpPr txBox="1"/>
          <p:nvPr/>
        </p:nvSpPr>
        <p:spPr>
          <a:xfrm>
            <a:off x="5562228" y="6176964"/>
            <a:ext cx="184731" cy="369332"/>
          </a:xfrm>
          <a:prstGeom prst="rect">
            <a:avLst/>
          </a:prstGeom>
          <a:noFill/>
        </p:spPr>
        <p:txBody>
          <a:bodyPr wrap="none" rtlCol="0">
            <a:spAutoFit/>
          </a:bodyPr>
          <a:lstStyle/>
          <a:p>
            <a:endParaRPr lang="en-US"/>
          </a:p>
        </p:txBody>
      </p:sp>
      <p:pic>
        <p:nvPicPr>
          <p:cNvPr id="32" name="Picture 31">
            <a:extLst>
              <a:ext uri="{FF2B5EF4-FFF2-40B4-BE49-F238E27FC236}">
                <a16:creationId xmlns:a16="http://schemas.microsoft.com/office/drawing/2014/main" id="{9FB2FDA7-BB2B-4274-7187-6C2102EC7E7A}"/>
              </a:ext>
            </a:extLst>
          </p:cNvPr>
          <p:cNvPicPr>
            <a:picLocks noChangeAspect="1"/>
          </p:cNvPicPr>
          <p:nvPr/>
        </p:nvPicPr>
        <p:blipFill>
          <a:blip r:embed="rId3"/>
          <a:stretch>
            <a:fillRect/>
          </a:stretch>
        </p:blipFill>
        <p:spPr>
          <a:xfrm>
            <a:off x="4499929" y="3475327"/>
            <a:ext cx="7186153" cy="2522590"/>
          </a:xfrm>
          <a:prstGeom prst="rect">
            <a:avLst/>
          </a:prstGeom>
          <a:ln>
            <a:solidFill>
              <a:schemeClr val="tx1"/>
            </a:solidFill>
          </a:ln>
        </p:spPr>
      </p:pic>
      <p:sp>
        <p:nvSpPr>
          <p:cNvPr id="33" name="TextBox 32">
            <a:extLst>
              <a:ext uri="{FF2B5EF4-FFF2-40B4-BE49-F238E27FC236}">
                <a16:creationId xmlns:a16="http://schemas.microsoft.com/office/drawing/2014/main" id="{FD31C81A-9718-2714-FFBD-044091D3D1B8}"/>
              </a:ext>
            </a:extLst>
          </p:cNvPr>
          <p:cNvSpPr txBox="1"/>
          <p:nvPr/>
        </p:nvSpPr>
        <p:spPr>
          <a:xfrm>
            <a:off x="8664101" y="3098560"/>
            <a:ext cx="3132589" cy="369332"/>
          </a:xfrm>
          <a:prstGeom prst="rect">
            <a:avLst/>
          </a:prstGeom>
          <a:noFill/>
        </p:spPr>
        <p:txBody>
          <a:bodyPr wrap="none" rtlCol="0">
            <a:spAutoFit/>
          </a:bodyPr>
          <a:lstStyle/>
          <a:p>
            <a:r>
              <a:rPr lang="en-US">
                <a:solidFill>
                  <a:schemeClr val="accent6"/>
                </a:solidFill>
                <a:latin typeface="IntelOne Display AR Medium" panose="020B0703020203020204" pitchFamily="34" charset="-78"/>
                <a:cs typeface="IntelOne Display AR Medium" panose="020B0703020203020204" pitchFamily="34" charset="-78"/>
              </a:rPr>
              <a:t>Real-Time (RT) Applications</a:t>
            </a:r>
          </a:p>
        </p:txBody>
      </p:sp>
      <p:sp>
        <p:nvSpPr>
          <p:cNvPr id="35" name="Content Placeholder 27">
            <a:extLst>
              <a:ext uri="{FF2B5EF4-FFF2-40B4-BE49-F238E27FC236}">
                <a16:creationId xmlns:a16="http://schemas.microsoft.com/office/drawing/2014/main" id="{9F309B37-28AF-BFE1-35BF-86EA44E24D4A}"/>
              </a:ext>
            </a:extLst>
          </p:cNvPr>
          <p:cNvSpPr txBox="1">
            <a:spLocks/>
          </p:cNvSpPr>
          <p:nvPr/>
        </p:nvSpPr>
        <p:spPr>
          <a:xfrm>
            <a:off x="173799" y="3892211"/>
            <a:ext cx="4024336" cy="1778869"/>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a:t>Example use case with RT requires consistent performance on cores 4&amp;5 </a:t>
            </a:r>
            <a:r>
              <a:rPr lang="de-DE" sz="2400">
                <a:sym typeface="Wingdings" panose="05000000000000000000" pitchFamily="2" charset="2"/>
              </a:rPr>
              <a:t> </a:t>
            </a:r>
            <a:r>
              <a:rPr lang="de-DE" sz="2400"/>
              <a:t>Set to ‚high priority‘ to avoid throttling</a:t>
            </a:r>
          </a:p>
        </p:txBody>
      </p:sp>
    </p:spTree>
    <p:extLst>
      <p:ext uri="{BB962C8B-B14F-4D97-AF65-F5344CB8AC3E}">
        <p14:creationId xmlns:p14="http://schemas.microsoft.com/office/powerpoint/2010/main" val="1829754648"/>
      </p:ext>
    </p:extLst>
  </p:cSld>
  <p:clrMapOvr>
    <a:masterClrMapping/>
  </p:clrMapOvr>
  <mc:AlternateContent xmlns:mc="http://schemas.openxmlformats.org/markup-compatibility/2006" xmlns:p14="http://schemas.microsoft.com/office/powerpoint/2010/main">
    <mc:Choice Requires="p14">
      <p:transition spd="med" p14:dur="700" advTm="174799">
        <p:fade/>
      </p:transition>
    </mc:Choice>
    <mc:Fallback xmlns="">
      <p:transition spd="med" advTm="174799">
        <p:fade/>
      </p:transition>
    </mc:Fallback>
  </mc:AlternateContent>
  <p:extLst>
    <p:ext uri="{3A86A75C-4F4B-4683-9AE1-C65F6400EC91}">
      <p14:laserTraceLst xmlns:p14="http://schemas.microsoft.com/office/powerpoint/2010/main">
        <p14:tracePtLst>
          <p14:tracePt t="23266" x="12160250" y="6426200"/>
          <p14:tracePt t="23271" x="12122150" y="6426200"/>
          <p14:tracePt t="23289" x="12020550" y="6426200"/>
          <p14:tracePt t="23305" x="11906250" y="6350000"/>
          <p14:tracePt t="23325" x="11861800" y="6311900"/>
          <p14:tracePt t="23804" x="11861800" y="6292850"/>
          <p14:tracePt t="23813" x="11861800" y="6280150"/>
          <p14:tracePt t="23821" x="11861800" y="6235700"/>
          <p14:tracePt t="23837" x="11918950" y="6102350"/>
          <p14:tracePt t="23860" x="11963400" y="6032500"/>
          <p14:tracePt t="23880" x="11976100" y="5969000"/>
          <p14:tracePt t="23890" x="11988800" y="5905500"/>
          <p14:tracePt t="23904" x="11849100" y="5054600"/>
          <p14:tracePt t="23924" x="11798300" y="4902200"/>
          <p14:tracePt t="23940" x="11728450" y="4667250"/>
          <p14:tracePt t="23958" x="11709400" y="4546600"/>
          <p14:tracePt t="23972" x="11709400" y="4495800"/>
          <p14:tracePt t="23993" x="11703050" y="4451350"/>
          <p14:tracePt t="24005" x="11703050" y="4400550"/>
          <p14:tracePt t="24022" x="11703050" y="4375150"/>
          <p14:tracePt t="24045" x="11703050" y="4203700"/>
          <p14:tracePt t="24081" x="11684000" y="4133850"/>
          <p14:tracePt t="24101" x="11677650" y="4121150"/>
          <p14:tracePt t="24107" x="11652250" y="4083050"/>
          <p14:tracePt t="24123" x="11652250" y="4076700"/>
          <p14:tracePt t="24399" x="11645900" y="4076700"/>
          <p14:tracePt t="24406" x="11645900" y="4064000"/>
          <p14:tracePt t="24412" x="11614150" y="4032250"/>
          <p14:tracePt t="24424" x="11499850" y="3873500"/>
          <p14:tracePt t="24440" x="11353800" y="3657600"/>
          <p14:tracePt t="24458" x="11283950" y="3556000"/>
          <p14:tracePt t="24475" x="11106150" y="3289300"/>
          <p14:tracePt t="24492" x="10972800" y="3111500"/>
          <p14:tracePt t="24507" x="10902950" y="3022600"/>
          <p14:tracePt t="24525" x="10731500" y="2781300"/>
          <p14:tracePt t="24541" x="10636250" y="2660650"/>
          <p14:tracePt t="24556" x="10458450" y="2393950"/>
          <p14:tracePt t="24578" x="10414000" y="2336800"/>
          <p14:tracePt t="24590" x="10382250" y="2286000"/>
          <p14:tracePt t="24610" x="10204450" y="1955800"/>
          <p14:tracePt t="24624" x="10179050" y="1898650"/>
          <p14:tracePt t="24642" x="10140950" y="1809750"/>
          <p14:tracePt t="24657" x="10115550" y="1752600"/>
          <p14:tracePt t="24675" x="10090150" y="1720850"/>
          <p14:tracePt t="24691" x="10058400" y="1670050"/>
          <p14:tracePt t="24708" x="10033000" y="1651000"/>
          <p14:tracePt t="24724" x="10001250" y="1612900"/>
          <p14:tracePt t="24741" x="10001250" y="1606550"/>
          <p14:tracePt t="24810" x="9994900" y="1606550"/>
          <p14:tracePt t="24826" x="9988550" y="1606550"/>
          <p14:tracePt t="24840" x="9982200" y="1593850"/>
          <p14:tracePt t="24855" x="9931400" y="1549400"/>
          <p14:tracePt t="24862" x="9886950" y="1511300"/>
          <p14:tracePt t="24875" x="9829800" y="1460500"/>
          <p14:tracePt t="24892" x="9715500" y="1346200"/>
          <p14:tracePt t="24908" x="9702800" y="1333500"/>
          <p14:tracePt t="24924" x="9652000" y="1276350"/>
          <p14:tracePt t="24942" x="9588500" y="1206500"/>
          <p14:tracePt t="24958" x="9575800" y="1193800"/>
          <p14:tracePt t="24976" x="9569450" y="1187450"/>
          <p14:tracePt t="25509" x="9575800" y="1187450"/>
          <p14:tracePt t="25514" x="9582150" y="1187450"/>
          <p14:tracePt t="25528" x="9594850" y="1187450"/>
          <p14:tracePt t="25545" x="9632950" y="1187450"/>
          <p14:tracePt t="25560" x="9658350" y="1187450"/>
          <p14:tracePt t="25578" x="9734550" y="1187450"/>
          <p14:tracePt t="25596" x="9766300" y="1187450"/>
          <p14:tracePt t="25612" x="9791700" y="1187450"/>
          <p14:tracePt t="25628" x="9804400" y="1187450"/>
          <p14:tracePt t="25650" x="9810750" y="1187450"/>
          <p14:tracePt t="25674" x="9817100" y="1187450"/>
          <p14:tracePt t="25697" x="9829800" y="1187450"/>
          <p14:tracePt t="25701" x="9829800" y="1181100"/>
          <p14:tracePt t="25710" x="9836150" y="1181100"/>
          <p14:tracePt t="25727" x="9861550" y="1181100"/>
          <p14:tracePt t="25745" x="9880600" y="1174750"/>
          <p14:tracePt t="25762" x="9899650" y="1174750"/>
          <p14:tracePt t="25778" x="9906000" y="1174750"/>
          <p14:tracePt t="25891" x="9912350" y="1174750"/>
          <p14:tracePt t="25921" x="9918700" y="1174750"/>
          <p14:tracePt t="25949" x="9925050" y="1174750"/>
          <p14:tracePt t="25958" x="9931400" y="1174750"/>
          <p14:tracePt t="25973" x="9937750" y="1174750"/>
          <p14:tracePt t="25995" x="9944100" y="1174750"/>
          <p14:tracePt t="26010" x="9982200" y="1174750"/>
          <p14:tracePt t="26018" x="10001250" y="1174750"/>
          <p14:tracePt t="26032" x="10064750" y="1174750"/>
          <p14:tracePt t="26045" x="10096500" y="1174750"/>
          <p14:tracePt t="26064" x="10204450" y="1181100"/>
          <p14:tracePt t="26081" x="10261600" y="1181100"/>
          <p14:tracePt t="26095" x="10287000" y="1187450"/>
          <p14:tracePt t="26115" x="10306050" y="1187450"/>
          <p14:tracePt t="26128" x="10312400" y="1187450"/>
          <p14:tracePt t="26146" x="10312400" y="1193800"/>
          <p14:tracePt t="27679" x="10318750" y="1193800"/>
          <p14:tracePt t="27684" x="10325100" y="1193800"/>
          <p14:tracePt t="27699" x="10331450" y="1193800"/>
          <p14:tracePt t="27728" x="10337800" y="1200150"/>
          <p14:tracePt t="27742" x="10344150" y="1200150"/>
          <p14:tracePt t="27750" x="10356850" y="1200150"/>
          <p14:tracePt t="27767" x="10369550" y="1212850"/>
          <p14:tracePt t="27787" x="10407650" y="1225550"/>
          <p14:tracePt t="27802" x="10426700" y="1231900"/>
          <p14:tracePt t="27818" x="10433050" y="1231900"/>
          <p14:tracePt t="27834" x="10439400" y="1238250"/>
          <p14:tracePt t="29894" x="10433050" y="1238250"/>
          <p14:tracePt t="30944" x="10433050" y="1231900"/>
          <p14:tracePt t="30952" x="10426700" y="1225550"/>
          <p14:tracePt t="31110" x="10426700" y="1219200"/>
          <p14:tracePt t="31117" x="10420350" y="1219200"/>
          <p14:tracePt t="31128" x="10414000" y="1212850"/>
          <p14:tracePt t="31144" x="10414000" y="1206500"/>
          <p14:tracePt t="32130" x="10414000" y="1200150"/>
          <p14:tracePt t="32729" x="10401300" y="1206500"/>
          <p14:tracePt t="32737" x="10394950" y="1206500"/>
          <p14:tracePt t="32748" x="10388600" y="1212850"/>
          <p14:tracePt t="32767" x="10388600" y="1219200"/>
          <p14:tracePt t="32783" x="10382250" y="1219200"/>
          <p14:tracePt t="32799" x="10382250" y="1231900"/>
          <p14:tracePt t="32815" x="10375900" y="1244600"/>
          <p14:tracePt t="32832" x="10369550" y="1250950"/>
          <p14:tracePt t="32849" x="10325100" y="1301750"/>
          <p14:tracePt t="32865" x="10312400" y="1314450"/>
          <p14:tracePt t="32882" x="10261600" y="1352550"/>
          <p14:tracePt t="32898" x="10242550" y="1377950"/>
          <p14:tracePt t="32917" x="10223500" y="1390650"/>
          <p14:tracePt t="32949" x="10217150" y="1397000"/>
          <p14:tracePt t="32966" x="10204450" y="1422400"/>
          <p14:tracePt t="32984" x="10179050" y="1454150"/>
          <p14:tracePt t="33000" x="10160000" y="1492250"/>
          <p14:tracePt t="33016" x="10115550" y="1562100"/>
          <p14:tracePt t="33035" x="10102850" y="1587500"/>
          <p14:tracePt t="33049" x="10039350" y="1676400"/>
          <p14:tracePt t="33068" x="9861550" y="1828800"/>
          <p14:tracePt t="33084" x="9817100" y="1860550"/>
          <p14:tracePt t="33099" x="9798050" y="1866900"/>
          <p14:tracePt t="33117" x="9791700" y="1866900"/>
          <p14:tracePt t="33134" x="9785350" y="1866900"/>
          <p14:tracePt t="33150" x="9779000" y="1866900"/>
          <p14:tracePt t="33166" x="9766300" y="1866900"/>
          <p14:tracePt t="33183" x="9766300" y="1873250"/>
          <p14:tracePt t="33201" x="9759950" y="1879600"/>
          <p14:tracePt t="33532" x="9759950" y="1873250"/>
          <p14:tracePt t="33539" x="9734550" y="1803400"/>
          <p14:tracePt t="33551" x="9721850" y="1790700"/>
          <p14:tracePt t="33570" x="9721850" y="1771650"/>
          <p14:tracePt t="33586" x="9715500" y="1765300"/>
          <p14:tracePt t="33602" x="9709150" y="1758950"/>
          <p14:tracePt t="33802" x="9709150" y="1752600"/>
          <p14:tracePt t="33825" x="9702800" y="1752600"/>
          <p14:tracePt t="35649" x="9702800" y="1746250"/>
          <p14:tracePt t="35662" x="9709150" y="1746250"/>
          <p14:tracePt t="35693" x="9715500" y="1746250"/>
          <p14:tracePt t="35698" x="9715500" y="1739900"/>
          <p14:tracePt t="35706" x="9721850" y="1739900"/>
          <p14:tracePt t="35737" x="9728200" y="1739900"/>
          <p14:tracePt t="35789" x="9734550" y="1739900"/>
          <p14:tracePt t="35813" x="9734550" y="1733550"/>
          <p14:tracePt t="35834" x="9740900" y="1727200"/>
          <p14:tracePt t="35848" x="9747250" y="1727200"/>
          <p14:tracePt t="35874" x="9753600" y="1720850"/>
          <p14:tracePt t="35879" x="9759950" y="1720850"/>
          <p14:tracePt t="35893" x="9779000" y="1708150"/>
          <p14:tracePt t="35909" x="9836150" y="1682750"/>
          <p14:tracePt t="35926" x="9912350" y="1651000"/>
          <p14:tracePt t="35943" x="9982200" y="1619250"/>
          <p14:tracePt t="35959" x="10064750" y="1574800"/>
          <p14:tracePt t="35975" x="10160000" y="1536700"/>
          <p14:tracePt t="35993" x="10204450" y="1517650"/>
          <p14:tracePt t="36029" x="10210800" y="1517650"/>
          <p14:tracePt t="36149" x="10217150" y="1511300"/>
          <p14:tracePt t="36163" x="10223500" y="1511300"/>
          <p14:tracePt t="36178" x="10229850" y="1511300"/>
          <p14:tracePt t="36187" x="10236200" y="1511300"/>
          <p14:tracePt t="36193" x="10242550" y="1511300"/>
          <p14:tracePt t="36209" x="10248900" y="1511300"/>
          <p14:tracePt t="36226" x="10274300" y="1511300"/>
          <p14:tracePt t="36242" x="10280650" y="1511300"/>
          <p14:tracePt t="36260" x="10287000" y="1511300"/>
          <p14:tracePt t="36275" x="10293350" y="1511300"/>
          <p14:tracePt t="36299" x="10299700" y="1511300"/>
          <p14:tracePt t="36332" x="10306050" y="1511300"/>
          <p14:tracePt t="36336" x="10325100" y="1511300"/>
          <p14:tracePt t="36343" x="10356850" y="1511300"/>
          <p14:tracePt t="36360" x="10439400" y="1517650"/>
          <p14:tracePt t="36378" x="10502900" y="1530350"/>
          <p14:tracePt t="36393" x="10534650" y="1536700"/>
          <p14:tracePt t="36409" x="10560050" y="1543050"/>
          <p14:tracePt t="36428" x="10572750" y="1543050"/>
          <p14:tracePt t="37957" x="10579100" y="1549400"/>
          <p14:tracePt t="37963" x="10598150" y="1555750"/>
          <p14:tracePt t="37971" x="10604500" y="1562100"/>
          <p14:tracePt t="37980" x="10617200" y="1574800"/>
          <p14:tracePt t="37998" x="10642600" y="1606550"/>
          <p14:tracePt t="38017" x="10655300" y="1619250"/>
          <p14:tracePt t="38384" x="10655300" y="1625600"/>
          <p14:tracePt t="38505" x="10648950" y="1625600"/>
          <p14:tracePt t="44017" x="10642600" y="1625600"/>
          <p14:tracePt t="44025" x="10629900" y="1625600"/>
          <p14:tracePt t="44033" x="10610850" y="1625600"/>
          <p14:tracePt t="44050" x="10585450" y="1625600"/>
          <p14:tracePt t="44068" x="10414000" y="1657350"/>
          <p14:tracePt t="44085" x="10350500" y="1670050"/>
          <p14:tracePt t="44124" x="10287000" y="1689100"/>
          <p14:tracePt t="45457" x="10280650" y="1695450"/>
          <p14:tracePt t="45465" x="10229850" y="1714500"/>
          <p14:tracePt t="45470" x="10191750" y="1739900"/>
          <p14:tracePt t="45486" x="10090150" y="1816100"/>
          <p14:tracePt t="45504" x="9988550" y="1905000"/>
          <p14:tracePt t="45520" x="9899650" y="1981200"/>
          <p14:tracePt t="45539" x="9836150" y="2038350"/>
          <p14:tracePt t="45555" x="9721850" y="2152650"/>
          <p14:tracePt t="45570" x="9467850" y="2451100"/>
          <p14:tracePt t="45588" x="9378950" y="2552700"/>
          <p14:tracePt t="45604" x="9271000" y="2679700"/>
          <p14:tracePt t="45624" x="8820150" y="3143250"/>
          <p14:tracePt t="45639" x="8680450" y="3289300"/>
          <p14:tracePt t="45656" x="8629650" y="3333750"/>
          <p14:tracePt t="45672" x="8585200" y="3384550"/>
          <p14:tracePt t="45689" x="8540750" y="3429000"/>
          <p14:tracePt t="45705" x="8496300" y="3473450"/>
          <p14:tracePt t="45721" x="8470900" y="3505200"/>
          <p14:tracePt t="45739" x="8458200" y="3511550"/>
          <p14:tracePt t="45754" x="8445500" y="3530600"/>
          <p14:tracePt t="45772" x="8432800" y="3549650"/>
          <p14:tracePt t="45795" x="8432800" y="3556000"/>
          <p14:tracePt t="45804" x="8432800" y="3562350"/>
          <p14:tracePt t="45822" x="8432800" y="3594100"/>
          <p14:tracePt t="45839" x="8432800" y="3663950"/>
          <p14:tracePt t="45855" x="8413750" y="3752850"/>
          <p14:tracePt t="45873" x="8394700" y="3790950"/>
          <p14:tracePt t="45889" x="8362950" y="3835400"/>
          <p14:tracePt t="45907" x="8305800" y="3892550"/>
          <p14:tracePt t="45923" x="8255000" y="3937000"/>
          <p14:tracePt t="45939" x="8229600" y="3956050"/>
          <p14:tracePt t="45956" x="8128000" y="4025900"/>
          <p14:tracePt t="45974" x="7804150" y="4165600"/>
          <p14:tracePt t="45990" x="7581900" y="4210050"/>
          <p14:tracePt t="46005" x="7435850" y="4210050"/>
          <p14:tracePt t="46023" x="7353300" y="4178300"/>
          <p14:tracePt t="46041" x="7270750" y="4095750"/>
          <p14:tracePt t="46056" x="7251700" y="4076700"/>
          <p14:tracePt t="46072" x="7213600" y="4025900"/>
          <p14:tracePt t="46092" x="7200900" y="4006850"/>
          <p14:tracePt t="46105" x="7131050" y="3975100"/>
          <p14:tracePt t="46125" x="7099300" y="3968750"/>
          <p14:tracePt t="46139" x="7092950" y="3968750"/>
          <p14:tracePt t="46191" x="7086600" y="3968750"/>
          <p14:tracePt t="46229" x="7080250" y="3968750"/>
          <p14:tracePt t="46237" x="7067550" y="3968750"/>
          <p14:tracePt t="46244" x="7042150" y="3968750"/>
          <p14:tracePt t="46259" x="6819900" y="3930650"/>
          <p14:tracePt t="46290" x="6775450" y="3917950"/>
          <p14:tracePt t="46306" x="6731000" y="3905250"/>
          <p14:tracePt t="46312" x="6673850" y="3879850"/>
          <p14:tracePt t="46323" x="6629400" y="3860800"/>
          <p14:tracePt t="46439" x="6623050" y="3860800"/>
          <p14:tracePt t="46477" x="6616700" y="3867150"/>
          <p14:tracePt t="46485" x="6610350" y="3867150"/>
          <p14:tracePt t="46502" x="6610350" y="3873500"/>
          <p14:tracePt t="46507" x="6604000" y="3873500"/>
          <p14:tracePt t="46523" x="6591300" y="3892550"/>
          <p14:tracePt t="46540" x="6578600" y="3898900"/>
          <p14:tracePt t="46557" x="6578600" y="3911600"/>
          <p14:tracePt t="46576" x="6565900" y="3924300"/>
          <p14:tracePt t="46592" x="6559550" y="3924300"/>
          <p14:tracePt t="56482" x="6559550" y="3930650"/>
          <p14:tracePt t="56489" x="6559550" y="3943350"/>
          <p14:tracePt t="56504" x="6553200" y="3994150"/>
          <p14:tracePt t="56520" x="6540500" y="4044950"/>
          <p14:tracePt t="56537" x="6534150" y="4127500"/>
          <p14:tracePt t="56557" x="6515100" y="4241800"/>
          <p14:tracePt t="56570" x="6515100" y="4273550"/>
          <p14:tracePt t="56588" x="6508750" y="4362450"/>
          <p14:tracePt t="56605" x="6508750" y="4400550"/>
          <p14:tracePt t="56622" x="6521450" y="4451350"/>
          <p14:tracePt t="56639" x="6540500" y="4572000"/>
          <p14:tracePt t="56656" x="6546850" y="4667250"/>
          <p14:tracePt t="56674" x="6553200" y="4781550"/>
          <p14:tracePt t="56688" x="6559550" y="4857750"/>
          <p14:tracePt t="56706" x="6559550" y="4895850"/>
          <p14:tracePt t="56767" x="6559550" y="4902200"/>
          <p14:tracePt t="56781" x="6559550" y="4908550"/>
          <p14:tracePt t="56788" x="6559550" y="4921250"/>
          <p14:tracePt t="56795" x="6553200" y="4946650"/>
          <p14:tracePt t="56805" x="6546850" y="4972050"/>
          <p14:tracePt t="56822" x="6527800" y="5041900"/>
          <p14:tracePt t="56838" x="6502400" y="5099050"/>
          <p14:tracePt t="56856" x="6483350" y="5143500"/>
          <p14:tracePt t="56873" x="6483350" y="5175250"/>
          <p14:tracePt t="56891" x="6483350" y="5181600"/>
          <p14:tracePt t="57681" x="6477000" y="5181600"/>
          <p14:tracePt t="57690" x="6470650" y="5181600"/>
          <p14:tracePt t="57705" x="6464300" y="5181600"/>
          <p14:tracePt t="57725" x="6457950" y="5181600"/>
          <p14:tracePt t="57749" x="6451600" y="5181600"/>
          <p14:tracePt t="57772" x="6445250" y="5181600"/>
          <p14:tracePt t="171069" x="6451600" y="5187950"/>
          <p14:tracePt t="171077" x="6489700" y="5200650"/>
          <p14:tracePt t="171088" x="6534150" y="5219700"/>
          <p14:tracePt t="171102" x="6642100" y="5257800"/>
          <p14:tracePt t="171120" x="6756400" y="5302250"/>
          <p14:tracePt t="171139" x="6889750" y="5359400"/>
          <p14:tracePt t="171154" x="7175500" y="5467350"/>
          <p14:tracePt t="171171" x="7321550" y="5524500"/>
          <p14:tracePt t="171187" x="7461250" y="5575300"/>
          <p14:tracePt t="171205" x="7594600" y="5613400"/>
          <p14:tracePt t="171220" x="7677150" y="5632450"/>
          <p14:tracePt t="171237" x="7734300" y="5645150"/>
          <p14:tracePt t="171253" x="7772400" y="5651500"/>
          <p14:tracePt t="171271" x="7886700" y="5683250"/>
          <p14:tracePt t="171286" x="8007350" y="5708650"/>
          <p14:tracePt t="171303" x="8147050" y="5740400"/>
          <p14:tracePt t="171322" x="8242300" y="5759450"/>
          <p14:tracePt t="171337" x="8382000" y="5784850"/>
          <p14:tracePt t="171355" x="8547100" y="5822950"/>
          <p14:tracePt t="171371" x="8636000" y="5842000"/>
          <p14:tracePt t="171387" x="8705850" y="5867400"/>
          <p14:tracePt t="171404" x="8807450" y="5892800"/>
          <p14:tracePt t="171422" x="8985250" y="5937250"/>
          <p14:tracePt t="171438" x="9150350" y="5981700"/>
          <p14:tracePt t="171455" x="9309100" y="6019800"/>
          <p14:tracePt t="171472" x="9461500" y="6057900"/>
          <p14:tracePt t="171488" x="9582150" y="6089650"/>
          <p14:tracePt t="171506" x="9671050" y="6121400"/>
          <p14:tracePt t="171520" x="9709150" y="6134100"/>
          <p14:tracePt t="171537" x="9747250" y="6153150"/>
          <p14:tracePt t="171555" x="9779000" y="6159500"/>
          <p14:tracePt t="171570" x="9829800" y="6184900"/>
          <p14:tracePt t="171587" x="9988550" y="6229350"/>
          <p14:tracePt t="171604" x="10115550" y="6254750"/>
          <p14:tracePt t="171622" x="10344150" y="6299200"/>
          <p14:tracePt t="171639" x="10674350" y="6343650"/>
          <p14:tracePt t="171655" x="10845800" y="6369050"/>
          <p14:tracePt t="171674" x="11017250" y="6394450"/>
          <p14:tracePt t="171689" x="11080750" y="6400800"/>
          <p14:tracePt t="171706" x="11099800" y="6400800"/>
          <p14:tracePt t="171813" x="11106150" y="6400800"/>
          <p14:tracePt t="171820" x="11125200" y="6407150"/>
          <p14:tracePt t="171826" x="11176000" y="6413500"/>
          <p14:tracePt t="171838" x="11245850" y="6426200"/>
          <p14:tracePt t="171858" x="11518900" y="6457950"/>
          <p14:tracePt t="171872" x="11601450" y="6464300"/>
          <p14:tracePt t="171891" x="11868150" y="6496050"/>
          <p14:tracePt t="171905" x="12007850" y="6508750"/>
          <p14:tracePt t="171922" x="12115800" y="6521450"/>
          <p14:tracePt t="171940" x="12179300" y="6521450"/>
          <p14:tracePt t="171957" x="12185650" y="6527800"/>
          <p14:tracePt t="171973" x="12185650" y="6534150"/>
          <p14:tracePt t="171992" x="12185650" y="6540500"/>
          <p14:tracePt t="172008" x="12185650" y="6553200"/>
          <p14:tracePt t="172023" x="12185650" y="6565900"/>
          <p14:tracePt t="172039" x="12185650" y="6572250"/>
          <p14:tracePt t="172219" x="12185650" y="6578600"/>
          <p14:tracePt t="172241" x="12185650" y="6591300"/>
          <p14:tracePt t="172254" x="12185650" y="6597650"/>
          <p14:tracePt t="172271" x="12185650" y="6604000"/>
          <p14:tracePt t="172277" x="12185650" y="6623050"/>
          <p14:tracePt t="172292" x="12185650" y="6673850"/>
          <p14:tracePt t="172309" x="12185650" y="6724650"/>
          <p14:tracePt t="172325" x="12185650" y="6769100"/>
          <p14:tracePt t="172339" x="12185650" y="6819900"/>
          <p14:tracePt t="172357" x="12185650" y="6838950"/>
          <p14:tracePt t="172428" x="12179300" y="6832600"/>
          <p14:tracePt t="172436" x="12172950" y="68326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0BFC34-4476-9E86-ABF3-9DE15086A6CB}"/>
              </a:ext>
            </a:extLst>
          </p:cNvPr>
          <p:cNvSpPr>
            <a:spLocks noGrp="1"/>
          </p:cNvSpPr>
          <p:nvPr>
            <p:ph idx="1"/>
          </p:nvPr>
        </p:nvSpPr>
        <p:spPr>
          <a:xfrm>
            <a:off x="515917" y="3089382"/>
            <a:ext cx="3741494" cy="3114277"/>
          </a:xfrm>
          <a:solidFill>
            <a:srgbClr val="F9F9F9"/>
          </a:solidFill>
        </p:spPr>
        <p:txBody>
          <a:bodyPr>
            <a:normAutofit/>
          </a:bodyPr>
          <a:lstStyle/>
          <a:p>
            <a:pPr marL="0" indent="0">
              <a:buNone/>
            </a:pPr>
            <a:r>
              <a:rPr lang="en-US" sz="1800">
                <a:latin typeface="IntelOne Display AR Medium" panose="020B0703020203020204" pitchFamily="34" charset="-78"/>
                <a:cs typeface="IntelOne Display AR Medium" panose="020B0703020203020204" pitchFamily="34" charset="-78"/>
              </a:rPr>
              <a:t>0s</a:t>
            </a:r>
            <a:r>
              <a:rPr lang="en-US" sz="1800"/>
              <a:t>: no stress applied – Cores 4&amp;5 running at Turbo frequency</a:t>
            </a:r>
          </a:p>
          <a:p>
            <a:pPr marL="0" indent="0">
              <a:buNone/>
            </a:pPr>
            <a:r>
              <a:rPr lang="en-US" sz="1800">
                <a:latin typeface="IntelOne Display AR Medium" panose="020B0703020203020204" pitchFamily="34" charset="-78"/>
                <a:cs typeface="IntelOne Display AR Medium" panose="020B0703020203020204" pitchFamily="34" charset="-78"/>
              </a:rPr>
              <a:t>8s</a:t>
            </a:r>
            <a:r>
              <a:rPr lang="en-US" sz="1800"/>
              <a:t>: heavy stress applied - frequencies of all cores go up</a:t>
            </a:r>
          </a:p>
          <a:p>
            <a:pPr marL="0" indent="0">
              <a:buNone/>
            </a:pPr>
            <a:r>
              <a:rPr lang="en-US" sz="1800">
                <a:latin typeface="IntelOne Display AR Medium" panose="020B0703020203020204" pitchFamily="34" charset="-78"/>
                <a:cs typeface="IntelOne Display AR Medium" panose="020B0703020203020204" pitchFamily="34" charset="-78"/>
              </a:rPr>
              <a:t>12s</a:t>
            </a:r>
            <a:r>
              <a:rPr lang="en-US" sz="1800"/>
              <a:t>: begin of power throttling – only Cores 4&amp;5 do not throttle</a:t>
            </a:r>
          </a:p>
          <a:p>
            <a:pPr marL="0" indent="0">
              <a:buNone/>
            </a:pPr>
            <a:r>
              <a:rPr lang="en-US" sz="1800">
                <a:latin typeface="IntelOne Display AR Medium" panose="020B0703020203020204" pitchFamily="34" charset="-78"/>
                <a:cs typeface="IntelOne Display AR Medium" panose="020B0703020203020204" pitchFamily="34" charset="-78"/>
              </a:rPr>
              <a:t>17s</a:t>
            </a:r>
            <a:r>
              <a:rPr lang="en-US" sz="1800"/>
              <a:t>: frequencies go even lower due to power throttling – Cores 4&amp;5 remain at turbo frequency</a:t>
            </a:r>
          </a:p>
          <a:p>
            <a:pPr marL="0" indent="0">
              <a:buNone/>
            </a:pPr>
            <a:r>
              <a:rPr lang="en-US" sz="1800">
                <a:latin typeface="IntelOne Display AR Medium" panose="020B0703020203020204" pitchFamily="34" charset="-78"/>
                <a:cs typeface="IntelOne Display AR Medium" panose="020B0703020203020204" pitchFamily="34" charset="-78"/>
              </a:rPr>
              <a:t>42s</a:t>
            </a:r>
            <a:r>
              <a:rPr lang="en-US" sz="1800"/>
              <a:t>: system going back to idle</a:t>
            </a:r>
          </a:p>
          <a:p>
            <a:pPr marL="0" indent="0">
              <a:buNone/>
            </a:pPr>
            <a:endParaRPr lang="en-US" sz="3200"/>
          </a:p>
        </p:txBody>
      </p:sp>
      <p:pic>
        <p:nvPicPr>
          <p:cNvPr id="4" name="Picture 3">
            <a:extLst>
              <a:ext uri="{FF2B5EF4-FFF2-40B4-BE49-F238E27FC236}">
                <a16:creationId xmlns:a16="http://schemas.microsoft.com/office/drawing/2014/main" id="{9BC9E6A9-09BD-B448-37DB-166690DBCC5B}"/>
              </a:ext>
            </a:extLst>
          </p:cNvPr>
          <p:cNvPicPr>
            <a:picLocks noChangeAspect="1"/>
          </p:cNvPicPr>
          <p:nvPr/>
        </p:nvPicPr>
        <p:blipFill>
          <a:blip r:embed="rId2"/>
          <a:stretch>
            <a:fillRect/>
          </a:stretch>
        </p:blipFill>
        <p:spPr>
          <a:xfrm>
            <a:off x="4462935" y="3114546"/>
            <a:ext cx="6919520" cy="3169430"/>
          </a:xfrm>
          <a:prstGeom prst="rect">
            <a:avLst/>
          </a:prstGeom>
          <a:ln>
            <a:noFill/>
          </a:ln>
        </p:spPr>
      </p:pic>
      <p:sp>
        <p:nvSpPr>
          <p:cNvPr id="9" name="Title 3">
            <a:extLst>
              <a:ext uri="{FF2B5EF4-FFF2-40B4-BE49-F238E27FC236}">
                <a16:creationId xmlns:a16="http://schemas.microsoft.com/office/drawing/2014/main" id="{A8B73971-0781-5E2B-909B-ACAC73896F52}"/>
              </a:ext>
            </a:extLst>
          </p:cNvPr>
          <p:cNvSpPr>
            <a:spLocks noGrp="1"/>
          </p:cNvSpPr>
          <p:nvPr>
            <p:ph type="title"/>
          </p:nvPr>
        </p:nvSpPr>
        <p:spPr>
          <a:xfrm>
            <a:off x="173799" y="221694"/>
            <a:ext cx="11630193" cy="1199822"/>
          </a:xfrm>
        </p:spPr>
        <p:txBody>
          <a:bodyPr>
            <a:normAutofit fontScale="90000"/>
          </a:bodyPr>
          <a:lstStyle/>
          <a:p>
            <a:r>
              <a:rPr lang="en-US"/>
              <a:t>Illustration of Intel® Speed Shift Technology for Edge Computing</a:t>
            </a:r>
            <a:br>
              <a:rPr lang="en-US"/>
            </a:br>
            <a:endParaRPr lang="en-US"/>
          </a:p>
        </p:txBody>
      </p:sp>
      <p:sp>
        <p:nvSpPr>
          <p:cNvPr id="10" name="TextBox 9">
            <a:extLst>
              <a:ext uri="{FF2B5EF4-FFF2-40B4-BE49-F238E27FC236}">
                <a16:creationId xmlns:a16="http://schemas.microsoft.com/office/drawing/2014/main" id="{C443CCE8-A837-AF8B-8553-98DF69634CB9}"/>
              </a:ext>
            </a:extLst>
          </p:cNvPr>
          <p:cNvSpPr txBox="1"/>
          <p:nvPr/>
        </p:nvSpPr>
        <p:spPr>
          <a:xfrm>
            <a:off x="180807" y="860083"/>
            <a:ext cx="10211450" cy="369332"/>
          </a:xfrm>
          <a:prstGeom prst="rect">
            <a:avLst/>
          </a:prstGeom>
          <a:noFill/>
        </p:spPr>
        <p:txBody>
          <a:bodyPr wrap="none" rtlCol="0">
            <a:spAutoFit/>
          </a:bodyPr>
          <a:lstStyle/>
          <a:p>
            <a:r>
              <a:rPr lang="en-US"/>
              <a:t>Frequency throttling when system overly stressed – ‘RT Cores’ keep consistent High frequency</a:t>
            </a:r>
          </a:p>
        </p:txBody>
      </p:sp>
      <p:sp>
        <p:nvSpPr>
          <p:cNvPr id="12" name="Content Placeholder 2">
            <a:extLst>
              <a:ext uri="{FF2B5EF4-FFF2-40B4-BE49-F238E27FC236}">
                <a16:creationId xmlns:a16="http://schemas.microsoft.com/office/drawing/2014/main" id="{5B9233CD-26F4-F641-5F69-C121ADF67722}"/>
              </a:ext>
            </a:extLst>
          </p:cNvPr>
          <p:cNvSpPr txBox="1">
            <a:spLocks/>
          </p:cNvSpPr>
          <p:nvPr/>
        </p:nvSpPr>
        <p:spPr>
          <a:xfrm>
            <a:off x="381000" y="1487056"/>
            <a:ext cx="10972800" cy="1435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b="0" i="0" kern="1200">
                <a:solidFill>
                  <a:schemeClr val="tx1"/>
                </a:solidFill>
                <a:latin typeface="IntelOne Text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b="0" i="0" kern="1200">
                <a:solidFill>
                  <a:schemeClr val="tx1"/>
                </a:solidFill>
                <a:latin typeface="IntelOne Text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b="0" i="0" kern="1200">
                <a:solidFill>
                  <a:schemeClr val="tx1"/>
                </a:solidFill>
                <a:latin typeface="IntelOne Text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b="0" i="0" kern="1200">
                <a:solidFill>
                  <a:schemeClr val="tx1"/>
                </a:solidFill>
                <a:latin typeface="IntelOne Text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b="0" i="0" kern="1200">
                <a:solidFill>
                  <a:schemeClr val="tx1"/>
                </a:solidFill>
                <a:latin typeface="IntelOne Text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Deterministic behavior of Core 4&amp;5 used for Real-Time (RT) applications shown for example configuration over time</a:t>
            </a:r>
          </a:p>
          <a:p>
            <a:r>
              <a:rPr lang="en-US"/>
              <a:t>Consistent frequency/performance guaranteed with RT Cores</a:t>
            </a:r>
          </a:p>
        </p:txBody>
      </p:sp>
      <p:sp>
        <p:nvSpPr>
          <p:cNvPr id="13" name="Rectangle 12">
            <a:extLst>
              <a:ext uri="{FF2B5EF4-FFF2-40B4-BE49-F238E27FC236}">
                <a16:creationId xmlns:a16="http://schemas.microsoft.com/office/drawing/2014/main" id="{D6B56221-F7F3-86C5-47B6-2D1C10E17C4C}"/>
              </a:ext>
            </a:extLst>
          </p:cNvPr>
          <p:cNvSpPr/>
          <p:nvPr/>
        </p:nvSpPr>
        <p:spPr>
          <a:xfrm>
            <a:off x="427834" y="2987986"/>
            <a:ext cx="10972800" cy="32995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87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Intel 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2021">
      <a:majorFont>
        <a:latin typeface="IntelOne Display Light"/>
        <a:ea typeface="Helvetica Neue"/>
        <a:cs typeface="Helvetica Neue"/>
      </a:majorFont>
      <a:minorFont>
        <a:latin typeface="IntelOne Text Ligh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brand-ppt-template (1)" id="{D1FD4282-8E8D-7F42-BC8A-A99EC679DECD}" vid="{1CC8D8C3-0D29-4A4E-A4A8-B2C57FCDFB6E}"/>
    </a:ext>
  </a:extLst>
</a:theme>
</file>

<file path=ppt/theme/theme2.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36FE3258A29746B35623BCD20FF0C3" ma:contentTypeVersion="18" ma:contentTypeDescription="Create a new document." ma:contentTypeScope="" ma:versionID="a3e21fb97111bfe83ff9dbf50ee02ae0">
  <xsd:schema xmlns:xsd="http://www.w3.org/2001/XMLSchema" xmlns:xs="http://www.w3.org/2001/XMLSchema" xmlns:p="http://schemas.microsoft.com/office/2006/metadata/properties" xmlns:ns2="28ec7df1-d3e0-4719-86e7-a9c54e0a262b" xmlns:ns3="f96666fc-c91d-4f9a-bd9e-5a369cbf33a6" xmlns:ns4="a7bc6c04-a6f3-4b85-abcc-278c78dc556b" targetNamespace="http://schemas.microsoft.com/office/2006/metadata/properties" ma:root="true" ma:fieldsID="6dde4f8dcdbf8e00186d2d9c49a66c8c" ns2:_="" ns3:_="" ns4:_="">
    <xsd:import namespace="28ec7df1-d3e0-4719-86e7-a9c54e0a262b"/>
    <xsd:import namespace="f96666fc-c91d-4f9a-bd9e-5a369cbf33a6"/>
    <xsd:import namespace="a7bc6c04-a6f3-4b85-abcc-278c78dc55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c7df1-d3e0-4719-86e7-a9c54e0a2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6666fc-c91d-4f9a-bd9e-5a369cbf33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8f3ac36-6638-49cc-92aa-8fd5e0a4e3a4}" ma:internalName="TaxCatchAll" ma:showField="CatchAllData" ma:web="f96666fc-c91d-4f9a-bd9e-5a369cbf33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ec7df1-d3e0-4719-86e7-a9c54e0a262b">
      <Terms xmlns="http://schemas.microsoft.com/office/infopath/2007/PartnerControls"/>
    </lcf76f155ced4ddcb4097134ff3c332f>
    <TaxCatchAll xmlns="a7bc6c04-a6f3-4b85-abcc-278c78dc556b" xsi:nil="true"/>
  </documentManagement>
</p:properties>
</file>

<file path=customXml/itemProps1.xml><?xml version="1.0" encoding="utf-8"?>
<ds:datastoreItem xmlns:ds="http://schemas.openxmlformats.org/officeDocument/2006/customXml" ds:itemID="{0D2C3A3C-576F-4FC6-816E-4EF5F321DBE0}">
  <ds:schemaRefs>
    <ds:schemaRef ds:uri="http://schemas.microsoft.com/sharepoint/v3/contenttype/forms"/>
  </ds:schemaRefs>
</ds:datastoreItem>
</file>

<file path=customXml/itemProps2.xml><?xml version="1.0" encoding="utf-8"?>
<ds:datastoreItem xmlns:ds="http://schemas.openxmlformats.org/officeDocument/2006/customXml" ds:itemID="{E64F4B2B-F9F8-49F8-B9B7-4B999A2F11C1}">
  <ds:schemaRefs>
    <ds:schemaRef ds:uri="28ec7df1-d3e0-4719-86e7-a9c54e0a262b"/>
    <ds:schemaRef ds:uri="a7bc6c04-a6f3-4b85-abcc-278c78dc556b"/>
    <ds:schemaRef ds:uri="f96666fc-c91d-4f9a-bd9e-5a369cbf33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87B9AE-D33C-468F-9E6B-281C9FE82DF0}">
  <ds:schemaRefs>
    <ds:schemaRef ds:uri="http://purl.org/dc/elements/1.1/"/>
    <ds:schemaRef ds:uri="a7bc6c04-a6f3-4b85-abcc-278c78dc556b"/>
    <ds:schemaRef ds:uri="http://purl.org/dc/terms/"/>
    <ds:schemaRef ds:uri="http://schemas.microsoft.com/office/2006/documentManagement/types"/>
    <ds:schemaRef ds:uri="28ec7df1-d3e0-4719-86e7-a9c54e0a262b"/>
    <ds:schemaRef ds:uri="http://schemas.microsoft.com/office/infopath/2007/PartnerControls"/>
    <ds:schemaRef ds:uri="f96666fc-c91d-4f9a-bd9e-5a369cbf33a6"/>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Standard Powerpoint Template Intel One</Template>
  <TotalTime>2</TotalTime>
  <Words>1680</Words>
  <Application>Microsoft Office PowerPoint</Application>
  <PresentationFormat>Widescreen</PresentationFormat>
  <Paragraphs>153</Paragraphs>
  <Slides>12</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Wingdings</vt:lpstr>
      <vt:lpstr>Segoe UI</vt:lpstr>
      <vt:lpstr>Calibri</vt:lpstr>
      <vt:lpstr>Intel Clear Light</vt:lpstr>
      <vt:lpstr>Intel Clear</vt:lpstr>
      <vt:lpstr>IntelOne Display Medium</vt:lpstr>
      <vt:lpstr>Helvetica Neue Medium</vt:lpstr>
      <vt:lpstr>IntelOne Display AR Medium</vt:lpstr>
      <vt:lpstr>IntelOne Display Light</vt:lpstr>
      <vt:lpstr>Arial</vt:lpstr>
      <vt:lpstr>IntelOne Text</vt:lpstr>
      <vt:lpstr>IntelOne Display Regular</vt:lpstr>
      <vt:lpstr>var(--fontFamilyCustomFont1000, var(--fontFamilyBase))</vt:lpstr>
      <vt:lpstr>IntelOne Text Light</vt:lpstr>
      <vt:lpstr>Theme1</vt:lpstr>
      <vt:lpstr>Intel® Speed Shift Technology for Edge Computing</vt:lpstr>
      <vt:lpstr>Intel® Speed Shift Technology for Edge Computing</vt:lpstr>
      <vt:lpstr>Example Usecases for Intel® Speed Shift Technology for Edge Computing </vt:lpstr>
      <vt:lpstr>Mixed-criticality Industrial Automation use case with real-time example: Legacy platforms</vt:lpstr>
      <vt:lpstr>Mixed-criticality Industrial Automation use case with real-time example: Modern Intel processors</vt:lpstr>
      <vt:lpstr>Mixed-criticality systems with modern Intel processors</vt:lpstr>
      <vt:lpstr>Enabling Intel® Speed Shift Technology for Edge Computing</vt:lpstr>
      <vt:lpstr>Example of Intel® Core™ Processor i7-13800HRE</vt:lpstr>
      <vt:lpstr>Illustration of Intel® Speed Shift Technology for Edge Computing </vt:lpstr>
      <vt:lpstr>Intel® Speed Shift Technology for Edge Computing …</vt:lpstr>
      <vt:lpstr>Notices &amp; Disclaimers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Template Use IntelOne Fonts For All Text  (General Employee Usage)</dc:title>
  <dc:creator>Benkeser, Christian</dc:creator>
  <cp:lastModifiedBy>Cohrs, Dieter J</cp:lastModifiedBy>
  <cp:revision>2</cp:revision>
  <dcterms:created xsi:type="dcterms:W3CDTF">2024-06-05T17:29:32Z</dcterms:created>
  <dcterms:modified xsi:type="dcterms:W3CDTF">2024-08-28T16:03:28Z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0x010100FA36FE3258A29746B35623BCD20FF0C3</vt:lpwstr>
  </property>
  <property fmtid="{D5CDD505-2E9C-101B-9397-08002B2CF9AE}" pid="3" name="MediaServiceImageTags">
    <vt:lpwstr/>
  </property>
</Properties>
</file>