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omments/modernComment_106_B8F305B2.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7FFFE1AC_C26A2B50.xml" ContentType="application/vnd.ms-powerpoint.comments+xml"/>
  <Override PartName="/ppt/notesSlides/notesSlide17.xml" ContentType="application/vnd.openxmlformats-officedocument.presentationml.notesSlide+xml"/>
  <Override PartName="/ppt/comments/modernComment_7FFFE1AB_DBE91D23.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7FFFE1AD_AE36929F.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81" r:id="rId4"/>
  </p:sldMasterIdLst>
  <p:notesMasterIdLst>
    <p:notesMasterId r:id="rId54"/>
  </p:notesMasterIdLst>
  <p:handoutMasterIdLst>
    <p:handoutMasterId r:id="rId55"/>
  </p:handoutMasterIdLst>
  <p:sldIdLst>
    <p:sldId id="262" r:id="rId5"/>
    <p:sldId id="2147307751" r:id="rId6"/>
    <p:sldId id="350" r:id="rId7"/>
    <p:sldId id="351" r:id="rId8"/>
    <p:sldId id="2147328732" r:id="rId9"/>
    <p:sldId id="2147469322" r:id="rId10"/>
    <p:sldId id="2147469291" r:id="rId11"/>
    <p:sldId id="2147469332" r:id="rId12"/>
    <p:sldId id="2147475875" r:id="rId13"/>
    <p:sldId id="2147469299" r:id="rId14"/>
    <p:sldId id="2147469327" r:id="rId15"/>
    <p:sldId id="2147469328" r:id="rId16"/>
    <p:sldId id="2147328726" r:id="rId17"/>
    <p:sldId id="2147469329" r:id="rId18"/>
    <p:sldId id="2147328728" r:id="rId19"/>
    <p:sldId id="2147469300" r:id="rId20"/>
    <p:sldId id="2147469293" r:id="rId21"/>
    <p:sldId id="2147469295" r:id="rId22"/>
    <p:sldId id="2147469334" r:id="rId23"/>
    <p:sldId id="2147475870" r:id="rId24"/>
    <p:sldId id="2147469337" r:id="rId25"/>
    <p:sldId id="2147475882" r:id="rId26"/>
    <p:sldId id="2147469346" r:id="rId27"/>
    <p:sldId id="2147469340" r:id="rId28"/>
    <p:sldId id="2147469342" r:id="rId29"/>
    <p:sldId id="2147475869" r:id="rId30"/>
    <p:sldId id="2147475871" r:id="rId31"/>
    <p:sldId id="2147469324" r:id="rId32"/>
    <p:sldId id="2134096662" r:id="rId33"/>
    <p:sldId id="2147475884" r:id="rId34"/>
    <p:sldId id="9346" r:id="rId35"/>
    <p:sldId id="2134096653" r:id="rId36"/>
    <p:sldId id="2147469343" r:id="rId37"/>
    <p:sldId id="2147469345" r:id="rId38"/>
    <p:sldId id="2147469325" r:id="rId39"/>
    <p:sldId id="2103813468" r:id="rId40"/>
    <p:sldId id="2147475883" r:id="rId41"/>
    <p:sldId id="2147469320" r:id="rId42"/>
    <p:sldId id="2103813482" r:id="rId43"/>
    <p:sldId id="2147475872" r:id="rId44"/>
    <p:sldId id="2134096668" r:id="rId45"/>
    <p:sldId id="2134096602" r:id="rId46"/>
    <p:sldId id="2147475885" r:id="rId47"/>
    <p:sldId id="2103813469" r:id="rId48"/>
    <p:sldId id="2134096678" r:id="rId49"/>
    <p:sldId id="2103813472" r:id="rId50"/>
    <p:sldId id="2103813473" r:id="rId51"/>
    <p:sldId id="2103813474" r:id="rId52"/>
    <p:sldId id="2134096624" r:id="rId53"/>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8EB712-C897-B1A4-0D63-ACA8982FDB90}" name="Yang, Xiang" initials="YX" userId="S::xiang.yang@intel.com::8ab8a791-5e93-4a7d-97ef-db2fb7bfcf44" providerId="AD"/>
  <p188:author id="{2EE05F1A-2314-8D1A-D244-854B05925B8E}" name="Hahn, Matthias" initials="HM" userId="S::matthias.hahn@intel.com::7cb6f614-a65f-4a8d-90aa-2dc0a3e97b7f" providerId="AD"/>
  <p188:author id="{9A06F033-9B9D-DC71-71E0-698FBDBC31E9}" name="Benkeser, Christian" initials="BC" userId="S::christian.benkeser@intel.com::218783f9-49b3-4269-b52e-5bd92890c656" providerId="AD"/>
  <p188:author id="{D468FE74-8DAF-C31B-9EDC-66A75EF5F72B}" name="Schlechter, Greg" initials="GS" userId="S::greg.schlechter@intel.com::1dd98396-d12d-4cd2-8af7-080e88d30aa3" providerId="AD"/>
  <p188:author id="{B51A427B-9D5F-A192-5FE6-28A81A1AF65E}" name="Pross, Wolfgang" initials="PW" userId="S::wolfgang.pross@intel.com::40bee0d6-dc69-46f5-94ad-c85908cef28a" providerId="AD"/>
  <p188:author id="{FE4FC37E-73ED-95F1-FAC3-E88DC68411D7}" name="mschweik" initials="mschw" userId="mschweik" providerId="None"/>
  <p188:author id="{C989EE81-8AE5-A8FE-095D-FAE841098C34}" name="Zage, David" initials="ZD" userId="S::david.zage@intel.com::0249bcc1-114c-4dc1-a1d4-0415993a5406" providerId="AD"/>
  <p188:author id="{44EAE3A6-B2ED-FD97-A9BD-3DDA1FEF1940}" name="Cohrs, Dieter J" initials="CDJ" userId="S::dieter.j.cohrs@intel.com::788c026c-7836-4aad-b8a9-58b88551b30a" providerId="AD"/>
  <p188:author id="{F83C1AD0-E199-63DD-A509-4CBE146CBD06}" name="Lai, David" initials="LD" userId="S::david.lai@intel.com::d29990d8-c63d-4c86-9e62-38341d9e83ba" providerId="AD"/>
  <p188:author id="{3F9F07DD-9DDA-CD50-F45F-438DA6169AEC}" name="Schweikhardt, Markus" initials="SM" userId="S::markus.schweikhardt@intel.com::6dc5ee40-1531-4eae-8a6c-1a2f3101f4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rovich, Miles D" initials="PMD" lastIdx="33" clrIdx="0">
    <p:extLst>
      <p:ext uri="{19B8F6BF-5375-455C-9EA6-DF929625EA0E}">
        <p15:presenceInfo xmlns:p15="http://schemas.microsoft.com/office/powerpoint/2012/main" userId="S::miles.d.perovich@intel.com::37bb1d70-d312-44fc-9db8-ada64ccec296" providerId="AD"/>
      </p:ext>
    </p:extLst>
  </p:cmAuthor>
  <p:cmAuthor id="2" name="Monteverdi, Silvia" initials="MS" lastIdx="54" clrIdx="1">
    <p:extLst>
      <p:ext uri="{19B8F6BF-5375-455C-9EA6-DF929625EA0E}">
        <p15:presenceInfo xmlns:p15="http://schemas.microsoft.com/office/powerpoint/2012/main" userId="S::silvia.monteverdi@intel.com::9f64bc17-5eaf-45ef-a9e9-9c5d2bbba176" providerId="AD"/>
      </p:ext>
    </p:extLst>
  </p:cmAuthor>
  <p:cmAuthor id="3" name="Hahn, Matthias" initials="HM" lastIdx="1" clrIdx="2">
    <p:extLst>
      <p:ext uri="{19B8F6BF-5375-455C-9EA6-DF929625EA0E}">
        <p15:presenceInfo xmlns:p15="http://schemas.microsoft.com/office/powerpoint/2012/main" userId="S::matthias.hahn@intel.com::7cb6f614-a65f-4a8d-90aa-2dc0a3e97b7f" providerId="AD"/>
      </p:ext>
    </p:extLst>
  </p:cmAuthor>
  <p:cmAuthor id="4" name="Hatami, KuschaX" initials="HK" lastIdx="19" clrIdx="3">
    <p:extLst>
      <p:ext uri="{19B8F6BF-5375-455C-9EA6-DF929625EA0E}">
        <p15:presenceInfo xmlns:p15="http://schemas.microsoft.com/office/powerpoint/2012/main" userId="S::kuschax.hatami@intel.com::800210b0-a8de-4aa1-aa97-802562cabb37" providerId="AD"/>
      </p:ext>
    </p:extLst>
  </p:cmAuthor>
  <p:cmAuthor id="5" name="Zybin, Vladimir" initials="ZV" lastIdx="6" clrIdx="4">
    <p:extLst>
      <p:ext uri="{19B8F6BF-5375-455C-9EA6-DF929625EA0E}">
        <p15:presenceInfo xmlns:p15="http://schemas.microsoft.com/office/powerpoint/2012/main" userId="S::vladimir.zybin@intel.com::ec70fe59-9af2-4eba-97a0-da9e4968796d" providerId="AD"/>
      </p:ext>
    </p:extLst>
  </p:cmAuthor>
  <p:cmAuthor id="6" name="Gravino, Daniela" initials="GD" lastIdx="1" clrIdx="5">
    <p:extLst>
      <p:ext uri="{19B8F6BF-5375-455C-9EA6-DF929625EA0E}">
        <p15:presenceInfo xmlns:p15="http://schemas.microsoft.com/office/powerpoint/2012/main" userId="S::daniela.gravino@intel.com::af67b7a8-e901-41bf-8c33-8075ea62a795" providerId="AD"/>
      </p:ext>
    </p:extLst>
  </p:cmAuthor>
  <p:cmAuthor id="7" name="Patil, Somanagouda" initials="PS" lastIdx="78" clrIdx="6">
    <p:extLst>
      <p:ext uri="{19B8F6BF-5375-455C-9EA6-DF929625EA0E}">
        <p15:presenceInfo xmlns:p15="http://schemas.microsoft.com/office/powerpoint/2012/main" userId="S::somanagouda.patil@intel.com::33c4c649-cdbf-4b34-8fac-c8950f064af4" providerId="AD"/>
      </p:ext>
    </p:extLst>
  </p:cmAuthor>
  <p:cmAuthor id="8" name="Johari, Johanif" initials="JJ" lastIdx="1" clrIdx="7">
    <p:extLst>
      <p:ext uri="{19B8F6BF-5375-455C-9EA6-DF929625EA0E}">
        <p15:presenceInfo xmlns:p15="http://schemas.microsoft.com/office/powerpoint/2012/main" userId="S::johanif.johari@intel.com::16630655-0439-4a64-9817-7b5be6eeaf8b" providerId="AD"/>
      </p:ext>
    </p:extLst>
  </p:cmAuthor>
  <p:cmAuthor id="9" name="Spina, Jennifer L" initials="SJL [2]" lastIdx="1" clrIdx="8">
    <p:extLst>
      <p:ext uri="{19B8F6BF-5375-455C-9EA6-DF929625EA0E}">
        <p15:presenceInfo xmlns:p15="http://schemas.microsoft.com/office/powerpoint/2012/main" userId="S::jennifer.l.spina@intel.com::5cba2b73-89ff-4da8-a7f2-861738b845cd" providerId="AD"/>
      </p:ext>
    </p:extLst>
  </p:cmAuthor>
  <p:cmAuthor id="10" name="Cohrs, Dieter J" initials="CDJ" lastIdx="2" clrIdx="9">
    <p:extLst>
      <p:ext uri="{19B8F6BF-5375-455C-9EA6-DF929625EA0E}">
        <p15:presenceInfo xmlns:p15="http://schemas.microsoft.com/office/powerpoint/2012/main" userId="S::dieter.j.cohrs@intel.com::788c026c-7836-4aad-b8a9-58b88551b30a" providerId="AD"/>
      </p:ext>
    </p:extLst>
  </p:cmAuthor>
  <p:cmAuthor id="11" name="Wu, Haotian" initials="WH" lastIdx="2" clrIdx="10">
    <p:extLst>
      <p:ext uri="{19B8F6BF-5375-455C-9EA6-DF929625EA0E}">
        <p15:presenceInfo xmlns:p15="http://schemas.microsoft.com/office/powerpoint/2012/main" userId="S::haotian.wu@intel.com::52d9aae5-b4b6-49c0-9133-4f1474e7b16a" providerId="AD"/>
      </p:ext>
    </p:extLst>
  </p:cmAuthor>
  <p:cmAuthor id="12" name="Ng, Yee Chun" initials="NC" lastIdx="1" clrIdx="11">
    <p:extLst>
      <p:ext uri="{19B8F6BF-5375-455C-9EA6-DF929625EA0E}">
        <p15:presenceInfo xmlns:p15="http://schemas.microsoft.com/office/powerpoint/2012/main" userId="S::yee.chun.ng@intel.com::441fd907-547c-4bb0-b889-b0ccd0139795" providerId="AD"/>
      </p:ext>
    </p:extLst>
  </p:cmAuthor>
  <p:cmAuthor id="13" name="Low, Siew Wei" initials="LW" lastIdx="47" clrIdx="12">
    <p:extLst>
      <p:ext uri="{19B8F6BF-5375-455C-9EA6-DF929625EA0E}">
        <p15:presenceInfo xmlns:p15="http://schemas.microsoft.com/office/powerpoint/2012/main" userId="S::siew.wei.low@intel.com::2d2ade83-9a1f-4963-80b5-4cf4dcbda304" providerId="AD"/>
      </p:ext>
    </p:extLst>
  </p:cmAuthor>
  <p:cmAuthor id="14" name="Benkeser, Christian" initials="BC" lastIdx="10" clrIdx="13">
    <p:extLst>
      <p:ext uri="{19B8F6BF-5375-455C-9EA6-DF929625EA0E}">
        <p15:presenceInfo xmlns:p15="http://schemas.microsoft.com/office/powerpoint/2012/main" userId="S::christian.benkeser@intel.com::218783f9-49b3-4269-b52e-5bd92890c656" providerId="AD"/>
      </p:ext>
    </p:extLst>
  </p:cmAuthor>
  <p:cmAuthor id="15" name="Schlechter, Greg" initials="SG" lastIdx="6" clrIdx="14">
    <p:extLst>
      <p:ext uri="{19B8F6BF-5375-455C-9EA6-DF929625EA0E}">
        <p15:presenceInfo xmlns:p15="http://schemas.microsoft.com/office/powerpoint/2012/main" userId="S::greg.schlechter@intel.com::1dd98396-d12d-4cd2-8af7-080e88d30a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0000"/>
    <a:srgbClr val="73C8FF"/>
    <a:srgbClr val="0571C0"/>
    <a:srgbClr val="05D4FF"/>
    <a:srgbClr val="B0B0B0"/>
    <a:srgbClr val="D2A101"/>
    <a:srgbClr val="FFC000"/>
    <a:srgbClr val="004A8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126" y="2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keser, Christian" userId="218783f9-49b3-4269-b52e-5bd92890c656" providerId="ADAL" clId="{5A702BA8-2C63-40E6-BB90-441B2A23B958}"/>
    <pc:docChg chg="undo redo custSel addSld delSld modSld modMainMaster">
      <pc:chgData name="Benkeser, Christian" userId="218783f9-49b3-4269-b52e-5bd92890c656" providerId="ADAL" clId="{5A702BA8-2C63-40E6-BB90-441B2A23B958}" dt="2024-09-06T16:20:35.796" v="276" actId="20577"/>
      <pc:docMkLst>
        <pc:docMk/>
      </pc:docMkLst>
      <pc:sldChg chg="addSp delSp modSp mod modCm">
        <pc:chgData name="Benkeser, Christian" userId="218783f9-49b3-4269-b52e-5bd92890c656" providerId="ADAL" clId="{5A702BA8-2C63-40E6-BB90-441B2A23B958}" dt="2024-09-03T14:24:06.705" v="269" actId="1037"/>
        <pc:sldMkLst>
          <pc:docMk/>
          <pc:sldMk cId="3102934450" sldId="262"/>
        </pc:sldMkLst>
        <pc:spChg chg="add mod">
          <ac:chgData name="Benkeser, Christian" userId="218783f9-49b3-4269-b52e-5bd92890c656" providerId="ADAL" clId="{5A702BA8-2C63-40E6-BB90-441B2A23B958}" dt="2024-09-03T14:24:06.705" v="269" actId="1037"/>
          <ac:spMkLst>
            <pc:docMk/>
            <pc:sldMk cId="3102934450" sldId="262"/>
            <ac:spMk id="4" creationId="{F85D3134-BB2E-4171-D009-1F43FBF8000F}"/>
          </ac:spMkLst>
        </pc:spChg>
        <pc:spChg chg="mod">
          <ac:chgData name="Benkeser, Christian" userId="218783f9-49b3-4269-b52e-5bd92890c656" providerId="ADAL" clId="{5A702BA8-2C63-40E6-BB90-441B2A23B958}" dt="2024-09-03T14:21:45.171" v="211" actId="20577"/>
          <ac:spMkLst>
            <pc:docMk/>
            <pc:sldMk cId="3102934450" sldId="262"/>
            <ac:spMk id="5" creationId="{679F4BE2-8E4A-4003-B816-9E34781F7E88}"/>
          </ac:spMkLst>
        </pc:spChg>
        <pc:spChg chg="add del">
          <ac:chgData name="Benkeser, Christian" userId="218783f9-49b3-4269-b52e-5bd92890c656" providerId="ADAL" clId="{5A702BA8-2C63-40E6-BB90-441B2A23B958}" dt="2024-08-30T18:50:40.468" v="100" actId="478"/>
          <ac:spMkLst>
            <pc:docMk/>
            <pc:sldMk cId="3102934450" sldId="262"/>
            <ac:spMk id="6" creationId="{442606D4-224F-46C6-AA97-77EEE787AF79}"/>
          </ac:spMkLst>
        </pc:spChg>
        <pc:spChg chg="mod">
          <ac:chgData name="Benkeser, Christian" userId="218783f9-49b3-4269-b52e-5bd92890c656" providerId="ADAL" clId="{5A702BA8-2C63-40E6-BB90-441B2A23B958}" dt="2024-09-02T15:44:58.955" v="190"/>
          <ac:spMkLst>
            <pc:docMk/>
            <pc:sldMk cId="3102934450" sldId="262"/>
            <ac:spMk id="9" creationId="{ABEAF9F9-E88D-44A4-A1B6-BAA2E532B65E}"/>
          </ac:spMkLst>
        </pc:spChg>
        <pc:extLst>
          <p:ext xmlns:p="http://schemas.openxmlformats.org/presentationml/2006/main" uri="{D6D511B9-2390-475A-947B-AFAB55BFBCF1}">
            <pc226:cmChg xmlns:pc226="http://schemas.microsoft.com/office/powerpoint/2022/06/main/command" chg="mod modRxn">
              <pc226:chgData name="Benkeser, Christian" userId="218783f9-49b3-4269-b52e-5bd92890c656" providerId="ADAL" clId="{5A702BA8-2C63-40E6-BB90-441B2A23B958}" dt="2024-09-02T15:46:04.779" v="196"/>
              <pc2:cmMkLst xmlns:pc2="http://schemas.microsoft.com/office/powerpoint/2019/9/main/command">
                <pc:docMk/>
                <pc:sldMk cId="3102934450" sldId="262"/>
                <pc2:cmMk id="{17EC4236-A836-4E3C-94BD-30BF26376BF4}"/>
              </pc2:cmMkLst>
            </pc226:cmChg>
          </p:ext>
        </pc:extLst>
      </pc:sldChg>
      <pc:sldChg chg="addSp delSp modSp mod">
        <pc:chgData name="Benkeser, Christian" userId="218783f9-49b3-4269-b52e-5bd92890c656" providerId="ADAL" clId="{5A702BA8-2C63-40E6-BB90-441B2A23B958}" dt="2024-09-06T16:20:35.796" v="276" actId="20577"/>
        <pc:sldMkLst>
          <pc:docMk/>
          <pc:sldMk cId="3997692853" sldId="350"/>
        </pc:sldMkLst>
        <pc:spChg chg="add del mod">
          <ac:chgData name="Benkeser, Christian" userId="218783f9-49b3-4269-b52e-5bd92890c656" providerId="ADAL" clId="{5A702BA8-2C63-40E6-BB90-441B2A23B958}" dt="2024-08-30T18:50:46.422" v="102" actId="478"/>
          <ac:spMkLst>
            <pc:docMk/>
            <pc:sldMk cId="3997692853" sldId="350"/>
            <ac:spMk id="4" creationId="{12210508-A6C7-322A-FEB8-082EAA0620E2}"/>
          </ac:spMkLst>
        </pc:spChg>
        <pc:spChg chg="mod">
          <ac:chgData name="Benkeser, Christian" userId="218783f9-49b3-4269-b52e-5bd92890c656" providerId="ADAL" clId="{5A702BA8-2C63-40E6-BB90-441B2A23B958}" dt="2024-09-06T16:20:35.796" v="276" actId="20577"/>
          <ac:spMkLst>
            <pc:docMk/>
            <pc:sldMk cId="3997692853" sldId="350"/>
            <ac:spMk id="5" creationId="{E0A2D751-A324-48CB-868E-DBCE110867A6}"/>
          </ac:spMkLst>
        </pc:spChg>
      </pc:sldChg>
      <pc:sldChg chg="addSp delSp mod">
        <pc:chgData name="Benkeser, Christian" userId="218783f9-49b3-4269-b52e-5bd92890c656" providerId="ADAL" clId="{5A702BA8-2C63-40E6-BB90-441B2A23B958}" dt="2024-08-30T18:50:50.445" v="103" actId="478"/>
        <pc:sldMkLst>
          <pc:docMk/>
          <pc:sldMk cId="3501549792" sldId="351"/>
        </pc:sldMkLst>
        <pc:spChg chg="add del">
          <ac:chgData name="Benkeser, Christian" userId="218783f9-49b3-4269-b52e-5bd92890c656" providerId="ADAL" clId="{5A702BA8-2C63-40E6-BB90-441B2A23B958}" dt="2024-08-30T18:50:50.445" v="103" actId="478"/>
          <ac:spMkLst>
            <pc:docMk/>
            <pc:sldMk cId="3501549792" sldId="351"/>
            <ac:spMk id="5" creationId="{6C64E960-D0DC-5930-51E3-BA57EB509E17}"/>
          </ac:spMkLst>
        </pc:spChg>
      </pc:sldChg>
      <pc:sldChg chg="delSp mod">
        <pc:chgData name="Benkeser, Christian" userId="218783f9-49b3-4269-b52e-5bd92890c656" providerId="ADAL" clId="{5A702BA8-2C63-40E6-BB90-441B2A23B958}" dt="2024-08-30T18:51:19.983" v="129" actId="478"/>
        <pc:sldMkLst>
          <pc:docMk/>
          <pc:sldMk cId="3706457246" sldId="9346"/>
        </pc:sldMkLst>
        <pc:spChg chg="del">
          <ac:chgData name="Benkeser, Christian" userId="218783f9-49b3-4269-b52e-5bd92890c656" providerId="ADAL" clId="{5A702BA8-2C63-40E6-BB90-441B2A23B958}" dt="2024-08-30T18:51:19.983" v="129" actId="478"/>
          <ac:spMkLst>
            <pc:docMk/>
            <pc:sldMk cId="3706457246" sldId="9346"/>
            <ac:spMk id="4" creationId="{678D649C-94EC-B3C8-4013-38DBE8EC7711}"/>
          </ac:spMkLst>
        </pc:spChg>
      </pc:sldChg>
      <pc:sldChg chg="delSp mod">
        <pc:chgData name="Benkeser, Christian" userId="218783f9-49b3-4269-b52e-5bd92890c656" providerId="ADAL" clId="{5A702BA8-2C63-40E6-BB90-441B2A23B958}" dt="2024-08-30T18:51:41.641" v="137" actId="478"/>
        <pc:sldMkLst>
          <pc:docMk/>
          <pc:sldMk cId="3532488655" sldId="2103813468"/>
        </pc:sldMkLst>
        <pc:spChg chg="del">
          <ac:chgData name="Benkeser, Christian" userId="218783f9-49b3-4269-b52e-5bd92890c656" providerId="ADAL" clId="{5A702BA8-2C63-40E6-BB90-441B2A23B958}" dt="2024-08-30T18:51:41.641" v="137" actId="478"/>
          <ac:spMkLst>
            <pc:docMk/>
            <pc:sldMk cId="3532488655" sldId="2103813468"/>
            <ac:spMk id="7" creationId="{475526B7-2C57-F638-46E7-AAEA7668B5AE}"/>
          </ac:spMkLst>
        </pc:spChg>
      </pc:sldChg>
      <pc:sldChg chg="delSp mod">
        <pc:chgData name="Benkeser, Christian" userId="218783f9-49b3-4269-b52e-5bd92890c656" providerId="ADAL" clId="{5A702BA8-2C63-40E6-BB90-441B2A23B958}" dt="2024-08-30T18:51:48.556" v="149" actId="478"/>
        <pc:sldMkLst>
          <pc:docMk/>
          <pc:sldMk cId="1148245312" sldId="2103813469"/>
        </pc:sldMkLst>
        <pc:spChg chg="del">
          <ac:chgData name="Benkeser, Christian" userId="218783f9-49b3-4269-b52e-5bd92890c656" providerId="ADAL" clId="{5A702BA8-2C63-40E6-BB90-441B2A23B958}" dt="2024-08-30T18:51:48.556" v="149" actId="478"/>
          <ac:spMkLst>
            <pc:docMk/>
            <pc:sldMk cId="1148245312" sldId="2103813469"/>
            <ac:spMk id="3" creationId="{DEAA5D76-20BE-630A-1753-AA381626A5AC}"/>
          </ac:spMkLst>
        </pc:spChg>
      </pc:sldChg>
      <pc:sldChg chg="delSp mod">
        <pc:chgData name="Benkeser, Christian" userId="218783f9-49b3-4269-b52e-5bd92890c656" providerId="ADAL" clId="{5A702BA8-2C63-40E6-BB90-441B2A23B958}" dt="2024-08-30T18:51:50.805" v="153" actId="478"/>
        <pc:sldMkLst>
          <pc:docMk/>
          <pc:sldMk cId="1328035216" sldId="2103813472"/>
        </pc:sldMkLst>
        <pc:spChg chg="del">
          <ac:chgData name="Benkeser, Christian" userId="218783f9-49b3-4269-b52e-5bd92890c656" providerId="ADAL" clId="{5A702BA8-2C63-40E6-BB90-441B2A23B958}" dt="2024-08-30T18:51:50.805" v="153" actId="478"/>
          <ac:spMkLst>
            <pc:docMk/>
            <pc:sldMk cId="1328035216" sldId="2103813472"/>
            <ac:spMk id="6" creationId="{7622920E-BFF7-33A9-E310-581034DE26B6}"/>
          </ac:spMkLst>
        </pc:spChg>
      </pc:sldChg>
      <pc:sldChg chg="delSp mod">
        <pc:chgData name="Benkeser, Christian" userId="218783f9-49b3-4269-b52e-5bd92890c656" providerId="ADAL" clId="{5A702BA8-2C63-40E6-BB90-441B2A23B958}" dt="2024-08-30T18:51:51.410" v="154" actId="478"/>
        <pc:sldMkLst>
          <pc:docMk/>
          <pc:sldMk cId="3896990685" sldId="2103813473"/>
        </pc:sldMkLst>
        <pc:spChg chg="del">
          <ac:chgData name="Benkeser, Christian" userId="218783f9-49b3-4269-b52e-5bd92890c656" providerId="ADAL" clId="{5A702BA8-2C63-40E6-BB90-441B2A23B958}" dt="2024-08-30T18:51:51.410" v="154" actId="478"/>
          <ac:spMkLst>
            <pc:docMk/>
            <pc:sldMk cId="3896990685" sldId="2103813473"/>
            <ac:spMk id="3" creationId="{452099EF-C5B6-EFB9-1DFF-C538DFAD0260}"/>
          </ac:spMkLst>
        </pc:spChg>
      </pc:sldChg>
      <pc:sldChg chg="delSp mod">
        <pc:chgData name="Benkeser, Christian" userId="218783f9-49b3-4269-b52e-5bd92890c656" providerId="ADAL" clId="{5A702BA8-2C63-40E6-BB90-441B2A23B958}" dt="2024-08-30T18:51:51.952" v="155" actId="478"/>
        <pc:sldMkLst>
          <pc:docMk/>
          <pc:sldMk cId="1508086339" sldId="2103813474"/>
        </pc:sldMkLst>
        <pc:spChg chg="del">
          <ac:chgData name="Benkeser, Christian" userId="218783f9-49b3-4269-b52e-5bd92890c656" providerId="ADAL" clId="{5A702BA8-2C63-40E6-BB90-441B2A23B958}" dt="2024-08-30T18:51:51.952" v="155" actId="478"/>
          <ac:spMkLst>
            <pc:docMk/>
            <pc:sldMk cId="1508086339" sldId="2103813474"/>
            <ac:spMk id="3" creationId="{DB52CBE9-820C-50CA-25ED-1F6C631198B9}"/>
          </ac:spMkLst>
        </pc:spChg>
      </pc:sldChg>
      <pc:sldChg chg="delSp mod">
        <pc:chgData name="Benkeser, Christian" userId="218783f9-49b3-4269-b52e-5bd92890c656" providerId="ADAL" clId="{5A702BA8-2C63-40E6-BB90-441B2A23B958}" dt="2024-08-30T18:51:49.642" v="151" actId="478"/>
        <pc:sldMkLst>
          <pc:docMk/>
          <pc:sldMk cId="3618318322" sldId="2103813478"/>
        </pc:sldMkLst>
        <pc:spChg chg="del">
          <ac:chgData name="Benkeser, Christian" userId="218783f9-49b3-4269-b52e-5bd92890c656" providerId="ADAL" clId="{5A702BA8-2C63-40E6-BB90-441B2A23B958}" dt="2024-08-30T18:51:49.642" v="151" actId="478"/>
          <ac:spMkLst>
            <pc:docMk/>
            <pc:sldMk cId="3618318322" sldId="2103813478"/>
            <ac:spMk id="3" creationId="{8E05488A-CFAD-2A4E-108D-7ED7D7AA0C1B}"/>
          </ac:spMkLst>
        </pc:spChg>
      </pc:sldChg>
      <pc:sldChg chg="delSp mod">
        <pc:chgData name="Benkeser, Christian" userId="218783f9-49b3-4269-b52e-5bd92890c656" providerId="ADAL" clId="{5A702BA8-2C63-40E6-BB90-441B2A23B958}" dt="2024-08-30T18:51:43.419" v="140" actId="478"/>
        <pc:sldMkLst>
          <pc:docMk/>
          <pc:sldMk cId="3016162693" sldId="2103813482"/>
        </pc:sldMkLst>
        <pc:spChg chg="del">
          <ac:chgData name="Benkeser, Christian" userId="218783f9-49b3-4269-b52e-5bd92890c656" providerId="ADAL" clId="{5A702BA8-2C63-40E6-BB90-441B2A23B958}" dt="2024-08-30T18:51:43.419" v="140" actId="478"/>
          <ac:spMkLst>
            <pc:docMk/>
            <pc:sldMk cId="3016162693" sldId="2103813482"/>
            <ac:spMk id="5" creationId="{1C940DC0-5609-965B-5925-EF0314B1F402}"/>
          </ac:spMkLst>
        </pc:spChg>
      </pc:sldChg>
      <pc:sldChg chg="delSp mod">
        <pc:chgData name="Benkeser, Christian" userId="218783f9-49b3-4269-b52e-5bd92890c656" providerId="ADAL" clId="{5A702BA8-2C63-40E6-BB90-441B2A23B958}" dt="2024-08-30T18:51:47.410" v="147" actId="478"/>
        <pc:sldMkLst>
          <pc:docMk/>
          <pc:sldMk cId="734062354" sldId="2134096602"/>
        </pc:sldMkLst>
        <pc:spChg chg="del">
          <ac:chgData name="Benkeser, Christian" userId="218783f9-49b3-4269-b52e-5bd92890c656" providerId="ADAL" clId="{5A702BA8-2C63-40E6-BB90-441B2A23B958}" dt="2024-08-30T18:51:47.410" v="147" actId="478"/>
          <ac:spMkLst>
            <pc:docMk/>
            <pc:sldMk cId="734062354" sldId="2134096602"/>
            <ac:spMk id="5" creationId="{90F02DA6-407C-536D-36F2-24B2DA0498FA}"/>
          </ac:spMkLst>
        </pc:spChg>
      </pc:sldChg>
      <pc:sldChg chg="modSp mod">
        <pc:chgData name="Benkeser, Christian" userId="218783f9-49b3-4269-b52e-5bd92890c656" providerId="ADAL" clId="{5A702BA8-2C63-40E6-BB90-441B2A23B958}" dt="2024-09-02T15:45:48.392" v="194"/>
        <pc:sldMkLst>
          <pc:docMk/>
          <pc:sldMk cId="630614407" sldId="2134096624"/>
        </pc:sldMkLst>
        <pc:spChg chg="mod">
          <ac:chgData name="Benkeser, Christian" userId="218783f9-49b3-4269-b52e-5bd92890c656" providerId="ADAL" clId="{5A702BA8-2C63-40E6-BB90-441B2A23B958}" dt="2024-09-02T15:45:48.392" v="194"/>
          <ac:spMkLst>
            <pc:docMk/>
            <pc:sldMk cId="630614407" sldId="2134096624"/>
            <ac:spMk id="2" creationId="{41BAC2AF-8A57-4C29-B4AB-FA2263ACC547}"/>
          </ac:spMkLst>
        </pc:spChg>
      </pc:sldChg>
      <pc:sldChg chg="delSp mod">
        <pc:chgData name="Benkeser, Christian" userId="218783f9-49b3-4269-b52e-5bd92890c656" providerId="ADAL" clId="{5A702BA8-2C63-40E6-BB90-441B2A23B958}" dt="2024-08-30T18:51:36.370" v="133" actId="478"/>
        <pc:sldMkLst>
          <pc:docMk/>
          <pc:sldMk cId="2748434846" sldId="2134096653"/>
        </pc:sldMkLst>
        <pc:spChg chg="del">
          <ac:chgData name="Benkeser, Christian" userId="218783f9-49b3-4269-b52e-5bd92890c656" providerId="ADAL" clId="{5A702BA8-2C63-40E6-BB90-441B2A23B958}" dt="2024-08-30T18:51:36.370" v="133" actId="478"/>
          <ac:spMkLst>
            <pc:docMk/>
            <pc:sldMk cId="2748434846" sldId="2134096653"/>
            <ac:spMk id="5" creationId="{D3A4046B-5A47-C14C-02BE-532CEB17F8C1}"/>
          </ac:spMkLst>
        </pc:spChg>
      </pc:sldChg>
      <pc:sldChg chg="delSp mod">
        <pc:chgData name="Benkeser, Christian" userId="218783f9-49b3-4269-b52e-5bd92890c656" providerId="ADAL" clId="{5A702BA8-2C63-40E6-BB90-441B2A23B958}" dt="2024-08-30T18:51:18.539" v="128" actId="478"/>
        <pc:sldMkLst>
          <pc:docMk/>
          <pc:sldMk cId="459089122" sldId="2134096662"/>
        </pc:sldMkLst>
        <pc:spChg chg="del">
          <ac:chgData name="Benkeser, Christian" userId="218783f9-49b3-4269-b52e-5bd92890c656" providerId="ADAL" clId="{5A702BA8-2C63-40E6-BB90-441B2A23B958}" dt="2024-08-30T18:51:18.539" v="128" actId="478"/>
          <ac:spMkLst>
            <pc:docMk/>
            <pc:sldMk cId="459089122" sldId="2134096662"/>
            <ac:spMk id="2" creationId="{200610EB-C7DC-5665-6939-F11A3C926CC2}"/>
          </ac:spMkLst>
        </pc:spChg>
      </pc:sldChg>
      <pc:sldChg chg="delSp mod">
        <pc:chgData name="Benkeser, Christian" userId="218783f9-49b3-4269-b52e-5bd92890c656" providerId="ADAL" clId="{5A702BA8-2C63-40E6-BB90-441B2A23B958}" dt="2024-08-30T18:51:46.859" v="146" actId="478"/>
        <pc:sldMkLst>
          <pc:docMk/>
          <pc:sldMk cId="2714230632" sldId="2134096668"/>
        </pc:sldMkLst>
        <pc:spChg chg="del">
          <ac:chgData name="Benkeser, Christian" userId="218783f9-49b3-4269-b52e-5bd92890c656" providerId="ADAL" clId="{5A702BA8-2C63-40E6-BB90-441B2A23B958}" dt="2024-08-30T18:51:46.859" v="146" actId="478"/>
          <ac:spMkLst>
            <pc:docMk/>
            <pc:sldMk cId="2714230632" sldId="2134096668"/>
            <ac:spMk id="7" creationId="{775AD30F-8AA5-91B0-6FCF-E5257F57ADF3}"/>
          </ac:spMkLst>
        </pc:spChg>
      </pc:sldChg>
      <pc:sldChg chg="addSp delSp del mod">
        <pc:chgData name="Benkeser, Christian" userId="218783f9-49b3-4269-b52e-5bd92890c656" providerId="ADAL" clId="{5A702BA8-2C63-40E6-BB90-441B2A23B958}" dt="2024-08-30T18:52:08.081" v="157" actId="47"/>
        <pc:sldMkLst>
          <pc:docMk/>
          <pc:sldMk cId="1450182814" sldId="2134096670"/>
        </pc:sldMkLst>
        <pc:spChg chg="add del">
          <ac:chgData name="Benkeser, Christian" userId="218783f9-49b3-4269-b52e-5bd92890c656" providerId="ADAL" clId="{5A702BA8-2C63-40E6-BB90-441B2A23B958}" dt="2024-08-30T18:52:03.846" v="156" actId="478"/>
          <ac:spMkLst>
            <pc:docMk/>
            <pc:sldMk cId="1450182814" sldId="2134096670"/>
            <ac:spMk id="5" creationId="{54DBECCF-5E19-BD7E-F180-E9F8E3553444}"/>
          </ac:spMkLst>
        </pc:spChg>
      </pc:sldChg>
      <pc:sldChg chg="delSp mod">
        <pc:chgData name="Benkeser, Christian" userId="218783f9-49b3-4269-b52e-5bd92890c656" providerId="ADAL" clId="{5A702BA8-2C63-40E6-BB90-441B2A23B958}" dt="2024-08-30T18:51:50.192" v="152" actId="478"/>
        <pc:sldMkLst>
          <pc:docMk/>
          <pc:sldMk cId="3802551753" sldId="2134096677"/>
        </pc:sldMkLst>
        <pc:spChg chg="del">
          <ac:chgData name="Benkeser, Christian" userId="218783f9-49b3-4269-b52e-5bd92890c656" providerId="ADAL" clId="{5A702BA8-2C63-40E6-BB90-441B2A23B958}" dt="2024-08-30T18:51:50.192" v="152" actId="478"/>
          <ac:spMkLst>
            <pc:docMk/>
            <pc:sldMk cId="3802551753" sldId="2134096677"/>
            <ac:spMk id="3" creationId="{12150D68-F736-84EF-A985-D9015722FD63}"/>
          </ac:spMkLst>
        </pc:spChg>
      </pc:sldChg>
      <pc:sldChg chg="delSp mod">
        <pc:chgData name="Benkeser, Christian" userId="218783f9-49b3-4269-b52e-5bd92890c656" providerId="ADAL" clId="{5A702BA8-2C63-40E6-BB90-441B2A23B958}" dt="2024-08-30T18:51:49.091" v="150" actId="478"/>
        <pc:sldMkLst>
          <pc:docMk/>
          <pc:sldMk cId="1221650816" sldId="2134096678"/>
        </pc:sldMkLst>
        <pc:spChg chg="del">
          <ac:chgData name="Benkeser, Christian" userId="218783f9-49b3-4269-b52e-5bd92890c656" providerId="ADAL" clId="{5A702BA8-2C63-40E6-BB90-441B2A23B958}" dt="2024-08-30T18:51:49.091" v="150" actId="478"/>
          <ac:spMkLst>
            <pc:docMk/>
            <pc:sldMk cId="1221650816" sldId="2134096678"/>
            <ac:spMk id="3" creationId="{48E6366D-9A6C-A8FD-F995-8C0031E7FFF2}"/>
          </ac:spMkLst>
        </pc:spChg>
      </pc:sldChg>
      <pc:sldChg chg="delSp mod">
        <pc:chgData name="Benkeser, Christian" userId="218783f9-49b3-4269-b52e-5bd92890c656" providerId="ADAL" clId="{5A702BA8-2C63-40E6-BB90-441B2A23B958}" dt="2024-08-30T18:51:23.087" v="130" actId="478"/>
        <pc:sldMkLst>
          <pc:docMk/>
          <pc:sldMk cId="2165091378" sldId="2134097124"/>
        </pc:sldMkLst>
        <pc:spChg chg="del">
          <ac:chgData name="Benkeser, Christian" userId="218783f9-49b3-4269-b52e-5bd92890c656" providerId="ADAL" clId="{5A702BA8-2C63-40E6-BB90-441B2A23B958}" dt="2024-08-30T18:51:23.087" v="130" actId="478"/>
          <ac:spMkLst>
            <pc:docMk/>
            <pc:sldMk cId="2165091378" sldId="2134097124"/>
            <ac:spMk id="6" creationId="{4B80A92E-6FFE-BAF1-7C91-9C7DBE92B921}"/>
          </ac:spMkLst>
        </pc:spChg>
      </pc:sldChg>
      <pc:sldChg chg="addSp delSp modSp mod">
        <pc:chgData name="Benkeser, Christian" userId="218783f9-49b3-4269-b52e-5bd92890c656" providerId="ADAL" clId="{5A702BA8-2C63-40E6-BB90-441B2A23B958}" dt="2024-08-30T18:50:44.018" v="101" actId="478"/>
        <pc:sldMkLst>
          <pc:docMk/>
          <pc:sldMk cId="1928293239" sldId="2147307751"/>
        </pc:sldMkLst>
        <pc:spChg chg="add del mod">
          <ac:chgData name="Benkeser, Christian" userId="218783f9-49b3-4269-b52e-5bd92890c656" providerId="ADAL" clId="{5A702BA8-2C63-40E6-BB90-441B2A23B958}" dt="2024-08-30T18:50:44.018" v="101" actId="478"/>
          <ac:spMkLst>
            <pc:docMk/>
            <pc:sldMk cId="1928293239" sldId="2147307751"/>
            <ac:spMk id="5" creationId="{8DCFC7D8-A643-5125-13E6-0F4F84B53763}"/>
          </ac:spMkLst>
        </pc:spChg>
      </pc:sldChg>
      <pc:sldChg chg="delSp mod">
        <pc:chgData name="Benkeser, Christian" userId="218783f9-49b3-4269-b52e-5bd92890c656" providerId="ADAL" clId="{5A702BA8-2C63-40E6-BB90-441B2A23B958}" dt="2024-08-30T18:51:42.270" v="138" actId="478"/>
        <pc:sldMkLst>
          <pc:docMk/>
          <pc:sldMk cId="3299040938" sldId="2147308739"/>
        </pc:sldMkLst>
        <pc:spChg chg="del">
          <ac:chgData name="Benkeser, Christian" userId="218783f9-49b3-4269-b52e-5bd92890c656" providerId="ADAL" clId="{5A702BA8-2C63-40E6-BB90-441B2A23B958}" dt="2024-08-30T18:51:42.270" v="138" actId="478"/>
          <ac:spMkLst>
            <pc:docMk/>
            <pc:sldMk cId="3299040938" sldId="2147308739"/>
            <ac:spMk id="3" creationId="{D53F5C4F-26AC-F7D3-AA68-01CD1C1999B0}"/>
          </ac:spMkLst>
        </pc:spChg>
      </pc:sldChg>
      <pc:sldChg chg="delSp add del mod">
        <pc:chgData name="Benkeser, Christian" userId="218783f9-49b3-4269-b52e-5bd92890c656" providerId="ADAL" clId="{5A702BA8-2C63-40E6-BB90-441B2A23B958}" dt="2024-09-03T13:32:29.995" v="203" actId="47"/>
        <pc:sldMkLst>
          <pc:docMk/>
          <pc:sldMk cId="2234769102" sldId="2147328692"/>
        </pc:sldMkLst>
        <pc:spChg chg="del">
          <ac:chgData name="Benkeser, Christian" userId="218783f9-49b3-4269-b52e-5bd92890c656" providerId="ADAL" clId="{5A702BA8-2C63-40E6-BB90-441B2A23B958}" dt="2024-08-30T18:51:45.164" v="143" actId="478"/>
          <ac:spMkLst>
            <pc:docMk/>
            <pc:sldMk cId="2234769102" sldId="2147328692"/>
            <ac:spMk id="11" creationId="{68A98F86-E4CF-0A36-4904-4766DC4B1AFD}"/>
          </ac:spMkLst>
        </pc:spChg>
      </pc:sldChg>
      <pc:sldChg chg="delSp mod">
        <pc:chgData name="Benkeser, Christian" userId="218783f9-49b3-4269-b52e-5bd92890c656" providerId="ADAL" clId="{5A702BA8-2C63-40E6-BB90-441B2A23B958}" dt="2024-08-30T18:51:47.974" v="148" actId="478"/>
        <pc:sldMkLst>
          <pc:docMk/>
          <pc:sldMk cId="3041911113" sldId="2147328699"/>
        </pc:sldMkLst>
        <pc:spChg chg="del">
          <ac:chgData name="Benkeser, Christian" userId="218783f9-49b3-4269-b52e-5bd92890c656" providerId="ADAL" clId="{5A702BA8-2C63-40E6-BB90-441B2A23B958}" dt="2024-08-30T18:51:47.974" v="148" actId="478"/>
          <ac:spMkLst>
            <pc:docMk/>
            <pc:sldMk cId="3041911113" sldId="2147328699"/>
            <ac:spMk id="2" creationId="{BA89B22A-F3CE-2A9C-2626-F79CCA4DBB0F}"/>
          </ac:spMkLst>
        </pc:spChg>
      </pc:sldChg>
      <pc:sldChg chg="addSp delSp mod">
        <pc:chgData name="Benkeser, Christian" userId="218783f9-49b3-4269-b52e-5bd92890c656" providerId="ADAL" clId="{5A702BA8-2C63-40E6-BB90-441B2A23B958}" dt="2024-08-30T18:49:30.348" v="67" actId="478"/>
        <pc:sldMkLst>
          <pc:docMk/>
          <pc:sldMk cId="2778210927" sldId="2147328726"/>
        </pc:sldMkLst>
        <pc:spChg chg="add del">
          <ac:chgData name="Benkeser, Christian" userId="218783f9-49b3-4269-b52e-5bd92890c656" providerId="ADAL" clId="{5A702BA8-2C63-40E6-BB90-441B2A23B958}" dt="2024-08-30T18:49:30.348" v="67" actId="478"/>
          <ac:spMkLst>
            <pc:docMk/>
            <pc:sldMk cId="2778210927" sldId="2147328726"/>
            <ac:spMk id="3" creationId="{C9514FB4-2C19-19B8-6521-02C69E11E785}"/>
          </ac:spMkLst>
        </pc:spChg>
      </pc:sldChg>
      <pc:sldChg chg="addSp delSp mod">
        <pc:chgData name="Benkeser, Christian" userId="218783f9-49b3-4269-b52e-5bd92890c656" providerId="ADAL" clId="{5A702BA8-2C63-40E6-BB90-441B2A23B958}" dt="2024-08-30T18:50:59.732" v="113" actId="478"/>
        <pc:sldMkLst>
          <pc:docMk/>
          <pc:sldMk cId="1399269613" sldId="2147328728"/>
        </pc:sldMkLst>
        <pc:spChg chg="add del">
          <ac:chgData name="Benkeser, Christian" userId="218783f9-49b3-4269-b52e-5bd92890c656" providerId="ADAL" clId="{5A702BA8-2C63-40E6-BB90-441B2A23B958}" dt="2024-08-30T18:50:59.732" v="113" actId="478"/>
          <ac:spMkLst>
            <pc:docMk/>
            <pc:sldMk cId="1399269613" sldId="2147328728"/>
            <ac:spMk id="5" creationId="{91DD58E5-5865-757E-D576-89FD58516AF1}"/>
          </ac:spMkLst>
        </pc:spChg>
      </pc:sldChg>
      <pc:sldChg chg="addSp delSp mod">
        <pc:chgData name="Benkeser, Christian" userId="218783f9-49b3-4269-b52e-5bd92890c656" providerId="ADAL" clId="{5A702BA8-2C63-40E6-BB90-441B2A23B958}" dt="2024-08-30T18:50:52.236" v="104" actId="478"/>
        <pc:sldMkLst>
          <pc:docMk/>
          <pc:sldMk cId="2687660458" sldId="2147328732"/>
        </pc:sldMkLst>
        <pc:spChg chg="add del">
          <ac:chgData name="Benkeser, Christian" userId="218783f9-49b3-4269-b52e-5bd92890c656" providerId="ADAL" clId="{5A702BA8-2C63-40E6-BB90-441B2A23B958}" dt="2024-08-30T18:50:52.236" v="104" actId="478"/>
          <ac:spMkLst>
            <pc:docMk/>
            <pc:sldMk cId="2687660458" sldId="2147328732"/>
            <ac:spMk id="4" creationId="{E94DB0E3-9F88-8193-B209-A433B3F9E4A0}"/>
          </ac:spMkLst>
        </pc:spChg>
      </pc:sldChg>
      <pc:sldChg chg="addSp delSp mod">
        <pc:chgData name="Benkeser, Christian" userId="218783f9-49b3-4269-b52e-5bd92890c656" providerId="ADAL" clId="{5A702BA8-2C63-40E6-BB90-441B2A23B958}" dt="2024-08-30T18:50:54.517" v="106" actId="478"/>
        <pc:sldMkLst>
          <pc:docMk/>
          <pc:sldMk cId="1988889242" sldId="2147469291"/>
        </pc:sldMkLst>
        <pc:spChg chg="add del">
          <ac:chgData name="Benkeser, Christian" userId="218783f9-49b3-4269-b52e-5bd92890c656" providerId="ADAL" clId="{5A702BA8-2C63-40E6-BB90-441B2A23B958}" dt="2024-08-30T18:50:54.517" v="106" actId="478"/>
          <ac:spMkLst>
            <pc:docMk/>
            <pc:sldMk cId="1988889242" sldId="2147469291"/>
            <ac:spMk id="3" creationId="{DE8C0E55-C01C-2B4F-7944-03360051E579}"/>
          </ac:spMkLst>
        </pc:spChg>
      </pc:sldChg>
      <pc:sldChg chg="delSp mod">
        <pc:chgData name="Benkeser, Christian" userId="218783f9-49b3-4269-b52e-5bd92890c656" providerId="ADAL" clId="{5A702BA8-2C63-40E6-BB90-441B2A23B958}" dt="2024-08-30T18:51:00.863" v="115" actId="478"/>
        <pc:sldMkLst>
          <pc:docMk/>
          <pc:sldMk cId="4193968804" sldId="2147469293"/>
        </pc:sldMkLst>
        <pc:spChg chg="del">
          <ac:chgData name="Benkeser, Christian" userId="218783f9-49b3-4269-b52e-5bd92890c656" providerId="ADAL" clId="{5A702BA8-2C63-40E6-BB90-441B2A23B958}" dt="2024-08-30T18:51:00.863" v="115" actId="478"/>
          <ac:spMkLst>
            <pc:docMk/>
            <pc:sldMk cId="4193968804" sldId="2147469293"/>
            <ac:spMk id="37" creationId="{265E65CC-CCD2-C8E2-79CD-16ACBBB6C8AD}"/>
          </ac:spMkLst>
        </pc:spChg>
      </pc:sldChg>
      <pc:sldChg chg="delSp mod">
        <pc:chgData name="Benkeser, Christian" userId="218783f9-49b3-4269-b52e-5bd92890c656" providerId="ADAL" clId="{5A702BA8-2C63-40E6-BB90-441B2A23B958}" dt="2024-08-30T18:51:01.399" v="116" actId="478"/>
        <pc:sldMkLst>
          <pc:docMk/>
          <pc:sldMk cId="446233535" sldId="2147469295"/>
        </pc:sldMkLst>
        <pc:spChg chg="del">
          <ac:chgData name="Benkeser, Christian" userId="218783f9-49b3-4269-b52e-5bd92890c656" providerId="ADAL" clId="{5A702BA8-2C63-40E6-BB90-441B2A23B958}" dt="2024-08-30T18:51:01.399" v="116" actId="478"/>
          <ac:spMkLst>
            <pc:docMk/>
            <pc:sldMk cId="446233535" sldId="2147469295"/>
            <ac:spMk id="3" creationId="{05D62850-A9B7-A539-8F06-B5AD3D3CA3C0}"/>
          </ac:spMkLst>
        </pc:spChg>
      </pc:sldChg>
      <pc:sldChg chg="addSp delSp mod">
        <pc:chgData name="Benkeser, Christian" userId="218783f9-49b3-4269-b52e-5bd92890c656" providerId="ADAL" clId="{5A702BA8-2C63-40E6-BB90-441B2A23B958}" dt="2024-08-30T18:50:56.596" v="109" actId="478"/>
        <pc:sldMkLst>
          <pc:docMk/>
          <pc:sldMk cId="2348584023" sldId="2147469299"/>
        </pc:sldMkLst>
        <pc:spChg chg="add del">
          <ac:chgData name="Benkeser, Christian" userId="218783f9-49b3-4269-b52e-5bd92890c656" providerId="ADAL" clId="{5A702BA8-2C63-40E6-BB90-441B2A23B958}" dt="2024-08-30T18:50:56.596" v="109" actId="478"/>
          <ac:spMkLst>
            <pc:docMk/>
            <pc:sldMk cId="2348584023" sldId="2147469299"/>
            <ac:spMk id="5" creationId="{41006DB1-3F5C-1368-8772-0097AD772D97}"/>
          </ac:spMkLst>
        </pc:spChg>
      </pc:sldChg>
      <pc:sldChg chg="delSp mod">
        <pc:chgData name="Benkeser, Christian" userId="218783f9-49b3-4269-b52e-5bd92890c656" providerId="ADAL" clId="{5A702BA8-2C63-40E6-BB90-441B2A23B958}" dt="2024-08-30T18:51:00.330" v="114" actId="478"/>
        <pc:sldMkLst>
          <pc:docMk/>
          <pc:sldMk cId="349158188" sldId="2147469300"/>
        </pc:sldMkLst>
        <pc:spChg chg="del">
          <ac:chgData name="Benkeser, Christian" userId="218783f9-49b3-4269-b52e-5bd92890c656" providerId="ADAL" clId="{5A702BA8-2C63-40E6-BB90-441B2A23B958}" dt="2024-08-30T18:51:00.330" v="114" actId="478"/>
          <ac:spMkLst>
            <pc:docMk/>
            <pc:sldMk cId="349158188" sldId="2147469300"/>
            <ac:spMk id="5" creationId="{E59F4B8A-5038-916A-4FFB-6A3E6D2BA09E}"/>
          </ac:spMkLst>
        </pc:spChg>
      </pc:sldChg>
      <pc:sldChg chg="del">
        <pc:chgData name="Benkeser, Christian" userId="218783f9-49b3-4269-b52e-5bd92890c656" providerId="ADAL" clId="{5A702BA8-2C63-40E6-BB90-441B2A23B958}" dt="2024-08-30T18:52:08.081" v="157" actId="47"/>
        <pc:sldMkLst>
          <pc:docMk/>
          <pc:sldMk cId="2078382657" sldId="2147469306"/>
        </pc:sldMkLst>
      </pc:sldChg>
      <pc:sldChg chg="delSp del mod">
        <pc:chgData name="Benkeser, Christian" userId="218783f9-49b3-4269-b52e-5bd92890c656" providerId="ADAL" clId="{5A702BA8-2C63-40E6-BB90-441B2A23B958}" dt="2024-08-30T18:52:41.583" v="159" actId="47"/>
        <pc:sldMkLst>
          <pc:docMk/>
          <pc:sldMk cId="1301375519" sldId="2147469314"/>
        </pc:sldMkLst>
        <pc:spChg chg="del">
          <ac:chgData name="Benkeser, Christian" userId="218783f9-49b3-4269-b52e-5bd92890c656" providerId="ADAL" clId="{5A702BA8-2C63-40E6-BB90-441B2A23B958}" dt="2024-08-30T18:51:46.279" v="145" actId="478"/>
          <ac:spMkLst>
            <pc:docMk/>
            <pc:sldMk cId="1301375519" sldId="2147469314"/>
            <ac:spMk id="5" creationId="{12C34D71-68F1-88E7-4732-F00450BCE3C4}"/>
          </ac:spMkLst>
        </pc:spChg>
      </pc:sldChg>
      <pc:sldChg chg="del">
        <pc:chgData name="Benkeser, Christian" userId="218783f9-49b3-4269-b52e-5bd92890c656" providerId="ADAL" clId="{5A702BA8-2C63-40E6-BB90-441B2A23B958}" dt="2024-08-30T18:52:08.081" v="157" actId="47"/>
        <pc:sldMkLst>
          <pc:docMk/>
          <pc:sldMk cId="180818589" sldId="2147469317"/>
        </pc:sldMkLst>
      </pc:sldChg>
      <pc:sldChg chg="delSp mod">
        <pc:chgData name="Benkeser, Christian" userId="218783f9-49b3-4269-b52e-5bd92890c656" providerId="ADAL" clId="{5A702BA8-2C63-40E6-BB90-441B2A23B958}" dt="2024-08-30T18:51:42.838" v="139" actId="478"/>
        <pc:sldMkLst>
          <pc:docMk/>
          <pc:sldMk cId="1649048226" sldId="2147469320"/>
        </pc:sldMkLst>
        <pc:spChg chg="del">
          <ac:chgData name="Benkeser, Christian" userId="218783f9-49b3-4269-b52e-5bd92890c656" providerId="ADAL" clId="{5A702BA8-2C63-40E6-BB90-441B2A23B958}" dt="2024-08-30T18:51:42.838" v="139" actId="478"/>
          <ac:spMkLst>
            <pc:docMk/>
            <pc:sldMk cId="1649048226" sldId="2147469320"/>
            <ac:spMk id="5" creationId="{36CFB318-B536-4B96-41F9-980822901DBC}"/>
          </ac:spMkLst>
        </pc:spChg>
      </pc:sldChg>
      <pc:sldChg chg="addSp delSp mod">
        <pc:chgData name="Benkeser, Christian" userId="218783f9-49b3-4269-b52e-5bd92890c656" providerId="ADAL" clId="{5A702BA8-2C63-40E6-BB90-441B2A23B958}" dt="2024-08-30T18:50:53.634" v="105" actId="478"/>
        <pc:sldMkLst>
          <pc:docMk/>
          <pc:sldMk cId="1155652948" sldId="2147469322"/>
        </pc:sldMkLst>
        <pc:spChg chg="add del">
          <ac:chgData name="Benkeser, Christian" userId="218783f9-49b3-4269-b52e-5bd92890c656" providerId="ADAL" clId="{5A702BA8-2C63-40E6-BB90-441B2A23B958}" dt="2024-08-30T18:50:53.634" v="105" actId="478"/>
          <ac:spMkLst>
            <pc:docMk/>
            <pc:sldMk cId="1155652948" sldId="2147469322"/>
            <ac:spMk id="3" creationId="{2BFB7A63-C272-9A0F-97A5-155CB2CEF7BF}"/>
          </ac:spMkLst>
        </pc:spChg>
      </pc:sldChg>
      <pc:sldChg chg="delSp mod">
        <pc:chgData name="Benkeser, Christian" userId="218783f9-49b3-4269-b52e-5bd92890c656" providerId="ADAL" clId="{5A702BA8-2C63-40E6-BB90-441B2A23B958}" dt="2024-08-30T18:51:17.880" v="127" actId="478"/>
        <pc:sldMkLst>
          <pc:docMk/>
          <pc:sldMk cId="2772447185" sldId="2147469324"/>
        </pc:sldMkLst>
        <pc:spChg chg="del">
          <ac:chgData name="Benkeser, Christian" userId="218783f9-49b3-4269-b52e-5bd92890c656" providerId="ADAL" clId="{5A702BA8-2C63-40E6-BB90-441B2A23B958}" dt="2024-08-30T18:51:17.880" v="127" actId="478"/>
          <ac:spMkLst>
            <pc:docMk/>
            <pc:sldMk cId="2772447185" sldId="2147469324"/>
            <ac:spMk id="3" creationId="{36A0BE8B-0F32-5A07-5336-6AC88CFC635B}"/>
          </ac:spMkLst>
        </pc:spChg>
      </pc:sldChg>
      <pc:sldChg chg="delSp mod">
        <pc:chgData name="Benkeser, Christian" userId="218783f9-49b3-4269-b52e-5bd92890c656" providerId="ADAL" clId="{5A702BA8-2C63-40E6-BB90-441B2A23B958}" dt="2024-08-30T18:51:41.075" v="136" actId="478"/>
        <pc:sldMkLst>
          <pc:docMk/>
          <pc:sldMk cId="3175987632" sldId="2147469325"/>
        </pc:sldMkLst>
        <pc:spChg chg="del">
          <ac:chgData name="Benkeser, Christian" userId="218783f9-49b3-4269-b52e-5bd92890c656" providerId="ADAL" clId="{5A702BA8-2C63-40E6-BB90-441B2A23B958}" dt="2024-08-30T18:51:41.075" v="136" actId="478"/>
          <ac:spMkLst>
            <pc:docMk/>
            <pc:sldMk cId="3175987632" sldId="2147469325"/>
            <ac:spMk id="5" creationId="{6C5D060D-F5C1-1760-37F7-F830A683D75A}"/>
          </ac:spMkLst>
        </pc:spChg>
      </pc:sldChg>
      <pc:sldChg chg="addSp delSp mod">
        <pc:chgData name="Benkeser, Christian" userId="218783f9-49b3-4269-b52e-5bd92890c656" providerId="ADAL" clId="{5A702BA8-2C63-40E6-BB90-441B2A23B958}" dt="2024-08-30T18:50:57.156" v="110" actId="478"/>
        <pc:sldMkLst>
          <pc:docMk/>
          <pc:sldMk cId="1838809234" sldId="2147469327"/>
        </pc:sldMkLst>
        <pc:spChg chg="add del">
          <ac:chgData name="Benkeser, Christian" userId="218783f9-49b3-4269-b52e-5bd92890c656" providerId="ADAL" clId="{5A702BA8-2C63-40E6-BB90-441B2A23B958}" dt="2024-08-30T18:50:57.156" v="110" actId="478"/>
          <ac:spMkLst>
            <pc:docMk/>
            <pc:sldMk cId="1838809234" sldId="2147469327"/>
            <ac:spMk id="3" creationId="{1D76B6F9-8B1B-D30B-0030-E2CF0CEFBE4E}"/>
          </ac:spMkLst>
        </pc:spChg>
      </pc:sldChg>
      <pc:sldChg chg="addSp delSp mod">
        <pc:chgData name="Benkeser, Christian" userId="218783f9-49b3-4269-b52e-5bd92890c656" providerId="ADAL" clId="{5A702BA8-2C63-40E6-BB90-441B2A23B958}" dt="2024-08-30T18:50:57.784" v="111" actId="478"/>
        <pc:sldMkLst>
          <pc:docMk/>
          <pc:sldMk cId="576133504" sldId="2147469328"/>
        </pc:sldMkLst>
        <pc:spChg chg="add del">
          <ac:chgData name="Benkeser, Christian" userId="218783f9-49b3-4269-b52e-5bd92890c656" providerId="ADAL" clId="{5A702BA8-2C63-40E6-BB90-441B2A23B958}" dt="2024-08-30T18:50:57.784" v="111" actId="478"/>
          <ac:spMkLst>
            <pc:docMk/>
            <pc:sldMk cId="576133504" sldId="2147469328"/>
            <ac:spMk id="3" creationId="{40C08D2D-4864-FF97-68DC-2B513786EF7E}"/>
          </ac:spMkLst>
        </pc:spChg>
      </pc:sldChg>
      <pc:sldChg chg="addSp delSp mod">
        <pc:chgData name="Benkeser, Christian" userId="218783f9-49b3-4269-b52e-5bd92890c656" providerId="ADAL" clId="{5A702BA8-2C63-40E6-BB90-441B2A23B958}" dt="2024-08-30T18:50:58.993" v="112" actId="478"/>
        <pc:sldMkLst>
          <pc:docMk/>
          <pc:sldMk cId="811857643" sldId="2147469329"/>
        </pc:sldMkLst>
        <pc:spChg chg="add del">
          <ac:chgData name="Benkeser, Christian" userId="218783f9-49b3-4269-b52e-5bd92890c656" providerId="ADAL" clId="{5A702BA8-2C63-40E6-BB90-441B2A23B958}" dt="2024-08-30T18:50:58.993" v="112" actId="478"/>
          <ac:spMkLst>
            <pc:docMk/>
            <pc:sldMk cId="811857643" sldId="2147469329"/>
            <ac:spMk id="3" creationId="{91762A5D-4674-0452-19DF-BE6FF0EAC9BA}"/>
          </ac:spMkLst>
        </pc:spChg>
      </pc:sldChg>
      <pc:sldChg chg="addSp delSp mod">
        <pc:chgData name="Benkeser, Christian" userId="218783f9-49b3-4269-b52e-5bd92890c656" providerId="ADAL" clId="{5A702BA8-2C63-40E6-BB90-441B2A23B958}" dt="2024-08-30T18:50:55.319" v="107" actId="478"/>
        <pc:sldMkLst>
          <pc:docMk/>
          <pc:sldMk cId="253050617" sldId="2147469332"/>
        </pc:sldMkLst>
        <pc:spChg chg="add del">
          <ac:chgData name="Benkeser, Christian" userId="218783f9-49b3-4269-b52e-5bd92890c656" providerId="ADAL" clId="{5A702BA8-2C63-40E6-BB90-441B2A23B958}" dt="2024-08-30T18:50:55.319" v="107" actId="478"/>
          <ac:spMkLst>
            <pc:docMk/>
            <pc:sldMk cId="253050617" sldId="2147469332"/>
            <ac:spMk id="12" creationId="{0078B2D8-E238-E3F3-A872-74784B8BE65B}"/>
          </ac:spMkLst>
        </pc:spChg>
      </pc:sldChg>
      <pc:sldChg chg="delSp modSp mod">
        <pc:chgData name="Benkeser, Christian" userId="218783f9-49b3-4269-b52e-5bd92890c656" providerId="ADAL" clId="{5A702BA8-2C63-40E6-BB90-441B2A23B958}" dt="2024-08-30T18:51:05.276" v="119" actId="478"/>
        <pc:sldMkLst>
          <pc:docMk/>
          <pc:sldMk cId="2839614244" sldId="2147469334"/>
        </pc:sldMkLst>
        <pc:spChg chg="del mod">
          <ac:chgData name="Benkeser, Christian" userId="218783f9-49b3-4269-b52e-5bd92890c656" providerId="ADAL" clId="{5A702BA8-2C63-40E6-BB90-441B2A23B958}" dt="2024-08-30T18:51:05.276" v="119" actId="478"/>
          <ac:spMkLst>
            <pc:docMk/>
            <pc:sldMk cId="2839614244" sldId="2147469334"/>
            <ac:spMk id="2" creationId="{215410D0-66BE-02B4-F56E-800F2ABF3F0E}"/>
          </ac:spMkLst>
        </pc:spChg>
      </pc:sldChg>
      <pc:sldChg chg="delSp mod">
        <pc:chgData name="Benkeser, Christian" userId="218783f9-49b3-4269-b52e-5bd92890c656" providerId="ADAL" clId="{5A702BA8-2C63-40E6-BB90-441B2A23B958}" dt="2024-08-30T18:51:07.911" v="120" actId="478"/>
        <pc:sldMkLst>
          <pc:docMk/>
          <pc:sldMk cId="4112307751" sldId="2147469337"/>
        </pc:sldMkLst>
        <pc:spChg chg="del">
          <ac:chgData name="Benkeser, Christian" userId="218783f9-49b3-4269-b52e-5bd92890c656" providerId="ADAL" clId="{5A702BA8-2C63-40E6-BB90-441B2A23B958}" dt="2024-08-30T18:51:07.911" v="120" actId="478"/>
          <ac:spMkLst>
            <pc:docMk/>
            <pc:sldMk cId="4112307751" sldId="2147469337"/>
            <ac:spMk id="3" creationId="{45EDEE87-61F8-325F-DAA4-21E64941485B}"/>
          </ac:spMkLst>
        </pc:spChg>
      </pc:sldChg>
      <pc:sldChg chg="delSp mod">
        <pc:chgData name="Benkeser, Christian" userId="218783f9-49b3-4269-b52e-5bd92890c656" providerId="ADAL" clId="{5A702BA8-2C63-40E6-BB90-441B2A23B958}" dt="2024-08-30T18:51:14.866" v="123" actId="478"/>
        <pc:sldMkLst>
          <pc:docMk/>
          <pc:sldMk cId="210488170" sldId="2147469340"/>
        </pc:sldMkLst>
        <pc:spChg chg="del">
          <ac:chgData name="Benkeser, Christian" userId="218783f9-49b3-4269-b52e-5bd92890c656" providerId="ADAL" clId="{5A702BA8-2C63-40E6-BB90-441B2A23B958}" dt="2024-08-30T18:51:14.866" v="123" actId="478"/>
          <ac:spMkLst>
            <pc:docMk/>
            <pc:sldMk cId="210488170" sldId="2147469340"/>
            <ac:spMk id="7" creationId="{1FC5EED8-6B09-6B22-003F-903CD50B194A}"/>
          </ac:spMkLst>
        </pc:spChg>
      </pc:sldChg>
      <pc:sldChg chg="delSp mod">
        <pc:chgData name="Benkeser, Christian" userId="218783f9-49b3-4269-b52e-5bd92890c656" providerId="ADAL" clId="{5A702BA8-2C63-40E6-BB90-441B2A23B958}" dt="2024-08-30T18:51:15.635" v="124" actId="478"/>
        <pc:sldMkLst>
          <pc:docMk/>
          <pc:sldMk cId="1113584949" sldId="2147469342"/>
        </pc:sldMkLst>
        <pc:spChg chg="del">
          <ac:chgData name="Benkeser, Christian" userId="218783f9-49b3-4269-b52e-5bd92890c656" providerId="ADAL" clId="{5A702BA8-2C63-40E6-BB90-441B2A23B958}" dt="2024-08-30T18:51:15.635" v="124" actId="478"/>
          <ac:spMkLst>
            <pc:docMk/>
            <pc:sldMk cId="1113584949" sldId="2147469342"/>
            <ac:spMk id="4" creationId="{894B2E31-8CD6-5B7F-2E54-B280A28A2477}"/>
          </ac:spMkLst>
        </pc:spChg>
      </pc:sldChg>
      <pc:sldChg chg="delSp mod">
        <pc:chgData name="Benkeser, Christian" userId="218783f9-49b3-4269-b52e-5bd92890c656" providerId="ADAL" clId="{5A702BA8-2C63-40E6-BB90-441B2A23B958}" dt="2024-08-30T18:51:39.147" v="134" actId="478"/>
        <pc:sldMkLst>
          <pc:docMk/>
          <pc:sldMk cId="3301118552" sldId="2147469343"/>
        </pc:sldMkLst>
        <pc:spChg chg="del">
          <ac:chgData name="Benkeser, Christian" userId="218783f9-49b3-4269-b52e-5bd92890c656" providerId="ADAL" clId="{5A702BA8-2C63-40E6-BB90-441B2A23B958}" dt="2024-08-30T18:51:39.147" v="134" actId="478"/>
          <ac:spMkLst>
            <pc:docMk/>
            <pc:sldMk cId="3301118552" sldId="2147469343"/>
            <ac:spMk id="8" creationId="{CD1F89D7-0BC7-8455-51F1-CEE42B8C8B72}"/>
          </ac:spMkLst>
        </pc:spChg>
      </pc:sldChg>
      <pc:sldChg chg="delSp mod">
        <pc:chgData name="Benkeser, Christian" userId="218783f9-49b3-4269-b52e-5bd92890c656" providerId="ADAL" clId="{5A702BA8-2C63-40E6-BB90-441B2A23B958}" dt="2024-08-30T18:51:40.133" v="135" actId="478"/>
        <pc:sldMkLst>
          <pc:docMk/>
          <pc:sldMk cId="2774390690" sldId="2147469345"/>
        </pc:sldMkLst>
        <pc:spChg chg="del">
          <ac:chgData name="Benkeser, Christian" userId="218783f9-49b3-4269-b52e-5bd92890c656" providerId="ADAL" clId="{5A702BA8-2C63-40E6-BB90-441B2A23B958}" dt="2024-08-30T18:51:40.133" v="135" actId="478"/>
          <ac:spMkLst>
            <pc:docMk/>
            <pc:sldMk cId="2774390690" sldId="2147469345"/>
            <ac:spMk id="3" creationId="{EEF5C3B6-F34F-4087-234A-600903D3FBEB}"/>
          </ac:spMkLst>
        </pc:spChg>
      </pc:sldChg>
      <pc:sldChg chg="delSp mod">
        <pc:chgData name="Benkeser, Christian" userId="218783f9-49b3-4269-b52e-5bd92890c656" providerId="ADAL" clId="{5A702BA8-2C63-40E6-BB90-441B2A23B958}" dt="2024-08-30T18:51:13.813" v="122" actId="478"/>
        <pc:sldMkLst>
          <pc:docMk/>
          <pc:sldMk cId="3104242759" sldId="2147469346"/>
        </pc:sldMkLst>
        <pc:spChg chg="del">
          <ac:chgData name="Benkeser, Christian" userId="218783f9-49b3-4269-b52e-5bd92890c656" providerId="ADAL" clId="{5A702BA8-2C63-40E6-BB90-441B2A23B958}" dt="2024-08-30T18:51:13.813" v="122" actId="478"/>
          <ac:spMkLst>
            <pc:docMk/>
            <pc:sldMk cId="3104242759" sldId="2147469346"/>
            <ac:spMk id="4" creationId="{2051CC26-C21F-63AC-9D73-75D15A3D1F7C}"/>
          </ac:spMkLst>
        </pc:spChg>
      </pc:sldChg>
      <pc:sldChg chg="delSp mod">
        <pc:chgData name="Benkeser, Christian" userId="218783f9-49b3-4269-b52e-5bd92890c656" providerId="ADAL" clId="{5A702BA8-2C63-40E6-BB90-441B2A23B958}" dt="2024-08-30T18:51:16.298" v="125" actId="478"/>
        <pc:sldMkLst>
          <pc:docMk/>
          <pc:sldMk cId="745078503" sldId="2147475869"/>
        </pc:sldMkLst>
        <pc:spChg chg="del">
          <ac:chgData name="Benkeser, Christian" userId="218783f9-49b3-4269-b52e-5bd92890c656" providerId="ADAL" clId="{5A702BA8-2C63-40E6-BB90-441B2A23B958}" dt="2024-08-30T18:51:16.298" v="125" actId="478"/>
          <ac:spMkLst>
            <pc:docMk/>
            <pc:sldMk cId="745078503" sldId="2147475869"/>
            <ac:spMk id="4" creationId="{894B2E31-8CD6-5B7F-2E54-B280A28A2477}"/>
          </ac:spMkLst>
        </pc:spChg>
      </pc:sldChg>
      <pc:sldChg chg="delSp mod">
        <pc:chgData name="Benkeser, Christian" userId="218783f9-49b3-4269-b52e-5bd92890c656" providerId="ADAL" clId="{5A702BA8-2C63-40E6-BB90-441B2A23B958}" dt="2024-08-30T18:51:03.030" v="118" actId="478"/>
        <pc:sldMkLst>
          <pc:docMk/>
          <pc:sldMk cId="4010991191" sldId="2147475870"/>
        </pc:sldMkLst>
        <pc:spChg chg="del">
          <ac:chgData name="Benkeser, Christian" userId="218783f9-49b3-4269-b52e-5bd92890c656" providerId="ADAL" clId="{5A702BA8-2C63-40E6-BB90-441B2A23B958}" dt="2024-08-30T18:51:03.030" v="118" actId="478"/>
          <ac:spMkLst>
            <pc:docMk/>
            <pc:sldMk cId="4010991191" sldId="2147475870"/>
            <ac:spMk id="4" creationId="{3C259D42-72CD-71E5-A0AA-B61473EEBCAE}"/>
          </ac:spMkLst>
        </pc:spChg>
      </pc:sldChg>
      <pc:sldChg chg="delSp mod">
        <pc:chgData name="Benkeser, Christian" userId="218783f9-49b3-4269-b52e-5bd92890c656" providerId="ADAL" clId="{5A702BA8-2C63-40E6-BB90-441B2A23B958}" dt="2024-08-30T18:51:17.033" v="126" actId="478"/>
        <pc:sldMkLst>
          <pc:docMk/>
          <pc:sldMk cId="364935831" sldId="2147475871"/>
        </pc:sldMkLst>
        <pc:spChg chg="del">
          <ac:chgData name="Benkeser, Christian" userId="218783f9-49b3-4269-b52e-5bd92890c656" providerId="ADAL" clId="{5A702BA8-2C63-40E6-BB90-441B2A23B958}" dt="2024-08-30T18:51:17.033" v="126" actId="478"/>
          <ac:spMkLst>
            <pc:docMk/>
            <pc:sldMk cId="364935831" sldId="2147475871"/>
            <ac:spMk id="4" creationId="{894B2E31-8CD6-5B7F-2E54-B280A28A2477}"/>
          </ac:spMkLst>
        </pc:spChg>
      </pc:sldChg>
      <pc:sldChg chg="delSp add del mod">
        <pc:chgData name="Benkeser, Christian" userId="218783f9-49b3-4269-b52e-5bd92890c656" providerId="ADAL" clId="{5A702BA8-2C63-40E6-BB90-441B2A23B958}" dt="2024-09-03T13:32:29.995" v="203" actId="47"/>
        <pc:sldMkLst>
          <pc:docMk/>
          <pc:sldMk cId="1639823975" sldId="2147475872"/>
        </pc:sldMkLst>
        <pc:spChg chg="del">
          <ac:chgData name="Benkeser, Christian" userId="218783f9-49b3-4269-b52e-5bd92890c656" providerId="ADAL" clId="{5A702BA8-2C63-40E6-BB90-441B2A23B958}" dt="2024-08-30T18:51:44.048" v="141" actId="478"/>
          <ac:spMkLst>
            <pc:docMk/>
            <pc:sldMk cId="1639823975" sldId="2147475872"/>
            <ac:spMk id="4" creationId="{BAB3AD27-A9F1-07D8-9029-4BCD5F913A46}"/>
          </ac:spMkLst>
        </pc:spChg>
      </pc:sldChg>
      <pc:sldChg chg="addSp delSp mod">
        <pc:chgData name="Benkeser, Christian" userId="218783f9-49b3-4269-b52e-5bd92890c656" providerId="ADAL" clId="{5A702BA8-2C63-40E6-BB90-441B2A23B958}" dt="2024-08-30T18:50:55.962" v="108" actId="478"/>
        <pc:sldMkLst>
          <pc:docMk/>
          <pc:sldMk cId="612722514" sldId="2147475875"/>
        </pc:sldMkLst>
        <pc:spChg chg="add del">
          <ac:chgData name="Benkeser, Christian" userId="218783f9-49b3-4269-b52e-5bd92890c656" providerId="ADAL" clId="{5A702BA8-2C63-40E6-BB90-441B2A23B958}" dt="2024-08-30T18:50:55.962" v="108" actId="478"/>
          <ac:spMkLst>
            <pc:docMk/>
            <pc:sldMk cId="612722514" sldId="2147475875"/>
            <ac:spMk id="3" creationId="{C55E7859-E171-5586-E22E-A56F38A9F27D}"/>
          </ac:spMkLst>
        </pc:spChg>
      </pc:sldChg>
      <pc:sldChg chg="delSp add del mod">
        <pc:chgData name="Benkeser, Christian" userId="218783f9-49b3-4269-b52e-5bd92890c656" providerId="ADAL" clId="{5A702BA8-2C63-40E6-BB90-441B2A23B958}" dt="2024-09-03T13:32:29.995" v="203" actId="47"/>
        <pc:sldMkLst>
          <pc:docMk/>
          <pc:sldMk cId="771643456" sldId="2147475876"/>
        </pc:sldMkLst>
        <pc:spChg chg="del">
          <ac:chgData name="Benkeser, Christian" userId="218783f9-49b3-4269-b52e-5bd92890c656" providerId="ADAL" clId="{5A702BA8-2C63-40E6-BB90-441B2A23B958}" dt="2024-08-30T18:51:44.598" v="142" actId="478"/>
          <ac:spMkLst>
            <pc:docMk/>
            <pc:sldMk cId="771643456" sldId="2147475876"/>
            <ac:spMk id="11" creationId="{68A98F86-E4CF-0A36-4904-4766DC4B1AFD}"/>
          </ac:spMkLst>
        </pc:spChg>
      </pc:sldChg>
      <pc:sldChg chg="del">
        <pc:chgData name="Benkeser, Christian" userId="218783f9-49b3-4269-b52e-5bd92890c656" providerId="ADAL" clId="{5A702BA8-2C63-40E6-BB90-441B2A23B958}" dt="2024-08-30T18:52:08.081" v="157" actId="47"/>
        <pc:sldMkLst>
          <pc:docMk/>
          <pc:sldMk cId="324880715" sldId="2147475877"/>
        </pc:sldMkLst>
      </pc:sldChg>
      <pc:sldChg chg="del">
        <pc:chgData name="Benkeser, Christian" userId="218783f9-49b3-4269-b52e-5bd92890c656" providerId="ADAL" clId="{5A702BA8-2C63-40E6-BB90-441B2A23B958}" dt="2024-08-30T18:52:08.081" v="157" actId="47"/>
        <pc:sldMkLst>
          <pc:docMk/>
          <pc:sldMk cId="1958420881" sldId="2147475879"/>
        </pc:sldMkLst>
      </pc:sldChg>
      <pc:sldChg chg="delSp del mod">
        <pc:chgData name="Benkeser, Christian" userId="218783f9-49b3-4269-b52e-5bd92890c656" providerId="ADAL" clId="{5A702BA8-2C63-40E6-BB90-441B2A23B958}" dt="2024-08-30T18:52:38.535" v="158" actId="47"/>
        <pc:sldMkLst>
          <pc:docMk/>
          <pc:sldMk cId="1733098247" sldId="2147475881"/>
        </pc:sldMkLst>
        <pc:spChg chg="del">
          <ac:chgData name="Benkeser, Christian" userId="218783f9-49b3-4269-b52e-5bd92890c656" providerId="ADAL" clId="{5A702BA8-2C63-40E6-BB90-441B2A23B958}" dt="2024-08-30T18:51:45.745" v="144" actId="478"/>
          <ac:spMkLst>
            <pc:docMk/>
            <pc:sldMk cId="1733098247" sldId="2147475881"/>
            <ac:spMk id="23" creationId="{05C78C13-6BF0-49F9-0B7F-98DA1A2BFB7A}"/>
          </ac:spMkLst>
        </pc:spChg>
      </pc:sldChg>
      <pc:sldChg chg="delSp mod">
        <pc:chgData name="Benkeser, Christian" userId="218783f9-49b3-4269-b52e-5bd92890c656" providerId="ADAL" clId="{5A702BA8-2C63-40E6-BB90-441B2A23B958}" dt="2024-08-30T18:51:08.830" v="121" actId="478"/>
        <pc:sldMkLst>
          <pc:docMk/>
          <pc:sldMk cId="249714687" sldId="2147475882"/>
        </pc:sldMkLst>
        <pc:spChg chg="del">
          <ac:chgData name="Benkeser, Christian" userId="218783f9-49b3-4269-b52e-5bd92890c656" providerId="ADAL" clId="{5A702BA8-2C63-40E6-BB90-441B2A23B958}" dt="2024-08-30T18:51:08.830" v="121" actId="478"/>
          <ac:spMkLst>
            <pc:docMk/>
            <pc:sldMk cId="249714687" sldId="2147475882"/>
            <ac:spMk id="8" creationId="{AD6B1C9D-24C3-8A9F-327D-491DE60B0F3B}"/>
          </ac:spMkLst>
        </pc:spChg>
      </pc:sldChg>
      <pc:sldChg chg="modCm">
        <pc:chgData name="Benkeser, Christian" userId="218783f9-49b3-4269-b52e-5bd92890c656" providerId="ADAL" clId="{5A702BA8-2C63-40E6-BB90-441B2A23B958}" dt="2024-09-03T13:35:13.627" v="207"/>
        <pc:sldMkLst>
          <pc:docMk/>
          <pc:sldMk cId="3689487651" sldId="2147475883"/>
        </pc:sldMkLst>
        <pc:extLst>
          <p:ext xmlns:p="http://schemas.openxmlformats.org/presentationml/2006/main" uri="{D6D511B9-2390-475A-947B-AFAB55BFBCF1}">
            <pc226:cmChg xmlns:pc226="http://schemas.microsoft.com/office/powerpoint/2022/06/main/command" chg="mod">
              <pc226:chgData name="Benkeser, Christian" userId="218783f9-49b3-4269-b52e-5bd92890c656" providerId="ADAL" clId="{5A702BA8-2C63-40E6-BB90-441B2A23B958}" dt="2024-09-03T13:35:13.627" v="207"/>
              <pc2:cmMkLst xmlns:pc2="http://schemas.microsoft.com/office/powerpoint/2019/9/main/command">
                <pc:docMk/>
                <pc:sldMk cId="3689487651" sldId="2147475883"/>
                <pc2:cmMk id="{78BC8A3E-E7F6-439B-9939-974EAF2CC7C7}"/>
              </pc2:cmMkLst>
            </pc226:cmChg>
          </p:ext>
        </pc:extLst>
      </pc:sldChg>
      <pc:sldChg chg="modCm">
        <pc:chgData name="Benkeser, Christian" userId="218783f9-49b3-4269-b52e-5bd92890c656" providerId="ADAL" clId="{5A702BA8-2C63-40E6-BB90-441B2A23B958}" dt="2024-09-03T13:35:02.715" v="206"/>
        <pc:sldMkLst>
          <pc:docMk/>
          <pc:sldMk cId="3261737808" sldId="2147475884"/>
        </pc:sldMkLst>
        <pc:extLst>
          <p:ext xmlns:p="http://schemas.openxmlformats.org/presentationml/2006/main" uri="{D6D511B9-2390-475A-947B-AFAB55BFBCF1}">
            <pc226:cmChg xmlns:pc226="http://schemas.microsoft.com/office/powerpoint/2022/06/main/command" chg="mod">
              <pc226:chgData name="Benkeser, Christian" userId="218783f9-49b3-4269-b52e-5bd92890c656" providerId="ADAL" clId="{5A702BA8-2C63-40E6-BB90-441B2A23B958}" dt="2024-09-03T13:35:02.715" v="206"/>
              <pc2:cmMkLst xmlns:pc2="http://schemas.microsoft.com/office/powerpoint/2019/9/main/command">
                <pc:docMk/>
                <pc:sldMk cId="3261737808" sldId="2147475884"/>
                <pc2:cmMk id="{E5CD2D28-4DF3-41C7-B4D7-97B21A36603F}"/>
              </pc2:cmMkLst>
            </pc226:cmChg>
          </p:ext>
        </pc:extLst>
      </pc:sldChg>
      <pc:sldChg chg="modCm">
        <pc:chgData name="Benkeser, Christian" userId="218783f9-49b3-4269-b52e-5bd92890c656" providerId="ADAL" clId="{5A702BA8-2C63-40E6-BB90-441B2A23B958}" dt="2024-09-03T13:35:25.213" v="208"/>
        <pc:sldMkLst>
          <pc:docMk/>
          <pc:sldMk cId="2922812063" sldId="2147475885"/>
        </pc:sldMkLst>
        <pc:extLst>
          <p:ext xmlns:p="http://schemas.openxmlformats.org/presentationml/2006/main" uri="{D6D511B9-2390-475A-947B-AFAB55BFBCF1}">
            <pc226:cmChg xmlns:pc226="http://schemas.microsoft.com/office/powerpoint/2022/06/main/command" chg="mod">
              <pc226:chgData name="Benkeser, Christian" userId="218783f9-49b3-4269-b52e-5bd92890c656" providerId="ADAL" clId="{5A702BA8-2C63-40E6-BB90-441B2A23B958}" dt="2024-09-03T13:35:25.213" v="208"/>
              <pc2:cmMkLst xmlns:pc2="http://schemas.microsoft.com/office/powerpoint/2019/9/main/command">
                <pc:docMk/>
                <pc:sldMk cId="2922812063" sldId="2147475885"/>
                <pc2:cmMk id="{7C16B5E2-1243-4882-A9DC-350EC2C7332C}"/>
              </pc2:cmMkLst>
            </pc226:cmChg>
          </p:ext>
        </pc:extLst>
      </pc:sldChg>
      <pc:sldMasterChg chg="addSp delSp modSp mod modSldLayout">
        <pc:chgData name="Benkeser, Christian" userId="218783f9-49b3-4269-b52e-5bd92890c656" providerId="ADAL" clId="{5A702BA8-2C63-40E6-BB90-441B2A23B958}" dt="2024-09-02T15:45:18.900" v="191"/>
        <pc:sldMasterMkLst>
          <pc:docMk/>
          <pc:sldMasterMk cId="2546427462" sldId="2147483781"/>
        </pc:sldMasterMkLst>
        <pc:spChg chg="add del">
          <ac:chgData name="Benkeser, Christian" userId="218783f9-49b3-4269-b52e-5bd92890c656" providerId="ADAL" clId="{5A702BA8-2C63-40E6-BB90-441B2A23B958}" dt="2024-08-30T18:50:33.633" v="99" actId="478"/>
          <ac:spMkLst>
            <pc:docMk/>
            <pc:sldMasterMk cId="2546427462" sldId="2147483781"/>
            <ac:spMk id="4" creationId="{4DF47A1B-7FFF-D54F-9ABF-3467C1CD57DB}"/>
          </ac:spMkLst>
        </pc:spChg>
        <pc:spChg chg="add del mod">
          <ac:chgData name="Benkeser, Christian" userId="218783f9-49b3-4269-b52e-5bd92890c656" providerId="ADAL" clId="{5A702BA8-2C63-40E6-BB90-441B2A23B958}" dt="2024-09-02T15:45:18.900" v="191"/>
          <ac:spMkLst>
            <pc:docMk/>
            <pc:sldMasterMk cId="2546427462" sldId="2147483781"/>
            <ac:spMk id="8" creationId="{D272B893-3411-4154-A13D-8DB1F4E167A4}"/>
          </ac:spMkLst>
        </pc:spChg>
        <pc:sldLayoutChg chg="addSp delSp mod">
          <pc:chgData name="Benkeser, Christian" userId="218783f9-49b3-4269-b52e-5bd92890c656" providerId="ADAL" clId="{5A702BA8-2C63-40E6-BB90-441B2A23B958}" dt="2024-08-30T18:48:56.629" v="44" actId="478"/>
          <pc:sldLayoutMkLst>
            <pc:docMk/>
            <pc:sldMasterMk cId="2546427462" sldId="2147483781"/>
            <pc:sldLayoutMk cId="2718654968" sldId="2147483782"/>
          </pc:sldLayoutMkLst>
          <pc:spChg chg="add del">
            <ac:chgData name="Benkeser, Christian" userId="218783f9-49b3-4269-b52e-5bd92890c656" providerId="ADAL" clId="{5A702BA8-2C63-40E6-BB90-441B2A23B958}" dt="2024-08-30T18:48:56.629" v="44" actId="478"/>
            <ac:spMkLst>
              <pc:docMk/>
              <pc:sldMasterMk cId="2546427462" sldId="2147483781"/>
              <pc:sldLayoutMk cId="2718654968" sldId="2147483782"/>
              <ac:spMk id="13" creationId="{AC243A72-6FEE-8CB6-C9A4-4E1BFA7B657D}"/>
            </ac:spMkLst>
          </pc:spChg>
        </pc:sldLayoutChg>
        <pc:sldLayoutChg chg="addSp delSp mod">
          <pc:chgData name="Benkeser, Christian" userId="218783f9-49b3-4269-b52e-5bd92890c656" providerId="ADAL" clId="{5A702BA8-2C63-40E6-BB90-441B2A23B958}" dt="2024-08-30T18:48:56.597" v="43" actId="478"/>
          <pc:sldLayoutMkLst>
            <pc:docMk/>
            <pc:sldMasterMk cId="2546427462" sldId="2147483781"/>
            <pc:sldLayoutMk cId="302375771" sldId="2147483784"/>
          </pc:sldLayoutMkLst>
          <pc:spChg chg="add del">
            <ac:chgData name="Benkeser, Christian" userId="218783f9-49b3-4269-b52e-5bd92890c656" providerId="ADAL" clId="{5A702BA8-2C63-40E6-BB90-441B2A23B958}" dt="2024-08-30T18:48:56.597" v="43" actId="478"/>
            <ac:spMkLst>
              <pc:docMk/>
              <pc:sldMasterMk cId="2546427462" sldId="2147483781"/>
              <pc:sldLayoutMk cId="302375771" sldId="2147483784"/>
              <ac:spMk id="3" creationId="{107261E0-F4DA-EA47-8A36-47CA5E62FFE4}"/>
            </ac:spMkLst>
          </pc:spChg>
        </pc:sldLayoutChg>
        <pc:sldLayoutChg chg="addSp delSp mod">
          <pc:chgData name="Benkeser, Christian" userId="218783f9-49b3-4269-b52e-5bd92890c656" providerId="ADAL" clId="{5A702BA8-2C63-40E6-BB90-441B2A23B958}" dt="2024-08-30T18:48:56.550" v="42" actId="478"/>
          <pc:sldLayoutMkLst>
            <pc:docMk/>
            <pc:sldMasterMk cId="2546427462" sldId="2147483781"/>
            <pc:sldLayoutMk cId="3445318319" sldId="2147483785"/>
          </pc:sldLayoutMkLst>
          <pc:spChg chg="add del">
            <ac:chgData name="Benkeser, Christian" userId="218783f9-49b3-4269-b52e-5bd92890c656" providerId="ADAL" clId="{5A702BA8-2C63-40E6-BB90-441B2A23B958}" dt="2024-08-30T18:48:56.550" v="42" actId="478"/>
            <ac:spMkLst>
              <pc:docMk/>
              <pc:sldMasterMk cId="2546427462" sldId="2147483781"/>
              <pc:sldLayoutMk cId="3445318319" sldId="2147483785"/>
              <ac:spMk id="3" creationId="{19ED60E7-EA8E-DD4F-902F-801A7B5B4F3B}"/>
            </ac:spMkLst>
          </pc:spChg>
        </pc:sldLayoutChg>
        <pc:sldLayoutChg chg="addSp delSp mod">
          <pc:chgData name="Benkeser, Christian" userId="218783f9-49b3-4269-b52e-5bd92890c656" providerId="ADAL" clId="{5A702BA8-2C63-40E6-BB90-441B2A23B958}" dt="2024-08-30T18:48:56.524" v="41" actId="478"/>
          <pc:sldLayoutMkLst>
            <pc:docMk/>
            <pc:sldMasterMk cId="2546427462" sldId="2147483781"/>
            <pc:sldLayoutMk cId="2769174929" sldId="2147483786"/>
          </pc:sldLayoutMkLst>
          <pc:spChg chg="add del">
            <ac:chgData name="Benkeser, Christian" userId="218783f9-49b3-4269-b52e-5bd92890c656" providerId="ADAL" clId="{5A702BA8-2C63-40E6-BB90-441B2A23B958}" dt="2024-08-30T18:48:56.524" v="41" actId="478"/>
            <ac:spMkLst>
              <pc:docMk/>
              <pc:sldMasterMk cId="2546427462" sldId="2147483781"/>
              <pc:sldLayoutMk cId="2769174929" sldId="2147483786"/>
              <ac:spMk id="4" creationId="{C5B17F69-0015-864A-844E-E85616C870EA}"/>
            </ac:spMkLst>
          </pc:spChg>
        </pc:sldLayoutChg>
        <pc:sldLayoutChg chg="addSp delSp mod">
          <pc:chgData name="Benkeser, Christian" userId="218783f9-49b3-4269-b52e-5bd92890c656" providerId="ADAL" clId="{5A702BA8-2C63-40E6-BB90-441B2A23B958}" dt="2024-08-30T18:48:56.032" v="40" actId="478"/>
          <pc:sldLayoutMkLst>
            <pc:docMk/>
            <pc:sldMasterMk cId="2546427462" sldId="2147483781"/>
            <pc:sldLayoutMk cId="3441833163" sldId="2147483787"/>
          </pc:sldLayoutMkLst>
          <pc:spChg chg="add del">
            <ac:chgData name="Benkeser, Christian" userId="218783f9-49b3-4269-b52e-5bd92890c656" providerId="ADAL" clId="{5A702BA8-2C63-40E6-BB90-441B2A23B958}" dt="2024-08-30T18:48:56.032" v="40" actId="478"/>
            <ac:spMkLst>
              <pc:docMk/>
              <pc:sldMasterMk cId="2546427462" sldId="2147483781"/>
              <pc:sldLayoutMk cId="3441833163" sldId="2147483787"/>
              <ac:spMk id="4" creationId="{0590119D-3FB9-4A4D-AA79-41225B9149B3}"/>
            </ac:spMkLst>
          </pc:spChg>
        </pc:sldLayoutChg>
        <pc:sldLayoutChg chg="addSp delSp mod">
          <pc:chgData name="Benkeser, Christian" userId="218783f9-49b3-4269-b52e-5bd92890c656" providerId="ADAL" clId="{5A702BA8-2C63-40E6-BB90-441B2A23B958}" dt="2024-08-30T18:48:55.843" v="39" actId="478"/>
          <pc:sldLayoutMkLst>
            <pc:docMk/>
            <pc:sldMasterMk cId="2546427462" sldId="2147483781"/>
            <pc:sldLayoutMk cId="3937613243" sldId="2147483788"/>
          </pc:sldLayoutMkLst>
          <pc:spChg chg="add del">
            <ac:chgData name="Benkeser, Christian" userId="218783f9-49b3-4269-b52e-5bd92890c656" providerId="ADAL" clId="{5A702BA8-2C63-40E6-BB90-441B2A23B958}" dt="2024-08-30T18:48:55.843" v="39" actId="478"/>
            <ac:spMkLst>
              <pc:docMk/>
              <pc:sldMasterMk cId="2546427462" sldId="2147483781"/>
              <pc:sldLayoutMk cId="3937613243" sldId="2147483788"/>
              <ac:spMk id="5" creationId="{E4DAC1BD-6241-C44B-8821-CBA6C2E4F51F}"/>
            </ac:spMkLst>
          </pc:spChg>
        </pc:sldLayoutChg>
        <pc:sldLayoutChg chg="addSp delSp mod">
          <pc:chgData name="Benkeser, Christian" userId="218783f9-49b3-4269-b52e-5bd92890c656" providerId="ADAL" clId="{5A702BA8-2C63-40E6-BB90-441B2A23B958}" dt="2024-08-30T18:48:55.480" v="38" actId="478"/>
          <pc:sldLayoutMkLst>
            <pc:docMk/>
            <pc:sldMasterMk cId="2546427462" sldId="2147483781"/>
            <pc:sldLayoutMk cId="2591734460" sldId="2147483804"/>
          </pc:sldLayoutMkLst>
          <pc:spChg chg="add del">
            <ac:chgData name="Benkeser, Christian" userId="218783f9-49b3-4269-b52e-5bd92890c656" providerId="ADAL" clId="{5A702BA8-2C63-40E6-BB90-441B2A23B958}" dt="2024-08-30T18:48:55.480" v="38" actId="478"/>
            <ac:spMkLst>
              <pc:docMk/>
              <pc:sldMasterMk cId="2546427462" sldId="2147483781"/>
              <pc:sldLayoutMk cId="2591734460" sldId="2147483804"/>
              <ac:spMk id="2" creationId="{59B9ED00-D1CD-17CD-3E2B-7D72FB16E5BE}"/>
            </ac:spMkLst>
          </pc:spChg>
        </pc:sldLayoutChg>
        <pc:sldLayoutChg chg="addSp delSp mod">
          <pc:chgData name="Benkeser, Christian" userId="218783f9-49b3-4269-b52e-5bd92890c656" providerId="ADAL" clId="{5A702BA8-2C63-40E6-BB90-441B2A23B958}" dt="2024-08-30T18:48:55.072" v="37" actId="478"/>
          <pc:sldLayoutMkLst>
            <pc:docMk/>
            <pc:sldMasterMk cId="2546427462" sldId="2147483781"/>
            <pc:sldLayoutMk cId="1497389103" sldId="2147483805"/>
          </pc:sldLayoutMkLst>
          <pc:spChg chg="add del">
            <ac:chgData name="Benkeser, Christian" userId="218783f9-49b3-4269-b52e-5bd92890c656" providerId="ADAL" clId="{5A702BA8-2C63-40E6-BB90-441B2A23B958}" dt="2024-08-30T18:48:55.072" v="37" actId="478"/>
            <ac:spMkLst>
              <pc:docMk/>
              <pc:sldMasterMk cId="2546427462" sldId="2147483781"/>
              <pc:sldLayoutMk cId="1497389103" sldId="2147483805"/>
              <ac:spMk id="2" creationId="{06106752-9996-5094-6A64-171D31B9809C}"/>
            </ac:spMkLst>
          </pc:spChg>
        </pc:sldLayoutChg>
      </pc:sldMasterChg>
    </pc:docChg>
  </pc:docChgLst>
  <pc:docChgLst>
    <pc:chgData name="Cohrs, Dieter J" userId="788c026c-7836-4aad-b8a9-58b88551b30a" providerId="ADAL" clId="{DE4C469B-D1E0-4959-8E91-30828ADD67B1}"/>
    <pc:docChg chg="modSld">
      <pc:chgData name="Cohrs, Dieter J" userId="788c026c-7836-4aad-b8a9-58b88551b30a" providerId="ADAL" clId="{DE4C469B-D1E0-4959-8E91-30828ADD67B1}" dt="2024-09-19T23:23:12.644" v="2" actId="5793"/>
      <pc:docMkLst>
        <pc:docMk/>
      </pc:docMkLst>
      <pc:sldChg chg="modSp mod">
        <pc:chgData name="Cohrs, Dieter J" userId="788c026c-7836-4aad-b8a9-58b88551b30a" providerId="ADAL" clId="{DE4C469B-D1E0-4959-8E91-30828ADD67B1}" dt="2024-09-19T23:23:12.644" v="2" actId="5793"/>
        <pc:sldMkLst>
          <pc:docMk/>
          <pc:sldMk cId="3689487651" sldId="2147475883"/>
        </pc:sldMkLst>
        <pc:spChg chg="mod">
          <ac:chgData name="Cohrs, Dieter J" userId="788c026c-7836-4aad-b8a9-58b88551b30a" providerId="ADAL" clId="{DE4C469B-D1E0-4959-8E91-30828ADD67B1}" dt="2024-09-19T23:23:12.644" v="2" actId="5793"/>
          <ac:spMkLst>
            <pc:docMk/>
            <pc:sldMk cId="3689487651" sldId="2147475883"/>
            <ac:spMk id="43" creationId="{A49A1753-721C-42C4-BA41-00E452991162}"/>
          </ac:spMkLst>
        </pc:spChg>
      </pc:sldChg>
    </pc:docChg>
  </pc:docChgLst>
  <pc:docChgLst>
    <pc:chgData name="Cohrs, Dieter J" userId="788c026c-7836-4aad-b8a9-58b88551b30a" providerId="ADAL" clId="{23A2861F-4B70-4EAB-9126-AC74A49351C5}"/>
    <pc:docChg chg="undo redo custSel addSld delSld modSld">
      <pc:chgData name="Cohrs, Dieter J" userId="788c026c-7836-4aad-b8a9-58b88551b30a" providerId="ADAL" clId="{23A2861F-4B70-4EAB-9126-AC74A49351C5}" dt="2024-09-06T21:37:23.831" v="901"/>
      <pc:docMkLst>
        <pc:docMk/>
      </pc:docMkLst>
      <pc:sldChg chg="addCm">
        <pc:chgData name="Cohrs, Dieter J" userId="788c026c-7836-4aad-b8a9-58b88551b30a" providerId="ADAL" clId="{23A2861F-4B70-4EAB-9126-AC74A49351C5}" dt="2024-08-30T23:52:54.724" v="8"/>
        <pc:sldMkLst>
          <pc:docMk/>
          <pc:sldMk cId="3102934450" sldId="262"/>
        </pc:sldMkLst>
        <pc:extLst>
          <p:ext xmlns:p="http://schemas.openxmlformats.org/presentationml/2006/main" uri="{D6D511B9-2390-475A-947B-AFAB55BFBCF1}">
            <pc226:cmChg xmlns:pc226="http://schemas.microsoft.com/office/powerpoint/2022/06/main/command" chg="add">
              <pc226:chgData name="Cohrs, Dieter J" userId="788c026c-7836-4aad-b8a9-58b88551b30a" providerId="ADAL" clId="{23A2861F-4B70-4EAB-9126-AC74A49351C5}" dt="2024-08-30T23:52:54.724" v="8"/>
              <pc2:cmMkLst xmlns:pc2="http://schemas.microsoft.com/office/powerpoint/2019/9/main/command">
                <pc:docMk/>
                <pc:sldMk cId="3102934450" sldId="262"/>
                <pc2:cmMk id="{17EC4236-A836-4E3C-94BD-30BF26376BF4}"/>
              </pc2:cmMkLst>
            </pc226:cmChg>
          </p:ext>
        </pc:extLst>
      </pc:sldChg>
      <pc:sldChg chg="modSp mod">
        <pc:chgData name="Cohrs, Dieter J" userId="788c026c-7836-4aad-b8a9-58b88551b30a" providerId="ADAL" clId="{23A2861F-4B70-4EAB-9126-AC74A49351C5}" dt="2024-09-03T20:41:38.840" v="13" actId="313"/>
        <pc:sldMkLst>
          <pc:docMk/>
          <pc:sldMk cId="3997692853" sldId="350"/>
        </pc:sldMkLst>
        <pc:spChg chg="mod">
          <ac:chgData name="Cohrs, Dieter J" userId="788c026c-7836-4aad-b8a9-58b88551b30a" providerId="ADAL" clId="{23A2861F-4B70-4EAB-9126-AC74A49351C5}" dt="2024-09-03T20:41:38.840" v="13" actId="313"/>
          <ac:spMkLst>
            <pc:docMk/>
            <pc:sldMk cId="3997692853" sldId="350"/>
            <ac:spMk id="5" creationId="{E0A2D751-A324-48CB-868E-DBCE110867A6}"/>
          </ac:spMkLst>
        </pc:spChg>
      </pc:sldChg>
      <pc:sldChg chg="modSp mod">
        <pc:chgData name="Cohrs, Dieter J" userId="788c026c-7836-4aad-b8a9-58b88551b30a" providerId="ADAL" clId="{23A2861F-4B70-4EAB-9126-AC74A49351C5}" dt="2024-09-03T21:00:28.868" v="164" actId="20577"/>
        <pc:sldMkLst>
          <pc:docMk/>
          <pc:sldMk cId="1148245312" sldId="2103813469"/>
        </pc:sldMkLst>
        <pc:spChg chg="mod">
          <ac:chgData name="Cohrs, Dieter J" userId="788c026c-7836-4aad-b8a9-58b88551b30a" providerId="ADAL" clId="{23A2861F-4B70-4EAB-9126-AC74A49351C5}" dt="2024-09-03T21:00:28.868" v="164" actId="20577"/>
          <ac:spMkLst>
            <pc:docMk/>
            <pc:sldMk cId="1148245312" sldId="2103813469"/>
            <ac:spMk id="49" creationId="{633BE645-EFB3-40FC-975B-1470320A592D}"/>
          </ac:spMkLst>
        </pc:spChg>
      </pc:sldChg>
      <pc:sldChg chg="modSp mod">
        <pc:chgData name="Cohrs, Dieter J" userId="788c026c-7836-4aad-b8a9-58b88551b30a" providerId="ADAL" clId="{23A2861F-4B70-4EAB-9126-AC74A49351C5}" dt="2024-09-06T16:26:11.960" v="899" actId="6549"/>
        <pc:sldMkLst>
          <pc:docMk/>
          <pc:sldMk cId="1328035216" sldId="2103813472"/>
        </pc:sldMkLst>
        <pc:graphicFrameChg chg="modGraphic">
          <ac:chgData name="Cohrs, Dieter J" userId="788c026c-7836-4aad-b8a9-58b88551b30a" providerId="ADAL" clId="{23A2861F-4B70-4EAB-9126-AC74A49351C5}" dt="2024-09-06T16:26:11.960" v="899" actId="6549"/>
          <ac:graphicFrameMkLst>
            <pc:docMk/>
            <pc:sldMk cId="1328035216" sldId="2103813472"/>
            <ac:graphicFrameMk id="4" creationId="{1D950B3F-FDF9-4998-BE67-EA0F33F58AAC}"/>
          </ac:graphicFrameMkLst>
        </pc:graphicFrameChg>
      </pc:sldChg>
      <pc:sldChg chg="del">
        <pc:chgData name="Cohrs, Dieter J" userId="788c026c-7836-4aad-b8a9-58b88551b30a" providerId="ADAL" clId="{23A2861F-4B70-4EAB-9126-AC74A49351C5}" dt="2024-09-03T21:00:01.944" v="156" actId="47"/>
        <pc:sldMkLst>
          <pc:docMk/>
          <pc:sldMk cId="3618318322" sldId="2103813478"/>
        </pc:sldMkLst>
      </pc:sldChg>
      <pc:sldChg chg="modSp mod">
        <pc:chgData name="Cohrs, Dieter J" userId="788c026c-7836-4aad-b8a9-58b88551b30a" providerId="ADAL" clId="{23A2861F-4B70-4EAB-9126-AC74A49351C5}" dt="2024-09-06T16:25:05.510" v="893" actId="20577"/>
        <pc:sldMkLst>
          <pc:docMk/>
          <pc:sldMk cId="3016162693" sldId="2103813482"/>
        </pc:sldMkLst>
        <pc:spChg chg="mod">
          <ac:chgData name="Cohrs, Dieter J" userId="788c026c-7836-4aad-b8a9-58b88551b30a" providerId="ADAL" clId="{23A2861F-4B70-4EAB-9126-AC74A49351C5}" dt="2024-09-06T16:25:05.510" v="893" actId="20577"/>
          <ac:spMkLst>
            <pc:docMk/>
            <pc:sldMk cId="3016162693" sldId="2103813482"/>
            <ac:spMk id="4" creationId="{29B4E708-BA09-4EF1-9203-4C4E7957D8DF}"/>
          </ac:spMkLst>
        </pc:spChg>
      </pc:sldChg>
      <pc:sldChg chg="modSp mod">
        <pc:chgData name="Cohrs, Dieter J" userId="788c026c-7836-4aad-b8a9-58b88551b30a" providerId="ADAL" clId="{23A2861F-4B70-4EAB-9126-AC74A49351C5}" dt="2024-09-03T20:42:02.655" v="19" actId="313"/>
        <pc:sldMkLst>
          <pc:docMk/>
          <pc:sldMk cId="2714230632" sldId="2134096668"/>
        </pc:sldMkLst>
        <pc:spChg chg="mod">
          <ac:chgData name="Cohrs, Dieter J" userId="788c026c-7836-4aad-b8a9-58b88551b30a" providerId="ADAL" clId="{23A2861F-4B70-4EAB-9126-AC74A49351C5}" dt="2024-09-03T20:42:02.655" v="19" actId="313"/>
          <ac:spMkLst>
            <pc:docMk/>
            <pc:sldMk cId="2714230632" sldId="2134096668"/>
            <ac:spMk id="2" creationId="{4C0B41B6-2AB9-4D7E-B927-49A27DEA81AD}"/>
          </ac:spMkLst>
        </pc:spChg>
      </pc:sldChg>
      <pc:sldChg chg="del">
        <pc:chgData name="Cohrs, Dieter J" userId="788c026c-7836-4aad-b8a9-58b88551b30a" providerId="ADAL" clId="{23A2861F-4B70-4EAB-9126-AC74A49351C5}" dt="2024-09-03T20:55:14.082" v="133" actId="47"/>
        <pc:sldMkLst>
          <pc:docMk/>
          <pc:sldMk cId="3802551753" sldId="2134096677"/>
        </pc:sldMkLst>
      </pc:sldChg>
      <pc:sldChg chg="modSp mod">
        <pc:chgData name="Cohrs, Dieter J" userId="788c026c-7836-4aad-b8a9-58b88551b30a" providerId="ADAL" clId="{23A2861F-4B70-4EAB-9126-AC74A49351C5}" dt="2024-09-06T16:26:00.933" v="898" actId="20577"/>
        <pc:sldMkLst>
          <pc:docMk/>
          <pc:sldMk cId="1221650816" sldId="2134096678"/>
        </pc:sldMkLst>
        <pc:graphicFrameChg chg="mod modGraphic">
          <ac:chgData name="Cohrs, Dieter J" userId="788c026c-7836-4aad-b8a9-58b88551b30a" providerId="ADAL" clId="{23A2861F-4B70-4EAB-9126-AC74A49351C5}" dt="2024-09-06T16:26:00.933" v="898" actId="20577"/>
          <ac:graphicFrameMkLst>
            <pc:docMk/>
            <pc:sldMk cId="1221650816" sldId="2134096678"/>
            <ac:graphicFrameMk id="4" creationId="{54E90F60-6D1B-4977-80D7-AEC696B3D678}"/>
          </ac:graphicFrameMkLst>
        </pc:graphicFrameChg>
      </pc:sldChg>
      <pc:sldChg chg="del">
        <pc:chgData name="Cohrs, Dieter J" userId="788c026c-7836-4aad-b8a9-58b88551b30a" providerId="ADAL" clId="{23A2861F-4B70-4EAB-9126-AC74A49351C5}" dt="2024-08-30T23:49:52.566" v="5" actId="47"/>
        <pc:sldMkLst>
          <pc:docMk/>
          <pc:sldMk cId="2165091378" sldId="2134097124"/>
        </pc:sldMkLst>
      </pc:sldChg>
      <pc:sldChg chg="del">
        <pc:chgData name="Cohrs, Dieter J" userId="788c026c-7836-4aad-b8a9-58b88551b30a" providerId="ADAL" clId="{23A2861F-4B70-4EAB-9126-AC74A49351C5}" dt="2024-08-30T23:48:12.253" v="1" actId="47"/>
        <pc:sldMkLst>
          <pc:docMk/>
          <pc:sldMk cId="3299040938" sldId="2147308739"/>
        </pc:sldMkLst>
      </pc:sldChg>
      <pc:sldChg chg="del">
        <pc:chgData name="Cohrs, Dieter J" userId="788c026c-7836-4aad-b8a9-58b88551b30a" providerId="ADAL" clId="{23A2861F-4B70-4EAB-9126-AC74A49351C5}" dt="2024-09-06T15:35:44.289" v="165" actId="47"/>
        <pc:sldMkLst>
          <pc:docMk/>
          <pc:sldMk cId="2234769102" sldId="2147328692"/>
        </pc:sldMkLst>
      </pc:sldChg>
      <pc:sldChg chg="del">
        <pc:chgData name="Cohrs, Dieter J" userId="788c026c-7836-4aad-b8a9-58b88551b30a" providerId="ADAL" clId="{23A2861F-4B70-4EAB-9126-AC74A49351C5}" dt="2024-08-31T00:15:11.073" v="10" actId="47"/>
        <pc:sldMkLst>
          <pc:docMk/>
          <pc:sldMk cId="3041911113" sldId="2147328699"/>
        </pc:sldMkLst>
      </pc:sldChg>
      <pc:sldChg chg="modSp mod">
        <pc:chgData name="Cohrs, Dieter J" userId="788c026c-7836-4aad-b8a9-58b88551b30a" providerId="ADAL" clId="{23A2861F-4B70-4EAB-9126-AC74A49351C5}" dt="2024-09-03T20:41:43.031" v="15" actId="313"/>
        <pc:sldMkLst>
          <pc:docMk/>
          <pc:sldMk cId="2839614244" sldId="2147469334"/>
        </pc:sldMkLst>
        <pc:spChg chg="mod">
          <ac:chgData name="Cohrs, Dieter J" userId="788c026c-7836-4aad-b8a9-58b88551b30a" providerId="ADAL" clId="{23A2861F-4B70-4EAB-9126-AC74A49351C5}" dt="2024-09-03T20:41:43.031" v="15" actId="313"/>
          <ac:spMkLst>
            <pc:docMk/>
            <pc:sldMk cId="2839614244" sldId="2147469334"/>
            <ac:spMk id="5" creationId="{5C981A1D-A89C-07FF-2C25-D7F1496B7A6D}"/>
          </ac:spMkLst>
        </pc:spChg>
      </pc:sldChg>
      <pc:sldChg chg="addSp delSp modSp mod">
        <pc:chgData name="Cohrs, Dieter J" userId="788c026c-7836-4aad-b8a9-58b88551b30a" providerId="ADAL" clId="{23A2861F-4B70-4EAB-9126-AC74A49351C5}" dt="2024-09-06T21:37:23.831" v="901"/>
        <pc:sldMkLst>
          <pc:docMk/>
          <pc:sldMk cId="3104242759" sldId="2147469346"/>
        </pc:sldMkLst>
        <pc:spChg chg="del">
          <ac:chgData name="Cohrs, Dieter J" userId="788c026c-7836-4aad-b8a9-58b88551b30a" providerId="ADAL" clId="{23A2861F-4B70-4EAB-9126-AC74A49351C5}" dt="2024-09-06T21:36:47.646" v="900" actId="478"/>
          <ac:spMkLst>
            <pc:docMk/>
            <pc:sldMk cId="3104242759" sldId="2147469346"/>
            <ac:spMk id="3" creationId="{38A78F0D-23A9-6E1F-5275-899E1E5FB2EB}"/>
          </ac:spMkLst>
        </pc:spChg>
        <pc:spChg chg="add mod">
          <ac:chgData name="Cohrs, Dieter J" userId="788c026c-7836-4aad-b8a9-58b88551b30a" providerId="ADAL" clId="{23A2861F-4B70-4EAB-9126-AC74A49351C5}" dt="2024-09-06T21:37:23.831" v="901"/>
          <ac:spMkLst>
            <pc:docMk/>
            <pc:sldMk cId="3104242759" sldId="2147469346"/>
            <ac:spMk id="4" creationId="{65EC8732-6CB1-C07D-F64A-F452A2D14221}"/>
          </ac:spMkLst>
        </pc:spChg>
        <pc:spChg chg="del mod">
          <ac:chgData name="Cohrs, Dieter J" userId="788c026c-7836-4aad-b8a9-58b88551b30a" providerId="ADAL" clId="{23A2861F-4B70-4EAB-9126-AC74A49351C5}" dt="2024-09-06T21:36:47.646" v="900" actId="478"/>
          <ac:spMkLst>
            <pc:docMk/>
            <pc:sldMk cId="3104242759" sldId="2147469346"/>
            <ac:spMk id="6" creationId="{E84FCAC6-7B54-3B2E-2CB6-13E6778BF4D7}"/>
          </ac:spMkLst>
        </pc:spChg>
        <pc:spChg chg="add mod">
          <ac:chgData name="Cohrs, Dieter J" userId="788c026c-7836-4aad-b8a9-58b88551b30a" providerId="ADAL" clId="{23A2861F-4B70-4EAB-9126-AC74A49351C5}" dt="2024-09-06T21:37:23.831" v="901"/>
          <ac:spMkLst>
            <pc:docMk/>
            <pc:sldMk cId="3104242759" sldId="2147469346"/>
            <ac:spMk id="8" creationId="{35B7741B-FDF3-E7BD-B8D4-77993F6F6AE1}"/>
          </ac:spMkLst>
        </pc:spChg>
        <pc:spChg chg="add mod">
          <ac:chgData name="Cohrs, Dieter J" userId="788c026c-7836-4aad-b8a9-58b88551b30a" providerId="ADAL" clId="{23A2861F-4B70-4EAB-9126-AC74A49351C5}" dt="2024-09-06T21:37:23.831" v="901"/>
          <ac:spMkLst>
            <pc:docMk/>
            <pc:sldMk cId="3104242759" sldId="2147469346"/>
            <ac:spMk id="9" creationId="{9085F9BE-AE37-4660-7AF6-DACFFB634D66}"/>
          </ac:spMkLst>
        </pc:spChg>
      </pc:sldChg>
      <pc:sldChg chg="modSp mod modNotesTx">
        <pc:chgData name="Cohrs, Dieter J" userId="788c026c-7836-4aad-b8a9-58b88551b30a" providerId="ADAL" clId="{23A2861F-4B70-4EAB-9126-AC74A49351C5}" dt="2024-09-03T20:41:59.576" v="18" actId="313"/>
        <pc:sldMkLst>
          <pc:docMk/>
          <pc:sldMk cId="4010991191" sldId="2147475870"/>
        </pc:sldMkLst>
        <pc:spChg chg="mod">
          <ac:chgData name="Cohrs, Dieter J" userId="788c026c-7836-4aad-b8a9-58b88551b30a" providerId="ADAL" clId="{23A2861F-4B70-4EAB-9126-AC74A49351C5}" dt="2024-09-03T20:41:44.997" v="16" actId="313"/>
          <ac:spMkLst>
            <pc:docMk/>
            <pc:sldMk cId="4010991191" sldId="2147475870"/>
            <ac:spMk id="3" creationId="{00000000-0000-0000-0000-000000000000}"/>
          </ac:spMkLst>
        </pc:spChg>
      </pc:sldChg>
      <pc:sldChg chg="addSp delSp modSp mod">
        <pc:chgData name="Cohrs, Dieter J" userId="788c026c-7836-4aad-b8a9-58b88551b30a" providerId="ADAL" clId="{23A2861F-4B70-4EAB-9126-AC74A49351C5}" dt="2024-09-06T16:09:22.011" v="846" actId="20577"/>
        <pc:sldMkLst>
          <pc:docMk/>
          <pc:sldMk cId="1639823975" sldId="2147475872"/>
        </pc:sldMkLst>
        <pc:spChg chg="mod topLvl">
          <ac:chgData name="Cohrs, Dieter J" userId="788c026c-7836-4aad-b8a9-58b88551b30a" providerId="ADAL" clId="{23A2861F-4B70-4EAB-9126-AC74A49351C5}" dt="2024-09-06T15:59:29.271" v="823" actId="113"/>
          <ac:spMkLst>
            <pc:docMk/>
            <pc:sldMk cId="1639823975" sldId="2147475872"/>
            <ac:spMk id="2" creationId="{0BF115AB-27EC-D0CA-A1EC-11887EEE7961}"/>
          </ac:spMkLst>
        </pc:spChg>
        <pc:spChg chg="del mod topLvl">
          <ac:chgData name="Cohrs, Dieter J" userId="788c026c-7836-4aad-b8a9-58b88551b30a" providerId="ADAL" clId="{23A2861F-4B70-4EAB-9126-AC74A49351C5}" dt="2024-09-06T15:45:43.557" v="616" actId="478"/>
          <ac:spMkLst>
            <pc:docMk/>
            <pc:sldMk cId="1639823975" sldId="2147475872"/>
            <ac:spMk id="3" creationId="{403BA6A9-1FC0-04D8-717C-9CACD5DE83DF}"/>
          </ac:spMkLst>
        </pc:spChg>
        <pc:spChg chg="del">
          <ac:chgData name="Cohrs, Dieter J" userId="788c026c-7836-4aad-b8a9-58b88551b30a" providerId="ADAL" clId="{23A2861F-4B70-4EAB-9126-AC74A49351C5}" dt="2024-09-06T15:44:26.574" v="601" actId="478"/>
          <ac:spMkLst>
            <pc:docMk/>
            <pc:sldMk cId="1639823975" sldId="2147475872"/>
            <ac:spMk id="5" creationId="{D4459CE7-00A3-2F08-91C8-01095AC074B8}"/>
          </ac:spMkLst>
        </pc:spChg>
        <pc:spChg chg="del mod topLvl">
          <ac:chgData name="Cohrs, Dieter J" userId="788c026c-7836-4aad-b8a9-58b88551b30a" providerId="ADAL" clId="{23A2861F-4B70-4EAB-9126-AC74A49351C5}" dt="2024-09-06T15:45:57.678" v="620" actId="478"/>
          <ac:spMkLst>
            <pc:docMk/>
            <pc:sldMk cId="1639823975" sldId="2147475872"/>
            <ac:spMk id="8" creationId="{84BE97B9-B966-1EA5-922C-0EE82AC694AA}"/>
          </ac:spMkLst>
        </pc:spChg>
        <pc:spChg chg="mod topLvl">
          <ac:chgData name="Cohrs, Dieter J" userId="788c026c-7836-4aad-b8a9-58b88551b30a" providerId="ADAL" clId="{23A2861F-4B70-4EAB-9126-AC74A49351C5}" dt="2024-09-06T15:59:29.271" v="823" actId="113"/>
          <ac:spMkLst>
            <pc:docMk/>
            <pc:sldMk cId="1639823975" sldId="2147475872"/>
            <ac:spMk id="9" creationId="{F9116742-FBFA-4201-1362-BBE20E5EB846}"/>
          </ac:spMkLst>
        </pc:spChg>
        <pc:spChg chg="del">
          <ac:chgData name="Cohrs, Dieter J" userId="788c026c-7836-4aad-b8a9-58b88551b30a" providerId="ADAL" clId="{23A2861F-4B70-4EAB-9126-AC74A49351C5}" dt="2024-09-06T15:49:01.889" v="695" actId="478"/>
          <ac:spMkLst>
            <pc:docMk/>
            <pc:sldMk cId="1639823975" sldId="2147475872"/>
            <ac:spMk id="10" creationId="{A85063D1-94BA-44CE-BC75-4036C0607DF7}"/>
          </ac:spMkLst>
        </pc:spChg>
        <pc:spChg chg="del">
          <ac:chgData name="Cohrs, Dieter J" userId="788c026c-7836-4aad-b8a9-58b88551b30a" providerId="ADAL" clId="{23A2861F-4B70-4EAB-9126-AC74A49351C5}" dt="2024-09-06T15:44:42.322" v="605" actId="478"/>
          <ac:spMkLst>
            <pc:docMk/>
            <pc:sldMk cId="1639823975" sldId="2147475872"/>
            <ac:spMk id="11" creationId="{BD4A8C1C-C2F2-C359-66E8-47103E4DFBF0}"/>
          </ac:spMkLst>
        </pc:spChg>
        <pc:spChg chg="mod topLvl">
          <ac:chgData name="Cohrs, Dieter J" userId="788c026c-7836-4aad-b8a9-58b88551b30a" providerId="ADAL" clId="{23A2861F-4B70-4EAB-9126-AC74A49351C5}" dt="2024-09-06T15:59:29.271" v="823" actId="113"/>
          <ac:spMkLst>
            <pc:docMk/>
            <pc:sldMk cId="1639823975" sldId="2147475872"/>
            <ac:spMk id="12" creationId="{7EBCF3B1-9FF5-DC6D-B2D7-87EE3376A2A6}"/>
          </ac:spMkLst>
        </pc:spChg>
        <pc:spChg chg="add del">
          <ac:chgData name="Cohrs, Dieter J" userId="788c026c-7836-4aad-b8a9-58b88551b30a" providerId="ADAL" clId="{23A2861F-4B70-4EAB-9126-AC74A49351C5}" dt="2024-09-06T15:49:06.585" v="699" actId="22"/>
          <ac:spMkLst>
            <pc:docMk/>
            <pc:sldMk cId="1639823975" sldId="2147475872"/>
            <ac:spMk id="21" creationId="{1A8CCC75-D8D0-C43D-79E0-EC5F8014CF18}"/>
          </ac:spMkLst>
        </pc:spChg>
        <pc:spChg chg="mod">
          <ac:chgData name="Cohrs, Dieter J" userId="788c026c-7836-4aad-b8a9-58b88551b30a" providerId="ADAL" clId="{23A2861F-4B70-4EAB-9126-AC74A49351C5}" dt="2024-09-06T15:54:23.775" v="735" actId="404"/>
          <ac:spMkLst>
            <pc:docMk/>
            <pc:sldMk cId="1639823975" sldId="2147475872"/>
            <ac:spMk id="22" creationId="{F58C4963-4B88-F687-9D47-F56516DADE98}"/>
          </ac:spMkLst>
        </pc:spChg>
        <pc:spChg chg="del mod topLvl">
          <ac:chgData name="Cohrs, Dieter J" userId="788c026c-7836-4aad-b8a9-58b88551b30a" providerId="ADAL" clId="{23A2861F-4B70-4EAB-9126-AC74A49351C5}" dt="2024-09-06T15:45:41.626" v="615" actId="478"/>
          <ac:spMkLst>
            <pc:docMk/>
            <pc:sldMk cId="1639823975" sldId="2147475872"/>
            <ac:spMk id="23" creationId="{312C7606-B3C8-1F78-E64E-1895A577F2DF}"/>
          </ac:spMkLst>
        </pc:spChg>
        <pc:spChg chg="del">
          <ac:chgData name="Cohrs, Dieter J" userId="788c026c-7836-4aad-b8a9-58b88551b30a" providerId="ADAL" clId="{23A2861F-4B70-4EAB-9126-AC74A49351C5}" dt="2024-09-06T15:44:29.777" v="602" actId="478"/>
          <ac:spMkLst>
            <pc:docMk/>
            <pc:sldMk cId="1639823975" sldId="2147475872"/>
            <ac:spMk id="24" creationId="{C0B0D9B5-61E0-8BEB-9A6F-4549E88F954A}"/>
          </ac:spMkLst>
        </pc:spChg>
        <pc:spChg chg="mod">
          <ac:chgData name="Cohrs, Dieter J" userId="788c026c-7836-4aad-b8a9-58b88551b30a" providerId="ADAL" clId="{23A2861F-4B70-4EAB-9126-AC74A49351C5}" dt="2024-09-06T15:49:48.050" v="716" actId="14100"/>
          <ac:spMkLst>
            <pc:docMk/>
            <pc:sldMk cId="1639823975" sldId="2147475872"/>
            <ac:spMk id="25" creationId="{7834FD3A-DB8C-4FCE-838A-5DEDFA613B84}"/>
          </ac:spMkLst>
        </pc:spChg>
        <pc:spChg chg="add mod">
          <ac:chgData name="Cohrs, Dieter J" userId="788c026c-7836-4aad-b8a9-58b88551b30a" providerId="ADAL" clId="{23A2861F-4B70-4EAB-9126-AC74A49351C5}" dt="2024-09-06T15:49:51.981" v="717" actId="14100"/>
          <ac:spMkLst>
            <pc:docMk/>
            <pc:sldMk cId="1639823975" sldId="2147475872"/>
            <ac:spMk id="27" creationId="{6CFC1EE8-DBED-811E-7DD0-5258165DE055}"/>
          </ac:spMkLst>
        </pc:spChg>
        <pc:spChg chg="add del">
          <ac:chgData name="Cohrs, Dieter J" userId="788c026c-7836-4aad-b8a9-58b88551b30a" providerId="ADAL" clId="{23A2861F-4B70-4EAB-9126-AC74A49351C5}" dt="2024-09-06T15:50:11.104" v="719" actId="22"/>
          <ac:spMkLst>
            <pc:docMk/>
            <pc:sldMk cId="1639823975" sldId="2147475872"/>
            <ac:spMk id="30" creationId="{41E004E0-CD09-1A94-45ED-CB8C9C004818}"/>
          </ac:spMkLst>
        </pc:spChg>
        <pc:spChg chg="mod topLvl">
          <ac:chgData name="Cohrs, Dieter J" userId="788c026c-7836-4aad-b8a9-58b88551b30a" providerId="ADAL" clId="{23A2861F-4B70-4EAB-9126-AC74A49351C5}" dt="2024-09-06T15:59:29.271" v="823" actId="113"/>
          <ac:spMkLst>
            <pc:docMk/>
            <pc:sldMk cId="1639823975" sldId="2147475872"/>
            <ac:spMk id="32" creationId="{AF723D92-7FCE-5DE9-5BD6-172B32C036CE}"/>
          </ac:spMkLst>
        </pc:spChg>
        <pc:spChg chg="del topLvl">
          <ac:chgData name="Cohrs, Dieter J" userId="788c026c-7836-4aad-b8a9-58b88551b30a" providerId="ADAL" clId="{23A2861F-4B70-4EAB-9126-AC74A49351C5}" dt="2024-09-06T15:45:24.069" v="610" actId="478"/>
          <ac:spMkLst>
            <pc:docMk/>
            <pc:sldMk cId="1639823975" sldId="2147475872"/>
            <ac:spMk id="33" creationId="{E30A73F1-A90E-1851-2065-709BAA1035DE}"/>
          </ac:spMkLst>
        </pc:spChg>
        <pc:spChg chg="del">
          <ac:chgData name="Cohrs, Dieter J" userId="788c026c-7836-4aad-b8a9-58b88551b30a" providerId="ADAL" clId="{23A2861F-4B70-4EAB-9126-AC74A49351C5}" dt="2024-09-06T15:44:35.450" v="604" actId="478"/>
          <ac:spMkLst>
            <pc:docMk/>
            <pc:sldMk cId="1639823975" sldId="2147475872"/>
            <ac:spMk id="34" creationId="{CB92F801-E4AB-4FD7-8939-D653822E9AB4}"/>
          </ac:spMkLst>
        </pc:spChg>
        <pc:spChg chg="add mod">
          <ac:chgData name="Cohrs, Dieter J" userId="788c026c-7836-4aad-b8a9-58b88551b30a" providerId="ADAL" clId="{23A2861F-4B70-4EAB-9126-AC74A49351C5}" dt="2024-09-06T16:08:39.353" v="834" actId="404"/>
          <ac:spMkLst>
            <pc:docMk/>
            <pc:sldMk cId="1639823975" sldId="2147475872"/>
            <ac:spMk id="36" creationId="{6C9FBFA3-7043-D3A9-AAC5-FF8A69B4EE7B}"/>
          </ac:spMkLst>
        </pc:spChg>
        <pc:spChg chg="mod">
          <ac:chgData name="Cohrs, Dieter J" userId="788c026c-7836-4aad-b8a9-58b88551b30a" providerId="ADAL" clId="{23A2861F-4B70-4EAB-9126-AC74A49351C5}" dt="2024-09-06T16:09:22.011" v="846" actId="20577"/>
          <ac:spMkLst>
            <pc:docMk/>
            <pc:sldMk cId="1639823975" sldId="2147475872"/>
            <ac:spMk id="47" creationId="{2E46111F-5C61-46E7-98D9-B0586A39FD0C}"/>
          </ac:spMkLst>
        </pc:spChg>
        <pc:spChg chg="mod topLvl">
          <ac:chgData name="Cohrs, Dieter J" userId="788c026c-7836-4aad-b8a9-58b88551b30a" providerId="ADAL" clId="{23A2861F-4B70-4EAB-9126-AC74A49351C5}" dt="2024-09-06T15:59:29.271" v="823" actId="113"/>
          <ac:spMkLst>
            <pc:docMk/>
            <pc:sldMk cId="1639823975" sldId="2147475872"/>
            <ac:spMk id="56" creationId="{897B0988-D2E9-44BD-BE85-D1236C3A2630}"/>
          </ac:spMkLst>
        </pc:spChg>
        <pc:spChg chg="del mod topLvl">
          <ac:chgData name="Cohrs, Dieter J" userId="788c026c-7836-4aad-b8a9-58b88551b30a" providerId="ADAL" clId="{23A2861F-4B70-4EAB-9126-AC74A49351C5}" dt="2024-09-06T15:45:46.796" v="617" actId="478"/>
          <ac:spMkLst>
            <pc:docMk/>
            <pc:sldMk cId="1639823975" sldId="2147475872"/>
            <ac:spMk id="57" creationId="{7390142E-0C73-465B-98D2-D7C898BE257C}"/>
          </ac:spMkLst>
        </pc:spChg>
        <pc:spChg chg="del mod topLvl">
          <ac:chgData name="Cohrs, Dieter J" userId="788c026c-7836-4aad-b8a9-58b88551b30a" providerId="ADAL" clId="{23A2861F-4B70-4EAB-9126-AC74A49351C5}" dt="2024-09-06T15:45:50.368" v="619" actId="478"/>
          <ac:spMkLst>
            <pc:docMk/>
            <pc:sldMk cId="1639823975" sldId="2147475872"/>
            <ac:spMk id="66" creationId="{45CB7823-125C-402F-ACE1-B6C1243134B8}"/>
          </ac:spMkLst>
        </pc:spChg>
        <pc:spChg chg="del mod topLvl">
          <ac:chgData name="Cohrs, Dieter J" userId="788c026c-7836-4aad-b8a9-58b88551b30a" providerId="ADAL" clId="{23A2861F-4B70-4EAB-9126-AC74A49351C5}" dt="2024-09-06T15:46:12.430" v="623" actId="478"/>
          <ac:spMkLst>
            <pc:docMk/>
            <pc:sldMk cId="1639823975" sldId="2147475872"/>
            <ac:spMk id="67" creationId="{7EBF5222-60DA-48D7-8C20-04EC5541547F}"/>
          </ac:spMkLst>
        </pc:spChg>
        <pc:spChg chg="del">
          <ac:chgData name="Cohrs, Dieter J" userId="788c026c-7836-4aad-b8a9-58b88551b30a" providerId="ADAL" clId="{23A2861F-4B70-4EAB-9126-AC74A49351C5}" dt="2024-09-06T15:44:22.121" v="600" actId="478"/>
          <ac:spMkLst>
            <pc:docMk/>
            <pc:sldMk cId="1639823975" sldId="2147475872"/>
            <ac:spMk id="86" creationId="{50944D65-147B-4B1D-B152-81EC93F55176}"/>
          </ac:spMkLst>
        </pc:spChg>
        <pc:spChg chg="del mod">
          <ac:chgData name="Cohrs, Dieter J" userId="788c026c-7836-4aad-b8a9-58b88551b30a" providerId="ADAL" clId="{23A2861F-4B70-4EAB-9126-AC74A49351C5}" dt="2024-09-06T15:44:18.392" v="599" actId="478"/>
          <ac:spMkLst>
            <pc:docMk/>
            <pc:sldMk cId="1639823975" sldId="2147475872"/>
            <ac:spMk id="87" creationId="{25E7E6B8-6521-4057-91F0-D7FF8C8366D3}"/>
          </ac:spMkLst>
        </pc:spChg>
        <pc:spChg chg="mod topLvl">
          <ac:chgData name="Cohrs, Dieter J" userId="788c026c-7836-4aad-b8a9-58b88551b30a" providerId="ADAL" clId="{23A2861F-4B70-4EAB-9126-AC74A49351C5}" dt="2024-09-06T15:59:29.271" v="823" actId="113"/>
          <ac:spMkLst>
            <pc:docMk/>
            <pc:sldMk cId="1639823975" sldId="2147475872"/>
            <ac:spMk id="88" creationId="{BD2E7A51-ED22-49BD-B80F-19998B4C7E8E}"/>
          </ac:spMkLst>
        </pc:spChg>
        <pc:spChg chg="del">
          <ac:chgData name="Cohrs, Dieter J" userId="788c026c-7836-4aad-b8a9-58b88551b30a" providerId="ADAL" clId="{23A2861F-4B70-4EAB-9126-AC74A49351C5}" dt="2024-09-06T15:44:59.787" v="608" actId="478"/>
          <ac:spMkLst>
            <pc:docMk/>
            <pc:sldMk cId="1639823975" sldId="2147475872"/>
            <ac:spMk id="89" creationId="{FD782653-DDD3-488F-9407-D4DE0EB29EC6}"/>
          </ac:spMkLst>
        </pc:spChg>
        <pc:spChg chg="mod topLvl">
          <ac:chgData name="Cohrs, Dieter J" userId="788c026c-7836-4aad-b8a9-58b88551b30a" providerId="ADAL" clId="{23A2861F-4B70-4EAB-9126-AC74A49351C5}" dt="2024-09-06T15:59:29.271" v="823" actId="113"/>
          <ac:spMkLst>
            <pc:docMk/>
            <pc:sldMk cId="1639823975" sldId="2147475872"/>
            <ac:spMk id="90" creationId="{A045ED1C-62E2-4292-A8A6-E70E695FD4C1}"/>
          </ac:spMkLst>
        </pc:spChg>
        <pc:spChg chg="mod topLvl">
          <ac:chgData name="Cohrs, Dieter J" userId="788c026c-7836-4aad-b8a9-58b88551b30a" providerId="ADAL" clId="{23A2861F-4B70-4EAB-9126-AC74A49351C5}" dt="2024-09-06T15:59:29.271" v="823" actId="113"/>
          <ac:spMkLst>
            <pc:docMk/>
            <pc:sldMk cId="1639823975" sldId="2147475872"/>
            <ac:spMk id="100" creationId="{0DDA5B62-C3C6-455D-A058-EB3D02558409}"/>
          </ac:spMkLst>
        </pc:spChg>
        <pc:spChg chg="del mod topLvl">
          <ac:chgData name="Cohrs, Dieter J" userId="788c026c-7836-4aad-b8a9-58b88551b30a" providerId="ADAL" clId="{23A2861F-4B70-4EAB-9126-AC74A49351C5}" dt="2024-09-06T15:45:40.156" v="614" actId="478"/>
          <ac:spMkLst>
            <pc:docMk/>
            <pc:sldMk cId="1639823975" sldId="2147475872"/>
            <ac:spMk id="101" creationId="{F1440DB4-05C7-4E1A-A324-A53945097828}"/>
          </ac:spMkLst>
        </pc:spChg>
        <pc:spChg chg="del">
          <ac:chgData name="Cohrs, Dieter J" userId="788c026c-7836-4aad-b8a9-58b88551b30a" providerId="ADAL" clId="{23A2861F-4B70-4EAB-9126-AC74A49351C5}" dt="2024-09-06T15:44:32.938" v="603" actId="478"/>
          <ac:spMkLst>
            <pc:docMk/>
            <pc:sldMk cId="1639823975" sldId="2147475872"/>
            <ac:spMk id="102" creationId="{62F2182F-B430-4AA5-AA76-E57003175A69}"/>
          </ac:spMkLst>
        </pc:spChg>
        <pc:grpChg chg="del mod">
          <ac:chgData name="Cohrs, Dieter J" userId="788c026c-7836-4aad-b8a9-58b88551b30a" providerId="ADAL" clId="{23A2861F-4B70-4EAB-9126-AC74A49351C5}" dt="2024-09-06T15:45:33.569" v="611" actId="165"/>
          <ac:grpSpMkLst>
            <pc:docMk/>
            <pc:sldMk cId="1639823975" sldId="2147475872"/>
            <ac:grpSpMk id="7" creationId="{DDABB574-AFFA-2D5F-0D39-AFCE3774C97A}"/>
          </ac:grpSpMkLst>
        </pc:grpChg>
        <pc:grpChg chg="del mod">
          <ac:chgData name="Cohrs, Dieter J" userId="788c026c-7836-4aad-b8a9-58b88551b30a" providerId="ADAL" clId="{23A2861F-4B70-4EAB-9126-AC74A49351C5}" dt="2024-09-06T15:45:33.569" v="611" actId="165"/>
          <ac:grpSpMkLst>
            <pc:docMk/>
            <pc:sldMk cId="1639823975" sldId="2147475872"/>
            <ac:grpSpMk id="13" creationId="{FB7BCC25-389E-A99B-5E51-6941934ED521}"/>
          </ac:grpSpMkLst>
        </pc:grpChg>
        <pc:grpChg chg="del mod">
          <ac:chgData name="Cohrs, Dieter J" userId="788c026c-7836-4aad-b8a9-58b88551b30a" providerId="ADAL" clId="{23A2861F-4B70-4EAB-9126-AC74A49351C5}" dt="2024-09-06T15:45:33.569" v="611" actId="165"/>
          <ac:grpSpMkLst>
            <pc:docMk/>
            <pc:sldMk cId="1639823975" sldId="2147475872"/>
            <ac:grpSpMk id="14" creationId="{E7E43E7D-6B7F-93A5-7EC0-D0E65BD5EE3E}"/>
          </ac:grpSpMkLst>
        </pc:grpChg>
        <pc:grpChg chg="del mod">
          <ac:chgData name="Cohrs, Dieter J" userId="788c026c-7836-4aad-b8a9-58b88551b30a" providerId="ADAL" clId="{23A2861F-4B70-4EAB-9126-AC74A49351C5}" dt="2024-09-06T15:45:33.569" v="611" actId="165"/>
          <ac:grpSpMkLst>
            <pc:docMk/>
            <pc:sldMk cId="1639823975" sldId="2147475872"/>
            <ac:grpSpMk id="15" creationId="{7765170A-56C1-28B0-DE9D-8EE045DE80D5}"/>
          </ac:grpSpMkLst>
        </pc:grpChg>
        <pc:grpChg chg="del mod">
          <ac:chgData name="Cohrs, Dieter J" userId="788c026c-7836-4aad-b8a9-58b88551b30a" providerId="ADAL" clId="{23A2861F-4B70-4EAB-9126-AC74A49351C5}" dt="2024-09-06T15:45:33.569" v="611" actId="165"/>
          <ac:grpSpMkLst>
            <pc:docMk/>
            <pc:sldMk cId="1639823975" sldId="2147475872"/>
            <ac:grpSpMk id="16" creationId="{5B52BA65-27E6-CC45-306D-E9FE917BD01C}"/>
          </ac:grpSpMkLst>
        </pc:grpChg>
        <pc:grpChg chg="del mod">
          <ac:chgData name="Cohrs, Dieter J" userId="788c026c-7836-4aad-b8a9-58b88551b30a" providerId="ADAL" clId="{23A2861F-4B70-4EAB-9126-AC74A49351C5}" dt="2024-09-06T15:45:33.569" v="611" actId="165"/>
          <ac:grpSpMkLst>
            <pc:docMk/>
            <pc:sldMk cId="1639823975" sldId="2147475872"/>
            <ac:grpSpMk id="18" creationId="{B4D9D11D-207A-AFFE-7DCC-E1EF35DC1F7A}"/>
          </ac:grpSpMkLst>
        </pc:grpChg>
        <pc:grpChg chg="del mod">
          <ac:chgData name="Cohrs, Dieter J" userId="788c026c-7836-4aad-b8a9-58b88551b30a" providerId="ADAL" clId="{23A2861F-4B70-4EAB-9126-AC74A49351C5}" dt="2024-09-06T15:45:33.569" v="611" actId="165"/>
          <ac:grpSpMkLst>
            <pc:docMk/>
            <pc:sldMk cId="1639823975" sldId="2147475872"/>
            <ac:grpSpMk id="19" creationId="{E849A7A3-0EE0-C373-F7E7-6B9F64C34D6C}"/>
          </ac:grpSpMkLst>
        </pc:grpChg>
        <pc:grpChg chg="del">
          <ac:chgData name="Cohrs, Dieter J" userId="788c026c-7836-4aad-b8a9-58b88551b30a" providerId="ADAL" clId="{23A2861F-4B70-4EAB-9126-AC74A49351C5}" dt="2024-09-03T20:44:00.115" v="22" actId="478"/>
          <ac:grpSpMkLst>
            <pc:docMk/>
            <pc:sldMk cId="1639823975" sldId="2147475872"/>
            <ac:grpSpMk id="20" creationId="{BA1DFCF8-9181-4B6C-ED13-8F4524EE2C64}"/>
          </ac:grpSpMkLst>
        </pc:grpChg>
        <pc:grpChg chg="del mod">
          <ac:chgData name="Cohrs, Dieter J" userId="788c026c-7836-4aad-b8a9-58b88551b30a" providerId="ADAL" clId="{23A2861F-4B70-4EAB-9126-AC74A49351C5}" dt="2024-09-06T15:45:24.069" v="610" actId="478"/>
          <ac:grpSpMkLst>
            <pc:docMk/>
            <pc:sldMk cId="1639823975" sldId="2147475872"/>
            <ac:grpSpMk id="31" creationId="{8CAD23A9-2421-3C75-9664-297C6FD8F980}"/>
          </ac:grpSpMkLst>
        </pc:grpChg>
        <pc:picChg chg="add mod">
          <ac:chgData name="Cohrs, Dieter J" userId="788c026c-7836-4aad-b8a9-58b88551b30a" providerId="ADAL" clId="{23A2861F-4B70-4EAB-9126-AC74A49351C5}" dt="2024-09-06T15:54:33.048" v="751" actId="1035"/>
          <ac:picMkLst>
            <pc:docMk/>
            <pc:sldMk cId="1639823975" sldId="2147475872"/>
            <ac:picMk id="4" creationId="{D36A88AD-5AAC-3729-3312-49FA6883FBC2}"/>
          </ac:picMkLst>
        </pc:picChg>
        <pc:picChg chg="add mod">
          <ac:chgData name="Cohrs, Dieter J" userId="788c026c-7836-4aad-b8a9-58b88551b30a" providerId="ADAL" clId="{23A2861F-4B70-4EAB-9126-AC74A49351C5}" dt="2024-09-06T15:55:35.216" v="771" actId="1035"/>
          <ac:picMkLst>
            <pc:docMk/>
            <pc:sldMk cId="1639823975" sldId="2147475872"/>
            <ac:picMk id="6" creationId="{1FDE1C51-D8DB-D1ED-2CD6-B4FD194F7261}"/>
          </ac:picMkLst>
        </pc:picChg>
        <pc:picChg chg="add mod">
          <ac:chgData name="Cohrs, Dieter J" userId="788c026c-7836-4aad-b8a9-58b88551b30a" providerId="ADAL" clId="{23A2861F-4B70-4EAB-9126-AC74A49351C5}" dt="2024-09-06T15:54:57.726" v="764" actId="1035"/>
          <ac:picMkLst>
            <pc:docMk/>
            <pc:sldMk cId="1639823975" sldId="2147475872"/>
            <ac:picMk id="17" creationId="{0ABB45A9-C07F-471A-0CAF-AF869EC2E7C6}"/>
          </ac:picMkLst>
        </pc:picChg>
        <pc:picChg chg="add mod">
          <ac:chgData name="Cohrs, Dieter J" userId="788c026c-7836-4aad-b8a9-58b88551b30a" providerId="ADAL" clId="{23A2861F-4B70-4EAB-9126-AC74A49351C5}" dt="2024-09-06T16:08:46.336" v="836" actId="1036"/>
          <ac:picMkLst>
            <pc:docMk/>
            <pc:sldMk cId="1639823975" sldId="2147475872"/>
            <ac:picMk id="38" creationId="{7D68F471-BD85-DD4B-D1A9-FBD042883C85}"/>
          </ac:picMkLst>
        </pc:picChg>
      </pc:sldChg>
      <pc:sldChg chg="modSp mod">
        <pc:chgData name="Cohrs, Dieter J" userId="788c026c-7836-4aad-b8a9-58b88551b30a" providerId="ADAL" clId="{23A2861F-4B70-4EAB-9126-AC74A49351C5}" dt="2024-09-03T20:41:41.131" v="14" actId="313"/>
        <pc:sldMkLst>
          <pc:docMk/>
          <pc:sldMk cId="612722514" sldId="2147475875"/>
        </pc:sldMkLst>
        <pc:spChg chg="mod">
          <ac:chgData name="Cohrs, Dieter J" userId="788c026c-7836-4aad-b8a9-58b88551b30a" providerId="ADAL" clId="{23A2861F-4B70-4EAB-9126-AC74A49351C5}" dt="2024-09-03T20:41:41.131" v="14" actId="313"/>
          <ac:spMkLst>
            <pc:docMk/>
            <pc:sldMk cId="612722514" sldId="2147475875"/>
            <ac:spMk id="25" creationId="{F800952D-3BA3-E363-9492-CBE050E75964}"/>
          </ac:spMkLst>
        </pc:spChg>
      </pc:sldChg>
      <pc:sldChg chg="delSp modSp del mod">
        <pc:chgData name="Cohrs, Dieter J" userId="788c026c-7836-4aad-b8a9-58b88551b30a" providerId="ADAL" clId="{23A2861F-4B70-4EAB-9126-AC74A49351C5}" dt="2024-09-06T16:09:50.501" v="847" actId="47"/>
        <pc:sldMkLst>
          <pc:docMk/>
          <pc:sldMk cId="771643456" sldId="2147475876"/>
        </pc:sldMkLst>
        <pc:spChg chg="mod">
          <ac:chgData name="Cohrs, Dieter J" userId="788c026c-7836-4aad-b8a9-58b88551b30a" providerId="ADAL" clId="{23A2861F-4B70-4EAB-9126-AC74A49351C5}" dt="2024-09-03T20:48:43.311" v="130" actId="20577"/>
          <ac:spMkLst>
            <pc:docMk/>
            <pc:sldMk cId="771643456" sldId="2147475876"/>
            <ac:spMk id="5" creationId="{C099D285-DC84-F44D-6B2E-E259A5A417AC}"/>
          </ac:spMkLst>
        </pc:spChg>
        <pc:spChg chg="del">
          <ac:chgData name="Cohrs, Dieter J" userId="788c026c-7836-4aad-b8a9-58b88551b30a" providerId="ADAL" clId="{23A2861F-4B70-4EAB-9126-AC74A49351C5}" dt="2024-09-03T20:47:48.958" v="123" actId="478"/>
          <ac:spMkLst>
            <pc:docMk/>
            <pc:sldMk cId="771643456" sldId="2147475876"/>
            <ac:spMk id="57" creationId="{25068EB7-8786-42A4-8860-C37188483B32}"/>
          </ac:spMkLst>
        </pc:spChg>
        <pc:spChg chg="mod">
          <ac:chgData name="Cohrs, Dieter J" userId="788c026c-7836-4aad-b8a9-58b88551b30a" providerId="ADAL" clId="{23A2861F-4B70-4EAB-9126-AC74A49351C5}" dt="2024-09-03T20:50:16.752" v="132" actId="5793"/>
          <ac:spMkLst>
            <pc:docMk/>
            <pc:sldMk cId="771643456" sldId="2147475876"/>
            <ac:spMk id="63" creationId="{5E30E07C-E721-44E9-AC7C-E1B0833EC495}"/>
          </ac:spMkLst>
        </pc:spChg>
      </pc:sldChg>
      <pc:sldChg chg="delSp add mod addCm">
        <pc:chgData name="Cohrs, Dieter J" userId="788c026c-7836-4aad-b8a9-58b88551b30a" providerId="ADAL" clId="{23A2861F-4B70-4EAB-9126-AC74A49351C5}" dt="2024-08-30T23:50:44.134" v="7" actId="478"/>
        <pc:sldMkLst>
          <pc:docMk/>
          <pc:sldMk cId="3689487651" sldId="2147475883"/>
        </pc:sldMkLst>
        <pc:spChg chg="del">
          <ac:chgData name="Cohrs, Dieter J" userId="788c026c-7836-4aad-b8a9-58b88551b30a" providerId="ADAL" clId="{23A2861F-4B70-4EAB-9126-AC74A49351C5}" dt="2024-08-30T23:50:44.134" v="7" actId="478"/>
          <ac:spMkLst>
            <pc:docMk/>
            <pc:sldMk cId="3689487651" sldId="2147475883"/>
            <ac:spMk id="3" creationId="{D53F5C4F-26AC-F7D3-AA68-01CD1C1999B0}"/>
          </ac:spMkLst>
        </pc:spChg>
        <pc:extLst>
          <p:ext xmlns:p="http://schemas.openxmlformats.org/presentationml/2006/main" uri="{D6D511B9-2390-475A-947B-AFAB55BFBCF1}">
            <pc226:cmChg xmlns:pc226="http://schemas.microsoft.com/office/powerpoint/2022/06/main/command" chg="add">
              <pc226:chgData name="Cohrs, Dieter J" userId="788c026c-7836-4aad-b8a9-58b88551b30a" providerId="ADAL" clId="{23A2861F-4B70-4EAB-9126-AC74A49351C5}" dt="2024-08-30T23:48:56.515" v="2"/>
              <pc2:cmMkLst xmlns:pc2="http://schemas.microsoft.com/office/powerpoint/2019/9/main/command">
                <pc:docMk/>
                <pc:sldMk cId="3689487651" sldId="2147475883"/>
                <pc2:cmMk id="{78BC8A3E-E7F6-439B-9939-974EAF2CC7C7}"/>
              </pc2:cmMkLst>
            </pc226:cmChg>
          </p:ext>
        </pc:extLst>
      </pc:sldChg>
      <pc:sldChg chg="delSp add mod addCm">
        <pc:chgData name="Cohrs, Dieter J" userId="788c026c-7836-4aad-b8a9-58b88551b30a" providerId="ADAL" clId="{23A2861F-4B70-4EAB-9126-AC74A49351C5}" dt="2024-08-30T23:50:29.370" v="6"/>
        <pc:sldMkLst>
          <pc:docMk/>
          <pc:sldMk cId="3261737808" sldId="2147475884"/>
        </pc:sldMkLst>
        <pc:spChg chg="del">
          <ac:chgData name="Cohrs, Dieter J" userId="788c026c-7836-4aad-b8a9-58b88551b30a" providerId="ADAL" clId="{23A2861F-4B70-4EAB-9126-AC74A49351C5}" dt="2024-08-30T23:49:46.737" v="4" actId="478"/>
          <ac:spMkLst>
            <pc:docMk/>
            <pc:sldMk cId="3261737808" sldId="2147475884"/>
            <ac:spMk id="6" creationId="{4B80A92E-6FFE-BAF1-7C91-9C7DBE92B921}"/>
          </ac:spMkLst>
        </pc:spChg>
        <pc:extLst>
          <p:ext xmlns:p="http://schemas.openxmlformats.org/presentationml/2006/main" uri="{D6D511B9-2390-475A-947B-AFAB55BFBCF1}">
            <pc226:cmChg xmlns:pc226="http://schemas.microsoft.com/office/powerpoint/2022/06/main/command" chg="add">
              <pc226:chgData name="Cohrs, Dieter J" userId="788c026c-7836-4aad-b8a9-58b88551b30a" providerId="ADAL" clId="{23A2861F-4B70-4EAB-9126-AC74A49351C5}" dt="2024-08-30T23:50:29.370" v="6"/>
              <pc2:cmMkLst xmlns:pc2="http://schemas.microsoft.com/office/powerpoint/2019/9/main/command">
                <pc:docMk/>
                <pc:sldMk cId="3261737808" sldId="2147475884"/>
                <pc2:cmMk id="{E5CD2D28-4DF3-41C7-B4D7-97B21A36603F}"/>
              </pc2:cmMkLst>
            </pc226:cmChg>
          </p:ext>
        </pc:extLst>
      </pc:sldChg>
      <pc:sldChg chg="delSp modSp add mod addCm">
        <pc:chgData name="Cohrs, Dieter J" userId="788c026c-7836-4aad-b8a9-58b88551b30a" providerId="ADAL" clId="{23A2861F-4B70-4EAB-9126-AC74A49351C5}" dt="2024-09-06T16:25:49.129" v="897" actId="20577"/>
        <pc:sldMkLst>
          <pc:docMk/>
          <pc:sldMk cId="2922812063" sldId="2147475885"/>
        </pc:sldMkLst>
        <pc:spChg chg="del">
          <ac:chgData name="Cohrs, Dieter J" userId="788c026c-7836-4aad-b8a9-58b88551b30a" providerId="ADAL" clId="{23A2861F-4B70-4EAB-9126-AC74A49351C5}" dt="2024-08-31T00:15:29.740" v="11" actId="478"/>
          <ac:spMkLst>
            <pc:docMk/>
            <pc:sldMk cId="2922812063" sldId="2147475885"/>
            <ac:spMk id="2" creationId="{BA89B22A-F3CE-2A9C-2626-F79CCA4DBB0F}"/>
          </ac:spMkLst>
        </pc:spChg>
        <pc:spChg chg="mod">
          <ac:chgData name="Cohrs, Dieter J" userId="788c026c-7836-4aad-b8a9-58b88551b30a" providerId="ADAL" clId="{23A2861F-4B70-4EAB-9126-AC74A49351C5}" dt="2024-09-06T16:25:49.129" v="897" actId="20577"/>
          <ac:spMkLst>
            <pc:docMk/>
            <pc:sldMk cId="2922812063" sldId="2147475885"/>
            <ac:spMk id="52" creationId="{2E518A7F-B6DF-4F74-96A7-750DBE4B1B31}"/>
          </ac:spMkLst>
        </pc:spChg>
        <pc:spChg chg="mod">
          <ac:chgData name="Cohrs, Dieter J" userId="788c026c-7836-4aad-b8a9-58b88551b30a" providerId="ADAL" clId="{23A2861F-4B70-4EAB-9126-AC74A49351C5}" dt="2024-09-06T16:23:04.036" v="855" actId="108"/>
          <ac:spMkLst>
            <pc:docMk/>
            <pc:sldMk cId="2922812063" sldId="2147475885"/>
            <ac:spMk id="55" creationId="{C90083F2-D0C5-4594-BA29-FAC033AFD1B1}"/>
          </ac:spMkLst>
        </pc:spChg>
        <pc:extLst>
          <p:ext xmlns:p="http://schemas.openxmlformats.org/presentationml/2006/main" uri="{D6D511B9-2390-475A-947B-AFAB55BFBCF1}">
            <pc226:cmChg xmlns:pc226="http://schemas.microsoft.com/office/powerpoint/2022/06/main/command" chg="add">
              <pc226:chgData name="Cohrs, Dieter J" userId="788c026c-7836-4aad-b8a9-58b88551b30a" providerId="ADAL" clId="{23A2861F-4B70-4EAB-9126-AC74A49351C5}" dt="2024-08-31T00:16:13.262" v="12"/>
              <pc2:cmMkLst xmlns:pc2="http://schemas.microsoft.com/office/powerpoint/2019/9/main/command">
                <pc:docMk/>
                <pc:sldMk cId="2922812063" sldId="2147475885"/>
                <pc2:cmMk id="{7C16B5E2-1243-4882-A9DC-350EC2C7332C}"/>
              </pc2:cmMkLst>
            </pc226:cmChg>
          </p:ext>
        </pc:ext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omments/modernComment_106_B8F305B2.xml><?xml version="1.0" encoding="utf-8"?>
<p188:cmLst xmlns:a="http://schemas.openxmlformats.org/drawingml/2006/main" xmlns:r="http://schemas.openxmlformats.org/officeDocument/2006/relationships" xmlns:p188="http://schemas.microsoft.com/office/powerpoint/2018/8/main">
  <p188:cm id="{17EC4236-A836-4E3C-94BD-30BF26376BF4}" authorId="{44EAE3A6-B2ED-FD97-A9BD-3DDA1FEF1940}" status="resolved" created="2024-08-30T23:52:54.675" complete="100000">
    <ac:txMkLst xmlns:ac="http://schemas.microsoft.com/office/drawing/2013/main/command">
      <pc:docMk xmlns:pc="http://schemas.microsoft.com/office/powerpoint/2013/main/command"/>
      <pc:sldMk xmlns:pc="http://schemas.microsoft.com/office/powerpoint/2013/main/command" cId="3102934450" sldId="262"/>
      <ac:spMk id="9" creationId="{ABEAF9F9-E88D-44A4-A1B6-BAA2E532B65E}"/>
      <ac:txMk cp="30" len="6">
        <ac:context len="37" hash="221532996"/>
      </ac:txMk>
    </ac:txMkLst>
    <p188:pos x="2541545" y="596402"/>
    <p188:txBody>
      <a:bodyPr/>
      <a:lstStyle/>
      <a:p>
        <a:r>
          <a:rPr lang="en-US"/>
          <a:t>You can already create the entry in UAM without publishing yet, that way you get the RDC number and can populate it already</a:t>
        </a:r>
      </a:p>
    </p188:txBody>
    <p188:extLst>
      <p:ext xmlns:p="http://schemas.openxmlformats.org/presentationml/2006/main" uri="{57CB4572-C831-44C2-8A1C-0ADB6CCDFE69}">
        <p223:reactions xmlns:p223="http://schemas.microsoft.com/office/powerpoint/2022/03/main">
          <p223:rxn type="👍">
            <p223:instance time="2024-09-02T15:46:02.124" authorId="{9A06F033-9B9D-DC71-71E0-698FBDBC31E9}"/>
          </p223:rxn>
        </p223:reactions>
      </p:ext>
    </p188:extLst>
  </p188:cm>
</p188:cmLst>
</file>

<file path=ppt/comments/modernComment_7FFFE1AB_DBE91D23.xml><?xml version="1.0" encoding="utf-8"?>
<p188:cmLst xmlns:a="http://schemas.openxmlformats.org/drawingml/2006/main" xmlns:r="http://schemas.openxmlformats.org/officeDocument/2006/relationships" xmlns:p188="http://schemas.microsoft.com/office/powerpoint/2018/8/main">
  <p188:cm id="{78BC8A3E-E7F6-439B-9939-974EAF2CC7C7}" authorId="{44EAE3A6-B2ED-FD97-A9BD-3DDA1FEF1940}" status="resolved" created="2024-08-30T23:48:56.436" complete="100000">
    <pc:sldMkLst xmlns:pc="http://schemas.microsoft.com/office/powerpoint/2013/main/command">
      <pc:docMk/>
      <pc:sldMk cId="3689487651" sldId="2147475883"/>
    </pc:sldMkLst>
    <p188:txBody>
      <a:bodyPr/>
      <a:lstStyle/>
      <a:p>
        <a:r>
          <a:rPr lang="en-US"/>
          <a:t>Replace with new slide including Cert status, lets publish the public doc once cert is granted in the next 2 weeks. </a:t>
        </a:r>
      </a:p>
    </p188:txBody>
  </p188:cm>
</p188:cmLst>
</file>

<file path=ppt/comments/modernComment_7FFFE1AC_C26A2B50.xml><?xml version="1.0" encoding="utf-8"?>
<p188:cmLst xmlns:a="http://schemas.openxmlformats.org/drawingml/2006/main" xmlns:r="http://schemas.openxmlformats.org/officeDocument/2006/relationships" xmlns:p188="http://schemas.microsoft.com/office/powerpoint/2018/8/main">
  <p188:cm id="{E5CD2D28-4DF3-41C7-B4D7-97B21A36603F}" authorId="{44EAE3A6-B2ED-FD97-A9BD-3DDA1FEF1940}" status="resolved" created="2024-08-30T23:50:29.292" complete="100000">
    <pc:sldMkLst xmlns:pc="http://schemas.microsoft.com/office/powerpoint/2013/main/command">
      <pc:docMk/>
      <pc:sldMk cId="3261737808" sldId="2147475884"/>
    </pc:sldMkLst>
    <p188:txBody>
      <a:bodyPr/>
      <a:lstStyle/>
      <a:p>
        <a:r>
          <a:rPr lang="en-US"/>
          <a:t>Replace with slide adding cert status , let's publish after cert granted in the next 2 weeks. </a:t>
        </a:r>
      </a:p>
    </p188:txBody>
  </p188:cm>
</p188:cmLst>
</file>

<file path=ppt/comments/modernComment_7FFFE1AD_AE36929F.xml><?xml version="1.0" encoding="utf-8"?>
<p188:cmLst xmlns:a="http://schemas.openxmlformats.org/drawingml/2006/main" xmlns:r="http://schemas.openxmlformats.org/officeDocument/2006/relationships" xmlns:p188="http://schemas.microsoft.com/office/powerpoint/2018/8/main">
  <p188:cm id="{7C16B5E2-1243-4882-A9DC-350EC2C7332C}" authorId="{44EAE3A6-B2ED-FD97-A9BD-3DDA1FEF1940}" status="resolved" created="2024-08-31T00:16:13.092" complete="100000">
    <pc:sldMkLst xmlns:pc="http://schemas.microsoft.com/office/powerpoint/2013/main/command">
      <pc:docMk/>
      <pc:sldMk cId="2922812063" sldId="2147475885"/>
    </pc:sldMkLst>
    <p188:txBody>
      <a:bodyPr/>
      <a:lstStyle/>
      <a:p>
        <a:r>
          <a:rPr lang="en-US"/>
          <a:t>Exchanged slide with added comment on AVNU cert, publish after cert is granted in the enxt 2 weeks.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B726A-C477-6444-83BF-F1538D69AD12}" type="datetimeFigureOut">
              <a:rPr lang="en-US" smtClean="0"/>
              <a:t>9/19/2024</a:t>
            </a:fld>
            <a:endParaRPr lang="en-US"/>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DCDB93-7126-8142-8B95-E87AEC48376D}" type="slidenum">
              <a:rPr lang="en-US" smtClean="0"/>
              <a:t>‹#›</a:t>
            </a:fld>
            <a:endParaRPr lang="en-US"/>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381000" y="685800"/>
            <a:ext cx="6096000" cy="3429000"/>
          </a:xfrm>
          <a:prstGeom prst="rect">
            <a:avLst/>
          </a:prstGeom>
        </p:spPr>
        <p:txBody>
          <a:bodyPr/>
          <a:lstStyle/>
          <a:p>
            <a:endParaRPr/>
          </a:p>
        </p:txBody>
      </p:sp>
      <p:sp>
        <p:nvSpPr>
          <p:cNvPr id="1056" name="Shape 10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022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latin typeface="+mn-lt"/>
              <a:ea typeface="+mn-ea"/>
              <a:cs typeface="+mn-cs"/>
              <a:sym typeface="Helvetica Neue"/>
            </a:endParaRPr>
          </a:p>
          <a:p>
            <a:endParaRPr lang="en-US"/>
          </a:p>
        </p:txBody>
      </p:sp>
    </p:spTree>
    <p:extLst>
      <p:ext uri="{BB962C8B-B14F-4D97-AF65-F5344CB8AC3E}">
        <p14:creationId xmlns:p14="http://schemas.microsoft.com/office/powerpoint/2010/main" val="250417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049E4-688C-48CE-BF84-33F468C813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0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Real-time optimizations on Intel platforms are known as Intel®  Time Coordinated Computing, or Intel® TCC.</a:t>
            </a:r>
          </a:p>
          <a:p>
            <a:endParaRPr lang="en-US" b="0"/>
          </a:p>
          <a:p>
            <a:r>
              <a:rPr lang="en-US" b="0"/>
              <a:t>Intel is providing IT-trusted, high-performance solutions that are enhanced with Intel TCC.</a:t>
            </a:r>
          </a:p>
          <a:p>
            <a:endParaRPr lang="en-US" b="0"/>
          </a:p>
          <a:p>
            <a:r>
              <a:rPr lang="en-US" b="0"/>
              <a:t>Intel® Time Coordinated Computing (TCC) comprises of many real-time optimizations though out the hardware and software stack of Intel’s Compute platforms, enhancing time synchronizations and reducing latencies. This also includes real-time optimizations in </a:t>
            </a:r>
            <a:r>
              <a:rPr lang="en-US" b="1"/>
              <a:t>Intel’s end point connectivity solutions </a:t>
            </a:r>
            <a:r>
              <a:rPr lang="en-US" sz="1100" b="0">
                <a:latin typeface="+mn-lt"/>
                <a:ea typeface="+mn-ea"/>
                <a:cs typeface="+mn-cs"/>
                <a:sym typeface="Helvetica Neue"/>
              </a:rPr>
              <a:t>including</a:t>
            </a:r>
            <a:r>
              <a:rPr lang="en-US" b="1"/>
              <a:t> </a:t>
            </a:r>
            <a:r>
              <a:rPr lang="en-US" b="0"/>
              <a:t>IEEE TSN enhancements to communicate efficiently with a TSN network, as defined in the open TSN standards.</a:t>
            </a:r>
          </a:p>
          <a:p>
            <a:endParaRPr lang="en-US" b="0"/>
          </a:p>
          <a:p>
            <a:pPr marL="0" marR="0" lvl="0" indent="0" defTabSz="228600" eaLnBrk="1" fontAlgn="auto" latinLnBrk="0" hangingPunct="1">
              <a:lnSpc>
                <a:spcPct val="117999"/>
              </a:lnSpc>
              <a:spcBef>
                <a:spcPts val="0"/>
              </a:spcBef>
              <a:spcAft>
                <a:spcPts val="0"/>
              </a:spcAft>
              <a:buClrTx/>
              <a:buSzTx/>
              <a:buFontTx/>
              <a:buNone/>
              <a:tabLst/>
              <a:defRPr/>
            </a:pPr>
            <a:r>
              <a:rPr lang="en-US" b="0"/>
              <a:t>Intel TCC is available on several processors and SKUs across our Intel Atom, Core and Xeon processor product lines, as well as on several of Intel’s end-point connectivity solutions.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51975-2206-4F74-9F67-7F396674D3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47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649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790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7513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Intel’s IOT end point solutions support all the relevant TSN Specifications. While some of the specifications require actual support in HW and driver, others are part of the Application level.</a:t>
            </a:r>
          </a:p>
        </p:txBody>
      </p:sp>
      <p:sp>
        <p:nvSpPr>
          <p:cNvPr id="4" name="Slide Number Placeholder 3"/>
          <p:cNvSpPr>
            <a:spLocks noGrp="1"/>
          </p:cNvSpPr>
          <p:nvPr>
            <p:ph type="sldNum" sz="quarter" idx="5"/>
          </p:nvPr>
        </p:nvSpPr>
        <p:spPr/>
        <p:txBody>
          <a:bodyPr/>
          <a:lstStyle/>
          <a:p>
            <a:fld id="{683DEB03-23A9-41E3-A14F-3E94FC9767B5}" type="slidenum">
              <a:rPr lang="en-US" smtClean="0"/>
              <a:t>30</a:t>
            </a:fld>
            <a:endParaRPr lang="en-US"/>
          </a:p>
        </p:txBody>
      </p:sp>
    </p:spTree>
    <p:extLst>
      <p:ext uri="{BB962C8B-B14F-4D97-AF65-F5344CB8AC3E}">
        <p14:creationId xmlns:p14="http://schemas.microsoft.com/office/powerpoint/2010/main" val="1594110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049E4-688C-48CE-BF84-33F468C813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112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923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latin typeface="Intel Cle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41479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Manufacturing industry is going thru transformation due to several factors. </a:t>
            </a:r>
            <a:endParaRPr lang="en-DE"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u="sng">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Market Factors:</a:t>
            </a:r>
            <a:endParaRPr lang="en-DE" sz="11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Increased demand for customized products &amp; services (‘Lot Size One’)</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Green manufacturing and Energy consumption (Reduce wastage)</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Geopolitical appetite for manufacturing dominance</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Complex ecosystems to deliver solutions (also, custom/proprietary solutions make solutions not flexible)</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u="sng">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Human Element:</a:t>
            </a:r>
            <a:endParaRPr lang="en-DE" sz="11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Aging Workforce &amp; Workforce attrition in manufacturing /Human-centric automation that is user-friendly – OT people can handle technology)</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Humans working alongside robots (Need for </a:t>
            </a:r>
            <a:r>
              <a:rPr lang="en-US" sz="1200" err="1">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FuSa</a:t>
            </a: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AR/VR and wearables change the nature of human work (to increase productivity and efficiency)</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u="sng">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Security Risk:</a:t>
            </a:r>
            <a:endParaRPr lang="en-DE" sz="11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Cyberattacks on the rise (everyday we see headlines on this)</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Increased intelligence at the edge opens potential vulnerabilities (as we spread the compute base, the threat surface increases. So, need for Security to be foundational)</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Networked enterprise systems increase complexity for security </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u="sng">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Disruptions:</a:t>
            </a:r>
            <a:endParaRPr lang="en-DE" sz="11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Geopolitical Tensions</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Global Pandemic/Covid-19</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New Technology: 3D Printing changing the dynamics of competition</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DE"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Our customers are asking us to help address these challenges. Customers want us to provide solutions that will help with improving:</a:t>
            </a:r>
            <a:endParaRPr lang="en-DE" sz="110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Reduce wastage &amp; provide flexible operation, Improve product quality (Market Factor)</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Improve worker safety &amp; </a:t>
            </a:r>
            <a:r>
              <a:rPr lang="en-US" sz="1200" err="1">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producivity</a:t>
            </a: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(Human Element)</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improve output (Security risk)</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improve operational efficiency (Disruption)</a:t>
            </a:r>
            <a:endParaRPr lang="en-DE" sz="11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DE"/>
          </a:p>
        </p:txBody>
      </p:sp>
    </p:spTree>
    <p:extLst>
      <p:ext uri="{BB962C8B-B14F-4D97-AF65-F5344CB8AC3E}">
        <p14:creationId xmlns:p14="http://schemas.microsoft.com/office/powerpoint/2010/main" val="3347459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1343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5582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685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654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transformation happening in several markets requires new approaches – which I want to explain in the graph on the bottom.</a:t>
            </a:r>
          </a:p>
          <a:p>
            <a:endParaRPr lang="en-US"/>
          </a:p>
          <a:p>
            <a:r>
              <a:rPr lang="en-US"/>
              <a:t>Traditional OT, typical IT…but, just adding a little bit of performance to the Fixed Function Solutions or taking High-Performance compute to meet ultra low cycle times by trimming and reducing all the great features is not the way to go.</a:t>
            </a:r>
          </a:p>
          <a:p>
            <a:endParaRPr lang="en-US"/>
          </a:p>
          <a:p>
            <a:r>
              <a:rPr lang="en-US"/>
              <a:t>We need to achieve high performance with the right level of determinism as needed for specific use cases.</a:t>
            </a:r>
          </a:p>
          <a:p>
            <a:endParaRPr lang="en-US"/>
          </a:p>
          <a:p>
            <a:r>
              <a:rPr lang="en-US"/>
              <a:t>We want to make use of off the shelve SW, FW and HW.  Not highly optimized specific solutions for 1 use case – not easily extendable, scalable, reusable, interoperable…</a:t>
            </a:r>
            <a:endParaRPr lang="en-DE"/>
          </a:p>
        </p:txBody>
      </p:sp>
    </p:spTree>
    <p:extLst>
      <p:ext uri="{BB962C8B-B14F-4D97-AF65-F5344CB8AC3E}">
        <p14:creationId xmlns:p14="http://schemas.microsoft.com/office/powerpoint/2010/main" val="96816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cost reduction is definitely a strong adoption driver for transformation, but the concern of downtime costs is a huge concern for factory owners</a:t>
            </a:r>
          </a:p>
          <a:p>
            <a:pPr lvl="1"/>
            <a:r>
              <a:rPr lang="en-US"/>
              <a:t>Just as an example, the downtime cost for an automotive assembly line is in the range of 4 to 5 million dollars per hour.</a:t>
            </a:r>
          </a:p>
          <a:p>
            <a:pPr lvl="1"/>
            <a:r>
              <a:rPr lang="en-US"/>
              <a:t>Even if I applied an IT level service guarantee of 99.9% availability, I’m looking at tens of millions of dollars of downtime costs per year. This is huge!</a:t>
            </a:r>
          </a:p>
          <a:p>
            <a:pPr lvl="1"/>
            <a:r>
              <a:rPr lang="en-US"/>
              <a:t>And so, we need to drive towards much higher levels of availability – 99.9999% up time.</a:t>
            </a:r>
          </a:p>
          <a:p>
            <a:pPr lvl="1"/>
            <a:endParaRPr lang="en-US"/>
          </a:p>
          <a:p>
            <a:pPr lvl="0"/>
            <a:r>
              <a:rPr lang="en-US"/>
              <a:t>Traditionally, this has required costly hardware-based redundancy with multiple proprietary controllers. And these controllers don’t always talk to each other using the same protocols. When the line is ready for an upgrade or reaches end of life – transferring the IP from one system to another is at best very costly, if not impossible!</a:t>
            </a:r>
          </a:p>
          <a:p>
            <a:pPr lvl="0"/>
            <a:endParaRPr lang="en-US"/>
          </a:p>
          <a:p>
            <a:pPr lvl="0"/>
            <a:r>
              <a:rPr lang="en-US"/>
              <a:t>One other headwind we are seeing is the shrinking skills base for legacy control systems and programming languages. More and more, data scientists, not control engineers, want to natively program in python or other higher-level languages to implement automation applications. Making these PLCs portable, containerized workloads running in a cloud-native edge environment is going to help address that challenge.</a:t>
            </a:r>
          </a:p>
          <a:p>
            <a:pPr lvl="0"/>
            <a:endParaRPr lang="en-US"/>
          </a:p>
          <a:p>
            <a:endParaRPr lang="en-DE"/>
          </a:p>
        </p:txBody>
      </p:sp>
    </p:spTree>
    <p:extLst>
      <p:ext uri="{BB962C8B-B14F-4D97-AF65-F5344CB8AC3E}">
        <p14:creationId xmlns:p14="http://schemas.microsoft.com/office/powerpoint/2010/main" val="14799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a:t>Increased System Scalability: customers want to be able to run their workloads where it makes most sense, depending on their requirements. This could mean in the cloud for economies of scale, on the edge in an on-prem data center for data &amp; IP security, or close to the machine for lowest latency.</a:t>
            </a:r>
          </a:p>
          <a:p>
            <a:endParaRPr lang="de-DE" b="0"/>
          </a:p>
          <a:p>
            <a:r>
              <a:rPr lang="de-DE" b="0"/>
              <a:t>High Availability: production line managers and maintenance technicians need to know that a software based version of their trusted hardware controller is not going to result in expensive downtime incidents.</a:t>
            </a:r>
          </a:p>
          <a:p>
            <a:endParaRPr lang="de-DE" b="0"/>
          </a:p>
          <a:p>
            <a:r>
              <a:rPr lang="de-DE" b="0"/>
              <a:t>Reduced Maintenance Costs: at the same time, IT managers don‘t want to spend lots of time and expense updating software or operating systems on a vast sprawl of vendor hardware.</a:t>
            </a:r>
          </a:p>
          <a:p>
            <a:endParaRPr lang="de-DE" b="0"/>
          </a:p>
          <a:p>
            <a:r>
              <a:rPr lang="de-DE" b="0"/>
              <a:t>Portability &amp; Agility: Factory managers are looking for more agile manufacturing solutions, where they can re-arrange or re-configure the production line without having to procure or re-deploy hardware. They really look for a „software defined manufacturing“ approach to enable their future production lines.</a:t>
            </a:r>
          </a:p>
          <a:p>
            <a:endParaRPr lang="de-DE" b="0"/>
          </a:p>
          <a:p>
            <a:r>
              <a:rPr lang="de-DE" b="0"/>
              <a:t>Data analysis at the edge: business insights today are often limited to aggregated plant level data. By pulling AI and machine learning applications out of the cloud and into the edge, customers can combine their data science back end with machine level control to develop new and innovative production technqiues.</a:t>
            </a:r>
          </a:p>
          <a:p>
            <a:endParaRPr lang="de-DE" b="0"/>
          </a:p>
          <a:p>
            <a:endParaRPr lang="en-DE"/>
          </a:p>
        </p:txBody>
      </p:sp>
    </p:spTree>
    <p:extLst>
      <p:ext uri="{BB962C8B-B14F-4D97-AF65-F5344CB8AC3E}">
        <p14:creationId xmlns:p14="http://schemas.microsoft.com/office/powerpoint/2010/main" val="409470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Devices: Linear actuator, Laser Break Sensor, Motor, Conveyer Belt</a:t>
            </a:r>
          </a:p>
          <a:p>
            <a:endParaRPr lang="en-US" sz="1100"/>
          </a:p>
          <a:p>
            <a:r>
              <a:rPr lang="en-US" sz="1100"/>
              <a:t>MES: Manufacturing Execution System</a:t>
            </a:r>
          </a:p>
          <a:p>
            <a:r>
              <a:rPr lang="en-US" sz="1100"/>
              <a:t>QMS: Quality Management System</a:t>
            </a:r>
          </a:p>
          <a:p>
            <a:r>
              <a:rPr lang="en-US" sz="1100"/>
              <a:t>WMS: Warehouse Management System</a:t>
            </a:r>
          </a:p>
          <a:p>
            <a:endParaRPr lang="en-US" sz="1100"/>
          </a:p>
          <a:p>
            <a:r>
              <a:rPr lang="en-US" sz="1100"/>
              <a:t>Customer needs require an Industry transformation to SW-defined…FROM….TO…</a:t>
            </a:r>
          </a:p>
          <a:p>
            <a:endParaRPr lang="en-US" sz="1100"/>
          </a:p>
          <a:p>
            <a:r>
              <a:rPr lang="en-US" sz="1100"/>
              <a:t>FROM:</a:t>
            </a:r>
          </a:p>
          <a:p>
            <a:pPr marL="0" marR="0" lvl="0" indent="0" defTabSz="228600" eaLnBrk="1" fontAlgn="auto" latinLnBrk="0" hangingPunct="1">
              <a:lnSpc>
                <a:spcPct val="117999"/>
              </a:lnSpc>
              <a:spcBef>
                <a:spcPts val="0"/>
              </a:spcBef>
              <a:spcAft>
                <a:spcPts val="0"/>
              </a:spcAft>
              <a:buClrTx/>
              <a:buSzTx/>
              <a:buFontTx/>
              <a:buNone/>
              <a:tabLst/>
              <a:defRPr/>
            </a:pPr>
            <a:r>
              <a:rPr lang="en-US" u="sng"/>
              <a:t>Fixed-function</a:t>
            </a:r>
            <a:r>
              <a:rPr lang="en-US"/>
              <a:t> automation with processes optimized over years to achieve high volume at low cost. (automate reproducible and predictable tasks)</a:t>
            </a:r>
          </a:p>
          <a:p>
            <a:pPr lvl="1"/>
            <a:r>
              <a:rPr lang="en-US"/>
              <a:t>Production lines with solutions from various vendors - solutions that are highly optimized to realize a specific function – reliable to operate 20 years – unexpected situation </a:t>
            </a:r>
            <a:r>
              <a:rPr lang="en-US">
                <a:sym typeface="Wingdings" panose="05000000000000000000" pitchFamily="2" charset="2"/>
              </a:rPr>
              <a:t> STOP</a:t>
            </a:r>
            <a:endParaRPr lang="en-US"/>
          </a:p>
          <a:p>
            <a:r>
              <a:rPr lang="en-US" u="sng"/>
              <a:t>Specific systems </a:t>
            </a:r>
            <a:r>
              <a:rPr lang="en-US"/>
              <a:t>(optimized embedded HW/SW) with separate, </a:t>
            </a:r>
            <a:r>
              <a:rPr lang="en-US" u="sng"/>
              <a:t>dedicated networks </a:t>
            </a:r>
            <a:r>
              <a:rPr lang="en-US"/>
              <a:t>to control time-critical applications s.a. robots</a:t>
            </a:r>
          </a:p>
          <a:p>
            <a:pPr lvl="1"/>
            <a:r>
              <a:rPr lang="en-US"/>
              <a:t>Individual solutions based on proprietary HW, SW and network implementations </a:t>
            </a:r>
            <a:r>
              <a:rPr lang="en-US">
                <a:sym typeface="Wingdings" panose="05000000000000000000" pitchFamily="2" charset="2"/>
              </a:rPr>
              <a:t> </a:t>
            </a:r>
            <a:r>
              <a:rPr lang="en-US" u="sng">
                <a:sym typeface="Wingdings" panose="05000000000000000000" pitchFamily="2" charset="2"/>
              </a:rPr>
              <a:t>closed ecosystems</a:t>
            </a:r>
            <a:endParaRPr lang="en-US" u="sng"/>
          </a:p>
          <a:p>
            <a:pPr marL="0" indent="0">
              <a:buNone/>
            </a:pPr>
            <a:r>
              <a:rPr lang="en-US">
                <a:sym typeface="Wingdings" panose="05000000000000000000" pitchFamily="2" charset="2"/>
              </a:rPr>
              <a:t> S</a:t>
            </a:r>
            <a:r>
              <a:rPr lang="en-US"/>
              <a:t>ystems are not really flexible and made for scaling </a:t>
            </a:r>
          </a:p>
          <a:p>
            <a:endParaRPr lang="en-US"/>
          </a:p>
          <a:p>
            <a:r>
              <a:rPr lang="en-US"/>
              <a:t>TO:</a:t>
            </a:r>
          </a:p>
          <a:p>
            <a:r>
              <a:rPr lang="en-US"/>
              <a:t>Meet upcoming end customer demands for individual solutions</a:t>
            </a:r>
          </a:p>
          <a:p>
            <a:pPr lvl="1"/>
            <a:r>
              <a:rPr lang="en-US"/>
              <a:t>Customizable small-series production (‘lot size one’) - still at low cost</a:t>
            </a:r>
          </a:p>
          <a:p>
            <a:r>
              <a:rPr lang="en-US"/>
              <a:t>Production to be easily re-configured or extended without major re-deployment effort  - preferably, systems can self-configure</a:t>
            </a:r>
          </a:p>
          <a:p>
            <a:pPr lvl="1"/>
            <a:r>
              <a:rPr lang="en-US" u="sng"/>
              <a:t>Interoperability</a:t>
            </a:r>
            <a:r>
              <a:rPr lang="en-US"/>
              <a:t> between solutions from different vendors </a:t>
            </a:r>
          </a:p>
          <a:p>
            <a:r>
              <a:rPr lang="en-US"/>
              <a:t>Arbitrary access to all data needs to be given / AI in production</a:t>
            </a:r>
          </a:p>
          <a:p>
            <a:pPr lvl="1"/>
            <a:r>
              <a:rPr lang="en-US"/>
              <a:t>powerful consolidated compute to control/monitor many devices. Computations during runtime – </a:t>
            </a:r>
            <a:r>
              <a:rPr lang="en-US" u="sng"/>
              <a:t>flexible</a:t>
            </a:r>
            <a:r>
              <a:rPr lang="en-US"/>
              <a:t>: react to specific situation</a:t>
            </a:r>
          </a:p>
          <a:p>
            <a:pPr lvl="1"/>
            <a:r>
              <a:rPr lang="en-US"/>
              <a:t>Single, </a:t>
            </a:r>
            <a:r>
              <a:rPr lang="en-US" u="sng"/>
              <a:t>scalable</a:t>
            </a:r>
            <a:r>
              <a:rPr lang="en-US"/>
              <a:t> compute that allows to control and </a:t>
            </a:r>
            <a:r>
              <a:rPr lang="en-US" u="sng"/>
              <a:t>access</a:t>
            </a:r>
            <a:r>
              <a:rPr lang="en-US"/>
              <a:t> hundreds of devices with a mix of best-effort traffic, and real-time or time-critical traffic</a:t>
            </a:r>
          </a:p>
          <a:p>
            <a:pPr lvl="1"/>
            <a:endParaRPr lang="en-US"/>
          </a:p>
          <a:p>
            <a:pPr lvl="1"/>
            <a:endParaRPr lang="en-US"/>
          </a:p>
          <a:p>
            <a:pPr lvl="1"/>
            <a:r>
              <a:rPr lang="en-US"/>
              <a:t>NOTE</a:t>
            </a:r>
          </a:p>
          <a:p>
            <a:pPr lvl="1"/>
            <a:r>
              <a:rPr lang="en-US"/>
              <a:t>Multiple protocols can still co-exist. Multi-middleware. Others protocols will converge - not go away</a:t>
            </a:r>
          </a:p>
          <a:p>
            <a:pPr lvl="1"/>
            <a:endParaRPr lang="en-US"/>
          </a:p>
          <a:p>
            <a:endParaRPr lang="en-DE"/>
          </a:p>
        </p:txBody>
      </p:sp>
    </p:spTree>
    <p:extLst>
      <p:ext uri="{BB962C8B-B14F-4D97-AF65-F5344CB8AC3E}">
        <p14:creationId xmlns:p14="http://schemas.microsoft.com/office/powerpoint/2010/main" val="19057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DE"/>
          </a:p>
        </p:txBody>
      </p:sp>
    </p:spTree>
    <p:extLst>
      <p:ext uri="{BB962C8B-B14F-4D97-AF65-F5344CB8AC3E}">
        <p14:creationId xmlns:p14="http://schemas.microsoft.com/office/powerpoint/2010/main" val="1408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a:solidFill>
                  <a:schemeClr val="tx1"/>
                </a:solidFill>
                <a:sym typeface="Wingdings" panose="05000000000000000000" pitchFamily="2" charset="2"/>
              </a:rPr>
              <a:t>What does this mean more in detail…</a:t>
            </a:r>
          </a:p>
          <a:p>
            <a:pPr marL="0" marR="0" lvl="0" indent="0" algn="l" defTabSz="228600" rtl="0" eaLnBrk="1" fontAlgn="auto" latinLnBrk="0" hangingPunct="1">
              <a:lnSpc>
                <a:spcPct val="117999"/>
              </a:lnSpc>
              <a:spcBef>
                <a:spcPts val="0"/>
              </a:spcBef>
              <a:spcAft>
                <a:spcPts val="0"/>
              </a:spcAft>
              <a:buClrTx/>
              <a:buSzTx/>
              <a:buFontTx/>
              <a:buNone/>
              <a:tabLst/>
              <a:defRPr/>
            </a:pPr>
            <a:endParaRPr lang="en-US" sz="1100">
              <a:solidFill>
                <a:schemeClr val="tx1"/>
              </a:solidFill>
              <a:sym typeface="Wingdings" panose="05000000000000000000" pitchFamily="2" charset="2"/>
            </a:endParaRPr>
          </a:p>
          <a:p>
            <a:pPr marL="0" marR="0" lvl="0" indent="0" algn="l" defTabSz="228600" rtl="0" eaLnBrk="1" fontAlgn="auto" latinLnBrk="0" hangingPunct="1">
              <a:lnSpc>
                <a:spcPct val="117999"/>
              </a:lnSpc>
              <a:spcBef>
                <a:spcPts val="0"/>
              </a:spcBef>
              <a:spcAft>
                <a:spcPts val="0"/>
              </a:spcAft>
              <a:buClrTx/>
              <a:buSzTx/>
              <a:buFontTx/>
              <a:buNone/>
              <a:tabLst/>
              <a:defRPr/>
            </a:pPr>
            <a:r>
              <a:rPr lang="en-US" sz="1100">
                <a:solidFill>
                  <a:schemeClr val="tx1"/>
                </a:solidFill>
                <a:sym typeface="Wingdings" panose="05000000000000000000" pitchFamily="2" charset="2"/>
              </a:rPr>
              <a:t>Accurate </a:t>
            </a:r>
            <a:r>
              <a:rPr lang="en-US" sz="1100" u="sng">
                <a:solidFill>
                  <a:schemeClr val="tx1"/>
                </a:solidFill>
                <a:sym typeface="Wingdings" panose="05000000000000000000" pitchFamily="2" charset="2"/>
              </a:rPr>
              <a:t>time synchronization</a:t>
            </a:r>
            <a:r>
              <a:rPr lang="en-US" sz="1100">
                <a:solidFill>
                  <a:schemeClr val="tx1"/>
                </a:solidFill>
                <a:sym typeface="Wingdings" panose="05000000000000000000" pitchFamily="2" charset="2"/>
              </a:rPr>
              <a:t> is a fundamental requirement to manage and orchestrate mixed-criticality workloads – on the compute and network.</a:t>
            </a:r>
          </a:p>
          <a:p>
            <a:endParaRPr lang="en-US"/>
          </a:p>
          <a:p>
            <a:r>
              <a:rPr lang="en-US"/>
              <a:t>Determinism in time</a:t>
            </a:r>
          </a:p>
          <a:p>
            <a:endParaRPr lang="en-US"/>
          </a:p>
          <a:p>
            <a:r>
              <a:rPr lang="en-US"/>
              <a:t>Network convergence </a:t>
            </a:r>
          </a:p>
          <a:p>
            <a:endParaRPr lang="en-US"/>
          </a:p>
          <a:p>
            <a:pPr marL="0" marR="0" lvl="0" indent="0" algn="l" defTabSz="228600" rtl="0" eaLnBrk="1" fontAlgn="auto" latinLnBrk="0" hangingPunct="1">
              <a:lnSpc>
                <a:spcPct val="117999"/>
              </a:lnSpc>
              <a:spcBef>
                <a:spcPts val="0"/>
              </a:spcBef>
              <a:spcAft>
                <a:spcPts val="0"/>
              </a:spcAft>
              <a:buClrTx/>
              <a:buSzTx/>
              <a:buFontTx/>
              <a:buNone/>
              <a:tabLst/>
              <a:defRPr/>
            </a:pPr>
            <a:r>
              <a:rPr kumimoji="0" lang="en-US" sz="1100" b="0" i="0" u="none" strike="noStrike" cap="none" spc="0" normalizeH="0" baseline="0">
                <a:ln>
                  <a:noFill/>
                </a:ln>
                <a:solidFill>
                  <a:schemeClr val="tx1"/>
                </a:solidFill>
                <a:effectLst/>
                <a:uFillTx/>
                <a:latin typeface="+mn-lt"/>
                <a:ea typeface="+mn-ea"/>
                <a:cs typeface="+mn-cs"/>
                <a:sym typeface="Helvetica Neue"/>
              </a:rPr>
              <a:t>Different levels of </a:t>
            </a:r>
            <a:r>
              <a:rPr kumimoji="0" lang="en-US" sz="1100" b="0" i="0" u="sng" strike="noStrike" cap="none" spc="0" normalizeH="0" baseline="0">
                <a:ln>
                  <a:noFill/>
                </a:ln>
                <a:solidFill>
                  <a:schemeClr val="tx1"/>
                </a:solidFill>
                <a:effectLst/>
                <a:uFillTx/>
                <a:latin typeface="+mn-lt"/>
                <a:ea typeface="+mn-ea"/>
                <a:cs typeface="+mn-cs"/>
                <a:sym typeface="Helvetica Neue"/>
              </a:rPr>
              <a:t>isolation</a:t>
            </a:r>
            <a:r>
              <a:rPr kumimoji="0" lang="en-US" sz="1100" b="0" i="0" u="none" strike="noStrike" cap="none" spc="0" normalizeH="0" baseline="0">
                <a:ln>
                  <a:noFill/>
                </a:ln>
                <a:solidFill>
                  <a:schemeClr val="tx1"/>
                </a:solidFill>
                <a:effectLst/>
                <a:uFillTx/>
                <a:latin typeface="+mn-lt"/>
                <a:ea typeface="+mn-ea"/>
                <a:cs typeface="+mn-cs"/>
                <a:sym typeface="Helvetica Neue"/>
              </a:rPr>
              <a:t> between RT and NRT workloads can be achieved by different means, </a:t>
            </a:r>
            <a:r>
              <a:rPr kumimoji="0" lang="en-US" sz="1100" b="0" i="0" u="none" strike="noStrike" cap="none" spc="0" normalizeH="0" baseline="0" err="1">
                <a:ln>
                  <a:noFill/>
                </a:ln>
                <a:solidFill>
                  <a:schemeClr val="tx1"/>
                </a:solidFill>
                <a:effectLst/>
                <a:uFillTx/>
                <a:latin typeface="+mn-lt"/>
                <a:ea typeface="+mn-ea"/>
                <a:cs typeface="+mn-cs"/>
                <a:sym typeface="Helvetica Neue"/>
              </a:rPr>
              <a:t>s.a.</a:t>
            </a:r>
            <a:r>
              <a:rPr kumimoji="0" lang="en-US" sz="1100" b="0" i="0" u="none" strike="noStrike" cap="none" spc="0" normalizeH="0" baseline="0">
                <a:ln>
                  <a:noFill/>
                </a:ln>
                <a:solidFill>
                  <a:schemeClr val="tx1"/>
                </a:solidFill>
                <a:effectLst/>
                <a:uFillTx/>
                <a:latin typeface="+mn-lt"/>
                <a:ea typeface="+mn-ea"/>
                <a:cs typeface="+mn-cs"/>
                <a:sym typeface="Helvetica Neue"/>
              </a:rPr>
              <a:t>, core pinning, cache and memory QoS, selection of OS, hypervisor and TSN features on the network side.</a:t>
            </a:r>
          </a:p>
          <a:p>
            <a:pPr marL="0" marR="0" lvl="0" indent="0" algn="l" defTabSz="228600" rtl="0" eaLnBrk="1" fontAlgn="auto" latinLnBrk="0" hangingPunct="1">
              <a:lnSpc>
                <a:spcPct val="117999"/>
              </a:lnSpc>
              <a:spcBef>
                <a:spcPts val="0"/>
              </a:spcBef>
              <a:spcAft>
                <a:spcPts val="0"/>
              </a:spcAft>
              <a:buClrTx/>
              <a:buSzTx/>
              <a:buFontTx/>
              <a:buNone/>
              <a:tabLst/>
              <a:defRPr/>
            </a:pPr>
            <a:endParaRPr lang="en-US" sz="1100">
              <a:solidFill>
                <a:schemeClr val="tx1"/>
              </a:solidFill>
              <a:sym typeface="Wingdings" panose="05000000000000000000" pitchFamily="2" charset="2"/>
            </a:endParaRPr>
          </a:p>
          <a:p>
            <a:pPr marL="0" marR="0" lvl="0" indent="0" algn="l" defTabSz="228600" rtl="0" eaLnBrk="1" fontAlgn="auto" latinLnBrk="0" hangingPunct="1">
              <a:lnSpc>
                <a:spcPct val="117999"/>
              </a:lnSpc>
              <a:spcBef>
                <a:spcPts val="0"/>
              </a:spcBef>
              <a:spcAft>
                <a:spcPts val="0"/>
              </a:spcAft>
              <a:buClrTx/>
              <a:buSzTx/>
              <a:buFontTx/>
              <a:buNone/>
              <a:tabLst/>
              <a:defRPr/>
            </a:pPr>
            <a:r>
              <a:rPr lang="en-US" sz="1100" u="sng">
                <a:solidFill>
                  <a:schemeClr val="tx1"/>
                </a:solidFill>
                <a:sym typeface="Wingdings" panose="05000000000000000000" pitchFamily="2" charset="2"/>
              </a:rPr>
              <a:t>Orchestration</a:t>
            </a:r>
            <a:r>
              <a:rPr lang="en-US" sz="1100">
                <a:solidFill>
                  <a:schemeClr val="tx1"/>
                </a:solidFill>
                <a:sym typeface="Wingdings" panose="05000000000000000000" pitchFamily="2" charset="2"/>
              </a:rPr>
              <a:t> of mixed-criticality workload adds another level of complexity: latency need per workload needs to be balanced with available latency budget on core, over cores, over CPUs - as well as on the (TSN) network.</a:t>
            </a:r>
          </a:p>
          <a:p>
            <a:r>
              <a:rPr lang="en-US"/>
              <a:t>- </a:t>
            </a:r>
            <a:r>
              <a:rPr lang="en-US" err="1"/>
              <a:t>Timeslicing</a:t>
            </a:r>
            <a:r>
              <a:rPr lang="en-US"/>
              <a:t> of available latency budget</a:t>
            </a:r>
          </a:p>
          <a:p>
            <a:endParaRPr lang="en-US"/>
          </a:p>
          <a:p>
            <a:pPr marL="342900" marR="0" indent="-342900" algn="l" defTabSz="2438338" rtl="0" fontAlgn="auto" latinLnBrk="0" hangingPunct="0">
              <a:lnSpc>
                <a:spcPct val="100000"/>
              </a:lnSpc>
              <a:spcBef>
                <a:spcPts val="0"/>
              </a:spcBef>
              <a:spcAft>
                <a:spcPts val="0"/>
              </a:spcAft>
              <a:buClrTx/>
              <a:buSzTx/>
              <a:buFont typeface="Wingdings" panose="05000000000000000000" pitchFamily="2" charset="2"/>
              <a:buChar char="à"/>
              <a:tabLst/>
            </a:pPr>
            <a:r>
              <a:rPr lang="en-US" i="1">
                <a:solidFill>
                  <a:schemeClr val="bg1"/>
                </a:solidFill>
              </a:rPr>
              <a:t>Meet cycle time needs for </a:t>
            </a:r>
            <a:r>
              <a:rPr kumimoji="0" lang="en-US" b="0" i="1" strike="noStrike" cap="none" spc="0" normalizeH="0" baseline="0">
                <a:ln>
                  <a:noFill/>
                </a:ln>
                <a:solidFill>
                  <a:schemeClr val="bg1"/>
                </a:solidFill>
                <a:effectLst/>
                <a:uFillTx/>
                <a:latin typeface="+mn-lt"/>
                <a:ea typeface="+mn-ea"/>
                <a:cs typeface="+mn-cs"/>
                <a:sym typeface="Helvetica Neue"/>
              </a:rPr>
              <a:t>RT workloads</a:t>
            </a:r>
          </a:p>
          <a:p>
            <a:pPr marL="342900" marR="0" indent="-342900" algn="l" defTabSz="2438338" rtl="0" fontAlgn="auto" latinLnBrk="0" hangingPunct="0">
              <a:lnSpc>
                <a:spcPct val="100000"/>
              </a:lnSpc>
              <a:spcBef>
                <a:spcPts val="0"/>
              </a:spcBef>
              <a:spcAft>
                <a:spcPts val="0"/>
              </a:spcAft>
              <a:buClrTx/>
              <a:buSzTx/>
              <a:buFont typeface="Wingdings" panose="05000000000000000000" pitchFamily="2" charset="2"/>
              <a:buChar char="à"/>
              <a:tabLst/>
            </a:pPr>
            <a:r>
              <a:rPr kumimoji="0" lang="en-US" b="0" i="1" strike="noStrike" cap="none" spc="0" normalizeH="0" baseline="0">
                <a:ln>
                  <a:noFill/>
                </a:ln>
                <a:solidFill>
                  <a:schemeClr val="bg1"/>
                </a:solidFill>
                <a:effectLst/>
                <a:uFillTx/>
                <a:latin typeface="+mn-lt"/>
                <a:ea typeface="+mn-ea"/>
                <a:cs typeface="+mn-cs"/>
                <a:sym typeface="Helvetica Neue"/>
              </a:rPr>
              <a:t>High-performance with NRT workloads</a:t>
            </a:r>
            <a:endParaRPr kumimoji="0" lang="en-DE" b="0" i="1" strike="noStrike" cap="none" spc="0" normalizeH="0" baseline="0">
              <a:ln>
                <a:noFill/>
              </a:ln>
              <a:solidFill>
                <a:schemeClr val="bg1"/>
              </a:solidFill>
              <a:effectLst/>
              <a:uFillTx/>
              <a:latin typeface="+mn-lt"/>
              <a:ea typeface="+mn-ea"/>
              <a:cs typeface="+mn-cs"/>
              <a:sym typeface="Helvetica Neue"/>
            </a:endParaRPr>
          </a:p>
          <a:p>
            <a:endParaRPr lang="en-DE"/>
          </a:p>
        </p:txBody>
      </p:sp>
    </p:spTree>
    <p:extLst>
      <p:ext uri="{BB962C8B-B14F-4D97-AF65-F5344CB8AC3E}">
        <p14:creationId xmlns:p14="http://schemas.microsoft.com/office/powerpoint/2010/main" val="3458684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A">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E35751-F391-41AA-9B05-1647E37D235B}"/>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userDrawn="1"/>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2" name="Title 1">
            <a:extLst>
              <a:ext uri="{FF2B5EF4-FFF2-40B4-BE49-F238E27FC236}">
                <a16:creationId xmlns:a16="http://schemas.microsoft.com/office/drawing/2014/main" id="{A0E6BC2F-544E-4727-A6CC-2BE3B3E01B51}"/>
              </a:ext>
            </a:extLst>
          </p:cNvPr>
          <p:cNvSpPr>
            <a:spLocks noGrp="1"/>
          </p:cNvSpPr>
          <p:nvPr>
            <p:ph type="ctrTitle"/>
          </p:nvPr>
        </p:nvSpPr>
        <p:spPr>
          <a:xfrm>
            <a:off x="1542536" y="1635111"/>
            <a:ext cx="9789007" cy="1874852"/>
          </a:xfrm>
        </p:spPr>
        <p:txBody>
          <a:bodyPr anchor="b"/>
          <a:lstStyle>
            <a:lvl1pPr algn="l">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p:nvPr>
        </p:nvSpPr>
        <p:spPr>
          <a:xfrm>
            <a:off x="1542536" y="3602038"/>
            <a:ext cx="978900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p:nvPr>
        </p:nvSpPr>
        <p:spPr>
          <a:xfrm>
            <a:off x="1543438" y="944163"/>
            <a:ext cx="9810362" cy="627700"/>
          </a:xfrm>
        </p:spPr>
        <p:txBody>
          <a:bodyPr anchor="b" anchorCtr="0">
            <a:normAutofit/>
          </a:bodyPr>
          <a:lstStyle>
            <a:lvl1pPr marL="0" indent="0">
              <a:buFontTx/>
              <a:buNone/>
              <a:defRPr sz="1600" b="0" i="0">
                <a:solidFill>
                  <a:schemeClr val="accent2"/>
                </a:solidFill>
                <a:latin typeface="IntelOne Text" panose="020B0503020203020204" pitchFamily="34" charset="77"/>
              </a:defRPr>
            </a:lvl1pPr>
          </a:lstStyle>
          <a:p>
            <a:pPr lvl="0"/>
            <a:r>
              <a:rPr lang="en-US"/>
              <a:t>Click to edit Master text styles</a:t>
            </a:r>
          </a:p>
        </p:txBody>
      </p:sp>
      <p:sp>
        <p:nvSpPr>
          <p:cNvPr id="13" name="Footer Placeholder 12">
            <a:extLst>
              <a:ext uri="{FF2B5EF4-FFF2-40B4-BE49-F238E27FC236}">
                <a16:creationId xmlns:a16="http://schemas.microsoft.com/office/drawing/2014/main" id="{AC243A72-6FEE-8CB6-C9A4-4E1BFA7B657D}"/>
              </a:ext>
            </a:extLst>
          </p:cNvPr>
          <p:cNvSpPr>
            <a:spLocks noGrp="1"/>
          </p:cNvSpPr>
          <p:nvPr>
            <p:ph type="ftr" sz="quarter" idx="11"/>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2718654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0" y="0"/>
            <a:ext cx="11734800" cy="6400799"/>
          </a:xfrm>
        </p:spPr>
        <p:txBody>
          <a:bodyPr/>
          <a:lstStyle>
            <a:lvl1pPr marL="0" indent="0">
              <a:buNone/>
              <a:defRPr/>
            </a:lvl1pPr>
          </a:lstStyle>
          <a:p>
            <a:endParaRPr lang="en-US"/>
          </a:p>
        </p:txBody>
      </p:sp>
      <p:sp>
        <p:nvSpPr>
          <p:cNvPr id="2" name="Footer Placeholder 1">
            <a:extLst>
              <a:ext uri="{FF2B5EF4-FFF2-40B4-BE49-F238E27FC236}">
                <a16:creationId xmlns:a16="http://schemas.microsoft.com/office/drawing/2014/main" id="{7781BDA3-69A3-C84A-88B9-0704E76202AB}"/>
              </a:ext>
            </a:extLst>
          </p:cNvPr>
          <p:cNvSpPr>
            <a:spLocks noGrp="1"/>
          </p:cNvSpPr>
          <p:nvPr>
            <p:ph type="ftr" sz="quarter" idx="12"/>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161382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381000" y="1441833"/>
            <a:ext cx="10972800" cy="4241800"/>
          </a:xfrm>
        </p:spPr>
        <p:txBody>
          <a:bodyPr>
            <a:normAutofit/>
          </a:bodyPr>
          <a:lstStyle>
            <a:lvl1pPr marL="0" indent="0">
              <a:buNone/>
              <a:defRPr sz="6000" b="0" i="0">
                <a:solidFill>
                  <a:schemeClr val="tx1"/>
                </a:solidFill>
                <a:latin typeface="IntelOne Display Regular" panose="020B0503020203020204" pitchFamily="34" charset="77"/>
              </a:defRPr>
            </a:lvl1pPr>
          </a:lstStyle>
          <a:p>
            <a:pPr lvl="0"/>
            <a:r>
              <a:rPr lang="en-US"/>
              <a:t>Click to edit Master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p:nvPr>
        </p:nvSpPr>
        <p:spPr>
          <a:xfrm>
            <a:off x="381000" y="5757203"/>
            <a:ext cx="10972800" cy="501650"/>
          </a:xfrm>
        </p:spPr>
        <p:txBody>
          <a:bodyPr/>
          <a:lstStyle>
            <a:lvl1pPr marL="0" indent="0">
              <a:buNone/>
              <a:defRPr b="0" i="0">
                <a:solidFill>
                  <a:schemeClr val="accent2"/>
                </a:solidFill>
                <a:latin typeface="IntelOne Text" panose="020B0503020203020204" pitchFamily="34" charset="77"/>
              </a:defRPr>
            </a:lvl1pPr>
          </a:lstStyle>
          <a:p>
            <a:pPr lvl="0"/>
            <a:r>
              <a:rPr lang="en-US"/>
              <a:t>Click to edit Master text styles</a:t>
            </a:r>
          </a:p>
        </p:txBody>
      </p:sp>
      <p:sp>
        <p:nvSpPr>
          <p:cNvPr id="3" name="Footer Placeholder 2">
            <a:extLst>
              <a:ext uri="{FF2B5EF4-FFF2-40B4-BE49-F238E27FC236}">
                <a16:creationId xmlns:a16="http://schemas.microsoft.com/office/drawing/2014/main" id="{B18C782C-9A65-C440-A440-B5409DCED2C2}"/>
              </a:ext>
            </a:extLst>
          </p:cNvPr>
          <p:cNvSpPr>
            <a:spLocks noGrp="1"/>
          </p:cNvSpPr>
          <p:nvPr>
            <p:ph type="ftr" sz="quarter" idx="12"/>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399498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381000" y="2229178"/>
            <a:ext cx="10972800" cy="1199822"/>
          </a:xfrm>
        </p:spPr>
        <p:txBody>
          <a:bodyPr anchor="b" anchorCtr="0">
            <a:normAutofit/>
          </a:bodyPr>
          <a:lstStyle>
            <a:lvl1pPr>
              <a:defRPr sz="4800"/>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381000" y="3449317"/>
            <a:ext cx="10972800" cy="681935"/>
          </a:xfrm>
        </p:spPr>
        <p:txBody>
          <a:bodyPr>
            <a:normAutofit/>
          </a:bodyPr>
          <a:lstStyle>
            <a:lvl1pPr marL="0" indent="0">
              <a:buNone/>
              <a:defRPr sz="2800" b="0" i="0">
                <a:solidFill>
                  <a:schemeClr val="accent2"/>
                </a:solidFill>
                <a:latin typeface="IntelOne Text" panose="020B0503020203020204" pitchFamily="34" charset="77"/>
              </a:defRPr>
            </a:lvl1pPr>
          </a:lstStyle>
          <a:p>
            <a:pPr lvl="0"/>
            <a:r>
              <a:rPr lang="en-US"/>
              <a:t>Click to edit Master text styles</a:t>
            </a:r>
          </a:p>
        </p:txBody>
      </p:sp>
      <p:sp>
        <p:nvSpPr>
          <p:cNvPr id="3" name="Footer Placeholder 2">
            <a:extLst>
              <a:ext uri="{FF2B5EF4-FFF2-40B4-BE49-F238E27FC236}">
                <a16:creationId xmlns:a16="http://schemas.microsoft.com/office/drawing/2014/main" id="{8AA9246E-553D-544B-8926-0E892952CD18}"/>
              </a:ext>
            </a:extLst>
          </p:cNvPr>
          <p:cNvSpPr>
            <a:spLocks noGrp="1"/>
          </p:cNvSpPr>
          <p:nvPr>
            <p:ph type="ftr" sz="quarter" idx="11"/>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477720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A">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841197-2CF0-45F0-8F2A-7933BBBCA6C7}"/>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925220" y="2614497"/>
            <a:ext cx="4838270" cy="1782383"/>
          </a:xfrm>
        </p:spPr>
        <p:txBody>
          <a:bodyPr anchor="t" anchorCtr="0">
            <a:normAutofit/>
          </a:bodyPr>
          <a:lstStyle>
            <a:lvl1pPr>
              <a:defRPr sz="480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6087623" y="546389"/>
            <a:ext cx="5433848" cy="1118706"/>
          </a:xfrm>
        </p:spPr>
        <p:txBody>
          <a:bodyPr anchor="ctr" anchorCtr="0">
            <a:noAutofit/>
          </a:bodyPr>
          <a:lstStyle>
            <a:lvl1pPr marL="0" indent="0">
              <a:buNone/>
              <a:defRPr sz="3200">
                <a:solidFill>
                  <a:schemeClr val="tx1"/>
                </a:solidFill>
              </a:defRPr>
            </a:lvl1pPr>
          </a:lstStyle>
          <a:p>
            <a:pPr lvl="0"/>
            <a:r>
              <a:rPr lang="en-US"/>
              <a:t>Click to edit Master text styles</a:t>
            </a:r>
          </a:p>
        </p:txBody>
      </p:sp>
      <p:pic>
        <p:nvPicPr>
          <p:cNvPr id="6" name="Graphic 5">
            <a:extLst>
              <a:ext uri="{FF2B5EF4-FFF2-40B4-BE49-F238E27FC236}">
                <a16:creationId xmlns:a16="http://schemas.microsoft.com/office/drawing/2014/main" id="{42F87E56-D20F-4261-BEAD-AB9B17E14FC2}"/>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9" name="Rectangle 8">
            <a:extLst>
              <a:ext uri="{FF2B5EF4-FFF2-40B4-BE49-F238E27FC236}">
                <a16:creationId xmlns:a16="http://schemas.microsoft.com/office/drawing/2014/main" id="{9FD4934B-0E18-43C3-ABD3-375F5EB746E2}"/>
              </a:ext>
            </a:extLst>
          </p:cNvPr>
          <p:cNvSpPr/>
          <p:nvPr userDrawn="1"/>
        </p:nvSpPr>
        <p:spPr>
          <a:xfrm>
            <a:off x="286365" y="6510549"/>
            <a:ext cx="1701107" cy="246221"/>
          </a:xfrm>
          <a:prstGeom prst="rect">
            <a:avLst/>
          </a:prstGeom>
        </p:spPr>
        <p:txBody>
          <a:bodyPr wrap="none">
            <a:spAutoFit/>
          </a:bodyPr>
          <a:lstStyle/>
          <a:p>
            <a:pPr algn="l"/>
            <a:r>
              <a:rPr lang="en-US" sz="10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Lst>
          </p:cNvPr>
          <p:cNvSpPr txBox="1"/>
          <p:nvPr userDrawn="1"/>
        </p:nvSpPr>
        <p:spPr>
          <a:xfrm>
            <a:off x="11887584" y="6553045"/>
            <a:ext cx="165110"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Light" panose="020B04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Light" panose="020B0403020203020204" pitchFamily="34" charset="77"/>
              <a:ea typeface="Intel Clear" panose="020B0604020203020204" pitchFamily="34" charset="0"/>
              <a:cs typeface="Times New Roman" panose="02020603050405020304" pitchFamily="18" charset="0"/>
              <a:sym typeface="Helvetica Neue"/>
            </a:endParaRPr>
          </a:p>
        </p:txBody>
      </p:sp>
      <p:sp>
        <p:nvSpPr>
          <p:cNvPr id="11" name="Rectangle 10">
            <a:extLst>
              <a:ext uri="{FF2B5EF4-FFF2-40B4-BE49-F238E27FC236}">
                <a16:creationId xmlns:a16="http://schemas.microsoft.com/office/drawing/2014/main" id="{22EB94AE-1165-4C66-B976-C2E168859D49}"/>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p:nvPr>
        </p:nvSpPr>
        <p:spPr>
          <a:xfrm>
            <a:off x="6087623" y="1813801"/>
            <a:ext cx="5433848" cy="43767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45639ED2-F65E-454C-85F9-BFF8BBC58622}"/>
              </a:ext>
            </a:extLst>
          </p:cNvPr>
          <p:cNvSpPr>
            <a:spLocks noGrp="1"/>
          </p:cNvSpPr>
          <p:nvPr>
            <p:ph type="ftr" sz="quarter" idx="12"/>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
        <p:nvSpPr>
          <p:cNvPr id="17" name="Rectangle 16">
            <a:extLst>
              <a:ext uri="{FF2B5EF4-FFF2-40B4-BE49-F238E27FC236}">
                <a16:creationId xmlns:a16="http://schemas.microsoft.com/office/drawing/2014/main" id="{EA2BD94E-4B9E-444E-BCE9-35B1E9AB866B}"/>
              </a:ext>
            </a:extLst>
          </p:cNvPr>
          <p:cNvSpPr/>
          <p:nvPr userDrawn="1"/>
        </p:nvSpPr>
        <p:spPr>
          <a:xfrm>
            <a:off x="5501126" y="6510549"/>
            <a:ext cx="1189749" cy="246221"/>
          </a:xfrm>
          <a:prstGeom prst="rect">
            <a:avLst/>
          </a:prstGeom>
        </p:spPr>
        <p:txBody>
          <a:bodyPr wrap="none">
            <a:spAutoFit/>
          </a:bodyPr>
          <a:lstStyle/>
          <a:p>
            <a:pPr algn="ctr"/>
            <a:r>
              <a:rPr lang="en-US" sz="1000" b="0" i="0" kern="1200">
                <a:solidFill>
                  <a:schemeClr val="tx1"/>
                </a:solidFill>
                <a:latin typeface="IntelOne Text Light" panose="020B0403020203020204" pitchFamily="34" charset="77"/>
                <a:ea typeface="Intel Clear" panose="020B0604020203020204" pitchFamily="34" charset="0"/>
                <a:cs typeface="Times New Roman" panose="02020603050405020304" pitchFamily="18" charset="0"/>
              </a:rPr>
              <a:t>Intel</a:t>
            </a:r>
            <a:r>
              <a:rPr lang="en-US" sz="1000">
                <a:solidFill>
                  <a:schemeClr val="tx1"/>
                </a:solidFill>
                <a:ea typeface="Intel Clear" panose="020B0604020203020204" pitchFamily="34" charset="0"/>
                <a:cs typeface="Times New Roman" panose="02020603050405020304" pitchFamily="18" charset="0"/>
              </a:rPr>
              <a:t> </a:t>
            </a:r>
            <a:r>
              <a:rPr lang="en-US" sz="1000" b="0" i="0" kern="1200">
                <a:solidFill>
                  <a:schemeClr val="tx1"/>
                </a:solidFill>
                <a:latin typeface="IntelOne Text Light" panose="020B0403020203020204" pitchFamily="34" charset="77"/>
                <a:ea typeface="Intel Clear" panose="020B0604020203020204" pitchFamily="34" charset="0"/>
                <a:cs typeface="Times New Roman" panose="02020603050405020304" pitchFamily="18" charset="0"/>
              </a:rPr>
              <a:t>Confidential</a:t>
            </a:r>
          </a:p>
        </p:txBody>
      </p:sp>
    </p:spTree>
    <p:extLst>
      <p:ext uri="{BB962C8B-B14F-4D97-AF65-F5344CB8AC3E}">
        <p14:creationId xmlns:p14="http://schemas.microsoft.com/office/powerpoint/2010/main" val="391993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B">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841197-2CF0-45F0-8F2A-7933BBBCA6C7}"/>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925220" y="2614497"/>
            <a:ext cx="4838270" cy="1782383"/>
          </a:xfrm>
        </p:spPr>
        <p:txBody>
          <a:bodyPr anchor="t" anchorCtr="0">
            <a:normAutofit/>
          </a:bodyPr>
          <a:lstStyle>
            <a:lvl1pPr>
              <a:defRPr sz="480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6087623" y="546389"/>
            <a:ext cx="5433848" cy="1118706"/>
          </a:xfrm>
        </p:spPr>
        <p:txBody>
          <a:bodyPr anchor="ctr" anchorCtr="0">
            <a:noAutofit/>
          </a:bodyPr>
          <a:lstStyle>
            <a:lvl1pPr marL="0" indent="0">
              <a:buNone/>
              <a:defRPr sz="3200">
                <a:solidFill>
                  <a:schemeClr val="tx1"/>
                </a:solidFill>
              </a:defRPr>
            </a:lvl1pPr>
          </a:lstStyle>
          <a:p>
            <a:pPr lvl="0"/>
            <a:r>
              <a:rPr lang="en-US"/>
              <a:t>Click to edit Master text styles</a:t>
            </a:r>
          </a:p>
        </p:txBody>
      </p:sp>
      <p:pic>
        <p:nvPicPr>
          <p:cNvPr id="6" name="Graphic 5">
            <a:extLst>
              <a:ext uri="{FF2B5EF4-FFF2-40B4-BE49-F238E27FC236}">
                <a16:creationId xmlns:a16="http://schemas.microsoft.com/office/drawing/2014/main" id="{42F87E56-D20F-4261-BEAD-AB9B17E14FC2}"/>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0" name="TextBox 9">
            <a:extLst>
              <a:ext uri="{FF2B5EF4-FFF2-40B4-BE49-F238E27FC236}">
                <a16:creationId xmlns:a16="http://schemas.microsoft.com/office/drawing/2014/main" id="{B33A9EF0-587D-4D66-AF71-B360DB9198E7}"/>
              </a:ext>
            </a:extLst>
          </p:cNvPr>
          <p:cNvSpPr txBox="1"/>
          <p:nvPr userDrawn="1"/>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Light" panose="020B04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Light" panose="020B0403020203020204" pitchFamily="34" charset="77"/>
              <a:ea typeface="Intel Clear" panose="020B0604020203020204" pitchFamily="34" charset="0"/>
              <a:cs typeface="Times New Roman" panose="02020603050405020304" pitchFamily="18" charset="0"/>
              <a:sym typeface="Helvetica Neue"/>
            </a:endParaRPr>
          </a:p>
        </p:txBody>
      </p:sp>
      <p:sp>
        <p:nvSpPr>
          <p:cNvPr id="11" name="Rectangle 10">
            <a:extLst>
              <a:ext uri="{FF2B5EF4-FFF2-40B4-BE49-F238E27FC236}">
                <a16:creationId xmlns:a16="http://schemas.microsoft.com/office/drawing/2014/main" id="{22EB94AE-1165-4C66-B976-C2E168859D49}"/>
              </a:ext>
            </a:extLst>
          </p:cNvPr>
          <p:cNvSpPr/>
          <p:nvPr userDrawn="1"/>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userDrawn="1"/>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userDrawn="1"/>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p:nvPr>
        </p:nvSpPr>
        <p:spPr>
          <a:xfrm>
            <a:off x="6087623" y="1813801"/>
            <a:ext cx="5433848" cy="43767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CC227BB7-39E7-8B49-AD76-892660C7FB96}"/>
              </a:ext>
            </a:extLst>
          </p:cNvPr>
          <p:cNvSpPr/>
          <p:nvPr userDrawn="1"/>
        </p:nvSpPr>
        <p:spPr>
          <a:xfrm>
            <a:off x="5501126" y="6510549"/>
            <a:ext cx="1189749" cy="246221"/>
          </a:xfrm>
          <a:prstGeom prst="rect">
            <a:avLst/>
          </a:prstGeom>
        </p:spPr>
        <p:txBody>
          <a:bodyPr wrap="none">
            <a:spAutoFit/>
          </a:bodyPr>
          <a:lstStyle/>
          <a:p>
            <a:pPr algn="ctr"/>
            <a:r>
              <a:rPr lang="en-US" sz="1000" b="0" i="0" kern="1200">
                <a:solidFill>
                  <a:schemeClr val="tx1"/>
                </a:solidFill>
                <a:latin typeface="IntelOne Text Light" panose="020B0403020203020204" pitchFamily="34" charset="77"/>
                <a:ea typeface="Intel Clear" panose="020B0604020203020204" pitchFamily="34" charset="0"/>
                <a:cs typeface="Times New Roman" panose="02020603050405020304" pitchFamily="18" charset="0"/>
              </a:rPr>
              <a:t>Intel</a:t>
            </a:r>
            <a:r>
              <a:rPr lang="en-US" sz="1000">
                <a:solidFill>
                  <a:schemeClr val="tx1"/>
                </a:solidFill>
                <a:ea typeface="Intel Clear" panose="020B0604020203020204" pitchFamily="34" charset="0"/>
                <a:cs typeface="Times New Roman" panose="02020603050405020304" pitchFamily="18" charset="0"/>
              </a:rPr>
              <a:t> </a:t>
            </a:r>
            <a:r>
              <a:rPr lang="en-US" sz="1000" b="0" i="0" kern="1200">
                <a:solidFill>
                  <a:schemeClr val="tx1"/>
                </a:solidFill>
                <a:latin typeface="IntelOne Text Light" panose="020B0403020203020204" pitchFamily="34" charset="77"/>
                <a:ea typeface="Intel Clear" panose="020B0604020203020204" pitchFamily="34" charset="0"/>
                <a:cs typeface="Times New Roman" panose="02020603050405020304" pitchFamily="18" charset="0"/>
              </a:rPr>
              <a:t>Confidential</a:t>
            </a:r>
          </a:p>
        </p:txBody>
      </p:sp>
      <p:sp>
        <p:nvSpPr>
          <p:cNvPr id="19" name="Footer Placeholder 2">
            <a:extLst>
              <a:ext uri="{FF2B5EF4-FFF2-40B4-BE49-F238E27FC236}">
                <a16:creationId xmlns:a16="http://schemas.microsoft.com/office/drawing/2014/main" id="{1E74E44B-0483-0A44-ACE5-8808DFC168C1}"/>
              </a:ext>
            </a:extLst>
          </p:cNvPr>
          <p:cNvSpPr>
            <a:spLocks noGrp="1"/>
          </p:cNvSpPr>
          <p:nvPr>
            <p:ph type="ftr" sz="quarter" idx="12"/>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3952689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Frame Blue">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Lst>
          </p:cNvPr>
          <p:cNvSpPr/>
          <p:nvPr userDrawn="1"/>
        </p:nvSpPr>
        <p:spPr>
          <a:xfrm>
            <a:off x="457200" y="464127"/>
            <a:ext cx="11286348" cy="5944838"/>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p:nvPr>
        </p:nvSpPr>
        <p:spPr>
          <a:xfrm>
            <a:off x="806922" y="1776845"/>
            <a:ext cx="10557387" cy="3304310"/>
          </a:xfrm>
        </p:spPr>
        <p:txBody>
          <a:bodyPr>
            <a:normAutofit/>
          </a:bodyPr>
          <a:lstStyle>
            <a:lvl1pPr algn="ctr">
              <a:defRPr sz="4800">
                <a:solidFill>
                  <a:schemeClr val="tx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063F4A25-6563-414F-9A3E-75FAA4F9D570}"/>
              </a:ext>
            </a:extLst>
          </p:cNvPr>
          <p:cNvSpPr>
            <a:spLocks noGrp="1"/>
          </p:cNvSpPr>
          <p:nvPr>
            <p:ph type="ftr" sz="quarter" idx="12"/>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4080776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l Logo">
    <p:bg>
      <p:bgPr>
        <a:solidFill>
          <a:schemeClr val="accent1"/>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2318905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tx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59B9ED00-D1CD-17CD-3E2B-7D72FB16E5BE}"/>
              </a:ext>
            </a:extLst>
          </p:cNvPr>
          <p:cNvSpPr>
            <a:spLocks noGrp="1"/>
          </p:cNvSpPr>
          <p:nvPr>
            <p:ph type="ftr" sz="quarter" idx="28"/>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25917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06106752-9996-5094-6A64-171D31B9809C}"/>
              </a:ext>
            </a:extLst>
          </p:cNvPr>
          <p:cNvSpPr>
            <a:spLocks noGrp="1"/>
          </p:cNvSpPr>
          <p:nvPr>
            <p:ph type="ftr" sz="quarter" idx="29"/>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149738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2717FE56-B4B6-26CE-A4AF-AA1DC439E5E0}"/>
              </a:ext>
            </a:extLst>
          </p:cNvPr>
          <p:cNvSpPr>
            <a:spLocks noGrp="1"/>
          </p:cNvSpPr>
          <p:nvPr>
            <p:ph type="ftr" sz="quarter" idx="29"/>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34007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7261E0-F4DA-EA47-8A36-47CA5E62FFE4}"/>
              </a:ext>
            </a:extLst>
          </p:cNvPr>
          <p:cNvSpPr>
            <a:spLocks noGrp="1"/>
          </p:cNvSpPr>
          <p:nvPr>
            <p:ph type="ftr" sz="quarter" idx="1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302375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tx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8861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07475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2" name="Footer Placeholder 1">
            <a:extLst>
              <a:ext uri="{FF2B5EF4-FFF2-40B4-BE49-F238E27FC236}">
                <a16:creationId xmlns:a16="http://schemas.microsoft.com/office/drawing/2014/main" id="{36C64F15-0812-20EC-5586-C1C1B00EEC40}"/>
              </a:ext>
            </a:extLst>
          </p:cNvPr>
          <p:cNvSpPr>
            <a:spLocks noGrp="1"/>
          </p:cNvSpPr>
          <p:nvPr>
            <p:ph type="ftr" sz="quarter" idx="1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2554795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2" name="Footer Placeholder 1">
            <a:extLst>
              <a:ext uri="{FF2B5EF4-FFF2-40B4-BE49-F238E27FC236}">
                <a16:creationId xmlns:a16="http://schemas.microsoft.com/office/drawing/2014/main" id="{FE41D7B3-46F9-5481-F6AD-A7AB028AEEE9}"/>
              </a:ext>
            </a:extLst>
          </p:cNvPr>
          <p:cNvSpPr>
            <a:spLocks noGrp="1"/>
          </p:cNvSpPr>
          <p:nvPr>
            <p:ph type="ftr" sz="quarter" idx="3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1906991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2" name="Footer Placeholder 1">
            <a:extLst>
              <a:ext uri="{FF2B5EF4-FFF2-40B4-BE49-F238E27FC236}">
                <a16:creationId xmlns:a16="http://schemas.microsoft.com/office/drawing/2014/main" id="{77F3DD58-B83D-E418-6B53-46B7F519AC60}"/>
              </a:ext>
            </a:extLst>
          </p:cNvPr>
          <p:cNvSpPr>
            <a:spLocks noGrp="1"/>
          </p:cNvSpPr>
          <p:nvPr>
            <p:ph type="ftr" sz="quarter" idx="3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1011918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2" name="Footer Placeholder 1">
            <a:extLst>
              <a:ext uri="{FF2B5EF4-FFF2-40B4-BE49-F238E27FC236}">
                <a16:creationId xmlns:a16="http://schemas.microsoft.com/office/drawing/2014/main" id="{60263379-1155-5CA9-3101-1D96ED4B9F0D}"/>
              </a:ext>
            </a:extLst>
          </p:cNvPr>
          <p:cNvSpPr>
            <a:spLocks noGrp="1"/>
          </p:cNvSpPr>
          <p:nvPr>
            <p:ph type="ftr" sz="quarter" idx="33"/>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610512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2" name="Footer Placeholder 1">
            <a:extLst>
              <a:ext uri="{FF2B5EF4-FFF2-40B4-BE49-F238E27FC236}">
                <a16:creationId xmlns:a16="http://schemas.microsoft.com/office/drawing/2014/main" id="{BC23327F-09F6-6444-F3C6-4B2DC546A8AE}"/>
              </a:ext>
            </a:extLst>
          </p:cNvPr>
          <p:cNvSpPr>
            <a:spLocks noGrp="1"/>
          </p:cNvSpPr>
          <p:nvPr>
            <p:ph type="ftr" sz="quarter" idx="33"/>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3057877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1"/>
                </a:solidFill>
              </a:defRPr>
            </a:lvl1pPr>
          </a:lstStyle>
          <a:p>
            <a:r>
              <a:rPr lang="en-US"/>
              <a:t>Full page Image, Delete Title if Necessary</a:t>
            </a:r>
          </a:p>
        </p:txBody>
      </p:sp>
      <p:sp>
        <p:nvSpPr>
          <p:cNvPr id="2" name="Footer Placeholder 1">
            <a:extLst>
              <a:ext uri="{FF2B5EF4-FFF2-40B4-BE49-F238E27FC236}">
                <a16:creationId xmlns:a16="http://schemas.microsoft.com/office/drawing/2014/main" id="{EE3BDAA4-351D-93F4-1158-2423024B446B}"/>
              </a:ext>
            </a:extLst>
          </p:cNvPr>
          <p:cNvSpPr>
            <a:spLocks noGrp="1"/>
          </p:cNvSpPr>
          <p:nvPr>
            <p:ph type="ftr" sz="quarter" idx="11"/>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498565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85169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tx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191750" y="6562504"/>
            <a:ext cx="1808508" cy="231410"/>
          </a:xfrm>
          <a:prstGeom prst="rect">
            <a:avLst/>
          </a:prstGeom>
        </p:spPr>
        <p:txBody>
          <a:bodyPr wrap="none">
            <a:spAutoFit/>
          </a:bodyPr>
          <a:lstStyle/>
          <a:p>
            <a:pPr algn="ctr"/>
            <a:r>
              <a:rPr lang="en-US" sz="1000">
                <a:solidFill>
                  <a:schemeClr val="tx1"/>
                </a:solidFill>
              </a:rPr>
              <a:t>Document Number: 627170</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2130711" cy="231410"/>
          </a:xfrm>
          <a:prstGeom prst="rect">
            <a:avLst/>
          </a:prstGeom>
        </p:spPr>
        <p:txBody>
          <a:bodyPr wrap="none">
            <a:spAutoFit/>
          </a:bodyPr>
          <a:lstStyle/>
          <a:p>
            <a:pPr algn="l"/>
            <a:r>
              <a:rPr lang="en-US" sz="1000">
                <a:solidFill>
                  <a:schemeClr val="tx1"/>
                </a:solidFill>
              </a:rPr>
              <a:t>Intel Confidential – NDA Required</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Footer Placeholder 1">
            <a:extLst>
              <a:ext uri="{FF2B5EF4-FFF2-40B4-BE49-F238E27FC236}">
                <a16:creationId xmlns:a16="http://schemas.microsoft.com/office/drawing/2014/main" id="{F2D9464E-5A7B-5C86-D658-E708DE09CB95}"/>
              </a:ext>
            </a:extLst>
          </p:cNvPr>
          <p:cNvSpPr>
            <a:spLocks noGrp="1"/>
          </p:cNvSpPr>
          <p:nvPr>
            <p:ph type="ftr" sz="quarter" idx="3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265997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9ED60E7-EA8E-DD4F-902F-801A7B5B4F3B}"/>
              </a:ext>
            </a:extLst>
          </p:cNvPr>
          <p:cNvSpPr>
            <a:spLocks noGrp="1"/>
          </p:cNvSpPr>
          <p:nvPr>
            <p:ph type="ftr" sz="quarter" idx="1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3445318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2" name="Footer Placeholder 1">
            <a:extLst>
              <a:ext uri="{FF2B5EF4-FFF2-40B4-BE49-F238E27FC236}">
                <a16:creationId xmlns:a16="http://schemas.microsoft.com/office/drawing/2014/main" id="{364C2E96-D9B6-7B5A-8B09-CF0CA35A7B08}"/>
              </a:ext>
            </a:extLst>
          </p:cNvPr>
          <p:cNvSpPr>
            <a:spLocks noGrp="1"/>
          </p:cNvSpPr>
          <p:nvPr>
            <p:ph type="ftr" sz="quarter" idx="3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166060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Footer Placeholder 1">
            <a:extLst>
              <a:ext uri="{FF2B5EF4-FFF2-40B4-BE49-F238E27FC236}">
                <a16:creationId xmlns:a16="http://schemas.microsoft.com/office/drawing/2014/main" id="{048DEE95-C672-951A-D84E-6203EFA4F7F7}"/>
              </a:ext>
            </a:extLst>
          </p:cNvPr>
          <p:cNvSpPr>
            <a:spLocks noGrp="1"/>
          </p:cNvSpPr>
          <p:nvPr>
            <p:ph type="ftr" sz="quarter" idx="3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111115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69130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accent1"/>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tx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
        <p:nvSpPr>
          <p:cNvPr id="2" name="Footer Placeholder 1">
            <a:extLst>
              <a:ext uri="{FF2B5EF4-FFF2-40B4-BE49-F238E27FC236}">
                <a16:creationId xmlns:a16="http://schemas.microsoft.com/office/drawing/2014/main" id="{5B2F5D09-19BF-D455-037D-CAC029BFF395}"/>
              </a:ext>
            </a:extLst>
          </p:cNvPr>
          <p:cNvSpPr>
            <a:spLocks noGrp="1"/>
          </p:cNvSpPr>
          <p:nvPr>
            <p:ph type="ftr" sz="quarter" idx="3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2949666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9" name="Rectangle 8">
            <a:extLst>
              <a:ext uri="{FF2B5EF4-FFF2-40B4-BE49-F238E27FC236}">
                <a16:creationId xmlns:a16="http://schemas.microsoft.com/office/drawing/2014/main" id="{1044D1EA-AB71-483D-A38D-B3B7B73FDE89}"/>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6BF3B183-64CC-4B66-856D-40373337AF1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Footer Placeholder 1">
            <a:extLst>
              <a:ext uri="{FF2B5EF4-FFF2-40B4-BE49-F238E27FC236}">
                <a16:creationId xmlns:a16="http://schemas.microsoft.com/office/drawing/2014/main" id="{7923FFC2-E4CA-5B92-E902-89CC29F5714F}"/>
              </a:ext>
            </a:extLst>
          </p:cNvPr>
          <p:cNvSpPr>
            <a:spLocks noGrp="1"/>
          </p:cNvSpPr>
          <p:nvPr>
            <p:ph type="ftr" sz="quarter" idx="1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2952289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5" name="Content Placeholder 4">
            <a:extLst>
              <a:ext uri="{FF2B5EF4-FFF2-40B4-BE49-F238E27FC236}">
                <a16:creationId xmlns:a16="http://schemas.microsoft.com/office/drawing/2014/main" id="{E882E257-2A76-E344-863C-0823669A239C}"/>
              </a:ext>
            </a:extLst>
          </p:cNvPr>
          <p:cNvSpPr>
            <a:spLocks noGrp="1"/>
          </p:cNvSpPr>
          <p:nvPr>
            <p:ph sz="quarter" idx="10"/>
          </p:nvPr>
        </p:nvSpPr>
        <p:spPr>
          <a:xfrm>
            <a:off x="571501" y="1524000"/>
            <a:ext cx="11010899"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D5EA1751-756A-4277-89A8-22853BBB6D43}"/>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C5E81FB-A40F-442D-9F46-93B86A7867F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Footer Placeholder 1">
            <a:extLst>
              <a:ext uri="{FF2B5EF4-FFF2-40B4-BE49-F238E27FC236}">
                <a16:creationId xmlns:a16="http://schemas.microsoft.com/office/drawing/2014/main" id="{1A8D9501-53FD-084A-C40E-5E1B08F4F419}"/>
              </a:ext>
            </a:extLst>
          </p:cNvPr>
          <p:cNvSpPr>
            <a:spLocks noGrp="1"/>
          </p:cNvSpPr>
          <p:nvPr>
            <p:ph type="ftr" sz="quarter" idx="11"/>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405924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 &amp; Content 2">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501" y="2139953"/>
            <a:ext cx="11010900" cy="409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2EBDBCA7-2C63-493A-A58C-D158E3304A60}"/>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CB958B0C-7E1E-42D9-BA94-CF95319AC75D}"/>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9D0930BE-2EF7-4A27-B574-CC7F56E23EE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Footer Placeholder 1">
            <a:extLst>
              <a:ext uri="{FF2B5EF4-FFF2-40B4-BE49-F238E27FC236}">
                <a16:creationId xmlns:a16="http://schemas.microsoft.com/office/drawing/2014/main" id="{65445FC8-CBE3-43BF-4D41-ECD401A60CC9}"/>
              </a:ext>
            </a:extLst>
          </p:cNvPr>
          <p:cNvSpPr>
            <a:spLocks noGrp="1"/>
          </p:cNvSpPr>
          <p:nvPr>
            <p:ph type="ftr" sz="quarter" idx="3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3482168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13C756FD-D367-4604-947F-678A59EDCA72}"/>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28AFAB4E-A299-44C8-AACE-69AB51C1E61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D4F3A26-C068-4B72-A83B-34EFCA4E47A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Footer Placeholder 1">
            <a:extLst>
              <a:ext uri="{FF2B5EF4-FFF2-40B4-BE49-F238E27FC236}">
                <a16:creationId xmlns:a16="http://schemas.microsoft.com/office/drawing/2014/main" id="{46549131-CDC8-5CB6-FC34-8FAF243275C1}"/>
              </a:ext>
            </a:extLst>
          </p:cNvPr>
          <p:cNvSpPr>
            <a:spLocks noGrp="1"/>
          </p:cNvSpPr>
          <p:nvPr>
            <p:ph type="ftr" sz="quarter" idx="3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2805820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E678EEDD-B39B-424B-A23C-C9AFBEFC8D27}"/>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600D2CD-C9BB-4E5B-B736-64EC2EA21620}"/>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Footer Placeholder 1">
            <a:extLst>
              <a:ext uri="{FF2B5EF4-FFF2-40B4-BE49-F238E27FC236}">
                <a16:creationId xmlns:a16="http://schemas.microsoft.com/office/drawing/2014/main" id="{6AF9D90E-3F01-5425-8968-0EEFEC79B803}"/>
              </a:ext>
            </a:extLst>
          </p:cNvPr>
          <p:cNvSpPr>
            <a:spLocks noGrp="1"/>
          </p:cNvSpPr>
          <p:nvPr>
            <p:ph type="ftr" sz="quarter" idx="29"/>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4085090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2">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5" name="Body Level One…">
            <a:extLst>
              <a:ext uri="{FF2B5EF4-FFF2-40B4-BE49-F238E27FC236}">
                <a16:creationId xmlns:a16="http://schemas.microsoft.com/office/drawing/2014/main" id="{DAF2E6DD-A697-4E26-BA6A-EF0449D7430B}"/>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16" name="Body Level One…">
            <a:extLst>
              <a:ext uri="{FF2B5EF4-FFF2-40B4-BE49-F238E27FC236}">
                <a16:creationId xmlns:a16="http://schemas.microsoft.com/office/drawing/2014/main" id="{028C5B46-7804-4459-9F82-F56352D0EE54}"/>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18" name="Picture Placeholder 4">
            <a:extLst>
              <a:ext uri="{FF2B5EF4-FFF2-40B4-BE49-F238E27FC236}">
                <a16:creationId xmlns:a16="http://schemas.microsoft.com/office/drawing/2014/main" id="{947F6B19-5E1B-43E2-BA93-7E68A56CB620}"/>
              </a:ext>
            </a:extLst>
          </p:cNvPr>
          <p:cNvSpPr>
            <a:spLocks noGrp="1"/>
          </p:cNvSpPr>
          <p:nvPr>
            <p:ph type="pic" sz="quarter" idx="30"/>
          </p:nvPr>
        </p:nvSpPr>
        <p:spPr>
          <a:xfrm>
            <a:off x="6609331" y="571500"/>
            <a:ext cx="4668837" cy="2381250"/>
          </a:xfrm>
        </p:spPr>
        <p:txBody>
          <a:bodyPr/>
          <a:lstStyle/>
          <a:p>
            <a:endParaRPr lang="en-US"/>
          </a:p>
        </p:txBody>
      </p:sp>
      <p:sp>
        <p:nvSpPr>
          <p:cNvPr id="19" name="Picture Placeholder 4">
            <a:extLst>
              <a:ext uri="{FF2B5EF4-FFF2-40B4-BE49-F238E27FC236}">
                <a16:creationId xmlns:a16="http://schemas.microsoft.com/office/drawing/2014/main" id="{CDDC13B9-04CD-43E8-B565-A92ABD110AA2}"/>
              </a:ext>
            </a:extLst>
          </p:cNvPr>
          <p:cNvSpPr>
            <a:spLocks noGrp="1"/>
          </p:cNvSpPr>
          <p:nvPr>
            <p:ph type="pic" sz="quarter" idx="31"/>
          </p:nvPr>
        </p:nvSpPr>
        <p:spPr>
          <a:xfrm>
            <a:off x="6609331" y="3537061"/>
            <a:ext cx="4668837" cy="2381250"/>
          </a:xfrm>
        </p:spPr>
        <p:txBody>
          <a:bodyPr/>
          <a:lstStyle/>
          <a:p>
            <a:endParaRPr lang="en-US"/>
          </a:p>
        </p:txBody>
      </p:sp>
      <p:sp>
        <p:nvSpPr>
          <p:cNvPr id="21" name="Content Placeholder 2">
            <a:extLst>
              <a:ext uri="{FF2B5EF4-FFF2-40B4-BE49-F238E27FC236}">
                <a16:creationId xmlns:a16="http://schemas.microsoft.com/office/drawing/2014/main" id="{6F999432-84A5-47D5-B81D-D131E93A939B}"/>
              </a:ext>
            </a:extLst>
          </p:cNvPr>
          <p:cNvSpPr>
            <a:spLocks noGrp="1"/>
          </p:cNvSpPr>
          <p:nvPr>
            <p:ph sz="quarter" idx="32"/>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B65378F4-C669-453E-AB16-D61CB1EBDA73}"/>
              </a:ext>
            </a:extLst>
          </p:cNvPr>
          <p:cNvSpPr>
            <a:spLocks noGrp="1"/>
          </p:cNvSpPr>
          <p:nvPr>
            <p:ph type="body" sz="quarter" idx="29"/>
          </p:nvPr>
        </p:nvSpPr>
        <p:spPr>
          <a:xfrm>
            <a:off x="571501" y="1612901"/>
            <a:ext cx="57603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4" name="Rectangle 13">
            <a:extLst>
              <a:ext uri="{FF2B5EF4-FFF2-40B4-BE49-F238E27FC236}">
                <a16:creationId xmlns:a16="http://schemas.microsoft.com/office/drawing/2014/main" id="{DA888EEF-DC90-47D1-B68D-DAD1BA7BE42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D0F12B19-CF53-47D7-9EA3-459DABB1406B}"/>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Footer Placeholder 1">
            <a:extLst>
              <a:ext uri="{FF2B5EF4-FFF2-40B4-BE49-F238E27FC236}">
                <a16:creationId xmlns:a16="http://schemas.microsoft.com/office/drawing/2014/main" id="{C3B6826B-4BAE-ECF7-4955-2D1F7DAD62C3}"/>
              </a:ext>
            </a:extLst>
          </p:cNvPr>
          <p:cNvSpPr>
            <a:spLocks noGrp="1"/>
          </p:cNvSpPr>
          <p:nvPr>
            <p:ph type="ftr" sz="quarter" idx="33"/>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210525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p:nvPr>
        </p:nvSpPr>
        <p:spPr>
          <a:xfrm>
            <a:off x="381000" y="221694"/>
            <a:ext cx="10972800" cy="1199822"/>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381000" y="1487056"/>
            <a:ext cx="10972800" cy="4689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5B17F69-0015-864A-844E-E85616C870EA}"/>
              </a:ext>
            </a:extLst>
          </p:cNvPr>
          <p:cNvSpPr>
            <a:spLocks noGrp="1"/>
          </p:cNvSpPr>
          <p:nvPr>
            <p:ph type="ftr" sz="quarter" idx="1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2769174929"/>
      </p:ext>
    </p:extLst>
  </p:cSld>
  <p:clrMapOvr>
    <a:masterClrMapping/>
  </p:clrMapOvr>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 Content &amp; Picture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403981"/>
            <a:ext cx="5129422" cy="6012186"/>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4" name="Content Placeholder 2">
            <a:extLst>
              <a:ext uri="{FF2B5EF4-FFF2-40B4-BE49-F238E27FC236}">
                <a16:creationId xmlns:a16="http://schemas.microsoft.com/office/drawing/2014/main" id="{7AB9BADD-04D4-4686-970E-FB0049CC09CC}"/>
              </a:ext>
            </a:extLst>
          </p:cNvPr>
          <p:cNvSpPr>
            <a:spLocks noGrp="1"/>
          </p:cNvSpPr>
          <p:nvPr>
            <p:ph sz="quarter" idx="27"/>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DA4378E-36CA-41C6-8E85-727E1F91A670}"/>
              </a:ext>
            </a:extLst>
          </p:cNvPr>
          <p:cNvSpPr>
            <a:spLocks noGrp="1"/>
          </p:cNvSpPr>
          <p:nvPr>
            <p:ph type="body" sz="quarter" idx="29"/>
          </p:nvPr>
        </p:nvSpPr>
        <p:spPr>
          <a:xfrm>
            <a:off x="571500" y="1612901"/>
            <a:ext cx="576034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FE14A5EA-7602-4C8C-B95C-5306CD887FF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CD435B75-DFD3-4791-ACEA-AF630FFAB9A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Footer Placeholder 1">
            <a:extLst>
              <a:ext uri="{FF2B5EF4-FFF2-40B4-BE49-F238E27FC236}">
                <a16:creationId xmlns:a16="http://schemas.microsoft.com/office/drawing/2014/main" id="{1D79FEA8-DAD6-282C-1CDA-6EFFEE12D35A}"/>
              </a:ext>
            </a:extLst>
          </p:cNvPr>
          <p:cNvSpPr>
            <a:spLocks noGrp="1"/>
          </p:cNvSpPr>
          <p:nvPr>
            <p:ph type="ftr" sz="quarter" idx="31"/>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45598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mp; 1 Horizontal Picture">
    <p:spTree>
      <p:nvGrpSpPr>
        <p:cNvPr id="1" name=""/>
        <p:cNvGrpSpPr/>
        <p:nvPr/>
      </p:nvGrpSpPr>
      <p:grpSpPr>
        <a:xfrm>
          <a:off x="0" y="0"/>
          <a:ext cx="0" cy="0"/>
          <a:chOff x="0" y="0"/>
          <a:chExt cx="0" cy="0"/>
        </a:xfrm>
      </p:grpSpPr>
      <p:sp>
        <p:nvSpPr>
          <p:cNvPr id="30" name="Title Text">
            <a:extLst>
              <a:ext uri="{FF2B5EF4-FFF2-40B4-BE49-F238E27FC236}">
                <a16:creationId xmlns:a16="http://schemas.microsoft.com/office/drawing/2014/main" id="{9F7D84C5-5DAC-2A42-8A41-9D307F3BF637}"/>
              </a:ext>
            </a:extLst>
          </p:cNvPr>
          <p:cNvSpPr txBox="1">
            <a:spLocks noGrp="1"/>
          </p:cNvSpPr>
          <p:nvPr>
            <p:ph type="title" hasCustomPrompt="1"/>
          </p:nvPr>
        </p:nvSpPr>
        <p:spPr>
          <a:xfrm>
            <a:off x="571500" y="571500"/>
            <a:ext cx="11010900"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Picture Placeholder 2">
            <a:extLst>
              <a:ext uri="{FF2B5EF4-FFF2-40B4-BE49-F238E27FC236}">
                <a16:creationId xmlns:a16="http://schemas.microsoft.com/office/drawing/2014/main" id="{088044E1-ECF5-4A18-811C-E489992140A2}"/>
              </a:ext>
            </a:extLst>
          </p:cNvPr>
          <p:cNvSpPr>
            <a:spLocks noGrp="1"/>
          </p:cNvSpPr>
          <p:nvPr>
            <p:ph type="pic" sz="quarter" idx="10"/>
          </p:nvPr>
        </p:nvSpPr>
        <p:spPr>
          <a:xfrm>
            <a:off x="396152" y="3513864"/>
            <a:ext cx="11347450" cy="2890837"/>
          </a:xfrm>
        </p:spPr>
        <p:txBody>
          <a:bodyPr/>
          <a:lstStyle/>
          <a:p>
            <a:endParaRPr lang="en-US"/>
          </a:p>
        </p:txBody>
      </p:sp>
      <p:sp>
        <p:nvSpPr>
          <p:cNvPr id="5" name="Content Placeholder 4">
            <a:extLst>
              <a:ext uri="{FF2B5EF4-FFF2-40B4-BE49-F238E27FC236}">
                <a16:creationId xmlns:a16="http://schemas.microsoft.com/office/drawing/2014/main" id="{08289E3F-4BC9-4A42-9F40-7227194C57DB}"/>
              </a:ext>
            </a:extLst>
          </p:cNvPr>
          <p:cNvSpPr>
            <a:spLocks noGrp="1"/>
          </p:cNvSpPr>
          <p:nvPr>
            <p:ph sz="quarter" idx="11"/>
          </p:nvPr>
        </p:nvSpPr>
        <p:spPr>
          <a:xfrm>
            <a:off x="571500" y="1556672"/>
            <a:ext cx="11010900" cy="1788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A88EB66-8674-4A4F-B55A-79488DD6B4DC}"/>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4FB9E7C7-FA12-4331-A70E-193D07092A46}"/>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Footer Placeholder 1">
            <a:extLst>
              <a:ext uri="{FF2B5EF4-FFF2-40B4-BE49-F238E27FC236}">
                <a16:creationId xmlns:a16="http://schemas.microsoft.com/office/drawing/2014/main" id="{E5A0A96E-6AF2-B80C-26D4-A2A70A9F0A19}"/>
              </a:ext>
            </a:extLst>
          </p:cNvPr>
          <p:cNvSpPr>
            <a:spLocks noGrp="1"/>
          </p:cNvSpPr>
          <p:nvPr>
            <p:ph type="ftr" sz="quarter" idx="12"/>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692702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Full Page Pictur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450550" y="450549"/>
            <a:ext cx="11305062" cy="5956776"/>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1"/>
                </a:solidFill>
              </a:defRPr>
            </a:lvl1pPr>
          </a:lstStyle>
          <a:p>
            <a:r>
              <a:rPr lang="en-US"/>
              <a:t>Full page Image, Delete Title if Necessary</a:t>
            </a:r>
          </a:p>
        </p:txBody>
      </p:sp>
      <p:sp>
        <p:nvSpPr>
          <p:cNvPr id="9" name="Rectangle 8">
            <a:extLst>
              <a:ext uri="{FF2B5EF4-FFF2-40B4-BE49-F238E27FC236}">
                <a16:creationId xmlns:a16="http://schemas.microsoft.com/office/drawing/2014/main" id="{54EAB082-32C5-47FD-9ECB-602F4FA1556E}"/>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C28E4005-6DA6-4443-A120-563FA414CBD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Footer Placeholder 1">
            <a:extLst>
              <a:ext uri="{FF2B5EF4-FFF2-40B4-BE49-F238E27FC236}">
                <a16:creationId xmlns:a16="http://schemas.microsoft.com/office/drawing/2014/main" id="{10FA2BDE-4945-1697-2112-1EEA7824CA91}"/>
              </a:ext>
            </a:extLst>
          </p:cNvPr>
          <p:cNvSpPr>
            <a:spLocks noGrp="1"/>
          </p:cNvSpPr>
          <p:nvPr>
            <p:ph type="ftr" sz="quarter" idx="11"/>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1955180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hart Exampl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endParaRPr lang="en-US"/>
          </a:p>
        </p:txBody>
      </p:sp>
      <p:sp>
        <p:nvSpPr>
          <p:cNvPr id="9" name="Text Placeholder 3">
            <a:extLst>
              <a:ext uri="{FF2B5EF4-FFF2-40B4-BE49-F238E27FC236}">
                <a16:creationId xmlns:a16="http://schemas.microsoft.com/office/drawing/2014/main" id="{A7C9FC2E-0D67-4420-A61E-1D363937D03F}"/>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2" name="Footer Placeholder 1">
            <a:extLst>
              <a:ext uri="{FF2B5EF4-FFF2-40B4-BE49-F238E27FC236}">
                <a16:creationId xmlns:a16="http://schemas.microsoft.com/office/drawing/2014/main" id="{F2E4CBBE-DEFE-3385-AC94-2B919C61D124}"/>
              </a:ext>
            </a:extLst>
          </p:cNvPr>
          <p:cNvSpPr>
            <a:spLocks noGrp="1"/>
          </p:cNvSpPr>
          <p:nvPr>
            <p:ph type="ftr" sz="quarter" idx="3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1460905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68099596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Footer Placeholder 1">
            <a:extLst>
              <a:ext uri="{FF2B5EF4-FFF2-40B4-BE49-F238E27FC236}">
                <a16:creationId xmlns:a16="http://schemas.microsoft.com/office/drawing/2014/main" id="{CD7B5B2B-68F8-BAA2-8192-AEF904ABE07F}"/>
              </a:ext>
            </a:extLst>
          </p:cNvPr>
          <p:cNvSpPr>
            <a:spLocks noGrp="1"/>
          </p:cNvSpPr>
          <p:nvPr>
            <p:ph type="ftr" sz="quarter" idx="1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251118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p:nvPr>
        </p:nvSpPr>
        <p:spPr>
          <a:xfrm>
            <a:off x="381000" y="221694"/>
            <a:ext cx="10972800" cy="1199822"/>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381000" y="2110067"/>
            <a:ext cx="10972800" cy="4084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p:nvPr>
        </p:nvSpPr>
        <p:spPr>
          <a:xfrm>
            <a:off x="381000" y="1494289"/>
            <a:ext cx="10972800" cy="525462"/>
          </a:xfrm>
        </p:spPr>
        <p:txBody>
          <a:bodyPr>
            <a:noAutofit/>
          </a:bodyPr>
          <a:lstStyle>
            <a:lvl1pPr marL="0" indent="0">
              <a:buFontTx/>
              <a:buNone/>
              <a:defRPr sz="3200" b="0" i="0">
                <a:solidFill>
                  <a:schemeClr val="accent2"/>
                </a:solidFill>
                <a:latin typeface="IntelOne Text" panose="020B0503020203020204" pitchFamily="34" charset="77"/>
              </a:defRPr>
            </a:lvl1pPr>
          </a:lstStyle>
          <a:p>
            <a:pPr lvl="0"/>
            <a:r>
              <a:rPr lang="en-US"/>
              <a:t>Click to edit Master text styles</a:t>
            </a:r>
          </a:p>
        </p:txBody>
      </p:sp>
      <p:sp>
        <p:nvSpPr>
          <p:cNvPr id="4" name="Footer Placeholder 3">
            <a:extLst>
              <a:ext uri="{FF2B5EF4-FFF2-40B4-BE49-F238E27FC236}">
                <a16:creationId xmlns:a16="http://schemas.microsoft.com/office/drawing/2014/main" id="{0590119D-3FB9-4A4D-AA79-41225B9149B3}"/>
              </a:ext>
            </a:extLst>
          </p:cNvPr>
          <p:cNvSpPr>
            <a:spLocks noGrp="1"/>
          </p:cNvSpPr>
          <p:nvPr>
            <p:ph type="ftr" sz="quarter" idx="11"/>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3441833163"/>
      </p:ext>
    </p:extLst>
  </p:cSld>
  <p:clrMapOvr>
    <a:masterClrMapping/>
  </p:clrMapOvr>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2105680"/>
            <a:ext cx="5429865" cy="4095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5923935" y="2105680"/>
            <a:ext cx="5429865" cy="4095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p:nvPr>
        </p:nvSpPr>
        <p:spPr>
          <a:xfrm>
            <a:off x="381000" y="1495361"/>
            <a:ext cx="10972800" cy="530454"/>
          </a:xfrm>
        </p:spPr>
        <p:txBody>
          <a:bodyPr>
            <a:noAutofit/>
          </a:bodyPr>
          <a:lstStyle>
            <a:lvl1pPr marL="0" indent="0">
              <a:buNone/>
              <a:defRPr sz="3200" b="0" i="0">
                <a:solidFill>
                  <a:schemeClr val="accent2"/>
                </a:solidFill>
                <a:latin typeface="IntelOne Text" panose="020B0503020203020204" pitchFamily="34" charset="77"/>
              </a:defRPr>
            </a:lvl1pPr>
            <a:lvl2pPr marL="457200" indent="0">
              <a:buNone/>
              <a:defRPr/>
            </a:lvl2pPr>
          </a:lstStyle>
          <a:p>
            <a:pPr lvl="0"/>
            <a:r>
              <a:rPr lang="en-US"/>
              <a:t>Click to edit Master text styles</a:t>
            </a:r>
          </a:p>
        </p:txBody>
      </p:sp>
      <p:sp>
        <p:nvSpPr>
          <p:cNvPr id="5" name="Footer Placeholder 4">
            <a:extLst>
              <a:ext uri="{FF2B5EF4-FFF2-40B4-BE49-F238E27FC236}">
                <a16:creationId xmlns:a16="http://schemas.microsoft.com/office/drawing/2014/main" id="{E4DAC1BD-6241-C44B-8821-CBA6C2E4F51F}"/>
              </a:ext>
            </a:extLst>
          </p:cNvPr>
          <p:cNvSpPr>
            <a:spLocks noGrp="1"/>
          </p:cNvSpPr>
          <p:nvPr>
            <p:ph type="ftr" sz="quarter" idx="11"/>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393761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1496292"/>
            <a:ext cx="5429865" cy="4686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5923935" y="1496292"/>
            <a:ext cx="5429865" cy="4686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D9A2CF5-CE57-9448-B340-2DD8701681A4}"/>
              </a:ext>
            </a:extLst>
          </p:cNvPr>
          <p:cNvSpPr>
            <a:spLocks noGrp="1"/>
          </p:cNvSpPr>
          <p:nvPr>
            <p:ph type="ftr" sz="quarter" idx="10"/>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300254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 Content &amp;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1000" y="221694"/>
            <a:ext cx="5429864" cy="119982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2105680"/>
            <a:ext cx="5429865" cy="4095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p:nvPr>
        </p:nvSpPr>
        <p:spPr>
          <a:xfrm>
            <a:off x="381000" y="1495361"/>
            <a:ext cx="5429864" cy="530454"/>
          </a:xfrm>
        </p:spPr>
        <p:txBody>
          <a:bodyPr>
            <a:noAutofit/>
          </a:bodyPr>
          <a:lstStyle>
            <a:lvl1pPr marL="0" indent="0">
              <a:buNone/>
              <a:defRPr sz="2800" b="0" i="0">
                <a:solidFill>
                  <a:schemeClr val="accent2"/>
                </a:solidFill>
                <a:latin typeface="IntelOne Text" panose="020B0503020203020204" pitchFamily="34" charset="77"/>
              </a:defRPr>
            </a:lvl1pPr>
            <a:lvl2pPr marL="457200" indent="0">
              <a:buNone/>
              <a:defRPr/>
            </a:lvl2pPr>
          </a:lstStyle>
          <a:p>
            <a:pPr lvl="0"/>
            <a:r>
              <a:rPr lang="en-US"/>
              <a:t>Click to edit Master text styles</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230287"/>
            <a:ext cx="5429250" cy="2410686"/>
          </a:xfrm>
        </p:spPr>
        <p:txBody>
          <a:bodyPr/>
          <a:lstStyle>
            <a:lvl1pPr marL="0" indent="0">
              <a:buNone/>
              <a:defRPr/>
            </a:lvl1pPr>
          </a:lstStyle>
          <a:p>
            <a:endParaRPr lang="en-US"/>
          </a:p>
        </p:txBody>
      </p:sp>
      <p:sp>
        <p:nvSpPr>
          <p:cNvPr id="9" name="Text Placeholder 8">
            <a:extLst>
              <a:ext uri="{FF2B5EF4-FFF2-40B4-BE49-F238E27FC236}">
                <a16:creationId xmlns:a16="http://schemas.microsoft.com/office/drawing/2014/main" id="{49775C37-EE38-450C-8269-79E50F8E88A0}"/>
              </a:ext>
            </a:extLst>
          </p:cNvPr>
          <p:cNvSpPr>
            <a:spLocks noGrp="1"/>
          </p:cNvSpPr>
          <p:nvPr>
            <p:ph type="body" sz="quarter" idx="12"/>
          </p:nvPr>
        </p:nvSpPr>
        <p:spPr>
          <a:xfrm>
            <a:off x="5926138" y="2655075"/>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Master text styles</a:t>
            </a:r>
          </a:p>
        </p:txBody>
      </p:sp>
      <p:sp>
        <p:nvSpPr>
          <p:cNvPr id="10" name="Picture Placeholder 6">
            <a:extLst>
              <a:ext uri="{FF2B5EF4-FFF2-40B4-BE49-F238E27FC236}">
                <a16:creationId xmlns:a16="http://schemas.microsoft.com/office/drawing/2014/main" id="{7DC24117-8044-4F60-A59D-9F61002D6C8C}"/>
              </a:ext>
            </a:extLst>
          </p:cNvPr>
          <p:cNvSpPr>
            <a:spLocks noGrp="1"/>
          </p:cNvSpPr>
          <p:nvPr>
            <p:ph type="pic" sz="quarter" idx="13"/>
          </p:nvPr>
        </p:nvSpPr>
        <p:spPr>
          <a:xfrm>
            <a:off x="5924550" y="3331781"/>
            <a:ext cx="5429250" cy="2410686"/>
          </a:xfrm>
        </p:spPr>
        <p:txBody>
          <a:bodyPr/>
          <a:lstStyle>
            <a:lvl1pPr marL="0" indent="0">
              <a:buNone/>
              <a:defRPr/>
            </a:lvl1pPr>
          </a:lstStyle>
          <a:p>
            <a:endParaRPr lang="en-US"/>
          </a:p>
        </p:txBody>
      </p:sp>
      <p:sp>
        <p:nvSpPr>
          <p:cNvPr id="11" name="Text Placeholder 8">
            <a:extLst>
              <a:ext uri="{FF2B5EF4-FFF2-40B4-BE49-F238E27FC236}">
                <a16:creationId xmlns:a16="http://schemas.microsoft.com/office/drawing/2014/main" id="{205F9606-8CF6-4C56-B2B6-E8A04B25F11E}"/>
              </a:ext>
            </a:extLst>
          </p:cNvPr>
          <p:cNvSpPr>
            <a:spLocks noGrp="1"/>
          </p:cNvSpPr>
          <p:nvPr>
            <p:ph type="body" sz="quarter" idx="14"/>
          </p:nvPr>
        </p:nvSpPr>
        <p:spPr>
          <a:xfrm>
            <a:off x="5924294" y="5767077"/>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Master text styles</a:t>
            </a:r>
          </a:p>
        </p:txBody>
      </p:sp>
      <p:sp>
        <p:nvSpPr>
          <p:cNvPr id="4" name="Footer Placeholder 3">
            <a:extLst>
              <a:ext uri="{FF2B5EF4-FFF2-40B4-BE49-F238E27FC236}">
                <a16:creationId xmlns:a16="http://schemas.microsoft.com/office/drawing/2014/main" id="{250CDB9E-3334-5342-AB18-B55D9893A2CB}"/>
              </a:ext>
            </a:extLst>
          </p:cNvPr>
          <p:cNvSpPr>
            <a:spLocks noGrp="1"/>
          </p:cNvSpPr>
          <p:nvPr>
            <p:ph type="ftr" sz="quarter" idx="15"/>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148285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1000" y="221694"/>
            <a:ext cx="5429864" cy="119982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2105680"/>
            <a:ext cx="5429865" cy="4095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p:nvPr>
        </p:nvSpPr>
        <p:spPr>
          <a:xfrm>
            <a:off x="381000" y="1495361"/>
            <a:ext cx="5429864" cy="530454"/>
          </a:xfrm>
        </p:spPr>
        <p:txBody>
          <a:bodyPr>
            <a:noAutofit/>
          </a:bodyPr>
          <a:lstStyle>
            <a:lvl1pPr marL="0" indent="0">
              <a:buNone/>
              <a:defRPr sz="2800" b="0" i="0">
                <a:solidFill>
                  <a:schemeClr val="accent2"/>
                </a:solidFill>
                <a:latin typeface="IntelOne Text" panose="020B0503020203020204" pitchFamily="34" charset="77"/>
              </a:defRPr>
            </a:lvl1pPr>
            <a:lvl2pPr marL="457200" indent="0">
              <a:buNone/>
              <a:defRPr/>
            </a:lvl2pPr>
          </a:lstStyle>
          <a:p>
            <a:pPr lvl="0"/>
            <a:r>
              <a:rPr lang="en-US"/>
              <a:t>Click to edit Master text styles</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0"/>
            <a:ext cx="5808406" cy="6400799"/>
          </a:xfrm>
        </p:spPr>
        <p:txBody>
          <a:bodyPr/>
          <a:lstStyle>
            <a:lvl1pPr marL="0" indent="0">
              <a:buNone/>
              <a:defRPr/>
            </a:lvl1pPr>
          </a:lstStyle>
          <a:p>
            <a:endParaRPr lang="en-US"/>
          </a:p>
        </p:txBody>
      </p:sp>
      <p:sp>
        <p:nvSpPr>
          <p:cNvPr id="4" name="Footer Placeholder 3">
            <a:extLst>
              <a:ext uri="{FF2B5EF4-FFF2-40B4-BE49-F238E27FC236}">
                <a16:creationId xmlns:a16="http://schemas.microsoft.com/office/drawing/2014/main" id="{3B5FA2CE-67B2-E84C-BDE0-EB1D9F46C865}"/>
              </a:ext>
            </a:extLst>
          </p:cNvPr>
          <p:cNvSpPr>
            <a:spLocks noGrp="1"/>
          </p:cNvSpPr>
          <p:nvPr>
            <p:ph type="ftr" sz="quarter" idx="12"/>
          </p:nvPr>
        </p:nvSpPr>
        <p:spPr>
          <a:xfrm>
            <a:off x="350520" y="6452235"/>
            <a:ext cx="4114800" cy="365125"/>
          </a:xfrm>
          <a:prstGeom prst="rect">
            <a:avLst/>
          </a:prstGeom>
        </p:spPr>
        <p:txBody>
          <a:bodyPr/>
          <a:lstStyle/>
          <a:p>
            <a:r>
              <a:rPr lang="en-US">
                <a:solidFill>
                  <a:schemeClr val="tx1"/>
                </a:solidFill>
                <a:latin typeface="IntelOne Text Light" panose="020B0403020203020204" pitchFamily="34" charset="77"/>
                <a:ea typeface="Intel Clear" panose="020B0604020203020204" pitchFamily="34" charset="0"/>
                <a:cs typeface="Times New Roman" panose="02020603050405020304" pitchFamily="18" charset="0"/>
              </a:rPr>
              <a:t>Intel Confidential – NDA Required</a:t>
            </a:r>
          </a:p>
        </p:txBody>
      </p:sp>
    </p:spTree>
    <p:extLst>
      <p:ext uri="{BB962C8B-B14F-4D97-AF65-F5344CB8AC3E}">
        <p14:creationId xmlns:p14="http://schemas.microsoft.com/office/powerpoint/2010/main" val="10851198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381000" y="221694"/>
            <a:ext cx="10972800" cy="119982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381000" y="1491673"/>
            <a:ext cx="10972800" cy="46852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5BF41EA-3085-473A-967C-3157944804D0}"/>
              </a:ext>
            </a:extLst>
          </p:cNvPr>
          <p:cNvSpPr/>
          <p:nvPr userDrawn="1"/>
        </p:nvSpPr>
        <p:spPr>
          <a:xfrm>
            <a:off x="0" y="6400800"/>
            <a:ext cx="117348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D272B893-3411-4154-A13D-8DB1F4E167A4}"/>
              </a:ext>
            </a:extLst>
          </p:cNvPr>
          <p:cNvSpPr/>
          <p:nvPr userDrawn="1"/>
        </p:nvSpPr>
        <p:spPr>
          <a:xfrm>
            <a:off x="5219799" y="6510549"/>
            <a:ext cx="1752403" cy="231410"/>
          </a:xfrm>
          <a:prstGeom prst="rect">
            <a:avLst/>
          </a:prstGeom>
        </p:spPr>
        <p:txBody>
          <a:bodyPr wrap="none">
            <a:spAutoFit/>
          </a:bodyPr>
          <a:lstStyle/>
          <a:p>
            <a:pPr algn="ctr"/>
            <a:r>
              <a:rPr lang="en-US" sz="1000">
                <a:solidFill>
                  <a:schemeClr val="tx1"/>
                </a:solidFill>
              </a:rPr>
              <a:t>Document Number: 831868</a:t>
            </a:r>
          </a:p>
        </p:txBody>
      </p:sp>
      <p:sp>
        <p:nvSpPr>
          <p:cNvPr id="11" name="TextBox 10">
            <a:extLst>
              <a:ext uri="{FF2B5EF4-FFF2-40B4-BE49-F238E27FC236}">
                <a16:creationId xmlns:a16="http://schemas.microsoft.com/office/drawing/2014/main" id="{02FB4E28-8FF4-469D-9172-AA2B2441695C}"/>
              </a:ext>
            </a:extLst>
          </p:cNvPr>
          <p:cNvSpPr txBox="1"/>
          <p:nvPr userDrawn="1"/>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Light" panose="020B04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Light" panose="020B0403020203020204" pitchFamily="34" charset="77"/>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462C4174-C58D-4EF7-A490-8F73147A264E}"/>
              </a:ext>
            </a:extLst>
          </p:cNvPr>
          <p:cNvSpPr/>
          <p:nvPr userDrawn="1"/>
        </p:nvSpPr>
        <p:spPr>
          <a:xfrm>
            <a:off x="11734800" y="0"/>
            <a:ext cx="457200" cy="6400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1A45D14E-B985-4687-A5BE-C1B01A9E394E}"/>
              </a:ext>
            </a:extLst>
          </p:cNvPr>
          <p:cNvPicPr>
            <a:picLocks noChangeAspect="1"/>
          </p:cNvPicPr>
          <p:nvPr userDrawn="1"/>
        </p:nvPicPr>
        <p:blipFill>
          <a:blip r:embed="rId46">
            <a:lum bright="100000"/>
            <a:extLst>
              <a:ext uri="{96DAC541-7B7A-43D3-8B79-37D633B846F1}">
                <asvg:svgBlip xmlns:asvg="http://schemas.microsoft.com/office/drawing/2016/SVG/main" r:embed="rId47"/>
              </a:ext>
            </a:extLst>
          </a:blip>
          <a:stretch>
            <a:fillRect/>
          </a:stretch>
        </p:blipFill>
        <p:spPr>
          <a:xfrm>
            <a:off x="11137466" y="6554735"/>
            <a:ext cx="476084" cy="177524"/>
          </a:xfrm>
          <a:prstGeom prst="rect">
            <a:avLst/>
          </a:prstGeom>
        </p:spPr>
      </p:pic>
      <p:sp>
        <p:nvSpPr>
          <p:cNvPr id="4" name="Footer Placeholder 3">
            <a:extLst>
              <a:ext uri="{FF2B5EF4-FFF2-40B4-BE49-F238E27FC236}">
                <a16:creationId xmlns:a16="http://schemas.microsoft.com/office/drawing/2014/main" id="{4DF47A1B-7FFF-D54F-9ABF-3467C1CD57DB}"/>
              </a:ext>
            </a:extLst>
          </p:cNvPr>
          <p:cNvSpPr>
            <a:spLocks noGrp="1"/>
          </p:cNvSpPr>
          <p:nvPr>
            <p:ph type="ftr" sz="quarter" idx="3"/>
          </p:nvPr>
        </p:nvSpPr>
        <p:spPr>
          <a:xfrm>
            <a:off x="350520" y="6452235"/>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a:r>
              <a:rPr lang="en-US" sz="1200">
                <a:solidFill>
                  <a:schemeClr val="tx1"/>
                </a:solidFill>
              </a:rPr>
              <a:t>Intel Confidential – NDA Required</a:t>
            </a:r>
          </a:p>
        </p:txBody>
      </p:sp>
    </p:spTree>
    <p:extLst>
      <p:ext uri="{BB962C8B-B14F-4D97-AF65-F5344CB8AC3E}">
        <p14:creationId xmlns:p14="http://schemas.microsoft.com/office/powerpoint/2010/main" val="2546427462"/>
      </p:ext>
    </p:extLst>
  </p:cSld>
  <p:clrMap bg1="lt1" tx1="dk1" bg2="lt2" tx2="dk2" accent1="accent1" accent2="accent2" accent3="accent3" accent4="accent4" accent5="accent5" accent6="accent6" hlink="hlink" folHlink="folHlink"/>
  <p:sldLayoutIdLst>
    <p:sldLayoutId id="2147483782"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756" r:id="rId22"/>
    <p:sldLayoutId id="2147483755" r:id="rId23"/>
    <p:sldLayoutId id="2147483722" r:id="rId24"/>
    <p:sldLayoutId id="2147483724" r:id="rId25"/>
    <p:sldLayoutId id="2147483751" r:id="rId26"/>
    <p:sldLayoutId id="2147483730" r:id="rId27"/>
    <p:sldLayoutId id="2147483754" r:id="rId28"/>
    <p:sldLayoutId id="2147483761" r:id="rId29"/>
    <p:sldLayoutId id="2147483749" r:id="rId30"/>
    <p:sldLayoutId id="2147483746" r:id="rId31"/>
    <p:sldLayoutId id="2147483747" r:id="rId32"/>
    <p:sldLayoutId id="2147483770" r:id="rId33"/>
    <p:sldLayoutId id="2147483752" r:id="rId34"/>
    <p:sldLayoutId id="2147483732" r:id="rId35"/>
    <p:sldLayoutId id="2147483758" r:id="rId36"/>
    <p:sldLayoutId id="2147483757" r:id="rId37"/>
    <p:sldLayoutId id="2147483779" r:id="rId38"/>
    <p:sldLayoutId id="2147483753" r:id="rId39"/>
    <p:sldLayoutId id="2147483763" r:id="rId40"/>
    <p:sldLayoutId id="2147483729" r:id="rId41"/>
    <p:sldLayoutId id="2147483760" r:id="rId42"/>
    <p:sldLayoutId id="2147483764" r:id="rId43"/>
    <p:sldLayoutId id="2147483745" r:id="rId44"/>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microsoft.com/office/2018/10/relationships/comments" Target="../comments/modernComment_106_B8F305B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hyperlink" Target="https://unsplash.com/photos/WjOWazUPAss" TargetMode="External"/><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3.wdp"/><Relationship Id="rId11" Type="http://schemas.openxmlformats.org/officeDocument/2006/relationships/hyperlink" Target="https://unsplash.com/photos/NLOmgkbouSk" TargetMode="External"/><Relationship Id="rId5" Type="http://schemas.openxmlformats.org/officeDocument/2006/relationships/image" Target="../media/image28.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sv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file:///C:\Users\abhewitt\AppData\Local\Microsoft\Windows\INetCache\Content.Outlook\M92GXFTD\www.Intel.com\PerformanceIndex"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svg"/><Relationship Id="rId9" Type="http://schemas.openxmlformats.org/officeDocument/2006/relationships/image" Target="../media/image53.sv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hyperlink" Target="https://cdrdv2.intel.com/v1/dl/getContent/78671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hyperlink" Target="https://cdrdv2.intel.com/v1/dl/getContent/786715" TargetMode="External"/><Relationship Id="rId5" Type="http://schemas.openxmlformats.org/officeDocument/2006/relationships/image" Target="../media/image58.png"/><Relationship Id="rId4" Type="http://schemas.openxmlformats.org/officeDocument/2006/relationships/slide" Target="slide29.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slide" Target="slide30.xml"/><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6.png"/><Relationship Id="rId7" Type="http://schemas.openxmlformats.org/officeDocument/2006/relationships/image" Target="../media/image59.png"/><Relationship Id="rId12"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eci.intel.com/" TargetMode="External"/><Relationship Id="rId11" Type="http://schemas.openxmlformats.org/officeDocument/2006/relationships/image" Target="../media/image66.png"/><Relationship Id="rId5" Type="http://schemas.openxmlformats.org/officeDocument/2006/relationships/image" Target="../media/image58.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7.png"/><Relationship Id="rId9" Type="http://schemas.openxmlformats.org/officeDocument/2006/relationships/image" Target="../media/image64.png"/><Relationship Id="rId14" Type="http://schemas.openxmlformats.org/officeDocument/2006/relationships/image" Target="../media/image6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7FFFE1AC_C26A2B50.xml"/><Relationship Id="rId7" Type="http://schemas.openxmlformats.org/officeDocument/2006/relationships/image" Target="../media/image74.sv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8.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jpeg"/><Relationship Id="rId2" Type="http://schemas.openxmlformats.org/officeDocument/2006/relationships/image" Target="../media/image80.png"/><Relationship Id="rId1" Type="http://schemas.openxmlformats.org/officeDocument/2006/relationships/slideLayout" Target="../slideLayouts/slideLayout18.xml"/><Relationship Id="rId6" Type="http://schemas.openxmlformats.org/officeDocument/2006/relationships/image" Target="../media/image84.png"/><Relationship Id="rId5" Type="http://schemas.openxmlformats.org/officeDocument/2006/relationships/image" Target="../media/image83.jpeg"/><Relationship Id="rId4" Type="http://schemas.openxmlformats.org/officeDocument/2006/relationships/image" Target="../media/image82.jpeg"/><Relationship Id="rId9" Type="http://schemas.openxmlformats.org/officeDocument/2006/relationships/image" Target="../media/image8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microsoft.com/office/2018/10/relationships/comments" Target="../comments/modernComment_7FFFE1AB_DBE91D23.xml"/><Relationship Id="rId1" Type="http://schemas.openxmlformats.org/officeDocument/2006/relationships/slideLayout" Target="../slideLayouts/slideLayout3.xml"/><Relationship Id="rId5" Type="http://schemas.openxmlformats.org/officeDocument/2006/relationships/image" Target="../media/image89.png"/><Relationship Id="rId4" Type="http://schemas.openxmlformats.org/officeDocument/2006/relationships/hyperlink" Target="https://avnu.org/certified-product-registry/?cert=Componen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1.ieee802.org/tsn/"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hyperlink" Target="https://avnu.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https://www.intel.com/content/www/us/en/design/products-and-solutions/processors-and-chipsets/elkhart-lake/overview.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91.jpeg"/><Relationship Id="rId2" Type="http://schemas.microsoft.com/office/2018/10/relationships/comments" Target="../comments/modernComment_7FFFE1AD_AE36929F.xml"/><Relationship Id="rId1" Type="http://schemas.openxmlformats.org/officeDocument/2006/relationships/slideLayout" Target="../slideLayouts/slideLayout3.xml"/><Relationship Id="rId5" Type="http://schemas.openxmlformats.org/officeDocument/2006/relationships/hyperlink" Target="https://cdrdv2.intel.com/v1/dl/getContent/621753" TargetMode="External"/><Relationship Id="rId4" Type="http://schemas.openxmlformats.org/officeDocument/2006/relationships/image" Target="../media/image9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hyperlink" Target="https://www.intel.com/content/www/us/en/products/details/ethernet/gigabit-controllers/i226-controllers/products.html" TargetMode="External"/><Relationship Id="rId2" Type="http://schemas.openxmlformats.org/officeDocument/2006/relationships/hyperlink" Target="https://cdrdv2.intel.com/v1/dl/getContent/831067" TargetMode="Externa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F4BE2-8E4A-4003-B816-9E34781F7E88}"/>
              </a:ext>
            </a:extLst>
          </p:cNvPr>
          <p:cNvSpPr>
            <a:spLocks noGrp="1"/>
          </p:cNvSpPr>
          <p:nvPr>
            <p:ph type="ctrTitle"/>
          </p:nvPr>
        </p:nvSpPr>
        <p:spPr/>
        <p:txBody>
          <a:bodyPr>
            <a:normAutofit/>
          </a:bodyPr>
          <a:lstStyle/>
          <a:p>
            <a:r>
              <a:rPr lang="en-US">
                <a:latin typeface="IntelOne Display CY Light" panose="020B0403020203020204" pitchFamily="34" charset="0"/>
              </a:rPr>
              <a:t>Real-time at the Edge </a:t>
            </a:r>
            <a:br>
              <a:rPr lang="en-US">
                <a:latin typeface="IntelOne Display CY Light" panose="020B0403020203020204" pitchFamily="34" charset="0"/>
              </a:rPr>
            </a:br>
            <a:r>
              <a:rPr lang="en-US">
                <a:latin typeface="IntelOne Display CY Light" panose="020B0403020203020204" pitchFamily="34" charset="0"/>
              </a:rPr>
              <a:t>Gold Deck (public version</a:t>
            </a:r>
            <a:r>
              <a:rPr lang="en-US" baseline="30000">
                <a:latin typeface="IntelOne Display CY Light" panose="020B0403020203020204" pitchFamily="34" charset="0"/>
              </a:rPr>
              <a:t>1</a:t>
            </a:r>
            <a:r>
              <a:rPr lang="en-US">
                <a:latin typeface="IntelOne Display CY Light" panose="020B0403020203020204" pitchFamily="34" charset="0"/>
              </a:rPr>
              <a:t>)</a:t>
            </a:r>
            <a:endParaRPr lang="en-US">
              <a:latin typeface="IntelOne Display Light" panose="020B0403020203020204" pitchFamily="34" charset="0"/>
            </a:endParaRPr>
          </a:p>
        </p:txBody>
      </p:sp>
      <p:sp>
        <p:nvSpPr>
          <p:cNvPr id="3" name="Subtitle 2">
            <a:extLst>
              <a:ext uri="{FF2B5EF4-FFF2-40B4-BE49-F238E27FC236}">
                <a16:creationId xmlns:a16="http://schemas.microsoft.com/office/drawing/2014/main" id="{327B4B74-4068-C952-DE6A-80F895D3D8BD}"/>
              </a:ext>
            </a:extLst>
          </p:cNvPr>
          <p:cNvSpPr>
            <a:spLocks noGrp="1"/>
          </p:cNvSpPr>
          <p:nvPr>
            <p:ph type="subTitle" idx="1"/>
          </p:nvPr>
        </p:nvSpPr>
        <p:spPr/>
        <p:txBody>
          <a:bodyPr/>
          <a:lstStyle/>
          <a:p>
            <a:r>
              <a:rPr lang="en-US" sz="2400">
                <a:latin typeface="IntelOne Display Light" panose="020B0403020203020204" pitchFamily="34" charset="0"/>
              </a:rPr>
              <a:t>Time Coordinated Computing</a:t>
            </a:r>
            <a:endParaRPr lang="en-US"/>
          </a:p>
        </p:txBody>
      </p:sp>
      <p:sp>
        <p:nvSpPr>
          <p:cNvPr id="9" name="Text Placeholder 8">
            <a:extLst>
              <a:ext uri="{FF2B5EF4-FFF2-40B4-BE49-F238E27FC236}">
                <a16:creationId xmlns:a16="http://schemas.microsoft.com/office/drawing/2014/main" id="{ABEAF9F9-E88D-44A4-A1B6-BAA2E532B65E}"/>
              </a:ext>
            </a:extLst>
          </p:cNvPr>
          <p:cNvSpPr>
            <a:spLocks noGrp="1"/>
          </p:cNvSpPr>
          <p:nvPr>
            <p:ph type="body" sz="quarter" idx="10"/>
          </p:nvPr>
        </p:nvSpPr>
        <p:spPr/>
        <p:txBody>
          <a:bodyPr>
            <a:normAutofit/>
          </a:bodyPr>
          <a:lstStyle/>
          <a:p>
            <a:pPr>
              <a:spcBef>
                <a:spcPts val="0"/>
              </a:spcBef>
            </a:pPr>
            <a:r>
              <a:rPr lang="en-US" sz="1600">
                <a:latin typeface="IntelOne Display Light" panose="020B0403020203020204" pitchFamily="34" charset="0"/>
              </a:rPr>
              <a:t>Q3’24 Update</a:t>
            </a:r>
          </a:p>
          <a:p>
            <a:pPr>
              <a:spcBef>
                <a:spcPts val="0"/>
              </a:spcBef>
            </a:pPr>
            <a:r>
              <a:rPr lang="en-US" sz="1600">
                <a:latin typeface="IntelOne Display Light" panose="020B0403020203020204" pitchFamily="34" charset="0"/>
              </a:rPr>
              <a:t>Document number: 831868</a:t>
            </a:r>
          </a:p>
        </p:txBody>
      </p:sp>
      <p:sp>
        <p:nvSpPr>
          <p:cNvPr id="4" name="TextBox 3">
            <a:extLst>
              <a:ext uri="{FF2B5EF4-FFF2-40B4-BE49-F238E27FC236}">
                <a16:creationId xmlns:a16="http://schemas.microsoft.com/office/drawing/2014/main" id="{F85D3134-BB2E-4171-D009-1F43FBF8000F}"/>
              </a:ext>
            </a:extLst>
          </p:cNvPr>
          <p:cNvSpPr txBox="1"/>
          <p:nvPr/>
        </p:nvSpPr>
        <p:spPr>
          <a:xfrm>
            <a:off x="7303403" y="5980912"/>
            <a:ext cx="4886140" cy="757130"/>
          </a:xfrm>
          <a:prstGeom prst="rect">
            <a:avLst/>
          </a:prstGeom>
          <a:noFill/>
        </p:spPr>
        <p:txBody>
          <a:bodyPr wrap="square">
            <a:spAutoFit/>
          </a:bodyPr>
          <a:lstStyle/>
          <a:p>
            <a:r>
              <a:rPr lang="en-US" sz="1600" baseline="30000">
                <a:solidFill>
                  <a:schemeClr val="tx1"/>
                </a:solidFill>
                <a:effectLst/>
                <a:latin typeface="Times New Roman" panose="02020603050405020304" pitchFamily="18" charset="0"/>
                <a:ea typeface="Times New Roman" panose="02020603050405020304" pitchFamily="18" charset="0"/>
              </a:rPr>
              <a:t>1</a:t>
            </a:r>
            <a:r>
              <a:rPr lang="en-US" sz="1600">
                <a:solidFill>
                  <a:schemeClr val="tx1"/>
                </a:solidFill>
                <a:effectLst/>
                <a:latin typeface="Times New Roman" panose="02020603050405020304" pitchFamily="18" charset="0"/>
                <a:ea typeface="Times New Roman" panose="02020603050405020304" pitchFamily="18" charset="0"/>
              </a:rPr>
              <a:t> An enhanced version of this Gold Deck with additional information regarding Intel’s Real-Time offering is available for customers under NDA at RDC #627170</a:t>
            </a:r>
            <a:endParaRPr lang="en-US" sz="1600">
              <a:solidFill>
                <a:schemeClr val="tx1"/>
              </a:solidFill>
            </a:endParaRPr>
          </a:p>
        </p:txBody>
      </p:sp>
    </p:spTree>
    <p:extLst>
      <p:ext uri="{BB962C8B-B14F-4D97-AF65-F5344CB8AC3E}">
        <p14:creationId xmlns:p14="http://schemas.microsoft.com/office/powerpoint/2010/main" val="3102934450"/>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4E708-BA09-4EF1-9203-4C4E7957D8DF}"/>
              </a:ext>
            </a:extLst>
          </p:cNvPr>
          <p:cNvSpPr>
            <a:spLocks noGrp="1"/>
          </p:cNvSpPr>
          <p:nvPr>
            <p:ph type="title"/>
          </p:nvPr>
        </p:nvSpPr>
        <p:spPr/>
        <p:txBody>
          <a:bodyPr/>
          <a:lstStyle/>
          <a:p>
            <a:r>
              <a:rPr lang="en-US" sz="6000"/>
              <a:t>Software defined usages with real-time</a:t>
            </a:r>
          </a:p>
        </p:txBody>
      </p:sp>
    </p:spTree>
    <p:extLst>
      <p:ext uri="{BB962C8B-B14F-4D97-AF65-F5344CB8AC3E}">
        <p14:creationId xmlns:p14="http://schemas.microsoft.com/office/powerpoint/2010/main" val="2348584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1980-8898-6059-9709-47CA7F15C0F8}"/>
              </a:ext>
            </a:extLst>
          </p:cNvPr>
          <p:cNvSpPr>
            <a:spLocks noGrp="1"/>
          </p:cNvSpPr>
          <p:nvPr>
            <p:ph type="title"/>
          </p:nvPr>
        </p:nvSpPr>
        <p:spPr/>
        <p:txBody>
          <a:bodyPr/>
          <a:lstStyle/>
          <a:p>
            <a:r>
              <a:rPr lang="en-US"/>
              <a:t>Customer Pain Points at the Industrial Edge</a:t>
            </a:r>
            <a:endParaRPr lang="en-DE"/>
          </a:p>
        </p:txBody>
      </p:sp>
      <p:pic>
        <p:nvPicPr>
          <p:cNvPr id="17" name="Picture 16" descr="A person working in a factory&#10;&#10;Description automatically generated with medium confidence">
            <a:extLst>
              <a:ext uri="{FF2B5EF4-FFF2-40B4-BE49-F238E27FC236}">
                <a16:creationId xmlns:a16="http://schemas.microsoft.com/office/drawing/2014/main" id="{DF1B8FDC-AAE7-0B12-E678-0D7881E58CB2}"/>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a:ext>
            </a:extLst>
          </a:blip>
          <a:stretch>
            <a:fillRect/>
          </a:stretch>
        </p:blipFill>
        <p:spPr>
          <a:xfrm>
            <a:off x="571370" y="1359017"/>
            <a:ext cx="6710686" cy="4473791"/>
          </a:xfrm>
          <a:prstGeom prst="rect">
            <a:avLst/>
          </a:prstGeom>
        </p:spPr>
      </p:pic>
      <p:sp>
        <p:nvSpPr>
          <p:cNvPr id="18" name="Rectangle 17">
            <a:extLst>
              <a:ext uri="{FF2B5EF4-FFF2-40B4-BE49-F238E27FC236}">
                <a16:creationId xmlns:a16="http://schemas.microsoft.com/office/drawing/2014/main" id="{CADFB978-9877-E1E6-97CB-3A0707B17133}"/>
              </a:ext>
            </a:extLst>
          </p:cNvPr>
          <p:cNvSpPr/>
          <p:nvPr/>
        </p:nvSpPr>
        <p:spPr>
          <a:xfrm>
            <a:off x="4721629" y="1081786"/>
            <a:ext cx="6442364" cy="4978192"/>
          </a:xfrm>
          <a:prstGeom prst="rect">
            <a:avLst/>
          </a:prstGeom>
          <a:solidFill>
            <a:srgbClr val="004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9" name="Freeform: Shape 18">
            <a:extLst>
              <a:ext uri="{FF2B5EF4-FFF2-40B4-BE49-F238E27FC236}">
                <a16:creationId xmlns:a16="http://schemas.microsoft.com/office/drawing/2014/main" id="{9ECCB81A-73A9-B29A-F858-159B3C32EE9F}"/>
              </a:ext>
            </a:extLst>
          </p:cNvPr>
          <p:cNvSpPr/>
          <p:nvPr/>
        </p:nvSpPr>
        <p:spPr>
          <a:xfrm>
            <a:off x="5503025" y="1361138"/>
            <a:ext cx="5385432" cy="596534"/>
          </a:xfrm>
          <a:custGeom>
            <a:avLst/>
            <a:gdLst>
              <a:gd name="connsiteX0" fmla="*/ 0 w 5767334"/>
              <a:gd name="connsiteY0" fmla="*/ 0 h 596532"/>
              <a:gd name="connsiteX1" fmla="*/ 5767334 w 5767334"/>
              <a:gd name="connsiteY1" fmla="*/ 0 h 596532"/>
              <a:gd name="connsiteX2" fmla="*/ 5767334 w 5767334"/>
              <a:gd name="connsiteY2" fmla="*/ 596532 h 596532"/>
              <a:gd name="connsiteX3" fmla="*/ 0 w 5767334"/>
              <a:gd name="connsiteY3" fmla="*/ 596532 h 596532"/>
              <a:gd name="connsiteX4" fmla="*/ 0 w 5767334"/>
              <a:gd name="connsiteY4" fmla="*/ 0 h 596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334" h="596532">
                <a:moveTo>
                  <a:pt x="5767334" y="596531"/>
                </a:moveTo>
                <a:lnTo>
                  <a:pt x="0" y="596531"/>
                </a:lnTo>
                <a:lnTo>
                  <a:pt x="0" y="1"/>
                </a:lnTo>
                <a:lnTo>
                  <a:pt x="5767334" y="1"/>
                </a:lnTo>
                <a:lnTo>
                  <a:pt x="5767334" y="596531"/>
                </a:lnTo>
                <a:close/>
              </a:path>
            </a:pathLst>
          </a:custGeom>
          <a:solidFill>
            <a:schemeClr val="bg2">
              <a:lumMod val="75000"/>
            </a:schemeClr>
          </a:solidFill>
          <a:ln>
            <a:noFill/>
          </a:ln>
        </p:spPr>
        <p:style>
          <a:lnRef idx="2">
            <a:scrgbClr r="0" g="0" b="0"/>
          </a:lnRef>
          <a:fillRef idx="1">
            <a:scrgbClr r="0" g="0" b="0"/>
          </a:fillRef>
          <a:effectRef idx="0">
            <a:schemeClr val="accent1">
              <a:alpha val="90000"/>
              <a:hueOff val="0"/>
              <a:satOff val="0"/>
              <a:lumOff val="0"/>
              <a:alphaOff val="0"/>
            </a:schemeClr>
          </a:effectRef>
          <a:fontRef idx="minor">
            <a:schemeClr val="lt1"/>
          </a:fontRef>
        </p:style>
        <p:txBody>
          <a:bodyPr spcFirstLastPara="0" vert="horz" wrap="square" lIns="263054" tIns="60961" rIns="113792" bIns="60961"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solidFill>
                  <a:srgbClr val="FFFFFF"/>
                </a:solidFill>
                <a:effectLst/>
                <a:uLnTx/>
                <a:uFillTx/>
                <a:latin typeface="IntelOne Display Medium" panose="020B0703020203020204" pitchFamily="34" charset="0"/>
                <a:cs typeface="Arial"/>
                <a:sym typeface="Helvetica Neue Medium"/>
              </a:rPr>
              <a:t>Lack of interoperability and portability of HW, SW, IP</a:t>
            </a:r>
            <a:endParaRPr kumimoji="0" lang="en-US" sz="1600" b="0" i="0" u="none" strike="noStrike" kern="1200" cap="none" spc="0" normalizeH="0" baseline="0" noProof="0">
              <a:ln>
                <a:noFill/>
              </a:ln>
              <a:solidFill>
                <a:srgbClr val="FFFFFF"/>
              </a:solidFill>
              <a:effectLst/>
              <a:uLnTx/>
              <a:uFillTx/>
              <a:latin typeface="IntelOne Display Medium" panose="020B0703020203020204" pitchFamily="34" charset="0"/>
              <a:ea typeface="+mn-ea"/>
              <a:cs typeface="Arial"/>
            </a:endParaRPr>
          </a:p>
        </p:txBody>
      </p:sp>
      <p:sp>
        <p:nvSpPr>
          <p:cNvPr id="20" name="Oval 19" descr="Jail with solid fill">
            <a:extLst>
              <a:ext uri="{FF2B5EF4-FFF2-40B4-BE49-F238E27FC236}">
                <a16:creationId xmlns:a16="http://schemas.microsoft.com/office/drawing/2014/main" id="{069BDE0F-C324-8A65-D8C0-407D8326C089}"/>
              </a:ext>
            </a:extLst>
          </p:cNvPr>
          <p:cNvSpPr/>
          <p:nvPr/>
        </p:nvSpPr>
        <p:spPr>
          <a:xfrm>
            <a:off x="4822857" y="1361139"/>
            <a:ext cx="596532" cy="596532"/>
          </a:xfrm>
          <a:prstGeom prst="ellipse">
            <a:avLst/>
          </a:prstGeom>
          <a: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solidFill>
              <a:schemeClr val="accent3"/>
            </a:solidFill>
          </a:ln>
          <a:effectLst>
            <a:glow rad="101600">
              <a:schemeClr val="bg1">
                <a:alpha val="40000"/>
              </a:schemeClr>
            </a:glo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59E2DF90-724A-0581-4BE7-4EEB45085718}"/>
              </a:ext>
            </a:extLst>
          </p:cNvPr>
          <p:cNvSpPr/>
          <p:nvPr/>
        </p:nvSpPr>
        <p:spPr>
          <a:xfrm>
            <a:off x="5503025" y="2135740"/>
            <a:ext cx="5385432" cy="596534"/>
          </a:xfrm>
          <a:custGeom>
            <a:avLst/>
            <a:gdLst>
              <a:gd name="connsiteX0" fmla="*/ 0 w 5767334"/>
              <a:gd name="connsiteY0" fmla="*/ 0 h 596532"/>
              <a:gd name="connsiteX1" fmla="*/ 5767334 w 5767334"/>
              <a:gd name="connsiteY1" fmla="*/ 0 h 596532"/>
              <a:gd name="connsiteX2" fmla="*/ 5767334 w 5767334"/>
              <a:gd name="connsiteY2" fmla="*/ 596532 h 596532"/>
              <a:gd name="connsiteX3" fmla="*/ 0 w 5767334"/>
              <a:gd name="connsiteY3" fmla="*/ 596532 h 596532"/>
              <a:gd name="connsiteX4" fmla="*/ 0 w 5767334"/>
              <a:gd name="connsiteY4" fmla="*/ 0 h 596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334" h="596532">
                <a:moveTo>
                  <a:pt x="5767334" y="596531"/>
                </a:moveTo>
                <a:lnTo>
                  <a:pt x="0" y="596531"/>
                </a:lnTo>
                <a:lnTo>
                  <a:pt x="0" y="1"/>
                </a:lnTo>
                <a:lnTo>
                  <a:pt x="5767334" y="1"/>
                </a:lnTo>
                <a:lnTo>
                  <a:pt x="5767334" y="596531"/>
                </a:lnTo>
                <a:close/>
              </a:path>
            </a:pathLst>
          </a:custGeom>
          <a:solidFill>
            <a:schemeClr val="bg2">
              <a:lumMod val="75000"/>
            </a:schemeClr>
          </a:solidFill>
          <a:ln>
            <a:noFill/>
          </a:ln>
        </p:spPr>
        <p:style>
          <a:lnRef idx="2">
            <a:scrgbClr r="0" g="0" b="0"/>
          </a:lnRef>
          <a:fillRef idx="1">
            <a:scrgbClr r="0" g="0" b="0"/>
          </a:fillRef>
          <a:effectRef idx="0">
            <a:schemeClr val="accent1">
              <a:alpha val="90000"/>
              <a:hueOff val="0"/>
              <a:satOff val="0"/>
              <a:lumOff val="0"/>
              <a:alphaOff val="-8000"/>
            </a:schemeClr>
          </a:effectRef>
          <a:fontRef idx="minor">
            <a:schemeClr val="lt1"/>
          </a:fontRef>
        </p:style>
        <p:txBody>
          <a:bodyPr spcFirstLastPara="0" vert="horz" wrap="square" lIns="263054" tIns="60961" rIns="113792" bIns="60961"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Medium" panose="020B0703020203020204" pitchFamily="34" charset="0"/>
                <a:ea typeface="+mn-ea"/>
                <a:cs typeface="Arial"/>
              </a:rPr>
              <a:t>Fixed function, Proprietary Devices</a:t>
            </a:r>
          </a:p>
        </p:txBody>
      </p:sp>
      <p:sp>
        <p:nvSpPr>
          <p:cNvPr id="22" name="Oval 21">
            <a:extLst>
              <a:ext uri="{FF2B5EF4-FFF2-40B4-BE49-F238E27FC236}">
                <a16:creationId xmlns:a16="http://schemas.microsoft.com/office/drawing/2014/main" id="{2CE2ABC4-8C8B-AD12-F05A-382ABB391708}"/>
              </a:ext>
            </a:extLst>
          </p:cNvPr>
          <p:cNvSpPr/>
          <p:nvPr/>
        </p:nvSpPr>
        <p:spPr>
          <a:xfrm>
            <a:off x="4822857" y="2135741"/>
            <a:ext cx="596532" cy="596532"/>
          </a:xfrm>
          <a:prstGeom prst="ellipse">
            <a:avLst/>
          </a:prstGeom>
          <a:blipFill dpi="0" rotWithShape="1">
            <a:blip r:embed="rId7">
              <a:lum bright="70000" contrast="-70000"/>
              <a:extLst>
                <a:ext uri="{28A0092B-C50C-407E-A947-70E740481C1C}">
                  <a14:useLocalDpi xmlns:a14="http://schemas.microsoft.com/office/drawing/2010/main"/>
                </a:ext>
              </a:extLst>
            </a:blip>
            <a:srcRect/>
            <a:stretch>
              <a:fillRect/>
            </a:stretch>
          </a:blipFill>
          <a:ln>
            <a:solidFill>
              <a:schemeClr val="accent3"/>
            </a:solidFill>
          </a:ln>
          <a:effectLst>
            <a:glow rad="63500">
              <a:schemeClr val="bg1">
                <a:alpha val="40000"/>
              </a:schemeClr>
            </a:glow>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
        <p:nvSpPr>
          <p:cNvPr id="23" name="Freeform: Shape 22">
            <a:extLst>
              <a:ext uri="{FF2B5EF4-FFF2-40B4-BE49-F238E27FC236}">
                <a16:creationId xmlns:a16="http://schemas.microsoft.com/office/drawing/2014/main" id="{EA479960-AAE2-F080-AB89-6755365504F4}"/>
              </a:ext>
            </a:extLst>
          </p:cNvPr>
          <p:cNvSpPr/>
          <p:nvPr/>
        </p:nvSpPr>
        <p:spPr>
          <a:xfrm>
            <a:off x="5503025" y="2910342"/>
            <a:ext cx="5385432" cy="596533"/>
          </a:xfrm>
          <a:custGeom>
            <a:avLst/>
            <a:gdLst>
              <a:gd name="connsiteX0" fmla="*/ 0 w 5767334"/>
              <a:gd name="connsiteY0" fmla="*/ 0 h 596532"/>
              <a:gd name="connsiteX1" fmla="*/ 5767334 w 5767334"/>
              <a:gd name="connsiteY1" fmla="*/ 0 h 596532"/>
              <a:gd name="connsiteX2" fmla="*/ 5767334 w 5767334"/>
              <a:gd name="connsiteY2" fmla="*/ 596532 h 596532"/>
              <a:gd name="connsiteX3" fmla="*/ 0 w 5767334"/>
              <a:gd name="connsiteY3" fmla="*/ 596532 h 596532"/>
              <a:gd name="connsiteX4" fmla="*/ 0 w 5767334"/>
              <a:gd name="connsiteY4" fmla="*/ 0 h 596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334" h="596532">
                <a:moveTo>
                  <a:pt x="5767334" y="596531"/>
                </a:moveTo>
                <a:lnTo>
                  <a:pt x="0" y="596531"/>
                </a:lnTo>
                <a:lnTo>
                  <a:pt x="0" y="1"/>
                </a:lnTo>
                <a:lnTo>
                  <a:pt x="5767334" y="1"/>
                </a:lnTo>
                <a:lnTo>
                  <a:pt x="5767334" y="596531"/>
                </a:lnTo>
                <a:close/>
              </a:path>
            </a:pathLst>
          </a:custGeom>
          <a:solidFill>
            <a:schemeClr val="bg2">
              <a:lumMod val="75000"/>
            </a:schemeClr>
          </a:solidFill>
          <a:ln>
            <a:noFill/>
          </a:ln>
        </p:spPr>
        <p:style>
          <a:lnRef idx="2">
            <a:scrgbClr r="0" g="0" b="0"/>
          </a:lnRef>
          <a:fillRef idx="1">
            <a:scrgbClr r="0" g="0" b="0"/>
          </a:fillRef>
          <a:effectRef idx="0">
            <a:schemeClr val="accent1">
              <a:alpha val="90000"/>
              <a:hueOff val="0"/>
              <a:satOff val="0"/>
              <a:lumOff val="0"/>
              <a:alphaOff val="-16000"/>
            </a:schemeClr>
          </a:effectRef>
          <a:fontRef idx="minor">
            <a:schemeClr val="lt1"/>
          </a:fontRef>
        </p:style>
        <p:txBody>
          <a:bodyPr spcFirstLastPara="0" vert="horz" wrap="square" lIns="263054" tIns="60961" rIns="113792"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Medium" panose="020B0703020203020204" pitchFamily="34" charset="0"/>
                <a:ea typeface="+mn-ea"/>
                <a:cs typeface="Arial"/>
              </a:rPr>
              <a:t>Inflexible, hard to upgrade systems</a:t>
            </a:r>
          </a:p>
        </p:txBody>
      </p:sp>
      <p:sp>
        <p:nvSpPr>
          <p:cNvPr id="24" name="Oval 23">
            <a:extLst>
              <a:ext uri="{FF2B5EF4-FFF2-40B4-BE49-F238E27FC236}">
                <a16:creationId xmlns:a16="http://schemas.microsoft.com/office/drawing/2014/main" id="{29D7782C-F417-F200-EF69-F24ECAD28E39}"/>
              </a:ext>
            </a:extLst>
          </p:cNvPr>
          <p:cNvSpPr/>
          <p:nvPr/>
        </p:nvSpPr>
        <p:spPr>
          <a:xfrm>
            <a:off x="4822857" y="2910343"/>
            <a:ext cx="596532" cy="596532"/>
          </a:xfrm>
          <a:prstGeom prst="ellipse">
            <a:avLst/>
          </a:prstGeom>
          <a:blipFill>
            <a:blip r:embed="rId8">
              <a:lum bright="70000" contrast="-70000"/>
              <a:extLst>
                <a:ext uri="{28A0092B-C50C-407E-A947-70E740481C1C}">
                  <a14:useLocalDpi xmlns:a14="http://schemas.microsoft.com/office/drawing/2010/main"/>
                </a:ext>
              </a:extLst>
            </a:blip>
            <a:srcRect/>
            <a:stretch>
              <a:fillRect/>
            </a:stretch>
          </a:blipFill>
          <a:ln>
            <a:solidFill>
              <a:schemeClr val="accent3"/>
            </a:solidFill>
          </a:ln>
          <a:effectLst>
            <a:glow rad="63500">
              <a:schemeClr val="bg1">
                <a:alpha val="40000"/>
              </a:schemeClr>
            </a:glow>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
        <p:nvSpPr>
          <p:cNvPr id="25" name="Freeform: Shape 24">
            <a:extLst>
              <a:ext uri="{FF2B5EF4-FFF2-40B4-BE49-F238E27FC236}">
                <a16:creationId xmlns:a16="http://schemas.microsoft.com/office/drawing/2014/main" id="{F8B96029-3DB1-BBAA-8DA4-CF3C67B53CEF}"/>
              </a:ext>
            </a:extLst>
          </p:cNvPr>
          <p:cNvSpPr/>
          <p:nvPr/>
        </p:nvSpPr>
        <p:spPr>
          <a:xfrm>
            <a:off x="5503025" y="3684945"/>
            <a:ext cx="5385432" cy="596533"/>
          </a:xfrm>
          <a:custGeom>
            <a:avLst/>
            <a:gdLst>
              <a:gd name="connsiteX0" fmla="*/ 0 w 5767334"/>
              <a:gd name="connsiteY0" fmla="*/ 0 h 596532"/>
              <a:gd name="connsiteX1" fmla="*/ 5767334 w 5767334"/>
              <a:gd name="connsiteY1" fmla="*/ 0 h 596532"/>
              <a:gd name="connsiteX2" fmla="*/ 5767334 w 5767334"/>
              <a:gd name="connsiteY2" fmla="*/ 596532 h 596532"/>
              <a:gd name="connsiteX3" fmla="*/ 0 w 5767334"/>
              <a:gd name="connsiteY3" fmla="*/ 596532 h 596532"/>
              <a:gd name="connsiteX4" fmla="*/ 0 w 5767334"/>
              <a:gd name="connsiteY4" fmla="*/ 0 h 596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334" h="596532">
                <a:moveTo>
                  <a:pt x="5767334" y="596531"/>
                </a:moveTo>
                <a:lnTo>
                  <a:pt x="0" y="596531"/>
                </a:lnTo>
                <a:lnTo>
                  <a:pt x="0" y="1"/>
                </a:lnTo>
                <a:lnTo>
                  <a:pt x="5767334" y="1"/>
                </a:lnTo>
                <a:lnTo>
                  <a:pt x="5767334" y="596531"/>
                </a:lnTo>
                <a:close/>
              </a:path>
            </a:pathLst>
          </a:custGeom>
          <a:solidFill>
            <a:schemeClr val="bg2">
              <a:lumMod val="75000"/>
            </a:schemeClr>
          </a:solidFill>
          <a:ln>
            <a:noFill/>
          </a:ln>
        </p:spPr>
        <p:style>
          <a:lnRef idx="2">
            <a:scrgbClr r="0" g="0" b="0"/>
          </a:lnRef>
          <a:fillRef idx="1">
            <a:scrgbClr r="0" g="0" b="0"/>
          </a:fillRef>
          <a:effectRef idx="0">
            <a:schemeClr val="accent1">
              <a:alpha val="90000"/>
              <a:hueOff val="0"/>
              <a:satOff val="0"/>
              <a:lumOff val="0"/>
              <a:alphaOff val="-24000"/>
            </a:schemeClr>
          </a:effectRef>
          <a:fontRef idx="minor">
            <a:schemeClr val="lt1"/>
          </a:fontRef>
        </p:style>
        <p:txBody>
          <a:bodyPr spcFirstLastPara="0" vert="horz" wrap="square" lIns="263054" tIns="60961" rIns="113792"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Medium" panose="020B0703020203020204" pitchFamily="34" charset="0"/>
                <a:cs typeface="Arial"/>
                <a:sym typeface="Helvetica Neue Medium"/>
              </a:rPr>
              <a:t>Factory Downtime due to HW/SW Updates</a:t>
            </a:r>
            <a:endParaRPr kumimoji="0" lang="en-US" sz="1600" b="0" i="0" u="none" strike="noStrike" kern="1200" cap="none" spc="0" normalizeH="0" baseline="0" noProof="0">
              <a:ln>
                <a:noFill/>
              </a:ln>
              <a:solidFill>
                <a:srgbClr val="FFFFFF"/>
              </a:solidFill>
              <a:effectLst/>
              <a:uLnTx/>
              <a:uFillTx/>
              <a:latin typeface="IntelOne Display Medium" panose="020B0703020203020204" pitchFamily="34" charset="0"/>
              <a:ea typeface="+mn-ea"/>
              <a:cs typeface="Arial"/>
            </a:endParaRPr>
          </a:p>
        </p:txBody>
      </p:sp>
      <p:sp>
        <p:nvSpPr>
          <p:cNvPr id="26" name="Oval 25">
            <a:extLst>
              <a:ext uri="{FF2B5EF4-FFF2-40B4-BE49-F238E27FC236}">
                <a16:creationId xmlns:a16="http://schemas.microsoft.com/office/drawing/2014/main" id="{0AF17417-7371-F0EC-55AE-BE858F3B0E36}"/>
              </a:ext>
            </a:extLst>
          </p:cNvPr>
          <p:cNvSpPr/>
          <p:nvPr/>
        </p:nvSpPr>
        <p:spPr>
          <a:xfrm>
            <a:off x="4822857" y="3684946"/>
            <a:ext cx="596532" cy="596532"/>
          </a:xfrm>
          <a:prstGeom prst="ellipse">
            <a:avLst/>
          </a:prstGeom>
          <a:blipFill dpi="0" rotWithShape="1">
            <a:blip r:embed="rId9">
              <a:lum bright="70000" contrast="-70000"/>
              <a:extLst>
                <a:ext uri="{28A0092B-C50C-407E-A947-70E740481C1C}">
                  <a14:useLocalDpi xmlns:a14="http://schemas.microsoft.com/office/drawing/2010/main"/>
                </a:ext>
              </a:extLst>
            </a:blip>
            <a:srcRect/>
            <a:stretch>
              <a:fillRect/>
            </a:stretch>
          </a:blipFill>
          <a:ln>
            <a:solidFill>
              <a:schemeClr val="accent3"/>
            </a:solidFill>
          </a:ln>
          <a:effectLst>
            <a:glow rad="63500">
              <a:schemeClr val="bg1">
                <a:alpha val="40000"/>
              </a:schemeClr>
            </a:glo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
        <p:nvSpPr>
          <p:cNvPr id="27" name="Freeform: Shape 26">
            <a:extLst>
              <a:ext uri="{FF2B5EF4-FFF2-40B4-BE49-F238E27FC236}">
                <a16:creationId xmlns:a16="http://schemas.microsoft.com/office/drawing/2014/main" id="{871F258E-1B86-9FB2-C29E-F14BD658E20E}"/>
              </a:ext>
            </a:extLst>
          </p:cNvPr>
          <p:cNvSpPr/>
          <p:nvPr/>
        </p:nvSpPr>
        <p:spPr>
          <a:xfrm>
            <a:off x="5503025" y="4459547"/>
            <a:ext cx="5385432" cy="596533"/>
          </a:xfrm>
          <a:custGeom>
            <a:avLst/>
            <a:gdLst>
              <a:gd name="connsiteX0" fmla="*/ 0 w 5767334"/>
              <a:gd name="connsiteY0" fmla="*/ 0 h 596532"/>
              <a:gd name="connsiteX1" fmla="*/ 5767334 w 5767334"/>
              <a:gd name="connsiteY1" fmla="*/ 0 h 596532"/>
              <a:gd name="connsiteX2" fmla="*/ 5767334 w 5767334"/>
              <a:gd name="connsiteY2" fmla="*/ 596532 h 596532"/>
              <a:gd name="connsiteX3" fmla="*/ 0 w 5767334"/>
              <a:gd name="connsiteY3" fmla="*/ 596532 h 596532"/>
              <a:gd name="connsiteX4" fmla="*/ 0 w 5767334"/>
              <a:gd name="connsiteY4" fmla="*/ 0 h 596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334" h="596532">
                <a:moveTo>
                  <a:pt x="5767334" y="596531"/>
                </a:moveTo>
                <a:lnTo>
                  <a:pt x="0" y="596531"/>
                </a:lnTo>
                <a:lnTo>
                  <a:pt x="0" y="1"/>
                </a:lnTo>
                <a:lnTo>
                  <a:pt x="5767334" y="1"/>
                </a:lnTo>
                <a:lnTo>
                  <a:pt x="5767334" y="596531"/>
                </a:lnTo>
                <a:close/>
              </a:path>
            </a:pathLst>
          </a:custGeom>
          <a:solidFill>
            <a:schemeClr val="bg2">
              <a:lumMod val="75000"/>
            </a:schemeClr>
          </a:solidFill>
          <a:ln>
            <a:noFill/>
          </a:ln>
        </p:spPr>
        <p:style>
          <a:lnRef idx="2">
            <a:scrgbClr r="0" g="0" b="0"/>
          </a:lnRef>
          <a:fillRef idx="1">
            <a:scrgbClr r="0" g="0" b="0"/>
          </a:fillRef>
          <a:effectRef idx="0">
            <a:schemeClr val="accent1">
              <a:alpha val="90000"/>
              <a:hueOff val="0"/>
              <a:satOff val="0"/>
              <a:lumOff val="0"/>
              <a:alphaOff val="-32000"/>
            </a:schemeClr>
          </a:effectRef>
          <a:fontRef idx="minor">
            <a:schemeClr val="lt1"/>
          </a:fontRef>
        </p:style>
        <p:txBody>
          <a:bodyPr spcFirstLastPara="0" vert="horz" wrap="square" lIns="263054" tIns="60961" rIns="113792"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Medium" panose="020B0703020203020204" pitchFamily="34" charset="0"/>
                <a:ea typeface="+mn-ea"/>
                <a:cs typeface="Arial"/>
              </a:rPr>
              <a:t>Costly, HW-based Redundancy</a:t>
            </a:r>
          </a:p>
        </p:txBody>
      </p:sp>
      <p:sp>
        <p:nvSpPr>
          <p:cNvPr id="28" name="Oval 27">
            <a:extLst>
              <a:ext uri="{FF2B5EF4-FFF2-40B4-BE49-F238E27FC236}">
                <a16:creationId xmlns:a16="http://schemas.microsoft.com/office/drawing/2014/main" id="{9A2618A0-A7D4-6CF8-59C8-263D335AD20A}"/>
              </a:ext>
            </a:extLst>
          </p:cNvPr>
          <p:cNvSpPr/>
          <p:nvPr/>
        </p:nvSpPr>
        <p:spPr>
          <a:xfrm>
            <a:off x="4822857" y="4459548"/>
            <a:ext cx="596532" cy="596532"/>
          </a:xfrm>
          <a:prstGeom prst="ellipse">
            <a:avLst/>
          </a:prstGeom>
          <a:blipFill dpi="0" rotWithShape="1">
            <a:blip r:embed="rId10" cstate="screen">
              <a:lum bright="70000" contrast="-70000"/>
              <a:extLst>
                <a:ext uri="{28A0092B-C50C-407E-A947-70E740481C1C}">
                  <a14:useLocalDpi xmlns:a14="http://schemas.microsoft.com/office/drawing/2010/main"/>
                </a:ext>
              </a:extLst>
            </a:blip>
            <a:srcRect/>
            <a:stretch>
              <a:fillRect t="10318" b="10318"/>
            </a:stretch>
          </a:blipFill>
          <a:ln>
            <a:solidFill>
              <a:schemeClr val="accent3"/>
            </a:solidFill>
          </a:ln>
          <a:effectLst>
            <a:glow rad="63500">
              <a:schemeClr val="bg1">
                <a:alpha val="40000"/>
              </a:schemeClr>
            </a:glo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
        <p:nvSpPr>
          <p:cNvPr id="29" name="Freeform: Shape 28">
            <a:extLst>
              <a:ext uri="{FF2B5EF4-FFF2-40B4-BE49-F238E27FC236}">
                <a16:creationId xmlns:a16="http://schemas.microsoft.com/office/drawing/2014/main" id="{FC681D69-C3E5-B1DA-D33E-F335C9BAF7CF}"/>
              </a:ext>
            </a:extLst>
          </p:cNvPr>
          <p:cNvSpPr/>
          <p:nvPr/>
        </p:nvSpPr>
        <p:spPr>
          <a:xfrm>
            <a:off x="5503025" y="5234150"/>
            <a:ext cx="5385432" cy="596533"/>
          </a:xfrm>
          <a:custGeom>
            <a:avLst/>
            <a:gdLst>
              <a:gd name="connsiteX0" fmla="*/ 0 w 5767334"/>
              <a:gd name="connsiteY0" fmla="*/ 0 h 596532"/>
              <a:gd name="connsiteX1" fmla="*/ 5767334 w 5767334"/>
              <a:gd name="connsiteY1" fmla="*/ 0 h 596532"/>
              <a:gd name="connsiteX2" fmla="*/ 5767334 w 5767334"/>
              <a:gd name="connsiteY2" fmla="*/ 596532 h 596532"/>
              <a:gd name="connsiteX3" fmla="*/ 0 w 5767334"/>
              <a:gd name="connsiteY3" fmla="*/ 596532 h 596532"/>
              <a:gd name="connsiteX4" fmla="*/ 0 w 5767334"/>
              <a:gd name="connsiteY4" fmla="*/ 0 h 596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334" h="596532">
                <a:moveTo>
                  <a:pt x="5767334" y="596531"/>
                </a:moveTo>
                <a:lnTo>
                  <a:pt x="0" y="596531"/>
                </a:lnTo>
                <a:lnTo>
                  <a:pt x="0" y="1"/>
                </a:lnTo>
                <a:lnTo>
                  <a:pt x="5767334" y="1"/>
                </a:lnTo>
                <a:lnTo>
                  <a:pt x="5767334" y="596531"/>
                </a:lnTo>
                <a:close/>
              </a:path>
            </a:pathLst>
          </a:custGeom>
          <a:solidFill>
            <a:schemeClr val="bg2">
              <a:lumMod val="75000"/>
            </a:schemeClr>
          </a:solidFill>
          <a:ln>
            <a:noFill/>
          </a:ln>
        </p:spPr>
        <p:style>
          <a:lnRef idx="2">
            <a:scrgbClr r="0" g="0" b="0"/>
          </a:lnRef>
          <a:fillRef idx="1">
            <a:scrgbClr r="0" g="0" b="0"/>
          </a:fillRef>
          <a:effectRef idx="0">
            <a:schemeClr val="accent1">
              <a:alpha val="90000"/>
              <a:hueOff val="0"/>
              <a:satOff val="0"/>
              <a:lumOff val="0"/>
              <a:alphaOff val="-40000"/>
            </a:schemeClr>
          </a:effectRef>
          <a:fontRef idx="minor">
            <a:schemeClr val="lt1"/>
          </a:fontRef>
        </p:style>
        <p:txBody>
          <a:bodyPr spcFirstLastPara="0" vert="horz" wrap="square" lIns="263054" tIns="60961" rIns="113792"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solidFill>
                  <a:srgbClr val="FFFFFF"/>
                </a:solidFill>
                <a:effectLst/>
                <a:uLnTx/>
                <a:uFillTx/>
                <a:latin typeface="IntelOne Display Medium" panose="020B0703020203020204" pitchFamily="34" charset="0"/>
                <a:cs typeface="Arial"/>
                <a:sym typeface="Helvetica Neue Medium"/>
              </a:rPr>
              <a:t>High learning curve for legacy systems </a:t>
            </a:r>
            <a:br>
              <a:rPr kumimoji="0" lang="en-US" sz="1600" b="0" i="0" u="none" strike="noStrike" kern="1200" cap="none" spc="0" normalizeH="0" baseline="0" noProof="0">
                <a:ln/>
                <a:solidFill>
                  <a:srgbClr val="FFFFFF"/>
                </a:solidFill>
                <a:effectLst/>
                <a:uLnTx/>
                <a:uFillTx/>
                <a:latin typeface="IntelOne Display Medium" panose="020B0703020203020204" pitchFamily="34" charset="0"/>
                <a:cs typeface="Arial"/>
                <a:sym typeface="Helvetica Neue Medium"/>
              </a:rPr>
            </a:br>
            <a:r>
              <a:rPr kumimoji="0" lang="en-US" sz="1600" b="0" i="0" u="none" strike="noStrike" kern="1200" cap="none" spc="0" normalizeH="0" baseline="0" noProof="0">
                <a:ln/>
                <a:solidFill>
                  <a:srgbClr val="FFFFFF"/>
                </a:solidFill>
                <a:effectLst/>
                <a:uLnTx/>
                <a:uFillTx/>
                <a:latin typeface="IntelOne Display Medium" panose="020B0703020203020204" pitchFamily="34" charset="0"/>
                <a:cs typeface="Arial"/>
                <a:sym typeface="Helvetica Neue Medium"/>
              </a:rPr>
              <a:t>(for example, PLCs)</a:t>
            </a:r>
            <a:endParaRPr kumimoji="0" lang="en-US" sz="1600" b="0" i="0" u="none" strike="noStrike" kern="1200" cap="none" spc="0" normalizeH="0" baseline="0" noProof="0">
              <a:ln>
                <a:noFill/>
              </a:ln>
              <a:solidFill>
                <a:srgbClr val="FFFFFF"/>
              </a:solidFill>
              <a:effectLst/>
              <a:uLnTx/>
              <a:uFillTx/>
              <a:latin typeface="IntelOne Display Medium" panose="020B0703020203020204" pitchFamily="34" charset="0"/>
              <a:ea typeface="+mn-ea"/>
              <a:cs typeface="Arial"/>
            </a:endParaRPr>
          </a:p>
        </p:txBody>
      </p:sp>
      <p:sp>
        <p:nvSpPr>
          <p:cNvPr id="30" name="Oval 29">
            <a:extLst>
              <a:ext uri="{FF2B5EF4-FFF2-40B4-BE49-F238E27FC236}">
                <a16:creationId xmlns:a16="http://schemas.microsoft.com/office/drawing/2014/main" id="{CC8C10BF-404D-6328-635D-8034AD4F5819}"/>
              </a:ext>
            </a:extLst>
          </p:cNvPr>
          <p:cNvSpPr/>
          <p:nvPr/>
        </p:nvSpPr>
        <p:spPr>
          <a:xfrm>
            <a:off x="4822857" y="5234151"/>
            <a:ext cx="596532" cy="596532"/>
          </a:xfrm>
          <a:prstGeom prst="ellipse">
            <a:avLst/>
          </a:prstGeom>
          <a:blipFill dpi="0" rotWithShape="1">
            <a:blip r:embed="rId11" cstate="screen">
              <a:lum bright="70000" contrast="-70000"/>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t="31160" b="31160"/>
            </a:stretch>
          </a:blipFill>
          <a:ln>
            <a:solidFill>
              <a:schemeClr val="accent3"/>
            </a:solidFill>
          </a:ln>
          <a:effectLst>
            <a:glow rad="63500">
              <a:schemeClr val="bg1">
                <a:alpha val="40000"/>
              </a:schemeClr>
            </a:glo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183880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8D7F-467F-D7EC-C00A-A7B6F5798EEA}"/>
              </a:ext>
            </a:extLst>
          </p:cNvPr>
          <p:cNvSpPr>
            <a:spLocks noGrp="1"/>
          </p:cNvSpPr>
          <p:nvPr>
            <p:ph type="title"/>
          </p:nvPr>
        </p:nvSpPr>
        <p:spPr/>
        <p:txBody>
          <a:bodyPr/>
          <a:lstStyle/>
          <a:p>
            <a:r>
              <a:rPr lang="en-US"/>
              <a:t>Customer Needs: Increased Flexibility, Lower Costs</a:t>
            </a:r>
            <a:endParaRPr lang="en-DE"/>
          </a:p>
        </p:txBody>
      </p:sp>
      <p:sp>
        <p:nvSpPr>
          <p:cNvPr id="4" name="Isosceles Triangle 3">
            <a:extLst>
              <a:ext uri="{FF2B5EF4-FFF2-40B4-BE49-F238E27FC236}">
                <a16:creationId xmlns:a16="http://schemas.microsoft.com/office/drawing/2014/main" id="{CE9D3193-07FD-E325-E1BB-ECD0AC8ABDAB}"/>
              </a:ext>
            </a:extLst>
          </p:cNvPr>
          <p:cNvSpPr/>
          <p:nvPr/>
        </p:nvSpPr>
        <p:spPr>
          <a:xfrm rot="7512459">
            <a:off x="9682628" y="1771574"/>
            <a:ext cx="346229" cy="245185"/>
          </a:xfrm>
          <a:prstGeom prst="triangle">
            <a:avLst/>
          </a:prstGeom>
          <a:solidFill>
            <a:schemeClr val="accent1">
              <a:lumMod val="50000"/>
            </a:schemeClr>
          </a:solidFill>
          <a:ln>
            <a:noFill/>
          </a:ln>
          <a:effectLst>
            <a:outerShdw blurRad="76200" dist="114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5500">
              <a:spcAft>
                <a:spcPts val="600"/>
              </a:spcAft>
            </a:pPr>
            <a:endParaRPr lang="en-US" sz="1600" b="1">
              <a:solidFill>
                <a:schemeClr val="tx1"/>
              </a:solidFill>
              <a:effectLst>
                <a:outerShdw blurRad="38100" dist="38100" dir="2700000" algn="tl">
                  <a:srgbClr val="000000">
                    <a:alpha val="43137"/>
                  </a:srgbClr>
                </a:outerShdw>
              </a:effectLst>
              <a:latin typeface="IntelOne Display Regular" panose="020B0503020203020204" pitchFamily="34" charset="0"/>
            </a:endParaRPr>
          </a:p>
        </p:txBody>
      </p:sp>
      <p:sp>
        <p:nvSpPr>
          <p:cNvPr id="5" name="Isosceles Triangle 4">
            <a:extLst>
              <a:ext uri="{FF2B5EF4-FFF2-40B4-BE49-F238E27FC236}">
                <a16:creationId xmlns:a16="http://schemas.microsoft.com/office/drawing/2014/main" id="{87D3771D-9C76-63A7-46E2-09061CDD57A7}"/>
              </a:ext>
            </a:extLst>
          </p:cNvPr>
          <p:cNvSpPr/>
          <p:nvPr/>
        </p:nvSpPr>
        <p:spPr>
          <a:xfrm rot="7512459">
            <a:off x="7349630" y="1785021"/>
            <a:ext cx="346229" cy="245185"/>
          </a:xfrm>
          <a:prstGeom prst="triangle">
            <a:avLst/>
          </a:prstGeom>
          <a:solidFill>
            <a:schemeClr val="accent1">
              <a:lumMod val="50000"/>
            </a:schemeClr>
          </a:solidFill>
          <a:ln>
            <a:noFill/>
          </a:ln>
          <a:effectLst>
            <a:outerShdw blurRad="76200" dist="114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5500">
              <a:spcAft>
                <a:spcPts val="600"/>
              </a:spcAft>
            </a:pPr>
            <a:endParaRPr lang="en-US" sz="1600" b="1">
              <a:solidFill>
                <a:schemeClr val="tx1"/>
              </a:solidFill>
              <a:effectLst>
                <a:outerShdw blurRad="38100" dist="38100" dir="2700000" algn="tl">
                  <a:srgbClr val="000000">
                    <a:alpha val="43137"/>
                  </a:srgbClr>
                </a:outerShdw>
              </a:effectLst>
              <a:latin typeface="IntelOne Display Regular" panose="020B0503020203020204" pitchFamily="34" charset="0"/>
            </a:endParaRPr>
          </a:p>
        </p:txBody>
      </p:sp>
      <p:sp>
        <p:nvSpPr>
          <p:cNvPr id="6" name="Isosceles Triangle 5">
            <a:extLst>
              <a:ext uri="{FF2B5EF4-FFF2-40B4-BE49-F238E27FC236}">
                <a16:creationId xmlns:a16="http://schemas.microsoft.com/office/drawing/2014/main" id="{7BC77BC0-15A0-E61C-D661-B24E46205776}"/>
              </a:ext>
            </a:extLst>
          </p:cNvPr>
          <p:cNvSpPr/>
          <p:nvPr/>
        </p:nvSpPr>
        <p:spPr>
          <a:xfrm rot="7512459">
            <a:off x="4944740" y="1771566"/>
            <a:ext cx="346229" cy="245185"/>
          </a:xfrm>
          <a:prstGeom prst="triangle">
            <a:avLst/>
          </a:prstGeom>
          <a:solidFill>
            <a:schemeClr val="accent1">
              <a:lumMod val="50000"/>
            </a:schemeClr>
          </a:solidFill>
          <a:ln>
            <a:noFill/>
          </a:ln>
          <a:effectLst>
            <a:outerShdw blurRad="76200" dist="114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5500">
              <a:spcAft>
                <a:spcPts val="600"/>
              </a:spcAft>
            </a:pPr>
            <a:endParaRPr lang="en-US" sz="1600" b="1">
              <a:solidFill>
                <a:schemeClr val="tx1"/>
              </a:solidFill>
              <a:effectLst>
                <a:outerShdw blurRad="38100" dist="38100" dir="2700000" algn="tl">
                  <a:srgbClr val="000000">
                    <a:alpha val="43137"/>
                  </a:srgbClr>
                </a:outerShdw>
              </a:effectLst>
              <a:latin typeface="IntelOne Display Regular" panose="020B0503020203020204" pitchFamily="34" charset="0"/>
            </a:endParaRPr>
          </a:p>
        </p:txBody>
      </p:sp>
      <p:sp>
        <p:nvSpPr>
          <p:cNvPr id="7" name="Isosceles Triangle 6">
            <a:extLst>
              <a:ext uri="{FF2B5EF4-FFF2-40B4-BE49-F238E27FC236}">
                <a16:creationId xmlns:a16="http://schemas.microsoft.com/office/drawing/2014/main" id="{4D44EB42-C099-97EF-4892-1C9FE9AF97FE}"/>
              </a:ext>
            </a:extLst>
          </p:cNvPr>
          <p:cNvSpPr/>
          <p:nvPr/>
        </p:nvSpPr>
        <p:spPr>
          <a:xfrm rot="7512459">
            <a:off x="220774" y="1771878"/>
            <a:ext cx="346229" cy="245185"/>
          </a:xfrm>
          <a:prstGeom prst="triangle">
            <a:avLst/>
          </a:prstGeom>
          <a:solidFill>
            <a:schemeClr val="accent1">
              <a:lumMod val="50000"/>
            </a:schemeClr>
          </a:solidFill>
          <a:ln>
            <a:noFill/>
          </a:ln>
          <a:effectLst>
            <a:outerShdw blurRad="76200" dist="114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5500">
              <a:spcAft>
                <a:spcPts val="600"/>
              </a:spcAft>
            </a:pPr>
            <a:endParaRPr lang="en-US" sz="1600" b="1">
              <a:solidFill>
                <a:schemeClr val="tx1"/>
              </a:solidFill>
              <a:effectLst>
                <a:outerShdw blurRad="38100" dist="38100" dir="2700000" algn="tl">
                  <a:srgbClr val="000000">
                    <a:alpha val="43137"/>
                  </a:srgbClr>
                </a:outerShdw>
              </a:effectLst>
              <a:latin typeface="IntelOne Display Regular" panose="020B0503020203020204" pitchFamily="34" charset="0"/>
            </a:endParaRPr>
          </a:p>
        </p:txBody>
      </p:sp>
      <p:sp>
        <p:nvSpPr>
          <p:cNvPr id="8" name="Isosceles Triangle 7">
            <a:extLst>
              <a:ext uri="{FF2B5EF4-FFF2-40B4-BE49-F238E27FC236}">
                <a16:creationId xmlns:a16="http://schemas.microsoft.com/office/drawing/2014/main" id="{F54CEDA1-2B4D-7800-D0E7-9974435EB680}"/>
              </a:ext>
            </a:extLst>
          </p:cNvPr>
          <p:cNvSpPr/>
          <p:nvPr/>
        </p:nvSpPr>
        <p:spPr>
          <a:xfrm rot="7512459">
            <a:off x="2555646" y="1771571"/>
            <a:ext cx="346229" cy="245185"/>
          </a:xfrm>
          <a:prstGeom prst="triangle">
            <a:avLst/>
          </a:prstGeom>
          <a:solidFill>
            <a:schemeClr val="accent1">
              <a:lumMod val="50000"/>
            </a:schemeClr>
          </a:solidFill>
          <a:ln>
            <a:noFill/>
          </a:ln>
          <a:effectLst>
            <a:outerShdw blurRad="76200" dist="114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5500">
              <a:spcAft>
                <a:spcPts val="600"/>
              </a:spcAft>
            </a:pPr>
            <a:endParaRPr lang="en-US" sz="1600" b="1">
              <a:solidFill>
                <a:schemeClr val="tx1"/>
              </a:solidFill>
              <a:effectLst>
                <a:outerShdw blurRad="38100" dist="38100" dir="2700000" algn="tl">
                  <a:srgbClr val="000000">
                    <a:alpha val="43137"/>
                  </a:srgbClr>
                </a:outerShdw>
              </a:effectLst>
              <a:latin typeface="IntelOne Display Regular" panose="020B0503020203020204" pitchFamily="34" charset="0"/>
            </a:endParaRPr>
          </a:p>
        </p:txBody>
      </p:sp>
      <p:sp>
        <p:nvSpPr>
          <p:cNvPr id="9" name="Isosceles Triangle 8">
            <a:extLst>
              <a:ext uri="{FF2B5EF4-FFF2-40B4-BE49-F238E27FC236}">
                <a16:creationId xmlns:a16="http://schemas.microsoft.com/office/drawing/2014/main" id="{00A03A2E-78AD-7735-1314-D2760C9F3122}"/>
              </a:ext>
            </a:extLst>
          </p:cNvPr>
          <p:cNvSpPr/>
          <p:nvPr/>
        </p:nvSpPr>
        <p:spPr>
          <a:xfrm rot="7512459">
            <a:off x="776159" y="1777573"/>
            <a:ext cx="346229" cy="245185"/>
          </a:xfrm>
          <a:prstGeom prst="triangle">
            <a:avLst/>
          </a:prstGeom>
          <a:solidFill>
            <a:srgbClr val="33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9FB030-4D9F-BAFB-7A1C-3D338D44C39A}"/>
              </a:ext>
            </a:extLst>
          </p:cNvPr>
          <p:cNvSpPr/>
          <p:nvPr/>
        </p:nvSpPr>
        <p:spPr>
          <a:xfrm>
            <a:off x="0" y="1820379"/>
            <a:ext cx="11711354" cy="452761"/>
          </a:xfrm>
          <a:prstGeom prst="rect">
            <a:avLst/>
          </a:prstGeom>
          <a:solidFill>
            <a:srgbClr val="0068B5"/>
          </a:solidFill>
          <a:ln>
            <a:noFill/>
          </a:ln>
          <a:effectLst>
            <a:outerShdw blurRad="177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p>
        </p:txBody>
      </p:sp>
      <p:grpSp>
        <p:nvGrpSpPr>
          <p:cNvPr id="11" name="Group 10">
            <a:extLst>
              <a:ext uri="{FF2B5EF4-FFF2-40B4-BE49-F238E27FC236}">
                <a16:creationId xmlns:a16="http://schemas.microsoft.com/office/drawing/2014/main" id="{FA745A80-280A-A24C-27B5-87B79E0491E9}"/>
              </a:ext>
            </a:extLst>
          </p:cNvPr>
          <p:cNvGrpSpPr/>
          <p:nvPr/>
        </p:nvGrpSpPr>
        <p:grpSpPr>
          <a:xfrm>
            <a:off x="2509002" y="1687216"/>
            <a:ext cx="2098167" cy="3236476"/>
            <a:chOff x="223002" y="1687215"/>
            <a:chExt cx="2098167" cy="3236476"/>
          </a:xfrm>
        </p:grpSpPr>
        <p:sp>
          <p:nvSpPr>
            <p:cNvPr id="13" name="Rectangle 12">
              <a:extLst>
                <a:ext uri="{FF2B5EF4-FFF2-40B4-BE49-F238E27FC236}">
                  <a16:creationId xmlns:a16="http://schemas.microsoft.com/office/drawing/2014/main" id="{9F077568-A154-20CB-8DF0-ACEEA0FC120B}"/>
                </a:ext>
              </a:extLst>
            </p:cNvPr>
            <p:cNvSpPr/>
            <p:nvPr/>
          </p:nvSpPr>
          <p:spPr>
            <a:xfrm>
              <a:off x="223002" y="2166609"/>
              <a:ext cx="1992659" cy="2757082"/>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5500">
                <a:spcAft>
                  <a:spcPts val="600"/>
                </a:spcAft>
              </a:pPr>
              <a:r>
                <a:rPr lang="en-US" sz="1600">
                  <a:solidFill>
                    <a:srgbClr val="080808"/>
                  </a:solidFill>
                  <a:sym typeface="Helvetica Neue Medium"/>
                </a:rPr>
                <a:t>Software techniques to ensure zero downtime for production lines – for example, failover of PLC runtimes in case of HW or network outage</a:t>
              </a:r>
            </a:p>
          </p:txBody>
        </p:sp>
        <p:sp>
          <p:nvSpPr>
            <p:cNvPr id="12" name="Rectangle 11">
              <a:extLst>
                <a:ext uri="{FF2B5EF4-FFF2-40B4-BE49-F238E27FC236}">
                  <a16:creationId xmlns:a16="http://schemas.microsoft.com/office/drawing/2014/main" id="{F3FE67C5-BFEA-93C7-0551-5E919159B009}"/>
                </a:ext>
              </a:extLst>
            </p:cNvPr>
            <p:cNvSpPr/>
            <p:nvPr/>
          </p:nvSpPr>
          <p:spPr>
            <a:xfrm>
              <a:off x="442761" y="1687215"/>
              <a:ext cx="1878408" cy="585925"/>
            </a:xfrm>
            <a:prstGeom prst="rect">
              <a:avLst/>
            </a:prstGeom>
            <a:solidFill>
              <a:schemeClr val="accent1">
                <a:lumMod val="50000"/>
              </a:schemeClr>
            </a:solidFill>
            <a:ln>
              <a:noFill/>
            </a:ln>
            <a:effectLst>
              <a:outerShdw blurRad="76200" dist="114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5500">
                <a:spcAft>
                  <a:spcPts val="600"/>
                </a:spcAft>
              </a:pPr>
              <a:r>
                <a:rPr lang="en-US" sz="1600" b="1">
                  <a:solidFill>
                    <a:schemeClr val="tx1"/>
                  </a:solidFill>
                  <a:effectLst>
                    <a:outerShdw blurRad="38100" dist="38100" dir="2700000" algn="tl">
                      <a:srgbClr val="000000">
                        <a:alpha val="43137"/>
                      </a:srgbClr>
                    </a:outerShdw>
                  </a:effectLst>
                  <a:latin typeface="IntelOne Display Regular" panose="020B0503020203020204" pitchFamily="34" charset="0"/>
                  <a:sym typeface="Helvetica Neue Medium"/>
                </a:rPr>
                <a:t>High Availability</a:t>
              </a:r>
            </a:p>
          </p:txBody>
        </p:sp>
      </p:grpSp>
      <p:grpSp>
        <p:nvGrpSpPr>
          <p:cNvPr id="14" name="Group 13">
            <a:extLst>
              <a:ext uri="{FF2B5EF4-FFF2-40B4-BE49-F238E27FC236}">
                <a16:creationId xmlns:a16="http://schemas.microsoft.com/office/drawing/2014/main" id="{B9F2C1E9-08CA-56D4-E2F4-0AD2C13FB9AD}"/>
              </a:ext>
            </a:extLst>
          </p:cNvPr>
          <p:cNvGrpSpPr/>
          <p:nvPr/>
        </p:nvGrpSpPr>
        <p:grpSpPr>
          <a:xfrm>
            <a:off x="4888795" y="1687216"/>
            <a:ext cx="2098167" cy="3236472"/>
            <a:chOff x="223002" y="1687215"/>
            <a:chExt cx="2098167" cy="3236472"/>
          </a:xfrm>
        </p:grpSpPr>
        <p:sp>
          <p:nvSpPr>
            <p:cNvPr id="15" name="Rectangle 14">
              <a:extLst>
                <a:ext uri="{FF2B5EF4-FFF2-40B4-BE49-F238E27FC236}">
                  <a16:creationId xmlns:a16="http://schemas.microsoft.com/office/drawing/2014/main" id="{7953789B-34E2-8B4F-41C6-717073AB5B16}"/>
                </a:ext>
              </a:extLst>
            </p:cNvPr>
            <p:cNvSpPr/>
            <p:nvPr/>
          </p:nvSpPr>
          <p:spPr>
            <a:xfrm>
              <a:off x="223002" y="2166608"/>
              <a:ext cx="1992659" cy="2757079"/>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5500">
                <a:spcAft>
                  <a:spcPts val="600"/>
                </a:spcAft>
              </a:pPr>
              <a:r>
                <a:rPr lang="en-US" sz="1600">
                  <a:solidFill>
                    <a:srgbClr val="080808"/>
                  </a:solidFill>
                  <a:sym typeface="Helvetica Neue Medium"/>
                </a:rPr>
                <a:t>Onboarding of compute nodes with zero-touch provisioning of OS and Apps. No more USB sticks!</a:t>
              </a:r>
            </a:p>
          </p:txBody>
        </p:sp>
        <p:sp>
          <p:nvSpPr>
            <p:cNvPr id="16" name="Rectangle 15">
              <a:extLst>
                <a:ext uri="{FF2B5EF4-FFF2-40B4-BE49-F238E27FC236}">
                  <a16:creationId xmlns:a16="http://schemas.microsoft.com/office/drawing/2014/main" id="{95E88515-A789-BE35-5E15-F8AC774457D9}"/>
                </a:ext>
              </a:extLst>
            </p:cNvPr>
            <p:cNvSpPr/>
            <p:nvPr/>
          </p:nvSpPr>
          <p:spPr>
            <a:xfrm>
              <a:off x="457543" y="1687215"/>
              <a:ext cx="1863626" cy="585925"/>
            </a:xfrm>
            <a:prstGeom prst="rect">
              <a:avLst/>
            </a:prstGeom>
            <a:solidFill>
              <a:schemeClr val="accent1">
                <a:lumMod val="50000"/>
              </a:schemeClr>
            </a:solidFill>
            <a:ln>
              <a:noFill/>
            </a:ln>
            <a:effectLst>
              <a:outerShdw blurRad="76200" dist="114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5500">
                <a:lnSpc>
                  <a:spcPct val="100000"/>
                </a:lnSpc>
                <a:spcBef>
                  <a:spcPts val="0"/>
                </a:spcBef>
                <a:spcAft>
                  <a:spcPts val="600"/>
                </a:spcAft>
              </a:pPr>
              <a:r>
                <a:rPr lang="en-US" sz="1600" b="1">
                  <a:solidFill>
                    <a:schemeClr val="tx1"/>
                  </a:solidFill>
                  <a:effectLst>
                    <a:outerShdw blurRad="38100" dist="38100" dir="2700000" algn="tl">
                      <a:srgbClr val="000000">
                        <a:alpha val="43137"/>
                      </a:srgbClr>
                    </a:outerShdw>
                  </a:effectLst>
                  <a:latin typeface="IntelOne Display Regular" panose="020B0503020203020204" pitchFamily="34" charset="0"/>
                  <a:sym typeface="Helvetica Neue Medium"/>
                </a:rPr>
                <a:t>Reduced Maintenance Costs</a:t>
              </a:r>
            </a:p>
          </p:txBody>
        </p:sp>
      </p:grpSp>
      <p:grpSp>
        <p:nvGrpSpPr>
          <p:cNvPr id="17" name="Group 16">
            <a:extLst>
              <a:ext uri="{FF2B5EF4-FFF2-40B4-BE49-F238E27FC236}">
                <a16:creationId xmlns:a16="http://schemas.microsoft.com/office/drawing/2014/main" id="{30E8DF91-1AC8-2DB9-1A17-DD1BD5D929EC}"/>
              </a:ext>
            </a:extLst>
          </p:cNvPr>
          <p:cNvGrpSpPr/>
          <p:nvPr/>
        </p:nvGrpSpPr>
        <p:grpSpPr>
          <a:xfrm>
            <a:off x="7260215" y="1698939"/>
            <a:ext cx="2098167" cy="3224748"/>
            <a:chOff x="187833" y="1687215"/>
            <a:chExt cx="2098167" cy="3224748"/>
          </a:xfrm>
        </p:grpSpPr>
        <p:sp>
          <p:nvSpPr>
            <p:cNvPr id="18" name="Rectangle 17">
              <a:extLst>
                <a:ext uri="{FF2B5EF4-FFF2-40B4-BE49-F238E27FC236}">
                  <a16:creationId xmlns:a16="http://schemas.microsoft.com/office/drawing/2014/main" id="{DE04F0D6-3FCC-1DC7-0A8A-DC52F1871F52}"/>
                </a:ext>
              </a:extLst>
            </p:cNvPr>
            <p:cNvSpPr/>
            <p:nvPr/>
          </p:nvSpPr>
          <p:spPr>
            <a:xfrm>
              <a:off x="187833" y="2166608"/>
              <a:ext cx="1992659" cy="2745355"/>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5500">
                <a:spcAft>
                  <a:spcPts val="600"/>
                </a:spcAft>
              </a:pPr>
              <a:r>
                <a:rPr lang="en-US" sz="1600">
                  <a:solidFill>
                    <a:srgbClr val="080808"/>
                  </a:solidFill>
                  <a:sym typeface="Helvetica Neue Medium"/>
                </a:rPr>
                <a:t>De-coupling software from hardware avoids vendor lock-in and lowers switching costs.</a:t>
              </a:r>
            </a:p>
          </p:txBody>
        </p:sp>
        <p:sp>
          <p:nvSpPr>
            <p:cNvPr id="19" name="Rectangle 18">
              <a:extLst>
                <a:ext uri="{FF2B5EF4-FFF2-40B4-BE49-F238E27FC236}">
                  <a16:creationId xmlns:a16="http://schemas.microsoft.com/office/drawing/2014/main" id="{CD1695B1-B602-BF5E-E75A-8E686BFA72E3}"/>
                </a:ext>
              </a:extLst>
            </p:cNvPr>
            <p:cNvSpPr/>
            <p:nvPr/>
          </p:nvSpPr>
          <p:spPr>
            <a:xfrm>
              <a:off x="457552" y="1687215"/>
              <a:ext cx="1828448" cy="585925"/>
            </a:xfrm>
            <a:prstGeom prst="rect">
              <a:avLst/>
            </a:prstGeom>
            <a:solidFill>
              <a:schemeClr val="accent1">
                <a:lumMod val="50000"/>
              </a:schemeClr>
            </a:solidFill>
            <a:ln>
              <a:noFill/>
            </a:ln>
            <a:effectLst>
              <a:outerShdw blurRad="76200" dist="114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5500">
                <a:spcAft>
                  <a:spcPts val="600"/>
                </a:spcAft>
              </a:pPr>
              <a:r>
                <a:rPr lang="en-US" sz="1600" b="1">
                  <a:solidFill>
                    <a:schemeClr val="tx1"/>
                  </a:solidFill>
                  <a:effectLst>
                    <a:outerShdw blurRad="38100" dist="38100" dir="2700000" algn="tl">
                      <a:srgbClr val="000000">
                        <a:alpha val="43137"/>
                      </a:srgbClr>
                    </a:outerShdw>
                  </a:effectLst>
                  <a:latin typeface="IntelOne Display Regular" panose="020B0503020203020204" pitchFamily="34" charset="0"/>
                  <a:sym typeface="Helvetica Neue Medium"/>
                </a:rPr>
                <a:t>Portability  and Agility</a:t>
              </a:r>
            </a:p>
          </p:txBody>
        </p:sp>
      </p:grpSp>
      <p:grpSp>
        <p:nvGrpSpPr>
          <p:cNvPr id="20" name="Group 19">
            <a:extLst>
              <a:ext uri="{FF2B5EF4-FFF2-40B4-BE49-F238E27FC236}">
                <a16:creationId xmlns:a16="http://schemas.microsoft.com/office/drawing/2014/main" id="{F43DEE6B-F08F-0FE9-48B7-27728589AB8A}"/>
              </a:ext>
            </a:extLst>
          </p:cNvPr>
          <p:cNvGrpSpPr/>
          <p:nvPr/>
        </p:nvGrpSpPr>
        <p:grpSpPr>
          <a:xfrm>
            <a:off x="9589755" y="1687216"/>
            <a:ext cx="2098167" cy="3244560"/>
            <a:chOff x="223002" y="1687215"/>
            <a:chExt cx="2098167" cy="3244560"/>
          </a:xfrm>
        </p:grpSpPr>
        <p:sp>
          <p:nvSpPr>
            <p:cNvPr id="21" name="Rectangle 20">
              <a:extLst>
                <a:ext uri="{FF2B5EF4-FFF2-40B4-BE49-F238E27FC236}">
                  <a16:creationId xmlns:a16="http://schemas.microsoft.com/office/drawing/2014/main" id="{BCF973B4-86F5-D138-649D-2341E9110FF7}"/>
                </a:ext>
              </a:extLst>
            </p:cNvPr>
            <p:cNvSpPr/>
            <p:nvPr/>
          </p:nvSpPr>
          <p:spPr>
            <a:xfrm>
              <a:off x="223002" y="2166609"/>
              <a:ext cx="1992659" cy="2765166"/>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5500">
                <a:spcAft>
                  <a:spcPts val="600"/>
                </a:spcAft>
              </a:pPr>
              <a:r>
                <a:rPr lang="en-US" sz="1600">
                  <a:solidFill>
                    <a:srgbClr val="080808"/>
                  </a:solidFill>
                  <a:sym typeface="Helvetica Neue Medium"/>
                </a:rPr>
                <a:t>Convergence of real-time workloads with edge inference brings intelligence closer to the process resulting in faster time to insights &amp; action</a:t>
              </a:r>
            </a:p>
          </p:txBody>
        </p:sp>
        <p:sp>
          <p:nvSpPr>
            <p:cNvPr id="22" name="Rectangle 21">
              <a:extLst>
                <a:ext uri="{FF2B5EF4-FFF2-40B4-BE49-F238E27FC236}">
                  <a16:creationId xmlns:a16="http://schemas.microsoft.com/office/drawing/2014/main" id="{6EF26D74-DABF-B127-AEB6-9E2BA44B088E}"/>
                </a:ext>
              </a:extLst>
            </p:cNvPr>
            <p:cNvSpPr/>
            <p:nvPr/>
          </p:nvSpPr>
          <p:spPr>
            <a:xfrm>
              <a:off x="492721" y="1687215"/>
              <a:ext cx="1828448" cy="585925"/>
            </a:xfrm>
            <a:prstGeom prst="rect">
              <a:avLst/>
            </a:prstGeom>
            <a:solidFill>
              <a:schemeClr val="accent1">
                <a:lumMod val="50000"/>
              </a:schemeClr>
            </a:solidFill>
            <a:ln>
              <a:noFill/>
            </a:ln>
            <a:effectLst>
              <a:outerShdw blurRad="76200" dist="114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5500">
                <a:spcAft>
                  <a:spcPts val="600"/>
                </a:spcAft>
              </a:pPr>
              <a:r>
                <a:rPr lang="en-US" sz="1600" b="1">
                  <a:solidFill>
                    <a:schemeClr val="tx1"/>
                  </a:solidFill>
                  <a:effectLst>
                    <a:outerShdw blurRad="38100" dist="38100" dir="2700000" algn="tl">
                      <a:srgbClr val="000000">
                        <a:alpha val="43137"/>
                      </a:srgbClr>
                    </a:outerShdw>
                  </a:effectLst>
                  <a:latin typeface="IntelOne Display Regular" panose="020B0503020203020204" pitchFamily="34" charset="0"/>
                  <a:sym typeface="Helvetica Neue Medium"/>
                </a:rPr>
                <a:t>Data Analysis at the Edge</a:t>
              </a:r>
            </a:p>
          </p:txBody>
        </p:sp>
      </p:grpSp>
      <p:grpSp>
        <p:nvGrpSpPr>
          <p:cNvPr id="23" name="Group 22">
            <a:extLst>
              <a:ext uri="{FF2B5EF4-FFF2-40B4-BE49-F238E27FC236}">
                <a16:creationId xmlns:a16="http://schemas.microsoft.com/office/drawing/2014/main" id="{A876F358-D533-5919-B4E3-917977CA8519}"/>
              </a:ext>
            </a:extLst>
          </p:cNvPr>
          <p:cNvGrpSpPr/>
          <p:nvPr/>
        </p:nvGrpSpPr>
        <p:grpSpPr>
          <a:xfrm>
            <a:off x="164387" y="1687215"/>
            <a:ext cx="2098167" cy="3236474"/>
            <a:chOff x="223002" y="1687215"/>
            <a:chExt cx="2098167" cy="3236474"/>
          </a:xfrm>
        </p:grpSpPr>
        <p:sp>
          <p:nvSpPr>
            <p:cNvPr id="24" name="Rectangle 23">
              <a:extLst>
                <a:ext uri="{FF2B5EF4-FFF2-40B4-BE49-F238E27FC236}">
                  <a16:creationId xmlns:a16="http://schemas.microsoft.com/office/drawing/2014/main" id="{D18298C2-503E-DD1C-82A5-8E6B8D297E83}"/>
                </a:ext>
              </a:extLst>
            </p:cNvPr>
            <p:cNvSpPr/>
            <p:nvPr/>
          </p:nvSpPr>
          <p:spPr>
            <a:xfrm>
              <a:off x="223002" y="2166608"/>
              <a:ext cx="1992659" cy="2757081"/>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5500">
                <a:lnSpc>
                  <a:spcPct val="100000"/>
                </a:lnSpc>
                <a:spcBef>
                  <a:spcPts val="0"/>
                </a:spcBef>
              </a:pPr>
              <a:r>
                <a:rPr lang="en-US" sz="1600">
                  <a:solidFill>
                    <a:srgbClr val="080808"/>
                  </a:solidFill>
                  <a:sym typeface="Helvetica Neue Medium"/>
                </a:rPr>
                <a:t>Dynamically provision real-time workloads (containers, VMs) from cloud to edge with infinite scalability</a:t>
              </a:r>
            </a:p>
          </p:txBody>
        </p:sp>
        <p:sp>
          <p:nvSpPr>
            <p:cNvPr id="25" name="Rectangle 24">
              <a:extLst>
                <a:ext uri="{FF2B5EF4-FFF2-40B4-BE49-F238E27FC236}">
                  <a16:creationId xmlns:a16="http://schemas.microsoft.com/office/drawing/2014/main" id="{21347DB6-894F-10D9-46B2-9AA0930377E1}"/>
                </a:ext>
              </a:extLst>
            </p:cNvPr>
            <p:cNvSpPr/>
            <p:nvPr/>
          </p:nvSpPr>
          <p:spPr>
            <a:xfrm>
              <a:off x="457543" y="1687215"/>
              <a:ext cx="1863626" cy="585925"/>
            </a:xfrm>
            <a:prstGeom prst="rect">
              <a:avLst/>
            </a:prstGeom>
            <a:solidFill>
              <a:schemeClr val="accent1">
                <a:lumMod val="50000"/>
              </a:schemeClr>
            </a:solidFill>
            <a:ln>
              <a:noFill/>
            </a:ln>
            <a:effectLst>
              <a:outerShdw blurRad="76200" dist="114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5500">
                <a:lnSpc>
                  <a:spcPct val="100000"/>
                </a:lnSpc>
                <a:spcBef>
                  <a:spcPts val="0"/>
                </a:spcBef>
                <a:spcAft>
                  <a:spcPts val="600"/>
                </a:spcAft>
              </a:pPr>
              <a:r>
                <a:rPr lang="en-US" sz="1600" b="1">
                  <a:solidFill>
                    <a:schemeClr val="tx1"/>
                  </a:solidFill>
                  <a:effectLst>
                    <a:outerShdw blurRad="38100" dist="38100" dir="2700000" algn="tl">
                      <a:srgbClr val="000000">
                        <a:alpha val="43137"/>
                      </a:srgbClr>
                    </a:outerShdw>
                  </a:effectLst>
                  <a:latin typeface="IntelOne Display Regular" panose="020B0503020203020204" pitchFamily="34" charset="0"/>
                  <a:sym typeface="Helvetica Neue Medium"/>
                </a:rPr>
                <a:t>Increased System Scalability</a:t>
              </a:r>
            </a:p>
          </p:txBody>
        </p:sp>
      </p:grpSp>
      <p:pic>
        <p:nvPicPr>
          <p:cNvPr id="26" name="Picture 25" descr="A picture containing text, building&#10;&#10;Description automatically generated">
            <a:extLst>
              <a:ext uri="{FF2B5EF4-FFF2-40B4-BE49-F238E27FC236}">
                <a16:creationId xmlns:a16="http://schemas.microsoft.com/office/drawing/2014/main" id="{A13F24CE-85A6-5A33-B9F3-B25E5F9D7BCF}"/>
              </a:ext>
            </a:extLst>
          </p:cNvPr>
          <p:cNvPicPr>
            <a:picLocks noChangeAspect="1"/>
          </p:cNvPicPr>
          <p:nvPr/>
        </p:nvPicPr>
        <p:blipFill rotWithShape="1">
          <a:blip r:embed="rId3" cstate="screen">
            <a:alphaModFix amt="15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169229" y="2159270"/>
            <a:ext cx="1992659" cy="2757081"/>
          </a:xfrm>
          <a:prstGeom prst="rect">
            <a:avLst/>
          </a:prstGeom>
        </p:spPr>
      </p:pic>
      <p:pic>
        <p:nvPicPr>
          <p:cNvPr id="27" name="Picture 26" descr="A picture containing indoor, way&#10;&#10;Description automatically generated">
            <a:extLst>
              <a:ext uri="{FF2B5EF4-FFF2-40B4-BE49-F238E27FC236}">
                <a16:creationId xmlns:a16="http://schemas.microsoft.com/office/drawing/2014/main" id="{C23194FE-E5DA-5DBF-04C5-E1A75B108CAE}"/>
              </a:ext>
            </a:extLst>
          </p:cNvPr>
          <p:cNvPicPr>
            <a:picLocks noChangeAspect="1"/>
          </p:cNvPicPr>
          <p:nvPr/>
        </p:nvPicPr>
        <p:blipFill rotWithShape="1">
          <a:blip r:embed="rId5" cstate="screen">
            <a:alphaModFix amt="15000"/>
            <a:extLst>
              <a:ext uri="{BEBA8EAE-BF5A-486C-A8C5-ECC9F3942E4B}">
                <a14:imgProps xmlns:a14="http://schemas.microsoft.com/office/drawing/2010/main">
                  <a14:imgLayer r:embed="rId6">
                    <a14:imgEffect>
                      <a14:colorTemperature colorTemp="4700"/>
                    </a14:imgEffect>
                    <a14:imgEffect>
                      <a14:saturation sat="33000"/>
                    </a14:imgEffect>
                  </a14:imgLayer>
                </a14:imgProps>
              </a:ext>
              <a:ext uri="{28A0092B-C50C-407E-A947-70E740481C1C}">
                <a14:useLocalDpi xmlns:a14="http://schemas.microsoft.com/office/drawing/2010/main"/>
              </a:ext>
            </a:extLst>
          </a:blip>
          <a:srcRect/>
          <a:stretch/>
        </p:blipFill>
        <p:spPr>
          <a:xfrm>
            <a:off x="2490741" y="2166608"/>
            <a:ext cx="1999197" cy="2745355"/>
          </a:xfrm>
          <a:prstGeom prst="rect">
            <a:avLst/>
          </a:prstGeom>
        </p:spPr>
      </p:pic>
      <p:pic>
        <p:nvPicPr>
          <p:cNvPr id="28" name="Picture 27" descr="A group of people in a factory&#10;&#10;Description automatically generated with medium confidence">
            <a:hlinkClick r:id="rId7"/>
            <a:extLst>
              <a:ext uri="{FF2B5EF4-FFF2-40B4-BE49-F238E27FC236}">
                <a16:creationId xmlns:a16="http://schemas.microsoft.com/office/drawing/2014/main" id="{FBE6AFF7-A51E-73DF-A21D-11888E78D313}"/>
              </a:ext>
            </a:extLst>
          </p:cNvPr>
          <p:cNvPicPr>
            <a:picLocks noChangeAspect="1"/>
          </p:cNvPicPr>
          <p:nvPr/>
        </p:nvPicPr>
        <p:blipFill rotWithShape="1">
          <a:blip r:embed="rId8" cstate="screen">
            <a:alphaModFix amt="15000"/>
            <a:extLst>
              <a:ext uri="{28A0092B-C50C-407E-A947-70E740481C1C}">
                <a14:useLocalDpi xmlns:a14="http://schemas.microsoft.com/office/drawing/2010/main"/>
              </a:ext>
            </a:extLst>
          </a:blip>
          <a:srcRect b="42940"/>
          <a:stretch/>
        </p:blipFill>
        <p:spPr>
          <a:xfrm>
            <a:off x="4899968" y="2185146"/>
            <a:ext cx="1969764" cy="2738541"/>
          </a:xfrm>
          <a:custGeom>
            <a:avLst/>
            <a:gdLst>
              <a:gd name="connsiteX0" fmla="*/ 0 w 2081269"/>
              <a:gd name="connsiteY0" fmla="*/ 0 h 4799428"/>
              <a:gd name="connsiteX1" fmla="*/ 2081269 w 2081269"/>
              <a:gd name="connsiteY1" fmla="*/ 0 h 4799428"/>
              <a:gd name="connsiteX2" fmla="*/ 2081269 w 2081269"/>
              <a:gd name="connsiteY2" fmla="*/ 4799428 h 4799428"/>
              <a:gd name="connsiteX3" fmla="*/ 0 w 2081269"/>
              <a:gd name="connsiteY3" fmla="*/ 4799428 h 4799428"/>
            </a:gdLst>
            <a:ahLst/>
            <a:cxnLst>
              <a:cxn ang="0">
                <a:pos x="connsiteX0" y="connsiteY0"/>
              </a:cxn>
              <a:cxn ang="0">
                <a:pos x="connsiteX1" y="connsiteY1"/>
              </a:cxn>
              <a:cxn ang="0">
                <a:pos x="connsiteX2" y="connsiteY2"/>
              </a:cxn>
              <a:cxn ang="0">
                <a:pos x="connsiteX3" y="connsiteY3"/>
              </a:cxn>
            </a:cxnLst>
            <a:rect l="l" t="t" r="r" b="b"/>
            <a:pathLst>
              <a:path w="2081269" h="4799428">
                <a:moveTo>
                  <a:pt x="0" y="0"/>
                </a:moveTo>
                <a:lnTo>
                  <a:pt x="2081269" y="0"/>
                </a:lnTo>
                <a:lnTo>
                  <a:pt x="2081269" y="4799428"/>
                </a:lnTo>
                <a:lnTo>
                  <a:pt x="0" y="4799428"/>
                </a:lnTo>
                <a:close/>
              </a:path>
            </a:pathLst>
          </a:custGeom>
        </p:spPr>
      </p:pic>
      <p:pic>
        <p:nvPicPr>
          <p:cNvPr id="29" name="Picture 28" descr="A picture containing text&#10;&#10;Description automatically generated">
            <a:extLst>
              <a:ext uri="{FF2B5EF4-FFF2-40B4-BE49-F238E27FC236}">
                <a16:creationId xmlns:a16="http://schemas.microsoft.com/office/drawing/2014/main" id="{12B0A635-305C-3BAA-2105-A259F928861C}"/>
              </a:ext>
            </a:extLst>
          </p:cNvPr>
          <p:cNvPicPr>
            <a:picLocks noChangeAspect="1"/>
          </p:cNvPicPr>
          <p:nvPr/>
        </p:nvPicPr>
        <p:blipFill rotWithShape="1">
          <a:blip r:embed="rId9" cstate="screen">
            <a:alphaModFix amt="15000"/>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a:ext>
            </a:extLst>
          </a:blip>
          <a:srcRect t="26257" b="14079"/>
          <a:stretch/>
        </p:blipFill>
        <p:spPr>
          <a:xfrm>
            <a:off x="7260215" y="2160687"/>
            <a:ext cx="1992660" cy="2765166"/>
          </a:xfrm>
          <a:custGeom>
            <a:avLst/>
            <a:gdLst>
              <a:gd name="connsiteX0" fmla="*/ 0 w 2081269"/>
              <a:gd name="connsiteY0" fmla="*/ 0 h 4799430"/>
              <a:gd name="connsiteX1" fmla="*/ 2081269 w 2081269"/>
              <a:gd name="connsiteY1" fmla="*/ 0 h 4799430"/>
              <a:gd name="connsiteX2" fmla="*/ 2081269 w 2081269"/>
              <a:gd name="connsiteY2" fmla="*/ 4799430 h 4799430"/>
              <a:gd name="connsiteX3" fmla="*/ 0 w 2081269"/>
              <a:gd name="connsiteY3" fmla="*/ 4799430 h 4799430"/>
            </a:gdLst>
            <a:ahLst/>
            <a:cxnLst>
              <a:cxn ang="0">
                <a:pos x="connsiteX0" y="connsiteY0"/>
              </a:cxn>
              <a:cxn ang="0">
                <a:pos x="connsiteX1" y="connsiteY1"/>
              </a:cxn>
              <a:cxn ang="0">
                <a:pos x="connsiteX2" y="connsiteY2"/>
              </a:cxn>
              <a:cxn ang="0">
                <a:pos x="connsiteX3" y="connsiteY3"/>
              </a:cxn>
            </a:cxnLst>
            <a:rect l="l" t="t" r="r" b="b"/>
            <a:pathLst>
              <a:path w="2081269" h="4799430">
                <a:moveTo>
                  <a:pt x="0" y="0"/>
                </a:moveTo>
                <a:lnTo>
                  <a:pt x="2081269" y="0"/>
                </a:lnTo>
                <a:lnTo>
                  <a:pt x="2081269" y="4799430"/>
                </a:lnTo>
                <a:lnTo>
                  <a:pt x="0" y="4799430"/>
                </a:lnTo>
                <a:close/>
              </a:path>
            </a:pathLst>
          </a:custGeom>
        </p:spPr>
      </p:pic>
      <p:pic>
        <p:nvPicPr>
          <p:cNvPr id="30" name="Picture 29" descr="A person sitting in a car&#10;&#10;Description automatically generated with low confidence">
            <a:hlinkClick r:id="rId11"/>
            <a:extLst>
              <a:ext uri="{FF2B5EF4-FFF2-40B4-BE49-F238E27FC236}">
                <a16:creationId xmlns:a16="http://schemas.microsoft.com/office/drawing/2014/main" id="{8136AA7C-8CE9-15AB-92F2-A1053279F17E}"/>
              </a:ext>
            </a:extLst>
          </p:cNvPr>
          <p:cNvPicPr>
            <a:picLocks noChangeAspect="1"/>
          </p:cNvPicPr>
          <p:nvPr/>
        </p:nvPicPr>
        <p:blipFill rotWithShape="1">
          <a:blip r:embed="rId12" cstate="screen">
            <a:alphaModFix amt="15000"/>
            <a:extLst>
              <a:ext uri="{28A0092B-C50C-407E-A947-70E740481C1C}">
                <a14:useLocalDpi xmlns:a14="http://schemas.microsoft.com/office/drawing/2010/main"/>
              </a:ext>
            </a:extLst>
          </a:blip>
          <a:srcRect t="14321" b="28079"/>
          <a:stretch/>
        </p:blipFill>
        <p:spPr>
          <a:xfrm>
            <a:off x="9501969" y="2160686"/>
            <a:ext cx="2080446" cy="2765167"/>
          </a:xfrm>
          <a:custGeom>
            <a:avLst/>
            <a:gdLst>
              <a:gd name="connsiteX0" fmla="*/ 0 w 2081269"/>
              <a:gd name="connsiteY0" fmla="*/ 0 h 4800600"/>
              <a:gd name="connsiteX1" fmla="*/ 2081269 w 2081269"/>
              <a:gd name="connsiteY1" fmla="*/ 0 h 4800600"/>
              <a:gd name="connsiteX2" fmla="*/ 2081269 w 2081269"/>
              <a:gd name="connsiteY2" fmla="*/ 4800600 h 4800600"/>
              <a:gd name="connsiteX3" fmla="*/ 0 w 2081269"/>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2081269" h="4800600">
                <a:moveTo>
                  <a:pt x="0" y="0"/>
                </a:moveTo>
                <a:lnTo>
                  <a:pt x="2081269" y="0"/>
                </a:lnTo>
                <a:lnTo>
                  <a:pt x="2081269" y="4800600"/>
                </a:lnTo>
                <a:lnTo>
                  <a:pt x="0" y="4800600"/>
                </a:lnTo>
                <a:close/>
              </a:path>
            </a:pathLst>
          </a:custGeom>
        </p:spPr>
      </p:pic>
    </p:spTree>
    <p:extLst>
      <p:ext uri="{BB962C8B-B14F-4D97-AF65-F5344CB8AC3E}">
        <p14:creationId xmlns:p14="http://schemas.microsoft.com/office/powerpoint/2010/main" val="57613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EFC046-99B5-80D4-2E4B-BD58025BBB38}"/>
              </a:ext>
            </a:extLst>
          </p:cNvPr>
          <p:cNvSpPr/>
          <p:nvPr/>
        </p:nvSpPr>
        <p:spPr>
          <a:xfrm>
            <a:off x="6720031" y="2617687"/>
            <a:ext cx="4499827" cy="972230"/>
          </a:xfrm>
          <a:prstGeom prst="rect">
            <a:avLst/>
          </a:prstGeom>
          <a:solidFill>
            <a:schemeClr val="bg2">
              <a:lumMod val="50000"/>
            </a:schemeClr>
          </a:solidFill>
          <a:ln w="57150" cap="flat" cmpd="sng" algn="ctr">
            <a:noFill/>
            <a:prstDash val="solid"/>
            <a:miter lim="800000"/>
          </a:ln>
          <a:effectLst/>
        </p:spPr>
        <p:txBody>
          <a:bodyPr lIns="91440" tIns="45720" rIns="91440" bIns="45720" rtlCol="0" anchor="t" anchorCtr="0"/>
          <a:lstStyle/>
          <a:p>
            <a:pPr defTabSz="914400" hangingPunct="1">
              <a:lnSpc>
                <a:spcPct val="100000"/>
              </a:lnSpc>
              <a:spcBef>
                <a:spcPts val="0"/>
              </a:spcBef>
              <a:defRPr/>
            </a:pPr>
            <a:r>
              <a:rPr lang="en-US" sz="1600" b="1">
                <a:solidFill>
                  <a:schemeClr val="tx1"/>
                </a:solidFill>
              </a:rPr>
              <a:t>Shop-Floor </a:t>
            </a:r>
          </a:p>
          <a:p>
            <a:pPr defTabSz="914400" hangingPunct="1">
              <a:lnSpc>
                <a:spcPct val="100000"/>
              </a:lnSpc>
              <a:spcBef>
                <a:spcPts val="0"/>
              </a:spcBef>
              <a:defRPr/>
            </a:pPr>
            <a:r>
              <a:rPr lang="en-US" sz="1600" b="1">
                <a:solidFill>
                  <a:schemeClr val="tx1"/>
                </a:solidFill>
              </a:rPr>
              <a:t>Edge</a:t>
            </a:r>
          </a:p>
        </p:txBody>
      </p:sp>
      <p:sp>
        <p:nvSpPr>
          <p:cNvPr id="529" name="Rectangle 528">
            <a:extLst>
              <a:ext uri="{FF2B5EF4-FFF2-40B4-BE49-F238E27FC236}">
                <a16:creationId xmlns:a16="http://schemas.microsoft.com/office/drawing/2014/main" id="{1BD9F3E5-4C19-06A2-5121-7287B0CFAE76}"/>
              </a:ext>
            </a:extLst>
          </p:cNvPr>
          <p:cNvSpPr/>
          <p:nvPr/>
        </p:nvSpPr>
        <p:spPr>
          <a:xfrm>
            <a:off x="9637456" y="2659464"/>
            <a:ext cx="1487169" cy="885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DE" err="1">
              <a:solidFill>
                <a:schemeClr val="tx1"/>
              </a:solidFill>
            </a:endParaRPr>
          </a:p>
        </p:txBody>
      </p:sp>
      <p:sp>
        <p:nvSpPr>
          <p:cNvPr id="8" name="Rectangle 7">
            <a:extLst>
              <a:ext uri="{FF2B5EF4-FFF2-40B4-BE49-F238E27FC236}">
                <a16:creationId xmlns:a16="http://schemas.microsoft.com/office/drawing/2014/main" id="{A9E61991-2F97-E5C9-36EA-33D2612BF72E}"/>
              </a:ext>
            </a:extLst>
          </p:cNvPr>
          <p:cNvSpPr/>
          <p:nvPr/>
        </p:nvSpPr>
        <p:spPr>
          <a:xfrm>
            <a:off x="6720031" y="1255129"/>
            <a:ext cx="4501584" cy="968120"/>
          </a:xfrm>
          <a:prstGeom prst="rect">
            <a:avLst/>
          </a:prstGeom>
          <a:solidFill>
            <a:schemeClr val="bg2">
              <a:lumMod val="50000"/>
            </a:schemeClr>
          </a:solidFill>
          <a:ln w="57150" cap="flat" cmpd="sng" algn="ctr">
            <a:noFill/>
            <a:prstDash val="solid"/>
            <a:miter lim="800000"/>
          </a:ln>
          <a:effectLst/>
        </p:spPr>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ea typeface="+mn-ea"/>
                <a:cs typeface="+mn-cs"/>
              </a:rPr>
              <a:t>Factory Edge</a:t>
            </a:r>
          </a:p>
        </p:txBody>
      </p:sp>
      <p:sp>
        <p:nvSpPr>
          <p:cNvPr id="20" name="Rectangle 19">
            <a:extLst>
              <a:ext uri="{FF2B5EF4-FFF2-40B4-BE49-F238E27FC236}">
                <a16:creationId xmlns:a16="http://schemas.microsoft.com/office/drawing/2014/main" id="{D1B2BBC8-86EB-5353-3BE3-AAA5528D0757}"/>
              </a:ext>
            </a:extLst>
          </p:cNvPr>
          <p:cNvSpPr/>
          <p:nvPr/>
        </p:nvSpPr>
        <p:spPr>
          <a:xfrm>
            <a:off x="9653271" y="1303141"/>
            <a:ext cx="1487169" cy="885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DE" err="1">
              <a:solidFill>
                <a:schemeClr val="tx1"/>
              </a:solidFill>
            </a:endParaRPr>
          </a:p>
        </p:txBody>
      </p:sp>
      <p:sp>
        <p:nvSpPr>
          <p:cNvPr id="737" name="Arrow: Pentagon 736">
            <a:extLst>
              <a:ext uri="{FF2B5EF4-FFF2-40B4-BE49-F238E27FC236}">
                <a16:creationId xmlns:a16="http://schemas.microsoft.com/office/drawing/2014/main" id="{4590B310-249A-A8D3-5672-9E5DCE108FF9}"/>
              </a:ext>
            </a:extLst>
          </p:cNvPr>
          <p:cNvSpPr/>
          <p:nvPr/>
        </p:nvSpPr>
        <p:spPr>
          <a:xfrm>
            <a:off x="4712051" y="1339971"/>
            <a:ext cx="1884211" cy="3588942"/>
          </a:xfrm>
          <a:prstGeom prst="homePlate">
            <a:avLst>
              <a:gd name="adj" fmla="val 78270"/>
            </a:avLst>
          </a:prstGeom>
          <a:gradFill flip="none" rotWithShape="1">
            <a:gsLst>
              <a:gs pos="95804">
                <a:schemeClr val="accent2">
                  <a:lumMod val="20000"/>
                  <a:lumOff val="80000"/>
                </a:schemeClr>
              </a:gs>
              <a:gs pos="0">
                <a:schemeClr val="bg2">
                  <a:lumMod val="75000"/>
                </a:schemeClr>
              </a:gs>
              <a:gs pos="67000">
                <a:schemeClr val="accent2">
                  <a:lumMod val="60000"/>
                  <a:lumOff val="40000"/>
                </a:schemeClr>
              </a:gs>
            </a:gsLst>
            <a:lin ang="0" scaled="1"/>
            <a:tileRect/>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4" name="Arrow: Right 13">
            <a:extLst>
              <a:ext uri="{FF2B5EF4-FFF2-40B4-BE49-F238E27FC236}">
                <a16:creationId xmlns:a16="http://schemas.microsoft.com/office/drawing/2014/main" id="{1FD5C1F5-5A76-2210-B822-EC7258598846}"/>
              </a:ext>
            </a:extLst>
          </p:cNvPr>
          <p:cNvSpPr/>
          <p:nvPr/>
        </p:nvSpPr>
        <p:spPr>
          <a:xfrm>
            <a:off x="4724580" y="2705464"/>
            <a:ext cx="1733132" cy="865522"/>
          </a:xfrm>
          <a:prstGeom prst="rightArrow">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D9D12980-BAFD-46E2-ABA6-28EFD6EA5215}"/>
              </a:ext>
            </a:extLst>
          </p:cNvPr>
          <p:cNvSpPr>
            <a:spLocks noGrp="1"/>
          </p:cNvSpPr>
          <p:nvPr>
            <p:ph type="title"/>
          </p:nvPr>
        </p:nvSpPr>
        <p:spPr>
          <a:xfrm>
            <a:off x="548640" y="201168"/>
            <a:ext cx="11010816" cy="952499"/>
          </a:xfrm>
        </p:spPr>
        <p:txBody>
          <a:bodyPr/>
          <a:lstStyle/>
          <a:p>
            <a:r>
              <a:rPr lang="en-US"/>
              <a:t>Industry Transformation to Software </a:t>
            </a:r>
            <a:br>
              <a:rPr lang="en-US"/>
            </a:br>
            <a:r>
              <a:rPr lang="en-US"/>
              <a:t>Defined and Autonomous Systems </a:t>
            </a:r>
            <a:endParaRPr lang="en-DE"/>
          </a:p>
        </p:txBody>
      </p:sp>
      <p:pic>
        <p:nvPicPr>
          <p:cNvPr id="7" name="Graphic 6" descr="Server outline">
            <a:extLst>
              <a:ext uri="{FF2B5EF4-FFF2-40B4-BE49-F238E27FC236}">
                <a16:creationId xmlns:a16="http://schemas.microsoft.com/office/drawing/2014/main" id="{8BAF8C99-2B90-2E7A-7FE0-B8A312D252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1200" y="2920025"/>
            <a:ext cx="670909" cy="670909"/>
          </a:xfrm>
          <a:prstGeom prst="rect">
            <a:avLst/>
          </a:prstGeom>
        </p:spPr>
      </p:pic>
      <p:sp>
        <p:nvSpPr>
          <p:cNvPr id="11" name="Rectangle 10">
            <a:extLst>
              <a:ext uri="{FF2B5EF4-FFF2-40B4-BE49-F238E27FC236}">
                <a16:creationId xmlns:a16="http://schemas.microsoft.com/office/drawing/2014/main" id="{D887A0FD-EF66-ABE2-7010-BF77AE1F74A2}"/>
              </a:ext>
            </a:extLst>
          </p:cNvPr>
          <p:cNvSpPr/>
          <p:nvPr/>
        </p:nvSpPr>
        <p:spPr>
          <a:xfrm>
            <a:off x="8301374" y="2774473"/>
            <a:ext cx="962429" cy="458146"/>
          </a:xfrm>
          <a:prstGeom prst="rect">
            <a:avLst/>
          </a:prstGeom>
          <a:gradFill>
            <a:gsLst>
              <a:gs pos="0">
                <a:srgbClr val="B24501"/>
              </a:gs>
              <a:gs pos="100000">
                <a:srgbClr val="E96115"/>
              </a:gs>
            </a:gsLst>
            <a:lin ang="2700000" scaled="1"/>
          </a:gradFill>
          <a:ln w="6350" cap="flat" cmpd="sng" algn="ctr">
            <a:solidFill>
              <a:srgbClr val="004A86"/>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IntelOne Display Regular"/>
              <a:cs typeface="Arial"/>
            </a:endParaRPr>
          </a:p>
        </p:txBody>
      </p:sp>
      <p:sp>
        <p:nvSpPr>
          <p:cNvPr id="12" name="Rectangle 11">
            <a:extLst>
              <a:ext uri="{FF2B5EF4-FFF2-40B4-BE49-F238E27FC236}">
                <a16:creationId xmlns:a16="http://schemas.microsoft.com/office/drawing/2014/main" id="{C1B30FE3-8AB8-73B2-1E71-7E157AF4982E}"/>
              </a:ext>
            </a:extLst>
          </p:cNvPr>
          <p:cNvSpPr/>
          <p:nvPr/>
        </p:nvSpPr>
        <p:spPr>
          <a:xfrm>
            <a:off x="8395243" y="2861726"/>
            <a:ext cx="962429" cy="458146"/>
          </a:xfrm>
          <a:prstGeom prst="rect">
            <a:avLst/>
          </a:prstGeom>
          <a:gradFill>
            <a:gsLst>
              <a:gs pos="0">
                <a:srgbClr val="B24501"/>
              </a:gs>
              <a:gs pos="100000">
                <a:srgbClr val="E96115"/>
              </a:gs>
            </a:gsLst>
            <a:lin ang="2700000" scaled="1"/>
          </a:gradFill>
          <a:ln w="6350" cap="flat" cmpd="sng" algn="ctr">
            <a:solidFill>
              <a:srgbClr val="004A86"/>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IntelOne Display Regular"/>
              <a:cs typeface="Arial"/>
            </a:endParaRPr>
          </a:p>
        </p:txBody>
      </p:sp>
      <p:sp>
        <p:nvSpPr>
          <p:cNvPr id="13" name="Rectangle 12">
            <a:extLst>
              <a:ext uri="{FF2B5EF4-FFF2-40B4-BE49-F238E27FC236}">
                <a16:creationId xmlns:a16="http://schemas.microsoft.com/office/drawing/2014/main" id="{48315C8E-C8D4-9002-933E-46764FD0FE4B}"/>
              </a:ext>
            </a:extLst>
          </p:cNvPr>
          <p:cNvSpPr/>
          <p:nvPr/>
        </p:nvSpPr>
        <p:spPr>
          <a:xfrm>
            <a:off x="8492920" y="2948979"/>
            <a:ext cx="962429" cy="458146"/>
          </a:xfrm>
          <a:prstGeom prst="rect">
            <a:avLst/>
          </a:prstGeom>
          <a:gradFill>
            <a:gsLst>
              <a:gs pos="0">
                <a:srgbClr val="B24501"/>
              </a:gs>
              <a:gs pos="100000">
                <a:srgbClr val="E96115"/>
              </a:gs>
            </a:gsLst>
            <a:lin ang="2700000" scaled="1"/>
          </a:gradFill>
          <a:ln w="6350" cap="flat" cmpd="sng" algn="ctr">
            <a:solidFill>
              <a:srgbClr val="004A86"/>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IntelOne Display Regular"/>
                <a:cs typeface="Arial"/>
              </a:rPr>
              <a:t>Edge Node Worker</a:t>
            </a:r>
          </a:p>
        </p:txBody>
      </p:sp>
      <p:sp>
        <p:nvSpPr>
          <p:cNvPr id="21" name="Rectangle 20">
            <a:extLst>
              <a:ext uri="{FF2B5EF4-FFF2-40B4-BE49-F238E27FC236}">
                <a16:creationId xmlns:a16="http://schemas.microsoft.com/office/drawing/2014/main" id="{CD3DCA97-F98B-9697-3DF6-2BFC97417C4D}"/>
              </a:ext>
            </a:extLst>
          </p:cNvPr>
          <p:cNvSpPr/>
          <p:nvPr/>
        </p:nvSpPr>
        <p:spPr>
          <a:xfrm>
            <a:off x="6720032" y="4075694"/>
            <a:ext cx="4499825" cy="793860"/>
          </a:xfrm>
          <a:prstGeom prst="rect">
            <a:avLst/>
          </a:prstGeom>
          <a:solidFill>
            <a:schemeClr val="bg2">
              <a:lumMod val="50000"/>
            </a:schemeClr>
          </a:solidFill>
          <a:ln w="57150" cap="flat" cmpd="sng" algn="ctr">
            <a:noFill/>
            <a:prstDash val="solid"/>
            <a:miter lim="800000"/>
          </a:ln>
          <a:effectLst/>
        </p:spPr>
        <p:txBody>
          <a:bodyPr lIns="91440" tIns="45720" rIns="91440" bIns="45720" rtlCol="0" anchor="t" anchorCtr="0"/>
          <a:lstStyle/>
          <a:p>
            <a:pPr defTabSz="914400" hangingPunct="1">
              <a:lnSpc>
                <a:spcPct val="100000"/>
              </a:lnSpc>
              <a:spcBef>
                <a:spcPts val="0"/>
              </a:spcBef>
              <a:defRPr/>
            </a:pPr>
            <a:r>
              <a:rPr lang="en-US" sz="1600" b="1">
                <a:solidFill>
                  <a:schemeClr val="tx1"/>
                </a:solidFill>
              </a:rPr>
              <a:t>Device Edge</a:t>
            </a:r>
          </a:p>
        </p:txBody>
      </p:sp>
      <p:pic>
        <p:nvPicPr>
          <p:cNvPr id="22" name="Graphic 21" descr="Robot Hand outline">
            <a:extLst>
              <a:ext uri="{FF2B5EF4-FFF2-40B4-BE49-F238E27FC236}">
                <a16:creationId xmlns:a16="http://schemas.microsoft.com/office/drawing/2014/main" id="{D0919377-9783-1AA3-8969-92F03DCA94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62173" y="4314650"/>
            <a:ext cx="592149" cy="592149"/>
          </a:xfrm>
          <a:prstGeom prst="rect">
            <a:avLst/>
          </a:prstGeom>
        </p:spPr>
      </p:pic>
      <p:grpSp>
        <p:nvGrpSpPr>
          <p:cNvPr id="532" name="Group 531">
            <a:extLst>
              <a:ext uri="{FF2B5EF4-FFF2-40B4-BE49-F238E27FC236}">
                <a16:creationId xmlns:a16="http://schemas.microsoft.com/office/drawing/2014/main" id="{E7D33B74-7F5F-B7CF-603F-9A0D1035D9BB}"/>
              </a:ext>
            </a:extLst>
          </p:cNvPr>
          <p:cNvGrpSpPr/>
          <p:nvPr/>
        </p:nvGrpSpPr>
        <p:grpSpPr>
          <a:xfrm>
            <a:off x="9610960" y="4198501"/>
            <a:ext cx="581713" cy="526679"/>
            <a:chOff x="9457383" y="4198501"/>
            <a:chExt cx="581713" cy="526679"/>
          </a:xfrm>
        </p:grpSpPr>
        <p:sp>
          <p:nvSpPr>
            <p:cNvPr id="24" name="Rectangle 23">
              <a:extLst>
                <a:ext uri="{FF2B5EF4-FFF2-40B4-BE49-F238E27FC236}">
                  <a16:creationId xmlns:a16="http://schemas.microsoft.com/office/drawing/2014/main" id="{88FBEACC-F41D-9728-CB9A-CC8B97E1B97E}"/>
                </a:ext>
              </a:extLst>
            </p:cNvPr>
            <p:cNvSpPr>
              <a:spLocks noChangeAspect="1"/>
            </p:cNvSpPr>
            <p:nvPr/>
          </p:nvSpPr>
          <p:spPr>
            <a:xfrm>
              <a:off x="9457383" y="4198501"/>
              <a:ext cx="581713" cy="526679"/>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ctr" anchorCtr="0"/>
            <a:lstStyle/>
            <a:p>
              <a:pPr marR="0" lvl="0" algn="ctr" defTabSz="914354" rtl="0" eaLnBrk="1" fontAlgn="auto" latinLnBrk="0" hangingPunct="1">
                <a:lnSpc>
                  <a:spcPct val="100000"/>
                </a:lnSpc>
                <a:spcBef>
                  <a:spcPts val="0"/>
                </a:spcBef>
                <a:spcAft>
                  <a:spcPts val="0"/>
                </a:spcAft>
                <a:buClrTx/>
                <a:buSzTx/>
                <a:tabLst/>
                <a:defRPr/>
              </a:pPr>
              <a:endParaRPr kumimoji="0" lang="en-US" sz="1100" b="0" i="0" u="sng" strike="noStrike" kern="0" cap="none" spc="0" normalizeH="0" baseline="0" noProof="0">
                <a:ln>
                  <a:noFill/>
                </a:ln>
                <a:solidFill>
                  <a:schemeClr val="tx1"/>
                </a:solidFill>
                <a:effectLst/>
                <a:uLnTx/>
                <a:uFillTx/>
                <a:ea typeface="+mn-ea"/>
                <a:cs typeface="+mn-cs"/>
              </a:endParaRPr>
            </a:p>
          </p:txBody>
        </p:sp>
        <p:grpSp>
          <p:nvGrpSpPr>
            <p:cNvPr id="25" name="Group 24">
              <a:extLst>
                <a:ext uri="{FF2B5EF4-FFF2-40B4-BE49-F238E27FC236}">
                  <a16:creationId xmlns:a16="http://schemas.microsoft.com/office/drawing/2014/main" id="{F93C4398-2C77-609B-C359-19951FCA3269}"/>
                </a:ext>
              </a:extLst>
            </p:cNvPr>
            <p:cNvGrpSpPr/>
            <p:nvPr/>
          </p:nvGrpSpPr>
          <p:grpSpPr>
            <a:xfrm>
              <a:off x="9548112" y="4361320"/>
              <a:ext cx="363375" cy="252092"/>
              <a:chOff x="1999459" y="-954571"/>
              <a:chExt cx="2194559" cy="1522475"/>
            </a:xfrm>
            <a:solidFill>
              <a:schemeClr val="tx1"/>
            </a:solidFill>
          </p:grpSpPr>
          <p:sp>
            <p:nvSpPr>
              <p:cNvPr id="26" name="Freeform: Shape 25">
                <a:extLst>
                  <a:ext uri="{FF2B5EF4-FFF2-40B4-BE49-F238E27FC236}">
                    <a16:creationId xmlns:a16="http://schemas.microsoft.com/office/drawing/2014/main" id="{0A296F20-1751-7526-28B3-BD50F3AE4923}"/>
                  </a:ext>
                </a:extLst>
              </p:cNvPr>
              <p:cNvSpPr/>
              <p:nvPr/>
            </p:nvSpPr>
            <p:spPr>
              <a:xfrm>
                <a:off x="2475136" y="-665107"/>
                <a:ext cx="1310926" cy="1039082"/>
              </a:xfrm>
              <a:custGeom>
                <a:avLst/>
                <a:gdLst>
                  <a:gd name="connsiteX0" fmla="*/ 166211 w 1310926"/>
                  <a:gd name="connsiteY0" fmla="*/ 874300 h 1039082"/>
                  <a:gd name="connsiteX1" fmla="*/ 166211 w 1310926"/>
                  <a:gd name="connsiteY1" fmla="*/ 904304 h 1039082"/>
                  <a:gd name="connsiteX2" fmla="*/ 1173766 w 1310926"/>
                  <a:gd name="connsiteY2" fmla="*/ 904304 h 1039082"/>
                  <a:gd name="connsiteX3" fmla="*/ 1173766 w 1310926"/>
                  <a:gd name="connsiteY3" fmla="*/ 874300 h 1039082"/>
                  <a:gd name="connsiteX4" fmla="*/ 166211 w 1310926"/>
                  <a:gd name="connsiteY4" fmla="*/ 781812 h 1039082"/>
                  <a:gd name="connsiteX5" fmla="*/ 166211 w 1310926"/>
                  <a:gd name="connsiteY5" fmla="*/ 811816 h 1039082"/>
                  <a:gd name="connsiteX6" fmla="*/ 1173766 w 1310926"/>
                  <a:gd name="connsiteY6" fmla="*/ 811816 h 1039082"/>
                  <a:gd name="connsiteX7" fmla="*/ 1173766 w 1310926"/>
                  <a:gd name="connsiteY7" fmla="*/ 781812 h 1039082"/>
                  <a:gd name="connsiteX8" fmla="*/ 166211 w 1310926"/>
                  <a:gd name="connsiteY8" fmla="*/ 689420 h 1039082"/>
                  <a:gd name="connsiteX9" fmla="*/ 166211 w 1310926"/>
                  <a:gd name="connsiteY9" fmla="*/ 719424 h 1039082"/>
                  <a:gd name="connsiteX10" fmla="*/ 1173766 w 1310926"/>
                  <a:gd name="connsiteY10" fmla="*/ 719424 h 1039082"/>
                  <a:gd name="connsiteX11" fmla="*/ 1173766 w 1310926"/>
                  <a:gd name="connsiteY11" fmla="*/ 689420 h 1039082"/>
                  <a:gd name="connsiteX12" fmla="*/ 166211 w 1310926"/>
                  <a:gd name="connsiteY12" fmla="*/ 596932 h 1039082"/>
                  <a:gd name="connsiteX13" fmla="*/ 166211 w 1310926"/>
                  <a:gd name="connsiteY13" fmla="*/ 626936 h 1039082"/>
                  <a:gd name="connsiteX14" fmla="*/ 1173766 w 1310926"/>
                  <a:gd name="connsiteY14" fmla="*/ 626936 h 1039082"/>
                  <a:gd name="connsiteX15" fmla="*/ 1173766 w 1310926"/>
                  <a:gd name="connsiteY15" fmla="*/ 596932 h 1039082"/>
                  <a:gd name="connsiteX16" fmla="*/ 166211 w 1310926"/>
                  <a:gd name="connsiteY16" fmla="*/ 504540 h 1039082"/>
                  <a:gd name="connsiteX17" fmla="*/ 166211 w 1310926"/>
                  <a:gd name="connsiteY17" fmla="*/ 534544 h 1039082"/>
                  <a:gd name="connsiteX18" fmla="*/ 1173766 w 1310926"/>
                  <a:gd name="connsiteY18" fmla="*/ 534544 h 1039082"/>
                  <a:gd name="connsiteX19" fmla="*/ 1173766 w 1310926"/>
                  <a:gd name="connsiteY19" fmla="*/ 504540 h 1039082"/>
                  <a:gd name="connsiteX20" fmla="*/ 166211 w 1310926"/>
                  <a:gd name="connsiteY20" fmla="*/ 412052 h 1039082"/>
                  <a:gd name="connsiteX21" fmla="*/ 166211 w 1310926"/>
                  <a:gd name="connsiteY21" fmla="*/ 442056 h 1039082"/>
                  <a:gd name="connsiteX22" fmla="*/ 1173766 w 1310926"/>
                  <a:gd name="connsiteY22" fmla="*/ 442056 h 1039082"/>
                  <a:gd name="connsiteX23" fmla="*/ 1173766 w 1310926"/>
                  <a:gd name="connsiteY23" fmla="*/ 412052 h 1039082"/>
                  <a:gd name="connsiteX24" fmla="*/ 166211 w 1310926"/>
                  <a:gd name="connsiteY24" fmla="*/ 319659 h 1039082"/>
                  <a:gd name="connsiteX25" fmla="*/ 166211 w 1310926"/>
                  <a:gd name="connsiteY25" fmla="*/ 349663 h 1039082"/>
                  <a:gd name="connsiteX26" fmla="*/ 1173766 w 1310926"/>
                  <a:gd name="connsiteY26" fmla="*/ 349663 h 1039082"/>
                  <a:gd name="connsiteX27" fmla="*/ 1173766 w 1310926"/>
                  <a:gd name="connsiteY27" fmla="*/ 319659 h 1039082"/>
                  <a:gd name="connsiteX28" fmla="*/ 166211 w 1310926"/>
                  <a:gd name="connsiteY28" fmla="*/ 227172 h 1039082"/>
                  <a:gd name="connsiteX29" fmla="*/ 166211 w 1310926"/>
                  <a:gd name="connsiteY29" fmla="*/ 257176 h 1039082"/>
                  <a:gd name="connsiteX30" fmla="*/ 1173766 w 1310926"/>
                  <a:gd name="connsiteY30" fmla="*/ 257176 h 1039082"/>
                  <a:gd name="connsiteX31" fmla="*/ 1173766 w 1310926"/>
                  <a:gd name="connsiteY31" fmla="*/ 227172 h 1039082"/>
                  <a:gd name="connsiteX32" fmla="*/ 166211 w 1310926"/>
                  <a:gd name="connsiteY32" fmla="*/ 134779 h 1039082"/>
                  <a:gd name="connsiteX33" fmla="*/ 166211 w 1310926"/>
                  <a:gd name="connsiteY33" fmla="*/ 164783 h 1039082"/>
                  <a:gd name="connsiteX34" fmla="*/ 1173766 w 1310926"/>
                  <a:gd name="connsiteY34" fmla="*/ 164783 h 1039082"/>
                  <a:gd name="connsiteX35" fmla="*/ 1173766 w 1310926"/>
                  <a:gd name="connsiteY35" fmla="*/ 134779 h 1039082"/>
                  <a:gd name="connsiteX36" fmla="*/ 40577 w 1310926"/>
                  <a:gd name="connsiteY36" fmla="*/ 0 h 1039082"/>
                  <a:gd name="connsiteX37" fmla="*/ 1310926 w 1310926"/>
                  <a:gd name="connsiteY37" fmla="*/ 0 h 1039082"/>
                  <a:gd name="connsiteX38" fmla="*/ 1310926 w 1310926"/>
                  <a:gd name="connsiteY38" fmla="*/ 1039082 h 1039082"/>
                  <a:gd name="connsiteX39" fmla="*/ 40577 w 1310926"/>
                  <a:gd name="connsiteY39" fmla="*/ 1039082 h 1039082"/>
                  <a:gd name="connsiteX40" fmla="*/ 0 w 1310926"/>
                  <a:gd name="connsiteY40" fmla="*/ 996125 h 1039082"/>
                  <a:gd name="connsiteX41" fmla="*/ 0 w 1310926"/>
                  <a:gd name="connsiteY41" fmla="*/ 42958 h 1039082"/>
                  <a:gd name="connsiteX42" fmla="*/ 40577 w 1310926"/>
                  <a:gd name="connsiteY42" fmla="*/ 0 h 10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10926" h="1039082">
                    <a:moveTo>
                      <a:pt x="166211" y="874300"/>
                    </a:moveTo>
                    <a:lnTo>
                      <a:pt x="166211" y="904304"/>
                    </a:lnTo>
                    <a:lnTo>
                      <a:pt x="1173766" y="904304"/>
                    </a:lnTo>
                    <a:lnTo>
                      <a:pt x="1173766" y="874300"/>
                    </a:lnTo>
                    <a:close/>
                    <a:moveTo>
                      <a:pt x="166211" y="781812"/>
                    </a:moveTo>
                    <a:lnTo>
                      <a:pt x="166211" y="811816"/>
                    </a:lnTo>
                    <a:lnTo>
                      <a:pt x="1173766" y="811816"/>
                    </a:lnTo>
                    <a:lnTo>
                      <a:pt x="1173766" y="781812"/>
                    </a:lnTo>
                    <a:close/>
                    <a:moveTo>
                      <a:pt x="166211" y="689420"/>
                    </a:moveTo>
                    <a:lnTo>
                      <a:pt x="166211" y="719424"/>
                    </a:lnTo>
                    <a:lnTo>
                      <a:pt x="1173766" y="719424"/>
                    </a:lnTo>
                    <a:lnTo>
                      <a:pt x="1173766" y="689420"/>
                    </a:lnTo>
                    <a:close/>
                    <a:moveTo>
                      <a:pt x="166211" y="596932"/>
                    </a:moveTo>
                    <a:lnTo>
                      <a:pt x="166211" y="626936"/>
                    </a:lnTo>
                    <a:lnTo>
                      <a:pt x="1173766" y="626936"/>
                    </a:lnTo>
                    <a:lnTo>
                      <a:pt x="1173766" y="596932"/>
                    </a:lnTo>
                    <a:close/>
                    <a:moveTo>
                      <a:pt x="166211" y="504540"/>
                    </a:moveTo>
                    <a:lnTo>
                      <a:pt x="166211" y="534544"/>
                    </a:lnTo>
                    <a:lnTo>
                      <a:pt x="1173766" y="534544"/>
                    </a:lnTo>
                    <a:lnTo>
                      <a:pt x="1173766" y="504540"/>
                    </a:lnTo>
                    <a:close/>
                    <a:moveTo>
                      <a:pt x="166211" y="412052"/>
                    </a:moveTo>
                    <a:lnTo>
                      <a:pt x="166211" y="442056"/>
                    </a:lnTo>
                    <a:lnTo>
                      <a:pt x="1173766" y="442056"/>
                    </a:lnTo>
                    <a:lnTo>
                      <a:pt x="1173766" y="412052"/>
                    </a:lnTo>
                    <a:close/>
                    <a:moveTo>
                      <a:pt x="166211" y="319659"/>
                    </a:moveTo>
                    <a:lnTo>
                      <a:pt x="166211" y="349663"/>
                    </a:lnTo>
                    <a:lnTo>
                      <a:pt x="1173766" y="349663"/>
                    </a:lnTo>
                    <a:lnTo>
                      <a:pt x="1173766" y="319659"/>
                    </a:lnTo>
                    <a:close/>
                    <a:moveTo>
                      <a:pt x="166211" y="227172"/>
                    </a:moveTo>
                    <a:lnTo>
                      <a:pt x="166211" y="257176"/>
                    </a:lnTo>
                    <a:lnTo>
                      <a:pt x="1173766" y="257176"/>
                    </a:lnTo>
                    <a:lnTo>
                      <a:pt x="1173766" y="227172"/>
                    </a:lnTo>
                    <a:close/>
                    <a:moveTo>
                      <a:pt x="166211" y="134779"/>
                    </a:moveTo>
                    <a:lnTo>
                      <a:pt x="166211" y="164783"/>
                    </a:lnTo>
                    <a:lnTo>
                      <a:pt x="1173766" y="164783"/>
                    </a:lnTo>
                    <a:lnTo>
                      <a:pt x="1173766" y="134779"/>
                    </a:lnTo>
                    <a:close/>
                    <a:moveTo>
                      <a:pt x="40577" y="0"/>
                    </a:moveTo>
                    <a:lnTo>
                      <a:pt x="1310926" y="0"/>
                    </a:lnTo>
                    <a:lnTo>
                      <a:pt x="1310926" y="1039082"/>
                    </a:lnTo>
                    <a:lnTo>
                      <a:pt x="40577" y="1039082"/>
                    </a:lnTo>
                    <a:cubicBezTo>
                      <a:pt x="18193" y="1039082"/>
                      <a:pt x="0" y="1019842"/>
                      <a:pt x="0" y="996125"/>
                    </a:cubicBezTo>
                    <a:lnTo>
                      <a:pt x="0" y="42958"/>
                    </a:lnTo>
                    <a:cubicBezTo>
                      <a:pt x="0" y="19241"/>
                      <a:pt x="18193" y="0"/>
                      <a:pt x="4057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nvGrpSpPr>
              <p:cNvPr id="27" name="Graphic 70">
                <a:extLst>
                  <a:ext uri="{FF2B5EF4-FFF2-40B4-BE49-F238E27FC236}">
                    <a16:creationId xmlns:a16="http://schemas.microsoft.com/office/drawing/2014/main" id="{9E64B610-B2F1-5773-205C-A3199200D3F8}"/>
                  </a:ext>
                </a:extLst>
              </p:cNvPr>
              <p:cNvGrpSpPr/>
              <p:nvPr/>
            </p:nvGrpSpPr>
            <p:grpSpPr>
              <a:xfrm>
                <a:off x="2583246" y="401312"/>
                <a:ext cx="1225295" cy="166592"/>
                <a:chOff x="4060412" y="3165633"/>
                <a:chExt cx="1225295" cy="166592"/>
              </a:xfrm>
              <a:grpFill/>
            </p:grpSpPr>
            <p:sp>
              <p:nvSpPr>
                <p:cNvPr id="36" name="Freeform: Shape 35">
                  <a:extLst>
                    <a:ext uri="{FF2B5EF4-FFF2-40B4-BE49-F238E27FC236}">
                      <a16:creationId xmlns:a16="http://schemas.microsoft.com/office/drawing/2014/main" id="{8722AF68-2D7A-185B-A791-3CD524A147D0}"/>
                    </a:ext>
                  </a:extLst>
                </p:cNvPr>
                <p:cNvSpPr/>
                <p:nvPr/>
              </p:nvSpPr>
              <p:spPr>
                <a:xfrm>
                  <a:off x="4060412" y="3248120"/>
                  <a:ext cx="1225295" cy="84105"/>
                </a:xfrm>
                <a:custGeom>
                  <a:avLst/>
                  <a:gdLst>
                    <a:gd name="connsiteX0" fmla="*/ 1225296 w 1225295"/>
                    <a:gd name="connsiteY0" fmla="*/ 39053 h 84105"/>
                    <a:gd name="connsiteX1" fmla="*/ 1186244 w 1225295"/>
                    <a:gd name="connsiteY1" fmla="*/ 0 h 84105"/>
                    <a:gd name="connsiteX2" fmla="*/ 39052 w 1225295"/>
                    <a:gd name="connsiteY2" fmla="*/ 0 h 84105"/>
                    <a:gd name="connsiteX3" fmla="*/ 0 w 1225295"/>
                    <a:gd name="connsiteY3" fmla="*/ 39053 h 84105"/>
                    <a:gd name="connsiteX4" fmla="*/ 0 w 1225295"/>
                    <a:gd name="connsiteY4" fmla="*/ 84106 h 84105"/>
                    <a:gd name="connsiteX5" fmla="*/ 1225296 w 1225295"/>
                    <a:gd name="connsiteY5" fmla="*/ 84106 h 84105"/>
                    <a:gd name="connsiteX6" fmla="*/ 1225296 w 1225295"/>
                    <a:gd name="connsiteY6" fmla="*/ 39053 h 8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95" h="84105">
                      <a:moveTo>
                        <a:pt x="1225296" y="39053"/>
                      </a:moveTo>
                      <a:cubicBezTo>
                        <a:pt x="1225296" y="17526"/>
                        <a:pt x="1207865" y="0"/>
                        <a:pt x="1186244" y="0"/>
                      </a:cubicBezTo>
                      <a:lnTo>
                        <a:pt x="39052" y="0"/>
                      </a:lnTo>
                      <a:cubicBezTo>
                        <a:pt x="17526" y="0"/>
                        <a:pt x="0" y="17526"/>
                        <a:pt x="0" y="39053"/>
                      </a:cubicBezTo>
                      <a:lnTo>
                        <a:pt x="0" y="84106"/>
                      </a:lnTo>
                      <a:lnTo>
                        <a:pt x="1225296" y="84106"/>
                      </a:lnTo>
                      <a:lnTo>
                        <a:pt x="1225296" y="390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sp>
              <p:nvSpPr>
                <p:cNvPr id="37" name="Freeform: Shape 36">
                  <a:extLst>
                    <a:ext uri="{FF2B5EF4-FFF2-40B4-BE49-F238E27FC236}">
                      <a16:creationId xmlns:a16="http://schemas.microsoft.com/office/drawing/2014/main" id="{6DB13EA3-B009-BF8D-A3D8-E0BF4BCBDB62}"/>
                    </a:ext>
                  </a:extLst>
                </p:cNvPr>
                <p:cNvSpPr/>
                <p:nvPr/>
              </p:nvSpPr>
              <p:spPr>
                <a:xfrm>
                  <a:off x="4121943" y="3165633"/>
                  <a:ext cx="1102137" cy="102107"/>
                </a:xfrm>
                <a:custGeom>
                  <a:avLst/>
                  <a:gdLst>
                    <a:gd name="connsiteX0" fmla="*/ 0 w 1102137"/>
                    <a:gd name="connsiteY0" fmla="*/ 0 h 102107"/>
                    <a:gd name="connsiteX1" fmla="*/ 1102138 w 1102137"/>
                    <a:gd name="connsiteY1" fmla="*/ 0 h 102107"/>
                    <a:gd name="connsiteX2" fmla="*/ 1102138 w 1102137"/>
                    <a:gd name="connsiteY2" fmla="*/ 102108 h 102107"/>
                    <a:gd name="connsiteX3" fmla="*/ 0 w 1102137"/>
                    <a:gd name="connsiteY3" fmla="*/ 102108 h 102107"/>
                  </a:gdLst>
                  <a:ahLst/>
                  <a:cxnLst>
                    <a:cxn ang="0">
                      <a:pos x="connsiteX0" y="connsiteY0"/>
                    </a:cxn>
                    <a:cxn ang="0">
                      <a:pos x="connsiteX1" y="connsiteY1"/>
                    </a:cxn>
                    <a:cxn ang="0">
                      <a:pos x="connsiteX2" y="connsiteY2"/>
                    </a:cxn>
                    <a:cxn ang="0">
                      <a:pos x="connsiteX3" y="connsiteY3"/>
                    </a:cxn>
                  </a:cxnLst>
                  <a:rect l="l" t="t" r="r" b="b"/>
                  <a:pathLst>
                    <a:path w="1102137" h="102107">
                      <a:moveTo>
                        <a:pt x="0" y="0"/>
                      </a:moveTo>
                      <a:lnTo>
                        <a:pt x="1102138" y="0"/>
                      </a:lnTo>
                      <a:lnTo>
                        <a:pt x="1102138" y="102108"/>
                      </a:lnTo>
                      <a:lnTo>
                        <a:pt x="0" y="1021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sp>
            <p:nvSpPr>
              <p:cNvPr id="28" name="Freeform: Shape 27">
                <a:extLst>
                  <a:ext uri="{FF2B5EF4-FFF2-40B4-BE49-F238E27FC236}">
                    <a16:creationId xmlns:a16="http://schemas.microsoft.com/office/drawing/2014/main" id="{1D568FD6-6216-1321-5A56-D1E714DE1DDD}"/>
                  </a:ext>
                </a:extLst>
              </p:cNvPr>
              <p:cNvSpPr/>
              <p:nvPr/>
            </p:nvSpPr>
            <p:spPr>
              <a:xfrm>
                <a:off x="2332738" y="-564523"/>
                <a:ext cx="115061" cy="837914"/>
              </a:xfrm>
              <a:custGeom>
                <a:avLst/>
                <a:gdLst>
                  <a:gd name="connsiteX0" fmla="*/ 39052 w 115061"/>
                  <a:gd name="connsiteY0" fmla="*/ 0 h 837914"/>
                  <a:gd name="connsiteX1" fmla="*/ 0 w 115061"/>
                  <a:gd name="connsiteY1" fmla="*/ 39052 h 837914"/>
                  <a:gd name="connsiteX2" fmla="*/ 0 w 115061"/>
                  <a:gd name="connsiteY2" fmla="*/ 798862 h 837914"/>
                  <a:gd name="connsiteX3" fmla="*/ 39052 w 115061"/>
                  <a:gd name="connsiteY3" fmla="*/ 837914 h 837914"/>
                  <a:gd name="connsiteX4" fmla="*/ 115062 w 115061"/>
                  <a:gd name="connsiteY4" fmla="*/ 837914 h 837914"/>
                  <a:gd name="connsiteX5" fmla="*/ 115062 w 115061"/>
                  <a:gd name="connsiteY5" fmla="*/ 0 h 837914"/>
                  <a:gd name="connsiteX6" fmla="*/ 39052 w 115061"/>
                  <a:gd name="connsiteY6" fmla="*/ 0 h 83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61" h="837914">
                    <a:moveTo>
                      <a:pt x="39052" y="0"/>
                    </a:moveTo>
                    <a:cubicBezTo>
                      <a:pt x="17526" y="0"/>
                      <a:pt x="0" y="17431"/>
                      <a:pt x="0" y="39052"/>
                    </a:cubicBezTo>
                    <a:lnTo>
                      <a:pt x="0" y="798862"/>
                    </a:lnTo>
                    <a:cubicBezTo>
                      <a:pt x="0" y="820388"/>
                      <a:pt x="17526" y="837914"/>
                      <a:pt x="39052" y="837914"/>
                    </a:cubicBezTo>
                    <a:lnTo>
                      <a:pt x="115062" y="837914"/>
                    </a:lnTo>
                    <a:lnTo>
                      <a:pt x="115062" y="0"/>
                    </a:lnTo>
                    <a:lnTo>
                      <a:pt x="39052"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nvGrpSpPr>
              <p:cNvPr id="29" name="Graphic 70">
                <a:extLst>
                  <a:ext uri="{FF2B5EF4-FFF2-40B4-BE49-F238E27FC236}">
                    <a16:creationId xmlns:a16="http://schemas.microsoft.com/office/drawing/2014/main" id="{7273F616-CC74-02AA-7C31-75F53B07C44A}"/>
                  </a:ext>
                </a:extLst>
              </p:cNvPr>
              <p:cNvGrpSpPr/>
              <p:nvPr/>
            </p:nvGrpSpPr>
            <p:grpSpPr>
              <a:xfrm>
                <a:off x="3043208" y="-954571"/>
                <a:ext cx="250697" cy="316706"/>
                <a:chOff x="4520374" y="1809750"/>
                <a:chExt cx="250697" cy="316706"/>
              </a:xfrm>
              <a:grpFill/>
            </p:grpSpPr>
            <p:sp>
              <p:nvSpPr>
                <p:cNvPr id="34" name="Freeform: Shape 33">
                  <a:extLst>
                    <a:ext uri="{FF2B5EF4-FFF2-40B4-BE49-F238E27FC236}">
                      <a16:creationId xmlns:a16="http://schemas.microsoft.com/office/drawing/2014/main" id="{C2CFEE10-F2A9-30E1-B929-A7CAAD525F0E}"/>
                    </a:ext>
                  </a:extLst>
                </p:cNvPr>
                <p:cNvSpPr/>
                <p:nvPr/>
              </p:nvSpPr>
              <p:spPr>
                <a:xfrm>
                  <a:off x="4538757" y="2050922"/>
                  <a:ext cx="213836" cy="75533"/>
                </a:xfrm>
                <a:custGeom>
                  <a:avLst/>
                  <a:gdLst>
                    <a:gd name="connsiteX0" fmla="*/ 213836 w 213836"/>
                    <a:gd name="connsiteY0" fmla="*/ 39053 h 75533"/>
                    <a:gd name="connsiteX1" fmla="*/ 174784 w 213836"/>
                    <a:gd name="connsiteY1" fmla="*/ 0 h 75533"/>
                    <a:gd name="connsiteX2" fmla="*/ 39052 w 213836"/>
                    <a:gd name="connsiteY2" fmla="*/ 0 h 75533"/>
                    <a:gd name="connsiteX3" fmla="*/ 0 w 213836"/>
                    <a:gd name="connsiteY3" fmla="*/ 39053 h 75533"/>
                    <a:gd name="connsiteX4" fmla="*/ 0 w 213836"/>
                    <a:gd name="connsiteY4" fmla="*/ 75533 h 75533"/>
                    <a:gd name="connsiteX5" fmla="*/ 213741 w 213836"/>
                    <a:gd name="connsiteY5" fmla="*/ 75533 h 75533"/>
                    <a:gd name="connsiteX6" fmla="*/ 213741 w 213836"/>
                    <a:gd name="connsiteY6" fmla="*/ 39053 h 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36" h="75533">
                      <a:moveTo>
                        <a:pt x="213836" y="39053"/>
                      </a:moveTo>
                      <a:cubicBezTo>
                        <a:pt x="213836" y="17526"/>
                        <a:pt x="196406" y="0"/>
                        <a:pt x="174784" y="0"/>
                      </a:cubicBezTo>
                      <a:lnTo>
                        <a:pt x="39052" y="0"/>
                      </a:lnTo>
                      <a:cubicBezTo>
                        <a:pt x="17526" y="0"/>
                        <a:pt x="0" y="17431"/>
                        <a:pt x="0" y="39053"/>
                      </a:cubicBezTo>
                      <a:lnTo>
                        <a:pt x="0" y="75533"/>
                      </a:lnTo>
                      <a:lnTo>
                        <a:pt x="213741" y="75533"/>
                      </a:lnTo>
                      <a:lnTo>
                        <a:pt x="213741" y="390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sp>
              <p:nvSpPr>
                <p:cNvPr id="35" name="Freeform: Shape 34">
                  <a:extLst>
                    <a:ext uri="{FF2B5EF4-FFF2-40B4-BE49-F238E27FC236}">
                      <a16:creationId xmlns:a16="http://schemas.microsoft.com/office/drawing/2014/main" id="{E5B7A6E8-B034-56E5-8029-10E782E02391}"/>
                    </a:ext>
                  </a:extLst>
                </p:cNvPr>
                <p:cNvSpPr/>
                <p:nvPr/>
              </p:nvSpPr>
              <p:spPr>
                <a:xfrm>
                  <a:off x="4520374" y="1809750"/>
                  <a:ext cx="250697" cy="250697"/>
                </a:xfrm>
                <a:custGeom>
                  <a:avLst/>
                  <a:gdLst>
                    <a:gd name="connsiteX0" fmla="*/ 125349 w 250697"/>
                    <a:gd name="connsiteY0" fmla="*/ 0 h 250697"/>
                    <a:gd name="connsiteX1" fmla="*/ 0 w 250697"/>
                    <a:gd name="connsiteY1" fmla="*/ 125349 h 250697"/>
                    <a:gd name="connsiteX2" fmla="*/ 125349 w 250697"/>
                    <a:gd name="connsiteY2" fmla="*/ 250698 h 250697"/>
                    <a:gd name="connsiteX3" fmla="*/ 250698 w 250697"/>
                    <a:gd name="connsiteY3" fmla="*/ 125349 h 250697"/>
                    <a:gd name="connsiteX4" fmla="*/ 125349 w 250697"/>
                    <a:gd name="connsiteY4" fmla="*/ 0 h 250697"/>
                    <a:gd name="connsiteX5" fmla="*/ 125349 w 250697"/>
                    <a:gd name="connsiteY5" fmla="*/ 203644 h 250697"/>
                    <a:gd name="connsiteX6" fmla="*/ 47053 w 250697"/>
                    <a:gd name="connsiteY6" fmla="*/ 125349 h 250697"/>
                    <a:gd name="connsiteX7" fmla="*/ 125349 w 250697"/>
                    <a:gd name="connsiteY7" fmla="*/ 47054 h 250697"/>
                    <a:gd name="connsiteX8" fmla="*/ 203645 w 250697"/>
                    <a:gd name="connsiteY8" fmla="*/ 125349 h 250697"/>
                    <a:gd name="connsiteX9" fmla="*/ 125349 w 250697"/>
                    <a:gd name="connsiteY9" fmla="*/ 203644 h 25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697" h="250697">
                      <a:moveTo>
                        <a:pt x="125349" y="0"/>
                      </a:moveTo>
                      <a:cubicBezTo>
                        <a:pt x="56102" y="0"/>
                        <a:pt x="0" y="56102"/>
                        <a:pt x="0" y="125349"/>
                      </a:cubicBezTo>
                      <a:cubicBezTo>
                        <a:pt x="0" y="194596"/>
                        <a:pt x="56102" y="250698"/>
                        <a:pt x="125349" y="250698"/>
                      </a:cubicBezTo>
                      <a:cubicBezTo>
                        <a:pt x="194596" y="250698"/>
                        <a:pt x="250698" y="194596"/>
                        <a:pt x="250698" y="125349"/>
                      </a:cubicBezTo>
                      <a:cubicBezTo>
                        <a:pt x="250698" y="56102"/>
                        <a:pt x="194596" y="0"/>
                        <a:pt x="125349" y="0"/>
                      </a:cubicBezTo>
                      <a:close/>
                      <a:moveTo>
                        <a:pt x="125349" y="203644"/>
                      </a:moveTo>
                      <a:cubicBezTo>
                        <a:pt x="82105" y="203644"/>
                        <a:pt x="47053" y="168593"/>
                        <a:pt x="47053" y="125349"/>
                      </a:cubicBezTo>
                      <a:cubicBezTo>
                        <a:pt x="47053" y="82106"/>
                        <a:pt x="82105" y="47054"/>
                        <a:pt x="125349" y="47054"/>
                      </a:cubicBezTo>
                      <a:cubicBezTo>
                        <a:pt x="168592" y="47054"/>
                        <a:pt x="203645" y="82106"/>
                        <a:pt x="203645" y="125349"/>
                      </a:cubicBezTo>
                      <a:cubicBezTo>
                        <a:pt x="203645" y="168593"/>
                        <a:pt x="168592" y="203644"/>
                        <a:pt x="125349" y="2036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grpSp>
            <p:nvGrpSpPr>
              <p:cNvPr id="30" name="Graphic 70">
                <a:extLst>
                  <a:ext uri="{FF2B5EF4-FFF2-40B4-BE49-F238E27FC236}">
                    <a16:creationId xmlns:a16="http://schemas.microsoft.com/office/drawing/2014/main" id="{910EF9E5-0036-DC67-9658-3669831D7D87}"/>
                  </a:ext>
                </a:extLst>
              </p:cNvPr>
              <p:cNvGrpSpPr/>
              <p:nvPr/>
            </p:nvGrpSpPr>
            <p:grpSpPr>
              <a:xfrm>
                <a:off x="1999459" y="-242578"/>
                <a:ext cx="305942" cy="193929"/>
                <a:chOff x="3476625" y="2521743"/>
                <a:chExt cx="305942" cy="193929"/>
              </a:xfrm>
              <a:grpFill/>
            </p:grpSpPr>
            <p:sp>
              <p:nvSpPr>
                <p:cNvPr id="32" name="Freeform: Shape 31">
                  <a:extLst>
                    <a:ext uri="{FF2B5EF4-FFF2-40B4-BE49-F238E27FC236}">
                      <a16:creationId xmlns:a16="http://schemas.microsoft.com/office/drawing/2014/main" id="{9AAFA51B-1D2E-EC07-7998-5011E8DAFEA5}"/>
                    </a:ext>
                  </a:extLst>
                </p:cNvPr>
                <p:cNvSpPr/>
                <p:nvPr/>
              </p:nvSpPr>
              <p:spPr>
                <a:xfrm>
                  <a:off x="3476625" y="2541650"/>
                  <a:ext cx="233743" cy="154114"/>
                </a:xfrm>
                <a:custGeom>
                  <a:avLst/>
                  <a:gdLst>
                    <a:gd name="connsiteX0" fmla="*/ 8858 w 233743"/>
                    <a:gd name="connsiteY0" fmla="*/ 0 h 154114"/>
                    <a:gd name="connsiteX1" fmla="*/ 0 w 233743"/>
                    <a:gd name="connsiteY1" fmla="*/ 8858 h 154114"/>
                    <a:gd name="connsiteX2" fmla="*/ 0 w 233743"/>
                    <a:gd name="connsiteY2" fmla="*/ 145256 h 154114"/>
                    <a:gd name="connsiteX3" fmla="*/ 8858 w 233743"/>
                    <a:gd name="connsiteY3" fmla="*/ 154115 h 154114"/>
                    <a:gd name="connsiteX4" fmla="*/ 233744 w 233743"/>
                    <a:gd name="connsiteY4" fmla="*/ 154115 h 154114"/>
                    <a:gd name="connsiteX5" fmla="*/ 233744 w 233743"/>
                    <a:gd name="connsiteY5" fmla="*/ 0 h 154114"/>
                    <a:gd name="connsiteX6" fmla="*/ 8858 w 233743"/>
                    <a:gd name="connsiteY6" fmla="*/ 0 h 15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43" h="154114">
                      <a:moveTo>
                        <a:pt x="8858" y="0"/>
                      </a:moveTo>
                      <a:cubicBezTo>
                        <a:pt x="4000" y="0"/>
                        <a:pt x="0" y="4001"/>
                        <a:pt x="0" y="8858"/>
                      </a:cubicBezTo>
                      <a:lnTo>
                        <a:pt x="0" y="145256"/>
                      </a:lnTo>
                      <a:cubicBezTo>
                        <a:pt x="0" y="150114"/>
                        <a:pt x="4000" y="154115"/>
                        <a:pt x="8858" y="154115"/>
                      </a:cubicBezTo>
                      <a:lnTo>
                        <a:pt x="233744" y="154115"/>
                      </a:lnTo>
                      <a:lnTo>
                        <a:pt x="233744" y="0"/>
                      </a:lnTo>
                      <a:lnTo>
                        <a:pt x="885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sp>
              <p:nvSpPr>
                <p:cNvPr id="33" name="Freeform: Shape 32">
                  <a:extLst>
                    <a:ext uri="{FF2B5EF4-FFF2-40B4-BE49-F238E27FC236}">
                      <a16:creationId xmlns:a16="http://schemas.microsoft.com/office/drawing/2014/main" id="{E1B06E27-1505-0F06-8301-22BD41C8BBC5}"/>
                    </a:ext>
                  </a:extLst>
                </p:cNvPr>
                <p:cNvSpPr/>
                <p:nvPr/>
              </p:nvSpPr>
              <p:spPr>
                <a:xfrm>
                  <a:off x="3702557" y="2521743"/>
                  <a:ext cx="80009" cy="193929"/>
                </a:xfrm>
                <a:custGeom>
                  <a:avLst/>
                  <a:gdLst>
                    <a:gd name="connsiteX0" fmla="*/ 0 w 80009"/>
                    <a:gd name="connsiteY0" fmla="*/ 13335 h 193929"/>
                    <a:gd name="connsiteX1" fmla="*/ 0 w 80009"/>
                    <a:gd name="connsiteY1" fmla="*/ 180594 h 193929"/>
                    <a:gd name="connsiteX2" fmla="*/ 13335 w 80009"/>
                    <a:gd name="connsiteY2" fmla="*/ 193929 h 193929"/>
                    <a:gd name="connsiteX3" fmla="*/ 80010 w 80009"/>
                    <a:gd name="connsiteY3" fmla="*/ 193929 h 193929"/>
                    <a:gd name="connsiteX4" fmla="*/ 80010 w 80009"/>
                    <a:gd name="connsiteY4" fmla="*/ 0 h 193929"/>
                    <a:gd name="connsiteX5" fmla="*/ 13335 w 80009"/>
                    <a:gd name="connsiteY5" fmla="*/ 0 h 193929"/>
                    <a:gd name="connsiteX6" fmla="*/ 0 w 80009"/>
                    <a:gd name="connsiteY6" fmla="*/ 13335 h 19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09" h="193929">
                      <a:moveTo>
                        <a:pt x="0" y="13335"/>
                      </a:moveTo>
                      <a:lnTo>
                        <a:pt x="0" y="180594"/>
                      </a:lnTo>
                      <a:cubicBezTo>
                        <a:pt x="0" y="187928"/>
                        <a:pt x="6001" y="193929"/>
                        <a:pt x="13335" y="193929"/>
                      </a:cubicBezTo>
                      <a:lnTo>
                        <a:pt x="80010" y="193929"/>
                      </a:lnTo>
                      <a:lnTo>
                        <a:pt x="80010" y="0"/>
                      </a:lnTo>
                      <a:lnTo>
                        <a:pt x="13335" y="0"/>
                      </a:lnTo>
                      <a:cubicBezTo>
                        <a:pt x="6001" y="0"/>
                        <a:pt x="0" y="6001"/>
                        <a:pt x="0" y="1333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sp>
            <p:nvSpPr>
              <p:cNvPr id="31" name="Freeform: Shape 30">
                <a:extLst>
                  <a:ext uri="{FF2B5EF4-FFF2-40B4-BE49-F238E27FC236}">
                    <a16:creationId xmlns:a16="http://schemas.microsoft.com/office/drawing/2014/main" id="{43D79419-8F5B-E55F-826A-FAD70C7B89C3}"/>
                  </a:ext>
                </a:extLst>
              </p:cNvPr>
              <p:cNvSpPr/>
              <p:nvPr/>
            </p:nvSpPr>
            <p:spPr>
              <a:xfrm>
                <a:off x="3813400" y="-666821"/>
                <a:ext cx="380618" cy="1042415"/>
              </a:xfrm>
              <a:custGeom>
                <a:avLst/>
                <a:gdLst>
                  <a:gd name="connsiteX0" fmla="*/ 220789 w 380618"/>
                  <a:gd name="connsiteY0" fmla="*/ 0 h 1042415"/>
                  <a:gd name="connsiteX1" fmla="*/ 0 w 380618"/>
                  <a:gd name="connsiteY1" fmla="*/ 0 h 1042415"/>
                  <a:gd name="connsiteX2" fmla="*/ 0 w 380618"/>
                  <a:gd name="connsiteY2" fmla="*/ 1042416 h 1042415"/>
                  <a:gd name="connsiteX3" fmla="*/ 220789 w 380618"/>
                  <a:gd name="connsiteY3" fmla="*/ 1042416 h 1042415"/>
                  <a:gd name="connsiteX4" fmla="*/ 380619 w 380618"/>
                  <a:gd name="connsiteY4" fmla="*/ 881063 h 1042415"/>
                  <a:gd name="connsiteX5" fmla="*/ 380619 w 380618"/>
                  <a:gd name="connsiteY5" fmla="*/ 161449 h 1042415"/>
                  <a:gd name="connsiteX6" fmla="*/ 220789 w 380618"/>
                  <a:gd name="connsiteY6" fmla="*/ 0 h 104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618" h="1042415">
                    <a:moveTo>
                      <a:pt x="220789" y="0"/>
                    </a:moveTo>
                    <a:lnTo>
                      <a:pt x="0" y="0"/>
                    </a:lnTo>
                    <a:lnTo>
                      <a:pt x="0" y="1042416"/>
                    </a:lnTo>
                    <a:lnTo>
                      <a:pt x="220789" y="1042416"/>
                    </a:lnTo>
                    <a:cubicBezTo>
                      <a:pt x="309086" y="1042416"/>
                      <a:pt x="380619" y="970121"/>
                      <a:pt x="380619" y="881063"/>
                    </a:cubicBezTo>
                    <a:lnTo>
                      <a:pt x="380619" y="161449"/>
                    </a:lnTo>
                    <a:cubicBezTo>
                      <a:pt x="380619" y="72295"/>
                      <a:pt x="309086" y="0"/>
                      <a:pt x="22078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grpSp>
      <p:grpSp>
        <p:nvGrpSpPr>
          <p:cNvPr id="531" name="Group 530">
            <a:extLst>
              <a:ext uri="{FF2B5EF4-FFF2-40B4-BE49-F238E27FC236}">
                <a16:creationId xmlns:a16="http://schemas.microsoft.com/office/drawing/2014/main" id="{CA3D8BF3-60E7-EDA0-D47F-A9FF9AD4EF3C}"/>
              </a:ext>
            </a:extLst>
          </p:cNvPr>
          <p:cNvGrpSpPr/>
          <p:nvPr/>
        </p:nvGrpSpPr>
        <p:grpSpPr>
          <a:xfrm>
            <a:off x="10401907" y="4198501"/>
            <a:ext cx="581713" cy="526679"/>
            <a:chOff x="10437348" y="4198501"/>
            <a:chExt cx="581713" cy="526679"/>
          </a:xfrm>
        </p:grpSpPr>
        <p:sp>
          <p:nvSpPr>
            <p:cNvPr id="39" name="Rectangle 38">
              <a:extLst>
                <a:ext uri="{FF2B5EF4-FFF2-40B4-BE49-F238E27FC236}">
                  <a16:creationId xmlns:a16="http://schemas.microsoft.com/office/drawing/2014/main" id="{98749E24-F35B-6BE6-28D1-3B53A1C21407}"/>
                </a:ext>
              </a:extLst>
            </p:cNvPr>
            <p:cNvSpPr>
              <a:spLocks noChangeAspect="1"/>
            </p:cNvSpPr>
            <p:nvPr/>
          </p:nvSpPr>
          <p:spPr>
            <a:xfrm>
              <a:off x="10437348" y="4198501"/>
              <a:ext cx="581713" cy="526679"/>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ctr" anchorCtr="0"/>
            <a:lstStyle/>
            <a:p>
              <a:pPr marR="0" lvl="0" algn="ctr" defTabSz="914354" rtl="0" eaLnBrk="1" fontAlgn="auto" latinLnBrk="0" hangingPunct="1">
                <a:lnSpc>
                  <a:spcPct val="100000"/>
                </a:lnSpc>
                <a:spcBef>
                  <a:spcPts val="0"/>
                </a:spcBef>
                <a:spcAft>
                  <a:spcPts val="0"/>
                </a:spcAft>
                <a:buClrTx/>
                <a:buSzTx/>
                <a:tabLst/>
                <a:defRPr/>
              </a:pPr>
              <a:endParaRPr kumimoji="0" lang="en-US" sz="1100" b="0" i="0" u="sng" strike="noStrike" kern="0" cap="none" spc="0" normalizeH="0" baseline="0" noProof="0">
                <a:ln>
                  <a:noFill/>
                </a:ln>
                <a:solidFill>
                  <a:schemeClr val="tx1"/>
                </a:solidFill>
                <a:effectLst/>
                <a:uLnTx/>
                <a:uFillTx/>
                <a:ea typeface="+mn-ea"/>
                <a:cs typeface="+mn-cs"/>
              </a:endParaRPr>
            </a:p>
          </p:txBody>
        </p:sp>
        <p:grpSp>
          <p:nvGrpSpPr>
            <p:cNvPr id="40" name="Group 39">
              <a:extLst>
                <a:ext uri="{FF2B5EF4-FFF2-40B4-BE49-F238E27FC236}">
                  <a16:creationId xmlns:a16="http://schemas.microsoft.com/office/drawing/2014/main" id="{CB0D115D-BAEA-9583-4659-FD4AC313D3D6}"/>
                </a:ext>
              </a:extLst>
            </p:cNvPr>
            <p:cNvGrpSpPr/>
            <p:nvPr/>
          </p:nvGrpSpPr>
          <p:grpSpPr>
            <a:xfrm>
              <a:off x="10506813" y="4391423"/>
              <a:ext cx="418852" cy="207911"/>
              <a:chOff x="7358078" y="1336907"/>
              <a:chExt cx="1062828" cy="527568"/>
            </a:xfrm>
            <a:solidFill>
              <a:srgbClr val="FFFFFF"/>
            </a:solidFill>
          </p:grpSpPr>
          <p:sp>
            <p:nvSpPr>
              <p:cNvPr id="41" name="Freeform: Shape 40">
                <a:extLst>
                  <a:ext uri="{FF2B5EF4-FFF2-40B4-BE49-F238E27FC236}">
                    <a16:creationId xmlns:a16="http://schemas.microsoft.com/office/drawing/2014/main" id="{DB189FAE-8E89-7248-4495-0BB1896030E3}"/>
                  </a:ext>
                </a:extLst>
              </p:cNvPr>
              <p:cNvSpPr/>
              <p:nvPr/>
            </p:nvSpPr>
            <p:spPr>
              <a:xfrm>
                <a:off x="7358078" y="1631011"/>
                <a:ext cx="1062828" cy="233464"/>
              </a:xfrm>
              <a:custGeom>
                <a:avLst/>
                <a:gdLst>
                  <a:gd name="connsiteX0" fmla="*/ 945865 w 1062828"/>
                  <a:gd name="connsiteY0" fmla="*/ 74852 h 233464"/>
                  <a:gd name="connsiteX1" fmla="*/ 903986 w 1062828"/>
                  <a:gd name="connsiteY1" fmla="*/ 116731 h 233464"/>
                  <a:gd name="connsiteX2" fmla="*/ 945865 w 1062828"/>
                  <a:gd name="connsiteY2" fmla="*/ 158610 h 233464"/>
                  <a:gd name="connsiteX3" fmla="*/ 987744 w 1062828"/>
                  <a:gd name="connsiteY3" fmla="*/ 116731 h 233464"/>
                  <a:gd name="connsiteX4" fmla="*/ 945865 w 1062828"/>
                  <a:gd name="connsiteY4" fmla="*/ 74852 h 233464"/>
                  <a:gd name="connsiteX5" fmla="*/ 780064 w 1062828"/>
                  <a:gd name="connsiteY5" fmla="*/ 74852 h 233464"/>
                  <a:gd name="connsiteX6" fmla="*/ 738185 w 1062828"/>
                  <a:gd name="connsiteY6" fmla="*/ 116731 h 233464"/>
                  <a:gd name="connsiteX7" fmla="*/ 780064 w 1062828"/>
                  <a:gd name="connsiteY7" fmla="*/ 158610 h 233464"/>
                  <a:gd name="connsiteX8" fmla="*/ 821943 w 1062828"/>
                  <a:gd name="connsiteY8" fmla="*/ 116731 h 233464"/>
                  <a:gd name="connsiteX9" fmla="*/ 780064 w 1062828"/>
                  <a:gd name="connsiteY9" fmla="*/ 74852 h 233464"/>
                  <a:gd name="connsiteX10" fmla="*/ 614262 w 1062828"/>
                  <a:gd name="connsiteY10" fmla="*/ 74852 h 233464"/>
                  <a:gd name="connsiteX11" fmla="*/ 572383 w 1062828"/>
                  <a:gd name="connsiteY11" fmla="*/ 116731 h 233464"/>
                  <a:gd name="connsiteX12" fmla="*/ 614262 w 1062828"/>
                  <a:gd name="connsiteY12" fmla="*/ 158610 h 233464"/>
                  <a:gd name="connsiteX13" fmla="*/ 656141 w 1062828"/>
                  <a:gd name="connsiteY13" fmla="*/ 116731 h 233464"/>
                  <a:gd name="connsiteX14" fmla="*/ 614262 w 1062828"/>
                  <a:gd name="connsiteY14" fmla="*/ 74852 h 233464"/>
                  <a:gd name="connsiteX15" fmla="*/ 448460 w 1062828"/>
                  <a:gd name="connsiteY15" fmla="*/ 74852 h 233464"/>
                  <a:gd name="connsiteX16" fmla="*/ 406581 w 1062828"/>
                  <a:gd name="connsiteY16" fmla="*/ 116731 h 233464"/>
                  <a:gd name="connsiteX17" fmla="*/ 448460 w 1062828"/>
                  <a:gd name="connsiteY17" fmla="*/ 158610 h 233464"/>
                  <a:gd name="connsiteX18" fmla="*/ 490339 w 1062828"/>
                  <a:gd name="connsiteY18" fmla="*/ 116731 h 233464"/>
                  <a:gd name="connsiteX19" fmla="*/ 448460 w 1062828"/>
                  <a:gd name="connsiteY19" fmla="*/ 74852 h 233464"/>
                  <a:gd name="connsiteX20" fmla="*/ 282658 w 1062828"/>
                  <a:gd name="connsiteY20" fmla="*/ 74852 h 233464"/>
                  <a:gd name="connsiteX21" fmla="*/ 240779 w 1062828"/>
                  <a:gd name="connsiteY21" fmla="*/ 116731 h 233464"/>
                  <a:gd name="connsiteX22" fmla="*/ 282658 w 1062828"/>
                  <a:gd name="connsiteY22" fmla="*/ 158610 h 233464"/>
                  <a:gd name="connsiteX23" fmla="*/ 324537 w 1062828"/>
                  <a:gd name="connsiteY23" fmla="*/ 116731 h 233464"/>
                  <a:gd name="connsiteX24" fmla="*/ 282658 w 1062828"/>
                  <a:gd name="connsiteY24" fmla="*/ 74852 h 233464"/>
                  <a:gd name="connsiteX25" fmla="*/ 116856 w 1062828"/>
                  <a:gd name="connsiteY25" fmla="*/ 74852 h 233464"/>
                  <a:gd name="connsiteX26" fmla="*/ 74977 w 1062828"/>
                  <a:gd name="connsiteY26" fmla="*/ 116731 h 233464"/>
                  <a:gd name="connsiteX27" fmla="*/ 116856 w 1062828"/>
                  <a:gd name="connsiteY27" fmla="*/ 158610 h 233464"/>
                  <a:gd name="connsiteX28" fmla="*/ 158735 w 1062828"/>
                  <a:gd name="connsiteY28" fmla="*/ 116731 h 233464"/>
                  <a:gd name="connsiteX29" fmla="*/ 116856 w 1062828"/>
                  <a:gd name="connsiteY29" fmla="*/ 74852 h 233464"/>
                  <a:gd name="connsiteX30" fmla="*/ 116732 w 1062828"/>
                  <a:gd name="connsiteY30" fmla="*/ 0 h 233464"/>
                  <a:gd name="connsiteX31" fmla="*/ 946096 w 1062828"/>
                  <a:gd name="connsiteY31" fmla="*/ 0 h 233464"/>
                  <a:gd name="connsiteX32" fmla="*/ 1062828 w 1062828"/>
                  <a:gd name="connsiteY32" fmla="*/ 116732 h 233464"/>
                  <a:gd name="connsiteX33" fmla="*/ 1062827 w 1062828"/>
                  <a:gd name="connsiteY33" fmla="*/ 116732 h 233464"/>
                  <a:gd name="connsiteX34" fmla="*/ 946095 w 1062828"/>
                  <a:gd name="connsiteY34" fmla="*/ 233464 h 233464"/>
                  <a:gd name="connsiteX35" fmla="*/ 116732 w 1062828"/>
                  <a:gd name="connsiteY35" fmla="*/ 233463 h 233464"/>
                  <a:gd name="connsiteX36" fmla="*/ 9174 w 1062828"/>
                  <a:gd name="connsiteY36" fmla="*/ 162168 h 233464"/>
                  <a:gd name="connsiteX37" fmla="*/ 0 w 1062828"/>
                  <a:gd name="connsiteY37" fmla="*/ 116732 h 233464"/>
                  <a:gd name="connsiteX38" fmla="*/ 9174 w 1062828"/>
                  <a:gd name="connsiteY38" fmla="*/ 71295 h 233464"/>
                  <a:gd name="connsiteX39" fmla="*/ 116732 w 1062828"/>
                  <a:gd name="connsiteY39" fmla="*/ 0 h 23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2828" h="233464">
                    <a:moveTo>
                      <a:pt x="945865" y="74852"/>
                    </a:moveTo>
                    <a:cubicBezTo>
                      <a:pt x="922736" y="74852"/>
                      <a:pt x="903986" y="93602"/>
                      <a:pt x="903986" y="116731"/>
                    </a:cubicBezTo>
                    <a:cubicBezTo>
                      <a:pt x="903986" y="139860"/>
                      <a:pt x="922736" y="158610"/>
                      <a:pt x="945865" y="158610"/>
                    </a:cubicBezTo>
                    <a:cubicBezTo>
                      <a:pt x="968994" y="158610"/>
                      <a:pt x="987744" y="139860"/>
                      <a:pt x="987744" y="116731"/>
                    </a:cubicBezTo>
                    <a:cubicBezTo>
                      <a:pt x="987744" y="93602"/>
                      <a:pt x="968994" y="74852"/>
                      <a:pt x="945865" y="74852"/>
                    </a:cubicBezTo>
                    <a:close/>
                    <a:moveTo>
                      <a:pt x="780064" y="74852"/>
                    </a:moveTo>
                    <a:cubicBezTo>
                      <a:pt x="756935" y="74852"/>
                      <a:pt x="738185" y="93602"/>
                      <a:pt x="738185" y="116731"/>
                    </a:cubicBezTo>
                    <a:cubicBezTo>
                      <a:pt x="738185" y="139860"/>
                      <a:pt x="756935" y="158610"/>
                      <a:pt x="780064" y="158610"/>
                    </a:cubicBezTo>
                    <a:cubicBezTo>
                      <a:pt x="803193" y="158610"/>
                      <a:pt x="821943" y="139860"/>
                      <a:pt x="821943" y="116731"/>
                    </a:cubicBezTo>
                    <a:cubicBezTo>
                      <a:pt x="821943" y="93602"/>
                      <a:pt x="803193" y="74852"/>
                      <a:pt x="780064" y="74852"/>
                    </a:cubicBezTo>
                    <a:close/>
                    <a:moveTo>
                      <a:pt x="614262" y="74852"/>
                    </a:moveTo>
                    <a:cubicBezTo>
                      <a:pt x="591133" y="74852"/>
                      <a:pt x="572383" y="93602"/>
                      <a:pt x="572383" y="116731"/>
                    </a:cubicBezTo>
                    <a:cubicBezTo>
                      <a:pt x="572383" y="139860"/>
                      <a:pt x="591133" y="158610"/>
                      <a:pt x="614262" y="158610"/>
                    </a:cubicBezTo>
                    <a:cubicBezTo>
                      <a:pt x="637391" y="158610"/>
                      <a:pt x="656141" y="139860"/>
                      <a:pt x="656141" y="116731"/>
                    </a:cubicBezTo>
                    <a:cubicBezTo>
                      <a:pt x="656141" y="93602"/>
                      <a:pt x="637391" y="74852"/>
                      <a:pt x="614262" y="74852"/>
                    </a:cubicBezTo>
                    <a:close/>
                    <a:moveTo>
                      <a:pt x="448460" y="74852"/>
                    </a:moveTo>
                    <a:cubicBezTo>
                      <a:pt x="425331" y="74852"/>
                      <a:pt x="406581" y="93602"/>
                      <a:pt x="406581" y="116731"/>
                    </a:cubicBezTo>
                    <a:cubicBezTo>
                      <a:pt x="406581" y="139860"/>
                      <a:pt x="425331" y="158610"/>
                      <a:pt x="448460" y="158610"/>
                    </a:cubicBezTo>
                    <a:cubicBezTo>
                      <a:pt x="471589" y="158610"/>
                      <a:pt x="490339" y="139860"/>
                      <a:pt x="490339" y="116731"/>
                    </a:cubicBezTo>
                    <a:cubicBezTo>
                      <a:pt x="490339" y="93602"/>
                      <a:pt x="471589" y="74852"/>
                      <a:pt x="448460" y="74852"/>
                    </a:cubicBezTo>
                    <a:close/>
                    <a:moveTo>
                      <a:pt x="282658" y="74852"/>
                    </a:moveTo>
                    <a:cubicBezTo>
                      <a:pt x="259529" y="74852"/>
                      <a:pt x="240779" y="93602"/>
                      <a:pt x="240779" y="116731"/>
                    </a:cubicBezTo>
                    <a:cubicBezTo>
                      <a:pt x="240779" y="139860"/>
                      <a:pt x="259529" y="158610"/>
                      <a:pt x="282658" y="158610"/>
                    </a:cubicBezTo>
                    <a:cubicBezTo>
                      <a:pt x="305787" y="158610"/>
                      <a:pt x="324537" y="139860"/>
                      <a:pt x="324537" y="116731"/>
                    </a:cubicBezTo>
                    <a:cubicBezTo>
                      <a:pt x="324537" y="93602"/>
                      <a:pt x="305787" y="74852"/>
                      <a:pt x="282658" y="74852"/>
                    </a:cubicBezTo>
                    <a:close/>
                    <a:moveTo>
                      <a:pt x="116856" y="74852"/>
                    </a:moveTo>
                    <a:cubicBezTo>
                      <a:pt x="93727" y="74852"/>
                      <a:pt x="74977" y="93602"/>
                      <a:pt x="74977" y="116731"/>
                    </a:cubicBezTo>
                    <a:cubicBezTo>
                      <a:pt x="74977" y="139860"/>
                      <a:pt x="93727" y="158610"/>
                      <a:pt x="116856" y="158610"/>
                    </a:cubicBezTo>
                    <a:cubicBezTo>
                      <a:pt x="139985" y="158610"/>
                      <a:pt x="158735" y="139860"/>
                      <a:pt x="158735" y="116731"/>
                    </a:cubicBezTo>
                    <a:cubicBezTo>
                      <a:pt x="158735" y="93602"/>
                      <a:pt x="139985" y="74852"/>
                      <a:pt x="116856" y="74852"/>
                    </a:cubicBezTo>
                    <a:close/>
                    <a:moveTo>
                      <a:pt x="116732" y="0"/>
                    </a:moveTo>
                    <a:lnTo>
                      <a:pt x="946096" y="0"/>
                    </a:lnTo>
                    <a:cubicBezTo>
                      <a:pt x="1010565" y="0"/>
                      <a:pt x="1062828" y="52263"/>
                      <a:pt x="1062828" y="116732"/>
                    </a:cubicBezTo>
                    <a:lnTo>
                      <a:pt x="1062827" y="116732"/>
                    </a:lnTo>
                    <a:cubicBezTo>
                      <a:pt x="1062827" y="181201"/>
                      <a:pt x="1010564" y="233464"/>
                      <a:pt x="946095" y="233464"/>
                    </a:cubicBezTo>
                    <a:lnTo>
                      <a:pt x="116732" y="233463"/>
                    </a:lnTo>
                    <a:cubicBezTo>
                      <a:pt x="68381" y="233463"/>
                      <a:pt x="26895" y="204065"/>
                      <a:pt x="9174" y="162168"/>
                    </a:cubicBezTo>
                    <a:lnTo>
                      <a:pt x="0" y="116732"/>
                    </a:lnTo>
                    <a:lnTo>
                      <a:pt x="9174" y="71295"/>
                    </a:lnTo>
                    <a:cubicBezTo>
                      <a:pt x="26895" y="29398"/>
                      <a:pt x="68381" y="0"/>
                      <a:pt x="11673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sp>
            <p:nvSpPr>
              <p:cNvPr id="42" name="Freeform 133">
                <a:extLst>
                  <a:ext uri="{FF2B5EF4-FFF2-40B4-BE49-F238E27FC236}">
                    <a16:creationId xmlns:a16="http://schemas.microsoft.com/office/drawing/2014/main" id="{6530C051-CA5B-6E96-12A7-F7BF895FBF47}"/>
                  </a:ext>
                </a:extLst>
              </p:cNvPr>
              <p:cNvSpPr>
                <a:spLocks noEditPoints="1"/>
              </p:cNvSpPr>
              <p:nvPr/>
            </p:nvSpPr>
            <p:spPr bwMode="auto">
              <a:xfrm>
                <a:off x="7440541" y="1336907"/>
                <a:ext cx="267089" cy="266311"/>
              </a:xfrm>
              <a:custGeom>
                <a:avLst/>
                <a:gdLst>
                  <a:gd name="T0" fmla="*/ 6 w 145"/>
                  <a:gd name="T1" fmla="*/ 145 h 145"/>
                  <a:gd name="T2" fmla="*/ 139 w 145"/>
                  <a:gd name="T3" fmla="*/ 145 h 145"/>
                  <a:gd name="T4" fmla="*/ 145 w 145"/>
                  <a:gd name="T5" fmla="*/ 139 h 145"/>
                  <a:gd name="T6" fmla="*/ 145 w 145"/>
                  <a:gd name="T7" fmla="*/ 7 h 145"/>
                  <a:gd name="T8" fmla="*/ 139 w 145"/>
                  <a:gd name="T9" fmla="*/ 0 h 145"/>
                  <a:gd name="T10" fmla="*/ 6 w 145"/>
                  <a:gd name="T11" fmla="*/ 0 h 145"/>
                  <a:gd name="T12" fmla="*/ 0 w 145"/>
                  <a:gd name="T13" fmla="*/ 7 h 145"/>
                  <a:gd name="T14" fmla="*/ 0 w 145"/>
                  <a:gd name="T15" fmla="*/ 139 h 145"/>
                  <a:gd name="T16" fmla="*/ 6 w 145"/>
                  <a:gd name="T17" fmla="*/ 145 h 145"/>
                  <a:gd name="T18" fmla="*/ 98 w 145"/>
                  <a:gd name="T19" fmla="*/ 50 h 145"/>
                  <a:gd name="T20" fmla="*/ 77 w 145"/>
                  <a:gd name="T21" fmla="*/ 50 h 145"/>
                  <a:gd name="T22" fmla="*/ 77 w 145"/>
                  <a:gd name="T23" fmla="*/ 10 h 145"/>
                  <a:gd name="T24" fmla="*/ 98 w 145"/>
                  <a:gd name="T25" fmla="*/ 10 h 145"/>
                  <a:gd name="T26" fmla="*/ 98 w 145"/>
                  <a:gd name="T27" fmla="*/ 50 h 145"/>
                  <a:gd name="T28" fmla="*/ 68 w 145"/>
                  <a:gd name="T29" fmla="*/ 50 h 145"/>
                  <a:gd name="T30" fmla="*/ 47 w 145"/>
                  <a:gd name="T31" fmla="*/ 50 h 145"/>
                  <a:gd name="T32" fmla="*/ 47 w 145"/>
                  <a:gd name="T33" fmla="*/ 10 h 145"/>
                  <a:gd name="T34" fmla="*/ 68 w 145"/>
                  <a:gd name="T35" fmla="*/ 10 h 145"/>
                  <a:gd name="T36" fmla="*/ 68 w 145"/>
                  <a:gd name="T37"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45">
                    <a:moveTo>
                      <a:pt x="6" y="145"/>
                    </a:moveTo>
                    <a:cubicBezTo>
                      <a:pt x="139" y="145"/>
                      <a:pt x="139" y="145"/>
                      <a:pt x="139" y="145"/>
                    </a:cubicBezTo>
                    <a:cubicBezTo>
                      <a:pt x="142" y="145"/>
                      <a:pt x="145" y="142"/>
                      <a:pt x="145" y="139"/>
                    </a:cubicBezTo>
                    <a:cubicBezTo>
                      <a:pt x="145" y="7"/>
                      <a:pt x="145" y="7"/>
                      <a:pt x="145" y="7"/>
                    </a:cubicBezTo>
                    <a:cubicBezTo>
                      <a:pt x="145" y="3"/>
                      <a:pt x="142" y="0"/>
                      <a:pt x="139" y="0"/>
                    </a:cubicBezTo>
                    <a:cubicBezTo>
                      <a:pt x="6" y="0"/>
                      <a:pt x="6" y="0"/>
                      <a:pt x="6" y="0"/>
                    </a:cubicBezTo>
                    <a:cubicBezTo>
                      <a:pt x="3" y="0"/>
                      <a:pt x="0" y="3"/>
                      <a:pt x="0" y="7"/>
                    </a:cubicBezTo>
                    <a:cubicBezTo>
                      <a:pt x="0" y="139"/>
                      <a:pt x="0" y="139"/>
                      <a:pt x="0" y="139"/>
                    </a:cubicBezTo>
                    <a:cubicBezTo>
                      <a:pt x="0" y="142"/>
                      <a:pt x="3" y="145"/>
                      <a:pt x="6" y="145"/>
                    </a:cubicBezTo>
                    <a:close/>
                    <a:moveTo>
                      <a:pt x="98" y="50"/>
                    </a:moveTo>
                    <a:cubicBezTo>
                      <a:pt x="77" y="50"/>
                      <a:pt x="77" y="50"/>
                      <a:pt x="77" y="50"/>
                    </a:cubicBezTo>
                    <a:cubicBezTo>
                      <a:pt x="77" y="46"/>
                      <a:pt x="77" y="13"/>
                      <a:pt x="77" y="10"/>
                    </a:cubicBezTo>
                    <a:cubicBezTo>
                      <a:pt x="98" y="10"/>
                      <a:pt x="98" y="10"/>
                      <a:pt x="98" y="10"/>
                    </a:cubicBezTo>
                    <a:cubicBezTo>
                      <a:pt x="98" y="13"/>
                      <a:pt x="98" y="46"/>
                      <a:pt x="98" y="50"/>
                    </a:cubicBezTo>
                    <a:close/>
                    <a:moveTo>
                      <a:pt x="68" y="50"/>
                    </a:moveTo>
                    <a:cubicBezTo>
                      <a:pt x="47" y="50"/>
                      <a:pt x="47" y="50"/>
                      <a:pt x="47" y="50"/>
                    </a:cubicBezTo>
                    <a:cubicBezTo>
                      <a:pt x="47" y="46"/>
                      <a:pt x="47" y="13"/>
                      <a:pt x="47" y="10"/>
                    </a:cubicBezTo>
                    <a:cubicBezTo>
                      <a:pt x="68" y="10"/>
                      <a:pt x="68" y="10"/>
                      <a:pt x="68" y="10"/>
                    </a:cubicBezTo>
                    <a:cubicBezTo>
                      <a:pt x="68" y="13"/>
                      <a:pt x="68" y="46"/>
                      <a:pt x="68"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sp>
            <p:nvSpPr>
              <p:cNvPr id="43" name="Freeform 134">
                <a:extLst>
                  <a:ext uri="{FF2B5EF4-FFF2-40B4-BE49-F238E27FC236}">
                    <a16:creationId xmlns:a16="http://schemas.microsoft.com/office/drawing/2014/main" id="{1CB82718-FFCD-3738-319F-FD8B3E9EE764}"/>
                  </a:ext>
                </a:extLst>
              </p:cNvPr>
              <p:cNvSpPr>
                <a:spLocks noEditPoints="1"/>
              </p:cNvSpPr>
              <p:nvPr/>
            </p:nvSpPr>
            <p:spPr bwMode="auto">
              <a:xfrm>
                <a:off x="7771482" y="1336907"/>
                <a:ext cx="265532" cy="266311"/>
              </a:xfrm>
              <a:custGeom>
                <a:avLst/>
                <a:gdLst>
                  <a:gd name="T0" fmla="*/ 6 w 144"/>
                  <a:gd name="T1" fmla="*/ 145 h 145"/>
                  <a:gd name="T2" fmla="*/ 138 w 144"/>
                  <a:gd name="T3" fmla="*/ 145 h 145"/>
                  <a:gd name="T4" fmla="*/ 144 w 144"/>
                  <a:gd name="T5" fmla="*/ 139 h 145"/>
                  <a:gd name="T6" fmla="*/ 144 w 144"/>
                  <a:gd name="T7" fmla="*/ 7 h 145"/>
                  <a:gd name="T8" fmla="*/ 138 w 144"/>
                  <a:gd name="T9" fmla="*/ 0 h 145"/>
                  <a:gd name="T10" fmla="*/ 6 w 144"/>
                  <a:gd name="T11" fmla="*/ 0 h 145"/>
                  <a:gd name="T12" fmla="*/ 0 w 144"/>
                  <a:gd name="T13" fmla="*/ 7 h 145"/>
                  <a:gd name="T14" fmla="*/ 0 w 144"/>
                  <a:gd name="T15" fmla="*/ 139 h 145"/>
                  <a:gd name="T16" fmla="*/ 6 w 144"/>
                  <a:gd name="T17" fmla="*/ 145 h 145"/>
                  <a:gd name="T18" fmla="*/ 97 w 144"/>
                  <a:gd name="T19" fmla="*/ 50 h 145"/>
                  <a:gd name="T20" fmla="*/ 76 w 144"/>
                  <a:gd name="T21" fmla="*/ 50 h 145"/>
                  <a:gd name="T22" fmla="*/ 76 w 144"/>
                  <a:gd name="T23" fmla="*/ 10 h 145"/>
                  <a:gd name="T24" fmla="*/ 97 w 144"/>
                  <a:gd name="T25" fmla="*/ 10 h 145"/>
                  <a:gd name="T26" fmla="*/ 97 w 144"/>
                  <a:gd name="T27" fmla="*/ 50 h 145"/>
                  <a:gd name="T28" fmla="*/ 67 w 144"/>
                  <a:gd name="T29" fmla="*/ 50 h 145"/>
                  <a:gd name="T30" fmla="*/ 47 w 144"/>
                  <a:gd name="T31" fmla="*/ 50 h 145"/>
                  <a:gd name="T32" fmla="*/ 47 w 144"/>
                  <a:gd name="T33" fmla="*/ 10 h 145"/>
                  <a:gd name="T34" fmla="*/ 67 w 144"/>
                  <a:gd name="T35" fmla="*/ 10 h 145"/>
                  <a:gd name="T36" fmla="*/ 67 w 144"/>
                  <a:gd name="T37"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45">
                    <a:moveTo>
                      <a:pt x="6" y="145"/>
                    </a:moveTo>
                    <a:cubicBezTo>
                      <a:pt x="138" y="145"/>
                      <a:pt x="138" y="145"/>
                      <a:pt x="138" y="145"/>
                    </a:cubicBezTo>
                    <a:cubicBezTo>
                      <a:pt x="141" y="145"/>
                      <a:pt x="144" y="142"/>
                      <a:pt x="144" y="139"/>
                    </a:cubicBezTo>
                    <a:cubicBezTo>
                      <a:pt x="144" y="7"/>
                      <a:pt x="144" y="7"/>
                      <a:pt x="144" y="7"/>
                    </a:cubicBezTo>
                    <a:cubicBezTo>
                      <a:pt x="144" y="3"/>
                      <a:pt x="141" y="0"/>
                      <a:pt x="138" y="0"/>
                    </a:cubicBezTo>
                    <a:cubicBezTo>
                      <a:pt x="6" y="0"/>
                      <a:pt x="6" y="0"/>
                      <a:pt x="6" y="0"/>
                    </a:cubicBezTo>
                    <a:cubicBezTo>
                      <a:pt x="2" y="0"/>
                      <a:pt x="0" y="3"/>
                      <a:pt x="0" y="7"/>
                    </a:cubicBezTo>
                    <a:cubicBezTo>
                      <a:pt x="0" y="139"/>
                      <a:pt x="0" y="139"/>
                      <a:pt x="0" y="139"/>
                    </a:cubicBezTo>
                    <a:cubicBezTo>
                      <a:pt x="0" y="142"/>
                      <a:pt x="2" y="145"/>
                      <a:pt x="6" y="145"/>
                    </a:cubicBezTo>
                    <a:close/>
                    <a:moveTo>
                      <a:pt x="97" y="50"/>
                    </a:moveTo>
                    <a:cubicBezTo>
                      <a:pt x="76" y="50"/>
                      <a:pt x="76" y="50"/>
                      <a:pt x="76" y="50"/>
                    </a:cubicBezTo>
                    <a:cubicBezTo>
                      <a:pt x="76" y="46"/>
                      <a:pt x="76" y="13"/>
                      <a:pt x="76" y="10"/>
                    </a:cubicBezTo>
                    <a:cubicBezTo>
                      <a:pt x="97" y="10"/>
                      <a:pt x="97" y="10"/>
                      <a:pt x="97" y="10"/>
                    </a:cubicBezTo>
                    <a:cubicBezTo>
                      <a:pt x="97" y="13"/>
                      <a:pt x="97" y="46"/>
                      <a:pt x="97" y="50"/>
                    </a:cubicBezTo>
                    <a:close/>
                    <a:moveTo>
                      <a:pt x="67" y="50"/>
                    </a:moveTo>
                    <a:cubicBezTo>
                      <a:pt x="47" y="50"/>
                      <a:pt x="47" y="50"/>
                      <a:pt x="47" y="50"/>
                    </a:cubicBezTo>
                    <a:cubicBezTo>
                      <a:pt x="47" y="46"/>
                      <a:pt x="47" y="13"/>
                      <a:pt x="47" y="10"/>
                    </a:cubicBezTo>
                    <a:cubicBezTo>
                      <a:pt x="67" y="10"/>
                      <a:pt x="67" y="10"/>
                      <a:pt x="67" y="10"/>
                    </a:cubicBezTo>
                    <a:cubicBezTo>
                      <a:pt x="67" y="13"/>
                      <a:pt x="67" y="46"/>
                      <a:pt x="67"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sp>
            <p:nvSpPr>
              <p:cNvPr id="44" name="Freeform 135">
                <a:extLst>
                  <a:ext uri="{FF2B5EF4-FFF2-40B4-BE49-F238E27FC236}">
                    <a16:creationId xmlns:a16="http://schemas.microsoft.com/office/drawing/2014/main" id="{2259F14E-B7AA-2DD2-E71E-C9D6228F7C32}"/>
                  </a:ext>
                </a:extLst>
              </p:cNvPr>
              <p:cNvSpPr>
                <a:spLocks noEditPoints="1"/>
              </p:cNvSpPr>
              <p:nvPr/>
            </p:nvSpPr>
            <p:spPr bwMode="auto">
              <a:xfrm>
                <a:off x="8100867" y="1336907"/>
                <a:ext cx="267089" cy="266311"/>
              </a:xfrm>
              <a:custGeom>
                <a:avLst/>
                <a:gdLst>
                  <a:gd name="T0" fmla="*/ 6 w 145"/>
                  <a:gd name="T1" fmla="*/ 145 h 145"/>
                  <a:gd name="T2" fmla="*/ 139 w 145"/>
                  <a:gd name="T3" fmla="*/ 145 h 145"/>
                  <a:gd name="T4" fmla="*/ 145 w 145"/>
                  <a:gd name="T5" fmla="*/ 139 h 145"/>
                  <a:gd name="T6" fmla="*/ 145 w 145"/>
                  <a:gd name="T7" fmla="*/ 7 h 145"/>
                  <a:gd name="T8" fmla="*/ 139 w 145"/>
                  <a:gd name="T9" fmla="*/ 0 h 145"/>
                  <a:gd name="T10" fmla="*/ 6 w 145"/>
                  <a:gd name="T11" fmla="*/ 0 h 145"/>
                  <a:gd name="T12" fmla="*/ 0 w 145"/>
                  <a:gd name="T13" fmla="*/ 7 h 145"/>
                  <a:gd name="T14" fmla="*/ 0 w 145"/>
                  <a:gd name="T15" fmla="*/ 139 h 145"/>
                  <a:gd name="T16" fmla="*/ 6 w 145"/>
                  <a:gd name="T17" fmla="*/ 145 h 145"/>
                  <a:gd name="T18" fmla="*/ 98 w 145"/>
                  <a:gd name="T19" fmla="*/ 50 h 145"/>
                  <a:gd name="T20" fmla="*/ 77 w 145"/>
                  <a:gd name="T21" fmla="*/ 50 h 145"/>
                  <a:gd name="T22" fmla="*/ 77 w 145"/>
                  <a:gd name="T23" fmla="*/ 10 h 145"/>
                  <a:gd name="T24" fmla="*/ 98 w 145"/>
                  <a:gd name="T25" fmla="*/ 10 h 145"/>
                  <a:gd name="T26" fmla="*/ 98 w 145"/>
                  <a:gd name="T27" fmla="*/ 50 h 145"/>
                  <a:gd name="T28" fmla="*/ 68 w 145"/>
                  <a:gd name="T29" fmla="*/ 50 h 145"/>
                  <a:gd name="T30" fmla="*/ 47 w 145"/>
                  <a:gd name="T31" fmla="*/ 50 h 145"/>
                  <a:gd name="T32" fmla="*/ 47 w 145"/>
                  <a:gd name="T33" fmla="*/ 10 h 145"/>
                  <a:gd name="T34" fmla="*/ 68 w 145"/>
                  <a:gd name="T35" fmla="*/ 10 h 145"/>
                  <a:gd name="T36" fmla="*/ 68 w 145"/>
                  <a:gd name="T37"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45">
                    <a:moveTo>
                      <a:pt x="6" y="145"/>
                    </a:moveTo>
                    <a:cubicBezTo>
                      <a:pt x="139" y="145"/>
                      <a:pt x="139" y="145"/>
                      <a:pt x="139" y="145"/>
                    </a:cubicBezTo>
                    <a:cubicBezTo>
                      <a:pt x="142" y="145"/>
                      <a:pt x="145" y="142"/>
                      <a:pt x="145" y="139"/>
                    </a:cubicBezTo>
                    <a:cubicBezTo>
                      <a:pt x="145" y="7"/>
                      <a:pt x="145" y="7"/>
                      <a:pt x="145" y="7"/>
                    </a:cubicBezTo>
                    <a:cubicBezTo>
                      <a:pt x="145" y="3"/>
                      <a:pt x="142" y="0"/>
                      <a:pt x="139" y="0"/>
                    </a:cubicBezTo>
                    <a:cubicBezTo>
                      <a:pt x="6" y="0"/>
                      <a:pt x="6" y="0"/>
                      <a:pt x="6" y="0"/>
                    </a:cubicBezTo>
                    <a:cubicBezTo>
                      <a:pt x="3" y="0"/>
                      <a:pt x="0" y="3"/>
                      <a:pt x="0" y="7"/>
                    </a:cubicBezTo>
                    <a:cubicBezTo>
                      <a:pt x="0" y="139"/>
                      <a:pt x="0" y="139"/>
                      <a:pt x="0" y="139"/>
                    </a:cubicBezTo>
                    <a:cubicBezTo>
                      <a:pt x="0" y="142"/>
                      <a:pt x="3" y="145"/>
                      <a:pt x="6" y="145"/>
                    </a:cubicBezTo>
                    <a:close/>
                    <a:moveTo>
                      <a:pt x="98" y="50"/>
                    </a:moveTo>
                    <a:cubicBezTo>
                      <a:pt x="77" y="50"/>
                      <a:pt x="77" y="50"/>
                      <a:pt x="77" y="50"/>
                    </a:cubicBezTo>
                    <a:cubicBezTo>
                      <a:pt x="77" y="46"/>
                      <a:pt x="77" y="13"/>
                      <a:pt x="77" y="10"/>
                    </a:cubicBezTo>
                    <a:cubicBezTo>
                      <a:pt x="98" y="10"/>
                      <a:pt x="98" y="10"/>
                      <a:pt x="98" y="10"/>
                    </a:cubicBezTo>
                    <a:cubicBezTo>
                      <a:pt x="98" y="13"/>
                      <a:pt x="98" y="46"/>
                      <a:pt x="98" y="50"/>
                    </a:cubicBezTo>
                    <a:close/>
                    <a:moveTo>
                      <a:pt x="68" y="50"/>
                    </a:moveTo>
                    <a:cubicBezTo>
                      <a:pt x="47" y="50"/>
                      <a:pt x="47" y="50"/>
                      <a:pt x="47" y="50"/>
                    </a:cubicBezTo>
                    <a:cubicBezTo>
                      <a:pt x="47" y="46"/>
                      <a:pt x="47" y="13"/>
                      <a:pt x="47" y="10"/>
                    </a:cubicBezTo>
                    <a:cubicBezTo>
                      <a:pt x="68" y="10"/>
                      <a:pt x="68" y="10"/>
                      <a:pt x="68" y="10"/>
                    </a:cubicBezTo>
                    <a:cubicBezTo>
                      <a:pt x="68" y="13"/>
                      <a:pt x="68" y="46"/>
                      <a:pt x="68"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grpSp>
      <p:grpSp>
        <p:nvGrpSpPr>
          <p:cNvPr id="534" name="Group 533">
            <a:extLst>
              <a:ext uri="{FF2B5EF4-FFF2-40B4-BE49-F238E27FC236}">
                <a16:creationId xmlns:a16="http://schemas.microsoft.com/office/drawing/2014/main" id="{587918B7-1992-22C5-8980-65392BBB6FE3}"/>
              </a:ext>
            </a:extLst>
          </p:cNvPr>
          <p:cNvGrpSpPr/>
          <p:nvPr/>
        </p:nvGrpSpPr>
        <p:grpSpPr>
          <a:xfrm>
            <a:off x="8029068" y="4210768"/>
            <a:ext cx="581713" cy="526679"/>
            <a:chOff x="7547069" y="4210768"/>
            <a:chExt cx="581713" cy="526679"/>
          </a:xfrm>
        </p:grpSpPr>
        <p:sp>
          <p:nvSpPr>
            <p:cNvPr id="52" name="Rectangle 51">
              <a:extLst>
                <a:ext uri="{FF2B5EF4-FFF2-40B4-BE49-F238E27FC236}">
                  <a16:creationId xmlns:a16="http://schemas.microsoft.com/office/drawing/2014/main" id="{F047F603-638A-8366-10E1-AF2BDC62FFD9}"/>
                </a:ext>
              </a:extLst>
            </p:cNvPr>
            <p:cNvSpPr>
              <a:spLocks noChangeAspect="1"/>
            </p:cNvSpPr>
            <p:nvPr/>
          </p:nvSpPr>
          <p:spPr>
            <a:xfrm>
              <a:off x="7547069" y="4210768"/>
              <a:ext cx="581713" cy="526679"/>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ctr" anchorCtr="0"/>
            <a:lstStyle/>
            <a:p>
              <a:pPr marR="0" lvl="0" algn="ctr" defTabSz="914354" rtl="0" eaLnBrk="1" fontAlgn="auto" latinLnBrk="0" hangingPunct="1">
                <a:lnSpc>
                  <a:spcPct val="100000"/>
                </a:lnSpc>
                <a:spcBef>
                  <a:spcPts val="0"/>
                </a:spcBef>
                <a:spcAft>
                  <a:spcPts val="0"/>
                </a:spcAft>
                <a:buClrTx/>
                <a:buSzTx/>
                <a:tabLst/>
                <a:defRPr/>
              </a:pPr>
              <a:endParaRPr kumimoji="0" lang="en-US" sz="1100" b="0" i="0" u="sng" strike="noStrike" kern="0" cap="none" spc="0" normalizeH="0" baseline="0" noProof="0">
                <a:ln>
                  <a:noFill/>
                </a:ln>
                <a:solidFill>
                  <a:schemeClr val="tx1"/>
                </a:solidFill>
                <a:effectLst/>
                <a:uLnTx/>
                <a:uFillTx/>
                <a:ea typeface="+mn-ea"/>
                <a:cs typeface="+mn-cs"/>
              </a:endParaRPr>
            </a:p>
          </p:txBody>
        </p:sp>
        <p:sp>
          <p:nvSpPr>
            <p:cNvPr id="53" name="Freeform: Shape 52">
              <a:extLst>
                <a:ext uri="{FF2B5EF4-FFF2-40B4-BE49-F238E27FC236}">
                  <a16:creationId xmlns:a16="http://schemas.microsoft.com/office/drawing/2014/main" id="{DA3B9455-4C7A-DB1D-CD71-476690C3FEE8}"/>
                </a:ext>
              </a:extLst>
            </p:cNvPr>
            <p:cNvSpPr/>
            <p:nvPr/>
          </p:nvSpPr>
          <p:spPr>
            <a:xfrm>
              <a:off x="7657930" y="4390036"/>
              <a:ext cx="354884" cy="223648"/>
            </a:xfrm>
            <a:custGeom>
              <a:avLst/>
              <a:gdLst>
                <a:gd name="connsiteX0" fmla="*/ 81832 w 597432"/>
                <a:gd name="connsiteY0" fmla="*/ 268301 h 376504"/>
                <a:gd name="connsiteX1" fmla="*/ 51498 w 597432"/>
                <a:gd name="connsiteY1" fmla="*/ 271169 h 376504"/>
                <a:gd name="connsiteX2" fmla="*/ 34936 w 597432"/>
                <a:gd name="connsiteY2" fmla="*/ 324978 h 376504"/>
                <a:gd name="connsiteX3" fmla="*/ 88746 w 597432"/>
                <a:gd name="connsiteY3" fmla="*/ 341540 h 376504"/>
                <a:gd name="connsiteX4" fmla="*/ 105307 w 597432"/>
                <a:gd name="connsiteY4" fmla="*/ 287730 h 376504"/>
                <a:gd name="connsiteX5" fmla="*/ 81832 w 597432"/>
                <a:gd name="connsiteY5" fmla="*/ 268301 h 376504"/>
                <a:gd name="connsiteX6" fmla="*/ 338474 w 597432"/>
                <a:gd name="connsiteY6" fmla="*/ 169288 h 376504"/>
                <a:gd name="connsiteX7" fmla="*/ 327215 w 597432"/>
                <a:gd name="connsiteY7" fmla="*/ 169697 h 376504"/>
                <a:gd name="connsiteX8" fmla="*/ 169915 w 597432"/>
                <a:gd name="connsiteY8" fmla="*/ 252984 h 376504"/>
                <a:gd name="connsiteX9" fmla="*/ 165038 w 597432"/>
                <a:gd name="connsiteY9" fmla="*/ 274463 h 376504"/>
                <a:gd name="connsiteX10" fmla="*/ 185536 w 597432"/>
                <a:gd name="connsiteY10" fmla="*/ 282494 h 376504"/>
                <a:gd name="connsiteX11" fmla="*/ 342836 w 597432"/>
                <a:gd name="connsiteY11" fmla="*/ 199207 h 376504"/>
                <a:gd name="connsiteX12" fmla="*/ 347713 w 597432"/>
                <a:gd name="connsiteY12" fmla="*/ 177728 h 376504"/>
                <a:gd name="connsiteX13" fmla="*/ 338474 w 597432"/>
                <a:gd name="connsiteY13" fmla="*/ 169288 h 376504"/>
                <a:gd name="connsiteX14" fmla="*/ 549349 w 597432"/>
                <a:gd name="connsiteY14" fmla="*/ 26392 h 376504"/>
                <a:gd name="connsiteX15" fmla="*/ 524387 w 597432"/>
                <a:gd name="connsiteY15" fmla="*/ 28755 h 376504"/>
                <a:gd name="connsiteX16" fmla="*/ 510764 w 597432"/>
                <a:gd name="connsiteY16" fmla="*/ 73045 h 376504"/>
                <a:gd name="connsiteX17" fmla="*/ 555054 w 597432"/>
                <a:gd name="connsiteY17" fmla="*/ 86668 h 376504"/>
                <a:gd name="connsiteX18" fmla="*/ 568677 w 597432"/>
                <a:gd name="connsiteY18" fmla="*/ 42378 h 376504"/>
                <a:gd name="connsiteX19" fmla="*/ 549349 w 597432"/>
                <a:gd name="connsiteY19" fmla="*/ 26392 h 376504"/>
                <a:gd name="connsiteX20" fmla="*/ 534695 w 597432"/>
                <a:gd name="connsiteY20" fmla="*/ 216 h 376504"/>
                <a:gd name="connsiteX21" fmla="*/ 590713 w 597432"/>
                <a:gd name="connsiteY21" fmla="*/ 30717 h 376504"/>
                <a:gd name="connsiteX22" fmla="*/ 566728 w 597432"/>
                <a:gd name="connsiteY22" fmla="*/ 108712 h 376504"/>
                <a:gd name="connsiteX23" fmla="*/ 506427 w 597432"/>
                <a:gd name="connsiteY23" fmla="*/ 104844 h 376504"/>
                <a:gd name="connsiteX24" fmla="*/ 429395 w 597432"/>
                <a:gd name="connsiteY24" fmla="*/ 145637 h 376504"/>
                <a:gd name="connsiteX25" fmla="*/ 433904 w 597432"/>
                <a:gd name="connsiteY25" fmla="*/ 154166 h 376504"/>
                <a:gd name="connsiteX26" fmla="*/ 423159 w 597432"/>
                <a:gd name="connsiteY26" fmla="*/ 189105 h 376504"/>
                <a:gd name="connsiteX27" fmla="*/ 173968 w 597432"/>
                <a:gd name="connsiteY27" fmla="*/ 321046 h 376504"/>
                <a:gd name="connsiteX28" fmla="*/ 140023 w 597432"/>
                <a:gd name="connsiteY28" fmla="*/ 312020 h 376504"/>
                <a:gd name="connsiteX29" fmla="*/ 102934 w 597432"/>
                <a:gd name="connsiteY29" fmla="*/ 368340 h 376504"/>
                <a:gd name="connsiteX30" fmla="*/ 8164 w 597432"/>
                <a:gd name="connsiteY30" fmla="*/ 339182 h 376504"/>
                <a:gd name="connsiteX31" fmla="*/ 37321 w 597432"/>
                <a:gd name="connsiteY31" fmla="*/ 244413 h 376504"/>
                <a:gd name="connsiteX32" fmla="*/ 104732 w 597432"/>
                <a:gd name="connsiteY32" fmla="*/ 245363 h 376504"/>
                <a:gd name="connsiteX33" fmla="*/ 116338 w 597432"/>
                <a:gd name="connsiteY33" fmla="*/ 212214 h 376504"/>
                <a:gd name="connsiteX34" fmla="*/ 365542 w 597432"/>
                <a:gd name="connsiteY34" fmla="*/ 80280 h 376504"/>
                <a:gd name="connsiteX35" fmla="*/ 400481 w 597432"/>
                <a:gd name="connsiteY35" fmla="*/ 91025 h 376504"/>
                <a:gd name="connsiteX36" fmla="*/ 404990 w 597432"/>
                <a:gd name="connsiteY36" fmla="*/ 99554 h 376504"/>
                <a:gd name="connsiteX37" fmla="*/ 482023 w 597432"/>
                <a:gd name="connsiteY37" fmla="*/ 58761 h 376504"/>
                <a:gd name="connsiteX38" fmla="*/ 512726 w 597432"/>
                <a:gd name="connsiteY38" fmla="*/ 6719 h 376504"/>
                <a:gd name="connsiteX39" fmla="*/ 534695 w 597432"/>
                <a:gd name="connsiteY39" fmla="*/ 216 h 37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7432" h="376504">
                  <a:moveTo>
                    <a:pt x="81832" y="268301"/>
                  </a:moveTo>
                  <a:cubicBezTo>
                    <a:pt x="72096" y="265304"/>
                    <a:pt x="61217" y="266023"/>
                    <a:pt x="51498" y="271169"/>
                  </a:cubicBezTo>
                  <a:cubicBezTo>
                    <a:pt x="32061" y="281462"/>
                    <a:pt x="24644" y="305541"/>
                    <a:pt x="34936" y="324978"/>
                  </a:cubicBezTo>
                  <a:cubicBezTo>
                    <a:pt x="45229" y="344415"/>
                    <a:pt x="69316" y="351818"/>
                    <a:pt x="88746" y="341540"/>
                  </a:cubicBezTo>
                  <a:cubicBezTo>
                    <a:pt x="108183" y="331247"/>
                    <a:pt x="115600" y="307168"/>
                    <a:pt x="105307" y="287730"/>
                  </a:cubicBezTo>
                  <a:cubicBezTo>
                    <a:pt x="100161" y="278012"/>
                    <a:pt x="91568" y="271298"/>
                    <a:pt x="81832" y="268301"/>
                  </a:cubicBezTo>
                  <a:close/>
                  <a:moveTo>
                    <a:pt x="338474" y="169288"/>
                  </a:moveTo>
                  <a:cubicBezTo>
                    <a:pt x="334759" y="167833"/>
                    <a:pt x="330708" y="167852"/>
                    <a:pt x="327215" y="169697"/>
                  </a:cubicBezTo>
                  <a:lnTo>
                    <a:pt x="169915" y="252984"/>
                  </a:lnTo>
                  <a:cubicBezTo>
                    <a:pt x="162936" y="256696"/>
                    <a:pt x="160732" y="266346"/>
                    <a:pt x="165038" y="274463"/>
                  </a:cubicBezTo>
                  <a:cubicBezTo>
                    <a:pt x="169344" y="282579"/>
                    <a:pt x="178564" y="286192"/>
                    <a:pt x="185536" y="282494"/>
                  </a:cubicBezTo>
                  <a:lnTo>
                    <a:pt x="342836" y="199207"/>
                  </a:lnTo>
                  <a:cubicBezTo>
                    <a:pt x="349816" y="195495"/>
                    <a:pt x="352005" y="185837"/>
                    <a:pt x="347713" y="177728"/>
                  </a:cubicBezTo>
                  <a:cubicBezTo>
                    <a:pt x="345567" y="173674"/>
                    <a:pt x="342189" y="170744"/>
                    <a:pt x="338474" y="169288"/>
                  </a:cubicBezTo>
                  <a:close/>
                  <a:moveTo>
                    <a:pt x="549349" y="26392"/>
                  </a:moveTo>
                  <a:cubicBezTo>
                    <a:pt x="541335" y="23925"/>
                    <a:pt x="532381" y="24516"/>
                    <a:pt x="524387" y="28755"/>
                  </a:cubicBezTo>
                  <a:cubicBezTo>
                    <a:pt x="508398" y="37232"/>
                    <a:pt x="502287" y="57056"/>
                    <a:pt x="510764" y="73045"/>
                  </a:cubicBezTo>
                  <a:cubicBezTo>
                    <a:pt x="519233" y="89048"/>
                    <a:pt x="539065" y="95145"/>
                    <a:pt x="555054" y="86668"/>
                  </a:cubicBezTo>
                  <a:cubicBezTo>
                    <a:pt x="571035" y="78205"/>
                    <a:pt x="577146" y="58381"/>
                    <a:pt x="568677" y="42378"/>
                  </a:cubicBezTo>
                  <a:cubicBezTo>
                    <a:pt x="564438" y="34383"/>
                    <a:pt x="557363" y="28858"/>
                    <a:pt x="549349" y="26392"/>
                  </a:cubicBezTo>
                  <a:close/>
                  <a:moveTo>
                    <a:pt x="534695" y="216"/>
                  </a:moveTo>
                  <a:cubicBezTo>
                    <a:pt x="557096" y="-1734"/>
                    <a:pt x="579536" y="9588"/>
                    <a:pt x="590713" y="30717"/>
                  </a:cubicBezTo>
                  <a:cubicBezTo>
                    <a:pt x="605624" y="58876"/>
                    <a:pt x="594887" y="93801"/>
                    <a:pt x="566728" y="108712"/>
                  </a:cubicBezTo>
                  <a:cubicBezTo>
                    <a:pt x="546849" y="119228"/>
                    <a:pt x="523629" y="116972"/>
                    <a:pt x="506427" y="104844"/>
                  </a:cubicBezTo>
                  <a:lnTo>
                    <a:pt x="429395" y="145637"/>
                  </a:lnTo>
                  <a:lnTo>
                    <a:pt x="433904" y="154166"/>
                  </a:lnTo>
                  <a:cubicBezTo>
                    <a:pt x="440549" y="166735"/>
                    <a:pt x="435713" y="182452"/>
                    <a:pt x="423159" y="189105"/>
                  </a:cubicBezTo>
                  <a:lnTo>
                    <a:pt x="173968" y="321046"/>
                  </a:lnTo>
                  <a:cubicBezTo>
                    <a:pt x="162004" y="327379"/>
                    <a:pt x="147163" y="323291"/>
                    <a:pt x="140023" y="312020"/>
                  </a:cubicBezTo>
                  <a:cubicBezTo>
                    <a:pt x="138142" y="335070"/>
                    <a:pt x="124897" y="356710"/>
                    <a:pt x="102934" y="368340"/>
                  </a:cubicBezTo>
                  <a:cubicBezTo>
                    <a:pt x="68712" y="386462"/>
                    <a:pt x="26287" y="373404"/>
                    <a:pt x="8164" y="339182"/>
                  </a:cubicBezTo>
                  <a:cubicBezTo>
                    <a:pt x="-9958" y="304960"/>
                    <a:pt x="3099" y="262535"/>
                    <a:pt x="37321" y="244413"/>
                  </a:cubicBezTo>
                  <a:cubicBezTo>
                    <a:pt x="59278" y="232761"/>
                    <a:pt x="84612" y="233977"/>
                    <a:pt x="104732" y="245363"/>
                  </a:cubicBezTo>
                  <a:cubicBezTo>
                    <a:pt x="99401" y="233133"/>
                    <a:pt x="104374" y="218547"/>
                    <a:pt x="116338" y="212214"/>
                  </a:cubicBezTo>
                  <a:lnTo>
                    <a:pt x="365542" y="80280"/>
                  </a:lnTo>
                  <a:cubicBezTo>
                    <a:pt x="378097" y="73627"/>
                    <a:pt x="393828" y="78470"/>
                    <a:pt x="400481" y="91025"/>
                  </a:cubicBezTo>
                  <a:lnTo>
                    <a:pt x="404990" y="99554"/>
                  </a:lnTo>
                  <a:lnTo>
                    <a:pt x="482023" y="58761"/>
                  </a:lnTo>
                  <a:cubicBezTo>
                    <a:pt x="481659" y="37708"/>
                    <a:pt x="492846" y="17234"/>
                    <a:pt x="512726" y="6719"/>
                  </a:cubicBezTo>
                  <a:cubicBezTo>
                    <a:pt x="519766" y="2991"/>
                    <a:pt x="527228" y="866"/>
                    <a:pt x="534695" y="216"/>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sp>
        <p:nvSpPr>
          <p:cNvPr id="56" name="Rectangle: Rounded Corners 55">
            <a:extLst>
              <a:ext uri="{FF2B5EF4-FFF2-40B4-BE49-F238E27FC236}">
                <a16:creationId xmlns:a16="http://schemas.microsoft.com/office/drawing/2014/main" id="{CB163F39-A51F-7FF8-DC8E-B6D84B4562D5}"/>
              </a:ext>
            </a:extLst>
          </p:cNvPr>
          <p:cNvSpPr/>
          <p:nvPr/>
        </p:nvSpPr>
        <p:spPr>
          <a:xfrm>
            <a:off x="9657290" y="2685286"/>
            <a:ext cx="571823" cy="237639"/>
          </a:xfrm>
          <a:prstGeom prst="roundRect">
            <a:avLst>
              <a:gd name="adj" fmla="val 50000"/>
            </a:avLst>
          </a:prstGeom>
          <a:solidFill>
            <a:srgbClr val="00C7FD">
              <a:lumMod val="40000"/>
              <a:lumOff val="60000"/>
            </a:srgbClr>
          </a:solidFill>
          <a:ln w="6350" cap="flat" cmpd="sng" algn="ctr">
            <a:noFill/>
            <a:prstDash val="solid"/>
            <a:miter lim="800000"/>
          </a:ln>
          <a:effectLst/>
        </p:spPr>
        <p:txBody>
          <a:bodyPr wrap="none" lIns="0" tIns="73152"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4A86"/>
                </a:solidFill>
                <a:effectLst/>
                <a:uLnTx/>
                <a:uFillTx/>
                <a:latin typeface="IntelOne Display Regular"/>
                <a:cs typeface="Arial"/>
              </a:rPr>
              <a:t>Vision</a:t>
            </a:r>
          </a:p>
        </p:txBody>
      </p:sp>
      <p:sp>
        <p:nvSpPr>
          <p:cNvPr id="57" name="Rectangle: Rounded Corners 56">
            <a:extLst>
              <a:ext uri="{FF2B5EF4-FFF2-40B4-BE49-F238E27FC236}">
                <a16:creationId xmlns:a16="http://schemas.microsoft.com/office/drawing/2014/main" id="{6CAE5E0E-0BA2-EB71-095D-F639DE70FCA4}"/>
              </a:ext>
            </a:extLst>
          </p:cNvPr>
          <p:cNvSpPr/>
          <p:nvPr/>
        </p:nvSpPr>
        <p:spPr>
          <a:xfrm>
            <a:off x="10478771" y="2685286"/>
            <a:ext cx="571823" cy="237639"/>
          </a:xfrm>
          <a:prstGeom prst="roundRect">
            <a:avLst>
              <a:gd name="adj" fmla="val 50000"/>
            </a:avLst>
          </a:prstGeom>
          <a:solidFill>
            <a:srgbClr val="00C7FD">
              <a:lumMod val="40000"/>
              <a:lumOff val="60000"/>
            </a:srgbClr>
          </a:solidFill>
          <a:ln w="6350" cap="flat" cmpd="sng" algn="ctr">
            <a:noFill/>
            <a:prstDash val="solid"/>
            <a:miter lim="800000"/>
          </a:ln>
          <a:effectLst/>
        </p:spPr>
        <p:txBody>
          <a:bodyPr wrap="none" lIns="0" tIns="73152"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err="1">
                <a:ln>
                  <a:noFill/>
                </a:ln>
                <a:solidFill>
                  <a:srgbClr val="004A86"/>
                </a:solidFill>
                <a:effectLst/>
                <a:uLnTx/>
                <a:uFillTx/>
                <a:latin typeface="IntelOne Display Regular"/>
                <a:cs typeface="Arial"/>
              </a:rPr>
              <a:t>vPLC</a:t>
            </a:r>
            <a:endParaRPr kumimoji="0" lang="en-US" sz="800" b="0" i="0" u="none" strike="noStrike" kern="1200" cap="none" spc="0" normalizeH="0" baseline="0" noProof="0">
              <a:ln>
                <a:noFill/>
              </a:ln>
              <a:solidFill>
                <a:srgbClr val="004A86"/>
              </a:solidFill>
              <a:effectLst/>
              <a:uLnTx/>
              <a:uFillTx/>
              <a:latin typeface="IntelOne Display Regular"/>
              <a:cs typeface="Arial"/>
            </a:endParaRPr>
          </a:p>
        </p:txBody>
      </p:sp>
      <p:sp>
        <p:nvSpPr>
          <p:cNvPr id="58" name="Rectangle: Rounded Corners 57">
            <a:extLst>
              <a:ext uri="{FF2B5EF4-FFF2-40B4-BE49-F238E27FC236}">
                <a16:creationId xmlns:a16="http://schemas.microsoft.com/office/drawing/2014/main" id="{348431E9-37C7-D72F-F425-415D30375337}"/>
              </a:ext>
            </a:extLst>
          </p:cNvPr>
          <p:cNvSpPr/>
          <p:nvPr/>
        </p:nvSpPr>
        <p:spPr>
          <a:xfrm>
            <a:off x="10478771" y="2965034"/>
            <a:ext cx="571823" cy="237639"/>
          </a:xfrm>
          <a:prstGeom prst="roundRect">
            <a:avLst>
              <a:gd name="adj" fmla="val 50000"/>
            </a:avLst>
          </a:prstGeom>
          <a:solidFill>
            <a:srgbClr val="00C7FD">
              <a:lumMod val="40000"/>
              <a:lumOff val="60000"/>
            </a:srgbClr>
          </a:solidFill>
          <a:ln w="6350" cap="flat" cmpd="sng" algn="ctr">
            <a:noFill/>
            <a:prstDash val="solid"/>
            <a:miter lim="800000"/>
          </a:ln>
          <a:effectLst/>
        </p:spPr>
        <p:txBody>
          <a:bodyPr wrap="none" lIns="0" tIns="73152"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4A86"/>
                </a:solidFill>
                <a:effectLst/>
                <a:uLnTx/>
                <a:uFillTx/>
                <a:latin typeface="IntelOne Display Regular"/>
                <a:cs typeface="Arial"/>
              </a:rPr>
              <a:t>Motion </a:t>
            </a:r>
            <a:br>
              <a:rPr kumimoji="0" lang="en-US" sz="800" b="0" i="0" u="none" strike="noStrike" kern="1200" cap="none" spc="0" normalizeH="0" baseline="0" noProof="0">
                <a:ln>
                  <a:noFill/>
                </a:ln>
                <a:solidFill>
                  <a:srgbClr val="004A86"/>
                </a:solidFill>
                <a:effectLst/>
                <a:uLnTx/>
                <a:uFillTx/>
                <a:latin typeface="IntelOne Display Regular"/>
                <a:cs typeface="Arial"/>
              </a:rPr>
            </a:br>
            <a:r>
              <a:rPr kumimoji="0" lang="en-US" sz="800" b="0" i="0" u="none" strike="noStrike" kern="1200" cap="none" spc="0" normalizeH="0" baseline="0" noProof="0">
                <a:ln>
                  <a:noFill/>
                </a:ln>
                <a:solidFill>
                  <a:srgbClr val="004A86"/>
                </a:solidFill>
                <a:effectLst/>
                <a:uLnTx/>
                <a:uFillTx/>
                <a:latin typeface="IntelOne Display Regular"/>
                <a:cs typeface="Arial"/>
              </a:rPr>
              <a:t>Control</a:t>
            </a:r>
          </a:p>
        </p:txBody>
      </p:sp>
      <p:sp>
        <p:nvSpPr>
          <p:cNvPr id="59" name="Rectangle: Rounded Corners 58">
            <a:extLst>
              <a:ext uri="{FF2B5EF4-FFF2-40B4-BE49-F238E27FC236}">
                <a16:creationId xmlns:a16="http://schemas.microsoft.com/office/drawing/2014/main" id="{FE334DEB-DEF5-075E-1E79-DE03569BDA0B}"/>
              </a:ext>
            </a:extLst>
          </p:cNvPr>
          <p:cNvSpPr/>
          <p:nvPr/>
        </p:nvSpPr>
        <p:spPr>
          <a:xfrm>
            <a:off x="9657290" y="2965034"/>
            <a:ext cx="571823" cy="237639"/>
          </a:xfrm>
          <a:prstGeom prst="roundRect">
            <a:avLst>
              <a:gd name="adj" fmla="val 50000"/>
            </a:avLst>
          </a:prstGeom>
          <a:solidFill>
            <a:srgbClr val="00C7FD">
              <a:lumMod val="40000"/>
              <a:lumOff val="60000"/>
            </a:srgbClr>
          </a:solidFill>
          <a:ln w="6350" cap="flat" cmpd="sng" algn="ctr">
            <a:noFill/>
            <a:prstDash val="solid"/>
            <a:miter lim="800000"/>
          </a:ln>
          <a:effectLst/>
        </p:spPr>
        <p:txBody>
          <a:bodyPr wrap="none" lIns="0" tIns="73152"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4A86"/>
                </a:solidFill>
                <a:effectLst/>
                <a:uLnTx/>
                <a:uFillTx/>
                <a:latin typeface="IntelOne Display Regular"/>
                <a:cs typeface="Arial"/>
              </a:rPr>
              <a:t>HMI</a:t>
            </a:r>
          </a:p>
        </p:txBody>
      </p:sp>
      <p:sp>
        <p:nvSpPr>
          <p:cNvPr id="60" name="Rectangle: Rounded Corners 59">
            <a:extLst>
              <a:ext uri="{FF2B5EF4-FFF2-40B4-BE49-F238E27FC236}">
                <a16:creationId xmlns:a16="http://schemas.microsoft.com/office/drawing/2014/main" id="{79AC8F42-E9FA-40F0-CE50-0CE729AAA7E8}"/>
              </a:ext>
            </a:extLst>
          </p:cNvPr>
          <p:cNvSpPr/>
          <p:nvPr/>
        </p:nvSpPr>
        <p:spPr>
          <a:xfrm>
            <a:off x="9701688" y="1346211"/>
            <a:ext cx="571823" cy="237639"/>
          </a:xfrm>
          <a:prstGeom prst="roundRect">
            <a:avLst>
              <a:gd name="adj" fmla="val 50000"/>
            </a:avLst>
          </a:prstGeom>
          <a:solidFill>
            <a:srgbClr val="00C7FD">
              <a:lumMod val="40000"/>
              <a:lumOff val="60000"/>
            </a:srgbClr>
          </a:solidFill>
          <a:ln w="6350" cap="flat" cmpd="sng" algn="ctr">
            <a:noFill/>
            <a:prstDash val="solid"/>
            <a:miter lim="800000"/>
          </a:ln>
          <a:effectLst/>
        </p:spPr>
        <p:txBody>
          <a:bodyPr wrap="none" lIns="0" tIns="73152"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4A86"/>
                </a:solidFill>
                <a:effectLst/>
                <a:uLnTx/>
                <a:uFillTx/>
                <a:latin typeface="IntelOne Display Regular"/>
                <a:cs typeface="Arial"/>
              </a:rPr>
              <a:t>Analytics</a:t>
            </a:r>
          </a:p>
        </p:txBody>
      </p:sp>
      <p:sp>
        <p:nvSpPr>
          <p:cNvPr id="61" name="Rectangle: Rounded Corners 60">
            <a:extLst>
              <a:ext uri="{FF2B5EF4-FFF2-40B4-BE49-F238E27FC236}">
                <a16:creationId xmlns:a16="http://schemas.microsoft.com/office/drawing/2014/main" id="{0AD7B9BB-3E03-8A75-C965-BA8DAF188F98}"/>
              </a:ext>
            </a:extLst>
          </p:cNvPr>
          <p:cNvSpPr/>
          <p:nvPr/>
        </p:nvSpPr>
        <p:spPr>
          <a:xfrm>
            <a:off x="10523169" y="1346211"/>
            <a:ext cx="571823" cy="237639"/>
          </a:xfrm>
          <a:prstGeom prst="roundRect">
            <a:avLst>
              <a:gd name="adj" fmla="val 50000"/>
            </a:avLst>
          </a:prstGeom>
          <a:solidFill>
            <a:srgbClr val="00C7FD">
              <a:lumMod val="40000"/>
              <a:lumOff val="60000"/>
            </a:srgbClr>
          </a:solidFill>
          <a:ln w="6350" cap="flat" cmpd="sng" algn="ctr">
            <a:noFill/>
            <a:prstDash val="solid"/>
            <a:miter lim="800000"/>
          </a:ln>
          <a:effectLst/>
        </p:spPr>
        <p:txBody>
          <a:bodyPr wrap="none" lIns="0" tIns="73152"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4A86"/>
                </a:solidFill>
                <a:effectLst/>
                <a:uLnTx/>
                <a:uFillTx/>
                <a:latin typeface="IntelOne Display Regular"/>
                <a:cs typeface="Arial"/>
              </a:rPr>
              <a:t>MES</a:t>
            </a:r>
          </a:p>
        </p:txBody>
      </p:sp>
      <p:sp>
        <p:nvSpPr>
          <p:cNvPr id="62" name="Rectangle: Rounded Corners 61">
            <a:extLst>
              <a:ext uri="{FF2B5EF4-FFF2-40B4-BE49-F238E27FC236}">
                <a16:creationId xmlns:a16="http://schemas.microsoft.com/office/drawing/2014/main" id="{1300C462-C6A8-4FFA-C8AF-0EF4DAE00BCB}"/>
              </a:ext>
            </a:extLst>
          </p:cNvPr>
          <p:cNvSpPr/>
          <p:nvPr/>
        </p:nvSpPr>
        <p:spPr>
          <a:xfrm>
            <a:off x="10523169" y="1625959"/>
            <a:ext cx="571823" cy="237639"/>
          </a:xfrm>
          <a:prstGeom prst="roundRect">
            <a:avLst>
              <a:gd name="adj" fmla="val 50000"/>
            </a:avLst>
          </a:prstGeom>
          <a:solidFill>
            <a:srgbClr val="00C7FD">
              <a:lumMod val="40000"/>
              <a:lumOff val="60000"/>
            </a:srgbClr>
          </a:solidFill>
          <a:ln w="6350" cap="flat" cmpd="sng" algn="ctr">
            <a:noFill/>
            <a:prstDash val="solid"/>
            <a:miter lim="800000"/>
          </a:ln>
          <a:effectLst/>
        </p:spPr>
        <p:txBody>
          <a:bodyPr wrap="none" lIns="0" tIns="73152"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4A86"/>
                </a:solidFill>
                <a:effectLst/>
                <a:uLnTx/>
                <a:uFillTx/>
                <a:latin typeface="IntelOne Display Regular"/>
                <a:cs typeface="Arial"/>
              </a:rPr>
              <a:t>QMS</a:t>
            </a:r>
          </a:p>
        </p:txBody>
      </p:sp>
      <p:sp>
        <p:nvSpPr>
          <p:cNvPr id="63" name="Rectangle: Rounded Corners 62">
            <a:extLst>
              <a:ext uri="{FF2B5EF4-FFF2-40B4-BE49-F238E27FC236}">
                <a16:creationId xmlns:a16="http://schemas.microsoft.com/office/drawing/2014/main" id="{44B48CAB-D4F7-C361-9404-B946F5F11B35}"/>
              </a:ext>
            </a:extLst>
          </p:cNvPr>
          <p:cNvSpPr/>
          <p:nvPr/>
        </p:nvSpPr>
        <p:spPr>
          <a:xfrm>
            <a:off x="9701688" y="1625959"/>
            <a:ext cx="571823" cy="237639"/>
          </a:xfrm>
          <a:prstGeom prst="roundRect">
            <a:avLst>
              <a:gd name="adj" fmla="val 50000"/>
            </a:avLst>
          </a:prstGeom>
          <a:solidFill>
            <a:srgbClr val="00C7FD">
              <a:lumMod val="40000"/>
              <a:lumOff val="60000"/>
            </a:srgbClr>
          </a:solidFill>
          <a:ln w="6350" cap="flat" cmpd="sng" algn="ctr">
            <a:noFill/>
            <a:prstDash val="solid"/>
            <a:miter lim="800000"/>
          </a:ln>
          <a:effectLst/>
        </p:spPr>
        <p:txBody>
          <a:bodyPr wrap="none" lIns="0" tIns="73152"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4A86"/>
                </a:solidFill>
                <a:effectLst/>
                <a:uLnTx/>
                <a:uFillTx/>
                <a:latin typeface="IntelOne Display Regular"/>
                <a:cs typeface="Arial"/>
              </a:rPr>
              <a:t>HMI</a:t>
            </a:r>
          </a:p>
        </p:txBody>
      </p:sp>
      <p:sp>
        <p:nvSpPr>
          <p:cNvPr id="568" name="Rectangle: Rounded Corners 567">
            <a:extLst>
              <a:ext uri="{FF2B5EF4-FFF2-40B4-BE49-F238E27FC236}">
                <a16:creationId xmlns:a16="http://schemas.microsoft.com/office/drawing/2014/main" id="{11671675-6809-D94C-71DF-857CB6B36894}"/>
              </a:ext>
            </a:extLst>
          </p:cNvPr>
          <p:cNvSpPr/>
          <p:nvPr/>
        </p:nvSpPr>
        <p:spPr>
          <a:xfrm>
            <a:off x="10494712" y="3246586"/>
            <a:ext cx="571823" cy="237639"/>
          </a:xfrm>
          <a:prstGeom prst="roundRect">
            <a:avLst>
              <a:gd name="adj" fmla="val 50000"/>
            </a:avLst>
          </a:prstGeom>
          <a:solidFill>
            <a:srgbClr val="00C7FD">
              <a:lumMod val="40000"/>
              <a:lumOff val="60000"/>
            </a:srgbClr>
          </a:solidFill>
          <a:ln w="6350" cap="flat" cmpd="sng" algn="ctr">
            <a:noFill/>
            <a:prstDash val="solid"/>
            <a:miter lim="800000"/>
          </a:ln>
          <a:effectLst/>
        </p:spPr>
        <p:txBody>
          <a:bodyPr wrap="none" lIns="0" tIns="73152"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4A86"/>
                </a:solidFill>
                <a:effectLst/>
                <a:uLnTx/>
                <a:uFillTx/>
                <a:latin typeface="IntelOne Display Regular"/>
                <a:cs typeface="Arial"/>
              </a:rPr>
              <a:t>…</a:t>
            </a:r>
          </a:p>
        </p:txBody>
      </p:sp>
      <p:sp>
        <p:nvSpPr>
          <p:cNvPr id="570" name="Rectangle: Rounded Corners 569">
            <a:extLst>
              <a:ext uri="{FF2B5EF4-FFF2-40B4-BE49-F238E27FC236}">
                <a16:creationId xmlns:a16="http://schemas.microsoft.com/office/drawing/2014/main" id="{89DD5E58-9B97-23DF-2C70-F82B157E3458}"/>
              </a:ext>
            </a:extLst>
          </p:cNvPr>
          <p:cNvSpPr/>
          <p:nvPr/>
        </p:nvSpPr>
        <p:spPr>
          <a:xfrm>
            <a:off x="9673231" y="3246586"/>
            <a:ext cx="571823" cy="237639"/>
          </a:xfrm>
          <a:prstGeom prst="roundRect">
            <a:avLst>
              <a:gd name="adj" fmla="val 50000"/>
            </a:avLst>
          </a:prstGeom>
          <a:solidFill>
            <a:srgbClr val="00C7FD">
              <a:lumMod val="40000"/>
              <a:lumOff val="60000"/>
            </a:srgbClr>
          </a:solidFill>
          <a:ln w="6350" cap="flat" cmpd="sng" algn="ctr">
            <a:noFill/>
            <a:prstDash val="solid"/>
            <a:miter lim="800000"/>
          </a:ln>
          <a:effectLst/>
        </p:spPr>
        <p:txBody>
          <a:bodyPr wrap="none" lIns="0" tIns="73152"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4A86"/>
                </a:solidFill>
                <a:effectLst/>
                <a:uLnTx/>
                <a:uFillTx/>
                <a:latin typeface="IntelOne Display Regular"/>
                <a:cs typeface="Arial"/>
              </a:rPr>
              <a:t>EDGE AI</a:t>
            </a:r>
          </a:p>
        </p:txBody>
      </p:sp>
      <p:sp>
        <p:nvSpPr>
          <p:cNvPr id="597" name="Rectangle: Rounded Corners 596">
            <a:extLst>
              <a:ext uri="{FF2B5EF4-FFF2-40B4-BE49-F238E27FC236}">
                <a16:creationId xmlns:a16="http://schemas.microsoft.com/office/drawing/2014/main" id="{B2B2331A-9609-18CD-8CC0-A3F046AD35A7}"/>
              </a:ext>
            </a:extLst>
          </p:cNvPr>
          <p:cNvSpPr/>
          <p:nvPr/>
        </p:nvSpPr>
        <p:spPr>
          <a:xfrm>
            <a:off x="10523169" y="1906609"/>
            <a:ext cx="571823" cy="237639"/>
          </a:xfrm>
          <a:prstGeom prst="roundRect">
            <a:avLst>
              <a:gd name="adj" fmla="val 50000"/>
            </a:avLst>
          </a:prstGeom>
          <a:solidFill>
            <a:srgbClr val="00C7FD">
              <a:lumMod val="40000"/>
              <a:lumOff val="60000"/>
            </a:srgbClr>
          </a:solidFill>
          <a:ln w="6350" cap="flat" cmpd="sng" algn="ctr">
            <a:noFill/>
            <a:prstDash val="solid"/>
            <a:miter lim="800000"/>
          </a:ln>
          <a:effectLst/>
        </p:spPr>
        <p:txBody>
          <a:bodyPr wrap="none" lIns="0" tIns="73152"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4A86"/>
                </a:solidFill>
                <a:effectLst/>
                <a:uLnTx/>
                <a:uFillTx/>
                <a:latin typeface="IntelOne Display Regular"/>
                <a:cs typeface="Arial"/>
              </a:rPr>
              <a:t>WMS</a:t>
            </a:r>
          </a:p>
        </p:txBody>
      </p:sp>
      <p:sp>
        <p:nvSpPr>
          <p:cNvPr id="598" name="Rectangle: Rounded Corners 597">
            <a:extLst>
              <a:ext uri="{FF2B5EF4-FFF2-40B4-BE49-F238E27FC236}">
                <a16:creationId xmlns:a16="http://schemas.microsoft.com/office/drawing/2014/main" id="{01F5DEC8-8415-D27E-D1A9-04BAF1D06AF9}"/>
              </a:ext>
            </a:extLst>
          </p:cNvPr>
          <p:cNvSpPr/>
          <p:nvPr/>
        </p:nvSpPr>
        <p:spPr>
          <a:xfrm>
            <a:off x="9701688" y="1906609"/>
            <a:ext cx="571823" cy="237639"/>
          </a:xfrm>
          <a:prstGeom prst="roundRect">
            <a:avLst>
              <a:gd name="adj" fmla="val 50000"/>
            </a:avLst>
          </a:prstGeom>
          <a:solidFill>
            <a:srgbClr val="00C7FD">
              <a:lumMod val="40000"/>
              <a:lumOff val="60000"/>
            </a:srgbClr>
          </a:solidFill>
          <a:ln w="6350" cap="flat" cmpd="sng" algn="ctr">
            <a:noFill/>
            <a:prstDash val="solid"/>
            <a:miter lim="800000"/>
          </a:ln>
          <a:effectLst/>
        </p:spPr>
        <p:txBody>
          <a:bodyPr wrap="none" lIns="0" tIns="73152"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4A86"/>
                </a:solidFill>
                <a:effectLst/>
                <a:uLnTx/>
                <a:uFillTx/>
                <a:latin typeface="IntelOne Display Regular"/>
                <a:cs typeface="Arial"/>
              </a:rPr>
              <a:t>…</a:t>
            </a:r>
          </a:p>
        </p:txBody>
      </p:sp>
      <p:sp>
        <p:nvSpPr>
          <p:cNvPr id="605" name="Rectangle 604">
            <a:extLst>
              <a:ext uri="{FF2B5EF4-FFF2-40B4-BE49-F238E27FC236}">
                <a16:creationId xmlns:a16="http://schemas.microsoft.com/office/drawing/2014/main" id="{C254B981-75E5-6E06-F48F-89FBDA107723}"/>
              </a:ext>
            </a:extLst>
          </p:cNvPr>
          <p:cNvSpPr/>
          <p:nvPr/>
        </p:nvSpPr>
        <p:spPr>
          <a:xfrm>
            <a:off x="8304162" y="1410434"/>
            <a:ext cx="962429" cy="458146"/>
          </a:xfrm>
          <a:prstGeom prst="rect">
            <a:avLst/>
          </a:prstGeom>
          <a:gradFill>
            <a:gsLst>
              <a:gs pos="0">
                <a:srgbClr val="B24501"/>
              </a:gs>
              <a:gs pos="100000">
                <a:srgbClr val="E96115"/>
              </a:gs>
            </a:gsLst>
            <a:lin ang="2700000" scaled="1"/>
          </a:gradFill>
          <a:ln w="6350" cap="flat" cmpd="sng" algn="ctr">
            <a:solidFill>
              <a:srgbClr val="004A86"/>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IntelOne Display Regular"/>
              <a:cs typeface="Arial"/>
            </a:endParaRPr>
          </a:p>
        </p:txBody>
      </p:sp>
      <p:sp>
        <p:nvSpPr>
          <p:cNvPr id="606" name="Rectangle 605">
            <a:extLst>
              <a:ext uri="{FF2B5EF4-FFF2-40B4-BE49-F238E27FC236}">
                <a16:creationId xmlns:a16="http://schemas.microsoft.com/office/drawing/2014/main" id="{1353AE8A-D258-A44C-110A-201D48E68879}"/>
              </a:ext>
            </a:extLst>
          </p:cNvPr>
          <p:cNvSpPr/>
          <p:nvPr/>
        </p:nvSpPr>
        <p:spPr>
          <a:xfrm>
            <a:off x="8401841" y="1497687"/>
            <a:ext cx="962429" cy="458146"/>
          </a:xfrm>
          <a:prstGeom prst="rect">
            <a:avLst/>
          </a:prstGeom>
          <a:gradFill>
            <a:gsLst>
              <a:gs pos="0">
                <a:srgbClr val="B24501"/>
              </a:gs>
              <a:gs pos="100000">
                <a:srgbClr val="E96115"/>
              </a:gs>
            </a:gsLst>
            <a:lin ang="2700000" scaled="1"/>
          </a:gradFill>
          <a:ln w="6350" cap="flat" cmpd="sng" algn="ctr">
            <a:solidFill>
              <a:srgbClr val="004A86"/>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IntelOne Display Regular"/>
              <a:cs typeface="Arial"/>
            </a:endParaRPr>
          </a:p>
        </p:txBody>
      </p:sp>
      <p:sp>
        <p:nvSpPr>
          <p:cNvPr id="607" name="Rectangle 606">
            <a:extLst>
              <a:ext uri="{FF2B5EF4-FFF2-40B4-BE49-F238E27FC236}">
                <a16:creationId xmlns:a16="http://schemas.microsoft.com/office/drawing/2014/main" id="{E9DB6DFD-1888-6660-CFB3-F33078F4BA2F}"/>
              </a:ext>
            </a:extLst>
          </p:cNvPr>
          <p:cNvSpPr/>
          <p:nvPr/>
        </p:nvSpPr>
        <p:spPr>
          <a:xfrm>
            <a:off x="8499518" y="1584940"/>
            <a:ext cx="962429" cy="458146"/>
          </a:xfrm>
          <a:prstGeom prst="rect">
            <a:avLst/>
          </a:prstGeom>
          <a:gradFill>
            <a:gsLst>
              <a:gs pos="0">
                <a:srgbClr val="B24501"/>
              </a:gs>
              <a:gs pos="100000">
                <a:srgbClr val="E96115"/>
              </a:gs>
            </a:gsLst>
            <a:lin ang="2700000" scaled="1"/>
          </a:gradFill>
          <a:ln w="6350" cap="flat" cmpd="sng" algn="ctr">
            <a:solidFill>
              <a:srgbClr val="004A86"/>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IntelOne Display Regular"/>
                <a:cs typeface="Arial"/>
              </a:rPr>
              <a:t>Edge Server</a:t>
            </a:r>
          </a:p>
        </p:txBody>
      </p:sp>
      <p:sp>
        <p:nvSpPr>
          <p:cNvPr id="608" name="Rectangle 607">
            <a:extLst>
              <a:ext uri="{FF2B5EF4-FFF2-40B4-BE49-F238E27FC236}">
                <a16:creationId xmlns:a16="http://schemas.microsoft.com/office/drawing/2014/main" id="{C7541BBC-0261-0062-CA5D-61F41B0A1709}"/>
              </a:ext>
            </a:extLst>
          </p:cNvPr>
          <p:cNvSpPr/>
          <p:nvPr/>
        </p:nvSpPr>
        <p:spPr>
          <a:xfrm>
            <a:off x="6720034" y="3694306"/>
            <a:ext cx="4499824" cy="276999"/>
          </a:xfrm>
          <a:prstGeom prst="rect">
            <a:avLst/>
          </a:prstGeom>
          <a:gradFill>
            <a:gsLst>
              <a:gs pos="0">
                <a:srgbClr val="000F8A"/>
              </a:gs>
              <a:gs pos="100000">
                <a:srgbClr val="1E2EB8"/>
              </a:gs>
            </a:gsLst>
            <a:lin ang="2700000" scaled="1"/>
          </a:gradFill>
          <a:ln>
            <a:noFill/>
          </a:ln>
        </p:spPr>
        <p:txBody>
          <a:bodyPr wrap="square">
            <a:spAutoFit/>
          </a:bodyPr>
          <a:lstStyle/>
          <a:p>
            <a:pPr algn="ctr" defTabSz="914400" hangingPunct="1">
              <a:lnSpc>
                <a:spcPct val="100000"/>
              </a:lnSpc>
              <a:spcBef>
                <a:spcPts val="0"/>
              </a:spcBef>
              <a:defRPr/>
            </a:pPr>
            <a:r>
              <a:rPr lang="en-US" sz="1200" kern="1200">
                <a:solidFill>
                  <a:srgbClr val="FFFFFF"/>
                </a:solidFill>
                <a:latin typeface="IntelOne Display Regular"/>
                <a:cs typeface="Arial"/>
              </a:rPr>
              <a:t>Consolidated Field Level : TSN to share ‘Single Wire’ for all data</a:t>
            </a:r>
          </a:p>
        </p:txBody>
      </p:sp>
      <p:sp>
        <p:nvSpPr>
          <p:cNvPr id="609" name="Rectangle 608">
            <a:extLst>
              <a:ext uri="{FF2B5EF4-FFF2-40B4-BE49-F238E27FC236}">
                <a16:creationId xmlns:a16="http://schemas.microsoft.com/office/drawing/2014/main" id="{7D11953C-3694-C321-30F4-929D00CA4E78}"/>
              </a:ext>
            </a:extLst>
          </p:cNvPr>
          <p:cNvSpPr/>
          <p:nvPr/>
        </p:nvSpPr>
        <p:spPr>
          <a:xfrm>
            <a:off x="6718275" y="2296373"/>
            <a:ext cx="4501584" cy="276999"/>
          </a:xfrm>
          <a:prstGeom prst="rect">
            <a:avLst/>
          </a:prstGeom>
          <a:gradFill>
            <a:gsLst>
              <a:gs pos="0">
                <a:srgbClr val="000F8A"/>
              </a:gs>
              <a:gs pos="100000">
                <a:srgbClr val="1E2EB8"/>
              </a:gs>
            </a:gsLst>
            <a:lin ang="2700000" scaled="1"/>
          </a:gradFill>
          <a:ln>
            <a:noFill/>
          </a:ln>
        </p:spPr>
        <p:txBody>
          <a:bodyPr wrap="square">
            <a:spAutoFit/>
          </a:bodyPr>
          <a:lstStyle/>
          <a:p>
            <a:pPr algn="ctr" defTabSz="914400" hangingPunct="1">
              <a:lnSpc>
                <a:spcPct val="100000"/>
              </a:lnSpc>
              <a:spcBef>
                <a:spcPts val="0"/>
              </a:spcBef>
              <a:defRPr/>
            </a:pPr>
            <a:r>
              <a:rPr lang="en-US" sz="1200" kern="1200">
                <a:solidFill>
                  <a:srgbClr val="FFFFFF"/>
                </a:solidFill>
                <a:latin typeface="IntelOne Display Regular"/>
                <a:cs typeface="Arial"/>
              </a:rPr>
              <a:t>Consolidated Factory Network</a:t>
            </a:r>
          </a:p>
        </p:txBody>
      </p:sp>
      <p:sp>
        <p:nvSpPr>
          <p:cNvPr id="610" name="Rectangle: Rounded Corners 609">
            <a:extLst>
              <a:ext uri="{FF2B5EF4-FFF2-40B4-BE49-F238E27FC236}">
                <a16:creationId xmlns:a16="http://schemas.microsoft.com/office/drawing/2014/main" id="{E0342CD9-708F-C03E-F51D-8CFADCF04913}"/>
              </a:ext>
            </a:extLst>
          </p:cNvPr>
          <p:cNvSpPr/>
          <p:nvPr/>
        </p:nvSpPr>
        <p:spPr>
          <a:xfrm>
            <a:off x="9653271" y="443308"/>
            <a:ext cx="503037" cy="146524"/>
          </a:xfrm>
          <a:prstGeom prst="roundRect">
            <a:avLst>
              <a:gd name="adj" fmla="val 50000"/>
            </a:avLst>
          </a:prstGeom>
          <a:solidFill>
            <a:srgbClr val="00C7FD">
              <a:lumMod val="40000"/>
              <a:lumOff val="60000"/>
            </a:srgbClr>
          </a:solidFill>
          <a:ln w="6350" cap="flat" cmpd="sng" algn="ctr">
            <a:noFill/>
            <a:prstDash val="solid"/>
            <a:miter lim="800000"/>
          </a:ln>
          <a:effectLst/>
        </p:spPr>
        <p:txBody>
          <a:bodyPr wrap="none" lIns="0" tIns="73152"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004A86"/>
              </a:solidFill>
              <a:effectLst/>
              <a:uLnTx/>
              <a:uFillTx/>
              <a:latin typeface="IntelOne Display Regular"/>
              <a:cs typeface="Arial"/>
            </a:endParaRPr>
          </a:p>
        </p:txBody>
      </p:sp>
      <p:sp>
        <p:nvSpPr>
          <p:cNvPr id="611" name="Rectangle 610">
            <a:extLst>
              <a:ext uri="{FF2B5EF4-FFF2-40B4-BE49-F238E27FC236}">
                <a16:creationId xmlns:a16="http://schemas.microsoft.com/office/drawing/2014/main" id="{F23BCB0C-C48E-2626-4739-E39FF4815F34}"/>
              </a:ext>
            </a:extLst>
          </p:cNvPr>
          <p:cNvSpPr/>
          <p:nvPr/>
        </p:nvSpPr>
        <p:spPr>
          <a:xfrm>
            <a:off x="9653271" y="705174"/>
            <a:ext cx="503037" cy="143007"/>
          </a:xfrm>
          <a:prstGeom prst="rect">
            <a:avLst/>
          </a:prstGeom>
          <a:gradFill rotWithShape="1">
            <a:gsLst>
              <a:gs pos="0">
                <a:srgbClr val="B24501"/>
              </a:gs>
              <a:gs pos="100000">
                <a:srgbClr val="E96115"/>
              </a:gs>
            </a:gsLst>
            <a:lin ang="2700000" scaled="1"/>
          </a:gradFill>
          <a:ln w="6350" cap="flat" cmpd="sng" algn="ctr">
            <a:solidFill>
              <a:srgbClr val="004A8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IntelOne Display Regular"/>
              <a:cs typeface="Arial"/>
            </a:endParaRPr>
          </a:p>
        </p:txBody>
      </p:sp>
      <p:sp>
        <p:nvSpPr>
          <p:cNvPr id="613" name="Rectangle 612">
            <a:extLst>
              <a:ext uri="{FF2B5EF4-FFF2-40B4-BE49-F238E27FC236}">
                <a16:creationId xmlns:a16="http://schemas.microsoft.com/office/drawing/2014/main" id="{4FDA011C-BA7F-0EB4-F404-66CA1BB91515}"/>
              </a:ext>
            </a:extLst>
          </p:cNvPr>
          <p:cNvSpPr/>
          <p:nvPr/>
        </p:nvSpPr>
        <p:spPr>
          <a:xfrm>
            <a:off x="10153850" y="388298"/>
            <a:ext cx="1481111" cy="276999"/>
          </a:xfrm>
          <a:prstGeom prst="rect">
            <a:avLst/>
          </a:prstGeom>
        </p:spPr>
        <p:txBody>
          <a:bodyPr wrap="none">
            <a:spAutoFit/>
          </a:bodyPr>
          <a:lstStyle/>
          <a:p>
            <a:pPr defTabSz="914400" hangingPunct="1">
              <a:lnSpc>
                <a:spcPct val="100000"/>
              </a:lnSpc>
              <a:spcBef>
                <a:spcPts val="0"/>
              </a:spcBef>
              <a:defRPr/>
            </a:pPr>
            <a:r>
              <a:rPr lang="en-US" sz="1200" kern="1200">
                <a:solidFill>
                  <a:srgbClr val="FFFFFF"/>
                </a:solidFill>
                <a:latin typeface="IntelOne Display Regular"/>
                <a:cs typeface="Arial"/>
              </a:rPr>
              <a:t>VM or Microservice</a:t>
            </a:r>
          </a:p>
        </p:txBody>
      </p:sp>
      <p:sp>
        <p:nvSpPr>
          <p:cNvPr id="614" name="Rectangle 613">
            <a:extLst>
              <a:ext uri="{FF2B5EF4-FFF2-40B4-BE49-F238E27FC236}">
                <a16:creationId xmlns:a16="http://schemas.microsoft.com/office/drawing/2014/main" id="{E67DFBE5-3D13-436C-9537-AD40BF917C55}"/>
              </a:ext>
            </a:extLst>
          </p:cNvPr>
          <p:cNvSpPr/>
          <p:nvPr/>
        </p:nvSpPr>
        <p:spPr>
          <a:xfrm>
            <a:off x="10153850" y="648405"/>
            <a:ext cx="1647887" cy="276999"/>
          </a:xfrm>
          <a:prstGeom prst="rect">
            <a:avLst/>
          </a:prstGeom>
        </p:spPr>
        <p:txBody>
          <a:bodyPr wrap="none">
            <a:spAutoFit/>
          </a:bodyPr>
          <a:lstStyle/>
          <a:p>
            <a:pPr defTabSz="914400" hangingPunct="1">
              <a:lnSpc>
                <a:spcPct val="100000"/>
              </a:lnSpc>
              <a:spcBef>
                <a:spcPts val="0"/>
              </a:spcBef>
              <a:defRPr/>
            </a:pPr>
            <a:r>
              <a:rPr lang="en-US" sz="1200" kern="1200">
                <a:solidFill>
                  <a:srgbClr val="FFFFFF"/>
                </a:solidFill>
                <a:latin typeface="IntelOne Display Regular"/>
                <a:cs typeface="Arial"/>
              </a:rPr>
              <a:t>GP Compute Platform</a:t>
            </a:r>
          </a:p>
        </p:txBody>
      </p:sp>
      <p:pic>
        <p:nvPicPr>
          <p:cNvPr id="644" name="Picture 643">
            <a:extLst>
              <a:ext uri="{FF2B5EF4-FFF2-40B4-BE49-F238E27FC236}">
                <a16:creationId xmlns:a16="http://schemas.microsoft.com/office/drawing/2014/main" id="{84BE85D4-5D16-0888-4E5B-FCCDD61DB8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0362" y="3089498"/>
            <a:ext cx="549917" cy="566160"/>
          </a:xfrm>
          <a:prstGeom prst="rect">
            <a:avLst/>
          </a:prstGeom>
        </p:spPr>
      </p:pic>
      <p:grpSp>
        <p:nvGrpSpPr>
          <p:cNvPr id="533" name="Group 532">
            <a:extLst>
              <a:ext uri="{FF2B5EF4-FFF2-40B4-BE49-F238E27FC236}">
                <a16:creationId xmlns:a16="http://schemas.microsoft.com/office/drawing/2014/main" id="{AC6FE979-EDA0-308F-22BA-11654F9FD2AC}"/>
              </a:ext>
            </a:extLst>
          </p:cNvPr>
          <p:cNvGrpSpPr/>
          <p:nvPr/>
        </p:nvGrpSpPr>
        <p:grpSpPr>
          <a:xfrm>
            <a:off x="8820014" y="4202734"/>
            <a:ext cx="581713" cy="526679"/>
            <a:chOff x="8519946" y="4202734"/>
            <a:chExt cx="581713" cy="526679"/>
          </a:xfrm>
        </p:grpSpPr>
        <p:sp>
          <p:nvSpPr>
            <p:cNvPr id="46" name="Rectangle 45">
              <a:extLst>
                <a:ext uri="{FF2B5EF4-FFF2-40B4-BE49-F238E27FC236}">
                  <a16:creationId xmlns:a16="http://schemas.microsoft.com/office/drawing/2014/main" id="{61D18397-5AFC-9F1B-5389-EA11869D97B1}"/>
                </a:ext>
              </a:extLst>
            </p:cNvPr>
            <p:cNvSpPr>
              <a:spLocks noChangeAspect="1"/>
            </p:cNvSpPr>
            <p:nvPr/>
          </p:nvSpPr>
          <p:spPr>
            <a:xfrm>
              <a:off x="8519946" y="4202734"/>
              <a:ext cx="581713" cy="526679"/>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ctr" anchorCtr="0"/>
            <a:lstStyle/>
            <a:p>
              <a:pPr marR="0" lvl="0" algn="ctr" defTabSz="914354" rtl="0" eaLnBrk="1" fontAlgn="auto" latinLnBrk="0" hangingPunct="1">
                <a:lnSpc>
                  <a:spcPct val="100000"/>
                </a:lnSpc>
                <a:spcBef>
                  <a:spcPts val="0"/>
                </a:spcBef>
                <a:spcAft>
                  <a:spcPts val="0"/>
                </a:spcAft>
                <a:buClrTx/>
                <a:buSzTx/>
                <a:tabLst/>
                <a:defRPr/>
              </a:pPr>
              <a:endParaRPr kumimoji="0" lang="en-US" sz="1100" b="0" i="0" u="sng" strike="noStrike" kern="0" cap="none" spc="0" normalizeH="0" baseline="0" noProof="0">
                <a:ln>
                  <a:noFill/>
                </a:ln>
                <a:solidFill>
                  <a:schemeClr val="tx1"/>
                </a:solidFill>
                <a:effectLst/>
                <a:uLnTx/>
                <a:uFillTx/>
                <a:ea typeface="+mn-ea"/>
                <a:cs typeface="+mn-cs"/>
              </a:endParaRPr>
            </a:p>
          </p:txBody>
        </p:sp>
        <p:sp>
          <p:nvSpPr>
            <p:cNvPr id="661" name="Freeform: Shape 660">
              <a:extLst>
                <a:ext uri="{FF2B5EF4-FFF2-40B4-BE49-F238E27FC236}">
                  <a16:creationId xmlns:a16="http://schemas.microsoft.com/office/drawing/2014/main" id="{E42BC659-032E-5DEA-1A83-2566972A3D3A}"/>
                </a:ext>
              </a:extLst>
            </p:cNvPr>
            <p:cNvSpPr/>
            <p:nvPr/>
          </p:nvSpPr>
          <p:spPr>
            <a:xfrm>
              <a:off x="8598957" y="4287363"/>
              <a:ext cx="340100" cy="365123"/>
            </a:xfrm>
            <a:custGeom>
              <a:avLst/>
              <a:gdLst>
                <a:gd name="connsiteX0" fmla="*/ 270477 w 759239"/>
                <a:gd name="connsiteY0" fmla="*/ 209811 h 815101"/>
                <a:gd name="connsiteX1" fmla="*/ 370697 w 759239"/>
                <a:gd name="connsiteY1" fmla="*/ 318080 h 815101"/>
                <a:gd name="connsiteX2" fmla="*/ 446519 w 759239"/>
                <a:gd name="connsiteY2" fmla="*/ 247895 h 815101"/>
                <a:gd name="connsiteX3" fmla="*/ 446518 w 759239"/>
                <a:gd name="connsiteY3" fmla="*/ 247456 h 815101"/>
                <a:gd name="connsiteX4" fmla="*/ 611299 w 759239"/>
                <a:gd name="connsiteY4" fmla="*/ 247456 h 815101"/>
                <a:gd name="connsiteX5" fmla="*/ 611299 w 759239"/>
                <a:gd name="connsiteY5" fmla="*/ 299648 h 815101"/>
                <a:gd name="connsiteX6" fmla="*/ 495301 w 759239"/>
                <a:gd name="connsiteY6" fmla="*/ 299647 h 815101"/>
                <a:gd name="connsiteX7" fmla="*/ 759239 w 759239"/>
                <a:gd name="connsiteY7" fmla="*/ 584783 h 815101"/>
                <a:gd name="connsiteX8" fmla="*/ 520129 w 759239"/>
                <a:gd name="connsiteY8" fmla="*/ 806117 h 815101"/>
                <a:gd name="connsiteX9" fmla="*/ 379579 w 759239"/>
                <a:gd name="connsiteY9" fmla="*/ 654278 h 815101"/>
                <a:gd name="connsiteX10" fmla="*/ 379579 w 759239"/>
                <a:gd name="connsiteY10" fmla="*/ 815101 h 815101"/>
                <a:gd name="connsiteX11" fmla="*/ 327388 w 759239"/>
                <a:gd name="connsiteY11" fmla="*/ 815101 h 815101"/>
                <a:gd name="connsiteX12" fmla="*/ 327388 w 759239"/>
                <a:gd name="connsiteY12" fmla="*/ 597896 h 815101"/>
                <a:gd name="connsiteX13" fmla="*/ 260073 w 759239"/>
                <a:gd name="connsiteY13" fmla="*/ 525175 h 815101"/>
                <a:gd name="connsiteX14" fmla="*/ 260073 w 759239"/>
                <a:gd name="connsiteY14" fmla="*/ 634191 h 815101"/>
                <a:gd name="connsiteX15" fmla="*/ 207882 w 759239"/>
                <a:gd name="connsiteY15" fmla="*/ 634191 h 815101"/>
                <a:gd name="connsiteX16" fmla="*/ 207882 w 759239"/>
                <a:gd name="connsiteY16" fmla="*/ 469410 h 815101"/>
                <a:gd name="connsiteX17" fmla="*/ 208454 w 759239"/>
                <a:gd name="connsiteY17" fmla="*/ 469410 h 815101"/>
                <a:gd name="connsiteX18" fmla="*/ 207881 w 759239"/>
                <a:gd name="connsiteY18" fmla="*/ 468791 h 815101"/>
                <a:gd name="connsiteX19" fmla="*/ 276651 w 759239"/>
                <a:gd name="connsiteY19" fmla="*/ 405134 h 815101"/>
                <a:gd name="connsiteX20" fmla="*/ 176431 w 759239"/>
                <a:gd name="connsiteY20" fmla="*/ 296866 h 815101"/>
                <a:gd name="connsiteX21" fmla="*/ 171400 w 759239"/>
                <a:gd name="connsiteY21" fmla="*/ 163819 h 815101"/>
                <a:gd name="connsiteX22" fmla="*/ 218395 w 759239"/>
                <a:gd name="connsiteY22" fmla="*/ 214588 h 815101"/>
                <a:gd name="connsiteX23" fmla="*/ 192591 w 759239"/>
                <a:gd name="connsiteY23" fmla="*/ 238474 h 815101"/>
                <a:gd name="connsiteX24" fmla="*/ 145596 w 759239"/>
                <a:gd name="connsiteY24" fmla="*/ 187705 h 815101"/>
                <a:gd name="connsiteX25" fmla="*/ 98601 w 759239"/>
                <a:gd name="connsiteY25" fmla="*/ 81911 h 815101"/>
                <a:gd name="connsiteX26" fmla="*/ 145596 w 759239"/>
                <a:gd name="connsiteY26" fmla="*/ 132679 h 815101"/>
                <a:gd name="connsiteX27" fmla="*/ 119792 w 759239"/>
                <a:gd name="connsiteY27" fmla="*/ 156565 h 815101"/>
                <a:gd name="connsiteX28" fmla="*/ 72797 w 759239"/>
                <a:gd name="connsiteY28" fmla="*/ 105796 h 815101"/>
                <a:gd name="connsiteX29" fmla="*/ 25804 w 759239"/>
                <a:gd name="connsiteY29" fmla="*/ 0 h 815101"/>
                <a:gd name="connsiteX30" fmla="*/ 72798 w 759239"/>
                <a:gd name="connsiteY30" fmla="*/ 50769 h 815101"/>
                <a:gd name="connsiteX31" fmla="*/ 46995 w 759239"/>
                <a:gd name="connsiteY31" fmla="*/ 74655 h 815101"/>
                <a:gd name="connsiteX32" fmla="*/ 0 w 759239"/>
                <a:gd name="connsiteY32" fmla="*/ 23886 h 8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9239" h="815101">
                  <a:moveTo>
                    <a:pt x="270477" y="209811"/>
                  </a:moveTo>
                  <a:lnTo>
                    <a:pt x="370697" y="318080"/>
                  </a:lnTo>
                  <a:lnTo>
                    <a:pt x="446519" y="247895"/>
                  </a:lnTo>
                  <a:lnTo>
                    <a:pt x="446518" y="247456"/>
                  </a:lnTo>
                  <a:lnTo>
                    <a:pt x="611299" y="247456"/>
                  </a:lnTo>
                  <a:lnTo>
                    <a:pt x="611299" y="299648"/>
                  </a:lnTo>
                  <a:lnTo>
                    <a:pt x="495301" y="299647"/>
                  </a:lnTo>
                  <a:lnTo>
                    <a:pt x="759239" y="584783"/>
                  </a:lnTo>
                  <a:lnTo>
                    <a:pt x="520129" y="806117"/>
                  </a:lnTo>
                  <a:lnTo>
                    <a:pt x="379579" y="654278"/>
                  </a:lnTo>
                  <a:lnTo>
                    <a:pt x="379579" y="815101"/>
                  </a:lnTo>
                  <a:lnTo>
                    <a:pt x="327388" y="815101"/>
                  </a:lnTo>
                  <a:lnTo>
                    <a:pt x="327388" y="597896"/>
                  </a:lnTo>
                  <a:lnTo>
                    <a:pt x="260073" y="525175"/>
                  </a:lnTo>
                  <a:lnTo>
                    <a:pt x="260073" y="634191"/>
                  </a:lnTo>
                  <a:lnTo>
                    <a:pt x="207882" y="634191"/>
                  </a:lnTo>
                  <a:lnTo>
                    <a:pt x="207882" y="469410"/>
                  </a:lnTo>
                  <a:lnTo>
                    <a:pt x="208454" y="469410"/>
                  </a:lnTo>
                  <a:lnTo>
                    <a:pt x="207881" y="468791"/>
                  </a:lnTo>
                  <a:lnTo>
                    <a:pt x="276651" y="405134"/>
                  </a:lnTo>
                  <a:lnTo>
                    <a:pt x="176431" y="296866"/>
                  </a:lnTo>
                  <a:close/>
                  <a:moveTo>
                    <a:pt x="171400" y="163819"/>
                  </a:moveTo>
                  <a:lnTo>
                    <a:pt x="218395" y="214588"/>
                  </a:lnTo>
                  <a:lnTo>
                    <a:pt x="192591" y="238474"/>
                  </a:lnTo>
                  <a:lnTo>
                    <a:pt x="145596" y="187705"/>
                  </a:lnTo>
                  <a:close/>
                  <a:moveTo>
                    <a:pt x="98601" y="81911"/>
                  </a:moveTo>
                  <a:lnTo>
                    <a:pt x="145596" y="132679"/>
                  </a:lnTo>
                  <a:lnTo>
                    <a:pt x="119792" y="156565"/>
                  </a:lnTo>
                  <a:lnTo>
                    <a:pt x="72797" y="105796"/>
                  </a:lnTo>
                  <a:close/>
                  <a:moveTo>
                    <a:pt x="25804" y="0"/>
                  </a:moveTo>
                  <a:lnTo>
                    <a:pt x="72798" y="50769"/>
                  </a:lnTo>
                  <a:lnTo>
                    <a:pt x="46995" y="74655"/>
                  </a:lnTo>
                  <a:lnTo>
                    <a:pt x="0" y="23886"/>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sng" strike="noStrike" kern="1200" cap="none" spc="0" normalizeH="0" baseline="0" noProof="0">
                <a:ln>
                  <a:noFill/>
                </a:ln>
                <a:solidFill>
                  <a:prstClr val="white"/>
                </a:solidFill>
                <a:effectLst/>
                <a:uLnTx/>
                <a:uFillTx/>
                <a:latin typeface="Intel Clear"/>
                <a:ea typeface="+mn-ea"/>
                <a:cs typeface="+mn-cs"/>
              </a:endParaRPr>
            </a:p>
          </p:txBody>
        </p:sp>
      </p:grpSp>
      <p:pic>
        <p:nvPicPr>
          <p:cNvPr id="674" name="Picture 673">
            <a:extLst>
              <a:ext uri="{FF2B5EF4-FFF2-40B4-BE49-F238E27FC236}">
                <a16:creationId xmlns:a16="http://schemas.microsoft.com/office/drawing/2014/main" id="{F9FE35E8-9E7F-CECB-158F-FE4E2F8842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6611" y="3070075"/>
            <a:ext cx="556298" cy="572729"/>
          </a:xfrm>
          <a:prstGeom prst="rect">
            <a:avLst/>
          </a:prstGeom>
        </p:spPr>
      </p:pic>
      <p:pic>
        <p:nvPicPr>
          <p:cNvPr id="679" name="Picture 678">
            <a:extLst>
              <a:ext uri="{FF2B5EF4-FFF2-40B4-BE49-F238E27FC236}">
                <a16:creationId xmlns:a16="http://schemas.microsoft.com/office/drawing/2014/main" id="{18239929-BAEB-C0DF-47A0-84712FB9C5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2085" y="1587345"/>
            <a:ext cx="647730" cy="366108"/>
          </a:xfrm>
          <a:prstGeom prst="rect">
            <a:avLst/>
          </a:prstGeom>
        </p:spPr>
      </p:pic>
      <p:sp>
        <p:nvSpPr>
          <p:cNvPr id="681" name="Rectangle 680">
            <a:extLst>
              <a:ext uri="{FF2B5EF4-FFF2-40B4-BE49-F238E27FC236}">
                <a16:creationId xmlns:a16="http://schemas.microsoft.com/office/drawing/2014/main" id="{7582A403-E332-9CE3-65AC-0083015A9CB7}"/>
              </a:ext>
            </a:extLst>
          </p:cNvPr>
          <p:cNvSpPr/>
          <p:nvPr/>
        </p:nvSpPr>
        <p:spPr>
          <a:xfrm>
            <a:off x="2926273" y="1556850"/>
            <a:ext cx="717898" cy="276999"/>
          </a:xfrm>
          <a:prstGeom prst="rect">
            <a:avLst/>
          </a:prstGeom>
        </p:spPr>
        <p:txBody>
          <a:bodyPr wrap="square">
            <a:spAutoFit/>
          </a:bodyPr>
          <a:lstStyle/>
          <a:p>
            <a:pPr algn="ctr" defTabSz="457189" hangingPunct="1">
              <a:lnSpc>
                <a:spcPct val="100000"/>
              </a:lnSpc>
              <a:spcBef>
                <a:spcPts val="0"/>
              </a:spcBef>
              <a:defRPr/>
            </a:pPr>
            <a:r>
              <a:rPr lang="en-US" sz="1200" kern="1200">
                <a:solidFill>
                  <a:schemeClr val="tx1"/>
                </a:solidFill>
                <a:cs typeface="Arial"/>
              </a:rPr>
              <a:t>Cloud</a:t>
            </a:r>
          </a:p>
        </p:txBody>
      </p:sp>
      <p:sp>
        <p:nvSpPr>
          <p:cNvPr id="727" name="Rectangle 726">
            <a:extLst>
              <a:ext uri="{FF2B5EF4-FFF2-40B4-BE49-F238E27FC236}">
                <a16:creationId xmlns:a16="http://schemas.microsoft.com/office/drawing/2014/main" id="{B0A7F7F9-DC02-AABA-1E46-D0DF571F8E92}"/>
              </a:ext>
            </a:extLst>
          </p:cNvPr>
          <p:cNvSpPr/>
          <p:nvPr/>
        </p:nvSpPr>
        <p:spPr>
          <a:xfrm>
            <a:off x="1084489" y="3776615"/>
            <a:ext cx="1575091" cy="276999"/>
          </a:xfrm>
          <a:prstGeom prst="rect">
            <a:avLst/>
          </a:prstGeom>
          <a:solidFill>
            <a:schemeClr val="accent5">
              <a:lumMod val="60000"/>
              <a:lumOff val="40000"/>
            </a:schemeClr>
          </a:solidFill>
          <a:ln>
            <a:noFill/>
          </a:ln>
        </p:spPr>
        <p:txBody>
          <a:bodyPr wrap="square">
            <a:spAutoFit/>
          </a:bodyPr>
          <a:lstStyle/>
          <a:p>
            <a:pPr algn="ctr" defTabSz="914400" hangingPunct="1">
              <a:lnSpc>
                <a:spcPct val="100000"/>
              </a:lnSpc>
              <a:spcBef>
                <a:spcPts val="0"/>
              </a:spcBef>
              <a:defRPr/>
            </a:pPr>
            <a:r>
              <a:rPr lang="en-US" sz="1200" kern="1200">
                <a:solidFill>
                  <a:srgbClr val="FFFFFF"/>
                </a:solidFill>
                <a:latin typeface="IntelOne Display Regular"/>
                <a:cs typeface="Arial"/>
              </a:rPr>
              <a:t>Isolated network</a:t>
            </a:r>
          </a:p>
        </p:txBody>
      </p:sp>
      <p:sp>
        <p:nvSpPr>
          <p:cNvPr id="731" name="Rectangle 730">
            <a:extLst>
              <a:ext uri="{FF2B5EF4-FFF2-40B4-BE49-F238E27FC236}">
                <a16:creationId xmlns:a16="http://schemas.microsoft.com/office/drawing/2014/main" id="{2BEF7E9E-8C77-1775-A91D-64682D975A3D}"/>
              </a:ext>
            </a:extLst>
          </p:cNvPr>
          <p:cNvSpPr/>
          <p:nvPr/>
        </p:nvSpPr>
        <p:spPr>
          <a:xfrm>
            <a:off x="3808569" y="2947708"/>
            <a:ext cx="458780" cy="276999"/>
          </a:xfrm>
          <a:prstGeom prst="rect">
            <a:avLst/>
          </a:prstGeom>
        </p:spPr>
        <p:txBody>
          <a:bodyPr wrap="none">
            <a:spAutoFit/>
          </a:bodyPr>
          <a:lstStyle/>
          <a:p>
            <a:pPr defTabSz="457189" hangingPunct="1">
              <a:lnSpc>
                <a:spcPct val="100000"/>
              </a:lnSpc>
              <a:spcBef>
                <a:spcPts val="0"/>
              </a:spcBef>
              <a:defRPr/>
            </a:pPr>
            <a:r>
              <a:rPr lang="en-US" sz="1200" kern="1200">
                <a:solidFill>
                  <a:schemeClr val="tx1"/>
                </a:solidFill>
                <a:cs typeface="Arial"/>
              </a:rPr>
              <a:t>PLC</a:t>
            </a:r>
          </a:p>
        </p:txBody>
      </p:sp>
      <p:pic>
        <p:nvPicPr>
          <p:cNvPr id="732" name="Picture 731">
            <a:extLst>
              <a:ext uri="{FF2B5EF4-FFF2-40B4-BE49-F238E27FC236}">
                <a16:creationId xmlns:a16="http://schemas.microsoft.com/office/drawing/2014/main" id="{59E1FA66-E02E-2AC9-4B8B-5CC46A24E5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46948" y="2426570"/>
            <a:ext cx="730082" cy="547561"/>
          </a:xfrm>
          <a:prstGeom prst="rect">
            <a:avLst/>
          </a:prstGeom>
        </p:spPr>
      </p:pic>
      <p:sp>
        <p:nvSpPr>
          <p:cNvPr id="733" name="Rectangle 732">
            <a:extLst>
              <a:ext uri="{FF2B5EF4-FFF2-40B4-BE49-F238E27FC236}">
                <a16:creationId xmlns:a16="http://schemas.microsoft.com/office/drawing/2014/main" id="{B07E86EA-036F-BEC9-3186-E7BBAA254087}"/>
              </a:ext>
            </a:extLst>
          </p:cNvPr>
          <p:cNvSpPr/>
          <p:nvPr/>
        </p:nvSpPr>
        <p:spPr>
          <a:xfrm>
            <a:off x="3413515" y="2391427"/>
            <a:ext cx="418704" cy="276999"/>
          </a:xfrm>
          <a:prstGeom prst="rect">
            <a:avLst/>
          </a:prstGeom>
        </p:spPr>
        <p:txBody>
          <a:bodyPr wrap="none">
            <a:spAutoFit/>
          </a:bodyPr>
          <a:lstStyle/>
          <a:p>
            <a:pPr defTabSz="457189" hangingPunct="1">
              <a:lnSpc>
                <a:spcPct val="100000"/>
              </a:lnSpc>
              <a:spcBef>
                <a:spcPts val="0"/>
              </a:spcBef>
              <a:defRPr/>
            </a:pPr>
            <a:r>
              <a:rPr lang="en-US" sz="1200" kern="1200">
                <a:solidFill>
                  <a:schemeClr val="tx1"/>
                </a:solidFill>
                <a:cs typeface="Arial"/>
              </a:rPr>
              <a:t>IPC</a:t>
            </a:r>
          </a:p>
        </p:txBody>
      </p:sp>
      <p:sp>
        <p:nvSpPr>
          <p:cNvPr id="744" name="TextBox 743">
            <a:extLst>
              <a:ext uri="{FF2B5EF4-FFF2-40B4-BE49-F238E27FC236}">
                <a16:creationId xmlns:a16="http://schemas.microsoft.com/office/drawing/2014/main" id="{6E387E37-E3E9-0FB4-FC0A-01A700A9ED83}"/>
              </a:ext>
            </a:extLst>
          </p:cNvPr>
          <p:cNvSpPr txBox="1"/>
          <p:nvPr/>
        </p:nvSpPr>
        <p:spPr>
          <a:xfrm>
            <a:off x="127057" y="4911622"/>
            <a:ext cx="4895123" cy="14228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spcBef>
                <a:spcPts val="0"/>
              </a:spcBef>
              <a:buFont typeface="Wingdings" panose="05000000000000000000" pitchFamily="2" charset="2"/>
              <a:buChar char="q"/>
            </a:pPr>
            <a:r>
              <a:rPr lang="en-US" sz="1600" u="sng">
                <a:solidFill>
                  <a:schemeClr val="tx1"/>
                </a:solidFill>
              </a:rPr>
              <a:t>Fixed-function</a:t>
            </a:r>
            <a:r>
              <a:rPr lang="en-US" sz="1600">
                <a:solidFill>
                  <a:schemeClr val="tx1"/>
                </a:solidFill>
              </a:rPr>
              <a:t> automation for mass production. Complex setup. Manual maintenance. Operate &gt;20y as built, no change, extend, scale. </a:t>
            </a:r>
          </a:p>
          <a:p>
            <a:pPr marL="285750" indent="-285750">
              <a:spcBef>
                <a:spcPts val="0"/>
              </a:spcBef>
              <a:buFont typeface="Wingdings" panose="05000000000000000000" pitchFamily="2" charset="2"/>
              <a:buChar char="q"/>
            </a:pPr>
            <a:endParaRPr lang="en-US" sz="1600" u="sng">
              <a:solidFill>
                <a:schemeClr val="tx1"/>
              </a:solidFill>
            </a:endParaRPr>
          </a:p>
          <a:p>
            <a:pPr marL="285750" indent="-285750">
              <a:spcBef>
                <a:spcPts val="0"/>
              </a:spcBef>
              <a:buFont typeface="Wingdings" panose="05000000000000000000" pitchFamily="2" charset="2"/>
              <a:buChar char="q"/>
            </a:pPr>
            <a:r>
              <a:rPr lang="en-US" sz="1600" u="sng">
                <a:solidFill>
                  <a:schemeClr val="tx1"/>
                </a:solidFill>
              </a:rPr>
              <a:t>Specific systems </a:t>
            </a:r>
            <a:r>
              <a:rPr lang="en-US" sz="1600">
                <a:solidFill>
                  <a:schemeClr val="tx1"/>
                </a:solidFill>
              </a:rPr>
              <a:t>with </a:t>
            </a:r>
            <a:r>
              <a:rPr lang="en-US" sz="1600" u="sng">
                <a:solidFill>
                  <a:schemeClr val="tx1"/>
                </a:solidFill>
              </a:rPr>
              <a:t>dedicated</a:t>
            </a:r>
            <a:r>
              <a:rPr lang="en-US" sz="1600">
                <a:solidFill>
                  <a:schemeClr val="tx1"/>
                </a:solidFill>
              </a:rPr>
              <a:t> busses. Closed ecosystems. </a:t>
            </a:r>
            <a:r>
              <a:rPr lang="en-US" sz="1600" u="sng">
                <a:solidFill>
                  <a:schemeClr val="tx1"/>
                </a:solidFill>
              </a:rPr>
              <a:t>Limited access</a:t>
            </a:r>
            <a:r>
              <a:rPr lang="en-US" sz="1600">
                <a:solidFill>
                  <a:schemeClr val="tx1"/>
                </a:solidFill>
              </a:rPr>
              <a:t> to production data</a:t>
            </a:r>
          </a:p>
        </p:txBody>
      </p:sp>
      <p:sp>
        <p:nvSpPr>
          <p:cNvPr id="745" name="TextBox 744">
            <a:extLst>
              <a:ext uri="{FF2B5EF4-FFF2-40B4-BE49-F238E27FC236}">
                <a16:creationId xmlns:a16="http://schemas.microsoft.com/office/drawing/2014/main" id="{679ED02F-CE42-D80F-92E9-9063A598E95E}"/>
              </a:ext>
            </a:extLst>
          </p:cNvPr>
          <p:cNvSpPr txBox="1"/>
          <p:nvPr/>
        </p:nvSpPr>
        <p:spPr>
          <a:xfrm>
            <a:off x="5866868" y="5012549"/>
            <a:ext cx="5906032" cy="14228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spcBef>
                <a:spcPts val="0"/>
              </a:spcBef>
              <a:buFont typeface="Wingdings" panose="05000000000000000000" pitchFamily="2" charset="2"/>
              <a:buChar char="q"/>
            </a:pPr>
            <a:r>
              <a:rPr lang="en-US" sz="1600" u="sng">
                <a:solidFill>
                  <a:schemeClr val="tx1"/>
                </a:solidFill>
              </a:rPr>
              <a:t>Customizable </a:t>
            </a:r>
            <a:r>
              <a:rPr lang="en-US" sz="1600">
                <a:solidFill>
                  <a:schemeClr val="tx1"/>
                </a:solidFill>
              </a:rPr>
              <a:t>small-series production (‘lot size one’)</a:t>
            </a:r>
          </a:p>
          <a:p>
            <a:pPr marL="285750" indent="-285750">
              <a:spcBef>
                <a:spcPts val="0"/>
              </a:spcBef>
              <a:buFont typeface="Wingdings" panose="05000000000000000000" pitchFamily="2" charset="2"/>
              <a:buChar char="q"/>
            </a:pPr>
            <a:endParaRPr lang="en-US" sz="1600" u="sng">
              <a:solidFill>
                <a:schemeClr val="tx1"/>
              </a:solidFill>
            </a:endParaRPr>
          </a:p>
          <a:p>
            <a:pPr marL="285750" indent="-285750">
              <a:spcBef>
                <a:spcPts val="0"/>
              </a:spcBef>
              <a:buFont typeface="Wingdings" panose="05000000000000000000" pitchFamily="2" charset="2"/>
              <a:buChar char="q"/>
            </a:pPr>
            <a:r>
              <a:rPr lang="en-US" sz="1600" u="sng">
                <a:solidFill>
                  <a:schemeClr val="tx1"/>
                </a:solidFill>
              </a:rPr>
              <a:t>Interoperable</a:t>
            </a:r>
            <a:r>
              <a:rPr lang="en-US" sz="1600">
                <a:solidFill>
                  <a:schemeClr val="tx1"/>
                </a:solidFill>
              </a:rPr>
              <a:t> and standards-based: re-configure and </a:t>
            </a:r>
            <a:r>
              <a:rPr lang="en-US" sz="1600" u="sng">
                <a:solidFill>
                  <a:schemeClr val="tx1"/>
                </a:solidFill>
              </a:rPr>
              <a:t>scale</a:t>
            </a:r>
          </a:p>
          <a:p>
            <a:pPr marL="285750" indent="-285750">
              <a:spcBef>
                <a:spcPts val="0"/>
              </a:spcBef>
              <a:buFont typeface="Wingdings" panose="05000000000000000000" pitchFamily="2" charset="2"/>
              <a:buChar char="q"/>
            </a:pPr>
            <a:endParaRPr lang="en-US" sz="1600">
              <a:solidFill>
                <a:schemeClr val="tx1"/>
              </a:solidFill>
            </a:endParaRPr>
          </a:p>
          <a:p>
            <a:pPr marL="285750" indent="-285750">
              <a:spcBef>
                <a:spcPts val="0"/>
              </a:spcBef>
              <a:buFont typeface="Wingdings" panose="05000000000000000000" pitchFamily="2" charset="2"/>
              <a:buChar char="q"/>
            </a:pPr>
            <a:r>
              <a:rPr lang="en-US" sz="1600">
                <a:solidFill>
                  <a:schemeClr val="tx1"/>
                </a:solidFill>
              </a:rPr>
              <a:t>Access to data for AI </a:t>
            </a:r>
            <a:r>
              <a:rPr lang="en-US" sz="1600">
                <a:solidFill>
                  <a:schemeClr val="tx1"/>
                </a:solidFill>
                <a:sym typeface="Wingdings" panose="05000000000000000000" pitchFamily="2" charset="2"/>
              </a:rPr>
              <a:t> </a:t>
            </a:r>
            <a:r>
              <a:rPr lang="en-US" sz="1600" u="sng">
                <a:solidFill>
                  <a:schemeClr val="tx1"/>
                </a:solidFill>
              </a:rPr>
              <a:t>flexible</a:t>
            </a:r>
            <a:r>
              <a:rPr lang="en-US" sz="1600">
                <a:solidFill>
                  <a:schemeClr val="tx1"/>
                </a:solidFill>
              </a:rPr>
              <a:t> / react to specific situation</a:t>
            </a:r>
          </a:p>
          <a:p>
            <a:pPr marL="285750" indent="-285750">
              <a:spcBef>
                <a:spcPts val="0"/>
              </a:spcBef>
              <a:buFont typeface="Wingdings" panose="05000000000000000000" pitchFamily="2" charset="2"/>
              <a:buChar char="q"/>
            </a:pPr>
            <a:endParaRPr lang="en-US" sz="1600">
              <a:solidFill>
                <a:schemeClr val="tx1"/>
              </a:solidFill>
            </a:endParaRPr>
          </a:p>
        </p:txBody>
      </p:sp>
      <p:sp>
        <p:nvSpPr>
          <p:cNvPr id="747" name="TextBox 746">
            <a:extLst>
              <a:ext uri="{FF2B5EF4-FFF2-40B4-BE49-F238E27FC236}">
                <a16:creationId xmlns:a16="http://schemas.microsoft.com/office/drawing/2014/main" id="{05BE10FB-DD4B-A498-12B8-C4FA556BCCAC}"/>
              </a:ext>
            </a:extLst>
          </p:cNvPr>
          <p:cNvSpPr txBox="1"/>
          <p:nvPr/>
        </p:nvSpPr>
        <p:spPr>
          <a:xfrm rot="5400000">
            <a:off x="3989042" y="2666771"/>
            <a:ext cx="2806858"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000" b="0" i="0" u="none" strike="noStrike" cap="none" spc="0" normalizeH="0" baseline="0">
                <a:ln>
                  <a:noFill/>
                </a:ln>
                <a:solidFill>
                  <a:schemeClr val="tx1"/>
                </a:solidFill>
                <a:effectLst/>
                <a:uFillTx/>
                <a:latin typeface="+mn-lt"/>
                <a:ea typeface="+mn-ea"/>
                <a:cs typeface="+mn-cs"/>
                <a:sym typeface="Helvetica Neue"/>
              </a:rPr>
              <a:t>Industry 4.0</a:t>
            </a:r>
          </a:p>
          <a:p>
            <a:pPr algn="ctr" defTabSz="2438338">
              <a:lnSpc>
                <a:spcPct val="100000"/>
              </a:lnSpc>
              <a:spcBef>
                <a:spcPts val="0"/>
              </a:spcBef>
            </a:pPr>
            <a:r>
              <a:rPr kumimoji="0" lang="en-US" sz="2000" b="0" i="0" u="none" strike="noStrike" cap="none" spc="0" normalizeH="0" baseline="0">
                <a:ln>
                  <a:noFill/>
                </a:ln>
                <a:solidFill>
                  <a:schemeClr val="tx1"/>
                </a:solidFill>
                <a:effectLst/>
                <a:uFillTx/>
                <a:latin typeface="+mn-lt"/>
                <a:ea typeface="+mn-ea"/>
                <a:cs typeface="+mn-cs"/>
                <a:sym typeface="Helvetica Neue"/>
              </a:rPr>
              <a:t>Plug &amp; Produce</a:t>
            </a:r>
          </a:p>
          <a:p>
            <a:pPr marL="0" marR="0" indent="0" algn="ctr" defTabSz="2438338" rtl="0" fontAlgn="auto" latinLnBrk="0" hangingPunct="0">
              <a:lnSpc>
                <a:spcPct val="100000"/>
              </a:lnSpc>
              <a:spcBef>
                <a:spcPts val="0"/>
              </a:spcBef>
              <a:spcAft>
                <a:spcPts val="0"/>
              </a:spcAft>
              <a:buClrTx/>
              <a:buSzTx/>
              <a:buFontTx/>
              <a:buNone/>
              <a:tabLst/>
            </a:pPr>
            <a:r>
              <a:rPr lang="en-US" sz="2000">
                <a:solidFill>
                  <a:schemeClr val="tx1"/>
                </a:solidFill>
              </a:rPr>
              <a:t>Workload Consolidation</a:t>
            </a:r>
          </a:p>
        </p:txBody>
      </p:sp>
      <p:sp>
        <p:nvSpPr>
          <p:cNvPr id="5" name="Rectangle 4">
            <a:extLst>
              <a:ext uri="{FF2B5EF4-FFF2-40B4-BE49-F238E27FC236}">
                <a16:creationId xmlns:a16="http://schemas.microsoft.com/office/drawing/2014/main" id="{67635DA9-7845-F5F7-F119-0FD708F73142}"/>
              </a:ext>
            </a:extLst>
          </p:cNvPr>
          <p:cNvSpPr/>
          <p:nvPr/>
        </p:nvSpPr>
        <p:spPr>
          <a:xfrm>
            <a:off x="2744375" y="3770068"/>
            <a:ext cx="1603554" cy="276999"/>
          </a:xfrm>
          <a:prstGeom prst="rect">
            <a:avLst/>
          </a:prstGeom>
          <a:solidFill>
            <a:schemeClr val="accent5">
              <a:lumMod val="60000"/>
              <a:lumOff val="40000"/>
            </a:schemeClr>
          </a:solidFill>
          <a:ln>
            <a:noFill/>
          </a:ln>
        </p:spPr>
        <p:txBody>
          <a:bodyPr wrap="square">
            <a:spAutoFit/>
          </a:bodyPr>
          <a:lstStyle/>
          <a:p>
            <a:pPr algn="ctr" defTabSz="914400" hangingPunct="1">
              <a:lnSpc>
                <a:spcPct val="100000"/>
              </a:lnSpc>
              <a:spcBef>
                <a:spcPts val="0"/>
              </a:spcBef>
              <a:defRPr/>
            </a:pPr>
            <a:r>
              <a:rPr lang="en-US" sz="1200" kern="1200">
                <a:solidFill>
                  <a:srgbClr val="FFFFFF"/>
                </a:solidFill>
                <a:latin typeface="IntelOne Display Regular"/>
                <a:cs typeface="Arial"/>
              </a:rPr>
              <a:t>Isolated network</a:t>
            </a:r>
          </a:p>
        </p:txBody>
      </p:sp>
      <p:sp>
        <p:nvSpPr>
          <p:cNvPr id="17" name="Rectangle 16">
            <a:extLst>
              <a:ext uri="{FF2B5EF4-FFF2-40B4-BE49-F238E27FC236}">
                <a16:creationId xmlns:a16="http://schemas.microsoft.com/office/drawing/2014/main" id="{E606F442-5BBD-F98A-F5A3-3E6B18FAC1D5}"/>
              </a:ext>
            </a:extLst>
          </p:cNvPr>
          <p:cNvSpPr/>
          <p:nvPr/>
        </p:nvSpPr>
        <p:spPr>
          <a:xfrm>
            <a:off x="1892221" y="2134667"/>
            <a:ext cx="1547238" cy="261610"/>
          </a:xfrm>
          <a:prstGeom prst="rect">
            <a:avLst/>
          </a:prstGeom>
          <a:solidFill>
            <a:schemeClr val="accent6">
              <a:lumMod val="60000"/>
              <a:lumOff val="40000"/>
            </a:schemeClr>
          </a:solidFill>
          <a:ln>
            <a:noFill/>
          </a:ln>
        </p:spPr>
        <p:txBody>
          <a:bodyPr wrap="square">
            <a:spAutoFit/>
          </a:bodyPr>
          <a:lstStyle/>
          <a:p>
            <a:pPr algn="ctr" defTabSz="914400" hangingPunct="1">
              <a:lnSpc>
                <a:spcPct val="100000"/>
              </a:lnSpc>
              <a:spcBef>
                <a:spcPts val="0"/>
              </a:spcBef>
              <a:defRPr/>
            </a:pPr>
            <a:r>
              <a:rPr lang="en-US" sz="1100" kern="1200">
                <a:solidFill>
                  <a:srgbClr val="FFFFFF"/>
                </a:solidFill>
                <a:latin typeface="IntelOne Display Regular"/>
                <a:cs typeface="Arial"/>
              </a:rPr>
              <a:t>Standard Ethernet</a:t>
            </a:r>
          </a:p>
        </p:txBody>
      </p:sp>
      <p:pic>
        <p:nvPicPr>
          <p:cNvPr id="18" name="Picture 17">
            <a:extLst>
              <a:ext uri="{FF2B5EF4-FFF2-40B4-BE49-F238E27FC236}">
                <a16:creationId xmlns:a16="http://schemas.microsoft.com/office/drawing/2014/main" id="{4337F5BE-0C03-F0E1-C9F8-7DE9704F23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9363" y="3088551"/>
            <a:ext cx="556298" cy="572729"/>
          </a:xfrm>
          <a:prstGeom prst="rect">
            <a:avLst/>
          </a:prstGeom>
        </p:spPr>
      </p:pic>
      <p:pic>
        <p:nvPicPr>
          <p:cNvPr id="19" name="Picture 18">
            <a:extLst>
              <a:ext uri="{FF2B5EF4-FFF2-40B4-BE49-F238E27FC236}">
                <a16:creationId xmlns:a16="http://schemas.microsoft.com/office/drawing/2014/main" id="{09BC984F-DDA9-0EF0-B527-EBA4ECAFE2D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43400" y="2418678"/>
            <a:ext cx="730082" cy="547561"/>
          </a:xfrm>
          <a:prstGeom prst="rect">
            <a:avLst/>
          </a:prstGeom>
        </p:spPr>
      </p:pic>
      <p:cxnSp>
        <p:nvCxnSpPr>
          <p:cNvPr id="47" name="Straight Arrow Connector 46">
            <a:extLst>
              <a:ext uri="{FF2B5EF4-FFF2-40B4-BE49-F238E27FC236}">
                <a16:creationId xmlns:a16="http://schemas.microsoft.com/office/drawing/2014/main" id="{DDA199B4-DDD4-5050-71C0-1C3409EBA491}"/>
              </a:ext>
            </a:extLst>
          </p:cNvPr>
          <p:cNvCxnSpPr/>
          <p:nvPr/>
        </p:nvCxnSpPr>
        <p:spPr>
          <a:xfrm>
            <a:off x="11358299" y="1322056"/>
            <a:ext cx="0" cy="3634153"/>
          </a:xfrm>
          <a:prstGeom prst="straightConnector1">
            <a:avLst/>
          </a:prstGeom>
          <a:noFill/>
          <a:ln w="50800" cap="flat">
            <a:solidFill>
              <a:srgbClr val="00B05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48" name="TextBox 47">
            <a:extLst>
              <a:ext uri="{FF2B5EF4-FFF2-40B4-BE49-F238E27FC236}">
                <a16:creationId xmlns:a16="http://schemas.microsoft.com/office/drawing/2014/main" id="{EEFDBB89-7716-A28F-C924-68D1FE29B950}"/>
              </a:ext>
            </a:extLst>
          </p:cNvPr>
          <p:cNvSpPr txBox="1"/>
          <p:nvPr/>
        </p:nvSpPr>
        <p:spPr>
          <a:xfrm rot="16200000">
            <a:off x="10025165" y="2988966"/>
            <a:ext cx="307295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chemeClr val="tx1"/>
                </a:solidFill>
                <a:effectLst/>
                <a:uFillTx/>
                <a:latin typeface="+mn-lt"/>
                <a:ea typeface="+mn-ea"/>
                <a:cs typeface="+mn-cs"/>
                <a:sym typeface="Helvetica Neue"/>
              </a:rPr>
              <a:t>transparent – converged network</a:t>
            </a:r>
            <a:endParaRPr kumimoji="0" lang="en-DE" sz="1600" b="0" i="0" u="none" strike="noStrike" cap="none" spc="0" normalizeH="0" baseline="0">
              <a:ln>
                <a:noFill/>
              </a:ln>
              <a:solidFill>
                <a:schemeClr val="tx1"/>
              </a:solidFill>
              <a:effectLst/>
              <a:uFillTx/>
              <a:latin typeface="+mn-lt"/>
              <a:ea typeface="+mn-ea"/>
              <a:cs typeface="+mn-cs"/>
              <a:sym typeface="Helvetica Neue"/>
            </a:endParaRPr>
          </a:p>
        </p:txBody>
      </p:sp>
      <p:cxnSp>
        <p:nvCxnSpPr>
          <p:cNvPr id="512" name="Straight Arrow Connector 511">
            <a:extLst>
              <a:ext uri="{FF2B5EF4-FFF2-40B4-BE49-F238E27FC236}">
                <a16:creationId xmlns:a16="http://schemas.microsoft.com/office/drawing/2014/main" id="{4FF85E02-4E04-DA7F-C83B-80E209B23CBD}"/>
              </a:ext>
            </a:extLst>
          </p:cNvPr>
          <p:cNvCxnSpPr>
            <a:cxnSpLocks/>
          </p:cNvCxnSpPr>
          <p:nvPr/>
        </p:nvCxnSpPr>
        <p:spPr>
          <a:xfrm flipH="1">
            <a:off x="797357" y="3204679"/>
            <a:ext cx="10130" cy="1525118"/>
          </a:xfrm>
          <a:prstGeom prst="straightConnector1">
            <a:avLst/>
          </a:prstGeom>
          <a:noFill/>
          <a:ln w="50800" cap="flat">
            <a:solidFill>
              <a:schemeClr val="accent5">
                <a:lumMod val="60000"/>
                <a:lumOff val="40000"/>
              </a:schemeClr>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519" name="Straight Arrow Connector 518">
            <a:extLst>
              <a:ext uri="{FF2B5EF4-FFF2-40B4-BE49-F238E27FC236}">
                <a16:creationId xmlns:a16="http://schemas.microsoft.com/office/drawing/2014/main" id="{DFC94F8B-2258-01B9-601F-67EC6F7221CE}"/>
              </a:ext>
            </a:extLst>
          </p:cNvPr>
          <p:cNvCxnSpPr>
            <a:cxnSpLocks/>
          </p:cNvCxnSpPr>
          <p:nvPr/>
        </p:nvCxnSpPr>
        <p:spPr>
          <a:xfrm flipH="1">
            <a:off x="814210" y="1575159"/>
            <a:ext cx="10130" cy="1525118"/>
          </a:xfrm>
          <a:prstGeom prst="straightConnector1">
            <a:avLst/>
          </a:prstGeom>
          <a:noFill/>
          <a:ln w="50800" cap="flat">
            <a:solidFill>
              <a:schemeClr val="accent6">
                <a:lumMod val="60000"/>
                <a:lumOff val="40000"/>
              </a:schemeClr>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521" name="Straight Connector 520">
            <a:extLst>
              <a:ext uri="{FF2B5EF4-FFF2-40B4-BE49-F238E27FC236}">
                <a16:creationId xmlns:a16="http://schemas.microsoft.com/office/drawing/2014/main" id="{C0E19990-A860-A1E2-8CFF-E9F4C91B5530}"/>
              </a:ext>
            </a:extLst>
          </p:cNvPr>
          <p:cNvCxnSpPr>
            <a:cxnSpLocks/>
          </p:cNvCxnSpPr>
          <p:nvPr/>
        </p:nvCxnSpPr>
        <p:spPr>
          <a:xfrm>
            <a:off x="602197" y="3151873"/>
            <a:ext cx="478249" cy="0"/>
          </a:xfrm>
          <a:prstGeom prst="line">
            <a:avLst/>
          </a:prstGeom>
          <a:noFill/>
          <a:ln w="5715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526" name="TextBox 525">
            <a:extLst>
              <a:ext uri="{FF2B5EF4-FFF2-40B4-BE49-F238E27FC236}">
                <a16:creationId xmlns:a16="http://schemas.microsoft.com/office/drawing/2014/main" id="{9811FD69-9990-155E-A32F-B8DBF5334ECB}"/>
              </a:ext>
            </a:extLst>
          </p:cNvPr>
          <p:cNvSpPr txBox="1"/>
          <p:nvPr/>
        </p:nvSpPr>
        <p:spPr>
          <a:xfrm rot="16200000">
            <a:off x="-694684" y="2979524"/>
            <a:ext cx="230992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600">
                <a:solidFill>
                  <a:schemeClr val="tx1"/>
                </a:solidFill>
              </a:rPr>
              <a:t>s</a:t>
            </a:r>
            <a:r>
              <a:rPr kumimoji="0" lang="en-US" sz="1600" b="0" i="0" u="none" strike="noStrike" cap="none" spc="0" normalizeH="0" baseline="0">
                <a:ln>
                  <a:noFill/>
                </a:ln>
                <a:solidFill>
                  <a:schemeClr val="tx1"/>
                </a:solidFill>
                <a:effectLst/>
                <a:uFillTx/>
                <a:latin typeface="+mn-lt"/>
                <a:ea typeface="+mn-ea"/>
                <a:cs typeface="+mn-cs"/>
                <a:sym typeface="Helvetica Neue"/>
              </a:rPr>
              <a:t>ilos - different networks</a:t>
            </a:r>
            <a:endParaRPr kumimoji="0" lang="en-DE" sz="1600" b="0" i="0" u="none" strike="noStrike" cap="none" spc="0" normalizeH="0" baseline="0" err="1">
              <a:ln>
                <a:noFill/>
              </a:ln>
              <a:solidFill>
                <a:schemeClr val="tx1"/>
              </a:solidFill>
              <a:effectLst/>
              <a:uFillTx/>
              <a:latin typeface="+mn-lt"/>
              <a:ea typeface="+mn-ea"/>
              <a:cs typeface="+mn-cs"/>
              <a:sym typeface="Helvetica Neue"/>
            </a:endParaRPr>
          </a:p>
        </p:txBody>
      </p:sp>
      <p:grpSp>
        <p:nvGrpSpPr>
          <p:cNvPr id="535" name="Group 534">
            <a:extLst>
              <a:ext uri="{FF2B5EF4-FFF2-40B4-BE49-F238E27FC236}">
                <a16:creationId xmlns:a16="http://schemas.microsoft.com/office/drawing/2014/main" id="{F9325FF1-6275-7DB8-FD6A-F40BA84D5A59}"/>
              </a:ext>
            </a:extLst>
          </p:cNvPr>
          <p:cNvGrpSpPr/>
          <p:nvPr/>
        </p:nvGrpSpPr>
        <p:grpSpPr>
          <a:xfrm>
            <a:off x="2774971" y="4159076"/>
            <a:ext cx="581713" cy="526679"/>
            <a:chOff x="9457383" y="4198501"/>
            <a:chExt cx="581713" cy="526679"/>
          </a:xfrm>
        </p:grpSpPr>
        <p:sp>
          <p:nvSpPr>
            <p:cNvPr id="536" name="Rectangle 535">
              <a:extLst>
                <a:ext uri="{FF2B5EF4-FFF2-40B4-BE49-F238E27FC236}">
                  <a16:creationId xmlns:a16="http://schemas.microsoft.com/office/drawing/2014/main" id="{0E870F65-F50A-FF06-B21B-22863916827B}"/>
                </a:ext>
              </a:extLst>
            </p:cNvPr>
            <p:cNvSpPr>
              <a:spLocks noChangeAspect="1"/>
            </p:cNvSpPr>
            <p:nvPr/>
          </p:nvSpPr>
          <p:spPr>
            <a:xfrm>
              <a:off x="9457383" y="4198501"/>
              <a:ext cx="581713" cy="526679"/>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ctr" anchorCtr="0"/>
            <a:lstStyle/>
            <a:p>
              <a:pPr marR="0" lvl="0" algn="ctr" defTabSz="914354" rtl="0" eaLnBrk="1" fontAlgn="auto" latinLnBrk="0" hangingPunct="1">
                <a:lnSpc>
                  <a:spcPct val="100000"/>
                </a:lnSpc>
                <a:spcBef>
                  <a:spcPts val="0"/>
                </a:spcBef>
                <a:spcAft>
                  <a:spcPts val="0"/>
                </a:spcAft>
                <a:buClrTx/>
                <a:buSzTx/>
                <a:tabLst/>
                <a:defRPr/>
              </a:pPr>
              <a:endParaRPr kumimoji="0" lang="en-US" sz="1100" b="0" i="0" u="sng" strike="noStrike" kern="0" cap="none" spc="0" normalizeH="0" baseline="0" noProof="0">
                <a:ln>
                  <a:noFill/>
                </a:ln>
                <a:solidFill>
                  <a:schemeClr val="tx1"/>
                </a:solidFill>
                <a:effectLst/>
                <a:uLnTx/>
                <a:uFillTx/>
                <a:ea typeface="+mn-ea"/>
                <a:cs typeface="+mn-cs"/>
              </a:endParaRPr>
            </a:p>
          </p:txBody>
        </p:sp>
        <p:grpSp>
          <p:nvGrpSpPr>
            <p:cNvPr id="537" name="Group 536">
              <a:extLst>
                <a:ext uri="{FF2B5EF4-FFF2-40B4-BE49-F238E27FC236}">
                  <a16:creationId xmlns:a16="http://schemas.microsoft.com/office/drawing/2014/main" id="{5E9233C9-8D2D-A1EE-FB61-EA2AF11972F4}"/>
                </a:ext>
              </a:extLst>
            </p:cNvPr>
            <p:cNvGrpSpPr/>
            <p:nvPr/>
          </p:nvGrpSpPr>
          <p:grpSpPr>
            <a:xfrm>
              <a:off x="9548112" y="4361320"/>
              <a:ext cx="363375" cy="252092"/>
              <a:chOff x="1999459" y="-954571"/>
              <a:chExt cx="2194559" cy="1522475"/>
            </a:xfrm>
            <a:solidFill>
              <a:schemeClr val="tx1"/>
            </a:solidFill>
          </p:grpSpPr>
          <p:sp>
            <p:nvSpPr>
              <p:cNvPr id="538" name="Freeform: Shape 537">
                <a:extLst>
                  <a:ext uri="{FF2B5EF4-FFF2-40B4-BE49-F238E27FC236}">
                    <a16:creationId xmlns:a16="http://schemas.microsoft.com/office/drawing/2014/main" id="{4EF43572-444C-F70C-3B24-5F3459442CAB}"/>
                  </a:ext>
                </a:extLst>
              </p:cNvPr>
              <p:cNvSpPr/>
              <p:nvPr/>
            </p:nvSpPr>
            <p:spPr>
              <a:xfrm>
                <a:off x="2475136" y="-665107"/>
                <a:ext cx="1310926" cy="1039082"/>
              </a:xfrm>
              <a:custGeom>
                <a:avLst/>
                <a:gdLst>
                  <a:gd name="connsiteX0" fmla="*/ 166211 w 1310926"/>
                  <a:gd name="connsiteY0" fmla="*/ 874300 h 1039082"/>
                  <a:gd name="connsiteX1" fmla="*/ 166211 w 1310926"/>
                  <a:gd name="connsiteY1" fmla="*/ 904304 h 1039082"/>
                  <a:gd name="connsiteX2" fmla="*/ 1173766 w 1310926"/>
                  <a:gd name="connsiteY2" fmla="*/ 904304 h 1039082"/>
                  <a:gd name="connsiteX3" fmla="*/ 1173766 w 1310926"/>
                  <a:gd name="connsiteY3" fmla="*/ 874300 h 1039082"/>
                  <a:gd name="connsiteX4" fmla="*/ 166211 w 1310926"/>
                  <a:gd name="connsiteY4" fmla="*/ 781812 h 1039082"/>
                  <a:gd name="connsiteX5" fmla="*/ 166211 w 1310926"/>
                  <a:gd name="connsiteY5" fmla="*/ 811816 h 1039082"/>
                  <a:gd name="connsiteX6" fmla="*/ 1173766 w 1310926"/>
                  <a:gd name="connsiteY6" fmla="*/ 811816 h 1039082"/>
                  <a:gd name="connsiteX7" fmla="*/ 1173766 w 1310926"/>
                  <a:gd name="connsiteY7" fmla="*/ 781812 h 1039082"/>
                  <a:gd name="connsiteX8" fmla="*/ 166211 w 1310926"/>
                  <a:gd name="connsiteY8" fmla="*/ 689420 h 1039082"/>
                  <a:gd name="connsiteX9" fmla="*/ 166211 w 1310926"/>
                  <a:gd name="connsiteY9" fmla="*/ 719424 h 1039082"/>
                  <a:gd name="connsiteX10" fmla="*/ 1173766 w 1310926"/>
                  <a:gd name="connsiteY10" fmla="*/ 719424 h 1039082"/>
                  <a:gd name="connsiteX11" fmla="*/ 1173766 w 1310926"/>
                  <a:gd name="connsiteY11" fmla="*/ 689420 h 1039082"/>
                  <a:gd name="connsiteX12" fmla="*/ 166211 w 1310926"/>
                  <a:gd name="connsiteY12" fmla="*/ 596932 h 1039082"/>
                  <a:gd name="connsiteX13" fmla="*/ 166211 w 1310926"/>
                  <a:gd name="connsiteY13" fmla="*/ 626936 h 1039082"/>
                  <a:gd name="connsiteX14" fmla="*/ 1173766 w 1310926"/>
                  <a:gd name="connsiteY14" fmla="*/ 626936 h 1039082"/>
                  <a:gd name="connsiteX15" fmla="*/ 1173766 w 1310926"/>
                  <a:gd name="connsiteY15" fmla="*/ 596932 h 1039082"/>
                  <a:gd name="connsiteX16" fmla="*/ 166211 w 1310926"/>
                  <a:gd name="connsiteY16" fmla="*/ 504540 h 1039082"/>
                  <a:gd name="connsiteX17" fmla="*/ 166211 w 1310926"/>
                  <a:gd name="connsiteY17" fmla="*/ 534544 h 1039082"/>
                  <a:gd name="connsiteX18" fmla="*/ 1173766 w 1310926"/>
                  <a:gd name="connsiteY18" fmla="*/ 534544 h 1039082"/>
                  <a:gd name="connsiteX19" fmla="*/ 1173766 w 1310926"/>
                  <a:gd name="connsiteY19" fmla="*/ 504540 h 1039082"/>
                  <a:gd name="connsiteX20" fmla="*/ 166211 w 1310926"/>
                  <a:gd name="connsiteY20" fmla="*/ 412052 h 1039082"/>
                  <a:gd name="connsiteX21" fmla="*/ 166211 w 1310926"/>
                  <a:gd name="connsiteY21" fmla="*/ 442056 h 1039082"/>
                  <a:gd name="connsiteX22" fmla="*/ 1173766 w 1310926"/>
                  <a:gd name="connsiteY22" fmla="*/ 442056 h 1039082"/>
                  <a:gd name="connsiteX23" fmla="*/ 1173766 w 1310926"/>
                  <a:gd name="connsiteY23" fmla="*/ 412052 h 1039082"/>
                  <a:gd name="connsiteX24" fmla="*/ 166211 w 1310926"/>
                  <a:gd name="connsiteY24" fmla="*/ 319659 h 1039082"/>
                  <a:gd name="connsiteX25" fmla="*/ 166211 w 1310926"/>
                  <a:gd name="connsiteY25" fmla="*/ 349663 h 1039082"/>
                  <a:gd name="connsiteX26" fmla="*/ 1173766 w 1310926"/>
                  <a:gd name="connsiteY26" fmla="*/ 349663 h 1039082"/>
                  <a:gd name="connsiteX27" fmla="*/ 1173766 w 1310926"/>
                  <a:gd name="connsiteY27" fmla="*/ 319659 h 1039082"/>
                  <a:gd name="connsiteX28" fmla="*/ 166211 w 1310926"/>
                  <a:gd name="connsiteY28" fmla="*/ 227172 h 1039082"/>
                  <a:gd name="connsiteX29" fmla="*/ 166211 w 1310926"/>
                  <a:gd name="connsiteY29" fmla="*/ 257176 h 1039082"/>
                  <a:gd name="connsiteX30" fmla="*/ 1173766 w 1310926"/>
                  <a:gd name="connsiteY30" fmla="*/ 257176 h 1039082"/>
                  <a:gd name="connsiteX31" fmla="*/ 1173766 w 1310926"/>
                  <a:gd name="connsiteY31" fmla="*/ 227172 h 1039082"/>
                  <a:gd name="connsiteX32" fmla="*/ 166211 w 1310926"/>
                  <a:gd name="connsiteY32" fmla="*/ 134779 h 1039082"/>
                  <a:gd name="connsiteX33" fmla="*/ 166211 w 1310926"/>
                  <a:gd name="connsiteY33" fmla="*/ 164783 h 1039082"/>
                  <a:gd name="connsiteX34" fmla="*/ 1173766 w 1310926"/>
                  <a:gd name="connsiteY34" fmla="*/ 164783 h 1039082"/>
                  <a:gd name="connsiteX35" fmla="*/ 1173766 w 1310926"/>
                  <a:gd name="connsiteY35" fmla="*/ 134779 h 1039082"/>
                  <a:gd name="connsiteX36" fmla="*/ 40577 w 1310926"/>
                  <a:gd name="connsiteY36" fmla="*/ 0 h 1039082"/>
                  <a:gd name="connsiteX37" fmla="*/ 1310926 w 1310926"/>
                  <a:gd name="connsiteY37" fmla="*/ 0 h 1039082"/>
                  <a:gd name="connsiteX38" fmla="*/ 1310926 w 1310926"/>
                  <a:gd name="connsiteY38" fmla="*/ 1039082 h 1039082"/>
                  <a:gd name="connsiteX39" fmla="*/ 40577 w 1310926"/>
                  <a:gd name="connsiteY39" fmla="*/ 1039082 h 1039082"/>
                  <a:gd name="connsiteX40" fmla="*/ 0 w 1310926"/>
                  <a:gd name="connsiteY40" fmla="*/ 996125 h 1039082"/>
                  <a:gd name="connsiteX41" fmla="*/ 0 w 1310926"/>
                  <a:gd name="connsiteY41" fmla="*/ 42958 h 1039082"/>
                  <a:gd name="connsiteX42" fmla="*/ 40577 w 1310926"/>
                  <a:gd name="connsiteY42" fmla="*/ 0 h 10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10926" h="1039082">
                    <a:moveTo>
                      <a:pt x="166211" y="874300"/>
                    </a:moveTo>
                    <a:lnTo>
                      <a:pt x="166211" y="904304"/>
                    </a:lnTo>
                    <a:lnTo>
                      <a:pt x="1173766" y="904304"/>
                    </a:lnTo>
                    <a:lnTo>
                      <a:pt x="1173766" y="874300"/>
                    </a:lnTo>
                    <a:close/>
                    <a:moveTo>
                      <a:pt x="166211" y="781812"/>
                    </a:moveTo>
                    <a:lnTo>
                      <a:pt x="166211" y="811816"/>
                    </a:lnTo>
                    <a:lnTo>
                      <a:pt x="1173766" y="811816"/>
                    </a:lnTo>
                    <a:lnTo>
                      <a:pt x="1173766" y="781812"/>
                    </a:lnTo>
                    <a:close/>
                    <a:moveTo>
                      <a:pt x="166211" y="689420"/>
                    </a:moveTo>
                    <a:lnTo>
                      <a:pt x="166211" y="719424"/>
                    </a:lnTo>
                    <a:lnTo>
                      <a:pt x="1173766" y="719424"/>
                    </a:lnTo>
                    <a:lnTo>
                      <a:pt x="1173766" y="689420"/>
                    </a:lnTo>
                    <a:close/>
                    <a:moveTo>
                      <a:pt x="166211" y="596932"/>
                    </a:moveTo>
                    <a:lnTo>
                      <a:pt x="166211" y="626936"/>
                    </a:lnTo>
                    <a:lnTo>
                      <a:pt x="1173766" y="626936"/>
                    </a:lnTo>
                    <a:lnTo>
                      <a:pt x="1173766" y="596932"/>
                    </a:lnTo>
                    <a:close/>
                    <a:moveTo>
                      <a:pt x="166211" y="504540"/>
                    </a:moveTo>
                    <a:lnTo>
                      <a:pt x="166211" y="534544"/>
                    </a:lnTo>
                    <a:lnTo>
                      <a:pt x="1173766" y="534544"/>
                    </a:lnTo>
                    <a:lnTo>
                      <a:pt x="1173766" y="504540"/>
                    </a:lnTo>
                    <a:close/>
                    <a:moveTo>
                      <a:pt x="166211" y="412052"/>
                    </a:moveTo>
                    <a:lnTo>
                      <a:pt x="166211" y="442056"/>
                    </a:lnTo>
                    <a:lnTo>
                      <a:pt x="1173766" y="442056"/>
                    </a:lnTo>
                    <a:lnTo>
                      <a:pt x="1173766" y="412052"/>
                    </a:lnTo>
                    <a:close/>
                    <a:moveTo>
                      <a:pt x="166211" y="319659"/>
                    </a:moveTo>
                    <a:lnTo>
                      <a:pt x="166211" y="349663"/>
                    </a:lnTo>
                    <a:lnTo>
                      <a:pt x="1173766" y="349663"/>
                    </a:lnTo>
                    <a:lnTo>
                      <a:pt x="1173766" y="319659"/>
                    </a:lnTo>
                    <a:close/>
                    <a:moveTo>
                      <a:pt x="166211" y="227172"/>
                    </a:moveTo>
                    <a:lnTo>
                      <a:pt x="166211" y="257176"/>
                    </a:lnTo>
                    <a:lnTo>
                      <a:pt x="1173766" y="257176"/>
                    </a:lnTo>
                    <a:lnTo>
                      <a:pt x="1173766" y="227172"/>
                    </a:lnTo>
                    <a:close/>
                    <a:moveTo>
                      <a:pt x="166211" y="134779"/>
                    </a:moveTo>
                    <a:lnTo>
                      <a:pt x="166211" y="164783"/>
                    </a:lnTo>
                    <a:lnTo>
                      <a:pt x="1173766" y="164783"/>
                    </a:lnTo>
                    <a:lnTo>
                      <a:pt x="1173766" y="134779"/>
                    </a:lnTo>
                    <a:close/>
                    <a:moveTo>
                      <a:pt x="40577" y="0"/>
                    </a:moveTo>
                    <a:lnTo>
                      <a:pt x="1310926" y="0"/>
                    </a:lnTo>
                    <a:lnTo>
                      <a:pt x="1310926" y="1039082"/>
                    </a:lnTo>
                    <a:lnTo>
                      <a:pt x="40577" y="1039082"/>
                    </a:lnTo>
                    <a:cubicBezTo>
                      <a:pt x="18193" y="1039082"/>
                      <a:pt x="0" y="1019842"/>
                      <a:pt x="0" y="996125"/>
                    </a:cubicBezTo>
                    <a:lnTo>
                      <a:pt x="0" y="42958"/>
                    </a:lnTo>
                    <a:cubicBezTo>
                      <a:pt x="0" y="19241"/>
                      <a:pt x="18193" y="0"/>
                      <a:pt x="4057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nvGrpSpPr>
              <p:cNvPr id="539" name="Graphic 70">
                <a:extLst>
                  <a:ext uri="{FF2B5EF4-FFF2-40B4-BE49-F238E27FC236}">
                    <a16:creationId xmlns:a16="http://schemas.microsoft.com/office/drawing/2014/main" id="{BE6FB395-92F4-9165-BD7D-1B9499088174}"/>
                  </a:ext>
                </a:extLst>
              </p:cNvPr>
              <p:cNvGrpSpPr/>
              <p:nvPr/>
            </p:nvGrpSpPr>
            <p:grpSpPr>
              <a:xfrm>
                <a:off x="2583246" y="401312"/>
                <a:ext cx="1225295" cy="166592"/>
                <a:chOff x="4060412" y="3165633"/>
                <a:chExt cx="1225295" cy="166592"/>
              </a:xfrm>
              <a:grpFill/>
            </p:grpSpPr>
            <p:sp>
              <p:nvSpPr>
                <p:cNvPr id="548" name="Freeform: Shape 547">
                  <a:extLst>
                    <a:ext uri="{FF2B5EF4-FFF2-40B4-BE49-F238E27FC236}">
                      <a16:creationId xmlns:a16="http://schemas.microsoft.com/office/drawing/2014/main" id="{AE022D4D-AF53-1814-0146-8B461D527907}"/>
                    </a:ext>
                  </a:extLst>
                </p:cNvPr>
                <p:cNvSpPr/>
                <p:nvPr/>
              </p:nvSpPr>
              <p:spPr>
                <a:xfrm>
                  <a:off x="4060412" y="3248120"/>
                  <a:ext cx="1225295" cy="84105"/>
                </a:xfrm>
                <a:custGeom>
                  <a:avLst/>
                  <a:gdLst>
                    <a:gd name="connsiteX0" fmla="*/ 1225296 w 1225295"/>
                    <a:gd name="connsiteY0" fmla="*/ 39053 h 84105"/>
                    <a:gd name="connsiteX1" fmla="*/ 1186244 w 1225295"/>
                    <a:gd name="connsiteY1" fmla="*/ 0 h 84105"/>
                    <a:gd name="connsiteX2" fmla="*/ 39052 w 1225295"/>
                    <a:gd name="connsiteY2" fmla="*/ 0 h 84105"/>
                    <a:gd name="connsiteX3" fmla="*/ 0 w 1225295"/>
                    <a:gd name="connsiteY3" fmla="*/ 39053 h 84105"/>
                    <a:gd name="connsiteX4" fmla="*/ 0 w 1225295"/>
                    <a:gd name="connsiteY4" fmla="*/ 84106 h 84105"/>
                    <a:gd name="connsiteX5" fmla="*/ 1225296 w 1225295"/>
                    <a:gd name="connsiteY5" fmla="*/ 84106 h 84105"/>
                    <a:gd name="connsiteX6" fmla="*/ 1225296 w 1225295"/>
                    <a:gd name="connsiteY6" fmla="*/ 39053 h 8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95" h="84105">
                      <a:moveTo>
                        <a:pt x="1225296" y="39053"/>
                      </a:moveTo>
                      <a:cubicBezTo>
                        <a:pt x="1225296" y="17526"/>
                        <a:pt x="1207865" y="0"/>
                        <a:pt x="1186244" y="0"/>
                      </a:cubicBezTo>
                      <a:lnTo>
                        <a:pt x="39052" y="0"/>
                      </a:lnTo>
                      <a:cubicBezTo>
                        <a:pt x="17526" y="0"/>
                        <a:pt x="0" y="17526"/>
                        <a:pt x="0" y="39053"/>
                      </a:cubicBezTo>
                      <a:lnTo>
                        <a:pt x="0" y="84106"/>
                      </a:lnTo>
                      <a:lnTo>
                        <a:pt x="1225296" y="84106"/>
                      </a:lnTo>
                      <a:lnTo>
                        <a:pt x="1225296" y="390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sp>
              <p:nvSpPr>
                <p:cNvPr id="549" name="Freeform: Shape 548">
                  <a:extLst>
                    <a:ext uri="{FF2B5EF4-FFF2-40B4-BE49-F238E27FC236}">
                      <a16:creationId xmlns:a16="http://schemas.microsoft.com/office/drawing/2014/main" id="{DB5F86B9-1992-09B0-773C-E92E65F81F5C}"/>
                    </a:ext>
                  </a:extLst>
                </p:cNvPr>
                <p:cNvSpPr/>
                <p:nvPr/>
              </p:nvSpPr>
              <p:spPr>
                <a:xfrm>
                  <a:off x="4121943" y="3165633"/>
                  <a:ext cx="1102137" cy="102107"/>
                </a:xfrm>
                <a:custGeom>
                  <a:avLst/>
                  <a:gdLst>
                    <a:gd name="connsiteX0" fmla="*/ 0 w 1102137"/>
                    <a:gd name="connsiteY0" fmla="*/ 0 h 102107"/>
                    <a:gd name="connsiteX1" fmla="*/ 1102138 w 1102137"/>
                    <a:gd name="connsiteY1" fmla="*/ 0 h 102107"/>
                    <a:gd name="connsiteX2" fmla="*/ 1102138 w 1102137"/>
                    <a:gd name="connsiteY2" fmla="*/ 102108 h 102107"/>
                    <a:gd name="connsiteX3" fmla="*/ 0 w 1102137"/>
                    <a:gd name="connsiteY3" fmla="*/ 102108 h 102107"/>
                  </a:gdLst>
                  <a:ahLst/>
                  <a:cxnLst>
                    <a:cxn ang="0">
                      <a:pos x="connsiteX0" y="connsiteY0"/>
                    </a:cxn>
                    <a:cxn ang="0">
                      <a:pos x="connsiteX1" y="connsiteY1"/>
                    </a:cxn>
                    <a:cxn ang="0">
                      <a:pos x="connsiteX2" y="connsiteY2"/>
                    </a:cxn>
                    <a:cxn ang="0">
                      <a:pos x="connsiteX3" y="connsiteY3"/>
                    </a:cxn>
                  </a:cxnLst>
                  <a:rect l="l" t="t" r="r" b="b"/>
                  <a:pathLst>
                    <a:path w="1102137" h="102107">
                      <a:moveTo>
                        <a:pt x="0" y="0"/>
                      </a:moveTo>
                      <a:lnTo>
                        <a:pt x="1102138" y="0"/>
                      </a:lnTo>
                      <a:lnTo>
                        <a:pt x="1102138" y="102108"/>
                      </a:lnTo>
                      <a:lnTo>
                        <a:pt x="0" y="1021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sp>
            <p:nvSpPr>
              <p:cNvPr id="540" name="Freeform: Shape 539">
                <a:extLst>
                  <a:ext uri="{FF2B5EF4-FFF2-40B4-BE49-F238E27FC236}">
                    <a16:creationId xmlns:a16="http://schemas.microsoft.com/office/drawing/2014/main" id="{407392B4-0D22-DE77-C10B-9F1C28301360}"/>
                  </a:ext>
                </a:extLst>
              </p:cNvPr>
              <p:cNvSpPr/>
              <p:nvPr/>
            </p:nvSpPr>
            <p:spPr>
              <a:xfrm>
                <a:off x="2332738" y="-564523"/>
                <a:ext cx="115061" cy="837914"/>
              </a:xfrm>
              <a:custGeom>
                <a:avLst/>
                <a:gdLst>
                  <a:gd name="connsiteX0" fmla="*/ 39052 w 115061"/>
                  <a:gd name="connsiteY0" fmla="*/ 0 h 837914"/>
                  <a:gd name="connsiteX1" fmla="*/ 0 w 115061"/>
                  <a:gd name="connsiteY1" fmla="*/ 39052 h 837914"/>
                  <a:gd name="connsiteX2" fmla="*/ 0 w 115061"/>
                  <a:gd name="connsiteY2" fmla="*/ 798862 h 837914"/>
                  <a:gd name="connsiteX3" fmla="*/ 39052 w 115061"/>
                  <a:gd name="connsiteY3" fmla="*/ 837914 h 837914"/>
                  <a:gd name="connsiteX4" fmla="*/ 115062 w 115061"/>
                  <a:gd name="connsiteY4" fmla="*/ 837914 h 837914"/>
                  <a:gd name="connsiteX5" fmla="*/ 115062 w 115061"/>
                  <a:gd name="connsiteY5" fmla="*/ 0 h 837914"/>
                  <a:gd name="connsiteX6" fmla="*/ 39052 w 115061"/>
                  <a:gd name="connsiteY6" fmla="*/ 0 h 83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61" h="837914">
                    <a:moveTo>
                      <a:pt x="39052" y="0"/>
                    </a:moveTo>
                    <a:cubicBezTo>
                      <a:pt x="17526" y="0"/>
                      <a:pt x="0" y="17431"/>
                      <a:pt x="0" y="39052"/>
                    </a:cubicBezTo>
                    <a:lnTo>
                      <a:pt x="0" y="798862"/>
                    </a:lnTo>
                    <a:cubicBezTo>
                      <a:pt x="0" y="820388"/>
                      <a:pt x="17526" y="837914"/>
                      <a:pt x="39052" y="837914"/>
                    </a:cubicBezTo>
                    <a:lnTo>
                      <a:pt x="115062" y="837914"/>
                    </a:lnTo>
                    <a:lnTo>
                      <a:pt x="115062" y="0"/>
                    </a:lnTo>
                    <a:lnTo>
                      <a:pt x="39052"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nvGrpSpPr>
              <p:cNvPr id="541" name="Graphic 70">
                <a:extLst>
                  <a:ext uri="{FF2B5EF4-FFF2-40B4-BE49-F238E27FC236}">
                    <a16:creationId xmlns:a16="http://schemas.microsoft.com/office/drawing/2014/main" id="{FB10D8E0-A579-BFAC-C789-A599284C23AF}"/>
                  </a:ext>
                </a:extLst>
              </p:cNvPr>
              <p:cNvGrpSpPr/>
              <p:nvPr/>
            </p:nvGrpSpPr>
            <p:grpSpPr>
              <a:xfrm>
                <a:off x="3043208" y="-954571"/>
                <a:ext cx="250697" cy="316706"/>
                <a:chOff x="4520374" y="1809750"/>
                <a:chExt cx="250697" cy="316706"/>
              </a:xfrm>
              <a:grpFill/>
            </p:grpSpPr>
            <p:sp>
              <p:nvSpPr>
                <p:cNvPr id="546" name="Freeform: Shape 545">
                  <a:extLst>
                    <a:ext uri="{FF2B5EF4-FFF2-40B4-BE49-F238E27FC236}">
                      <a16:creationId xmlns:a16="http://schemas.microsoft.com/office/drawing/2014/main" id="{137BC52E-C69C-BA3C-EBF6-41406AABB312}"/>
                    </a:ext>
                  </a:extLst>
                </p:cNvPr>
                <p:cNvSpPr/>
                <p:nvPr/>
              </p:nvSpPr>
              <p:spPr>
                <a:xfrm>
                  <a:off x="4538757" y="2050922"/>
                  <a:ext cx="213836" cy="75533"/>
                </a:xfrm>
                <a:custGeom>
                  <a:avLst/>
                  <a:gdLst>
                    <a:gd name="connsiteX0" fmla="*/ 213836 w 213836"/>
                    <a:gd name="connsiteY0" fmla="*/ 39053 h 75533"/>
                    <a:gd name="connsiteX1" fmla="*/ 174784 w 213836"/>
                    <a:gd name="connsiteY1" fmla="*/ 0 h 75533"/>
                    <a:gd name="connsiteX2" fmla="*/ 39052 w 213836"/>
                    <a:gd name="connsiteY2" fmla="*/ 0 h 75533"/>
                    <a:gd name="connsiteX3" fmla="*/ 0 w 213836"/>
                    <a:gd name="connsiteY3" fmla="*/ 39053 h 75533"/>
                    <a:gd name="connsiteX4" fmla="*/ 0 w 213836"/>
                    <a:gd name="connsiteY4" fmla="*/ 75533 h 75533"/>
                    <a:gd name="connsiteX5" fmla="*/ 213741 w 213836"/>
                    <a:gd name="connsiteY5" fmla="*/ 75533 h 75533"/>
                    <a:gd name="connsiteX6" fmla="*/ 213741 w 213836"/>
                    <a:gd name="connsiteY6" fmla="*/ 39053 h 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36" h="75533">
                      <a:moveTo>
                        <a:pt x="213836" y="39053"/>
                      </a:moveTo>
                      <a:cubicBezTo>
                        <a:pt x="213836" y="17526"/>
                        <a:pt x="196406" y="0"/>
                        <a:pt x="174784" y="0"/>
                      </a:cubicBezTo>
                      <a:lnTo>
                        <a:pt x="39052" y="0"/>
                      </a:lnTo>
                      <a:cubicBezTo>
                        <a:pt x="17526" y="0"/>
                        <a:pt x="0" y="17431"/>
                        <a:pt x="0" y="39053"/>
                      </a:cubicBezTo>
                      <a:lnTo>
                        <a:pt x="0" y="75533"/>
                      </a:lnTo>
                      <a:lnTo>
                        <a:pt x="213741" y="75533"/>
                      </a:lnTo>
                      <a:lnTo>
                        <a:pt x="213741" y="390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sp>
              <p:nvSpPr>
                <p:cNvPr id="547" name="Freeform: Shape 546">
                  <a:extLst>
                    <a:ext uri="{FF2B5EF4-FFF2-40B4-BE49-F238E27FC236}">
                      <a16:creationId xmlns:a16="http://schemas.microsoft.com/office/drawing/2014/main" id="{363AFB04-4F01-5304-BCAD-E74EDE039AD7}"/>
                    </a:ext>
                  </a:extLst>
                </p:cNvPr>
                <p:cNvSpPr/>
                <p:nvPr/>
              </p:nvSpPr>
              <p:spPr>
                <a:xfrm>
                  <a:off x="4520374" y="1809750"/>
                  <a:ext cx="250697" cy="250697"/>
                </a:xfrm>
                <a:custGeom>
                  <a:avLst/>
                  <a:gdLst>
                    <a:gd name="connsiteX0" fmla="*/ 125349 w 250697"/>
                    <a:gd name="connsiteY0" fmla="*/ 0 h 250697"/>
                    <a:gd name="connsiteX1" fmla="*/ 0 w 250697"/>
                    <a:gd name="connsiteY1" fmla="*/ 125349 h 250697"/>
                    <a:gd name="connsiteX2" fmla="*/ 125349 w 250697"/>
                    <a:gd name="connsiteY2" fmla="*/ 250698 h 250697"/>
                    <a:gd name="connsiteX3" fmla="*/ 250698 w 250697"/>
                    <a:gd name="connsiteY3" fmla="*/ 125349 h 250697"/>
                    <a:gd name="connsiteX4" fmla="*/ 125349 w 250697"/>
                    <a:gd name="connsiteY4" fmla="*/ 0 h 250697"/>
                    <a:gd name="connsiteX5" fmla="*/ 125349 w 250697"/>
                    <a:gd name="connsiteY5" fmla="*/ 203644 h 250697"/>
                    <a:gd name="connsiteX6" fmla="*/ 47053 w 250697"/>
                    <a:gd name="connsiteY6" fmla="*/ 125349 h 250697"/>
                    <a:gd name="connsiteX7" fmla="*/ 125349 w 250697"/>
                    <a:gd name="connsiteY7" fmla="*/ 47054 h 250697"/>
                    <a:gd name="connsiteX8" fmla="*/ 203645 w 250697"/>
                    <a:gd name="connsiteY8" fmla="*/ 125349 h 250697"/>
                    <a:gd name="connsiteX9" fmla="*/ 125349 w 250697"/>
                    <a:gd name="connsiteY9" fmla="*/ 203644 h 25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697" h="250697">
                      <a:moveTo>
                        <a:pt x="125349" y="0"/>
                      </a:moveTo>
                      <a:cubicBezTo>
                        <a:pt x="56102" y="0"/>
                        <a:pt x="0" y="56102"/>
                        <a:pt x="0" y="125349"/>
                      </a:cubicBezTo>
                      <a:cubicBezTo>
                        <a:pt x="0" y="194596"/>
                        <a:pt x="56102" y="250698"/>
                        <a:pt x="125349" y="250698"/>
                      </a:cubicBezTo>
                      <a:cubicBezTo>
                        <a:pt x="194596" y="250698"/>
                        <a:pt x="250698" y="194596"/>
                        <a:pt x="250698" y="125349"/>
                      </a:cubicBezTo>
                      <a:cubicBezTo>
                        <a:pt x="250698" y="56102"/>
                        <a:pt x="194596" y="0"/>
                        <a:pt x="125349" y="0"/>
                      </a:cubicBezTo>
                      <a:close/>
                      <a:moveTo>
                        <a:pt x="125349" y="203644"/>
                      </a:moveTo>
                      <a:cubicBezTo>
                        <a:pt x="82105" y="203644"/>
                        <a:pt x="47053" y="168593"/>
                        <a:pt x="47053" y="125349"/>
                      </a:cubicBezTo>
                      <a:cubicBezTo>
                        <a:pt x="47053" y="82106"/>
                        <a:pt x="82105" y="47054"/>
                        <a:pt x="125349" y="47054"/>
                      </a:cubicBezTo>
                      <a:cubicBezTo>
                        <a:pt x="168592" y="47054"/>
                        <a:pt x="203645" y="82106"/>
                        <a:pt x="203645" y="125349"/>
                      </a:cubicBezTo>
                      <a:cubicBezTo>
                        <a:pt x="203645" y="168593"/>
                        <a:pt x="168592" y="203644"/>
                        <a:pt x="125349" y="2036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grpSp>
            <p:nvGrpSpPr>
              <p:cNvPr id="542" name="Graphic 70">
                <a:extLst>
                  <a:ext uri="{FF2B5EF4-FFF2-40B4-BE49-F238E27FC236}">
                    <a16:creationId xmlns:a16="http://schemas.microsoft.com/office/drawing/2014/main" id="{BAA662E1-1C59-CB4E-9AFE-E31A4BEE5B10}"/>
                  </a:ext>
                </a:extLst>
              </p:cNvPr>
              <p:cNvGrpSpPr/>
              <p:nvPr/>
            </p:nvGrpSpPr>
            <p:grpSpPr>
              <a:xfrm>
                <a:off x="1999459" y="-242578"/>
                <a:ext cx="305942" cy="193929"/>
                <a:chOff x="3476625" y="2521743"/>
                <a:chExt cx="305942" cy="193929"/>
              </a:xfrm>
              <a:grpFill/>
            </p:grpSpPr>
            <p:sp>
              <p:nvSpPr>
                <p:cNvPr id="544" name="Freeform: Shape 543">
                  <a:extLst>
                    <a:ext uri="{FF2B5EF4-FFF2-40B4-BE49-F238E27FC236}">
                      <a16:creationId xmlns:a16="http://schemas.microsoft.com/office/drawing/2014/main" id="{D3F6DB11-0F50-E48B-B0C3-4F2BD8101AF9}"/>
                    </a:ext>
                  </a:extLst>
                </p:cNvPr>
                <p:cNvSpPr/>
                <p:nvPr/>
              </p:nvSpPr>
              <p:spPr>
                <a:xfrm>
                  <a:off x="3476625" y="2541650"/>
                  <a:ext cx="233743" cy="154114"/>
                </a:xfrm>
                <a:custGeom>
                  <a:avLst/>
                  <a:gdLst>
                    <a:gd name="connsiteX0" fmla="*/ 8858 w 233743"/>
                    <a:gd name="connsiteY0" fmla="*/ 0 h 154114"/>
                    <a:gd name="connsiteX1" fmla="*/ 0 w 233743"/>
                    <a:gd name="connsiteY1" fmla="*/ 8858 h 154114"/>
                    <a:gd name="connsiteX2" fmla="*/ 0 w 233743"/>
                    <a:gd name="connsiteY2" fmla="*/ 145256 h 154114"/>
                    <a:gd name="connsiteX3" fmla="*/ 8858 w 233743"/>
                    <a:gd name="connsiteY3" fmla="*/ 154115 h 154114"/>
                    <a:gd name="connsiteX4" fmla="*/ 233744 w 233743"/>
                    <a:gd name="connsiteY4" fmla="*/ 154115 h 154114"/>
                    <a:gd name="connsiteX5" fmla="*/ 233744 w 233743"/>
                    <a:gd name="connsiteY5" fmla="*/ 0 h 154114"/>
                    <a:gd name="connsiteX6" fmla="*/ 8858 w 233743"/>
                    <a:gd name="connsiteY6" fmla="*/ 0 h 15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43" h="154114">
                      <a:moveTo>
                        <a:pt x="8858" y="0"/>
                      </a:moveTo>
                      <a:cubicBezTo>
                        <a:pt x="4000" y="0"/>
                        <a:pt x="0" y="4001"/>
                        <a:pt x="0" y="8858"/>
                      </a:cubicBezTo>
                      <a:lnTo>
                        <a:pt x="0" y="145256"/>
                      </a:lnTo>
                      <a:cubicBezTo>
                        <a:pt x="0" y="150114"/>
                        <a:pt x="4000" y="154115"/>
                        <a:pt x="8858" y="154115"/>
                      </a:cubicBezTo>
                      <a:lnTo>
                        <a:pt x="233744" y="154115"/>
                      </a:lnTo>
                      <a:lnTo>
                        <a:pt x="233744" y="0"/>
                      </a:lnTo>
                      <a:lnTo>
                        <a:pt x="885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sp>
              <p:nvSpPr>
                <p:cNvPr id="545" name="Freeform: Shape 544">
                  <a:extLst>
                    <a:ext uri="{FF2B5EF4-FFF2-40B4-BE49-F238E27FC236}">
                      <a16:creationId xmlns:a16="http://schemas.microsoft.com/office/drawing/2014/main" id="{9826AD79-13DB-0CC2-5B20-5F86997C8659}"/>
                    </a:ext>
                  </a:extLst>
                </p:cNvPr>
                <p:cNvSpPr/>
                <p:nvPr/>
              </p:nvSpPr>
              <p:spPr>
                <a:xfrm>
                  <a:off x="3702557" y="2521743"/>
                  <a:ext cx="80009" cy="193929"/>
                </a:xfrm>
                <a:custGeom>
                  <a:avLst/>
                  <a:gdLst>
                    <a:gd name="connsiteX0" fmla="*/ 0 w 80009"/>
                    <a:gd name="connsiteY0" fmla="*/ 13335 h 193929"/>
                    <a:gd name="connsiteX1" fmla="*/ 0 w 80009"/>
                    <a:gd name="connsiteY1" fmla="*/ 180594 h 193929"/>
                    <a:gd name="connsiteX2" fmla="*/ 13335 w 80009"/>
                    <a:gd name="connsiteY2" fmla="*/ 193929 h 193929"/>
                    <a:gd name="connsiteX3" fmla="*/ 80010 w 80009"/>
                    <a:gd name="connsiteY3" fmla="*/ 193929 h 193929"/>
                    <a:gd name="connsiteX4" fmla="*/ 80010 w 80009"/>
                    <a:gd name="connsiteY4" fmla="*/ 0 h 193929"/>
                    <a:gd name="connsiteX5" fmla="*/ 13335 w 80009"/>
                    <a:gd name="connsiteY5" fmla="*/ 0 h 193929"/>
                    <a:gd name="connsiteX6" fmla="*/ 0 w 80009"/>
                    <a:gd name="connsiteY6" fmla="*/ 13335 h 19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09" h="193929">
                      <a:moveTo>
                        <a:pt x="0" y="13335"/>
                      </a:moveTo>
                      <a:lnTo>
                        <a:pt x="0" y="180594"/>
                      </a:lnTo>
                      <a:cubicBezTo>
                        <a:pt x="0" y="187928"/>
                        <a:pt x="6001" y="193929"/>
                        <a:pt x="13335" y="193929"/>
                      </a:cubicBezTo>
                      <a:lnTo>
                        <a:pt x="80010" y="193929"/>
                      </a:lnTo>
                      <a:lnTo>
                        <a:pt x="80010" y="0"/>
                      </a:lnTo>
                      <a:lnTo>
                        <a:pt x="13335" y="0"/>
                      </a:lnTo>
                      <a:cubicBezTo>
                        <a:pt x="6001" y="0"/>
                        <a:pt x="0" y="6001"/>
                        <a:pt x="0" y="1333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sp>
            <p:nvSpPr>
              <p:cNvPr id="543" name="Freeform: Shape 542">
                <a:extLst>
                  <a:ext uri="{FF2B5EF4-FFF2-40B4-BE49-F238E27FC236}">
                    <a16:creationId xmlns:a16="http://schemas.microsoft.com/office/drawing/2014/main" id="{D071F7CB-853B-5F29-AFFE-6EEBDF31F906}"/>
                  </a:ext>
                </a:extLst>
              </p:cNvPr>
              <p:cNvSpPr/>
              <p:nvPr/>
            </p:nvSpPr>
            <p:spPr>
              <a:xfrm>
                <a:off x="3813400" y="-666821"/>
                <a:ext cx="380618" cy="1042415"/>
              </a:xfrm>
              <a:custGeom>
                <a:avLst/>
                <a:gdLst>
                  <a:gd name="connsiteX0" fmla="*/ 220789 w 380618"/>
                  <a:gd name="connsiteY0" fmla="*/ 0 h 1042415"/>
                  <a:gd name="connsiteX1" fmla="*/ 0 w 380618"/>
                  <a:gd name="connsiteY1" fmla="*/ 0 h 1042415"/>
                  <a:gd name="connsiteX2" fmla="*/ 0 w 380618"/>
                  <a:gd name="connsiteY2" fmla="*/ 1042416 h 1042415"/>
                  <a:gd name="connsiteX3" fmla="*/ 220789 w 380618"/>
                  <a:gd name="connsiteY3" fmla="*/ 1042416 h 1042415"/>
                  <a:gd name="connsiteX4" fmla="*/ 380619 w 380618"/>
                  <a:gd name="connsiteY4" fmla="*/ 881063 h 1042415"/>
                  <a:gd name="connsiteX5" fmla="*/ 380619 w 380618"/>
                  <a:gd name="connsiteY5" fmla="*/ 161449 h 1042415"/>
                  <a:gd name="connsiteX6" fmla="*/ 220789 w 380618"/>
                  <a:gd name="connsiteY6" fmla="*/ 0 h 104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618" h="1042415">
                    <a:moveTo>
                      <a:pt x="220789" y="0"/>
                    </a:moveTo>
                    <a:lnTo>
                      <a:pt x="0" y="0"/>
                    </a:lnTo>
                    <a:lnTo>
                      <a:pt x="0" y="1042416"/>
                    </a:lnTo>
                    <a:lnTo>
                      <a:pt x="220789" y="1042416"/>
                    </a:lnTo>
                    <a:cubicBezTo>
                      <a:pt x="309086" y="1042416"/>
                      <a:pt x="380619" y="970121"/>
                      <a:pt x="380619" y="881063"/>
                    </a:cubicBezTo>
                    <a:lnTo>
                      <a:pt x="380619" y="161449"/>
                    </a:lnTo>
                    <a:cubicBezTo>
                      <a:pt x="380619" y="72295"/>
                      <a:pt x="309086" y="0"/>
                      <a:pt x="22078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grpSp>
      <p:grpSp>
        <p:nvGrpSpPr>
          <p:cNvPr id="550" name="Group 549">
            <a:extLst>
              <a:ext uri="{FF2B5EF4-FFF2-40B4-BE49-F238E27FC236}">
                <a16:creationId xmlns:a16="http://schemas.microsoft.com/office/drawing/2014/main" id="{2F9A3C2A-56FE-C2B6-C733-68732577FC80}"/>
              </a:ext>
            </a:extLst>
          </p:cNvPr>
          <p:cNvGrpSpPr/>
          <p:nvPr/>
        </p:nvGrpSpPr>
        <p:grpSpPr>
          <a:xfrm>
            <a:off x="3565918" y="4159076"/>
            <a:ext cx="581713" cy="526679"/>
            <a:chOff x="10437348" y="4198501"/>
            <a:chExt cx="581713" cy="526679"/>
          </a:xfrm>
        </p:grpSpPr>
        <p:sp>
          <p:nvSpPr>
            <p:cNvPr id="551" name="Rectangle 550">
              <a:extLst>
                <a:ext uri="{FF2B5EF4-FFF2-40B4-BE49-F238E27FC236}">
                  <a16:creationId xmlns:a16="http://schemas.microsoft.com/office/drawing/2014/main" id="{AB93EDC8-B13F-AAF5-CB81-3F50DCD1C21B}"/>
                </a:ext>
              </a:extLst>
            </p:cNvPr>
            <p:cNvSpPr>
              <a:spLocks noChangeAspect="1"/>
            </p:cNvSpPr>
            <p:nvPr/>
          </p:nvSpPr>
          <p:spPr>
            <a:xfrm>
              <a:off x="10437348" y="4198501"/>
              <a:ext cx="581713" cy="526679"/>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ctr" anchorCtr="0"/>
            <a:lstStyle/>
            <a:p>
              <a:pPr marR="0" lvl="0" algn="ctr" defTabSz="914354" rtl="0" eaLnBrk="1" fontAlgn="auto" latinLnBrk="0" hangingPunct="1">
                <a:lnSpc>
                  <a:spcPct val="100000"/>
                </a:lnSpc>
                <a:spcBef>
                  <a:spcPts val="0"/>
                </a:spcBef>
                <a:spcAft>
                  <a:spcPts val="0"/>
                </a:spcAft>
                <a:buClrTx/>
                <a:buSzTx/>
                <a:tabLst/>
                <a:defRPr/>
              </a:pPr>
              <a:endParaRPr kumimoji="0" lang="en-US" sz="1100" b="0" i="0" u="sng" strike="noStrike" kern="0" cap="none" spc="0" normalizeH="0" baseline="0" noProof="0">
                <a:ln>
                  <a:noFill/>
                </a:ln>
                <a:solidFill>
                  <a:schemeClr val="tx1"/>
                </a:solidFill>
                <a:effectLst/>
                <a:uLnTx/>
                <a:uFillTx/>
                <a:ea typeface="+mn-ea"/>
                <a:cs typeface="+mn-cs"/>
              </a:endParaRPr>
            </a:p>
          </p:txBody>
        </p:sp>
        <p:grpSp>
          <p:nvGrpSpPr>
            <p:cNvPr id="552" name="Group 551">
              <a:extLst>
                <a:ext uri="{FF2B5EF4-FFF2-40B4-BE49-F238E27FC236}">
                  <a16:creationId xmlns:a16="http://schemas.microsoft.com/office/drawing/2014/main" id="{635F6DEE-4A06-E2BC-3EF3-AE65166B481E}"/>
                </a:ext>
              </a:extLst>
            </p:cNvPr>
            <p:cNvGrpSpPr/>
            <p:nvPr/>
          </p:nvGrpSpPr>
          <p:grpSpPr>
            <a:xfrm>
              <a:off x="10506813" y="4391423"/>
              <a:ext cx="418852" cy="207911"/>
              <a:chOff x="7358078" y="1336907"/>
              <a:chExt cx="1062828" cy="527568"/>
            </a:xfrm>
            <a:solidFill>
              <a:srgbClr val="FFFFFF"/>
            </a:solidFill>
          </p:grpSpPr>
          <p:sp>
            <p:nvSpPr>
              <p:cNvPr id="553" name="Freeform: Shape 552">
                <a:extLst>
                  <a:ext uri="{FF2B5EF4-FFF2-40B4-BE49-F238E27FC236}">
                    <a16:creationId xmlns:a16="http://schemas.microsoft.com/office/drawing/2014/main" id="{548A6588-48B1-F773-B026-6EE8A0514EE1}"/>
                  </a:ext>
                </a:extLst>
              </p:cNvPr>
              <p:cNvSpPr/>
              <p:nvPr/>
            </p:nvSpPr>
            <p:spPr>
              <a:xfrm>
                <a:off x="7358078" y="1631011"/>
                <a:ext cx="1062828" cy="233464"/>
              </a:xfrm>
              <a:custGeom>
                <a:avLst/>
                <a:gdLst>
                  <a:gd name="connsiteX0" fmla="*/ 945865 w 1062828"/>
                  <a:gd name="connsiteY0" fmla="*/ 74852 h 233464"/>
                  <a:gd name="connsiteX1" fmla="*/ 903986 w 1062828"/>
                  <a:gd name="connsiteY1" fmla="*/ 116731 h 233464"/>
                  <a:gd name="connsiteX2" fmla="*/ 945865 w 1062828"/>
                  <a:gd name="connsiteY2" fmla="*/ 158610 h 233464"/>
                  <a:gd name="connsiteX3" fmla="*/ 987744 w 1062828"/>
                  <a:gd name="connsiteY3" fmla="*/ 116731 h 233464"/>
                  <a:gd name="connsiteX4" fmla="*/ 945865 w 1062828"/>
                  <a:gd name="connsiteY4" fmla="*/ 74852 h 233464"/>
                  <a:gd name="connsiteX5" fmla="*/ 780064 w 1062828"/>
                  <a:gd name="connsiteY5" fmla="*/ 74852 h 233464"/>
                  <a:gd name="connsiteX6" fmla="*/ 738185 w 1062828"/>
                  <a:gd name="connsiteY6" fmla="*/ 116731 h 233464"/>
                  <a:gd name="connsiteX7" fmla="*/ 780064 w 1062828"/>
                  <a:gd name="connsiteY7" fmla="*/ 158610 h 233464"/>
                  <a:gd name="connsiteX8" fmla="*/ 821943 w 1062828"/>
                  <a:gd name="connsiteY8" fmla="*/ 116731 h 233464"/>
                  <a:gd name="connsiteX9" fmla="*/ 780064 w 1062828"/>
                  <a:gd name="connsiteY9" fmla="*/ 74852 h 233464"/>
                  <a:gd name="connsiteX10" fmla="*/ 614262 w 1062828"/>
                  <a:gd name="connsiteY10" fmla="*/ 74852 h 233464"/>
                  <a:gd name="connsiteX11" fmla="*/ 572383 w 1062828"/>
                  <a:gd name="connsiteY11" fmla="*/ 116731 h 233464"/>
                  <a:gd name="connsiteX12" fmla="*/ 614262 w 1062828"/>
                  <a:gd name="connsiteY12" fmla="*/ 158610 h 233464"/>
                  <a:gd name="connsiteX13" fmla="*/ 656141 w 1062828"/>
                  <a:gd name="connsiteY13" fmla="*/ 116731 h 233464"/>
                  <a:gd name="connsiteX14" fmla="*/ 614262 w 1062828"/>
                  <a:gd name="connsiteY14" fmla="*/ 74852 h 233464"/>
                  <a:gd name="connsiteX15" fmla="*/ 448460 w 1062828"/>
                  <a:gd name="connsiteY15" fmla="*/ 74852 h 233464"/>
                  <a:gd name="connsiteX16" fmla="*/ 406581 w 1062828"/>
                  <a:gd name="connsiteY16" fmla="*/ 116731 h 233464"/>
                  <a:gd name="connsiteX17" fmla="*/ 448460 w 1062828"/>
                  <a:gd name="connsiteY17" fmla="*/ 158610 h 233464"/>
                  <a:gd name="connsiteX18" fmla="*/ 490339 w 1062828"/>
                  <a:gd name="connsiteY18" fmla="*/ 116731 h 233464"/>
                  <a:gd name="connsiteX19" fmla="*/ 448460 w 1062828"/>
                  <a:gd name="connsiteY19" fmla="*/ 74852 h 233464"/>
                  <a:gd name="connsiteX20" fmla="*/ 282658 w 1062828"/>
                  <a:gd name="connsiteY20" fmla="*/ 74852 h 233464"/>
                  <a:gd name="connsiteX21" fmla="*/ 240779 w 1062828"/>
                  <a:gd name="connsiteY21" fmla="*/ 116731 h 233464"/>
                  <a:gd name="connsiteX22" fmla="*/ 282658 w 1062828"/>
                  <a:gd name="connsiteY22" fmla="*/ 158610 h 233464"/>
                  <a:gd name="connsiteX23" fmla="*/ 324537 w 1062828"/>
                  <a:gd name="connsiteY23" fmla="*/ 116731 h 233464"/>
                  <a:gd name="connsiteX24" fmla="*/ 282658 w 1062828"/>
                  <a:gd name="connsiteY24" fmla="*/ 74852 h 233464"/>
                  <a:gd name="connsiteX25" fmla="*/ 116856 w 1062828"/>
                  <a:gd name="connsiteY25" fmla="*/ 74852 h 233464"/>
                  <a:gd name="connsiteX26" fmla="*/ 74977 w 1062828"/>
                  <a:gd name="connsiteY26" fmla="*/ 116731 h 233464"/>
                  <a:gd name="connsiteX27" fmla="*/ 116856 w 1062828"/>
                  <a:gd name="connsiteY27" fmla="*/ 158610 h 233464"/>
                  <a:gd name="connsiteX28" fmla="*/ 158735 w 1062828"/>
                  <a:gd name="connsiteY28" fmla="*/ 116731 h 233464"/>
                  <a:gd name="connsiteX29" fmla="*/ 116856 w 1062828"/>
                  <a:gd name="connsiteY29" fmla="*/ 74852 h 233464"/>
                  <a:gd name="connsiteX30" fmla="*/ 116732 w 1062828"/>
                  <a:gd name="connsiteY30" fmla="*/ 0 h 233464"/>
                  <a:gd name="connsiteX31" fmla="*/ 946096 w 1062828"/>
                  <a:gd name="connsiteY31" fmla="*/ 0 h 233464"/>
                  <a:gd name="connsiteX32" fmla="*/ 1062828 w 1062828"/>
                  <a:gd name="connsiteY32" fmla="*/ 116732 h 233464"/>
                  <a:gd name="connsiteX33" fmla="*/ 1062827 w 1062828"/>
                  <a:gd name="connsiteY33" fmla="*/ 116732 h 233464"/>
                  <a:gd name="connsiteX34" fmla="*/ 946095 w 1062828"/>
                  <a:gd name="connsiteY34" fmla="*/ 233464 h 233464"/>
                  <a:gd name="connsiteX35" fmla="*/ 116732 w 1062828"/>
                  <a:gd name="connsiteY35" fmla="*/ 233463 h 233464"/>
                  <a:gd name="connsiteX36" fmla="*/ 9174 w 1062828"/>
                  <a:gd name="connsiteY36" fmla="*/ 162168 h 233464"/>
                  <a:gd name="connsiteX37" fmla="*/ 0 w 1062828"/>
                  <a:gd name="connsiteY37" fmla="*/ 116732 h 233464"/>
                  <a:gd name="connsiteX38" fmla="*/ 9174 w 1062828"/>
                  <a:gd name="connsiteY38" fmla="*/ 71295 h 233464"/>
                  <a:gd name="connsiteX39" fmla="*/ 116732 w 1062828"/>
                  <a:gd name="connsiteY39" fmla="*/ 0 h 23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2828" h="233464">
                    <a:moveTo>
                      <a:pt x="945865" y="74852"/>
                    </a:moveTo>
                    <a:cubicBezTo>
                      <a:pt x="922736" y="74852"/>
                      <a:pt x="903986" y="93602"/>
                      <a:pt x="903986" y="116731"/>
                    </a:cubicBezTo>
                    <a:cubicBezTo>
                      <a:pt x="903986" y="139860"/>
                      <a:pt x="922736" y="158610"/>
                      <a:pt x="945865" y="158610"/>
                    </a:cubicBezTo>
                    <a:cubicBezTo>
                      <a:pt x="968994" y="158610"/>
                      <a:pt x="987744" y="139860"/>
                      <a:pt x="987744" y="116731"/>
                    </a:cubicBezTo>
                    <a:cubicBezTo>
                      <a:pt x="987744" y="93602"/>
                      <a:pt x="968994" y="74852"/>
                      <a:pt x="945865" y="74852"/>
                    </a:cubicBezTo>
                    <a:close/>
                    <a:moveTo>
                      <a:pt x="780064" y="74852"/>
                    </a:moveTo>
                    <a:cubicBezTo>
                      <a:pt x="756935" y="74852"/>
                      <a:pt x="738185" y="93602"/>
                      <a:pt x="738185" y="116731"/>
                    </a:cubicBezTo>
                    <a:cubicBezTo>
                      <a:pt x="738185" y="139860"/>
                      <a:pt x="756935" y="158610"/>
                      <a:pt x="780064" y="158610"/>
                    </a:cubicBezTo>
                    <a:cubicBezTo>
                      <a:pt x="803193" y="158610"/>
                      <a:pt x="821943" y="139860"/>
                      <a:pt x="821943" y="116731"/>
                    </a:cubicBezTo>
                    <a:cubicBezTo>
                      <a:pt x="821943" y="93602"/>
                      <a:pt x="803193" y="74852"/>
                      <a:pt x="780064" y="74852"/>
                    </a:cubicBezTo>
                    <a:close/>
                    <a:moveTo>
                      <a:pt x="614262" y="74852"/>
                    </a:moveTo>
                    <a:cubicBezTo>
                      <a:pt x="591133" y="74852"/>
                      <a:pt x="572383" y="93602"/>
                      <a:pt x="572383" y="116731"/>
                    </a:cubicBezTo>
                    <a:cubicBezTo>
                      <a:pt x="572383" y="139860"/>
                      <a:pt x="591133" y="158610"/>
                      <a:pt x="614262" y="158610"/>
                    </a:cubicBezTo>
                    <a:cubicBezTo>
                      <a:pt x="637391" y="158610"/>
                      <a:pt x="656141" y="139860"/>
                      <a:pt x="656141" y="116731"/>
                    </a:cubicBezTo>
                    <a:cubicBezTo>
                      <a:pt x="656141" y="93602"/>
                      <a:pt x="637391" y="74852"/>
                      <a:pt x="614262" y="74852"/>
                    </a:cubicBezTo>
                    <a:close/>
                    <a:moveTo>
                      <a:pt x="448460" y="74852"/>
                    </a:moveTo>
                    <a:cubicBezTo>
                      <a:pt x="425331" y="74852"/>
                      <a:pt x="406581" y="93602"/>
                      <a:pt x="406581" y="116731"/>
                    </a:cubicBezTo>
                    <a:cubicBezTo>
                      <a:pt x="406581" y="139860"/>
                      <a:pt x="425331" y="158610"/>
                      <a:pt x="448460" y="158610"/>
                    </a:cubicBezTo>
                    <a:cubicBezTo>
                      <a:pt x="471589" y="158610"/>
                      <a:pt x="490339" y="139860"/>
                      <a:pt x="490339" y="116731"/>
                    </a:cubicBezTo>
                    <a:cubicBezTo>
                      <a:pt x="490339" y="93602"/>
                      <a:pt x="471589" y="74852"/>
                      <a:pt x="448460" y="74852"/>
                    </a:cubicBezTo>
                    <a:close/>
                    <a:moveTo>
                      <a:pt x="282658" y="74852"/>
                    </a:moveTo>
                    <a:cubicBezTo>
                      <a:pt x="259529" y="74852"/>
                      <a:pt x="240779" y="93602"/>
                      <a:pt x="240779" y="116731"/>
                    </a:cubicBezTo>
                    <a:cubicBezTo>
                      <a:pt x="240779" y="139860"/>
                      <a:pt x="259529" y="158610"/>
                      <a:pt x="282658" y="158610"/>
                    </a:cubicBezTo>
                    <a:cubicBezTo>
                      <a:pt x="305787" y="158610"/>
                      <a:pt x="324537" y="139860"/>
                      <a:pt x="324537" y="116731"/>
                    </a:cubicBezTo>
                    <a:cubicBezTo>
                      <a:pt x="324537" y="93602"/>
                      <a:pt x="305787" y="74852"/>
                      <a:pt x="282658" y="74852"/>
                    </a:cubicBezTo>
                    <a:close/>
                    <a:moveTo>
                      <a:pt x="116856" y="74852"/>
                    </a:moveTo>
                    <a:cubicBezTo>
                      <a:pt x="93727" y="74852"/>
                      <a:pt x="74977" y="93602"/>
                      <a:pt x="74977" y="116731"/>
                    </a:cubicBezTo>
                    <a:cubicBezTo>
                      <a:pt x="74977" y="139860"/>
                      <a:pt x="93727" y="158610"/>
                      <a:pt x="116856" y="158610"/>
                    </a:cubicBezTo>
                    <a:cubicBezTo>
                      <a:pt x="139985" y="158610"/>
                      <a:pt x="158735" y="139860"/>
                      <a:pt x="158735" y="116731"/>
                    </a:cubicBezTo>
                    <a:cubicBezTo>
                      <a:pt x="158735" y="93602"/>
                      <a:pt x="139985" y="74852"/>
                      <a:pt x="116856" y="74852"/>
                    </a:cubicBezTo>
                    <a:close/>
                    <a:moveTo>
                      <a:pt x="116732" y="0"/>
                    </a:moveTo>
                    <a:lnTo>
                      <a:pt x="946096" y="0"/>
                    </a:lnTo>
                    <a:cubicBezTo>
                      <a:pt x="1010565" y="0"/>
                      <a:pt x="1062828" y="52263"/>
                      <a:pt x="1062828" y="116732"/>
                    </a:cubicBezTo>
                    <a:lnTo>
                      <a:pt x="1062827" y="116732"/>
                    </a:lnTo>
                    <a:cubicBezTo>
                      <a:pt x="1062827" y="181201"/>
                      <a:pt x="1010564" y="233464"/>
                      <a:pt x="946095" y="233464"/>
                    </a:cubicBezTo>
                    <a:lnTo>
                      <a:pt x="116732" y="233463"/>
                    </a:lnTo>
                    <a:cubicBezTo>
                      <a:pt x="68381" y="233463"/>
                      <a:pt x="26895" y="204065"/>
                      <a:pt x="9174" y="162168"/>
                    </a:cubicBezTo>
                    <a:lnTo>
                      <a:pt x="0" y="116732"/>
                    </a:lnTo>
                    <a:lnTo>
                      <a:pt x="9174" y="71295"/>
                    </a:lnTo>
                    <a:cubicBezTo>
                      <a:pt x="26895" y="29398"/>
                      <a:pt x="68381" y="0"/>
                      <a:pt x="11673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sp>
            <p:nvSpPr>
              <p:cNvPr id="554" name="Freeform 133">
                <a:extLst>
                  <a:ext uri="{FF2B5EF4-FFF2-40B4-BE49-F238E27FC236}">
                    <a16:creationId xmlns:a16="http://schemas.microsoft.com/office/drawing/2014/main" id="{CC46F636-C511-EBD5-8852-A336CECEA891}"/>
                  </a:ext>
                </a:extLst>
              </p:cNvPr>
              <p:cNvSpPr>
                <a:spLocks noEditPoints="1"/>
              </p:cNvSpPr>
              <p:nvPr/>
            </p:nvSpPr>
            <p:spPr bwMode="auto">
              <a:xfrm>
                <a:off x="7440541" y="1336907"/>
                <a:ext cx="267089" cy="266311"/>
              </a:xfrm>
              <a:custGeom>
                <a:avLst/>
                <a:gdLst>
                  <a:gd name="T0" fmla="*/ 6 w 145"/>
                  <a:gd name="T1" fmla="*/ 145 h 145"/>
                  <a:gd name="T2" fmla="*/ 139 w 145"/>
                  <a:gd name="T3" fmla="*/ 145 h 145"/>
                  <a:gd name="T4" fmla="*/ 145 w 145"/>
                  <a:gd name="T5" fmla="*/ 139 h 145"/>
                  <a:gd name="T6" fmla="*/ 145 w 145"/>
                  <a:gd name="T7" fmla="*/ 7 h 145"/>
                  <a:gd name="T8" fmla="*/ 139 w 145"/>
                  <a:gd name="T9" fmla="*/ 0 h 145"/>
                  <a:gd name="T10" fmla="*/ 6 w 145"/>
                  <a:gd name="T11" fmla="*/ 0 h 145"/>
                  <a:gd name="T12" fmla="*/ 0 w 145"/>
                  <a:gd name="T13" fmla="*/ 7 h 145"/>
                  <a:gd name="T14" fmla="*/ 0 w 145"/>
                  <a:gd name="T15" fmla="*/ 139 h 145"/>
                  <a:gd name="T16" fmla="*/ 6 w 145"/>
                  <a:gd name="T17" fmla="*/ 145 h 145"/>
                  <a:gd name="T18" fmla="*/ 98 w 145"/>
                  <a:gd name="T19" fmla="*/ 50 h 145"/>
                  <a:gd name="T20" fmla="*/ 77 w 145"/>
                  <a:gd name="T21" fmla="*/ 50 h 145"/>
                  <a:gd name="T22" fmla="*/ 77 w 145"/>
                  <a:gd name="T23" fmla="*/ 10 h 145"/>
                  <a:gd name="T24" fmla="*/ 98 w 145"/>
                  <a:gd name="T25" fmla="*/ 10 h 145"/>
                  <a:gd name="T26" fmla="*/ 98 w 145"/>
                  <a:gd name="T27" fmla="*/ 50 h 145"/>
                  <a:gd name="T28" fmla="*/ 68 w 145"/>
                  <a:gd name="T29" fmla="*/ 50 h 145"/>
                  <a:gd name="T30" fmla="*/ 47 w 145"/>
                  <a:gd name="T31" fmla="*/ 50 h 145"/>
                  <a:gd name="T32" fmla="*/ 47 w 145"/>
                  <a:gd name="T33" fmla="*/ 10 h 145"/>
                  <a:gd name="T34" fmla="*/ 68 w 145"/>
                  <a:gd name="T35" fmla="*/ 10 h 145"/>
                  <a:gd name="T36" fmla="*/ 68 w 145"/>
                  <a:gd name="T37"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45">
                    <a:moveTo>
                      <a:pt x="6" y="145"/>
                    </a:moveTo>
                    <a:cubicBezTo>
                      <a:pt x="139" y="145"/>
                      <a:pt x="139" y="145"/>
                      <a:pt x="139" y="145"/>
                    </a:cubicBezTo>
                    <a:cubicBezTo>
                      <a:pt x="142" y="145"/>
                      <a:pt x="145" y="142"/>
                      <a:pt x="145" y="139"/>
                    </a:cubicBezTo>
                    <a:cubicBezTo>
                      <a:pt x="145" y="7"/>
                      <a:pt x="145" y="7"/>
                      <a:pt x="145" y="7"/>
                    </a:cubicBezTo>
                    <a:cubicBezTo>
                      <a:pt x="145" y="3"/>
                      <a:pt x="142" y="0"/>
                      <a:pt x="139" y="0"/>
                    </a:cubicBezTo>
                    <a:cubicBezTo>
                      <a:pt x="6" y="0"/>
                      <a:pt x="6" y="0"/>
                      <a:pt x="6" y="0"/>
                    </a:cubicBezTo>
                    <a:cubicBezTo>
                      <a:pt x="3" y="0"/>
                      <a:pt x="0" y="3"/>
                      <a:pt x="0" y="7"/>
                    </a:cubicBezTo>
                    <a:cubicBezTo>
                      <a:pt x="0" y="139"/>
                      <a:pt x="0" y="139"/>
                      <a:pt x="0" y="139"/>
                    </a:cubicBezTo>
                    <a:cubicBezTo>
                      <a:pt x="0" y="142"/>
                      <a:pt x="3" y="145"/>
                      <a:pt x="6" y="145"/>
                    </a:cubicBezTo>
                    <a:close/>
                    <a:moveTo>
                      <a:pt x="98" y="50"/>
                    </a:moveTo>
                    <a:cubicBezTo>
                      <a:pt x="77" y="50"/>
                      <a:pt x="77" y="50"/>
                      <a:pt x="77" y="50"/>
                    </a:cubicBezTo>
                    <a:cubicBezTo>
                      <a:pt x="77" y="46"/>
                      <a:pt x="77" y="13"/>
                      <a:pt x="77" y="10"/>
                    </a:cubicBezTo>
                    <a:cubicBezTo>
                      <a:pt x="98" y="10"/>
                      <a:pt x="98" y="10"/>
                      <a:pt x="98" y="10"/>
                    </a:cubicBezTo>
                    <a:cubicBezTo>
                      <a:pt x="98" y="13"/>
                      <a:pt x="98" y="46"/>
                      <a:pt x="98" y="50"/>
                    </a:cubicBezTo>
                    <a:close/>
                    <a:moveTo>
                      <a:pt x="68" y="50"/>
                    </a:moveTo>
                    <a:cubicBezTo>
                      <a:pt x="47" y="50"/>
                      <a:pt x="47" y="50"/>
                      <a:pt x="47" y="50"/>
                    </a:cubicBezTo>
                    <a:cubicBezTo>
                      <a:pt x="47" y="46"/>
                      <a:pt x="47" y="13"/>
                      <a:pt x="47" y="10"/>
                    </a:cubicBezTo>
                    <a:cubicBezTo>
                      <a:pt x="68" y="10"/>
                      <a:pt x="68" y="10"/>
                      <a:pt x="68" y="10"/>
                    </a:cubicBezTo>
                    <a:cubicBezTo>
                      <a:pt x="68" y="13"/>
                      <a:pt x="68" y="46"/>
                      <a:pt x="68"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sp>
            <p:nvSpPr>
              <p:cNvPr id="555" name="Freeform 134">
                <a:extLst>
                  <a:ext uri="{FF2B5EF4-FFF2-40B4-BE49-F238E27FC236}">
                    <a16:creationId xmlns:a16="http://schemas.microsoft.com/office/drawing/2014/main" id="{6408F1BA-8545-0C30-35FF-D0CD731783ED}"/>
                  </a:ext>
                </a:extLst>
              </p:cNvPr>
              <p:cNvSpPr>
                <a:spLocks noEditPoints="1"/>
              </p:cNvSpPr>
              <p:nvPr/>
            </p:nvSpPr>
            <p:spPr bwMode="auto">
              <a:xfrm>
                <a:off x="7771482" y="1336907"/>
                <a:ext cx="265532" cy="266311"/>
              </a:xfrm>
              <a:custGeom>
                <a:avLst/>
                <a:gdLst>
                  <a:gd name="T0" fmla="*/ 6 w 144"/>
                  <a:gd name="T1" fmla="*/ 145 h 145"/>
                  <a:gd name="T2" fmla="*/ 138 w 144"/>
                  <a:gd name="T3" fmla="*/ 145 h 145"/>
                  <a:gd name="T4" fmla="*/ 144 w 144"/>
                  <a:gd name="T5" fmla="*/ 139 h 145"/>
                  <a:gd name="T6" fmla="*/ 144 w 144"/>
                  <a:gd name="T7" fmla="*/ 7 h 145"/>
                  <a:gd name="T8" fmla="*/ 138 w 144"/>
                  <a:gd name="T9" fmla="*/ 0 h 145"/>
                  <a:gd name="T10" fmla="*/ 6 w 144"/>
                  <a:gd name="T11" fmla="*/ 0 h 145"/>
                  <a:gd name="T12" fmla="*/ 0 w 144"/>
                  <a:gd name="T13" fmla="*/ 7 h 145"/>
                  <a:gd name="T14" fmla="*/ 0 w 144"/>
                  <a:gd name="T15" fmla="*/ 139 h 145"/>
                  <a:gd name="T16" fmla="*/ 6 w 144"/>
                  <a:gd name="T17" fmla="*/ 145 h 145"/>
                  <a:gd name="T18" fmla="*/ 97 w 144"/>
                  <a:gd name="T19" fmla="*/ 50 h 145"/>
                  <a:gd name="T20" fmla="*/ 76 w 144"/>
                  <a:gd name="T21" fmla="*/ 50 h 145"/>
                  <a:gd name="T22" fmla="*/ 76 w 144"/>
                  <a:gd name="T23" fmla="*/ 10 h 145"/>
                  <a:gd name="T24" fmla="*/ 97 w 144"/>
                  <a:gd name="T25" fmla="*/ 10 h 145"/>
                  <a:gd name="T26" fmla="*/ 97 w 144"/>
                  <a:gd name="T27" fmla="*/ 50 h 145"/>
                  <a:gd name="T28" fmla="*/ 67 w 144"/>
                  <a:gd name="T29" fmla="*/ 50 h 145"/>
                  <a:gd name="T30" fmla="*/ 47 w 144"/>
                  <a:gd name="T31" fmla="*/ 50 h 145"/>
                  <a:gd name="T32" fmla="*/ 47 w 144"/>
                  <a:gd name="T33" fmla="*/ 10 h 145"/>
                  <a:gd name="T34" fmla="*/ 67 w 144"/>
                  <a:gd name="T35" fmla="*/ 10 h 145"/>
                  <a:gd name="T36" fmla="*/ 67 w 144"/>
                  <a:gd name="T37"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45">
                    <a:moveTo>
                      <a:pt x="6" y="145"/>
                    </a:moveTo>
                    <a:cubicBezTo>
                      <a:pt x="138" y="145"/>
                      <a:pt x="138" y="145"/>
                      <a:pt x="138" y="145"/>
                    </a:cubicBezTo>
                    <a:cubicBezTo>
                      <a:pt x="141" y="145"/>
                      <a:pt x="144" y="142"/>
                      <a:pt x="144" y="139"/>
                    </a:cubicBezTo>
                    <a:cubicBezTo>
                      <a:pt x="144" y="7"/>
                      <a:pt x="144" y="7"/>
                      <a:pt x="144" y="7"/>
                    </a:cubicBezTo>
                    <a:cubicBezTo>
                      <a:pt x="144" y="3"/>
                      <a:pt x="141" y="0"/>
                      <a:pt x="138" y="0"/>
                    </a:cubicBezTo>
                    <a:cubicBezTo>
                      <a:pt x="6" y="0"/>
                      <a:pt x="6" y="0"/>
                      <a:pt x="6" y="0"/>
                    </a:cubicBezTo>
                    <a:cubicBezTo>
                      <a:pt x="2" y="0"/>
                      <a:pt x="0" y="3"/>
                      <a:pt x="0" y="7"/>
                    </a:cubicBezTo>
                    <a:cubicBezTo>
                      <a:pt x="0" y="139"/>
                      <a:pt x="0" y="139"/>
                      <a:pt x="0" y="139"/>
                    </a:cubicBezTo>
                    <a:cubicBezTo>
                      <a:pt x="0" y="142"/>
                      <a:pt x="2" y="145"/>
                      <a:pt x="6" y="145"/>
                    </a:cubicBezTo>
                    <a:close/>
                    <a:moveTo>
                      <a:pt x="97" y="50"/>
                    </a:moveTo>
                    <a:cubicBezTo>
                      <a:pt x="76" y="50"/>
                      <a:pt x="76" y="50"/>
                      <a:pt x="76" y="50"/>
                    </a:cubicBezTo>
                    <a:cubicBezTo>
                      <a:pt x="76" y="46"/>
                      <a:pt x="76" y="13"/>
                      <a:pt x="76" y="10"/>
                    </a:cubicBezTo>
                    <a:cubicBezTo>
                      <a:pt x="97" y="10"/>
                      <a:pt x="97" y="10"/>
                      <a:pt x="97" y="10"/>
                    </a:cubicBezTo>
                    <a:cubicBezTo>
                      <a:pt x="97" y="13"/>
                      <a:pt x="97" y="46"/>
                      <a:pt x="97" y="50"/>
                    </a:cubicBezTo>
                    <a:close/>
                    <a:moveTo>
                      <a:pt x="67" y="50"/>
                    </a:moveTo>
                    <a:cubicBezTo>
                      <a:pt x="47" y="50"/>
                      <a:pt x="47" y="50"/>
                      <a:pt x="47" y="50"/>
                    </a:cubicBezTo>
                    <a:cubicBezTo>
                      <a:pt x="47" y="46"/>
                      <a:pt x="47" y="13"/>
                      <a:pt x="47" y="10"/>
                    </a:cubicBezTo>
                    <a:cubicBezTo>
                      <a:pt x="67" y="10"/>
                      <a:pt x="67" y="10"/>
                      <a:pt x="67" y="10"/>
                    </a:cubicBezTo>
                    <a:cubicBezTo>
                      <a:pt x="67" y="13"/>
                      <a:pt x="67" y="46"/>
                      <a:pt x="67"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sp>
            <p:nvSpPr>
              <p:cNvPr id="556" name="Freeform 135">
                <a:extLst>
                  <a:ext uri="{FF2B5EF4-FFF2-40B4-BE49-F238E27FC236}">
                    <a16:creationId xmlns:a16="http://schemas.microsoft.com/office/drawing/2014/main" id="{E357DEC3-47D0-E096-996A-F54DB1697146}"/>
                  </a:ext>
                </a:extLst>
              </p:cNvPr>
              <p:cNvSpPr>
                <a:spLocks noEditPoints="1"/>
              </p:cNvSpPr>
              <p:nvPr/>
            </p:nvSpPr>
            <p:spPr bwMode="auto">
              <a:xfrm>
                <a:off x="8100867" y="1336907"/>
                <a:ext cx="267089" cy="266311"/>
              </a:xfrm>
              <a:custGeom>
                <a:avLst/>
                <a:gdLst>
                  <a:gd name="T0" fmla="*/ 6 w 145"/>
                  <a:gd name="T1" fmla="*/ 145 h 145"/>
                  <a:gd name="T2" fmla="*/ 139 w 145"/>
                  <a:gd name="T3" fmla="*/ 145 h 145"/>
                  <a:gd name="T4" fmla="*/ 145 w 145"/>
                  <a:gd name="T5" fmla="*/ 139 h 145"/>
                  <a:gd name="T6" fmla="*/ 145 w 145"/>
                  <a:gd name="T7" fmla="*/ 7 h 145"/>
                  <a:gd name="T8" fmla="*/ 139 w 145"/>
                  <a:gd name="T9" fmla="*/ 0 h 145"/>
                  <a:gd name="T10" fmla="*/ 6 w 145"/>
                  <a:gd name="T11" fmla="*/ 0 h 145"/>
                  <a:gd name="T12" fmla="*/ 0 w 145"/>
                  <a:gd name="T13" fmla="*/ 7 h 145"/>
                  <a:gd name="T14" fmla="*/ 0 w 145"/>
                  <a:gd name="T15" fmla="*/ 139 h 145"/>
                  <a:gd name="T16" fmla="*/ 6 w 145"/>
                  <a:gd name="T17" fmla="*/ 145 h 145"/>
                  <a:gd name="T18" fmla="*/ 98 w 145"/>
                  <a:gd name="T19" fmla="*/ 50 h 145"/>
                  <a:gd name="T20" fmla="*/ 77 w 145"/>
                  <a:gd name="T21" fmla="*/ 50 h 145"/>
                  <a:gd name="T22" fmla="*/ 77 w 145"/>
                  <a:gd name="T23" fmla="*/ 10 h 145"/>
                  <a:gd name="T24" fmla="*/ 98 w 145"/>
                  <a:gd name="T25" fmla="*/ 10 h 145"/>
                  <a:gd name="T26" fmla="*/ 98 w 145"/>
                  <a:gd name="T27" fmla="*/ 50 h 145"/>
                  <a:gd name="T28" fmla="*/ 68 w 145"/>
                  <a:gd name="T29" fmla="*/ 50 h 145"/>
                  <a:gd name="T30" fmla="*/ 47 w 145"/>
                  <a:gd name="T31" fmla="*/ 50 h 145"/>
                  <a:gd name="T32" fmla="*/ 47 w 145"/>
                  <a:gd name="T33" fmla="*/ 10 h 145"/>
                  <a:gd name="T34" fmla="*/ 68 w 145"/>
                  <a:gd name="T35" fmla="*/ 10 h 145"/>
                  <a:gd name="T36" fmla="*/ 68 w 145"/>
                  <a:gd name="T37"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45">
                    <a:moveTo>
                      <a:pt x="6" y="145"/>
                    </a:moveTo>
                    <a:cubicBezTo>
                      <a:pt x="139" y="145"/>
                      <a:pt x="139" y="145"/>
                      <a:pt x="139" y="145"/>
                    </a:cubicBezTo>
                    <a:cubicBezTo>
                      <a:pt x="142" y="145"/>
                      <a:pt x="145" y="142"/>
                      <a:pt x="145" y="139"/>
                    </a:cubicBezTo>
                    <a:cubicBezTo>
                      <a:pt x="145" y="7"/>
                      <a:pt x="145" y="7"/>
                      <a:pt x="145" y="7"/>
                    </a:cubicBezTo>
                    <a:cubicBezTo>
                      <a:pt x="145" y="3"/>
                      <a:pt x="142" y="0"/>
                      <a:pt x="139" y="0"/>
                    </a:cubicBezTo>
                    <a:cubicBezTo>
                      <a:pt x="6" y="0"/>
                      <a:pt x="6" y="0"/>
                      <a:pt x="6" y="0"/>
                    </a:cubicBezTo>
                    <a:cubicBezTo>
                      <a:pt x="3" y="0"/>
                      <a:pt x="0" y="3"/>
                      <a:pt x="0" y="7"/>
                    </a:cubicBezTo>
                    <a:cubicBezTo>
                      <a:pt x="0" y="139"/>
                      <a:pt x="0" y="139"/>
                      <a:pt x="0" y="139"/>
                    </a:cubicBezTo>
                    <a:cubicBezTo>
                      <a:pt x="0" y="142"/>
                      <a:pt x="3" y="145"/>
                      <a:pt x="6" y="145"/>
                    </a:cubicBezTo>
                    <a:close/>
                    <a:moveTo>
                      <a:pt x="98" y="50"/>
                    </a:moveTo>
                    <a:cubicBezTo>
                      <a:pt x="77" y="50"/>
                      <a:pt x="77" y="50"/>
                      <a:pt x="77" y="50"/>
                    </a:cubicBezTo>
                    <a:cubicBezTo>
                      <a:pt x="77" y="46"/>
                      <a:pt x="77" y="13"/>
                      <a:pt x="77" y="10"/>
                    </a:cubicBezTo>
                    <a:cubicBezTo>
                      <a:pt x="98" y="10"/>
                      <a:pt x="98" y="10"/>
                      <a:pt x="98" y="10"/>
                    </a:cubicBezTo>
                    <a:cubicBezTo>
                      <a:pt x="98" y="13"/>
                      <a:pt x="98" y="46"/>
                      <a:pt x="98" y="50"/>
                    </a:cubicBezTo>
                    <a:close/>
                    <a:moveTo>
                      <a:pt x="68" y="50"/>
                    </a:moveTo>
                    <a:cubicBezTo>
                      <a:pt x="47" y="50"/>
                      <a:pt x="47" y="50"/>
                      <a:pt x="47" y="50"/>
                    </a:cubicBezTo>
                    <a:cubicBezTo>
                      <a:pt x="47" y="46"/>
                      <a:pt x="47" y="13"/>
                      <a:pt x="47" y="10"/>
                    </a:cubicBezTo>
                    <a:cubicBezTo>
                      <a:pt x="68" y="10"/>
                      <a:pt x="68" y="10"/>
                      <a:pt x="68" y="10"/>
                    </a:cubicBezTo>
                    <a:cubicBezTo>
                      <a:pt x="68" y="13"/>
                      <a:pt x="68" y="46"/>
                      <a:pt x="68"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grpSp>
      <p:grpSp>
        <p:nvGrpSpPr>
          <p:cNvPr id="557" name="Group 556">
            <a:extLst>
              <a:ext uri="{FF2B5EF4-FFF2-40B4-BE49-F238E27FC236}">
                <a16:creationId xmlns:a16="http://schemas.microsoft.com/office/drawing/2014/main" id="{36BA0D37-2AD7-E552-FB56-FBEF6853D8D2}"/>
              </a:ext>
            </a:extLst>
          </p:cNvPr>
          <p:cNvGrpSpPr/>
          <p:nvPr/>
        </p:nvGrpSpPr>
        <p:grpSpPr>
          <a:xfrm>
            <a:off x="1193079" y="4171343"/>
            <a:ext cx="581713" cy="526679"/>
            <a:chOff x="7547069" y="4210768"/>
            <a:chExt cx="581713" cy="526679"/>
          </a:xfrm>
        </p:grpSpPr>
        <p:sp>
          <p:nvSpPr>
            <p:cNvPr id="558" name="Rectangle 557">
              <a:extLst>
                <a:ext uri="{FF2B5EF4-FFF2-40B4-BE49-F238E27FC236}">
                  <a16:creationId xmlns:a16="http://schemas.microsoft.com/office/drawing/2014/main" id="{8586821B-B40A-E5AC-EB78-8A0D24B270E4}"/>
                </a:ext>
              </a:extLst>
            </p:cNvPr>
            <p:cNvSpPr>
              <a:spLocks noChangeAspect="1"/>
            </p:cNvSpPr>
            <p:nvPr/>
          </p:nvSpPr>
          <p:spPr>
            <a:xfrm>
              <a:off x="7547069" y="4210768"/>
              <a:ext cx="581713" cy="526679"/>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ctr" anchorCtr="0"/>
            <a:lstStyle/>
            <a:p>
              <a:pPr marR="0" lvl="0" algn="ctr" defTabSz="914354" rtl="0" eaLnBrk="1" fontAlgn="auto" latinLnBrk="0" hangingPunct="1">
                <a:lnSpc>
                  <a:spcPct val="100000"/>
                </a:lnSpc>
                <a:spcBef>
                  <a:spcPts val="0"/>
                </a:spcBef>
                <a:spcAft>
                  <a:spcPts val="0"/>
                </a:spcAft>
                <a:buClrTx/>
                <a:buSzTx/>
                <a:tabLst/>
                <a:defRPr/>
              </a:pPr>
              <a:endParaRPr kumimoji="0" lang="en-US" sz="1100" b="0" i="0" u="sng" strike="noStrike" kern="0" cap="none" spc="0" normalizeH="0" baseline="0" noProof="0">
                <a:ln>
                  <a:noFill/>
                </a:ln>
                <a:solidFill>
                  <a:schemeClr val="tx1"/>
                </a:solidFill>
                <a:effectLst/>
                <a:uLnTx/>
                <a:uFillTx/>
                <a:ea typeface="+mn-ea"/>
                <a:cs typeface="+mn-cs"/>
              </a:endParaRPr>
            </a:p>
          </p:txBody>
        </p:sp>
        <p:sp>
          <p:nvSpPr>
            <p:cNvPr id="559" name="Freeform: Shape 558">
              <a:extLst>
                <a:ext uri="{FF2B5EF4-FFF2-40B4-BE49-F238E27FC236}">
                  <a16:creationId xmlns:a16="http://schemas.microsoft.com/office/drawing/2014/main" id="{33A81803-3AFA-370B-CA11-84F6DD7C318A}"/>
                </a:ext>
              </a:extLst>
            </p:cNvPr>
            <p:cNvSpPr/>
            <p:nvPr/>
          </p:nvSpPr>
          <p:spPr>
            <a:xfrm>
              <a:off x="7657930" y="4390036"/>
              <a:ext cx="354884" cy="223648"/>
            </a:xfrm>
            <a:custGeom>
              <a:avLst/>
              <a:gdLst>
                <a:gd name="connsiteX0" fmla="*/ 81832 w 597432"/>
                <a:gd name="connsiteY0" fmla="*/ 268301 h 376504"/>
                <a:gd name="connsiteX1" fmla="*/ 51498 w 597432"/>
                <a:gd name="connsiteY1" fmla="*/ 271169 h 376504"/>
                <a:gd name="connsiteX2" fmla="*/ 34936 w 597432"/>
                <a:gd name="connsiteY2" fmla="*/ 324978 h 376504"/>
                <a:gd name="connsiteX3" fmla="*/ 88746 w 597432"/>
                <a:gd name="connsiteY3" fmla="*/ 341540 h 376504"/>
                <a:gd name="connsiteX4" fmla="*/ 105307 w 597432"/>
                <a:gd name="connsiteY4" fmla="*/ 287730 h 376504"/>
                <a:gd name="connsiteX5" fmla="*/ 81832 w 597432"/>
                <a:gd name="connsiteY5" fmla="*/ 268301 h 376504"/>
                <a:gd name="connsiteX6" fmla="*/ 338474 w 597432"/>
                <a:gd name="connsiteY6" fmla="*/ 169288 h 376504"/>
                <a:gd name="connsiteX7" fmla="*/ 327215 w 597432"/>
                <a:gd name="connsiteY7" fmla="*/ 169697 h 376504"/>
                <a:gd name="connsiteX8" fmla="*/ 169915 w 597432"/>
                <a:gd name="connsiteY8" fmla="*/ 252984 h 376504"/>
                <a:gd name="connsiteX9" fmla="*/ 165038 w 597432"/>
                <a:gd name="connsiteY9" fmla="*/ 274463 h 376504"/>
                <a:gd name="connsiteX10" fmla="*/ 185536 w 597432"/>
                <a:gd name="connsiteY10" fmla="*/ 282494 h 376504"/>
                <a:gd name="connsiteX11" fmla="*/ 342836 w 597432"/>
                <a:gd name="connsiteY11" fmla="*/ 199207 h 376504"/>
                <a:gd name="connsiteX12" fmla="*/ 347713 w 597432"/>
                <a:gd name="connsiteY12" fmla="*/ 177728 h 376504"/>
                <a:gd name="connsiteX13" fmla="*/ 338474 w 597432"/>
                <a:gd name="connsiteY13" fmla="*/ 169288 h 376504"/>
                <a:gd name="connsiteX14" fmla="*/ 549349 w 597432"/>
                <a:gd name="connsiteY14" fmla="*/ 26392 h 376504"/>
                <a:gd name="connsiteX15" fmla="*/ 524387 w 597432"/>
                <a:gd name="connsiteY15" fmla="*/ 28755 h 376504"/>
                <a:gd name="connsiteX16" fmla="*/ 510764 w 597432"/>
                <a:gd name="connsiteY16" fmla="*/ 73045 h 376504"/>
                <a:gd name="connsiteX17" fmla="*/ 555054 w 597432"/>
                <a:gd name="connsiteY17" fmla="*/ 86668 h 376504"/>
                <a:gd name="connsiteX18" fmla="*/ 568677 w 597432"/>
                <a:gd name="connsiteY18" fmla="*/ 42378 h 376504"/>
                <a:gd name="connsiteX19" fmla="*/ 549349 w 597432"/>
                <a:gd name="connsiteY19" fmla="*/ 26392 h 376504"/>
                <a:gd name="connsiteX20" fmla="*/ 534695 w 597432"/>
                <a:gd name="connsiteY20" fmla="*/ 216 h 376504"/>
                <a:gd name="connsiteX21" fmla="*/ 590713 w 597432"/>
                <a:gd name="connsiteY21" fmla="*/ 30717 h 376504"/>
                <a:gd name="connsiteX22" fmla="*/ 566728 w 597432"/>
                <a:gd name="connsiteY22" fmla="*/ 108712 h 376504"/>
                <a:gd name="connsiteX23" fmla="*/ 506427 w 597432"/>
                <a:gd name="connsiteY23" fmla="*/ 104844 h 376504"/>
                <a:gd name="connsiteX24" fmla="*/ 429395 w 597432"/>
                <a:gd name="connsiteY24" fmla="*/ 145637 h 376504"/>
                <a:gd name="connsiteX25" fmla="*/ 433904 w 597432"/>
                <a:gd name="connsiteY25" fmla="*/ 154166 h 376504"/>
                <a:gd name="connsiteX26" fmla="*/ 423159 w 597432"/>
                <a:gd name="connsiteY26" fmla="*/ 189105 h 376504"/>
                <a:gd name="connsiteX27" fmla="*/ 173968 w 597432"/>
                <a:gd name="connsiteY27" fmla="*/ 321046 h 376504"/>
                <a:gd name="connsiteX28" fmla="*/ 140023 w 597432"/>
                <a:gd name="connsiteY28" fmla="*/ 312020 h 376504"/>
                <a:gd name="connsiteX29" fmla="*/ 102934 w 597432"/>
                <a:gd name="connsiteY29" fmla="*/ 368340 h 376504"/>
                <a:gd name="connsiteX30" fmla="*/ 8164 w 597432"/>
                <a:gd name="connsiteY30" fmla="*/ 339182 h 376504"/>
                <a:gd name="connsiteX31" fmla="*/ 37321 w 597432"/>
                <a:gd name="connsiteY31" fmla="*/ 244413 h 376504"/>
                <a:gd name="connsiteX32" fmla="*/ 104732 w 597432"/>
                <a:gd name="connsiteY32" fmla="*/ 245363 h 376504"/>
                <a:gd name="connsiteX33" fmla="*/ 116338 w 597432"/>
                <a:gd name="connsiteY33" fmla="*/ 212214 h 376504"/>
                <a:gd name="connsiteX34" fmla="*/ 365542 w 597432"/>
                <a:gd name="connsiteY34" fmla="*/ 80280 h 376504"/>
                <a:gd name="connsiteX35" fmla="*/ 400481 w 597432"/>
                <a:gd name="connsiteY35" fmla="*/ 91025 h 376504"/>
                <a:gd name="connsiteX36" fmla="*/ 404990 w 597432"/>
                <a:gd name="connsiteY36" fmla="*/ 99554 h 376504"/>
                <a:gd name="connsiteX37" fmla="*/ 482023 w 597432"/>
                <a:gd name="connsiteY37" fmla="*/ 58761 h 376504"/>
                <a:gd name="connsiteX38" fmla="*/ 512726 w 597432"/>
                <a:gd name="connsiteY38" fmla="*/ 6719 h 376504"/>
                <a:gd name="connsiteX39" fmla="*/ 534695 w 597432"/>
                <a:gd name="connsiteY39" fmla="*/ 216 h 37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7432" h="376504">
                  <a:moveTo>
                    <a:pt x="81832" y="268301"/>
                  </a:moveTo>
                  <a:cubicBezTo>
                    <a:pt x="72096" y="265304"/>
                    <a:pt x="61217" y="266023"/>
                    <a:pt x="51498" y="271169"/>
                  </a:cubicBezTo>
                  <a:cubicBezTo>
                    <a:pt x="32061" y="281462"/>
                    <a:pt x="24644" y="305541"/>
                    <a:pt x="34936" y="324978"/>
                  </a:cubicBezTo>
                  <a:cubicBezTo>
                    <a:pt x="45229" y="344415"/>
                    <a:pt x="69316" y="351818"/>
                    <a:pt x="88746" y="341540"/>
                  </a:cubicBezTo>
                  <a:cubicBezTo>
                    <a:pt x="108183" y="331247"/>
                    <a:pt x="115600" y="307168"/>
                    <a:pt x="105307" y="287730"/>
                  </a:cubicBezTo>
                  <a:cubicBezTo>
                    <a:pt x="100161" y="278012"/>
                    <a:pt x="91568" y="271298"/>
                    <a:pt x="81832" y="268301"/>
                  </a:cubicBezTo>
                  <a:close/>
                  <a:moveTo>
                    <a:pt x="338474" y="169288"/>
                  </a:moveTo>
                  <a:cubicBezTo>
                    <a:pt x="334759" y="167833"/>
                    <a:pt x="330708" y="167852"/>
                    <a:pt x="327215" y="169697"/>
                  </a:cubicBezTo>
                  <a:lnTo>
                    <a:pt x="169915" y="252984"/>
                  </a:lnTo>
                  <a:cubicBezTo>
                    <a:pt x="162936" y="256696"/>
                    <a:pt x="160732" y="266346"/>
                    <a:pt x="165038" y="274463"/>
                  </a:cubicBezTo>
                  <a:cubicBezTo>
                    <a:pt x="169344" y="282579"/>
                    <a:pt x="178564" y="286192"/>
                    <a:pt x="185536" y="282494"/>
                  </a:cubicBezTo>
                  <a:lnTo>
                    <a:pt x="342836" y="199207"/>
                  </a:lnTo>
                  <a:cubicBezTo>
                    <a:pt x="349816" y="195495"/>
                    <a:pt x="352005" y="185837"/>
                    <a:pt x="347713" y="177728"/>
                  </a:cubicBezTo>
                  <a:cubicBezTo>
                    <a:pt x="345567" y="173674"/>
                    <a:pt x="342189" y="170744"/>
                    <a:pt x="338474" y="169288"/>
                  </a:cubicBezTo>
                  <a:close/>
                  <a:moveTo>
                    <a:pt x="549349" y="26392"/>
                  </a:moveTo>
                  <a:cubicBezTo>
                    <a:pt x="541335" y="23925"/>
                    <a:pt x="532381" y="24516"/>
                    <a:pt x="524387" y="28755"/>
                  </a:cubicBezTo>
                  <a:cubicBezTo>
                    <a:pt x="508398" y="37232"/>
                    <a:pt x="502287" y="57056"/>
                    <a:pt x="510764" y="73045"/>
                  </a:cubicBezTo>
                  <a:cubicBezTo>
                    <a:pt x="519233" y="89048"/>
                    <a:pt x="539065" y="95145"/>
                    <a:pt x="555054" y="86668"/>
                  </a:cubicBezTo>
                  <a:cubicBezTo>
                    <a:pt x="571035" y="78205"/>
                    <a:pt x="577146" y="58381"/>
                    <a:pt x="568677" y="42378"/>
                  </a:cubicBezTo>
                  <a:cubicBezTo>
                    <a:pt x="564438" y="34383"/>
                    <a:pt x="557363" y="28858"/>
                    <a:pt x="549349" y="26392"/>
                  </a:cubicBezTo>
                  <a:close/>
                  <a:moveTo>
                    <a:pt x="534695" y="216"/>
                  </a:moveTo>
                  <a:cubicBezTo>
                    <a:pt x="557096" y="-1734"/>
                    <a:pt x="579536" y="9588"/>
                    <a:pt x="590713" y="30717"/>
                  </a:cubicBezTo>
                  <a:cubicBezTo>
                    <a:pt x="605624" y="58876"/>
                    <a:pt x="594887" y="93801"/>
                    <a:pt x="566728" y="108712"/>
                  </a:cubicBezTo>
                  <a:cubicBezTo>
                    <a:pt x="546849" y="119228"/>
                    <a:pt x="523629" y="116972"/>
                    <a:pt x="506427" y="104844"/>
                  </a:cubicBezTo>
                  <a:lnTo>
                    <a:pt x="429395" y="145637"/>
                  </a:lnTo>
                  <a:lnTo>
                    <a:pt x="433904" y="154166"/>
                  </a:lnTo>
                  <a:cubicBezTo>
                    <a:pt x="440549" y="166735"/>
                    <a:pt x="435713" y="182452"/>
                    <a:pt x="423159" y="189105"/>
                  </a:cubicBezTo>
                  <a:lnTo>
                    <a:pt x="173968" y="321046"/>
                  </a:lnTo>
                  <a:cubicBezTo>
                    <a:pt x="162004" y="327379"/>
                    <a:pt x="147163" y="323291"/>
                    <a:pt x="140023" y="312020"/>
                  </a:cubicBezTo>
                  <a:cubicBezTo>
                    <a:pt x="138142" y="335070"/>
                    <a:pt x="124897" y="356710"/>
                    <a:pt x="102934" y="368340"/>
                  </a:cubicBezTo>
                  <a:cubicBezTo>
                    <a:pt x="68712" y="386462"/>
                    <a:pt x="26287" y="373404"/>
                    <a:pt x="8164" y="339182"/>
                  </a:cubicBezTo>
                  <a:cubicBezTo>
                    <a:pt x="-9958" y="304960"/>
                    <a:pt x="3099" y="262535"/>
                    <a:pt x="37321" y="244413"/>
                  </a:cubicBezTo>
                  <a:cubicBezTo>
                    <a:pt x="59278" y="232761"/>
                    <a:pt x="84612" y="233977"/>
                    <a:pt x="104732" y="245363"/>
                  </a:cubicBezTo>
                  <a:cubicBezTo>
                    <a:pt x="99401" y="233133"/>
                    <a:pt x="104374" y="218547"/>
                    <a:pt x="116338" y="212214"/>
                  </a:cubicBezTo>
                  <a:lnTo>
                    <a:pt x="365542" y="80280"/>
                  </a:lnTo>
                  <a:cubicBezTo>
                    <a:pt x="378097" y="73627"/>
                    <a:pt x="393828" y="78470"/>
                    <a:pt x="400481" y="91025"/>
                  </a:cubicBezTo>
                  <a:lnTo>
                    <a:pt x="404990" y="99554"/>
                  </a:lnTo>
                  <a:lnTo>
                    <a:pt x="482023" y="58761"/>
                  </a:lnTo>
                  <a:cubicBezTo>
                    <a:pt x="481659" y="37708"/>
                    <a:pt x="492846" y="17234"/>
                    <a:pt x="512726" y="6719"/>
                  </a:cubicBezTo>
                  <a:cubicBezTo>
                    <a:pt x="519766" y="2991"/>
                    <a:pt x="527228" y="866"/>
                    <a:pt x="534695" y="216"/>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chemeClr val="tx1"/>
                </a:solidFill>
                <a:effectLst/>
                <a:uLnTx/>
                <a:uFillTx/>
                <a:cs typeface="Arial"/>
              </a:endParaRPr>
            </a:p>
          </p:txBody>
        </p:sp>
      </p:grpSp>
      <p:grpSp>
        <p:nvGrpSpPr>
          <p:cNvPr id="560" name="Group 559">
            <a:extLst>
              <a:ext uri="{FF2B5EF4-FFF2-40B4-BE49-F238E27FC236}">
                <a16:creationId xmlns:a16="http://schemas.microsoft.com/office/drawing/2014/main" id="{61E1FC98-E14F-754C-E76C-F3801869A753}"/>
              </a:ext>
            </a:extLst>
          </p:cNvPr>
          <p:cNvGrpSpPr/>
          <p:nvPr/>
        </p:nvGrpSpPr>
        <p:grpSpPr>
          <a:xfrm>
            <a:off x="1984025" y="4163309"/>
            <a:ext cx="581713" cy="526679"/>
            <a:chOff x="8519946" y="4202734"/>
            <a:chExt cx="581713" cy="526679"/>
          </a:xfrm>
        </p:grpSpPr>
        <p:sp>
          <p:nvSpPr>
            <p:cNvPr id="561" name="Rectangle 560">
              <a:extLst>
                <a:ext uri="{FF2B5EF4-FFF2-40B4-BE49-F238E27FC236}">
                  <a16:creationId xmlns:a16="http://schemas.microsoft.com/office/drawing/2014/main" id="{675E4AD1-CA6F-12E7-FF4A-DCB3D396C06C}"/>
                </a:ext>
              </a:extLst>
            </p:cNvPr>
            <p:cNvSpPr>
              <a:spLocks noChangeAspect="1"/>
            </p:cNvSpPr>
            <p:nvPr/>
          </p:nvSpPr>
          <p:spPr>
            <a:xfrm>
              <a:off x="8519946" y="4202734"/>
              <a:ext cx="581713" cy="526679"/>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ctr" anchorCtr="0"/>
            <a:lstStyle/>
            <a:p>
              <a:pPr marR="0" lvl="0" algn="ctr" defTabSz="914354" rtl="0" eaLnBrk="1" fontAlgn="auto" latinLnBrk="0" hangingPunct="1">
                <a:lnSpc>
                  <a:spcPct val="100000"/>
                </a:lnSpc>
                <a:spcBef>
                  <a:spcPts val="0"/>
                </a:spcBef>
                <a:spcAft>
                  <a:spcPts val="0"/>
                </a:spcAft>
                <a:buClrTx/>
                <a:buSzTx/>
                <a:tabLst/>
                <a:defRPr/>
              </a:pPr>
              <a:endParaRPr kumimoji="0" lang="en-US" sz="1100" b="0" i="0" u="sng" strike="noStrike" kern="0" cap="none" spc="0" normalizeH="0" baseline="0" noProof="0">
                <a:ln>
                  <a:noFill/>
                </a:ln>
                <a:solidFill>
                  <a:schemeClr val="tx1"/>
                </a:solidFill>
                <a:effectLst/>
                <a:uLnTx/>
                <a:uFillTx/>
                <a:ea typeface="+mn-ea"/>
                <a:cs typeface="+mn-cs"/>
              </a:endParaRPr>
            </a:p>
          </p:txBody>
        </p:sp>
        <p:sp>
          <p:nvSpPr>
            <p:cNvPr id="562" name="Freeform: Shape 561">
              <a:extLst>
                <a:ext uri="{FF2B5EF4-FFF2-40B4-BE49-F238E27FC236}">
                  <a16:creationId xmlns:a16="http://schemas.microsoft.com/office/drawing/2014/main" id="{A25E3E29-2DBF-5D12-C715-6CF6536878C8}"/>
                </a:ext>
              </a:extLst>
            </p:cNvPr>
            <p:cNvSpPr/>
            <p:nvPr/>
          </p:nvSpPr>
          <p:spPr>
            <a:xfrm>
              <a:off x="8598957" y="4287363"/>
              <a:ext cx="340100" cy="365123"/>
            </a:xfrm>
            <a:custGeom>
              <a:avLst/>
              <a:gdLst>
                <a:gd name="connsiteX0" fmla="*/ 270477 w 759239"/>
                <a:gd name="connsiteY0" fmla="*/ 209811 h 815101"/>
                <a:gd name="connsiteX1" fmla="*/ 370697 w 759239"/>
                <a:gd name="connsiteY1" fmla="*/ 318080 h 815101"/>
                <a:gd name="connsiteX2" fmla="*/ 446519 w 759239"/>
                <a:gd name="connsiteY2" fmla="*/ 247895 h 815101"/>
                <a:gd name="connsiteX3" fmla="*/ 446518 w 759239"/>
                <a:gd name="connsiteY3" fmla="*/ 247456 h 815101"/>
                <a:gd name="connsiteX4" fmla="*/ 611299 w 759239"/>
                <a:gd name="connsiteY4" fmla="*/ 247456 h 815101"/>
                <a:gd name="connsiteX5" fmla="*/ 611299 w 759239"/>
                <a:gd name="connsiteY5" fmla="*/ 299648 h 815101"/>
                <a:gd name="connsiteX6" fmla="*/ 495301 w 759239"/>
                <a:gd name="connsiteY6" fmla="*/ 299647 h 815101"/>
                <a:gd name="connsiteX7" fmla="*/ 759239 w 759239"/>
                <a:gd name="connsiteY7" fmla="*/ 584783 h 815101"/>
                <a:gd name="connsiteX8" fmla="*/ 520129 w 759239"/>
                <a:gd name="connsiteY8" fmla="*/ 806117 h 815101"/>
                <a:gd name="connsiteX9" fmla="*/ 379579 w 759239"/>
                <a:gd name="connsiteY9" fmla="*/ 654278 h 815101"/>
                <a:gd name="connsiteX10" fmla="*/ 379579 w 759239"/>
                <a:gd name="connsiteY10" fmla="*/ 815101 h 815101"/>
                <a:gd name="connsiteX11" fmla="*/ 327388 w 759239"/>
                <a:gd name="connsiteY11" fmla="*/ 815101 h 815101"/>
                <a:gd name="connsiteX12" fmla="*/ 327388 w 759239"/>
                <a:gd name="connsiteY12" fmla="*/ 597896 h 815101"/>
                <a:gd name="connsiteX13" fmla="*/ 260073 w 759239"/>
                <a:gd name="connsiteY13" fmla="*/ 525175 h 815101"/>
                <a:gd name="connsiteX14" fmla="*/ 260073 w 759239"/>
                <a:gd name="connsiteY14" fmla="*/ 634191 h 815101"/>
                <a:gd name="connsiteX15" fmla="*/ 207882 w 759239"/>
                <a:gd name="connsiteY15" fmla="*/ 634191 h 815101"/>
                <a:gd name="connsiteX16" fmla="*/ 207882 w 759239"/>
                <a:gd name="connsiteY16" fmla="*/ 469410 h 815101"/>
                <a:gd name="connsiteX17" fmla="*/ 208454 w 759239"/>
                <a:gd name="connsiteY17" fmla="*/ 469410 h 815101"/>
                <a:gd name="connsiteX18" fmla="*/ 207881 w 759239"/>
                <a:gd name="connsiteY18" fmla="*/ 468791 h 815101"/>
                <a:gd name="connsiteX19" fmla="*/ 276651 w 759239"/>
                <a:gd name="connsiteY19" fmla="*/ 405134 h 815101"/>
                <a:gd name="connsiteX20" fmla="*/ 176431 w 759239"/>
                <a:gd name="connsiteY20" fmla="*/ 296866 h 815101"/>
                <a:gd name="connsiteX21" fmla="*/ 171400 w 759239"/>
                <a:gd name="connsiteY21" fmla="*/ 163819 h 815101"/>
                <a:gd name="connsiteX22" fmla="*/ 218395 w 759239"/>
                <a:gd name="connsiteY22" fmla="*/ 214588 h 815101"/>
                <a:gd name="connsiteX23" fmla="*/ 192591 w 759239"/>
                <a:gd name="connsiteY23" fmla="*/ 238474 h 815101"/>
                <a:gd name="connsiteX24" fmla="*/ 145596 w 759239"/>
                <a:gd name="connsiteY24" fmla="*/ 187705 h 815101"/>
                <a:gd name="connsiteX25" fmla="*/ 98601 w 759239"/>
                <a:gd name="connsiteY25" fmla="*/ 81911 h 815101"/>
                <a:gd name="connsiteX26" fmla="*/ 145596 w 759239"/>
                <a:gd name="connsiteY26" fmla="*/ 132679 h 815101"/>
                <a:gd name="connsiteX27" fmla="*/ 119792 w 759239"/>
                <a:gd name="connsiteY27" fmla="*/ 156565 h 815101"/>
                <a:gd name="connsiteX28" fmla="*/ 72797 w 759239"/>
                <a:gd name="connsiteY28" fmla="*/ 105796 h 815101"/>
                <a:gd name="connsiteX29" fmla="*/ 25804 w 759239"/>
                <a:gd name="connsiteY29" fmla="*/ 0 h 815101"/>
                <a:gd name="connsiteX30" fmla="*/ 72798 w 759239"/>
                <a:gd name="connsiteY30" fmla="*/ 50769 h 815101"/>
                <a:gd name="connsiteX31" fmla="*/ 46995 w 759239"/>
                <a:gd name="connsiteY31" fmla="*/ 74655 h 815101"/>
                <a:gd name="connsiteX32" fmla="*/ 0 w 759239"/>
                <a:gd name="connsiteY32" fmla="*/ 23886 h 8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9239" h="815101">
                  <a:moveTo>
                    <a:pt x="270477" y="209811"/>
                  </a:moveTo>
                  <a:lnTo>
                    <a:pt x="370697" y="318080"/>
                  </a:lnTo>
                  <a:lnTo>
                    <a:pt x="446519" y="247895"/>
                  </a:lnTo>
                  <a:lnTo>
                    <a:pt x="446518" y="247456"/>
                  </a:lnTo>
                  <a:lnTo>
                    <a:pt x="611299" y="247456"/>
                  </a:lnTo>
                  <a:lnTo>
                    <a:pt x="611299" y="299648"/>
                  </a:lnTo>
                  <a:lnTo>
                    <a:pt x="495301" y="299647"/>
                  </a:lnTo>
                  <a:lnTo>
                    <a:pt x="759239" y="584783"/>
                  </a:lnTo>
                  <a:lnTo>
                    <a:pt x="520129" y="806117"/>
                  </a:lnTo>
                  <a:lnTo>
                    <a:pt x="379579" y="654278"/>
                  </a:lnTo>
                  <a:lnTo>
                    <a:pt x="379579" y="815101"/>
                  </a:lnTo>
                  <a:lnTo>
                    <a:pt x="327388" y="815101"/>
                  </a:lnTo>
                  <a:lnTo>
                    <a:pt x="327388" y="597896"/>
                  </a:lnTo>
                  <a:lnTo>
                    <a:pt x="260073" y="525175"/>
                  </a:lnTo>
                  <a:lnTo>
                    <a:pt x="260073" y="634191"/>
                  </a:lnTo>
                  <a:lnTo>
                    <a:pt x="207882" y="634191"/>
                  </a:lnTo>
                  <a:lnTo>
                    <a:pt x="207882" y="469410"/>
                  </a:lnTo>
                  <a:lnTo>
                    <a:pt x="208454" y="469410"/>
                  </a:lnTo>
                  <a:lnTo>
                    <a:pt x="207881" y="468791"/>
                  </a:lnTo>
                  <a:lnTo>
                    <a:pt x="276651" y="405134"/>
                  </a:lnTo>
                  <a:lnTo>
                    <a:pt x="176431" y="296866"/>
                  </a:lnTo>
                  <a:close/>
                  <a:moveTo>
                    <a:pt x="171400" y="163819"/>
                  </a:moveTo>
                  <a:lnTo>
                    <a:pt x="218395" y="214588"/>
                  </a:lnTo>
                  <a:lnTo>
                    <a:pt x="192591" y="238474"/>
                  </a:lnTo>
                  <a:lnTo>
                    <a:pt x="145596" y="187705"/>
                  </a:lnTo>
                  <a:close/>
                  <a:moveTo>
                    <a:pt x="98601" y="81911"/>
                  </a:moveTo>
                  <a:lnTo>
                    <a:pt x="145596" y="132679"/>
                  </a:lnTo>
                  <a:lnTo>
                    <a:pt x="119792" y="156565"/>
                  </a:lnTo>
                  <a:lnTo>
                    <a:pt x="72797" y="105796"/>
                  </a:lnTo>
                  <a:close/>
                  <a:moveTo>
                    <a:pt x="25804" y="0"/>
                  </a:moveTo>
                  <a:lnTo>
                    <a:pt x="72798" y="50769"/>
                  </a:lnTo>
                  <a:lnTo>
                    <a:pt x="46995" y="74655"/>
                  </a:lnTo>
                  <a:lnTo>
                    <a:pt x="0" y="23886"/>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sng" strike="noStrike" kern="1200" cap="none" spc="0" normalizeH="0" baseline="0" noProof="0">
                <a:ln>
                  <a:noFill/>
                </a:ln>
                <a:solidFill>
                  <a:prstClr val="white"/>
                </a:solidFill>
                <a:effectLst/>
                <a:uLnTx/>
                <a:uFillTx/>
                <a:latin typeface="Intel Clear"/>
                <a:ea typeface="+mn-ea"/>
                <a:cs typeface="+mn-cs"/>
              </a:endParaRPr>
            </a:p>
          </p:txBody>
        </p:sp>
      </p:grpSp>
      <p:sp>
        <p:nvSpPr>
          <p:cNvPr id="3" name="Footer Placeholder 2">
            <a:extLst>
              <a:ext uri="{FF2B5EF4-FFF2-40B4-BE49-F238E27FC236}">
                <a16:creationId xmlns:a16="http://schemas.microsoft.com/office/drawing/2014/main" id="{C9514FB4-2C19-19B8-6521-02C69E11E785}"/>
              </a:ext>
            </a:extLst>
          </p:cNvPr>
          <p:cNvSpPr>
            <a:spLocks noGrp="1"/>
          </p:cNvSpPr>
          <p:nvPr>
            <p:ph type="ftr" sz="quarter" idx="29"/>
          </p:nvPr>
        </p:nvSpPr>
        <p:spPr>
          <a:xfrm>
            <a:off x="350520" y="6452235"/>
            <a:ext cx="4114800" cy="365125"/>
          </a:xfrm>
          <a:prstGeom prst="rect">
            <a:avLst/>
          </a:prstGeom>
        </p:spPr>
        <p:txBody>
          <a:bodyPr/>
          <a:lstStyle/>
          <a:p>
            <a:pPr algn="l"/>
            <a:r>
              <a:rPr lang="en-US" sz="1200">
                <a:solidFill>
                  <a:schemeClr val="tx1"/>
                </a:solidFill>
              </a:rPr>
              <a:t>Intel Confidential – NDA Required</a:t>
            </a:r>
          </a:p>
        </p:txBody>
      </p:sp>
      <p:pic>
        <p:nvPicPr>
          <p:cNvPr id="9" name="Graphic 8" descr="Factory outline">
            <a:extLst>
              <a:ext uri="{FF2B5EF4-FFF2-40B4-BE49-F238E27FC236}">
                <a16:creationId xmlns:a16="http://schemas.microsoft.com/office/drawing/2014/main" id="{EB846933-311A-FD3C-4E7A-0C72D43BBC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27708" y="1512955"/>
            <a:ext cx="726001" cy="726001"/>
          </a:xfrm>
          <a:prstGeom prst="rect">
            <a:avLst/>
          </a:prstGeom>
        </p:spPr>
      </p:pic>
      <p:cxnSp>
        <p:nvCxnSpPr>
          <p:cNvPr id="49" name="Straight Connector 48">
            <a:extLst>
              <a:ext uri="{FF2B5EF4-FFF2-40B4-BE49-F238E27FC236}">
                <a16:creationId xmlns:a16="http://schemas.microsoft.com/office/drawing/2014/main" id="{C7E9292C-767A-BE1E-78FC-D024E65FAD5A}"/>
              </a:ext>
            </a:extLst>
          </p:cNvPr>
          <p:cNvCxnSpPr>
            <a:cxnSpLocks/>
          </p:cNvCxnSpPr>
          <p:nvPr/>
        </p:nvCxnSpPr>
        <p:spPr>
          <a:xfrm flipV="1">
            <a:off x="9461947" y="1299331"/>
            <a:ext cx="191324" cy="291105"/>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27B3DEF-15FF-CE38-3180-CBEBE8A5EA70}"/>
              </a:ext>
            </a:extLst>
          </p:cNvPr>
          <p:cNvCxnSpPr>
            <a:cxnSpLocks/>
          </p:cNvCxnSpPr>
          <p:nvPr/>
        </p:nvCxnSpPr>
        <p:spPr>
          <a:xfrm>
            <a:off x="9461947" y="2046382"/>
            <a:ext cx="191324" cy="14532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EF994855-4844-5CC1-EE90-CFA12699C89F}"/>
              </a:ext>
            </a:extLst>
          </p:cNvPr>
          <p:cNvCxnSpPr>
            <a:cxnSpLocks/>
          </p:cNvCxnSpPr>
          <p:nvPr/>
        </p:nvCxnSpPr>
        <p:spPr>
          <a:xfrm flipV="1">
            <a:off x="9461947" y="2655654"/>
            <a:ext cx="175509" cy="29002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A454F6B6-348A-D8BB-A13D-8ED4D372FEB4}"/>
              </a:ext>
            </a:extLst>
          </p:cNvPr>
          <p:cNvCxnSpPr>
            <a:cxnSpLocks/>
          </p:cNvCxnSpPr>
          <p:nvPr/>
        </p:nvCxnSpPr>
        <p:spPr>
          <a:xfrm>
            <a:off x="9446132" y="3402705"/>
            <a:ext cx="191324" cy="14532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21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33C1-477B-46DA-AEEE-659E7F04DEF9}"/>
              </a:ext>
            </a:extLst>
          </p:cNvPr>
          <p:cNvSpPr>
            <a:spLocks noGrp="1"/>
          </p:cNvSpPr>
          <p:nvPr>
            <p:ph type="title"/>
          </p:nvPr>
        </p:nvSpPr>
        <p:spPr>
          <a:xfrm>
            <a:off x="444367" y="152617"/>
            <a:ext cx="11523044" cy="586690"/>
          </a:xfrm>
        </p:spPr>
        <p:txBody>
          <a:bodyPr/>
          <a:lstStyle/>
          <a:p>
            <a:r>
              <a:rPr lang="en-US"/>
              <a:t>Real-time needs for SW-defined industrial control</a:t>
            </a:r>
            <a:endParaRPr lang="en-DE"/>
          </a:p>
        </p:txBody>
      </p:sp>
      <p:sp>
        <p:nvSpPr>
          <p:cNvPr id="4" name="Rectangle 3">
            <a:extLst>
              <a:ext uri="{FF2B5EF4-FFF2-40B4-BE49-F238E27FC236}">
                <a16:creationId xmlns:a16="http://schemas.microsoft.com/office/drawing/2014/main" id="{D14BABA0-89AF-4A85-A2FB-FFBFE9955377}"/>
              </a:ext>
            </a:extLst>
          </p:cNvPr>
          <p:cNvSpPr/>
          <p:nvPr/>
        </p:nvSpPr>
        <p:spPr>
          <a:xfrm>
            <a:off x="3121969" y="5230570"/>
            <a:ext cx="5429537" cy="945683"/>
          </a:xfrm>
          <a:prstGeom prst="rect">
            <a:avLst/>
          </a:prstGeom>
          <a:solidFill>
            <a:schemeClr val="bg2">
              <a:lumMod val="50000"/>
            </a:schemeClr>
          </a:solidFill>
          <a:ln w="57150" cap="flat" cmpd="sng" algn="ctr">
            <a:noFill/>
            <a:prstDash val="solid"/>
            <a:miter lim="800000"/>
          </a:ln>
          <a:effectLst/>
        </p:spPr>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Calibri" panose="020F0502020204030204"/>
                <a:ea typeface="+mn-ea"/>
                <a:cs typeface="+mn-cs"/>
              </a:rPr>
              <a:t>Device Edge</a:t>
            </a:r>
          </a:p>
        </p:txBody>
      </p:sp>
      <p:pic>
        <p:nvPicPr>
          <p:cNvPr id="21" name="Graphic 20" descr="Robot Hand outline">
            <a:extLst>
              <a:ext uri="{FF2B5EF4-FFF2-40B4-BE49-F238E27FC236}">
                <a16:creationId xmlns:a16="http://schemas.microsoft.com/office/drawing/2014/main" id="{4F628D3D-20B3-420C-ACFA-46937A2320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37773" y="5459441"/>
            <a:ext cx="722772" cy="722772"/>
          </a:xfrm>
          <a:prstGeom prst="rect">
            <a:avLst/>
          </a:prstGeom>
        </p:spPr>
      </p:pic>
      <p:grpSp>
        <p:nvGrpSpPr>
          <p:cNvPr id="70" name="Group 69">
            <a:extLst>
              <a:ext uri="{FF2B5EF4-FFF2-40B4-BE49-F238E27FC236}">
                <a16:creationId xmlns:a16="http://schemas.microsoft.com/office/drawing/2014/main" id="{2558ABAC-7E5A-E952-08EA-A3F79156F6E4}"/>
              </a:ext>
            </a:extLst>
          </p:cNvPr>
          <p:cNvGrpSpPr/>
          <p:nvPr/>
        </p:nvGrpSpPr>
        <p:grpSpPr>
          <a:xfrm>
            <a:off x="6542508" y="5318035"/>
            <a:ext cx="830697" cy="752107"/>
            <a:chOff x="4729801" y="5305521"/>
            <a:chExt cx="830697" cy="752107"/>
          </a:xfrm>
        </p:grpSpPr>
        <p:sp>
          <p:nvSpPr>
            <p:cNvPr id="27" name="Rectangle 26">
              <a:extLst>
                <a:ext uri="{FF2B5EF4-FFF2-40B4-BE49-F238E27FC236}">
                  <a16:creationId xmlns:a16="http://schemas.microsoft.com/office/drawing/2014/main" id="{547C532B-8EBD-4EF4-9AAE-90E8ECA15EEF}"/>
                </a:ext>
              </a:extLst>
            </p:cNvPr>
            <p:cNvSpPr/>
            <p:nvPr/>
          </p:nvSpPr>
          <p:spPr>
            <a:xfrm>
              <a:off x="4729801" y="5305521"/>
              <a:ext cx="830697" cy="752107"/>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ctr" anchorCtr="0"/>
            <a:lstStyle/>
            <a:p>
              <a:pPr marR="0" lvl="0" algn="ctr" defTabSz="914354" rtl="0" eaLnBrk="1" fontAlgn="auto" latinLnBrk="0" hangingPunct="1">
                <a:lnSpc>
                  <a:spcPct val="100000"/>
                </a:lnSpc>
                <a:spcBef>
                  <a:spcPts val="0"/>
                </a:spcBef>
                <a:spcAft>
                  <a:spcPts val="0"/>
                </a:spcAft>
                <a:buClrTx/>
                <a:buSzTx/>
                <a:tabLst/>
                <a:defRPr/>
              </a:pPr>
              <a:endParaRPr kumimoji="0" lang="en-US" sz="1100" b="0" i="0" u="none" strike="noStrike" kern="0" cap="none" spc="0" normalizeH="0" baseline="0" noProof="0">
                <a:ln>
                  <a:noFill/>
                </a:ln>
                <a:solidFill>
                  <a:schemeClr val="tx1"/>
                </a:solidFill>
                <a:effectLst/>
                <a:uLnTx/>
                <a:uFillTx/>
                <a:ea typeface="+mn-ea"/>
                <a:cs typeface="+mn-cs"/>
              </a:endParaRPr>
            </a:p>
          </p:txBody>
        </p:sp>
        <p:grpSp>
          <p:nvGrpSpPr>
            <p:cNvPr id="30" name="Group 29">
              <a:extLst>
                <a:ext uri="{FF2B5EF4-FFF2-40B4-BE49-F238E27FC236}">
                  <a16:creationId xmlns:a16="http://schemas.microsoft.com/office/drawing/2014/main" id="{E2D2B454-2E41-4069-850E-A9949AB89FBF}"/>
                </a:ext>
              </a:extLst>
            </p:cNvPr>
            <p:cNvGrpSpPr/>
            <p:nvPr/>
          </p:nvGrpSpPr>
          <p:grpSpPr>
            <a:xfrm>
              <a:off x="4960574" y="5553301"/>
              <a:ext cx="363375" cy="252092"/>
              <a:chOff x="1999459" y="-954571"/>
              <a:chExt cx="2194559" cy="1522475"/>
            </a:xfrm>
            <a:solidFill>
              <a:schemeClr val="tx1"/>
            </a:solidFill>
          </p:grpSpPr>
          <p:sp>
            <p:nvSpPr>
              <p:cNvPr id="31" name="Freeform: Shape 30">
                <a:extLst>
                  <a:ext uri="{FF2B5EF4-FFF2-40B4-BE49-F238E27FC236}">
                    <a16:creationId xmlns:a16="http://schemas.microsoft.com/office/drawing/2014/main" id="{DE32C1B8-BE5D-44EF-A1A9-BCCC5C3F4D51}"/>
                  </a:ext>
                </a:extLst>
              </p:cNvPr>
              <p:cNvSpPr/>
              <p:nvPr/>
            </p:nvSpPr>
            <p:spPr>
              <a:xfrm>
                <a:off x="2475136" y="-665107"/>
                <a:ext cx="1310926" cy="1039082"/>
              </a:xfrm>
              <a:custGeom>
                <a:avLst/>
                <a:gdLst>
                  <a:gd name="connsiteX0" fmla="*/ 166211 w 1310926"/>
                  <a:gd name="connsiteY0" fmla="*/ 874300 h 1039082"/>
                  <a:gd name="connsiteX1" fmla="*/ 166211 w 1310926"/>
                  <a:gd name="connsiteY1" fmla="*/ 904304 h 1039082"/>
                  <a:gd name="connsiteX2" fmla="*/ 1173766 w 1310926"/>
                  <a:gd name="connsiteY2" fmla="*/ 904304 h 1039082"/>
                  <a:gd name="connsiteX3" fmla="*/ 1173766 w 1310926"/>
                  <a:gd name="connsiteY3" fmla="*/ 874300 h 1039082"/>
                  <a:gd name="connsiteX4" fmla="*/ 166211 w 1310926"/>
                  <a:gd name="connsiteY4" fmla="*/ 781812 h 1039082"/>
                  <a:gd name="connsiteX5" fmla="*/ 166211 w 1310926"/>
                  <a:gd name="connsiteY5" fmla="*/ 811816 h 1039082"/>
                  <a:gd name="connsiteX6" fmla="*/ 1173766 w 1310926"/>
                  <a:gd name="connsiteY6" fmla="*/ 811816 h 1039082"/>
                  <a:gd name="connsiteX7" fmla="*/ 1173766 w 1310926"/>
                  <a:gd name="connsiteY7" fmla="*/ 781812 h 1039082"/>
                  <a:gd name="connsiteX8" fmla="*/ 166211 w 1310926"/>
                  <a:gd name="connsiteY8" fmla="*/ 689420 h 1039082"/>
                  <a:gd name="connsiteX9" fmla="*/ 166211 w 1310926"/>
                  <a:gd name="connsiteY9" fmla="*/ 719424 h 1039082"/>
                  <a:gd name="connsiteX10" fmla="*/ 1173766 w 1310926"/>
                  <a:gd name="connsiteY10" fmla="*/ 719424 h 1039082"/>
                  <a:gd name="connsiteX11" fmla="*/ 1173766 w 1310926"/>
                  <a:gd name="connsiteY11" fmla="*/ 689420 h 1039082"/>
                  <a:gd name="connsiteX12" fmla="*/ 166211 w 1310926"/>
                  <a:gd name="connsiteY12" fmla="*/ 596932 h 1039082"/>
                  <a:gd name="connsiteX13" fmla="*/ 166211 w 1310926"/>
                  <a:gd name="connsiteY13" fmla="*/ 626936 h 1039082"/>
                  <a:gd name="connsiteX14" fmla="*/ 1173766 w 1310926"/>
                  <a:gd name="connsiteY14" fmla="*/ 626936 h 1039082"/>
                  <a:gd name="connsiteX15" fmla="*/ 1173766 w 1310926"/>
                  <a:gd name="connsiteY15" fmla="*/ 596932 h 1039082"/>
                  <a:gd name="connsiteX16" fmla="*/ 166211 w 1310926"/>
                  <a:gd name="connsiteY16" fmla="*/ 504540 h 1039082"/>
                  <a:gd name="connsiteX17" fmla="*/ 166211 w 1310926"/>
                  <a:gd name="connsiteY17" fmla="*/ 534544 h 1039082"/>
                  <a:gd name="connsiteX18" fmla="*/ 1173766 w 1310926"/>
                  <a:gd name="connsiteY18" fmla="*/ 534544 h 1039082"/>
                  <a:gd name="connsiteX19" fmla="*/ 1173766 w 1310926"/>
                  <a:gd name="connsiteY19" fmla="*/ 504540 h 1039082"/>
                  <a:gd name="connsiteX20" fmla="*/ 166211 w 1310926"/>
                  <a:gd name="connsiteY20" fmla="*/ 412052 h 1039082"/>
                  <a:gd name="connsiteX21" fmla="*/ 166211 w 1310926"/>
                  <a:gd name="connsiteY21" fmla="*/ 442056 h 1039082"/>
                  <a:gd name="connsiteX22" fmla="*/ 1173766 w 1310926"/>
                  <a:gd name="connsiteY22" fmla="*/ 442056 h 1039082"/>
                  <a:gd name="connsiteX23" fmla="*/ 1173766 w 1310926"/>
                  <a:gd name="connsiteY23" fmla="*/ 412052 h 1039082"/>
                  <a:gd name="connsiteX24" fmla="*/ 166211 w 1310926"/>
                  <a:gd name="connsiteY24" fmla="*/ 319659 h 1039082"/>
                  <a:gd name="connsiteX25" fmla="*/ 166211 w 1310926"/>
                  <a:gd name="connsiteY25" fmla="*/ 349663 h 1039082"/>
                  <a:gd name="connsiteX26" fmla="*/ 1173766 w 1310926"/>
                  <a:gd name="connsiteY26" fmla="*/ 349663 h 1039082"/>
                  <a:gd name="connsiteX27" fmla="*/ 1173766 w 1310926"/>
                  <a:gd name="connsiteY27" fmla="*/ 319659 h 1039082"/>
                  <a:gd name="connsiteX28" fmla="*/ 166211 w 1310926"/>
                  <a:gd name="connsiteY28" fmla="*/ 227172 h 1039082"/>
                  <a:gd name="connsiteX29" fmla="*/ 166211 w 1310926"/>
                  <a:gd name="connsiteY29" fmla="*/ 257176 h 1039082"/>
                  <a:gd name="connsiteX30" fmla="*/ 1173766 w 1310926"/>
                  <a:gd name="connsiteY30" fmla="*/ 257176 h 1039082"/>
                  <a:gd name="connsiteX31" fmla="*/ 1173766 w 1310926"/>
                  <a:gd name="connsiteY31" fmla="*/ 227172 h 1039082"/>
                  <a:gd name="connsiteX32" fmla="*/ 166211 w 1310926"/>
                  <a:gd name="connsiteY32" fmla="*/ 134779 h 1039082"/>
                  <a:gd name="connsiteX33" fmla="*/ 166211 w 1310926"/>
                  <a:gd name="connsiteY33" fmla="*/ 164783 h 1039082"/>
                  <a:gd name="connsiteX34" fmla="*/ 1173766 w 1310926"/>
                  <a:gd name="connsiteY34" fmla="*/ 164783 h 1039082"/>
                  <a:gd name="connsiteX35" fmla="*/ 1173766 w 1310926"/>
                  <a:gd name="connsiteY35" fmla="*/ 134779 h 1039082"/>
                  <a:gd name="connsiteX36" fmla="*/ 40577 w 1310926"/>
                  <a:gd name="connsiteY36" fmla="*/ 0 h 1039082"/>
                  <a:gd name="connsiteX37" fmla="*/ 1310926 w 1310926"/>
                  <a:gd name="connsiteY37" fmla="*/ 0 h 1039082"/>
                  <a:gd name="connsiteX38" fmla="*/ 1310926 w 1310926"/>
                  <a:gd name="connsiteY38" fmla="*/ 1039082 h 1039082"/>
                  <a:gd name="connsiteX39" fmla="*/ 40577 w 1310926"/>
                  <a:gd name="connsiteY39" fmla="*/ 1039082 h 1039082"/>
                  <a:gd name="connsiteX40" fmla="*/ 0 w 1310926"/>
                  <a:gd name="connsiteY40" fmla="*/ 996125 h 1039082"/>
                  <a:gd name="connsiteX41" fmla="*/ 0 w 1310926"/>
                  <a:gd name="connsiteY41" fmla="*/ 42958 h 1039082"/>
                  <a:gd name="connsiteX42" fmla="*/ 40577 w 1310926"/>
                  <a:gd name="connsiteY42" fmla="*/ 0 h 10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10926" h="1039082">
                    <a:moveTo>
                      <a:pt x="166211" y="874300"/>
                    </a:moveTo>
                    <a:lnTo>
                      <a:pt x="166211" y="904304"/>
                    </a:lnTo>
                    <a:lnTo>
                      <a:pt x="1173766" y="904304"/>
                    </a:lnTo>
                    <a:lnTo>
                      <a:pt x="1173766" y="874300"/>
                    </a:lnTo>
                    <a:close/>
                    <a:moveTo>
                      <a:pt x="166211" y="781812"/>
                    </a:moveTo>
                    <a:lnTo>
                      <a:pt x="166211" y="811816"/>
                    </a:lnTo>
                    <a:lnTo>
                      <a:pt x="1173766" y="811816"/>
                    </a:lnTo>
                    <a:lnTo>
                      <a:pt x="1173766" y="781812"/>
                    </a:lnTo>
                    <a:close/>
                    <a:moveTo>
                      <a:pt x="166211" y="689420"/>
                    </a:moveTo>
                    <a:lnTo>
                      <a:pt x="166211" y="719424"/>
                    </a:lnTo>
                    <a:lnTo>
                      <a:pt x="1173766" y="719424"/>
                    </a:lnTo>
                    <a:lnTo>
                      <a:pt x="1173766" y="689420"/>
                    </a:lnTo>
                    <a:close/>
                    <a:moveTo>
                      <a:pt x="166211" y="596932"/>
                    </a:moveTo>
                    <a:lnTo>
                      <a:pt x="166211" y="626936"/>
                    </a:lnTo>
                    <a:lnTo>
                      <a:pt x="1173766" y="626936"/>
                    </a:lnTo>
                    <a:lnTo>
                      <a:pt x="1173766" y="596932"/>
                    </a:lnTo>
                    <a:close/>
                    <a:moveTo>
                      <a:pt x="166211" y="504540"/>
                    </a:moveTo>
                    <a:lnTo>
                      <a:pt x="166211" y="534544"/>
                    </a:lnTo>
                    <a:lnTo>
                      <a:pt x="1173766" y="534544"/>
                    </a:lnTo>
                    <a:lnTo>
                      <a:pt x="1173766" y="504540"/>
                    </a:lnTo>
                    <a:close/>
                    <a:moveTo>
                      <a:pt x="166211" y="412052"/>
                    </a:moveTo>
                    <a:lnTo>
                      <a:pt x="166211" y="442056"/>
                    </a:lnTo>
                    <a:lnTo>
                      <a:pt x="1173766" y="442056"/>
                    </a:lnTo>
                    <a:lnTo>
                      <a:pt x="1173766" y="412052"/>
                    </a:lnTo>
                    <a:close/>
                    <a:moveTo>
                      <a:pt x="166211" y="319659"/>
                    </a:moveTo>
                    <a:lnTo>
                      <a:pt x="166211" y="349663"/>
                    </a:lnTo>
                    <a:lnTo>
                      <a:pt x="1173766" y="349663"/>
                    </a:lnTo>
                    <a:lnTo>
                      <a:pt x="1173766" y="319659"/>
                    </a:lnTo>
                    <a:close/>
                    <a:moveTo>
                      <a:pt x="166211" y="227172"/>
                    </a:moveTo>
                    <a:lnTo>
                      <a:pt x="166211" y="257176"/>
                    </a:lnTo>
                    <a:lnTo>
                      <a:pt x="1173766" y="257176"/>
                    </a:lnTo>
                    <a:lnTo>
                      <a:pt x="1173766" y="227172"/>
                    </a:lnTo>
                    <a:close/>
                    <a:moveTo>
                      <a:pt x="166211" y="134779"/>
                    </a:moveTo>
                    <a:lnTo>
                      <a:pt x="166211" y="164783"/>
                    </a:lnTo>
                    <a:lnTo>
                      <a:pt x="1173766" y="164783"/>
                    </a:lnTo>
                    <a:lnTo>
                      <a:pt x="1173766" y="134779"/>
                    </a:lnTo>
                    <a:close/>
                    <a:moveTo>
                      <a:pt x="40577" y="0"/>
                    </a:moveTo>
                    <a:lnTo>
                      <a:pt x="1310926" y="0"/>
                    </a:lnTo>
                    <a:lnTo>
                      <a:pt x="1310926" y="1039082"/>
                    </a:lnTo>
                    <a:lnTo>
                      <a:pt x="40577" y="1039082"/>
                    </a:lnTo>
                    <a:cubicBezTo>
                      <a:pt x="18193" y="1039082"/>
                      <a:pt x="0" y="1019842"/>
                      <a:pt x="0" y="996125"/>
                    </a:cubicBezTo>
                    <a:lnTo>
                      <a:pt x="0" y="42958"/>
                    </a:lnTo>
                    <a:cubicBezTo>
                      <a:pt x="0" y="19241"/>
                      <a:pt x="18193" y="0"/>
                      <a:pt x="4057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grpSp>
            <p:nvGrpSpPr>
              <p:cNvPr id="32" name="Graphic 70">
                <a:extLst>
                  <a:ext uri="{FF2B5EF4-FFF2-40B4-BE49-F238E27FC236}">
                    <a16:creationId xmlns:a16="http://schemas.microsoft.com/office/drawing/2014/main" id="{FDEDC5D1-7504-486E-8E48-62EB90BF8AD2}"/>
                  </a:ext>
                </a:extLst>
              </p:cNvPr>
              <p:cNvGrpSpPr/>
              <p:nvPr/>
            </p:nvGrpSpPr>
            <p:grpSpPr>
              <a:xfrm>
                <a:off x="2583246" y="401312"/>
                <a:ext cx="1225295" cy="166592"/>
                <a:chOff x="4060412" y="3165633"/>
                <a:chExt cx="1225295" cy="166592"/>
              </a:xfrm>
              <a:grpFill/>
            </p:grpSpPr>
            <p:sp>
              <p:nvSpPr>
                <p:cNvPr id="41" name="Freeform: Shape 40">
                  <a:extLst>
                    <a:ext uri="{FF2B5EF4-FFF2-40B4-BE49-F238E27FC236}">
                      <a16:creationId xmlns:a16="http://schemas.microsoft.com/office/drawing/2014/main" id="{490634B7-3CFD-4387-AB85-DA875D3C7780}"/>
                    </a:ext>
                  </a:extLst>
                </p:cNvPr>
                <p:cNvSpPr/>
                <p:nvPr/>
              </p:nvSpPr>
              <p:spPr>
                <a:xfrm>
                  <a:off x="4060412" y="3248120"/>
                  <a:ext cx="1225295" cy="84105"/>
                </a:xfrm>
                <a:custGeom>
                  <a:avLst/>
                  <a:gdLst>
                    <a:gd name="connsiteX0" fmla="*/ 1225296 w 1225295"/>
                    <a:gd name="connsiteY0" fmla="*/ 39053 h 84105"/>
                    <a:gd name="connsiteX1" fmla="*/ 1186244 w 1225295"/>
                    <a:gd name="connsiteY1" fmla="*/ 0 h 84105"/>
                    <a:gd name="connsiteX2" fmla="*/ 39052 w 1225295"/>
                    <a:gd name="connsiteY2" fmla="*/ 0 h 84105"/>
                    <a:gd name="connsiteX3" fmla="*/ 0 w 1225295"/>
                    <a:gd name="connsiteY3" fmla="*/ 39053 h 84105"/>
                    <a:gd name="connsiteX4" fmla="*/ 0 w 1225295"/>
                    <a:gd name="connsiteY4" fmla="*/ 84106 h 84105"/>
                    <a:gd name="connsiteX5" fmla="*/ 1225296 w 1225295"/>
                    <a:gd name="connsiteY5" fmla="*/ 84106 h 84105"/>
                    <a:gd name="connsiteX6" fmla="*/ 1225296 w 1225295"/>
                    <a:gd name="connsiteY6" fmla="*/ 39053 h 8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95" h="84105">
                      <a:moveTo>
                        <a:pt x="1225296" y="39053"/>
                      </a:moveTo>
                      <a:cubicBezTo>
                        <a:pt x="1225296" y="17526"/>
                        <a:pt x="1207865" y="0"/>
                        <a:pt x="1186244" y="0"/>
                      </a:cubicBezTo>
                      <a:lnTo>
                        <a:pt x="39052" y="0"/>
                      </a:lnTo>
                      <a:cubicBezTo>
                        <a:pt x="17526" y="0"/>
                        <a:pt x="0" y="17526"/>
                        <a:pt x="0" y="39053"/>
                      </a:cubicBezTo>
                      <a:lnTo>
                        <a:pt x="0" y="84106"/>
                      </a:lnTo>
                      <a:lnTo>
                        <a:pt x="1225296" y="84106"/>
                      </a:lnTo>
                      <a:lnTo>
                        <a:pt x="1225296" y="390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sp>
              <p:nvSpPr>
                <p:cNvPr id="42" name="Freeform: Shape 41">
                  <a:extLst>
                    <a:ext uri="{FF2B5EF4-FFF2-40B4-BE49-F238E27FC236}">
                      <a16:creationId xmlns:a16="http://schemas.microsoft.com/office/drawing/2014/main" id="{CAC93BAE-25A9-45DB-9055-16845739B973}"/>
                    </a:ext>
                  </a:extLst>
                </p:cNvPr>
                <p:cNvSpPr/>
                <p:nvPr/>
              </p:nvSpPr>
              <p:spPr>
                <a:xfrm>
                  <a:off x="4121943" y="3165633"/>
                  <a:ext cx="1102137" cy="102107"/>
                </a:xfrm>
                <a:custGeom>
                  <a:avLst/>
                  <a:gdLst>
                    <a:gd name="connsiteX0" fmla="*/ 0 w 1102137"/>
                    <a:gd name="connsiteY0" fmla="*/ 0 h 102107"/>
                    <a:gd name="connsiteX1" fmla="*/ 1102138 w 1102137"/>
                    <a:gd name="connsiteY1" fmla="*/ 0 h 102107"/>
                    <a:gd name="connsiteX2" fmla="*/ 1102138 w 1102137"/>
                    <a:gd name="connsiteY2" fmla="*/ 102108 h 102107"/>
                    <a:gd name="connsiteX3" fmla="*/ 0 w 1102137"/>
                    <a:gd name="connsiteY3" fmla="*/ 102108 h 102107"/>
                  </a:gdLst>
                  <a:ahLst/>
                  <a:cxnLst>
                    <a:cxn ang="0">
                      <a:pos x="connsiteX0" y="connsiteY0"/>
                    </a:cxn>
                    <a:cxn ang="0">
                      <a:pos x="connsiteX1" y="connsiteY1"/>
                    </a:cxn>
                    <a:cxn ang="0">
                      <a:pos x="connsiteX2" y="connsiteY2"/>
                    </a:cxn>
                    <a:cxn ang="0">
                      <a:pos x="connsiteX3" y="connsiteY3"/>
                    </a:cxn>
                  </a:cxnLst>
                  <a:rect l="l" t="t" r="r" b="b"/>
                  <a:pathLst>
                    <a:path w="1102137" h="102107">
                      <a:moveTo>
                        <a:pt x="0" y="0"/>
                      </a:moveTo>
                      <a:lnTo>
                        <a:pt x="1102138" y="0"/>
                      </a:lnTo>
                      <a:lnTo>
                        <a:pt x="1102138" y="102108"/>
                      </a:lnTo>
                      <a:lnTo>
                        <a:pt x="0" y="1021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grpSp>
          <p:sp>
            <p:nvSpPr>
              <p:cNvPr id="33" name="Freeform: Shape 32">
                <a:extLst>
                  <a:ext uri="{FF2B5EF4-FFF2-40B4-BE49-F238E27FC236}">
                    <a16:creationId xmlns:a16="http://schemas.microsoft.com/office/drawing/2014/main" id="{13180C2B-8031-4C72-8B3F-65CC4420E9DD}"/>
                  </a:ext>
                </a:extLst>
              </p:cNvPr>
              <p:cNvSpPr/>
              <p:nvPr/>
            </p:nvSpPr>
            <p:spPr>
              <a:xfrm>
                <a:off x="2332738" y="-564523"/>
                <a:ext cx="115061" cy="837914"/>
              </a:xfrm>
              <a:custGeom>
                <a:avLst/>
                <a:gdLst>
                  <a:gd name="connsiteX0" fmla="*/ 39052 w 115061"/>
                  <a:gd name="connsiteY0" fmla="*/ 0 h 837914"/>
                  <a:gd name="connsiteX1" fmla="*/ 0 w 115061"/>
                  <a:gd name="connsiteY1" fmla="*/ 39052 h 837914"/>
                  <a:gd name="connsiteX2" fmla="*/ 0 w 115061"/>
                  <a:gd name="connsiteY2" fmla="*/ 798862 h 837914"/>
                  <a:gd name="connsiteX3" fmla="*/ 39052 w 115061"/>
                  <a:gd name="connsiteY3" fmla="*/ 837914 h 837914"/>
                  <a:gd name="connsiteX4" fmla="*/ 115062 w 115061"/>
                  <a:gd name="connsiteY4" fmla="*/ 837914 h 837914"/>
                  <a:gd name="connsiteX5" fmla="*/ 115062 w 115061"/>
                  <a:gd name="connsiteY5" fmla="*/ 0 h 837914"/>
                  <a:gd name="connsiteX6" fmla="*/ 39052 w 115061"/>
                  <a:gd name="connsiteY6" fmla="*/ 0 h 83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61" h="837914">
                    <a:moveTo>
                      <a:pt x="39052" y="0"/>
                    </a:moveTo>
                    <a:cubicBezTo>
                      <a:pt x="17526" y="0"/>
                      <a:pt x="0" y="17431"/>
                      <a:pt x="0" y="39052"/>
                    </a:cubicBezTo>
                    <a:lnTo>
                      <a:pt x="0" y="798862"/>
                    </a:lnTo>
                    <a:cubicBezTo>
                      <a:pt x="0" y="820388"/>
                      <a:pt x="17526" y="837914"/>
                      <a:pt x="39052" y="837914"/>
                    </a:cubicBezTo>
                    <a:lnTo>
                      <a:pt x="115062" y="837914"/>
                    </a:lnTo>
                    <a:lnTo>
                      <a:pt x="115062" y="0"/>
                    </a:lnTo>
                    <a:lnTo>
                      <a:pt x="39052"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grpSp>
            <p:nvGrpSpPr>
              <p:cNvPr id="34" name="Graphic 70">
                <a:extLst>
                  <a:ext uri="{FF2B5EF4-FFF2-40B4-BE49-F238E27FC236}">
                    <a16:creationId xmlns:a16="http://schemas.microsoft.com/office/drawing/2014/main" id="{E826AD62-5583-4B70-8979-BDC8085F8F48}"/>
                  </a:ext>
                </a:extLst>
              </p:cNvPr>
              <p:cNvGrpSpPr/>
              <p:nvPr/>
            </p:nvGrpSpPr>
            <p:grpSpPr>
              <a:xfrm>
                <a:off x="3043208" y="-954571"/>
                <a:ext cx="250697" cy="316706"/>
                <a:chOff x="4520374" y="1809750"/>
                <a:chExt cx="250697" cy="316706"/>
              </a:xfrm>
              <a:grpFill/>
            </p:grpSpPr>
            <p:sp>
              <p:nvSpPr>
                <p:cNvPr id="39" name="Freeform: Shape 38">
                  <a:extLst>
                    <a:ext uri="{FF2B5EF4-FFF2-40B4-BE49-F238E27FC236}">
                      <a16:creationId xmlns:a16="http://schemas.microsoft.com/office/drawing/2014/main" id="{36E6A791-4AA0-40C5-9B10-54CB49C80470}"/>
                    </a:ext>
                  </a:extLst>
                </p:cNvPr>
                <p:cNvSpPr/>
                <p:nvPr/>
              </p:nvSpPr>
              <p:spPr>
                <a:xfrm>
                  <a:off x="4538757" y="2050922"/>
                  <a:ext cx="213836" cy="75533"/>
                </a:xfrm>
                <a:custGeom>
                  <a:avLst/>
                  <a:gdLst>
                    <a:gd name="connsiteX0" fmla="*/ 213836 w 213836"/>
                    <a:gd name="connsiteY0" fmla="*/ 39053 h 75533"/>
                    <a:gd name="connsiteX1" fmla="*/ 174784 w 213836"/>
                    <a:gd name="connsiteY1" fmla="*/ 0 h 75533"/>
                    <a:gd name="connsiteX2" fmla="*/ 39052 w 213836"/>
                    <a:gd name="connsiteY2" fmla="*/ 0 h 75533"/>
                    <a:gd name="connsiteX3" fmla="*/ 0 w 213836"/>
                    <a:gd name="connsiteY3" fmla="*/ 39053 h 75533"/>
                    <a:gd name="connsiteX4" fmla="*/ 0 w 213836"/>
                    <a:gd name="connsiteY4" fmla="*/ 75533 h 75533"/>
                    <a:gd name="connsiteX5" fmla="*/ 213741 w 213836"/>
                    <a:gd name="connsiteY5" fmla="*/ 75533 h 75533"/>
                    <a:gd name="connsiteX6" fmla="*/ 213741 w 213836"/>
                    <a:gd name="connsiteY6" fmla="*/ 39053 h 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36" h="75533">
                      <a:moveTo>
                        <a:pt x="213836" y="39053"/>
                      </a:moveTo>
                      <a:cubicBezTo>
                        <a:pt x="213836" y="17526"/>
                        <a:pt x="196406" y="0"/>
                        <a:pt x="174784" y="0"/>
                      </a:cubicBezTo>
                      <a:lnTo>
                        <a:pt x="39052" y="0"/>
                      </a:lnTo>
                      <a:cubicBezTo>
                        <a:pt x="17526" y="0"/>
                        <a:pt x="0" y="17431"/>
                        <a:pt x="0" y="39053"/>
                      </a:cubicBezTo>
                      <a:lnTo>
                        <a:pt x="0" y="75533"/>
                      </a:lnTo>
                      <a:lnTo>
                        <a:pt x="213741" y="75533"/>
                      </a:lnTo>
                      <a:lnTo>
                        <a:pt x="213741" y="390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sp>
              <p:nvSpPr>
                <p:cNvPr id="40" name="Freeform: Shape 39">
                  <a:extLst>
                    <a:ext uri="{FF2B5EF4-FFF2-40B4-BE49-F238E27FC236}">
                      <a16:creationId xmlns:a16="http://schemas.microsoft.com/office/drawing/2014/main" id="{89FCE0A7-3B1F-4B7B-A0AB-2F3A2D05FCB4}"/>
                    </a:ext>
                  </a:extLst>
                </p:cNvPr>
                <p:cNvSpPr/>
                <p:nvPr/>
              </p:nvSpPr>
              <p:spPr>
                <a:xfrm>
                  <a:off x="4520374" y="1809750"/>
                  <a:ext cx="250697" cy="250697"/>
                </a:xfrm>
                <a:custGeom>
                  <a:avLst/>
                  <a:gdLst>
                    <a:gd name="connsiteX0" fmla="*/ 125349 w 250697"/>
                    <a:gd name="connsiteY0" fmla="*/ 0 h 250697"/>
                    <a:gd name="connsiteX1" fmla="*/ 0 w 250697"/>
                    <a:gd name="connsiteY1" fmla="*/ 125349 h 250697"/>
                    <a:gd name="connsiteX2" fmla="*/ 125349 w 250697"/>
                    <a:gd name="connsiteY2" fmla="*/ 250698 h 250697"/>
                    <a:gd name="connsiteX3" fmla="*/ 250698 w 250697"/>
                    <a:gd name="connsiteY3" fmla="*/ 125349 h 250697"/>
                    <a:gd name="connsiteX4" fmla="*/ 125349 w 250697"/>
                    <a:gd name="connsiteY4" fmla="*/ 0 h 250697"/>
                    <a:gd name="connsiteX5" fmla="*/ 125349 w 250697"/>
                    <a:gd name="connsiteY5" fmla="*/ 203644 h 250697"/>
                    <a:gd name="connsiteX6" fmla="*/ 47053 w 250697"/>
                    <a:gd name="connsiteY6" fmla="*/ 125349 h 250697"/>
                    <a:gd name="connsiteX7" fmla="*/ 125349 w 250697"/>
                    <a:gd name="connsiteY7" fmla="*/ 47054 h 250697"/>
                    <a:gd name="connsiteX8" fmla="*/ 203645 w 250697"/>
                    <a:gd name="connsiteY8" fmla="*/ 125349 h 250697"/>
                    <a:gd name="connsiteX9" fmla="*/ 125349 w 250697"/>
                    <a:gd name="connsiteY9" fmla="*/ 203644 h 25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697" h="250697">
                      <a:moveTo>
                        <a:pt x="125349" y="0"/>
                      </a:moveTo>
                      <a:cubicBezTo>
                        <a:pt x="56102" y="0"/>
                        <a:pt x="0" y="56102"/>
                        <a:pt x="0" y="125349"/>
                      </a:cubicBezTo>
                      <a:cubicBezTo>
                        <a:pt x="0" y="194596"/>
                        <a:pt x="56102" y="250698"/>
                        <a:pt x="125349" y="250698"/>
                      </a:cubicBezTo>
                      <a:cubicBezTo>
                        <a:pt x="194596" y="250698"/>
                        <a:pt x="250698" y="194596"/>
                        <a:pt x="250698" y="125349"/>
                      </a:cubicBezTo>
                      <a:cubicBezTo>
                        <a:pt x="250698" y="56102"/>
                        <a:pt x="194596" y="0"/>
                        <a:pt x="125349" y="0"/>
                      </a:cubicBezTo>
                      <a:close/>
                      <a:moveTo>
                        <a:pt x="125349" y="203644"/>
                      </a:moveTo>
                      <a:cubicBezTo>
                        <a:pt x="82105" y="203644"/>
                        <a:pt x="47053" y="168593"/>
                        <a:pt x="47053" y="125349"/>
                      </a:cubicBezTo>
                      <a:cubicBezTo>
                        <a:pt x="47053" y="82106"/>
                        <a:pt x="82105" y="47054"/>
                        <a:pt x="125349" y="47054"/>
                      </a:cubicBezTo>
                      <a:cubicBezTo>
                        <a:pt x="168592" y="47054"/>
                        <a:pt x="203645" y="82106"/>
                        <a:pt x="203645" y="125349"/>
                      </a:cubicBezTo>
                      <a:cubicBezTo>
                        <a:pt x="203645" y="168593"/>
                        <a:pt x="168592" y="203644"/>
                        <a:pt x="125349" y="2036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grpSp>
          <p:grpSp>
            <p:nvGrpSpPr>
              <p:cNvPr id="35" name="Graphic 70">
                <a:extLst>
                  <a:ext uri="{FF2B5EF4-FFF2-40B4-BE49-F238E27FC236}">
                    <a16:creationId xmlns:a16="http://schemas.microsoft.com/office/drawing/2014/main" id="{805F2A47-EDDC-4BC0-9D28-DBA334FE2527}"/>
                  </a:ext>
                </a:extLst>
              </p:cNvPr>
              <p:cNvGrpSpPr/>
              <p:nvPr/>
            </p:nvGrpSpPr>
            <p:grpSpPr>
              <a:xfrm>
                <a:off x="1999459" y="-242578"/>
                <a:ext cx="305942" cy="193929"/>
                <a:chOff x="3476625" y="2521743"/>
                <a:chExt cx="305942" cy="193929"/>
              </a:xfrm>
              <a:grpFill/>
            </p:grpSpPr>
            <p:sp>
              <p:nvSpPr>
                <p:cNvPr id="37" name="Freeform: Shape 36">
                  <a:extLst>
                    <a:ext uri="{FF2B5EF4-FFF2-40B4-BE49-F238E27FC236}">
                      <a16:creationId xmlns:a16="http://schemas.microsoft.com/office/drawing/2014/main" id="{7CA5208F-5EB5-4442-B597-E008ACCE7516}"/>
                    </a:ext>
                  </a:extLst>
                </p:cNvPr>
                <p:cNvSpPr/>
                <p:nvPr/>
              </p:nvSpPr>
              <p:spPr>
                <a:xfrm>
                  <a:off x="3476625" y="2541650"/>
                  <a:ext cx="233743" cy="154114"/>
                </a:xfrm>
                <a:custGeom>
                  <a:avLst/>
                  <a:gdLst>
                    <a:gd name="connsiteX0" fmla="*/ 8858 w 233743"/>
                    <a:gd name="connsiteY0" fmla="*/ 0 h 154114"/>
                    <a:gd name="connsiteX1" fmla="*/ 0 w 233743"/>
                    <a:gd name="connsiteY1" fmla="*/ 8858 h 154114"/>
                    <a:gd name="connsiteX2" fmla="*/ 0 w 233743"/>
                    <a:gd name="connsiteY2" fmla="*/ 145256 h 154114"/>
                    <a:gd name="connsiteX3" fmla="*/ 8858 w 233743"/>
                    <a:gd name="connsiteY3" fmla="*/ 154115 h 154114"/>
                    <a:gd name="connsiteX4" fmla="*/ 233744 w 233743"/>
                    <a:gd name="connsiteY4" fmla="*/ 154115 h 154114"/>
                    <a:gd name="connsiteX5" fmla="*/ 233744 w 233743"/>
                    <a:gd name="connsiteY5" fmla="*/ 0 h 154114"/>
                    <a:gd name="connsiteX6" fmla="*/ 8858 w 233743"/>
                    <a:gd name="connsiteY6" fmla="*/ 0 h 15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43" h="154114">
                      <a:moveTo>
                        <a:pt x="8858" y="0"/>
                      </a:moveTo>
                      <a:cubicBezTo>
                        <a:pt x="4000" y="0"/>
                        <a:pt x="0" y="4001"/>
                        <a:pt x="0" y="8858"/>
                      </a:cubicBezTo>
                      <a:lnTo>
                        <a:pt x="0" y="145256"/>
                      </a:lnTo>
                      <a:cubicBezTo>
                        <a:pt x="0" y="150114"/>
                        <a:pt x="4000" y="154115"/>
                        <a:pt x="8858" y="154115"/>
                      </a:cubicBezTo>
                      <a:lnTo>
                        <a:pt x="233744" y="154115"/>
                      </a:lnTo>
                      <a:lnTo>
                        <a:pt x="233744" y="0"/>
                      </a:lnTo>
                      <a:lnTo>
                        <a:pt x="885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sp>
              <p:nvSpPr>
                <p:cNvPr id="38" name="Freeform: Shape 37">
                  <a:extLst>
                    <a:ext uri="{FF2B5EF4-FFF2-40B4-BE49-F238E27FC236}">
                      <a16:creationId xmlns:a16="http://schemas.microsoft.com/office/drawing/2014/main" id="{38DC1B01-A6B8-4DEB-AE72-EAED55FCCA40}"/>
                    </a:ext>
                  </a:extLst>
                </p:cNvPr>
                <p:cNvSpPr/>
                <p:nvPr/>
              </p:nvSpPr>
              <p:spPr>
                <a:xfrm>
                  <a:off x="3702557" y="2521743"/>
                  <a:ext cx="80009" cy="193929"/>
                </a:xfrm>
                <a:custGeom>
                  <a:avLst/>
                  <a:gdLst>
                    <a:gd name="connsiteX0" fmla="*/ 0 w 80009"/>
                    <a:gd name="connsiteY0" fmla="*/ 13335 h 193929"/>
                    <a:gd name="connsiteX1" fmla="*/ 0 w 80009"/>
                    <a:gd name="connsiteY1" fmla="*/ 180594 h 193929"/>
                    <a:gd name="connsiteX2" fmla="*/ 13335 w 80009"/>
                    <a:gd name="connsiteY2" fmla="*/ 193929 h 193929"/>
                    <a:gd name="connsiteX3" fmla="*/ 80010 w 80009"/>
                    <a:gd name="connsiteY3" fmla="*/ 193929 h 193929"/>
                    <a:gd name="connsiteX4" fmla="*/ 80010 w 80009"/>
                    <a:gd name="connsiteY4" fmla="*/ 0 h 193929"/>
                    <a:gd name="connsiteX5" fmla="*/ 13335 w 80009"/>
                    <a:gd name="connsiteY5" fmla="*/ 0 h 193929"/>
                    <a:gd name="connsiteX6" fmla="*/ 0 w 80009"/>
                    <a:gd name="connsiteY6" fmla="*/ 13335 h 19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09" h="193929">
                      <a:moveTo>
                        <a:pt x="0" y="13335"/>
                      </a:moveTo>
                      <a:lnTo>
                        <a:pt x="0" y="180594"/>
                      </a:lnTo>
                      <a:cubicBezTo>
                        <a:pt x="0" y="187928"/>
                        <a:pt x="6001" y="193929"/>
                        <a:pt x="13335" y="193929"/>
                      </a:cubicBezTo>
                      <a:lnTo>
                        <a:pt x="80010" y="193929"/>
                      </a:lnTo>
                      <a:lnTo>
                        <a:pt x="80010" y="0"/>
                      </a:lnTo>
                      <a:lnTo>
                        <a:pt x="13335" y="0"/>
                      </a:lnTo>
                      <a:cubicBezTo>
                        <a:pt x="6001" y="0"/>
                        <a:pt x="0" y="6001"/>
                        <a:pt x="0" y="1333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grpSp>
          <p:sp>
            <p:nvSpPr>
              <p:cNvPr id="36" name="Freeform: Shape 35">
                <a:extLst>
                  <a:ext uri="{FF2B5EF4-FFF2-40B4-BE49-F238E27FC236}">
                    <a16:creationId xmlns:a16="http://schemas.microsoft.com/office/drawing/2014/main" id="{7E3F0A0D-FB93-4C86-A1B6-7601097BD2CD}"/>
                  </a:ext>
                </a:extLst>
              </p:cNvPr>
              <p:cNvSpPr/>
              <p:nvPr/>
            </p:nvSpPr>
            <p:spPr>
              <a:xfrm>
                <a:off x="3813400" y="-666821"/>
                <a:ext cx="380618" cy="1042415"/>
              </a:xfrm>
              <a:custGeom>
                <a:avLst/>
                <a:gdLst>
                  <a:gd name="connsiteX0" fmla="*/ 220789 w 380618"/>
                  <a:gd name="connsiteY0" fmla="*/ 0 h 1042415"/>
                  <a:gd name="connsiteX1" fmla="*/ 0 w 380618"/>
                  <a:gd name="connsiteY1" fmla="*/ 0 h 1042415"/>
                  <a:gd name="connsiteX2" fmla="*/ 0 w 380618"/>
                  <a:gd name="connsiteY2" fmla="*/ 1042416 h 1042415"/>
                  <a:gd name="connsiteX3" fmla="*/ 220789 w 380618"/>
                  <a:gd name="connsiteY3" fmla="*/ 1042416 h 1042415"/>
                  <a:gd name="connsiteX4" fmla="*/ 380619 w 380618"/>
                  <a:gd name="connsiteY4" fmla="*/ 881063 h 1042415"/>
                  <a:gd name="connsiteX5" fmla="*/ 380619 w 380618"/>
                  <a:gd name="connsiteY5" fmla="*/ 161449 h 1042415"/>
                  <a:gd name="connsiteX6" fmla="*/ 220789 w 380618"/>
                  <a:gd name="connsiteY6" fmla="*/ 0 h 104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618" h="1042415">
                    <a:moveTo>
                      <a:pt x="220789" y="0"/>
                    </a:moveTo>
                    <a:lnTo>
                      <a:pt x="0" y="0"/>
                    </a:lnTo>
                    <a:lnTo>
                      <a:pt x="0" y="1042416"/>
                    </a:lnTo>
                    <a:lnTo>
                      <a:pt x="220789" y="1042416"/>
                    </a:lnTo>
                    <a:cubicBezTo>
                      <a:pt x="309086" y="1042416"/>
                      <a:pt x="380619" y="970121"/>
                      <a:pt x="380619" y="881063"/>
                    </a:cubicBezTo>
                    <a:lnTo>
                      <a:pt x="380619" y="161449"/>
                    </a:lnTo>
                    <a:cubicBezTo>
                      <a:pt x="380619" y="72295"/>
                      <a:pt x="309086" y="0"/>
                      <a:pt x="22078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grpSp>
      </p:grpSp>
      <p:grpSp>
        <p:nvGrpSpPr>
          <p:cNvPr id="69" name="Group 68">
            <a:extLst>
              <a:ext uri="{FF2B5EF4-FFF2-40B4-BE49-F238E27FC236}">
                <a16:creationId xmlns:a16="http://schemas.microsoft.com/office/drawing/2014/main" id="{38FA4B96-FB7F-7F04-F68E-33FA18D87AFE}"/>
              </a:ext>
            </a:extLst>
          </p:cNvPr>
          <p:cNvGrpSpPr/>
          <p:nvPr/>
        </p:nvGrpSpPr>
        <p:grpSpPr>
          <a:xfrm>
            <a:off x="7604409" y="5318035"/>
            <a:ext cx="830697" cy="752107"/>
            <a:chOff x="5702974" y="5305521"/>
            <a:chExt cx="830697" cy="752107"/>
          </a:xfrm>
        </p:grpSpPr>
        <p:sp>
          <p:nvSpPr>
            <p:cNvPr id="26" name="Rectangle 25">
              <a:extLst>
                <a:ext uri="{FF2B5EF4-FFF2-40B4-BE49-F238E27FC236}">
                  <a16:creationId xmlns:a16="http://schemas.microsoft.com/office/drawing/2014/main" id="{37E42C41-A3B9-4B7B-AB6F-BD55E4588B7B}"/>
                </a:ext>
              </a:extLst>
            </p:cNvPr>
            <p:cNvSpPr/>
            <p:nvPr/>
          </p:nvSpPr>
          <p:spPr>
            <a:xfrm>
              <a:off x="5702974" y="5305521"/>
              <a:ext cx="830697" cy="752107"/>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ctr" anchorCtr="0"/>
            <a:lstStyle/>
            <a:p>
              <a:pPr marR="0" lvl="0" algn="ctr" defTabSz="914354" rtl="0" eaLnBrk="1" fontAlgn="auto" latinLnBrk="0" hangingPunct="1">
                <a:lnSpc>
                  <a:spcPct val="100000"/>
                </a:lnSpc>
                <a:spcBef>
                  <a:spcPts val="0"/>
                </a:spcBef>
                <a:spcAft>
                  <a:spcPts val="0"/>
                </a:spcAft>
                <a:buClrTx/>
                <a:buSzTx/>
                <a:tabLst/>
                <a:defRPr/>
              </a:pPr>
              <a:endParaRPr kumimoji="0" lang="en-US" sz="1100" b="0" i="0" u="none" strike="noStrike" kern="0" cap="none" spc="0" normalizeH="0" baseline="0" noProof="0">
                <a:ln>
                  <a:noFill/>
                </a:ln>
                <a:solidFill>
                  <a:schemeClr val="tx1"/>
                </a:solidFill>
                <a:effectLst/>
                <a:uLnTx/>
                <a:uFillTx/>
                <a:ea typeface="+mn-ea"/>
                <a:cs typeface="+mn-cs"/>
              </a:endParaRPr>
            </a:p>
          </p:txBody>
        </p:sp>
        <p:grpSp>
          <p:nvGrpSpPr>
            <p:cNvPr id="43" name="Group 42">
              <a:extLst>
                <a:ext uri="{FF2B5EF4-FFF2-40B4-BE49-F238E27FC236}">
                  <a16:creationId xmlns:a16="http://schemas.microsoft.com/office/drawing/2014/main" id="{33D26DF4-D6E8-4DCB-8CE4-CC8262090842}"/>
                </a:ext>
              </a:extLst>
            </p:cNvPr>
            <p:cNvGrpSpPr/>
            <p:nvPr/>
          </p:nvGrpSpPr>
          <p:grpSpPr>
            <a:xfrm>
              <a:off x="5933747" y="5583404"/>
              <a:ext cx="418852" cy="207911"/>
              <a:chOff x="7358078" y="1336907"/>
              <a:chExt cx="1062828" cy="527568"/>
            </a:xfrm>
            <a:solidFill>
              <a:srgbClr val="FFFFFF"/>
            </a:solidFill>
          </p:grpSpPr>
          <p:sp>
            <p:nvSpPr>
              <p:cNvPr id="44" name="Freeform: Shape 43">
                <a:extLst>
                  <a:ext uri="{FF2B5EF4-FFF2-40B4-BE49-F238E27FC236}">
                    <a16:creationId xmlns:a16="http://schemas.microsoft.com/office/drawing/2014/main" id="{8CD8B24C-1D93-40E1-BFB4-9A6FC7739FEA}"/>
                  </a:ext>
                </a:extLst>
              </p:cNvPr>
              <p:cNvSpPr/>
              <p:nvPr/>
            </p:nvSpPr>
            <p:spPr>
              <a:xfrm>
                <a:off x="7358078" y="1631011"/>
                <a:ext cx="1062828" cy="233464"/>
              </a:xfrm>
              <a:custGeom>
                <a:avLst/>
                <a:gdLst>
                  <a:gd name="connsiteX0" fmla="*/ 945865 w 1062828"/>
                  <a:gd name="connsiteY0" fmla="*/ 74852 h 233464"/>
                  <a:gd name="connsiteX1" fmla="*/ 903986 w 1062828"/>
                  <a:gd name="connsiteY1" fmla="*/ 116731 h 233464"/>
                  <a:gd name="connsiteX2" fmla="*/ 945865 w 1062828"/>
                  <a:gd name="connsiteY2" fmla="*/ 158610 h 233464"/>
                  <a:gd name="connsiteX3" fmla="*/ 987744 w 1062828"/>
                  <a:gd name="connsiteY3" fmla="*/ 116731 h 233464"/>
                  <a:gd name="connsiteX4" fmla="*/ 945865 w 1062828"/>
                  <a:gd name="connsiteY4" fmla="*/ 74852 h 233464"/>
                  <a:gd name="connsiteX5" fmla="*/ 780064 w 1062828"/>
                  <a:gd name="connsiteY5" fmla="*/ 74852 h 233464"/>
                  <a:gd name="connsiteX6" fmla="*/ 738185 w 1062828"/>
                  <a:gd name="connsiteY6" fmla="*/ 116731 h 233464"/>
                  <a:gd name="connsiteX7" fmla="*/ 780064 w 1062828"/>
                  <a:gd name="connsiteY7" fmla="*/ 158610 h 233464"/>
                  <a:gd name="connsiteX8" fmla="*/ 821943 w 1062828"/>
                  <a:gd name="connsiteY8" fmla="*/ 116731 h 233464"/>
                  <a:gd name="connsiteX9" fmla="*/ 780064 w 1062828"/>
                  <a:gd name="connsiteY9" fmla="*/ 74852 h 233464"/>
                  <a:gd name="connsiteX10" fmla="*/ 614262 w 1062828"/>
                  <a:gd name="connsiteY10" fmla="*/ 74852 h 233464"/>
                  <a:gd name="connsiteX11" fmla="*/ 572383 w 1062828"/>
                  <a:gd name="connsiteY11" fmla="*/ 116731 h 233464"/>
                  <a:gd name="connsiteX12" fmla="*/ 614262 w 1062828"/>
                  <a:gd name="connsiteY12" fmla="*/ 158610 h 233464"/>
                  <a:gd name="connsiteX13" fmla="*/ 656141 w 1062828"/>
                  <a:gd name="connsiteY13" fmla="*/ 116731 h 233464"/>
                  <a:gd name="connsiteX14" fmla="*/ 614262 w 1062828"/>
                  <a:gd name="connsiteY14" fmla="*/ 74852 h 233464"/>
                  <a:gd name="connsiteX15" fmla="*/ 448460 w 1062828"/>
                  <a:gd name="connsiteY15" fmla="*/ 74852 h 233464"/>
                  <a:gd name="connsiteX16" fmla="*/ 406581 w 1062828"/>
                  <a:gd name="connsiteY16" fmla="*/ 116731 h 233464"/>
                  <a:gd name="connsiteX17" fmla="*/ 448460 w 1062828"/>
                  <a:gd name="connsiteY17" fmla="*/ 158610 h 233464"/>
                  <a:gd name="connsiteX18" fmla="*/ 490339 w 1062828"/>
                  <a:gd name="connsiteY18" fmla="*/ 116731 h 233464"/>
                  <a:gd name="connsiteX19" fmla="*/ 448460 w 1062828"/>
                  <a:gd name="connsiteY19" fmla="*/ 74852 h 233464"/>
                  <a:gd name="connsiteX20" fmla="*/ 282658 w 1062828"/>
                  <a:gd name="connsiteY20" fmla="*/ 74852 h 233464"/>
                  <a:gd name="connsiteX21" fmla="*/ 240779 w 1062828"/>
                  <a:gd name="connsiteY21" fmla="*/ 116731 h 233464"/>
                  <a:gd name="connsiteX22" fmla="*/ 282658 w 1062828"/>
                  <a:gd name="connsiteY22" fmla="*/ 158610 h 233464"/>
                  <a:gd name="connsiteX23" fmla="*/ 324537 w 1062828"/>
                  <a:gd name="connsiteY23" fmla="*/ 116731 h 233464"/>
                  <a:gd name="connsiteX24" fmla="*/ 282658 w 1062828"/>
                  <a:gd name="connsiteY24" fmla="*/ 74852 h 233464"/>
                  <a:gd name="connsiteX25" fmla="*/ 116856 w 1062828"/>
                  <a:gd name="connsiteY25" fmla="*/ 74852 h 233464"/>
                  <a:gd name="connsiteX26" fmla="*/ 74977 w 1062828"/>
                  <a:gd name="connsiteY26" fmla="*/ 116731 h 233464"/>
                  <a:gd name="connsiteX27" fmla="*/ 116856 w 1062828"/>
                  <a:gd name="connsiteY27" fmla="*/ 158610 h 233464"/>
                  <a:gd name="connsiteX28" fmla="*/ 158735 w 1062828"/>
                  <a:gd name="connsiteY28" fmla="*/ 116731 h 233464"/>
                  <a:gd name="connsiteX29" fmla="*/ 116856 w 1062828"/>
                  <a:gd name="connsiteY29" fmla="*/ 74852 h 233464"/>
                  <a:gd name="connsiteX30" fmla="*/ 116732 w 1062828"/>
                  <a:gd name="connsiteY30" fmla="*/ 0 h 233464"/>
                  <a:gd name="connsiteX31" fmla="*/ 946096 w 1062828"/>
                  <a:gd name="connsiteY31" fmla="*/ 0 h 233464"/>
                  <a:gd name="connsiteX32" fmla="*/ 1062828 w 1062828"/>
                  <a:gd name="connsiteY32" fmla="*/ 116732 h 233464"/>
                  <a:gd name="connsiteX33" fmla="*/ 1062827 w 1062828"/>
                  <a:gd name="connsiteY33" fmla="*/ 116732 h 233464"/>
                  <a:gd name="connsiteX34" fmla="*/ 946095 w 1062828"/>
                  <a:gd name="connsiteY34" fmla="*/ 233464 h 233464"/>
                  <a:gd name="connsiteX35" fmla="*/ 116732 w 1062828"/>
                  <a:gd name="connsiteY35" fmla="*/ 233463 h 233464"/>
                  <a:gd name="connsiteX36" fmla="*/ 9174 w 1062828"/>
                  <a:gd name="connsiteY36" fmla="*/ 162168 h 233464"/>
                  <a:gd name="connsiteX37" fmla="*/ 0 w 1062828"/>
                  <a:gd name="connsiteY37" fmla="*/ 116732 h 233464"/>
                  <a:gd name="connsiteX38" fmla="*/ 9174 w 1062828"/>
                  <a:gd name="connsiteY38" fmla="*/ 71295 h 233464"/>
                  <a:gd name="connsiteX39" fmla="*/ 116732 w 1062828"/>
                  <a:gd name="connsiteY39" fmla="*/ 0 h 23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2828" h="233464">
                    <a:moveTo>
                      <a:pt x="945865" y="74852"/>
                    </a:moveTo>
                    <a:cubicBezTo>
                      <a:pt x="922736" y="74852"/>
                      <a:pt x="903986" y="93602"/>
                      <a:pt x="903986" y="116731"/>
                    </a:cubicBezTo>
                    <a:cubicBezTo>
                      <a:pt x="903986" y="139860"/>
                      <a:pt x="922736" y="158610"/>
                      <a:pt x="945865" y="158610"/>
                    </a:cubicBezTo>
                    <a:cubicBezTo>
                      <a:pt x="968994" y="158610"/>
                      <a:pt x="987744" y="139860"/>
                      <a:pt x="987744" y="116731"/>
                    </a:cubicBezTo>
                    <a:cubicBezTo>
                      <a:pt x="987744" y="93602"/>
                      <a:pt x="968994" y="74852"/>
                      <a:pt x="945865" y="74852"/>
                    </a:cubicBezTo>
                    <a:close/>
                    <a:moveTo>
                      <a:pt x="780064" y="74852"/>
                    </a:moveTo>
                    <a:cubicBezTo>
                      <a:pt x="756935" y="74852"/>
                      <a:pt x="738185" y="93602"/>
                      <a:pt x="738185" y="116731"/>
                    </a:cubicBezTo>
                    <a:cubicBezTo>
                      <a:pt x="738185" y="139860"/>
                      <a:pt x="756935" y="158610"/>
                      <a:pt x="780064" y="158610"/>
                    </a:cubicBezTo>
                    <a:cubicBezTo>
                      <a:pt x="803193" y="158610"/>
                      <a:pt x="821943" y="139860"/>
                      <a:pt x="821943" y="116731"/>
                    </a:cubicBezTo>
                    <a:cubicBezTo>
                      <a:pt x="821943" y="93602"/>
                      <a:pt x="803193" y="74852"/>
                      <a:pt x="780064" y="74852"/>
                    </a:cubicBezTo>
                    <a:close/>
                    <a:moveTo>
                      <a:pt x="614262" y="74852"/>
                    </a:moveTo>
                    <a:cubicBezTo>
                      <a:pt x="591133" y="74852"/>
                      <a:pt x="572383" y="93602"/>
                      <a:pt x="572383" y="116731"/>
                    </a:cubicBezTo>
                    <a:cubicBezTo>
                      <a:pt x="572383" y="139860"/>
                      <a:pt x="591133" y="158610"/>
                      <a:pt x="614262" y="158610"/>
                    </a:cubicBezTo>
                    <a:cubicBezTo>
                      <a:pt x="637391" y="158610"/>
                      <a:pt x="656141" y="139860"/>
                      <a:pt x="656141" y="116731"/>
                    </a:cubicBezTo>
                    <a:cubicBezTo>
                      <a:pt x="656141" y="93602"/>
                      <a:pt x="637391" y="74852"/>
                      <a:pt x="614262" y="74852"/>
                    </a:cubicBezTo>
                    <a:close/>
                    <a:moveTo>
                      <a:pt x="448460" y="74852"/>
                    </a:moveTo>
                    <a:cubicBezTo>
                      <a:pt x="425331" y="74852"/>
                      <a:pt x="406581" y="93602"/>
                      <a:pt x="406581" y="116731"/>
                    </a:cubicBezTo>
                    <a:cubicBezTo>
                      <a:pt x="406581" y="139860"/>
                      <a:pt x="425331" y="158610"/>
                      <a:pt x="448460" y="158610"/>
                    </a:cubicBezTo>
                    <a:cubicBezTo>
                      <a:pt x="471589" y="158610"/>
                      <a:pt x="490339" y="139860"/>
                      <a:pt x="490339" y="116731"/>
                    </a:cubicBezTo>
                    <a:cubicBezTo>
                      <a:pt x="490339" y="93602"/>
                      <a:pt x="471589" y="74852"/>
                      <a:pt x="448460" y="74852"/>
                    </a:cubicBezTo>
                    <a:close/>
                    <a:moveTo>
                      <a:pt x="282658" y="74852"/>
                    </a:moveTo>
                    <a:cubicBezTo>
                      <a:pt x="259529" y="74852"/>
                      <a:pt x="240779" y="93602"/>
                      <a:pt x="240779" y="116731"/>
                    </a:cubicBezTo>
                    <a:cubicBezTo>
                      <a:pt x="240779" y="139860"/>
                      <a:pt x="259529" y="158610"/>
                      <a:pt x="282658" y="158610"/>
                    </a:cubicBezTo>
                    <a:cubicBezTo>
                      <a:pt x="305787" y="158610"/>
                      <a:pt x="324537" y="139860"/>
                      <a:pt x="324537" y="116731"/>
                    </a:cubicBezTo>
                    <a:cubicBezTo>
                      <a:pt x="324537" y="93602"/>
                      <a:pt x="305787" y="74852"/>
                      <a:pt x="282658" y="74852"/>
                    </a:cubicBezTo>
                    <a:close/>
                    <a:moveTo>
                      <a:pt x="116856" y="74852"/>
                    </a:moveTo>
                    <a:cubicBezTo>
                      <a:pt x="93727" y="74852"/>
                      <a:pt x="74977" y="93602"/>
                      <a:pt x="74977" y="116731"/>
                    </a:cubicBezTo>
                    <a:cubicBezTo>
                      <a:pt x="74977" y="139860"/>
                      <a:pt x="93727" y="158610"/>
                      <a:pt x="116856" y="158610"/>
                    </a:cubicBezTo>
                    <a:cubicBezTo>
                      <a:pt x="139985" y="158610"/>
                      <a:pt x="158735" y="139860"/>
                      <a:pt x="158735" y="116731"/>
                    </a:cubicBezTo>
                    <a:cubicBezTo>
                      <a:pt x="158735" y="93602"/>
                      <a:pt x="139985" y="74852"/>
                      <a:pt x="116856" y="74852"/>
                    </a:cubicBezTo>
                    <a:close/>
                    <a:moveTo>
                      <a:pt x="116732" y="0"/>
                    </a:moveTo>
                    <a:lnTo>
                      <a:pt x="946096" y="0"/>
                    </a:lnTo>
                    <a:cubicBezTo>
                      <a:pt x="1010565" y="0"/>
                      <a:pt x="1062828" y="52263"/>
                      <a:pt x="1062828" y="116732"/>
                    </a:cubicBezTo>
                    <a:lnTo>
                      <a:pt x="1062827" y="116732"/>
                    </a:lnTo>
                    <a:cubicBezTo>
                      <a:pt x="1062827" y="181201"/>
                      <a:pt x="1010564" y="233464"/>
                      <a:pt x="946095" y="233464"/>
                    </a:cubicBezTo>
                    <a:lnTo>
                      <a:pt x="116732" y="233463"/>
                    </a:lnTo>
                    <a:cubicBezTo>
                      <a:pt x="68381" y="233463"/>
                      <a:pt x="26895" y="204065"/>
                      <a:pt x="9174" y="162168"/>
                    </a:cubicBezTo>
                    <a:lnTo>
                      <a:pt x="0" y="116732"/>
                    </a:lnTo>
                    <a:lnTo>
                      <a:pt x="9174" y="71295"/>
                    </a:lnTo>
                    <a:cubicBezTo>
                      <a:pt x="26895" y="29398"/>
                      <a:pt x="68381" y="0"/>
                      <a:pt x="11673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sp>
            <p:nvSpPr>
              <p:cNvPr id="45" name="Freeform 133">
                <a:extLst>
                  <a:ext uri="{FF2B5EF4-FFF2-40B4-BE49-F238E27FC236}">
                    <a16:creationId xmlns:a16="http://schemas.microsoft.com/office/drawing/2014/main" id="{709DBDA9-0233-4EB8-9BE7-9BD907F3A4D2}"/>
                  </a:ext>
                </a:extLst>
              </p:cNvPr>
              <p:cNvSpPr>
                <a:spLocks noEditPoints="1"/>
              </p:cNvSpPr>
              <p:nvPr/>
            </p:nvSpPr>
            <p:spPr bwMode="auto">
              <a:xfrm>
                <a:off x="7440541" y="1336907"/>
                <a:ext cx="267089" cy="266311"/>
              </a:xfrm>
              <a:custGeom>
                <a:avLst/>
                <a:gdLst>
                  <a:gd name="T0" fmla="*/ 6 w 145"/>
                  <a:gd name="T1" fmla="*/ 145 h 145"/>
                  <a:gd name="T2" fmla="*/ 139 w 145"/>
                  <a:gd name="T3" fmla="*/ 145 h 145"/>
                  <a:gd name="T4" fmla="*/ 145 w 145"/>
                  <a:gd name="T5" fmla="*/ 139 h 145"/>
                  <a:gd name="T6" fmla="*/ 145 w 145"/>
                  <a:gd name="T7" fmla="*/ 7 h 145"/>
                  <a:gd name="T8" fmla="*/ 139 w 145"/>
                  <a:gd name="T9" fmla="*/ 0 h 145"/>
                  <a:gd name="T10" fmla="*/ 6 w 145"/>
                  <a:gd name="T11" fmla="*/ 0 h 145"/>
                  <a:gd name="T12" fmla="*/ 0 w 145"/>
                  <a:gd name="T13" fmla="*/ 7 h 145"/>
                  <a:gd name="T14" fmla="*/ 0 w 145"/>
                  <a:gd name="T15" fmla="*/ 139 h 145"/>
                  <a:gd name="T16" fmla="*/ 6 w 145"/>
                  <a:gd name="T17" fmla="*/ 145 h 145"/>
                  <a:gd name="T18" fmla="*/ 98 w 145"/>
                  <a:gd name="T19" fmla="*/ 50 h 145"/>
                  <a:gd name="T20" fmla="*/ 77 w 145"/>
                  <a:gd name="T21" fmla="*/ 50 h 145"/>
                  <a:gd name="T22" fmla="*/ 77 w 145"/>
                  <a:gd name="T23" fmla="*/ 10 h 145"/>
                  <a:gd name="T24" fmla="*/ 98 w 145"/>
                  <a:gd name="T25" fmla="*/ 10 h 145"/>
                  <a:gd name="T26" fmla="*/ 98 w 145"/>
                  <a:gd name="T27" fmla="*/ 50 h 145"/>
                  <a:gd name="T28" fmla="*/ 68 w 145"/>
                  <a:gd name="T29" fmla="*/ 50 h 145"/>
                  <a:gd name="T30" fmla="*/ 47 w 145"/>
                  <a:gd name="T31" fmla="*/ 50 h 145"/>
                  <a:gd name="T32" fmla="*/ 47 w 145"/>
                  <a:gd name="T33" fmla="*/ 10 h 145"/>
                  <a:gd name="T34" fmla="*/ 68 w 145"/>
                  <a:gd name="T35" fmla="*/ 10 h 145"/>
                  <a:gd name="T36" fmla="*/ 68 w 145"/>
                  <a:gd name="T37"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45">
                    <a:moveTo>
                      <a:pt x="6" y="145"/>
                    </a:moveTo>
                    <a:cubicBezTo>
                      <a:pt x="139" y="145"/>
                      <a:pt x="139" y="145"/>
                      <a:pt x="139" y="145"/>
                    </a:cubicBezTo>
                    <a:cubicBezTo>
                      <a:pt x="142" y="145"/>
                      <a:pt x="145" y="142"/>
                      <a:pt x="145" y="139"/>
                    </a:cubicBezTo>
                    <a:cubicBezTo>
                      <a:pt x="145" y="7"/>
                      <a:pt x="145" y="7"/>
                      <a:pt x="145" y="7"/>
                    </a:cubicBezTo>
                    <a:cubicBezTo>
                      <a:pt x="145" y="3"/>
                      <a:pt x="142" y="0"/>
                      <a:pt x="139" y="0"/>
                    </a:cubicBezTo>
                    <a:cubicBezTo>
                      <a:pt x="6" y="0"/>
                      <a:pt x="6" y="0"/>
                      <a:pt x="6" y="0"/>
                    </a:cubicBezTo>
                    <a:cubicBezTo>
                      <a:pt x="3" y="0"/>
                      <a:pt x="0" y="3"/>
                      <a:pt x="0" y="7"/>
                    </a:cubicBezTo>
                    <a:cubicBezTo>
                      <a:pt x="0" y="139"/>
                      <a:pt x="0" y="139"/>
                      <a:pt x="0" y="139"/>
                    </a:cubicBezTo>
                    <a:cubicBezTo>
                      <a:pt x="0" y="142"/>
                      <a:pt x="3" y="145"/>
                      <a:pt x="6" y="145"/>
                    </a:cubicBezTo>
                    <a:close/>
                    <a:moveTo>
                      <a:pt x="98" y="50"/>
                    </a:moveTo>
                    <a:cubicBezTo>
                      <a:pt x="77" y="50"/>
                      <a:pt x="77" y="50"/>
                      <a:pt x="77" y="50"/>
                    </a:cubicBezTo>
                    <a:cubicBezTo>
                      <a:pt x="77" y="46"/>
                      <a:pt x="77" y="13"/>
                      <a:pt x="77" y="10"/>
                    </a:cubicBezTo>
                    <a:cubicBezTo>
                      <a:pt x="98" y="10"/>
                      <a:pt x="98" y="10"/>
                      <a:pt x="98" y="10"/>
                    </a:cubicBezTo>
                    <a:cubicBezTo>
                      <a:pt x="98" y="13"/>
                      <a:pt x="98" y="46"/>
                      <a:pt x="98" y="50"/>
                    </a:cubicBezTo>
                    <a:close/>
                    <a:moveTo>
                      <a:pt x="68" y="50"/>
                    </a:moveTo>
                    <a:cubicBezTo>
                      <a:pt x="47" y="50"/>
                      <a:pt x="47" y="50"/>
                      <a:pt x="47" y="50"/>
                    </a:cubicBezTo>
                    <a:cubicBezTo>
                      <a:pt x="47" y="46"/>
                      <a:pt x="47" y="13"/>
                      <a:pt x="47" y="10"/>
                    </a:cubicBezTo>
                    <a:cubicBezTo>
                      <a:pt x="68" y="10"/>
                      <a:pt x="68" y="10"/>
                      <a:pt x="68" y="10"/>
                    </a:cubicBezTo>
                    <a:cubicBezTo>
                      <a:pt x="68" y="13"/>
                      <a:pt x="68" y="46"/>
                      <a:pt x="68"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sp>
            <p:nvSpPr>
              <p:cNvPr id="46" name="Freeform 134">
                <a:extLst>
                  <a:ext uri="{FF2B5EF4-FFF2-40B4-BE49-F238E27FC236}">
                    <a16:creationId xmlns:a16="http://schemas.microsoft.com/office/drawing/2014/main" id="{8FD07252-8EA5-444A-92EE-C179EC181AA8}"/>
                  </a:ext>
                </a:extLst>
              </p:cNvPr>
              <p:cNvSpPr>
                <a:spLocks noEditPoints="1"/>
              </p:cNvSpPr>
              <p:nvPr/>
            </p:nvSpPr>
            <p:spPr bwMode="auto">
              <a:xfrm>
                <a:off x="7771482" y="1336907"/>
                <a:ext cx="265532" cy="266311"/>
              </a:xfrm>
              <a:custGeom>
                <a:avLst/>
                <a:gdLst>
                  <a:gd name="T0" fmla="*/ 6 w 144"/>
                  <a:gd name="T1" fmla="*/ 145 h 145"/>
                  <a:gd name="T2" fmla="*/ 138 w 144"/>
                  <a:gd name="T3" fmla="*/ 145 h 145"/>
                  <a:gd name="T4" fmla="*/ 144 w 144"/>
                  <a:gd name="T5" fmla="*/ 139 h 145"/>
                  <a:gd name="T6" fmla="*/ 144 w 144"/>
                  <a:gd name="T7" fmla="*/ 7 h 145"/>
                  <a:gd name="T8" fmla="*/ 138 w 144"/>
                  <a:gd name="T9" fmla="*/ 0 h 145"/>
                  <a:gd name="T10" fmla="*/ 6 w 144"/>
                  <a:gd name="T11" fmla="*/ 0 h 145"/>
                  <a:gd name="T12" fmla="*/ 0 w 144"/>
                  <a:gd name="T13" fmla="*/ 7 h 145"/>
                  <a:gd name="T14" fmla="*/ 0 w 144"/>
                  <a:gd name="T15" fmla="*/ 139 h 145"/>
                  <a:gd name="T16" fmla="*/ 6 w 144"/>
                  <a:gd name="T17" fmla="*/ 145 h 145"/>
                  <a:gd name="T18" fmla="*/ 97 w 144"/>
                  <a:gd name="T19" fmla="*/ 50 h 145"/>
                  <a:gd name="T20" fmla="*/ 76 w 144"/>
                  <a:gd name="T21" fmla="*/ 50 h 145"/>
                  <a:gd name="T22" fmla="*/ 76 w 144"/>
                  <a:gd name="T23" fmla="*/ 10 h 145"/>
                  <a:gd name="T24" fmla="*/ 97 w 144"/>
                  <a:gd name="T25" fmla="*/ 10 h 145"/>
                  <a:gd name="T26" fmla="*/ 97 w 144"/>
                  <a:gd name="T27" fmla="*/ 50 h 145"/>
                  <a:gd name="T28" fmla="*/ 67 w 144"/>
                  <a:gd name="T29" fmla="*/ 50 h 145"/>
                  <a:gd name="T30" fmla="*/ 47 w 144"/>
                  <a:gd name="T31" fmla="*/ 50 h 145"/>
                  <a:gd name="T32" fmla="*/ 47 w 144"/>
                  <a:gd name="T33" fmla="*/ 10 h 145"/>
                  <a:gd name="T34" fmla="*/ 67 w 144"/>
                  <a:gd name="T35" fmla="*/ 10 h 145"/>
                  <a:gd name="T36" fmla="*/ 67 w 144"/>
                  <a:gd name="T37"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45">
                    <a:moveTo>
                      <a:pt x="6" y="145"/>
                    </a:moveTo>
                    <a:cubicBezTo>
                      <a:pt x="138" y="145"/>
                      <a:pt x="138" y="145"/>
                      <a:pt x="138" y="145"/>
                    </a:cubicBezTo>
                    <a:cubicBezTo>
                      <a:pt x="141" y="145"/>
                      <a:pt x="144" y="142"/>
                      <a:pt x="144" y="139"/>
                    </a:cubicBezTo>
                    <a:cubicBezTo>
                      <a:pt x="144" y="7"/>
                      <a:pt x="144" y="7"/>
                      <a:pt x="144" y="7"/>
                    </a:cubicBezTo>
                    <a:cubicBezTo>
                      <a:pt x="144" y="3"/>
                      <a:pt x="141" y="0"/>
                      <a:pt x="138" y="0"/>
                    </a:cubicBezTo>
                    <a:cubicBezTo>
                      <a:pt x="6" y="0"/>
                      <a:pt x="6" y="0"/>
                      <a:pt x="6" y="0"/>
                    </a:cubicBezTo>
                    <a:cubicBezTo>
                      <a:pt x="2" y="0"/>
                      <a:pt x="0" y="3"/>
                      <a:pt x="0" y="7"/>
                    </a:cubicBezTo>
                    <a:cubicBezTo>
                      <a:pt x="0" y="139"/>
                      <a:pt x="0" y="139"/>
                      <a:pt x="0" y="139"/>
                    </a:cubicBezTo>
                    <a:cubicBezTo>
                      <a:pt x="0" y="142"/>
                      <a:pt x="2" y="145"/>
                      <a:pt x="6" y="145"/>
                    </a:cubicBezTo>
                    <a:close/>
                    <a:moveTo>
                      <a:pt x="97" y="50"/>
                    </a:moveTo>
                    <a:cubicBezTo>
                      <a:pt x="76" y="50"/>
                      <a:pt x="76" y="50"/>
                      <a:pt x="76" y="50"/>
                    </a:cubicBezTo>
                    <a:cubicBezTo>
                      <a:pt x="76" y="46"/>
                      <a:pt x="76" y="13"/>
                      <a:pt x="76" y="10"/>
                    </a:cubicBezTo>
                    <a:cubicBezTo>
                      <a:pt x="97" y="10"/>
                      <a:pt x="97" y="10"/>
                      <a:pt x="97" y="10"/>
                    </a:cubicBezTo>
                    <a:cubicBezTo>
                      <a:pt x="97" y="13"/>
                      <a:pt x="97" y="46"/>
                      <a:pt x="97" y="50"/>
                    </a:cubicBezTo>
                    <a:close/>
                    <a:moveTo>
                      <a:pt x="67" y="50"/>
                    </a:moveTo>
                    <a:cubicBezTo>
                      <a:pt x="47" y="50"/>
                      <a:pt x="47" y="50"/>
                      <a:pt x="47" y="50"/>
                    </a:cubicBezTo>
                    <a:cubicBezTo>
                      <a:pt x="47" y="46"/>
                      <a:pt x="47" y="13"/>
                      <a:pt x="47" y="10"/>
                    </a:cubicBezTo>
                    <a:cubicBezTo>
                      <a:pt x="67" y="10"/>
                      <a:pt x="67" y="10"/>
                      <a:pt x="67" y="10"/>
                    </a:cubicBezTo>
                    <a:cubicBezTo>
                      <a:pt x="67" y="13"/>
                      <a:pt x="67" y="46"/>
                      <a:pt x="67"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sp>
            <p:nvSpPr>
              <p:cNvPr id="47" name="Freeform 135">
                <a:extLst>
                  <a:ext uri="{FF2B5EF4-FFF2-40B4-BE49-F238E27FC236}">
                    <a16:creationId xmlns:a16="http://schemas.microsoft.com/office/drawing/2014/main" id="{57774DE0-5170-4F2F-B973-860701873EE5}"/>
                  </a:ext>
                </a:extLst>
              </p:cNvPr>
              <p:cNvSpPr>
                <a:spLocks noEditPoints="1"/>
              </p:cNvSpPr>
              <p:nvPr/>
            </p:nvSpPr>
            <p:spPr bwMode="auto">
              <a:xfrm>
                <a:off x="8100867" y="1336907"/>
                <a:ext cx="267089" cy="266311"/>
              </a:xfrm>
              <a:custGeom>
                <a:avLst/>
                <a:gdLst>
                  <a:gd name="T0" fmla="*/ 6 w 145"/>
                  <a:gd name="T1" fmla="*/ 145 h 145"/>
                  <a:gd name="T2" fmla="*/ 139 w 145"/>
                  <a:gd name="T3" fmla="*/ 145 h 145"/>
                  <a:gd name="T4" fmla="*/ 145 w 145"/>
                  <a:gd name="T5" fmla="*/ 139 h 145"/>
                  <a:gd name="T6" fmla="*/ 145 w 145"/>
                  <a:gd name="T7" fmla="*/ 7 h 145"/>
                  <a:gd name="T8" fmla="*/ 139 w 145"/>
                  <a:gd name="T9" fmla="*/ 0 h 145"/>
                  <a:gd name="T10" fmla="*/ 6 w 145"/>
                  <a:gd name="T11" fmla="*/ 0 h 145"/>
                  <a:gd name="T12" fmla="*/ 0 w 145"/>
                  <a:gd name="T13" fmla="*/ 7 h 145"/>
                  <a:gd name="T14" fmla="*/ 0 w 145"/>
                  <a:gd name="T15" fmla="*/ 139 h 145"/>
                  <a:gd name="T16" fmla="*/ 6 w 145"/>
                  <a:gd name="T17" fmla="*/ 145 h 145"/>
                  <a:gd name="T18" fmla="*/ 98 w 145"/>
                  <a:gd name="T19" fmla="*/ 50 h 145"/>
                  <a:gd name="T20" fmla="*/ 77 w 145"/>
                  <a:gd name="T21" fmla="*/ 50 h 145"/>
                  <a:gd name="T22" fmla="*/ 77 w 145"/>
                  <a:gd name="T23" fmla="*/ 10 h 145"/>
                  <a:gd name="T24" fmla="*/ 98 w 145"/>
                  <a:gd name="T25" fmla="*/ 10 h 145"/>
                  <a:gd name="T26" fmla="*/ 98 w 145"/>
                  <a:gd name="T27" fmla="*/ 50 h 145"/>
                  <a:gd name="T28" fmla="*/ 68 w 145"/>
                  <a:gd name="T29" fmla="*/ 50 h 145"/>
                  <a:gd name="T30" fmla="*/ 47 w 145"/>
                  <a:gd name="T31" fmla="*/ 50 h 145"/>
                  <a:gd name="T32" fmla="*/ 47 w 145"/>
                  <a:gd name="T33" fmla="*/ 10 h 145"/>
                  <a:gd name="T34" fmla="*/ 68 w 145"/>
                  <a:gd name="T35" fmla="*/ 10 h 145"/>
                  <a:gd name="T36" fmla="*/ 68 w 145"/>
                  <a:gd name="T37"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45">
                    <a:moveTo>
                      <a:pt x="6" y="145"/>
                    </a:moveTo>
                    <a:cubicBezTo>
                      <a:pt x="139" y="145"/>
                      <a:pt x="139" y="145"/>
                      <a:pt x="139" y="145"/>
                    </a:cubicBezTo>
                    <a:cubicBezTo>
                      <a:pt x="142" y="145"/>
                      <a:pt x="145" y="142"/>
                      <a:pt x="145" y="139"/>
                    </a:cubicBezTo>
                    <a:cubicBezTo>
                      <a:pt x="145" y="7"/>
                      <a:pt x="145" y="7"/>
                      <a:pt x="145" y="7"/>
                    </a:cubicBezTo>
                    <a:cubicBezTo>
                      <a:pt x="145" y="3"/>
                      <a:pt x="142" y="0"/>
                      <a:pt x="139" y="0"/>
                    </a:cubicBezTo>
                    <a:cubicBezTo>
                      <a:pt x="6" y="0"/>
                      <a:pt x="6" y="0"/>
                      <a:pt x="6" y="0"/>
                    </a:cubicBezTo>
                    <a:cubicBezTo>
                      <a:pt x="3" y="0"/>
                      <a:pt x="0" y="3"/>
                      <a:pt x="0" y="7"/>
                    </a:cubicBezTo>
                    <a:cubicBezTo>
                      <a:pt x="0" y="139"/>
                      <a:pt x="0" y="139"/>
                      <a:pt x="0" y="139"/>
                    </a:cubicBezTo>
                    <a:cubicBezTo>
                      <a:pt x="0" y="142"/>
                      <a:pt x="3" y="145"/>
                      <a:pt x="6" y="145"/>
                    </a:cubicBezTo>
                    <a:close/>
                    <a:moveTo>
                      <a:pt x="98" y="50"/>
                    </a:moveTo>
                    <a:cubicBezTo>
                      <a:pt x="77" y="50"/>
                      <a:pt x="77" y="50"/>
                      <a:pt x="77" y="50"/>
                    </a:cubicBezTo>
                    <a:cubicBezTo>
                      <a:pt x="77" y="46"/>
                      <a:pt x="77" y="13"/>
                      <a:pt x="77" y="10"/>
                    </a:cubicBezTo>
                    <a:cubicBezTo>
                      <a:pt x="98" y="10"/>
                      <a:pt x="98" y="10"/>
                      <a:pt x="98" y="10"/>
                    </a:cubicBezTo>
                    <a:cubicBezTo>
                      <a:pt x="98" y="13"/>
                      <a:pt x="98" y="46"/>
                      <a:pt x="98" y="50"/>
                    </a:cubicBezTo>
                    <a:close/>
                    <a:moveTo>
                      <a:pt x="68" y="50"/>
                    </a:moveTo>
                    <a:cubicBezTo>
                      <a:pt x="47" y="50"/>
                      <a:pt x="47" y="50"/>
                      <a:pt x="47" y="50"/>
                    </a:cubicBezTo>
                    <a:cubicBezTo>
                      <a:pt x="47" y="46"/>
                      <a:pt x="47" y="13"/>
                      <a:pt x="47" y="10"/>
                    </a:cubicBezTo>
                    <a:cubicBezTo>
                      <a:pt x="68" y="10"/>
                      <a:pt x="68" y="10"/>
                      <a:pt x="68" y="10"/>
                    </a:cubicBezTo>
                    <a:cubicBezTo>
                      <a:pt x="68" y="13"/>
                      <a:pt x="68" y="46"/>
                      <a:pt x="68"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grpSp>
      </p:grpSp>
      <p:grpSp>
        <p:nvGrpSpPr>
          <p:cNvPr id="71" name="Group 70">
            <a:extLst>
              <a:ext uri="{FF2B5EF4-FFF2-40B4-BE49-F238E27FC236}">
                <a16:creationId xmlns:a16="http://schemas.microsoft.com/office/drawing/2014/main" id="{24BD9A25-1904-92B4-946E-CB413C987922}"/>
              </a:ext>
            </a:extLst>
          </p:cNvPr>
          <p:cNvGrpSpPr/>
          <p:nvPr/>
        </p:nvGrpSpPr>
        <p:grpSpPr>
          <a:xfrm>
            <a:off x="5480607" y="5322268"/>
            <a:ext cx="830697" cy="752107"/>
            <a:chOff x="3623536" y="5309754"/>
            <a:chExt cx="830697" cy="752107"/>
          </a:xfrm>
        </p:grpSpPr>
        <p:sp>
          <p:nvSpPr>
            <p:cNvPr id="29" name="Rectangle 28">
              <a:extLst>
                <a:ext uri="{FF2B5EF4-FFF2-40B4-BE49-F238E27FC236}">
                  <a16:creationId xmlns:a16="http://schemas.microsoft.com/office/drawing/2014/main" id="{FB686459-A2A9-46D1-A8CC-DA22411A714C}"/>
                </a:ext>
              </a:extLst>
            </p:cNvPr>
            <p:cNvSpPr/>
            <p:nvPr/>
          </p:nvSpPr>
          <p:spPr>
            <a:xfrm>
              <a:off x="3623536" y="5309754"/>
              <a:ext cx="830697" cy="752107"/>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ctr" anchorCtr="0"/>
            <a:lstStyle/>
            <a:p>
              <a:pPr marR="0" lvl="0" algn="ctr" defTabSz="914354" rtl="0" eaLnBrk="1" fontAlgn="auto" latinLnBrk="0" hangingPunct="1">
                <a:lnSpc>
                  <a:spcPct val="100000"/>
                </a:lnSpc>
                <a:spcBef>
                  <a:spcPts val="0"/>
                </a:spcBef>
                <a:spcAft>
                  <a:spcPts val="0"/>
                </a:spcAft>
                <a:buClrTx/>
                <a:buSzTx/>
                <a:tabLst/>
                <a:defRPr/>
              </a:pPr>
              <a:endParaRPr kumimoji="0" lang="en-US" sz="1100" b="0" i="0" u="none" strike="noStrike" kern="0" cap="none" spc="0" normalizeH="0" baseline="0" noProof="0">
                <a:ln>
                  <a:noFill/>
                </a:ln>
                <a:solidFill>
                  <a:schemeClr val="tx1"/>
                </a:solidFill>
                <a:effectLst/>
                <a:uLnTx/>
                <a:uFillTx/>
                <a:ea typeface="+mn-ea"/>
                <a:cs typeface="+mn-cs"/>
              </a:endParaRPr>
            </a:p>
          </p:txBody>
        </p:sp>
        <p:grpSp>
          <p:nvGrpSpPr>
            <p:cNvPr id="48" name="Group 47">
              <a:extLst>
                <a:ext uri="{FF2B5EF4-FFF2-40B4-BE49-F238E27FC236}">
                  <a16:creationId xmlns:a16="http://schemas.microsoft.com/office/drawing/2014/main" id="{90452210-B2F3-466B-8F66-434D54CF0A38}"/>
                </a:ext>
              </a:extLst>
            </p:cNvPr>
            <p:cNvGrpSpPr/>
            <p:nvPr/>
          </p:nvGrpSpPr>
          <p:grpSpPr>
            <a:xfrm>
              <a:off x="3844316" y="5519513"/>
              <a:ext cx="444196" cy="364788"/>
              <a:chOff x="6318732" y="1834176"/>
              <a:chExt cx="724576" cy="595044"/>
            </a:xfrm>
            <a:solidFill>
              <a:srgbClr val="FFFFFF"/>
            </a:solidFill>
          </p:grpSpPr>
          <p:sp>
            <p:nvSpPr>
              <p:cNvPr id="49" name="Freeform 8">
                <a:extLst>
                  <a:ext uri="{FF2B5EF4-FFF2-40B4-BE49-F238E27FC236}">
                    <a16:creationId xmlns:a16="http://schemas.microsoft.com/office/drawing/2014/main" id="{77DA10AB-ED1E-4945-8FF2-E709F883B69E}"/>
                  </a:ext>
                </a:extLst>
              </p:cNvPr>
              <p:cNvSpPr>
                <a:spLocks noEditPoints="1"/>
              </p:cNvSpPr>
              <p:nvPr/>
            </p:nvSpPr>
            <p:spPr bwMode="auto">
              <a:xfrm>
                <a:off x="6522139" y="2027464"/>
                <a:ext cx="398719" cy="401756"/>
              </a:xfrm>
              <a:custGeom>
                <a:avLst/>
                <a:gdLst>
                  <a:gd name="T0" fmla="*/ 71 w 167"/>
                  <a:gd name="T1" fmla="*/ 148 h 168"/>
                  <a:gd name="T2" fmla="*/ 57 w 167"/>
                  <a:gd name="T3" fmla="*/ 154 h 168"/>
                  <a:gd name="T4" fmla="*/ 36 w 167"/>
                  <a:gd name="T5" fmla="*/ 149 h 168"/>
                  <a:gd name="T6" fmla="*/ 34 w 167"/>
                  <a:gd name="T7" fmla="*/ 127 h 168"/>
                  <a:gd name="T8" fmla="*/ 10 w 167"/>
                  <a:gd name="T9" fmla="*/ 124 h 168"/>
                  <a:gd name="T10" fmla="*/ 22 w 167"/>
                  <a:gd name="T11" fmla="*/ 100 h 168"/>
                  <a:gd name="T12" fmla="*/ 0 w 167"/>
                  <a:gd name="T13" fmla="*/ 87 h 168"/>
                  <a:gd name="T14" fmla="*/ 19 w 167"/>
                  <a:gd name="T15" fmla="*/ 72 h 168"/>
                  <a:gd name="T16" fmla="*/ 9 w 167"/>
                  <a:gd name="T17" fmla="*/ 52 h 168"/>
                  <a:gd name="T18" fmla="*/ 25 w 167"/>
                  <a:gd name="T19" fmla="*/ 37 h 168"/>
                  <a:gd name="T20" fmla="*/ 36 w 167"/>
                  <a:gd name="T21" fmla="*/ 26 h 168"/>
                  <a:gd name="T22" fmla="*/ 51 w 167"/>
                  <a:gd name="T23" fmla="*/ 10 h 168"/>
                  <a:gd name="T24" fmla="*/ 67 w 167"/>
                  <a:gd name="T25" fmla="*/ 23 h 168"/>
                  <a:gd name="T26" fmla="*/ 81 w 167"/>
                  <a:gd name="T27" fmla="*/ 1 h 168"/>
                  <a:gd name="T28" fmla="*/ 95 w 167"/>
                  <a:gd name="T29" fmla="*/ 10 h 168"/>
                  <a:gd name="T30" fmla="*/ 105 w 167"/>
                  <a:gd name="T31" fmla="*/ 22 h 168"/>
                  <a:gd name="T32" fmla="*/ 127 w 167"/>
                  <a:gd name="T33" fmla="*/ 13 h 168"/>
                  <a:gd name="T34" fmla="*/ 128 w 167"/>
                  <a:gd name="T35" fmla="*/ 39 h 168"/>
                  <a:gd name="T36" fmla="*/ 154 w 167"/>
                  <a:gd name="T37" fmla="*/ 40 h 168"/>
                  <a:gd name="T38" fmla="*/ 146 w 167"/>
                  <a:gd name="T39" fmla="*/ 62 h 168"/>
                  <a:gd name="T40" fmla="*/ 164 w 167"/>
                  <a:gd name="T41" fmla="*/ 74 h 168"/>
                  <a:gd name="T42" fmla="*/ 158 w 167"/>
                  <a:gd name="T43" fmla="*/ 95 h 168"/>
                  <a:gd name="T44" fmla="*/ 154 w 167"/>
                  <a:gd name="T45" fmla="*/ 111 h 168"/>
                  <a:gd name="T46" fmla="*/ 149 w 167"/>
                  <a:gd name="T47" fmla="*/ 132 h 168"/>
                  <a:gd name="T48" fmla="*/ 127 w 167"/>
                  <a:gd name="T49" fmla="*/ 133 h 168"/>
                  <a:gd name="T50" fmla="*/ 123 w 167"/>
                  <a:gd name="T51" fmla="*/ 158 h 168"/>
                  <a:gd name="T52" fmla="*/ 101 w 167"/>
                  <a:gd name="T53" fmla="*/ 145 h 168"/>
                  <a:gd name="T54" fmla="*/ 93 w 167"/>
                  <a:gd name="T55" fmla="*/ 164 h 168"/>
                  <a:gd name="T56" fmla="*/ 81 w 167"/>
                  <a:gd name="T57" fmla="*/ 158 h 168"/>
                  <a:gd name="T58" fmla="*/ 87 w 167"/>
                  <a:gd name="T59" fmla="*/ 158 h 168"/>
                  <a:gd name="T60" fmla="*/ 101 w 167"/>
                  <a:gd name="T61" fmla="*/ 137 h 168"/>
                  <a:gd name="T62" fmla="*/ 124 w 167"/>
                  <a:gd name="T63" fmla="*/ 147 h 168"/>
                  <a:gd name="T64" fmla="*/ 118 w 167"/>
                  <a:gd name="T65" fmla="*/ 136 h 168"/>
                  <a:gd name="T66" fmla="*/ 146 w 167"/>
                  <a:gd name="T67" fmla="*/ 123 h 168"/>
                  <a:gd name="T68" fmla="*/ 149 w 167"/>
                  <a:gd name="T69" fmla="*/ 118 h 168"/>
                  <a:gd name="T70" fmla="*/ 147 w 167"/>
                  <a:gd name="T71" fmla="*/ 88 h 168"/>
                  <a:gd name="T72" fmla="*/ 158 w 167"/>
                  <a:gd name="T73" fmla="*/ 81 h 168"/>
                  <a:gd name="T74" fmla="*/ 137 w 167"/>
                  <a:gd name="T75" fmla="*/ 70 h 168"/>
                  <a:gd name="T76" fmla="*/ 150 w 167"/>
                  <a:gd name="T77" fmla="*/ 49 h 168"/>
                  <a:gd name="T78" fmla="*/ 136 w 167"/>
                  <a:gd name="T79" fmla="*/ 49 h 168"/>
                  <a:gd name="T80" fmla="*/ 118 w 167"/>
                  <a:gd name="T81" fmla="*/ 32 h 168"/>
                  <a:gd name="T82" fmla="*/ 118 w 167"/>
                  <a:gd name="T83" fmla="*/ 18 h 168"/>
                  <a:gd name="T84" fmla="*/ 87 w 167"/>
                  <a:gd name="T85" fmla="*/ 21 h 168"/>
                  <a:gd name="T86" fmla="*/ 81 w 167"/>
                  <a:gd name="T87" fmla="*/ 9 h 168"/>
                  <a:gd name="T88" fmla="*/ 69 w 167"/>
                  <a:gd name="T89" fmla="*/ 31 h 168"/>
                  <a:gd name="T90" fmla="*/ 48 w 167"/>
                  <a:gd name="T91" fmla="*/ 18 h 168"/>
                  <a:gd name="T92" fmla="*/ 49 w 167"/>
                  <a:gd name="T93" fmla="*/ 32 h 168"/>
                  <a:gd name="T94" fmla="*/ 31 w 167"/>
                  <a:gd name="T95" fmla="*/ 50 h 168"/>
                  <a:gd name="T96" fmla="*/ 18 w 167"/>
                  <a:gd name="T97" fmla="*/ 50 h 168"/>
                  <a:gd name="T98" fmla="*/ 21 w 167"/>
                  <a:gd name="T99" fmla="*/ 80 h 168"/>
                  <a:gd name="T100" fmla="*/ 10 w 167"/>
                  <a:gd name="T101" fmla="*/ 87 h 168"/>
                  <a:gd name="T102" fmla="*/ 31 w 167"/>
                  <a:gd name="T103" fmla="*/ 98 h 168"/>
                  <a:gd name="T104" fmla="*/ 18 w 167"/>
                  <a:gd name="T105" fmla="*/ 119 h 168"/>
                  <a:gd name="T106" fmla="*/ 34 w 167"/>
                  <a:gd name="T107" fmla="*/ 118 h 168"/>
                  <a:gd name="T108" fmla="*/ 44 w 167"/>
                  <a:gd name="T109" fmla="*/ 147 h 168"/>
                  <a:gd name="T110" fmla="*/ 49 w 167"/>
                  <a:gd name="T111" fmla="*/ 149 h 168"/>
                  <a:gd name="T112" fmla="*/ 80 w 167"/>
                  <a:gd name="T113" fmla="*/ 147 h 168"/>
                  <a:gd name="T114" fmla="*/ 68 w 167"/>
                  <a:gd name="T115" fmla="*/ 56 h 168"/>
                  <a:gd name="T116" fmla="*/ 101 w 167"/>
                  <a:gd name="T117" fmla="*/ 111 h 168"/>
                  <a:gd name="T118" fmla="*/ 62 w 167"/>
                  <a:gd name="T119" fmla="*/ 78 h 168"/>
                  <a:gd name="T120" fmla="*/ 107 w 167"/>
                  <a:gd name="T121" fmla="*/ 8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 h="168">
                    <a:moveTo>
                      <a:pt x="81" y="168"/>
                    </a:moveTo>
                    <a:cubicBezTo>
                      <a:pt x="79" y="168"/>
                      <a:pt x="76" y="167"/>
                      <a:pt x="75" y="165"/>
                    </a:cubicBezTo>
                    <a:cubicBezTo>
                      <a:pt x="73" y="163"/>
                      <a:pt x="72" y="161"/>
                      <a:pt x="72" y="158"/>
                    </a:cubicBezTo>
                    <a:cubicBezTo>
                      <a:pt x="71" y="148"/>
                      <a:pt x="71" y="148"/>
                      <a:pt x="71" y="148"/>
                    </a:cubicBezTo>
                    <a:cubicBezTo>
                      <a:pt x="70" y="147"/>
                      <a:pt x="68" y="146"/>
                      <a:pt x="67" y="146"/>
                    </a:cubicBezTo>
                    <a:cubicBezTo>
                      <a:pt x="67" y="145"/>
                      <a:pt x="67" y="145"/>
                      <a:pt x="66" y="145"/>
                    </a:cubicBezTo>
                    <a:cubicBezTo>
                      <a:pt x="65" y="145"/>
                      <a:pt x="63" y="146"/>
                      <a:pt x="62" y="146"/>
                    </a:cubicBezTo>
                    <a:cubicBezTo>
                      <a:pt x="57" y="154"/>
                      <a:pt x="57" y="154"/>
                      <a:pt x="57" y="154"/>
                    </a:cubicBezTo>
                    <a:cubicBezTo>
                      <a:pt x="56" y="156"/>
                      <a:pt x="54" y="158"/>
                      <a:pt x="52" y="158"/>
                    </a:cubicBezTo>
                    <a:cubicBezTo>
                      <a:pt x="49" y="159"/>
                      <a:pt x="47" y="159"/>
                      <a:pt x="45" y="158"/>
                    </a:cubicBezTo>
                    <a:cubicBezTo>
                      <a:pt x="40" y="155"/>
                      <a:pt x="40" y="155"/>
                      <a:pt x="40" y="155"/>
                    </a:cubicBezTo>
                    <a:cubicBezTo>
                      <a:pt x="38" y="154"/>
                      <a:pt x="36" y="152"/>
                      <a:pt x="36" y="149"/>
                    </a:cubicBezTo>
                    <a:cubicBezTo>
                      <a:pt x="35" y="147"/>
                      <a:pt x="35" y="145"/>
                      <a:pt x="37" y="143"/>
                    </a:cubicBezTo>
                    <a:cubicBezTo>
                      <a:pt x="41" y="134"/>
                      <a:pt x="41" y="134"/>
                      <a:pt x="41" y="134"/>
                    </a:cubicBezTo>
                    <a:cubicBezTo>
                      <a:pt x="40" y="132"/>
                      <a:pt x="40" y="130"/>
                      <a:pt x="39" y="129"/>
                    </a:cubicBezTo>
                    <a:cubicBezTo>
                      <a:pt x="38" y="128"/>
                      <a:pt x="36" y="127"/>
                      <a:pt x="34" y="127"/>
                    </a:cubicBezTo>
                    <a:cubicBezTo>
                      <a:pt x="25" y="131"/>
                      <a:pt x="25" y="131"/>
                      <a:pt x="25" y="131"/>
                    </a:cubicBezTo>
                    <a:cubicBezTo>
                      <a:pt x="24" y="132"/>
                      <a:pt x="21" y="133"/>
                      <a:pt x="19" y="132"/>
                    </a:cubicBezTo>
                    <a:cubicBezTo>
                      <a:pt x="16" y="132"/>
                      <a:pt x="14" y="131"/>
                      <a:pt x="13" y="128"/>
                    </a:cubicBezTo>
                    <a:cubicBezTo>
                      <a:pt x="10" y="124"/>
                      <a:pt x="10" y="124"/>
                      <a:pt x="10" y="124"/>
                    </a:cubicBezTo>
                    <a:cubicBezTo>
                      <a:pt x="9" y="122"/>
                      <a:pt x="9" y="119"/>
                      <a:pt x="9" y="117"/>
                    </a:cubicBezTo>
                    <a:cubicBezTo>
                      <a:pt x="10" y="115"/>
                      <a:pt x="11" y="113"/>
                      <a:pt x="13" y="111"/>
                    </a:cubicBezTo>
                    <a:cubicBezTo>
                      <a:pt x="22" y="106"/>
                      <a:pt x="22" y="106"/>
                      <a:pt x="22" y="106"/>
                    </a:cubicBezTo>
                    <a:cubicBezTo>
                      <a:pt x="22" y="104"/>
                      <a:pt x="22" y="101"/>
                      <a:pt x="22" y="100"/>
                    </a:cubicBezTo>
                    <a:cubicBezTo>
                      <a:pt x="22" y="99"/>
                      <a:pt x="20" y="97"/>
                      <a:pt x="19" y="96"/>
                    </a:cubicBezTo>
                    <a:cubicBezTo>
                      <a:pt x="9" y="96"/>
                      <a:pt x="9" y="96"/>
                      <a:pt x="9" y="96"/>
                    </a:cubicBezTo>
                    <a:cubicBezTo>
                      <a:pt x="7" y="96"/>
                      <a:pt x="5" y="95"/>
                      <a:pt x="3" y="94"/>
                    </a:cubicBezTo>
                    <a:cubicBezTo>
                      <a:pt x="1" y="92"/>
                      <a:pt x="0" y="90"/>
                      <a:pt x="0" y="87"/>
                    </a:cubicBezTo>
                    <a:cubicBezTo>
                      <a:pt x="0" y="82"/>
                      <a:pt x="0" y="82"/>
                      <a:pt x="0" y="82"/>
                    </a:cubicBezTo>
                    <a:cubicBezTo>
                      <a:pt x="0" y="79"/>
                      <a:pt x="1" y="77"/>
                      <a:pt x="3" y="75"/>
                    </a:cubicBezTo>
                    <a:cubicBezTo>
                      <a:pt x="5" y="74"/>
                      <a:pt x="7" y="73"/>
                      <a:pt x="9" y="73"/>
                    </a:cubicBezTo>
                    <a:cubicBezTo>
                      <a:pt x="19" y="72"/>
                      <a:pt x="19" y="72"/>
                      <a:pt x="19" y="72"/>
                    </a:cubicBezTo>
                    <a:cubicBezTo>
                      <a:pt x="20" y="71"/>
                      <a:pt x="22" y="69"/>
                      <a:pt x="22" y="68"/>
                    </a:cubicBezTo>
                    <a:cubicBezTo>
                      <a:pt x="22" y="67"/>
                      <a:pt x="22" y="64"/>
                      <a:pt x="22" y="63"/>
                    </a:cubicBezTo>
                    <a:cubicBezTo>
                      <a:pt x="13" y="57"/>
                      <a:pt x="13" y="57"/>
                      <a:pt x="13" y="57"/>
                    </a:cubicBezTo>
                    <a:cubicBezTo>
                      <a:pt x="12" y="56"/>
                      <a:pt x="10" y="54"/>
                      <a:pt x="9" y="52"/>
                    </a:cubicBezTo>
                    <a:cubicBezTo>
                      <a:pt x="8" y="50"/>
                      <a:pt x="9" y="47"/>
                      <a:pt x="10" y="45"/>
                    </a:cubicBezTo>
                    <a:cubicBezTo>
                      <a:pt x="12" y="40"/>
                      <a:pt x="12" y="40"/>
                      <a:pt x="12" y="40"/>
                    </a:cubicBezTo>
                    <a:cubicBezTo>
                      <a:pt x="14" y="38"/>
                      <a:pt x="16" y="37"/>
                      <a:pt x="18" y="36"/>
                    </a:cubicBezTo>
                    <a:cubicBezTo>
                      <a:pt x="21" y="35"/>
                      <a:pt x="23" y="36"/>
                      <a:pt x="25" y="37"/>
                    </a:cubicBezTo>
                    <a:cubicBezTo>
                      <a:pt x="34" y="41"/>
                      <a:pt x="34" y="41"/>
                      <a:pt x="34" y="41"/>
                    </a:cubicBezTo>
                    <a:cubicBezTo>
                      <a:pt x="35" y="41"/>
                      <a:pt x="38" y="40"/>
                      <a:pt x="38" y="39"/>
                    </a:cubicBezTo>
                    <a:cubicBezTo>
                      <a:pt x="39" y="38"/>
                      <a:pt x="40" y="36"/>
                      <a:pt x="41" y="35"/>
                    </a:cubicBezTo>
                    <a:cubicBezTo>
                      <a:pt x="36" y="26"/>
                      <a:pt x="36" y="26"/>
                      <a:pt x="36" y="26"/>
                    </a:cubicBezTo>
                    <a:cubicBezTo>
                      <a:pt x="35" y="24"/>
                      <a:pt x="35" y="21"/>
                      <a:pt x="35" y="19"/>
                    </a:cubicBezTo>
                    <a:cubicBezTo>
                      <a:pt x="36" y="17"/>
                      <a:pt x="37" y="15"/>
                      <a:pt x="39" y="13"/>
                    </a:cubicBezTo>
                    <a:cubicBezTo>
                      <a:pt x="44" y="11"/>
                      <a:pt x="44" y="11"/>
                      <a:pt x="44" y="11"/>
                    </a:cubicBezTo>
                    <a:cubicBezTo>
                      <a:pt x="46" y="9"/>
                      <a:pt x="48" y="9"/>
                      <a:pt x="51" y="10"/>
                    </a:cubicBezTo>
                    <a:cubicBezTo>
                      <a:pt x="53" y="10"/>
                      <a:pt x="55" y="12"/>
                      <a:pt x="56" y="14"/>
                    </a:cubicBezTo>
                    <a:cubicBezTo>
                      <a:pt x="62" y="22"/>
                      <a:pt x="62" y="22"/>
                      <a:pt x="62" y="22"/>
                    </a:cubicBezTo>
                    <a:cubicBezTo>
                      <a:pt x="63" y="22"/>
                      <a:pt x="65" y="23"/>
                      <a:pt x="66" y="23"/>
                    </a:cubicBezTo>
                    <a:cubicBezTo>
                      <a:pt x="67" y="23"/>
                      <a:pt x="67" y="23"/>
                      <a:pt x="67" y="23"/>
                    </a:cubicBezTo>
                    <a:cubicBezTo>
                      <a:pt x="68" y="22"/>
                      <a:pt x="70" y="21"/>
                      <a:pt x="71" y="20"/>
                    </a:cubicBezTo>
                    <a:cubicBezTo>
                      <a:pt x="72" y="10"/>
                      <a:pt x="72" y="10"/>
                      <a:pt x="72" y="10"/>
                    </a:cubicBezTo>
                    <a:cubicBezTo>
                      <a:pt x="72" y="8"/>
                      <a:pt x="73" y="5"/>
                      <a:pt x="74" y="4"/>
                    </a:cubicBezTo>
                    <a:cubicBezTo>
                      <a:pt x="76" y="2"/>
                      <a:pt x="78" y="1"/>
                      <a:pt x="81" y="1"/>
                    </a:cubicBezTo>
                    <a:cubicBezTo>
                      <a:pt x="86" y="0"/>
                      <a:pt x="86" y="0"/>
                      <a:pt x="86" y="0"/>
                    </a:cubicBezTo>
                    <a:cubicBezTo>
                      <a:pt x="86" y="0"/>
                      <a:pt x="86" y="0"/>
                      <a:pt x="86" y="0"/>
                    </a:cubicBezTo>
                    <a:cubicBezTo>
                      <a:pt x="88" y="0"/>
                      <a:pt x="91" y="2"/>
                      <a:pt x="93" y="3"/>
                    </a:cubicBezTo>
                    <a:cubicBezTo>
                      <a:pt x="94" y="5"/>
                      <a:pt x="95" y="7"/>
                      <a:pt x="95" y="10"/>
                    </a:cubicBezTo>
                    <a:cubicBezTo>
                      <a:pt x="96" y="20"/>
                      <a:pt x="96" y="20"/>
                      <a:pt x="96" y="20"/>
                    </a:cubicBezTo>
                    <a:cubicBezTo>
                      <a:pt x="97" y="21"/>
                      <a:pt x="99" y="22"/>
                      <a:pt x="100" y="23"/>
                    </a:cubicBezTo>
                    <a:cubicBezTo>
                      <a:pt x="100" y="23"/>
                      <a:pt x="100" y="23"/>
                      <a:pt x="101" y="23"/>
                    </a:cubicBezTo>
                    <a:cubicBezTo>
                      <a:pt x="102" y="23"/>
                      <a:pt x="104" y="22"/>
                      <a:pt x="105" y="22"/>
                    </a:cubicBezTo>
                    <a:cubicBezTo>
                      <a:pt x="110" y="14"/>
                      <a:pt x="110" y="14"/>
                      <a:pt x="110" y="14"/>
                    </a:cubicBezTo>
                    <a:cubicBezTo>
                      <a:pt x="111" y="12"/>
                      <a:pt x="113" y="10"/>
                      <a:pt x="115" y="10"/>
                    </a:cubicBezTo>
                    <a:cubicBezTo>
                      <a:pt x="118" y="9"/>
                      <a:pt x="121" y="9"/>
                      <a:pt x="123" y="10"/>
                    </a:cubicBezTo>
                    <a:cubicBezTo>
                      <a:pt x="127" y="13"/>
                      <a:pt x="127" y="13"/>
                      <a:pt x="127" y="13"/>
                    </a:cubicBezTo>
                    <a:cubicBezTo>
                      <a:pt x="130" y="14"/>
                      <a:pt x="131" y="16"/>
                      <a:pt x="132" y="19"/>
                    </a:cubicBezTo>
                    <a:cubicBezTo>
                      <a:pt x="132" y="21"/>
                      <a:pt x="132" y="23"/>
                      <a:pt x="131" y="25"/>
                    </a:cubicBezTo>
                    <a:cubicBezTo>
                      <a:pt x="127" y="34"/>
                      <a:pt x="127" y="34"/>
                      <a:pt x="127" y="34"/>
                    </a:cubicBezTo>
                    <a:cubicBezTo>
                      <a:pt x="127" y="36"/>
                      <a:pt x="128" y="38"/>
                      <a:pt x="128" y="39"/>
                    </a:cubicBezTo>
                    <a:cubicBezTo>
                      <a:pt x="129" y="40"/>
                      <a:pt x="132" y="41"/>
                      <a:pt x="133" y="41"/>
                    </a:cubicBezTo>
                    <a:cubicBezTo>
                      <a:pt x="142" y="37"/>
                      <a:pt x="142" y="37"/>
                      <a:pt x="142" y="37"/>
                    </a:cubicBezTo>
                    <a:cubicBezTo>
                      <a:pt x="144" y="36"/>
                      <a:pt x="146" y="35"/>
                      <a:pt x="149" y="36"/>
                    </a:cubicBezTo>
                    <a:cubicBezTo>
                      <a:pt x="151" y="36"/>
                      <a:pt x="153" y="37"/>
                      <a:pt x="154" y="40"/>
                    </a:cubicBezTo>
                    <a:cubicBezTo>
                      <a:pt x="157" y="44"/>
                      <a:pt x="157" y="44"/>
                      <a:pt x="157" y="44"/>
                    </a:cubicBezTo>
                    <a:cubicBezTo>
                      <a:pt x="158" y="46"/>
                      <a:pt x="159" y="49"/>
                      <a:pt x="158" y="51"/>
                    </a:cubicBezTo>
                    <a:cubicBezTo>
                      <a:pt x="157" y="54"/>
                      <a:pt x="156" y="55"/>
                      <a:pt x="154" y="57"/>
                    </a:cubicBezTo>
                    <a:cubicBezTo>
                      <a:pt x="146" y="62"/>
                      <a:pt x="146" y="62"/>
                      <a:pt x="146" y="62"/>
                    </a:cubicBezTo>
                    <a:cubicBezTo>
                      <a:pt x="145" y="64"/>
                      <a:pt x="145" y="66"/>
                      <a:pt x="145" y="67"/>
                    </a:cubicBezTo>
                    <a:cubicBezTo>
                      <a:pt x="145" y="69"/>
                      <a:pt x="147" y="71"/>
                      <a:pt x="148" y="72"/>
                    </a:cubicBezTo>
                    <a:cubicBezTo>
                      <a:pt x="158" y="72"/>
                      <a:pt x="158" y="72"/>
                      <a:pt x="158" y="72"/>
                    </a:cubicBezTo>
                    <a:cubicBezTo>
                      <a:pt x="160" y="72"/>
                      <a:pt x="162" y="73"/>
                      <a:pt x="164" y="74"/>
                    </a:cubicBezTo>
                    <a:cubicBezTo>
                      <a:pt x="166" y="76"/>
                      <a:pt x="167" y="78"/>
                      <a:pt x="167" y="81"/>
                    </a:cubicBezTo>
                    <a:cubicBezTo>
                      <a:pt x="167" y="86"/>
                      <a:pt x="167" y="86"/>
                      <a:pt x="167" y="86"/>
                    </a:cubicBezTo>
                    <a:cubicBezTo>
                      <a:pt x="167" y="89"/>
                      <a:pt x="166" y="91"/>
                      <a:pt x="164" y="93"/>
                    </a:cubicBezTo>
                    <a:cubicBezTo>
                      <a:pt x="163" y="94"/>
                      <a:pt x="160" y="95"/>
                      <a:pt x="158" y="95"/>
                    </a:cubicBezTo>
                    <a:cubicBezTo>
                      <a:pt x="148" y="96"/>
                      <a:pt x="148" y="96"/>
                      <a:pt x="148" y="96"/>
                    </a:cubicBezTo>
                    <a:cubicBezTo>
                      <a:pt x="147" y="97"/>
                      <a:pt x="145" y="99"/>
                      <a:pt x="145" y="100"/>
                    </a:cubicBezTo>
                    <a:cubicBezTo>
                      <a:pt x="145" y="101"/>
                      <a:pt x="145" y="104"/>
                      <a:pt x="146" y="105"/>
                    </a:cubicBezTo>
                    <a:cubicBezTo>
                      <a:pt x="154" y="111"/>
                      <a:pt x="154" y="111"/>
                      <a:pt x="154" y="111"/>
                    </a:cubicBezTo>
                    <a:cubicBezTo>
                      <a:pt x="156" y="112"/>
                      <a:pt x="157" y="114"/>
                      <a:pt x="158" y="116"/>
                    </a:cubicBezTo>
                    <a:cubicBezTo>
                      <a:pt x="159" y="118"/>
                      <a:pt x="159" y="121"/>
                      <a:pt x="158" y="123"/>
                    </a:cubicBezTo>
                    <a:cubicBezTo>
                      <a:pt x="155" y="128"/>
                      <a:pt x="155" y="128"/>
                      <a:pt x="155" y="128"/>
                    </a:cubicBezTo>
                    <a:cubicBezTo>
                      <a:pt x="154" y="130"/>
                      <a:pt x="152" y="131"/>
                      <a:pt x="149" y="132"/>
                    </a:cubicBezTo>
                    <a:cubicBezTo>
                      <a:pt x="147" y="133"/>
                      <a:pt x="144" y="132"/>
                      <a:pt x="142" y="131"/>
                    </a:cubicBezTo>
                    <a:cubicBezTo>
                      <a:pt x="133" y="127"/>
                      <a:pt x="133" y="127"/>
                      <a:pt x="133" y="127"/>
                    </a:cubicBezTo>
                    <a:cubicBezTo>
                      <a:pt x="132" y="127"/>
                      <a:pt x="129" y="128"/>
                      <a:pt x="129" y="129"/>
                    </a:cubicBezTo>
                    <a:cubicBezTo>
                      <a:pt x="128" y="130"/>
                      <a:pt x="127" y="132"/>
                      <a:pt x="127" y="133"/>
                    </a:cubicBezTo>
                    <a:cubicBezTo>
                      <a:pt x="131" y="142"/>
                      <a:pt x="131" y="142"/>
                      <a:pt x="131" y="142"/>
                    </a:cubicBezTo>
                    <a:cubicBezTo>
                      <a:pt x="132" y="144"/>
                      <a:pt x="133" y="147"/>
                      <a:pt x="132" y="149"/>
                    </a:cubicBezTo>
                    <a:cubicBezTo>
                      <a:pt x="132" y="151"/>
                      <a:pt x="130" y="153"/>
                      <a:pt x="128" y="155"/>
                    </a:cubicBezTo>
                    <a:cubicBezTo>
                      <a:pt x="123" y="158"/>
                      <a:pt x="123" y="158"/>
                      <a:pt x="123" y="158"/>
                    </a:cubicBezTo>
                    <a:cubicBezTo>
                      <a:pt x="121" y="159"/>
                      <a:pt x="119" y="159"/>
                      <a:pt x="116" y="158"/>
                    </a:cubicBezTo>
                    <a:cubicBezTo>
                      <a:pt x="114" y="158"/>
                      <a:pt x="112" y="156"/>
                      <a:pt x="111" y="154"/>
                    </a:cubicBezTo>
                    <a:cubicBezTo>
                      <a:pt x="105" y="146"/>
                      <a:pt x="105" y="146"/>
                      <a:pt x="105" y="146"/>
                    </a:cubicBezTo>
                    <a:cubicBezTo>
                      <a:pt x="104" y="146"/>
                      <a:pt x="103" y="145"/>
                      <a:pt x="101" y="145"/>
                    </a:cubicBezTo>
                    <a:cubicBezTo>
                      <a:pt x="100" y="145"/>
                      <a:pt x="100" y="145"/>
                      <a:pt x="100" y="145"/>
                    </a:cubicBezTo>
                    <a:cubicBezTo>
                      <a:pt x="99" y="146"/>
                      <a:pt x="97" y="147"/>
                      <a:pt x="96" y="148"/>
                    </a:cubicBezTo>
                    <a:cubicBezTo>
                      <a:pt x="96" y="158"/>
                      <a:pt x="96" y="158"/>
                      <a:pt x="96" y="158"/>
                    </a:cubicBezTo>
                    <a:cubicBezTo>
                      <a:pt x="96" y="160"/>
                      <a:pt x="95" y="163"/>
                      <a:pt x="93" y="164"/>
                    </a:cubicBezTo>
                    <a:cubicBezTo>
                      <a:pt x="92" y="166"/>
                      <a:pt x="89" y="167"/>
                      <a:pt x="87" y="167"/>
                    </a:cubicBezTo>
                    <a:lnTo>
                      <a:pt x="81" y="168"/>
                    </a:lnTo>
                    <a:close/>
                    <a:moveTo>
                      <a:pt x="80" y="147"/>
                    </a:moveTo>
                    <a:cubicBezTo>
                      <a:pt x="81" y="158"/>
                      <a:pt x="81" y="158"/>
                      <a:pt x="81" y="158"/>
                    </a:cubicBezTo>
                    <a:cubicBezTo>
                      <a:pt x="81" y="158"/>
                      <a:pt x="81" y="159"/>
                      <a:pt x="81" y="159"/>
                    </a:cubicBezTo>
                    <a:cubicBezTo>
                      <a:pt x="81" y="159"/>
                      <a:pt x="81" y="159"/>
                      <a:pt x="81" y="159"/>
                    </a:cubicBezTo>
                    <a:cubicBezTo>
                      <a:pt x="87" y="159"/>
                      <a:pt x="87" y="159"/>
                      <a:pt x="87" y="159"/>
                    </a:cubicBezTo>
                    <a:cubicBezTo>
                      <a:pt x="87" y="159"/>
                      <a:pt x="87" y="158"/>
                      <a:pt x="87" y="158"/>
                    </a:cubicBezTo>
                    <a:cubicBezTo>
                      <a:pt x="87" y="158"/>
                      <a:pt x="87" y="158"/>
                      <a:pt x="87" y="158"/>
                    </a:cubicBezTo>
                    <a:cubicBezTo>
                      <a:pt x="87" y="147"/>
                      <a:pt x="87" y="147"/>
                      <a:pt x="87" y="147"/>
                    </a:cubicBezTo>
                    <a:cubicBezTo>
                      <a:pt x="88" y="142"/>
                      <a:pt x="95" y="138"/>
                      <a:pt x="98" y="137"/>
                    </a:cubicBezTo>
                    <a:cubicBezTo>
                      <a:pt x="99" y="137"/>
                      <a:pt x="100" y="137"/>
                      <a:pt x="101" y="137"/>
                    </a:cubicBezTo>
                    <a:cubicBezTo>
                      <a:pt x="101" y="137"/>
                      <a:pt x="109" y="137"/>
                      <a:pt x="112" y="140"/>
                    </a:cubicBezTo>
                    <a:cubicBezTo>
                      <a:pt x="118" y="150"/>
                      <a:pt x="118" y="150"/>
                      <a:pt x="118" y="150"/>
                    </a:cubicBezTo>
                    <a:cubicBezTo>
                      <a:pt x="119" y="150"/>
                      <a:pt x="119" y="150"/>
                      <a:pt x="119" y="150"/>
                    </a:cubicBezTo>
                    <a:cubicBezTo>
                      <a:pt x="124" y="147"/>
                      <a:pt x="124" y="147"/>
                      <a:pt x="124" y="147"/>
                    </a:cubicBezTo>
                    <a:cubicBezTo>
                      <a:pt x="123" y="147"/>
                      <a:pt x="123" y="147"/>
                      <a:pt x="123" y="147"/>
                    </a:cubicBezTo>
                    <a:cubicBezTo>
                      <a:pt x="123" y="146"/>
                      <a:pt x="123" y="146"/>
                      <a:pt x="123" y="146"/>
                    </a:cubicBezTo>
                    <a:cubicBezTo>
                      <a:pt x="118" y="136"/>
                      <a:pt x="118" y="136"/>
                      <a:pt x="118" y="136"/>
                    </a:cubicBezTo>
                    <a:cubicBezTo>
                      <a:pt x="118" y="136"/>
                      <a:pt x="118" y="136"/>
                      <a:pt x="118" y="136"/>
                    </a:cubicBezTo>
                    <a:cubicBezTo>
                      <a:pt x="116" y="132"/>
                      <a:pt x="120" y="125"/>
                      <a:pt x="123" y="123"/>
                    </a:cubicBezTo>
                    <a:cubicBezTo>
                      <a:pt x="126" y="120"/>
                      <a:pt x="131" y="118"/>
                      <a:pt x="134" y="118"/>
                    </a:cubicBezTo>
                    <a:cubicBezTo>
                      <a:pt x="135" y="118"/>
                      <a:pt x="136" y="118"/>
                      <a:pt x="136" y="119"/>
                    </a:cubicBezTo>
                    <a:cubicBezTo>
                      <a:pt x="146" y="123"/>
                      <a:pt x="146" y="123"/>
                      <a:pt x="146" y="123"/>
                    </a:cubicBezTo>
                    <a:cubicBezTo>
                      <a:pt x="147" y="123"/>
                      <a:pt x="147" y="123"/>
                      <a:pt x="147" y="123"/>
                    </a:cubicBezTo>
                    <a:cubicBezTo>
                      <a:pt x="150" y="119"/>
                      <a:pt x="150" y="119"/>
                      <a:pt x="150" y="119"/>
                    </a:cubicBezTo>
                    <a:cubicBezTo>
                      <a:pt x="150" y="119"/>
                      <a:pt x="149" y="118"/>
                      <a:pt x="149" y="118"/>
                    </a:cubicBezTo>
                    <a:cubicBezTo>
                      <a:pt x="149" y="118"/>
                      <a:pt x="149" y="118"/>
                      <a:pt x="149" y="118"/>
                    </a:cubicBezTo>
                    <a:cubicBezTo>
                      <a:pt x="140" y="112"/>
                      <a:pt x="140" y="112"/>
                      <a:pt x="140" y="112"/>
                    </a:cubicBezTo>
                    <a:cubicBezTo>
                      <a:pt x="140" y="112"/>
                      <a:pt x="140" y="112"/>
                      <a:pt x="140" y="112"/>
                    </a:cubicBezTo>
                    <a:cubicBezTo>
                      <a:pt x="136" y="110"/>
                      <a:pt x="136" y="101"/>
                      <a:pt x="137" y="98"/>
                    </a:cubicBezTo>
                    <a:cubicBezTo>
                      <a:pt x="138" y="95"/>
                      <a:pt x="143" y="88"/>
                      <a:pt x="147" y="88"/>
                    </a:cubicBezTo>
                    <a:cubicBezTo>
                      <a:pt x="157" y="87"/>
                      <a:pt x="157" y="87"/>
                      <a:pt x="157" y="87"/>
                    </a:cubicBezTo>
                    <a:cubicBezTo>
                      <a:pt x="158" y="87"/>
                      <a:pt x="158" y="86"/>
                      <a:pt x="158" y="86"/>
                    </a:cubicBezTo>
                    <a:cubicBezTo>
                      <a:pt x="158" y="81"/>
                      <a:pt x="158" y="81"/>
                      <a:pt x="158" y="81"/>
                    </a:cubicBezTo>
                    <a:cubicBezTo>
                      <a:pt x="158" y="81"/>
                      <a:pt x="158" y="81"/>
                      <a:pt x="158" y="81"/>
                    </a:cubicBezTo>
                    <a:cubicBezTo>
                      <a:pt x="157" y="81"/>
                      <a:pt x="157" y="81"/>
                      <a:pt x="157" y="81"/>
                    </a:cubicBezTo>
                    <a:cubicBezTo>
                      <a:pt x="146" y="80"/>
                      <a:pt x="146" y="80"/>
                      <a:pt x="146" y="80"/>
                    </a:cubicBezTo>
                    <a:cubicBezTo>
                      <a:pt x="146" y="80"/>
                      <a:pt x="146" y="80"/>
                      <a:pt x="146" y="80"/>
                    </a:cubicBezTo>
                    <a:cubicBezTo>
                      <a:pt x="142" y="80"/>
                      <a:pt x="137" y="73"/>
                      <a:pt x="137" y="70"/>
                    </a:cubicBezTo>
                    <a:cubicBezTo>
                      <a:pt x="136" y="66"/>
                      <a:pt x="137" y="58"/>
                      <a:pt x="140" y="56"/>
                    </a:cubicBezTo>
                    <a:cubicBezTo>
                      <a:pt x="140" y="56"/>
                      <a:pt x="140" y="56"/>
                      <a:pt x="140" y="56"/>
                    </a:cubicBezTo>
                    <a:cubicBezTo>
                      <a:pt x="149" y="49"/>
                      <a:pt x="149" y="49"/>
                      <a:pt x="149" y="49"/>
                    </a:cubicBezTo>
                    <a:cubicBezTo>
                      <a:pt x="149" y="49"/>
                      <a:pt x="149" y="49"/>
                      <a:pt x="150" y="49"/>
                    </a:cubicBezTo>
                    <a:cubicBezTo>
                      <a:pt x="147" y="44"/>
                      <a:pt x="147" y="44"/>
                      <a:pt x="147" y="44"/>
                    </a:cubicBezTo>
                    <a:cubicBezTo>
                      <a:pt x="147" y="44"/>
                      <a:pt x="146" y="44"/>
                      <a:pt x="146" y="44"/>
                    </a:cubicBezTo>
                    <a:cubicBezTo>
                      <a:pt x="146" y="45"/>
                      <a:pt x="146" y="45"/>
                      <a:pt x="146" y="45"/>
                    </a:cubicBezTo>
                    <a:cubicBezTo>
                      <a:pt x="136" y="49"/>
                      <a:pt x="136" y="49"/>
                      <a:pt x="136" y="49"/>
                    </a:cubicBezTo>
                    <a:cubicBezTo>
                      <a:pt x="135" y="50"/>
                      <a:pt x="134" y="50"/>
                      <a:pt x="134" y="50"/>
                    </a:cubicBezTo>
                    <a:cubicBezTo>
                      <a:pt x="131" y="50"/>
                      <a:pt x="125" y="48"/>
                      <a:pt x="122" y="45"/>
                    </a:cubicBezTo>
                    <a:cubicBezTo>
                      <a:pt x="120" y="43"/>
                      <a:pt x="116" y="35"/>
                      <a:pt x="118" y="32"/>
                    </a:cubicBezTo>
                    <a:cubicBezTo>
                      <a:pt x="118" y="32"/>
                      <a:pt x="118" y="32"/>
                      <a:pt x="118" y="32"/>
                    </a:cubicBezTo>
                    <a:cubicBezTo>
                      <a:pt x="123" y="21"/>
                      <a:pt x="123" y="21"/>
                      <a:pt x="123" y="21"/>
                    </a:cubicBezTo>
                    <a:cubicBezTo>
                      <a:pt x="123" y="21"/>
                      <a:pt x="123" y="21"/>
                      <a:pt x="123" y="21"/>
                    </a:cubicBezTo>
                    <a:cubicBezTo>
                      <a:pt x="118" y="18"/>
                      <a:pt x="118" y="18"/>
                      <a:pt x="118" y="18"/>
                    </a:cubicBezTo>
                    <a:cubicBezTo>
                      <a:pt x="118" y="18"/>
                      <a:pt x="118" y="18"/>
                      <a:pt x="118" y="18"/>
                    </a:cubicBezTo>
                    <a:cubicBezTo>
                      <a:pt x="112" y="28"/>
                      <a:pt x="112" y="28"/>
                      <a:pt x="112" y="28"/>
                    </a:cubicBezTo>
                    <a:cubicBezTo>
                      <a:pt x="109" y="31"/>
                      <a:pt x="102" y="31"/>
                      <a:pt x="101" y="31"/>
                    </a:cubicBezTo>
                    <a:cubicBezTo>
                      <a:pt x="100" y="31"/>
                      <a:pt x="99" y="31"/>
                      <a:pt x="98" y="31"/>
                    </a:cubicBezTo>
                    <a:cubicBezTo>
                      <a:pt x="94" y="30"/>
                      <a:pt x="88" y="25"/>
                      <a:pt x="87" y="21"/>
                    </a:cubicBezTo>
                    <a:cubicBezTo>
                      <a:pt x="87" y="21"/>
                      <a:pt x="87" y="21"/>
                      <a:pt x="87" y="21"/>
                    </a:cubicBezTo>
                    <a:cubicBezTo>
                      <a:pt x="86" y="10"/>
                      <a:pt x="86" y="10"/>
                      <a:pt x="86" y="10"/>
                    </a:cubicBezTo>
                    <a:cubicBezTo>
                      <a:pt x="86" y="10"/>
                      <a:pt x="86" y="9"/>
                      <a:pt x="86" y="9"/>
                    </a:cubicBezTo>
                    <a:cubicBezTo>
                      <a:pt x="81" y="9"/>
                      <a:pt x="81" y="9"/>
                      <a:pt x="81" y="9"/>
                    </a:cubicBezTo>
                    <a:cubicBezTo>
                      <a:pt x="81" y="9"/>
                      <a:pt x="81" y="10"/>
                      <a:pt x="81" y="10"/>
                    </a:cubicBezTo>
                    <a:cubicBezTo>
                      <a:pt x="81" y="10"/>
                      <a:pt x="81" y="10"/>
                      <a:pt x="81" y="10"/>
                    </a:cubicBezTo>
                    <a:cubicBezTo>
                      <a:pt x="80" y="22"/>
                      <a:pt x="80" y="22"/>
                      <a:pt x="80" y="22"/>
                    </a:cubicBezTo>
                    <a:cubicBezTo>
                      <a:pt x="80" y="26"/>
                      <a:pt x="72" y="30"/>
                      <a:pt x="69" y="31"/>
                    </a:cubicBezTo>
                    <a:cubicBezTo>
                      <a:pt x="68" y="31"/>
                      <a:pt x="67" y="31"/>
                      <a:pt x="66" y="31"/>
                    </a:cubicBezTo>
                    <a:cubicBezTo>
                      <a:pt x="66" y="31"/>
                      <a:pt x="58" y="31"/>
                      <a:pt x="55" y="28"/>
                    </a:cubicBezTo>
                    <a:cubicBezTo>
                      <a:pt x="49" y="19"/>
                      <a:pt x="49" y="19"/>
                      <a:pt x="49" y="19"/>
                    </a:cubicBezTo>
                    <a:cubicBezTo>
                      <a:pt x="49" y="18"/>
                      <a:pt x="48" y="18"/>
                      <a:pt x="48" y="18"/>
                    </a:cubicBezTo>
                    <a:cubicBezTo>
                      <a:pt x="44" y="21"/>
                      <a:pt x="44" y="21"/>
                      <a:pt x="44" y="21"/>
                    </a:cubicBezTo>
                    <a:cubicBezTo>
                      <a:pt x="44" y="21"/>
                      <a:pt x="44" y="21"/>
                      <a:pt x="44" y="22"/>
                    </a:cubicBezTo>
                    <a:cubicBezTo>
                      <a:pt x="44" y="22"/>
                      <a:pt x="44" y="22"/>
                      <a:pt x="44" y="22"/>
                    </a:cubicBezTo>
                    <a:cubicBezTo>
                      <a:pt x="49" y="32"/>
                      <a:pt x="49" y="32"/>
                      <a:pt x="49" y="32"/>
                    </a:cubicBezTo>
                    <a:cubicBezTo>
                      <a:pt x="49" y="32"/>
                      <a:pt x="49" y="32"/>
                      <a:pt x="49" y="32"/>
                    </a:cubicBezTo>
                    <a:cubicBezTo>
                      <a:pt x="51" y="36"/>
                      <a:pt x="47" y="43"/>
                      <a:pt x="45" y="45"/>
                    </a:cubicBezTo>
                    <a:cubicBezTo>
                      <a:pt x="42" y="48"/>
                      <a:pt x="36" y="50"/>
                      <a:pt x="34" y="50"/>
                    </a:cubicBezTo>
                    <a:cubicBezTo>
                      <a:pt x="33" y="50"/>
                      <a:pt x="32" y="50"/>
                      <a:pt x="31" y="50"/>
                    </a:cubicBezTo>
                    <a:cubicBezTo>
                      <a:pt x="21" y="45"/>
                      <a:pt x="21" y="45"/>
                      <a:pt x="21" y="45"/>
                    </a:cubicBezTo>
                    <a:cubicBezTo>
                      <a:pt x="21" y="45"/>
                      <a:pt x="20" y="45"/>
                      <a:pt x="20" y="45"/>
                    </a:cubicBezTo>
                    <a:cubicBezTo>
                      <a:pt x="17" y="49"/>
                      <a:pt x="17" y="49"/>
                      <a:pt x="17" y="49"/>
                    </a:cubicBezTo>
                    <a:cubicBezTo>
                      <a:pt x="18" y="49"/>
                      <a:pt x="18" y="50"/>
                      <a:pt x="18" y="50"/>
                    </a:cubicBezTo>
                    <a:cubicBezTo>
                      <a:pt x="28" y="56"/>
                      <a:pt x="28" y="56"/>
                      <a:pt x="28" y="56"/>
                    </a:cubicBezTo>
                    <a:cubicBezTo>
                      <a:pt x="31" y="58"/>
                      <a:pt x="31" y="67"/>
                      <a:pt x="31" y="70"/>
                    </a:cubicBezTo>
                    <a:cubicBezTo>
                      <a:pt x="30" y="73"/>
                      <a:pt x="25" y="80"/>
                      <a:pt x="21" y="80"/>
                    </a:cubicBezTo>
                    <a:cubicBezTo>
                      <a:pt x="21" y="80"/>
                      <a:pt x="21" y="80"/>
                      <a:pt x="21" y="80"/>
                    </a:cubicBezTo>
                    <a:cubicBezTo>
                      <a:pt x="10" y="81"/>
                      <a:pt x="10" y="81"/>
                      <a:pt x="10" y="81"/>
                    </a:cubicBezTo>
                    <a:cubicBezTo>
                      <a:pt x="9" y="81"/>
                      <a:pt x="9" y="82"/>
                      <a:pt x="9" y="82"/>
                    </a:cubicBezTo>
                    <a:cubicBezTo>
                      <a:pt x="9" y="87"/>
                      <a:pt x="9" y="87"/>
                      <a:pt x="9" y="87"/>
                    </a:cubicBezTo>
                    <a:cubicBezTo>
                      <a:pt x="9" y="87"/>
                      <a:pt x="9" y="87"/>
                      <a:pt x="10" y="87"/>
                    </a:cubicBezTo>
                    <a:cubicBezTo>
                      <a:pt x="10" y="87"/>
                      <a:pt x="10" y="87"/>
                      <a:pt x="10" y="87"/>
                    </a:cubicBezTo>
                    <a:cubicBezTo>
                      <a:pt x="21" y="88"/>
                      <a:pt x="21" y="88"/>
                      <a:pt x="21" y="88"/>
                    </a:cubicBezTo>
                    <a:cubicBezTo>
                      <a:pt x="21" y="88"/>
                      <a:pt x="21" y="88"/>
                      <a:pt x="21" y="88"/>
                    </a:cubicBezTo>
                    <a:cubicBezTo>
                      <a:pt x="25" y="88"/>
                      <a:pt x="30" y="95"/>
                      <a:pt x="31" y="98"/>
                    </a:cubicBezTo>
                    <a:cubicBezTo>
                      <a:pt x="31" y="101"/>
                      <a:pt x="31" y="110"/>
                      <a:pt x="28" y="112"/>
                    </a:cubicBezTo>
                    <a:cubicBezTo>
                      <a:pt x="28" y="112"/>
                      <a:pt x="28" y="112"/>
                      <a:pt x="28" y="112"/>
                    </a:cubicBezTo>
                    <a:cubicBezTo>
                      <a:pt x="18" y="119"/>
                      <a:pt x="18" y="119"/>
                      <a:pt x="18" y="119"/>
                    </a:cubicBezTo>
                    <a:cubicBezTo>
                      <a:pt x="18" y="119"/>
                      <a:pt x="18" y="119"/>
                      <a:pt x="18" y="119"/>
                    </a:cubicBezTo>
                    <a:cubicBezTo>
                      <a:pt x="20" y="124"/>
                      <a:pt x="20" y="124"/>
                      <a:pt x="20" y="124"/>
                    </a:cubicBezTo>
                    <a:cubicBezTo>
                      <a:pt x="21" y="124"/>
                      <a:pt x="21" y="124"/>
                      <a:pt x="21" y="124"/>
                    </a:cubicBezTo>
                    <a:cubicBezTo>
                      <a:pt x="31" y="119"/>
                      <a:pt x="31" y="119"/>
                      <a:pt x="31" y="119"/>
                    </a:cubicBezTo>
                    <a:cubicBezTo>
                      <a:pt x="32" y="118"/>
                      <a:pt x="33" y="118"/>
                      <a:pt x="34" y="118"/>
                    </a:cubicBezTo>
                    <a:cubicBezTo>
                      <a:pt x="36" y="118"/>
                      <a:pt x="42" y="120"/>
                      <a:pt x="45" y="123"/>
                    </a:cubicBezTo>
                    <a:cubicBezTo>
                      <a:pt x="47" y="125"/>
                      <a:pt x="51" y="133"/>
                      <a:pt x="49" y="136"/>
                    </a:cubicBezTo>
                    <a:cubicBezTo>
                      <a:pt x="49" y="136"/>
                      <a:pt x="49" y="136"/>
                      <a:pt x="49" y="136"/>
                    </a:cubicBezTo>
                    <a:cubicBezTo>
                      <a:pt x="44" y="147"/>
                      <a:pt x="44" y="147"/>
                      <a:pt x="44" y="147"/>
                    </a:cubicBezTo>
                    <a:cubicBezTo>
                      <a:pt x="44" y="147"/>
                      <a:pt x="44" y="147"/>
                      <a:pt x="44" y="148"/>
                    </a:cubicBezTo>
                    <a:cubicBezTo>
                      <a:pt x="49" y="150"/>
                      <a:pt x="49" y="150"/>
                      <a:pt x="49" y="150"/>
                    </a:cubicBezTo>
                    <a:cubicBezTo>
                      <a:pt x="49" y="150"/>
                      <a:pt x="49" y="150"/>
                      <a:pt x="49" y="150"/>
                    </a:cubicBezTo>
                    <a:cubicBezTo>
                      <a:pt x="49" y="149"/>
                      <a:pt x="49" y="149"/>
                      <a:pt x="49" y="149"/>
                    </a:cubicBezTo>
                    <a:cubicBezTo>
                      <a:pt x="56" y="140"/>
                      <a:pt x="56" y="140"/>
                      <a:pt x="56" y="140"/>
                    </a:cubicBezTo>
                    <a:cubicBezTo>
                      <a:pt x="58" y="137"/>
                      <a:pt x="65" y="137"/>
                      <a:pt x="66" y="137"/>
                    </a:cubicBezTo>
                    <a:cubicBezTo>
                      <a:pt x="67" y="137"/>
                      <a:pt x="69" y="137"/>
                      <a:pt x="70" y="137"/>
                    </a:cubicBezTo>
                    <a:cubicBezTo>
                      <a:pt x="73" y="138"/>
                      <a:pt x="80" y="143"/>
                      <a:pt x="80" y="147"/>
                    </a:cubicBezTo>
                    <a:close/>
                    <a:moveTo>
                      <a:pt x="84" y="116"/>
                    </a:moveTo>
                    <a:cubicBezTo>
                      <a:pt x="73" y="116"/>
                      <a:pt x="62" y="110"/>
                      <a:pt x="57" y="100"/>
                    </a:cubicBezTo>
                    <a:cubicBezTo>
                      <a:pt x="52" y="93"/>
                      <a:pt x="51" y="84"/>
                      <a:pt x="53" y="76"/>
                    </a:cubicBezTo>
                    <a:cubicBezTo>
                      <a:pt x="55" y="67"/>
                      <a:pt x="60" y="60"/>
                      <a:pt x="68" y="56"/>
                    </a:cubicBezTo>
                    <a:cubicBezTo>
                      <a:pt x="73" y="53"/>
                      <a:pt x="78" y="52"/>
                      <a:pt x="84" y="52"/>
                    </a:cubicBezTo>
                    <a:cubicBezTo>
                      <a:pt x="95" y="52"/>
                      <a:pt x="106" y="57"/>
                      <a:pt x="112" y="67"/>
                    </a:cubicBezTo>
                    <a:cubicBezTo>
                      <a:pt x="116" y="74"/>
                      <a:pt x="117" y="83"/>
                      <a:pt x="115" y="91"/>
                    </a:cubicBezTo>
                    <a:cubicBezTo>
                      <a:pt x="113" y="100"/>
                      <a:pt x="108" y="107"/>
                      <a:pt x="101" y="111"/>
                    </a:cubicBezTo>
                    <a:cubicBezTo>
                      <a:pt x="96" y="114"/>
                      <a:pt x="90" y="116"/>
                      <a:pt x="84" y="116"/>
                    </a:cubicBezTo>
                    <a:moveTo>
                      <a:pt x="84" y="60"/>
                    </a:moveTo>
                    <a:cubicBezTo>
                      <a:pt x="80" y="60"/>
                      <a:pt x="76" y="61"/>
                      <a:pt x="72" y="64"/>
                    </a:cubicBezTo>
                    <a:cubicBezTo>
                      <a:pt x="67" y="67"/>
                      <a:pt x="63" y="72"/>
                      <a:pt x="62" y="78"/>
                    </a:cubicBezTo>
                    <a:cubicBezTo>
                      <a:pt x="60" y="84"/>
                      <a:pt x="61" y="90"/>
                      <a:pt x="64" y="95"/>
                    </a:cubicBezTo>
                    <a:cubicBezTo>
                      <a:pt x="68" y="102"/>
                      <a:pt x="76" y="107"/>
                      <a:pt x="84" y="107"/>
                    </a:cubicBezTo>
                    <a:cubicBezTo>
                      <a:pt x="88" y="107"/>
                      <a:pt x="92" y="106"/>
                      <a:pt x="96" y="103"/>
                    </a:cubicBezTo>
                    <a:cubicBezTo>
                      <a:pt x="101" y="100"/>
                      <a:pt x="105" y="95"/>
                      <a:pt x="107" y="89"/>
                    </a:cubicBezTo>
                    <a:cubicBezTo>
                      <a:pt x="108" y="83"/>
                      <a:pt x="107" y="77"/>
                      <a:pt x="104" y="72"/>
                    </a:cubicBezTo>
                    <a:cubicBezTo>
                      <a:pt x="100" y="65"/>
                      <a:pt x="92" y="60"/>
                      <a:pt x="84" y="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chemeClr val="tx1"/>
                  </a:solidFill>
                  <a:effectLst/>
                  <a:uLnTx/>
                  <a:uFillTx/>
                  <a:cs typeface="Arial"/>
                </a:endParaRPr>
              </a:p>
            </p:txBody>
          </p:sp>
          <p:sp>
            <p:nvSpPr>
              <p:cNvPr id="50" name="Freeform 9">
                <a:extLst>
                  <a:ext uri="{FF2B5EF4-FFF2-40B4-BE49-F238E27FC236}">
                    <a16:creationId xmlns:a16="http://schemas.microsoft.com/office/drawing/2014/main" id="{3A07CE73-A527-438C-BCF0-498715DAF2DC}"/>
                  </a:ext>
                </a:extLst>
              </p:cNvPr>
              <p:cNvSpPr>
                <a:spLocks noEditPoints="1"/>
              </p:cNvSpPr>
              <p:nvPr/>
            </p:nvSpPr>
            <p:spPr bwMode="auto">
              <a:xfrm>
                <a:off x="6820673" y="1898943"/>
                <a:ext cx="222635" cy="219600"/>
              </a:xfrm>
              <a:custGeom>
                <a:avLst/>
                <a:gdLst>
                  <a:gd name="T0" fmla="*/ 43 w 93"/>
                  <a:gd name="T1" fmla="*/ 36 h 92"/>
                  <a:gd name="T2" fmla="*/ 50 w 93"/>
                  <a:gd name="T3" fmla="*/ 56 h 92"/>
                  <a:gd name="T4" fmla="*/ 4 w 93"/>
                  <a:gd name="T5" fmla="*/ 44 h 92"/>
                  <a:gd name="T6" fmla="*/ 14 w 93"/>
                  <a:gd name="T7" fmla="*/ 47 h 92"/>
                  <a:gd name="T8" fmla="*/ 19 w 93"/>
                  <a:gd name="T9" fmla="*/ 65 h 92"/>
                  <a:gd name="T10" fmla="*/ 13 w 93"/>
                  <a:gd name="T11" fmla="*/ 73 h 92"/>
                  <a:gd name="T12" fmla="*/ 13 w 93"/>
                  <a:gd name="T13" fmla="*/ 79 h 92"/>
                  <a:gd name="T14" fmla="*/ 17 w 93"/>
                  <a:gd name="T15" fmla="*/ 83 h 92"/>
                  <a:gd name="T16" fmla="*/ 23 w 93"/>
                  <a:gd name="T17" fmla="*/ 82 h 92"/>
                  <a:gd name="T18" fmla="*/ 30 w 93"/>
                  <a:gd name="T19" fmla="*/ 75 h 92"/>
                  <a:gd name="T20" fmla="*/ 49 w 93"/>
                  <a:gd name="T21" fmla="*/ 79 h 92"/>
                  <a:gd name="T22" fmla="*/ 53 w 93"/>
                  <a:gd name="T23" fmla="*/ 88 h 92"/>
                  <a:gd name="T24" fmla="*/ 59 w 93"/>
                  <a:gd name="T25" fmla="*/ 91 h 92"/>
                  <a:gd name="T26" fmla="*/ 63 w 93"/>
                  <a:gd name="T27" fmla="*/ 90 h 92"/>
                  <a:gd name="T28" fmla="*/ 66 w 93"/>
                  <a:gd name="T29" fmla="*/ 84 h 92"/>
                  <a:gd name="T30" fmla="*/ 63 w 93"/>
                  <a:gd name="T31" fmla="*/ 74 h 92"/>
                  <a:gd name="T32" fmla="*/ 76 w 93"/>
                  <a:gd name="T33" fmla="*/ 60 h 92"/>
                  <a:gd name="T34" fmla="*/ 86 w 93"/>
                  <a:gd name="T35" fmla="*/ 61 h 92"/>
                  <a:gd name="T36" fmla="*/ 92 w 93"/>
                  <a:gd name="T37" fmla="*/ 58 h 92"/>
                  <a:gd name="T38" fmla="*/ 93 w 93"/>
                  <a:gd name="T39" fmla="*/ 53 h 92"/>
                  <a:gd name="T40" fmla="*/ 89 w 93"/>
                  <a:gd name="T41" fmla="*/ 48 h 92"/>
                  <a:gd name="T42" fmla="*/ 79 w 93"/>
                  <a:gd name="T43" fmla="*/ 45 h 92"/>
                  <a:gd name="T44" fmla="*/ 73 w 93"/>
                  <a:gd name="T45" fmla="*/ 27 h 92"/>
                  <a:gd name="T46" fmla="*/ 79 w 93"/>
                  <a:gd name="T47" fmla="*/ 19 h 92"/>
                  <a:gd name="T48" fmla="*/ 79 w 93"/>
                  <a:gd name="T49" fmla="*/ 13 h 92"/>
                  <a:gd name="T50" fmla="*/ 76 w 93"/>
                  <a:gd name="T51" fmla="*/ 9 h 92"/>
                  <a:gd name="T52" fmla="*/ 69 w 93"/>
                  <a:gd name="T53" fmla="*/ 10 h 92"/>
                  <a:gd name="T54" fmla="*/ 62 w 93"/>
                  <a:gd name="T55" fmla="*/ 17 h 92"/>
                  <a:gd name="T56" fmla="*/ 43 w 93"/>
                  <a:gd name="T57" fmla="*/ 13 h 92"/>
                  <a:gd name="T58" fmla="*/ 39 w 93"/>
                  <a:gd name="T59" fmla="*/ 4 h 92"/>
                  <a:gd name="T60" fmla="*/ 34 w 93"/>
                  <a:gd name="T61" fmla="*/ 1 h 92"/>
                  <a:gd name="T62" fmla="*/ 29 w 93"/>
                  <a:gd name="T63" fmla="*/ 2 h 92"/>
                  <a:gd name="T64" fmla="*/ 27 w 93"/>
                  <a:gd name="T65" fmla="*/ 8 h 92"/>
                  <a:gd name="T66" fmla="*/ 29 w 93"/>
                  <a:gd name="T67" fmla="*/ 18 h 92"/>
                  <a:gd name="T68" fmla="*/ 16 w 93"/>
                  <a:gd name="T69" fmla="*/ 32 h 92"/>
                  <a:gd name="T70" fmla="*/ 6 w 93"/>
                  <a:gd name="T71" fmla="*/ 31 h 92"/>
                  <a:gd name="T72" fmla="*/ 1 w 93"/>
                  <a:gd name="T73" fmla="*/ 34 h 92"/>
                  <a:gd name="T74" fmla="*/ 0 w 93"/>
                  <a:gd name="T75" fmla="*/ 39 h 92"/>
                  <a:gd name="T76" fmla="*/ 4 w 93"/>
                  <a:gd name="T77"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92">
                    <a:moveTo>
                      <a:pt x="36" y="50"/>
                    </a:moveTo>
                    <a:cubicBezTo>
                      <a:pt x="34" y="44"/>
                      <a:pt x="37" y="38"/>
                      <a:pt x="43" y="36"/>
                    </a:cubicBezTo>
                    <a:cubicBezTo>
                      <a:pt x="48" y="34"/>
                      <a:pt x="55" y="37"/>
                      <a:pt x="57" y="42"/>
                    </a:cubicBezTo>
                    <a:cubicBezTo>
                      <a:pt x="59" y="48"/>
                      <a:pt x="56" y="54"/>
                      <a:pt x="50" y="56"/>
                    </a:cubicBezTo>
                    <a:cubicBezTo>
                      <a:pt x="44" y="58"/>
                      <a:pt x="38" y="55"/>
                      <a:pt x="36" y="50"/>
                    </a:cubicBezTo>
                    <a:moveTo>
                      <a:pt x="4" y="44"/>
                    </a:moveTo>
                    <a:cubicBezTo>
                      <a:pt x="9" y="45"/>
                      <a:pt x="9" y="45"/>
                      <a:pt x="9" y="45"/>
                    </a:cubicBezTo>
                    <a:cubicBezTo>
                      <a:pt x="14" y="47"/>
                      <a:pt x="14" y="47"/>
                      <a:pt x="14" y="47"/>
                    </a:cubicBezTo>
                    <a:cubicBezTo>
                      <a:pt x="14" y="47"/>
                      <a:pt x="18" y="54"/>
                      <a:pt x="18" y="56"/>
                    </a:cubicBezTo>
                    <a:cubicBezTo>
                      <a:pt x="19" y="57"/>
                      <a:pt x="20" y="64"/>
                      <a:pt x="19" y="65"/>
                    </a:cubicBezTo>
                    <a:cubicBezTo>
                      <a:pt x="16" y="69"/>
                      <a:pt x="16" y="69"/>
                      <a:pt x="16" y="69"/>
                    </a:cubicBezTo>
                    <a:cubicBezTo>
                      <a:pt x="13" y="73"/>
                      <a:pt x="13" y="73"/>
                      <a:pt x="13" y="73"/>
                    </a:cubicBezTo>
                    <a:cubicBezTo>
                      <a:pt x="12" y="74"/>
                      <a:pt x="12" y="75"/>
                      <a:pt x="12" y="76"/>
                    </a:cubicBezTo>
                    <a:cubicBezTo>
                      <a:pt x="12" y="78"/>
                      <a:pt x="12" y="79"/>
                      <a:pt x="13" y="79"/>
                    </a:cubicBezTo>
                    <a:cubicBezTo>
                      <a:pt x="15" y="81"/>
                      <a:pt x="15" y="81"/>
                      <a:pt x="15" y="81"/>
                    </a:cubicBezTo>
                    <a:cubicBezTo>
                      <a:pt x="17" y="83"/>
                      <a:pt x="17" y="83"/>
                      <a:pt x="17" y="83"/>
                    </a:cubicBezTo>
                    <a:cubicBezTo>
                      <a:pt x="18" y="83"/>
                      <a:pt x="19" y="84"/>
                      <a:pt x="20" y="83"/>
                    </a:cubicBezTo>
                    <a:cubicBezTo>
                      <a:pt x="21" y="83"/>
                      <a:pt x="22" y="83"/>
                      <a:pt x="23" y="82"/>
                    </a:cubicBezTo>
                    <a:cubicBezTo>
                      <a:pt x="27" y="78"/>
                      <a:pt x="27" y="78"/>
                      <a:pt x="27" y="78"/>
                    </a:cubicBezTo>
                    <a:cubicBezTo>
                      <a:pt x="30" y="75"/>
                      <a:pt x="30" y="75"/>
                      <a:pt x="30" y="75"/>
                    </a:cubicBezTo>
                    <a:cubicBezTo>
                      <a:pt x="31" y="74"/>
                      <a:pt x="37" y="74"/>
                      <a:pt x="40" y="75"/>
                    </a:cubicBezTo>
                    <a:cubicBezTo>
                      <a:pt x="43" y="76"/>
                      <a:pt x="49" y="78"/>
                      <a:pt x="49" y="79"/>
                    </a:cubicBezTo>
                    <a:cubicBezTo>
                      <a:pt x="51" y="84"/>
                      <a:pt x="51" y="84"/>
                      <a:pt x="51" y="84"/>
                    </a:cubicBezTo>
                    <a:cubicBezTo>
                      <a:pt x="53" y="88"/>
                      <a:pt x="53" y="88"/>
                      <a:pt x="53" y="88"/>
                    </a:cubicBezTo>
                    <a:cubicBezTo>
                      <a:pt x="54" y="89"/>
                      <a:pt x="55" y="90"/>
                      <a:pt x="55" y="91"/>
                    </a:cubicBezTo>
                    <a:cubicBezTo>
                      <a:pt x="56" y="91"/>
                      <a:pt x="58" y="92"/>
                      <a:pt x="59" y="91"/>
                    </a:cubicBezTo>
                    <a:cubicBezTo>
                      <a:pt x="61" y="90"/>
                      <a:pt x="61" y="90"/>
                      <a:pt x="61" y="90"/>
                    </a:cubicBezTo>
                    <a:cubicBezTo>
                      <a:pt x="63" y="90"/>
                      <a:pt x="63" y="90"/>
                      <a:pt x="63" y="90"/>
                    </a:cubicBezTo>
                    <a:cubicBezTo>
                      <a:pt x="64" y="89"/>
                      <a:pt x="65" y="88"/>
                      <a:pt x="66" y="87"/>
                    </a:cubicBezTo>
                    <a:cubicBezTo>
                      <a:pt x="66" y="86"/>
                      <a:pt x="66" y="85"/>
                      <a:pt x="66" y="84"/>
                    </a:cubicBezTo>
                    <a:cubicBezTo>
                      <a:pt x="64" y="79"/>
                      <a:pt x="64" y="79"/>
                      <a:pt x="64" y="79"/>
                    </a:cubicBezTo>
                    <a:cubicBezTo>
                      <a:pt x="63" y="74"/>
                      <a:pt x="63" y="74"/>
                      <a:pt x="63" y="74"/>
                    </a:cubicBezTo>
                    <a:cubicBezTo>
                      <a:pt x="63" y="74"/>
                      <a:pt x="67" y="68"/>
                      <a:pt x="68" y="66"/>
                    </a:cubicBezTo>
                    <a:cubicBezTo>
                      <a:pt x="70" y="63"/>
                      <a:pt x="76" y="60"/>
                      <a:pt x="76" y="60"/>
                    </a:cubicBezTo>
                    <a:cubicBezTo>
                      <a:pt x="81" y="61"/>
                      <a:pt x="81" y="61"/>
                      <a:pt x="81" y="61"/>
                    </a:cubicBezTo>
                    <a:cubicBezTo>
                      <a:pt x="86" y="61"/>
                      <a:pt x="86" y="61"/>
                      <a:pt x="86" y="61"/>
                    </a:cubicBezTo>
                    <a:cubicBezTo>
                      <a:pt x="88" y="61"/>
                      <a:pt x="89" y="61"/>
                      <a:pt x="90" y="61"/>
                    </a:cubicBezTo>
                    <a:cubicBezTo>
                      <a:pt x="91" y="60"/>
                      <a:pt x="91" y="59"/>
                      <a:pt x="92" y="58"/>
                    </a:cubicBezTo>
                    <a:cubicBezTo>
                      <a:pt x="92" y="55"/>
                      <a:pt x="92" y="55"/>
                      <a:pt x="92" y="55"/>
                    </a:cubicBezTo>
                    <a:cubicBezTo>
                      <a:pt x="93" y="53"/>
                      <a:pt x="93" y="53"/>
                      <a:pt x="93" y="53"/>
                    </a:cubicBezTo>
                    <a:cubicBezTo>
                      <a:pt x="93" y="52"/>
                      <a:pt x="92" y="51"/>
                      <a:pt x="92" y="50"/>
                    </a:cubicBezTo>
                    <a:cubicBezTo>
                      <a:pt x="91" y="49"/>
                      <a:pt x="90" y="48"/>
                      <a:pt x="89" y="48"/>
                    </a:cubicBezTo>
                    <a:cubicBezTo>
                      <a:pt x="84" y="47"/>
                      <a:pt x="84" y="47"/>
                      <a:pt x="84" y="47"/>
                    </a:cubicBezTo>
                    <a:cubicBezTo>
                      <a:pt x="79" y="45"/>
                      <a:pt x="79" y="45"/>
                      <a:pt x="79" y="45"/>
                    </a:cubicBezTo>
                    <a:cubicBezTo>
                      <a:pt x="78" y="45"/>
                      <a:pt x="75" y="38"/>
                      <a:pt x="74" y="36"/>
                    </a:cubicBezTo>
                    <a:cubicBezTo>
                      <a:pt x="74" y="35"/>
                      <a:pt x="73" y="28"/>
                      <a:pt x="73" y="27"/>
                    </a:cubicBezTo>
                    <a:cubicBezTo>
                      <a:pt x="76" y="23"/>
                      <a:pt x="76" y="23"/>
                      <a:pt x="76" y="23"/>
                    </a:cubicBezTo>
                    <a:cubicBezTo>
                      <a:pt x="79" y="19"/>
                      <a:pt x="79" y="19"/>
                      <a:pt x="79" y="19"/>
                    </a:cubicBezTo>
                    <a:cubicBezTo>
                      <a:pt x="80" y="18"/>
                      <a:pt x="81" y="17"/>
                      <a:pt x="81" y="16"/>
                    </a:cubicBezTo>
                    <a:cubicBezTo>
                      <a:pt x="81" y="14"/>
                      <a:pt x="80" y="13"/>
                      <a:pt x="79" y="13"/>
                    </a:cubicBezTo>
                    <a:cubicBezTo>
                      <a:pt x="77" y="11"/>
                      <a:pt x="77" y="11"/>
                      <a:pt x="77" y="11"/>
                    </a:cubicBezTo>
                    <a:cubicBezTo>
                      <a:pt x="76" y="9"/>
                      <a:pt x="76" y="9"/>
                      <a:pt x="76" y="9"/>
                    </a:cubicBezTo>
                    <a:cubicBezTo>
                      <a:pt x="75" y="9"/>
                      <a:pt x="74" y="8"/>
                      <a:pt x="72" y="9"/>
                    </a:cubicBezTo>
                    <a:cubicBezTo>
                      <a:pt x="71" y="9"/>
                      <a:pt x="70" y="9"/>
                      <a:pt x="69" y="10"/>
                    </a:cubicBezTo>
                    <a:cubicBezTo>
                      <a:pt x="66" y="14"/>
                      <a:pt x="66" y="14"/>
                      <a:pt x="66" y="14"/>
                    </a:cubicBezTo>
                    <a:cubicBezTo>
                      <a:pt x="62" y="17"/>
                      <a:pt x="62" y="17"/>
                      <a:pt x="62" y="17"/>
                    </a:cubicBezTo>
                    <a:cubicBezTo>
                      <a:pt x="62" y="18"/>
                      <a:pt x="56" y="18"/>
                      <a:pt x="52" y="17"/>
                    </a:cubicBezTo>
                    <a:cubicBezTo>
                      <a:pt x="49" y="17"/>
                      <a:pt x="44" y="14"/>
                      <a:pt x="43" y="13"/>
                    </a:cubicBezTo>
                    <a:cubicBezTo>
                      <a:pt x="41" y="8"/>
                      <a:pt x="41" y="8"/>
                      <a:pt x="41" y="8"/>
                    </a:cubicBezTo>
                    <a:cubicBezTo>
                      <a:pt x="39" y="4"/>
                      <a:pt x="39" y="4"/>
                      <a:pt x="39" y="4"/>
                    </a:cubicBezTo>
                    <a:cubicBezTo>
                      <a:pt x="39" y="3"/>
                      <a:pt x="38" y="2"/>
                      <a:pt x="37" y="1"/>
                    </a:cubicBezTo>
                    <a:cubicBezTo>
                      <a:pt x="36" y="1"/>
                      <a:pt x="35" y="0"/>
                      <a:pt x="34" y="1"/>
                    </a:cubicBezTo>
                    <a:cubicBezTo>
                      <a:pt x="32" y="2"/>
                      <a:pt x="32" y="2"/>
                      <a:pt x="32" y="2"/>
                    </a:cubicBezTo>
                    <a:cubicBezTo>
                      <a:pt x="29" y="2"/>
                      <a:pt x="29" y="2"/>
                      <a:pt x="29" y="2"/>
                    </a:cubicBezTo>
                    <a:cubicBezTo>
                      <a:pt x="28" y="3"/>
                      <a:pt x="27" y="4"/>
                      <a:pt x="27" y="5"/>
                    </a:cubicBezTo>
                    <a:cubicBezTo>
                      <a:pt x="26" y="6"/>
                      <a:pt x="26" y="7"/>
                      <a:pt x="27" y="8"/>
                    </a:cubicBezTo>
                    <a:cubicBezTo>
                      <a:pt x="28" y="13"/>
                      <a:pt x="28" y="13"/>
                      <a:pt x="28" y="13"/>
                    </a:cubicBezTo>
                    <a:cubicBezTo>
                      <a:pt x="29" y="18"/>
                      <a:pt x="29" y="18"/>
                      <a:pt x="29" y="18"/>
                    </a:cubicBezTo>
                    <a:cubicBezTo>
                      <a:pt x="30" y="19"/>
                      <a:pt x="26" y="24"/>
                      <a:pt x="24" y="26"/>
                    </a:cubicBezTo>
                    <a:cubicBezTo>
                      <a:pt x="22" y="29"/>
                      <a:pt x="17" y="32"/>
                      <a:pt x="16" y="32"/>
                    </a:cubicBezTo>
                    <a:cubicBezTo>
                      <a:pt x="11" y="31"/>
                      <a:pt x="11" y="31"/>
                      <a:pt x="11" y="31"/>
                    </a:cubicBezTo>
                    <a:cubicBezTo>
                      <a:pt x="6" y="31"/>
                      <a:pt x="6" y="31"/>
                      <a:pt x="6" y="31"/>
                    </a:cubicBezTo>
                    <a:cubicBezTo>
                      <a:pt x="5" y="31"/>
                      <a:pt x="4" y="31"/>
                      <a:pt x="3" y="32"/>
                    </a:cubicBezTo>
                    <a:cubicBezTo>
                      <a:pt x="2" y="32"/>
                      <a:pt x="1" y="33"/>
                      <a:pt x="1" y="34"/>
                    </a:cubicBezTo>
                    <a:cubicBezTo>
                      <a:pt x="0" y="37"/>
                      <a:pt x="0" y="37"/>
                      <a:pt x="0" y="37"/>
                    </a:cubicBezTo>
                    <a:cubicBezTo>
                      <a:pt x="0" y="39"/>
                      <a:pt x="0" y="39"/>
                      <a:pt x="0" y="39"/>
                    </a:cubicBezTo>
                    <a:cubicBezTo>
                      <a:pt x="0" y="40"/>
                      <a:pt x="0" y="41"/>
                      <a:pt x="1" y="42"/>
                    </a:cubicBezTo>
                    <a:cubicBezTo>
                      <a:pt x="1" y="43"/>
                      <a:pt x="3" y="44"/>
                      <a:pt x="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chemeClr val="tx1"/>
                  </a:solidFill>
                  <a:effectLst/>
                  <a:uLnTx/>
                  <a:uFillTx/>
                  <a:cs typeface="Arial"/>
                </a:endParaRPr>
              </a:p>
            </p:txBody>
          </p:sp>
          <p:sp>
            <p:nvSpPr>
              <p:cNvPr id="51" name="Freeform 10">
                <a:extLst>
                  <a:ext uri="{FF2B5EF4-FFF2-40B4-BE49-F238E27FC236}">
                    <a16:creationId xmlns:a16="http://schemas.microsoft.com/office/drawing/2014/main" id="{98976047-D8C2-48FC-AB4D-0B5FC37D5148}"/>
                  </a:ext>
                </a:extLst>
              </p:cNvPr>
              <p:cNvSpPr>
                <a:spLocks noEditPoints="1"/>
              </p:cNvSpPr>
              <p:nvPr/>
            </p:nvSpPr>
            <p:spPr bwMode="auto">
              <a:xfrm>
                <a:off x="6318732" y="1834176"/>
                <a:ext cx="315737" cy="312702"/>
              </a:xfrm>
              <a:custGeom>
                <a:avLst/>
                <a:gdLst>
                  <a:gd name="T0" fmla="*/ 55 w 132"/>
                  <a:gd name="T1" fmla="*/ 113 h 131"/>
                  <a:gd name="T2" fmla="*/ 43 w 132"/>
                  <a:gd name="T3" fmla="*/ 107 h 131"/>
                  <a:gd name="T4" fmla="*/ 29 w 132"/>
                  <a:gd name="T5" fmla="*/ 117 h 131"/>
                  <a:gd name="T6" fmla="*/ 19 w 132"/>
                  <a:gd name="T7" fmla="*/ 99 h 131"/>
                  <a:gd name="T8" fmla="*/ 21 w 132"/>
                  <a:gd name="T9" fmla="*/ 80 h 131"/>
                  <a:gd name="T10" fmla="*/ 10 w 132"/>
                  <a:gd name="T11" fmla="*/ 78 h 131"/>
                  <a:gd name="T12" fmla="*/ 9 w 132"/>
                  <a:gd name="T13" fmla="*/ 56 h 131"/>
                  <a:gd name="T14" fmla="*/ 24 w 132"/>
                  <a:gd name="T15" fmla="*/ 44 h 131"/>
                  <a:gd name="T16" fmla="*/ 14 w 132"/>
                  <a:gd name="T17" fmla="*/ 29 h 131"/>
                  <a:gd name="T18" fmla="*/ 32 w 132"/>
                  <a:gd name="T19" fmla="*/ 18 h 131"/>
                  <a:gd name="T20" fmla="*/ 51 w 132"/>
                  <a:gd name="T21" fmla="*/ 21 h 131"/>
                  <a:gd name="T22" fmla="*/ 55 w 132"/>
                  <a:gd name="T23" fmla="*/ 3 h 131"/>
                  <a:gd name="T24" fmla="*/ 75 w 132"/>
                  <a:gd name="T25" fmla="*/ 8 h 131"/>
                  <a:gd name="T26" fmla="*/ 87 w 132"/>
                  <a:gd name="T27" fmla="*/ 24 h 131"/>
                  <a:gd name="T28" fmla="*/ 109 w 132"/>
                  <a:gd name="T29" fmla="*/ 16 h 131"/>
                  <a:gd name="T30" fmla="*/ 107 w 132"/>
                  <a:gd name="T31" fmla="*/ 40 h 131"/>
                  <a:gd name="T32" fmla="*/ 112 w 132"/>
                  <a:gd name="T33" fmla="*/ 52 h 131"/>
                  <a:gd name="T34" fmla="*/ 131 w 132"/>
                  <a:gd name="T35" fmla="*/ 61 h 131"/>
                  <a:gd name="T36" fmla="*/ 113 w 132"/>
                  <a:gd name="T37" fmla="*/ 76 h 131"/>
                  <a:gd name="T38" fmla="*/ 107 w 132"/>
                  <a:gd name="T39" fmla="*/ 89 h 131"/>
                  <a:gd name="T40" fmla="*/ 112 w 132"/>
                  <a:gd name="T41" fmla="*/ 112 h 131"/>
                  <a:gd name="T42" fmla="*/ 90 w 132"/>
                  <a:gd name="T43" fmla="*/ 106 h 131"/>
                  <a:gd name="T44" fmla="*/ 79 w 132"/>
                  <a:gd name="T45" fmla="*/ 111 h 131"/>
                  <a:gd name="T46" fmla="*/ 70 w 132"/>
                  <a:gd name="T47" fmla="*/ 131 h 131"/>
                  <a:gd name="T48" fmla="*/ 65 w 132"/>
                  <a:gd name="T49" fmla="*/ 122 h 131"/>
                  <a:gd name="T50" fmla="*/ 70 w 132"/>
                  <a:gd name="T51" fmla="*/ 122 h 131"/>
                  <a:gd name="T52" fmla="*/ 76 w 132"/>
                  <a:gd name="T53" fmla="*/ 102 h 131"/>
                  <a:gd name="T54" fmla="*/ 97 w 132"/>
                  <a:gd name="T55" fmla="*/ 99 h 131"/>
                  <a:gd name="T56" fmla="*/ 109 w 132"/>
                  <a:gd name="T57" fmla="*/ 103 h 131"/>
                  <a:gd name="T58" fmla="*/ 101 w 132"/>
                  <a:gd name="T59" fmla="*/ 95 h 131"/>
                  <a:gd name="T60" fmla="*/ 112 w 132"/>
                  <a:gd name="T61" fmla="*/ 67 h 131"/>
                  <a:gd name="T62" fmla="*/ 122 w 132"/>
                  <a:gd name="T63" fmla="*/ 61 h 131"/>
                  <a:gd name="T64" fmla="*/ 111 w 132"/>
                  <a:gd name="T65" fmla="*/ 61 h 131"/>
                  <a:gd name="T66" fmla="*/ 99 w 132"/>
                  <a:gd name="T67" fmla="*/ 46 h 131"/>
                  <a:gd name="T68" fmla="*/ 106 w 132"/>
                  <a:gd name="T69" fmla="*/ 26 h 131"/>
                  <a:gd name="T70" fmla="*/ 102 w 132"/>
                  <a:gd name="T71" fmla="*/ 23 h 131"/>
                  <a:gd name="T72" fmla="*/ 83 w 132"/>
                  <a:gd name="T73" fmla="*/ 31 h 131"/>
                  <a:gd name="T74" fmla="*/ 66 w 132"/>
                  <a:gd name="T75" fmla="*/ 9 h 131"/>
                  <a:gd name="T76" fmla="*/ 62 w 132"/>
                  <a:gd name="T77" fmla="*/ 9 h 131"/>
                  <a:gd name="T78" fmla="*/ 54 w 132"/>
                  <a:gd name="T79" fmla="*/ 29 h 131"/>
                  <a:gd name="T80" fmla="*/ 35 w 132"/>
                  <a:gd name="T81" fmla="*/ 32 h 131"/>
                  <a:gd name="T82" fmla="*/ 23 w 132"/>
                  <a:gd name="T83" fmla="*/ 28 h 131"/>
                  <a:gd name="T84" fmla="*/ 30 w 132"/>
                  <a:gd name="T85" fmla="*/ 36 h 131"/>
                  <a:gd name="T86" fmla="*/ 20 w 132"/>
                  <a:gd name="T87" fmla="*/ 64 h 131"/>
                  <a:gd name="T88" fmla="*/ 9 w 132"/>
                  <a:gd name="T89" fmla="*/ 69 h 131"/>
                  <a:gd name="T90" fmla="*/ 20 w 132"/>
                  <a:gd name="T91" fmla="*/ 70 h 131"/>
                  <a:gd name="T92" fmla="*/ 32 w 132"/>
                  <a:gd name="T93" fmla="*/ 97 h 131"/>
                  <a:gd name="T94" fmla="*/ 29 w 132"/>
                  <a:gd name="T95" fmla="*/ 108 h 131"/>
                  <a:gd name="T96" fmla="*/ 36 w 132"/>
                  <a:gd name="T97" fmla="*/ 101 h 131"/>
                  <a:gd name="T98" fmla="*/ 56 w 132"/>
                  <a:gd name="T99" fmla="*/ 102 h 131"/>
                  <a:gd name="T100" fmla="*/ 51 w 132"/>
                  <a:gd name="T101" fmla="*/ 82 h 131"/>
                  <a:gd name="T102" fmla="*/ 81 w 132"/>
                  <a:gd name="T103" fmla="*/ 49 h 131"/>
                  <a:gd name="T104" fmla="*/ 66 w 132"/>
                  <a:gd name="T105" fmla="*/ 52 h 131"/>
                  <a:gd name="T106" fmla="*/ 66 w 132"/>
                  <a:gd name="T107" fmla="*/ 79 h 131"/>
                  <a:gd name="T108" fmla="*/ 66 w 132"/>
                  <a:gd name="T109"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31">
                    <a:moveTo>
                      <a:pt x="65" y="131"/>
                    </a:moveTo>
                    <a:cubicBezTo>
                      <a:pt x="61" y="131"/>
                      <a:pt x="57" y="127"/>
                      <a:pt x="56" y="123"/>
                    </a:cubicBezTo>
                    <a:cubicBezTo>
                      <a:pt x="55" y="113"/>
                      <a:pt x="55" y="113"/>
                      <a:pt x="55" y="113"/>
                    </a:cubicBezTo>
                    <a:cubicBezTo>
                      <a:pt x="55" y="112"/>
                      <a:pt x="54" y="111"/>
                      <a:pt x="54" y="111"/>
                    </a:cubicBezTo>
                    <a:cubicBezTo>
                      <a:pt x="50" y="110"/>
                      <a:pt x="47" y="109"/>
                      <a:pt x="44" y="107"/>
                    </a:cubicBezTo>
                    <a:cubicBezTo>
                      <a:pt x="44" y="107"/>
                      <a:pt x="44" y="107"/>
                      <a:pt x="43" y="107"/>
                    </a:cubicBezTo>
                    <a:cubicBezTo>
                      <a:pt x="43" y="107"/>
                      <a:pt x="43" y="107"/>
                      <a:pt x="42" y="107"/>
                    </a:cubicBezTo>
                    <a:cubicBezTo>
                      <a:pt x="35" y="114"/>
                      <a:pt x="35" y="114"/>
                      <a:pt x="35" y="114"/>
                    </a:cubicBezTo>
                    <a:cubicBezTo>
                      <a:pt x="34" y="116"/>
                      <a:pt x="31" y="117"/>
                      <a:pt x="29" y="117"/>
                    </a:cubicBezTo>
                    <a:cubicBezTo>
                      <a:pt x="26" y="117"/>
                      <a:pt x="24" y="116"/>
                      <a:pt x="23" y="115"/>
                    </a:cubicBezTo>
                    <a:cubicBezTo>
                      <a:pt x="19" y="112"/>
                      <a:pt x="19" y="112"/>
                      <a:pt x="19" y="112"/>
                    </a:cubicBezTo>
                    <a:cubicBezTo>
                      <a:pt x="16" y="108"/>
                      <a:pt x="16" y="103"/>
                      <a:pt x="19" y="99"/>
                    </a:cubicBezTo>
                    <a:cubicBezTo>
                      <a:pt x="25" y="91"/>
                      <a:pt x="25" y="91"/>
                      <a:pt x="25" y="91"/>
                    </a:cubicBezTo>
                    <a:cubicBezTo>
                      <a:pt x="25" y="91"/>
                      <a:pt x="25" y="89"/>
                      <a:pt x="25" y="89"/>
                    </a:cubicBezTo>
                    <a:cubicBezTo>
                      <a:pt x="23" y="86"/>
                      <a:pt x="22" y="83"/>
                      <a:pt x="21" y="80"/>
                    </a:cubicBezTo>
                    <a:cubicBezTo>
                      <a:pt x="21" y="80"/>
                      <a:pt x="20" y="79"/>
                      <a:pt x="20" y="78"/>
                    </a:cubicBezTo>
                    <a:cubicBezTo>
                      <a:pt x="10" y="78"/>
                      <a:pt x="10" y="78"/>
                      <a:pt x="10" y="78"/>
                    </a:cubicBezTo>
                    <a:cubicBezTo>
                      <a:pt x="10" y="78"/>
                      <a:pt x="10" y="78"/>
                      <a:pt x="10" y="78"/>
                    </a:cubicBezTo>
                    <a:cubicBezTo>
                      <a:pt x="5" y="78"/>
                      <a:pt x="1" y="75"/>
                      <a:pt x="1" y="70"/>
                    </a:cubicBezTo>
                    <a:cubicBezTo>
                      <a:pt x="0" y="65"/>
                      <a:pt x="0" y="65"/>
                      <a:pt x="0" y="65"/>
                    </a:cubicBezTo>
                    <a:cubicBezTo>
                      <a:pt x="0" y="60"/>
                      <a:pt x="4" y="56"/>
                      <a:pt x="9" y="56"/>
                    </a:cubicBezTo>
                    <a:cubicBezTo>
                      <a:pt x="18" y="55"/>
                      <a:pt x="18" y="55"/>
                      <a:pt x="18" y="55"/>
                    </a:cubicBezTo>
                    <a:cubicBezTo>
                      <a:pt x="19" y="54"/>
                      <a:pt x="20" y="53"/>
                      <a:pt x="21" y="52"/>
                    </a:cubicBezTo>
                    <a:cubicBezTo>
                      <a:pt x="22" y="49"/>
                      <a:pt x="23" y="47"/>
                      <a:pt x="24" y="44"/>
                    </a:cubicBezTo>
                    <a:cubicBezTo>
                      <a:pt x="24" y="44"/>
                      <a:pt x="24" y="43"/>
                      <a:pt x="24" y="42"/>
                    </a:cubicBezTo>
                    <a:cubicBezTo>
                      <a:pt x="17" y="35"/>
                      <a:pt x="17" y="35"/>
                      <a:pt x="17" y="35"/>
                    </a:cubicBezTo>
                    <a:cubicBezTo>
                      <a:pt x="15" y="33"/>
                      <a:pt x="14" y="31"/>
                      <a:pt x="14" y="29"/>
                    </a:cubicBezTo>
                    <a:cubicBezTo>
                      <a:pt x="14" y="26"/>
                      <a:pt x="15" y="24"/>
                      <a:pt x="16" y="23"/>
                    </a:cubicBezTo>
                    <a:cubicBezTo>
                      <a:pt x="20" y="19"/>
                      <a:pt x="20" y="19"/>
                      <a:pt x="20" y="19"/>
                    </a:cubicBezTo>
                    <a:cubicBezTo>
                      <a:pt x="23" y="16"/>
                      <a:pt x="28" y="15"/>
                      <a:pt x="32" y="18"/>
                    </a:cubicBezTo>
                    <a:cubicBezTo>
                      <a:pt x="40" y="25"/>
                      <a:pt x="40" y="25"/>
                      <a:pt x="40" y="25"/>
                    </a:cubicBezTo>
                    <a:cubicBezTo>
                      <a:pt x="40" y="25"/>
                      <a:pt x="42" y="25"/>
                      <a:pt x="42" y="25"/>
                    </a:cubicBezTo>
                    <a:cubicBezTo>
                      <a:pt x="45" y="23"/>
                      <a:pt x="48" y="22"/>
                      <a:pt x="51" y="21"/>
                    </a:cubicBezTo>
                    <a:cubicBezTo>
                      <a:pt x="52" y="20"/>
                      <a:pt x="52" y="20"/>
                      <a:pt x="53" y="19"/>
                    </a:cubicBezTo>
                    <a:cubicBezTo>
                      <a:pt x="53" y="10"/>
                      <a:pt x="53" y="10"/>
                      <a:pt x="53" y="10"/>
                    </a:cubicBezTo>
                    <a:cubicBezTo>
                      <a:pt x="53" y="7"/>
                      <a:pt x="54" y="5"/>
                      <a:pt x="55" y="3"/>
                    </a:cubicBezTo>
                    <a:cubicBezTo>
                      <a:pt x="57" y="1"/>
                      <a:pt x="59" y="0"/>
                      <a:pt x="61" y="0"/>
                    </a:cubicBezTo>
                    <a:cubicBezTo>
                      <a:pt x="67" y="0"/>
                      <a:pt x="67" y="0"/>
                      <a:pt x="67" y="0"/>
                    </a:cubicBezTo>
                    <a:cubicBezTo>
                      <a:pt x="71" y="0"/>
                      <a:pt x="75" y="4"/>
                      <a:pt x="75" y="8"/>
                    </a:cubicBezTo>
                    <a:cubicBezTo>
                      <a:pt x="76" y="18"/>
                      <a:pt x="76" y="18"/>
                      <a:pt x="76" y="18"/>
                    </a:cubicBezTo>
                    <a:cubicBezTo>
                      <a:pt x="77" y="19"/>
                      <a:pt x="78" y="20"/>
                      <a:pt x="78" y="20"/>
                    </a:cubicBezTo>
                    <a:cubicBezTo>
                      <a:pt x="81" y="21"/>
                      <a:pt x="84" y="22"/>
                      <a:pt x="87" y="24"/>
                    </a:cubicBezTo>
                    <a:cubicBezTo>
                      <a:pt x="87" y="24"/>
                      <a:pt x="89" y="24"/>
                      <a:pt x="89" y="24"/>
                    </a:cubicBezTo>
                    <a:cubicBezTo>
                      <a:pt x="96" y="17"/>
                      <a:pt x="96" y="17"/>
                      <a:pt x="96" y="17"/>
                    </a:cubicBezTo>
                    <a:cubicBezTo>
                      <a:pt x="100" y="13"/>
                      <a:pt x="105" y="13"/>
                      <a:pt x="109" y="16"/>
                    </a:cubicBezTo>
                    <a:cubicBezTo>
                      <a:pt x="112" y="19"/>
                      <a:pt x="112" y="19"/>
                      <a:pt x="112" y="19"/>
                    </a:cubicBezTo>
                    <a:cubicBezTo>
                      <a:pt x="116" y="22"/>
                      <a:pt x="116" y="28"/>
                      <a:pt x="113" y="32"/>
                    </a:cubicBezTo>
                    <a:cubicBezTo>
                      <a:pt x="107" y="40"/>
                      <a:pt x="107" y="40"/>
                      <a:pt x="107" y="40"/>
                    </a:cubicBezTo>
                    <a:cubicBezTo>
                      <a:pt x="106" y="40"/>
                      <a:pt x="106" y="41"/>
                      <a:pt x="106" y="42"/>
                    </a:cubicBezTo>
                    <a:cubicBezTo>
                      <a:pt x="108" y="44"/>
                      <a:pt x="110" y="48"/>
                      <a:pt x="111" y="51"/>
                    </a:cubicBezTo>
                    <a:cubicBezTo>
                      <a:pt x="111" y="51"/>
                      <a:pt x="111" y="52"/>
                      <a:pt x="112" y="52"/>
                    </a:cubicBezTo>
                    <a:cubicBezTo>
                      <a:pt x="122" y="53"/>
                      <a:pt x="122" y="53"/>
                      <a:pt x="122" y="53"/>
                    </a:cubicBezTo>
                    <a:cubicBezTo>
                      <a:pt x="122" y="53"/>
                      <a:pt x="122" y="53"/>
                      <a:pt x="122" y="53"/>
                    </a:cubicBezTo>
                    <a:cubicBezTo>
                      <a:pt x="127" y="53"/>
                      <a:pt x="131" y="56"/>
                      <a:pt x="131" y="61"/>
                    </a:cubicBezTo>
                    <a:cubicBezTo>
                      <a:pt x="131" y="66"/>
                      <a:pt x="131" y="66"/>
                      <a:pt x="131" y="66"/>
                    </a:cubicBezTo>
                    <a:cubicBezTo>
                      <a:pt x="132" y="70"/>
                      <a:pt x="128" y="74"/>
                      <a:pt x="123" y="75"/>
                    </a:cubicBezTo>
                    <a:cubicBezTo>
                      <a:pt x="113" y="76"/>
                      <a:pt x="113" y="76"/>
                      <a:pt x="113" y="76"/>
                    </a:cubicBezTo>
                    <a:cubicBezTo>
                      <a:pt x="112" y="76"/>
                      <a:pt x="111" y="77"/>
                      <a:pt x="111" y="78"/>
                    </a:cubicBezTo>
                    <a:cubicBezTo>
                      <a:pt x="110" y="81"/>
                      <a:pt x="109" y="85"/>
                      <a:pt x="107" y="88"/>
                    </a:cubicBezTo>
                    <a:cubicBezTo>
                      <a:pt x="107" y="88"/>
                      <a:pt x="107" y="88"/>
                      <a:pt x="107" y="89"/>
                    </a:cubicBezTo>
                    <a:cubicBezTo>
                      <a:pt x="114" y="96"/>
                      <a:pt x="114" y="96"/>
                      <a:pt x="114" y="96"/>
                    </a:cubicBezTo>
                    <a:cubicBezTo>
                      <a:pt x="118" y="99"/>
                      <a:pt x="118" y="105"/>
                      <a:pt x="115" y="108"/>
                    </a:cubicBezTo>
                    <a:cubicBezTo>
                      <a:pt x="112" y="112"/>
                      <a:pt x="112" y="112"/>
                      <a:pt x="112" y="112"/>
                    </a:cubicBezTo>
                    <a:cubicBezTo>
                      <a:pt x="109" y="115"/>
                      <a:pt x="103" y="116"/>
                      <a:pt x="100" y="112"/>
                    </a:cubicBezTo>
                    <a:cubicBezTo>
                      <a:pt x="91" y="106"/>
                      <a:pt x="91" y="106"/>
                      <a:pt x="91" y="106"/>
                    </a:cubicBezTo>
                    <a:cubicBezTo>
                      <a:pt x="91" y="106"/>
                      <a:pt x="91" y="106"/>
                      <a:pt x="90" y="106"/>
                    </a:cubicBezTo>
                    <a:cubicBezTo>
                      <a:pt x="90" y="106"/>
                      <a:pt x="90" y="106"/>
                      <a:pt x="90" y="106"/>
                    </a:cubicBezTo>
                    <a:cubicBezTo>
                      <a:pt x="86" y="108"/>
                      <a:pt x="83" y="109"/>
                      <a:pt x="79" y="111"/>
                    </a:cubicBezTo>
                    <a:cubicBezTo>
                      <a:pt x="79" y="111"/>
                      <a:pt x="79" y="111"/>
                      <a:pt x="79" y="111"/>
                    </a:cubicBezTo>
                    <a:cubicBezTo>
                      <a:pt x="79" y="111"/>
                      <a:pt x="79" y="111"/>
                      <a:pt x="79" y="111"/>
                    </a:cubicBezTo>
                    <a:cubicBezTo>
                      <a:pt x="79" y="121"/>
                      <a:pt x="79" y="121"/>
                      <a:pt x="79" y="121"/>
                    </a:cubicBezTo>
                    <a:cubicBezTo>
                      <a:pt x="79" y="126"/>
                      <a:pt x="75" y="130"/>
                      <a:pt x="70" y="131"/>
                    </a:cubicBezTo>
                    <a:lnTo>
                      <a:pt x="65" y="131"/>
                    </a:lnTo>
                    <a:close/>
                    <a:moveTo>
                      <a:pt x="64" y="111"/>
                    </a:moveTo>
                    <a:cubicBezTo>
                      <a:pt x="65" y="122"/>
                      <a:pt x="65" y="122"/>
                      <a:pt x="65" y="122"/>
                    </a:cubicBezTo>
                    <a:cubicBezTo>
                      <a:pt x="65" y="122"/>
                      <a:pt x="65" y="122"/>
                      <a:pt x="65" y="122"/>
                    </a:cubicBezTo>
                    <a:cubicBezTo>
                      <a:pt x="70" y="122"/>
                      <a:pt x="70" y="122"/>
                      <a:pt x="70" y="122"/>
                    </a:cubicBezTo>
                    <a:cubicBezTo>
                      <a:pt x="70" y="122"/>
                      <a:pt x="70" y="122"/>
                      <a:pt x="70" y="122"/>
                    </a:cubicBezTo>
                    <a:cubicBezTo>
                      <a:pt x="70" y="121"/>
                      <a:pt x="70" y="121"/>
                      <a:pt x="70" y="121"/>
                    </a:cubicBezTo>
                    <a:cubicBezTo>
                      <a:pt x="70" y="111"/>
                      <a:pt x="70" y="111"/>
                      <a:pt x="70" y="111"/>
                    </a:cubicBezTo>
                    <a:cubicBezTo>
                      <a:pt x="70" y="108"/>
                      <a:pt x="73" y="103"/>
                      <a:pt x="76" y="102"/>
                    </a:cubicBezTo>
                    <a:cubicBezTo>
                      <a:pt x="79" y="101"/>
                      <a:pt x="83" y="100"/>
                      <a:pt x="86" y="98"/>
                    </a:cubicBezTo>
                    <a:cubicBezTo>
                      <a:pt x="87" y="97"/>
                      <a:pt x="88" y="97"/>
                      <a:pt x="90" y="97"/>
                    </a:cubicBezTo>
                    <a:cubicBezTo>
                      <a:pt x="92" y="97"/>
                      <a:pt x="95" y="98"/>
                      <a:pt x="97" y="99"/>
                    </a:cubicBezTo>
                    <a:cubicBezTo>
                      <a:pt x="105" y="106"/>
                      <a:pt x="105" y="106"/>
                      <a:pt x="105" y="106"/>
                    </a:cubicBezTo>
                    <a:cubicBezTo>
                      <a:pt x="105" y="106"/>
                      <a:pt x="105" y="106"/>
                      <a:pt x="106" y="106"/>
                    </a:cubicBezTo>
                    <a:cubicBezTo>
                      <a:pt x="109" y="103"/>
                      <a:pt x="109" y="103"/>
                      <a:pt x="109" y="103"/>
                    </a:cubicBezTo>
                    <a:cubicBezTo>
                      <a:pt x="108" y="103"/>
                      <a:pt x="108" y="102"/>
                      <a:pt x="108" y="102"/>
                    </a:cubicBezTo>
                    <a:cubicBezTo>
                      <a:pt x="108" y="102"/>
                      <a:pt x="108" y="102"/>
                      <a:pt x="108" y="102"/>
                    </a:cubicBezTo>
                    <a:cubicBezTo>
                      <a:pt x="101" y="95"/>
                      <a:pt x="101" y="95"/>
                      <a:pt x="101" y="95"/>
                    </a:cubicBezTo>
                    <a:cubicBezTo>
                      <a:pt x="99" y="93"/>
                      <a:pt x="97" y="88"/>
                      <a:pt x="99" y="84"/>
                    </a:cubicBezTo>
                    <a:cubicBezTo>
                      <a:pt x="101" y="81"/>
                      <a:pt x="102" y="78"/>
                      <a:pt x="103" y="75"/>
                    </a:cubicBezTo>
                    <a:cubicBezTo>
                      <a:pt x="104" y="71"/>
                      <a:pt x="108" y="68"/>
                      <a:pt x="112" y="67"/>
                    </a:cubicBezTo>
                    <a:cubicBezTo>
                      <a:pt x="122" y="66"/>
                      <a:pt x="122" y="66"/>
                      <a:pt x="122" y="66"/>
                    </a:cubicBezTo>
                    <a:cubicBezTo>
                      <a:pt x="122" y="66"/>
                      <a:pt x="122" y="66"/>
                      <a:pt x="122" y="66"/>
                    </a:cubicBezTo>
                    <a:cubicBezTo>
                      <a:pt x="122" y="61"/>
                      <a:pt x="122" y="61"/>
                      <a:pt x="122" y="61"/>
                    </a:cubicBezTo>
                    <a:cubicBezTo>
                      <a:pt x="122" y="61"/>
                      <a:pt x="122" y="61"/>
                      <a:pt x="122" y="61"/>
                    </a:cubicBezTo>
                    <a:cubicBezTo>
                      <a:pt x="122" y="61"/>
                      <a:pt x="122" y="61"/>
                      <a:pt x="122" y="61"/>
                    </a:cubicBezTo>
                    <a:cubicBezTo>
                      <a:pt x="111" y="61"/>
                      <a:pt x="111" y="61"/>
                      <a:pt x="111" y="61"/>
                    </a:cubicBezTo>
                    <a:cubicBezTo>
                      <a:pt x="111" y="61"/>
                      <a:pt x="111" y="61"/>
                      <a:pt x="111" y="61"/>
                    </a:cubicBezTo>
                    <a:cubicBezTo>
                      <a:pt x="108" y="61"/>
                      <a:pt x="103" y="57"/>
                      <a:pt x="102" y="54"/>
                    </a:cubicBezTo>
                    <a:cubicBezTo>
                      <a:pt x="101" y="51"/>
                      <a:pt x="100" y="48"/>
                      <a:pt x="99" y="46"/>
                    </a:cubicBezTo>
                    <a:cubicBezTo>
                      <a:pt x="97" y="43"/>
                      <a:pt x="97" y="37"/>
                      <a:pt x="100" y="34"/>
                    </a:cubicBezTo>
                    <a:cubicBezTo>
                      <a:pt x="106" y="26"/>
                      <a:pt x="106" y="26"/>
                      <a:pt x="106" y="26"/>
                    </a:cubicBezTo>
                    <a:cubicBezTo>
                      <a:pt x="106" y="26"/>
                      <a:pt x="106" y="26"/>
                      <a:pt x="106" y="26"/>
                    </a:cubicBezTo>
                    <a:cubicBezTo>
                      <a:pt x="103" y="23"/>
                      <a:pt x="103" y="23"/>
                      <a:pt x="103" y="23"/>
                    </a:cubicBezTo>
                    <a:cubicBezTo>
                      <a:pt x="103" y="23"/>
                      <a:pt x="103" y="23"/>
                      <a:pt x="103" y="23"/>
                    </a:cubicBezTo>
                    <a:cubicBezTo>
                      <a:pt x="102" y="23"/>
                      <a:pt x="102" y="23"/>
                      <a:pt x="102" y="23"/>
                    </a:cubicBezTo>
                    <a:cubicBezTo>
                      <a:pt x="95" y="30"/>
                      <a:pt x="95" y="30"/>
                      <a:pt x="95" y="30"/>
                    </a:cubicBezTo>
                    <a:cubicBezTo>
                      <a:pt x="93" y="32"/>
                      <a:pt x="90" y="32"/>
                      <a:pt x="88" y="32"/>
                    </a:cubicBezTo>
                    <a:cubicBezTo>
                      <a:pt x="87" y="32"/>
                      <a:pt x="85" y="32"/>
                      <a:pt x="83" y="31"/>
                    </a:cubicBezTo>
                    <a:cubicBezTo>
                      <a:pt x="81" y="30"/>
                      <a:pt x="78" y="29"/>
                      <a:pt x="76" y="29"/>
                    </a:cubicBezTo>
                    <a:cubicBezTo>
                      <a:pt x="72" y="28"/>
                      <a:pt x="68" y="23"/>
                      <a:pt x="68" y="19"/>
                    </a:cubicBezTo>
                    <a:cubicBezTo>
                      <a:pt x="66" y="9"/>
                      <a:pt x="66" y="9"/>
                      <a:pt x="66" y="9"/>
                    </a:cubicBezTo>
                    <a:cubicBezTo>
                      <a:pt x="66" y="9"/>
                      <a:pt x="66" y="9"/>
                      <a:pt x="66" y="9"/>
                    </a:cubicBezTo>
                    <a:cubicBezTo>
                      <a:pt x="62" y="9"/>
                      <a:pt x="62" y="9"/>
                      <a:pt x="62" y="9"/>
                    </a:cubicBezTo>
                    <a:cubicBezTo>
                      <a:pt x="62" y="9"/>
                      <a:pt x="62" y="9"/>
                      <a:pt x="62" y="9"/>
                    </a:cubicBezTo>
                    <a:cubicBezTo>
                      <a:pt x="62" y="9"/>
                      <a:pt x="62" y="9"/>
                      <a:pt x="62" y="9"/>
                    </a:cubicBezTo>
                    <a:cubicBezTo>
                      <a:pt x="62" y="20"/>
                      <a:pt x="62" y="20"/>
                      <a:pt x="62" y="20"/>
                    </a:cubicBezTo>
                    <a:cubicBezTo>
                      <a:pt x="62" y="24"/>
                      <a:pt x="58" y="28"/>
                      <a:pt x="54" y="29"/>
                    </a:cubicBezTo>
                    <a:cubicBezTo>
                      <a:pt x="51" y="30"/>
                      <a:pt x="49" y="31"/>
                      <a:pt x="47" y="32"/>
                    </a:cubicBezTo>
                    <a:cubicBezTo>
                      <a:pt x="45" y="33"/>
                      <a:pt x="43" y="34"/>
                      <a:pt x="41" y="34"/>
                    </a:cubicBezTo>
                    <a:cubicBezTo>
                      <a:pt x="40" y="34"/>
                      <a:pt x="37" y="33"/>
                      <a:pt x="35" y="32"/>
                    </a:cubicBezTo>
                    <a:cubicBezTo>
                      <a:pt x="26" y="25"/>
                      <a:pt x="26" y="25"/>
                      <a:pt x="26" y="25"/>
                    </a:cubicBezTo>
                    <a:cubicBezTo>
                      <a:pt x="26" y="25"/>
                      <a:pt x="26" y="25"/>
                      <a:pt x="26" y="25"/>
                    </a:cubicBezTo>
                    <a:cubicBezTo>
                      <a:pt x="23" y="28"/>
                      <a:pt x="23" y="28"/>
                      <a:pt x="23" y="28"/>
                    </a:cubicBezTo>
                    <a:cubicBezTo>
                      <a:pt x="23" y="28"/>
                      <a:pt x="23" y="28"/>
                      <a:pt x="23" y="29"/>
                    </a:cubicBezTo>
                    <a:cubicBezTo>
                      <a:pt x="23" y="29"/>
                      <a:pt x="23" y="29"/>
                      <a:pt x="23" y="29"/>
                    </a:cubicBezTo>
                    <a:cubicBezTo>
                      <a:pt x="30" y="36"/>
                      <a:pt x="30" y="36"/>
                      <a:pt x="30" y="36"/>
                    </a:cubicBezTo>
                    <a:cubicBezTo>
                      <a:pt x="33" y="39"/>
                      <a:pt x="33" y="45"/>
                      <a:pt x="32" y="48"/>
                    </a:cubicBezTo>
                    <a:cubicBezTo>
                      <a:pt x="31" y="50"/>
                      <a:pt x="30" y="52"/>
                      <a:pt x="29" y="54"/>
                    </a:cubicBezTo>
                    <a:cubicBezTo>
                      <a:pt x="28" y="58"/>
                      <a:pt x="24" y="63"/>
                      <a:pt x="20" y="64"/>
                    </a:cubicBezTo>
                    <a:cubicBezTo>
                      <a:pt x="9" y="65"/>
                      <a:pt x="9" y="65"/>
                      <a:pt x="9" y="65"/>
                    </a:cubicBezTo>
                    <a:cubicBezTo>
                      <a:pt x="9" y="65"/>
                      <a:pt x="9" y="65"/>
                      <a:pt x="9" y="65"/>
                    </a:cubicBezTo>
                    <a:cubicBezTo>
                      <a:pt x="9" y="69"/>
                      <a:pt x="9" y="69"/>
                      <a:pt x="9" y="69"/>
                    </a:cubicBezTo>
                    <a:cubicBezTo>
                      <a:pt x="9" y="69"/>
                      <a:pt x="9" y="69"/>
                      <a:pt x="10" y="69"/>
                    </a:cubicBezTo>
                    <a:cubicBezTo>
                      <a:pt x="10" y="69"/>
                      <a:pt x="10" y="69"/>
                      <a:pt x="10" y="69"/>
                    </a:cubicBezTo>
                    <a:cubicBezTo>
                      <a:pt x="20" y="70"/>
                      <a:pt x="20" y="70"/>
                      <a:pt x="20" y="70"/>
                    </a:cubicBezTo>
                    <a:cubicBezTo>
                      <a:pt x="24" y="70"/>
                      <a:pt x="28" y="74"/>
                      <a:pt x="29" y="77"/>
                    </a:cubicBezTo>
                    <a:cubicBezTo>
                      <a:pt x="30" y="80"/>
                      <a:pt x="31" y="82"/>
                      <a:pt x="33" y="85"/>
                    </a:cubicBezTo>
                    <a:cubicBezTo>
                      <a:pt x="35" y="88"/>
                      <a:pt x="34" y="94"/>
                      <a:pt x="32" y="97"/>
                    </a:cubicBezTo>
                    <a:cubicBezTo>
                      <a:pt x="26" y="105"/>
                      <a:pt x="26" y="105"/>
                      <a:pt x="26" y="105"/>
                    </a:cubicBezTo>
                    <a:cubicBezTo>
                      <a:pt x="25" y="105"/>
                      <a:pt x="25" y="105"/>
                      <a:pt x="25" y="105"/>
                    </a:cubicBezTo>
                    <a:cubicBezTo>
                      <a:pt x="29" y="108"/>
                      <a:pt x="29" y="108"/>
                      <a:pt x="29" y="108"/>
                    </a:cubicBezTo>
                    <a:cubicBezTo>
                      <a:pt x="29" y="108"/>
                      <a:pt x="29" y="108"/>
                      <a:pt x="29" y="108"/>
                    </a:cubicBezTo>
                    <a:cubicBezTo>
                      <a:pt x="29" y="108"/>
                      <a:pt x="29" y="108"/>
                      <a:pt x="29" y="108"/>
                    </a:cubicBezTo>
                    <a:cubicBezTo>
                      <a:pt x="36" y="101"/>
                      <a:pt x="36" y="101"/>
                      <a:pt x="36" y="101"/>
                    </a:cubicBezTo>
                    <a:cubicBezTo>
                      <a:pt x="39" y="99"/>
                      <a:pt x="42" y="98"/>
                      <a:pt x="43" y="98"/>
                    </a:cubicBezTo>
                    <a:cubicBezTo>
                      <a:pt x="45" y="98"/>
                      <a:pt x="47" y="99"/>
                      <a:pt x="48" y="99"/>
                    </a:cubicBezTo>
                    <a:cubicBezTo>
                      <a:pt x="51" y="101"/>
                      <a:pt x="53" y="102"/>
                      <a:pt x="56" y="102"/>
                    </a:cubicBezTo>
                    <a:cubicBezTo>
                      <a:pt x="60" y="103"/>
                      <a:pt x="64" y="108"/>
                      <a:pt x="64" y="111"/>
                    </a:cubicBezTo>
                    <a:moveTo>
                      <a:pt x="66" y="88"/>
                    </a:moveTo>
                    <a:cubicBezTo>
                      <a:pt x="60" y="88"/>
                      <a:pt x="55" y="86"/>
                      <a:pt x="51" y="82"/>
                    </a:cubicBezTo>
                    <a:cubicBezTo>
                      <a:pt x="42" y="74"/>
                      <a:pt x="41" y="60"/>
                      <a:pt x="49" y="50"/>
                    </a:cubicBezTo>
                    <a:cubicBezTo>
                      <a:pt x="53" y="46"/>
                      <a:pt x="59" y="43"/>
                      <a:pt x="66" y="43"/>
                    </a:cubicBezTo>
                    <a:cubicBezTo>
                      <a:pt x="71" y="43"/>
                      <a:pt x="77" y="45"/>
                      <a:pt x="81" y="49"/>
                    </a:cubicBezTo>
                    <a:cubicBezTo>
                      <a:pt x="90" y="57"/>
                      <a:pt x="91" y="71"/>
                      <a:pt x="82" y="80"/>
                    </a:cubicBezTo>
                    <a:cubicBezTo>
                      <a:pt x="78" y="85"/>
                      <a:pt x="72" y="88"/>
                      <a:pt x="66" y="88"/>
                    </a:cubicBezTo>
                    <a:moveTo>
                      <a:pt x="66" y="52"/>
                    </a:moveTo>
                    <a:cubicBezTo>
                      <a:pt x="62" y="52"/>
                      <a:pt x="58" y="53"/>
                      <a:pt x="56" y="56"/>
                    </a:cubicBezTo>
                    <a:cubicBezTo>
                      <a:pt x="51" y="62"/>
                      <a:pt x="51" y="71"/>
                      <a:pt x="57" y="76"/>
                    </a:cubicBezTo>
                    <a:cubicBezTo>
                      <a:pt x="59" y="78"/>
                      <a:pt x="62" y="79"/>
                      <a:pt x="66" y="79"/>
                    </a:cubicBezTo>
                    <a:cubicBezTo>
                      <a:pt x="70" y="79"/>
                      <a:pt x="73" y="77"/>
                      <a:pt x="76" y="75"/>
                    </a:cubicBezTo>
                    <a:cubicBezTo>
                      <a:pt x="81" y="69"/>
                      <a:pt x="81" y="60"/>
                      <a:pt x="75" y="55"/>
                    </a:cubicBezTo>
                    <a:cubicBezTo>
                      <a:pt x="72" y="53"/>
                      <a:pt x="69" y="52"/>
                      <a:pt x="66"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chemeClr val="tx1"/>
                  </a:solidFill>
                  <a:effectLst/>
                  <a:uLnTx/>
                  <a:uFillTx/>
                  <a:cs typeface="Arial"/>
                </a:endParaRPr>
              </a:p>
            </p:txBody>
          </p:sp>
        </p:grpSp>
      </p:grpSp>
      <p:grpSp>
        <p:nvGrpSpPr>
          <p:cNvPr id="72" name="Group 71">
            <a:extLst>
              <a:ext uri="{FF2B5EF4-FFF2-40B4-BE49-F238E27FC236}">
                <a16:creationId xmlns:a16="http://schemas.microsoft.com/office/drawing/2014/main" id="{0A8D62FA-2A06-35A5-EC56-85CBFFBC1888}"/>
              </a:ext>
            </a:extLst>
          </p:cNvPr>
          <p:cNvGrpSpPr/>
          <p:nvPr/>
        </p:nvGrpSpPr>
        <p:grpSpPr>
          <a:xfrm>
            <a:off x="4418706" y="5330302"/>
            <a:ext cx="830697" cy="752107"/>
            <a:chOff x="2517271" y="5317788"/>
            <a:chExt cx="830697" cy="752107"/>
          </a:xfrm>
        </p:grpSpPr>
        <p:sp>
          <p:nvSpPr>
            <p:cNvPr id="28" name="Rectangle 27">
              <a:extLst>
                <a:ext uri="{FF2B5EF4-FFF2-40B4-BE49-F238E27FC236}">
                  <a16:creationId xmlns:a16="http://schemas.microsoft.com/office/drawing/2014/main" id="{B8DA3790-1FC5-4F8C-9A83-89EBEDF5D949}"/>
                </a:ext>
              </a:extLst>
            </p:cNvPr>
            <p:cNvSpPr/>
            <p:nvPr/>
          </p:nvSpPr>
          <p:spPr>
            <a:xfrm>
              <a:off x="2517271" y="5317788"/>
              <a:ext cx="830697" cy="752107"/>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ctr" anchorCtr="0"/>
            <a:lstStyle/>
            <a:p>
              <a:pPr marR="0" lvl="0" algn="ctr" defTabSz="914354" rtl="0" eaLnBrk="1" fontAlgn="auto" latinLnBrk="0" hangingPunct="1">
                <a:lnSpc>
                  <a:spcPct val="100000"/>
                </a:lnSpc>
                <a:spcBef>
                  <a:spcPts val="0"/>
                </a:spcBef>
                <a:spcAft>
                  <a:spcPts val="0"/>
                </a:spcAft>
                <a:buClrTx/>
                <a:buSzTx/>
                <a:tabLst/>
                <a:defRPr/>
              </a:pPr>
              <a:endParaRPr kumimoji="0" lang="en-US" sz="1100" b="0" i="0" u="none" strike="noStrike" kern="0" cap="none" spc="0" normalizeH="0" baseline="0" noProof="0">
                <a:ln>
                  <a:noFill/>
                </a:ln>
                <a:solidFill>
                  <a:schemeClr val="tx1"/>
                </a:solidFill>
                <a:effectLst/>
                <a:uLnTx/>
                <a:uFillTx/>
                <a:ea typeface="+mn-ea"/>
                <a:cs typeface="+mn-cs"/>
              </a:endParaRPr>
            </a:p>
          </p:txBody>
        </p:sp>
        <p:sp>
          <p:nvSpPr>
            <p:cNvPr id="52" name="Freeform: Shape 51">
              <a:extLst>
                <a:ext uri="{FF2B5EF4-FFF2-40B4-BE49-F238E27FC236}">
                  <a16:creationId xmlns:a16="http://schemas.microsoft.com/office/drawing/2014/main" id="{B3F47CC9-AFEC-4795-8E3D-B358963B1CB3}"/>
                </a:ext>
              </a:extLst>
            </p:cNvPr>
            <p:cNvSpPr/>
            <p:nvPr/>
          </p:nvSpPr>
          <p:spPr>
            <a:xfrm>
              <a:off x="2775264" y="5582017"/>
              <a:ext cx="354884" cy="223648"/>
            </a:xfrm>
            <a:custGeom>
              <a:avLst/>
              <a:gdLst>
                <a:gd name="connsiteX0" fmla="*/ 81832 w 597432"/>
                <a:gd name="connsiteY0" fmla="*/ 268301 h 376504"/>
                <a:gd name="connsiteX1" fmla="*/ 51498 w 597432"/>
                <a:gd name="connsiteY1" fmla="*/ 271169 h 376504"/>
                <a:gd name="connsiteX2" fmla="*/ 34936 w 597432"/>
                <a:gd name="connsiteY2" fmla="*/ 324978 h 376504"/>
                <a:gd name="connsiteX3" fmla="*/ 88746 w 597432"/>
                <a:gd name="connsiteY3" fmla="*/ 341540 h 376504"/>
                <a:gd name="connsiteX4" fmla="*/ 105307 w 597432"/>
                <a:gd name="connsiteY4" fmla="*/ 287730 h 376504"/>
                <a:gd name="connsiteX5" fmla="*/ 81832 w 597432"/>
                <a:gd name="connsiteY5" fmla="*/ 268301 h 376504"/>
                <a:gd name="connsiteX6" fmla="*/ 338474 w 597432"/>
                <a:gd name="connsiteY6" fmla="*/ 169288 h 376504"/>
                <a:gd name="connsiteX7" fmla="*/ 327215 w 597432"/>
                <a:gd name="connsiteY7" fmla="*/ 169697 h 376504"/>
                <a:gd name="connsiteX8" fmla="*/ 169915 w 597432"/>
                <a:gd name="connsiteY8" fmla="*/ 252984 h 376504"/>
                <a:gd name="connsiteX9" fmla="*/ 165038 w 597432"/>
                <a:gd name="connsiteY9" fmla="*/ 274463 h 376504"/>
                <a:gd name="connsiteX10" fmla="*/ 185536 w 597432"/>
                <a:gd name="connsiteY10" fmla="*/ 282494 h 376504"/>
                <a:gd name="connsiteX11" fmla="*/ 342836 w 597432"/>
                <a:gd name="connsiteY11" fmla="*/ 199207 h 376504"/>
                <a:gd name="connsiteX12" fmla="*/ 347713 w 597432"/>
                <a:gd name="connsiteY12" fmla="*/ 177728 h 376504"/>
                <a:gd name="connsiteX13" fmla="*/ 338474 w 597432"/>
                <a:gd name="connsiteY13" fmla="*/ 169288 h 376504"/>
                <a:gd name="connsiteX14" fmla="*/ 549349 w 597432"/>
                <a:gd name="connsiteY14" fmla="*/ 26392 h 376504"/>
                <a:gd name="connsiteX15" fmla="*/ 524387 w 597432"/>
                <a:gd name="connsiteY15" fmla="*/ 28755 h 376504"/>
                <a:gd name="connsiteX16" fmla="*/ 510764 w 597432"/>
                <a:gd name="connsiteY16" fmla="*/ 73045 h 376504"/>
                <a:gd name="connsiteX17" fmla="*/ 555054 w 597432"/>
                <a:gd name="connsiteY17" fmla="*/ 86668 h 376504"/>
                <a:gd name="connsiteX18" fmla="*/ 568677 w 597432"/>
                <a:gd name="connsiteY18" fmla="*/ 42378 h 376504"/>
                <a:gd name="connsiteX19" fmla="*/ 549349 w 597432"/>
                <a:gd name="connsiteY19" fmla="*/ 26392 h 376504"/>
                <a:gd name="connsiteX20" fmla="*/ 534695 w 597432"/>
                <a:gd name="connsiteY20" fmla="*/ 216 h 376504"/>
                <a:gd name="connsiteX21" fmla="*/ 590713 w 597432"/>
                <a:gd name="connsiteY21" fmla="*/ 30717 h 376504"/>
                <a:gd name="connsiteX22" fmla="*/ 566728 w 597432"/>
                <a:gd name="connsiteY22" fmla="*/ 108712 h 376504"/>
                <a:gd name="connsiteX23" fmla="*/ 506427 w 597432"/>
                <a:gd name="connsiteY23" fmla="*/ 104844 h 376504"/>
                <a:gd name="connsiteX24" fmla="*/ 429395 w 597432"/>
                <a:gd name="connsiteY24" fmla="*/ 145637 h 376504"/>
                <a:gd name="connsiteX25" fmla="*/ 433904 w 597432"/>
                <a:gd name="connsiteY25" fmla="*/ 154166 h 376504"/>
                <a:gd name="connsiteX26" fmla="*/ 423159 w 597432"/>
                <a:gd name="connsiteY26" fmla="*/ 189105 h 376504"/>
                <a:gd name="connsiteX27" fmla="*/ 173968 w 597432"/>
                <a:gd name="connsiteY27" fmla="*/ 321046 h 376504"/>
                <a:gd name="connsiteX28" fmla="*/ 140023 w 597432"/>
                <a:gd name="connsiteY28" fmla="*/ 312020 h 376504"/>
                <a:gd name="connsiteX29" fmla="*/ 102934 w 597432"/>
                <a:gd name="connsiteY29" fmla="*/ 368340 h 376504"/>
                <a:gd name="connsiteX30" fmla="*/ 8164 w 597432"/>
                <a:gd name="connsiteY30" fmla="*/ 339182 h 376504"/>
                <a:gd name="connsiteX31" fmla="*/ 37321 w 597432"/>
                <a:gd name="connsiteY31" fmla="*/ 244413 h 376504"/>
                <a:gd name="connsiteX32" fmla="*/ 104732 w 597432"/>
                <a:gd name="connsiteY32" fmla="*/ 245363 h 376504"/>
                <a:gd name="connsiteX33" fmla="*/ 116338 w 597432"/>
                <a:gd name="connsiteY33" fmla="*/ 212214 h 376504"/>
                <a:gd name="connsiteX34" fmla="*/ 365542 w 597432"/>
                <a:gd name="connsiteY34" fmla="*/ 80280 h 376504"/>
                <a:gd name="connsiteX35" fmla="*/ 400481 w 597432"/>
                <a:gd name="connsiteY35" fmla="*/ 91025 h 376504"/>
                <a:gd name="connsiteX36" fmla="*/ 404990 w 597432"/>
                <a:gd name="connsiteY36" fmla="*/ 99554 h 376504"/>
                <a:gd name="connsiteX37" fmla="*/ 482023 w 597432"/>
                <a:gd name="connsiteY37" fmla="*/ 58761 h 376504"/>
                <a:gd name="connsiteX38" fmla="*/ 512726 w 597432"/>
                <a:gd name="connsiteY38" fmla="*/ 6719 h 376504"/>
                <a:gd name="connsiteX39" fmla="*/ 534695 w 597432"/>
                <a:gd name="connsiteY39" fmla="*/ 216 h 37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7432" h="376504">
                  <a:moveTo>
                    <a:pt x="81832" y="268301"/>
                  </a:moveTo>
                  <a:cubicBezTo>
                    <a:pt x="72096" y="265304"/>
                    <a:pt x="61217" y="266023"/>
                    <a:pt x="51498" y="271169"/>
                  </a:cubicBezTo>
                  <a:cubicBezTo>
                    <a:pt x="32061" y="281462"/>
                    <a:pt x="24644" y="305541"/>
                    <a:pt x="34936" y="324978"/>
                  </a:cubicBezTo>
                  <a:cubicBezTo>
                    <a:pt x="45229" y="344415"/>
                    <a:pt x="69316" y="351818"/>
                    <a:pt x="88746" y="341540"/>
                  </a:cubicBezTo>
                  <a:cubicBezTo>
                    <a:pt x="108183" y="331247"/>
                    <a:pt x="115600" y="307168"/>
                    <a:pt x="105307" y="287730"/>
                  </a:cubicBezTo>
                  <a:cubicBezTo>
                    <a:pt x="100161" y="278012"/>
                    <a:pt x="91568" y="271298"/>
                    <a:pt x="81832" y="268301"/>
                  </a:cubicBezTo>
                  <a:close/>
                  <a:moveTo>
                    <a:pt x="338474" y="169288"/>
                  </a:moveTo>
                  <a:cubicBezTo>
                    <a:pt x="334759" y="167833"/>
                    <a:pt x="330708" y="167852"/>
                    <a:pt x="327215" y="169697"/>
                  </a:cubicBezTo>
                  <a:lnTo>
                    <a:pt x="169915" y="252984"/>
                  </a:lnTo>
                  <a:cubicBezTo>
                    <a:pt x="162936" y="256696"/>
                    <a:pt x="160732" y="266346"/>
                    <a:pt x="165038" y="274463"/>
                  </a:cubicBezTo>
                  <a:cubicBezTo>
                    <a:pt x="169344" y="282579"/>
                    <a:pt x="178564" y="286192"/>
                    <a:pt x="185536" y="282494"/>
                  </a:cubicBezTo>
                  <a:lnTo>
                    <a:pt x="342836" y="199207"/>
                  </a:lnTo>
                  <a:cubicBezTo>
                    <a:pt x="349816" y="195495"/>
                    <a:pt x="352005" y="185837"/>
                    <a:pt x="347713" y="177728"/>
                  </a:cubicBezTo>
                  <a:cubicBezTo>
                    <a:pt x="345567" y="173674"/>
                    <a:pt x="342189" y="170744"/>
                    <a:pt x="338474" y="169288"/>
                  </a:cubicBezTo>
                  <a:close/>
                  <a:moveTo>
                    <a:pt x="549349" y="26392"/>
                  </a:moveTo>
                  <a:cubicBezTo>
                    <a:pt x="541335" y="23925"/>
                    <a:pt x="532381" y="24516"/>
                    <a:pt x="524387" y="28755"/>
                  </a:cubicBezTo>
                  <a:cubicBezTo>
                    <a:pt x="508398" y="37232"/>
                    <a:pt x="502287" y="57056"/>
                    <a:pt x="510764" y="73045"/>
                  </a:cubicBezTo>
                  <a:cubicBezTo>
                    <a:pt x="519233" y="89048"/>
                    <a:pt x="539065" y="95145"/>
                    <a:pt x="555054" y="86668"/>
                  </a:cubicBezTo>
                  <a:cubicBezTo>
                    <a:pt x="571035" y="78205"/>
                    <a:pt x="577146" y="58381"/>
                    <a:pt x="568677" y="42378"/>
                  </a:cubicBezTo>
                  <a:cubicBezTo>
                    <a:pt x="564438" y="34383"/>
                    <a:pt x="557363" y="28858"/>
                    <a:pt x="549349" y="26392"/>
                  </a:cubicBezTo>
                  <a:close/>
                  <a:moveTo>
                    <a:pt x="534695" y="216"/>
                  </a:moveTo>
                  <a:cubicBezTo>
                    <a:pt x="557096" y="-1734"/>
                    <a:pt x="579536" y="9588"/>
                    <a:pt x="590713" y="30717"/>
                  </a:cubicBezTo>
                  <a:cubicBezTo>
                    <a:pt x="605624" y="58876"/>
                    <a:pt x="594887" y="93801"/>
                    <a:pt x="566728" y="108712"/>
                  </a:cubicBezTo>
                  <a:cubicBezTo>
                    <a:pt x="546849" y="119228"/>
                    <a:pt x="523629" y="116972"/>
                    <a:pt x="506427" y="104844"/>
                  </a:cubicBezTo>
                  <a:lnTo>
                    <a:pt x="429395" y="145637"/>
                  </a:lnTo>
                  <a:lnTo>
                    <a:pt x="433904" y="154166"/>
                  </a:lnTo>
                  <a:cubicBezTo>
                    <a:pt x="440549" y="166735"/>
                    <a:pt x="435713" y="182452"/>
                    <a:pt x="423159" y="189105"/>
                  </a:cubicBezTo>
                  <a:lnTo>
                    <a:pt x="173968" y="321046"/>
                  </a:lnTo>
                  <a:cubicBezTo>
                    <a:pt x="162004" y="327379"/>
                    <a:pt x="147163" y="323291"/>
                    <a:pt x="140023" y="312020"/>
                  </a:cubicBezTo>
                  <a:cubicBezTo>
                    <a:pt x="138142" y="335070"/>
                    <a:pt x="124897" y="356710"/>
                    <a:pt x="102934" y="368340"/>
                  </a:cubicBezTo>
                  <a:cubicBezTo>
                    <a:pt x="68712" y="386462"/>
                    <a:pt x="26287" y="373404"/>
                    <a:pt x="8164" y="339182"/>
                  </a:cubicBezTo>
                  <a:cubicBezTo>
                    <a:pt x="-9958" y="304960"/>
                    <a:pt x="3099" y="262535"/>
                    <a:pt x="37321" y="244413"/>
                  </a:cubicBezTo>
                  <a:cubicBezTo>
                    <a:pt x="59278" y="232761"/>
                    <a:pt x="84612" y="233977"/>
                    <a:pt x="104732" y="245363"/>
                  </a:cubicBezTo>
                  <a:cubicBezTo>
                    <a:pt x="99401" y="233133"/>
                    <a:pt x="104374" y="218547"/>
                    <a:pt x="116338" y="212214"/>
                  </a:cubicBezTo>
                  <a:lnTo>
                    <a:pt x="365542" y="80280"/>
                  </a:lnTo>
                  <a:cubicBezTo>
                    <a:pt x="378097" y="73627"/>
                    <a:pt x="393828" y="78470"/>
                    <a:pt x="400481" y="91025"/>
                  </a:cubicBezTo>
                  <a:lnTo>
                    <a:pt x="404990" y="99554"/>
                  </a:lnTo>
                  <a:lnTo>
                    <a:pt x="482023" y="58761"/>
                  </a:lnTo>
                  <a:cubicBezTo>
                    <a:pt x="481659" y="37708"/>
                    <a:pt x="492846" y="17234"/>
                    <a:pt x="512726" y="6719"/>
                  </a:cubicBezTo>
                  <a:cubicBezTo>
                    <a:pt x="519766" y="2991"/>
                    <a:pt x="527228" y="866"/>
                    <a:pt x="534695" y="216"/>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cs typeface="Arial"/>
              </a:endParaRPr>
            </a:p>
          </p:txBody>
        </p:sp>
      </p:grpSp>
      <p:sp>
        <p:nvSpPr>
          <p:cNvPr id="5" name="Rectangle 4">
            <a:extLst>
              <a:ext uri="{FF2B5EF4-FFF2-40B4-BE49-F238E27FC236}">
                <a16:creationId xmlns:a16="http://schemas.microsoft.com/office/drawing/2014/main" id="{792BFB10-8FCD-9670-53A2-5B9944A70BBD}"/>
              </a:ext>
            </a:extLst>
          </p:cNvPr>
          <p:cNvSpPr/>
          <p:nvPr/>
        </p:nvSpPr>
        <p:spPr>
          <a:xfrm>
            <a:off x="460064" y="2127702"/>
            <a:ext cx="10753348" cy="2664823"/>
          </a:xfrm>
          <a:prstGeom prst="rect">
            <a:avLst/>
          </a:prstGeom>
          <a:solidFill>
            <a:schemeClr val="bg2">
              <a:lumMod val="50000"/>
            </a:schemeClr>
          </a:solidFill>
          <a:ln w="57150" cap="flat" cmpd="sng" algn="ctr">
            <a:noFill/>
            <a:prstDash val="solid"/>
            <a:miter lim="800000"/>
          </a:ln>
          <a:effectLst/>
        </p:spPr>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tx1"/>
                </a:solidFill>
                <a:effectLst/>
                <a:uLnTx/>
                <a:uFillTx/>
                <a:latin typeface="Calibri" panose="020F0502020204030204"/>
                <a:ea typeface="+mn-ea"/>
                <a:cs typeface="+mn-cs"/>
              </a:rPr>
              <a:t>Shop-Floor Edge</a:t>
            </a:r>
          </a:p>
        </p:txBody>
      </p:sp>
      <p:pic>
        <p:nvPicPr>
          <p:cNvPr id="7" name="Graphic 6" descr="Server outline">
            <a:extLst>
              <a:ext uri="{FF2B5EF4-FFF2-40B4-BE49-F238E27FC236}">
                <a16:creationId xmlns:a16="http://schemas.microsoft.com/office/drawing/2014/main" id="{6D6D3F29-5C22-BA68-233C-CACA1CF6DB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397" y="2585594"/>
            <a:ext cx="670909" cy="670909"/>
          </a:xfrm>
          <a:prstGeom prst="rect">
            <a:avLst/>
          </a:prstGeom>
        </p:spPr>
      </p:pic>
      <p:sp>
        <p:nvSpPr>
          <p:cNvPr id="11" name="Rectangle 10">
            <a:extLst>
              <a:ext uri="{FF2B5EF4-FFF2-40B4-BE49-F238E27FC236}">
                <a16:creationId xmlns:a16="http://schemas.microsoft.com/office/drawing/2014/main" id="{E11D5125-0B0A-EC90-7C7B-E0865543C734}"/>
              </a:ext>
            </a:extLst>
          </p:cNvPr>
          <p:cNvSpPr/>
          <p:nvPr/>
        </p:nvSpPr>
        <p:spPr>
          <a:xfrm>
            <a:off x="3133160" y="2252219"/>
            <a:ext cx="5085635" cy="670909"/>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t" anchorCtr="0"/>
          <a:lstStyle/>
          <a:p>
            <a:pPr marR="0" lvl="0" defTabSz="914354" rtl="0" eaLnBrk="1" fontAlgn="auto" latinLnBrk="0" hangingPunct="1">
              <a:lnSpc>
                <a:spcPct val="100000"/>
              </a:lnSpc>
              <a:spcBef>
                <a:spcPts val="0"/>
              </a:spcBef>
              <a:spcAft>
                <a:spcPts val="0"/>
              </a:spcAft>
              <a:buClrTx/>
              <a:buSzTx/>
              <a:tabLst/>
              <a:defRPr/>
            </a:pPr>
            <a:r>
              <a:rPr lang="en-US" sz="1200" b="1" kern="0">
                <a:solidFill>
                  <a:schemeClr val="tx1"/>
                </a:solidFill>
              </a:rPr>
              <a:t>Platform Requirements </a:t>
            </a:r>
            <a:r>
              <a:rPr lang="en-US" sz="1200" b="1" kern="0">
                <a:solidFill>
                  <a:schemeClr val="tx1"/>
                </a:solidFill>
                <a:sym typeface="Wingdings" panose="05000000000000000000" pitchFamily="2" charset="2"/>
              </a:rPr>
              <a:t> Determinism + High Performance</a:t>
            </a:r>
            <a:endParaRPr lang="en-US" sz="1200" kern="0">
              <a:solidFill>
                <a:schemeClr val="tx1"/>
              </a:solidFill>
            </a:endParaRPr>
          </a:p>
          <a:p>
            <a:pPr marL="171450" marR="0" lvl="0" indent="-171450" defTabSz="91435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0">
                <a:solidFill>
                  <a:schemeClr val="tx1"/>
                </a:solidFill>
              </a:rPr>
              <a:t>Determinism in real-time data processing (compute</a:t>
            </a:r>
            <a:r>
              <a:rPr lang="en-US" sz="1200">
                <a:solidFill>
                  <a:schemeClr val="tx1"/>
                </a:solidFill>
              </a:rPr>
              <a:t>)</a:t>
            </a:r>
          </a:p>
          <a:p>
            <a:pPr marL="171450" marR="0" lvl="0" indent="-171450" defTabSz="91435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solidFill>
                  <a:schemeClr val="tx1"/>
                </a:solidFill>
              </a:rPr>
              <a:t>High performance with best-effort / AI workloads</a:t>
            </a:r>
          </a:p>
        </p:txBody>
      </p:sp>
      <p:sp>
        <p:nvSpPr>
          <p:cNvPr id="13" name="Rectangle 12">
            <a:extLst>
              <a:ext uri="{FF2B5EF4-FFF2-40B4-BE49-F238E27FC236}">
                <a16:creationId xmlns:a16="http://schemas.microsoft.com/office/drawing/2014/main" id="{15E9D704-45A0-44A9-20C2-E4E12267BCA8}"/>
              </a:ext>
            </a:extLst>
          </p:cNvPr>
          <p:cNvSpPr/>
          <p:nvPr/>
        </p:nvSpPr>
        <p:spPr>
          <a:xfrm>
            <a:off x="3133160" y="3972593"/>
            <a:ext cx="5085636" cy="671889"/>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t" anchorCtr="0"/>
          <a:lstStyle/>
          <a:p>
            <a:pPr marL="0" marR="0" lvl="0" indent="0"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solidFill>
                <a:effectLst/>
                <a:uLnTx/>
                <a:uFillTx/>
              </a:rPr>
              <a:t>Standardized Industrial Communication </a:t>
            </a:r>
            <a:r>
              <a:rPr kumimoji="0" lang="en-US" sz="1200" b="1" i="0" u="none" strike="noStrike" kern="0" cap="none" spc="0" normalizeH="0" baseline="0" noProof="0">
                <a:ln>
                  <a:noFill/>
                </a:ln>
                <a:solidFill>
                  <a:schemeClr val="tx1"/>
                </a:solidFill>
                <a:effectLst/>
                <a:uLnTx/>
                <a:uFillTx/>
                <a:sym typeface="Wingdings" panose="05000000000000000000" pitchFamily="2" charset="2"/>
              </a:rPr>
              <a:t> Converged Networking</a:t>
            </a:r>
            <a:endParaRPr kumimoji="0" lang="en-US" sz="1200" b="1" i="0" u="none" strike="noStrike" kern="0" cap="none" spc="0" normalizeH="0" baseline="0" noProof="0">
              <a:ln>
                <a:noFill/>
              </a:ln>
              <a:solidFill>
                <a:schemeClr val="tx1"/>
              </a:solidFill>
              <a:effectLst/>
              <a:uLnTx/>
              <a:uFillTx/>
            </a:endParaRPr>
          </a:p>
          <a:p>
            <a:pPr marL="171450" marR="0" lvl="0" indent="-171450" defTabSz="91435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0">
                <a:solidFill>
                  <a:schemeClr val="tx1"/>
                </a:solidFill>
              </a:rPr>
              <a:t>Mixed-criticality communication at high throughput over single network</a:t>
            </a:r>
          </a:p>
          <a:p>
            <a:pPr marL="171450" indent="-171450" defTabSz="914354" hangingPunct="1">
              <a:lnSpc>
                <a:spcPct val="100000"/>
              </a:lnSpc>
              <a:spcBef>
                <a:spcPts val="0"/>
              </a:spcBef>
              <a:buFont typeface="Wingdings" panose="05000000000000000000" pitchFamily="2" charset="2"/>
              <a:buChar char="§"/>
              <a:defRPr/>
            </a:pPr>
            <a:r>
              <a:rPr lang="en-US" sz="1200">
                <a:solidFill>
                  <a:schemeClr val="tx1"/>
                </a:solidFill>
              </a:rPr>
              <a:t>Time Sensitive Networking (TSN)</a:t>
            </a:r>
            <a:r>
              <a:rPr lang="en-US" sz="1200" kern="0">
                <a:solidFill>
                  <a:schemeClr val="tx1"/>
                </a:solidFill>
              </a:rPr>
              <a:t> with multi-middleware </a:t>
            </a:r>
            <a:endParaRPr kumimoji="0" lang="en-US" sz="1200" i="0" u="none" strike="noStrike" kern="0" cap="none" spc="0" normalizeH="0" baseline="0" noProof="0">
              <a:ln>
                <a:noFill/>
              </a:ln>
              <a:solidFill>
                <a:schemeClr val="tx1"/>
              </a:solidFill>
              <a:effectLst/>
              <a:uLnTx/>
              <a:uFillTx/>
            </a:endParaRPr>
          </a:p>
        </p:txBody>
      </p:sp>
      <p:sp>
        <p:nvSpPr>
          <p:cNvPr id="18" name="Rectangle 17">
            <a:extLst>
              <a:ext uri="{FF2B5EF4-FFF2-40B4-BE49-F238E27FC236}">
                <a16:creationId xmlns:a16="http://schemas.microsoft.com/office/drawing/2014/main" id="{1B498960-D52A-2E76-B511-8860496A4865}"/>
              </a:ext>
            </a:extLst>
          </p:cNvPr>
          <p:cNvSpPr/>
          <p:nvPr/>
        </p:nvSpPr>
        <p:spPr>
          <a:xfrm>
            <a:off x="3114708" y="3106170"/>
            <a:ext cx="5102598" cy="670910"/>
          </a:xfrm>
          <a:prstGeom prst="rect">
            <a:avLst/>
          </a:prstGeom>
          <a:solidFill>
            <a:schemeClr val="bg2"/>
          </a:solidFill>
          <a:ln w="9525" cap="flat" cmpd="sng" algn="ctr">
            <a:solidFill>
              <a:schemeClr val="accent2"/>
            </a:solidFill>
            <a:prstDash val="solid"/>
          </a:ln>
          <a:effectLst>
            <a:outerShdw blurRad="50800" dist="38100" dir="2700000" algn="tl" rotWithShape="0">
              <a:prstClr val="black">
                <a:alpha val="40000"/>
              </a:prstClr>
            </a:outerShdw>
          </a:effectLst>
        </p:spPr>
        <p:txBody>
          <a:bodyPr lIns="36000" tIns="36000" rIns="36000" bIns="36000" rtlCol="0" anchor="t" anchorCtr="0"/>
          <a:lstStyle/>
          <a:p>
            <a:pPr marR="0" lvl="0" defTabSz="914354" rtl="0" eaLnBrk="1" fontAlgn="auto" latinLnBrk="0" hangingPunct="1">
              <a:lnSpc>
                <a:spcPct val="100000"/>
              </a:lnSpc>
              <a:spcBef>
                <a:spcPts val="0"/>
              </a:spcBef>
              <a:spcAft>
                <a:spcPts val="0"/>
              </a:spcAft>
              <a:buClrTx/>
              <a:buSzTx/>
              <a:tabLst/>
              <a:defRPr/>
            </a:pPr>
            <a:r>
              <a:rPr lang="en-US" sz="1200" b="1" kern="0">
                <a:solidFill>
                  <a:schemeClr val="tx1"/>
                </a:solidFill>
              </a:rPr>
              <a:t>OS &amp; Hypervisors </a:t>
            </a:r>
            <a:r>
              <a:rPr lang="en-US" sz="1200" b="1" kern="0">
                <a:solidFill>
                  <a:schemeClr val="tx1"/>
                </a:solidFill>
                <a:sym typeface="Wingdings" panose="05000000000000000000" pitchFamily="2" charset="2"/>
              </a:rPr>
              <a:t> Cloud-Native Technologies</a:t>
            </a:r>
            <a:endParaRPr lang="en-US" sz="1200" kern="0">
              <a:solidFill>
                <a:schemeClr val="tx1"/>
              </a:solidFill>
            </a:endParaRPr>
          </a:p>
          <a:p>
            <a:pPr marL="171450" marR="0" lvl="0" indent="-171450" defTabSz="91435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solidFill>
                  <a:schemeClr val="tx1"/>
                </a:solidFill>
              </a:rPr>
              <a:t>Co-existence of mixed-criticality workloads on system - isolation</a:t>
            </a:r>
          </a:p>
          <a:p>
            <a:pPr marL="171450" marR="0" lvl="0" indent="-171450" defTabSz="91435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solidFill>
                  <a:schemeClr val="tx1"/>
                </a:solidFill>
              </a:rPr>
              <a:t>Best use of compute resources for the different workloads</a:t>
            </a:r>
          </a:p>
        </p:txBody>
      </p:sp>
      <p:sp>
        <p:nvSpPr>
          <p:cNvPr id="55" name="Rectangle 54">
            <a:extLst>
              <a:ext uri="{FF2B5EF4-FFF2-40B4-BE49-F238E27FC236}">
                <a16:creationId xmlns:a16="http://schemas.microsoft.com/office/drawing/2014/main" id="{7F8C15DA-0984-CBFF-B714-487D41F26F5D}"/>
              </a:ext>
            </a:extLst>
          </p:cNvPr>
          <p:cNvSpPr/>
          <p:nvPr/>
        </p:nvSpPr>
        <p:spPr>
          <a:xfrm>
            <a:off x="685663" y="3495907"/>
            <a:ext cx="1983195" cy="986285"/>
          </a:xfrm>
          <a:prstGeom prst="rect">
            <a:avLst/>
          </a:prstGeom>
          <a:gradFill rotWithShape="1">
            <a:gsLst>
              <a:gs pos="0">
                <a:srgbClr val="B24501"/>
              </a:gs>
              <a:gs pos="100000">
                <a:srgbClr val="E96115"/>
              </a:gs>
            </a:gsLst>
            <a:lin ang="2700000" scaled="1"/>
          </a:gradFill>
          <a:ln w="6350" cap="flat" cmpd="sng" algn="ctr">
            <a:solidFill>
              <a:srgbClr val="004A86"/>
            </a:solidFill>
            <a:prstDash val="solid"/>
            <a:miter lim="800000"/>
          </a:ln>
          <a:effectLst/>
        </p:spPr>
        <p:txBody>
          <a:bodyPr rtlCol="0" anchor="ctr"/>
          <a:lstStyle/>
          <a:p>
            <a:pPr algn="ctr" defTabSz="914400" hangingPunct="1">
              <a:lnSpc>
                <a:spcPct val="100000"/>
              </a:lnSpc>
              <a:spcBef>
                <a:spcPts val="0"/>
              </a:spcBef>
            </a:pPr>
            <a:r>
              <a:rPr lang="en-US" sz="1600" b="1" kern="1200">
                <a:solidFill>
                  <a:srgbClr val="FFFFFF"/>
                </a:solidFill>
                <a:cs typeface="Arial"/>
              </a:rPr>
              <a:t>Virtualized Control Applications: </a:t>
            </a:r>
            <a:r>
              <a:rPr lang="en-US" sz="1600" b="1" kern="1200" err="1">
                <a:solidFill>
                  <a:srgbClr val="FFFFFF"/>
                </a:solidFill>
                <a:cs typeface="Arial"/>
              </a:rPr>
              <a:t>vPLC</a:t>
            </a:r>
            <a:r>
              <a:rPr lang="en-US" sz="1600" b="1" kern="1200">
                <a:solidFill>
                  <a:srgbClr val="FFFFFF"/>
                </a:solidFill>
                <a:cs typeface="Arial"/>
              </a:rPr>
              <a:t>, Motion etc..</a:t>
            </a:r>
          </a:p>
        </p:txBody>
      </p:sp>
      <p:sp>
        <p:nvSpPr>
          <p:cNvPr id="60" name="Rectangle 59">
            <a:extLst>
              <a:ext uri="{FF2B5EF4-FFF2-40B4-BE49-F238E27FC236}">
                <a16:creationId xmlns:a16="http://schemas.microsoft.com/office/drawing/2014/main" id="{4366EBD3-15D9-6EDB-983C-5D0D43FB4695}"/>
              </a:ext>
            </a:extLst>
          </p:cNvPr>
          <p:cNvSpPr/>
          <p:nvPr/>
        </p:nvSpPr>
        <p:spPr>
          <a:xfrm>
            <a:off x="3115412" y="709156"/>
            <a:ext cx="5428278" cy="974899"/>
          </a:xfrm>
          <a:prstGeom prst="rect">
            <a:avLst/>
          </a:prstGeom>
          <a:solidFill>
            <a:schemeClr val="bg2">
              <a:lumMod val="50000"/>
            </a:schemeClr>
          </a:solidFill>
          <a:ln w="57150" cap="flat" cmpd="sng" algn="ctr">
            <a:noFill/>
            <a:prstDash val="solid"/>
            <a:miter lim="800000"/>
          </a:ln>
          <a:effectLst/>
        </p:spPr>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tx1"/>
                </a:solidFill>
                <a:effectLst/>
                <a:uLnTx/>
                <a:uFillTx/>
                <a:ea typeface="+mn-ea"/>
                <a:cs typeface="+mn-cs"/>
              </a:rPr>
              <a:t>Factory Edge</a:t>
            </a:r>
          </a:p>
        </p:txBody>
      </p:sp>
      <p:sp>
        <p:nvSpPr>
          <p:cNvPr id="61" name="Rectangle 60">
            <a:extLst>
              <a:ext uri="{FF2B5EF4-FFF2-40B4-BE49-F238E27FC236}">
                <a16:creationId xmlns:a16="http://schemas.microsoft.com/office/drawing/2014/main" id="{0EB36E14-2897-AD9B-26D0-51C85AF8B81A}"/>
              </a:ext>
            </a:extLst>
          </p:cNvPr>
          <p:cNvSpPr/>
          <p:nvPr/>
        </p:nvSpPr>
        <p:spPr>
          <a:xfrm>
            <a:off x="4859361" y="971680"/>
            <a:ext cx="3041829" cy="502065"/>
          </a:xfrm>
          <a:prstGeom prst="rect">
            <a:avLst/>
          </a:prstGeom>
          <a:gradFill rotWithShape="1">
            <a:gsLst>
              <a:gs pos="0">
                <a:srgbClr val="B24501"/>
              </a:gs>
              <a:gs pos="100000">
                <a:srgbClr val="E96115"/>
              </a:gs>
            </a:gsLst>
            <a:lin ang="2700000" scaled="1"/>
          </a:gradFill>
          <a:ln w="6350" cap="flat" cmpd="sng" algn="ctr">
            <a:solidFill>
              <a:srgbClr val="004A86"/>
            </a:solidFill>
            <a:prstDash val="solid"/>
            <a:miter lim="800000"/>
          </a:ln>
          <a:effectLst/>
        </p:spPr>
        <p:txBody>
          <a:bodyPr rtlCol="0" anchor="ctr"/>
          <a:lstStyle/>
          <a:p>
            <a:pPr algn="ctr" defTabSz="914400" hangingPunct="1">
              <a:lnSpc>
                <a:spcPct val="100000"/>
              </a:lnSpc>
              <a:spcBef>
                <a:spcPts val="0"/>
              </a:spcBef>
            </a:pPr>
            <a:r>
              <a:rPr lang="en-US" sz="1600" b="1" kern="1200">
                <a:solidFill>
                  <a:srgbClr val="FFFFFF"/>
                </a:solidFill>
                <a:cs typeface="Arial"/>
              </a:rPr>
              <a:t>Factory Apps &amp; Edge Management</a:t>
            </a:r>
          </a:p>
        </p:txBody>
      </p:sp>
      <p:pic>
        <p:nvPicPr>
          <p:cNvPr id="62" name="Graphic 61" descr="Factory outline">
            <a:extLst>
              <a:ext uri="{FF2B5EF4-FFF2-40B4-BE49-F238E27FC236}">
                <a16:creationId xmlns:a16="http://schemas.microsoft.com/office/drawing/2014/main" id="{1DFBA19D-11A4-0C41-8D7B-F339B9C1D0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36322" y="994717"/>
            <a:ext cx="726001" cy="726001"/>
          </a:xfrm>
          <a:prstGeom prst="rect">
            <a:avLst/>
          </a:prstGeom>
        </p:spPr>
      </p:pic>
      <p:sp>
        <p:nvSpPr>
          <p:cNvPr id="66" name="Rectangle 65">
            <a:extLst>
              <a:ext uri="{FF2B5EF4-FFF2-40B4-BE49-F238E27FC236}">
                <a16:creationId xmlns:a16="http://schemas.microsoft.com/office/drawing/2014/main" id="{EF4D9CDD-E5E9-E8D4-8EF0-9B3B8C1AF3CE}"/>
              </a:ext>
            </a:extLst>
          </p:cNvPr>
          <p:cNvSpPr/>
          <p:nvPr/>
        </p:nvSpPr>
        <p:spPr>
          <a:xfrm>
            <a:off x="8868885" y="2257724"/>
            <a:ext cx="2176407" cy="665403"/>
          </a:xfrm>
          <a:prstGeom prst="rect">
            <a:avLst/>
          </a:prstGeom>
          <a:solidFill>
            <a:srgbClr val="003C71"/>
          </a:solidFill>
          <a:ln w="9525" cap="flat" cmpd="sng" algn="ctr">
            <a:solidFill>
              <a:srgbClr val="00B0F0"/>
            </a:solidFill>
            <a:prstDash val="solid"/>
          </a:ln>
          <a:effectLst/>
        </p:spPr>
        <p:txBody>
          <a:bodyPr lIns="0" tIns="0" rIns="0" bIns="0" rtlCol="0" anchor="ctr" anchorCtr="0"/>
          <a:lstStyle/>
          <a:p>
            <a:pPr algn="ctr" defTabSz="914354"/>
            <a:r>
              <a:rPr lang="en-US" sz="1400" kern="0">
                <a:solidFill>
                  <a:schemeClr val="tx1"/>
                </a:solidFill>
              </a:rPr>
              <a:t>General Purpose Processor (GPP) for Workload Consolidation</a:t>
            </a:r>
          </a:p>
        </p:txBody>
      </p:sp>
      <p:sp>
        <p:nvSpPr>
          <p:cNvPr id="67" name="Rectangle 66">
            <a:extLst>
              <a:ext uri="{FF2B5EF4-FFF2-40B4-BE49-F238E27FC236}">
                <a16:creationId xmlns:a16="http://schemas.microsoft.com/office/drawing/2014/main" id="{9FE7E34B-5182-1539-7C3C-05F3923FC243}"/>
              </a:ext>
            </a:extLst>
          </p:cNvPr>
          <p:cNvSpPr/>
          <p:nvPr/>
        </p:nvSpPr>
        <p:spPr>
          <a:xfrm>
            <a:off x="8868886" y="3979079"/>
            <a:ext cx="2175704" cy="665404"/>
          </a:xfrm>
          <a:prstGeom prst="rect">
            <a:avLst/>
          </a:prstGeom>
          <a:solidFill>
            <a:srgbClr val="003C71"/>
          </a:solidFill>
          <a:ln w="9525" cap="flat" cmpd="sng" algn="ctr">
            <a:solidFill>
              <a:srgbClr val="00B0F0"/>
            </a:solidFill>
            <a:prstDash val="solid"/>
          </a:ln>
          <a:effectLst/>
        </p:spPr>
        <p:txBody>
          <a:bodyPr lIns="0" tIns="0" rIns="0" bIns="0" rtlCol="0" anchor="ctr" anchorCtr="0"/>
          <a:lstStyle/>
          <a:p>
            <a:pPr algn="ctr" defTabSz="914354"/>
            <a:r>
              <a:rPr lang="en-US" sz="1400" kern="0">
                <a:solidFill>
                  <a:schemeClr val="tx1"/>
                </a:solidFill>
              </a:rPr>
              <a:t>Industrial Network Interface Controller (NIC) with TSN Support</a:t>
            </a:r>
          </a:p>
        </p:txBody>
      </p:sp>
      <p:sp>
        <p:nvSpPr>
          <p:cNvPr id="68" name="Rectangle 67">
            <a:extLst>
              <a:ext uri="{FF2B5EF4-FFF2-40B4-BE49-F238E27FC236}">
                <a16:creationId xmlns:a16="http://schemas.microsoft.com/office/drawing/2014/main" id="{1C684274-C0B8-3C2A-33DE-54EB050D5B01}"/>
              </a:ext>
            </a:extLst>
          </p:cNvPr>
          <p:cNvSpPr/>
          <p:nvPr/>
        </p:nvSpPr>
        <p:spPr>
          <a:xfrm>
            <a:off x="8868182" y="3102680"/>
            <a:ext cx="2176407" cy="665403"/>
          </a:xfrm>
          <a:prstGeom prst="rect">
            <a:avLst/>
          </a:prstGeom>
          <a:solidFill>
            <a:srgbClr val="003C71"/>
          </a:solidFill>
          <a:ln w="9525" cap="flat" cmpd="sng" algn="ctr">
            <a:solidFill>
              <a:srgbClr val="00B0F0"/>
            </a:solidFill>
            <a:prstDash val="solid"/>
          </a:ln>
          <a:effectLst/>
        </p:spPr>
        <p:txBody>
          <a:bodyPr lIns="0" tIns="0" rIns="0" bIns="0" rtlCol="0" anchor="ctr" anchorCtr="0"/>
          <a:lstStyle/>
          <a:p>
            <a:pPr algn="ctr" defTabSz="914354"/>
            <a:r>
              <a:rPr lang="en-US" sz="1400">
                <a:solidFill>
                  <a:schemeClr val="tx1"/>
                </a:solidFill>
              </a:rPr>
              <a:t>Real-time capable OS/Hypervisor/Container Orchestration System</a:t>
            </a:r>
          </a:p>
        </p:txBody>
      </p:sp>
      <p:cxnSp>
        <p:nvCxnSpPr>
          <p:cNvPr id="73" name="Straight Connector 72">
            <a:extLst>
              <a:ext uri="{FF2B5EF4-FFF2-40B4-BE49-F238E27FC236}">
                <a16:creationId xmlns:a16="http://schemas.microsoft.com/office/drawing/2014/main" id="{E19146CA-2816-8EE3-B9BC-019F63863D35}"/>
              </a:ext>
            </a:extLst>
          </p:cNvPr>
          <p:cNvCxnSpPr>
            <a:cxnSpLocks/>
            <a:stCxn id="5" idx="0"/>
            <a:endCxn id="60" idx="2"/>
          </p:cNvCxnSpPr>
          <p:nvPr/>
        </p:nvCxnSpPr>
        <p:spPr>
          <a:xfrm flipH="1" flipV="1">
            <a:off x="5829551" y="1684055"/>
            <a:ext cx="7187" cy="443647"/>
          </a:xfrm>
          <a:prstGeom prst="line">
            <a:avLst/>
          </a:prstGeom>
          <a:ln>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77812ED-43AA-11F6-DB9B-C7645C38168D}"/>
              </a:ext>
            </a:extLst>
          </p:cNvPr>
          <p:cNvCxnSpPr>
            <a:cxnSpLocks/>
            <a:stCxn id="4" idx="0"/>
            <a:endCxn id="5" idx="2"/>
          </p:cNvCxnSpPr>
          <p:nvPr/>
        </p:nvCxnSpPr>
        <p:spPr>
          <a:xfrm flipV="1">
            <a:off x="5836738" y="4792525"/>
            <a:ext cx="0" cy="438045"/>
          </a:xfrm>
          <a:prstGeom prst="line">
            <a:avLst/>
          </a:prstGeom>
          <a:ln>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6E0E554-3C6E-00E2-0492-D8A9A19A917D}"/>
              </a:ext>
            </a:extLst>
          </p:cNvPr>
          <p:cNvCxnSpPr>
            <a:cxnSpLocks/>
          </p:cNvCxnSpPr>
          <p:nvPr/>
        </p:nvCxnSpPr>
        <p:spPr>
          <a:xfrm flipV="1">
            <a:off x="8688469" y="1439102"/>
            <a:ext cx="560075" cy="575042"/>
          </a:xfrm>
          <a:prstGeom prst="straightConnector1">
            <a:avLst/>
          </a:prstGeom>
          <a:noFill/>
          <a:ln w="381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0" name="TextBox 9">
            <a:extLst>
              <a:ext uri="{FF2B5EF4-FFF2-40B4-BE49-F238E27FC236}">
                <a16:creationId xmlns:a16="http://schemas.microsoft.com/office/drawing/2014/main" id="{0164E79D-C8AD-2D2A-07A0-206EFF4C1702}"/>
              </a:ext>
            </a:extLst>
          </p:cNvPr>
          <p:cNvSpPr txBox="1"/>
          <p:nvPr/>
        </p:nvSpPr>
        <p:spPr>
          <a:xfrm>
            <a:off x="9441621" y="919208"/>
            <a:ext cx="1333059" cy="426079"/>
          </a:xfrm>
          <a:prstGeom prst="rect">
            <a:avLst/>
          </a:prstGeom>
          <a:gradFill>
            <a:gsLst>
              <a:gs pos="0">
                <a:srgbClr val="004A86">
                  <a:alpha val="0"/>
                </a:srgbClr>
              </a:gs>
              <a:gs pos="55000">
                <a:schemeClr val="accent1">
                  <a:lumMod val="45000"/>
                  <a:lumOff val="55000"/>
                </a:schemeClr>
              </a:gs>
              <a:gs pos="100000">
                <a:srgbClr val="004A86"/>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spcBef>
                <a:spcPts val="0"/>
              </a:spcBef>
            </a:pPr>
            <a:r>
              <a:rPr lang="en-US"/>
              <a:t>scalable </a:t>
            </a:r>
            <a:endParaRPr lang="en-DE"/>
          </a:p>
        </p:txBody>
      </p:sp>
      <p:sp>
        <p:nvSpPr>
          <p:cNvPr id="16" name="TextBox 15">
            <a:extLst>
              <a:ext uri="{FF2B5EF4-FFF2-40B4-BE49-F238E27FC236}">
                <a16:creationId xmlns:a16="http://schemas.microsoft.com/office/drawing/2014/main" id="{76C2B5CE-580D-99F5-3A48-0ACB5C6C1A94}"/>
              </a:ext>
            </a:extLst>
          </p:cNvPr>
          <p:cNvSpPr txBox="1"/>
          <p:nvPr/>
        </p:nvSpPr>
        <p:spPr>
          <a:xfrm>
            <a:off x="479660" y="5600745"/>
            <a:ext cx="2057800" cy="426079"/>
          </a:xfrm>
          <a:prstGeom prst="rect">
            <a:avLst/>
          </a:prstGeom>
          <a:gradFill>
            <a:gsLst>
              <a:gs pos="0">
                <a:srgbClr val="004A86">
                  <a:alpha val="0"/>
                </a:srgbClr>
              </a:gs>
              <a:gs pos="55000">
                <a:schemeClr val="accent1">
                  <a:lumMod val="45000"/>
                  <a:lumOff val="55000"/>
                </a:schemeClr>
              </a:gs>
              <a:gs pos="100000">
                <a:srgbClr val="004A86"/>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spcBef>
                <a:spcPts val="0"/>
              </a:spcBef>
            </a:lvl1pPr>
          </a:lstStyle>
          <a:p>
            <a:r>
              <a:rPr lang="en-US"/>
              <a:t>interoperable</a:t>
            </a:r>
          </a:p>
        </p:txBody>
      </p:sp>
      <p:sp>
        <p:nvSpPr>
          <p:cNvPr id="22" name="TextBox 21">
            <a:extLst>
              <a:ext uri="{FF2B5EF4-FFF2-40B4-BE49-F238E27FC236}">
                <a16:creationId xmlns:a16="http://schemas.microsoft.com/office/drawing/2014/main" id="{0A21795F-9DB8-8BA6-2C4C-FDA8B04F808F}"/>
              </a:ext>
            </a:extLst>
          </p:cNvPr>
          <p:cNvSpPr txBox="1"/>
          <p:nvPr/>
        </p:nvSpPr>
        <p:spPr>
          <a:xfrm>
            <a:off x="9284410" y="5594190"/>
            <a:ext cx="1333059" cy="426079"/>
          </a:xfrm>
          <a:prstGeom prst="rect">
            <a:avLst/>
          </a:prstGeom>
          <a:gradFill>
            <a:gsLst>
              <a:gs pos="0">
                <a:srgbClr val="004A86">
                  <a:alpha val="0"/>
                </a:srgbClr>
              </a:gs>
              <a:gs pos="55000">
                <a:schemeClr val="accent1">
                  <a:lumMod val="45000"/>
                  <a:lumOff val="55000"/>
                </a:schemeClr>
              </a:gs>
              <a:gs pos="100000">
                <a:srgbClr val="004A86"/>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spcBef>
                <a:spcPts val="0"/>
              </a:spcBef>
            </a:lvl1pPr>
          </a:lstStyle>
          <a:p>
            <a:r>
              <a:rPr lang="en-US"/>
              <a:t>flexible</a:t>
            </a:r>
          </a:p>
        </p:txBody>
      </p:sp>
      <p:sp>
        <p:nvSpPr>
          <p:cNvPr id="24" name="TextBox 23">
            <a:extLst>
              <a:ext uri="{FF2B5EF4-FFF2-40B4-BE49-F238E27FC236}">
                <a16:creationId xmlns:a16="http://schemas.microsoft.com/office/drawing/2014/main" id="{770F41EC-5753-1CF3-A6CD-23263302FEF8}"/>
              </a:ext>
            </a:extLst>
          </p:cNvPr>
          <p:cNvSpPr txBox="1"/>
          <p:nvPr/>
        </p:nvSpPr>
        <p:spPr>
          <a:xfrm>
            <a:off x="479660" y="919208"/>
            <a:ext cx="2057400" cy="426079"/>
          </a:xfrm>
          <a:prstGeom prst="rect">
            <a:avLst/>
          </a:prstGeom>
          <a:gradFill>
            <a:gsLst>
              <a:gs pos="0">
                <a:srgbClr val="004A86">
                  <a:alpha val="0"/>
                </a:srgbClr>
              </a:gs>
              <a:gs pos="55000">
                <a:schemeClr val="accent1">
                  <a:lumMod val="45000"/>
                  <a:lumOff val="55000"/>
                </a:schemeClr>
              </a:gs>
              <a:gs pos="100000">
                <a:srgbClr val="004A86"/>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spcBef>
                <a:spcPts val="0"/>
              </a:spcBef>
            </a:lvl1pPr>
          </a:lstStyle>
          <a:p>
            <a:r>
              <a:rPr lang="en-US"/>
              <a:t>customizable</a:t>
            </a:r>
            <a:endParaRPr lang="en-DE"/>
          </a:p>
        </p:txBody>
      </p:sp>
      <p:cxnSp>
        <p:nvCxnSpPr>
          <p:cNvPr id="83" name="Straight Arrow Connector 82">
            <a:extLst>
              <a:ext uri="{FF2B5EF4-FFF2-40B4-BE49-F238E27FC236}">
                <a16:creationId xmlns:a16="http://schemas.microsoft.com/office/drawing/2014/main" id="{9DF12469-6ED9-C11E-44A9-4A4FB5FCFE92}"/>
              </a:ext>
            </a:extLst>
          </p:cNvPr>
          <p:cNvCxnSpPr>
            <a:cxnSpLocks/>
          </p:cNvCxnSpPr>
          <p:nvPr/>
        </p:nvCxnSpPr>
        <p:spPr>
          <a:xfrm flipH="1" flipV="1">
            <a:off x="2420832" y="1550852"/>
            <a:ext cx="560716" cy="475192"/>
          </a:xfrm>
          <a:prstGeom prst="straightConnector1">
            <a:avLst/>
          </a:prstGeom>
          <a:noFill/>
          <a:ln w="381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8" name="Straight Arrow Connector 87">
            <a:extLst>
              <a:ext uri="{FF2B5EF4-FFF2-40B4-BE49-F238E27FC236}">
                <a16:creationId xmlns:a16="http://schemas.microsoft.com/office/drawing/2014/main" id="{A3C6F599-7CF4-AE03-4100-3DE6FEE8547F}"/>
              </a:ext>
            </a:extLst>
          </p:cNvPr>
          <p:cNvCxnSpPr>
            <a:cxnSpLocks/>
          </p:cNvCxnSpPr>
          <p:nvPr/>
        </p:nvCxnSpPr>
        <p:spPr>
          <a:xfrm>
            <a:off x="8665657" y="4920933"/>
            <a:ext cx="517216" cy="599516"/>
          </a:xfrm>
          <a:prstGeom prst="straightConnector1">
            <a:avLst/>
          </a:prstGeom>
          <a:noFill/>
          <a:ln w="381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1" name="Straight Arrow Connector 90">
            <a:extLst>
              <a:ext uri="{FF2B5EF4-FFF2-40B4-BE49-F238E27FC236}">
                <a16:creationId xmlns:a16="http://schemas.microsoft.com/office/drawing/2014/main" id="{C92F6A68-910E-DA2B-73BB-BC28E9E1FC14}"/>
              </a:ext>
            </a:extLst>
          </p:cNvPr>
          <p:cNvCxnSpPr>
            <a:cxnSpLocks/>
          </p:cNvCxnSpPr>
          <p:nvPr/>
        </p:nvCxnSpPr>
        <p:spPr>
          <a:xfrm flipH="1">
            <a:off x="2449829" y="4906083"/>
            <a:ext cx="530950" cy="527851"/>
          </a:xfrm>
          <a:prstGeom prst="straightConnector1">
            <a:avLst/>
          </a:prstGeom>
          <a:noFill/>
          <a:ln w="381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 name="Arrow: Right 5">
            <a:extLst>
              <a:ext uri="{FF2B5EF4-FFF2-40B4-BE49-F238E27FC236}">
                <a16:creationId xmlns:a16="http://schemas.microsoft.com/office/drawing/2014/main" id="{FE89D2A8-5E21-CEE1-407E-2FB37008CBCE}"/>
              </a:ext>
            </a:extLst>
          </p:cNvPr>
          <p:cNvSpPr/>
          <p:nvPr/>
        </p:nvSpPr>
        <p:spPr>
          <a:xfrm>
            <a:off x="8244432" y="2382034"/>
            <a:ext cx="614148" cy="466462"/>
          </a:xfrm>
          <a:prstGeom prst="rightArrow">
            <a:avLst/>
          </a:prstGeom>
          <a:solidFill>
            <a:srgbClr val="004A8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9" name="Arrow: Right 8">
            <a:extLst>
              <a:ext uri="{FF2B5EF4-FFF2-40B4-BE49-F238E27FC236}">
                <a16:creationId xmlns:a16="http://schemas.microsoft.com/office/drawing/2014/main" id="{AC2C94B9-3E15-7DA3-E724-419D4F0CCE37}"/>
              </a:ext>
            </a:extLst>
          </p:cNvPr>
          <p:cNvSpPr/>
          <p:nvPr/>
        </p:nvSpPr>
        <p:spPr>
          <a:xfrm>
            <a:off x="8254034" y="3235654"/>
            <a:ext cx="614148" cy="466462"/>
          </a:xfrm>
          <a:prstGeom prst="rightArrow">
            <a:avLst/>
          </a:prstGeom>
          <a:solidFill>
            <a:srgbClr val="004A8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2" name="Arrow: Right 11">
            <a:extLst>
              <a:ext uri="{FF2B5EF4-FFF2-40B4-BE49-F238E27FC236}">
                <a16:creationId xmlns:a16="http://schemas.microsoft.com/office/drawing/2014/main" id="{260FF5C0-45A1-3BA0-0F1E-B56556581C86}"/>
              </a:ext>
            </a:extLst>
          </p:cNvPr>
          <p:cNvSpPr/>
          <p:nvPr/>
        </p:nvSpPr>
        <p:spPr>
          <a:xfrm>
            <a:off x="8244432" y="4089973"/>
            <a:ext cx="614148" cy="466462"/>
          </a:xfrm>
          <a:prstGeom prst="rightArrow">
            <a:avLst/>
          </a:prstGeom>
          <a:solidFill>
            <a:srgbClr val="004A8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Tree>
    <p:extLst>
      <p:ext uri="{BB962C8B-B14F-4D97-AF65-F5344CB8AC3E}">
        <p14:creationId xmlns:p14="http://schemas.microsoft.com/office/powerpoint/2010/main" val="81185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ctangle 252">
            <a:extLst>
              <a:ext uri="{FF2B5EF4-FFF2-40B4-BE49-F238E27FC236}">
                <a16:creationId xmlns:a16="http://schemas.microsoft.com/office/drawing/2014/main" id="{9F6C06C9-A793-92C6-9DF2-8DDA832E6C0D}"/>
              </a:ext>
            </a:extLst>
          </p:cNvPr>
          <p:cNvSpPr/>
          <p:nvPr/>
        </p:nvSpPr>
        <p:spPr>
          <a:xfrm>
            <a:off x="150367" y="5198454"/>
            <a:ext cx="1137413" cy="83099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Rounded Corners 8">
            <a:extLst>
              <a:ext uri="{FF2B5EF4-FFF2-40B4-BE49-F238E27FC236}">
                <a16:creationId xmlns:a16="http://schemas.microsoft.com/office/drawing/2014/main" id="{4E84F3D8-AD92-9C4D-CF6E-262416835A10}"/>
              </a:ext>
            </a:extLst>
          </p:cNvPr>
          <p:cNvSpPr/>
          <p:nvPr/>
        </p:nvSpPr>
        <p:spPr>
          <a:xfrm>
            <a:off x="9816678" y="1624336"/>
            <a:ext cx="1695973" cy="4114800"/>
          </a:xfrm>
          <a:prstGeom prst="roundRect">
            <a:avLst/>
          </a:prstGeom>
          <a:solidFill>
            <a:schemeClr val="tx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Rounded Corners 2">
            <a:extLst>
              <a:ext uri="{FF2B5EF4-FFF2-40B4-BE49-F238E27FC236}">
                <a16:creationId xmlns:a16="http://schemas.microsoft.com/office/drawing/2014/main" id="{9084AAA9-168E-C4E8-391D-3A2C08FCA167}"/>
              </a:ext>
            </a:extLst>
          </p:cNvPr>
          <p:cNvSpPr/>
          <p:nvPr/>
        </p:nvSpPr>
        <p:spPr>
          <a:xfrm>
            <a:off x="8080308" y="3672725"/>
            <a:ext cx="1548501" cy="2066411"/>
          </a:xfrm>
          <a:prstGeom prst="roundRect">
            <a:avLst/>
          </a:prstGeom>
          <a:solidFill>
            <a:schemeClr val="tx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DECB5E57-FC82-CC2E-45C2-FD430B0A0BC9}"/>
              </a:ext>
            </a:extLst>
          </p:cNvPr>
          <p:cNvSpPr>
            <a:spLocks noGrp="1"/>
          </p:cNvSpPr>
          <p:nvPr>
            <p:ph type="title"/>
          </p:nvPr>
        </p:nvSpPr>
        <p:spPr>
          <a:xfrm>
            <a:off x="522673" y="236775"/>
            <a:ext cx="10610147" cy="952499"/>
          </a:xfrm>
        </p:spPr>
        <p:txBody>
          <a:bodyPr/>
          <a:lstStyle/>
          <a:p>
            <a:r>
              <a:rPr lang="en-US"/>
              <a:t>Needs to process mixed-criticality workloads</a:t>
            </a:r>
            <a:endParaRPr lang="en-DE"/>
          </a:p>
        </p:txBody>
      </p:sp>
      <p:sp>
        <p:nvSpPr>
          <p:cNvPr id="27" name="Rectangle 26">
            <a:extLst>
              <a:ext uri="{FF2B5EF4-FFF2-40B4-BE49-F238E27FC236}">
                <a16:creationId xmlns:a16="http://schemas.microsoft.com/office/drawing/2014/main" id="{08739E10-B644-F81B-7EA1-A867E85392CD}"/>
              </a:ext>
            </a:extLst>
          </p:cNvPr>
          <p:cNvSpPr/>
          <p:nvPr/>
        </p:nvSpPr>
        <p:spPr bwMode="gray">
          <a:xfrm>
            <a:off x="9973151" y="5169598"/>
            <a:ext cx="1407582" cy="420656"/>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576" rIns="36576" rtlCol="0" anchor="ctr"/>
          <a:lstStyle/>
          <a:p>
            <a:pPr algn="ctr"/>
            <a:r>
              <a:rPr lang="en-IN" sz="1200" b="1">
                <a:solidFill>
                  <a:schemeClr val="bg1"/>
                </a:solidFill>
              </a:rPr>
              <a:t>Physical device / computer</a:t>
            </a:r>
            <a:endParaRPr lang="en-US" sz="1200" b="1">
              <a:solidFill>
                <a:schemeClr val="bg1"/>
              </a:solidFill>
            </a:endParaRPr>
          </a:p>
        </p:txBody>
      </p:sp>
      <p:sp>
        <p:nvSpPr>
          <p:cNvPr id="28" name="Rectangle 27">
            <a:extLst>
              <a:ext uri="{FF2B5EF4-FFF2-40B4-BE49-F238E27FC236}">
                <a16:creationId xmlns:a16="http://schemas.microsoft.com/office/drawing/2014/main" id="{2D783492-45A0-5174-1F51-70BE8E9A06E2}"/>
              </a:ext>
            </a:extLst>
          </p:cNvPr>
          <p:cNvSpPr/>
          <p:nvPr/>
        </p:nvSpPr>
        <p:spPr bwMode="gray">
          <a:xfrm>
            <a:off x="9971137" y="4538053"/>
            <a:ext cx="1406513" cy="420658"/>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lIns="36576" rIns="36576" rtlCol="0" anchor="ctr"/>
          <a:lstStyle/>
          <a:p>
            <a:pPr algn="ctr"/>
            <a:r>
              <a:rPr lang="en-IN" sz="1200" b="1">
                <a:solidFill>
                  <a:schemeClr val="bg1"/>
                </a:solidFill>
              </a:rPr>
              <a:t>OS</a:t>
            </a:r>
            <a:endParaRPr lang="en-US" sz="1200" b="1">
              <a:solidFill>
                <a:schemeClr val="bg1"/>
              </a:solidFill>
            </a:endParaRPr>
          </a:p>
        </p:txBody>
      </p:sp>
      <p:sp>
        <p:nvSpPr>
          <p:cNvPr id="29" name="Rectangle 28">
            <a:extLst>
              <a:ext uri="{FF2B5EF4-FFF2-40B4-BE49-F238E27FC236}">
                <a16:creationId xmlns:a16="http://schemas.microsoft.com/office/drawing/2014/main" id="{9AE90A90-175B-A3EF-075B-F2F15204CB3C}"/>
              </a:ext>
            </a:extLst>
          </p:cNvPr>
          <p:cNvSpPr/>
          <p:nvPr/>
        </p:nvSpPr>
        <p:spPr bwMode="gray">
          <a:xfrm>
            <a:off x="9971137" y="3954836"/>
            <a:ext cx="1406513" cy="420658"/>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576" rIns="36576" rtlCol="0" anchor="ctr"/>
          <a:lstStyle/>
          <a:p>
            <a:pPr algn="ctr"/>
            <a:r>
              <a:rPr lang="en-IN" sz="1200" b="1">
                <a:solidFill>
                  <a:schemeClr val="bg1"/>
                </a:solidFill>
              </a:rPr>
              <a:t>Hypervisor</a:t>
            </a:r>
            <a:endParaRPr lang="en-US" sz="1200" b="1">
              <a:solidFill>
                <a:schemeClr val="bg1"/>
              </a:solidFill>
            </a:endParaRPr>
          </a:p>
        </p:txBody>
      </p:sp>
      <p:sp>
        <p:nvSpPr>
          <p:cNvPr id="46" name="Rectangle 45">
            <a:extLst>
              <a:ext uri="{FF2B5EF4-FFF2-40B4-BE49-F238E27FC236}">
                <a16:creationId xmlns:a16="http://schemas.microsoft.com/office/drawing/2014/main" id="{B1B9C355-5648-C7DD-B0E4-8F61D5285052}"/>
              </a:ext>
            </a:extLst>
          </p:cNvPr>
          <p:cNvSpPr/>
          <p:nvPr/>
        </p:nvSpPr>
        <p:spPr bwMode="gray">
          <a:xfrm>
            <a:off x="10122829" y="2293794"/>
            <a:ext cx="548640" cy="420658"/>
          </a:xfrm>
          <a:prstGeom prst="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576" rIns="36576" rtlCol="0" anchor="ctr"/>
          <a:lstStyle/>
          <a:p>
            <a:pPr algn="ctr"/>
            <a:r>
              <a:rPr lang="en-IN" sz="1200" b="1">
                <a:solidFill>
                  <a:schemeClr val="bg1"/>
                </a:solidFill>
              </a:rPr>
              <a:t>Best-effort</a:t>
            </a:r>
            <a:endParaRPr lang="en-US" sz="1200" b="1">
              <a:solidFill>
                <a:schemeClr val="bg1"/>
              </a:solidFill>
            </a:endParaRPr>
          </a:p>
        </p:txBody>
      </p:sp>
      <p:sp>
        <p:nvSpPr>
          <p:cNvPr id="47" name="Rectangle 46">
            <a:extLst>
              <a:ext uri="{FF2B5EF4-FFF2-40B4-BE49-F238E27FC236}">
                <a16:creationId xmlns:a16="http://schemas.microsoft.com/office/drawing/2014/main" id="{DE8A2022-3835-C404-ADCE-DD86931009E2}"/>
              </a:ext>
            </a:extLst>
          </p:cNvPr>
          <p:cNvSpPr/>
          <p:nvPr/>
        </p:nvSpPr>
        <p:spPr bwMode="gray">
          <a:xfrm>
            <a:off x="10831632" y="2805319"/>
            <a:ext cx="548640" cy="420658"/>
          </a:xfrm>
          <a:prstGeom prst="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576" rIns="36576" rtlCol="0" anchor="ctr"/>
          <a:lstStyle/>
          <a:p>
            <a:pPr algn="ctr"/>
            <a:r>
              <a:rPr lang="en-IN" sz="1200" b="1">
                <a:solidFill>
                  <a:schemeClr val="bg1"/>
                </a:solidFill>
              </a:rPr>
              <a:t>Best-effort</a:t>
            </a:r>
            <a:endParaRPr lang="en-US" sz="1200" b="1">
              <a:solidFill>
                <a:schemeClr val="bg1"/>
              </a:solidFill>
            </a:endParaRPr>
          </a:p>
        </p:txBody>
      </p:sp>
      <p:sp>
        <p:nvSpPr>
          <p:cNvPr id="4" name="Rectangle 3">
            <a:extLst>
              <a:ext uri="{FF2B5EF4-FFF2-40B4-BE49-F238E27FC236}">
                <a16:creationId xmlns:a16="http://schemas.microsoft.com/office/drawing/2014/main" id="{8650B55C-D2D4-F369-158B-0CCE1DA51A1A}"/>
              </a:ext>
            </a:extLst>
          </p:cNvPr>
          <p:cNvSpPr/>
          <p:nvPr/>
        </p:nvSpPr>
        <p:spPr bwMode="gray">
          <a:xfrm>
            <a:off x="8180960" y="5169597"/>
            <a:ext cx="1349948" cy="420657"/>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576" rIns="36576" rtlCol="0" anchor="ctr"/>
          <a:lstStyle/>
          <a:p>
            <a:pPr algn="ctr"/>
            <a:r>
              <a:rPr lang="en-IN" sz="1200" b="1">
                <a:solidFill>
                  <a:schemeClr val="bg1"/>
                </a:solidFill>
              </a:rPr>
              <a:t>Physical device / computer</a:t>
            </a:r>
            <a:endParaRPr lang="en-US" sz="1200" b="1">
              <a:solidFill>
                <a:schemeClr val="bg1"/>
              </a:solidFill>
            </a:endParaRPr>
          </a:p>
        </p:txBody>
      </p:sp>
      <p:sp>
        <p:nvSpPr>
          <p:cNvPr id="10" name="Rectangle 9">
            <a:extLst>
              <a:ext uri="{FF2B5EF4-FFF2-40B4-BE49-F238E27FC236}">
                <a16:creationId xmlns:a16="http://schemas.microsoft.com/office/drawing/2014/main" id="{AECF6856-18BF-EF8D-6068-AD7B7B2B161F}"/>
              </a:ext>
            </a:extLst>
          </p:cNvPr>
          <p:cNvSpPr/>
          <p:nvPr/>
        </p:nvSpPr>
        <p:spPr bwMode="gray">
          <a:xfrm>
            <a:off x="8181494" y="4538053"/>
            <a:ext cx="1348880" cy="420656"/>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lIns="36576" rIns="36576" rtlCol="0" anchor="ctr"/>
          <a:lstStyle/>
          <a:p>
            <a:pPr algn="ctr"/>
            <a:r>
              <a:rPr lang="en-IN" sz="1200" b="1">
                <a:solidFill>
                  <a:schemeClr val="bg1"/>
                </a:solidFill>
              </a:rPr>
              <a:t>OS</a:t>
            </a:r>
            <a:endParaRPr lang="en-US" sz="1200" b="1">
              <a:solidFill>
                <a:schemeClr val="bg1"/>
              </a:solidFill>
            </a:endParaRPr>
          </a:p>
        </p:txBody>
      </p:sp>
      <p:grpSp>
        <p:nvGrpSpPr>
          <p:cNvPr id="8" name="Group 7">
            <a:extLst>
              <a:ext uri="{FF2B5EF4-FFF2-40B4-BE49-F238E27FC236}">
                <a16:creationId xmlns:a16="http://schemas.microsoft.com/office/drawing/2014/main" id="{D515E259-5882-8488-B0CC-8A6F59075EFD}"/>
              </a:ext>
            </a:extLst>
          </p:cNvPr>
          <p:cNvGrpSpPr/>
          <p:nvPr/>
        </p:nvGrpSpPr>
        <p:grpSpPr>
          <a:xfrm>
            <a:off x="8284420" y="3906507"/>
            <a:ext cx="1143029" cy="420658"/>
            <a:chOff x="8376083" y="3906507"/>
            <a:chExt cx="1143029" cy="420658"/>
          </a:xfrm>
        </p:grpSpPr>
        <p:sp>
          <p:nvSpPr>
            <p:cNvPr id="53" name="Rectangle 52">
              <a:extLst>
                <a:ext uri="{FF2B5EF4-FFF2-40B4-BE49-F238E27FC236}">
                  <a16:creationId xmlns:a16="http://schemas.microsoft.com/office/drawing/2014/main" id="{77870E5A-D7B4-F3B2-F952-999B9F920017}"/>
                </a:ext>
              </a:extLst>
            </p:cNvPr>
            <p:cNvSpPr/>
            <p:nvPr/>
          </p:nvSpPr>
          <p:spPr bwMode="gray">
            <a:xfrm>
              <a:off x="8376083" y="3906507"/>
              <a:ext cx="492798" cy="420658"/>
            </a:xfrm>
            <a:prstGeom prst="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576" rIns="36576" rtlCol="0" anchor="ctr"/>
            <a:lstStyle/>
            <a:p>
              <a:pPr algn="ctr"/>
              <a:r>
                <a:rPr lang="en-IN" sz="1200" b="1">
                  <a:solidFill>
                    <a:schemeClr val="bg1"/>
                  </a:solidFill>
                </a:rPr>
                <a:t>Real-time</a:t>
              </a:r>
              <a:endParaRPr lang="en-US" sz="1200" b="1">
                <a:solidFill>
                  <a:schemeClr val="bg1"/>
                </a:solidFill>
              </a:endParaRPr>
            </a:p>
          </p:txBody>
        </p:sp>
        <p:sp>
          <p:nvSpPr>
            <p:cNvPr id="54" name="Rectangle 53">
              <a:extLst>
                <a:ext uri="{FF2B5EF4-FFF2-40B4-BE49-F238E27FC236}">
                  <a16:creationId xmlns:a16="http://schemas.microsoft.com/office/drawing/2014/main" id="{B5CFCCFB-C9E8-1974-B783-320043359B1C}"/>
                </a:ext>
              </a:extLst>
            </p:cNvPr>
            <p:cNvSpPr/>
            <p:nvPr/>
          </p:nvSpPr>
          <p:spPr bwMode="gray">
            <a:xfrm>
              <a:off x="9026314" y="3906507"/>
              <a:ext cx="492798" cy="420658"/>
            </a:xfrm>
            <a:prstGeom prst="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576" rIns="36576" rtlCol="0" anchor="ctr"/>
            <a:lstStyle/>
            <a:p>
              <a:pPr algn="ctr"/>
              <a:r>
                <a:rPr lang="en-IN" sz="1200" b="1">
                  <a:solidFill>
                    <a:schemeClr val="bg1"/>
                  </a:solidFill>
                </a:rPr>
                <a:t>Best-effort</a:t>
              </a:r>
              <a:endParaRPr lang="en-US" sz="1200" b="1">
                <a:solidFill>
                  <a:schemeClr val="bg1"/>
                </a:solidFill>
              </a:endParaRPr>
            </a:p>
          </p:txBody>
        </p:sp>
      </p:grpSp>
      <p:sp>
        <p:nvSpPr>
          <p:cNvPr id="66" name="Rectangle 65">
            <a:extLst>
              <a:ext uri="{FF2B5EF4-FFF2-40B4-BE49-F238E27FC236}">
                <a16:creationId xmlns:a16="http://schemas.microsoft.com/office/drawing/2014/main" id="{5CF0ED40-81CE-D57B-9FF0-E284E38310C6}"/>
              </a:ext>
            </a:extLst>
          </p:cNvPr>
          <p:cNvSpPr/>
          <p:nvPr/>
        </p:nvSpPr>
        <p:spPr bwMode="gray">
          <a:xfrm>
            <a:off x="10122829" y="1791585"/>
            <a:ext cx="548640" cy="420658"/>
          </a:xfrm>
          <a:prstGeom prst="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576" rIns="36576" rtlCol="0" anchor="ctr"/>
          <a:lstStyle/>
          <a:p>
            <a:pPr algn="ctr"/>
            <a:r>
              <a:rPr lang="en-IN" sz="1200" b="1">
                <a:solidFill>
                  <a:schemeClr val="bg1"/>
                </a:solidFill>
              </a:rPr>
              <a:t>Real-time</a:t>
            </a:r>
            <a:endParaRPr lang="en-US" sz="1200" b="1">
              <a:solidFill>
                <a:schemeClr val="bg1"/>
              </a:solidFill>
            </a:endParaRPr>
          </a:p>
        </p:txBody>
      </p:sp>
      <p:sp>
        <p:nvSpPr>
          <p:cNvPr id="67" name="Rectangle 66">
            <a:extLst>
              <a:ext uri="{FF2B5EF4-FFF2-40B4-BE49-F238E27FC236}">
                <a16:creationId xmlns:a16="http://schemas.microsoft.com/office/drawing/2014/main" id="{6D9244A1-4BDB-EBF2-2E68-C6DC4A245437}"/>
              </a:ext>
            </a:extLst>
          </p:cNvPr>
          <p:cNvSpPr/>
          <p:nvPr/>
        </p:nvSpPr>
        <p:spPr bwMode="gray">
          <a:xfrm>
            <a:off x="10831632" y="2292380"/>
            <a:ext cx="548640" cy="420658"/>
          </a:xfrm>
          <a:prstGeom prst="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576" rIns="36576" rtlCol="0" anchor="ctr"/>
          <a:lstStyle/>
          <a:p>
            <a:pPr algn="ctr"/>
            <a:r>
              <a:rPr lang="en-IN" sz="1200" b="1">
                <a:solidFill>
                  <a:schemeClr val="bg1"/>
                </a:solidFill>
              </a:rPr>
              <a:t>Real-time</a:t>
            </a:r>
            <a:endParaRPr lang="en-US" sz="1200" b="1">
              <a:solidFill>
                <a:schemeClr val="bg1"/>
              </a:solidFill>
            </a:endParaRPr>
          </a:p>
        </p:txBody>
      </p:sp>
      <p:sp>
        <p:nvSpPr>
          <p:cNvPr id="161" name="TextBox 160">
            <a:extLst>
              <a:ext uri="{FF2B5EF4-FFF2-40B4-BE49-F238E27FC236}">
                <a16:creationId xmlns:a16="http://schemas.microsoft.com/office/drawing/2014/main" id="{B0C68EB2-C50A-87FA-80C1-9ABC19E023CD}"/>
              </a:ext>
            </a:extLst>
          </p:cNvPr>
          <p:cNvSpPr txBox="1"/>
          <p:nvPr/>
        </p:nvSpPr>
        <p:spPr>
          <a:xfrm>
            <a:off x="5916335" y="1327472"/>
            <a:ext cx="3108960" cy="10058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chemeClr val="tx1"/>
                </a:solidFill>
                <a:effectLst/>
                <a:uFillTx/>
                <a:latin typeface="+mn-lt"/>
                <a:ea typeface="+mn-ea"/>
                <a:cs typeface="+mn-cs"/>
                <a:sym typeface="Helvetica Neue"/>
              </a:rPr>
              <a:t>Different levels of </a:t>
            </a:r>
            <a:r>
              <a:rPr kumimoji="0" lang="en-US" sz="1600" b="0" i="0" u="sng" strike="noStrike" cap="none" spc="0" normalizeH="0" baseline="0">
                <a:ln>
                  <a:noFill/>
                </a:ln>
                <a:solidFill>
                  <a:schemeClr val="tx1"/>
                </a:solidFill>
                <a:effectLst/>
                <a:uFillTx/>
                <a:latin typeface="+mn-lt"/>
                <a:ea typeface="+mn-ea"/>
                <a:cs typeface="+mn-cs"/>
                <a:sym typeface="Helvetica Neue"/>
              </a:rPr>
              <a:t>isolation</a:t>
            </a:r>
            <a:r>
              <a:rPr kumimoji="0" lang="en-US" sz="1600" b="0" i="0" u="none" strike="noStrike" cap="none" spc="0" normalizeH="0" baseline="0">
                <a:ln>
                  <a:noFill/>
                </a:ln>
                <a:solidFill>
                  <a:schemeClr val="tx1"/>
                </a:solidFill>
                <a:effectLst/>
                <a:uFillTx/>
                <a:latin typeface="+mn-lt"/>
                <a:ea typeface="+mn-ea"/>
                <a:cs typeface="+mn-cs"/>
                <a:sym typeface="Helvetica Neue"/>
              </a:rPr>
              <a:t> between real-time and best-effort workloads can be achieved </a:t>
            </a:r>
          </a:p>
        </p:txBody>
      </p:sp>
      <p:sp>
        <p:nvSpPr>
          <p:cNvPr id="164" name="TextBox 163">
            <a:extLst>
              <a:ext uri="{FF2B5EF4-FFF2-40B4-BE49-F238E27FC236}">
                <a16:creationId xmlns:a16="http://schemas.microsoft.com/office/drawing/2014/main" id="{BE894504-F130-61AE-B55D-501AA55E5770}"/>
              </a:ext>
            </a:extLst>
          </p:cNvPr>
          <p:cNvSpPr txBox="1"/>
          <p:nvPr/>
        </p:nvSpPr>
        <p:spPr>
          <a:xfrm>
            <a:off x="5932352" y="2567432"/>
            <a:ext cx="3108960" cy="10058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600" u="sng">
                <a:solidFill>
                  <a:schemeClr val="tx1"/>
                </a:solidFill>
                <a:sym typeface="Wingdings" panose="05000000000000000000" pitchFamily="2" charset="2"/>
              </a:rPr>
              <a:t>Orchestration</a:t>
            </a:r>
            <a:r>
              <a:rPr lang="en-US" sz="1600">
                <a:solidFill>
                  <a:schemeClr val="tx1"/>
                </a:solidFill>
                <a:sym typeface="Wingdings" panose="05000000000000000000" pitchFamily="2" charset="2"/>
              </a:rPr>
              <a:t> of mixed-criticality workload is complex: latency need per workload is to be balanced with available latency budget</a:t>
            </a:r>
          </a:p>
        </p:txBody>
      </p:sp>
      <p:sp>
        <p:nvSpPr>
          <p:cNvPr id="166" name="TextBox 165">
            <a:extLst>
              <a:ext uri="{FF2B5EF4-FFF2-40B4-BE49-F238E27FC236}">
                <a16:creationId xmlns:a16="http://schemas.microsoft.com/office/drawing/2014/main" id="{BCA05B41-D6C2-92CA-D7F5-F61A076F96C7}"/>
              </a:ext>
            </a:extLst>
          </p:cNvPr>
          <p:cNvSpPr txBox="1"/>
          <p:nvPr/>
        </p:nvSpPr>
        <p:spPr>
          <a:xfrm>
            <a:off x="10255745" y="5790044"/>
            <a:ext cx="107240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1"/>
                </a:solidFill>
                <a:effectLst/>
                <a:uFillTx/>
                <a:latin typeface="+mn-lt"/>
                <a:ea typeface="+mn-ea"/>
                <a:cs typeface="+mn-cs"/>
                <a:sym typeface="Helvetica Neue"/>
              </a:rPr>
              <a:t>Virtualized</a:t>
            </a:r>
            <a:endParaRPr kumimoji="0" lang="en-DE" sz="1800" b="0" i="0" u="none" strike="noStrike" cap="none" spc="0" normalizeH="0" baseline="0">
              <a:ln>
                <a:noFill/>
              </a:ln>
              <a:solidFill>
                <a:schemeClr val="tx1"/>
              </a:solidFill>
              <a:effectLst/>
              <a:uFillTx/>
              <a:latin typeface="+mn-lt"/>
              <a:ea typeface="+mn-ea"/>
              <a:cs typeface="+mn-cs"/>
              <a:sym typeface="Helvetica Neue"/>
            </a:endParaRPr>
          </a:p>
        </p:txBody>
      </p:sp>
      <p:sp>
        <p:nvSpPr>
          <p:cNvPr id="168" name="TextBox 167">
            <a:extLst>
              <a:ext uri="{FF2B5EF4-FFF2-40B4-BE49-F238E27FC236}">
                <a16:creationId xmlns:a16="http://schemas.microsoft.com/office/drawing/2014/main" id="{C6D3DBEE-A553-C43A-81A6-A9736C2B57B8}"/>
              </a:ext>
            </a:extLst>
          </p:cNvPr>
          <p:cNvSpPr txBox="1"/>
          <p:nvPr/>
        </p:nvSpPr>
        <p:spPr>
          <a:xfrm>
            <a:off x="8530819" y="5790044"/>
            <a:ext cx="783869"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1"/>
                </a:solidFill>
                <a:effectLst/>
                <a:uFillTx/>
                <a:latin typeface="+mn-lt"/>
                <a:ea typeface="+mn-ea"/>
                <a:cs typeface="+mn-cs"/>
                <a:sym typeface="Helvetica Neue"/>
              </a:rPr>
              <a:t>Classic </a:t>
            </a:r>
          </a:p>
          <a:p>
            <a:pPr marL="0" marR="0" indent="0" algn="ctr" defTabSz="2438338"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1"/>
                </a:solidFill>
                <a:effectLst/>
                <a:uFillTx/>
                <a:latin typeface="+mn-lt"/>
                <a:ea typeface="+mn-ea"/>
                <a:cs typeface="+mn-cs"/>
                <a:sym typeface="Helvetica Neue"/>
              </a:rPr>
              <a:t>(native)</a:t>
            </a:r>
            <a:endParaRPr kumimoji="0" lang="en-DE" sz="1800" b="0" i="0" u="none" strike="noStrike" cap="none" spc="0" normalizeH="0" baseline="0">
              <a:ln>
                <a:noFill/>
              </a:ln>
              <a:solidFill>
                <a:schemeClr val="tx1"/>
              </a:solidFill>
              <a:effectLst/>
              <a:uFillTx/>
              <a:latin typeface="+mn-lt"/>
              <a:ea typeface="+mn-ea"/>
              <a:cs typeface="+mn-cs"/>
              <a:sym typeface="Helvetica Neue"/>
            </a:endParaRPr>
          </a:p>
        </p:txBody>
      </p:sp>
      <p:pic>
        <p:nvPicPr>
          <p:cNvPr id="40" name="Graphic 39" descr="Gears with solid fill">
            <a:extLst>
              <a:ext uri="{FF2B5EF4-FFF2-40B4-BE49-F238E27FC236}">
                <a16:creationId xmlns:a16="http://schemas.microsoft.com/office/drawing/2014/main" id="{D04AF717-B6F2-89A2-8612-4044C6BCAC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3849" y="2549404"/>
            <a:ext cx="1041896" cy="1041896"/>
          </a:xfrm>
          <a:prstGeom prst="rect">
            <a:avLst/>
          </a:prstGeom>
        </p:spPr>
      </p:pic>
      <p:sp>
        <p:nvSpPr>
          <p:cNvPr id="142" name="TextBox 141">
            <a:extLst>
              <a:ext uri="{FF2B5EF4-FFF2-40B4-BE49-F238E27FC236}">
                <a16:creationId xmlns:a16="http://schemas.microsoft.com/office/drawing/2014/main" id="{48BE4B4E-7FC5-A79E-A2A4-6A638A325662}"/>
              </a:ext>
            </a:extLst>
          </p:cNvPr>
          <p:cNvSpPr txBox="1"/>
          <p:nvPr/>
        </p:nvSpPr>
        <p:spPr>
          <a:xfrm>
            <a:off x="1468108" y="1327472"/>
            <a:ext cx="3108960" cy="10058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600">
                <a:solidFill>
                  <a:schemeClr val="tx1"/>
                </a:solidFill>
                <a:sym typeface="Wingdings" panose="05000000000000000000" pitchFamily="2" charset="2"/>
              </a:rPr>
              <a:t>Accurate </a:t>
            </a:r>
            <a:r>
              <a:rPr lang="en-US" sz="1600" u="sng">
                <a:solidFill>
                  <a:schemeClr val="tx1"/>
                </a:solidFill>
                <a:sym typeface="Wingdings" panose="05000000000000000000" pitchFamily="2" charset="2"/>
              </a:rPr>
              <a:t>time synchronization</a:t>
            </a:r>
            <a:r>
              <a:rPr lang="en-US" sz="1600">
                <a:solidFill>
                  <a:schemeClr val="tx1"/>
                </a:solidFill>
                <a:sym typeface="Wingdings" panose="05000000000000000000" pitchFamily="2" charset="2"/>
              </a:rPr>
              <a:t> is fundamental to manage, orchestrate and communicate mixed-criticality workloads</a:t>
            </a:r>
          </a:p>
        </p:txBody>
      </p:sp>
      <p:sp>
        <p:nvSpPr>
          <p:cNvPr id="143" name="TextBox 142">
            <a:extLst>
              <a:ext uri="{FF2B5EF4-FFF2-40B4-BE49-F238E27FC236}">
                <a16:creationId xmlns:a16="http://schemas.microsoft.com/office/drawing/2014/main" id="{C064BE54-7EDD-B66F-C3C0-CE59A32A1939}"/>
              </a:ext>
            </a:extLst>
          </p:cNvPr>
          <p:cNvSpPr txBox="1"/>
          <p:nvPr/>
        </p:nvSpPr>
        <p:spPr>
          <a:xfrm>
            <a:off x="3373114" y="3905581"/>
            <a:ext cx="3853288" cy="10058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600" u="sng">
                <a:solidFill>
                  <a:schemeClr val="tx1"/>
                </a:solidFill>
                <a:sym typeface="Wingdings" panose="05000000000000000000" pitchFamily="2" charset="2"/>
              </a:rPr>
              <a:t>Network convergence with TSN </a:t>
            </a:r>
            <a:r>
              <a:rPr lang="en-US" sz="1600">
                <a:solidFill>
                  <a:schemeClr val="tx1"/>
                </a:solidFill>
                <a:sym typeface="Wingdings" panose="05000000000000000000" pitchFamily="2" charset="2"/>
              </a:rPr>
              <a:t>as key enabler of mixed-criticality communication on the network/connectivity side</a:t>
            </a:r>
          </a:p>
        </p:txBody>
      </p:sp>
      <p:sp>
        <p:nvSpPr>
          <p:cNvPr id="144" name="TextBox 143">
            <a:extLst>
              <a:ext uri="{FF2B5EF4-FFF2-40B4-BE49-F238E27FC236}">
                <a16:creationId xmlns:a16="http://schemas.microsoft.com/office/drawing/2014/main" id="{2487DCD9-75CF-F542-22A9-BE861D25FFCD}"/>
              </a:ext>
            </a:extLst>
          </p:cNvPr>
          <p:cNvSpPr txBox="1"/>
          <p:nvPr/>
        </p:nvSpPr>
        <p:spPr>
          <a:xfrm>
            <a:off x="1087954" y="5198454"/>
            <a:ext cx="6592396" cy="83099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R="0" defTabSz="2438338" rtl="0" fontAlgn="auto" latinLnBrk="0" hangingPunct="0">
              <a:lnSpc>
                <a:spcPct val="100000"/>
              </a:lnSpc>
              <a:spcBef>
                <a:spcPts val="0"/>
              </a:spcBef>
              <a:spcAft>
                <a:spcPts val="0"/>
              </a:spcAft>
              <a:buClrTx/>
              <a:buSzTx/>
              <a:tabLst/>
            </a:pPr>
            <a:r>
              <a:rPr lang="en-US" i="1">
                <a:solidFill>
                  <a:schemeClr val="tx1"/>
                </a:solidFill>
                <a:sym typeface="Wingdings" panose="05000000000000000000" pitchFamily="2" charset="2"/>
              </a:rPr>
              <a:t> </a:t>
            </a:r>
            <a:r>
              <a:rPr lang="en-US" i="1">
                <a:solidFill>
                  <a:schemeClr val="tx1"/>
                </a:solidFill>
              </a:rPr>
              <a:t>Meet cycle time needs for </a:t>
            </a:r>
            <a:r>
              <a:rPr kumimoji="0" lang="en-US" b="0" i="1" strike="noStrike" cap="none" spc="0" normalizeH="0" baseline="0">
                <a:ln>
                  <a:noFill/>
                </a:ln>
                <a:solidFill>
                  <a:schemeClr val="tx1"/>
                </a:solidFill>
                <a:effectLst/>
                <a:uFillTx/>
                <a:latin typeface="+mn-lt"/>
                <a:ea typeface="+mn-ea"/>
                <a:cs typeface="+mn-cs"/>
                <a:sym typeface="Helvetica Neue"/>
              </a:rPr>
              <a:t>real-time workloads</a:t>
            </a:r>
          </a:p>
          <a:p>
            <a:pPr marL="342900" marR="0" indent="-342900" defTabSz="2438338" rtl="0" fontAlgn="auto" latinLnBrk="0" hangingPunct="0">
              <a:lnSpc>
                <a:spcPct val="100000"/>
              </a:lnSpc>
              <a:spcBef>
                <a:spcPts val="0"/>
              </a:spcBef>
              <a:spcAft>
                <a:spcPts val="0"/>
              </a:spcAft>
              <a:buClrTx/>
              <a:buSzTx/>
              <a:buFont typeface="Wingdings" panose="05000000000000000000" pitchFamily="2" charset="2"/>
              <a:buChar char="à"/>
              <a:tabLst/>
            </a:pPr>
            <a:r>
              <a:rPr kumimoji="0" lang="en-US" b="0" i="1" strike="noStrike" cap="none" spc="0" normalizeH="0" baseline="0">
                <a:ln>
                  <a:noFill/>
                </a:ln>
                <a:solidFill>
                  <a:schemeClr val="tx1"/>
                </a:solidFill>
                <a:effectLst/>
                <a:uFillTx/>
                <a:latin typeface="+mn-lt"/>
                <a:ea typeface="+mn-ea"/>
                <a:cs typeface="+mn-cs"/>
                <a:sym typeface="Helvetica Neue"/>
              </a:rPr>
              <a:t>High-performance with best-effort workloads</a:t>
            </a:r>
          </a:p>
        </p:txBody>
      </p:sp>
      <p:grpSp>
        <p:nvGrpSpPr>
          <p:cNvPr id="145" name="Group 144">
            <a:extLst>
              <a:ext uri="{FF2B5EF4-FFF2-40B4-BE49-F238E27FC236}">
                <a16:creationId xmlns:a16="http://schemas.microsoft.com/office/drawing/2014/main" id="{04744E24-6D2E-91B2-E1EC-1540E56900D3}"/>
              </a:ext>
            </a:extLst>
          </p:cNvPr>
          <p:cNvGrpSpPr>
            <a:grpSpLocks noChangeAspect="1"/>
          </p:cNvGrpSpPr>
          <p:nvPr/>
        </p:nvGrpSpPr>
        <p:grpSpPr>
          <a:xfrm>
            <a:off x="291619" y="1454772"/>
            <a:ext cx="747482" cy="751240"/>
            <a:chOff x="2458968" y="1384113"/>
            <a:chExt cx="620848" cy="623970"/>
          </a:xfrm>
        </p:grpSpPr>
        <p:grpSp>
          <p:nvGrpSpPr>
            <p:cNvPr id="146" name="Group 145">
              <a:extLst>
                <a:ext uri="{FF2B5EF4-FFF2-40B4-BE49-F238E27FC236}">
                  <a16:creationId xmlns:a16="http://schemas.microsoft.com/office/drawing/2014/main" id="{0DFC3450-AA7E-C5BA-FC13-1FE866B40795}"/>
                </a:ext>
              </a:extLst>
            </p:cNvPr>
            <p:cNvGrpSpPr/>
            <p:nvPr/>
          </p:nvGrpSpPr>
          <p:grpSpPr>
            <a:xfrm>
              <a:off x="2458968" y="1749307"/>
              <a:ext cx="212792" cy="258776"/>
              <a:chOff x="2458968" y="1749307"/>
              <a:chExt cx="212792" cy="258776"/>
            </a:xfrm>
            <a:solidFill>
              <a:srgbClr val="00C7FD"/>
            </a:solidFill>
          </p:grpSpPr>
          <p:sp>
            <p:nvSpPr>
              <p:cNvPr id="169" name="Freeform: Shape 168">
                <a:extLst>
                  <a:ext uri="{FF2B5EF4-FFF2-40B4-BE49-F238E27FC236}">
                    <a16:creationId xmlns:a16="http://schemas.microsoft.com/office/drawing/2014/main" id="{A85D8BA7-6E44-C3A6-7C07-F4157A655891}"/>
                  </a:ext>
                </a:extLst>
              </p:cNvPr>
              <p:cNvSpPr>
                <a:spLocks/>
              </p:cNvSpPr>
              <p:nvPr/>
            </p:nvSpPr>
            <p:spPr bwMode="auto">
              <a:xfrm>
                <a:off x="2458968" y="1794641"/>
                <a:ext cx="212792" cy="213442"/>
              </a:xfrm>
              <a:custGeom>
                <a:avLst/>
                <a:gdLst>
                  <a:gd name="connsiteX0" fmla="*/ 493309 w 706342"/>
                  <a:gd name="connsiteY0" fmla="*/ 161912 h 708498"/>
                  <a:gd name="connsiteX1" fmla="*/ 367049 w 706342"/>
                  <a:gd name="connsiteY1" fmla="*/ 288172 h 708498"/>
                  <a:gd name="connsiteX2" fmla="*/ 353173 w 706342"/>
                  <a:gd name="connsiteY2" fmla="*/ 285371 h 708498"/>
                  <a:gd name="connsiteX3" fmla="*/ 284294 w 706342"/>
                  <a:gd name="connsiteY3" fmla="*/ 354250 h 708498"/>
                  <a:gd name="connsiteX4" fmla="*/ 353173 w 706342"/>
                  <a:gd name="connsiteY4" fmla="*/ 423129 h 708498"/>
                  <a:gd name="connsiteX5" fmla="*/ 422052 w 706342"/>
                  <a:gd name="connsiteY5" fmla="*/ 354250 h 708498"/>
                  <a:gd name="connsiteX6" fmla="*/ 419646 w 706342"/>
                  <a:gd name="connsiteY6" fmla="*/ 342335 h 708498"/>
                  <a:gd name="connsiteX7" fmla="*/ 546689 w 706342"/>
                  <a:gd name="connsiteY7" fmla="*/ 215292 h 708498"/>
                  <a:gd name="connsiteX8" fmla="*/ 353171 w 706342"/>
                  <a:gd name="connsiteY8" fmla="*/ 0 h 708498"/>
                  <a:gd name="connsiteX9" fmla="*/ 706342 w 706342"/>
                  <a:gd name="connsiteY9" fmla="*/ 354249 h 708498"/>
                  <a:gd name="connsiteX10" fmla="*/ 353171 w 706342"/>
                  <a:gd name="connsiteY10" fmla="*/ 708498 h 708498"/>
                  <a:gd name="connsiteX11" fmla="*/ 0 w 706342"/>
                  <a:gd name="connsiteY11" fmla="*/ 354249 h 708498"/>
                  <a:gd name="connsiteX12" fmla="*/ 353171 w 706342"/>
                  <a:gd name="connsiteY12" fmla="*/ 0 h 7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342" h="708498">
                    <a:moveTo>
                      <a:pt x="493309" y="161912"/>
                    </a:moveTo>
                    <a:lnTo>
                      <a:pt x="367049" y="288172"/>
                    </a:lnTo>
                    <a:lnTo>
                      <a:pt x="353173" y="285371"/>
                    </a:lnTo>
                    <a:cubicBezTo>
                      <a:pt x="315132" y="285371"/>
                      <a:pt x="284294" y="316209"/>
                      <a:pt x="284294" y="354250"/>
                    </a:cubicBezTo>
                    <a:cubicBezTo>
                      <a:pt x="284294" y="392291"/>
                      <a:pt x="315132" y="423129"/>
                      <a:pt x="353173" y="423129"/>
                    </a:cubicBezTo>
                    <a:cubicBezTo>
                      <a:pt x="391214" y="423129"/>
                      <a:pt x="422052" y="392291"/>
                      <a:pt x="422052" y="354250"/>
                    </a:cubicBezTo>
                    <a:lnTo>
                      <a:pt x="419646" y="342335"/>
                    </a:lnTo>
                    <a:lnTo>
                      <a:pt x="546689" y="215292"/>
                    </a:lnTo>
                    <a:close/>
                    <a:moveTo>
                      <a:pt x="353171" y="0"/>
                    </a:moveTo>
                    <a:cubicBezTo>
                      <a:pt x="548222" y="0"/>
                      <a:pt x="706342" y="158603"/>
                      <a:pt x="706342" y="354249"/>
                    </a:cubicBezTo>
                    <a:cubicBezTo>
                      <a:pt x="706342" y="549895"/>
                      <a:pt x="548222" y="708498"/>
                      <a:pt x="353171" y="708498"/>
                    </a:cubicBezTo>
                    <a:cubicBezTo>
                      <a:pt x="158120" y="708498"/>
                      <a:pt x="0" y="549895"/>
                      <a:pt x="0" y="354249"/>
                    </a:cubicBezTo>
                    <a:cubicBezTo>
                      <a:pt x="0" y="158603"/>
                      <a:pt x="158120" y="0"/>
                      <a:pt x="353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219" name="Rectangle 197">
                <a:extLst>
                  <a:ext uri="{FF2B5EF4-FFF2-40B4-BE49-F238E27FC236}">
                    <a16:creationId xmlns:a16="http://schemas.microsoft.com/office/drawing/2014/main" id="{B06F02AC-0612-876C-E4E4-3D086E66FA04}"/>
                  </a:ext>
                </a:extLst>
              </p:cNvPr>
              <p:cNvSpPr>
                <a:spLocks noChangeArrowheads="1"/>
              </p:cNvSpPr>
              <p:nvPr/>
            </p:nvSpPr>
            <p:spPr bwMode="auto">
              <a:xfrm>
                <a:off x="2546675" y="1764837"/>
                <a:ext cx="37379" cy="574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221" name="Rectangle 197">
                <a:extLst>
                  <a:ext uri="{FF2B5EF4-FFF2-40B4-BE49-F238E27FC236}">
                    <a16:creationId xmlns:a16="http://schemas.microsoft.com/office/drawing/2014/main" id="{E81694A8-F9A8-05D1-A077-A3FD153FE23A}"/>
                  </a:ext>
                </a:extLst>
              </p:cNvPr>
              <p:cNvSpPr>
                <a:spLocks noChangeArrowheads="1"/>
              </p:cNvSpPr>
              <p:nvPr/>
            </p:nvSpPr>
            <p:spPr bwMode="auto">
              <a:xfrm rot="5400000">
                <a:off x="2550026" y="1730495"/>
                <a:ext cx="30676" cy="682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grpSp>
          <p:nvGrpSpPr>
            <p:cNvPr id="147" name="Group 146">
              <a:extLst>
                <a:ext uri="{FF2B5EF4-FFF2-40B4-BE49-F238E27FC236}">
                  <a16:creationId xmlns:a16="http://schemas.microsoft.com/office/drawing/2014/main" id="{C539676C-5E29-D18B-EF44-5587938F6D06}"/>
                </a:ext>
              </a:extLst>
            </p:cNvPr>
            <p:cNvGrpSpPr/>
            <p:nvPr/>
          </p:nvGrpSpPr>
          <p:grpSpPr>
            <a:xfrm>
              <a:off x="2867024" y="1384113"/>
              <a:ext cx="212792" cy="258776"/>
              <a:chOff x="2867024" y="1384113"/>
              <a:chExt cx="212792" cy="258776"/>
            </a:xfrm>
            <a:solidFill>
              <a:srgbClr val="00C7FD"/>
            </a:solidFill>
          </p:grpSpPr>
          <p:sp>
            <p:nvSpPr>
              <p:cNvPr id="157" name="Freeform: Shape 156">
                <a:extLst>
                  <a:ext uri="{FF2B5EF4-FFF2-40B4-BE49-F238E27FC236}">
                    <a16:creationId xmlns:a16="http://schemas.microsoft.com/office/drawing/2014/main" id="{EB61FAC9-68C7-FE89-5EBC-518FA5CE79E7}"/>
                  </a:ext>
                </a:extLst>
              </p:cNvPr>
              <p:cNvSpPr>
                <a:spLocks/>
              </p:cNvSpPr>
              <p:nvPr/>
            </p:nvSpPr>
            <p:spPr bwMode="auto">
              <a:xfrm>
                <a:off x="2867024" y="1429447"/>
                <a:ext cx="212792" cy="213442"/>
              </a:xfrm>
              <a:custGeom>
                <a:avLst/>
                <a:gdLst>
                  <a:gd name="connsiteX0" fmla="*/ 493309 w 706342"/>
                  <a:gd name="connsiteY0" fmla="*/ 161912 h 708498"/>
                  <a:gd name="connsiteX1" fmla="*/ 367049 w 706342"/>
                  <a:gd name="connsiteY1" fmla="*/ 288172 h 708498"/>
                  <a:gd name="connsiteX2" fmla="*/ 353173 w 706342"/>
                  <a:gd name="connsiteY2" fmla="*/ 285371 h 708498"/>
                  <a:gd name="connsiteX3" fmla="*/ 284294 w 706342"/>
                  <a:gd name="connsiteY3" fmla="*/ 354250 h 708498"/>
                  <a:gd name="connsiteX4" fmla="*/ 353173 w 706342"/>
                  <a:gd name="connsiteY4" fmla="*/ 423129 h 708498"/>
                  <a:gd name="connsiteX5" fmla="*/ 422052 w 706342"/>
                  <a:gd name="connsiteY5" fmla="*/ 354250 h 708498"/>
                  <a:gd name="connsiteX6" fmla="*/ 419646 w 706342"/>
                  <a:gd name="connsiteY6" fmla="*/ 342335 h 708498"/>
                  <a:gd name="connsiteX7" fmla="*/ 546689 w 706342"/>
                  <a:gd name="connsiteY7" fmla="*/ 215292 h 708498"/>
                  <a:gd name="connsiteX8" fmla="*/ 353171 w 706342"/>
                  <a:gd name="connsiteY8" fmla="*/ 0 h 708498"/>
                  <a:gd name="connsiteX9" fmla="*/ 706342 w 706342"/>
                  <a:gd name="connsiteY9" fmla="*/ 354249 h 708498"/>
                  <a:gd name="connsiteX10" fmla="*/ 353171 w 706342"/>
                  <a:gd name="connsiteY10" fmla="*/ 708498 h 708498"/>
                  <a:gd name="connsiteX11" fmla="*/ 0 w 706342"/>
                  <a:gd name="connsiteY11" fmla="*/ 354249 h 708498"/>
                  <a:gd name="connsiteX12" fmla="*/ 353171 w 706342"/>
                  <a:gd name="connsiteY12" fmla="*/ 0 h 7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342" h="708498">
                    <a:moveTo>
                      <a:pt x="493309" y="161912"/>
                    </a:moveTo>
                    <a:lnTo>
                      <a:pt x="367049" y="288172"/>
                    </a:lnTo>
                    <a:lnTo>
                      <a:pt x="353173" y="285371"/>
                    </a:lnTo>
                    <a:cubicBezTo>
                      <a:pt x="315132" y="285371"/>
                      <a:pt x="284294" y="316209"/>
                      <a:pt x="284294" y="354250"/>
                    </a:cubicBezTo>
                    <a:cubicBezTo>
                      <a:pt x="284294" y="392291"/>
                      <a:pt x="315132" y="423129"/>
                      <a:pt x="353173" y="423129"/>
                    </a:cubicBezTo>
                    <a:cubicBezTo>
                      <a:pt x="391214" y="423129"/>
                      <a:pt x="422052" y="392291"/>
                      <a:pt x="422052" y="354250"/>
                    </a:cubicBezTo>
                    <a:lnTo>
                      <a:pt x="419646" y="342335"/>
                    </a:lnTo>
                    <a:lnTo>
                      <a:pt x="546689" y="215292"/>
                    </a:lnTo>
                    <a:close/>
                    <a:moveTo>
                      <a:pt x="353171" y="0"/>
                    </a:moveTo>
                    <a:cubicBezTo>
                      <a:pt x="548222" y="0"/>
                      <a:pt x="706342" y="158603"/>
                      <a:pt x="706342" y="354249"/>
                    </a:cubicBezTo>
                    <a:cubicBezTo>
                      <a:pt x="706342" y="549895"/>
                      <a:pt x="548222" y="708498"/>
                      <a:pt x="353171" y="708498"/>
                    </a:cubicBezTo>
                    <a:cubicBezTo>
                      <a:pt x="158120" y="708498"/>
                      <a:pt x="0" y="549895"/>
                      <a:pt x="0" y="354249"/>
                    </a:cubicBezTo>
                    <a:cubicBezTo>
                      <a:pt x="0" y="158603"/>
                      <a:pt x="158120" y="0"/>
                      <a:pt x="353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158" name="Rectangle 197">
                <a:extLst>
                  <a:ext uri="{FF2B5EF4-FFF2-40B4-BE49-F238E27FC236}">
                    <a16:creationId xmlns:a16="http://schemas.microsoft.com/office/drawing/2014/main" id="{B0704AD7-EFDB-1ACF-2E32-2C097E3E3B03}"/>
                  </a:ext>
                </a:extLst>
              </p:cNvPr>
              <p:cNvSpPr>
                <a:spLocks noChangeArrowheads="1"/>
              </p:cNvSpPr>
              <p:nvPr/>
            </p:nvSpPr>
            <p:spPr bwMode="auto">
              <a:xfrm>
                <a:off x="2954731" y="1399643"/>
                <a:ext cx="37379" cy="574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159" name="Rectangle 197">
                <a:extLst>
                  <a:ext uri="{FF2B5EF4-FFF2-40B4-BE49-F238E27FC236}">
                    <a16:creationId xmlns:a16="http://schemas.microsoft.com/office/drawing/2014/main" id="{3DD1B3D9-636D-A801-7097-580037BB3E3D}"/>
                  </a:ext>
                </a:extLst>
              </p:cNvPr>
              <p:cNvSpPr>
                <a:spLocks noChangeArrowheads="1"/>
              </p:cNvSpPr>
              <p:nvPr/>
            </p:nvSpPr>
            <p:spPr bwMode="auto">
              <a:xfrm rot="5400000">
                <a:off x="2958082" y="1365301"/>
                <a:ext cx="30676" cy="682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grpSp>
          <p:nvGrpSpPr>
            <p:cNvPr id="148" name="Group 147">
              <a:extLst>
                <a:ext uri="{FF2B5EF4-FFF2-40B4-BE49-F238E27FC236}">
                  <a16:creationId xmlns:a16="http://schemas.microsoft.com/office/drawing/2014/main" id="{C551410B-C68C-A727-CF3A-D29C99F7073A}"/>
                </a:ext>
              </a:extLst>
            </p:cNvPr>
            <p:cNvGrpSpPr/>
            <p:nvPr/>
          </p:nvGrpSpPr>
          <p:grpSpPr>
            <a:xfrm>
              <a:off x="2683455" y="1473671"/>
              <a:ext cx="171875" cy="490189"/>
              <a:chOff x="2683455" y="1451002"/>
              <a:chExt cx="171875" cy="490189"/>
            </a:xfrm>
          </p:grpSpPr>
          <p:sp>
            <p:nvSpPr>
              <p:cNvPr id="149" name="Rectangle 894">
                <a:extLst>
                  <a:ext uri="{FF2B5EF4-FFF2-40B4-BE49-F238E27FC236}">
                    <a16:creationId xmlns:a16="http://schemas.microsoft.com/office/drawing/2014/main" id="{09ABE4F5-9D78-818C-DE18-33389CF9B697}"/>
                  </a:ext>
                </a:extLst>
              </p:cNvPr>
              <p:cNvSpPr>
                <a:spLocks noChangeArrowheads="1"/>
              </p:cNvSpPr>
              <p:nvPr/>
            </p:nvSpPr>
            <p:spPr bwMode="auto">
              <a:xfrm>
                <a:off x="2734467" y="1661172"/>
                <a:ext cx="69850" cy="69850"/>
              </a:xfrm>
              <a:prstGeom prst="rect">
                <a:avLst/>
              </a:prstGeom>
              <a:solidFill>
                <a:srgbClr val="00C7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nvGrpSpPr>
              <p:cNvPr id="150" name="Group 149">
                <a:extLst>
                  <a:ext uri="{FF2B5EF4-FFF2-40B4-BE49-F238E27FC236}">
                    <a16:creationId xmlns:a16="http://schemas.microsoft.com/office/drawing/2014/main" id="{81D0E791-5149-636A-9919-B29278BEEC9F}"/>
                  </a:ext>
                </a:extLst>
              </p:cNvPr>
              <p:cNvGrpSpPr/>
              <p:nvPr/>
            </p:nvGrpSpPr>
            <p:grpSpPr>
              <a:xfrm>
                <a:off x="2683455" y="1451002"/>
                <a:ext cx="171875" cy="490189"/>
                <a:chOff x="2683455" y="1451300"/>
                <a:chExt cx="171875" cy="490189"/>
              </a:xfrm>
            </p:grpSpPr>
            <p:grpSp>
              <p:nvGrpSpPr>
                <p:cNvPr id="151" name="Group 150">
                  <a:extLst>
                    <a:ext uri="{FF2B5EF4-FFF2-40B4-BE49-F238E27FC236}">
                      <a16:creationId xmlns:a16="http://schemas.microsoft.com/office/drawing/2014/main" id="{78E4308D-0CB0-9B01-7457-67FA15442294}"/>
                    </a:ext>
                  </a:extLst>
                </p:cNvPr>
                <p:cNvGrpSpPr/>
                <p:nvPr/>
              </p:nvGrpSpPr>
              <p:grpSpPr>
                <a:xfrm>
                  <a:off x="2683455" y="1451300"/>
                  <a:ext cx="154323" cy="182656"/>
                  <a:chOff x="2684689" y="1451300"/>
                  <a:chExt cx="154323" cy="182656"/>
                </a:xfrm>
              </p:grpSpPr>
              <p:sp>
                <p:nvSpPr>
                  <p:cNvPr id="155" name="Freeform: Shape 154">
                    <a:extLst>
                      <a:ext uri="{FF2B5EF4-FFF2-40B4-BE49-F238E27FC236}">
                        <a16:creationId xmlns:a16="http://schemas.microsoft.com/office/drawing/2014/main" id="{28E37D46-0616-82F3-1F5B-978DD83E70E0}"/>
                      </a:ext>
                    </a:extLst>
                  </p:cNvPr>
                  <p:cNvSpPr>
                    <a:spLocks/>
                  </p:cNvSpPr>
                  <p:nvPr/>
                </p:nvSpPr>
                <p:spPr bwMode="auto">
                  <a:xfrm rot="5400000" flipH="1">
                    <a:off x="2685008" y="1451491"/>
                    <a:ext cx="154195" cy="153813"/>
                  </a:xfrm>
                  <a:custGeom>
                    <a:avLst/>
                    <a:gdLst>
                      <a:gd name="connsiteX0" fmla="*/ 154195 w 154195"/>
                      <a:gd name="connsiteY0" fmla="*/ 142875 h 153813"/>
                      <a:gd name="connsiteX1" fmla="*/ 154195 w 154195"/>
                      <a:gd name="connsiteY1" fmla="*/ 34925 h 153813"/>
                      <a:gd name="connsiteX2" fmla="*/ 154195 w 154195"/>
                      <a:gd name="connsiteY2" fmla="*/ 0 h 153813"/>
                      <a:gd name="connsiteX3" fmla="*/ 12907 w 154195"/>
                      <a:gd name="connsiteY3" fmla="*/ 0 h 153813"/>
                      <a:gd name="connsiteX4" fmla="*/ 12907 w 154195"/>
                      <a:gd name="connsiteY4" fmla="*/ 34925 h 153813"/>
                      <a:gd name="connsiteX5" fmla="*/ 95457 w 154195"/>
                      <a:gd name="connsiteY5" fmla="*/ 34925 h 153813"/>
                      <a:gd name="connsiteX6" fmla="*/ 0 w 154195"/>
                      <a:gd name="connsiteY6" fmla="*/ 129619 h 153813"/>
                      <a:gd name="connsiteX7" fmla="*/ 24194 w 154195"/>
                      <a:gd name="connsiteY7" fmla="*/ 153813 h 153813"/>
                      <a:gd name="connsiteX8" fmla="*/ 119270 w 154195"/>
                      <a:gd name="connsiteY8" fmla="*/ 58738 h 153813"/>
                      <a:gd name="connsiteX9" fmla="*/ 119270 w 154195"/>
                      <a:gd name="connsiteY9" fmla="*/ 142875 h 1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95" h="153813">
                        <a:moveTo>
                          <a:pt x="154195" y="142875"/>
                        </a:moveTo>
                        <a:lnTo>
                          <a:pt x="154195" y="34925"/>
                        </a:lnTo>
                        <a:lnTo>
                          <a:pt x="154195" y="0"/>
                        </a:lnTo>
                        <a:lnTo>
                          <a:pt x="12907" y="0"/>
                        </a:lnTo>
                        <a:lnTo>
                          <a:pt x="12907" y="34925"/>
                        </a:lnTo>
                        <a:lnTo>
                          <a:pt x="95457" y="34925"/>
                        </a:lnTo>
                        <a:lnTo>
                          <a:pt x="0" y="129619"/>
                        </a:lnTo>
                        <a:lnTo>
                          <a:pt x="24194" y="153813"/>
                        </a:lnTo>
                        <a:lnTo>
                          <a:pt x="119270" y="58738"/>
                        </a:lnTo>
                        <a:lnTo>
                          <a:pt x="119270" y="1428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156" name="Freeform: Shape 155">
                    <a:extLst>
                      <a:ext uri="{FF2B5EF4-FFF2-40B4-BE49-F238E27FC236}">
                        <a16:creationId xmlns:a16="http://schemas.microsoft.com/office/drawing/2014/main" id="{867C4B76-3560-4869-CBFA-C3A663342FA8}"/>
                      </a:ext>
                    </a:extLst>
                  </p:cNvPr>
                  <p:cNvSpPr>
                    <a:spLocks/>
                  </p:cNvSpPr>
                  <p:nvPr/>
                </p:nvSpPr>
                <p:spPr bwMode="auto">
                  <a:xfrm rot="5400000" flipH="1">
                    <a:off x="2706419" y="1557796"/>
                    <a:ext cx="54430" cy="97889"/>
                  </a:xfrm>
                  <a:custGeom>
                    <a:avLst/>
                    <a:gdLst>
                      <a:gd name="connsiteX0" fmla="*/ 54430 w 54430"/>
                      <a:gd name="connsiteY0" fmla="*/ 97889 h 97889"/>
                      <a:gd name="connsiteX1" fmla="*/ 54430 w 54430"/>
                      <a:gd name="connsiteY1" fmla="*/ 51647 h 97889"/>
                      <a:gd name="connsiteX2" fmla="*/ 10014 w 54430"/>
                      <a:gd name="connsiteY2" fmla="*/ 8762 h 97889"/>
                      <a:gd name="connsiteX3" fmla="*/ 0 w 54430"/>
                      <a:gd name="connsiteY3" fmla="*/ 0 h 97889"/>
                      <a:gd name="connsiteX4" fmla="*/ 0 w 54430"/>
                      <a:gd name="connsiteY4" fmla="*/ 47872 h 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0" h="97889">
                        <a:moveTo>
                          <a:pt x="54430" y="97889"/>
                        </a:moveTo>
                        <a:lnTo>
                          <a:pt x="54430" y="51647"/>
                        </a:lnTo>
                        <a:lnTo>
                          <a:pt x="10014" y="8762"/>
                        </a:lnTo>
                        <a:lnTo>
                          <a:pt x="0" y="0"/>
                        </a:lnTo>
                        <a:lnTo>
                          <a:pt x="0" y="478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grpSp>
            <p:grpSp>
              <p:nvGrpSpPr>
                <p:cNvPr id="152" name="Group 151">
                  <a:extLst>
                    <a:ext uri="{FF2B5EF4-FFF2-40B4-BE49-F238E27FC236}">
                      <a16:creationId xmlns:a16="http://schemas.microsoft.com/office/drawing/2014/main" id="{DB14F2F1-8661-2B61-0DB4-A798420B2815}"/>
                    </a:ext>
                  </a:extLst>
                </p:cNvPr>
                <p:cNvGrpSpPr/>
                <p:nvPr/>
              </p:nvGrpSpPr>
              <p:grpSpPr>
                <a:xfrm flipH="1" flipV="1">
                  <a:off x="2701007" y="1758833"/>
                  <a:ext cx="154323" cy="182656"/>
                  <a:chOff x="2684689" y="1451300"/>
                  <a:chExt cx="154323" cy="182656"/>
                </a:xfrm>
              </p:grpSpPr>
              <p:sp>
                <p:nvSpPr>
                  <p:cNvPr id="153" name="Freeform: Shape 152">
                    <a:extLst>
                      <a:ext uri="{FF2B5EF4-FFF2-40B4-BE49-F238E27FC236}">
                        <a16:creationId xmlns:a16="http://schemas.microsoft.com/office/drawing/2014/main" id="{132DCEDA-6C95-C5EC-A5FA-E402158F15E4}"/>
                      </a:ext>
                    </a:extLst>
                  </p:cNvPr>
                  <p:cNvSpPr>
                    <a:spLocks/>
                  </p:cNvSpPr>
                  <p:nvPr/>
                </p:nvSpPr>
                <p:spPr bwMode="auto">
                  <a:xfrm rot="5400000" flipH="1">
                    <a:off x="2685008" y="1451491"/>
                    <a:ext cx="154195" cy="153813"/>
                  </a:xfrm>
                  <a:custGeom>
                    <a:avLst/>
                    <a:gdLst>
                      <a:gd name="connsiteX0" fmla="*/ 154195 w 154195"/>
                      <a:gd name="connsiteY0" fmla="*/ 142875 h 153813"/>
                      <a:gd name="connsiteX1" fmla="*/ 154195 w 154195"/>
                      <a:gd name="connsiteY1" fmla="*/ 34925 h 153813"/>
                      <a:gd name="connsiteX2" fmla="*/ 154195 w 154195"/>
                      <a:gd name="connsiteY2" fmla="*/ 0 h 153813"/>
                      <a:gd name="connsiteX3" fmla="*/ 12907 w 154195"/>
                      <a:gd name="connsiteY3" fmla="*/ 0 h 153813"/>
                      <a:gd name="connsiteX4" fmla="*/ 12907 w 154195"/>
                      <a:gd name="connsiteY4" fmla="*/ 34925 h 153813"/>
                      <a:gd name="connsiteX5" fmla="*/ 95457 w 154195"/>
                      <a:gd name="connsiteY5" fmla="*/ 34925 h 153813"/>
                      <a:gd name="connsiteX6" fmla="*/ 0 w 154195"/>
                      <a:gd name="connsiteY6" fmla="*/ 129619 h 153813"/>
                      <a:gd name="connsiteX7" fmla="*/ 24194 w 154195"/>
                      <a:gd name="connsiteY7" fmla="*/ 153813 h 153813"/>
                      <a:gd name="connsiteX8" fmla="*/ 119270 w 154195"/>
                      <a:gd name="connsiteY8" fmla="*/ 58738 h 153813"/>
                      <a:gd name="connsiteX9" fmla="*/ 119270 w 154195"/>
                      <a:gd name="connsiteY9" fmla="*/ 142875 h 1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95" h="153813">
                        <a:moveTo>
                          <a:pt x="154195" y="142875"/>
                        </a:moveTo>
                        <a:lnTo>
                          <a:pt x="154195" y="34925"/>
                        </a:lnTo>
                        <a:lnTo>
                          <a:pt x="154195" y="0"/>
                        </a:lnTo>
                        <a:lnTo>
                          <a:pt x="12907" y="0"/>
                        </a:lnTo>
                        <a:lnTo>
                          <a:pt x="12907" y="34925"/>
                        </a:lnTo>
                        <a:lnTo>
                          <a:pt x="95457" y="34925"/>
                        </a:lnTo>
                        <a:lnTo>
                          <a:pt x="0" y="129619"/>
                        </a:lnTo>
                        <a:lnTo>
                          <a:pt x="24194" y="153813"/>
                        </a:lnTo>
                        <a:lnTo>
                          <a:pt x="119270" y="58738"/>
                        </a:lnTo>
                        <a:lnTo>
                          <a:pt x="119270" y="1428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154" name="Freeform: Shape 153">
                    <a:extLst>
                      <a:ext uri="{FF2B5EF4-FFF2-40B4-BE49-F238E27FC236}">
                        <a16:creationId xmlns:a16="http://schemas.microsoft.com/office/drawing/2014/main" id="{0A000ECF-5C67-0C24-B9F2-2F2C0586EDA4}"/>
                      </a:ext>
                    </a:extLst>
                  </p:cNvPr>
                  <p:cNvSpPr>
                    <a:spLocks/>
                  </p:cNvSpPr>
                  <p:nvPr/>
                </p:nvSpPr>
                <p:spPr bwMode="auto">
                  <a:xfrm rot="5400000" flipH="1">
                    <a:off x="2706419" y="1557796"/>
                    <a:ext cx="54430" cy="97889"/>
                  </a:xfrm>
                  <a:custGeom>
                    <a:avLst/>
                    <a:gdLst>
                      <a:gd name="connsiteX0" fmla="*/ 54430 w 54430"/>
                      <a:gd name="connsiteY0" fmla="*/ 97889 h 97889"/>
                      <a:gd name="connsiteX1" fmla="*/ 54430 w 54430"/>
                      <a:gd name="connsiteY1" fmla="*/ 51647 h 97889"/>
                      <a:gd name="connsiteX2" fmla="*/ 10014 w 54430"/>
                      <a:gd name="connsiteY2" fmla="*/ 8762 h 97889"/>
                      <a:gd name="connsiteX3" fmla="*/ 0 w 54430"/>
                      <a:gd name="connsiteY3" fmla="*/ 0 h 97889"/>
                      <a:gd name="connsiteX4" fmla="*/ 0 w 54430"/>
                      <a:gd name="connsiteY4" fmla="*/ 47872 h 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0" h="97889">
                        <a:moveTo>
                          <a:pt x="54430" y="97889"/>
                        </a:moveTo>
                        <a:lnTo>
                          <a:pt x="54430" y="51647"/>
                        </a:lnTo>
                        <a:lnTo>
                          <a:pt x="10014" y="8762"/>
                        </a:lnTo>
                        <a:lnTo>
                          <a:pt x="0" y="0"/>
                        </a:lnTo>
                        <a:lnTo>
                          <a:pt x="0" y="478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grpSp>
          </p:grpSp>
        </p:grpSp>
      </p:grpSp>
      <p:grpSp>
        <p:nvGrpSpPr>
          <p:cNvPr id="222" name="Group 221">
            <a:extLst>
              <a:ext uri="{FF2B5EF4-FFF2-40B4-BE49-F238E27FC236}">
                <a16:creationId xmlns:a16="http://schemas.microsoft.com/office/drawing/2014/main" id="{EEAD76BE-3141-EF9E-1560-47BF6024267A}"/>
              </a:ext>
            </a:extLst>
          </p:cNvPr>
          <p:cNvGrpSpPr>
            <a:grpSpLocks noChangeAspect="1"/>
          </p:cNvGrpSpPr>
          <p:nvPr/>
        </p:nvGrpSpPr>
        <p:grpSpPr>
          <a:xfrm>
            <a:off x="291591" y="2655788"/>
            <a:ext cx="701148" cy="829131"/>
            <a:chOff x="3464471" y="1388309"/>
            <a:chExt cx="520560" cy="615577"/>
          </a:xfrm>
          <a:solidFill>
            <a:schemeClr val="tx1"/>
          </a:solidFill>
        </p:grpSpPr>
        <p:sp>
          <p:nvSpPr>
            <p:cNvPr id="223" name="Freeform 145">
              <a:extLst>
                <a:ext uri="{FF2B5EF4-FFF2-40B4-BE49-F238E27FC236}">
                  <a16:creationId xmlns:a16="http://schemas.microsoft.com/office/drawing/2014/main" id="{29CFDB1C-E3EC-7303-9D80-B7D9BF0B88DE}"/>
                </a:ext>
              </a:extLst>
            </p:cNvPr>
            <p:cNvSpPr>
              <a:spLocks/>
            </p:cNvSpPr>
            <p:nvPr/>
          </p:nvSpPr>
          <p:spPr bwMode="auto">
            <a:xfrm>
              <a:off x="3831085" y="1527763"/>
              <a:ext cx="101573" cy="103160"/>
            </a:xfrm>
            <a:custGeom>
              <a:avLst/>
              <a:gdLst>
                <a:gd name="T0" fmla="*/ 32 w 64"/>
                <a:gd name="T1" fmla="*/ 65 h 65"/>
                <a:gd name="T2" fmla="*/ 0 w 64"/>
                <a:gd name="T3" fmla="*/ 33 h 65"/>
                <a:gd name="T4" fmla="*/ 32 w 64"/>
                <a:gd name="T5" fmla="*/ 0 h 65"/>
                <a:gd name="T6" fmla="*/ 64 w 64"/>
                <a:gd name="T7" fmla="*/ 33 h 65"/>
                <a:gd name="T8" fmla="*/ 32 w 64"/>
                <a:gd name="T9" fmla="*/ 65 h 65"/>
              </a:gdLst>
              <a:ahLst/>
              <a:cxnLst>
                <a:cxn ang="0">
                  <a:pos x="T0" y="T1"/>
                </a:cxn>
                <a:cxn ang="0">
                  <a:pos x="T2" y="T3"/>
                </a:cxn>
                <a:cxn ang="0">
                  <a:pos x="T4" y="T5"/>
                </a:cxn>
                <a:cxn ang="0">
                  <a:pos x="T6" y="T7"/>
                </a:cxn>
                <a:cxn ang="0">
                  <a:pos x="T8" y="T9"/>
                </a:cxn>
              </a:cxnLst>
              <a:rect l="0" t="0" r="r" b="b"/>
              <a:pathLst>
                <a:path w="64" h="65">
                  <a:moveTo>
                    <a:pt x="32" y="65"/>
                  </a:moveTo>
                  <a:lnTo>
                    <a:pt x="0" y="33"/>
                  </a:lnTo>
                  <a:lnTo>
                    <a:pt x="32" y="0"/>
                  </a:lnTo>
                  <a:lnTo>
                    <a:pt x="64" y="33"/>
                  </a:lnTo>
                  <a:lnTo>
                    <a:pt x="3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224" name="Freeform 146">
              <a:extLst>
                <a:ext uri="{FF2B5EF4-FFF2-40B4-BE49-F238E27FC236}">
                  <a16:creationId xmlns:a16="http://schemas.microsoft.com/office/drawing/2014/main" id="{B8FB4C98-A92A-0CE0-448C-3B8D0727D5BF}"/>
                </a:ext>
              </a:extLst>
            </p:cNvPr>
            <p:cNvSpPr>
              <a:spLocks/>
            </p:cNvSpPr>
            <p:nvPr/>
          </p:nvSpPr>
          <p:spPr bwMode="auto">
            <a:xfrm>
              <a:off x="3700945" y="1611878"/>
              <a:ext cx="153947" cy="155533"/>
            </a:xfrm>
            <a:custGeom>
              <a:avLst/>
              <a:gdLst>
                <a:gd name="T0" fmla="*/ 31 w 97"/>
                <a:gd name="T1" fmla="*/ 98 h 98"/>
                <a:gd name="T2" fmla="*/ 0 w 97"/>
                <a:gd name="T3" fmla="*/ 65 h 98"/>
                <a:gd name="T4" fmla="*/ 65 w 97"/>
                <a:gd name="T5" fmla="*/ 0 h 98"/>
                <a:gd name="T6" fmla="*/ 97 w 97"/>
                <a:gd name="T7" fmla="*/ 32 h 98"/>
                <a:gd name="T8" fmla="*/ 31 w 97"/>
                <a:gd name="T9" fmla="*/ 98 h 98"/>
              </a:gdLst>
              <a:ahLst/>
              <a:cxnLst>
                <a:cxn ang="0">
                  <a:pos x="T0" y="T1"/>
                </a:cxn>
                <a:cxn ang="0">
                  <a:pos x="T2" y="T3"/>
                </a:cxn>
                <a:cxn ang="0">
                  <a:pos x="T4" y="T5"/>
                </a:cxn>
                <a:cxn ang="0">
                  <a:pos x="T6" y="T7"/>
                </a:cxn>
                <a:cxn ang="0">
                  <a:pos x="T8" y="T9"/>
                </a:cxn>
              </a:cxnLst>
              <a:rect l="0" t="0" r="r" b="b"/>
              <a:pathLst>
                <a:path w="97" h="98">
                  <a:moveTo>
                    <a:pt x="31" y="98"/>
                  </a:moveTo>
                  <a:lnTo>
                    <a:pt x="0" y="65"/>
                  </a:lnTo>
                  <a:lnTo>
                    <a:pt x="65" y="0"/>
                  </a:lnTo>
                  <a:lnTo>
                    <a:pt x="97" y="32"/>
                  </a:lnTo>
                  <a:lnTo>
                    <a:pt x="31"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225" name="Freeform: Shape 224">
              <a:extLst>
                <a:ext uri="{FF2B5EF4-FFF2-40B4-BE49-F238E27FC236}">
                  <a16:creationId xmlns:a16="http://schemas.microsoft.com/office/drawing/2014/main" id="{86007008-F0FE-E1B6-BBE7-7B375DBF5F07}"/>
                </a:ext>
              </a:extLst>
            </p:cNvPr>
            <p:cNvSpPr>
              <a:spLocks/>
            </p:cNvSpPr>
            <p:nvPr/>
          </p:nvSpPr>
          <p:spPr bwMode="auto">
            <a:xfrm>
              <a:off x="3464471" y="1481738"/>
              <a:ext cx="520560" cy="522148"/>
            </a:xfrm>
            <a:custGeom>
              <a:avLst/>
              <a:gdLst>
                <a:gd name="connsiteX0" fmla="*/ 2059870 w 2200316"/>
                <a:gd name="connsiteY0" fmla="*/ 555101 h 2207027"/>
                <a:gd name="connsiteX1" fmla="*/ 2200316 w 2200316"/>
                <a:gd name="connsiteY1" fmla="*/ 1096826 h 2207027"/>
                <a:gd name="connsiteX2" fmla="*/ 2200316 w 2200316"/>
                <a:gd name="connsiteY2" fmla="*/ 1103514 h 2207027"/>
                <a:gd name="connsiteX3" fmla="*/ 2150676 w 2200316"/>
                <a:gd name="connsiteY3" fmla="*/ 1431349 h 2207027"/>
                <a:gd name="connsiteX4" fmla="*/ 2144329 w 2200316"/>
                <a:gd name="connsiteY4" fmla="*/ 1448691 h 2207027"/>
                <a:gd name="connsiteX5" fmla="*/ 2129869 w 2200316"/>
                <a:gd name="connsiteY5" fmla="*/ 1436761 h 2207027"/>
                <a:gd name="connsiteX6" fmla="*/ 1949688 w 2200316"/>
                <a:gd name="connsiteY6" fmla="*/ 1360940 h 2207027"/>
                <a:gd name="connsiteX7" fmla="*/ 1894032 w 2200316"/>
                <a:gd name="connsiteY7" fmla="*/ 1355330 h 2207027"/>
                <a:gd name="connsiteX8" fmla="*/ 1895240 w 2200316"/>
                <a:gd name="connsiteY8" fmla="*/ 1352025 h 2207027"/>
                <a:gd name="connsiteX9" fmla="*/ 1932800 w 2200316"/>
                <a:gd name="connsiteY9" fmla="*/ 1103514 h 2207027"/>
                <a:gd name="connsiteX10" fmla="*/ 1932800 w 2200316"/>
                <a:gd name="connsiteY10" fmla="*/ 1096826 h 2207027"/>
                <a:gd name="connsiteX11" fmla="*/ 1859234 w 2200316"/>
                <a:gd name="connsiteY11" fmla="*/ 755740 h 2207027"/>
                <a:gd name="connsiteX12" fmla="*/ 1103502 w 2200316"/>
                <a:gd name="connsiteY12" fmla="*/ 0 h 2207027"/>
                <a:gd name="connsiteX13" fmla="*/ 1618470 w 2200316"/>
                <a:gd name="connsiteY13" fmla="*/ 127071 h 2207027"/>
                <a:gd name="connsiteX14" fmla="*/ 1417833 w 2200316"/>
                <a:gd name="connsiteY14" fmla="*/ 327710 h 2207027"/>
                <a:gd name="connsiteX15" fmla="*/ 1103502 w 2200316"/>
                <a:gd name="connsiteY15" fmla="*/ 267519 h 2207027"/>
                <a:gd name="connsiteX16" fmla="*/ 267516 w 2200316"/>
                <a:gd name="connsiteY16" fmla="*/ 1096826 h 2207027"/>
                <a:gd name="connsiteX17" fmla="*/ 1103502 w 2200316"/>
                <a:gd name="connsiteY17" fmla="*/ 1939509 h 2207027"/>
                <a:gd name="connsiteX18" fmla="*/ 1348910 w 2200316"/>
                <a:gd name="connsiteY18" fmla="*/ 1901904 h 2207027"/>
                <a:gd name="connsiteX19" fmla="*/ 1349003 w 2200316"/>
                <a:gd name="connsiteY19" fmla="*/ 1901869 h 2207027"/>
                <a:gd name="connsiteX20" fmla="*/ 1354475 w 2200316"/>
                <a:gd name="connsiteY20" fmla="*/ 1956153 h 2207027"/>
                <a:gd name="connsiteX21" fmla="*/ 1430296 w 2200316"/>
                <a:gd name="connsiteY21" fmla="*/ 2136334 h 2207027"/>
                <a:gd name="connsiteX22" fmla="*/ 1443099 w 2200316"/>
                <a:gd name="connsiteY22" fmla="*/ 2151851 h 2207027"/>
                <a:gd name="connsiteX23" fmla="*/ 1428234 w 2200316"/>
                <a:gd name="connsiteY23" fmla="*/ 2157342 h 2207027"/>
                <a:gd name="connsiteX24" fmla="*/ 1103502 w 2200316"/>
                <a:gd name="connsiteY24" fmla="*/ 2207027 h 2207027"/>
                <a:gd name="connsiteX25" fmla="*/ 0 w 2200316"/>
                <a:gd name="connsiteY25" fmla="*/ 1103514 h 2207027"/>
                <a:gd name="connsiteX26" fmla="*/ 1103502 w 2200316"/>
                <a:gd name="connsiteY26" fmla="*/ 0 h 220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00316" h="2207027">
                  <a:moveTo>
                    <a:pt x="2059870" y="555101"/>
                  </a:moveTo>
                  <a:cubicBezTo>
                    <a:pt x="2146813" y="715612"/>
                    <a:pt x="2200316" y="902875"/>
                    <a:pt x="2200316" y="1096826"/>
                  </a:cubicBezTo>
                  <a:cubicBezTo>
                    <a:pt x="2200316" y="1096826"/>
                    <a:pt x="2200316" y="1096826"/>
                    <a:pt x="2200316" y="1103514"/>
                  </a:cubicBezTo>
                  <a:cubicBezTo>
                    <a:pt x="2200316" y="1217627"/>
                    <a:pt x="2182917" y="1327743"/>
                    <a:pt x="2150676" y="1431349"/>
                  </a:cubicBezTo>
                  <a:lnTo>
                    <a:pt x="2144329" y="1448691"/>
                  </a:lnTo>
                  <a:lnTo>
                    <a:pt x="2129869" y="1436761"/>
                  </a:lnTo>
                  <a:cubicBezTo>
                    <a:pt x="2076254" y="1400539"/>
                    <a:pt x="2015293" y="1374365"/>
                    <a:pt x="1949688" y="1360940"/>
                  </a:cubicBezTo>
                  <a:lnTo>
                    <a:pt x="1894032" y="1355330"/>
                  </a:lnTo>
                  <a:lnTo>
                    <a:pt x="1895240" y="1352025"/>
                  </a:lnTo>
                  <a:cubicBezTo>
                    <a:pt x="1919634" y="1273508"/>
                    <a:pt x="1932800" y="1190039"/>
                    <a:pt x="1932800" y="1103514"/>
                  </a:cubicBezTo>
                  <a:cubicBezTo>
                    <a:pt x="1932800" y="1103514"/>
                    <a:pt x="1932800" y="1103514"/>
                    <a:pt x="1932800" y="1096826"/>
                  </a:cubicBezTo>
                  <a:cubicBezTo>
                    <a:pt x="1932800" y="976442"/>
                    <a:pt x="1906049" y="862747"/>
                    <a:pt x="1859234" y="755740"/>
                  </a:cubicBezTo>
                  <a:close/>
                  <a:moveTo>
                    <a:pt x="1103502" y="0"/>
                  </a:moveTo>
                  <a:cubicBezTo>
                    <a:pt x="1284075" y="0"/>
                    <a:pt x="1464648" y="46816"/>
                    <a:pt x="1618470" y="127071"/>
                  </a:cubicBezTo>
                  <a:cubicBezTo>
                    <a:pt x="1618470" y="127071"/>
                    <a:pt x="1618470" y="127071"/>
                    <a:pt x="1417833" y="327710"/>
                  </a:cubicBezTo>
                  <a:cubicBezTo>
                    <a:pt x="1317515" y="287582"/>
                    <a:pt x="1210508" y="267519"/>
                    <a:pt x="1103502" y="267519"/>
                  </a:cubicBezTo>
                  <a:cubicBezTo>
                    <a:pt x="642038" y="267519"/>
                    <a:pt x="267516" y="642044"/>
                    <a:pt x="267516" y="1096826"/>
                  </a:cubicBezTo>
                  <a:cubicBezTo>
                    <a:pt x="267516" y="1564983"/>
                    <a:pt x="642038" y="1939509"/>
                    <a:pt x="1103502" y="1939509"/>
                  </a:cubicBezTo>
                  <a:cubicBezTo>
                    <a:pt x="1188773" y="1939509"/>
                    <a:pt x="1271222" y="1926342"/>
                    <a:pt x="1348910" y="1901904"/>
                  </a:cubicBezTo>
                  <a:lnTo>
                    <a:pt x="1349003" y="1901869"/>
                  </a:lnTo>
                  <a:lnTo>
                    <a:pt x="1354475" y="1956153"/>
                  </a:lnTo>
                  <a:cubicBezTo>
                    <a:pt x="1367900" y="2021758"/>
                    <a:pt x="1394074" y="2082719"/>
                    <a:pt x="1430296" y="2136334"/>
                  </a:cubicBezTo>
                  <a:lnTo>
                    <a:pt x="1443099" y="2151851"/>
                  </a:lnTo>
                  <a:lnTo>
                    <a:pt x="1428234" y="2157342"/>
                  </a:lnTo>
                  <a:cubicBezTo>
                    <a:pt x="1325456" y="2189628"/>
                    <a:pt x="1216360" y="2207027"/>
                    <a:pt x="1103502" y="2207027"/>
                  </a:cubicBezTo>
                  <a:cubicBezTo>
                    <a:pt x="494904" y="2207027"/>
                    <a:pt x="0" y="1712118"/>
                    <a:pt x="0" y="1103514"/>
                  </a:cubicBezTo>
                  <a:cubicBezTo>
                    <a:pt x="0" y="494909"/>
                    <a:pt x="494904" y="0"/>
                    <a:pt x="11035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226" name="Freeform 148">
              <a:extLst>
                <a:ext uri="{FF2B5EF4-FFF2-40B4-BE49-F238E27FC236}">
                  <a16:creationId xmlns:a16="http://schemas.microsoft.com/office/drawing/2014/main" id="{722AED5D-97DD-53E9-4965-414456E7CC78}"/>
                </a:ext>
              </a:extLst>
            </p:cNvPr>
            <p:cNvSpPr>
              <a:spLocks/>
            </p:cNvSpPr>
            <p:nvPr/>
          </p:nvSpPr>
          <p:spPr bwMode="auto">
            <a:xfrm>
              <a:off x="3831085" y="1527763"/>
              <a:ext cx="101573" cy="103160"/>
            </a:xfrm>
            <a:custGeom>
              <a:avLst/>
              <a:gdLst>
                <a:gd name="T0" fmla="*/ 32 w 64"/>
                <a:gd name="T1" fmla="*/ 65 h 65"/>
                <a:gd name="T2" fmla="*/ 0 w 64"/>
                <a:gd name="T3" fmla="*/ 32 h 65"/>
                <a:gd name="T4" fmla="*/ 32 w 64"/>
                <a:gd name="T5" fmla="*/ 0 h 65"/>
                <a:gd name="T6" fmla="*/ 64 w 64"/>
                <a:gd name="T7" fmla="*/ 32 h 65"/>
                <a:gd name="T8" fmla="*/ 32 w 64"/>
                <a:gd name="T9" fmla="*/ 65 h 65"/>
              </a:gdLst>
              <a:ahLst/>
              <a:cxnLst>
                <a:cxn ang="0">
                  <a:pos x="T0" y="T1"/>
                </a:cxn>
                <a:cxn ang="0">
                  <a:pos x="T2" y="T3"/>
                </a:cxn>
                <a:cxn ang="0">
                  <a:pos x="T4" y="T5"/>
                </a:cxn>
                <a:cxn ang="0">
                  <a:pos x="T6" y="T7"/>
                </a:cxn>
                <a:cxn ang="0">
                  <a:pos x="T8" y="T9"/>
                </a:cxn>
              </a:cxnLst>
              <a:rect l="0" t="0" r="r" b="b"/>
              <a:pathLst>
                <a:path w="64" h="65">
                  <a:moveTo>
                    <a:pt x="32" y="65"/>
                  </a:moveTo>
                  <a:lnTo>
                    <a:pt x="0" y="32"/>
                  </a:lnTo>
                  <a:lnTo>
                    <a:pt x="32" y="0"/>
                  </a:lnTo>
                  <a:lnTo>
                    <a:pt x="64" y="32"/>
                  </a:lnTo>
                  <a:lnTo>
                    <a:pt x="32" y="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ctr"/>
              <a:endParaRPr lang="en-US" sz="800"/>
            </a:p>
          </p:txBody>
        </p:sp>
        <p:sp>
          <p:nvSpPr>
            <p:cNvPr id="227" name="Freeform 149">
              <a:extLst>
                <a:ext uri="{FF2B5EF4-FFF2-40B4-BE49-F238E27FC236}">
                  <a16:creationId xmlns:a16="http://schemas.microsoft.com/office/drawing/2014/main" id="{51F59CE1-2883-BA6D-E05E-EB3FC5BB00DA}"/>
                </a:ext>
              </a:extLst>
            </p:cNvPr>
            <p:cNvSpPr>
              <a:spLocks/>
            </p:cNvSpPr>
            <p:nvPr/>
          </p:nvSpPr>
          <p:spPr bwMode="auto">
            <a:xfrm>
              <a:off x="3580328" y="1586485"/>
              <a:ext cx="180926" cy="119031"/>
            </a:xfrm>
            <a:custGeom>
              <a:avLst/>
              <a:gdLst>
                <a:gd name="T0" fmla="*/ 46 w 115"/>
                <a:gd name="T1" fmla="*/ 14 h 75"/>
                <a:gd name="T2" fmla="*/ 0 w 115"/>
                <a:gd name="T3" fmla="*/ 69 h 75"/>
                <a:gd name="T4" fmla="*/ 20 w 115"/>
                <a:gd name="T5" fmla="*/ 75 h 75"/>
                <a:gd name="T6" fmla="*/ 56 w 115"/>
                <a:gd name="T7" fmla="*/ 32 h 75"/>
                <a:gd name="T8" fmla="*/ 99 w 115"/>
                <a:gd name="T9" fmla="*/ 24 h 75"/>
                <a:gd name="T10" fmla="*/ 115 w 115"/>
                <a:gd name="T11" fmla="*/ 7 h 75"/>
                <a:gd name="T12" fmla="*/ 46 w 115"/>
                <a:gd name="T13" fmla="*/ 14 h 75"/>
              </a:gdLst>
              <a:ahLst/>
              <a:cxnLst>
                <a:cxn ang="0">
                  <a:pos x="T0" y="T1"/>
                </a:cxn>
                <a:cxn ang="0">
                  <a:pos x="T2" y="T3"/>
                </a:cxn>
                <a:cxn ang="0">
                  <a:pos x="T4" y="T5"/>
                </a:cxn>
                <a:cxn ang="0">
                  <a:pos x="T6" y="T7"/>
                </a:cxn>
                <a:cxn ang="0">
                  <a:pos x="T8" y="T9"/>
                </a:cxn>
                <a:cxn ang="0">
                  <a:pos x="T10" y="T11"/>
                </a:cxn>
                <a:cxn ang="0">
                  <a:pos x="T12" y="T13"/>
                </a:cxn>
              </a:cxnLst>
              <a:rect l="0" t="0" r="r" b="b"/>
              <a:pathLst>
                <a:path w="115" h="75">
                  <a:moveTo>
                    <a:pt x="46" y="14"/>
                  </a:moveTo>
                  <a:cubicBezTo>
                    <a:pt x="24" y="25"/>
                    <a:pt x="8" y="45"/>
                    <a:pt x="0" y="69"/>
                  </a:cubicBezTo>
                  <a:cubicBezTo>
                    <a:pt x="20" y="75"/>
                    <a:pt x="20" y="75"/>
                    <a:pt x="20" y="75"/>
                  </a:cubicBezTo>
                  <a:cubicBezTo>
                    <a:pt x="26" y="56"/>
                    <a:pt x="38" y="41"/>
                    <a:pt x="56" y="32"/>
                  </a:cubicBezTo>
                  <a:cubicBezTo>
                    <a:pt x="69" y="25"/>
                    <a:pt x="84" y="22"/>
                    <a:pt x="99" y="24"/>
                  </a:cubicBezTo>
                  <a:cubicBezTo>
                    <a:pt x="115" y="7"/>
                    <a:pt x="115" y="7"/>
                    <a:pt x="115" y="7"/>
                  </a:cubicBezTo>
                  <a:cubicBezTo>
                    <a:pt x="92" y="0"/>
                    <a:pt x="68" y="3"/>
                    <a:pt x="46" y="1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ctr"/>
              <a:endParaRPr lang="en-US" sz="800"/>
            </a:p>
          </p:txBody>
        </p:sp>
        <p:sp>
          <p:nvSpPr>
            <p:cNvPr id="228" name="Rectangle 197">
              <a:extLst>
                <a:ext uri="{FF2B5EF4-FFF2-40B4-BE49-F238E27FC236}">
                  <a16:creationId xmlns:a16="http://schemas.microsoft.com/office/drawing/2014/main" id="{142AEA5F-EB9F-A5B3-B501-C43646B1BA93}"/>
                </a:ext>
              </a:extLst>
            </p:cNvPr>
            <p:cNvSpPr>
              <a:spLocks noChangeArrowheads="1"/>
            </p:cNvSpPr>
            <p:nvPr/>
          </p:nvSpPr>
          <p:spPr bwMode="auto">
            <a:xfrm>
              <a:off x="3689042" y="1418255"/>
              <a:ext cx="71419" cy="1097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229" name="Rectangle 197">
              <a:extLst>
                <a:ext uri="{FF2B5EF4-FFF2-40B4-BE49-F238E27FC236}">
                  <a16:creationId xmlns:a16="http://schemas.microsoft.com/office/drawing/2014/main" id="{07CE1DD0-AFC4-2091-D947-AB180861E537}"/>
                </a:ext>
              </a:extLst>
            </p:cNvPr>
            <p:cNvSpPr>
              <a:spLocks noChangeArrowheads="1"/>
            </p:cNvSpPr>
            <p:nvPr/>
          </p:nvSpPr>
          <p:spPr bwMode="auto">
            <a:xfrm rot="5400000">
              <a:off x="3689042" y="1358770"/>
              <a:ext cx="71419" cy="130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230" name="Freeform: Shape 229">
              <a:extLst>
                <a:ext uri="{FF2B5EF4-FFF2-40B4-BE49-F238E27FC236}">
                  <a16:creationId xmlns:a16="http://schemas.microsoft.com/office/drawing/2014/main" id="{B8133439-2DD5-BF3A-0BEC-E147C1702065}"/>
                </a:ext>
              </a:extLst>
            </p:cNvPr>
            <p:cNvSpPr/>
            <p:nvPr/>
          </p:nvSpPr>
          <p:spPr>
            <a:xfrm>
              <a:off x="3818481" y="1838110"/>
              <a:ext cx="165524" cy="165524"/>
            </a:xfrm>
            <a:custGeom>
              <a:avLst/>
              <a:gdLst>
                <a:gd name="connsiteX0" fmla="*/ 118369 w 170472"/>
                <a:gd name="connsiteY0" fmla="*/ 47654 h 170472"/>
                <a:gd name="connsiteX1" fmla="*/ 69329 w 170472"/>
                <a:gd name="connsiteY1" fmla="*/ 96692 h 170472"/>
                <a:gd name="connsiteX2" fmla="*/ 68680 w 170472"/>
                <a:gd name="connsiteY2" fmla="*/ 96692 h 170472"/>
                <a:gd name="connsiteX3" fmla="*/ 48544 w 170472"/>
                <a:gd name="connsiteY3" fmla="*/ 76557 h 170472"/>
                <a:gd name="connsiteX4" fmla="*/ 47895 w 170472"/>
                <a:gd name="connsiteY4" fmla="*/ 76557 h 170472"/>
                <a:gd name="connsiteX5" fmla="*/ 33280 w 170472"/>
                <a:gd name="connsiteY5" fmla="*/ 90522 h 170472"/>
                <a:gd name="connsiteX6" fmla="*/ 33280 w 170472"/>
                <a:gd name="connsiteY6" fmla="*/ 92146 h 170472"/>
                <a:gd name="connsiteX7" fmla="*/ 68680 w 170472"/>
                <a:gd name="connsiteY7" fmla="*/ 126570 h 170472"/>
                <a:gd name="connsiteX8" fmla="*/ 69329 w 170472"/>
                <a:gd name="connsiteY8" fmla="*/ 126570 h 170472"/>
                <a:gd name="connsiteX9" fmla="*/ 133957 w 170472"/>
                <a:gd name="connsiteY9" fmla="*/ 62918 h 170472"/>
                <a:gd name="connsiteX10" fmla="*/ 133957 w 170472"/>
                <a:gd name="connsiteY10" fmla="*/ 61943 h 170472"/>
                <a:gd name="connsiteX11" fmla="*/ 119343 w 170472"/>
                <a:gd name="connsiteY11" fmla="*/ 47654 h 170472"/>
                <a:gd name="connsiteX12" fmla="*/ 85236 w 170472"/>
                <a:gd name="connsiteY12" fmla="*/ 0 h 170472"/>
                <a:gd name="connsiteX13" fmla="*/ 170472 w 170472"/>
                <a:gd name="connsiteY13" fmla="*/ 85236 h 170472"/>
                <a:gd name="connsiteX14" fmla="*/ 85236 w 170472"/>
                <a:gd name="connsiteY14" fmla="*/ 170472 h 170472"/>
                <a:gd name="connsiteX15" fmla="*/ 0 w 170472"/>
                <a:gd name="connsiteY15" fmla="*/ 85236 h 170472"/>
                <a:gd name="connsiteX16" fmla="*/ 85236 w 170472"/>
                <a:gd name="connsiteY16" fmla="*/ 0 h 1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472" h="170472">
                  <a:moveTo>
                    <a:pt x="118369" y="47654"/>
                  </a:moveTo>
                  <a:lnTo>
                    <a:pt x="69329" y="96692"/>
                  </a:lnTo>
                  <a:lnTo>
                    <a:pt x="68680" y="96692"/>
                  </a:lnTo>
                  <a:lnTo>
                    <a:pt x="48544" y="76557"/>
                  </a:lnTo>
                  <a:lnTo>
                    <a:pt x="47895" y="76557"/>
                  </a:lnTo>
                  <a:lnTo>
                    <a:pt x="33280" y="90522"/>
                  </a:lnTo>
                  <a:lnTo>
                    <a:pt x="33280" y="92146"/>
                  </a:lnTo>
                  <a:lnTo>
                    <a:pt x="68680" y="126570"/>
                  </a:lnTo>
                  <a:lnTo>
                    <a:pt x="69329" y="126570"/>
                  </a:lnTo>
                  <a:lnTo>
                    <a:pt x="133957" y="62918"/>
                  </a:lnTo>
                  <a:lnTo>
                    <a:pt x="133957" y="61943"/>
                  </a:lnTo>
                  <a:lnTo>
                    <a:pt x="119343" y="47654"/>
                  </a:lnTo>
                  <a:close/>
                  <a:moveTo>
                    <a:pt x="85236" y="0"/>
                  </a:moveTo>
                  <a:cubicBezTo>
                    <a:pt x="132311" y="0"/>
                    <a:pt x="170472" y="38161"/>
                    <a:pt x="170472" y="85236"/>
                  </a:cubicBezTo>
                  <a:cubicBezTo>
                    <a:pt x="170472" y="132311"/>
                    <a:pt x="132311" y="170472"/>
                    <a:pt x="85236" y="170472"/>
                  </a:cubicBezTo>
                  <a:cubicBezTo>
                    <a:pt x="38161" y="170472"/>
                    <a:pt x="0" y="132311"/>
                    <a:pt x="0" y="85236"/>
                  </a:cubicBezTo>
                  <a:cubicBezTo>
                    <a:pt x="0" y="38161"/>
                    <a:pt x="38161" y="0"/>
                    <a:pt x="8523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
        <p:nvSpPr>
          <p:cNvPr id="250" name="TextBox 249">
            <a:extLst>
              <a:ext uri="{FF2B5EF4-FFF2-40B4-BE49-F238E27FC236}">
                <a16:creationId xmlns:a16="http://schemas.microsoft.com/office/drawing/2014/main" id="{C9AC45EC-D779-641A-AA30-1638E512B0D9}"/>
              </a:ext>
            </a:extLst>
          </p:cNvPr>
          <p:cNvSpPr txBox="1"/>
          <p:nvPr/>
        </p:nvSpPr>
        <p:spPr>
          <a:xfrm>
            <a:off x="1454496" y="2567432"/>
            <a:ext cx="3108960" cy="10058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600" u="sng">
                <a:solidFill>
                  <a:schemeClr val="tx1"/>
                </a:solidFill>
                <a:sym typeface="Wingdings" panose="05000000000000000000" pitchFamily="2" charset="2"/>
              </a:rPr>
              <a:t>Determinism in time </a:t>
            </a:r>
            <a:r>
              <a:rPr lang="en-US" sz="1600">
                <a:solidFill>
                  <a:schemeClr val="tx1"/>
                </a:solidFill>
                <a:sym typeface="Wingdings" panose="05000000000000000000" pitchFamily="2" charset="2"/>
              </a:rPr>
              <a:t>to meet latency and cycle time requirements of different types of workloads</a:t>
            </a:r>
          </a:p>
        </p:txBody>
      </p:sp>
      <p:pic>
        <p:nvPicPr>
          <p:cNvPr id="252" name="Graphic 251" descr="Bullseye with solid fill">
            <a:extLst>
              <a:ext uri="{FF2B5EF4-FFF2-40B4-BE49-F238E27FC236}">
                <a16:creationId xmlns:a16="http://schemas.microsoft.com/office/drawing/2014/main" id="{6FB9AB72-407A-4AF9-E7E6-CA2514A772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114" y="5157079"/>
            <a:ext cx="914400" cy="914400"/>
          </a:xfrm>
          <a:prstGeom prst="rect">
            <a:avLst/>
          </a:prstGeom>
        </p:spPr>
      </p:pic>
      <p:sp>
        <p:nvSpPr>
          <p:cNvPr id="13" name="Rectangle 12">
            <a:extLst>
              <a:ext uri="{FF2B5EF4-FFF2-40B4-BE49-F238E27FC236}">
                <a16:creationId xmlns:a16="http://schemas.microsoft.com/office/drawing/2014/main" id="{759CF0D9-A453-0E36-9A8A-14DF1241B117}"/>
              </a:ext>
            </a:extLst>
          </p:cNvPr>
          <p:cNvSpPr/>
          <p:nvPr/>
        </p:nvSpPr>
        <p:spPr bwMode="gray">
          <a:xfrm>
            <a:off x="9973759" y="2805319"/>
            <a:ext cx="789150" cy="420658"/>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36576" rIns="36576" rtlCol="0" anchor="ctr"/>
          <a:lstStyle/>
          <a:p>
            <a:pPr algn="ctr"/>
            <a:r>
              <a:rPr lang="en-IN" sz="1200" b="1">
                <a:solidFill>
                  <a:schemeClr val="bg1"/>
                </a:solidFill>
              </a:rPr>
              <a:t>Container Engine</a:t>
            </a:r>
            <a:endParaRPr lang="en-US" sz="1200" b="1">
              <a:solidFill>
                <a:schemeClr val="bg1"/>
              </a:solidFill>
            </a:endParaRPr>
          </a:p>
        </p:txBody>
      </p:sp>
      <p:sp>
        <p:nvSpPr>
          <p:cNvPr id="14" name="Rectangle 13">
            <a:extLst>
              <a:ext uri="{FF2B5EF4-FFF2-40B4-BE49-F238E27FC236}">
                <a16:creationId xmlns:a16="http://schemas.microsoft.com/office/drawing/2014/main" id="{150D6452-DA75-AD3B-3CC3-6098A5ABA3ED}"/>
              </a:ext>
            </a:extLst>
          </p:cNvPr>
          <p:cNvSpPr/>
          <p:nvPr/>
        </p:nvSpPr>
        <p:spPr bwMode="gray">
          <a:xfrm>
            <a:off x="9973759" y="3347455"/>
            <a:ext cx="1406513" cy="420658"/>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lIns="36576" rIns="36576" rtlCol="0" anchor="ctr"/>
          <a:lstStyle/>
          <a:p>
            <a:pPr algn="ctr"/>
            <a:r>
              <a:rPr lang="en-IN" sz="1200" b="1">
                <a:solidFill>
                  <a:schemeClr val="bg1"/>
                </a:solidFill>
              </a:rPr>
              <a:t>Guest OS</a:t>
            </a:r>
            <a:endParaRPr lang="en-US" sz="1200" b="1">
              <a:solidFill>
                <a:schemeClr val="bg1"/>
              </a:solidFill>
            </a:endParaRPr>
          </a:p>
        </p:txBody>
      </p:sp>
      <p:grpSp>
        <p:nvGrpSpPr>
          <p:cNvPr id="21" name="Group 20">
            <a:extLst>
              <a:ext uri="{FF2B5EF4-FFF2-40B4-BE49-F238E27FC236}">
                <a16:creationId xmlns:a16="http://schemas.microsoft.com/office/drawing/2014/main" id="{D8CE24D0-24F1-8ECF-DCE7-1A37B3AB6343}"/>
              </a:ext>
            </a:extLst>
          </p:cNvPr>
          <p:cNvGrpSpPr>
            <a:grpSpLocks noChangeAspect="1"/>
          </p:cNvGrpSpPr>
          <p:nvPr/>
        </p:nvGrpSpPr>
        <p:grpSpPr>
          <a:xfrm>
            <a:off x="2310311" y="3928809"/>
            <a:ext cx="794304" cy="796711"/>
            <a:chOff x="500597" y="1429092"/>
            <a:chExt cx="597296" cy="599106"/>
          </a:xfrm>
        </p:grpSpPr>
        <p:sp>
          <p:nvSpPr>
            <p:cNvPr id="23" name="Freeform: Shape 22">
              <a:extLst>
                <a:ext uri="{FF2B5EF4-FFF2-40B4-BE49-F238E27FC236}">
                  <a16:creationId xmlns:a16="http://schemas.microsoft.com/office/drawing/2014/main" id="{30278D72-05E2-944F-C116-BA5C886F1FDD}"/>
                </a:ext>
              </a:extLst>
            </p:cNvPr>
            <p:cNvSpPr/>
            <p:nvPr/>
          </p:nvSpPr>
          <p:spPr>
            <a:xfrm rot="2700000">
              <a:off x="535424" y="1760967"/>
              <a:ext cx="399651" cy="67980"/>
            </a:xfrm>
            <a:custGeom>
              <a:avLst/>
              <a:gdLst>
                <a:gd name="connsiteX0" fmla="*/ 0 w 377667"/>
                <a:gd name="connsiteY0" fmla="*/ 0 h 64241"/>
                <a:gd name="connsiteX1" fmla="*/ 377667 w 377667"/>
                <a:gd name="connsiteY1" fmla="*/ 0 h 64241"/>
                <a:gd name="connsiteX2" fmla="*/ 377667 w 377667"/>
                <a:gd name="connsiteY2" fmla="*/ 64241 h 64241"/>
                <a:gd name="connsiteX3" fmla="*/ 0 w 377667"/>
                <a:gd name="connsiteY3" fmla="*/ 64241 h 64241"/>
              </a:gdLst>
              <a:ahLst/>
              <a:cxnLst>
                <a:cxn ang="0">
                  <a:pos x="connsiteX0" y="connsiteY0"/>
                </a:cxn>
                <a:cxn ang="0">
                  <a:pos x="connsiteX1" y="connsiteY1"/>
                </a:cxn>
                <a:cxn ang="0">
                  <a:pos x="connsiteX2" y="connsiteY2"/>
                </a:cxn>
                <a:cxn ang="0">
                  <a:pos x="connsiteX3" y="connsiteY3"/>
                </a:cxn>
              </a:cxnLst>
              <a:rect l="l" t="t" r="r" b="b"/>
              <a:pathLst>
                <a:path w="377667" h="64241">
                  <a:moveTo>
                    <a:pt x="0" y="0"/>
                  </a:moveTo>
                  <a:lnTo>
                    <a:pt x="377667" y="0"/>
                  </a:lnTo>
                  <a:lnTo>
                    <a:pt x="377667" y="64241"/>
                  </a:lnTo>
                  <a:lnTo>
                    <a:pt x="0" y="6424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 name="Freeform: Shape 29">
              <a:extLst>
                <a:ext uri="{FF2B5EF4-FFF2-40B4-BE49-F238E27FC236}">
                  <a16:creationId xmlns:a16="http://schemas.microsoft.com/office/drawing/2014/main" id="{56A8807E-EB08-2C2B-C4C4-694BCA28D3CD}"/>
                </a:ext>
              </a:extLst>
            </p:cNvPr>
            <p:cNvSpPr/>
            <p:nvPr/>
          </p:nvSpPr>
          <p:spPr>
            <a:xfrm>
              <a:off x="1033600" y="1429092"/>
              <a:ext cx="64293" cy="64293"/>
            </a:xfrm>
            <a:custGeom>
              <a:avLst/>
              <a:gdLst>
                <a:gd name="connsiteX0" fmla="*/ 0 w 385762"/>
                <a:gd name="connsiteY0" fmla="*/ 0 h 405764"/>
                <a:gd name="connsiteX1" fmla="*/ 385763 w 385762"/>
                <a:gd name="connsiteY1" fmla="*/ 0 h 405764"/>
                <a:gd name="connsiteX2" fmla="*/ 385763 w 385762"/>
                <a:gd name="connsiteY2" fmla="*/ 405765 h 405764"/>
                <a:gd name="connsiteX3" fmla="*/ 0 w 385762"/>
                <a:gd name="connsiteY3" fmla="*/ 405765 h 405764"/>
                <a:gd name="connsiteX4" fmla="*/ 0 w 385762"/>
                <a:gd name="connsiteY4" fmla="*/ 0 h 405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2" h="405764">
                  <a:moveTo>
                    <a:pt x="0" y="0"/>
                  </a:moveTo>
                  <a:lnTo>
                    <a:pt x="385763" y="0"/>
                  </a:lnTo>
                  <a:lnTo>
                    <a:pt x="385763" y="405765"/>
                  </a:lnTo>
                  <a:lnTo>
                    <a:pt x="0" y="405765"/>
                  </a:lnTo>
                  <a:lnTo>
                    <a:pt x="0" y="0"/>
                  </a:lnTo>
                  <a:close/>
                </a:path>
              </a:pathLst>
            </a:custGeom>
            <a:solidFill>
              <a:srgbClr val="00C7FD"/>
            </a:solidFill>
            <a:ln w="9525" cap="flat">
              <a:noFill/>
              <a:prstDash val="solid"/>
              <a:miter/>
            </a:ln>
          </p:spPr>
          <p:txBody>
            <a:bodyPr rtlCol="0" anchor="ctr"/>
            <a:lstStyle/>
            <a:p>
              <a:endParaRPr lang="en-US" sz="800"/>
            </a:p>
          </p:txBody>
        </p:sp>
        <p:grpSp>
          <p:nvGrpSpPr>
            <p:cNvPr id="31" name="Group 30">
              <a:extLst>
                <a:ext uri="{FF2B5EF4-FFF2-40B4-BE49-F238E27FC236}">
                  <a16:creationId xmlns:a16="http://schemas.microsoft.com/office/drawing/2014/main" id="{55FA56DC-7449-E7AB-AAA7-FBAE4F972C90}"/>
                </a:ext>
              </a:extLst>
            </p:cNvPr>
            <p:cNvGrpSpPr/>
            <p:nvPr/>
          </p:nvGrpSpPr>
          <p:grpSpPr>
            <a:xfrm>
              <a:off x="770161" y="1579923"/>
              <a:ext cx="171607" cy="208692"/>
              <a:chOff x="1245369" y="-239185"/>
              <a:chExt cx="527620" cy="641638"/>
            </a:xfrm>
            <a:solidFill>
              <a:srgbClr val="00C7FD"/>
            </a:solidFill>
          </p:grpSpPr>
          <p:sp>
            <p:nvSpPr>
              <p:cNvPr id="39" name="Freeform: Shape 38">
                <a:extLst>
                  <a:ext uri="{FF2B5EF4-FFF2-40B4-BE49-F238E27FC236}">
                    <a16:creationId xmlns:a16="http://schemas.microsoft.com/office/drawing/2014/main" id="{7283AE6B-2D3F-FA26-17D4-E43B2D2148C1}"/>
                  </a:ext>
                </a:extLst>
              </p:cNvPr>
              <p:cNvSpPr>
                <a:spLocks/>
              </p:cNvSpPr>
              <p:nvPr/>
            </p:nvSpPr>
            <p:spPr bwMode="auto">
              <a:xfrm>
                <a:off x="1245369" y="-126774"/>
                <a:ext cx="527620" cy="529227"/>
              </a:xfrm>
              <a:custGeom>
                <a:avLst/>
                <a:gdLst>
                  <a:gd name="connsiteX0" fmla="*/ 493309 w 706342"/>
                  <a:gd name="connsiteY0" fmla="*/ 161912 h 708498"/>
                  <a:gd name="connsiteX1" fmla="*/ 367049 w 706342"/>
                  <a:gd name="connsiteY1" fmla="*/ 288172 h 708498"/>
                  <a:gd name="connsiteX2" fmla="*/ 353173 w 706342"/>
                  <a:gd name="connsiteY2" fmla="*/ 285371 h 708498"/>
                  <a:gd name="connsiteX3" fmla="*/ 284294 w 706342"/>
                  <a:gd name="connsiteY3" fmla="*/ 354250 h 708498"/>
                  <a:gd name="connsiteX4" fmla="*/ 353173 w 706342"/>
                  <a:gd name="connsiteY4" fmla="*/ 423129 h 708498"/>
                  <a:gd name="connsiteX5" fmla="*/ 422052 w 706342"/>
                  <a:gd name="connsiteY5" fmla="*/ 354250 h 708498"/>
                  <a:gd name="connsiteX6" fmla="*/ 419646 w 706342"/>
                  <a:gd name="connsiteY6" fmla="*/ 342335 h 708498"/>
                  <a:gd name="connsiteX7" fmla="*/ 546689 w 706342"/>
                  <a:gd name="connsiteY7" fmla="*/ 215292 h 708498"/>
                  <a:gd name="connsiteX8" fmla="*/ 353171 w 706342"/>
                  <a:gd name="connsiteY8" fmla="*/ 0 h 708498"/>
                  <a:gd name="connsiteX9" fmla="*/ 706342 w 706342"/>
                  <a:gd name="connsiteY9" fmla="*/ 354249 h 708498"/>
                  <a:gd name="connsiteX10" fmla="*/ 353171 w 706342"/>
                  <a:gd name="connsiteY10" fmla="*/ 708498 h 708498"/>
                  <a:gd name="connsiteX11" fmla="*/ 0 w 706342"/>
                  <a:gd name="connsiteY11" fmla="*/ 354249 h 708498"/>
                  <a:gd name="connsiteX12" fmla="*/ 353171 w 706342"/>
                  <a:gd name="connsiteY12" fmla="*/ 0 h 7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342" h="708498">
                    <a:moveTo>
                      <a:pt x="493309" y="161912"/>
                    </a:moveTo>
                    <a:lnTo>
                      <a:pt x="367049" y="288172"/>
                    </a:lnTo>
                    <a:lnTo>
                      <a:pt x="353173" y="285371"/>
                    </a:lnTo>
                    <a:cubicBezTo>
                      <a:pt x="315132" y="285371"/>
                      <a:pt x="284294" y="316209"/>
                      <a:pt x="284294" y="354250"/>
                    </a:cubicBezTo>
                    <a:cubicBezTo>
                      <a:pt x="284294" y="392291"/>
                      <a:pt x="315132" y="423129"/>
                      <a:pt x="353173" y="423129"/>
                    </a:cubicBezTo>
                    <a:cubicBezTo>
                      <a:pt x="391214" y="423129"/>
                      <a:pt x="422052" y="392291"/>
                      <a:pt x="422052" y="354250"/>
                    </a:cubicBezTo>
                    <a:lnTo>
                      <a:pt x="419646" y="342335"/>
                    </a:lnTo>
                    <a:lnTo>
                      <a:pt x="546689" y="215292"/>
                    </a:lnTo>
                    <a:close/>
                    <a:moveTo>
                      <a:pt x="353171" y="0"/>
                    </a:moveTo>
                    <a:cubicBezTo>
                      <a:pt x="548222" y="0"/>
                      <a:pt x="706342" y="158603"/>
                      <a:pt x="706342" y="354249"/>
                    </a:cubicBezTo>
                    <a:cubicBezTo>
                      <a:pt x="706342" y="549895"/>
                      <a:pt x="548222" y="708498"/>
                      <a:pt x="353171" y="708498"/>
                    </a:cubicBezTo>
                    <a:cubicBezTo>
                      <a:pt x="158120" y="708498"/>
                      <a:pt x="0" y="549895"/>
                      <a:pt x="0" y="354249"/>
                    </a:cubicBezTo>
                    <a:cubicBezTo>
                      <a:pt x="0" y="158603"/>
                      <a:pt x="158120" y="0"/>
                      <a:pt x="353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41" name="Rectangle 197">
                <a:extLst>
                  <a:ext uri="{FF2B5EF4-FFF2-40B4-BE49-F238E27FC236}">
                    <a16:creationId xmlns:a16="http://schemas.microsoft.com/office/drawing/2014/main" id="{CCFA5A3C-9153-B1AD-F252-C7419DC109EF}"/>
                  </a:ext>
                </a:extLst>
              </p:cNvPr>
              <p:cNvSpPr>
                <a:spLocks noChangeArrowheads="1"/>
              </p:cNvSpPr>
              <p:nvPr/>
            </p:nvSpPr>
            <p:spPr bwMode="auto">
              <a:xfrm>
                <a:off x="1462839" y="-200674"/>
                <a:ext cx="92681" cy="1424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55" name="Rectangle 197">
                <a:extLst>
                  <a:ext uri="{FF2B5EF4-FFF2-40B4-BE49-F238E27FC236}">
                    <a16:creationId xmlns:a16="http://schemas.microsoft.com/office/drawing/2014/main" id="{F38148F5-A274-2CEB-2309-4B3AEB42329B}"/>
                  </a:ext>
                </a:extLst>
              </p:cNvPr>
              <p:cNvSpPr>
                <a:spLocks noChangeArrowheads="1"/>
              </p:cNvSpPr>
              <p:nvPr/>
            </p:nvSpPr>
            <p:spPr bwMode="auto">
              <a:xfrm rot="5400000">
                <a:off x="1471148" y="-285828"/>
                <a:ext cx="76062" cy="169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sp>
          <p:nvSpPr>
            <p:cNvPr id="32" name="Freeform: Shape 31">
              <a:extLst>
                <a:ext uri="{FF2B5EF4-FFF2-40B4-BE49-F238E27FC236}">
                  <a16:creationId xmlns:a16="http://schemas.microsoft.com/office/drawing/2014/main" id="{8620991B-B36C-AD82-9616-808DE03F8A91}"/>
                </a:ext>
              </a:extLst>
            </p:cNvPr>
            <p:cNvSpPr/>
            <p:nvPr/>
          </p:nvSpPr>
          <p:spPr>
            <a:xfrm>
              <a:off x="583685" y="1437967"/>
              <a:ext cx="415672" cy="163531"/>
            </a:xfrm>
            <a:custGeom>
              <a:avLst/>
              <a:gdLst>
                <a:gd name="connsiteX0" fmla="*/ 415672 w 415672"/>
                <a:gd name="connsiteY0" fmla="*/ 0 h 163531"/>
                <a:gd name="connsiteX1" fmla="*/ 415672 w 415672"/>
                <a:gd name="connsiteY1" fmla="*/ 67132 h 163531"/>
                <a:gd name="connsiteX2" fmla="*/ 53034 w 415672"/>
                <a:gd name="connsiteY2" fmla="*/ 163531 h 163531"/>
                <a:gd name="connsiteX3" fmla="*/ 0 w 415672"/>
                <a:gd name="connsiteY3" fmla="*/ 110496 h 163531"/>
              </a:gdLst>
              <a:ahLst/>
              <a:cxnLst>
                <a:cxn ang="0">
                  <a:pos x="connsiteX0" y="connsiteY0"/>
                </a:cxn>
                <a:cxn ang="0">
                  <a:pos x="connsiteX1" y="connsiteY1"/>
                </a:cxn>
                <a:cxn ang="0">
                  <a:pos x="connsiteX2" y="connsiteY2"/>
                </a:cxn>
                <a:cxn ang="0">
                  <a:pos x="connsiteX3" y="connsiteY3"/>
                </a:cxn>
              </a:cxnLst>
              <a:rect l="l" t="t" r="r" b="b"/>
              <a:pathLst>
                <a:path w="415672" h="163531">
                  <a:moveTo>
                    <a:pt x="415672" y="0"/>
                  </a:moveTo>
                  <a:lnTo>
                    <a:pt x="415672" y="67132"/>
                  </a:lnTo>
                  <a:lnTo>
                    <a:pt x="53034" y="163531"/>
                  </a:lnTo>
                  <a:lnTo>
                    <a:pt x="0" y="11049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05968C9A-5CC9-6DAF-D874-001E51F3EBB9}"/>
                </a:ext>
              </a:extLst>
            </p:cNvPr>
            <p:cNvSpPr/>
            <p:nvPr/>
          </p:nvSpPr>
          <p:spPr>
            <a:xfrm>
              <a:off x="927762" y="1531244"/>
              <a:ext cx="162959" cy="413522"/>
            </a:xfrm>
            <a:custGeom>
              <a:avLst/>
              <a:gdLst>
                <a:gd name="connsiteX0" fmla="*/ 95826 w 162959"/>
                <a:gd name="connsiteY0" fmla="*/ 0 h 413522"/>
                <a:gd name="connsiteX1" fmla="*/ 162959 w 162959"/>
                <a:gd name="connsiteY1" fmla="*/ 0 h 413522"/>
                <a:gd name="connsiteX2" fmla="*/ 53035 w 162959"/>
                <a:gd name="connsiteY2" fmla="*/ 413522 h 413522"/>
                <a:gd name="connsiteX3" fmla="*/ 0 w 162959"/>
                <a:gd name="connsiteY3" fmla="*/ 360487 h 413522"/>
              </a:gdLst>
              <a:ahLst/>
              <a:cxnLst>
                <a:cxn ang="0">
                  <a:pos x="connsiteX0" y="connsiteY0"/>
                </a:cxn>
                <a:cxn ang="0">
                  <a:pos x="connsiteX1" y="connsiteY1"/>
                </a:cxn>
                <a:cxn ang="0">
                  <a:pos x="connsiteX2" y="connsiteY2"/>
                </a:cxn>
                <a:cxn ang="0">
                  <a:pos x="connsiteX3" y="connsiteY3"/>
                </a:cxn>
              </a:cxnLst>
              <a:rect l="l" t="t" r="r" b="b"/>
              <a:pathLst>
                <a:path w="162959" h="413522">
                  <a:moveTo>
                    <a:pt x="95826" y="0"/>
                  </a:moveTo>
                  <a:lnTo>
                    <a:pt x="162959" y="0"/>
                  </a:lnTo>
                  <a:lnTo>
                    <a:pt x="53035" y="413522"/>
                  </a:lnTo>
                  <a:lnTo>
                    <a:pt x="0" y="3604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ADF8D593-5069-08E0-5EC7-CE2BF4B2AE62}"/>
                </a:ext>
              </a:extLst>
            </p:cNvPr>
            <p:cNvSpPr/>
            <p:nvPr/>
          </p:nvSpPr>
          <p:spPr>
            <a:xfrm>
              <a:off x="500597" y="1559910"/>
              <a:ext cx="92489" cy="92489"/>
            </a:xfrm>
            <a:custGeom>
              <a:avLst/>
              <a:gdLst>
                <a:gd name="connsiteX0" fmla="*/ 47413 w 92489"/>
                <a:gd name="connsiteY0" fmla="*/ 0 h 92489"/>
                <a:gd name="connsiteX1" fmla="*/ 92489 w 92489"/>
                <a:gd name="connsiteY1" fmla="*/ 45076 h 92489"/>
                <a:gd name="connsiteX2" fmla="*/ 45076 w 92489"/>
                <a:gd name="connsiteY2" fmla="*/ 92489 h 92489"/>
                <a:gd name="connsiteX3" fmla="*/ 0 w 92489"/>
                <a:gd name="connsiteY3" fmla="*/ 47413 h 92489"/>
              </a:gdLst>
              <a:ahLst/>
              <a:cxnLst>
                <a:cxn ang="0">
                  <a:pos x="connsiteX0" y="connsiteY0"/>
                </a:cxn>
                <a:cxn ang="0">
                  <a:pos x="connsiteX1" y="connsiteY1"/>
                </a:cxn>
                <a:cxn ang="0">
                  <a:pos x="connsiteX2" y="connsiteY2"/>
                </a:cxn>
                <a:cxn ang="0">
                  <a:pos x="connsiteX3" y="connsiteY3"/>
                </a:cxn>
              </a:cxnLst>
              <a:rect l="l" t="t" r="r" b="b"/>
              <a:pathLst>
                <a:path w="92489" h="92489">
                  <a:moveTo>
                    <a:pt x="47413" y="0"/>
                  </a:moveTo>
                  <a:lnTo>
                    <a:pt x="92489" y="45076"/>
                  </a:lnTo>
                  <a:lnTo>
                    <a:pt x="45076" y="92489"/>
                  </a:lnTo>
                  <a:lnTo>
                    <a:pt x="0" y="47413"/>
                  </a:lnTo>
                  <a:close/>
                </a:path>
              </a:pathLst>
            </a:custGeom>
            <a:solidFill>
              <a:srgbClr val="00C7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C719F5BB-52D7-C4D8-01BC-552D387528B6}"/>
                </a:ext>
              </a:extLst>
            </p:cNvPr>
            <p:cNvSpPr/>
            <p:nvPr/>
          </p:nvSpPr>
          <p:spPr>
            <a:xfrm>
              <a:off x="876301" y="1935709"/>
              <a:ext cx="92489" cy="92489"/>
            </a:xfrm>
            <a:custGeom>
              <a:avLst/>
              <a:gdLst>
                <a:gd name="connsiteX0" fmla="*/ 47413 w 92489"/>
                <a:gd name="connsiteY0" fmla="*/ 0 h 92489"/>
                <a:gd name="connsiteX1" fmla="*/ 92489 w 92489"/>
                <a:gd name="connsiteY1" fmla="*/ 45076 h 92489"/>
                <a:gd name="connsiteX2" fmla="*/ 45076 w 92489"/>
                <a:gd name="connsiteY2" fmla="*/ 92489 h 92489"/>
                <a:gd name="connsiteX3" fmla="*/ 0 w 92489"/>
                <a:gd name="connsiteY3" fmla="*/ 47413 h 92489"/>
              </a:gdLst>
              <a:ahLst/>
              <a:cxnLst>
                <a:cxn ang="0">
                  <a:pos x="connsiteX0" y="connsiteY0"/>
                </a:cxn>
                <a:cxn ang="0">
                  <a:pos x="connsiteX1" y="connsiteY1"/>
                </a:cxn>
                <a:cxn ang="0">
                  <a:pos x="connsiteX2" y="connsiteY2"/>
                </a:cxn>
                <a:cxn ang="0">
                  <a:pos x="connsiteX3" y="connsiteY3"/>
                </a:cxn>
              </a:cxnLst>
              <a:rect l="l" t="t" r="r" b="b"/>
              <a:pathLst>
                <a:path w="92489" h="92489">
                  <a:moveTo>
                    <a:pt x="47413" y="0"/>
                  </a:moveTo>
                  <a:lnTo>
                    <a:pt x="92489" y="45076"/>
                  </a:lnTo>
                  <a:lnTo>
                    <a:pt x="45076" y="92489"/>
                  </a:lnTo>
                  <a:lnTo>
                    <a:pt x="0" y="47413"/>
                  </a:lnTo>
                  <a:close/>
                </a:path>
              </a:pathLst>
            </a:custGeom>
            <a:solidFill>
              <a:srgbClr val="00C7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grpSp>
        <p:nvGrpSpPr>
          <p:cNvPr id="36" name="Group 35">
            <a:extLst>
              <a:ext uri="{FF2B5EF4-FFF2-40B4-BE49-F238E27FC236}">
                <a16:creationId xmlns:a16="http://schemas.microsoft.com/office/drawing/2014/main" id="{0B1DE051-5A2F-C5DB-0E0E-831E22D02556}"/>
              </a:ext>
            </a:extLst>
          </p:cNvPr>
          <p:cNvGrpSpPr/>
          <p:nvPr/>
        </p:nvGrpSpPr>
        <p:grpSpPr>
          <a:xfrm>
            <a:off x="5031002" y="1454771"/>
            <a:ext cx="598472" cy="740768"/>
            <a:chOff x="5031002" y="1454771"/>
            <a:chExt cx="598472" cy="740768"/>
          </a:xfrm>
        </p:grpSpPr>
        <p:cxnSp>
          <p:nvCxnSpPr>
            <p:cNvPr id="20" name="Straight Connector 19">
              <a:extLst>
                <a:ext uri="{FF2B5EF4-FFF2-40B4-BE49-F238E27FC236}">
                  <a16:creationId xmlns:a16="http://schemas.microsoft.com/office/drawing/2014/main" id="{D1363086-F131-A8FC-282B-53C8C36AA1B2}"/>
                </a:ext>
              </a:extLst>
            </p:cNvPr>
            <p:cNvCxnSpPr>
              <a:cxnSpLocks/>
            </p:cNvCxnSpPr>
            <p:nvPr/>
          </p:nvCxnSpPr>
          <p:spPr>
            <a:xfrm>
              <a:off x="5332799" y="1454771"/>
              <a:ext cx="0" cy="740768"/>
            </a:xfrm>
            <a:prstGeom prst="line">
              <a:avLst/>
            </a:prstGeom>
            <a:noFill/>
            <a:ln w="88900"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sp>
          <p:nvSpPr>
            <p:cNvPr id="19" name="Half Frame 18">
              <a:extLst>
                <a:ext uri="{FF2B5EF4-FFF2-40B4-BE49-F238E27FC236}">
                  <a16:creationId xmlns:a16="http://schemas.microsoft.com/office/drawing/2014/main" id="{553BE763-A5D3-F66E-6554-EE353A2CADC0}"/>
                </a:ext>
              </a:extLst>
            </p:cNvPr>
            <p:cNvSpPr/>
            <p:nvPr/>
          </p:nvSpPr>
          <p:spPr>
            <a:xfrm rot="8139178">
              <a:off x="5290685" y="1645070"/>
              <a:ext cx="338789" cy="341130"/>
            </a:xfrm>
            <a:prstGeom prst="halfFrame">
              <a:avLst>
                <a:gd name="adj1" fmla="val 31392"/>
                <a:gd name="adj2" fmla="val 294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35" name="Half Frame 34">
              <a:extLst>
                <a:ext uri="{FF2B5EF4-FFF2-40B4-BE49-F238E27FC236}">
                  <a16:creationId xmlns:a16="http://schemas.microsoft.com/office/drawing/2014/main" id="{6B134B85-5C41-FDCA-4864-A3BF6D547809}"/>
                </a:ext>
              </a:extLst>
            </p:cNvPr>
            <p:cNvSpPr/>
            <p:nvPr/>
          </p:nvSpPr>
          <p:spPr>
            <a:xfrm rot="13460822" flipH="1">
              <a:off x="5031002" y="1652115"/>
              <a:ext cx="338789" cy="341130"/>
            </a:xfrm>
            <a:prstGeom prst="halfFrame">
              <a:avLst>
                <a:gd name="adj1" fmla="val 31392"/>
                <a:gd name="adj2" fmla="val 294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grpSp>
    </p:spTree>
    <p:extLst>
      <p:ext uri="{BB962C8B-B14F-4D97-AF65-F5344CB8AC3E}">
        <p14:creationId xmlns:p14="http://schemas.microsoft.com/office/powerpoint/2010/main" val="139926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4E708-BA09-4EF1-9203-4C4E7957D8DF}"/>
              </a:ext>
            </a:extLst>
          </p:cNvPr>
          <p:cNvSpPr>
            <a:spLocks noGrp="1"/>
          </p:cNvSpPr>
          <p:nvPr>
            <p:ph type="title"/>
          </p:nvPr>
        </p:nvSpPr>
        <p:spPr/>
        <p:txBody>
          <a:bodyPr/>
          <a:lstStyle/>
          <a:p>
            <a:r>
              <a:rPr lang="en-US" sz="6000"/>
              <a:t>Intel’s real-time offering</a:t>
            </a:r>
          </a:p>
        </p:txBody>
      </p:sp>
    </p:spTree>
    <p:extLst>
      <p:ext uri="{BB962C8B-B14F-4D97-AF65-F5344CB8AC3E}">
        <p14:creationId xmlns:p14="http://schemas.microsoft.com/office/powerpoint/2010/main" val="349158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2B9351-77AE-4120-A496-0D30016CB834}"/>
              </a:ext>
            </a:extLst>
          </p:cNvPr>
          <p:cNvSpPr/>
          <p:nvPr/>
        </p:nvSpPr>
        <p:spPr>
          <a:xfrm>
            <a:off x="582700" y="1408044"/>
            <a:ext cx="5120723" cy="2224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0" bIns="91440" rtlCol="0" anchor="ctr"/>
          <a:lstStyle/>
          <a:p>
            <a:pPr marL="0" marR="0" lvl="0" indent="0" defTabSz="609585" rtl="0" eaLnBrk="1" fontAlgn="auto" latinLnBrk="0" hangingPunct="1">
              <a:lnSpc>
                <a:spcPct val="100000"/>
              </a:lnSpc>
              <a:spcBef>
                <a:spcPts val="600"/>
              </a:spcBef>
              <a:spcAft>
                <a:spcPts val="0"/>
              </a:spcAft>
              <a:buClrTx/>
              <a:buSzTx/>
              <a:buFontTx/>
              <a:buNone/>
              <a:tabLst/>
              <a:defRPr/>
            </a:pPr>
            <a:r>
              <a:rPr kumimoji="0" lang="en-US" sz="2000" b="0" strike="noStrike" kern="1200" cap="none" spc="0" normalizeH="0" baseline="0" noProof="0">
                <a:ln>
                  <a:noFill/>
                </a:ln>
                <a:solidFill>
                  <a:srgbClr val="FFFFFF"/>
                </a:solidFill>
                <a:effectLst/>
                <a:uLnTx/>
                <a:uFillTx/>
                <a:latin typeface="+mj-lt"/>
                <a:ea typeface="+mn-ea"/>
                <a:cs typeface="+mn-cs"/>
              </a:rPr>
              <a:t>Timeliness</a:t>
            </a:r>
          </a:p>
          <a:p>
            <a:pPr marL="0" marR="0" lvl="0" indent="0" defTabSz="609585"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Ability to produce the expected result within a defined deadline </a:t>
            </a:r>
          </a:p>
        </p:txBody>
      </p:sp>
      <p:sp>
        <p:nvSpPr>
          <p:cNvPr id="4" name="Rectangle 3">
            <a:extLst>
              <a:ext uri="{FF2B5EF4-FFF2-40B4-BE49-F238E27FC236}">
                <a16:creationId xmlns:a16="http://schemas.microsoft.com/office/drawing/2014/main" id="{BD251DBC-BCE0-4D7B-A865-0379E35420C5}"/>
              </a:ext>
            </a:extLst>
          </p:cNvPr>
          <p:cNvSpPr/>
          <p:nvPr/>
        </p:nvSpPr>
        <p:spPr>
          <a:xfrm>
            <a:off x="583611" y="3727572"/>
            <a:ext cx="5120723" cy="2224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0" bIns="91440" rtlCol="0" anchor="ctr"/>
          <a:lstStyle/>
          <a:p>
            <a:pPr marL="0" marR="0" lvl="0" indent="0" defTabSz="609585" rtl="0" eaLnBrk="1" fontAlgn="auto" latinLnBrk="0" hangingPunct="1">
              <a:lnSpc>
                <a:spcPct val="100000"/>
              </a:lnSpc>
              <a:spcBef>
                <a:spcPts val="600"/>
              </a:spcBef>
              <a:spcAft>
                <a:spcPts val="0"/>
              </a:spcAft>
              <a:buClrTx/>
              <a:buSzTx/>
              <a:buFontTx/>
              <a:buNone/>
              <a:tabLst/>
              <a:defRPr/>
            </a:pPr>
            <a:r>
              <a:rPr kumimoji="0" lang="en-US" sz="2000" b="0" strike="noStrike" kern="1200" cap="none" spc="0" normalizeH="0" baseline="0" noProof="0">
                <a:ln>
                  <a:noFill/>
                </a:ln>
                <a:solidFill>
                  <a:srgbClr val="FFFFFF"/>
                </a:solidFill>
                <a:effectLst/>
                <a:uLnTx/>
                <a:uFillTx/>
                <a:latin typeface="+mj-lt"/>
                <a:ea typeface="+mn-ea"/>
                <a:cs typeface="+mn-cs"/>
              </a:rPr>
              <a:t>Time Synchronization</a:t>
            </a:r>
          </a:p>
          <a:p>
            <a:pPr marL="0" marR="0" lvl="0" indent="0" defTabSz="609585"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Ability of agents to operate together in unison by correlating independent clocks</a:t>
            </a:r>
          </a:p>
        </p:txBody>
      </p:sp>
      <p:grpSp>
        <p:nvGrpSpPr>
          <p:cNvPr id="5" name="Group 4">
            <a:extLst>
              <a:ext uri="{FF2B5EF4-FFF2-40B4-BE49-F238E27FC236}">
                <a16:creationId xmlns:a16="http://schemas.microsoft.com/office/drawing/2014/main" id="{8F93E210-71D1-486D-96A5-3AEF2481F0DF}"/>
              </a:ext>
            </a:extLst>
          </p:cNvPr>
          <p:cNvGrpSpPr/>
          <p:nvPr/>
        </p:nvGrpSpPr>
        <p:grpSpPr>
          <a:xfrm>
            <a:off x="6045561" y="1411243"/>
            <a:ext cx="5120723" cy="1450325"/>
            <a:chOff x="6045561" y="1411243"/>
            <a:chExt cx="5120723" cy="1450325"/>
          </a:xfrm>
        </p:grpSpPr>
        <p:sp>
          <p:nvSpPr>
            <p:cNvPr id="6" name="Rectangle 5">
              <a:extLst>
                <a:ext uri="{FF2B5EF4-FFF2-40B4-BE49-F238E27FC236}">
                  <a16:creationId xmlns:a16="http://schemas.microsoft.com/office/drawing/2014/main" id="{03A2AC94-1927-4EB2-92F7-4416C3F755AA}"/>
                </a:ext>
              </a:extLst>
            </p:cNvPr>
            <p:cNvSpPr/>
            <p:nvPr/>
          </p:nvSpPr>
          <p:spPr>
            <a:xfrm>
              <a:off x="6045561" y="1411243"/>
              <a:ext cx="5120723" cy="1450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pPr marL="0" marR="0" lvl="0" indent="0" defTabSz="609585" rtl="0" eaLnBrk="1" fontAlgn="auto" latinLnBrk="0" hangingPunct="1">
                <a:lnSpc>
                  <a:spcPct val="100000"/>
                </a:lnSpc>
                <a:spcBef>
                  <a:spcPts val="600"/>
                </a:spcBef>
                <a:spcAft>
                  <a:spcPts val="0"/>
                </a:spcAft>
                <a:buClrTx/>
                <a:buSzTx/>
                <a:buFontTx/>
                <a:buNone/>
                <a:tabLst/>
                <a:defRPr/>
              </a:pPr>
              <a:r>
                <a:rPr kumimoji="0" lang="en-US" sz="2000" b="0" strike="noStrike" kern="1200" cap="none" spc="0" normalizeH="0" baseline="0" noProof="0">
                  <a:ln>
                    <a:noFill/>
                  </a:ln>
                  <a:solidFill>
                    <a:srgbClr val="FFFFFF"/>
                  </a:solidFill>
                  <a:effectLst/>
                  <a:uLnTx/>
                  <a:uFillTx/>
                  <a:latin typeface="+mj-lt"/>
                  <a:ea typeface="+mn-ea"/>
                  <a:cs typeface="+mn-cs"/>
                </a:rPr>
                <a:t>Latency</a:t>
              </a:r>
            </a:p>
            <a:p>
              <a:pPr marL="0" marR="0" lvl="0" indent="0" defTabSz="609585"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Measure of time </a:t>
              </a:r>
              <a:br>
                <a:rPr kumimoji="0" lang="en-US" sz="1600" b="0" i="0" u="none" strike="noStrike" kern="1200" cap="none" spc="0" normalizeH="0" baseline="0" noProof="0">
                  <a:ln>
                    <a:noFill/>
                  </a:ln>
                  <a:solidFill>
                    <a:srgbClr val="FFFFFF"/>
                  </a:solidFill>
                  <a:effectLst/>
                  <a:uLnTx/>
                  <a:uFillTx/>
                  <a:ea typeface="+mn-ea"/>
                  <a:cs typeface="+mn-cs"/>
                </a:rPr>
              </a:br>
              <a:r>
                <a:rPr kumimoji="0" lang="en-US" sz="1600" b="0" i="0" u="none" strike="noStrike" kern="1200" cap="none" spc="0" normalizeH="0" baseline="0" noProof="0">
                  <a:ln>
                    <a:noFill/>
                  </a:ln>
                  <a:solidFill>
                    <a:srgbClr val="FFFFFF"/>
                  </a:solidFill>
                  <a:effectLst/>
                  <a:uLnTx/>
                  <a:uFillTx/>
                  <a:ea typeface="+mn-ea"/>
                  <a:cs typeface="+mn-cs"/>
                </a:rPr>
                <a:t>to complete task</a:t>
              </a:r>
            </a:p>
          </p:txBody>
        </p:sp>
        <p:grpSp>
          <p:nvGrpSpPr>
            <p:cNvPr id="7" name="Group 6">
              <a:extLst>
                <a:ext uri="{FF2B5EF4-FFF2-40B4-BE49-F238E27FC236}">
                  <a16:creationId xmlns:a16="http://schemas.microsoft.com/office/drawing/2014/main" id="{700DEC93-BC9F-4B68-B65D-C5DB02AA732F}"/>
                </a:ext>
              </a:extLst>
            </p:cNvPr>
            <p:cNvGrpSpPr/>
            <p:nvPr/>
          </p:nvGrpSpPr>
          <p:grpSpPr>
            <a:xfrm>
              <a:off x="8867890" y="1607662"/>
              <a:ext cx="2045773" cy="1118099"/>
              <a:chOff x="8867890" y="1607662"/>
              <a:chExt cx="2045773" cy="1118099"/>
            </a:xfrm>
          </p:grpSpPr>
          <p:cxnSp>
            <p:nvCxnSpPr>
              <p:cNvPr id="8" name="Straight Arrow Connector 7">
                <a:extLst>
                  <a:ext uri="{FF2B5EF4-FFF2-40B4-BE49-F238E27FC236}">
                    <a16:creationId xmlns:a16="http://schemas.microsoft.com/office/drawing/2014/main" id="{F3CBE7F7-32BD-4BC1-A6ED-7543A1D13741}"/>
                  </a:ext>
                </a:extLst>
              </p:cNvPr>
              <p:cNvCxnSpPr>
                <a:cxnSpLocks/>
              </p:cNvCxnSpPr>
              <p:nvPr/>
            </p:nvCxnSpPr>
            <p:spPr>
              <a:xfrm>
                <a:off x="9152966" y="2437996"/>
                <a:ext cx="1604879" cy="0"/>
              </a:xfrm>
              <a:prstGeom prst="straightConnector1">
                <a:avLst/>
              </a:prstGeom>
              <a:ln w="28575" cap="rnd">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9920C8-4031-4D4F-883C-A9F205CF569C}"/>
                  </a:ext>
                </a:extLst>
              </p:cNvPr>
              <p:cNvSpPr txBox="1"/>
              <p:nvPr/>
            </p:nvSpPr>
            <p:spPr>
              <a:xfrm>
                <a:off x="10438853" y="2479540"/>
                <a:ext cx="474810" cy="246221"/>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a:ea typeface="+mn-ea"/>
                    <a:cs typeface="+mn-cs"/>
                  </a:rPr>
                  <a:t>Time</a:t>
                </a:r>
              </a:p>
            </p:txBody>
          </p:sp>
          <p:cxnSp>
            <p:nvCxnSpPr>
              <p:cNvPr id="10" name="Straight Arrow Connector 9">
                <a:extLst>
                  <a:ext uri="{FF2B5EF4-FFF2-40B4-BE49-F238E27FC236}">
                    <a16:creationId xmlns:a16="http://schemas.microsoft.com/office/drawing/2014/main" id="{4A23C58F-3DD8-40E4-A12D-20CA3D304147}"/>
                  </a:ext>
                </a:extLst>
              </p:cNvPr>
              <p:cNvCxnSpPr>
                <a:cxnSpLocks/>
              </p:cNvCxnSpPr>
              <p:nvPr/>
            </p:nvCxnSpPr>
            <p:spPr>
              <a:xfrm>
                <a:off x="9226822" y="2174865"/>
                <a:ext cx="254199" cy="0"/>
              </a:xfrm>
              <a:prstGeom prst="straightConnector1">
                <a:avLst/>
              </a:prstGeom>
              <a:ln w="9525" cap="rnd">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AD9F449-4A23-4049-9975-0CBE90EF0177}"/>
                  </a:ext>
                </a:extLst>
              </p:cNvPr>
              <p:cNvSpPr txBox="1"/>
              <p:nvPr/>
            </p:nvSpPr>
            <p:spPr>
              <a:xfrm>
                <a:off x="8867890" y="2059449"/>
                <a:ext cx="436338" cy="230832"/>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Intel Clear"/>
                    <a:ea typeface="+mn-ea"/>
                    <a:cs typeface="+mn-cs"/>
                  </a:rPr>
                  <a:t>Start</a:t>
                </a:r>
              </a:p>
            </p:txBody>
          </p:sp>
          <p:cxnSp>
            <p:nvCxnSpPr>
              <p:cNvPr id="12" name="Straight Arrow Connector 11">
                <a:extLst>
                  <a:ext uri="{FF2B5EF4-FFF2-40B4-BE49-F238E27FC236}">
                    <a16:creationId xmlns:a16="http://schemas.microsoft.com/office/drawing/2014/main" id="{DBCAACCF-213A-4E74-BE64-69AB4FCF5002}"/>
                  </a:ext>
                </a:extLst>
              </p:cNvPr>
              <p:cNvCxnSpPr>
                <a:cxnSpLocks/>
              </p:cNvCxnSpPr>
              <p:nvPr/>
            </p:nvCxnSpPr>
            <p:spPr>
              <a:xfrm flipH="1">
                <a:off x="10131559" y="2174865"/>
                <a:ext cx="247383" cy="1"/>
              </a:xfrm>
              <a:prstGeom prst="straightConnector1">
                <a:avLst/>
              </a:prstGeom>
              <a:ln w="9525" cap="rnd">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7E47E38-7C77-4C8B-B212-0355591A8840}"/>
                  </a:ext>
                </a:extLst>
              </p:cNvPr>
              <p:cNvSpPr txBox="1"/>
              <p:nvPr/>
            </p:nvSpPr>
            <p:spPr>
              <a:xfrm>
                <a:off x="10334436" y="2059449"/>
                <a:ext cx="386644" cy="230832"/>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Intel Clear"/>
                    <a:ea typeface="+mn-ea"/>
                    <a:cs typeface="+mn-cs"/>
                  </a:rPr>
                  <a:t>End</a:t>
                </a:r>
              </a:p>
            </p:txBody>
          </p:sp>
          <p:cxnSp>
            <p:nvCxnSpPr>
              <p:cNvPr id="14" name="Straight Arrow Connector 13">
                <a:extLst>
                  <a:ext uri="{FF2B5EF4-FFF2-40B4-BE49-F238E27FC236}">
                    <a16:creationId xmlns:a16="http://schemas.microsoft.com/office/drawing/2014/main" id="{EB6611E8-5B65-49FD-8004-2AFA19FB4F9F}"/>
                  </a:ext>
                </a:extLst>
              </p:cNvPr>
              <p:cNvCxnSpPr/>
              <p:nvPr/>
            </p:nvCxnSpPr>
            <p:spPr>
              <a:xfrm>
                <a:off x="9485012" y="1854399"/>
                <a:ext cx="642878" cy="0"/>
              </a:xfrm>
              <a:prstGeom prst="straightConnector1">
                <a:avLst/>
              </a:prstGeom>
              <a:ln w="9525" cap="rnd">
                <a:solidFill>
                  <a:srgbClr val="FFFFFF"/>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F8CACC-1504-4D0D-9E1B-A54E309EBC57}"/>
                  </a:ext>
                </a:extLst>
              </p:cNvPr>
              <p:cNvSpPr txBox="1"/>
              <p:nvPr/>
            </p:nvSpPr>
            <p:spPr>
              <a:xfrm>
                <a:off x="9511857" y="1607662"/>
                <a:ext cx="590226" cy="230832"/>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Intel Clear"/>
                    <a:ea typeface="+mn-ea"/>
                    <a:cs typeface="+mn-cs"/>
                  </a:rPr>
                  <a:t>Latency</a:t>
                </a:r>
              </a:p>
            </p:txBody>
          </p:sp>
          <p:cxnSp>
            <p:nvCxnSpPr>
              <p:cNvPr id="16" name="Straight Connector 15">
                <a:extLst>
                  <a:ext uri="{FF2B5EF4-FFF2-40B4-BE49-F238E27FC236}">
                    <a16:creationId xmlns:a16="http://schemas.microsoft.com/office/drawing/2014/main" id="{1B4379C4-C9AD-4A24-93DF-AE77AED8EC87}"/>
                  </a:ext>
                </a:extLst>
              </p:cNvPr>
              <p:cNvCxnSpPr>
                <a:cxnSpLocks/>
              </p:cNvCxnSpPr>
              <p:nvPr/>
            </p:nvCxnSpPr>
            <p:spPr>
              <a:xfrm>
                <a:off x="9482335" y="1687431"/>
                <a:ext cx="0" cy="826279"/>
              </a:xfrm>
              <a:prstGeom prst="line">
                <a:avLst/>
              </a:prstGeom>
              <a:ln w="9525"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07B5E0-3F80-4765-BD4C-840BADCD90E2}"/>
                  </a:ext>
                </a:extLst>
              </p:cNvPr>
              <p:cNvCxnSpPr>
                <a:cxnSpLocks/>
              </p:cNvCxnSpPr>
              <p:nvPr/>
            </p:nvCxnSpPr>
            <p:spPr>
              <a:xfrm>
                <a:off x="10123448" y="1687431"/>
                <a:ext cx="0" cy="826279"/>
              </a:xfrm>
              <a:prstGeom prst="line">
                <a:avLst/>
              </a:prstGeom>
              <a:ln w="9525"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3AAFCDB0-FA31-4049-BFAD-0459232F6C66}"/>
              </a:ext>
            </a:extLst>
          </p:cNvPr>
          <p:cNvGrpSpPr/>
          <p:nvPr/>
        </p:nvGrpSpPr>
        <p:grpSpPr>
          <a:xfrm>
            <a:off x="6045561" y="2954903"/>
            <a:ext cx="5120723" cy="1450325"/>
            <a:chOff x="6045561" y="2956689"/>
            <a:chExt cx="5120723" cy="1450325"/>
          </a:xfrm>
        </p:grpSpPr>
        <p:sp>
          <p:nvSpPr>
            <p:cNvPr id="19" name="Rectangle 18">
              <a:extLst>
                <a:ext uri="{FF2B5EF4-FFF2-40B4-BE49-F238E27FC236}">
                  <a16:creationId xmlns:a16="http://schemas.microsoft.com/office/drawing/2014/main" id="{FC3E6729-8513-4E76-A19F-5F71D58C7EC4}"/>
                </a:ext>
              </a:extLst>
            </p:cNvPr>
            <p:cNvSpPr/>
            <p:nvPr/>
          </p:nvSpPr>
          <p:spPr>
            <a:xfrm>
              <a:off x="6045561" y="2956689"/>
              <a:ext cx="5120723" cy="1450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pPr defTabSz="609585" hangingPunct="1">
                <a:lnSpc>
                  <a:spcPct val="100000"/>
                </a:lnSpc>
                <a:spcBef>
                  <a:spcPts val="600"/>
                </a:spcBef>
                <a:defRPr/>
              </a:pPr>
              <a:r>
                <a:rPr lang="en-US" sz="2000" kern="1200">
                  <a:solidFill>
                    <a:srgbClr val="FFFFFF"/>
                  </a:solidFill>
                  <a:latin typeface="+mj-lt"/>
                </a:rPr>
                <a:t>Jitter</a:t>
              </a:r>
            </a:p>
            <a:p>
              <a:pPr marL="0" marR="0" lvl="0" indent="0" defTabSz="609585"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Measure of time variation</a:t>
              </a:r>
              <a:br>
                <a:rPr lang="en-US" sz="1600" kern="1200">
                  <a:solidFill>
                    <a:srgbClr val="FFFFFF"/>
                  </a:solidFill>
                </a:rPr>
              </a:br>
              <a:r>
                <a:rPr lang="en-US" sz="1600" kern="1200">
                  <a:solidFill>
                    <a:srgbClr val="FFFFFF"/>
                  </a:solidFill>
                </a:rPr>
                <a:t>to complete task</a:t>
              </a:r>
              <a:endParaRPr kumimoji="0" lang="en-US" sz="1600" b="0" i="0" u="none" strike="noStrike" kern="1200" cap="none" spc="0" normalizeH="0" baseline="0" noProof="0">
                <a:ln>
                  <a:noFill/>
                </a:ln>
                <a:solidFill>
                  <a:srgbClr val="FFFFFF"/>
                </a:solidFill>
                <a:effectLst/>
                <a:uLnTx/>
                <a:uFillTx/>
                <a:ea typeface="+mn-ea"/>
                <a:cs typeface="+mn-cs"/>
              </a:endParaRPr>
            </a:p>
          </p:txBody>
        </p:sp>
        <p:grpSp>
          <p:nvGrpSpPr>
            <p:cNvPr id="20" name="Group 19">
              <a:extLst>
                <a:ext uri="{FF2B5EF4-FFF2-40B4-BE49-F238E27FC236}">
                  <a16:creationId xmlns:a16="http://schemas.microsoft.com/office/drawing/2014/main" id="{40BF219F-A73A-4A14-87A7-CA73BB4C511E}"/>
                </a:ext>
              </a:extLst>
            </p:cNvPr>
            <p:cNvGrpSpPr/>
            <p:nvPr/>
          </p:nvGrpSpPr>
          <p:grpSpPr>
            <a:xfrm>
              <a:off x="8762465" y="3028204"/>
              <a:ext cx="2151198" cy="1353614"/>
              <a:chOff x="8762465" y="3028204"/>
              <a:chExt cx="2151198" cy="1353614"/>
            </a:xfrm>
          </p:grpSpPr>
          <p:cxnSp>
            <p:nvCxnSpPr>
              <p:cNvPr id="21" name="Straight Arrow Connector 20">
                <a:extLst>
                  <a:ext uri="{FF2B5EF4-FFF2-40B4-BE49-F238E27FC236}">
                    <a16:creationId xmlns:a16="http://schemas.microsoft.com/office/drawing/2014/main" id="{B23EE9D2-A1D6-4F72-96AD-B54E518E80F6}"/>
                  </a:ext>
                </a:extLst>
              </p:cNvPr>
              <p:cNvCxnSpPr>
                <a:cxnSpLocks/>
              </p:cNvCxnSpPr>
              <p:nvPr/>
            </p:nvCxnSpPr>
            <p:spPr>
              <a:xfrm>
                <a:off x="9152966" y="4097260"/>
                <a:ext cx="1613803" cy="0"/>
              </a:xfrm>
              <a:prstGeom prst="straightConnector1">
                <a:avLst/>
              </a:prstGeom>
              <a:ln w="28575" cap="rnd">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F4B5089-74C7-46B5-B5F2-78F52C5672E7}"/>
                  </a:ext>
                </a:extLst>
              </p:cNvPr>
              <p:cNvSpPr txBox="1"/>
              <p:nvPr/>
            </p:nvSpPr>
            <p:spPr>
              <a:xfrm>
                <a:off x="10438853" y="4135597"/>
                <a:ext cx="474810" cy="246221"/>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a:ea typeface="+mn-ea"/>
                    <a:cs typeface="+mn-cs"/>
                  </a:rPr>
                  <a:t>Time</a:t>
                </a:r>
              </a:p>
            </p:txBody>
          </p:sp>
          <p:cxnSp>
            <p:nvCxnSpPr>
              <p:cNvPr id="23" name="Straight Connector 22">
                <a:extLst>
                  <a:ext uri="{FF2B5EF4-FFF2-40B4-BE49-F238E27FC236}">
                    <a16:creationId xmlns:a16="http://schemas.microsoft.com/office/drawing/2014/main" id="{B01FBE14-D551-410B-A3A2-FF9FB34C49FF}"/>
                  </a:ext>
                </a:extLst>
              </p:cNvPr>
              <p:cNvCxnSpPr/>
              <p:nvPr/>
            </p:nvCxnSpPr>
            <p:spPr>
              <a:xfrm flipV="1">
                <a:off x="9143484" y="3200989"/>
                <a:ext cx="0" cy="896271"/>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A2A654B-4730-480D-A219-0CAB22011D50}"/>
                  </a:ext>
                </a:extLst>
              </p:cNvPr>
              <p:cNvSpPr txBox="1"/>
              <p:nvPr/>
            </p:nvSpPr>
            <p:spPr>
              <a:xfrm rot="16200000">
                <a:off x="8437440" y="3495181"/>
                <a:ext cx="896271" cy="246221"/>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a:ea typeface="+mn-ea"/>
                    <a:cs typeface="+mn-cs"/>
                  </a:rPr>
                  <a:t>Iteration</a:t>
                </a:r>
              </a:p>
            </p:txBody>
          </p:sp>
          <p:cxnSp>
            <p:nvCxnSpPr>
              <p:cNvPr id="25" name="Straight Connector 24">
                <a:extLst>
                  <a:ext uri="{FF2B5EF4-FFF2-40B4-BE49-F238E27FC236}">
                    <a16:creationId xmlns:a16="http://schemas.microsoft.com/office/drawing/2014/main" id="{13781422-B2A0-4FCA-84E9-18C72ED60405}"/>
                  </a:ext>
                </a:extLst>
              </p:cNvPr>
              <p:cNvCxnSpPr>
                <a:cxnSpLocks/>
              </p:cNvCxnSpPr>
              <p:nvPr/>
            </p:nvCxnSpPr>
            <p:spPr>
              <a:xfrm>
                <a:off x="9143484" y="3866331"/>
                <a:ext cx="1298194" cy="0"/>
              </a:xfrm>
              <a:prstGeom prst="line">
                <a:avLst/>
              </a:prstGeom>
              <a:ln w="9525" cap="rnd">
                <a:solidFill>
                  <a:srgbClr val="FFFFFF"/>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944F702-D49F-4676-8E60-A30D0D6C7740}"/>
                  </a:ext>
                </a:extLst>
              </p:cNvPr>
              <p:cNvCxnSpPr>
                <a:cxnSpLocks/>
              </p:cNvCxnSpPr>
              <p:nvPr/>
            </p:nvCxnSpPr>
            <p:spPr>
              <a:xfrm>
                <a:off x="9152966" y="3617509"/>
                <a:ext cx="1474925" cy="0"/>
              </a:xfrm>
              <a:prstGeom prst="line">
                <a:avLst/>
              </a:prstGeom>
              <a:ln w="9525" cap="rnd">
                <a:solidFill>
                  <a:srgbClr val="FFFFFF"/>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537FE50-ECD6-4974-933C-4F511D51F2F0}"/>
                  </a:ext>
                </a:extLst>
              </p:cNvPr>
              <p:cNvCxnSpPr>
                <a:cxnSpLocks/>
              </p:cNvCxnSpPr>
              <p:nvPr/>
            </p:nvCxnSpPr>
            <p:spPr>
              <a:xfrm>
                <a:off x="9143483" y="3356354"/>
                <a:ext cx="1091649" cy="0"/>
              </a:xfrm>
              <a:prstGeom prst="line">
                <a:avLst/>
              </a:prstGeom>
              <a:ln w="9525" cap="rnd">
                <a:solidFill>
                  <a:srgbClr val="FFFFFF"/>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547854D-42F4-45E4-9F57-9278E993EC3C}"/>
                  </a:ext>
                </a:extLst>
              </p:cNvPr>
              <p:cNvCxnSpPr/>
              <p:nvPr/>
            </p:nvCxnSpPr>
            <p:spPr>
              <a:xfrm flipV="1">
                <a:off x="10223015" y="3155344"/>
                <a:ext cx="0" cy="933933"/>
              </a:xfrm>
              <a:prstGeom prst="line">
                <a:avLst/>
              </a:prstGeom>
              <a:ln w="9525" cap="rnd">
                <a:solidFill>
                  <a:srgbClr val="FFFFFF"/>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C8E226E-DBAF-4F76-B32A-B9ACF14F8888}"/>
                  </a:ext>
                </a:extLst>
              </p:cNvPr>
              <p:cNvCxnSpPr/>
              <p:nvPr/>
            </p:nvCxnSpPr>
            <p:spPr>
              <a:xfrm flipV="1">
                <a:off x="10635000" y="3163327"/>
                <a:ext cx="0" cy="933933"/>
              </a:xfrm>
              <a:prstGeom prst="line">
                <a:avLst/>
              </a:prstGeom>
              <a:ln w="9525" cap="rnd">
                <a:solidFill>
                  <a:srgbClr val="FFFFFF"/>
                </a:solidFill>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B36947F-60BA-42D9-B6B9-56E80014BFAC}"/>
                  </a:ext>
                </a:extLst>
              </p:cNvPr>
              <p:cNvSpPr txBox="1"/>
              <p:nvPr/>
            </p:nvSpPr>
            <p:spPr>
              <a:xfrm>
                <a:off x="10199641" y="3028204"/>
                <a:ext cx="458780" cy="230832"/>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Intel Clear"/>
                    <a:ea typeface="+mn-ea"/>
                    <a:cs typeface="+mn-cs"/>
                  </a:rPr>
                  <a:t>Jitter</a:t>
                </a:r>
              </a:p>
            </p:txBody>
          </p:sp>
          <p:cxnSp>
            <p:nvCxnSpPr>
              <p:cNvPr id="31" name="Straight Arrow Connector 30">
                <a:extLst>
                  <a:ext uri="{FF2B5EF4-FFF2-40B4-BE49-F238E27FC236}">
                    <a16:creationId xmlns:a16="http://schemas.microsoft.com/office/drawing/2014/main" id="{900344DF-3D6B-4B52-9ACE-CBFC8F4F95BB}"/>
                  </a:ext>
                </a:extLst>
              </p:cNvPr>
              <p:cNvCxnSpPr>
                <a:cxnSpLocks/>
              </p:cNvCxnSpPr>
              <p:nvPr/>
            </p:nvCxnSpPr>
            <p:spPr>
              <a:xfrm>
                <a:off x="10214903" y="3241246"/>
                <a:ext cx="412988" cy="0"/>
              </a:xfrm>
              <a:prstGeom prst="straightConnector1">
                <a:avLst/>
              </a:prstGeom>
              <a:ln w="9525" cap="rnd">
                <a:solidFill>
                  <a:srgbClr val="FFFFFF"/>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2B0353F-FD45-438E-B70A-521C4F628DA2}"/>
                  </a:ext>
                </a:extLst>
              </p:cNvPr>
              <p:cNvSpPr txBox="1"/>
              <p:nvPr/>
            </p:nvSpPr>
            <p:spPr>
              <a:xfrm>
                <a:off x="8916638" y="3260093"/>
                <a:ext cx="245580" cy="21544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Intel Clear"/>
                    <a:ea typeface="+mn-ea"/>
                    <a:cs typeface="+mn-cs"/>
                  </a:rPr>
                  <a:t>1</a:t>
                </a:r>
              </a:p>
            </p:txBody>
          </p:sp>
          <p:sp>
            <p:nvSpPr>
              <p:cNvPr id="33" name="TextBox 32">
                <a:extLst>
                  <a:ext uri="{FF2B5EF4-FFF2-40B4-BE49-F238E27FC236}">
                    <a16:creationId xmlns:a16="http://schemas.microsoft.com/office/drawing/2014/main" id="{F8A7A080-2FCD-4037-B0C7-560AF74BCF12}"/>
                  </a:ext>
                </a:extLst>
              </p:cNvPr>
              <p:cNvSpPr txBox="1"/>
              <p:nvPr/>
            </p:nvSpPr>
            <p:spPr>
              <a:xfrm>
                <a:off x="8916638" y="3512940"/>
                <a:ext cx="245580" cy="21544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Intel Clear"/>
                    <a:ea typeface="+mn-ea"/>
                    <a:cs typeface="+mn-cs"/>
                  </a:rPr>
                  <a:t>2</a:t>
                </a:r>
              </a:p>
            </p:txBody>
          </p:sp>
          <p:sp>
            <p:nvSpPr>
              <p:cNvPr id="34" name="TextBox 33">
                <a:extLst>
                  <a:ext uri="{FF2B5EF4-FFF2-40B4-BE49-F238E27FC236}">
                    <a16:creationId xmlns:a16="http://schemas.microsoft.com/office/drawing/2014/main" id="{AED55B37-DCCE-4806-96A7-80BE2F82FD35}"/>
                  </a:ext>
                </a:extLst>
              </p:cNvPr>
              <p:cNvSpPr txBox="1"/>
              <p:nvPr/>
            </p:nvSpPr>
            <p:spPr>
              <a:xfrm>
                <a:off x="8916638" y="3762064"/>
                <a:ext cx="245580" cy="21544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800" kern="1200">
                    <a:solidFill>
                      <a:srgbClr val="FFFFFF"/>
                    </a:solidFill>
                    <a:latin typeface="Intel Clear"/>
                  </a:rPr>
                  <a:t>3</a:t>
                </a:r>
                <a:endParaRPr kumimoji="0" lang="en-US" sz="800" b="0" i="0" u="none" strike="noStrike" kern="1200" cap="none" spc="0" normalizeH="0" baseline="0" noProof="0">
                  <a:ln>
                    <a:noFill/>
                  </a:ln>
                  <a:solidFill>
                    <a:srgbClr val="FFFFFF"/>
                  </a:solidFill>
                  <a:effectLst/>
                  <a:uLnTx/>
                  <a:uFillTx/>
                  <a:latin typeface="Intel Clear"/>
                  <a:ea typeface="+mn-ea"/>
                  <a:cs typeface="+mn-cs"/>
                </a:endParaRPr>
              </a:p>
            </p:txBody>
          </p:sp>
        </p:grpSp>
      </p:grpSp>
      <p:sp>
        <p:nvSpPr>
          <p:cNvPr id="48" name="Title 2">
            <a:extLst>
              <a:ext uri="{FF2B5EF4-FFF2-40B4-BE49-F238E27FC236}">
                <a16:creationId xmlns:a16="http://schemas.microsoft.com/office/drawing/2014/main" id="{1AD21F62-BE0E-4563-98F8-161C18753315}"/>
              </a:ext>
            </a:extLst>
          </p:cNvPr>
          <p:cNvSpPr>
            <a:spLocks noGrp="1"/>
          </p:cNvSpPr>
          <p:nvPr>
            <p:ph type="title"/>
          </p:nvPr>
        </p:nvSpPr>
        <p:spPr/>
        <p:txBody>
          <a:bodyPr/>
          <a:lstStyle/>
          <a:p>
            <a:r>
              <a:rPr lang="en-US"/>
              <a:t>Real-time System Concepts</a:t>
            </a:r>
            <a:endParaRPr lang="ru-RU"/>
          </a:p>
        </p:txBody>
      </p:sp>
      <p:sp>
        <p:nvSpPr>
          <p:cNvPr id="104" name="TextBox 103">
            <a:extLst>
              <a:ext uri="{FF2B5EF4-FFF2-40B4-BE49-F238E27FC236}">
                <a16:creationId xmlns:a16="http://schemas.microsoft.com/office/drawing/2014/main" id="{3A57A475-443C-4F6D-870B-130F3542BD5E}"/>
              </a:ext>
            </a:extLst>
          </p:cNvPr>
          <p:cNvSpPr txBox="1"/>
          <p:nvPr/>
        </p:nvSpPr>
        <p:spPr>
          <a:xfrm>
            <a:off x="10236240" y="3904459"/>
            <a:ext cx="386644" cy="230832"/>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Intel Clear"/>
                <a:ea typeface="+mn-ea"/>
                <a:cs typeface="+mn-cs"/>
              </a:rPr>
              <a:t>End</a:t>
            </a:r>
          </a:p>
        </p:txBody>
      </p:sp>
      <p:grpSp>
        <p:nvGrpSpPr>
          <p:cNvPr id="36" name="Group 35">
            <a:extLst>
              <a:ext uri="{FF2B5EF4-FFF2-40B4-BE49-F238E27FC236}">
                <a16:creationId xmlns:a16="http://schemas.microsoft.com/office/drawing/2014/main" id="{E22CB784-D7D7-6880-7517-C4203EFB41DE}"/>
              </a:ext>
            </a:extLst>
          </p:cNvPr>
          <p:cNvGrpSpPr/>
          <p:nvPr/>
        </p:nvGrpSpPr>
        <p:grpSpPr>
          <a:xfrm>
            <a:off x="6047314" y="4498564"/>
            <a:ext cx="5120723" cy="1453896"/>
            <a:chOff x="6047314" y="4498564"/>
            <a:chExt cx="5120723" cy="1453896"/>
          </a:xfrm>
        </p:grpSpPr>
        <p:sp>
          <p:nvSpPr>
            <p:cNvPr id="89" name="Rectangle 88">
              <a:extLst>
                <a:ext uri="{FF2B5EF4-FFF2-40B4-BE49-F238E27FC236}">
                  <a16:creationId xmlns:a16="http://schemas.microsoft.com/office/drawing/2014/main" id="{C99A2802-F93A-4DA2-A427-A4CAB2EAD365}"/>
                </a:ext>
              </a:extLst>
            </p:cNvPr>
            <p:cNvSpPr/>
            <p:nvPr/>
          </p:nvSpPr>
          <p:spPr>
            <a:xfrm>
              <a:off x="6047314" y="4498564"/>
              <a:ext cx="5120723" cy="1453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pPr defTabSz="609585" hangingPunct="1">
                <a:lnSpc>
                  <a:spcPct val="100000"/>
                </a:lnSpc>
                <a:spcBef>
                  <a:spcPts val="600"/>
                </a:spcBef>
                <a:defRPr/>
              </a:pPr>
              <a:r>
                <a:rPr lang="en-US" sz="2000" kern="1200">
                  <a:solidFill>
                    <a:srgbClr val="FFFFFF"/>
                  </a:solidFill>
                  <a:latin typeface="+mj-lt"/>
                </a:rPr>
                <a:t>Precision</a:t>
              </a:r>
            </a:p>
            <a:p>
              <a:pPr marL="0" marR="0" lvl="0" indent="0" defTabSz="609585"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Measure of time variation</a:t>
              </a:r>
              <a:br>
                <a:rPr kumimoji="0" lang="en-US" sz="1600" b="0" i="0" u="none" strike="noStrike" kern="1200" cap="none" spc="0" normalizeH="0" baseline="0" noProof="0">
                  <a:ln>
                    <a:noFill/>
                  </a:ln>
                  <a:solidFill>
                    <a:srgbClr val="FFFFFF"/>
                  </a:solidFill>
                  <a:effectLst/>
                  <a:uLnTx/>
                  <a:uFillTx/>
                  <a:ea typeface="+mn-ea"/>
                  <a:cs typeface="+mn-cs"/>
                </a:rPr>
              </a:br>
              <a:r>
                <a:rPr kumimoji="0" lang="en-US" sz="1600" b="0" i="0" u="none" strike="noStrike" kern="1200" cap="none" spc="0" normalizeH="0" baseline="0" noProof="0">
                  <a:ln>
                    <a:noFill/>
                  </a:ln>
                  <a:solidFill>
                    <a:srgbClr val="FFFFFF"/>
                  </a:solidFill>
                  <a:effectLst/>
                  <a:uLnTx/>
                  <a:uFillTx/>
                  <a:ea typeface="+mn-ea"/>
                  <a:cs typeface="+mn-cs"/>
                </a:rPr>
                <a:t>coordinating tasks across</a:t>
              </a:r>
              <a:br>
                <a:rPr kumimoji="0" lang="en-US" sz="1600" b="0" i="0" u="none" strike="noStrike" kern="1200" cap="none" spc="0" normalizeH="0" baseline="0" noProof="0">
                  <a:ln>
                    <a:noFill/>
                  </a:ln>
                  <a:solidFill>
                    <a:srgbClr val="FFFFFF"/>
                  </a:solidFill>
                  <a:effectLst/>
                  <a:uLnTx/>
                  <a:uFillTx/>
                  <a:ea typeface="+mn-ea"/>
                  <a:cs typeface="+mn-cs"/>
                </a:rPr>
              </a:br>
              <a:r>
                <a:rPr kumimoji="0" lang="en-US" sz="1600" b="0" i="0" u="none" strike="noStrike" kern="1200" cap="none" spc="0" normalizeH="0" baseline="0" noProof="0">
                  <a:ln>
                    <a:noFill/>
                  </a:ln>
                  <a:solidFill>
                    <a:srgbClr val="FFFFFF"/>
                  </a:solidFill>
                  <a:effectLst/>
                  <a:uLnTx/>
                  <a:uFillTx/>
                  <a:ea typeface="+mn-ea"/>
                  <a:cs typeface="+mn-cs"/>
                </a:rPr>
                <a:t>multiple components</a:t>
              </a:r>
            </a:p>
          </p:txBody>
        </p:sp>
        <p:grpSp>
          <p:nvGrpSpPr>
            <p:cNvPr id="35" name="Group 34">
              <a:extLst>
                <a:ext uri="{FF2B5EF4-FFF2-40B4-BE49-F238E27FC236}">
                  <a16:creationId xmlns:a16="http://schemas.microsoft.com/office/drawing/2014/main" id="{9BC7C8C9-D798-5637-0E7E-736B081A30EF}"/>
                </a:ext>
              </a:extLst>
            </p:cNvPr>
            <p:cNvGrpSpPr/>
            <p:nvPr/>
          </p:nvGrpSpPr>
          <p:grpSpPr>
            <a:xfrm>
              <a:off x="8758156" y="4660122"/>
              <a:ext cx="2358763" cy="1106416"/>
              <a:chOff x="8758156" y="4474311"/>
              <a:chExt cx="2358763" cy="1106416"/>
            </a:xfrm>
          </p:grpSpPr>
          <p:cxnSp>
            <p:nvCxnSpPr>
              <p:cNvPr id="90" name="Straight Arrow Connector 89">
                <a:extLst>
                  <a:ext uri="{FF2B5EF4-FFF2-40B4-BE49-F238E27FC236}">
                    <a16:creationId xmlns:a16="http://schemas.microsoft.com/office/drawing/2014/main" id="{AB2EA16E-1958-4DE2-93B8-92AA86BD9684}"/>
                  </a:ext>
                </a:extLst>
              </p:cNvPr>
              <p:cNvCxnSpPr>
                <a:cxnSpLocks/>
              </p:cNvCxnSpPr>
              <p:nvPr/>
            </p:nvCxnSpPr>
            <p:spPr>
              <a:xfrm>
                <a:off x="9152965" y="5543367"/>
                <a:ext cx="1613803" cy="0"/>
              </a:xfrm>
              <a:prstGeom prst="straightConnector1">
                <a:avLst/>
              </a:prstGeom>
              <a:ln w="28575" cap="rnd">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73F724D-6E65-4963-9E24-538B92E66C92}"/>
                  </a:ext>
                </a:extLst>
              </p:cNvPr>
              <p:cNvSpPr txBox="1"/>
              <p:nvPr/>
            </p:nvSpPr>
            <p:spPr>
              <a:xfrm>
                <a:off x="10642109" y="5312438"/>
                <a:ext cx="474810" cy="246221"/>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a:ea typeface="+mn-ea"/>
                    <a:cs typeface="+mn-cs"/>
                  </a:rPr>
                  <a:t>Time</a:t>
                </a:r>
              </a:p>
            </p:txBody>
          </p:sp>
          <p:cxnSp>
            <p:nvCxnSpPr>
              <p:cNvPr id="92" name="Straight Connector 91">
                <a:extLst>
                  <a:ext uri="{FF2B5EF4-FFF2-40B4-BE49-F238E27FC236}">
                    <a16:creationId xmlns:a16="http://schemas.microsoft.com/office/drawing/2014/main" id="{7364F062-E7F5-4365-B773-EEFCAE0E6FDF}"/>
                  </a:ext>
                </a:extLst>
              </p:cNvPr>
              <p:cNvCxnSpPr/>
              <p:nvPr/>
            </p:nvCxnSpPr>
            <p:spPr>
              <a:xfrm flipV="1">
                <a:off x="9143483" y="4647096"/>
                <a:ext cx="0" cy="896271"/>
              </a:xfrm>
              <a:prstGeom prst="line">
                <a:avLst/>
              </a:prstGeom>
              <a:ln w="19050" cap="rnd">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44F1C5-0E75-414D-B195-1985B3F726BD}"/>
                  </a:ext>
                </a:extLst>
              </p:cNvPr>
              <p:cNvSpPr txBox="1"/>
              <p:nvPr/>
            </p:nvSpPr>
            <p:spPr>
              <a:xfrm rot="16200000">
                <a:off x="8433131" y="4934459"/>
                <a:ext cx="896271" cy="246221"/>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a:ea typeface="+mn-ea"/>
                    <a:cs typeface="+mn-cs"/>
                  </a:rPr>
                  <a:t>Iteration</a:t>
                </a:r>
              </a:p>
            </p:txBody>
          </p:sp>
          <p:cxnSp>
            <p:nvCxnSpPr>
              <p:cNvPr id="94" name="Straight Connector 93">
                <a:extLst>
                  <a:ext uri="{FF2B5EF4-FFF2-40B4-BE49-F238E27FC236}">
                    <a16:creationId xmlns:a16="http://schemas.microsoft.com/office/drawing/2014/main" id="{799B84AD-EB48-4BAD-AF37-DB165FDB36ED}"/>
                  </a:ext>
                </a:extLst>
              </p:cNvPr>
              <p:cNvCxnSpPr>
                <a:cxnSpLocks/>
              </p:cNvCxnSpPr>
              <p:nvPr/>
            </p:nvCxnSpPr>
            <p:spPr>
              <a:xfrm>
                <a:off x="9604375" y="5312438"/>
                <a:ext cx="1018509" cy="0"/>
              </a:xfrm>
              <a:prstGeom prst="line">
                <a:avLst/>
              </a:prstGeom>
              <a:ln w="9525" cap="rnd">
                <a:solidFill>
                  <a:srgbClr val="FFFFFF"/>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D9821E7-05E5-4856-A787-D5279F5858AA}"/>
                  </a:ext>
                </a:extLst>
              </p:cNvPr>
              <p:cNvCxnSpPr>
                <a:cxnSpLocks/>
              </p:cNvCxnSpPr>
              <p:nvPr/>
            </p:nvCxnSpPr>
            <p:spPr>
              <a:xfrm>
                <a:off x="9404293" y="5063616"/>
                <a:ext cx="1218591" cy="0"/>
              </a:xfrm>
              <a:prstGeom prst="line">
                <a:avLst/>
              </a:prstGeom>
              <a:ln w="9525" cap="rnd">
                <a:solidFill>
                  <a:srgbClr val="FFFFFF"/>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91DCD64-385E-4CBB-8C51-D87B0275F9E2}"/>
                  </a:ext>
                </a:extLst>
              </p:cNvPr>
              <p:cNvCxnSpPr>
                <a:cxnSpLocks/>
              </p:cNvCxnSpPr>
              <p:nvPr/>
            </p:nvCxnSpPr>
            <p:spPr>
              <a:xfrm>
                <a:off x="9817281" y="4802461"/>
                <a:ext cx="805603" cy="0"/>
              </a:xfrm>
              <a:prstGeom prst="line">
                <a:avLst/>
              </a:prstGeom>
              <a:ln w="9525" cap="rnd">
                <a:solidFill>
                  <a:srgbClr val="FFFFFF"/>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4808434-A38B-447D-8BB4-E4130A4AC6CC}"/>
                  </a:ext>
                </a:extLst>
              </p:cNvPr>
              <p:cNvCxnSpPr/>
              <p:nvPr/>
            </p:nvCxnSpPr>
            <p:spPr>
              <a:xfrm flipV="1">
                <a:off x="9412405" y="4601451"/>
                <a:ext cx="0" cy="933933"/>
              </a:xfrm>
              <a:prstGeom prst="line">
                <a:avLst/>
              </a:prstGeom>
              <a:ln w="9525" cap="rnd">
                <a:solidFill>
                  <a:srgbClr val="FFFFFF"/>
                </a:solidFill>
                <a:prstDash val="lg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292B981-EF26-4DA8-A151-A35BF665CC40}"/>
                  </a:ext>
                </a:extLst>
              </p:cNvPr>
              <p:cNvCxnSpPr/>
              <p:nvPr/>
            </p:nvCxnSpPr>
            <p:spPr>
              <a:xfrm flipV="1">
                <a:off x="9824390" y="4609434"/>
                <a:ext cx="0" cy="933933"/>
              </a:xfrm>
              <a:prstGeom prst="line">
                <a:avLst/>
              </a:prstGeom>
              <a:ln w="9525" cap="rnd">
                <a:solidFill>
                  <a:srgbClr val="FFFFFF"/>
                </a:solidFill>
                <a:prstDash val="lgDash"/>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EFE73F63-D429-4CE3-BF12-FE12386C9F00}"/>
                  </a:ext>
                </a:extLst>
              </p:cNvPr>
              <p:cNvSpPr txBox="1"/>
              <p:nvPr/>
            </p:nvSpPr>
            <p:spPr>
              <a:xfrm>
                <a:off x="9291474" y="4474311"/>
                <a:ext cx="663964" cy="230832"/>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Intel Clear"/>
                    <a:ea typeface="+mn-ea"/>
                    <a:cs typeface="+mn-cs"/>
                  </a:rPr>
                  <a:t>Precision</a:t>
                </a:r>
              </a:p>
            </p:txBody>
          </p:sp>
          <p:cxnSp>
            <p:nvCxnSpPr>
              <p:cNvPr id="100" name="Straight Arrow Connector 99">
                <a:extLst>
                  <a:ext uri="{FF2B5EF4-FFF2-40B4-BE49-F238E27FC236}">
                    <a16:creationId xmlns:a16="http://schemas.microsoft.com/office/drawing/2014/main" id="{CC209EDE-3385-4AB6-8E6B-2F5F6CFB6033}"/>
                  </a:ext>
                </a:extLst>
              </p:cNvPr>
              <p:cNvCxnSpPr>
                <a:cxnSpLocks/>
              </p:cNvCxnSpPr>
              <p:nvPr/>
            </p:nvCxnSpPr>
            <p:spPr>
              <a:xfrm>
                <a:off x="9404293" y="4687353"/>
                <a:ext cx="412988" cy="0"/>
              </a:xfrm>
              <a:prstGeom prst="straightConnector1">
                <a:avLst/>
              </a:prstGeom>
              <a:ln w="9525" cap="rnd">
                <a:solidFill>
                  <a:srgbClr val="FFFFFF"/>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6A25EE9C-ED30-49A3-BDEC-F988205253C6}"/>
                  </a:ext>
                </a:extLst>
              </p:cNvPr>
              <p:cNvSpPr txBox="1"/>
              <p:nvPr/>
            </p:nvSpPr>
            <p:spPr>
              <a:xfrm>
                <a:off x="8914973" y="4714994"/>
                <a:ext cx="245580" cy="21544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Intel Clear"/>
                    <a:ea typeface="+mn-ea"/>
                    <a:cs typeface="+mn-cs"/>
                  </a:rPr>
                  <a:t>1</a:t>
                </a:r>
              </a:p>
            </p:txBody>
          </p:sp>
          <p:sp>
            <p:nvSpPr>
              <p:cNvPr id="102" name="TextBox 101">
                <a:extLst>
                  <a:ext uri="{FF2B5EF4-FFF2-40B4-BE49-F238E27FC236}">
                    <a16:creationId xmlns:a16="http://schemas.microsoft.com/office/drawing/2014/main" id="{C2C03494-8E7E-44F6-BDF1-308F7DB7A617}"/>
                  </a:ext>
                </a:extLst>
              </p:cNvPr>
              <p:cNvSpPr txBox="1"/>
              <p:nvPr/>
            </p:nvSpPr>
            <p:spPr>
              <a:xfrm>
                <a:off x="8914159" y="4962692"/>
                <a:ext cx="245580" cy="21544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Intel Clear"/>
                    <a:ea typeface="+mn-ea"/>
                    <a:cs typeface="+mn-cs"/>
                  </a:rPr>
                  <a:t>2</a:t>
                </a:r>
              </a:p>
            </p:txBody>
          </p:sp>
          <p:sp>
            <p:nvSpPr>
              <p:cNvPr id="103" name="TextBox 102">
                <a:extLst>
                  <a:ext uri="{FF2B5EF4-FFF2-40B4-BE49-F238E27FC236}">
                    <a16:creationId xmlns:a16="http://schemas.microsoft.com/office/drawing/2014/main" id="{55F14522-D29F-40C8-AA86-CB25F70EDD60}"/>
                  </a:ext>
                </a:extLst>
              </p:cNvPr>
              <p:cNvSpPr txBox="1"/>
              <p:nvPr/>
            </p:nvSpPr>
            <p:spPr>
              <a:xfrm>
                <a:off x="8918690" y="5216965"/>
                <a:ext cx="245580" cy="21544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Intel Clear"/>
                    <a:ea typeface="+mn-ea"/>
                    <a:cs typeface="+mn-cs"/>
                  </a:rPr>
                  <a:t>3</a:t>
                </a:r>
              </a:p>
            </p:txBody>
          </p:sp>
          <p:sp>
            <p:nvSpPr>
              <p:cNvPr id="105" name="TextBox 104">
                <a:extLst>
                  <a:ext uri="{FF2B5EF4-FFF2-40B4-BE49-F238E27FC236}">
                    <a16:creationId xmlns:a16="http://schemas.microsoft.com/office/drawing/2014/main" id="{E8A29832-E3ED-42E7-9799-8C6B5E55BAF7}"/>
                  </a:ext>
                </a:extLst>
              </p:cNvPr>
              <p:cNvSpPr txBox="1"/>
              <p:nvPr/>
            </p:nvSpPr>
            <p:spPr>
              <a:xfrm>
                <a:off x="9401118" y="5349895"/>
                <a:ext cx="436338" cy="230832"/>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Intel Clear"/>
                    <a:ea typeface="+mn-ea"/>
                    <a:cs typeface="+mn-cs"/>
                  </a:rPr>
                  <a:t>Start</a:t>
                </a:r>
              </a:p>
            </p:txBody>
          </p:sp>
        </p:grpSp>
      </p:grpSp>
      <p:grpSp>
        <p:nvGrpSpPr>
          <p:cNvPr id="46" name="Group 45">
            <a:extLst>
              <a:ext uri="{FF2B5EF4-FFF2-40B4-BE49-F238E27FC236}">
                <a16:creationId xmlns:a16="http://schemas.microsoft.com/office/drawing/2014/main" id="{C7996D10-0BBD-281B-DC23-5BEFF99C8432}"/>
              </a:ext>
            </a:extLst>
          </p:cNvPr>
          <p:cNvGrpSpPr>
            <a:grpSpLocks noChangeAspect="1"/>
          </p:cNvGrpSpPr>
          <p:nvPr/>
        </p:nvGrpSpPr>
        <p:grpSpPr>
          <a:xfrm>
            <a:off x="4285018" y="1965469"/>
            <a:ext cx="927237" cy="1096482"/>
            <a:chOff x="3464471" y="1388309"/>
            <a:chExt cx="520560" cy="615577"/>
          </a:xfrm>
          <a:solidFill>
            <a:schemeClr val="tx1"/>
          </a:solidFill>
        </p:grpSpPr>
        <p:sp>
          <p:nvSpPr>
            <p:cNvPr id="47" name="Freeform 145">
              <a:extLst>
                <a:ext uri="{FF2B5EF4-FFF2-40B4-BE49-F238E27FC236}">
                  <a16:creationId xmlns:a16="http://schemas.microsoft.com/office/drawing/2014/main" id="{4A5BF9CE-51AE-F070-1006-8372E5E0E0FF}"/>
                </a:ext>
              </a:extLst>
            </p:cNvPr>
            <p:cNvSpPr>
              <a:spLocks/>
            </p:cNvSpPr>
            <p:nvPr/>
          </p:nvSpPr>
          <p:spPr bwMode="auto">
            <a:xfrm>
              <a:off x="3831085" y="1527763"/>
              <a:ext cx="101573" cy="103160"/>
            </a:xfrm>
            <a:custGeom>
              <a:avLst/>
              <a:gdLst>
                <a:gd name="T0" fmla="*/ 32 w 64"/>
                <a:gd name="T1" fmla="*/ 65 h 65"/>
                <a:gd name="T2" fmla="*/ 0 w 64"/>
                <a:gd name="T3" fmla="*/ 33 h 65"/>
                <a:gd name="T4" fmla="*/ 32 w 64"/>
                <a:gd name="T5" fmla="*/ 0 h 65"/>
                <a:gd name="T6" fmla="*/ 64 w 64"/>
                <a:gd name="T7" fmla="*/ 33 h 65"/>
                <a:gd name="T8" fmla="*/ 32 w 64"/>
                <a:gd name="T9" fmla="*/ 65 h 65"/>
              </a:gdLst>
              <a:ahLst/>
              <a:cxnLst>
                <a:cxn ang="0">
                  <a:pos x="T0" y="T1"/>
                </a:cxn>
                <a:cxn ang="0">
                  <a:pos x="T2" y="T3"/>
                </a:cxn>
                <a:cxn ang="0">
                  <a:pos x="T4" y="T5"/>
                </a:cxn>
                <a:cxn ang="0">
                  <a:pos x="T6" y="T7"/>
                </a:cxn>
                <a:cxn ang="0">
                  <a:pos x="T8" y="T9"/>
                </a:cxn>
              </a:cxnLst>
              <a:rect l="0" t="0" r="r" b="b"/>
              <a:pathLst>
                <a:path w="64" h="65">
                  <a:moveTo>
                    <a:pt x="32" y="65"/>
                  </a:moveTo>
                  <a:lnTo>
                    <a:pt x="0" y="33"/>
                  </a:lnTo>
                  <a:lnTo>
                    <a:pt x="32" y="0"/>
                  </a:lnTo>
                  <a:lnTo>
                    <a:pt x="64" y="33"/>
                  </a:lnTo>
                  <a:lnTo>
                    <a:pt x="3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76" name="Freeform 146">
              <a:extLst>
                <a:ext uri="{FF2B5EF4-FFF2-40B4-BE49-F238E27FC236}">
                  <a16:creationId xmlns:a16="http://schemas.microsoft.com/office/drawing/2014/main" id="{728798E9-9588-C42A-5D2F-909F8E6D9297}"/>
                </a:ext>
              </a:extLst>
            </p:cNvPr>
            <p:cNvSpPr>
              <a:spLocks/>
            </p:cNvSpPr>
            <p:nvPr/>
          </p:nvSpPr>
          <p:spPr bwMode="auto">
            <a:xfrm>
              <a:off x="3700945" y="1611878"/>
              <a:ext cx="153947" cy="155533"/>
            </a:xfrm>
            <a:custGeom>
              <a:avLst/>
              <a:gdLst>
                <a:gd name="T0" fmla="*/ 31 w 97"/>
                <a:gd name="T1" fmla="*/ 98 h 98"/>
                <a:gd name="T2" fmla="*/ 0 w 97"/>
                <a:gd name="T3" fmla="*/ 65 h 98"/>
                <a:gd name="T4" fmla="*/ 65 w 97"/>
                <a:gd name="T5" fmla="*/ 0 h 98"/>
                <a:gd name="T6" fmla="*/ 97 w 97"/>
                <a:gd name="T7" fmla="*/ 32 h 98"/>
                <a:gd name="T8" fmla="*/ 31 w 97"/>
                <a:gd name="T9" fmla="*/ 98 h 98"/>
              </a:gdLst>
              <a:ahLst/>
              <a:cxnLst>
                <a:cxn ang="0">
                  <a:pos x="T0" y="T1"/>
                </a:cxn>
                <a:cxn ang="0">
                  <a:pos x="T2" y="T3"/>
                </a:cxn>
                <a:cxn ang="0">
                  <a:pos x="T4" y="T5"/>
                </a:cxn>
                <a:cxn ang="0">
                  <a:pos x="T6" y="T7"/>
                </a:cxn>
                <a:cxn ang="0">
                  <a:pos x="T8" y="T9"/>
                </a:cxn>
              </a:cxnLst>
              <a:rect l="0" t="0" r="r" b="b"/>
              <a:pathLst>
                <a:path w="97" h="98">
                  <a:moveTo>
                    <a:pt x="31" y="98"/>
                  </a:moveTo>
                  <a:lnTo>
                    <a:pt x="0" y="65"/>
                  </a:lnTo>
                  <a:lnTo>
                    <a:pt x="65" y="0"/>
                  </a:lnTo>
                  <a:lnTo>
                    <a:pt x="97" y="32"/>
                  </a:lnTo>
                  <a:lnTo>
                    <a:pt x="31"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77" name="Freeform: Shape 76">
              <a:extLst>
                <a:ext uri="{FF2B5EF4-FFF2-40B4-BE49-F238E27FC236}">
                  <a16:creationId xmlns:a16="http://schemas.microsoft.com/office/drawing/2014/main" id="{A409D3D9-8084-E9DB-4079-DF882BD557B5}"/>
                </a:ext>
              </a:extLst>
            </p:cNvPr>
            <p:cNvSpPr>
              <a:spLocks/>
            </p:cNvSpPr>
            <p:nvPr/>
          </p:nvSpPr>
          <p:spPr bwMode="auto">
            <a:xfrm>
              <a:off x="3464471" y="1481738"/>
              <a:ext cx="520560" cy="522148"/>
            </a:xfrm>
            <a:custGeom>
              <a:avLst/>
              <a:gdLst>
                <a:gd name="connsiteX0" fmla="*/ 2059870 w 2200316"/>
                <a:gd name="connsiteY0" fmla="*/ 555101 h 2207027"/>
                <a:gd name="connsiteX1" fmla="*/ 2200316 w 2200316"/>
                <a:gd name="connsiteY1" fmla="*/ 1096826 h 2207027"/>
                <a:gd name="connsiteX2" fmla="*/ 2200316 w 2200316"/>
                <a:gd name="connsiteY2" fmla="*/ 1103514 h 2207027"/>
                <a:gd name="connsiteX3" fmla="*/ 2150676 w 2200316"/>
                <a:gd name="connsiteY3" fmla="*/ 1431349 h 2207027"/>
                <a:gd name="connsiteX4" fmla="*/ 2144329 w 2200316"/>
                <a:gd name="connsiteY4" fmla="*/ 1448691 h 2207027"/>
                <a:gd name="connsiteX5" fmla="*/ 2129869 w 2200316"/>
                <a:gd name="connsiteY5" fmla="*/ 1436761 h 2207027"/>
                <a:gd name="connsiteX6" fmla="*/ 1949688 w 2200316"/>
                <a:gd name="connsiteY6" fmla="*/ 1360940 h 2207027"/>
                <a:gd name="connsiteX7" fmla="*/ 1894032 w 2200316"/>
                <a:gd name="connsiteY7" fmla="*/ 1355330 h 2207027"/>
                <a:gd name="connsiteX8" fmla="*/ 1895240 w 2200316"/>
                <a:gd name="connsiteY8" fmla="*/ 1352025 h 2207027"/>
                <a:gd name="connsiteX9" fmla="*/ 1932800 w 2200316"/>
                <a:gd name="connsiteY9" fmla="*/ 1103514 h 2207027"/>
                <a:gd name="connsiteX10" fmla="*/ 1932800 w 2200316"/>
                <a:gd name="connsiteY10" fmla="*/ 1096826 h 2207027"/>
                <a:gd name="connsiteX11" fmla="*/ 1859234 w 2200316"/>
                <a:gd name="connsiteY11" fmla="*/ 755740 h 2207027"/>
                <a:gd name="connsiteX12" fmla="*/ 1103502 w 2200316"/>
                <a:gd name="connsiteY12" fmla="*/ 0 h 2207027"/>
                <a:gd name="connsiteX13" fmla="*/ 1618470 w 2200316"/>
                <a:gd name="connsiteY13" fmla="*/ 127071 h 2207027"/>
                <a:gd name="connsiteX14" fmla="*/ 1417833 w 2200316"/>
                <a:gd name="connsiteY14" fmla="*/ 327710 h 2207027"/>
                <a:gd name="connsiteX15" fmla="*/ 1103502 w 2200316"/>
                <a:gd name="connsiteY15" fmla="*/ 267519 h 2207027"/>
                <a:gd name="connsiteX16" fmla="*/ 267516 w 2200316"/>
                <a:gd name="connsiteY16" fmla="*/ 1096826 h 2207027"/>
                <a:gd name="connsiteX17" fmla="*/ 1103502 w 2200316"/>
                <a:gd name="connsiteY17" fmla="*/ 1939509 h 2207027"/>
                <a:gd name="connsiteX18" fmla="*/ 1348910 w 2200316"/>
                <a:gd name="connsiteY18" fmla="*/ 1901904 h 2207027"/>
                <a:gd name="connsiteX19" fmla="*/ 1349003 w 2200316"/>
                <a:gd name="connsiteY19" fmla="*/ 1901869 h 2207027"/>
                <a:gd name="connsiteX20" fmla="*/ 1354475 w 2200316"/>
                <a:gd name="connsiteY20" fmla="*/ 1956153 h 2207027"/>
                <a:gd name="connsiteX21" fmla="*/ 1430296 w 2200316"/>
                <a:gd name="connsiteY21" fmla="*/ 2136334 h 2207027"/>
                <a:gd name="connsiteX22" fmla="*/ 1443099 w 2200316"/>
                <a:gd name="connsiteY22" fmla="*/ 2151851 h 2207027"/>
                <a:gd name="connsiteX23" fmla="*/ 1428234 w 2200316"/>
                <a:gd name="connsiteY23" fmla="*/ 2157342 h 2207027"/>
                <a:gd name="connsiteX24" fmla="*/ 1103502 w 2200316"/>
                <a:gd name="connsiteY24" fmla="*/ 2207027 h 2207027"/>
                <a:gd name="connsiteX25" fmla="*/ 0 w 2200316"/>
                <a:gd name="connsiteY25" fmla="*/ 1103514 h 2207027"/>
                <a:gd name="connsiteX26" fmla="*/ 1103502 w 2200316"/>
                <a:gd name="connsiteY26" fmla="*/ 0 h 220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00316" h="2207027">
                  <a:moveTo>
                    <a:pt x="2059870" y="555101"/>
                  </a:moveTo>
                  <a:cubicBezTo>
                    <a:pt x="2146813" y="715612"/>
                    <a:pt x="2200316" y="902875"/>
                    <a:pt x="2200316" y="1096826"/>
                  </a:cubicBezTo>
                  <a:cubicBezTo>
                    <a:pt x="2200316" y="1096826"/>
                    <a:pt x="2200316" y="1096826"/>
                    <a:pt x="2200316" y="1103514"/>
                  </a:cubicBezTo>
                  <a:cubicBezTo>
                    <a:pt x="2200316" y="1217627"/>
                    <a:pt x="2182917" y="1327743"/>
                    <a:pt x="2150676" y="1431349"/>
                  </a:cubicBezTo>
                  <a:lnTo>
                    <a:pt x="2144329" y="1448691"/>
                  </a:lnTo>
                  <a:lnTo>
                    <a:pt x="2129869" y="1436761"/>
                  </a:lnTo>
                  <a:cubicBezTo>
                    <a:pt x="2076254" y="1400539"/>
                    <a:pt x="2015293" y="1374365"/>
                    <a:pt x="1949688" y="1360940"/>
                  </a:cubicBezTo>
                  <a:lnTo>
                    <a:pt x="1894032" y="1355330"/>
                  </a:lnTo>
                  <a:lnTo>
                    <a:pt x="1895240" y="1352025"/>
                  </a:lnTo>
                  <a:cubicBezTo>
                    <a:pt x="1919634" y="1273508"/>
                    <a:pt x="1932800" y="1190039"/>
                    <a:pt x="1932800" y="1103514"/>
                  </a:cubicBezTo>
                  <a:cubicBezTo>
                    <a:pt x="1932800" y="1103514"/>
                    <a:pt x="1932800" y="1103514"/>
                    <a:pt x="1932800" y="1096826"/>
                  </a:cubicBezTo>
                  <a:cubicBezTo>
                    <a:pt x="1932800" y="976442"/>
                    <a:pt x="1906049" y="862747"/>
                    <a:pt x="1859234" y="755740"/>
                  </a:cubicBezTo>
                  <a:close/>
                  <a:moveTo>
                    <a:pt x="1103502" y="0"/>
                  </a:moveTo>
                  <a:cubicBezTo>
                    <a:pt x="1284075" y="0"/>
                    <a:pt x="1464648" y="46816"/>
                    <a:pt x="1618470" y="127071"/>
                  </a:cubicBezTo>
                  <a:cubicBezTo>
                    <a:pt x="1618470" y="127071"/>
                    <a:pt x="1618470" y="127071"/>
                    <a:pt x="1417833" y="327710"/>
                  </a:cubicBezTo>
                  <a:cubicBezTo>
                    <a:pt x="1317515" y="287582"/>
                    <a:pt x="1210508" y="267519"/>
                    <a:pt x="1103502" y="267519"/>
                  </a:cubicBezTo>
                  <a:cubicBezTo>
                    <a:pt x="642038" y="267519"/>
                    <a:pt x="267516" y="642044"/>
                    <a:pt x="267516" y="1096826"/>
                  </a:cubicBezTo>
                  <a:cubicBezTo>
                    <a:pt x="267516" y="1564983"/>
                    <a:pt x="642038" y="1939509"/>
                    <a:pt x="1103502" y="1939509"/>
                  </a:cubicBezTo>
                  <a:cubicBezTo>
                    <a:pt x="1188773" y="1939509"/>
                    <a:pt x="1271222" y="1926342"/>
                    <a:pt x="1348910" y="1901904"/>
                  </a:cubicBezTo>
                  <a:lnTo>
                    <a:pt x="1349003" y="1901869"/>
                  </a:lnTo>
                  <a:lnTo>
                    <a:pt x="1354475" y="1956153"/>
                  </a:lnTo>
                  <a:cubicBezTo>
                    <a:pt x="1367900" y="2021758"/>
                    <a:pt x="1394074" y="2082719"/>
                    <a:pt x="1430296" y="2136334"/>
                  </a:cubicBezTo>
                  <a:lnTo>
                    <a:pt x="1443099" y="2151851"/>
                  </a:lnTo>
                  <a:lnTo>
                    <a:pt x="1428234" y="2157342"/>
                  </a:lnTo>
                  <a:cubicBezTo>
                    <a:pt x="1325456" y="2189628"/>
                    <a:pt x="1216360" y="2207027"/>
                    <a:pt x="1103502" y="2207027"/>
                  </a:cubicBezTo>
                  <a:cubicBezTo>
                    <a:pt x="494904" y="2207027"/>
                    <a:pt x="0" y="1712118"/>
                    <a:pt x="0" y="1103514"/>
                  </a:cubicBezTo>
                  <a:cubicBezTo>
                    <a:pt x="0" y="494909"/>
                    <a:pt x="494904" y="0"/>
                    <a:pt x="11035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78" name="Freeform 148">
              <a:extLst>
                <a:ext uri="{FF2B5EF4-FFF2-40B4-BE49-F238E27FC236}">
                  <a16:creationId xmlns:a16="http://schemas.microsoft.com/office/drawing/2014/main" id="{031B805D-167D-BE78-E400-73B841D42785}"/>
                </a:ext>
              </a:extLst>
            </p:cNvPr>
            <p:cNvSpPr>
              <a:spLocks/>
            </p:cNvSpPr>
            <p:nvPr/>
          </p:nvSpPr>
          <p:spPr bwMode="auto">
            <a:xfrm>
              <a:off x="3831085" y="1527763"/>
              <a:ext cx="101573" cy="103160"/>
            </a:xfrm>
            <a:custGeom>
              <a:avLst/>
              <a:gdLst>
                <a:gd name="T0" fmla="*/ 32 w 64"/>
                <a:gd name="T1" fmla="*/ 65 h 65"/>
                <a:gd name="T2" fmla="*/ 0 w 64"/>
                <a:gd name="T3" fmla="*/ 32 h 65"/>
                <a:gd name="T4" fmla="*/ 32 w 64"/>
                <a:gd name="T5" fmla="*/ 0 h 65"/>
                <a:gd name="T6" fmla="*/ 64 w 64"/>
                <a:gd name="T7" fmla="*/ 32 h 65"/>
                <a:gd name="T8" fmla="*/ 32 w 64"/>
                <a:gd name="T9" fmla="*/ 65 h 65"/>
              </a:gdLst>
              <a:ahLst/>
              <a:cxnLst>
                <a:cxn ang="0">
                  <a:pos x="T0" y="T1"/>
                </a:cxn>
                <a:cxn ang="0">
                  <a:pos x="T2" y="T3"/>
                </a:cxn>
                <a:cxn ang="0">
                  <a:pos x="T4" y="T5"/>
                </a:cxn>
                <a:cxn ang="0">
                  <a:pos x="T6" y="T7"/>
                </a:cxn>
                <a:cxn ang="0">
                  <a:pos x="T8" y="T9"/>
                </a:cxn>
              </a:cxnLst>
              <a:rect l="0" t="0" r="r" b="b"/>
              <a:pathLst>
                <a:path w="64" h="65">
                  <a:moveTo>
                    <a:pt x="32" y="65"/>
                  </a:moveTo>
                  <a:lnTo>
                    <a:pt x="0" y="32"/>
                  </a:lnTo>
                  <a:lnTo>
                    <a:pt x="32" y="0"/>
                  </a:lnTo>
                  <a:lnTo>
                    <a:pt x="64" y="32"/>
                  </a:lnTo>
                  <a:lnTo>
                    <a:pt x="32" y="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ctr"/>
              <a:endParaRPr lang="en-US" sz="800"/>
            </a:p>
          </p:txBody>
        </p:sp>
        <p:sp>
          <p:nvSpPr>
            <p:cNvPr id="79" name="Freeform 149">
              <a:extLst>
                <a:ext uri="{FF2B5EF4-FFF2-40B4-BE49-F238E27FC236}">
                  <a16:creationId xmlns:a16="http://schemas.microsoft.com/office/drawing/2014/main" id="{74E24AAE-A988-E0DD-C69F-3F3ADC428208}"/>
                </a:ext>
              </a:extLst>
            </p:cNvPr>
            <p:cNvSpPr>
              <a:spLocks/>
            </p:cNvSpPr>
            <p:nvPr/>
          </p:nvSpPr>
          <p:spPr bwMode="auto">
            <a:xfrm>
              <a:off x="3580328" y="1586485"/>
              <a:ext cx="180926" cy="119031"/>
            </a:xfrm>
            <a:custGeom>
              <a:avLst/>
              <a:gdLst>
                <a:gd name="T0" fmla="*/ 46 w 115"/>
                <a:gd name="T1" fmla="*/ 14 h 75"/>
                <a:gd name="T2" fmla="*/ 0 w 115"/>
                <a:gd name="T3" fmla="*/ 69 h 75"/>
                <a:gd name="T4" fmla="*/ 20 w 115"/>
                <a:gd name="T5" fmla="*/ 75 h 75"/>
                <a:gd name="T6" fmla="*/ 56 w 115"/>
                <a:gd name="T7" fmla="*/ 32 h 75"/>
                <a:gd name="T8" fmla="*/ 99 w 115"/>
                <a:gd name="T9" fmla="*/ 24 h 75"/>
                <a:gd name="T10" fmla="*/ 115 w 115"/>
                <a:gd name="T11" fmla="*/ 7 h 75"/>
                <a:gd name="T12" fmla="*/ 46 w 115"/>
                <a:gd name="T13" fmla="*/ 14 h 75"/>
              </a:gdLst>
              <a:ahLst/>
              <a:cxnLst>
                <a:cxn ang="0">
                  <a:pos x="T0" y="T1"/>
                </a:cxn>
                <a:cxn ang="0">
                  <a:pos x="T2" y="T3"/>
                </a:cxn>
                <a:cxn ang="0">
                  <a:pos x="T4" y="T5"/>
                </a:cxn>
                <a:cxn ang="0">
                  <a:pos x="T6" y="T7"/>
                </a:cxn>
                <a:cxn ang="0">
                  <a:pos x="T8" y="T9"/>
                </a:cxn>
                <a:cxn ang="0">
                  <a:pos x="T10" y="T11"/>
                </a:cxn>
                <a:cxn ang="0">
                  <a:pos x="T12" y="T13"/>
                </a:cxn>
              </a:cxnLst>
              <a:rect l="0" t="0" r="r" b="b"/>
              <a:pathLst>
                <a:path w="115" h="75">
                  <a:moveTo>
                    <a:pt x="46" y="14"/>
                  </a:moveTo>
                  <a:cubicBezTo>
                    <a:pt x="24" y="25"/>
                    <a:pt x="8" y="45"/>
                    <a:pt x="0" y="69"/>
                  </a:cubicBezTo>
                  <a:cubicBezTo>
                    <a:pt x="20" y="75"/>
                    <a:pt x="20" y="75"/>
                    <a:pt x="20" y="75"/>
                  </a:cubicBezTo>
                  <a:cubicBezTo>
                    <a:pt x="26" y="56"/>
                    <a:pt x="38" y="41"/>
                    <a:pt x="56" y="32"/>
                  </a:cubicBezTo>
                  <a:cubicBezTo>
                    <a:pt x="69" y="25"/>
                    <a:pt x="84" y="22"/>
                    <a:pt x="99" y="24"/>
                  </a:cubicBezTo>
                  <a:cubicBezTo>
                    <a:pt x="115" y="7"/>
                    <a:pt x="115" y="7"/>
                    <a:pt x="115" y="7"/>
                  </a:cubicBezTo>
                  <a:cubicBezTo>
                    <a:pt x="92" y="0"/>
                    <a:pt x="68" y="3"/>
                    <a:pt x="46" y="1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ctr"/>
              <a:endParaRPr lang="en-US" sz="800"/>
            </a:p>
          </p:txBody>
        </p:sp>
        <p:sp>
          <p:nvSpPr>
            <p:cNvPr id="80" name="Rectangle 197">
              <a:extLst>
                <a:ext uri="{FF2B5EF4-FFF2-40B4-BE49-F238E27FC236}">
                  <a16:creationId xmlns:a16="http://schemas.microsoft.com/office/drawing/2014/main" id="{87A0EAEB-E1DF-9218-3EDC-2CD527616DD6}"/>
                </a:ext>
              </a:extLst>
            </p:cNvPr>
            <p:cNvSpPr>
              <a:spLocks noChangeArrowheads="1"/>
            </p:cNvSpPr>
            <p:nvPr/>
          </p:nvSpPr>
          <p:spPr bwMode="auto">
            <a:xfrm>
              <a:off x="3689042" y="1418255"/>
              <a:ext cx="71419" cy="1097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81" name="Rectangle 197">
              <a:extLst>
                <a:ext uri="{FF2B5EF4-FFF2-40B4-BE49-F238E27FC236}">
                  <a16:creationId xmlns:a16="http://schemas.microsoft.com/office/drawing/2014/main" id="{385E99C4-1BCA-BE31-F743-9D0F73C7B9B6}"/>
                </a:ext>
              </a:extLst>
            </p:cNvPr>
            <p:cNvSpPr>
              <a:spLocks noChangeArrowheads="1"/>
            </p:cNvSpPr>
            <p:nvPr/>
          </p:nvSpPr>
          <p:spPr bwMode="auto">
            <a:xfrm rot="5400000">
              <a:off x="3689042" y="1358770"/>
              <a:ext cx="71419" cy="130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82" name="Freeform: Shape 81">
              <a:extLst>
                <a:ext uri="{FF2B5EF4-FFF2-40B4-BE49-F238E27FC236}">
                  <a16:creationId xmlns:a16="http://schemas.microsoft.com/office/drawing/2014/main" id="{C924EDBA-5DD3-58B8-6206-0B194B03CA96}"/>
                </a:ext>
              </a:extLst>
            </p:cNvPr>
            <p:cNvSpPr/>
            <p:nvPr/>
          </p:nvSpPr>
          <p:spPr>
            <a:xfrm>
              <a:off x="3818481" y="1838110"/>
              <a:ext cx="165524" cy="165524"/>
            </a:xfrm>
            <a:custGeom>
              <a:avLst/>
              <a:gdLst>
                <a:gd name="connsiteX0" fmla="*/ 118369 w 170472"/>
                <a:gd name="connsiteY0" fmla="*/ 47654 h 170472"/>
                <a:gd name="connsiteX1" fmla="*/ 69329 w 170472"/>
                <a:gd name="connsiteY1" fmla="*/ 96692 h 170472"/>
                <a:gd name="connsiteX2" fmla="*/ 68680 w 170472"/>
                <a:gd name="connsiteY2" fmla="*/ 96692 h 170472"/>
                <a:gd name="connsiteX3" fmla="*/ 48544 w 170472"/>
                <a:gd name="connsiteY3" fmla="*/ 76557 h 170472"/>
                <a:gd name="connsiteX4" fmla="*/ 47895 w 170472"/>
                <a:gd name="connsiteY4" fmla="*/ 76557 h 170472"/>
                <a:gd name="connsiteX5" fmla="*/ 33280 w 170472"/>
                <a:gd name="connsiteY5" fmla="*/ 90522 h 170472"/>
                <a:gd name="connsiteX6" fmla="*/ 33280 w 170472"/>
                <a:gd name="connsiteY6" fmla="*/ 92146 h 170472"/>
                <a:gd name="connsiteX7" fmla="*/ 68680 w 170472"/>
                <a:gd name="connsiteY7" fmla="*/ 126570 h 170472"/>
                <a:gd name="connsiteX8" fmla="*/ 69329 w 170472"/>
                <a:gd name="connsiteY8" fmla="*/ 126570 h 170472"/>
                <a:gd name="connsiteX9" fmla="*/ 133957 w 170472"/>
                <a:gd name="connsiteY9" fmla="*/ 62918 h 170472"/>
                <a:gd name="connsiteX10" fmla="*/ 133957 w 170472"/>
                <a:gd name="connsiteY10" fmla="*/ 61943 h 170472"/>
                <a:gd name="connsiteX11" fmla="*/ 119343 w 170472"/>
                <a:gd name="connsiteY11" fmla="*/ 47654 h 170472"/>
                <a:gd name="connsiteX12" fmla="*/ 85236 w 170472"/>
                <a:gd name="connsiteY12" fmla="*/ 0 h 170472"/>
                <a:gd name="connsiteX13" fmla="*/ 170472 w 170472"/>
                <a:gd name="connsiteY13" fmla="*/ 85236 h 170472"/>
                <a:gd name="connsiteX14" fmla="*/ 85236 w 170472"/>
                <a:gd name="connsiteY14" fmla="*/ 170472 h 170472"/>
                <a:gd name="connsiteX15" fmla="*/ 0 w 170472"/>
                <a:gd name="connsiteY15" fmla="*/ 85236 h 170472"/>
                <a:gd name="connsiteX16" fmla="*/ 85236 w 170472"/>
                <a:gd name="connsiteY16" fmla="*/ 0 h 1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472" h="170472">
                  <a:moveTo>
                    <a:pt x="118369" y="47654"/>
                  </a:moveTo>
                  <a:lnTo>
                    <a:pt x="69329" y="96692"/>
                  </a:lnTo>
                  <a:lnTo>
                    <a:pt x="68680" y="96692"/>
                  </a:lnTo>
                  <a:lnTo>
                    <a:pt x="48544" y="76557"/>
                  </a:lnTo>
                  <a:lnTo>
                    <a:pt x="47895" y="76557"/>
                  </a:lnTo>
                  <a:lnTo>
                    <a:pt x="33280" y="90522"/>
                  </a:lnTo>
                  <a:lnTo>
                    <a:pt x="33280" y="92146"/>
                  </a:lnTo>
                  <a:lnTo>
                    <a:pt x="68680" y="126570"/>
                  </a:lnTo>
                  <a:lnTo>
                    <a:pt x="69329" y="126570"/>
                  </a:lnTo>
                  <a:lnTo>
                    <a:pt x="133957" y="62918"/>
                  </a:lnTo>
                  <a:lnTo>
                    <a:pt x="133957" y="61943"/>
                  </a:lnTo>
                  <a:lnTo>
                    <a:pt x="119343" y="47654"/>
                  </a:lnTo>
                  <a:close/>
                  <a:moveTo>
                    <a:pt x="85236" y="0"/>
                  </a:moveTo>
                  <a:cubicBezTo>
                    <a:pt x="132311" y="0"/>
                    <a:pt x="170472" y="38161"/>
                    <a:pt x="170472" y="85236"/>
                  </a:cubicBezTo>
                  <a:cubicBezTo>
                    <a:pt x="170472" y="132311"/>
                    <a:pt x="132311" y="170472"/>
                    <a:pt x="85236" y="170472"/>
                  </a:cubicBezTo>
                  <a:cubicBezTo>
                    <a:pt x="38161" y="170472"/>
                    <a:pt x="0" y="132311"/>
                    <a:pt x="0" y="85236"/>
                  </a:cubicBezTo>
                  <a:cubicBezTo>
                    <a:pt x="0" y="38161"/>
                    <a:pt x="38161" y="0"/>
                    <a:pt x="8523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grpSp>
        <p:nvGrpSpPr>
          <p:cNvPr id="84" name="Group 83">
            <a:extLst>
              <a:ext uri="{FF2B5EF4-FFF2-40B4-BE49-F238E27FC236}">
                <a16:creationId xmlns:a16="http://schemas.microsoft.com/office/drawing/2014/main" id="{7A17A3D1-184F-BFFD-8AD1-B9BCEA94CE5F}"/>
              </a:ext>
            </a:extLst>
          </p:cNvPr>
          <p:cNvGrpSpPr>
            <a:grpSpLocks noChangeAspect="1"/>
          </p:cNvGrpSpPr>
          <p:nvPr/>
        </p:nvGrpSpPr>
        <p:grpSpPr>
          <a:xfrm>
            <a:off x="4196023" y="4286644"/>
            <a:ext cx="1087059" cy="1092526"/>
            <a:chOff x="2458968" y="1384113"/>
            <a:chExt cx="620848" cy="623970"/>
          </a:xfrm>
        </p:grpSpPr>
        <p:grpSp>
          <p:nvGrpSpPr>
            <p:cNvPr id="85" name="Group 84">
              <a:extLst>
                <a:ext uri="{FF2B5EF4-FFF2-40B4-BE49-F238E27FC236}">
                  <a16:creationId xmlns:a16="http://schemas.microsoft.com/office/drawing/2014/main" id="{DA8F5AFC-A092-CD08-88A8-54A1E5668D7D}"/>
                </a:ext>
              </a:extLst>
            </p:cNvPr>
            <p:cNvGrpSpPr/>
            <p:nvPr/>
          </p:nvGrpSpPr>
          <p:grpSpPr>
            <a:xfrm>
              <a:off x="2458968" y="1749307"/>
              <a:ext cx="212792" cy="258776"/>
              <a:chOff x="2458968" y="1749307"/>
              <a:chExt cx="212792" cy="258776"/>
            </a:xfrm>
            <a:solidFill>
              <a:srgbClr val="00C7FD"/>
            </a:solidFill>
          </p:grpSpPr>
          <p:sp>
            <p:nvSpPr>
              <p:cNvPr id="116" name="Freeform: Shape 115">
                <a:extLst>
                  <a:ext uri="{FF2B5EF4-FFF2-40B4-BE49-F238E27FC236}">
                    <a16:creationId xmlns:a16="http://schemas.microsoft.com/office/drawing/2014/main" id="{97BC3951-1538-7567-4509-8CF8104B0075}"/>
                  </a:ext>
                </a:extLst>
              </p:cNvPr>
              <p:cNvSpPr>
                <a:spLocks/>
              </p:cNvSpPr>
              <p:nvPr/>
            </p:nvSpPr>
            <p:spPr bwMode="auto">
              <a:xfrm>
                <a:off x="2458968" y="1794641"/>
                <a:ext cx="212792" cy="213442"/>
              </a:xfrm>
              <a:custGeom>
                <a:avLst/>
                <a:gdLst>
                  <a:gd name="connsiteX0" fmla="*/ 493309 w 706342"/>
                  <a:gd name="connsiteY0" fmla="*/ 161912 h 708498"/>
                  <a:gd name="connsiteX1" fmla="*/ 367049 w 706342"/>
                  <a:gd name="connsiteY1" fmla="*/ 288172 h 708498"/>
                  <a:gd name="connsiteX2" fmla="*/ 353173 w 706342"/>
                  <a:gd name="connsiteY2" fmla="*/ 285371 h 708498"/>
                  <a:gd name="connsiteX3" fmla="*/ 284294 w 706342"/>
                  <a:gd name="connsiteY3" fmla="*/ 354250 h 708498"/>
                  <a:gd name="connsiteX4" fmla="*/ 353173 w 706342"/>
                  <a:gd name="connsiteY4" fmla="*/ 423129 h 708498"/>
                  <a:gd name="connsiteX5" fmla="*/ 422052 w 706342"/>
                  <a:gd name="connsiteY5" fmla="*/ 354250 h 708498"/>
                  <a:gd name="connsiteX6" fmla="*/ 419646 w 706342"/>
                  <a:gd name="connsiteY6" fmla="*/ 342335 h 708498"/>
                  <a:gd name="connsiteX7" fmla="*/ 546689 w 706342"/>
                  <a:gd name="connsiteY7" fmla="*/ 215292 h 708498"/>
                  <a:gd name="connsiteX8" fmla="*/ 353171 w 706342"/>
                  <a:gd name="connsiteY8" fmla="*/ 0 h 708498"/>
                  <a:gd name="connsiteX9" fmla="*/ 706342 w 706342"/>
                  <a:gd name="connsiteY9" fmla="*/ 354249 h 708498"/>
                  <a:gd name="connsiteX10" fmla="*/ 353171 w 706342"/>
                  <a:gd name="connsiteY10" fmla="*/ 708498 h 708498"/>
                  <a:gd name="connsiteX11" fmla="*/ 0 w 706342"/>
                  <a:gd name="connsiteY11" fmla="*/ 354249 h 708498"/>
                  <a:gd name="connsiteX12" fmla="*/ 353171 w 706342"/>
                  <a:gd name="connsiteY12" fmla="*/ 0 h 7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342" h="708498">
                    <a:moveTo>
                      <a:pt x="493309" y="161912"/>
                    </a:moveTo>
                    <a:lnTo>
                      <a:pt x="367049" y="288172"/>
                    </a:lnTo>
                    <a:lnTo>
                      <a:pt x="353173" y="285371"/>
                    </a:lnTo>
                    <a:cubicBezTo>
                      <a:pt x="315132" y="285371"/>
                      <a:pt x="284294" y="316209"/>
                      <a:pt x="284294" y="354250"/>
                    </a:cubicBezTo>
                    <a:cubicBezTo>
                      <a:pt x="284294" y="392291"/>
                      <a:pt x="315132" y="423129"/>
                      <a:pt x="353173" y="423129"/>
                    </a:cubicBezTo>
                    <a:cubicBezTo>
                      <a:pt x="391214" y="423129"/>
                      <a:pt x="422052" y="392291"/>
                      <a:pt x="422052" y="354250"/>
                    </a:cubicBezTo>
                    <a:lnTo>
                      <a:pt x="419646" y="342335"/>
                    </a:lnTo>
                    <a:lnTo>
                      <a:pt x="546689" y="215292"/>
                    </a:lnTo>
                    <a:close/>
                    <a:moveTo>
                      <a:pt x="353171" y="0"/>
                    </a:moveTo>
                    <a:cubicBezTo>
                      <a:pt x="548222" y="0"/>
                      <a:pt x="706342" y="158603"/>
                      <a:pt x="706342" y="354249"/>
                    </a:cubicBezTo>
                    <a:cubicBezTo>
                      <a:pt x="706342" y="549895"/>
                      <a:pt x="548222" y="708498"/>
                      <a:pt x="353171" y="708498"/>
                    </a:cubicBezTo>
                    <a:cubicBezTo>
                      <a:pt x="158120" y="708498"/>
                      <a:pt x="0" y="549895"/>
                      <a:pt x="0" y="354249"/>
                    </a:cubicBezTo>
                    <a:cubicBezTo>
                      <a:pt x="0" y="158603"/>
                      <a:pt x="158120" y="0"/>
                      <a:pt x="353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117" name="Rectangle 197">
                <a:extLst>
                  <a:ext uri="{FF2B5EF4-FFF2-40B4-BE49-F238E27FC236}">
                    <a16:creationId xmlns:a16="http://schemas.microsoft.com/office/drawing/2014/main" id="{4965EDD2-D526-8025-C60F-2F9BAF13B36A}"/>
                  </a:ext>
                </a:extLst>
              </p:cNvPr>
              <p:cNvSpPr>
                <a:spLocks noChangeArrowheads="1"/>
              </p:cNvSpPr>
              <p:nvPr/>
            </p:nvSpPr>
            <p:spPr bwMode="auto">
              <a:xfrm>
                <a:off x="2546675" y="1764837"/>
                <a:ext cx="37379" cy="574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118" name="Rectangle 197">
                <a:extLst>
                  <a:ext uri="{FF2B5EF4-FFF2-40B4-BE49-F238E27FC236}">
                    <a16:creationId xmlns:a16="http://schemas.microsoft.com/office/drawing/2014/main" id="{26EB11C4-7045-1B09-FDDC-1D1579A9F20C}"/>
                  </a:ext>
                </a:extLst>
              </p:cNvPr>
              <p:cNvSpPr>
                <a:spLocks noChangeArrowheads="1"/>
              </p:cNvSpPr>
              <p:nvPr/>
            </p:nvSpPr>
            <p:spPr bwMode="auto">
              <a:xfrm rot="5400000">
                <a:off x="2550026" y="1730495"/>
                <a:ext cx="30676" cy="682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grpSp>
          <p:nvGrpSpPr>
            <p:cNvPr id="86" name="Group 85">
              <a:extLst>
                <a:ext uri="{FF2B5EF4-FFF2-40B4-BE49-F238E27FC236}">
                  <a16:creationId xmlns:a16="http://schemas.microsoft.com/office/drawing/2014/main" id="{145501CD-74A6-85E4-C233-39A343306601}"/>
                </a:ext>
              </a:extLst>
            </p:cNvPr>
            <p:cNvGrpSpPr/>
            <p:nvPr/>
          </p:nvGrpSpPr>
          <p:grpSpPr>
            <a:xfrm>
              <a:off x="2867024" y="1384113"/>
              <a:ext cx="212792" cy="258776"/>
              <a:chOff x="2867024" y="1384113"/>
              <a:chExt cx="212792" cy="258776"/>
            </a:xfrm>
            <a:solidFill>
              <a:srgbClr val="00C7FD"/>
            </a:solidFill>
          </p:grpSpPr>
          <p:sp>
            <p:nvSpPr>
              <p:cNvPr id="113" name="Freeform: Shape 112">
                <a:extLst>
                  <a:ext uri="{FF2B5EF4-FFF2-40B4-BE49-F238E27FC236}">
                    <a16:creationId xmlns:a16="http://schemas.microsoft.com/office/drawing/2014/main" id="{09E50E87-3C73-1B97-A3C9-A370A625D9EB}"/>
                  </a:ext>
                </a:extLst>
              </p:cNvPr>
              <p:cNvSpPr>
                <a:spLocks/>
              </p:cNvSpPr>
              <p:nvPr/>
            </p:nvSpPr>
            <p:spPr bwMode="auto">
              <a:xfrm>
                <a:off x="2867024" y="1429447"/>
                <a:ext cx="212792" cy="213442"/>
              </a:xfrm>
              <a:custGeom>
                <a:avLst/>
                <a:gdLst>
                  <a:gd name="connsiteX0" fmla="*/ 493309 w 706342"/>
                  <a:gd name="connsiteY0" fmla="*/ 161912 h 708498"/>
                  <a:gd name="connsiteX1" fmla="*/ 367049 w 706342"/>
                  <a:gd name="connsiteY1" fmla="*/ 288172 h 708498"/>
                  <a:gd name="connsiteX2" fmla="*/ 353173 w 706342"/>
                  <a:gd name="connsiteY2" fmla="*/ 285371 h 708498"/>
                  <a:gd name="connsiteX3" fmla="*/ 284294 w 706342"/>
                  <a:gd name="connsiteY3" fmla="*/ 354250 h 708498"/>
                  <a:gd name="connsiteX4" fmla="*/ 353173 w 706342"/>
                  <a:gd name="connsiteY4" fmla="*/ 423129 h 708498"/>
                  <a:gd name="connsiteX5" fmla="*/ 422052 w 706342"/>
                  <a:gd name="connsiteY5" fmla="*/ 354250 h 708498"/>
                  <a:gd name="connsiteX6" fmla="*/ 419646 w 706342"/>
                  <a:gd name="connsiteY6" fmla="*/ 342335 h 708498"/>
                  <a:gd name="connsiteX7" fmla="*/ 546689 w 706342"/>
                  <a:gd name="connsiteY7" fmla="*/ 215292 h 708498"/>
                  <a:gd name="connsiteX8" fmla="*/ 353171 w 706342"/>
                  <a:gd name="connsiteY8" fmla="*/ 0 h 708498"/>
                  <a:gd name="connsiteX9" fmla="*/ 706342 w 706342"/>
                  <a:gd name="connsiteY9" fmla="*/ 354249 h 708498"/>
                  <a:gd name="connsiteX10" fmla="*/ 353171 w 706342"/>
                  <a:gd name="connsiteY10" fmla="*/ 708498 h 708498"/>
                  <a:gd name="connsiteX11" fmla="*/ 0 w 706342"/>
                  <a:gd name="connsiteY11" fmla="*/ 354249 h 708498"/>
                  <a:gd name="connsiteX12" fmla="*/ 353171 w 706342"/>
                  <a:gd name="connsiteY12" fmla="*/ 0 h 7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342" h="708498">
                    <a:moveTo>
                      <a:pt x="493309" y="161912"/>
                    </a:moveTo>
                    <a:lnTo>
                      <a:pt x="367049" y="288172"/>
                    </a:lnTo>
                    <a:lnTo>
                      <a:pt x="353173" y="285371"/>
                    </a:lnTo>
                    <a:cubicBezTo>
                      <a:pt x="315132" y="285371"/>
                      <a:pt x="284294" y="316209"/>
                      <a:pt x="284294" y="354250"/>
                    </a:cubicBezTo>
                    <a:cubicBezTo>
                      <a:pt x="284294" y="392291"/>
                      <a:pt x="315132" y="423129"/>
                      <a:pt x="353173" y="423129"/>
                    </a:cubicBezTo>
                    <a:cubicBezTo>
                      <a:pt x="391214" y="423129"/>
                      <a:pt x="422052" y="392291"/>
                      <a:pt x="422052" y="354250"/>
                    </a:cubicBezTo>
                    <a:lnTo>
                      <a:pt x="419646" y="342335"/>
                    </a:lnTo>
                    <a:lnTo>
                      <a:pt x="546689" y="215292"/>
                    </a:lnTo>
                    <a:close/>
                    <a:moveTo>
                      <a:pt x="353171" y="0"/>
                    </a:moveTo>
                    <a:cubicBezTo>
                      <a:pt x="548222" y="0"/>
                      <a:pt x="706342" y="158603"/>
                      <a:pt x="706342" y="354249"/>
                    </a:cubicBezTo>
                    <a:cubicBezTo>
                      <a:pt x="706342" y="549895"/>
                      <a:pt x="548222" y="708498"/>
                      <a:pt x="353171" y="708498"/>
                    </a:cubicBezTo>
                    <a:cubicBezTo>
                      <a:pt x="158120" y="708498"/>
                      <a:pt x="0" y="549895"/>
                      <a:pt x="0" y="354249"/>
                    </a:cubicBezTo>
                    <a:cubicBezTo>
                      <a:pt x="0" y="158603"/>
                      <a:pt x="158120" y="0"/>
                      <a:pt x="353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114" name="Rectangle 197">
                <a:extLst>
                  <a:ext uri="{FF2B5EF4-FFF2-40B4-BE49-F238E27FC236}">
                    <a16:creationId xmlns:a16="http://schemas.microsoft.com/office/drawing/2014/main" id="{7898379C-514E-C299-C44F-D51A66645665}"/>
                  </a:ext>
                </a:extLst>
              </p:cNvPr>
              <p:cNvSpPr>
                <a:spLocks noChangeArrowheads="1"/>
              </p:cNvSpPr>
              <p:nvPr/>
            </p:nvSpPr>
            <p:spPr bwMode="auto">
              <a:xfrm>
                <a:off x="2954731" y="1399643"/>
                <a:ext cx="37379" cy="574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115" name="Rectangle 197">
                <a:extLst>
                  <a:ext uri="{FF2B5EF4-FFF2-40B4-BE49-F238E27FC236}">
                    <a16:creationId xmlns:a16="http://schemas.microsoft.com/office/drawing/2014/main" id="{41EC99E2-A512-1A3C-E8B7-623CC992D049}"/>
                  </a:ext>
                </a:extLst>
              </p:cNvPr>
              <p:cNvSpPr>
                <a:spLocks noChangeArrowheads="1"/>
              </p:cNvSpPr>
              <p:nvPr/>
            </p:nvSpPr>
            <p:spPr bwMode="auto">
              <a:xfrm rot="5400000">
                <a:off x="2958082" y="1365301"/>
                <a:ext cx="30676" cy="682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grpSp>
          <p:nvGrpSpPr>
            <p:cNvPr id="87" name="Group 86">
              <a:extLst>
                <a:ext uri="{FF2B5EF4-FFF2-40B4-BE49-F238E27FC236}">
                  <a16:creationId xmlns:a16="http://schemas.microsoft.com/office/drawing/2014/main" id="{8A80FB5E-D208-8A52-FEDE-84CEE5A26FAA}"/>
                </a:ext>
              </a:extLst>
            </p:cNvPr>
            <p:cNvGrpSpPr/>
            <p:nvPr/>
          </p:nvGrpSpPr>
          <p:grpSpPr>
            <a:xfrm>
              <a:off x="2683455" y="1473671"/>
              <a:ext cx="171875" cy="490189"/>
              <a:chOff x="2683455" y="1451002"/>
              <a:chExt cx="171875" cy="490189"/>
            </a:xfrm>
          </p:grpSpPr>
          <p:sp>
            <p:nvSpPr>
              <p:cNvPr id="88" name="Rectangle 894">
                <a:extLst>
                  <a:ext uri="{FF2B5EF4-FFF2-40B4-BE49-F238E27FC236}">
                    <a16:creationId xmlns:a16="http://schemas.microsoft.com/office/drawing/2014/main" id="{8AC2BA83-8792-2471-D0B8-E05AE2575FA6}"/>
                  </a:ext>
                </a:extLst>
              </p:cNvPr>
              <p:cNvSpPr>
                <a:spLocks noChangeArrowheads="1"/>
              </p:cNvSpPr>
              <p:nvPr/>
            </p:nvSpPr>
            <p:spPr bwMode="auto">
              <a:xfrm>
                <a:off x="2734467" y="1661172"/>
                <a:ext cx="69850" cy="69850"/>
              </a:xfrm>
              <a:prstGeom prst="rect">
                <a:avLst/>
              </a:prstGeom>
              <a:solidFill>
                <a:srgbClr val="00C7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nvGrpSpPr>
              <p:cNvPr id="106" name="Group 105">
                <a:extLst>
                  <a:ext uri="{FF2B5EF4-FFF2-40B4-BE49-F238E27FC236}">
                    <a16:creationId xmlns:a16="http://schemas.microsoft.com/office/drawing/2014/main" id="{A73D5F16-15FF-111E-5806-1B85EAD4B1FB}"/>
                  </a:ext>
                </a:extLst>
              </p:cNvPr>
              <p:cNvGrpSpPr/>
              <p:nvPr/>
            </p:nvGrpSpPr>
            <p:grpSpPr>
              <a:xfrm>
                <a:off x="2683455" y="1451002"/>
                <a:ext cx="171875" cy="490189"/>
                <a:chOff x="2683455" y="1451300"/>
                <a:chExt cx="171875" cy="490189"/>
              </a:xfrm>
            </p:grpSpPr>
            <p:grpSp>
              <p:nvGrpSpPr>
                <p:cNvPr id="107" name="Group 106">
                  <a:extLst>
                    <a:ext uri="{FF2B5EF4-FFF2-40B4-BE49-F238E27FC236}">
                      <a16:creationId xmlns:a16="http://schemas.microsoft.com/office/drawing/2014/main" id="{A3EC9C25-6E65-903C-0C6D-1917161D1F3F}"/>
                    </a:ext>
                  </a:extLst>
                </p:cNvPr>
                <p:cNvGrpSpPr/>
                <p:nvPr/>
              </p:nvGrpSpPr>
              <p:grpSpPr>
                <a:xfrm>
                  <a:off x="2683455" y="1451300"/>
                  <a:ext cx="154323" cy="182656"/>
                  <a:chOff x="2684689" y="1451300"/>
                  <a:chExt cx="154323" cy="182656"/>
                </a:xfrm>
              </p:grpSpPr>
              <p:sp>
                <p:nvSpPr>
                  <p:cNvPr id="111" name="Freeform: Shape 110">
                    <a:extLst>
                      <a:ext uri="{FF2B5EF4-FFF2-40B4-BE49-F238E27FC236}">
                        <a16:creationId xmlns:a16="http://schemas.microsoft.com/office/drawing/2014/main" id="{ABB659E8-91B8-11BB-E87B-69D64B849DC8}"/>
                      </a:ext>
                    </a:extLst>
                  </p:cNvPr>
                  <p:cNvSpPr>
                    <a:spLocks/>
                  </p:cNvSpPr>
                  <p:nvPr/>
                </p:nvSpPr>
                <p:spPr bwMode="auto">
                  <a:xfrm rot="5400000" flipH="1">
                    <a:off x="2685008" y="1451491"/>
                    <a:ext cx="154195" cy="153813"/>
                  </a:xfrm>
                  <a:custGeom>
                    <a:avLst/>
                    <a:gdLst>
                      <a:gd name="connsiteX0" fmla="*/ 154195 w 154195"/>
                      <a:gd name="connsiteY0" fmla="*/ 142875 h 153813"/>
                      <a:gd name="connsiteX1" fmla="*/ 154195 w 154195"/>
                      <a:gd name="connsiteY1" fmla="*/ 34925 h 153813"/>
                      <a:gd name="connsiteX2" fmla="*/ 154195 w 154195"/>
                      <a:gd name="connsiteY2" fmla="*/ 0 h 153813"/>
                      <a:gd name="connsiteX3" fmla="*/ 12907 w 154195"/>
                      <a:gd name="connsiteY3" fmla="*/ 0 h 153813"/>
                      <a:gd name="connsiteX4" fmla="*/ 12907 w 154195"/>
                      <a:gd name="connsiteY4" fmla="*/ 34925 h 153813"/>
                      <a:gd name="connsiteX5" fmla="*/ 95457 w 154195"/>
                      <a:gd name="connsiteY5" fmla="*/ 34925 h 153813"/>
                      <a:gd name="connsiteX6" fmla="*/ 0 w 154195"/>
                      <a:gd name="connsiteY6" fmla="*/ 129619 h 153813"/>
                      <a:gd name="connsiteX7" fmla="*/ 24194 w 154195"/>
                      <a:gd name="connsiteY7" fmla="*/ 153813 h 153813"/>
                      <a:gd name="connsiteX8" fmla="*/ 119270 w 154195"/>
                      <a:gd name="connsiteY8" fmla="*/ 58738 h 153813"/>
                      <a:gd name="connsiteX9" fmla="*/ 119270 w 154195"/>
                      <a:gd name="connsiteY9" fmla="*/ 142875 h 1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95" h="153813">
                        <a:moveTo>
                          <a:pt x="154195" y="142875"/>
                        </a:moveTo>
                        <a:lnTo>
                          <a:pt x="154195" y="34925"/>
                        </a:lnTo>
                        <a:lnTo>
                          <a:pt x="154195" y="0"/>
                        </a:lnTo>
                        <a:lnTo>
                          <a:pt x="12907" y="0"/>
                        </a:lnTo>
                        <a:lnTo>
                          <a:pt x="12907" y="34925"/>
                        </a:lnTo>
                        <a:lnTo>
                          <a:pt x="95457" y="34925"/>
                        </a:lnTo>
                        <a:lnTo>
                          <a:pt x="0" y="129619"/>
                        </a:lnTo>
                        <a:lnTo>
                          <a:pt x="24194" y="153813"/>
                        </a:lnTo>
                        <a:lnTo>
                          <a:pt x="119270" y="58738"/>
                        </a:lnTo>
                        <a:lnTo>
                          <a:pt x="119270" y="1428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112" name="Freeform: Shape 111">
                    <a:extLst>
                      <a:ext uri="{FF2B5EF4-FFF2-40B4-BE49-F238E27FC236}">
                        <a16:creationId xmlns:a16="http://schemas.microsoft.com/office/drawing/2014/main" id="{26C4D69E-9A9C-2E11-09E7-8F68220BC45A}"/>
                      </a:ext>
                    </a:extLst>
                  </p:cNvPr>
                  <p:cNvSpPr>
                    <a:spLocks/>
                  </p:cNvSpPr>
                  <p:nvPr/>
                </p:nvSpPr>
                <p:spPr bwMode="auto">
                  <a:xfrm rot="5400000" flipH="1">
                    <a:off x="2706419" y="1557796"/>
                    <a:ext cx="54430" cy="97889"/>
                  </a:xfrm>
                  <a:custGeom>
                    <a:avLst/>
                    <a:gdLst>
                      <a:gd name="connsiteX0" fmla="*/ 54430 w 54430"/>
                      <a:gd name="connsiteY0" fmla="*/ 97889 h 97889"/>
                      <a:gd name="connsiteX1" fmla="*/ 54430 w 54430"/>
                      <a:gd name="connsiteY1" fmla="*/ 51647 h 97889"/>
                      <a:gd name="connsiteX2" fmla="*/ 10014 w 54430"/>
                      <a:gd name="connsiteY2" fmla="*/ 8762 h 97889"/>
                      <a:gd name="connsiteX3" fmla="*/ 0 w 54430"/>
                      <a:gd name="connsiteY3" fmla="*/ 0 h 97889"/>
                      <a:gd name="connsiteX4" fmla="*/ 0 w 54430"/>
                      <a:gd name="connsiteY4" fmla="*/ 47872 h 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0" h="97889">
                        <a:moveTo>
                          <a:pt x="54430" y="97889"/>
                        </a:moveTo>
                        <a:lnTo>
                          <a:pt x="54430" y="51647"/>
                        </a:lnTo>
                        <a:lnTo>
                          <a:pt x="10014" y="8762"/>
                        </a:lnTo>
                        <a:lnTo>
                          <a:pt x="0" y="0"/>
                        </a:lnTo>
                        <a:lnTo>
                          <a:pt x="0" y="47872"/>
                        </a:lnTo>
                        <a:close/>
                      </a:path>
                    </a:pathLst>
                  </a:custGeom>
                  <a:solidFill>
                    <a:srgbClr val="006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grpSp>
            <p:grpSp>
              <p:nvGrpSpPr>
                <p:cNvPr id="108" name="Group 107">
                  <a:extLst>
                    <a:ext uri="{FF2B5EF4-FFF2-40B4-BE49-F238E27FC236}">
                      <a16:creationId xmlns:a16="http://schemas.microsoft.com/office/drawing/2014/main" id="{4E9A98DF-0907-2E4C-A2EE-334D55D428F2}"/>
                    </a:ext>
                  </a:extLst>
                </p:cNvPr>
                <p:cNvGrpSpPr/>
                <p:nvPr/>
              </p:nvGrpSpPr>
              <p:grpSpPr>
                <a:xfrm flipH="1" flipV="1">
                  <a:off x="2701007" y="1758833"/>
                  <a:ext cx="154323" cy="182656"/>
                  <a:chOff x="2684689" y="1451300"/>
                  <a:chExt cx="154323" cy="182656"/>
                </a:xfrm>
              </p:grpSpPr>
              <p:sp>
                <p:nvSpPr>
                  <p:cNvPr id="109" name="Freeform: Shape 108">
                    <a:extLst>
                      <a:ext uri="{FF2B5EF4-FFF2-40B4-BE49-F238E27FC236}">
                        <a16:creationId xmlns:a16="http://schemas.microsoft.com/office/drawing/2014/main" id="{9E67B9D6-97EA-BF59-1093-09FA17539C26}"/>
                      </a:ext>
                    </a:extLst>
                  </p:cNvPr>
                  <p:cNvSpPr>
                    <a:spLocks/>
                  </p:cNvSpPr>
                  <p:nvPr/>
                </p:nvSpPr>
                <p:spPr bwMode="auto">
                  <a:xfrm rot="5400000" flipH="1">
                    <a:off x="2685008" y="1451491"/>
                    <a:ext cx="154195" cy="153813"/>
                  </a:xfrm>
                  <a:custGeom>
                    <a:avLst/>
                    <a:gdLst>
                      <a:gd name="connsiteX0" fmla="*/ 154195 w 154195"/>
                      <a:gd name="connsiteY0" fmla="*/ 142875 h 153813"/>
                      <a:gd name="connsiteX1" fmla="*/ 154195 w 154195"/>
                      <a:gd name="connsiteY1" fmla="*/ 34925 h 153813"/>
                      <a:gd name="connsiteX2" fmla="*/ 154195 w 154195"/>
                      <a:gd name="connsiteY2" fmla="*/ 0 h 153813"/>
                      <a:gd name="connsiteX3" fmla="*/ 12907 w 154195"/>
                      <a:gd name="connsiteY3" fmla="*/ 0 h 153813"/>
                      <a:gd name="connsiteX4" fmla="*/ 12907 w 154195"/>
                      <a:gd name="connsiteY4" fmla="*/ 34925 h 153813"/>
                      <a:gd name="connsiteX5" fmla="*/ 95457 w 154195"/>
                      <a:gd name="connsiteY5" fmla="*/ 34925 h 153813"/>
                      <a:gd name="connsiteX6" fmla="*/ 0 w 154195"/>
                      <a:gd name="connsiteY6" fmla="*/ 129619 h 153813"/>
                      <a:gd name="connsiteX7" fmla="*/ 24194 w 154195"/>
                      <a:gd name="connsiteY7" fmla="*/ 153813 h 153813"/>
                      <a:gd name="connsiteX8" fmla="*/ 119270 w 154195"/>
                      <a:gd name="connsiteY8" fmla="*/ 58738 h 153813"/>
                      <a:gd name="connsiteX9" fmla="*/ 119270 w 154195"/>
                      <a:gd name="connsiteY9" fmla="*/ 142875 h 1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95" h="153813">
                        <a:moveTo>
                          <a:pt x="154195" y="142875"/>
                        </a:moveTo>
                        <a:lnTo>
                          <a:pt x="154195" y="34925"/>
                        </a:lnTo>
                        <a:lnTo>
                          <a:pt x="154195" y="0"/>
                        </a:lnTo>
                        <a:lnTo>
                          <a:pt x="12907" y="0"/>
                        </a:lnTo>
                        <a:lnTo>
                          <a:pt x="12907" y="34925"/>
                        </a:lnTo>
                        <a:lnTo>
                          <a:pt x="95457" y="34925"/>
                        </a:lnTo>
                        <a:lnTo>
                          <a:pt x="0" y="129619"/>
                        </a:lnTo>
                        <a:lnTo>
                          <a:pt x="24194" y="153813"/>
                        </a:lnTo>
                        <a:lnTo>
                          <a:pt x="119270" y="58738"/>
                        </a:lnTo>
                        <a:lnTo>
                          <a:pt x="119270" y="1428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110" name="Freeform: Shape 109">
                    <a:extLst>
                      <a:ext uri="{FF2B5EF4-FFF2-40B4-BE49-F238E27FC236}">
                        <a16:creationId xmlns:a16="http://schemas.microsoft.com/office/drawing/2014/main" id="{7B424354-8430-BEDA-C9F3-0DCE2032A883}"/>
                      </a:ext>
                    </a:extLst>
                  </p:cNvPr>
                  <p:cNvSpPr>
                    <a:spLocks/>
                  </p:cNvSpPr>
                  <p:nvPr/>
                </p:nvSpPr>
                <p:spPr bwMode="auto">
                  <a:xfrm rot="5400000" flipH="1">
                    <a:off x="2706419" y="1557796"/>
                    <a:ext cx="54430" cy="97889"/>
                  </a:xfrm>
                  <a:custGeom>
                    <a:avLst/>
                    <a:gdLst>
                      <a:gd name="connsiteX0" fmla="*/ 54430 w 54430"/>
                      <a:gd name="connsiteY0" fmla="*/ 97889 h 97889"/>
                      <a:gd name="connsiteX1" fmla="*/ 54430 w 54430"/>
                      <a:gd name="connsiteY1" fmla="*/ 51647 h 97889"/>
                      <a:gd name="connsiteX2" fmla="*/ 10014 w 54430"/>
                      <a:gd name="connsiteY2" fmla="*/ 8762 h 97889"/>
                      <a:gd name="connsiteX3" fmla="*/ 0 w 54430"/>
                      <a:gd name="connsiteY3" fmla="*/ 0 h 97889"/>
                      <a:gd name="connsiteX4" fmla="*/ 0 w 54430"/>
                      <a:gd name="connsiteY4" fmla="*/ 47872 h 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0" h="97889">
                        <a:moveTo>
                          <a:pt x="54430" y="97889"/>
                        </a:moveTo>
                        <a:lnTo>
                          <a:pt x="54430" y="51647"/>
                        </a:lnTo>
                        <a:lnTo>
                          <a:pt x="10014" y="8762"/>
                        </a:lnTo>
                        <a:lnTo>
                          <a:pt x="0" y="0"/>
                        </a:lnTo>
                        <a:lnTo>
                          <a:pt x="0" y="47872"/>
                        </a:lnTo>
                        <a:close/>
                      </a:path>
                    </a:pathLst>
                  </a:custGeom>
                  <a:solidFill>
                    <a:srgbClr val="006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grpSp>
          </p:grpSp>
        </p:grpSp>
      </p:grpSp>
    </p:spTree>
    <p:extLst>
      <p:ext uri="{BB962C8B-B14F-4D97-AF65-F5344CB8AC3E}">
        <p14:creationId xmlns:p14="http://schemas.microsoft.com/office/powerpoint/2010/main" val="4193968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F2AE83F-8DF7-C032-BAE2-AC70F6711C6F}"/>
              </a:ext>
            </a:extLst>
          </p:cNvPr>
          <p:cNvGrpSpPr/>
          <p:nvPr/>
        </p:nvGrpSpPr>
        <p:grpSpPr>
          <a:xfrm>
            <a:off x="482314" y="4393586"/>
            <a:ext cx="1796587" cy="1794766"/>
            <a:chOff x="514085" y="4856103"/>
            <a:chExt cx="794533" cy="794588"/>
          </a:xfrm>
          <a:solidFill>
            <a:srgbClr val="33CCFF">
              <a:alpha val="49804"/>
            </a:srgbClr>
          </a:solidFill>
        </p:grpSpPr>
        <p:grpSp>
          <p:nvGrpSpPr>
            <p:cNvPr id="8" name="Group 7">
              <a:extLst>
                <a:ext uri="{FF2B5EF4-FFF2-40B4-BE49-F238E27FC236}">
                  <a16:creationId xmlns:a16="http://schemas.microsoft.com/office/drawing/2014/main" id="{DE4F1E3D-A165-3168-D7AA-FD7B5BD4238F}"/>
                </a:ext>
              </a:extLst>
            </p:cNvPr>
            <p:cNvGrpSpPr/>
            <p:nvPr/>
          </p:nvGrpSpPr>
          <p:grpSpPr>
            <a:xfrm>
              <a:off x="686062" y="5023274"/>
              <a:ext cx="452125" cy="460135"/>
              <a:chOff x="686062" y="5023274"/>
              <a:chExt cx="452125" cy="460135"/>
            </a:xfrm>
            <a:grpFill/>
          </p:grpSpPr>
          <p:sp>
            <p:nvSpPr>
              <p:cNvPr id="14" name="Freeform: Shape 13">
                <a:extLst>
                  <a:ext uri="{FF2B5EF4-FFF2-40B4-BE49-F238E27FC236}">
                    <a16:creationId xmlns:a16="http://schemas.microsoft.com/office/drawing/2014/main" id="{AB5D8109-A2E4-A588-81ED-2B1391A4F16C}"/>
                  </a:ext>
                </a:extLst>
              </p:cNvPr>
              <p:cNvSpPr/>
              <p:nvPr/>
            </p:nvSpPr>
            <p:spPr>
              <a:xfrm>
                <a:off x="686062" y="5023274"/>
                <a:ext cx="33147" cy="33147"/>
              </a:xfrm>
              <a:custGeom>
                <a:avLst/>
                <a:gdLst>
                  <a:gd name="connsiteX0" fmla="*/ 0 w 57150"/>
                  <a:gd name="connsiteY0" fmla="*/ 0 h 57150"/>
                  <a:gd name="connsiteX1" fmla="*/ 57150 w 57150"/>
                  <a:gd name="connsiteY1" fmla="*/ 0 h 57150"/>
                  <a:gd name="connsiteX2" fmla="*/ 57150 w 57150"/>
                  <a:gd name="connsiteY2" fmla="*/ 57150 h 57150"/>
                  <a:gd name="connsiteX3" fmla="*/ 0 w 5715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57150" h="57150">
                    <a:moveTo>
                      <a:pt x="0" y="0"/>
                    </a:moveTo>
                    <a:lnTo>
                      <a:pt x="57150" y="0"/>
                    </a:lnTo>
                    <a:lnTo>
                      <a:pt x="57150" y="57150"/>
                    </a:lnTo>
                    <a:lnTo>
                      <a:pt x="0" y="5715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AAB5D76-6823-4F5F-6EEB-EF2180C6D4FF}"/>
                  </a:ext>
                </a:extLst>
              </p:cNvPr>
              <p:cNvSpPr/>
              <p:nvPr/>
            </p:nvSpPr>
            <p:spPr>
              <a:xfrm>
                <a:off x="1105040" y="5023274"/>
                <a:ext cx="33147" cy="33147"/>
              </a:xfrm>
              <a:custGeom>
                <a:avLst/>
                <a:gdLst>
                  <a:gd name="connsiteX0" fmla="*/ 0 w 57150"/>
                  <a:gd name="connsiteY0" fmla="*/ 0 h 57150"/>
                  <a:gd name="connsiteX1" fmla="*/ 57150 w 57150"/>
                  <a:gd name="connsiteY1" fmla="*/ 0 h 57150"/>
                  <a:gd name="connsiteX2" fmla="*/ 57150 w 57150"/>
                  <a:gd name="connsiteY2" fmla="*/ 57150 h 57150"/>
                  <a:gd name="connsiteX3" fmla="*/ 0 w 5715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57150" h="57150">
                    <a:moveTo>
                      <a:pt x="0" y="0"/>
                    </a:moveTo>
                    <a:lnTo>
                      <a:pt x="57150" y="0"/>
                    </a:lnTo>
                    <a:lnTo>
                      <a:pt x="57150" y="57150"/>
                    </a:lnTo>
                    <a:lnTo>
                      <a:pt x="0" y="57150"/>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5C1AEFE-08B4-D43E-2462-6D446B62E79F}"/>
                  </a:ext>
                </a:extLst>
              </p:cNvPr>
              <p:cNvSpPr/>
              <p:nvPr/>
            </p:nvSpPr>
            <p:spPr>
              <a:xfrm>
                <a:off x="686062" y="5450262"/>
                <a:ext cx="33147" cy="33147"/>
              </a:xfrm>
              <a:custGeom>
                <a:avLst/>
                <a:gdLst>
                  <a:gd name="connsiteX0" fmla="*/ 0 w 57150"/>
                  <a:gd name="connsiteY0" fmla="*/ 0 h 57150"/>
                  <a:gd name="connsiteX1" fmla="*/ 57150 w 57150"/>
                  <a:gd name="connsiteY1" fmla="*/ 0 h 57150"/>
                  <a:gd name="connsiteX2" fmla="*/ 57150 w 57150"/>
                  <a:gd name="connsiteY2" fmla="*/ 57150 h 57150"/>
                  <a:gd name="connsiteX3" fmla="*/ 0 w 5715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57150" h="57150">
                    <a:moveTo>
                      <a:pt x="0" y="0"/>
                    </a:moveTo>
                    <a:lnTo>
                      <a:pt x="57150" y="0"/>
                    </a:lnTo>
                    <a:lnTo>
                      <a:pt x="57150" y="57150"/>
                    </a:lnTo>
                    <a:lnTo>
                      <a:pt x="0" y="5715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9D09E4D-08C9-46FF-E282-1894C30FC888}"/>
                  </a:ext>
                </a:extLst>
              </p:cNvPr>
              <p:cNvSpPr/>
              <p:nvPr/>
            </p:nvSpPr>
            <p:spPr>
              <a:xfrm>
                <a:off x="1105040" y="5450262"/>
                <a:ext cx="33147" cy="33147"/>
              </a:xfrm>
              <a:custGeom>
                <a:avLst/>
                <a:gdLst>
                  <a:gd name="connsiteX0" fmla="*/ 0 w 57150"/>
                  <a:gd name="connsiteY0" fmla="*/ 0 h 57150"/>
                  <a:gd name="connsiteX1" fmla="*/ 57150 w 57150"/>
                  <a:gd name="connsiteY1" fmla="*/ 0 h 57150"/>
                  <a:gd name="connsiteX2" fmla="*/ 57150 w 57150"/>
                  <a:gd name="connsiteY2" fmla="*/ 57150 h 57150"/>
                  <a:gd name="connsiteX3" fmla="*/ 0 w 5715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57150" h="57150">
                    <a:moveTo>
                      <a:pt x="0" y="0"/>
                    </a:moveTo>
                    <a:lnTo>
                      <a:pt x="57150" y="0"/>
                    </a:lnTo>
                    <a:lnTo>
                      <a:pt x="57150" y="57150"/>
                    </a:lnTo>
                    <a:lnTo>
                      <a:pt x="0" y="5715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22CE359-8A3F-74BD-D576-99B4CE05DD4E}"/>
                  </a:ext>
                </a:extLst>
              </p:cNvPr>
              <p:cNvSpPr/>
              <p:nvPr/>
            </p:nvSpPr>
            <p:spPr>
              <a:xfrm>
                <a:off x="744401" y="5091336"/>
                <a:ext cx="66294" cy="66294"/>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grpFill/>
              <a:ln w="9525"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C5231788-469F-8196-AAA6-C4993A6840DE}"/>
                </a:ext>
              </a:extLst>
            </p:cNvPr>
            <p:cNvGrpSpPr/>
            <p:nvPr/>
          </p:nvGrpSpPr>
          <p:grpSpPr>
            <a:xfrm>
              <a:off x="514085" y="4856103"/>
              <a:ext cx="794533" cy="794588"/>
              <a:chOff x="514085" y="4856103"/>
              <a:chExt cx="794533" cy="794588"/>
            </a:xfrm>
            <a:grpFill/>
          </p:grpSpPr>
          <p:sp>
            <p:nvSpPr>
              <p:cNvPr id="11" name="Freeform: Shape 10">
                <a:extLst>
                  <a:ext uri="{FF2B5EF4-FFF2-40B4-BE49-F238E27FC236}">
                    <a16:creationId xmlns:a16="http://schemas.microsoft.com/office/drawing/2014/main" id="{E458B01F-87B7-B94C-FEF6-BE242FD33176}"/>
                  </a:ext>
                </a:extLst>
              </p:cNvPr>
              <p:cNvSpPr/>
              <p:nvPr/>
            </p:nvSpPr>
            <p:spPr>
              <a:xfrm>
                <a:off x="514085" y="4856103"/>
                <a:ext cx="794533" cy="794588"/>
              </a:xfrm>
              <a:custGeom>
                <a:avLst/>
                <a:gdLst>
                  <a:gd name="connsiteX0" fmla="*/ 1369886 w 1369885"/>
                  <a:gd name="connsiteY0" fmla="*/ 380143 h 1369980"/>
                  <a:gd name="connsiteX1" fmla="*/ 1369886 w 1369885"/>
                  <a:gd name="connsiteY1" fmla="*/ 303943 h 1369980"/>
                  <a:gd name="connsiteX2" fmla="*/ 1256443 w 1369885"/>
                  <a:gd name="connsiteY2" fmla="*/ 303943 h 1369980"/>
                  <a:gd name="connsiteX3" fmla="*/ 1256443 w 1369885"/>
                  <a:gd name="connsiteY3" fmla="*/ 190500 h 1369980"/>
                  <a:gd name="connsiteX4" fmla="*/ 1180243 w 1369885"/>
                  <a:gd name="connsiteY4" fmla="*/ 114300 h 1369980"/>
                  <a:gd name="connsiteX5" fmla="*/ 1065943 w 1369885"/>
                  <a:gd name="connsiteY5" fmla="*/ 114300 h 1369980"/>
                  <a:gd name="connsiteX6" fmla="*/ 1065943 w 1369885"/>
                  <a:gd name="connsiteY6" fmla="*/ 0 h 1369980"/>
                  <a:gd name="connsiteX7" fmla="*/ 989743 w 1369885"/>
                  <a:gd name="connsiteY7" fmla="*/ 0 h 1369980"/>
                  <a:gd name="connsiteX8" fmla="*/ 989743 w 1369885"/>
                  <a:gd name="connsiteY8" fmla="*/ 114300 h 1369980"/>
                  <a:gd name="connsiteX9" fmla="*/ 894493 w 1369885"/>
                  <a:gd name="connsiteY9" fmla="*/ 114300 h 1369980"/>
                  <a:gd name="connsiteX10" fmla="*/ 894493 w 1369885"/>
                  <a:gd name="connsiteY10" fmla="*/ 0 h 1369980"/>
                  <a:gd name="connsiteX11" fmla="*/ 818293 w 1369885"/>
                  <a:gd name="connsiteY11" fmla="*/ 0 h 1369980"/>
                  <a:gd name="connsiteX12" fmla="*/ 818293 w 1369885"/>
                  <a:gd name="connsiteY12" fmla="*/ 114300 h 1369980"/>
                  <a:gd name="connsiteX13" fmla="*/ 723043 w 1369885"/>
                  <a:gd name="connsiteY13" fmla="*/ 114300 h 1369980"/>
                  <a:gd name="connsiteX14" fmla="*/ 723043 w 1369885"/>
                  <a:gd name="connsiteY14" fmla="*/ 0 h 1369980"/>
                  <a:gd name="connsiteX15" fmla="*/ 646843 w 1369885"/>
                  <a:gd name="connsiteY15" fmla="*/ 0 h 1369980"/>
                  <a:gd name="connsiteX16" fmla="*/ 646843 w 1369885"/>
                  <a:gd name="connsiteY16" fmla="*/ 114300 h 1369980"/>
                  <a:gd name="connsiteX17" fmla="*/ 551593 w 1369885"/>
                  <a:gd name="connsiteY17" fmla="*/ 114300 h 1369980"/>
                  <a:gd name="connsiteX18" fmla="*/ 551593 w 1369885"/>
                  <a:gd name="connsiteY18" fmla="*/ 0 h 1369980"/>
                  <a:gd name="connsiteX19" fmla="*/ 475393 w 1369885"/>
                  <a:gd name="connsiteY19" fmla="*/ 0 h 1369980"/>
                  <a:gd name="connsiteX20" fmla="*/ 475393 w 1369885"/>
                  <a:gd name="connsiteY20" fmla="*/ 114300 h 1369980"/>
                  <a:gd name="connsiteX21" fmla="*/ 380143 w 1369885"/>
                  <a:gd name="connsiteY21" fmla="*/ 114300 h 1369980"/>
                  <a:gd name="connsiteX22" fmla="*/ 380143 w 1369885"/>
                  <a:gd name="connsiteY22" fmla="*/ 0 h 1369980"/>
                  <a:gd name="connsiteX23" fmla="*/ 303943 w 1369885"/>
                  <a:gd name="connsiteY23" fmla="*/ 0 h 1369980"/>
                  <a:gd name="connsiteX24" fmla="*/ 303943 w 1369885"/>
                  <a:gd name="connsiteY24" fmla="*/ 114300 h 1369980"/>
                  <a:gd name="connsiteX25" fmla="*/ 113443 w 1369885"/>
                  <a:gd name="connsiteY25" fmla="*/ 114300 h 1369980"/>
                  <a:gd name="connsiteX26" fmla="*/ 113443 w 1369885"/>
                  <a:gd name="connsiteY26" fmla="*/ 303943 h 1369980"/>
                  <a:gd name="connsiteX27" fmla="*/ 0 w 1369885"/>
                  <a:gd name="connsiteY27" fmla="*/ 303943 h 1369980"/>
                  <a:gd name="connsiteX28" fmla="*/ 0 w 1369885"/>
                  <a:gd name="connsiteY28" fmla="*/ 380143 h 1369980"/>
                  <a:gd name="connsiteX29" fmla="*/ 113443 w 1369885"/>
                  <a:gd name="connsiteY29" fmla="*/ 380143 h 1369980"/>
                  <a:gd name="connsiteX30" fmla="*/ 113443 w 1369885"/>
                  <a:gd name="connsiteY30" fmla="*/ 475393 h 1369980"/>
                  <a:gd name="connsiteX31" fmla="*/ 0 w 1369885"/>
                  <a:gd name="connsiteY31" fmla="*/ 475393 h 1369980"/>
                  <a:gd name="connsiteX32" fmla="*/ 0 w 1369885"/>
                  <a:gd name="connsiteY32" fmla="*/ 551593 h 1369980"/>
                  <a:gd name="connsiteX33" fmla="*/ 113443 w 1369885"/>
                  <a:gd name="connsiteY33" fmla="*/ 551593 h 1369980"/>
                  <a:gd name="connsiteX34" fmla="*/ 113443 w 1369885"/>
                  <a:gd name="connsiteY34" fmla="*/ 646843 h 1369980"/>
                  <a:gd name="connsiteX35" fmla="*/ 0 w 1369885"/>
                  <a:gd name="connsiteY35" fmla="*/ 646843 h 1369980"/>
                  <a:gd name="connsiteX36" fmla="*/ 0 w 1369885"/>
                  <a:gd name="connsiteY36" fmla="*/ 723043 h 1369980"/>
                  <a:gd name="connsiteX37" fmla="*/ 113443 w 1369885"/>
                  <a:gd name="connsiteY37" fmla="*/ 723043 h 1369980"/>
                  <a:gd name="connsiteX38" fmla="*/ 113443 w 1369885"/>
                  <a:gd name="connsiteY38" fmla="*/ 818293 h 1369980"/>
                  <a:gd name="connsiteX39" fmla="*/ 0 w 1369885"/>
                  <a:gd name="connsiteY39" fmla="*/ 818293 h 1369980"/>
                  <a:gd name="connsiteX40" fmla="*/ 0 w 1369885"/>
                  <a:gd name="connsiteY40" fmla="*/ 894493 h 1369980"/>
                  <a:gd name="connsiteX41" fmla="*/ 113443 w 1369885"/>
                  <a:gd name="connsiteY41" fmla="*/ 894493 h 1369980"/>
                  <a:gd name="connsiteX42" fmla="*/ 113443 w 1369885"/>
                  <a:gd name="connsiteY42" fmla="*/ 989743 h 1369980"/>
                  <a:gd name="connsiteX43" fmla="*/ 0 w 1369885"/>
                  <a:gd name="connsiteY43" fmla="*/ 989743 h 1369980"/>
                  <a:gd name="connsiteX44" fmla="*/ 0 w 1369885"/>
                  <a:gd name="connsiteY44" fmla="*/ 1065943 h 1369980"/>
                  <a:gd name="connsiteX45" fmla="*/ 113443 w 1369885"/>
                  <a:gd name="connsiteY45" fmla="*/ 1065943 h 1369980"/>
                  <a:gd name="connsiteX46" fmla="*/ 113443 w 1369885"/>
                  <a:gd name="connsiteY46" fmla="*/ 1181100 h 1369980"/>
                  <a:gd name="connsiteX47" fmla="*/ 189643 w 1369885"/>
                  <a:gd name="connsiteY47" fmla="*/ 1257300 h 1369980"/>
                  <a:gd name="connsiteX48" fmla="*/ 303943 w 1369885"/>
                  <a:gd name="connsiteY48" fmla="*/ 1257300 h 1369980"/>
                  <a:gd name="connsiteX49" fmla="*/ 303943 w 1369885"/>
                  <a:gd name="connsiteY49" fmla="*/ 1369981 h 1369980"/>
                  <a:gd name="connsiteX50" fmla="*/ 380143 w 1369885"/>
                  <a:gd name="connsiteY50" fmla="*/ 1369981 h 1369980"/>
                  <a:gd name="connsiteX51" fmla="*/ 380143 w 1369885"/>
                  <a:gd name="connsiteY51" fmla="*/ 1257300 h 1369980"/>
                  <a:gd name="connsiteX52" fmla="*/ 475393 w 1369885"/>
                  <a:gd name="connsiteY52" fmla="*/ 1257300 h 1369980"/>
                  <a:gd name="connsiteX53" fmla="*/ 475393 w 1369885"/>
                  <a:gd name="connsiteY53" fmla="*/ 1369981 h 1369980"/>
                  <a:gd name="connsiteX54" fmla="*/ 551593 w 1369885"/>
                  <a:gd name="connsiteY54" fmla="*/ 1369981 h 1369980"/>
                  <a:gd name="connsiteX55" fmla="*/ 551593 w 1369885"/>
                  <a:gd name="connsiteY55" fmla="*/ 1257300 h 1369980"/>
                  <a:gd name="connsiteX56" fmla="*/ 646843 w 1369885"/>
                  <a:gd name="connsiteY56" fmla="*/ 1257300 h 1369980"/>
                  <a:gd name="connsiteX57" fmla="*/ 646843 w 1369885"/>
                  <a:gd name="connsiteY57" fmla="*/ 1369981 h 1369980"/>
                  <a:gd name="connsiteX58" fmla="*/ 723043 w 1369885"/>
                  <a:gd name="connsiteY58" fmla="*/ 1369981 h 1369980"/>
                  <a:gd name="connsiteX59" fmla="*/ 723043 w 1369885"/>
                  <a:gd name="connsiteY59" fmla="*/ 1257300 h 1369980"/>
                  <a:gd name="connsiteX60" fmla="*/ 818293 w 1369885"/>
                  <a:gd name="connsiteY60" fmla="*/ 1257300 h 1369980"/>
                  <a:gd name="connsiteX61" fmla="*/ 818293 w 1369885"/>
                  <a:gd name="connsiteY61" fmla="*/ 1369981 h 1369980"/>
                  <a:gd name="connsiteX62" fmla="*/ 894493 w 1369885"/>
                  <a:gd name="connsiteY62" fmla="*/ 1369981 h 1369980"/>
                  <a:gd name="connsiteX63" fmla="*/ 894493 w 1369885"/>
                  <a:gd name="connsiteY63" fmla="*/ 1257300 h 1369980"/>
                  <a:gd name="connsiteX64" fmla="*/ 989743 w 1369885"/>
                  <a:gd name="connsiteY64" fmla="*/ 1257300 h 1369980"/>
                  <a:gd name="connsiteX65" fmla="*/ 989743 w 1369885"/>
                  <a:gd name="connsiteY65" fmla="*/ 1369981 h 1369980"/>
                  <a:gd name="connsiteX66" fmla="*/ 1065943 w 1369885"/>
                  <a:gd name="connsiteY66" fmla="*/ 1369981 h 1369980"/>
                  <a:gd name="connsiteX67" fmla="*/ 1065943 w 1369885"/>
                  <a:gd name="connsiteY67" fmla="*/ 1257300 h 1369980"/>
                  <a:gd name="connsiteX68" fmla="*/ 1256443 w 1369885"/>
                  <a:gd name="connsiteY68" fmla="*/ 1257300 h 1369980"/>
                  <a:gd name="connsiteX69" fmla="*/ 1256443 w 1369885"/>
                  <a:gd name="connsiteY69" fmla="*/ 1065943 h 1369980"/>
                  <a:gd name="connsiteX70" fmla="*/ 1369886 w 1369885"/>
                  <a:gd name="connsiteY70" fmla="*/ 1065943 h 1369980"/>
                  <a:gd name="connsiteX71" fmla="*/ 1369886 w 1369885"/>
                  <a:gd name="connsiteY71" fmla="*/ 989743 h 1369980"/>
                  <a:gd name="connsiteX72" fmla="*/ 1256443 w 1369885"/>
                  <a:gd name="connsiteY72" fmla="*/ 989743 h 1369980"/>
                  <a:gd name="connsiteX73" fmla="*/ 1256443 w 1369885"/>
                  <a:gd name="connsiteY73" fmla="*/ 894493 h 1369980"/>
                  <a:gd name="connsiteX74" fmla="*/ 1369886 w 1369885"/>
                  <a:gd name="connsiteY74" fmla="*/ 894493 h 1369980"/>
                  <a:gd name="connsiteX75" fmla="*/ 1369886 w 1369885"/>
                  <a:gd name="connsiteY75" fmla="*/ 818293 h 1369980"/>
                  <a:gd name="connsiteX76" fmla="*/ 1256443 w 1369885"/>
                  <a:gd name="connsiteY76" fmla="*/ 818293 h 1369980"/>
                  <a:gd name="connsiteX77" fmla="*/ 1256443 w 1369885"/>
                  <a:gd name="connsiteY77" fmla="*/ 723043 h 1369980"/>
                  <a:gd name="connsiteX78" fmla="*/ 1369886 w 1369885"/>
                  <a:gd name="connsiteY78" fmla="*/ 723043 h 1369980"/>
                  <a:gd name="connsiteX79" fmla="*/ 1369886 w 1369885"/>
                  <a:gd name="connsiteY79" fmla="*/ 646843 h 1369980"/>
                  <a:gd name="connsiteX80" fmla="*/ 1256443 w 1369885"/>
                  <a:gd name="connsiteY80" fmla="*/ 646843 h 1369980"/>
                  <a:gd name="connsiteX81" fmla="*/ 1256443 w 1369885"/>
                  <a:gd name="connsiteY81" fmla="*/ 551593 h 1369980"/>
                  <a:gd name="connsiteX82" fmla="*/ 1369886 w 1369885"/>
                  <a:gd name="connsiteY82" fmla="*/ 551593 h 1369980"/>
                  <a:gd name="connsiteX83" fmla="*/ 1369886 w 1369885"/>
                  <a:gd name="connsiteY83" fmla="*/ 475393 h 1369980"/>
                  <a:gd name="connsiteX84" fmla="*/ 1256443 w 1369885"/>
                  <a:gd name="connsiteY84" fmla="*/ 475393 h 1369980"/>
                  <a:gd name="connsiteX85" fmla="*/ 1256443 w 1369885"/>
                  <a:gd name="connsiteY85" fmla="*/ 380143 h 1369980"/>
                  <a:gd name="connsiteX86" fmla="*/ 1369886 w 1369885"/>
                  <a:gd name="connsiteY86" fmla="*/ 380143 h 1369980"/>
                  <a:gd name="connsiteX87" fmla="*/ 1180243 w 1369885"/>
                  <a:gd name="connsiteY87" fmla="*/ 1181100 h 1369980"/>
                  <a:gd name="connsiteX88" fmla="*/ 189643 w 1369885"/>
                  <a:gd name="connsiteY88" fmla="*/ 1181100 h 1369980"/>
                  <a:gd name="connsiteX89" fmla="*/ 189643 w 1369885"/>
                  <a:gd name="connsiteY89" fmla="*/ 190500 h 1369980"/>
                  <a:gd name="connsiteX90" fmla="*/ 1180243 w 1369885"/>
                  <a:gd name="connsiteY90" fmla="*/ 190500 h 1369980"/>
                  <a:gd name="connsiteX91" fmla="*/ 1180243 w 1369885"/>
                  <a:gd name="connsiteY91" fmla="*/ 1181100 h 136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69885" h="1369980">
                    <a:moveTo>
                      <a:pt x="1369886" y="380143"/>
                    </a:moveTo>
                    <a:lnTo>
                      <a:pt x="1369886" y="303943"/>
                    </a:lnTo>
                    <a:lnTo>
                      <a:pt x="1256443" y="303943"/>
                    </a:lnTo>
                    <a:lnTo>
                      <a:pt x="1256443" y="190500"/>
                    </a:lnTo>
                    <a:cubicBezTo>
                      <a:pt x="1256443" y="148400"/>
                      <a:pt x="1222343" y="114300"/>
                      <a:pt x="1180243" y="114300"/>
                    </a:cubicBezTo>
                    <a:lnTo>
                      <a:pt x="1065943" y="114300"/>
                    </a:lnTo>
                    <a:lnTo>
                      <a:pt x="1065943" y="0"/>
                    </a:lnTo>
                    <a:lnTo>
                      <a:pt x="989743" y="0"/>
                    </a:lnTo>
                    <a:lnTo>
                      <a:pt x="989743" y="114300"/>
                    </a:lnTo>
                    <a:lnTo>
                      <a:pt x="894493" y="114300"/>
                    </a:lnTo>
                    <a:lnTo>
                      <a:pt x="894493" y="0"/>
                    </a:lnTo>
                    <a:lnTo>
                      <a:pt x="818293" y="0"/>
                    </a:lnTo>
                    <a:lnTo>
                      <a:pt x="818293" y="114300"/>
                    </a:lnTo>
                    <a:lnTo>
                      <a:pt x="723043" y="114300"/>
                    </a:lnTo>
                    <a:lnTo>
                      <a:pt x="723043" y="0"/>
                    </a:lnTo>
                    <a:lnTo>
                      <a:pt x="646843" y="0"/>
                    </a:lnTo>
                    <a:lnTo>
                      <a:pt x="646843" y="114300"/>
                    </a:lnTo>
                    <a:lnTo>
                      <a:pt x="551593" y="114300"/>
                    </a:lnTo>
                    <a:lnTo>
                      <a:pt x="551593" y="0"/>
                    </a:lnTo>
                    <a:lnTo>
                      <a:pt x="475393" y="0"/>
                    </a:lnTo>
                    <a:lnTo>
                      <a:pt x="475393" y="114300"/>
                    </a:lnTo>
                    <a:lnTo>
                      <a:pt x="380143" y="114300"/>
                    </a:lnTo>
                    <a:lnTo>
                      <a:pt x="380143" y="0"/>
                    </a:lnTo>
                    <a:lnTo>
                      <a:pt x="303943" y="0"/>
                    </a:lnTo>
                    <a:lnTo>
                      <a:pt x="303943" y="114300"/>
                    </a:lnTo>
                    <a:lnTo>
                      <a:pt x="113443" y="114300"/>
                    </a:lnTo>
                    <a:lnTo>
                      <a:pt x="113443" y="303943"/>
                    </a:lnTo>
                    <a:lnTo>
                      <a:pt x="0" y="303943"/>
                    </a:lnTo>
                    <a:lnTo>
                      <a:pt x="0" y="380143"/>
                    </a:lnTo>
                    <a:lnTo>
                      <a:pt x="113443" y="380143"/>
                    </a:lnTo>
                    <a:lnTo>
                      <a:pt x="113443" y="475393"/>
                    </a:lnTo>
                    <a:lnTo>
                      <a:pt x="0" y="475393"/>
                    </a:lnTo>
                    <a:lnTo>
                      <a:pt x="0" y="551593"/>
                    </a:lnTo>
                    <a:lnTo>
                      <a:pt x="113443" y="551593"/>
                    </a:lnTo>
                    <a:lnTo>
                      <a:pt x="113443" y="646843"/>
                    </a:lnTo>
                    <a:lnTo>
                      <a:pt x="0" y="646843"/>
                    </a:lnTo>
                    <a:lnTo>
                      <a:pt x="0" y="723043"/>
                    </a:lnTo>
                    <a:lnTo>
                      <a:pt x="113443" y="723043"/>
                    </a:lnTo>
                    <a:lnTo>
                      <a:pt x="113443" y="818293"/>
                    </a:lnTo>
                    <a:lnTo>
                      <a:pt x="0" y="818293"/>
                    </a:lnTo>
                    <a:lnTo>
                      <a:pt x="0" y="894493"/>
                    </a:lnTo>
                    <a:lnTo>
                      <a:pt x="113443" y="894493"/>
                    </a:lnTo>
                    <a:lnTo>
                      <a:pt x="113443" y="989743"/>
                    </a:lnTo>
                    <a:lnTo>
                      <a:pt x="0" y="989743"/>
                    </a:lnTo>
                    <a:lnTo>
                      <a:pt x="0" y="1065943"/>
                    </a:lnTo>
                    <a:lnTo>
                      <a:pt x="113443" y="1065943"/>
                    </a:lnTo>
                    <a:lnTo>
                      <a:pt x="113443" y="1181100"/>
                    </a:lnTo>
                    <a:cubicBezTo>
                      <a:pt x="113443" y="1223201"/>
                      <a:pt x="147542" y="1257300"/>
                      <a:pt x="189643" y="1257300"/>
                    </a:cubicBezTo>
                    <a:lnTo>
                      <a:pt x="303943" y="1257300"/>
                    </a:lnTo>
                    <a:lnTo>
                      <a:pt x="303943" y="1369981"/>
                    </a:lnTo>
                    <a:lnTo>
                      <a:pt x="380143" y="1369981"/>
                    </a:lnTo>
                    <a:lnTo>
                      <a:pt x="380143" y="1257300"/>
                    </a:lnTo>
                    <a:lnTo>
                      <a:pt x="475393" y="1257300"/>
                    </a:lnTo>
                    <a:lnTo>
                      <a:pt x="475393" y="1369981"/>
                    </a:lnTo>
                    <a:lnTo>
                      <a:pt x="551593" y="1369981"/>
                    </a:lnTo>
                    <a:lnTo>
                      <a:pt x="551593" y="1257300"/>
                    </a:lnTo>
                    <a:lnTo>
                      <a:pt x="646843" y="1257300"/>
                    </a:lnTo>
                    <a:lnTo>
                      <a:pt x="646843" y="1369981"/>
                    </a:lnTo>
                    <a:lnTo>
                      <a:pt x="723043" y="1369981"/>
                    </a:lnTo>
                    <a:lnTo>
                      <a:pt x="723043" y="1257300"/>
                    </a:lnTo>
                    <a:lnTo>
                      <a:pt x="818293" y="1257300"/>
                    </a:lnTo>
                    <a:lnTo>
                      <a:pt x="818293" y="1369981"/>
                    </a:lnTo>
                    <a:lnTo>
                      <a:pt x="894493" y="1369981"/>
                    </a:lnTo>
                    <a:lnTo>
                      <a:pt x="894493" y="1257300"/>
                    </a:lnTo>
                    <a:lnTo>
                      <a:pt x="989743" y="1257300"/>
                    </a:lnTo>
                    <a:lnTo>
                      <a:pt x="989743" y="1369981"/>
                    </a:lnTo>
                    <a:lnTo>
                      <a:pt x="1065943" y="1369981"/>
                    </a:lnTo>
                    <a:lnTo>
                      <a:pt x="1065943" y="1257300"/>
                    </a:lnTo>
                    <a:lnTo>
                      <a:pt x="1256443" y="1257300"/>
                    </a:lnTo>
                    <a:lnTo>
                      <a:pt x="1256443" y="1065943"/>
                    </a:lnTo>
                    <a:lnTo>
                      <a:pt x="1369886" y="1065943"/>
                    </a:lnTo>
                    <a:lnTo>
                      <a:pt x="1369886" y="989743"/>
                    </a:lnTo>
                    <a:lnTo>
                      <a:pt x="1256443" y="989743"/>
                    </a:lnTo>
                    <a:lnTo>
                      <a:pt x="1256443" y="894493"/>
                    </a:lnTo>
                    <a:lnTo>
                      <a:pt x="1369886" y="894493"/>
                    </a:lnTo>
                    <a:lnTo>
                      <a:pt x="1369886" y="818293"/>
                    </a:lnTo>
                    <a:lnTo>
                      <a:pt x="1256443" y="818293"/>
                    </a:lnTo>
                    <a:lnTo>
                      <a:pt x="1256443" y="723043"/>
                    </a:lnTo>
                    <a:lnTo>
                      <a:pt x="1369886" y="723043"/>
                    </a:lnTo>
                    <a:lnTo>
                      <a:pt x="1369886" y="646843"/>
                    </a:lnTo>
                    <a:lnTo>
                      <a:pt x="1256443" y="646843"/>
                    </a:lnTo>
                    <a:lnTo>
                      <a:pt x="1256443" y="551593"/>
                    </a:lnTo>
                    <a:lnTo>
                      <a:pt x="1369886" y="551593"/>
                    </a:lnTo>
                    <a:lnTo>
                      <a:pt x="1369886" y="475393"/>
                    </a:lnTo>
                    <a:lnTo>
                      <a:pt x="1256443" y="475393"/>
                    </a:lnTo>
                    <a:lnTo>
                      <a:pt x="1256443" y="380143"/>
                    </a:lnTo>
                    <a:lnTo>
                      <a:pt x="1369886" y="380143"/>
                    </a:lnTo>
                    <a:close/>
                    <a:moveTo>
                      <a:pt x="1180243" y="1181100"/>
                    </a:moveTo>
                    <a:lnTo>
                      <a:pt x="189643" y="1181100"/>
                    </a:lnTo>
                    <a:lnTo>
                      <a:pt x="189643" y="190500"/>
                    </a:lnTo>
                    <a:lnTo>
                      <a:pt x="1180243" y="190500"/>
                    </a:lnTo>
                    <a:lnTo>
                      <a:pt x="1180243" y="118110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1528A3D-5ACD-C8A9-8EC7-F6B6D20B069B}"/>
                  </a:ext>
                </a:extLst>
              </p:cNvPr>
              <p:cNvSpPr/>
              <p:nvPr/>
            </p:nvSpPr>
            <p:spPr>
              <a:xfrm>
                <a:off x="879033" y="5220167"/>
                <a:ext cx="66238" cy="66238"/>
              </a:xfrm>
              <a:custGeom>
                <a:avLst/>
                <a:gdLst>
                  <a:gd name="connsiteX0" fmla="*/ 0 w 114204"/>
                  <a:gd name="connsiteY0" fmla="*/ 0 h 114204"/>
                  <a:gd name="connsiteX1" fmla="*/ 114205 w 114204"/>
                  <a:gd name="connsiteY1" fmla="*/ 0 h 114204"/>
                  <a:gd name="connsiteX2" fmla="*/ 114205 w 114204"/>
                  <a:gd name="connsiteY2" fmla="*/ 114205 h 114204"/>
                  <a:gd name="connsiteX3" fmla="*/ 0 w 114204"/>
                  <a:gd name="connsiteY3" fmla="*/ 114205 h 114204"/>
                </a:gdLst>
                <a:ahLst/>
                <a:cxnLst>
                  <a:cxn ang="0">
                    <a:pos x="connsiteX0" y="connsiteY0"/>
                  </a:cxn>
                  <a:cxn ang="0">
                    <a:pos x="connsiteX1" y="connsiteY1"/>
                  </a:cxn>
                  <a:cxn ang="0">
                    <a:pos x="connsiteX2" y="connsiteY2"/>
                  </a:cxn>
                  <a:cxn ang="0">
                    <a:pos x="connsiteX3" y="connsiteY3"/>
                  </a:cxn>
                </a:cxnLst>
                <a:rect l="l" t="t" r="r" b="b"/>
                <a:pathLst>
                  <a:path w="114204" h="114204">
                    <a:moveTo>
                      <a:pt x="0" y="0"/>
                    </a:moveTo>
                    <a:lnTo>
                      <a:pt x="114205" y="0"/>
                    </a:lnTo>
                    <a:lnTo>
                      <a:pt x="114205" y="114205"/>
                    </a:lnTo>
                    <a:lnTo>
                      <a:pt x="0" y="114205"/>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4FDDD59-957F-436F-38C5-541EF7E05814}"/>
                  </a:ext>
                </a:extLst>
              </p:cNvPr>
              <p:cNvSpPr/>
              <p:nvPr/>
            </p:nvSpPr>
            <p:spPr>
              <a:xfrm>
                <a:off x="756663" y="5097744"/>
                <a:ext cx="311029" cy="311140"/>
              </a:xfrm>
              <a:custGeom>
                <a:avLst/>
                <a:gdLst>
                  <a:gd name="connsiteX0" fmla="*/ 91265 w 311029"/>
                  <a:gd name="connsiteY0" fmla="*/ 0 h 311140"/>
                  <a:gd name="connsiteX1" fmla="*/ 200343 w 311029"/>
                  <a:gd name="connsiteY1" fmla="*/ 0 h 311140"/>
                  <a:gd name="connsiteX2" fmla="*/ 264297 w 311029"/>
                  <a:gd name="connsiteY2" fmla="*/ 0 h 311140"/>
                  <a:gd name="connsiteX3" fmla="*/ 311029 w 311029"/>
                  <a:gd name="connsiteY3" fmla="*/ 0 h 311140"/>
                  <a:gd name="connsiteX4" fmla="*/ 311029 w 311029"/>
                  <a:gd name="connsiteY4" fmla="*/ 311140 h 311140"/>
                  <a:gd name="connsiteX5" fmla="*/ 0 w 311029"/>
                  <a:gd name="connsiteY5" fmla="*/ 311140 h 311140"/>
                  <a:gd name="connsiteX6" fmla="*/ 0 w 311029"/>
                  <a:gd name="connsiteY6" fmla="*/ 279039 h 311140"/>
                  <a:gd name="connsiteX7" fmla="*/ 0 w 311029"/>
                  <a:gd name="connsiteY7" fmla="*/ 200272 h 311140"/>
                  <a:gd name="connsiteX8" fmla="*/ 0 w 311029"/>
                  <a:gd name="connsiteY8" fmla="*/ 93539 h 311140"/>
                  <a:gd name="connsiteX9" fmla="*/ 44191 w 311029"/>
                  <a:gd name="connsiteY9" fmla="*/ 93539 h 311140"/>
                  <a:gd name="connsiteX10" fmla="*/ 44105 w 311029"/>
                  <a:gd name="connsiteY10" fmla="*/ 266944 h 311140"/>
                  <a:gd name="connsiteX11" fmla="*/ 266833 w 311029"/>
                  <a:gd name="connsiteY11" fmla="*/ 266944 h 311140"/>
                  <a:gd name="connsiteX12" fmla="*/ 266833 w 311029"/>
                  <a:gd name="connsiteY12" fmla="*/ 44197 h 311140"/>
                  <a:gd name="connsiteX13" fmla="*/ 200343 w 311029"/>
                  <a:gd name="connsiteY13" fmla="*/ 44197 h 311140"/>
                  <a:gd name="connsiteX14" fmla="*/ 200343 w 311029"/>
                  <a:gd name="connsiteY14" fmla="*/ 44196 h 311140"/>
                  <a:gd name="connsiteX15" fmla="*/ 91265 w 311029"/>
                  <a:gd name="connsiteY15" fmla="*/ 44196 h 31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29" h="311140">
                    <a:moveTo>
                      <a:pt x="91265" y="0"/>
                    </a:moveTo>
                    <a:lnTo>
                      <a:pt x="200343" y="0"/>
                    </a:lnTo>
                    <a:lnTo>
                      <a:pt x="264297" y="0"/>
                    </a:lnTo>
                    <a:lnTo>
                      <a:pt x="311029" y="0"/>
                    </a:lnTo>
                    <a:lnTo>
                      <a:pt x="311029" y="311140"/>
                    </a:lnTo>
                    <a:lnTo>
                      <a:pt x="0" y="311140"/>
                    </a:lnTo>
                    <a:lnTo>
                      <a:pt x="0" y="279039"/>
                    </a:lnTo>
                    <a:lnTo>
                      <a:pt x="0" y="200272"/>
                    </a:lnTo>
                    <a:lnTo>
                      <a:pt x="0" y="93539"/>
                    </a:lnTo>
                    <a:lnTo>
                      <a:pt x="44191" y="93539"/>
                    </a:lnTo>
                    <a:lnTo>
                      <a:pt x="44105" y="266944"/>
                    </a:lnTo>
                    <a:lnTo>
                      <a:pt x="266833" y="266944"/>
                    </a:lnTo>
                    <a:lnTo>
                      <a:pt x="266833" y="44197"/>
                    </a:lnTo>
                    <a:lnTo>
                      <a:pt x="200343" y="44197"/>
                    </a:lnTo>
                    <a:lnTo>
                      <a:pt x="200343" y="44196"/>
                    </a:lnTo>
                    <a:lnTo>
                      <a:pt x="91265" y="44196"/>
                    </a:lnTo>
                    <a:close/>
                  </a:path>
                </a:pathLst>
              </a:custGeom>
              <a:grpFill/>
              <a:ln w="9525" cap="flat">
                <a:noFill/>
                <a:prstDash val="solid"/>
                <a:miter/>
              </a:ln>
            </p:spPr>
            <p:txBody>
              <a:bodyPr wrap="square" rtlCol="0" anchor="ctr">
                <a:noAutofit/>
              </a:bodyPr>
              <a:lstStyle/>
              <a:p>
                <a:endParaRPr lang="en-US"/>
              </a:p>
            </p:txBody>
          </p:sp>
        </p:grpSp>
      </p:grpSp>
      <p:sp>
        <p:nvSpPr>
          <p:cNvPr id="109" name="Content Placeholder 34">
            <a:extLst>
              <a:ext uri="{FF2B5EF4-FFF2-40B4-BE49-F238E27FC236}">
                <a16:creationId xmlns:a16="http://schemas.microsoft.com/office/drawing/2014/main" id="{87218BC2-7B89-A343-9D74-5F9CE5A38B0E}"/>
              </a:ext>
            </a:extLst>
          </p:cNvPr>
          <p:cNvSpPr txBox="1">
            <a:spLocks/>
          </p:cNvSpPr>
          <p:nvPr/>
        </p:nvSpPr>
        <p:spPr>
          <a:xfrm>
            <a:off x="571500" y="1807098"/>
            <a:ext cx="10594784" cy="675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228600" marR="0" lvl="0" indent="-228600" algn="l" defTabSz="609600" rtl="0" eaLnBrk="1" fontAlgn="auto" latinLnBrk="0" hangingPunct="1">
              <a:lnSpc>
                <a:spcPct val="100000"/>
              </a:lnSpc>
              <a:spcBef>
                <a:spcPts val="600"/>
              </a:spcBef>
              <a:spcAft>
                <a:spcPts val="0"/>
              </a:spcAft>
              <a:buClrTx/>
              <a:buSzTx/>
              <a:buFont typeface="Wingdings" pitchFamily="2" charset="2"/>
              <a:buChar char="§"/>
              <a:tabLst/>
              <a:defRPr/>
            </a:pPr>
            <a:r>
              <a:rPr kumimoji="0" lang="en-US" sz="1800" b="0" i="0" u="none" strike="noStrike" kern="0" cap="none" spc="0" normalizeH="0" baseline="0" noProof="0">
                <a:ln>
                  <a:noFill/>
                </a:ln>
                <a:solidFill>
                  <a:srgbClr val="FFFFFF"/>
                </a:solidFill>
                <a:effectLst/>
                <a:uLnTx/>
                <a:uFillTx/>
                <a:latin typeface="IntelOne Text Light" panose="020B0403020203020204" pitchFamily="34" charset="0"/>
                <a:sym typeface="Helvetica"/>
              </a:rPr>
              <a:t>Performance of real-time applications is a result of </a:t>
            </a:r>
            <a:r>
              <a:rPr kumimoji="0" lang="en-US" sz="1800" b="1" i="0" u="none" strike="noStrike" kern="0" cap="none" spc="0" normalizeH="0" baseline="0" noProof="0">
                <a:ln>
                  <a:noFill/>
                </a:ln>
                <a:solidFill>
                  <a:srgbClr val="00C7FD"/>
                </a:solidFill>
                <a:effectLst/>
                <a:uLnTx/>
                <a:uFillTx/>
                <a:latin typeface="IntelOne Text Light" panose="020B0403020203020204" pitchFamily="34" charset="0"/>
                <a:sym typeface="Helvetica"/>
              </a:rPr>
              <a:t>system level </a:t>
            </a:r>
            <a:r>
              <a:rPr kumimoji="0" lang="en-US" sz="1800" b="0" i="0" u="none" strike="noStrike" kern="0" cap="none" spc="0" normalizeH="0" baseline="0" noProof="0">
                <a:ln>
                  <a:noFill/>
                </a:ln>
                <a:solidFill>
                  <a:srgbClr val="00C7FD"/>
                </a:solidFill>
                <a:effectLst/>
                <a:uLnTx/>
                <a:uFillTx/>
                <a:latin typeface="IntelOne Text Light" panose="020B0403020203020204" pitchFamily="34" charset="0"/>
                <a:sym typeface="Helvetica"/>
              </a:rPr>
              <a:t>behavior </a:t>
            </a:r>
          </a:p>
          <a:p>
            <a:pPr hangingPunct="1">
              <a:spcBef>
                <a:spcPts val="600"/>
              </a:spcBef>
              <a:defRPr/>
            </a:pPr>
            <a:r>
              <a:rPr kumimoji="0" lang="en-US" sz="1800" i="0" u="none" strike="noStrike" kern="0" cap="none" spc="0" normalizeH="0" baseline="0" noProof="0">
                <a:ln>
                  <a:noFill/>
                </a:ln>
                <a:effectLst/>
                <a:uLnTx/>
                <a:uFillTx/>
                <a:latin typeface="IntelOne Text Light" panose="020B0403020203020204" pitchFamily="34" charset="0"/>
                <a:sym typeface="Helvetica"/>
              </a:rPr>
              <a:t>Every </a:t>
            </a:r>
            <a:r>
              <a:rPr lang="en-US" sz="1800">
                <a:latin typeface="IntelOne Text Light" panose="020B0403020203020204" pitchFamily="34" charset="0"/>
              </a:rPr>
              <a:t>element in the data path needs to be </a:t>
            </a:r>
            <a:r>
              <a:rPr lang="en-US" sz="1800" b="1">
                <a:solidFill>
                  <a:schemeClr val="accent2"/>
                </a:solidFill>
                <a:latin typeface="IntelOne Text Light" panose="020B0403020203020204" pitchFamily="34" charset="0"/>
              </a:rPr>
              <a:t>tightly synchronized</a:t>
            </a:r>
            <a:endParaRPr kumimoji="0" lang="en-US" sz="1800" b="1" i="0" u="none" strike="noStrike" kern="0" cap="none" spc="0" normalizeH="0" baseline="0" noProof="0">
              <a:ln>
                <a:noFill/>
              </a:ln>
              <a:solidFill>
                <a:schemeClr val="accent2"/>
              </a:solidFill>
              <a:effectLst/>
              <a:uLnTx/>
              <a:uFillTx/>
              <a:latin typeface="IntelOne Text Light" panose="020B0403020203020204" pitchFamily="34" charset="0"/>
              <a:sym typeface="Helvetica"/>
            </a:endParaRPr>
          </a:p>
          <a:p>
            <a:pPr marL="228600" marR="0" lvl="0" indent="-228600" algn="l" defTabSz="609600" rtl="0" eaLnBrk="1" fontAlgn="auto" latinLnBrk="0" hangingPunct="1">
              <a:lnSpc>
                <a:spcPct val="100000"/>
              </a:lnSpc>
              <a:spcBef>
                <a:spcPts val="600"/>
              </a:spcBef>
              <a:spcAft>
                <a:spcPts val="0"/>
              </a:spcAft>
              <a:buClrTx/>
              <a:buSzTx/>
              <a:buFont typeface="Wingdings" pitchFamily="2" charset="2"/>
              <a:buChar char="§"/>
              <a:tabLst/>
              <a:defRPr/>
            </a:pPr>
            <a:r>
              <a:rPr kumimoji="0" lang="en-US" sz="1800" b="0" i="0" u="none" strike="noStrike" kern="0" cap="none" spc="0" normalizeH="0" baseline="0" noProof="0">
                <a:ln>
                  <a:noFill/>
                </a:ln>
                <a:solidFill>
                  <a:srgbClr val="FFFFFF"/>
                </a:solidFill>
                <a:effectLst/>
                <a:uLnTx/>
                <a:uFillTx/>
                <a:latin typeface="IntelOne Text Light" panose="020B0403020203020204" pitchFamily="34" charset="0"/>
                <a:sym typeface="Helvetica"/>
              </a:rPr>
              <a:t>Every element must perform in a </a:t>
            </a:r>
            <a:r>
              <a:rPr kumimoji="0" lang="en-US" sz="1800" b="1" i="0" u="none" strike="noStrike" kern="0" cap="none" spc="0" normalizeH="0" baseline="0" noProof="0">
                <a:ln>
                  <a:noFill/>
                </a:ln>
                <a:solidFill>
                  <a:srgbClr val="00C7FD"/>
                </a:solidFill>
                <a:effectLst/>
                <a:uLnTx/>
                <a:uFillTx/>
                <a:latin typeface="IntelOne Text Light" panose="020B0403020203020204" pitchFamily="34" charset="0"/>
                <a:sym typeface="Helvetica"/>
              </a:rPr>
              <a:t>reliable and predictable manner</a:t>
            </a:r>
            <a:r>
              <a:rPr kumimoji="0" lang="en-US" sz="1800" b="0" i="0" u="none" strike="noStrike" kern="0" cap="none" spc="0" normalizeH="0" baseline="0" noProof="0">
                <a:ln>
                  <a:noFill/>
                </a:ln>
                <a:solidFill>
                  <a:srgbClr val="FFFFFF"/>
                </a:solidFill>
                <a:effectLst/>
                <a:uLnTx/>
                <a:uFillTx/>
                <a:latin typeface="IntelOne Text Light" panose="020B0403020203020204" pitchFamily="34" charset="0"/>
                <a:sym typeface="Helvetica"/>
              </a:rPr>
              <a:t>, within a </a:t>
            </a:r>
            <a:r>
              <a:rPr kumimoji="0" lang="en-US" sz="1800" b="1" i="0" u="none" strike="noStrike" kern="0" cap="none" spc="0" normalizeH="0" baseline="0" noProof="0">
                <a:ln>
                  <a:noFill/>
                </a:ln>
                <a:solidFill>
                  <a:srgbClr val="00C7FD"/>
                </a:solidFill>
                <a:effectLst/>
                <a:uLnTx/>
                <a:uFillTx/>
                <a:latin typeface="IntelOne Text Light" panose="020B0403020203020204" pitchFamily="34" charset="0"/>
                <a:sym typeface="Helvetica"/>
              </a:rPr>
              <a:t>specific time window</a:t>
            </a:r>
          </a:p>
          <a:p>
            <a:pPr marL="228600" marR="0" lvl="0" indent="-228600" algn="l" defTabSz="609600" rtl="0" eaLnBrk="1" fontAlgn="auto" latinLnBrk="0" hangingPunct="1">
              <a:lnSpc>
                <a:spcPct val="100000"/>
              </a:lnSpc>
              <a:spcBef>
                <a:spcPts val="600"/>
              </a:spcBef>
              <a:spcAft>
                <a:spcPts val="0"/>
              </a:spcAft>
              <a:buClrTx/>
              <a:buSzTx/>
              <a:buFont typeface="Wingdings" pitchFamily="2" charset="2"/>
              <a:buChar char="§"/>
              <a:tabLst/>
              <a:defRPr/>
            </a:pPr>
            <a:r>
              <a:rPr lang="en-US" sz="1800" b="1">
                <a:latin typeface="IntelOne Text Light" panose="020B0403020203020204" pitchFamily="34" charset="0"/>
              </a:rPr>
              <a:t>In a SW defined environment real-time workloads exist in a </a:t>
            </a:r>
            <a:r>
              <a:rPr lang="en-US" sz="1800" b="1">
                <a:solidFill>
                  <a:srgbClr val="00C7FD"/>
                </a:solidFill>
                <a:latin typeface="IntelOne Text Light" panose="020B0403020203020204" pitchFamily="34" charset="0"/>
              </a:rPr>
              <a:t>mixed criticality environment</a:t>
            </a:r>
          </a:p>
        </p:txBody>
      </p:sp>
      <p:sp>
        <p:nvSpPr>
          <p:cNvPr id="111" name="Rectangle 110">
            <a:extLst>
              <a:ext uri="{FF2B5EF4-FFF2-40B4-BE49-F238E27FC236}">
                <a16:creationId xmlns:a16="http://schemas.microsoft.com/office/drawing/2014/main" id="{C245F3FF-4B8A-754C-9EFE-C207D0862524}"/>
              </a:ext>
            </a:extLst>
          </p:cNvPr>
          <p:cNvSpPr/>
          <p:nvPr/>
        </p:nvSpPr>
        <p:spPr>
          <a:xfrm>
            <a:off x="5975093" y="3403738"/>
            <a:ext cx="2831772" cy="3179294"/>
          </a:xfrm>
          <a:prstGeom prst="rect">
            <a:avLst/>
          </a:prstGeom>
          <a:noFill/>
          <a:ln w="9525" cap="flat" cmpd="sng" algn="ctr">
            <a:noFill/>
            <a:prstDash val="solid"/>
          </a:ln>
          <a:effectLst/>
        </p:spPr>
        <p:txBody>
          <a:bodyPr tIns="91440" bIns="91440" rtlCol="0" anchor="t" anchorCtr="0">
            <a:no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ea typeface="Helvetica Neue"/>
                <a:cs typeface="Helvetica Neue"/>
                <a:sym typeface="Helvetica Neue"/>
              </a:rPr>
              <a:t>Resource contention introduces interference and causes jitter</a:t>
            </a:r>
          </a:p>
        </p:txBody>
      </p:sp>
      <p:sp>
        <p:nvSpPr>
          <p:cNvPr id="112" name="Rectangle 111">
            <a:extLst>
              <a:ext uri="{FF2B5EF4-FFF2-40B4-BE49-F238E27FC236}">
                <a16:creationId xmlns:a16="http://schemas.microsoft.com/office/drawing/2014/main" id="{A0FE7B1C-C969-FF47-AA78-1B7CB86EDC49}"/>
              </a:ext>
            </a:extLst>
          </p:cNvPr>
          <p:cNvSpPr/>
          <p:nvPr/>
        </p:nvSpPr>
        <p:spPr>
          <a:xfrm>
            <a:off x="3135003" y="3403738"/>
            <a:ext cx="2841631" cy="3179294"/>
          </a:xfrm>
          <a:prstGeom prst="rect">
            <a:avLst/>
          </a:prstGeom>
          <a:noFill/>
          <a:ln w="9525" cap="flat" cmpd="sng" algn="ctr">
            <a:noFill/>
            <a:prstDash val="solid"/>
          </a:ln>
          <a:effectLst/>
        </p:spPr>
        <p:txBody>
          <a:bodyPr tIns="91440" bIns="91440" rtlCol="0" anchor="t" anchorCtr="0">
            <a:no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ea typeface="Helvetica Neue"/>
                <a:cs typeface="Helvetica Neue"/>
                <a:sym typeface="Helvetica Neue"/>
              </a:rPr>
              <a:t>The most unpredictable element determines the worst-case execution time </a:t>
            </a:r>
            <a:br>
              <a:rPr kumimoji="0" lang="en-US" sz="1800" b="1" i="0" u="none" strike="noStrike" kern="0" cap="none" spc="0" normalizeH="0" baseline="0" noProof="0">
                <a:ln>
                  <a:noFill/>
                </a:ln>
                <a:solidFill>
                  <a:srgbClr val="FFFFFF"/>
                </a:solidFill>
                <a:effectLst/>
                <a:uLnTx/>
                <a:uFillTx/>
                <a:ea typeface="Helvetica Neue"/>
                <a:cs typeface="Helvetica Neue"/>
                <a:sym typeface="Helvetica Neue"/>
              </a:rPr>
            </a:br>
            <a:endParaRPr kumimoji="0" lang="en-US" sz="1800" b="1" i="0" u="none" strike="noStrike" kern="0" cap="none" spc="0" normalizeH="0" baseline="0" noProof="0">
              <a:ln>
                <a:noFill/>
              </a:ln>
              <a:solidFill>
                <a:srgbClr val="FFFFFF"/>
              </a:solidFill>
              <a:effectLst/>
              <a:uLnTx/>
              <a:uFillTx/>
              <a:ea typeface="Helvetica Neue"/>
              <a:cs typeface="Helvetica Neue"/>
              <a:sym typeface="Helvetica Neue"/>
            </a:endParaRPr>
          </a:p>
        </p:txBody>
      </p:sp>
      <p:sp>
        <p:nvSpPr>
          <p:cNvPr id="113" name="Rectangle 112">
            <a:extLst>
              <a:ext uri="{FF2B5EF4-FFF2-40B4-BE49-F238E27FC236}">
                <a16:creationId xmlns:a16="http://schemas.microsoft.com/office/drawing/2014/main" id="{AA61555C-04BB-9041-A0C5-DD68656382C1}"/>
              </a:ext>
            </a:extLst>
          </p:cNvPr>
          <p:cNvSpPr/>
          <p:nvPr/>
        </p:nvSpPr>
        <p:spPr>
          <a:xfrm>
            <a:off x="8806863" y="3392955"/>
            <a:ext cx="2847461" cy="3179294"/>
          </a:xfrm>
          <a:prstGeom prst="rect">
            <a:avLst/>
          </a:prstGeom>
          <a:noFill/>
          <a:ln w="9525" cap="flat" cmpd="sng" algn="ctr">
            <a:noFill/>
            <a:prstDash val="solid"/>
          </a:ln>
          <a:effectLst/>
        </p:spPr>
        <p:txBody>
          <a:bodyPr tIns="91440" bIns="91440" rtlCol="0" anchor="t" anchorCtr="0">
            <a:no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ea typeface="Helvetica Neue"/>
                <a:cs typeface="Helvetica Neue"/>
                <a:sym typeface="Helvetica Neue"/>
              </a:rPr>
              <a:t>Configuration &amp; tuning needed to balance performance vectors</a:t>
            </a:r>
          </a:p>
        </p:txBody>
      </p:sp>
      <p:pic>
        <p:nvPicPr>
          <p:cNvPr id="6" name="Picture 5">
            <a:extLst>
              <a:ext uri="{FF2B5EF4-FFF2-40B4-BE49-F238E27FC236}">
                <a16:creationId xmlns:a16="http://schemas.microsoft.com/office/drawing/2014/main" id="{F2D26C58-265C-FFC9-331B-7AEEB258977E}"/>
              </a:ext>
            </a:extLst>
          </p:cNvPr>
          <p:cNvPicPr>
            <a:picLocks noChangeAspect="1"/>
          </p:cNvPicPr>
          <p:nvPr/>
        </p:nvPicPr>
        <p:blipFill>
          <a:blip r:embed="rId3"/>
          <a:stretch>
            <a:fillRect/>
          </a:stretch>
        </p:blipFill>
        <p:spPr>
          <a:xfrm>
            <a:off x="3460445" y="4572001"/>
            <a:ext cx="2180389" cy="1639194"/>
          </a:xfrm>
          <a:prstGeom prst="rect">
            <a:avLst/>
          </a:prstGeom>
          <a:noFill/>
        </p:spPr>
      </p:pic>
      <p:sp>
        <p:nvSpPr>
          <p:cNvPr id="10" name="Rectangle 9">
            <a:extLst>
              <a:ext uri="{FF2B5EF4-FFF2-40B4-BE49-F238E27FC236}">
                <a16:creationId xmlns:a16="http://schemas.microsoft.com/office/drawing/2014/main" id="{1173D8F6-C121-4142-D95C-F9A5CF02A6F6}"/>
              </a:ext>
            </a:extLst>
          </p:cNvPr>
          <p:cNvSpPr/>
          <p:nvPr/>
        </p:nvSpPr>
        <p:spPr>
          <a:xfrm>
            <a:off x="293894" y="3392955"/>
            <a:ext cx="2841631" cy="3179294"/>
          </a:xfrm>
          <a:prstGeom prst="rect">
            <a:avLst/>
          </a:prstGeom>
          <a:noFill/>
          <a:ln w="9525" cap="flat" cmpd="sng" algn="ctr">
            <a:noFill/>
            <a:prstDash val="solid"/>
          </a:ln>
          <a:effectLst/>
        </p:spPr>
        <p:txBody>
          <a:bodyPr tIns="91440" bIns="91440" rtlCol="0" anchor="t" anchorCtr="0">
            <a:no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lang="en-US" sz="1800" b="1">
                <a:solidFill>
                  <a:srgbClr val="FFFFFF"/>
                </a:solidFill>
                <a:ea typeface="Helvetica Neue"/>
                <a:cs typeface="Helvetica Neue"/>
              </a:rPr>
              <a:t>Unsynchronized clocks cause jitter and delays</a:t>
            </a:r>
            <a:br>
              <a:rPr kumimoji="0" lang="en-US" sz="1800" b="1" i="0" u="none" strike="noStrike" kern="0" cap="none" spc="0" normalizeH="0" baseline="0" noProof="0">
                <a:ln>
                  <a:noFill/>
                </a:ln>
                <a:solidFill>
                  <a:srgbClr val="FFFFFF"/>
                </a:solidFill>
                <a:effectLst/>
                <a:uLnTx/>
                <a:uFillTx/>
                <a:ea typeface="Helvetica Neue"/>
                <a:cs typeface="Helvetica Neue"/>
                <a:sym typeface="Helvetica Neue"/>
              </a:rPr>
            </a:br>
            <a:endParaRPr kumimoji="0" lang="en-US" sz="1800" b="1" i="0" u="none" strike="noStrike" kern="0" cap="none" spc="0" normalizeH="0" baseline="0" noProof="0">
              <a:ln>
                <a:noFill/>
              </a:ln>
              <a:solidFill>
                <a:srgbClr val="FFFFFF"/>
              </a:solidFill>
              <a:effectLst/>
              <a:uLnTx/>
              <a:uFillTx/>
              <a:ea typeface="Helvetica Neue"/>
              <a:cs typeface="Helvetica Neue"/>
              <a:sym typeface="Helvetica Neue"/>
            </a:endParaRPr>
          </a:p>
        </p:txBody>
      </p:sp>
      <p:grpSp>
        <p:nvGrpSpPr>
          <p:cNvPr id="29" name="Group 28">
            <a:extLst>
              <a:ext uri="{FF2B5EF4-FFF2-40B4-BE49-F238E27FC236}">
                <a16:creationId xmlns:a16="http://schemas.microsoft.com/office/drawing/2014/main" id="{6D190007-D47E-D244-20BF-FC6318A91F8E}"/>
              </a:ext>
            </a:extLst>
          </p:cNvPr>
          <p:cNvGrpSpPr/>
          <p:nvPr/>
        </p:nvGrpSpPr>
        <p:grpSpPr>
          <a:xfrm>
            <a:off x="767125" y="4663823"/>
            <a:ext cx="455948" cy="440158"/>
            <a:chOff x="5886776" y="5861648"/>
            <a:chExt cx="466329" cy="451356"/>
          </a:xfrm>
        </p:grpSpPr>
        <p:sp>
          <p:nvSpPr>
            <p:cNvPr id="30" name="Oval 29">
              <a:extLst>
                <a:ext uri="{FF2B5EF4-FFF2-40B4-BE49-F238E27FC236}">
                  <a16:creationId xmlns:a16="http://schemas.microsoft.com/office/drawing/2014/main" id="{46578BB8-31AB-8FC6-55E8-3C2117B717F5}"/>
                </a:ext>
              </a:extLst>
            </p:cNvPr>
            <p:cNvSpPr/>
            <p:nvPr/>
          </p:nvSpPr>
          <p:spPr>
            <a:xfrm>
              <a:off x="5886776" y="5861648"/>
              <a:ext cx="466329" cy="45135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31" name="Group 30">
              <a:extLst>
                <a:ext uri="{FF2B5EF4-FFF2-40B4-BE49-F238E27FC236}">
                  <a16:creationId xmlns:a16="http://schemas.microsoft.com/office/drawing/2014/main" id="{C748840F-8BA4-1A29-18D3-E4EB3B834EF5}"/>
                </a:ext>
              </a:extLst>
            </p:cNvPr>
            <p:cNvGrpSpPr>
              <a:grpSpLocks noChangeAspect="1"/>
            </p:cNvGrpSpPr>
            <p:nvPr/>
          </p:nvGrpSpPr>
          <p:grpSpPr>
            <a:xfrm>
              <a:off x="5970064" y="5906493"/>
              <a:ext cx="286113" cy="337714"/>
              <a:chOff x="4772221" y="-770142"/>
              <a:chExt cx="521093" cy="615074"/>
            </a:xfrm>
          </p:grpSpPr>
          <p:sp>
            <p:nvSpPr>
              <p:cNvPr id="32" name="Rectangle 197">
                <a:extLst>
                  <a:ext uri="{FF2B5EF4-FFF2-40B4-BE49-F238E27FC236}">
                    <a16:creationId xmlns:a16="http://schemas.microsoft.com/office/drawing/2014/main" id="{226C3781-701F-94DA-F28E-3D52DA53436B}"/>
                  </a:ext>
                </a:extLst>
              </p:cNvPr>
              <p:cNvSpPr>
                <a:spLocks noChangeArrowheads="1"/>
              </p:cNvSpPr>
              <p:nvPr/>
            </p:nvSpPr>
            <p:spPr bwMode="auto">
              <a:xfrm rot="5400000">
                <a:off x="4997048" y="-799689"/>
                <a:ext cx="71438" cy="1305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33" name="Freeform: Shape 32">
                <a:extLst>
                  <a:ext uri="{FF2B5EF4-FFF2-40B4-BE49-F238E27FC236}">
                    <a16:creationId xmlns:a16="http://schemas.microsoft.com/office/drawing/2014/main" id="{9CDD56A7-F704-5921-196C-9C1F9638C06C}"/>
                  </a:ext>
                </a:extLst>
              </p:cNvPr>
              <p:cNvSpPr/>
              <p:nvPr/>
            </p:nvSpPr>
            <p:spPr>
              <a:xfrm>
                <a:off x="4772221" y="-667907"/>
                <a:ext cx="521093" cy="512839"/>
              </a:xfrm>
              <a:custGeom>
                <a:avLst/>
                <a:gdLst>
                  <a:gd name="connsiteX0" fmla="*/ 329301 w 521093"/>
                  <a:gd name="connsiteY0" fmla="*/ 0 h 512839"/>
                  <a:gd name="connsiteX1" fmla="*/ 443452 w 521093"/>
                  <a:gd name="connsiteY1" fmla="*/ 67149 h 512839"/>
                  <a:gd name="connsiteX2" fmla="*/ 444572 w 521093"/>
                  <a:gd name="connsiteY2" fmla="*/ 68268 h 512839"/>
                  <a:gd name="connsiteX3" fmla="*/ 445693 w 521093"/>
                  <a:gd name="connsiteY3" fmla="*/ 436460 h 512839"/>
                  <a:gd name="connsiteX4" fmla="*/ 76381 w 521093"/>
                  <a:gd name="connsiteY4" fmla="*/ 436458 h 512839"/>
                  <a:gd name="connsiteX5" fmla="*/ 76379 w 521093"/>
                  <a:gd name="connsiteY5" fmla="*/ 67147 h 512839"/>
                  <a:gd name="connsiteX6" fmla="*/ 183815 w 521093"/>
                  <a:gd name="connsiteY6" fmla="*/ 2238 h 512839"/>
                  <a:gd name="connsiteX7" fmla="*/ 183815 w 521093"/>
                  <a:gd name="connsiteY7" fmla="*/ 69386 h 512839"/>
                  <a:gd name="connsiteX8" fmla="*/ 121144 w 521093"/>
                  <a:gd name="connsiteY8" fmla="*/ 111912 h 512839"/>
                  <a:gd name="connsiteX9" fmla="*/ 120027 w 521093"/>
                  <a:gd name="connsiteY9" fmla="*/ 390574 h 512839"/>
                  <a:gd name="connsiteX10" fmla="*/ 400927 w 521093"/>
                  <a:gd name="connsiteY10" fmla="*/ 391695 h 512839"/>
                  <a:gd name="connsiteX11" fmla="*/ 399807 w 521093"/>
                  <a:gd name="connsiteY11" fmla="*/ 113033 h 512839"/>
                  <a:gd name="connsiteX12" fmla="*/ 398688 w 521093"/>
                  <a:gd name="connsiteY12" fmla="*/ 111913 h 512839"/>
                  <a:gd name="connsiteX13" fmla="*/ 329302 w 521093"/>
                  <a:gd name="connsiteY13" fmla="*/ 67148 h 51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1093" h="512839">
                    <a:moveTo>
                      <a:pt x="329301" y="0"/>
                    </a:moveTo>
                    <a:cubicBezTo>
                      <a:pt x="370709" y="12311"/>
                      <a:pt x="410998" y="34694"/>
                      <a:pt x="443452" y="67149"/>
                    </a:cubicBezTo>
                    <a:cubicBezTo>
                      <a:pt x="443452" y="67149"/>
                      <a:pt x="443452" y="67149"/>
                      <a:pt x="444572" y="68268"/>
                    </a:cubicBezTo>
                    <a:cubicBezTo>
                      <a:pt x="546412" y="170109"/>
                      <a:pt x="546413" y="335739"/>
                      <a:pt x="445693" y="436460"/>
                    </a:cubicBezTo>
                    <a:cubicBezTo>
                      <a:pt x="343853" y="538300"/>
                      <a:pt x="178222" y="538299"/>
                      <a:pt x="76381" y="436458"/>
                    </a:cubicBezTo>
                    <a:cubicBezTo>
                      <a:pt x="-25460" y="334617"/>
                      <a:pt x="-25461" y="168987"/>
                      <a:pt x="76379" y="67147"/>
                    </a:cubicBezTo>
                    <a:cubicBezTo>
                      <a:pt x="106595" y="36930"/>
                      <a:pt x="144646" y="14548"/>
                      <a:pt x="183815" y="2238"/>
                    </a:cubicBezTo>
                    <a:cubicBezTo>
                      <a:pt x="183815" y="2238"/>
                      <a:pt x="183815" y="2238"/>
                      <a:pt x="183815" y="69386"/>
                    </a:cubicBezTo>
                    <a:cubicBezTo>
                      <a:pt x="160314" y="79458"/>
                      <a:pt x="139050" y="94006"/>
                      <a:pt x="121144" y="111912"/>
                    </a:cubicBezTo>
                    <a:cubicBezTo>
                      <a:pt x="43925" y="189131"/>
                      <a:pt x="43926" y="314473"/>
                      <a:pt x="120027" y="390574"/>
                    </a:cubicBezTo>
                    <a:cubicBezTo>
                      <a:pt x="198366" y="468914"/>
                      <a:pt x="323708" y="468914"/>
                      <a:pt x="400927" y="391695"/>
                    </a:cubicBezTo>
                    <a:cubicBezTo>
                      <a:pt x="477027" y="315595"/>
                      <a:pt x="477027" y="190253"/>
                      <a:pt x="399807" y="113033"/>
                    </a:cubicBezTo>
                    <a:cubicBezTo>
                      <a:pt x="399807" y="113033"/>
                      <a:pt x="399807" y="113033"/>
                      <a:pt x="398688" y="111913"/>
                    </a:cubicBezTo>
                    <a:cubicBezTo>
                      <a:pt x="378543" y="91769"/>
                      <a:pt x="355041" y="77220"/>
                      <a:pt x="329302" y="671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 name="Rectangle 33">
                <a:extLst>
                  <a:ext uri="{FF2B5EF4-FFF2-40B4-BE49-F238E27FC236}">
                    <a16:creationId xmlns:a16="http://schemas.microsoft.com/office/drawing/2014/main" id="{7A41100D-8E5D-BCBE-AEA6-7CC168948D35}"/>
                  </a:ext>
                </a:extLst>
              </p:cNvPr>
              <p:cNvSpPr/>
              <p:nvPr/>
            </p:nvSpPr>
            <p:spPr>
              <a:xfrm>
                <a:off x="4996846" y="-564281"/>
                <a:ext cx="71843" cy="148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Rectangle 34">
                <a:extLst>
                  <a:ext uri="{FF2B5EF4-FFF2-40B4-BE49-F238E27FC236}">
                    <a16:creationId xmlns:a16="http://schemas.microsoft.com/office/drawing/2014/main" id="{92FD024D-A97F-3250-5D52-7032924F9A0E}"/>
                  </a:ext>
                </a:extLst>
              </p:cNvPr>
              <p:cNvSpPr/>
              <p:nvPr/>
            </p:nvSpPr>
            <p:spPr>
              <a:xfrm>
                <a:off x="4996284" y="-672427"/>
                <a:ext cx="72966" cy="72964"/>
              </a:xfrm>
              <a:prstGeom prst="rect">
                <a:avLst/>
              </a:prstGeom>
              <a:solidFill>
                <a:srgbClr val="00C7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grpSp>
      <p:grpSp>
        <p:nvGrpSpPr>
          <p:cNvPr id="36" name="Group 35">
            <a:extLst>
              <a:ext uri="{FF2B5EF4-FFF2-40B4-BE49-F238E27FC236}">
                <a16:creationId xmlns:a16="http://schemas.microsoft.com/office/drawing/2014/main" id="{41493597-0518-BCA0-4B4F-097A6435C46E}"/>
              </a:ext>
            </a:extLst>
          </p:cNvPr>
          <p:cNvGrpSpPr/>
          <p:nvPr/>
        </p:nvGrpSpPr>
        <p:grpSpPr>
          <a:xfrm>
            <a:off x="1537767" y="4883902"/>
            <a:ext cx="455948" cy="440158"/>
            <a:chOff x="5886776" y="5861648"/>
            <a:chExt cx="466329" cy="451356"/>
          </a:xfrm>
        </p:grpSpPr>
        <p:sp>
          <p:nvSpPr>
            <p:cNvPr id="37" name="Oval 36">
              <a:extLst>
                <a:ext uri="{FF2B5EF4-FFF2-40B4-BE49-F238E27FC236}">
                  <a16:creationId xmlns:a16="http://schemas.microsoft.com/office/drawing/2014/main" id="{7B1B5B93-24C4-95AD-367D-C4FA30B5A6D7}"/>
                </a:ext>
              </a:extLst>
            </p:cNvPr>
            <p:cNvSpPr/>
            <p:nvPr/>
          </p:nvSpPr>
          <p:spPr>
            <a:xfrm>
              <a:off x="5886776" y="5861648"/>
              <a:ext cx="466329" cy="45135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38" name="Group 37">
              <a:extLst>
                <a:ext uri="{FF2B5EF4-FFF2-40B4-BE49-F238E27FC236}">
                  <a16:creationId xmlns:a16="http://schemas.microsoft.com/office/drawing/2014/main" id="{587030A9-C54D-D919-9836-BA698749FE6F}"/>
                </a:ext>
              </a:extLst>
            </p:cNvPr>
            <p:cNvGrpSpPr>
              <a:grpSpLocks noChangeAspect="1"/>
            </p:cNvGrpSpPr>
            <p:nvPr/>
          </p:nvGrpSpPr>
          <p:grpSpPr>
            <a:xfrm>
              <a:off x="5970064" y="5906493"/>
              <a:ext cx="286113" cy="337714"/>
              <a:chOff x="4772221" y="-770142"/>
              <a:chExt cx="521093" cy="615074"/>
            </a:xfrm>
          </p:grpSpPr>
          <p:sp>
            <p:nvSpPr>
              <p:cNvPr id="39" name="Rectangle 197">
                <a:extLst>
                  <a:ext uri="{FF2B5EF4-FFF2-40B4-BE49-F238E27FC236}">
                    <a16:creationId xmlns:a16="http://schemas.microsoft.com/office/drawing/2014/main" id="{D2646CCF-6A97-0CC3-7F4A-38763AED2C54}"/>
                  </a:ext>
                </a:extLst>
              </p:cNvPr>
              <p:cNvSpPr>
                <a:spLocks noChangeArrowheads="1"/>
              </p:cNvSpPr>
              <p:nvPr/>
            </p:nvSpPr>
            <p:spPr bwMode="auto">
              <a:xfrm rot="5400000">
                <a:off x="4997048" y="-799689"/>
                <a:ext cx="71438" cy="1305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40" name="Freeform: Shape 39">
                <a:extLst>
                  <a:ext uri="{FF2B5EF4-FFF2-40B4-BE49-F238E27FC236}">
                    <a16:creationId xmlns:a16="http://schemas.microsoft.com/office/drawing/2014/main" id="{7BFDB926-E411-A0F0-2A86-BD68E1EC6027}"/>
                  </a:ext>
                </a:extLst>
              </p:cNvPr>
              <p:cNvSpPr/>
              <p:nvPr/>
            </p:nvSpPr>
            <p:spPr>
              <a:xfrm>
                <a:off x="4772221" y="-667907"/>
                <a:ext cx="521093" cy="512839"/>
              </a:xfrm>
              <a:custGeom>
                <a:avLst/>
                <a:gdLst>
                  <a:gd name="connsiteX0" fmla="*/ 329301 w 521093"/>
                  <a:gd name="connsiteY0" fmla="*/ 0 h 512839"/>
                  <a:gd name="connsiteX1" fmla="*/ 443452 w 521093"/>
                  <a:gd name="connsiteY1" fmla="*/ 67149 h 512839"/>
                  <a:gd name="connsiteX2" fmla="*/ 444572 w 521093"/>
                  <a:gd name="connsiteY2" fmla="*/ 68268 h 512839"/>
                  <a:gd name="connsiteX3" fmla="*/ 445693 w 521093"/>
                  <a:gd name="connsiteY3" fmla="*/ 436460 h 512839"/>
                  <a:gd name="connsiteX4" fmla="*/ 76381 w 521093"/>
                  <a:gd name="connsiteY4" fmla="*/ 436458 h 512839"/>
                  <a:gd name="connsiteX5" fmla="*/ 76379 w 521093"/>
                  <a:gd name="connsiteY5" fmla="*/ 67147 h 512839"/>
                  <a:gd name="connsiteX6" fmla="*/ 183815 w 521093"/>
                  <a:gd name="connsiteY6" fmla="*/ 2238 h 512839"/>
                  <a:gd name="connsiteX7" fmla="*/ 183815 w 521093"/>
                  <a:gd name="connsiteY7" fmla="*/ 69386 h 512839"/>
                  <a:gd name="connsiteX8" fmla="*/ 121144 w 521093"/>
                  <a:gd name="connsiteY8" fmla="*/ 111912 h 512839"/>
                  <a:gd name="connsiteX9" fmla="*/ 120027 w 521093"/>
                  <a:gd name="connsiteY9" fmla="*/ 390574 h 512839"/>
                  <a:gd name="connsiteX10" fmla="*/ 400927 w 521093"/>
                  <a:gd name="connsiteY10" fmla="*/ 391695 h 512839"/>
                  <a:gd name="connsiteX11" fmla="*/ 399807 w 521093"/>
                  <a:gd name="connsiteY11" fmla="*/ 113033 h 512839"/>
                  <a:gd name="connsiteX12" fmla="*/ 398688 w 521093"/>
                  <a:gd name="connsiteY12" fmla="*/ 111913 h 512839"/>
                  <a:gd name="connsiteX13" fmla="*/ 329302 w 521093"/>
                  <a:gd name="connsiteY13" fmla="*/ 67148 h 51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1093" h="512839">
                    <a:moveTo>
                      <a:pt x="329301" y="0"/>
                    </a:moveTo>
                    <a:cubicBezTo>
                      <a:pt x="370709" y="12311"/>
                      <a:pt x="410998" y="34694"/>
                      <a:pt x="443452" y="67149"/>
                    </a:cubicBezTo>
                    <a:cubicBezTo>
                      <a:pt x="443452" y="67149"/>
                      <a:pt x="443452" y="67149"/>
                      <a:pt x="444572" y="68268"/>
                    </a:cubicBezTo>
                    <a:cubicBezTo>
                      <a:pt x="546412" y="170109"/>
                      <a:pt x="546413" y="335739"/>
                      <a:pt x="445693" y="436460"/>
                    </a:cubicBezTo>
                    <a:cubicBezTo>
                      <a:pt x="343853" y="538300"/>
                      <a:pt x="178222" y="538299"/>
                      <a:pt x="76381" y="436458"/>
                    </a:cubicBezTo>
                    <a:cubicBezTo>
                      <a:pt x="-25460" y="334617"/>
                      <a:pt x="-25461" y="168987"/>
                      <a:pt x="76379" y="67147"/>
                    </a:cubicBezTo>
                    <a:cubicBezTo>
                      <a:pt x="106595" y="36930"/>
                      <a:pt x="144646" y="14548"/>
                      <a:pt x="183815" y="2238"/>
                    </a:cubicBezTo>
                    <a:cubicBezTo>
                      <a:pt x="183815" y="2238"/>
                      <a:pt x="183815" y="2238"/>
                      <a:pt x="183815" y="69386"/>
                    </a:cubicBezTo>
                    <a:cubicBezTo>
                      <a:pt x="160314" y="79458"/>
                      <a:pt x="139050" y="94006"/>
                      <a:pt x="121144" y="111912"/>
                    </a:cubicBezTo>
                    <a:cubicBezTo>
                      <a:pt x="43925" y="189131"/>
                      <a:pt x="43926" y="314473"/>
                      <a:pt x="120027" y="390574"/>
                    </a:cubicBezTo>
                    <a:cubicBezTo>
                      <a:pt x="198366" y="468914"/>
                      <a:pt x="323708" y="468914"/>
                      <a:pt x="400927" y="391695"/>
                    </a:cubicBezTo>
                    <a:cubicBezTo>
                      <a:pt x="477027" y="315595"/>
                      <a:pt x="477027" y="190253"/>
                      <a:pt x="399807" y="113033"/>
                    </a:cubicBezTo>
                    <a:cubicBezTo>
                      <a:pt x="399807" y="113033"/>
                      <a:pt x="399807" y="113033"/>
                      <a:pt x="398688" y="111913"/>
                    </a:cubicBezTo>
                    <a:cubicBezTo>
                      <a:pt x="378543" y="91769"/>
                      <a:pt x="355041" y="77220"/>
                      <a:pt x="329302" y="671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 name="Rectangle 40">
                <a:extLst>
                  <a:ext uri="{FF2B5EF4-FFF2-40B4-BE49-F238E27FC236}">
                    <a16:creationId xmlns:a16="http://schemas.microsoft.com/office/drawing/2014/main" id="{237D0D27-3F24-B46B-2EFD-6CE85A2065FC}"/>
                  </a:ext>
                </a:extLst>
              </p:cNvPr>
              <p:cNvSpPr/>
              <p:nvPr/>
            </p:nvSpPr>
            <p:spPr>
              <a:xfrm>
                <a:off x="4996846" y="-564281"/>
                <a:ext cx="71843" cy="148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2" name="Rectangle 41">
                <a:extLst>
                  <a:ext uri="{FF2B5EF4-FFF2-40B4-BE49-F238E27FC236}">
                    <a16:creationId xmlns:a16="http://schemas.microsoft.com/office/drawing/2014/main" id="{066BF885-EE18-87C5-629D-46B263B9A1EF}"/>
                  </a:ext>
                </a:extLst>
              </p:cNvPr>
              <p:cNvSpPr/>
              <p:nvPr/>
            </p:nvSpPr>
            <p:spPr>
              <a:xfrm>
                <a:off x="4996284" y="-672427"/>
                <a:ext cx="72966" cy="72964"/>
              </a:xfrm>
              <a:prstGeom prst="rect">
                <a:avLst/>
              </a:prstGeom>
              <a:solidFill>
                <a:srgbClr val="00C7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grpSp>
      <p:grpSp>
        <p:nvGrpSpPr>
          <p:cNvPr id="43" name="Group 42">
            <a:extLst>
              <a:ext uri="{FF2B5EF4-FFF2-40B4-BE49-F238E27FC236}">
                <a16:creationId xmlns:a16="http://schemas.microsoft.com/office/drawing/2014/main" id="{EAA7D8AB-AF13-EB0C-1D5D-F679EACB55E5}"/>
              </a:ext>
            </a:extLst>
          </p:cNvPr>
          <p:cNvGrpSpPr/>
          <p:nvPr/>
        </p:nvGrpSpPr>
        <p:grpSpPr>
          <a:xfrm>
            <a:off x="2262561" y="5688779"/>
            <a:ext cx="455948" cy="440158"/>
            <a:chOff x="5886776" y="5861648"/>
            <a:chExt cx="466329" cy="451356"/>
          </a:xfrm>
        </p:grpSpPr>
        <p:sp>
          <p:nvSpPr>
            <p:cNvPr id="44" name="Oval 43">
              <a:extLst>
                <a:ext uri="{FF2B5EF4-FFF2-40B4-BE49-F238E27FC236}">
                  <a16:creationId xmlns:a16="http://schemas.microsoft.com/office/drawing/2014/main" id="{E83204C4-72A1-331F-933C-9C2330224F67}"/>
                </a:ext>
              </a:extLst>
            </p:cNvPr>
            <p:cNvSpPr/>
            <p:nvPr/>
          </p:nvSpPr>
          <p:spPr>
            <a:xfrm>
              <a:off x="5886776" y="5861648"/>
              <a:ext cx="466329" cy="45135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45" name="Group 44">
              <a:extLst>
                <a:ext uri="{FF2B5EF4-FFF2-40B4-BE49-F238E27FC236}">
                  <a16:creationId xmlns:a16="http://schemas.microsoft.com/office/drawing/2014/main" id="{7A7437FC-E4A4-F8CE-3FDA-A86CFF01BBCF}"/>
                </a:ext>
              </a:extLst>
            </p:cNvPr>
            <p:cNvGrpSpPr>
              <a:grpSpLocks noChangeAspect="1"/>
            </p:cNvGrpSpPr>
            <p:nvPr/>
          </p:nvGrpSpPr>
          <p:grpSpPr>
            <a:xfrm>
              <a:off x="5970064" y="5906493"/>
              <a:ext cx="286113" cy="337714"/>
              <a:chOff x="4772221" y="-770142"/>
              <a:chExt cx="521093" cy="615074"/>
            </a:xfrm>
          </p:grpSpPr>
          <p:sp>
            <p:nvSpPr>
              <p:cNvPr id="46" name="Rectangle 197">
                <a:extLst>
                  <a:ext uri="{FF2B5EF4-FFF2-40B4-BE49-F238E27FC236}">
                    <a16:creationId xmlns:a16="http://schemas.microsoft.com/office/drawing/2014/main" id="{E54E385A-329D-9940-8F51-0B90F407F136}"/>
                  </a:ext>
                </a:extLst>
              </p:cNvPr>
              <p:cNvSpPr>
                <a:spLocks noChangeArrowheads="1"/>
              </p:cNvSpPr>
              <p:nvPr/>
            </p:nvSpPr>
            <p:spPr bwMode="auto">
              <a:xfrm rot="5400000">
                <a:off x="4997048" y="-799689"/>
                <a:ext cx="71438" cy="1305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47" name="Freeform: Shape 46">
                <a:extLst>
                  <a:ext uri="{FF2B5EF4-FFF2-40B4-BE49-F238E27FC236}">
                    <a16:creationId xmlns:a16="http://schemas.microsoft.com/office/drawing/2014/main" id="{A1B409CE-627E-30B4-2E6B-36CB274666A8}"/>
                  </a:ext>
                </a:extLst>
              </p:cNvPr>
              <p:cNvSpPr/>
              <p:nvPr/>
            </p:nvSpPr>
            <p:spPr>
              <a:xfrm>
                <a:off x="4772221" y="-667907"/>
                <a:ext cx="521093" cy="512839"/>
              </a:xfrm>
              <a:custGeom>
                <a:avLst/>
                <a:gdLst>
                  <a:gd name="connsiteX0" fmla="*/ 329301 w 521093"/>
                  <a:gd name="connsiteY0" fmla="*/ 0 h 512839"/>
                  <a:gd name="connsiteX1" fmla="*/ 443452 w 521093"/>
                  <a:gd name="connsiteY1" fmla="*/ 67149 h 512839"/>
                  <a:gd name="connsiteX2" fmla="*/ 444572 w 521093"/>
                  <a:gd name="connsiteY2" fmla="*/ 68268 h 512839"/>
                  <a:gd name="connsiteX3" fmla="*/ 445693 w 521093"/>
                  <a:gd name="connsiteY3" fmla="*/ 436460 h 512839"/>
                  <a:gd name="connsiteX4" fmla="*/ 76381 w 521093"/>
                  <a:gd name="connsiteY4" fmla="*/ 436458 h 512839"/>
                  <a:gd name="connsiteX5" fmla="*/ 76379 w 521093"/>
                  <a:gd name="connsiteY5" fmla="*/ 67147 h 512839"/>
                  <a:gd name="connsiteX6" fmla="*/ 183815 w 521093"/>
                  <a:gd name="connsiteY6" fmla="*/ 2238 h 512839"/>
                  <a:gd name="connsiteX7" fmla="*/ 183815 w 521093"/>
                  <a:gd name="connsiteY7" fmla="*/ 69386 h 512839"/>
                  <a:gd name="connsiteX8" fmla="*/ 121144 w 521093"/>
                  <a:gd name="connsiteY8" fmla="*/ 111912 h 512839"/>
                  <a:gd name="connsiteX9" fmla="*/ 120027 w 521093"/>
                  <a:gd name="connsiteY9" fmla="*/ 390574 h 512839"/>
                  <a:gd name="connsiteX10" fmla="*/ 400927 w 521093"/>
                  <a:gd name="connsiteY10" fmla="*/ 391695 h 512839"/>
                  <a:gd name="connsiteX11" fmla="*/ 399807 w 521093"/>
                  <a:gd name="connsiteY11" fmla="*/ 113033 h 512839"/>
                  <a:gd name="connsiteX12" fmla="*/ 398688 w 521093"/>
                  <a:gd name="connsiteY12" fmla="*/ 111913 h 512839"/>
                  <a:gd name="connsiteX13" fmla="*/ 329302 w 521093"/>
                  <a:gd name="connsiteY13" fmla="*/ 67148 h 51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1093" h="512839">
                    <a:moveTo>
                      <a:pt x="329301" y="0"/>
                    </a:moveTo>
                    <a:cubicBezTo>
                      <a:pt x="370709" y="12311"/>
                      <a:pt x="410998" y="34694"/>
                      <a:pt x="443452" y="67149"/>
                    </a:cubicBezTo>
                    <a:cubicBezTo>
                      <a:pt x="443452" y="67149"/>
                      <a:pt x="443452" y="67149"/>
                      <a:pt x="444572" y="68268"/>
                    </a:cubicBezTo>
                    <a:cubicBezTo>
                      <a:pt x="546412" y="170109"/>
                      <a:pt x="546413" y="335739"/>
                      <a:pt x="445693" y="436460"/>
                    </a:cubicBezTo>
                    <a:cubicBezTo>
                      <a:pt x="343853" y="538300"/>
                      <a:pt x="178222" y="538299"/>
                      <a:pt x="76381" y="436458"/>
                    </a:cubicBezTo>
                    <a:cubicBezTo>
                      <a:pt x="-25460" y="334617"/>
                      <a:pt x="-25461" y="168987"/>
                      <a:pt x="76379" y="67147"/>
                    </a:cubicBezTo>
                    <a:cubicBezTo>
                      <a:pt x="106595" y="36930"/>
                      <a:pt x="144646" y="14548"/>
                      <a:pt x="183815" y="2238"/>
                    </a:cubicBezTo>
                    <a:cubicBezTo>
                      <a:pt x="183815" y="2238"/>
                      <a:pt x="183815" y="2238"/>
                      <a:pt x="183815" y="69386"/>
                    </a:cubicBezTo>
                    <a:cubicBezTo>
                      <a:pt x="160314" y="79458"/>
                      <a:pt x="139050" y="94006"/>
                      <a:pt x="121144" y="111912"/>
                    </a:cubicBezTo>
                    <a:cubicBezTo>
                      <a:pt x="43925" y="189131"/>
                      <a:pt x="43926" y="314473"/>
                      <a:pt x="120027" y="390574"/>
                    </a:cubicBezTo>
                    <a:cubicBezTo>
                      <a:pt x="198366" y="468914"/>
                      <a:pt x="323708" y="468914"/>
                      <a:pt x="400927" y="391695"/>
                    </a:cubicBezTo>
                    <a:cubicBezTo>
                      <a:pt x="477027" y="315595"/>
                      <a:pt x="477027" y="190253"/>
                      <a:pt x="399807" y="113033"/>
                    </a:cubicBezTo>
                    <a:cubicBezTo>
                      <a:pt x="399807" y="113033"/>
                      <a:pt x="399807" y="113033"/>
                      <a:pt x="398688" y="111913"/>
                    </a:cubicBezTo>
                    <a:cubicBezTo>
                      <a:pt x="378543" y="91769"/>
                      <a:pt x="355041" y="77220"/>
                      <a:pt x="329302" y="671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 name="Rectangle 47">
                <a:extLst>
                  <a:ext uri="{FF2B5EF4-FFF2-40B4-BE49-F238E27FC236}">
                    <a16:creationId xmlns:a16="http://schemas.microsoft.com/office/drawing/2014/main" id="{81859129-F7BF-F0A0-44F0-539F0498D174}"/>
                  </a:ext>
                </a:extLst>
              </p:cNvPr>
              <p:cNvSpPr/>
              <p:nvPr/>
            </p:nvSpPr>
            <p:spPr>
              <a:xfrm>
                <a:off x="4996846" y="-564281"/>
                <a:ext cx="71843" cy="148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9" name="Rectangle 48">
                <a:extLst>
                  <a:ext uri="{FF2B5EF4-FFF2-40B4-BE49-F238E27FC236}">
                    <a16:creationId xmlns:a16="http://schemas.microsoft.com/office/drawing/2014/main" id="{FE4AA8B7-AA7D-1DE0-E33C-495CAE849C59}"/>
                  </a:ext>
                </a:extLst>
              </p:cNvPr>
              <p:cNvSpPr/>
              <p:nvPr/>
            </p:nvSpPr>
            <p:spPr>
              <a:xfrm>
                <a:off x="4996284" y="-672427"/>
                <a:ext cx="72966" cy="72964"/>
              </a:xfrm>
              <a:prstGeom prst="rect">
                <a:avLst/>
              </a:prstGeom>
              <a:solidFill>
                <a:srgbClr val="00C7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grpSp>
      <p:grpSp>
        <p:nvGrpSpPr>
          <p:cNvPr id="50" name="Group 49">
            <a:extLst>
              <a:ext uri="{FF2B5EF4-FFF2-40B4-BE49-F238E27FC236}">
                <a16:creationId xmlns:a16="http://schemas.microsoft.com/office/drawing/2014/main" id="{5C9A4511-7885-F36C-32FE-C261FB1A6790}"/>
              </a:ext>
            </a:extLst>
          </p:cNvPr>
          <p:cNvGrpSpPr/>
          <p:nvPr/>
        </p:nvGrpSpPr>
        <p:grpSpPr>
          <a:xfrm>
            <a:off x="2423763" y="4366097"/>
            <a:ext cx="455948" cy="440158"/>
            <a:chOff x="5886776" y="5861648"/>
            <a:chExt cx="466329" cy="451356"/>
          </a:xfrm>
        </p:grpSpPr>
        <p:sp>
          <p:nvSpPr>
            <p:cNvPr id="51" name="Oval 50">
              <a:extLst>
                <a:ext uri="{FF2B5EF4-FFF2-40B4-BE49-F238E27FC236}">
                  <a16:creationId xmlns:a16="http://schemas.microsoft.com/office/drawing/2014/main" id="{12DBE24F-7FA5-0070-F185-94EF7186068E}"/>
                </a:ext>
              </a:extLst>
            </p:cNvPr>
            <p:cNvSpPr/>
            <p:nvPr/>
          </p:nvSpPr>
          <p:spPr>
            <a:xfrm>
              <a:off x="5886776" y="5861648"/>
              <a:ext cx="466329" cy="45135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52" name="Group 51">
              <a:extLst>
                <a:ext uri="{FF2B5EF4-FFF2-40B4-BE49-F238E27FC236}">
                  <a16:creationId xmlns:a16="http://schemas.microsoft.com/office/drawing/2014/main" id="{7B923EB8-A110-2376-2B31-4D49FF640B61}"/>
                </a:ext>
              </a:extLst>
            </p:cNvPr>
            <p:cNvGrpSpPr>
              <a:grpSpLocks noChangeAspect="1"/>
            </p:cNvGrpSpPr>
            <p:nvPr/>
          </p:nvGrpSpPr>
          <p:grpSpPr>
            <a:xfrm>
              <a:off x="5970064" y="5906493"/>
              <a:ext cx="286113" cy="337714"/>
              <a:chOff x="4772221" y="-770142"/>
              <a:chExt cx="521093" cy="615074"/>
            </a:xfrm>
          </p:grpSpPr>
          <p:sp>
            <p:nvSpPr>
              <p:cNvPr id="53" name="Rectangle 197">
                <a:extLst>
                  <a:ext uri="{FF2B5EF4-FFF2-40B4-BE49-F238E27FC236}">
                    <a16:creationId xmlns:a16="http://schemas.microsoft.com/office/drawing/2014/main" id="{2D1D9FC1-4AF1-362A-6737-7A61DD4E195F}"/>
                  </a:ext>
                </a:extLst>
              </p:cNvPr>
              <p:cNvSpPr>
                <a:spLocks noChangeArrowheads="1"/>
              </p:cNvSpPr>
              <p:nvPr/>
            </p:nvSpPr>
            <p:spPr bwMode="auto">
              <a:xfrm rot="5400000">
                <a:off x="4997048" y="-799689"/>
                <a:ext cx="71438" cy="1305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54" name="Freeform: Shape 53">
                <a:extLst>
                  <a:ext uri="{FF2B5EF4-FFF2-40B4-BE49-F238E27FC236}">
                    <a16:creationId xmlns:a16="http://schemas.microsoft.com/office/drawing/2014/main" id="{E5682FD4-8D6F-EFB2-5EF5-07D93CA6133E}"/>
                  </a:ext>
                </a:extLst>
              </p:cNvPr>
              <p:cNvSpPr/>
              <p:nvPr/>
            </p:nvSpPr>
            <p:spPr>
              <a:xfrm>
                <a:off x="4772221" y="-667907"/>
                <a:ext cx="521093" cy="512839"/>
              </a:xfrm>
              <a:custGeom>
                <a:avLst/>
                <a:gdLst>
                  <a:gd name="connsiteX0" fmla="*/ 329301 w 521093"/>
                  <a:gd name="connsiteY0" fmla="*/ 0 h 512839"/>
                  <a:gd name="connsiteX1" fmla="*/ 443452 w 521093"/>
                  <a:gd name="connsiteY1" fmla="*/ 67149 h 512839"/>
                  <a:gd name="connsiteX2" fmla="*/ 444572 w 521093"/>
                  <a:gd name="connsiteY2" fmla="*/ 68268 h 512839"/>
                  <a:gd name="connsiteX3" fmla="*/ 445693 w 521093"/>
                  <a:gd name="connsiteY3" fmla="*/ 436460 h 512839"/>
                  <a:gd name="connsiteX4" fmla="*/ 76381 w 521093"/>
                  <a:gd name="connsiteY4" fmla="*/ 436458 h 512839"/>
                  <a:gd name="connsiteX5" fmla="*/ 76379 w 521093"/>
                  <a:gd name="connsiteY5" fmla="*/ 67147 h 512839"/>
                  <a:gd name="connsiteX6" fmla="*/ 183815 w 521093"/>
                  <a:gd name="connsiteY6" fmla="*/ 2238 h 512839"/>
                  <a:gd name="connsiteX7" fmla="*/ 183815 w 521093"/>
                  <a:gd name="connsiteY7" fmla="*/ 69386 h 512839"/>
                  <a:gd name="connsiteX8" fmla="*/ 121144 w 521093"/>
                  <a:gd name="connsiteY8" fmla="*/ 111912 h 512839"/>
                  <a:gd name="connsiteX9" fmla="*/ 120027 w 521093"/>
                  <a:gd name="connsiteY9" fmla="*/ 390574 h 512839"/>
                  <a:gd name="connsiteX10" fmla="*/ 400927 w 521093"/>
                  <a:gd name="connsiteY10" fmla="*/ 391695 h 512839"/>
                  <a:gd name="connsiteX11" fmla="*/ 399807 w 521093"/>
                  <a:gd name="connsiteY11" fmla="*/ 113033 h 512839"/>
                  <a:gd name="connsiteX12" fmla="*/ 398688 w 521093"/>
                  <a:gd name="connsiteY12" fmla="*/ 111913 h 512839"/>
                  <a:gd name="connsiteX13" fmla="*/ 329302 w 521093"/>
                  <a:gd name="connsiteY13" fmla="*/ 67148 h 51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1093" h="512839">
                    <a:moveTo>
                      <a:pt x="329301" y="0"/>
                    </a:moveTo>
                    <a:cubicBezTo>
                      <a:pt x="370709" y="12311"/>
                      <a:pt x="410998" y="34694"/>
                      <a:pt x="443452" y="67149"/>
                    </a:cubicBezTo>
                    <a:cubicBezTo>
                      <a:pt x="443452" y="67149"/>
                      <a:pt x="443452" y="67149"/>
                      <a:pt x="444572" y="68268"/>
                    </a:cubicBezTo>
                    <a:cubicBezTo>
                      <a:pt x="546412" y="170109"/>
                      <a:pt x="546413" y="335739"/>
                      <a:pt x="445693" y="436460"/>
                    </a:cubicBezTo>
                    <a:cubicBezTo>
                      <a:pt x="343853" y="538300"/>
                      <a:pt x="178222" y="538299"/>
                      <a:pt x="76381" y="436458"/>
                    </a:cubicBezTo>
                    <a:cubicBezTo>
                      <a:pt x="-25460" y="334617"/>
                      <a:pt x="-25461" y="168987"/>
                      <a:pt x="76379" y="67147"/>
                    </a:cubicBezTo>
                    <a:cubicBezTo>
                      <a:pt x="106595" y="36930"/>
                      <a:pt x="144646" y="14548"/>
                      <a:pt x="183815" y="2238"/>
                    </a:cubicBezTo>
                    <a:cubicBezTo>
                      <a:pt x="183815" y="2238"/>
                      <a:pt x="183815" y="2238"/>
                      <a:pt x="183815" y="69386"/>
                    </a:cubicBezTo>
                    <a:cubicBezTo>
                      <a:pt x="160314" y="79458"/>
                      <a:pt x="139050" y="94006"/>
                      <a:pt x="121144" y="111912"/>
                    </a:cubicBezTo>
                    <a:cubicBezTo>
                      <a:pt x="43925" y="189131"/>
                      <a:pt x="43926" y="314473"/>
                      <a:pt x="120027" y="390574"/>
                    </a:cubicBezTo>
                    <a:cubicBezTo>
                      <a:pt x="198366" y="468914"/>
                      <a:pt x="323708" y="468914"/>
                      <a:pt x="400927" y="391695"/>
                    </a:cubicBezTo>
                    <a:cubicBezTo>
                      <a:pt x="477027" y="315595"/>
                      <a:pt x="477027" y="190253"/>
                      <a:pt x="399807" y="113033"/>
                    </a:cubicBezTo>
                    <a:cubicBezTo>
                      <a:pt x="399807" y="113033"/>
                      <a:pt x="399807" y="113033"/>
                      <a:pt x="398688" y="111913"/>
                    </a:cubicBezTo>
                    <a:cubicBezTo>
                      <a:pt x="378543" y="91769"/>
                      <a:pt x="355041" y="77220"/>
                      <a:pt x="329302" y="671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5" name="Rectangle 54">
                <a:extLst>
                  <a:ext uri="{FF2B5EF4-FFF2-40B4-BE49-F238E27FC236}">
                    <a16:creationId xmlns:a16="http://schemas.microsoft.com/office/drawing/2014/main" id="{7B7C00BC-5C14-A054-5944-F2B8BA5FC08C}"/>
                  </a:ext>
                </a:extLst>
              </p:cNvPr>
              <p:cNvSpPr/>
              <p:nvPr/>
            </p:nvSpPr>
            <p:spPr>
              <a:xfrm>
                <a:off x="4996846" y="-564281"/>
                <a:ext cx="71843" cy="148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6" name="Rectangle 55">
                <a:extLst>
                  <a:ext uri="{FF2B5EF4-FFF2-40B4-BE49-F238E27FC236}">
                    <a16:creationId xmlns:a16="http://schemas.microsoft.com/office/drawing/2014/main" id="{F1BFFB5A-0464-EC88-F6EE-8AE7B81E53D8}"/>
                  </a:ext>
                </a:extLst>
              </p:cNvPr>
              <p:cNvSpPr/>
              <p:nvPr/>
            </p:nvSpPr>
            <p:spPr>
              <a:xfrm>
                <a:off x="4996284" y="-672427"/>
                <a:ext cx="72966" cy="72964"/>
              </a:xfrm>
              <a:prstGeom prst="rect">
                <a:avLst/>
              </a:prstGeom>
              <a:solidFill>
                <a:srgbClr val="00C7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grpSp>
      <p:cxnSp>
        <p:nvCxnSpPr>
          <p:cNvPr id="58" name="Straight Arrow Connector 57">
            <a:extLst>
              <a:ext uri="{FF2B5EF4-FFF2-40B4-BE49-F238E27FC236}">
                <a16:creationId xmlns:a16="http://schemas.microsoft.com/office/drawing/2014/main" id="{6EF397A5-28A4-49F7-F09F-8381526A0ED5}"/>
              </a:ext>
            </a:extLst>
          </p:cNvPr>
          <p:cNvCxnSpPr>
            <a:cxnSpLocks/>
            <a:stCxn id="30" idx="6"/>
            <a:endCxn id="37" idx="1"/>
          </p:cNvCxnSpPr>
          <p:nvPr/>
        </p:nvCxnSpPr>
        <p:spPr>
          <a:xfrm>
            <a:off x="1223073" y="4883902"/>
            <a:ext cx="381466" cy="64460"/>
          </a:xfrm>
          <a:prstGeom prst="straightConnector1">
            <a:avLst/>
          </a:prstGeom>
          <a:noFill/>
          <a:ln w="25400" cap="flat">
            <a:solidFill>
              <a:schemeClr val="tx1"/>
            </a:solidFill>
            <a:prstDash val="solid"/>
            <a:miter lim="400000"/>
            <a:headEnd type="triangle" w="med" len="med"/>
            <a:tailEnd type="triangle" w="med" len="med"/>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5201003D-9835-2BDE-16F3-CB3F1E6369BD}"/>
              </a:ext>
            </a:extLst>
          </p:cNvPr>
          <p:cNvCxnSpPr>
            <a:cxnSpLocks/>
            <a:stCxn id="30" idx="4"/>
            <a:endCxn id="76" idx="0"/>
          </p:cNvCxnSpPr>
          <p:nvPr/>
        </p:nvCxnSpPr>
        <p:spPr>
          <a:xfrm>
            <a:off x="995099" y="5103981"/>
            <a:ext cx="111427" cy="420905"/>
          </a:xfrm>
          <a:prstGeom prst="straightConnector1">
            <a:avLst/>
          </a:prstGeom>
          <a:noFill/>
          <a:ln w="25400" cap="flat">
            <a:solidFill>
              <a:schemeClr val="tx1"/>
            </a:solidFill>
            <a:prstDash val="solid"/>
            <a:miter lim="400000"/>
            <a:headEnd type="triangle" w="med" len="med"/>
            <a:tailEnd type="triangle" w="med" len="med"/>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05B11939-6B40-380D-836D-670735A48AEA}"/>
              </a:ext>
            </a:extLst>
          </p:cNvPr>
          <p:cNvCxnSpPr>
            <a:cxnSpLocks/>
            <a:stCxn id="37" idx="7"/>
            <a:endCxn id="51" idx="3"/>
          </p:cNvCxnSpPr>
          <p:nvPr/>
        </p:nvCxnSpPr>
        <p:spPr>
          <a:xfrm flipV="1">
            <a:off x="1926943" y="4741795"/>
            <a:ext cx="563592" cy="206567"/>
          </a:xfrm>
          <a:prstGeom prst="straightConnector1">
            <a:avLst/>
          </a:prstGeom>
          <a:noFill/>
          <a:ln w="25400" cap="flat">
            <a:solidFill>
              <a:schemeClr val="tx1"/>
            </a:solidFill>
            <a:prstDash val="solid"/>
            <a:miter lim="400000"/>
            <a:headEnd type="triangle" w="med" len="med"/>
            <a:tailEnd type="triangle" w="med" len="med"/>
          </a:ln>
          <a:effectLst/>
          <a:sp3d/>
        </p:spPr>
        <p:style>
          <a:lnRef idx="0">
            <a:scrgbClr r="0" g="0" b="0"/>
          </a:lnRef>
          <a:fillRef idx="0">
            <a:scrgbClr r="0" g="0" b="0"/>
          </a:fillRef>
          <a:effectRef idx="0">
            <a:scrgbClr r="0" g="0" b="0"/>
          </a:effectRef>
          <a:fontRef idx="none"/>
        </p:style>
      </p:cxnSp>
      <p:cxnSp>
        <p:nvCxnSpPr>
          <p:cNvPr id="63" name="Straight Arrow Connector 62">
            <a:extLst>
              <a:ext uri="{FF2B5EF4-FFF2-40B4-BE49-F238E27FC236}">
                <a16:creationId xmlns:a16="http://schemas.microsoft.com/office/drawing/2014/main" id="{8F333262-8FED-F211-AF89-DA524AAED187}"/>
              </a:ext>
            </a:extLst>
          </p:cNvPr>
          <p:cNvCxnSpPr>
            <a:cxnSpLocks/>
            <a:stCxn id="37" idx="5"/>
            <a:endCxn id="44" idx="0"/>
          </p:cNvCxnSpPr>
          <p:nvPr/>
        </p:nvCxnSpPr>
        <p:spPr>
          <a:xfrm>
            <a:off x="1926943" y="5259600"/>
            <a:ext cx="563592" cy="429179"/>
          </a:xfrm>
          <a:prstGeom prst="straightConnector1">
            <a:avLst/>
          </a:prstGeom>
          <a:noFill/>
          <a:ln w="25400" cap="flat">
            <a:solidFill>
              <a:schemeClr val="tx1"/>
            </a:solidFill>
            <a:prstDash val="solid"/>
            <a:miter lim="400000"/>
            <a:headEnd type="triangle" w="med" len="med"/>
            <a:tailEnd type="triangle" w="med" len="med"/>
          </a:ln>
          <a:effectLst/>
          <a:sp3d/>
        </p:spPr>
        <p:style>
          <a:lnRef idx="0">
            <a:scrgbClr r="0" g="0" b="0"/>
          </a:lnRef>
          <a:fillRef idx="0">
            <a:scrgbClr r="0" g="0" b="0"/>
          </a:fillRef>
          <a:effectRef idx="0">
            <a:scrgbClr r="0" g="0" b="0"/>
          </a:effectRef>
          <a:fontRef idx="none"/>
        </p:style>
      </p:cxnSp>
      <p:grpSp>
        <p:nvGrpSpPr>
          <p:cNvPr id="75" name="Group 74">
            <a:extLst>
              <a:ext uri="{FF2B5EF4-FFF2-40B4-BE49-F238E27FC236}">
                <a16:creationId xmlns:a16="http://schemas.microsoft.com/office/drawing/2014/main" id="{EB225A3A-BFA1-F9AE-0BEA-F1172A49E169}"/>
              </a:ext>
            </a:extLst>
          </p:cNvPr>
          <p:cNvGrpSpPr/>
          <p:nvPr/>
        </p:nvGrpSpPr>
        <p:grpSpPr>
          <a:xfrm>
            <a:off x="878552" y="5524886"/>
            <a:ext cx="455948" cy="440158"/>
            <a:chOff x="5886776" y="5861648"/>
            <a:chExt cx="466329" cy="451356"/>
          </a:xfrm>
        </p:grpSpPr>
        <p:sp>
          <p:nvSpPr>
            <p:cNvPr id="76" name="Oval 75">
              <a:extLst>
                <a:ext uri="{FF2B5EF4-FFF2-40B4-BE49-F238E27FC236}">
                  <a16:creationId xmlns:a16="http://schemas.microsoft.com/office/drawing/2014/main" id="{E2886D09-55B1-1D69-7BA2-B4668E55CC04}"/>
                </a:ext>
              </a:extLst>
            </p:cNvPr>
            <p:cNvSpPr/>
            <p:nvPr/>
          </p:nvSpPr>
          <p:spPr>
            <a:xfrm>
              <a:off x="5886776" y="5861648"/>
              <a:ext cx="466329" cy="45135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77" name="Group 76">
              <a:extLst>
                <a:ext uri="{FF2B5EF4-FFF2-40B4-BE49-F238E27FC236}">
                  <a16:creationId xmlns:a16="http://schemas.microsoft.com/office/drawing/2014/main" id="{4C73CAAC-FF63-D061-9F75-3CC2680F02EB}"/>
                </a:ext>
              </a:extLst>
            </p:cNvPr>
            <p:cNvGrpSpPr>
              <a:grpSpLocks noChangeAspect="1"/>
            </p:cNvGrpSpPr>
            <p:nvPr/>
          </p:nvGrpSpPr>
          <p:grpSpPr>
            <a:xfrm>
              <a:off x="5970064" y="5906493"/>
              <a:ext cx="286113" cy="337714"/>
              <a:chOff x="4772221" y="-770142"/>
              <a:chExt cx="521093" cy="615074"/>
            </a:xfrm>
          </p:grpSpPr>
          <p:sp>
            <p:nvSpPr>
              <p:cNvPr id="78" name="Rectangle 197">
                <a:extLst>
                  <a:ext uri="{FF2B5EF4-FFF2-40B4-BE49-F238E27FC236}">
                    <a16:creationId xmlns:a16="http://schemas.microsoft.com/office/drawing/2014/main" id="{B4989BC5-B0D3-7EE5-4A31-036C1C1B8B78}"/>
                  </a:ext>
                </a:extLst>
              </p:cNvPr>
              <p:cNvSpPr>
                <a:spLocks noChangeArrowheads="1"/>
              </p:cNvSpPr>
              <p:nvPr/>
            </p:nvSpPr>
            <p:spPr bwMode="auto">
              <a:xfrm rot="5400000">
                <a:off x="4997048" y="-799689"/>
                <a:ext cx="71438" cy="1305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79" name="Freeform: Shape 78">
                <a:extLst>
                  <a:ext uri="{FF2B5EF4-FFF2-40B4-BE49-F238E27FC236}">
                    <a16:creationId xmlns:a16="http://schemas.microsoft.com/office/drawing/2014/main" id="{7CE1EBDE-9867-C3F2-5DA9-FE678A9CA1F9}"/>
                  </a:ext>
                </a:extLst>
              </p:cNvPr>
              <p:cNvSpPr/>
              <p:nvPr/>
            </p:nvSpPr>
            <p:spPr>
              <a:xfrm>
                <a:off x="4772221" y="-667907"/>
                <a:ext cx="521093" cy="512839"/>
              </a:xfrm>
              <a:custGeom>
                <a:avLst/>
                <a:gdLst>
                  <a:gd name="connsiteX0" fmla="*/ 329301 w 521093"/>
                  <a:gd name="connsiteY0" fmla="*/ 0 h 512839"/>
                  <a:gd name="connsiteX1" fmla="*/ 443452 w 521093"/>
                  <a:gd name="connsiteY1" fmla="*/ 67149 h 512839"/>
                  <a:gd name="connsiteX2" fmla="*/ 444572 w 521093"/>
                  <a:gd name="connsiteY2" fmla="*/ 68268 h 512839"/>
                  <a:gd name="connsiteX3" fmla="*/ 445693 w 521093"/>
                  <a:gd name="connsiteY3" fmla="*/ 436460 h 512839"/>
                  <a:gd name="connsiteX4" fmla="*/ 76381 w 521093"/>
                  <a:gd name="connsiteY4" fmla="*/ 436458 h 512839"/>
                  <a:gd name="connsiteX5" fmla="*/ 76379 w 521093"/>
                  <a:gd name="connsiteY5" fmla="*/ 67147 h 512839"/>
                  <a:gd name="connsiteX6" fmla="*/ 183815 w 521093"/>
                  <a:gd name="connsiteY6" fmla="*/ 2238 h 512839"/>
                  <a:gd name="connsiteX7" fmla="*/ 183815 w 521093"/>
                  <a:gd name="connsiteY7" fmla="*/ 69386 h 512839"/>
                  <a:gd name="connsiteX8" fmla="*/ 121144 w 521093"/>
                  <a:gd name="connsiteY8" fmla="*/ 111912 h 512839"/>
                  <a:gd name="connsiteX9" fmla="*/ 120027 w 521093"/>
                  <a:gd name="connsiteY9" fmla="*/ 390574 h 512839"/>
                  <a:gd name="connsiteX10" fmla="*/ 400927 w 521093"/>
                  <a:gd name="connsiteY10" fmla="*/ 391695 h 512839"/>
                  <a:gd name="connsiteX11" fmla="*/ 399807 w 521093"/>
                  <a:gd name="connsiteY11" fmla="*/ 113033 h 512839"/>
                  <a:gd name="connsiteX12" fmla="*/ 398688 w 521093"/>
                  <a:gd name="connsiteY12" fmla="*/ 111913 h 512839"/>
                  <a:gd name="connsiteX13" fmla="*/ 329302 w 521093"/>
                  <a:gd name="connsiteY13" fmla="*/ 67148 h 51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1093" h="512839">
                    <a:moveTo>
                      <a:pt x="329301" y="0"/>
                    </a:moveTo>
                    <a:cubicBezTo>
                      <a:pt x="370709" y="12311"/>
                      <a:pt x="410998" y="34694"/>
                      <a:pt x="443452" y="67149"/>
                    </a:cubicBezTo>
                    <a:cubicBezTo>
                      <a:pt x="443452" y="67149"/>
                      <a:pt x="443452" y="67149"/>
                      <a:pt x="444572" y="68268"/>
                    </a:cubicBezTo>
                    <a:cubicBezTo>
                      <a:pt x="546412" y="170109"/>
                      <a:pt x="546413" y="335739"/>
                      <a:pt x="445693" y="436460"/>
                    </a:cubicBezTo>
                    <a:cubicBezTo>
                      <a:pt x="343853" y="538300"/>
                      <a:pt x="178222" y="538299"/>
                      <a:pt x="76381" y="436458"/>
                    </a:cubicBezTo>
                    <a:cubicBezTo>
                      <a:pt x="-25460" y="334617"/>
                      <a:pt x="-25461" y="168987"/>
                      <a:pt x="76379" y="67147"/>
                    </a:cubicBezTo>
                    <a:cubicBezTo>
                      <a:pt x="106595" y="36930"/>
                      <a:pt x="144646" y="14548"/>
                      <a:pt x="183815" y="2238"/>
                    </a:cubicBezTo>
                    <a:cubicBezTo>
                      <a:pt x="183815" y="2238"/>
                      <a:pt x="183815" y="2238"/>
                      <a:pt x="183815" y="69386"/>
                    </a:cubicBezTo>
                    <a:cubicBezTo>
                      <a:pt x="160314" y="79458"/>
                      <a:pt x="139050" y="94006"/>
                      <a:pt x="121144" y="111912"/>
                    </a:cubicBezTo>
                    <a:cubicBezTo>
                      <a:pt x="43925" y="189131"/>
                      <a:pt x="43926" y="314473"/>
                      <a:pt x="120027" y="390574"/>
                    </a:cubicBezTo>
                    <a:cubicBezTo>
                      <a:pt x="198366" y="468914"/>
                      <a:pt x="323708" y="468914"/>
                      <a:pt x="400927" y="391695"/>
                    </a:cubicBezTo>
                    <a:cubicBezTo>
                      <a:pt x="477027" y="315595"/>
                      <a:pt x="477027" y="190253"/>
                      <a:pt x="399807" y="113033"/>
                    </a:cubicBezTo>
                    <a:cubicBezTo>
                      <a:pt x="399807" y="113033"/>
                      <a:pt x="399807" y="113033"/>
                      <a:pt x="398688" y="111913"/>
                    </a:cubicBezTo>
                    <a:cubicBezTo>
                      <a:pt x="378543" y="91769"/>
                      <a:pt x="355041" y="77220"/>
                      <a:pt x="329302" y="671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0" name="Rectangle 79">
                <a:extLst>
                  <a:ext uri="{FF2B5EF4-FFF2-40B4-BE49-F238E27FC236}">
                    <a16:creationId xmlns:a16="http://schemas.microsoft.com/office/drawing/2014/main" id="{9BA03220-41EF-10EF-19A4-F778FE5D0AE0}"/>
                  </a:ext>
                </a:extLst>
              </p:cNvPr>
              <p:cNvSpPr/>
              <p:nvPr/>
            </p:nvSpPr>
            <p:spPr>
              <a:xfrm>
                <a:off x="4996846" y="-564281"/>
                <a:ext cx="71843" cy="148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81" name="Rectangle 80">
                <a:extLst>
                  <a:ext uri="{FF2B5EF4-FFF2-40B4-BE49-F238E27FC236}">
                    <a16:creationId xmlns:a16="http://schemas.microsoft.com/office/drawing/2014/main" id="{F6171A84-C237-819C-9A6F-1C1DDD8341B0}"/>
                  </a:ext>
                </a:extLst>
              </p:cNvPr>
              <p:cNvSpPr/>
              <p:nvPr/>
            </p:nvSpPr>
            <p:spPr>
              <a:xfrm>
                <a:off x="4996284" y="-672427"/>
                <a:ext cx="72966" cy="72964"/>
              </a:xfrm>
              <a:prstGeom prst="rect">
                <a:avLst/>
              </a:prstGeom>
              <a:solidFill>
                <a:srgbClr val="00C7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grpSp>
      <p:cxnSp>
        <p:nvCxnSpPr>
          <p:cNvPr id="86" name="Straight Arrow Connector 85">
            <a:extLst>
              <a:ext uri="{FF2B5EF4-FFF2-40B4-BE49-F238E27FC236}">
                <a16:creationId xmlns:a16="http://schemas.microsoft.com/office/drawing/2014/main" id="{F7279BB9-6812-17D1-E6AD-D18D362364E4}"/>
              </a:ext>
            </a:extLst>
          </p:cNvPr>
          <p:cNvCxnSpPr>
            <a:cxnSpLocks/>
            <a:stCxn id="51" idx="4"/>
            <a:endCxn id="44" idx="0"/>
          </p:cNvCxnSpPr>
          <p:nvPr/>
        </p:nvCxnSpPr>
        <p:spPr>
          <a:xfrm flipH="1">
            <a:off x="2490535" y="4806255"/>
            <a:ext cx="161202" cy="882524"/>
          </a:xfrm>
          <a:prstGeom prst="straightConnector1">
            <a:avLst/>
          </a:prstGeom>
          <a:noFill/>
          <a:ln w="25400" cap="flat">
            <a:solidFill>
              <a:schemeClr val="tx1"/>
            </a:solidFill>
            <a:prstDash val="solid"/>
            <a:miter lim="400000"/>
            <a:headEnd type="triangle" w="med" len="med"/>
            <a:tailEnd type="triangle" w="med" len="med"/>
          </a:ln>
          <a:effectLst/>
          <a:sp3d/>
        </p:spPr>
        <p:style>
          <a:lnRef idx="0">
            <a:scrgbClr r="0" g="0" b="0"/>
          </a:lnRef>
          <a:fillRef idx="0">
            <a:scrgbClr r="0" g="0" b="0"/>
          </a:fillRef>
          <a:effectRef idx="0">
            <a:scrgbClr r="0" g="0" b="0"/>
          </a:effectRef>
          <a:fontRef idx="none"/>
        </p:style>
      </p:cxnSp>
      <p:sp>
        <p:nvSpPr>
          <p:cNvPr id="2" name="Title 1">
            <a:extLst>
              <a:ext uri="{FF2B5EF4-FFF2-40B4-BE49-F238E27FC236}">
                <a16:creationId xmlns:a16="http://schemas.microsoft.com/office/drawing/2014/main" id="{38F5C81F-C3EF-E922-B2EB-C7AD23C0A51E}"/>
              </a:ext>
            </a:extLst>
          </p:cNvPr>
          <p:cNvSpPr>
            <a:spLocks noGrp="1"/>
          </p:cNvSpPr>
          <p:nvPr>
            <p:ph type="title"/>
          </p:nvPr>
        </p:nvSpPr>
        <p:spPr>
          <a:xfrm>
            <a:off x="571370" y="393476"/>
            <a:ext cx="11010816" cy="952499"/>
          </a:xfrm>
        </p:spPr>
        <p:txBody>
          <a:bodyPr>
            <a:normAutofit fontScale="90000"/>
          </a:bodyPr>
          <a:lstStyle/>
          <a:p>
            <a:pPr rtl="0"/>
            <a:r>
              <a:rPr kumimoji="0" lang="en-US" sz="4000" b="0" i="0" u="none" strike="noStrike" kern="0" cap="none" spc="0" normalizeH="0" baseline="0" noProof="0">
                <a:ln>
                  <a:noFill/>
                </a:ln>
                <a:solidFill>
                  <a:srgbClr val="FFFFFF"/>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a:rPr>
              <a:t>Emerging High-performance </a:t>
            </a:r>
            <a:r>
              <a:rPr lang="en-US">
                <a:solidFill>
                  <a:srgbClr val="FFFFFF"/>
                </a:solidFill>
              </a:rPr>
              <a:t>R</a:t>
            </a:r>
            <a:r>
              <a:rPr kumimoji="0" lang="en-US" sz="4000" b="0" i="0" u="none" strike="noStrike" kern="0" cap="none" spc="0" normalizeH="0" baseline="0" noProof="0" err="1">
                <a:ln>
                  <a:noFill/>
                </a:ln>
                <a:solidFill>
                  <a:srgbClr val="FFFFFF"/>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a:rPr>
              <a:t>eal</a:t>
            </a:r>
            <a:r>
              <a:rPr kumimoji="0" lang="en-US" sz="4000" b="0" i="0" u="none" strike="noStrike" kern="0" cap="none" spc="0" normalizeH="0" baseline="0" noProof="0">
                <a:ln>
                  <a:noFill/>
                </a:ln>
                <a:solidFill>
                  <a:srgbClr val="FFFFFF"/>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a:rPr>
              <a:t>-time Solutions </a:t>
            </a:r>
            <a:r>
              <a:rPr lang="en-US">
                <a:solidFill>
                  <a:srgbClr val="FFFFFF"/>
                </a:solidFill>
              </a:rPr>
              <a:t>have </a:t>
            </a:r>
            <a:r>
              <a:rPr lang="en-US" sz="4000" kern="0">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unique </a:t>
            </a:r>
            <a:r>
              <a:rPr kumimoji="0" lang="en-US" sz="4000" b="0" i="0" u="none" strike="noStrike" kern="0" cap="none" spc="0" normalizeH="0" baseline="0" noProof="0">
                <a:ln>
                  <a:noFill/>
                </a:ln>
                <a:solidFill>
                  <a:srgbClr val="FFFFFF"/>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a:rPr>
              <a:t>Design Challenges</a:t>
            </a:r>
            <a:br>
              <a:rPr kumimoji="0" lang="en-US" sz="4000" b="0" i="0" u="none" strike="noStrike" kern="0" cap="none" spc="0" normalizeH="0" baseline="0" noProof="0">
                <a:ln>
                  <a:noFill/>
                </a:ln>
                <a:solidFill>
                  <a:srgbClr val="FFFFFF"/>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a:rPr>
            </a:br>
            <a:endParaRPr lang="en-US"/>
          </a:p>
        </p:txBody>
      </p:sp>
      <p:sp>
        <p:nvSpPr>
          <p:cNvPr id="19" name="TextBox 18">
            <a:extLst>
              <a:ext uri="{FF2B5EF4-FFF2-40B4-BE49-F238E27FC236}">
                <a16:creationId xmlns:a16="http://schemas.microsoft.com/office/drawing/2014/main" id="{B752EAA1-B980-60FD-6871-A5F0D53ED84B}"/>
              </a:ext>
            </a:extLst>
          </p:cNvPr>
          <p:cNvSpPr txBox="1"/>
          <p:nvPr/>
        </p:nvSpPr>
        <p:spPr>
          <a:xfrm>
            <a:off x="1254166" y="4496697"/>
            <a:ext cx="628698" cy="314830"/>
          </a:xfrm>
          <a:prstGeom prst="rect">
            <a:avLst/>
          </a:prstGeom>
          <a:noFill/>
        </p:spPr>
        <p:txBody>
          <a:bodyPr wrap="none" rtlCol="0">
            <a:spAutoFit/>
          </a:bodyPr>
          <a:lstStyle/>
          <a:p>
            <a:r>
              <a:rPr lang="en-US" sz="1600">
                <a:solidFill>
                  <a:schemeClr val="tx1"/>
                </a:solidFill>
              </a:rPr>
              <a:t>SOC</a:t>
            </a:r>
          </a:p>
        </p:txBody>
      </p:sp>
      <p:grpSp>
        <p:nvGrpSpPr>
          <p:cNvPr id="73" name="Group 72">
            <a:extLst>
              <a:ext uri="{FF2B5EF4-FFF2-40B4-BE49-F238E27FC236}">
                <a16:creationId xmlns:a16="http://schemas.microsoft.com/office/drawing/2014/main" id="{A2866F04-ADE6-E043-3FC8-FCD789B0E9AB}"/>
              </a:ext>
            </a:extLst>
          </p:cNvPr>
          <p:cNvGrpSpPr/>
          <p:nvPr/>
        </p:nvGrpSpPr>
        <p:grpSpPr>
          <a:xfrm>
            <a:off x="7079958" y="4587621"/>
            <a:ext cx="770979" cy="1404601"/>
            <a:chOff x="7079958" y="4493352"/>
            <a:chExt cx="770979" cy="1404601"/>
          </a:xfrm>
        </p:grpSpPr>
        <p:grpSp>
          <p:nvGrpSpPr>
            <p:cNvPr id="20" name="Group 19">
              <a:extLst>
                <a:ext uri="{FF2B5EF4-FFF2-40B4-BE49-F238E27FC236}">
                  <a16:creationId xmlns:a16="http://schemas.microsoft.com/office/drawing/2014/main" id="{D32E890C-B22F-04C0-DB94-F301368E434B}"/>
                </a:ext>
              </a:extLst>
            </p:cNvPr>
            <p:cNvGrpSpPr>
              <a:grpSpLocks noChangeAspect="1"/>
            </p:cNvGrpSpPr>
            <p:nvPr/>
          </p:nvGrpSpPr>
          <p:grpSpPr>
            <a:xfrm>
              <a:off x="7079958" y="4493352"/>
              <a:ext cx="770979" cy="1404601"/>
              <a:chOff x="5541673" y="2419104"/>
              <a:chExt cx="1108655" cy="2019793"/>
            </a:xfrm>
          </p:grpSpPr>
          <p:sp>
            <p:nvSpPr>
              <p:cNvPr id="21" name="Rectangle 98">
                <a:extLst>
                  <a:ext uri="{FF2B5EF4-FFF2-40B4-BE49-F238E27FC236}">
                    <a16:creationId xmlns:a16="http://schemas.microsoft.com/office/drawing/2014/main" id="{1AACD754-231A-0C1B-82D5-975118C5F637}"/>
                  </a:ext>
                </a:extLst>
              </p:cNvPr>
              <p:cNvSpPr>
                <a:spLocks noChangeArrowheads="1"/>
              </p:cNvSpPr>
              <p:nvPr/>
            </p:nvSpPr>
            <p:spPr bwMode="auto">
              <a:xfrm>
                <a:off x="5894832" y="3227832"/>
                <a:ext cx="402336" cy="402336"/>
              </a:xfrm>
              <a:prstGeom prst="ellips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22" name="Rectangle 100">
                <a:extLst>
                  <a:ext uri="{FF2B5EF4-FFF2-40B4-BE49-F238E27FC236}">
                    <a16:creationId xmlns:a16="http://schemas.microsoft.com/office/drawing/2014/main" id="{6E5C3F07-E6A9-977D-3D51-E70D3C5FF02C}"/>
                  </a:ext>
                </a:extLst>
              </p:cNvPr>
              <p:cNvSpPr>
                <a:spLocks noChangeArrowheads="1"/>
              </p:cNvSpPr>
              <p:nvPr/>
            </p:nvSpPr>
            <p:spPr bwMode="auto">
              <a:xfrm>
                <a:off x="5894832" y="2720700"/>
                <a:ext cx="402336" cy="402336"/>
              </a:xfrm>
              <a:prstGeom prst="ellips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23" name="Rectangle 102">
                <a:extLst>
                  <a:ext uri="{FF2B5EF4-FFF2-40B4-BE49-F238E27FC236}">
                    <a16:creationId xmlns:a16="http://schemas.microsoft.com/office/drawing/2014/main" id="{BBD52C09-4F80-3725-3DAB-28ED18493DF6}"/>
                  </a:ext>
                </a:extLst>
              </p:cNvPr>
              <p:cNvSpPr>
                <a:spLocks noChangeArrowheads="1"/>
              </p:cNvSpPr>
              <p:nvPr/>
            </p:nvSpPr>
            <p:spPr bwMode="auto">
              <a:xfrm>
                <a:off x="5894832" y="3735123"/>
                <a:ext cx="402336" cy="402336"/>
              </a:xfrm>
              <a:prstGeom prst="ellips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24" name="Rectangle 107">
                <a:extLst>
                  <a:ext uri="{FF2B5EF4-FFF2-40B4-BE49-F238E27FC236}">
                    <a16:creationId xmlns:a16="http://schemas.microsoft.com/office/drawing/2014/main" id="{2D6D3632-6818-1C13-A4B4-F2C554D39CB0}"/>
                  </a:ext>
                </a:extLst>
              </p:cNvPr>
              <p:cNvSpPr>
                <a:spLocks noChangeArrowheads="1"/>
              </p:cNvSpPr>
              <p:nvPr/>
            </p:nvSpPr>
            <p:spPr bwMode="auto">
              <a:xfrm>
                <a:off x="5541673" y="4231979"/>
                <a:ext cx="202418" cy="20691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nvGrpSpPr>
              <p:cNvPr id="25" name="Group 24">
                <a:extLst>
                  <a:ext uri="{FF2B5EF4-FFF2-40B4-BE49-F238E27FC236}">
                    <a16:creationId xmlns:a16="http://schemas.microsoft.com/office/drawing/2014/main" id="{DAB7B4C1-580A-CC6C-53C6-7C0A65446051}"/>
                  </a:ext>
                </a:extLst>
              </p:cNvPr>
              <p:cNvGrpSpPr/>
              <p:nvPr/>
            </p:nvGrpSpPr>
            <p:grpSpPr>
              <a:xfrm>
                <a:off x="5541673" y="2419104"/>
                <a:ext cx="1108655" cy="2019793"/>
                <a:chOff x="5541673" y="2419104"/>
                <a:chExt cx="1108655" cy="2019793"/>
              </a:xfrm>
            </p:grpSpPr>
            <p:sp>
              <p:nvSpPr>
                <p:cNvPr id="26" name="Freeform: Shape 25">
                  <a:extLst>
                    <a:ext uri="{FF2B5EF4-FFF2-40B4-BE49-F238E27FC236}">
                      <a16:creationId xmlns:a16="http://schemas.microsoft.com/office/drawing/2014/main" id="{C1F354D1-F19B-B54E-1B18-ADA4942000ED}"/>
                    </a:ext>
                  </a:extLst>
                </p:cNvPr>
                <p:cNvSpPr>
                  <a:spLocks/>
                </p:cNvSpPr>
                <p:nvPr/>
              </p:nvSpPr>
              <p:spPr bwMode="auto">
                <a:xfrm>
                  <a:off x="5541673" y="2419104"/>
                  <a:ext cx="1108655" cy="2019792"/>
                </a:xfrm>
                <a:custGeom>
                  <a:avLst/>
                  <a:gdLst>
                    <a:gd name="connsiteX0" fmla="*/ 135500 w 1108655"/>
                    <a:gd name="connsiteY0" fmla="*/ 0 h 2019792"/>
                    <a:gd name="connsiteX1" fmla="*/ 1108652 w 1108655"/>
                    <a:gd name="connsiteY1" fmla="*/ 0 h 2019792"/>
                    <a:gd name="connsiteX2" fmla="*/ 1108655 w 1108655"/>
                    <a:gd name="connsiteY2" fmla="*/ 1884173 h 2019792"/>
                    <a:gd name="connsiteX3" fmla="*/ 973155 w 1108655"/>
                    <a:gd name="connsiteY3" fmla="*/ 2019792 h 2019792"/>
                    <a:gd name="connsiteX4" fmla="*/ 405638 w 1108655"/>
                    <a:gd name="connsiteY4" fmla="*/ 2019792 h 2019792"/>
                    <a:gd name="connsiteX5" fmla="*/ 405638 w 1108655"/>
                    <a:gd name="connsiteY5" fmla="*/ 1812623 h 2019792"/>
                    <a:gd name="connsiteX6" fmla="*/ 908704 w 1108655"/>
                    <a:gd name="connsiteY6" fmla="*/ 1812623 h 2019792"/>
                    <a:gd name="connsiteX7" fmla="*/ 908704 w 1108655"/>
                    <a:gd name="connsiteY7" fmla="*/ 206896 h 2019792"/>
                    <a:gd name="connsiteX8" fmla="*/ 201310 w 1108655"/>
                    <a:gd name="connsiteY8" fmla="*/ 206896 h 2019792"/>
                    <a:gd name="connsiteX9" fmla="*/ 201310 w 1108655"/>
                    <a:gd name="connsiteY9" fmla="*/ 1658743 h 2019792"/>
                    <a:gd name="connsiteX10" fmla="*/ 0 w 1108655"/>
                    <a:gd name="connsiteY10" fmla="*/ 1658743 h 2019792"/>
                    <a:gd name="connsiteX11" fmla="*/ 0 w 1108655"/>
                    <a:gd name="connsiteY11" fmla="*/ 135620 h 2019792"/>
                    <a:gd name="connsiteX12" fmla="*/ 135500 w 1108655"/>
                    <a:gd name="connsiteY12" fmla="*/ 0 h 201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655" h="2019792">
                      <a:moveTo>
                        <a:pt x="135500" y="0"/>
                      </a:moveTo>
                      <a:lnTo>
                        <a:pt x="1108652" y="0"/>
                      </a:lnTo>
                      <a:cubicBezTo>
                        <a:pt x="1108653" y="628058"/>
                        <a:pt x="1108654" y="1256115"/>
                        <a:pt x="1108655" y="1884173"/>
                      </a:cubicBezTo>
                      <a:cubicBezTo>
                        <a:pt x="1108655" y="1957199"/>
                        <a:pt x="1046114" y="2019792"/>
                        <a:pt x="973155" y="2019792"/>
                      </a:cubicBezTo>
                      <a:lnTo>
                        <a:pt x="405638" y="2019792"/>
                      </a:lnTo>
                      <a:lnTo>
                        <a:pt x="405638" y="1812623"/>
                      </a:lnTo>
                      <a:lnTo>
                        <a:pt x="908704" y="1812623"/>
                      </a:lnTo>
                      <a:lnTo>
                        <a:pt x="908704" y="206896"/>
                      </a:lnTo>
                      <a:lnTo>
                        <a:pt x="201310" y="206896"/>
                      </a:lnTo>
                      <a:lnTo>
                        <a:pt x="201310" y="1658743"/>
                      </a:lnTo>
                      <a:lnTo>
                        <a:pt x="0" y="1658743"/>
                      </a:lnTo>
                      <a:lnTo>
                        <a:pt x="0" y="135620"/>
                      </a:lnTo>
                      <a:cubicBezTo>
                        <a:pt x="0" y="62594"/>
                        <a:pt x="62541" y="0"/>
                        <a:pt x="135500" y="0"/>
                      </a:cubicBezTo>
                      <a:close/>
                    </a:path>
                  </a:pathLst>
                </a:custGeom>
                <a:solidFill>
                  <a:srgbClr val="00C7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27" name="Freeform: Shape 26">
                  <a:extLst>
                    <a:ext uri="{FF2B5EF4-FFF2-40B4-BE49-F238E27FC236}">
                      <a16:creationId xmlns:a16="http://schemas.microsoft.com/office/drawing/2014/main" id="{75572F82-5D8D-771F-03CA-6FA07E780382}"/>
                    </a:ext>
                  </a:extLst>
                </p:cNvPr>
                <p:cNvSpPr>
                  <a:spLocks/>
                </p:cNvSpPr>
                <p:nvPr/>
              </p:nvSpPr>
              <p:spPr bwMode="auto">
                <a:xfrm flipH="1">
                  <a:off x="5844673" y="4231728"/>
                  <a:ext cx="251153" cy="207169"/>
                </a:xfrm>
                <a:custGeom>
                  <a:avLst/>
                  <a:gdLst>
                    <a:gd name="connsiteX0" fmla="*/ 0 w 293155"/>
                    <a:gd name="connsiteY0" fmla="*/ 0 h 207169"/>
                    <a:gd name="connsiteX1" fmla="*/ 293155 w 293155"/>
                    <a:gd name="connsiteY1" fmla="*/ 0 h 207169"/>
                    <a:gd name="connsiteX2" fmla="*/ 293155 w 293155"/>
                    <a:gd name="connsiteY2" fmla="*/ 207169 h 207169"/>
                    <a:gd name="connsiteX3" fmla="*/ 0 w 293155"/>
                    <a:gd name="connsiteY3" fmla="*/ 207169 h 207169"/>
                  </a:gdLst>
                  <a:ahLst/>
                  <a:cxnLst>
                    <a:cxn ang="0">
                      <a:pos x="connsiteX0" y="connsiteY0"/>
                    </a:cxn>
                    <a:cxn ang="0">
                      <a:pos x="connsiteX1" y="connsiteY1"/>
                    </a:cxn>
                    <a:cxn ang="0">
                      <a:pos x="connsiteX2" y="connsiteY2"/>
                    </a:cxn>
                    <a:cxn ang="0">
                      <a:pos x="connsiteX3" y="connsiteY3"/>
                    </a:cxn>
                  </a:cxnLst>
                  <a:rect l="l" t="t" r="r" b="b"/>
                  <a:pathLst>
                    <a:path w="293155" h="207169">
                      <a:moveTo>
                        <a:pt x="0" y="0"/>
                      </a:moveTo>
                      <a:lnTo>
                        <a:pt x="293155" y="0"/>
                      </a:lnTo>
                      <a:lnTo>
                        <a:pt x="293155" y="207169"/>
                      </a:lnTo>
                      <a:lnTo>
                        <a:pt x="0" y="207169"/>
                      </a:lnTo>
                      <a:close/>
                    </a:path>
                  </a:pathLst>
                </a:custGeom>
                <a:solidFill>
                  <a:srgbClr val="00C7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28" name="Freeform: Shape 27">
                  <a:extLst>
                    <a:ext uri="{FF2B5EF4-FFF2-40B4-BE49-F238E27FC236}">
                      <a16:creationId xmlns:a16="http://schemas.microsoft.com/office/drawing/2014/main" id="{6ED019F2-071F-4D54-815A-A3E40A81E1A8}"/>
                    </a:ext>
                  </a:extLst>
                </p:cNvPr>
                <p:cNvSpPr>
                  <a:spLocks/>
                </p:cNvSpPr>
                <p:nvPr/>
              </p:nvSpPr>
              <p:spPr bwMode="auto">
                <a:xfrm>
                  <a:off x="5541673" y="3719515"/>
                  <a:ext cx="201310" cy="416257"/>
                </a:xfrm>
                <a:custGeom>
                  <a:avLst/>
                  <a:gdLst>
                    <a:gd name="connsiteX0" fmla="*/ 0 w 201310"/>
                    <a:gd name="connsiteY0" fmla="*/ 0 h 363097"/>
                    <a:gd name="connsiteX1" fmla="*/ 201310 w 201310"/>
                    <a:gd name="connsiteY1" fmla="*/ 0 h 363097"/>
                    <a:gd name="connsiteX2" fmla="*/ 201310 w 201310"/>
                    <a:gd name="connsiteY2" fmla="*/ 363097 h 363097"/>
                    <a:gd name="connsiteX3" fmla="*/ 0 w 201310"/>
                    <a:gd name="connsiteY3" fmla="*/ 363097 h 363097"/>
                  </a:gdLst>
                  <a:ahLst/>
                  <a:cxnLst>
                    <a:cxn ang="0">
                      <a:pos x="connsiteX0" y="connsiteY0"/>
                    </a:cxn>
                    <a:cxn ang="0">
                      <a:pos x="connsiteX1" y="connsiteY1"/>
                    </a:cxn>
                    <a:cxn ang="0">
                      <a:pos x="connsiteX2" y="connsiteY2"/>
                    </a:cxn>
                    <a:cxn ang="0">
                      <a:pos x="connsiteX3" y="connsiteY3"/>
                    </a:cxn>
                  </a:cxnLst>
                  <a:rect l="l" t="t" r="r" b="b"/>
                  <a:pathLst>
                    <a:path w="201310" h="363097">
                      <a:moveTo>
                        <a:pt x="0" y="0"/>
                      </a:moveTo>
                      <a:lnTo>
                        <a:pt x="201310" y="0"/>
                      </a:lnTo>
                      <a:lnTo>
                        <a:pt x="201310" y="363097"/>
                      </a:lnTo>
                      <a:lnTo>
                        <a:pt x="0" y="363097"/>
                      </a:lnTo>
                      <a:close/>
                    </a:path>
                  </a:pathLst>
                </a:custGeom>
                <a:solidFill>
                  <a:srgbClr val="00C7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grpSp>
        </p:grpSp>
        <p:cxnSp>
          <p:nvCxnSpPr>
            <p:cNvPr id="59" name="Straight Connector 58">
              <a:extLst>
                <a:ext uri="{FF2B5EF4-FFF2-40B4-BE49-F238E27FC236}">
                  <a16:creationId xmlns:a16="http://schemas.microsoft.com/office/drawing/2014/main" id="{A5EFE42E-75AC-8144-ADBD-1BB0CDBAEB10}"/>
                </a:ext>
              </a:extLst>
            </p:cNvPr>
            <p:cNvCxnSpPr>
              <a:cxnSpLocks/>
            </p:cNvCxnSpPr>
            <p:nvPr/>
          </p:nvCxnSpPr>
          <p:spPr>
            <a:xfrm flipV="1">
              <a:off x="7320678" y="4715995"/>
              <a:ext cx="287172" cy="25649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064CCC-16AD-CD08-8344-E0D929C98696}"/>
                </a:ext>
              </a:extLst>
            </p:cNvPr>
            <p:cNvCxnSpPr>
              <a:cxnSpLocks/>
            </p:cNvCxnSpPr>
            <p:nvPr/>
          </p:nvCxnSpPr>
          <p:spPr>
            <a:xfrm>
              <a:off x="7320678" y="4715995"/>
              <a:ext cx="287172" cy="25649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6D169D0-4180-D1A9-FA7F-6A2D13D502F4}"/>
                </a:ext>
              </a:extLst>
            </p:cNvPr>
            <p:cNvCxnSpPr>
              <a:cxnSpLocks/>
            </p:cNvCxnSpPr>
            <p:nvPr/>
          </p:nvCxnSpPr>
          <p:spPr>
            <a:xfrm rot="2520000" flipV="1">
              <a:off x="7320678" y="4715995"/>
              <a:ext cx="287172" cy="25649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CCBB4A4-62CF-39CF-172E-89D09B05F5AE}"/>
                </a:ext>
              </a:extLst>
            </p:cNvPr>
            <p:cNvCxnSpPr>
              <a:cxnSpLocks/>
            </p:cNvCxnSpPr>
            <p:nvPr/>
          </p:nvCxnSpPr>
          <p:spPr>
            <a:xfrm rot="7920000" flipV="1">
              <a:off x="7320678" y="4715995"/>
              <a:ext cx="287172" cy="25649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4" name="Oval 73">
            <a:extLst>
              <a:ext uri="{FF2B5EF4-FFF2-40B4-BE49-F238E27FC236}">
                <a16:creationId xmlns:a16="http://schemas.microsoft.com/office/drawing/2014/main" id="{D6B8D0FF-A188-F133-575C-371B2D1FAA1E}"/>
              </a:ext>
            </a:extLst>
          </p:cNvPr>
          <p:cNvSpPr/>
          <p:nvPr/>
        </p:nvSpPr>
        <p:spPr>
          <a:xfrm>
            <a:off x="10123284" y="4597553"/>
            <a:ext cx="295945" cy="27080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82" name="Oval 81">
            <a:extLst>
              <a:ext uri="{FF2B5EF4-FFF2-40B4-BE49-F238E27FC236}">
                <a16:creationId xmlns:a16="http://schemas.microsoft.com/office/drawing/2014/main" id="{0257B78B-FAB6-FF80-07E0-20D25CC27BF2}"/>
              </a:ext>
            </a:extLst>
          </p:cNvPr>
          <p:cNvSpPr/>
          <p:nvPr/>
        </p:nvSpPr>
        <p:spPr>
          <a:xfrm>
            <a:off x="9412010" y="5786032"/>
            <a:ext cx="295945" cy="27080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84" name="Oval 83">
            <a:extLst>
              <a:ext uri="{FF2B5EF4-FFF2-40B4-BE49-F238E27FC236}">
                <a16:creationId xmlns:a16="http://schemas.microsoft.com/office/drawing/2014/main" id="{DA73AB76-DC8E-FA93-F40A-E684DA65A354}"/>
              </a:ext>
            </a:extLst>
          </p:cNvPr>
          <p:cNvSpPr/>
          <p:nvPr/>
        </p:nvSpPr>
        <p:spPr>
          <a:xfrm>
            <a:off x="10844079" y="5790073"/>
            <a:ext cx="295945" cy="27080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04" name="Isosceles Triangle 103">
            <a:extLst>
              <a:ext uri="{FF2B5EF4-FFF2-40B4-BE49-F238E27FC236}">
                <a16:creationId xmlns:a16="http://schemas.microsoft.com/office/drawing/2014/main" id="{768CC52E-2F2E-54AA-1AA5-17EC28A3406F}"/>
              </a:ext>
            </a:extLst>
          </p:cNvPr>
          <p:cNvSpPr/>
          <p:nvPr/>
        </p:nvSpPr>
        <p:spPr>
          <a:xfrm>
            <a:off x="9570697" y="4749370"/>
            <a:ext cx="1421355" cy="1185966"/>
          </a:xfrm>
          <a:prstGeom prst="triangl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05" name="TextBox 104">
            <a:extLst>
              <a:ext uri="{FF2B5EF4-FFF2-40B4-BE49-F238E27FC236}">
                <a16:creationId xmlns:a16="http://schemas.microsoft.com/office/drawing/2014/main" id="{DD4C691B-E6A2-869F-0929-7197AD847962}"/>
              </a:ext>
            </a:extLst>
          </p:cNvPr>
          <p:cNvSpPr txBox="1"/>
          <p:nvPr/>
        </p:nvSpPr>
        <p:spPr>
          <a:xfrm>
            <a:off x="10419229" y="6084255"/>
            <a:ext cx="1178528" cy="245324"/>
          </a:xfrm>
          <a:prstGeom prst="rect">
            <a:avLst/>
          </a:prstGeom>
          <a:noFill/>
        </p:spPr>
        <p:txBody>
          <a:bodyPr wrap="none" rtlCol="0">
            <a:spAutoFit/>
          </a:bodyPr>
          <a:lstStyle/>
          <a:p>
            <a:r>
              <a:rPr lang="en-US" sz="1050">
                <a:solidFill>
                  <a:schemeClr val="tx1"/>
                </a:solidFill>
              </a:rPr>
              <a:t>Faster Compute</a:t>
            </a:r>
          </a:p>
        </p:txBody>
      </p:sp>
      <p:sp>
        <p:nvSpPr>
          <p:cNvPr id="106" name="TextBox 105">
            <a:extLst>
              <a:ext uri="{FF2B5EF4-FFF2-40B4-BE49-F238E27FC236}">
                <a16:creationId xmlns:a16="http://schemas.microsoft.com/office/drawing/2014/main" id="{6BC14239-08B4-4D42-79C0-E4DFCE9C41D5}"/>
              </a:ext>
            </a:extLst>
          </p:cNvPr>
          <p:cNvSpPr txBox="1"/>
          <p:nvPr/>
        </p:nvSpPr>
        <p:spPr>
          <a:xfrm>
            <a:off x="8981433" y="6095377"/>
            <a:ext cx="957313" cy="238399"/>
          </a:xfrm>
          <a:prstGeom prst="rect">
            <a:avLst/>
          </a:prstGeom>
          <a:noFill/>
        </p:spPr>
        <p:txBody>
          <a:bodyPr wrap="none" rtlCol="0">
            <a:spAutoFit/>
          </a:bodyPr>
          <a:lstStyle/>
          <a:p>
            <a:r>
              <a:rPr lang="en-US" sz="1050">
                <a:solidFill>
                  <a:schemeClr val="tx1"/>
                </a:solidFill>
              </a:rPr>
              <a:t>Lower Power</a:t>
            </a:r>
          </a:p>
        </p:txBody>
      </p:sp>
      <p:sp>
        <p:nvSpPr>
          <p:cNvPr id="107" name="TextBox 106">
            <a:extLst>
              <a:ext uri="{FF2B5EF4-FFF2-40B4-BE49-F238E27FC236}">
                <a16:creationId xmlns:a16="http://schemas.microsoft.com/office/drawing/2014/main" id="{8A7C7A62-8E2F-8D18-EB17-516D3A473D41}"/>
              </a:ext>
            </a:extLst>
          </p:cNvPr>
          <p:cNvSpPr txBox="1"/>
          <p:nvPr/>
        </p:nvSpPr>
        <p:spPr>
          <a:xfrm>
            <a:off x="9754627" y="4409532"/>
            <a:ext cx="1053494" cy="238399"/>
          </a:xfrm>
          <a:prstGeom prst="rect">
            <a:avLst/>
          </a:prstGeom>
          <a:noFill/>
        </p:spPr>
        <p:txBody>
          <a:bodyPr wrap="none" rtlCol="0">
            <a:spAutoFit/>
          </a:bodyPr>
          <a:lstStyle/>
          <a:p>
            <a:r>
              <a:rPr lang="en-US" sz="1050">
                <a:solidFill>
                  <a:schemeClr val="tx1"/>
                </a:solidFill>
              </a:rPr>
              <a:t>Lower Latency</a:t>
            </a:r>
          </a:p>
        </p:txBody>
      </p:sp>
    </p:spTree>
    <p:extLst>
      <p:ext uri="{BB962C8B-B14F-4D97-AF65-F5344CB8AC3E}">
        <p14:creationId xmlns:p14="http://schemas.microsoft.com/office/powerpoint/2010/main" val="44623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981A1D-A89C-07FF-2C25-D7F1496B7A6D}"/>
              </a:ext>
            </a:extLst>
          </p:cNvPr>
          <p:cNvSpPr>
            <a:spLocks noGrp="1"/>
          </p:cNvSpPr>
          <p:nvPr>
            <p:ph type="title"/>
          </p:nvPr>
        </p:nvSpPr>
        <p:spPr/>
        <p:txBody>
          <a:bodyPr>
            <a:normAutofit/>
          </a:bodyPr>
          <a:lstStyle/>
          <a:p>
            <a:r>
              <a:rPr lang="en-US"/>
              <a:t>How Intel is enabling Time Coordinated Computing </a:t>
            </a:r>
          </a:p>
        </p:txBody>
      </p:sp>
      <p:sp>
        <p:nvSpPr>
          <p:cNvPr id="6" name="Text Placeholder 5">
            <a:extLst>
              <a:ext uri="{FF2B5EF4-FFF2-40B4-BE49-F238E27FC236}">
                <a16:creationId xmlns:a16="http://schemas.microsoft.com/office/drawing/2014/main" id="{7532DDC8-B37F-EB5C-19AE-482B0E3B1F15}"/>
              </a:ext>
            </a:extLst>
          </p:cNvPr>
          <p:cNvSpPr>
            <a:spLocks noGrp="1"/>
          </p:cNvSpPr>
          <p:nvPr>
            <p:ph sz="quarter" idx="28"/>
          </p:nvPr>
        </p:nvSpPr>
        <p:spPr/>
        <p:txBody>
          <a:bodyPr>
            <a:normAutofit/>
          </a:bodyPr>
          <a:lstStyle/>
          <a:p>
            <a:pPr marL="0" indent="0">
              <a:buNone/>
            </a:pPr>
            <a:r>
              <a:rPr lang="en-US" sz="4000"/>
              <a:t>1. Ecosystem engagements to support the transformations to a SW defined environment across industries.</a:t>
            </a:r>
          </a:p>
          <a:p>
            <a:pPr marL="0" indent="0">
              <a:buNone/>
            </a:pPr>
            <a:endParaRPr lang="en-US" sz="4000"/>
          </a:p>
          <a:p>
            <a:pPr marL="0" indent="0">
              <a:buNone/>
            </a:pPr>
            <a:r>
              <a:rPr lang="en-US" sz="4000"/>
              <a:t>2. Intel platform enhancements to enable workloads and workflows for the transformation  </a:t>
            </a:r>
          </a:p>
          <a:p>
            <a:endParaRPr lang="en-US"/>
          </a:p>
        </p:txBody>
      </p:sp>
    </p:spTree>
    <p:extLst>
      <p:ext uri="{BB962C8B-B14F-4D97-AF65-F5344CB8AC3E}">
        <p14:creationId xmlns:p14="http://schemas.microsoft.com/office/powerpoint/2010/main" val="283961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7315-770C-4686-A918-71B4101B1D61}"/>
              </a:ext>
            </a:extLst>
          </p:cNvPr>
          <p:cNvSpPr>
            <a:spLocks noGrp="1"/>
          </p:cNvSpPr>
          <p:nvPr>
            <p:ph type="title"/>
          </p:nvPr>
        </p:nvSpPr>
        <p:spPr/>
        <p:txBody>
          <a:bodyPr/>
          <a:lstStyle/>
          <a:p>
            <a:r>
              <a:rPr lang="en-US"/>
              <a:t>Notices and Disclaimers </a:t>
            </a:r>
          </a:p>
        </p:txBody>
      </p:sp>
      <p:sp>
        <p:nvSpPr>
          <p:cNvPr id="3" name="Content Placeholder 2">
            <a:extLst>
              <a:ext uri="{FF2B5EF4-FFF2-40B4-BE49-F238E27FC236}">
                <a16:creationId xmlns:a16="http://schemas.microsoft.com/office/drawing/2014/main" id="{798FBCD1-B4A7-4B75-A145-2259ADD3CCB7}"/>
              </a:ext>
            </a:extLst>
          </p:cNvPr>
          <p:cNvSpPr>
            <a:spLocks noGrp="1"/>
          </p:cNvSpPr>
          <p:nvPr>
            <p:ph sz="quarter" idx="28"/>
          </p:nvPr>
        </p:nvSpPr>
        <p:spPr/>
        <p:txBody>
          <a:bodyPr>
            <a:noAutofit/>
          </a:bodyPr>
          <a:lstStyle/>
          <a:p>
            <a:r>
              <a:rPr lang="en-US" sz="1600"/>
              <a:t>Performance varies by use, configuration and other factors. Learn more at </a:t>
            </a:r>
            <a:r>
              <a:rPr lang="en-US" sz="1600">
                <a:hlinkClick r:id="rId3"/>
              </a:rPr>
              <a:t>www.Intel.com/PerformanceIndex</a:t>
            </a:r>
            <a:r>
              <a:rPr lang="en-US" sz="1600"/>
              <a:t>​.  </a:t>
            </a:r>
          </a:p>
          <a:p>
            <a:r>
              <a:rPr lang="en-US" sz="1600"/>
              <a:t>Performance results are based on testing as of dates shown in configurations and may not reflect all publicly available ​updates.  See backup for configuration details.  No product or component can be absolutely secure. </a:t>
            </a:r>
          </a:p>
          <a:p>
            <a:r>
              <a:rPr lang="en-US" sz="1600"/>
              <a:t>Your costs and results may vary. </a:t>
            </a:r>
          </a:p>
          <a:p>
            <a:r>
              <a:rPr lang="en-US" sz="1600"/>
              <a:t>Results have been estimated or simulated.</a:t>
            </a:r>
          </a:p>
          <a:p>
            <a:r>
              <a:rPr lang="en-US" sz="1600"/>
              <a:t>All product plans and roadmaps are subject to change without notice. </a:t>
            </a:r>
          </a:p>
          <a:p>
            <a:r>
              <a:rPr lang="en-US" sz="1600"/>
              <a:t>Statements in this document that refer to future plans or expectations are forward-looking statements.  These statements are based on current expectations and </a:t>
            </a:r>
            <a:r>
              <a:rPr lang="en-US" sz="1600" err="1"/>
              <a:t>invoGDV</a:t>
            </a:r>
            <a:r>
              <a:rPr lang="en-US" sz="1600"/>
              <a:t> many risks and uncertainties that could cause actual results to differ materially from those expressed or implied in such statements.  For more information on the factors that could cause actual results to differ materially, see our most recent earnings release and SEC filings at www.intc.com.</a:t>
            </a:r>
          </a:p>
          <a:p>
            <a:r>
              <a:rPr lang="en-US" sz="1600"/>
              <a:t>Intel technologies may require enabled hardware, software or service activation.</a:t>
            </a:r>
          </a:p>
          <a:p>
            <a:r>
              <a:rPr lang="en-US" sz="1600"/>
              <a:t>© Intel Corporation.  Intel, the Intel logo, and other Intel marks are trademarks of Intel Corporation or its subsidiaries.  Other names and brands may be claimed as the property of others.  ​</a:t>
            </a:r>
          </a:p>
          <a:p>
            <a:endParaRPr lang="en-US" sz="1600"/>
          </a:p>
        </p:txBody>
      </p:sp>
    </p:spTree>
    <p:extLst>
      <p:ext uri="{BB962C8B-B14F-4D97-AF65-F5344CB8AC3E}">
        <p14:creationId xmlns:p14="http://schemas.microsoft.com/office/powerpoint/2010/main" val="192829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30">
            <a:extLst>
              <a:ext uri="{FF2B5EF4-FFF2-40B4-BE49-F238E27FC236}">
                <a16:creationId xmlns:a16="http://schemas.microsoft.com/office/drawing/2014/main" id="{08AB8AB6-1742-F72D-4F68-8582504D3C68}"/>
              </a:ext>
            </a:extLst>
          </p:cNvPr>
          <p:cNvSpPr/>
          <p:nvPr/>
        </p:nvSpPr>
        <p:spPr>
          <a:xfrm>
            <a:off x="3171925" y="1208781"/>
            <a:ext cx="5391504" cy="5142836"/>
          </a:xfrm>
          <a:prstGeom prst="roundRect">
            <a:avLst/>
          </a:prstGeom>
          <a:solidFill>
            <a:srgbClr val="00B0F0">
              <a:alpha val="57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lt1">
              <a:hueOff val="0"/>
              <a:satOff val="0"/>
              <a:lumOff val="0"/>
              <a:alphaOff val="0"/>
            </a:schemeClr>
          </a:lnRef>
          <a:fillRef idx="1">
            <a:scrgbClr r="0" g="0" b="0"/>
          </a:fillRef>
          <a:effectRef idx="2">
            <a:schemeClr val="accent5">
              <a:hueOff val="1351983"/>
              <a:satOff val="-25330"/>
              <a:lumOff val="-1175"/>
              <a:alphaOff val="0"/>
            </a:schemeClr>
          </a:effectRef>
          <a:fontRef idx="minor">
            <a:schemeClr val="lt1"/>
          </a:fontRef>
        </p:style>
        <p:txBody>
          <a:bodyPr anchor="t"/>
          <a:lstStyle/>
          <a:p>
            <a:pPr algn="ctr" defTabSz="609585"/>
            <a:r>
              <a:rPr lang="en-US" sz="1800">
                <a:solidFill>
                  <a:schemeClr val="tx1"/>
                </a:solidFill>
                <a:latin typeface="Intel Clear"/>
              </a:rPr>
              <a:t>IT-Trusted, High-Performance Solutions</a:t>
            </a:r>
          </a:p>
        </p:txBody>
      </p:sp>
      <p:sp>
        <p:nvSpPr>
          <p:cNvPr id="66" name="Rounded Rectangle 28">
            <a:extLst>
              <a:ext uri="{FF2B5EF4-FFF2-40B4-BE49-F238E27FC236}">
                <a16:creationId xmlns:a16="http://schemas.microsoft.com/office/drawing/2014/main" id="{4D4589E4-8AB5-53C0-B208-C3EDB7B70205}"/>
              </a:ext>
            </a:extLst>
          </p:cNvPr>
          <p:cNvSpPr/>
          <p:nvPr/>
        </p:nvSpPr>
        <p:spPr>
          <a:xfrm>
            <a:off x="3591250" y="1915886"/>
            <a:ext cx="2103120" cy="4082395"/>
          </a:xfrm>
          <a:prstGeom prst="roundRect">
            <a:avLst/>
          </a:prstGeom>
          <a:solidFill>
            <a:srgbClr val="076AB4"/>
          </a:solidFill>
          <a:ln>
            <a:noFill/>
          </a:ln>
          <a:effectLst/>
          <a:scene3d>
            <a:camera prst="orthographicFront">
              <a:rot lat="0" lon="0" rev="0"/>
            </a:camera>
            <a:lightRig rig="balanced" dir="t">
              <a:rot lat="0" lon="0" rev="8700000"/>
            </a:lightRig>
          </a:scene3d>
          <a:sp3d/>
        </p:spPr>
        <p:style>
          <a:lnRef idx="0">
            <a:schemeClr val="lt1">
              <a:hueOff val="0"/>
              <a:satOff val="0"/>
              <a:lumOff val="0"/>
              <a:alphaOff val="0"/>
            </a:schemeClr>
          </a:lnRef>
          <a:fillRef idx="1">
            <a:scrgbClr r="0" g="0" b="0"/>
          </a:fillRef>
          <a:effectRef idx="2">
            <a:schemeClr val="accent5">
              <a:hueOff val="2027974"/>
              <a:satOff val="-37995"/>
              <a:lumOff val="-1763"/>
              <a:alphaOff val="0"/>
            </a:schemeClr>
          </a:effectRef>
          <a:fontRef idx="minor">
            <a:schemeClr val="lt1"/>
          </a:fontRef>
        </p:style>
        <p:txBody>
          <a:bodyPr/>
          <a:lstStyle/>
          <a:p>
            <a:pPr algn="ctr" defTabSz="609585"/>
            <a:r>
              <a:rPr lang="en-US" sz="2000">
                <a:solidFill>
                  <a:schemeClr val="tx1"/>
                </a:solidFill>
                <a:latin typeface="Intel Clear"/>
              </a:rPr>
              <a:t>Intel Compute  Platforms</a:t>
            </a:r>
          </a:p>
        </p:txBody>
      </p:sp>
      <p:sp>
        <p:nvSpPr>
          <p:cNvPr id="7" name="Rounded Rectangle 28">
            <a:extLst>
              <a:ext uri="{FF2B5EF4-FFF2-40B4-BE49-F238E27FC236}">
                <a16:creationId xmlns:a16="http://schemas.microsoft.com/office/drawing/2014/main" id="{DA638B60-3EE2-8C2E-DB8F-9951D593D830}"/>
              </a:ext>
            </a:extLst>
          </p:cNvPr>
          <p:cNvSpPr/>
          <p:nvPr/>
        </p:nvSpPr>
        <p:spPr>
          <a:xfrm>
            <a:off x="5893881" y="1926485"/>
            <a:ext cx="2103120" cy="4054112"/>
          </a:xfrm>
          <a:prstGeom prst="roundRect">
            <a:avLst/>
          </a:prstGeom>
          <a:solidFill>
            <a:srgbClr val="076AB4"/>
          </a:solidFill>
          <a:ln>
            <a:noFill/>
          </a:ln>
          <a:effectLst/>
          <a:scene3d>
            <a:camera prst="orthographicFront">
              <a:rot lat="0" lon="0" rev="0"/>
            </a:camera>
            <a:lightRig rig="balanced" dir="t">
              <a:rot lat="0" lon="0" rev="8700000"/>
            </a:lightRig>
          </a:scene3d>
          <a:sp3d/>
        </p:spPr>
        <p:style>
          <a:lnRef idx="0">
            <a:schemeClr val="lt1">
              <a:hueOff val="0"/>
              <a:satOff val="0"/>
              <a:lumOff val="0"/>
              <a:alphaOff val="0"/>
            </a:schemeClr>
          </a:lnRef>
          <a:fillRef idx="1">
            <a:scrgbClr r="0" g="0" b="0"/>
          </a:fillRef>
          <a:effectRef idx="2">
            <a:schemeClr val="accent5">
              <a:hueOff val="2027974"/>
              <a:satOff val="-37995"/>
              <a:lumOff val="-1763"/>
              <a:alphaOff val="0"/>
            </a:schemeClr>
          </a:effectRef>
          <a:fontRef idx="minor">
            <a:schemeClr val="lt1"/>
          </a:fontRef>
        </p:style>
        <p:txBody>
          <a:bodyPr/>
          <a:lstStyle/>
          <a:p>
            <a:pPr algn="ctr" defTabSz="609585"/>
            <a:r>
              <a:rPr lang="en-US" sz="2000">
                <a:solidFill>
                  <a:schemeClr val="tx1"/>
                </a:solidFill>
                <a:latin typeface="Intel Clear"/>
              </a:rPr>
              <a:t>Intel </a:t>
            </a:r>
          </a:p>
          <a:p>
            <a:pPr algn="ctr" defTabSz="609585">
              <a:spcBef>
                <a:spcPts val="0"/>
              </a:spcBef>
            </a:pPr>
            <a:r>
              <a:rPr lang="en-US" sz="2000">
                <a:solidFill>
                  <a:schemeClr val="tx1"/>
                </a:solidFill>
                <a:latin typeface="Intel Clear"/>
              </a:rPr>
              <a:t>End-point  Connectivity</a:t>
            </a:r>
          </a:p>
          <a:p>
            <a:pPr algn="ctr" defTabSz="609585">
              <a:spcBef>
                <a:spcPts val="0"/>
              </a:spcBef>
            </a:pPr>
            <a:r>
              <a:rPr lang="en-US" sz="1400">
                <a:solidFill>
                  <a:schemeClr val="tx1"/>
                </a:solidFill>
                <a:latin typeface="Intel Clear"/>
              </a:rPr>
              <a:t>(Ethernet, Wi-Fi, 5G)</a:t>
            </a:r>
          </a:p>
        </p:txBody>
      </p:sp>
      <p:sp>
        <p:nvSpPr>
          <p:cNvPr id="6" name="Rectangle 5">
            <a:extLst>
              <a:ext uri="{FF2B5EF4-FFF2-40B4-BE49-F238E27FC236}">
                <a16:creationId xmlns:a16="http://schemas.microsoft.com/office/drawing/2014/main" id="{2D2E063E-9B66-9E59-B194-3B5581C0D6FF}"/>
              </a:ext>
            </a:extLst>
          </p:cNvPr>
          <p:cNvSpPr/>
          <p:nvPr/>
        </p:nvSpPr>
        <p:spPr>
          <a:xfrm>
            <a:off x="5503633" y="3699745"/>
            <a:ext cx="536746" cy="2078879"/>
          </a:xfrm>
          <a:prstGeom prst="rect">
            <a:avLst/>
          </a:prstGeom>
          <a:solidFill>
            <a:srgbClr val="0E6C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9" name="Rectangle 68">
            <a:extLst>
              <a:ext uri="{FF2B5EF4-FFF2-40B4-BE49-F238E27FC236}">
                <a16:creationId xmlns:a16="http://schemas.microsoft.com/office/drawing/2014/main" id="{0121B15D-029E-CCF9-B282-2827AA5ED314}"/>
              </a:ext>
            </a:extLst>
          </p:cNvPr>
          <p:cNvSpPr/>
          <p:nvPr/>
        </p:nvSpPr>
        <p:spPr>
          <a:xfrm>
            <a:off x="5444858" y="4457826"/>
            <a:ext cx="536746" cy="64745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itle 2"/>
          <p:cNvSpPr>
            <a:spLocks noGrp="1"/>
          </p:cNvSpPr>
          <p:nvPr>
            <p:ph type="title"/>
          </p:nvPr>
        </p:nvSpPr>
        <p:spPr>
          <a:xfrm>
            <a:off x="95450" y="87737"/>
            <a:ext cx="10972800" cy="987559"/>
          </a:xfrm>
        </p:spPr>
        <p:txBody>
          <a:bodyPr/>
          <a:lstStyle/>
          <a:p>
            <a:r>
              <a:rPr lang="en-US"/>
              <a:t>Intel® Time Coordinated Computing (Intel® TCC)</a:t>
            </a:r>
          </a:p>
        </p:txBody>
      </p:sp>
      <p:sp>
        <p:nvSpPr>
          <p:cNvPr id="2" name="Rounded Rectangle 28">
            <a:extLst>
              <a:ext uri="{FF2B5EF4-FFF2-40B4-BE49-F238E27FC236}">
                <a16:creationId xmlns:a16="http://schemas.microsoft.com/office/drawing/2014/main" id="{DC517232-B29E-F006-F9D6-2575FE49118E}"/>
              </a:ext>
            </a:extLst>
          </p:cNvPr>
          <p:cNvSpPr/>
          <p:nvPr/>
        </p:nvSpPr>
        <p:spPr>
          <a:xfrm>
            <a:off x="8806871" y="1514024"/>
            <a:ext cx="2782675" cy="4591448"/>
          </a:xfrm>
          <a:prstGeom prst="roundRect">
            <a:avLst/>
          </a:prstGeom>
          <a:solidFill>
            <a:srgbClr val="555555"/>
          </a:solidFill>
          <a:ln>
            <a:noFill/>
          </a:ln>
          <a:effectLst/>
          <a:scene3d>
            <a:camera prst="orthographicFront">
              <a:rot lat="0" lon="0" rev="0"/>
            </a:camera>
            <a:lightRig rig="balanced" dir="t">
              <a:rot lat="0" lon="0" rev="8700000"/>
            </a:lightRig>
          </a:scene3d>
          <a:sp3d/>
        </p:spPr>
        <p:style>
          <a:lnRef idx="0">
            <a:schemeClr val="lt1">
              <a:hueOff val="0"/>
              <a:satOff val="0"/>
              <a:lumOff val="0"/>
              <a:alphaOff val="0"/>
            </a:schemeClr>
          </a:lnRef>
          <a:fillRef idx="1">
            <a:scrgbClr r="0" g="0" b="0"/>
          </a:fillRef>
          <a:effectRef idx="2">
            <a:schemeClr val="accent5">
              <a:hueOff val="2027974"/>
              <a:satOff val="-37995"/>
              <a:lumOff val="-1763"/>
              <a:alphaOff val="0"/>
            </a:schemeClr>
          </a:effectRef>
          <a:fontRef idx="minor">
            <a:schemeClr val="lt1"/>
          </a:fontRef>
        </p:style>
        <p:txBody>
          <a:bodyPr anchor="t"/>
          <a:lstStyle/>
          <a:p>
            <a:pPr algn="ctr" defTabSz="609585"/>
            <a:r>
              <a:rPr lang="en-US" sz="2000">
                <a:solidFill>
                  <a:schemeClr val="tx1"/>
                </a:solidFill>
                <a:latin typeface="Intel Clear"/>
              </a:rPr>
              <a:t>Converged Standard Networks</a:t>
            </a:r>
          </a:p>
        </p:txBody>
      </p:sp>
      <p:sp>
        <p:nvSpPr>
          <p:cNvPr id="8" name="Rectangle 7">
            <a:extLst>
              <a:ext uri="{FF2B5EF4-FFF2-40B4-BE49-F238E27FC236}">
                <a16:creationId xmlns:a16="http://schemas.microsoft.com/office/drawing/2014/main" id="{1CC26427-D1CA-46AA-A248-01643369E649}"/>
              </a:ext>
            </a:extLst>
          </p:cNvPr>
          <p:cNvSpPr/>
          <p:nvPr/>
        </p:nvSpPr>
        <p:spPr>
          <a:xfrm>
            <a:off x="940869" y="3797764"/>
            <a:ext cx="6920213" cy="1918968"/>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chemeClr val="tx1"/>
              </a:solidFill>
              <a:latin typeface="Intel Clear"/>
            </a:endParaRPr>
          </a:p>
        </p:txBody>
      </p:sp>
      <p:sp>
        <p:nvSpPr>
          <p:cNvPr id="63" name="Rectangle 62">
            <a:extLst>
              <a:ext uri="{FF2B5EF4-FFF2-40B4-BE49-F238E27FC236}">
                <a16:creationId xmlns:a16="http://schemas.microsoft.com/office/drawing/2014/main" id="{7C75BBD1-DBBE-A3E4-7E27-3FCA42F4BF4B}"/>
              </a:ext>
            </a:extLst>
          </p:cNvPr>
          <p:cNvSpPr/>
          <p:nvPr/>
        </p:nvSpPr>
        <p:spPr>
          <a:xfrm>
            <a:off x="7967482" y="4181754"/>
            <a:ext cx="892151" cy="1214593"/>
          </a:xfrm>
          <a:prstGeom prst="rect">
            <a:avLst/>
          </a:prstGeom>
          <a:gradFill>
            <a:gsLst>
              <a:gs pos="78000">
                <a:srgbClr val="585858"/>
              </a:gs>
              <a:gs pos="0">
                <a:srgbClr val="0E6CB3"/>
              </a:gs>
              <a:gs pos="100000">
                <a:srgbClr val="585858"/>
              </a:gs>
            </a:gsLst>
            <a:lin ang="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Rounded Rectangle 30">
            <a:extLst>
              <a:ext uri="{FF2B5EF4-FFF2-40B4-BE49-F238E27FC236}">
                <a16:creationId xmlns:a16="http://schemas.microsoft.com/office/drawing/2014/main" id="{20EE28F6-D2A3-4613-B245-D11AA5CEF7BA}"/>
              </a:ext>
            </a:extLst>
          </p:cNvPr>
          <p:cNvSpPr/>
          <p:nvPr/>
        </p:nvSpPr>
        <p:spPr>
          <a:xfrm>
            <a:off x="3584368" y="3891206"/>
            <a:ext cx="2123583" cy="1727752"/>
          </a:xfrm>
          <a:prstGeom prst="roundRect">
            <a:avLst/>
          </a:prstGeom>
          <a:solidFill>
            <a:schemeClr val="accent5"/>
          </a:solidFill>
          <a:ln>
            <a:noFill/>
          </a:ln>
          <a:effectLst/>
          <a:scene3d>
            <a:camera prst="orthographicFront">
              <a:rot lat="0" lon="0" rev="0"/>
            </a:camera>
            <a:lightRig rig="balanced" dir="t">
              <a:rot lat="0" lon="0" rev="8700000"/>
            </a:lightRig>
          </a:scene3d>
          <a:sp3d/>
        </p:spPr>
        <p:style>
          <a:lnRef idx="0">
            <a:schemeClr val="lt1">
              <a:hueOff val="0"/>
              <a:satOff val="0"/>
              <a:lumOff val="0"/>
              <a:alphaOff val="0"/>
            </a:schemeClr>
          </a:lnRef>
          <a:fillRef idx="1">
            <a:scrgbClr r="0" g="0" b="0"/>
          </a:fillRef>
          <a:effectRef idx="2">
            <a:schemeClr val="accent5">
              <a:hueOff val="1351983"/>
              <a:satOff val="-25330"/>
              <a:lumOff val="-1175"/>
              <a:alphaOff val="0"/>
            </a:schemeClr>
          </a:effectRef>
          <a:fontRef idx="minor">
            <a:schemeClr val="lt1"/>
          </a:fontRef>
        </p:style>
        <p:txBody>
          <a:bodyPr tIns="274320" anchor="t" anchorCtr="0"/>
          <a:lstStyle/>
          <a:p>
            <a:pPr algn="ctr" defTabSz="888956">
              <a:lnSpc>
                <a:spcPct val="90000"/>
              </a:lnSpc>
              <a:spcBef>
                <a:spcPct val="0"/>
              </a:spcBef>
              <a:spcAft>
                <a:spcPct val="35000"/>
              </a:spcAft>
            </a:pPr>
            <a:endParaRPr lang="en-US" sz="1600" i="1">
              <a:solidFill>
                <a:schemeClr val="tx1"/>
              </a:solidFill>
              <a:latin typeface="Intel Clear"/>
            </a:endParaRPr>
          </a:p>
        </p:txBody>
      </p:sp>
      <p:sp>
        <p:nvSpPr>
          <p:cNvPr id="22" name="Rectangle 21">
            <a:extLst>
              <a:ext uri="{FF2B5EF4-FFF2-40B4-BE49-F238E27FC236}">
                <a16:creationId xmlns:a16="http://schemas.microsoft.com/office/drawing/2014/main" id="{03FD4C57-69D0-409E-B79B-82A1F8F4B071}"/>
              </a:ext>
            </a:extLst>
          </p:cNvPr>
          <p:cNvSpPr/>
          <p:nvPr/>
        </p:nvSpPr>
        <p:spPr>
          <a:xfrm>
            <a:off x="822021" y="3973968"/>
            <a:ext cx="2643499" cy="987559"/>
          </a:xfrm>
          <a:prstGeom prst="rect">
            <a:avLst/>
          </a:prstGeom>
        </p:spPr>
        <p:txBody>
          <a:bodyPr wrap="square" anchor="ctr">
            <a:noAutofit/>
          </a:bodyPr>
          <a:lstStyle/>
          <a:p>
            <a:pPr algn="ctr" defTabSz="609585">
              <a:spcBef>
                <a:spcPts val="0"/>
              </a:spcBef>
            </a:pPr>
            <a:r>
              <a:rPr lang="en-US" altLang="en-US" sz="3200" b="1">
                <a:solidFill>
                  <a:schemeClr val="accent3"/>
                </a:solidFill>
                <a:latin typeface="Intel Clear"/>
                <a:ea typeface="Intel Clear"/>
                <a:cs typeface="Arial" panose="020B0604020202020204" pitchFamily="34" charset="0"/>
              </a:rPr>
              <a:t>Intel® </a:t>
            </a:r>
            <a:r>
              <a:rPr lang="en-US" sz="3200" b="1">
                <a:solidFill>
                  <a:schemeClr val="accent3"/>
                </a:solidFill>
                <a:latin typeface="Intel Clear"/>
                <a:ea typeface="Intel Clear"/>
                <a:cs typeface="Arial" panose="020B0604020202020204" pitchFamily="34" charset="0"/>
              </a:rPr>
              <a:t>TCC </a:t>
            </a:r>
          </a:p>
        </p:txBody>
      </p:sp>
      <p:sp>
        <p:nvSpPr>
          <p:cNvPr id="10" name="Rectangle: Rounded Corners 9">
            <a:extLst>
              <a:ext uri="{FF2B5EF4-FFF2-40B4-BE49-F238E27FC236}">
                <a16:creationId xmlns:a16="http://schemas.microsoft.com/office/drawing/2014/main" id="{5EC5BF2E-851C-FBAD-D9FB-D28364146F63}"/>
              </a:ext>
            </a:extLst>
          </p:cNvPr>
          <p:cNvSpPr/>
          <p:nvPr/>
        </p:nvSpPr>
        <p:spPr>
          <a:xfrm rot="5400000">
            <a:off x="9613061" y="3993687"/>
            <a:ext cx="1096569" cy="2543684"/>
          </a:xfrm>
          <a:prstGeom prst="roundRect">
            <a:avLst/>
          </a:prstGeom>
          <a:solidFill>
            <a:schemeClr val="tx1">
              <a:lumMod val="6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F7BDD0E9-ABF2-4258-0D48-B8BE484BA550}"/>
              </a:ext>
            </a:extLst>
          </p:cNvPr>
          <p:cNvSpPr txBox="1"/>
          <p:nvPr/>
        </p:nvSpPr>
        <p:spPr>
          <a:xfrm>
            <a:off x="8993552" y="5029606"/>
            <a:ext cx="2340384"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600" b="1" i="0" u="none" strike="noStrike" cap="none" spc="0" normalizeH="0" baseline="0">
                <a:ln>
                  <a:noFill/>
                </a:ln>
                <a:solidFill>
                  <a:schemeClr val="bg1"/>
                </a:solidFill>
                <a:effectLst/>
                <a:uFillTx/>
                <a:latin typeface="+mn-lt"/>
                <a:ea typeface="+mn-ea"/>
                <a:cs typeface="+mn-cs"/>
                <a:sym typeface="Helvetica Neue"/>
              </a:rPr>
              <a:t>Time Sensitive Networking</a:t>
            </a:r>
          </a:p>
          <a:p>
            <a:pPr marL="0" marR="0" indent="0" algn="ctr" defTabSz="2438338" rtl="0" fontAlgn="auto" latinLnBrk="0" hangingPunct="0">
              <a:lnSpc>
                <a:spcPct val="100000"/>
              </a:lnSpc>
              <a:spcBef>
                <a:spcPts val="0"/>
              </a:spcBef>
              <a:spcAft>
                <a:spcPts val="0"/>
              </a:spcAft>
              <a:buClrTx/>
              <a:buSzTx/>
              <a:buFontTx/>
              <a:buNone/>
              <a:tabLst/>
            </a:pPr>
            <a:r>
              <a:rPr lang="en-US" sz="1600" b="1">
                <a:solidFill>
                  <a:schemeClr val="bg1"/>
                </a:solidFill>
              </a:rPr>
              <a:t> (TSN)</a:t>
            </a:r>
            <a:endParaRPr kumimoji="0" lang="en-US" sz="1600" b="1" i="0" u="none" strike="noStrike" cap="none" spc="0" normalizeH="0" baseline="0">
              <a:ln>
                <a:noFill/>
              </a:ln>
              <a:solidFill>
                <a:schemeClr val="bg1"/>
              </a:solidFill>
              <a:effectLst/>
              <a:uFillTx/>
              <a:latin typeface="+mn-lt"/>
              <a:ea typeface="+mn-ea"/>
              <a:cs typeface="+mn-cs"/>
              <a:sym typeface="Helvetica Neue"/>
            </a:endParaRPr>
          </a:p>
        </p:txBody>
      </p:sp>
      <p:sp>
        <p:nvSpPr>
          <p:cNvPr id="12" name="Rectangle 11">
            <a:extLst>
              <a:ext uri="{FF2B5EF4-FFF2-40B4-BE49-F238E27FC236}">
                <a16:creationId xmlns:a16="http://schemas.microsoft.com/office/drawing/2014/main" id="{9E25C733-ED3E-A4FF-426A-A1762AB77538}"/>
              </a:ext>
            </a:extLst>
          </p:cNvPr>
          <p:cNvSpPr/>
          <p:nvPr/>
        </p:nvSpPr>
        <p:spPr>
          <a:xfrm>
            <a:off x="7937342" y="6248653"/>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grpSp>
        <p:nvGrpSpPr>
          <p:cNvPr id="15" name="Group 14">
            <a:extLst>
              <a:ext uri="{FF2B5EF4-FFF2-40B4-BE49-F238E27FC236}">
                <a16:creationId xmlns:a16="http://schemas.microsoft.com/office/drawing/2014/main" id="{2C611938-3BCE-E251-CB8C-C4ABE5D64A74}"/>
              </a:ext>
            </a:extLst>
          </p:cNvPr>
          <p:cNvGrpSpPr>
            <a:grpSpLocks noChangeAspect="1"/>
          </p:cNvGrpSpPr>
          <p:nvPr/>
        </p:nvGrpSpPr>
        <p:grpSpPr>
          <a:xfrm>
            <a:off x="1984341" y="4819146"/>
            <a:ext cx="655068" cy="658364"/>
            <a:chOff x="1503612" y="1384111"/>
            <a:chExt cx="620848" cy="623972"/>
          </a:xfrm>
          <a:solidFill>
            <a:schemeClr val="tx1"/>
          </a:solidFill>
        </p:grpSpPr>
        <p:sp>
          <p:nvSpPr>
            <p:cNvPr id="18" name="Freeform: Shape 17">
              <a:extLst>
                <a:ext uri="{FF2B5EF4-FFF2-40B4-BE49-F238E27FC236}">
                  <a16:creationId xmlns:a16="http://schemas.microsoft.com/office/drawing/2014/main" id="{27418B2A-D6B5-F2C4-BE6E-357F5F8D47C1}"/>
                </a:ext>
              </a:extLst>
            </p:cNvPr>
            <p:cNvSpPr/>
            <p:nvPr/>
          </p:nvSpPr>
          <p:spPr>
            <a:xfrm>
              <a:off x="1567273" y="1449260"/>
              <a:ext cx="498136" cy="498285"/>
            </a:xfrm>
            <a:custGeom>
              <a:avLst/>
              <a:gdLst>
                <a:gd name="connsiteX0" fmla="*/ 3189923 w 3189922"/>
                <a:gd name="connsiteY0" fmla="*/ 3190875 h 3190874"/>
                <a:gd name="connsiteX1" fmla="*/ 282893 w 3189922"/>
                <a:gd name="connsiteY1" fmla="*/ 3190875 h 3190874"/>
                <a:gd name="connsiteX2" fmla="*/ 0 w 3189922"/>
                <a:gd name="connsiteY2" fmla="*/ 2907983 h 3190874"/>
                <a:gd name="connsiteX3" fmla="*/ 0 w 3189922"/>
                <a:gd name="connsiteY3" fmla="*/ 591503 h 3190874"/>
                <a:gd name="connsiteX4" fmla="*/ 401955 w 3189922"/>
                <a:gd name="connsiteY4" fmla="*/ 591503 h 3190874"/>
                <a:gd name="connsiteX5" fmla="*/ 401955 w 3189922"/>
                <a:gd name="connsiteY5" fmla="*/ 2787968 h 3190874"/>
                <a:gd name="connsiteX6" fmla="*/ 2788920 w 3189922"/>
                <a:gd name="connsiteY6" fmla="*/ 2787968 h 3190874"/>
                <a:gd name="connsiteX7" fmla="*/ 2788920 w 3189922"/>
                <a:gd name="connsiteY7" fmla="*/ 401955 h 3190874"/>
                <a:gd name="connsiteX8" fmla="*/ 591503 w 3189922"/>
                <a:gd name="connsiteY8" fmla="*/ 401955 h 3190874"/>
                <a:gd name="connsiteX9" fmla="*/ 591503 w 3189922"/>
                <a:gd name="connsiteY9" fmla="*/ 0 h 3190874"/>
                <a:gd name="connsiteX10" fmla="*/ 2907030 w 3189922"/>
                <a:gd name="connsiteY10" fmla="*/ 0 h 3190874"/>
                <a:gd name="connsiteX11" fmla="*/ 3189923 w 3189922"/>
                <a:gd name="connsiteY11" fmla="*/ 282893 h 3190874"/>
                <a:gd name="connsiteX12" fmla="*/ 3189923 w 3189922"/>
                <a:gd name="connsiteY12" fmla="*/ 3190875 h 319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922" h="3190874">
                  <a:moveTo>
                    <a:pt x="3189923" y="3190875"/>
                  </a:moveTo>
                  <a:lnTo>
                    <a:pt x="282893" y="3190875"/>
                  </a:lnTo>
                  <a:cubicBezTo>
                    <a:pt x="126682" y="3190875"/>
                    <a:pt x="0" y="3064193"/>
                    <a:pt x="0" y="2907983"/>
                  </a:cubicBezTo>
                  <a:lnTo>
                    <a:pt x="0" y="591503"/>
                  </a:lnTo>
                  <a:lnTo>
                    <a:pt x="401955" y="591503"/>
                  </a:lnTo>
                  <a:lnTo>
                    <a:pt x="401955" y="2787968"/>
                  </a:lnTo>
                  <a:lnTo>
                    <a:pt x="2788920" y="2787968"/>
                  </a:lnTo>
                  <a:lnTo>
                    <a:pt x="2788920" y="401955"/>
                  </a:lnTo>
                  <a:lnTo>
                    <a:pt x="591503" y="401955"/>
                  </a:lnTo>
                  <a:lnTo>
                    <a:pt x="591503" y="0"/>
                  </a:lnTo>
                  <a:lnTo>
                    <a:pt x="2907030" y="0"/>
                  </a:lnTo>
                  <a:cubicBezTo>
                    <a:pt x="3063240" y="0"/>
                    <a:pt x="3189923" y="126682"/>
                    <a:pt x="3189923" y="282893"/>
                  </a:cubicBezTo>
                  <a:lnTo>
                    <a:pt x="3189923" y="3190875"/>
                  </a:lnTo>
                  <a:close/>
                </a:path>
              </a:pathLst>
            </a:custGeom>
            <a:grpFill/>
            <a:ln w="9525" cap="flat">
              <a:noFill/>
              <a:prstDash val="solid"/>
              <a:miter/>
            </a:ln>
          </p:spPr>
          <p:txBody>
            <a:bodyPr rtlCol="0" anchor="ctr"/>
            <a:lstStyle/>
            <a:p>
              <a:endParaRPr lang="en-US" sz="800"/>
            </a:p>
          </p:txBody>
        </p:sp>
        <p:sp>
          <p:nvSpPr>
            <p:cNvPr id="19" name="Freeform: Shape 18">
              <a:extLst>
                <a:ext uri="{FF2B5EF4-FFF2-40B4-BE49-F238E27FC236}">
                  <a16:creationId xmlns:a16="http://schemas.microsoft.com/office/drawing/2014/main" id="{303E6924-653F-529D-EDBC-21D0287A1DBB}"/>
                </a:ext>
              </a:extLst>
            </p:cNvPr>
            <p:cNvSpPr/>
            <p:nvPr/>
          </p:nvSpPr>
          <p:spPr>
            <a:xfrm>
              <a:off x="1566976" y="1448962"/>
              <a:ext cx="62147" cy="62147"/>
            </a:xfrm>
            <a:custGeom>
              <a:avLst/>
              <a:gdLst>
                <a:gd name="connsiteX0" fmla="*/ 0 w 385762"/>
                <a:gd name="connsiteY0" fmla="*/ 0 h 405764"/>
                <a:gd name="connsiteX1" fmla="*/ 385763 w 385762"/>
                <a:gd name="connsiteY1" fmla="*/ 0 h 405764"/>
                <a:gd name="connsiteX2" fmla="*/ 385763 w 385762"/>
                <a:gd name="connsiteY2" fmla="*/ 405765 h 405764"/>
                <a:gd name="connsiteX3" fmla="*/ 0 w 385762"/>
                <a:gd name="connsiteY3" fmla="*/ 405765 h 405764"/>
                <a:gd name="connsiteX4" fmla="*/ 0 w 385762"/>
                <a:gd name="connsiteY4" fmla="*/ 0 h 405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2" h="405764">
                  <a:moveTo>
                    <a:pt x="0" y="0"/>
                  </a:moveTo>
                  <a:lnTo>
                    <a:pt x="385763" y="0"/>
                  </a:lnTo>
                  <a:lnTo>
                    <a:pt x="385763" y="405765"/>
                  </a:lnTo>
                  <a:lnTo>
                    <a:pt x="0" y="405765"/>
                  </a:lnTo>
                  <a:lnTo>
                    <a:pt x="0" y="0"/>
                  </a:lnTo>
                  <a:close/>
                </a:path>
              </a:pathLst>
            </a:custGeom>
            <a:solidFill>
              <a:schemeClr val="accent2"/>
            </a:solidFill>
            <a:ln w="9525" cap="flat">
              <a:noFill/>
              <a:prstDash val="solid"/>
              <a:miter/>
            </a:ln>
          </p:spPr>
          <p:txBody>
            <a:bodyPr rtlCol="0" anchor="ctr"/>
            <a:lstStyle/>
            <a:p>
              <a:endParaRPr lang="en-US" sz="800"/>
            </a:p>
          </p:txBody>
        </p:sp>
        <p:grpSp>
          <p:nvGrpSpPr>
            <p:cNvPr id="20" name="Graphic 1">
              <a:extLst>
                <a:ext uri="{FF2B5EF4-FFF2-40B4-BE49-F238E27FC236}">
                  <a16:creationId xmlns:a16="http://schemas.microsoft.com/office/drawing/2014/main" id="{EF56249D-5B88-4824-FA00-CB13919C9BD5}"/>
                </a:ext>
              </a:extLst>
            </p:cNvPr>
            <p:cNvGrpSpPr/>
            <p:nvPr/>
          </p:nvGrpSpPr>
          <p:grpSpPr>
            <a:xfrm>
              <a:off x="1503612" y="1384111"/>
              <a:ext cx="620848" cy="623972"/>
              <a:chOff x="4110037" y="1428750"/>
              <a:chExt cx="3975734" cy="3995737"/>
            </a:xfrm>
            <a:grpFill/>
          </p:grpSpPr>
          <p:sp>
            <p:nvSpPr>
              <p:cNvPr id="28" name="Freeform: Shape 27">
                <a:extLst>
                  <a:ext uri="{FF2B5EF4-FFF2-40B4-BE49-F238E27FC236}">
                    <a16:creationId xmlns:a16="http://schemas.microsoft.com/office/drawing/2014/main" id="{A29C9039-8EE8-AEEA-9ED8-EB5CCDB6E0BE}"/>
                  </a:ext>
                </a:extLst>
              </p:cNvPr>
              <p:cNvSpPr/>
              <p:nvPr/>
            </p:nvSpPr>
            <p:spPr>
              <a:xfrm>
                <a:off x="4110037" y="2635567"/>
                <a:ext cx="593407" cy="593407"/>
              </a:xfrm>
              <a:custGeom>
                <a:avLst/>
                <a:gdLst>
                  <a:gd name="connsiteX0" fmla="*/ 0 w 593407"/>
                  <a:gd name="connsiteY0" fmla="*/ 0 h 593407"/>
                  <a:gd name="connsiteX1" fmla="*/ 593408 w 593407"/>
                  <a:gd name="connsiteY1" fmla="*/ 0 h 593407"/>
                  <a:gd name="connsiteX2" fmla="*/ 593408 w 593407"/>
                  <a:gd name="connsiteY2" fmla="*/ 593408 h 593407"/>
                  <a:gd name="connsiteX3" fmla="*/ 0 w 593407"/>
                  <a:gd name="connsiteY3" fmla="*/ 593408 h 593407"/>
                  <a:gd name="connsiteX4" fmla="*/ 0 w 593407"/>
                  <a:gd name="connsiteY4" fmla="*/ 0 h 593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07" h="593407">
                    <a:moveTo>
                      <a:pt x="0" y="0"/>
                    </a:moveTo>
                    <a:lnTo>
                      <a:pt x="593408" y="0"/>
                    </a:lnTo>
                    <a:lnTo>
                      <a:pt x="593408" y="593408"/>
                    </a:lnTo>
                    <a:lnTo>
                      <a:pt x="0" y="593408"/>
                    </a:lnTo>
                    <a:lnTo>
                      <a:pt x="0" y="0"/>
                    </a:lnTo>
                    <a:close/>
                  </a:path>
                </a:pathLst>
              </a:custGeom>
              <a:grpFill/>
              <a:ln w="9525" cap="flat">
                <a:noFill/>
                <a:prstDash val="solid"/>
                <a:miter/>
              </a:ln>
            </p:spPr>
            <p:txBody>
              <a:bodyPr rtlCol="0" anchor="ctr"/>
              <a:lstStyle/>
              <a:p>
                <a:endParaRPr lang="en-US" sz="800"/>
              </a:p>
            </p:txBody>
          </p:sp>
          <p:grpSp>
            <p:nvGrpSpPr>
              <p:cNvPr id="29" name="Graphic 1">
                <a:extLst>
                  <a:ext uri="{FF2B5EF4-FFF2-40B4-BE49-F238E27FC236}">
                    <a16:creationId xmlns:a16="http://schemas.microsoft.com/office/drawing/2014/main" id="{13C429EA-838C-AE47-F7EE-B5C50BFA6A9C}"/>
                  </a:ext>
                </a:extLst>
              </p:cNvPr>
              <p:cNvGrpSpPr/>
              <p:nvPr/>
            </p:nvGrpSpPr>
            <p:grpSpPr>
              <a:xfrm>
                <a:off x="4119562" y="1428750"/>
                <a:ext cx="3966209" cy="3995737"/>
                <a:chOff x="4119562" y="1428750"/>
                <a:chExt cx="3966209" cy="3995737"/>
              </a:xfrm>
              <a:grpFill/>
            </p:grpSpPr>
            <p:sp>
              <p:nvSpPr>
                <p:cNvPr id="30" name="Freeform: Shape 29">
                  <a:extLst>
                    <a:ext uri="{FF2B5EF4-FFF2-40B4-BE49-F238E27FC236}">
                      <a16:creationId xmlns:a16="http://schemas.microsoft.com/office/drawing/2014/main" id="{36B1F374-A01B-0279-8353-7D999DEE3DFB}"/>
                    </a:ext>
                  </a:extLst>
                </p:cNvPr>
                <p:cNvSpPr/>
                <p:nvPr/>
              </p:nvSpPr>
              <p:spPr>
                <a:xfrm>
                  <a:off x="7481887" y="2635567"/>
                  <a:ext cx="593407" cy="593407"/>
                </a:xfrm>
                <a:custGeom>
                  <a:avLst/>
                  <a:gdLst>
                    <a:gd name="connsiteX0" fmla="*/ 0 w 593407"/>
                    <a:gd name="connsiteY0" fmla="*/ 0 h 593407"/>
                    <a:gd name="connsiteX1" fmla="*/ 593407 w 593407"/>
                    <a:gd name="connsiteY1" fmla="*/ 0 h 593407"/>
                    <a:gd name="connsiteX2" fmla="*/ 593407 w 593407"/>
                    <a:gd name="connsiteY2" fmla="*/ 593408 h 593407"/>
                    <a:gd name="connsiteX3" fmla="*/ 0 w 593407"/>
                    <a:gd name="connsiteY3" fmla="*/ 593408 h 593407"/>
                    <a:gd name="connsiteX4" fmla="*/ 0 w 593407"/>
                    <a:gd name="connsiteY4" fmla="*/ 0 h 593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07" h="593407">
                      <a:moveTo>
                        <a:pt x="0" y="0"/>
                      </a:moveTo>
                      <a:lnTo>
                        <a:pt x="593407" y="0"/>
                      </a:lnTo>
                      <a:lnTo>
                        <a:pt x="593407" y="593408"/>
                      </a:lnTo>
                      <a:lnTo>
                        <a:pt x="0" y="593408"/>
                      </a:lnTo>
                      <a:lnTo>
                        <a:pt x="0" y="0"/>
                      </a:lnTo>
                      <a:close/>
                    </a:path>
                  </a:pathLst>
                </a:custGeom>
                <a:grpFill/>
                <a:ln w="9525" cap="flat">
                  <a:noFill/>
                  <a:prstDash val="solid"/>
                  <a:miter/>
                </a:ln>
              </p:spPr>
              <p:txBody>
                <a:bodyPr rtlCol="0" anchor="ctr"/>
                <a:lstStyle/>
                <a:p>
                  <a:endParaRPr lang="en-US" sz="800"/>
                </a:p>
              </p:txBody>
            </p:sp>
            <p:grpSp>
              <p:nvGrpSpPr>
                <p:cNvPr id="31" name="Graphic 1">
                  <a:extLst>
                    <a:ext uri="{FF2B5EF4-FFF2-40B4-BE49-F238E27FC236}">
                      <a16:creationId xmlns:a16="http://schemas.microsoft.com/office/drawing/2014/main" id="{0DFDF5CA-30C2-D887-B6F7-7DA50EAA6D9B}"/>
                    </a:ext>
                  </a:extLst>
                </p:cNvPr>
                <p:cNvGrpSpPr/>
                <p:nvPr/>
              </p:nvGrpSpPr>
              <p:grpSpPr>
                <a:xfrm>
                  <a:off x="4119562" y="1428750"/>
                  <a:ext cx="3966209" cy="3995737"/>
                  <a:chOff x="4119562" y="1428750"/>
                  <a:chExt cx="3966209" cy="3995737"/>
                </a:xfrm>
                <a:grpFill/>
              </p:grpSpPr>
              <p:sp>
                <p:nvSpPr>
                  <p:cNvPr id="32" name="Freeform: Shape 31">
                    <a:extLst>
                      <a:ext uri="{FF2B5EF4-FFF2-40B4-BE49-F238E27FC236}">
                        <a16:creationId xmlns:a16="http://schemas.microsoft.com/office/drawing/2014/main" id="{97A4FD4D-127D-F1B4-9693-6154381AE0F6}"/>
                      </a:ext>
                    </a:extLst>
                  </p:cNvPr>
                  <p:cNvSpPr/>
                  <p:nvPr/>
                </p:nvSpPr>
                <p:spPr>
                  <a:xfrm>
                    <a:off x="4119562" y="3633787"/>
                    <a:ext cx="593407" cy="593407"/>
                  </a:xfrm>
                  <a:custGeom>
                    <a:avLst/>
                    <a:gdLst>
                      <a:gd name="connsiteX0" fmla="*/ 0 w 593407"/>
                      <a:gd name="connsiteY0" fmla="*/ 0 h 593407"/>
                      <a:gd name="connsiteX1" fmla="*/ 593408 w 593407"/>
                      <a:gd name="connsiteY1" fmla="*/ 0 h 593407"/>
                      <a:gd name="connsiteX2" fmla="*/ 593408 w 593407"/>
                      <a:gd name="connsiteY2" fmla="*/ 593407 h 593407"/>
                      <a:gd name="connsiteX3" fmla="*/ 0 w 593407"/>
                      <a:gd name="connsiteY3" fmla="*/ 593407 h 593407"/>
                      <a:gd name="connsiteX4" fmla="*/ 0 w 593407"/>
                      <a:gd name="connsiteY4" fmla="*/ 0 h 593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07" h="593407">
                        <a:moveTo>
                          <a:pt x="0" y="0"/>
                        </a:moveTo>
                        <a:lnTo>
                          <a:pt x="593408" y="0"/>
                        </a:lnTo>
                        <a:lnTo>
                          <a:pt x="593408" y="593407"/>
                        </a:lnTo>
                        <a:lnTo>
                          <a:pt x="0" y="593407"/>
                        </a:lnTo>
                        <a:lnTo>
                          <a:pt x="0" y="0"/>
                        </a:lnTo>
                        <a:close/>
                      </a:path>
                    </a:pathLst>
                  </a:custGeom>
                  <a:grpFill/>
                  <a:ln w="9525" cap="flat">
                    <a:noFill/>
                    <a:prstDash val="solid"/>
                    <a:miter/>
                  </a:ln>
                </p:spPr>
                <p:txBody>
                  <a:bodyPr rtlCol="0" anchor="ctr"/>
                  <a:lstStyle/>
                  <a:p>
                    <a:endParaRPr lang="en-US" sz="800"/>
                  </a:p>
                </p:txBody>
              </p:sp>
              <p:grpSp>
                <p:nvGrpSpPr>
                  <p:cNvPr id="33" name="Graphic 1">
                    <a:extLst>
                      <a:ext uri="{FF2B5EF4-FFF2-40B4-BE49-F238E27FC236}">
                        <a16:creationId xmlns:a16="http://schemas.microsoft.com/office/drawing/2014/main" id="{2B37D250-0CC1-88FA-0B55-5814A7EB6E41}"/>
                      </a:ext>
                    </a:extLst>
                  </p:cNvPr>
                  <p:cNvGrpSpPr/>
                  <p:nvPr/>
                </p:nvGrpSpPr>
                <p:grpSpPr>
                  <a:xfrm>
                    <a:off x="5296851" y="1428750"/>
                    <a:ext cx="2788919" cy="3995737"/>
                    <a:chOff x="5296851" y="1428750"/>
                    <a:chExt cx="2788919" cy="3995737"/>
                  </a:xfrm>
                  <a:grpFill/>
                </p:grpSpPr>
                <p:sp>
                  <p:nvSpPr>
                    <p:cNvPr id="34" name="Freeform: Shape 33">
                      <a:extLst>
                        <a:ext uri="{FF2B5EF4-FFF2-40B4-BE49-F238E27FC236}">
                          <a16:creationId xmlns:a16="http://schemas.microsoft.com/office/drawing/2014/main" id="{B5297BB3-8439-4E8E-5A5C-6179E7A92C7E}"/>
                        </a:ext>
                      </a:extLst>
                    </p:cNvPr>
                    <p:cNvSpPr/>
                    <p:nvPr/>
                  </p:nvSpPr>
                  <p:spPr>
                    <a:xfrm>
                      <a:off x="7492364" y="3633787"/>
                      <a:ext cx="593407" cy="593407"/>
                    </a:xfrm>
                    <a:custGeom>
                      <a:avLst/>
                      <a:gdLst>
                        <a:gd name="connsiteX0" fmla="*/ 0 w 593407"/>
                        <a:gd name="connsiteY0" fmla="*/ 0 h 593407"/>
                        <a:gd name="connsiteX1" fmla="*/ 593407 w 593407"/>
                        <a:gd name="connsiteY1" fmla="*/ 0 h 593407"/>
                        <a:gd name="connsiteX2" fmla="*/ 593407 w 593407"/>
                        <a:gd name="connsiteY2" fmla="*/ 593407 h 593407"/>
                        <a:gd name="connsiteX3" fmla="*/ 0 w 593407"/>
                        <a:gd name="connsiteY3" fmla="*/ 593407 h 593407"/>
                        <a:gd name="connsiteX4" fmla="*/ 0 w 593407"/>
                        <a:gd name="connsiteY4" fmla="*/ 0 h 593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07" h="593407">
                          <a:moveTo>
                            <a:pt x="0" y="0"/>
                          </a:moveTo>
                          <a:lnTo>
                            <a:pt x="593407" y="0"/>
                          </a:lnTo>
                          <a:lnTo>
                            <a:pt x="593407" y="593407"/>
                          </a:lnTo>
                          <a:lnTo>
                            <a:pt x="0" y="593407"/>
                          </a:lnTo>
                          <a:lnTo>
                            <a:pt x="0" y="0"/>
                          </a:lnTo>
                          <a:close/>
                        </a:path>
                      </a:pathLst>
                    </a:custGeom>
                    <a:grpFill/>
                    <a:ln w="9525" cap="flat">
                      <a:noFill/>
                      <a:prstDash val="solid"/>
                      <a:miter/>
                    </a:ln>
                  </p:spPr>
                  <p:txBody>
                    <a:bodyPr rtlCol="0" anchor="ctr"/>
                    <a:lstStyle/>
                    <a:p>
                      <a:endParaRPr lang="en-US" sz="800"/>
                    </a:p>
                  </p:txBody>
                </p:sp>
                <p:grpSp>
                  <p:nvGrpSpPr>
                    <p:cNvPr id="35" name="Graphic 1">
                      <a:extLst>
                        <a:ext uri="{FF2B5EF4-FFF2-40B4-BE49-F238E27FC236}">
                          <a16:creationId xmlns:a16="http://schemas.microsoft.com/office/drawing/2014/main" id="{CBF6B8E7-0AEC-67CB-D82D-881FF673D3A3}"/>
                        </a:ext>
                      </a:extLst>
                    </p:cNvPr>
                    <p:cNvGrpSpPr/>
                    <p:nvPr/>
                  </p:nvGrpSpPr>
                  <p:grpSpPr>
                    <a:xfrm>
                      <a:off x="5296851" y="1428750"/>
                      <a:ext cx="1602104" cy="3995737"/>
                      <a:chOff x="5296851" y="1428750"/>
                      <a:chExt cx="1602104" cy="3995737"/>
                    </a:xfrm>
                    <a:grpFill/>
                  </p:grpSpPr>
                  <p:sp>
                    <p:nvSpPr>
                      <p:cNvPr id="36" name="Freeform: Shape 35">
                        <a:extLst>
                          <a:ext uri="{FF2B5EF4-FFF2-40B4-BE49-F238E27FC236}">
                            <a16:creationId xmlns:a16="http://schemas.microsoft.com/office/drawing/2014/main" id="{99EC4BD9-C83A-C6B1-5251-A23099D70665}"/>
                          </a:ext>
                        </a:extLst>
                      </p:cNvPr>
                      <p:cNvSpPr/>
                      <p:nvPr/>
                    </p:nvSpPr>
                    <p:spPr>
                      <a:xfrm>
                        <a:off x="6305549" y="1428750"/>
                        <a:ext cx="593407" cy="593407"/>
                      </a:xfrm>
                      <a:custGeom>
                        <a:avLst/>
                        <a:gdLst>
                          <a:gd name="connsiteX0" fmla="*/ 0 w 593407"/>
                          <a:gd name="connsiteY0" fmla="*/ 0 h 593407"/>
                          <a:gd name="connsiteX1" fmla="*/ 593407 w 593407"/>
                          <a:gd name="connsiteY1" fmla="*/ 0 h 593407"/>
                          <a:gd name="connsiteX2" fmla="*/ 593407 w 593407"/>
                          <a:gd name="connsiteY2" fmla="*/ 593408 h 593407"/>
                          <a:gd name="connsiteX3" fmla="*/ 0 w 593407"/>
                          <a:gd name="connsiteY3" fmla="*/ 593408 h 593407"/>
                          <a:gd name="connsiteX4" fmla="*/ 0 w 593407"/>
                          <a:gd name="connsiteY4" fmla="*/ 0 h 593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07" h="593407">
                            <a:moveTo>
                              <a:pt x="0" y="0"/>
                            </a:moveTo>
                            <a:lnTo>
                              <a:pt x="593407" y="0"/>
                            </a:lnTo>
                            <a:lnTo>
                              <a:pt x="593407" y="593408"/>
                            </a:lnTo>
                            <a:lnTo>
                              <a:pt x="0" y="593408"/>
                            </a:lnTo>
                            <a:lnTo>
                              <a:pt x="0" y="0"/>
                            </a:lnTo>
                            <a:close/>
                          </a:path>
                        </a:pathLst>
                      </a:custGeom>
                      <a:grpFill/>
                      <a:ln w="9525" cap="flat">
                        <a:noFill/>
                        <a:prstDash val="solid"/>
                        <a:miter/>
                      </a:ln>
                    </p:spPr>
                    <p:txBody>
                      <a:bodyPr rtlCol="0" anchor="ctr"/>
                      <a:lstStyle/>
                      <a:p>
                        <a:endParaRPr lang="en-US" sz="800"/>
                      </a:p>
                    </p:txBody>
                  </p:sp>
                  <p:grpSp>
                    <p:nvGrpSpPr>
                      <p:cNvPr id="37" name="Graphic 1">
                        <a:extLst>
                          <a:ext uri="{FF2B5EF4-FFF2-40B4-BE49-F238E27FC236}">
                            <a16:creationId xmlns:a16="http://schemas.microsoft.com/office/drawing/2014/main" id="{04941FD5-DF48-60EF-1930-116CF41082D4}"/>
                          </a:ext>
                        </a:extLst>
                      </p:cNvPr>
                      <p:cNvGrpSpPr/>
                      <p:nvPr/>
                    </p:nvGrpSpPr>
                    <p:grpSpPr>
                      <a:xfrm>
                        <a:off x="5296851" y="1428750"/>
                        <a:ext cx="1602104" cy="3995737"/>
                        <a:chOff x="5296851" y="1428750"/>
                        <a:chExt cx="1602104" cy="3995737"/>
                      </a:xfrm>
                      <a:grpFill/>
                    </p:grpSpPr>
                    <p:sp>
                      <p:nvSpPr>
                        <p:cNvPr id="38" name="Freeform: Shape 37">
                          <a:extLst>
                            <a:ext uri="{FF2B5EF4-FFF2-40B4-BE49-F238E27FC236}">
                              <a16:creationId xmlns:a16="http://schemas.microsoft.com/office/drawing/2014/main" id="{825D15FD-B73E-C7B3-7F4D-507ACE1433F8}"/>
                            </a:ext>
                          </a:extLst>
                        </p:cNvPr>
                        <p:cNvSpPr/>
                        <p:nvPr/>
                      </p:nvSpPr>
                      <p:spPr>
                        <a:xfrm>
                          <a:off x="5316854" y="1428750"/>
                          <a:ext cx="593407" cy="593407"/>
                        </a:xfrm>
                        <a:custGeom>
                          <a:avLst/>
                          <a:gdLst>
                            <a:gd name="connsiteX0" fmla="*/ 0 w 593407"/>
                            <a:gd name="connsiteY0" fmla="*/ 0 h 593407"/>
                            <a:gd name="connsiteX1" fmla="*/ 593408 w 593407"/>
                            <a:gd name="connsiteY1" fmla="*/ 0 h 593407"/>
                            <a:gd name="connsiteX2" fmla="*/ 593408 w 593407"/>
                            <a:gd name="connsiteY2" fmla="*/ 593408 h 593407"/>
                            <a:gd name="connsiteX3" fmla="*/ 0 w 593407"/>
                            <a:gd name="connsiteY3" fmla="*/ 593408 h 593407"/>
                            <a:gd name="connsiteX4" fmla="*/ 0 w 593407"/>
                            <a:gd name="connsiteY4" fmla="*/ 0 h 593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07" h="593407">
                              <a:moveTo>
                                <a:pt x="0" y="0"/>
                              </a:moveTo>
                              <a:lnTo>
                                <a:pt x="593408" y="0"/>
                              </a:lnTo>
                              <a:lnTo>
                                <a:pt x="593408" y="593408"/>
                              </a:lnTo>
                              <a:lnTo>
                                <a:pt x="0" y="593408"/>
                              </a:lnTo>
                              <a:lnTo>
                                <a:pt x="0" y="0"/>
                              </a:lnTo>
                              <a:close/>
                            </a:path>
                          </a:pathLst>
                        </a:custGeom>
                        <a:grpFill/>
                        <a:ln w="9525" cap="flat">
                          <a:noFill/>
                          <a:prstDash val="solid"/>
                          <a:miter/>
                        </a:ln>
                      </p:spPr>
                      <p:txBody>
                        <a:bodyPr rtlCol="0" anchor="ctr"/>
                        <a:lstStyle/>
                        <a:p>
                          <a:endParaRPr lang="en-US" sz="800"/>
                        </a:p>
                      </p:txBody>
                    </p:sp>
                    <p:grpSp>
                      <p:nvGrpSpPr>
                        <p:cNvPr id="39" name="Graphic 1">
                          <a:extLst>
                            <a:ext uri="{FF2B5EF4-FFF2-40B4-BE49-F238E27FC236}">
                              <a16:creationId xmlns:a16="http://schemas.microsoft.com/office/drawing/2014/main" id="{962FCDA4-E920-E557-F4A5-A03FF4AA4037}"/>
                            </a:ext>
                          </a:extLst>
                        </p:cNvPr>
                        <p:cNvGrpSpPr/>
                        <p:nvPr/>
                      </p:nvGrpSpPr>
                      <p:grpSpPr>
                        <a:xfrm>
                          <a:off x="5296851" y="4820602"/>
                          <a:ext cx="1602104" cy="603884"/>
                          <a:chOff x="5296851" y="4820602"/>
                          <a:chExt cx="1602104" cy="603884"/>
                        </a:xfrm>
                        <a:grpFill/>
                      </p:grpSpPr>
                      <p:sp>
                        <p:nvSpPr>
                          <p:cNvPr id="40" name="Freeform: Shape 39">
                            <a:extLst>
                              <a:ext uri="{FF2B5EF4-FFF2-40B4-BE49-F238E27FC236}">
                                <a16:creationId xmlns:a16="http://schemas.microsoft.com/office/drawing/2014/main" id="{17EC48DC-BA31-2794-9801-43261B12ABDF}"/>
                              </a:ext>
                            </a:extLst>
                          </p:cNvPr>
                          <p:cNvSpPr/>
                          <p:nvPr/>
                        </p:nvSpPr>
                        <p:spPr>
                          <a:xfrm>
                            <a:off x="6305549" y="4820602"/>
                            <a:ext cx="593407" cy="603884"/>
                          </a:xfrm>
                          <a:custGeom>
                            <a:avLst/>
                            <a:gdLst>
                              <a:gd name="connsiteX0" fmla="*/ 0 w 593407"/>
                              <a:gd name="connsiteY0" fmla="*/ 0 h 603884"/>
                              <a:gd name="connsiteX1" fmla="*/ 593407 w 593407"/>
                              <a:gd name="connsiteY1" fmla="*/ 0 h 603884"/>
                              <a:gd name="connsiteX2" fmla="*/ 593407 w 593407"/>
                              <a:gd name="connsiteY2" fmla="*/ 603885 h 603884"/>
                              <a:gd name="connsiteX3" fmla="*/ 0 w 593407"/>
                              <a:gd name="connsiteY3" fmla="*/ 603885 h 603884"/>
                              <a:gd name="connsiteX4" fmla="*/ 0 w 593407"/>
                              <a:gd name="connsiteY4" fmla="*/ 0 h 60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07" h="603884">
                                <a:moveTo>
                                  <a:pt x="0" y="0"/>
                                </a:moveTo>
                                <a:lnTo>
                                  <a:pt x="593407" y="0"/>
                                </a:lnTo>
                                <a:lnTo>
                                  <a:pt x="593407" y="603885"/>
                                </a:lnTo>
                                <a:lnTo>
                                  <a:pt x="0" y="603885"/>
                                </a:lnTo>
                                <a:lnTo>
                                  <a:pt x="0" y="0"/>
                                </a:lnTo>
                                <a:close/>
                              </a:path>
                            </a:pathLst>
                          </a:custGeom>
                          <a:grpFill/>
                          <a:ln w="9525" cap="flat">
                            <a:noFill/>
                            <a:prstDash val="solid"/>
                            <a:miter/>
                          </a:ln>
                        </p:spPr>
                        <p:txBody>
                          <a:bodyPr rtlCol="0" anchor="ctr"/>
                          <a:lstStyle/>
                          <a:p>
                            <a:endParaRPr lang="en-US" sz="800"/>
                          </a:p>
                        </p:txBody>
                      </p:sp>
                      <p:sp>
                        <p:nvSpPr>
                          <p:cNvPr id="41" name="Freeform: Shape 40">
                            <a:extLst>
                              <a:ext uri="{FF2B5EF4-FFF2-40B4-BE49-F238E27FC236}">
                                <a16:creationId xmlns:a16="http://schemas.microsoft.com/office/drawing/2014/main" id="{350885AB-7001-5B59-BBB6-68A2C96EFD71}"/>
                              </a:ext>
                            </a:extLst>
                          </p:cNvPr>
                          <p:cNvSpPr/>
                          <p:nvPr/>
                        </p:nvSpPr>
                        <p:spPr>
                          <a:xfrm>
                            <a:off x="5296851" y="4820602"/>
                            <a:ext cx="593407" cy="603884"/>
                          </a:xfrm>
                          <a:custGeom>
                            <a:avLst/>
                            <a:gdLst>
                              <a:gd name="connsiteX0" fmla="*/ 0 w 593407"/>
                              <a:gd name="connsiteY0" fmla="*/ 0 h 603884"/>
                              <a:gd name="connsiteX1" fmla="*/ 593407 w 593407"/>
                              <a:gd name="connsiteY1" fmla="*/ 0 h 603884"/>
                              <a:gd name="connsiteX2" fmla="*/ 593407 w 593407"/>
                              <a:gd name="connsiteY2" fmla="*/ 603885 h 603884"/>
                              <a:gd name="connsiteX3" fmla="*/ 0 w 593407"/>
                              <a:gd name="connsiteY3" fmla="*/ 603885 h 603884"/>
                              <a:gd name="connsiteX4" fmla="*/ 0 w 593407"/>
                              <a:gd name="connsiteY4" fmla="*/ 0 h 60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07" h="603884">
                                <a:moveTo>
                                  <a:pt x="0" y="0"/>
                                </a:moveTo>
                                <a:lnTo>
                                  <a:pt x="593407" y="0"/>
                                </a:lnTo>
                                <a:lnTo>
                                  <a:pt x="593407" y="603885"/>
                                </a:lnTo>
                                <a:lnTo>
                                  <a:pt x="0" y="603885"/>
                                </a:lnTo>
                                <a:lnTo>
                                  <a:pt x="0" y="0"/>
                                </a:lnTo>
                                <a:close/>
                              </a:path>
                            </a:pathLst>
                          </a:custGeom>
                          <a:grpFill/>
                          <a:ln w="9525" cap="flat">
                            <a:noFill/>
                            <a:prstDash val="solid"/>
                            <a:miter/>
                          </a:ln>
                        </p:spPr>
                        <p:txBody>
                          <a:bodyPr rtlCol="0" anchor="ctr"/>
                          <a:lstStyle/>
                          <a:p>
                            <a:endParaRPr lang="en-US" sz="800"/>
                          </a:p>
                        </p:txBody>
                      </p:sp>
                    </p:grpSp>
                  </p:grpSp>
                </p:grpSp>
              </p:grpSp>
            </p:grpSp>
          </p:grpSp>
        </p:grpSp>
        <p:grpSp>
          <p:nvGrpSpPr>
            <p:cNvPr id="21" name="Group 20">
              <a:extLst>
                <a:ext uri="{FF2B5EF4-FFF2-40B4-BE49-F238E27FC236}">
                  <a16:creationId xmlns:a16="http://schemas.microsoft.com/office/drawing/2014/main" id="{B8C8469B-84FF-69F0-3D27-0110004A1410}"/>
                </a:ext>
              </a:extLst>
            </p:cNvPr>
            <p:cNvGrpSpPr/>
            <p:nvPr/>
          </p:nvGrpSpPr>
          <p:grpSpPr>
            <a:xfrm>
              <a:off x="1704543" y="1555525"/>
              <a:ext cx="218986" cy="266310"/>
              <a:chOff x="1245369" y="-239185"/>
              <a:chExt cx="527620" cy="641638"/>
            </a:xfrm>
            <a:grpFill/>
          </p:grpSpPr>
          <p:sp>
            <p:nvSpPr>
              <p:cNvPr id="23" name="Freeform: Shape 22">
                <a:extLst>
                  <a:ext uri="{FF2B5EF4-FFF2-40B4-BE49-F238E27FC236}">
                    <a16:creationId xmlns:a16="http://schemas.microsoft.com/office/drawing/2014/main" id="{06CFAF09-7B82-7F30-CB10-931B4DCC1B9A}"/>
                  </a:ext>
                </a:extLst>
              </p:cNvPr>
              <p:cNvSpPr>
                <a:spLocks/>
              </p:cNvSpPr>
              <p:nvPr/>
            </p:nvSpPr>
            <p:spPr bwMode="auto">
              <a:xfrm>
                <a:off x="1245369" y="-126774"/>
                <a:ext cx="527620" cy="529227"/>
              </a:xfrm>
              <a:custGeom>
                <a:avLst/>
                <a:gdLst>
                  <a:gd name="connsiteX0" fmla="*/ 493309 w 706342"/>
                  <a:gd name="connsiteY0" fmla="*/ 161912 h 708498"/>
                  <a:gd name="connsiteX1" fmla="*/ 367049 w 706342"/>
                  <a:gd name="connsiteY1" fmla="*/ 288172 h 708498"/>
                  <a:gd name="connsiteX2" fmla="*/ 353173 w 706342"/>
                  <a:gd name="connsiteY2" fmla="*/ 285371 h 708498"/>
                  <a:gd name="connsiteX3" fmla="*/ 284294 w 706342"/>
                  <a:gd name="connsiteY3" fmla="*/ 354250 h 708498"/>
                  <a:gd name="connsiteX4" fmla="*/ 353173 w 706342"/>
                  <a:gd name="connsiteY4" fmla="*/ 423129 h 708498"/>
                  <a:gd name="connsiteX5" fmla="*/ 422052 w 706342"/>
                  <a:gd name="connsiteY5" fmla="*/ 354250 h 708498"/>
                  <a:gd name="connsiteX6" fmla="*/ 419646 w 706342"/>
                  <a:gd name="connsiteY6" fmla="*/ 342335 h 708498"/>
                  <a:gd name="connsiteX7" fmla="*/ 546689 w 706342"/>
                  <a:gd name="connsiteY7" fmla="*/ 215292 h 708498"/>
                  <a:gd name="connsiteX8" fmla="*/ 353171 w 706342"/>
                  <a:gd name="connsiteY8" fmla="*/ 0 h 708498"/>
                  <a:gd name="connsiteX9" fmla="*/ 706342 w 706342"/>
                  <a:gd name="connsiteY9" fmla="*/ 354249 h 708498"/>
                  <a:gd name="connsiteX10" fmla="*/ 353171 w 706342"/>
                  <a:gd name="connsiteY10" fmla="*/ 708498 h 708498"/>
                  <a:gd name="connsiteX11" fmla="*/ 0 w 706342"/>
                  <a:gd name="connsiteY11" fmla="*/ 354249 h 708498"/>
                  <a:gd name="connsiteX12" fmla="*/ 353171 w 706342"/>
                  <a:gd name="connsiteY12" fmla="*/ 0 h 7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342" h="708498">
                    <a:moveTo>
                      <a:pt x="493309" y="161912"/>
                    </a:moveTo>
                    <a:lnTo>
                      <a:pt x="367049" y="288172"/>
                    </a:lnTo>
                    <a:lnTo>
                      <a:pt x="353173" y="285371"/>
                    </a:lnTo>
                    <a:cubicBezTo>
                      <a:pt x="315132" y="285371"/>
                      <a:pt x="284294" y="316209"/>
                      <a:pt x="284294" y="354250"/>
                    </a:cubicBezTo>
                    <a:cubicBezTo>
                      <a:pt x="284294" y="392291"/>
                      <a:pt x="315132" y="423129"/>
                      <a:pt x="353173" y="423129"/>
                    </a:cubicBezTo>
                    <a:cubicBezTo>
                      <a:pt x="391214" y="423129"/>
                      <a:pt x="422052" y="392291"/>
                      <a:pt x="422052" y="354250"/>
                    </a:cubicBezTo>
                    <a:lnTo>
                      <a:pt x="419646" y="342335"/>
                    </a:lnTo>
                    <a:lnTo>
                      <a:pt x="546689" y="215292"/>
                    </a:lnTo>
                    <a:close/>
                    <a:moveTo>
                      <a:pt x="353171" y="0"/>
                    </a:moveTo>
                    <a:cubicBezTo>
                      <a:pt x="548222" y="0"/>
                      <a:pt x="706342" y="158603"/>
                      <a:pt x="706342" y="354249"/>
                    </a:cubicBezTo>
                    <a:cubicBezTo>
                      <a:pt x="706342" y="549895"/>
                      <a:pt x="548222" y="708498"/>
                      <a:pt x="353171" y="708498"/>
                    </a:cubicBezTo>
                    <a:cubicBezTo>
                      <a:pt x="158120" y="708498"/>
                      <a:pt x="0" y="549895"/>
                      <a:pt x="0" y="354249"/>
                    </a:cubicBezTo>
                    <a:cubicBezTo>
                      <a:pt x="0" y="158603"/>
                      <a:pt x="158120" y="0"/>
                      <a:pt x="35317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24" name="Rectangle 197">
                <a:extLst>
                  <a:ext uri="{FF2B5EF4-FFF2-40B4-BE49-F238E27FC236}">
                    <a16:creationId xmlns:a16="http://schemas.microsoft.com/office/drawing/2014/main" id="{D943A4A9-FD1A-5494-7597-3C7099DC7A61}"/>
                  </a:ext>
                </a:extLst>
              </p:cNvPr>
              <p:cNvSpPr>
                <a:spLocks noChangeArrowheads="1"/>
              </p:cNvSpPr>
              <p:nvPr/>
            </p:nvSpPr>
            <p:spPr bwMode="auto">
              <a:xfrm>
                <a:off x="1462839" y="-200674"/>
                <a:ext cx="92681" cy="14244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26" name="Rectangle 197">
                <a:extLst>
                  <a:ext uri="{FF2B5EF4-FFF2-40B4-BE49-F238E27FC236}">
                    <a16:creationId xmlns:a16="http://schemas.microsoft.com/office/drawing/2014/main" id="{4B02FD96-DE93-13BC-4370-A53E8DAEF54B}"/>
                  </a:ext>
                </a:extLst>
              </p:cNvPr>
              <p:cNvSpPr>
                <a:spLocks noChangeArrowheads="1"/>
              </p:cNvSpPr>
              <p:nvPr/>
            </p:nvSpPr>
            <p:spPr bwMode="auto">
              <a:xfrm rot="5400000">
                <a:off x="1471148" y="-285828"/>
                <a:ext cx="76062" cy="16934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grpSp>
      <p:sp>
        <p:nvSpPr>
          <p:cNvPr id="13" name="TextBox 12">
            <a:extLst>
              <a:ext uri="{FF2B5EF4-FFF2-40B4-BE49-F238E27FC236}">
                <a16:creationId xmlns:a16="http://schemas.microsoft.com/office/drawing/2014/main" id="{1D420BB9-C32F-BBF7-A5CC-1ADDEF9C53B8}"/>
              </a:ext>
            </a:extLst>
          </p:cNvPr>
          <p:cNvSpPr txBox="1"/>
          <p:nvPr/>
        </p:nvSpPr>
        <p:spPr>
          <a:xfrm>
            <a:off x="6215786" y="5290589"/>
            <a:ext cx="753577"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000" b="0" i="0" u="none" strike="noStrike" cap="none" spc="0" normalizeH="0" baseline="0">
                <a:ln>
                  <a:noFill/>
                </a:ln>
                <a:solidFill>
                  <a:schemeClr val="tx1"/>
                </a:solidFill>
                <a:effectLst/>
                <a:uFillTx/>
                <a:latin typeface="+mn-lt"/>
                <a:ea typeface="+mn-ea"/>
                <a:cs typeface="+mn-cs"/>
                <a:sym typeface="Helvetica Neue"/>
              </a:rPr>
              <a:t>Time-Sync</a:t>
            </a:r>
          </a:p>
        </p:txBody>
      </p:sp>
      <p:sp>
        <p:nvSpPr>
          <p:cNvPr id="14" name="TextBox 13">
            <a:extLst>
              <a:ext uri="{FF2B5EF4-FFF2-40B4-BE49-F238E27FC236}">
                <a16:creationId xmlns:a16="http://schemas.microsoft.com/office/drawing/2014/main" id="{E885BFB3-17C5-99FA-2757-6A810230DCFD}"/>
              </a:ext>
            </a:extLst>
          </p:cNvPr>
          <p:cNvSpPr txBox="1"/>
          <p:nvPr/>
        </p:nvSpPr>
        <p:spPr>
          <a:xfrm>
            <a:off x="6965833" y="5299268"/>
            <a:ext cx="738676"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000" b="0" i="0" u="none" strike="noStrike" cap="none" spc="0" normalizeH="0" baseline="0">
                <a:ln>
                  <a:noFill/>
                </a:ln>
                <a:solidFill>
                  <a:schemeClr val="tx1"/>
                </a:solidFill>
                <a:effectLst/>
                <a:uFillTx/>
                <a:latin typeface="+mn-lt"/>
                <a:ea typeface="+mn-ea"/>
                <a:cs typeface="+mn-cs"/>
                <a:sym typeface="Helvetica Neue"/>
              </a:rPr>
              <a:t>Timeliness</a:t>
            </a:r>
          </a:p>
        </p:txBody>
      </p:sp>
      <p:sp>
        <p:nvSpPr>
          <p:cNvPr id="107" name="Oval 106">
            <a:extLst>
              <a:ext uri="{FF2B5EF4-FFF2-40B4-BE49-F238E27FC236}">
                <a16:creationId xmlns:a16="http://schemas.microsoft.com/office/drawing/2014/main" id="{54DB7A5A-4D47-73B3-E3CD-2AF8B136BD0F}"/>
              </a:ext>
            </a:extLst>
          </p:cNvPr>
          <p:cNvSpPr/>
          <p:nvPr/>
        </p:nvSpPr>
        <p:spPr>
          <a:xfrm>
            <a:off x="7069119" y="4868226"/>
            <a:ext cx="455948" cy="43703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08" name="Group 107">
            <a:extLst>
              <a:ext uri="{FF2B5EF4-FFF2-40B4-BE49-F238E27FC236}">
                <a16:creationId xmlns:a16="http://schemas.microsoft.com/office/drawing/2014/main" id="{AFFFBB3A-EF20-8F9D-8D40-A103DD0588BB}"/>
              </a:ext>
            </a:extLst>
          </p:cNvPr>
          <p:cNvGrpSpPr>
            <a:grpSpLocks noChangeAspect="1"/>
          </p:cNvGrpSpPr>
          <p:nvPr/>
        </p:nvGrpSpPr>
        <p:grpSpPr>
          <a:xfrm>
            <a:off x="7168784" y="4920837"/>
            <a:ext cx="253260" cy="299486"/>
            <a:chOff x="3464471" y="1388309"/>
            <a:chExt cx="520560" cy="615577"/>
          </a:xfrm>
          <a:solidFill>
            <a:schemeClr val="tx1"/>
          </a:solidFill>
        </p:grpSpPr>
        <p:sp>
          <p:nvSpPr>
            <p:cNvPr id="109" name="Freeform 145">
              <a:extLst>
                <a:ext uri="{FF2B5EF4-FFF2-40B4-BE49-F238E27FC236}">
                  <a16:creationId xmlns:a16="http://schemas.microsoft.com/office/drawing/2014/main" id="{36169BDC-6C15-1943-65C9-075B934C16C7}"/>
                </a:ext>
              </a:extLst>
            </p:cNvPr>
            <p:cNvSpPr>
              <a:spLocks/>
            </p:cNvSpPr>
            <p:nvPr/>
          </p:nvSpPr>
          <p:spPr bwMode="auto">
            <a:xfrm>
              <a:off x="3831085" y="1527763"/>
              <a:ext cx="101573" cy="103160"/>
            </a:xfrm>
            <a:custGeom>
              <a:avLst/>
              <a:gdLst>
                <a:gd name="T0" fmla="*/ 32 w 64"/>
                <a:gd name="T1" fmla="*/ 65 h 65"/>
                <a:gd name="T2" fmla="*/ 0 w 64"/>
                <a:gd name="T3" fmla="*/ 33 h 65"/>
                <a:gd name="T4" fmla="*/ 32 w 64"/>
                <a:gd name="T5" fmla="*/ 0 h 65"/>
                <a:gd name="T6" fmla="*/ 64 w 64"/>
                <a:gd name="T7" fmla="*/ 33 h 65"/>
                <a:gd name="T8" fmla="*/ 32 w 64"/>
                <a:gd name="T9" fmla="*/ 65 h 65"/>
              </a:gdLst>
              <a:ahLst/>
              <a:cxnLst>
                <a:cxn ang="0">
                  <a:pos x="T0" y="T1"/>
                </a:cxn>
                <a:cxn ang="0">
                  <a:pos x="T2" y="T3"/>
                </a:cxn>
                <a:cxn ang="0">
                  <a:pos x="T4" y="T5"/>
                </a:cxn>
                <a:cxn ang="0">
                  <a:pos x="T6" y="T7"/>
                </a:cxn>
                <a:cxn ang="0">
                  <a:pos x="T8" y="T9"/>
                </a:cxn>
              </a:cxnLst>
              <a:rect l="0" t="0" r="r" b="b"/>
              <a:pathLst>
                <a:path w="64" h="65">
                  <a:moveTo>
                    <a:pt x="32" y="65"/>
                  </a:moveTo>
                  <a:lnTo>
                    <a:pt x="0" y="33"/>
                  </a:lnTo>
                  <a:lnTo>
                    <a:pt x="32" y="0"/>
                  </a:lnTo>
                  <a:lnTo>
                    <a:pt x="64" y="33"/>
                  </a:lnTo>
                  <a:lnTo>
                    <a:pt x="3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110" name="Freeform 146">
              <a:extLst>
                <a:ext uri="{FF2B5EF4-FFF2-40B4-BE49-F238E27FC236}">
                  <a16:creationId xmlns:a16="http://schemas.microsoft.com/office/drawing/2014/main" id="{1F0A9B51-20B5-873B-1674-81C786EF584E}"/>
                </a:ext>
              </a:extLst>
            </p:cNvPr>
            <p:cNvSpPr>
              <a:spLocks/>
            </p:cNvSpPr>
            <p:nvPr/>
          </p:nvSpPr>
          <p:spPr bwMode="auto">
            <a:xfrm>
              <a:off x="3700945" y="1611878"/>
              <a:ext cx="153947" cy="155533"/>
            </a:xfrm>
            <a:custGeom>
              <a:avLst/>
              <a:gdLst>
                <a:gd name="T0" fmla="*/ 31 w 97"/>
                <a:gd name="T1" fmla="*/ 98 h 98"/>
                <a:gd name="T2" fmla="*/ 0 w 97"/>
                <a:gd name="T3" fmla="*/ 65 h 98"/>
                <a:gd name="T4" fmla="*/ 65 w 97"/>
                <a:gd name="T5" fmla="*/ 0 h 98"/>
                <a:gd name="T6" fmla="*/ 97 w 97"/>
                <a:gd name="T7" fmla="*/ 32 h 98"/>
                <a:gd name="T8" fmla="*/ 31 w 97"/>
                <a:gd name="T9" fmla="*/ 98 h 98"/>
              </a:gdLst>
              <a:ahLst/>
              <a:cxnLst>
                <a:cxn ang="0">
                  <a:pos x="T0" y="T1"/>
                </a:cxn>
                <a:cxn ang="0">
                  <a:pos x="T2" y="T3"/>
                </a:cxn>
                <a:cxn ang="0">
                  <a:pos x="T4" y="T5"/>
                </a:cxn>
                <a:cxn ang="0">
                  <a:pos x="T6" y="T7"/>
                </a:cxn>
                <a:cxn ang="0">
                  <a:pos x="T8" y="T9"/>
                </a:cxn>
              </a:cxnLst>
              <a:rect l="0" t="0" r="r" b="b"/>
              <a:pathLst>
                <a:path w="97" h="98">
                  <a:moveTo>
                    <a:pt x="31" y="98"/>
                  </a:moveTo>
                  <a:lnTo>
                    <a:pt x="0" y="65"/>
                  </a:lnTo>
                  <a:lnTo>
                    <a:pt x="65" y="0"/>
                  </a:lnTo>
                  <a:lnTo>
                    <a:pt x="97" y="32"/>
                  </a:lnTo>
                  <a:lnTo>
                    <a:pt x="31"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111" name="Freeform: Shape 110">
              <a:extLst>
                <a:ext uri="{FF2B5EF4-FFF2-40B4-BE49-F238E27FC236}">
                  <a16:creationId xmlns:a16="http://schemas.microsoft.com/office/drawing/2014/main" id="{2B9DC275-FD25-D38A-EDE3-C80C1FABFEA2}"/>
                </a:ext>
              </a:extLst>
            </p:cNvPr>
            <p:cNvSpPr>
              <a:spLocks/>
            </p:cNvSpPr>
            <p:nvPr/>
          </p:nvSpPr>
          <p:spPr bwMode="auto">
            <a:xfrm>
              <a:off x="3464471" y="1481738"/>
              <a:ext cx="520560" cy="522148"/>
            </a:xfrm>
            <a:custGeom>
              <a:avLst/>
              <a:gdLst>
                <a:gd name="connsiteX0" fmla="*/ 2059870 w 2200316"/>
                <a:gd name="connsiteY0" fmla="*/ 555101 h 2207027"/>
                <a:gd name="connsiteX1" fmla="*/ 2200316 w 2200316"/>
                <a:gd name="connsiteY1" fmla="*/ 1096826 h 2207027"/>
                <a:gd name="connsiteX2" fmla="*/ 2200316 w 2200316"/>
                <a:gd name="connsiteY2" fmla="*/ 1103514 h 2207027"/>
                <a:gd name="connsiteX3" fmla="*/ 2150676 w 2200316"/>
                <a:gd name="connsiteY3" fmla="*/ 1431349 h 2207027"/>
                <a:gd name="connsiteX4" fmla="*/ 2144329 w 2200316"/>
                <a:gd name="connsiteY4" fmla="*/ 1448691 h 2207027"/>
                <a:gd name="connsiteX5" fmla="*/ 2129869 w 2200316"/>
                <a:gd name="connsiteY5" fmla="*/ 1436761 h 2207027"/>
                <a:gd name="connsiteX6" fmla="*/ 1949688 w 2200316"/>
                <a:gd name="connsiteY6" fmla="*/ 1360940 h 2207027"/>
                <a:gd name="connsiteX7" fmla="*/ 1894032 w 2200316"/>
                <a:gd name="connsiteY7" fmla="*/ 1355330 h 2207027"/>
                <a:gd name="connsiteX8" fmla="*/ 1895240 w 2200316"/>
                <a:gd name="connsiteY8" fmla="*/ 1352025 h 2207027"/>
                <a:gd name="connsiteX9" fmla="*/ 1932800 w 2200316"/>
                <a:gd name="connsiteY9" fmla="*/ 1103514 h 2207027"/>
                <a:gd name="connsiteX10" fmla="*/ 1932800 w 2200316"/>
                <a:gd name="connsiteY10" fmla="*/ 1096826 h 2207027"/>
                <a:gd name="connsiteX11" fmla="*/ 1859234 w 2200316"/>
                <a:gd name="connsiteY11" fmla="*/ 755740 h 2207027"/>
                <a:gd name="connsiteX12" fmla="*/ 1103502 w 2200316"/>
                <a:gd name="connsiteY12" fmla="*/ 0 h 2207027"/>
                <a:gd name="connsiteX13" fmla="*/ 1618470 w 2200316"/>
                <a:gd name="connsiteY13" fmla="*/ 127071 h 2207027"/>
                <a:gd name="connsiteX14" fmla="*/ 1417833 w 2200316"/>
                <a:gd name="connsiteY14" fmla="*/ 327710 h 2207027"/>
                <a:gd name="connsiteX15" fmla="*/ 1103502 w 2200316"/>
                <a:gd name="connsiteY15" fmla="*/ 267519 h 2207027"/>
                <a:gd name="connsiteX16" fmla="*/ 267516 w 2200316"/>
                <a:gd name="connsiteY16" fmla="*/ 1096826 h 2207027"/>
                <a:gd name="connsiteX17" fmla="*/ 1103502 w 2200316"/>
                <a:gd name="connsiteY17" fmla="*/ 1939509 h 2207027"/>
                <a:gd name="connsiteX18" fmla="*/ 1348910 w 2200316"/>
                <a:gd name="connsiteY18" fmla="*/ 1901904 h 2207027"/>
                <a:gd name="connsiteX19" fmla="*/ 1349003 w 2200316"/>
                <a:gd name="connsiteY19" fmla="*/ 1901869 h 2207027"/>
                <a:gd name="connsiteX20" fmla="*/ 1354475 w 2200316"/>
                <a:gd name="connsiteY20" fmla="*/ 1956153 h 2207027"/>
                <a:gd name="connsiteX21" fmla="*/ 1430296 w 2200316"/>
                <a:gd name="connsiteY21" fmla="*/ 2136334 h 2207027"/>
                <a:gd name="connsiteX22" fmla="*/ 1443099 w 2200316"/>
                <a:gd name="connsiteY22" fmla="*/ 2151851 h 2207027"/>
                <a:gd name="connsiteX23" fmla="*/ 1428234 w 2200316"/>
                <a:gd name="connsiteY23" fmla="*/ 2157342 h 2207027"/>
                <a:gd name="connsiteX24" fmla="*/ 1103502 w 2200316"/>
                <a:gd name="connsiteY24" fmla="*/ 2207027 h 2207027"/>
                <a:gd name="connsiteX25" fmla="*/ 0 w 2200316"/>
                <a:gd name="connsiteY25" fmla="*/ 1103514 h 2207027"/>
                <a:gd name="connsiteX26" fmla="*/ 1103502 w 2200316"/>
                <a:gd name="connsiteY26" fmla="*/ 0 h 220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00316" h="2207027">
                  <a:moveTo>
                    <a:pt x="2059870" y="555101"/>
                  </a:moveTo>
                  <a:cubicBezTo>
                    <a:pt x="2146813" y="715612"/>
                    <a:pt x="2200316" y="902875"/>
                    <a:pt x="2200316" y="1096826"/>
                  </a:cubicBezTo>
                  <a:cubicBezTo>
                    <a:pt x="2200316" y="1096826"/>
                    <a:pt x="2200316" y="1096826"/>
                    <a:pt x="2200316" y="1103514"/>
                  </a:cubicBezTo>
                  <a:cubicBezTo>
                    <a:pt x="2200316" y="1217627"/>
                    <a:pt x="2182917" y="1327743"/>
                    <a:pt x="2150676" y="1431349"/>
                  </a:cubicBezTo>
                  <a:lnTo>
                    <a:pt x="2144329" y="1448691"/>
                  </a:lnTo>
                  <a:lnTo>
                    <a:pt x="2129869" y="1436761"/>
                  </a:lnTo>
                  <a:cubicBezTo>
                    <a:pt x="2076254" y="1400539"/>
                    <a:pt x="2015293" y="1374365"/>
                    <a:pt x="1949688" y="1360940"/>
                  </a:cubicBezTo>
                  <a:lnTo>
                    <a:pt x="1894032" y="1355330"/>
                  </a:lnTo>
                  <a:lnTo>
                    <a:pt x="1895240" y="1352025"/>
                  </a:lnTo>
                  <a:cubicBezTo>
                    <a:pt x="1919634" y="1273508"/>
                    <a:pt x="1932800" y="1190039"/>
                    <a:pt x="1932800" y="1103514"/>
                  </a:cubicBezTo>
                  <a:cubicBezTo>
                    <a:pt x="1932800" y="1103514"/>
                    <a:pt x="1932800" y="1103514"/>
                    <a:pt x="1932800" y="1096826"/>
                  </a:cubicBezTo>
                  <a:cubicBezTo>
                    <a:pt x="1932800" y="976442"/>
                    <a:pt x="1906049" y="862747"/>
                    <a:pt x="1859234" y="755740"/>
                  </a:cubicBezTo>
                  <a:close/>
                  <a:moveTo>
                    <a:pt x="1103502" y="0"/>
                  </a:moveTo>
                  <a:cubicBezTo>
                    <a:pt x="1284075" y="0"/>
                    <a:pt x="1464648" y="46816"/>
                    <a:pt x="1618470" y="127071"/>
                  </a:cubicBezTo>
                  <a:cubicBezTo>
                    <a:pt x="1618470" y="127071"/>
                    <a:pt x="1618470" y="127071"/>
                    <a:pt x="1417833" y="327710"/>
                  </a:cubicBezTo>
                  <a:cubicBezTo>
                    <a:pt x="1317515" y="287582"/>
                    <a:pt x="1210508" y="267519"/>
                    <a:pt x="1103502" y="267519"/>
                  </a:cubicBezTo>
                  <a:cubicBezTo>
                    <a:pt x="642038" y="267519"/>
                    <a:pt x="267516" y="642044"/>
                    <a:pt x="267516" y="1096826"/>
                  </a:cubicBezTo>
                  <a:cubicBezTo>
                    <a:pt x="267516" y="1564983"/>
                    <a:pt x="642038" y="1939509"/>
                    <a:pt x="1103502" y="1939509"/>
                  </a:cubicBezTo>
                  <a:cubicBezTo>
                    <a:pt x="1188773" y="1939509"/>
                    <a:pt x="1271222" y="1926342"/>
                    <a:pt x="1348910" y="1901904"/>
                  </a:cubicBezTo>
                  <a:lnTo>
                    <a:pt x="1349003" y="1901869"/>
                  </a:lnTo>
                  <a:lnTo>
                    <a:pt x="1354475" y="1956153"/>
                  </a:lnTo>
                  <a:cubicBezTo>
                    <a:pt x="1367900" y="2021758"/>
                    <a:pt x="1394074" y="2082719"/>
                    <a:pt x="1430296" y="2136334"/>
                  </a:cubicBezTo>
                  <a:lnTo>
                    <a:pt x="1443099" y="2151851"/>
                  </a:lnTo>
                  <a:lnTo>
                    <a:pt x="1428234" y="2157342"/>
                  </a:lnTo>
                  <a:cubicBezTo>
                    <a:pt x="1325456" y="2189628"/>
                    <a:pt x="1216360" y="2207027"/>
                    <a:pt x="1103502" y="2207027"/>
                  </a:cubicBezTo>
                  <a:cubicBezTo>
                    <a:pt x="494904" y="2207027"/>
                    <a:pt x="0" y="1712118"/>
                    <a:pt x="0" y="1103514"/>
                  </a:cubicBezTo>
                  <a:cubicBezTo>
                    <a:pt x="0" y="494909"/>
                    <a:pt x="494904" y="0"/>
                    <a:pt x="11035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112" name="Freeform 148">
              <a:extLst>
                <a:ext uri="{FF2B5EF4-FFF2-40B4-BE49-F238E27FC236}">
                  <a16:creationId xmlns:a16="http://schemas.microsoft.com/office/drawing/2014/main" id="{748D8B44-0A1A-8F07-7C24-7D5C42786C57}"/>
                </a:ext>
              </a:extLst>
            </p:cNvPr>
            <p:cNvSpPr>
              <a:spLocks/>
            </p:cNvSpPr>
            <p:nvPr/>
          </p:nvSpPr>
          <p:spPr bwMode="auto">
            <a:xfrm>
              <a:off x="3831085" y="1527763"/>
              <a:ext cx="101573" cy="103160"/>
            </a:xfrm>
            <a:custGeom>
              <a:avLst/>
              <a:gdLst>
                <a:gd name="T0" fmla="*/ 32 w 64"/>
                <a:gd name="T1" fmla="*/ 65 h 65"/>
                <a:gd name="T2" fmla="*/ 0 w 64"/>
                <a:gd name="T3" fmla="*/ 32 h 65"/>
                <a:gd name="T4" fmla="*/ 32 w 64"/>
                <a:gd name="T5" fmla="*/ 0 h 65"/>
                <a:gd name="T6" fmla="*/ 64 w 64"/>
                <a:gd name="T7" fmla="*/ 32 h 65"/>
                <a:gd name="T8" fmla="*/ 32 w 64"/>
                <a:gd name="T9" fmla="*/ 65 h 65"/>
              </a:gdLst>
              <a:ahLst/>
              <a:cxnLst>
                <a:cxn ang="0">
                  <a:pos x="T0" y="T1"/>
                </a:cxn>
                <a:cxn ang="0">
                  <a:pos x="T2" y="T3"/>
                </a:cxn>
                <a:cxn ang="0">
                  <a:pos x="T4" y="T5"/>
                </a:cxn>
                <a:cxn ang="0">
                  <a:pos x="T6" y="T7"/>
                </a:cxn>
                <a:cxn ang="0">
                  <a:pos x="T8" y="T9"/>
                </a:cxn>
              </a:cxnLst>
              <a:rect l="0" t="0" r="r" b="b"/>
              <a:pathLst>
                <a:path w="64" h="65">
                  <a:moveTo>
                    <a:pt x="32" y="65"/>
                  </a:moveTo>
                  <a:lnTo>
                    <a:pt x="0" y="32"/>
                  </a:lnTo>
                  <a:lnTo>
                    <a:pt x="32" y="0"/>
                  </a:lnTo>
                  <a:lnTo>
                    <a:pt x="64" y="32"/>
                  </a:lnTo>
                  <a:lnTo>
                    <a:pt x="32" y="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ctr"/>
              <a:endParaRPr lang="en-US" sz="800"/>
            </a:p>
          </p:txBody>
        </p:sp>
        <p:sp>
          <p:nvSpPr>
            <p:cNvPr id="113" name="Freeform 149">
              <a:extLst>
                <a:ext uri="{FF2B5EF4-FFF2-40B4-BE49-F238E27FC236}">
                  <a16:creationId xmlns:a16="http://schemas.microsoft.com/office/drawing/2014/main" id="{BEAEC978-6537-47F1-9ACD-D19062EE1B6B}"/>
                </a:ext>
              </a:extLst>
            </p:cNvPr>
            <p:cNvSpPr>
              <a:spLocks/>
            </p:cNvSpPr>
            <p:nvPr/>
          </p:nvSpPr>
          <p:spPr bwMode="auto">
            <a:xfrm>
              <a:off x="3580328" y="1586485"/>
              <a:ext cx="180926" cy="119031"/>
            </a:xfrm>
            <a:custGeom>
              <a:avLst/>
              <a:gdLst>
                <a:gd name="T0" fmla="*/ 46 w 115"/>
                <a:gd name="T1" fmla="*/ 14 h 75"/>
                <a:gd name="T2" fmla="*/ 0 w 115"/>
                <a:gd name="T3" fmla="*/ 69 h 75"/>
                <a:gd name="T4" fmla="*/ 20 w 115"/>
                <a:gd name="T5" fmla="*/ 75 h 75"/>
                <a:gd name="T6" fmla="*/ 56 w 115"/>
                <a:gd name="T7" fmla="*/ 32 h 75"/>
                <a:gd name="T8" fmla="*/ 99 w 115"/>
                <a:gd name="T9" fmla="*/ 24 h 75"/>
                <a:gd name="T10" fmla="*/ 115 w 115"/>
                <a:gd name="T11" fmla="*/ 7 h 75"/>
                <a:gd name="T12" fmla="*/ 46 w 115"/>
                <a:gd name="T13" fmla="*/ 14 h 75"/>
              </a:gdLst>
              <a:ahLst/>
              <a:cxnLst>
                <a:cxn ang="0">
                  <a:pos x="T0" y="T1"/>
                </a:cxn>
                <a:cxn ang="0">
                  <a:pos x="T2" y="T3"/>
                </a:cxn>
                <a:cxn ang="0">
                  <a:pos x="T4" y="T5"/>
                </a:cxn>
                <a:cxn ang="0">
                  <a:pos x="T6" y="T7"/>
                </a:cxn>
                <a:cxn ang="0">
                  <a:pos x="T8" y="T9"/>
                </a:cxn>
                <a:cxn ang="0">
                  <a:pos x="T10" y="T11"/>
                </a:cxn>
                <a:cxn ang="0">
                  <a:pos x="T12" y="T13"/>
                </a:cxn>
              </a:cxnLst>
              <a:rect l="0" t="0" r="r" b="b"/>
              <a:pathLst>
                <a:path w="115" h="75">
                  <a:moveTo>
                    <a:pt x="46" y="14"/>
                  </a:moveTo>
                  <a:cubicBezTo>
                    <a:pt x="24" y="25"/>
                    <a:pt x="8" y="45"/>
                    <a:pt x="0" y="69"/>
                  </a:cubicBezTo>
                  <a:cubicBezTo>
                    <a:pt x="20" y="75"/>
                    <a:pt x="20" y="75"/>
                    <a:pt x="20" y="75"/>
                  </a:cubicBezTo>
                  <a:cubicBezTo>
                    <a:pt x="26" y="56"/>
                    <a:pt x="38" y="41"/>
                    <a:pt x="56" y="32"/>
                  </a:cubicBezTo>
                  <a:cubicBezTo>
                    <a:pt x="69" y="25"/>
                    <a:pt x="84" y="22"/>
                    <a:pt x="99" y="24"/>
                  </a:cubicBezTo>
                  <a:cubicBezTo>
                    <a:pt x="115" y="7"/>
                    <a:pt x="115" y="7"/>
                    <a:pt x="115" y="7"/>
                  </a:cubicBezTo>
                  <a:cubicBezTo>
                    <a:pt x="92" y="0"/>
                    <a:pt x="68" y="3"/>
                    <a:pt x="46" y="1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ctr"/>
              <a:endParaRPr lang="en-US" sz="800"/>
            </a:p>
          </p:txBody>
        </p:sp>
        <p:sp>
          <p:nvSpPr>
            <p:cNvPr id="114" name="Rectangle 197">
              <a:extLst>
                <a:ext uri="{FF2B5EF4-FFF2-40B4-BE49-F238E27FC236}">
                  <a16:creationId xmlns:a16="http://schemas.microsoft.com/office/drawing/2014/main" id="{42A39216-F26C-F3D7-ED08-92158705D465}"/>
                </a:ext>
              </a:extLst>
            </p:cNvPr>
            <p:cNvSpPr>
              <a:spLocks noChangeArrowheads="1"/>
            </p:cNvSpPr>
            <p:nvPr/>
          </p:nvSpPr>
          <p:spPr bwMode="auto">
            <a:xfrm>
              <a:off x="3689042" y="1418255"/>
              <a:ext cx="71419" cy="1097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115" name="Rectangle 197">
              <a:extLst>
                <a:ext uri="{FF2B5EF4-FFF2-40B4-BE49-F238E27FC236}">
                  <a16:creationId xmlns:a16="http://schemas.microsoft.com/office/drawing/2014/main" id="{00B6314F-F752-2885-0B7D-DCBABB6D0638}"/>
                </a:ext>
              </a:extLst>
            </p:cNvPr>
            <p:cNvSpPr>
              <a:spLocks noChangeArrowheads="1"/>
            </p:cNvSpPr>
            <p:nvPr/>
          </p:nvSpPr>
          <p:spPr bwMode="auto">
            <a:xfrm rot="5400000">
              <a:off x="3689042" y="1358770"/>
              <a:ext cx="71419" cy="130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116" name="Freeform: Shape 115">
              <a:extLst>
                <a:ext uri="{FF2B5EF4-FFF2-40B4-BE49-F238E27FC236}">
                  <a16:creationId xmlns:a16="http://schemas.microsoft.com/office/drawing/2014/main" id="{BF5002EE-E335-3A1B-3F4A-9EEF11C9F4DC}"/>
                </a:ext>
              </a:extLst>
            </p:cNvPr>
            <p:cNvSpPr/>
            <p:nvPr/>
          </p:nvSpPr>
          <p:spPr>
            <a:xfrm>
              <a:off x="3818481" y="1838110"/>
              <a:ext cx="165524" cy="165524"/>
            </a:xfrm>
            <a:custGeom>
              <a:avLst/>
              <a:gdLst>
                <a:gd name="connsiteX0" fmla="*/ 118369 w 170472"/>
                <a:gd name="connsiteY0" fmla="*/ 47654 h 170472"/>
                <a:gd name="connsiteX1" fmla="*/ 69329 w 170472"/>
                <a:gd name="connsiteY1" fmla="*/ 96692 h 170472"/>
                <a:gd name="connsiteX2" fmla="*/ 68680 w 170472"/>
                <a:gd name="connsiteY2" fmla="*/ 96692 h 170472"/>
                <a:gd name="connsiteX3" fmla="*/ 48544 w 170472"/>
                <a:gd name="connsiteY3" fmla="*/ 76557 h 170472"/>
                <a:gd name="connsiteX4" fmla="*/ 47895 w 170472"/>
                <a:gd name="connsiteY4" fmla="*/ 76557 h 170472"/>
                <a:gd name="connsiteX5" fmla="*/ 33280 w 170472"/>
                <a:gd name="connsiteY5" fmla="*/ 90522 h 170472"/>
                <a:gd name="connsiteX6" fmla="*/ 33280 w 170472"/>
                <a:gd name="connsiteY6" fmla="*/ 92146 h 170472"/>
                <a:gd name="connsiteX7" fmla="*/ 68680 w 170472"/>
                <a:gd name="connsiteY7" fmla="*/ 126570 h 170472"/>
                <a:gd name="connsiteX8" fmla="*/ 69329 w 170472"/>
                <a:gd name="connsiteY8" fmla="*/ 126570 h 170472"/>
                <a:gd name="connsiteX9" fmla="*/ 133957 w 170472"/>
                <a:gd name="connsiteY9" fmla="*/ 62918 h 170472"/>
                <a:gd name="connsiteX10" fmla="*/ 133957 w 170472"/>
                <a:gd name="connsiteY10" fmla="*/ 61943 h 170472"/>
                <a:gd name="connsiteX11" fmla="*/ 119343 w 170472"/>
                <a:gd name="connsiteY11" fmla="*/ 47654 h 170472"/>
                <a:gd name="connsiteX12" fmla="*/ 85236 w 170472"/>
                <a:gd name="connsiteY12" fmla="*/ 0 h 170472"/>
                <a:gd name="connsiteX13" fmla="*/ 170472 w 170472"/>
                <a:gd name="connsiteY13" fmla="*/ 85236 h 170472"/>
                <a:gd name="connsiteX14" fmla="*/ 85236 w 170472"/>
                <a:gd name="connsiteY14" fmla="*/ 170472 h 170472"/>
                <a:gd name="connsiteX15" fmla="*/ 0 w 170472"/>
                <a:gd name="connsiteY15" fmla="*/ 85236 h 170472"/>
                <a:gd name="connsiteX16" fmla="*/ 85236 w 170472"/>
                <a:gd name="connsiteY16" fmla="*/ 0 h 1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472" h="170472">
                  <a:moveTo>
                    <a:pt x="118369" y="47654"/>
                  </a:moveTo>
                  <a:lnTo>
                    <a:pt x="69329" y="96692"/>
                  </a:lnTo>
                  <a:lnTo>
                    <a:pt x="68680" y="96692"/>
                  </a:lnTo>
                  <a:lnTo>
                    <a:pt x="48544" y="76557"/>
                  </a:lnTo>
                  <a:lnTo>
                    <a:pt x="47895" y="76557"/>
                  </a:lnTo>
                  <a:lnTo>
                    <a:pt x="33280" y="90522"/>
                  </a:lnTo>
                  <a:lnTo>
                    <a:pt x="33280" y="92146"/>
                  </a:lnTo>
                  <a:lnTo>
                    <a:pt x="68680" y="126570"/>
                  </a:lnTo>
                  <a:lnTo>
                    <a:pt x="69329" y="126570"/>
                  </a:lnTo>
                  <a:lnTo>
                    <a:pt x="133957" y="62918"/>
                  </a:lnTo>
                  <a:lnTo>
                    <a:pt x="133957" y="61943"/>
                  </a:lnTo>
                  <a:lnTo>
                    <a:pt x="119343" y="47654"/>
                  </a:lnTo>
                  <a:close/>
                  <a:moveTo>
                    <a:pt x="85236" y="0"/>
                  </a:moveTo>
                  <a:cubicBezTo>
                    <a:pt x="132311" y="0"/>
                    <a:pt x="170472" y="38161"/>
                    <a:pt x="170472" y="85236"/>
                  </a:cubicBezTo>
                  <a:cubicBezTo>
                    <a:pt x="170472" y="132311"/>
                    <a:pt x="132311" y="170472"/>
                    <a:pt x="85236" y="170472"/>
                  </a:cubicBezTo>
                  <a:cubicBezTo>
                    <a:pt x="38161" y="170472"/>
                    <a:pt x="0" y="132311"/>
                    <a:pt x="0" y="85236"/>
                  </a:cubicBezTo>
                  <a:cubicBezTo>
                    <a:pt x="0" y="38161"/>
                    <a:pt x="38161" y="0"/>
                    <a:pt x="8523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
        <p:nvSpPr>
          <p:cNvPr id="117" name="Oval 116">
            <a:extLst>
              <a:ext uri="{FF2B5EF4-FFF2-40B4-BE49-F238E27FC236}">
                <a16:creationId xmlns:a16="http://schemas.microsoft.com/office/drawing/2014/main" id="{625A0B9C-ECDC-F7C7-C360-21D33D84402D}"/>
              </a:ext>
            </a:extLst>
          </p:cNvPr>
          <p:cNvSpPr/>
          <p:nvPr/>
        </p:nvSpPr>
        <p:spPr>
          <a:xfrm>
            <a:off x="6316941" y="4875976"/>
            <a:ext cx="455948" cy="43703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18" name="Group 117">
            <a:extLst>
              <a:ext uri="{FF2B5EF4-FFF2-40B4-BE49-F238E27FC236}">
                <a16:creationId xmlns:a16="http://schemas.microsoft.com/office/drawing/2014/main" id="{0EBC5DA5-694D-A93B-B641-99AD7C20838A}"/>
              </a:ext>
            </a:extLst>
          </p:cNvPr>
          <p:cNvGrpSpPr>
            <a:grpSpLocks noChangeAspect="1"/>
          </p:cNvGrpSpPr>
          <p:nvPr/>
        </p:nvGrpSpPr>
        <p:grpSpPr>
          <a:xfrm>
            <a:off x="6383221" y="4938778"/>
            <a:ext cx="296912" cy="298405"/>
            <a:chOff x="2458968" y="1384113"/>
            <a:chExt cx="620848" cy="623970"/>
          </a:xfrm>
        </p:grpSpPr>
        <p:grpSp>
          <p:nvGrpSpPr>
            <p:cNvPr id="119" name="Group 118">
              <a:extLst>
                <a:ext uri="{FF2B5EF4-FFF2-40B4-BE49-F238E27FC236}">
                  <a16:creationId xmlns:a16="http://schemas.microsoft.com/office/drawing/2014/main" id="{55D41FFA-2D0D-7FFE-7D6E-6350CC5094AC}"/>
                </a:ext>
              </a:extLst>
            </p:cNvPr>
            <p:cNvGrpSpPr/>
            <p:nvPr/>
          </p:nvGrpSpPr>
          <p:grpSpPr>
            <a:xfrm>
              <a:off x="2458968" y="1749307"/>
              <a:ext cx="212792" cy="258776"/>
              <a:chOff x="2458968" y="1749307"/>
              <a:chExt cx="212792" cy="258776"/>
            </a:xfrm>
            <a:solidFill>
              <a:srgbClr val="00C7FD"/>
            </a:solidFill>
          </p:grpSpPr>
          <p:sp>
            <p:nvSpPr>
              <p:cNvPr id="133" name="Freeform: Shape 132">
                <a:extLst>
                  <a:ext uri="{FF2B5EF4-FFF2-40B4-BE49-F238E27FC236}">
                    <a16:creationId xmlns:a16="http://schemas.microsoft.com/office/drawing/2014/main" id="{3D684EA3-D38B-FCC2-777A-10B2347EB169}"/>
                  </a:ext>
                </a:extLst>
              </p:cNvPr>
              <p:cNvSpPr>
                <a:spLocks/>
              </p:cNvSpPr>
              <p:nvPr/>
            </p:nvSpPr>
            <p:spPr bwMode="auto">
              <a:xfrm>
                <a:off x="2458968" y="1794641"/>
                <a:ext cx="212792" cy="213442"/>
              </a:xfrm>
              <a:custGeom>
                <a:avLst/>
                <a:gdLst>
                  <a:gd name="connsiteX0" fmla="*/ 493309 w 706342"/>
                  <a:gd name="connsiteY0" fmla="*/ 161912 h 708498"/>
                  <a:gd name="connsiteX1" fmla="*/ 367049 w 706342"/>
                  <a:gd name="connsiteY1" fmla="*/ 288172 h 708498"/>
                  <a:gd name="connsiteX2" fmla="*/ 353173 w 706342"/>
                  <a:gd name="connsiteY2" fmla="*/ 285371 h 708498"/>
                  <a:gd name="connsiteX3" fmla="*/ 284294 w 706342"/>
                  <a:gd name="connsiteY3" fmla="*/ 354250 h 708498"/>
                  <a:gd name="connsiteX4" fmla="*/ 353173 w 706342"/>
                  <a:gd name="connsiteY4" fmla="*/ 423129 h 708498"/>
                  <a:gd name="connsiteX5" fmla="*/ 422052 w 706342"/>
                  <a:gd name="connsiteY5" fmla="*/ 354250 h 708498"/>
                  <a:gd name="connsiteX6" fmla="*/ 419646 w 706342"/>
                  <a:gd name="connsiteY6" fmla="*/ 342335 h 708498"/>
                  <a:gd name="connsiteX7" fmla="*/ 546689 w 706342"/>
                  <a:gd name="connsiteY7" fmla="*/ 215292 h 708498"/>
                  <a:gd name="connsiteX8" fmla="*/ 353171 w 706342"/>
                  <a:gd name="connsiteY8" fmla="*/ 0 h 708498"/>
                  <a:gd name="connsiteX9" fmla="*/ 706342 w 706342"/>
                  <a:gd name="connsiteY9" fmla="*/ 354249 h 708498"/>
                  <a:gd name="connsiteX10" fmla="*/ 353171 w 706342"/>
                  <a:gd name="connsiteY10" fmla="*/ 708498 h 708498"/>
                  <a:gd name="connsiteX11" fmla="*/ 0 w 706342"/>
                  <a:gd name="connsiteY11" fmla="*/ 354249 h 708498"/>
                  <a:gd name="connsiteX12" fmla="*/ 353171 w 706342"/>
                  <a:gd name="connsiteY12" fmla="*/ 0 h 7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342" h="708498">
                    <a:moveTo>
                      <a:pt x="493309" y="161912"/>
                    </a:moveTo>
                    <a:lnTo>
                      <a:pt x="367049" y="288172"/>
                    </a:lnTo>
                    <a:lnTo>
                      <a:pt x="353173" y="285371"/>
                    </a:lnTo>
                    <a:cubicBezTo>
                      <a:pt x="315132" y="285371"/>
                      <a:pt x="284294" y="316209"/>
                      <a:pt x="284294" y="354250"/>
                    </a:cubicBezTo>
                    <a:cubicBezTo>
                      <a:pt x="284294" y="392291"/>
                      <a:pt x="315132" y="423129"/>
                      <a:pt x="353173" y="423129"/>
                    </a:cubicBezTo>
                    <a:cubicBezTo>
                      <a:pt x="391214" y="423129"/>
                      <a:pt x="422052" y="392291"/>
                      <a:pt x="422052" y="354250"/>
                    </a:cubicBezTo>
                    <a:lnTo>
                      <a:pt x="419646" y="342335"/>
                    </a:lnTo>
                    <a:lnTo>
                      <a:pt x="546689" y="215292"/>
                    </a:lnTo>
                    <a:close/>
                    <a:moveTo>
                      <a:pt x="353171" y="0"/>
                    </a:moveTo>
                    <a:cubicBezTo>
                      <a:pt x="548222" y="0"/>
                      <a:pt x="706342" y="158603"/>
                      <a:pt x="706342" y="354249"/>
                    </a:cubicBezTo>
                    <a:cubicBezTo>
                      <a:pt x="706342" y="549895"/>
                      <a:pt x="548222" y="708498"/>
                      <a:pt x="353171" y="708498"/>
                    </a:cubicBezTo>
                    <a:cubicBezTo>
                      <a:pt x="158120" y="708498"/>
                      <a:pt x="0" y="549895"/>
                      <a:pt x="0" y="354249"/>
                    </a:cubicBezTo>
                    <a:cubicBezTo>
                      <a:pt x="0" y="158603"/>
                      <a:pt x="158120" y="0"/>
                      <a:pt x="353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134" name="Rectangle 197">
                <a:extLst>
                  <a:ext uri="{FF2B5EF4-FFF2-40B4-BE49-F238E27FC236}">
                    <a16:creationId xmlns:a16="http://schemas.microsoft.com/office/drawing/2014/main" id="{03CE6826-909D-DF70-A635-AE90F8902432}"/>
                  </a:ext>
                </a:extLst>
              </p:cNvPr>
              <p:cNvSpPr>
                <a:spLocks noChangeArrowheads="1"/>
              </p:cNvSpPr>
              <p:nvPr/>
            </p:nvSpPr>
            <p:spPr bwMode="auto">
              <a:xfrm>
                <a:off x="2546675" y="1764837"/>
                <a:ext cx="37379" cy="574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135" name="Rectangle 197">
                <a:extLst>
                  <a:ext uri="{FF2B5EF4-FFF2-40B4-BE49-F238E27FC236}">
                    <a16:creationId xmlns:a16="http://schemas.microsoft.com/office/drawing/2014/main" id="{61AF946A-5BC8-6801-2F01-77DA82AA44F0}"/>
                  </a:ext>
                </a:extLst>
              </p:cNvPr>
              <p:cNvSpPr>
                <a:spLocks noChangeArrowheads="1"/>
              </p:cNvSpPr>
              <p:nvPr/>
            </p:nvSpPr>
            <p:spPr bwMode="auto">
              <a:xfrm rot="5400000">
                <a:off x="2550026" y="1730495"/>
                <a:ext cx="30676" cy="682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grpSp>
          <p:nvGrpSpPr>
            <p:cNvPr id="120" name="Group 119">
              <a:extLst>
                <a:ext uri="{FF2B5EF4-FFF2-40B4-BE49-F238E27FC236}">
                  <a16:creationId xmlns:a16="http://schemas.microsoft.com/office/drawing/2014/main" id="{A7451138-21E0-EA3D-B456-4CB8F984046E}"/>
                </a:ext>
              </a:extLst>
            </p:cNvPr>
            <p:cNvGrpSpPr/>
            <p:nvPr/>
          </p:nvGrpSpPr>
          <p:grpSpPr>
            <a:xfrm>
              <a:off x="2867024" y="1384113"/>
              <a:ext cx="212792" cy="258776"/>
              <a:chOff x="2867024" y="1384113"/>
              <a:chExt cx="212792" cy="258776"/>
            </a:xfrm>
            <a:solidFill>
              <a:srgbClr val="00C7FD"/>
            </a:solidFill>
          </p:grpSpPr>
          <p:sp>
            <p:nvSpPr>
              <p:cNvPr id="130" name="Freeform: Shape 129">
                <a:extLst>
                  <a:ext uri="{FF2B5EF4-FFF2-40B4-BE49-F238E27FC236}">
                    <a16:creationId xmlns:a16="http://schemas.microsoft.com/office/drawing/2014/main" id="{6F300817-C636-30E9-6D46-84FCEBFDB784}"/>
                  </a:ext>
                </a:extLst>
              </p:cNvPr>
              <p:cNvSpPr>
                <a:spLocks/>
              </p:cNvSpPr>
              <p:nvPr/>
            </p:nvSpPr>
            <p:spPr bwMode="auto">
              <a:xfrm>
                <a:off x="2867024" y="1429447"/>
                <a:ext cx="212792" cy="213442"/>
              </a:xfrm>
              <a:custGeom>
                <a:avLst/>
                <a:gdLst>
                  <a:gd name="connsiteX0" fmla="*/ 493309 w 706342"/>
                  <a:gd name="connsiteY0" fmla="*/ 161912 h 708498"/>
                  <a:gd name="connsiteX1" fmla="*/ 367049 w 706342"/>
                  <a:gd name="connsiteY1" fmla="*/ 288172 h 708498"/>
                  <a:gd name="connsiteX2" fmla="*/ 353173 w 706342"/>
                  <a:gd name="connsiteY2" fmla="*/ 285371 h 708498"/>
                  <a:gd name="connsiteX3" fmla="*/ 284294 w 706342"/>
                  <a:gd name="connsiteY3" fmla="*/ 354250 h 708498"/>
                  <a:gd name="connsiteX4" fmla="*/ 353173 w 706342"/>
                  <a:gd name="connsiteY4" fmla="*/ 423129 h 708498"/>
                  <a:gd name="connsiteX5" fmla="*/ 422052 w 706342"/>
                  <a:gd name="connsiteY5" fmla="*/ 354250 h 708498"/>
                  <a:gd name="connsiteX6" fmla="*/ 419646 w 706342"/>
                  <a:gd name="connsiteY6" fmla="*/ 342335 h 708498"/>
                  <a:gd name="connsiteX7" fmla="*/ 546689 w 706342"/>
                  <a:gd name="connsiteY7" fmla="*/ 215292 h 708498"/>
                  <a:gd name="connsiteX8" fmla="*/ 353171 w 706342"/>
                  <a:gd name="connsiteY8" fmla="*/ 0 h 708498"/>
                  <a:gd name="connsiteX9" fmla="*/ 706342 w 706342"/>
                  <a:gd name="connsiteY9" fmla="*/ 354249 h 708498"/>
                  <a:gd name="connsiteX10" fmla="*/ 353171 w 706342"/>
                  <a:gd name="connsiteY10" fmla="*/ 708498 h 708498"/>
                  <a:gd name="connsiteX11" fmla="*/ 0 w 706342"/>
                  <a:gd name="connsiteY11" fmla="*/ 354249 h 708498"/>
                  <a:gd name="connsiteX12" fmla="*/ 353171 w 706342"/>
                  <a:gd name="connsiteY12" fmla="*/ 0 h 7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342" h="708498">
                    <a:moveTo>
                      <a:pt x="493309" y="161912"/>
                    </a:moveTo>
                    <a:lnTo>
                      <a:pt x="367049" y="288172"/>
                    </a:lnTo>
                    <a:lnTo>
                      <a:pt x="353173" y="285371"/>
                    </a:lnTo>
                    <a:cubicBezTo>
                      <a:pt x="315132" y="285371"/>
                      <a:pt x="284294" y="316209"/>
                      <a:pt x="284294" y="354250"/>
                    </a:cubicBezTo>
                    <a:cubicBezTo>
                      <a:pt x="284294" y="392291"/>
                      <a:pt x="315132" y="423129"/>
                      <a:pt x="353173" y="423129"/>
                    </a:cubicBezTo>
                    <a:cubicBezTo>
                      <a:pt x="391214" y="423129"/>
                      <a:pt x="422052" y="392291"/>
                      <a:pt x="422052" y="354250"/>
                    </a:cubicBezTo>
                    <a:lnTo>
                      <a:pt x="419646" y="342335"/>
                    </a:lnTo>
                    <a:lnTo>
                      <a:pt x="546689" y="215292"/>
                    </a:lnTo>
                    <a:close/>
                    <a:moveTo>
                      <a:pt x="353171" y="0"/>
                    </a:moveTo>
                    <a:cubicBezTo>
                      <a:pt x="548222" y="0"/>
                      <a:pt x="706342" y="158603"/>
                      <a:pt x="706342" y="354249"/>
                    </a:cubicBezTo>
                    <a:cubicBezTo>
                      <a:pt x="706342" y="549895"/>
                      <a:pt x="548222" y="708498"/>
                      <a:pt x="353171" y="708498"/>
                    </a:cubicBezTo>
                    <a:cubicBezTo>
                      <a:pt x="158120" y="708498"/>
                      <a:pt x="0" y="549895"/>
                      <a:pt x="0" y="354249"/>
                    </a:cubicBezTo>
                    <a:cubicBezTo>
                      <a:pt x="0" y="158603"/>
                      <a:pt x="158120" y="0"/>
                      <a:pt x="353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131" name="Rectangle 197">
                <a:extLst>
                  <a:ext uri="{FF2B5EF4-FFF2-40B4-BE49-F238E27FC236}">
                    <a16:creationId xmlns:a16="http://schemas.microsoft.com/office/drawing/2014/main" id="{EEE81054-53E1-9066-8C74-9DE2D7558574}"/>
                  </a:ext>
                </a:extLst>
              </p:cNvPr>
              <p:cNvSpPr>
                <a:spLocks noChangeArrowheads="1"/>
              </p:cNvSpPr>
              <p:nvPr/>
            </p:nvSpPr>
            <p:spPr bwMode="auto">
              <a:xfrm>
                <a:off x="2954731" y="1399643"/>
                <a:ext cx="37379" cy="574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132" name="Rectangle 197">
                <a:extLst>
                  <a:ext uri="{FF2B5EF4-FFF2-40B4-BE49-F238E27FC236}">
                    <a16:creationId xmlns:a16="http://schemas.microsoft.com/office/drawing/2014/main" id="{991F7B10-E1B1-85EC-6541-AF942C973D46}"/>
                  </a:ext>
                </a:extLst>
              </p:cNvPr>
              <p:cNvSpPr>
                <a:spLocks noChangeArrowheads="1"/>
              </p:cNvSpPr>
              <p:nvPr/>
            </p:nvSpPr>
            <p:spPr bwMode="auto">
              <a:xfrm rot="5400000">
                <a:off x="2958082" y="1365301"/>
                <a:ext cx="30676" cy="682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grpSp>
          <p:nvGrpSpPr>
            <p:cNvPr id="121" name="Group 120">
              <a:extLst>
                <a:ext uri="{FF2B5EF4-FFF2-40B4-BE49-F238E27FC236}">
                  <a16:creationId xmlns:a16="http://schemas.microsoft.com/office/drawing/2014/main" id="{4CA6FD70-192F-14A5-03B6-426DA6CE6843}"/>
                </a:ext>
              </a:extLst>
            </p:cNvPr>
            <p:cNvGrpSpPr/>
            <p:nvPr/>
          </p:nvGrpSpPr>
          <p:grpSpPr>
            <a:xfrm>
              <a:off x="2683455" y="1473671"/>
              <a:ext cx="171875" cy="490189"/>
              <a:chOff x="2683455" y="1451002"/>
              <a:chExt cx="171875" cy="490189"/>
            </a:xfrm>
          </p:grpSpPr>
          <p:sp>
            <p:nvSpPr>
              <p:cNvPr id="122" name="Rectangle 894">
                <a:extLst>
                  <a:ext uri="{FF2B5EF4-FFF2-40B4-BE49-F238E27FC236}">
                    <a16:creationId xmlns:a16="http://schemas.microsoft.com/office/drawing/2014/main" id="{35AB6C60-A6EE-5D9C-2169-93F9C3BFBC99}"/>
                  </a:ext>
                </a:extLst>
              </p:cNvPr>
              <p:cNvSpPr>
                <a:spLocks noChangeArrowheads="1"/>
              </p:cNvSpPr>
              <p:nvPr/>
            </p:nvSpPr>
            <p:spPr bwMode="auto">
              <a:xfrm>
                <a:off x="2734467" y="1661172"/>
                <a:ext cx="69850" cy="69850"/>
              </a:xfrm>
              <a:prstGeom prst="rect">
                <a:avLst/>
              </a:prstGeom>
              <a:solidFill>
                <a:srgbClr val="00C7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nvGrpSpPr>
              <p:cNvPr id="123" name="Group 122">
                <a:extLst>
                  <a:ext uri="{FF2B5EF4-FFF2-40B4-BE49-F238E27FC236}">
                    <a16:creationId xmlns:a16="http://schemas.microsoft.com/office/drawing/2014/main" id="{56EFE0E2-240B-E6D7-466D-7760CAD1AAD9}"/>
                  </a:ext>
                </a:extLst>
              </p:cNvPr>
              <p:cNvGrpSpPr/>
              <p:nvPr/>
            </p:nvGrpSpPr>
            <p:grpSpPr>
              <a:xfrm>
                <a:off x="2683455" y="1451002"/>
                <a:ext cx="171875" cy="490189"/>
                <a:chOff x="2683455" y="1451300"/>
                <a:chExt cx="171875" cy="490189"/>
              </a:xfrm>
            </p:grpSpPr>
            <p:grpSp>
              <p:nvGrpSpPr>
                <p:cNvPr id="124" name="Group 123">
                  <a:extLst>
                    <a:ext uri="{FF2B5EF4-FFF2-40B4-BE49-F238E27FC236}">
                      <a16:creationId xmlns:a16="http://schemas.microsoft.com/office/drawing/2014/main" id="{4539BB1D-D4D8-1239-D536-E010E904C15C}"/>
                    </a:ext>
                  </a:extLst>
                </p:cNvPr>
                <p:cNvGrpSpPr/>
                <p:nvPr/>
              </p:nvGrpSpPr>
              <p:grpSpPr>
                <a:xfrm>
                  <a:off x="2683455" y="1451300"/>
                  <a:ext cx="154323" cy="182656"/>
                  <a:chOff x="2684689" y="1451300"/>
                  <a:chExt cx="154323" cy="182656"/>
                </a:xfrm>
              </p:grpSpPr>
              <p:sp>
                <p:nvSpPr>
                  <p:cNvPr id="128" name="Freeform: Shape 127">
                    <a:extLst>
                      <a:ext uri="{FF2B5EF4-FFF2-40B4-BE49-F238E27FC236}">
                        <a16:creationId xmlns:a16="http://schemas.microsoft.com/office/drawing/2014/main" id="{C4E6169E-2660-B966-8B54-2A69AF9324E8}"/>
                      </a:ext>
                    </a:extLst>
                  </p:cNvPr>
                  <p:cNvSpPr>
                    <a:spLocks/>
                  </p:cNvSpPr>
                  <p:nvPr/>
                </p:nvSpPr>
                <p:spPr bwMode="auto">
                  <a:xfrm rot="5400000" flipH="1">
                    <a:off x="2685008" y="1451491"/>
                    <a:ext cx="154195" cy="153813"/>
                  </a:xfrm>
                  <a:custGeom>
                    <a:avLst/>
                    <a:gdLst>
                      <a:gd name="connsiteX0" fmla="*/ 154195 w 154195"/>
                      <a:gd name="connsiteY0" fmla="*/ 142875 h 153813"/>
                      <a:gd name="connsiteX1" fmla="*/ 154195 w 154195"/>
                      <a:gd name="connsiteY1" fmla="*/ 34925 h 153813"/>
                      <a:gd name="connsiteX2" fmla="*/ 154195 w 154195"/>
                      <a:gd name="connsiteY2" fmla="*/ 0 h 153813"/>
                      <a:gd name="connsiteX3" fmla="*/ 12907 w 154195"/>
                      <a:gd name="connsiteY3" fmla="*/ 0 h 153813"/>
                      <a:gd name="connsiteX4" fmla="*/ 12907 w 154195"/>
                      <a:gd name="connsiteY4" fmla="*/ 34925 h 153813"/>
                      <a:gd name="connsiteX5" fmla="*/ 95457 w 154195"/>
                      <a:gd name="connsiteY5" fmla="*/ 34925 h 153813"/>
                      <a:gd name="connsiteX6" fmla="*/ 0 w 154195"/>
                      <a:gd name="connsiteY6" fmla="*/ 129619 h 153813"/>
                      <a:gd name="connsiteX7" fmla="*/ 24194 w 154195"/>
                      <a:gd name="connsiteY7" fmla="*/ 153813 h 153813"/>
                      <a:gd name="connsiteX8" fmla="*/ 119270 w 154195"/>
                      <a:gd name="connsiteY8" fmla="*/ 58738 h 153813"/>
                      <a:gd name="connsiteX9" fmla="*/ 119270 w 154195"/>
                      <a:gd name="connsiteY9" fmla="*/ 142875 h 1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95" h="153813">
                        <a:moveTo>
                          <a:pt x="154195" y="142875"/>
                        </a:moveTo>
                        <a:lnTo>
                          <a:pt x="154195" y="34925"/>
                        </a:lnTo>
                        <a:lnTo>
                          <a:pt x="154195" y="0"/>
                        </a:lnTo>
                        <a:lnTo>
                          <a:pt x="12907" y="0"/>
                        </a:lnTo>
                        <a:lnTo>
                          <a:pt x="12907" y="34925"/>
                        </a:lnTo>
                        <a:lnTo>
                          <a:pt x="95457" y="34925"/>
                        </a:lnTo>
                        <a:lnTo>
                          <a:pt x="0" y="129619"/>
                        </a:lnTo>
                        <a:lnTo>
                          <a:pt x="24194" y="153813"/>
                        </a:lnTo>
                        <a:lnTo>
                          <a:pt x="119270" y="58738"/>
                        </a:lnTo>
                        <a:lnTo>
                          <a:pt x="119270" y="1428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129" name="Freeform: Shape 128">
                    <a:extLst>
                      <a:ext uri="{FF2B5EF4-FFF2-40B4-BE49-F238E27FC236}">
                        <a16:creationId xmlns:a16="http://schemas.microsoft.com/office/drawing/2014/main" id="{E9113B65-BD0B-6FEF-9E8B-30AFF996F6B4}"/>
                      </a:ext>
                    </a:extLst>
                  </p:cNvPr>
                  <p:cNvSpPr>
                    <a:spLocks/>
                  </p:cNvSpPr>
                  <p:nvPr/>
                </p:nvSpPr>
                <p:spPr bwMode="auto">
                  <a:xfrm rot="5400000" flipH="1">
                    <a:off x="2706419" y="1557796"/>
                    <a:ext cx="54430" cy="97889"/>
                  </a:xfrm>
                  <a:custGeom>
                    <a:avLst/>
                    <a:gdLst>
                      <a:gd name="connsiteX0" fmla="*/ 54430 w 54430"/>
                      <a:gd name="connsiteY0" fmla="*/ 97889 h 97889"/>
                      <a:gd name="connsiteX1" fmla="*/ 54430 w 54430"/>
                      <a:gd name="connsiteY1" fmla="*/ 51647 h 97889"/>
                      <a:gd name="connsiteX2" fmla="*/ 10014 w 54430"/>
                      <a:gd name="connsiteY2" fmla="*/ 8762 h 97889"/>
                      <a:gd name="connsiteX3" fmla="*/ 0 w 54430"/>
                      <a:gd name="connsiteY3" fmla="*/ 0 h 97889"/>
                      <a:gd name="connsiteX4" fmla="*/ 0 w 54430"/>
                      <a:gd name="connsiteY4" fmla="*/ 47872 h 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0" h="97889">
                        <a:moveTo>
                          <a:pt x="54430" y="97889"/>
                        </a:moveTo>
                        <a:lnTo>
                          <a:pt x="54430" y="51647"/>
                        </a:lnTo>
                        <a:lnTo>
                          <a:pt x="10014" y="8762"/>
                        </a:lnTo>
                        <a:lnTo>
                          <a:pt x="0" y="0"/>
                        </a:lnTo>
                        <a:lnTo>
                          <a:pt x="0" y="47872"/>
                        </a:lnTo>
                        <a:close/>
                      </a:path>
                    </a:pathLst>
                  </a:custGeom>
                  <a:solidFill>
                    <a:srgbClr val="006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grpSp>
            <p:grpSp>
              <p:nvGrpSpPr>
                <p:cNvPr id="125" name="Group 124">
                  <a:extLst>
                    <a:ext uri="{FF2B5EF4-FFF2-40B4-BE49-F238E27FC236}">
                      <a16:creationId xmlns:a16="http://schemas.microsoft.com/office/drawing/2014/main" id="{972F637D-E47F-636E-58EB-6E7D8752AE7F}"/>
                    </a:ext>
                  </a:extLst>
                </p:cNvPr>
                <p:cNvGrpSpPr/>
                <p:nvPr/>
              </p:nvGrpSpPr>
              <p:grpSpPr>
                <a:xfrm flipH="1" flipV="1">
                  <a:off x="2701007" y="1758833"/>
                  <a:ext cx="154323" cy="182656"/>
                  <a:chOff x="2684689" y="1451300"/>
                  <a:chExt cx="154323" cy="182656"/>
                </a:xfrm>
              </p:grpSpPr>
              <p:sp>
                <p:nvSpPr>
                  <p:cNvPr id="126" name="Freeform: Shape 125">
                    <a:extLst>
                      <a:ext uri="{FF2B5EF4-FFF2-40B4-BE49-F238E27FC236}">
                        <a16:creationId xmlns:a16="http://schemas.microsoft.com/office/drawing/2014/main" id="{A5E419CA-7CBA-482C-3E6B-2AF602319ACF}"/>
                      </a:ext>
                    </a:extLst>
                  </p:cNvPr>
                  <p:cNvSpPr>
                    <a:spLocks/>
                  </p:cNvSpPr>
                  <p:nvPr/>
                </p:nvSpPr>
                <p:spPr bwMode="auto">
                  <a:xfrm rot="5400000" flipH="1">
                    <a:off x="2685008" y="1451491"/>
                    <a:ext cx="154195" cy="153813"/>
                  </a:xfrm>
                  <a:custGeom>
                    <a:avLst/>
                    <a:gdLst>
                      <a:gd name="connsiteX0" fmla="*/ 154195 w 154195"/>
                      <a:gd name="connsiteY0" fmla="*/ 142875 h 153813"/>
                      <a:gd name="connsiteX1" fmla="*/ 154195 w 154195"/>
                      <a:gd name="connsiteY1" fmla="*/ 34925 h 153813"/>
                      <a:gd name="connsiteX2" fmla="*/ 154195 w 154195"/>
                      <a:gd name="connsiteY2" fmla="*/ 0 h 153813"/>
                      <a:gd name="connsiteX3" fmla="*/ 12907 w 154195"/>
                      <a:gd name="connsiteY3" fmla="*/ 0 h 153813"/>
                      <a:gd name="connsiteX4" fmla="*/ 12907 w 154195"/>
                      <a:gd name="connsiteY4" fmla="*/ 34925 h 153813"/>
                      <a:gd name="connsiteX5" fmla="*/ 95457 w 154195"/>
                      <a:gd name="connsiteY5" fmla="*/ 34925 h 153813"/>
                      <a:gd name="connsiteX6" fmla="*/ 0 w 154195"/>
                      <a:gd name="connsiteY6" fmla="*/ 129619 h 153813"/>
                      <a:gd name="connsiteX7" fmla="*/ 24194 w 154195"/>
                      <a:gd name="connsiteY7" fmla="*/ 153813 h 153813"/>
                      <a:gd name="connsiteX8" fmla="*/ 119270 w 154195"/>
                      <a:gd name="connsiteY8" fmla="*/ 58738 h 153813"/>
                      <a:gd name="connsiteX9" fmla="*/ 119270 w 154195"/>
                      <a:gd name="connsiteY9" fmla="*/ 142875 h 1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95" h="153813">
                        <a:moveTo>
                          <a:pt x="154195" y="142875"/>
                        </a:moveTo>
                        <a:lnTo>
                          <a:pt x="154195" y="34925"/>
                        </a:lnTo>
                        <a:lnTo>
                          <a:pt x="154195" y="0"/>
                        </a:lnTo>
                        <a:lnTo>
                          <a:pt x="12907" y="0"/>
                        </a:lnTo>
                        <a:lnTo>
                          <a:pt x="12907" y="34925"/>
                        </a:lnTo>
                        <a:lnTo>
                          <a:pt x="95457" y="34925"/>
                        </a:lnTo>
                        <a:lnTo>
                          <a:pt x="0" y="129619"/>
                        </a:lnTo>
                        <a:lnTo>
                          <a:pt x="24194" y="153813"/>
                        </a:lnTo>
                        <a:lnTo>
                          <a:pt x="119270" y="58738"/>
                        </a:lnTo>
                        <a:lnTo>
                          <a:pt x="119270" y="1428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127" name="Freeform: Shape 126">
                    <a:extLst>
                      <a:ext uri="{FF2B5EF4-FFF2-40B4-BE49-F238E27FC236}">
                        <a16:creationId xmlns:a16="http://schemas.microsoft.com/office/drawing/2014/main" id="{FC07B159-41D2-99D5-A2B9-57C89932E148}"/>
                      </a:ext>
                    </a:extLst>
                  </p:cNvPr>
                  <p:cNvSpPr>
                    <a:spLocks/>
                  </p:cNvSpPr>
                  <p:nvPr/>
                </p:nvSpPr>
                <p:spPr bwMode="auto">
                  <a:xfrm rot="5400000" flipH="1">
                    <a:off x="2706419" y="1557796"/>
                    <a:ext cx="54430" cy="97889"/>
                  </a:xfrm>
                  <a:custGeom>
                    <a:avLst/>
                    <a:gdLst>
                      <a:gd name="connsiteX0" fmla="*/ 54430 w 54430"/>
                      <a:gd name="connsiteY0" fmla="*/ 97889 h 97889"/>
                      <a:gd name="connsiteX1" fmla="*/ 54430 w 54430"/>
                      <a:gd name="connsiteY1" fmla="*/ 51647 h 97889"/>
                      <a:gd name="connsiteX2" fmla="*/ 10014 w 54430"/>
                      <a:gd name="connsiteY2" fmla="*/ 8762 h 97889"/>
                      <a:gd name="connsiteX3" fmla="*/ 0 w 54430"/>
                      <a:gd name="connsiteY3" fmla="*/ 0 h 97889"/>
                      <a:gd name="connsiteX4" fmla="*/ 0 w 54430"/>
                      <a:gd name="connsiteY4" fmla="*/ 47872 h 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0" h="97889">
                        <a:moveTo>
                          <a:pt x="54430" y="97889"/>
                        </a:moveTo>
                        <a:lnTo>
                          <a:pt x="54430" y="51647"/>
                        </a:lnTo>
                        <a:lnTo>
                          <a:pt x="10014" y="8762"/>
                        </a:lnTo>
                        <a:lnTo>
                          <a:pt x="0" y="0"/>
                        </a:lnTo>
                        <a:lnTo>
                          <a:pt x="0" y="47872"/>
                        </a:lnTo>
                        <a:close/>
                      </a:path>
                    </a:pathLst>
                  </a:custGeom>
                  <a:solidFill>
                    <a:srgbClr val="006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grpSp>
          </p:grpSp>
        </p:grpSp>
      </p:grpSp>
      <p:sp>
        <p:nvSpPr>
          <p:cNvPr id="139" name="TextBox 138">
            <a:extLst>
              <a:ext uri="{FF2B5EF4-FFF2-40B4-BE49-F238E27FC236}">
                <a16:creationId xmlns:a16="http://schemas.microsoft.com/office/drawing/2014/main" id="{AFC69CD7-6985-56A8-B34E-457BF8D92D45}"/>
              </a:ext>
            </a:extLst>
          </p:cNvPr>
          <p:cNvSpPr txBox="1"/>
          <p:nvPr/>
        </p:nvSpPr>
        <p:spPr>
          <a:xfrm>
            <a:off x="3923044" y="4098581"/>
            <a:ext cx="1487353" cy="5364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888956" rtl="0" eaLnBrk="1" fontAlgn="auto" latinLnBrk="0" hangingPunct="0">
              <a:lnSpc>
                <a:spcPct val="90000"/>
              </a:lnSpc>
              <a:spcBef>
                <a:spcPct val="0"/>
              </a:spcBef>
              <a:spcAft>
                <a:spcPct val="35000"/>
              </a:spcAft>
              <a:buClrTx/>
              <a:buSzTx/>
              <a:buFontTx/>
              <a:buNone/>
              <a:tabLst/>
              <a:defRPr/>
            </a:pPr>
            <a:r>
              <a:rPr kumimoji="0" lang="en-US" sz="1600" b="0" i="1" u="none" strike="noStrike" kern="0" cap="none" spc="0" normalizeH="0" baseline="0" noProof="0">
                <a:ln>
                  <a:noFill/>
                </a:ln>
                <a:solidFill>
                  <a:srgbClr val="FFFFFF"/>
                </a:solidFill>
                <a:effectLst/>
                <a:uLnTx/>
                <a:uFillTx/>
                <a:latin typeface="Intel Clear"/>
                <a:sym typeface="Helvetica Neue"/>
              </a:rPr>
              <a:t>Real-time Optimizations</a:t>
            </a:r>
          </a:p>
        </p:txBody>
      </p:sp>
      <p:grpSp>
        <p:nvGrpSpPr>
          <p:cNvPr id="144" name="Group 143">
            <a:extLst>
              <a:ext uri="{FF2B5EF4-FFF2-40B4-BE49-F238E27FC236}">
                <a16:creationId xmlns:a16="http://schemas.microsoft.com/office/drawing/2014/main" id="{0CA7E933-92B9-49C7-ABDD-F83E0F2ECF14}"/>
              </a:ext>
            </a:extLst>
          </p:cNvPr>
          <p:cNvGrpSpPr/>
          <p:nvPr/>
        </p:nvGrpSpPr>
        <p:grpSpPr>
          <a:xfrm>
            <a:off x="8949522" y="3611189"/>
            <a:ext cx="2465710" cy="889628"/>
            <a:chOff x="9665858" y="3066833"/>
            <a:chExt cx="2465710" cy="889628"/>
          </a:xfrm>
        </p:grpSpPr>
        <p:pic>
          <p:nvPicPr>
            <p:cNvPr id="145" name="Graphic 144" descr="Network diagram with solid fill">
              <a:extLst>
                <a:ext uri="{FF2B5EF4-FFF2-40B4-BE49-F238E27FC236}">
                  <a16:creationId xmlns:a16="http://schemas.microsoft.com/office/drawing/2014/main" id="{03D39A37-5102-41A2-9D3C-52F0FF9F48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9666656" y="3066833"/>
              <a:ext cx="636502" cy="636502"/>
            </a:xfrm>
            <a:prstGeom prst="rect">
              <a:avLst/>
            </a:prstGeom>
          </p:spPr>
        </p:pic>
        <p:sp>
          <p:nvSpPr>
            <p:cNvPr id="146" name="TextBox 145">
              <a:extLst>
                <a:ext uri="{FF2B5EF4-FFF2-40B4-BE49-F238E27FC236}">
                  <a16:creationId xmlns:a16="http://schemas.microsoft.com/office/drawing/2014/main" id="{EB556F25-0F70-D088-E7F9-36B40B8407B6}"/>
                </a:ext>
              </a:extLst>
            </p:cNvPr>
            <p:cNvSpPr txBox="1"/>
            <p:nvPr/>
          </p:nvSpPr>
          <p:spPr>
            <a:xfrm>
              <a:off x="9665858" y="3710240"/>
              <a:ext cx="77264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chemeClr val="tx1"/>
                  </a:solidFill>
                  <a:effectLst/>
                  <a:uFillTx/>
                  <a:latin typeface="+mn-lt"/>
                  <a:ea typeface="+mn-ea"/>
                  <a:cs typeface="+mn-cs"/>
                  <a:sym typeface="Helvetica Neue"/>
                </a:rPr>
                <a:t>Ethernet</a:t>
              </a:r>
            </a:p>
          </p:txBody>
        </p:sp>
        <p:sp>
          <p:nvSpPr>
            <p:cNvPr id="147" name="TextBox 146">
              <a:extLst>
                <a:ext uri="{FF2B5EF4-FFF2-40B4-BE49-F238E27FC236}">
                  <a16:creationId xmlns:a16="http://schemas.microsoft.com/office/drawing/2014/main" id="{2F8D0DCC-E587-B18E-31BF-CC48E100F322}"/>
                </a:ext>
              </a:extLst>
            </p:cNvPr>
            <p:cNvSpPr txBox="1"/>
            <p:nvPr/>
          </p:nvSpPr>
          <p:spPr>
            <a:xfrm>
              <a:off x="10710779" y="3695696"/>
              <a:ext cx="121697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chemeClr val="tx1"/>
                  </a:solidFill>
                  <a:effectLst/>
                  <a:uFillTx/>
                  <a:latin typeface="+mn-lt"/>
                  <a:ea typeface="+mn-ea"/>
                  <a:cs typeface="+mn-cs"/>
                  <a:sym typeface="Helvetica Neue"/>
                </a:rPr>
                <a:t>Cellular</a:t>
              </a:r>
            </a:p>
          </p:txBody>
        </p:sp>
        <p:sp>
          <p:nvSpPr>
            <p:cNvPr id="148" name="TextBox 147">
              <a:extLst>
                <a:ext uri="{FF2B5EF4-FFF2-40B4-BE49-F238E27FC236}">
                  <a16:creationId xmlns:a16="http://schemas.microsoft.com/office/drawing/2014/main" id="{EA34BE5C-FCAF-155B-E35B-BF235707C6AE}"/>
                </a:ext>
              </a:extLst>
            </p:cNvPr>
            <p:cNvSpPr txBox="1"/>
            <p:nvPr/>
          </p:nvSpPr>
          <p:spPr>
            <a:xfrm>
              <a:off x="11661888" y="3695696"/>
              <a:ext cx="46968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chemeClr val="tx1"/>
                  </a:solidFill>
                  <a:effectLst/>
                  <a:uFillTx/>
                  <a:latin typeface="+mn-lt"/>
                  <a:ea typeface="+mn-ea"/>
                  <a:cs typeface="+mn-cs"/>
                  <a:sym typeface="Helvetica Neue"/>
                </a:rPr>
                <a:t>Wi-Fi</a:t>
              </a:r>
            </a:p>
          </p:txBody>
        </p:sp>
      </p:grpSp>
      <p:grpSp>
        <p:nvGrpSpPr>
          <p:cNvPr id="149" name="Group 148">
            <a:extLst>
              <a:ext uri="{FF2B5EF4-FFF2-40B4-BE49-F238E27FC236}">
                <a16:creationId xmlns:a16="http://schemas.microsoft.com/office/drawing/2014/main" id="{FB90E723-AA53-ECE6-1A49-7566ECB86B6F}"/>
              </a:ext>
            </a:extLst>
          </p:cNvPr>
          <p:cNvGrpSpPr/>
          <p:nvPr/>
        </p:nvGrpSpPr>
        <p:grpSpPr>
          <a:xfrm>
            <a:off x="10028062" y="3686007"/>
            <a:ext cx="648263" cy="500437"/>
            <a:chOff x="477880" y="1542705"/>
            <a:chExt cx="821016" cy="642583"/>
          </a:xfrm>
          <a:solidFill>
            <a:schemeClr val="tx1"/>
          </a:solidFill>
        </p:grpSpPr>
        <p:grpSp>
          <p:nvGrpSpPr>
            <p:cNvPr id="150" name="Group 149">
              <a:extLst>
                <a:ext uri="{FF2B5EF4-FFF2-40B4-BE49-F238E27FC236}">
                  <a16:creationId xmlns:a16="http://schemas.microsoft.com/office/drawing/2014/main" id="{F68E7784-41D9-7A40-EADB-852FF7835511}"/>
                </a:ext>
              </a:extLst>
            </p:cNvPr>
            <p:cNvGrpSpPr/>
            <p:nvPr/>
          </p:nvGrpSpPr>
          <p:grpSpPr>
            <a:xfrm>
              <a:off x="904809" y="1542705"/>
              <a:ext cx="394087" cy="395730"/>
              <a:chOff x="904809" y="1542705"/>
              <a:chExt cx="394087" cy="395730"/>
            </a:xfrm>
            <a:grpFill/>
          </p:grpSpPr>
          <p:sp>
            <p:nvSpPr>
              <p:cNvPr id="154" name="Freeform: Shape 153">
                <a:extLst>
                  <a:ext uri="{FF2B5EF4-FFF2-40B4-BE49-F238E27FC236}">
                    <a16:creationId xmlns:a16="http://schemas.microsoft.com/office/drawing/2014/main" id="{C4BBDDC5-0FB0-54F2-2E01-F390A0A11F6E}"/>
                  </a:ext>
                </a:extLst>
              </p:cNvPr>
              <p:cNvSpPr/>
              <p:nvPr/>
            </p:nvSpPr>
            <p:spPr>
              <a:xfrm>
                <a:off x="907545" y="1872754"/>
                <a:ext cx="65681" cy="65681"/>
              </a:xfrm>
              <a:custGeom>
                <a:avLst/>
                <a:gdLst>
                  <a:gd name="connsiteX0" fmla="*/ 0 w 151447"/>
                  <a:gd name="connsiteY0" fmla="*/ 0 h 151447"/>
                  <a:gd name="connsiteX1" fmla="*/ 151447 w 151447"/>
                  <a:gd name="connsiteY1" fmla="*/ 0 h 151447"/>
                  <a:gd name="connsiteX2" fmla="*/ 151447 w 151447"/>
                  <a:gd name="connsiteY2" fmla="*/ 151447 h 151447"/>
                  <a:gd name="connsiteX3" fmla="*/ 0 w 151447"/>
                  <a:gd name="connsiteY3" fmla="*/ 151447 h 151447"/>
                </a:gdLst>
                <a:ahLst/>
                <a:cxnLst>
                  <a:cxn ang="0">
                    <a:pos x="connsiteX0" y="connsiteY0"/>
                  </a:cxn>
                  <a:cxn ang="0">
                    <a:pos x="connsiteX1" y="connsiteY1"/>
                  </a:cxn>
                  <a:cxn ang="0">
                    <a:pos x="connsiteX2" y="connsiteY2"/>
                  </a:cxn>
                  <a:cxn ang="0">
                    <a:pos x="connsiteX3" y="connsiteY3"/>
                  </a:cxn>
                </a:cxnLst>
                <a:rect l="l" t="t" r="r" b="b"/>
                <a:pathLst>
                  <a:path w="151447" h="151447">
                    <a:moveTo>
                      <a:pt x="0" y="0"/>
                    </a:moveTo>
                    <a:lnTo>
                      <a:pt x="151447" y="0"/>
                    </a:lnTo>
                    <a:lnTo>
                      <a:pt x="151447" y="151447"/>
                    </a:lnTo>
                    <a:lnTo>
                      <a:pt x="0" y="151447"/>
                    </a:lnTo>
                    <a:close/>
                  </a:path>
                </a:pathLst>
              </a:custGeom>
              <a:grpFill/>
              <a:ln w="1260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389EA01B-C5B6-E9B9-1F2A-1929D3DF104D}"/>
                  </a:ext>
                </a:extLst>
              </p:cNvPr>
              <p:cNvSpPr/>
              <p:nvPr/>
            </p:nvSpPr>
            <p:spPr>
              <a:xfrm>
                <a:off x="904809" y="1542705"/>
                <a:ext cx="394087" cy="394087"/>
              </a:xfrm>
              <a:custGeom>
                <a:avLst/>
                <a:gdLst>
                  <a:gd name="connsiteX0" fmla="*/ 908685 w 908684"/>
                  <a:gd name="connsiteY0" fmla="*/ 908685 h 908684"/>
                  <a:gd name="connsiteX1" fmla="*/ 807720 w 908684"/>
                  <a:gd name="connsiteY1" fmla="*/ 908685 h 908684"/>
                  <a:gd name="connsiteX2" fmla="*/ 0 w 908684"/>
                  <a:gd name="connsiteY2" fmla="*/ 100965 h 908684"/>
                  <a:gd name="connsiteX3" fmla="*/ 0 w 908684"/>
                  <a:gd name="connsiteY3" fmla="*/ 0 h 908684"/>
                  <a:gd name="connsiteX4" fmla="*/ 908685 w 908684"/>
                  <a:gd name="connsiteY4" fmla="*/ 908685 h 90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684" h="908684">
                    <a:moveTo>
                      <a:pt x="908685" y="908685"/>
                    </a:moveTo>
                    <a:lnTo>
                      <a:pt x="807720" y="908685"/>
                    </a:lnTo>
                    <a:cubicBezTo>
                      <a:pt x="807720" y="463177"/>
                      <a:pt x="445508" y="100965"/>
                      <a:pt x="0" y="100965"/>
                    </a:cubicBezTo>
                    <a:lnTo>
                      <a:pt x="0" y="0"/>
                    </a:lnTo>
                    <a:cubicBezTo>
                      <a:pt x="501039" y="0"/>
                      <a:pt x="908685" y="407646"/>
                      <a:pt x="908685" y="908685"/>
                    </a:cubicBezTo>
                    <a:close/>
                  </a:path>
                </a:pathLst>
              </a:custGeom>
              <a:grpFill/>
              <a:ln w="1260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5B2A30D-16E5-BF46-FFC9-3F88E4C3D40F}"/>
                  </a:ext>
                </a:extLst>
              </p:cNvPr>
              <p:cNvSpPr/>
              <p:nvPr/>
            </p:nvSpPr>
            <p:spPr>
              <a:xfrm>
                <a:off x="904809" y="1630280"/>
                <a:ext cx="306512" cy="306512"/>
              </a:xfrm>
              <a:custGeom>
                <a:avLst/>
                <a:gdLst>
                  <a:gd name="connsiteX0" fmla="*/ 706755 w 706754"/>
                  <a:gd name="connsiteY0" fmla="*/ 706755 h 706754"/>
                  <a:gd name="connsiteX1" fmla="*/ 605790 w 706754"/>
                  <a:gd name="connsiteY1" fmla="*/ 706755 h 706754"/>
                  <a:gd name="connsiteX2" fmla="*/ 0 w 706754"/>
                  <a:gd name="connsiteY2" fmla="*/ 100965 h 706754"/>
                  <a:gd name="connsiteX3" fmla="*/ 0 w 706754"/>
                  <a:gd name="connsiteY3" fmla="*/ 0 h 706754"/>
                  <a:gd name="connsiteX4" fmla="*/ 706755 w 706754"/>
                  <a:gd name="connsiteY4" fmla="*/ 706755 h 7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754" h="706754">
                    <a:moveTo>
                      <a:pt x="706755" y="706755"/>
                    </a:moveTo>
                    <a:lnTo>
                      <a:pt x="605790" y="706755"/>
                    </a:lnTo>
                    <a:cubicBezTo>
                      <a:pt x="605790" y="372308"/>
                      <a:pt x="334446" y="100965"/>
                      <a:pt x="0" y="100965"/>
                    </a:cubicBezTo>
                    <a:lnTo>
                      <a:pt x="0" y="0"/>
                    </a:lnTo>
                    <a:cubicBezTo>
                      <a:pt x="389977" y="0"/>
                      <a:pt x="706755" y="316778"/>
                      <a:pt x="706755" y="706755"/>
                    </a:cubicBezTo>
                    <a:close/>
                  </a:path>
                </a:pathLst>
              </a:custGeom>
              <a:grpFill/>
              <a:ln w="1260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D3FE8A85-E5CB-234D-CD83-866B62F4297B}"/>
                  </a:ext>
                </a:extLst>
              </p:cNvPr>
              <p:cNvSpPr/>
              <p:nvPr/>
            </p:nvSpPr>
            <p:spPr>
              <a:xfrm>
                <a:off x="904809" y="1717855"/>
                <a:ext cx="218937" cy="218937"/>
              </a:xfrm>
              <a:custGeom>
                <a:avLst/>
                <a:gdLst>
                  <a:gd name="connsiteX0" fmla="*/ 504825 w 504824"/>
                  <a:gd name="connsiteY0" fmla="*/ 504825 h 504824"/>
                  <a:gd name="connsiteX1" fmla="*/ 403860 w 504824"/>
                  <a:gd name="connsiteY1" fmla="*/ 504825 h 504824"/>
                  <a:gd name="connsiteX2" fmla="*/ 0 w 504824"/>
                  <a:gd name="connsiteY2" fmla="*/ 100965 h 504824"/>
                  <a:gd name="connsiteX3" fmla="*/ 0 w 504824"/>
                  <a:gd name="connsiteY3" fmla="*/ 0 h 504824"/>
                  <a:gd name="connsiteX4" fmla="*/ 504825 w 504824"/>
                  <a:gd name="connsiteY4" fmla="*/ 504825 h 50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4" h="504824">
                    <a:moveTo>
                      <a:pt x="504825" y="504825"/>
                    </a:moveTo>
                    <a:lnTo>
                      <a:pt x="403860" y="504825"/>
                    </a:lnTo>
                    <a:cubicBezTo>
                      <a:pt x="403860" y="282702"/>
                      <a:pt x="222123" y="100965"/>
                      <a:pt x="0" y="100965"/>
                    </a:cubicBezTo>
                    <a:lnTo>
                      <a:pt x="0" y="0"/>
                    </a:lnTo>
                    <a:cubicBezTo>
                      <a:pt x="277654" y="0"/>
                      <a:pt x="504825" y="227171"/>
                      <a:pt x="504825" y="504825"/>
                    </a:cubicBezTo>
                    <a:close/>
                  </a:path>
                </a:pathLst>
              </a:custGeom>
              <a:grpFill/>
              <a:ln w="12601" cap="flat">
                <a:noFill/>
                <a:prstDash val="solid"/>
                <a:miter/>
              </a:ln>
            </p:spPr>
            <p:txBody>
              <a:bodyPr rtlCol="0" anchor="ctr"/>
              <a:lstStyle/>
              <a:p>
                <a:endParaRPr lang="en-US"/>
              </a:p>
            </p:txBody>
          </p:sp>
        </p:grpSp>
        <p:grpSp>
          <p:nvGrpSpPr>
            <p:cNvPr id="151" name="Group 150">
              <a:extLst>
                <a:ext uri="{FF2B5EF4-FFF2-40B4-BE49-F238E27FC236}">
                  <a16:creationId xmlns:a16="http://schemas.microsoft.com/office/drawing/2014/main" id="{FFEF4121-EAEE-394F-BAF3-9715FC1CD020}"/>
                </a:ext>
              </a:extLst>
            </p:cNvPr>
            <p:cNvGrpSpPr/>
            <p:nvPr/>
          </p:nvGrpSpPr>
          <p:grpSpPr>
            <a:xfrm>
              <a:off x="477880" y="1891911"/>
              <a:ext cx="522157" cy="293377"/>
              <a:chOff x="477880" y="1891911"/>
              <a:chExt cx="522157" cy="293377"/>
            </a:xfrm>
            <a:grpFill/>
          </p:grpSpPr>
          <p:sp>
            <p:nvSpPr>
              <p:cNvPr id="152" name="Freeform: Shape 151">
                <a:extLst>
                  <a:ext uri="{FF2B5EF4-FFF2-40B4-BE49-F238E27FC236}">
                    <a16:creationId xmlns:a16="http://schemas.microsoft.com/office/drawing/2014/main" id="{0E2079F5-FAC3-DF5A-90FD-D2CB763B9C66}"/>
                  </a:ext>
                </a:extLst>
              </p:cNvPr>
              <p:cNvSpPr/>
              <p:nvPr/>
            </p:nvSpPr>
            <p:spPr>
              <a:xfrm>
                <a:off x="477880" y="1891911"/>
                <a:ext cx="215106" cy="287355"/>
              </a:xfrm>
              <a:custGeom>
                <a:avLst/>
                <a:gdLst>
                  <a:gd name="connsiteX0" fmla="*/ 0 w 495990"/>
                  <a:gd name="connsiteY0" fmla="*/ 526280 h 662582"/>
                  <a:gd name="connsiteX1" fmla="*/ 80772 w 495990"/>
                  <a:gd name="connsiteY1" fmla="*/ 463177 h 662582"/>
                  <a:gd name="connsiteX2" fmla="*/ 243578 w 495990"/>
                  <a:gd name="connsiteY2" fmla="*/ 564142 h 662582"/>
                  <a:gd name="connsiteX3" fmla="*/ 378619 w 495990"/>
                  <a:gd name="connsiteY3" fmla="*/ 437935 h 662582"/>
                  <a:gd name="connsiteX4" fmla="*/ 246102 w 495990"/>
                  <a:gd name="connsiteY4" fmla="*/ 321826 h 662582"/>
                  <a:gd name="connsiteX5" fmla="*/ 100965 w 495990"/>
                  <a:gd name="connsiteY5" fmla="*/ 384929 h 662582"/>
                  <a:gd name="connsiteX6" fmla="*/ 23979 w 495990"/>
                  <a:gd name="connsiteY6" fmla="*/ 371046 h 662582"/>
                  <a:gd name="connsiteX7" fmla="*/ 21455 w 495990"/>
                  <a:gd name="connsiteY7" fmla="*/ 365998 h 662582"/>
                  <a:gd name="connsiteX8" fmla="*/ 45434 w 495990"/>
                  <a:gd name="connsiteY8" fmla="*/ 0 h 662582"/>
                  <a:gd name="connsiteX9" fmla="*/ 451818 w 495990"/>
                  <a:gd name="connsiteY9" fmla="*/ 0 h 662582"/>
                  <a:gd name="connsiteX10" fmla="*/ 451818 w 495990"/>
                  <a:gd name="connsiteY10" fmla="*/ 102227 h 662582"/>
                  <a:gd name="connsiteX11" fmla="*/ 142613 w 495990"/>
                  <a:gd name="connsiteY11" fmla="*/ 102227 h 662582"/>
                  <a:gd name="connsiteX12" fmla="*/ 129992 w 495990"/>
                  <a:gd name="connsiteY12" fmla="*/ 265033 h 662582"/>
                  <a:gd name="connsiteX13" fmla="*/ 273867 w 495990"/>
                  <a:gd name="connsiteY13" fmla="*/ 223385 h 662582"/>
                  <a:gd name="connsiteX14" fmla="*/ 495990 w 495990"/>
                  <a:gd name="connsiteY14" fmla="*/ 435411 h 662582"/>
                  <a:gd name="connsiteX15" fmla="*/ 242316 w 495990"/>
                  <a:gd name="connsiteY15" fmla="*/ 662583 h 662582"/>
                  <a:gd name="connsiteX16" fmla="*/ 0 w 495990"/>
                  <a:gd name="connsiteY16" fmla="*/ 526280 h 66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5990" h="662582">
                    <a:moveTo>
                      <a:pt x="0" y="526280"/>
                    </a:moveTo>
                    <a:lnTo>
                      <a:pt x="80772" y="463177"/>
                    </a:lnTo>
                    <a:cubicBezTo>
                      <a:pt x="123682" y="533852"/>
                      <a:pt x="181737" y="564142"/>
                      <a:pt x="243578" y="564142"/>
                    </a:cubicBezTo>
                    <a:cubicBezTo>
                      <a:pt x="324350" y="564142"/>
                      <a:pt x="378619" y="511135"/>
                      <a:pt x="378619" y="437935"/>
                    </a:cubicBezTo>
                    <a:cubicBezTo>
                      <a:pt x="378619" y="363474"/>
                      <a:pt x="319302" y="321826"/>
                      <a:pt x="246102" y="321826"/>
                    </a:cubicBezTo>
                    <a:cubicBezTo>
                      <a:pt x="195620" y="321826"/>
                      <a:pt x="147661" y="343281"/>
                      <a:pt x="100965" y="384929"/>
                    </a:cubicBezTo>
                    <a:lnTo>
                      <a:pt x="23979" y="371046"/>
                    </a:lnTo>
                    <a:lnTo>
                      <a:pt x="21455" y="365998"/>
                    </a:lnTo>
                    <a:lnTo>
                      <a:pt x="45434" y="0"/>
                    </a:lnTo>
                    <a:lnTo>
                      <a:pt x="451818" y="0"/>
                    </a:lnTo>
                    <a:lnTo>
                      <a:pt x="451818" y="102227"/>
                    </a:lnTo>
                    <a:lnTo>
                      <a:pt x="142613" y="102227"/>
                    </a:lnTo>
                    <a:lnTo>
                      <a:pt x="129992" y="265033"/>
                    </a:lnTo>
                    <a:cubicBezTo>
                      <a:pt x="169116" y="239792"/>
                      <a:pt x="218337" y="223385"/>
                      <a:pt x="273867" y="223385"/>
                    </a:cubicBezTo>
                    <a:cubicBezTo>
                      <a:pt x="388715" y="223385"/>
                      <a:pt x="495990" y="295322"/>
                      <a:pt x="495990" y="435411"/>
                    </a:cubicBezTo>
                    <a:cubicBezTo>
                      <a:pt x="495990" y="561618"/>
                      <a:pt x="395025" y="662583"/>
                      <a:pt x="242316" y="662583"/>
                    </a:cubicBezTo>
                    <a:cubicBezTo>
                      <a:pt x="131254" y="662583"/>
                      <a:pt x="47958" y="610838"/>
                      <a:pt x="0" y="526280"/>
                    </a:cubicBezTo>
                    <a:close/>
                  </a:path>
                </a:pathLst>
              </a:custGeom>
              <a:grpFill/>
              <a:ln w="1260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362508B-FE6A-0C14-3E21-1393A646770B}"/>
                  </a:ext>
                </a:extLst>
              </p:cNvPr>
              <p:cNvSpPr/>
              <p:nvPr/>
            </p:nvSpPr>
            <p:spPr>
              <a:xfrm>
                <a:off x="715418" y="1892111"/>
                <a:ext cx="284619" cy="293177"/>
              </a:xfrm>
              <a:custGeom>
                <a:avLst/>
                <a:gdLst>
                  <a:gd name="connsiteX0" fmla="*/ 147809 w 284619"/>
                  <a:gd name="connsiteY0" fmla="*/ 0 h 293177"/>
                  <a:gd name="connsiteX1" fmla="*/ 147809 w 284619"/>
                  <a:gd name="connsiteY1" fmla="*/ 294 h 293177"/>
                  <a:gd name="connsiteX2" fmla="*/ 148902 w 284619"/>
                  <a:gd name="connsiteY2" fmla="*/ 194 h 293177"/>
                  <a:gd name="connsiteX3" fmla="*/ 170183 w 284619"/>
                  <a:gd name="connsiteY3" fmla="*/ 194 h 293177"/>
                  <a:gd name="connsiteX4" fmla="*/ 170183 w 284619"/>
                  <a:gd name="connsiteY4" fmla="*/ 45076 h 293177"/>
                  <a:gd name="connsiteX5" fmla="*/ 147807 w 284619"/>
                  <a:gd name="connsiteY5" fmla="*/ 45076 h 293177"/>
                  <a:gd name="connsiteX6" fmla="*/ 146738 w 284619"/>
                  <a:gd name="connsiteY6" fmla="*/ 45182 h 293177"/>
                  <a:gd name="connsiteX7" fmla="*/ 146738 w 284619"/>
                  <a:gd name="connsiteY7" fmla="*/ 44895 h 293177"/>
                  <a:gd name="connsiteX8" fmla="*/ 128977 w 284619"/>
                  <a:gd name="connsiteY8" fmla="*/ 46656 h 293177"/>
                  <a:gd name="connsiteX9" fmla="*/ 51450 w 284619"/>
                  <a:gd name="connsiteY9" fmla="*/ 146489 h 293177"/>
                  <a:gd name="connsiteX10" fmla="*/ 145593 w 284619"/>
                  <a:gd name="connsiteY10" fmla="*/ 248842 h 293177"/>
                  <a:gd name="connsiteX11" fmla="*/ 234811 w 284619"/>
                  <a:gd name="connsiteY11" fmla="*/ 177140 h 293177"/>
                  <a:gd name="connsiteX12" fmla="*/ 138478 w 284619"/>
                  <a:gd name="connsiteY12" fmla="*/ 177140 h 293177"/>
                  <a:gd name="connsiteX13" fmla="*/ 138478 w 284619"/>
                  <a:gd name="connsiteY13" fmla="*/ 134447 h 293177"/>
                  <a:gd name="connsiteX14" fmla="*/ 282977 w 284619"/>
                  <a:gd name="connsiteY14" fmla="*/ 134447 h 293177"/>
                  <a:gd name="connsiteX15" fmla="*/ 284619 w 284619"/>
                  <a:gd name="connsiteY15" fmla="*/ 155794 h 293177"/>
                  <a:gd name="connsiteX16" fmla="*/ 144499 w 284619"/>
                  <a:gd name="connsiteY16" fmla="*/ 293177 h 293177"/>
                  <a:gd name="connsiteX17" fmla="*/ 0 w 284619"/>
                  <a:gd name="connsiteY17" fmla="*/ 147037 h 293177"/>
                  <a:gd name="connsiteX18" fmla="*/ 119170 w 284619"/>
                  <a:gd name="connsiteY18" fmla="*/ 2626 h 2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619" h="293177">
                    <a:moveTo>
                      <a:pt x="147809" y="0"/>
                    </a:moveTo>
                    <a:lnTo>
                      <a:pt x="147809" y="294"/>
                    </a:lnTo>
                    <a:lnTo>
                      <a:pt x="148902" y="194"/>
                    </a:lnTo>
                    <a:lnTo>
                      <a:pt x="170183" y="194"/>
                    </a:lnTo>
                    <a:lnTo>
                      <a:pt x="170183" y="45076"/>
                    </a:lnTo>
                    <a:lnTo>
                      <a:pt x="147807" y="45076"/>
                    </a:lnTo>
                    <a:lnTo>
                      <a:pt x="146738" y="45182"/>
                    </a:lnTo>
                    <a:lnTo>
                      <a:pt x="146738" y="44895"/>
                    </a:lnTo>
                    <a:lnTo>
                      <a:pt x="128977" y="46656"/>
                    </a:lnTo>
                    <a:cubicBezTo>
                      <a:pt x="84137" y="55733"/>
                      <a:pt x="51450" y="95244"/>
                      <a:pt x="51450" y="146489"/>
                    </a:cubicBezTo>
                    <a:cubicBezTo>
                      <a:pt x="51450" y="207244"/>
                      <a:pt x="94143" y="248842"/>
                      <a:pt x="145593" y="248842"/>
                    </a:cubicBezTo>
                    <a:cubicBezTo>
                      <a:pt x="194307" y="248842"/>
                      <a:pt x="227148" y="225307"/>
                      <a:pt x="234811" y="177140"/>
                    </a:cubicBezTo>
                    <a:lnTo>
                      <a:pt x="138478" y="177140"/>
                    </a:lnTo>
                    <a:lnTo>
                      <a:pt x="138478" y="134447"/>
                    </a:lnTo>
                    <a:lnTo>
                      <a:pt x="282977" y="134447"/>
                    </a:lnTo>
                    <a:cubicBezTo>
                      <a:pt x="283524" y="141016"/>
                      <a:pt x="284619" y="151962"/>
                      <a:pt x="284619" y="155794"/>
                    </a:cubicBezTo>
                    <a:cubicBezTo>
                      <a:pt x="284619" y="242275"/>
                      <a:pt x="228790" y="293177"/>
                      <a:pt x="144499" y="293177"/>
                    </a:cubicBezTo>
                    <a:cubicBezTo>
                      <a:pt x="61850" y="293177"/>
                      <a:pt x="0" y="231327"/>
                      <a:pt x="0" y="147037"/>
                    </a:cubicBezTo>
                    <a:cubicBezTo>
                      <a:pt x="0" y="72324"/>
                      <a:pt x="49868" y="15631"/>
                      <a:pt x="119170" y="2626"/>
                    </a:cubicBezTo>
                    <a:close/>
                  </a:path>
                </a:pathLst>
              </a:custGeom>
              <a:grpFill/>
              <a:ln w="12601" cap="flat">
                <a:noFill/>
                <a:prstDash val="solid"/>
                <a:miter/>
              </a:ln>
            </p:spPr>
            <p:txBody>
              <a:bodyPr wrap="square" rtlCol="0" anchor="ctr">
                <a:noAutofit/>
              </a:bodyPr>
              <a:lstStyle/>
              <a:p>
                <a:endParaRPr lang="en-US"/>
              </a:p>
            </p:txBody>
          </p:sp>
        </p:grpSp>
      </p:grpSp>
      <p:grpSp>
        <p:nvGrpSpPr>
          <p:cNvPr id="158" name="Group 157">
            <a:extLst>
              <a:ext uri="{FF2B5EF4-FFF2-40B4-BE49-F238E27FC236}">
                <a16:creationId xmlns:a16="http://schemas.microsoft.com/office/drawing/2014/main" id="{3E61036D-A624-B736-6E05-586E7D678C62}"/>
              </a:ext>
            </a:extLst>
          </p:cNvPr>
          <p:cNvGrpSpPr/>
          <p:nvPr/>
        </p:nvGrpSpPr>
        <p:grpSpPr>
          <a:xfrm>
            <a:off x="10954938" y="3734054"/>
            <a:ext cx="502319" cy="417982"/>
            <a:chOff x="4261122" y="4967808"/>
            <a:chExt cx="738294" cy="543224"/>
          </a:xfrm>
          <a:solidFill>
            <a:schemeClr val="tx1"/>
          </a:solidFill>
        </p:grpSpPr>
        <p:grpSp>
          <p:nvGrpSpPr>
            <p:cNvPr id="159" name="Group 158">
              <a:extLst>
                <a:ext uri="{FF2B5EF4-FFF2-40B4-BE49-F238E27FC236}">
                  <a16:creationId xmlns:a16="http://schemas.microsoft.com/office/drawing/2014/main" id="{DB6F8C0F-022D-1A06-15C1-08FDD256F56A}"/>
                </a:ext>
              </a:extLst>
            </p:cNvPr>
            <p:cNvGrpSpPr/>
            <p:nvPr/>
          </p:nvGrpSpPr>
          <p:grpSpPr>
            <a:xfrm>
              <a:off x="4261122" y="4967808"/>
              <a:ext cx="738294" cy="444778"/>
              <a:chOff x="4261122" y="4967808"/>
              <a:chExt cx="738294" cy="444778"/>
            </a:xfrm>
            <a:grpFill/>
          </p:grpSpPr>
          <p:sp>
            <p:nvSpPr>
              <p:cNvPr id="161" name="Freeform: Shape 160">
                <a:extLst>
                  <a:ext uri="{FF2B5EF4-FFF2-40B4-BE49-F238E27FC236}">
                    <a16:creationId xmlns:a16="http://schemas.microsoft.com/office/drawing/2014/main" id="{72C3ABFD-3BFE-C476-A5A6-E4F13E0523E8}"/>
                  </a:ext>
                </a:extLst>
              </p:cNvPr>
              <p:cNvSpPr/>
              <p:nvPr/>
            </p:nvSpPr>
            <p:spPr>
              <a:xfrm>
                <a:off x="4261122" y="4967808"/>
                <a:ext cx="738294" cy="183413"/>
              </a:xfrm>
              <a:custGeom>
                <a:avLst/>
                <a:gdLst>
                  <a:gd name="connsiteX0" fmla="*/ 1219676 w 1272920"/>
                  <a:gd name="connsiteY0" fmla="*/ 316230 h 316229"/>
                  <a:gd name="connsiteX1" fmla="*/ 632460 w 1272920"/>
                  <a:gd name="connsiteY1" fmla="*/ 76295 h 316229"/>
                  <a:gd name="connsiteX2" fmla="*/ 52578 w 1272920"/>
                  <a:gd name="connsiteY2" fmla="*/ 308991 h 316229"/>
                  <a:gd name="connsiteX3" fmla="*/ 0 w 1272920"/>
                  <a:gd name="connsiteY3" fmla="*/ 253841 h 316229"/>
                  <a:gd name="connsiteX4" fmla="*/ 632460 w 1272920"/>
                  <a:gd name="connsiteY4" fmla="*/ 0 h 316229"/>
                  <a:gd name="connsiteX5" fmla="*/ 1272921 w 1272920"/>
                  <a:gd name="connsiteY5" fmla="*/ 261652 h 316229"/>
                  <a:gd name="connsiteX6" fmla="*/ 1219676 w 1272920"/>
                  <a:gd name="connsiteY6" fmla="*/ 316230 h 31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920" h="316229">
                    <a:moveTo>
                      <a:pt x="1219676" y="316230"/>
                    </a:moveTo>
                    <a:cubicBezTo>
                      <a:pt x="1061561" y="161544"/>
                      <a:pt x="852964" y="76295"/>
                      <a:pt x="632460" y="76295"/>
                    </a:cubicBezTo>
                    <a:cubicBezTo>
                      <a:pt x="415671" y="76295"/>
                      <a:pt x="209741" y="158972"/>
                      <a:pt x="52578" y="308991"/>
                    </a:cubicBezTo>
                    <a:lnTo>
                      <a:pt x="0" y="253841"/>
                    </a:lnTo>
                    <a:cubicBezTo>
                      <a:pt x="171450" y="90202"/>
                      <a:pt x="396049" y="0"/>
                      <a:pt x="632460" y="0"/>
                    </a:cubicBezTo>
                    <a:cubicBezTo>
                      <a:pt x="873062" y="0"/>
                      <a:pt x="1100519" y="92869"/>
                      <a:pt x="1272921" y="261652"/>
                    </a:cubicBezTo>
                    <a:lnTo>
                      <a:pt x="1219676" y="316230"/>
                    </a:ln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6C067F2-B5E3-2BB3-BFF8-4BD0611445DC}"/>
                  </a:ext>
                </a:extLst>
              </p:cNvPr>
              <p:cNvSpPr/>
              <p:nvPr/>
            </p:nvSpPr>
            <p:spPr>
              <a:xfrm>
                <a:off x="4348298" y="5090894"/>
                <a:ext cx="564107" cy="147394"/>
              </a:xfrm>
              <a:custGeom>
                <a:avLst/>
                <a:gdLst>
                  <a:gd name="connsiteX0" fmla="*/ 919448 w 972597"/>
                  <a:gd name="connsiteY0" fmla="*/ 254127 h 254127"/>
                  <a:gd name="connsiteX1" fmla="*/ 482156 w 972597"/>
                  <a:gd name="connsiteY1" fmla="*/ 76200 h 254127"/>
                  <a:gd name="connsiteX2" fmla="*/ 52197 w 972597"/>
                  <a:gd name="connsiteY2" fmla="*/ 247079 h 254127"/>
                  <a:gd name="connsiteX3" fmla="*/ 0 w 972597"/>
                  <a:gd name="connsiteY3" fmla="*/ 191548 h 254127"/>
                  <a:gd name="connsiteX4" fmla="*/ 482156 w 972597"/>
                  <a:gd name="connsiteY4" fmla="*/ 0 h 254127"/>
                  <a:gd name="connsiteX5" fmla="*/ 972598 w 972597"/>
                  <a:gd name="connsiteY5" fmla="*/ 199454 h 254127"/>
                  <a:gd name="connsiteX6" fmla="*/ 919448 w 972597"/>
                  <a:gd name="connsiteY6" fmla="*/ 254127 h 25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597" h="254127">
                    <a:moveTo>
                      <a:pt x="919448" y="254127"/>
                    </a:moveTo>
                    <a:cubicBezTo>
                      <a:pt x="801338" y="139446"/>
                      <a:pt x="646081" y="76200"/>
                      <a:pt x="482156" y="76200"/>
                    </a:cubicBezTo>
                    <a:cubicBezTo>
                      <a:pt x="322040" y="76200"/>
                      <a:pt x="169354" y="136874"/>
                      <a:pt x="52197" y="247079"/>
                    </a:cubicBezTo>
                    <a:lnTo>
                      <a:pt x="0" y="191548"/>
                    </a:lnTo>
                    <a:cubicBezTo>
                      <a:pt x="131254" y="68104"/>
                      <a:pt x="302514" y="0"/>
                      <a:pt x="482156" y="0"/>
                    </a:cubicBezTo>
                    <a:cubicBezTo>
                      <a:pt x="665988" y="0"/>
                      <a:pt x="840200" y="70866"/>
                      <a:pt x="972598" y="199454"/>
                    </a:cubicBezTo>
                    <a:lnTo>
                      <a:pt x="919448" y="254127"/>
                    </a:ln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E5E1BE50-B405-4199-C262-D2B00FEBD53A}"/>
                  </a:ext>
                </a:extLst>
              </p:cNvPr>
              <p:cNvSpPr/>
              <p:nvPr/>
            </p:nvSpPr>
            <p:spPr>
              <a:xfrm>
                <a:off x="4435309" y="5213925"/>
                <a:ext cx="390030" cy="111318"/>
              </a:xfrm>
              <a:custGeom>
                <a:avLst/>
                <a:gdLst>
                  <a:gd name="connsiteX0" fmla="*/ 619792 w 672465"/>
                  <a:gd name="connsiteY0" fmla="*/ 191929 h 191928"/>
                  <a:gd name="connsiteX1" fmla="*/ 332041 w 672465"/>
                  <a:gd name="connsiteY1" fmla="*/ 76200 h 191928"/>
                  <a:gd name="connsiteX2" fmla="*/ 51435 w 672465"/>
                  <a:gd name="connsiteY2" fmla="*/ 185071 h 191928"/>
                  <a:gd name="connsiteX3" fmla="*/ 0 w 672465"/>
                  <a:gd name="connsiteY3" fmla="*/ 128873 h 191928"/>
                  <a:gd name="connsiteX4" fmla="*/ 332041 w 672465"/>
                  <a:gd name="connsiteY4" fmla="*/ 0 h 191928"/>
                  <a:gd name="connsiteX5" fmla="*/ 672465 w 672465"/>
                  <a:gd name="connsiteY5" fmla="*/ 136874 h 191928"/>
                  <a:gd name="connsiteX6" fmla="*/ 619792 w 672465"/>
                  <a:gd name="connsiteY6" fmla="*/ 191929 h 19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465" h="191928">
                    <a:moveTo>
                      <a:pt x="619792" y="191929"/>
                    </a:moveTo>
                    <a:cubicBezTo>
                      <a:pt x="541973" y="117348"/>
                      <a:pt x="439769" y="76200"/>
                      <a:pt x="332041" y="76200"/>
                    </a:cubicBezTo>
                    <a:cubicBezTo>
                      <a:pt x="227933" y="76200"/>
                      <a:pt x="128302" y="114872"/>
                      <a:pt x="51435" y="185071"/>
                    </a:cubicBezTo>
                    <a:lnTo>
                      <a:pt x="0" y="128873"/>
                    </a:lnTo>
                    <a:cubicBezTo>
                      <a:pt x="90868" y="45815"/>
                      <a:pt x="208788" y="0"/>
                      <a:pt x="332041" y="0"/>
                    </a:cubicBezTo>
                    <a:cubicBezTo>
                      <a:pt x="459486" y="0"/>
                      <a:pt x="580358" y="48578"/>
                      <a:pt x="672465" y="136874"/>
                    </a:cubicBezTo>
                    <a:lnTo>
                      <a:pt x="619792" y="191929"/>
                    </a:ln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EB0AF29D-6495-3995-89DF-39F58108A32E}"/>
                  </a:ext>
                </a:extLst>
              </p:cNvPr>
              <p:cNvSpPr/>
              <p:nvPr/>
            </p:nvSpPr>
            <p:spPr>
              <a:xfrm>
                <a:off x="4523260" y="5337011"/>
                <a:ext cx="214792" cy="75575"/>
              </a:xfrm>
              <a:custGeom>
                <a:avLst/>
                <a:gdLst>
                  <a:gd name="connsiteX0" fmla="*/ 318611 w 370331"/>
                  <a:gd name="connsiteY0" fmla="*/ 130302 h 130302"/>
                  <a:gd name="connsiteX1" fmla="*/ 180499 w 370331"/>
                  <a:gd name="connsiteY1" fmla="*/ 76200 h 130302"/>
                  <a:gd name="connsiteX2" fmla="*/ 49149 w 370331"/>
                  <a:gd name="connsiteY2" fmla="*/ 124301 h 130302"/>
                  <a:gd name="connsiteX3" fmla="*/ 0 w 370331"/>
                  <a:gd name="connsiteY3" fmla="*/ 66103 h 130302"/>
                  <a:gd name="connsiteX4" fmla="*/ 180499 w 370331"/>
                  <a:gd name="connsiteY4" fmla="*/ 0 h 130302"/>
                  <a:gd name="connsiteX5" fmla="*/ 370332 w 370331"/>
                  <a:gd name="connsiteY5" fmla="*/ 74390 h 130302"/>
                  <a:gd name="connsiteX6" fmla="*/ 318611 w 370331"/>
                  <a:gd name="connsiteY6" fmla="*/ 130302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331" h="130302">
                    <a:moveTo>
                      <a:pt x="318611" y="130302"/>
                    </a:moveTo>
                    <a:cubicBezTo>
                      <a:pt x="280797" y="95345"/>
                      <a:pt x="231743" y="76200"/>
                      <a:pt x="180499" y="76200"/>
                    </a:cubicBezTo>
                    <a:cubicBezTo>
                      <a:pt x="132588" y="76200"/>
                      <a:pt x="85915" y="93250"/>
                      <a:pt x="49149" y="124301"/>
                    </a:cubicBezTo>
                    <a:lnTo>
                      <a:pt x="0" y="66103"/>
                    </a:lnTo>
                    <a:cubicBezTo>
                      <a:pt x="50482" y="23431"/>
                      <a:pt x="114586" y="0"/>
                      <a:pt x="180499" y="0"/>
                    </a:cubicBezTo>
                    <a:cubicBezTo>
                      <a:pt x="250984" y="0"/>
                      <a:pt x="318421" y="26384"/>
                      <a:pt x="370332" y="74390"/>
                    </a:cubicBezTo>
                    <a:lnTo>
                      <a:pt x="318611" y="130302"/>
                    </a:lnTo>
                    <a:close/>
                  </a:path>
                </a:pathLst>
              </a:custGeom>
              <a:grpFill/>
              <a:ln w="9525" cap="flat">
                <a:noFill/>
                <a:prstDash val="solid"/>
                <a:miter/>
              </a:ln>
            </p:spPr>
            <p:txBody>
              <a:bodyPr rtlCol="0" anchor="ctr"/>
              <a:lstStyle/>
              <a:p>
                <a:endParaRPr lang="en-US"/>
              </a:p>
            </p:txBody>
          </p:sp>
        </p:grpSp>
        <p:sp>
          <p:nvSpPr>
            <p:cNvPr id="160" name="Freeform: Shape 159">
              <a:extLst>
                <a:ext uri="{FF2B5EF4-FFF2-40B4-BE49-F238E27FC236}">
                  <a16:creationId xmlns:a16="http://schemas.microsoft.com/office/drawing/2014/main" id="{E3301B27-4230-7E8F-129D-C581A27DED82}"/>
                </a:ext>
              </a:extLst>
            </p:cNvPr>
            <p:cNvSpPr/>
            <p:nvPr/>
          </p:nvSpPr>
          <p:spPr>
            <a:xfrm>
              <a:off x="4597012" y="5444738"/>
              <a:ext cx="66294" cy="66294"/>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grpFill/>
            <a:ln w="9525" cap="flat">
              <a:noFill/>
              <a:prstDash val="solid"/>
              <a:miter/>
            </a:ln>
          </p:spPr>
          <p:txBody>
            <a:bodyPr rtlCol="0" anchor="ctr"/>
            <a:lstStyle/>
            <a:p>
              <a:endParaRPr lang="en-US"/>
            </a:p>
          </p:txBody>
        </p:sp>
      </p:grpSp>
      <p:sp>
        <p:nvSpPr>
          <p:cNvPr id="5" name="Rounded Rectangle 30">
            <a:extLst>
              <a:ext uri="{FF2B5EF4-FFF2-40B4-BE49-F238E27FC236}">
                <a16:creationId xmlns:a16="http://schemas.microsoft.com/office/drawing/2014/main" id="{40EFC480-AE81-F8B8-FE13-CBD97536B047}"/>
              </a:ext>
            </a:extLst>
          </p:cNvPr>
          <p:cNvSpPr/>
          <p:nvPr/>
        </p:nvSpPr>
        <p:spPr>
          <a:xfrm>
            <a:off x="5902704" y="3875181"/>
            <a:ext cx="1930966" cy="1743777"/>
          </a:xfrm>
          <a:prstGeom prst="roundRect">
            <a:avLst/>
          </a:prstGeom>
          <a:solidFill>
            <a:schemeClr val="accent5"/>
          </a:solidFill>
          <a:ln>
            <a:noFill/>
          </a:ln>
          <a:effectLst/>
          <a:scene3d>
            <a:camera prst="orthographicFront">
              <a:rot lat="0" lon="0" rev="0"/>
            </a:camera>
            <a:lightRig rig="balanced" dir="t">
              <a:rot lat="0" lon="0" rev="8700000"/>
            </a:lightRig>
          </a:scene3d>
          <a:sp3d/>
        </p:spPr>
        <p:style>
          <a:lnRef idx="0">
            <a:schemeClr val="lt1">
              <a:hueOff val="0"/>
              <a:satOff val="0"/>
              <a:lumOff val="0"/>
              <a:alphaOff val="0"/>
            </a:schemeClr>
          </a:lnRef>
          <a:fillRef idx="1">
            <a:scrgbClr r="0" g="0" b="0"/>
          </a:fillRef>
          <a:effectRef idx="2">
            <a:schemeClr val="accent5">
              <a:hueOff val="1351983"/>
              <a:satOff val="-25330"/>
              <a:lumOff val="-1175"/>
              <a:alphaOff val="0"/>
            </a:schemeClr>
          </a:effectRef>
          <a:fontRef idx="minor">
            <a:schemeClr val="lt1"/>
          </a:fontRef>
        </p:style>
        <p:txBody>
          <a:bodyPr tIns="274320" anchor="t" anchorCtr="0"/>
          <a:lstStyle/>
          <a:p>
            <a:pPr algn="ctr" defTabSz="888956">
              <a:lnSpc>
                <a:spcPct val="90000"/>
              </a:lnSpc>
              <a:spcBef>
                <a:spcPct val="0"/>
              </a:spcBef>
              <a:spcAft>
                <a:spcPct val="35000"/>
              </a:spcAft>
            </a:pPr>
            <a:endParaRPr lang="en-US" sz="1600" i="1">
              <a:solidFill>
                <a:schemeClr val="tx1"/>
              </a:solidFill>
              <a:latin typeface="Intel Clear"/>
            </a:endParaRPr>
          </a:p>
        </p:txBody>
      </p:sp>
      <p:sp>
        <p:nvSpPr>
          <p:cNvPr id="9" name="Rectangle 8">
            <a:extLst>
              <a:ext uri="{FF2B5EF4-FFF2-40B4-BE49-F238E27FC236}">
                <a16:creationId xmlns:a16="http://schemas.microsoft.com/office/drawing/2014/main" id="{F520FB56-52CE-4D49-993A-F1FEB8874DE0}"/>
              </a:ext>
            </a:extLst>
          </p:cNvPr>
          <p:cNvSpPr/>
          <p:nvPr/>
        </p:nvSpPr>
        <p:spPr>
          <a:xfrm>
            <a:off x="7358729" y="4819145"/>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7" name="Rectangle 16">
            <a:extLst>
              <a:ext uri="{FF2B5EF4-FFF2-40B4-BE49-F238E27FC236}">
                <a16:creationId xmlns:a16="http://schemas.microsoft.com/office/drawing/2014/main" id="{85FC53F0-4F4F-DA9B-C5EB-EE0843788996}"/>
              </a:ext>
            </a:extLst>
          </p:cNvPr>
          <p:cNvSpPr/>
          <p:nvPr/>
        </p:nvSpPr>
        <p:spPr>
          <a:xfrm>
            <a:off x="7090398" y="4926549"/>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76" name="Rectangle 75">
            <a:extLst>
              <a:ext uri="{FF2B5EF4-FFF2-40B4-BE49-F238E27FC236}">
                <a16:creationId xmlns:a16="http://schemas.microsoft.com/office/drawing/2014/main" id="{972E6140-97C5-E8FD-19C1-CD0E8E9D0F82}"/>
              </a:ext>
            </a:extLst>
          </p:cNvPr>
          <p:cNvSpPr/>
          <p:nvPr/>
        </p:nvSpPr>
        <p:spPr>
          <a:xfrm>
            <a:off x="7395236" y="5233768"/>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77" name="Rectangle 76">
            <a:extLst>
              <a:ext uri="{FF2B5EF4-FFF2-40B4-BE49-F238E27FC236}">
                <a16:creationId xmlns:a16="http://schemas.microsoft.com/office/drawing/2014/main" id="{6FA8ED25-1AC1-E210-0EE9-197A77BA7E44}"/>
              </a:ext>
            </a:extLst>
          </p:cNvPr>
          <p:cNvSpPr/>
          <p:nvPr/>
        </p:nvSpPr>
        <p:spPr>
          <a:xfrm>
            <a:off x="5707377" y="4693096"/>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78" name="Rectangle 77">
            <a:extLst>
              <a:ext uri="{FF2B5EF4-FFF2-40B4-BE49-F238E27FC236}">
                <a16:creationId xmlns:a16="http://schemas.microsoft.com/office/drawing/2014/main" id="{2AD77B91-2E02-CF98-F3CB-DBF870646A8B}"/>
              </a:ext>
            </a:extLst>
          </p:cNvPr>
          <p:cNvSpPr/>
          <p:nvPr/>
        </p:nvSpPr>
        <p:spPr>
          <a:xfrm>
            <a:off x="5979220" y="4697610"/>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79" name="Rectangle 78">
            <a:extLst>
              <a:ext uri="{FF2B5EF4-FFF2-40B4-BE49-F238E27FC236}">
                <a16:creationId xmlns:a16="http://schemas.microsoft.com/office/drawing/2014/main" id="{66C48178-357B-B6C7-7389-40C2EF6C963A}"/>
              </a:ext>
            </a:extLst>
          </p:cNvPr>
          <p:cNvSpPr/>
          <p:nvPr/>
        </p:nvSpPr>
        <p:spPr>
          <a:xfrm>
            <a:off x="9088503" y="5353037"/>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80" name="Rectangle 79">
            <a:extLst>
              <a:ext uri="{FF2B5EF4-FFF2-40B4-BE49-F238E27FC236}">
                <a16:creationId xmlns:a16="http://schemas.microsoft.com/office/drawing/2014/main" id="{B43B84C2-4C48-B21E-06D8-B2A393873F82}"/>
              </a:ext>
            </a:extLst>
          </p:cNvPr>
          <p:cNvSpPr/>
          <p:nvPr/>
        </p:nvSpPr>
        <p:spPr>
          <a:xfrm>
            <a:off x="9616645" y="5216435"/>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81" name="Rectangle 80">
            <a:extLst>
              <a:ext uri="{FF2B5EF4-FFF2-40B4-BE49-F238E27FC236}">
                <a16:creationId xmlns:a16="http://schemas.microsoft.com/office/drawing/2014/main" id="{7A3BDD1F-6E21-87F5-74E2-5BE39461948B}"/>
              </a:ext>
            </a:extLst>
          </p:cNvPr>
          <p:cNvSpPr/>
          <p:nvPr/>
        </p:nvSpPr>
        <p:spPr>
          <a:xfrm>
            <a:off x="10690617" y="5361716"/>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82" name="Rectangle 81">
            <a:extLst>
              <a:ext uri="{FF2B5EF4-FFF2-40B4-BE49-F238E27FC236}">
                <a16:creationId xmlns:a16="http://schemas.microsoft.com/office/drawing/2014/main" id="{BE825090-EAEF-70A5-F3EB-A122702CB247}"/>
              </a:ext>
            </a:extLst>
          </p:cNvPr>
          <p:cNvSpPr/>
          <p:nvPr/>
        </p:nvSpPr>
        <p:spPr>
          <a:xfrm>
            <a:off x="11068250" y="5322569"/>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83" name="Rectangle 82">
            <a:extLst>
              <a:ext uri="{FF2B5EF4-FFF2-40B4-BE49-F238E27FC236}">
                <a16:creationId xmlns:a16="http://schemas.microsoft.com/office/drawing/2014/main" id="{2EDD2011-E3F0-BDD1-608B-1C7B61E3494A}"/>
              </a:ext>
            </a:extLst>
          </p:cNvPr>
          <p:cNvSpPr/>
          <p:nvPr/>
        </p:nvSpPr>
        <p:spPr>
          <a:xfrm>
            <a:off x="10044627" y="4846726"/>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43" name="TextBox 142">
            <a:extLst>
              <a:ext uri="{FF2B5EF4-FFF2-40B4-BE49-F238E27FC236}">
                <a16:creationId xmlns:a16="http://schemas.microsoft.com/office/drawing/2014/main" id="{C55E7F5E-8EF0-8896-A69D-72A8C3040D03}"/>
              </a:ext>
            </a:extLst>
          </p:cNvPr>
          <p:cNvSpPr txBox="1"/>
          <p:nvPr/>
        </p:nvSpPr>
        <p:spPr>
          <a:xfrm>
            <a:off x="6184851" y="5177495"/>
            <a:ext cx="1435264" cy="4809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ctr" defTabSz="609585">
              <a:defRPr/>
            </a:pPr>
            <a:r>
              <a:rPr lang="en-US" sz="1400" i="1">
                <a:solidFill>
                  <a:srgbClr val="FFFFFF"/>
                </a:solidFill>
                <a:latin typeface="Intel Clear"/>
              </a:rPr>
              <a:t>IEEE* TSN Enhancements</a:t>
            </a:r>
            <a:endParaRPr kumimoji="0" lang="en-US" sz="1400" b="0" i="1" u="none" strike="noStrike" kern="0" cap="none" spc="0" normalizeH="0" baseline="0" noProof="0">
              <a:ln>
                <a:noFill/>
              </a:ln>
              <a:solidFill>
                <a:srgbClr val="FFFFFF"/>
              </a:solidFill>
              <a:effectLst/>
              <a:uLnTx/>
              <a:uFillTx/>
              <a:latin typeface="Intel Clear"/>
              <a:sym typeface="Helvetica Neue"/>
            </a:endParaRPr>
          </a:p>
        </p:txBody>
      </p:sp>
      <p:cxnSp>
        <p:nvCxnSpPr>
          <p:cNvPr id="86" name="Straight Connector 85">
            <a:extLst>
              <a:ext uri="{FF2B5EF4-FFF2-40B4-BE49-F238E27FC236}">
                <a16:creationId xmlns:a16="http://schemas.microsoft.com/office/drawing/2014/main" id="{BF4BCE5A-FD85-5CA7-73CB-A9C97E618A06}"/>
              </a:ext>
            </a:extLst>
          </p:cNvPr>
          <p:cNvCxnSpPr>
            <a:cxnSpLocks/>
            <a:endCxn id="83" idx="1"/>
          </p:cNvCxnSpPr>
          <p:nvPr/>
        </p:nvCxnSpPr>
        <p:spPr>
          <a:xfrm>
            <a:off x="7578116" y="4935406"/>
            <a:ext cx="2466511" cy="2760"/>
          </a:xfrm>
          <a:prstGeom prst="line">
            <a:avLst/>
          </a:prstGeom>
          <a:ln w="254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3CD5BB5-3092-485D-C2B8-29FF6398C4E7}"/>
              </a:ext>
            </a:extLst>
          </p:cNvPr>
          <p:cNvCxnSpPr>
            <a:cxnSpLocks/>
          </p:cNvCxnSpPr>
          <p:nvPr/>
        </p:nvCxnSpPr>
        <p:spPr>
          <a:xfrm flipV="1">
            <a:off x="7453576" y="5338413"/>
            <a:ext cx="2345949" cy="10064"/>
          </a:xfrm>
          <a:prstGeom prst="line">
            <a:avLst/>
          </a:prstGeom>
          <a:ln w="25400">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44C96D3E-F650-D1F5-3E39-4067D4E7BF4F}"/>
              </a:ext>
            </a:extLst>
          </p:cNvPr>
          <p:cNvSpPr/>
          <p:nvPr/>
        </p:nvSpPr>
        <p:spPr>
          <a:xfrm>
            <a:off x="4309969" y="5094277"/>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01" name="Rectangle 100">
            <a:extLst>
              <a:ext uri="{FF2B5EF4-FFF2-40B4-BE49-F238E27FC236}">
                <a16:creationId xmlns:a16="http://schemas.microsoft.com/office/drawing/2014/main" id="{8BD8A548-BE4C-CA41-4561-78845C36F99F}"/>
              </a:ext>
            </a:extLst>
          </p:cNvPr>
          <p:cNvSpPr/>
          <p:nvPr/>
        </p:nvSpPr>
        <p:spPr>
          <a:xfrm>
            <a:off x="4877414" y="4712545"/>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02" name="Rectangle 101">
            <a:extLst>
              <a:ext uri="{FF2B5EF4-FFF2-40B4-BE49-F238E27FC236}">
                <a16:creationId xmlns:a16="http://schemas.microsoft.com/office/drawing/2014/main" id="{59307844-4AB4-C2BE-48FD-B86DF43634A4}"/>
              </a:ext>
            </a:extLst>
          </p:cNvPr>
          <p:cNvSpPr/>
          <p:nvPr/>
        </p:nvSpPr>
        <p:spPr>
          <a:xfrm>
            <a:off x="4136851" y="4845496"/>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03" name="Rectangle 102">
            <a:extLst>
              <a:ext uri="{FF2B5EF4-FFF2-40B4-BE49-F238E27FC236}">
                <a16:creationId xmlns:a16="http://schemas.microsoft.com/office/drawing/2014/main" id="{184A251E-0EDF-B2C3-E8F2-F8179019E196}"/>
              </a:ext>
            </a:extLst>
          </p:cNvPr>
          <p:cNvSpPr/>
          <p:nvPr/>
        </p:nvSpPr>
        <p:spPr>
          <a:xfrm>
            <a:off x="4955854" y="5188620"/>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pic>
        <p:nvPicPr>
          <p:cNvPr id="105" name="Picture 104" descr="Graphical user interface, application&#10;&#10;Description automatically generated">
            <a:extLst>
              <a:ext uri="{FF2B5EF4-FFF2-40B4-BE49-F238E27FC236}">
                <a16:creationId xmlns:a16="http://schemas.microsoft.com/office/drawing/2014/main" id="{110FD9A4-805B-E2C0-CFD9-37422F1447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9813" y="2958420"/>
            <a:ext cx="607839" cy="607839"/>
          </a:xfrm>
          <a:prstGeom prst="rect">
            <a:avLst/>
          </a:prstGeom>
        </p:spPr>
      </p:pic>
      <p:pic>
        <p:nvPicPr>
          <p:cNvPr id="136" name="Picture 135" descr="Graphical user interface&#10;&#10;Description automatically generated">
            <a:extLst>
              <a:ext uri="{FF2B5EF4-FFF2-40B4-BE49-F238E27FC236}">
                <a16:creationId xmlns:a16="http://schemas.microsoft.com/office/drawing/2014/main" id="{A8D894BD-5B56-E60D-B6CF-13D17C34C5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3774" y="2951251"/>
            <a:ext cx="615009" cy="615009"/>
          </a:xfrm>
          <a:prstGeom prst="rect">
            <a:avLst/>
          </a:prstGeom>
        </p:spPr>
      </p:pic>
      <p:pic>
        <p:nvPicPr>
          <p:cNvPr id="138" name="Picture 137" descr="Graphical user interface, application&#10;&#10;Description automatically generated">
            <a:extLst>
              <a:ext uri="{FF2B5EF4-FFF2-40B4-BE49-F238E27FC236}">
                <a16:creationId xmlns:a16="http://schemas.microsoft.com/office/drawing/2014/main" id="{485EDCC7-F943-0C7A-A76C-BAB10F2AB8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7554" y="2957174"/>
            <a:ext cx="615009" cy="615009"/>
          </a:xfrm>
          <a:prstGeom prst="rect">
            <a:avLst/>
          </a:prstGeom>
        </p:spPr>
      </p:pic>
      <p:grpSp>
        <p:nvGrpSpPr>
          <p:cNvPr id="92" name="Group 91">
            <a:extLst>
              <a:ext uri="{FF2B5EF4-FFF2-40B4-BE49-F238E27FC236}">
                <a16:creationId xmlns:a16="http://schemas.microsoft.com/office/drawing/2014/main" id="{B0060542-297C-E170-84B4-C331A791D187}"/>
              </a:ext>
            </a:extLst>
          </p:cNvPr>
          <p:cNvGrpSpPr/>
          <p:nvPr/>
        </p:nvGrpSpPr>
        <p:grpSpPr>
          <a:xfrm rot="5400000">
            <a:off x="7752219" y="4321643"/>
            <a:ext cx="502319" cy="417982"/>
            <a:chOff x="4261122" y="4967808"/>
            <a:chExt cx="738294" cy="543224"/>
          </a:xfrm>
          <a:solidFill>
            <a:schemeClr val="tx1">
              <a:alpha val="37000"/>
            </a:schemeClr>
          </a:solidFill>
        </p:grpSpPr>
        <p:grpSp>
          <p:nvGrpSpPr>
            <p:cNvPr id="93" name="Group 92">
              <a:extLst>
                <a:ext uri="{FF2B5EF4-FFF2-40B4-BE49-F238E27FC236}">
                  <a16:creationId xmlns:a16="http://schemas.microsoft.com/office/drawing/2014/main" id="{1361427C-20FB-EA06-26B6-84533ADBE48D}"/>
                </a:ext>
              </a:extLst>
            </p:cNvPr>
            <p:cNvGrpSpPr/>
            <p:nvPr/>
          </p:nvGrpSpPr>
          <p:grpSpPr>
            <a:xfrm>
              <a:off x="4261122" y="4967808"/>
              <a:ext cx="738294" cy="444778"/>
              <a:chOff x="4261122" y="4967808"/>
              <a:chExt cx="738294" cy="444778"/>
            </a:xfrm>
            <a:grpFill/>
          </p:grpSpPr>
          <p:sp>
            <p:nvSpPr>
              <p:cNvPr id="95" name="Freeform: Shape 160">
                <a:extLst>
                  <a:ext uri="{FF2B5EF4-FFF2-40B4-BE49-F238E27FC236}">
                    <a16:creationId xmlns:a16="http://schemas.microsoft.com/office/drawing/2014/main" id="{04B940AD-D71E-8D74-2F89-ECA100DA893E}"/>
                  </a:ext>
                </a:extLst>
              </p:cNvPr>
              <p:cNvSpPr/>
              <p:nvPr/>
            </p:nvSpPr>
            <p:spPr>
              <a:xfrm>
                <a:off x="4261122" y="4967808"/>
                <a:ext cx="738294" cy="183413"/>
              </a:xfrm>
              <a:custGeom>
                <a:avLst/>
                <a:gdLst>
                  <a:gd name="connsiteX0" fmla="*/ 1219676 w 1272920"/>
                  <a:gd name="connsiteY0" fmla="*/ 316230 h 316229"/>
                  <a:gd name="connsiteX1" fmla="*/ 632460 w 1272920"/>
                  <a:gd name="connsiteY1" fmla="*/ 76295 h 316229"/>
                  <a:gd name="connsiteX2" fmla="*/ 52578 w 1272920"/>
                  <a:gd name="connsiteY2" fmla="*/ 308991 h 316229"/>
                  <a:gd name="connsiteX3" fmla="*/ 0 w 1272920"/>
                  <a:gd name="connsiteY3" fmla="*/ 253841 h 316229"/>
                  <a:gd name="connsiteX4" fmla="*/ 632460 w 1272920"/>
                  <a:gd name="connsiteY4" fmla="*/ 0 h 316229"/>
                  <a:gd name="connsiteX5" fmla="*/ 1272921 w 1272920"/>
                  <a:gd name="connsiteY5" fmla="*/ 261652 h 316229"/>
                  <a:gd name="connsiteX6" fmla="*/ 1219676 w 1272920"/>
                  <a:gd name="connsiteY6" fmla="*/ 316230 h 31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920" h="316229">
                    <a:moveTo>
                      <a:pt x="1219676" y="316230"/>
                    </a:moveTo>
                    <a:cubicBezTo>
                      <a:pt x="1061561" y="161544"/>
                      <a:pt x="852964" y="76295"/>
                      <a:pt x="632460" y="76295"/>
                    </a:cubicBezTo>
                    <a:cubicBezTo>
                      <a:pt x="415671" y="76295"/>
                      <a:pt x="209741" y="158972"/>
                      <a:pt x="52578" y="308991"/>
                    </a:cubicBezTo>
                    <a:lnTo>
                      <a:pt x="0" y="253841"/>
                    </a:lnTo>
                    <a:cubicBezTo>
                      <a:pt x="171450" y="90202"/>
                      <a:pt x="396049" y="0"/>
                      <a:pt x="632460" y="0"/>
                    </a:cubicBezTo>
                    <a:cubicBezTo>
                      <a:pt x="873062" y="0"/>
                      <a:pt x="1100519" y="92869"/>
                      <a:pt x="1272921" y="261652"/>
                    </a:cubicBezTo>
                    <a:lnTo>
                      <a:pt x="1219676" y="316230"/>
                    </a:lnTo>
                    <a:close/>
                  </a:path>
                </a:pathLst>
              </a:custGeom>
              <a:grpFill/>
              <a:ln w="9525" cap="flat">
                <a:noFill/>
                <a:prstDash val="solid"/>
                <a:miter/>
              </a:ln>
            </p:spPr>
            <p:txBody>
              <a:bodyPr rtlCol="0" anchor="ctr"/>
              <a:lstStyle/>
              <a:p>
                <a:endParaRPr lang="en-US"/>
              </a:p>
            </p:txBody>
          </p:sp>
          <p:sp>
            <p:nvSpPr>
              <p:cNvPr id="96" name="Freeform: Shape 161">
                <a:extLst>
                  <a:ext uri="{FF2B5EF4-FFF2-40B4-BE49-F238E27FC236}">
                    <a16:creationId xmlns:a16="http://schemas.microsoft.com/office/drawing/2014/main" id="{CEE2F5C5-BDDC-55FC-08B2-29FA50F8383C}"/>
                  </a:ext>
                </a:extLst>
              </p:cNvPr>
              <p:cNvSpPr/>
              <p:nvPr/>
            </p:nvSpPr>
            <p:spPr>
              <a:xfrm>
                <a:off x="4348298" y="5090894"/>
                <a:ext cx="564107" cy="147394"/>
              </a:xfrm>
              <a:custGeom>
                <a:avLst/>
                <a:gdLst>
                  <a:gd name="connsiteX0" fmla="*/ 919448 w 972597"/>
                  <a:gd name="connsiteY0" fmla="*/ 254127 h 254127"/>
                  <a:gd name="connsiteX1" fmla="*/ 482156 w 972597"/>
                  <a:gd name="connsiteY1" fmla="*/ 76200 h 254127"/>
                  <a:gd name="connsiteX2" fmla="*/ 52197 w 972597"/>
                  <a:gd name="connsiteY2" fmla="*/ 247079 h 254127"/>
                  <a:gd name="connsiteX3" fmla="*/ 0 w 972597"/>
                  <a:gd name="connsiteY3" fmla="*/ 191548 h 254127"/>
                  <a:gd name="connsiteX4" fmla="*/ 482156 w 972597"/>
                  <a:gd name="connsiteY4" fmla="*/ 0 h 254127"/>
                  <a:gd name="connsiteX5" fmla="*/ 972598 w 972597"/>
                  <a:gd name="connsiteY5" fmla="*/ 199454 h 254127"/>
                  <a:gd name="connsiteX6" fmla="*/ 919448 w 972597"/>
                  <a:gd name="connsiteY6" fmla="*/ 254127 h 25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597" h="254127">
                    <a:moveTo>
                      <a:pt x="919448" y="254127"/>
                    </a:moveTo>
                    <a:cubicBezTo>
                      <a:pt x="801338" y="139446"/>
                      <a:pt x="646081" y="76200"/>
                      <a:pt x="482156" y="76200"/>
                    </a:cubicBezTo>
                    <a:cubicBezTo>
                      <a:pt x="322040" y="76200"/>
                      <a:pt x="169354" y="136874"/>
                      <a:pt x="52197" y="247079"/>
                    </a:cubicBezTo>
                    <a:lnTo>
                      <a:pt x="0" y="191548"/>
                    </a:lnTo>
                    <a:cubicBezTo>
                      <a:pt x="131254" y="68104"/>
                      <a:pt x="302514" y="0"/>
                      <a:pt x="482156" y="0"/>
                    </a:cubicBezTo>
                    <a:cubicBezTo>
                      <a:pt x="665988" y="0"/>
                      <a:pt x="840200" y="70866"/>
                      <a:pt x="972598" y="199454"/>
                    </a:cubicBezTo>
                    <a:lnTo>
                      <a:pt x="919448" y="254127"/>
                    </a:lnTo>
                    <a:close/>
                  </a:path>
                </a:pathLst>
              </a:custGeom>
              <a:grpFill/>
              <a:ln w="9525" cap="flat">
                <a:noFill/>
                <a:prstDash val="solid"/>
                <a:miter/>
              </a:ln>
            </p:spPr>
            <p:txBody>
              <a:bodyPr rtlCol="0" anchor="ctr"/>
              <a:lstStyle/>
              <a:p>
                <a:endParaRPr lang="en-US"/>
              </a:p>
            </p:txBody>
          </p:sp>
          <p:sp>
            <p:nvSpPr>
              <p:cNvPr id="97" name="Freeform: Shape 164">
                <a:extLst>
                  <a:ext uri="{FF2B5EF4-FFF2-40B4-BE49-F238E27FC236}">
                    <a16:creationId xmlns:a16="http://schemas.microsoft.com/office/drawing/2014/main" id="{7BCD2567-F144-A98D-C319-1DBCA82B6499}"/>
                  </a:ext>
                </a:extLst>
              </p:cNvPr>
              <p:cNvSpPr/>
              <p:nvPr/>
            </p:nvSpPr>
            <p:spPr>
              <a:xfrm>
                <a:off x="4435309" y="5213925"/>
                <a:ext cx="390030" cy="111318"/>
              </a:xfrm>
              <a:custGeom>
                <a:avLst/>
                <a:gdLst>
                  <a:gd name="connsiteX0" fmla="*/ 619792 w 672465"/>
                  <a:gd name="connsiteY0" fmla="*/ 191929 h 191928"/>
                  <a:gd name="connsiteX1" fmla="*/ 332041 w 672465"/>
                  <a:gd name="connsiteY1" fmla="*/ 76200 h 191928"/>
                  <a:gd name="connsiteX2" fmla="*/ 51435 w 672465"/>
                  <a:gd name="connsiteY2" fmla="*/ 185071 h 191928"/>
                  <a:gd name="connsiteX3" fmla="*/ 0 w 672465"/>
                  <a:gd name="connsiteY3" fmla="*/ 128873 h 191928"/>
                  <a:gd name="connsiteX4" fmla="*/ 332041 w 672465"/>
                  <a:gd name="connsiteY4" fmla="*/ 0 h 191928"/>
                  <a:gd name="connsiteX5" fmla="*/ 672465 w 672465"/>
                  <a:gd name="connsiteY5" fmla="*/ 136874 h 191928"/>
                  <a:gd name="connsiteX6" fmla="*/ 619792 w 672465"/>
                  <a:gd name="connsiteY6" fmla="*/ 191929 h 19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465" h="191928">
                    <a:moveTo>
                      <a:pt x="619792" y="191929"/>
                    </a:moveTo>
                    <a:cubicBezTo>
                      <a:pt x="541973" y="117348"/>
                      <a:pt x="439769" y="76200"/>
                      <a:pt x="332041" y="76200"/>
                    </a:cubicBezTo>
                    <a:cubicBezTo>
                      <a:pt x="227933" y="76200"/>
                      <a:pt x="128302" y="114872"/>
                      <a:pt x="51435" y="185071"/>
                    </a:cubicBezTo>
                    <a:lnTo>
                      <a:pt x="0" y="128873"/>
                    </a:lnTo>
                    <a:cubicBezTo>
                      <a:pt x="90868" y="45815"/>
                      <a:pt x="208788" y="0"/>
                      <a:pt x="332041" y="0"/>
                    </a:cubicBezTo>
                    <a:cubicBezTo>
                      <a:pt x="459486" y="0"/>
                      <a:pt x="580358" y="48578"/>
                      <a:pt x="672465" y="136874"/>
                    </a:cubicBezTo>
                    <a:lnTo>
                      <a:pt x="619792" y="191929"/>
                    </a:lnTo>
                    <a:close/>
                  </a:path>
                </a:pathLst>
              </a:custGeom>
              <a:grpFill/>
              <a:ln w="9525" cap="flat">
                <a:noFill/>
                <a:prstDash val="solid"/>
                <a:miter/>
              </a:ln>
            </p:spPr>
            <p:txBody>
              <a:bodyPr rtlCol="0" anchor="ctr"/>
              <a:lstStyle/>
              <a:p>
                <a:endParaRPr lang="en-US"/>
              </a:p>
            </p:txBody>
          </p:sp>
          <p:sp>
            <p:nvSpPr>
              <p:cNvPr id="98" name="Freeform: Shape 165">
                <a:extLst>
                  <a:ext uri="{FF2B5EF4-FFF2-40B4-BE49-F238E27FC236}">
                    <a16:creationId xmlns:a16="http://schemas.microsoft.com/office/drawing/2014/main" id="{DC8F7C6F-48D6-23EC-2B9E-99548CD0216E}"/>
                  </a:ext>
                </a:extLst>
              </p:cNvPr>
              <p:cNvSpPr/>
              <p:nvPr/>
            </p:nvSpPr>
            <p:spPr>
              <a:xfrm>
                <a:off x="4523260" y="5337011"/>
                <a:ext cx="214792" cy="75575"/>
              </a:xfrm>
              <a:custGeom>
                <a:avLst/>
                <a:gdLst>
                  <a:gd name="connsiteX0" fmla="*/ 318611 w 370331"/>
                  <a:gd name="connsiteY0" fmla="*/ 130302 h 130302"/>
                  <a:gd name="connsiteX1" fmla="*/ 180499 w 370331"/>
                  <a:gd name="connsiteY1" fmla="*/ 76200 h 130302"/>
                  <a:gd name="connsiteX2" fmla="*/ 49149 w 370331"/>
                  <a:gd name="connsiteY2" fmla="*/ 124301 h 130302"/>
                  <a:gd name="connsiteX3" fmla="*/ 0 w 370331"/>
                  <a:gd name="connsiteY3" fmla="*/ 66103 h 130302"/>
                  <a:gd name="connsiteX4" fmla="*/ 180499 w 370331"/>
                  <a:gd name="connsiteY4" fmla="*/ 0 h 130302"/>
                  <a:gd name="connsiteX5" fmla="*/ 370332 w 370331"/>
                  <a:gd name="connsiteY5" fmla="*/ 74390 h 130302"/>
                  <a:gd name="connsiteX6" fmla="*/ 318611 w 370331"/>
                  <a:gd name="connsiteY6" fmla="*/ 130302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331" h="130302">
                    <a:moveTo>
                      <a:pt x="318611" y="130302"/>
                    </a:moveTo>
                    <a:cubicBezTo>
                      <a:pt x="280797" y="95345"/>
                      <a:pt x="231743" y="76200"/>
                      <a:pt x="180499" y="76200"/>
                    </a:cubicBezTo>
                    <a:cubicBezTo>
                      <a:pt x="132588" y="76200"/>
                      <a:pt x="85915" y="93250"/>
                      <a:pt x="49149" y="124301"/>
                    </a:cubicBezTo>
                    <a:lnTo>
                      <a:pt x="0" y="66103"/>
                    </a:lnTo>
                    <a:cubicBezTo>
                      <a:pt x="50482" y="23431"/>
                      <a:pt x="114586" y="0"/>
                      <a:pt x="180499" y="0"/>
                    </a:cubicBezTo>
                    <a:cubicBezTo>
                      <a:pt x="250984" y="0"/>
                      <a:pt x="318421" y="26384"/>
                      <a:pt x="370332" y="74390"/>
                    </a:cubicBezTo>
                    <a:lnTo>
                      <a:pt x="318611" y="130302"/>
                    </a:lnTo>
                    <a:close/>
                  </a:path>
                </a:pathLst>
              </a:custGeom>
              <a:grpFill/>
              <a:ln w="9525" cap="flat">
                <a:noFill/>
                <a:prstDash val="solid"/>
                <a:miter/>
              </a:ln>
            </p:spPr>
            <p:txBody>
              <a:bodyPr rtlCol="0" anchor="ctr"/>
              <a:lstStyle/>
              <a:p>
                <a:endParaRPr lang="en-US"/>
              </a:p>
            </p:txBody>
          </p:sp>
        </p:grpSp>
        <p:sp>
          <p:nvSpPr>
            <p:cNvPr id="94" name="Freeform: Shape 159">
              <a:extLst>
                <a:ext uri="{FF2B5EF4-FFF2-40B4-BE49-F238E27FC236}">
                  <a16:creationId xmlns:a16="http://schemas.microsoft.com/office/drawing/2014/main" id="{88B212DA-4BAC-C5BC-B7C7-78A750874C1F}"/>
                </a:ext>
              </a:extLst>
            </p:cNvPr>
            <p:cNvSpPr/>
            <p:nvPr/>
          </p:nvSpPr>
          <p:spPr>
            <a:xfrm>
              <a:off x="4597012" y="5444738"/>
              <a:ext cx="66294" cy="66294"/>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grpFill/>
            <a:ln w="9525" cap="flat">
              <a:noFill/>
              <a:prstDash val="solid"/>
              <a:miter/>
            </a:ln>
          </p:spPr>
          <p:txBody>
            <a:bodyPr rtlCol="0" anchor="ctr"/>
            <a:lstStyle/>
            <a:p>
              <a:endParaRPr lang="en-US"/>
            </a:p>
          </p:txBody>
        </p:sp>
      </p:grpSp>
      <p:pic>
        <p:nvPicPr>
          <p:cNvPr id="99" name="Graphic 98" descr="Network diagram with solid fill">
            <a:extLst>
              <a:ext uri="{FF2B5EF4-FFF2-40B4-BE49-F238E27FC236}">
                <a16:creationId xmlns:a16="http://schemas.microsoft.com/office/drawing/2014/main" id="{49977A6A-3BC2-0B6A-B76E-BE02EA6A06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7692190" y="4775056"/>
            <a:ext cx="619795" cy="636502"/>
          </a:xfrm>
          <a:prstGeom prst="rect">
            <a:avLst/>
          </a:prstGeom>
        </p:spPr>
      </p:pic>
    </p:spTree>
    <p:extLst>
      <p:ext uri="{BB962C8B-B14F-4D97-AF65-F5344CB8AC3E}">
        <p14:creationId xmlns:p14="http://schemas.microsoft.com/office/powerpoint/2010/main" val="4010991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AD13-70F0-99C1-23BE-7E37F9C4DF76}"/>
              </a:ext>
            </a:extLst>
          </p:cNvPr>
          <p:cNvSpPr>
            <a:spLocks noGrp="1"/>
          </p:cNvSpPr>
          <p:nvPr>
            <p:ph type="title"/>
          </p:nvPr>
        </p:nvSpPr>
        <p:spPr>
          <a:xfrm>
            <a:off x="444049" y="293708"/>
            <a:ext cx="11010816" cy="952499"/>
          </a:xfrm>
        </p:spPr>
        <p:txBody>
          <a:bodyPr>
            <a:normAutofit fontScale="90000"/>
          </a:bodyPr>
          <a:lstStyle/>
          <a:p>
            <a:r>
              <a:rPr lang="en-US">
                <a:latin typeface="IntelOne Text" panose="020B0503020203020204" pitchFamily="34" charset="77"/>
              </a:rPr>
              <a:t>Intel Platform Enhancements</a:t>
            </a:r>
            <a:br>
              <a:rPr lang="en-US">
                <a:latin typeface="IntelOne Text" panose="020B0503020203020204" pitchFamily="34" charset="77"/>
              </a:rPr>
            </a:br>
            <a:r>
              <a:rPr lang="en-US" sz="2800">
                <a:latin typeface="IntelOne Text" panose="020B0503020203020204" pitchFamily="34" charset="77"/>
              </a:rPr>
              <a:t>Silicon Platforms Examples </a:t>
            </a:r>
            <a:endParaRPr lang="en-US">
              <a:latin typeface="IntelOne Text" panose="020B0503020203020204" pitchFamily="34" charset="77"/>
            </a:endParaRPr>
          </a:p>
        </p:txBody>
      </p:sp>
      <p:pic>
        <p:nvPicPr>
          <p:cNvPr id="4" name="Picture 3" descr="Whiteboard&#10;&#10;Description automatically generated with low confidence">
            <a:extLst>
              <a:ext uri="{FF2B5EF4-FFF2-40B4-BE49-F238E27FC236}">
                <a16:creationId xmlns:a16="http://schemas.microsoft.com/office/drawing/2014/main" id="{91F5E51D-6044-E677-0C2D-76E7D4FFDB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2769" y="3245494"/>
            <a:ext cx="838200" cy="2057400"/>
          </a:xfrm>
          <a:prstGeom prst="rect">
            <a:avLst/>
          </a:prstGeom>
        </p:spPr>
      </p:pic>
      <p:pic>
        <p:nvPicPr>
          <p:cNvPr id="7" name="Picture 6" descr="A picture containing chart&#10;&#10;Description automatically generated">
            <a:extLst>
              <a:ext uri="{FF2B5EF4-FFF2-40B4-BE49-F238E27FC236}">
                <a16:creationId xmlns:a16="http://schemas.microsoft.com/office/drawing/2014/main" id="{E86C3C10-CB6B-226E-63B5-2A975A8F6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1442" y="2064394"/>
            <a:ext cx="2286000" cy="3238500"/>
          </a:xfrm>
          <a:prstGeom prst="rect">
            <a:avLst/>
          </a:prstGeom>
        </p:spPr>
      </p:pic>
      <p:cxnSp>
        <p:nvCxnSpPr>
          <p:cNvPr id="10" name="Straight Connector 9">
            <a:extLst>
              <a:ext uri="{FF2B5EF4-FFF2-40B4-BE49-F238E27FC236}">
                <a16:creationId xmlns:a16="http://schemas.microsoft.com/office/drawing/2014/main" id="{928D1040-198E-7549-C386-3FF00AD95299}"/>
              </a:ext>
            </a:extLst>
          </p:cNvPr>
          <p:cNvCxnSpPr/>
          <p:nvPr/>
        </p:nvCxnSpPr>
        <p:spPr>
          <a:xfrm>
            <a:off x="5757442" y="5000263"/>
            <a:ext cx="535327" cy="0"/>
          </a:xfrm>
          <a:prstGeom prst="line">
            <a:avLst/>
          </a:prstGeom>
          <a:noFill/>
          <a:ln w="28575" cap="flat">
            <a:solidFill>
              <a:schemeClr val="tx1">
                <a:lumMod val="6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E4C4084D-F2F8-4614-64CC-1090B3D187F5}"/>
              </a:ext>
            </a:extLst>
          </p:cNvPr>
          <p:cNvCxnSpPr>
            <a:cxnSpLocks/>
          </p:cNvCxnSpPr>
          <p:nvPr/>
        </p:nvCxnSpPr>
        <p:spPr>
          <a:xfrm>
            <a:off x="6025105" y="3566931"/>
            <a:ext cx="299012" cy="0"/>
          </a:xfrm>
          <a:prstGeom prst="line">
            <a:avLst/>
          </a:prstGeom>
          <a:noFill/>
          <a:ln w="28575" cap="flat">
            <a:solidFill>
              <a:schemeClr val="tx1">
                <a:lumMod val="6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37396641-2CF2-36DC-BEC5-7ADF9E07B78F}"/>
              </a:ext>
            </a:extLst>
          </p:cNvPr>
          <p:cNvCxnSpPr>
            <a:cxnSpLocks/>
          </p:cNvCxnSpPr>
          <p:nvPr/>
        </p:nvCxnSpPr>
        <p:spPr>
          <a:xfrm flipV="1">
            <a:off x="6025105" y="3566931"/>
            <a:ext cx="0" cy="1433332"/>
          </a:xfrm>
          <a:prstGeom prst="line">
            <a:avLst/>
          </a:prstGeom>
          <a:noFill/>
          <a:ln w="28575" cap="flat">
            <a:solidFill>
              <a:schemeClr val="tx1">
                <a:lumMod val="6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A596945F-C18F-DB46-090D-CC1FDCEB61B0}"/>
              </a:ext>
            </a:extLst>
          </p:cNvPr>
          <p:cNvCxnSpPr>
            <a:cxnSpLocks/>
            <a:stCxn id="4" idx="1"/>
          </p:cNvCxnSpPr>
          <p:nvPr/>
        </p:nvCxnSpPr>
        <p:spPr>
          <a:xfrm flipH="1">
            <a:off x="6025105" y="4274194"/>
            <a:ext cx="267664" cy="0"/>
          </a:xfrm>
          <a:prstGeom prst="line">
            <a:avLst/>
          </a:prstGeom>
          <a:noFill/>
          <a:ln w="28575" cap="flat">
            <a:solidFill>
              <a:schemeClr val="tx1">
                <a:lumMod val="65000"/>
              </a:schemeClr>
            </a:solidFill>
            <a:prstDash val="solid"/>
            <a:miter lim="400000"/>
          </a:ln>
          <a:effectLst/>
          <a:sp3d/>
        </p:spPr>
        <p:style>
          <a:lnRef idx="0">
            <a:scrgbClr r="0" g="0" b="0"/>
          </a:lnRef>
          <a:fillRef idx="0">
            <a:scrgbClr r="0" g="0" b="0"/>
          </a:fillRef>
          <a:effectRef idx="0">
            <a:scrgbClr r="0" g="0" b="0"/>
          </a:effectRef>
          <a:fontRef idx="none"/>
        </p:style>
      </p:cxnSp>
      <p:sp>
        <p:nvSpPr>
          <p:cNvPr id="19" name="TextBox 18">
            <a:extLst>
              <a:ext uri="{FF2B5EF4-FFF2-40B4-BE49-F238E27FC236}">
                <a16:creationId xmlns:a16="http://schemas.microsoft.com/office/drawing/2014/main" id="{674ABE95-EC51-68C7-8A8C-B586423FCBB6}"/>
              </a:ext>
            </a:extLst>
          </p:cNvPr>
          <p:cNvSpPr txBox="1"/>
          <p:nvPr/>
        </p:nvSpPr>
        <p:spPr>
          <a:xfrm>
            <a:off x="6174611" y="5763935"/>
            <a:ext cx="607670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PCI Express* </a:t>
            </a:r>
            <a:r>
              <a:rPr lang="en-US" sz="1600">
                <a:solidFill>
                  <a:schemeClr val="tx1"/>
                </a:solidFill>
                <a:latin typeface="IntelOne Text Medium" panose="020B0503020203020204" pitchFamily="34" charset="77"/>
              </a:rPr>
              <a:t>P</a:t>
            </a: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recision Time Measurement (PTM)</a:t>
            </a:r>
          </a:p>
        </p:txBody>
      </p:sp>
      <p:cxnSp>
        <p:nvCxnSpPr>
          <p:cNvPr id="21" name="Straight Connector 20">
            <a:extLst>
              <a:ext uri="{FF2B5EF4-FFF2-40B4-BE49-F238E27FC236}">
                <a16:creationId xmlns:a16="http://schemas.microsoft.com/office/drawing/2014/main" id="{FF7509A4-FBC6-F5F6-9BE8-3D726B7668EB}"/>
              </a:ext>
            </a:extLst>
          </p:cNvPr>
          <p:cNvCxnSpPr>
            <a:cxnSpLocks/>
          </p:cNvCxnSpPr>
          <p:nvPr/>
        </p:nvCxnSpPr>
        <p:spPr>
          <a:xfrm flipH="1">
            <a:off x="5887442" y="5849573"/>
            <a:ext cx="247893" cy="0"/>
          </a:xfrm>
          <a:prstGeom prst="line">
            <a:avLst/>
          </a:prstGeom>
          <a:noFill/>
          <a:ln w="25400" cap="flat">
            <a:solidFill>
              <a:schemeClr val="accent3">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D17F483F-4ACE-5AF6-D26A-8D558532BAC6}"/>
              </a:ext>
            </a:extLst>
          </p:cNvPr>
          <p:cNvCxnSpPr>
            <a:cxnSpLocks/>
          </p:cNvCxnSpPr>
          <p:nvPr/>
        </p:nvCxnSpPr>
        <p:spPr>
          <a:xfrm flipV="1">
            <a:off x="5887442" y="5006206"/>
            <a:ext cx="0" cy="843367"/>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sp>
        <p:nvSpPr>
          <p:cNvPr id="25" name="TextBox 24">
            <a:extLst>
              <a:ext uri="{FF2B5EF4-FFF2-40B4-BE49-F238E27FC236}">
                <a16:creationId xmlns:a16="http://schemas.microsoft.com/office/drawing/2014/main" id="{EF3E9441-FF42-AB90-0BE7-8226AF41A4D1}"/>
              </a:ext>
            </a:extLst>
          </p:cNvPr>
          <p:cNvSpPr txBox="1"/>
          <p:nvPr/>
        </p:nvSpPr>
        <p:spPr>
          <a:xfrm>
            <a:off x="1146785" y="5609574"/>
            <a:ext cx="4108818"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defTabSz="2438338">
              <a:lnSpc>
                <a:spcPct val="100000"/>
              </a:lnSpc>
              <a:spcBef>
                <a:spcPts val="0"/>
              </a:spcBef>
            </a:pPr>
            <a:r>
              <a:rPr lang="en-US" sz="1600">
                <a:solidFill>
                  <a:schemeClr val="tx1"/>
                </a:solidFill>
                <a:latin typeface="IntelOne Text Medium"/>
              </a:rPr>
              <a:t>Time-Aware </a:t>
            </a:r>
            <a:r>
              <a:rPr kumimoji="0" lang="en-US" sz="1600" u="none" strike="noStrike" cap="none" spc="0" normalizeH="0" baseline="0">
                <a:ln>
                  <a:noFill/>
                </a:ln>
                <a:solidFill>
                  <a:schemeClr val="tx1"/>
                </a:solidFill>
                <a:effectLst/>
                <a:uFillTx/>
                <a:latin typeface="IntelOne Text Medium"/>
                <a:sym typeface="Helvetica Neue"/>
              </a:rPr>
              <a:t>GPIO</a:t>
            </a:r>
            <a:r>
              <a:rPr lang="en-US" sz="1600">
                <a:solidFill>
                  <a:schemeClr val="tx1"/>
                </a:solidFill>
                <a:latin typeface="IntelOne Text Medium"/>
              </a:rPr>
              <a:t> </a:t>
            </a:r>
            <a:endParaRPr kumimoji="0" lang="en-US" sz="1600" u="none" strike="noStrike" cap="none" spc="0" normalizeH="0" baseline="0">
              <a:ln>
                <a:noFill/>
              </a:ln>
              <a:solidFill>
                <a:schemeClr val="tx1"/>
              </a:solidFill>
              <a:effectLst/>
              <a:uFillTx/>
              <a:latin typeface="IntelOne Text Medium" panose="020B0503020203020204" pitchFamily="34" charset="77"/>
              <a:sym typeface="Helvetica Neue"/>
            </a:endParaRPr>
          </a:p>
          <a:p>
            <a:pPr defTabSz="2438338">
              <a:lnSpc>
                <a:spcPct val="100000"/>
              </a:lnSpc>
              <a:spcBef>
                <a:spcPts val="0"/>
              </a:spcBef>
            </a:pPr>
            <a:r>
              <a:rPr lang="en-US" sz="1200">
                <a:solidFill>
                  <a:schemeClr val="tx1"/>
                </a:solidFill>
                <a:latin typeface="IntelOne Text Light"/>
              </a:rPr>
              <a:t>GPIO input and output that can be precisely coordinated </a:t>
            </a:r>
            <a:endParaRPr lang="en-US" sz="1200">
              <a:solidFill>
                <a:schemeClr val="tx1"/>
              </a:solidFill>
              <a:latin typeface="IntelOne Text Light" panose="020B0403020203020204" pitchFamily="34" charset="77"/>
            </a:endParaRPr>
          </a:p>
          <a:p>
            <a:pPr defTabSz="2438338">
              <a:lnSpc>
                <a:spcPct val="100000"/>
              </a:lnSpc>
              <a:spcBef>
                <a:spcPts val="0"/>
              </a:spcBef>
            </a:pPr>
            <a:r>
              <a:rPr lang="en-US" sz="1200">
                <a:solidFill>
                  <a:schemeClr val="tx1"/>
                </a:solidFill>
                <a:latin typeface="IntelOne Text Light"/>
              </a:rPr>
              <a:t>in software (via Precision Time Coordination)  </a:t>
            </a:r>
            <a:endParaRPr lang="en-US" sz="1200" u="none" strike="noStrike" cap="none" spc="0" normalizeH="0" baseline="0">
              <a:ln>
                <a:noFill/>
              </a:ln>
              <a:solidFill>
                <a:schemeClr val="tx1"/>
              </a:solidFill>
              <a:effectLst/>
              <a:uFillTx/>
              <a:latin typeface="IntelOne Text Light" panose="020B0403020203020204" pitchFamily="34" charset="77"/>
            </a:endParaRPr>
          </a:p>
        </p:txBody>
      </p:sp>
      <p:cxnSp>
        <p:nvCxnSpPr>
          <p:cNvPr id="26" name="Straight Connector 25">
            <a:extLst>
              <a:ext uri="{FF2B5EF4-FFF2-40B4-BE49-F238E27FC236}">
                <a16:creationId xmlns:a16="http://schemas.microsoft.com/office/drawing/2014/main" id="{75584574-A46F-0434-B493-ADDEBA5282D2}"/>
              </a:ext>
            </a:extLst>
          </p:cNvPr>
          <p:cNvCxnSpPr>
            <a:cxnSpLocks/>
            <a:stCxn id="25" idx="0"/>
          </p:cNvCxnSpPr>
          <p:nvPr/>
        </p:nvCxnSpPr>
        <p:spPr>
          <a:xfrm flipV="1">
            <a:off x="3201194" y="5124623"/>
            <a:ext cx="655105" cy="484951"/>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sp>
        <p:nvSpPr>
          <p:cNvPr id="28" name="TextBox 27">
            <a:extLst>
              <a:ext uri="{FF2B5EF4-FFF2-40B4-BE49-F238E27FC236}">
                <a16:creationId xmlns:a16="http://schemas.microsoft.com/office/drawing/2014/main" id="{A36656DE-BB14-9C28-4159-DF8879B4369F}"/>
              </a:ext>
            </a:extLst>
          </p:cNvPr>
          <p:cNvSpPr txBox="1"/>
          <p:nvPr/>
        </p:nvSpPr>
        <p:spPr>
          <a:xfrm>
            <a:off x="302336" y="4124631"/>
            <a:ext cx="2806971" cy="800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Precision Time Coordination</a:t>
            </a:r>
          </a:p>
          <a:p>
            <a:pPr marL="0" marR="0" indent="0" algn="l" defTabSz="2438338" rtl="0" fontAlgn="auto" latinLnBrk="0" hangingPunct="0">
              <a:lnSpc>
                <a:spcPct val="100000"/>
              </a:lnSpc>
              <a:spcBef>
                <a:spcPts val="0"/>
              </a:spcBef>
              <a:spcAft>
                <a:spcPts val="0"/>
              </a:spcAft>
              <a:buClrTx/>
              <a:buSzTx/>
              <a:buFontTx/>
              <a:buNone/>
              <a:tabLst/>
            </a:pPr>
            <a:r>
              <a:rPr lang="en-US" sz="1200">
                <a:solidFill>
                  <a:schemeClr val="tx1"/>
                </a:solidFill>
                <a:latin typeface="IntelOne Text Light" panose="020B0403020203020204" pitchFamily="34" charset="77"/>
              </a:rPr>
              <a:t>Clocks from SOC subsystem can be more  precisely correlated in software via hardware time stamping</a:t>
            </a:r>
            <a:endParaRPr kumimoji="0" lang="en-US" sz="1200" u="none" strike="noStrike" cap="none" spc="0" normalizeH="0" baseline="0">
              <a:ln>
                <a:noFill/>
              </a:ln>
              <a:solidFill>
                <a:schemeClr val="tx1"/>
              </a:solidFill>
              <a:effectLst/>
              <a:uFillTx/>
              <a:latin typeface="IntelOne Text Light" panose="020B0403020203020204" pitchFamily="34" charset="77"/>
              <a:sym typeface="Helvetica Neue"/>
            </a:endParaRPr>
          </a:p>
        </p:txBody>
      </p:sp>
      <p:cxnSp>
        <p:nvCxnSpPr>
          <p:cNvPr id="29" name="Straight Connector 28">
            <a:extLst>
              <a:ext uri="{FF2B5EF4-FFF2-40B4-BE49-F238E27FC236}">
                <a16:creationId xmlns:a16="http://schemas.microsoft.com/office/drawing/2014/main" id="{A2EF24ED-6CBA-D891-6C32-A706C8B26189}"/>
              </a:ext>
            </a:extLst>
          </p:cNvPr>
          <p:cNvCxnSpPr>
            <a:cxnSpLocks/>
          </p:cNvCxnSpPr>
          <p:nvPr/>
        </p:nvCxnSpPr>
        <p:spPr>
          <a:xfrm>
            <a:off x="5065780" y="4283597"/>
            <a:ext cx="0" cy="448980"/>
          </a:xfrm>
          <a:prstGeom prst="line">
            <a:avLst/>
          </a:prstGeom>
          <a:noFill/>
          <a:ln w="25400" cap="flat">
            <a:solidFill>
              <a:schemeClr val="accent3">
                <a:lumMod val="75000"/>
              </a:schemeClr>
            </a:solidFill>
            <a:prstDash val="solid"/>
            <a:miter lim="400000"/>
            <a:headEnd type="diamond" w="lg" len="lg"/>
            <a:tailEnd type="diamond" w="lg" len="lg"/>
          </a:ln>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F6B583AF-B88A-6F07-F41B-F3C54911666A}"/>
              </a:ext>
            </a:extLst>
          </p:cNvPr>
          <p:cNvCxnSpPr>
            <a:cxnSpLocks/>
          </p:cNvCxnSpPr>
          <p:nvPr/>
        </p:nvCxnSpPr>
        <p:spPr>
          <a:xfrm>
            <a:off x="4185139" y="4508087"/>
            <a:ext cx="0" cy="235030"/>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cxnSp>
        <p:nvCxnSpPr>
          <p:cNvPr id="35" name="Straight Connector 34">
            <a:extLst>
              <a:ext uri="{FF2B5EF4-FFF2-40B4-BE49-F238E27FC236}">
                <a16:creationId xmlns:a16="http://schemas.microsoft.com/office/drawing/2014/main" id="{F9B45FCB-4C97-F528-9B2D-8FEDE72762DB}"/>
              </a:ext>
            </a:extLst>
          </p:cNvPr>
          <p:cNvCxnSpPr>
            <a:cxnSpLocks/>
          </p:cNvCxnSpPr>
          <p:nvPr/>
        </p:nvCxnSpPr>
        <p:spPr>
          <a:xfrm>
            <a:off x="4595447" y="4524741"/>
            <a:ext cx="0" cy="207836"/>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cxnSp>
        <p:nvCxnSpPr>
          <p:cNvPr id="41" name="Straight Connector 40">
            <a:extLst>
              <a:ext uri="{FF2B5EF4-FFF2-40B4-BE49-F238E27FC236}">
                <a16:creationId xmlns:a16="http://schemas.microsoft.com/office/drawing/2014/main" id="{C151A49F-B26E-7EFF-4C1D-EB8E271BE8D4}"/>
              </a:ext>
            </a:extLst>
          </p:cNvPr>
          <p:cNvCxnSpPr>
            <a:cxnSpLocks/>
          </p:cNvCxnSpPr>
          <p:nvPr/>
        </p:nvCxnSpPr>
        <p:spPr>
          <a:xfrm flipH="1" flipV="1">
            <a:off x="2965345" y="4498571"/>
            <a:ext cx="2100435" cy="9516"/>
          </a:xfrm>
          <a:prstGeom prst="line">
            <a:avLst/>
          </a:prstGeom>
          <a:noFill/>
          <a:ln w="25400" cap="flat">
            <a:solidFill>
              <a:schemeClr val="accent3">
                <a:lumMod val="75000"/>
              </a:schemeClr>
            </a:solidFill>
            <a:prstDash val="solid"/>
            <a:miter lim="400000"/>
            <a:tailEnd type="none" w="lg" len="lg"/>
          </a:ln>
          <a:effectLst/>
          <a:sp3d/>
        </p:spPr>
        <p:style>
          <a:lnRef idx="0">
            <a:scrgbClr r="0" g="0" b="0"/>
          </a:lnRef>
          <a:fillRef idx="0">
            <a:scrgbClr r="0" g="0" b="0"/>
          </a:fillRef>
          <a:effectRef idx="0">
            <a:scrgbClr r="0" g="0" b="0"/>
          </a:effectRef>
          <a:fontRef idx="none"/>
        </p:style>
      </p:cxnSp>
      <p:cxnSp>
        <p:nvCxnSpPr>
          <p:cNvPr id="46" name="Straight Connector 45">
            <a:extLst>
              <a:ext uri="{FF2B5EF4-FFF2-40B4-BE49-F238E27FC236}">
                <a16:creationId xmlns:a16="http://schemas.microsoft.com/office/drawing/2014/main" id="{4144F37F-4982-3D99-BC41-93F079C31FDE}"/>
              </a:ext>
            </a:extLst>
          </p:cNvPr>
          <p:cNvCxnSpPr>
            <a:cxnSpLocks/>
          </p:cNvCxnSpPr>
          <p:nvPr/>
        </p:nvCxnSpPr>
        <p:spPr>
          <a:xfrm>
            <a:off x="3681047" y="4497547"/>
            <a:ext cx="0" cy="235030"/>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cxnSp>
        <p:nvCxnSpPr>
          <p:cNvPr id="47" name="Straight Connector 46">
            <a:extLst>
              <a:ext uri="{FF2B5EF4-FFF2-40B4-BE49-F238E27FC236}">
                <a16:creationId xmlns:a16="http://schemas.microsoft.com/office/drawing/2014/main" id="{72E294A2-54B0-70E9-76A0-8E6B4030B287}"/>
              </a:ext>
            </a:extLst>
          </p:cNvPr>
          <p:cNvCxnSpPr>
            <a:cxnSpLocks/>
          </p:cNvCxnSpPr>
          <p:nvPr/>
        </p:nvCxnSpPr>
        <p:spPr>
          <a:xfrm flipH="1">
            <a:off x="7266759" y="4634783"/>
            <a:ext cx="499854" cy="0"/>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sp>
        <p:nvSpPr>
          <p:cNvPr id="49" name="TextBox 48">
            <a:extLst>
              <a:ext uri="{FF2B5EF4-FFF2-40B4-BE49-F238E27FC236}">
                <a16:creationId xmlns:a16="http://schemas.microsoft.com/office/drawing/2014/main" id="{E499CF58-2F22-456E-F0B1-B83EE1097921}"/>
              </a:ext>
            </a:extLst>
          </p:cNvPr>
          <p:cNvSpPr txBox="1"/>
          <p:nvPr/>
        </p:nvSpPr>
        <p:spPr>
          <a:xfrm>
            <a:off x="7902402" y="4523833"/>
            <a:ext cx="3628662" cy="1046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defTabSz="2438338">
              <a:lnSpc>
                <a:spcPct val="100000"/>
              </a:lnSpc>
              <a:spcBef>
                <a:spcPts val="0"/>
              </a:spcBef>
            </a:pPr>
            <a:r>
              <a:rPr kumimoji="0" lang="en-US" sz="1600" u="none" strike="noStrike" cap="none" spc="0" normalizeH="0" baseline="0">
                <a:ln>
                  <a:noFill/>
                </a:ln>
                <a:solidFill>
                  <a:schemeClr val="tx1"/>
                </a:solidFill>
                <a:effectLst/>
                <a:uFillTx/>
                <a:latin typeface="IntelOne Text Medium"/>
                <a:sym typeface="Helvetica Neue"/>
              </a:rPr>
              <a:t>IEEE* 1588 (PTP) support in all Intel</a:t>
            </a:r>
            <a:r>
              <a:rPr lang="en-US" sz="1600">
                <a:solidFill>
                  <a:schemeClr val="tx1"/>
                </a:solidFill>
                <a:latin typeface="IntelOne Text Medium"/>
              </a:rPr>
              <a:t> </a:t>
            </a:r>
            <a:r>
              <a:rPr kumimoji="0" lang="en-US" sz="1600" u="none" strike="noStrike" cap="none" spc="0" normalizeH="0" baseline="0">
                <a:ln>
                  <a:noFill/>
                </a:ln>
                <a:solidFill>
                  <a:schemeClr val="tx1"/>
                </a:solidFill>
                <a:effectLst/>
                <a:uFillTx/>
                <a:latin typeface="IntelOne Text Medium"/>
                <a:sym typeface="Helvetica Neue"/>
              </a:rPr>
              <a:t>end point connectivity solutions</a:t>
            </a:r>
          </a:p>
          <a:p>
            <a:pPr defTabSz="2438338">
              <a:lnSpc>
                <a:spcPct val="100000"/>
              </a:lnSpc>
              <a:spcBef>
                <a:spcPts val="0"/>
              </a:spcBef>
            </a:pPr>
            <a:r>
              <a:rPr lang="en-US" sz="1200">
                <a:solidFill>
                  <a:schemeClr val="tx1"/>
                </a:solidFill>
                <a:latin typeface="IntelOne Text Light"/>
              </a:rPr>
              <a:t>IEEE* 802.1AS TSN profile of IEEE* 1588 supported in many Intel end point connectivity solutions</a:t>
            </a:r>
          </a:p>
        </p:txBody>
      </p:sp>
      <p:sp>
        <p:nvSpPr>
          <p:cNvPr id="5" name="Rectangle 4">
            <a:extLst>
              <a:ext uri="{FF2B5EF4-FFF2-40B4-BE49-F238E27FC236}">
                <a16:creationId xmlns:a16="http://schemas.microsoft.com/office/drawing/2014/main" id="{A14390E0-4523-CADF-2C20-1A31A8F19A72}"/>
              </a:ext>
            </a:extLst>
          </p:cNvPr>
          <p:cNvSpPr/>
          <p:nvPr/>
        </p:nvSpPr>
        <p:spPr>
          <a:xfrm>
            <a:off x="7913895" y="6247535"/>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
        <p:nvSpPr>
          <p:cNvPr id="15" name="TextBox 14">
            <a:extLst>
              <a:ext uri="{FF2B5EF4-FFF2-40B4-BE49-F238E27FC236}">
                <a16:creationId xmlns:a16="http://schemas.microsoft.com/office/drawing/2014/main" id="{AA07920A-5739-E872-14BA-41F6B961E984}"/>
              </a:ext>
            </a:extLst>
          </p:cNvPr>
          <p:cNvSpPr txBox="1"/>
          <p:nvPr/>
        </p:nvSpPr>
        <p:spPr>
          <a:xfrm>
            <a:off x="2980537" y="1487252"/>
            <a:ext cx="3978495" cy="439992"/>
          </a:xfrm>
          <a:prstGeom prst="rect">
            <a:avLst/>
          </a:prstGeom>
          <a:noFill/>
        </p:spPr>
        <p:txBody>
          <a:bodyPr wrap="square">
            <a:spAutoFit/>
          </a:bodyPr>
          <a:lstStyle/>
          <a:p>
            <a:r>
              <a:rPr lang="en-US" sz="2500" kern="1200">
                <a:solidFill>
                  <a:schemeClr val="tx1"/>
                </a:solidFill>
                <a:latin typeface="IntelOne Text" panose="020B0503020203020204" pitchFamily="34" charset="77"/>
                <a:ea typeface="+mj-ea"/>
                <a:cs typeface="+mj-cs"/>
              </a:rPr>
              <a:t>Time Synchronization</a:t>
            </a:r>
          </a:p>
        </p:txBody>
      </p:sp>
    </p:spTree>
    <p:extLst>
      <p:ext uri="{BB962C8B-B14F-4D97-AF65-F5344CB8AC3E}">
        <p14:creationId xmlns:p14="http://schemas.microsoft.com/office/powerpoint/2010/main" val="4112307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AD13-70F0-99C1-23BE-7E37F9C4DF76}"/>
              </a:ext>
            </a:extLst>
          </p:cNvPr>
          <p:cNvSpPr>
            <a:spLocks noGrp="1"/>
          </p:cNvSpPr>
          <p:nvPr>
            <p:ph type="title"/>
          </p:nvPr>
        </p:nvSpPr>
        <p:spPr>
          <a:xfrm>
            <a:off x="444049" y="293708"/>
            <a:ext cx="11010816" cy="952499"/>
          </a:xfrm>
        </p:spPr>
        <p:txBody>
          <a:bodyPr>
            <a:normAutofit fontScale="90000"/>
          </a:bodyPr>
          <a:lstStyle/>
          <a:p>
            <a:r>
              <a:rPr lang="en-US">
                <a:latin typeface="IntelOne Text" panose="020B0503020203020204" pitchFamily="34" charset="77"/>
              </a:rPr>
              <a:t>Intel Platform Enhancements</a:t>
            </a:r>
            <a:br>
              <a:rPr lang="en-US">
                <a:latin typeface="IntelOne Text" panose="020B0503020203020204" pitchFamily="34" charset="77"/>
              </a:rPr>
            </a:br>
            <a:r>
              <a:rPr lang="en-US" sz="2800">
                <a:latin typeface="IntelOne Text" panose="020B0503020203020204" pitchFamily="34" charset="77"/>
              </a:rPr>
              <a:t>Silicon Platforms Examples</a:t>
            </a:r>
            <a:endParaRPr lang="en-US">
              <a:latin typeface="IntelOne Text" panose="020B0503020203020204" pitchFamily="34" charset="77"/>
            </a:endParaRPr>
          </a:p>
        </p:txBody>
      </p:sp>
      <p:pic>
        <p:nvPicPr>
          <p:cNvPr id="4" name="Picture 3" descr="Whiteboard&#10;&#10;Description automatically generated with low confidence">
            <a:extLst>
              <a:ext uri="{FF2B5EF4-FFF2-40B4-BE49-F238E27FC236}">
                <a16:creationId xmlns:a16="http://schemas.microsoft.com/office/drawing/2014/main" id="{91F5E51D-6044-E677-0C2D-76E7D4FFDB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3137" y="3245494"/>
            <a:ext cx="838200" cy="2057400"/>
          </a:xfrm>
          <a:prstGeom prst="rect">
            <a:avLst/>
          </a:prstGeom>
        </p:spPr>
      </p:pic>
      <p:pic>
        <p:nvPicPr>
          <p:cNvPr id="7" name="Picture 6" descr="A picture containing chart&#10;&#10;Description automatically generated">
            <a:extLst>
              <a:ext uri="{FF2B5EF4-FFF2-40B4-BE49-F238E27FC236}">
                <a16:creationId xmlns:a16="http://schemas.microsoft.com/office/drawing/2014/main" id="{E86C3C10-CB6B-226E-63B5-2A975A8F6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1810" y="2064394"/>
            <a:ext cx="2286000" cy="3238500"/>
          </a:xfrm>
          <a:prstGeom prst="rect">
            <a:avLst/>
          </a:prstGeom>
        </p:spPr>
      </p:pic>
      <p:cxnSp>
        <p:nvCxnSpPr>
          <p:cNvPr id="10" name="Straight Connector 9">
            <a:extLst>
              <a:ext uri="{FF2B5EF4-FFF2-40B4-BE49-F238E27FC236}">
                <a16:creationId xmlns:a16="http://schemas.microsoft.com/office/drawing/2014/main" id="{928D1040-198E-7549-C386-3FF00AD95299}"/>
              </a:ext>
            </a:extLst>
          </p:cNvPr>
          <p:cNvCxnSpPr/>
          <p:nvPr/>
        </p:nvCxnSpPr>
        <p:spPr>
          <a:xfrm>
            <a:off x="7117810" y="5000263"/>
            <a:ext cx="535327" cy="0"/>
          </a:xfrm>
          <a:prstGeom prst="line">
            <a:avLst/>
          </a:prstGeom>
          <a:noFill/>
          <a:ln w="28575" cap="flat">
            <a:solidFill>
              <a:schemeClr val="tx1">
                <a:lumMod val="6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E4C4084D-F2F8-4614-64CC-1090B3D187F5}"/>
              </a:ext>
            </a:extLst>
          </p:cNvPr>
          <p:cNvCxnSpPr>
            <a:cxnSpLocks/>
          </p:cNvCxnSpPr>
          <p:nvPr/>
        </p:nvCxnSpPr>
        <p:spPr>
          <a:xfrm>
            <a:off x="7385473" y="3566931"/>
            <a:ext cx="299012" cy="0"/>
          </a:xfrm>
          <a:prstGeom prst="line">
            <a:avLst/>
          </a:prstGeom>
          <a:noFill/>
          <a:ln w="28575" cap="flat">
            <a:solidFill>
              <a:schemeClr val="tx1">
                <a:lumMod val="6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37396641-2CF2-36DC-BEC5-7ADF9E07B78F}"/>
              </a:ext>
            </a:extLst>
          </p:cNvPr>
          <p:cNvCxnSpPr>
            <a:cxnSpLocks/>
          </p:cNvCxnSpPr>
          <p:nvPr/>
        </p:nvCxnSpPr>
        <p:spPr>
          <a:xfrm flipV="1">
            <a:off x="7385473" y="3566931"/>
            <a:ext cx="0" cy="1433332"/>
          </a:xfrm>
          <a:prstGeom prst="line">
            <a:avLst/>
          </a:prstGeom>
          <a:noFill/>
          <a:ln w="28575" cap="flat">
            <a:solidFill>
              <a:schemeClr val="tx1">
                <a:lumMod val="6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A596945F-C18F-DB46-090D-CC1FDCEB61B0}"/>
              </a:ext>
            </a:extLst>
          </p:cNvPr>
          <p:cNvCxnSpPr>
            <a:cxnSpLocks/>
            <a:stCxn id="4" idx="1"/>
          </p:cNvCxnSpPr>
          <p:nvPr/>
        </p:nvCxnSpPr>
        <p:spPr>
          <a:xfrm flipH="1">
            <a:off x="7385473" y="4274194"/>
            <a:ext cx="267664" cy="0"/>
          </a:xfrm>
          <a:prstGeom prst="line">
            <a:avLst/>
          </a:prstGeom>
          <a:noFill/>
          <a:ln w="28575" cap="flat">
            <a:solidFill>
              <a:schemeClr val="tx1">
                <a:lumMod val="65000"/>
              </a:schemeClr>
            </a:solidFill>
            <a:prstDash val="solid"/>
            <a:miter lim="400000"/>
          </a:ln>
          <a:effectLst/>
          <a:sp3d/>
        </p:spPr>
        <p:style>
          <a:lnRef idx="0">
            <a:scrgbClr r="0" g="0" b="0"/>
          </a:lnRef>
          <a:fillRef idx="0">
            <a:scrgbClr r="0" g="0" b="0"/>
          </a:fillRef>
          <a:effectRef idx="0">
            <a:scrgbClr r="0" g="0" b="0"/>
          </a:effectRef>
          <a:fontRef idx="none"/>
        </p:style>
      </p:cxnSp>
      <p:sp>
        <p:nvSpPr>
          <p:cNvPr id="19" name="TextBox 18">
            <a:extLst>
              <a:ext uri="{FF2B5EF4-FFF2-40B4-BE49-F238E27FC236}">
                <a16:creationId xmlns:a16="http://schemas.microsoft.com/office/drawing/2014/main" id="{674ABE95-EC51-68C7-8A8C-B586423FCBB6}"/>
              </a:ext>
            </a:extLst>
          </p:cNvPr>
          <p:cNvSpPr txBox="1"/>
          <p:nvPr/>
        </p:nvSpPr>
        <p:spPr>
          <a:xfrm>
            <a:off x="7974308" y="5739891"/>
            <a:ext cx="3778242"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PCI Express* Virtual Channels</a:t>
            </a:r>
          </a:p>
          <a:p>
            <a:pPr defTabSz="2438338">
              <a:lnSpc>
                <a:spcPct val="100000"/>
              </a:lnSpc>
              <a:spcBef>
                <a:spcPts val="0"/>
              </a:spcBef>
            </a:pPr>
            <a:r>
              <a:rPr lang="en-US" sz="1200" kern="1200">
                <a:solidFill>
                  <a:schemeClr val="tx1"/>
                </a:solidFill>
                <a:latin typeface="IntelOne Text Light" panose="020B0403020203020204" pitchFamily="34" charset="77"/>
              </a:rPr>
              <a:t>Virtual channels on PCIe available to high priority workloads</a:t>
            </a:r>
            <a:r>
              <a:rPr lang="en-US" sz="1600" kern="1200">
                <a:solidFill>
                  <a:schemeClr val="tx1"/>
                </a:solidFill>
                <a:latin typeface="IntelOne Text Light" panose="020B0403020203020204" pitchFamily="34" charset="77"/>
              </a:rPr>
              <a:t>. </a:t>
            </a:r>
          </a:p>
          <a:p>
            <a:pPr marL="0" marR="0" indent="0" algn="l" defTabSz="2438338" rtl="0" fontAlgn="auto" latinLnBrk="0" hangingPunct="0">
              <a:lnSpc>
                <a:spcPct val="100000"/>
              </a:lnSpc>
              <a:spcBef>
                <a:spcPts val="0"/>
              </a:spcBef>
              <a:spcAft>
                <a:spcPts val="0"/>
              </a:spcAft>
              <a:buClrTx/>
              <a:buSzTx/>
              <a:buFontTx/>
              <a:buNone/>
              <a:tabLst/>
            </a:pPr>
            <a:endParaRPr kumimoji="0" lang="en-US" sz="1600" u="none" strike="noStrike" cap="none" spc="0" normalizeH="0" baseline="0">
              <a:ln>
                <a:noFill/>
              </a:ln>
              <a:solidFill>
                <a:schemeClr val="tx1"/>
              </a:solidFill>
              <a:effectLst/>
              <a:uFillTx/>
              <a:latin typeface="IntelOne Text Medium" panose="020B0503020203020204" pitchFamily="34" charset="77"/>
              <a:sym typeface="Helvetica Neue"/>
            </a:endParaRPr>
          </a:p>
        </p:txBody>
      </p:sp>
      <p:cxnSp>
        <p:nvCxnSpPr>
          <p:cNvPr id="21" name="Straight Connector 20">
            <a:extLst>
              <a:ext uri="{FF2B5EF4-FFF2-40B4-BE49-F238E27FC236}">
                <a16:creationId xmlns:a16="http://schemas.microsoft.com/office/drawing/2014/main" id="{FF7509A4-FBC6-F5F6-9BE8-3D726B7668EB}"/>
              </a:ext>
            </a:extLst>
          </p:cNvPr>
          <p:cNvCxnSpPr>
            <a:cxnSpLocks/>
          </p:cNvCxnSpPr>
          <p:nvPr/>
        </p:nvCxnSpPr>
        <p:spPr>
          <a:xfrm flipH="1">
            <a:off x="7376561" y="5862444"/>
            <a:ext cx="544277" cy="0"/>
          </a:xfrm>
          <a:prstGeom prst="line">
            <a:avLst/>
          </a:prstGeom>
          <a:noFill/>
          <a:ln w="25400" cap="flat">
            <a:solidFill>
              <a:schemeClr val="accent3">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D17F483F-4ACE-5AF6-D26A-8D558532BAC6}"/>
              </a:ext>
            </a:extLst>
          </p:cNvPr>
          <p:cNvCxnSpPr>
            <a:cxnSpLocks/>
          </p:cNvCxnSpPr>
          <p:nvPr/>
        </p:nvCxnSpPr>
        <p:spPr>
          <a:xfrm flipV="1">
            <a:off x="7367650" y="5010318"/>
            <a:ext cx="17823" cy="861852"/>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cxnSp>
        <p:nvCxnSpPr>
          <p:cNvPr id="29" name="Straight Connector 28">
            <a:extLst>
              <a:ext uri="{FF2B5EF4-FFF2-40B4-BE49-F238E27FC236}">
                <a16:creationId xmlns:a16="http://schemas.microsoft.com/office/drawing/2014/main" id="{A2EF24ED-6CBA-D891-6C32-A706C8B26189}"/>
              </a:ext>
            </a:extLst>
          </p:cNvPr>
          <p:cNvCxnSpPr>
            <a:cxnSpLocks/>
          </p:cNvCxnSpPr>
          <p:nvPr/>
        </p:nvCxnSpPr>
        <p:spPr>
          <a:xfrm>
            <a:off x="6299944" y="4446048"/>
            <a:ext cx="0" cy="448980"/>
          </a:xfrm>
          <a:prstGeom prst="line">
            <a:avLst/>
          </a:prstGeom>
          <a:noFill/>
          <a:ln w="25400" cap="flat">
            <a:solidFill>
              <a:schemeClr val="accent3">
                <a:lumMod val="75000"/>
              </a:schemeClr>
            </a:solidFill>
            <a:prstDash val="solid"/>
            <a:miter lim="400000"/>
            <a:headEnd type="diamond" w="lg" len="lg"/>
            <a:tailEnd type="diamond" w="lg" len="lg"/>
          </a:ln>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F6B583AF-B88A-6F07-F41B-F3C54911666A}"/>
              </a:ext>
            </a:extLst>
          </p:cNvPr>
          <p:cNvCxnSpPr>
            <a:cxnSpLocks/>
          </p:cNvCxnSpPr>
          <p:nvPr/>
        </p:nvCxnSpPr>
        <p:spPr>
          <a:xfrm>
            <a:off x="5651015" y="4578579"/>
            <a:ext cx="0" cy="105556"/>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cxnSp>
        <p:nvCxnSpPr>
          <p:cNvPr id="35" name="Straight Connector 34">
            <a:extLst>
              <a:ext uri="{FF2B5EF4-FFF2-40B4-BE49-F238E27FC236}">
                <a16:creationId xmlns:a16="http://schemas.microsoft.com/office/drawing/2014/main" id="{F9B45FCB-4C97-F528-9B2D-8FEDE72762DB}"/>
              </a:ext>
            </a:extLst>
          </p:cNvPr>
          <p:cNvCxnSpPr>
            <a:cxnSpLocks/>
          </p:cNvCxnSpPr>
          <p:nvPr/>
        </p:nvCxnSpPr>
        <p:spPr>
          <a:xfrm>
            <a:off x="6108215" y="4566620"/>
            <a:ext cx="0" cy="103918"/>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cxnSp>
        <p:nvCxnSpPr>
          <p:cNvPr id="41" name="Straight Connector 40">
            <a:extLst>
              <a:ext uri="{FF2B5EF4-FFF2-40B4-BE49-F238E27FC236}">
                <a16:creationId xmlns:a16="http://schemas.microsoft.com/office/drawing/2014/main" id="{C151A49F-B26E-7EFF-4C1D-EB8E271BE8D4}"/>
              </a:ext>
            </a:extLst>
          </p:cNvPr>
          <p:cNvCxnSpPr>
            <a:cxnSpLocks/>
          </p:cNvCxnSpPr>
          <p:nvPr/>
        </p:nvCxnSpPr>
        <p:spPr>
          <a:xfrm>
            <a:off x="4679153" y="3122764"/>
            <a:ext cx="1587675" cy="0"/>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cxnSp>
        <p:nvCxnSpPr>
          <p:cNvPr id="46" name="Straight Connector 45">
            <a:extLst>
              <a:ext uri="{FF2B5EF4-FFF2-40B4-BE49-F238E27FC236}">
                <a16:creationId xmlns:a16="http://schemas.microsoft.com/office/drawing/2014/main" id="{4144F37F-4982-3D99-BC41-93F079C31FDE}"/>
              </a:ext>
            </a:extLst>
          </p:cNvPr>
          <p:cNvCxnSpPr>
            <a:cxnSpLocks/>
          </p:cNvCxnSpPr>
          <p:nvPr/>
        </p:nvCxnSpPr>
        <p:spPr>
          <a:xfrm>
            <a:off x="5205538" y="4618579"/>
            <a:ext cx="0" cy="43293"/>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0DBC3C1E-E2CA-FD87-6527-3062E8F057E0}"/>
              </a:ext>
            </a:extLst>
          </p:cNvPr>
          <p:cNvCxnSpPr>
            <a:cxnSpLocks/>
          </p:cNvCxnSpPr>
          <p:nvPr/>
        </p:nvCxnSpPr>
        <p:spPr>
          <a:xfrm flipV="1">
            <a:off x="2809103" y="4525579"/>
            <a:ext cx="3488330" cy="369449"/>
          </a:xfrm>
          <a:prstGeom prst="line">
            <a:avLst/>
          </a:prstGeom>
          <a:noFill/>
          <a:ln w="25400" cap="flat">
            <a:solidFill>
              <a:schemeClr val="accent3">
                <a:lumMod val="75000"/>
              </a:schemeClr>
            </a:solidFill>
            <a:prstDash val="solid"/>
            <a:miter lim="400000"/>
            <a:tailEnd type="none" w="lg" len="lg"/>
          </a:ln>
          <a:effectLst/>
          <a:sp3d/>
        </p:spPr>
        <p:style>
          <a:lnRef idx="0">
            <a:scrgbClr r="0" g="0" b="0"/>
          </a:lnRef>
          <a:fillRef idx="0">
            <a:scrgbClr r="0" g="0" b="0"/>
          </a:fillRef>
          <a:effectRef idx="0">
            <a:scrgbClr r="0" g="0" b="0"/>
          </a:effectRef>
          <a:fontRef idx="none"/>
        </p:style>
      </p:cxnSp>
      <p:sp>
        <p:nvSpPr>
          <p:cNvPr id="37" name="TextBox 36">
            <a:extLst>
              <a:ext uri="{FF2B5EF4-FFF2-40B4-BE49-F238E27FC236}">
                <a16:creationId xmlns:a16="http://schemas.microsoft.com/office/drawing/2014/main" id="{5E5F80C5-FCA5-7D6C-8F65-7101DD968A4C}"/>
              </a:ext>
            </a:extLst>
          </p:cNvPr>
          <p:cNvSpPr txBox="1"/>
          <p:nvPr/>
        </p:nvSpPr>
        <p:spPr>
          <a:xfrm>
            <a:off x="332946" y="1778564"/>
            <a:ext cx="4446826" cy="35301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60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Power State Transition Optimizations </a:t>
            </a:r>
          </a:p>
          <a:p>
            <a:pPr lvl="0">
              <a:spcBef>
                <a:spcPts val="600"/>
              </a:spcBef>
            </a:pPr>
            <a:r>
              <a:rPr lang="en-US" sz="1200" kern="1200">
                <a:solidFill>
                  <a:schemeClr val="tx1"/>
                </a:solidFill>
                <a:latin typeface="IntelOne Text Light" panose="020B0403020203020204" pitchFamily="34" charset="77"/>
              </a:rPr>
              <a:t>Enable CPU to keep executing instructions while its frequency is increasing/decreasing</a:t>
            </a:r>
          </a:p>
          <a:p>
            <a:pPr marL="0" marR="0" indent="0" algn="l" defTabSz="2438338" rtl="0" fontAlgn="auto" latinLnBrk="0" hangingPunct="0">
              <a:lnSpc>
                <a:spcPct val="100000"/>
              </a:lnSpc>
              <a:spcBef>
                <a:spcPts val="60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Memory/Cache Allocation Optimizations</a:t>
            </a:r>
          </a:p>
          <a:p>
            <a:pPr marL="171450" marR="0" indent="-171450" algn="l" defTabSz="2438338" rtl="0" fontAlgn="auto" latinLnBrk="0" hangingPunct="0">
              <a:lnSpc>
                <a:spcPct val="100000"/>
              </a:lnSpc>
              <a:spcBef>
                <a:spcPts val="600"/>
              </a:spcBef>
              <a:spcAft>
                <a:spcPts val="0"/>
              </a:spcAft>
              <a:buClrTx/>
              <a:buSzTx/>
              <a:buFont typeface="Arial" panose="020B0604020202020204" pitchFamily="34" charset="0"/>
              <a:buChar char="•"/>
              <a:tabLst/>
            </a:pPr>
            <a:r>
              <a:rPr lang="en-US" sz="1200" kern="1200">
                <a:solidFill>
                  <a:schemeClr val="tx1"/>
                </a:solidFill>
                <a:latin typeface="IntelOne Text Light" panose="020B0403020203020204" pitchFamily="34" charset="77"/>
              </a:rPr>
              <a:t>Partitioning of shared caches at the way level between classes of service (L2 &amp; L3 Cache)  -</a:t>
            </a:r>
            <a:r>
              <a:rPr lang="en-US" sz="1200" b="1" kern="1200">
                <a:solidFill>
                  <a:schemeClr val="tx1"/>
                </a:solidFill>
                <a:latin typeface="IntelOne Text Light" panose="020B0403020203020204" pitchFamily="34" charset="77"/>
              </a:rPr>
              <a:t> Cache Allocation Technology (CAT)</a:t>
            </a:r>
          </a:p>
          <a:p>
            <a:pPr marL="171450" marR="0" indent="-171450" algn="l" defTabSz="2438338" rtl="0" fontAlgn="auto" latinLnBrk="0" hangingPunct="0">
              <a:lnSpc>
                <a:spcPct val="100000"/>
              </a:lnSpc>
              <a:spcBef>
                <a:spcPts val="600"/>
              </a:spcBef>
              <a:spcAft>
                <a:spcPts val="0"/>
              </a:spcAft>
              <a:buClrTx/>
              <a:buSzTx/>
              <a:buFont typeface="Arial" panose="020B0604020202020204" pitchFamily="34" charset="0"/>
              <a:buChar char="•"/>
              <a:tabLst/>
            </a:pPr>
            <a:r>
              <a:rPr lang="en-US" sz="1200" kern="1200">
                <a:solidFill>
                  <a:schemeClr val="tx1"/>
                </a:solidFill>
                <a:latin typeface="IntelOne Text Light" panose="020B0403020203020204" pitchFamily="34" charset="77"/>
              </a:rPr>
              <a:t>Limit amount of cache available to GPU</a:t>
            </a:r>
          </a:p>
          <a:p>
            <a:pPr marL="0" marR="0" lvl="0" indent="0" algn="l" defTabSz="2438338" rtl="0" eaLnBrk="1" fontAlgn="auto" latinLnBrk="0" hangingPunct="0">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IntelOne Text Medium" panose="020B0503020203020204" pitchFamily="34" charset="77"/>
                <a:sym typeface="Helvetica Neue"/>
              </a:rPr>
              <a:t>Intel® Speed Shift Technology for Edge Compute Applications</a:t>
            </a:r>
          </a:p>
          <a:p>
            <a:pPr marL="171450" marR="0" lvl="0" indent="-171450" algn="l" defTabSz="2438338" rtl="0" eaLnBrk="1" fontAlgn="auto" latinLnBrk="0" hangingPunct="0">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IntelOne Text Light" panose="020B0403020203020204" pitchFamily="34" charset="77"/>
                <a:sym typeface="Helvetica Neue"/>
              </a:rPr>
              <a:t>Specific assignment of processor performance to where it is most needed</a:t>
            </a:r>
          </a:p>
          <a:p>
            <a:pPr marL="171450" marR="0" lvl="0" indent="-171450" algn="l" defTabSz="2438338" rtl="0" eaLnBrk="1" fontAlgn="auto" latinLnBrk="0" hangingPunct="0">
              <a:lnSpc>
                <a:spcPct val="100000"/>
              </a:lnSpc>
              <a:spcBef>
                <a:spcPts val="600"/>
              </a:spcBef>
              <a:spcAft>
                <a:spcPts val="0"/>
              </a:spcAft>
              <a:buClrTx/>
              <a:buSzTx/>
              <a:buFont typeface="Arial" panose="020B0604020202020204" pitchFamily="34" charset="0"/>
              <a:buChar char="•"/>
              <a:tabLst/>
              <a:defRPr/>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Fabric Virtual Channels</a:t>
            </a:r>
          </a:p>
          <a:p>
            <a:pPr marL="171450" lvl="0" indent="-171450">
              <a:spcBef>
                <a:spcPts val="600"/>
              </a:spcBef>
              <a:buFont typeface="Arial" panose="020B0604020202020204" pitchFamily="34" charset="0"/>
              <a:buChar char="•"/>
            </a:pPr>
            <a:r>
              <a:rPr lang="en-US" sz="1200" kern="1200">
                <a:solidFill>
                  <a:schemeClr val="tx1"/>
                </a:solidFill>
                <a:latin typeface="IntelOne Text Light" panose="020B0403020203020204" pitchFamily="34" charset="77"/>
              </a:rPr>
              <a:t>Virtual channels on Fabric available to high priority workloads. </a:t>
            </a:r>
          </a:p>
        </p:txBody>
      </p:sp>
      <p:cxnSp>
        <p:nvCxnSpPr>
          <p:cNvPr id="38" name="Straight Connector 37">
            <a:extLst>
              <a:ext uri="{FF2B5EF4-FFF2-40B4-BE49-F238E27FC236}">
                <a16:creationId xmlns:a16="http://schemas.microsoft.com/office/drawing/2014/main" id="{561C73C0-3544-F7A8-9E71-B6B5387D4AC7}"/>
              </a:ext>
            </a:extLst>
          </p:cNvPr>
          <p:cNvCxnSpPr>
            <a:cxnSpLocks/>
          </p:cNvCxnSpPr>
          <p:nvPr/>
        </p:nvCxnSpPr>
        <p:spPr>
          <a:xfrm>
            <a:off x="4094205" y="2001795"/>
            <a:ext cx="1110963" cy="0"/>
          </a:xfrm>
          <a:prstGeom prst="line">
            <a:avLst/>
          </a:prstGeom>
          <a:noFill/>
          <a:ln w="25400" cap="flat">
            <a:solidFill>
              <a:schemeClr val="accent3">
                <a:lumMod val="75000"/>
              </a:schemeClr>
            </a:solidFill>
            <a:prstDash val="solid"/>
            <a:miter lim="400000"/>
            <a:tailEnd type="none" w="lg" len="lg"/>
          </a:ln>
          <a:effectLst/>
          <a:sp3d/>
        </p:spPr>
        <p:style>
          <a:lnRef idx="0">
            <a:scrgbClr r="0" g="0" b="0"/>
          </a:lnRef>
          <a:fillRef idx="0">
            <a:scrgbClr r="0" g="0" b="0"/>
          </a:fillRef>
          <a:effectRef idx="0">
            <a:scrgbClr r="0" g="0" b="0"/>
          </a:effectRef>
          <a:fontRef idx="none"/>
        </p:style>
      </p:cxnSp>
      <p:cxnSp>
        <p:nvCxnSpPr>
          <p:cNvPr id="40" name="Straight Connector 39">
            <a:extLst>
              <a:ext uri="{FF2B5EF4-FFF2-40B4-BE49-F238E27FC236}">
                <a16:creationId xmlns:a16="http://schemas.microsoft.com/office/drawing/2014/main" id="{8A57599A-AC5B-3AAC-69FE-07B37BA9E892}"/>
              </a:ext>
            </a:extLst>
          </p:cNvPr>
          <p:cNvCxnSpPr>
            <a:cxnSpLocks/>
          </p:cNvCxnSpPr>
          <p:nvPr/>
        </p:nvCxnSpPr>
        <p:spPr>
          <a:xfrm flipH="1">
            <a:off x="5205538" y="2001795"/>
            <a:ext cx="8942" cy="1565136"/>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22E495DB-70D9-C703-CFB6-65C4E55DCC74}"/>
              </a:ext>
            </a:extLst>
          </p:cNvPr>
          <p:cNvCxnSpPr>
            <a:cxnSpLocks/>
          </p:cNvCxnSpPr>
          <p:nvPr/>
        </p:nvCxnSpPr>
        <p:spPr>
          <a:xfrm flipH="1">
            <a:off x="8591813" y="4578579"/>
            <a:ext cx="330806" cy="0"/>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sp>
        <p:nvSpPr>
          <p:cNvPr id="48" name="TextBox 47">
            <a:extLst>
              <a:ext uri="{FF2B5EF4-FFF2-40B4-BE49-F238E27FC236}">
                <a16:creationId xmlns:a16="http://schemas.microsoft.com/office/drawing/2014/main" id="{65CC7963-C530-F673-8A52-D39577586662}"/>
              </a:ext>
            </a:extLst>
          </p:cNvPr>
          <p:cNvSpPr txBox="1"/>
          <p:nvPr/>
        </p:nvSpPr>
        <p:spPr>
          <a:xfrm>
            <a:off x="8943551" y="4485061"/>
            <a:ext cx="2826821" cy="1231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Time Sensitive Networking</a:t>
            </a:r>
          </a:p>
          <a:p>
            <a:pPr defTabSz="2438338">
              <a:lnSpc>
                <a:spcPct val="100000"/>
              </a:lnSpc>
              <a:spcBef>
                <a:spcPts val="0"/>
              </a:spcBef>
            </a:pPr>
            <a:r>
              <a:rPr lang="en-US" sz="1200" kern="1200">
                <a:solidFill>
                  <a:schemeClr val="tx1"/>
                </a:solidFill>
                <a:latin typeface="IntelOne Text Light" panose="020B0403020203020204" pitchFamily="34" charset="77"/>
              </a:rPr>
              <a:t>Support in all </a:t>
            </a:r>
            <a:r>
              <a:rPr lang="en-US" sz="1200">
                <a:solidFill>
                  <a:schemeClr val="tx1"/>
                </a:solidFill>
                <a:latin typeface="IntelOne Text Light" panose="020B0403020203020204" pitchFamily="34" charset="77"/>
              </a:rPr>
              <a:t>end-point connectivity solutions</a:t>
            </a:r>
            <a:r>
              <a:rPr lang="en-US" sz="1200" kern="1200">
                <a:solidFill>
                  <a:schemeClr val="tx1"/>
                </a:solidFill>
                <a:latin typeface="IntelOne Text Light" panose="020B0403020203020204" pitchFamily="34" charset="77"/>
              </a:rPr>
              <a:t> to take advantage of TSN features becoming common in edge networks</a:t>
            </a:r>
            <a:endParaRPr lang="en-US" sz="1600" kern="1200">
              <a:solidFill>
                <a:schemeClr val="tx1"/>
              </a:solidFill>
              <a:latin typeface="IntelOne Text Light" panose="020B0403020203020204" pitchFamily="34" charset="77"/>
            </a:endParaRPr>
          </a:p>
          <a:p>
            <a:pPr marL="0" marR="0" indent="0" algn="l" defTabSz="2438338" rtl="0" fontAlgn="auto" latinLnBrk="0" hangingPunct="0">
              <a:lnSpc>
                <a:spcPct val="100000"/>
              </a:lnSpc>
              <a:spcBef>
                <a:spcPts val="0"/>
              </a:spcBef>
              <a:spcAft>
                <a:spcPts val="0"/>
              </a:spcAft>
              <a:buClrTx/>
              <a:buSzTx/>
              <a:buFontTx/>
              <a:buNone/>
              <a:tabLst/>
            </a:pPr>
            <a:endParaRPr kumimoji="0" lang="en-US" sz="1600" u="none" strike="noStrike" cap="none" spc="0" normalizeH="0" baseline="0">
              <a:ln>
                <a:noFill/>
              </a:ln>
              <a:solidFill>
                <a:schemeClr val="tx1"/>
              </a:solidFill>
              <a:effectLst/>
              <a:uFillTx/>
              <a:latin typeface="IntelOne Text Medium" panose="020B0503020203020204" pitchFamily="34" charset="77"/>
              <a:sym typeface="Helvetica Neue"/>
            </a:endParaRPr>
          </a:p>
        </p:txBody>
      </p:sp>
      <p:sp>
        <p:nvSpPr>
          <p:cNvPr id="5" name="TextBox 4">
            <a:extLst>
              <a:ext uri="{FF2B5EF4-FFF2-40B4-BE49-F238E27FC236}">
                <a16:creationId xmlns:a16="http://schemas.microsoft.com/office/drawing/2014/main" id="{5581B070-0F2E-FAE9-0014-8FB8E9CA2D25}"/>
              </a:ext>
            </a:extLst>
          </p:cNvPr>
          <p:cNvSpPr txBox="1"/>
          <p:nvPr/>
        </p:nvSpPr>
        <p:spPr>
          <a:xfrm>
            <a:off x="270777" y="5310968"/>
            <a:ext cx="5889336"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IntelOne Text Medium" panose="020B0503020203020204" pitchFamily="34" charset="77"/>
                <a:sym typeface="Helvetica Neue"/>
              </a:rPr>
              <a:t>Interrupt Request (IRQ) Optimizations</a:t>
            </a:r>
          </a:p>
          <a:p>
            <a:pPr marL="169863" marR="0" lvl="0" indent="-169863"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FFFFFF"/>
                </a:solidFill>
                <a:effectLst/>
                <a:uLnTx/>
                <a:uFillTx/>
                <a:latin typeface="IntelOne Text Light" panose="020B0403020203020204" pitchFamily="34" charset="77"/>
                <a:sym typeface="Helvetica Neue"/>
              </a:rPr>
              <a:t>Optimize processor microcode &amp; other overhead in the critical path for interrupts in the CPU core</a:t>
            </a:r>
          </a:p>
          <a:p>
            <a:pPr marL="169863" marR="0" lvl="0" indent="-169863"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FFFFFF"/>
                </a:solidFill>
                <a:effectLst/>
                <a:uLnTx/>
                <a:uFillTx/>
                <a:latin typeface="IntelOne Text Light" panose="020B0403020203020204" pitchFamily="34" charset="77"/>
                <a:sym typeface="Helvetica Neue"/>
              </a:rPr>
              <a:t>Allow devices to deliver interrupts directly to the guest OS without requiring preprocessing by the hypervisor</a:t>
            </a:r>
          </a:p>
        </p:txBody>
      </p:sp>
      <p:cxnSp>
        <p:nvCxnSpPr>
          <p:cNvPr id="6" name="Straight Connector 5">
            <a:extLst>
              <a:ext uri="{FF2B5EF4-FFF2-40B4-BE49-F238E27FC236}">
                <a16:creationId xmlns:a16="http://schemas.microsoft.com/office/drawing/2014/main" id="{165E03A8-A850-6F94-A798-D4C1249C902F}"/>
              </a:ext>
            </a:extLst>
          </p:cNvPr>
          <p:cNvCxnSpPr>
            <a:cxnSpLocks/>
          </p:cNvCxnSpPr>
          <p:nvPr/>
        </p:nvCxnSpPr>
        <p:spPr>
          <a:xfrm flipV="1">
            <a:off x="4188079" y="5268552"/>
            <a:ext cx="1542262" cy="214572"/>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sp>
        <p:nvSpPr>
          <p:cNvPr id="15" name="TextBox 14">
            <a:extLst>
              <a:ext uri="{FF2B5EF4-FFF2-40B4-BE49-F238E27FC236}">
                <a16:creationId xmlns:a16="http://schemas.microsoft.com/office/drawing/2014/main" id="{BE5901D0-320D-B85C-6AB5-6375F36B001B}"/>
              </a:ext>
            </a:extLst>
          </p:cNvPr>
          <p:cNvSpPr txBox="1"/>
          <p:nvPr/>
        </p:nvSpPr>
        <p:spPr>
          <a:xfrm>
            <a:off x="4188079" y="1463208"/>
            <a:ext cx="3573462" cy="439992"/>
          </a:xfrm>
          <a:prstGeom prst="rect">
            <a:avLst/>
          </a:prstGeom>
          <a:noFill/>
        </p:spPr>
        <p:txBody>
          <a:bodyPr wrap="square">
            <a:spAutoFit/>
          </a:bodyPr>
          <a:lstStyle/>
          <a:p>
            <a:pPr algn="ctr"/>
            <a:r>
              <a:rPr lang="en-US" sz="2500" kern="1200">
                <a:solidFill>
                  <a:schemeClr val="tx1"/>
                </a:solidFill>
                <a:latin typeface="IntelOne Text" panose="020B0503020203020204" pitchFamily="34" charset="77"/>
                <a:ea typeface="+mj-ea"/>
                <a:cs typeface="+mj-cs"/>
              </a:rPr>
              <a:t>Timeliness</a:t>
            </a:r>
          </a:p>
        </p:txBody>
      </p:sp>
      <p:cxnSp>
        <p:nvCxnSpPr>
          <p:cNvPr id="22" name="Straight Connector 21">
            <a:extLst>
              <a:ext uri="{FF2B5EF4-FFF2-40B4-BE49-F238E27FC236}">
                <a16:creationId xmlns:a16="http://schemas.microsoft.com/office/drawing/2014/main" id="{85CFB4AD-987D-7EC2-345B-A5F741A591A6}"/>
              </a:ext>
            </a:extLst>
          </p:cNvPr>
          <p:cNvCxnSpPr>
            <a:cxnSpLocks/>
          </p:cNvCxnSpPr>
          <p:nvPr/>
        </p:nvCxnSpPr>
        <p:spPr>
          <a:xfrm>
            <a:off x="4679153" y="3756428"/>
            <a:ext cx="1618280" cy="0"/>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F13408E8-B496-10DC-4B08-61CB85FE51CE}"/>
              </a:ext>
            </a:extLst>
          </p:cNvPr>
          <p:cNvCxnSpPr>
            <a:cxnSpLocks/>
          </p:cNvCxnSpPr>
          <p:nvPr/>
        </p:nvCxnSpPr>
        <p:spPr>
          <a:xfrm flipV="1">
            <a:off x="4669840" y="2677297"/>
            <a:ext cx="0" cy="1086181"/>
          </a:xfrm>
          <a:prstGeom prst="line">
            <a:avLst/>
          </a:prstGeom>
          <a:ln w="28575">
            <a:solidFill>
              <a:srgbClr val="D2A10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820EAEB-2512-6B06-4C57-A49993793E54}"/>
              </a:ext>
            </a:extLst>
          </p:cNvPr>
          <p:cNvSpPr/>
          <p:nvPr/>
        </p:nvSpPr>
        <p:spPr>
          <a:xfrm>
            <a:off x="7117810" y="6464205"/>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cxnSp>
        <p:nvCxnSpPr>
          <p:cNvPr id="26" name="Straight Connector 25">
            <a:extLst>
              <a:ext uri="{FF2B5EF4-FFF2-40B4-BE49-F238E27FC236}">
                <a16:creationId xmlns:a16="http://schemas.microsoft.com/office/drawing/2014/main" id="{BC4511A9-69A8-4B77-30A5-2A107DD931F7}"/>
              </a:ext>
            </a:extLst>
          </p:cNvPr>
          <p:cNvCxnSpPr>
            <a:cxnSpLocks/>
          </p:cNvCxnSpPr>
          <p:nvPr/>
        </p:nvCxnSpPr>
        <p:spPr>
          <a:xfrm>
            <a:off x="4352488" y="2685535"/>
            <a:ext cx="317352" cy="0"/>
          </a:xfrm>
          <a:prstGeom prst="line">
            <a:avLst/>
          </a:prstGeom>
          <a:noFill/>
          <a:ln w="25400" cap="flat">
            <a:solidFill>
              <a:schemeClr val="accent3">
                <a:lumMod val="75000"/>
              </a:schemeClr>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E061489A-F7DE-45DF-B861-1ADA0E5D87F1}"/>
              </a:ext>
            </a:extLst>
          </p:cNvPr>
          <p:cNvCxnSpPr>
            <a:cxnSpLocks/>
          </p:cNvCxnSpPr>
          <p:nvPr/>
        </p:nvCxnSpPr>
        <p:spPr>
          <a:xfrm>
            <a:off x="2619632" y="4180677"/>
            <a:ext cx="2594848" cy="0"/>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cxnSp>
        <p:nvCxnSpPr>
          <p:cNvPr id="33" name="Straight Connector 32">
            <a:extLst>
              <a:ext uri="{FF2B5EF4-FFF2-40B4-BE49-F238E27FC236}">
                <a16:creationId xmlns:a16="http://schemas.microsoft.com/office/drawing/2014/main" id="{9440F128-9468-4046-2049-8CFF7E41253C}"/>
              </a:ext>
            </a:extLst>
          </p:cNvPr>
          <p:cNvCxnSpPr>
            <a:cxnSpLocks/>
          </p:cNvCxnSpPr>
          <p:nvPr/>
        </p:nvCxnSpPr>
        <p:spPr>
          <a:xfrm flipV="1">
            <a:off x="5066270" y="3245494"/>
            <a:ext cx="0" cy="935183"/>
          </a:xfrm>
          <a:prstGeom prst="line">
            <a:avLst/>
          </a:prstGeom>
          <a:noFill/>
          <a:ln w="25400" cap="flat">
            <a:solidFill>
              <a:schemeClr val="accent3">
                <a:lumMod val="75000"/>
              </a:schemeClr>
            </a:solidFill>
            <a:prstDash val="solid"/>
            <a:miter lim="400000"/>
            <a:tailEnd type="diamond" w="lg" len="lg"/>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9714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AD13-70F0-99C1-23BE-7E37F9C4DF76}"/>
              </a:ext>
            </a:extLst>
          </p:cNvPr>
          <p:cNvSpPr>
            <a:spLocks noGrp="1"/>
          </p:cNvSpPr>
          <p:nvPr>
            <p:ph type="title"/>
          </p:nvPr>
        </p:nvSpPr>
        <p:spPr>
          <a:xfrm>
            <a:off x="444049" y="293708"/>
            <a:ext cx="11010816" cy="952499"/>
          </a:xfrm>
        </p:spPr>
        <p:txBody>
          <a:bodyPr>
            <a:normAutofit fontScale="90000"/>
          </a:bodyPr>
          <a:lstStyle/>
          <a:p>
            <a:r>
              <a:rPr lang="en-US">
                <a:latin typeface="IntelOne Text" panose="020B0503020203020204" pitchFamily="34" charset="77"/>
              </a:rPr>
              <a:t>Intel Platform Enhancements</a:t>
            </a:r>
            <a:br>
              <a:rPr lang="en-US">
                <a:latin typeface="IntelOne Text" panose="020B0503020203020204" pitchFamily="34" charset="77"/>
              </a:rPr>
            </a:br>
            <a:r>
              <a:rPr lang="en-US" sz="2800">
                <a:latin typeface="IntelOne Text" panose="020B0503020203020204" pitchFamily="34" charset="77"/>
              </a:rPr>
              <a:t>BIOS</a:t>
            </a:r>
            <a:r>
              <a:rPr lang="en-US" sz="2400">
                <a:latin typeface="IntelOne Text" panose="020B0503020203020204" pitchFamily="34" charset="77"/>
              </a:rPr>
              <a:t>/</a:t>
            </a:r>
            <a:r>
              <a:rPr lang="en-US" sz="2800">
                <a:latin typeface="IntelOne Text" panose="020B0503020203020204" pitchFamily="34" charset="77"/>
              </a:rPr>
              <a:t>Firmware Examples</a:t>
            </a:r>
            <a:endParaRPr lang="en-US">
              <a:latin typeface="IntelOne Text" panose="020B0503020203020204" pitchFamily="34" charset="77"/>
            </a:endParaRPr>
          </a:p>
        </p:txBody>
      </p:sp>
      <p:pic>
        <p:nvPicPr>
          <p:cNvPr id="30" name="Picture 29" descr="Timeline, waterfall chart&#10;&#10;Description automatically generated">
            <a:extLst>
              <a:ext uri="{FF2B5EF4-FFF2-40B4-BE49-F238E27FC236}">
                <a16:creationId xmlns:a16="http://schemas.microsoft.com/office/drawing/2014/main" id="{8E607B10-D548-74AA-41A9-F66CF428CA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100" y="3347968"/>
            <a:ext cx="2400300" cy="3238500"/>
          </a:xfrm>
          <a:prstGeom prst="rect">
            <a:avLst/>
          </a:prstGeom>
          <a:scene3d>
            <a:camera prst="isometricTopUp"/>
            <a:lightRig rig="threePt" dir="t"/>
          </a:scene3d>
          <a:sp3d extrusionH="133350">
            <a:extrusionClr>
              <a:schemeClr val="tx2">
                <a:lumMod val="40000"/>
                <a:lumOff val="60000"/>
              </a:schemeClr>
            </a:extrusionClr>
          </a:sp3d>
        </p:spPr>
      </p:pic>
      <p:pic>
        <p:nvPicPr>
          <p:cNvPr id="34" name="Picture 33" descr="A picture containing logo&#10;&#10;Description automatically generated">
            <a:extLst>
              <a:ext uri="{FF2B5EF4-FFF2-40B4-BE49-F238E27FC236}">
                <a16:creationId xmlns:a16="http://schemas.microsoft.com/office/drawing/2014/main" id="{FADDC6A6-0FEA-25DE-2593-F073A730A3CF}"/>
              </a:ext>
            </a:extLst>
          </p:cNvPr>
          <p:cNvPicPr>
            <a:picLocks noChangeAspect="1"/>
          </p:cNvPicPr>
          <p:nvPr/>
        </p:nvPicPr>
        <p:blipFill>
          <a:blip r:embed="rId3" cstate="print">
            <a:alphaModFix amt="69000"/>
            <a:extLst>
              <a:ext uri="{28A0092B-C50C-407E-A947-70E740481C1C}">
                <a14:useLocalDpi xmlns:a14="http://schemas.microsoft.com/office/drawing/2010/main" val="0"/>
              </a:ext>
            </a:extLst>
          </a:blip>
          <a:stretch>
            <a:fillRect/>
          </a:stretch>
        </p:blipFill>
        <p:spPr>
          <a:xfrm>
            <a:off x="5707442" y="2392049"/>
            <a:ext cx="2565400" cy="3251200"/>
          </a:xfrm>
          <a:prstGeom prst="rect">
            <a:avLst/>
          </a:prstGeom>
          <a:scene3d>
            <a:camera prst="isometricTopUp"/>
            <a:lightRig rig="threePt" dir="t"/>
          </a:scene3d>
          <a:sp3d extrusionH="355600">
            <a:extrusionClr>
              <a:schemeClr val="bg2">
                <a:lumMod val="40000"/>
                <a:lumOff val="60000"/>
              </a:schemeClr>
            </a:extrusionClr>
          </a:sp3d>
        </p:spPr>
      </p:pic>
      <p:cxnSp>
        <p:nvCxnSpPr>
          <p:cNvPr id="39" name="Straight Connector 38">
            <a:extLst>
              <a:ext uri="{FF2B5EF4-FFF2-40B4-BE49-F238E27FC236}">
                <a16:creationId xmlns:a16="http://schemas.microsoft.com/office/drawing/2014/main" id="{F7F833BF-A102-8279-565C-54D1B223A210}"/>
              </a:ext>
            </a:extLst>
          </p:cNvPr>
          <p:cNvCxnSpPr/>
          <p:nvPr/>
        </p:nvCxnSpPr>
        <p:spPr>
          <a:xfrm flipV="1">
            <a:off x="6544665" y="4433818"/>
            <a:ext cx="0" cy="832339"/>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60ED22D2-E87C-8BB8-61AA-A123E60F0A59}"/>
              </a:ext>
            </a:extLst>
          </p:cNvPr>
          <p:cNvCxnSpPr>
            <a:cxnSpLocks/>
          </p:cNvCxnSpPr>
          <p:nvPr/>
        </p:nvCxnSpPr>
        <p:spPr>
          <a:xfrm flipV="1">
            <a:off x="7031168" y="4849987"/>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7A32669D-760F-5619-5DF5-0D1BF1977837}"/>
              </a:ext>
            </a:extLst>
          </p:cNvPr>
          <p:cNvCxnSpPr>
            <a:cxnSpLocks/>
          </p:cNvCxnSpPr>
          <p:nvPr/>
        </p:nvCxnSpPr>
        <p:spPr>
          <a:xfrm flipV="1">
            <a:off x="7136676" y="4770856"/>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22A5B3B3-A435-C588-8EC4-736424F7E7E9}"/>
              </a:ext>
            </a:extLst>
          </p:cNvPr>
          <p:cNvCxnSpPr>
            <a:cxnSpLocks/>
          </p:cNvCxnSpPr>
          <p:nvPr/>
        </p:nvCxnSpPr>
        <p:spPr>
          <a:xfrm flipV="1">
            <a:off x="7418030" y="4652648"/>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7" name="Straight Connector 46">
            <a:extLst>
              <a:ext uri="{FF2B5EF4-FFF2-40B4-BE49-F238E27FC236}">
                <a16:creationId xmlns:a16="http://schemas.microsoft.com/office/drawing/2014/main" id="{EBD6FEAA-7CD0-C076-FC9B-A9F710B6EE1D}"/>
              </a:ext>
            </a:extLst>
          </p:cNvPr>
          <p:cNvCxnSpPr>
            <a:cxnSpLocks/>
          </p:cNvCxnSpPr>
          <p:nvPr/>
        </p:nvCxnSpPr>
        <p:spPr>
          <a:xfrm flipV="1">
            <a:off x="7699384" y="4541278"/>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30678355-30D5-41FA-D798-56C910FAB332}"/>
              </a:ext>
            </a:extLst>
          </p:cNvPr>
          <p:cNvCxnSpPr>
            <a:cxnSpLocks/>
          </p:cNvCxnSpPr>
          <p:nvPr/>
        </p:nvCxnSpPr>
        <p:spPr>
          <a:xfrm flipV="1">
            <a:off x="8015907" y="4468008"/>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182DEEE6-F4CE-D6BB-85D1-52E3EB970D39}"/>
              </a:ext>
            </a:extLst>
          </p:cNvPr>
          <p:cNvCxnSpPr>
            <a:cxnSpLocks/>
          </p:cNvCxnSpPr>
          <p:nvPr/>
        </p:nvCxnSpPr>
        <p:spPr>
          <a:xfrm flipV="1">
            <a:off x="7218738" y="3972707"/>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B689BEBC-1142-E3E7-DE39-81D937237C63}"/>
              </a:ext>
            </a:extLst>
          </p:cNvPr>
          <p:cNvCxnSpPr>
            <a:cxnSpLocks/>
          </p:cNvCxnSpPr>
          <p:nvPr/>
        </p:nvCxnSpPr>
        <p:spPr>
          <a:xfrm flipV="1">
            <a:off x="8613784" y="4157347"/>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67983F10-EDE9-B635-35C1-DFD862C9A776}"/>
              </a:ext>
            </a:extLst>
          </p:cNvPr>
          <p:cNvCxnSpPr>
            <a:cxnSpLocks/>
          </p:cNvCxnSpPr>
          <p:nvPr/>
        </p:nvCxnSpPr>
        <p:spPr>
          <a:xfrm flipV="1">
            <a:off x="8261110" y="3972707"/>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sp>
        <p:nvSpPr>
          <p:cNvPr id="53" name="TextBox 52">
            <a:extLst>
              <a:ext uri="{FF2B5EF4-FFF2-40B4-BE49-F238E27FC236}">
                <a16:creationId xmlns:a16="http://schemas.microsoft.com/office/drawing/2014/main" id="{CC754DC7-B1CB-864C-CA1C-6791D35D75ED}"/>
              </a:ext>
            </a:extLst>
          </p:cNvPr>
          <p:cNvSpPr txBox="1"/>
          <p:nvPr/>
        </p:nvSpPr>
        <p:spPr>
          <a:xfrm>
            <a:off x="9194654" y="4168950"/>
            <a:ext cx="2806971"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BIOS / Firmware</a:t>
            </a:r>
          </a:p>
        </p:txBody>
      </p:sp>
      <p:sp>
        <p:nvSpPr>
          <p:cNvPr id="7" name="TextBox 6">
            <a:extLst>
              <a:ext uri="{FF2B5EF4-FFF2-40B4-BE49-F238E27FC236}">
                <a16:creationId xmlns:a16="http://schemas.microsoft.com/office/drawing/2014/main" id="{0D606495-D1E6-00E4-B759-BC489B3CC192}"/>
              </a:ext>
            </a:extLst>
          </p:cNvPr>
          <p:cNvSpPr txBox="1"/>
          <p:nvPr/>
        </p:nvSpPr>
        <p:spPr>
          <a:xfrm>
            <a:off x="9194654" y="5087398"/>
            <a:ext cx="2806971"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Silicon platforms</a:t>
            </a:r>
          </a:p>
        </p:txBody>
      </p:sp>
      <p:sp>
        <p:nvSpPr>
          <p:cNvPr id="5" name="TextBox 4">
            <a:extLst>
              <a:ext uri="{FF2B5EF4-FFF2-40B4-BE49-F238E27FC236}">
                <a16:creationId xmlns:a16="http://schemas.microsoft.com/office/drawing/2014/main" id="{8DD5FD41-7AEE-DDCC-9E84-51D6C77E610F}"/>
              </a:ext>
            </a:extLst>
          </p:cNvPr>
          <p:cNvSpPr txBox="1"/>
          <p:nvPr/>
        </p:nvSpPr>
        <p:spPr>
          <a:xfrm>
            <a:off x="347849" y="6071286"/>
            <a:ext cx="4815742" cy="245324"/>
          </a:xfrm>
          <a:prstGeom prst="rect">
            <a:avLst/>
          </a:prstGeom>
          <a:noFill/>
        </p:spPr>
        <p:txBody>
          <a:bodyPr wrap="none" rtlCol="0">
            <a:spAutoFit/>
          </a:bodyPr>
          <a:lstStyle/>
          <a:p>
            <a:r>
              <a:rPr lang="en-US" sz="1100">
                <a:solidFill>
                  <a:schemeClr val="tx1"/>
                </a:solidFill>
              </a:rPr>
              <a:t>*A public version of the Intel TCC User guide is also available (RDC#831067)</a:t>
            </a:r>
          </a:p>
        </p:txBody>
      </p:sp>
      <p:sp>
        <p:nvSpPr>
          <p:cNvPr id="4" name="TextBox 3">
            <a:extLst>
              <a:ext uri="{FF2B5EF4-FFF2-40B4-BE49-F238E27FC236}">
                <a16:creationId xmlns:a16="http://schemas.microsoft.com/office/drawing/2014/main" id="{65EC8732-6CB1-C07D-F64A-F452A2D14221}"/>
              </a:ext>
            </a:extLst>
          </p:cNvPr>
          <p:cNvSpPr txBox="1"/>
          <p:nvPr/>
        </p:nvSpPr>
        <p:spPr>
          <a:xfrm>
            <a:off x="311180" y="1599930"/>
            <a:ext cx="4599094" cy="26599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800" u="none" strike="noStrike" cap="none" spc="0" normalizeH="0" baseline="0" dirty="0">
                <a:ln>
                  <a:noFill/>
                </a:ln>
                <a:solidFill>
                  <a:schemeClr val="tx1"/>
                </a:solidFill>
                <a:effectLst/>
                <a:uFillTx/>
                <a:latin typeface="IntelOne Text Medium" panose="020B0503020203020204" pitchFamily="34" charset="77"/>
                <a:sym typeface="Helvetica Neue"/>
              </a:rPr>
              <a:t>TCC BIOS options</a:t>
            </a:r>
          </a:p>
          <a:p>
            <a:pPr marL="169863" marR="0" indent="-169863"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600" dirty="0">
                <a:solidFill>
                  <a:schemeClr val="tx1"/>
                </a:solidFill>
                <a:latin typeface="IntelOne Text Light" panose="020B0403020203020204" pitchFamily="34" charset="77"/>
              </a:rPr>
              <a:t>Power states and frequency transition optimizations</a:t>
            </a:r>
          </a:p>
          <a:p>
            <a:pPr marL="169863" indent="-169863" defTabSz="2438338">
              <a:lnSpc>
                <a:spcPct val="100000"/>
              </a:lnSpc>
              <a:spcBef>
                <a:spcPts val="0"/>
              </a:spcBef>
              <a:buFont typeface="Arial" panose="020B0604020202020204" pitchFamily="34" charset="0"/>
              <a:buChar char="•"/>
            </a:pPr>
            <a:r>
              <a:rPr lang="en-US" sz="1600" dirty="0">
                <a:solidFill>
                  <a:schemeClr val="tx1"/>
                </a:solidFill>
                <a:latin typeface="IntelOne Text Light" panose="020B0403020203020204" pitchFamily="34" charset="77"/>
              </a:rPr>
              <a:t>Configuration of Intel® TCC features </a:t>
            </a:r>
          </a:p>
          <a:p>
            <a:pPr marL="339725" indent="-169863">
              <a:spcBef>
                <a:spcPts val="0"/>
              </a:spcBef>
              <a:buFont typeface="Arial" panose="020B0604020202020204" pitchFamily="34" charset="0"/>
              <a:buChar char="•"/>
            </a:pPr>
            <a:r>
              <a:rPr lang="en-US" sz="1400" dirty="0">
                <a:solidFill>
                  <a:schemeClr val="tx1"/>
                </a:solidFill>
                <a:latin typeface="IntelOne Text Light" panose="020B0403020203020204" pitchFamily="34" charset="77"/>
              </a:rPr>
              <a:t>Enable robust platform partitioning features</a:t>
            </a:r>
          </a:p>
          <a:p>
            <a:pPr marL="339725" indent="-169863">
              <a:spcBef>
                <a:spcPts val="0"/>
              </a:spcBef>
              <a:buFont typeface="Arial" panose="020B0604020202020204" pitchFamily="34" charset="0"/>
              <a:buChar char="•"/>
            </a:pPr>
            <a:r>
              <a:rPr lang="en-US" sz="1400" dirty="0">
                <a:solidFill>
                  <a:schemeClr val="tx1"/>
                </a:solidFill>
                <a:latin typeface="IntelOne Text Light" panose="020B0403020203020204" pitchFamily="34" charset="77"/>
              </a:rPr>
              <a:t>Limit amount of cache available to GPU</a:t>
            </a:r>
          </a:p>
          <a:p>
            <a:pPr marL="339725" indent="-169863">
              <a:spcBef>
                <a:spcPts val="0"/>
              </a:spcBef>
              <a:buFont typeface="Arial" panose="020B0604020202020204" pitchFamily="34" charset="0"/>
              <a:buChar char="•"/>
            </a:pPr>
            <a:r>
              <a:rPr lang="en-US" sz="1400" dirty="0">
                <a:solidFill>
                  <a:schemeClr val="tx1"/>
                </a:solidFill>
                <a:latin typeface="IntelOne Text Light" panose="020B0403020203020204" pitchFamily="34" charset="77"/>
              </a:rPr>
              <a:t>Optimize IO device utilization of Cache</a:t>
            </a:r>
          </a:p>
          <a:p>
            <a:pPr marL="339725" indent="-169863">
              <a:spcBef>
                <a:spcPts val="0"/>
              </a:spcBef>
              <a:buFont typeface="Arial" panose="020B0604020202020204" pitchFamily="34" charset="0"/>
              <a:buChar char="•"/>
            </a:pPr>
            <a:r>
              <a:rPr lang="en-US" sz="1400" dirty="0">
                <a:solidFill>
                  <a:schemeClr val="tx1"/>
                </a:solidFill>
                <a:latin typeface="IntelOne Text Light" panose="020B0403020203020204" pitchFamily="34" charset="77"/>
              </a:rPr>
              <a:t>Reduce number of interrupts impacting RT workloads</a:t>
            </a:r>
          </a:p>
          <a:p>
            <a:pPr marL="339725" indent="-169863">
              <a:spcBef>
                <a:spcPts val="0"/>
              </a:spcBef>
              <a:buFont typeface="Arial" panose="020B0604020202020204" pitchFamily="34" charset="0"/>
              <a:buChar char="•"/>
            </a:pPr>
            <a:r>
              <a:rPr lang="en-US" sz="1400" dirty="0">
                <a:solidFill>
                  <a:schemeClr val="tx1"/>
                </a:solidFill>
                <a:latin typeface="IntelOne Text Light" panose="020B0403020203020204" pitchFamily="34" charset="77"/>
              </a:rPr>
              <a:t>Prioritize processing of deterministic workloads</a:t>
            </a:r>
          </a:p>
          <a:p>
            <a:pPr marL="339725" indent="-169863">
              <a:spcBef>
                <a:spcPts val="0"/>
              </a:spcBef>
              <a:buFont typeface="Arial" panose="020B0604020202020204" pitchFamily="34" charset="0"/>
              <a:buChar char="•"/>
            </a:pPr>
            <a:r>
              <a:rPr lang="en-US" sz="1400" dirty="0">
                <a:solidFill>
                  <a:schemeClr val="tx1"/>
                </a:solidFill>
                <a:latin typeface="IntelOne Text Light" panose="020B0403020203020204" pitchFamily="34" charset="77"/>
              </a:rPr>
              <a:t>Set up RT Virtual Channels for VC-capable end-points</a:t>
            </a:r>
          </a:p>
        </p:txBody>
      </p:sp>
      <p:sp>
        <p:nvSpPr>
          <p:cNvPr id="8" name="TextBox 7">
            <a:extLst>
              <a:ext uri="{FF2B5EF4-FFF2-40B4-BE49-F238E27FC236}">
                <a16:creationId xmlns:a16="http://schemas.microsoft.com/office/drawing/2014/main" id="{35B7741B-FDF3-E7BD-B8D4-77993F6F6AE1}"/>
              </a:ext>
            </a:extLst>
          </p:cNvPr>
          <p:cNvSpPr txBox="1"/>
          <p:nvPr/>
        </p:nvSpPr>
        <p:spPr>
          <a:xfrm>
            <a:off x="311180" y="4360497"/>
            <a:ext cx="4599094"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800" u="none" strike="noStrike" cap="none" spc="0" normalizeH="0" baseline="0" dirty="0">
                <a:ln>
                  <a:noFill/>
                </a:ln>
                <a:solidFill>
                  <a:schemeClr val="tx1"/>
                </a:solidFill>
                <a:effectLst/>
                <a:uFillTx/>
                <a:latin typeface="IntelOne Text Medium" panose="020B0503020203020204" pitchFamily="34" charset="77"/>
                <a:sym typeface="Helvetica Neue"/>
              </a:rPr>
              <a:t>BIOS configuration Guidance </a:t>
            </a:r>
          </a:p>
          <a:p>
            <a:pPr marR="0" algn="l" defTabSz="2438338" rtl="0" fontAlgn="auto" latinLnBrk="0" hangingPunct="0">
              <a:lnSpc>
                <a:spcPct val="100000"/>
              </a:lnSpc>
              <a:spcBef>
                <a:spcPts val="0"/>
              </a:spcBef>
              <a:spcAft>
                <a:spcPts val="0"/>
              </a:spcAft>
              <a:buClrTx/>
              <a:buSzTx/>
              <a:tabLst/>
            </a:pPr>
            <a:r>
              <a:rPr lang="en-US" sz="1600" dirty="0">
                <a:solidFill>
                  <a:schemeClr val="tx1"/>
                </a:solidFill>
                <a:latin typeface="IntelOne Text Light" panose="020B0403020203020204" pitchFamily="34" charset="77"/>
              </a:rPr>
              <a:t>Intel TCC User Guide </a:t>
            </a:r>
            <a:r>
              <a:rPr lang="en-US" sz="1600" dirty="0">
                <a:solidFill>
                  <a:schemeClr val="accent2"/>
                </a:solidFill>
                <a:latin typeface="IntelOne Text TH Light" panose="020B0403020203020204" pitchFamily="34" charset="-34"/>
                <a:ea typeface="Intel Clear Light" panose="020B0404020203020204" pitchFamily="34" charset="0"/>
                <a:cs typeface="IntelOne Text TH Light" panose="020B0403020203020204" pitchFamily="34" charset="-34"/>
                <a:hlinkClick r:id="rId4"/>
              </a:rPr>
              <a:t>(RDC #786715)</a:t>
            </a:r>
            <a:r>
              <a:rPr lang="en-US" sz="1600" dirty="0">
                <a:solidFill>
                  <a:schemeClr val="accent2"/>
                </a:solidFill>
                <a:latin typeface="IntelOne Text TH Light" panose="020B0403020203020204" pitchFamily="34" charset="-34"/>
                <a:ea typeface="Intel Clear Light" panose="020B0404020203020204" pitchFamily="34" charset="0"/>
                <a:cs typeface="IntelOne Text TH Light" panose="020B0403020203020204" pitchFamily="34" charset="-34"/>
              </a:rPr>
              <a:t>*</a:t>
            </a:r>
            <a:endParaRPr lang="en-US" sz="1400" dirty="0">
              <a:solidFill>
                <a:schemeClr val="tx1"/>
              </a:solidFill>
              <a:latin typeface="IntelOne Text Light" panose="020B0403020203020204" pitchFamily="34" charset="77"/>
            </a:endParaRPr>
          </a:p>
        </p:txBody>
      </p:sp>
      <p:sp>
        <p:nvSpPr>
          <p:cNvPr id="9" name="TextBox 8">
            <a:extLst>
              <a:ext uri="{FF2B5EF4-FFF2-40B4-BE49-F238E27FC236}">
                <a16:creationId xmlns:a16="http://schemas.microsoft.com/office/drawing/2014/main" id="{9085F9BE-AE37-4660-7AF6-DACFFB634D66}"/>
              </a:ext>
            </a:extLst>
          </p:cNvPr>
          <p:cNvSpPr txBox="1"/>
          <p:nvPr/>
        </p:nvSpPr>
        <p:spPr>
          <a:xfrm>
            <a:off x="311180" y="5122255"/>
            <a:ext cx="5543462"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800" u="none" strike="noStrike" cap="none" spc="0" normalizeH="0" baseline="0" dirty="0">
                <a:ln>
                  <a:noFill/>
                </a:ln>
                <a:solidFill>
                  <a:schemeClr val="tx1"/>
                </a:solidFill>
                <a:effectLst/>
                <a:uFillTx/>
                <a:latin typeface="IntelOne Text Medium" panose="020B0503020203020204" pitchFamily="34" charset="77"/>
                <a:sym typeface="Helvetica Neue"/>
              </a:rPr>
              <a:t>Model Specific Registers (MSR)</a:t>
            </a:r>
          </a:p>
          <a:p>
            <a:pPr marR="0" algn="l" defTabSz="2438338" rtl="0" fontAlgn="auto" latinLnBrk="0" hangingPunct="0">
              <a:lnSpc>
                <a:spcPct val="100000"/>
              </a:lnSpc>
              <a:spcBef>
                <a:spcPts val="0"/>
              </a:spcBef>
              <a:spcAft>
                <a:spcPts val="0"/>
              </a:spcAft>
              <a:buClrTx/>
              <a:buSzTx/>
              <a:tabLst/>
            </a:pPr>
            <a:r>
              <a:rPr lang="en-US" sz="1600" dirty="0">
                <a:solidFill>
                  <a:schemeClr val="tx1"/>
                </a:solidFill>
                <a:latin typeface="IntelOne Text Light" panose="020B0403020203020204" pitchFamily="34" charset="77"/>
              </a:rPr>
              <a:t>Programming of cache partitioning and Intel® Speed Shift Technology  settings for Time  Coordinated Compute</a:t>
            </a:r>
          </a:p>
        </p:txBody>
      </p:sp>
    </p:spTree>
    <p:extLst>
      <p:ext uri="{BB962C8B-B14F-4D97-AF65-F5344CB8AC3E}">
        <p14:creationId xmlns:p14="http://schemas.microsoft.com/office/powerpoint/2010/main" val="3104242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AD13-70F0-99C1-23BE-7E37F9C4DF76}"/>
              </a:ext>
            </a:extLst>
          </p:cNvPr>
          <p:cNvSpPr>
            <a:spLocks noGrp="1"/>
          </p:cNvSpPr>
          <p:nvPr>
            <p:ph type="title"/>
          </p:nvPr>
        </p:nvSpPr>
        <p:spPr>
          <a:xfrm>
            <a:off x="444049" y="293708"/>
            <a:ext cx="11010816" cy="952499"/>
          </a:xfrm>
        </p:spPr>
        <p:txBody>
          <a:bodyPr>
            <a:normAutofit fontScale="90000"/>
          </a:bodyPr>
          <a:lstStyle/>
          <a:p>
            <a:r>
              <a:rPr lang="en-US">
                <a:latin typeface="IntelOne Text" panose="020B0503020203020204" pitchFamily="34" charset="77"/>
              </a:rPr>
              <a:t>Intel Platform Enhancements</a:t>
            </a:r>
            <a:br>
              <a:rPr lang="en-US">
                <a:latin typeface="IntelOne Text" panose="020B0503020203020204" pitchFamily="34" charset="77"/>
              </a:rPr>
            </a:br>
            <a:r>
              <a:rPr lang="en-US" sz="2800">
                <a:latin typeface="IntelOne Text" panose="020B0503020203020204" pitchFamily="34" charset="77"/>
              </a:rPr>
              <a:t>Operating System and Hypervisor Examples</a:t>
            </a:r>
            <a:endParaRPr lang="en-US">
              <a:latin typeface="IntelOne Text" panose="020B0503020203020204" pitchFamily="34" charset="77"/>
            </a:endParaRPr>
          </a:p>
        </p:txBody>
      </p:sp>
      <p:pic>
        <p:nvPicPr>
          <p:cNvPr id="30" name="Picture 29" descr="Timeline, waterfall chart&#10;&#10;Description automatically generated">
            <a:extLst>
              <a:ext uri="{FF2B5EF4-FFF2-40B4-BE49-F238E27FC236}">
                <a16:creationId xmlns:a16="http://schemas.microsoft.com/office/drawing/2014/main" id="{8E607B10-D548-74AA-41A9-F66CF428CA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2627" y="3351625"/>
            <a:ext cx="2400300" cy="3238500"/>
          </a:xfrm>
          <a:prstGeom prst="rect">
            <a:avLst/>
          </a:prstGeom>
          <a:scene3d>
            <a:camera prst="isometricTopUp"/>
            <a:lightRig rig="threePt" dir="t"/>
          </a:scene3d>
          <a:sp3d extrusionH="133350">
            <a:extrusionClr>
              <a:schemeClr val="tx2">
                <a:lumMod val="40000"/>
                <a:lumOff val="60000"/>
              </a:schemeClr>
            </a:extrusionClr>
          </a:sp3d>
        </p:spPr>
      </p:pic>
      <p:pic>
        <p:nvPicPr>
          <p:cNvPr id="34" name="Picture 33" descr="A picture containing logo&#10;&#10;Description automatically generated">
            <a:extLst>
              <a:ext uri="{FF2B5EF4-FFF2-40B4-BE49-F238E27FC236}">
                <a16:creationId xmlns:a16="http://schemas.microsoft.com/office/drawing/2014/main" id="{FADDC6A6-0FEA-25DE-2593-F073A730A3CF}"/>
              </a:ext>
            </a:extLst>
          </p:cNvPr>
          <p:cNvPicPr>
            <a:picLocks noChangeAspect="1"/>
          </p:cNvPicPr>
          <p:nvPr/>
        </p:nvPicPr>
        <p:blipFill>
          <a:blip r:embed="rId3" cstate="print">
            <a:alphaModFix amt="69000"/>
            <a:extLst>
              <a:ext uri="{28A0092B-C50C-407E-A947-70E740481C1C}">
                <a14:useLocalDpi xmlns:a14="http://schemas.microsoft.com/office/drawing/2010/main" val="0"/>
              </a:ext>
            </a:extLst>
          </a:blip>
          <a:stretch>
            <a:fillRect/>
          </a:stretch>
        </p:blipFill>
        <p:spPr>
          <a:xfrm>
            <a:off x="5696969" y="2395706"/>
            <a:ext cx="2565400" cy="3251200"/>
          </a:xfrm>
          <a:prstGeom prst="rect">
            <a:avLst/>
          </a:prstGeom>
          <a:scene3d>
            <a:camera prst="isometricTopUp"/>
            <a:lightRig rig="threePt" dir="t"/>
          </a:scene3d>
          <a:sp3d extrusionH="355600">
            <a:extrusionClr>
              <a:schemeClr val="bg2">
                <a:lumMod val="40000"/>
                <a:lumOff val="60000"/>
              </a:schemeClr>
            </a:extrusionClr>
          </a:sp3d>
        </p:spPr>
      </p:pic>
      <p:cxnSp>
        <p:nvCxnSpPr>
          <p:cNvPr id="39" name="Straight Connector 38">
            <a:extLst>
              <a:ext uri="{FF2B5EF4-FFF2-40B4-BE49-F238E27FC236}">
                <a16:creationId xmlns:a16="http://schemas.microsoft.com/office/drawing/2014/main" id="{F7F833BF-A102-8279-565C-54D1B223A210}"/>
              </a:ext>
            </a:extLst>
          </p:cNvPr>
          <p:cNvCxnSpPr>
            <a:cxnSpLocks/>
          </p:cNvCxnSpPr>
          <p:nvPr/>
        </p:nvCxnSpPr>
        <p:spPr>
          <a:xfrm flipV="1">
            <a:off x="6534192" y="3635580"/>
            <a:ext cx="0" cy="1634234"/>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60ED22D2-E87C-8BB8-61AA-A123E60F0A59}"/>
              </a:ext>
            </a:extLst>
          </p:cNvPr>
          <p:cNvCxnSpPr>
            <a:cxnSpLocks/>
          </p:cNvCxnSpPr>
          <p:nvPr/>
        </p:nvCxnSpPr>
        <p:spPr>
          <a:xfrm flipV="1">
            <a:off x="7020695" y="4853644"/>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7A32669D-760F-5619-5DF5-0D1BF1977837}"/>
              </a:ext>
            </a:extLst>
          </p:cNvPr>
          <p:cNvCxnSpPr>
            <a:cxnSpLocks/>
          </p:cNvCxnSpPr>
          <p:nvPr/>
        </p:nvCxnSpPr>
        <p:spPr>
          <a:xfrm flipV="1">
            <a:off x="7126194" y="3976364"/>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22A5B3B3-A435-C588-8EC4-736424F7E7E9}"/>
              </a:ext>
            </a:extLst>
          </p:cNvPr>
          <p:cNvCxnSpPr>
            <a:cxnSpLocks/>
          </p:cNvCxnSpPr>
          <p:nvPr/>
        </p:nvCxnSpPr>
        <p:spPr>
          <a:xfrm flipV="1">
            <a:off x="7407557" y="3857183"/>
            <a:ext cx="0" cy="1789723"/>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7" name="Straight Connector 46">
            <a:extLst>
              <a:ext uri="{FF2B5EF4-FFF2-40B4-BE49-F238E27FC236}">
                <a16:creationId xmlns:a16="http://schemas.microsoft.com/office/drawing/2014/main" id="{EBD6FEAA-7CD0-C076-FC9B-A9F710B6EE1D}"/>
              </a:ext>
            </a:extLst>
          </p:cNvPr>
          <p:cNvCxnSpPr>
            <a:cxnSpLocks/>
          </p:cNvCxnSpPr>
          <p:nvPr/>
        </p:nvCxnSpPr>
        <p:spPr>
          <a:xfrm flipV="1">
            <a:off x="7688911" y="3857183"/>
            <a:ext cx="0" cy="1678353"/>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30678355-30D5-41FA-D798-56C910FAB332}"/>
              </a:ext>
            </a:extLst>
          </p:cNvPr>
          <p:cNvCxnSpPr>
            <a:cxnSpLocks/>
          </p:cNvCxnSpPr>
          <p:nvPr/>
        </p:nvCxnSpPr>
        <p:spPr>
          <a:xfrm flipV="1">
            <a:off x="8005434" y="3635580"/>
            <a:ext cx="0" cy="1826686"/>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182DEEE6-F4CE-D6BB-85D1-52E3EB970D39}"/>
              </a:ext>
            </a:extLst>
          </p:cNvPr>
          <p:cNvCxnSpPr>
            <a:cxnSpLocks/>
          </p:cNvCxnSpPr>
          <p:nvPr/>
        </p:nvCxnSpPr>
        <p:spPr>
          <a:xfrm flipV="1">
            <a:off x="7196543" y="3196295"/>
            <a:ext cx="0" cy="2493592"/>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B689BEBC-1142-E3E7-DE39-81D937237C63}"/>
              </a:ext>
            </a:extLst>
          </p:cNvPr>
          <p:cNvCxnSpPr>
            <a:cxnSpLocks/>
          </p:cNvCxnSpPr>
          <p:nvPr/>
        </p:nvCxnSpPr>
        <p:spPr>
          <a:xfrm flipV="1">
            <a:off x="8603311" y="3351625"/>
            <a:ext cx="0" cy="1692598"/>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67983F10-EDE9-B635-35C1-DFD862C9A776}"/>
              </a:ext>
            </a:extLst>
          </p:cNvPr>
          <p:cNvCxnSpPr>
            <a:cxnSpLocks/>
          </p:cNvCxnSpPr>
          <p:nvPr/>
        </p:nvCxnSpPr>
        <p:spPr>
          <a:xfrm flipV="1">
            <a:off x="7748641" y="3634511"/>
            <a:ext cx="0" cy="1792488"/>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sp>
        <p:nvSpPr>
          <p:cNvPr id="52" name="TextBox 51">
            <a:extLst>
              <a:ext uri="{FF2B5EF4-FFF2-40B4-BE49-F238E27FC236}">
                <a16:creationId xmlns:a16="http://schemas.microsoft.com/office/drawing/2014/main" id="{901FA205-A8BF-4B88-C90F-585015DF7A2C}"/>
              </a:ext>
            </a:extLst>
          </p:cNvPr>
          <p:cNvSpPr txBox="1"/>
          <p:nvPr/>
        </p:nvSpPr>
        <p:spPr>
          <a:xfrm>
            <a:off x="502243" y="2336465"/>
            <a:ext cx="4294001"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800" u="none" strike="noStrike" cap="none" spc="0" normalizeH="0" baseline="0">
                <a:ln>
                  <a:noFill/>
                </a:ln>
                <a:solidFill>
                  <a:schemeClr val="tx1"/>
                </a:solidFill>
                <a:effectLst/>
                <a:uFillTx/>
                <a:latin typeface="IntelOne Text Medium" panose="020B0503020203020204" pitchFamily="34" charset="77"/>
                <a:sym typeface="Helvetica Neue"/>
              </a:rPr>
              <a:t>Features enabled/available in standard Linux </a:t>
            </a:r>
          </a:p>
          <a:p>
            <a:pPr marL="169863" marR="0" indent="-169863"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600">
                <a:solidFill>
                  <a:schemeClr val="tx1"/>
                </a:solidFill>
                <a:latin typeface="IntelOne Text Light" panose="020B0403020203020204" pitchFamily="34" charset="0"/>
              </a:rPr>
              <a:t>Use of Linux Preempt RT</a:t>
            </a:r>
          </a:p>
          <a:p>
            <a:pPr marL="169863" marR="0" indent="-169863"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u="none" strike="noStrike" cap="none" spc="0" normalizeH="0" baseline="0">
                <a:ln>
                  <a:noFill/>
                </a:ln>
                <a:solidFill>
                  <a:schemeClr val="tx1"/>
                </a:solidFill>
                <a:effectLst/>
                <a:uFillTx/>
                <a:latin typeface="IntelOne Text Light" panose="020B0403020203020204" pitchFamily="34" charset="0"/>
                <a:sym typeface="Helvetica Neue"/>
              </a:rPr>
              <a:t>TSN drivers and user space applications</a:t>
            </a:r>
          </a:p>
          <a:p>
            <a:pPr marL="169863" marR="0" indent="-169863"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u="none" strike="noStrike" cap="none" spc="0" normalizeH="0" baseline="0">
                <a:ln>
                  <a:noFill/>
                </a:ln>
                <a:solidFill>
                  <a:schemeClr val="tx1"/>
                </a:solidFill>
                <a:effectLst/>
                <a:uFillTx/>
                <a:latin typeface="IntelOne Text Light" panose="020B0403020203020204" pitchFamily="34" charset="0"/>
                <a:sym typeface="Helvetica Neue"/>
              </a:rPr>
              <a:t>Ubuntu Real-time* available preconfigured</a:t>
            </a:r>
          </a:p>
          <a:p>
            <a:pPr marL="169863" marR="0" indent="-169863"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600">
                <a:solidFill>
                  <a:schemeClr val="tx1"/>
                </a:solidFill>
                <a:latin typeface="IntelOne Text Light" panose="020B0403020203020204" pitchFamily="34" charset="0"/>
              </a:rPr>
              <a:t>Enabling of </a:t>
            </a:r>
            <a:r>
              <a:rPr lang="en-US" sz="1600">
                <a:solidFill>
                  <a:schemeClr val="tx1"/>
                </a:solidFill>
                <a:latin typeface="IntelOne Text Light" panose="020B0403020203020204" pitchFamily="34" charset="0"/>
                <a:hlinkClick r:id="rId4" action="ppaction://hlinksldjump"/>
              </a:rPr>
              <a:t>3</a:t>
            </a:r>
            <a:r>
              <a:rPr lang="en-US" sz="1600" baseline="30000">
                <a:solidFill>
                  <a:schemeClr val="tx1"/>
                </a:solidFill>
                <a:latin typeface="IntelOne Text Light" panose="020B0403020203020204" pitchFamily="34" charset="0"/>
                <a:hlinkClick r:id="rId4" action="ppaction://hlinksldjump"/>
              </a:rPr>
              <a:t>rd</a:t>
            </a:r>
            <a:r>
              <a:rPr lang="en-US" sz="1600">
                <a:solidFill>
                  <a:schemeClr val="tx1"/>
                </a:solidFill>
                <a:latin typeface="IntelOne Text Light" panose="020B0403020203020204" pitchFamily="34" charset="0"/>
                <a:hlinkClick r:id="rId4" action="ppaction://hlinksldjump"/>
              </a:rPr>
              <a:t> party &amp; opensource RTOS &amp; HV </a:t>
            </a:r>
            <a:r>
              <a:rPr lang="en-US" sz="1600">
                <a:solidFill>
                  <a:schemeClr val="tx1"/>
                </a:solidFill>
                <a:latin typeface="IntelOne Text Light" panose="020B0403020203020204" pitchFamily="34" charset="0"/>
              </a:rPr>
              <a:t>solutions</a:t>
            </a:r>
            <a:endParaRPr kumimoji="0" lang="en-US" sz="1600" u="none" strike="noStrike" cap="none" spc="0" normalizeH="0" baseline="0">
              <a:ln>
                <a:noFill/>
              </a:ln>
              <a:solidFill>
                <a:schemeClr val="tx1"/>
              </a:solidFill>
              <a:effectLst/>
              <a:uFillTx/>
              <a:latin typeface="IntelOne Text Light" panose="020B0403020203020204" pitchFamily="34" charset="0"/>
              <a:sym typeface="Helvetica Neue"/>
            </a:endParaRPr>
          </a:p>
          <a:p>
            <a:pPr marL="169863" marR="0" indent="-169863"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600" u="none" strike="noStrike" cap="none" spc="0" normalizeH="0" baseline="0">
              <a:ln>
                <a:noFill/>
              </a:ln>
              <a:solidFill>
                <a:schemeClr val="tx1"/>
              </a:solidFill>
              <a:effectLst/>
              <a:uFillTx/>
              <a:latin typeface="IntelOne Display Light" panose="020B0403020203020204" pitchFamily="34" charset="0"/>
              <a:sym typeface="Helvetica Neue"/>
            </a:endParaRPr>
          </a:p>
        </p:txBody>
      </p:sp>
      <p:sp>
        <p:nvSpPr>
          <p:cNvPr id="53" name="TextBox 52">
            <a:extLst>
              <a:ext uri="{FF2B5EF4-FFF2-40B4-BE49-F238E27FC236}">
                <a16:creationId xmlns:a16="http://schemas.microsoft.com/office/drawing/2014/main" id="{CC754DC7-B1CB-864C-CA1C-6791D35D75ED}"/>
              </a:ext>
            </a:extLst>
          </p:cNvPr>
          <p:cNvSpPr txBox="1"/>
          <p:nvPr/>
        </p:nvSpPr>
        <p:spPr>
          <a:xfrm>
            <a:off x="9385028" y="5048247"/>
            <a:ext cx="2806971"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Silicon platforms</a:t>
            </a:r>
          </a:p>
        </p:txBody>
      </p:sp>
      <p:sp>
        <p:nvSpPr>
          <p:cNvPr id="3" name="TextBox 2">
            <a:extLst>
              <a:ext uri="{FF2B5EF4-FFF2-40B4-BE49-F238E27FC236}">
                <a16:creationId xmlns:a16="http://schemas.microsoft.com/office/drawing/2014/main" id="{59C44935-1210-2F64-4698-C3DE5CFE8847}"/>
              </a:ext>
            </a:extLst>
          </p:cNvPr>
          <p:cNvSpPr txBox="1"/>
          <p:nvPr/>
        </p:nvSpPr>
        <p:spPr>
          <a:xfrm>
            <a:off x="9385029" y="4142129"/>
            <a:ext cx="2806971"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BIOS / Firmware</a:t>
            </a:r>
          </a:p>
        </p:txBody>
      </p:sp>
      <p:pic>
        <p:nvPicPr>
          <p:cNvPr id="5" name="Picture 4" descr="Logo&#10;&#10;Description automatically generated with medium confidence">
            <a:extLst>
              <a:ext uri="{FF2B5EF4-FFF2-40B4-BE49-F238E27FC236}">
                <a16:creationId xmlns:a16="http://schemas.microsoft.com/office/drawing/2014/main" id="{1CF9FEB4-CD6E-ACBD-E63A-578AD14EAB91}"/>
              </a:ext>
            </a:extLst>
          </p:cNvPr>
          <p:cNvPicPr>
            <a:picLocks noChangeAspect="1"/>
          </p:cNvPicPr>
          <p:nvPr/>
        </p:nvPicPr>
        <p:blipFill>
          <a:blip r:embed="rId5" cstate="print">
            <a:alphaModFix amt="61000"/>
            <a:extLst>
              <a:ext uri="{28A0092B-C50C-407E-A947-70E740481C1C}">
                <a14:useLocalDpi xmlns:a14="http://schemas.microsoft.com/office/drawing/2010/main" val="0"/>
              </a:ext>
            </a:extLst>
          </a:blip>
          <a:stretch>
            <a:fillRect/>
          </a:stretch>
        </p:blipFill>
        <p:spPr>
          <a:xfrm>
            <a:off x="5703981" y="1651742"/>
            <a:ext cx="2565400" cy="3251200"/>
          </a:xfrm>
          <a:prstGeom prst="rect">
            <a:avLst/>
          </a:prstGeom>
          <a:scene3d>
            <a:camera prst="isometricTopUp"/>
            <a:lightRig rig="threePt" dir="t"/>
          </a:scene3d>
          <a:sp3d extrusionH="400050">
            <a:extrusionClr>
              <a:schemeClr val="bg2">
                <a:lumMod val="60000"/>
                <a:lumOff val="40000"/>
              </a:schemeClr>
            </a:extrusionClr>
          </a:sp3d>
        </p:spPr>
      </p:pic>
      <p:sp>
        <p:nvSpPr>
          <p:cNvPr id="6" name="TextBox 5">
            <a:extLst>
              <a:ext uri="{FF2B5EF4-FFF2-40B4-BE49-F238E27FC236}">
                <a16:creationId xmlns:a16="http://schemas.microsoft.com/office/drawing/2014/main" id="{21DE0249-FB41-F83E-3182-8A5EC19C020F}"/>
              </a:ext>
            </a:extLst>
          </p:cNvPr>
          <p:cNvSpPr txBox="1"/>
          <p:nvPr/>
        </p:nvSpPr>
        <p:spPr>
          <a:xfrm>
            <a:off x="9385027" y="3388290"/>
            <a:ext cx="2806971"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OS/ Hypervisor</a:t>
            </a:r>
          </a:p>
        </p:txBody>
      </p:sp>
      <p:sp>
        <p:nvSpPr>
          <p:cNvPr id="4" name="TextBox 3">
            <a:extLst>
              <a:ext uri="{FF2B5EF4-FFF2-40B4-BE49-F238E27FC236}">
                <a16:creationId xmlns:a16="http://schemas.microsoft.com/office/drawing/2014/main" id="{2E768FDA-D0B8-D497-96CE-390216E44E17}"/>
              </a:ext>
            </a:extLst>
          </p:cNvPr>
          <p:cNvSpPr txBox="1"/>
          <p:nvPr/>
        </p:nvSpPr>
        <p:spPr>
          <a:xfrm>
            <a:off x="427215" y="5312843"/>
            <a:ext cx="4599094"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800" u="none" strike="noStrike" cap="none" spc="0" normalizeH="0" baseline="0">
                <a:ln>
                  <a:noFill/>
                </a:ln>
                <a:solidFill>
                  <a:schemeClr val="tx1"/>
                </a:solidFill>
                <a:effectLst/>
                <a:uFillTx/>
                <a:latin typeface="IntelOne Text Medium" panose="020B0503020203020204" pitchFamily="34" charset="77"/>
                <a:sym typeface="Helvetica Neue"/>
              </a:rPr>
              <a:t>Linux Kernel configuration guidance </a:t>
            </a:r>
          </a:p>
          <a:p>
            <a:pPr marL="169863" indent="-169863" defTabSz="2438338">
              <a:lnSpc>
                <a:spcPct val="100000"/>
              </a:lnSpc>
              <a:spcBef>
                <a:spcPts val="0"/>
              </a:spcBef>
              <a:buFont typeface="Arial" panose="020B0604020202020204" pitchFamily="34" charset="0"/>
              <a:buChar char="•"/>
            </a:pPr>
            <a:r>
              <a:rPr lang="en-US" sz="1600">
                <a:solidFill>
                  <a:schemeClr val="tx1"/>
                </a:solidFill>
                <a:latin typeface="IntelOne Text Light" panose="020B0403020203020204" pitchFamily="34" charset="77"/>
              </a:rPr>
              <a:t>Intel TCC User Guide </a:t>
            </a:r>
            <a:r>
              <a:rPr lang="en-US" sz="1400">
                <a:solidFill>
                  <a:schemeClr val="accent2"/>
                </a:solidFill>
                <a:latin typeface="IntelOne Text TH Light" panose="020B0403020203020204" pitchFamily="34" charset="-34"/>
                <a:ea typeface="Intel Clear Light" panose="020B0404020203020204" pitchFamily="34" charset="0"/>
                <a:cs typeface="IntelOne Text TH Light" panose="020B0403020203020204" pitchFamily="34" charset="-34"/>
                <a:hlinkClick r:id="rId6"/>
              </a:rPr>
              <a:t>(RDC #786715)</a:t>
            </a:r>
            <a:r>
              <a:rPr lang="en-US" sz="1400">
                <a:solidFill>
                  <a:schemeClr val="accent2"/>
                </a:solidFill>
                <a:latin typeface="IntelOne Text TH Light" panose="020B0403020203020204" pitchFamily="34" charset="-34"/>
                <a:ea typeface="Intel Clear Light" panose="020B0404020203020204" pitchFamily="34" charset="0"/>
                <a:cs typeface="IntelOne Text TH Light" panose="020B0403020203020204" pitchFamily="34" charset="-34"/>
              </a:rPr>
              <a:t>*</a:t>
            </a:r>
            <a:endParaRPr lang="en-US" sz="1400">
              <a:solidFill>
                <a:schemeClr val="tx1"/>
              </a:solidFill>
              <a:latin typeface="IntelOne Text Light" panose="020B0403020203020204" pitchFamily="34" charset="77"/>
            </a:endParaRPr>
          </a:p>
        </p:txBody>
      </p:sp>
      <p:sp>
        <p:nvSpPr>
          <p:cNvPr id="8" name="Rectangle 7">
            <a:extLst>
              <a:ext uri="{FF2B5EF4-FFF2-40B4-BE49-F238E27FC236}">
                <a16:creationId xmlns:a16="http://schemas.microsoft.com/office/drawing/2014/main" id="{50883985-96E0-882D-43A6-41025DB6A7A2}"/>
              </a:ext>
            </a:extLst>
          </p:cNvPr>
          <p:cNvSpPr/>
          <p:nvPr/>
        </p:nvSpPr>
        <p:spPr>
          <a:xfrm>
            <a:off x="7913895" y="6247535"/>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
        <p:nvSpPr>
          <p:cNvPr id="9" name="TextBox 8">
            <a:extLst>
              <a:ext uri="{FF2B5EF4-FFF2-40B4-BE49-F238E27FC236}">
                <a16:creationId xmlns:a16="http://schemas.microsoft.com/office/drawing/2014/main" id="{7CD1ED8E-2D29-8197-CDBF-4346E86660CD}"/>
              </a:ext>
            </a:extLst>
          </p:cNvPr>
          <p:cNvSpPr txBox="1"/>
          <p:nvPr/>
        </p:nvSpPr>
        <p:spPr>
          <a:xfrm>
            <a:off x="347849" y="6071286"/>
            <a:ext cx="4815742" cy="245324"/>
          </a:xfrm>
          <a:prstGeom prst="rect">
            <a:avLst/>
          </a:prstGeom>
          <a:noFill/>
        </p:spPr>
        <p:txBody>
          <a:bodyPr wrap="none" rtlCol="0">
            <a:spAutoFit/>
          </a:bodyPr>
          <a:lstStyle/>
          <a:p>
            <a:r>
              <a:rPr lang="en-US" sz="1100">
                <a:solidFill>
                  <a:schemeClr val="tx1"/>
                </a:solidFill>
              </a:rPr>
              <a:t>*A public version of the Intel TCC User guide is also available (RDC#831067)</a:t>
            </a:r>
          </a:p>
        </p:txBody>
      </p:sp>
    </p:spTree>
    <p:extLst>
      <p:ext uri="{BB962C8B-B14F-4D97-AF65-F5344CB8AC3E}">
        <p14:creationId xmlns:p14="http://schemas.microsoft.com/office/powerpoint/2010/main" val="210488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AD13-70F0-99C1-23BE-7E37F9C4DF76}"/>
              </a:ext>
            </a:extLst>
          </p:cNvPr>
          <p:cNvSpPr>
            <a:spLocks noGrp="1"/>
          </p:cNvSpPr>
          <p:nvPr>
            <p:ph type="title"/>
          </p:nvPr>
        </p:nvSpPr>
        <p:spPr>
          <a:xfrm>
            <a:off x="444049" y="293708"/>
            <a:ext cx="11010816" cy="952499"/>
          </a:xfrm>
        </p:spPr>
        <p:txBody>
          <a:bodyPr>
            <a:normAutofit fontScale="90000"/>
          </a:bodyPr>
          <a:lstStyle/>
          <a:p>
            <a:r>
              <a:rPr lang="en-US">
                <a:latin typeface="IntelOne Text" panose="020B0503020203020204" pitchFamily="34" charset="77"/>
              </a:rPr>
              <a:t>Intel Platform Supporting Development of </a:t>
            </a:r>
            <a:br>
              <a:rPr lang="en-US">
                <a:latin typeface="IntelOne Text" panose="020B0503020203020204" pitchFamily="34" charset="77"/>
              </a:rPr>
            </a:br>
            <a:r>
              <a:rPr lang="en-US">
                <a:latin typeface="IntelOne Text" panose="020B0503020203020204" pitchFamily="34" charset="77"/>
              </a:rPr>
              <a:t>Mixed Criticality Applications</a:t>
            </a:r>
          </a:p>
        </p:txBody>
      </p:sp>
      <p:pic>
        <p:nvPicPr>
          <p:cNvPr id="30" name="Picture 29" descr="Timeline, waterfall chart&#10;&#10;Description automatically generated">
            <a:extLst>
              <a:ext uri="{FF2B5EF4-FFF2-40B4-BE49-F238E27FC236}">
                <a16:creationId xmlns:a16="http://schemas.microsoft.com/office/drawing/2014/main" id="{8E607B10-D548-74AA-41A9-F66CF428C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9509" y="3350602"/>
            <a:ext cx="2400300" cy="3238500"/>
          </a:xfrm>
          <a:prstGeom prst="rect">
            <a:avLst/>
          </a:prstGeom>
          <a:scene3d>
            <a:camera prst="isometricTopUp"/>
            <a:lightRig rig="threePt" dir="t"/>
          </a:scene3d>
          <a:sp3d extrusionH="133350">
            <a:extrusionClr>
              <a:schemeClr val="tx2">
                <a:lumMod val="40000"/>
                <a:lumOff val="60000"/>
              </a:schemeClr>
            </a:extrusionClr>
          </a:sp3d>
        </p:spPr>
      </p:pic>
      <p:pic>
        <p:nvPicPr>
          <p:cNvPr id="34" name="Picture 33" descr="A picture containing logo&#10;&#10;Description automatically generated">
            <a:extLst>
              <a:ext uri="{FF2B5EF4-FFF2-40B4-BE49-F238E27FC236}">
                <a16:creationId xmlns:a16="http://schemas.microsoft.com/office/drawing/2014/main" id="{FADDC6A6-0FEA-25DE-2593-F073A730A3CF}"/>
              </a:ext>
            </a:extLst>
          </p:cNvPr>
          <p:cNvPicPr>
            <a:picLocks noChangeAspect="1"/>
          </p:cNvPicPr>
          <p:nvPr/>
        </p:nvPicPr>
        <p:blipFill>
          <a:blip r:embed="rId4" cstate="print">
            <a:alphaModFix amt="69000"/>
            <a:extLst>
              <a:ext uri="{28A0092B-C50C-407E-A947-70E740481C1C}">
                <a14:useLocalDpi xmlns:a14="http://schemas.microsoft.com/office/drawing/2010/main" val="0"/>
              </a:ext>
            </a:extLst>
          </a:blip>
          <a:stretch>
            <a:fillRect/>
          </a:stretch>
        </p:blipFill>
        <p:spPr>
          <a:xfrm>
            <a:off x="5705683" y="2394683"/>
            <a:ext cx="2565400" cy="3251200"/>
          </a:xfrm>
          <a:prstGeom prst="rect">
            <a:avLst/>
          </a:prstGeom>
          <a:scene3d>
            <a:camera prst="isometricTopUp"/>
            <a:lightRig rig="threePt" dir="t"/>
          </a:scene3d>
          <a:sp3d extrusionH="355600">
            <a:extrusionClr>
              <a:schemeClr val="bg2">
                <a:lumMod val="40000"/>
                <a:lumOff val="60000"/>
              </a:schemeClr>
            </a:extrusionClr>
          </a:sp3d>
        </p:spPr>
      </p:pic>
      <p:cxnSp>
        <p:nvCxnSpPr>
          <p:cNvPr id="39" name="Straight Connector 38">
            <a:extLst>
              <a:ext uri="{FF2B5EF4-FFF2-40B4-BE49-F238E27FC236}">
                <a16:creationId xmlns:a16="http://schemas.microsoft.com/office/drawing/2014/main" id="{F7F833BF-A102-8279-565C-54D1B223A210}"/>
              </a:ext>
            </a:extLst>
          </p:cNvPr>
          <p:cNvCxnSpPr>
            <a:cxnSpLocks/>
          </p:cNvCxnSpPr>
          <p:nvPr/>
        </p:nvCxnSpPr>
        <p:spPr>
          <a:xfrm flipV="1">
            <a:off x="6542906" y="3634557"/>
            <a:ext cx="0" cy="1634234"/>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60ED22D2-E87C-8BB8-61AA-A123E60F0A59}"/>
              </a:ext>
            </a:extLst>
          </p:cNvPr>
          <p:cNvCxnSpPr>
            <a:cxnSpLocks/>
          </p:cNvCxnSpPr>
          <p:nvPr/>
        </p:nvCxnSpPr>
        <p:spPr>
          <a:xfrm flipV="1">
            <a:off x="7029409" y="4852621"/>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7A32669D-760F-5619-5DF5-0D1BF1977837}"/>
              </a:ext>
            </a:extLst>
          </p:cNvPr>
          <p:cNvCxnSpPr>
            <a:cxnSpLocks/>
          </p:cNvCxnSpPr>
          <p:nvPr/>
        </p:nvCxnSpPr>
        <p:spPr>
          <a:xfrm flipV="1">
            <a:off x="7134908" y="3975341"/>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22A5B3B3-A435-C588-8EC4-736424F7E7E9}"/>
              </a:ext>
            </a:extLst>
          </p:cNvPr>
          <p:cNvCxnSpPr>
            <a:cxnSpLocks/>
          </p:cNvCxnSpPr>
          <p:nvPr/>
        </p:nvCxnSpPr>
        <p:spPr>
          <a:xfrm flipV="1">
            <a:off x="7416271" y="3856160"/>
            <a:ext cx="0" cy="1789723"/>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7" name="Straight Connector 46">
            <a:extLst>
              <a:ext uri="{FF2B5EF4-FFF2-40B4-BE49-F238E27FC236}">
                <a16:creationId xmlns:a16="http://schemas.microsoft.com/office/drawing/2014/main" id="{EBD6FEAA-7CD0-C076-FC9B-A9F710B6EE1D}"/>
              </a:ext>
            </a:extLst>
          </p:cNvPr>
          <p:cNvCxnSpPr>
            <a:cxnSpLocks/>
          </p:cNvCxnSpPr>
          <p:nvPr/>
        </p:nvCxnSpPr>
        <p:spPr>
          <a:xfrm flipV="1">
            <a:off x="7697625" y="3856160"/>
            <a:ext cx="0" cy="1678353"/>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30678355-30D5-41FA-D798-56C910FAB332}"/>
              </a:ext>
            </a:extLst>
          </p:cNvPr>
          <p:cNvCxnSpPr>
            <a:cxnSpLocks/>
          </p:cNvCxnSpPr>
          <p:nvPr/>
        </p:nvCxnSpPr>
        <p:spPr>
          <a:xfrm flipV="1">
            <a:off x="8023575" y="3660854"/>
            <a:ext cx="0" cy="1826686"/>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182DEEE6-F4CE-D6BB-85D1-52E3EB970D39}"/>
              </a:ext>
            </a:extLst>
          </p:cNvPr>
          <p:cNvCxnSpPr>
            <a:cxnSpLocks/>
          </p:cNvCxnSpPr>
          <p:nvPr/>
        </p:nvCxnSpPr>
        <p:spPr>
          <a:xfrm flipV="1">
            <a:off x="7205257" y="3195272"/>
            <a:ext cx="0" cy="2493592"/>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B689BEBC-1142-E3E7-DE39-81D937237C63}"/>
              </a:ext>
            </a:extLst>
          </p:cNvPr>
          <p:cNvCxnSpPr>
            <a:cxnSpLocks/>
          </p:cNvCxnSpPr>
          <p:nvPr/>
        </p:nvCxnSpPr>
        <p:spPr>
          <a:xfrm flipV="1">
            <a:off x="8615271" y="3350602"/>
            <a:ext cx="0" cy="1692598"/>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67983F10-EDE9-B635-35C1-DFD862C9A776}"/>
              </a:ext>
            </a:extLst>
          </p:cNvPr>
          <p:cNvCxnSpPr>
            <a:cxnSpLocks/>
          </p:cNvCxnSpPr>
          <p:nvPr/>
        </p:nvCxnSpPr>
        <p:spPr>
          <a:xfrm flipV="1">
            <a:off x="7757809" y="3519724"/>
            <a:ext cx="11732" cy="1967816"/>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sp>
        <p:nvSpPr>
          <p:cNvPr id="52" name="TextBox 51">
            <a:extLst>
              <a:ext uri="{FF2B5EF4-FFF2-40B4-BE49-F238E27FC236}">
                <a16:creationId xmlns:a16="http://schemas.microsoft.com/office/drawing/2014/main" id="{901FA205-A8BF-4B88-C90F-585015DF7A2C}"/>
              </a:ext>
            </a:extLst>
          </p:cNvPr>
          <p:cNvSpPr txBox="1"/>
          <p:nvPr/>
        </p:nvSpPr>
        <p:spPr>
          <a:xfrm>
            <a:off x="638633" y="1472070"/>
            <a:ext cx="4331629" cy="48936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800" u="none" strike="noStrike" cap="none" spc="0" normalizeH="0" baseline="0">
                <a:ln>
                  <a:noFill/>
                </a:ln>
                <a:solidFill>
                  <a:schemeClr val="tx1"/>
                </a:solidFill>
                <a:effectLst/>
                <a:uFillTx/>
                <a:latin typeface="IntelOne Text Medium" panose="020B0503020203020204" pitchFamily="34" charset="77"/>
                <a:sym typeface="Helvetica Neue"/>
              </a:rPr>
              <a:t>Variety of mixed-criticality customer applications running on Intel’s platform deliver a SW-defined implementation:</a:t>
            </a:r>
          </a:p>
          <a:p>
            <a:pPr marL="0" marR="0" indent="0" algn="l" defTabSz="2438338" rtl="0" fontAlgn="auto" latinLnBrk="0" hangingPunct="0">
              <a:lnSpc>
                <a:spcPct val="100000"/>
              </a:lnSpc>
              <a:spcBef>
                <a:spcPts val="0"/>
              </a:spcBef>
              <a:spcAft>
                <a:spcPts val="0"/>
              </a:spcAft>
              <a:buClrTx/>
              <a:buSzTx/>
              <a:buFontTx/>
              <a:buNone/>
              <a:tabLst/>
            </a:pPr>
            <a:endParaRPr kumimoji="0" lang="en-US" sz="1800" u="none" strike="noStrike" cap="none" spc="0" normalizeH="0" baseline="0">
              <a:ln>
                <a:noFill/>
              </a:ln>
              <a:solidFill>
                <a:schemeClr val="tx1"/>
              </a:solidFill>
              <a:effectLst/>
              <a:uFillTx/>
              <a:latin typeface="IntelOne Text Medium" panose="020B0503020203020204" pitchFamily="34" charset="77"/>
              <a:sym typeface="Helvetica Neue"/>
            </a:endParaRPr>
          </a:p>
          <a:p>
            <a:pPr marR="0" algn="l" defTabSz="2438338" rtl="0" fontAlgn="auto" latinLnBrk="0" hangingPunct="0">
              <a:lnSpc>
                <a:spcPct val="100000"/>
              </a:lnSpc>
              <a:spcBef>
                <a:spcPts val="0"/>
              </a:spcBef>
              <a:spcAft>
                <a:spcPts val="0"/>
              </a:spcAft>
              <a:buClrTx/>
              <a:buSzTx/>
              <a:tabLst/>
            </a:pPr>
            <a:r>
              <a:rPr lang="en-US" sz="1800">
                <a:solidFill>
                  <a:schemeClr val="tx1"/>
                </a:solidFill>
                <a:latin typeface="IntelOne Text Medium" panose="020B0503020203020204" pitchFamily="34" charset="77"/>
              </a:rPr>
              <a:t>Real-time Applications:</a:t>
            </a: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600" err="1">
                <a:solidFill>
                  <a:srgbClr val="FFFFFF"/>
                </a:solidFill>
                <a:latin typeface="IntelOne Text Light" panose="020B0403020203020204" pitchFamily="34" charset="0"/>
              </a:rPr>
              <a:t>vPLC</a:t>
            </a:r>
            <a:endParaRPr lang="en-US" sz="1600">
              <a:solidFill>
                <a:srgbClr val="FFFFFF"/>
              </a:solidFill>
              <a:latin typeface="IntelOne Text Light" panose="020B0403020203020204" pitchFamily="34" charset="0"/>
            </a:endParaRP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600">
                <a:solidFill>
                  <a:srgbClr val="FFFFFF"/>
                </a:solidFill>
                <a:latin typeface="IntelOne Text Light" panose="020B0403020203020204" pitchFamily="34" charset="0"/>
              </a:rPr>
              <a:t>PLC</a:t>
            </a: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600">
                <a:solidFill>
                  <a:srgbClr val="FFFFFF"/>
                </a:solidFill>
                <a:latin typeface="IntelOne Text Light" panose="020B0403020203020204" pitchFamily="34" charset="0"/>
              </a:rPr>
              <a:t>Industrial Computer Vision</a:t>
            </a: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600">
                <a:solidFill>
                  <a:srgbClr val="FFFFFF"/>
                </a:solidFill>
                <a:latin typeface="IntelOne Text Light" panose="020B0403020203020204" pitchFamily="34" charset="0"/>
              </a:rPr>
              <a:t>Motion control</a:t>
            </a: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600">
                <a:solidFill>
                  <a:srgbClr val="FFFFFF"/>
                </a:solidFill>
                <a:latin typeface="IntelOne Text Light" panose="020B0403020203020204" pitchFamily="34" charset="0"/>
              </a:rPr>
              <a:t>AV applications</a:t>
            </a: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600">
                <a:solidFill>
                  <a:srgbClr val="FFFFFF"/>
                </a:solidFill>
                <a:latin typeface="IntelOne Text Light" panose="020B0403020203020204" pitchFamily="34" charset="0"/>
              </a:rPr>
              <a:t>etc. </a:t>
            </a:r>
          </a:p>
          <a:p>
            <a:pPr marL="0" marR="0" indent="0" algn="l" defTabSz="2438338" rtl="0" fontAlgn="auto" latinLnBrk="0" hangingPunct="0">
              <a:lnSpc>
                <a:spcPct val="100000"/>
              </a:lnSpc>
              <a:spcBef>
                <a:spcPts val="0"/>
              </a:spcBef>
              <a:spcAft>
                <a:spcPts val="0"/>
              </a:spcAft>
              <a:buClrTx/>
              <a:buSzTx/>
              <a:buFontTx/>
              <a:buNone/>
              <a:tabLst/>
            </a:pPr>
            <a:endParaRPr lang="en-US" sz="1800">
              <a:solidFill>
                <a:schemeClr val="tx1"/>
              </a:solidFill>
              <a:latin typeface="IntelOne Text Medium" panose="020B0503020203020204" pitchFamily="34" charset="77"/>
            </a:endParaRPr>
          </a:p>
          <a:p>
            <a:pPr defTabSz="2438338">
              <a:lnSpc>
                <a:spcPct val="100000"/>
              </a:lnSpc>
              <a:spcBef>
                <a:spcPts val="0"/>
              </a:spcBef>
            </a:pPr>
            <a:r>
              <a:rPr lang="en-US" sz="1800">
                <a:solidFill>
                  <a:schemeClr val="tx1"/>
                </a:solidFill>
                <a:latin typeface="IntelOne Text Medium" panose="020B0503020203020204" pitchFamily="34" charset="77"/>
              </a:rPr>
              <a:t>Best-effort Applications:</a:t>
            </a:r>
          </a:p>
          <a:p>
            <a:pPr marL="285750" marR="0" lvl="0" indent="-2857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FFFFFF"/>
                </a:solidFill>
                <a:effectLst/>
                <a:uLnTx/>
                <a:uFillTx/>
                <a:latin typeface="IntelOne Text Light" panose="020B0403020203020204" pitchFamily="34" charset="0"/>
                <a:sym typeface="Helvetica Neue"/>
              </a:rPr>
              <a:t>HMI</a:t>
            </a:r>
          </a:p>
          <a:p>
            <a:pPr marL="285750" marR="0" lvl="0" indent="-2857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FFFFFF"/>
                </a:solidFill>
                <a:effectLst/>
                <a:uLnTx/>
                <a:uFillTx/>
                <a:latin typeface="IntelOne Text Light" panose="020B0403020203020204" pitchFamily="34" charset="0"/>
                <a:sym typeface="Helvetica Neue"/>
              </a:rPr>
              <a:t>Data Analytics</a:t>
            </a:r>
          </a:p>
          <a:p>
            <a:pPr marL="285750" marR="0" lvl="0" indent="-2857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FFFFFF"/>
                </a:solidFill>
                <a:effectLst/>
                <a:uLnTx/>
                <a:uFillTx/>
                <a:latin typeface="IntelOne Text Light" panose="020B0403020203020204" pitchFamily="34" charset="0"/>
                <a:sym typeface="Helvetica Neue"/>
              </a:rPr>
              <a:t>Security </a:t>
            </a:r>
          </a:p>
          <a:p>
            <a:pPr marL="285750" marR="0" lvl="0" indent="-2857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FFFFFF"/>
                </a:solidFill>
                <a:effectLst/>
                <a:uLnTx/>
                <a:uFillTx/>
                <a:latin typeface="IntelOne Text Light" panose="020B0403020203020204" pitchFamily="34" charset="0"/>
                <a:sym typeface="Helvetica Neue"/>
              </a:rPr>
              <a:t>Manageability</a:t>
            </a:r>
          </a:p>
          <a:p>
            <a:pPr marL="285750" marR="0" lvl="0" indent="-2857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1600">
                <a:solidFill>
                  <a:srgbClr val="FFFFFF"/>
                </a:solidFill>
                <a:latin typeface="IntelOne Text Light" panose="020B0403020203020204" pitchFamily="34" charset="0"/>
              </a:rPr>
              <a:t>AI</a:t>
            </a:r>
            <a:endParaRPr kumimoji="0" lang="en-US" sz="1600" b="0" i="0" u="none" strike="noStrike" kern="0" cap="none" spc="0" normalizeH="0" baseline="0" noProof="0">
              <a:ln>
                <a:noFill/>
              </a:ln>
              <a:solidFill>
                <a:srgbClr val="FFFFFF"/>
              </a:solidFill>
              <a:effectLst/>
              <a:uLnTx/>
              <a:uFillTx/>
              <a:latin typeface="IntelOne Text Light" panose="020B0403020203020204" pitchFamily="34" charset="0"/>
              <a:sym typeface="Helvetica Neue"/>
            </a:endParaRPr>
          </a:p>
          <a:p>
            <a:pPr marL="285750" marR="0" lvl="0" indent="-2857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1600">
                <a:solidFill>
                  <a:srgbClr val="FFFFFF"/>
                </a:solidFill>
                <a:latin typeface="IntelOne Text Light" panose="020B0403020203020204" pitchFamily="34" charset="0"/>
              </a:rPr>
              <a:t>etc. </a:t>
            </a:r>
            <a:endParaRPr kumimoji="0" lang="en-US" sz="1600" b="0" i="0" u="none" strike="noStrike" kern="0" cap="none" spc="0" normalizeH="0" baseline="0" noProof="0">
              <a:ln>
                <a:noFill/>
              </a:ln>
              <a:solidFill>
                <a:srgbClr val="FFFFFF"/>
              </a:solidFill>
              <a:effectLst/>
              <a:uLnTx/>
              <a:uFillTx/>
              <a:latin typeface="IntelOne Text Light" panose="020B0403020203020204" pitchFamily="34" charset="0"/>
              <a:sym typeface="Helvetica Neue"/>
            </a:endParaRPr>
          </a:p>
        </p:txBody>
      </p:sp>
      <p:pic>
        <p:nvPicPr>
          <p:cNvPr id="5" name="Picture 4" descr="Logo&#10;&#10;Description automatically generated with medium confidence">
            <a:extLst>
              <a:ext uri="{FF2B5EF4-FFF2-40B4-BE49-F238E27FC236}">
                <a16:creationId xmlns:a16="http://schemas.microsoft.com/office/drawing/2014/main" id="{1CF9FEB4-CD6E-ACBD-E63A-578AD14EAB91}"/>
              </a:ext>
            </a:extLst>
          </p:cNvPr>
          <p:cNvPicPr>
            <a:picLocks noChangeAspect="1"/>
          </p:cNvPicPr>
          <p:nvPr/>
        </p:nvPicPr>
        <p:blipFill>
          <a:blip r:embed="rId5" cstate="print">
            <a:alphaModFix amt="61000"/>
            <a:extLst>
              <a:ext uri="{28A0092B-C50C-407E-A947-70E740481C1C}">
                <a14:useLocalDpi xmlns:a14="http://schemas.microsoft.com/office/drawing/2010/main" val="0"/>
              </a:ext>
            </a:extLst>
          </a:blip>
          <a:stretch>
            <a:fillRect/>
          </a:stretch>
        </p:blipFill>
        <p:spPr>
          <a:xfrm>
            <a:off x="5713799" y="1631865"/>
            <a:ext cx="2565400" cy="3251200"/>
          </a:xfrm>
          <a:prstGeom prst="rect">
            <a:avLst/>
          </a:prstGeom>
          <a:scene3d>
            <a:camera prst="isometricTopUp"/>
            <a:lightRig rig="threePt" dir="t"/>
          </a:scene3d>
          <a:sp3d extrusionH="400050">
            <a:extrusionClr>
              <a:schemeClr val="bg2">
                <a:lumMod val="60000"/>
                <a:lumOff val="40000"/>
              </a:schemeClr>
            </a:extrusionClr>
          </a:sp3d>
        </p:spPr>
      </p:pic>
      <p:sp>
        <p:nvSpPr>
          <p:cNvPr id="6" name="TextBox 5">
            <a:extLst>
              <a:ext uri="{FF2B5EF4-FFF2-40B4-BE49-F238E27FC236}">
                <a16:creationId xmlns:a16="http://schemas.microsoft.com/office/drawing/2014/main" id="{21DE0249-FB41-F83E-3182-8A5EC19C020F}"/>
              </a:ext>
            </a:extLst>
          </p:cNvPr>
          <p:cNvSpPr txBox="1"/>
          <p:nvPr/>
        </p:nvSpPr>
        <p:spPr>
          <a:xfrm>
            <a:off x="9269574" y="2401943"/>
            <a:ext cx="2501194"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600">
                <a:solidFill>
                  <a:schemeClr val="tx1"/>
                </a:solidFill>
                <a:latin typeface="IntelOne Text Medium" panose="020B0503020203020204" pitchFamily="34" charset="77"/>
              </a:rPr>
              <a:t>Mixed-criticality Applications</a:t>
            </a:r>
            <a:endParaRPr kumimoji="0" lang="en-US" sz="1600" u="none" strike="noStrike" cap="none" spc="0" normalizeH="0" baseline="0">
              <a:ln>
                <a:noFill/>
              </a:ln>
              <a:solidFill>
                <a:schemeClr val="tx1"/>
              </a:solidFill>
              <a:effectLst/>
              <a:uFillTx/>
              <a:latin typeface="IntelOne Text Medium" panose="020B0503020203020204" pitchFamily="34" charset="77"/>
              <a:sym typeface="Helvetica Neue"/>
            </a:endParaRPr>
          </a:p>
        </p:txBody>
      </p:sp>
      <p:pic>
        <p:nvPicPr>
          <p:cNvPr id="278" name="Picture 277">
            <a:extLst>
              <a:ext uri="{FF2B5EF4-FFF2-40B4-BE49-F238E27FC236}">
                <a16:creationId xmlns:a16="http://schemas.microsoft.com/office/drawing/2014/main" id="{E61C9617-D2ED-34EA-F88E-7AA58A948876}"/>
              </a:ext>
            </a:extLst>
          </p:cNvPr>
          <p:cNvPicPr>
            <a:picLocks noChangeAspect="1"/>
          </p:cNvPicPr>
          <p:nvPr/>
        </p:nvPicPr>
        <p:blipFill rotWithShape="1">
          <a:blip r:embed="rId6">
            <a:alphaModFix amt="75000"/>
          </a:blip>
          <a:srcRect r="5721"/>
          <a:stretch/>
        </p:blipFill>
        <p:spPr>
          <a:xfrm>
            <a:off x="5629058" y="764093"/>
            <a:ext cx="2661202" cy="3286029"/>
          </a:xfrm>
          <a:prstGeom prst="rect">
            <a:avLst/>
          </a:prstGeom>
          <a:scene3d>
            <a:camera prst="isometricTopUp"/>
            <a:lightRig rig="threePt" dir="t"/>
          </a:scene3d>
          <a:sp3d extrusionH="400050">
            <a:extrusionClr>
              <a:schemeClr val="accent2">
                <a:lumMod val="60000"/>
                <a:lumOff val="40000"/>
              </a:schemeClr>
            </a:extrusionClr>
          </a:sp3d>
        </p:spPr>
      </p:pic>
    </p:spTree>
    <p:extLst>
      <p:ext uri="{BB962C8B-B14F-4D97-AF65-F5344CB8AC3E}">
        <p14:creationId xmlns:p14="http://schemas.microsoft.com/office/powerpoint/2010/main" val="1113584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AD13-70F0-99C1-23BE-7E37F9C4DF76}"/>
              </a:ext>
            </a:extLst>
          </p:cNvPr>
          <p:cNvSpPr>
            <a:spLocks noGrp="1"/>
          </p:cNvSpPr>
          <p:nvPr>
            <p:ph type="title"/>
          </p:nvPr>
        </p:nvSpPr>
        <p:spPr>
          <a:xfrm>
            <a:off x="444049" y="293708"/>
            <a:ext cx="11010816" cy="952499"/>
          </a:xfrm>
        </p:spPr>
        <p:txBody>
          <a:bodyPr>
            <a:normAutofit fontScale="90000"/>
          </a:bodyPr>
          <a:lstStyle/>
          <a:p>
            <a:r>
              <a:rPr lang="en-US">
                <a:latin typeface="IntelOne Text" panose="020B0503020203020204" pitchFamily="34" charset="77"/>
              </a:rPr>
              <a:t>Application focused Reference Software Examples </a:t>
            </a:r>
            <a:br>
              <a:rPr lang="en-US">
                <a:latin typeface="IntelOne Text" panose="020B0503020203020204" pitchFamily="34" charset="77"/>
              </a:rPr>
            </a:br>
            <a:endParaRPr lang="en-US">
              <a:latin typeface="IntelOne Text" panose="020B0503020203020204" pitchFamily="34" charset="77"/>
            </a:endParaRPr>
          </a:p>
        </p:txBody>
      </p:sp>
      <p:pic>
        <p:nvPicPr>
          <p:cNvPr id="30" name="Picture 29" descr="Timeline, waterfall chart&#10;&#10;Description automatically generated">
            <a:extLst>
              <a:ext uri="{FF2B5EF4-FFF2-40B4-BE49-F238E27FC236}">
                <a16:creationId xmlns:a16="http://schemas.microsoft.com/office/drawing/2014/main" id="{8E607B10-D548-74AA-41A9-F66CF428C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9509" y="3347343"/>
            <a:ext cx="2400300" cy="3238500"/>
          </a:xfrm>
          <a:prstGeom prst="rect">
            <a:avLst/>
          </a:prstGeom>
          <a:scene3d>
            <a:camera prst="isometricTopUp"/>
            <a:lightRig rig="threePt" dir="t"/>
          </a:scene3d>
          <a:sp3d extrusionH="133350">
            <a:extrusionClr>
              <a:schemeClr val="tx2">
                <a:lumMod val="40000"/>
                <a:lumOff val="60000"/>
              </a:schemeClr>
            </a:extrusionClr>
          </a:sp3d>
        </p:spPr>
      </p:pic>
      <p:pic>
        <p:nvPicPr>
          <p:cNvPr id="34" name="Picture 33" descr="A picture containing logo&#10;&#10;Description automatically generated">
            <a:extLst>
              <a:ext uri="{FF2B5EF4-FFF2-40B4-BE49-F238E27FC236}">
                <a16:creationId xmlns:a16="http://schemas.microsoft.com/office/drawing/2014/main" id="{FADDC6A6-0FEA-25DE-2593-F073A730A3CF}"/>
              </a:ext>
            </a:extLst>
          </p:cNvPr>
          <p:cNvPicPr>
            <a:picLocks noChangeAspect="1"/>
          </p:cNvPicPr>
          <p:nvPr/>
        </p:nvPicPr>
        <p:blipFill>
          <a:blip r:embed="rId4" cstate="print">
            <a:alphaModFix amt="69000"/>
            <a:extLst>
              <a:ext uri="{28A0092B-C50C-407E-A947-70E740481C1C}">
                <a14:useLocalDpi xmlns:a14="http://schemas.microsoft.com/office/drawing/2010/main" val="0"/>
              </a:ext>
            </a:extLst>
          </a:blip>
          <a:stretch>
            <a:fillRect/>
          </a:stretch>
        </p:blipFill>
        <p:spPr>
          <a:xfrm>
            <a:off x="5705683" y="2391424"/>
            <a:ext cx="2565400" cy="3251200"/>
          </a:xfrm>
          <a:prstGeom prst="rect">
            <a:avLst/>
          </a:prstGeom>
          <a:scene3d>
            <a:camera prst="isometricTopUp"/>
            <a:lightRig rig="threePt" dir="t"/>
          </a:scene3d>
          <a:sp3d extrusionH="355600">
            <a:extrusionClr>
              <a:schemeClr val="bg2">
                <a:lumMod val="40000"/>
                <a:lumOff val="60000"/>
              </a:schemeClr>
            </a:extrusionClr>
          </a:sp3d>
        </p:spPr>
      </p:pic>
      <p:cxnSp>
        <p:nvCxnSpPr>
          <p:cNvPr id="39" name="Straight Connector 38">
            <a:extLst>
              <a:ext uri="{FF2B5EF4-FFF2-40B4-BE49-F238E27FC236}">
                <a16:creationId xmlns:a16="http://schemas.microsoft.com/office/drawing/2014/main" id="{F7F833BF-A102-8279-565C-54D1B223A210}"/>
              </a:ext>
            </a:extLst>
          </p:cNvPr>
          <p:cNvCxnSpPr>
            <a:cxnSpLocks/>
          </p:cNvCxnSpPr>
          <p:nvPr/>
        </p:nvCxnSpPr>
        <p:spPr>
          <a:xfrm flipV="1">
            <a:off x="6542906" y="3631298"/>
            <a:ext cx="0" cy="1634234"/>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60ED22D2-E87C-8BB8-61AA-A123E60F0A59}"/>
              </a:ext>
            </a:extLst>
          </p:cNvPr>
          <p:cNvCxnSpPr>
            <a:cxnSpLocks/>
          </p:cNvCxnSpPr>
          <p:nvPr/>
        </p:nvCxnSpPr>
        <p:spPr>
          <a:xfrm flipV="1">
            <a:off x="7029409" y="4849362"/>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7A32669D-760F-5619-5DF5-0D1BF1977837}"/>
              </a:ext>
            </a:extLst>
          </p:cNvPr>
          <p:cNvCxnSpPr>
            <a:cxnSpLocks/>
          </p:cNvCxnSpPr>
          <p:nvPr/>
        </p:nvCxnSpPr>
        <p:spPr>
          <a:xfrm flipV="1">
            <a:off x="7134908" y="3972082"/>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22A5B3B3-A435-C588-8EC4-736424F7E7E9}"/>
              </a:ext>
            </a:extLst>
          </p:cNvPr>
          <p:cNvCxnSpPr>
            <a:cxnSpLocks/>
          </p:cNvCxnSpPr>
          <p:nvPr/>
        </p:nvCxnSpPr>
        <p:spPr>
          <a:xfrm flipV="1">
            <a:off x="7416271" y="3852901"/>
            <a:ext cx="0" cy="1789723"/>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7" name="Straight Connector 46">
            <a:extLst>
              <a:ext uri="{FF2B5EF4-FFF2-40B4-BE49-F238E27FC236}">
                <a16:creationId xmlns:a16="http://schemas.microsoft.com/office/drawing/2014/main" id="{EBD6FEAA-7CD0-C076-FC9B-A9F710B6EE1D}"/>
              </a:ext>
            </a:extLst>
          </p:cNvPr>
          <p:cNvCxnSpPr>
            <a:cxnSpLocks/>
          </p:cNvCxnSpPr>
          <p:nvPr/>
        </p:nvCxnSpPr>
        <p:spPr>
          <a:xfrm flipV="1">
            <a:off x="7697625" y="3852901"/>
            <a:ext cx="0" cy="1678353"/>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30678355-30D5-41FA-D798-56C910FAB332}"/>
              </a:ext>
            </a:extLst>
          </p:cNvPr>
          <p:cNvCxnSpPr>
            <a:cxnSpLocks/>
          </p:cNvCxnSpPr>
          <p:nvPr/>
        </p:nvCxnSpPr>
        <p:spPr>
          <a:xfrm flipV="1">
            <a:off x="8014148" y="3631298"/>
            <a:ext cx="0" cy="1826686"/>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182DEEE6-F4CE-D6BB-85D1-52E3EB970D39}"/>
              </a:ext>
            </a:extLst>
          </p:cNvPr>
          <p:cNvCxnSpPr>
            <a:cxnSpLocks/>
          </p:cNvCxnSpPr>
          <p:nvPr/>
        </p:nvCxnSpPr>
        <p:spPr>
          <a:xfrm flipV="1">
            <a:off x="7195830" y="2863805"/>
            <a:ext cx="21608" cy="2821800"/>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B689BEBC-1142-E3E7-DE39-81D937237C63}"/>
              </a:ext>
            </a:extLst>
          </p:cNvPr>
          <p:cNvCxnSpPr>
            <a:cxnSpLocks/>
          </p:cNvCxnSpPr>
          <p:nvPr/>
        </p:nvCxnSpPr>
        <p:spPr>
          <a:xfrm flipV="1">
            <a:off x="8605844" y="2823166"/>
            <a:ext cx="14848" cy="2216775"/>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67983F10-EDE9-B635-35C1-DFD862C9A776}"/>
              </a:ext>
            </a:extLst>
          </p:cNvPr>
          <p:cNvCxnSpPr>
            <a:cxnSpLocks/>
          </p:cNvCxnSpPr>
          <p:nvPr/>
        </p:nvCxnSpPr>
        <p:spPr>
          <a:xfrm flipV="1">
            <a:off x="8107334" y="3258129"/>
            <a:ext cx="11732" cy="1967816"/>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sp>
        <p:nvSpPr>
          <p:cNvPr id="52" name="TextBox 51">
            <a:extLst>
              <a:ext uri="{FF2B5EF4-FFF2-40B4-BE49-F238E27FC236}">
                <a16:creationId xmlns:a16="http://schemas.microsoft.com/office/drawing/2014/main" id="{901FA205-A8BF-4B88-C90F-585015DF7A2C}"/>
              </a:ext>
            </a:extLst>
          </p:cNvPr>
          <p:cNvSpPr txBox="1"/>
          <p:nvPr/>
        </p:nvSpPr>
        <p:spPr>
          <a:xfrm>
            <a:off x="282554" y="2525612"/>
            <a:ext cx="4321480"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800">
                <a:solidFill>
                  <a:schemeClr val="tx1"/>
                </a:solidFill>
                <a:latin typeface="IntelOne Text Medium" panose="020B0503020203020204" pitchFamily="34" charset="77"/>
              </a:rPr>
              <a:t>Reference software &amp; libraries for implementing applications for different markets &amp; usages including</a:t>
            </a: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600">
                <a:solidFill>
                  <a:srgbClr val="FFFFFF"/>
                </a:solidFill>
                <a:latin typeface="IntelOne Text Light" panose="020B0403020203020204" pitchFamily="34" charset="0"/>
              </a:rPr>
              <a:t>TSN Reference Software</a:t>
            </a: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600">
                <a:solidFill>
                  <a:srgbClr val="FFFFFF"/>
                </a:solidFill>
                <a:latin typeface="IntelOne Text Light" panose="020B0403020203020204" pitchFamily="34" charset="0"/>
              </a:rPr>
              <a:t>Real-time Compute Performance KPI application </a:t>
            </a:r>
          </a:p>
          <a:p>
            <a:pPr marL="285750" indent="-285750" defTabSz="2438338">
              <a:lnSpc>
                <a:spcPct val="100000"/>
              </a:lnSpc>
              <a:spcBef>
                <a:spcPts val="0"/>
              </a:spcBef>
              <a:buFont typeface="Arial" panose="020B0604020202020204" pitchFamily="34" charset="0"/>
              <a:buChar char="•"/>
            </a:pPr>
            <a:r>
              <a:rPr lang="en-US" sz="1600">
                <a:solidFill>
                  <a:schemeClr val="tx1"/>
                </a:solidFill>
                <a:latin typeface="IntelOne Text Light" panose="020B0403020203020204" pitchFamily="34" charset="0"/>
              </a:rPr>
              <a:t>Enabling of </a:t>
            </a:r>
            <a:r>
              <a:rPr lang="en-US" sz="1600">
                <a:solidFill>
                  <a:schemeClr val="tx1"/>
                </a:solidFill>
                <a:latin typeface="IntelOne Text Light" panose="020B0403020203020204" pitchFamily="34" charset="0"/>
                <a:hlinkClick r:id="rId5" action="ppaction://hlinksldjump"/>
              </a:rPr>
              <a:t>3</a:t>
            </a:r>
            <a:r>
              <a:rPr lang="en-US" sz="1600" baseline="30000">
                <a:solidFill>
                  <a:schemeClr val="tx1"/>
                </a:solidFill>
                <a:latin typeface="IntelOne Text Light" panose="020B0403020203020204" pitchFamily="34" charset="0"/>
                <a:hlinkClick r:id="rId5" action="ppaction://hlinksldjump"/>
              </a:rPr>
              <a:t>rd</a:t>
            </a:r>
            <a:r>
              <a:rPr lang="en-US" sz="1600">
                <a:solidFill>
                  <a:schemeClr val="tx1"/>
                </a:solidFill>
                <a:latin typeface="IntelOne Text Light" panose="020B0403020203020204" pitchFamily="34" charset="0"/>
                <a:hlinkClick r:id="rId5" action="ppaction://hlinksldjump"/>
              </a:rPr>
              <a:t> party </a:t>
            </a:r>
            <a:r>
              <a:rPr lang="en-US" sz="1600">
                <a:solidFill>
                  <a:schemeClr val="tx1"/>
                </a:solidFill>
                <a:latin typeface="IntelOne Text Light" panose="020B0403020203020204" pitchFamily="34" charset="0"/>
              </a:rPr>
              <a:t>SW partners</a:t>
            </a:r>
            <a:endParaRPr lang="en-US" sz="1600">
              <a:solidFill>
                <a:srgbClr val="FFFFFF"/>
              </a:solidFill>
              <a:latin typeface="IntelOne Text Light" panose="020B0403020203020204" pitchFamily="34" charset="0"/>
            </a:endParaRPr>
          </a:p>
          <a:p>
            <a:pPr marL="0" marR="0" indent="0" algn="l" defTabSz="2438338" rtl="0" fontAlgn="auto" latinLnBrk="0" hangingPunct="0">
              <a:lnSpc>
                <a:spcPct val="100000"/>
              </a:lnSpc>
              <a:spcBef>
                <a:spcPts val="0"/>
              </a:spcBef>
              <a:spcAft>
                <a:spcPts val="0"/>
              </a:spcAft>
              <a:buClrTx/>
              <a:buSzTx/>
              <a:buFontTx/>
              <a:buNone/>
              <a:tabLst/>
            </a:pPr>
            <a:endParaRPr lang="en-US" sz="1600">
              <a:solidFill>
                <a:schemeClr val="tx1"/>
              </a:solidFill>
              <a:latin typeface="IntelOne Text Medium" panose="020B0503020203020204" pitchFamily="34" charset="77"/>
            </a:endParaRPr>
          </a:p>
        </p:txBody>
      </p:sp>
      <p:sp>
        <p:nvSpPr>
          <p:cNvPr id="53" name="TextBox 52">
            <a:extLst>
              <a:ext uri="{FF2B5EF4-FFF2-40B4-BE49-F238E27FC236}">
                <a16:creationId xmlns:a16="http://schemas.microsoft.com/office/drawing/2014/main" id="{CC754DC7-B1CB-864C-CA1C-6791D35D75ED}"/>
              </a:ext>
            </a:extLst>
          </p:cNvPr>
          <p:cNvSpPr txBox="1"/>
          <p:nvPr/>
        </p:nvSpPr>
        <p:spPr>
          <a:xfrm>
            <a:off x="9269574" y="5059575"/>
            <a:ext cx="250119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Silicon platforms</a:t>
            </a:r>
          </a:p>
        </p:txBody>
      </p:sp>
      <p:sp>
        <p:nvSpPr>
          <p:cNvPr id="3" name="TextBox 2">
            <a:extLst>
              <a:ext uri="{FF2B5EF4-FFF2-40B4-BE49-F238E27FC236}">
                <a16:creationId xmlns:a16="http://schemas.microsoft.com/office/drawing/2014/main" id="{59C44935-1210-2F64-4698-C3DE5CFE8847}"/>
              </a:ext>
            </a:extLst>
          </p:cNvPr>
          <p:cNvSpPr txBox="1"/>
          <p:nvPr/>
        </p:nvSpPr>
        <p:spPr>
          <a:xfrm>
            <a:off x="9269575" y="4181444"/>
            <a:ext cx="250119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BIOS / Firmware</a:t>
            </a:r>
          </a:p>
        </p:txBody>
      </p:sp>
      <p:pic>
        <p:nvPicPr>
          <p:cNvPr id="5" name="Picture 4" descr="Logo&#10;&#10;Description automatically generated with medium confidence">
            <a:extLst>
              <a:ext uri="{FF2B5EF4-FFF2-40B4-BE49-F238E27FC236}">
                <a16:creationId xmlns:a16="http://schemas.microsoft.com/office/drawing/2014/main" id="{1CF9FEB4-CD6E-ACBD-E63A-578AD14EAB91}"/>
              </a:ext>
            </a:extLst>
          </p:cNvPr>
          <p:cNvPicPr>
            <a:picLocks noChangeAspect="1"/>
          </p:cNvPicPr>
          <p:nvPr/>
        </p:nvPicPr>
        <p:blipFill>
          <a:blip r:embed="rId6" cstate="print">
            <a:alphaModFix amt="61000"/>
            <a:extLst>
              <a:ext uri="{28A0092B-C50C-407E-A947-70E740481C1C}">
                <a14:useLocalDpi xmlns:a14="http://schemas.microsoft.com/office/drawing/2010/main" val="0"/>
              </a:ext>
            </a:extLst>
          </a:blip>
          <a:stretch>
            <a:fillRect/>
          </a:stretch>
        </p:blipFill>
        <p:spPr>
          <a:xfrm>
            <a:off x="5713799" y="1611835"/>
            <a:ext cx="2565400" cy="3251200"/>
          </a:xfrm>
          <a:prstGeom prst="rect">
            <a:avLst/>
          </a:prstGeom>
          <a:scene3d>
            <a:camera prst="isometricTopUp"/>
            <a:lightRig rig="threePt" dir="t"/>
          </a:scene3d>
          <a:sp3d extrusionH="400050">
            <a:extrusionClr>
              <a:schemeClr val="bg2">
                <a:lumMod val="60000"/>
                <a:lumOff val="40000"/>
              </a:schemeClr>
            </a:extrusionClr>
          </a:sp3d>
        </p:spPr>
      </p:pic>
      <p:sp>
        <p:nvSpPr>
          <p:cNvPr id="6" name="TextBox 5">
            <a:extLst>
              <a:ext uri="{FF2B5EF4-FFF2-40B4-BE49-F238E27FC236}">
                <a16:creationId xmlns:a16="http://schemas.microsoft.com/office/drawing/2014/main" id="{21DE0249-FB41-F83E-3182-8A5EC19C020F}"/>
              </a:ext>
            </a:extLst>
          </p:cNvPr>
          <p:cNvSpPr txBox="1"/>
          <p:nvPr/>
        </p:nvSpPr>
        <p:spPr>
          <a:xfrm>
            <a:off x="9262494" y="2220725"/>
            <a:ext cx="2501194"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600">
                <a:solidFill>
                  <a:schemeClr val="tx1"/>
                </a:solidFill>
                <a:latin typeface="IntelOne Text Medium" panose="020B0503020203020204" pitchFamily="34" charset="77"/>
              </a:rPr>
              <a:t>Application reference code and Libraries</a:t>
            </a:r>
            <a:endParaRPr kumimoji="0" lang="en-US" sz="1600" u="none" strike="noStrike" cap="none" spc="0" normalizeH="0" baseline="0">
              <a:ln>
                <a:noFill/>
              </a:ln>
              <a:solidFill>
                <a:schemeClr val="tx1"/>
              </a:solidFill>
              <a:effectLst/>
              <a:uFillTx/>
              <a:latin typeface="IntelOne Text Medium" panose="020B0503020203020204" pitchFamily="34" charset="77"/>
              <a:sym typeface="Helvetica Neue"/>
            </a:endParaRPr>
          </a:p>
        </p:txBody>
      </p:sp>
      <p:sp>
        <p:nvSpPr>
          <p:cNvPr id="8" name="TextBox 7">
            <a:extLst>
              <a:ext uri="{FF2B5EF4-FFF2-40B4-BE49-F238E27FC236}">
                <a16:creationId xmlns:a16="http://schemas.microsoft.com/office/drawing/2014/main" id="{5D7D7CB4-9CF0-BE82-44F2-2A8464BFAC6D}"/>
              </a:ext>
            </a:extLst>
          </p:cNvPr>
          <p:cNvSpPr txBox="1"/>
          <p:nvPr/>
        </p:nvSpPr>
        <p:spPr>
          <a:xfrm>
            <a:off x="9244885" y="3419482"/>
            <a:ext cx="250119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OS/ Hypervisor</a:t>
            </a:r>
          </a:p>
        </p:txBody>
      </p:sp>
      <p:pic>
        <p:nvPicPr>
          <p:cNvPr id="11" name="Picture 10">
            <a:extLst>
              <a:ext uri="{FF2B5EF4-FFF2-40B4-BE49-F238E27FC236}">
                <a16:creationId xmlns:a16="http://schemas.microsoft.com/office/drawing/2014/main" id="{0D311B5C-7A6D-B3A6-9CF6-E5CDA8975CA3}"/>
              </a:ext>
            </a:extLst>
          </p:cNvPr>
          <p:cNvPicPr>
            <a:picLocks noChangeAspect="1"/>
          </p:cNvPicPr>
          <p:nvPr/>
        </p:nvPicPr>
        <p:blipFill rotWithShape="1">
          <a:blip r:embed="rId7">
            <a:alphaModFix amt="75000"/>
          </a:blip>
          <a:srcRect r="5721"/>
          <a:stretch/>
        </p:blipFill>
        <p:spPr>
          <a:xfrm>
            <a:off x="5665185" y="870287"/>
            <a:ext cx="2661202" cy="3286029"/>
          </a:xfrm>
          <a:prstGeom prst="rect">
            <a:avLst/>
          </a:prstGeom>
          <a:scene3d>
            <a:camera prst="isometricTopUp"/>
            <a:lightRig rig="threePt" dir="t"/>
          </a:scene3d>
          <a:sp3d extrusionH="400050">
            <a:extrusionClr>
              <a:schemeClr val="accent2">
                <a:lumMod val="60000"/>
                <a:lumOff val="40000"/>
              </a:schemeClr>
            </a:extrusionClr>
          </a:sp3d>
        </p:spPr>
      </p:pic>
      <p:pic>
        <p:nvPicPr>
          <p:cNvPr id="158" name="Picture 157">
            <a:extLst>
              <a:ext uri="{FF2B5EF4-FFF2-40B4-BE49-F238E27FC236}">
                <a16:creationId xmlns:a16="http://schemas.microsoft.com/office/drawing/2014/main" id="{06E9A8FE-4EE0-F5A4-ADBD-4673992B7CD1}"/>
              </a:ext>
            </a:extLst>
          </p:cNvPr>
          <p:cNvPicPr>
            <a:picLocks noChangeAspect="1"/>
          </p:cNvPicPr>
          <p:nvPr/>
        </p:nvPicPr>
        <p:blipFill>
          <a:blip r:embed="rId8"/>
          <a:stretch>
            <a:fillRect/>
          </a:stretch>
        </p:blipFill>
        <p:spPr>
          <a:xfrm>
            <a:off x="8578610" y="2373369"/>
            <a:ext cx="438950" cy="365792"/>
          </a:xfrm>
          <a:prstGeom prst="rect">
            <a:avLst/>
          </a:prstGeom>
          <a:scene3d>
            <a:camera prst="isometricTopUp"/>
            <a:lightRig rig="threePt" dir="t"/>
          </a:scene3d>
          <a:sp3d extrusionH="127000">
            <a:extrusionClr>
              <a:schemeClr val="accent1"/>
            </a:extrusionClr>
          </a:sp3d>
        </p:spPr>
      </p:pic>
      <p:pic>
        <p:nvPicPr>
          <p:cNvPr id="159" name="Picture 158">
            <a:extLst>
              <a:ext uri="{FF2B5EF4-FFF2-40B4-BE49-F238E27FC236}">
                <a16:creationId xmlns:a16="http://schemas.microsoft.com/office/drawing/2014/main" id="{C79B47D6-578A-8417-0404-92B300AFFCAD}"/>
              </a:ext>
            </a:extLst>
          </p:cNvPr>
          <p:cNvPicPr>
            <a:picLocks noChangeAspect="1"/>
          </p:cNvPicPr>
          <p:nvPr/>
        </p:nvPicPr>
        <p:blipFill>
          <a:blip r:embed="rId9"/>
          <a:stretch>
            <a:fillRect/>
          </a:stretch>
        </p:blipFill>
        <p:spPr>
          <a:xfrm>
            <a:off x="7434916" y="2425626"/>
            <a:ext cx="438950" cy="365792"/>
          </a:xfrm>
          <a:prstGeom prst="rect">
            <a:avLst/>
          </a:prstGeom>
          <a:scene3d>
            <a:camera prst="isometricTopUp"/>
            <a:lightRig rig="threePt" dir="t"/>
          </a:scene3d>
          <a:sp3d extrusionH="127000">
            <a:extrusionClr>
              <a:schemeClr val="accent1"/>
            </a:extrusionClr>
          </a:sp3d>
        </p:spPr>
      </p:pic>
      <p:cxnSp>
        <p:nvCxnSpPr>
          <p:cNvPr id="210" name="Straight Connector 209">
            <a:extLst>
              <a:ext uri="{FF2B5EF4-FFF2-40B4-BE49-F238E27FC236}">
                <a16:creationId xmlns:a16="http://schemas.microsoft.com/office/drawing/2014/main" id="{FC1690A3-80B9-76A4-DD28-BC9C1F44F5B8}"/>
              </a:ext>
            </a:extLst>
          </p:cNvPr>
          <p:cNvCxnSpPr>
            <a:cxnSpLocks/>
          </p:cNvCxnSpPr>
          <p:nvPr/>
        </p:nvCxnSpPr>
        <p:spPr>
          <a:xfrm flipV="1">
            <a:off x="7217438" y="2856309"/>
            <a:ext cx="10804" cy="340045"/>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pic>
        <p:nvPicPr>
          <p:cNvPr id="208" name="Picture 207">
            <a:extLst>
              <a:ext uri="{FF2B5EF4-FFF2-40B4-BE49-F238E27FC236}">
                <a16:creationId xmlns:a16="http://schemas.microsoft.com/office/drawing/2014/main" id="{AE0E400E-02BB-45C4-F318-D6185544452A}"/>
              </a:ext>
            </a:extLst>
          </p:cNvPr>
          <p:cNvPicPr>
            <a:picLocks noChangeAspect="1"/>
          </p:cNvPicPr>
          <p:nvPr/>
        </p:nvPicPr>
        <p:blipFill>
          <a:blip r:embed="rId10"/>
          <a:stretch>
            <a:fillRect/>
          </a:stretch>
        </p:blipFill>
        <p:spPr>
          <a:xfrm>
            <a:off x="7101621" y="2632276"/>
            <a:ext cx="438950" cy="365792"/>
          </a:xfrm>
          <a:prstGeom prst="rect">
            <a:avLst/>
          </a:prstGeom>
          <a:scene3d>
            <a:camera prst="isometricTopUp"/>
            <a:lightRig rig="threePt" dir="t"/>
          </a:scene3d>
          <a:sp3d extrusionH="127000">
            <a:extrusionClr>
              <a:schemeClr val="accent1"/>
            </a:extrusionClr>
          </a:sp3d>
        </p:spPr>
      </p:pic>
      <p:pic>
        <p:nvPicPr>
          <p:cNvPr id="166" name="Picture 165">
            <a:extLst>
              <a:ext uri="{FF2B5EF4-FFF2-40B4-BE49-F238E27FC236}">
                <a16:creationId xmlns:a16="http://schemas.microsoft.com/office/drawing/2014/main" id="{F330465F-CF16-6DD4-F5F1-CFE8D94F9756}"/>
              </a:ext>
            </a:extLst>
          </p:cNvPr>
          <p:cNvPicPr>
            <a:picLocks noChangeAspect="1"/>
          </p:cNvPicPr>
          <p:nvPr/>
        </p:nvPicPr>
        <p:blipFill>
          <a:blip r:embed="rId9"/>
          <a:stretch>
            <a:fillRect/>
          </a:stretch>
        </p:blipFill>
        <p:spPr>
          <a:xfrm>
            <a:off x="6516054" y="2998068"/>
            <a:ext cx="438950" cy="365792"/>
          </a:xfrm>
          <a:prstGeom prst="rect">
            <a:avLst/>
          </a:prstGeom>
          <a:scene3d>
            <a:camera prst="isometricTopUp"/>
            <a:lightRig rig="threePt" dir="t"/>
          </a:scene3d>
          <a:sp3d extrusionH="127000">
            <a:extrusionClr>
              <a:schemeClr val="accent1"/>
            </a:extrusionClr>
          </a:sp3d>
        </p:spPr>
      </p:pic>
    </p:spTree>
    <p:extLst>
      <p:ext uri="{BB962C8B-B14F-4D97-AF65-F5344CB8AC3E}">
        <p14:creationId xmlns:p14="http://schemas.microsoft.com/office/powerpoint/2010/main" val="745078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AD13-70F0-99C1-23BE-7E37F9C4DF76}"/>
              </a:ext>
            </a:extLst>
          </p:cNvPr>
          <p:cNvSpPr>
            <a:spLocks noGrp="1"/>
          </p:cNvSpPr>
          <p:nvPr>
            <p:ph type="title"/>
          </p:nvPr>
        </p:nvSpPr>
        <p:spPr>
          <a:xfrm>
            <a:off x="444049" y="293708"/>
            <a:ext cx="11010816" cy="952499"/>
          </a:xfrm>
        </p:spPr>
        <p:txBody>
          <a:bodyPr>
            <a:normAutofit fontScale="90000"/>
          </a:bodyPr>
          <a:lstStyle/>
          <a:p>
            <a:r>
              <a:rPr kumimoji="0" lang="en-US" sz="3600" b="0" i="0" u="none" strike="noStrike" kern="0" cap="none" spc="0" normalizeH="0" baseline="0" noProof="0">
                <a:ln>
                  <a:noFill/>
                </a:ln>
                <a:solidFill>
                  <a:srgbClr val="FFFFFF"/>
                </a:solidFill>
                <a:effectLst/>
                <a:uLnTx/>
                <a:uFillTx/>
                <a:latin typeface="IntelOne Text Medium" panose="020B0703020203020204" pitchFamily="34" charset="0"/>
                <a:sym typeface="Helvetica Neue"/>
              </a:rPr>
              <a:t>Intel® Edge Controls for Industrial </a:t>
            </a:r>
            <a:br>
              <a:rPr lang="en-US">
                <a:latin typeface="IntelOne Text" panose="020B0503020203020204" pitchFamily="34" charset="77"/>
              </a:rPr>
            </a:br>
            <a:endParaRPr lang="en-US">
              <a:latin typeface="IntelOne Text" panose="020B0503020203020204" pitchFamily="34" charset="77"/>
            </a:endParaRPr>
          </a:p>
        </p:txBody>
      </p:sp>
      <p:pic>
        <p:nvPicPr>
          <p:cNvPr id="30" name="Picture 29" descr="Timeline, waterfall chart&#10;&#10;Description automatically generated">
            <a:extLst>
              <a:ext uri="{FF2B5EF4-FFF2-40B4-BE49-F238E27FC236}">
                <a16:creationId xmlns:a16="http://schemas.microsoft.com/office/drawing/2014/main" id="{8E607B10-D548-74AA-41A9-F66CF428C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9509" y="3347343"/>
            <a:ext cx="2400300" cy="3238500"/>
          </a:xfrm>
          <a:prstGeom prst="rect">
            <a:avLst/>
          </a:prstGeom>
          <a:scene3d>
            <a:camera prst="isometricTopUp"/>
            <a:lightRig rig="threePt" dir="t"/>
          </a:scene3d>
          <a:sp3d extrusionH="133350">
            <a:extrusionClr>
              <a:schemeClr val="tx2">
                <a:lumMod val="40000"/>
                <a:lumOff val="60000"/>
              </a:schemeClr>
            </a:extrusionClr>
          </a:sp3d>
        </p:spPr>
      </p:pic>
      <p:pic>
        <p:nvPicPr>
          <p:cNvPr id="34" name="Picture 33" descr="A picture containing logo&#10;&#10;Description automatically generated">
            <a:extLst>
              <a:ext uri="{FF2B5EF4-FFF2-40B4-BE49-F238E27FC236}">
                <a16:creationId xmlns:a16="http://schemas.microsoft.com/office/drawing/2014/main" id="{FADDC6A6-0FEA-25DE-2593-F073A730A3CF}"/>
              </a:ext>
            </a:extLst>
          </p:cNvPr>
          <p:cNvPicPr>
            <a:picLocks noChangeAspect="1"/>
          </p:cNvPicPr>
          <p:nvPr/>
        </p:nvPicPr>
        <p:blipFill>
          <a:blip r:embed="rId4" cstate="print">
            <a:alphaModFix amt="69000"/>
            <a:extLst>
              <a:ext uri="{28A0092B-C50C-407E-A947-70E740481C1C}">
                <a14:useLocalDpi xmlns:a14="http://schemas.microsoft.com/office/drawing/2010/main" val="0"/>
              </a:ext>
            </a:extLst>
          </a:blip>
          <a:stretch>
            <a:fillRect/>
          </a:stretch>
        </p:blipFill>
        <p:spPr>
          <a:xfrm>
            <a:off x="5705683" y="2391424"/>
            <a:ext cx="2565400" cy="3251200"/>
          </a:xfrm>
          <a:prstGeom prst="rect">
            <a:avLst/>
          </a:prstGeom>
          <a:scene3d>
            <a:camera prst="isometricTopUp"/>
            <a:lightRig rig="threePt" dir="t"/>
          </a:scene3d>
          <a:sp3d extrusionH="355600">
            <a:extrusionClr>
              <a:schemeClr val="bg2">
                <a:lumMod val="40000"/>
                <a:lumOff val="60000"/>
              </a:schemeClr>
            </a:extrusionClr>
          </a:sp3d>
        </p:spPr>
      </p:pic>
      <p:cxnSp>
        <p:nvCxnSpPr>
          <p:cNvPr id="39" name="Straight Connector 38">
            <a:extLst>
              <a:ext uri="{FF2B5EF4-FFF2-40B4-BE49-F238E27FC236}">
                <a16:creationId xmlns:a16="http://schemas.microsoft.com/office/drawing/2014/main" id="{F7F833BF-A102-8279-565C-54D1B223A210}"/>
              </a:ext>
            </a:extLst>
          </p:cNvPr>
          <p:cNvCxnSpPr>
            <a:cxnSpLocks/>
          </p:cNvCxnSpPr>
          <p:nvPr/>
        </p:nvCxnSpPr>
        <p:spPr>
          <a:xfrm flipV="1">
            <a:off x="6542906" y="3631298"/>
            <a:ext cx="0" cy="1634234"/>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60ED22D2-E87C-8BB8-61AA-A123E60F0A59}"/>
              </a:ext>
            </a:extLst>
          </p:cNvPr>
          <p:cNvCxnSpPr>
            <a:cxnSpLocks/>
          </p:cNvCxnSpPr>
          <p:nvPr/>
        </p:nvCxnSpPr>
        <p:spPr>
          <a:xfrm flipV="1">
            <a:off x="7029409" y="4849362"/>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7A32669D-760F-5619-5DF5-0D1BF1977837}"/>
              </a:ext>
            </a:extLst>
          </p:cNvPr>
          <p:cNvCxnSpPr>
            <a:cxnSpLocks/>
          </p:cNvCxnSpPr>
          <p:nvPr/>
        </p:nvCxnSpPr>
        <p:spPr>
          <a:xfrm flipV="1">
            <a:off x="7134908" y="3972082"/>
            <a:ext cx="0" cy="990601"/>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22A5B3B3-A435-C588-8EC4-736424F7E7E9}"/>
              </a:ext>
            </a:extLst>
          </p:cNvPr>
          <p:cNvCxnSpPr>
            <a:cxnSpLocks/>
          </p:cNvCxnSpPr>
          <p:nvPr/>
        </p:nvCxnSpPr>
        <p:spPr>
          <a:xfrm flipV="1">
            <a:off x="7416271" y="3852901"/>
            <a:ext cx="0" cy="1789723"/>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7" name="Straight Connector 46">
            <a:extLst>
              <a:ext uri="{FF2B5EF4-FFF2-40B4-BE49-F238E27FC236}">
                <a16:creationId xmlns:a16="http://schemas.microsoft.com/office/drawing/2014/main" id="{EBD6FEAA-7CD0-C076-FC9B-A9F710B6EE1D}"/>
              </a:ext>
            </a:extLst>
          </p:cNvPr>
          <p:cNvCxnSpPr>
            <a:cxnSpLocks/>
          </p:cNvCxnSpPr>
          <p:nvPr/>
        </p:nvCxnSpPr>
        <p:spPr>
          <a:xfrm flipV="1">
            <a:off x="7697625" y="3852901"/>
            <a:ext cx="0" cy="1678353"/>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30678355-30D5-41FA-D798-56C910FAB332}"/>
              </a:ext>
            </a:extLst>
          </p:cNvPr>
          <p:cNvCxnSpPr>
            <a:cxnSpLocks/>
          </p:cNvCxnSpPr>
          <p:nvPr/>
        </p:nvCxnSpPr>
        <p:spPr>
          <a:xfrm flipV="1">
            <a:off x="8014148" y="3631298"/>
            <a:ext cx="0" cy="1826686"/>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182DEEE6-F4CE-D6BB-85D1-52E3EB970D39}"/>
              </a:ext>
            </a:extLst>
          </p:cNvPr>
          <p:cNvCxnSpPr>
            <a:cxnSpLocks/>
          </p:cNvCxnSpPr>
          <p:nvPr/>
        </p:nvCxnSpPr>
        <p:spPr>
          <a:xfrm flipV="1">
            <a:off x="7195830" y="2863805"/>
            <a:ext cx="21608" cy="2821800"/>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B689BEBC-1142-E3E7-DE39-81D937237C63}"/>
              </a:ext>
            </a:extLst>
          </p:cNvPr>
          <p:cNvCxnSpPr>
            <a:cxnSpLocks/>
          </p:cNvCxnSpPr>
          <p:nvPr/>
        </p:nvCxnSpPr>
        <p:spPr>
          <a:xfrm flipV="1">
            <a:off x="8605844" y="2823166"/>
            <a:ext cx="14848" cy="2216775"/>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67983F10-EDE9-B635-35C1-DFD862C9A776}"/>
              </a:ext>
            </a:extLst>
          </p:cNvPr>
          <p:cNvCxnSpPr>
            <a:cxnSpLocks/>
          </p:cNvCxnSpPr>
          <p:nvPr/>
        </p:nvCxnSpPr>
        <p:spPr>
          <a:xfrm flipV="1">
            <a:off x="8107334" y="3258129"/>
            <a:ext cx="11732" cy="1967816"/>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sp>
        <p:nvSpPr>
          <p:cNvPr id="53" name="TextBox 52">
            <a:extLst>
              <a:ext uri="{FF2B5EF4-FFF2-40B4-BE49-F238E27FC236}">
                <a16:creationId xmlns:a16="http://schemas.microsoft.com/office/drawing/2014/main" id="{CC754DC7-B1CB-864C-CA1C-6791D35D75ED}"/>
              </a:ext>
            </a:extLst>
          </p:cNvPr>
          <p:cNvSpPr txBox="1"/>
          <p:nvPr/>
        </p:nvSpPr>
        <p:spPr>
          <a:xfrm>
            <a:off x="9269574" y="5059575"/>
            <a:ext cx="250119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Silicon platforms</a:t>
            </a:r>
          </a:p>
        </p:txBody>
      </p:sp>
      <p:sp>
        <p:nvSpPr>
          <p:cNvPr id="3" name="TextBox 2">
            <a:extLst>
              <a:ext uri="{FF2B5EF4-FFF2-40B4-BE49-F238E27FC236}">
                <a16:creationId xmlns:a16="http://schemas.microsoft.com/office/drawing/2014/main" id="{59C44935-1210-2F64-4698-C3DE5CFE8847}"/>
              </a:ext>
            </a:extLst>
          </p:cNvPr>
          <p:cNvSpPr txBox="1"/>
          <p:nvPr/>
        </p:nvSpPr>
        <p:spPr>
          <a:xfrm>
            <a:off x="9269575" y="4181444"/>
            <a:ext cx="250119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BIOS / Firmware</a:t>
            </a:r>
          </a:p>
        </p:txBody>
      </p:sp>
      <p:pic>
        <p:nvPicPr>
          <p:cNvPr id="5" name="Picture 4" descr="Logo&#10;&#10;Description automatically generated with medium confidence">
            <a:extLst>
              <a:ext uri="{FF2B5EF4-FFF2-40B4-BE49-F238E27FC236}">
                <a16:creationId xmlns:a16="http://schemas.microsoft.com/office/drawing/2014/main" id="{1CF9FEB4-CD6E-ACBD-E63A-578AD14EAB91}"/>
              </a:ext>
            </a:extLst>
          </p:cNvPr>
          <p:cNvPicPr>
            <a:picLocks noChangeAspect="1"/>
          </p:cNvPicPr>
          <p:nvPr/>
        </p:nvPicPr>
        <p:blipFill>
          <a:blip r:embed="rId5" cstate="print">
            <a:alphaModFix amt="61000"/>
            <a:extLst>
              <a:ext uri="{28A0092B-C50C-407E-A947-70E740481C1C}">
                <a14:useLocalDpi xmlns:a14="http://schemas.microsoft.com/office/drawing/2010/main" val="0"/>
              </a:ext>
            </a:extLst>
          </a:blip>
          <a:stretch>
            <a:fillRect/>
          </a:stretch>
        </p:blipFill>
        <p:spPr>
          <a:xfrm>
            <a:off x="5713799" y="1611835"/>
            <a:ext cx="2565400" cy="3251200"/>
          </a:xfrm>
          <a:prstGeom prst="rect">
            <a:avLst/>
          </a:prstGeom>
          <a:scene3d>
            <a:camera prst="isometricTopUp"/>
            <a:lightRig rig="threePt" dir="t"/>
          </a:scene3d>
          <a:sp3d extrusionH="400050">
            <a:extrusionClr>
              <a:schemeClr val="bg2">
                <a:lumMod val="60000"/>
                <a:lumOff val="40000"/>
              </a:schemeClr>
            </a:extrusionClr>
          </a:sp3d>
        </p:spPr>
      </p:pic>
      <p:sp>
        <p:nvSpPr>
          <p:cNvPr id="6" name="TextBox 5">
            <a:extLst>
              <a:ext uri="{FF2B5EF4-FFF2-40B4-BE49-F238E27FC236}">
                <a16:creationId xmlns:a16="http://schemas.microsoft.com/office/drawing/2014/main" id="{21DE0249-FB41-F83E-3182-8A5EC19C020F}"/>
              </a:ext>
            </a:extLst>
          </p:cNvPr>
          <p:cNvSpPr txBox="1"/>
          <p:nvPr/>
        </p:nvSpPr>
        <p:spPr>
          <a:xfrm>
            <a:off x="9262494" y="2220725"/>
            <a:ext cx="2501194"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600">
                <a:solidFill>
                  <a:schemeClr val="tx1"/>
                </a:solidFill>
                <a:latin typeface="IntelOne Text Medium" panose="020B0503020203020204" pitchFamily="34" charset="77"/>
              </a:rPr>
              <a:t>Application reference code and Libraries</a:t>
            </a:r>
            <a:endParaRPr kumimoji="0" lang="en-US" sz="1600" u="none" strike="noStrike" cap="none" spc="0" normalizeH="0" baseline="0">
              <a:ln>
                <a:noFill/>
              </a:ln>
              <a:solidFill>
                <a:schemeClr val="tx1"/>
              </a:solidFill>
              <a:effectLst/>
              <a:uFillTx/>
              <a:latin typeface="IntelOne Text Medium" panose="020B0503020203020204" pitchFamily="34" charset="77"/>
              <a:sym typeface="Helvetica Neue"/>
            </a:endParaRPr>
          </a:p>
        </p:txBody>
      </p:sp>
      <p:sp>
        <p:nvSpPr>
          <p:cNvPr id="8" name="TextBox 7">
            <a:extLst>
              <a:ext uri="{FF2B5EF4-FFF2-40B4-BE49-F238E27FC236}">
                <a16:creationId xmlns:a16="http://schemas.microsoft.com/office/drawing/2014/main" id="{5D7D7CB4-9CF0-BE82-44F2-2A8464BFAC6D}"/>
              </a:ext>
            </a:extLst>
          </p:cNvPr>
          <p:cNvSpPr txBox="1"/>
          <p:nvPr/>
        </p:nvSpPr>
        <p:spPr>
          <a:xfrm>
            <a:off x="9244885" y="3419482"/>
            <a:ext cx="250119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u="none" strike="noStrike" cap="none" spc="0" normalizeH="0" baseline="0">
                <a:ln>
                  <a:noFill/>
                </a:ln>
                <a:solidFill>
                  <a:schemeClr val="tx1"/>
                </a:solidFill>
                <a:effectLst/>
                <a:uFillTx/>
                <a:latin typeface="IntelOne Text Medium" panose="020B0503020203020204" pitchFamily="34" charset="77"/>
                <a:sym typeface="Helvetica Neue"/>
              </a:rPr>
              <a:t>OS/ Hypervisor</a:t>
            </a:r>
          </a:p>
        </p:txBody>
      </p:sp>
      <p:sp>
        <p:nvSpPr>
          <p:cNvPr id="12" name="Rectangle 11">
            <a:extLst>
              <a:ext uri="{FF2B5EF4-FFF2-40B4-BE49-F238E27FC236}">
                <a16:creationId xmlns:a16="http://schemas.microsoft.com/office/drawing/2014/main" id="{238864EF-C625-DE71-0828-C61F8C57F9DC}"/>
              </a:ext>
            </a:extLst>
          </p:cNvPr>
          <p:cNvSpPr/>
          <p:nvPr/>
        </p:nvSpPr>
        <p:spPr>
          <a:xfrm>
            <a:off x="398605" y="3892131"/>
            <a:ext cx="991775" cy="1474121"/>
          </a:xfrm>
          <a:prstGeom prst="rect">
            <a:avLst/>
          </a:prstGeom>
          <a:solidFill>
            <a:schemeClr val="accent2">
              <a:lumMod val="75000"/>
            </a:schemeClr>
          </a:solidFill>
          <a:ln w="12700" cap="flat">
            <a:solidFill>
              <a:schemeClr val="bg1"/>
            </a:solidFill>
            <a:miter lim="400000"/>
          </a:ln>
          <a:effectLst/>
          <a:scene3d>
            <a:camera prst="obliqueTopLeft"/>
            <a:lightRig rig="threePt" dir="t"/>
          </a:scene3d>
          <a:sp3d extrusionH="317500" contourW="12700">
            <a:extrusionClr>
              <a:schemeClr val="accent2">
                <a:lumMod val="75000"/>
              </a:schemeClr>
            </a:extrusionClr>
            <a:contourClr>
              <a:schemeClr val="accent2">
                <a:lumMod val="75000"/>
              </a:schemeClr>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36576" tIns="50800" rIns="36576" bIns="50800" numCol="1" spcCol="38100" rtlCol="0" anchor="t">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1"/>
                </a:solidFill>
                <a:uFillTx/>
                <a:latin typeface="IntelOne Text Light" panose="020B0403020203020204" pitchFamily="34" charset="0"/>
                <a:ea typeface="Helvetica Neue Medium"/>
                <a:cs typeface="Helvetica Neue Medium"/>
                <a:sym typeface="Helvetica Neue Medium"/>
              </a:rPr>
              <a:t>Machine Builders</a:t>
            </a:r>
          </a:p>
          <a:p>
            <a:pPr marL="0" marR="0" indent="0" algn="ctr" defTabSz="825500"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a:ln>
                <a:noFill/>
              </a:ln>
              <a:solidFill>
                <a:schemeClr val="tx1"/>
              </a:solidFill>
              <a:uFillTx/>
              <a:latin typeface="IntelOne Text Light" panose="020B0403020203020204" pitchFamily="34" charset="0"/>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chemeClr val="tx1"/>
                </a:solidFill>
                <a:uFillTx/>
                <a:latin typeface="IntelOne Text Light" panose="020B0403020203020204" pitchFamily="34" charset="0"/>
                <a:ea typeface="Helvetica Neue Medium"/>
                <a:cs typeface="Helvetica Neue Medium"/>
                <a:sym typeface="Helvetica Neue Medium"/>
              </a:rPr>
              <a:t>Integrated Motion Controller, Logic Control, HMI, Vision</a:t>
            </a:r>
          </a:p>
        </p:txBody>
      </p:sp>
      <p:sp>
        <p:nvSpPr>
          <p:cNvPr id="13" name="Rectangle 12">
            <a:extLst>
              <a:ext uri="{FF2B5EF4-FFF2-40B4-BE49-F238E27FC236}">
                <a16:creationId xmlns:a16="http://schemas.microsoft.com/office/drawing/2014/main" id="{D1F2A262-DE1A-9A16-20C3-C6BFEB2F7E52}"/>
              </a:ext>
            </a:extLst>
          </p:cNvPr>
          <p:cNvSpPr/>
          <p:nvPr/>
        </p:nvSpPr>
        <p:spPr>
          <a:xfrm>
            <a:off x="2643254" y="3892131"/>
            <a:ext cx="991775" cy="1474121"/>
          </a:xfrm>
          <a:prstGeom prst="rect">
            <a:avLst/>
          </a:prstGeom>
          <a:solidFill>
            <a:schemeClr val="accent2">
              <a:lumMod val="75000"/>
            </a:schemeClr>
          </a:solidFill>
          <a:ln w="12700" cap="flat">
            <a:solidFill>
              <a:schemeClr val="bg1"/>
            </a:solidFill>
            <a:miter lim="400000"/>
          </a:ln>
          <a:effectLst/>
          <a:scene3d>
            <a:camera prst="obliqueTopLeft"/>
            <a:lightRig rig="threePt" dir="t"/>
          </a:scene3d>
          <a:sp3d extrusionH="317500" contourW="12700">
            <a:extrusionClr>
              <a:schemeClr val="accent2">
                <a:lumMod val="75000"/>
              </a:schemeClr>
            </a:extrusionClr>
            <a:contourClr>
              <a:schemeClr val="accent2">
                <a:lumMod val="75000"/>
              </a:schemeClr>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36576" tIns="50800" rIns="36576" bIns="50800" numCol="1" spcCol="38100" rtlCol="0" anchor="t">
            <a:noAutofit/>
          </a:bodyPr>
          <a:lstStyle/>
          <a:p>
            <a:pPr algn="ctr">
              <a:lnSpc>
                <a:spcPct val="100000"/>
              </a:lnSpc>
              <a:spcBef>
                <a:spcPts val="0"/>
              </a:spcBef>
            </a:pPr>
            <a:r>
              <a:rPr lang="en-US" sz="1200" b="1">
                <a:solidFill>
                  <a:schemeClr val="tx1"/>
                </a:solidFill>
                <a:latin typeface="IntelOne Text Light" panose="020B0403020203020204" pitchFamily="34" charset="0"/>
              </a:rPr>
              <a:t>Process Automation</a:t>
            </a:r>
          </a:p>
          <a:p>
            <a:pPr algn="ctr">
              <a:lnSpc>
                <a:spcPct val="100000"/>
              </a:lnSpc>
              <a:spcBef>
                <a:spcPts val="0"/>
              </a:spcBef>
            </a:pPr>
            <a:endParaRPr lang="en-US" sz="1000">
              <a:solidFill>
                <a:schemeClr val="tx1"/>
              </a:solidFill>
              <a:latin typeface="IntelOne Text Light" panose="020B0403020203020204" pitchFamily="34" charset="0"/>
            </a:endParaRPr>
          </a:p>
          <a:p>
            <a:pPr algn="ctr">
              <a:lnSpc>
                <a:spcPct val="100000"/>
              </a:lnSpc>
              <a:spcBef>
                <a:spcPts val="0"/>
              </a:spcBef>
            </a:pPr>
            <a:r>
              <a:rPr lang="en-US" sz="1100">
                <a:solidFill>
                  <a:schemeClr val="tx1"/>
                </a:solidFill>
                <a:latin typeface="IntelOne Text Light" panose="020B0403020203020204" pitchFamily="34" charset="0"/>
              </a:rPr>
              <a:t>(Oil &amp; Gas, Grid Substations)</a:t>
            </a:r>
          </a:p>
          <a:p>
            <a:pPr algn="ctr">
              <a:lnSpc>
                <a:spcPct val="100000"/>
              </a:lnSpc>
              <a:spcBef>
                <a:spcPts val="0"/>
              </a:spcBef>
            </a:pPr>
            <a:r>
              <a:rPr lang="en-US" sz="1100">
                <a:solidFill>
                  <a:schemeClr val="tx1"/>
                </a:solidFill>
                <a:latin typeface="IntelOne Text Light" panose="020B0403020203020204" pitchFamily="34" charset="0"/>
              </a:rPr>
              <a:t>DCS Controllers</a:t>
            </a:r>
          </a:p>
        </p:txBody>
      </p:sp>
      <p:sp>
        <p:nvSpPr>
          <p:cNvPr id="14" name="Rectangle 13">
            <a:extLst>
              <a:ext uri="{FF2B5EF4-FFF2-40B4-BE49-F238E27FC236}">
                <a16:creationId xmlns:a16="http://schemas.microsoft.com/office/drawing/2014/main" id="{447B53EC-80C0-5C80-06AB-6E20C7D6ABC3}"/>
              </a:ext>
            </a:extLst>
          </p:cNvPr>
          <p:cNvSpPr/>
          <p:nvPr/>
        </p:nvSpPr>
        <p:spPr>
          <a:xfrm>
            <a:off x="1525643" y="3892131"/>
            <a:ext cx="991775" cy="1474121"/>
          </a:xfrm>
          <a:prstGeom prst="rect">
            <a:avLst/>
          </a:prstGeom>
          <a:solidFill>
            <a:schemeClr val="accent2">
              <a:lumMod val="75000"/>
            </a:schemeClr>
          </a:solidFill>
          <a:ln w="12700" cap="flat">
            <a:solidFill>
              <a:schemeClr val="bg1"/>
            </a:solidFill>
            <a:miter lim="400000"/>
          </a:ln>
          <a:effectLst/>
          <a:scene3d>
            <a:camera prst="obliqueTopLeft"/>
            <a:lightRig rig="threePt" dir="t"/>
          </a:scene3d>
          <a:sp3d extrusionH="317500" contourW="12700">
            <a:extrusionClr>
              <a:schemeClr val="accent2">
                <a:lumMod val="75000"/>
              </a:schemeClr>
            </a:extrusionClr>
            <a:contourClr>
              <a:schemeClr val="accent2">
                <a:lumMod val="75000"/>
              </a:schemeClr>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36576" tIns="50800" rIns="36576" bIns="50800" numCol="1" spcCol="38100" rtlCol="0" anchor="t">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1"/>
                </a:solidFill>
                <a:uFillTx/>
                <a:latin typeface="IntelOne Text Light" panose="020B0403020203020204" pitchFamily="34" charset="0"/>
                <a:ea typeface="Helvetica Neue Medium"/>
                <a:cs typeface="Helvetica Neue Medium"/>
                <a:sym typeface="Helvetica Neue Medium"/>
              </a:rPr>
              <a:t>Discrete Automation</a:t>
            </a:r>
          </a:p>
          <a:p>
            <a:pPr marL="0" marR="0" indent="0" algn="ctr" defTabSz="825500"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a:ln>
                <a:noFill/>
              </a:ln>
              <a:solidFill>
                <a:schemeClr val="tx1"/>
              </a:solidFill>
              <a:uFillTx/>
              <a:latin typeface="IntelOne Text Light" panose="020B0403020203020204" pitchFamily="34" charset="0"/>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chemeClr val="tx1"/>
                </a:solidFill>
                <a:uFillTx/>
                <a:latin typeface="IntelOne Text Light" panose="020B0403020203020204" pitchFamily="34" charset="0"/>
                <a:ea typeface="Helvetica Neue Medium"/>
                <a:cs typeface="Helvetica Neue Medium"/>
                <a:sym typeface="Helvetica Neue Medium"/>
              </a:rPr>
              <a:t>(Automotive)</a:t>
            </a:r>
          </a:p>
          <a:p>
            <a:pPr marL="0" marR="0" indent="0" algn="ctr" defTabSz="8255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chemeClr val="tx1"/>
                </a:solidFill>
                <a:uFillTx/>
                <a:latin typeface="IntelOne Text Light" panose="020B0403020203020204" pitchFamily="34" charset="0"/>
                <a:ea typeface="Helvetica Neue Medium"/>
                <a:cs typeface="Helvetica Neue Medium"/>
                <a:sym typeface="Helvetica Neue Medium"/>
              </a:rPr>
              <a:t>Cell Controllers, PLC</a:t>
            </a:r>
          </a:p>
        </p:txBody>
      </p:sp>
      <p:sp>
        <p:nvSpPr>
          <p:cNvPr id="15" name="Rectangle 14">
            <a:extLst>
              <a:ext uri="{FF2B5EF4-FFF2-40B4-BE49-F238E27FC236}">
                <a16:creationId xmlns:a16="http://schemas.microsoft.com/office/drawing/2014/main" id="{87B94785-71F6-793E-9B82-B0A4D039A47E}"/>
              </a:ext>
            </a:extLst>
          </p:cNvPr>
          <p:cNvSpPr/>
          <p:nvPr/>
        </p:nvSpPr>
        <p:spPr>
          <a:xfrm>
            <a:off x="3760861" y="3898240"/>
            <a:ext cx="991775" cy="1474121"/>
          </a:xfrm>
          <a:prstGeom prst="rect">
            <a:avLst/>
          </a:prstGeom>
          <a:solidFill>
            <a:schemeClr val="accent2">
              <a:lumMod val="75000"/>
            </a:schemeClr>
          </a:solidFill>
          <a:ln w="12700" cap="flat">
            <a:solidFill>
              <a:schemeClr val="bg1"/>
            </a:solidFill>
            <a:miter lim="400000"/>
          </a:ln>
          <a:effectLst/>
          <a:scene3d>
            <a:camera prst="obliqueTopLeft"/>
            <a:lightRig rig="threePt" dir="t"/>
          </a:scene3d>
          <a:sp3d extrusionH="317500" contourW="12700">
            <a:extrusionClr>
              <a:schemeClr val="accent2">
                <a:lumMod val="75000"/>
              </a:schemeClr>
            </a:extrusionClr>
            <a:contourClr>
              <a:schemeClr val="accent2">
                <a:lumMod val="75000"/>
              </a:schemeClr>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36576" tIns="50800" rIns="36576" bIns="50800" numCol="1" spcCol="38100" rtlCol="0" anchor="t">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1"/>
                </a:solidFill>
                <a:uFillTx/>
                <a:latin typeface="IntelOne Text Light" panose="020B0403020203020204" pitchFamily="34" charset="0"/>
                <a:ea typeface="Helvetica Neue Medium"/>
                <a:cs typeface="Helvetica Neue Medium"/>
                <a:sym typeface="Helvetica Neue Medium"/>
              </a:rPr>
              <a:t>Industrial Robotics</a:t>
            </a:r>
          </a:p>
          <a:p>
            <a:pPr marL="0" marR="0" indent="0" algn="ctr" defTabSz="825500"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a:ln>
                <a:noFill/>
              </a:ln>
              <a:solidFill>
                <a:schemeClr val="tx1"/>
              </a:solidFill>
              <a:uFillTx/>
              <a:latin typeface="IntelOne Text Light" panose="020B0403020203020204" pitchFamily="34" charset="0"/>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chemeClr val="tx1"/>
                </a:solidFill>
                <a:uFillTx/>
                <a:latin typeface="IntelOne Text Light" panose="020B0403020203020204" pitchFamily="34" charset="0"/>
                <a:ea typeface="Helvetica Neue Medium"/>
                <a:cs typeface="Helvetica Neue Medium"/>
                <a:sym typeface="Helvetica Neue Medium"/>
              </a:rPr>
              <a:t>Controller &amp; MVAI</a:t>
            </a:r>
          </a:p>
          <a:p>
            <a:pPr marL="0" marR="0" indent="0" algn="ctr" defTabSz="8255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chemeClr val="tx1"/>
                </a:solidFill>
                <a:uFillTx/>
                <a:latin typeface="IntelOne Text Light" panose="020B0403020203020204" pitchFamily="34" charset="0"/>
                <a:ea typeface="Helvetica Neue Medium"/>
                <a:cs typeface="Helvetica Neue Medium"/>
                <a:sym typeface="Helvetica Neue Medium"/>
              </a:rPr>
              <a:t>Controller for Robots</a:t>
            </a:r>
          </a:p>
        </p:txBody>
      </p:sp>
      <p:sp>
        <p:nvSpPr>
          <p:cNvPr id="16" name="TextBox 15">
            <a:extLst>
              <a:ext uri="{FF2B5EF4-FFF2-40B4-BE49-F238E27FC236}">
                <a16:creationId xmlns:a16="http://schemas.microsoft.com/office/drawing/2014/main" id="{4B0F1A4C-7D47-3D35-50A1-1ED2DC5E87B0}"/>
              </a:ext>
            </a:extLst>
          </p:cNvPr>
          <p:cNvSpPr txBox="1"/>
          <p:nvPr/>
        </p:nvSpPr>
        <p:spPr>
          <a:xfrm>
            <a:off x="438020" y="5363658"/>
            <a:ext cx="534631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IntelOne Text Light" panose="020B0403020203020204" pitchFamily="34" charset="0"/>
                <a:cs typeface="Arial"/>
                <a:sym typeface="Wingdings 3" panose="05040102010807070707" pitchFamily="18" charset="2"/>
              </a:rPr>
              <a:t>For more information, visit:</a:t>
            </a:r>
            <a:r>
              <a:rPr kumimoji="0" lang="en-US" sz="1400" b="1" i="0" u="none" strike="noStrike" kern="1200" cap="none" spc="0" normalizeH="0" baseline="0" noProof="0">
                <a:ln>
                  <a:noFill/>
                </a:ln>
                <a:solidFill>
                  <a:srgbClr val="00C7FD"/>
                </a:solidFill>
                <a:effectLst/>
                <a:uLnTx/>
                <a:uFillTx/>
                <a:latin typeface="IntelOne Text Light" panose="020B0403020203020204" pitchFamily="34" charset="0"/>
                <a:cs typeface="Arial"/>
                <a:sym typeface="Wingdings 3" panose="05040102010807070707" pitchFamily="18" charset="2"/>
              </a:rPr>
              <a:t> </a:t>
            </a:r>
            <a:r>
              <a:rPr kumimoji="0" lang="en-US" sz="1400" b="1" i="0" u="sng" strike="noStrike" kern="1200" cap="none" spc="0" normalizeH="0" baseline="0" noProof="0">
                <a:ln>
                  <a:noFill/>
                </a:ln>
                <a:solidFill>
                  <a:srgbClr val="00C7FD"/>
                </a:solidFill>
                <a:effectLst/>
                <a:uLnTx/>
                <a:uFillTx/>
                <a:latin typeface="IntelOne Text Light" panose="020B0403020203020204" pitchFamily="34" charset="0"/>
                <a:cs typeface="Arial"/>
                <a:sym typeface="Wingdings 3" panose="05040102010807070707" pitchFamily="18" charset="2"/>
                <a:hlinkClick r:id="rId6"/>
              </a:rPr>
              <a:t>Intel® Edge Controls for Industrial</a:t>
            </a:r>
            <a:r>
              <a:rPr kumimoji="0" lang="en-US" sz="1400" b="1" i="0" u="sng" strike="noStrike" kern="1200" cap="none" spc="0" normalizeH="0" baseline="0" noProof="0">
                <a:ln>
                  <a:noFill/>
                </a:ln>
                <a:solidFill>
                  <a:srgbClr val="00C7FD"/>
                </a:solidFill>
                <a:effectLst/>
                <a:uLnTx/>
                <a:uFillTx/>
                <a:latin typeface="IntelOne Text Light" panose="020B0403020203020204" pitchFamily="34" charset="0"/>
                <a:cs typeface="Arial"/>
                <a:sym typeface="Wingdings 3" panose="05040102010807070707" pitchFamily="18" charset="2"/>
              </a:rPr>
              <a:t> </a:t>
            </a:r>
            <a:r>
              <a:rPr kumimoji="0" lang="en-US" sz="1400" b="1" i="0" u="none" strike="noStrike" kern="1200" cap="none" spc="0" normalizeH="0" baseline="0" noProof="0">
                <a:ln>
                  <a:noFill/>
                </a:ln>
                <a:solidFill>
                  <a:srgbClr val="FFFFFF"/>
                </a:solidFill>
                <a:effectLst/>
                <a:uLnTx/>
                <a:uFillTx/>
                <a:latin typeface="IntelOne Text Light" panose="020B0403020203020204" pitchFamily="34" charset="0"/>
                <a:cs typeface="Arial"/>
                <a:sym typeface="Wingdings 3" panose="05040102010807070707" pitchFamily="18" charset="2"/>
              </a:rPr>
              <a:t>.</a:t>
            </a:r>
          </a:p>
        </p:txBody>
      </p:sp>
      <p:sp>
        <p:nvSpPr>
          <p:cNvPr id="17" name="TextBox 16">
            <a:extLst>
              <a:ext uri="{FF2B5EF4-FFF2-40B4-BE49-F238E27FC236}">
                <a16:creationId xmlns:a16="http://schemas.microsoft.com/office/drawing/2014/main" id="{7C4A04D7-D2F6-8AD5-F6D9-47EF849E2970}"/>
              </a:ext>
            </a:extLst>
          </p:cNvPr>
          <p:cNvSpPr txBox="1"/>
          <p:nvPr/>
        </p:nvSpPr>
        <p:spPr>
          <a:xfrm>
            <a:off x="541536" y="1384559"/>
            <a:ext cx="4336980" cy="2400657"/>
          </a:xfrm>
          <a:prstGeom prst="rect">
            <a:avLst/>
          </a:prstGeom>
          <a:noFill/>
        </p:spPr>
        <p:txBody>
          <a:bodyPr wrap="square">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lang="en-US" sz="1800">
                <a:solidFill>
                  <a:schemeClr val="tx1"/>
                </a:solidFill>
                <a:latin typeface="IntelOne Text Medium" panose="020B0503020203020204" pitchFamily="34" charset="77"/>
              </a:rPr>
              <a:t>Real-time Linux* Framework &amp; Microservice-based Software for Control Consolidation</a:t>
            </a:r>
          </a:p>
          <a:p>
            <a:pPr marL="169863" marR="0" lvl="0" indent="-169863"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1600">
                <a:solidFill>
                  <a:schemeClr val="tx1"/>
                </a:solidFill>
                <a:latin typeface="IntelOne Text Light" panose="020B0403020203020204" pitchFamily="34" charset="0"/>
              </a:rPr>
              <a:t>Helps to accelerate and simplify the development of control solutions.</a:t>
            </a:r>
          </a:p>
          <a:p>
            <a:pPr marL="169863" marR="0" lvl="0" indent="-169863"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1600">
                <a:solidFill>
                  <a:schemeClr val="tx1"/>
                </a:solidFill>
                <a:latin typeface="IntelOne Text Light" panose="020B0403020203020204" pitchFamily="34" charset="0"/>
              </a:rPr>
              <a:t>Modular approach allows customers to take the ingredients they need</a:t>
            </a:r>
          </a:p>
          <a:p>
            <a:pPr marL="169863" marR="0" lvl="0" indent="-169863"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1600">
                <a:solidFill>
                  <a:schemeClr val="tx1"/>
                </a:solidFill>
                <a:latin typeface="IntelOne Text Light" panose="020B0403020203020204" pitchFamily="34" charset="0"/>
              </a:rPr>
              <a:t>Focused on solving key customer challenges in select market segments:</a:t>
            </a:r>
          </a:p>
        </p:txBody>
      </p:sp>
      <p:pic>
        <p:nvPicPr>
          <p:cNvPr id="11" name="Picture 10">
            <a:extLst>
              <a:ext uri="{FF2B5EF4-FFF2-40B4-BE49-F238E27FC236}">
                <a16:creationId xmlns:a16="http://schemas.microsoft.com/office/drawing/2014/main" id="{0D311B5C-7A6D-B3A6-9CF6-E5CDA8975CA3}"/>
              </a:ext>
            </a:extLst>
          </p:cNvPr>
          <p:cNvPicPr>
            <a:picLocks noChangeAspect="1"/>
          </p:cNvPicPr>
          <p:nvPr/>
        </p:nvPicPr>
        <p:blipFill rotWithShape="1">
          <a:blip r:embed="rId7">
            <a:alphaModFix amt="75000"/>
          </a:blip>
          <a:srcRect r="5721"/>
          <a:stretch/>
        </p:blipFill>
        <p:spPr>
          <a:xfrm>
            <a:off x="5665185" y="870287"/>
            <a:ext cx="2661202" cy="3286029"/>
          </a:xfrm>
          <a:prstGeom prst="rect">
            <a:avLst/>
          </a:prstGeom>
          <a:scene3d>
            <a:camera prst="isometricTopUp"/>
            <a:lightRig rig="threePt" dir="t"/>
          </a:scene3d>
          <a:sp3d extrusionH="400050">
            <a:extrusionClr>
              <a:schemeClr val="accent2">
                <a:lumMod val="60000"/>
                <a:lumOff val="40000"/>
              </a:schemeClr>
            </a:extrusionClr>
          </a:sp3d>
        </p:spPr>
      </p:pic>
      <p:pic>
        <p:nvPicPr>
          <p:cNvPr id="160" name="Picture 159">
            <a:extLst>
              <a:ext uri="{FF2B5EF4-FFF2-40B4-BE49-F238E27FC236}">
                <a16:creationId xmlns:a16="http://schemas.microsoft.com/office/drawing/2014/main" id="{AF770FCD-7C4E-610F-2B98-44241C8D9E29}"/>
              </a:ext>
            </a:extLst>
          </p:cNvPr>
          <p:cNvPicPr>
            <a:picLocks noChangeAspect="1"/>
          </p:cNvPicPr>
          <p:nvPr/>
        </p:nvPicPr>
        <p:blipFill>
          <a:blip r:embed="rId8"/>
          <a:stretch>
            <a:fillRect/>
          </a:stretch>
        </p:blipFill>
        <p:spPr>
          <a:xfrm>
            <a:off x="8037096" y="2073150"/>
            <a:ext cx="438950" cy="365792"/>
          </a:xfrm>
          <a:prstGeom prst="rect">
            <a:avLst/>
          </a:prstGeom>
          <a:scene3d>
            <a:camera prst="isometricTopUp"/>
            <a:lightRig rig="threePt" dir="t"/>
          </a:scene3d>
          <a:sp3d extrusionH="127000">
            <a:extrusionClr>
              <a:schemeClr val="accent1"/>
            </a:extrusionClr>
          </a:sp3d>
        </p:spPr>
      </p:pic>
      <p:pic>
        <p:nvPicPr>
          <p:cNvPr id="161" name="Picture 160">
            <a:extLst>
              <a:ext uri="{FF2B5EF4-FFF2-40B4-BE49-F238E27FC236}">
                <a16:creationId xmlns:a16="http://schemas.microsoft.com/office/drawing/2014/main" id="{4D2B9605-C5E9-311E-8591-C5C35680709D}"/>
              </a:ext>
            </a:extLst>
          </p:cNvPr>
          <p:cNvPicPr>
            <a:picLocks noChangeAspect="1"/>
          </p:cNvPicPr>
          <p:nvPr/>
        </p:nvPicPr>
        <p:blipFill>
          <a:blip r:embed="rId9"/>
          <a:stretch>
            <a:fillRect/>
          </a:stretch>
        </p:blipFill>
        <p:spPr>
          <a:xfrm>
            <a:off x="7614792" y="2925069"/>
            <a:ext cx="438950" cy="365792"/>
          </a:xfrm>
          <a:prstGeom prst="rect">
            <a:avLst/>
          </a:prstGeom>
          <a:scene3d>
            <a:camera prst="isometricTopUp"/>
            <a:lightRig rig="threePt" dir="t"/>
          </a:scene3d>
          <a:sp3d extrusionH="127000">
            <a:extrusionClr>
              <a:schemeClr val="accent1"/>
            </a:extrusionClr>
          </a:sp3d>
        </p:spPr>
      </p:pic>
      <p:cxnSp>
        <p:nvCxnSpPr>
          <p:cNvPr id="185" name="Straight Connector 184">
            <a:extLst>
              <a:ext uri="{FF2B5EF4-FFF2-40B4-BE49-F238E27FC236}">
                <a16:creationId xmlns:a16="http://schemas.microsoft.com/office/drawing/2014/main" id="{957994AB-130B-197E-0FAB-56AC645EB562}"/>
              </a:ext>
            </a:extLst>
          </p:cNvPr>
          <p:cNvCxnSpPr>
            <a:cxnSpLocks/>
          </p:cNvCxnSpPr>
          <p:nvPr/>
        </p:nvCxnSpPr>
        <p:spPr>
          <a:xfrm flipH="1" flipV="1">
            <a:off x="8620692" y="2790759"/>
            <a:ext cx="2775" cy="854703"/>
          </a:xfrm>
          <a:prstGeom prst="line">
            <a:avLst/>
          </a:prstGeom>
          <a:noFill/>
          <a:ln w="25400" cap="flat">
            <a:solidFill>
              <a:srgbClr val="FFC000">
                <a:alpha val="62000"/>
              </a:srgbClr>
            </a:solidFill>
            <a:prstDash val="solid"/>
            <a:miter lim="400000"/>
          </a:ln>
          <a:effectLst/>
          <a:sp3d/>
        </p:spPr>
        <p:style>
          <a:lnRef idx="0">
            <a:scrgbClr r="0" g="0" b="0"/>
          </a:lnRef>
          <a:fillRef idx="0">
            <a:scrgbClr r="0" g="0" b="0"/>
          </a:fillRef>
          <a:effectRef idx="0">
            <a:scrgbClr r="0" g="0" b="0"/>
          </a:effectRef>
          <a:fontRef idx="none"/>
        </p:style>
      </p:cxnSp>
      <p:pic>
        <p:nvPicPr>
          <p:cNvPr id="139" name="Picture 138">
            <a:extLst>
              <a:ext uri="{FF2B5EF4-FFF2-40B4-BE49-F238E27FC236}">
                <a16:creationId xmlns:a16="http://schemas.microsoft.com/office/drawing/2014/main" id="{2D90EDE3-CD0E-1BE9-44FD-70C6A14402EE}"/>
              </a:ext>
            </a:extLst>
          </p:cNvPr>
          <p:cNvPicPr>
            <a:picLocks noChangeAspect="1"/>
          </p:cNvPicPr>
          <p:nvPr/>
        </p:nvPicPr>
        <p:blipFill>
          <a:blip r:embed="rId10"/>
          <a:stretch>
            <a:fillRect/>
          </a:stretch>
        </p:blipFill>
        <p:spPr>
          <a:xfrm>
            <a:off x="8241311" y="2568356"/>
            <a:ext cx="438950" cy="365792"/>
          </a:xfrm>
          <a:prstGeom prst="rect">
            <a:avLst/>
          </a:prstGeom>
          <a:scene3d>
            <a:camera prst="isometricTopUp"/>
            <a:lightRig rig="threePt" dir="t"/>
          </a:scene3d>
          <a:sp3d extrusionH="127000">
            <a:extrusionClr>
              <a:schemeClr val="accent2">
                <a:lumMod val="50000"/>
              </a:schemeClr>
            </a:extrusionClr>
          </a:sp3d>
        </p:spPr>
      </p:pic>
      <p:pic>
        <p:nvPicPr>
          <p:cNvPr id="140" name="Picture 139">
            <a:extLst>
              <a:ext uri="{FF2B5EF4-FFF2-40B4-BE49-F238E27FC236}">
                <a16:creationId xmlns:a16="http://schemas.microsoft.com/office/drawing/2014/main" id="{82C9A413-9025-52A5-D86D-0A66113FFB52}"/>
              </a:ext>
            </a:extLst>
          </p:cNvPr>
          <p:cNvPicPr>
            <a:picLocks noChangeAspect="1"/>
          </p:cNvPicPr>
          <p:nvPr/>
        </p:nvPicPr>
        <p:blipFill>
          <a:blip r:embed="rId11"/>
          <a:stretch>
            <a:fillRect/>
          </a:stretch>
        </p:blipFill>
        <p:spPr>
          <a:xfrm>
            <a:off x="7028432" y="3276915"/>
            <a:ext cx="438950" cy="365792"/>
          </a:xfrm>
          <a:prstGeom prst="rect">
            <a:avLst/>
          </a:prstGeom>
          <a:scene3d>
            <a:camera prst="isometricTopUp"/>
            <a:lightRig rig="threePt" dir="t"/>
          </a:scene3d>
          <a:sp3d extrusionH="127000">
            <a:extrusionClr>
              <a:schemeClr val="accent2">
                <a:lumMod val="50000"/>
              </a:schemeClr>
            </a:extrusionClr>
          </a:sp3d>
        </p:spPr>
      </p:pic>
      <p:pic>
        <p:nvPicPr>
          <p:cNvPr id="141" name="Picture 140">
            <a:extLst>
              <a:ext uri="{FF2B5EF4-FFF2-40B4-BE49-F238E27FC236}">
                <a16:creationId xmlns:a16="http://schemas.microsoft.com/office/drawing/2014/main" id="{8749C422-8212-EA6A-F543-FC39751CA51A}"/>
              </a:ext>
            </a:extLst>
          </p:cNvPr>
          <p:cNvPicPr>
            <a:picLocks noChangeAspect="1"/>
          </p:cNvPicPr>
          <p:nvPr/>
        </p:nvPicPr>
        <p:blipFill>
          <a:blip r:embed="rId12"/>
          <a:stretch>
            <a:fillRect/>
          </a:stretch>
        </p:blipFill>
        <p:spPr>
          <a:xfrm>
            <a:off x="6447832" y="2081077"/>
            <a:ext cx="438950" cy="365792"/>
          </a:xfrm>
          <a:prstGeom prst="rect">
            <a:avLst/>
          </a:prstGeom>
          <a:scene3d>
            <a:camera prst="isometricTopUp"/>
            <a:lightRig rig="threePt" dir="t"/>
          </a:scene3d>
          <a:sp3d extrusionH="127000">
            <a:extrusionClr>
              <a:schemeClr val="accent2">
                <a:lumMod val="50000"/>
              </a:schemeClr>
            </a:extrusionClr>
          </a:sp3d>
        </p:spPr>
      </p:pic>
      <p:pic>
        <p:nvPicPr>
          <p:cNvPr id="142" name="Picture 141">
            <a:extLst>
              <a:ext uri="{FF2B5EF4-FFF2-40B4-BE49-F238E27FC236}">
                <a16:creationId xmlns:a16="http://schemas.microsoft.com/office/drawing/2014/main" id="{8074DF3D-32B5-475D-8C80-339831E2C9EE}"/>
              </a:ext>
            </a:extLst>
          </p:cNvPr>
          <p:cNvPicPr>
            <a:picLocks noChangeAspect="1"/>
          </p:cNvPicPr>
          <p:nvPr/>
        </p:nvPicPr>
        <p:blipFill>
          <a:blip r:embed="rId13"/>
          <a:stretch>
            <a:fillRect/>
          </a:stretch>
        </p:blipFill>
        <p:spPr>
          <a:xfrm>
            <a:off x="6232367" y="2836663"/>
            <a:ext cx="438950" cy="365792"/>
          </a:xfrm>
          <a:prstGeom prst="rect">
            <a:avLst/>
          </a:prstGeom>
          <a:scene3d>
            <a:camera prst="isometricTopUp"/>
            <a:lightRig rig="threePt" dir="t"/>
          </a:scene3d>
          <a:sp3d extrusionH="127000">
            <a:extrusionClr>
              <a:schemeClr val="accent2">
                <a:lumMod val="50000"/>
              </a:schemeClr>
            </a:extrusionClr>
          </a:sp3d>
        </p:spPr>
      </p:pic>
      <p:pic>
        <p:nvPicPr>
          <p:cNvPr id="143" name="Picture 142">
            <a:extLst>
              <a:ext uri="{FF2B5EF4-FFF2-40B4-BE49-F238E27FC236}">
                <a16:creationId xmlns:a16="http://schemas.microsoft.com/office/drawing/2014/main" id="{0051D9E5-2183-1B88-FA23-FFB17BEAFC30}"/>
              </a:ext>
            </a:extLst>
          </p:cNvPr>
          <p:cNvPicPr>
            <a:picLocks noChangeAspect="1"/>
          </p:cNvPicPr>
          <p:nvPr/>
        </p:nvPicPr>
        <p:blipFill>
          <a:blip r:embed="rId14"/>
          <a:stretch>
            <a:fillRect/>
          </a:stretch>
        </p:blipFill>
        <p:spPr>
          <a:xfrm>
            <a:off x="7034045" y="1471801"/>
            <a:ext cx="438950" cy="365792"/>
          </a:xfrm>
          <a:prstGeom prst="rect">
            <a:avLst/>
          </a:prstGeom>
          <a:scene3d>
            <a:camera prst="isometricTopUp"/>
            <a:lightRig rig="threePt" dir="t"/>
          </a:scene3d>
          <a:sp3d extrusionH="127000">
            <a:extrusionClr>
              <a:schemeClr val="accent2">
                <a:lumMod val="50000"/>
              </a:schemeClr>
            </a:extrusionClr>
          </a:sp3d>
        </p:spPr>
      </p:pic>
      <p:pic>
        <p:nvPicPr>
          <p:cNvPr id="144" name="Picture 143">
            <a:extLst>
              <a:ext uri="{FF2B5EF4-FFF2-40B4-BE49-F238E27FC236}">
                <a16:creationId xmlns:a16="http://schemas.microsoft.com/office/drawing/2014/main" id="{243C4F17-CA63-E2BB-6058-8CC79B6F90CC}"/>
              </a:ext>
            </a:extLst>
          </p:cNvPr>
          <p:cNvPicPr>
            <a:picLocks noChangeAspect="1"/>
          </p:cNvPicPr>
          <p:nvPr/>
        </p:nvPicPr>
        <p:blipFill>
          <a:blip r:embed="rId15"/>
          <a:stretch>
            <a:fillRect/>
          </a:stretch>
        </p:blipFill>
        <p:spPr>
          <a:xfrm>
            <a:off x="5460749" y="2383378"/>
            <a:ext cx="438950" cy="365792"/>
          </a:xfrm>
          <a:prstGeom prst="rect">
            <a:avLst/>
          </a:prstGeom>
          <a:scene3d>
            <a:camera prst="isometricTopUp"/>
            <a:lightRig rig="threePt" dir="t"/>
          </a:scene3d>
          <a:sp3d extrusionH="127000">
            <a:extrusionClr>
              <a:schemeClr val="accent2">
                <a:lumMod val="50000"/>
              </a:schemeClr>
            </a:extrusionClr>
          </a:sp3d>
        </p:spPr>
      </p:pic>
      <p:sp>
        <p:nvSpPr>
          <p:cNvPr id="7" name="Rectangle 6">
            <a:extLst>
              <a:ext uri="{FF2B5EF4-FFF2-40B4-BE49-F238E27FC236}">
                <a16:creationId xmlns:a16="http://schemas.microsoft.com/office/drawing/2014/main" id="{097ABDE5-6F73-9289-FF37-80E3DA124315}"/>
              </a:ext>
            </a:extLst>
          </p:cNvPr>
          <p:cNvSpPr/>
          <p:nvPr/>
        </p:nvSpPr>
        <p:spPr>
          <a:xfrm>
            <a:off x="7913895" y="6247535"/>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Tree>
    <p:extLst>
      <p:ext uri="{BB962C8B-B14F-4D97-AF65-F5344CB8AC3E}">
        <p14:creationId xmlns:p14="http://schemas.microsoft.com/office/powerpoint/2010/main" val="364935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CC8C40-C4E8-0A25-6E63-C75572DBC528}"/>
              </a:ext>
            </a:extLst>
          </p:cNvPr>
          <p:cNvSpPr/>
          <p:nvPr/>
        </p:nvSpPr>
        <p:spPr>
          <a:xfrm>
            <a:off x="672029" y="2662320"/>
            <a:ext cx="3654312" cy="1107220"/>
          </a:xfrm>
          <a:prstGeom prst="rect">
            <a:avLst/>
          </a:prstGeom>
          <a:solidFill>
            <a:schemeClr val="accent1"/>
          </a:solidFill>
          <a:ln w="12700" cap="flat">
            <a:noFill/>
            <a:miter lim="400000"/>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1" vertOverflow="overflow" horzOverflow="overflow" vert="horz" wrap="square" lIns="182880" tIns="91440" rIns="91440" bIns="91440" numCol="1" spcCol="38100" rtlCol="0" anchor="ctr">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rPr>
              <a:t>Install a real-time OS</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rPr>
              <a:t> </a:t>
            </a:r>
            <a:r>
              <a:rPr kumimoji="0" lang="en-US" sz="1800" b="0"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rPr>
              <a:t>(including Linux* </a:t>
            </a:r>
            <a:r>
              <a:rPr lang="en-US" sz="1800">
                <a:solidFill>
                  <a:schemeClr val="tx1"/>
                </a:solidFill>
                <a:effectLst>
                  <a:outerShdw blurRad="38100" dist="38100" dir="2700000" algn="tl">
                    <a:srgbClr val="000000">
                      <a:alpha val="43137"/>
                    </a:srgbClr>
                  </a:outerShdw>
                </a:effectLst>
                <a:latin typeface="IntelOne Text Light" panose="020B0403020203020204" pitchFamily="34" charset="0"/>
                <a:ea typeface="Helvetica Neue"/>
                <a:cs typeface="Helvetica Neue"/>
                <a:sym typeface="Helvetica Neue Medium"/>
              </a:rPr>
              <a:t>P</a:t>
            </a:r>
            <a:r>
              <a:rPr kumimoji="0" lang="en-US" sz="1800" b="0" i="0" u="none" strike="noStrike" kern="0" cap="none" spc="0" normalizeH="0" baseline="0" noProof="0" err="1">
                <a:ln>
                  <a:noFill/>
                </a:ln>
                <a:solidFill>
                  <a:schemeClr val="tx1"/>
                </a:solidFill>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rPr>
              <a:t>reempt_RT</a:t>
            </a:r>
            <a:r>
              <a:rPr kumimoji="0" lang="en-US" sz="1800" b="0"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rPr>
              <a:t>)</a:t>
            </a:r>
            <a:endParaRPr kumimoji="0" lang="en-US" sz="2000" b="0"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endParaRPr>
          </a:p>
        </p:txBody>
      </p:sp>
      <p:sp>
        <p:nvSpPr>
          <p:cNvPr id="8" name="Rectangle 7">
            <a:extLst>
              <a:ext uri="{FF2B5EF4-FFF2-40B4-BE49-F238E27FC236}">
                <a16:creationId xmlns:a16="http://schemas.microsoft.com/office/drawing/2014/main" id="{B81B4CA5-638E-CE01-C0A7-5F654C569C74}"/>
              </a:ext>
            </a:extLst>
          </p:cNvPr>
          <p:cNvSpPr/>
          <p:nvPr/>
        </p:nvSpPr>
        <p:spPr>
          <a:xfrm>
            <a:off x="672032" y="1433643"/>
            <a:ext cx="3654312" cy="1107220"/>
          </a:xfrm>
          <a:prstGeom prst="rect">
            <a:avLst/>
          </a:prstGeom>
          <a:solidFill>
            <a:schemeClr val="tx1">
              <a:lumMod val="65000"/>
            </a:schemeClr>
          </a:solidFill>
          <a:ln w="12700" cap="flat">
            <a:noFill/>
            <a:miter lim="400000"/>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1" vertOverflow="overflow" horzOverflow="overflow" vert="horz" wrap="square" lIns="182880" tIns="91440" rIns="91440" bIns="91440" numCol="1" spcCol="38100" rtlCol="0" anchor="ctr">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a:ln>
                  <a:noFill/>
                </a:ln>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rPr>
              <a:t>Select a processor</a:t>
            </a:r>
          </a:p>
        </p:txBody>
      </p:sp>
      <p:sp>
        <p:nvSpPr>
          <p:cNvPr id="9" name="Rectangle 8">
            <a:extLst>
              <a:ext uri="{FF2B5EF4-FFF2-40B4-BE49-F238E27FC236}">
                <a16:creationId xmlns:a16="http://schemas.microsoft.com/office/drawing/2014/main" id="{8A3DBFA4-5A5E-A8EA-0095-2F4761A0CA1E}"/>
              </a:ext>
            </a:extLst>
          </p:cNvPr>
          <p:cNvSpPr/>
          <p:nvPr/>
        </p:nvSpPr>
        <p:spPr>
          <a:xfrm>
            <a:off x="672029" y="3890997"/>
            <a:ext cx="3654312" cy="1107220"/>
          </a:xfrm>
          <a:prstGeom prst="rect">
            <a:avLst/>
          </a:prstGeom>
          <a:solidFill>
            <a:schemeClr val="bg2">
              <a:lumMod val="40000"/>
              <a:lumOff val="60000"/>
            </a:schemeClr>
          </a:solidFill>
          <a:ln w="12700" cap="flat">
            <a:noFill/>
            <a:miter lim="400000"/>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1" vertOverflow="overflow" horzOverflow="overflow" vert="horz" wrap="square" lIns="182880" tIns="91440" rIns="91440" bIns="91440" numCol="1" spcCol="38100" rtlCol="0" anchor="ctr">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rPr>
              <a:t>Configure your system for real-time operation</a:t>
            </a:r>
          </a:p>
        </p:txBody>
      </p:sp>
      <p:sp>
        <p:nvSpPr>
          <p:cNvPr id="10" name="Rectangle 9">
            <a:extLst>
              <a:ext uri="{FF2B5EF4-FFF2-40B4-BE49-F238E27FC236}">
                <a16:creationId xmlns:a16="http://schemas.microsoft.com/office/drawing/2014/main" id="{D36645B3-17FF-02D2-1A7E-71C35A4FC787}"/>
              </a:ext>
            </a:extLst>
          </p:cNvPr>
          <p:cNvSpPr/>
          <p:nvPr/>
        </p:nvSpPr>
        <p:spPr>
          <a:xfrm>
            <a:off x="672028" y="5119675"/>
            <a:ext cx="3654312" cy="1107220"/>
          </a:xfrm>
          <a:prstGeom prst="rect">
            <a:avLst/>
          </a:prstGeom>
          <a:solidFill>
            <a:schemeClr val="accent2"/>
          </a:solidFill>
          <a:ln w="12700" cap="flat">
            <a:noFill/>
            <a:miter lim="400000"/>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1" vertOverflow="overflow" horzOverflow="overflow" vert="horz" wrap="square" lIns="182880" tIns="91440" rIns="91440" bIns="91440" numCol="1" spcCol="38100" rtlCol="0" anchor="ctr">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rPr>
              <a:t>Configure your software for real-time operation</a:t>
            </a:r>
          </a:p>
        </p:txBody>
      </p:sp>
      <p:sp>
        <p:nvSpPr>
          <p:cNvPr id="2" name="Title 1">
            <a:extLst>
              <a:ext uri="{FF2B5EF4-FFF2-40B4-BE49-F238E27FC236}">
                <a16:creationId xmlns:a16="http://schemas.microsoft.com/office/drawing/2014/main" id="{F525D188-C580-AB89-AD7E-BDBBF9B7A8C0}"/>
              </a:ext>
            </a:extLst>
          </p:cNvPr>
          <p:cNvSpPr>
            <a:spLocks noGrp="1"/>
          </p:cNvSpPr>
          <p:nvPr>
            <p:ph type="title"/>
          </p:nvPr>
        </p:nvSpPr>
        <p:spPr/>
        <p:txBody>
          <a:bodyPr/>
          <a:lstStyle/>
          <a:p>
            <a:r>
              <a:rPr lang="en-US"/>
              <a:t>Designing a System for Mixed Criticality</a:t>
            </a:r>
          </a:p>
        </p:txBody>
      </p:sp>
      <p:sp>
        <p:nvSpPr>
          <p:cNvPr id="4" name="Rectangle 3">
            <a:extLst>
              <a:ext uri="{FF2B5EF4-FFF2-40B4-BE49-F238E27FC236}">
                <a16:creationId xmlns:a16="http://schemas.microsoft.com/office/drawing/2014/main" id="{2EF0006F-3969-8768-5B39-D1AA586581C6}"/>
              </a:ext>
            </a:extLst>
          </p:cNvPr>
          <p:cNvSpPr/>
          <p:nvPr/>
        </p:nvSpPr>
        <p:spPr>
          <a:xfrm>
            <a:off x="4456327" y="2662320"/>
            <a:ext cx="6400468" cy="1107220"/>
          </a:xfrm>
          <a:prstGeom prst="rect">
            <a:avLst/>
          </a:prstGeom>
          <a:solidFill>
            <a:schemeClr val="accent1"/>
          </a:solidFill>
          <a:ln w="12700" cap="flat">
            <a:noFill/>
            <a:miter lim="400000"/>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1" vertOverflow="overflow" horzOverflow="overflow" vert="horz" wrap="square" lIns="182880" tIns="91440" rIns="182880" bIns="91440" numCol="1" spcCol="38100" rtlCol="0" anchor="ctr">
            <a:noAutofit/>
          </a:bodyPr>
          <a:lstStyle/>
          <a:p>
            <a:pPr marR="0" lvl="0" algn="l" defTabSz="825500" rtl="0" eaLnBrk="1" fontAlgn="auto" latinLnBrk="0" hangingPunct="0">
              <a:lnSpc>
                <a:spcPct val="100000"/>
              </a:lnSpc>
              <a:spcBef>
                <a:spcPts val="0"/>
              </a:spcBef>
              <a:spcAft>
                <a:spcPts val="0"/>
              </a:spcAft>
              <a:buClrTx/>
              <a:buSzTx/>
              <a:tabLst/>
              <a:defRPr/>
            </a:pPr>
            <a:r>
              <a:rPr kumimoji="0" lang="en-US" sz="1800" b="0"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rPr>
              <a:t>Intel enables software support for TCC, including IEEE* TSN support, in various operating systems &amp; Hypervisors including upstreaming to the Linux* Mainline Kernel. </a:t>
            </a:r>
            <a:endParaRPr kumimoji="0" lang="en-US" sz="2400" b="0"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endParaRPr>
          </a:p>
        </p:txBody>
      </p:sp>
      <p:sp>
        <p:nvSpPr>
          <p:cNvPr id="5" name="Rectangle 4">
            <a:extLst>
              <a:ext uri="{FF2B5EF4-FFF2-40B4-BE49-F238E27FC236}">
                <a16:creationId xmlns:a16="http://schemas.microsoft.com/office/drawing/2014/main" id="{E3495240-EA33-33F2-E182-65B67387EE5D}"/>
              </a:ext>
            </a:extLst>
          </p:cNvPr>
          <p:cNvSpPr/>
          <p:nvPr/>
        </p:nvSpPr>
        <p:spPr>
          <a:xfrm>
            <a:off x="4456330" y="1433643"/>
            <a:ext cx="6400468" cy="1107220"/>
          </a:xfrm>
          <a:prstGeom prst="rect">
            <a:avLst/>
          </a:prstGeom>
          <a:solidFill>
            <a:schemeClr val="tx1">
              <a:lumMod val="65000"/>
            </a:schemeClr>
          </a:solidFill>
          <a:ln w="12700" cap="flat">
            <a:noFill/>
            <a:miter lim="400000"/>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1" vertOverflow="overflow" horzOverflow="overflow" vert="horz" wrap="square" lIns="182880" tIns="91440" rIns="91440" bIns="91440" numCol="1" spcCol="38100" rtlCol="0" anchor="ctr">
            <a:noAutofit/>
          </a:bodyPr>
          <a:lstStyle/>
          <a:p>
            <a:pPr marR="0" lvl="0" algn="l" defTabSz="825500" rtl="0" eaLnBrk="1" fontAlgn="auto" latinLnBrk="0" hangingPunct="0">
              <a:lnSpc>
                <a:spcPct val="100000"/>
              </a:lnSpc>
              <a:spcBef>
                <a:spcPts val="0"/>
              </a:spcBef>
              <a:spcAft>
                <a:spcPts val="0"/>
              </a:spcAft>
              <a:buClrTx/>
              <a:buSzTx/>
              <a:tabLst/>
              <a:defRPr/>
            </a:pPr>
            <a:r>
              <a:rPr kumimoji="0" lang="en-US" sz="1800" b="0" i="0" u="none" strike="noStrike" kern="0" cap="none" spc="0" normalizeH="0" baseline="0" noProof="0">
                <a:ln>
                  <a:noFill/>
                </a:ln>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rPr>
              <a:t>Intel delivers real-time optimizations in the hardware &amp; firmware for a large variety of processors &amp; connectivity solutions supporting Intel® TCC </a:t>
            </a:r>
            <a:r>
              <a:rPr lang="en-US" sz="1800">
                <a:effectLst>
                  <a:outerShdw blurRad="38100" dist="38100" dir="2700000" algn="tl">
                    <a:srgbClr val="000000">
                      <a:alpha val="43137"/>
                    </a:srgbClr>
                  </a:outerShdw>
                </a:effectLst>
                <a:latin typeface="IntelOne Text Light" panose="020B0403020203020204" pitchFamily="34" charset="0"/>
                <a:sym typeface="Helvetica Neue Medium"/>
              </a:rPr>
              <a:t>including IEEE* TSN</a:t>
            </a:r>
          </a:p>
        </p:txBody>
      </p:sp>
      <p:sp>
        <p:nvSpPr>
          <p:cNvPr id="11" name="Rectangle 10">
            <a:extLst>
              <a:ext uri="{FF2B5EF4-FFF2-40B4-BE49-F238E27FC236}">
                <a16:creationId xmlns:a16="http://schemas.microsoft.com/office/drawing/2014/main" id="{BDD1E1F3-E914-F00C-E8CD-657A5856C6C8}"/>
              </a:ext>
            </a:extLst>
          </p:cNvPr>
          <p:cNvSpPr/>
          <p:nvPr/>
        </p:nvSpPr>
        <p:spPr>
          <a:xfrm>
            <a:off x="4456327" y="3890997"/>
            <a:ext cx="6400468" cy="1107220"/>
          </a:xfrm>
          <a:prstGeom prst="rect">
            <a:avLst/>
          </a:prstGeom>
          <a:solidFill>
            <a:schemeClr val="bg2">
              <a:lumMod val="40000"/>
              <a:lumOff val="60000"/>
            </a:schemeClr>
          </a:solidFill>
          <a:ln w="12700" cap="flat">
            <a:noFill/>
            <a:miter lim="400000"/>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1" vertOverflow="overflow" horzOverflow="overflow" vert="horz" wrap="square" lIns="182880" tIns="91440" rIns="182880" bIns="91440" numCol="1" spcCol="38100" rtlCol="0" anchor="ctr">
            <a:noAutofit/>
          </a:bodyPr>
          <a:lstStyle/>
          <a:p>
            <a:pPr marR="0" lvl="0" algn="l" defTabSz="825500" rtl="0" eaLnBrk="1" fontAlgn="auto" latinLnBrk="0" hangingPunct="0">
              <a:lnSpc>
                <a:spcPct val="100000"/>
              </a:lnSpc>
              <a:spcBef>
                <a:spcPts val="0"/>
              </a:spcBef>
              <a:spcAft>
                <a:spcPts val="0"/>
              </a:spcAft>
              <a:buClrTx/>
              <a:buSzTx/>
              <a:tabLst/>
              <a:defRPr/>
            </a:pPr>
            <a:r>
              <a:rPr kumimoji="0" lang="en-US" sz="18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rPr>
              <a:t>Intel provides </a:t>
            </a:r>
            <a:r>
              <a:rPr lang="en-US" sz="1800">
                <a:solidFill>
                  <a:schemeClr val="bg1"/>
                </a:solidFill>
                <a:effectLst>
                  <a:outerShdw blurRad="38100" dist="38100" dir="2700000" algn="tl">
                    <a:srgbClr val="000000">
                      <a:alpha val="43137"/>
                    </a:srgbClr>
                  </a:outerShdw>
                </a:effectLst>
                <a:latin typeface="IntelOne Text Light" panose="020B0403020203020204" pitchFamily="34" charset="0"/>
                <a:ea typeface="Helvetica Neue"/>
                <a:cs typeface="Helvetica Neue"/>
                <a:sym typeface="Helvetica Neue Medium"/>
              </a:rPr>
              <a:t>BIOS</a:t>
            </a:r>
            <a:r>
              <a:rPr kumimoji="0" lang="en-US" sz="18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rPr>
              <a:t> settings as well as guidance on how to use them to achieve our published real-time KPIs</a:t>
            </a:r>
            <a:endParaRPr kumimoji="0" lang="en-US" sz="20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ntelOne Text Light" panose="020B0403020203020204" pitchFamily="34" charset="0"/>
              <a:ea typeface="Helvetica Neue"/>
              <a:cs typeface="Helvetica Neue"/>
              <a:sym typeface="Helvetica Neue Medium"/>
            </a:endParaRPr>
          </a:p>
        </p:txBody>
      </p:sp>
      <p:sp>
        <p:nvSpPr>
          <p:cNvPr id="43" name="Rectangle 42">
            <a:extLst>
              <a:ext uri="{FF2B5EF4-FFF2-40B4-BE49-F238E27FC236}">
                <a16:creationId xmlns:a16="http://schemas.microsoft.com/office/drawing/2014/main" id="{BBB2FEEF-3A3F-56E6-10DB-5349B16BC578}"/>
              </a:ext>
            </a:extLst>
          </p:cNvPr>
          <p:cNvSpPr/>
          <p:nvPr/>
        </p:nvSpPr>
        <p:spPr>
          <a:xfrm>
            <a:off x="4456326" y="5119675"/>
            <a:ext cx="6400468" cy="1107220"/>
          </a:xfrm>
          <a:prstGeom prst="rect">
            <a:avLst/>
          </a:prstGeom>
          <a:solidFill>
            <a:schemeClr val="accent2"/>
          </a:solidFill>
          <a:ln w="12700" cap="flat">
            <a:noFill/>
            <a:miter lim="400000"/>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1" vertOverflow="overflow" horzOverflow="overflow" vert="horz" wrap="square" lIns="182880" tIns="91440" rIns="182880" bIns="91440" numCol="1" spcCol="38100" rtlCol="0" anchor="ctr">
            <a:noAutofit/>
          </a:bodyPr>
          <a:lstStyle/>
          <a:p>
            <a:pPr marR="0" lvl="0" algn="l" defTabSz="825500" rtl="0" eaLnBrk="1" fontAlgn="auto" latinLnBrk="0" hangingPunct="0">
              <a:lnSpc>
                <a:spcPct val="100000"/>
              </a:lnSpc>
              <a:spcBef>
                <a:spcPts val="0"/>
              </a:spcBef>
              <a:spcAft>
                <a:spcPts val="0"/>
              </a:spcAft>
              <a:buClrTx/>
              <a:buSzTx/>
              <a:tabLst/>
              <a:defRPr/>
            </a:pPr>
            <a:r>
              <a:rPr lang="en-US" sz="1800">
                <a:solidFill>
                  <a:schemeClr val="bg1"/>
                </a:solidFill>
                <a:effectLst>
                  <a:outerShdw blurRad="38100" dist="38100" dir="2700000" algn="tl">
                    <a:srgbClr val="000000">
                      <a:alpha val="43137"/>
                    </a:srgbClr>
                  </a:outerShdw>
                </a:effectLst>
                <a:latin typeface="IntelOne Text Light" panose="020B0403020203020204" pitchFamily="34" charset="0"/>
                <a:ea typeface="Helvetica Neue"/>
                <a:cs typeface="Helvetica Neue"/>
                <a:sym typeface="Helvetica Neue Medium"/>
              </a:rPr>
              <a:t>Intel provides SW settings as well as guidance on how to use them to achieve our published real-time KPIs (including in the operating system) </a:t>
            </a:r>
          </a:p>
        </p:txBody>
      </p:sp>
      <p:sp>
        <p:nvSpPr>
          <p:cNvPr id="12" name="Arrow: Down 116">
            <a:extLst>
              <a:ext uri="{FF2B5EF4-FFF2-40B4-BE49-F238E27FC236}">
                <a16:creationId xmlns:a16="http://schemas.microsoft.com/office/drawing/2014/main" id="{B26F2BEE-F1D0-C7B0-DF52-7C3944F73055}"/>
              </a:ext>
            </a:extLst>
          </p:cNvPr>
          <p:cNvSpPr/>
          <p:nvPr/>
        </p:nvSpPr>
        <p:spPr>
          <a:xfrm>
            <a:off x="3700703" y="2314222"/>
            <a:ext cx="585526" cy="619924"/>
          </a:xfrm>
          <a:prstGeom prst="downArrow">
            <a:avLst/>
          </a:prstGeom>
          <a:gradFill>
            <a:gsLst>
              <a:gs pos="0">
                <a:srgbClr val="84D4FF"/>
              </a:gs>
              <a:gs pos="100000">
                <a:srgbClr val="41B6FF"/>
              </a:gs>
            </a:gsLst>
            <a:lin ang="5400000" scaled="1"/>
          </a:gradFill>
          <a:ln w="12700" cap="flat">
            <a:gradFill flip="none" rotWithShape="1">
              <a:gsLst>
                <a:gs pos="5000">
                  <a:srgbClr val="00C7FD"/>
                </a:gs>
                <a:gs pos="100000">
                  <a:srgbClr val="FFFFFF">
                    <a:alpha val="25000"/>
                  </a:srgbClr>
                </a:gs>
              </a:gsLst>
              <a:lin ang="5400000" scaled="1"/>
              <a:tileRect/>
            </a:gradFill>
            <a:miter lim="400000"/>
          </a:ln>
          <a:effectLst>
            <a:outerShdw blurRad="50800" dist="38100" dir="5400000" algn="t" rotWithShape="0">
              <a:prstClr val="black">
                <a:alpha val="40000"/>
              </a:prstClr>
            </a:outerShdw>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err="1">
              <a:ln>
                <a:noFill/>
              </a:ln>
              <a:solidFill>
                <a:srgbClr val="FFFFFF"/>
              </a:solidFill>
              <a:effectLst/>
              <a:uLnTx/>
              <a:uFillTx/>
              <a:latin typeface="IntelOne Text Light" panose="020B0403020203020204" pitchFamily="34" charset="0"/>
              <a:ea typeface="Helvetica Neue Medium"/>
              <a:cs typeface="Helvetica Neue Medium"/>
              <a:sym typeface="Helvetica Neue Medium"/>
            </a:endParaRPr>
          </a:p>
        </p:txBody>
      </p:sp>
      <p:sp>
        <p:nvSpPr>
          <p:cNvPr id="13" name="Arrow: Down 116">
            <a:extLst>
              <a:ext uri="{FF2B5EF4-FFF2-40B4-BE49-F238E27FC236}">
                <a16:creationId xmlns:a16="http://schemas.microsoft.com/office/drawing/2014/main" id="{87119D72-2315-1344-079D-57537FD57986}"/>
              </a:ext>
            </a:extLst>
          </p:cNvPr>
          <p:cNvSpPr/>
          <p:nvPr/>
        </p:nvSpPr>
        <p:spPr>
          <a:xfrm>
            <a:off x="3700703" y="3564979"/>
            <a:ext cx="585526" cy="619924"/>
          </a:xfrm>
          <a:prstGeom prst="downArrow">
            <a:avLst/>
          </a:prstGeom>
          <a:gradFill>
            <a:gsLst>
              <a:gs pos="0">
                <a:srgbClr val="41B6FF"/>
              </a:gs>
              <a:gs pos="100000">
                <a:srgbClr val="055592"/>
              </a:gs>
            </a:gsLst>
            <a:lin ang="5400000" scaled="1"/>
          </a:gradFill>
          <a:ln w="12700" cap="flat">
            <a:gradFill flip="none" rotWithShape="1">
              <a:gsLst>
                <a:gs pos="5000">
                  <a:srgbClr val="00C7FD"/>
                </a:gs>
                <a:gs pos="100000">
                  <a:srgbClr val="FFFFFF">
                    <a:alpha val="25000"/>
                  </a:srgbClr>
                </a:gs>
              </a:gsLst>
              <a:lin ang="5400000" scaled="1"/>
              <a:tileRect/>
            </a:gradFill>
            <a:miter lim="400000"/>
          </a:ln>
          <a:effectLst>
            <a:outerShdw blurRad="50800" dist="38100" dir="5400000" algn="t" rotWithShape="0">
              <a:prstClr val="black">
                <a:alpha val="40000"/>
              </a:prstClr>
            </a:outerShdw>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err="1">
              <a:ln>
                <a:noFill/>
              </a:ln>
              <a:solidFill>
                <a:srgbClr val="FFFFFF"/>
              </a:solidFill>
              <a:effectLst/>
              <a:uLnTx/>
              <a:uFillTx/>
              <a:latin typeface="IntelOne Text Light" panose="020B0403020203020204" pitchFamily="34" charset="0"/>
              <a:ea typeface="Helvetica Neue Medium"/>
              <a:cs typeface="Helvetica Neue Medium"/>
              <a:sym typeface="Helvetica Neue Medium"/>
            </a:endParaRPr>
          </a:p>
        </p:txBody>
      </p:sp>
      <p:sp>
        <p:nvSpPr>
          <p:cNvPr id="14" name="Arrow: Down 116">
            <a:extLst>
              <a:ext uri="{FF2B5EF4-FFF2-40B4-BE49-F238E27FC236}">
                <a16:creationId xmlns:a16="http://schemas.microsoft.com/office/drawing/2014/main" id="{7687545E-BCF2-E3A0-F0EB-35A0DA124B03}"/>
              </a:ext>
            </a:extLst>
          </p:cNvPr>
          <p:cNvSpPr/>
          <p:nvPr/>
        </p:nvSpPr>
        <p:spPr>
          <a:xfrm>
            <a:off x="3700703" y="4804433"/>
            <a:ext cx="585526" cy="619924"/>
          </a:xfrm>
          <a:prstGeom prst="downArrow">
            <a:avLst/>
          </a:prstGeom>
          <a:gradFill>
            <a:gsLst>
              <a:gs pos="0">
                <a:srgbClr val="055592"/>
              </a:gs>
              <a:gs pos="100000">
                <a:srgbClr val="053D6D"/>
              </a:gs>
            </a:gsLst>
            <a:lin ang="5400000" scaled="1"/>
          </a:gradFill>
          <a:ln w="12700" cap="flat">
            <a:gradFill flip="none" rotWithShape="1">
              <a:gsLst>
                <a:gs pos="5000">
                  <a:srgbClr val="00C7FD"/>
                </a:gs>
                <a:gs pos="100000">
                  <a:srgbClr val="FFFFFF">
                    <a:alpha val="25000"/>
                  </a:srgbClr>
                </a:gs>
              </a:gsLst>
              <a:lin ang="5400000" scaled="1"/>
              <a:tileRect/>
            </a:gradFill>
            <a:miter lim="400000"/>
          </a:ln>
          <a:effectLst>
            <a:outerShdw blurRad="50800" dist="38100" dir="5400000" algn="t" rotWithShape="0">
              <a:prstClr val="black">
                <a:alpha val="40000"/>
              </a:prstClr>
            </a:outerShdw>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err="1">
              <a:ln>
                <a:noFill/>
              </a:ln>
              <a:solidFill>
                <a:srgbClr val="FFFFFF"/>
              </a:solidFill>
              <a:effectLst/>
              <a:uLnTx/>
              <a:uFillTx/>
              <a:latin typeface="IntelOne Text Light" panose="020B0403020203020204" pitchFamily="34" charset="0"/>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361AD82D-8AB2-144C-C037-64792F2A0ECB}"/>
              </a:ext>
            </a:extLst>
          </p:cNvPr>
          <p:cNvSpPr/>
          <p:nvPr/>
        </p:nvSpPr>
        <p:spPr>
          <a:xfrm>
            <a:off x="7913895" y="6247535"/>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
        <p:nvSpPr>
          <p:cNvPr id="15" name="Rectangle 14">
            <a:extLst>
              <a:ext uri="{FF2B5EF4-FFF2-40B4-BE49-F238E27FC236}">
                <a16:creationId xmlns:a16="http://schemas.microsoft.com/office/drawing/2014/main" id="{FC806F01-053E-D135-9341-416A7B76391A}"/>
              </a:ext>
            </a:extLst>
          </p:cNvPr>
          <p:cNvSpPr/>
          <p:nvPr/>
        </p:nvSpPr>
        <p:spPr>
          <a:xfrm>
            <a:off x="10911384" y="1442155"/>
            <a:ext cx="814321" cy="4784739"/>
          </a:xfrm>
          <a:prstGeom prst="rect">
            <a:avLst/>
          </a:prstGeom>
          <a:gradFill>
            <a:gsLst>
              <a:gs pos="0">
                <a:srgbClr val="B0B0B0"/>
              </a:gs>
              <a:gs pos="36000">
                <a:srgbClr val="0571C0"/>
              </a:gs>
              <a:gs pos="68000">
                <a:srgbClr val="73C8FF"/>
              </a:gs>
              <a:gs pos="100000">
                <a:srgbClr val="05D4FF"/>
              </a:gs>
            </a:gsLst>
            <a:lin ang="5400000" scaled="1"/>
          </a:gradFill>
          <a:ln w="12700" cap="flat">
            <a:noFill/>
            <a:miter lim="400000"/>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1" vertOverflow="overflow" horzOverflow="overflow" vert="vert270" wrap="square" lIns="182880" tIns="91440" rIns="91440" bIns="91440" numCol="1" spcCol="38100" rtlCol="0" anchor="ctr">
            <a:noAutofit/>
          </a:bodyPr>
          <a:lstStyle/>
          <a:p>
            <a:pPr marR="0" lvl="0" algn="ctr" defTabSz="825500" rtl="0" eaLnBrk="1" fontAlgn="auto" latinLnBrk="0" hangingPunct="0">
              <a:lnSpc>
                <a:spcPct val="100000"/>
              </a:lnSpc>
              <a:spcBef>
                <a:spcPts val="0"/>
              </a:spcBef>
              <a:spcAft>
                <a:spcPts val="0"/>
              </a:spcAft>
              <a:buClrTx/>
              <a:buSzTx/>
              <a:tabLst/>
              <a:defRPr/>
            </a:pPr>
            <a:r>
              <a:rPr lang="en-US">
                <a:solidFill>
                  <a:schemeClr val="bg1"/>
                </a:solidFill>
                <a:effectLst>
                  <a:outerShdw blurRad="38100" dist="38100" dir="2700000" algn="tl">
                    <a:srgbClr val="000000">
                      <a:alpha val="43137"/>
                    </a:srgbClr>
                  </a:outerShdw>
                </a:effectLst>
                <a:latin typeface="IntelOne Text Light" panose="020B0403020203020204" pitchFamily="34" charset="0"/>
                <a:sym typeface="Helvetica Neue Medium"/>
              </a:rPr>
              <a:t>Intel TCC User Guide</a:t>
            </a:r>
          </a:p>
        </p:txBody>
      </p:sp>
    </p:spTree>
    <p:extLst>
      <p:ext uri="{BB962C8B-B14F-4D97-AF65-F5344CB8AC3E}">
        <p14:creationId xmlns:p14="http://schemas.microsoft.com/office/powerpoint/2010/main" val="277244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89D449-4E2C-4F3C-9722-DA482498DD4C}"/>
              </a:ext>
            </a:extLst>
          </p:cNvPr>
          <p:cNvSpPr/>
          <p:nvPr/>
        </p:nvSpPr>
        <p:spPr>
          <a:xfrm>
            <a:off x="6970659" y="1684285"/>
            <a:ext cx="4611741" cy="640080"/>
          </a:xfrm>
          <a:prstGeom prst="rect">
            <a:avLst/>
          </a:prstGeom>
          <a:gradFill>
            <a:gsLst>
              <a:gs pos="90000">
                <a:schemeClr val="accent4">
                  <a:alpha val="25000"/>
                </a:schemeClr>
              </a:gs>
              <a:gs pos="0">
                <a:schemeClr val="accent4">
                  <a:alpha val="25000"/>
                </a:schemeClr>
              </a:gs>
              <a:gs pos="100000">
                <a:schemeClr val="accent4"/>
              </a:gs>
            </a:gsLst>
            <a:lin ang="0" scaled="1"/>
          </a:gradFill>
          <a:ln w="9525" cap="flat" cmpd="sng" algn="ctr">
            <a:noFill/>
            <a:prstDash val="solid"/>
          </a:ln>
          <a:effectLst/>
        </p:spPr>
        <p:txBody>
          <a:bodyPr rtlCol="0" anchor="ctr"/>
          <a:lstStyle/>
          <a:p>
            <a:pPr algn="ctr" defTabSz="812725" hangingPunct="1">
              <a:lnSpc>
                <a:spcPct val="100000"/>
              </a:lnSpc>
              <a:spcBef>
                <a:spcPts val="0"/>
              </a:spcBef>
            </a:pPr>
            <a:endParaRPr lang="ru-RU" sz="2000">
              <a:solidFill>
                <a:srgbClr val="FFFFFF"/>
              </a:solidFill>
              <a:effectLst>
                <a:outerShdw blurRad="38100" dist="38100" dir="2700000" algn="tl">
                  <a:srgbClr val="000000">
                    <a:alpha val="43137"/>
                  </a:srgbClr>
                </a:outerShdw>
              </a:effectLst>
              <a:latin typeface="+mj-lt"/>
              <a:cs typeface="Calibri" panose="020F0502020204030204" pitchFamily="34" charset="0"/>
            </a:endParaRPr>
          </a:p>
        </p:txBody>
      </p:sp>
      <p:sp>
        <p:nvSpPr>
          <p:cNvPr id="5" name="Rectangle 4">
            <a:extLst>
              <a:ext uri="{FF2B5EF4-FFF2-40B4-BE49-F238E27FC236}">
                <a16:creationId xmlns:a16="http://schemas.microsoft.com/office/drawing/2014/main" id="{1D4E3959-7C7D-4076-9FC1-7FA41F207F57}"/>
              </a:ext>
            </a:extLst>
          </p:cNvPr>
          <p:cNvSpPr/>
          <p:nvPr/>
        </p:nvSpPr>
        <p:spPr>
          <a:xfrm>
            <a:off x="476652" y="5118601"/>
            <a:ext cx="2358962" cy="640080"/>
          </a:xfrm>
          <a:prstGeom prst="rect">
            <a:avLst/>
          </a:prstGeom>
          <a:solidFill>
            <a:schemeClr val="accent6"/>
          </a:solidFill>
          <a:ln w="9525" cap="flat" cmpd="sng" algn="ctr">
            <a:noFill/>
            <a:prstDash val="solid"/>
          </a:ln>
          <a:effectLst/>
        </p:spPr>
        <p:txBody>
          <a:bodyPr rtlCol="0" anchor="ctr"/>
          <a:lstStyle/>
          <a:p>
            <a:pPr algn="ctr" defTabSz="812725" hangingPunct="1">
              <a:lnSpc>
                <a:spcPct val="100000"/>
              </a:lnSpc>
              <a:spcBef>
                <a:spcPts val="0"/>
              </a:spcBef>
            </a:pPr>
            <a:r>
              <a:rPr lang="en-US" sz="2000">
                <a:solidFill>
                  <a:srgbClr val="FFFFFF"/>
                </a:solidFill>
                <a:latin typeface="+mj-lt"/>
                <a:cs typeface="Calibri" panose="020F0502020204030204" pitchFamily="34" charset="0"/>
              </a:rPr>
              <a:t>Hardware Platform</a:t>
            </a:r>
          </a:p>
        </p:txBody>
      </p:sp>
      <p:sp>
        <p:nvSpPr>
          <p:cNvPr id="6" name="Rectangle 5">
            <a:extLst>
              <a:ext uri="{FF2B5EF4-FFF2-40B4-BE49-F238E27FC236}">
                <a16:creationId xmlns:a16="http://schemas.microsoft.com/office/drawing/2014/main" id="{3CEBAA8D-FCD2-46AC-A23C-40914C457CE4}"/>
              </a:ext>
            </a:extLst>
          </p:cNvPr>
          <p:cNvSpPr/>
          <p:nvPr/>
        </p:nvSpPr>
        <p:spPr>
          <a:xfrm>
            <a:off x="2835614" y="5118601"/>
            <a:ext cx="4389120" cy="640080"/>
          </a:xfrm>
          <a:prstGeom prst="rect">
            <a:avLst/>
          </a:prstGeom>
          <a:gradFill>
            <a:gsLst>
              <a:gs pos="17000">
                <a:srgbClr val="8BAE46">
                  <a:alpha val="25000"/>
                </a:srgbClr>
              </a:gs>
              <a:gs pos="0">
                <a:schemeClr val="accent6"/>
              </a:gs>
              <a:gs pos="100000">
                <a:schemeClr val="accent6">
                  <a:alpha val="0"/>
                </a:schemeClr>
              </a:gs>
            </a:gsLst>
            <a:lin ang="0" scaled="1"/>
          </a:gradFill>
          <a:ln w="9525" cap="flat" cmpd="sng" algn="ctr">
            <a:noFill/>
            <a:prstDash val="solid"/>
          </a:ln>
          <a:effectLst/>
        </p:spPr>
        <p:txBody>
          <a:bodyPr rtlCol="0" anchor="ctr"/>
          <a:lstStyle/>
          <a:p>
            <a:pPr marL="0" marR="0" lvl="0" indent="0" algn="ctr" defTabSz="812725"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mj-lt"/>
              <a:ea typeface="+mn-ea"/>
              <a:cs typeface="Calibri" panose="020F0502020204030204" pitchFamily="34" charset="0"/>
            </a:endParaRPr>
          </a:p>
        </p:txBody>
      </p:sp>
      <p:sp>
        <p:nvSpPr>
          <p:cNvPr id="7" name="Title 3">
            <a:extLst>
              <a:ext uri="{FF2B5EF4-FFF2-40B4-BE49-F238E27FC236}">
                <a16:creationId xmlns:a16="http://schemas.microsoft.com/office/drawing/2014/main" id="{4585A966-D90C-4DD6-9906-B92588EB9CDC}"/>
              </a:ext>
            </a:extLst>
          </p:cNvPr>
          <p:cNvSpPr>
            <a:spLocks noGrp="1"/>
          </p:cNvSpPr>
          <p:nvPr>
            <p:ph type="title"/>
          </p:nvPr>
        </p:nvSpPr>
        <p:spPr/>
        <p:txBody>
          <a:bodyPr/>
          <a:lstStyle/>
          <a:p>
            <a:r>
              <a:rPr lang="en-US"/>
              <a:t>Intel® Real-time Partner and Opensource Enabling</a:t>
            </a:r>
            <a:br>
              <a:rPr lang="en-US"/>
            </a:br>
            <a:r>
              <a:rPr lang="en-US" sz="2000"/>
              <a:t>Engaging with partners and the opensource community to drive ecosystem readiness</a:t>
            </a:r>
            <a:endParaRPr lang="en-US"/>
          </a:p>
        </p:txBody>
      </p:sp>
      <p:sp>
        <p:nvSpPr>
          <p:cNvPr id="8" name="TextBox 7">
            <a:extLst>
              <a:ext uri="{FF2B5EF4-FFF2-40B4-BE49-F238E27FC236}">
                <a16:creationId xmlns:a16="http://schemas.microsoft.com/office/drawing/2014/main" id="{926C54F3-5CF0-4A6D-A2D8-47F3C87890FE}"/>
              </a:ext>
            </a:extLst>
          </p:cNvPr>
          <p:cNvSpPr txBox="1"/>
          <p:nvPr/>
        </p:nvSpPr>
        <p:spPr>
          <a:xfrm>
            <a:off x="12170663" y="924560"/>
            <a:ext cx="0" cy="0"/>
          </a:xfrm>
          <a:prstGeom prst="rect">
            <a:avLst/>
          </a:prstGeom>
          <a:noFill/>
          <a:effectLst/>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Intel Clear"/>
              <a:ea typeface="+mn-ea"/>
              <a:cs typeface="+mn-cs"/>
            </a:endParaRPr>
          </a:p>
        </p:txBody>
      </p:sp>
      <p:sp>
        <p:nvSpPr>
          <p:cNvPr id="48" name="Rectangle 47">
            <a:extLst>
              <a:ext uri="{FF2B5EF4-FFF2-40B4-BE49-F238E27FC236}">
                <a16:creationId xmlns:a16="http://schemas.microsoft.com/office/drawing/2014/main" id="{BC66D549-6E06-4C13-ABB6-9604DBD42BF0}"/>
              </a:ext>
            </a:extLst>
          </p:cNvPr>
          <p:cNvSpPr/>
          <p:nvPr/>
        </p:nvSpPr>
        <p:spPr>
          <a:xfrm>
            <a:off x="476652" y="3050623"/>
            <a:ext cx="2358962" cy="640080"/>
          </a:xfrm>
          <a:prstGeom prst="rect">
            <a:avLst/>
          </a:prstGeom>
          <a:solidFill>
            <a:schemeClr val="accent5"/>
          </a:solidFill>
          <a:ln w="9525" cap="flat" cmpd="sng" algn="ctr">
            <a:noFill/>
            <a:prstDash val="solid"/>
          </a:ln>
          <a:effectLst/>
        </p:spPr>
        <p:txBody>
          <a:bodyPr rtlCol="0" anchor="ctr"/>
          <a:lstStyle/>
          <a:p>
            <a:pPr marL="0" marR="0" lvl="0" indent="0" algn="ctr" defTabSz="812725"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mn-ea"/>
                <a:cs typeface="Calibri" panose="020F0502020204030204" pitchFamily="34" charset="0"/>
              </a:rPr>
              <a:t>OS </a:t>
            </a:r>
          </a:p>
          <a:p>
            <a:pPr marL="0" marR="0" lvl="0" indent="0" algn="ctr" defTabSz="812725" rtl="0" eaLnBrk="1" fontAlgn="auto" latinLnBrk="0" hangingPunct="1">
              <a:lnSpc>
                <a:spcPct val="100000"/>
              </a:lnSpc>
              <a:spcBef>
                <a:spcPts val="0"/>
              </a:spcBef>
              <a:spcAft>
                <a:spcPts val="0"/>
              </a:spcAft>
              <a:buClrTx/>
              <a:buSzTx/>
              <a:buFontTx/>
              <a:buNone/>
              <a:tabLst/>
              <a:defRPr/>
            </a:pPr>
            <a:r>
              <a:rPr lang="en-US" sz="1400">
                <a:solidFill>
                  <a:srgbClr val="FFFFFF"/>
                </a:solidFill>
                <a:effectLst>
                  <a:outerShdw blurRad="38100" dist="38100" dir="2700000" algn="tl">
                    <a:srgbClr val="000000">
                      <a:alpha val="43137"/>
                    </a:srgbClr>
                  </a:outerShdw>
                </a:effectLst>
                <a:latin typeface="+mj-lt"/>
                <a:cs typeface="Calibri" panose="020F0502020204030204" pitchFamily="34" charset="0"/>
              </a:rPr>
              <a:t>(General Purpose or RTOS)</a:t>
            </a:r>
          </a:p>
        </p:txBody>
      </p:sp>
      <p:sp>
        <p:nvSpPr>
          <p:cNvPr id="49" name="Rectangle 48">
            <a:extLst>
              <a:ext uri="{FF2B5EF4-FFF2-40B4-BE49-F238E27FC236}">
                <a16:creationId xmlns:a16="http://schemas.microsoft.com/office/drawing/2014/main" id="{2E2CD3AC-15AA-410C-B0FA-69ABC9199A5D}"/>
              </a:ext>
            </a:extLst>
          </p:cNvPr>
          <p:cNvSpPr/>
          <p:nvPr/>
        </p:nvSpPr>
        <p:spPr>
          <a:xfrm>
            <a:off x="9662161" y="4429302"/>
            <a:ext cx="1920240" cy="640080"/>
          </a:xfrm>
          <a:prstGeom prst="rect">
            <a:avLst/>
          </a:prstGeom>
          <a:gradFill>
            <a:gsLst>
              <a:gs pos="90000">
                <a:schemeClr val="accent5">
                  <a:alpha val="25000"/>
                </a:schemeClr>
              </a:gs>
              <a:gs pos="0">
                <a:schemeClr val="accent5">
                  <a:alpha val="25000"/>
                </a:schemeClr>
              </a:gs>
              <a:gs pos="100000">
                <a:schemeClr val="accent5"/>
              </a:gs>
            </a:gsLst>
            <a:lin ang="0" scaled="1"/>
          </a:gradFill>
          <a:ln w="9525" cap="flat" cmpd="sng" algn="ctr">
            <a:noFill/>
            <a:prstDash val="solid"/>
          </a:ln>
          <a:effectLst/>
        </p:spPr>
        <p:txBody>
          <a:bodyPr rtlCol="0" anchor="ctr"/>
          <a:lstStyle/>
          <a:p>
            <a:pPr algn="ctr" defTabSz="812725" hangingPunct="1">
              <a:lnSpc>
                <a:spcPct val="100000"/>
              </a:lnSpc>
              <a:spcBef>
                <a:spcPts val="0"/>
              </a:spcBef>
            </a:pPr>
            <a:endParaRPr lang="ru-RU" sz="2000">
              <a:solidFill>
                <a:srgbClr val="FFFFFF"/>
              </a:solidFill>
              <a:effectLst>
                <a:outerShdw blurRad="38100" dist="38100" dir="2700000" algn="tl">
                  <a:srgbClr val="000000">
                    <a:alpha val="43137"/>
                  </a:srgbClr>
                </a:outerShdw>
              </a:effectLst>
              <a:latin typeface="+mj-lt"/>
              <a:cs typeface="Calibri" panose="020F0502020204030204" pitchFamily="34" charset="0"/>
            </a:endParaRPr>
          </a:p>
        </p:txBody>
      </p:sp>
      <p:sp>
        <p:nvSpPr>
          <p:cNvPr id="50" name="Rectangle 49">
            <a:extLst>
              <a:ext uri="{FF2B5EF4-FFF2-40B4-BE49-F238E27FC236}">
                <a16:creationId xmlns:a16="http://schemas.microsoft.com/office/drawing/2014/main" id="{176D8D37-1E02-4CF5-901C-CC8076B117BD}"/>
              </a:ext>
            </a:extLst>
          </p:cNvPr>
          <p:cNvSpPr/>
          <p:nvPr/>
        </p:nvSpPr>
        <p:spPr>
          <a:xfrm>
            <a:off x="476652" y="4429302"/>
            <a:ext cx="2358962" cy="640080"/>
          </a:xfrm>
          <a:prstGeom prst="rect">
            <a:avLst/>
          </a:prstGeom>
          <a:solidFill>
            <a:schemeClr val="accent5"/>
          </a:solidFill>
          <a:ln w="9525" cap="flat" cmpd="sng" algn="ctr">
            <a:noFill/>
            <a:prstDash val="solid"/>
          </a:ln>
          <a:effectLst/>
        </p:spPr>
        <p:txBody>
          <a:bodyPr rtlCol="0" anchor="ctr"/>
          <a:lstStyle/>
          <a:p>
            <a:pPr marL="0" marR="0" lvl="0" indent="0" algn="ctr" defTabSz="812725"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mn-ea"/>
                <a:cs typeface="Calibri" panose="020F0502020204030204" pitchFamily="34" charset="0"/>
              </a:rPr>
              <a:t>Firmware</a:t>
            </a:r>
            <a:endParaRPr kumimoji="0" lang="ru-RU" sz="20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mn-ea"/>
              <a:cs typeface="Calibri" panose="020F0502020204030204" pitchFamily="34" charset="0"/>
            </a:endParaRPr>
          </a:p>
        </p:txBody>
      </p:sp>
      <p:sp>
        <p:nvSpPr>
          <p:cNvPr id="51" name="Rectangle 50">
            <a:extLst>
              <a:ext uri="{FF2B5EF4-FFF2-40B4-BE49-F238E27FC236}">
                <a16:creationId xmlns:a16="http://schemas.microsoft.com/office/drawing/2014/main" id="{925D2D3A-6C28-4A08-B69A-55E635C045EE}"/>
              </a:ext>
            </a:extLst>
          </p:cNvPr>
          <p:cNvSpPr/>
          <p:nvPr/>
        </p:nvSpPr>
        <p:spPr>
          <a:xfrm>
            <a:off x="2835614" y="4429220"/>
            <a:ext cx="4389120" cy="640080"/>
          </a:xfrm>
          <a:prstGeom prst="rect">
            <a:avLst/>
          </a:prstGeom>
          <a:gradFill>
            <a:gsLst>
              <a:gs pos="17000">
                <a:srgbClr val="8F5DA2">
                  <a:alpha val="25000"/>
                </a:srgbClr>
              </a:gs>
              <a:gs pos="0">
                <a:schemeClr val="accent5"/>
              </a:gs>
              <a:gs pos="100000">
                <a:schemeClr val="accent5">
                  <a:alpha val="0"/>
                </a:schemeClr>
              </a:gs>
            </a:gsLst>
            <a:lin ang="0" scaled="1"/>
          </a:gradFill>
          <a:ln w="9525" cap="flat" cmpd="sng" algn="ctr">
            <a:noFill/>
            <a:prstDash val="solid"/>
          </a:ln>
          <a:effectLst/>
        </p:spPr>
        <p:txBody>
          <a:bodyPr rtlCol="0" anchor="ctr"/>
          <a:lstStyle/>
          <a:p>
            <a:pPr algn="ctr" defTabSz="812725" hangingPunct="1">
              <a:lnSpc>
                <a:spcPct val="100000"/>
              </a:lnSpc>
              <a:spcBef>
                <a:spcPts val="0"/>
              </a:spcBef>
            </a:pPr>
            <a:endParaRPr lang="ru-RU" sz="2000">
              <a:solidFill>
                <a:srgbClr val="FFFFFF"/>
              </a:solidFill>
              <a:effectLst>
                <a:outerShdw blurRad="38100" dist="38100" dir="2700000" algn="tl">
                  <a:srgbClr val="000000">
                    <a:alpha val="43137"/>
                  </a:srgbClr>
                </a:outerShdw>
              </a:effectLst>
              <a:latin typeface="+mj-lt"/>
              <a:cs typeface="Calibri" panose="020F0502020204030204" pitchFamily="34" charset="0"/>
            </a:endParaRPr>
          </a:p>
        </p:txBody>
      </p:sp>
      <p:sp>
        <p:nvSpPr>
          <p:cNvPr id="52" name="Rectangle 51">
            <a:extLst>
              <a:ext uri="{FF2B5EF4-FFF2-40B4-BE49-F238E27FC236}">
                <a16:creationId xmlns:a16="http://schemas.microsoft.com/office/drawing/2014/main" id="{47179CC7-E45A-4341-BF91-CF74D5786503}"/>
              </a:ext>
            </a:extLst>
          </p:cNvPr>
          <p:cNvSpPr/>
          <p:nvPr/>
        </p:nvSpPr>
        <p:spPr>
          <a:xfrm>
            <a:off x="9662161" y="3740004"/>
            <a:ext cx="1920240" cy="640080"/>
          </a:xfrm>
          <a:prstGeom prst="rect">
            <a:avLst/>
          </a:prstGeom>
          <a:gradFill>
            <a:gsLst>
              <a:gs pos="90000">
                <a:schemeClr val="accent5">
                  <a:alpha val="25000"/>
                </a:schemeClr>
              </a:gs>
              <a:gs pos="0">
                <a:schemeClr val="accent5">
                  <a:alpha val="25000"/>
                </a:schemeClr>
              </a:gs>
              <a:gs pos="100000">
                <a:schemeClr val="accent5"/>
              </a:gs>
            </a:gsLst>
            <a:lin ang="0" scaled="1"/>
          </a:gradFill>
          <a:ln w="9525" cap="flat" cmpd="sng" algn="ctr">
            <a:noFill/>
            <a:prstDash val="solid"/>
          </a:ln>
          <a:effectLst/>
        </p:spPr>
        <p:txBody>
          <a:bodyPr rtlCol="0" anchor="ctr"/>
          <a:lstStyle/>
          <a:p>
            <a:pPr algn="ctr" defTabSz="812725" hangingPunct="1">
              <a:lnSpc>
                <a:spcPct val="100000"/>
              </a:lnSpc>
              <a:spcBef>
                <a:spcPts val="0"/>
              </a:spcBef>
            </a:pPr>
            <a:endParaRPr lang="ru-RU" sz="2000">
              <a:solidFill>
                <a:srgbClr val="FFFFFF"/>
              </a:solidFill>
              <a:effectLst>
                <a:outerShdw blurRad="38100" dist="38100" dir="2700000" algn="tl">
                  <a:srgbClr val="000000">
                    <a:alpha val="43137"/>
                  </a:srgbClr>
                </a:outerShdw>
              </a:effectLst>
              <a:latin typeface="+mj-lt"/>
              <a:cs typeface="Calibri" panose="020F0502020204030204" pitchFamily="34" charset="0"/>
            </a:endParaRPr>
          </a:p>
        </p:txBody>
      </p:sp>
      <p:sp>
        <p:nvSpPr>
          <p:cNvPr id="53" name="Rectangle 52">
            <a:extLst>
              <a:ext uri="{FF2B5EF4-FFF2-40B4-BE49-F238E27FC236}">
                <a16:creationId xmlns:a16="http://schemas.microsoft.com/office/drawing/2014/main" id="{DAD5B7E5-9EA1-4467-BE8D-DDFBE01DF0A5}"/>
              </a:ext>
            </a:extLst>
          </p:cNvPr>
          <p:cNvSpPr/>
          <p:nvPr/>
        </p:nvSpPr>
        <p:spPr>
          <a:xfrm>
            <a:off x="476652" y="3740004"/>
            <a:ext cx="2358962" cy="640080"/>
          </a:xfrm>
          <a:prstGeom prst="rect">
            <a:avLst/>
          </a:prstGeom>
          <a:solidFill>
            <a:schemeClr val="accent5"/>
          </a:solidFill>
          <a:ln w="9525" cap="flat" cmpd="sng" algn="ctr">
            <a:noFill/>
            <a:prstDash val="solid"/>
          </a:ln>
          <a:effectLst/>
        </p:spPr>
        <p:txBody>
          <a:bodyPr rtlCol="0" anchor="ctr"/>
          <a:lstStyle/>
          <a:p>
            <a:pPr marL="0" marR="0" lvl="0" indent="0" algn="ctr" defTabSz="812725"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mn-ea"/>
                <a:cs typeface="Calibri" panose="020F0502020204030204" pitchFamily="34" charset="0"/>
              </a:rPr>
              <a:t>Hypervisor</a:t>
            </a:r>
          </a:p>
        </p:txBody>
      </p:sp>
      <p:sp>
        <p:nvSpPr>
          <p:cNvPr id="54" name="Rectangle 53">
            <a:extLst>
              <a:ext uri="{FF2B5EF4-FFF2-40B4-BE49-F238E27FC236}">
                <a16:creationId xmlns:a16="http://schemas.microsoft.com/office/drawing/2014/main" id="{A230F868-0684-46ED-9A45-66E0222DF640}"/>
              </a:ext>
            </a:extLst>
          </p:cNvPr>
          <p:cNvSpPr/>
          <p:nvPr/>
        </p:nvSpPr>
        <p:spPr>
          <a:xfrm>
            <a:off x="2835614" y="3740004"/>
            <a:ext cx="4389120" cy="640080"/>
          </a:xfrm>
          <a:prstGeom prst="rect">
            <a:avLst/>
          </a:prstGeom>
          <a:gradFill>
            <a:gsLst>
              <a:gs pos="17000">
                <a:srgbClr val="8F5DA2">
                  <a:alpha val="25000"/>
                </a:srgbClr>
              </a:gs>
              <a:gs pos="0">
                <a:schemeClr val="accent5"/>
              </a:gs>
              <a:gs pos="100000">
                <a:schemeClr val="accent5">
                  <a:alpha val="0"/>
                </a:schemeClr>
              </a:gs>
            </a:gsLst>
            <a:lin ang="0" scaled="1"/>
          </a:gradFill>
          <a:ln w="9525" cap="flat" cmpd="sng" algn="ctr">
            <a:noFill/>
            <a:prstDash val="solid"/>
          </a:ln>
          <a:effectLst/>
        </p:spPr>
        <p:txBody>
          <a:bodyPr rtlCol="0" anchor="ctr"/>
          <a:lstStyle/>
          <a:p>
            <a:pPr algn="ctr" defTabSz="812725" hangingPunct="1">
              <a:lnSpc>
                <a:spcPct val="100000"/>
              </a:lnSpc>
              <a:spcBef>
                <a:spcPts val="0"/>
              </a:spcBef>
            </a:pPr>
            <a:endParaRPr lang="ru-RU" sz="2000">
              <a:solidFill>
                <a:srgbClr val="FFFFFF"/>
              </a:solidFill>
              <a:effectLst>
                <a:outerShdw blurRad="38100" dist="38100" dir="2700000" algn="tl">
                  <a:srgbClr val="000000">
                    <a:alpha val="43137"/>
                  </a:srgbClr>
                </a:outerShdw>
              </a:effectLst>
              <a:latin typeface="+mj-lt"/>
              <a:cs typeface="Calibri" panose="020F0502020204030204" pitchFamily="34" charset="0"/>
            </a:endParaRPr>
          </a:p>
        </p:txBody>
      </p:sp>
      <p:sp>
        <p:nvSpPr>
          <p:cNvPr id="55" name="Rectangle 54">
            <a:extLst>
              <a:ext uri="{FF2B5EF4-FFF2-40B4-BE49-F238E27FC236}">
                <a16:creationId xmlns:a16="http://schemas.microsoft.com/office/drawing/2014/main" id="{CC7155C8-C199-4AC3-81AC-D865C0EFAC92}"/>
              </a:ext>
            </a:extLst>
          </p:cNvPr>
          <p:cNvSpPr/>
          <p:nvPr/>
        </p:nvSpPr>
        <p:spPr>
          <a:xfrm>
            <a:off x="9662161" y="3050706"/>
            <a:ext cx="1920240" cy="640080"/>
          </a:xfrm>
          <a:prstGeom prst="rect">
            <a:avLst/>
          </a:prstGeom>
          <a:gradFill>
            <a:gsLst>
              <a:gs pos="90000">
                <a:schemeClr val="accent5">
                  <a:alpha val="25000"/>
                </a:schemeClr>
              </a:gs>
              <a:gs pos="0">
                <a:schemeClr val="accent5">
                  <a:alpha val="25000"/>
                </a:schemeClr>
              </a:gs>
              <a:gs pos="100000">
                <a:schemeClr val="accent5"/>
              </a:gs>
            </a:gsLst>
            <a:lin ang="0" scaled="1"/>
          </a:gradFill>
          <a:ln w="9525" cap="flat" cmpd="sng" algn="ctr">
            <a:noFill/>
            <a:prstDash val="solid"/>
          </a:ln>
          <a:effectLst/>
        </p:spPr>
        <p:txBody>
          <a:bodyPr rtlCol="0" anchor="ctr"/>
          <a:lstStyle/>
          <a:p>
            <a:pPr algn="ctr" defTabSz="812725" hangingPunct="1">
              <a:lnSpc>
                <a:spcPct val="100000"/>
              </a:lnSpc>
              <a:spcBef>
                <a:spcPts val="0"/>
              </a:spcBef>
            </a:pPr>
            <a:endParaRPr lang="ru-RU" sz="2000">
              <a:solidFill>
                <a:srgbClr val="FFFFFF"/>
              </a:solidFill>
              <a:effectLst>
                <a:outerShdw blurRad="38100" dist="38100" dir="2700000" algn="tl">
                  <a:srgbClr val="000000">
                    <a:alpha val="43137"/>
                  </a:srgbClr>
                </a:outerShdw>
              </a:effectLst>
              <a:latin typeface="+mj-lt"/>
              <a:cs typeface="Calibri" panose="020F0502020204030204" pitchFamily="34" charset="0"/>
            </a:endParaRPr>
          </a:p>
        </p:txBody>
      </p:sp>
      <p:sp>
        <p:nvSpPr>
          <p:cNvPr id="57" name="Rectangle 56">
            <a:extLst>
              <a:ext uri="{FF2B5EF4-FFF2-40B4-BE49-F238E27FC236}">
                <a16:creationId xmlns:a16="http://schemas.microsoft.com/office/drawing/2014/main" id="{5BA3F11B-9D04-473F-BFA0-F21FB13AC5BF}"/>
              </a:ext>
            </a:extLst>
          </p:cNvPr>
          <p:cNvSpPr/>
          <p:nvPr/>
        </p:nvSpPr>
        <p:spPr>
          <a:xfrm>
            <a:off x="2835614" y="3050706"/>
            <a:ext cx="4389120" cy="640080"/>
          </a:xfrm>
          <a:prstGeom prst="rect">
            <a:avLst/>
          </a:prstGeom>
          <a:gradFill>
            <a:gsLst>
              <a:gs pos="17000">
                <a:srgbClr val="8F5DA2">
                  <a:alpha val="25000"/>
                </a:srgbClr>
              </a:gs>
              <a:gs pos="0">
                <a:schemeClr val="accent5"/>
              </a:gs>
              <a:gs pos="100000">
                <a:schemeClr val="accent5">
                  <a:alpha val="0"/>
                </a:schemeClr>
              </a:gs>
            </a:gsLst>
            <a:lin ang="0" scaled="1"/>
          </a:gradFill>
          <a:ln w="9525" cap="flat" cmpd="sng" algn="ctr">
            <a:noFill/>
            <a:prstDash val="solid"/>
          </a:ln>
          <a:effectLst/>
        </p:spPr>
        <p:txBody>
          <a:bodyPr rtlCol="0" anchor="ctr"/>
          <a:lstStyle/>
          <a:p>
            <a:pPr marL="0" marR="0" lvl="0" indent="0" algn="ctr" defTabSz="812725"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mn-ea"/>
              <a:cs typeface="Calibri" panose="020F0502020204030204" pitchFamily="34" charset="0"/>
            </a:endParaRPr>
          </a:p>
        </p:txBody>
      </p:sp>
      <p:sp>
        <p:nvSpPr>
          <p:cNvPr id="58" name="Rectangle 57">
            <a:extLst>
              <a:ext uri="{FF2B5EF4-FFF2-40B4-BE49-F238E27FC236}">
                <a16:creationId xmlns:a16="http://schemas.microsoft.com/office/drawing/2014/main" id="{992C3B3E-E536-4EA9-A638-DC3C2B25628F}"/>
              </a:ext>
            </a:extLst>
          </p:cNvPr>
          <p:cNvSpPr/>
          <p:nvPr/>
        </p:nvSpPr>
        <p:spPr>
          <a:xfrm>
            <a:off x="6970660" y="2347457"/>
            <a:ext cx="4611740" cy="640080"/>
          </a:xfrm>
          <a:prstGeom prst="rect">
            <a:avLst/>
          </a:prstGeom>
          <a:gradFill>
            <a:gsLst>
              <a:gs pos="90000">
                <a:schemeClr val="accent5">
                  <a:alpha val="25000"/>
                </a:schemeClr>
              </a:gs>
              <a:gs pos="0">
                <a:schemeClr val="accent5">
                  <a:alpha val="25000"/>
                </a:schemeClr>
              </a:gs>
              <a:gs pos="100000">
                <a:schemeClr val="accent5"/>
              </a:gs>
            </a:gsLst>
            <a:lin ang="0" scaled="1"/>
          </a:gradFill>
          <a:ln w="9525" cap="flat" cmpd="sng" algn="ctr">
            <a:noFill/>
            <a:prstDash val="solid"/>
          </a:ln>
          <a:effectLst/>
        </p:spPr>
        <p:txBody>
          <a:bodyPr rtlCol="0" anchor="ctr"/>
          <a:lstStyle/>
          <a:p>
            <a:pPr algn="ctr" defTabSz="812725" hangingPunct="1">
              <a:lnSpc>
                <a:spcPct val="100000"/>
              </a:lnSpc>
              <a:spcBef>
                <a:spcPts val="0"/>
              </a:spcBef>
            </a:pPr>
            <a:endParaRPr lang="ru-RU" sz="2000">
              <a:solidFill>
                <a:srgbClr val="FFFFFF"/>
              </a:solidFill>
              <a:effectLst>
                <a:outerShdw blurRad="38100" dist="38100" dir="2700000" algn="tl">
                  <a:srgbClr val="000000">
                    <a:alpha val="43137"/>
                  </a:srgbClr>
                </a:outerShdw>
              </a:effectLst>
              <a:latin typeface="+mj-lt"/>
              <a:cs typeface="Calibri" panose="020F0502020204030204" pitchFamily="34" charset="0"/>
            </a:endParaRPr>
          </a:p>
        </p:txBody>
      </p:sp>
      <p:sp>
        <p:nvSpPr>
          <p:cNvPr id="59" name="Rectangle 58">
            <a:extLst>
              <a:ext uri="{FF2B5EF4-FFF2-40B4-BE49-F238E27FC236}">
                <a16:creationId xmlns:a16="http://schemas.microsoft.com/office/drawing/2014/main" id="{3F442683-DF4E-4848-85FF-511D442AEB49}"/>
              </a:ext>
            </a:extLst>
          </p:cNvPr>
          <p:cNvSpPr/>
          <p:nvPr/>
        </p:nvSpPr>
        <p:spPr>
          <a:xfrm>
            <a:off x="476652" y="2361408"/>
            <a:ext cx="2358962" cy="640080"/>
          </a:xfrm>
          <a:prstGeom prst="rect">
            <a:avLst/>
          </a:prstGeom>
          <a:solidFill>
            <a:schemeClr val="accent5"/>
          </a:solidFill>
          <a:ln w="9525" cap="flat" cmpd="sng" algn="ctr">
            <a:noFill/>
            <a:prstDash val="solid"/>
          </a:ln>
          <a:effectLst/>
        </p:spPr>
        <p:txBody>
          <a:bodyPr rtlCol="0" anchor="ctr"/>
          <a:lstStyle/>
          <a:p>
            <a:pPr algn="ctr" defTabSz="812725" hangingPunct="1">
              <a:lnSpc>
                <a:spcPct val="100000"/>
              </a:lnSpc>
              <a:spcBef>
                <a:spcPts val="0"/>
              </a:spcBef>
            </a:pPr>
            <a:r>
              <a:rPr lang="en-US" sz="2000">
                <a:solidFill>
                  <a:srgbClr val="FFFFFF"/>
                </a:solidFill>
                <a:effectLst>
                  <a:outerShdw blurRad="38100" dist="38100" dir="2700000" algn="tl">
                    <a:srgbClr val="000000">
                      <a:alpha val="43137"/>
                    </a:srgbClr>
                  </a:outerShdw>
                </a:effectLst>
                <a:latin typeface="+mj-lt"/>
                <a:cs typeface="Calibri" panose="020F0502020204030204" pitchFamily="34" charset="0"/>
              </a:rPr>
              <a:t>Middleware</a:t>
            </a:r>
          </a:p>
        </p:txBody>
      </p:sp>
      <p:sp>
        <p:nvSpPr>
          <p:cNvPr id="60" name="Rectangle 59">
            <a:extLst>
              <a:ext uri="{FF2B5EF4-FFF2-40B4-BE49-F238E27FC236}">
                <a16:creationId xmlns:a16="http://schemas.microsoft.com/office/drawing/2014/main" id="{6D0BEF66-891D-4B4E-BE2A-B1EE02456F8B}"/>
              </a:ext>
            </a:extLst>
          </p:cNvPr>
          <p:cNvSpPr/>
          <p:nvPr/>
        </p:nvSpPr>
        <p:spPr>
          <a:xfrm>
            <a:off x="2835614" y="2361408"/>
            <a:ext cx="4389120" cy="640080"/>
          </a:xfrm>
          <a:prstGeom prst="rect">
            <a:avLst/>
          </a:prstGeom>
          <a:gradFill>
            <a:gsLst>
              <a:gs pos="17000">
                <a:srgbClr val="8F5DA2">
                  <a:alpha val="25000"/>
                </a:srgbClr>
              </a:gs>
              <a:gs pos="0">
                <a:schemeClr val="accent5"/>
              </a:gs>
              <a:gs pos="100000">
                <a:schemeClr val="accent5">
                  <a:alpha val="0"/>
                </a:schemeClr>
              </a:gs>
            </a:gsLst>
            <a:lin ang="0" scaled="1"/>
          </a:gradFill>
          <a:ln w="9525" cap="flat" cmpd="sng" algn="ctr">
            <a:noFill/>
            <a:prstDash val="solid"/>
          </a:ln>
          <a:effectLst/>
        </p:spPr>
        <p:txBody>
          <a:bodyPr rtlCol="0" anchor="ctr"/>
          <a:lstStyle/>
          <a:p>
            <a:pPr algn="ctr" defTabSz="812725" hangingPunct="1">
              <a:lnSpc>
                <a:spcPct val="100000"/>
              </a:lnSpc>
              <a:spcBef>
                <a:spcPts val="0"/>
              </a:spcBef>
            </a:pPr>
            <a:endParaRPr lang="ru-RU" sz="2000">
              <a:solidFill>
                <a:srgbClr val="FFFFFF"/>
              </a:solidFill>
              <a:effectLst>
                <a:outerShdw blurRad="38100" dist="38100" dir="2700000" algn="tl">
                  <a:srgbClr val="000000">
                    <a:alpha val="43137"/>
                  </a:srgbClr>
                </a:outerShdw>
              </a:effectLst>
              <a:latin typeface="+mj-lt"/>
              <a:cs typeface="Calibri" panose="020F0502020204030204" pitchFamily="34" charset="0"/>
            </a:endParaRPr>
          </a:p>
        </p:txBody>
      </p:sp>
      <p:sp>
        <p:nvSpPr>
          <p:cNvPr id="61" name="Rectangle 60">
            <a:extLst>
              <a:ext uri="{FF2B5EF4-FFF2-40B4-BE49-F238E27FC236}">
                <a16:creationId xmlns:a16="http://schemas.microsoft.com/office/drawing/2014/main" id="{F12BDFBC-7723-47B5-82F5-3E9EA532C9AC}"/>
              </a:ext>
            </a:extLst>
          </p:cNvPr>
          <p:cNvSpPr/>
          <p:nvPr/>
        </p:nvSpPr>
        <p:spPr>
          <a:xfrm>
            <a:off x="6970659" y="5116883"/>
            <a:ext cx="4611739" cy="640080"/>
          </a:xfrm>
          <a:prstGeom prst="rect">
            <a:avLst/>
          </a:prstGeom>
          <a:gradFill>
            <a:gsLst>
              <a:gs pos="90000">
                <a:srgbClr val="8BAE46">
                  <a:alpha val="25000"/>
                </a:srgbClr>
              </a:gs>
              <a:gs pos="0">
                <a:schemeClr val="accent6">
                  <a:alpha val="25000"/>
                </a:schemeClr>
              </a:gs>
              <a:gs pos="100000">
                <a:schemeClr val="accent6"/>
              </a:gs>
            </a:gsLst>
            <a:lin ang="0" scaled="1"/>
          </a:gradFill>
          <a:ln w="9525" cap="flat" cmpd="sng" algn="ctr">
            <a:noFill/>
            <a:prstDash val="solid"/>
          </a:ln>
          <a:effectLst/>
        </p:spPr>
        <p:txBody>
          <a:bodyPr rtlCol="0" anchor="ctr"/>
          <a:lstStyle/>
          <a:p>
            <a:pPr algn="ctr" defTabSz="812725" hangingPunct="1">
              <a:lnSpc>
                <a:spcPct val="100000"/>
              </a:lnSpc>
              <a:spcBef>
                <a:spcPts val="0"/>
              </a:spcBef>
            </a:pPr>
            <a:endParaRPr lang="ru-RU" sz="2000">
              <a:solidFill>
                <a:srgbClr val="FFFFFF"/>
              </a:solidFill>
              <a:latin typeface="+mj-lt"/>
              <a:cs typeface="Calibri" panose="020F0502020204030204" pitchFamily="34" charset="0"/>
            </a:endParaRPr>
          </a:p>
        </p:txBody>
      </p:sp>
      <p:sp>
        <p:nvSpPr>
          <p:cNvPr id="62" name="Rectangle 61">
            <a:extLst>
              <a:ext uri="{FF2B5EF4-FFF2-40B4-BE49-F238E27FC236}">
                <a16:creationId xmlns:a16="http://schemas.microsoft.com/office/drawing/2014/main" id="{7A8206C5-B195-4BAB-B691-FE64180B9647}"/>
              </a:ext>
            </a:extLst>
          </p:cNvPr>
          <p:cNvSpPr/>
          <p:nvPr/>
        </p:nvSpPr>
        <p:spPr>
          <a:xfrm>
            <a:off x="476652" y="1672110"/>
            <a:ext cx="2358962" cy="640080"/>
          </a:xfrm>
          <a:prstGeom prst="rect">
            <a:avLst/>
          </a:prstGeom>
          <a:solidFill>
            <a:schemeClr val="accent4"/>
          </a:solidFill>
          <a:ln w="9525" cap="flat" cmpd="sng" algn="ctr">
            <a:noFill/>
            <a:prstDash val="solid"/>
          </a:ln>
          <a:effectLst/>
        </p:spPr>
        <p:txBody>
          <a:bodyPr rtlCol="0" anchor="ctr"/>
          <a:lstStyle/>
          <a:p>
            <a:pPr algn="ctr" defTabSz="812725" hangingPunct="1">
              <a:lnSpc>
                <a:spcPct val="100000"/>
              </a:lnSpc>
              <a:spcBef>
                <a:spcPts val="0"/>
              </a:spcBef>
            </a:pPr>
            <a:r>
              <a:rPr lang="en-US" sz="2000">
                <a:solidFill>
                  <a:srgbClr val="FFFFFF"/>
                </a:solidFill>
                <a:effectLst>
                  <a:outerShdw blurRad="38100" dist="38100" dir="2700000" algn="tl">
                    <a:srgbClr val="000000">
                      <a:alpha val="43137"/>
                    </a:srgbClr>
                  </a:outerShdw>
                </a:effectLst>
                <a:latin typeface="+mj-lt"/>
                <a:cs typeface="Calibri" panose="020F0502020204030204" pitchFamily="34" charset="0"/>
              </a:rPr>
              <a:t>Application</a:t>
            </a:r>
          </a:p>
        </p:txBody>
      </p:sp>
      <p:sp>
        <p:nvSpPr>
          <p:cNvPr id="63" name="Rectangle 62">
            <a:extLst>
              <a:ext uri="{FF2B5EF4-FFF2-40B4-BE49-F238E27FC236}">
                <a16:creationId xmlns:a16="http://schemas.microsoft.com/office/drawing/2014/main" id="{3E199CA0-6CA8-4F57-8A0C-2FEFEC417FC0}"/>
              </a:ext>
            </a:extLst>
          </p:cNvPr>
          <p:cNvSpPr/>
          <p:nvPr/>
        </p:nvSpPr>
        <p:spPr>
          <a:xfrm>
            <a:off x="2835614" y="1672110"/>
            <a:ext cx="4389120" cy="639997"/>
          </a:xfrm>
          <a:prstGeom prst="rect">
            <a:avLst/>
          </a:prstGeom>
          <a:gradFill>
            <a:gsLst>
              <a:gs pos="17000">
                <a:srgbClr val="D96930">
                  <a:alpha val="25000"/>
                </a:srgbClr>
              </a:gs>
              <a:gs pos="0">
                <a:schemeClr val="accent4"/>
              </a:gs>
              <a:gs pos="100000">
                <a:schemeClr val="accent4">
                  <a:alpha val="0"/>
                </a:schemeClr>
              </a:gs>
            </a:gsLst>
            <a:lin ang="0" scaled="1"/>
          </a:gradFill>
          <a:ln w="9525" cap="flat" cmpd="sng" algn="ctr">
            <a:noFill/>
            <a:prstDash val="solid"/>
          </a:ln>
          <a:effectLst/>
        </p:spPr>
        <p:txBody>
          <a:bodyPr rtlCol="0" anchor="ctr"/>
          <a:lstStyle/>
          <a:p>
            <a:pPr marL="0" marR="0" lvl="0" indent="0" algn="ctr" defTabSz="812725"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mn-ea"/>
              <a:cs typeface="Calibri" panose="020F0502020204030204" pitchFamily="34" charset="0"/>
            </a:endParaRPr>
          </a:p>
        </p:txBody>
      </p:sp>
      <p:sp>
        <p:nvSpPr>
          <p:cNvPr id="65" name="Rectangle 64">
            <a:extLst>
              <a:ext uri="{FF2B5EF4-FFF2-40B4-BE49-F238E27FC236}">
                <a16:creationId xmlns:a16="http://schemas.microsoft.com/office/drawing/2014/main" id="{B1CC55D5-A838-4E2F-9201-570FCE4F2268}"/>
              </a:ext>
            </a:extLst>
          </p:cNvPr>
          <p:cNvSpPr/>
          <p:nvPr/>
        </p:nvSpPr>
        <p:spPr>
          <a:xfrm>
            <a:off x="3211942" y="5118601"/>
            <a:ext cx="7945677" cy="640080"/>
          </a:xfrm>
          <a:prstGeom prst="rect">
            <a:avLst/>
          </a:prstGeom>
          <a:solidFill>
            <a:schemeClr val="accent1"/>
          </a:solidFill>
          <a:ln w="9525" cap="flat" cmpd="sng" algn="ctr">
            <a:noFill/>
            <a:prstDash val="solid"/>
          </a:ln>
          <a:effectLst/>
        </p:spPr>
        <p:txBody>
          <a:bodyPr rtlCol="0" anchor="ctr"/>
          <a:lstStyle/>
          <a:p>
            <a:pPr algn="ctr" defTabSz="812725" hangingPunct="1">
              <a:lnSpc>
                <a:spcPct val="100000"/>
              </a:lnSpc>
              <a:spcBef>
                <a:spcPts val="0"/>
              </a:spcBef>
            </a:pPr>
            <a:r>
              <a:rPr lang="en-US" sz="2000">
                <a:solidFill>
                  <a:prstClr val="white"/>
                </a:solidFill>
                <a:latin typeface="+mj-lt"/>
              </a:rPr>
              <a:t>Processors and Network Adaptors with Intel® TCC support</a:t>
            </a:r>
          </a:p>
        </p:txBody>
      </p:sp>
      <p:sp>
        <p:nvSpPr>
          <p:cNvPr id="68" name="Rectangle 67">
            <a:extLst>
              <a:ext uri="{FF2B5EF4-FFF2-40B4-BE49-F238E27FC236}">
                <a16:creationId xmlns:a16="http://schemas.microsoft.com/office/drawing/2014/main" id="{C0E5751E-7EE9-45F1-9947-BAA957DE1095}"/>
              </a:ext>
            </a:extLst>
          </p:cNvPr>
          <p:cNvSpPr/>
          <p:nvPr/>
        </p:nvSpPr>
        <p:spPr>
          <a:xfrm>
            <a:off x="3211652" y="3052394"/>
            <a:ext cx="4305679" cy="2016906"/>
          </a:xfrm>
          <a:prstGeom prst="rect">
            <a:avLst/>
          </a:prstGeom>
          <a:solidFill>
            <a:schemeClr val="accent2"/>
          </a:solidFill>
          <a:ln w="9525" cap="flat" cmpd="sng" algn="ctr">
            <a:noFill/>
            <a:prstDash val="solid"/>
          </a:ln>
          <a:effectLst/>
        </p:spPr>
        <p:txBody>
          <a:bodyPr rtlCol="0" anchor="t"/>
          <a:lstStyle/>
          <a:p>
            <a:pPr algn="ctr" defTabSz="812725" hangingPunct="1">
              <a:lnSpc>
                <a:spcPct val="100000"/>
              </a:lnSpc>
              <a:spcBef>
                <a:spcPts val="0"/>
              </a:spcBef>
            </a:pPr>
            <a:r>
              <a:rPr lang="en-US">
                <a:solidFill>
                  <a:prstClr val="white"/>
                </a:solidFill>
                <a:effectLst>
                  <a:outerShdw blurRad="38100" dist="38100" dir="2700000" algn="tl">
                    <a:srgbClr val="000000">
                      <a:alpha val="43137"/>
                    </a:srgbClr>
                  </a:outerShdw>
                </a:effectLst>
                <a:latin typeface="+mj-lt"/>
              </a:rPr>
              <a:t>Platform SW Recipe</a:t>
            </a:r>
          </a:p>
          <a:p>
            <a:pPr algn="ctr" defTabSz="812725" hangingPunct="1">
              <a:lnSpc>
                <a:spcPct val="100000"/>
              </a:lnSpc>
              <a:spcBef>
                <a:spcPts val="0"/>
              </a:spcBef>
            </a:pPr>
            <a:r>
              <a:rPr lang="en-US">
                <a:solidFill>
                  <a:prstClr val="white"/>
                </a:solidFill>
                <a:effectLst>
                  <a:outerShdw blurRad="38100" dist="38100" dir="2700000" algn="tl">
                    <a:srgbClr val="000000">
                      <a:alpha val="43137"/>
                    </a:srgbClr>
                  </a:outerShdw>
                </a:effectLst>
                <a:latin typeface="+mj-lt"/>
              </a:rPr>
              <a:t>with Real-time Optimizations and Standards support</a:t>
            </a:r>
          </a:p>
        </p:txBody>
      </p:sp>
      <p:sp>
        <p:nvSpPr>
          <p:cNvPr id="96" name="Rectangle 95">
            <a:extLst>
              <a:ext uri="{FF2B5EF4-FFF2-40B4-BE49-F238E27FC236}">
                <a16:creationId xmlns:a16="http://schemas.microsoft.com/office/drawing/2014/main" id="{5BC803BB-C7B2-43A9-9297-B5FDBB03DCC8}"/>
              </a:ext>
            </a:extLst>
          </p:cNvPr>
          <p:cNvSpPr/>
          <p:nvPr/>
        </p:nvSpPr>
        <p:spPr>
          <a:xfrm>
            <a:off x="7573012" y="3052394"/>
            <a:ext cx="2437427" cy="2016988"/>
          </a:xfrm>
          <a:prstGeom prst="rect">
            <a:avLst/>
          </a:prstGeom>
          <a:solidFill>
            <a:srgbClr val="FC6467"/>
          </a:solidFill>
          <a:ln w="9525" cap="flat" cmpd="sng" algn="ctr">
            <a:noFill/>
            <a:prstDash val="solid"/>
          </a:ln>
          <a:effectLst/>
        </p:spPr>
        <p:txBody>
          <a:bodyPr rtlCol="0" anchor="ctr"/>
          <a:lstStyle/>
          <a:p>
            <a:pPr algn="ctr" defTabSz="812725" hangingPunct="1">
              <a:lnSpc>
                <a:spcPct val="100000"/>
              </a:lnSpc>
              <a:spcBef>
                <a:spcPts val="1200"/>
              </a:spcBef>
            </a:pPr>
            <a:r>
              <a:rPr lang="en-US">
                <a:solidFill>
                  <a:prstClr val="white"/>
                </a:solidFill>
                <a:effectLst>
                  <a:outerShdw blurRad="38100" dist="38100" dir="2700000" algn="tl">
                    <a:srgbClr val="000000">
                      <a:alpha val="43137"/>
                    </a:srgbClr>
                  </a:outerShdw>
                </a:effectLst>
                <a:latin typeface="+mj-lt"/>
              </a:rPr>
              <a:t>VxWorks* RTOS</a:t>
            </a:r>
          </a:p>
          <a:p>
            <a:pPr algn="ctr" defTabSz="812725" hangingPunct="1">
              <a:lnSpc>
                <a:spcPct val="100000"/>
              </a:lnSpc>
              <a:spcBef>
                <a:spcPts val="1200"/>
              </a:spcBef>
            </a:pPr>
            <a:r>
              <a:rPr lang="en-US">
                <a:solidFill>
                  <a:prstClr val="white"/>
                </a:solidFill>
                <a:effectLst>
                  <a:outerShdw blurRad="38100" dist="38100" dir="2700000" algn="tl">
                    <a:srgbClr val="000000">
                      <a:alpha val="43137"/>
                    </a:srgbClr>
                  </a:outerShdw>
                </a:effectLst>
                <a:latin typeface="+mj-lt"/>
              </a:rPr>
              <a:t>QNX* RTOS</a:t>
            </a:r>
          </a:p>
          <a:p>
            <a:pPr algn="ctr" defTabSz="812725" hangingPunct="1">
              <a:lnSpc>
                <a:spcPct val="100000"/>
              </a:lnSpc>
              <a:spcBef>
                <a:spcPts val="1200"/>
              </a:spcBef>
            </a:pPr>
            <a:r>
              <a:rPr lang="en-US">
                <a:solidFill>
                  <a:prstClr val="white"/>
                </a:solidFill>
                <a:effectLst>
                  <a:outerShdw blurRad="38100" dist="38100" dir="2700000" algn="tl">
                    <a:srgbClr val="000000">
                      <a:alpha val="43137"/>
                    </a:srgbClr>
                  </a:outerShdw>
                </a:effectLst>
                <a:latin typeface="+mj-lt"/>
              </a:rPr>
              <a:t>RTS* Real-time Hypervisor*</a:t>
            </a:r>
          </a:p>
        </p:txBody>
      </p:sp>
      <p:sp>
        <p:nvSpPr>
          <p:cNvPr id="97" name="Rectangle 96">
            <a:extLst>
              <a:ext uri="{FF2B5EF4-FFF2-40B4-BE49-F238E27FC236}">
                <a16:creationId xmlns:a16="http://schemas.microsoft.com/office/drawing/2014/main" id="{5C8AA4D6-1935-487B-B581-CF1BA9BB866F}"/>
              </a:ext>
            </a:extLst>
          </p:cNvPr>
          <p:cNvSpPr/>
          <p:nvPr/>
        </p:nvSpPr>
        <p:spPr>
          <a:xfrm>
            <a:off x="3211652" y="1673403"/>
            <a:ext cx="4305679" cy="1331490"/>
          </a:xfrm>
          <a:prstGeom prst="rect">
            <a:avLst/>
          </a:prstGeom>
          <a:solidFill>
            <a:schemeClr val="accent2"/>
          </a:solidFill>
          <a:ln w="9525" cap="flat" cmpd="sng" algn="ctr">
            <a:noFill/>
            <a:prstDash val="solid"/>
          </a:ln>
          <a:effectLst/>
        </p:spPr>
        <p:txBody>
          <a:bodyPr rtlCol="0" anchor="ctr"/>
          <a:lstStyle/>
          <a:p>
            <a:pPr algn="ctr" defTabSz="812725" hangingPunct="1">
              <a:lnSpc>
                <a:spcPct val="100000"/>
              </a:lnSpc>
              <a:spcBef>
                <a:spcPts val="0"/>
              </a:spcBef>
            </a:pPr>
            <a:r>
              <a:rPr lang="en-US">
                <a:solidFill>
                  <a:prstClr val="white"/>
                </a:solidFill>
                <a:effectLst>
                  <a:outerShdw blurRad="38100" dist="38100" dir="2700000" algn="tl">
                    <a:srgbClr val="000000">
                      <a:alpha val="43137"/>
                    </a:srgbClr>
                  </a:outerShdw>
                </a:effectLst>
                <a:latin typeface="+mj-lt"/>
              </a:rPr>
              <a:t>Standards, samples, and documentation</a:t>
            </a:r>
          </a:p>
        </p:txBody>
      </p:sp>
      <p:sp>
        <p:nvSpPr>
          <p:cNvPr id="100" name="Rectangle 99">
            <a:extLst>
              <a:ext uri="{FF2B5EF4-FFF2-40B4-BE49-F238E27FC236}">
                <a16:creationId xmlns:a16="http://schemas.microsoft.com/office/drawing/2014/main" id="{EB52D88B-CE4D-4704-B952-B8DF37C83E49}"/>
              </a:ext>
            </a:extLst>
          </p:cNvPr>
          <p:cNvSpPr/>
          <p:nvPr/>
        </p:nvSpPr>
        <p:spPr>
          <a:xfrm>
            <a:off x="8699091" y="1152628"/>
            <a:ext cx="2458529" cy="640080"/>
          </a:xfrm>
          <a:prstGeom prst="rect">
            <a:avLst/>
          </a:prstGeom>
          <a:noFill/>
          <a:ln w="9525" cap="flat" cmpd="sng" algn="ctr">
            <a:noFill/>
            <a:prstDash val="solid"/>
          </a:ln>
          <a:effectLst/>
        </p:spPr>
        <p:txBody>
          <a:bodyPr rtlCol="0" anchor="ctr"/>
          <a:lstStyle/>
          <a:p>
            <a:pPr algn="ctr" defTabSz="812725" hangingPunct="1">
              <a:lnSpc>
                <a:spcPct val="100000"/>
              </a:lnSpc>
              <a:spcBef>
                <a:spcPts val="0"/>
              </a:spcBef>
            </a:pPr>
            <a:r>
              <a:rPr lang="en-US" sz="2000" b="1">
                <a:solidFill>
                  <a:prstClr val="white"/>
                </a:solidFill>
                <a:latin typeface="+mj-lt"/>
              </a:rPr>
              <a:t>3</a:t>
            </a:r>
            <a:r>
              <a:rPr lang="en-US" sz="2000" b="1" baseline="30000">
                <a:solidFill>
                  <a:prstClr val="white"/>
                </a:solidFill>
                <a:latin typeface="+mj-lt"/>
              </a:rPr>
              <a:t>rd</a:t>
            </a:r>
            <a:r>
              <a:rPr lang="en-US" sz="2000" b="1">
                <a:solidFill>
                  <a:prstClr val="white"/>
                </a:solidFill>
                <a:latin typeface="+mj-lt"/>
              </a:rPr>
              <a:t> Party Enabling</a:t>
            </a:r>
            <a:endParaRPr lang="en-US" sz="2000" b="1" baseline="30000">
              <a:solidFill>
                <a:prstClr val="white"/>
              </a:solidFill>
              <a:latin typeface="+mj-lt"/>
            </a:endParaRPr>
          </a:p>
        </p:txBody>
      </p:sp>
      <p:sp>
        <p:nvSpPr>
          <p:cNvPr id="101" name="Rectangle 100">
            <a:extLst>
              <a:ext uri="{FF2B5EF4-FFF2-40B4-BE49-F238E27FC236}">
                <a16:creationId xmlns:a16="http://schemas.microsoft.com/office/drawing/2014/main" id="{20D5B27C-9689-407F-8270-1E5F2E62C0E7}"/>
              </a:ext>
            </a:extLst>
          </p:cNvPr>
          <p:cNvSpPr/>
          <p:nvPr/>
        </p:nvSpPr>
        <p:spPr>
          <a:xfrm>
            <a:off x="7940252" y="6228622"/>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
        <p:nvSpPr>
          <p:cNvPr id="64" name="Rectangle 63">
            <a:extLst>
              <a:ext uri="{FF2B5EF4-FFF2-40B4-BE49-F238E27FC236}">
                <a16:creationId xmlns:a16="http://schemas.microsoft.com/office/drawing/2014/main" id="{3FE6E071-385A-4B62-BF3A-5AFCC15F300A}"/>
              </a:ext>
            </a:extLst>
          </p:cNvPr>
          <p:cNvSpPr/>
          <p:nvPr/>
        </p:nvSpPr>
        <p:spPr>
          <a:xfrm>
            <a:off x="9662161" y="5942165"/>
            <a:ext cx="2029723"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RTOS = Real Time Operating System</a:t>
            </a:r>
          </a:p>
        </p:txBody>
      </p:sp>
      <p:sp>
        <p:nvSpPr>
          <p:cNvPr id="10" name="Rectangle 9">
            <a:extLst>
              <a:ext uri="{FF2B5EF4-FFF2-40B4-BE49-F238E27FC236}">
                <a16:creationId xmlns:a16="http://schemas.microsoft.com/office/drawing/2014/main" id="{91212A69-38AE-F99C-8CE2-820D2394EF85}"/>
              </a:ext>
            </a:extLst>
          </p:cNvPr>
          <p:cNvSpPr/>
          <p:nvPr/>
        </p:nvSpPr>
        <p:spPr>
          <a:xfrm>
            <a:off x="3397718" y="4217836"/>
            <a:ext cx="4227540" cy="436378"/>
          </a:xfrm>
          <a:prstGeom prst="rect">
            <a:avLst/>
          </a:prstGeom>
          <a:solidFill>
            <a:srgbClr val="FC6467"/>
          </a:solidFill>
          <a:ln w="9525" cap="flat" cmpd="sng" algn="ctr">
            <a:noFill/>
            <a:prstDash val="solid"/>
          </a:ln>
          <a:effectLst/>
        </p:spPr>
        <p:txBody>
          <a:bodyPr rtlCol="0" anchor="ctr"/>
          <a:lstStyle/>
          <a:p>
            <a:pPr algn="ctr" defTabSz="812725" hangingPunct="1">
              <a:lnSpc>
                <a:spcPct val="100000"/>
              </a:lnSpc>
              <a:spcBef>
                <a:spcPts val="1200"/>
              </a:spcBef>
            </a:pPr>
            <a:r>
              <a:rPr lang="en-US">
                <a:solidFill>
                  <a:prstClr val="white"/>
                </a:solidFill>
                <a:effectLst>
                  <a:outerShdw blurRad="38100" dist="38100" dir="2700000" algn="tl">
                    <a:srgbClr val="000000">
                      <a:alpha val="43137"/>
                    </a:srgbClr>
                  </a:outerShdw>
                </a:effectLst>
                <a:latin typeface="+mj-lt"/>
              </a:rPr>
              <a:t>Ubuntu Real-time*</a:t>
            </a:r>
          </a:p>
        </p:txBody>
      </p:sp>
      <p:sp>
        <p:nvSpPr>
          <p:cNvPr id="9" name="Rectangle 8">
            <a:extLst>
              <a:ext uri="{FF2B5EF4-FFF2-40B4-BE49-F238E27FC236}">
                <a16:creationId xmlns:a16="http://schemas.microsoft.com/office/drawing/2014/main" id="{AFCE56F5-94FD-106D-A5BF-608FA4A5DE62}"/>
              </a:ext>
            </a:extLst>
          </p:cNvPr>
          <p:cNvSpPr/>
          <p:nvPr/>
        </p:nvSpPr>
        <p:spPr>
          <a:xfrm>
            <a:off x="7575082" y="1673715"/>
            <a:ext cx="2435885" cy="1327773"/>
          </a:xfrm>
          <a:prstGeom prst="rect">
            <a:avLst/>
          </a:prstGeom>
          <a:solidFill>
            <a:srgbClr val="FC6467"/>
          </a:solidFill>
          <a:ln w="9525" cap="flat" cmpd="sng" algn="ctr">
            <a:noFill/>
            <a:prstDash val="solid"/>
          </a:ln>
          <a:effectLst/>
        </p:spPr>
        <p:txBody>
          <a:bodyPr rtlCol="0" anchor="ctr"/>
          <a:lstStyle/>
          <a:p>
            <a:pPr algn="ctr" defTabSz="812725" hangingPunct="1">
              <a:lnSpc>
                <a:spcPct val="100000"/>
              </a:lnSpc>
              <a:spcBef>
                <a:spcPts val="1200"/>
              </a:spcBef>
            </a:pPr>
            <a:r>
              <a:rPr lang="en-US">
                <a:solidFill>
                  <a:prstClr val="white"/>
                </a:solidFill>
                <a:effectLst>
                  <a:outerShdw blurRad="38100" dist="38100" dir="2700000" algn="tl">
                    <a:srgbClr val="000000">
                      <a:alpha val="43137"/>
                    </a:srgbClr>
                  </a:outerShdw>
                </a:effectLst>
                <a:latin typeface="+mj-lt"/>
              </a:rPr>
              <a:t>Codesys*</a:t>
            </a:r>
          </a:p>
        </p:txBody>
      </p:sp>
      <p:sp>
        <p:nvSpPr>
          <p:cNvPr id="11" name="Rectangle 10">
            <a:extLst>
              <a:ext uri="{FF2B5EF4-FFF2-40B4-BE49-F238E27FC236}">
                <a16:creationId xmlns:a16="http://schemas.microsoft.com/office/drawing/2014/main" id="{902A88E0-9D40-3074-5F39-4D74F708D8EE}"/>
              </a:ext>
            </a:extLst>
          </p:cNvPr>
          <p:cNvSpPr/>
          <p:nvPr/>
        </p:nvSpPr>
        <p:spPr>
          <a:xfrm>
            <a:off x="10062685" y="1672110"/>
            <a:ext cx="1291116" cy="339719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800">
                <a:solidFill>
                  <a:schemeClr val="tx1"/>
                </a:solidFill>
                <a:effectLst>
                  <a:outerShdw blurRad="38100" dist="38100" dir="2700000" algn="tl">
                    <a:srgbClr val="000000">
                      <a:alpha val="43137"/>
                    </a:srgbClr>
                  </a:outerShdw>
                </a:effectLst>
              </a:rPr>
              <a:t>Additional 3</a:t>
            </a:r>
            <a:r>
              <a:rPr lang="en-US" sz="1800" baseline="30000">
                <a:solidFill>
                  <a:schemeClr val="tx1"/>
                </a:solidFill>
                <a:effectLst>
                  <a:outerShdw blurRad="38100" dist="38100" dir="2700000" algn="tl">
                    <a:srgbClr val="000000">
                      <a:alpha val="43137"/>
                    </a:srgbClr>
                  </a:outerShdw>
                </a:effectLst>
              </a:rPr>
              <a:t>rd</a:t>
            </a:r>
            <a:r>
              <a:rPr lang="en-US" sz="1800">
                <a:solidFill>
                  <a:schemeClr val="tx1"/>
                </a:solidFill>
                <a:effectLst>
                  <a:outerShdw blurRad="38100" dist="38100" dir="2700000" algn="tl">
                    <a:srgbClr val="000000">
                      <a:alpha val="43137"/>
                    </a:srgbClr>
                  </a:outerShdw>
                </a:effectLst>
              </a:rPr>
              <a:t> party SW offering via</a:t>
            </a:r>
          </a:p>
          <a:p>
            <a:pPr algn="ctr"/>
            <a:r>
              <a:rPr lang="en-US" sz="1800">
                <a:solidFill>
                  <a:schemeClr val="tx1"/>
                </a:solidFill>
                <a:effectLst>
                  <a:outerShdw blurRad="38100" dist="38100" dir="2700000" algn="tl">
                    <a:srgbClr val="000000">
                      <a:alpha val="43137"/>
                    </a:srgbClr>
                  </a:outerShdw>
                </a:effectLst>
              </a:rPr>
              <a:t>Intel® Edge Control for Industrial</a:t>
            </a:r>
          </a:p>
        </p:txBody>
      </p:sp>
      <p:sp>
        <p:nvSpPr>
          <p:cNvPr id="12" name="TextBox 11">
            <a:extLst>
              <a:ext uri="{FF2B5EF4-FFF2-40B4-BE49-F238E27FC236}">
                <a16:creationId xmlns:a16="http://schemas.microsoft.com/office/drawing/2014/main" id="{3C2CF0F0-E7E8-C342-6966-1A38E758BF5B}"/>
              </a:ext>
            </a:extLst>
          </p:cNvPr>
          <p:cNvSpPr txBox="1"/>
          <p:nvPr/>
        </p:nvSpPr>
        <p:spPr>
          <a:xfrm>
            <a:off x="4143710" y="4784467"/>
            <a:ext cx="2305439" cy="287002"/>
          </a:xfrm>
          <a:prstGeom prst="rect">
            <a:avLst/>
          </a:prstGeom>
          <a:noFill/>
        </p:spPr>
        <p:txBody>
          <a:bodyPr wrap="none" rtlCol="0">
            <a:spAutoFit/>
          </a:bodyPr>
          <a:lstStyle/>
          <a:p>
            <a:r>
              <a:rPr lang="en-US" sz="1400">
                <a:solidFill>
                  <a:schemeClr val="tx1"/>
                </a:solidFill>
                <a:effectLst>
                  <a:outerShdw blurRad="38100" dist="38100" dir="2700000" algn="tl">
                    <a:srgbClr val="000000">
                      <a:alpha val="43137"/>
                    </a:srgbClr>
                  </a:outerShdw>
                </a:effectLst>
              </a:rPr>
              <a:t>Linux, ACRN, KVM, Zephyr</a:t>
            </a:r>
          </a:p>
        </p:txBody>
      </p:sp>
    </p:spTree>
    <p:extLst>
      <p:ext uri="{BB962C8B-B14F-4D97-AF65-F5344CB8AC3E}">
        <p14:creationId xmlns:p14="http://schemas.microsoft.com/office/powerpoint/2010/main" val="45908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75D7-2C3E-4BF5-B2C1-6F70507F01E5}"/>
              </a:ext>
            </a:extLst>
          </p:cNvPr>
          <p:cNvSpPr>
            <a:spLocks noGrp="1"/>
          </p:cNvSpPr>
          <p:nvPr>
            <p:ph type="title"/>
          </p:nvPr>
        </p:nvSpPr>
        <p:spPr/>
        <p:txBody>
          <a:bodyPr/>
          <a:lstStyle/>
          <a:p>
            <a:r>
              <a:rPr lang="en-US"/>
              <a:t>Table of Contents</a:t>
            </a:r>
          </a:p>
        </p:txBody>
      </p:sp>
      <p:sp>
        <p:nvSpPr>
          <p:cNvPr id="5" name="Content Placeholder 4">
            <a:extLst>
              <a:ext uri="{FF2B5EF4-FFF2-40B4-BE49-F238E27FC236}">
                <a16:creationId xmlns:a16="http://schemas.microsoft.com/office/drawing/2014/main" id="{E0A2D751-A324-48CB-868E-DBCE110867A6}"/>
              </a:ext>
            </a:extLst>
          </p:cNvPr>
          <p:cNvSpPr>
            <a:spLocks noGrp="1"/>
          </p:cNvSpPr>
          <p:nvPr>
            <p:ph sz="quarter" idx="27"/>
          </p:nvPr>
        </p:nvSpPr>
        <p:spPr>
          <a:xfrm>
            <a:off x="571499" y="1673402"/>
            <a:ext cx="11254741" cy="4584830"/>
          </a:xfrm>
        </p:spPr>
        <p:txBody>
          <a:bodyPr>
            <a:normAutofit/>
          </a:bodyPr>
          <a:lstStyle/>
          <a:p>
            <a:pPr marL="344488" indent="-344488">
              <a:spcBef>
                <a:spcPts val="1200"/>
              </a:spcBef>
            </a:pPr>
            <a:r>
              <a:rPr lang="en-US" sz="3200"/>
              <a:t>Market factors driving a transformation towards a SW defined world and the role real-time plays</a:t>
            </a:r>
          </a:p>
          <a:p>
            <a:pPr marL="344488" indent="-344488">
              <a:spcBef>
                <a:spcPts val="1200"/>
              </a:spcBef>
            </a:pPr>
            <a:r>
              <a:rPr lang="en-US" sz="3200"/>
              <a:t>Time Coordinated Computing</a:t>
            </a:r>
          </a:p>
          <a:p>
            <a:pPr marL="801688" lvl="1" indent="-344488">
              <a:spcBef>
                <a:spcPts val="1200"/>
              </a:spcBef>
            </a:pPr>
            <a:r>
              <a:rPr lang="en-US" sz="2800"/>
              <a:t>Software defined real-time usages</a:t>
            </a:r>
          </a:p>
          <a:p>
            <a:pPr marL="344488" indent="-344488">
              <a:spcBef>
                <a:spcPts val="1200"/>
              </a:spcBef>
            </a:pPr>
            <a:r>
              <a:rPr lang="en-US" sz="3200"/>
              <a:t>Intel’s solution for Time Coordinated Computing (TCC)</a:t>
            </a:r>
          </a:p>
          <a:p>
            <a:pPr marL="344488" indent="-344488">
              <a:spcBef>
                <a:spcPts val="1200"/>
              </a:spcBef>
            </a:pPr>
            <a:r>
              <a:rPr lang="en-US" sz="3200"/>
              <a:t>IEEE* Time Sensitive Networking (TSN)</a:t>
            </a:r>
          </a:p>
          <a:p>
            <a:pPr marL="344488" indent="-344488">
              <a:spcBef>
                <a:spcPts val="1200"/>
              </a:spcBef>
            </a:pPr>
            <a:r>
              <a:rPr lang="en-US" sz="3200"/>
              <a:t>NEX products supporting Time Coordinated Computing </a:t>
            </a:r>
          </a:p>
          <a:p>
            <a:pPr marL="344488" indent="-344488">
              <a:spcBef>
                <a:spcPts val="1200"/>
              </a:spcBef>
            </a:pPr>
            <a:r>
              <a:rPr lang="en-US" sz="3200"/>
              <a:t>Supplemental information</a:t>
            </a:r>
          </a:p>
          <a:p>
            <a:endParaRPr lang="en-US" sz="3600"/>
          </a:p>
        </p:txBody>
      </p:sp>
      <p:sp>
        <p:nvSpPr>
          <p:cNvPr id="6" name="Rectangle 5">
            <a:extLst>
              <a:ext uri="{FF2B5EF4-FFF2-40B4-BE49-F238E27FC236}">
                <a16:creationId xmlns:a16="http://schemas.microsoft.com/office/drawing/2014/main" id="{D576B01C-F24E-DECA-AD43-A915C3044E9B}"/>
              </a:ext>
            </a:extLst>
          </p:cNvPr>
          <p:cNvSpPr/>
          <p:nvPr/>
        </p:nvSpPr>
        <p:spPr>
          <a:xfrm>
            <a:off x="7913895" y="6247535"/>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Tree>
    <p:extLst>
      <p:ext uri="{BB962C8B-B14F-4D97-AF65-F5344CB8AC3E}">
        <p14:creationId xmlns:p14="http://schemas.microsoft.com/office/powerpoint/2010/main" val="399769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0AAE0D60-3811-8548-9AA9-C8146A5F6932}"/>
              </a:ext>
            </a:extLst>
          </p:cNvPr>
          <p:cNvSpPr/>
          <p:nvPr/>
        </p:nvSpPr>
        <p:spPr>
          <a:xfrm>
            <a:off x="4044823" y="6055181"/>
            <a:ext cx="6810411" cy="340983"/>
          </a:xfrm>
          <a:prstGeom prst="rect">
            <a:avLst/>
          </a:prstGeom>
          <a:solidFill>
            <a:schemeClr val="tx2">
              <a:lumMod val="20000"/>
              <a:lumOff val="80000"/>
              <a:alpha val="64000"/>
            </a:schemeClr>
          </a:solidFill>
          <a:ln w="12700" cap="flat">
            <a:solidFill>
              <a:schemeClr val="tx2">
                <a:lumMod val="20000"/>
                <a:lumOff val="8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bg1"/>
              </a:solidFill>
              <a:effectLst/>
              <a:uFillTx/>
              <a:latin typeface="IntelOne Text Light" panose="020B0403020203020204" pitchFamily="34" charset="0"/>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74D4643F-FC87-9244-A5EC-179DAD0536FE}"/>
              </a:ext>
            </a:extLst>
          </p:cNvPr>
          <p:cNvSpPr>
            <a:spLocks noGrp="1"/>
          </p:cNvSpPr>
          <p:nvPr>
            <p:ph type="title"/>
          </p:nvPr>
        </p:nvSpPr>
        <p:spPr>
          <a:xfrm>
            <a:off x="202395" y="167763"/>
            <a:ext cx="10972801" cy="883673"/>
          </a:xfrm>
        </p:spPr>
        <p:txBody>
          <a:bodyPr/>
          <a:lstStyle/>
          <a:p>
            <a:r>
              <a:rPr lang="en-US" sz="3200"/>
              <a:t>Intel end point solution support for base TSN specifications</a:t>
            </a:r>
          </a:p>
        </p:txBody>
      </p:sp>
      <p:sp>
        <p:nvSpPr>
          <p:cNvPr id="4" name="Rectangle 3">
            <a:extLst>
              <a:ext uri="{FF2B5EF4-FFF2-40B4-BE49-F238E27FC236}">
                <a16:creationId xmlns:a16="http://schemas.microsoft.com/office/drawing/2014/main" id="{E1ABE93F-F501-9649-B4C5-4BFA848FE347}"/>
              </a:ext>
            </a:extLst>
          </p:cNvPr>
          <p:cNvSpPr/>
          <p:nvPr/>
        </p:nvSpPr>
        <p:spPr>
          <a:xfrm>
            <a:off x="6910541" y="846572"/>
            <a:ext cx="2125304" cy="12116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600">
                <a:solidFill>
                  <a:srgbClr val="FFFFFF"/>
                </a:solidFill>
                <a:latin typeface="IntelOne Text Light" panose="020B0403020203020204" pitchFamily="34" charset="0"/>
                <a:ea typeface="Helvetica Neue Medium"/>
                <a:cs typeface="Helvetica Neue Medium"/>
                <a:sym typeface="Helvetica Neue Medium"/>
              </a:rPr>
              <a:t>Intel FPGAs with TSN support</a:t>
            </a:r>
            <a:endParaRPr kumimoji="0" lang="en-US" sz="16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419BF5B9-C0B4-4C41-BE19-1354E4486425}"/>
              </a:ext>
            </a:extLst>
          </p:cNvPr>
          <p:cNvSpPr/>
          <p:nvPr/>
        </p:nvSpPr>
        <p:spPr>
          <a:xfrm>
            <a:off x="4614966" y="831140"/>
            <a:ext cx="2233390" cy="122761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rPr>
              <a:t>Intel Endpoint Solutions </a:t>
            </a:r>
          </a:p>
          <a:p>
            <a:pPr marL="0" marR="0" indent="0" algn="ctr" defTabSz="8255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rPr>
              <a:t> (Intel® Ethernet Controller  i226 &amp; integrated 2.5 GbE)</a:t>
            </a:r>
          </a:p>
        </p:txBody>
      </p:sp>
      <p:sp>
        <p:nvSpPr>
          <p:cNvPr id="8" name="Rectangle 7">
            <a:extLst>
              <a:ext uri="{FF2B5EF4-FFF2-40B4-BE49-F238E27FC236}">
                <a16:creationId xmlns:a16="http://schemas.microsoft.com/office/drawing/2014/main" id="{879ACCD3-EAF5-DB49-8866-36A65E323407}"/>
              </a:ext>
            </a:extLst>
          </p:cNvPr>
          <p:cNvSpPr/>
          <p:nvPr/>
        </p:nvSpPr>
        <p:spPr>
          <a:xfrm>
            <a:off x="202395" y="3413349"/>
            <a:ext cx="2433009" cy="11887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2A0906C4-E442-A141-A7E6-E2EEDCC87E0B}"/>
              </a:ext>
            </a:extLst>
          </p:cNvPr>
          <p:cNvSpPr/>
          <p:nvPr/>
        </p:nvSpPr>
        <p:spPr>
          <a:xfrm>
            <a:off x="202395" y="4703234"/>
            <a:ext cx="2433009" cy="11887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9367AA3D-17B9-7246-AA1C-6A7CCBE3DD4E}"/>
              </a:ext>
            </a:extLst>
          </p:cNvPr>
          <p:cNvSpPr/>
          <p:nvPr/>
        </p:nvSpPr>
        <p:spPr>
          <a:xfrm>
            <a:off x="202395" y="2118726"/>
            <a:ext cx="2433009" cy="11887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hangingPunct="0"/>
            <a:r>
              <a:rPr lang="en-US" sz="1200">
                <a:solidFill>
                  <a:srgbClr val="FFFFFF"/>
                </a:solidFill>
                <a:latin typeface="IntelOne Text Light" panose="020B0403020203020204" pitchFamily="34" charset="0"/>
                <a:ea typeface="Helvetica Neue Medium"/>
                <a:cs typeface="Helvetica Neue Medium"/>
                <a:sym typeface="Helvetica Neue Medium"/>
              </a:rPr>
              <a:t> </a:t>
            </a:r>
            <a:endParaRPr kumimoji="0" lang="en-US" sz="12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A7E37EDE-FAAF-1F4F-B153-633AA2B0261B}"/>
              </a:ext>
            </a:extLst>
          </p:cNvPr>
          <p:cNvSpPr txBox="1"/>
          <p:nvPr/>
        </p:nvSpPr>
        <p:spPr>
          <a:xfrm>
            <a:off x="1216727" y="3884599"/>
            <a:ext cx="127789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effectLst/>
                <a:uFillTx/>
                <a:latin typeface="IntelOne Text Light" panose="020B0403020203020204" pitchFamily="34" charset="0"/>
                <a:sym typeface="Helvetica Neue"/>
              </a:rPr>
              <a:t>TIME SYNC</a:t>
            </a:r>
          </a:p>
        </p:txBody>
      </p:sp>
      <p:sp>
        <p:nvSpPr>
          <p:cNvPr id="18" name="TextBox 17">
            <a:extLst>
              <a:ext uri="{FF2B5EF4-FFF2-40B4-BE49-F238E27FC236}">
                <a16:creationId xmlns:a16="http://schemas.microsoft.com/office/drawing/2014/main" id="{37E3F7A0-5CFF-424D-9180-D7DA51B16334}"/>
              </a:ext>
            </a:extLst>
          </p:cNvPr>
          <p:cNvSpPr txBox="1"/>
          <p:nvPr/>
        </p:nvSpPr>
        <p:spPr>
          <a:xfrm>
            <a:off x="1136343" y="2466865"/>
            <a:ext cx="1629096"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effectLst/>
                <a:uFillTx/>
                <a:latin typeface="IntelOne Text Light" panose="020B0403020203020204" pitchFamily="34" charset="0"/>
                <a:sym typeface="Helvetica Neue"/>
              </a:rPr>
              <a:t>NETWORK MANAGEMENT</a:t>
            </a:r>
          </a:p>
        </p:txBody>
      </p:sp>
      <p:sp>
        <p:nvSpPr>
          <p:cNvPr id="19" name="TextBox 18">
            <a:extLst>
              <a:ext uri="{FF2B5EF4-FFF2-40B4-BE49-F238E27FC236}">
                <a16:creationId xmlns:a16="http://schemas.microsoft.com/office/drawing/2014/main" id="{00EA8275-C4AF-DA47-AF0D-1BE17FB21F39}"/>
              </a:ext>
            </a:extLst>
          </p:cNvPr>
          <p:cNvSpPr txBox="1"/>
          <p:nvPr/>
        </p:nvSpPr>
        <p:spPr>
          <a:xfrm>
            <a:off x="1216727" y="5051373"/>
            <a:ext cx="1629096"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600">
                <a:latin typeface="IntelOne Text Light" panose="020B0403020203020204" pitchFamily="34" charset="0"/>
                <a:sym typeface="Helvetica Neue"/>
              </a:rPr>
              <a:t>LATENCY  &amp; BANDWIDTH</a:t>
            </a:r>
            <a:endParaRPr kumimoji="0" lang="en-US" sz="1600" b="0" i="0" u="none" strike="noStrike" cap="none" spc="0" normalizeH="0" baseline="0">
              <a:ln>
                <a:noFill/>
              </a:ln>
              <a:effectLst/>
              <a:uFillTx/>
              <a:latin typeface="IntelOne Text Light" panose="020B0403020203020204" pitchFamily="34" charset="0"/>
              <a:sym typeface="Helvetica Neue"/>
            </a:endParaRPr>
          </a:p>
        </p:txBody>
      </p:sp>
      <p:sp>
        <p:nvSpPr>
          <p:cNvPr id="76" name="Rectangle 75">
            <a:extLst>
              <a:ext uri="{FF2B5EF4-FFF2-40B4-BE49-F238E27FC236}">
                <a16:creationId xmlns:a16="http://schemas.microsoft.com/office/drawing/2014/main" id="{FCA366C9-91CF-2946-A052-E15B2D9A5828}"/>
              </a:ext>
            </a:extLst>
          </p:cNvPr>
          <p:cNvSpPr/>
          <p:nvPr/>
        </p:nvSpPr>
        <p:spPr>
          <a:xfrm>
            <a:off x="9232508" y="2125773"/>
            <a:ext cx="2432750" cy="1188720"/>
          </a:xfrm>
          <a:prstGeom prst="rect">
            <a:avLst/>
          </a:prstGeom>
          <a:solidFill>
            <a:schemeClr val="tx2">
              <a:lumMod val="20000"/>
              <a:lumOff val="80000"/>
            </a:schemeClr>
          </a:solidFill>
          <a:ln w="12700" cap="flat">
            <a:solidFill>
              <a:schemeClr val="tx2">
                <a:lumMod val="20000"/>
                <a:lumOff val="8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600">
                <a:solidFill>
                  <a:schemeClr val="bg1"/>
                </a:solidFill>
                <a:latin typeface="IntelOne Text Light" panose="020B0403020203020204" pitchFamily="34" charset="0"/>
                <a:ea typeface="Helvetica Neue Medium"/>
                <a:cs typeface="Helvetica Neue Medium"/>
                <a:sym typeface="Helvetica Neue Medium"/>
              </a:rPr>
              <a:t>Defined in </a:t>
            </a:r>
          </a:p>
          <a:p>
            <a:pPr marL="0" marR="0" indent="0" algn="ctr" defTabSz="825500" rtl="0" fontAlgn="auto" latinLnBrk="0" hangingPunct="0">
              <a:lnSpc>
                <a:spcPct val="100000"/>
              </a:lnSpc>
              <a:spcBef>
                <a:spcPts val="0"/>
              </a:spcBef>
              <a:spcAft>
                <a:spcPts val="0"/>
              </a:spcAft>
              <a:buClrTx/>
              <a:buSzTx/>
              <a:buFontTx/>
              <a:buNone/>
              <a:tabLst/>
            </a:pPr>
            <a:r>
              <a:rPr lang="en-US" sz="1600">
                <a:solidFill>
                  <a:schemeClr val="bg1"/>
                </a:solidFill>
                <a:latin typeface="IntelOne Text Light" panose="020B0403020203020204" pitchFamily="34" charset="0"/>
                <a:ea typeface="Helvetica Neue Medium"/>
                <a:cs typeface="Helvetica Neue Medium"/>
                <a:sym typeface="Helvetica Neue Medium"/>
              </a:rPr>
              <a:t>Application-level </a:t>
            </a:r>
          </a:p>
          <a:p>
            <a:pPr marL="0" marR="0" indent="0" algn="ctr" defTabSz="825500" rtl="0" fontAlgn="auto" latinLnBrk="0" hangingPunct="0">
              <a:lnSpc>
                <a:spcPct val="100000"/>
              </a:lnSpc>
              <a:spcBef>
                <a:spcPts val="0"/>
              </a:spcBef>
              <a:spcAft>
                <a:spcPts val="0"/>
              </a:spcAft>
              <a:buClrTx/>
              <a:buSzTx/>
              <a:buFontTx/>
              <a:buNone/>
              <a:tabLst/>
            </a:pPr>
            <a:r>
              <a:rPr lang="en-US" sz="1600">
                <a:solidFill>
                  <a:schemeClr val="bg1"/>
                </a:solidFill>
                <a:latin typeface="IntelOne Text Light" panose="020B0403020203020204" pitchFamily="34" charset="0"/>
                <a:ea typeface="Helvetica Neue Medium"/>
                <a:cs typeface="Helvetica Neue Medium"/>
                <a:sym typeface="Helvetica Neue Medium"/>
              </a:rPr>
              <a:t>Software </a:t>
            </a:r>
          </a:p>
        </p:txBody>
      </p:sp>
      <p:sp>
        <p:nvSpPr>
          <p:cNvPr id="77" name="Rectangle 76">
            <a:extLst>
              <a:ext uri="{FF2B5EF4-FFF2-40B4-BE49-F238E27FC236}">
                <a16:creationId xmlns:a16="http://schemas.microsoft.com/office/drawing/2014/main" id="{87C4CFC1-6301-FE48-8836-6D4827893B40}"/>
              </a:ext>
            </a:extLst>
          </p:cNvPr>
          <p:cNvSpPr/>
          <p:nvPr/>
        </p:nvSpPr>
        <p:spPr>
          <a:xfrm>
            <a:off x="9254307" y="3410242"/>
            <a:ext cx="2432750" cy="1188720"/>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600">
                <a:solidFill>
                  <a:schemeClr val="bg1"/>
                </a:solidFill>
                <a:latin typeface="IntelOne Text Light" panose="020B0403020203020204" pitchFamily="34" charset="0"/>
                <a:ea typeface="Helvetica Neue Medium"/>
                <a:cs typeface="Helvetica Neue Medium"/>
                <a:sym typeface="Helvetica Neue Medium"/>
              </a:rPr>
              <a:t>Defined in </a:t>
            </a:r>
          </a:p>
          <a:p>
            <a:pPr marL="0" marR="0" indent="0" algn="ctr" defTabSz="825500" rtl="0" fontAlgn="auto" latinLnBrk="0" hangingPunct="0">
              <a:lnSpc>
                <a:spcPct val="100000"/>
              </a:lnSpc>
              <a:spcBef>
                <a:spcPts val="0"/>
              </a:spcBef>
              <a:spcAft>
                <a:spcPts val="0"/>
              </a:spcAft>
              <a:buClrTx/>
              <a:buSzTx/>
              <a:buFontTx/>
              <a:buNone/>
              <a:tabLst/>
            </a:pPr>
            <a:r>
              <a:rPr lang="en-US" sz="1600">
                <a:solidFill>
                  <a:schemeClr val="bg1"/>
                </a:solidFill>
                <a:latin typeface="IntelOne Text Light" panose="020B0403020203020204" pitchFamily="34" charset="0"/>
                <a:ea typeface="Helvetica Neue Medium"/>
                <a:cs typeface="Helvetica Neue Medium"/>
                <a:sym typeface="Helvetica Neue Medium"/>
              </a:rPr>
              <a:t>User-space </a:t>
            </a:r>
          </a:p>
          <a:p>
            <a:pPr marL="0" marR="0" indent="0" algn="ctr" defTabSz="825500" rtl="0" fontAlgn="auto" latinLnBrk="0" hangingPunct="0">
              <a:lnSpc>
                <a:spcPct val="100000"/>
              </a:lnSpc>
              <a:spcBef>
                <a:spcPts val="0"/>
              </a:spcBef>
              <a:spcAft>
                <a:spcPts val="0"/>
              </a:spcAft>
              <a:buClrTx/>
              <a:buSzTx/>
              <a:buFontTx/>
              <a:buNone/>
              <a:tabLst/>
            </a:pPr>
            <a:r>
              <a:rPr lang="en-US" sz="1600">
                <a:solidFill>
                  <a:schemeClr val="bg1"/>
                </a:solidFill>
                <a:latin typeface="IntelOne Text Light" panose="020B0403020203020204" pitchFamily="34" charset="0"/>
                <a:ea typeface="Helvetica Neue Medium"/>
                <a:cs typeface="Helvetica Neue Medium"/>
                <a:sym typeface="Helvetica Neue Medium"/>
              </a:rPr>
              <a:t>Software </a:t>
            </a:r>
          </a:p>
          <a:p>
            <a:pPr marL="0" marR="0" indent="0" algn="ctr" defTabSz="825500" rtl="0" fontAlgn="auto" latinLnBrk="0" hangingPunct="0">
              <a:lnSpc>
                <a:spcPct val="100000"/>
              </a:lnSpc>
              <a:spcBef>
                <a:spcPts val="0"/>
              </a:spcBef>
              <a:spcAft>
                <a:spcPts val="0"/>
              </a:spcAft>
              <a:buClrTx/>
              <a:buSzTx/>
              <a:buFontTx/>
              <a:buNone/>
              <a:tabLst/>
            </a:pPr>
            <a:r>
              <a:rPr lang="en-US" sz="1600">
                <a:solidFill>
                  <a:schemeClr val="bg1"/>
                </a:solidFill>
                <a:latin typeface="IntelOne Text Light" panose="020B0403020203020204" pitchFamily="34" charset="0"/>
                <a:ea typeface="Helvetica Neue Medium"/>
                <a:cs typeface="Helvetica Neue Medium"/>
                <a:sym typeface="Helvetica Neue Medium"/>
              </a:rPr>
              <a:t>&amp; Hardware/Driver</a:t>
            </a:r>
            <a:endParaRPr kumimoji="0" lang="en-US" sz="1600" i="0" u="none" strike="noStrike" cap="none" spc="0" normalizeH="0" baseline="0">
              <a:ln>
                <a:noFill/>
              </a:ln>
              <a:solidFill>
                <a:schemeClr val="bg1"/>
              </a:solidFill>
              <a:effectLst/>
              <a:uFillTx/>
              <a:latin typeface="IntelOne Text Light" panose="020B0403020203020204" pitchFamily="34" charset="0"/>
              <a:ea typeface="Helvetica Neue Medium"/>
              <a:cs typeface="Helvetica Neue Medium"/>
              <a:sym typeface="Helvetica Neue Medium"/>
            </a:endParaRPr>
          </a:p>
        </p:txBody>
      </p:sp>
      <p:sp>
        <p:nvSpPr>
          <p:cNvPr id="78" name="Rectangle 77">
            <a:extLst>
              <a:ext uri="{FF2B5EF4-FFF2-40B4-BE49-F238E27FC236}">
                <a16:creationId xmlns:a16="http://schemas.microsoft.com/office/drawing/2014/main" id="{A9BE07B5-5A05-AE41-8A9F-AACD61077F73}"/>
              </a:ext>
            </a:extLst>
          </p:cNvPr>
          <p:cNvSpPr/>
          <p:nvPr/>
        </p:nvSpPr>
        <p:spPr>
          <a:xfrm>
            <a:off x="9232508" y="4707742"/>
            <a:ext cx="2432750" cy="1230365"/>
          </a:xfrm>
          <a:prstGeom prst="rect">
            <a:avLst/>
          </a:prstGeom>
          <a:solidFill>
            <a:schemeClr val="tx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600">
                <a:solidFill>
                  <a:schemeClr val="bg1"/>
                </a:solidFill>
                <a:latin typeface="IntelOne Text Light" panose="020B0403020203020204" pitchFamily="34" charset="0"/>
                <a:ea typeface="Helvetica Neue Medium"/>
                <a:cs typeface="Helvetica Neue Medium"/>
                <a:sym typeface="Helvetica Neue Medium"/>
              </a:rPr>
              <a:t>Defined in </a:t>
            </a:r>
          </a:p>
          <a:p>
            <a:pPr marL="0" marR="0" indent="0" algn="ctr" defTabSz="825500" rtl="0" fontAlgn="auto" latinLnBrk="0" hangingPunct="0">
              <a:lnSpc>
                <a:spcPct val="100000"/>
              </a:lnSpc>
              <a:spcBef>
                <a:spcPts val="0"/>
              </a:spcBef>
              <a:spcAft>
                <a:spcPts val="0"/>
              </a:spcAft>
              <a:buClrTx/>
              <a:buSzTx/>
              <a:buFontTx/>
              <a:buNone/>
              <a:tabLst/>
            </a:pPr>
            <a:r>
              <a:rPr lang="en-US" sz="1600">
                <a:solidFill>
                  <a:schemeClr val="bg1"/>
                </a:solidFill>
                <a:latin typeface="IntelOne Text Light" panose="020B0403020203020204" pitchFamily="34" charset="0"/>
                <a:ea typeface="Helvetica Neue Medium"/>
                <a:cs typeface="Helvetica Neue Medium"/>
                <a:sym typeface="Helvetica Neue Medium"/>
              </a:rPr>
              <a:t>Hardware/Driver </a:t>
            </a:r>
          </a:p>
          <a:p>
            <a:pPr marL="0" marR="0" indent="0" algn="ctr" defTabSz="825500" rtl="0" fontAlgn="auto" latinLnBrk="0" hangingPunct="0">
              <a:lnSpc>
                <a:spcPct val="100000"/>
              </a:lnSpc>
              <a:spcBef>
                <a:spcPts val="0"/>
              </a:spcBef>
              <a:spcAft>
                <a:spcPts val="0"/>
              </a:spcAft>
              <a:buClrTx/>
              <a:buSzTx/>
              <a:buFontTx/>
              <a:buNone/>
              <a:tabLst/>
            </a:pPr>
            <a:r>
              <a:rPr lang="en-US" sz="1600">
                <a:solidFill>
                  <a:schemeClr val="bg1"/>
                </a:solidFill>
                <a:latin typeface="IntelOne Text Light" panose="020B0403020203020204" pitchFamily="34" charset="0"/>
                <a:ea typeface="Helvetica Neue Medium"/>
                <a:cs typeface="Helvetica Neue Medium"/>
                <a:sym typeface="Helvetica Neue Medium"/>
              </a:rPr>
              <a:t>(NICs &amp; SOCs) or </a:t>
            </a:r>
          </a:p>
          <a:p>
            <a:pPr marL="0" marR="0" indent="0" algn="ctr" defTabSz="825500" rtl="0" fontAlgn="auto" latinLnBrk="0" hangingPunct="0">
              <a:lnSpc>
                <a:spcPct val="100000"/>
              </a:lnSpc>
              <a:spcBef>
                <a:spcPts val="0"/>
              </a:spcBef>
              <a:spcAft>
                <a:spcPts val="0"/>
              </a:spcAft>
              <a:buClrTx/>
              <a:buSzTx/>
              <a:buFontTx/>
              <a:buNone/>
              <a:tabLst/>
            </a:pPr>
            <a:r>
              <a:rPr lang="en-US" sz="1600">
                <a:solidFill>
                  <a:schemeClr val="bg1"/>
                </a:solidFill>
                <a:latin typeface="IntelOne Text Light" panose="020B0403020203020204" pitchFamily="34" charset="0"/>
                <a:ea typeface="Helvetica Neue Medium"/>
                <a:cs typeface="Helvetica Neue Medium"/>
                <a:sym typeface="Helvetica Neue Medium"/>
              </a:rPr>
              <a:t>Field Programmable (FPGA)</a:t>
            </a:r>
            <a:endParaRPr kumimoji="0" lang="en-US" sz="1600" i="0" u="none" strike="noStrike" cap="none" spc="0" normalizeH="0" baseline="0">
              <a:ln>
                <a:noFill/>
              </a:ln>
              <a:solidFill>
                <a:schemeClr val="bg1"/>
              </a:solidFill>
              <a:effectLst/>
              <a:uFillTx/>
              <a:latin typeface="IntelOne Text Light" panose="020B0403020203020204" pitchFamily="34" charset="0"/>
              <a:ea typeface="Helvetica Neue Medium"/>
              <a:cs typeface="Helvetica Neue Medium"/>
              <a:sym typeface="Helvetica Neue Medium"/>
            </a:endParaRPr>
          </a:p>
        </p:txBody>
      </p:sp>
      <p:pic>
        <p:nvPicPr>
          <p:cNvPr id="80" name="Graphic 79" descr="Checkbox Checked with solid fill">
            <a:extLst>
              <a:ext uri="{FF2B5EF4-FFF2-40B4-BE49-F238E27FC236}">
                <a16:creationId xmlns:a16="http://schemas.microsoft.com/office/drawing/2014/main" id="{B622A501-CD6F-4344-8A3A-A77C8CD64F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9027" y="5977766"/>
            <a:ext cx="495812" cy="495812"/>
          </a:xfrm>
          <a:prstGeom prst="rect">
            <a:avLst/>
          </a:prstGeom>
        </p:spPr>
      </p:pic>
      <p:sp>
        <p:nvSpPr>
          <p:cNvPr id="82" name="TextBox 81">
            <a:extLst>
              <a:ext uri="{FF2B5EF4-FFF2-40B4-BE49-F238E27FC236}">
                <a16:creationId xmlns:a16="http://schemas.microsoft.com/office/drawing/2014/main" id="{0FD13B36-7011-954D-A7C1-79446C751A21}"/>
              </a:ext>
            </a:extLst>
          </p:cNvPr>
          <p:cNvSpPr txBox="1"/>
          <p:nvPr/>
        </p:nvSpPr>
        <p:spPr>
          <a:xfrm>
            <a:off x="6422036" y="6117950"/>
            <a:ext cx="475316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bg1"/>
                </a:solidFill>
                <a:effectLst/>
                <a:uFillTx/>
                <a:latin typeface="IntelOne Text Light" panose="020B0403020203020204" pitchFamily="34" charset="0"/>
                <a:sym typeface="Helvetica Neue"/>
              </a:rPr>
              <a:t>= Spec not complete, but expected to be supported</a:t>
            </a:r>
          </a:p>
        </p:txBody>
      </p:sp>
      <p:sp>
        <p:nvSpPr>
          <p:cNvPr id="83" name="Rectangle 82">
            <a:extLst>
              <a:ext uri="{FF2B5EF4-FFF2-40B4-BE49-F238E27FC236}">
                <a16:creationId xmlns:a16="http://schemas.microsoft.com/office/drawing/2014/main" id="{071032B6-DB9F-4C9A-B907-EEC6868797F3}"/>
              </a:ext>
            </a:extLst>
          </p:cNvPr>
          <p:cNvSpPr/>
          <p:nvPr/>
        </p:nvSpPr>
        <p:spPr>
          <a:xfrm>
            <a:off x="4574839" y="2117418"/>
            <a:ext cx="4578993" cy="256032"/>
          </a:xfrm>
          <a:prstGeom prst="rect">
            <a:avLst/>
          </a:prstGeom>
          <a:solidFill>
            <a:schemeClr val="bg2">
              <a:lumMod val="20000"/>
              <a:lumOff val="80000"/>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sp>
        <p:nvSpPr>
          <p:cNvPr id="84" name="Rectangle 83">
            <a:extLst>
              <a:ext uri="{FF2B5EF4-FFF2-40B4-BE49-F238E27FC236}">
                <a16:creationId xmlns:a16="http://schemas.microsoft.com/office/drawing/2014/main" id="{EBAD9F55-0328-4740-AC8E-614BA8DE3C9B}"/>
              </a:ext>
            </a:extLst>
          </p:cNvPr>
          <p:cNvSpPr/>
          <p:nvPr/>
        </p:nvSpPr>
        <p:spPr>
          <a:xfrm>
            <a:off x="4574839" y="2432264"/>
            <a:ext cx="4578993" cy="256032"/>
          </a:xfrm>
          <a:prstGeom prst="rect">
            <a:avLst/>
          </a:prstGeom>
          <a:solidFill>
            <a:schemeClr val="bg2">
              <a:lumMod val="20000"/>
              <a:lumOff val="80000"/>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sp>
        <p:nvSpPr>
          <p:cNvPr id="85" name="Rectangle 84">
            <a:extLst>
              <a:ext uri="{FF2B5EF4-FFF2-40B4-BE49-F238E27FC236}">
                <a16:creationId xmlns:a16="http://schemas.microsoft.com/office/drawing/2014/main" id="{522B55DC-A0A9-424E-A893-1EFDC5463979}"/>
              </a:ext>
            </a:extLst>
          </p:cNvPr>
          <p:cNvSpPr/>
          <p:nvPr/>
        </p:nvSpPr>
        <p:spPr>
          <a:xfrm>
            <a:off x="4574839" y="2747110"/>
            <a:ext cx="4578993" cy="256032"/>
          </a:xfrm>
          <a:prstGeom prst="rect">
            <a:avLst/>
          </a:prstGeom>
          <a:solidFill>
            <a:schemeClr val="bg2">
              <a:lumMod val="20000"/>
              <a:lumOff val="80000"/>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sp>
        <p:nvSpPr>
          <p:cNvPr id="86" name="Rectangle 85">
            <a:extLst>
              <a:ext uri="{FF2B5EF4-FFF2-40B4-BE49-F238E27FC236}">
                <a16:creationId xmlns:a16="http://schemas.microsoft.com/office/drawing/2014/main" id="{2B3A4967-6921-45BA-B1D0-7D2CA76CB787}"/>
              </a:ext>
            </a:extLst>
          </p:cNvPr>
          <p:cNvSpPr/>
          <p:nvPr/>
        </p:nvSpPr>
        <p:spPr>
          <a:xfrm>
            <a:off x="4574839" y="3061956"/>
            <a:ext cx="4578993" cy="256032"/>
          </a:xfrm>
          <a:prstGeom prst="rect">
            <a:avLst/>
          </a:prstGeom>
          <a:solidFill>
            <a:schemeClr val="bg2">
              <a:lumMod val="20000"/>
              <a:lumOff val="80000"/>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sp>
        <p:nvSpPr>
          <p:cNvPr id="87" name="Rectangle 86">
            <a:extLst>
              <a:ext uri="{FF2B5EF4-FFF2-40B4-BE49-F238E27FC236}">
                <a16:creationId xmlns:a16="http://schemas.microsoft.com/office/drawing/2014/main" id="{53146E61-04E5-46A5-956F-2C9340030473}"/>
              </a:ext>
            </a:extLst>
          </p:cNvPr>
          <p:cNvSpPr/>
          <p:nvPr/>
        </p:nvSpPr>
        <p:spPr>
          <a:xfrm>
            <a:off x="4610789" y="2118725"/>
            <a:ext cx="2233390" cy="3820483"/>
          </a:xfrm>
          <a:prstGeom prst="rect">
            <a:avLst/>
          </a:prstGeom>
          <a:solidFill>
            <a:schemeClr val="bg2">
              <a:lumMod val="20000"/>
              <a:lumOff val="80000"/>
              <a:alpha val="6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sp>
        <p:nvSpPr>
          <p:cNvPr id="90" name="Rectangle 89">
            <a:extLst>
              <a:ext uri="{FF2B5EF4-FFF2-40B4-BE49-F238E27FC236}">
                <a16:creationId xmlns:a16="http://schemas.microsoft.com/office/drawing/2014/main" id="{45AB632F-CCE1-490E-85C2-8C64561A6BF9}"/>
              </a:ext>
            </a:extLst>
          </p:cNvPr>
          <p:cNvSpPr/>
          <p:nvPr/>
        </p:nvSpPr>
        <p:spPr>
          <a:xfrm>
            <a:off x="4574839" y="3413349"/>
            <a:ext cx="4578993" cy="256032"/>
          </a:xfrm>
          <a:prstGeom prst="rect">
            <a:avLst/>
          </a:prstGeom>
          <a:solidFill>
            <a:schemeClr val="bg2">
              <a:lumMod val="20000"/>
              <a:lumOff val="80000"/>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sp>
        <p:nvSpPr>
          <p:cNvPr id="91" name="Rectangle 90">
            <a:extLst>
              <a:ext uri="{FF2B5EF4-FFF2-40B4-BE49-F238E27FC236}">
                <a16:creationId xmlns:a16="http://schemas.microsoft.com/office/drawing/2014/main" id="{4577EBB9-C489-4CEE-927D-BBA7BD931CD3}"/>
              </a:ext>
            </a:extLst>
          </p:cNvPr>
          <p:cNvSpPr/>
          <p:nvPr/>
        </p:nvSpPr>
        <p:spPr>
          <a:xfrm>
            <a:off x="4574839" y="4712112"/>
            <a:ext cx="4578993" cy="256032"/>
          </a:xfrm>
          <a:prstGeom prst="rect">
            <a:avLst/>
          </a:prstGeom>
          <a:solidFill>
            <a:schemeClr val="bg2">
              <a:lumMod val="20000"/>
              <a:lumOff val="80000"/>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sp>
        <p:nvSpPr>
          <p:cNvPr id="92" name="Rectangle 91">
            <a:extLst>
              <a:ext uri="{FF2B5EF4-FFF2-40B4-BE49-F238E27FC236}">
                <a16:creationId xmlns:a16="http://schemas.microsoft.com/office/drawing/2014/main" id="{449C0C0B-BDEE-4C86-99E5-128BDDD34FAE}"/>
              </a:ext>
            </a:extLst>
          </p:cNvPr>
          <p:cNvSpPr/>
          <p:nvPr/>
        </p:nvSpPr>
        <p:spPr>
          <a:xfrm>
            <a:off x="4574839" y="5043857"/>
            <a:ext cx="4578993" cy="256032"/>
          </a:xfrm>
          <a:prstGeom prst="rect">
            <a:avLst/>
          </a:prstGeom>
          <a:solidFill>
            <a:schemeClr val="bg2">
              <a:lumMod val="20000"/>
              <a:lumOff val="80000"/>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sp>
        <p:nvSpPr>
          <p:cNvPr id="93" name="Rectangle 92">
            <a:extLst>
              <a:ext uri="{FF2B5EF4-FFF2-40B4-BE49-F238E27FC236}">
                <a16:creationId xmlns:a16="http://schemas.microsoft.com/office/drawing/2014/main" id="{E2AAE359-2AEE-4422-A520-2A73C717D959}"/>
              </a:ext>
            </a:extLst>
          </p:cNvPr>
          <p:cNvSpPr/>
          <p:nvPr/>
        </p:nvSpPr>
        <p:spPr>
          <a:xfrm>
            <a:off x="4574839" y="5384480"/>
            <a:ext cx="4578993" cy="256032"/>
          </a:xfrm>
          <a:prstGeom prst="rect">
            <a:avLst/>
          </a:prstGeom>
          <a:solidFill>
            <a:schemeClr val="bg2">
              <a:lumMod val="20000"/>
              <a:lumOff val="80000"/>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pic>
        <p:nvPicPr>
          <p:cNvPr id="11" name="Graphic 10" descr="Checkbox Checked with solid fill">
            <a:extLst>
              <a:ext uri="{FF2B5EF4-FFF2-40B4-BE49-F238E27FC236}">
                <a16:creationId xmlns:a16="http://schemas.microsoft.com/office/drawing/2014/main" id="{4C3A20C1-CEDE-6148-9769-D52E5FD0F7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23809" y="1999337"/>
            <a:ext cx="495812" cy="495812"/>
          </a:xfrm>
          <a:prstGeom prst="rect">
            <a:avLst/>
          </a:prstGeom>
        </p:spPr>
      </p:pic>
      <p:pic>
        <p:nvPicPr>
          <p:cNvPr id="53" name="Graphic 52" descr="Checkbox Checked with solid fill">
            <a:extLst>
              <a:ext uri="{FF2B5EF4-FFF2-40B4-BE49-F238E27FC236}">
                <a16:creationId xmlns:a16="http://schemas.microsoft.com/office/drawing/2014/main" id="{D8D9AD63-F175-884A-B3D1-54B66089BC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23809" y="3295803"/>
            <a:ext cx="495812" cy="495812"/>
          </a:xfrm>
          <a:prstGeom prst="rect">
            <a:avLst/>
          </a:prstGeom>
        </p:spPr>
      </p:pic>
      <p:pic>
        <p:nvPicPr>
          <p:cNvPr id="54" name="Graphic 53" descr="Checkbox Checked with solid fill">
            <a:extLst>
              <a:ext uri="{FF2B5EF4-FFF2-40B4-BE49-F238E27FC236}">
                <a16:creationId xmlns:a16="http://schemas.microsoft.com/office/drawing/2014/main" id="{DFDD28D6-3BEC-1E40-8408-A8B2C08D1D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23809" y="4590857"/>
            <a:ext cx="495812" cy="495812"/>
          </a:xfrm>
          <a:prstGeom prst="rect">
            <a:avLst/>
          </a:prstGeom>
        </p:spPr>
      </p:pic>
      <p:pic>
        <p:nvPicPr>
          <p:cNvPr id="56" name="Graphic 55" descr="Checkbox Checked with solid fill">
            <a:extLst>
              <a:ext uri="{FF2B5EF4-FFF2-40B4-BE49-F238E27FC236}">
                <a16:creationId xmlns:a16="http://schemas.microsoft.com/office/drawing/2014/main" id="{29010E33-363B-3E40-B92C-B7C4CD53D3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23809" y="2307978"/>
            <a:ext cx="495812" cy="495812"/>
          </a:xfrm>
          <a:prstGeom prst="rect">
            <a:avLst/>
          </a:prstGeom>
        </p:spPr>
      </p:pic>
      <p:pic>
        <p:nvPicPr>
          <p:cNvPr id="63" name="Graphic 62" descr="Checkbox Checked with solid fill">
            <a:extLst>
              <a:ext uri="{FF2B5EF4-FFF2-40B4-BE49-F238E27FC236}">
                <a16:creationId xmlns:a16="http://schemas.microsoft.com/office/drawing/2014/main" id="{68E7CB16-D1CD-A547-8B5D-7CA8E53E41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23809" y="4931840"/>
            <a:ext cx="495812" cy="495812"/>
          </a:xfrm>
          <a:prstGeom prst="rect">
            <a:avLst/>
          </a:prstGeom>
        </p:spPr>
      </p:pic>
      <p:pic>
        <p:nvPicPr>
          <p:cNvPr id="64" name="Graphic 63" descr="Checkbox Checked with solid fill">
            <a:extLst>
              <a:ext uri="{FF2B5EF4-FFF2-40B4-BE49-F238E27FC236}">
                <a16:creationId xmlns:a16="http://schemas.microsoft.com/office/drawing/2014/main" id="{2034B22D-2E1C-AE4C-AD27-6DB2B5F29B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23809" y="5282447"/>
            <a:ext cx="495812" cy="495812"/>
          </a:xfrm>
          <a:prstGeom prst="rect">
            <a:avLst/>
          </a:prstGeom>
        </p:spPr>
      </p:pic>
      <p:pic>
        <p:nvPicPr>
          <p:cNvPr id="15" name="Graphic 14" descr="Completed with solid fill">
            <a:extLst>
              <a:ext uri="{FF2B5EF4-FFF2-40B4-BE49-F238E27FC236}">
                <a16:creationId xmlns:a16="http://schemas.microsoft.com/office/drawing/2014/main" id="{FBC8D93B-7C3C-604B-B059-890687C585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44012" y="2651574"/>
            <a:ext cx="455406" cy="455406"/>
          </a:xfrm>
          <a:prstGeom prst="rect">
            <a:avLst/>
          </a:prstGeom>
        </p:spPr>
      </p:pic>
      <p:pic>
        <p:nvPicPr>
          <p:cNvPr id="71" name="Graphic 70" descr="Completed with solid fill">
            <a:extLst>
              <a:ext uri="{FF2B5EF4-FFF2-40B4-BE49-F238E27FC236}">
                <a16:creationId xmlns:a16="http://schemas.microsoft.com/office/drawing/2014/main" id="{B78F9C76-93CD-B742-9126-30221ADE5F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44012" y="2960287"/>
            <a:ext cx="455406" cy="455406"/>
          </a:xfrm>
          <a:prstGeom prst="rect">
            <a:avLst/>
          </a:prstGeom>
        </p:spPr>
      </p:pic>
      <p:sp>
        <p:nvSpPr>
          <p:cNvPr id="16" name="TextBox 15">
            <a:extLst>
              <a:ext uri="{FF2B5EF4-FFF2-40B4-BE49-F238E27FC236}">
                <a16:creationId xmlns:a16="http://schemas.microsoft.com/office/drawing/2014/main" id="{C7A970BA-4F88-034B-AEF9-A997E347F698}"/>
              </a:ext>
            </a:extLst>
          </p:cNvPr>
          <p:cNvSpPr txBox="1"/>
          <p:nvPr/>
        </p:nvSpPr>
        <p:spPr>
          <a:xfrm>
            <a:off x="4509843" y="6117950"/>
            <a:ext cx="1481377"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bg1"/>
                </a:solidFill>
                <a:effectLst/>
                <a:uFillTx/>
                <a:latin typeface="IntelOne Text Light" panose="020B0403020203020204" pitchFamily="34" charset="0"/>
                <a:sym typeface="Helvetica Neue"/>
              </a:rPr>
              <a:t>= Supported</a:t>
            </a:r>
          </a:p>
        </p:txBody>
      </p:sp>
      <p:sp>
        <p:nvSpPr>
          <p:cNvPr id="88" name="Rectangle 87">
            <a:extLst>
              <a:ext uri="{FF2B5EF4-FFF2-40B4-BE49-F238E27FC236}">
                <a16:creationId xmlns:a16="http://schemas.microsoft.com/office/drawing/2014/main" id="{EB3C509D-C2EC-488A-99A8-CCAF77163B51}"/>
              </a:ext>
            </a:extLst>
          </p:cNvPr>
          <p:cNvSpPr/>
          <p:nvPr/>
        </p:nvSpPr>
        <p:spPr>
          <a:xfrm>
            <a:off x="6908699" y="2118725"/>
            <a:ext cx="2125304" cy="3820483"/>
          </a:xfrm>
          <a:prstGeom prst="rect">
            <a:avLst/>
          </a:prstGeom>
          <a:solidFill>
            <a:schemeClr val="bg2">
              <a:lumMod val="20000"/>
              <a:lumOff val="80000"/>
              <a:alpha val="6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endParaRPr>
          </a:p>
        </p:txBody>
      </p:sp>
      <p:pic>
        <p:nvPicPr>
          <p:cNvPr id="46" name="Graphic 45" descr="Checkbox Checked with solid fill">
            <a:extLst>
              <a:ext uri="{FF2B5EF4-FFF2-40B4-BE49-F238E27FC236}">
                <a16:creationId xmlns:a16="http://schemas.microsoft.com/office/drawing/2014/main" id="{88A402EC-7ED1-534D-9572-6EACAB55CA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7035" y="1998836"/>
            <a:ext cx="495812" cy="495812"/>
          </a:xfrm>
          <a:prstGeom prst="rect">
            <a:avLst/>
          </a:prstGeom>
        </p:spPr>
      </p:pic>
      <p:pic>
        <p:nvPicPr>
          <p:cNvPr id="52" name="Graphic 51" descr="Checkbox Checked with solid fill">
            <a:extLst>
              <a:ext uri="{FF2B5EF4-FFF2-40B4-BE49-F238E27FC236}">
                <a16:creationId xmlns:a16="http://schemas.microsoft.com/office/drawing/2014/main" id="{533C36ED-B32E-CB49-9617-85B908CEA0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7035" y="3294169"/>
            <a:ext cx="495812" cy="495812"/>
          </a:xfrm>
          <a:prstGeom prst="rect">
            <a:avLst/>
          </a:prstGeom>
        </p:spPr>
      </p:pic>
      <p:pic>
        <p:nvPicPr>
          <p:cNvPr id="55" name="Graphic 54" descr="Checkbox Checked with solid fill">
            <a:extLst>
              <a:ext uri="{FF2B5EF4-FFF2-40B4-BE49-F238E27FC236}">
                <a16:creationId xmlns:a16="http://schemas.microsoft.com/office/drawing/2014/main" id="{D4F1FD89-AF68-3F49-9216-B713843746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7035" y="4592222"/>
            <a:ext cx="495812" cy="495812"/>
          </a:xfrm>
          <a:prstGeom prst="rect">
            <a:avLst/>
          </a:prstGeom>
        </p:spPr>
      </p:pic>
      <p:pic>
        <p:nvPicPr>
          <p:cNvPr id="66" name="Graphic 65" descr="Checkbox Checked with solid fill">
            <a:extLst>
              <a:ext uri="{FF2B5EF4-FFF2-40B4-BE49-F238E27FC236}">
                <a16:creationId xmlns:a16="http://schemas.microsoft.com/office/drawing/2014/main" id="{AA76D5D9-9EEB-9C4C-8A85-C1DF13927C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7035" y="2321206"/>
            <a:ext cx="495812" cy="495812"/>
          </a:xfrm>
          <a:prstGeom prst="rect">
            <a:avLst/>
          </a:prstGeom>
        </p:spPr>
      </p:pic>
      <p:pic>
        <p:nvPicPr>
          <p:cNvPr id="72" name="Graphic 71" descr="Completed with solid fill">
            <a:extLst>
              <a:ext uri="{FF2B5EF4-FFF2-40B4-BE49-F238E27FC236}">
                <a16:creationId xmlns:a16="http://schemas.microsoft.com/office/drawing/2014/main" id="{80E6BFB5-59A0-5C45-AD7C-366932C265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97238" y="2671455"/>
            <a:ext cx="455406" cy="455406"/>
          </a:xfrm>
          <a:prstGeom prst="rect">
            <a:avLst/>
          </a:prstGeom>
        </p:spPr>
      </p:pic>
      <p:pic>
        <p:nvPicPr>
          <p:cNvPr id="73" name="Graphic 72" descr="Completed with solid fill">
            <a:extLst>
              <a:ext uri="{FF2B5EF4-FFF2-40B4-BE49-F238E27FC236}">
                <a16:creationId xmlns:a16="http://schemas.microsoft.com/office/drawing/2014/main" id="{9D79167D-6357-F147-B63F-DFF14148AE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97238" y="2954836"/>
            <a:ext cx="455406" cy="455406"/>
          </a:xfrm>
          <a:prstGeom prst="rect">
            <a:avLst/>
          </a:prstGeom>
        </p:spPr>
      </p:pic>
      <p:pic>
        <p:nvPicPr>
          <p:cNvPr id="74" name="Graphic 73" descr="Checkbox Checked with solid fill">
            <a:extLst>
              <a:ext uri="{FF2B5EF4-FFF2-40B4-BE49-F238E27FC236}">
                <a16:creationId xmlns:a16="http://schemas.microsoft.com/office/drawing/2014/main" id="{6F696082-470D-E24E-9322-4431A5D755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7035" y="4942829"/>
            <a:ext cx="495812" cy="495812"/>
          </a:xfrm>
          <a:prstGeom prst="rect">
            <a:avLst/>
          </a:prstGeom>
        </p:spPr>
      </p:pic>
      <p:pic>
        <p:nvPicPr>
          <p:cNvPr id="75" name="Graphic 74" descr="Checkbox Checked with solid fill">
            <a:extLst>
              <a:ext uri="{FF2B5EF4-FFF2-40B4-BE49-F238E27FC236}">
                <a16:creationId xmlns:a16="http://schemas.microsoft.com/office/drawing/2014/main" id="{E7E51182-17B9-CB41-9DC2-0C8267C1FF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7035" y="5278776"/>
            <a:ext cx="495812" cy="495812"/>
          </a:xfrm>
          <a:prstGeom prst="rect">
            <a:avLst/>
          </a:prstGeom>
        </p:spPr>
      </p:pic>
      <p:pic>
        <p:nvPicPr>
          <p:cNvPr id="81" name="Graphic 80" descr="Completed with solid fill">
            <a:extLst>
              <a:ext uri="{FF2B5EF4-FFF2-40B4-BE49-F238E27FC236}">
                <a16:creationId xmlns:a16="http://schemas.microsoft.com/office/drawing/2014/main" id="{49BE1759-0839-B246-91CE-8EC722A90E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48677" y="5997969"/>
            <a:ext cx="455406" cy="455406"/>
          </a:xfrm>
          <a:prstGeom prst="rect">
            <a:avLst/>
          </a:prstGeom>
        </p:spPr>
      </p:pic>
      <p:sp>
        <p:nvSpPr>
          <p:cNvPr id="89" name="Rectangle 88">
            <a:extLst>
              <a:ext uri="{FF2B5EF4-FFF2-40B4-BE49-F238E27FC236}">
                <a16:creationId xmlns:a16="http://schemas.microsoft.com/office/drawing/2014/main" id="{C3175E21-1402-483C-A206-D83BF0A094C6}"/>
              </a:ext>
            </a:extLst>
          </p:cNvPr>
          <p:cNvSpPr/>
          <p:nvPr/>
        </p:nvSpPr>
        <p:spPr>
          <a:xfrm>
            <a:off x="2713870" y="2118726"/>
            <a:ext cx="1751450" cy="256032"/>
          </a:xfrm>
          <a:prstGeom prst="rect">
            <a:avLst/>
          </a:prstGeom>
          <a:solidFill>
            <a:schemeClr val="accent2">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rPr>
              <a:t>802.1Qat</a:t>
            </a:r>
          </a:p>
        </p:txBody>
      </p:sp>
      <p:sp>
        <p:nvSpPr>
          <p:cNvPr id="94" name="Rectangle 93">
            <a:extLst>
              <a:ext uri="{FF2B5EF4-FFF2-40B4-BE49-F238E27FC236}">
                <a16:creationId xmlns:a16="http://schemas.microsoft.com/office/drawing/2014/main" id="{5A40A20E-67D2-4CD8-B45F-317A3D16486D}"/>
              </a:ext>
            </a:extLst>
          </p:cNvPr>
          <p:cNvSpPr/>
          <p:nvPr/>
        </p:nvSpPr>
        <p:spPr>
          <a:xfrm>
            <a:off x="2713870" y="2430706"/>
            <a:ext cx="1751450" cy="256032"/>
          </a:xfrm>
          <a:prstGeom prst="rect">
            <a:avLst/>
          </a:prstGeom>
          <a:solidFill>
            <a:schemeClr val="accent2">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rPr>
              <a:t>802.1Qcc</a:t>
            </a:r>
          </a:p>
        </p:txBody>
      </p:sp>
      <p:sp>
        <p:nvSpPr>
          <p:cNvPr id="95" name="Rectangle 94">
            <a:extLst>
              <a:ext uri="{FF2B5EF4-FFF2-40B4-BE49-F238E27FC236}">
                <a16:creationId xmlns:a16="http://schemas.microsoft.com/office/drawing/2014/main" id="{B639FB9C-7950-4FE3-982C-A4406BBB64B4}"/>
              </a:ext>
            </a:extLst>
          </p:cNvPr>
          <p:cNvSpPr/>
          <p:nvPr/>
        </p:nvSpPr>
        <p:spPr>
          <a:xfrm>
            <a:off x="2713870" y="2742686"/>
            <a:ext cx="1751450" cy="256032"/>
          </a:xfrm>
          <a:prstGeom prst="rect">
            <a:avLst/>
          </a:prstGeom>
          <a:solidFill>
            <a:schemeClr val="accent2">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rPr>
              <a:t>802.1Qdd</a:t>
            </a:r>
          </a:p>
        </p:txBody>
      </p:sp>
      <p:sp>
        <p:nvSpPr>
          <p:cNvPr id="96" name="Rectangle 95">
            <a:extLst>
              <a:ext uri="{FF2B5EF4-FFF2-40B4-BE49-F238E27FC236}">
                <a16:creationId xmlns:a16="http://schemas.microsoft.com/office/drawing/2014/main" id="{4775C19D-C519-4123-830C-9E32BABE36BB}"/>
              </a:ext>
            </a:extLst>
          </p:cNvPr>
          <p:cNvSpPr/>
          <p:nvPr/>
        </p:nvSpPr>
        <p:spPr>
          <a:xfrm>
            <a:off x="2713870" y="3054665"/>
            <a:ext cx="1751450" cy="256032"/>
          </a:xfrm>
          <a:prstGeom prst="rect">
            <a:avLst/>
          </a:prstGeom>
          <a:solidFill>
            <a:schemeClr val="accent2">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rPr>
              <a:t>802.1Qdj</a:t>
            </a:r>
          </a:p>
        </p:txBody>
      </p:sp>
      <p:sp>
        <p:nvSpPr>
          <p:cNvPr id="97" name="Rectangle 96">
            <a:extLst>
              <a:ext uri="{FF2B5EF4-FFF2-40B4-BE49-F238E27FC236}">
                <a16:creationId xmlns:a16="http://schemas.microsoft.com/office/drawing/2014/main" id="{B3ED1499-DA0F-42A2-93F7-C3C6386CB1E5}"/>
              </a:ext>
            </a:extLst>
          </p:cNvPr>
          <p:cNvSpPr/>
          <p:nvPr/>
        </p:nvSpPr>
        <p:spPr>
          <a:xfrm>
            <a:off x="2713870" y="3413349"/>
            <a:ext cx="1751450" cy="256032"/>
          </a:xfrm>
          <a:prstGeom prst="rect">
            <a:avLst/>
          </a:prstGeom>
          <a:solidFill>
            <a:schemeClr val="accent2">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rPr>
              <a:t>802.1AS</a:t>
            </a:r>
          </a:p>
        </p:txBody>
      </p:sp>
      <p:sp>
        <p:nvSpPr>
          <p:cNvPr id="98" name="Rectangle 97">
            <a:extLst>
              <a:ext uri="{FF2B5EF4-FFF2-40B4-BE49-F238E27FC236}">
                <a16:creationId xmlns:a16="http://schemas.microsoft.com/office/drawing/2014/main" id="{189EC3DE-C73E-492B-983C-A51C91D3CB2B}"/>
              </a:ext>
            </a:extLst>
          </p:cNvPr>
          <p:cNvSpPr/>
          <p:nvPr/>
        </p:nvSpPr>
        <p:spPr>
          <a:xfrm>
            <a:off x="2713870" y="4712112"/>
            <a:ext cx="1751450" cy="256032"/>
          </a:xfrm>
          <a:prstGeom prst="rect">
            <a:avLst/>
          </a:prstGeom>
          <a:solidFill>
            <a:schemeClr val="accent2">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rPr>
              <a:t>802.1Qav</a:t>
            </a:r>
          </a:p>
        </p:txBody>
      </p:sp>
      <p:sp>
        <p:nvSpPr>
          <p:cNvPr id="99" name="Rectangle 98">
            <a:extLst>
              <a:ext uri="{FF2B5EF4-FFF2-40B4-BE49-F238E27FC236}">
                <a16:creationId xmlns:a16="http://schemas.microsoft.com/office/drawing/2014/main" id="{10A62D2D-0D94-4C72-9B61-E1E95305D2BE}"/>
              </a:ext>
            </a:extLst>
          </p:cNvPr>
          <p:cNvSpPr/>
          <p:nvPr/>
        </p:nvSpPr>
        <p:spPr>
          <a:xfrm>
            <a:off x="2713870" y="5053733"/>
            <a:ext cx="1751450" cy="256032"/>
          </a:xfrm>
          <a:prstGeom prst="rect">
            <a:avLst/>
          </a:prstGeom>
          <a:solidFill>
            <a:schemeClr val="accent2">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rPr>
              <a:t>802.1Qbv</a:t>
            </a:r>
          </a:p>
        </p:txBody>
      </p:sp>
      <p:sp>
        <p:nvSpPr>
          <p:cNvPr id="100" name="Rectangle 99">
            <a:extLst>
              <a:ext uri="{FF2B5EF4-FFF2-40B4-BE49-F238E27FC236}">
                <a16:creationId xmlns:a16="http://schemas.microsoft.com/office/drawing/2014/main" id="{A760A3CA-A225-436E-9A76-9D32A72C2EB5}"/>
              </a:ext>
            </a:extLst>
          </p:cNvPr>
          <p:cNvSpPr/>
          <p:nvPr/>
        </p:nvSpPr>
        <p:spPr>
          <a:xfrm>
            <a:off x="2713870" y="5395355"/>
            <a:ext cx="1751450" cy="256032"/>
          </a:xfrm>
          <a:prstGeom prst="rect">
            <a:avLst/>
          </a:prstGeom>
          <a:solidFill>
            <a:schemeClr val="accent2">
              <a:alpha val="427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IntelOne Text Light" panose="020B0403020203020204" pitchFamily="34" charset="0"/>
                <a:ea typeface="Helvetica Neue Medium"/>
                <a:cs typeface="Helvetica Neue Medium"/>
                <a:sym typeface="Helvetica Neue Medium"/>
              </a:rPr>
              <a:t>802.1Qbu/br</a:t>
            </a:r>
          </a:p>
        </p:txBody>
      </p:sp>
      <p:grpSp>
        <p:nvGrpSpPr>
          <p:cNvPr id="7" name="Group 6">
            <a:extLst>
              <a:ext uri="{FF2B5EF4-FFF2-40B4-BE49-F238E27FC236}">
                <a16:creationId xmlns:a16="http://schemas.microsoft.com/office/drawing/2014/main" id="{DD94FEC2-B498-03EC-332C-BB9974D9B86B}"/>
              </a:ext>
            </a:extLst>
          </p:cNvPr>
          <p:cNvGrpSpPr>
            <a:grpSpLocks noChangeAspect="1"/>
          </p:cNvGrpSpPr>
          <p:nvPr/>
        </p:nvGrpSpPr>
        <p:grpSpPr>
          <a:xfrm>
            <a:off x="308888" y="3619364"/>
            <a:ext cx="799708" cy="803730"/>
            <a:chOff x="2458968" y="1384113"/>
            <a:chExt cx="620848" cy="623970"/>
          </a:xfrm>
          <a:solidFill>
            <a:schemeClr val="accent2"/>
          </a:solidFill>
        </p:grpSpPr>
        <p:grpSp>
          <p:nvGrpSpPr>
            <p:cNvPr id="12" name="Group 11">
              <a:extLst>
                <a:ext uri="{FF2B5EF4-FFF2-40B4-BE49-F238E27FC236}">
                  <a16:creationId xmlns:a16="http://schemas.microsoft.com/office/drawing/2014/main" id="{BE82FFFD-E694-3498-D58D-893DABC01E25}"/>
                </a:ext>
              </a:extLst>
            </p:cNvPr>
            <p:cNvGrpSpPr/>
            <p:nvPr/>
          </p:nvGrpSpPr>
          <p:grpSpPr>
            <a:xfrm>
              <a:off x="2458968" y="1749307"/>
              <a:ext cx="212792" cy="258776"/>
              <a:chOff x="2458968" y="1749307"/>
              <a:chExt cx="212792" cy="258776"/>
            </a:xfrm>
            <a:grpFill/>
          </p:grpSpPr>
          <p:sp>
            <p:nvSpPr>
              <p:cNvPr id="35" name="Freeform: Shape 34">
                <a:extLst>
                  <a:ext uri="{FF2B5EF4-FFF2-40B4-BE49-F238E27FC236}">
                    <a16:creationId xmlns:a16="http://schemas.microsoft.com/office/drawing/2014/main" id="{574E1244-ADBB-3002-2A85-1C5AB5FE4AD5}"/>
                  </a:ext>
                </a:extLst>
              </p:cNvPr>
              <p:cNvSpPr>
                <a:spLocks/>
              </p:cNvSpPr>
              <p:nvPr/>
            </p:nvSpPr>
            <p:spPr bwMode="auto">
              <a:xfrm>
                <a:off x="2458968" y="1794641"/>
                <a:ext cx="212792" cy="213442"/>
              </a:xfrm>
              <a:custGeom>
                <a:avLst/>
                <a:gdLst>
                  <a:gd name="connsiteX0" fmla="*/ 493309 w 706342"/>
                  <a:gd name="connsiteY0" fmla="*/ 161912 h 708498"/>
                  <a:gd name="connsiteX1" fmla="*/ 367049 w 706342"/>
                  <a:gd name="connsiteY1" fmla="*/ 288172 h 708498"/>
                  <a:gd name="connsiteX2" fmla="*/ 353173 w 706342"/>
                  <a:gd name="connsiteY2" fmla="*/ 285371 h 708498"/>
                  <a:gd name="connsiteX3" fmla="*/ 284294 w 706342"/>
                  <a:gd name="connsiteY3" fmla="*/ 354250 h 708498"/>
                  <a:gd name="connsiteX4" fmla="*/ 353173 w 706342"/>
                  <a:gd name="connsiteY4" fmla="*/ 423129 h 708498"/>
                  <a:gd name="connsiteX5" fmla="*/ 422052 w 706342"/>
                  <a:gd name="connsiteY5" fmla="*/ 354250 h 708498"/>
                  <a:gd name="connsiteX6" fmla="*/ 419646 w 706342"/>
                  <a:gd name="connsiteY6" fmla="*/ 342335 h 708498"/>
                  <a:gd name="connsiteX7" fmla="*/ 546689 w 706342"/>
                  <a:gd name="connsiteY7" fmla="*/ 215292 h 708498"/>
                  <a:gd name="connsiteX8" fmla="*/ 353171 w 706342"/>
                  <a:gd name="connsiteY8" fmla="*/ 0 h 708498"/>
                  <a:gd name="connsiteX9" fmla="*/ 706342 w 706342"/>
                  <a:gd name="connsiteY9" fmla="*/ 354249 h 708498"/>
                  <a:gd name="connsiteX10" fmla="*/ 353171 w 706342"/>
                  <a:gd name="connsiteY10" fmla="*/ 708498 h 708498"/>
                  <a:gd name="connsiteX11" fmla="*/ 0 w 706342"/>
                  <a:gd name="connsiteY11" fmla="*/ 354249 h 708498"/>
                  <a:gd name="connsiteX12" fmla="*/ 353171 w 706342"/>
                  <a:gd name="connsiteY12" fmla="*/ 0 h 7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342" h="708498">
                    <a:moveTo>
                      <a:pt x="493309" y="161912"/>
                    </a:moveTo>
                    <a:lnTo>
                      <a:pt x="367049" y="288172"/>
                    </a:lnTo>
                    <a:lnTo>
                      <a:pt x="353173" y="285371"/>
                    </a:lnTo>
                    <a:cubicBezTo>
                      <a:pt x="315132" y="285371"/>
                      <a:pt x="284294" y="316209"/>
                      <a:pt x="284294" y="354250"/>
                    </a:cubicBezTo>
                    <a:cubicBezTo>
                      <a:pt x="284294" y="392291"/>
                      <a:pt x="315132" y="423129"/>
                      <a:pt x="353173" y="423129"/>
                    </a:cubicBezTo>
                    <a:cubicBezTo>
                      <a:pt x="391214" y="423129"/>
                      <a:pt x="422052" y="392291"/>
                      <a:pt x="422052" y="354250"/>
                    </a:cubicBezTo>
                    <a:lnTo>
                      <a:pt x="419646" y="342335"/>
                    </a:lnTo>
                    <a:lnTo>
                      <a:pt x="546689" y="215292"/>
                    </a:lnTo>
                    <a:close/>
                    <a:moveTo>
                      <a:pt x="353171" y="0"/>
                    </a:moveTo>
                    <a:cubicBezTo>
                      <a:pt x="548222" y="0"/>
                      <a:pt x="706342" y="158603"/>
                      <a:pt x="706342" y="354249"/>
                    </a:cubicBezTo>
                    <a:cubicBezTo>
                      <a:pt x="706342" y="549895"/>
                      <a:pt x="548222" y="708498"/>
                      <a:pt x="353171" y="708498"/>
                    </a:cubicBezTo>
                    <a:cubicBezTo>
                      <a:pt x="158120" y="708498"/>
                      <a:pt x="0" y="549895"/>
                      <a:pt x="0" y="354249"/>
                    </a:cubicBezTo>
                    <a:cubicBezTo>
                      <a:pt x="0" y="158603"/>
                      <a:pt x="158120" y="0"/>
                      <a:pt x="353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36" name="Rectangle 197">
                <a:extLst>
                  <a:ext uri="{FF2B5EF4-FFF2-40B4-BE49-F238E27FC236}">
                    <a16:creationId xmlns:a16="http://schemas.microsoft.com/office/drawing/2014/main" id="{D70152AA-FF5D-2A6A-C134-5D735E82E920}"/>
                  </a:ext>
                </a:extLst>
              </p:cNvPr>
              <p:cNvSpPr>
                <a:spLocks noChangeArrowheads="1"/>
              </p:cNvSpPr>
              <p:nvPr/>
            </p:nvSpPr>
            <p:spPr bwMode="auto">
              <a:xfrm>
                <a:off x="2546675" y="1764837"/>
                <a:ext cx="37379" cy="574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37" name="Rectangle 197">
                <a:extLst>
                  <a:ext uri="{FF2B5EF4-FFF2-40B4-BE49-F238E27FC236}">
                    <a16:creationId xmlns:a16="http://schemas.microsoft.com/office/drawing/2014/main" id="{2B81DB53-40AA-ADA1-111C-C9E0A836777E}"/>
                  </a:ext>
                </a:extLst>
              </p:cNvPr>
              <p:cNvSpPr>
                <a:spLocks noChangeArrowheads="1"/>
              </p:cNvSpPr>
              <p:nvPr/>
            </p:nvSpPr>
            <p:spPr bwMode="auto">
              <a:xfrm rot="5400000">
                <a:off x="2550026" y="1730495"/>
                <a:ext cx="30676" cy="682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grpSp>
          <p:nvGrpSpPr>
            <p:cNvPr id="13" name="Group 12">
              <a:extLst>
                <a:ext uri="{FF2B5EF4-FFF2-40B4-BE49-F238E27FC236}">
                  <a16:creationId xmlns:a16="http://schemas.microsoft.com/office/drawing/2014/main" id="{A35DED41-3205-64DC-563D-25F05350D47F}"/>
                </a:ext>
              </a:extLst>
            </p:cNvPr>
            <p:cNvGrpSpPr/>
            <p:nvPr/>
          </p:nvGrpSpPr>
          <p:grpSpPr>
            <a:xfrm>
              <a:off x="2867024" y="1384113"/>
              <a:ext cx="212792" cy="258776"/>
              <a:chOff x="2867024" y="1384113"/>
              <a:chExt cx="212792" cy="258776"/>
            </a:xfrm>
            <a:grpFill/>
          </p:grpSpPr>
          <p:sp>
            <p:nvSpPr>
              <p:cNvPr id="32" name="Freeform: Shape 31">
                <a:extLst>
                  <a:ext uri="{FF2B5EF4-FFF2-40B4-BE49-F238E27FC236}">
                    <a16:creationId xmlns:a16="http://schemas.microsoft.com/office/drawing/2014/main" id="{C472FDAD-BBAE-8392-26F2-EFB67475E91A}"/>
                  </a:ext>
                </a:extLst>
              </p:cNvPr>
              <p:cNvSpPr>
                <a:spLocks/>
              </p:cNvSpPr>
              <p:nvPr/>
            </p:nvSpPr>
            <p:spPr bwMode="auto">
              <a:xfrm>
                <a:off x="2867024" y="1429447"/>
                <a:ext cx="212792" cy="213442"/>
              </a:xfrm>
              <a:custGeom>
                <a:avLst/>
                <a:gdLst>
                  <a:gd name="connsiteX0" fmla="*/ 493309 w 706342"/>
                  <a:gd name="connsiteY0" fmla="*/ 161912 h 708498"/>
                  <a:gd name="connsiteX1" fmla="*/ 367049 w 706342"/>
                  <a:gd name="connsiteY1" fmla="*/ 288172 h 708498"/>
                  <a:gd name="connsiteX2" fmla="*/ 353173 w 706342"/>
                  <a:gd name="connsiteY2" fmla="*/ 285371 h 708498"/>
                  <a:gd name="connsiteX3" fmla="*/ 284294 w 706342"/>
                  <a:gd name="connsiteY3" fmla="*/ 354250 h 708498"/>
                  <a:gd name="connsiteX4" fmla="*/ 353173 w 706342"/>
                  <a:gd name="connsiteY4" fmla="*/ 423129 h 708498"/>
                  <a:gd name="connsiteX5" fmla="*/ 422052 w 706342"/>
                  <a:gd name="connsiteY5" fmla="*/ 354250 h 708498"/>
                  <a:gd name="connsiteX6" fmla="*/ 419646 w 706342"/>
                  <a:gd name="connsiteY6" fmla="*/ 342335 h 708498"/>
                  <a:gd name="connsiteX7" fmla="*/ 546689 w 706342"/>
                  <a:gd name="connsiteY7" fmla="*/ 215292 h 708498"/>
                  <a:gd name="connsiteX8" fmla="*/ 353171 w 706342"/>
                  <a:gd name="connsiteY8" fmla="*/ 0 h 708498"/>
                  <a:gd name="connsiteX9" fmla="*/ 706342 w 706342"/>
                  <a:gd name="connsiteY9" fmla="*/ 354249 h 708498"/>
                  <a:gd name="connsiteX10" fmla="*/ 353171 w 706342"/>
                  <a:gd name="connsiteY10" fmla="*/ 708498 h 708498"/>
                  <a:gd name="connsiteX11" fmla="*/ 0 w 706342"/>
                  <a:gd name="connsiteY11" fmla="*/ 354249 h 708498"/>
                  <a:gd name="connsiteX12" fmla="*/ 353171 w 706342"/>
                  <a:gd name="connsiteY12" fmla="*/ 0 h 7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342" h="708498">
                    <a:moveTo>
                      <a:pt x="493309" y="161912"/>
                    </a:moveTo>
                    <a:lnTo>
                      <a:pt x="367049" y="288172"/>
                    </a:lnTo>
                    <a:lnTo>
                      <a:pt x="353173" y="285371"/>
                    </a:lnTo>
                    <a:cubicBezTo>
                      <a:pt x="315132" y="285371"/>
                      <a:pt x="284294" y="316209"/>
                      <a:pt x="284294" y="354250"/>
                    </a:cubicBezTo>
                    <a:cubicBezTo>
                      <a:pt x="284294" y="392291"/>
                      <a:pt x="315132" y="423129"/>
                      <a:pt x="353173" y="423129"/>
                    </a:cubicBezTo>
                    <a:cubicBezTo>
                      <a:pt x="391214" y="423129"/>
                      <a:pt x="422052" y="392291"/>
                      <a:pt x="422052" y="354250"/>
                    </a:cubicBezTo>
                    <a:lnTo>
                      <a:pt x="419646" y="342335"/>
                    </a:lnTo>
                    <a:lnTo>
                      <a:pt x="546689" y="215292"/>
                    </a:lnTo>
                    <a:close/>
                    <a:moveTo>
                      <a:pt x="353171" y="0"/>
                    </a:moveTo>
                    <a:cubicBezTo>
                      <a:pt x="548222" y="0"/>
                      <a:pt x="706342" y="158603"/>
                      <a:pt x="706342" y="354249"/>
                    </a:cubicBezTo>
                    <a:cubicBezTo>
                      <a:pt x="706342" y="549895"/>
                      <a:pt x="548222" y="708498"/>
                      <a:pt x="353171" y="708498"/>
                    </a:cubicBezTo>
                    <a:cubicBezTo>
                      <a:pt x="158120" y="708498"/>
                      <a:pt x="0" y="549895"/>
                      <a:pt x="0" y="354249"/>
                    </a:cubicBezTo>
                    <a:cubicBezTo>
                      <a:pt x="0" y="158603"/>
                      <a:pt x="158120" y="0"/>
                      <a:pt x="353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33" name="Rectangle 197">
                <a:extLst>
                  <a:ext uri="{FF2B5EF4-FFF2-40B4-BE49-F238E27FC236}">
                    <a16:creationId xmlns:a16="http://schemas.microsoft.com/office/drawing/2014/main" id="{9795C396-02A3-1E2A-F8FD-E5F083BB3DC2}"/>
                  </a:ext>
                </a:extLst>
              </p:cNvPr>
              <p:cNvSpPr>
                <a:spLocks noChangeArrowheads="1"/>
              </p:cNvSpPr>
              <p:nvPr/>
            </p:nvSpPr>
            <p:spPr bwMode="auto">
              <a:xfrm>
                <a:off x="2954731" y="1399643"/>
                <a:ext cx="37379" cy="574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34" name="Rectangle 197">
                <a:extLst>
                  <a:ext uri="{FF2B5EF4-FFF2-40B4-BE49-F238E27FC236}">
                    <a16:creationId xmlns:a16="http://schemas.microsoft.com/office/drawing/2014/main" id="{A501190A-D0B7-C0D6-247B-2ABA0CEC9C6B}"/>
                  </a:ext>
                </a:extLst>
              </p:cNvPr>
              <p:cNvSpPr>
                <a:spLocks noChangeArrowheads="1"/>
              </p:cNvSpPr>
              <p:nvPr/>
            </p:nvSpPr>
            <p:spPr bwMode="auto">
              <a:xfrm rot="5400000">
                <a:off x="2958082" y="1365301"/>
                <a:ext cx="30676" cy="682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grpSp>
          <p:nvGrpSpPr>
            <p:cNvPr id="14" name="Group 13">
              <a:extLst>
                <a:ext uri="{FF2B5EF4-FFF2-40B4-BE49-F238E27FC236}">
                  <a16:creationId xmlns:a16="http://schemas.microsoft.com/office/drawing/2014/main" id="{6B9D9B21-64AC-39D6-A6C1-8C88672C3DC1}"/>
                </a:ext>
              </a:extLst>
            </p:cNvPr>
            <p:cNvGrpSpPr/>
            <p:nvPr/>
          </p:nvGrpSpPr>
          <p:grpSpPr>
            <a:xfrm>
              <a:off x="2683455" y="1473671"/>
              <a:ext cx="171875" cy="490189"/>
              <a:chOff x="2683455" y="1451002"/>
              <a:chExt cx="171875" cy="490189"/>
            </a:xfrm>
            <a:grpFill/>
          </p:grpSpPr>
          <p:sp>
            <p:nvSpPr>
              <p:cNvPr id="20" name="Rectangle 894">
                <a:extLst>
                  <a:ext uri="{FF2B5EF4-FFF2-40B4-BE49-F238E27FC236}">
                    <a16:creationId xmlns:a16="http://schemas.microsoft.com/office/drawing/2014/main" id="{837538D8-2465-651A-405A-46A01410A343}"/>
                  </a:ext>
                </a:extLst>
              </p:cNvPr>
              <p:cNvSpPr>
                <a:spLocks noChangeArrowheads="1"/>
              </p:cNvSpPr>
              <p:nvPr/>
            </p:nvSpPr>
            <p:spPr bwMode="auto">
              <a:xfrm>
                <a:off x="2734467" y="1661172"/>
                <a:ext cx="69850"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nvGrpSpPr>
              <p:cNvPr id="21" name="Group 20">
                <a:extLst>
                  <a:ext uri="{FF2B5EF4-FFF2-40B4-BE49-F238E27FC236}">
                    <a16:creationId xmlns:a16="http://schemas.microsoft.com/office/drawing/2014/main" id="{CBB59E14-CA22-B5F4-FAAC-A18F25270C3A}"/>
                  </a:ext>
                </a:extLst>
              </p:cNvPr>
              <p:cNvGrpSpPr/>
              <p:nvPr/>
            </p:nvGrpSpPr>
            <p:grpSpPr>
              <a:xfrm>
                <a:off x="2683455" y="1451002"/>
                <a:ext cx="171875" cy="490189"/>
                <a:chOff x="2683455" y="1451300"/>
                <a:chExt cx="171875" cy="490189"/>
              </a:xfrm>
              <a:grpFill/>
            </p:grpSpPr>
            <p:grpSp>
              <p:nvGrpSpPr>
                <p:cNvPr id="22" name="Group 21">
                  <a:extLst>
                    <a:ext uri="{FF2B5EF4-FFF2-40B4-BE49-F238E27FC236}">
                      <a16:creationId xmlns:a16="http://schemas.microsoft.com/office/drawing/2014/main" id="{F076DF5E-3C62-1E64-999F-D63BD033D711}"/>
                    </a:ext>
                  </a:extLst>
                </p:cNvPr>
                <p:cNvGrpSpPr/>
                <p:nvPr/>
              </p:nvGrpSpPr>
              <p:grpSpPr>
                <a:xfrm>
                  <a:off x="2683455" y="1451300"/>
                  <a:ext cx="154323" cy="182656"/>
                  <a:chOff x="2684689" y="1451300"/>
                  <a:chExt cx="154323" cy="182656"/>
                </a:xfrm>
                <a:grpFill/>
              </p:grpSpPr>
              <p:sp>
                <p:nvSpPr>
                  <p:cNvPr id="28" name="Freeform: Shape 27">
                    <a:extLst>
                      <a:ext uri="{FF2B5EF4-FFF2-40B4-BE49-F238E27FC236}">
                        <a16:creationId xmlns:a16="http://schemas.microsoft.com/office/drawing/2014/main" id="{B6E201A2-5AC7-185E-2B83-628EF85A6389}"/>
                      </a:ext>
                    </a:extLst>
                  </p:cNvPr>
                  <p:cNvSpPr>
                    <a:spLocks/>
                  </p:cNvSpPr>
                  <p:nvPr/>
                </p:nvSpPr>
                <p:spPr bwMode="auto">
                  <a:xfrm rot="5400000" flipH="1">
                    <a:off x="2685008" y="1451491"/>
                    <a:ext cx="154195" cy="153813"/>
                  </a:xfrm>
                  <a:custGeom>
                    <a:avLst/>
                    <a:gdLst>
                      <a:gd name="connsiteX0" fmla="*/ 154195 w 154195"/>
                      <a:gd name="connsiteY0" fmla="*/ 142875 h 153813"/>
                      <a:gd name="connsiteX1" fmla="*/ 154195 w 154195"/>
                      <a:gd name="connsiteY1" fmla="*/ 34925 h 153813"/>
                      <a:gd name="connsiteX2" fmla="*/ 154195 w 154195"/>
                      <a:gd name="connsiteY2" fmla="*/ 0 h 153813"/>
                      <a:gd name="connsiteX3" fmla="*/ 12907 w 154195"/>
                      <a:gd name="connsiteY3" fmla="*/ 0 h 153813"/>
                      <a:gd name="connsiteX4" fmla="*/ 12907 w 154195"/>
                      <a:gd name="connsiteY4" fmla="*/ 34925 h 153813"/>
                      <a:gd name="connsiteX5" fmla="*/ 95457 w 154195"/>
                      <a:gd name="connsiteY5" fmla="*/ 34925 h 153813"/>
                      <a:gd name="connsiteX6" fmla="*/ 0 w 154195"/>
                      <a:gd name="connsiteY6" fmla="*/ 129619 h 153813"/>
                      <a:gd name="connsiteX7" fmla="*/ 24194 w 154195"/>
                      <a:gd name="connsiteY7" fmla="*/ 153813 h 153813"/>
                      <a:gd name="connsiteX8" fmla="*/ 119270 w 154195"/>
                      <a:gd name="connsiteY8" fmla="*/ 58738 h 153813"/>
                      <a:gd name="connsiteX9" fmla="*/ 119270 w 154195"/>
                      <a:gd name="connsiteY9" fmla="*/ 142875 h 1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95" h="153813">
                        <a:moveTo>
                          <a:pt x="154195" y="142875"/>
                        </a:moveTo>
                        <a:lnTo>
                          <a:pt x="154195" y="34925"/>
                        </a:lnTo>
                        <a:lnTo>
                          <a:pt x="154195" y="0"/>
                        </a:lnTo>
                        <a:lnTo>
                          <a:pt x="12907" y="0"/>
                        </a:lnTo>
                        <a:lnTo>
                          <a:pt x="12907" y="34925"/>
                        </a:lnTo>
                        <a:lnTo>
                          <a:pt x="95457" y="34925"/>
                        </a:lnTo>
                        <a:lnTo>
                          <a:pt x="0" y="129619"/>
                        </a:lnTo>
                        <a:lnTo>
                          <a:pt x="24194" y="153813"/>
                        </a:lnTo>
                        <a:lnTo>
                          <a:pt x="119270" y="58738"/>
                        </a:lnTo>
                        <a:lnTo>
                          <a:pt x="119270" y="1428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31" name="Freeform: Shape 30">
                    <a:extLst>
                      <a:ext uri="{FF2B5EF4-FFF2-40B4-BE49-F238E27FC236}">
                        <a16:creationId xmlns:a16="http://schemas.microsoft.com/office/drawing/2014/main" id="{B8E5E4BC-AB25-F8A5-2911-9488CE359BFC}"/>
                      </a:ext>
                    </a:extLst>
                  </p:cNvPr>
                  <p:cNvSpPr>
                    <a:spLocks/>
                  </p:cNvSpPr>
                  <p:nvPr/>
                </p:nvSpPr>
                <p:spPr bwMode="auto">
                  <a:xfrm rot="5400000" flipH="1">
                    <a:off x="2706419" y="1557796"/>
                    <a:ext cx="54430" cy="97889"/>
                  </a:xfrm>
                  <a:custGeom>
                    <a:avLst/>
                    <a:gdLst>
                      <a:gd name="connsiteX0" fmla="*/ 54430 w 54430"/>
                      <a:gd name="connsiteY0" fmla="*/ 97889 h 97889"/>
                      <a:gd name="connsiteX1" fmla="*/ 54430 w 54430"/>
                      <a:gd name="connsiteY1" fmla="*/ 51647 h 97889"/>
                      <a:gd name="connsiteX2" fmla="*/ 10014 w 54430"/>
                      <a:gd name="connsiteY2" fmla="*/ 8762 h 97889"/>
                      <a:gd name="connsiteX3" fmla="*/ 0 w 54430"/>
                      <a:gd name="connsiteY3" fmla="*/ 0 h 97889"/>
                      <a:gd name="connsiteX4" fmla="*/ 0 w 54430"/>
                      <a:gd name="connsiteY4" fmla="*/ 47872 h 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0" h="97889">
                        <a:moveTo>
                          <a:pt x="54430" y="97889"/>
                        </a:moveTo>
                        <a:lnTo>
                          <a:pt x="54430" y="51647"/>
                        </a:lnTo>
                        <a:lnTo>
                          <a:pt x="10014" y="8762"/>
                        </a:lnTo>
                        <a:lnTo>
                          <a:pt x="0" y="0"/>
                        </a:lnTo>
                        <a:lnTo>
                          <a:pt x="0" y="478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grpSp>
            <p:grpSp>
              <p:nvGrpSpPr>
                <p:cNvPr id="24" name="Group 23">
                  <a:extLst>
                    <a:ext uri="{FF2B5EF4-FFF2-40B4-BE49-F238E27FC236}">
                      <a16:creationId xmlns:a16="http://schemas.microsoft.com/office/drawing/2014/main" id="{4C1C3159-DE82-CC8D-F0BA-B2BB4C5498C5}"/>
                    </a:ext>
                  </a:extLst>
                </p:cNvPr>
                <p:cNvGrpSpPr/>
                <p:nvPr/>
              </p:nvGrpSpPr>
              <p:grpSpPr>
                <a:xfrm flipH="1" flipV="1">
                  <a:off x="2701007" y="1758833"/>
                  <a:ext cx="154323" cy="182656"/>
                  <a:chOff x="2684689" y="1451300"/>
                  <a:chExt cx="154323" cy="182656"/>
                </a:xfrm>
                <a:grpFill/>
              </p:grpSpPr>
              <p:sp>
                <p:nvSpPr>
                  <p:cNvPr id="26" name="Freeform: Shape 25">
                    <a:extLst>
                      <a:ext uri="{FF2B5EF4-FFF2-40B4-BE49-F238E27FC236}">
                        <a16:creationId xmlns:a16="http://schemas.microsoft.com/office/drawing/2014/main" id="{0A06A16B-73CE-FDD1-6B79-11F4769CB897}"/>
                      </a:ext>
                    </a:extLst>
                  </p:cNvPr>
                  <p:cNvSpPr>
                    <a:spLocks/>
                  </p:cNvSpPr>
                  <p:nvPr/>
                </p:nvSpPr>
                <p:spPr bwMode="auto">
                  <a:xfrm rot="5400000" flipH="1">
                    <a:off x="2685008" y="1451491"/>
                    <a:ext cx="154195" cy="153813"/>
                  </a:xfrm>
                  <a:custGeom>
                    <a:avLst/>
                    <a:gdLst>
                      <a:gd name="connsiteX0" fmla="*/ 154195 w 154195"/>
                      <a:gd name="connsiteY0" fmla="*/ 142875 h 153813"/>
                      <a:gd name="connsiteX1" fmla="*/ 154195 w 154195"/>
                      <a:gd name="connsiteY1" fmla="*/ 34925 h 153813"/>
                      <a:gd name="connsiteX2" fmla="*/ 154195 w 154195"/>
                      <a:gd name="connsiteY2" fmla="*/ 0 h 153813"/>
                      <a:gd name="connsiteX3" fmla="*/ 12907 w 154195"/>
                      <a:gd name="connsiteY3" fmla="*/ 0 h 153813"/>
                      <a:gd name="connsiteX4" fmla="*/ 12907 w 154195"/>
                      <a:gd name="connsiteY4" fmla="*/ 34925 h 153813"/>
                      <a:gd name="connsiteX5" fmla="*/ 95457 w 154195"/>
                      <a:gd name="connsiteY5" fmla="*/ 34925 h 153813"/>
                      <a:gd name="connsiteX6" fmla="*/ 0 w 154195"/>
                      <a:gd name="connsiteY6" fmla="*/ 129619 h 153813"/>
                      <a:gd name="connsiteX7" fmla="*/ 24194 w 154195"/>
                      <a:gd name="connsiteY7" fmla="*/ 153813 h 153813"/>
                      <a:gd name="connsiteX8" fmla="*/ 119270 w 154195"/>
                      <a:gd name="connsiteY8" fmla="*/ 58738 h 153813"/>
                      <a:gd name="connsiteX9" fmla="*/ 119270 w 154195"/>
                      <a:gd name="connsiteY9" fmla="*/ 142875 h 1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95" h="153813">
                        <a:moveTo>
                          <a:pt x="154195" y="142875"/>
                        </a:moveTo>
                        <a:lnTo>
                          <a:pt x="154195" y="34925"/>
                        </a:lnTo>
                        <a:lnTo>
                          <a:pt x="154195" y="0"/>
                        </a:lnTo>
                        <a:lnTo>
                          <a:pt x="12907" y="0"/>
                        </a:lnTo>
                        <a:lnTo>
                          <a:pt x="12907" y="34925"/>
                        </a:lnTo>
                        <a:lnTo>
                          <a:pt x="95457" y="34925"/>
                        </a:lnTo>
                        <a:lnTo>
                          <a:pt x="0" y="129619"/>
                        </a:lnTo>
                        <a:lnTo>
                          <a:pt x="24194" y="153813"/>
                        </a:lnTo>
                        <a:lnTo>
                          <a:pt x="119270" y="58738"/>
                        </a:lnTo>
                        <a:lnTo>
                          <a:pt x="119270" y="1428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27" name="Freeform: Shape 26">
                    <a:extLst>
                      <a:ext uri="{FF2B5EF4-FFF2-40B4-BE49-F238E27FC236}">
                        <a16:creationId xmlns:a16="http://schemas.microsoft.com/office/drawing/2014/main" id="{8D9EB13A-9DC0-1F71-FE23-3ED55B5CD0FD}"/>
                      </a:ext>
                    </a:extLst>
                  </p:cNvPr>
                  <p:cNvSpPr>
                    <a:spLocks/>
                  </p:cNvSpPr>
                  <p:nvPr/>
                </p:nvSpPr>
                <p:spPr bwMode="auto">
                  <a:xfrm rot="5400000" flipH="1">
                    <a:off x="2706419" y="1557796"/>
                    <a:ext cx="54430" cy="97889"/>
                  </a:xfrm>
                  <a:custGeom>
                    <a:avLst/>
                    <a:gdLst>
                      <a:gd name="connsiteX0" fmla="*/ 54430 w 54430"/>
                      <a:gd name="connsiteY0" fmla="*/ 97889 h 97889"/>
                      <a:gd name="connsiteX1" fmla="*/ 54430 w 54430"/>
                      <a:gd name="connsiteY1" fmla="*/ 51647 h 97889"/>
                      <a:gd name="connsiteX2" fmla="*/ 10014 w 54430"/>
                      <a:gd name="connsiteY2" fmla="*/ 8762 h 97889"/>
                      <a:gd name="connsiteX3" fmla="*/ 0 w 54430"/>
                      <a:gd name="connsiteY3" fmla="*/ 0 h 97889"/>
                      <a:gd name="connsiteX4" fmla="*/ 0 w 54430"/>
                      <a:gd name="connsiteY4" fmla="*/ 47872 h 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0" h="97889">
                        <a:moveTo>
                          <a:pt x="54430" y="97889"/>
                        </a:moveTo>
                        <a:lnTo>
                          <a:pt x="54430" y="51647"/>
                        </a:lnTo>
                        <a:lnTo>
                          <a:pt x="10014" y="8762"/>
                        </a:lnTo>
                        <a:lnTo>
                          <a:pt x="0" y="0"/>
                        </a:lnTo>
                        <a:lnTo>
                          <a:pt x="0" y="478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grpSp>
          </p:grpSp>
        </p:grpSp>
      </p:grpSp>
      <p:grpSp>
        <p:nvGrpSpPr>
          <p:cNvPr id="38" name="Group 37">
            <a:extLst>
              <a:ext uri="{FF2B5EF4-FFF2-40B4-BE49-F238E27FC236}">
                <a16:creationId xmlns:a16="http://schemas.microsoft.com/office/drawing/2014/main" id="{9E802C0D-B008-EBFF-430A-100764179169}"/>
              </a:ext>
            </a:extLst>
          </p:cNvPr>
          <p:cNvGrpSpPr>
            <a:grpSpLocks noChangeAspect="1"/>
          </p:cNvGrpSpPr>
          <p:nvPr/>
        </p:nvGrpSpPr>
        <p:grpSpPr>
          <a:xfrm>
            <a:off x="308888" y="4854605"/>
            <a:ext cx="660609" cy="776032"/>
            <a:chOff x="4418016" y="1388046"/>
            <a:chExt cx="524187" cy="615774"/>
          </a:xfrm>
          <a:solidFill>
            <a:schemeClr val="accent2"/>
          </a:solidFill>
        </p:grpSpPr>
        <p:sp>
          <p:nvSpPr>
            <p:cNvPr id="39" name="Freeform: Shape 38">
              <a:extLst>
                <a:ext uri="{FF2B5EF4-FFF2-40B4-BE49-F238E27FC236}">
                  <a16:creationId xmlns:a16="http://schemas.microsoft.com/office/drawing/2014/main" id="{D2E3A867-704F-551C-2BC6-06C109B2ADF6}"/>
                </a:ext>
              </a:extLst>
            </p:cNvPr>
            <p:cNvSpPr/>
            <p:nvPr/>
          </p:nvSpPr>
          <p:spPr>
            <a:xfrm>
              <a:off x="4418016" y="1482253"/>
              <a:ext cx="511066" cy="521567"/>
            </a:xfrm>
            <a:custGeom>
              <a:avLst/>
              <a:gdLst>
                <a:gd name="connsiteX0" fmla="*/ 1103063 w 2157643"/>
                <a:gd name="connsiteY0" fmla="*/ 0 h 2201978"/>
                <a:gd name="connsiteX1" fmla="*/ 1883359 w 2157643"/>
                <a:gd name="connsiteY1" fmla="*/ 322756 h 2201978"/>
                <a:gd name="connsiteX2" fmla="*/ 2157643 w 2157643"/>
                <a:gd name="connsiteY2" fmla="*/ 776745 h 2201978"/>
                <a:gd name="connsiteX3" fmla="*/ 1873899 w 2157643"/>
                <a:gd name="connsiteY3" fmla="*/ 776747 h 2201978"/>
                <a:gd name="connsiteX4" fmla="*/ 1694195 w 2157643"/>
                <a:gd name="connsiteY4" fmla="*/ 511919 h 2201978"/>
                <a:gd name="connsiteX5" fmla="*/ 516655 w 2157643"/>
                <a:gd name="connsiteY5" fmla="*/ 507197 h 2201978"/>
                <a:gd name="connsiteX6" fmla="*/ 511919 w 2157643"/>
                <a:gd name="connsiteY6" fmla="*/ 1694196 h 2201978"/>
                <a:gd name="connsiteX7" fmla="*/ 1336527 w 2157643"/>
                <a:gd name="connsiteY7" fmla="*/ 1899921 h 2201978"/>
                <a:gd name="connsiteX8" fmla="*/ 1349178 w 2157643"/>
                <a:gd name="connsiteY8" fmla="*/ 1895483 h 2201978"/>
                <a:gd name="connsiteX9" fmla="*/ 1355010 w 2157643"/>
                <a:gd name="connsiteY9" fmla="*/ 1953333 h 2201978"/>
                <a:gd name="connsiteX10" fmla="*/ 1430830 w 2157643"/>
                <a:gd name="connsiteY10" fmla="*/ 2133513 h 2201978"/>
                <a:gd name="connsiteX11" fmla="*/ 1441272 w 2157643"/>
                <a:gd name="connsiteY11" fmla="*/ 2146170 h 2201978"/>
                <a:gd name="connsiteX12" fmla="*/ 1412796 w 2157643"/>
                <a:gd name="connsiteY12" fmla="*/ 2156140 h 2201978"/>
                <a:gd name="connsiteX13" fmla="*/ 322755 w 2157643"/>
                <a:gd name="connsiteY13" fmla="*/ 1883359 h 2201978"/>
                <a:gd name="connsiteX14" fmla="*/ 322764 w 2157643"/>
                <a:gd name="connsiteY14" fmla="*/ 322763 h 2201978"/>
                <a:gd name="connsiteX15" fmla="*/ 1103063 w 2157643"/>
                <a:gd name="connsiteY15" fmla="*/ 0 h 220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7643" h="2201978">
                  <a:moveTo>
                    <a:pt x="1103063" y="0"/>
                  </a:moveTo>
                  <a:cubicBezTo>
                    <a:pt x="1385626" y="-1"/>
                    <a:pt x="1668187" y="107584"/>
                    <a:pt x="1883359" y="322756"/>
                  </a:cubicBezTo>
                  <a:cubicBezTo>
                    <a:pt x="2011043" y="450440"/>
                    <a:pt x="2105624" y="611228"/>
                    <a:pt x="2157643" y="776745"/>
                  </a:cubicBezTo>
                  <a:cubicBezTo>
                    <a:pt x="2157643" y="776745"/>
                    <a:pt x="2157643" y="776745"/>
                    <a:pt x="1873899" y="776747"/>
                  </a:cubicBezTo>
                  <a:cubicBezTo>
                    <a:pt x="1831337" y="677436"/>
                    <a:pt x="1769860" y="587584"/>
                    <a:pt x="1694195" y="511919"/>
                  </a:cubicBezTo>
                  <a:cubicBezTo>
                    <a:pt x="1367890" y="185614"/>
                    <a:pt x="838234" y="185618"/>
                    <a:pt x="516655" y="507197"/>
                  </a:cubicBezTo>
                  <a:cubicBezTo>
                    <a:pt x="185617" y="838234"/>
                    <a:pt x="185615" y="1367891"/>
                    <a:pt x="511919" y="1694196"/>
                  </a:cubicBezTo>
                  <a:cubicBezTo>
                    <a:pt x="733002" y="1915279"/>
                    <a:pt x="1052436" y="1984366"/>
                    <a:pt x="1336527" y="1899921"/>
                  </a:cubicBezTo>
                  <a:lnTo>
                    <a:pt x="1349178" y="1895483"/>
                  </a:lnTo>
                  <a:lnTo>
                    <a:pt x="1355010" y="1953333"/>
                  </a:lnTo>
                  <a:cubicBezTo>
                    <a:pt x="1368435" y="2018937"/>
                    <a:pt x="1394609" y="2079898"/>
                    <a:pt x="1430830" y="2133513"/>
                  </a:cubicBezTo>
                  <a:lnTo>
                    <a:pt x="1441272" y="2146170"/>
                  </a:lnTo>
                  <a:lnTo>
                    <a:pt x="1412796" y="2156140"/>
                  </a:lnTo>
                  <a:cubicBezTo>
                    <a:pt x="1037620" y="2267408"/>
                    <a:pt x="615365" y="2175969"/>
                    <a:pt x="322755" y="1883359"/>
                  </a:cubicBezTo>
                  <a:cubicBezTo>
                    <a:pt x="-107589" y="1453016"/>
                    <a:pt x="-107585" y="753112"/>
                    <a:pt x="322764" y="322763"/>
                  </a:cubicBezTo>
                  <a:cubicBezTo>
                    <a:pt x="537938" y="107589"/>
                    <a:pt x="820500" y="2"/>
                    <a:pt x="11030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39">
              <a:extLst>
                <a:ext uri="{FF2B5EF4-FFF2-40B4-BE49-F238E27FC236}">
                  <a16:creationId xmlns:a16="http://schemas.microsoft.com/office/drawing/2014/main" id="{8F34BA53-F621-587B-3086-01275C5B90B4}"/>
                </a:ext>
              </a:extLst>
            </p:cNvPr>
            <p:cNvSpPr/>
            <p:nvPr/>
          </p:nvSpPr>
          <p:spPr>
            <a:xfrm>
              <a:off x="4773137" y="1838110"/>
              <a:ext cx="165524" cy="165524"/>
            </a:xfrm>
            <a:custGeom>
              <a:avLst/>
              <a:gdLst>
                <a:gd name="connsiteX0" fmla="*/ 118369 w 170472"/>
                <a:gd name="connsiteY0" fmla="*/ 47654 h 170472"/>
                <a:gd name="connsiteX1" fmla="*/ 69329 w 170472"/>
                <a:gd name="connsiteY1" fmla="*/ 96692 h 170472"/>
                <a:gd name="connsiteX2" fmla="*/ 68680 w 170472"/>
                <a:gd name="connsiteY2" fmla="*/ 96692 h 170472"/>
                <a:gd name="connsiteX3" fmla="*/ 48544 w 170472"/>
                <a:gd name="connsiteY3" fmla="*/ 76557 h 170472"/>
                <a:gd name="connsiteX4" fmla="*/ 47895 w 170472"/>
                <a:gd name="connsiteY4" fmla="*/ 76557 h 170472"/>
                <a:gd name="connsiteX5" fmla="*/ 33280 w 170472"/>
                <a:gd name="connsiteY5" fmla="*/ 90522 h 170472"/>
                <a:gd name="connsiteX6" fmla="*/ 33280 w 170472"/>
                <a:gd name="connsiteY6" fmla="*/ 92146 h 170472"/>
                <a:gd name="connsiteX7" fmla="*/ 68680 w 170472"/>
                <a:gd name="connsiteY7" fmla="*/ 126570 h 170472"/>
                <a:gd name="connsiteX8" fmla="*/ 69329 w 170472"/>
                <a:gd name="connsiteY8" fmla="*/ 126570 h 170472"/>
                <a:gd name="connsiteX9" fmla="*/ 133957 w 170472"/>
                <a:gd name="connsiteY9" fmla="*/ 62918 h 170472"/>
                <a:gd name="connsiteX10" fmla="*/ 133957 w 170472"/>
                <a:gd name="connsiteY10" fmla="*/ 61943 h 170472"/>
                <a:gd name="connsiteX11" fmla="*/ 119343 w 170472"/>
                <a:gd name="connsiteY11" fmla="*/ 47654 h 170472"/>
                <a:gd name="connsiteX12" fmla="*/ 85236 w 170472"/>
                <a:gd name="connsiteY12" fmla="*/ 0 h 170472"/>
                <a:gd name="connsiteX13" fmla="*/ 170472 w 170472"/>
                <a:gd name="connsiteY13" fmla="*/ 85236 h 170472"/>
                <a:gd name="connsiteX14" fmla="*/ 85236 w 170472"/>
                <a:gd name="connsiteY14" fmla="*/ 170472 h 170472"/>
                <a:gd name="connsiteX15" fmla="*/ 0 w 170472"/>
                <a:gd name="connsiteY15" fmla="*/ 85236 h 170472"/>
                <a:gd name="connsiteX16" fmla="*/ 85236 w 170472"/>
                <a:gd name="connsiteY16" fmla="*/ 0 h 1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472" h="170472">
                  <a:moveTo>
                    <a:pt x="118369" y="47654"/>
                  </a:moveTo>
                  <a:lnTo>
                    <a:pt x="69329" y="96692"/>
                  </a:lnTo>
                  <a:lnTo>
                    <a:pt x="68680" y="96692"/>
                  </a:lnTo>
                  <a:lnTo>
                    <a:pt x="48544" y="76557"/>
                  </a:lnTo>
                  <a:lnTo>
                    <a:pt x="47895" y="76557"/>
                  </a:lnTo>
                  <a:lnTo>
                    <a:pt x="33280" y="90522"/>
                  </a:lnTo>
                  <a:lnTo>
                    <a:pt x="33280" y="92146"/>
                  </a:lnTo>
                  <a:lnTo>
                    <a:pt x="68680" y="126570"/>
                  </a:lnTo>
                  <a:lnTo>
                    <a:pt x="69329" y="126570"/>
                  </a:lnTo>
                  <a:lnTo>
                    <a:pt x="133957" y="62918"/>
                  </a:lnTo>
                  <a:lnTo>
                    <a:pt x="133957" y="61943"/>
                  </a:lnTo>
                  <a:lnTo>
                    <a:pt x="119343" y="47654"/>
                  </a:lnTo>
                  <a:close/>
                  <a:moveTo>
                    <a:pt x="85236" y="0"/>
                  </a:moveTo>
                  <a:cubicBezTo>
                    <a:pt x="132311" y="0"/>
                    <a:pt x="170472" y="38161"/>
                    <a:pt x="170472" y="85236"/>
                  </a:cubicBezTo>
                  <a:cubicBezTo>
                    <a:pt x="170472" y="132311"/>
                    <a:pt x="132311" y="170472"/>
                    <a:pt x="85236" y="170472"/>
                  </a:cubicBezTo>
                  <a:cubicBezTo>
                    <a:pt x="38161" y="170472"/>
                    <a:pt x="0" y="132311"/>
                    <a:pt x="0" y="85236"/>
                  </a:cubicBezTo>
                  <a:cubicBezTo>
                    <a:pt x="0" y="38161"/>
                    <a:pt x="38161" y="0"/>
                    <a:pt x="85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 name="Freeform 149">
              <a:extLst>
                <a:ext uri="{FF2B5EF4-FFF2-40B4-BE49-F238E27FC236}">
                  <a16:creationId xmlns:a16="http://schemas.microsoft.com/office/drawing/2014/main" id="{8D09ECB5-523B-DE56-35B7-3BEF7585C106}"/>
                </a:ext>
              </a:extLst>
            </p:cNvPr>
            <p:cNvSpPr>
              <a:spLocks/>
            </p:cNvSpPr>
            <p:nvPr/>
          </p:nvSpPr>
          <p:spPr bwMode="auto">
            <a:xfrm rot="2700000">
              <a:off x="4618496" y="1576644"/>
              <a:ext cx="181140" cy="119171"/>
            </a:xfrm>
            <a:custGeom>
              <a:avLst/>
              <a:gdLst>
                <a:gd name="T0" fmla="*/ 46 w 115"/>
                <a:gd name="T1" fmla="*/ 14 h 75"/>
                <a:gd name="T2" fmla="*/ 0 w 115"/>
                <a:gd name="T3" fmla="*/ 69 h 75"/>
                <a:gd name="T4" fmla="*/ 20 w 115"/>
                <a:gd name="T5" fmla="*/ 75 h 75"/>
                <a:gd name="T6" fmla="*/ 56 w 115"/>
                <a:gd name="T7" fmla="*/ 32 h 75"/>
                <a:gd name="T8" fmla="*/ 99 w 115"/>
                <a:gd name="T9" fmla="*/ 24 h 75"/>
                <a:gd name="T10" fmla="*/ 115 w 115"/>
                <a:gd name="T11" fmla="*/ 7 h 75"/>
                <a:gd name="T12" fmla="*/ 46 w 115"/>
                <a:gd name="T13" fmla="*/ 14 h 75"/>
              </a:gdLst>
              <a:ahLst/>
              <a:cxnLst>
                <a:cxn ang="0">
                  <a:pos x="T0" y="T1"/>
                </a:cxn>
                <a:cxn ang="0">
                  <a:pos x="T2" y="T3"/>
                </a:cxn>
                <a:cxn ang="0">
                  <a:pos x="T4" y="T5"/>
                </a:cxn>
                <a:cxn ang="0">
                  <a:pos x="T6" y="T7"/>
                </a:cxn>
                <a:cxn ang="0">
                  <a:pos x="T8" y="T9"/>
                </a:cxn>
                <a:cxn ang="0">
                  <a:pos x="T10" y="T11"/>
                </a:cxn>
                <a:cxn ang="0">
                  <a:pos x="T12" y="T13"/>
                </a:cxn>
              </a:cxnLst>
              <a:rect l="0" t="0" r="r" b="b"/>
              <a:pathLst>
                <a:path w="115" h="75">
                  <a:moveTo>
                    <a:pt x="46" y="14"/>
                  </a:moveTo>
                  <a:cubicBezTo>
                    <a:pt x="24" y="25"/>
                    <a:pt x="8" y="45"/>
                    <a:pt x="0" y="69"/>
                  </a:cubicBezTo>
                  <a:cubicBezTo>
                    <a:pt x="20" y="75"/>
                    <a:pt x="20" y="75"/>
                    <a:pt x="20" y="75"/>
                  </a:cubicBezTo>
                  <a:cubicBezTo>
                    <a:pt x="26" y="56"/>
                    <a:pt x="38" y="41"/>
                    <a:pt x="56" y="32"/>
                  </a:cubicBezTo>
                  <a:cubicBezTo>
                    <a:pt x="69" y="25"/>
                    <a:pt x="84" y="22"/>
                    <a:pt x="99" y="24"/>
                  </a:cubicBezTo>
                  <a:cubicBezTo>
                    <a:pt x="115" y="7"/>
                    <a:pt x="115" y="7"/>
                    <a:pt x="115" y="7"/>
                  </a:cubicBezTo>
                  <a:cubicBezTo>
                    <a:pt x="92" y="0"/>
                    <a:pt x="68" y="3"/>
                    <a:pt x="46" y="14"/>
                  </a:cubicBezTo>
                </a:path>
              </a:pathLst>
            </a:custGeom>
            <a:grpFill/>
            <a:ln>
              <a:noFill/>
            </a:ln>
          </p:spPr>
          <p:txBody>
            <a:bodyPr vert="horz" wrap="square" lIns="91440" tIns="45720" rIns="91440" bIns="45720" numCol="1" anchor="t" anchorCtr="0" compatLnSpc="1">
              <a:prstTxWarp prst="textNoShape">
                <a:avLst/>
              </a:prstTxWarp>
            </a:bodyPr>
            <a:lstStyle/>
            <a:p>
              <a:pPr algn="ctr"/>
              <a:endParaRPr lang="en-US" sz="800"/>
            </a:p>
          </p:txBody>
        </p:sp>
        <p:sp>
          <p:nvSpPr>
            <p:cNvPr id="42" name="Rectangle 197">
              <a:extLst>
                <a:ext uri="{FF2B5EF4-FFF2-40B4-BE49-F238E27FC236}">
                  <a16:creationId xmlns:a16="http://schemas.microsoft.com/office/drawing/2014/main" id="{F057F278-01B0-79C1-09D5-926C9B222268}"/>
                </a:ext>
              </a:extLst>
            </p:cNvPr>
            <p:cNvSpPr>
              <a:spLocks noChangeArrowheads="1"/>
            </p:cNvSpPr>
            <p:nvPr/>
          </p:nvSpPr>
          <p:spPr bwMode="auto">
            <a:xfrm>
              <a:off x="4642978" y="1418027"/>
              <a:ext cx="71503" cy="1098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43" name="Rectangle 197">
              <a:extLst>
                <a:ext uri="{FF2B5EF4-FFF2-40B4-BE49-F238E27FC236}">
                  <a16:creationId xmlns:a16="http://schemas.microsoft.com/office/drawing/2014/main" id="{F9C74A7B-D82B-7CA7-55F5-9294E1852A8F}"/>
                </a:ext>
              </a:extLst>
            </p:cNvPr>
            <p:cNvSpPr>
              <a:spLocks noChangeArrowheads="1"/>
            </p:cNvSpPr>
            <p:nvPr/>
          </p:nvSpPr>
          <p:spPr bwMode="auto">
            <a:xfrm rot="5400000">
              <a:off x="4642978" y="1358472"/>
              <a:ext cx="71503" cy="1306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44" name="Rectangle 43">
              <a:extLst>
                <a:ext uri="{FF2B5EF4-FFF2-40B4-BE49-F238E27FC236}">
                  <a16:creationId xmlns:a16="http://schemas.microsoft.com/office/drawing/2014/main" id="{08DF5084-F837-A8C6-8BE1-C09BE3E08F81}"/>
                </a:ext>
              </a:extLst>
            </p:cNvPr>
            <p:cNvSpPr/>
            <p:nvPr/>
          </p:nvSpPr>
          <p:spPr>
            <a:xfrm>
              <a:off x="4679290" y="1707082"/>
              <a:ext cx="148310" cy="719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 name="Rectangle 44">
              <a:extLst>
                <a:ext uri="{FF2B5EF4-FFF2-40B4-BE49-F238E27FC236}">
                  <a16:creationId xmlns:a16="http://schemas.microsoft.com/office/drawing/2014/main" id="{82E54089-6564-786F-E903-6695EE06CF01}"/>
                </a:ext>
              </a:extLst>
            </p:cNvPr>
            <p:cNvSpPr/>
            <p:nvPr/>
          </p:nvSpPr>
          <p:spPr>
            <a:xfrm>
              <a:off x="4869171" y="1706520"/>
              <a:ext cx="73032" cy="73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47" name="Group 46">
            <a:extLst>
              <a:ext uri="{FF2B5EF4-FFF2-40B4-BE49-F238E27FC236}">
                <a16:creationId xmlns:a16="http://schemas.microsoft.com/office/drawing/2014/main" id="{FD09B14A-2E05-33F0-55DC-897509976EED}"/>
              </a:ext>
            </a:extLst>
          </p:cNvPr>
          <p:cNvGrpSpPr>
            <a:grpSpLocks noChangeAspect="1"/>
          </p:cNvGrpSpPr>
          <p:nvPr/>
        </p:nvGrpSpPr>
        <p:grpSpPr>
          <a:xfrm>
            <a:off x="266647" y="2308593"/>
            <a:ext cx="788890" cy="808985"/>
            <a:chOff x="4228372" y="1533262"/>
            <a:chExt cx="810928" cy="831585"/>
          </a:xfrm>
          <a:solidFill>
            <a:schemeClr val="accent2"/>
          </a:solidFill>
        </p:grpSpPr>
        <p:sp>
          <p:nvSpPr>
            <p:cNvPr id="48" name="Freeform: Shape 47">
              <a:extLst>
                <a:ext uri="{FF2B5EF4-FFF2-40B4-BE49-F238E27FC236}">
                  <a16:creationId xmlns:a16="http://schemas.microsoft.com/office/drawing/2014/main" id="{7BAA566E-130D-19B2-759F-E6512B7F657F}"/>
                </a:ext>
              </a:extLst>
            </p:cNvPr>
            <p:cNvSpPr/>
            <p:nvPr/>
          </p:nvSpPr>
          <p:spPr>
            <a:xfrm rot="18900000">
              <a:off x="4228372" y="2070206"/>
              <a:ext cx="87997" cy="87997"/>
            </a:xfrm>
            <a:custGeom>
              <a:avLst/>
              <a:gdLst>
                <a:gd name="connsiteX0" fmla="*/ 0 w 87997"/>
                <a:gd name="connsiteY0" fmla="*/ 0 h 87997"/>
                <a:gd name="connsiteX1" fmla="*/ 87998 w 87997"/>
                <a:gd name="connsiteY1" fmla="*/ 0 h 87997"/>
                <a:gd name="connsiteX2" fmla="*/ 87998 w 87997"/>
                <a:gd name="connsiteY2" fmla="*/ 87998 h 87997"/>
                <a:gd name="connsiteX3" fmla="*/ 0 w 87997"/>
                <a:gd name="connsiteY3" fmla="*/ 87998 h 87997"/>
              </a:gdLst>
              <a:ahLst/>
              <a:cxnLst>
                <a:cxn ang="0">
                  <a:pos x="connsiteX0" y="connsiteY0"/>
                </a:cxn>
                <a:cxn ang="0">
                  <a:pos x="connsiteX1" y="connsiteY1"/>
                </a:cxn>
                <a:cxn ang="0">
                  <a:pos x="connsiteX2" y="connsiteY2"/>
                </a:cxn>
                <a:cxn ang="0">
                  <a:pos x="connsiteX3" y="connsiteY3"/>
                </a:cxn>
              </a:cxnLst>
              <a:rect l="l" t="t" r="r" b="b"/>
              <a:pathLst>
                <a:path w="87997" h="87997">
                  <a:moveTo>
                    <a:pt x="0" y="0"/>
                  </a:moveTo>
                  <a:lnTo>
                    <a:pt x="87998" y="0"/>
                  </a:lnTo>
                  <a:lnTo>
                    <a:pt x="87998" y="87998"/>
                  </a:lnTo>
                  <a:lnTo>
                    <a:pt x="0" y="87998"/>
                  </a:lnTo>
                  <a:close/>
                </a:path>
              </a:pathLst>
            </a:custGeom>
            <a:solidFill>
              <a:schemeClr val="tx1"/>
            </a:solidFill>
            <a:ln w="43656" cap="flat">
              <a:noFill/>
              <a:prstDash val="solid"/>
              <a:miter/>
            </a:ln>
          </p:spPr>
          <p:txBody>
            <a:bodyPr rtlCol="0" anchor="ctr"/>
            <a:lstStyle/>
            <a:p>
              <a:endParaRPr lang="en-US" sz="800"/>
            </a:p>
          </p:txBody>
        </p:sp>
        <p:sp>
          <p:nvSpPr>
            <p:cNvPr id="50" name="Freeform: Shape 49">
              <a:extLst>
                <a:ext uri="{FF2B5EF4-FFF2-40B4-BE49-F238E27FC236}">
                  <a16:creationId xmlns:a16="http://schemas.microsoft.com/office/drawing/2014/main" id="{A1DAE6CF-2487-EC35-C111-66FB8768B6FD}"/>
                </a:ext>
              </a:extLst>
            </p:cNvPr>
            <p:cNvSpPr/>
            <p:nvPr/>
          </p:nvSpPr>
          <p:spPr>
            <a:xfrm>
              <a:off x="4302199" y="1533262"/>
              <a:ext cx="737101" cy="831585"/>
            </a:xfrm>
            <a:custGeom>
              <a:avLst/>
              <a:gdLst>
                <a:gd name="connsiteX0" fmla="*/ 703988 w 737101"/>
                <a:gd name="connsiteY0" fmla="*/ 162797 h 831585"/>
                <a:gd name="connsiteX1" fmla="*/ 629189 w 737101"/>
                <a:gd name="connsiteY1" fmla="*/ 175997 h 831585"/>
                <a:gd name="connsiteX2" fmla="*/ 523591 w 737101"/>
                <a:gd name="connsiteY2" fmla="*/ 281595 h 831585"/>
                <a:gd name="connsiteX3" fmla="*/ 457592 w 737101"/>
                <a:gd name="connsiteY3" fmla="*/ 281595 h 831585"/>
                <a:gd name="connsiteX4" fmla="*/ 457592 w 737101"/>
                <a:gd name="connsiteY4" fmla="*/ 215596 h 831585"/>
                <a:gd name="connsiteX5" fmla="*/ 563190 w 737101"/>
                <a:gd name="connsiteY5" fmla="*/ 109998 h 831585"/>
                <a:gd name="connsiteX6" fmla="*/ 580790 w 737101"/>
                <a:gd name="connsiteY6" fmla="*/ 39599 h 831585"/>
                <a:gd name="connsiteX7" fmla="*/ 519191 w 737101"/>
                <a:gd name="connsiteY7" fmla="*/ 0 h 831585"/>
                <a:gd name="connsiteX8" fmla="*/ 246396 w 737101"/>
                <a:gd name="connsiteY8" fmla="*/ 35199 h 831585"/>
                <a:gd name="connsiteX9" fmla="*/ 184797 w 737101"/>
                <a:gd name="connsiteY9" fmla="*/ 92398 h 831585"/>
                <a:gd name="connsiteX10" fmla="*/ 158397 w 737101"/>
                <a:gd name="connsiteY10" fmla="*/ 338794 h 831585"/>
                <a:gd name="connsiteX11" fmla="*/ 4400 w 737101"/>
                <a:gd name="connsiteY11" fmla="*/ 492792 h 831585"/>
                <a:gd name="connsiteX12" fmla="*/ 61599 w 737101"/>
                <a:gd name="connsiteY12" fmla="*/ 549991 h 831585"/>
                <a:gd name="connsiteX13" fmla="*/ 237596 w 737101"/>
                <a:gd name="connsiteY13" fmla="*/ 373994 h 831585"/>
                <a:gd name="connsiteX14" fmla="*/ 268395 w 737101"/>
                <a:gd name="connsiteY14" fmla="*/ 118798 h 831585"/>
                <a:gd name="connsiteX15" fmla="*/ 457592 w 737101"/>
                <a:gd name="connsiteY15" fmla="*/ 92398 h 831585"/>
                <a:gd name="connsiteX16" fmla="*/ 369594 w 737101"/>
                <a:gd name="connsiteY16" fmla="*/ 180397 h 831585"/>
                <a:gd name="connsiteX17" fmla="*/ 369594 w 737101"/>
                <a:gd name="connsiteY17" fmla="*/ 369594 h 831585"/>
                <a:gd name="connsiteX18" fmla="*/ 563190 w 737101"/>
                <a:gd name="connsiteY18" fmla="*/ 369594 h 831585"/>
                <a:gd name="connsiteX19" fmla="*/ 651189 w 737101"/>
                <a:gd name="connsiteY19" fmla="*/ 281595 h 831585"/>
                <a:gd name="connsiteX20" fmla="*/ 629189 w 737101"/>
                <a:gd name="connsiteY20" fmla="*/ 475192 h 831585"/>
                <a:gd name="connsiteX21" fmla="*/ 365194 w 737101"/>
                <a:gd name="connsiteY21" fmla="*/ 501591 h 831585"/>
                <a:gd name="connsiteX22" fmla="*/ 158397 w 737101"/>
                <a:gd name="connsiteY22" fmla="*/ 708388 h 831585"/>
                <a:gd name="connsiteX23" fmla="*/ 61599 w 737101"/>
                <a:gd name="connsiteY23" fmla="*/ 611590 h 831585"/>
                <a:gd name="connsiteX24" fmla="*/ 0 w 737101"/>
                <a:gd name="connsiteY24" fmla="*/ 673189 h 831585"/>
                <a:gd name="connsiteX25" fmla="*/ 105598 w 737101"/>
                <a:gd name="connsiteY25" fmla="*/ 778787 h 831585"/>
                <a:gd name="connsiteX26" fmla="*/ 105598 w 737101"/>
                <a:gd name="connsiteY26" fmla="*/ 778787 h 831585"/>
                <a:gd name="connsiteX27" fmla="*/ 153997 w 737101"/>
                <a:gd name="connsiteY27" fmla="*/ 831586 h 831585"/>
                <a:gd name="connsiteX28" fmla="*/ 400393 w 737101"/>
                <a:gd name="connsiteY28" fmla="*/ 585190 h 831585"/>
                <a:gd name="connsiteX29" fmla="*/ 651189 w 737101"/>
                <a:gd name="connsiteY29" fmla="*/ 563190 h 831585"/>
                <a:gd name="connsiteX30" fmla="*/ 703988 w 737101"/>
                <a:gd name="connsiteY30" fmla="*/ 501591 h 831585"/>
                <a:gd name="connsiteX31" fmla="*/ 734787 w 737101"/>
                <a:gd name="connsiteY31" fmla="*/ 228796 h 831585"/>
                <a:gd name="connsiteX32" fmla="*/ 734787 w 737101"/>
                <a:gd name="connsiteY32" fmla="*/ 224396 h 831585"/>
                <a:gd name="connsiteX33" fmla="*/ 703988 w 737101"/>
                <a:gd name="connsiteY33" fmla="*/ 162797 h 83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7101" h="831585">
                  <a:moveTo>
                    <a:pt x="703988" y="162797"/>
                  </a:moveTo>
                  <a:cubicBezTo>
                    <a:pt x="677588" y="149597"/>
                    <a:pt x="651189" y="158397"/>
                    <a:pt x="629189" y="175997"/>
                  </a:cubicBezTo>
                  <a:lnTo>
                    <a:pt x="523591" y="281595"/>
                  </a:lnTo>
                  <a:lnTo>
                    <a:pt x="457592" y="281595"/>
                  </a:lnTo>
                  <a:lnTo>
                    <a:pt x="457592" y="215596"/>
                  </a:lnTo>
                  <a:lnTo>
                    <a:pt x="563190" y="109998"/>
                  </a:lnTo>
                  <a:cubicBezTo>
                    <a:pt x="585190" y="92398"/>
                    <a:pt x="589590" y="61599"/>
                    <a:pt x="580790" y="39599"/>
                  </a:cubicBezTo>
                  <a:cubicBezTo>
                    <a:pt x="571990" y="13200"/>
                    <a:pt x="545591" y="0"/>
                    <a:pt x="519191" y="0"/>
                  </a:cubicBezTo>
                  <a:lnTo>
                    <a:pt x="246396" y="35199"/>
                  </a:lnTo>
                  <a:cubicBezTo>
                    <a:pt x="215596" y="35199"/>
                    <a:pt x="189197" y="61599"/>
                    <a:pt x="184797" y="92398"/>
                  </a:cubicBezTo>
                  <a:lnTo>
                    <a:pt x="158397" y="338794"/>
                  </a:lnTo>
                  <a:lnTo>
                    <a:pt x="4400" y="492792"/>
                  </a:lnTo>
                  <a:lnTo>
                    <a:pt x="61599" y="549991"/>
                  </a:lnTo>
                  <a:lnTo>
                    <a:pt x="237596" y="373994"/>
                  </a:lnTo>
                  <a:lnTo>
                    <a:pt x="268395" y="118798"/>
                  </a:lnTo>
                  <a:lnTo>
                    <a:pt x="457592" y="92398"/>
                  </a:lnTo>
                  <a:lnTo>
                    <a:pt x="369594" y="180397"/>
                  </a:lnTo>
                  <a:lnTo>
                    <a:pt x="369594" y="369594"/>
                  </a:lnTo>
                  <a:lnTo>
                    <a:pt x="563190" y="369594"/>
                  </a:lnTo>
                  <a:lnTo>
                    <a:pt x="651189" y="281595"/>
                  </a:lnTo>
                  <a:lnTo>
                    <a:pt x="629189" y="475192"/>
                  </a:lnTo>
                  <a:lnTo>
                    <a:pt x="365194" y="501591"/>
                  </a:lnTo>
                  <a:lnTo>
                    <a:pt x="158397" y="708388"/>
                  </a:lnTo>
                  <a:lnTo>
                    <a:pt x="61599" y="611590"/>
                  </a:lnTo>
                  <a:lnTo>
                    <a:pt x="0" y="673189"/>
                  </a:lnTo>
                  <a:lnTo>
                    <a:pt x="105598" y="778787"/>
                  </a:lnTo>
                  <a:lnTo>
                    <a:pt x="105598" y="778787"/>
                  </a:lnTo>
                  <a:lnTo>
                    <a:pt x="153997" y="831586"/>
                  </a:lnTo>
                  <a:lnTo>
                    <a:pt x="400393" y="585190"/>
                  </a:lnTo>
                  <a:lnTo>
                    <a:pt x="651189" y="563190"/>
                  </a:lnTo>
                  <a:cubicBezTo>
                    <a:pt x="681988" y="558791"/>
                    <a:pt x="703988" y="532391"/>
                    <a:pt x="703988" y="501591"/>
                  </a:cubicBezTo>
                  <a:lnTo>
                    <a:pt x="734787" y="228796"/>
                  </a:lnTo>
                  <a:lnTo>
                    <a:pt x="734787" y="224396"/>
                  </a:lnTo>
                  <a:cubicBezTo>
                    <a:pt x="743587" y="197997"/>
                    <a:pt x="725988" y="171597"/>
                    <a:pt x="703988" y="162797"/>
                  </a:cubicBezTo>
                  <a:close/>
                </a:path>
              </a:pathLst>
            </a:custGeom>
            <a:grpFill/>
            <a:ln w="43656" cap="flat">
              <a:noFill/>
              <a:prstDash val="solid"/>
              <a:miter/>
            </a:ln>
          </p:spPr>
          <p:txBody>
            <a:bodyPr rtlCol="0" anchor="ctr"/>
            <a:lstStyle/>
            <a:p>
              <a:endParaRPr lang="en-US" sz="800"/>
            </a:p>
          </p:txBody>
        </p:sp>
      </p:grpSp>
      <p:sp>
        <p:nvSpPr>
          <p:cNvPr id="2" name="TextBox 1">
            <a:extLst>
              <a:ext uri="{FF2B5EF4-FFF2-40B4-BE49-F238E27FC236}">
                <a16:creationId xmlns:a16="http://schemas.microsoft.com/office/drawing/2014/main" id="{6D87143D-427B-5522-FD6D-D2F25229F8A9}"/>
              </a:ext>
            </a:extLst>
          </p:cNvPr>
          <p:cNvSpPr txBox="1"/>
          <p:nvPr/>
        </p:nvSpPr>
        <p:spPr>
          <a:xfrm>
            <a:off x="4711158" y="3344760"/>
            <a:ext cx="1293340" cy="397673"/>
          </a:xfrm>
          <a:prstGeom prst="rect">
            <a:avLst/>
          </a:prstGeom>
          <a:noFill/>
        </p:spPr>
        <p:txBody>
          <a:bodyPr wrap="square" rtlCol="0">
            <a:spAutoFit/>
          </a:bodyPr>
          <a:lstStyle/>
          <a:p>
            <a:pPr algn="ctr"/>
            <a:r>
              <a:rPr lang="en-US" sz="1100"/>
              <a:t>Avnu Component Certified Sep’24</a:t>
            </a:r>
          </a:p>
        </p:txBody>
      </p:sp>
      <p:sp>
        <p:nvSpPr>
          <p:cNvPr id="23" name="TextBox 22">
            <a:extLst>
              <a:ext uri="{FF2B5EF4-FFF2-40B4-BE49-F238E27FC236}">
                <a16:creationId xmlns:a16="http://schemas.microsoft.com/office/drawing/2014/main" id="{2A3F3FC8-09DC-09BE-0DFD-7D88BC3A9CEA}"/>
              </a:ext>
            </a:extLst>
          </p:cNvPr>
          <p:cNvSpPr txBox="1"/>
          <p:nvPr/>
        </p:nvSpPr>
        <p:spPr>
          <a:xfrm>
            <a:off x="4683876" y="4989444"/>
            <a:ext cx="1293340" cy="397673"/>
          </a:xfrm>
          <a:prstGeom prst="rect">
            <a:avLst/>
          </a:prstGeom>
          <a:noFill/>
        </p:spPr>
        <p:txBody>
          <a:bodyPr wrap="square" rtlCol="0">
            <a:spAutoFit/>
          </a:bodyPr>
          <a:lstStyle/>
          <a:p>
            <a:pPr algn="ctr"/>
            <a:r>
              <a:rPr lang="en-US" sz="1100"/>
              <a:t>Avnu Component Certified Sep’24</a:t>
            </a:r>
          </a:p>
        </p:txBody>
      </p:sp>
    </p:spTree>
    <p:extLst>
      <p:ext uri="{BB962C8B-B14F-4D97-AF65-F5344CB8AC3E}">
        <p14:creationId xmlns:p14="http://schemas.microsoft.com/office/powerpoint/2010/main" val="326173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5">
            <a:extLst>
              <a:ext uri="{FF2B5EF4-FFF2-40B4-BE49-F238E27FC236}">
                <a16:creationId xmlns:a16="http://schemas.microsoft.com/office/drawing/2014/main" id="{A4B8CDB4-1505-934D-94A6-F00EEDEC7EA3}"/>
              </a:ext>
            </a:extLst>
          </p:cNvPr>
          <p:cNvSpPr txBox="1">
            <a:spLocks/>
          </p:cNvSpPr>
          <p:nvPr/>
        </p:nvSpPr>
        <p:spPr>
          <a:xfrm>
            <a:off x="571501" y="1673402"/>
            <a:ext cx="10594784" cy="4584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1200"/>
              </a:spcBef>
              <a:spcAft>
                <a:spcPts val="0"/>
              </a:spcAft>
              <a:buClrTx/>
              <a:buSzTx/>
              <a:buFont typeface="Wingdings" pitchFamily="2" charset="2"/>
              <a:buNone/>
              <a:tabLst/>
              <a:defRPr/>
            </a:pPr>
            <a:r>
              <a:rPr kumimoji="0" lang="en-US" sz="2600" b="0" i="0" u="none" strike="noStrike" kern="0" cap="none" spc="0" normalizeH="0" baseline="0" noProof="0">
                <a:ln>
                  <a:noFill/>
                </a:ln>
                <a:solidFill>
                  <a:srgbClr val="FFFFFF"/>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a:rPr>
              <a:t>Improved performance for time-sensitive applications</a:t>
            </a:r>
          </a:p>
          <a:p>
            <a:pPr marL="0" marR="0" lvl="0" indent="0" algn="l" defTabSz="609600" rtl="0" eaLnBrk="1" fontAlgn="auto" latinLnBrk="0" hangingPunct="1">
              <a:lnSpc>
                <a:spcPct val="100000"/>
              </a:lnSpc>
              <a:spcBef>
                <a:spcPts val="1200"/>
              </a:spcBef>
              <a:spcAft>
                <a:spcPts val="0"/>
              </a:spcAft>
              <a:buClrTx/>
              <a:buSzTx/>
              <a:buFont typeface="Wingdings" pitchFamily="2" charset="2"/>
              <a:buNone/>
              <a:tabLst/>
              <a:defRPr/>
            </a:pPr>
            <a:endParaRPr kumimoji="0" lang="en-US" sz="2800" b="0" i="0" u="none" strike="noStrike" kern="0" cap="none" spc="0" normalizeH="0" baseline="0" noProof="0">
              <a:ln>
                <a:noFill/>
              </a:ln>
              <a:solidFill>
                <a:srgbClr val="FFFFFF"/>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a:endParaRPr>
          </a:p>
        </p:txBody>
      </p:sp>
      <p:sp>
        <p:nvSpPr>
          <p:cNvPr id="50" name="Rectangle 49">
            <a:extLst>
              <a:ext uri="{FF2B5EF4-FFF2-40B4-BE49-F238E27FC236}">
                <a16:creationId xmlns:a16="http://schemas.microsoft.com/office/drawing/2014/main" id="{683D027B-4474-6D46-9E3F-C37DB83B72CA}"/>
              </a:ext>
            </a:extLst>
          </p:cNvPr>
          <p:cNvSpPr/>
          <p:nvPr/>
        </p:nvSpPr>
        <p:spPr>
          <a:xfrm>
            <a:off x="8724140" y="2759978"/>
            <a:ext cx="2244353" cy="2985247"/>
          </a:xfrm>
          <a:prstGeom prst="rect">
            <a:avLst/>
          </a:prstGeom>
          <a:solidFill>
            <a:srgbClr val="0068B5"/>
          </a:solidFill>
          <a:ln w="12700" cap="flat">
            <a:noFill/>
            <a:miter lim="400000"/>
          </a:ln>
          <a:effectLst/>
          <a:sp3d/>
        </p:spPr>
        <p:txBody>
          <a:bodyPr rot="0" spcFirstLastPara="1" vertOverflow="overflow" horzOverflow="overflow" vert="horz" wrap="square" lIns="137160" tIns="731520" rIns="137160" bIns="91440" numCol="1" spcCol="38100" rtlCol="0" anchor="t" anchorCtr="0">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Intel Clear"/>
              <a:ea typeface="Helvetica Neue"/>
              <a:cs typeface="Helvetica Neue"/>
              <a:sym typeface="Helvetica Neue"/>
            </a:endParaRPr>
          </a:p>
        </p:txBody>
      </p:sp>
      <p:sp>
        <p:nvSpPr>
          <p:cNvPr id="59" name="Rectangle 58">
            <a:extLst>
              <a:ext uri="{FF2B5EF4-FFF2-40B4-BE49-F238E27FC236}">
                <a16:creationId xmlns:a16="http://schemas.microsoft.com/office/drawing/2014/main" id="{466B08EA-1C62-6446-B2F3-F2F6F9D5B641}"/>
              </a:ext>
            </a:extLst>
          </p:cNvPr>
          <p:cNvSpPr/>
          <p:nvPr/>
        </p:nvSpPr>
        <p:spPr>
          <a:xfrm>
            <a:off x="6011328" y="2759978"/>
            <a:ext cx="2244353" cy="2985247"/>
          </a:xfrm>
          <a:prstGeom prst="rect">
            <a:avLst/>
          </a:prstGeom>
          <a:solidFill>
            <a:srgbClr val="0068B5"/>
          </a:solidFill>
          <a:ln w="12700" cap="flat">
            <a:noFill/>
            <a:miter lim="400000"/>
          </a:ln>
          <a:effectLst/>
          <a:sp3d/>
        </p:spPr>
        <p:txBody>
          <a:bodyPr rot="0" spcFirstLastPara="1" vertOverflow="overflow" horzOverflow="overflow" vert="horz" wrap="square" lIns="137160" tIns="731520" rIns="137160" bIns="91440" numCol="1" spcCol="38100" rtlCol="0" anchor="t" anchorCtr="0">
            <a:noAutofit/>
          </a:bodyPr>
          <a:lstStyle/>
          <a:p>
            <a:pPr marL="0" marR="0" lvl="0" indent="0" algn="l" defTabSz="1219169" rtl="0" eaLnBrk="1" fontAlgn="auto" latinLnBrk="0" hangingPunct="0">
              <a:lnSpc>
                <a:spcPct val="90000"/>
              </a:lnSpc>
              <a:spcBef>
                <a:spcPts val="800"/>
              </a:spcBef>
              <a:spcAft>
                <a:spcPts val="0"/>
              </a:spcAft>
              <a:buClrTx/>
              <a:buSzTx/>
              <a:buFontTx/>
              <a:buNone/>
              <a:tabLst/>
              <a:defRPr/>
            </a:pPr>
            <a:r>
              <a:rPr kumimoji="0" lang="en-US" sz="2000" b="0" i="0" u="none" strike="noStrike" kern="0" cap="none" spc="-10" normalizeH="0" baseline="0" noProof="0">
                <a:ln>
                  <a:noFill/>
                </a:ln>
                <a:solidFill>
                  <a:srgbClr val="FFFFFF"/>
                </a:solidFill>
                <a:effectLst/>
                <a:uLnTx/>
                <a:uFillTx/>
                <a:latin typeface="Intel Clear Light"/>
                <a:sym typeface="Helvetica Neue"/>
              </a:rPr>
              <a:t>Timely &amp; reliable data delivery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t>Support for IEEE* Time Sensitive Networking (TSN) over converged network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t>Timeliness &amp; Time-Sync</a:t>
            </a:r>
          </a:p>
        </p:txBody>
      </p:sp>
      <p:sp>
        <p:nvSpPr>
          <p:cNvPr id="64" name="Rectangle 63">
            <a:extLst>
              <a:ext uri="{FF2B5EF4-FFF2-40B4-BE49-F238E27FC236}">
                <a16:creationId xmlns:a16="http://schemas.microsoft.com/office/drawing/2014/main" id="{3FA1F136-4158-3E42-809C-08CA642BFD69}"/>
              </a:ext>
            </a:extLst>
          </p:cNvPr>
          <p:cNvSpPr/>
          <p:nvPr/>
        </p:nvSpPr>
        <p:spPr>
          <a:xfrm>
            <a:off x="3288836" y="2759978"/>
            <a:ext cx="2244353" cy="2985247"/>
          </a:xfrm>
          <a:prstGeom prst="rect">
            <a:avLst/>
          </a:prstGeom>
          <a:solidFill>
            <a:srgbClr val="0068B5"/>
          </a:solidFill>
          <a:ln w="12700" cap="flat">
            <a:noFill/>
            <a:miter lim="400000"/>
          </a:ln>
          <a:effectLst/>
          <a:sp3d/>
        </p:spPr>
        <p:txBody>
          <a:bodyPr rot="0" spcFirstLastPara="1" vertOverflow="overflow" horzOverflow="overflow" vert="horz" wrap="square" lIns="137160" tIns="731520" rIns="137160" bIns="91440" numCol="1" spcCol="38100" rtlCol="0" anchor="t" anchorCtr="0">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Intel Clear Light"/>
                <a:ea typeface="Helvetica Neue"/>
                <a:cs typeface="Helvetica Neue"/>
                <a:sym typeface="Helvetica Neue"/>
              </a:rPr>
              <a:t>Doing more with </a:t>
            </a:r>
            <a:r>
              <a:rPr kumimoji="0" lang="en-US" sz="2000" b="0" i="0" u="none" strike="noStrike" kern="0" cap="none" spc="-10" normalizeH="0" baseline="0" noProof="0">
                <a:ln>
                  <a:noFill/>
                </a:ln>
                <a:solidFill>
                  <a:srgbClr val="FFFFFF"/>
                </a:solidFill>
                <a:effectLst/>
                <a:uLnTx/>
                <a:uFillTx/>
                <a:latin typeface="Intel Clear Light"/>
                <a:ea typeface="Helvetica Neue"/>
                <a:cs typeface="Helvetica Neue"/>
                <a:sym typeface="Helvetica Neue"/>
              </a:rPr>
              <a:t>the same system</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t>Maximum efficiencies by aggregating </a:t>
            </a:r>
            <a:b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br>
            <a: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t>real-time and </a:t>
            </a:r>
            <a:b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br>
            <a: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t>best-effort applications on a single system</a:t>
            </a:r>
          </a:p>
        </p:txBody>
      </p:sp>
      <p:sp>
        <p:nvSpPr>
          <p:cNvPr id="81" name="Rectangle 80">
            <a:extLst>
              <a:ext uri="{FF2B5EF4-FFF2-40B4-BE49-F238E27FC236}">
                <a16:creationId xmlns:a16="http://schemas.microsoft.com/office/drawing/2014/main" id="{C72BCA39-09E6-6344-A5CC-0F83A08758AA}"/>
              </a:ext>
            </a:extLst>
          </p:cNvPr>
          <p:cNvSpPr/>
          <p:nvPr/>
        </p:nvSpPr>
        <p:spPr>
          <a:xfrm>
            <a:off x="613659" y="2759978"/>
            <a:ext cx="2244353" cy="2985247"/>
          </a:xfrm>
          <a:prstGeom prst="rect">
            <a:avLst/>
          </a:prstGeom>
          <a:solidFill>
            <a:srgbClr val="0068B5"/>
          </a:solidFill>
          <a:ln w="12700" cap="flat">
            <a:noFill/>
            <a:miter lim="400000"/>
          </a:ln>
          <a:effectLst/>
          <a:sp3d/>
        </p:spPr>
        <p:txBody>
          <a:bodyPr rot="0" spcFirstLastPara="1" vertOverflow="overflow" horzOverflow="overflow" vert="horz" wrap="square" lIns="137160" tIns="731520" rIns="137160" bIns="91440" numCol="1" spcCol="38100" rtlCol="0" anchor="t" anchorCtr="0">
            <a:noAutofit/>
          </a:bodyPr>
          <a:lstStyle/>
          <a:p>
            <a:pPr defTabSz="914400" hangingPunct="1">
              <a:lnSpc>
                <a:spcPct val="100000"/>
              </a:lnSpc>
              <a:spcBef>
                <a:spcPts val="600"/>
              </a:spcBef>
              <a:defRPr/>
            </a:pPr>
            <a:r>
              <a:rPr kumimoji="0" lang="en-US" sz="2000" b="0" i="0" u="none" strike="noStrike" kern="0" cap="none" spc="-10" normalizeH="0" baseline="0" noProof="0">
                <a:ln>
                  <a:noFill/>
                </a:ln>
                <a:solidFill>
                  <a:srgbClr val="FFFFFF"/>
                </a:solidFill>
                <a:effectLst/>
                <a:uLnTx/>
                <a:uFillTx/>
                <a:latin typeface="Intel Clear Light"/>
                <a:sym typeface="Helvetica Neue"/>
              </a:rPr>
              <a:t>Timely &amp; reliable data </a:t>
            </a:r>
            <a:r>
              <a:rPr lang="en-US" sz="2000">
                <a:solidFill>
                  <a:srgbClr val="FFFFFF"/>
                </a:solidFill>
                <a:latin typeface="Intel Clear Light"/>
              </a:rPr>
              <a:t>p</a:t>
            </a:r>
            <a:r>
              <a:rPr kumimoji="0" lang="en-US" sz="2000" b="0" i="0" u="none" strike="noStrike" kern="0" cap="none" spc="0" normalizeH="0" baseline="0" noProof="0" err="1">
                <a:ln>
                  <a:noFill/>
                </a:ln>
                <a:solidFill>
                  <a:srgbClr val="FFFFFF"/>
                </a:solidFill>
                <a:effectLst/>
                <a:uLnTx/>
                <a:uFillTx/>
                <a:latin typeface="Intel Clear Light"/>
                <a:ea typeface="Helvetica Neue"/>
                <a:cs typeface="Helvetica Neue"/>
                <a:sym typeface="Helvetica Neue"/>
              </a:rPr>
              <a:t>rocessing</a:t>
            </a:r>
            <a:endParaRPr kumimoji="0" lang="en-US" sz="2000" b="0" i="0" u="none" strike="noStrike" kern="0" cap="none" spc="0" normalizeH="0" baseline="0" noProof="0">
              <a:ln>
                <a:noFill/>
              </a:ln>
              <a:solidFill>
                <a:srgbClr val="FFFFFF"/>
              </a:solidFill>
              <a:effectLst/>
              <a:uLnTx/>
              <a:uFillTx/>
              <a:latin typeface="Intel Clear Light"/>
              <a:ea typeface="Helvetica Neue"/>
              <a:cs typeface="Helvetica Neue"/>
              <a:sym typeface="Helvetica Neue"/>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t>Better out-of-box</a:t>
            </a:r>
            <a:b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br>
            <a: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t>real-time performance for deterministic workloads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t>Timeliness &amp; Time-Sync</a:t>
            </a:r>
          </a:p>
        </p:txBody>
      </p:sp>
      <p:sp>
        <p:nvSpPr>
          <p:cNvPr id="88" name="Rectangle 87">
            <a:extLst>
              <a:ext uri="{FF2B5EF4-FFF2-40B4-BE49-F238E27FC236}">
                <a16:creationId xmlns:a16="http://schemas.microsoft.com/office/drawing/2014/main" id="{31D6E7FC-1450-BC4A-8B01-C6C8B7C0806C}"/>
              </a:ext>
            </a:extLst>
          </p:cNvPr>
          <p:cNvSpPr/>
          <p:nvPr/>
        </p:nvSpPr>
        <p:spPr>
          <a:xfrm>
            <a:off x="5528649" y="5738842"/>
            <a:ext cx="292769" cy="292769"/>
          </a:xfrm>
          <a:prstGeom prst="rect">
            <a:avLst/>
          </a:prstGeom>
          <a:solidFill>
            <a:srgbClr val="00C7FD"/>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9" name="Rectangle 88">
            <a:extLst>
              <a:ext uri="{FF2B5EF4-FFF2-40B4-BE49-F238E27FC236}">
                <a16:creationId xmlns:a16="http://schemas.microsoft.com/office/drawing/2014/main" id="{2277A967-46EF-0549-BFBA-4D4E4426C275}"/>
              </a:ext>
            </a:extLst>
          </p:cNvPr>
          <p:cNvSpPr/>
          <p:nvPr/>
        </p:nvSpPr>
        <p:spPr>
          <a:xfrm>
            <a:off x="8246237" y="5738842"/>
            <a:ext cx="292769" cy="292769"/>
          </a:xfrm>
          <a:prstGeom prst="rect">
            <a:avLst/>
          </a:prstGeom>
          <a:solidFill>
            <a:srgbClr val="00C7FD"/>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0" name="Rectangle 89">
            <a:extLst>
              <a:ext uri="{FF2B5EF4-FFF2-40B4-BE49-F238E27FC236}">
                <a16:creationId xmlns:a16="http://schemas.microsoft.com/office/drawing/2014/main" id="{ED366E15-5FC3-244B-A043-D85A0C197DDA}"/>
              </a:ext>
            </a:extLst>
          </p:cNvPr>
          <p:cNvSpPr/>
          <p:nvPr/>
        </p:nvSpPr>
        <p:spPr>
          <a:xfrm>
            <a:off x="2811061" y="5738842"/>
            <a:ext cx="292770" cy="292770"/>
          </a:xfrm>
          <a:prstGeom prst="rect">
            <a:avLst/>
          </a:prstGeom>
          <a:solidFill>
            <a:srgbClr val="00C7FD"/>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1" name="Rectangle 90">
            <a:extLst>
              <a:ext uri="{FF2B5EF4-FFF2-40B4-BE49-F238E27FC236}">
                <a16:creationId xmlns:a16="http://schemas.microsoft.com/office/drawing/2014/main" id="{2CFE604D-209E-3E4D-B1F5-A6DC37E3F3A7}"/>
              </a:ext>
            </a:extLst>
          </p:cNvPr>
          <p:cNvSpPr/>
          <p:nvPr/>
        </p:nvSpPr>
        <p:spPr>
          <a:xfrm>
            <a:off x="10963827" y="5738842"/>
            <a:ext cx="292769" cy="292769"/>
          </a:xfrm>
          <a:prstGeom prst="rect">
            <a:avLst/>
          </a:prstGeom>
          <a:solidFill>
            <a:srgbClr val="00C7FD"/>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TextBox 21">
            <a:extLst>
              <a:ext uri="{FF2B5EF4-FFF2-40B4-BE49-F238E27FC236}">
                <a16:creationId xmlns:a16="http://schemas.microsoft.com/office/drawing/2014/main" id="{81A9B825-5222-2DE3-8F04-82CAFA744909}"/>
              </a:ext>
            </a:extLst>
          </p:cNvPr>
          <p:cNvSpPr txBox="1"/>
          <p:nvPr/>
        </p:nvSpPr>
        <p:spPr>
          <a:xfrm>
            <a:off x="8724140" y="3490374"/>
            <a:ext cx="2239687" cy="18620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Intel Clear Light"/>
                <a:ea typeface="Helvetica Neue"/>
                <a:cs typeface="Helvetica Neue"/>
                <a:sym typeface="Helvetica Neue"/>
              </a:rPr>
              <a:t>Future-proofing designs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t>Scale between Intel Atom®, Intel® Core™ </a:t>
            </a:r>
            <a:b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br>
            <a:r>
              <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a:rPr>
              <a:t>and Intel® Xeon® processors and across processor generations</a:t>
            </a:r>
          </a:p>
        </p:txBody>
      </p:sp>
      <p:sp>
        <p:nvSpPr>
          <p:cNvPr id="23" name="Freeform 419">
            <a:extLst>
              <a:ext uri="{FF2B5EF4-FFF2-40B4-BE49-F238E27FC236}">
                <a16:creationId xmlns:a16="http://schemas.microsoft.com/office/drawing/2014/main" id="{6F2FF8A5-70C9-B162-1B98-EAB4E993D234}"/>
              </a:ext>
            </a:extLst>
          </p:cNvPr>
          <p:cNvSpPr>
            <a:spLocks noEditPoints="1"/>
          </p:cNvSpPr>
          <p:nvPr/>
        </p:nvSpPr>
        <p:spPr bwMode="auto">
          <a:xfrm>
            <a:off x="8918627" y="2955066"/>
            <a:ext cx="415361" cy="415361"/>
          </a:xfrm>
          <a:custGeom>
            <a:avLst/>
            <a:gdLst>
              <a:gd name="T0" fmla="*/ 185 w 187"/>
              <a:gd name="T1" fmla="*/ 187 h 187"/>
              <a:gd name="T2" fmla="*/ 2 w 187"/>
              <a:gd name="T3" fmla="*/ 187 h 187"/>
              <a:gd name="T4" fmla="*/ 0 w 187"/>
              <a:gd name="T5" fmla="*/ 185 h 187"/>
              <a:gd name="T6" fmla="*/ 0 w 187"/>
              <a:gd name="T7" fmla="*/ 2 h 187"/>
              <a:gd name="T8" fmla="*/ 2 w 187"/>
              <a:gd name="T9" fmla="*/ 0 h 187"/>
              <a:gd name="T10" fmla="*/ 185 w 187"/>
              <a:gd name="T11" fmla="*/ 0 h 187"/>
              <a:gd name="T12" fmla="*/ 187 w 187"/>
              <a:gd name="T13" fmla="*/ 2 h 187"/>
              <a:gd name="T14" fmla="*/ 187 w 187"/>
              <a:gd name="T15" fmla="*/ 185 h 187"/>
              <a:gd name="T16" fmla="*/ 185 w 187"/>
              <a:gd name="T17" fmla="*/ 187 h 187"/>
              <a:gd name="T18" fmla="*/ 15 w 187"/>
              <a:gd name="T19" fmla="*/ 173 h 187"/>
              <a:gd name="T20" fmla="*/ 172 w 187"/>
              <a:gd name="T21" fmla="*/ 173 h 187"/>
              <a:gd name="T22" fmla="*/ 173 w 187"/>
              <a:gd name="T23" fmla="*/ 172 h 187"/>
              <a:gd name="T24" fmla="*/ 173 w 187"/>
              <a:gd name="T25" fmla="*/ 15 h 187"/>
              <a:gd name="T26" fmla="*/ 172 w 187"/>
              <a:gd name="T27" fmla="*/ 14 h 187"/>
              <a:gd name="T28" fmla="*/ 15 w 187"/>
              <a:gd name="T29" fmla="*/ 14 h 187"/>
              <a:gd name="T30" fmla="*/ 14 w 187"/>
              <a:gd name="T31" fmla="*/ 15 h 187"/>
              <a:gd name="T32" fmla="*/ 14 w 187"/>
              <a:gd name="T33" fmla="*/ 172 h 187"/>
              <a:gd name="T34" fmla="*/ 15 w 187"/>
              <a:gd name="T35" fmla="*/ 17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7">
                <a:moveTo>
                  <a:pt x="185" y="187"/>
                </a:moveTo>
                <a:cubicBezTo>
                  <a:pt x="2" y="187"/>
                  <a:pt x="2" y="187"/>
                  <a:pt x="2" y="187"/>
                </a:cubicBezTo>
                <a:cubicBezTo>
                  <a:pt x="1" y="187"/>
                  <a:pt x="0" y="186"/>
                  <a:pt x="0" y="185"/>
                </a:cubicBezTo>
                <a:cubicBezTo>
                  <a:pt x="0" y="2"/>
                  <a:pt x="0" y="2"/>
                  <a:pt x="0" y="2"/>
                </a:cubicBezTo>
                <a:cubicBezTo>
                  <a:pt x="0" y="1"/>
                  <a:pt x="1" y="0"/>
                  <a:pt x="2" y="0"/>
                </a:cubicBezTo>
                <a:cubicBezTo>
                  <a:pt x="185" y="0"/>
                  <a:pt x="185" y="0"/>
                  <a:pt x="185" y="0"/>
                </a:cubicBezTo>
                <a:cubicBezTo>
                  <a:pt x="186" y="0"/>
                  <a:pt x="187" y="1"/>
                  <a:pt x="187" y="2"/>
                </a:cubicBezTo>
                <a:cubicBezTo>
                  <a:pt x="187" y="185"/>
                  <a:pt x="187" y="185"/>
                  <a:pt x="187" y="185"/>
                </a:cubicBezTo>
                <a:cubicBezTo>
                  <a:pt x="187" y="186"/>
                  <a:pt x="186" y="187"/>
                  <a:pt x="185" y="187"/>
                </a:cubicBezTo>
                <a:moveTo>
                  <a:pt x="15" y="173"/>
                </a:moveTo>
                <a:cubicBezTo>
                  <a:pt x="172" y="173"/>
                  <a:pt x="172" y="173"/>
                  <a:pt x="172" y="173"/>
                </a:cubicBezTo>
                <a:cubicBezTo>
                  <a:pt x="173" y="173"/>
                  <a:pt x="173" y="172"/>
                  <a:pt x="173" y="172"/>
                </a:cubicBezTo>
                <a:cubicBezTo>
                  <a:pt x="173" y="15"/>
                  <a:pt x="173" y="15"/>
                  <a:pt x="173" y="15"/>
                </a:cubicBezTo>
                <a:cubicBezTo>
                  <a:pt x="173" y="14"/>
                  <a:pt x="173" y="14"/>
                  <a:pt x="172" y="14"/>
                </a:cubicBezTo>
                <a:cubicBezTo>
                  <a:pt x="15" y="14"/>
                  <a:pt x="15" y="14"/>
                  <a:pt x="15" y="14"/>
                </a:cubicBezTo>
                <a:cubicBezTo>
                  <a:pt x="14" y="14"/>
                  <a:pt x="14" y="14"/>
                  <a:pt x="14" y="15"/>
                </a:cubicBezTo>
                <a:cubicBezTo>
                  <a:pt x="14" y="172"/>
                  <a:pt x="14" y="172"/>
                  <a:pt x="14" y="172"/>
                </a:cubicBezTo>
                <a:cubicBezTo>
                  <a:pt x="14" y="172"/>
                  <a:pt x="14" y="173"/>
                  <a:pt x="15" y="17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sp>
        <p:nvSpPr>
          <p:cNvPr id="24" name="Freeform 420">
            <a:extLst>
              <a:ext uri="{FF2B5EF4-FFF2-40B4-BE49-F238E27FC236}">
                <a16:creationId xmlns:a16="http://schemas.microsoft.com/office/drawing/2014/main" id="{9FA7D3CF-853D-FD27-F2A8-2DFE9DA46521}"/>
              </a:ext>
            </a:extLst>
          </p:cNvPr>
          <p:cNvSpPr>
            <a:spLocks/>
          </p:cNvSpPr>
          <p:nvPr/>
        </p:nvSpPr>
        <p:spPr bwMode="auto">
          <a:xfrm>
            <a:off x="8985348" y="3049039"/>
            <a:ext cx="291317" cy="228354"/>
          </a:xfrm>
          <a:custGeom>
            <a:avLst/>
            <a:gdLst>
              <a:gd name="T0" fmla="*/ 109 w 310"/>
              <a:gd name="T1" fmla="*/ 243 h 243"/>
              <a:gd name="T2" fmla="*/ 0 w 310"/>
              <a:gd name="T3" fmla="*/ 137 h 243"/>
              <a:gd name="T4" fmla="*/ 0 w 310"/>
              <a:gd name="T5" fmla="*/ 132 h 243"/>
              <a:gd name="T6" fmla="*/ 45 w 310"/>
              <a:gd name="T7" fmla="*/ 89 h 243"/>
              <a:gd name="T8" fmla="*/ 47 w 310"/>
              <a:gd name="T9" fmla="*/ 89 h 243"/>
              <a:gd name="T10" fmla="*/ 109 w 310"/>
              <a:gd name="T11" fmla="*/ 151 h 243"/>
              <a:gd name="T12" fmla="*/ 111 w 310"/>
              <a:gd name="T13" fmla="*/ 151 h 243"/>
              <a:gd name="T14" fmla="*/ 262 w 310"/>
              <a:gd name="T15" fmla="*/ 0 h 243"/>
              <a:gd name="T16" fmla="*/ 265 w 310"/>
              <a:gd name="T17" fmla="*/ 0 h 243"/>
              <a:gd name="T18" fmla="*/ 310 w 310"/>
              <a:gd name="T19" fmla="*/ 44 h 243"/>
              <a:gd name="T20" fmla="*/ 310 w 310"/>
              <a:gd name="T21" fmla="*/ 47 h 243"/>
              <a:gd name="T22" fmla="*/ 111 w 310"/>
              <a:gd name="T23" fmla="*/ 243 h 243"/>
              <a:gd name="T24" fmla="*/ 109 w 310"/>
              <a:gd name="T25"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 h="243">
                <a:moveTo>
                  <a:pt x="109" y="243"/>
                </a:moveTo>
                <a:lnTo>
                  <a:pt x="0" y="137"/>
                </a:lnTo>
                <a:lnTo>
                  <a:pt x="0" y="132"/>
                </a:lnTo>
                <a:lnTo>
                  <a:pt x="45" y="89"/>
                </a:lnTo>
                <a:lnTo>
                  <a:pt x="47" y="89"/>
                </a:lnTo>
                <a:lnTo>
                  <a:pt x="109" y="151"/>
                </a:lnTo>
                <a:lnTo>
                  <a:pt x="111" y="151"/>
                </a:lnTo>
                <a:lnTo>
                  <a:pt x="262" y="0"/>
                </a:lnTo>
                <a:lnTo>
                  <a:pt x="265" y="0"/>
                </a:lnTo>
                <a:lnTo>
                  <a:pt x="310" y="44"/>
                </a:lnTo>
                <a:lnTo>
                  <a:pt x="310" y="47"/>
                </a:lnTo>
                <a:lnTo>
                  <a:pt x="111" y="243"/>
                </a:lnTo>
                <a:lnTo>
                  <a:pt x="109" y="243"/>
                </a:lnTo>
                <a:close/>
              </a:path>
            </a:pathLst>
          </a:custGeom>
          <a:solidFill>
            <a:srgbClr val="00C7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grpSp>
        <p:nvGrpSpPr>
          <p:cNvPr id="102" name="Group 101">
            <a:extLst>
              <a:ext uri="{FF2B5EF4-FFF2-40B4-BE49-F238E27FC236}">
                <a16:creationId xmlns:a16="http://schemas.microsoft.com/office/drawing/2014/main" id="{703DBF18-C474-BAD5-509A-510F7B000C54}"/>
              </a:ext>
            </a:extLst>
          </p:cNvPr>
          <p:cNvGrpSpPr/>
          <p:nvPr/>
        </p:nvGrpSpPr>
        <p:grpSpPr>
          <a:xfrm>
            <a:off x="3453189" y="2947657"/>
            <a:ext cx="459529" cy="470807"/>
            <a:chOff x="8870751" y="2927330"/>
            <a:chExt cx="459529" cy="470807"/>
          </a:xfrm>
        </p:grpSpPr>
        <p:grpSp>
          <p:nvGrpSpPr>
            <p:cNvPr id="103" name="Group 102">
              <a:extLst>
                <a:ext uri="{FF2B5EF4-FFF2-40B4-BE49-F238E27FC236}">
                  <a16:creationId xmlns:a16="http://schemas.microsoft.com/office/drawing/2014/main" id="{81FB911F-307D-9EF2-55AA-CC17C5F10A54}"/>
                </a:ext>
              </a:extLst>
            </p:cNvPr>
            <p:cNvGrpSpPr/>
            <p:nvPr/>
          </p:nvGrpSpPr>
          <p:grpSpPr>
            <a:xfrm>
              <a:off x="8870751" y="2927330"/>
              <a:ext cx="459529" cy="470807"/>
              <a:chOff x="4388143" y="4753886"/>
              <a:chExt cx="386700" cy="396191"/>
            </a:xfrm>
            <a:solidFill>
              <a:srgbClr val="00C7FD"/>
            </a:solidFill>
          </p:grpSpPr>
          <p:sp>
            <p:nvSpPr>
              <p:cNvPr id="111" name="Freeform 742">
                <a:extLst>
                  <a:ext uri="{FF2B5EF4-FFF2-40B4-BE49-F238E27FC236}">
                    <a16:creationId xmlns:a16="http://schemas.microsoft.com/office/drawing/2014/main" id="{37785893-AAA2-0123-2123-387DF3C3A48F}"/>
                  </a:ext>
                </a:extLst>
              </p:cNvPr>
              <p:cNvSpPr>
                <a:spLocks/>
              </p:cNvSpPr>
              <p:nvPr/>
            </p:nvSpPr>
            <p:spPr bwMode="auto">
              <a:xfrm>
                <a:off x="4651479" y="4802916"/>
                <a:ext cx="109921" cy="182675"/>
              </a:xfrm>
              <a:custGeom>
                <a:avLst/>
                <a:gdLst>
                  <a:gd name="T0" fmla="*/ 46 w 59"/>
                  <a:gd name="T1" fmla="*/ 89 h 98"/>
                  <a:gd name="T2" fmla="*/ 45 w 59"/>
                  <a:gd name="T3" fmla="*/ 93 h 98"/>
                  <a:gd name="T4" fmla="*/ 46 w 59"/>
                  <a:gd name="T5" fmla="*/ 94 h 98"/>
                  <a:gd name="T6" fmla="*/ 58 w 59"/>
                  <a:gd name="T7" fmla="*/ 98 h 98"/>
                  <a:gd name="T8" fmla="*/ 59 w 59"/>
                  <a:gd name="T9" fmla="*/ 97 h 98"/>
                  <a:gd name="T10" fmla="*/ 59 w 59"/>
                  <a:gd name="T11" fmla="*/ 89 h 98"/>
                  <a:gd name="T12" fmla="*/ 3 w 59"/>
                  <a:gd name="T13" fmla="*/ 0 h 98"/>
                  <a:gd name="T14" fmla="*/ 2 w 59"/>
                  <a:gd name="T15" fmla="*/ 1 h 98"/>
                  <a:gd name="T16" fmla="*/ 0 w 59"/>
                  <a:gd name="T17" fmla="*/ 13 h 98"/>
                  <a:gd name="T18" fmla="*/ 0 w 59"/>
                  <a:gd name="T19" fmla="*/ 14 h 98"/>
                  <a:gd name="T20" fmla="*/ 46 w 59"/>
                  <a:gd name="T21"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98">
                    <a:moveTo>
                      <a:pt x="46" y="89"/>
                    </a:moveTo>
                    <a:cubicBezTo>
                      <a:pt x="46" y="90"/>
                      <a:pt x="46" y="92"/>
                      <a:pt x="45" y="93"/>
                    </a:cubicBezTo>
                    <a:cubicBezTo>
                      <a:pt x="45" y="94"/>
                      <a:pt x="46" y="94"/>
                      <a:pt x="46" y="94"/>
                    </a:cubicBezTo>
                    <a:cubicBezTo>
                      <a:pt x="50" y="95"/>
                      <a:pt x="54" y="96"/>
                      <a:pt x="58" y="98"/>
                    </a:cubicBezTo>
                    <a:cubicBezTo>
                      <a:pt x="58" y="98"/>
                      <a:pt x="59" y="98"/>
                      <a:pt x="59" y="97"/>
                    </a:cubicBezTo>
                    <a:cubicBezTo>
                      <a:pt x="59" y="94"/>
                      <a:pt x="59" y="91"/>
                      <a:pt x="59" y="89"/>
                    </a:cubicBezTo>
                    <a:cubicBezTo>
                      <a:pt x="59" y="50"/>
                      <a:pt x="36" y="16"/>
                      <a:pt x="3" y="0"/>
                    </a:cubicBezTo>
                    <a:cubicBezTo>
                      <a:pt x="3" y="0"/>
                      <a:pt x="2" y="1"/>
                      <a:pt x="2" y="1"/>
                    </a:cubicBezTo>
                    <a:cubicBezTo>
                      <a:pt x="2" y="5"/>
                      <a:pt x="1" y="10"/>
                      <a:pt x="0" y="13"/>
                    </a:cubicBezTo>
                    <a:cubicBezTo>
                      <a:pt x="0" y="14"/>
                      <a:pt x="0" y="14"/>
                      <a:pt x="0" y="14"/>
                    </a:cubicBezTo>
                    <a:cubicBezTo>
                      <a:pt x="27" y="28"/>
                      <a:pt x="46" y="56"/>
                      <a:pt x="46" y="8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sp>
            <p:nvSpPr>
              <p:cNvPr id="112" name="Freeform 743">
                <a:extLst>
                  <a:ext uri="{FF2B5EF4-FFF2-40B4-BE49-F238E27FC236}">
                    <a16:creationId xmlns:a16="http://schemas.microsoft.com/office/drawing/2014/main" id="{05E7CA5F-A514-4FB7-FFB1-6F66807D08CD}"/>
                  </a:ext>
                </a:extLst>
              </p:cNvPr>
              <p:cNvSpPr>
                <a:spLocks/>
              </p:cNvSpPr>
              <p:nvPr/>
            </p:nvSpPr>
            <p:spPr bwMode="auto">
              <a:xfrm>
                <a:off x="4399214" y="4802916"/>
                <a:ext cx="112293" cy="182675"/>
              </a:xfrm>
              <a:custGeom>
                <a:avLst/>
                <a:gdLst>
                  <a:gd name="T0" fmla="*/ 13 w 60"/>
                  <a:gd name="T1" fmla="*/ 94 h 98"/>
                  <a:gd name="T2" fmla="*/ 14 w 60"/>
                  <a:gd name="T3" fmla="*/ 93 h 98"/>
                  <a:gd name="T4" fmla="*/ 14 w 60"/>
                  <a:gd name="T5" fmla="*/ 89 h 98"/>
                  <a:gd name="T6" fmla="*/ 59 w 60"/>
                  <a:gd name="T7" fmla="*/ 14 h 98"/>
                  <a:gd name="T8" fmla="*/ 60 w 60"/>
                  <a:gd name="T9" fmla="*/ 13 h 98"/>
                  <a:gd name="T10" fmla="*/ 58 w 60"/>
                  <a:gd name="T11" fmla="*/ 1 h 98"/>
                  <a:gd name="T12" fmla="*/ 56 w 60"/>
                  <a:gd name="T13" fmla="*/ 0 h 98"/>
                  <a:gd name="T14" fmla="*/ 0 w 60"/>
                  <a:gd name="T15" fmla="*/ 89 h 98"/>
                  <a:gd name="T16" fmla="*/ 0 w 60"/>
                  <a:gd name="T17" fmla="*/ 97 h 98"/>
                  <a:gd name="T18" fmla="*/ 2 w 60"/>
                  <a:gd name="T19" fmla="*/ 98 h 98"/>
                  <a:gd name="T20" fmla="*/ 13 w 60"/>
                  <a:gd name="T21"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98">
                    <a:moveTo>
                      <a:pt x="13" y="94"/>
                    </a:moveTo>
                    <a:cubicBezTo>
                      <a:pt x="14" y="94"/>
                      <a:pt x="14" y="93"/>
                      <a:pt x="14" y="93"/>
                    </a:cubicBezTo>
                    <a:cubicBezTo>
                      <a:pt x="14" y="92"/>
                      <a:pt x="14" y="90"/>
                      <a:pt x="14" y="89"/>
                    </a:cubicBezTo>
                    <a:cubicBezTo>
                      <a:pt x="14" y="56"/>
                      <a:pt x="32" y="28"/>
                      <a:pt x="59" y="14"/>
                    </a:cubicBezTo>
                    <a:cubicBezTo>
                      <a:pt x="60" y="14"/>
                      <a:pt x="60" y="14"/>
                      <a:pt x="60" y="13"/>
                    </a:cubicBezTo>
                    <a:cubicBezTo>
                      <a:pt x="58" y="10"/>
                      <a:pt x="58" y="4"/>
                      <a:pt x="58" y="1"/>
                    </a:cubicBezTo>
                    <a:cubicBezTo>
                      <a:pt x="57" y="1"/>
                      <a:pt x="57" y="0"/>
                      <a:pt x="56" y="0"/>
                    </a:cubicBezTo>
                    <a:cubicBezTo>
                      <a:pt x="23" y="16"/>
                      <a:pt x="0" y="50"/>
                      <a:pt x="0" y="89"/>
                    </a:cubicBezTo>
                    <a:cubicBezTo>
                      <a:pt x="0" y="91"/>
                      <a:pt x="0" y="94"/>
                      <a:pt x="0" y="97"/>
                    </a:cubicBezTo>
                    <a:cubicBezTo>
                      <a:pt x="0" y="98"/>
                      <a:pt x="1" y="98"/>
                      <a:pt x="2" y="98"/>
                    </a:cubicBezTo>
                    <a:cubicBezTo>
                      <a:pt x="5" y="96"/>
                      <a:pt x="9" y="95"/>
                      <a:pt x="13" y="9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sp>
            <p:nvSpPr>
              <p:cNvPr id="113" name="Freeform 744">
                <a:extLst>
                  <a:ext uri="{FF2B5EF4-FFF2-40B4-BE49-F238E27FC236}">
                    <a16:creationId xmlns:a16="http://schemas.microsoft.com/office/drawing/2014/main" id="{5D273E2C-F735-A93F-F6C2-FA239144B9B4}"/>
                  </a:ext>
                </a:extLst>
              </p:cNvPr>
              <p:cNvSpPr>
                <a:spLocks/>
              </p:cNvSpPr>
              <p:nvPr/>
            </p:nvSpPr>
            <p:spPr bwMode="auto">
              <a:xfrm>
                <a:off x="4475921" y="5097884"/>
                <a:ext cx="211143" cy="52193"/>
              </a:xfrm>
              <a:custGeom>
                <a:avLst/>
                <a:gdLst>
                  <a:gd name="T0" fmla="*/ 103 w 113"/>
                  <a:gd name="T1" fmla="*/ 0 h 28"/>
                  <a:gd name="T2" fmla="*/ 102 w 113"/>
                  <a:gd name="T3" fmla="*/ 0 h 28"/>
                  <a:gd name="T4" fmla="*/ 56 w 113"/>
                  <a:gd name="T5" fmla="*/ 14 h 28"/>
                  <a:gd name="T6" fmla="*/ 10 w 113"/>
                  <a:gd name="T7" fmla="*/ 0 h 28"/>
                  <a:gd name="T8" fmla="*/ 9 w 113"/>
                  <a:gd name="T9" fmla="*/ 0 h 28"/>
                  <a:gd name="T10" fmla="*/ 0 w 113"/>
                  <a:gd name="T11" fmla="*/ 8 h 28"/>
                  <a:gd name="T12" fmla="*/ 0 w 113"/>
                  <a:gd name="T13" fmla="*/ 10 h 28"/>
                  <a:gd name="T14" fmla="*/ 56 w 113"/>
                  <a:gd name="T15" fmla="*/ 28 h 28"/>
                  <a:gd name="T16" fmla="*/ 112 w 113"/>
                  <a:gd name="T17" fmla="*/ 10 h 28"/>
                  <a:gd name="T18" fmla="*/ 112 w 113"/>
                  <a:gd name="T19" fmla="*/ 8 h 28"/>
                  <a:gd name="T20" fmla="*/ 103 w 113"/>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28">
                    <a:moveTo>
                      <a:pt x="103" y="0"/>
                    </a:moveTo>
                    <a:cubicBezTo>
                      <a:pt x="103" y="0"/>
                      <a:pt x="102" y="0"/>
                      <a:pt x="102" y="0"/>
                    </a:cubicBezTo>
                    <a:cubicBezTo>
                      <a:pt x="89" y="9"/>
                      <a:pt x="73" y="14"/>
                      <a:pt x="56" y="14"/>
                    </a:cubicBezTo>
                    <a:cubicBezTo>
                      <a:pt x="39" y="14"/>
                      <a:pt x="24" y="9"/>
                      <a:pt x="10" y="0"/>
                    </a:cubicBezTo>
                    <a:cubicBezTo>
                      <a:pt x="10" y="0"/>
                      <a:pt x="10" y="0"/>
                      <a:pt x="9" y="0"/>
                    </a:cubicBezTo>
                    <a:cubicBezTo>
                      <a:pt x="7" y="3"/>
                      <a:pt x="4" y="6"/>
                      <a:pt x="0" y="8"/>
                    </a:cubicBezTo>
                    <a:cubicBezTo>
                      <a:pt x="0" y="9"/>
                      <a:pt x="0" y="9"/>
                      <a:pt x="0" y="10"/>
                    </a:cubicBezTo>
                    <a:cubicBezTo>
                      <a:pt x="16" y="21"/>
                      <a:pt x="35" y="28"/>
                      <a:pt x="56" y="28"/>
                    </a:cubicBezTo>
                    <a:cubicBezTo>
                      <a:pt x="77" y="28"/>
                      <a:pt x="96" y="21"/>
                      <a:pt x="112" y="10"/>
                    </a:cubicBezTo>
                    <a:cubicBezTo>
                      <a:pt x="113" y="10"/>
                      <a:pt x="113" y="9"/>
                      <a:pt x="112" y="8"/>
                    </a:cubicBezTo>
                    <a:cubicBezTo>
                      <a:pt x="109" y="6"/>
                      <a:pt x="106" y="3"/>
                      <a:pt x="103"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sp>
            <p:nvSpPr>
              <p:cNvPr id="114" name="Oval 745">
                <a:extLst>
                  <a:ext uri="{FF2B5EF4-FFF2-40B4-BE49-F238E27FC236}">
                    <a16:creationId xmlns:a16="http://schemas.microsoft.com/office/drawing/2014/main" id="{7E74B047-E6BB-BF9D-4094-D14A12E1075E}"/>
                  </a:ext>
                </a:extLst>
              </p:cNvPr>
              <p:cNvSpPr>
                <a:spLocks noChangeArrowheads="1"/>
              </p:cNvSpPr>
              <p:nvPr/>
            </p:nvSpPr>
            <p:spPr bwMode="auto">
              <a:xfrm>
                <a:off x="4532068" y="4753886"/>
                <a:ext cx="96477" cy="9726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sp>
            <p:nvSpPr>
              <p:cNvPr id="115" name="Oval 746">
                <a:extLst>
                  <a:ext uri="{FF2B5EF4-FFF2-40B4-BE49-F238E27FC236}">
                    <a16:creationId xmlns:a16="http://schemas.microsoft.com/office/drawing/2014/main" id="{D23AB6F6-BC44-255C-C269-135A2C7239BF}"/>
                  </a:ext>
                </a:extLst>
              </p:cNvPr>
              <p:cNvSpPr>
                <a:spLocks noChangeArrowheads="1"/>
              </p:cNvSpPr>
              <p:nvPr/>
            </p:nvSpPr>
            <p:spPr bwMode="auto">
              <a:xfrm>
                <a:off x="4677575" y="5002197"/>
                <a:ext cx="97268" cy="9726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sp>
            <p:nvSpPr>
              <p:cNvPr id="116" name="Oval 747">
                <a:extLst>
                  <a:ext uri="{FF2B5EF4-FFF2-40B4-BE49-F238E27FC236}">
                    <a16:creationId xmlns:a16="http://schemas.microsoft.com/office/drawing/2014/main" id="{AC18EACA-1F68-8580-43F5-383CC999F3EC}"/>
                  </a:ext>
                </a:extLst>
              </p:cNvPr>
              <p:cNvSpPr>
                <a:spLocks noChangeArrowheads="1"/>
              </p:cNvSpPr>
              <p:nvPr/>
            </p:nvSpPr>
            <p:spPr bwMode="auto">
              <a:xfrm>
                <a:off x="4388143" y="5002197"/>
                <a:ext cx="94896" cy="9726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grpSp>
        <p:grpSp>
          <p:nvGrpSpPr>
            <p:cNvPr id="104" name="Group 103">
              <a:extLst>
                <a:ext uri="{FF2B5EF4-FFF2-40B4-BE49-F238E27FC236}">
                  <a16:creationId xmlns:a16="http://schemas.microsoft.com/office/drawing/2014/main" id="{3724E899-5DEB-969E-21BC-9762B4B06E32}"/>
                </a:ext>
              </a:extLst>
            </p:cNvPr>
            <p:cNvGrpSpPr/>
            <p:nvPr/>
          </p:nvGrpSpPr>
          <p:grpSpPr>
            <a:xfrm>
              <a:off x="9001130" y="3069018"/>
              <a:ext cx="208622" cy="230493"/>
              <a:chOff x="739397" y="3646768"/>
              <a:chExt cx="392237" cy="433357"/>
            </a:xfrm>
            <a:solidFill>
              <a:srgbClr val="00C7FD"/>
            </a:solidFill>
          </p:grpSpPr>
          <p:sp>
            <p:nvSpPr>
              <p:cNvPr id="105" name="Freeform 439">
                <a:extLst>
                  <a:ext uri="{FF2B5EF4-FFF2-40B4-BE49-F238E27FC236}">
                    <a16:creationId xmlns:a16="http://schemas.microsoft.com/office/drawing/2014/main" id="{97791617-7CA7-B385-2753-8A5793FF611E}"/>
                  </a:ext>
                </a:extLst>
              </p:cNvPr>
              <p:cNvSpPr>
                <a:spLocks noEditPoints="1"/>
              </p:cNvSpPr>
              <p:nvPr/>
            </p:nvSpPr>
            <p:spPr bwMode="auto">
              <a:xfrm>
                <a:off x="739397" y="3704496"/>
                <a:ext cx="375629" cy="375629"/>
              </a:xfrm>
              <a:custGeom>
                <a:avLst/>
                <a:gdLst>
                  <a:gd name="T0" fmla="*/ 100 w 201"/>
                  <a:gd name="T1" fmla="*/ 201 h 201"/>
                  <a:gd name="T2" fmla="*/ 0 w 201"/>
                  <a:gd name="T3" fmla="*/ 100 h 201"/>
                  <a:gd name="T4" fmla="*/ 100 w 201"/>
                  <a:gd name="T5" fmla="*/ 0 h 201"/>
                  <a:gd name="T6" fmla="*/ 201 w 201"/>
                  <a:gd name="T7" fmla="*/ 100 h 201"/>
                  <a:gd name="T8" fmla="*/ 100 w 201"/>
                  <a:gd name="T9" fmla="*/ 201 h 201"/>
                  <a:gd name="T10" fmla="*/ 100 w 201"/>
                  <a:gd name="T11" fmla="*/ 14 h 201"/>
                  <a:gd name="T12" fmla="*/ 13 w 201"/>
                  <a:gd name="T13" fmla="*/ 100 h 201"/>
                  <a:gd name="T14" fmla="*/ 100 w 201"/>
                  <a:gd name="T15" fmla="*/ 187 h 201"/>
                  <a:gd name="T16" fmla="*/ 187 w 201"/>
                  <a:gd name="T17" fmla="*/ 100 h 201"/>
                  <a:gd name="T18" fmla="*/ 100 w 201"/>
                  <a:gd name="T19"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100" y="201"/>
                    </a:moveTo>
                    <a:cubicBezTo>
                      <a:pt x="45" y="201"/>
                      <a:pt x="0" y="156"/>
                      <a:pt x="0" y="100"/>
                    </a:cubicBezTo>
                    <a:cubicBezTo>
                      <a:pt x="0" y="45"/>
                      <a:pt x="45" y="0"/>
                      <a:pt x="100" y="0"/>
                    </a:cubicBezTo>
                    <a:cubicBezTo>
                      <a:pt x="156" y="0"/>
                      <a:pt x="201" y="45"/>
                      <a:pt x="201" y="100"/>
                    </a:cubicBezTo>
                    <a:cubicBezTo>
                      <a:pt x="201" y="156"/>
                      <a:pt x="156" y="201"/>
                      <a:pt x="100" y="201"/>
                    </a:cubicBezTo>
                    <a:moveTo>
                      <a:pt x="100" y="14"/>
                    </a:moveTo>
                    <a:cubicBezTo>
                      <a:pt x="52" y="14"/>
                      <a:pt x="13" y="53"/>
                      <a:pt x="13" y="100"/>
                    </a:cubicBezTo>
                    <a:cubicBezTo>
                      <a:pt x="13" y="148"/>
                      <a:pt x="52" y="187"/>
                      <a:pt x="100" y="187"/>
                    </a:cubicBezTo>
                    <a:cubicBezTo>
                      <a:pt x="148" y="187"/>
                      <a:pt x="187" y="148"/>
                      <a:pt x="187" y="100"/>
                    </a:cubicBezTo>
                    <a:cubicBezTo>
                      <a:pt x="187" y="53"/>
                      <a:pt x="148" y="14"/>
                      <a:pt x="100"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sp>
            <p:nvSpPr>
              <p:cNvPr id="106" name="Freeform 440">
                <a:extLst>
                  <a:ext uri="{FF2B5EF4-FFF2-40B4-BE49-F238E27FC236}">
                    <a16:creationId xmlns:a16="http://schemas.microsoft.com/office/drawing/2014/main" id="{B00AC5B5-3E72-488F-38F7-E2E3DC0E74DF}"/>
                  </a:ext>
                </a:extLst>
              </p:cNvPr>
              <p:cNvSpPr>
                <a:spLocks/>
              </p:cNvSpPr>
              <p:nvPr/>
            </p:nvSpPr>
            <p:spPr bwMode="auto">
              <a:xfrm>
                <a:off x="880159" y="3646768"/>
                <a:ext cx="93314" cy="37168"/>
              </a:xfrm>
              <a:custGeom>
                <a:avLst/>
                <a:gdLst>
                  <a:gd name="T0" fmla="*/ 25 w 50"/>
                  <a:gd name="T1" fmla="*/ 17 h 20"/>
                  <a:gd name="T2" fmla="*/ 49 w 50"/>
                  <a:gd name="T3" fmla="*/ 19 h 20"/>
                  <a:gd name="T4" fmla="*/ 50 w 50"/>
                  <a:gd name="T5" fmla="*/ 19 h 20"/>
                  <a:gd name="T6" fmla="*/ 50 w 50"/>
                  <a:gd name="T7" fmla="*/ 3 h 20"/>
                  <a:gd name="T8" fmla="*/ 47 w 50"/>
                  <a:gd name="T9" fmla="*/ 0 h 20"/>
                  <a:gd name="T10" fmla="*/ 4 w 50"/>
                  <a:gd name="T11" fmla="*/ 0 h 20"/>
                  <a:gd name="T12" fmla="*/ 0 w 50"/>
                  <a:gd name="T13" fmla="*/ 3 h 20"/>
                  <a:gd name="T14" fmla="*/ 0 w 50"/>
                  <a:gd name="T15" fmla="*/ 19 h 20"/>
                  <a:gd name="T16" fmla="*/ 1 w 50"/>
                  <a:gd name="T17" fmla="*/ 19 h 20"/>
                  <a:gd name="T18" fmla="*/ 25 w 50"/>
                  <a:gd name="T1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0">
                    <a:moveTo>
                      <a:pt x="25" y="17"/>
                    </a:moveTo>
                    <a:cubicBezTo>
                      <a:pt x="33" y="17"/>
                      <a:pt x="41" y="18"/>
                      <a:pt x="49" y="19"/>
                    </a:cubicBezTo>
                    <a:cubicBezTo>
                      <a:pt x="50" y="20"/>
                      <a:pt x="50" y="19"/>
                      <a:pt x="50" y="19"/>
                    </a:cubicBezTo>
                    <a:cubicBezTo>
                      <a:pt x="50" y="3"/>
                      <a:pt x="50" y="3"/>
                      <a:pt x="50" y="3"/>
                    </a:cubicBezTo>
                    <a:cubicBezTo>
                      <a:pt x="50" y="1"/>
                      <a:pt x="49" y="0"/>
                      <a:pt x="47" y="0"/>
                    </a:cubicBezTo>
                    <a:cubicBezTo>
                      <a:pt x="4" y="0"/>
                      <a:pt x="4" y="0"/>
                      <a:pt x="4" y="0"/>
                    </a:cubicBezTo>
                    <a:cubicBezTo>
                      <a:pt x="2" y="0"/>
                      <a:pt x="0" y="1"/>
                      <a:pt x="0" y="3"/>
                    </a:cubicBezTo>
                    <a:cubicBezTo>
                      <a:pt x="0" y="19"/>
                      <a:pt x="0" y="19"/>
                      <a:pt x="0" y="19"/>
                    </a:cubicBezTo>
                    <a:cubicBezTo>
                      <a:pt x="0" y="19"/>
                      <a:pt x="1" y="20"/>
                      <a:pt x="1" y="19"/>
                    </a:cubicBezTo>
                    <a:cubicBezTo>
                      <a:pt x="9" y="18"/>
                      <a:pt x="17" y="17"/>
                      <a:pt x="25"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sp>
            <p:nvSpPr>
              <p:cNvPr id="107" name="Freeform 441">
                <a:extLst>
                  <a:ext uri="{FF2B5EF4-FFF2-40B4-BE49-F238E27FC236}">
                    <a16:creationId xmlns:a16="http://schemas.microsoft.com/office/drawing/2014/main" id="{4DF32B98-C74F-F67B-D6EA-88DA44FC3681}"/>
                  </a:ext>
                </a:extLst>
              </p:cNvPr>
              <p:cNvSpPr>
                <a:spLocks/>
              </p:cNvSpPr>
              <p:nvPr/>
            </p:nvSpPr>
            <p:spPr bwMode="auto">
              <a:xfrm>
                <a:off x="1043855" y="3687099"/>
                <a:ext cx="87779" cy="90151"/>
              </a:xfrm>
              <a:custGeom>
                <a:avLst/>
                <a:gdLst>
                  <a:gd name="T0" fmla="*/ 35 w 47"/>
                  <a:gd name="T1" fmla="*/ 48 h 48"/>
                  <a:gd name="T2" fmla="*/ 46 w 47"/>
                  <a:gd name="T3" fmla="*/ 37 h 48"/>
                  <a:gd name="T4" fmla="*/ 46 w 47"/>
                  <a:gd name="T5" fmla="*/ 32 h 48"/>
                  <a:gd name="T6" fmla="*/ 16 w 47"/>
                  <a:gd name="T7" fmla="*/ 2 h 48"/>
                  <a:gd name="T8" fmla="*/ 11 w 47"/>
                  <a:gd name="T9" fmla="*/ 2 h 48"/>
                  <a:gd name="T10" fmla="*/ 0 w 47"/>
                  <a:gd name="T11" fmla="*/ 13 h 48"/>
                  <a:gd name="T12" fmla="*/ 0 w 47"/>
                  <a:gd name="T13" fmla="*/ 14 h 48"/>
                  <a:gd name="T14" fmla="*/ 34 w 47"/>
                  <a:gd name="T15" fmla="*/ 48 h 48"/>
                  <a:gd name="T16" fmla="*/ 35 w 47"/>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35" y="48"/>
                    </a:moveTo>
                    <a:cubicBezTo>
                      <a:pt x="46" y="37"/>
                      <a:pt x="46" y="37"/>
                      <a:pt x="46" y="37"/>
                    </a:cubicBezTo>
                    <a:cubicBezTo>
                      <a:pt x="47" y="36"/>
                      <a:pt x="47" y="33"/>
                      <a:pt x="46" y="32"/>
                    </a:cubicBezTo>
                    <a:cubicBezTo>
                      <a:pt x="16" y="2"/>
                      <a:pt x="16" y="2"/>
                      <a:pt x="16" y="2"/>
                    </a:cubicBezTo>
                    <a:cubicBezTo>
                      <a:pt x="14" y="0"/>
                      <a:pt x="12" y="0"/>
                      <a:pt x="11" y="2"/>
                    </a:cubicBezTo>
                    <a:cubicBezTo>
                      <a:pt x="0" y="13"/>
                      <a:pt x="0" y="13"/>
                      <a:pt x="0" y="13"/>
                    </a:cubicBezTo>
                    <a:cubicBezTo>
                      <a:pt x="0" y="13"/>
                      <a:pt x="0" y="14"/>
                      <a:pt x="0" y="14"/>
                    </a:cubicBezTo>
                    <a:cubicBezTo>
                      <a:pt x="13" y="23"/>
                      <a:pt x="25" y="34"/>
                      <a:pt x="34" y="48"/>
                    </a:cubicBezTo>
                    <a:cubicBezTo>
                      <a:pt x="34" y="48"/>
                      <a:pt x="35" y="48"/>
                      <a:pt x="3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sp>
            <p:nvSpPr>
              <p:cNvPr id="108" name="Freeform 442">
                <a:extLst>
                  <a:ext uri="{FF2B5EF4-FFF2-40B4-BE49-F238E27FC236}">
                    <a16:creationId xmlns:a16="http://schemas.microsoft.com/office/drawing/2014/main" id="{2A017B48-A91A-0561-CB7E-9E4801E31522}"/>
                  </a:ext>
                </a:extLst>
              </p:cNvPr>
              <p:cNvSpPr>
                <a:spLocks noEditPoints="1"/>
              </p:cNvSpPr>
              <p:nvPr/>
            </p:nvSpPr>
            <p:spPr bwMode="auto">
              <a:xfrm>
                <a:off x="739397" y="3704496"/>
                <a:ext cx="375629" cy="375629"/>
              </a:xfrm>
              <a:custGeom>
                <a:avLst/>
                <a:gdLst>
                  <a:gd name="T0" fmla="*/ 100 w 201"/>
                  <a:gd name="T1" fmla="*/ 201 h 201"/>
                  <a:gd name="T2" fmla="*/ 0 w 201"/>
                  <a:gd name="T3" fmla="*/ 100 h 201"/>
                  <a:gd name="T4" fmla="*/ 100 w 201"/>
                  <a:gd name="T5" fmla="*/ 0 h 201"/>
                  <a:gd name="T6" fmla="*/ 201 w 201"/>
                  <a:gd name="T7" fmla="*/ 100 h 201"/>
                  <a:gd name="T8" fmla="*/ 100 w 201"/>
                  <a:gd name="T9" fmla="*/ 201 h 201"/>
                  <a:gd name="T10" fmla="*/ 100 w 201"/>
                  <a:gd name="T11" fmla="*/ 14 h 201"/>
                  <a:gd name="T12" fmla="*/ 13 w 201"/>
                  <a:gd name="T13" fmla="*/ 100 h 201"/>
                  <a:gd name="T14" fmla="*/ 100 w 201"/>
                  <a:gd name="T15" fmla="*/ 187 h 201"/>
                  <a:gd name="T16" fmla="*/ 187 w 201"/>
                  <a:gd name="T17" fmla="*/ 100 h 201"/>
                  <a:gd name="T18" fmla="*/ 100 w 201"/>
                  <a:gd name="T19"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100" y="201"/>
                    </a:moveTo>
                    <a:cubicBezTo>
                      <a:pt x="45" y="201"/>
                      <a:pt x="0" y="156"/>
                      <a:pt x="0" y="100"/>
                    </a:cubicBezTo>
                    <a:cubicBezTo>
                      <a:pt x="0" y="45"/>
                      <a:pt x="45" y="0"/>
                      <a:pt x="100" y="0"/>
                    </a:cubicBezTo>
                    <a:cubicBezTo>
                      <a:pt x="156" y="0"/>
                      <a:pt x="201" y="45"/>
                      <a:pt x="201" y="100"/>
                    </a:cubicBezTo>
                    <a:cubicBezTo>
                      <a:pt x="201" y="156"/>
                      <a:pt x="156" y="201"/>
                      <a:pt x="100" y="201"/>
                    </a:cubicBezTo>
                    <a:moveTo>
                      <a:pt x="100" y="14"/>
                    </a:moveTo>
                    <a:cubicBezTo>
                      <a:pt x="52" y="14"/>
                      <a:pt x="13" y="53"/>
                      <a:pt x="13" y="100"/>
                    </a:cubicBezTo>
                    <a:cubicBezTo>
                      <a:pt x="13" y="148"/>
                      <a:pt x="52" y="187"/>
                      <a:pt x="100" y="187"/>
                    </a:cubicBezTo>
                    <a:cubicBezTo>
                      <a:pt x="148" y="187"/>
                      <a:pt x="187" y="148"/>
                      <a:pt x="187" y="100"/>
                    </a:cubicBezTo>
                    <a:cubicBezTo>
                      <a:pt x="187" y="53"/>
                      <a:pt x="148" y="14"/>
                      <a:pt x="100"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sp>
            <p:nvSpPr>
              <p:cNvPr id="109" name="Freeform 443">
                <a:extLst>
                  <a:ext uri="{FF2B5EF4-FFF2-40B4-BE49-F238E27FC236}">
                    <a16:creationId xmlns:a16="http://schemas.microsoft.com/office/drawing/2014/main" id="{FF126103-C14E-D36B-2260-5B4833A62621}"/>
                  </a:ext>
                </a:extLst>
              </p:cNvPr>
              <p:cNvSpPr>
                <a:spLocks/>
              </p:cNvSpPr>
              <p:nvPr/>
            </p:nvSpPr>
            <p:spPr bwMode="auto">
              <a:xfrm>
                <a:off x="788427" y="3756689"/>
                <a:ext cx="205608" cy="136017"/>
              </a:xfrm>
              <a:custGeom>
                <a:avLst/>
                <a:gdLst>
                  <a:gd name="T0" fmla="*/ 17 w 110"/>
                  <a:gd name="T1" fmla="*/ 73 h 73"/>
                  <a:gd name="T2" fmla="*/ 18 w 110"/>
                  <a:gd name="T3" fmla="*/ 72 h 73"/>
                  <a:gd name="T4" fmla="*/ 73 w 110"/>
                  <a:gd name="T5" fmla="*/ 17 h 73"/>
                  <a:gd name="T6" fmla="*/ 97 w 110"/>
                  <a:gd name="T7" fmla="*/ 22 h 73"/>
                  <a:gd name="T8" fmla="*/ 98 w 110"/>
                  <a:gd name="T9" fmla="*/ 22 h 73"/>
                  <a:gd name="T10" fmla="*/ 110 w 110"/>
                  <a:gd name="T11" fmla="*/ 11 h 73"/>
                  <a:gd name="T12" fmla="*/ 109 w 110"/>
                  <a:gd name="T13" fmla="*/ 9 h 73"/>
                  <a:gd name="T14" fmla="*/ 73 w 110"/>
                  <a:gd name="T15" fmla="*/ 0 h 73"/>
                  <a:gd name="T16" fmla="*/ 0 w 110"/>
                  <a:gd name="T17" fmla="*/ 72 h 73"/>
                  <a:gd name="T18" fmla="*/ 1 w 110"/>
                  <a:gd name="T19" fmla="*/ 73 h 73"/>
                  <a:gd name="T20" fmla="*/ 17 w 110"/>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73">
                    <a:moveTo>
                      <a:pt x="17" y="73"/>
                    </a:moveTo>
                    <a:cubicBezTo>
                      <a:pt x="17" y="73"/>
                      <a:pt x="18" y="72"/>
                      <a:pt x="18" y="72"/>
                    </a:cubicBezTo>
                    <a:cubicBezTo>
                      <a:pt x="18" y="41"/>
                      <a:pt x="43" y="17"/>
                      <a:pt x="73" y="17"/>
                    </a:cubicBezTo>
                    <a:cubicBezTo>
                      <a:pt x="82" y="17"/>
                      <a:pt x="90" y="19"/>
                      <a:pt x="97" y="22"/>
                    </a:cubicBezTo>
                    <a:cubicBezTo>
                      <a:pt x="98" y="22"/>
                      <a:pt x="98" y="22"/>
                      <a:pt x="98" y="22"/>
                    </a:cubicBezTo>
                    <a:cubicBezTo>
                      <a:pt x="110" y="11"/>
                      <a:pt x="110" y="11"/>
                      <a:pt x="110" y="11"/>
                    </a:cubicBezTo>
                    <a:cubicBezTo>
                      <a:pt x="110" y="10"/>
                      <a:pt x="110" y="10"/>
                      <a:pt x="109" y="9"/>
                    </a:cubicBezTo>
                    <a:cubicBezTo>
                      <a:pt x="99" y="3"/>
                      <a:pt x="86" y="0"/>
                      <a:pt x="73" y="0"/>
                    </a:cubicBezTo>
                    <a:cubicBezTo>
                      <a:pt x="33" y="0"/>
                      <a:pt x="1" y="32"/>
                      <a:pt x="0" y="72"/>
                    </a:cubicBezTo>
                    <a:cubicBezTo>
                      <a:pt x="0" y="72"/>
                      <a:pt x="1" y="73"/>
                      <a:pt x="1" y="73"/>
                    </a:cubicBezTo>
                    <a:lnTo>
                      <a:pt x="1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sp>
            <p:nvSpPr>
              <p:cNvPr id="110" name="Freeform 444">
                <a:extLst>
                  <a:ext uri="{FF2B5EF4-FFF2-40B4-BE49-F238E27FC236}">
                    <a16:creationId xmlns:a16="http://schemas.microsoft.com/office/drawing/2014/main" id="{3566057B-9DA5-40F5-C5AD-904F7F98C9E6}"/>
                  </a:ext>
                </a:extLst>
              </p:cNvPr>
              <p:cNvSpPr>
                <a:spLocks noEditPoints="1"/>
              </p:cNvSpPr>
              <p:nvPr/>
            </p:nvSpPr>
            <p:spPr bwMode="auto">
              <a:xfrm>
                <a:off x="885695" y="3789903"/>
                <a:ext cx="145507" cy="142344"/>
              </a:xfrm>
              <a:custGeom>
                <a:avLst/>
                <a:gdLst>
                  <a:gd name="T0" fmla="*/ 78 w 78"/>
                  <a:gd name="T1" fmla="*/ 9 h 76"/>
                  <a:gd name="T2" fmla="*/ 70 w 78"/>
                  <a:gd name="T3" fmla="*/ 1 h 76"/>
                  <a:gd name="T4" fmla="*/ 69 w 78"/>
                  <a:gd name="T5" fmla="*/ 0 h 76"/>
                  <a:gd name="T6" fmla="*/ 31 w 78"/>
                  <a:gd name="T7" fmla="*/ 36 h 76"/>
                  <a:gd name="T8" fmla="*/ 30 w 78"/>
                  <a:gd name="T9" fmla="*/ 36 h 76"/>
                  <a:gd name="T10" fmla="*/ 20 w 78"/>
                  <a:gd name="T11" fmla="*/ 34 h 76"/>
                  <a:gd name="T12" fmla="*/ 1 w 78"/>
                  <a:gd name="T13" fmla="*/ 53 h 76"/>
                  <a:gd name="T14" fmla="*/ 23 w 78"/>
                  <a:gd name="T15" fmla="*/ 75 h 76"/>
                  <a:gd name="T16" fmla="*/ 42 w 78"/>
                  <a:gd name="T17" fmla="*/ 57 h 76"/>
                  <a:gd name="T18" fmla="*/ 41 w 78"/>
                  <a:gd name="T19" fmla="*/ 47 h 76"/>
                  <a:gd name="T20" fmla="*/ 41 w 78"/>
                  <a:gd name="T21" fmla="*/ 46 h 76"/>
                  <a:gd name="T22" fmla="*/ 78 w 78"/>
                  <a:gd name="T23" fmla="*/ 11 h 76"/>
                  <a:gd name="T24" fmla="*/ 78 w 78"/>
                  <a:gd name="T25" fmla="*/ 9 h 76"/>
                  <a:gd name="T26" fmla="*/ 21 w 78"/>
                  <a:gd name="T27" fmla="*/ 62 h 76"/>
                  <a:gd name="T28" fmla="*/ 14 w 78"/>
                  <a:gd name="T29" fmla="*/ 55 h 76"/>
                  <a:gd name="T30" fmla="*/ 21 w 78"/>
                  <a:gd name="T31" fmla="*/ 48 h 76"/>
                  <a:gd name="T32" fmla="*/ 28 w 78"/>
                  <a:gd name="T33" fmla="*/ 55 h 76"/>
                  <a:gd name="T34" fmla="*/ 21 w 78"/>
                  <a:gd name="T35" fmla="*/ 6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76">
                    <a:moveTo>
                      <a:pt x="78" y="9"/>
                    </a:moveTo>
                    <a:cubicBezTo>
                      <a:pt x="70" y="1"/>
                      <a:pt x="70" y="1"/>
                      <a:pt x="70" y="1"/>
                    </a:cubicBezTo>
                    <a:cubicBezTo>
                      <a:pt x="69" y="0"/>
                      <a:pt x="69" y="0"/>
                      <a:pt x="69" y="0"/>
                    </a:cubicBezTo>
                    <a:cubicBezTo>
                      <a:pt x="31" y="36"/>
                      <a:pt x="31" y="36"/>
                      <a:pt x="31" y="36"/>
                    </a:cubicBezTo>
                    <a:cubicBezTo>
                      <a:pt x="30" y="36"/>
                      <a:pt x="30" y="36"/>
                      <a:pt x="30" y="36"/>
                    </a:cubicBezTo>
                    <a:cubicBezTo>
                      <a:pt x="27" y="34"/>
                      <a:pt x="24" y="34"/>
                      <a:pt x="20" y="34"/>
                    </a:cubicBezTo>
                    <a:cubicBezTo>
                      <a:pt x="10" y="34"/>
                      <a:pt x="1" y="43"/>
                      <a:pt x="1" y="53"/>
                    </a:cubicBezTo>
                    <a:cubicBezTo>
                      <a:pt x="0" y="66"/>
                      <a:pt x="10" y="76"/>
                      <a:pt x="23" y="75"/>
                    </a:cubicBezTo>
                    <a:cubicBezTo>
                      <a:pt x="33" y="75"/>
                      <a:pt x="41" y="67"/>
                      <a:pt x="42" y="57"/>
                    </a:cubicBezTo>
                    <a:cubicBezTo>
                      <a:pt x="42" y="53"/>
                      <a:pt x="42" y="50"/>
                      <a:pt x="41" y="47"/>
                    </a:cubicBezTo>
                    <a:cubicBezTo>
                      <a:pt x="41" y="46"/>
                      <a:pt x="41" y="46"/>
                      <a:pt x="41" y="46"/>
                    </a:cubicBezTo>
                    <a:cubicBezTo>
                      <a:pt x="78" y="11"/>
                      <a:pt x="78" y="11"/>
                      <a:pt x="78" y="11"/>
                    </a:cubicBezTo>
                    <a:cubicBezTo>
                      <a:pt x="78" y="9"/>
                      <a:pt x="78" y="9"/>
                      <a:pt x="78" y="9"/>
                    </a:cubicBezTo>
                    <a:moveTo>
                      <a:pt x="21" y="62"/>
                    </a:moveTo>
                    <a:cubicBezTo>
                      <a:pt x="18" y="62"/>
                      <a:pt x="14" y="58"/>
                      <a:pt x="14" y="55"/>
                    </a:cubicBezTo>
                    <a:cubicBezTo>
                      <a:pt x="14" y="51"/>
                      <a:pt x="18" y="48"/>
                      <a:pt x="21" y="48"/>
                    </a:cubicBezTo>
                    <a:cubicBezTo>
                      <a:pt x="25" y="48"/>
                      <a:pt x="28" y="51"/>
                      <a:pt x="28" y="55"/>
                    </a:cubicBezTo>
                    <a:cubicBezTo>
                      <a:pt x="28" y="58"/>
                      <a:pt x="25" y="62"/>
                      <a:pt x="21" y="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grpSp>
      </p:grpSp>
      <p:sp>
        <p:nvSpPr>
          <p:cNvPr id="125" name="Rectangle 124">
            <a:extLst>
              <a:ext uri="{FF2B5EF4-FFF2-40B4-BE49-F238E27FC236}">
                <a16:creationId xmlns:a16="http://schemas.microsoft.com/office/drawing/2014/main" id="{30DF9B56-2AF7-A293-4CE0-5CE5F98BF2F3}"/>
              </a:ext>
            </a:extLst>
          </p:cNvPr>
          <p:cNvSpPr/>
          <p:nvPr/>
        </p:nvSpPr>
        <p:spPr>
          <a:xfrm>
            <a:off x="7940252" y="6228622"/>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grpSp>
        <p:nvGrpSpPr>
          <p:cNvPr id="5" name="Group 4">
            <a:extLst>
              <a:ext uri="{FF2B5EF4-FFF2-40B4-BE49-F238E27FC236}">
                <a16:creationId xmlns:a16="http://schemas.microsoft.com/office/drawing/2014/main" id="{AE919E9B-AC13-DA89-0E0C-EFEF5DBD00A4}"/>
              </a:ext>
            </a:extLst>
          </p:cNvPr>
          <p:cNvGrpSpPr>
            <a:grpSpLocks noChangeAspect="1"/>
          </p:cNvGrpSpPr>
          <p:nvPr/>
        </p:nvGrpSpPr>
        <p:grpSpPr>
          <a:xfrm>
            <a:off x="6096000" y="2966006"/>
            <a:ext cx="470688" cy="472114"/>
            <a:chOff x="500597" y="1429092"/>
            <a:chExt cx="597296" cy="599106"/>
          </a:xfrm>
        </p:grpSpPr>
        <p:sp>
          <p:nvSpPr>
            <p:cNvPr id="6" name="Freeform: Shape 5">
              <a:extLst>
                <a:ext uri="{FF2B5EF4-FFF2-40B4-BE49-F238E27FC236}">
                  <a16:creationId xmlns:a16="http://schemas.microsoft.com/office/drawing/2014/main" id="{9A579DAB-FFAF-9FA1-BF68-92DF582A9867}"/>
                </a:ext>
              </a:extLst>
            </p:cNvPr>
            <p:cNvSpPr/>
            <p:nvPr/>
          </p:nvSpPr>
          <p:spPr>
            <a:xfrm rot="2700000">
              <a:off x="535424" y="1760967"/>
              <a:ext cx="399651" cy="67980"/>
            </a:xfrm>
            <a:custGeom>
              <a:avLst/>
              <a:gdLst>
                <a:gd name="connsiteX0" fmla="*/ 0 w 377667"/>
                <a:gd name="connsiteY0" fmla="*/ 0 h 64241"/>
                <a:gd name="connsiteX1" fmla="*/ 377667 w 377667"/>
                <a:gd name="connsiteY1" fmla="*/ 0 h 64241"/>
                <a:gd name="connsiteX2" fmla="*/ 377667 w 377667"/>
                <a:gd name="connsiteY2" fmla="*/ 64241 h 64241"/>
                <a:gd name="connsiteX3" fmla="*/ 0 w 377667"/>
                <a:gd name="connsiteY3" fmla="*/ 64241 h 64241"/>
              </a:gdLst>
              <a:ahLst/>
              <a:cxnLst>
                <a:cxn ang="0">
                  <a:pos x="connsiteX0" y="connsiteY0"/>
                </a:cxn>
                <a:cxn ang="0">
                  <a:pos x="connsiteX1" y="connsiteY1"/>
                </a:cxn>
                <a:cxn ang="0">
                  <a:pos x="connsiteX2" y="connsiteY2"/>
                </a:cxn>
                <a:cxn ang="0">
                  <a:pos x="connsiteX3" y="connsiteY3"/>
                </a:cxn>
              </a:cxnLst>
              <a:rect l="l" t="t" r="r" b="b"/>
              <a:pathLst>
                <a:path w="377667" h="64241">
                  <a:moveTo>
                    <a:pt x="0" y="0"/>
                  </a:moveTo>
                  <a:lnTo>
                    <a:pt x="377667" y="0"/>
                  </a:lnTo>
                  <a:lnTo>
                    <a:pt x="377667" y="64241"/>
                  </a:lnTo>
                  <a:lnTo>
                    <a:pt x="0" y="6424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7" name="Freeform: Shape 6">
              <a:extLst>
                <a:ext uri="{FF2B5EF4-FFF2-40B4-BE49-F238E27FC236}">
                  <a16:creationId xmlns:a16="http://schemas.microsoft.com/office/drawing/2014/main" id="{CA955615-414C-649E-FEA4-BC2BCEBAC554}"/>
                </a:ext>
              </a:extLst>
            </p:cNvPr>
            <p:cNvSpPr/>
            <p:nvPr/>
          </p:nvSpPr>
          <p:spPr>
            <a:xfrm>
              <a:off x="1033600" y="1429092"/>
              <a:ext cx="64293" cy="64293"/>
            </a:xfrm>
            <a:custGeom>
              <a:avLst/>
              <a:gdLst>
                <a:gd name="connsiteX0" fmla="*/ 0 w 385762"/>
                <a:gd name="connsiteY0" fmla="*/ 0 h 405764"/>
                <a:gd name="connsiteX1" fmla="*/ 385763 w 385762"/>
                <a:gd name="connsiteY1" fmla="*/ 0 h 405764"/>
                <a:gd name="connsiteX2" fmla="*/ 385763 w 385762"/>
                <a:gd name="connsiteY2" fmla="*/ 405765 h 405764"/>
                <a:gd name="connsiteX3" fmla="*/ 0 w 385762"/>
                <a:gd name="connsiteY3" fmla="*/ 405765 h 405764"/>
                <a:gd name="connsiteX4" fmla="*/ 0 w 385762"/>
                <a:gd name="connsiteY4" fmla="*/ 0 h 405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2" h="405764">
                  <a:moveTo>
                    <a:pt x="0" y="0"/>
                  </a:moveTo>
                  <a:lnTo>
                    <a:pt x="385763" y="0"/>
                  </a:lnTo>
                  <a:lnTo>
                    <a:pt x="385763" y="405765"/>
                  </a:lnTo>
                  <a:lnTo>
                    <a:pt x="0" y="405765"/>
                  </a:lnTo>
                  <a:lnTo>
                    <a:pt x="0" y="0"/>
                  </a:lnTo>
                  <a:close/>
                </a:path>
              </a:pathLst>
            </a:custGeom>
            <a:solidFill>
              <a:srgbClr val="00C7FD"/>
            </a:solidFill>
            <a:ln w="9525" cap="flat">
              <a:noFill/>
              <a:prstDash val="solid"/>
              <a:miter/>
            </a:ln>
          </p:spPr>
          <p:txBody>
            <a:bodyPr rtlCol="0" anchor="ctr"/>
            <a:lstStyle/>
            <a:p>
              <a:endParaRPr lang="en-US" sz="800"/>
            </a:p>
          </p:txBody>
        </p:sp>
        <p:grpSp>
          <p:nvGrpSpPr>
            <p:cNvPr id="8" name="Group 7">
              <a:extLst>
                <a:ext uri="{FF2B5EF4-FFF2-40B4-BE49-F238E27FC236}">
                  <a16:creationId xmlns:a16="http://schemas.microsoft.com/office/drawing/2014/main" id="{5DCA2BBA-2B13-028C-3709-25CE14CF4D63}"/>
                </a:ext>
              </a:extLst>
            </p:cNvPr>
            <p:cNvGrpSpPr/>
            <p:nvPr/>
          </p:nvGrpSpPr>
          <p:grpSpPr>
            <a:xfrm>
              <a:off x="770161" y="1579923"/>
              <a:ext cx="171607" cy="208692"/>
              <a:chOff x="1245369" y="-239185"/>
              <a:chExt cx="527620" cy="641638"/>
            </a:xfrm>
            <a:solidFill>
              <a:srgbClr val="00C7FD"/>
            </a:solidFill>
          </p:grpSpPr>
          <p:sp>
            <p:nvSpPr>
              <p:cNvPr id="20" name="Freeform: Shape 19">
                <a:extLst>
                  <a:ext uri="{FF2B5EF4-FFF2-40B4-BE49-F238E27FC236}">
                    <a16:creationId xmlns:a16="http://schemas.microsoft.com/office/drawing/2014/main" id="{2BF30F00-EF6E-190D-29E3-D60E154362F2}"/>
                  </a:ext>
                </a:extLst>
              </p:cNvPr>
              <p:cNvSpPr>
                <a:spLocks/>
              </p:cNvSpPr>
              <p:nvPr/>
            </p:nvSpPr>
            <p:spPr bwMode="auto">
              <a:xfrm>
                <a:off x="1245369" y="-126774"/>
                <a:ext cx="527620" cy="529227"/>
              </a:xfrm>
              <a:custGeom>
                <a:avLst/>
                <a:gdLst>
                  <a:gd name="connsiteX0" fmla="*/ 493309 w 706342"/>
                  <a:gd name="connsiteY0" fmla="*/ 161912 h 708498"/>
                  <a:gd name="connsiteX1" fmla="*/ 367049 w 706342"/>
                  <a:gd name="connsiteY1" fmla="*/ 288172 h 708498"/>
                  <a:gd name="connsiteX2" fmla="*/ 353173 w 706342"/>
                  <a:gd name="connsiteY2" fmla="*/ 285371 h 708498"/>
                  <a:gd name="connsiteX3" fmla="*/ 284294 w 706342"/>
                  <a:gd name="connsiteY3" fmla="*/ 354250 h 708498"/>
                  <a:gd name="connsiteX4" fmla="*/ 353173 w 706342"/>
                  <a:gd name="connsiteY4" fmla="*/ 423129 h 708498"/>
                  <a:gd name="connsiteX5" fmla="*/ 422052 w 706342"/>
                  <a:gd name="connsiteY5" fmla="*/ 354250 h 708498"/>
                  <a:gd name="connsiteX6" fmla="*/ 419646 w 706342"/>
                  <a:gd name="connsiteY6" fmla="*/ 342335 h 708498"/>
                  <a:gd name="connsiteX7" fmla="*/ 546689 w 706342"/>
                  <a:gd name="connsiteY7" fmla="*/ 215292 h 708498"/>
                  <a:gd name="connsiteX8" fmla="*/ 353171 w 706342"/>
                  <a:gd name="connsiteY8" fmla="*/ 0 h 708498"/>
                  <a:gd name="connsiteX9" fmla="*/ 706342 w 706342"/>
                  <a:gd name="connsiteY9" fmla="*/ 354249 h 708498"/>
                  <a:gd name="connsiteX10" fmla="*/ 353171 w 706342"/>
                  <a:gd name="connsiteY10" fmla="*/ 708498 h 708498"/>
                  <a:gd name="connsiteX11" fmla="*/ 0 w 706342"/>
                  <a:gd name="connsiteY11" fmla="*/ 354249 h 708498"/>
                  <a:gd name="connsiteX12" fmla="*/ 353171 w 706342"/>
                  <a:gd name="connsiteY12" fmla="*/ 0 h 7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342" h="708498">
                    <a:moveTo>
                      <a:pt x="493309" y="161912"/>
                    </a:moveTo>
                    <a:lnTo>
                      <a:pt x="367049" y="288172"/>
                    </a:lnTo>
                    <a:lnTo>
                      <a:pt x="353173" y="285371"/>
                    </a:lnTo>
                    <a:cubicBezTo>
                      <a:pt x="315132" y="285371"/>
                      <a:pt x="284294" y="316209"/>
                      <a:pt x="284294" y="354250"/>
                    </a:cubicBezTo>
                    <a:cubicBezTo>
                      <a:pt x="284294" y="392291"/>
                      <a:pt x="315132" y="423129"/>
                      <a:pt x="353173" y="423129"/>
                    </a:cubicBezTo>
                    <a:cubicBezTo>
                      <a:pt x="391214" y="423129"/>
                      <a:pt x="422052" y="392291"/>
                      <a:pt x="422052" y="354250"/>
                    </a:cubicBezTo>
                    <a:lnTo>
                      <a:pt x="419646" y="342335"/>
                    </a:lnTo>
                    <a:lnTo>
                      <a:pt x="546689" y="215292"/>
                    </a:lnTo>
                    <a:close/>
                    <a:moveTo>
                      <a:pt x="353171" y="0"/>
                    </a:moveTo>
                    <a:cubicBezTo>
                      <a:pt x="548222" y="0"/>
                      <a:pt x="706342" y="158603"/>
                      <a:pt x="706342" y="354249"/>
                    </a:cubicBezTo>
                    <a:cubicBezTo>
                      <a:pt x="706342" y="549895"/>
                      <a:pt x="548222" y="708498"/>
                      <a:pt x="353171" y="708498"/>
                    </a:cubicBezTo>
                    <a:cubicBezTo>
                      <a:pt x="158120" y="708498"/>
                      <a:pt x="0" y="549895"/>
                      <a:pt x="0" y="354249"/>
                    </a:cubicBezTo>
                    <a:cubicBezTo>
                      <a:pt x="0" y="158603"/>
                      <a:pt x="158120" y="0"/>
                      <a:pt x="353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21" name="Rectangle 197">
                <a:extLst>
                  <a:ext uri="{FF2B5EF4-FFF2-40B4-BE49-F238E27FC236}">
                    <a16:creationId xmlns:a16="http://schemas.microsoft.com/office/drawing/2014/main" id="{A86B4ACF-F4DB-BF76-2B09-CBE219E2943E}"/>
                  </a:ext>
                </a:extLst>
              </p:cNvPr>
              <p:cNvSpPr>
                <a:spLocks noChangeArrowheads="1"/>
              </p:cNvSpPr>
              <p:nvPr/>
            </p:nvSpPr>
            <p:spPr bwMode="auto">
              <a:xfrm>
                <a:off x="1462839" y="-200674"/>
                <a:ext cx="92681" cy="1424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25" name="Rectangle 197">
                <a:extLst>
                  <a:ext uri="{FF2B5EF4-FFF2-40B4-BE49-F238E27FC236}">
                    <a16:creationId xmlns:a16="http://schemas.microsoft.com/office/drawing/2014/main" id="{FD585CAD-6AA8-B70D-B0FE-6D864FB1EAE6}"/>
                  </a:ext>
                </a:extLst>
              </p:cNvPr>
              <p:cNvSpPr>
                <a:spLocks noChangeArrowheads="1"/>
              </p:cNvSpPr>
              <p:nvPr/>
            </p:nvSpPr>
            <p:spPr bwMode="auto">
              <a:xfrm rot="5400000">
                <a:off x="1471148" y="-285828"/>
                <a:ext cx="76062" cy="169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sp>
          <p:nvSpPr>
            <p:cNvPr id="9" name="Freeform: Shape 8">
              <a:extLst>
                <a:ext uri="{FF2B5EF4-FFF2-40B4-BE49-F238E27FC236}">
                  <a16:creationId xmlns:a16="http://schemas.microsoft.com/office/drawing/2014/main" id="{89F0441D-A261-B239-8CBB-D5BC8B566F84}"/>
                </a:ext>
              </a:extLst>
            </p:cNvPr>
            <p:cNvSpPr/>
            <p:nvPr/>
          </p:nvSpPr>
          <p:spPr>
            <a:xfrm>
              <a:off x="583685" y="1437967"/>
              <a:ext cx="415672" cy="163531"/>
            </a:xfrm>
            <a:custGeom>
              <a:avLst/>
              <a:gdLst>
                <a:gd name="connsiteX0" fmla="*/ 415672 w 415672"/>
                <a:gd name="connsiteY0" fmla="*/ 0 h 163531"/>
                <a:gd name="connsiteX1" fmla="*/ 415672 w 415672"/>
                <a:gd name="connsiteY1" fmla="*/ 67132 h 163531"/>
                <a:gd name="connsiteX2" fmla="*/ 53034 w 415672"/>
                <a:gd name="connsiteY2" fmla="*/ 163531 h 163531"/>
                <a:gd name="connsiteX3" fmla="*/ 0 w 415672"/>
                <a:gd name="connsiteY3" fmla="*/ 110496 h 163531"/>
              </a:gdLst>
              <a:ahLst/>
              <a:cxnLst>
                <a:cxn ang="0">
                  <a:pos x="connsiteX0" y="connsiteY0"/>
                </a:cxn>
                <a:cxn ang="0">
                  <a:pos x="connsiteX1" y="connsiteY1"/>
                </a:cxn>
                <a:cxn ang="0">
                  <a:pos x="connsiteX2" y="connsiteY2"/>
                </a:cxn>
                <a:cxn ang="0">
                  <a:pos x="connsiteX3" y="connsiteY3"/>
                </a:cxn>
              </a:cxnLst>
              <a:rect l="l" t="t" r="r" b="b"/>
              <a:pathLst>
                <a:path w="415672" h="163531">
                  <a:moveTo>
                    <a:pt x="415672" y="0"/>
                  </a:moveTo>
                  <a:lnTo>
                    <a:pt x="415672" y="67132"/>
                  </a:lnTo>
                  <a:lnTo>
                    <a:pt x="53034" y="163531"/>
                  </a:lnTo>
                  <a:lnTo>
                    <a:pt x="0" y="11049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458CB01F-ACA7-C21A-FB38-0411BF4262C2}"/>
                </a:ext>
              </a:extLst>
            </p:cNvPr>
            <p:cNvSpPr/>
            <p:nvPr/>
          </p:nvSpPr>
          <p:spPr>
            <a:xfrm>
              <a:off x="927762" y="1531244"/>
              <a:ext cx="162959" cy="413522"/>
            </a:xfrm>
            <a:custGeom>
              <a:avLst/>
              <a:gdLst>
                <a:gd name="connsiteX0" fmla="*/ 95826 w 162959"/>
                <a:gd name="connsiteY0" fmla="*/ 0 h 413522"/>
                <a:gd name="connsiteX1" fmla="*/ 162959 w 162959"/>
                <a:gd name="connsiteY1" fmla="*/ 0 h 413522"/>
                <a:gd name="connsiteX2" fmla="*/ 53035 w 162959"/>
                <a:gd name="connsiteY2" fmla="*/ 413522 h 413522"/>
                <a:gd name="connsiteX3" fmla="*/ 0 w 162959"/>
                <a:gd name="connsiteY3" fmla="*/ 360487 h 413522"/>
              </a:gdLst>
              <a:ahLst/>
              <a:cxnLst>
                <a:cxn ang="0">
                  <a:pos x="connsiteX0" y="connsiteY0"/>
                </a:cxn>
                <a:cxn ang="0">
                  <a:pos x="connsiteX1" y="connsiteY1"/>
                </a:cxn>
                <a:cxn ang="0">
                  <a:pos x="connsiteX2" y="connsiteY2"/>
                </a:cxn>
                <a:cxn ang="0">
                  <a:pos x="connsiteX3" y="connsiteY3"/>
                </a:cxn>
              </a:cxnLst>
              <a:rect l="l" t="t" r="r" b="b"/>
              <a:pathLst>
                <a:path w="162959" h="413522">
                  <a:moveTo>
                    <a:pt x="95826" y="0"/>
                  </a:moveTo>
                  <a:lnTo>
                    <a:pt x="162959" y="0"/>
                  </a:lnTo>
                  <a:lnTo>
                    <a:pt x="53035" y="413522"/>
                  </a:lnTo>
                  <a:lnTo>
                    <a:pt x="0" y="3604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BE2880C3-0499-D16A-21B5-478C55842909}"/>
                </a:ext>
              </a:extLst>
            </p:cNvPr>
            <p:cNvSpPr/>
            <p:nvPr/>
          </p:nvSpPr>
          <p:spPr>
            <a:xfrm>
              <a:off x="500597" y="1559910"/>
              <a:ext cx="92489" cy="92489"/>
            </a:xfrm>
            <a:custGeom>
              <a:avLst/>
              <a:gdLst>
                <a:gd name="connsiteX0" fmla="*/ 47413 w 92489"/>
                <a:gd name="connsiteY0" fmla="*/ 0 h 92489"/>
                <a:gd name="connsiteX1" fmla="*/ 92489 w 92489"/>
                <a:gd name="connsiteY1" fmla="*/ 45076 h 92489"/>
                <a:gd name="connsiteX2" fmla="*/ 45076 w 92489"/>
                <a:gd name="connsiteY2" fmla="*/ 92489 h 92489"/>
                <a:gd name="connsiteX3" fmla="*/ 0 w 92489"/>
                <a:gd name="connsiteY3" fmla="*/ 47413 h 92489"/>
              </a:gdLst>
              <a:ahLst/>
              <a:cxnLst>
                <a:cxn ang="0">
                  <a:pos x="connsiteX0" y="connsiteY0"/>
                </a:cxn>
                <a:cxn ang="0">
                  <a:pos x="connsiteX1" y="connsiteY1"/>
                </a:cxn>
                <a:cxn ang="0">
                  <a:pos x="connsiteX2" y="connsiteY2"/>
                </a:cxn>
                <a:cxn ang="0">
                  <a:pos x="connsiteX3" y="connsiteY3"/>
                </a:cxn>
              </a:cxnLst>
              <a:rect l="l" t="t" r="r" b="b"/>
              <a:pathLst>
                <a:path w="92489" h="92489">
                  <a:moveTo>
                    <a:pt x="47413" y="0"/>
                  </a:moveTo>
                  <a:lnTo>
                    <a:pt x="92489" y="45076"/>
                  </a:lnTo>
                  <a:lnTo>
                    <a:pt x="45076" y="92489"/>
                  </a:lnTo>
                  <a:lnTo>
                    <a:pt x="0" y="47413"/>
                  </a:lnTo>
                  <a:close/>
                </a:path>
              </a:pathLst>
            </a:custGeom>
            <a:solidFill>
              <a:srgbClr val="00C7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9" name="Freeform: Shape 18">
              <a:extLst>
                <a:ext uri="{FF2B5EF4-FFF2-40B4-BE49-F238E27FC236}">
                  <a16:creationId xmlns:a16="http://schemas.microsoft.com/office/drawing/2014/main" id="{685DA91E-6856-1157-1E2A-5E432CD81E5A}"/>
                </a:ext>
              </a:extLst>
            </p:cNvPr>
            <p:cNvSpPr/>
            <p:nvPr/>
          </p:nvSpPr>
          <p:spPr>
            <a:xfrm>
              <a:off x="876301" y="1935709"/>
              <a:ext cx="92489" cy="92489"/>
            </a:xfrm>
            <a:custGeom>
              <a:avLst/>
              <a:gdLst>
                <a:gd name="connsiteX0" fmla="*/ 47413 w 92489"/>
                <a:gd name="connsiteY0" fmla="*/ 0 h 92489"/>
                <a:gd name="connsiteX1" fmla="*/ 92489 w 92489"/>
                <a:gd name="connsiteY1" fmla="*/ 45076 h 92489"/>
                <a:gd name="connsiteX2" fmla="*/ 45076 w 92489"/>
                <a:gd name="connsiteY2" fmla="*/ 92489 h 92489"/>
                <a:gd name="connsiteX3" fmla="*/ 0 w 92489"/>
                <a:gd name="connsiteY3" fmla="*/ 47413 h 92489"/>
              </a:gdLst>
              <a:ahLst/>
              <a:cxnLst>
                <a:cxn ang="0">
                  <a:pos x="connsiteX0" y="connsiteY0"/>
                </a:cxn>
                <a:cxn ang="0">
                  <a:pos x="connsiteX1" y="connsiteY1"/>
                </a:cxn>
                <a:cxn ang="0">
                  <a:pos x="connsiteX2" y="connsiteY2"/>
                </a:cxn>
                <a:cxn ang="0">
                  <a:pos x="connsiteX3" y="connsiteY3"/>
                </a:cxn>
              </a:cxnLst>
              <a:rect l="l" t="t" r="r" b="b"/>
              <a:pathLst>
                <a:path w="92489" h="92489">
                  <a:moveTo>
                    <a:pt x="47413" y="0"/>
                  </a:moveTo>
                  <a:lnTo>
                    <a:pt x="92489" y="45076"/>
                  </a:lnTo>
                  <a:lnTo>
                    <a:pt x="45076" y="92489"/>
                  </a:lnTo>
                  <a:lnTo>
                    <a:pt x="0" y="47413"/>
                  </a:lnTo>
                  <a:close/>
                </a:path>
              </a:pathLst>
            </a:custGeom>
            <a:solidFill>
              <a:srgbClr val="00C7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grpSp>
        <p:nvGrpSpPr>
          <p:cNvPr id="27" name="Group 26">
            <a:extLst>
              <a:ext uri="{FF2B5EF4-FFF2-40B4-BE49-F238E27FC236}">
                <a16:creationId xmlns:a16="http://schemas.microsoft.com/office/drawing/2014/main" id="{17E58C46-3877-32A2-1C35-EC928153B6EE}"/>
              </a:ext>
            </a:extLst>
          </p:cNvPr>
          <p:cNvGrpSpPr>
            <a:grpSpLocks noChangeAspect="1"/>
          </p:cNvGrpSpPr>
          <p:nvPr/>
        </p:nvGrpSpPr>
        <p:grpSpPr>
          <a:xfrm>
            <a:off x="751769" y="2938060"/>
            <a:ext cx="402911" cy="476453"/>
            <a:chOff x="10417175" y="744951"/>
            <a:chExt cx="520700" cy="615742"/>
          </a:xfrm>
          <a:solidFill>
            <a:srgbClr val="0068B5"/>
          </a:solidFill>
        </p:grpSpPr>
        <p:grpSp>
          <p:nvGrpSpPr>
            <p:cNvPr id="28" name="Group 27">
              <a:extLst>
                <a:ext uri="{FF2B5EF4-FFF2-40B4-BE49-F238E27FC236}">
                  <a16:creationId xmlns:a16="http://schemas.microsoft.com/office/drawing/2014/main" id="{628C57D5-41E5-623E-2352-66F2D4E8DC0C}"/>
                </a:ext>
              </a:extLst>
            </p:cNvPr>
            <p:cNvGrpSpPr/>
            <p:nvPr/>
          </p:nvGrpSpPr>
          <p:grpSpPr>
            <a:xfrm>
              <a:off x="10417175" y="838405"/>
              <a:ext cx="520700" cy="522288"/>
              <a:chOff x="10417175" y="1719263"/>
              <a:chExt cx="520700" cy="522288"/>
            </a:xfrm>
            <a:grpFill/>
          </p:grpSpPr>
          <p:sp>
            <p:nvSpPr>
              <p:cNvPr id="31" name="Freeform 145">
                <a:extLst>
                  <a:ext uri="{FF2B5EF4-FFF2-40B4-BE49-F238E27FC236}">
                    <a16:creationId xmlns:a16="http://schemas.microsoft.com/office/drawing/2014/main" id="{1B607A6B-29A6-F3F6-FA81-A37F30387B0E}"/>
                  </a:ext>
                </a:extLst>
              </p:cNvPr>
              <p:cNvSpPr>
                <a:spLocks/>
              </p:cNvSpPr>
              <p:nvPr/>
            </p:nvSpPr>
            <p:spPr bwMode="auto">
              <a:xfrm>
                <a:off x="10783888" y="1765300"/>
                <a:ext cx="101600" cy="103188"/>
              </a:xfrm>
              <a:custGeom>
                <a:avLst/>
                <a:gdLst>
                  <a:gd name="T0" fmla="*/ 32 w 64"/>
                  <a:gd name="T1" fmla="*/ 65 h 65"/>
                  <a:gd name="T2" fmla="*/ 0 w 64"/>
                  <a:gd name="T3" fmla="*/ 33 h 65"/>
                  <a:gd name="T4" fmla="*/ 32 w 64"/>
                  <a:gd name="T5" fmla="*/ 0 h 65"/>
                  <a:gd name="T6" fmla="*/ 64 w 64"/>
                  <a:gd name="T7" fmla="*/ 33 h 65"/>
                  <a:gd name="T8" fmla="*/ 32 w 64"/>
                  <a:gd name="T9" fmla="*/ 65 h 65"/>
                </a:gdLst>
                <a:ahLst/>
                <a:cxnLst>
                  <a:cxn ang="0">
                    <a:pos x="T0" y="T1"/>
                  </a:cxn>
                  <a:cxn ang="0">
                    <a:pos x="T2" y="T3"/>
                  </a:cxn>
                  <a:cxn ang="0">
                    <a:pos x="T4" y="T5"/>
                  </a:cxn>
                  <a:cxn ang="0">
                    <a:pos x="T6" y="T7"/>
                  </a:cxn>
                  <a:cxn ang="0">
                    <a:pos x="T8" y="T9"/>
                  </a:cxn>
                </a:cxnLst>
                <a:rect l="0" t="0" r="r" b="b"/>
                <a:pathLst>
                  <a:path w="64" h="65">
                    <a:moveTo>
                      <a:pt x="32" y="65"/>
                    </a:moveTo>
                    <a:lnTo>
                      <a:pt x="0" y="33"/>
                    </a:lnTo>
                    <a:lnTo>
                      <a:pt x="32" y="0"/>
                    </a:lnTo>
                    <a:lnTo>
                      <a:pt x="64" y="33"/>
                    </a:lnTo>
                    <a:lnTo>
                      <a:pt x="3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32" name="Freeform 146">
                <a:extLst>
                  <a:ext uri="{FF2B5EF4-FFF2-40B4-BE49-F238E27FC236}">
                    <a16:creationId xmlns:a16="http://schemas.microsoft.com/office/drawing/2014/main" id="{80F532C3-13B6-2E61-D2FD-C3E1B2D82932}"/>
                  </a:ext>
                </a:extLst>
              </p:cNvPr>
              <p:cNvSpPr>
                <a:spLocks/>
              </p:cNvSpPr>
              <p:nvPr/>
            </p:nvSpPr>
            <p:spPr bwMode="auto">
              <a:xfrm>
                <a:off x="10653713" y="1849438"/>
                <a:ext cx="153988" cy="155575"/>
              </a:xfrm>
              <a:custGeom>
                <a:avLst/>
                <a:gdLst>
                  <a:gd name="T0" fmla="*/ 31 w 97"/>
                  <a:gd name="T1" fmla="*/ 98 h 98"/>
                  <a:gd name="T2" fmla="*/ 0 w 97"/>
                  <a:gd name="T3" fmla="*/ 65 h 98"/>
                  <a:gd name="T4" fmla="*/ 65 w 97"/>
                  <a:gd name="T5" fmla="*/ 0 h 98"/>
                  <a:gd name="T6" fmla="*/ 97 w 97"/>
                  <a:gd name="T7" fmla="*/ 32 h 98"/>
                  <a:gd name="T8" fmla="*/ 31 w 97"/>
                  <a:gd name="T9" fmla="*/ 98 h 98"/>
                </a:gdLst>
                <a:ahLst/>
                <a:cxnLst>
                  <a:cxn ang="0">
                    <a:pos x="T0" y="T1"/>
                  </a:cxn>
                  <a:cxn ang="0">
                    <a:pos x="T2" y="T3"/>
                  </a:cxn>
                  <a:cxn ang="0">
                    <a:pos x="T4" y="T5"/>
                  </a:cxn>
                  <a:cxn ang="0">
                    <a:pos x="T6" y="T7"/>
                  </a:cxn>
                  <a:cxn ang="0">
                    <a:pos x="T8" y="T9"/>
                  </a:cxn>
                </a:cxnLst>
                <a:rect l="0" t="0" r="r" b="b"/>
                <a:pathLst>
                  <a:path w="97" h="98">
                    <a:moveTo>
                      <a:pt x="31" y="98"/>
                    </a:moveTo>
                    <a:lnTo>
                      <a:pt x="0" y="65"/>
                    </a:lnTo>
                    <a:lnTo>
                      <a:pt x="65" y="0"/>
                    </a:lnTo>
                    <a:lnTo>
                      <a:pt x="97" y="32"/>
                    </a:lnTo>
                    <a:lnTo>
                      <a:pt x="31"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33" name="Freeform 147">
                <a:extLst>
                  <a:ext uri="{FF2B5EF4-FFF2-40B4-BE49-F238E27FC236}">
                    <a16:creationId xmlns:a16="http://schemas.microsoft.com/office/drawing/2014/main" id="{21783494-A930-412D-7F20-2ABEA767CE01}"/>
                  </a:ext>
                </a:extLst>
              </p:cNvPr>
              <p:cNvSpPr>
                <a:spLocks/>
              </p:cNvSpPr>
              <p:nvPr/>
            </p:nvSpPr>
            <p:spPr bwMode="auto">
              <a:xfrm>
                <a:off x="10417175" y="1719263"/>
                <a:ext cx="520700" cy="522288"/>
              </a:xfrm>
              <a:custGeom>
                <a:avLst/>
                <a:gdLst>
                  <a:gd name="T0" fmla="*/ 278 w 329"/>
                  <a:gd name="T1" fmla="*/ 113 h 330"/>
                  <a:gd name="T2" fmla="*/ 289 w 329"/>
                  <a:gd name="T3" fmla="*/ 164 h 330"/>
                  <a:gd name="T4" fmla="*/ 289 w 329"/>
                  <a:gd name="T5" fmla="*/ 165 h 330"/>
                  <a:gd name="T6" fmla="*/ 165 w 329"/>
                  <a:gd name="T7" fmla="*/ 290 h 330"/>
                  <a:gd name="T8" fmla="*/ 40 w 329"/>
                  <a:gd name="T9" fmla="*/ 164 h 330"/>
                  <a:gd name="T10" fmla="*/ 165 w 329"/>
                  <a:gd name="T11" fmla="*/ 40 h 330"/>
                  <a:gd name="T12" fmla="*/ 212 w 329"/>
                  <a:gd name="T13" fmla="*/ 49 h 330"/>
                  <a:gd name="T14" fmla="*/ 242 w 329"/>
                  <a:gd name="T15" fmla="*/ 19 h 330"/>
                  <a:gd name="T16" fmla="*/ 165 w 329"/>
                  <a:gd name="T17" fmla="*/ 0 h 330"/>
                  <a:gd name="T18" fmla="*/ 0 w 329"/>
                  <a:gd name="T19" fmla="*/ 165 h 330"/>
                  <a:gd name="T20" fmla="*/ 165 w 329"/>
                  <a:gd name="T21" fmla="*/ 330 h 330"/>
                  <a:gd name="T22" fmla="*/ 329 w 329"/>
                  <a:gd name="T23" fmla="*/ 165 h 330"/>
                  <a:gd name="T24" fmla="*/ 329 w 329"/>
                  <a:gd name="T25" fmla="*/ 164 h 330"/>
                  <a:gd name="T26" fmla="*/ 308 w 329"/>
                  <a:gd name="T27" fmla="*/ 83 h 330"/>
                  <a:gd name="T28" fmla="*/ 278 w 329"/>
                  <a:gd name="T29" fmla="*/ 11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9" h="330">
                    <a:moveTo>
                      <a:pt x="278" y="113"/>
                    </a:moveTo>
                    <a:cubicBezTo>
                      <a:pt x="285" y="129"/>
                      <a:pt x="289" y="146"/>
                      <a:pt x="289" y="164"/>
                    </a:cubicBezTo>
                    <a:cubicBezTo>
                      <a:pt x="289" y="165"/>
                      <a:pt x="289" y="165"/>
                      <a:pt x="289" y="165"/>
                    </a:cubicBezTo>
                    <a:cubicBezTo>
                      <a:pt x="289" y="234"/>
                      <a:pt x="233" y="290"/>
                      <a:pt x="165" y="290"/>
                    </a:cubicBezTo>
                    <a:cubicBezTo>
                      <a:pt x="96" y="290"/>
                      <a:pt x="40" y="234"/>
                      <a:pt x="40" y="164"/>
                    </a:cubicBezTo>
                    <a:cubicBezTo>
                      <a:pt x="40" y="96"/>
                      <a:pt x="96" y="40"/>
                      <a:pt x="165" y="40"/>
                    </a:cubicBezTo>
                    <a:cubicBezTo>
                      <a:pt x="181" y="40"/>
                      <a:pt x="197" y="43"/>
                      <a:pt x="212" y="49"/>
                    </a:cubicBezTo>
                    <a:cubicBezTo>
                      <a:pt x="242" y="19"/>
                      <a:pt x="242" y="19"/>
                      <a:pt x="242" y="19"/>
                    </a:cubicBezTo>
                    <a:cubicBezTo>
                      <a:pt x="219" y="7"/>
                      <a:pt x="192" y="0"/>
                      <a:pt x="165" y="0"/>
                    </a:cubicBezTo>
                    <a:cubicBezTo>
                      <a:pt x="74" y="0"/>
                      <a:pt x="0" y="74"/>
                      <a:pt x="0" y="165"/>
                    </a:cubicBezTo>
                    <a:cubicBezTo>
                      <a:pt x="0" y="256"/>
                      <a:pt x="74" y="330"/>
                      <a:pt x="165" y="330"/>
                    </a:cubicBezTo>
                    <a:cubicBezTo>
                      <a:pt x="255" y="330"/>
                      <a:pt x="329" y="256"/>
                      <a:pt x="329" y="165"/>
                    </a:cubicBezTo>
                    <a:cubicBezTo>
                      <a:pt x="329" y="164"/>
                      <a:pt x="329" y="164"/>
                      <a:pt x="329" y="164"/>
                    </a:cubicBezTo>
                    <a:cubicBezTo>
                      <a:pt x="329" y="135"/>
                      <a:pt x="321" y="107"/>
                      <a:pt x="308" y="83"/>
                    </a:cubicBezTo>
                    <a:lnTo>
                      <a:pt x="278" y="1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34" name="Freeform 148">
                <a:extLst>
                  <a:ext uri="{FF2B5EF4-FFF2-40B4-BE49-F238E27FC236}">
                    <a16:creationId xmlns:a16="http://schemas.microsoft.com/office/drawing/2014/main" id="{4204E6C2-FBBB-6D70-9CB6-7D3D6870B7E9}"/>
                  </a:ext>
                </a:extLst>
              </p:cNvPr>
              <p:cNvSpPr>
                <a:spLocks/>
              </p:cNvSpPr>
              <p:nvPr/>
            </p:nvSpPr>
            <p:spPr bwMode="auto">
              <a:xfrm>
                <a:off x="10783888" y="1765300"/>
                <a:ext cx="101600" cy="103188"/>
              </a:xfrm>
              <a:custGeom>
                <a:avLst/>
                <a:gdLst>
                  <a:gd name="T0" fmla="*/ 32 w 64"/>
                  <a:gd name="T1" fmla="*/ 65 h 65"/>
                  <a:gd name="T2" fmla="*/ 0 w 64"/>
                  <a:gd name="T3" fmla="*/ 32 h 65"/>
                  <a:gd name="T4" fmla="*/ 32 w 64"/>
                  <a:gd name="T5" fmla="*/ 0 h 65"/>
                  <a:gd name="T6" fmla="*/ 64 w 64"/>
                  <a:gd name="T7" fmla="*/ 32 h 65"/>
                  <a:gd name="T8" fmla="*/ 32 w 64"/>
                  <a:gd name="T9" fmla="*/ 65 h 65"/>
                </a:gdLst>
                <a:ahLst/>
                <a:cxnLst>
                  <a:cxn ang="0">
                    <a:pos x="T0" y="T1"/>
                  </a:cxn>
                  <a:cxn ang="0">
                    <a:pos x="T2" y="T3"/>
                  </a:cxn>
                  <a:cxn ang="0">
                    <a:pos x="T4" y="T5"/>
                  </a:cxn>
                  <a:cxn ang="0">
                    <a:pos x="T6" y="T7"/>
                  </a:cxn>
                  <a:cxn ang="0">
                    <a:pos x="T8" y="T9"/>
                  </a:cxn>
                </a:cxnLst>
                <a:rect l="0" t="0" r="r" b="b"/>
                <a:pathLst>
                  <a:path w="64" h="65">
                    <a:moveTo>
                      <a:pt x="32" y="65"/>
                    </a:moveTo>
                    <a:lnTo>
                      <a:pt x="0" y="32"/>
                    </a:lnTo>
                    <a:lnTo>
                      <a:pt x="32" y="0"/>
                    </a:lnTo>
                    <a:lnTo>
                      <a:pt x="64" y="32"/>
                    </a:lnTo>
                    <a:lnTo>
                      <a:pt x="32" y="65"/>
                    </a:lnTo>
                    <a:close/>
                  </a:path>
                </a:pathLst>
              </a:custGeom>
              <a:solidFill>
                <a:srgbClr val="00C7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35" name="Freeform 149">
                <a:extLst>
                  <a:ext uri="{FF2B5EF4-FFF2-40B4-BE49-F238E27FC236}">
                    <a16:creationId xmlns:a16="http://schemas.microsoft.com/office/drawing/2014/main" id="{26BF4C0F-F214-CE5F-AA27-A8EB60FB364F}"/>
                  </a:ext>
                </a:extLst>
              </p:cNvPr>
              <p:cNvSpPr>
                <a:spLocks/>
              </p:cNvSpPr>
              <p:nvPr/>
            </p:nvSpPr>
            <p:spPr bwMode="auto">
              <a:xfrm>
                <a:off x="10533063" y="1824038"/>
                <a:ext cx="180975" cy="119063"/>
              </a:xfrm>
              <a:custGeom>
                <a:avLst/>
                <a:gdLst>
                  <a:gd name="T0" fmla="*/ 46 w 115"/>
                  <a:gd name="T1" fmla="*/ 14 h 75"/>
                  <a:gd name="T2" fmla="*/ 0 w 115"/>
                  <a:gd name="T3" fmla="*/ 69 h 75"/>
                  <a:gd name="T4" fmla="*/ 20 w 115"/>
                  <a:gd name="T5" fmla="*/ 75 h 75"/>
                  <a:gd name="T6" fmla="*/ 56 w 115"/>
                  <a:gd name="T7" fmla="*/ 32 h 75"/>
                  <a:gd name="T8" fmla="*/ 99 w 115"/>
                  <a:gd name="T9" fmla="*/ 24 h 75"/>
                  <a:gd name="T10" fmla="*/ 115 w 115"/>
                  <a:gd name="T11" fmla="*/ 7 h 75"/>
                  <a:gd name="T12" fmla="*/ 46 w 115"/>
                  <a:gd name="T13" fmla="*/ 14 h 75"/>
                </a:gdLst>
                <a:ahLst/>
                <a:cxnLst>
                  <a:cxn ang="0">
                    <a:pos x="T0" y="T1"/>
                  </a:cxn>
                  <a:cxn ang="0">
                    <a:pos x="T2" y="T3"/>
                  </a:cxn>
                  <a:cxn ang="0">
                    <a:pos x="T4" y="T5"/>
                  </a:cxn>
                  <a:cxn ang="0">
                    <a:pos x="T6" y="T7"/>
                  </a:cxn>
                  <a:cxn ang="0">
                    <a:pos x="T8" y="T9"/>
                  </a:cxn>
                  <a:cxn ang="0">
                    <a:pos x="T10" y="T11"/>
                  </a:cxn>
                  <a:cxn ang="0">
                    <a:pos x="T12" y="T13"/>
                  </a:cxn>
                </a:cxnLst>
                <a:rect l="0" t="0" r="r" b="b"/>
                <a:pathLst>
                  <a:path w="115" h="75">
                    <a:moveTo>
                      <a:pt x="46" y="14"/>
                    </a:moveTo>
                    <a:cubicBezTo>
                      <a:pt x="24" y="25"/>
                      <a:pt x="8" y="45"/>
                      <a:pt x="0" y="69"/>
                    </a:cubicBezTo>
                    <a:cubicBezTo>
                      <a:pt x="20" y="75"/>
                      <a:pt x="20" y="75"/>
                      <a:pt x="20" y="75"/>
                    </a:cubicBezTo>
                    <a:cubicBezTo>
                      <a:pt x="26" y="56"/>
                      <a:pt x="38" y="41"/>
                      <a:pt x="56" y="32"/>
                    </a:cubicBezTo>
                    <a:cubicBezTo>
                      <a:pt x="69" y="25"/>
                      <a:pt x="84" y="22"/>
                      <a:pt x="99" y="24"/>
                    </a:cubicBezTo>
                    <a:cubicBezTo>
                      <a:pt x="115" y="7"/>
                      <a:pt x="115" y="7"/>
                      <a:pt x="115" y="7"/>
                    </a:cubicBezTo>
                    <a:cubicBezTo>
                      <a:pt x="92" y="0"/>
                      <a:pt x="68" y="3"/>
                      <a:pt x="46" y="14"/>
                    </a:cubicBezTo>
                  </a:path>
                </a:pathLst>
              </a:custGeom>
              <a:solidFill>
                <a:srgbClr val="00C7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sp>
          <p:nvSpPr>
            <p:cNvPr id="29" name="Rectangle 197">
              <a:extLst>
                <a:ext uri="{FF2B5EF4-FFF2-40B4-BE49-F238E27FC236}">
                  <a16:creationId xmlns:a16="http://schemas.microsoft.com/office/drawing/2014/main" id="{046F8184-9613-7076-8655-80F74DFCF1DD}"/>
                </a:ext>
              </a:extLst>
            </p:cNvPr>
            <p:cNvSpPr>
              <a:spLocks noChangeArrowheads="1"/>
            </p:cNvSpPr>
            <p:nvPr/>
          </p:nvSpPr>
          <p:spPr bwMode="auto">
            <a:xfrm>
              <a:off x="10641806" y="774905"/>
              <a:ext cx="71438" cy="1097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30" name="Rectangle 197">
              <a:extLst>
                <a:ext uri="{FF2B5EF4-FFF2-40B4-BE49-F238E27FC236}">
                  <a16:creationId xmlns:a16="http://schemas.microsoft.com/office/drawing/2014/main" id="{FD0AB7FD-ACB5-3CEB-3621-2BCDE3004308}"/>
                </a:ext>
              </a:extLst>
            </p:cNvPr>
            <p:cNvSpPr>
              <a:spLocks noChangeArrowheads="1"/>
            </p:cNvSpPr>
            <p:nvPr/>
          </p:nvSpPr>
          <p:spPr bwMode="auto">
            <a:xfrm rot="5400000">
              <a:off x="10641806" y="715404"/>
              <a:ext cx="71438" cy="1305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sp>
        <p:nvSpPr>
          <p:cNvPr id="3" name="Title 2">
            <a:extLst>
              <a:ext uri="{FF2B5EF4-FFF2-40B4-BE49-F238E27FC236}">
                <a16:creationId xmlns:a16="http://schemas.microsoft.com/office/drawing/2014/main" id="{FABFA592-8ACE-2B07-807C-2F0D302DD7CB}"/>
              </a:ext>
            </a:extLst>
          </p:cNvPr>
          <p:cNvSpPr>
            <a:spLocks noGrp="1"/>
          </p:cNvSpPr>
          <p:nvPr>
            <p:ph type="title"/>
          </p:nvPr>
        </p:nvSpPr>
        <p:spPr>
          <a:xfrm>
            <a:off x="631180" y="571500"/>
            <a:ext cx="10951006" cy="952499"/>
          </a:xfrm>
        </p:spPr>
        <p:txBody>
          <a:bodyPr/>
          <a:lstStyle/>
          <a:p>
            <a:pPr rtl="0"/>
            <a:r>
              <a:rPr kumimoji="0" lang="en-US" sz="4000" b="0" i="0" u="none" strike="noStrike" kern="0" cap="none" spc="0" normalizeH="0" baseline="0" noProof="0">
                <a:ln>
                  <a:noFill/>
                </a:ln>
                <a:solidFill>
                  <a:srgbClr val="FFFFFF"/>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a:rPr>
              <a:t>Intel® TCC Value Proposition</a:t>
            </a:r>
            <a:endParaRPr lang="en-US"/>
          </a:p>
        </p:txBody>
      </p:sp>
    </p:spTree>
    <p:extLst>
      <p:ext uri="{BB962C8B-B14F-4D97-AF65-F5344CB8AC3E}">
        <p14:creationId xmlns:p14="http://schemas.microsoft.com/office/powerpoint/2010/main" val="3706457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4E708-BA09-4EF1-9203-4C4E7957D8DF}"/>
              </a:ext>
            </a:extLst>
          </p:cNvPr>
          <p:cNvSpPr>
            <a:spLocks noGrp="1"/>
          </p:cNvSpPr>
          <p:nvPr>
            <p:ph type="title"/>
          </p:nvPr>
        </p:nvSpPr>
        <p:spPr/>
        <p:txBody>
          <a:bodyPr/>
          <a:lstStyle/>
          <a:p>
            <a:r>
              <a:rPr lang="en-US" sz="5400"/>
              <a:t>Time Sensitive Networking (TSN)</a:t>
            </a:r>
            <a:r>
              <a:rPr lang="en-US" sz="6000"/>
              <a:t> </a:t>
            </a:r>
            <a:br>
              <a:rPr lang="en-US" sz="6000"/>
            </a:br>
            <a:r>
              <a:rPr lang="en-US" sz="4400"/>
              <a:t>Enabling Converged, Secure Networks</a:t>
            </a:r>
            <a:endParaRPr lang="en-US" sz="6000"/>
          </a:p>
        </p:txBody>
      </p:sp>
    </p:spTree>
    <p:extLst>
      <p:ext uri="{BB962C8B-B14F-4D97-AF65-F5344CB8AC3E}">
        <p14:creationId xmlns:p14="http://schemas.microsoft.com/office/powerpoint/2010/main" val="2748434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se-up of a server network panel with lights and cables">
            <a:extLst>
              <a:ext uri="{FF2B5EF4-FFF2-40B4-BE49-F238E27FC236}">
                <a16:creationId xmlns:a16="http://schemas.microsoft.com/office/drawing/2014/main" id="{4AE682E5-568C-B551-7A22-A6BB2280FC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6936" y="2011612"/>
            <a:ext cx="4387214" cy="3520508"/>
          </a:xfrm>
          <a:prstGeom prst="rect">
            <a:avLst/>
          </a:prstGeom>
        </p:spPr>
      </p:pic>
      <p:sp>
        <p:nvSpPr>
          <p:cNvPr id="2" name="Title 1">
            <a:extLst>
              <a:ext uri="{FF2B5EF4-FFF2-40B4-BE49-F238E27FC236}">
                <a16:creationId xmlns:a16="http://schemas.microsoft.com/office/drawing/2014/main" id="{716F66A0-BA84-267A-E241-FDFE965A7F1E}"/>
              </a:ext>
            </a:extLst>
          </p:cNvPr>
          <p:cNvSpPr>
            <a:spLocks noGrp="1"/>
          </p:cNvSpPr>
          <p:nvPr>
            <p:ph type="title"/>
          </p:nvPr>
        </p:nvSpPr>
        <p:spPr>
          <a:xfrm>
            <a:off x="517890" y="217170"/>
            <a:ext cx="11792220" cy="952499"/>
          </a:xfrm>
        </p:spPr>
        <p:txBody>
          <a:bodyPr/>
          <a:lstStyle/>
          <a:p>
            <a:r>
              <a:rPr lang="en-US" sz="3600"/>
              <a:t>Needs for transformation across markets</a:t>
            </a:r>
          </a:p>
        </p:txBody>
      </p:sp>
      <p:sp>
        <p:nvSpPr>
          <p:cNvPr id="4" name="TextBox 3">
            <a:extLst>
              <a:ext uri="{FF2B5EF4-FFF2-40B4-BE49-F238E27FC236}">
                <a16:creationId xmlns:a16="http://schemas.microsoft.com/office/drawing/2014/main" id="{ABBD5FA1-BA00-DEFA-6688-37DDCB0D7402}"/>
              </a:ext>
            </a:extLst>
          </p:cNvPr>
          <p:cNvSpPr txBox="1"/>
          <p:nvPr/>
        </p:nvSpPr>
        <p:spPr>
          <a:xfrm>
            <a:off x="5956936" y="1184908"/>
            <a:ext cx="4387214"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1" u="none" strike="noStrike" cap="none" spc="0" normalizeH="0" baseline="0">
                <a:ln>
                  <a:noFill/>
                </a:ln>
                <a:solidFill>
                  <a:schemeClr val="tx1"/>
                </a:solidFill>
                <a:effectLst/>
                <a:uFillTx/>
                <a:latin typeface="+mn-lt"/>
                <a:ea typeface="+mn-ea"/>
                <a:cs typeface="+mn-cs"/>
                <a:sym typeface="Helvetica Neue"/>
              </a:rPr>
              <a:t>Shift  </a:t>
            </a:r>
            <a:r>
              <a:rPr kumimoji="0" lang="en-US" b="0" i="0" u="none" strike="noStrike" cap="none" spc="0" normalizeH="0" baseline="0">
                <a:ln>
                  <a:noFill/>
                </a:ln>
                <a:solidFill>
                  <a:schemeClr val="tx1"/>
                </a:solidFill>
                <a:effectLst/>
                <a:uFillTx/>
                <a:latin typeface="+mn-lt"/>
                <a:ea typeface="+mn-ea"/>
                <a:cs typeface="+mn-cs"/>
                <a:sym typeface="Helvetica Neue"/>
              </a:rPr>
              <a:t>to </a:t>
            </a:r>
            <a:r>
              <a:rPr lang="en-US">
                <a:solidFill>
                  <a:schemeClr val="tx1"/>
                </a:solidFill>
              </a:rPr>
              <a:t>s</a:t>
            </a:r>
            <a:r>
              <a:rPr kumimoji="0" lang="en-US" b="0" i="0" u="none" strike="noStrike" cap="none" spc="0" normalizeH="0" baseline="0">
                <a:ln>
                  <a:noFill/>
                </a:ln>
                <a:solidFill>
                  <a:schemeClr val="tx1"/>
                </a:solidFill>
                <a:effectLst/>
                <a:uFillTx/>
                <a:latin typeface="+mn-lt"/>
                <a:ea typeface="+mn-ea"/>
                <a:cs typeface="+mn-cs"/>
                <a:sym typeface="Helvetica Neue"/>
              </a:rPr>
              <a:t>ecure, converged networks</a:t>
            </a:r>
          </a:p>
        </p:txBody>
      </p:sp>
      <p:sp>
        <p:nvSpPr>
          <p:cNvPr id="5" name="TextBox 4">
            <a:extLst>
              <a:ext uri="{FF2B5EF4-FFF2-40B4-BE49-F238E27FC236}">
                <a16:creationId xmlns:a16="http://schemas.microsoft.com/office/drawing/2014/main" id="{A0302E91-9D77-4E8B-33DE-6C8C3C7B613B}"/>
              </a:ext>
            </a:extLst>
          </p:cNvPr>
          <p:cNvSpPr txBox="1"/>
          <p:nvPr/>
        </p:nvSpPr>
        <p:spPr>
          <a:xfrm>
            <a:off x="1640205" y="1181096"/>
            <a:ext cx="3952874"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i="1">
                <a:solidFill>
                  <a:schemeClr val="tx1"/>
                </a:solidFill>
              </a:rPr>
              <a:t>Shift</a:t>
            </a:r>
            <a:r>
              <a:rPr lang="en-US">
                <a:solidFill>
                  <a:schemeClr val="tx1"/>
                </a:solidFill>
              </a:rPr>
              <a:t> to portable, s</a:t>
            </a:r>
            <a:r>
              <a:rPr kumimoji="0" lang="en-US" b="0" i="0" u="none" strike="noStrike" cap="none" spc="0" normalizeH="0" baseline="0">
                <a:ln>
                  <a:noFill/>
                </a:ln>
                <a:solidFill>
                  <a:schemeClr val="tx1"/>
                </a:solidFill>
                <a:effectLst/>
                <a:uFillTx/>
                <a:latin typeface="+mn-lt"/>
                <a:ea typeface="+mn-ea"/>
                <a:cs typeface="+mn-cs"/>
                <a:sym typeface="Helvetica Neue"/>
              </a:rPr>
              <a:t>oftware defined workloads </a:t>
            </a:r>
          </a:p>
        </p:txBody>
      </p:sp>
      <p:pic>
        <p:nvPicPr>
          <p:cNvPr id="9" name="Picture 8" descr="A line of binary code">
            <a:extLst>
              <a:ext uri="{FF2B5EF4-FFF2-40B4-BE49-F238E27FC236}">
                <a16:creationId xmlns:a16="http://schemas.microsoft.com/office/drawing/2014/main" id="{ECF05744-C3AC-0E2E-35A7-12049D3AA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0677" y="2053084"/>
            <a:ext cx="3952874" cy="3479036"/>
          </a:xfrm>
          <a:prstGeom prst="rect">
            <a:avLst/>
          </a:prstGeom>
        </p:spPr>
      </p:pic>
      <p:sp>
        <p:nvSpPr>
          <p:cNvPr id="3" name="Rectangle 2">
            <a:extLst>
              <a:ext uri="{FF2B5EF4-FFF2-40B4-BE49-F238E27FC236}">
                <a16:creationId xmlns:a16="http://schemas.microsoft.com/office/drawing/2014/main" id="{017D61EA-9FAA-FF7D-8101-8180683FBC20}"/>
              </a:ext>
            </a:extLst>
          </p:cNvPr>
          <p:cNvSpPr/>
          <p:nvPr/>
        </p:nvSpPr>
        <p:spPr>
          <a:xfrm>
            <a:off x="1284790" y="1169669"/>
            <a:ext cx="4514126" cy="4675546"/>
          </a:xfrm>
          <a:prstGeom prst="rect">
            <a:avLst/>
          </a:prstGeom>
          <a:solidFill>
            <a:schemeClr val="bg2">
              <a:alpha val="86074"/>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9E33F36A-11F0-9A82-1444-84770973BBDA}"/>
              </a:ext>
            </a:extLst>
          </p:cNvPr>
          <p:cNvSpPr/>
          <p:nvPr/>
        </p:nvSpPr>
        <p:spPr>
          <a:xfrm>
            <a:off x="517890" y="2613527"/>
            <a:ext cx="5439046" cy="194925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Helvetica Neue Medium"/>
                <a:cs typeface="Helvetica Neue Medium"/>
                <a:sym typeface="Helvetica Neue Medium"/>
              </a:rPr>
              <a:t>To support the need for converged edge networks, industries are adding new network capabilities.  One of the largest initiatives in this area is the field of </a:t>
            </a:r>
          </a:p>
          <a:p>
            <a:pPr marL="0" marR="0" indent="0" algn="ctr" defTabSz="825500" rtl="0" fontAlgn="auto" latinLnBrk="0" hangingPunct="0">
              <a:lnSpc>
                <a:spcPct val="100000"/>
              </a:lnSpc>
              <a:spcBef>
                <a:spcPts val="0"/>
              </a:spcBef>
              <a:spcAft>
                <a:spcPts val="0"/>
              </a:spcAft>
              <a:buClrTx/>
              <a:buSzTx/>
              <a:buFontTx/>
              <a:buNone/>
              <a:tabLst/>
            </a:pPr>
            <a:r>
              <a:rPr kumimoji="0" lang="en-US" b="1" i="1" u="none" strike="noStrike" cap="none" spc="0" normalizeH="0" baseline="0">
                <a:ln>
                  <a:noFill/>
                </a:ln>
                <a:solidFill>
                  <a:srgbClr val="FFFFFF"/>
                </a:solidFill>
                <a:effectLst/>
                <a:uFillTx/>
                <a:latin typeface="+mj-lt"/>
                <a:ea typeface="Helvetica Neue Medium"/>
                <a:cs typeface="Helvetica Neue Medium"/>
                <a:sym typeface="Helvetica Neue Medium"/>
              </a:rPr>
              <a:t>Time Sensitive Networking</a:t>
            </a:r>
          </a:p>
        </p:txBody>
      </p:sp>
    </p:spTree>
    <p:extLst>
      <p:ext uri="{BB962C8B-B14F-4D97-AF65-F5344CB8AC3E}">
        <p14:creationId xmlns:p14="http://schemas.microsoft.com/office/powerpoint/2010/main" val="3301118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B923-C7F4-5138-B199-2E131BB73709}"/>
              </a:ext>
            </a:extLst>
          </p:cNvPr>
          <p:cNvSpPr>
            <a:spLocks noGrp="1"/>
          </p:cNvSpPr>
          <p:nvPr>
            <p:ph type="title"/>
          </p:nvPr>
        </p:nvSpPr>
        <p:spPr>
          <a:xfrm>
            <a:off x="1221962" y="225833"/>
            <a:ext cx="9256239" cy="689499"/>
          </a:xfrm>
        </p:spPr>
        <p:txBody>
          <a:bodyPr/>
          <a:lstStyle/>
          <a:p>
            <a:pPr algn="ctr"/>
            <a:r>
              <a:rPr lang="en-US" sz="3600"/>
              <a:t>Time Sensitive Networking</a:t>
            </a:r>
          </a:p>
        </p:txBody>
      </p:sp>
      <p:pic>
        <p:nvPicPr>
          <p:cNvPr id="7" name="Picture 6" descr="Fan raising hands in concert">
            <a:extLst>
              <a:ext uri="{FF2B5EF4-FFF2-40B4-BE49-F238E27FC236}">
                <a16:creationId xmlns:a16="http://schemas.microsoft.com/office/drawing/2014/main" id="{EE20149E-321E-135C-1718-69EE5DD56E0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1039574"/>
            <a:ext cx="2286000" cy="1520784"/>
          </a:xfrm>
          <a:prstGeom prst="rect">
            <a:avLst/>
          </a:prstGeom>
        </p:spPr>
      </p:pic>
      <p:pic>
        <p:nvPicPr>
          <p:cNvPr id="19" name="Picture 18" descr="Airplane taking off against dramatic sky">
            <a:extLst>
              <a:ext uri="{FF2B5EF4-FFF2-40B4-BE49-F238E27FC236}">
                <a16:creationId xmlns:a16="http://schemas.microsoft.com/office/drawing/2014/main" id="{42B161EF-B6AC-A8DB-875C-611D8FE1B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382" y="1034818"/>
            <a:ext cx="2286000" cy="1520279"/>
          </a:xfrm>
          <a:prstGeom prst="rect">
            <a:avLst/>
          </a:prstGeom>
        </p:spPr>
      </p:pic>
      <p:pic>
        <p:nvPicPr>
          <p:cNvPr id="31" name="Picture 30" descr="A picture containing outdoor&#10;&#10;Description automatically generated">
            <a:extLst>
              <a:ext uri="{FF2B5EF4-FFF2-40B4-BE49-F238E27FC236}">
                <a16:creationId xmlns:a16="http://schemas.microsoft.com/office/drawing/2014/main" id="{E041A13D-CB30-A71B-2310-C2956A90E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4164" y="1035668"/>
            <a:ext cx="2286000" cy="1520279"/>
          </a:xfrm>
          <a:prstGeom prst="rect">
            <a:avLst/>
          </a:prstGeom>
        </p:spPr>
      </p:pic>
      <p:pic>
        <p:nvPicPr>
          <p:cNvPr id="33" name="Picture 32" descr="A picture containing car, outdoor, driving, vehicle&#10;&#10;Description automatically generated">
            <a:extLst>
              <a:ext uri="{FF2B5EF4-FFF2-40B4-BE49-F238E27FC236}">
                <a16:creationId xmlns:a16="http://schemas.microsoft.com/office/drawing/2014/main" id="{EBE37534-2AEB-6BE8-5F5A-29B430946BAC}"/>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342412" y="1034818"/>
            <a:ext cx="2283602" cy="1517904"/>
          </a:xfrm>
          <a:prstGeom prst="rect">
            <a:avLst/>
          </a:prstGeom>
        </p:spPr>
      </p:pic>
      <p:pic>
        <p:nvPicPr>
          <p:cNvPr id="35" name="Picture 34">
            <a:extLst>
              <a:ext uri="{FF2B5EF4-FFF2-40B4-BE49-F238E27FC236}">
                <a16:creationId xmlns:a16="http://schemas.microsoft.com/office/drawing/2014/main" id="{3B4F896F-AC74-94B6-FE6B-B70109968E99}"/>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11537" y="1034819"/>
            <a:ext cx="2286000" cy="1517904"/>
          </a:xfrm>
          <a:prstGeom prst="rect">
            <a:avLst/>
          </a:prstGeom>
        </p:spPr>
      </p:pic>
      <p:sp>
        <p:nvSpPr>
          <p:cNvPr id="36" name="TextBox 35">
            <a:extLst>
              <a:ext uri="{FF2B5EF4-FFF2-40B4-BE49-F238E27FC236}">
                <a16:creationId xmlns:a16="http://schemas.microsoft.com/office/drawing/2014/main" id="{D1EF4C2F-1CB7-6F94-7E97-F5DBCA49D550}"/>
              </a:ext>
            </a:extLst>
          </p:cNvPr>
          <p:cNvSpPr txBox="1"/>
          <p:nvPr/>
        </p:nvSpPr>
        <p:spPr>
          <a:xfrm>
            <a:off x="285584" y="2572093"/>
            <a:ext cx="1983179" cy="287002"/>
          </a:xfrm>
          <a:prstGeom prst="rect">
            <a:avLst/>
          </a:prstGeom>
          <a:noFill/>
        </p:spPr>
        <p:txBody>
          <a:bodyPr wrap="square" rtlCol="0">
            <a:spAutoFit/>
          </a:bodyPr>
          <a:lstStyle/>
          <a:p>
            <a:r>
              <a:rPr lang="en-US" sz="1400">
                <a:solidFill>
                  <a:schemeClr val="tx1"/>
                </a:solidFill>
              </a:rPr>
              <a:t>PROFESSIONAL AV</a:t>
            </a:r>
          </a:p>
        </p:txBody>
      </p:sp>
      <p:sp>
        <p:nvSpPr>
          <p:cNvPr id="37" name="TextBox 36">
            <a:extLst>
              <a:ext uri="{FF2B5EF4-FFF2-40B4-BE49-F238E27FC236}">
                <a16:creationId xmlns:a16="http://schemas.microsoft.com/office/drawing/2014/main" id="{62C35ACD-E221-5F18-03B3-84B89114FEE3}"/>
              </a:ext>
            </a:extLst>
          </p:cNvPr>
          <p:cNvSpPr txBox="1"/>
          <p:nvPr/>
        </p:nvSpPr>
        <p:spPr>
          <a:xfrm>
            <a:off x="2820964" y="2573790"/>
            <a:ext cx="1983179" cy="287002"/>
          </a:xfrm>
          <a:prstGeom prst="rect">
            <a:avLst/>
          </a:prstGeom>
          <a:noFill/>
        </p:spPr>
        <p:txBody>
          <a:bodyPr wrap="square" rtlCol="0">
            <a:spAutoFit/>
          </a:bodyPr>
          <a:lstStyle/>
          <a:p>
            <a:r>
              <a:rPr lang="en-US" sz="1400">
                <a:solidFill>
                  <a:schemeClr val="tx1"/>
                </a:solidFill>
              </a:rPr>
              <a:t>AUTOMOTIVE</a:t>
            </a:r>
          </a:p>
        </p:txBody>
      </p:sp>
      <p:sp>
        <p:nvSpPr>
          <p:cNvPr id="38" name="TextBox 37">
            <a:extLst>
              <a:ext uri="{FF2B5EF4-FFF2-40B4-BE49-F238E27FC236}">
                <a16:creationId xmlns:a16="http://schemas.microsoft.com/office/drawing/2014/main" id="{506D18ED-15C0-85B3-20D9-ABA0218A2090}"/>
              </a:ext>
            </a:extLst>
          </p:cNvPr>
          <p:cNvSpPr txBox="1"/>
          <p:nvPr/>
        </p:nvSpPr>
        <p:spPr>
          <a:xfrm>
            <a:off x="5196602" y="2560358"/>
            <a:ext cx="1983179" cy="287002"/>
          </a:xfrm>
          <a:prstGeom prst="rect">
            <a:avLst/>
          </a:prstGeom>
          <a:noFill/>
        </p:spPr>
        <p:txBody>
          <a:bodyPr wrap="square" rtlCol="0">
            <a:spAutoFit/>
          </a:bodyPr>
          <a:lstStyle/>
          <a:p>
            <a:r>
              <a:rPr lang="en-US" sz="1400">
                <a:solidFill>
                  <a:schemeClr val="tx1"/>
                </a:solidFill>
              </a:rPr>
              <a:t>INDUSTRIAL </a:t>
            </a:r>
          </a:p>
        </p:txBody>
      </p:sp>
      <p:sp>
        <p:nvSpPr>
          <p:cNvPr id="39" name="TextBox 38">
            <a:extLst>
              <a:ext uri="{FF2B5EF4-FFF2-40B4-BE49-F238E27FC236}">
                <a16:creationId xmlns:a16="http://schemas.microsoft.com/office/drawing/2014/main" id="{C487937F-66AD-FCF6-0871-075FDFFBE3A0}"/>
              </a:ext>
            </a:extLst>
          </p:cNvPr>
          <p:cNvSpPr txBox="1"/>
          <p:nvPr/>
        </p:nvSpPr>
        <p:spPr>
          <a:xfrm>
            <a:off x="7565988" y="2560358"/>
            <a:ext cx="1983179" cy="287002"/>
          </a:xfrm>
          <a:prstGeom prst="rect">
            <a:avLst/>
          </a:prstGeom>
          <a:noFill/>
        </p:spPr>
        <p:txBody>
          <a:bodyPr wrap="square" rtlCol="0">
            <a:spAutoFit/>
          </a:bodyPr>
          <a:lstStyle/>
          <a:p>
            <a:r>
              <a:rPr lang="en-US" sz="1400">
                <a:solidFill>
                  <a:schemeClr val="tx1"/>
                </a:solidFill>
              </a:rPr>
              <a:t>AEROSPACE</a:t>
            </a:r>
          </a:p>
        </p:txBody>
      </p:sp>
      <p:sp>
        <p:nvSpPr>
          <p:cNvPr id="40" name="TextBox 39">
            <a:extLst>
              <a:ext uri="{FF2B5EF4-FFF2-40B4-BE49-F238E27FC236}">
                <a16:creationId xmlns:a16="http://schemas.microsoft.com/office/drawing/2014/main" id="{AB3BA56A-7C97-FF92-2898-E662275670D0}"/>
              </a:ext>
            </a:extLst>
          </p:cNvPr>
          <p:cNvSpPr txBox="1"/>
          <p:nvPr/>
        </p:nvSpPr>
        <p:spPr>
          <a:xfrm>
            <a:off x="9497551" y="2560358"/>
            <a:ext cx="2286000" cy="287002"/>
          </a:xfrm>
          <a:prstGeom prst="rect">
            <a:avLst/>
          </a:prstGeom>
          <a:noFill/>
        </p:spPr>
        <p:txBody>
          <a:bodyPr wrap="square" rtlCol="0">
            <a:spAutoFit/>
          </a:bodyPr>
          <a:lstStyle/>
          <a:p>
            <a:r>
              <a:rPr lang="en-US" sz="1400">
                <a:solidFill>
                  <a:schemeClr val="tx1"/>
                </a:solidFill>
              </a:rPr>
              <a:t>CELLULAR NETWORKS</a:t>
            </a:r>
          </a:p>
        </p:txBody>
      </p:sp>
      <p:sp>
        <p:nvSpPr>
          <p:cNvPr id="41" name="Rectangle 40">
            <a:extLst>
              <a:ext uri="{FF2B5EF4-FFF2-40B4-BE49-F238E27FC236}">
                <a16:creationId xmlns:a16="http://schemas.microsoft.com/office/drawing/2014/main" id="{5713195F-5E2F-395A-717C-7A00E71D0129}"/>
              </a:ext>
            </a:extLst>
          </p:cNvPr>
          <p:cNvSpPr/>
          <p:nvPr/>
        </p:nvSpPr>
        <p:spPr>
          <a:xfrm>
            <a:off x="0" y="3038774"/>
            <a:ext cx="11700164" cy="1772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grpSp>
        <p:nvGrpSpPr>
          <p:cNvPr id="9" name="Group 8">
            <a:extLst>
              <a:ext uri="{FF2B5EF4-FFF2-40B4-BE49-F238E27FC236}">
                <a16:creationId xmlns:a16="http://schemas.microsoft.com/office/drawing/2014/main" id="{0A4ECB3F-3DFC-B1C9-B5FB-792071F0DE7E}"/>
              </a:ext>
            </a:extLst>
          </p:cNvPr>
          <p:cNvGrpSpPr/>
          <p:nvPr/>
        </p:nvGrpSpPr>
        <p:grpSpPr>
          <a:xfrm>
            <a:off x="2205506" y="3271159"/>
            <a:ext cx="1548347" cy="1318647"/>
            <a:chOff x="2205506" y="3287258"/>
            <a:chExt cx="1548347" cy="1318647"/>
          </a:xfrm>
        </p:grpSpPr>
        <p:sp>
          <p:nvSpPr>
            <p:cNvPr id="47" name="Oval 46">
              <a:extLst>
                <a:ext uri="{FF2B5EF4-FFF2-40B4-BE49-F238E27FC236}">
                  <a16:creationId xmlns:a16="http://schemas.microsoft.com/office/drawing/2014/main" id="{C7A15F3C-DD21-34C8-16B9-161F1C339B27}"/>
                </a:ext>
              </a:extLst>
            </p:cNvPr>
            <p:cNvSpPr/>
            <p:nvPr/>
          </p:nvSpPr>
          <p:spPr>
            <a:xfrm>
              <a:off x="2568199" y="3287258"/>
              <a:ext cx="822960" cy="822960"/>
            </a:xfrm>
            <a:prstGeom prst="ellipse">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62" name="Group 61">
              <a:extLst>
                <a:ext uri="{FF2B5EF4-FFF2-40B4-BE49-F238E27FC236}">
                  <a16:creationId xmlns:a16="http://schemas.microsoft.com/office/drawing/2014/main" id="{8A814C85-45AD-C127-1C8D-3A0D04A41B59}"/>
                </a:ext>
              </a:extLst>
            </p:cNvPr>
            <p:cNvGrpSpPr>
              <a:grpSpLocks noChangeAspect="1"/>
            </p:cNvGrpSpPr>
            <p:nvPr/>
          </p:nvGrpSpPr>
          <p:grpSpPr>
            <a:xfrm>
              <a:off x="2722372" y="3445920"/>
              <a:ext cx="514614" cy="517203"/>
              <a:chOff x="2458968" y="1384113"/>
              <a:chExt cx="620848" cy="623970"/>
            </a:xfrm>
          </p:grpSpPr>
          <p:grpSp>
            <p:nvGrpSpPr>
              <p:cNvPr id="63" name="Group 62">
                <a:extLst>
                  <a:ext uri="{FF2B5EF4-FFF2-40B4-BE49-F238E27FC236}">
                    <a16:creationId xmlns:a16="http://schemas.microsoft.com/office/drawing/2014/main" id="{9BFDEBAE-90DE-2A4A-29B8-3AF7E01BD9F1}"/>
                  </a:ext>
                </a:extLst>
              </p:cNvPr>
              <p:cNvGrpSpPr/>
              <p:nvPr/>
            </p:nvGrpSpPr>
            <p:grpSpPr>
              <a:xfrm>
                <a:off x="2458968" y="1749307"/>
                <a:ext cx="212792" cy="258776"/>
                <a:chOff x="2458968" y="1749307"/>
                <a:chExt cx="212792" cy="258776"/>
              </a:xfrm>
              <a:solidFill>
                <a:srgbClr val="00C7FD"/>
              </a:solidFill>
            </p:grpSpPr>
            <p:sp>
              <p:nvSpPr>
                <p:cNvPr id="77" name="Freeform: Shape 954">
                  <a:extLst>
                    <a:ext uri="{FF2B5EF4-FFF2-40B4-BE49-F238E27FC236}">
                      <a16:creationId xmlns:a16="http://schemas.microsoft.com/office/drawing/2014/main" id="{D0D9284C-896F-65F7-DD9A-7E8900C9756A}"/>
                    </a:ext>
                  </a:extLst>
                </p:cNvPr>
                <p:cNvSpPr>
                  <a:spLocks/>
                </p:cNvSpPr>
                <p:nvPr/>
              </p:nvSpPr>
              <p:spPr bwMode="auto">
                <a:xfrm>
                  <a:off x="2458968" y="1794641"/>
                  <a:ext cx="212792" cy="213442"/>
                </a:xfrm>
                <a:custGeom>
                  <a:avLst/>
                  <a:gdLst>
                    <a:gd name="connsiteX0" fmla="*/ 493309 w 706342"/>
                    <a:gd name="connsiteY0" fmla="*/ 161912 h 708498"/>
                    <a:gd name="connsiteX1" fmla="*/ 367049 w 706342"/>
                    <a:gd name="connsiteY1" fmla="*/ 288172 h 708498"/>
                    <a:gd name="connsiteX2" fmla="*/ 353173 w 706342"/>
                    <a:gd name="connsiteY2" fmla="*/ 285371 h 708498"/>
                    <a:gd name="connsiteX3" fmla="*/ 284294 w 706342"/>
                    <a:gd name="connsiteY3" fmla="*/ 354250 h 708498"/>
                    <a:gd name="connsiteX4" fmla="*/ 353173 w 706342"/>
                    <a:gd name="connsiteY4" fmla="*/ 423129 h 708498"/>
                    <a:gd name="connsiteX5" fmla="*/ 422052 w 706342"/>
                    <a:gd name="connsiteY5" fmla="*/ 354250 h 708498"/>
                    <a:gd name="connsiteX6" fmla="*/ 419646 w 706342"/>
                    <a:gd name="connsiteY6" fmla="*/ 342335 h 708498"/>
                    <a:gd name="connsiteX7" fmla="*/ 546689 w 706342"/>
                    <a:gd name="connsiteY7" fmla="*/ 215292 h 708498"/>
                    <a:gd name="connsiteX8" fmla="*/ 353171 w 706342"/>
                    <a:gd name="connsiteY8" fmla="*/ 0 h 708498"/>
                    <a:gd name="connsiteX9" fmla="*/ 706342 w 706342"/>
                    <a:gd name="connsiteY9" fmla="*/ 354249 h 708498"/>
                    <a:gd name="connsiteX10" fmla="*/ 353171 w 706342"/>
                    <a:gd name="connsiteY10" fmla="*/ 708498 h 708498"/>
                    <a:gd name="connsiteX11" fmla="*/ 0 w 706342"/>
                    <a:gd name="connsiteY11" fmla="*/ 354249 h 708498"/>
                    <a:gd name="connsiteX12" fmla="*/ 353171 w 706342"/>
                    <a:gd name="connsiteY12" fmla="*/ 0 h 7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342" h="708498">
                      <a:moveTo>
                        <a:pt x="493309" y="161912"/>
                      </a:moveTo>
                      <a:lnTo>
                        <a:pt x="367049" y="288172"/>
                      </a:lnTo>
                      <a:lnTo>
                        <a:pt x="353173" y="285371"/>
                      </a:lnTo>
                      <a:cubicBezTo>
                        <a:pt x="315132" y="285371"/>
                        <a:pt x="284294" y="316209"/>
                        <a:pt x="284294" y="354250"/>
                      </a:cubicBezTo>
                      <a:cubicBezTo>
                        <a:pt x="284294" y="392291"/>
                        <a:pt x="315132" y="423129"/>
                        <a:pt x="353173" y="423129"/>
                      </a:cubicBezTo>
                      <a:cubicBezTo>
                        <a:pt x="391214" y="423129"/>
                        <a:pt x="422052" y="392291"/>
                        <a:pt x="422052" y="354250"/>
                      </a:cubicBezTo>
                      <a:lnTo>
                        <a:pt x="419646" y="342335"/>
                      </a:lnTo>
                      <a:lnTo>
                        <a:pt x="546689" y="215292"/>
                      </a:lnTo>
                      <a:close/>
                      <a:moveTo>
                        <a:pt x="353171" y="0"/>
                      </a:moveTo>
                      <a:cubicBezTo>
                        <a:pt x="548222" y="0"/>
                        <a:pt x="706342" y="158603"/>
                        <a:pt x="706342" y="354249"/>
                      </a:cubicBezTo>
                      <a:cubicBezTo>
                        <a:pt x="706342" y="549895"/>
                        <a:pt x="548222" y="708498"/>
                        <a:pt x="353171" y="708498"/>
                      </a:cubicBezTo>
                      <a:cubicBezTo>
                        <a:pt x="158120" y="708498"/>
                        <a:pt x="0" y="549895"/>
                        <a:pt x="0" y="354249"/>
                      </a:cubicBezTo>
                      <a:cubicBezTo>
                        <a:pt x="0" y="158603"/>
                        <a:pt x="158120" y="0"/>
                        <a:pt x="353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78" name="Rectangle 197">
                  <a:extLst>
                    <a:ext uri="{FF2B5EF4-FFF2-40B4-BE49-F238E27FC236}">
                      <a16:creationId xmlns:a16="http://schemas.microsoft.com/office/drawing/2014/main" id="{1394DDE7-9B0A-F45B-C9BC-FF18A8672C7A}"/>
                    </a:ext>
                  </a:extLst>
                </p:cNvPr>
                <p:cNvSpPr>
                  <a:spLocks noChangeArrowheads="1"/>
                </p:cNvSpPr>
                <p:nvPr/>
              </p:nvSpPr>
              <p:spPr bwMode="auto">
                <a:xfrm>
                  <a:off x="2546675" y="1764837"/>
                  <a:ext cx="37379" cy="574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79" name="Rectangle 197">
                  <a:extLst>
                    <a:ext uri="{FF2B5EF4-FFF2-40B4-BE49-F238E27FC236}">
                      <a16:creationId xmlns:a16="http://schemas.microsoft.com/office/drawing/2014/main" id="{68FACE92-EF17-7E85-A108-55B595EDB4F9}"/>
                    </a:ext>
                  </a:extLst>
                </p:cNvPr>
                <p:cNvSpPr>
                  <a:spLocks noChangeArrowheads="1"/>
                </p:cNvSpPr>
                <p:nvPr/>
              </p:nvSpPr>
              <p:spPr bwMode="auto">
                <a:xfrm rot="5400000">
                  <a:off x="2550026" y="1730495"/>
                  <a:ext cx="30676" cy="682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grpSp>
            <p:nvGrpSpPr>
              <p:cNvPr id="64" name="Group 63">
                <a:extLst>
                  <a:ext uri="{FF2B5EF4-FFF2-40B4-BE49-F238E27FC236}">
                    <a16:creationId xmlns:a16="http://schemas.microsoft.com/office/drawing/2014/main" id="{45E3E1B0-943A-61FC-5DBC-C5203EF0784E}"/>
                  </a:ext>
                </a:extLst>
              </p:cNvPr>
              <p:cNvGrpSpPr/>
              <p:nvPr/>
            </p:nvGrpSpPr>
            <p:grpSpPr>
              <a:xfrm>
                <a:off x="2867024" y="1384113"/>
                <a:ext cx="212792" cy="258776"/>
                <a:chOff x="2867024" y="1384113"/>
                <a:chExt cx="212792" cy="258776"/>
              </a:xfrm>
              <a:solidFill>
                <a:srgbClr val="00C7FD"/>
              </a:solidFill>
            </p:grpSpPr>
            <p:sp>
              <p:nvSpPr>
                <p:cNvPr id="74" name="Freeform: Shape 951">
                  <a:extLst>
                    <a:ext uri="{FF2B5EF4-FFF2-40B4-BE49-F238E27FC236}">
                      <a16:creationId xmlns:a16="http://schemas.microsoft.com/office/drawing/2014/main" id="{B9A8CD77-9AA7-C885-C081-84D73A2546CC}"/>
                    </a:ext>
                  </a:extLst>
                </p:cNvPr>
                <p:cNvSpPr>
                  <a:spLocks/>
                </p:cNvSpPr>
                <p:nvPr/>
              </p:nvSpPr>
              <p:spPr bwMode="auto">
                <a:xfrm>
                  <a:off x="2867024" y="1429447"/>
                  <a:ext cx="212792" cy="213442"/>
                </a:xfrm>
                <a:custGeom>
                  <a:avLst/>
                  <a:gdLst>
                    <a:gd name="connsiteX0" fmla="*/ 493309 w 706342"/>
                    <a:gd name="connsiteY0" fmla="*/ 161912 h 708498"/>
                    <a:gd name="connsiteX1" fmla="*/ 367049 w 706342"/>
                    <a:gd name="connsiteY1" fmla="*/ 288172 h 708498"/>
                    <a:gd name="connsiteX2" fmla="*/ 353173 w 706342"/>
                    <a:gd name="connsiteY2" fmla="*/ 285371 h 708498"/>
                    <a:gd name="connsiteX3" fmla="*/ 284294 w 706342"/>
                    <a:gd name="connsiteY3" fmla="*/ 354250 h 708498"/>
                    <a:gd name="connsiteX4" fmla="*/ 353173 w 706342"/>
                    <a:gd name="connsiteY4" fmla="*/ 423129 h 708498"/>
                    <a:gd name="connsiteX5" fmla="*/ 422052 w 706342"/>
                    <a:gd name="connsiteY5" fmla="*/ 354250 h 708498"/>
                    <a:gd name="connsiteX6" fmla="*/ 419646 w 706342"/>
                    <a:gd name="connsiteY6" fmla="*/ 342335 h 708498"/>
                    <a:gd name="connsiteX7" fmla="*/ 546689 w 706342"/>
                    <a:gd name="connsiteY7" fmla="*/ 215292 h 708498"/>
                    <a:gd name="connsiteX8" fmla="*/ 353171 w 706342"/>
                    <a:gd name="connsiteY8" fmla="*/ 0 h 708498"/>
                    <a:gd name="connsiteX9" fmla="*/ 706342 w 706342"/>
                    <a:gd name="connsiteY9" fmla="*/ 354249 h 708498"/>
                    <a:gd name="connsiteX10" fmla="*/ 353171 w 706342"/>
                    <a:gd name="connsiteY10" fmla="*/ 708498 h 708498"/>
                    <a:gd name="connsiteX11" fmla="*/ 0 w 706342"/>
                    <a:gd name="connsiteY11" fmla="*/ 354249 h 708498"/>
                    <a:gd name="connsiteX12" fmla="*/ 353171 w 706342"/>
                    <a:gd name="connsiteY12" fmla="*/ 0 h 7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342" h="708498">
                      <a:moveTo>
                        <a:pt x="493309" y="161912"/>
                      </a:moveTo>
                      <a:lnTo>
                        <a:pt x="367049" y="288172"/>
                      </a:lnTo>
                      <a:lnTo>
                        <a:pt x="353173" y="285371"/>
                      </a:lnTo>
                      <a:cubicBezTo>
                        <a:pt x="315132" y="285371"/>
                        <a:pt x="284294" y="316209"/>
                        <a:pt x="284294" y="354250"/>
                      </a:cubicBezTo>
                      <a:cubicBezTo>
                        <a:pt x="284294" y="392291"/>
                        <a:pt x="315132" y="423129"/>
                        <a:pt x="353173" y="423129"/>
                      </a:cubicBezTo>
                      <a:cubicBezTo>
                        <a:pt x="391214" y="423129"/>
                        <a:pt x="422052" y="392291"/>
                        <a:pt x="422052" y="354250"/>
                      </a:cubicBezTo>
                      <a:lnTo>
                        <a:pt x="419646" y="342335"/>
                      </a:lnTo>
                      <a:lnTo>
                        <a:pt x="546689" y="215292"/>
                      </a:lnTo>
                      <a:close/>
                      <a:moveTo>
                        <a:pt x="353171" y="0"/>
                      </a:moveTo>
                      <a:cubicBezTo>
                        <a:pt x="548222" y="0"/>
                        <a:pt x="706342" y="158603"/>
                        <a:pt x="706342" y="354249"/>
                      </a:cubicBezTo>
                      <a:cubicBezTo>
                        <a:pt x="706342" y="549895"/>
                        <a:pt x="548222" y="708498"/>
                        <a:pt x="353171" y="708498"/>
                      </a:cubicBezTo>
                      <a:cubicBezTo>
                        <a:pt x="158120" y="708498"/>
                        <a:pt x="0" y="549895"/>
                        <a:pt x="0" y="354249"/>
                      </a:cubicBezTo>
                      <a:cubicBezTo>
                        <a:pt x="0" y="158603"/>
                        <a:pt x="158120" y="0"/>
                        <a:pt x="353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75" name="Rectangle 197">
                  <a:extLst>
                    <a:ext uri="{FF2B5EF4-FFF2-40B4-BE49-F238E27FC236}">
                      <a16:creationId xmlns:a16="http://schemas.microsoft.com/office/drawing/2014/main" id="{46385CFD-D6D1-5E41-6D80-6EF1334DE01F}"/>
                    </a:ext>
                  </a:extLst>
                </p:cNvPr>
                <p:cNvSpPr>
                  <a:spLocks noChangeArrowheads="1"/>
                </p:cNvSpPr>
                <p:nvPr/>
              </p:nvSpPr>
              <p:spPr bwMode="auto">
                <a:xfrm>
                  <a:off x="2954731" y="1399643"/>
                  <a:ext cx="37379" cy="574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sp>
              <p:nvSpPr>
                <p:cNvPr id="76" name="Rectangle 197">
                  <a:extLst>
                    <a:ext uri="{FF2B5EF4-FFF2-40B4-BE49-F238E27FC236}">
                      <a16:creationId xmlns:a16="http://schemas.microsoft.com/office/drawing/2014/main" id="{0612C535-8D3F-3F62-29DC-98B8BBDFA088}"/>
                    </a:ext>
                  </a:extLst>
                </p:cNvPr>
                <p:cNvSpPr>
                  <a:spLocks noChangeArrowheads="1"/>
                </p:cNvSpPr>
                <p:nvPr/>
              </p:nvSpPr>
              <p:spPr bwMode="auto">
                <a:xfrm rot="5400000">
                  <a:off x="2958082" y="1365301"/>
                  <a:ext cx="30676" cy="682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grpSp>
            <p:nvGrpSpPr>
              <p:cNvPr id="65" name="Group 64">
                <a:extLst>
                  <a:ext uri="{FF2B5EF4-FFF2-40B4-BE49-F238E27FC236}">
                    <a16:creationId xmlns:a16="http://schemas.microsoft.com/office/drawing/2014/main" id="{FBEEB222-E937-B988-99A9-53CF16A95279}"/>
                  </a:ext>
                </a:extLst>
              </p:cNvPr>
              <p:cNvGrpSpPr/>
              <p:nvPr/>
            </p:nvGrpSpPr>
            <p:grpSpPr>
              <a:xfrm>
                <a:off x="2683455" y="1473671"/>
                <a:ext cx="171875" cy="490189"/>
                <a:chOff x="2683455" y="1451002"/>
                <a:chExt cx="171875" cy="490189"/>
              </a:xfrm>
            </p:grpSpPr>
            <p:sp>
              <p:nvSpPr>
                <p:cNvPr id="66" name="Rectangle 894">
                  <a:extLst>
                    <a:ext uri="{FF2B5EF4-FFF2-40B4-BE49-F238E27FC236}">
                      <a16:creationId xmlns:a16="http://schemas.microsoft.com/office/drawing/2014/main" id="{81C828F6-2C29-3F05-22B6-FD67F71C3BF4}"/>
                    </a:ext>
                  </a:extLst>
                </p:cNvPr>
                <p:cNvSpPr>
                  <a:spLocks noChangeArrowheads="1"/>
                </p:cNvSpPr>
                <p:nvPr/>
              </p:nvSpPr>
              <p:spPr bwMode="auto">
                <a:xfrm>
                  <a:off x="2734467" y="1661172"/>
                  <a:ext cx="69850" cy="69850"/>
                </a:xfrm>
                <a:prstGeom prst="rect">
                  <a:avLst/>
                </a:prstGeom>
                <a:solidFill>
                  <a:srgbClr val="00C7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800"/>
                </a:p>
              </p:txBody>
            </p:sp>
            <p:grpSp>
              <p:nvGrpSpPr>
                <p:cNvPr id="67" name="Group 66">
                  <a:extLst>
                    <a:ext uri="{FF2B5EF4-FFF2-40B4-BE49-F238E27FC236}">
                      <a16:creationId xmlns:a16="http://schemas.microsoft.com/office/drawing/2014/main" id="{8D082C72-F854-CB99-6BE2-258E2AD7FEEC}"/>
                    </a:ext>
                  </a:extLst>
                </p:cNvPr>
                <p:cNvGrpSpPr/>
                <p:nvPr/>
              </p:nvGrpSpPr>
              <p:grpSpPr>
                <a:xfrm>
                  <a:off x="2683455" y="1451002"/>
                  <a:ext cx="171875" cy="490189"/>
                  <a:chOff x="2683455" y="1451300"/>
                  <a:chExt cx="171875" cy="490189"/>
                </a:xfrm>
              </p:grpSpPr>
              <p:grpSp>
                <p:nvGrpSpPr>
                  <p:cNvPr id="68" name="Group 67">
                    <a:extLst>
                      <a:ext uri="{FF2B5EF4-FFF2-40B4-BE49-F238E27FC236}">
                        <a16:creationId xmlns:a16="http://schemas.microsoft.com/office/drawing/2014/main" id="{1301D8A8-3539-CDC2-CFA2-9E5BD4ECC4C1}"/>
                      </a:ext>
                    </a:extLst>
                  </p:cNvPr>
                  <p:cNvGrpSpPr/>
                  <p:nvPr/>
                </p:nvGrpSpPr>
                <p:grpSpPr>
                  <a:xfrm>
                    <a:off x="2683455" y="1451300"/>
                    <a:ext cx="154323" cy="182656"/>
                    <a:chOff x="2684689" y="1451300"/>
                    <a:chExt cx="154323" cy="182656"/>
                  </a:xfrm>
                </p:grpSpPr>
                <p:sp>
                  <p:nvSpPr>
                    <p:cNvPr id="72" name="Freeform: Shape 949">
                      <a:extLst>
                        <a:ext uri="{FF2B5EF4-FFF2-40B4-BE49-F238E27FC236}">
                          <a16:creationId xmlns:a16="http://schemas.microsoft.com/office/drawing/2014/main" id="{4402451B-2ADD-CDED-31B8-89A9F9473E65}"/>
                        </a:ext>
                      </a:extLst>
                    </p:cNvPr>
                    <p:cNvSpPr>
                      <a:spLocks/>
                    </p:cNvSpPr>
                    <p:nvPr/>
                  </p:nvSpPr>
                  <p:spPr bwMode="auto">
                    <a:xfrm rot="5400000" flipH="1">
                      <a:off x="2685008" y="1451491"/>
                      <a:ext cx="154195" cy="153813"/>
                    </a:xfrm>
                    <a:custGeom>
                      <a:avLst/>
                      <a:gdLst>
                        <a:gd name="connsiteX0" fmla="*/ 154195 w 154195"/>
                        <a:gd name="connsiteY0" fmla="*/ 142875 h 153813"/>
                        <a:gd name="connsiteX1" fmla="*/ 154195 w 154195"/>
                        <a:gd name="connsiteY1" fmla="*/ 34925 h 153813"/>
                        <a:gd name="connsiteX2" fmla="*/ 154195 w 154195"/>
                        <a:gd name="connsiteY2" fmla="*/ 0 h 153813"/>
                        <a:gd name="connsiteX3" fmla="*/ 12907 w 154195"/>
                        <a:gd name="connsiteY3" fmla="*/ 0 h 153813"/>
                        <a:gd name="connsiteX4" fmla="*/ 12907 w 154195"/>
                        <a:gd name="connsiteY4" fmla="*/ 34925 h 153813"/>
                        <a:gd name="connsiteX5" fmla="*/ 95457 w 154195"/>
                        <a:gd name="connsiteY5" fmla="*/ 34925 h 153813"/>
                        <a:gd name="connsiteX6" fmla="*/ 0 w 154195"/>
                        <a:gd name="connsiteY6" fmla="*/ 129619 h 153813"/>
                        <a:gd name="connsiteX7" fmla="*/ 24194 w 154195"/>
                        <a:gd name="connsiteY7" fmla="*/ 153813 h 153813"/>
                        <a:gd name="connsiteX8" fmla="*/ 119270 w 154195"/>
                        <a:gd name="connsiteY8" fmla="*/ 58738 h 153813"/>
                        <a:gd name="connsiteX9" fmla="*/ 119270 w 154195"/>
                        <a:gd name="connsiteY9" fmla="*/ 142875 h 1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95" h="153813">
                          <a:moveTo>
                            <a:pt x="154195" y="142875"/>
                          </a:moveTo>
                          <a:lnTo>
                            <a:pt x="154195" y="34925"/>
                          </a:lnTo>
                          <a:lnTo>
                            <a:pt x="154195" y="0"/>
                          </a:lnTo>
                          <a:lnTo>
                            <a:pt x="12907" y="0"/>
                          </a:lnTo>
                          <a:lnTo>
                            <a:pt x="12907" y="34925"/>
                          </a:lnTo>
                          <a:lnTo>
                            <a:pt x="95457" y="34925"/>
                          </a:lnTo>
                          <a:lnTo>
                            <a:pt x="0" y="129619"/>
                          </a:lnTo>
                          <a:lnTo>
                            <a:pt x="24194" y="153813"/>
                          </a:lnTo>
                          <a:lnTo>
                            <a:pt x="119270" y="58738"/>
                          </a:lnTo>
                          <a:lnTo>
                            <a:pt x="119270" y="142875"/>
                          </a:lnTo>
                          <a:close/>
                        </a:path>
                      </a:pathLst>
                    </a:custGeom>
                    <a:solidFill>
                      <a:srgbClr val="006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73" name="Freeform: Shape 950">
                      <a:extLst>
                        <a:ext uri="{FF2B5EF4-FFF2-40B4-BE49-F238E27FC236}">
                          <a16:creationId xmlns:a16="http://schemas.microsoft.com/office/drawing/2014/main" id="{23297C0E-1496-DD33-72FA-A0EB43B8975C}"/>
                        </a:ext>
                      </a:extLst>
                    </p:cNvPr>
                    <p:cNvSpPr>
                      <a:spLocks/>
                    </p:cNvSpPr>
                    <p:nvPr/>
                  </p:nvSpPr>
                  <p:spPr bwMode="auto">
                    <a:xfrm rot="5400000" flipH="1">
                      <a:off x="2706419" y="1557796"/>
                      <a:ext cx="54430" cy="97889"/>
                    </a:xfrm>
                    <a:custGeom>
                      <a:avLst/>
                      <a:gdLst>
                        <a:gd name="connsiteX0" fmla="*/ 54430 w 54430"/>
                        <a:gd name="connsiteY0" fmla="*/ 97889 h 97889"/>
                        <a:gd name="connsiteX1" fmla="*/ 54430 w 54430"/>
                        <a:gd name="connsiteY1" fmla="*/ 51647 h 97889"/>
                        <a:gd name="connsiteX2" fmla="*/ 10014 w 54430"/>
                        <a:gd name="connsiteY2" fmla="*/ 8762 h 97889"/>
                        <a:gd name="connsiteX3" fmla="*/ 0 w 54430"/>
                        <a:gd name="connsiteY3" fmla="*/ 0 h 97889"/>
                        <a:gd name="connsiteX4" fmla="*/ 0 w 54430"/>
                        <a:gd name="connsiteY4" fmla="*/ 47872 h 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0" h="97889">
                          <a:moveTo>
                            <a:pt x="54430" y="97889"/>
                          </a:moveTo>
                          <a:lnTo>
                            <a:pt x="54430" y="51647"/>
                          </a:lnTo>
                          <a:lnTo>
                            <a:pt x="10014" y="8762"/>
                          </a:lnTo>
                          <a:lnTo>
                            <a:pt x="0" y="0"/>
                          </a:lnTo>
                          <a:lnTo>
                            <a:pt x="0" y="47872"/>
                          </a:lnTo>
                          <a:close/>
                        </a:path>
                      </a:pathLst>
                    </a:custGeom>
                    <a:solidFill>
                      <a:srgbClr val="006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grpSp>
              <p:grpSp>
                <p:nvGrpSpPr>
                  <p:cNvPr id="69" name="Group 68">
                    <a:extLst>
                      <a:ext uri="{FF2B5EF4-FFF2-40B4-BE49-F238E27FC236}">
                        <a16:creationId xmlns:a16="http://schemas.microsoft.com/office/drawing/2014/main" id="{A9DF20A1-D531-D05D-ECD8-89C5D9478139}"/>
                      </a:ext>
                    </a:extLst>
                  </p:cNvPr>
                  <p:cNvGrpSpPr/>
                  <p:nvPr/>
                </p:nvGrpSpPr>
                <p:grpSpPr>
                  <a:xfrm flipH="1" flipV="1">
                    <a:off x="2701007" y="1758833"/>
                    <a:ext cx="154323" cy="182656"/>
                    <a:chOff x="2684689" y="1451300"/>
                    <a:chExt cx="154323" cy="182656"/>
                  </a:xfrm>
                </p:grpSpPr>
                <p:sp>
                  <p:nvSpPr>
                    <p:cNvPr id="70" name="Freeform: Shape 945">
                      <a:extLst>
                        <a:ext uri="{FF2B5EF4-FFF2-40B4-BE49-F238E27FC236}">
                          <a16:creationId xmlns:a16="http://schemas.microsoft.com/office/drawing/2014/main" id="{22FA2058-05BC-FA6C-CD79-70F89736D23D}"/>
                        </a:ext>
                      </a:extLst>
                    </p:cNvPr>
                    <p:cNvSpPr>
                      <a:spLocks/>
                    </p:cNvSpPr>
                    <p:nvPr/>
                  </p:nvSpPr>
                  <p:spPr bwMode="auto">
                    <a:xfrm rot="5400000" flipH="1">
                      <a:off x="2685008" y="1451491"/>
                      <a:ext cx="154195" cy="153813"/>
                    </a:xfrm>
                    <a:custGeom>
                      <a:avLst/>
                      <a:gdLst>
                        <a:gd name="connsiteX0" fmla="*/ 154195 w 154195"/>
                        <a:gd name="connsiteY0" fmla="*/ 142875 h 153813"/>
                        <a:gd name="connsiteX1" fmla="*/ 154195 w 154195"/>
                        <a:gd name="connsiteY1" fmla="*/ 34925 h 153813"/>
                        <a:gd name="connsiteX2" fmla="*/ 154195 w 154195"/>
                        <a:gd name="connsiteY2" fmla="*/ 0 h 153813"/>
                        <a:gd name="connsiteX3" fmla="*/ 12907 w 154195"/>
                        <a:gd name="connsiteY3" fmla="*/ 0 h 153813"/>
                        <a:gd name="connsiteX4" fmla="*/ 12907 w 154195"/>
                        <a:gd name="connsiteY4" fmla="*/ 34925 h 153813"/>
                        <a:gd name="connsiteX5" fmla="*/ 95457 w 154195"/>
                        <a:gd name="connsiteY5" fmla="*/ 34925 h 153813"/>
                        <a:gd name="connsiteX6" fmla="*/ 0 w 154195"/>
                        <a:gd name="connsiteY6" fmla="*/ 129619 h 153813"/>
                        <a:gd name="connsiteX7" fmla="*/ 24194 w 154195"/>
                        <a:gd name="connsiteY7" fmla="*/ 153813 h 153813"/>
                        <a:gd name="connsiteX8" fmla="*/ 119270 w 154195"/>
                        <a:gd name="connsiteY8" fmla="*/ 58738 h 153813"/>
                        <a:gd name="connsiteX9" fmla="*/ 119270 w 154195"/>
                        <a:gd name="connsiteY9" fmla="*/ 142875 h 1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95" h="153813">
                          <a:moveTo>
                            <a:pt x="154195" y="142875"/>
                          </a:moveTo>
                          <a:lnTo>
                            <a:pt x="154195" y="34925"/>
                          </a:lnTo>
                          <a:lnTo>
                            <a:pt x="154195" y="0"/>
                          </a:lnTo>
                          <a:lnTo>
                            <a:pt x="12907" y="0"/>
                          </a:lnTo>
                          <a:lnTo>
                            <a:pt x="12907" y="34925"/>
                          </a:lnTo>
                          <a:lnTo>
                            <a:pt x="95457" y="34925"/>
                          </a:lnTo>
                          <a:lnTo>
                            <a:pt x="0" y="129619"/>
                          </a:lnTo>
                          <a:lnTo>
                            <a:pt x="24194" y="153813"/>
                          </a:lnTo>
                          <a:lnTo>
                            <a:pt x="119270" y="58738"/>
                          </a:lnTo>
                          <a:lnTo>
                            <a:pt x="119270" y="142875"/>
                          </a:lnTo>
                          <a:close/>
                        </a:path>
                      </a:pathLst>
                    </a:custGeom>
                    <a:solidFill>
                      <a:srgbClr val="006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sp>
                  <p:nvSpPr>
                    <p:cNvPr id="71" name="Freeform: Shape 946">
                      <a:extLst>
                        <a:ext uri="{FF2B5EF4-FFF2-40B4-BE49-F238E27FC236}">
                          <a16:creationId xmlns:a16="http://schemas.microsoft.com/office/drawing/2014/main" id="{A81E7681-B9D2-1FD0-9273-BF3322C4B49B}"/>
                        </a:ext>
                      </a:extLst>
                    </p:cNvPr>
                    <p:cNvSpPr>
                      <a:spLocks/>
                    </p:cNvSpPr>
                    <p:nvPr/>
                  </p:nvSpPr>
                  <p:spPr bwMode="auto">
                    <a:xfrm rot="5400000" flipH="1">
                      <a:off x="2706419" y="1557796"/>
                      <a:ext cx="54430" cy="97889"/>
                    </a:xfrm>
                    <a:custGeom>
                      <a:avLst/>
                      <a:gdLst>
                        <a:gd name="connsiteX0" fmla="*/ 54430 w 54430"/>
                        <a:gd name="connsiteY0" fmla="*/ 97889 h 97889"/>
                        <a:gd name="connsiteX1" fmla="*/ 54430 w 54430"/>
                        <a:gd name="connsiteY1" fmla="*/ 51647 h 97889"/>
                        <a:gd name="connsiteX2" fmla="*/ 10014 w 54430"/>
                        <a:gd name="connsiteY2" fmla="*/ 8762 h 97889"/>
                        <a:gd name="connsiteX3" fmla="*/ 0 w 54430"/>
                        <a:gd name="connsiteY3" fmla="*/ 0 h 97889"/>
                        <a:gd name="connsiteX4" fmla="*/ 0 w 54430"/>
                        <a:gd name="connsiteY4" fmla="*/ 47872 h 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0" h="97889">
                          <a:moveTo>
                            <a:pt x="54430" y="97889"/>
                          </a:moveTo>
                          <a:lnTo>
                            <a:pt x="54430" y="51647"/>
                          </a:lnTo>
                          <a:lnTo>
                            <a:pt x="10014" y="8762"/>
                          </a:lnTo>
                          <a:lnTo>
                            <a:pt x="0" y="0"/>
                          </a:lnTo>
                          <a:lnTo>
                            <a:pt x="0" y="47872"/>
                          </a:lnTo>
                          <a:close/>
                        </a:path>
                      </a:pathLst>
                    </a:custGeom>
                    <a:solidFill>
                      <a:srgbClr val="006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lgn="ctr"/>
                      <a:endParaRPr lang="en-US" sz="800"/>
                    </a:p>
                  </p:txBody>
                </p:sp>
              </p:grpSp>
            </p:grpSp>
          </p:grpSp>
        </p:grpSp>
        <p:sp>
          <p:nvSpPr>
            <p:cNvPr id="92" name="TextBox 91">
              <a:extLst>
                <a:ext uri="{FF2B5EF4-FFF2-40B4-BE49-F238E27FC236}">
                  <a16:creationId xmlns:a16="http://schemas.microsoft.com/office/drawing/2014/main" id="{8B9571CF-2288-0218-ECA0-C37D190AED35}"/>
                </a:ext>
              </a:extLst>
            </p:cNvPr>
            <p:cNvSpPr txBox="1"/>
            <p:nvPr/>
          </p:nvSpPr>
          <p:spPr>
            <a:xfrm>
              <a:off x="2205506" y="4175018"/>
              <a:ext cx="1548347"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1"/>
                  </a:solidFill>
                  <a:effectLst/>
                  <a:uFillTx/>
                  <a:latin typeface="IntelOne Text" panose="020B0503020203020204" pitchFamily="34" charset="77"/>
                  <a:sym typeface="Helvetica Neue"/>
                </a:rPr>
                <a:t>Time </a:t>
              </a:r>
            </a:p>
            <a:p>
              <a:pPr marL="0" marR="0" indent="0" algn="ctr" defTabSz="2438338"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1"/>
                  </a:solidFill>
                  <a:effectLst/>
                  <a:uFillTx/>
                  <a:latin typeface="IntelOne Text" panose="020B0503020203020204" pitchFamily="34" charset="77"/>
                  <a:sym typeface="Helvetica Neue"/>
                </a:rPr>
                <a:t>Synchronization</a:t>
              </a:r>
              <a:endParaRPr kumimoji="0" lang="en-US" sz="1600" b="0" i="0" u="none" strike="noStrike" cap="none" spc="0" normalizeH="0" baseline="0">
                <a:ln>
                  <a:noFill/>
                </a:ln>
                <a:solidFill>
                  <a:schemeClr val="tx1"/>
                </a:solidFill>
                <a:effectLst/>
                <a:uFillTx/>
                <a:latin typeface="IntelOne Text" panose="020B0503020203020204" pitchFamily="34" charset="77"/>
                <a:sym typeface="Helvetica Neue"/>
              </a:endParaRPr>
            </a:p>
          </p:txBody>
        </p:sp>
      </p:grpSp>
      <p:grpSp>
        <p:nvGrpSpPr>
          <p:cNvPr id="8" name="Group 7">
            <a:extLst>
              <a:ext uri="{FF2B5EF4-FFF2-40B4-BE49-F238E27FC236}">
                <a16:creationId xmlns:a16="http://schemas.microsoft.com/office/drawing/2014/main" id="{A03E1A67-6579-362D-CF88-13A4444F1FEB}"/>
              </a:ext>
            </a:extLst>
          </p:cNvPr>
          <p:cNvGrpSpPr/>
          <p:nvPr/>
        </p:nvGrpSpPr>
        <p:grpSpPr>
          <a:xfrm>
            <a:off x="4856655" y="3271159"/>
            <a:ext cx="1438031" cy="1354135"/>
            <a:chOff x="3917825" y="3262429"/>
            <a:chExt cx="1438031" cy="1354135"/>
          </a:xfrm>
        </p:grpSpPr>
        <p:sp>
          <p:nvSpPr>
            <p:cNvPr id="45" name="Oval 44">
              <a:extLst>
                <a:ext uri="{FF2B5EF4-FFF2-40B4-BE49-F238E27FC236}">
                  <a16:creationId xmlns:a16="http://schemas.microsoft.com/office/drawing/2014/main" id="{87130B85-B8B2-BE24-5A82-4514D4E2EB4A}"/>
                </a:ext>
              </a:extLst>
            </p:cNvPr>
            <p:cNvSpPr/>
            <p:nvPr/>
          </p:nvSpPr>
          <p:spPr>
            <a:xfrm>
              <a:off x="4225360" y="3262429"/>
              <a:ext cx="822960" cy="822960"/>
            </a:xfrm>
            <a:prstGeom prst="ellipse">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48" name="Group 47">
              <a:extLst>
                <a:ext uri="{FF2B5EF4-FFF2-40B4-BE49-F238E27FC236}">
                  <a16:creationId xmlns:a16="http://schemas.microsoft.com/office/drawing/2014/main" id="{DB2F42BB-B67D-054D-B52D-6F560118FFF4}"/>
                </a:ext>
              </a:extLst>
            </p:cNvPr>
            <p:cNvGrpSpPr>
              <a:grpSpLocks noChangeAspect="1"/>
            </p:cNvGrpSpPr>
            <p:nvPr/>
          </p:nvGrpSpPr>
          <p:grpSpPr>
            <a:xfrm>
              <a:off x="4343476" y="3455272"/>
              <a:ext cx="586728" cy="477226"/>
              <a:chOff x="5989986" y="3343275"/>
              <a:chExt cx="210789" cy="171449"/>
            </a:xfrm>
          </p:grpSpPr>
          <p:sp>
            <p:nvSpPr>
              <p:cNvPr id="49" name="Freeform: Shape 221">
                <a:extLst>
                  <a:ext uri="{FF2B5EF4-FFF2-40B4-BE49-F238E27FC236}">
                    <a16:creationId xmlns:a16="http://schemas.microsoft.com/office/drawing/2014/main" id="{BF6EEF28-8FDA-A3BE-6D19-8AFCCBC670E9}"/>
                  </a:ext>
                </a:extLst>
              </p:cNvPr>
              <p:cNvSpPr/>
              <p:nvPr/>
            </p:nvSpPr>
            <p:spPr>
              <a:xfrm>
                <a:off x="6049996" y="3381376"/>
                <a:ext cx="92011" cy="95250"/>
              </a:xfrm>
              <a:custGeom>
                <a:avLst/>
                <a:gdLst>
                  <a:gd name="connsiteX0" fmla="*/ 82677 w 92011"/>
                  <a:gd name="connsiteY0" fmla="*/ 37433 h 95250"/>
                  <a:gd name="connsiteX1" fmla="*/ 92012 w 92011"/>
                  <a:gd name="connsiteY1" fmla="*/ 32004 h 95250"/>
                  <a:gd name="connsiteX2" fmla="*/ 82487 w 92011"/>
                  <a:gd name="connsiteY2" fmla="*/ 15526 h 95250"/>
                  <a:gd name="connsiteX3" fmla="*/ 73057 w 92011"/>
                  <a:gd name="connsiteY3" fmla="*/ 20955 h 95250"/>
                  <a:gd name="connsiteX4" fmla="*/ 65056 w 92011"/>
                  <a:gd name="connsiteY4" fmla="*/ 14669 h 95250"/>
                  <a:gd name="connsiteX5" fmla="*/ 55531 w 92011"/>
                  <a:gd name="connsiteY5" fmla="*/ 10954 h 95250"/>
                  <a:gd name="connsiteX6" fmla="*/ 55531 w 92011"/>
                  <a:gd name="connsiteY6" fmla="*/ 0 h 95250"/>
                  <a:gd name="connsiteX7" fmla="*/ 36481 w 92011"/>
                  <a:gd name="connsiteY7" fmla="*/ 0 h 95250"/>
                  <a:gd name="connsiteX8" fmla="*/ 36481 w 92011"/>
                  <a:gd name="connsiteY8" fmla="*/ 10859 h 95250"/>
                  <a:gd name="connsiteX9" fmla="*/ 18955 w 92011"/>
                  <a:gd name="connsiteY9" fmla="*/ 21050 h 95250"/>
                  <a:gd name="connsiteX10" fmla="*/ 9525 w 92011"/>
                  <a:gd name="connsiteY10" fmla="*/ 15526 h 95250"/>
                  <a:gd name="connsiteX11" fmla="*/ 0 w 92011"/>
                  <a:gd name="connsiteY11" fmla="*/ 32004 h 95250"/>
                  <a:gd name="connsiteX12" fmla="*/ 9430 w 92011"/>
                  <a:gd name="connsiteY12" fmla="*/ 37433 h 95250"/>
                  <a:gd name="connsiteX13" fmla="*/ 9239 w 92011"/>
                  <a:gd name="connsiteY13" fmla="*/ 57436 h 95250"/>
                  <a:gd name="connsiteX14" fmla="*/ 9334 w 92011"/>
                  <a:gd name="connsiteY14" fmla="*/ 57722 h 95250"/>
                  <a:gd name="connsiteX15" fmla="*/ 0 w 92011"/>
                  <a:gd name="connsiteY15" fmla="*/ 63151 h 95250"/>
                  <a:gd name="connsiteX16" fmla="*/ 9525 w 92011"/>
                  <a:gd name="connsiteY16" fmla="*/ 79629 h 95250"/>
                  <a:gd name="connsiteX17" fmla="*/ 18955 w 92011"/>
                  <a:gd name="connsiteY17" fmla="*/ 74200 h 95250"/>
                  <a:gd name="connsiteX18" fmla="*/ 26956 w 92011"/>
                  <a:gd name="connsiteY18" fmla="*/ 80582 h 95250"/>
                  <a:gd name="connsiteX19" fmla="*/ 36481 w 92011"/>
                  <a:gd name="connsiteY19" fmla="*/ 84487 h 95250"/>
                  <a:gd name="connsiteX20" fmla="*/ 36481 w 92011"/>
                  <a:gd name="connsiteY20" fmla="*/ 95250 h 95250"/>
                  <a:gd name="connsiteX21" fmla="*/ 55531 w 92011"/>
                  <a:gd name="connsiteY21" fmla="*/ 95250 h 95250"/>
                  <a:gd name="connsiteX22" fmla="*/ 55531 w 92011"/>
                  <a:gd name="connsiteY22" fmla="*/ 84487 h 95250"/>
                  <a:gd name="connsiteX23" fmla="*/ 73152 w 92011"/>
                  <a:gd name="connsiteY23" fmla="*/ 74295 h 95250"/>
                  <a:gd name="connsiteX24" fmla="*/ 82487 w 92011"/>
                  <a:gd name="connsiteY24" fmla="*/ 79629 h 95250"/>
                  <a:gd name="connsiteX25" fmla="*/ 92012 w 92011"/>
                  <a:gd name="connsiteY25" fmla="*/ 63151 h 95250"/>
                  <a:gd name="connsiteX26" fmla="*/ 82582 w 92011"/>
                  <a:gd name="connsiteY26" fmla="*/ 57722 h 95250"/>
                  <a:gd name="connsiteX27" fmla="*/ 82677 w 92011"/>
                  <a:gd name="connsiteY27" fmla="*/ 37433 h 95250"/>
                  <a:gd name="connsiteX28" fmla="*/ 62579 w 92011"/>
                  <a:gd name="connsiteY28" fmla="*/ 57245 h 95250"/>
                  <a:gd name="connsiteX29" fmla="*/ 50959 w 92011"/>
                  <a:gd name="connsiteY29" fmla="*/ 66199 h 95250"/>
                  <a:gd name="connsiteX30" fmla="*/ 36385 w 92011"/>
                  <a:gd name="connsiteY30" fmla="*/ 64294 h 95250"/>
                  <a:gd name="connsiteX31" fmla="*/ 27432 w 92011"/>
                  <a:gd name="connsiteY31" fmla="*/ 52673 h 95250"/>
                  <a:gd name="connsiteX32" fmla="*/ 29432 w 92011"/>
                  <a:gd name="connsiteY32" fmla="*/ 38100 h 95250"/>
                  <a:gd name="connsiteX33" fmla="*/ 41053 w 92011"/>
                  <a:gd name="connsiteY33" fmla="*/ 29147 h 95250"/>
                  <a:gd name="connsiteX34" fmla="*/ 46006 w 92011"/>
                  <a:gd name="connsiteY34" fmla="*/ 28480 h 95250"/>
                  <a:gd name="connsiteX35" fmla="*/ 55531 w 92011"/>
                  <a:gd name="connsiteY35" fmla="*/ 31052 h 95250"/>
                  <a:gd name="connsiteX36" fmla="*/ 62579 w 92011"/>
                  <a:gd name="connsiteY36" fmla="*/ 572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011" h="95250">
                    <a:moveTo>
                      <a:pt x="82677" y="37433"/>
                    </a:moveTo>
                    <a:lnTo>
                      <a:pt x="92012" y="32004"/>
                    </a:lnTo>
                    <a:lnTo>
                      <a:pt x="82487" y="15526"/>
                    </a:lnTo>
                    <a:lnTo>
                      <a:pt x="73057" y="20955"/>
                    </a:lnTo>
                    <a:cubicBezTo>
                      <a:pt x="70676" y="18669"/>
                      <a:pt x="68104" y="16383"/>
                      <a:pt x="65056" y="14669"/>
                    </a:cubicBezTo>
                    <a:cubicBezTo>
                      <a:pt x="62008" y="12954"/>
                      <a:pt x="58769" y="11811"/>
                      <a:pt x="55531" y="10954"/>
                    </a:cubicBezTo>
                    <a:lnTo>
                      <a:pt x="55531" y="0"/>
                    </a:lnTo>
                    <a:lnTo>
                      <a:pt x="36481" y="0"/>
                    </a:lnTo>
                    <a:lnTo>
                      <a:pt x="36481" y="10859"/>
                    </a:lnTo>
                    <a:cubicBezTo>
                      <a:pt x="29909" y="12573"/>
                      <a:pt x="23908" y="16097"/>
                      <a:pt x="18955" y="21050"/>
                    </a:cubicBezTo>
                    <a:lnTo>
                      <a:pt x="9525" y="15526"/>
                    </a:lnTo>
                    <a:lnTo>
                      <a:pt x="0" y="32004"/>
                    </a:lnTo>
                    <a:lnTo>
                      <a:pt x="9430" y="37433"/>
                    </a:lnTo>
                    <a:cubicBezTo>
                      <a:pt x="7620" y="43910"/>
                      <a:pt x="7429" y="50768"/>
                      <a:pt x="9239" y="57436"/>
                    </a:cubicBezTo>
                    <a:cubicBezTo>
                      <a:pt x="9239" y="57531"/>
                      <a:pt x="9334" y="57626"/>
                      <a:pt x="9334" y="57722"/>
                    </a:cubicBezTo>
                    <a:lnTo>
                      <a:pt x="0" y="63151"/>
                    </a:lnTo>
                    <a:lnTo>
                      <a:pt x="9525" y="79629"/>
                    </a:lnTo>
                    <a:lnTo>
                      <a:pt x="18955" y="74200"/>
                    </a:lnTo>
                    <a:cubicBezTo>
                      <a:pt x="21336" y="76581"/>
                      <a:pt x="23908" y="78867"/>
                      <a:pt x="26956" y="80582"/>
                    </a:cubicBezTo>
                    <a:cubicBezTo>
                      <a:pt x="30004" y="82391"/>
                      <a:pt x="33242" y="83630"/>
                      <a:pt x="36481" y="84487"/>
                    </a:cubicBezTo>
                    <a:lnTo>
                      <a:pt x="36481" y="95250"/>
                    </a:lnTo>
                    <a:lnTo>
                      <a:pt x="55531" y="95250"/>
                    </a:lnTo>
                    <a:lnTo>
                      <a:pt x="55531" y="84487"/>
                    </a:lnTo>
                    <a:cubicBezTo>
                      <a:pt x="62103" y="82772"/>
                      <a:pt x="68294" y="79343"/>
                      <a:pt x="73152" y="74295"/>
                    </a:cubicBezTo>
                    <a:lnTo>
                      <a:pt x="82487" y="79629"/>
                    </a:lnTo>
                    <a:lnTo>
                      <a:pt x="92012" y="63151"/>
                    </a:lnTo>
                    <a:lnTo>
                      <a:pt x="82582" y="57722"/>
                    </a:lnTo>
                    <a:cubicBezTo>
                      <a:pt x="84487" y="51054"/>
                      <a:pt x="84487" y="44006"/>
                      <a:pt x="82677" y="37433"/>
                    </a:cubicBezTo>
                    <a:close/>
                    <a:moveTo>
                      <a:pt x="62579" y="57245"/>
                    </a:moveTo>
                    <a:cubicBezTo>
                      <a:pt x="60008" y="61722"/>
                      <a:pt x="55912" y="64865"/>
                      <a:pt x="50959" y="66199"/>
                    </a:cubicBezTo>
                    <a:cubicBezTo>
                      <a:pt x="46006" y="67532"/>
                      <a:pt x="40862" y="66866"/>
                      <a:pt x="36385" y="64294"/>
                    </a:cubicBezTo>
                    <a:cubicBezTo>
                      <a:pt x="31909" y="61722"/>
                      <a:pt x="28765" y="57626"/>
                      <a:pt x="27432" y="52673"/>
                    </a:cubicBezTo>
                    <a:cubicBezTo>
                      <a:pt x="26194" y="47625"/>
                      <a:pt x="26860" y="42482"/>
                      <a:pt x="29432" y="38100"/>
                    </a:cubicBezTo>
                    <a:cubicBezTo>
                      <a:pt x="32004" y="33623"/>
                      <a:pt x="36100" y="30480"/>
                      <a:pt x="41053" y="29147"/>
                    </a:cubicBezTo>
                    <a:cubicBezTo>
                      <a:pt x="42672" y="28670"/>
                      <a:pt x="44387" y="28480"/>
                      <a:pt x="46006" y="28480"/>
                    </a:cubicBezTo>
                    <a:cubicBezTo>
                      <a:pt x="49340" y="28480"/>
                      <a:pt x="52578" y="29337"/>
                      <a:pt x="55531" y="31052"/>
                    </a:cubicBezTo>
                    <a:cubicBezTo>
                      <a:pt x="64770" y="36385"/>
                      <a:pt x="67913" y="48101"/>
                      <a:pt x="62579" y="57245"/>
                    </a:cubicBezTo>
                    <a:close/>
                  </a:path>
                </a:pathLst>
              </a:custGeom>
              <a:solidFill>
                <a:srgbClr val="00C7FE"/>
              </a:solidFill>
              <a:ln w="9525" cap="flat">
                <a:noFill/>
                <a:prstDash val="solid"/>
                <a:miter/>
              </a:ln>
            </p:spPr>
            <p:txBody>
              <a:bodyPr rtlCol="0" anchor="ctr"/>
              <a:lstStyle/>
              <a:p>
                <a:endParaRPr lang="en-US" sz="800">
                  <a:latin typeface="IntelOne Display Regular" panose="020B0503020203020204" pitchFamily="34" charset="0"/>
                </a:endParaRPr>
              </a:p>
            </p:txBody>
          </p:sp>
          <p:sp>
            <p:nvSpPr>
              <p:cNvPr id="50" name="Freeform: Shape 222">
                <a:extLst>
                  <a:ext uri="{FF2B5EF4-FFF2-40B4-BE49-F238E27FC236}">
                    <a16:creationId xmlns:a16="http://schemas.microsoft.com/office/drawing/2014/main" id="{374D47E7-74C5-7039-E8E7-6FD14403B9C5}"/>
                  </a:ext>
                </a:extLst>
              </p:cNvPr>
              <p:cNvSpPr/>
              <p:nvPr/>
            </p:nvSpPr>
            <p:spPr>
              <a:xfrm>
                <a:off x="6086475" y="3343275"/>
                <a:ext cx="19145" cy="19145"/>
              </a:xfrm>
              <a:custGeom>
                <a:avLst/>
                <a:gdLst>
                  <a:gd name="connsiteX0" fmla="*/ 0 w 19145"/>
                  <a:gd name="connsiteY0" fmla="*/ 0 h 19145"/>
                  <a:gd name="connsiteX1" fmla="*/ 19145 w 19145"/>
                  <a:gd name="connsiteY1" fmla="*/ 0 h 19145"/>
                  <a:gd name="connsiteX2" fmla="*/ 19145 w 19145"/>
                  <a:gd name="connsiteY2" fmla="*/ 19145 h 19145"/>
                  <a:gd name="connsiteX3" fmla="*/ 0 w 19145"/>
                  <a:gd name="connsiteY3" fmla="*/ 19145 h 19145"/>
                </a:gdLst>
                <a:ahLst/>
                <a:cxnLst>
                  <a:cxn ang="0">
                    <a:pos x="connsiteX0" y="connsiteY0"/>
                  </a:cxn>
                  <a:cxn ang="0">
                    <a:pos x="connsiteX1" y="connsiteY1"/>
                  </a:cxn>
                  <a:cxn ang="0">
                    <a:pos x="connsiteX2" y="connsiteY2"/>
                  </a:cxn>
                  <a:cxn ang="0">
                    <a:pos x="connsiteX3" y="connsiteY3"/>
                  </a:cxn>
                </a:cxnLst>
                <a:rect l="l" t="t" r="r" b="b"/>
                <a:pathLst>
                  <a:path w="19145" h="19145">
                    <a:moveTo>
                      <a:pt x="0" y="0"/>
                    </a:moveTo>
                    <a:lnTo>
                      <a:pt x="19145" y="0"/>
                    </a:lnTo>
                    <a:lnTo>
                      <a:pt x="19145" y="19145"/>
                    </a:lnTo>
                    <a:lnTo>
                      <a:pt x="0" y="19145"/>
                    </a:lnTo>
                    <a:close/>
                  </a:path>
                </a:pathLst>
              </a:custGeom>
              <a:solidFill>
                <a:srgbClr val="00C7FE"/>
              </a:solidFill>
              <a:ln w="9525" cap="flat">
                <a:noFill/>
                <a:prstDash val="solid"/>
                <a:miter/>
              </a:ln>
            </p:spPr>
            <p:txBody>
              <a:bodyPr rtlCol="0" anchor="ctr"/>
              <a:lstStyle/>
              <a:p>
                <a:endParaRPr lang="en-US" sz="800">
                  <a:latin typeface="IntelOne Display Regular" panose="020B0503020203020204" pitchFamily="34" charset="0"/>
                </a:endParaRPr>
              </a:p>
            </p:txBody>
          </p:sp>
          <p:sp>
            <p:nvSpPr>
              <p:cNvPr id="51" name="Freeform: Shape 223">
                <a:extLst>
                  <a:ext uri="{FF2B5EF4-FFF2-40B4-BE49-F238E27FC236}">
                    <a16:creationId xmlns:a16="http://schemas.microsoft.com/office/drawing/2014/main" id="{9DA57429-B097-8BDB-FCB5-1A5A3F8A900D}"/>
                  </a:ext>
                </a:extLst>
              </p:cNvPr>
              <p:cNvSpPr/>
              <p:nvPr/>
            </p:nvSpPr>
            <p:spPr>
              <a:xfrm>
                <a:off x="5989986" y="3343275"/>
                <a:ext cx="87058" cy="118205"/>
              </a:xfrm>
              <a:custGeom>
                <a:avLst/>
                <a:gdLst>
                  <a:gd name="connsiteX0" fmla="*/ 18479 w 87058"/>
                  <a:gd name="connsiteY0" fmla="*/ 84773 h 118205"/>
                  <a:gd name="connsiteX1" fmla="*/ 18764 w 87058"/>
                  <a:gd name="connsiteY1" fmla="*/ 89154 h 118205"/>
                  <a:gd name="connsiteX2" fmla="*/ 9239 w 87058"/>
                  <a:gd name="connsiteY2" fmla="*/ 81058 h 118205"/>
                  <a:gd name="connsiteX3" fmla="*/ 0 w 87058"/>
                  <a:gd name="connsiteY3" fmla="*/ 91916 h 118205"/>
                  <a:gd name="connsiteX4" fmla="*/ 30861 w 87058"/>
                  <a:gd name="connsiteY4" fmla="*/ 118205 h 118205"/>
                  <a:gd name="connsiteX5" fmla="*/ 57150 w 87058"/>
                  <a:gd name="connsiteY5" fmla="*/ 87249 h 118205"/>
                  <a:gd name="connsiteX6" fmla="*/ 46292 w 87058"/>
                  <a:gd name="connsiteY6" fmla="*/ 78105 h 118205"/>
                  <a:gd name="connsiteX7" fmla="*/ 37814 w 87058"/>
                  <a:gd name="connsiteY7" fmla="*/ 88106 h 118205"/>
                  <a:gd name="connsiteX8" fmla="*/ 37624 w 87058"/>
                  <a:gd name="connsiteY8" fmla="*/ 84773 h 118205"/>
                  <a:gd name="connsiteX9" fmla="*/ 87059 w 87058"/>
                  <a:gd name="connsiteY9" fmla="*/ 19622 h 118205"/>
                  <a:gd name="connsiteX10" fmla="*/ 87059 w 87058"/>
                  <a:gd name="connsiteY10" fmla="*/ 0 h 118205"/>
                  <a:gd name="connsiteX11" fmla="*/ 18479 w 87058"/>
                  <a:gd name="connsiteY11" fmla="*/ 84773 h 11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058" h="118205">
                    <a:moveTo>
                      <a:pt x="18479" y="84773"/>
                    </a:moveTo>
                    <a:cubicBezTo>
                      <a:pt x="18479" y="86297"/>
                      <a:pt x="18669" y="87725"/>
                      <a:pt x="18764" y="89154"/>
                    </a:cubicBezTo>
                    <a:lnTo>
                      <a:pt x="9239" y="81058"/>
                    </a:lnTo>
                    <a:lnTo>
                      <a:pt x="0" y="91916"/>
                    </a:lnTo>
                    <a:lnTo>
                      <a:pt x="30861" y="118205"/>
                    </a:lnTo>
                    <a:lnTo>
                      <a:pt x="57150" y="87249"/>
                    </a:lnTo>
                    <a:lnTo>
                      <a:pt x="46292" y="78105"/>
                    </a:lnTo>
                    <a:lnTo>
                      <a:pt x="37814" y="88106"/>
                    </a:lnTo>
                    <a:cubicBezTo>
                      <a:pt x="37719" y="86963"/>
                      <a:pt x="37624" y="85916"/>
                      <a:pt x="37624" y="84773"/>
                    </a:cubicBezTo>
                    <a:cubicBezTo>
                      <a:pt x="37624" y="53721"/>
                      <a:pt x="58579" y="27623"/>
                      <a:pt x="87059" y="19622"/>
                    </a:cubicBezTo>
                    <a:lnTo>
                      <a:pt x="87059" y="0"/>
                    </a:lnTo>
                    <a:cubicBezTo>
                      <a:pt x="47911" y="8382"/>
                      <a:pt x="18479" y="43244"/>
                      <a:pt x="18479" y="84773"/>
                    </a:cubicBezTo>
                    <a:close/>
                  </a:path>
                </a:pathLst>
              </a:custGeom>
              <a:solidFill>
                <a:srgbClr val="0068B5"/>
              </a:solidFill>
              <a:ln w="9525" cap="flat">
                <a:noFill/>
                <a:prstDash val="solid"/>
                <a:miter/>
              </a:ln>
            </p:spPr>
            <p:txBody>
              <a:bodyPr rtlCol="0" anchor="ctr"/>
              <a:lstStyle/>
              <a:p>
                <a:endParaRPr lang="en-US" sz="800">
                  <a:latin typeface="IntelOne Display Regular" panose="020B0503020203020204" pitchFamily="34" charset="0"/>
                </a:endParaRPr>
              </a:p>
            </p:txBody>
          </p:sp>
          <p:sp>
            <p:nvSpPr>
              <p:cNvPr id="52" name="Freeform: Shape 224">
                <a:extLst>
                  <a:ext uri="{FF2B5EF4-FFF2-40B4-BE49-F238E27FC236}">
                    <a16:creationId xmlns:a16="http://schemas.microsoft.com/office/drawing/2014/main" id="{450989E7-7CA8-8A06-B04F-101C0AA57CB7}"/>
                  </a:ext>
                </a:extLst>
              </p:cNvPr>
              <p:cNvSpPr/>
              <p:nvPr/>
            </p:nvSpPr>
            <p:spPr>
              <a:xfrm>
                <a:off x="6096000" y="3392138"/>
                <a:ext cx="104775" cy="122586"/>
              </a:xfrm>
              <a:custGeom>
                <a:avLst/>
                <a:gdLst>
                  <a:gd name="connsiteX0" fmla="*/ 104775 w 104775"/>
                  <a:gd name="connsiteY0" fmla="*/ 26003 h 122586"/>
                  <a:gd name="connsiteX1" fmla="*/ 73628 w 104775"/>
                  <a:gd name="connsiteY1" fmla="*/ 0 h 122586"/>
                  <a:gd name="connsiteX2" fmla="*/ 47625 w 104775"/>
                  <a:gd name="connsiteY2" fmla="*/ 31242 h 122586"/>
                  <a:gd name="connsiteX3" fmla="*/ 58579 w 104775"/>
                  <a:gd name="connsiteY3" fmla="*/ 40386 h 122586"/>
                  <a:gd name="connsiteX4" fmla="*/ 67628 w 104775"/>
                  <a:gd name="connsiteY4" fmla="*/ 29527 h 122586"/>
                  <a:gd name="connsiteX5" fmla="*/ 68104 w 104775"/>
                  <a:gd name="connsiteY5" fmla="*/ 35719 h 122586"/>
                  <a:gd name="connsiteX6" fmla="*/ 286 w 104775"/>
                  <a:gd name="connsiteY6" fmla="*/ 103537 h 122586"/>
                  <a:gd name="connsiteX7" fmla="*/ 0 w 104775"/>
                  <a:gd name="connsiteY7" fmla="*/ 103537 h 122586"/>
                  <a:gd name="connsiteX8" fmla="*/ 0 w 104775"/>
                  <a:gd name="connsiteY8" fmla="*/ 122587 h 122586"/>
                  <a:gd name="connsiteX9" fmla="*/ 286 w 104775"/>
                  <a:gd name="connsiteY9" fmla="*/ 122587 h 122586"/>
                  <a:gd name="connsiteX10" fmla="*/ 87154 w 104775"/>
                  <a:gd name="connsiteY10" fmla="*/ 35719 h 122586"/>
                  <a:gd name="connsiteX11" fmla="*/ 86773 w 104775"/>
                  <a:gd name="connsiteY11" fmla="*/ 29623 h 122586"/>
                  <a:gd name="connsiteX12" fmla="*/ 95536 w 104775"/>
                  <a:gd name="connsiteY12" fmla="*/ 36957 h 122586"/>
                  <a:gd name="connsiteX13" fmla="*/ 104775 w 104775"/>
                  <a:gd name="connsiteY13" fmla="*/ 26003 h 12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122586">
                    <a:moveTo>
                      <a:pt x="104775" y="26003"/>
                    </a:moveTo>
                    <a:lnTo>
                      <a:pt x="73628" y="0"/>
                    </a:lnTo>
                    <a:lnTo>
                      <a:pt x="47625" y="31242"/>
                    </a:lnTo>
                    <a:lnTo>
                      <a:pt x="58579" y="40386"/>
                    </a:lnTo>
                    <a:lnTo>
                      <a:pt x="67628" y="29527"/>
                    </a:lnTo>
                    <a:cubicBezTo>
                      <a:pt x="67818" y="31623"/>
                      <a:pt x="68104" y="33623"/>
                      <a:pt x="68104" y="35719"/>
                    </a:cubicBezTo>
                    <a:cubicBezTo>
                      <a:pt x="68104" y="73057"/>
                      <a:pt x="37719" y="103537"/>
                      <a:pt x="286" y="103537"/>
                    </a:cubicBezTo>
                    <a:cubicBezTo>
                      <a:pt x="191" y="103537"/>
                      <a:pt x="95" y="103537"/>
                      <a:pt x="0" y="103537"/>
                    </a:cubicBezTo>
                    <a:lnTo>
                      <a:pt x="0" y="122587"/>
                    </a:lnTo>
                    <a:cubicBezTo>
                      <a:pt x="95" y="122587"/>
                      <a:pt x="191" y="122587"/>
                      <a:pt x="286" y="122587"/>
                    </a:cubicBezTo>
                    <a:cubicBezTo>
                      <a:pt x="48196" y="122587"/>
                      <a:pt x="87154" y="83630"/>
                      <a:pt x="87154" y="35719"/>
                    </a:cubicBezTo>
                    <a:cubicBezTo>
                      <a:pt x="87154" y="33623"/>
                      <a:pt x="86963" y="31718"/>
                      <a:pt x="86773" y="29623"/>
                    </a:cubicBezTo>
                    <a:lnTo>
                      <a:pt x="95536" y="36957"/>
                    </a:lnTo>
                    <a:lnTo>
                      <a:pt x="104775" y="26003"/>
                    </a:lnTo>
                    <a:close/>
                  </a:path>
                </a:pathLst>
              </a:custGeom>
              <a:solidFill>
                <a:srgbClr val="0068B5"/>
              </a:solidFill>
              <a:ln w="9525" cap="flat">
                <a:noFill/>
                <a:prstDash val="solid"/>
                <a:miter/>
              </a:ln>
            </p:spPr>
            <p:txBody>
              <a:bodyPr rtlCol="0" anchor="ctr"/>
              <a:lstStyle/>
              <a:p>
                <a:endParaRPr lang="en-US" sz="800">
                  <a:latin typeface="IntelOne Display Regular" panose="020B0503020203020204" pitchFamily="34" charset="0"/>
                </a:endParaRPr>
              </a:p>
            </p:txBody>
          </p:sp>
        </p:grpSp>
        <p:sp>
          <p:nvSpPr>
            <p:cNvPr id="93" name="TextBox 92">
              <a:extLst>
                <a:ext uri="{FF2B5EF4-FFF2-40B4-BE49-F238E27FC236}">
                  <a16:creationId xmlns:a16="http://schemas.microsoft.com/office/drawing/2014/main" id="{4594DAE2-4460-4E25-B882-CF60B31DAA90}"/>
                </a:ext>
              </a:extLst>
            </p:cNvPr>
            <p:cNvSpPr txBox="1"/>
            <p:nvPr/>
          </p:nvSpPr>
          <p:spPr>
            <a:xfrm>
              <a:off x="3917825" y="4185677"/>
              <a:ext cx="143803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1"/>
                  </a:solidFill>
                  <a:effectLst/>
                  <a:uFillTx/>
                  <a:latin typeface="IntelOne Text" panose="020B0503020203020204" pitchFamily="34" charset="77"/>
                  <a:sym typeface="Helvetica Neue"/>
                </a:rPr>
                <a:t>Resource </a:t>
              </a:r>
            </a:p>
            <a:p>
              <a:pPr marL="0" marR="0" indent="0" algn="ctr" defTabSz="2438338"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1"/>
                  </a:solidFill>
                  <a:effectLst/>
                  <a:uFillTx/>
                  <a:latin typeface="IntelOne Text" panose="020B0503020203020204" pitchFamily="34" charset="77"/>
                  <a:sym typeface="Helvetica Neue"/>
                </a:rPr>
                <a:t>Management</a:t>
              </a:r>
            </a:p>
          </p:txBody>
        </p:sp>
      </p:grpSp>
      <p:grpSp>
        <p:nvGrpSpPr>
          <p:cNvPr id="6" name="Group 5">
            <a:extLst>
              <a:ext uri="{FF2B5EF4-FFF2-40B4-BE49-F238E27FC236}">
                <a16:creationId xmlns:a16="http://schemas.microsoft.com/office/drawing/2014/main" id="{4DA4890E-4AFF-581A-B556-40E7AF8D8C02}"/>
              </a:ext>
            </a:extLst>
          </p:cNvPr>
          <p:cNvGrpSpPr/>
          <p:nvPr/>
        </p:nvGrpSpPr>
        <p:grpSpPr>
          <a:xfrm>
            <a:off x="7397488" y="3271159"/>
            <a:ext cx="909455" cy="1176822"/>
            <a:chOff x="5388466" y="3284914"/>
            <a:chExt cx="909455" cy="1176822"/>
          </a:xfrm>
        </p:grpSpPr>
        <p:sp>
          <p:nvSpPr>
            <p:cNvPr id="46" name="Oval 45">
              <a:extLst>
                <a:ext uri="{FF2B5EF4-FFF2-40B4-BE49-F238E27FC236}">
                  <a16:creationId xmlns:a16="http://schemas.microsoft.com/office/drawing/2014/main" id="{BAD4DB73-C2A3-D019-3143-0B4A718D65D5}"/>
                </a:ext>
              </a:extLst>
            </p:cNvPr>
            <p:cNvSpPr>
              <a:spLocks noChangeAspect="1"/>
            </p:cNvSpPr>
            <p:nvPr/>
          </p:nvSpPr>
          <p:spPr>
            <a:xfrm>
              <a:off x="5431713" y="3284914"/>
              <a:ext cx="822960" cy="822960"/>
            </a:xfrm>
            <a:prstGeom prst="ellipse">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53" name="Group 52">
              <a:extLst>
                <a:ext uri="{FF2B5EF4-FFF2-40B4-BE49-F238E27FC236}">
                  <a16:creationId xmlns:a16="http://schemas.microsoft.com/office/drawing/2014/main" id="{7D7EC0CC-BDF6-8AEE-E924-5858FC1FA265}"/>
                </a:ext>
              </a:extLst>
            </p:cNvPr>
            <p:cNvGrpSpPr>
              <a:grpSpLocks noChangeAspect="1"/>
            </p:cNvGrpSpPr>
            <p:nvPr/>
          </p:nvGrpSpPr>
          <p:grpSpPr>
            <a:xfrm>
              <a:off x="5608595" y="3527756"/>
              <a:ext cx="469196" cy="340805"/>
              <a:chOff x="5086350" y="2674789"/>
              <a:chExt cx="2019290" cy="1462980"/>
            </a:xfrm>
            <a:solidFill>
              <a:srgbClr val="00C7FD"/>
            </a:solidFill>
          </p:grpSpPr>
          <p:grpSp>
            <p:nvGrpSpPr>
              <p:cNvPr id="54" name="Graphic 21">
                <a:extLst>
                  <a:ext uri="{FF2B5EF4-FFF2-40B4-BE49-F238E27FC236}">
                    <a16:creationId xmlns:a16="http://schemas.microsoft.com/office/drawing/2014/main" id="{1E9B02B9-13C0-90A4-98A3-BAA6F4FC247E}"/>
                  </a:ext>
                </a:extLst>
              </p:cNvPr>
              <p:cNvGrpSpPr/>
              <p:nvPr/>
            </p:nvGrpSpPr>
            <p:grpSpPr>
              <a:xfrm>
                <a:off x="5086350" y="3027107"/>
                <a:ext cx="551264" cy="757231"/>
                <a:chOff x="6000750" y="3391090"/>
                <a:chExt cx="52006" cy="71437"/>
              </a:xfrm>
              <a:grpFill/>
            </p:grpSpPr>
            <p:sp>
              <p:nvSpPr>
                <p:cNvPr id="59" name="Freeform: Shape 1412">
                  <a:extLst>
                    <a:ext uri="{FF2B5EF4-FFF2-40B4-BE49-F238E27FC236}">
                      <a16:creationId xmlns:a16="http://schemas.microsoft.com/office/drawing/2014/main" id="{BF590B34-B040-EC34-4EF8-13A6447A1190}"/>
                    </a:ext>
                  </a:extLst>
                </p:cNvPr>
                <p:cNvSpPr/>
                <p:nvPr/>
              </p:nvSpPr>
              <p:spPr>
                <a:xfrm>
                  <a:off x="6000750" y="3391090"/>
                  <a:ext cx="52006" cy="14192"/>
                </a:xfrm>
                <a:custGeom>
                  <a:avLst/>
                  <a:gdLst>
                    <a:gd name="connsiteX0" fmla="*/ 52007 w 52006"/>
                    <a:gd name="connsiteY0" fmla="*/ 0 h 14192"/>
                    <a:gd name="connsiteX1" fmla="*/ 0 w 52006"/>
                    <a:gd name="connsiteY1" fmla="*/ 0 h 14192"/>
                    <a:gd name="connsiteX2" fmla="*/ 2667 w 52006"/>
                    <a:gd name="connsiteY2" fmla="*/ 14192 h 14192"/>
                    <a:gd name="connsiteX3" fmla="*/ 46292 w 52006"/>
                    <a:gd name="connsiteY3" fmla="*/ 14192 h 14192"/>
                    <a:gd name="connsiteX4" fmla="*/ 52007 w 52006"/>
                    <a:gd name="connsiteY4" fmla="*/ 0 h 1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06" h="14192">
                      <a:moveTo>
                        <a:pt x="52007" y="0"/>
                      </a:moveTo>
                      <a:lnTo>
                        <a:pt x="0" y="0"/>
                      </a:lnTo>
                      <a:lnTo>
                        <a:pt x="2667" y="14192"/>
                      </a:lnTo>
                      <a:lnTo>
                        <a:pt x="46292" y="14192"/>
                      </a:lnTo>
                      <a:cubicBezTo>
                        <a:pt x="47816" y="9334"/>
                        <a:pt x="49625" y="4572"/>
                        <a:pt x="52007" y="0"/>
                      </a:cubicBezTo>
                      <a:close/>
                    </a:path>
                  </a:pathLst>
                </a:custGeom>
                <a:grpFill/>
                <a:ln w="9525" cap="flat">
                  <a:noFill/>
                  <a:prstDash val="solid"/>
                  <a:miter/>
                </a:ln>
              </p:spPr>
              <p:txBody>
                <a:bodyPr rtlCol="0" anchor="ctr"/>
                <a:lstStyle/>
                <a:p>
                  <a:endParaRPr lang="en-US" sz="800">
                    <a:latin typeface="IntelOne Display Regular" panose="020B0503020203020204" pitchFamily="34" charset="0"/>
                  </a:endParaRPr>
                </a:p>
              </p:txBody>
            </p:sp>
            <p:sp>
              <p:nvSpPr>
                <p:cNvPr id="60" name="Freeform: Shape 1413">
                  <a:extLst>
                    <a:ext uri="{FF2B5EF4-FFF2-40B4-BE49-F238E27FC236}">
                      <a16:creationId xmlns:a16="http://schemas.microsoft.com/office/drawing/2014/main" id="{BA05C11E-AE5F-FB7F-A1E9-551FF2926BCE}"/>
                    </a:ext>
                  </a:extLst>
                </p:cNvPr>
                <p:cNvSpPr/>
                <p:nvPr/>
              </p:nvSpPr>
              <p:spPr>
                <a:xfrm>
                  <a:off x="6011703" y="3448335"/>
                  <a:ext cx="40957" cy="14192"/>
                </a:xfrm>
                <a:custGeom>
                  <a:avLst/>
                  <a:gdLst>
                    <a:gd name="connsiteX0" fmla="*/ 35338 w 40957"/>
                    <a:gd name="connsiteY0" fmla="*/ 0 h 14192"/>
                    <a:gd name="connsiteX1" fmla="*/ 0 w 40957"/>
                    <a:gd name="connsiteY1" fmla="*/ 0 h 14192"/>
                    <a:gd name="connsiteX2" fmla="*/ 2762 w 40957"/>
                    <a:gd name="connsiteY2" fmla="*/ 14192 h 14192"/>
                    <a:gd name="connsiteX3" fmla="*/ 40957 w 40957"/>
                    <a:gd name="connsiteY3" fmla="*/ 14192 h 14192"/>
                    <a:gd name="connsiteX4" fmla="*/ 35338 w 40957"/>
                    <a:gd name="connsiteY4" fmla="*/ 0 h 1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 h="14192">
                      <a:moveTo>
                        <a:pt x="35338" y="0"/>
                      </a:moveTo>
                      <a:lnTo>
                        <a:pt x="0" y="0"/>
                      </a:lnTo>
                      <a:lnTo>
                        <a:pt x="2762" y="14192"/>
                      </a:lnTo>
                      <a:lnTo>
                        <a:pt x="40957" y="14192"/>
                      </a:lnTo>
                      <a:cubicBezTo>
                        <a:pt x="38672" y="9716"/>
                        <a:pt x="36767" y="4953"/>
                        <a:pt x="35338" y="0"/>
                      </a:cubicBezTo>
                      <a:close/>
                    </a:path>
                  </a:pathLst>
                </a:custGeom>
                <a:grpFill/>
                <a:ln w="9525" cap="flat">
                  <a:noFill/>
                  <a:prstDash val="solid"/>
                  <a:miter/>
                </a:ln>
              </p:spPr>
              <p:txBody>
                <a:bodyPr rtlCol="0" anchor="ctr"/>
                <a:lstStyle/>
                <a:p>
                  <a:endParaRPr lang="en-US" sz="800">
                    <a:latin typeface="IntelOne Display Regular" panose="020B0503020203020204" pitchFamily="34" charset="0"/>
                  </a:endParaRPr>
                </a:p>
              </p:txBody>
            </p:sp>
            <p:sp>
              <p:nvSpPr>
                <p:cNvPr id="61" name="Freeform: Shape 1414">
                  <a:extLst>
                    <a:ext uri="{FF2B5EF4-FFF2-40B4-BE49-F238E27FC236}">
                      <a16:creationId xmlns:a16="http://schemas.microsoft.com/office/drawing/2014/main" id="{B03D3FB7-73BE-B2E7-8461-FC099818EFC5}"/>
                    </a:ext>
                  </a:extLst>
                </p:cNvPr>
                <p:cNvSpPr/>
                <p:nvPr/>
              </p:nvSpPr>
              <p:spPr>
                <a:xfrm>
                  <a:off x="6006083" y="3419665"/>
                  <a:ext cx="38385" cy="14192"/>
                </a:xfrm>
                <a:custGeom>
                  <a:avLst/>
                  <a:gdLst>
                    <a:gd name="connsiteX0" fmla="*/ 38005 w 38385"/>
                    <a:gd name="connsiteY0" fmla="*/ 7334 h 14192"/>
                    <a:gd name="connsiteX1" fmla="*/ 38386 w 38385"/>
                    <a:gd name="connsiteY1" fmla="*/ 0 h 14192"/>
                    <a:gd name="connsiteX2" fmla="*/ 0 w 38385"/>
                    <a:gd name="connsiteY2" fmla="*/ 0 h 14192"/>
                    <a:gd name="connsiteX3" fmla="*/ 2762 w 38385"/>
                    <a:gd name="connsiteY3" fmla="*/ 14192 h 14192"/>
                    <a:gd name="connsiteX4" fmla="*/ 38291 w 38385"/>
                    <a:gd name="connsiteY4" fmla="*/ 14192 h 14192"/>
                    <a:gd name="connsiteX5" fmla="*/ 38005 w 38385"/>
                    <a:gd name="connsiteY5" fmla="*/ 7334 h 1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85" h="14192">
                      <a:moveTo>
                        <a:pt x="38005" y="7334"/>
                      </a:moveTo>
                      <a:cubicBezTo>
                        <a:pt x="38005" y="4858"/>
                        <a:pt x="38100" y="2476"/>
                        <a:pt x="38386" y="0"/>
                      </a:cubicBezTo>
                      <a:lnTo>
                        <a:pt x="0" y="0"/>
                      </a:lnTo>
                      <a:lnTo>
                        <a:pt x="2762" y="14192"/>
                      </a:lnTo>
                      <a:lnTo>
                        <a:pt x="38291" y="14192"/>
                      </a:lnTo>
                      <a:cubicBezTo>
                        <a:pt x="38100" y="12001"/>
                        <a:pt x="38005" y="9715"/>
                        <a:pt x="38005" y="7334"/>
                      </a:cubicBezTo>
                      <a:close/>
                    </a:path>
                  </a:pathLst>
                </a:custGeom>
                <a:grpFill/>
                <a:ln w="9525" cap="flat">
                  <a:noFill/>
                  <a:prstDash val="solid"/>
                  <a:miter/>
                </a:ln>
              </p:spPr>
              <p:txBody>
                <a:bodyPr rtlCol="0" anchor="ctr"/>
                <a:lstStyle/>
                <a:p>
                  <a:endParaRPr lang="en-US" sz="800">
                    <a:latin typeface="IntelOne Display Regular" panose="020B0503020203020204" pitchFamily="34" charset="0"/>
                  </a:endParaRPr>
                </a:p>
              </p:txBody>
            </p:sp>
          </p:grpSp>
          <p:sp>
            <p:nvSpPr>
              <p:cNvPr id="55" name="Freeform: Shape 1408">
                <a:extLst>
                  <a:ext uri="{FF2B5EF4-FFF2-40B4-BE49-F238E27FC236}">
                    <a16:creationId xmlns:a16="http://schemas.microsoft.com/office/drawing/2014/main" id="{ED2BBD35-1DE1-2FC5-2FB1-6BC9348F1D0B}"/>
                  </a:ext>
                </a:extLst>
              </p:cNvPr>
              <p:cNvSpPr/>
              <p:nvPr/>
            </p:nvSpPr>
            <p:spPr>
              <a:xfrm rot="2700000">
                <a:off x="6714245" y="2851311"/>
                <a:ext cx="201919" cy="201919"/>
              </a:xfrm>
              <a:custGeom>
                <a:avLst/>
                <a:gdLst>
                  <a:gd name="connsiteX0" fmla="*/ 0 w 19049"/>
                  <a:gd name="connsiteY0" fmla="*/ 0 h 19049"/>
                  <a:gd name="connsiteX1" fmla="*/ 19050 w 19049"/>
                  <a:gd name="connsiteY1" fmla="*/ 0 h 19049"/>
                  <a:gd name="connsiteX2" fmla="*/ 19050 w 19049"/>
                  <a:gd name="connsiteY2" fmla="*/ 19050 h 19049"/>
                  <a:gd name="connsiteX3" fmla="*/ 0 w 19049"/>
                  <a:gd name="connsiteY3" fmla="*/ 19050 h 19049"/>
                </a:gdLst>
                <a:ahLst/>
                <a:cxnLst>
                  <a:cxn ang="0">
                    <a:pos x="connsiteX0" y="connsiteY0"/>
                  </a:cxn>
                  <a:cxn ang="0">
                    <a:pos x="connsiteX1" y="connsiteY1"/>
                  </a:cxn>
                  <a:cxn ang="0">
                    <a:pos x="connsiteX2" y="connsiteY2"/>
                  </a:cxn>
                  <a:cxn ang="0">
                    <a:pos x="connsiteX3" y="connsiteY3"/>
                  </a:cxn>
                </a:cxnLst>
                <a:rect l="l" t="t" r="r" b="b"/>
                <a:pathLst>
                  <a:path w="19049" h="19049">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sz="800">
                  <a:latin typeface="IntelOne Display Regular" panose="020B0503020203020204" pitchFamily="34" charset="0"/>
                </a:endParaRPr>
              </a:p>
            </p:txBody>
          </p:sp>
          <p:sp>
            <p:nvSpPr>
              <p:cNvPr id="56" name="Freeform: Shape 1409">
                <a:extLst>
                  <a:ext uri="{FF2B5EF4-FFF2-40B4-BE49-F238E27FC236}">
                    <a16:creationId xmlns:a16="http://schemas.microsoft.com/office/drawing/2014/main" id="{6B3F106E-89E2-DE2A-60B4-E334A850E1ED}"/>
                  </a:ext>
                </a:extLst>
              </p:cNvPr>
              <p:cNvSpPr/>
              <p:nvPr/>
            </p:nvSpPr>
            <p:spPr>
              <a:xfrm rot="18900000">
                <a:off x="6315897" y="3157735"/>
                <a:ext cx="412934" cy="201919"/>
              </a:xfrm>
              <a:custGeom>
                <a:avLst/>
                <a:gdLst>
                  <a:gd name="connsiteX0" fmla="*/ 0 w 38956"/>
                  <a:gd name="connsiteY0" fmla="*/ 0 h 19049"/>
                  <a:gd name="connsiteX1" fmla="*/ 38957 w 38956"/>
                  <a:gd name="connsiteY1" fmla="*/ 0 h 19049"/>
                  <a:gd name="connsiteX2" fmla="*/ 38957 w 38956"/>
                  <a:gd name="connsiteY2" fmla="*/ 19050 h 19049"/>
                  <a:gd name="connsiteX3" fmla="*/ 0 w 38956"/>
                  <a:gd name="connsiteY3" fmla="*/ 19050 h 19049"/>
                </a:gdLst>
                <a:ahLst/>
                <a:cxnLst>
                  <a:cxn ang="0">
                    <a:pos x="connsiteX0" y="connsiteY0"/>
                  </a:cxn>
                  <a:cxn ang="0">
                    <a:pos x="connsiteX1" y="connsiteY1"/>
                  </a:cxn>
                  <a:cxn ang="0">
                    <a:pos x="connsiteX2" y="connsiteY2"/>
                  </a:cxn>
                  <a:cxn ang="0">
                    <a:pos x="connsiteX3" y="connsiteY3"/>
                  </a:cxn>
                </a:cxnLst>
                <a:rect l="l" t="t" r="r" b="b"/>
                <a:pathLst>
                  <a:path w="38956" h="19049">
                    <a:moveTo>
                      <a:pt x="0" y="0"/>
                    </a:moveTo>
                    <a:lnTo>
                      <a:pt x="38957" y="0"/>
                    </a:lnTo>
                    <a:lnTo>
                      <a:pt x="38957" y="19050"/>
                    </a:lnTo>
                    <a:lnTo>
                      <a:pt x="0" y="19050"/>
                    </a:lnTo>
                    <a:close/>
                  </a:path>
                </a:pathLst>
              </a:custGeom>
              <a:solidFill>
                <a:srgbClr val="0068B5"/>
              </a:solidFill>
              <a:ln w="9525" cap="flat">
                <a:noFill/>
                <a:prstDash val="solid"/>
                <a:miter/>
              </a:ln>
            </p:spPr>
            <p:txBody>
              <a:bodyPr rtlCol="0" anchor="ctr"/>
              <a:lstStyle/>
              <a:p>
                <a:endParaRPr lang="en-US" sz="800">
                  <a:latin typeface="IntelOne Display Regular" panose="020B0503020203020204" pitchFamily="34" charset="0"/>
                </a:endParaRPr>
              </a:p>
            </p:txBody>
          </p:sp>
          <p:sp>
            <p:nvSpPr>
              <p:cNvPr id="57" name="Freeform: Shape 1410">
                <a:extLst>
                  <a:ext uri="{FF2B5EF4-FFF2-40B4-BE49-F238E27FC236}">
                    <a16:creationId xmlns:a16="http://schemas.microsoft.com/office/drawing/2014/main" id="{668C0918-E959-5764-728B-93F30A81E812}"/>
                  </a:ext>
                </a:extLst>
              </p:cNvPr>
              <p:cNvSpPr/>
              <p:nvPr/>
            </p:nvSpPr>
            <p:spPr>
              <a:xfrm>
                <a:off x="5645691" y="2674789"/>
                <a:ext cx="1459949" cy="1462980"/>
              </a:xfrm>
              <a:custGeom>
                <a:avLst/>
                <a:gdLst>
                  <a:gd name="connsiteX0" fmla="*/ 116396 w 137731"/>
                  <a:gd name="connsiteY0" fmla="*/ 47339 h 138017"/>
                  <a:gd name="connsiteX1" fmla="*/ 121063 w 137731"/>
                  <a:gd name="connsiteY1" fmla="*/ 68866 h 138017"/>
                  <a:gd name="connsiteX2" fmla="*/ 121063 w 137731"/>
                  <a:gd name="connsiteY2" fmla="*/ 69152 h 138017"/>
                  <a:gd name="connsiteX3" fmla="*/ 68866 w 137731"/>
                  <a:gd name="connsiteY3" fmla="*/ 121349 h 138017"/>
                  <a:gd name="connsiteX4" fmla="*/ 16669 w 137731"/>
                  <a:gd name="connsiteY4" fmla="*/ 68866 h 138017"/>
                  <a:gd name="connsiteX5" fmla="*/ 68866 w 137731"/>
                  <a:gd name="connsiteY5" fmla="*/ 16669 h 138017"/>
                  <a:gd name="connsiteX6" fmla="*/ 88678 w 137731"/>
                  <a:gd name="connsiteY6" fmla="*/ 20574 h 138017"/>
                  <a:gd name="connsiteX7" fmla="*/ 101156 w 137731"/>
                  <a:gd name="connsiteY7" fmla="*/ 8096 h 138017"/>
                  <a:gd name="connsiteX8" fmla="*/ 68866 w 137731"/>
                  <a:gd name="connsiteY8" fmla="*/ 0 h 138017"/>
                  <a:gd name="connsiteX9" fmla="*/ 0 w 137731"/>
                  <a:gd name="connsiteY9" fmla="*/ 69152 h 138017"/>
                  <a:gd name="connsiteX10" fmla="*/ 68866 w 137731"/>
                  <a:gd name="connsiteY10" fmla="*/ 138017 h 138017"/>
                  <a:gd name="connsiteX11" fmla="*/ 137732 w 137731"/>
                  <a:gd name="connsiteY11" fmla="*/ 69152 h 138017"/>
                  <a:gd name="connsiteX12" fmla="*/ 137732 w 137731"/>
                  <a:gd name="connsiteY12" fmla="*/ 68866 h 138017"/>
                  <a:gd name="connsiteX13" fmla="*/ 128778 w 137731"/>
                  <a:gd name="connsiteY13" fmla="*/ 34957 h 138017"/>
                  <a:gd name="connsiteX14" fmla="*/ 116396 w 137731"/>
                  <a:gd name="connsiteY14" fmla="*/ 47339 h 13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731" h="138017">
                    <a:moveTo>
                      <a:pt x="116396" y="47339"/>
                    </a:moveTo>
                    <a:cubicBezTo>
                      <a:pt x="119348" y="53911"/>
                      <a:pt x="121063" y="61150"/>
                      <a:pt x="121063" y="68866"/>
                    </a:cubicBezTo>
                    <a:lnTo>
                      <a:pt x="121063" y="69152"/>
                    </a:lnTo>
                    <a:cubicBezTo>
                      <a:pt x="121063" y="97917"/>
                      <a:pt x="97631" y="121349"/>
                      <a:pt x="68866" y="121349"/>
                    </a:cubicBezTo>
                    <a:cubicBezTo>
                      <a:pt x="40100" y="121349"/>
                      <a:pt x="16669" y="97917"/>
                      <a:pt x="16669" y="68866"/>
                    </a:cubicBezTo>
                    <a:cubicBezTo>
                      <a:pt x="16669" y="40100"/>
                      <a:pt x="40100" y="16669"/>
                      <a:pt x="68866" y="16669"/>
                    </a:cubicBezTo>
                    <a:cubicBezTo>
                      <a:pt x="75914" y="16669"/>
                      <a:pt x="82582" y="18097"/>
                      <a:pt x="88678" y="20574"/>
                    </a:cubicBezTo>
                    <a:lnTo>
                      <a:pt x="101156" y="8096"/>
                    </a:lnTo>
                    <a:cubicBezTo>
                      <a:pt x="91535" y="2953"/>
                      <a:pt x="80486" y="0"/>
                      <a:pt x="68866" y="0"/>
                    </a:cubicBezTo>
                    <a:cubicBezTo>
                      <a:pt x="30861" y="0"/>
                      <a:pt x="0" y="30861"/>
                      <a:pt x="0" y="69152"/>
                    </a:cubicBezTo>
                    <a:cubicBezTo>
                      <a:pt x="0" y="107156"/>
                      <a:pt x="30861" y="138017"/>
                      <a:pt x="68866" y="138017"/>
                    </a:cubicBezTo>
                    <a:cubicBezTo>
                      <a:pt x="106871" y="138017"/>
                      <a:pt x="137732" y="107156"/>
                      <a:pt x="137732" y="69152"/>
                    </a:cubicBezTo>
                    <a:lnTo>
                      <a:pt x="137732" y="68866"/>
                    </a:lnTo>
                    <a:cubicBezTo>
                      <a:pt x="137732" y="56579"/>
                      <a:pt x="134398" y="45053"/>
                      <a:pt x="128778" y="34957"/>
                    </a:cubicBezTo>
                    <a:lnTo>
                      <a:pt x="116396" y="47339"/>
                    </a:lnTo>
                    <a:close/>
                  </a:path>
                </a:pathLst>
              </a:custGeom>
              <a:solidFill>
                <a:srgbClr val="0068B5"/>
              </a:solidFill>
              <a:ln w="9525" cap="flat">
                <a:noFill/>
                <a:prstDash val="solid"/>
                <a:miter/>
              </a:ln>
            </p:spPr>
            <p:txBody>
              <a:bodyPr rtlCol="0" anchor="ctr"/>
              <a:lstStyle/>
              <a:p>
                <a:endParaRPr lang="en-US" sz="800">
                  <a:latin typeface="IntelOne Display Regular" panose="020B0503020203020204" pitchFamily="34" charset="0"/>
                </a:endParaRPr>
              </a:p>
            </p:txBody>
          </p:sp>
          <p:sp>
            <p:nvSpPr>
              <p:cNvPr id="58" name="Freeform: Shape 1411">
                <a:extLst>
                  <a:ext uri="{FF2B5EF4-FFF2-40B4-BE49-F238E27FC236}">
                    <a16:creationId xmlns:a16="http://schemas.microsoft.com/office/drawing/2014/main" id="{70392FC1-DF23-ADF6-7DCC-80F2E8113500}"/>
                  </a:ext>
                </a:extLst>
              </p:cNvPr>
              <p:cNvSpPr/>
              <p:nvPr/>
            </p:nvSpPr>
            <p:spPr>
              <a:xfrm>
                <a:off x="5995035" y="2987605"/>
                <a:ext cx="509871" cy="317194"/>
              </a:xfrm>
              <a:custGeom>
                <a:avLst/>
                <a:gdLst>
                  <a:gd name="connsiteX0" fmla="*/ 19241 w 48101"/>
                  <a:gd name="connsiteY0" fmla="*/ 4398 h 29924"/>
                  <a:gd name="connsiteX1" fmla="*/ 0 w 48101"/>
                  <a:gd name="connsiteY1" fmla="*/ 27353 h 29924"/>
                  <a:gd name="connsiteX2" fmla="*/ 8096 w 48101"/>
                  <a:gd name="connsiteY2" fmla="*/ 29925 h 29924"/>
                  <a:gd name="connsiteX3" fmla="*/ 23241 w 48101"/>
                  <a:gd name="connsiteY3" fmla="*/ 11923 h 29924"/>
                  <a:gd name="connsiteX4" fmla="*/ 41339 w 48101"/>
                  <a:gd name="connsiteY4" fmla="*/ 8779 h 29924"/>
                  <a:gd name="connsiteX5" fmla="*/ 48101 w 48101"/>
                  <a:gd name="connsiteY5" fmla="*/ 1540 h 29924"/>
                  <a:gd name="connsiteX6" fmla="*/ 19241 w 48101"/>
                  <a:gd name="connsiteY6" fmla="*/ 4398 h 2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 h="29924">
                    <a:moveTo>
                      <a:pt x="19241" y="4398"/>
                    </a:moveTo>
                    <a:cubicBezTo>
                      <a:pt x="10001" y="9256"/>
                      <a:pt x="3143" y="17352"/>
                      <a:pt x="0" y="27353"/>
                    </a:cubicBezTo>
                    <a:lnTo>
                      <a:pt x="8096" y="29925"/>
                    </a:lnTo>
                    <a:cubicBezTo>
                      <a:pt x="10573" y="22114"/>
                      <a:pt x="15907" y="15733"/>
                      <a:pt x="23241" y="11923"/>
                    </a:cubicBezTo>
                    <a:cubicBezTo>
                      <a:pt x="28861" y="8970"/>
                      <a:pt x="35147" y="7922"/>
                      <a:pt x="41339" y="8779"/>
                    </a:cubicBezTo>
                    <a:lnTo>
                      <a:pt x="48101" y="1540"/>
                    </a:lnTo>
                    <a:cubicBezTo>
                      <a:pt x="38386" y="-1222"/>
                      <a:pt x="28194" y="-269"/>
                      <a:pt x="19241" y="4398"/>
                    </a:cubicBezTo>
                    <a:close/>
                  </a:path>
                </a:pathLst>
              </a:custGeom>
              <a:grpFill/>
              <a:ln w="9525" cap="flat">
                <a:noFill/>
                <a:prstDash val="solid"/>
                <a:miter/>
              </a:ln>
            </p:spPr>
            <p:txBody>
              <a:bodyPr rtlCol="0" anchor="ctr"/>
              <a:lstStyle/>
              <a:p>
                <a:endParaRPr lang="en-US" sz="800">
                  <a:latin typeface="IntelOne Display Regular" panose="020B0503020203020204" pitchFamily="34" charset="0"/>
                </a:endParaRPr>
              </a:p>
            </p:txBody>
          </p:sp>
        </p:grpSp>
        <p:sp>
          <p:nvSpPr>
            <p:cNvPr id="94" name="TextBox 93">
              <a:extLst>
                <a:ext uri="{FF2B5EF4-FFF2-40B4-BE49-F238E27FC236}">
                  <a16:creationId xmlns:a16="http://schemas.microsoft.com/office/drawing/2014/main" id="{E9E8E780-27FC-09D1-EEEB-A23D51564814}"/>
                </a:ext>
              </a:extLst>
            </p:cNvPr>
            <p:cNvSpPr txBox="1"/>
            <p:nvPr/>
          </p:nvSpPr>
          <p:spPr>
            <a:xfrm>
              <a:off x="5388466" y="4246292"/>
              <a:ext cx="909455"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1"/>
                  </a:solidFill>
                  <a:effectLst/>
                  <a:uFillTx/>
                  <a:latin typeface="IntelOne Text" panose="020B0503020203020204" pitchFamily="34" charset="77"/>
                  <a:sym typeface="Helvetica Neue"/>
                </a:rPr>
                <a:t>Latency</a:t>
              </a:r>
            </a:p>
          </p:txBody>
        </p:sp>
      </p:grpSp>
      <p:grpSp>
        <p:nvGrpSpPr>
          <p:cNvPr id="5" name="Group 4">
            <a:extLst>
              <a:ext uri="{FF2B5EF4-FFF2-40B4-BE49-F238E27FC236}">
                <a16:creationId xmlns:a16="http://schemas.microsoft.com/office/drawing/2014/main" id="{3D7D3B10-0AA5-6A84-62FD-3733A662E360}"/>
              </a:ext>
            </a:extLst>
          </p:cNvPr>
          <p:cNvGrpSpPr/>
          <p:nvPr/>
        </p:nvGrpSpPr>
        <p:grpSpPr>
          <a:xfrm>
            <a:off x="9409744" y="3271159"/>
            <a:ext cx="1186202" cy="1332522"/>
            <a:chOff x="6870143" y="3285309"/>
            <a:chExt cx="1186202" cy="1332522"/>
          </a:xfrm>
        </p:grpSpPr>
        <p:sp>
          <p:nvSpPr>
            <p:cNvPr id="44" name="Oval 43">
              <a:extLst>
                <a:ext uri="{FF2B5EF4-FFF2-40B4-BE49-F238E27FC236}">
                  <a16:creationId xmlns:a16="http://schemas.microsoft.com/office/drawing/2014/main" id="{D0EC2A45-474C-1A6E-3DC1-236C2CCF1B55}"/>
                </a:ext>
              </a:extLst>
            </p:cNvPr>
            <p:cNvSpPr/>
            <p:nvPr/>
          </p:nvSpPr>
          <p:spPr>
            <a:xfrm>
              <a:off x="7051764" y="3285309"/>
              <a:ext cx="822960" cy="836732"/>
            </a:xfrm>
            <a:prstGeom prst="ellipse">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80" name="Group 79">
              <a:extLst>
                <a:ext uri="{FF2B5EF4-FFF2-40B4-BE49-F238E27FC236}">
                  <a16:creationId xmlns:a16="http://schemas.microsoft.com/office/drawing/2014/main" id="{0C90CBB7-7CFD-6399-683C-5CC4366478CD}"/>
                </a:ext>
              </a:extLst>
            </p:cNvPr>
            <p:cNvGrpSpPr>
              <a:grpSpLocks noChangeAspect="1"/>
            </p:cNvGrpSpPr>
            <p:nvPr/>
          </p:nvGrpSpPr>
          <p:grpSpPr>
            <a:xfrm>
              <a:off x="7282751" y="3490404"/>
              <a:ext cx="360986" cy="415016"/>
              <a:chOff x="5179205" y="2459633"/>
              <a:chExt cx="1722213" cy="1980033"/>
            </a:xfrm>
          </p:grpSpPr>
          <p:sp>
            <p:nvSpPr>
              <p:cNvPr id="81" name="Freeform: Shape 915">
                <a:extLst>
                  <a:ext uri="{FF2B5EF4-FFF2-40B4-BE49-F238E27FC236}">
                    <a16:creationId xmlns:a16="http://schemas.microsoft.com/office/drawing/2014/main" id="{03503FD7-E6F8-F948-D145-33F025204A67}"/>
                  </a:ext>
                </a:extLst>
              </p:cNvPr>
              <p:cNvSpPr/>
              <p:nvPr/>
            </p:nvSpPr>
            <p:spPr>
              <a:xfrm>
                <a:off x="6088688" y="3165003"/>
                <a:ext cx="203487" cy="203487"/>
              </a:xfrm>
              <a:custGeom>
                <a:avLst/>
                <a:gdLst>
                  <a:gd name="connsiteX0" fmla="*/ 0 w 15525"/>
                  <a:gd name="connsiteY0" fmla="*/ 0 h 15525"/>
                  <a:gd name="connsiteX1" fmla="*/ 15526 w 15525"/>
                  <a:gd name="connsiteY1" fmla="*/ 0 h 15525"/>
                  <a:gd name="connsiteX2" fmla="*/ 15526 w 15525"/>
                  <a:gd name="connsiteY2" fmla="*/ 15526 h 15525"/>
                  <a:gd name="connsiteX3" fmla="*/ 0 w 15525"/>
                  <a:gd name="connsiteY3" fmla="*/ 15526 h 15525"/>
                </a:gdLst>
                <a:ahLst/>
                <a:cxnLst>
                  <a:cxn ang="0">
                    <a:pos x="connsiteX0" y="connsiteY0"/>
                  </a:cxn>
                  <a:cxn ang="0">
                    <a:pos x="connsiteX1" y="connsiteY1"/>
                  </a:cxn>
                  <a:cxn ang="0">
                    <a:pos x="connsiteX2" y="connsiteY2"/>
                  </a:cxn>
                  <a:cxn ang="0">
                    <a:pos x="connsiteX3" y="connsiteY3"/>
                  </a:cxn>
                </a:cxnLst>
                <a:rect l="l" t="t" r="r" b="b"/>
                <a:pathLst>
                  <a:path w="15525" h="15525">
                    <a:moveTo>
                      <a:pt x="0" y="0"/>
                    </a:moveTo>
                    <a:lnTo>
                      <a:pt x="15526" y="0"/>
                    </a:lnTo>
                    <a:lnTo>
                      <a:pt x="15526" y="15526"/>
                    </a:lnTo>
                    <a:lnTo>
                      <a:pt x="0" y="15526"/>
                    </a:lnTo>
                    <a:close/>
                  </a:path>
                </a:pathLst>
              </a:custGeom>
              <a:solidFill>
                <a:srgbClr val="0068B5"/>
              </a:solidFill>
              <a:ln w="9525" cap="flat">
                <a:noFill/>
                <a:prstDash val="solid"/>
                <a:miter/>
              </a:ln>
            </p:spPr>
            <p:txBody>
              <a:bodyPr rtlCol="0" anchor="ctr"/>
              <a:lstStyle/>
              <a:p>
                <a:pPr algn="ctr"/>
                <a:endParaRPr lang="en-US"/>
              </a:p>
            </p:txBody>
          </p:sp>
          <p:sp>
            <p:nvSpPr>
              <p:cNvPr id="82" name="Freeform: Shape 916">
                <a:extLst>
                  <a:ext uri="{FF2B5EF4-FFF2-40B4-BE49-F238E27FC236}">
                    <a16:creationId xmlns:a16="http://schemas.microsoft.com/office/drawing/2014/main" id="{93793B78-F42A-139F-E3A3-07D01DED2D06}"/>
                  </a:ext>
                </a:extLst>
              </p:cNvPr>
              <p:cNvSpPr/>
              <p:nvPr/>
            </p:nvSpPr>
            <p:spPr>
              <a:xfrm>
                <a:off x="6694182" y="4231185"/>
                <a:ext cx="203487" cy="203487"/>
              </a:xfrm>
              <a:custGeom>
                <a:avLst/>
                <a:gdLst>
                  <a:gd name="connsiteX0" fmla="*/ 0 w 15525"/>
                  <a:gd name="connsiteY0" fmla="*/ 0 h 15525"/>
                  <a:gd name="connsiteX1" fmla="*/ 15526 w 15525"/>
                  <a:gd name="connsiteY1" fmla="*/ 0 h 15525"/>
                  <a:gd name="connsiteX2" fmla="*/ 15526 w 15525"/>
                  <a:gd name="connsiteY2" fmla="*/ 15526 h 15525"/>
                  <a:gd name="connsiteX3" fmla="*/ 0 w 15525"/>
                  <a:gd name="connsiteY3" fmla="*/ 15526 h 15525"/>
                </a:gdLst>
                <a:ahLst/>
                <a:cxnLst>
                  <a:cxn ang="0">
                    <a:pos x="connsiteX0" y="connsiteY0"/>
                  </a:cxn>
                  <a:cxn ang="0">
                    <a:pos x="connsiteX1" y="connsiteY1"/>
                  </a:cxn>
                  <a:cxn ang="0">
                    <a:pos x="connsiteX2" y="connsiteY2"/>
                  </a:cxn>
                  <a:cxn ang="0">
                    <a:pos x="connsiteX3" y="connsiteY3"/>
                  </a:cxn>
                </a:cxnLst>
                <a:rect l="l" t="t" r="r" b="b"/>
                <a:pathLst>
                  <a:path w="15525" h="15525">
                    <a:moveTo>
                      <a:pt x="0" y="0"/>
                    </a:moveTo>
                    <a:lnTo>
                      <a:pt x="15526" y="0"/>
                    </a:lnTo>
                    <a:lnTo>
                      <a:pt x="15526" y="15526"/>
                    </a:lnTo>
                    <a:lnTo>
                      <a:pt x="0" y="15526"/>
                    </a:lnTo>
                    <a:close/>
                  </a:path>
                </a:pathLst>
              </a:custGeom>
              <a:solidFill>
                <a:srgbClr val="00C7FD"/>
              </a:solidFill>
              <a:ln w="9525" cap="flat">
                <a:noFill/>
                <a:prstDash val="solid"/>
                <a:miter/>
              </a:ln>
            </p:spPr>
            <p:txBody>
              <a:bodyPr rtlCol="0" anchor="ctr"/>
              <a:lstStyle/>
              <a:p>
                <a:pPr algn="ctr"/>
                <a:endParaRPr lang="en-US"/>
              </a:p>
            </p:txBody>
          </p:sp>
          <p:sp>
            <p:nvSpPr>
              <p:cNvPr id="83" name="Freeform: Shape 917">
                <a:extLst>
                  <a:ext uri="{FF2B5EF4-FFF2-40B4-BE49-F238E27FC236}">
                    <a16:creationId xmlns:a16="http://schemas.microsoft.com/office/drawing/2014/main" id="{039B8812-D142-6D48-2470-0172A62FBE26}"/>
                  </a:ext>
                </a:extLst>
              </p:cNvPr>
              <p:cNvSpPr/>
              <p:nvPr/>
            </p:nvSpPr>
            <p:spPr>
              <a:xfrm>
                <a:off x="6399549" y="3165003"/>
                <a:ext cx="203487" cy="203487"/>
              </a:xfrm>
              <a:custGeom>
                <a:avLst/>
                <a:gdLst>
                  <a:gd name="connsiteX0" fmla="*/ 0 w 15525"/>
                  <a:gd name="connsiteY0" fmla="*/ 0 h 15525"/>
                  <a:gd name="connsiteX1" fmla="*/ 15526 w 15525"/>
                  <a:gd name="connsiteY1" fmla="*/ 0 h 15525"/>
                  <a:gd name="connsiteX2" fmla="*/ 15526 w 15525"/>
                  <a:gd name="connsiteY2" fmla="*/ 15526 h 15525"/>
                  <a:gd name="connsiteX3" fmla="*/ 0 w 15525"/>
                  <a:gd name="connsiteY3" fmla="*/ 15526 h 15525"/>
                </a:gdLst>
                <a:ahLst/>
                <a:cxnLst>
                  <a:cxn ang="0">
                    <a:pos x="connsiteX0" y="connsiteY0"/>
                  </a:cxn>
                  <a:cxn ang="0">
                    <a:pos x="connsiteX1" y="connsiteY1"/>
                  </a:cxn>
                  <a:cxn ang="0">
                    <a:pos x="connsiteX2" y="connsiteY2"/>
                  </a:cxn>
                  <a:cxn ang="0">
                    <a:pos x="connsiteX3" y="connsiteY3"/>
                  </a:cxn>
                </a:cxnLst>
                <a:rect l="l" t="t" r="r" b="b"/>
                <a:pathLst>
                  <a:path w="15525" h="15525">
                    <a:moveTo>
                      <a:pt x="0" y="0"/>
                    </a:moveTo>
                    <a:lnTo>
                      <a:pt x="15526" y="0"/>
                    </a:lnTo>
                    <a:lnTo>
                      <a:pt x="15526" y="15526"/>
                    </a:lnTo>
                    <a:lnTo>
                      <a:pt x="0" y="15526"/>
                    </a:lnTo>
                    <a:close/>
                  </a:path>
                </a:pathLst>
              </a:custGeom>
              <a:solidFill>
                <a:srgbClr val="0068B5"/>
              </a:solidFill>
              <a:ln w="9525" cap="flat">
                <a:noFill/>
                <a:prstDash val="solid"/>
                <a:miter/>
              </a:ln>
            </p:spPr>
            <p:txBody>
              <a:bodyPr rtlCol="0" anchor="ctr"/>
              <a:lstStyle/>
              <a:p>
                <a:pPr algn="ctr"/>
                <a:endParaRPr lang="en-US"/>
              </a:p>
            </p:txBody>
          </p:sp>
          <p:sp>
            <p:nvSpPr>
              <p:cNvPr id="84" name="Freeform: Shape 918">
                <a:extLst>
                  <a:ext uri="{FF2B5EF4-FFF2-40B4-BE49-F238E27FC236}">
                    <a16:creationId xmlns:a16="http://schemas.microsoft.com/office/drawing/2014/main" id="{587F3EE1-D3EF-1082-7888-9292F29C151F}"/>
                  </a:ext>
                </a:extLst>
              </p:cNvPr>
              <p:cNvSpPr/>
              <p:nvPr/>
            </p:nvSpPr>
            <p:spPr>
              <a:xfrm>
                <a:off x="6088688" y="3472128"/>
                <a:ext cx="203487" cy="203487"/>
              </a:xfrm>
              <a:custGeom>
                <a:avLst/>
                <a:gdLst>
                  <a:gd name="connsiteX0" fmla="*/ 0 w 15525"/>
                  <a:gd name="connsiteY0" fmla="*/ 0 h 15525"/>
                  <a:gd name="connsiteX1" fmla="*/ 15526 w 15525"/>
                  <a:gd name="connsiteY1" fmla="*/ 0 h 15525"/>
                  <a:gd name="connsiteX2" fmla="*/ 15526 w 15525"/>
                  <a:gd name="connsiteY2" fmla="*/ 15526 h 15525"/>
                  <a:gd name="connsiteX3" fmla="*/ 0 w 15525"/>
                  <a:gd name="connsiteY3" fmla="*/ 15526 h 15525"/>
                </a:gdLst>
                <a:ahLst/>
                <a:cxnLst>
                  <a:cxn ang="0">
                    <a:pos x="connsiteX0" y="connsiteY0"/>
                  </a:cxn>
                  <a:cxn ang="0">
                    <a:pos x="connsiteX1" y="connsiteY1"/>
                  </a:cxn>
                  <a:cxn ang="0">
                    <a:pos x="connsiteX2" y="connsiteY2"/>
                  </a:cxn>
                  <a:cxn ang="0">
                    <a:pos x="connsiteX3" y="connsiteY3"/>
                  </a:cxn>
                </a:cxnLst>
                <a:rect l="l" t="t" r="r" b="b"/>
                <a:pathLst>
                  <a:path w="15525" h="15525">
                    <a:moveTo>
                      <a:pt x="0" y="0"/>
                    </a:moveTo>
                    <a:lnTo>
                      <a:pt x="15526" y="0"/>
                    </a:lnTo>
                    <a:lnTo>
                      <a:pt x="15526" y="15526"/>
                    </a:lnTo>
                    <a:lnTo>
                      <a:pt x="0" y="15526"/>
                    </a:lnTo>
                    <a:close/>
                  </a:path>
                </a:pathLst>
              </a:custGeom>
              <a:solidFill>
                <a:srgbClr val="0068B5"/>
              </a:solidFill>
              <a:ln w="9525" cap="flat">
                <a:noFill/>
                <a:prstDash val="solid"/>
                <a:miter/>
              </a:ln>
            </p:spPr>
            <p:txBody>
              <a:bodyPr rtlCol="0" anchor="ctr"/>
              <a:lstStyle/>
              <a:p>
                <a:pPr algn="ctr"/>
                <a:endParaRPr lang="en-US"/>
              </a:p>
            </p:txBody>
          </p:sp>
          <p:sp>
            <p:nvSpPr>
              <p:cNvPr id="85" name="Freeform: Shape 919">
                <a:extLst>
                  <a:ext uri="{FF2B5EF4-FFF2-40B4-BE49-F238E27FC236}">
                    <a16:creationId xmlns:a16="http://schemas.microsoft.com/office/drawing/2014/main" id="{5603358D-6A45-BBC8-4ECE-D466A59DD309}"/>
                  </a:ext>
                </a:extLst>
              </p:cNvPr>
              <p:cNvSpPr/>
              <p:nvPr/>
            </p:nvSpPr>
            <p:spPr>
              <a:xfrm>
                <a:off x="6399549" y="3472128"/>
                <a:ext cx="203487" cy="203487"/>
              </a:xfrm>
              <a:custGeom>
                <a:avLst/>
                <a:gdLst>
                  <a:gd name="connsiteX0" fmla="*/ 0 w 15525"/>
                  <a:gd name="connsiteY0" fmla="*/ 0 h 15525"/>
                  <a:gd name="connsiteX1" fmla="*/ 15526 w 15525"/>
                  <a:gd name="connsiteY1" fmla="*/ 0 h 15525"/>
                  <a:gd name="connsiteX2" fmla="*/ 15526 w 15525"/>
                  <a:gd name="connsiteY2" fmla="*/ 15526 h 15525"/>
                  <a:gd name="connsiteX3" fmla="*/ 0 w 15525"/>
                  <a:gd name="connsiteY3" fmla="*/ 15526 h 15525"/>
                </a:gdLst>
                <a:ahLst/>
                <a:cxnLst>
                  <a:cxn ang="0">
                    <a:pos x="connsiteX0" y="connsiteY0"/>
                  </a:cxn>
                  <a:cxn ang="0">
                    <a:pos x="connsiteX1" y="connsiteY1"/>
                  </a:cxn>
                  <a:cxn ang="0">
                    <a:pos x="connsiteX2" y="connsiteY2"/>
                  </a:cxn>
                  <a:cxn ang="0">
                    <a:pos x="connsiteX3" y="connsiteY3"/>
                  </a:cxn>
                </a:cxnLst>
                <a:rect l="l" t="t" r="r" b="b"/>
                <a:pathLst>
                  <a:path w="15525" h="15525">
                    <a:moveTo>
                      <a:pt x="0" y="0"/>
                    </a:moveTo>
                    <a:lnTo>
                      <a:pt x="15526" y="0"/>
                    </a:lnTo>
                    <a:lnTo>
                      <a:pt x="15526" y="15526"/>
                    </a:lnTo>
                    <a:lnTo>
                      <a:pt x="0" y="15526"/>
                    </a:lnTo>
                    <a:close/>
                  </a:path>
                </a:pathLst>
              </a:custGeom>
              <a:solidFill>
                <a:srgbClr val="0068B5"/>
              </a:solidFill>
              <a:ln w="9525" cap="flat">
                <a:noFill/>
                <a:prstDash val="solid"/>
                <a:miter/>
              </a:ln>
            </p:spPr>
            <p:txBody>
              <a:bodyPr rtlCol="0" anchor="ctr"/>
              <a:lstStyle/>
              <a:p>
                <a:pPr algn="ctr"/>
                <a:endParaRPr lang="en-US"/>
              </a:p>
            </p:txBody>
          </p:sp>
          <p:sp>
            <p:nvSpPr>
              <p:cNvPr id="86" name="Freeform: Shape 920">
                <a:extLst>
                  <a:ext uri="{FF2B5EF4-FFF2-40B4-BE49-F238E27FC236}">
                    <a16:creationId xmlns:a16="http://schemas.microsoft.com/office/drawing/2014/main" id="{A9EA26B7-8843-18BE-4598-51D59D05EB74}"/>
                  </a:ext>
                </a:extLst>
              </p:cNvPr>
              <p:cNvSpPr/>
              <p:nvPr/>
            </p:nvSpPr>
            <p:spPr>
              <a:xfrm>
                <a:off x="5781564" y="2480853"/>
                <a:ext cx="1119854" cy="1958813"/>
              </a:xfrm>
              <a:custGeom>
                <a:avLst/>
                <a:gdLst>
                  <a:gd name="connsiteX0" fmla="*/ 203500 w 1119854"/>
                  <a:gd name="connsiteY0" fmla="*/ 1383425 h 1958813"/>
                  <a:gd name="connsiteX1" fmla="*/ 203500 w 1119854"/>
                  <a:gd name="connsiteY1" fmla="*/ 1730357 h 1958813"/>
                  <a:gd name="connsiteX2" fmla="*/ 228469 w 1119854"/>
                  <a:gd name="connsiteY2" fmla="*/ 1755326 h 1958813"/>
                  <a:gd name="connsiteX3" fmla="*/ 795258 w 1119854"/>
                  <a:gd name="connsiteY3" fmla="*/ 1754068 h 1958813"/>
                  <a:gd name="connsiteX4" fmla="*/ 795258 w 1119854"/>
                  <a:gd name="connsiteY4" fmla="*/ 1957568 h 1958813"/>
                  <a:gd name="connsiteX5" fmla="*/ 228469 w 1119854"/>
                  <a:gd name="connsiteY5" fmla="*/ 1958813 h 1958813"/>
                  <a:gd name="connsiteX6" fmla="*/ 0 w 1119854"/>
                  <a:gd name="connsiteY6" fmla="*/ 1730357 h 1958813"/>
                  <a:gd name="connsiteX7" fmla="*/ 0 w 1119854"/>
                  <a:gd name="connsiteY7" fmla="*/ 1523701 h 1958813"/>
                  <a:gd name="connsiteX8" fmla="*/ 0 w 1119854"/>
                  <a:gd name="connsiteY8" fmla="*/ 0 h 1958813"/>
                  <a:gd name="connsiteX9" fmla="*/ 980028 w 1119854"/>
                  <a:gd name="connsiteY9" fmla="*/ 350811 h 1958813"/>
                  <a:gd name="connsiteX10" fmla="*/ 1119854 w 1119854"/>
                  <a:gd name="connsiteY10" fmla="*/ 548072 h 1958813"/>
                  <a:gd name="connsiteX11" fmla="*/ 1119854 w 1119854"/>
                  <a:gd name="connsiteY11" fmla="*/ 1637965 h 1958813"/>
                  <a:gd name="connsiteX12" fmla="*/ 916367 w 1119854"/>
                  <a:gd name="connsiteY12" fmla="*/ 1637965 h 1958813"/>
                  <a:gd name="connsiteX13" fmla="*/ 916367 w 1119854"/>
                  <a:gd name="connsiteY13" fmla="*/ 548072 h 1958813"/>
                  <a:gd name="connsiteX14" fmla="*/ 912619 w 1119854"/>
                  <a:gd name="connsiteY14" fmla="*/ 543079 h 1958813"/>
                  <a:gd name="connsiteX15" fmla="*/ 203500 w 1119854"/>
                  <a:gd name="connsiteY15" fmla="*/ 289640 h 1958813"/>
                  <a:gd name="connsiteX16" fmla="*/ 203500 w 1119854"/>
                  <a:gd name="connsiteY16" fmla="*/ 504055 h 1958813"/>
                  <a:gd name="connsiteX17" fmla="*/ 0 w 1119854"/>
                  <a:gd name="connsiteY17" fmla="*/ 504055 h 195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9854" h="1958813">
                    <a:moveTo>
                      <a:pt x="203500" y="1383425"/>
                    </a:moveTo>
                    <a:lnTo>
                      <a:pt x="203500" y="1730357"/>
                    </a:lnTo>
                    <a:cubicBezTo>
                      <a:pt x="203500" y="1744080"/>
                      <a:pt x="214733" y="1755326"/>
                      <a:pt x="228469" y="1755326"/>
                    </a:cubicBezTo>
                    <a:lnTo>
                      <a:pt x="795258" y="1754068"/>
                    </a:lnTo>
                    <a:lnTo>
                      <a:pt x="795258" y="1957568"/>
                    </a:lnTo>
                    <a:lnTo>
                      <a:pt x="228469" y="1958813"/>
                    </a:lnTo>
                    <a:cubicBezTo>
                      <a:pt x="102379" y="1958813"/>
                      <a:pt x="0" y="1856447"/>
                      <a:pt x="0" y="1730357"/>
                    </a:cubicBezTo>
                    <a:lnTo>
                      <a:pt x="0" y="1523701"/>
                    </a:lnTo>
                    <a:close/>
                    <a:moveTo>
                      <a:pt x="0" y="0"/>
                    </a:moveTo>
                    <a:lnTo>
                      <a:pt x="980028" y="350811"/>
                    </a:lnTo>
                    <a:cubicBezTo>
                      <a:pt x="1062432" y="378283"/>
                      <a:pt x="1119854" y="458184"/>
                      <a:pt x="1119854" y="548072"/>
                    </a:cubicBezTo>
                    <a:lnTo>
                      <a:pt x="1119854" y="1637965"/>
                    </a:lnTo>
                    <a:lnTo>
                      <a:pt x="916367" y="1637965"/>
                    </a:lnTo>
                    <a:lnTo>
                      <a:pt x="916367" y="548072"/>
                    </a:lnTo>
                    <a:cubicBezTo>
                      <a:pt x="916367" y="545569"/>
                      <a:pt x="915109" y="544324"/>
                      <a:pt x="912619" y="543079"/>
                    </a:cubicBezTo>
                    <a:lnTo>
                      <a:pt x="203500" y="289640"/>
                    </a:lnTo>
                    <a:lnTo>
                      <a:pt x="203500" y="504055"/>
                    </a:lnTo>
                    <a:lnTo>
                      <a:pt x="0" y="504055"/>
                    </a:lnTo>
                    <a:close/>
                  </a:path>
                </a:pathLst>
              </a:custGeom>
              <a:solidFill>
                <a:srgbClr val="0068B5"/>
              </a:solidFill>
              <a:ln w="9525" cap="flat">
                <a:noFill/>
                <a:prstDash val="solid"/>
                <a:miter/>
              </a:ln>
            </p:spPr>
            <p:txBody>
              <a:bodyPr wrap="square" rtlCol="0" anchor="ctr">
                <a:noAutofit/>
              </a:bodyPr>
              <a:lstStyle/>
              <a:p>
                <a:pPr algn="ctr"/>
                <a:endParaRPr lang="en-US"/>
              </a:p>
            </p:txBody>
          </p:sp>
          <p:sp>
            <p:nvSpPr>
              <p:cNvPr id="87" name="Freeform: Shape 921">
                <a:extLst>
                  <a:ext uri="{FF2B5EF4-FFF2-40B4-BE49-F238E27FC236}">
                    <a16:creationId xmlns:a16="http://schemas.microsoft.com/office/drawing/2014/main" id="{B6453296-4C5A-9D96-A27F-95122D723C80}"/>
                  </a:ext>
                </a:extLst>
              </p:cNvPr>
              <p:cNvSpPr/>
              <p:nvPr/>
            </p:nvSpPr>
            <p:spPr>
              <a:xfrm>
                <a:off x="6335888" y="2459633"/>
                <a:ext cx="102366" cy="333326"/>
              </a:xfrm>
              <a:custGeom>
                <a:avLst/>
                <a:gdLst>
                  <a:gd name="connsiteX0" fmla="*/ 0 w 7810"/>
                  <a:gd name="connsiteY0" fmla="*/ 0 h 25431"/>
                  <a:gd name="connsiteX1" fmla="*/ 7811 w 7810"/>
                  <a:gd name="connsiteY1" fmla="*/ 0 h 25431"/>
                  <a:gd name="connsiteX2" fmla="*/ 7811 w 7810"/>
                  <a:gd name="connsiteY2" fmla="*/ 25432 h 25431"/>
                  <a:gd name="connsiteX3" fmla="*/ 0 w 7810"/>
                  <a:gd name="connsiteY3" fmla="*/ 25432 h 25431"/>
                </a:gdLst>
                <a:ahLst/>
                <a:cxnLst>
                  <a:cxn ang="0">
                    <a:pos x="connsiteX0" y="connsiteY0"/>
                  </a:cxn>
                  <a:cxn ang="0">
                    <a:pos x="connsiteX1" y="connsiteY1"/>
                  </a:cxn>
                  <a:cxn ang="0">
                    <a:pos x="connsiteX2" y="connsiteY2"/>
                  </a:cxn>
                  <a:cxn ang="0">
                    <a:pos x="connsiteX3" y="connsiteY3"/>
                  </a:cxn>
                </a:cxnLst>
                <a:rect l="l" t="t" r="r" b="b"/>
                <a:pathLst>
                  <a:path w="7810" h="25431">
                    <a:moveTo>
                      <a:pt x="0" y="0"/>
                    </a:moveTo>
                    <a:lnTo>
                      <a:pt x="7811" y="0"/>
                    </a:lnTo>
                    <a:lnTo>
                      <a:pt x="7811" y="25432"/>
                    </a:lnTo>
                    <a:lnTo>
                      <a:pt x="0" y="25432"/>
                    </a:lnTo>
                    <a:close/>
                  </a:path>
                </a:pathLst>
              </a:custGeom>
              <a:solidFill>
                <a:srgbClr val="0068B5"/>
              </a:solidFill>
              <a:ln w="9525" cap="flat">
                <a:noFill/>
                <a:prstDash val="solid"/>
                <a:miter/>
              </a:ln>
            </p:spPr>
            <p:txBody>
              <a:bodyPr rtlCol="0" anchor="ctr"/>
              <a:lstStyle/>
              <a:p>
                <a:pPr algn="ctr"/>
                <a:endParaRPr lang="en-US"/>
              </a:p>
            </p:txBody>
          </p:sp>
          <p:sp>
            <p:nvSpPr>
              <p:cNvPr id="88" name="Freeform: Shape 922">
                <a:extLst>
                  <a:ext uri="{FF2B5EF4-FFF2-40B4-BE49-F238E27FC236}">
                    <a16:creationId xmlns:a16="http://schemas.microsoft.com/office/drawing/2014/main" id="{7782DB54-6970-74AE-B6B1-DC3CDCAA00FF}"/>
                  </a:ext>
                </a:extLst>
              </p:cNvPr>
              <p:cNvSpPr/>
              <p:nvPr/>
            </p:nvSpPr>
            <p:spPr>
              <a:xfrm>
                <a:off x="6541878" y="2562012"/>
                <a:ext cx="102366" cy="333326"/>
              </a:xfrm>
              <a:custGeom>
                <a:avLst/>
                <a:gdLst>
                  <a:gd name="connsiteX0" fmla="*/ 0 w 7810"/>
                  <a:gd name="connsiteY0" fmla="*/ 0 h 25431"/>
                  <a:gd name="connsiteX1" fmla="*/ 7810 w 7810"/>
                  <a:gd name="connsiteY1" fmla="*/ 0 h 25431"/>
                  <a:gd name="connsiteX2" fmla="*/ 7810 w 7810"/>
                  <a:gd name="connsiteY2" fmla="*/ 25432 h 25431"/>
                  <a:gd name="connsiteX3" fmla="*/ 0 w 7810"/>
                  <a:gd name="connsiteY3" fmla="*/ 25432 h 25431"/>
                </a:gdLst>
                <a:ahLst/>
                <a:cxnLst>
                  <a:cxn ang="0">
                    <a:pos x="connsiteX0" y="connsiteY0"/>
                  </a:cxn>
                  <a:cxn ang="0">
                    <a:pos x="connsiteX1" y="connsiteY1"/>
                  </a:cxn>
                  <a:cxn ang="0">
                    <a:pos x="connsiteX2" y="connsiteY2"/>
                  </a:cxn>
                  <a:cxn ang="0">
                    <a:pos x="connsiteX3" y="connsiteY3"/>
                  </a:cxn>
                </a:cxnLst>
                <a:rect l="l" t="t" r="r" b="b"/>
                <a:pathLst>
                  <a:path w="7810" h="25431">
                    <a:moveTo>
                      <a:pt x="0" y="0"/>
                    </a:moveTo>
                    <a:lnTo>
                      <a:pt x="7810" y="0"/>
                    </a:lnTo>
                    <a:lnTo>
                      <a:pt x="7810" y="25432"/>
                    </a:lnTo>
                    <a:lnTo>
                      <a:pt x="0" y="25432"/>
                    </a:lnTo>
                    <a:close/>
                  </a:path>
                </a:pathLst>
              </a:custGeom>
              <a:solidFill>
                <a:srgbClr val="0068B5"/>
              </a:solidFill>
              <a:ln w="9525" cap="flat">
                <a:noFill/>
                <a:prstDash val="solid"/>
                <a:miter/>
              </a:ln>
            </p:spPr>
            <p:txBody>
              <a:bodyPr rtlCol="0" anchor="ctr"/>
              <a:lstStyle/>
              <a:p>
                <a:pPr algn="ctr"/>
                <a:endParaRPr lang="en-US"/>
              </a:p>
            </p:txBody>
          </p:sp>
          <p:grpSp>
            <p:nvGrpSpPr>
              <p:cNvPr id="89" name="Group 88">
                <a:extLst>
                  <a:ext uri="{FF2B5EF4-FFF2-40B4-BE49-F238E27FC236}">
                    <a16:creationId xmlns:a16="http://schemas.microsoft.com/office/drawing/2014/main" id="{9A1FE0E3-78F7-A28F-AD4B-6903A0A4520C}"/>
                  </a:ext>
                </a:extLst>
              </p:cNvPr>
              <p:cNvGrpSpPr/>
              <p:nvPr/>
            </p:nvGrpSpPr>
            <p:grpSpPr>
              <a:xfrm>
                <a:off x="5179205" y="3085493"/>
                <a:ext cx="811350" cy="916460"/>
                <a:chOff x="5077762" y="3325671"/>
                <a:chExt cx="811350" cy="916460"/>
              </a:xfrm>
            </p:grpSpPr>
            <p:sp>
              <p:nvSpPr>
                <p:cNvPr id="90" name="Freeform: Shape 924">
                  <a:extLst>
                    <a:ext uri="{FF2B5EF4-FFF2-40B4-BE49-F238E27FC236}">
                      <a16:creationId xmlns:a16="http://schemas.microsoft.com/office/drawing/2014/main" id="{4CD4CDE3-6E72-F49E-34CD-544F6909B777}"/>
                    </a:ext>
                  </a:extLst>
                </p:cNvPr>
                <p:cNvSpPr/>
                <p:nvPr/>
              </p:nvSpPr>
              <p:spPr>
                <a:xfrm>
                  <a:off x="5241994" y="3537933"/>
                  <a:ext cx="468029" cy="380143"/>
                </a:xfrm>
                <a:custGeom>
                  <a:avLst/>
                  <a:gdLst>
                    <a:gd name="connsiteX0" fmla="*/ 994301 w 1210134"/>
                    <a:gd name="connsiteY0" fmla="*/ 0 h 982897"/>
                    <a:gd name="connsiteX1" fmla="*/ 1210134 w 1210134"/>
                    <a:gd name="connsiteY1" fmla="*/ 215833 h 982897"/>
                    <a:gd name="connsiteX2" fmla="*/ 443069 w 1210134"/>
                    <a:gd name="connsiteY2" fmla="*/ 982897 h 982897"/>
                    <a:gd name="connsiteX3" fmla="*/ 227236 w 1210134"/>
                    <a:gd name="connsiteY3" fmla="*/ 767064 h 982897"/>
                    <a:gd name="connsiteX4" fmla="*/ 228588 w 1210134"/>
                    <a:gd name="connsiteY4" fmla="*/ 765712 h 982897"/>
                    <a:gd name="connsiteX5" fmla="*/ 0 w 1210134"/>
                    <a:gd name="connsiteY5" fmla="*/ 537125 h 982897"/>
                    <a:gd name="connsiteX6" fmla="*/ 214594 w 1210134"/>
                    <a:gd name="connsiteY6" fmla="*/ 322532 h 982897"/>
                    <a:gd name="connsiteX7" fmla="*/ 443181 w 1210134"/>
                    <a:gd name="connsiteY7" fmla="*/ 551119 h 9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0134" h="982897">
                      <a:moveTo>
                        <a:pt x="994301" y="0"/>
                      </a:moveTo>
                      <a:lnTo>
                        <a:pt x="1210134" y="215833"/>
                      </a:lnTo>
                      <a:lnTo>
                        <a:pt x="443069" y="982897"/>
                      </a:lnTo>
                      <a:lnTo>
                        <a:pt x="227236" y="767064"/>
                      </a:lnTo>
                      <a:lnTo>
                        <a:pt x="228588" y="765712"/>
                      </a:lnTo>
                      <a:lnTo>
                        <a:pt x="0" y="537125"/>
                      </a:lnTo>
                      <a:lnTo>
                        <a:pt x="214594" y="322532"/>
                      </a:lnTo>
                      <a:lnTo>
                        <a:pt x="443181" y="551119"/>
                      </a:lnTo>
                      <a:close/>
                    </a:path>
                  </a:pathLst>
                </a:custGeom>
                <a:solidFill>
                  <a:srgbClr val="00C7FD"/>
                </a:solid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en-US"/>
                </a:p>
              </p:txBody>
            </p:sp>
            <p:sp>
              <p:nvSpPr>
                <p:cNvPr id="91" name="Freeform: Shape 925">
                  <a:extLst>
                    <a:ext uri="{FF2B5EF4-FFF2-40B4-BE49-F238E27FC236}">
                      <a16:creationId xmlns:a16="http://schemas.microsoft.com/office/drawing/2014/main" id="{040675F4-1144-3ED1-B7AE-71CD7B837E52}"/>
                    </a:ext>
                  </a:extLst>
                </p:cNvPr>
                <p:cNvSpPr/>
                <p:nvPr/>
              </p:nvSpPr>
              <p:spPr>
                <a:xfrm>
                  <a:off x="5077762" y="3325671"/>
                  <a:ext cx="811350" cy="916460"/>
                </a:xfrm>
                <a:custGeom>
                  <a:avLst/>
                  <a:gdLst>
                    <a:gd name="connsiteX0" fmla="*/ 245269 w 485012"/>
                    <a:gd name="connsiteY0" fmla="*/ 558165 h 558164"/>
                    <a:gd name="connsiteX1" fmla="*/ 104489 w 485012"/>
                    <a:gd name="connsiteY1" fmla="*/ 471678 h 558164"/>
                    <a:gd name="connsiteX2" fmla="*/ 0 w 485012"/>
                    <a:gd name="connsiteY2" fmla="*/ 284893 h 558164"/>
                    <a:gd name="connsiteX3" fmla="*/ 0 w 485012"/>
                    <a:gd name="connsiteY3" fmla="*/ 0 h 558164"/>
                    <a:gd name="connsiteX4" fmla="*/ 485013 w 485012"/>
                    <a:gd name="connsiteY4" fmla="*/ 0 h 558164"/>
                    <a:gd name="connsiteX5" fmla="*/ 485013 w 485012"/>
                    <a:gd name="connsiteY5" fmla="*/ 286226 h 558164"/>
                    <a:gd name="connsiteX6" fmla="*/ 382524 w 485012"/>
                    <a:gd name="connsiteY6" fmla="*/ 471773 h 558164"/>
                    <a:gd name="connsiteX7" fmla="*/ 245269 w 485012"/>
                    <a:gd name="connsiteY7" fmla="*/ 558165 h 558164"/>
                    <a:gd name="connsiteX8" fmla="*/ 63056 w 485012"/>
                    <a:gd name="connsiteY8" fmla="*/ 61531 h 558164"/>
                    <a:gd name="connsiteX9" fmla="*/ 63056 w 485012"/>
                    <a:gd name="connsiteY9" fmla="*/ 285560 h 558164"/>
                    <a:gd name="connsiteX10" fmla="*/ 136970 w 485012"/>
                    <a:gd name="connsiteY10" fmla="*/ 417576 h 558164"/>
                    <a:gd name="connsiteX11" fmla="*/ 244983 w 485012"/>
                    <a:gd name="connsiteY11" fmla="*/ 483870 h 558164"/>
                    <a:gd name="connsiteX12" fmla="*/ 349567 w 485012"/>
                    <a:gd name="connsiteY12" fmla="*/ 418052 h 558164"/>
                    <a:gd name="connsiteX13" fmla="*/ 421958 w 485012"/>
                    <a:gd name="connsiteY13" fmla="*/ 286893 h 558164"/>
                    <a:gd name="connsiteX14" fmla="*/ 421958 w 485012"/>
                    <a:gd name="connsiteY14" fmla="*/ 61531 h 558164"/>
                    <a:gd name="connsiteX15" fmla="*/ 63056 w 485012"/>
                    <a:gd name="connsiteY15" fmla="*/ 61531 h 55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012" h="558164">
                      <a:moveTo>
                        <a:pt x="245269" y="558165"/>
                      </a:moveTo>
                      <a:lnTo>
                        <a:pt x="104489" y="471678"/>
                      </a:lnTo>
                      <a:cubicBezTo>
                        <a:pt x="40005" y="432054"/>
                        <a:pt x="0" y="360521"/>
                        <a:pt x="0" y="284893"/>
                      </a:cubicBezTo>
                      <a:lnTo>
                        <a:pt x="0" y="0"/>
                      </a:lnTo>
                      <a:lnTo>
                        <a:pt x="485013" y="0"/>
                      </a:lnTo>
                      <a:lnTo>
                        <a:pt x="485013" y="286226"/>
                      </a:lnTo>
                      <a:cubicBezTo>
                        <a:pt x="485013" y="362045"/>
                        <a:pt x="446723" y="431387"/>
                        <a:pt x="382524" y="471773"/>
                      </a:cubicBezTo>
                      <a:lnTo>
                        <a:pt x="245269" y="558165"/>
                      </a:lnTo>
                      <a:close/>
                      <a:moveTo>
                        <a:pt x="63056" y="61531"/>
                      </a:moveTo>
                      <a:lnTo>
                        <a:pt x="63056" y="285560"/>
                      </a:lnTo>
                      <a:cubicBezTo>
                        <a:pt x="63056" y="338995"/>
                        <a:pt x="91345" y="389668"/>
                        <a:pt x="136970" y="417576"/>
                      </a:cubicBezTo>
                      <a:lnTo>
                        <a:pt x="244983" y="483870"/>
                      </a:lnTo>
                      <a:lnTo>
                        <a:pt x="349567" y="418052"/>
                      </a:lnTo>
                      <a:cubicBezTo>
                        <a:pt x="394907" y="389477"/>
                        <a:pt x="421958" y="340519"/>
                        <a:pt x="421958" y="286893"/>
                      </a:cubicBezTo>
                      <a:lnTo>
                        <a:pt x="421958" y="61531"/>
                      </a:lnTo>
                      <a:lnTo>
                        <a:pt x="63056" y="61531"/>
                      </a:lnTo>
                      <a:close/>
                    </a:path>
                  </a:pathLst>
                </a:custGeom>
                <a:solidFill>
                  <a:srgbClr val="0068B5"/>
                </a:solidFill>
                <a:ln w="9525" cap="flat">
                  <a:noFill/>
                  <a:prstDash val="solid"/>
                  <a:miter/>
                </a:ln>
              </p:spPr>
              <p:txBody>
                <a:bodyPr rtlCol="0" anchor="ctr"/>
                <a:lstStyle/>
                <a:p>
                  <a:pPr algn="ctr"/>
                  <a:endParaRPr lang="en-US"/>
                </a:p>
              </p:txBody>
            </p:sp>
          </p:grpSp>
        </p:grpSp>
        <p:sp>
          <p:nvSpPr>
            <p:cNvPr id="95" name="TextBox 94">
              <a:extLst>
                <a:ext uri="{FF2B5EF4-FFF2-40B4-BE49-F238E27FC236}">
                  <a16:creationId xmlns:a16="http://schemas.microsoft.com/office/drawing/2014/main" id="{23CDB7AF-20FA-CBB2-23CA-E74FD2A4F9E1}"/>
                </a:ext>
              </a:extLst>
            </p:cNvPr>
            <p:cNvSpPr txBox="1"/>
            <p:nvPr/>
          </p:nvSpPr>
          <p:spPr>
            <a:xfrm>
              <a:off x="6870143" y="4186944"/>
              <a:ext cx="1186202"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1"/>
                  </a:solidFill>
                  <a:effectLst/>
                  <a:uFillTx/>
                  <a:latin typeface="IntelOne Text" panose="020B0503020203020204" pitchFamily="34" charset="77"/>
                  <a:sym typeface="Helvetica Neue"/>
                </a:rPr>
                <a:t>Availability/</a:t>
              </a:r>
            </a:p>
            <a:p>
              <a:pPr marL="0" marR="0" indent="0" algn="ctr" defTabSz="2438338"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1"/>
                  </a:solidFill>
                  <a:effectLst/>
                  <a:uFillTx/>
                  <a:latin typeface="IntelOne Text" panose="020B0503020203020204" pitchFamily="34" charset="77"/>
                  <a:sym typeface="Helvetica Neue"/>
                </a:rPr>
                <a:t>Reliability</a:t>
              </a:r>
            </a:p>
          </p:txBody>
        </p:sp>
      </p:grpSp>
      <p:sp>
        <p:nvSpPr>
          <p:cNvPr id="96" name="TextBox 95">
            <a:extLst>
              <a:ext uri="{FF2B5EF4-FFF2-40B4-BE49-F238E27FC236}">
                <a16:creationId xmlns:a16="http://schemas.microsoft.com/office/drawing/2014/main" id="{710E8102-F775-B888-ACB2-B930AFAE71BF}"/>
              </a:ext>
            </a:extLst>
          </p:cNvPr>
          <p:cNvSpPr txBox="1"/>
          <p:nvPr/>
        </p:nvSpPr>
        <p:spPr>
          <a:xfrm>
            <a:off x="19446" y="3360467"/>
            <a:ext cx="1983179" cy="1149033"/>
          </a:xfrm>
          <a:prstGeom prst="rect">
            <a:avLst/>
          </a:prstGeom>
          <a:noFill/>
        </p:spPr>
        <p:txBody>
          <a:bodyPr wrap="square" rtlCol="0">
            <a:spAutoFit/>
          </a:bodyPr>
          <a:lstStyle/>
          <a:p>
            <a:pPr>
              <a:spcBef>
                <a:spcPts val="1200"/>
              </a:spcBef>
            </a:pPr>
            <a:r>
              <a:rPr lang="en-US" sz="1800">
                <a:solidFill>
                  <a:schemeClr val="tx1"/>
                </a:solidFill>
              </a:rPr>
              <a:t>STANDARD</a:t>
            </a:r>
          </a:p>
          <a:p>
            <a:pPr>
              <a:spcBef>
                <a:spcPts val="1200"/>
              </a:spcBef>
            </a:pPr>
            <a:r>
              <a:rPr lang="en-US" sz="1800">
                <a:solidFill>
                  <a:schemeClr val="tx1"/>
                </a:solidFill>
              </a:rPr>
              <a:t>EDGE</a:t>
            </a:r>
          </a:p>
          <a:p>
            <a:pPr>
              <a:spcBef>
                <a:spcPts val="1200"/>
              </a:spcBef>
            </a:pPr>
            <a:r>
              <a:rPr lang="en-US" sz="1800">
                <a:solidFill>
                  <a:schemeClr val="tx1"/>
                </a:solidFill>
              </a:rPr>
              <a:t>NETWORKS</a:t>
            </a:r>
          </a:p>
        </p:txBody>
      </p:sp>
      <p:sp>
        <p:nvSpPr>
          <p:cNvPr id="98" name="TextBox 97">
            <a:extLst>
              <a:ext uri="{FF2B5EF4-FFF2-40B4-BE49-F238E27FC236}">
                <a16:creationId xmlns:a16="http://schemas.microsoft.com/office/drawing/2014/main" id="{01AF7B09-A6D8-23D1-B94A-F489143F25FD}"/>
              </a:ext>
            </a:extLst>
          </p:cNvPr>
          <p:cNvSpPr txBox="1"/>
          <p:nvPr/>
        </p:nvSpPr>
        <p:spPr>
          <a:xfrm>
            <a:off x="164735" y="5147671"/>
            <a:ext cx="11614068" cy="758477"/>
          </a:xfrm>
          <a:prstGeom prst="rect">
            <a:avLst/>
          </a:prstGeom>
          <a:noFill/>
        </p:spPr>
        <p:txBody>
          <a:bodyPr wrap="square" rtlCol="0">
            <a:spAutoFit/>
          </a:bodyPr>
          <a:lstStyle/>
          <a:p>
            <a:pPr algn="ctr"/>
            <a:r>
              <a:rPr lang="en-US" sz="2400">
                <a:solidFill>
                  <a:schemeClr val="tx1"/>
                </a:solidFill>
                <a:latin typeface="IntelOne Display Light" panose="020B0403020203020204" pitchFamily="34" charset="77"/>
              </a:rPr>
              <a:t>Enhancements to </a:t>
            </a:r>
            <a:r>
              <a:rPr lang="en-US" sz="2400" i="1">
                <a:solidFill>
                  <a:schemeClr val="tx1"/>
                </a:solidFill>
                <a:latin typeface="IntelOne Display Regular" panose="020B0503020203020204" pitchFamily="34" charset="77"/>
              </a:rPr>
              <a:t>standard networking </a:t>
            </a:r>
            <a:r>
              <a:rPr lang="en-US" sz="2400">
                <a:solidFill>
                  <a:schemeClr val="tx1"/>
                </a:solidFill>
                <a:latin typeface="IntelOne Display Light" panose="020B0403020203020204" pitchFamily="34" charset="77"/>
              </a:rPr>
              <a:t>enabling </a:t>
            </a:r>
            <a:r>
              <a:rPr lang="en-US" sz="2400" i="1">
                <a:solidFill>
                  <a:schemeClr val="tx1"/>
                </a:solidFill>
                <a:latin typeface="IntelOne Display Light" panose="020B0403020203020204" pitchFamily="34" charset="77"/>
              </a:rPr>
              <a:t>simpler management</a:t>
            </a:r>
            <a:r>
              <a:rPr lang="en-US" sz="2400">
                <a:solidFill>
                  <a:schemeClr val="tx1"/>
                </a:solidFill>
                <a:latin typeface="IntelOne Display Light" panose="020B0403020203020204" pitchFamily="34" charset="77"/>
              </a:rPr>
              <a:t>, </a:t>
            </a:r>
            <a:r>
              <a:rPr lang="en-US" sz="2400" i="1">
                <a:solidFill>
                  <a:schemeClr val="tx1"/>
                </a:solidFill>
                <a:latin typeface="IntelOne Display Light" panose="020B0403020203020204" pitchFamily="34" charset="77"/>
              </a:rPr>
              <a:t>coexistence of protocols </a:t>
            </a:r>
            <a:r>
              <a:rPr lang="en-US" sz="2400">
                <a:solidFill>
                  <a:schemeClr val="tx1"/>
                </a:solidFill>
                <a:latin typeface="IntelOne Display Light" panose="020B0403020203020204" pitchFamily="34" charset="77"/>
              </a:rPr>
              <a:t>and </a:t>
            </a:r>
            <a:r>
              <a:rPr lang="en-US" sz="2400" i="1">
                <a:solidFill>
                  <a:schemeClr val="tx1"/>
                </a:solidFill>
                <a:latin typeface="IntelOne Display Light" panose="020B0403020203020204" pitchFamily="34" charset="77"/>
              </a:rPr>
              <a:t>convergence of networks </a:t>
            </a:r>
            <a:r>
              <a:rPr lang="en-US" sz="2400" b="1">
                <a:solidFill>
                  <a:schemeClr val="tx1"/>
                </a:solidFill>
                <a:latin typeface="IntelOne Display Light" panose="020B0403020203020204" pitchFamily="34" charset="77"/>
              </a:rPr>
              <a:t>supporting </a:t>
            </a:r>
            <a:r>
              <a:rPr lang="en-US" sz="2400" b="1" i="1">
                <a:solidFill>
                  <a:schemeClr val="tx1"/>
                </a:solidFill>
                <a:latin typeface="IntelOne Display Light" panose="020B0403020203020204" pitchFamily="34" charset="77"/>
              </a:rPr>
              <a:t>mixed criticality </a:t>
            </a:r>
            <a:r>
              <a:rPr lang="en-US" sz="2400" b="1">
                <a:solidFill>
                  <a:schemeClr val="tx1"/>
                </a:solidFill>
                <a:latin typeface="IntelOne Display Light" panose="020B0403020203020204" pitchFamily="34" charset="77"/>
              </a:rPr>
              <a:t>workloads</a:t>
            </a:r>
          </a:p>
        </p:txBody>
      </p:sp>
    </p:spTree>
    <p:extLst>
      <p:ext uri="{BB962C8B-B14F-4D97-AF65-F5344CB8AC3E}">
        <p14:creationId xmlns:p14="http://schemas.microsoft.com/office/powerpoint/2010/main" val="277439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arge crowd of people in front of a stage with lights&#10;&#10;Description automatically generated with medium confidence">
            <a:extLst>
              <a:ext uri="{FF2B5EF4-FFF2-40B4-BE49-F238E27FC236}">
                <a16:creationId xmlns:a16="http://schemas.microsoft.com/office/drawing/2014/main" id="{A6D22A6C-148F-BFD6-53E9-471CE31355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3792" y="2745353"/>
            <a:ext cx="2560320" cy="2339260"/>
          </a:xfrm>
          <a:prstGeom prst="rect">
            <a:avLst/>
          </a:prstGeom>
        </p:spPr>
      </p:pic>
      <p:sp>
        <p:nvSpPr>
          <p:cNvPr id="19" name="Rectangle 18">
            <a:extLst>
              <a:ext uri="{FF2B5EF4-FFF2-40B4-BE49-F238E27FC236}">
                <a16:creationId xmlns:a16="http://schemas.microsoft.com/office/drawing/2014/main" id="{4627FFA8-C33D-A924-6843-6D69444D3D80}"/>
              </a:ext>
            </a:extLst>
          </p:cNvPr>
          <p:cNvSpPr/>
          <p:nvPr/>
        </p:nvSpPr>
        <p:spPr>
          <a:xfrm>
            <a:off x="187889" y="1356926"/>
            <a:ext cx="11416223" cy="13780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 name="Title 1">
            <a:extLst>
              <a:ext uri="{FF2B5EF4-FFF2-40B4-BE49-F238E27FC236}">
                <a16:creationId xmlns:a16="http://schemas.microsoft.com/office/drawing/2014/main" id="{0CD07864-7076-3ACB-CEB0-48ED9984BACC}"/>
              </a:ext>
            </a:extLst>
          </p:cNvPr>
          <p:cNvSpPr>
            <a:spLocks noGrp="1"/>
          </p:cNvSpPr>
          <p:nvPr>
            <p:ph type="title"/>
          </p:nvPr>
        </p:nvSpPr>
        <p:spPr>
          <a:xfrm>
            <a:off x="587888" y="81898"/>
            <a:ext cx="11010816" cy="952499"/>
          </a:xfrm>
        </p:spPr>
        <p:txBody>
          <a:bodyPr/>
          <a:lstStyle/>
          <a:p>
            <a:r>
              <a:rPr lang="en-US"/>
              <a:t>Example ecosystems building on standard TSN</a:t>
            </a:r>
          </a:p>
        </p:txBody>
      </p:sp>
      <p:sp>
        <p:nvSpPr>
          <p:cNvPr id="4" name="Content Placeholder 2">
            <a:extLst>
              <a:ext uri="{FF2B5EF4-FFF2-40B4-BE49-F238E27FC236}">
                <a16:creationId xmlns:a16="http://schemas.microsoft.com/office/drawing/2014/main" id="{DDB5884E-8F6B-BF96-F4E2-1E9B127AAA68}"/>
              </a:ext>
            </a:extLst>
          </p:cNvPr>
          <p:cNvSpPr txBox="1">
            <a:spLocks/>
          </p:cNvSpPr>
          <p:nvPr/>
        </p:nvSpPr>
        <p:spPr>
          <a:xfrm>
            <a:off x="187890" y="1403436"/>
            <a:ext cx="8668012" cy="488306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endParaRPr lang="en-US"/>
          </a:p>
        </p:txBody>
      </p:sp>
      <p:pic>
        <p:nvPicPr>
          <p:cNvPr id="6" name="Picture 5" descr="Graphical user interface&#10;&#10;Description automatically generated">
            <a:extLst>
              <a:ext uri="{FF2B5EF4-FFF2-40B4-BE49-F238E27FC236}">
                <a16:creationId xmlns:a16="http://schemas.microsoft.com/office/drawing/2014/main" id="{D49D6972-363B-5CAA-FC72-9182E1B94C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06" r="7563"/>
          <a:stretch/>
        </p:blipFill>
        <p:spPr>
          <a:xfrm>
            <a:off x="219676" y="2762740"/>
            <a:ext cx="2560320" cy="2409008"/>
          </a:xfrm>
          <a:prstGeom prst="rect">
            <a:avLst/>
          </a:prstGeom>
        </p:spPr>
      </p:pic>
      <p:sp>
        <p:nvSpPr>
          <p:cNvPr id="9" name="Content Placeholder 2">
            <a:extLst>
              <a:ext uri="{FF2B5EF4-FFF2-40B4-BE49-F238E27FC236}">
                <a16:creationId xmlns:a16="http://schemas.microsoft.com/office/drawing/2014/main" id="{6D404ED8-C739-E767-2C77-9C85859BDDE4}"/>
              </a:ext>
            </a:extLst>
          </p:cNvPr>
          <p:cNvSpPr txBox="1">
            <a:spLocks/>
          </p:cNvSpPr>
          <p:nvPr/>
        </p:nvSpPr>
        <p:spPr>
          <a:xfrm>
            <a:off x="8926214" y="1849688"/>
            <a:ext cx="2018678" cy="42536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lnSpcReduction="10000"/>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indent="0" hangingPunct="1">
              <a:buFont typeface="Wingdings" pitchFamily="2" charset="2"/>
              <a:buNone/>
            </a:pPr>
            <a:r>
              <a:rPr lang="en-US">
                <a:latin typeface="+mj-lt"/>
              </a:rPr>
              <a:t>MILAN* </a:t>
            </a:r>
          </a:p>
        </p:txBody>
      </p:sp>
      <p:pic>
        <p:nvPicPr>
          <p:cNvPr id="11" name="Picture 10" descr="A picture containing text, indoor, several&#10;&#10;Description automatically generated">
            <a:extLst>
              <a:ext uri="{FF2B5EF4-FFF2-40B4-BE49-F238E27FC236}">
                <a16:creationId xmlns:a16="http://schemas.microsoft.com/office/drawing/2014/main" id="{B80A8C29-47EE-1FAE-3657-22F07BB3E0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421" r="10869"/>
          <a:stretch/>
        </p:blipFill>
        <p:spPr>
          <a:xfrm>
            <a:off x="3139903" y="2735019"/>
            <a:ext cx="2560320" cy="2409008"/>
          </a:xfrm>
          <a:prstGeom prst="rect">
            <a:avLst/>
          </a:prstGeom>
        </p:spPr>
      </p:pic>
      <p:pic>
        <p:nvPicPr>
          <p:cNvPr id="1026" name="Picture 2" descr="OPC UA over TSN implementation | B&amp;R Industrial Automation News">
            <a:extLst>
              <a:ext uri="{FF2B5EF4-FFF2-40B4-BE49-F238E27FC236}">
                <a16:creationId xmlns:a16="http://schemas.microsoft.com/office/drawing/2014/main" id="{20F3B353-B402-DE19-1006-BB99738154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099" r="10021"/>
          <a:stretch/>
        </p:blipFill>
        <p:spPr bwMode="auto">
          <a:xfrm>
            <a:off x="6172200" y="2735018"/>
            <a:ext cx="2560320" cy="24090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AB58874-69D7-0111-DD66-DBBA1993009A}"/>
              </a:ext>
            </a:extLst>
          </p:cNvPr>
          <p:cNvSpPr/>
          <p:nvPr/>
        </p:nvSpPr>
        <p:spPr>
          <a:xfrm>
            <a:off x="7913895" y="6247535"/>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pic>
        <p:nvPicPr>
          <p:cNvPr id="12" name="Picture 2" descr="Profinet - Wikipedia">
            <a:extLst>
              <a:ext uri="{FF2B5EF4-FFF2-40B4-BE49-F238E27FC236}">
                <a16:creationId xmlns:a16="http://schemas.microsoft.com/office/drawing/2014/main" id="{CB76CFCA-5D5C-08D1-E36E-1D54ED1467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216" y="1675414"/>
            <a:ext cx="1684324" cy="893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C-Link IE | Network technology | CC-Link Partner Association">
            <a:extLst>
              <a:ext uri="{FF2B5EF4-FFF2-40B4-BE49-F238E27FC236}">
                <a16:creationId xmlns:a16="http://schemas.microsoft.com/office/drawing/2014/main" id="{3B57486B-B324-1D1D-F2F2-C9AEAD3D6A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7488" y="1571440"/>
            <a:ext cx="2313974" cy="1101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dustrial Network Protocols. OPC UA. Part 1. - mcu.by">
            <a:extLst>
              <a:ext uri="{FF2B5EF4-FFF2-40B4-BE49-F238E27FC236}">
                <a16:creationId xmlns:a16="http://schemas.microsoft.com/office/drawing/2014/main" id="{23764967-F221-2FD1-5056-9934545C98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5410" y="1787461"/>
            <a:ext cx="2562907" cy="6698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lan | A User-Driven Network Protocol for Professional Media">
            <a:extLst>
              <a:ext uri="{FF2B5EF4-FFF2-40B4-BE49-F238E27FC236}">
                <a16:creationId xmlns:a16="http://schemas.microsoft.com/office/drawing/2014/main" id="{44B61E4F-1D58-35FF-6AFF-205B4C00DE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72264" y="1839106"/>
            <a:ext cx="1495513" cy="56656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53C4ADA-B0A7-0F08-2CA7-BF6CA784A808}"/>
              </a:ext>
            </a:extLst>
          </p:cNvPr>
          <p:cNvSpPr txBox="1"/>
          <p:nvPr/>
        </p:nvSpPr>
        <p:spPr>
          <a:xfrm>
            <a:off x="117578" y="5222596"/>
            <a:ext cx="2764647" cy="425437"/>
          </a:xfrm>
          <a:prstGeom prst="rect">
            <a:avLst/>
          </a:prstGeom>
          <a:noFill/>
        </p:spPr>
        <p:txBody>
          <a:bodyPr wrap="square" rtlCol="0">
            <a:spAutoFit/>
          </a:bodyPr>
          <a:lstStyle/>
          <a:p>
            <a:r>
              <a:rPr lang="en-US" sz="1200">
                <a:solidFill>
                  <a:schemeClr val="tx1"/>
                </a:solidFill>
              </a:rPr>
              <a:t>https://</a:t>
            </a:r>
            <a:r>
              <a:rPr lang="en-US" sz="1200" err="1">
                <a:solidFill>
                  <a:schemeClr val="tx1"/>
                </a:solidFill>
              </a:rPr>
              <a:t>www.profibus.com</a:t>
            </a:r>
            <a:r>
              <a:rPr lang="en-US" sz="1200">
                <a:solidFill>
                  <a:schemeClr val="tx1"/>
                </a:solidFill>
              </a:rPr>
              <a:t>/technology/industrie-40/</a:t>
            </a:r>
            <a:r>
              <a:rPr lang="en-US" sz="1200" err="1">
                <a:solidFill>
                  <a:schemeClr val="tx1"/>
                </a:solidFill>
              </a:rPr>
              <a:t>profinet</a:t>
            </a:r>
            <a:r>
              <a:rPr lang="en-US" sz="1200">
                <a:solidFill>
                  <a:schemeClr val="tx1"/>
                </a:solidFill>
              </a:rPr>
              <a:t>-over-</a:t>
            </a:r>
            <a:r>
              <a:rPr lang="en-US" sz="1200" err="1">
                <a:solidFill>
                  <a:schemeClr val="tx1"/>
                </a:solidFill>
              </a:rPr>
              <a:t>tsn</a:t>
            </a:r>
            <a:endParaRPr lang="en-US" sz="1200">
              <a:solidFill>
                <a:schemeClr val="tx1"/>
              </a:solidFill>
            </a:endParaRPr>
          </a:p>
        </p:txBody>
      </p:sp>
      <p:sp>
        <p:nvSpPr>
          <p:cNvPr id="21" name="TextBox 20">
            <a:extLst>
              <a:ext uri="{FF2B5EF4-FFF2-40B4-BE49-F238E27FC236}">
                <a16:creationId xmlns:a16="http://schemas.microsoft.com/office/drawing/2014/main" id="{D92D13AC-B27D-DA57-D674-3407B0BE3555}"/>
              </a:ext>
            </a:extLst>
          </p:cNvPr>
          <p:cNvSpPr txBox="1"/>
          <p:nvPr/>
        </p:nvSpPr>
        <p:spPr>
          <a:xfrm>
            <a:off x="2941943" y="5180236"/>
            <a:ext cx="3154057" cy="425437"/>
          </a:xfrm>
          <a:prstGeom prst="rect">
            <a:avLst/>
          </a:prstGeom>
          <a:noFill/>
        </p:spPr>
        <p:txBody>
          <a:bodyPr wrap="square" rtlCol="0">
            <a:spAutoFit/>
          </a:bodyPr>
          <a:lstStyle/>
          <a:p>
            <a:r>
              <a:rPr lang="en-US" sz="1200">
                <a:solidFill>
                  <a:schemeClr val="tx1"/>
                </a:solidFill>
              </a:rPr>
              <a:t>https://</a:t>
            </a:r>
            <a:r>
              <a:rPr lang="en-US" sz="1200" err="1">
                <a:solidFill>
                  <a:schemeClr val="tx1"/>
                </a:solidFill>
              </a:rPr>
              <a:t>www.cc-link.org</a:t>
            </a:r>
            <a:r>
              <a:rPr lang="en-US" sz="1200">
                <a:solidFill>
                  <a:schemeClr val="tx1"/>
                </a:solidFill>
              </a:rPr>
              <a:t>/</a:t>
            </a:r>
            <a:r>
              <a:rPr lang="en-US" sz="1200" err="1">
                <a:solidFill>
                  <a:schemeClr val="tx1"/>
                </a:solidFill>
              </a:rPr>
              <a:t>en</a:t>
            </a:r>
            <a:r>
              <a:rPr lang="en-US" sz="1200">
                <a:solidFill>
                  <a:schemeClr val="tx1"/>
                </a:solidFill>
              </a:rPr>
              <a:t>/</a:t>
            </a:r>
            <a:r>
              <a:rPr lang="en-US" sz="1200" err="1">
                <a:solidFill>
                  <a:schemeClr val="tx1"/>
                </a:solidFill>
              </a:rPr>
              <a:t>cclink</a:t>
            </a:r>
            <a:r>
              <a:rPr lang="en-US" sz="1200">
                <a:solidFill>
                  <a:schemeClr val="tx1"/>
                </a:solidFill>
              </a:rPr>
              <a:t>/</a:t>
            </a:r>
            <a:r>
              <a:rPr lang="en-US" sz="1200" err="1">
                <a:solidFill>
                  <a:schemeClr val="tx1"/>
                </a:solidFill>
              </a:rPr>
              <a:t>cclinkie</a:t>
            </a:r>
            <a:r>
              <a:rPr lang="en-US" sz="1200">
                <a:solidFill>
                  <a:schemeClr val="tx1"/>
                </a:solidFill>
              </a:rPr>
              <a:t>/</a:t>
            </a:r>
            <a:r>
              <a:rPr lang="en-US" sz="1200" err="1">
                <a:solidFill>
                  <a:schemeClr val="tx1"/>
                </a:solidFill>
              </a:rPr>
              <a:t>cclinkie_tsn.html</a:t>
            </a:r>
            <a:endParaRPr lang="en-US" sz="1200">
              <a:solidFill>
                <a:schemeClr val="tx1"/>
              </a:solidFill>
            </a:endParaRPr>
          </a:p>
        </p:txBody>
      </p:sp>
      <p:sp>
        <p:nvSpPr>
          <p:cNvPr id="24" name="TextBox 23">
            <a:extLst>
              <a:ext uri="{FF2B5EF4-FFF2-40B4-BE49-F238E27FC236}">
                <a16:creationId xmlns:a16="http://schemas.microsoft.com/office/drawing/2014/main" id="{3101DF55-4BC6-74AA-BE3E-BD3F44C1DF34}"/>
              </a:ext>
            </a:extLst>
          </p:cNvPr>
          <p:cNvSpPr txBox="1"/>
          <p:nvPr/>
        </p:nvSpPr>
        <p:spPr>
          <a:xfrm>
            <a:off x="6096000" y="5181883"/>
            <a:ext cx="2636520" cy="287002"/>
          </a:xfrm>
          <a:prstGeom prst="rect">
            <a:avLst/>
          </a:prstGeom>
          <a:noFill/>
        </p:spPr>
        <p:txBody>
          <a:bodyPr wrap="square">
            <a:spAutoFit/>
          </a:bodyPr>
          <a:lstStyle/>
          <a:p>
            <a:r>
              <a:rPr lang="en-US" sz="1400">
                <a:solidFill>
                  <a:schemeClr val="tx1"/>
                </a:solidFill>
              </a:rPr>
              <a:t>https://</a:t>
            </a:r>
            <a:r>
              <a:rPr lang="en-US" sz="1400" err="1">
                <a:solidFill>
                  <a:schemeClr val="tx1"/>
                </a:solidFill>
              </a:rPr>
              <a:t>opcfoundation.org</a:t>
            </a:r>
            <a:r>
              <a:rPr lang="en-US" sz="1400">
                <a:solidFill>
                  <a:schemeClr val="tx1"/>
                </a:solidFill>
              </a:rPr>
              <a:t>/</a:t>
            </a:r>
            <a:r>
              <a:rPr lang="en-US" sz="1400" err="1">
                <a:solidFill>
                  <a:schemeClr val="tx1"/>
                </a:solidFill>
              </a:rPr>
              <a:t>flc</a:t>
            </a:r>
            <a:r>
              <a:rPr lang="en-US" sz="1400">
                <a:solidFill>
                  <a:schemeClr val="tx1"/>
                </a:solidFill>
              </a:rPr>
              <a:t>/</a:t>
            </a:r>
          </a:p>
        </p:txBody>
      </p:sp>
      <p:sp>
        <p:nvSpPr>
          <p:cNvPr id="25" name="TextBox 24">
            <a:extLst>
              <a:ext uri="{FF2B5EF4-FFF2-40B4-BE49-F238E27FC236}">
                <a16:creationId xmlns:a16="http://schemas.microsoft.com/office/drawing/2014/main" id="{2BC9FEBA-00FE-78C6-79CA-7C8859641DA4}"/>
              </a:ext>
            </a:extLst>
          </p:cNvPr>
          <p:cNvSpPr txBox="1"/>
          <p:nvPr/>
        </p:nvSpPr>
        <p:spPr>
          <a:xfrm>
            <a:off x="9004829" y="5152815"/>
            <a:ext cx="2636520" cy="287002"/>
          </a:xfrm>
          <a:prstGeom prst="rect">
            <a:avLst/>
          </a:prstGeom>
          <a:noFill/>
        </p:spPr>
        <p:txBody>
          <a:bodyPr wrap="square">
            <a:spAutoFit/>
          </a:bodyPr>
          <a:lstStyle/>
          <a:p>
            <a:r>
              <a:rPr lang="en-US" sz="1400">
                <a:solidFill>
                  <a:schemeClr val="tx1"/>
                </a:solidFill>
              </a:rPr>
              <a:t>https://</a:t>
            </a:r>
            <a:r>
              <a:rPr lang="en-US" sz="1400" err="1">
                <a:solidFill>
                  <a:schemeClr val="tx1"/>
                </a:solidFill>
              </a:rPr>
              <a:t>avnu.org</a:t>
            </a:r>
            <a:r>
              <a:rPr lang="en-US" sz="1400">
                <a:solidFill>
                  <a:schemeClr val="tx1"/>
                </a:solidFill>
              </a:rPr>
              <a:t>/Milan/</a:t>
            </a:r>
          </a:p>
        </p:txBody>
      </p:sp>
    </p:spTree>
    <p:extLst>
      <p:ext uri="{BB962C8B-B14F-4D97-AF65-F5344CB8AC3E}">
        <p14:creationId xmlns:p14="http://schemas.microsoft.com/office/powerpoint/2010/main" val="3175987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75D7-2C3E-4BF5-B2C1-6F70507F01E5}"/>
              </a:ext>
            </a:extLst>
          </p:cNvPr>
          <p:cNvSpPr>
            <a:spLocks noGrp="1"/>
          </p:cNvSpPr>
          <p:nvPr>
            <p:ph type="title"/>
          </p:nvPr>
        </p:nvSpPr>
        <p:spPr>
          <a:xfrm>
            <a:off x="240865" y="0"/>
            <a:ext cx="11010816" cy="952499"/>
          </a:xfrm>
        </p:spPr>
        <p:txBody>
          <a:bodyPr/>
          <a:lstStyle/>
          <a:p>
            <a:r>
              <a:rPr lang="en-US">
                <a:latin typeface="IntelOne Text" panose="020B0503020203020204" pitchFamily="34" charset="77"/>
              </a:rPr>
              <a:t>Key Ethernet TSN Standards</a:t>
            </a:r>
          </a:p>
        </p:txBody>
      </p:sp>
      <p:graphicFrame>
        <p:nvGraphicFramePr>
          <p:cNvPr id="4" name="Content Placeholder 7">
            <a:extLst>
              <a:ext uri="{FF2B5EF4-FFF2-40B4-BE49-F238E27FC236}">
                <a16:creationId xmlns:a16="http://schemas.microsoft.com/office/drawing/2014/main" id="{B30848CD-4452-4C1B-99C0-D10B083E5B67}"/>
              </a:ext>
            </a:extLst>
          </p:cNvPr>
          <p:cNvGraphicFramePr>
            <a:graphicFrameLocks/>
          </p:cNvGraphicFramePr>
          <p:nvPr>
            <p:extLst>
              <p:ext uri="{D42A27DB-BD31-4B8C-83A1-F6EECF244321}">
                <p14:modId xmlns:p14="http://schemas.microsoft.com/office/powerpoint/2010/main" val="2390792757"/>
              </p:ext>
            </p:extLst>
          </p:nvPr>
        </p:nvGraphicFramePr>
        <p:xfrm>
          <a:off x="358190" y="1210049"/>
          <a:ext cx="11334801" cy="3779520"/>
        </p:xfrm>
        <a:graphic>
          <a:graphicData uri="http://schemas.openxmlformats.org/drawingml/2006/table">
            <a:tbl>
              <a:tblPr firstRow="1" bandRow="1">
                <a:tableStyleId>{72833802-FEF1-4C79-8D5D-14CF1EAF98D9}</a:tableStyleId>
              </a:tblPr>
              <a:tblGrid>
                <a:gridCol w="1963380">
                  <a:extLst>
                    <a:ext uri="{9D8B030D-6E8A-4147-A177-3AD203B41FA5}">
                      <a16:colId xmlns:a16="http://schemas.microsoft.com/office/drawing/2014/main" val="20000"/>
                    </a:ext>
                  </a:extLst>
                </a:gridCol>
                <a:gridCol w="9371421">
                  <a:extLst>
                    <a:ext uri="{9D8B030D-6E8A-4147-A177-3AD203B41FA5}">
                      <a16:colId xmlns:a16="http://schemas.microsoft.com/office/drawing/2014/main" val="20001"/>
                    </a:ext>
                  </a:extLst>
                </a:gridCol>
              </a:tblGrid>
              <a:tr h="365760">
                <a:tc>
                  <a:txBody>
                    <a:bodyPr/>
                    <a:lstStyle/>
                    <a:p>
                      <a:pPr algn="l"/>
                      <a:r>
                        <a:rPr lang="en-US" sz="1600" b="0" i="0" cap="all" baseline="0">
                          <a:solidFill>
                            <a:srgbClr val="FFFFFF"/>
                          </a:solidFill>
                          <a:latin typeface="IntelOne Text Light" panose="020B0403020203020204" pitchFamily="34" charset="0"/>
                        </a:rPr>
                        <a:t>Protocol</a:t>
                      </a:r>
                    </a:p>
                  </a:txBody>
                  <a:tcPr marL="121920" marR="121920" marT="60960" marB="60960">
                    <a:solidFill>
                      <a:schemeClr val="bg2"/>
                    </a:solidFill>
                  </a:tcPr>
                </a:tc>
                <a:tc>
                  <a:txBody>
                    <a:bodyPr/>
                    <a:lstStyle/>
                    <a:p>
                      <a:pPr algn="l"/>
                      <a:r>
                        <a:rPr lang="en-US" sz="1600" b="0" i="0" cap="all" baseline="0">
                          <a:solidFill>
                            <a:srgbClr val="FFFFFF"/>
                          </a:solidFill>
                          <a:latin typeface="IntelOne Text Light" panose="020B0403020203020204" pitchFamily="34" charset="0"/>
                        </a:rPr>
                        <a:t>Description</a:t>
                      </a:r>
                    </a:p>
                  </a:txBody>
                  <a:tcPr marL="121920" marR="121920" marT="60960" marB="60960">
                    <a:solidFill>
                      <a:schemeClr val="bg2"/>
                    </a:solidFill>
                  </a:tcPr>
                </a:tc>
                <a:extLst>
                  <a:ext uri="{0D108BD9-81ED-4DB2-BD59-A6C34878D82A}">
                    <a16:rowId xmlns:a16="http://schemas.microsoft.com/office/drawing/2014/main" val="10000"/>
                  </a:ext>
                </a:extLst>
              </a:tr>
              <a:tr h="609600">
                <a:tc>
                  <a:txBody>
                    <a:bodyPr/>
                    <a:lstStyle/>
                    <a:p>
                      <a:pPr algn="l"/>
                      <a:r>
                        <a:rPr lang="en-US" sz="1600" b="0" i="0">
                          <a:latin typeface="IntelOne Text Light" panose="020B0403020203020204" pitchFamily="34" charset="0"/>
                        </a:rPr>
                        <a:t>IEEE* 802.1AS</a:t>
                      </a:r>
                    </a:p>
                  </a:txBody>
                  <a:tcPr marL="121920" marR="121920" marT="60960" marB="60960"/>
                </a:tc>
                <a:tc>
                  <a:txBody>
                    <a:bodyPr/>
                    <a:lstStyle/>
                    <a:p>
                      <a:pPr algn="l"/>
                      <a:r>
                        <a:rPr lang="en-US" sz="1600" b="0" i="0">
                          <a:latin typeface="IntelOne Text Light" panose="020B0403020203020204" pitchFamily="34" charset="0"/>
                          <a:ea typeface="Intel Clear Light" panose="020B0404020203020204" pitchFamily="34" charset="0"/>
                          <a:cs typeface="Intel Clear Light" panose="020B0404020203020204" pitchFamily="34" charset="0"/>
                        </a:rPr>
                        <a:t>IEEE Std 802.1AS specifies the generalized Precision Time Protocol (</a:t>
                      </a:r>
                      <a:r>
                        <a:rPr lang="en-US" sz="1600" b="0" i="0" err="1">
                          <a:latin typeface="IntelOne Text Light" panose="020B0403020203020204" pitchFamily="34" charset="0"/>
                          <a:ea typeface="Intel Clear Light" panose="020B0404020203020204" pitchFamily="34" charset="0"/>
                          <a:cs typeface="Intel Clear Light" panose="020B0404020203020204" pitchFamily="34" charset="0"/>
                        </a:rPr>
                        <a:t>gPTP</a:t>
                      </a:r>
                      <a:r>
                        <a:rPr lang="en-US" sz="1600" b="0" i="0">
                          <a:latin typeface="IntelOne Text Light" panose="020B0403020203020204" pitchFamily="34" charset="0"/>
                          <a:ea typeface="Intel Clear Light" panose="020B0404020203020204" pitchFamily="34" charset="0"/>
                          <a:cs typeface="Intel Clear Light" panose="020B0404020203020204" pitchFamily="34" charset="0"/>
                        </a:rPr>
                        <a:t>). It provides a Layer 2 time synchronizing service</a:t>
                      </a:r>
                    </a:p>
                  </a:txBody>
                  <a:tcPr marL="121920" marR="121920" marT="60960" marB="60960"/>
                </a:tc>
                <a:extLst>
                  <a:ext uri="{0D108BD9-81ED-4DB2-BD59-A6C34878D82A}">
                    <a16:rowId xmlns:a16="http://schemas.microsoft.com/office/drawing/2014/main" val="10002"/>
                  </a:ext>
                </a:extLst>
              </a:tr>
              <a:tr h="609600">
                <a:tc>
                  <a:txBody>
                    <a:bodyPr/>
                    <a:lstStyle/>
                    <a:p>
                      <a:pPr algn="l"/>
                      <a:r>
                        <a:rPr lang="en-US" sz="1600" b="0" i="0">
                          <a:latin typeface="IntelOne Text Light" panose="020B0403020203020204" pitchFamily="34" charset="0"/>
                        </a:rPr>
                        <a:t>IEEE* 802.1Qav</a:t>
                      </a:r>
                    </a:p>
                  </a:txBody>
                  <a:tcPr marL="121920" marR="121920" marT="60960" marB="60960"/>
                </a:tc>
                <a:tc>
                  <a:txBody>
                    <a:bodyPr/>
                    <a:lstStyle/>
                    <a:p>
                      <a:pPr algn="l"/>
                      <a:r>
                        <a:rPr lang="en-US" sz="1600" b="0" i="0">
                          <a:latin typeface="IntelOne Text Light" panose="020B0403020203020204" pitchFamily="34" charset="0"/>
                          <a:ea typeface="Intel Clear Light" panose="020B0404020203020204" pitchFamily="34" charset="0"/>
                          <a:cs typeface="Intel Clear Light" panose="020B0404020203020204" pitchFamily="34" charset="0"/>
                        </a:rPr>
                        <a:t>Forwarding and Queueing Enhancements for Time-Sensitive Streams, which specifies the Credit Based Shaper</a:t>
                      </a:r>
                    </a:p>
                  </a:txBody>
                  <a:tcPr marL="121920" marR="121920" marT="60960" marB="60960"/>
                </a:tc>
                <a:extLst>
                  <a:ext uri="{0D108BD9-81ED-4DB2-BD59-A6C34878D82A}">
                    <a16:rowId xmlns:a16="http://schemas.microsoft.com/office/drawing/2014/main" val="10003"/>
                  </a:ext>
                </a:extLst>
              </a:tr>
              <a:tr h="609600">
                <a:tc>
                  <a:txBody>
                    <a:bodyPr/>
                    <a:lstStyle/>
                    <a:p>
                      <a:pPr algn="l"/>
                      <a:r>
                        <a:rPr lang="en-US" sz="1600" b="0" i="0">
                          <a:latin typeface="IntelOne Text Light" panose="020B0403020203020204" pitchFamily="34" charset="0"/>
                        </a:rPr>
                        <a:t>IEEE* 802.1Qbv</a:t>
                      </a:r>
                    </a:p>
                  </a:txBody>
                  <a:tcPr marL="121920" marR="121920" marT="60960" marB="60960"/>
                </a:tc>
                <a:tc>
                  <a:txBody>
                    <a:bodyPr/>
                    <a:lstStyle/>
                    <a:p>
                      <a:pPr algn="l"/>
                      <a:r>
                        <a:rPr lang="en-US" sz="1600" b="0" i="0">
                          <a:latin typeface="IntelOne Text Light" panose="020B0403020203020204" pitchFamily="34" charset="0"/>
                          <a:ea typeface="Intel Clear Light" panose="020B0404020203020204" pitchFamily="34" charset="0"/>
                          <a:cs typeface="Intel Clear Light" panose="020B0404020203020204" pitchFamily="34" charset="0"/>
                        </a:rPr>
                        <a:t>Enhancements for Scheduled Traffic. It specifies time aware queue draining to schedule the transmission of frames relative to a known time scale</a:t>
                      </a:r>
                    </a:p>
                  </a:txBody>
                  <a:tcPr marL="121920" marR="121920" marT="60960" marB="60960"/>
                </a:tc>
                <a:extLst>
                  <a:ext uri="{0D108BD9-81ED-4DB2-BD59-A6C34878D82A}">
                    <a16:rowId xmlns:a16="http://schemas.microsoft.com/office/drawing/2014/main" val="10004"/>
                  </a:ext>
                </a:extLst>
              </a:tr>
              <a:tr h="609600">
                <a:tc>
                  <a:txBody>
                    <a:bodyPr/>
                    <a:lstStyle/>
                    <a:p>
                      <a:pPr algn="l"/>
                      <a:r>
                        <a:rPr lang="en-US" sz="1600" b="0" i="0">
                          <a:latin typeface="IntelOne Text Light" panose="020B0403020203020204" pitchFamily="34" charset="0"/>
                        </a:rPr>
                        <a:t>IEEE* 802.1Qbu</a:t>
                      </a:r>
                    </a:p>
                  </a:txBody>
                  <a:tcPr marL="121920" marR="121920" marT="60960" marB="60960"/>
                </a:tc>
                <a:tc>
                  <a:txBody>
                    <a:bodyPr/>
                    <a:lstStyle/>
                    <a:p>
                      <a:pPr algn="l"/>
                      <a:r>
                        <a:rPr lang="en-US" sz="1600" b="0" i="0">
                          <a:latin typeface="IntelOne Text Light" panose="020B0403020203020204" pitchFamily="34" charset="0"/>
                          <a:ea typeface="Intel Clear Light" panose="020B0404020203020204" pitchFamily="34" charset="0"/>
                          <a:cs typeface="Intel Clear Light" panose="020B0404020203020204" pitchFamily="34" charset="0"/>
                        </a:rPr>
                        <a:t>Frame Preemption. It allows a Bridge Port to suspend the transmission of non-time critical frames while one or more time-critical frames are transmitted</a:t>
                      </a:r>
                    </a:p>
                  </a:txBody>
                  <a:tcPr marL="121920" marR="121920" marT="60960" marB="60960"/>
                </a:tc>
                <a:extLst>
                  <a:ext uri="{0D108BD9-81ED-4DB2-BD59-A6C34878D82A}">
                    <a16:rowId xmlns:a16="http://schemas.microsoft.com/office/drawing/2014/main" val="10005"/>
                  </a:ext>
                </a:extLst>
              </a:tr>
              <a:tr h="365760">
                <a:tc>
                  <a:txBody>
                    <a:bodyPr/>
                    <a:lstStyle/>
                    <a:p>
                      <a:pPr algn="l"/>
                      <a:r>
                        <a:rPr lang="en-US" sz="1600" b="0" i="0">
                          <a:latin typeface="IntelOne Text Light" panose="020B0403020203020204" pitchFamily="34" charset="0"/>
                        </a:rPr>
                        <a:t>IEEE* 802.3br</a:t>
                      </a:r>
                    </a:p>
                  </a:txBody>
                  <a:tcPr marL="121920" marR="121920" marT="60960" marB="60960"/>
                </a:tc>
                <a:tc>
                  <a:txBody>
                    <a:bodyPr/>
                    <a:lstStyle/>
                    <a:p>
                      <a:pPr algn="l"/>
                      <a:r>
                        <a:rPr lang="en-US" sz="1600" b="0" i="0">
                          <a:latin typeface="IntelOne Text Light" panose="020B0403020203020204" pitchFamily="34" charset="0"/>
                          <a:ea typeface="Intel Clear Light" panose="020B0404020203020204" pitchFamily="34" charset="0"/>
                          <a:cs typeface="Intel Clear Light" panose="020B0404020203020204" pitchFamily="34" charset="0"/>
                        </a:rPr>
                        <a:t>Interspersed Express Traffic (IET)</a:t>
                      </a:r>
                    </a:p>
                  </a:txBody>
                  <a:tcPr marL="121920" marR="121920" marT="60960" marB="60960"/>
                </a:tc>
                <a:extLst>
                  <a:ext uri="{0D108BD9-81ED-4DB2-BD59-A6C34878D82A}">
                    <a16:rowId xmlns:a16="http://schemas.microsoft.com/office/drawing/2014/main" val="10006"/>
                  </a:ext>
                </a:extLst>
              </a:tr>
              <a:tr h="365760">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600" b="0" i="0">
                          <a:latin typeface="IntelOne Text Light" panose="020B0403020203020204" pitchFamily="34" charset="0"/>
                        </a:rPr>
                        <a:t>IEEE*  802.1Qat/</a:t>
                      </a:r>
                      <a:r>
                        <a:rPr lang="en-US" sz="1600" b="0" i="0" err="1">
                          <a:latin typeface="IntelOne Text Light" panose="020B0403020203020204" pitchFamily="34" charset="0"/>
                        </a:rPr>
                        <a:t>Qcc</a:t>
                      </a:r>
                      <a:endParaRPr lang="en-US" sz="1600" b="0" i="0">
                        <a:latin typeface="IntelOne Text Light" panose="020B0403020203020204" pitchFamily="34" charset="0"/>
                      </a:endParaRPr>
                    </a:p>
                  </a:txBody>
                  <a:tcPr marL="121920" marR="121920" marT="60960" marB="60960"/>
                </a:tc>
                <a:tc>
                  <a:txBody>
                    <a:bodyPr/>
                    <a:lstStyle/>
                    <a:p>
                      <a:pPr algn="l"/>
                      <a:r>
                        <a:rPr lang="en-US" sz="1600" b="0" i="0">
                          <a:latin typeface="IntelOne Text Light" panose="020B0403020203020204" pitchFamily="34" charset="0"/>
                          <a:ea typeface="Intel Clear Light" panose="020B0404020203020204" pitchFamily="34" charset="0"/>
                          <a:cs typeface="Intel Clear Light" panose="020B0404020203020204" pitchFamily="34" charset="0"/>
                        </a:rPr>
                        <a:t>Stream Reservation Protocol (SRP) - Gen2 Enhancements</a:t>
                      </a:r>
                    </a:p>
                  </a:txBody>
                  <a:tcPr marL="121920" marR="121920" marT="60960" marB="60960"/>
                </a:tc>
                <a:extLst>
                  <a:ext uri="{0D108BD9-81ED-4DB2-BD59-A6C34878D82A}">
                    <a16:rowId xmlns:a16="http://schemas.microsoft.com/office/drawing/2014/main" val="10007"/>
                  </a:ext>
                </a:extLst>
              </a:tr>
            </a:tbl>
          </a:graphicData>
        </a:graphic>
      </p:graphicFrame>
      <p:sp>
        <p:nvSpPr>
          <p:cNvPr id="5" name="Rectangle 4">
            <a:extLst>
              <a:ext uri="{FF2B5EF4-FFF2-40B4-BE49-F238E27FC236}">
                <a16:creationId xmlns:a16="http://schemas.microsoft.com/office/drawing/2014/main" id="{9299B1B2-AD05-4C75-A448-C138BA833C86}"/>
              </a:ext>
            </a:extLst>
          </p:cNvPr>
          <p:cNvSpPr/>
          <p:nvPr/>
        </p:nvSpPr>
        <p:spPr>
          <a:xfrm>
            <a:off x="7889708" y="6228622"/>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
        <p:nvSpPr>
          <p:cNvPr id="3" name="Rectangle 2">
            <a:extLst>
              <a:ext uri="{FF2B5EF4-FFF2-40B4-BE49-F238E27FC236}">
                <a16:creationId xmlns:a16="http://schemas.microsoft.com/office/drawing/2014/main" id="{2EB7D0F2-92CD-4994-A828-EEE3C1F832E7}"/>
              </a:ext>
            </a:extLst>
          </p:cNvPr>
          <p:cNvSpPr/>
          <p:nvPr/>
        </p:nvSpPr>
        <p:spPr>
          <a:xfrm>
            <a:off x="106567" y="5154651"/>
            <a:ext cx="11475619" cy="8412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a:solidFill>
                  <a:srgbClr val="FFFFFF"/>
                </a:solidFill>
                <a:latin typeface="Helvetica Neue Medium"/>
                <a:ea typeface="Helvetica Neue Medium"/>
                <a:cs typeface="Helvetica Neue Medium"/>
                <a:sym typeface="Helvetica Neue Medium"/>
              </a:rPr>
              <a:t>Intel products align to all current TSN profiles including IEC*/IEEE* profile 60802 (</a:t>
            </a:r>
            <a:r>
              <a:rPr lang="en-US">
                <a:solidFill>
                  <a:prstClr val="white"/>
                </a:solidFill>
                <a:ea typeface="Intel Clear Light" panose="020B0404020203020204" pitchFamily="34" charset="0"/>
                <a:cs typeface="Intel Clear Light" panose="020B0404020203020204" pitchFamily="34" charset="0"/>
              </a:rPr>
              <a:t>Profile for Industrial Automation) and 802.1BA (Professional Audio Video)</a:t>
            </a:r>
            <a:endParaRPr kumimoji="0" lang="en-US"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3248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2CACCBE-D43E-7E64-1FE1-F5A3B52B9E71}"/>
              </a:ext>
            </a:extLst>
          </p:cNvPr>
          <p:cNvSpPr>
            <a:spLocks noGrp="1"/>
          </p:cNvSpPr>
          <p:nvPr>
            <p:ph type="title"/>
          </p:nvPr>
        </p:nvSpPr>
        <p:spPr>
          <a:xfrm>
            <a:off x="228600" y="47207"/>
            <a:ext cx="10972800" cy="805947"/>
          </a:xfrm>
        </p:spPr>
        <p:txBody>
          <a:bodyPr/>
          <a:lstStyle/>
          <a:p>
            <a:r>
              <a:rPr lang="en-US"/>
              <a:t>Avnu* network component certification for TSN</a:t>
            </a:r>
          </a:p>
        </p:txBody>
      </p:sp>
      <p:sp>
        <p:nvSpPr>
          <p:cNvPr id="18" name="Rectangle 17">
            <a:extLst>
              <a:ext uri="{FF2B5EF4-FFF2-40B4-BE49-F238E27FC236}">
                <a16:creationId xmlns:a16="http://schemas.microsoft.com/office/drawing/2014/main" id="{F9601D3E-885D-945E-BEFF-BAD926B74750}"/>
              </a:ext>
            </a:extLst>
          </p:cNvPr>
          <p:cNvSpPr/>
          <p:nvPr/>
        </p:nvSpPr>
        <p:spPr>
          <a:xfrm>
            <a:off x="6091808" y="2474588"/>
            <a:ext cx="5003894" cy="810784"/>
          </a:xfrm>
          <a:prstGeom prst="rect">
            <a:avLst/>
          </a:prstGeom>
          <a:solidFill>
            <a:srgbClr val="4D429C"/>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a:solidFill>
                  <a:schemeClr val="tx1"/>
                </a:solidFill>
              </a:rPr>
              <a:t>Avnu* Certified Interoperable TSN-capable Components and Network Devices</a:t>
            </a:r>
          </a:p>
        </p:txBody>
      </p:sp>
      <p:pic>
        <p:nvPicPr>
          <p:cNvPr id="19" name="Picture 18">
            <a:extLst>
              <a:ext uri="{FF2B5EF4-FFF2-40B4-BE49-F238E27FC236}">
                <a16:creationId xmlns:a16="http://schemas.microsoft.com/office/drawing/2014/main" id="{61DE49C8-F825-FA1C-C07D-A95B093D0FB6}"/>
              </a:ext>
            </a:extLst>
          </p:cNvPr>
          <p:cNvPicPr>
            <a:picLocks noChangeAspect="1"/>
          </p:cNvPicPr>
          <p:nvPr/>
        </p:nvPicPr>
        <p:blipFill>
          <a:blip r:embed="rId3"/>
          <a:stretch>
            <a:fillRect/>
          </a:stretch>
        </p:blipFill>
        <p:spPr>
          <a:xfrm>
            <a:off x="6621404" y="853154"/>
            <a:ext cx="3648097" cy="1203178"/>
          </a:xfrm>
          <a:prstGeom prst="rect">
            <a:avLst/>
          </a:prstGeom>
        </p:spPr>
      </p:pic>
      <p:sp>
        <p:nvSpPr>
          <p:cNvPr id="28" name="Arrow: Right 27">
            <a:extLst>
              <a:ext uri="{FF2B5EF4-FFF2-40B4-BE49-F238E27FC236}">
                <a16:creationId xmlns:a16="http://schemas.microsoft.com/office/drawing/2014/main" id="{4454C578-B4D9-3884-7C06-44F061DDB499}"/>
              </a:ext>
            </a:extLst>
          </p:cNvPr>
          <p:cNvSpPr/>
          <p:nvPr/>
        </p:nvSpPr>
        <p:spPr>
          <a:xfrm rot="16200000">
            <a:off x="7089249" y="2100912"/>
            <a:ext cx="284615" cy="246742"/>
          </a:xfrm>
          <a:prstGeom prst="rightArrow">
            <a:avLst/>
          </a:prstGeom>
          <a:solidFill>
            <a:srgbClr val="FFFF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F480C0C-00A7-D424-5F5D-D0AD8FD100ED}"/>
              </a:ext>
            </a:extLst>
          </p:cNvPr>
          <p:cNvSpPr/>
          <p:nvPr/>
        </p:nvSpPr>
        <p:spPr>
          <a:xfrm rot="16200000">
            <a:off x="7874522" y="2107504"/>
            <a:ext cx="284615" cy="246742"/>
          </a:xfrm>
          <a:prstGeom prst="rightArrow">
            <a:avLst/>
          </a:prstGeom>
          <a:solidFill>
            <a:srgbClr val="ABDEE7"/>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47755367-BF4E-B7EF-3E7E-2DDA6492A7D2}"/>
              </a:ext>
            </a:extLst>
          </p:cNvPr>
          <p:cNvSpPr/>
          <p:nvPr/>
        </p:nvSpPr>
        <p:spPr>
          <a:xfrm rot="16200000">
            <a:off x="8783167" y="2113035"/>
            <a:ext cx="284615" cy="246742"/>
          </a:xfrm>
          <a:prstGeom prst="rightArrow">
            <a:avLst/>
          </a:prstGeom>
          <a:solidFill>
            <a:schemeClr val="accent6">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F7C9CA9E-D70C-A61E-055B-642788C97188}"/>
              </a:ext>
            </a:extLst>
          </p:cNvPr>
          <p:cNvSpPr/>
          <p:nvPr/>
        </p:nvSpPr>
        <p:spPr>
          <a:xfrm rot="16200000">
            <a:off x="9691813" y="2133376"/>
            <a:ext cx="284615" cy="246742"/>
          </a:xfrm>
          <a:prstGeom prst="rightArrow">
            <a:avLst/>
          </a:prstGeom>
          <a:solidFill>
            <a:schemeClr val="bg1">
              <a:lumMod val="40000"/>
              <a:lumOff val="6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9A1753-721C-42C4-BA41-00E452991162}"/>
              </a:ext>
            </a:extLst>
          </p:cNvPr>
          <p:cNvSpPr txBox="1"/>
          <p:nvPr/>
        </p:nvSpPr>
        <p:spPr>
          <a:xfrm>
            <a:off x="2091485" y="3190399"/>
            <a:ext cx="8922293" cy="2760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tx2"/>
              </a:solidFill>
              <a:effectLst/>
              <a:uFillTx/>
              <a:latin typeface="+mn-lt"/>
              <a:ea typeface="+mn-ea"/>
              <a:cs typeface="+mn-cs"/>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lang="en-US" sz="1600" b="1" dirty="0">
                <a:solidFill>
                  <a:schemeClr val="tx2"/>
                </a:solidFill>
                <a:sym typeface="Helvetica Neue"/>
              </a:rPr>
              <a:t>Intel® Ethernet Controller i226</a:t>
            </a:r>
            <a:r>
              <a:rPr kumimoji="0" lang="en-US" sz="1600" b="1" i="0" u="none" strike="noStrike" cap="none" spc="0" normalizeH="0" baseline="0" dirty="0">
                <a:ln>
                  <a:noFill/>
                </a:ln>
                <a:solidFill>
                  <a:schemeClr val="tx2"/>
                </a:solidFill>
                <a:effectLst/>
                <a:uFillTx/>
                <a:latin typeface="+mn-lt"/>
                <a:ea typeface="+mn-ea"/>
                <a:cs typeface="+mn-cs"/>
                <a:sym typeface="Helvetica Neue"/>
              </a:rPr>
              <a:t> : </a:t>
            </a:r>
            <a:r>
              <a:rPr kumimoji="0" lang="en-US" sz="1600" b="1" i="0" u="sng" strike="noStrike" cap="none" spc="0" normalizeH="0" baseline="0" dirty="0">
                <a:ln>
                  <a:noFill/>
                </a:ln>
                <a:solidFill>
                  <a:schemeClr val="tx2"/>
                </a:solidFill>
                <a:effectLst/>
                <a:uFillTx/>
                <a:latin typeface="+mn-lt"/>
                <a:ea typeface="+mn-ea"/>
                <a:cs typeface="+mn-cs"/>
                <a:sym typeface="Helvetica Neue"/>
              </a:rPr>
              <a:t>First Certified endpoint device in the market!</a:t>
            </a: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600" dirty="0">
                <a:solidFill>
                  <a:schemeClr val="tx2"/>
                </a:solidFill>
                <a:sym typeface="Helvetica Neue"/>
              </a:rPr>
              <a:t>Comp. Cert. Rel. 1: 802.1AS +  802.1Qbv (</a:t>
            </a:r>
            <a:r>
              <a:rPr lang="en-US" sz="1600" b="1" dirty="0">
                <a:solidFill>
                  <a:schemeClr val="tx2"/>
                </a:solidFill>
                <a:sym typeface="Helvetica Neue"/>
              </a:rPr>
              <a:t>certified September 2024</a:t>
            </a:r>
            <a:r>
              <a:rPr lang="en-US" sz="1600" dirty="0">
                <a:solidFill>
                  <a:schemeClr val="tx2"/>
                </a:solidFill>
                <a:sym typeface="Helvetica Neue"/>
              </a:rPr>
              <a:t>)</a:t>
            </a:r>
          </a:p>
          <a:p>
            <a:pPr marL="285750" indent="-285750" defTabSz="2438338" hangingPunct="0">
              <a:spcBef>
                <a:spcPts val="0"/>
              </a:spcBef>
              <a:buFont typeface="Arial" panose="020B0604020202020204" pitchFamily="34" charset="0"/>
              <a:buChar char="•"/>
            </a:pPr>
            <a:r>
              <a:rPr lang="en-US" sz="1600" dirty="0">
                <a:solidFill>
                  <a:schemeClr val="tx2"/>
                </a:solidFill>
                <a:sym typeface="Helvetica Neue"/>
              </a:rPr>
              <a:t>Other TSN capabilities to follow (</a:t>
            </a:r>
            <a:r>
              <a:rPr lang="en-US" sz="1600" dirty="0" err="1">
                <a:solidFill>
                  <a:schemeClr val="tx2"/>
                </a:solidFill>
                <a:sym typeface="Helvetica Neue"/>
              </a:rPr>
              <a:t>Qbu</a:t>
            </a:r>
            <a:r>
              <a:rPr lang="en-US" sz="1600" dirty="0">
                <a:solidFill>
                  <a:schemeClr val="tx2"/>
                </a:solidFill>
                <a:sym typeface="Helvetica Neue"/>
              </a:rPr>
              <a:t>, ….)</a:t>
            </a:r>
          </a:p>
          <a:p>
            <a:pPr marL="285750" indent="-285750" defTabSz="2438338" hangingPunct="0">
              <a:spcBef>
                <a:spcPts val="0"/>
              </a:spcBef>
              <a:buFont typeface="Arial" panose="020B0604020202020204" pitchFamily="34" charset="0"/>
              <a:buChar char="•"/>
            </a:pPr>
            <a:r>
              <a:rPr lang="en-US" sz="1800"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Avnu Certified Component Registry</a:t>
            </a:r>
            <a:endParaRPr lang="en-US" sz="1600">
              <a:solidFill>
                <a:schemeClr val="tx2"/>
              </a:solidFill>
              <a:sym typeface="Helvetica Neue"/>
            </a:endParaRPr>
          </a:p>
          <a:p>
            <a:pPr defTabSz="2438338" hangingPunct="0">
              <a:spcBef>
                <a:spcPts val="0"/>
              </a:spcBef>
            </a:pPr>
            <a:endParaRPr lang="en-US" sz="1600" dirty="0">
              <a:solidFill>
                <a:schemeClr val="tx2"/>
              </a:solidFill>
              <a:sym typeface="Helvetica Neue"/>
            </a:endParaRPr>
          </a:p>
          <a:p>
            <a:pPr defTabSz="2438338" hangingPunct="0">
              <a:spcBef>
                <a:spcPts val="0"/>
              </a:spcBef>
            </a:pPr>
            <a:r>
              <a:rPr lang="en-US" sz="1600" i="1" dirty="0">
                <a:solidFill>
                  <a:schemeClr val="tx2"/>
                </a:solidFill>
              </a:rPr>
              <a:t>A</a:t>
            </a:r>
            <a:r>
              <a:rPr lang="en-US" sz="1600" i="1" dirty="0">
                <a:solidFill>
                  <a:schemeClr val="tx2"/>
                </a:solidFill>
                <a:sym typeface="Helvetica Neue"/>
              </a:rPr>
              <a:t>ny hardware device using i226 can also list as certified and refer to the certification documentation on Avnu website</a:t>
            </a:r>
          </a:p>
          <a:p>
            <a:pPr defTabSz="2438338" hangingPunct="0">
              <a:spcBef>
                <a:spcPts val="0"/>
              </a:spcBef>
            </a:pPr>
            <a:r>
              <a:rPr lang="en-US" sz="1600" dirty="0">
                <a:solidFill>
                  <a:schemeClr val="tx2"/>
                </a:solidFill>
                <a:sym typeface="Helvetica Neue"/>
              </a:rPr>
              <a:t>Intel will make available software configuration used for certification </a:t>
            </a:r>
          </a:p>
          <a:p>
            <a:pPr defTabSz="2438338" hangingPunct="0">
              <a:spcBef>
                <a:spcPts val="0"/>
              </a:spcBef>
            </a:pPr>
            <a:endParaRPr lang="en-US" sz="1600" dirty="0">
              <a:solidFill>
                <a:schemeClr val="tx2"/>
              </a:solidFill>
              <a:sym typeface="Helvetica Neue"/>
            </a:endParaRPr>
          </a:p>
          <a:p>
            <a:pPr defTabSz="2438338" hangingPunct="0">
              <a:spcBef>
                <a:spcPts val="0"/>
              </a:spcBef>
            </a:pPr>
            <a:endParaRPr lang="en-US" sz="1600" dirty="0">
              <a:solidFill>
                <a:schemeClr val="tx2"/>
              </a:solidFill>
              <a:sym typeface="Helvetica Neue"/>
            </a:endParaRPr>
          </a:p>
          <a:p>
            <a:pPr defTabSz="2438338" hangingPunct="0">
              <a:spcBef>
                <a:spcPts val="0"/>
              </a:spcBef>
            </a:pPr>
            <a:endParaRPr lang="en-US" sz="1600" dirty="0">
              <a:solidFill>
                <a:schemeClr val="tx2"/>
              </a:solidFill>
              <a:sym typeface="Helvetica Neue"/>
            </a:endParaRPr>
          </a:p>
        </p:txBody>
      </p:sp>
      <p:pic>
        <p:nvPicPr>
          <p:cNvPr id="48" name="Picture 47">
            <a:extLst>
              <a:ext uri="{FF2B5EF4-FFF2-40B4-BE49-F238E27FC236}">
                <a16:creationId xmlns:a16="http://schemas.microsoft.com/office/drawing/2014/main" id="{F25212FE-C5AE-24DB-73AD-18E1471DDAA8}"/>
              </a:ext>
            </a:extLst>
          </p:cNvPr>
          <p:cNvPicPr>
            <a:picLocks noChangeAspect="1"/>
          </p:cNvPicPr>
          <p:nvPr/>
        </p:nvPicPr>
        <p:blipFill>
          <a:blip r:embed="rId5"/>
          <a:stretch>
            <a:fillRect/>
          </a:stretch>
        </p:blipFill>
        <p:spPr>
          <a:xfrm>
            <a:off x="5140826" y="2545819"/>
            <a:ext cx="912536" cy="686773"/>
          </a:xfrm>
          <a:prstGeom prst="rect">
            <a:avLst/>
          </a:prstGeom>
        </p:spPr>
      </p:pic>
      <p:sp>
        <p:nvSpPr>
          <p:cNvPr id="50" name="TextBox 49">
            <a:extLst>
              <a:ext uri="{FF2B5EF4-FFF2-40B4-BE49-F238E27FC236}">
                <a16:creationId xmlns:a16="http://schemas.microsoft.com/office/drawing/2014/main" id="{888E44EF-8BE9-BBB8-C909-ADCDE48F2E96}"/>
              </a:ext>
            </a:extLst>
          </p:cNvPr>
          <p:cNvSpPr txBox="1"/>
          <p:nvPr/>
        </p:nvSpPr>
        <p:spPr>
          <a:xfrm>
            <a:off x="2009561" y="5330229"/>
            <a:ext cx="8630135" cy="5364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2438338" hangingPunct="0"/>
            <a:r>
              <a:rPr lang="en-US" sz="1600">
                <a:solidFill>
                  <a:schemeClr val="tx2"/>
                </a:solidFill>
                <a:sym typeface="Helvetica Neue"/>
              </a:rPr>
              <a:t>Other Avnu Cert. Programs: Network devices/switches (profile-based: </a:t>
            </a:r>
            <a:r>
              <a:rPr lang="en-US" sz="1600" err="1">
                <a:solidFill>
                  <a:schemeClr val="tx2"/>
                </a:solidFill>
                <a:sym typeface="Helvetica Neue"/>
              </a:rPr>
              <a:t>proAV</a:t>
            </a:r>
            <a:r>
              <a:rPr lang="en-US" sz="1600">
                <a:solidFill>
                  <a:schemeClr val="tx2"/>
                </a:solidFill>
                <a:sym typeface="Helvetica Neue"/>
              </a:rPr>
              <a:t> and Automotive), wireless TSN (under development)</a:t>
            </a:r>
          </a:p>
        </p:txBody>
      </p:sp>
      <p:sp>
        <p:nvSpPr>
          <p:cNvPr id="2" name="TextBox 1">
            <a:extLst>
              <a:ext uri="{FF2B5EF4-FFF2-40B4-BE49-F238E27FC236}">
                <a16:creationId xmlns:a16="http://schemas.microsoft.com/office/drawing/2014/main" id="{3C062CD7-B11B-CA2B-F34F-A408EF3ACBAB}"/>
              </a:ext>
            </a:extLst>
          </p:cNvPr>
          <p:cNvSpPr txBox="1"/>
          <p:nvPr/>
        </p:nvSpPr>
        <p:spPr>
          <a:xfrm>
            <a:off x="834862" y="1823307"/>
            <a:ext cx="4182215" cy="1231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defTabSz="2438338" hangingPunct="0"/>
            <a:r>
              <a:rPr kumimoji="0" lang="en-US" sz="1600" b="0" i="0" u="none" strike="noStrike" cap="none" spc="0" normalizeH="0" baseline="0">
                <a:ln>
                  <a:noFill/>
                </a:ln>
                <a:solidFill>
                  <a:schemeClr val="tx2"/>
                </a:solidFill>
                <a:effectLst/>
                <a:uFillTx/>
                <a:latin typeface="+mn-lt"/>
                <a:ea typeface="+mn-ea"/>
                <a:cs typeface="+mn-cs"/>
                <a:sym typeface="Helvetica Neue"/>
              </a:rPr>
              <a:t>Avnu Components: certified (profile-agnostic) TSN capabilities used in products (end stations, switches) across markets</a:t>
            </a:r>
          </a:p>
          <a:p>
            <a:pPr marL="0" marR="0" indent="0" algn="l" defTabSz="2438338"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solidFill>
              <a:effectLst/>
              <a:uFillTx/>
              <a:latin typeface="+mn-lt"/>
              <a:ea typeface="+mn-ea"/>
              <a:cs typeface="+mn-cs"/>
              <a:sym typeface="Helvetica Neue"/>
            </a:endParaRPr>
          </a:p>
          <a:p>
            <a:pPr defTabSz="2438338" hangingPunct="0"/>
            <a:endParaRPr lang="en-US" sz="1600">
              <a:solidFill>
                <a:schemeClr val="tx2"/>
              </a:solidFill>
              <a:sym typeface="Helvetica Neue"/>
            </a:endParaRPr>
          </a:p>
        </p:txBody>
      </p:sp>
      <p:sp>
        <p:nvSpPr>
          <p:cNvPr id="4" name="Rectangle 3">
            <a:extLst>
              <a:ext uri="{FF2B5EF4-FFF2-40B4-BE49-F238E27FC236}">
                <a16:creationId xmlns:a16="http://schemas.microsoft.com/office/drawing/2014/main" id="{37542A01-D8C8-2D58-7411-6A77E14E3B63}"/>
              </a:ext>
            </a:extLst>
          </p:cNvPr>
          <p:cNvSpPr/>
          <p:nvPr/>
        </p:nvSpPr>
        <p:spPr>
          <a:xfrm>
            <a:off x="7913895" y="6247535"/>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Tree>
    <p:extLst>
      <p:ext uri="{BB962C8B-B14F-4D97-AF65-F5344CB8AC3E}">
        <p14:creationId xmlns:p14="http://schemas.microsoft.com/office/powerpoint/2010/main" val="368948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07FF-C114-DF50-C17C-43247045ABF6}"/>
              </a:ext>
            </a:extLst>
          </p:cNvPr>
          <p:cNvSpPr>
            <a:spLocks noGrp="1"/>
          </p:cNvSpPr>
          <p:nvPr>
            <p:ph type="title"/>
          </p:nvPr>
        </p:nvSpPr>
        <p:spPr/>
        <p:txBody>
          <a:bodyPr/>
          <a:lstStyle/>
          <a:p>
            <a:r>
              <a:rPr lang="en-US"/>
              <a:t>More resources/information on TSN: </a:t>
            </a:r>
          </a:p>
        </p:txBody>
      </p:sp>
      <p:sp>
        <p:nvSpPr>
          <p:cNvPr id="3" name="Content Placeholder 2">
            <a:extLst>
              <a:ext uri="{FF2B5EF4-FFF2-40B4-BE49-F238E27FC236}">
                <a16:creationId xmlns:a16="http://schemas.microsoft.com/office/drawing/2014/main" id="{4A005770-6205-6236-F3A1-625B56E4FC29}"/>
              </a:ext>
            </a:extLst>
          </p:cNvPr>
          <p:cNvSpPr>
            <a:spLocks noGrp="1"/>
          </p:cNvSpPr>
          <p:nvPr>
            <p:ph sz="quarter" idx="28"/>
          </p:nvPr>
        </p:nvSpPr>
        <p:spPr/>
        <p:txBody>
          <a:bodyPr/>
          <a:lstStyle/>
          <a:p>
            <a:r>
              <a:rPr lang="en-US"/>
              <a:t>IEEE* TSN: </a:t>
            </a:r>
            <a:r>
              <a:rPr lang="en-US">
                <a:hlinkClick r:id="rId3"/>
              </a:rPr>
              <a:t>https://1.ieee802.org/tsn/</a:t>
            </a:r>
            <a:endParaRPr lang="en-US"/>
          </a:p>
          <a:p>
            <a:r>
              <a:rPr lang="en-US"/>
              <a:t>Avnu* Alliance: </a:t>
            </a:r>
            <a:r>
              <a:rPr lang="en-US">
                <a:hlinkClick r:id="rId4"/>
              </a:rPr>
              <a:t>https://avnu.org</a:t>
            </a:r>
            <a:r>
              <a:rPr lang="en-US"/>
              <a:t> (TSN Compliance organization)</a:t>
            </a:r>
          </a:p>
          <a:p>
            <a:pPr marL="0" indent="0">
              <a:buNone/>
            </a:pPr>
            <a:endParaRPr lang="en-US"/>
          </a:p>
          <a:p>
            <a:endParaRPr lang="en-US"/>
          </a:p>
          <a:p>
            <a:pPr marL="0" indent="0">
              <a:buNone/>
            </a:pPr>
            <a:endParaRPr lang="en-US"/>
          </a:p>
        </p:txBody>
      </p:sp>
      <p:sp>
        <p:nvSpPr>
          <p:cNvPr id="6" name="Rectangle 5">
            <a:extLst>
              <a:ext uri="{FF2B5EF4-FFF2-40B4-BE49-F238E27FC236}">
                <a16:creationId xmlns:a16="http://schemas.microsoft.com/office/drawing/2014/main" id="{1A0E2D6B-1797-D0A6-DE35-0F421E350A84}"/>
              </a:ext>
            </a:extLst>
          </p:cNvPr>
          <p:cNvSpPr/>
          <p:nvPr/>
        </p:nvSpPr>
        <p:spPr>
          <a:xfrm>
            <a:off x="7913895" y="6247535"/>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Tree>
    <p:extLst>
      <p:ext uri="{BB962C8B-B14F-4D97-AF65-F5344CB8AC3E}">
        <p14:creationId xmlns:p14="http://schemas.microsoft.com/office/powerpoint/2010/main" val="164904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4E708-BA09-4EF1-9203-4C4E7957D8DF}"/>
              </a:ext>
            </a:extLst>
          </p:cNvPr>
          <p:cNvSpPr>
            <a:spLocks noGrp="1"/>
          </p:cNvSpPr>
          <p:nvPr>
            <p:ph type="title"/>
          </p:nvPr>
        </p:nvSpPr>
        <p:spPr/>
        <p:txBody>
          <a:bodyPr/>
          <a:lstStyle/>
          <a:p>
            <a:r>
              <a:rPr lang="en-US" sz="5400"/>
              <a:t>NEX Edge products supporting </a:t>
            </a:r>
            <a:br>
              <a:rPr lang="en-US" sz="5400"/>
            </a:br>
            <a:r>
              <a:rPr lang="en-US" sz="5400"/>
              <a:t>Time Coordinated Computing</a:t>
            </a:r>
          </a:p>
        </p:txBody>
      </p:sp>
    </p:spTree>
    <p:extLst>
      <p:ext uri="{BB962C8B-B14F-4D97-AF65-F5344CB8AC3E}">
        <p14:creationId xmlns:p14="http://schemas.microsoft.com/office/powerpoint/2010/main" val="301616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4E708-BA09-4EF1-9203-4C4E7957D8DF}"/>
              </a:ext>
            </a:extLst>
          </p:cNvPr>
          <p:cNvSpPr>
            <a:spLocks noGrp="1"/>
          </p:cNvSpPr>
          <p:nvPr>
            <p:ph type="title"/>
          </p:nvPr>
        </p:nvSpPr>
        <p:spPr/>
        <p:txBody>
          <a:bodyPr/>
          <a:lstStyle/>
          <a:p>
            <a:r>
              <a:rPr lang="en-US" sz="6000"/>
              <a:t>Real-time Taxonomy, Challenges and Opportunities</a:t>
            </a:r>
          </a:p>
        </p:txBody>
      </p:sp>
    </p:spTree>
    <p:extLst>
      <p:ext uri="{BB962C8B-B14F-4D97-AF65-F5344CB8AC3E}">
        <p14:creationId xmlns:p14="http://schemas.microsoft.com/office/powerpoint/2010/main" val="3501549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834FD3A-DB8C-4FCE-838A-5DEDFA613B84}"/>
              </a:ext>
            </a:extLst>
          </p:cNvPr>
          <p:cNvSpPr/>
          <p:nvPr/>
        </p:nvSpPr>
        <p:spPr>
          <a:xfrm>
            <a:off x="372172" y="1809105"/>
            <a:ext cx="3111696" cy="2240613"/>
          </a:xfrm>
          <a:prstGeom prst="rect">
            <a:avLst/>
          </a:prstGeom>
        </p:spPr>
        <p:txBody>
          <a:bodyPr wrap="square">
            <a:spAutoFit/>
          </a:bodyPr>
          <a:lstStyle/>
          <a:p>
            <a:pPr lvl="1" defTabSz="1219140">
              <a:spcBef>
                <a:spcPts val="600"/>
              </a:spcBef>
              <a:defRPr/>
            </a:pPr>
            <a:r>
              <a:rPr lang="en-US" sz="1600">
                <a:solidFill>
                  <a:prstClr val="white"/>
                </a:solidFill>
                <a:latin typeface="+mj-lt"/>
              </a:rPr>
              <a:t>Intel processors with support for Time Coordinated Computing usages, the combination of real-time workloads and best effort workloads on the same system, by leveraging  many silicon and SW optimizations on our products. </a:t>
            </a:r>
          </a:p>
          <a:p>
            <a:pPr lvl="1" defTabSz="1219140">
              <a:spcBef>
                <a:spcPts val="600"/>
              </a:spcBef>
              <a:defRPr/>
            </a:pPr>
            <a:endParaRPr lang="en-US" sz="1600">
              <a:solidFill>
                <a:prstClr val="white"/>
              </a:solidFill>
              <a:latin typeface="+mj-lt"/>
            </a:endParaRPr>
          </a:p>
          <a:p>
            <a:pPr lvl="1" defTabSz="1219140">
              <a:spcBef>
                <a:spcPts val="600"/>
              </a:spcBef>
              <a:defRPr/>
            </a:pPr>
            <a:endParaRPr lang="en-US" sz="1600">
              <a:solidFill>
                <a:prstClr val="white"/>
              </a:solidFill>
              <a:latin typeface="+mj-lt"/>
            </a:endParaRPr>
          </a:p>
        </p:txBody>
      </p:sp>
      <p:sp>
        <p:nvSpPr>
          <p:cNvPr id="56" name="Title 1">
            <a:extLst>
              <a:ext uri="{FF2B5EF4-FFF2-40B4-BE49-F238E27FC236}">
                <a16:creationId xmlns:a16="http://schemas.microsoft.com/office/drawing/2014/main" id="{897B0988-D2E9-44BD-BE85-D1236C3A2630}"/>
              </a:ext>
            </a:extLst>
          </p:cNvPr>
          <p:cNvSpPr txBox="1">
            <a:spLocks/>
          </p:cNvSpPr>
          <p:nvPr/>
        </p:nvSpPr>
        <p:spPr bwMode="auto">
          <a:xfrm>
            <a:off x="4319460" y="2997670"/>
            <a:ext cx="7408713" cy="242411"/>
          </a:xfrm>
          <a:prstGeom prst="rect">
            <a:avLst/>
          </a:prstGeom>
          <a:noFill/>
          <a:ln w="9525">
            <a:noFill/>
            <a:miter lim="800000"/>
            <a:headEnd/>
            <a:tailEnd/>
          </a:ln>
          <a:effectLst/>
        </p:spPr>
        <p:txBody>
          <a:bodyPr vert="horz" wrap="square" lIns="80185" tIns="40092" rIns="80185" bIns="40092" numCol="1" anchor="t" anchorCtr="0" compatLnSpc="1">
            <a:prstTxWarp prst="textNoShape">
              <a:avLst/>
            </a:prstTxWarp>
          </a:bodyPr>
          <a:lstStyle>
            <a:lvl1pPr algn="ctr" rtl="0" eaLnBrk="1" fontAlgn="base" hangingPunct="1">
              <a:lnSpc>
                <a:spcPct val="70000"/>
              </a:lnSpc>
              <a:spcBef>
                <a:spcPct val="0"/>
              </a:spcBef>
              <a:spcAft>
                <a:spcPct val="0"/>
              </a:spcAft>
              <a:defRPr sz="60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5pPr>
            <a:lvl6pPr marL="33409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6pPr>
            <a:lvl7pPr marL="668190"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7pPr>
            <a:lvl8pPr marL="100228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8pPr>
            <a:lvl9pPr marL="1336381"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9pPr>
          </a:lstStyle>
          <a:p>
            <a:pPr algn="l" defTabSz="914354">
              <a:defRPr/>
            </a:pPr>
            <a:r>
              <a:rPr lang="en-US" sz="1600" b="1">
                <a:solidFill>
                  <a:sysClr val="window" lastClr="FFFFFF"/>
                </a:solidFill>
                <a:latin typeface="+mn-lt"/>
                <a:ea typeface="Intel Clear Pro" panose="020B0804020202060201" pitchFamily="34" charset="0"/>
                <a:cs typeface="Intel Clear Pro" panose="020B0804020202060201" pitchFamily="34" charset="0"/>
              </a:rPr>
              <a:t>12th Gen Intel® Core™ S-series processors</a:t>
            </a:r>
          </a:p>
        </p:txBody>
      </p:sp>
      <p:sp>
        <p:nvSpPr>
          <p:cNvPr id="88" name="Title 1">
            <a:extLst>
              <a:ext uri="{FF2B5EF4-FFF2-40B4-BE49-F238E27FC236}">
                <a16:creationId xmlns:a16="http://schemas.microsoft.com/office/drawing/2014/main" id="{BD2E7A51-ED22-49BD-B80F-19998B4C7E8E}"/>
              </a:ext>
            </a:extLst>
          </p:cNvPr>
          <p:cNvSpPr txBox="1">
            <a:spLocks/>
          </p:cNvSpPr>
          <p:nvPr/>
        </p:nvSpPr>
        <p:spPr bwMode="auto">
          <a:xfrm>
            <a:off x="4319461" y="3304469"/>
            <a:ext cx="7408712" cy="255824"/>
          </a:xfrm>
          <a:prstGeom prst="rect">
            <a:avLst/>
          </a:prstGeom>
          <a:noFill/>
          <a:ln w="9525">
            <a:noFill/>
            <a:miter lim="800000"/>
            <a:headEnd/>
            <a:tailEnd/>
          </a:ln>
          <a:effectLst/>
        </p:spPr>
        <p:txBody>
          <a:bodyPr vert="horz" wrap="square" lIns="80185" tIns="40092" rIns="80185" bIns="40092" numCol="1" anchor="t" anchorCtr="0" compatLnSpc="1">
            <a:prstTxWarp prst="textNoShape">
              <a:avLst/>
            </a:prstTxWarp>
          </a:bodyPr>
          <a:lstStyle>
            <a:lvl1pPr algn="ctr" rtl="0" eaLnBrk="1" fontAlgn="base" hangingPunct="1">
              <a:lnSpc>
                <a:spcPct val="70000"/>
              </a:lnSpc>
              <a:spcBef>
                <a:spcPct val="0"/>
              </a:spcBef>
              <a:spcAft>
                <a:spcPct val="0"/>
              </a:spcAft>
              <a:defRPr sz="60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5pPr>
            <a:lvl6pPr marL="33409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6pPr>
            <a:lvl7pPr marL="668190"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7pPr>
            <a:lvl8pPr marL="100228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8pPr>
            <a:lvl9pPr marL="1336381"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9pPr>
          </a:lstStyle>
          <a:p>
            <a:pPr algn="l" defTabSz="914354">
              <a:defRPr/>
            </a:pPr>
            <a:r>
              <a:rPr lang="en-US" sz="1600" b="1">
                <a:solidFill>
                  <a:sysClr val="window" lastClr="FFFFFF"/>
                </a:solidFill>
                <a:latin typeface="+mn-lt"/>
                <a:ea typeface="Intel Clear Pro" panose="020B0804020202060201" pitchFamily="34" charset="0"/>
                <a:cs typeface="Intel Clear Pro" panose="020B0804020202060201" pitchFamily="34" charset="0"/>
              </a:rPr>
              <a:t>11th Gen Intel® Core™ UP3/H-series processors</a:t>
            </a:r>
          </a:p>
        </p:txBody>
      </p:sp>
      <p:sp>
        <p:nvSpPr>
          <p:cNvPr id="90" name="Title 1">
            <a:extLst>
              <a:ext uri="{FF2B5EF4-FFF2-40B4-BE49-F238E27FC236}">
                <a16:creationId xmlns:a16="http://schemas.microsoft.com/office/drawing/2014/main" id="{A045ED1C-62E2-4292-A8A6-E70E695FD4C1}"/>
              </a:ext>
            </a:extLst>
          </p:cNvPr>
          <p:cNvSpPr txBox="1">
            <a:spLocks/>
          </p:cNvSpPr>
          <p:nvPr/>
        </p:nvSpPr>
        <p:spPr bwMode="auto">
          <a:xfrm>
            <a:off x="4319461" y="4138651"/>
            <a:ext cx="7408712" cy="260268"/>
          </a:xfrm>
          <a:prstGeom prst="rect">
            <a:avLst/>
          </a:prstGeom>
          <a:noFill/>
          <a:ln w="9525">
            <a:noFill/>
            <a:miter lim="800000"/>
            <a:headEnd/>
            <a:tailEnd/>
          </a:ln>
          <a:effectLst/>
        </p:spPr>
        <p:txBody>
          <a:bodyPr vert="horz" wrap="square" lIns="80185" tIns="40092" rIns="80185" bIns="40092" numCol="1" anchor="t" anchorCtr="0" compatLnSpc="1">
            <a:prstTxWarp prst="textNoShape">
              <a:avLst/>
            </a:prstTxWarp>
          </a:bodyPr>
          <a:lstStyle>
            <a:lvl1pPr algn="ctr" rtl="0" eaLnBrk="1" fontAlgn="base" hangingPunct="1">
              <a:lnSpc>
                <a:spcPct val="70000"/>
              </a:lnSpc>
              <a:spcBef>
                <a:spcPct val="0"/>
              </a:spcBef>
              <a:spcAft>
                <a:spcPct val="0"/>
              </a:spcAft>
              <a:defRPr sz="60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5pPr>
            <a:lvl6pPr marL="33409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6pPr>
            <a:lvl7pPr marL="668190"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7pPr>
            <a:lvl8pPr marL="100228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8pPr>
            <a:lvl9pPr marL="1336381"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9pPr>
          </a:lstStyle>
          <a:p>
            <a:pPr algn="l" defTabSz="914354">
              <a:defRPr/>
            </a:pPr>
            <a:r>
              <a:rPr lang="en-US" sz="1600" b="1">
                <a:solidFill>
                  <a:sysClr val="window" lastClr="FFFFFF"/>
                </a:solidFill>
                <a:latin typeface="+mn-lt"/>
                <a:ea typeface="Intel Clear Pro" panose="020B0804020202060201" pitchFamily="34" charset="0"/>
                <a:cs typeface="Intel Clear Pro" panose="020B0804020202060201" pitchFamily="34" charset="0"/>
              </a:rPr>
              <a:t>Intel Atom® x6000E Series processors</a:t>
            </a:r>
          </a:p>
        </p:txBody>
      </p:sp>
      <p:sp>
        <p:nvSpPr>
          <p:cNvPr id="100" name="Title 1">
            <a:extLst>
              <a:ext uri="{FF2B5EF4-FFF2-40B4-BE49-F238E27FC236}">
                <a16:creationId xmlns:a16="http://schemas.microsoft.com/office/drawing/2014/main" id="{0DDA5B62-C3C6-455D-A058-EB3D02558409}"/>
              </a:ext>
            </a:extLst>
          </p:cNvPr>
          <p:cNvSpPr txBox="1">
            <a:spLocks/>
          </p:cNvSpPr>
          <p:nvPr/>
        </p:nvSpPr>
        <p:spPr bwMode="auto">
          <a:xfrm>
            <a:off x="4319460" y="1736694"/>
            <a:ext cx="7339139" cy="316687"/>
          </a:xfrm>
          <a:prstGeom prst="rect">
            <a:avLst/>
          </a:prstGeom>
          <a:noFill/>
          <a:ln w="9525">
            <a:noFill/>
            <a:miter lim="800000"/>
            <a:headEnd/>
            <a:tailEnd/>
          </a:ln>
          <a:effectLst/>
        </p:spPr>
        <p:txBody>
          <a:bodyPr vert="horz" wrap="square" lIns="80185" tIns="40092" rIns="80185" bIns="40092" numCol="1" anchor="t" anchorCtr="0" compatLnSpc="1">
            <a:prstTxWarp prst="textNoShape">
              <a:avLst/>
            </a:prstTxWarp>
          </a:bodyPr>
          <a:lstStyle>
            <a:lvl1pPr algn="ctr" rtl="0" eaLnBrk="1" fontAlgn="base" hangingPunct="1">
              <a:lnSpc>
                <a:spcPct val="70000"/>
              </a:lnSpc>
              <a:spcBef>
                <a:spcPct val="0"/>
              </a:spcBef>
              <a:spcAft>
                <a:spcPct val="0"/>
              </a:spcAft>
              <a:defRPr sz="60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5pPr>
            <a:lvl6pPr marL="33409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6pPr>
            <a:lvl7pPr marL="668190"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7pPr>
            <a:lvl8pPr marL="100228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8pPr>
            <a:lvl9pPr marL="1336381"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9pPr>
          </a:lstStyle>
          <a:p>
            <a:pPr algn="l" defTabSz="914354">
              <a:defRPr/>
            </a:pPr>
            <a:r>
              <a:rPr lang="en-US" sz="1600" b="1">
                <a:solidFill>
                  <a:sysClr val="window" lastClr="FFFFFF"/>
                </a:solidFill>
                <a:latin typeface="+mn-lt"/>
                <a:ea typeface="Intel Clear Pro" panose="020B0804020202060201" pitchFamily="34" charset="0"/>
                <a:cs typeface="Intel Clear Pro" panose="020B0804020202060201" pitchFamily="34" charset="0"/>
              </a:rPr>
              <a:t>Intel® Xeon® D-2700 and D-1700 processors</a:t>
            </a:r>
          </a:p>
        </p:txBody>
      </p:sp>
      <p:sp>
        <p:nvSpPr>
          <p:cNvPr id="45" name="TextBox 44">
            <a:extLst>
              <a:ext uri="{FF2B5EF4-FFF2-40B4-BE49-F238E27FC236}">
                <a16:creationId xmlns:a16="http://schemas.microsoft.com/office/drawing/2014/main" id="{0ED40B1B-734B-4A07-8524-F6AC7B605D06}"/>
              </a:ext>
            </a:extLst>
          </p:cNvPr>
          <p:cNvSpPr txBox="1"/>
          <p:nvPr/>
        </p:nvSpPr>
        <p:spPr>
          <a:xfrm>
            <a:off x="33062" y="5964783"/>
            <a:ext cx="6957412" cy="410369"/>
          </a:xfrm>
          <a:prstGeom prst="rect">
            <a:avLst/>
          </a:prstGeom>
          <a:noFill/>
        </p:spPr>
        <p:txBody>
          <a:bodyPr vert="horz" wrap="square" lIns="0" tIns="0" rIns="0" bIns="0" rtlCol="0" anchor="ctr">
            <a:spAutoFit/>
          </a:bodyPr>
          <a:lstStyle/>
          <a:p>
            <a:pPr defTabSz="609585">
              <a:lnSpc>
                <a:spcPts val="800"/>
              </a:lnSpc>
              <a:spcBef>
                <a:spcPts val="0"/>
              </a:spcBef>
              <a:defRPr/>
            </a:pPr>
            <a:r>
              <a:rPr kumimoji="0" lang="en-US" sz="700" b="0" i="0" u="none" strike="noStrike" kern="0" cap="none" spc="0" normalizeH="0" baseline="0" noProof="0">
                <a:ln>
                  <a:noFill/>
                </a:ln>
                <a:solidFill>
                  <a:prstClr val="white"/>
                </a:solidFill>
                <a:effectLst/>
                <a:uLnTx/>
                <a:uFillTx/>
                <a:latin typeface="IntelOne Text" panose="020B0503020203020204" pitchFamily="34" charset="0"/>
              </a:rPr>
              <a:t>The information above is not an official POR document </a:t>
            </a:r>
            <a:r>
              <a:rPr kumimoji="0" lang="en-US" sz="700" b="0" i="0" u="none" strike="noStrike" kern="0" cap="none" spc="0" normalizeH="0" baseline="0" noProof="0">
                <a:ln>
                  <a:noFill/>
                </a:ln>
                <a:solidFill>
                  <a:schemeClr val="tx1"/>
                </a:solidFill>
                <a:effectLst/>
                <a:uLnTx/>
                <a:uFillTx/>
                <a:latin typeface="IntelOne Text" panose="020B0503020203020204" pitchFamily="34" charset="0"/>
              </a:rPr>
              <a:t>and </a:t>
            </a:r>
            <a:r>
              <a:rPr lang="en-US" sz="700" kern="0">
                <a:solidFill>
                  <a:schemeClr val="tx1"/>
                </a:solidFill>
                <a:latin typeface="IntelOne Text" panose="020B0503020203020204" pitchFamily="34" charset="0"/>
                <a:sym typeface="IntelOne Text"/>
              </a:rPr>
              <a:t>may be different from other Intel divisions with similar products.</a:t>
            </a:r>
          </a:p>
          <a:p>
            <a:pPr defTabSz="609585">
              <a:lnSpc>
                <a:spcPts val="800"/>
              </a:lnSpc>
              <a:spcBef>
                <a:spcPts val="0"/>
              </a:spcBef>
              <a:defRPr/>
            </a:pPr>
            <a:r>
              <a:rPr lang="en-US" sz="700" kern="0">
                <a:solidFill>
                  <a:prstClr val="white"/>
                </a:solidFill>
                <a:latin typeface="IntelOne Text" panose="020B0503020203020204" pitchFamily="34" charset="0"/>
              </a:rPr>
              <a:t>Select features, highlighted above, are</a:t>
            </a:r>
            <a:r>
              <a:rPr kumimoji="0" lang="en-US" sz="700" b="0" i="0" u="none" strike="noStrike" kern="0" cap="none" spc="0" normalizeH="0" baseline="0" noProof="0">
                <a:ln>
                  <a:noFill/>
                </a:ln>
                <a:solidFill>
                  <a:prstClr val="white"/>
                </a:solidFill>
                <a:effectLst/>
                <a:uLnTx/>
                <a:uFillTx/>
                <a:latin typeface="IntelOne Text" panose="020B0503020203020204" pitchFamily="34" charset="0"/>
              </a:rPr>
              <a:t> not supported on all SKUs. Dates, details and information are subject to change without notice.</a:t>
            </a:r>
          </a:p>
          <a:p>
            <a:pPr defTabSz="609585">
              <a:lnSpc>
                <a:spcPts val="800"/>
              </a:lnSpc>
              <a:spcBef>
                <a:spcPts val="0"/>
              </a:spcBef>
              <a:defRPr/>
            </a:pPr>
            <a:r>
              <a:rPr kumimoji="0" lang="en-US" sz="700" b="0" i="0" u="none" strike="noStrike" kern="0" cap="none" spc="0" normalizeH="0" baseline="0" noProof="0">
                <a:ln>
                  <a:noFill/>
                </a:ln>
                <a:solidFill>
                  <a:prstClr val="white"/>
                </a:solidFill>
                <a:effectLst/>
                <a:uLnTx/>
                <a:uFillTx/>
                <a:latin typeface="IntelOne Text" panose="020B0503020203020204" pitchFamily="34" charset="0"/>
              </a:rPr>
              <a:t>For the latest detailed schedule information, please refer to individual product gold decks, or contact your Intel representative.</a:t>
            </a:r>
          </a:p>
          <a:p>
            <a:pPr defTabSz="609585">
              <a:lnSpc>
                <a:spcPts val="800"/>
              </a:lnSpc>
              <a:spcBef>
                <a:spcPts val="0"/>
              </a:spcBef>
              <a:defRPr/>
            </a:pPr>
            <a:r>
              <a:rPr lang="en-US" sz="700" kern="0">
                <a:solidFill>
                  <a:prstClr val="white"/>
                </a:solidFill>
                <a:latin typeface="IntelOne Text" panose="020B0503020203020204" pitchFamily="34" charset="0"/>
              </a:rPr>
              <a:t>For a complete list of all available SKUs, across current and prior product generations, please refer to the NEX Quick Reference Guide (QRG) available on rdc.intel.com.</a:t>
            </a:r>
          </a:p>
        </p:txBody>
      </p:sp>
      <p:sp>
        <p:nvSpPr>
          <p:cNvPr id="47" name="TextBox 46">
            <a:extLst>
              <a:ext uri="{FF2B5EF4-FFF2-40B4-BE49-F238E27FC236}">
                <a16:creationId xmlns:a16="http://schemas.microsoft.com/office/drawing/2014/main" id="{2E46111F-5C61-46E7-98D9-B0586A39FD0C}"/>
              </a:ext>
            </a:extLst>
          </p:cNvPr>
          <p:cNvSpPr txBox="1"/>
          <p:nvPr/>
        </p:nvSpPr>
        <p:spPr>
          <a:xfrm>
            <a:off x="9184877" y="6527075"/>
            <a:ext cx="1757092" cy="203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defTabSz="2438278" hangingPunct="0">
              <a:defRPr/>
            </a:pPr>
            <a:r>
              <a:rPr lang="en-US" sz="800">
                <a:solidFill>
                  <a:srgbClr val="FFFFFF"/>
                </a:solidFill>
                <a:latin typeface="IntelOne Display Regular" panose="020B0503020203020204" pitchFamily="34" charset="0"/>
                <a:ea typeface="Intel Clear Light" panose="020B0404020203020204" pitchFamily="34" charset="0"/>
                <a:cs typeface="Intel Clear"/>
                <a:sym typeface="IntelOne Text"/>
              </a:rPr>
              <a:t>Revision Date:  6 September 2024</a:t>
            </a:r>
            <a:endParaRPr lang="en-US" sz="800" kern="0">
              <a:solidFill>
                <a:srgbClr val="FFFFFF"/>
              </a:solidFill>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2" name="Title 1">
            <a:extLst>
              <a:ext uri="{FF2B5EF4-FFF2-40B4-BE49-F238E27FC236}">
                <a16:creationId xmlns:a16="http://schemas.microsoft.com/office/drawing/2014/main" id="{0BF115AB-27EC-D0CA-A1EC-11887EEE7961}"/>
              </a:ext>
            </a:extLst>
          </p:cNvPr>
          <p:cNvSpPr txBox="1">
            <a:spLocks/>
          </p:cNvSpPr>
          <p:nvPr/>
        </p:nvSpPr>
        <p:spPr bwMode="auto">
          <a:xfrm>
            <a:off x="4319461" y="2690871"/>
            <a:ext cx="7408713" cy="242411"/>
          </a:xfrm>
          <a:prstGeom prst="rect">
            <a:avLst/>
          </a:prstGeom>
          <a:noFill/>
          <a:ln w="9525">
            <a:noFill/>
            <a:miter lim="800000"/>
            <a:headEnd/>
            <a:tailEnd/>
          </a:ln>
          <a:effectLst/>
        </p:spPr>
        <p:txBody>
          <a:bodyPr vert="horz" wrap="square" lIns="80185" tIns="40092" rIns="80185" bIns="40092" numCol="1" anchor="t" anchorCtr="0" compatLnSpc="1">
            <a:prstTxWarp prst="textNoShape">
              <a:avLst/>
            </a:prstTxWarp>
          </a:bodyPr>
          <a:lstStyle>
            <a:lvl1pPr algn="ctr" rtl="0" eaLnBrk="1" fontAlgn="base" hangingPunct="1">
              <a:lnSpc>
                <a:spcPct val="70000"/>
              </a:lnSpc>
              <a:spcBef>
                <a:spcPct val="0"/>
              </a:spcBef>
              <a:spcAft>
                <a:spcPct val="0"/>
              </a:spcAft>
              <a:defRPr sz="60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5pPr>
            <a:lvl6pPr marL="33409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6pPr>
            <a:lvl7pPr marL="668190"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7pPr>
            <a:lvl8pPr marL="100228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8pPr>
            <a:lvl9pPr marL="1336381"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9pPr>
          </a:lstStyle>
          <a:p>
            <a:pPr algn="l" defTabSz="914354">
              <a:spcBef>
                <a:spcPts val="600"/>
              </a:spcBef>
              <a:defRPr/>
            </a:pPr>
            <a:r>
              <a:rPr lang="en-US" sz="1600" b="1">
                <a:solidFill>
                  <a:sysClr val="window" lastClr="FFFFFF"/>
                </a:solidFill>
                <a:latin typeface="+mn-lt"/>
                <a:ea typeface="Intel Clear Pro" panose="020B0804020202060201" pitchFamily="34" charset="0"/>
                <a:cs typeface="Intel Clear Pro" panose="020B0804020202060201" pitchFamily="34" charset="0"/>
              </a:rPr>
              <a:t>13th Gen Intel® Core™ P &amp; S-series processors</a:t>
            </a:r>
          </a:p>
          <a:p>
            <a:pPr algn="l" defTabSz="914354">
              <a:defRPr/>
            </a:pPr>
            <a:endParaRPr lang="en-US" sz="1600" b="1">
              <a:solidFill>
                <a:sysClr val="window" lastClr="FFFFFF"/>
              </a:solidFill>
              <a:latin typeface="+mn-lt"/>
              <a:ea typeface="Intel Clear Pro" panose="020B0804020202060201" pitchFamily="34" charset="0"/>
              <a:cs typeface="Intel Clear Pro" panose="020B0804020202060201" pitchFamily="34" charset="0"/>
            </a:endParaRPr>
          </a:p>
        </p:txBody>
      </p:sp>
      <p:sp>
        <p:nvSpPr>
          <p:cNvPr id="12" name="Title 1">
            <a:extLst>
              <a:ext uri="{FF2B5EF4-FFF2-40B4-BE49-F238E27FC236}">
                <a16:creationId xmlns:a16="http://schemas.microsoft.com/office/drawing/2014/main" id="{7EBCF3B1-9FF5-DC6D-B2D7-87EE3376A2A6}"/>
              </a:ext>
            </a:extLst>
          </p:cNvPr>
          <p:cNvSpPr txBox="1">
            <a:spLocks/>
          </p:cNvSpPr>
          <p:nvPr/>
        </p:nvSpPr>
        <p:spPr bwMode="auto">
          <a:xfrm>
            <a:off x="4319461" y="3829452"/>
            <a:ext cx="7408712" cy="240505"/>
          </a:xfrm>
          <a:prstGeom prst="rect">
            <a:avLst/>
          </a:prstGeom>
          <a:noFill/>
          <a:ln w="9525">
            <a:noFill/>
            <a:miter lim="800000"/>
            <a:headEnd/>
            <a:tailEnd/>
          </a:ln>
          <a:effectLst/>
        </p:spPr>
        <p:txBody>
          <a:bodyPr vert="horz" wrap="square" lIns="80185" tIns="40092" rIns="80185" bIns="40092" numCol="1" anchor="t" anchorCtr="0" compatLnSpc="1">
            <a:prstTxWarp prst="textNoShape">
              <a:avLst/>
            </a:prstTxWarp>
          </a:bodyPr>
          <a:lstStyle>
            <a:lvl1pPr algn="ctr" rtl="0" eaLnBrk="1" fontAlgn="base" hangingPunct="1">
              <a:lnSpc>
                <a:spcPct val="70000"/>
              </a:lnSpc>
              <a:spcBef>
                <a:spcPct val="0"/>
              </a:spcBef>
              <a:spcAft>
                <a:spcPct val="0"/>
              </a:spcAft>
              <a:defRPr sz="60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5pPr>
            <a:lvl6pPr marL="33409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6pPr>
            <a:lvl7pPr marL="668190"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7pPr>
            <a:lvl8pPr marL="100228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8pPr>
            <a:lvl9pPr marL="1336381"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9pPr>
          </a:lstStyle>
          <a:p>
            <a:pPr algn="l" defTabSz="914354">
              <a:defRPr/>
            </a:pPr>
            <a:r>
              <a:rPr lang="en-US" sz="1600" b="1">
                <a:solidFill>
                  <a:sysClr val="window" lastClr="FFFFFF"/>
                </a:solidFill>
                <a:latin typeface="+mn-lt"/>
                <a:ea typeface="Intel Clear Pro" panose="020B0804020202060201" pitchFamily="34" charset="0"/>
                <a:cs typeface="Intel Clear Pro" panose="020B0804020202060201" pitchFamily="34" charset="0"/>
              </a:rPr>
              <a:t>Intel Atom® x7000E/x7000C/x7000RE  Series processors</a:t>
            </a:r>
          </a:p>
        </p:txBody>
      </p:sp>
      <p:sp>
        <p:nvSpPr>
          <p:cNvPr id="22" name="Title 21">
            <a:extLst>
              <a:ext uri="{FF2B5EF4-FFF2-40B4-BE49-F238E27FC236}">
                <a16:creationId xmlns:a16="http://schemas.microsoft.com/office/drawing/2014/main" id="{F58C4963-4B88-F687-9D47-F56516DADE98}"/>
              </a:ext>
            </a:extLst>
          </p:cNvPr>
          <p:cNvSpPr>
            <a:spLocks noGrp="1"/>
          </p:cNvSpPr>
          <p:nvPr>
            <p:ph type="title"/>
          </p:nvPr>
        </p:nvSpPr>
        <p:spPr>
          <a:xfrm>
            <a:off x="381000" y="221694"/>
            <a:ext cx="11347174" cy="1199822"/>
          </a:xfrm>
        </p:spPr>
        <p:txBody>
          <a:bodyPr>
            <a:normAutofit/>
          </a:bodyPr>
          <a:lstStyle/>
          <a:p>
            <a:pPr defTabSz="609475">
              <a:defRPr/>
            </a:pPr>
            <a:r>
              <a:rPr lang="en-US">
                <a:solidFill>
                  <a:sysClr val="window" lastClr="FFFFFF"/>
                </a:solidFill>
                <a:latin typeface="+mn-lt"/>
                <a:ea typeface="Intel Clear Light" panose="020B0404020203020204" pitchFamily="34" charset="0"/>
                <a:cs typeface="Intel Clear Light" panose="020B0404020203020204" pitchFamily="34" charset="0"/>
              </a:rPr>
              <a:t>NEX offering supporting Time Coordinated Computing</a:t>
            </a:r>
            <a:endParaRPr lang="en-US" sz="3200"/>
          </a:p>
        </p:txBody>
      </p:sp>
      <p:sp>
        <p:nvSpPr>
          <p:cNvPr id="28" name="TextBox 27">
            <a:extLst>
              <a:ext uri="{FF2B5EF4-FFF2-40B4-BE49-F238E27FC236}">
                <a16:creationId xmlns:a16="http://schemas.microsoft.com/office/drawing/2014/main" id="{D6814B87-55F8-78CE-7396-A1E44A8CD919}"/>
              </a:ext>
            </a:extLst>
          </p:cNvPr>
          <p:cNvSpPr txBox="1"/>
          <p:nvPr/>
        </p:nvSpPr>
        <p:spPr>
          <a:xfrm>
            <a:off x="7365221" y="6169967"/>
            <a:ext cx="4448460" cy="203133"/>
          </a:xfrm>
          <a:prstGeom prst="rect">
            <a:avLst/>
          </a:prstGeom>
          <a:noFill/>
        </p:spPr>
        <p:txBody>
          <a:bodyPr wrap="square">
            <a:spAutoFit/>
          </a:bodyPr>
          <a:lstStyle/>
          <a:p>
            <a:r>
              <a:rPr lang="en-US" sz="800">
                <a:solidFill>
                  <a:schemeClr val="tx1"/>
                </a:solidFill>
                <a:effectLst/>
                <a:ea typeface="Calibri" panose="020F0502020204030204" pitchFamily="34" charset="0"/>
              </a:rPr>
              <a:t>ALL PRODUCT PLANS AND ROADMAPS ARE SUBJECT TO CHANGE WITHOUT NOTICE.</a:t>
            </a:r>
            <a:endParaRPr lang="en-US" sz="800">
              <a:solidFill>
                <a:schemeClr val="tx1"/>
              </a:solidFill>
            </a:endParaRPr>
          </a:p>
        </p:txBody>
      </p:sp>
      <p:sp>
        <p:nvSpPr>
          <p:cNvPr id="9" name="Title 1">
            <a:extLst>
              <a:ext uri="{FF2B5EF4-FFF2-40B4-BE49-F238E27FC236}">
                <a16:creationId xmlns:a16="http://schemas.microsoft.com/office/drawing/2014/main" id="{F9116742-FBFA-4201-1362-BBE20E5EB846}"/>
              </a:ext>
            </a:extLst>
          </p:cNvPr>
          <p:cNvSpPr txBox="1">
            <a:spLocks/>
          </p:cNvSpPr>
          <p:nvPr/>
        </p:nvSpPr>
        <p:spPr bwMode="auto">
          <a:xfrm>
            <a:off x="4319460" y="2384072"/>
            <a:ext cx="7408713" cy="242411"/>
          </a:xfrm>
          <a:prstGeom prst="rect">
            <a:avLst/>
          </a:prstGeom>
          <a:noFill/>
          <a:ln w="9525">
            <a:noFill/>
            <a:miter lim="800000"/>
            <a:headEnd/>
            <a:tailEnd/>
          </a:ln>
          <a:effectLst/>
        </p:spPr>
        <p:txBody>
          <a:bodyPr vert="horz" wrap="square" lIns="80185" tIns="40092" rIns="80185" bIns="40092" numCol="1" anchor="t" anchorCtr="0" compatLnSpc="1">
            <a:prstTxWarp prst="textNoShape">
              <a:avLst/>
            </a:prstTxWarp>
          </a:bodyPr>
          <a:lstStyle>
            <a:lvl1pPr algn="ctr" rtl="0" eaLnBrk="1" fontAlgn="base" hangingPunct="1">
              <a:lnSpc>
                <a:spcPct val="70000"/>
              </a:lnSpc>
              <a:spcBef>
                <a:spcPct val="0"/>
              </a:spcBef>
              <a:spcAft>
                <a:spcPct val="0"/>
              </a:spcAft>
              <a:defRPr sz="60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5pPr>
            <a:lvl6pPr marL="33409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6pPr>
            <a:lvl7pPr marL="668190"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7pPr>
            <a:lvl8pPr marL="100228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8pPr>
            <a:lvl9pPr marL="1336381"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9pPr>
          </a:lstStyle>
          <a:p>
            <a:pPr algn="l" defTabSz="914354">
              <a:spcBef>
                <a:spcPts val="600"/>
              </a:spcBef>
              <a:defRPr/>
            </a:pPr>
            <a:r>
              <a:rPr lang="en-US" sz="1600" b="1">
                <a:solidFill>
                  <a:sysClr val="window" lastClr="FFFFFF"/>
                </a:solidFill>
                <a:latin typeface="+mn-lt"/>
                <a:ea typeface="Intel Clear Pro" panose="020B0804020202060201" pitchFamily="34" charset="0"/>
                <a:cs typeface="Intel Clear Pro" panose="020B0804020202060201" pitchFamily="34" charset="0"/>
              </a:rPr>
              <a:t>14th Gen Intel® Core™ S-series processors</a:t>
            </a:r>
          </a:p>
        </p:txBody>
      </p:sp>
      <p:sp>
        <p:nvSpPr>
          <p:cNvPr id="32" name="Title 1">
            <a:extLst>
              <a:ext uri="{FF2B5EF4-FFF2-40B4-BE49-F238E27FC236}">
                <a16:creationId xmlns:a16="http://schemas.microsoft.com/office/drawing/2014/main" id="{AF723D92-7FCE-5DE9-5BD6-172B32C036CE}"/>
              </a:ext>
            </a:extLst>
          </p:cNvPr>
          <p:cNvSpPr txBox="1">
            <a:spLocks/>
          </p:cNvSpPr>
          <p:nvPr/>
        </p:nvSpPr>
        <p:spPr bwMode="auto">
          <a:xfrm>
            <a:off x="4319460" y="1430635"/>
            <a:ext cx="7130417" cy="342057"/>
          </a:xfrm>
          <a:prstGeom prst="rect">
            <a:avLst/>
          </a:prstGeom>
          <a:noFill/>
          <a:ln w="9525">
            <a:noFill/>
            <a:miter lim="800000"/>
            <a:headEnd/>
            <a:tailEnd/>
          </a:ln>
          <a:effectLst/>
        </p:spPr>
        <p:txBody>
          <a:bodyPr vert="horz" wrap="square" lIns="80185" tIns="40092" rIns="80185" bIns="40092" numCol="1" anchor="t" anchorCtr="0" compatLnSpc="1">
            <a:prstTxWarp prst="textNoShape">
              <a:avLst/>
            </a:prstTxWarp>
          </a:bodyPr>
          <a:lstStyle>
            <a:lvl1pPr algn="ctr" rtl="0" eaLnBrk="1" fontAlgn="base" hangingPunct="1">
              <a:lnSpc>
                <a:spcPct val="70000"/>
              </a:lnSpc>
              <a:spcBef>
                <a:spcPct val="0"/>
              </a:spcBef>
              <a:spcAft>
                <a:spcPct val="0"/>
              </a:spcAft>
              <a:defRPr sz="60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5pPr>
            <a:lvl6pPr marL="33409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6pPr>
            <a:lvl7pPr marL="668190"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7pPr>
            <a:lvl8pPr marL="100228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8pPr>
            <a:lvl9pPr marL="1336381"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9pPr>
          </a:lstStyle>
          <a:p>
            <a:pPr algn="l" defTabSz="914354">
              <a:defRPr/>
            </a:pPr>
            <a:r>
              <a:rPr lang="en-US" sz="1600" b="1">
                <a:solidFill>
                  <a:sysClr val="window" lastClr="FFFFFF"/>
                </a:solidFill>
                <a:latin typeface="+mn-lt"/>
                <a:ea typeface="Intel Clear Pro" panose="020B0804020202060201" pitchFamily="34" charset="0"/>
                <a:cs typeface="Intel Clear Pro" panose="020B0804020202060201" pitchFamily="34" charset="0"/>
              </a:rPr>
              <a:t>Intel® Xeon® D-2800 and D-1800 processors</a:t>
            </a:r>
          </a:p>
        </p:txBody>
      </p:sp>
      <p:pic>
        <p:nvPicPr>
          <p:cNvPr id="4" name="Picture 3" descr="Graphical user interface, application&#10;&#10;Description automatically generated">
            <a:extLst>
              <a:ext uri="{FF2B5EF4-FFF2-40B4-BE49-F238E27FC236}">
                <a16:creationId xmlns:a16="http://schemas.microsoft.com/office/drawing/2014/main" id="{D36A88AD-5AAC-3729-3312-49FA6883F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1622" y="1438089"/>
            <a:ext cx="607839" cy="607839"/>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1FDE1C51-D8DB-D1ED-2CD6-B4FD194F72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1622" y="3818493"/>
            <a:ext cx="615009" cy="615009"/>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0ABB45A9-C07F-471A-0CAF-AF869EC2E7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1622" y="2372372"/>
            <a:ext cx="615009" cy="615009"/>
          </a:xfrm>
          <a:prstGeom prst="rect">
            <a:avLst/>
          </a:prstGeom>
        </p:spPr>
      </p:pic>
      <p:sp>
        <p:nvSpPr>
          <p:cNvPr id="27" name="TextBox 26">
            <a:extLst>
              <a:ext uri="{FF2B5EF4-FFF2-40B4-BE49-F238E27FC236}">
                <a16:creationId xmlns:a16="http://schemas.microsoft.com/office/drawing/2014/main" id="{6CFC1EE8-DBED-811E-7DD0-5258165DE055}"/>
              </a:ext>
            </a:extLst>
          </p:cNvPr>
          <p:cNvSpPr txBox="1"/>
          <p:nvPr/>
        </p:nvSpPr>
        <p:spPr>
          <a:xfrm>
            <a:off x="372172" y="4793704"/>
            <a:ext cx="3111696" cy="978729"/>
          </a:xfrm>
          <a:prstGeom prst="rect">
            <a:avLst/>
          </a:prstGeom>
          <a:noFill/>
        </p:spPr>
        <p:txBody>
          <a:bodyPr wrap="square">
            <a:spAutoFit/>
          </a:bodyPr>
          <a:lstStyle/>
          <a:p>
            <a:pPr marR="0" lvl="1" algn="l" defTabSz="1219140" rtl="0" eaLnBrk="1" fontAlgn="auto" latinLnBrk="0" hangingPunct="0">
              <a:lnSpc>
                <a:spcPct val="90000"/>
              </a:lnSpc>
              <a:spcBef>
                <a:spcPts val="600"/>
              </a:spcBef>
              <a:spcAft>
                <a:spcPts val="0"/>
              </a:spcAft>
              <a:buClrTx/>
              <a:buSzTx/>
              <a:tabLst/>
              <a:defRPr/>
            </a:pPr>
            <a:r>
              <a:rPr kumimoji="0" lang="en-US" sz="1600" b="0" i="0" u="none" strike="noStrike" kern="0" cap="none" spc="0" normalizeH="0" baseline="0" noProof="0">
                <a:ln>
                  <a:noFill/>
                </a:ln>
                <a:solidFill>
                  <a:prstClr val="white"/>
                </a:solidFill>
                <a:effectLst/>
                <a:uLnTx/>
                <a:uFillTx/>
                <a:latin typeface="IntelOne Display Light"/>
                <a:sym typeface="Helvetica Neue"/>
              </a:rPr>
              <a:t>Ethernet controllers supporting Converge OT and IT traffic in a single IEEE Standard Network with IEEE TSN support</a:t>
            </a:r>
          </a:p>
        </p:txBody>
      </p:sp>
      <p:sp>
        <p:nvSpPr>
          <p:cNvPr id="36" name="TextBox 35">
            <a:extLst>
              <a:ext uri="{FF2B5EF4-FFF2-40B4-BE49-F238E27FC236}">
                <a16:creationId xmlns:a16="http://schemas.microsoft.com/office/drawing/2014/main" id="{6C9FBFA3-7043-D3A9-AAC5-FF8A69B4EE7B}"/>
              </a:ext>
            </a:extLst>
          </p:cNvPr>
          <p:cNvSpPr txBox="1"/>
          <p:nvPr/>
        </p:nvSpPr>
        <p:spPr>
          <a:xfrm>
            <a:off x="4326631" y="4802744"/>
            <a:ext cx="7408712" cy="867930"/>
          </a:xfrm>
          <a:prstGeom prst="rect">
            <a:avLst/>
          </a:prstGeom>
          <a:noFill/>
        </p:spPr>
        <p:txBody>
          <a:bodyPr wrap="square">
            <a:spAutoFit/>
          </a:bodyPr>
          <a:lstStyle/>
          <a:p>
            <a:r>
              <a:rPr lang="en-US" sz="1600" b="1">
                <a:solidFill>
                  <a:sysClr val="window" lastClr="FFFFFF"/>
                </a:solidFill>
                <a:ea typeface="Intel Clear Pro" panose="020B0804020202060201" pitchFamily="34" charset="0"/>
                <a:cs typeface="Intel Clear Pro" panose="020B0804020202060201" pitchFamily="34" charset="0"/>
              </a:rPr>
              <a:t>Intel®  Ethernet Controller I225/I226</a:t>
            </a:r>
          </a:p>
          <a:p>
            <a:pPr marL="228584" indent="-228584" defTabSz="609555" hangingPunct="1">
              <a:lnSpc>
                <a:spcPct val="100000"/>
              </a:lnSpc>
              <a:spcBef>
                <a:spcPts val="0"/>
              </a:spcBef>
              <a:buFont typeface="Arial" panose="020B0604020202020204" pitchFamily="34" charset="0"/>
              <a:buChar char="•"/>
              <a:defRPr/>
            </a:pPr>
            <a:r>
              <a:rPr lang="en-US" sz="1200" kern="1200">
                <a:solidFill>
                  <a:srgbClr val="FFFFFF"/>
                </a:solidFill>
              </a:rPr>
              <a:t>2.5GbE MAC/PHY, PCIe v3.1, gen2 x1 </a:t>
            </a:r>
          </a:p>
          <a:p>
            <a:pPr marL="228584" indent="-228584" defTabSz="609555" hangingPunct="1">
              <a:lnSpc>
                <a:spcPct val="100000"/>
              </a:lnSpc>
              <a:spcBef>
                <a:spcPts val="0"/>
              </a:spcBef>
              <a:buFont typeface="Arial" panose="020B0604020202020204" pitchFamily="34" charset="0"/>
              <a:buChar char="•"/>
              <a:defRPr/>
            </a:pPr>
            <a:r>
              <a:rPr lang="en-US" sz="1200" kern="1200">
                <a:solidFill>
                  <a:srgbClr val="FFFFFF"/>
                </a:solidFill>
              </a:rPr>
              <a:t>I225/i226-IT/LM only: TSN (802.1AS, 802.1Qbu, 802.3br, 802.1Qbv), PCIe PTM</a:t>
            </a:r>
          </a:p>
          <a:p>
            <a:pPr marL="228584" indent="-228584" defTabSz="609555" hangingPunct="1">
              <a:lnSpc>
                <a:spcPct val="100000"/>
              </a:lnSpc>
              <a:spcBef>
                <a:spcPts val="0"/>
              </a:spcBef>
              <a:buFont typeface="Arial" panose="020B0604020202020204" pitchFamily="34" charset="0"/>
              <a:buChar char="•"/>
              <a:defRPr/>
            </a:pPr>
            <a:r>
              <a:rPr lang="en-US" sz="1200" kern="1200">
                <a:solidFill>
                  <a:srgbClr val="FFFFFF"/>
                </a:solidFill>
              </a:rPr>
              <a:t>Avnu Alliance Component Certified for compliance with the IEEE 802.1AS and IEEE 802.1Qbv</a:t>
            </a:r>
          </a:p>
        </p:txBody>
      </p:sp>
      <p:pic>
        <p:nvPicPr>
          <p:cNvPr id="38" name="Picture 37" descr="A blue and white logo&#10;&#10;Description automatically generated">
            <a:extLst>
              <a:ext uri="{FF2B5EF4-FFF2-40B4-BE49-F238E27FC236}">
                <a16:creationId xmlns:a16="http://schemas.microsoft.com/office/drawing/2014/main" id="{7D68F471-BD85-DD4B-D1A9-FBD042883C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013" y="4849697"/>
            <a:ext cx="1043618" cy="626171"/>
          </a:xfrm>
          <a:prstGeom prst="rect">
            <a:avLst/>
          </a:prstGeom>
        </p:spPr>
      </p:pic>
    </p:spTree>
    <p:extLst>
      <p:ext uri="{BB962C8B-B14F-4D97-AF65-F5344CB8AC3E}">
        <p14:creationId xmlns:p14="http://schemas.microsoft.com/office/powerpoint/2010/main" val="1639823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1757FD-560B-4AF0-8EF1-061EF455512B}"/>
              </a:ext>
            </a:extLst>
          </p:cNvPr>
          <p:cNvSpPr/>
          <p:nvPr/>
        </p:nvSpPr>
        <p:spPr>
          <a:xfrm>
            <a:off x="226158" y="704332"/>
            <a:ext cx="3625377" cy="3353202"/>
          </a:xfrm>
          <a:prstGeom prst="rect">
            <a:avLst/>
          </a:prstGeom>
          <a:solidFill>
            <a:srgbClr val="0068B5"/>
          </a:solidFill>
          <a:ln w="12700" cap="flat">
            <a:noFill/>
            <a:miter lim="400000"/>
          </a:ln>
          <a:effectLst/>
          <a:sp3d/>
        </p:spPr>
        <p:txBody>
          <a:bodyPr rot="0" spcFirstLastPara="1" vertOverflow="overflow" horzOverflow="overflow" vert="horz" wrap="square" lIns="137160" tIns="0" rIns="137160" bIns="0" numCol="1" spcCol="38100" rtlCol="0" anchor="t" anchorCtr="0">
            <a:noAutofit/>
          </a:bodyPr>
          <a:lstStyle/>
          <a:p>
            <a:pPr>
              <a:lnSpc>
                <a:spcPct val="100000"/>
              </a:lnSpc>
              <a:spcBef>
                <a:spcPts val="300"/>
              </a:spcBef>
            </a:pPr>
            <a:r>
              <a:rPr lang="en-US" sz="1200" b="1">
                <a:solidFill>
                  <a:schemeClr val="tx1"/>
                </a:solidFill>
                <a:latin typeface="IntelOne Text TH Light" panose="020B0403020203020204" pitchFamily="34" charset="-34"/>
                <a:cs typeface="IntelOne Text TH Light" panose="020B0403020203020204" pitchFamily="34" charset="-34"/>
              </a:rPr>
              <a:t>Intel Atom® Processors </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x6427FE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x6425RE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x6414RE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x6212RE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x6200FE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x7211E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x7425E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x7213E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x7211RE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x7213RE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x7433RE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x7835RE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x7203C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x7405C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Atom® x7809C Processor</a:t>
            </a:r>
          </a:p>
          <a:p>
            <a:pPr marL="112713" indent="-112713">
              <a:lnSpc>
                <a:spcPct val="100000"/>
              </a:lnSpc>
              <a:spcBef>
                <a:spcPts val="300"/>
              </a:spcBef>
              <a:buFont typeface="Arial" panose="020B0604020202020204" pitchFamily="34" charset="0"/>
              <a:buChar char="•"/>
            </a:pPr>
            <a:endParaRPr lang="en-US" sz="1100">
              <a:solidFill>
                <a:schemeClr val="tx1"/>
              </a:solidFill>
              <a:latin typeface="IntelOne Text TH Light" panose="020B0403020203020204" pitchFamily="34" charset="-34"/>
              <a:cs typeface="IntelOne Text TH Light" panose="020B0403020203020204" pitchFamily="34" charset="-34"/>
            </a:endParaRPr>
          </a:p>
          <a:p>
            <a:pPr marL="112713" indent="-112713">
              <a:lnSpc>
                <a:spcPct val="100000"/>
              </a:lnSpc>
              <a:spcBef>
                <a:spcPts val="300"/>
              </a:spcBef>
              <a:buFont typeface="Arial" panose="020B0604020202020204" pitchFamily="34" charset="0"/>
              <a:buChar char="•"/>
            </a:pPr>
            <a:endParaRPr lang="en-US" sz="1200">
              <a:solidFill>
                <a:schemeClr val="tx1"/>
              </a:solidFill>
              <a:latin typeface="IntelOne Text TH Light" panose="020B0403020203020204" pitchFamily="34" charset="-34"/>
              <a:cs typeface="IntelOne Text TH Light" panose="020B0403020203020204" pitchFamily="34" charset="-34"/>
            </a:endParaRPr>
          </a:p>
        </p:txBody>
      </p:sp>
      <p:sp>
        <p:nvSpPr>
          <p:cNvPr id="2" name="Title 1">
            <a:extLst>
              <a:ext uri="{FF2B5EF4-FFF2-40B4-BE49-F238E27FC236}">
                <a16:creationId xmlns:a16="http://schemas.microsoft.com/office/drawing/2014/main" id="{4C0B41B6-2AB9-4D7E-B927-49A27DEA81AD}"/>
              </a:ext>
            </a:extLst>
          </p:cNvPr>
          <p:cNvSpPr>
            <a:spLocks noGrp="1"/>
          </p:cNvSpPr>
          <p:nvPr>
            <p:ph type="title"/>
          </p:nvPr>
        </p:nvSpPr>
        <p:spPr>
          <a:xfrm>
            <a:off x="350520" y="112957"/>
            <a:ext cx="11010816" cy="503904"/>
          </a:xfrm>
        </p:spPr>
        <p:txBody>
          <a:bodyPr/>
          <a:lstStyle/>
          <a:p>
            <a:r>
              <a:rPr lang="en-US"/>
              <a:t>Time Coordinated Computing SKU Map*</a:t>
            </a:r>
          </a:p>
        </p:txBody>
      </p:sp>
      <p:sp>
        <p:nvSpPr>
          <p:cNvPr id="14" name="TextBox 13">
            <a:extLst>
              <a:ext uri="{FF2B5EF4-FFF2-40B4-BE49-F238E27FC236}">
                <a16:creationId xmlns:a16="http://schemas.microsoft.com/office/drawing/2014/main" id="{355C97E3-2A45-4FA1-9F35-07B1BB31F33C}"/>
              </a:ext>
            </a:extLst>
          </p:cNvPr>
          <p:cNvSpPr txBox="1"/>
          <p:nvPr/>
        </p:nvSpPr>
        <p:spPr>
          <a:xfrm>
            <a:off x="8033017" y="5803758"/>
            <a:ext cx="3672600" cy="4847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chemeClr val="tx1"/>
                </a:solidFill>
                <a:effectLst/>
                <a:uFillTx/>
                <a:latin typeface="+mn-lt"/>
                <a:ea typeface="+mn-ea"/>
                <a:cs typeface="+mn-cs"/>
                <a:sym typeface="Helvetica Neue"/>
              </a:rPr>
              <a:t>*Not all real-time capabilities available on every </a:t>
            </a:r>
            <a:r>
              <a:rPr kumimoji="0" lang="en-US" sz="1050" b="0" i="0" u="none" strike="noStrike" cap="none" spc="0" normalizeH="0" baseline="0" err="1">
                <a:ln>
                  <a:noFill/>
                </a:ln>
                <a:solidFill>
                  <a:schemeClr val="tx1"/>
                </a:solidFill>
                <a:effectLst/>
                <a:uFillTx/>
                <a:latin typeface="+mn-lt"/>
                <a:ea typeface="+mn-ea"/>
                <a:cs typeface="+mn-cs"/>
                <a:sym typeface="Helvetica Neue"/>
              </a:rPr>
              <a:t>sku</a:t>
            </a:r>
            <a:endParaRPr kumimoji="0" lang="en-US" sz="1050" b="0" i="0" u="none" strike="noStrike" cap="none" spc="0" normalizeH="0" baseline="0">
              <a:ln>
                <a:noFill/>
              </a:ln>
              <a:solidFill>
                <a:schemeClr val="tx1"/>
              </a:solidFill>
              <a:effectLst/>
              <a:uFillTx/>
              <a:latin typeface="+mn-lt"/>
              <a:ea typeface="+mn-ea"/>
              <a:cs typeface="+mn-cs"/>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lang="en-US" sz="1050">
                <a:solidFill>
                  <a:schemeClr val="tx1"/>
                </a:solidFill>
              </a:rPr>
              <a:t>** See </a:t>
            </a:r>
            <a:r>
              <a:rPr lang="en-US" sz="1050">
                <a:solidFill>
                  <a:schemeClr val="tx1"/>
                </a:solidFill>
                <a:hlinkClick r:id="rId3" action="ppaction://hlinksldjump"/>
              </a:rPr>
              <a:t>Integrated Ethernet with TSN  page </a:t>
            </a:r>
            <a:r>
              <a:rPr lang="en-US" sz="1050">
                <a:solidFill>
                  <a:schemeClr val="tx1"/>
                </a:solidFill>
              </a:rPr>
              <a:t>for integrated etherent PCH requirements</a:t>
            </a:r>
            <a:endParaRPr kumimoji="0" lang="en-US" sz="1050" b="0" i="0" u="none" strike="noStrike" cap="none" spc="0" normalizeH="0" baseline="0">
              <a:ln>
                <a:noFill/>
              </a:ln>
              <a:solidFill>
                <a:schemeClr val="tx1"/>
              </a:solidFill>
              <a:effectLst/>
              <a:uFillTx/>
              <a:latin typeface="+mn-lt"/>
              <a:ea typeface="+mn-ea"/>
              <a:cs typeface="+mn-cs"/>
              <a:sym typeface="Helvetica Neue"/>
            </a:endParaRPr>
          </a:p>
        </p:txBody>
      </p:sp>
      <p:sp>
        <p:nvSpPr>
          <p:cNvPr id="18" name="TextBox 17">
            <a:extLst>
              <a:ext uri="{FF2B5EF4-FFF2-40B4-BE49-F238E27FC236}">
                <a16:creationId xmlns:a16="http://schemas.microsoft.com/office/drawing/2014/main" id="{A8664F10-840E-4C90-8393-F11CC88D977B}"/>
              </a:ext>
            </a:extLst>
          </p:cNvPr>
          <p:cNvSpPr txBox="1"/>
          <p:nvPr/>
        </p:nvSpPr>
        <p:spPr>
          <a:xfrm>
            <a:off x="7028690" y="6527075"/>
            <a:ext cx="3106587"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1"/>
                </a:solidFill>
                <a:effectLst/>
                <a:uFillTx/>
                <a:latin typeface="+mn-lt"/>
                <a:ea typeface="+mn-ea"/>
                <a:cs typeface="+mn-cs"/>
                <a:sym typeface="Helvetica Neue"/>
                <a:hlinkClick r:id="rId4">
                  <a:extLst>
                    <a:ext uri="{A12FA001-AC4F-418D-AE19-62706E023703}">
                      <ahyp:hlinkClr xmlns:ahyp="http://schemas.microsoft.com/office/drawing/2018/hyperlinkcolor" val="tx"/>
                    </a:ext>
                  </a:extLst>
                </a:hlinkClick>
              </a:rPr>
              <a:t>Learn more at rdc.intel.com</a:t>
            </a:r>
            <a:endParaRPr kumimoji="0" lang="en-US" sz="1400" b="0" i="0" u="none" strike="noStrike" cap="none" spc="0" normalizeH="0" baseline="0">
              <a:ln>
                <a:noFill/>
              </a:ln>
              <a:solidFill>
                <a:schemeClr val="tx1"/>
              </a:solidFill>
              <a:effectLst/>
              <a:uFillTx/>
              <a:latin typeface="+mn-lt"/>
              <a:ea typeface="+mn-ea"/>
              <a:cs typeface="+mn-cs"/>
              <a:sym typeface="Helvetica Neue"/>
            </a:endParaRPr>
          </a:p>
        </p:txBody>
      </p:sp>
      <p:sp>
        <p:nvSpPr>
          <p:cNvPr id="3" name="Rectangle 2">
            <a:extLst>
              <a:ext uri="{FF2B5EF4-FFF2-40B4-BE49-F238E27FC236}">
                <a16:creationId xmlns:a16="http://schemas.microsoft.com/office/drawing/2014/main" id="{80F68433-6DA6-E84E-B2D0-0B9821C936D6}"/>
              </a:ext>
            </a:extLst>
          </p:cNvPr>
          <p:cNvSpPr/>
          <p:nvPr/>
        </p:nvSpPr>
        <p:spPr>
          <a:xfrm>
            <a:off x="8031365" y="2866998"/>
            <a:ext cx="3573257" cy="1253766"/>
          </a:xfrm>
          <a:prstGeom prst="rect">
            <a:avLst/>
          </a:prstGeom>
          <a:solidFill>
            <a:srgbClr val="0068B5"/>
          </a:solidFill>
          <a:ln w="12700" cap="flat">
            <a:noFill/>
            <a:miter lim="400000"/>
          </a:ln>
          <a:effectLst/>
          <a:sp3d/>
        </p:spPr>
        <p:txBody>
          <a:bodyPr rot="0" spcFirstLastPara="1" vertOverflow="overflow" horzOverflow="overflow" vert="horz" wrap="square" lIns="137160" tIns="0" rIns="137160" bIns="0" numCol="1" spcCol="38100" rtlCol="0" anchor="t" anchorCtr="0">
            <a:noAutofit/>
          </a:bodyPr>
          <a:lstStyle/>
          <a:p>
            <a:pPr>
              <a:lnSpc>
                <a:spcPct val="100000"/>
              </a:lnSpc>
              <a:spcBef>
                <a:spcPts val="300"/>
              </a:spcBef>
            </a:pPr>
            <a:r>
              <a:rPr lang="en-US" sz="1200" b="1">
                <a:solidFill>
                  <a:schemeClr val="tx1"/>
                </a:solidFill>
                <a:latin typeface="IntelOne Text TH Light" panose="020B0403020203020204" pitchFamily="34" charset="-34"/>
                <a:cs typeface="IntelOne Text TH Light" panose="020B0403020203020204" pitchFamily="34" charset="-34"/>
              </a:rPr>
              <a:t>Intel® Xeon® D Processors </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Xeon® D-2752TER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Xeon® D-1746TER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Xeon® D-1735TR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Xeon® D-1715TER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Xeon® D-1712TR   Processor</a:t>
            </a:r>
            <a:endParaRPr lang="en-US" sz="1200">
              <a:solidFill>
                <a:schemeClr val="tx1"/>
              </a:solidFill>
              <a:latin typeface="IntelOne Text TH Light" panose="020B0403020203020204" pitchFamily="34" charset="-34"/>
              <a:cs typeface="IntelOne Text TH Light" panose="020B0403020203020204" pitchFamily="34" charset="-34"/>
            </a:endParaRPr>
          </a:p>
        </p:txBody>
      </p:sp>
      <p:sp>
        <p:nvSpPr>
          <p:cNvPr id="4" name="Rectangle 3">
            <a:extLst>
              <a:ext uri="{FF2B5EF4-FFF2-40B4-BE49-F238E27FC236}">
                <a16:creationId xmlns:a16="http://schemas.microsoft.com/office/drawing/2014/main" id="{EFD59052-7C5A-CC21-7ECB-A8F46892B356}"/>
              </a:ext>
            </a:extLst>
          </p:cNvPr>
          <p:cNvSpPr/>
          <p:nvPr/>
        </p:nvSpPr>
        <p:spPr>
          <a:xfrm>
            <a:off x="226158" y="4120253"/>
            <a:ext cx="3625377" cy="864849"/>
          </a:xfrm>
          <a:prstGeom prst="rect">
            <a:avLst/>
          </a:prstGeom>
          <a:solidFill>
            <a:srgbClr val="0068B5"/>
          </a:solidFill>
          <a:ln w="12700" cap="flat">
            <a:noFill/>
            <a:miter lim="400000"/>
          </a:ln>
          <a:effectLst/>
          <a:sp3d/>
        </p:spPr>
        <p:txBody>
          <a:bodyPr rot="0" spcFirstLastPara="1" vertOverflow="overflow" horzOverflow="overflow" vert="horz" wrap="square" lIns="137160" tIns="0" rIns="137160" bIns="0" numCol="1" spcCol="38100" rtlCol="0" anchor="t" anchorCtr="0">
            <a:noAutofit/>
          </a:bodyPr>
          <a:lstStyle/>
          <a:p>
            <a:pPr>
              <a:lnSpc>
                <a:spcPct val="100000"/>
              </a:lnSpc>
              <a:spcBef>
                <a:spcPts val="300"/>
              </a:spcBef>
            </a:pPr>
            <a:r>
              <a:rPr lang="en-US" sz="1200" b="1">
                <a:solidFill>
                  <a:schemeClr val="tx1"/>
                </a:solidFill>
                <a:latin typeface="IntelOne Text TH Light" panose="020B0403020203020204" pitchFamily="34" charset="-34"/>
                <a:cs typeface="IntelOne Text TH Light" panose="020B0403020203020204" pitchFamily="34" charset="-34"/>
              </a:rPr>
              <a:t>11 Gen Intel® Core™ Processors (UP3-Series)</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i7-1185GRE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i5-1145GRE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i3-1115GRE Processor</a:t>
            </a:r>
            <a:endParaRPr lang="en-US" sz="1200">
              <a:solidFill>
                <a:schemeClr val="tx1"/>
              </a:solidFill>
              <a:latin typeface="IntelOne Text TH Light" panose="020B0403020203020204" pitchFamily="34" charset="-34"/>
              <a:cs typeface="IntelOne Text TH Light" panose="020B0403020203020204" pitchFamily="34" charset="-34"/>
            </a:endParaRPr>
          </a:p>
        </p:txBody>
      </p:sp>
      <p:sp>
        <p:nvSpPr>
          <p:cNvPr id="5" name="Rectangle 4">
            <a:extLst>
              <a:ext uri="{FF2B5EF4-FFF2-40B4-BE49-F238E27FC236}">
                <a16:creationId xmlns:a16="http://schemas.microsoft.com/office/drawing/2014/main" id="{E0409039-1F81-2913-D5CB-C9140360F8C2}"/>
              </a:ext>
            </a:extLst>
          </p:cNvPr>
          <p:cNvSpPr/>
          <p:nvPr/>
        </p:nvSpPr>
        <p:spPr>
          <a:xfrm>
            <a:off x="226158" y="5051485"/>
            <a:ext cx="3625377" cy="1041463"/>
          </a:xfrm>
          <a:prstGeom prst="rect">
            <a:avLst/>
          </a:prstGeom>
          <a:solidFill>
            <a:srgbClr val="0068B5"/>
          </a:solidFill>
          <a:ln w="12700" cap="flat">
            <a:noFill/>
            <a:miter lim="400000"/>
          </a:ln>
          <a:effectLst/>
          <a:sp3d/>
        </p:spPr>
        <p:txBody>
          <a:bodyPr rot="0" spcFirstLastPara="1" vertOverflow="overflow" horzOverflow="overflow" vert="horz" wrap="square" lIns="137160" tIns="0" rIns="137160" bIns="0" numCol="1" spcCol="38100" rtlCol="0" anchor="t" anchorCtr="0">
            <a:noAutofit/>
          </a:bodyPr>
          <a:lstStyle/>
          <a:p>
            <a:pPr>
              <a:spcBef>
                <a:spcPts val="900"/>
              </a:spcBef>
            </a:pPr>
            <a:r>
              <a:rPr lang="en-US" sz="1200" b="1">
                <a:solidFill>
                  <a:schemeClr val="tx1"/>
                </a:solidFill>
                <a:latin typeface="IntelOne Text TH Light" panose="020B0403020203020204" pitchFamily="34" charset="-34"/>
                <a:cs typeface="IntelOne Text TH Light" panose="020B0403020203020204" pitchFamily="34" charset="-34"/>
              </a:rPr>
              <a:t>12 Gen Intel® Core™ Processors (S-Series) **</a:t>
            </a:r>
          </a:p>
          <a:p>
            <a:pPr marL="112713" indent="-112713">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i9-12900E Processor</a:t>
            </a:r>
          </a:p>
          <a:p>
            <a:pPr marL="112713" indent="-112713">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i7-12700E Processor</a:t>
            </a:r>
          </a:p>
          <a:p>
            <a:pPr marL="112713" indent="-112713">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i5-12500E Processor</a:t>
            </a:r>
          </a:p>
          <a:p>
            <a:pPr marL="112713" indent="-112713">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i3-12100E Processor</a:t>
            </a:r>
            <a:endParaRPr lang="en-US" sz="1200" b="1">
              <a:solidFill>
                <a:schemeClr val="tx1"/>
              </a:solidFill>
              <a:latin typeface="IntelOne Text TH Light" panose="020B0403020203020204" pitchFamily="34" charset="-34"/>
              <a:cs typeface="IntelOne Text TH Light" panose="020B0403020203020204" pitchFamily="34" charset="-34"/>
            </a:endParaRPr>
          </a:p>
        </p:txBody>
      </p:sp>
      <p:sp>
        <p:nvSpPr>
          <p:cNvPr id="8" name="Rectangle 7">
            <a:extLst>
              <a:ext uri="{FF2B5EF4-FFF2-40B4-BE49-F238E27FC236}">
                <a16:creationId xmlns:a16="http://schemas.microsoft.com/office/drawing/2014/main" id="{231B831D-087E-0839-0662-3052D86621D3}"/>
              </a:ext>
            </a:extLst>
          </p:cNvPr>
          <p:cNvSpPr/>
          <p:nvPr/>
        </p:nvSpPr>
        <p:spPr>
          <a:xfrm>
            <a:off x="3968147" y="703929"/>
            <a:ext cx="3919924" cy="1441659"/>
          </a:xfrm>
          <a:prstGeom prst="rect">
            <a:avLst/>
          </a:prstGeom>
          <a:solidFill>
            <a:srgbClr val="0068B5"/>
          </a:solidFill>
          <a:ln w="12700" cap="flat">
            <a:noFill/>
            <a:miter lim="400000"/>
          </a:ln>
          <a:effectLst/>
          <a:sp3d/>
        </p:spPr>
        <p:txBody>
          <a:bodyPr rot="0" spcFirstLastPara="1" vertOverflow="overflow" horzOverflow="overflow" vert="horz" wrap="square" lIns="137160" tIns="0" rIns="137160" bIns="0" numCol="1" spcCol="38100" rtlCol="0" anchor="t" anchorCtr="0">
            <a:noAutofit/>
          </a:bodyPr>
          <a:lstStyle/>
          <a:p>
            <a:pPr>
              <a:lnSpc>
                <a:spcPct val="100000"/>
              </a:lnSpc>
              <a:spcBef>
                <a:spcPts val="300"/>
              </a:spcBef>
            </a:pPr>
            <a:r>
              <a:rPr lang="en-US" sz="1200" b="1">
                <a:solidFill>
                  <a:schemeClr val="tx1"/>
                </a:solidFill>
                <a:latin typeface="IntelOne Text TH Light" panose="020B0403020203020204" pitchFamily="34" charset="-34"/>
                <a:cs typeface="IntelOne Text TH Light" panose="020B0403020203020204" pitchFamily="34" charset="-34"/>
              </a:rPr>
              <a:t>Intel® Xeon® W Processors **</a:t>
            </a:r>
          </a:p>
          <a:p>
            <a:pPr>
              <a:lnSpc>
                <a:spcPct val="100000"/>
              </a:lnSpc>
              <a:spcBef>
                <a:spcPts val="300"/>
              </a:spcBef>
            </a:pPr>
            <a:r>
              <a:rPr lang="en-US" sz="1100">
                <a:solidFill>
                  <a:schemeClr val="tx1"/>
                </a:solidFill>
                <a:latin typeface="IntelOne Text TH Light" panose="020B0403020203020204" pitchFamily="34" charset="-34"/>
                <a:cs typeface="IntelOne Text TH Light" panose="020B0403020203020204" pitchFamily="34" charset="-34"/>
              </a:rPr>
              <a:t>Intel® Xeon® W-11865MRE Processor </a:t>
            </a:r>
          </a:p>
          <a:p>
            <a:pPr>
              <a:lnSpc>
                <a:spcPct val="100000"/>
              </a:lnSpc>
              <a:spcBef>
                <a:spcPts val="300"/>
              </a:spcBef>
            </a:pPr>
            <a:r>
              <a:rPr lang="en-US" sz="1100">
                <a:solidFill>
                  <a:schemeClr val="tx1"/>
                </a:solidFill>
                <a:latin typeface="IntelOne Text TH Light" panose="020B0403020203020204" pitchFamily="34" charset="-34"/>
                <a:cs typeface="IntelOne Text TH Light" panose="020B0403020203020204" pitchFamily="34" charset="-34"/>
              </a:rPr>
              <a:t>Intel® Xeon® W-11865MLE Processor</a:t>
            </a:r>
          </a:p>
          <a:p>
            <a:pPr>
              <a:lnSpc>
                <a:spcPct val="100000"/>
              </a:lnSpc>
              <a:spcBef>
                <a:spcPts val="300"/>
              </a:spcBef>
            </a:pPr>
            <a:r>
              <a:rPr lang="en-US" sz="1100">
                <a:solidFill>
                  <a:schemeClr val="tx1"/>
                </a:solidFill>
                <a:latin typeface="IntelOne Text TH Light" panose="020B0403020203020204" pitchFamily="34" charset="-34"/>
                <a:cs typeface="IntelOne Text TH Light" panose="020B0403020203020204" pitchFamily="34" charset="-34"/>
              </a:rPr>
              <a:t>Intel® Xeon® W-11555MRE Processor</a:t>
            </a:r>
          </a:p>
          <a:p>
            <a:pPr>
              <a:lnSpc>
                <a:spcPct val="100000"/>
              </a:lnSpc>
              <a:spcBef>
                <a:spcPts val="300"/>
              </a:spcBef>
            </a:pPr>
            <a:r>
              <a:rPr lang="en-US" sz="1100">
                <a:solidFill>
                  <a:schemeClr val="tx1"/>
                </a:solidFill>
                <a:latin typeface="IntelOne Text TH Light" panose="020B0403020203020204" pitchFamily="34" charset="-34"/>
                <a:cs typeface="IntelOne Text TH Light" panose="020B0403020203020204" pitchFamily="34" charset="-34"/>
              </a:rPr>
              <a:t>Intel® Xeon® W-11555MLE Processor</a:t>
            </a:r>
          </a:p>
          <a:p>
            <a:pPr>
              <a:lnSpc>
                <a:spcPct val="100000"/>
              </a:lnSpc>
              <a:spcBef>
                <a:spcPts val="300"/>
              </a:spcBef>
            </a:pPr>
            <a:r>
              <a:rPr lang="en-US" sz="1100">
                <a:solidFill>
                  <a:schemeClr val="tx1"/>
                </a:solidFill>
                <a:latin typeface="IntelOne Text TH Light" panose="020B0403020203020204" pitchFamily="34" charset="-34"/>
                <a:cs typeface="IntelOne Text TH Light" panose="020B0403020203020204" pitchFamily="34" charset="-34"/>
              </a:rPr>
              <a:t>Intel® Xeon® W-11155MRE Processor</a:t>
            </a:r>
          </a:p>
          <a:p>
            <a:pPr>
              <a:lnSpc>
                <a:spcPct val="100000"/>
              </a:lnSpc>
              <a:spcBef>
                <a:spcPts val="300"/>
              </a:spcBef>
            </a:pPr>
            <a:r>
              <a:rPr lang="en-US" sz="1100">
                <a:solidFill>
                  <a:schemeClr val="tx1"/>
                </a:solidFill>
                <a:latin typeface="IntelOne Text TH Light" panose="020B0403020203020204" pitchFamily="34" charset="-34"/>
                <a:cs typeface="IntelOne Text TH Light" panose="020B0403020203020204" pitchFamily="34" charset="-34"/>
              </a:rPr>
              <a:t>Intel® Xeon® W-11155MLE Processor</a:t>
            </a:r>
          </a:p>
        </p:txBody>
      </p:sp>
      <p:sp>
        <p:nvSpPr>
          <p:cNvPr id="9" name="Rectangle 8">
            <a:extLst>
              <a:ext uri="{FF2B5EF4-FFF2-40B4-BE49-F238E27FC236}">
                <a16:creationId xmlns:a16="http://schemas.microsoft.com/office/drawing/2014/main" id="{E31FDEFE-4C5F-A2E8-FB61-2A4DB01CC347}"/>
              </a:ext>
            </a:extLst>
          </p:cNvPr>
          <p:cNvSpPr/>
          <p:nvPr/>
        </p:nvSpPr>
        <p:spPr>
          <a:xfrm>
            <a:off x="8033017" y="4827166"/>
            <a:ext cx="3590230" cy="960810"/>
          </a:xfrm>
          <a:prstGeom prst="rect">
            <a:avLst/>
          </a:prstGeom>
          <a:solidFill>
            <a:srgbClr val="0068B5"/>
          </a:solidFill>
          <a:ln w="12700" cap="flat">
            <a:noFill/>
            <a:miter lim="400000"/>
          </a:ln>
          <a:effectLst/>
          <a:sp3d/>
        </p:spPr>
        <p:txBody>
          <a:bodyPr rot="0" spcFirstLastPara="1" vertOverflow="overflow" horzOverflow="overflow" vert="horz" wrap="square" lIns="137160" tIns="0" rIns="137160" bIns="0" numCol="1" spcCol="38100" rtlCol="0" anchor="t" anchorCtr="0">
            <a:noAutofit/>
          </a:bodyPr>
          <a:lstStyle/>
          <a:p>
            <a:pPr>
              <a:lnSpc>
                <a:spcPct val="100000"/>
              </a:lnSpc>
              <a:spcBef>
                <a:spcPts val="300"/>
              </a:spcBef>
            </a:pPr>
            <a:r>
              <a:rPr lang="en-US" sz="1200" b="1">
                <a:solidFill>
                  <a:schemeClr val="tx1"/>
                </a:solidFill>
                <a:latin typeface="IntelOne Text TH Light" panose="020B0403020203020204" pitchFamily="34" charset="-34"/>
                <a:cs typeface="IntelOne Text TH Light" panose="020B0403020203020204" pitchFamily="34" charset="-34"/>
              </a:rPr>
              <a:t>Discrete Ethernet Products</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I226-LM (Embedded use conditions, 2.5G TSN capable discrete ethernet)</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I226-IT (Extended temp, 2.5G TSN capable discrete ethernet)</a:t>
            </a:r>
          </a:p>
          <a:p>
            <a:pPr>
              <a:lnSpc>
                <a:spcPct val="100000"/>
              </a:lnSpc>
              <a:spcBef>
                <a:spcPts val="300"/>
              </a:spcBef>
              <a:buFont typeface="Arial" panose="020B0604020202020204" pitchFamily="34" charset="0"/>
              <a:buChar char="•"/>
            </a:pPr>
            <a:endParaRPr lang="en-US" sz="1200">
              <a:solidFill>
                <a:schemeClr val="tx1"/>
              </a:solidFill>
              <a:latin typeface="IntelOne Text TH Light" panose="020B0403020203020204" pitchFamily="34" charset="-34"/>
              <a:cs typeface="IntelOne Text TH Light" panose="020B0403020203020204" pitchFamily="34" charset="-34"/>
            </a:endParaRPr>
          </a:p>
        </p:txBody>
      </p:sp>
      <p:sp>
        <p:nvSpPr>
          <p:cNvPr id="10" name="Rectangle 9">
            <a:extLst>
              <a:ext uri="{FF2B5EF4-FFF2-40B4-BE49-F238E27FC236}">
                <a16:creationId xmlns:a16="http://schemas.microsoft.com/office/drawing/2014/main" id="{7157C635-95A7-9BDC-404A-8193B1CC6806}"/>
              </a:ext>
            </a:extLst>
          </p:cNvPr>
          <p:cNvSpPr/>
          <p:nvPr/>
        </p:nvSpPr>
        <p:spPr>
          <a:xfrm>
            <a:off x="3973132" y="2203221"/>
            <a:ext cx="3919924" cy="2713726"/>
          </a:xfrm>
          <a:prstGeom prst="rect">
            <a:avLst/>
          </a:prstGeom>
          <a:solidFill>
            <a:srgbClr val="0068B5"/>
          </a:solidFill>
          <a:ln w="12700" cap="flat">
            <a:noFill/>
            <a:miter lim="400000"/>
          </a:ln>
          <a:effectLst/>
          <a:sp3d/>
        </p:spPr>
        <p:txBody>
          <a:bodyPr rot="0" spcFirstLastPara="1" vertOverflow="overflow" horzOverflow="overflow" vert="horz" wrap="square" lIns="91440" tIns="0" rIns="91440" bIns="0" numCol="1" spcCol="38100" rtlCol="0" anchor="t" anchorCtr="0">
            <a:noAutofit/>
          </a:bodyPr>
          <a:lstStyle/>
          <a:p>
            <a:pPr>
              <a:lnSpc>
                <a:spcPct val="100000"/>
              </a:lnSpc>
              <a:spcBef>
                <a:spcPts val="300"/>
              </a:spcBef>
            </a:pPr>
            <a:r>
              <a:rPr lang="en-US" sz="1200" b="1">
                <a:solidFill>
                  <a:schemeClr val="tx1"/>
                </a:solidFill>
                <a:latin typeface="IntelOne Text TH Light" panose="020B0403020203020204" pitchFamily="34" charset="-34"/>
                <a:cs typeface="IntelOne Text TH Light" panose="020B0403020203020204" pitchFamily="34" charset="-34"/>
              </a:rPr>
              <a:t>13 Gen Intel® Core™ Processors (U/P/H Series)</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i7-1365UE/1365URE/1366URE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i5-1345UE/1345URE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i3-1335UE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i3-1315UE/1315URE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i7-1375PRE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i7-1370PE/1370PRE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i5-1350PE/1350PRE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i3-1340PE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i3-1320PE/1320PRE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i7-13800HE/13800HRE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i5-13600HE/13600HRE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i3-13300HE/13300HRE Processor</a:t>
            </a:r>
            <a:endParaRPr lang="en-US" sz="1200">
              <a:solidFill>
                <a:schemeClr val="tx1"/>
              </a:solidFill>
              <a:latin typeface="IntelOne Text TH Light" panose="020B0403020203020204" pitchFamily="34" charset="-34"/>
              <a:cs typeface="IntelOne Text TH Light" panose="020B0403020203020204" pitchFamily="34" charset="-34"/>
            </a:endParaRPr>
          </a:p>
          <a:p>
            <a:pPr marL="112713" indent="-112713">
              <a:lnSpc>
                <a:spcPct val="100000"/>
              </a:lnSpc>
              <a:spcBef>
                <a:spcPts val="300"/>
              </a:spcBef>
              <a:buFont typeface="Arial" panose="020B0604020202020204" pitchFamily="34" charset="0"/>
              <a:buChar char="•"/>
            </a:pPr>
            <a:endParaRPr lang="en-US" sz="1200">
              <a:solidFill>
                <a:schemeClr val="tx1"/>
              </a:solidFill>
              <a:latin typeface="IntelOne Text TH Light" panose="020B0403020203020204" pitchFamily="34" charset="-34"/>
              <a:cs typeface="IntelOne Text TH Light" panose="020B0403020203020204" pitchFamily="34" charset="-34"/>
            </a:endParaRPr>
          </a:p>
        </p:txBody>
      </p:sp>
      <p:sp>
        <p:nvSpPr>
          <p:cNvPr id="12" name="Rectangle 11">
            <a:extLst>
              <a:ext uri="{FF2B5EF4-FFF2-40B4-BE49-F238E27FC236}">
                <a16:creationId xmlns:a16="http://schemas.microsoft.com/office/drawing/2014/main" id="{2ED72823-3BBB-3FD0-8571-46C8A91AE1A5}"/>
              </a:ext>
            </a:extLst>
          </p:cNvPr>
          <p:cNvSpPr/>
          <p:nvPr/>
        </p:nvSpPr>
        <p:spPr>
          <a:xfrm>
            <a:off x="3982314" y="4975644"/>
            <a:ext cx="3919924" cy="1253766"/>
          </a:xfrm>
          <a:prstGeom prst="rect">
            <a:avLst/>
          </a:prstGeom>
          <a:solidFill>
            <a:srgbClr val="0068B5"/>
          </a:solidFill>
          <a:ln w="12700" cap="flat">
            <a:noFill/>
            <a:miter lim="400000"/>
          </a:ln>
          <a:effectLst/>
          <a:sp3d/>
        </p:spPr>
        <p:txBody>
          <a:bodyPr rot="0" spcFirstLastPara="1" vertOverflow="overflow" horzOverflow="overflow" vert="horz" wrap="square" lIns="137160" tIns="0" rIns="137160" bIns="0" numCol="1" spcCol="38100" rtlCol="0" anchor="t" anchorCtr="0">
            <a:noAutofit/>
          </a:bodyPr>
          <a:lstStyle/>
          <a:p>
            <a:pPr>
              <a:lnSpc>
                <a:spcPct val="100000"/>
              </a:lnSpc>
              <a:spcBef>
                <a:spcPts val="300"/>
              </a:spcBef>
            </a:pPr>
            <a:r>
              <a:rPr lang="en-US" sz="1200" b="1">
                <a:solidFill>
                  <a:schemeClr val="tx1"/>
                </a:solidFill>
                <a:latin typeface="IntelOne Text TH Light" panose="020B0403020203020204" pitchFamily="34" charset="-34"/>
                <a:cs typeface="IntelOne Text TH Light" panose="020B0403020203020204" pitchFamily="34" charset="-34"/>
              </a:rPr>
              <a:t>13 Gen Intel® Core™ Processors (S-Series)**</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i9-13900E/13900TE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i7-13700E/13700TE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i5-13500E/13500TE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i5-13400E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i3-13100E/13100TE Processor</a:t>
            </a:r>
            <a:endParaRPr lang="en-US" sz="1200">
              <a:solidFill>
                <a:schemeClr val="tx1"/>
              </a:solidFill>
              <a:latin typeface="IntelOne Text TH Light" panose="020B0403020203020204" pitchFamily="34" charset="-34"/>
              <a:cs typeface="IntelOne Text TH Light" panose="020B0403020203020204" pitchFamily="34" charset="-34"/>
            </a:endParaRPr>
          </a:p>
        </p:txBody>
      </p:sp>
      <p:sp>
        <p:nvSpPr>
          <p:cNvPr id="13" name="Rectangle 12">
            <a:extLst>
              <a:ext uri="{FF2B5EF4-FFF2-40B4-BE49-F238E27FC236}">
                <a16:creationId xmlns:a16="http://schemas.microsoft.com/office/drawing/2014/main" id="{D18057E7-A10B-CA7C-EBA3-7063ACD0FD95}"/>
              </a:ext>
            </a:extLst>
          </p:cNvPr>
          <p:cNvSpPr/>
          <p:nvPr/>
        </p:nvSpPr>
        <p:spPr>
          <a:xfrm>
            <a:off x="8014393" y="703929"/>
            <a:ext cx="3590230" cy="2105829"/>
          </a:xfrm>
          <a:prstGeom prst="rect">
            <a:avLst/>
          </a:prstGeom>
          <a:solidFill>
            <a:srgbClr val="0068B5"/>
          </a:solidFill>
          <a:ln w="12700" cap="flat">
            <a:noFill/>
            <a:miter lim="400000"/>
          </a:ln>
          <a:effectLst/>
          <a:sp3d/>
        </p:spPr>
        <p:txBody>
          <a:bodyPr rot="0" spcFirstLastPara="1" vertOverflow="overflow" horzOverflow="overflow" vert="horz" wrap="square" lIns="137160" tIns="0" rIns="137160" bIns="0" numCol="1" spcCol="38100" rtlCol="0" anchor="t" anchorCtr="0">
            <a:noAutofit/>
          </a:bodyPr>
          <a:lstStyle/>
          <a:p>
            <a:pPr>
              <a:lnSpc>
                <a:spcPct val="100000"/>
              </a:lnSpc>
              <a:spcBef>
                <a:spcPts val="300"/>
              </a:spcBef>
            </a:pPr>
            <a:r>
              <a:rPr lang="en-US" sz="1200" b="1">
                <a:solidFill>
                  <a:schemeClr val="tx1"/>
                </a:solidFill>
                <a:latin typeface="IntelOne Text TH Light" panose="020B0403020203020204" pitchFamily="34" charset="-34"/>
                <a:cs typeface="IntelOne Text TH Light" panose="020B0403020203020204" pitchFamily="34" charset="-34"/>
              </a:rPr>
              <a:t>14 Gen Intel® Core™ Processors (S-Series)</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i9-14900/14900T/ 14901KE/14901E/ 14901TE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i7-14700/14700T/ 14701E/ 14701TE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i5-14500/14500T/ 14501E/ 14501TE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i5-14400/14400T/ 14401E/ 14401TE Processor</a:t>
            </a:r>
          </a:p>
          <a:p>
            <a:pPr marL="112713" indent="-112713">
              <a:lnSpc>
                <a:spcPct val="100000"/>
              </a:lnSpc>
              <a:spcBef>
                <a:spcPts val="300"/>
              </a:spcBef>
              <a:buFont typeface="Arial" panose="020B0604020202020204" pitchFamily="34" charset="0"/>
              <a:buChar char="•"/>
            </a:pPr>
            <a:r>
              <a:rPr lang="en-US" sz="1100">
                <a:solidFill>
                  <a:schemeClr val="tx1"/>
                </a:solidFill>
                <a:latin typeface="IntelOne Text TH Light" panose="020B0403020203020204" pitchFamily="34" charset="-34"/>
                <a:cs typeface="IntelOne Text TH Light" panose="020B0403020203020204" pitchFamily="34" charset="-34"/>
              </a:rPr>
              <a:t>Intel® Core™ i3-14100/14100T Processor</a:t>
            </a:r>
          </a:p>
          <a:p>
            <a:pPr marL="112713" indent="-112713">
              <a:lnSpc>
                <a:spcPct val="100000"/>
              </a:lnSpc>
              <a:spcBef>
                <a:spcPts val="300"/>
              </a:spcBef>
              <a:buFont typeface="Arial" panose="020B0604020202020204" pitchFamily="34" charset="0"/>
              <a:buChar char="•"/>
            </a:pPr>
            <a:endParaRPr lang="en-US" sz="1100">
              <a:solidFill>
                <a:schemeClr val="tx1"/>
              </a:solidFill>
              <a:latin typeface="IntelOne Text TH Light" panose="020B0403020203020204" pitchFamily="34" charset="-34"/>
              <a:cs typeface="IntelOne Text TH Light" panose="020B0403020203020204" pitchFamily="34" charset="-34"/>
            </a:endParaRPr>
          </a:p>
        </p:txBody>
      </p:sp>
    </p:spTree>
    <p:extLst>
      <p:ext uri="{BB962C8B-B14F-4D97-AF65-F5344CB8AC3E}">
        <p14:creationId xmlns:p14="http://schemas.microsoft.com/office/powerpoint/2010/main" val="271423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4E708-BA09-4EF1-9203-4C4E7957D8DF}"/>
              </a:ext>
            </a:extLst>
          </p:cNvPr>
          <p:cNvSpPr>
            <a:spLocks noGrp="1"/>
          </p:cNvSpPr>
          <p:nvPr>
            <p:ph type="title"/>
          </p:nvPr>
        </p:nvSpPr>
        <p:spPr/>
        <p:txBody>
          <a:bodyPr/>
          <a:lstStyle/>
          <a:p>
            <a:r>
              <a:rPr lang="en-US" sz="5400"/>
              <a:t>Real-time Supplemental Details and Slides</a:t>
            </a:r>
          </a:p>
        </p:txBody>
      </p:sp>
    </p:spTree>
    <p:extLst>
      <p:ext uri="{BB962C8B-B14F-4D97-AF65-F5344CB8AC3E}">
        <p14:creationId xmlns:p14="http://schemas.microsoft.com/office/powerpoint/2010/main" val="734062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C90083F2-D0C5-4594-BA29-FAC033AFD1B1}"/>
              </a:ext>
            </a:extLst>
          </p:cNvPr>
          <p:cNvSpPr>
            <a:spLocks noGrp="1"/>
          </p:cNvSpPr>
          <p:nvPr>
            <p:ph type="title"/>
          </p:nvPr>
        </p:nvSpPr>
        <p:spPr>
          <a:xfrm>
            <a:off x="506715" y="145902"/>
            <a:ext cx="11010816" cy="952499"/>
          </a:xfrm>
        </p:spPr>
        <p:txBody>
          <a:bodyPr>
            <a:normAutofit fontScale="90000"/>
          </a:bodyPr>
          <a:lstStyle/>
          <a:p>
            <a:r>
              <a:rPr lang="en-US"/>
              <a:t>Intel® Discrete Ethernet Controller i226-V/-LM /-IT</a:t>
            </a:r>
            <a:br>
              <a:rPr lang="en-US"/>
            </a:br>
            <a:endParaRPr lang="en-US"/>
          </a:p>
        </p:txBody>
      </p:sp>
      <p:sp>
        <p:nvSpPr>
          <p:cNvPr id="4" name="Title 1">
            <a:extLst>
              <a:ext uri="{FF2B5EF4-FFF2-40B4-BE49-F238E27FC236}">
                <a16:creationId xmlns:a16="http://schemas.microsoft.com/office/drawing/2014/main" id="{D87BD792-A1C4-4B9C-8125-2E419617237C}"/>
              </a:ext>
            </a:extLst>
          </p:cNvPr>
          <p:cNvSpPr txBox="1">
            <a:spLocks/>
          </p:cNvSpPr>
          <p:nvPr/>
        </p:nvSpPr>
        <p:spPr>
          <a:xfrm>
            <a:off x="496943" y="170203"/>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a:lstStyle>
          <a:p>
            <a:pPr hangingPunct="1"/>
            <a:endParaRPr lang="en-US" sz="2800"/>
          </a:p>
        </p:txBody>
      </p:sp>
      <p:grpSp>
        <p:nvGrpSpPr>
          <p:cNvPr id="5" name="Group 4">
            <a:extLst>
              <a:ext uri="{FF2B5EF4-FFF2-40B4-BE49-F238E27FC236}">
                <a16:creationId xmlns:a16="http://schemas.microsoft.com/office/drawing/2014/main" id="{F0D78165-134D-4CAD-97AF-F8461F65DD86}"/>
              </a:ext>
            </a:extLst>
          </p:cNvPr>
          <p:cNvGrpSpPr/>
          <p:nvPr/>
        </p:nvGrpSpPr>
        <p:grpSpPr>
          <a:xfrm>
            <a:off x="6412168" y="1170558"/>
            <a:ext cx="5986659" cy="5315807"/>
            <a:chOff x="5650275" y="97966"/>
            <a:chExt cx="3367496" cy="2990141"/>
          </a:xfrm>
        </p:grpSpPr>
        <p:sp>
          <p:nvSpPr>
            <p:cNvPr id="6" name="Text Box 9">
              <a:extLst>
                <a:ext uri="{FF2B5EF4-FFF2-40B4-BE49-F238E27FC236}">
                  <a16:creationId xmlns:a16="http://schemas.microsoft.com/office/drawing/2014/main" id="{F31AA575-D865-451F-A005-679054D596F6}"/>
                </a:ext>
              </a:extLst>
            </p:cNvPr>
            <p:cNvSpPr txBox="1">
              <a:spLocks noChangeArrowheads="1"/>
            </p:cNvSpPr>
            <p:nvPr/>
          </p:nvSpPr>
          <p:spPr bwMode="auto">
            <a:xfrm>
              <a:off x="5773784" y="116511"/>
              <a:ext cx="969107" cy="292928"/>
            </a:xfrm>
            <a:prstGeom prst="rect">
              <a:avLst/>
            </a:prstGeom>
            <a:noFill/>
            <a:ln w="12700">
              <a:noFill/>
              <a:miter lim="800000"/>
              <a:headEnd type="none" w="sm" len="sm"/>
              <a:tailEnd type="none" w="sm" len="sm"/>
            </a:ln>
          </p:spPr>
          <p:txBody>
            <a:bodyPr wrap="none" lIns="162535" tIns="81269" rIns="162535" bIns="81269">
              <a:spAutoFit/>
            </a:bodyPr>
            <a:lstStyle/>
            <a:p>
              <a:pPr algn="ctr" defTabSz="1625519" eaLnBrk="0">
                <a:lnSpc>
                  <a:spcPct val="80000"/>
                </a:lnSpc>
                <a:spcBef>
                  <a:spcPct val="50000"/>
                </a:spcBef>
                <a:defRPr/>
              </a:pPr>
              <a:r>
                <a:rPr lang="en-US" sz="1423" b="1">
                  <a:solidFill>
                    <a:schemeClr val="tx1"/>
                  </a:solidFill>
                  <a:latin typeface="IntelOne Text Light" panose="020B0403020203020204" pitchFamily="34" charset="0"/>
                </a:rPr>
                <a:t>PCI Express* 3.1</a:t>
              </a:r>
              <a:br>
                <a:rPr lang="en-US" sz="1423" b="1">
                  <a:solidFill>
                    <a:schemeClr val="tx1"/>
                  </a:solidFill>
                  <a:latin typeface="IntelOne Text Light" panose="020B0403020203020204" pitchFamily="34" charset="0"/>
                </a:rPr>
              </a:br>
              <a:r>
                <a:rPr lang="en-US" sz="1423" b="1">
                  <a:solidFill>
                    <a:schemeClr val="tx1"/>
                  </a:solidFill>
                  <a:latin typeface="IntelOne Text Light" panose="020B0403020203020204" pitchFamily="34" charset="0"/>
                </a:rPr>
                <a:t>Gen2 (5GT/s) x1</a:t>
              </a:r>
            </a:p>
          </p:txBody>
        </p:sp>
        <p:sp>
          <p:nvSpPr>
            <p:cNvPr id="7" name="Text Box 62">
              <a:extLst>
                <a:ext uri="{FF2B5EF4-FFF2-40B4-BE49-F238E27FC236}">
                  <a16:creationId xmlns:a16="http://schemas.microsoft.com/office/drawing/2014/main" id="{6426269B-A2AC-470A-A77F-4FE950AF5BA4}"/>
                </a:ext>
              </a:extLst>
            </p:cNvPr>
            <p:cNvSpPr txBox="1">
              <a:spLocks noChangeArrowheads="1"/>
            </p:cNvSpPr>
            <p:nvPr/>
          </p:nvSpPr>
          <p:spPr bwMode="auto">
            <a:xfrm>
              <a:off x="6577703" y="2866484"/>
              <a:ext cx="621055" cy="221623"/>
            </a:xfrm>
            <a:prstGeom prst="rect">
              <a:avLst/>
            </a:prstGeom>
            <a:noFill/>
            <a:ln w="12700">
              <a:noFill/>
              <a:miter lim="800000"/>
              <a:headEnd type="none" w="sm" len="sm"/>
              <a:tailEnd type="none" w="sm" len="sm"/>
            </a:ln>
          </p:spPr>
          <p:txBody>
            <a:bodyPr wrap="none" lIns="162535" tIns="81269" rIns="162535" bIns="81269">
              <a:spAutoFit/>
            </a:bodyPr>
            <a:lstStyle/>
            <a:p>
              <a:pPr algn="ctr" defTabSz="1625519" eaLnBrk="0">
                <a:lnSpc>
                  <a:spcPct val="80000"/>
                </a:lnSpc>
                <a:spcBef>
                  <a:spcPct val="50000"/>
                </a:spcBef>
                <a:defRPr/>
              </a:pPr>
              <a:r>
                <a:rPr lang="en-US" sz="1867" b="1">
                  <a:solidFill>
                    <a:schemeClr val="tx1"/>
                  </a:solidFill>
                  <a:latin typeface="Verdana"/>
                </a:rPr>
                <a:t>RJ-45</a:t>
              </a:r>
              <a:endParaRPr lang="en-US" sz="1867">
                <a:solidFill>
                  <a:schemeClr val="tx1"/>
                </a:solidFill>
                <a:latin typeface="Verdana"/>
              </a:endParaRPr>
            </a:p>
          </p:txBody>
        </p:sp>
        <p:sp>
          <p:nvSpPr>
            <p:cNvPr id="8" name="TextBox 7">
              <a:extLst>
                <a:ext uri="{FF2B5EF4-FFF2-40B4-BE49-F238E27FC236}">
                  <a16:creationId xmlns:a16="http://schemas.microsoft.com/office/drawing/2014/main" id="{98C01E84-811A-4891-B98D-040B076E4E41}"/>
                </a:ext>
              </a:extLst>
            </p:cNvPr>
            <p:cNvSpPr txBox="1"/>
            <p:nvPr/>
          </p:nvSpPr>
          <p:spPr>
            <a:xfrm>
              <a:off x="8120675" y="752905"/>
              <a:ext cx="897096" cy="176587"/>
            </a:xfrm>
            <a:prstGeom prst="rect">
              <a:avLst/>
            </a:prstGeom>
            <a:noFill/>
          </p:spPr>
          <p:txBody>
            <a:bodyPr wrap="square" rtlCol="0">
              <a:spAutoFit/>
            </a:bodyPr>
            <a:lstStyle/>
            <a:p>
              <a:pPr algn="ctr" defTabSz="1625519">
                <a:defRPr/>
              </a:pPr>
              <a:r>
                <a:rPr lang="en-US" sz="1600" b="1">
                  <a:solidFill>
                    <a:schemeClr val="tx1"/>
                  </a:solidFill>
                  <a:latin typeface="IntelOne Text Light" panose="020B0403020203020204" pitchFamily="34" charset="0"/>
                </a:rPr>
                <a:t>SPI Flash</a:t>
              </a:r>
              <a:endParaRPr lang="en-US" sz="1800" b="1">
                <a:solidFill>
                  <a:schemeClr val="tx1"/>
                </a:solidFill>
                <a:latin typeface="IntelOne Text Light" panose="020B0403020203020204" pitchFamily="34" charset="0"/>
              </a:endParaRPr>
            </a:p>
          </p:txBody>
        </p:sp>
        <p:sp>
          <p:nvSpPr>
            <p:cNvPr id="9" name="TextBox 8">
              <a:extLst>
                <a:ext uri="{FF2B5EF4-FFF2-40B4-BE49-F238E27FC236}">
                  <a16:creationId xmlns:a16="http://schemas.microsoft.com/office/drawing/2014/main" id="{04A88D68-670D-4693-AA2D-3866A488AF84}"/>
                </a:ext>
              </a:extLst>
            </p:cNvPr>
            <p:cNvSpPr txBox="1"/>
            <p:nvPr/>
          </p:nvSpPr>
          <p:spPr>
            <a:xfrm>
              <a:off x="8408909" y="1545327"/>
              <a:ext cx="494306" cy="176587"/>
            </a:xfrm>
            <a:prstGeom prst="rect">
              <a:avLst/>
            </a:prstGeom>
            <a:noFill/>
          </p:spPr>
          <p:txBody>
            <a:bodyPr wrap="none" rtlCol="0">
              <a:spAutoFit/>
            </a:bodyPr>
            <a:lstStyle/>
            <a:p>
              <a:pPr algn="ctr" defTabSz="1625519">
                <a:defRPr/>
              </a:pPr>
              <a:r>
                <a:rPr lang="en-US" sz="1600" b="1" err="1">
                  <a:solidFill>
                    <a:schemeClr val="tx1"/>
                  </a:solidFill>
                  <a:latin typeface="IntelOne Text Light" panose="020B0403020203020204" pitchFamily="34" charset="0"/>
                </a:rPr>
                <a:t>SMBus</a:t>
              </a:r>
              <a:endParaRPr lang="en-US" sz="1600" b="1">
                <a:solidFill>
                  <a:schemeClr val="tx1"/>
                </a:solidFill>
                <a:latin typeface="IntelOne Text Light" panose="020B0403020203020204" pitchFamily="34" charset="0"/>
              </a:endParaRPr>
            </a:p>
          </p:txBody>
        </p:sp>
        <p:grpSp>
          <p:nvGrpSpPr>
            <p:cNvPr id="10" name="Group 9">
              <a:extLst>
                <a:ext uri="{FF2B5EF4-FFF2-40B4-BE49-F238E27FC236}">
                  <a16:creationId xmlns:a16="http://schemas.microsoft.com/office/drawing/2014/main" id="{0BE6C3D5-AF57-44A2-9E5B-17015D672BF8}"/>
                </a:ext>
              </a:extLst>
            </p:cNvPr>
            <p:cNvGrpSpPr/>
            <p:nvPr/>
          </p:nvGrpSpPr>
          <p:grpSpPr>
            <a:xfrm>
              <a:off x="5650275" y="97966"/>
              <a:ext cx="2766326" cy="2753113"/>
              <a:chOff x="5650275" y="97966"/>
              <a:chExt cx="2766326" cy="3361312"/>
            </a:xfrm>
          </p:grpSpPr>
          <p:pic>
            <p:nvPicPr>
              <p:cNvPr id="11" name="Picture 27" descr="Hartwell  001">
                <a:extLst>
                  <a:ext uri="{FF2B5EF4-FFF2-40B4-BE49-F238E27FC236}">
                    <a16:creationId xmlns:a16="http://schemas.microsoft.com/office/drawing/2014/main" id="{CB7E1F71-6577-4414-A788-AFB615A2D825}"/>
                  </a:ext>
                </a:extLst>
              </p:cNvPr>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rot="699987">
                <a:off x="7261615" y="97966"/>
                <a:ext cx="429575" cy="352925"/>
              </a:xfrm>
              <a:prstGeom prst="rect">
                <a:avLst/>
              </a:prstGeom>
              <a:noFill/>
              <a:ln w="9525">
                <a:noFill/>
                <a:miter lim="800000"/>
                <a:headEnd/>
                <a:tailEnd/>
              </a:ln>
            </p:spPr>
          </p:pic>
          <p:sp>
            <p:nvSpPr>
              <p:cNvPr id="12" name="AutoShape 5">
                <a:extLst>
                  <a:ext uri="{FF2B5EF4-FFF2-40B4-BE49-F238E27FC236}">
                    <a16:creationId xmlns:a16="http://schemas.microsoft.com/office/drawing/2014/main" id="{5657E73E-BC12-47FA-B18B-E591CBD88C88}"/>
                  </a:ext>
                </a:extLst>
              </p:cNvPr>
              <p:cNvSpPr>
                <a:spLocks noChangeArrowheads="1"/>
              </p:cNvSpPr>
              <p:nvPr/>
            </p:nvSpPr>
            <p:spPr bwMode="auto">
              <a:xfrm>
                <a:off x="5650275" y="471196"/>
                <a:ext cx="2540220" cy="2586798"/>
              </a:xfrm>
              <a:prstGeom prst="roundRect">
                <a:avLst>
                  <a:gd name="adj" fmla="val 12545"/>
                </a:avLst>
              </a:prstGeom>
              <a:solidFill>
                <a:srgbClr val="009900"/>
              </a:solidFill>
              <a:ln w="38100">
                <a:solidFill>
                  <a:srgbClr val="061922"/>
                </a:solidFill>
                <a:round/>
                <a:headEnd/>
                <a:tailEnd/>
              </a:ln>
            </p:spPr>
            <p:txBody>
              <a:bodyPr wrap="none" lIns="162535" tIns="81269" rIns="162535" bIns="81269" anchor="b"/>
              <a:lstStyle/>
              <a:p>
                <a:pPr algn="ctr" defTabSz="1625519" eaLnBrk="0">
                  <a:lnSpc>
                    <a:spcPct val="80000"/>
                  </a:lnSpc>
                  <a:spcBef>
                    <a:spcPct val="50000"/>
                  </a:spcBef>
                  <a:defRPr/>
                </a:pPr>
                <a:endParaRPr lang="en-US" sz="2489" b="1">
                  <a:solidFill>
                    <a:srgbClr val="061922"/>
                  </a:solidFill>
                  <a:latin typeface="Arial" pitchFamily="34" charset="0"/>
                </a:endParaRPr>
              </a:p>
            </p:txBody>
          </p:sp>
          <p:sp>
            <p:nvSpPr>
              <p:cNvPr id="13" name="AutoShape 6">
                <a:extLst>
                  <a:ext uri="{FF2B5EF4-FFF2-40B4-BE49-F238E27FC236}">
                    <a16:creationId xmlns:a16="http://schemas.microsoft.com/office/drawing/2014/main" id="{097AABBA-95EF-402D-95DF-D700A2377A6E}"/>
                  </a:ext>
                </a:extLst>
              </p:cNvPr>
              <p:cNvSpPr>
                <a:spLocks noChangeArrowheads="1"/>
              </p:cNvSpPr>
              <p:nvPr/>
            </p:nvSpPr>
            <p:spPr bwMode="auto">
              <a:xfrm>
                <a:off x="5823105" y="597816"/>
                <a:ext cx="2194560" cy="245386"/>
              </a:xfrm>
              <a:prstGeom prst="roundRect">
                <a:avLst>
                  <a:gd name="adj" fmla="val 16667"/>
                </a:avLst>
              </a:prstGeom>
              <a:gradFill rotWithShape="1">
                <a:gsLst>
                  <a:gs pos="0">
                    <a:srgbClr val="FDB813">
                      <a:tint val="92000"/>
                      <a:satMod val="170000"/>
                    </a:srgbClr>
                  </a:gs>
                  <a:gs pos="15000">
                    <a:srgbClr val="FDB813">
                      <a:tint val="92000"/>
                      <a:shade val="99000"/>
                      <a:satMod val="170000"/>
                    </a:srgbClr>
                  </a:gs>
                  <a:gs pos="62000">
                    <a:srgbClr val="FDB813">
                      <a:tint val="96000"/>
                      <a:shade val="80000"/>
                      <a:satMod val="170000"/>
                    </a:srgbClr>
                  </a:gs>
                  <a:gs pos="97000">
                    <a:srgbClr val="FDB813">
                      <a:tint val="98000"/>
                      <a:shade val="63000"/>
                      <a:satMod val="170000"/>
                    </a:srgbClr>
                  </a:gs>
                  <a:gs pos="100000">
                    <a:srgbClr val="FDB813">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DB813"/>
                </a:contourClr>
              </a:sp3d>
            </p:spPr>
            <p:txBody>
              <a:bodyPr wrap="square" tIns="0" bIns="0" rtlCol="0" anchor="ctr">
                <a:noAutofit/>
              </a:bodyPr>
              <a:lstStyle/>
              <a:p>
                <a:pPr algn="ctr" defTabSz="1625519">
                  <a:defRPr/>
                </a:pPr>
                <a:r>
                  <a:rPr lang="en-US" sz="1867" b="1">
                    <a:solidFill>
                      <a:srgbClr val="002060"/>
                    </a:solidFill>
                    <a:latin typeface="Arial" pitchFamily="34" charset="0"/>
                    <a:cs typeface="Arial" pitchFamily="34" charset="0"/>
                  </a:rPr>
                  <a:t>PCI Express*</a:t>
                </a:r>
                <a:endParaRPr lang="en-US" sz="1600" b="1">
                  <a:solidFill>
                    <a:srgbClr val="002060"/>
                  </a:solidFill>
                  <a:latin typeface="Arial" pitchFamily="34" charset="0"/>
                  <a:cs typeface="Arial" pitchFamily="34" charset="0"/>
                </a:endParaRPr>
              </a:p>
            </p:txBody>
          </p:sp>
          <p:sp>
            <p:nvSpPr>
              <p:cNvPr id="14" name="AutoShape 38">
                <a:extLst>
                  <a:ext uri="{FF2B5EF4-FFF2-40B4-BE49-F238E27FC236}">
                    <a16:creationId xmlns:a16="http://schemas.microsoft.com/office/drawing/2014/main" id="{53E088BD-F722-4162-974B-29B7DE5F9A75}"/>
                  </a:ext>
                </a:extLst>
              </p:cNvPr>
              <p:cNvSpPr>
                <a:spLocks noChangeArrowheads="1"/>
              </p:cNvSpPr>
              <p:nvPr/>
            </p:nvSpPr>
            <p:spPr bwMode="auto">
              <a:xfrm>
                <a:off x="5823105" y="896238"/>
                <a:ext cx="2194560" cy="256706"/>
              </a:xfrm>
              <a:prstGeom prst="roundRect">
                <a:avLst>
                  <a:gd name="adj" fmla="val 16667"/>
                </a:avLst>
              </a:prstGeom>
              <a:solidFill>
                <a:srgbClr val="FFFF00"/>
              </a:solidFill>
              <a:ln w="25400" algn="ctr">
                <a:solidFill>
                  <a:srgbClr val="003300"/>
                </a:solidFill>
                <a:round/>
                <a:headEnd/>
                <a:tailEnd/>
              </a:ln>
            </p:spPr>
            <p:txBody>
              <a:bodyPr wrap="none" lIns="162535" tIns="81269" rIns="162535" bIns="81269" anchor="ctr"/>
              <a:lstStyle/>
              <a:p>
                <a:pPr algn="ctr" defTabSz="1625519" eaLnBrk="0">
                  <a:lnSpc>
                    <a:spcPct val="80000"/>
                  </a:lnSpc>
                  <a:spcBef>
                    <a:spcPct val="50000"/>
                  </a:spcBef>
                  <a:defRPr/>
                </a:pPr>
                <a:r>
                  <a:rPr lang="en-US" sz="2133" b="1">
                    <a:solidFill>
                      <a:srgbClr val="061922"/>
                    </a:solidFill>
                    <a:latin typeface="Arial" pitchFamily="34" charset="0"/>
                    <a:cs typeface="Arial" pitchFamily="34" charset="0"/>
                  </a:rPr>
                  <a:t>Traffic &amp; Queue Mgmt</a:t>
                </a:r>
                <a:endParaRPr lang="en-US" sz="2844" b="1">
                  <a:solidFill>
                    <a:srgbClr val="061922"/>
                  </a:solidFill>
                  <a:latin typeface="Arial" pitchFamily="34" charset="0"/>
                  <a:cs typeface="Arial" pitchFamily="34" charset="0"/>
                </a:endParaRPr>
              </a:p>
            </p:txBody>
          </p:sp>
          <p:sp>
            <p:nvSpPr>
              <p:cNvPr id="15" name="Line 35">
                <a:extLst>
                  <a:ext uri="{FF2B5EF4-FFF2-40B4-BE49-F238E27FC236}">
                    <a16:creationId xmlns:a16="http://schemas.microsoft.com/office/drawing/2014/main" id="{D71BCCE6-73A9-4BDC-99ED-B4D000044E5F}"/>
                  </a:ext>
                </a:extLst>
              </p:cNvPr>
              <p:cNvSpPr>
                <a:spLocks noChangeShapeType="1"/>
              </p:cNvSpPr>
              <p:nvPr/>
            </p:nvSpPr>
            <p:spPr bwMode="auto">
              <a:xfrm>
                <a:off x="6920385" y="98490"/>
                <a:ext cx="0" cy="487680"/>
              </a:xfrm>
              <a:prstGeom prst="line">
                <a:avLst/>
              </a:prstGeom>
              <a:noFill/>
              <a:ln w="38100">
                <a:solidFill>
                  <a:srgbClr val="B4BABD"/>
                </a:solidFill>
                <a:round/>
                <a:headEnd type="triangle" w="med" len="med"/>
                <a:tailEnd type="triangle" w="med" len="med"/>
              </a:ln>
            </p:spPr>
            <p:txBody>
              <a:bodyPr wrap="none" anchor="ctr"/>
              <a:lstStyle/>
              <a:p>
                <a:pPr defTabSz="1625519">
                  <a:defRPr/>
                </a:pPr>
                <a:endParaRPr lang="en-US" sz="1956">
                  <a:solidFill>
                    <a:srgbClr val="061922"/>
                  </a:solidFill>
                  <a:latin typeface="Verdana"/>
                </a:endParaRPr>
              </a:p>
            </p:txBody>
          </p:sp>
          <p:grpSp>
            <p:nvGrpSpPr>
              <p:cNvPr id="16" name="Group 142">
                <a:extLst>
                  <a:ext uri="{FF2B5EF4-FFF2-40B4-BE49-F238E27FC236}">
                    <a16:creationId xmlns:a16="http://schemas.microsoft.com/office/drawing/2014/main" id="{374B5BB0-859B-41D8-B918-360939233DC8}"/>
                  </a:ext>
                </a:extLst>
              </p:cNvPr>
              <p:cNvGrpSpPr/>
              <p:nvPr/>
            </p:nvGrpSpPr>
            <p:grpSpPr>
              <a:xfrm>
                <a:off x="5823105" y="1758473"/>
                <a:ext cx="2154661" cy="1120909"/>
                <a:chOff x="5396406" y="2479348"/>
                <a:chExt cx="2154661" cy="1120909"/>
              </a:xfrm>
            </p:grpSpPr>
            <p:sp>
              <p:nvSpPr>
                <p:cNvPr id="49" name="AutoShape 58">
                  <a:extLst>
                    <a:ext uri="{FF2B5EF4-FFF2-40B4-BE49-F238E27FC236}">
                      <a16:creationId xmlns:a16="http://schemas.microsoft.com/office/drawing/2014/main" id="{2AD92127-F314-408A-A85E-75FF3F9C80FE}"/>
                    </a:ext>
                  </a:extLst>
                </p:cNvPr>
                <p:cNvSpPr>
                  <a:spLocks noChangeArrowheads="1"/>
                </p:cNvSpPr>
                <p:nvPr/>
              </p:nvSpPr>
              <p:spPr bwMode="auto">
                <a:xfrm>
                  <a:off x="5409078" y="2479348"/>
                  <a:ext cx="1195813" cy="457200"/>
                </a:xfrm>
                <a:prstGeom prst="roundRect">
                  <a:avLst>
                    <a:gd name="adj" fmla="val 16667"/>
                  </a:avLst>
                </a:prstGeom>
                <a:solidFill>
                  <a:srgbClr val="A6CE39">
                    <a:lumMod val="40000"/>
                    <a:lumOff val="60000"/>
                  </a:srgbClr>
                </a:solidFill>
                <a:ln w="25400" algn="ctr">
                  <a:solidFill>
                    <a:srgbClr val="003300"/>
                  </a:solidFill>
                  <a:round/>
                  <a:headEnd/>
                  <a:tailEnd/>
                </a:ln>
              </p:spPr>
              <p:txBody>
                <a:bodyPr wrap="none" lIns="162535" tIns="81269" rIns="162535" bIns="81269" anchor="ctr"/>
                <a:lstStyle/>
                <a:p>
                  <a:pPr algn="ctr" defTabSz="1625519" eaLnBrk="0">
                    <a:lnSpc>
                      <a:spcPct val="80000"/>
                    </a:lnSpc>
                    <a:spcBef>
                      <a:spcPct val="50000"/>
                    </a:spcBef>
                    <a:defRPr/>
                  </a:pPr>
                  <a:r>
                    <a:rPr lang="en-US" sz="2133" b="1">
                      <a:solidFill>
                        <a:srgbClr val="061922"/>
                      </a:solidFill>
                      <a:latin typeface="Arial" pitchFamily="34" charset="0"/>
                      <a:cs typeface="Arial" pitchFamily="34" charset="0"/>
                    </a:rPr>
                    <a:t>2.5GbE MAC</a:t>
                  </a:r>
                </a:p>
              </p:txBody>
            </p:sp>
            <p:sp>
              <p:nvSpPr>
                <p:cNvPr id="50" name="AutoShape 59">
                  <a:extLst>
                    <a:ext uri="{FF2B5EF4-FFF2-40B4-BE49-F238E27FC236}">
                      <a16:creationId xmlns:a16="http://schemas.microsoft.com/office/drawing/2014/main" id="{B4AAE14F-C566-4B0E-A6FD-EA0CCE9E41F3}"/>
                    </a:ext>
                  </a:extLst>
                </p:cNvPr>
                <p:cNvSpPr>
                  <a:spLocks noChangeArrowheads="1"/>
                </p:cNvSpPr>
                <p:nvPr/>
              </p:nvSpPr>
              <p:spPr bwMode="auto">
                <a:xfrm>
                  <a:off x="5396406" y="2984543"/>
                  <a:ext cx="2154661" cy="615714"/>
                </a:xfrm>
                <a:prstGeom prst="roundRect">
                  <a:avLst>
                    <a:gd name="adj" fmla="val 16667"/>
                  </a:avLst>
                </a:prstGeom>
                <a:solidFill>
                  <a:srgbClr val="99CCFF"/>
                </a:solidFill>
                <a:ln w="25400" algn="ctr">
                  <a:solidFill>
                    <a:srgbClr val="003300"/>
                  </a:solidFill>
                  <a:round/>
                  <a:headEnd/>
                  <a:tailEnd/>
                </a:ln>
              </p:spPr>
              <p:txBody>
                <a:bodyPr wrap="none" lIns="162535" tIns="81269" rIns="162535" bIns="81269" anchor="ctr"/>
                <a:lstStyle/>
                <a:p>
                  <a:pPr algn="ctr" defTabSz="1625519" eaLnBrk="0">
                    <a:lnSpc>
                      <a:spcPct val="80000"/>
                    </a:lnSpc>
                    <a:spcBef>
                      <a:spcPct val="50000"/>
                    </a:spcBef>
                    <a:defRPr/>
                  </a:pPr>
                  <a:r>
                    <a:rPr lang="en-US" sz="1956" b="1">
                      <a:solidFill>
                        <a:srgbClr val="061922"/>
                      </a:solidFill>
                      <a:latin typeface="Arial" pitchFamily="34" charset="0"/>
                      <a:cs typeface="Arial" pitchFamily="34" charset="0"/>
                    </a:rPr>
                    <a:t>2.5G Base-T PHY</a:t>
                  </a:r>
                </a:p>
              </p:txBody>
            </p:sp>
          </p:grpSp>
          <p:grpSp>
            <p:nvGrpSpPr>
              <p:cNvPr id="17" name="Group 115">
                <a:extLst>
                  <a:ext uri="{FF2B5EF4-FFF2-40B4-BE49-F238E27FC236}">
                    <a16:creationId xmlns:a16="http://schemas.microsoft.com/office/drawing/2014/main" id="{7CDD6AEA-1A1F-43C1-B5F7-FABF2C50E606}"/>
                  </a:ext>
                </a:extLst>
              </p:cNvPr>
              <p:cNvGrpSpPr/>
              <p:nvPr/>
            </p:nvGrpSpPr>
            <p:grpSpPr>
              <a:xfrm>
                <a:off x="6737505" y="3184958"/>
                <a:ext cx="365760" cy="274320"/>
                <a:chOff x="6076950" y="5379911"/>
                <a:chExt cx="365760" cy="274320"/>
              </a:xfrm>
            </p:grpSpPr>
            <p:sp>
              <p:nvSpPr>
                <p:cNvPr id="47" name="Rounded Rectangle 47">
                  <a:extLst>
                    <a:ext uri="{FF2B5EF4-FFF2-40B4-BE49-F238E27FC236}">
                      <a16:creationId xmlns:a16="http://schemas.microsoft.com/office/drawing/2014/main" id="{B1240B51-C204-42BE-8036-6D54FCA3F7E4}"/>
                    </a:ext>
                  </a:extLst>
                </p:cNvPr>
                <p:cNvSpPr/>
                <p:nvPr/>
              </p:nvSpPr>
              <p:spPr bwMode="auto">
                <a:xfrm>
                  <a:off x="6076950" y="5379911"/>
                  <a:ext cx="365760" cy="274320"/>
                </a:xfrm>
                <a:prstGeom prst="roundRect">
                  <a:avLst/>
                </a:prstGeom>
                <a:solidFill>
                  <a:srgbClr val="FFFFFF">
                    <a:lumMod val="75000"/>
                  </a:srgbClr>
                </a:solidFill>
                <a:ln w="3175" cap="flat" cmpd="sng" algn="ctr">
                  <a:solidFill>
                    <a:srgbClr val="06192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62560" tIns="81280" rIns="162560" bIns="81280" numCol="1" rtlCol="0" anchor="t" anchorCtr="0" compatLnSpc="1">
                  <a:prstTxWarp prst="textNoShape">
                    <a:avLst/>
                  </a:prstTxWarp>
                  <a:noAutofit/>
                </a:bodyPr>
                <a:lstStyle/>
                <a:p>
                  <a:pPr algn="ctr" defTabSz="1625519" eaLnBrk="0" fontAlgn="base">
                    <a:lnSpc>
                      <a:spcPct val="80000"/>
                    </a:lnSpc>
                    <a:spcBef>
                      <a:spcPct val="50000"/>
                    </a:spcBef>
                    <a:spcAft>
                      <a:spcPct val="0"/>
                    </a:spcAft>
                    <a:defRPr/>
                  </a:pPr>
                  <a:endParaRPr lang="en-US" sz="1244">
                    <a:solidFill>
                      <a:srgbClr val="061922"/>
                    </a:solidFill>
                    <a:latin typeface="Verdana" pitchFamily="34" charset="0"/>
                  </a:endParaRPr>
                </a:p>
              </p:txBody>
            </p:sp>
            <p:pic>
              <p:nvPicPr>
                <p:cNvPr id="48" name="Picture 2">
                  <a:extLst>
                    <a:ext uri="{FF2B5EF4-FFF2-40B4-BE49-F238E27FC236}">
                      <a16:creationId xmlns:a16="http://schemas.microsoft.com/office/drawing/2014/main" id="{F08E3C3C-BFC5-49F0-96CF-6D8BD4404B0C}"/>
                    </a:ext>
                  </a:extLst>
                </p:cNvPr>
                <p:cNvPicPr>
                  <a:picLocks noChangeAspect="1" noChangeArrowheads="1"/>
                </p:cNvPicPr>
                <p:nvPr/>
              </p:nvPicPr>
              <p:blipFill>
                <a:blip r:embed="rId4" cstate="print"/>
                <a:srcRect/>
                <a:stretch>
                  <a:fillRect/>
                </a:stretch>
              </p:blipFill>
              <p:spPr bwMode="auto">
                <a:xfrm>
                  <a:off x="6172584" y="5417847"/>
                  <a:ext cx="198451" cy="198451"/>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18" name="Group 224">
                <a:extLst>
                  <a:ext uri="{FF2B5EF4-FFF2-40B4-BE49-F238E27FC236}">
                    <a16:creationId xmlns:a16="http://schemas.microsoft.com/office/drawing/2014/main" id="{6BE721D0-2162-44B3-9CD7-6E58183DDFD0}"/>
                  </a:ext>
                </a:extLst>
              </p:cNvPr>
              <p:cNvGrpSpPr/>
              <p:nvPr/>
            </p:nvGrpSpPr>
            <p:grpSpPr>
              <a:xfrm>
                <a:off x="5825843" y="1222553"/>
                <a:ext cx="2189085" cy="437649"/>
                <a:chOff x="5416910" y="2138634"/>
                <a:chExt cx="2189085" cy="437649"/>
              </a:xfrm>
            </p:grpSpPr>
            <p:sp>
              <p:nvSpPr>
                <p:cNvPr id="23" name="Rounded Rectangle 23">
                  <a:extLst>
                    <a:ext uri="{FF2B5EF4-FFF2-40B4-BE49-F238E27FC236}">
                      <a16:creationId xmlns:a16="http://schemas.microsoft.com/office/drawing/2014/main" id="{6DE57005-CF04-44F2-86BF-DA5D993BB922}"/>
                    </a:ext>
                  </a:extLst>
                </p:cNvPr>
                <p:cNvSpPr/>
                <p:nvPr/>
              </p:nvSpPr>
              <p:spPr bwMode="auto">
                <a:xfrm>
                  <a:off x="5416910" y="2138634"/>
                  <a:ext cx="445395" cy="437649"/>
                </a:xfrm>
                <a:prstGeom prst="roundRect">
                  <a:avLst/>
                </a:prstGeom>
                <a:gradFill rotWithShape="1">
                  <a:gsLst>
                    <a:gs pos="0">
                      <a:srgbClr val="A6CE39">
                        <a:tint val="92000"/>
                        <a:satMod val="170000"/>
                      </a:srgbClr>
                    </a:gs>
                    <a:gs pos="15000">
                      <a:srgbClr val="A6CE39">
                        <a:tint val="92000"/>
                        <a:shade val="99000"/>
                        <a:satMod val="170000"/>
                      </a:srgbClr>
                    </a:gs>
                    <a:gs pos="62000">
                      <a:srgbClr val="A6CE39">
                        <a:tint val="96000"/>
                        <a:shade val="80000"/>
                        <a:satMod val="170000"/>
                      </a:srgbClr>
                    </a:gs>
                    <a:gs pos="97000">
                      <a:srgbClr val="A6CE39">
                        <a:tint val="98000"/>
                        <a:shade val="63000"/>
                        <a:satMod val="170000"/>
                      </a:srgbClr>
                    </a:gs>
                    <a:gs pos="100000">
                      <a:srgbClr val="A6CE39">
                        <a:shade val="62000"/>
                        <a:satMod val="170000"/>
                      </a:srgbClr>
                    </a:gs>
                  </a:gsLst>
                  <a:path path="circle">
                    <a:fillToRect l="50000" t="50000" r="50000" b="50000"/>
                  </a:path>
                </a:gra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vert="horz" wrap="none" lIns="162560" tIns="81280" rIns="162560" bIns="81280" numCol="1" rtlCol="0" anchor="ctr" anchorCtr="0" compatLnSpc="1">
                  <a:prstTxWarp prst="textNoShape">
                    <a:avLst/>
                  </a:prstTxWarp>
                </a:bodyPr>
                <a:lstStyle/>
                <a:p>
                  <a:pPr algn="ctr" defTabSz="1625519" eaLnBrk="0">
                    <a:defRPr/>
                  </a:pPr>
                  <a:endParaRPr lang="en-US" sz="1244" b="1">
                    <a:solidFill>
                      <a:srgbClr val="061922"/>
                    </a:solidFill>
                    <a:latin typeface="Arial" pitchFamily="34" charset="0"/>
                    <a:cs typeface="Arial" pitchFamily="34" charset="0"/>
                  </a:endParaRPr>
                </a:p>
              </p:txBody>
            </p:sp>
            <p:sp>
              <p:nvSpPr>
                <p:cNvPr id="24" name="Rounded Rectangle 24">
                  <a:extLst>
                    <a:ext uri="{FF2B5EF4-FFF2-40B4-BE49-F238E27FC236}">
                      <a16:creationId xmlns:a16="http://schemas.microsoft.com/office/drawing/2014/main" id="{E09E2770-DA19-47FA-8373-9C7731F31BCA}"/>
                    </a:ext>
                  </a:extLst>
                </p:cNvPr>
                <p:cNvSpPr/>
                <p:nvPr/>
              </p:nvSpPr>
              <p:spPr>
                <a:xfrm>
                  <a:off x="5437877" y="2179894"/>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Rx</a:t>
                  </a:r>
                </a:p>
              </p:txBody>
            </p:sp>
            <p:sp>
              <p:nvSpPr>
                <p:cNvPr id="25" name="Rounded Rectangle 25">
                  <a:extLst>
                    <a:ext uri="{FF2B5EF4-FFF2-40B4-BE49-F238E27FC236}">
                      <a16:creationId xmlns:a16="http://schemas.microsoft.com/office/drawing/2014/main" id="{D1982529-3801-4097-BA43-B19620373B05}"/>
                    </a:ext>
                  </a:extLst>
                </p:cNvPr>
                <p:cNvSpPr/>
                <p:nvPr/>
              </p:nvSpPr>
              <p:spPr>
                <a:xfrm>
                  <a:off x="5648528" y="2179377"/>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Tx</a:t>
                  </a:r>
                </a:p>
              </p:txBody>
            </p:sp>
            <p:sp>
              <p:nvSpPr>
                <p:cNvPr id="26" name="Rounded Rectangle 26">
                  <a:extLst>
                    <a:ext uri="{FF2B5EF4-FFF2-40B4-BE49-F238E27FC236}">
                      <a16:creationId xmlns:a16="http://schemas.microsoft.com/office/drawing/2014/main" id="{B33A5298-DC40-4648-AB31-B591691D9A7C}"/>
                    </a:ext>
                  </a:extLst>
                </p:cNvPr>
                <p:cNvSpPr/>
                <p:nvPr/>
              </p:nvSpPr>
              <p:spPr>
                <a:xfrm>
                  <a:off x="5437877" y="2433895"/>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Rx</a:t>
                  </a:r>
                </a:p>
              </p:txBody>
            </p:sp>
            <p:sp>
              <p:nvSpPr>
                <p:cNvPr id="27" name="Rounded Rectangle 27">
                  <a:extLst>
                    <a:ext uri="{FF2B5EF4-FFF2-40B4-BE49-F238E27FC236}">
                      <a16:creationId xmlns:a16="http://schemas.microsoft.com/office/drawing/2014/main" id="{E1829290-7FF4-4ED7-88D3-3BF7D84C1DF5}"/>
                    </a:ext>
                  </a:extLst>
                </p:cNvPr>
                <p:cNvSpPr/>
                <p:nvPr/>
              </p:nvSpPr>
              <p:spPr>
                <a:xfrm>
                  <a:off x="5648528" y="2433378"/>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Tx</a:t>
                  </a:r>
                </a:p>
              </p:txBody>
            </p:sp>
            <p:sp>
              <p:nvSpPr>
                <p:cNvPr id="28" name="Rounded Rectangle 28">
                  <a:extLst>
                    <a:ext uri="{FF2B5EF4-FFF2-40B4-BE49-F238E27FC236}">
                      <a16:creationId xmlns:a16="http://schemas.microsoft.com/office/drawing/2014/main" id="{995AEDCE-33C3-4634-9507-F29B478CF4D6}"/>
                    </a:ext>
                  </a:extLst>
                </p:cNvPr>
                <p:cNvSpPr/>
                <p:nvPr/>
              </p:nvSpPr>
              <p:spPr bwMode="auto">
                <a:xfrm>
                  <a:off x="6579370" y="2138634"/>
                  <a:ext cx="445395" cy="437649"/>
                </a:xfrm>
                <a:prstGeom prst="roundRect">
                  <a:avLst/>
                </a:prstGeom>
                <a:gradFill rotWithShape="1">
                  <a:gsLst>
                    <a:gs pos="0">
                      <a:srgbClr val="A6CE39">
                        <a:tint val="92000"/>
                        <a:satMod val="170000"/>
                      </a:srgbClr>
                    </a:gs>
                    <a:gs pos="15000">
                      <a:srgbClr val="A6CE39">
                        <a:tint val="92000"/>
                        <a:shade val="99000"/>
                        <a:satMod val="170000"/>
                      </a:srgbClr>
                    </a:gs>
                    <a:gs pos="62000">
                      <a:srgbClr val="A6CE39">
                        <a:tint val="96000"/>
                        <a:shade val="80000"/>
                        <a:satMod val="170000"/>
                      </a:srgbClr>
                    </a:gs>
                    <a:gs pos="97000">
                      <a:srgbClr val="A6CE39">
                        <a:tint val="98000"/>
                        <a:shade val="63000"/>
                        <a:satMod val="170000"/>
                      </a:srgbClr>
                    </a:gs>
                    <a:gs pos="100000">
                      <a:srgbClr val="A6CE39">
                        <a:shade val="62000"/>
                        <a:satMod val="170000"/>
                      </a:srgbClr>
                    </a:gs>
                  </a:gsLst>
                  <a:path path="circle">
                    <a:fillToRect l="50000" t="50000" r="50000" b="50000"/>
                  </a:path>
                </a:gra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vert="horz" wrap="none" lIns="162560" tIns="81280" rIns="162560" bIns="81280" numCol="1" rtlCol="0" anchor="ctr" anchorCtr="0" compatLnSpc="1">
                  <a:prstTxWarp prst="textNoShape">
                    <a:avLst/>
                  </a:prstTxWarp>
                </a:bodyPr>
                <a:lstStyle/>
                <a:p>
                  <a:pPr algn="ctr" defTabSz="1625519" eaLnBrk="0">
                    <a:defRPr/>
                  </a:pPr>
                  <a:endParaRPr lang="en-US" sz="1244" b="1">
                    <a:solidFill>
                      <a:srgbClr val="061922"/>
                    </a:solidFill>
                    <a:latin typeface="Arial" pitchFamily="34" charset="0"/>
                    <a:cs typeface="Arial" pitchFamily="34" charset="0"/>
                  </a:endParaRPr>
                </a:p>
              </p:txBody>
            </p:sp>
            <p:sp>
              <p:nvSpPr>
                <p:cNvPr id="29" name="Rounded Rectangle 29">
                  <a:extLst>
                    <a:ext uri="{FF2B5EF4-FFF2-40B4-BE49-F238E27FC236}">
                      <a16:creationId xmlns:a16="http://schemas.microsoft.com/office/drawing/2014/main" id="{E8F5B90D-DCF0-446B-83BE-9F2E45076737}"/>
                    </a:ext>
                  </a:extLst>
                </p:cNvPr>
                <p:cNvSpPr/>
                <p:nvPr/>
              </p:nvSpPr>
              <p:spPr>
                <a:xfrm>
                  <a:off x="6600337" y="2179894"/>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Rx</a:t>
                  </a:r>
                </a:p>
              </p:txBody>
            </p:sp>
            <p:sp>
              <p:nvSpPr>
                <p:cNvPr id="30" name="Rounded Rectangle 30">
                  <a:extLst>
                    <a:ext uri="{FF2B5EF4-FFF2-40B4-BE49-F238E27FC236}">
                      <a16:creationId xmlns:a16="http://schemas.microsoft.com/office/drawing/2014/main" id="{798D2D76-503F-4CBA-B405-2EF52320EF75}"/>
                    </a:ext>
                  </a:extLst>
                </p:cNvPr>
                <p:cNvSpPr/>
                <p:nvPr/>
              </p:nvSpPr>
              <p:spPr>
                <a:xfrm>
                  <a:off x="6810988" y="2179377"/>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Tx</a:t>
                  </a:r>
                </a:p>
              </p:txBody>
            </p:sp>
            <p:sp>
              <p:nvSpPr>
                <p:cNvPr id="31" name="Rounded Rectangle 31">
                  <a:extLst>
                    <a:ext uri="{FF2B5EF4-FFF2-40B4-BE49-F238E27FC236}">
                      <a16:creationId xmlns:a16="http://schemas.microsoft.com/office/drawing/2014/main" id="{895CA234-1853-47F9-879D-3EAF9BDA921B}"/>
                    </a:ext>
                  </a:extLst>
                </p:cNvPr>
                <p:cNvSpPr/>
                <p:nvPr/>
              </p:nvSpPr>
              <p:spPr>
                <a:xfrm>
                  <a:off x="6600337" y="2433895"/>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Rx</a:t>
                  </a:r>
                </a:p>
              </p:txBody>
            </p:sp>
            <p:sp>
              <p:nvSpPr>
                <p:cNvPr id="32" name="Rounded Rectangle 32">
                  <a:extLst>
                    <a:ext uri="{FF2B5EF4-FFF2-40B4-BE49-F238E27FC236}">
                      <a16:creationId xmlns:a16="http://schemas.microsoft.com/office/drawing/2014/main" id="{A3BDBD2C-F522-450A-A191-BE8BF9947E89}"/>
                    </a:ext>
                  </a:extLst>
                </p:cNvPr>
                <p:cNvSpPr/>
                <p:nvPr/>
              </p:nvSpPr>
              <p:spPr>
                <a:xfrm>
                  <a:off x="6810988" y="2433378"/>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Tx</a:t>
                  </a:r>
                </a:p>
              </p:txBody>
            </p:sp>
            <p:sp>
              <p:nvSpPr>
                <p:cNvPr id="33" name="Rounded Rectangle 33">
                  <a:extLst>
                    <a:ext uri="{FF2B5EF4-FFF2-40B4-BE49-F238E27FC236}">
                      <a16:creationId xmlns:a16="http://schemas.microsoft.com/office/drawing/2014/main" id="{DBE71C87-5041-4A79-9A77-6F5173A17E3F}"/>
                    </a:ext>
                  </a:extLst>
                </p:cNvPr>
                <p:cNvSpPr/>
                <p:nvPr/>
              </p:nvSpPr>
              <p:spPr bwMode="auto">
                <a:xfrm>
                  <a:off x="7160600" y="2138634"/>
                  <a:ext cx="445395" cy="437649"/>
                </a:xfrm>
                <a:prstGeom prst="roundRect">
                  <a:avLst/>
                </a:prstGeom>
                <a:gradFill rotWithShape="1">
                  <a:gsLst>
                    <a:gs pos="0">
                      <a:srgbClr val="A6CE39">
                        <a:tint val="92000"/>
                        <a:satMod val="170000"/>
                      </a:srgbClr>
                    </a:gs>
                    <a:gs pos="15000">
                      <a:srgbClr val="A6CE39">
                        <a:tint val="92000"/>
                        <a:shade val="99000"/>
                        <a:satMod val="170000"/>
                      </a:srgbClr>
                    </a:gs>
                    <a:gs pos="62000">
                      <a:srgbClr val="A6CE39">
                        <a:tint val="96000"/>
                        <a:shade val="80000"/>
                        <a:satMod val="170000"/>
                      </a:srgbClr>
                    </a:gs>
                    <a:gs pos="97000">
                      <a:srgbClr val="A6CE39">
                        <a:tint val="98000"/>
                        <a:shade val="63000"/>
                        <a:satMod val="170000"/>
                      </a:srgbClr>
                    </a:gs>
                    <a:gs pos="100000">
                      <a:srgbClr val="A6CE39">
                        <a:shade val="62000"/>
                        <a:satMod val="170000"/>
                      </a:srgbClr>
                    </a:gs>
                  </a:gsLst>
                  <a:path path="circle">
                    <a:fillToRect l="50000" t="50000" r="50000" b="50000"/>
                  </a:path>
                </a:gra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vert="horz" wrap="none" lIns="162560" tIns="81280" rIns="162560" bIns="81280" numCol="1" rtlCol="0" anchor="ctr" anchorCtr="0" compatLnSpc="1">
                  <a:prstTxWarp prst="textNoShape">
                    <a:avLst/>
                  </a:prstTxWarp>
                </a:bodyPr>
                <a:lstStyle/>
                <a:p>
                  <a:pPr algn="ctr" defTabSz="1625519" eaLnBrk="0">
                    <a:defRPr/>
                  </a:pPr>
                  <a:endParaRPr lang="en-US" sz="1244" b="1">
                    <a:solidFill>
                      <a:srgbClr val="061922"/>
                    </a:solidFill>
                    <a:latin typeface="Arial" pitchFamily="34" charset="0"/>
                    <a:cs typeface="Arial" pitchFamily="34" charset="0"/>
                  </a:endParaRPr>
                </a:p>
              </p:txBody>
            </p:sp>
            <p:sp>
              <p:nvSpPr>
                <p:cNvPr id="34" name="Rounded Rectangle 34">
                  <a:extLst>
                    <a:ext uri="{FF2B5EF4-FFF2-40B4-BE49-F238E27FC236}">
                      <a16:creationId xmlns:a16="http://schemas.microsoft.com/office/drawing/2014/main" id="{ABF11C60-6B9F-4DA3-9C18-DA5BB77D8994}"/>
                    </a:ext>
                  </a:extLst>
                </p:cNvPr>
                <p:cNvSpPr/>
                <p:nvPr/>
              </p:nvSpPr>
              <p:spPr>
                <a:xfrm>
                  <a:off x="7181567" y="2179894"/>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Rx</a:t>
                  </a:r>
                </a:p>
              </p:txBody>
            </p:sp>
            <p:sp>
              <p:nvSpPr>
                <p:cNvPr id="35" name="Rounded Rectangle 35">
                  <a:extLst>
                    <a:ext uri="{FF2B5EF4-FFF2-40B4-BE49-F238E27FC236}">
                      <a16:creationId xmlns:a16="http://schemas.microsoft.com/office/drawing/2014/main" id="{56C1D335-1988-463E-AB26-DAB4318379F6}"/>
                    </a:ext>
                  </a:extLst>
                </p:cNvPr>
                <p:cNvSpPr/>
                <p:nvPr/>
              </p:nvSpPr>
              <p:spPr>
                <a:xfrm>
                  <a:off x="7392218" y="2179377"/>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Tx</a:t>
                  </a:r>
                </a:p>
              </p:txBody>
            </p:sp>
            <p:sp>
              <p:nvSpPr>
                <p:cNvPr id="36" name="Rounded Rectangle 36">
                  <a:extLst>
                    <a:ext uri="{FF2B5EF4-FFF2-40B4-BE49-F238E27FC236}">
                      <a16:creationId xmlns:a16="http://schemas.microsoft.com/office/drawing/2014/main" id="{2253962C-1D6D-4644-850B-78B167F13479}"/>
                    </a:ext>
                  </a:extLst>
                </p:cNvPr>
                <p:cNvSpPr/>
                <p:nvPr/>
              </p:nvSpPr>
              <p:spPr>
                <a:xfrm>
                  <a:off x="7181567" y="2433895"/>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Rx</a:t>
                  </a:r>
                </a:p>
              </p:txBody>
            </p:sp>
            <p:sp>
              <p:nvSpPr>
                <p:cNvPr id="37" name="Rounded Rectangle 37">
                  <a:extLst>
                    <a:ext uri="{FF2B5EF4-FFF2-40B4-BE49-F238E27FC236}">
                      <a16:creationId xmlns:a16="http://schemas.microsoft.com/office/drawing/2014/main" id="{EF21CEA5-2AD3-49FC-91EC-99FFE8DEFB77}"/>
                    </a:ext>
                  </a:extLst>
                </p:cNvPr>
                <p:cNvSpPr/>
                <p:nvPr/>
              </p:nvSpPr>
              <p:spPr>
                <a:xfrm>
                  <a:off x="7392218" y="2433378"/>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Tx</a:t>
                  </a:r>
                </a:p>
              </p:txBody>
            </p:sp>
            <p:sp>
              <p:nvSpPr>
                <p:cNvPr id="38" name="Rounded Rectangle 38">
                  <a:extLst>
                    <a:ext uri="{FF2B5EF4-FFF2-40B4-BE49-F238E27FC236}">
                      <a16:creationId xmlns:a16="http://schemas.microsoft.com/office/drawing/2014/main" id="{3D37AA51-9B32-4472-AC80-2BC0166E1C27}"/>
                    </a:ext>
                  </a:extLst>
                </p:cNvPr>
                <p:cNvSpPr/>
                <p:nvPr/>
              </p:nvSpPr>
              <p:spPr bwMode="auto">
                <a:xfrm>
                  <a:off x="5998140" y="2138634"/>
                  <a:ext cx="445395" cy="437649"/>
                </a:xfrm>
                <a:prstGeom prst="roundRect">
                  <a:avLst/>
                </a:prstGeom>
                <a:gradFill rotWithShape="1">
                  <a:gsLst>
                    <a:gs pos="0">
                      <a:srgbClr val="A6CE39">
                        <a:tint val="92000"/>
                        <a:satMod val="170000"/>
                      </a:srgbClr>
                    </a:gs>
                    <a:gs pos="15000">
                      <a:srgbClr val="A6CE39">
                        <a:tint val="92000"/>
                        <a:shade val="99000"/>
                        <a:satMod val="170000"/>
                      </a:srgbClr>
                    </a:gs>
                    <a:gs pos="62000">
                      <a:srgbClr val="A6CE39">
                        <a:tint val="96000"/>
                        <a:shade val="80000"/>
                        <a:satMod val="170000"/>
                      </a:srgbClr>
                    </a:gs>
                    <a:gs pos="97000">
                      <a:srgbClr val="A6CE39">
                        <a:tint val="98000"/>
                        <a:shade val="63000"/>
                        <a:satMod val="170000"/>
                      </a:srgbClr>
                    </a:gs>
                    <a:gs pos="100000">
                      <a:srgbClr val="A6CE39">
                        <a:shade val="62000"/>
                        <a:satMod val="170000"/>
                      </a:srgbClr>
                    </a:gs>
                  </a:gsLst>
                  <a:path path="circle">
                    <a:fillToRect l="50000" t="50000" r="50000" b="50000"/>
                  </a:path>
                </a:gra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vert="horz" wrap="none" lIns="162560" tIns="81280" rIns="162560" bIns="81280" numCol="1" rtlCol="0" anchor="ctr" anchorCtr="0" compatLnSpc="1">
                  <a:prstTxWarp prst="textNoShape">
                    <a:avLst/>
                  </a:prstTxWarp>
                </a:bodyPr>
                <a:lstStyle/>
                <a:p>
                  <a:pPr algn="ctr" defTabSz="1625519" eaLnBrk="0">
                    <a:defRPr/>
                  </a:pPr>
                  <a:endParaRPr lang="en-US" sz="1244" b="1">
                    <a:solidFill>
                      <a:srgbClr val="061922"/>
                    </a:solidFill>
                    <a:latin typeface="Arial" pitchFamily="34" charset="0"/>
                    <a:cs typeface="Arial" pitchFamily="34" charset="0"/>
                  </a:endParaRPr>
                </a:p>
              </p:txBody>
            </p:sp>
            <p:sp>
              <p:nvSpPr>
                <p:cNvPr id="39" name="Rounded Rectangle 39">
                  <a:extLst>
                    <a:ext uri="{FF2B5EF4-FFF2-40B4-BE49-F238E27FC236}">
                      <a16:creationId xmlns:a16="http://schemas.microsoft.com/office/drawing/2014/main" id="{B71F4B3D-E86C-47E0-8FAB-56A20DC84F7D}"/>
                    </a:ext>
                  </a:extLst>
                </p:cNvPr>
                <p:cNvSpPr/>
                <p:nvPr/>
              </p:nvSpPr>
              <p:spPr>
                <a:xfrm>
                  <a:off x="6019107" y="2179894"/>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Rx</a:t>
                  </a:r>
                </a:p>
              </p:txBody>
            </p:sp>
            <p:sp>
              <p:nvSpPr>
                <p:cNvPr id="40" name="Rounded Rectangle 40">
                  <a:extLst>
                    <a:ext uri="{FF2B5EF4-FFF2-40B4-BE49-F238E27FC236}">
                      <a16:creationId xmlns:a16="http://schemas.microsoft.com/office/drawing/2014/main" id="{2B2AB22E-9BF9-4F84-B2F3-B51032F18DF8}"/>
                    </a:ext>
                  </a:extLst>
                </p:cNvPr>
                <p:cNvSpPr/>
                <p:nvPr/>
              </p:nvSpPr>
              <p:spPr>
                <a:xfrm>
                  <a:off x="6229758" y="2179377"/>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Tx</a:t>
                  </a:r>
                </a:p>
              </p:txBody>
            </p:sp>
            <p:sp>
              <p:nvSpPr>
                <p:cNvPr id="41" name="Rounded Rectangle 41">
                  <a:extLst>
                    <a:ext uri="{FF2B5EF4-FFF2-40B4-BE49-F238E27FC236}">
                      <a16:creationId xmlns:a16="http://schemas.microsoft.com/office/drawing/2014/main" id="{F247187E-6B8E-403F-ACCF-571F406391C6}"/>
                    </a:ext>
                  </a:extLst>
                </p:cNvPr>
                <p:cNvSpPr/>
                <p:nvPr/>
              </p:nvSpPr>
              <p:spPr>
                <a:xfrm>
                  <a:off x="6019107" y="2433895"/>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Rx</a:t>
                  </a:r>
                </a:p>
              </p:txBody>
            </p:sp>
            <p:sp>
              <p:nvSpPr>
                <p:cNvPr id="42" name="Rounded Rectangle 42">
                  <a:extLst>
                    <a:ext uri="{FF2B5EF4-FFF2-40B4-BE49-F238E27FC236}">
                      <a16:creationId xmlns:a16="http://schemas.microsoft.com/office/drawing/2014/main" id="{221CDD4E-57B8-445F-A81E-6095FE1D6B7A}"/>
                    </a:ext>
                  </a:extLst>
                </p:cNvPr>
                <p:cNvSpPr/>
                <p:nvPr/>
              </p:nvSpPr>
              <p:spPr>
                <a:xfrm>
                  <a:off x="6229758" y="2433378"/>
                  <a:ext cx="189708" cy="91956"/>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algn="ctr" defTabSz="1625519">
                    <a:defRPr/>
                  </a:pPr>
                  <a:r>
                    <a:rPr lang="en-US" sz="1244" b="1">
                      <a:solidFill>
                        <a:srgbClr val="FFFFFF"/>
                      </a:solidFill>
                      <a:latin typeface="Verdana"/>
                    </a:rPr>
                    <a:t>Tx</a:t>
                  </a:r>
                </a:p>
              </p:txBody>
            </p:sp>
            <p:sp>
              <p:nvSpPr>
                <p:cNvPr id="43" name="Rectangle 42">
                  <a:extLst>
                    <a:ext uri="{FF2B5EF4-FFF2-40B4-BE49-F238E27FC236}">
                      <a16:creationId xmlns:a16="http://schemas.microsoft.com/office/drawing/2014/main" id="{ABD5ECE3-3243-4D34-AF93-9B2C502CFB83}"/>
                    </a:ext>
                  </a:extLst>
                </p:cNvPr>
                <p:cNvSpPr/>
                <p:nvPr/>
              </p:nvSpPr>
              <p:spPr>
                <a:xfrm>
                  <a:off x="5448281" y="2165924"/>
                  <a:ext cx="393242" cy="365760"/>
                </a:xfrm>
                <a:prstGeom prst="rect">
                  <a:avLst/>
                </a:prstGeom>
                <a:solidFill>
                  <a:srgbClr val="A6CE39">
                    <a:alpha val="30196"/>
                  </a:srgbClr>
                </a:solidFill>
              </p:spPr>
              <p:txBody>
                <a:bodyPr wrap="square" lIns="0" tIns="0" rIns="0" bIns="0" anchor="ctr">
                  <a:noAutofit/>
                </a:bodyPr>
                <a:lstStyle/>
                <a:p>
                  <a:pPr algn="ctr" defTabSz="1625519" eaLnBrk="0">
                    <a:defRPr/>
                  </a:pPr>
                  <a:r>
                    <a:rPr lang="en-US" sz="1867" b="1">
                      <a:solidFill>
                        <a:srgbClr val="061922"/>
                      </a:solidFill>
                      <a:latin typeface="Arial" pitchFamily="34" charset="0"/>
                      <a:cs typeface="Arial" pitchFamily="34" charset="0"/>
                    </a:rPr>
                    <a:t>Q1</a:t>
                  </a:r>
                </a:p>
              </p:txBody>
            </p:sp>
            <p:sp>
              <p:nvSpPr>
                <p:cNvPr id="44" name="Rectangle 43">
                  <a:extLst>
                    <a:ext uri="{FF2B5EF4-FFF2-40B4-BE49-F238E27FC236}">
                      <a16:creationId xmlns:a16="http://schemas.microsoft.com/office/drawing/2014/main" id="{D4CE574D-01EF-4004-9DB4-31C598B427F7}"/>
                    </a:ext>
                  </a:extLst>
                </p:cNvPr>
                <p:cNvSpPr/>
                <p:nvPr/>
              </p:nvSpPr>
              <p:spPr>
                <a:xfrm>
                  <a:off x="6029511" y="2165924"/>
                  <a:ext cx="393242" cy="365760"/>
                </a:xfrm>
                <a:prstGeom prst="rect">
                  <a:avLst/>
                </a:prstGeom>
                <a:solidFill>
                  <a:srgbClr val="A6CE39">
                    <a:alpha val="30196"/>
                  </a:srgbClr>
                </a:solidFill>
              </p:spPr>
              <p:txBody>
                <a:bodyPr wrap="square" lIns="0" tIns="0" rIns="0" bIns="0" anchor="ctr">
                  <a:noAutofit/>
                </a:bodyPr>
                <a:lstStyle/>
                <a:p>
                  <a:pPr algn="ctr" defTabSz="1625519" eaLnBrk="0">
                    <a:defRPr/>
                  </a:pPr>
                  <a:r>
                    <a:rPr lang="en-US" sz="1867" b="1">
                      <a:solidFill>
                        <a:srgbClr val="061922"/>
                      </a:solidFill>
                      <a:latin typeface="Arial" pitchFamily="34" charset="0"/>
                      <a:cs typeface="Arial" pitchFamily="34" charset="0"/>
                    </a:rPr>
                    <a:t>Q2</a:t>
                  </a:r>
                </a:p>
              </p:txBody>
            </p:sp>
            <p:sp>
              <p:nvSpPr>
                <p:cNvPr id="45" name="Rectangle 44">
                  <a:extLst>
                    <a:ext uri="{FF2B5EF4-FFF2-40B4-BE49-F238E27FC236}">
                      <a16:creationId xmlns:a16="http://schemas.microsoft.com/office/drawing/2014/main" id="{23445DAD-6D1A-42ED-8605-4F861ACF77A0}"/>
                    </a:ext>
                  </a:extLst>
                </p:cNvPr>
                <p:cNvSpPr/>
                <p:nvPr/>
              </p:nvSpPr>
              <p:spPr>
                <a:xfrm>
                  <a:off x="6610741" y="2165924"/>
                  <a:ext cx="393242" cy="365760"/>
                </a:xfrm>
                <a:prstGeom prst="rect">
                  <a:avLst/>
                </a:prstGeom>
                <a:solidFill>
                  <a:srgbClr val="A6CE39">
                    <a:alpha val="30196"/>
                  </a:srgbClr>
                </a:solidFill>
              </p:spPr>
              <p:txBody>
                <a:bodyPr wrap="square" lIns="0" tIns="0" rIns="0" bIns="0" anchor="ctr">
                  <a:noAutofit/>
                </a:bodyPr>
                <a:lstStyle/>
                <a:p>
                  <a:pPr algn="ctr" defTabSz="1625519" eaLnBrk="0">
                    <a:defRPr/>
                  </a:pPr>
                  <a:r>
                    <a:rPr lang="en-US" sz="1867" b="1">
                      <a:solidFill>
                        <a:srgbClr val="061922"/>
                      </a:solidFill>
                      <a:latin typeface="Arial" pitchFamily="34" charset="0"/>
                      <a:cs typeface="Arial" pitchFamily="34" charset="0"/>
                    </a:rPr>
                    <a:t>Q3</a:t>
                  </a:r>
                </a:p>
              </p:txBody>
            </p:sp>
            <p:sp>
              <p:nvSpPr>
                <p:cNvPr id="46" name="Rectangle 45">
                  <a:extLst>
                    <a:ext uri="{FF2B5EF4-FFF2-40B4-BE49-F238E27FC236}">
                      <a16:creationId xmlns:a16="http://schemas.microsoft.com/office/drawing/2014/main" id="{4E139774-7B25-46E4-AA55-E7723594ADC5}"/>
                    </a:ext>
                  </a:extLst>
                </p:cNvPr>
                <p:cNvSpPr/>
                <p:nvPr/>
              </p:nvSpPr>
              <p:spPr>
                <a:xfrm>
                  <a:off x="7191971" y="2165924"/>
                  <a:ext cx="393242" cy="365760"/>
                </a:xfrm>
                <a:prstGeom prst="rect">
                  <a:avLst/>
                </a:prstGeom>
                <a:solidFill>
                  <a:srgbClr val="A6CE39">
                    <a:alpha val="30196"/>
                  </a:srgbClr>
                </a:solidFill>
              </p:spPr>
              <p:txBody>
                <a:bodyPr wrap="square" lIns="0" tIns="0" rIns="0" bIns="0" anchor="ctr">
                  <a:noAutofit/>
                </a:bodyPr>
                <a:lstStyle/>
                <a:p>
                  <a:pPr algn="ctr" defTabSz="1625519" eaLnBrk="0">
                    <a:defRPr/>
                  </a:pPr>
                  <a:r>
                    <a:rPr lang="en-US" sz="1867" b="1">
                      <a:solidFill>
                        <a:srgbClr val="061922"/>
                      </a:solidFill>
                      <a:latin typeface="Arial" pitchFamily="34" charset="0"/>
                      <a:cs typeface="Arial" pitchFamily="34" charset="0"/>
                    </a:rPr>
                    <a:t>Q4</a:t>
                  </a:r>
                </a:p>
              </p:txBody>
            </p:sp>
          </p:grpSp>
          <p:sp>
            <p:nvSpPr>
              <p:cNvPr id="19" name="Line 35">
                <a:extLst>
                  <a:ext uri="{FF2B5EF4-FFF2-40B4-BE49-F238E27FC236}">
                    <a16:creationId xmlns:a16="http://schemas.microsoft.com/office/drawing/2014/main" id="{3794C57F-1BA7-42CB-A8F0-DAEF2A7D9994}"/>
                  </a:ext>
                </a:extLst>
              </p:cNvPr>
              <p:cNvSpPr>
                <a:spLocks noChangeShapeType="1"/>
              </p:cNvSpPr>
              <p:nvPr/>
            </p:nvSpPr>
            <p:spPr bwMode="auto">
              <a:xfrm flipV="1">
                <a:off x="7994146" y="1005388"/>
                <a:ext cx="303732" cy="0"/>
              </a:xfrm>
              <a:prstGeom prst="line">
                <a:avLst/>
              </a:prstGeom>
              <a:noFill/>
              <a:ln w="38100">
                <a:solidFill>
                  <a:srgbClr val="B4BABD"/>
                </a:solidFill>
                <a:round/>
                <a:headEnd type="triangle" w="med" len="med"/>
                <a:tailEnd type="triangle" w="med" len="med"/>
              </a:ln>
            </p:spPr>
            <p:txBody>
              <a:bodyPr wrap="none" anchor="ctr"/>
              <a:lstStyle/>
              <a:p>
                <a:pPr defTabSz="1625519">
                  <a:defRPr/>
                </a:pPr>
                <a:endParaRPr lang="en-US" sz="1956">
                  <a:solidFill>
                    <a:srgbClr val="061922"/>
                  </a:solidFill>
                  <a:latin typeface="Verdana"/>
                </a:endParaRPr>
              </a:p>
            </p:txBody>
          </p:sp>
          <p:sp>
            <p:nvSpPr>
              <p:cNvPr id="20" name="Line 37">
                <a:extLst>
                  <a:ext uri="{FF2B5EF4-FFF2-40B4-BE49-F238E27FC236}">
                    <a16:creationId xmlns:a16="http://schemas.microsoft.com/office/drawing/2014/main" id="{1FE05245-70D1-4F7F-9EB0-60224DF90E24}"/>
                  </a:ext>
                </a:extLst>
              </p:cNvPr>
              <p:cNvSpPr>
                <a:spLocks noChangeShapeType="1"/>
              </p:cNvSpPr>
              <p:nvPr/>
            </p:nvSpPr>
            <p:spPr bwMode="auto">
              <a:xfrm flipH="1">
                <a:off x="6920385" y="2823340"/>
                <a:ext cx="0" cy="361275"/>
              </a:xfrm>
              <a:prstGeom prst="line">
                <a:avLst/>
              </a:prstGeom>
              <a:noFill/>
              <a:ln w="28575">
                <a:solidFill>
                  <a:srgbClr val="B4BABD"/>
                </a:solidFill>
                <a:round/>
                <a:headEnd type="triangle" w="med" len="med"/>
                <a:tailEnd type="triangle" w="med" len="med"/>
              </a:ln>
            </p:spPr>
            <p:txBody>
              <a:bodyPr wrap="none" anchor="ctr"/>
              <a:lstStyle/>
              <a:p>
                <a:pPr defTabSz="1625519">
                  <a:defRPr/>
                </a:pPr>
                <a:endParaRPr lang="en-US" sz="2133">
                  <a:solidFill>
                    <a:srgbClr val="061922"/>
                  </a:solidFill>
                  <a:latin typeface="Verdana"/>
                </a:endParaRPr>
              </a:p>
            </p:txBody>
          </p:sp>
          <p:sp>
            <p:nvSpPr>
              <p:cNvPr id="21" name="Line 35">
                <a:extLst>
                  <a:ext uri="{FF2B5EF4-FFF2-40B4-BE49-F238E27FC236}">
                    <a16:creationId xmlns:a16="http://schemas.microsoft.com/office/drawing/2014/main" id="{58098561-1690-4BAD-9435-F9FC253DDD61}"/>
                  </a:ext>
                </a:extLst>
              </p:cNvPr>
              <p:cNvSpPr>
                <a:spLocks noChangeShapeType="1"/>
              </p:cNvSpPr>
              <p:nvPr/>
            </p:nvSpPr>
            <p:spPr bwMode="auto">
              <a:xfrm flipV="1">
                <a:off x="7994146" y="1981167"/>
                <a:ext cx="422455" cy="986"/>
              </a:xfrm>
              <a:prstGeom prst="line">
                <a:avLst/>
              </a:prstGeom>
              <a:noFill/>
              <a:ln w="38100">
                <a:solidFill>
                  <a:srgbClr val="B4BABD"/>
                </a:solidFill>
                <a:round/>
                <a:headEnd type="triangle" w="med" len="med"/>
                <a:tailEnd type="triangle" w="med" len="med"/>
              </a:ln>
            </p:spPr>
            <p:txBody>
              <a:bodyPr wrap="none" anchor="ctr"/>
              <a:lstStyle/>
              <a:p>
                <a:pPr defTabSz="1625519">
                  <a:defRPr/>
                </a:pPr>
                <a:endParaRPr lang="en-US" sz="2489" b="1">
                  <a:solidFill>
                    <a:srgbClr val="061922"/>
                  </a:solidFill>
                  <a:latin typeface="Verdana"/>
                </a:endParaRPr>
              </a:p>
            </p:txBody>
          </p:sp>
          <p:sp>
            <p:nvSpPr>
              <p:cNvPr id="22" name="AutoShape 58">
                <a:extLst>
                  <a:ext uri="{FF2B5EF4-FFF2-40B4-BE49-F238E27FC236}">
                    <a16:creationId xmlns:a16="http://schemas.microsoft.com/office/drawing/2014/main" id="{7A1E60C0-1D27-4BF1-BEEA-B1605561319D}"/>
                  </a:ext>
                </a:extLst>
              </p:cNvPr>
              <p:cNvSpPr>
                <a:spLocks noChangeArrowheads="1"/>
              </p:cNvSpPr>
              <p:nvPr/>
            </p:nvSpPr>
            <p:spPr bwMode="auto">
              <a:xfrm>
                <a:off x="7031590" y="1756410"/>
                <a:ext cx="948769" cy="457200"/>
              </a:xfrm>
              <a:prstGeom prst="roundRect">
                <a:avLst>
                  <a:gd name="adj" fmla="val 16667"/>
                </a:avLst>
              </a:prstGeom>
              <a:solidFill>
                <a:schemeClr val="tx1">
                  <a:lumMod val="50000"/>
                  <a:lumOff val="50000"/>
                </a:schemeClr>
              </a:solidFill>
              <a:ln w="25400" algn="ctr">
                <a:solidFill>
                  <a:srgbClr val="003300"/>
                </a:solidFill>
                <a:prstDash val="sysDash"/>
                <a:round/>
                <a:headEnd/>
                <a:tailEnd/>
              </a:ln>
            </p:spPr>
            <p:txBody>
              <a:bodyPr wrap="none" lIns="162535" tIns="81269" rIns="162535" bIns="81269" anchor="ctr"/>
              <a:lstStyle/>
              <a:p>
                <a:pPr algn="ctr" defTabSz="1625519" eaLnBrk="0">
                  <a:lnSpc>
                    <a:spcPct val="80000"/>
                  </a:lnSpc>
                  <a:spcBef>
                    <a:spcPct val="50000"/>
                  </a:spcBef>
                  <a:defRPr/>
                </a:pPr>
                <a:r>
                  <a:rPr lang="en-US" sz="2133" b="1" err="1">
                    <a:solidFill>
                      <a:schemeClr val="bg1"/>
                    </a:solidFill>
                    <a:latin typeface="Arial" pitchFamily="34" charset="0"/>
                    <a:cs typeface="Arial" pitchFamily="34" charset="0"/>
                  </a:rPr>
                  <a:t>vPro</a:t>
                </a:r>
                <a:r>
                  <a:rPr lang="en-US" sz="2133" b="1">
                    <a:solidFill>
                      <a:schemeClr val="bg1"/>
                    </a:solidFill>
                    <a:latin typeface="Arial" pitchFamily="34" charset="0"/>
                    <a:cs typeface="Arial" pitchFamily="34" charset="0"/>
                  </a:rPr>
                  <a:t> / AMT</a:t>
                </a:r>
              </a:p>
            </p:txBody>
          </p:sp>
        </p:grpSp>
      </p:grpSp>
      <p:sp>
        <p:nvSpPr>
          <p:cNvPr id="51" name="TextBox 50">
            <a:extLst>
              <a:ext uri="{FF2B5EF4-FFF2-40B4-BE49-F238E27FC236}">
                <a16:creationId xmlns:a16="http://schemas.microsoft.com/office/drawing/2014/main" id="{E32C51D6-912C-4CA4-8938-3D5EA439E953}"/>
              </a:ext>
            </a:extLst>
          </p:cNvPr>
          <p:cNvSpPr txBox="1"/>
          <p:nvPr/>
        </p:nvSpPr>
        <p:spPr>
          <a:xfrm>
            <a:off x="310888" y="5728698"/>
            <a:ext cx="8684373" cy="570028"/>
          </a:xfrm>
          <a:prstGeom prst="rect">
            <a:avLst/>
          </a:prstGeom>
          <a:noFill/>
        </p:spPr>
        <p:txBody>
          <a:bodyPr vert="horz" wrap="square" lIns="0" tIns="0" rIns="0" bIns="0" rtlCol="0">
            <a:spAutoFit/>
          </a:bodyPr>
          <a:lstStyle/>
          <a:p>
            <a:pPr>
              <a:spcBef>
                <a:spcPts val="600"/>
              </a:spcBef>
            </a:pPr>
            <a:r>
              <a:rPr lang="en-US" sz="900">
                <a:solidFill>
                  <a:schemeClr val="tx1"/>
                </a:solidFill>
              </a:rPr>
              <a:t>I225 v3 / B3 stepping is supported on select IOT platforms.</a:t>
            </a:r>
            <a:endParaRPr lang="en-US" sz="1050">
              <a:solidFill>
                <a:schemeClr val="tx1"/>
              </a:solidFill>
            </a:endParaRPr>
          </a:p>
          <a:p>
            <a:pPr>
              <a:spcBef>
                <a:spcPts val="600"/>
              </a:spcBef>
            </a:pPr>
            <a:r>
              <a:rPr lang="en-US" sz="1050" baseline="30000">
                <a:solidFill>
                  <a:schemeClr val="tx1"/>
                </a:solidFill>
              </a:rPr>
              <a:t>2 </a:t>
            </a:r>
            <a:r>
              <a:rPr lang="en-US" sz="900">
                <a:solidFill>
                  <a:schemeClr val="tx1"/>
                </a:solidFill>
              </a:rPr>
              <a:t>Support for embedded use / long life, For EMI CISPR requirements no supported up to 10V, see datasheet for exact details.</a:t>
            </a:r>
          </a:p>
          <a:p>
            <a:pPr>
              <a:spcBef>
                <a:spcPts val="600"/>
              </a:spcBef>
            </a:pPr>
            <a:r>
              <a:rPr lang="en-US" sz="1050" baseline="30000">
                <a:solidFill>
                  <a:schemeClr val="tx1"/>
                </a:solidFill>
              </a:rPr>
              <a:t> </a:t>
            </a:r>
            <a:endParaRPr lang="en-US" sz="900">
              <a:solidFill>
                <a:schemeClr val="tx1"/>
              </a:solidFill>
            </a:endParaRPr>
          </a:p>
        </p:txBody>
      </p:sp>
      <p:sp>
        <p:nvSpPr>
          <p:cNvPr id="52" name="Content Placeholder 4">
            <a:extLst>
              <a:ext uri="{FF2B5EF4-FFF2-40B4-BE49-F238E27FC236}">
                <a16:creationId xmlns:a16="http://schemas.microsoft.com/office/drawing/2014/main" id="{2E518A7F-B6DF-4F74-96A7-750DBE4B1B31}"/>
              </a:ext>
            </a:extLst>
          </p:cNvPr>
          <p:cNvSpPr txBox="1">
            <a:spLocks/>
          </p:cNvSpPr>
          <p:nvPr/>
        </p:nvSpPr>
        <p:spPr>
          <a:xfrm>
            <a:off x="82548" y="1288350"/>
            <a:ext cx="6292389" cy="4304834"/>
          </a:xfrm>
          <a:prstGeom prst="rect">
            <a:avLst/>
          </a:prstGeom>
        </p:spPr>
        <p:txBody>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sz="1200" b="1">
                <a:solidFill>
                  <a:schemeClr val="tx1"/>
                </a:solidFill>
                <a:latin typeface="IntelOne Text Light" panose="020B0403020203020204" pitchFamily="34" charset="0"/>
              </a:rPr>
              <a:t>Schedule</a:t>
            </a:r>
          </a:p>
          <a:p>
            <a:pPr marL="594360" lvl="1" indent="-257175">
              <a:spcBef>
                <a:spcPts val="600"/>
              </a:spcBef>
              <a:buFont typeface="Courier New" panose="02070309020205020404" pitchFamily="49" charset="0"/>
              <a:buChar char="o"/>
            </a:pPr>
            <a:r>
              <a:rPr lang="en-US" sz="1200">
                <a:solidFill>
                  <a:schemeClr val="tx1"/>
                </a:solidFill>
                <a:latin typeface="IntelOne Text Light" panose="020B0403020203020204" pitchFamily="34" charset="0"/>
              </a:rPr>
              <a:t>i226 V, LM,  and IT silicon are in production</a:t>
            </a:r>
          </a:p>
          <a:p>
            <a:pPr marL="594360" lvl="1" indent="-257175">
              <a:spcBef>
                <a:spcPts val="600"/>
              </a:spcBef>
              <a:buFont typeface="Courier New" panose="02070309020205020404" pitchFamily="49" charset="0"/>
              <a:buChar char="o"/>
            </a:pPr>
            <a:r>
              <a:rPr lang="en-US" sz="1200">
                <a:solidFill>
                  <a:schemeClr val="tx1"/>
                </a:solidFill>
                <a:latin typeface="IntelOne Text Light" panose="020B0403020203020204" pitchFamily="34" charset="0"/>
              </a:rPr>
              <a:t>Full IOTG platform support w/ 11</a:t>
            </a:r>
            <a:r>
              <a:rPr lang="en-US" sz="1200" baseline="30000">
                <a:solidFill>
                  <a:schemeClr val="tx1"/>
                </a:solidFill>
                <a:latin typeface="IntelOne Text Light" panose="020B0403020203020204" pitchFamily="34" charset="0"/>
              </a:rPr>
              <a:t>th</a:t>
            </a:r>
            <a:r>
              <a:rPr lang="en-US" sz="1200">
                <a:solidFill>
                  <a:schemeClr val="tx1"/>
                </a:solidFill>
                <a:latin typeface="IntelOne Text Light" panose="020B0403020203020204" pitchFamily="34" charset="0"/>
              </a:rPr>
              <a:t>, </a:t>
            </a:r>
            <a:r>
              <a:rPr lang="en-DE" sz="1200">
                <a:solidFill>
                  <a:schemeClr val="tx1"/>
                </a:solidFill>
                <a:latin typeface="IntelOne Text Light" panose="020B0403020203020204" pitchFamily="34" charset="0"/>
              </a:rPr>
              <a:t>12th</a:t>
            </a:r>
            <a:r>
              <a:rPr lang="en-US" sz="1200">
                <a:solidFill>
                  <a:schemeClr val="tx1"/>
                </a:solidFill>
                <a:latin typeface="IntelOne Text Light" panose="020B0403020203020204" pitchFamily="34" charset="0"/>
              </a:rPr>
              <a:t>, and 13</a:t>
            </a:r>
            <a:r>
              <a:rPr lang="en-US" sz="1200" baseline="30000">
                <a:solidFill>
                  <a:schemeClr val="tx1"/>
                </a:solidFill>
                <a:latin typeface="IntelOne Text Light" panose="020B0403020203020204" pitchFamily="34" charset="0"/>
              </a:rPr>
              <a:t>th</a:t>
            </a:r>
            <a:r>
              <a:rPr lang="en-US" sz="1200">
                <a:solidFill>
                  <a:schemeClr val="tx1"/>
                </a:solidFill>
                <a:latin typeface="IntelOne Text Light" panose="020B0403020203020204" pitchFamily="34" charset="0"/>
              </a:rPr>
              <a:t> Gen Intel® Core™</a:t>
            </a:r>
            <a:r>
              <a:rPr lang="en-DE" sz="1200">
                <a:solidFill>
                  <a:schemeClr val="tx1"/>
                </a:solidFill>
                <a:latin typeface="IntelOne Text Light" panose="020B0403020203020204" pitchFamily="34" charset="0"/>
              </a:rPr>
              <a:t>, </a:t>
            </a:r>
            <a:r>
              <a:rPr lang="en-US" sz="1200">
                <a:solidFill>
                  <a:schemeClr val="tx1"/>
                </a:solidFill>
                <a:latin typeface="IntelOne Text Light" panose="020B0403020203020204" pitchFamily="34" charset="0"/>
              </a:rPr>
              <a:t>Intel Atom® x6000E &amp; X700E</a:t>
            </a:r>
            <a:r>
              <a:rPr lang="en-DE" sz="1200">
                <a:solidFill>
                  <a:schemeClr val="tx1"/>
                </a:solidFill>
                <a:latin typeface="IntelOne Text Light" panose="020B0403020203020204" pitchFamily="34" charset="0"/>
              </a:rPr>
              <a:t>, Intel Xeon D</a:t>
            </a:r>
            <a:r>
              <a:rPr lang="en-US" sz="1200">
                <a:solidFill>
                  <a:schemeClr val="tx1"/>
                </a:solidFill>
                <a:latin typeface="IntelOne Text Light" panose="020B0403020203020204" pitchFamily="34" charset="0"/>
              </a:rPr>
              <a:t>, and Intel Xeon W platforms</a:t>
            </a:r>
          </a:p>
          <a:p>
            <a:pPr marL="285750" indent="-285750">
              <a:buFont typeface="Wingdings" panose="05000000000000000000" pitchFamily="2" charset="2"/>
              <a:buChar char="§"/>
            </a:pPr>
            <a:r>
              <a:rPr lang="en-US" sz="1200" b="1">
                <a:solidFill>
                  <a:schemeClr val="tx1"/>
                </a:solidFill>
                <a:latin typeface="IntelOne Text Light" panose="020B0403020203020204" pitchFamily="34" charset="0"/>
              </a:rPr>
              <a:t>Intel® 2.5G Base-T MAC/PHY LAN</a:t>
            </a:r>
          </a:p>
          <a:p>
            <a:pPr marL="594360" lvl="1" indent="-257175">
              <a:spcBef>
                <a:spcPts val="600"/>
              </a:spcBef>
              <a:buFont typeface="Courier New" panose="02070309020205020404" pitchFamily="49" charset="0"/>
              <a:buChar char="o"/>
            </a:pPr>
            <a:r>
              <a:rPr lang="en-US" sz="1200">
                <a:solidFill>
                  <a:schemeClr val="tx1"/>
                </a:solidFill>
                <a:latin typeface="IntelOne Text Light" panose="020B0403020203020204" pitchFamily="34" charset="0"/>
              </a:rPr>
              <a:t>Supported on IoTG roadmap, extended availability, EMB use</a:t>
            </a:r>
            <a:r>
              <a:rPr lang="en-US" sz="1200" baseline="30000">
                <a:solidFill>
                  <a:schemeClr val="tx1"/>
                </a:solidFill>
                <a:latin typeface="IntelOne Text Light" panose="020B0403020203020204" pitchFamily="34" charset="0"/>
              </a:rPr>
              <a:t>2</a:t>
            </a:r>
          </a:p>
          <a:p>
            <a:pPr marL="594360" lvl="1" indent="-257175">
              <a:spcBef>
                <a:spcPts val="600"/>
              </a:spcBef>
              <a:buFont typeface="Courier New" panose="02070309020205020404" pitchFamily="49" charset="0"/>
              <a:buChar char="o"/>
            </a:pPr>
            <a:r>
              <a:rPr lang="en-US" sz="1200">
                <a:solidFill>
                  <a:schemeClr val="tx1"/>
                </a:solidFill>
                <a:latin typeface="IntelOne Text Light" panose="020B0403020203020204" pitchFamily="34" charset="0"/>
              </a:rPr>
              <a:t>I226: V/LM </a:t>
            </a:r>
            <a:r>
              <a:rPr lang="en-US" sz="1200" err="1">
                <a:solidFill>
                  <a:schemeClr val="tx1"/>
                </a:solidFill>
                <a:latin typeface="IntelOne Text Light" panose="020B0403020203020204" pitchFamily="34" charset="0"/>
              </a:rPr>
              <a:t>Sku</a:t>
            </a:r>
            <a:r>
              <a:rPr lang="en-US" sz="1200">
                <a:solidFill>
                  <a:schemeClr val="tx1"/>
                </a:solidFill>
                <a:latin typeface="IntelOne Text Light" panose="020B0403020203020204" pitchFamily="34" charset="0"/>
              </a:rPr>
              <a:t> @ 2.5G (0-70C),  IT </a:t>
            </a:r>
            <a:r>
              <a:rPr lang="en-US" sz="1200" err="1">
                <a:solidFill>
                  <a:schemeClr val="tx1"/>
                </a:solidFill>
                <a:latin typeface="IntelOne Text Light" panose="020B0403020203020204" pitchFamily="34" charset="0"/>
              </a:rPr>
              <a:t>Sku</a:t>
            </a:r>
            <a:r>
              <a:rPr lang="en-US" sz="1200">
                <a:solidFill>
                  <a:schemeClr val="tx1"/>
                </a:solidFill>
                <a:latin typeface="IntelOne Text Light" panose="020B0403020203020204" pitchFamily="34" charset="0"/>
              </a:rPr>
              <a:t> @2.5G (-40 – 85C)  </a:t>
            </a:r>
          </a:p>
          <a:p>
            <a:pPr marL="594360" lvl="1" indent="-257175">
              <a:spcBef>
                <a:spcPts val="600"/>
              </a:spcBef>
              <a:buFont typeface="Courier New" panose="02070309020205020404" pitchFamily="49" charset="0"/>
              <a:buChar char="o"/>
            </a:pPr>
            <a:r>
              <a:rPr lang="en-US" sz="1200">
                <a:solidFill>
                  <a:schemeClr val="tx1"/>
                </a:solidFill>
                <a:latin typeface="IntelOne Text Light" panose="020B0403020203020204" pitchFamily="34" charset="0"/>
              </a:rPr>
              <a:t>Support for 10M/100M/1000M/2.5G speeds</a:t>
            </a:r>
          </a:p>
          <a:p>
            <a:pPr marL="594360" lvl="1" indent="-257175">
              <a:spcBef>
                <a:spcPts val="600"/>
              </a:spcBef>
              <a:buFont typeface="Courier New" panose="02070309020205020404" pitchFamily="49" charset="0"/>
              <a:buChar char="o"/>
            </a:pPr>
            <a:r>
              <a:rPr lang="en-US" sz="1200">
                <a:solidFill>
                  <a:schemeClr val="tx1"/>
                </a:solidFill>
                <a:latin typeface="IntelOne Text Light" panose="020B0403020203020204" pitchFamily="34" charset="0"/>
              </a:rPr>
              <a:t>i226 LM/IT </a:t>
            </a:r>
            <a:r>
              <a:rPr lang="en-US" sz="1200" err="1">
                <a:solidFill>
                  <a:schemeClr val="tx1"/>
                </a:solidFill>
                <a:latin typeface="IntelOne Text Light" panose="020B0403020203020204" pitchFamily="34" charset="0"/>
              </a:rPr>
              <a:t>Skus</a:t>
            </a:r>
            <a:r>
              <a:rPr lang="en-US" sz="1200">
                <a:solidFill>
                  <a:schemeClr val="tx1"/>
                </a:solidFill>
                <a:latin typeface="IntelOne Text Light" panose="020B0403020203020204" pitchFamily="34" charset="0"/>
              </a:rPr>
              <a:t>: Enhanced AVB/TSN capabilities, and PCIe PTM (Linux only)</a:t>
            </a:r>
          </a:p>
          <a:p>
            <a:pPr marL="594360" lvl="1" indent="-257175">
              <a:spcBef>
                <a:spcPts val="600"/>
              </a:spcBef>
              <a:buFont typeface="Courier New" panose="02070309020205020404" pitchFamily="49" charset="0"/>
              <a:buChar char="o"/>
            </a:pPr>
            <a:r>
              <a:rPr lang="en-US" sz="1200">
                <a:solidFill>
                  <a:schemeClr val="tx1"/>
                </a:solidFill>
                <a:latin typeface="IntelOne Text Light" panose="020B0403020203020204" pitchFamily="34" charset="0"/>
              </a:rPr>
              <a:t>Support for AMT/Intel ® vPro™ Technology (Q1’21 launch, Windows Only)</a:t>
            </a:r>
          </a:p>
          <a:p>
            <a:pPr marL="397510" indent="-285750">
              <a:spcBef>
                <a:spcPts val="600"/>
              </a:spcBef>
              <a:buFont typeface="Wingdings" panose="05000000000000000000" pitchFamily="2" charset="2"/>
              <a:buChar char="§"/>
            </a:pPr>
            <a:r>
              <a:rPr lang="en-US" sz="1200" b="1">
                <a:solidFill>
                  <a:schemeClr val="tx1"/>
                </a:solidFill>
                <a:latin typeface="IntelOne Text Light" panose="020B0403020203020204" pitchFamily="34" charset="0"/>
              </a:rPr>
              <a:t>Why leverage i226?</a:t>
            </a:r>
          </a:p>
          <a:p>
            <a:pPr marL="622935" lvl="1" indent="-285750">
              <a:spcBef>
                <a:spcPts val="600"/>
              </a:spcBef>
              <a:buFont typeface="Courier New" panose="02070309020205020404" pitchFamily="49" charset="0"/>
              <a:buChar char="o"/>
            </a:pPr>
            <a:r>
              <a:rPr lang="en-US" sz="1200">
                <a:solidFill>
                  <a:schemeClr val="tx1"/>
                </a:solidFill>
                <a:latin typeface="IntelOne Text Light" panose="020B0403020203020204" pitchFamily="34" charset="0"/>
              </a:rPr>
              <a:t>Add 2.5G Ethernet, or TSN connectivity to a system w/o integrated Ethernet</a:t>
            </a:r>
          </a:p>
          <a:p>
            <a:pPr marL="622935" lvl="1" indent="-285750">
              <a:spcBef>
                <a:spcPts val="600"/>
              </a:spcBef>
              <a:buFont typeface="Courier New" panose="02070309020205020404" pitchFamily="49" charset="0"/>
              <a:buChar char="o"/>
            </a:pPr>
            <a:r>
              <a:rPr lang="en-US" sz="1200">
                <a:solidFill>
                  <a:schemeClr val="tx1"/>
                </a:solidFill>
                <a:latin typeface="IntelOne Text Light" panose="020B0403020203020204" pitchFamily="34" charset="0"/>
              </a:rPr>
              <a:t>Expand number of TSN capable ethernet ports beyond what is integrated into Intel® SoC </a:t>
            </a:r>
          </a:p>
          <a:p>
            <a:pPr marL="622935" lvl="1" indent="-285750">
              <a:spcBef>
                <a:spcPts val="600"/>
              </a:spcBef>
              <a:buFont typeface="Courier New" panose="02070309020205020404" pitchFamily="49" charset="0"/>
              <a:buChar char="o"/>
            </a:pPr>
            <a:r>
              <a:rPr lang="en-US" sz="1200">
                <a:solidFill>
                  <a:schemeClr val="tx1"/>
                </a:solidFill>
                <a:latin typeface="IntelOne Text Light" panose="020B0403020203020204" pitchFamily="34" charset="0"/>
              </a:rPr>
              <a:t>Add 2.5G LAN w/ vPro™ capability to a system</a:t>
            </a:r>
          </a:p>
          <a:p>
            <a:pPr marL="622935" lvl="1" indent="-285750">
              <a:spcBef>
                <a:spcPts val="600"/>
              </a:spcBef>
              <a:buFont typeface="Courier New" panose="02070309020205020404" pitchFamily="49" charset="0"/>
              <a:buChar char="o"/>
            </a:pPr>
            <a:r>
              <a:rPr lang="en-US" sz="1200">
                <a:solidFill>
                  <a:schemeClr val="tx1"/>
                </a:solidFill>
                <a:latin typeface="IntelOne Text Light" panose="020B0403020203020204" pitchFamily="34" charset="0"/>
              </a:rPr>
              <a:t>Avnu Component Certification for IEEE 802.1AS (Time synchronization) and IEEE 802.1Qbv (Enhancement for Scheduled Traffic) TSN components.</a:t>
            </a:r>
          </a:p>
          <a:p>
            <a:pPr marL="397510" indent="-285750">
              <a:spcBef>
                <a:spcPts val="600"/>
              </a:spcBef>
              <a:buFont typeface="Wingdings" panose="05000000000000000000" pitchFamily="2" charset="2"/>
              <a:buChar char="§"/>
            </a:pPr>
            <a:r>
              <a:rPr lang="en-US" sz="1600">
                <a:solidFill>
                  <a:schemeClr val="tx1"/>
                </a:solidFill>
                <a:latin typeface="IntelOne Text Light" panose="020B0403020203020204" pitchFamily="34" charset="0"/>
              </a:rPr>
              <a:t>Learn more here:  </a:t>
            </a:r>
            <a:r>
              <a:rPr lang="en-US" sz="1600">
                <a:solidFill>
                  <a:schemeClr val="accent2"/>
                </a:solidFill>
                <a:latin typeface="IntelOne Text Light" panose="020B0403020203020204" pitchFamily="34" charset="0"/>
                <a:hlinkClick r:id="rId5">
                  <a:extLst>
                    <a:ext uri="{A12FA001-AC4F-418D-AE19-62706E023703}">
                      <ahyp:hlinkClr xmlns:ahyp="http://schemas.microsoft.com/office/drawing/2018/hyperlinkcolor" val="tx"/>
                    </a:ext>
                  </a:extLst>
                </a:hlinkClick>
              </a:rPr>
              <a:t>link</a:t>
            </a:r>
            <a:endParaRPr lang="en-US" sz="1600">
              <a:solidFill>
                <a:schemeClr val="accent2"/>
              </a:solidFill>
              <a:latin typeface="IntelOne Text Light" panose="020B0403020203020204" pitchFamily="34" charset="0"/>
            </a:endParaRPr>
          </a:p>
          <a:p>
            <a:pPr marL="111760">
              <a:spcBef>
                <a:spcPts val="600"/>
              </a:spcBef>
            </a:pPr>
            <a:endParaRPr lang="en-US" sz="1400">
              <a:latin typeface="IntelOne Text Light" panose="020B0403020203020204" pitchFamily="34" charset="0"/>
            </a:endParaRPr>
          </a:p>
        </p:txBody>
      </p:sp>
      <p:sp>
        <p:nvSpPr>
          <p:cNvPr id="53" name="TextBox 52">
            <a:extLst>
              <a:ext uri="{FF2B5EF4-FFF2-40B4-BE49-F238E27FC236}">
                <a16:creationId xmlns:a16="http://schemas.microsoft.com/office/drawing/2014/main" id="{FF3A6691-25B9-4FF4-AAC6-7A359B4B8425}"/>
              </a:ext>
            </a:extLst>
          </p:cNvPr>
          <p:cNvSpPr txBox="1"/>
          <p:nvPr/>
        </p:nvSpPr>
        <p:spPr>
          <a:xfrm>
            <a:off x="7199152" y="6530408"/>
            <a:ext cx="406709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609585" hangingPunct="1">
              <a:lnSpc>
                <a:spcPct val="100000"/>
              </a:lnSpc>
              <a:spcBef>
                <a:spcPts val="0"/>
              </a:spcBef>
              <a:defRPr/>
            </a:pPr>
            <a:r>
              <a:rPr lang="en-US" altLang="zh-CN" sz="900" i="1">
                <a:solidFill>
                  <a:schemeClr val="tx1"/>
                </a:solidFill>
                <a:latin typeface="Arial"/>
                <a:ea typeface="黑体" panose="02010609060101010101" pitchFamily="49" charset="-122"/>
              </a:rPr>
              <a:t>All products, computer systems, dates and figures specified are preliminary based on current expectations and are subject to change without notice.</a:t>
            </a:r>
            <a:endParaRPr lang="zh-CN" altLang="en-US" sz="900" i="1" kern="1200">
              <a:solidFill>
                <a:schemeClr val="tx1"/>
              </a:solidFill>
              <a:latin typeface="Arial"/>
              <a:ea typeface="黑体" panose="02010609060101010101" pitchFamily="49" charset="-122"/>
              <a:cs typeface="Neo Sans Intel"/>
            </a:endParaRPr>
          </a:p>
        </p:txBody>
      </p:sp>
      <p:sp>
        <p:nvSpPr>
          <p:cNvPr id="54" name="Rectangle 53">
            <a:extLst>
              <a:ext uri="{FF2B5EF4-FFF2-40B4-BE49-F238E27FC236}">
                <a16:creationId xmlns:a16="http://schemas.microsoft.com/office/drawing/2014/main" id="{38A0CDEE-8AC3-4518-811A-7000BB076818}"/>
              </a:ext>
            </a:extLst>
          </p:cNvPr>
          <p:cNvSpPr/>
          <p:nvPr/>
        </p:nvSpPr>
        <p:spPr>
          <a:xfrm>
            <a:off x="278937" y="6118550"/>
            <a:ext cx="6096000" cy="341632"/>
          </a:xfrm>
          <a:prstGeom prst="rect">
            <a:avLst/>
          </a:prstGeom>
        </p:spPr>
        <p:txBody>
          <a:bodyPr>
            <a:spAutoFit/>
          </a:bodyPr>
          <a:lstStyle/>
          <a:p>
            <a:r>
              <a:rPr lang="en-US" sz="900" i="1">
                <a:solidFill>
                  <a:schemeClr val="tx1"/>
                </a:solidFill>
                <a:latin typeface="Arial"/>
                <a:ea typeface="黑体" panose="02010609060101010101" pitchFamily="49" charset="-122"/>
              </a:rPr>
              <a:t>Intel reserves the right to change roadmaps or discontinue products, software and software support services through standard EOL/PDN processes. Please contact your Intel account rep for additional information.”</a:t>
            </a:r>
          </a:p>
        </p:txBody>
      </p:sp>
      <p:sp>
        <p:nvSpPr>
          <p:cNvPr id="3" name="Rectangle 2">
            <a:extLst>
              <a:ext uri="{FF2B5EF4-FFF2-40B4-BE49-F238E27FC236}">
                <a16:creationId xmlns:a16="http://schemas.microsoft.com/office/drawing/2014/main" id="{B841B385-4347-44A7-CE02-2603278100E1}"/>
              </a:ext>
            </a:extLst>
          </p:cNvPr>
          <p:cNvSpPr/>
          <p:nvPr/>
        </p:nvSpPr>
        <p:spPr>
          <a:xfrm>
            <a:off x="9283234" y="6132145"/>
            <a:ext cx="2533389" cy="314381"/>
          </a:xfrm>
          <a:prstGeom prst="rect">
            <a:avLst/>
          </a:prstGeom>
        </p:spPr>
        <p:txBody>
          <a:bodyPr wrap="squar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Tree>
    <p:extLst>
      <p:ext uri="{BB962C8B-B14F-4D97-AF65-F5344CB8AC3E}">
        <p14:creationId xmlns:p14="http://schemas.microsoft.com/office/powerpoint/2010/main" val="2922812063"/>
      </p:ext>
    </p:extLst>
  </p:cSld>
  <p:clrMapOvr>
    <a:masterClrMapping/>
  </p:clrMapOvr>
  <p:extLst>
    <p:ext uri="{6950BFC3-D8DA-4A85-94F7-54DA5524770B}">
      <p188:commentRel xmlns:p188="http://schemas.microsoft.com/office/powerpoint/2018/8/main" r:id="rId2"/>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48">
            <a:extLst>
              <a:ext uri="{FF2B5EF4-FFF2-40B4-BE49-F238E27FC236}">
                <a16:creationId xmlns:a16="http://schemas.microsoft.com/office/drawing/2014/main" id="{22545BC5-B91A-4A93-AD90-F6F4B8CFBC45}"/>
              </a:ext>
            </a:extLst>
          </p:cNvPr>
          <p:cNvSpPr/>
          <p:nvPr/>
        </p:nvSpPr>
        <p:spPr>
          <a:xfrm>
            <a:off x="4606596" y="2444208"/>
            <a:ext cx="3993370" cy="1807643"/>
          </a:xfrm>
          <a:prstGeom prst="rect">
            <a:avLst/>
          </a:prstGeom>
          <a:gradFill flip="none" rotWithShape="1">
            <a:gsLst>
              <a:gs pos="0">
                <a:schemeClr val="bg2"/>
              </a:gs>
              <a:gs pos="100000">
                <a:schemeClr val="accent1">
                  <a:shade val="100000"/>
                  <a:satMod val="115000"/>
                </a:schemeClr>
              </a:gs>
            </a:gsLst>
            <a:lin ang="16200000" scaled="1"/>
            <a:tileRect/>
          </a:gradFill>
          <a:ln w="9525">
            <a:solidFill>
              <a:schemeClr val="accent2"/>
            </a:solidFill>
          </a:ln>
        </p:spPr>
        <p:style>
          <a:lnRef idx="2">
            <a:schemeClr val="dk1"/>
          </a:lnRef>
          <a:fillRef idx="1">
            <a:schemeClr val="lt1"/>
          </a:fillRef>
          <a:effectRef idx="0">
            <a:schemeClr val="dk1"/>
          </a:effectRef>
          <a:fontRef idx="minor">
            <a:schemeClr val="dk1"/>
          </a:fontRef>
        </p:style>
        <p:txBody>
          <a:bodyPr lIns="91440" tIns="0" rIns="640080" bIns="60960" rtlCol="0" anchor="ctr" anchorCtr="0"/>
          <a:lstStyle/>
          <a:p>
            <a:pPr marL="112713" indent="-112713" defTabSz="609523">
              <a:spcBef>
                <a:spcPts val="1200"/>
              </a:spcBef>
              <a:buFont typeface="Arial" panose="020B0604020202020204" pitchFamily="34" charset="0"/>
              <a:buChar char="•"/>
            </a:pPr>
            <a:r>
              <a:rPr lang="en-US" sz="1600">
                <a:solidFill>
                  <a:srgbClr val="FFFFFF"/>
                </a:solidFill>
                <a:latin typeface="IntelOne Text Light" panose="020B0403020203020204" pitchFamily="34" charset="0"/>
              </a:rPr>
              <a:t>Intel® Xeon® W 11000E Series paired with RM590E PCH</a:t>
            </a:r>
          </a:p>
          <a:p>
            <a:pPr marL="112713" indent="-112713" defTabSz="609523">
              <a:spcBef>
                <a:spcPts val="1200"/>
              </a:spcBef>
              <a:buFont typeface="Arial" panose="020B0604020202020204" pitchFamily="34" charset="0"/>
              <a:buChar char="•"/>
            </a:pPr>
            <a:r>
              <a:rPr lang="en-US" sz="1600">
                <a:solidFill>
                  <a:srgbClr val="FFFFFF"/>
                </a:solidFill>
                <a:latin typeface="IntelOne Text Light" panose="020B0403020203020204" pitchFamily="34" charset="0"/>
              </a:rPr>
              <a:t>12th Gen Intel® Core™ (S-Series) paired with R680E PCH</a:t>
            </a:r>
          </a:p>
          <a:p>
            <a:pPr marL="112713" indent="-112713" defTabSz="609523">
              <a:spcBef>
                <a:spcPts val="1200"/>
              </a:spcBef>
              <a:buFont typeface="Arial" panose="020B0604020202020204" pitchFamily="34" charset="0"/>
              <a:buChar char="•"/>
            </a:pPr>
            <a:r>
              <a:rPr lang="en-US" sz="1600">
                <a:solidFill>
                  <a:srgbClr val="FFFFFF"/>
                </a:solidFill>
                <a:latin typeface="IntelOne Text Light" panose="020B0403020203020204" pitchFamily="34" charset="0"/>
              </a:rPr>
              <a:t>13th Gen Intel® Core™ (S-series) paired </a:t>
            </a:r>
            <a:r>
              <a:rPr kumimoji="0" lang="en-US" sz="1600" b="0" i="0" u="none" strike="noStrike" kern="0" cap="none" spc="0" normalizeH="0" baseline="0" noProof="0">
                <a:ln>
                  <a:noFill/>
                </a:ln>
                <a:solidFill>
                  <a:srgbClr val="FFFFFF"/>
                </a:solidFill>
                <a:effectLst/>
                <a:uLnTx/>
                <a:uFillTx/>
                <a:latin typeface="IntelOne Text Light" panose="020B0403020203020204" pitchFamily="34" charset="0"/>
                <a:sym typeface="Helvetica Neue"/>
              </a:rPr>
              <a:t>with R680E PCH</a:t>
            </a:r>
            <a:endParaRPr lang="en-US" sz="1050">
              <a:solidFill>
                <a:srgbClr val="FFFFFF"/>
              </a:solidFill>
              <a:latin typeface="IntelOne Text Light" panose="020B0403020203020204" pitchFamily="34" charset="0"/>
            </a:endParaRPr>
          </a:p>
        </p:txBody>
      </p:sp>
      <p:sp>
        <p:nvSpPr>
          <p:cNvPr id="2" name="Title 1">
            <a:extLst>
              <a:ext uri="{FF2B5EF4-FFF2-40B4-BE49-F238E27FC236}">
                <a16:creationId xmlns:a16="http://schemas.microsoft.com/office/drawing/2014/main" id="{C93A75D7-2C3E-4BF5-B2C1-6F70507F01E5}"/>
              </a:ext>
            </a:extLst>
          </p:cNvPr>
          <p:cNvSpPr>
            <a:spLocks noGrp="1"/>
          </p:cNvSpPr>
          <p:nvPr>
            <p:ph type="title"/>
          </p:nvPr>
        </p:nvSpPr>
        <p:spPr>
          <a:xfrm>
            <a:off x="571370" y="238254"/>
            <a:ext cx="11010816" cy="952499"/>
          </a:xfrm>
        </p:spPr>
        <p:txBody>
          <a:bodyPr/>
          <a:lstStyle/>
          <a:p>
            <a:r>
              <a:rPr lang="en-US"/>
              <a:t>Integrated Ethernet with TSN</a:t>
            </a:r>
          </a:p>
        </p:txBody>
      </p:sp>
      <p:sp>
        <p:nvSpPr>
          <p:cNvPr id="4" name="Text Placeholder 8">
            <a:extLst>
              <a:ext uri="{FF2B5EF4-FFF2-40B4-BE49-F238E27FC236}">
                <a16:creationId xmlns:a16="http://schemas.microsoft.com/office/drawing/2014/main" id="{08A679AA-6603-4E68-9B8E-D8116C677EDD}"/>
              </a:ext>
            </a:extLst>
          </p:cNvPr>
          <p:cNvSpPr txBox="1">
            <a:spLocks/>
          </p:cNvSpPr>
          <p:nvPr/>
        </p:nvSpPr>
        <p:spPr>
          <a:xfrm>
            <a:off x="484196" y="6099921"/>
            <a:ext cx="11248101" cy="129972"/>
          </a:xfrm>
          <a:prstGeom prst="rect">
            <a:avLst/>
          </a:prstGeom>
        </p:spPr>
        <p:txBody>
          <a:bodyPr anchor="ct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indent="0" hangingPunct="1">
              <a:buNone/>
            </a:pPr>
            <a:r>
              <a:rPr lang="en-US" sz="1400"/>
              <a:t>1 - Can also be paired with discrete Ethernet TSN controller I225/i226 for more ports</a:t>
            </a:r>
          </a:p>
        </p:txBody>
      </p:sp>
      <p:graphicFrame>
        <p:nvGraphicFramePr>
          <p:cNvPr id="5" name="Table 4">
            <a:extLst>
              <a:ext uri="{FF2B5EF4-FFF2-40B4-BE49-F238E27FC236}">
                <a16:creationId xmlns:a16="http://schemas.microsoft.com/office/drawing/2014/main" id="{13B78D54-C303-4700-8B65-73C7B0ED46FD}"/>
              </a:ext>
            </a:extLst>
          </p:cNvPr>
          <p:cNvGraphicFramePr>
            <a:graphicFrameLocks noGrp="1"/>
          </p:cNvGraphicFramePr>
          <p:nvPr>
            <p:extLst>
              <p:ext uri="{D42A27DB-BD31-4B8C-83A1-F6EECF244321}">
                <p14:modId xmlns:p14="http://schemas.microsoft.com/office/powerpoint/2010/main" val="1149871984"/>
              </p:ext>
            </p:extLst>
          </p:nvPr>
        </p:nvGraphicFramePr>
        <p:xfrm>
          <a:off x="471950" y="1061659"/>
          <a:ext cx="3985350" cy="2499360"/>
        </p:xfrm>
        <a:graphic>
          <a:graphicData uri="http://schemas.openxmlformats.org/drawingml/2006/table">
            <a:tbl>
              <a:tblPr firstRow="1" bandRow="1">
                <a:tableStyleId>{72833802-FEF1-4C79-8D5D-14CF1EAF98D9}</a:tableStyleId>
              </a:tblPr>
              <a:tblGrid>
                <a:gridCol w="3985350">
                  <a:extLst>
                    <a:ext uri="{9D8B030D-6E8A-4147-A177-3AD203B41FA5}">
                      <a16:colId xmlns:a16="http://schemas.microsoft.com/office/drawing/2014/main" val="20000"/>
                    </a:ext>
                  </a:extLst>
                </a:gridCol>
              </a:tblGrid>
              <a:tr h="284480">
                <a:tc>
                  <a:txBody>
                    <a:bodyPr/>
                    <a:lstStyle/>
                    <a:p>
                      <a:pPr algn="l"/>
                      <a:r>
                        <a:rPr lang="en-US" sz="1100" b="1" cap="all" baseline="0">
                          <a:solidFill>
                            <a:schemeClr val="tx1"/>
                          </a:solidFill>
                          <a:latin typeface="+mn-lt"/>
                        </a:rPr>
                        <a:t>Key Hardware Capabilities</a:t>
                      </a:r>
                    </a:p>
                  </a:txBody>
                  <a:tcPr marL="121920" marR="121920" marT="60960" marB="60960">
                    <a:solidFill>
                      <a:schemeClr val="bg2"/>
                    </a:solidFill>
                  </a:tcPr>
                </a:tc>
                <a:extLst>
                  <a:ext uri="{0D108BD9-81ED-4DB2-BD59-A6C34878D82A}">
                    <a16:rowId xmlns:a16="http://schemas.microsoft.com/office/drawing/2014/main" val="10000"/>
                  </a:ext>
                </a:extLst>
              </a:tr>
              <a:tr h="447040">
                <a:tc>
                  <a:txBody>
                    <a:bodyPr/>
                    <a:lstStyle/>
                    <a:p>
                      <a:pPr algn="l"/>
                      <a:r>
                        <a:rPr lang="en-US" sz="1100">
                          <a:latin typeface="+mn-lt"/>
                        </a:rPr>
                        <a:t>Intel Number of Integrated Ethernet / MAC Controllers </a:t>
                      </a:r>
                    </a:p>
                    <a:p>
                      <a:pPr marL="171450" indent="-171450" algn="l">
                        <a:buFont typeface="Wingdings" panose="05000000000000000000" pitchFamily="2" charset="2"/>
                        <a:buChar char="§"/>
                      </a:pPr>
                      <a:r>
                        <a:rPr lang="en-US" sz="1100" b="0" i="0" u="none" strike="noStrike" cap="none" spc="0" baseline="0">
                          <a:solidFill>
                            <a:schemeClr val="tx1"/>
                          </a:solidFill>
                          <a:uFillTx/>
                          <a:latin typeface="+mn-lt"/>
                          <a:ea typeface="Intel Clear Light" panose="020B0404020203020204" pitchFamily="34" charset="0"/>
                          <a:cs typeface="Intel Clear Light" panose="020B0404020203020204" pitchFamily="34" charset="0"/>
                          <a:sym typeface="Intel Clear"/>
                        </a:rPr>
                        <a:t>1 to 3x 2.5GbE port with TSN support varying by processor family</a:t>
                      </a:r>
                    </a:p>
                    <a:p>
                      <a:pPr marL="171450" indent="-171450" algn="l">
                        <a:buFont typeface="Wingdings" panose="05000000000000000000" pitchFamily="2" charset="2"/>
                        <a:buChar char="§"/>
                      </a:pPr>
                      <a:r>
                        <a:rPr lang="en-US" sz="1100" b="0" i="0" u="none" strike="noStrike" cap="none" spc="0" baseline="0">
                          <a:solidFill>
                            <a:schemeClr val="tx1"/>
                          </a:solidFill>
                          <a:uFillTx/>
                          <a:latin typeface="+mn-lt"/>
                          <a:ea typeface="Intel Clear Light" panose="020B0404020203020204" pitchFamily="34" charset="0"/>
                          <a:cs typeface="Intel Clear Light" panose="020B0404020203020204" pitchFamily="34" charset="0"/>
                          <a:sym typeface="Intel Clear"/>
                        </a:rPr>
                        <a:t>1x 1GbE port on Intel® Core™ processors</a:t>
                      </a:r>
                    </a:p>
                  </a:txBody>
                  <a:tcPr marL="121920" marR="121920" marT="60960" marB="60960"/>
                </a:tc>
                <a:extLst>
                  <a:ext uri="{0D108BD9-81ED-4DB2-BD59-A6C34878D82A}">
                    <a16:rowId xmlns:a16="http://schemas.microsoft.com/office/drawing/2014/main" val="10001"/>
                  </a:ext>
                </a:extLst>
              </a:tr>
              <a:tr h="1097280">
                <a:tc>
                  <a:txBody>
                    <a:bodyPr/>
                    <a:lstStyle/>
                    <a:p>
                      <a:pPr algn="l"/>
                      <a:r>
                        <a:rPr lang="en-US" sz="1100">
                          <a:latin typeface="+mn-lt"/>
                        </a:rPr>
                        <a:t>Features :</a:t>
                      </a:r>
                    </a:p>
                    <a:p>
                      <a:pPr marL="171450" indent="-171450" algn="l">
                        <a:buFont typeface="Wingdings" panose="05000000000000000000" pitchFamily="2" charset="2"/>
                        <a:buChar char="§"/>
                      </a:pPr>
                      <a:r>
                        <a:rPr lang="en-US" sz="1100">
                          <a:latin typeface="+mn-lt"/>
                          <a:ea typeface="Intel Clear Light" panose="020B0404020203020204" pitchFamily="34" charset="0"/>
                          <a:cs typeface="Intel Clear Light" panose="020B0404020203020204" pitchFamily="34" charset="0"/>
                        </a:rPr>
                        <a:t>IEEE 802.1: AS, </a:t>
                      </a:r>
                      <a:r>
                        <a:rPr lang="en-US" sz="1100" err="1">
                          <a:latin typeface="+mn-lt"/>
                          <a:ea typeface="Intel Clear Light" panose="020B0404020203020204" pitchFamily="34" charset="0"/>
                          <a:cs typeface="Intel Clear Light" panose="020B0404020203020204" pitchFamily="34" charset="0"/>
                        </a:rPr>
                        <a:t>Qav</a:t>
                      </a:r>
                      <a:r>
                        <a:rPr lang="en-US" sz="1100">
                          <a:latin typeface="+mn-lt"/>
                          <a:ea typeface="Intel Clear Light" panose="020B0404020203020204" pitchFamily="34" charset="0"/>
                          <a:cs typeface="Intel Clear Light" panose="020B0404020203020204" pitchFamily="34" charset="0"/>
                        </a:rPr>
                        <a:t>, Qbv, </a:t>
                      </a:r>
                      <a:r>
                        <a:rPr lang="en-US" sz="1100" err="1">
                          <a:latin typeface="+mn-lt"/>
                          <a:ea typeface="Intel Clear Light" panose="020B0404020203020204" pitchFamily="34" charset="0"/>
                          <a:cs typeface="Intel Clear Light" panose="020B0404020203020204" pitchFamily="34" charset="0"/>
                        </a:rPr>
                        <a:t>Qbu</a:t>
                      </a:r>
                      <a:r>
                        <a:rPr lang="en-US" sz="1100">
                          <a:latin typeface="+mn-lt"/>
                          <a:ea typeface="Intel Clear Light" panose="020B0404020203020204" pitchFamily="34" charset="0"/>
                          <a:cs typeface="Intel Clear Light" panose="020B0404020203020204" pitchFamily="34" charset="0"/>
                        </a:rPr>
                        <a:t> </a:t>
                      </a:r>
                    </a:p>
                    <a:p>
                      <a:pPr marL="171450" indent="-171450" algn="l">
                        <a:buFont typeface="Wingdings" panose="05000000000000000000" pitchFamily="2" charset="2"/>
                        <a:buChar char="§"/>
                      </a:pPr>
                      <a:r>
                        <a:rPr lang="en-US" sz="1100">
                          <a:latin typeface="+mn-lt"/>
                          <a:ea typeface="Intel Clear Light" panose="020B0404020203020204" pitchFamily="34" charset="0"/>
                          <a:cs typeface="Intel Clear Light" panose="020B0404020203020204" pitchFamily="34" charset="0"/>
                        </a:rPr>
                        <a:t>IEEE 802.3: </a:t>
                      </a:r>
                      <a:r>
                        <a:rPr lang="en-US" sz="1100" err="1">
                          <a:latin typeface="+mn-lt"/>
                          <a:ea typeface="Intel Clear Light" panose="020B0404020203020204" pitchFamily="34" charset="0"/>
                          <a:cs typeface="Intel Clear Light" panose="020B0404020203020204" pitchFamily="34" charset="0"/>
                        </a:rPr>
                        <a:t>br</a:t>
                      </a:r>
                      <a:endParaRPr lang="en-US" sz="1100">
                        <a:latin typeface="+mn-lt"/>
                        <a:ea typeface="Intel Clear Light" panose="020B0404020203020204" pitchFamily="34" charset="0"/>
                        <a:cs typeface="Intel Clear Light" panose="020B0404020203020204" pitchFamily="34" charset="0"/>
                      </a:endParaRPr>
                    </a:p>
                    <a:p>
                      <a:pPr marL="171450" indent="-171450" algn="l">
                        <a:buFont typeface="Wingdings" panose="05000000000000000000" pitchFamily="2" charset="2"/>
                        <a:buChar char="§"/>
                      </a:pPr>
                      <a:r>
                        <a:rPr lang="en-US" sz="1100">
                          <a:latin typeface="+mn-lt"/>
                          <a:ea typeface="Intel Clear Light" panose="020B0404020203020204" pitchFamily="34" charset="0"/>
                          <a:cs typeface="Intel Clear Light" panose="020B0404020203020204" pitchFamily="34" charset="0"/>
                        </a:rPr>
                        <a:t>Various HW-based Rx Filtering</a:t>
                      </a:r>
                    </a:p>
                    <a:p>
                      <a:pPr marL="171450" indent="-171450" algn="l">
                        <a:buFont typeface="Wingdings" panose="05000000000000000000" pitchFamily="2" charset="2"/>
                        <a:buChar char="§"/>
                      </a:pPr>
                      <a:r>
                        <a:rPr lang="en-US" sz="1100">
                          <a:latin typeface="+mn-lt"/>
                          <a:ea typeface="Intel Clear Light" panose="020B0404020203020204" pitchFamily="34" charset="0"/>
                          <a:cs typeface="Intel Clear Light" panose="020B0404020203020204" pitchFamily="34" charset="0"/>
                        </a:rPr>
                        <a:t>Time Base Scheduling (TBS)</a:t>
                      </a:r>
                    </a:p>
                    <a:p>
                      <a:pPr marL="171450" indent="-171450" algn="l">
                        <a:buFont typeface="Wingdings" panose="05000000000000000000" pitchFamily="2" charset="2"/>
                        <a:buChar char="§"/>
                      </a:pPr>
                      <a:r>
                        <a:rPr lang="en-US" sz="1100">
                          <a:latin typeface="+mn-lt"/>
                          <a:ea typeface="Intel Clear Light" panose="020B0404020203020204" pitchFamily="34" charset="0"/>
                          <a:cs typeface="Intel Clear Light" panose="020B0404020203020204" pitchFamily="34" charset="0"/>
                        </a:rPr>
                        <a:t>Perf Monitors</a:t>
                      </a:r>
                      <a:endParaRPr lang="en-US" sz="1100" b="0">
                        <a:latin typeface="+mn-lt"/>
                        <a:ea typeface="Intel Clear Light" panose="020B0404020203020204" pitchFamily="34" charset="0"/>
                        <a:cs typeface="Intel Clear Light" panose="020B0404020203020204" pitchFamily="34" charset="0"/>
                      </a:endParaRPr>
                    </a:p>
                  </a:txBody>
                  <a:tcPr marL="121920" marR="121920" marT="60960" marB="60960"/>
                </a:tc>
                <a:extLst>
                  <a:ext uri="{0D108BD9-81ED-4DB2-BD59-A6C34878D82A}">
                    <a16:rowId xmlns:a16="http://schemas.microsoft.com/office/drawing/2014/main" val="10002"/>
                  </a:ext>
                </a:extLst>
              </a:tr>
              <a:tr h="226810">
                <a:tc>
                  <a:txBody>
                    <a:bodyPr/>
                    <a:lstStyle/>
                    <a:p>
                      <a:pPr algn="l"/>
                      <a:r>
                        <a:rPr lang="en-US" sz="1100">
                          <a:latin typeface="+mn-lt"/>
                        </a:rPr>
                        <a:t>Interfaces per Controller (see diagram to the right)</a:t>
                      </a:r>
                    </a:p>
                  </a:txBody>
                  <a:tcPr marL="121920" marR="121920" marT="60960" marB="60960"/>
                </a:tc>
                <a:extLst>
                  <a:ext uri="{0D108BD9-81ED-4DB2-BD59-A6C34878D82A}">
                    <a16:rowId xmlns:a16="http://schemas.microsoft.com/office/drawing/2014/main" val="10003"/>
                  </a:ext>
                </a:extLst>
              </a:tr>
            </a:tbl>
          </a:graphicData>
        </a:graphic>
      </p:graphicFrame>
      <p:graphicFrame>
        <p:nvGraphicFramePr>
          <p:cNvPr id="6" name="Table 5">
            <a:extLst>
              <a:ext uri="{FF2B5EF4-FFF2-40B4-BE49-F238E27FC236}">
                <a16:creationId xmlns:a16="http://schemas.microsoft.com/office/drawing/2014/main" id="{3D605807-9ED6-4E3A-A18B-6CAEC3283434}"/>
              </a:ext>
            </a:extLst>
          </p:cNvPr>
          <p:cNvGraphicFramePr>
            <a:graphicFrameLocks noGrp="1"/>
          </p:cNvGraphicFramePr>
          <p:nvPr>
            <p:extLst>
              <p:ext uri="{D42A27DB-BD31-4B8C-83A1-F6EECF244321}">
                <p14:modId xmlns:p14="http://schemas.microsoft.com/office/powerpoint/2010/main" val="3238975510"/>
              </p:ext>
            </p:extLst>
          </p:nvPr>
        </p:nvGraphicFramePr>
        <p:xfrm>
          <a:off x="471949" y="3810379"/>
          <a:ext cx="3993371" cy="2087880"/>
        </p:xfrm>
        <a:graphic>
          <a:graphicData uri="http://schemas.openxmlformats.org/drawingml/2006/table">
            <a:tbl>
              <a:tblPr firstRow="1" bandRow="1">
                <a:tableStyleId>{72833802-FEF1-4C79-8D5D-14CF1EAF98D9}</a:tableStyleId>
              </a:tblPr>
              <a:tblGrid>
                <a:gridCol w="3993371">
                  <a:extLst>
                    <a:ext uri="{9D8B030D-6E8A-4147-A177-3AD203B41FA5}">
                      <a16:colId xmlns:a16="http://schemas.microsoft.com/office/drawing/2014/main" val="20000"/>
                    </a:ext>
                  </a:extLst>
                </a:gridCol>
              </a:tblGrid>
              <a:tr h="284480">
                <a:tc>
                  <a:txBody>
                    <a:bodyPr/>
                    <a:lstStyle/>
                    <a:p>
                      <a:pPr marL="0" algn="l" defTabSz="914400" rtl="0" eaLnBrk="1" latinLnBrk="0" hangingPunct="1"/>
                      <a:r>
                        <a:rPr lang="en-US" sz="1100" b="1" kern="1200" cap="all" baseline="0">
                          <a:solidFill>
                            <a:schemeClr val="tx1"/>
                          </a:solidFill>
                          <a:latin typeface="+mn-lt"/>
                          <a:ea typeface="+mn-ea"/>
                          <a:cs typeface="+mn-cs"/>
                        </a:rPr>
                        <a:t>Key Software Capabilities</a:t>
                      </a:r>
                    </a:p>
                  </a:txBody>
                  <a:tcPr marL="121920" marR="121920" marT="60960" marB="60960">
                    <a:solidFill>
                      <a:schemeClr val="bg2"/>
                    </a:solidFill>
                  </a:tcPr>
                </a:tc>
                <a:extLst>
                  <a:ext uri="{0D108BD9-81ED-4DB2-BD59-A6C34878D82A}">
                    <a16:rowId xmlns:a16="http://schemas.microsoft.com/office/drawing/2014/main" val="10000"/>
                  </a:ext>
                </a:extLst>
              </a:tr>
              <a:tr h="1747520">
                <a:tc>
                  <a:txBody>
                    <a:bodyPr/>
                    <a:lstStyle/>
                    <a:p>
                      <a:pPr algn="l"/>
                      <a:r>
                        <a:rPr lang="en-US" sz="1100">
                          <a:latin typeface="+mn-lt"/>
                        </a:rPr>
                        <a:t>VxWorks*</a:t>
                      </a:r>
                    </a:p>
                    <a:p>
                      <a:pPr algn="l"/>
                      <a:r>
                        <a:rPr lang="en-US" sz="1100">
                          <a:latin typeface="+mn-lt"/>
                        </a:rPr>
                        <a:t>Linux </a:t>
                      </a:r>
                      <a:r>
                        <a:rPr lang="en-US" sz="1100" err="1">
                          <a:latin typeface="+mn-lt"/>
                        </a:rPr>
                        <a:t>Yocto</a:t>
                      </a:r>
                      <a:r>
                        <a:rPr lang="en-US" sz="1100">
                          <a:latin typeface="+mn-lt"/>
                        </a:rPr>
                        <a:t>*, Ubuntu*</a:t>
                      </a:r>
                    </a:p>
                    <a:p>
                      <a:pPr marL="171450" indent="-171450" algn="l">
                        <a:buFont typeface="Wingdings" panose="05000000000000000000" pitchFamily="2" charset="2"/>
                        <a:buChar char="§"/>
                      </a:pPr>
                      <a:r>
                        <a:rPr lang="en-US" sz="1100">
                          <a:latin typeface="+mn-lt"/>
                          <a:ea typeface="Intel Clear Light" panose="020B0404020203020204" pitchFamily="34" charset="0"/>
                          <a:cs typeface="Intel Clear Light" panose="020B0404020203020204" pitchFamily="34" charset="0"/>
                        </a:rPr>
                        <a:t>Kernel Driver</a:t>
                      </a:r>
                    </a:p>
                    <a:p>
                      <a:pPr marL="342900" lvl="1" indent="-173038" algn="l">
                        <a:buFont typeface="Intel Clear" panose="020B0604020203020204" pitchFamily="34" charset="0"/>
                        <a:buChar char="-"/>
                      </a:pPr>
                      <a:r>
                        <a:rPr lang="en-US" sz="1100">
                          <a:latin typeface="+mn-lt"/>
                          <a:ea typeface="Intel Clear Light" panose="020B0404020203020204" pitchFamily="34" charset="0"/>
                          <a:cs typeface="Intel Clear Light" panose="020B0404020203020204" pitchFamily="34" charset="0"/>
                        </a:rPr>
                        <a:t>PREEMPT_RT kernel patches, to complement TSN</a:t>
                      </a:r>
                    </a:p>
                    <a:p>
                      <a:pPr marL="342900" lvl="1" indent="-173038" algn="l">
                        <a:buFont typeface="Intel Clear" panose="020B0604020203020204" pitchFamily="34" charset="0"/>
                        <a:buChar char="-"/>
                      </a:pPr>
                      <a:r>
                        <a:rPr lang="en-US" sz="1100">
                          <a:latin typeface="+mn-lt"/>
                          <a:ea typeface="Intel Clear Light" panose="020B0404020203020204" pitchFamily="34" charset="0"/>
                          <a:cs typeface="Intel Clear Light" panose="020B0404020203020204" pitchFamily="34" charset="0"/>
                        </a:rPr>
                        <a:t>Support for Standard Kernel TSN APIs</a:t>
                      </a:r>
                    </a:p>
                    <a:p>
                      <a:pPr marL="171450" indent="-171450" algn="l">
                        <a:buFont typeface="Wingdings" panose="05000000000000000000" pitchFamily="2" charset="2"/>
                        <a:buChar char="§"/>
                      </a:pPr>
                      <a:r>
                        <a:rPr lang="en-US" sz="1100">
                          <a:latin typeface="+mn-lt"/>
                          <a:ea typeface="Intel Clear Light" panose="020B0404020203020204" pitchFamily="34" charset="0"/>
                          <a:cs typeface="Intel Clear Light" panose="020B0404020203020204" pitchFamily="34" charset="0"/>
                        </a:rPr>
                        <a:t>Reference TSN middleware stacks</a:t>
                      </a:r>
                    </a:p>
                    <a:p>
                      <a:pPr marL="341313" lvl="1" indent="-171450" algn="l">
                        <a:buFont typeface="Intel Clear" panose="020B0604020203020204" pitchFamily="34" charset="0"/>
                        <a:buChar char="-"/>
                      </a:pPr>
                      <a:r>
                        <a:rPr lang="en-US" sz="1100">
                          <a:latin typeface="+mn-lt"/>
                          <a:ea typeface="Intel Clear Light" panose="020B0404020203020204" pitchFamily="34" charset="0"/>
                          <a:cs typeface="Intel Clear Light" panose="020B0404020203020204" pitchFamily="34" charset="0"/>
                        </a:rPr>
                        <a:t>OPC-UA ( Client/Server, open62541 </a:t>
                      </a:r>
                      <a:r>
                        <a:rPr lang="en-US" sz="1100" err="1">
                          <a:latin typeface="+mn-lt"/>
                          <a:ea typeface="Intel Clear Light" panose="020B0404020203020204" pitchFamily="34" charset="0"/>
                          <a:cs typeface="Intel Clear Light" panose="020B0404020203020204" pitchFamily="34" charset="0"/>
                        </a:rPr>
                        <a:t>PubSub</a:t>
                      </a:r>
                      <a:r>
                        <a:rPr lang="en-US" sz="1100">
                          <a:latin typeface="+mn-lt"/>
                          <a:ea typeface="Intel Clear Light" panose="020B0404020203020204" pitchFamily="34" charset="0"/>
                          <a:cs typeface="Intel Clear Light" panose="020B0404020203020204" pitchFamily="34" charset="0"/>
                        </a:rPr>
                        <a:t>)</a:t>
                      </a:r>
                    </a:p>
                    <a:p>
                      <a:pPr marL="341313" lvl="1" indent="-171450" algn="l">
                        <a:buFont typeface="Intel Clear" panose="020B0604020203020204" pitchFamily="34" charset="0"/>
                        <a:buChar char="-"/>
                      </a:pPr>
                      <a:r>
                        <a:rPr lang="en-US" sz="1100" err="1">
                          <a:latin typeface="+mn-lt"/>
                          <a:ea typeface="Intel Clear Light" panose="020B0404020203020204" pitchFamily="34" charset="0"/>
                          <a:cs typeface="Intel Clear Light" panose="020B0404020203020204" pitchFamily="34" charset="0"/>
                        </a:rPr>
                        <a:t>Linuxptp</a:t>
                      </a:r>
                      <a:r>
                        <a:rPr lang="en-US" sz="1100">
                          <a:latin typeface="+mn-lt"/>
                          <a:ea typeface="Intel Clear Light" panose="020B0404020203020204" pitchFamily="34" charset="0"/>
                          <a:cs typeface="Intel Clear Light" panose="020B0404020203020204" pitchFamily="34" charset="0"/>
                        </a:rPr>
                        <a:t> (802.1AS)</a:t>
                      </a:r>
                    </a:p>
                    <a:p>
                      <a:pPr marL="341313" lvl="1" indent="-171450" algn="l">
                        <a:buFont typeface="Intel Clear" panose="020B0604020203020204" pitchFamily="34" charset="0"/>
                        <a:buChar char="-"/>
                      </a:pPr>
                      <a:r>
                        <a:rPr lang="en-US" sz="1100" err="1">
                          <a:latin typeface="+mn-lt"/>
                          <a:ea typeface="Intel Clear Light" panose="020B0404020203020204" pitchFamily="34" charset="0"/>
                          <a:cs typeface="Intel Clear Light" panose="020B0404020203020204" pitchFamily="34" charset="0"/>
                        </a:rPr>
                        <a:t>OpenAvnu</a:t>
                      </a:r>
                      <a:r>
                        <a:rPr lang="en-US" sz="1100">
                          <a:latin typeface="+mn-lt"/>
                          <a:ea typeface="Intel Clear Light" panose="020B0404020203020204" pitchFamily="34" charset="0"/>
                          <a:cs typeface="Intel Clear Light" panose="020B0404020203020204" pitchFamily="34" charset="0"/>
                        </a:rPr>
                        <a:t> (802.1AS, 802.1Qav, …)</a:t>
                      </a:r>
                    </a:p>
                    <a:p>
                      <a:pPr marL="341313" lvl="1" indent="-171450" algn="l">
                        <a:buFont typeface="Intel Clear" panose="020B0604020203020204" pitchFamily="34" charset="0"/>
                        <a:buChar char="-"/>
                      </a:pPr>
                      <a:r>
                        <a:rPr lang="en-US" sz="1100">
                          <a:latin typeface="+mn-lt"/>
                          <a:ea typeface="Intel Clear Light" panose="020B0404020203020204" pitchFamily="34" charset="0"/>
                          <a:cs typeface="Intel Clear Light" panose="020B0404020203020204" pitchFamily="34" charset="0"/>
                        </a:rPr>
                        <a:t>Demo Application</a:t>
                      </a:r>
                      <a:endParaRPr lang="en-US" sz="1100" b="0">
                        <a:latin typeface="+mn-lt"/>
                        <a:ea typeface="Intel Clear Light" panose="020B0404020203020204" pitchFamily="34" charset="0"/>
                        <a:cs typeface="Intel Clear Light" panose="020B0404020203020204" pitchFamily="34" charset="0"/>
                      </a:endParaRPr>
                    </a:p>
                  </a:txBody>
                  <a:tcPr marL="121920" marR="121920" marT="60960" marB="60960"/>
                </a:tc>
                <a:extLst>
                  <a:ext uri="{0D108BD9-81ED-4DB2-BD59-A6C34878D82A}">
                    <a16:rowId xmlns:a16="http://schemas.microsoft.com/office/drawing/2014/main" val="10001"/>
                  </a:ext>
                </a:extLst>
              </a:tr>
            </a:tbl>
          </a:graphicData>
        </a:graphic>
      </p:graphicFrame>
      <p:cxnSp>
        <p:nvCxnSpPr>
          <p:cNvPr id="10" name="Straight Connector 9">
            <a:extLst>
              <a:ext uri="{FF2B5EF4-FFF2-40B4-BE49-F238E27FC236}">
                <a16:creationId xmlns:a16="http://schemas.microsoft.com/office/drawing/2014/main" id="{72150A0B-6CED-4303-B6E2-5E287A87DA52}"/>
              </a:ext>
            </a:extLst>
          </p:cNvPr>
          <p:cNvCxnSpPr/>
          <p:nvPr/>
        </p:nvCxnSpPr>
        <p:spPr>
          <a:xfrm>
            <a:off x="8211433" y="4686648"/>
            <a:ext cx="266789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E15F9005-E0FE-4E1E-8FC1-911719E0397E}"/>
              </a:ext>
            </a:extLst>
          </p:cNvPr>
          <p:cNvSpPr txBox="1"/>
          <p:nvPr/>
        </p:nvSpPr>
        <p:spPr>
          <a:xfrm>
            <a:off x="8817919" y="4426602"/>
            <a:ext cx="1906362" cy="228871"/>
          </a:xfrm>
          <a:prstGeom prst="rect">
            <a:avLst/>
          </a:prstGeom>
          <a:noFill/>
        </p:spPr>
        <p:txBody>
          <a:bodyPr vert="horz" wrap="none" lIns="0" tIns="0" rIns="0" bIns="0" rtlCol="0">
            <a:noAutofit/>
          </a:bodyPr>
          <a:lstStyle/>
          <a:p>
            <a:pPr defTabSz="609555"/>
            <a:r>
              <a:rPr lang="en-US" sz="1467">
                <a:solidFill>
                  <a:schemeClr val="tx1"/>
                </a:solidFill>
                <a:latin typeface="IntelOne Text Light" panose="020B0403020203020204" pitchFamily="34" charset="0"/>
              </a:rPr>
              <a:t>SGMII/RGMII + MDIO</a:t>
            </a:r>
          </a:p>
        </p:txBody>
      </p:sp>
      <p:cxnSp>
        <p:nvCxnSpPr>
          <p:cNvPr id="13" name="Straight Connector 12">
            <a:extLst>
              <a:ext uri="{FF2B5EF4-FFF2-40B4-BE49-F238E27FC236}">
                <a16:creationId xmlns:a16="http://schemas.microsoft.com/office/drawing/2014/main" id="{3E80C82B-E7BD-4008-A14D-B6A48E0C286D}"/>
              </a:ext>
            </a:extLst>
          </p:cNvPr>
          <p:cNvCxnSpPr/>
          <p:nvPr/>
        </p:nvCxnSpPr>
        <p:spPr>
          <a:xfrm>
            <a:off x="8372916" y="5135561"/>
            <a:ext cx="25512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06915E5-C1D3-4F2F-BEA8-D62369909D86}"/>
              </a:ext>
            </a:extLst>
          </p:cNvPr>
          <p:cNvCxnSpPr/>
          <p:nvPr/>
        </p:nvCxnSpPr>
        <p:spPr>
          <a:xfrm>
            <a:off x="8211433" y="5587294"/>
            <a:ext cx="2681181" cy="1390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6E08707-3D1B-4822-AA48-F3EBA3ADFD86}"/>
              </a:ext>
            </a:extLst>
          </p:cNvPr>
          <p:cNvSpPr txBox="1"/>
          <p:nvPr/>
        </p:nvSpPr>
        <p:spPr>
          <a:xfrm>
            <a:off x="8820861" y="4911536"/>
            <a:ext cx="1906362" cy="228871"/>
          </a:xfrm>
          <a:prstGeom prst="rect">
            <a:avLst/>
          </a:prstGeom>
          <a:noFill/>
        </p:spPr>
        <p:txBody>
          <a:bodyPr vert="horz" wrap="none" lIns="0" tIns="0" rIns="0" bIns="0" rtlCol="0">
            <a:noAutofit/>
          </a:bodyPr>
          <a:lstStyle/>
          <a:p>
            <a:pPr defTabSz="609555"/>
            <a:r>
              <a:rPr lang="en-US" sz="1467">
                <a:solidFill>
                  <a:schemeClr val="tx1"/>
                </a:solidFill>
                <a:latin typeface="IntelOne Text Light" panose="020B0403020203020204" pitchFamily="34" charset="0"/>
              </a:rPr>
              <a:t>SGMII/RGMII + MDIO</a:t>
            </a:r>
          </a:p>
        </p:txBody>
      </p:sp>
      <p:sp>
        <p:nvSpPr>
          <p:cNvPr id="19" name="TextBox 18">
            <a:extLst>
              <a:ext uri="{FF2B5EF4-FFF2-40B4-BE49-F238E27FC236}">
                <a16:creationId xmlns:a16="http://schemas.microsoft.com/office/drawing/2014/main" id="{B291333A-BCC2-4192-8738-9F4984C4B6B2}"/>
              </a:ext>
            </a:extLst>
          </p:cNvPr>
          <p:cNvSpPr txBox="1"/>
          <p:nvPr/>
        </p:nvSpPr>
        <p:spPr>
          <a:xfrm>
            <a:off x="8817919" y="5384338"/>
            <a:ext cx="1906362" cy="228871"/>
          </a:xfrm>
          <a:prstGeom prst="rect">
            <a:avLst/>
          </a:prstGeom>
          <a:noFill/>
        </p:spPr>
        <p:txBody>
          <a:bodyPr vert="horz" wrap="none" lIns="0" tIns="0" rIns="0" bIns="0" rtlCol="0">
            <a:noAutofit/>
          </a:bodyPr>
          <a:lstStyle/>
          <a:p>
            <a:pPr defTabSz="609555"/>
            <a:r>
              <a:rPr lang="en-US" sz="1467">
                <a:solidFill>
                  <a:schemeClr val="tx1"/>
                </a:solidFill>
                <a:latin typeface="IntelOne Text Light" panose="020B0403020203020204" pitchFamily="34" charset="0"/>
              </a:rPr>
              <a:t>SGMII  + MDIO</a:t>
            </a:r>
          </a:p>
        </p:txBody>
      </p:sp>
      <p:sp>
        <p:nvSpPr>
          <p:cNvPr id="23" name="Rectangle 22">
            <a:extLst>
              <a:ext uri="{FF2B5EF4-FFF2-40B4-BE49-F238E27FC236}">
                <a16:creationId xmlns:a16="http://schemas.microsoft.com/office/drawing/2014/main" id="{BC40478F-A0E4-4CDC-9304-07CACB809228}"/>
              </a:ext>
            </a:extLst>
          </p:cNvPr>
          <p:cNvSpPr/>
          <p:nvPr/>
        </p:nvSpPr>
        <p:spPr>
          <a:xfrm>
            <a:off x="7889708" y="6228622"/>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
        <p:nvSpPr>
          <p:cNvPr id="25" name="Rounded Rectangle 48">
            <a:extLst>
              <a:ext uri="{FF2B5EF4-FFF2-40B4-BE49-F238E27FC236}">
                <a16:creationId xmlns:a16="http://schemas.microsoft.com/office/drawing/2014/main" id="{4E4A32BA-181E-427B-9223-D3C12580CC06}"/>
              </a:ext>
            </a:extLst>
          </p:cNvPr>
          <p:cNvSpPr/>
          <p:nvPr/>
        </p:nvSpPr>
        <p:spPr>
          <a:xfrm>
            <a:off x="4607897" y="1138391"/>
            <a:ext cx="3993371" cy="1212756"/>
          </a:xfrm>
          <a:prstGeom prst="rect">
            <a:avLst/>
          </a:prstGeom>
          <a:gradFill flip="none" rotWithShape="1">
            <a:gsLst>
              <a:gs pos="0">
                <a:schemeClr val="bg2"/>
              </a:gs>
              <a:gs pos="100000">
                <a:schemeClr val="accent1">
                  <a:shade val="100000"/>
                  <a:satMod val="115000"/>
                </a:schemeClr>
              </a:gs>
            </a:gsLst>
            <a:lin ang="16200000" scaled="1"/>
            <a:tileRect/>
          </a:gradFill>
          <a:ln w="9525">
            <a:solidFill>
              <a:schemeClr val="accent2"/>
            </a:solidFill>
          </a:ln>
        </p:spPr>
        <p:style>
          <a:lnRef idx="2">
            <a:schemeClr val="dk1"/>
          </a:lnRef>
          <a:fillRef idx="1">
            <a:schemeClr val="lt1"/>
          </a:fillRef>
          <a:effectRef idx="0">
            <a:schemeClr val="dk1"/>
          </a:effectRef>
          <a:fontRef idx="minor">
            <a:schemeClr val="dk1"/>
          </a:fontRef>
        </p:style>
        <p:txBody>
          <a:bodyPr rIns="548640" bIns="60960" rtlCol="0" anchor="ctr" anchorCtr="0"/>
          <a:lstStyle/>
          <a:p>
            <a:pPr marL="112713" indent="-112713" defTabSz="609523">
              <a:spcBef>
                <a:spcPts val="1200"/>
              </a:spcBef>
              <a:buFont typeface="Arial" panose="020B0604020202020204" pitchFamily="34" charset="0"/>
              <a:buChar char="•"/>
            </a:pPr>
            <a:r>
              <a:rPr lang="en-US" sz="1600">
                <a:solidFill>
                  <a:srgbClr val="FFFFFF"/>
                </a:solidFill>
                <a:latin typeface="IntelOne Text Light" panose="020B0403020203020204" pitchFamily="34" charset="0"/>
              </a:rPr>
              <a:t>11</a:t>
            </a:r>
            <a:r>
              <a:rPr lang="en-US" sz="1600" baseline="30000">
                <a:solidFill>
                  <a:srgbClr val="FFFFFF"/>
                </a:solidFill>
                <a:latin typeface="IntelOne Text Light" panose="020B0403020203020204" pitchFamily="34" charset="0"/>
              </a:rPr>
              <a:t>th</a:t>
            </a:r>
            <a:r>
              <a:rPr lang="en-US" sz="1600">
                <a:solidFill>
                  <a:srgbClr val="FFFFFF"/>
                </a:solidFill>
                <a:latin typeface="IntelOne Text Light" panose="020B0403020203020204" pitchFamily="34" charset="0"/>
              </a:rPr>
              <a:t> Gen Intel® Core™ </a:t>
            </a:r>
            <a:r>
              <a:rPr lang="en-US" sz="1050">
                <a:solidFill>
                  <a:srgbClr val="FFFFFF"/>
                </a:solidFill>
                <a:latin typeface="IntelOne Text Light" panose="020B0403020203020204" pitchFamily="34" charset="0"/>
              </a:rPr>
              <a:t>(UP3 Series)</a:t>
            </a:r>
            <a:endParaRPr lang="en-US" sz="1600">
              <a:solidFill>
                <a:srgbClr val="FFFFFF"/>
              </a:solidFill>
              <a:latin typeface="IntelOne Text Light" panose="020B0403020203020204" pitchFamily="34" charset="0"/>
            </a:endParaRPr>
          </a:p>
          <a:p>
            <a:pPr marL="112713" indent="-112713" defTabSz="609523">
              <a:spcBef>
                <a:spcPts val="1200"/>
              </a:spcBef>
              <a:buFont typeface="Arial" panose="020B0604020202020204" pitchFamily="34" charset="0"/>
              <a:buChar char="•"/>
            </a:pPr>
            <a:r>
              <a:rPr lang="en-US" sz="1600">
                <a:solidFill>
                  <a:srgbClr val="FFFFFF"/>
                </a:solidFill>
                <a:latin typeface="IntelOne Text Light" panose="020B0403020203020204" pitchFamily="34" charset="0"/>
              </a:rPr>
              <a:t>13th Gen Intel® Core™ </a:t>
            </a:r>
            <a:r>
              <a:rPr lang="en-US" sz="1050">
                <a:solidFill>
                  <a:srgbClr val="FFFFFF"/>
                </a:solidFill>
                <a:latin typeface="IntelOne Text Light" panose="020B0403020203020204" pitchFamily="34" charset="0"/>
              </a:rPr>
              <a:t>(P-series)</a:t>
            </a:r>
          </a:p>
          <a:p>
            <a:pPr marL="112713" indent="-112713" defTabSz="609523">
              <a:spcBef>
                <a:spcPts val="1200"/>
              </a:spcBef>
              <a:buFont typeface="Arial" panose="020B0604020202020204" pitchFamily="34" charset="0"/>
              <a:buChar char="•"/>
            </a:pPr>
            <a:r>
              <a:rPr lang="en-US" sz="1600">
                <a:solidFill>
                  <a:srgbClr val="FFFFFF"/>
                </a:solidFill>
                <a:latin typeface="IntelOne Text Light" panose="020B0403020203020204" pitchFamily="34" charset="0"/>
              </a:rPr>
              <a:t>Intel Atom® X7000 Series</a:t>
            </a:r>
          </a:p>
        </p:txBody>
      </p:sp>
      <p:cxnSp>
        <p:nvCxnSpPr>
          <p:cNvPr id="26" name="Straight Connector 25">
            <a:extLst>
              <a:ext uri="{FF2B5EF4-FFF2-40B4-BE49-F238E27FC236}">
                <a16:creationId xmlns:a16="http://schemas.microsoft.com/office/drawing/2014/main" id="{D8AE76F0-CF69-4348-BA44-E7075119D0F7}"/>
              </a:ext>
            </a:extLst>
          </p:cNvPr>
          <p:cNvCxnSpPr/>
          <p:nvPr/>
        </p:nvCxnSpPr>
        <p:spPr>
          <a:xfrm>
            <a:off x="8598029" y="1504199"/>
            <a:ext cx="222195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Rounded Rectangle 53">
            <a:extLst>
              <a:ext uri="{FF2B5EF4-FFF2-40B4-BE49-F238E27FC236}">
                <a16:creationId xmlns:a16="http://schemas.microsoft.com/office/drawing/2014/main" id="{14C04E1B-19D0-42A6-A0EF-885286B201DA}"/>
              </a:ext>
            </a:extLst>
          </p:cNvPr>
          <p:cNvSpPr/>
          <p:nvPr/>
        </p:nvSpPr>
        <p:spPr>
          <a:xfrm>
            <a:off x="10625973" y="1337904"/>
            <a:ext cx="531934" cy="3233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PHY</a:t>
            </a:r>
          </a:p>
        </p:txBody>
      </p:sp>
      <p:sp>
        <p:nvSpPr>
          <p:cNvPr id="28" name="Rounded Rectangle 54">
            <a:extLst>
              <a:ext uri="{FF2B5EF4-FFF2-40B4-BE49-F238E27FC236}">
                <a16:creationId xmlns:a16="http://schemas.microsoft.com/office/drawing/2014/main" id="{FAB4C35C-8364-4AB7-82B7-29A37D3CCBD4}"/>
              </a:ext>
            </a:extLst>
          </p:cNvPr>
          <p:cNvSpPr/>
          <p:nvPr/>
        </p:nvSpPr>
        <p:spPr>
          <a:xfrm>
            <a:off x="7969691" y="1764537"/>
            <a:ext cx="531934" cy="323372"/>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spcBef>
                <a:spcPts val="0"/>
              </a:spcBef>
            </a:pPr>
            <a:r>
              <a:rPr lang="en-US" sz="1067">
                <a:solidFill>
                  <a:srgbClr val="003666"/>
                </a:solidFill>
                <a:latin typeface="IntelOne Text Light" panose="020B0403020203020204" pitchFamily="34" charset="0"/>
              </a:rPr>
              <a:t>Eth</a:t>
            </a:r>
          </a:p>
          <a:p>
            <a:pPr algn="ctr" defTabSz="609523">
              <a:spcBef>
                <a:spcPts val="0"/>
              </a:spcBef>
            </a:pPr>
            <a:r>
              <a:rPr lang="en-US" sz="1067">
                <a:solidFill>
                  <a:srgbClr val="003666"/>
                </a:solidFill>
                <a:latin typeface="IntelOne Text Light" panose="020B0403020203020204" pitchFamily="34" charset="0"/>
              </a:rPr>
              <a:t>01</a:t>
            </a:r>
          </a:p>
        </p:txBody>
      </p:sp>
      <p:cxnSp>
        <p:nvCxnSpPr>
          <p:cNvPr id="29" name="Straight Connector 28">
            <a:extLst>
              <a:ext uri="{FF2B5EF4-FFF2-40B4-BE49-F238E27FC236}">
                <a16:creationId xmlns:a16="http://schemas.microsoft.com/office/drawing/2014/main" id="{A814D57F-16EE-45D7-A2B1-E724C404FA70}"/>
              </a:ext>
            </a:extLst>
          </p:cNvPr>
          <p:cNvCxnSpPr/>
          <p:nvPr/>
        </p:nvCxnSpPr>
        <p:spPr>
          <a:xfrm>
            <a:off x="8589022" y="1922008"/>
            <a:ext cx="2335131" cy="1059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ounded Rectangle 56">
            <a:extLst>
              <a:ext uri="{FF2B5EF4-FFF2-40B4-BE49-F238E27FC236}">
                <a16:creationId xmlns:a16="http://schemas.microsoft.com/office/drawing/2014/main" id="{D8F05100-4BA2-4F84-B601-336A743DC2F4}"/>
              </a:ext>
            </a:extLst>
          </p:cNvPr>
          <p:cNvSpPr/>
          <p:nvPr/>
        </p:nvSpPr>
        <p:spPr>
          <a:xfrm>
            <a:off x="10625972" y="1782493"/>
            <a:ext cx="531934" cy="32337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i219</a:t>
            </a:r>
          </a:p>
        </p:txBody>
      </p:sp>
      <p:sp>
        <p:nvSpPr>
          <p:cNvPr id="31" name="TextBox 30">
            <a:extLst>
              <a:ext uri="{FF2B5EF4-FFF2-40B4-BE49-F238E27FC236}">
                <a16:creationId xmlns:a16="http://schemas.microsoft.com/office/drawing/2014/main" id="{B6C69A22-E73A-4880-8A8A-3FCF842690DB}"/>
              </a:ext>
            </a:extLst>
          </p:cNvPr>
          <p:cNvSpPr txBox="1"/>
          <p:nvPr/>
        </p:nvSpPr>
        <p:spPr>
          <a:xfrm>
            <a:off x="8778621" y="1320079"/>
            <a:ext cx="1660315" cy="174411"/>
          </a:xfrm>
          <a:prstGeom prst="rect">
            <a:avLst/>
          </a:prstGeom>
          <a:noFill/>
        </p:spPr>
        <p:txBody>
          <a:bodyPr vert="horz" wrap="none" lIns="0" tIns="0" rIns="0" bIns="0" rtlCol="0">
            <a:noAutofit/>
          </a:bodyPr>
          <a:lstStyle/>
          <a:p>
            <a:pPr defTabSz="609523"/>
            <a:r>
              <a:rPr lang="en-US" sz="1467">
                <a:solidFill>
                  <a:prstClr val="white"/>
                </a:solidFill>
                <a:latin typeface="IntelOne Text Light" panose="020B0403020203020204" pitchFamily="34" charset="0"/>
              </a:rPr>
              <a:t>SGMII + MDIO</a:t>
            </a:r>
          </a:p>
        </p:txBody>
      </p:sp>
      <p:sp>
        <p:nvSpPr>
          <p:cNvPr id="32" name="TextBox 31">
            <a:extLst>
              <a:ext uri="{FF2B5EF4-FFF2-40B4-BE49-F238E27FC236}">
                <a16:creationId xmlns:a16="http://schemas.microsoft.com/office/drawing/2014/main" id="{CD22CB32-92A9-4590-95B4-CFE541BE223C}"/>
              </a:ext>
            </a:extLst>
          </p:cNvPr>
          <p:cNvSpPr txBox="1"/>
          <p:nvPr/>
        </p:nvSpPr>
        <p:spPr>
          <a:xfrm>
            <a:off x="8776059" y="1686500"/>
            <a:ext cx="1660315" cy="174411"/>
          </a:xfrm>
          <a:prstGeom prst="rect">
            <a:avLst/>
          </a:prstGeom>
          <a:noFill/>
        </p:spPr>
        <p:txBody>
          <a:bodyPr vert="horz" wrap="none" lIns="0" tIns="0" rIns="0" bIns="0" rtlCol="0">
            <a:noAutofit/>
          </a:bodyPr>
          <a:lstStyle/>
          <a:p>
            <a:pPr defTabSz="609523"/>
            <a:r>
              <a:rPr lang="en-US" sz="1467">
                <a:solidFill>
                  <a:prstClr val="white"/>
                </a:solidFill>
                <a:latin typeface="IntelOne Text Light" panose="020B0403020203020204" pitchFamily="34" charset="0"/>
              </a:rPr>
              <a:t>Link (Intel Specific)</a:t>
            </a:r>
          </a:p>
        </p:txBody>
      </p:sp>
      <p:sp>
        <p:nvSpPr>
          <p:cNvPr id="33" name="Rounded Rectangle 61">
            <a:extLst>
              <a:ext uri="{FF2B5EF4-FFF2-40B4-BE49-F238E27FC236}">
                <a16:creationId xmlns:a16="http://schemas.microsoft.com/office/drawing/2014/main" id="{C4237497-A1E1-46B2-A2A6-569B3734D849}"/>
              </a:ext>
            </a:extLst>
          </p:cNvPr>
          <p:cNvSpPr/>
          <p:nvPr/>
        </p:nvSpPr>
        <p:spPr>
          <a:xfrm>
            <a:off x="7969691" y="1348104"/>
            <a:ext cx="531934" cy="323372"/>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TSN</a:t>
            </a:r>
            <a:br>
              <a:rPr lang="en-US" sz="1067">
                <a:solidFill>
                  <a:srgbClr val="003666"/>
                </a:solidFill>
                <a:latin typeface="IntelOne Text Light" panose="020B0403020203020204" pitchFamily="34" charset="0"/>
              </a:rPr>
            </a:br>
            <a:r>
              <a:rPr lang="en-US" sz="1067">
                <a:solidFill>
                  <a:srgbClr val="003666"/>
                </a:solidFill>
                <a:latin typeface="IntelOne Text Light" panose="020B0403020203020204" pitchFamily="34" charset="0"/>
              </a:rPr>
              <a:t>01</a:t>
            </a:r>
          </a:p>
        </p:txBody>
      </p:sp>
      <p:cxnSp>
        <p:nvCxnSpPr>
          <p:cNvPr id="36" name="Straight Connector 35">
            <a:extLst>
              <a:ext uri="{FF2B5EF4-FFF2-40B4-BE49-F238E27FC236}">
                <a16:creationId xmlns:a16="http://schemas.microsoft.com/office/drawing/2014/main" id="{A2B3CF8F-A06E-4464-B141-5EEF7241B1AE}"/>
              </a:ext>
            </a:extLst>
          </p:cNvPr>
          <p:cNvCxnSpPr/>
          <p:nvPr/>
        </p:nvCxnSpPr>
        <p:spPr>
          <a:xfrm>
            <a:off x="8589022" y="3045298"/>
            <a:ext cx="2323557"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0667C28C-990D-474E-B4A4-4A97D680278E}"/>
              </a:ext>
            </a:extLst>
          </p:cNvPr>
          <p:cNvSpPr txBox="1"/>
          <p:nvPr/>
        </p:nvSpPr>
        <p:spPr>
          <a:xfrm>
            <a:off x="8776059" y="2847131"/>
            <a:ext cx="1660315" cy="174411"/>
          </a:xfrm>
          <a:prstGeom prst="rect">
            <a:avLst/>
          </a:prstGeom>
          <a:noFill/>
        </p:spPr>
        <p:txBody>
          <a:bodyPr vert="horz" wrap="none" lIns="0" tIns="0" rIns="0" bIns="0" rtlCol="0">
            <a:noAutofit/>
          </a:bodyPr>
          <a:lstStyle/>
          <a:p>
            <a:pPr defTabSz="609523"/>
            <a:r>
              <a:rPr lang="en-US" sz="1467">
                <a:solidFill>
                  <a:prstClr val="white"/>
                </a:solidFill>
                <a:latin typeface="IntelOne Text Light" panose="020B0403020203020204" pitchFamily="34" charset="0"/>
              </a:rPr>
              <a:t>SGMII + MDIO</a:t>
            </a:r>
          </a:p>
        </p:txBody>
      </p:sp>
      <p:sp>
        <p:nvSpPr>
          <p:cNvPr id="38" name="Rounded Rectangle 51">
            <a:extLst>
              <a:ext uri="{FF2B5EF4-FFF2-40B4-BE49-F238E27FC236}">
                <a16:creationId xmlns:a16="http://schemas.microsoft.com/office/drawing/2014/main" id="{CB3E1164-B0F4-44EB-8A41-61072F21CA16}"/>
              </a:ext>
            </a:extLst>
          </p:cNvPr>
          <p:cNvSpPr/>
          <p:nvPr/>
        </p:nvSpPr>
        <p:spPr>
          <a:xfrm>
            <a:off x="10625974" y="2859857"/>
            <a:ext cx="531934" cy="3233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PHY</a:t>
            </a:r>
          </a:p>
        </p:txBody>
      </p:sp>
      <p:cxnSp>
        <p:nvCxnSpPr>
          <p:cNvPr id="39" name="Straight Connector 38">
            <a:extLst>
              <a:ext uri="{FF2B5EF4-FFF2-40B4-BE49-F238E27FC236}">
                <a16:creationId xmlns:a16="http://schemas.microsoft.com/office/drawing/2014/main" id="{0E88B5CA-E7B3-4691-99D5-591379C6FF2A}"/>
              </a:ext>
            </a:extLst>
          </p:cNvPr>
          <p:cNvCxnSpPr/>
          <p:nvPr/>
        </p:nvCxnSpPr>
        <p:spPr>
          <a:xfrm>
            <a:off x="8598030" y="3447928"/>
            <a:ext cx="222195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Rounded Rectangle 53">
            <a:extLst>
              <a:ext uri="{FF2B5EF4-FFF2-40B4-BE49-F238E27FC236}">
                <a16:creationId xmlns:a16="http://schemas.microsoft.com/office/drawing/2014/main" id="{CBFBEC20-69CF-4786-B3C5-B9124C9A39ED}"/>
              </a:ext>
            </a:extLst>
          </p:cNvPr>
          <p:cNvSpPr/>
          <p:nvPr/>
        </p:nvSpPr>
        <p:spPr>
          <a:xfrm>
            <a:off x="10625974" y="3281633"/>
            <a:ext cx="531934" cy="3233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PHY</a:t>
            </a:r>
          </a:p>
        </p:txBody>
      </p:sp>
      <p:sp>
        <p:nvSpPr>
          <p:cNvPr id="41" name="Rounded Rectangle 54">
            <a:extLst>
              <a:ext uri="{FF2B5EF4-FFF2-40B4-BE49-F238E27FC236}">
                <a16:creationId xmlns:a16="http://schemas.microsoft.com/office/drawing/2014/main" id="{05613FB4-0F87-4BA3-A946-B08458A874EE}"/>
              </a:ext>
            </a:extLst>
          </p:cNvPr>
          <p:cNvSpPr/>
          <p:nvPr/>
        </p:nvSpPr>
        <p:spPr>
          <a:xfrm>
            <a:off x="7969691" y="3689412"/>
            <a:ext cx="531934" cy="323372"/>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spcBef>
                <a:spcPts val="0"/>
              </a:spcBef>
            </a:pPr>
            <a:r>
              <a:rPr lang="en-US" sz="1067">
                <a:solidFill>
                  <a:srgbClr val="003666"/>
                </a:solidFill>
                <a:latin typeface="IntelOne Text Light" panose="020B0403020203020204" pitchFamily="34" charset="0"/>
              </a:rPr>
              <a:t>Eth</a:t>
            </a:r>
          </a:p>
          <a:p>
            <a:pPr algn="ctr" defTabSz="609523">
              <a:spcBef>
                <a:spcPts val="0"/>
              </a:spcBef>
            </a:pPr>
            <a:r>
              <a:rPr lang="en-US" sz="1067">
                <a:solidFill>
                  <a:srgbClr val="003666"/>
                </a:solidFill>
                <a:latin typeface="IntelOne Text Light" panose="020B0403020203020204" pitchFamily="34" charset="0"/>
              </a:rPr>
              <a:t>01</a:t>
            </a:r>
          </a:p>
        </p:txBody>
      </p:sp>
      <p:cxnSp>
        <p:nvCxnSpPr>
          <p:cNvPr id="42" name="Straight Connector 41">
            <a:extLst>
              <a:ext uri="{FF2B5EF4-FFF2-40B4-BE49-F238E27FC236}">
                <a16:creationId xmlns:a16="http://schemas.microsoft.com/office/drawing/2014/main" id="{50F0B6D7-AE60-4E4C-9678-9FE509F7F00C}"/>
              </a:ext>
            </a:extLst>
          </p:cNvPr>
          <p:cNvCxnSpPr/>
          <p:nvPr/>
        </p:nvCxnSpPr>
        <p:spPr>
          <a:xfrm>
            <a:off x="8589022" y="3842197"/>
            <a:ext cx="2335132" cy="1059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Rounded Rectangle 56">
            <a:extLst>
              <a:ext uri="{FF2B5EF4-FFF2-40B4-BE49-F238E27FC236}">
                <a16:creationId xmlns:a16="http://schemas.microsoft.com/office/drawing/2014/main" id="{8616E8F7-D51A-4EE7-9842-948D249AEBA6}"/>
              </a:ext>
            </a:extLst>
          </p:cNvPr>
          <p:cNvSpPr/>
          <p:nvPr/>
        </p:nvSpPr>
        <p:spPr>
          <a:xfrm>
            <a:off x="10625973" y="3702682"/>
            <a:ext cx="531934" cy="32337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i219</a:t>
            </a:r>
          </a:p>
        </p:txBody>
      </p:sp>
      <p:sp>
        <p:nvSpPr>
          <p:cNvPr id="44" name="TextBox 43">
            <a:extLst>
              <a:ext uri="{FF2B5EF4-FFF2-40B4-BE49-F238E27FC236}">
                <a16:creationId xmlns:a16="http://schemas.microsoft.com/office/drawing/2014/main" id="{0D5B8026-BC45-4D4C-BCE7-FB981518DC73}"/>
              </a:ext>
            </a:extLst>
          </p:cNvPr>
          <p:cNvSpPr txBox="1"/>
          <p:nvPr/>
        </p:nvSpPr>
        <p:spPr>
          <a:xfrm>
            <a:off x="8778622" y="3263808"/>
            <a:ext cx="1660315" cy="174411"/>
          </a:xfrm>
          <a:prstGeom prst="rect">
            <a:avLst/>
          </a:prstGeom>
          <a:noFill/>
        </p:spPr>
        <p:txBody>
          <a:bodyPr vert="horz" wrap="none" lIns="0" tIns="0" rIns="0" bIns="0" rtlCol="0">
            <a:noAutofit/>
          </a:bodyPr>
          <a:lstStyle/>
          <a:p>
            <a:pPr defTabSz="609523"/>
            <a:r>
              <a:rPr lang="en-US" sz="1467">
                <a:solidFill>
                  <a:prstClr val="white"/>
                </a:solidFill>
                <a:latin typeface="IntelOne Text Light" panose="020B0403020203020204" pitchFamily="34" charset="0"/>
              </a:rPr>
              <a:t>SGMII + MDIO</a:t>
            </a:r>
          </a:p>
        </p:txBody>
      </p:sp>
      <p:sp>
        <p:nvSpPr>
          <p:cNvPr id="45" name="TextBox 44">
            <a:extLst>
              <a:ext uri="{FF2B5EF4-FFF2-40B4-BE49-F238E27FC236}">
                <a16:creationId xmlns:a16="http://schemas.microsoft.com/office/drawing/2014/main" id="{A53D02E9-31EA-4493-98F5-B1AF756CA070}"/>
              </a:ext>
            </a:extLst>
          </p:cNvPr>
          <p:cNvSpPr txBox="1"/>
          <p:nvPr/>
        </p:nvSpPr>
        <p:spPr>
          <a:xfrm>
            <a:off x="8776059" y="3606688"/>
            <a:ext cx="1660315" cy="174411"/>
          </a:xfrm>
          <a:prstGeom prst="rect">
            <a:avLst/>
          </a:prstGeom>
          <a:noFill/>
        </p:spPr>
        <p:txBody>
          <a:bodyPr vert="horz" wrap="none" lIns="0" tIns="0" rIns="0" bIns="0" rtlCol="0">
            <a:noAutofit/>
          </a:bodyPr>
          <a:lstStyle/>
          <a:p>
            <a:pPr defTabSz="609523"/>
            <a:r>
              <a:rPr lang="en-US" sz="1467">
                <a:solidFill>
                  <a:prstClr val="white"/>
                </a:solidFill>
                <a:latin typeface="IntelOne Text Light" panose="020B0403020203020204" pitchFamily="34" charset="0"/>
              </a:rPr>
              <a:t>Link (Intel Specific)</a:t>
            </a:r>
          </a:p>
        </p:txBody>
      </p:sp>
      <p:sp>
        <p:nvSpPr>
          <p:cNvPr id="46" name="Rounded Rectangle 61">
            <a:extLst>
              <a:ext uri="{FF2B5EF4-FFF2-40B4-BE49-F238E27FC236}">
                <a16:creationId xmlns:a16="http://schemas.microsoft.com/office/drawing/2014/main" id="{48723FFC-1664-4F77-8CC4-D274E0C7E4DC}"/>
              </a:ext>
            </a:extLst>
          </p:cNvPr>
          <p:cNvSpPr/>
          <p:nvPr/>
        </p:nvSpPr>
        <p:spPr>
          <a:xfrm>
            <a:off x="7969691" y="2898125"/>
            <a:ext cx="531934" cy="323372"/>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TSN</a:t>
            </a:r>
            <a:br>
              <a:rPr lang="en-US" sz="1067">
                <a:solidFill>
                  <a:srgbClr val="003666"/>
                </a:solidFill>
                <a:latin typeface="IntelOne Text Light" panose="020B0403020203020204" pitchFamily="34" charset="0"/>
              </a:rPr>
            </a:br>
            <a:r>
              <a:rPr lang="en-US" sz="1067">
                <a:solidFill>
                  <a:srgbClr val="003666"/>
                </a:solidFill>
                <a:latin typeface="IntelOne Text Light" panose="020B0403020203020204" pitchFamily="34" charset="0"/>
              </a:rPr>
              <a:t>01</a:t>
            </a:r>
          </a:p>
        </p:txBody>
      </p:sp>
      <p:sp>
        <p:nvSpPr>
          <p:cNvPr id="47" name="Rounded Rectangle 62">
            <a:extLst>
              <a:ext uri="{FF2B5EF4-FFF2-40B4-BE49-F238E27FC236}">
                <a16:creationId xmlns:a16="http://schemas.microsoft.com/office/drawing/2014/main" id="{0BEBF049-1D34-4829-99D1-7FDFB68B7578}"/>
              </a:ext>
            </a:extLst>
          </p:cNvPr>
          <p:cNvSpPr/>
          <p:nvPr/>
        </p:nvSpPr>
        <p:spPr>
          <a:xfrm>
            <a:off x="7969691" y="3286245"/>
            <a:ext cx="531934" cy="323372"/>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TSN</a:t>
            </a:r>
            <a:br>
              <a:rPr lang="en-US" sz="1067">
                <a:solidFill>
                  <a:srgbClr val="003666"/>
                </a:solidFill>
                <a:latin typeface="IntelOne Text Light" panose="020B0403020203020204" pitchFamily="34" charset="0"/>
              </a:rPr>
            </a:br>
            <a:r>
              <a:rPr lang="en-US" sz="1067">
                <a:solidFill>
                  <a:srgbClr val="003666"/>
                </a:solidFill>
                <a:latin typeface="IntelOne Text Light" panose="020B0403020203020204" pitchFamily="34" charset="0"/>
              </a:rPr>
              <a:t>02</a:t>
            </a:r>
          </a:p>
        </p:txBody>
      </p:sp>
      <p:sp>
        <p:nvSpPr>
          <p:cNvPr id="49" name="Rounded Rectangle 48">
            <a:extLst>
              <a:ext uri="{FF2B5EF4-FFF2-40B4-BE49-F238E27FC236}">
                <a16:creationId xmlns:a16="http://schemas.microsoft.com/office/drawing/2014/main" id="{633BE645-EFB3-40FC-975B-1470320A592D}"/>
              </a:ext>
            </a:extLst>
          </p:cNvPr>
          <p:cNvSpPr/>
          <p:nvPr/>
        </p:nvSpPr>
        <p:spPr>
          <a:xfrm>
            <a:off x="4604658" y="4374231"/>
            <a:ext cx="3993371" cy="1429913"/>
          </a:xfrm>
          <a:prstGeom prst="rect">
            <a:avLst/>
          </a:prstGeom>
          <a:gradFill flip="none" rotWithShape="1">
            <a:gsLst>
              <a:gs pos="0">
                <a:schemeClr val="bg2"/>
              </a:gs>
              <a:gs pos="100000">
                <a:schemeClr val="accent1">
                  <a:shade val="100000"/>
                  <a:satMod val="115000"/>
                </a:schemeClr>
              </a:gs>
            </a:gsLst>
            <a:lin ang="16200000" scaled="1"/>
            <a:tileRect/>
          </a:gradFill>
          <a:ln w="9525">
            <a:solidFill>
              <a:schemeClr val="accent2"/>
            </a:solidFill>
          </a:ln>
        </p:spPr>
        <p:style>
          <a:lnRef idx="2">
            <a:schemeClr val="dk1"/>
          </a:lnRef>
          <a:fillRef idx="1">
            <a:schemeClr val="lt1"/>
          </a:fillRef>
          <a:effectRef idx="0">
            <a:schemeClr val="dk1"/>
          </a:effectRef>
          <a:fontRef idx="minor">
            <a:schemeClr val="dk1"/>
          </a:fontRef>
        </p:style>
        <p:txBody>
          <a:bodyPr bIns="60960" rtlCol="0" anchor="ctr" anchorCtr="0"/>
          <a:lstStyle/>
          <a:p>
            <a:pPr marL="112713" indent="-112713" defTabSz="609523">
              <a:spcBef>
                <a:spcPts val="1200"/>
              </a:spcBef>
              <a:buFont typeface="Arial" panose="020B0604020202020204" pitchFamily="34" charset="0"/>
              <a:buChar char="•"/>
            </a:pPr>
            <a:r>
              <a:rPr lang="en-US" sz="1600">
                <a:solidFill>
                  <a:srgbClr val="FFFFFF"/>
                </a:solidFill>
                <a:latin typeface="IntelOne Text Light" panose="020B0403020203020204" pitchFamily="34" charset="0"/>
              </a:rPr>
              <a:t>Intel Atom® X6000 Series</a:t>
            </a:r>
          </a:p>
        </p:txBody>
      </p:sp>
      <p:sp>
        <p:nvSpPr>
          <p:cNvPr id="50" name="Rounded Rectangle 62">
            <a:extLst>
              <a:ext uri="{FF2B5EF4-FFF2-40B4-BE49-F238E27FC236}">
                <a16:creationId xmlns:a16="http://schemas.microsoft.com/office/drawing/2014/main" id="{B5CCACDB-9CA7-4575-9255-5ACF3A067430}"/>
              </a:ext>
            </a:extLst>
          </p:cNvPr>
          <p:cNvSpPr/>
          <p:nvPr/>
        </p:nvSpPr>
        <p:spPr>
          <a:xfrm>
            <a:off x="7969691" y="4983756"/>
            <a:ext cx="531934" cy="323372"/>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TSN</a:t>
            </a:r>
            <a:br>
              <a:rPr lang="en-US" sz="1067">
                <a:solidFill>
                  <a:srgbClr val="003666"/>
                </a:solidFill>
                <a:latin typeface="IntelOne Text Light" panose="020B0403020203020204" pitchFamily="34" charset="0"/>
              </a:rPr>
            </a:br>
            <a:r>
              <a:rPr lang="en-US" sz="1067">
                <a:solidFill>
                  <a:srgbClr val="003666"/>
                </a:solidFill>
                <a:latin typeface="IntelOne Text Light" panose="020B0403020203020204" pitchFamily="34" charset="0"/>
              </a:rPr>
              <a:t>02</a:t>
            </a:r>
          </a:p>
        </p:txBody>
      </p:sp>
      <p:sp>
        <p:nvSpPr>
          <p:cNvPr id="51" name="Rounded Rectangle 62">
            <a:extLst>
              <a:ext uri="{FF2B5EF4-FFF2-40B4-BE49-F238E27FC236}">
                <a16:creationId xmlns:a16="http://schemas.microsoft.com/office/drawing/2014/main" id="{6F40C18A-3AEE-45EA-9605-306D1EC2CF45}"/>
              </a:ext>
            </a:extLst>
          </p:cNvPr>
          <p:cNvSpPr/>
          <p:nvPr/>
        </p:nvSpPr>
        <p:spPr>
          <a:xfrm>
            <a:off x="7969691" y="5429507"/>
            <a:ext cx="531934" cy="323372"/>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TSN</a:t>
            </a:r>
            <a:br>
              <a:rPr lang="en-US" sz="1067">
                <a:solidFill>
                  <a:srgbClr val="003666"/>
                </a:solidFill>
                <a:latin typeface="IntelOne Text Light" panose="020B0403020203020204" pitchFamily="34" charset="0"/>
              </a:rPr>
            </a:br>
            <a:r>
              <a:rPr lang="en-US" sz="1067">
                <a:solidFill>
                  <a:srgbClr val="003666"/>
                </a:solidFill>
                <a:latin typeface="IntelOne Text Light" panose="020B0403020203020204" pitchFamily="34" charset="0"/>
              </a:rPr>
              <a:t>03</a:t>
            </a:r>
          </a:p>
        </p:txBody>
      </p:sp>
      <p:sp>
        <p:nvSpPr>
          <p:cNvPr id="52" name="Rounded Rectangle 62">
            <a:extLst>
              <a:ext uri="{FF2B5EF4-FFF2-40B4-BE49-F238E27FC236}">
                <a16:creationId xmlns:a16="http://schemas.microsoft.com/office/drawing/2014/main" id="{0D94C1C3-7AA0-4672-915E-1E3A570DBC28}"/>
              </a:ext>
            </a:extLst>
          </p:cNvPr>
          <p:cNvSpPr/>
          <p:nvPr/>
        </p:nvSpPr>
        <p:spPr>
          <a:xfrm>
            <a:off x="7969691" y="4524151"/>
            <a:ext cx="531934" cy="323372"/>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TSN</a:t>
            </a:r>
            <a:br>
              <a:rPr lang="en-US" sz="1067">
                <a:solidFill>
                  <a:srgbClr val="003666"/>
                </a:solidFill>
                <a:latin typeface="IntelOne Text Light" panose="020B0403020203020204" pitchFamily="34" charset="0"/>
              </a:rPr>
            </a:br>
            <a:r>
              <a:rPr lang="en-US" sz="1067">
                <a:solidFill>
                  <a:srgbClr val="003666"/>
                </a:solidFill>
                <a:latin typeface="IntelOne Text Light" panose="020B0403020203020204" pitchFamily="34" charset="0"/>
              </a:rPr>
              <a:t>01</a:t>
            </a:r>
          </a:p>
        </p:txBody>
      </p:sp>
      <p:sp>
        <p:nvSpPr>
          <p:cNvPr id="53" name="Rounded Rectangle 51">
            <a:extLst>
              <a:ext uri="{FF2B5EF4-FFF2-40B4-BE49-F238E27FC236}">
                <a16:creationId xmlns:a16="http://schemas.microsoft.com/office/drawing/2014/main" id="{5992548D-ADF4-408C-855D-B6490B19C4F7}"/>
              </a:ext>
            </a:extLst>
          </p:cNvPr>
          <p:cNvSpPr/>
          <p:nvPr/>
        </p:nvSpPr>
        <p:spPr>
          <a:xfrm>
            <a:off x="10658187" y="4509271"/>
            <a:ext cx="531934" cy="3233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PHY</a:t>
            </a:r>
          </a:p>
        </p:txBody>
      </p:sp>
      <p:sp>
        <p:nvSpPr>
          <p:cNvPr id="54" name="Rounded Rectangle 51">
            <a:extLst>
              <a:ext uri="{FF2B5EF4-FFF2-40B4-BE49-F238E27FC236}">
                <a16:creationId xmlns:a16="http://schemas.microsoft.com/office/drawing/2014/main" id="{85863BC2-0BD5-4D16-B06B-3F79775288BA}"/>
              </a:ext>
            </a:extLst>
          </p:cNvPr>
          <p:cNvSpPr/>
          <p:nvPr/>
        </p:nvSpPr>
        <p:spPr>
          <a:xfrm>
            <a:off x="10658187" y="4967890"/>
            <a:ext cx="531934" cy="3233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PHY</a:t>
            </a:r>
          </a:p>
        </p:txBody>
      </p:sp>
      <p:sp>
        <p:nvSpPr>
          <p:cNvPr id="55" name="Rounded Rectangle 51">
            <a:extLst>
              <a:ext uri="{FF2B5EF4-FFF2-40B4-BE49-F238E27FC236}">
                <a16:creationId xmlns:a16="http://schemas.microsoft.com/office/drawing/2014/main" id="{6C855EF6-0020-4A82-ADD2-3E85F47460C4}"/>
              </a:ext>
            </a:extLst>
          </p:cNvPr>
          <p:cNvSpPr/>
          <p:nvPr/>
        </p:nvSpPr>
        <p:spPr>
          <a:xfrm>
            <a:off x="10658187" y="5434639"/>
            <a:ext cx="531934" cy="3233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3"/>
            <a:r>
              <a:rPr lang="en-US" sz="1067">
                <a:solidFill>
                  <a:srgbClr val="003666"/>
                </a:solidFill>
                <a:latin typeface="IntelOne Text Light" panose="020B0403020203020204" pitchFamily="34" charset="0"/>
              </a:rPr>
              <a:t>PHY</a:t>
            </a:r>
          </a:p>
        </p:txBody>
      </p:sp>
      <p:sp>
        <p:nvSpPr>
          <p:cNvPr id="48" name="TextBox 47">
            <a:extLst>
              <a:ext uri="{FF2B5EF4-FFF2-40B4-BE49-F238E27FC236}">
                <a16:creationId xmlns:a16="http://schemas.microsoft.com/office/drawing/2014/main" id="{4BA4A8BB-0DA2-442D-AABE-2E4A68E8ABE6}"/>
              </a:ext>
            </a:extLst>
          </p:cNvPr>
          <p:cNvSpPr txBox="1"/>
          <p:nvPr/>
        </p:nvSpPr>
        <p:spPr>
          <a:xfrm>
            <a:off x="7047310" y="6447834"/>
            <a:ext cx="411059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609585" hangingPunct="1">
              <a:lnSpc>
                <a:spcPct val="100000"/>
              </a:lnSpc>
              <a:spcBef>
                <a:spcPts val="0"/>
              </a:spcBef>
              <a:defRPr/>
            </a:pPr>
            <a:r>
              <a:rPr lang="en-US" altLang="zh-CN" sz="900" i="1">
                <a:solidFill>
                  <a:schemeClr val="tx1"/>
                </a:solidFill>
                <a:latin typeface="Arial"/>
                <a:ea typeface="黑体" panose="02010609060101010101" pitchFamily="49" charset="-122"/>
              </a:rPr>
              <a:t>All products, computer systems, dates and figures specified are preliminary based on current expectations and are subject to change without notice.</a:t>
            </a:r>
            <a:endParaRPr lang="zh-CN" altLang="en-US" sz="900" i="1" kern="1200">
              <a:solidFill>
                <a:schemeClr val="tx1"/>
              </a:solidFill>
              <a:latin typeface="Arial"/>
              <a:ea typeface="黑体" panose="02010609060101010101" pitchFamily="49" charset="-122"/>
              <a:cs typeface="Neo Sans Intel"/>
            </a:endParaRPr>
          </a:p>
        </p:txBody>
      </p:sp>
    </p:spTree>
    <p:extLst>
      <p:ext uri="{BB962C8B-B14F-4D97-AF65-F5344CB8AC3E}">
        <p14:creationId xmlns:p14="http://schemas.microsoft.com/office/powerpoint/2010/main" val="114824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75D7-2C3E-4BF5-B2C1-6F70507F01E5}"/>
              </a:ext>
            </a:extLst>
          </p:cNvPr>
          <p:cNvSpPr>
            <a:spLocks noGrp="1"/>
          </p:cNvSpPr>
          <p:nvPr>
            <p:ph type="title"/>
          </p:nvPr>
        </p:nvSpPr>
        <p:spPr>
          <a:xfrm>
            <a:off x="694346" y="327750"/>
            <a:ext cx="11010816" cy="489486"/>
          </a:xfrm>
        </p:spPr>
        <p:txBody>
          <a:bodyPr/>
          <a:lstStyle/>
          <a:p>
            <a:r>
              <a:rPr lang="en-US"/>
              <a:t>Intel® TCC and TSN Documentation</a:t>
            </a:r>
          </a:p>
        </p:txBody>
      </p:sp>
      <p:graphicFrame>
        <p:nvGraphicFramePr>
          <p:cNvPr id="4" name="Shape 126">
            <a:extLst>
              <a:ext uri="{FF2B5EF4-FFF2-40B4-BE49-F238E27FC236}">
                <a16:creationId xmlns:a16="http://schemas.microsoft.com/office/drawing/2014/main" id="{54E90F60-6D1B-4977-80D7-AEC696B3D678}"/>
              </a:ext>
            </a:extLst>
          </p:cNvPr>
          <p:cNvGraphicFramePr>
            <a:graphicFrameLocks/>
          </p:cNvGraphicFramePr>
          <p:nvPr>
            <p:extLst>
              <p:ext uri="{D42A27DB-BD31-4B8C-83A1-F6EECF244321}">
                <p14:modId xmlns:p14="http://schemas.microsoft.com/office/powerpoint/2010/main" val="1038150597"/>
              </p:ext>
            </p:extLst>
          </p:nvPr>
        </p:nvGraphicFramePr>
        <p:xfrm>
          <a:off x="284627" y="908403"/>
          <a:ext cx="11112685" cy="2715058"/>
        </p:xfrm>
        <a:graphic>
          <a:graphicData uri="http://schemas.openxmlformats.org/drawingml/2006/table">
            <a:tbl>
              <a:tblPr firstRow="1" bandRow="1">
                <a:tableStyleId>{72833802-FEF1-4C79-8D5D-14CF1EAF98D9}</a:tableStyleId>
              </a:tblPr>
              <a:tblGrid>
                <a:gridCol w="1469666">
                  <a:extLst>
                    <a:ext uri="{9D8B030D-6E8A-4147-A177-3AD203B41FA5}">
                      <a16:colId xmlns:a16="http://schemas.microsoft.com/office/drawing/2014/main" val="20000"/>
                    </a:ext>
                  </a:extLst>
                </a:gridCol>
                <a:gridCol w="2868822">
                  <a:extLst>
                    <a:ext uri="{9D8B030D-6E8A-4147-A177-3AD203B41FA5}">
                      <a16:colId xmlns:a16="http://schemas.microsoft.com/office/drawing/2014/main" val="1551029495"/>
                    </a:ext>
                  </a:extLst>
                </a:gridCol>
                <a:gridCol w="5435285">
                  <a:extLst>
                    <a:ext uri="{9D8B030D-6E8A-4147-A177-3AD203B41FA5}">
                      <a16:colId xmlns:a16="http://schemas.microsoft.com/office/drawing/2014/main" val="1570409928"/>
                    </a:ext>
                  </a:extLst>
                </a:gridCol>
                <a:gridCol w="1338912">
                  <a:extLst>
                    <a:ext uri="{9D8B030D-6E8A-4147-A177-3AD203B41FA5}">
                      <a16:colId xmlns:a16="http://schemas.microsoft.com/office/drawing/2014/main" val="3430234563"/>
                    </a:ext>
                  </a:extLst>
                </a:gridCol>
              </a:tblGrid>
              <a:tr h="360985">
                <a:tc>
                  <a:txBody>
                    <a:bodyPr/>
                    <a:lstStyle/>
                    <a:p>
                      <a:pPr marL="0" marR="0" lvl="0" indent="0" algn="ctr" rtl="0">
                        <a:spcBef>
                          <a:spcPts val="0"/>
                        </a:spcBef>
                        <a:buSzPct val="25000"/>
                        <a:buNone/>
                      </a:pPr>
                      <a:r>
                        <a:rPr lang="en-US" sz="1600" u="none" strike="noStrike" cap="none">
                          <a:solidFill>
                            <a:srgbClr val="FFFFFF"/>
                          </a:solidFill>
                          <a:latin typeface="IntelOne Text TH Light" panose="020B0403020203020204" pitchFamily="34" charset="-34"/>
                          <a:ea typeface="Intel Clear Light" panose="020B0404020203020204" pitchFamily="34" charset="0"/>
                          <a:cs typeface="IntelOne Text TH Light" panose="020B0403020203020204" pitchFamily="34" charset="-34"/>
                        </a:rPr>
                        <a:t>Document</a:t>
                      </a:r>
                    </a:p>
                  </a:txBody>
                  <a:tcPr marL="121920" marR="121920" marT="60960" marB="6096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1"/>
                    </a:solidFill>
                  </a:tcPr>
                </a:tc>
                <a:tc>
                  <a:txBody>
                    <a:bodyPr/>
                    <a:lstStyle/>
                    <a:p>
                      <a:pPr marL="0" marR="0" lvl="0" indent="0" algn="ctr" rtl="0">
                        <a:spcBef>
                          <a:spcPts val="0"/>
                        </a:spcBef>
                        <a:buSzPct val="25000"/>
                        <a:buNone/>
                      </a:pPr>
                      <a:r>
                        <a:rPr lang="en-US" sz="1600">
                          <a:solidFill>
                            <a:srgbClr val="FFFFFF"/>
                          </a:solidFill>
                          <a:latin typeface="IntelOne Text TH Light" panose="020B0403020203020204" pitchFamily="34" charset="-34"/>
                          <a:ea typeface="Intel Clear Light" panose="020B0404020203020204" pitchFamily="34" charset="0"/>
                          <a:cs typeface="IntelOne Text TH Light" panose="020B0403020203020204" pitchFamily="34" charset="-34"/>
                        </a:rPr>
                        <a:t>Scope</a:t>
                      </a:r>
                      <a:endParaRPr lang="en-US" sz="1600" u="none" strike="noStrike" cap="none">
                        <a:solidFill>
                          <a:srgbClr val="FFFFFF"/>
                        </a:solidFill>
                        <a:latin typeface="IntelOne Text TH Light" panose="020B0403020203020204" pitchFamily="34" charset="-34"/>
                        <a:ea typeface="Intel Clear Light" panose="020B0404020203020204" pitchFamily="34" charset="0"/>
                        <a:cs typeface="IntelOne Text TH Light" panose="020B0403020203020204" pitchFamily="34" charset="-34"/>
                      </a:endParaRPr>
                    </a:p>
                  </a:txBody>
                  <a:tcPr marL="121920" marR="121920" marT="60960" marB="6096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1"/>
                    </a:solidFill>
                  </a:tcPr>
                </a:tc>
                <a:tc>
                  <a:txBody>
                    <a:bodyPr/>
                    <a:lstStyle/>
                    <a:p>
                      <a:pPr marL="0" marR="0" lvl="0" indent="0" algn="ctr" rtl="0">
                        <a:spcBef>
                          <a:spcPts val="0"/>
                        </a:spcBef>
                        <a:buSzPct val="25000"/>
                        <a:buNone/>
                      </a:pPr>
                      <a:r>
                        <a:rPr lang="en-US" sz="1600">
                          <a:solidFill>
                            <a:srgbClr val="FFFFFF"/>
                          </a:solidFill>
                          <a:latin typeface="IntelOne Text TH Light" panose="020B0403020203020204" pitchFamily="34" charset="-34"/>
                          <a:ea typeface="Intel Clear Light" panose="020B0404020203020204" pitchFamily="34" charset="0"/>
                          <a:cs typeface="IntelOne Text TH Light" panose="020B0403020203020204" pitchFamily="34" charset="-34"/>
                        </a:rPr>
                        <a:t>Distribution via </a:t>
                      </a:r>
                      <a:r>
                        <a:rPr lang="en-US" sz="1600">
                          <a:solidFill>
                            <a:schemeClr val="tx1"/>
                          </a:solidFill>
                          <a:latin typeface="IntelOne Text TH Light" panose="020B0403020203020204" pitchFamily="34" charset="-34"/>
                          <a:ea typeface="Intel Clear Light" panose="020B0404020203020204" pitchFamily="34" charset="0"/>
                          <a:cs typeface="IntelOne Text TH Light" panose="020B0403020203020204" pitchFamily="34" charset="-34"/>
                        </a:rPr>
                        <a:t>Resource and Documentation Center</a:t>
                      </a:r>
                      <a:endParaRPr lang="en-US" sz="1600" u="none" strike="noStrike" cap="none">
                        <a:solidFill>
                          <a:srgbClr val="FFFFFF"/>
                        </a:solidFill>
                        <a:latin typeface="IntelOne Text TH Light" panose="020B0403020203020204" pitchFamily="34" charset="-34"/>
                        <a:ea typeface="Intel Clear Light" panose="020B0404020203020204" pitchFamily="34" charset="0"/>
                        <a:cs typeface="IntelOne Text TH Light" panose="020B0403020203020204" pitchFamily="34" charset="-34"/>
                      </a:endParaRPr>
                    </a:p>
                  </a:txBody>
                  <a:tcPr marL="121920" marR="121920" marT="60960" marB="6096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1"/>
                    </a:solidFill>
                  </a:tcPr>
                </a:tc>
                <a:tc>
                  <a:txBody>
                    <a:bodyPr/>
                    <a:lstStyle/>
                    <a:p>
                      <a:pPr marL="0" marR="0" lvl="0" indent="0" algn="ctr" rtl="0">
                        <a:spcBef>
                          <a:spcPts val="0"/>
                        </a:spcBef>
                        <a:buSzPct val="25000"/>
                        <a:buNone/>
                      </a:pPr>
                      <a:r>
                        <a:rPr lang="en-US" sz="1600">
                          <a:solidFill>
                            <a:srgbClr val="FFFFFF"/>
                          </a:solidFill>
                          <a:latin typeface="IntelOne Text TH Light" panose="020B0403020203020204" pitchFamily="34" charset="-34"/>
                          <a:ea typeface="Intel Clear Light" panose="020B0404020203020204" pitchFamily="34" charset="0"/>
                          <a:cs typeface="IntelOne Text TH Light" panose="020B0403020203020204" pitchFamily="34" charset="-34"/>
                        </a:rPr>
                        <a:t>Availability</a:t>
                      </a:r>
                      <a:endParaRPr lang="en-US" sz="1600" u="none" strike="noStrike" cap="none">
                        <a:solidFill>
                          <a:srgbClr val="FFFFFF"/>
                        </a:solidFill>
                        <a:latin typeface="IntelOne Text TH Light" panose="020B0403020203020204" pitchFamily="34" charset="-34"/>
                        <a:ea typeface="Intel Clear Light" panose="020B0404020203020204" pitchFamily="34" charset="0"/>
                        <a:cs typeface="IntelOne Text TH Light" panose="020B0403020203020204" pitchFamily="34" charset="-34"/>
                      </a:endParaRPr>
                    </a:p>
                  </a:txBody>
                  <a:tcPr marL="121920" marR="121920" marT="60960" marB="6096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0985">
                <a:tc gridSpan="4">
                  <a:txBody>
                    <a:bodyPr/>
                    <a:lstStyle/>
                    <a:p>
                      <a:pPr marL="0" marR="0" algn="l">
                        <a:spcBef>
                          <a:spcPts val="0"/>
                        </a:spcBef>
                        <a:spcAft>
                          <a:spcPts val="0"/>
                        </a:spcAft>
                      </a:pPr>
                      <a:r>
                        <a:rPr lang="en-US" altLang="en-US" sz="1600" b="1">
                          <a:solidFill>
                            <a:schemeClr val="accent6"/>
                          </a:solidFill>
                          <a:latin typeface="IntelOne Text TH Light" panose="020B0403020203020204" pitchFamily="34" charset="-34"/>
                          <a:ea typeface="Intel Clear Light" panose="020B0404020203020204" pitchFamily="34" charset="0"/>
                          <a:cs typeface="IntelOne Text TH Light" panose="020B0403020203020204" pitchFamily="34" charset="-34"/>
                        </a:rPr>
                        <a:t>Documentation useful for both Intel® TCC and Time Sensitive Networking</a:t>
                      </a:r>
                      <a:endParaRPr lang="en-US" sz="1600" b="1">
                        <a:solidFill>
                          <a:schemeClr val="accent6"/>
                        </a:solidFill>
                        <a:effectLst/>
                        <a:latin typeface="IntelOne Text TH Light" panose="020B0403020203020204" pitchFamily="34" charset="-34"/>
                        <a:ea typeface="Intel Clear Light" panose="020B0404020203020204" pitchFamily="34" charset="0"/>
                        <a:cs typeface="IntelOne Text TH Light" panose="020B0403020203020204" pitchFamily="34" charset="-34"/>
                      </a:endParaRPr>
                    </a:p>
                  </a:txBody>
                  <a:tcPr marL="121920" marR="121920" marT="60960" marB="6096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9525" cap="flat" cmpd="sng" algn="ctr">
                      <a:solidFill>
                        <a:schemeClr val="accent2"/>
                      </a:solidFill>
                      <a:prstDash val="solid"/>
                      <a:round/>
                      <a:headEnd type="none" w="med" len="med"/>
                      <a:tailEnd type="none" w="med" len="med"/>
                    </a:lnL>
                    <a:lnT w="9525" cap="flat" cmpd="sng" algn="ctr">
                      <a:solidFill>
                        <a:schemeClr val="accent2"/>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0006"/>
                  </a:ext>
                </a:extLst>
              </a:tr>
              <a:tr h="716276">
                <a:tc>
                  <a:txBody>
                    <a:bodyPr/>
                    <a:lstStyle/>
                    <a:p>
                      <a:pPr marL="0" marR="0" lvl="0" indent="0" algn="l" defTabSz="457200" rtl="0" eaLnBrk="1" latinLnBrk="0" hangingPunct="1">
                        <a:spcBef>
                          <a:spcPts val="0"/>
                        </a:spcBef>
                        <a:spcAft>
                          <a:spcPts val="0"/>
                        </a:spcAft>
                        <a:buNone/>
                      </a:pPr>
                      <a:r>
                        <a:rPr lang="en-US" sz="1300" kern="1200">
                          <a:effectLst/>
                          <a:latin typeface="IntelOne Text TH Light" panose="020B0403020203020204" pitchFamily="34" charset="-34"/>
                          <a:ea typeface="Intel Clear Light" panose="020B0404020203020204" pitchFamily="34" charset="0"/>
                          <a:cs typeface="IntelOne Text TH Light" panose="020B0403020203020204" pitchFamily="34" charset="-34"/>
                        </a:rPr>
                        <a:t>User Guides</a:t>
                      </a:r>
                      <a:endParaRPr lang="en-US" sz="1300" b="0" kern="1200">
                        <a:solidFill>
                          <a:schemeClr val="dk1"/>
                        </a:solidFill>
                        <a:effectLst/>
                        <a:latin typeface="IntelOne Text TH Light" panose="020B0403020203020204" pitchFamily="34" charset="-34"/>
                        <a:ea typeface="Intel Clear Light" panose="020B0404020203020204" pitchFamily="34" charset="0"/>
                        <a:cs typeface="IntelOne Text TH Light" panose="020B0403020203020204" pitchFamily="34" charset="-34"/>
                      </a:endParaRPr>
                    </a:p>
                  </a:txBody>
                  <a:tcPr marL="121920" marR="121920" marT="60960" marB="6096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l" defTabSz="457200" rtl="0" eaLnBrk="1" latinLnBrk="0" hangingPunct="1">
                        <a:spcBef>
                          <a:spcPts val="0"/>
                        </a:spcBef>
                        <a:spcAft>
                          <a:spcPts val="0"/>
                        </a:spcAft>
                        <a:buNone/>
                      </a:pPr>
                      <a:r>
                        <a:rPr lang="en-US" sz="1300" b="0" i="0" u="none" strike="noStrike" cap="none" spc="0" baseline="0">
                          <a:solidFill>
                            <a:schemeClr val="tx1"/>
                          </a:solidFill>
                          <a:uFillTx/>
                          <a:latin typeface="IntelOne Text TH Light" panose="020B0403020203020204" pitchFamily="34" charset="-34"/>
                          <a:ea typeface="Intel Clear Light" panose="020B0404020203020204" pitchFamily="34" charset="0"/>
                          <a:cs typeface="IntelOne Text TH Light" panose="020B0403020203020204" pitchFamily="34" charset="-34"/>
                          <a:sym typeface="Intel Clear"/>
                        </a:rPr>
                        <a:t>Guidance on usage of TCC on Intel platforms and options available under the TCC umbrella. </a:t>
                      </a:r>
                    </a:p>
                  </a:txBody>
                  <a:tcPr marL="121920" marR="121920" marT="60960" marB="6096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285750" marR="0" lvl="0" indent="-285750" algn="l" rtl="0">
                        <a:spcBef>
                          <a:spcPts val="0"/>
                        </a:spcBef>
                        <a:buFont typeface="Arial" panose="020B0604020202020204" pitchFamily="34" charset="0"/>
                        <a:buChar char="•"/>
                      </a:pPr>
                      <a:r>
                        <a:rPr lang="en-US" sz="1200">
                          <a:solidFill>
                            <a:schemeClr val="tx1"/>
                          </a:solidFill>
                          <a:latin typeface="IntelOne Text TH Light" panose="020B0403020203020204" pitchFamily="34" charset="-34"/>
                          <a:ea typeface="Intel Clear Light" panose="020B0404020203020204" pitchFamily="34" charset="0"/>
                          <a:cs typeface="IntelOne Text TH Light" panose="020B0403020203020204" pitchFamily="34" charset="-34"/>
                        </a:rPr>
                        <a:t>Public version of Intel TCC User Guide </a:t>
                      </a:r>
                      <a:r>
                        <a:rPr lang="en-US" sz="1200">
                          <a:solidFill>
                            <a:schemeClr val="accent2"/>
                          </a:solidFill>
                          <a:latin typeface="IntelOne Text TH Light" panose="020B0403020203020204" pitchFamily="34" charset="-34"/>
                          <a:ea typeface="Intel Clear Light" panose="020B0404020203020204" pitchFamily="34" charset="0"/>
                          <a:cs typeface="IntelOne Text TH Light" panose="020B0403020203020204" pitchFamily="34" charset="-34"/>
                          <a:hlinkClick r:id="rId2"/>
                        </a:rPr>
                        <a:t>(RDC #831067)</a:t>
                      </a:r>
                      <a:endParaRPr lang="en-US" sz="1200">
                        <a:solidFill>
                          <a:schemeClr val="accent2"/>
                        </a:solidFill>
                        <a:latin typeface="IntelOne Text TH Light" panose="020B0403020203020204" pitchFamily="34" charset="-34"/>
                        <a:ea typeface="Intel Clear Light" panose="020B0404020203020204" pitchFamily="34" charset="0"/>
                        <a:cs typeface="IntelOne Text TH Light" panose="020B0403020203020204" pitchFamily="34" charset="-34"/>
                      </a:endParaRPr>
                    </a:p>
                  </a:txBody>
                  <a:tcPr marL="121920" marR="121920" marT="60960" marB="6096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B w="9525" cap="flat" cmpd="sng" algn="ctr">
                      <a:solidFill>
                        <a:schemeClr val="accent2"/>
                      </a:solidFill>
                      <a:prstDash val="solid"/>
                      <a:round/>
                      <a:headEnd type="none" w="med" len="med"/>
                      <a:tailEnd type="none" w="med" len="med"/>
                    </a:lnB>
                  </a:tcPr>
                </a:tc>
                <a:tc>
                  <a:txBody>
                    <a:bodyPr/>
                    <a:lstStyle/>
                    <a:p>
                      <a:pPr marL="0" marR="0" lvl="0" indent="0" algn="ctr" rtl="0">
                        <a:spcBef>
                          <a:spcPts val="0"/>
                        </a:spcBef>
                        <a:buFont typeface="Arial" panose="020B0604020202020204" pitchFamily="34" charset="0"/>
                        <a:buNone/>
                      </a:pPr>
                      <a:r>
                        <a:rPr lang="en-US" sz="1300">
                          <a:latin typeface="IntelOne Text TH Light" panose="020B0403020203020204" pitchFamily="34" charset="-34"/>
                          <a:ea typeface="Intel Clear Light" panose="020B0404020203020204" pitchFamily="34" charset="0"/>
                          <a:cs typeface="IntelOne Text TH Light" panose="020B0403020203020204" pitchFamily="34" charset="-34"/>
                        </a:rPr>
                        <a:t>Now available</a:t>
                      </a:r>
                      <a:endParaRPr lang="en-US" sz="1300">
                        <a:solidFill>
                          <a:schemeClr val="accent2"/>
                        </a:solidFill>
                        <a:latin typeface="IntelOne Text TH Light" panose="020B0403020203020204" pitchFamily="34" charset="-34"/>
                        <a:ea typeface="Intel Clear Light" panose="020B0404020203020204" pitchFamily="34" charset="0"/>
                        <a:cs typeface="IntelOne Text TH Light" panose="020B0403020203020204" pitchFamily="34" charset="-34"/>
                      </a:endParaRPr>
                    </a:p>
                  </a:txBody>
                  <a:tcPr marL="121920" marR="121920" marT="60960" marB="6096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65258278"/>
                  </a:ext>
                </a:extLst>
              </a:tr>
              <a:tr h="1267258">
                <a:tc>
                  <a:txBody>
                    <a:bodyPr/>
                    <a:lstStyle/>
                    <a:p>
                      <a:pPr marL="0" marR="0" lvl="0" indent="0" algn="l" defTabSz="609600" rtl="0" eaLnBrk="1" latinLnBrk="0" hangingPunct="1">
                        <a:lnSpc>
                          <a:spcPct val="100000"/>
                        </a:lnSpc>
                        <a:spcBef>
                          <a:spcPts val="0"/>
                        </a:spcBef>
                        <a:spcAft>
                          <a:spcPts val="0"/>
                        </a:spcAft>
                        <a:buClrTx/>
                        <a:buSzTx/>
                        <a:buFontTx/>
                        <a:buNone/>
                        <a:tabLst/>
                      </a:pPr>
                      <a:r>
                        <a:rPr lang="en-US" sz="1300" b="0" i="0" u="none" strike="noStrike" kern="1200" cap="none" spc="0" baseline="0">
                          <a:solidFill>
                            <a:schemeClr val="tx1"/>
                          </a:solidFill>
                          <a:effectLst/>
                          <a:uFillTx/>
                          <a:latin typeface="IntelOne Text Light" panose="020B0403020203020204" pitchFamily="34" charset="0"/>
                          <a:ea typeface="Intel Clear Light" panose="020B0404020203020204" pitchFamily="34" charset="0"/>
                          <a:cs typeface="Intel Clear Light" panose="020B0404020203020204" pitchFamily="34" charset="0"/>
                          <a:sym typeface="Intel Clear"/>
                        </a:rPr>
                        <a:t>Intel® Ethernet Controller I225/I226</a:t>
                      </a:r>
                    </a:p>
                  </a:txBody>
                  <a:tcPr marL="121920" marR="121920" marT="60960" marB="6096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l" defTabSz="609600" rtl="0" eaLnBrk="1" latinLnBrk="0" hangingPunct="1">
                        <a:lnSpc>
                          <a:spcPct val="100000"/>
                        </a:lnSpc>
                        <a:spcBef>
                          <a:spcPts val="0"/>
                        </a:spcBef>
                        <a:spcAft>
                          <a:spcPts val="0"/>
                        </a:spcAft>
                        <a:buClrTx/>
                        <a:buSzTx/>
                        <a:buFontTx/>
                        <a:buNone/>
                        <a:tabLst/>
                      </a:pPr>
                      <a:r>
                        <a:rPr lang="en-US" sz="1300" b="0" i="0" u="none" strike="noStrike" kern="1200" cap="none" spc="0" baseline="0">
                          <a:solidFill>
                            <a:schemeClr val="tx1"/>
                          </a:solidFill>
                          <a:effectLst/>
                          <a:uFillTx/>
                          <a:latin typeface="IntelOne Text Light" panose="020B0403020203020204" pitchFamily="34" charset="0"/>
                          <a:ea typeface="Intel Clear Light" panose="020B0404020203020204" pitchFamily="34" charset="0"/>
                          <a:cs typeface="Intel Clear Light" panose="020B0404020203020204" pitchFamily="34" charset="0"/>
                          <a:sym typeface="Intel Clear"/>
                        </a:rPr>
                        <a:t>Document library</a:t>
                      </a:r>
                    </a:p>
                  </a:txBody>
                  <a:tcPr marL="121920" marR="121920" marT="60960" marB="6096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l" defTabSz="609600" eaLnBrk="1" fontAlgn="auto" latinLnBrk="0" hangingPunct="1">
                        <a:lnSpc>
                          <a:spcPct val="100000"/>
                        </a:lnSpc>
                        <a:spcBef>
                          <a:spcPts val="0"/>
                        </a:spcBef>
                        <a:spcAft>
                          <a:spcPts val="0"/>
                        </a:spcAft>
                        <a:buClrTx/>
                        <a:buSzTx/>
                        <a:buFontTx/>
                        <a:buNone/>
                        <a:tabLst/>
                        <a:defRPr/>
                      </a:pPr>
                      <a:r>
                        <a:rPr lang="en-US" sz="1300" b="0" i="0" u="none" strike="noStrike" cap="none" spc="0" baseline="0">
                          <a:solidFill>
                            <a:schemeClr val="accent2"/>
                          </a:solidFill>
                          <a:uFillTx/>
                          <a:latin typeface="IntelOne Text Light" panose="020B0403020203020204" pitchFamily="34" charset="0"/>
                          <a:ea typeface="Intel Clear Light" panose="020B0404020203020204" pitchFamily="34" charset="0"/>
                          <a:cs typeface="Intel Clear Light" panose="020B0404020203020204" pitchFamily="34" charset="0"/>
                          <a:sym typeface="Helvetica Neue"/>
                          <a:hlinkClick r:id="rId3">
                            <a:extLst>
                              <a:ext uri="{A12FA001-AC4F-418D-AE19-62706E023703}">
                                <ahyp:hlinkClr xmlns:ahyp="http://schemas.microsoft.com/office/drawing/2018/hyperlinkcolor" val="tx"/>
                              </a:ext>
                            </a:extLst>
                          </a:hlinkClick>
                        </a:rPr>
                        <a:t>Doc library</a:t>
                      </a:r>
                      <a:endParaRPr lang="en-US" sz="1300" b="0" i="0" u="none" strike="noStrike" cap="none" spc="0" baseline="0">
                        <a:solidFill>
                          <a:schemeClr val="accent2"/>
                        </a:solidFill>
                        <a:uFillTx/>
                        <a:latin typeface="IntelOne Text Light" panose="020B0403020203020204" pitchFamily="34" charset="0"/>
                        <a:ea typeface="Intel Clear Light" panose="020B0404020203020204" pitchFamily="34" charset="0"/>
                        <a:cs typeface="Intel Clear Light" panose="020B0404020203020204" pitchFamily="34" charset="0"/>
                        <a:sym typeface="Helvetica Neue"/>
                      </a:endParaRPr>
                    </a:p>
                  </a:txBody>
                  <a:tcPr marL="121920" marR="121920" marT="60960" marB="6096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ctr" rtl="0">
                        <a:spcBef>
                          <a:spcPts val="0"/>
                        </a:spcBef>
                        <a:buSzPct val="25000"/>
                        <a:buNone/>
                      </a:pPr>
                      <a:r>
                        <a:rPr lang="en-US" sz="1300">
                          <a:latin typeface="IntelOne Text Light" panose="020B0403020203020204" pitchFamily="34" charset="0"/>
                          <a:ea typeface="Intel Clear Light" panose="020B0404020203020204" pitchFamily="34" charset="0"/>
                          <a:cs typeface="Intel Clear Light" panose="020B0404020203020204" pitchFamily="34" charset="0"/>
                        </a:rPr>
                        <a:t>Now available</a:t>
                      </a:r>
                    </a:p>
                  </a:txBody>
                  <a:tcPr marL="121920" marR="121920" marT="60960" marB="6096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22357098"/>
                  </a:ext>
                </a:extLst>
              </a:tr>
            </a:tbl>
          </a:graphicData>
        </a:graphic>
      </p:graphicFrame>
    </p:spTree>
    <p:extLst>
      <p:ext uri="{BB962C8B-B14F-4D97-AF65-F5344CB8AC3E}">
        <p14:creationId xmlns:p14="http://schemas.microsoft.com/office/powerpoint/2010/main" val="122165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75D7-2C3E-4BF5-B2C1-6F70507F01E5}"/>
              </a:ext>
            </a:extLst>
          </p:cNvPr>
          <p:cNvSpPr>
            <a:spLocks noGrp="1"/>
          </p:cNvSpPr>
          <p:nvPr>
            <p:ph type="title"/>
          </p:nvPr>
        </p:nvSpPr>
        <p:spPr>
          <a:xfrm>
            <a:off x="621072" y="168936"/>
            <a:ext cx="11094678" cy="952499"/>
          </a:xfrm>
        </p:spPr>
        <p:txBody>
          <a:bodyPr/>
          <a:lstStyle/>
          <a:p>
            <a:r>
              <a:rPr lang="en-US" sz="3600"/>
              <a:t>Ethernet PHY for integrated ethernet enabling specifications</a:t>
            </a:r>
            <a:endParaRPr lang="en-US"/>
          </a:p>
        </p:txBody>
      </p:sp>
      <p:graphicFrame>
        <p:nvGraphicFramePr>
          <p:cNvPr id="4" name="Table 3">
            <a:extLst>
              <a:ext uri="{FF2B5EF4-FFF2-40B4-BE49-F238E27FC236}">
                <a16:creationId xmlns:a16="http://schemas.microsoft.com/office/drawing/2014/main" id="{1D950B3F-FDF9-4998-BE67-EA0F33F58AAC}"/>
              </a:ext>
            </a:extLst>
          </p:cNvPr>
          <p:cNvGraphicFramePr>
            <a:graphicFrameLocks noGrp="1"/>
          </p:cNvGraphicFramePr>
          <p:nvPr>
            <p:extLst>
              <p:ext uri="{D42A27DB-BD31-4B8C-83A1-F6EECF244321}">
                <p14:modId xmlns:p14="http://schemas.microsoft.com/office/powerpoint/2010/main" val="2360273513"/>
              </p:ext>
            </p:extLst>
          </p:nvPr>
        </p:nvGraphicFramePr>
        <p:xfrm>
          <a:off x="1" y="1130349"/>
          <a:ext cx="11715749" cy="4225968"/>
        </p:xfrm>
        <a:graphic>
          <a:graphicData uri="http://schemas.openxmlformats.org/drawingml/2006/table">
            <a:tbl>
              <a:tblPr>
                <a:tableStyleId>{5DA37D80-6434-44D0-A028-1B22A696006F}</a:tableStyleId>
              </a:tblPr>
              <a:tblGrid>
                <a:gridCol w="1182365">
                  <a:extLst>
                    <a:ext uri="{9D8B030D-6E8A-4147-A177-3AD203B41FA5}">
                      <a16:colId xmlns:a16="http://schemas.microsoft.com/office/drawing/2014/main" val="20000"/>
                    </a:ext>
                  </a:extLst>
                </a:gridCol>
                <a:gridCol w="2731890">
                  <a:extLst>
                    <a:ext uri="{9D8B030D-6E8A-4147-A177-3AD203B41FA5}">
                      <a16:colId xmlns:a16="http://schemas.microsoft.com/office/drawing/2014/main" val="20001"/>
                    </a:ext>
                  </a:extLst>
                </a:gridCol>
                <a:gridCol w="1321852">
                  <a:extLst>
                    <a:ext uri="{9D8B030D-6E8A-4147-A177-3AD203B41FA5}">
                      <a16:colId xmlns:a16="http://schemas.microsoft.com/office/drawing/2014/main" val="20002"/>
                    </a:ext>
                  </a:extLst>
                </a:gridCol>
                <a:gridCol w="1638589">
                  <a:extLst>
                    <a:ext uri="{9D8B030D-6E8A-4147-A177-3AD203B41FA5}">
                      <a16:colId xmlns:a16="http://schemas.microsoft.com/office/drawing/2014/main" val="20003"/>
                    </a:ext>
                  </a:extLst>
                </a:gridCol>
                <a:gridCol w="1150890">
                  <a:extLst>
                    <a:ext uri="{9D8B030D-6E8A-4147-A177-3AD203B41FA5}">
                      <a16:colId xmlns:a16="http://schemas.microsoft.com/office/drawing/2014/main" val="20004"/>
                    </a:ext>
                  </a:extLst>
                </a:gridCol>
                <a:gridCol w="1274369">
                  <a:extLst>
                    <a:ext uri="{9D8B030D-6E8A-4147-A177-3AD203B41FA5}">
                      <a16:colId xmlns:a16="http://schemas.microsoft.com/office/drawing/2014/main" val="338383656"/>
                    </a:ext>
                  </a:extLst>
                </a:gridCol>
                <a:gridCol w="2415794">
                  <a:extLst>
                    <a:ext uri="{9D8B030D-6E8A-4147-A177-3AD203B41FA5}">
                      <a16:colId xmlns:a16="http://schemas.microsoft.com/office/drawing/2014/main" val="20011"/>
                    </a:ext>
                  </a:extLst>
                </a:gridCol>
              </a:tblGrid>
              <a:tr h="491944">
                <a:tc>
                  <a:txBody>
                    <a:bodyPr/>
                    <a:lstStyle/>
                    <a:p>
                      <a:pPr algn="ctr" fontAlgn="ctr"/>
                      <a:r>
                        <a:rPr lang="en-US" sz="1600" u="none" strike="noStrike"/>
                        <a:t>Sub-system</a:t>
                      </a:r>
                      <a:endParaRPr lang="en-US" sz="1600" b="0" i="0" u="none" strike="noStrike">
                        <a:solidFill>
                          <a:schemeClr val="bg1"/>
                        </a:solidFill>
                        <a:latin typeface="+mn-lt"/>
                      </a:endParaRPr>
                    </a:p>
                  </a:txBody>
                  <a:tcPr marL="54864" marR="54864" marT="54864" marB="54864" anchor="ctr">
                    <a:solidFill>
                      <a:srgbClr val="004A86"/>
                    </a:solidFill>
                  </a:tcPr>
                </a:tc>
                <a:tc>
                  <a:txBody>
                    <a:bodyPr/>
                    <a:lstStyle/>
                    <a:p>
                      <a:pPr algn="ctr" fontAlgn="ctr"/>
                      <a:r>
                        <a:rPr lang="en-US" sz="1600" u="none" strike="noStrike"/>
                        <a:t>Item</a:t>
                      </a:r>
                      <a:endParaRPr lang="en-US" sz="1600" b="0" i="0" u="none" strike="noStrike">
                        <a:solidFill>
                          <a:schemeClr val="bg1"/>
                        </a:solidFill>
                        <a:latin typeface="+mn-lt"/>
                      </a:endParaRPr>
                    </a:p>
                  </a:txBody>
                  <a:tcPr marL="54864" marR="54864" marT="54864" marB="54864" anchor="ctr">
                    <a:solidFill>
                      <a:srgbClr val="004A86"/>
                    </a:solidFill>
                  </a:tcPr>
                </a:tc>
                <a:tc>
                  <a:txBody>
                    <a:bodyPr/>
                    <a:lstStyle/>
                    <a:p>
                      <a:pPr algn="ctr" fontAlgn="ctr"/>
                      <a:r>
                        <a:rPr lang="en-US" sz="1600" u="none" strike="noStrike"/>
                        <a:t>Vendor</a:t>
                      </a:r>
                      <a:endParaRPr lang="en-US" sz="1600" b="0" i="0" u="none" strike="noStrike">
                        <a:solidFill>
                          <a:schemeClr val="bg1"/>
                        </a:solidFill>
                        <a:latin typeface="+mn-lt"/>
                      </a:endParaRPr>
                    </a:p>
                  </a:txBody>
                  <a:tcPr marL="54864" marR="54864" marT="54864" marB="54864" anchor="ctr">
                    <a:solidFill>
                      <a:srgbClr val="004A86"/>
                    </a:solidFill>
                  </a:tcPr>
                </a:tc>
                <a:tc>
                  <a:txBody>
                    <a:bodyPr/>
                    <a:lstStyle/>
                    <a:p>
                      <a:pPr algn="ctr" fontAlgn="ctr"/>
                      <a:r>
                        <a:rPr lang="en-US" sz="1600" u="none" strike="noStrike"/>
                        <a:t>Part number</a:t>
                      </a:r>
                      <a:endParaRPr lang="en-US" sz="1600" b="0" i="0" u="none" strike="noStrike">
                        <a:solidFill>
                          <a:schemeClr val="bg1"/>
                        </a:solidFill>
                        <a:latin typeface="+mn-lt"/>
                      </a:endParaRPr>
                    </a:p>
                  </a:txBody>
                  <a:tcPr marL="54864" marR="54864" marT="54864" marB="54864" anchor="ctr">
                    <a:solidFill>
                      <a:srgbClr val="004A86"/>
                    </a:solidFill>
                  </a:tcPr>
                </a:tc>
                <a:tc>
                  <a:txBody>
                    <a:bodyPr/>
                    <a:lstStyle/>
                    <a:p>
                      <a:pPr algn="ctr" fontAlgn="ctr"/>
                      <a:r>
                        <a:rPr lang="en-US" sz="1600" u="none" strike="noStrike"/>
                        <a:t>Interface</a:t>
                      </a:r>
                      <a:endParaRPr lang="en-US" sz="1600" b="0" i="0" u="none" strike="noStrike">
                        <a:solidFill>
                          <a:schemeClr val="bg1"/>
                        </a:solidFill>
                        <a:latin typeface="+mn-lt"/>
                      </a:endParaRPr>
                    </a:p>
                  </a:txBody>
                  <a:tcPr marL="54864" marR="54864" marT="54864" marB="54864" anchor="ctr">
                    <a:solidFill>
                      <a:srgbClr val="004A86"/>
                    </a:solidFill>
                  </a:tcPr>
                </a:tc>
                <a:tc>
                  <a:txBody>
                    <a:bodyPr/>
                    <a:lstStyle/>
                    <a:p>
                      <a:pPr algn="ctr" fontAlgn="ctr"/>
                      <a:r>
                        <a:rPr lang="en-US" sz="1600" b="0" i="0" u="none" strike="noStrike">
                          <a:solidFill>
                            <a:schemeClr val="tx1"/>
                          </a:solidFill>
                          <a:latin typeface="+mn-lt"/>
                        </a:rPr>
                        <a:t>Intel Product Supported</a:t>
                      </a:r>
                    </a:p>
                  </a:txBody>
                  <a:tcPr marL="54864" marR="54864" marT="54864" marB="54864" anchor="ctr">
                    <a:solidFill>
                      <a:srgbClr val="004A86"/>
                    </a:solidFill>
                  </a:tcPr>
                </a:tc>
                <a:tc>
                  <a:txBody>
                    <a:bodyPr/>
                    <a:lstStyle/>
                    <a:p>
                      <a:pPr algn="ctr" fontAlgn="ctr"/>
                      <a:r>
                        <a:rPr lang="en-US" sz="1600" u="none" strike="noStrike"/>
                        <a:t>Note</a:t>
                      </a:r>
                      <a:endParaRPr lang="en-US" sz="1600" b="0" i="0" u="none" strike="noStrike">
                        <a:solidFill>
                          <a:schemeClr val="bg1"/>
                        </a:solidFill>
                        <a:latin typeface="+mn-lt"/>
                      </a:endParaRPr>
                    </a:p>
                  </a:txBody>
                  <a:tcPr marL="54864" marR="54864" marT="54864" marB="54864" anchor="ctr">
                    <a:solidFill>
                      <a:srgbClr val="004A86"/>
                    </a:solidFill>
                  </a:tcPr>
                </a:tc>
                <a:extLst>
                  <a:ext uri="{0D108BD9-81ED-4DB2-BD59-A6C34878D82A}">
                    <a16:rowId xmlns:a16="http://schemas.microsoft.com/office/drawing/2014/main" val="10000"/>
                  </a:ext>
                </a:extLst>
              </a:tr>
              <a:tr h="588351">
                <a:tc>
                  <a:txBody>
                    <a:bodyPr/>
                    <a:lstStyle/>
                    <a:p>
                      <a:pPr algn="ctr" fontAlgn="ctr"/>
                      <a:r>
                        <a:rPr lang="en-US" sz="1050" u="none" strike="noStrike" kern="1200"/>
                        <a:t>LAN</a:t>
                      </a:r>
                      <a:endParaRPr lang="en-US" sz="1050" b="0" i="0" u="none" strike="noStrike" kern="1200">
                        <a:solidFill>
                          <a:schemeClr val="tx1"/>
                        </a:solidFill>
                        <a:latin typeface="+mn-lt"/>
                        <a:ea typeface="+mn-ea"/>
                        <a:cs typeface="+mn-cs"/>
                      </a:endParaRPr>
                    </a:p>
                  </a:txBody>
                  <a:tcPr marL="54864" marR="54864" marT="54864" marB="54864" anchor="ctr"/>
                </a:tc>
                <a:tc>
                  <a:txBody>
                    <a:bodyPr/>
                    <a:lstStyle/>
                    <a:p>
                      <a:pPr algn="l" fontAlgn="b"/>
                      <a:r>
                        <a:rPr lang="en-US" sz="1050" u="none" strike="noStrike" kern="1200"/>
                        <a:t>10/100 Mb, 1 Gb Ethernet PHY</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u="none" strike="noStrike" kern="1200"/>
                        <a:t>Marvell*</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u="none" strike="noStrike" kern="1200"/>
                        <a:t>88E1512</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u="none" strike="noStrike" kern="1200"/>
                        <a:t>SGMII,</a:t>
                      </a:r>
                    </a:p>
                    <a:p>
                      <a:pPr algn="ctr" fontAlgn="b"/>
                      <a:r>
                        <a:rPr lang="en-US" sz="1050" u="none" strike="noStrike" kern="1200"/>
                        <a:t>RGMII (Atom</a:t>
                      </a:r>
                      <a:r>
                        <a:rPr lang="en-US" sz="1050" u="none" strike="noStrike" kern="1200" baseline="30000"/>
                        <a:t>1</a:t>
                      </a:r>
                      <a:r>
                        <a:rPr lang="en-US" sz="1050" u="none" strike="noStrike" kern="1200"/>
                        <a:t> only)</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b="0" i="0" u="none" strike="noStrike" kern="1200">
                          <a:solidFill>
                            <a:schemeClr val="tx1"/>
                          </a:solidFill>
                          <a:latin typeface="+mn-lt"/>
                          <a:ea typeface="+mn-ea"/>
                          <a:cs typeface="+mn-cs"/>
                        </a:rPr>
                        <a:t>Atom</a:t>
                      </a:r>
                      <a:r>
                        <a:rPr lang="en-US" sz="1050" b="0" i="0" u="none" strike="noStrike" kern="1200" baseline="30000">
                          <a:solidFill>
                            <a:schemeClr val="tx1"/>
                          </a:solidFill>
                          <a:latin typeface="+mn-lt"/>
                          <a:ea typeface="+mn-ea"/>
                          <a:cs typeface="+mn-cs"/>
                        </a:rPr>
                        <a:t>1</a:t>
                      </a:r>
                      <a:r>
                        <a:rPr lang="en-US" sz="1050" b="0" i="0" u="none" strike="noStrike" kern="1200">
                          <a:solidFill>
                            <a:schemeClr val="tx1"/>
                          </a:solidFill>
                          <a:latin typeface="+mn-lt"/>
                          <a:ea typeface="+mn-ea"/>
                          <a:cs typeface="+mn-cs"/>
                        </a:rPr>
                        <a:t>, Core™</a:t>
                      </a:r>
                      <a:r>
                        <a:rPr lang="en-US" sz="1050" b="0" i="0" u="none" strike="noStrike" kern="1200" baseline="30000">
                          <a:solidFill>
                            <a:schemeClr val="tx1"/>
                          </a:solidFill>
                          <a:latin typeface="+mn-lt"/>
                          <a:ea typeface="+mn-ea"/>
                          <a:cs typeface="+mn-cs"/>
                        </a:rPr>
                        <a:t>2</a:t>
                      </a:r>
                      <a:r>
                        <a:rPr lang="en-US" sz="1050" b="0" i="0" u="none" strike="noStrike" kern="1200">
                          <a:solidFill>
                            <a:schemeClr val="tx1"/>
                          </a:solidFill>
                          <a:latin typeface="+mn-lt"/>
                          <a:ea typeface="+mn-ea"/>
                          <a:cs typeface="+mn-cs"/>
                        </a:rPr>
                        <a:t>, Xeon® W</a:t>
                      </a:r>
                    </a:p>
                  </a:txBody>
                  <a:tcPr marL="56160" marR="56160" marT="56160" marB="5616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50" u="none" strike="noStrike" kern="1200"/>
                        <a:t>RGMII supported only on 2 ports of Atom</a:t>
                      </a:r>
                      <a:r>
                        <a:rPr lang="en-US" sz="1050" u="none" strike="noStrike" kern="1200" baseline="30000"/>
                        <a:t>1</a:t>
                      </a:r>
                      <a:r>
                        <a:rPr lang="en-US" sz="1050" u="none" strike="noStrike" kern="1200"/>
                        <a:t> SoC, all 3 ports support SGMII</a:t>
                      </a:r>
                      <a:endParaRPr lang="en-US" sz="1050" b="0" i="0" u="none" strike="noStrike" kern="1200">
                        <a:solidFill>
                          <a:schemeClr val="tx1"/>
                        </a:solidFill>
                        <a:latin typeface="+mn-lt"/>
                        <a:ea typeface="+mn-ea"/>
                        <a:cs typeface="+mn-cs"/>
                      </a:endParaRPr>
                    </a:p>
                  </a:txBody>
                  <a:tcPr marL="54864" marR="54864" marT="54864" marB="54864" anchor="ctr"/>
                </a:tc>
                <a:extLst>
                  <a:ext uri="{0D108BD9-81ED-4DB2-BD59-A6C34878D82A}">
                    <a16:rowId xmlns:a16="http://schemas.microsoft.com/office/drawing/2014/main" val="10001"/>
                  </a:ext>
                </a:extLst>
              </a:tr>
              <a:tr h="446224">
                <a:tc>
                  <a:txBody>
                    <a:bodyPr/>
                    <a:lstStyle/>
                    <a:p>
                      <a:pPr algn="ctr" fontAlgn="ctr"/>
                      <a:r>
                        <a:rPr lang="en-US" sz="1050" u="none" strike="noStrike" kern="1200"/>
                        <a:t>LAN</a:t>
                      </a:r>
                      <a:endParaRPr lang="en-US" sz="1050" b="0" i="0" u="none" strike="noStrike" kern="1200">
                        <a:solidFill>
                          <a:schemeClr val="tx1"/>
                        </a:solidFill>
                        <a:latin typeface="+mn-lt"/>
                        <a:ea typeface="+mn-ea"/>
                        <a:cs typeface="+mn-cs"/>
                      </a:endParaRPr>
                    </a:p>
                  </a:txBody>
                  <a:tcPr marL="54864" marR="54864" marT="54864" marB="54864" anchor="ctr"/>
                </a:tc>
                <a:tc>
                  <a:txBody>
                    <a:bodyPr/>
                    <a:lstStyle/>
                    <a:p>
                      <a:pPr algn="l" fontAlgn="b"/>
                      <a:r>
                        <a:rPr lang="en-US" sz="1050" u="none" strike="noStrike" kern="1200"/>
                        <a:t>10/100 Mb, 1/2.5 Gb Ethernet PHY</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u="none" strike="noStrike" kern="1200"/>
                        <a:t>Marvell*</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u="none" strike="noStrike" kern="1200"/>
                        <a:t>88E2110</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u="none" strike="noStrike" kern="1200"/>
                        <a:t>SGMII</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b="0" i="0" u="none" strike="noStrike" kern="1200">
                          <a:solidFill>
                            <a:schemeClr val="tx1"/>
                          </a:solidFill>
                          <a:latin typeface="+mn-lt"/>
                          <a:ea typeface="+mn-ea"/>
                          <a:cs typeface="+mn-cs"/>
                        </a:rPr>
                        <a:t>Atom</a:t>
                      </a:r>
                      <a:r>
                        <a:rPr lang="en-US" sz="1050" b="0" i="0" u="none" strike="noStrike" kern="1200" baseline="30000">
                          <a:solidFill>
                            <a:schemeClr val="tx1"/>
                          </a:solidFill>
                          <a:latin typeface="+mn-lt"/>
                          <a:ea typeface="+mn-ea"/>
                          <a:cs typeface="+mn-cs"/>
                        </a:rPr>
                        <a:t>1</a:t>
                      </a:r>
                      <a:r>
                        <a:rPr lang="en-US" sz="1050" b="0" i="0" u="none" strike="noStrike" kern="1200">
                          <a:solidFill>
                            <a:schemeClr val="tx1"/>
                          </a:solidFill>
                          <a:latin typeface="+mn-lt"/>
                          <a:ea typeface="+mn-ea"/>
                          <a:cs typeface="+mn-cs"/>
                        </a:rPr>
                        <a:t>, Core™</a:t>
                      </a:r>
                      <a:r>
                        <a:rPr lang="en-US" sz="1050" b="0" i="0" u="none" strike="noStrike" kern="1200" baseline="30000">
                          <a:solidFill>
                            <a:schemeClr val="tx1"/>
                          </a:solidFill>
                          <a:latin typeface="+mn-lt"/>
                          <a:ea typeface="+mn-ea"/>
                          <a:cs typeface="+mn-cs"/>
                        </a:rPr>
                        <a:t>2</a:t>
                      </a:r>
                      <a:r>
                        <a:rPr lang="en-US" sz="1050" b="0" i="0" u="none" strike="noStrike" kern="1200">
                          <a:solidFill>
                            <a:schemeClr val="tx1"/>
                          </a:solidFill>
                          <a:latin typeface="+mn-lt"/>
                          <a:ea typeface="+mn-ea"/>
                          <a:cs typeface="+mn-cs"/>
                        </a:rPr>
                        <a:t>, Xeon® W</a:t>
                      </a:r>
                    </a:p>
                  </a:txBody>
                  <a:tcPr marL="56160" marR="56160" marT="56160" marB="5616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n-US" sz="1050" b="0" i="0" u="none" strike="noStrike" kern="1200">
                        <a:solidFill>
                          <a:schemeClr val="tx1"/>
                        </a:solidFill>
                        <a:latin typeface="+mn-lt"/>
                        <a:ea typeface="+mn-ea"/>
                        <a:cs typeface="+mn-cs"/>
                      </a:endParaRPr>
                    </a:p>
                  </a:txBody>
                  <a:tcPr marL="54864" marR="54864" marT="54864" marB="54864" anchor="ctr"/>
                </a:tc>
                <a:extLst>
                  <a:ext uri="{0D108BD9-81ED-4DB2-BD59-A6C34878D82A}">
                    <a16:rowId xmlns:a16="http://schemas.microsoft.com/office/drawing/2014/main" val="10002"/>
                  </a:ext>
                </a:extLst>
              </a:tr>
              <a:tr h="625642">
                <a:tc>
                  <a:txBody>
                    <a:bodyPr/>
                    <a:lstStyle/>
                    <a:p>
                      <a:pPr algn="ctr" fontAlgn="ctr"/>
                      <a:r>
                        <a:rPr lang="en-US" sz="1050" u="none" strike="noStrike" kern="1200"/>
                        <a:t>LAN</a:t>
                      </a:r>
                      <a:endParaRPr lang="en-US" sz="1050" b="0" i="0" u="none" strike="noStrike" kern="1200">
                        <a:solidFill>
                          <a:schemeClr val="tx1"/>
                        </a:solidFill>
                        <a:latin typeface="+mn-lt"/>
                        <a:ea typeface="+mn-ea"/>
                        <a:cs typeface="+mn-cs"/>
                      </a:endParaRPr>
                    </a:p>
                  </a:txBody>
                  <a:tcPr marL="54864" marR="54864" marT="54864" marB="54864" anchor="ctr"/>
                </a:tc>
                <a:tc>
                  <a:txBody>
                    <a:bodyPr/>
                    <a:lstStyle/>
                    <a:p>
                      <a:pPr algn="l" fontAlgn="b"/>
                      <a:r>
                        <a:rPr lang="en-US" sz="1050" u="none" strike="noStrike" kern="1200"/>
                        <a:t>10/100 Mb, 1 Gb Ethernet PHY</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u="none" strike="noStrike" kern="1200" err="1"/>
                        <a:t>MaxLinear</a:t>
                      </a:r>
                      <a:r>
                        <a:rPr lang="en-US" sz="1050" u="none" strike="noStrike" kern="1200"/>
                        <a:t>*</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u="none" strike="noStrike" kern="1200"/>
                        <a:t>GPY115</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u="none" strike="noStrike" kern="1200"/>
                        <a:t>SGMII</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b="0" i="0" u="none" strike="noStrike" kern="1200">
                          <a:solidFill>
                            <a:schemeClr val="tx1"/>
                          </a:solidFill>
                          <a:latin typeface="+mn-lt"/>
                          <a:ea typeface="+mn-ea"/>
                          <a:cs typeface="+mn-cs"/>
                        </a:rPr>
                        <a:t>Atom</a:t>
                      </a:r>
                      <a:r>
                        <a:rPr lang="en-US" sz="1050" b="0" i="0" u="none" strike="noStrike" kern="1200" baseline="30000">
                          <a:solidFill>
                            <a:schemeClr val="tx1"/>
                          </a:solidFill>
                          <a:latin typeface="+mn-lt"/>
                          <a:ea typeface="+mn-ea"/>
                          <a:cs typeface="+mn-cs"/>
                        </a:rPr>
                        <a:t>1</a:t>
                      </a:r>
                      <a:r>
                        <a:rPr lang="en-US" sz="1050" b="0" i="0" u="none" strike="noStrike" kern="1200">
                          <a:solidFill>
                            <a:schemeClr val="tx1"/>
                          </a:solidFill>
                          <a:latin typeface="+mn-lt"/>
                          <a:ea typeface="+mn-ea"/>
                          <a:cs typeface="+mn-cs"/>
                        </a:rPr>
                        <a:t>, Core™</a:t>
                      </a:r>
                      <a:r>
                        <a:rPr lang="en-US" sz="1050" b="0" i="0" u="none" strike="noStrike" kern="1200" baseline="30000">
                          <a:solidFill>
                            <a:schemeClr val="tx1"/>
                          </a:solidFill>
                          <a:latin typeface="+mn-lt"/>
                          <a:ea typeface="+mn-ea"/>
                          <a:cs typeface="+mn-cs"/>
                        </a:rPr>
                        <a:t>2</a:t>
                      </a:r>
                      <a:r>
                        <a:rPr lang="en-US" sz="1050" b="0" i="0" u="none" strike="noStrike" kern="1200">
                          <a:solidFill>
                            <a:schemeClr val="tx1"/>
                          </a:solidFill>
                          <a:latin typeface="+mn-lt"/>
                          <a:ea typeface="+mn-ea"/>
                          <a:cs typeface="+mn-cs"/>
                        </a:rPr>
                        <a:t>, Xeon® W</a:t>
                      </a:r>
                    </a:p>
                  </a:txBody>
                  <a:tcPr marL="56160" marR="56160" marT="56160" marB="5616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50" u="none" strike="noStrike" kern="1200"/>
                        <a:t>Industrial temperature range</a:t>
                      </a:r>
                      <a:endParaRPr lang="en-US" sz="1050" b="0" i="0" u="none" strike="noStrike" kern="1200">
                        <a:solidFill>
                          <a:schemeClr val="tx1"/>
                        </a:solidFill>
                        <a:latin typeface="+mn-lt"/>
                        <a:ea typeface="+mn-ea"/>
                        <a:cs typeface="+mn-cs"/>
                      </a:endParaRPr>
                    </a:p>
                  </a:txBody>
                  <a:tcPr marL="54864" marR="54864" marT="54864" marB="54864" anchor="ctr"/>
                </a:tc>
                <a:extLst>
                  <a:ext uri="{0D108BD9-81ED-4DB2-BD59-A6C34878D82A}">
                    <a16:rowId xmlns:a16="http://schemas.microsoft.com/office/drawing/2014/main" val="10007"/>
                  </a:ext>
                </a:extLst>
              </a:tr>
              <a:tr h="625642">
                <a:tc>
                  <a:txBody>
                    <a:bodyPr/>
                    <a:lstStyle/>
                    <a:p>
                      <a:pPr algn="ctr" fontAlgn="ctr"/>
                      <a:r>
                        <a:rPr lang="en-US" sz="1050" u="none" strike="noStrike" kern="1200"/>
                        <a:t>LAN</a:t>
                      </a:r>
                      <a:endParaRPr lang="en-US" sz="1050" b="0" i="0" u="none" strike="noStrike" kern="1200">
                        <a:solidFill>
                          <a:schemeClr val="tx1"/>
                        </a:solidFill>
                        <a:latin typeface="+mn-lt"/>
                        <a:ea typeface="+mn-ea"/>
                        <a:cs typeface="+mn-cs"/>
                      </a:endParaRPr>
                    </a:p>
                  </a:txBody>
                  <a:tcPr marL="54864" marR="54864" marT="54864" marB="54864" anchor="ctr"/>
                </a:tc>
                <a:tc>
                  <a:txBody>
                    <a:bodyPr/>
                    <a:lstStyle/>
                    <a:p>
                      <a:pPr algn="l" fontAlgn="b"/>
                      <a:r>
                        <a:rPr lang="en-US" sz="1050" u="none" strike="noStrike" kern="1200"/>
                        <a:t>10/100 Mb, 1/2.5 Gb Ethernet PHY</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u="none" strike="noStrike" kern="1200" err="1"/>
                        <a:t>MaxLinear</a:t>
                      </a:r>
                      <a:r>
                        <a:rPr lang="en-US" sz="1050" u="none" strike="noStrike" kern="1200"/>
                        <a:t>*</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u="none" strike="noStrike" kern="1200"/>
                        <a:t>GPY211</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u="none" strike="noStrike" kern="1200"/>
                        <a:t>SGMII</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b="0" i="0" u="none" strike="noStrike" kern="1200">
                          <a:solidFill>
                            <a:schemeClr val="tx1"/>
                          </a:solidFill>
                          <a:latin typeface="+mn-lt"/>
                          <a:ea typeface="+mn-ea"/>
                          <a:cs typeface="+mn-cs"/>
                        </a:rPr>
                        <a:t>Atom</a:t>
                      </a:r>
                      <a:r>
                        <a:rPr lang="en-US" sz="1050" b="0" i="0" u="none" strike="noStrike" kern="1200" baseline="30000">
                          <a:solidFill>
                            <a:schemeClr val="tx1"/>
                          </a:solidFill>
                          <a:latin typeface="+mn-lt"/>
                          <a:ea typeface="+mn-ea"/>
                          <a:cs typeface="+mn-cs"/>
                        </a:rPr>
                        <a:t>1</a:t>
                      </a:r>
                      <a:r>
                        <a:rPr lang="en-US" sz="1050" b="0" i="0" u="none" strike="noStrike" kern="1200">
                          <a:solidFill>
                            <a:schemeClr val="tx1"/>
                          </a:solidFill>
                          <a:latin typeface="+mn-lt"/>
                          <a:ea typeface="+mn-ea"/>
                          <a:cs typeface="+mn-cs"/>
                        </a:rPr>
                        <a:t>, Core™</a:t>
                      </a:r>
                      <a:r>
                        <a:rPr lang="en-US" sz="1050" b="0" i="0" u="none" strike="noStrike" kern="1200" baseline="30000">
                          <a:solidFill>
                            <a:schemeClr val="tx1"/>
                          </a:solidFill>
                          <a:latin typeface="+mn-lt"/>
                          <a:ea typeface="+mn-ea"/>
                          <a:cs typeface="+mn-cs"/>
                        </a:rPr>
                        <a:t>2</a:t>
                      </a:r>
                      <a:r>
                        <a:rPr lang="en-US" sz="1050" b="0" i="0" u="none" strike="noStrike" kern="1200">
                          <a:solidFill>
                            <a:schemeClr val="tx1"/>
                          </a:solidFill>
                          <a:latin typeface="+mn-lt"/>
                          <a:ea typeface="+mn-ea"/>
                          <a:cs typeface="+mn-cs"/>
                        </a:rPr>
                        <a:t>, Xeon® W</a:t>
                      </a:r>
                    </a:p>
                  </a:txBody>
                  <a:tcPr marL="56160" marR="56160" marT="56160" marB="5616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50" u="none" strike="noStrike" kern="1200"/>
                        <a:t>Commercial temperature range</a:t>
                      </a:r>
                      <a:endParaRPr lang="en-US" sz="1050" b="0" i="0" u="none" strike="noStrike" kern="1200">
                        <a:solidFill>
                          <a:schemeClr val="tx1"/>
                        </a:solidFill>
                        <a:latin typeface="+mn-lt"/>
                        <a:ea typeface="+mn-ea"/>
                        <a:cs typeface="+mn-cs"/>
                      </a:endParaRPr>
                    </a:p>
                  </a:txBody>
                  <a:tcPr marL="54864" marR="54864" marT="54864" marB="54864" anchor="ctr"/>
                </a:tc>
                <a:extLst>
                  <a:ext uri="{0D108BD9-81ED-4DB2-BD59-A6C34878D82A}">
                    <a16:rowId xmlns:a16="http://schemas.microsoft.com/office/drawing/2014/main" val="10008"/>
                  </a:ext>
                </a:extLst>
              </a:tr>
              <a:tr h="446224">
                <a:tc>
                  <a:txBody>
                    <a:bodyPr/>
                    <a:lstStyle/>
                    <a:p>
                      <a:pPr algn="ctr" fontAlgn="ctr"/>
                      <a:r>
                        <a:rPr lang="en-US" sz="1050" b="0" i="0" u="none" strike="noStrike" kern="1200">
                          <a:solidFill>
                            <a:schemeClr val="tx1"/>
                          </a:solidFill>
                          <a:latin typeface="+mn-lt"/>
                          <a:ea typeface="+mn-ea"/>
                          <a:cs typeface="+mn-cs"/>
                        </a:rPr>
                        <a:t>LAN</a:t>
                      </a:r>
                    </a:p>
                  </a:txBody>
                  <a:tcPr marL="54864" marR="54864" marT="54864" marB="54864" anchor="ctr"/>
                </a:tc>
                <a:tc>
                  <a:txBody>
                    <a:bodyPr/>
                    <a:lstStyle/>
                    <a:p>
                      <a:pPr algn="l" fontAlgn="b"/>
                      <a:r>
                        <a:rPr lang="en-US" sz="1050" b="0" i="0" u="none" strike="noStrike" kern="1200">
                          <a:solidFill>
                            <a:schemeClr val="tx1"/>
                          </a:solidFill>
                          <a:latin typeface="+mn-lt"/>
                          <a:ea typeface="+mn-ea"/>
                          <a:cs typeface="+mn-cs"/>
                        </a:rPr>
                        <a:t>10/100 Mb, 1/2.5 Gb Ethernet PHY</a:t>
                      </a:r>
                    </a:p>
                  </a:txBody>
                  <a:tcPr marL="56160" marR="56160" marT="56160" marB="56160" anchor="ctr"/>
                </a:tc>
                <a:tc>
                  <a:txBody>
                    <a:bodyPr/>
                    <a:lstStyle/>
                    <a:p>
                      <a:pPr algn="ctr" fontAlgn="b"/>
                      <a:r>
                        <a:rPr lang="en-US" sz="1050" b="0" i="0" u="none" strike="noStrike" kern="1200" err="1">
                          <a:solidFill>
                            <a:schemeClr val="tx1"/>
                          </a:solidFill>
                          <a:latin typeface="+mn-lt"/>
                          <a:ea typeface="+mn-ea"/>
                          <a:cs typeface="+mn-cs"/>
                        </a:rPr>
                        <a:t>MaxLinear</a:t>
                      </a:r>
                      <a:r>
                        <a:rPr lang="en-US" sz="1050" b="0" i="0" u="none" strike="noStrike" kern="1200">
                          <a:solidFill>
                            <a:schemeClr val="tx1"/>
                          </a:solidFill>
                          <a:latin typeface="+mn-lt"/>
                          <a:ea typeface="+mn-ea"/>
                          <a:cs typeface="+mn-cs"/>
                        </a:rPr>
                        <a:t>*</a:t>
                      </a:r>
                    </a:p>
                  </a:txBody>
                  <a:tcPr marL="56160" marR="56160" marT="56160" marB="56160" anchor="ctr"/>
                </a:tc>
                <a:tc>
                  <a:txBody>
                    <a:bodyPr/>
                    <a:lstStyle/>
                    <a:p>
                      <a:pPr algn="ctr" fontAlgn="b"/>
                      <a:r>
                        <a:rPr lang="en-US" sz="1050" b="0" i="0" u="none" strike="noStrike" kern="1200">
                          <a:solidFill>
                            <a:schemeClr val="tx1"/>
                          </a:solidFill>
                          <a:latin typeface="+mn-lt"/>
                          <a:ea typeface="+mn-ea"/>
                          <a:cs typeface="+mn-cs"/>
                        </a:rPr>
                        <a:t>GPY215</a:t>
                      </a:r>
                    </a:p>
                  </a:txBody>
                  <a:tcPr marL="56160" marR="56160" marT="56160" marB="56160" anchor="ctr"/>
                </a:tc>
                <a:tc>
                  <a:txBody>
                    <a:bodyPr/>
                    <a:lstStyle/>
                    <a:p>
                      <a:pPr algn="ctr" fontAlgn="b"/>
                      <a:r>
                        <a:rPr lang="en-US" sz="1050" b="0" i="0" u="none" strike="noStrike" kern="1200">
                          <a:solidFill>
                            <a:schemeClr val="tx1"/>
                          </a:solidFill>
                          <a:latin typeface="+mn-lt"/>
                          <a:ea typeface="+mn-ea"/>
                          <a:cs typeface="+mn-cs"/>
                        </a:rPr>
                        <a:t>SGMII</a:t>
                      </a:r>
                    </a:p>
                  </a:txBody>
                  <a:tcPr marL="56160" marR="56160" marT="56160" marB="56160" anchor="ctr"/>
                </a:tc>
                <a:tc>
                  <a:txBody>
                    <a:bodyPr/>
                    <a:lstStyle/>
                    <a:p>
                      <a:pPr algn="ctr" fontAlgn="b"/>
                      <a:r>
                        <a:rPr lang="en-US" sz="1050" b="0" i="0" u="none" strike="noStrike" kern="1200">
                          <a:solidFill>
                            <a:schemeClr val="tx1"/>
                          </a:solidFill>
                          <a:latin typeface="+mn-lt"/>
                          <a:ea typeface="+mn-ea"/>
                          <a:cs typeface="+mn-cs"/>
                        </a:rPr>
                        <a:t>Atom</a:t>
                      </a:r>
                      <a:r>
                        <a:rPr lang="en-US" sz="1050" b="0" i="0" u="none" strike="noStrike" kern="1200" baseline="30000">
                          <a:solidFill>
                            <a:schemeClr val="tx1"/>
                          </a:solidFill>
                          <a:latin typeface="+mn-lt"/>
                          <a:ea typeface="+mn-ea"/>
                          <a:cs typeface="+mn-cs"/>
                        </a:rPr>
                        <a:t>1</a:t>
                      </a:r>
                      <a:r>
                        <a:rPr lang="en-US" sz="1050" b="0" i="0" u="none" strike="noStrike" kern="1200">
                          <a:solidFill>
                            <a:schemeClr val="tx1"/>
                          </a:solidFill>
                          <a:latin typeface="+mn-lt"/>
                          <a:ea typeface="+mn-ea"/>
                          <a:cs typeface="+mn-cs"/>
                        </a:rPr>
                        <a:t>, Core™</a:t>
                      </a:r>
                      <a:r>
                        <a:rPr lang="en-US" sz="1050" b="0" i="0" u="none" strike="noStrike" kern="1200" baseline="30000">
                          <a:solidFill>
                            <a:schemeClr val="tx1"/>
                          </a:solidFill>
                          <a:latin typeface="+mn-lt"/>
                          <a:ea typeface="+mn-ea"/>
                          <a:cs typeface="+mn-cs"/>
                        </a:rPr>
                        <a:t>2</a:t>
                      </a:r>
                      <a:r>
                        <a:rPr lang="en-US" sz="1050" b="0" i="0" u="none" strike="noStrike" kern="1200">
                          <a:solidFill>
                            <a:schemeClr val="tx1"/>
                          </a:solidFill>
                          <a:latin typeface="+mn-lt"/>
                          <a:ea typeface="+mn-ea"/>
                          <a:cs typeface="+mn-cs"/>
                        </a:rPr>
                        <a:t>, Xeon® W</a:t>
                      </a:r>
                    </a:p>
                  </a:txBody>
                  <a:tcPr marL="56160" marR="56160" marT="56160" marB="5616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50" b="0" i="0" u="none" strike="noStrike" kern="1200">
                          <a:solidFill>
                            <a:schemeClr val="tx1"/>
                          </a:solidFill>
                          <a:latin typeface="+mn-lt"/>
                          <a:ea typeface="+mn-ea"/>
                          <a:cs typeface="+mn-cs"/>
                        </a:rPr>
                        <a:t>Industrial temperature range</a:t>
                      </a:r>
                    </a:p>
                  </a:txBody>
                  <a:tcPr marL="54864" marR="54864" marT="54864" marB="54864" anchor="ctr"/>
                </a:tc>
                <a:extLst>
                  <a:ext uri="{0D108BD9-81ED-4DB2-BD59-A6C34878D82A}">
                    <a16:rowId xmlns:a16="http://schemas.microsoft.com/office/drawing/2014/main" val="2591832635"/>
                  </a:ext>
                </a:extLst>
              </a:tr>
              <a:tr h="446224">
                <a:tc>
                  <a:txBody>
                    <a:bodyPr/>
                    <a:lstStyle/>
                    <a:p>
                      <a:pPr algn="ctr" fontAlgn="ctr"/>
                      <a:r>
                        <a:rPr lang="en-US" sz="1050" b="0" i="0" u="none" strike="noStrike" kern="1200">
                          <a:solidFill>
                            <a:schemeClr val="tx1"/>
                          </a:solidFill>
                          <a:latin typeface="+mn-lt"/>
                          <a:ea typeface="+mn-ea"/>
                          <a:cs typeface="+mn-cs"/>
                        </a:rPr>
                        <a:t>LAN</a:t>
                      </a:r>
                    </a:p>
                  </a:txBody>
                  <a:tcPr marL="54864" marR="54864" marT="54864" marB="54864" anchor="ctr"/>
                </a:tc>
                <a:tc>
                  <a:txBody>
                    <a:bodyPr/>
                    <a:lstStyle/>
                    <a:p>
                      <a:pPr marL="0" marR="0" lvl="0" indent="0" algn="l" defTabSz="609600" eaLnBrk="1" fontAlgn="b" latinLnBrk="0" hangingPunct="1">
                        <a:lnSpc>
                          <a:spcPct val="100000"/>
                        </a:lnSpc>
                        <a:spcBef>
                          <a:spcPts val="0"/>
                        </a:spcBef>
                        <a:spcAft>
                          <a:spcPts val="0"/>
                        </a:spcAft>
                        <a:buClrTx/>
                        <a:buSzTx/>
                        <a:buFontTx/>
                        <a:buNone/>
                        <a:tabLst/>
                        <a:defRPr/>
                      </a:pPr>
                      <a:r>
                        <a:rPr lang="en-US" sz="1050" u="none" strike="noStrike" kern="1200"/>
                        <a:t>10/100 Mb, 1 Gb Ethernet PHY</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b="0" i="0" u="none" strike="noStrike" kern="1200">
                          <a:solidFill>
                            <a:schemeClr val="tx1"/>
                          </a:solidFill>
                          <a:latin typeface="+mn-lt"/>
                          <a:ea typeface="+mn-ea"/>
                          <a:cs typeface="+mn-cs"/>
                        </a:rPr>
                        <a:t>Ti*</a:t>
                      </a:r>
                    </a:p>
                  </a:txBody>
                  <a:tcPr marL="56160" marR="56160" marT="56160" marB="56160" anchor="ctr"/>
                </a:tc>
                <a:tc>
                  <a:txBody>
                    <a:bodyPr/>
                    <a:lstStyle/>
                    <a:p>
                      <a:pPr algn="ctr" fontAlgn="b"/>
                      <a:r>
                        <a:rPr lang="en-US" sz="1000" b="0" i="0" u="none" strike="noStrike" cap="none" spc="0" baseline="0">
                          <a:solidFill>
                            <a:schemeClr val="tx1"/>
                          </a:solidFill>
                          <a:effectLst/>
                          <a:uFillTx/>
                          <a:latin typeface="+mn-lt"/>
                          <a:ea typeface="+mn-ea"/>
                          <a:cs typeface="+mn-cs"/>
                          <a:sym typeface="Intel Clear"/>
                        </a:rPr>
                        <a:t>DP83867 </a:t>
                      </a:r>
                      <a:endParaRPr lang="en-US" sz="1050" b="0" i="0" u="none" strike="noStrike" kern="1200">
                        <a:solidFill>
                          <a:schemeClr val="tx1"/>
                        </a:solidFill>
                        <a:latin typeface="+mn-lt"/>
                        <a:ea typeface="+mn-ea"/>
                        <a:cs typeface="+mn-cs"/>
                      </a:endParaRPr>
                    </a:p>
                  </a:txBody>
                  <a:tcPr marL="56160" marR="56160" marT="56160" marB="56160" anchor="ctr"/>
                </a:tc>
                <a:tc>
                  <a:txBody>
                    <a:bodyPr/>
                    <a:lstStyle/>
                    <a:p>
                      <a:pPr algn="ctr" fontAlgn="b"/>
                      <a:r>
                        <a:rPr lang="en-US" sz="1050" b="0" i="0" u="none" strike="noStrike" kern="1200">
                          <a:solidFill>
                            <a:schemeClr val="tx1"/>
                          </a:solidFill>
                          <a:latin typeface="+mn-lt"/>
                          <a:ea typeface="+mn-ea"/>
                          <a:cs typeface="+mn-cs"/>
                        </a:rPr>
                        <a:t>SMGII</a:t>
                      </a:r>
                    </a:p>
                  </a:txBody>
                  <a:tcPr marL="56160" marR="56160" marT="56160" marB="56160" anchor="ctr"/>
                </a:tc>
                <a:tc>
                  <a:txBody>
                    <a:bodyPr/>
                    <a:lstStyle/>
                    <a:p>
                      <a:pPr marL="0" marR="0" lvl="0" indent="0" algn="ctr" defTabSz="609600" eaLnBrk="1" fontAlgn="b" latinLnBrk="0" hangingPunct="1">
                        <a:lnSpc>
                          <a:spcPct val="100000"/>
                        </a:lnSpc>
                        <a:spcBef>
                          <a:spcPts val="0"/>
                        </a:spcBef>
                        <a:spcAft>
                          <a:spcPts val="0"/>
                        </a:spcAft>
                        <a:buClrTx/>
                        <a:buSzTx/>
                        <a:buFontTx/>
                        <a:buNone/>
                        <a:tabLst/>
                        <a:defRPr/>
                      </a:pPr>
                      <a:r>
                        <a:rPr lang="en-US" sz="1050" b="0" i="0" u="none" strike="noStrike" kern="1200">
                          <a:solidFill>
                            <a:schemeClr val="tx1"/>
                          </a:solidFill>
                          <a:latin typeface="+mn-lt"/>
                          <a:ea typeface="+mn-ea"/>
                          <a:cs typeface="+mn-cs"/>
                        </a:rPr>
                        <a:t>Atom</a:t>
                      </a:r>
                      <a:r>
                        <a:rPr lang="en-US" sz="1050" b="0" i="0" u="none" strike="noStrike" kern="1200" baseline="30000">
                          <a:solidFill>
                            <a:schemeClr val="tx1"/>
                          </a:solidFill>
                          <a:latin typeface="+mn-lt"/>
                          <a:ea typeface="+mn-ea"/>
                          <a:cs typeface="+mn-cs"/>
                        </a:rPr>
                        <a:t>1</a:t>
                      </a:r>
                      <a:r>
                        <a:rPr lang="en-US" sz="1050" b="0" i="0" u="none" strike="noStrike" kern="1200">
                          <a:solidFill>
                            <a:schemeClr val="tx1"/>
                          </a:solidFill>
                          <a:latin typeface="+mn-lt"/>
                          <a:ea typeface="+mn-ea"/>
                          <a:cs typeface="+mn-cs"/>
                        </a:rPr>
                        <a:t>, Core™</a:t>
                      </a:r>
                      <a:r>
                        <a:rPr lang="en-US" sz="1050" b="0" i="0" u="none" strike="noStrike" kern="1200" baseline="30000">
                          <a:solidFill>
                            <a:schemeClr val="tx1"/>
                          </a:solidFill>
                          <a:latin typeface="+mn-lt"/>
                          <a:ea typeface="+mn-ea"/>
                          <a:cs typeface="+mn-cs"/>
                        </a:rPr>
                        <a:t>2</a:t>
                      </a:r>
                      <a:r>
                        <a:rPr lang="en-US" sz="1050" b="0" i="0" u="none" strike="noStrike" kern="1200">
                          <a:solidFill>
                            <a:schemeClr val="tx1"/>
                          </a:solidFill>
                          <a:latin typeface="+mn-lt"/>
                          <a:ea typeface="+mn-ea"/>
                          <a:cs typeface="+mn-cs"/>
                        </a:rPr>
                        <a:t>, Xeon® W</a:t>
                      </a:r>
                    </a:p>
                  </a:txBody>
                  <a:tcPr marL="56160" marR="56160" marT="56160" marB="5616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50" b="0" i="0" u="none" strike="noStrike" kern="1200">
                          <a:solidFill>
                            <a:schemeClr val="tx1"/>
                          </a:solidFill>
                          <a:latin typeface="+mn-lt"/>
                          <a:ea typeface="+mn-ea"/>
                          <a:cs typeface="+mn-cs"/>
                        </a:rPr>
                        <a:t>Industrial temperature range</a:t>
                      </a:r>
                    </a:p>
                  </a:txBody>
                  <a:tcPr marL="54864" marR="54864" marT="54864" marB="54864" anchor="ctr"/>
                </a:tc>
                <a:extLst>
                  <a:ext uri="{0D108BD9-81ED-4DB2-BD59-A6C34878D82A}">
                    <a16:rowId xmlns:a16="http://schemas.microsoft.com/office/drawing/2014/main" val="3701278456"/>
                  </a:ext>
                </a:extLst>
              </a:tr>
              <a:tr h="446224">
                <a:tc>
                  <a:txBody>
                    <a:bodyPr/>
                    <a:lstStyle/>
                    <a:p>
                      <a:pPr algn="ctr" fontAlgn="ctr"/>
                      <a:r>
                        <a:rPr lang="en-US" sz="1050" b="0" i="0" u="none" strike="noStrike" kern="1200">
                          <a:solidFill>
                            <a:schemeClr val="tx1"/>
                          </a:solidFill>
                          <a:latin typeface="+mn-lt"/>
                          <a:ea typeface="+mn-ea"/>
                          <a:cs typeface="+mn-cs"/>
                        </a:rPr>
                        <a:t>LAN</a:t>
                      </a:r>
                    </a:p>
                  </a:txBody>
                  <a:tcPr marL="54864" marR="54864" marT="54864" marB="54864" anchor="ctr"/>
                </a:tc>
                <a:tc>
                  <a:txBody>
                    <a:bodyPr/>
                    <a:lstStyle/>
                    <a:p>
                      <a:pPr algn="l" fontAlgn="b"/>
                      <a:r>
                        <a:rPr lang="en-US" sz="1050" b="0" i="0" u="none" strike="noStrike" kern="1200">
                          <a:solidFill>
                            <a:schemeClr val="tx1"/>
                          </a:solidFill>
                          <a:latin typeface="+mn-lt"/>
                          <a:ea typeface="+mn-ea"/>
                          <a:cs typeface="+mn-cs"/>
                        </a:rPr>
                        <a:t>10/100 Mb, 1 Gb Ethernet connection</a:t>
                      </a:r>
                    </a:p>
                  </a:txBody>
                  <a:tcPr marL="56160" marR="56160" marT="56160" marB="56160" anchor="ctr"/>
                </a:tc>
                <a:tc>
                  <a:txBody>
                    <a:bodyPr/>
                    <a:lstStyle/>
                    <a:p>
                      <a:pPr algn="ctr" fontAlgn="b"/>
                      <a:r>
                        <a:rPr lang="en-US" sz="1050" b="0" i="0" u="none" strike="noStrike" kern="1200">
                          <a:solidFill>
                            <a:schemeClr val="tx1"/>
                          </a:solidFill>
                          <a:latin typeface="+mn-lt"/>
                          <a:ea typeface="+mn-ea"/>
                          <a:cs typeface="+mn-cs"/>
                        </a:rPr>
                        <a:t>Intel</a:t>
                      </a:r>
                    </a:p>
                  </a:txBody>
                  <a:tcPr marL="56160" marR="56160" marT="56160" marB="56160" anchor="ctr"/>
                </a:tc>
                <a:tc>
                  <a:txBody>
                    <a:bodyPr/>
                    <a:lstStyle/>
                    <a:p>
                      <a:pPr algn="ctr" fontAlgn="b"/>
                      <a:r>
                        <a:rPr lang="en-US" sz="1050" b="0" i="0" u="none" strike="noStrike" kern="1200">
                          <a:solidFill>
                            <a:schemeClr val="tx1"/>
                          </a:solidFill>
                          <a:latin typeface="+mn-lt"/>
                          <a:ea typeface="+mn-ea"/>
                          <a:cs typeface="+mn-cs"/>
                        </a:rPr>
                        <a:t>i219-LM</a:t>
                      </a:r>
                    </a:p>
                  </a:txBody>
                  <a:tcPr marL="56160" marR="56160" marT="56160" marB="56160" anchor="ctr"/>
                </a:tc>
                <a:tc>
                  <a:txBody>
                    <a:bodyPr/>
                    <a:lstStyle/>
                    <a:p>
                      <a:pPr algn="ctr" fontAlgn="b"/>
                      <a:r>
                        <a:rPr lang="en-US" sz="1050" b="0" i="0" u="none" strike="noStrike" kern="1200">
                          <a:solidFill>
                            <a:schemeClr val="tx1"/>
                          </a:solidFill>
                          <a:latin typeface="+mn-lt"/>
                          <a:ea typeface="+mn-ea"/>
                          <a:cs typeface="+mn-cs"/>
                        </a:rPr>
                        <a:t>PCIe</a:t>
                      </a:r>
                    </a:p>
                  </a:txBody>
                  <a:tcPr marL="56160" marR="56160" marT="56160" marB="56160" anchor="ctr"/>
                </a:tc>
                <a:tc>
                  <a:txBody>
                    <a:bodyPr/>
                    <a:lstStyle/>
                    <a:p>
                      <a:pPr algn="ctr" fontAlgn="b"/>
                      <a:r>
                        <a:rPr lang="en-US" sz="1050" b="0" i="0" u="none" strike="noStrike" kern="1200">
                          <a:solidFill>
                            <a:schemeClr val="tx1"/>
                          </a:solidFill>
                          <a:latin typeface="+mn-lt"/>
                          <a:ea typeface="+mn-ea"/>
                          <a:cs typeface="+mn-cs"/>
                        </a:rPr>
                        <a:t>Core™</a:t>
                      </a:r>
                      <a:r>
                        <a:rPr lang="en-US" sz="1050" b="0" i="0" u="none" strike="noStrike" kern="1200" baseline="30000">
                          <a:solidFill>
                            <a:schemeClr val="tx1"/>
                          </a:solidFill>
                          <a:latin typeface="+mn-lt"/>
                          <a:ea typeface="+mn-ea"/>
                          <a:cs typeface="+mn-cs"/>
                        </a:rPr>
                        <a:t>2</a:t>
                      </a:r>
                      <a:r>
                        <a:rPr lang="en-US" sz="1050" b="0" i="0" u="none" strike="noStrike" kern="1200">
                          <a:solidFill>
                            <a:schemeClr val="tx1"/>
                          </a:solidFill>
                          <a:latin typeface="+mn-lt"/>
                          <a:ea typeface="+mn-ea"/>
                          <a:cs typeface="+mn-cs"/>
                        </a:rPr>
                        <a:t>, Xeon® W</a:t>
                      </a:r>
                    </a:p>
                  </a:txBody>
                  <a:tcPr marL="56160" marR="56160" marT="56160" marB="5616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50" b="0" i="0" u="none" strike="noStrike" kern="1200" cap="none" spc="0" baseline="0">
                          <a:solidFill>
                            <a:schemeClr val="tx1"/>
                          </a:solidFill>
                          <a:uFillTx/>
                          <a:latin typeface="+mn-lt"/>
                          <a:ea typeface="+mn-ea"/>
                          <a:cs typeface="+mn-cs"/>
                          <a:sym typeface="Intel Clear"/>
                        </a:rPr>
                        <a:t>This Ethernet port does not support TSN</a:t>
                      </a:r>
                    </a:p>
                  </a:txBody>
                  <a:tcPr marL="54864" marR="54864" marT="54864" marB="54864" anchor="ctr"/>
                </a:tc>
                <a:extLst>
                  <a:ext uri="{0D108BD9-81ED-4DB2-BD59-A6C34878D82A}">
                    <a16:rowId xmlns:a16="http://schemas.microsoft.com/office/drawing/2014/main" val="3324802152"/>
                  </a:ext>
                </a:extLst>
              </a:tr>
            </a:tbl>
          </a:graphicData>
        </a:graphic>
      </p:graphicFrame>
      <p:sp>
        <p:nvSpPr>
          <p:cNvPr id="5" name="TextBox 4">
            <a:extLst>
              <a:ext uri="{FF2B5EF4-FFF2-40B4-BE49-F238E27FC236}">
                <a16:creationId xmlns:a16="http://schemas.microsoft.com/office/drawing/2014/main" id="{B06F1517-5389-4FF8-B348-F2DD6CDA64D0}"/>
              </a:ext>
            </a:extLst>
          </p:cNvPr>
          <p:cNvSpPr txBox="1"/>
          <p:nvPr/>
        </p:nvSpPr>
        <p:spPr>
          <a:xfrm>
            <a:off x="98425" y="5950164"/>
            <a:ext cx="5561179"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609585" hangingPunct="1">
              <a:lnSpc>
                <a:spcPct val="100000"/>
              </a:lnSpc>
              <a:spcBef>
                <a:spcPts val="0"/>
              </a:spcBef>
              <a:defRPr/>
            </a:pPr>
            <a:r>
              <a:rPr lang="en-US" altLang="zh-CN" sz="1200" i="1">
                <a:solidFill>
                  <a:schemeClr val="tx1"/>
                </a:solidFill>
                <a:latin typeface="Arial"/>
                <a:ea typeface="黑体" panose="02010609060101010101" pitchFamily="49" charset="-122"/>
              </a:rPr>
              <a:t>All products, computer systems, dates and figures specified are preliminary based on current expectations and are subject to change without notice.</a:t>
            </a:r>
            <a:endParaRPr lang="zh-CN" altLang="en-US" sz="1200" i="1" kern="1200">
              <a:solidFill>
                <a:schemeClr val="tx1"/>
              </a:solidFill>
              <a:latin typeface="Arial"/>
              <a:ea typeface="黑体" panose="02010609060101010101" pitchFamily="49" charset="-122"/>
              <a:cs typeface="Neo Sans Intel"/>
            </a:endParaRPr>
          </a:p>
        </p:txBody>
      </p:sp>
      <p:sp>
        <p:nvSpPr>
          <p:cNvPr id="7" name="Rectangle 6">
            <a:extLst>
              <a:ext uri="{FF2B5EF4-FFF2-40B4-BE49-F238E27FC236}">
                <a16:creationId xmlns:a16="http://schemas.microsoft.com/office/drawing/2014/main" id="{7A62A0A5-A19E-4F7F-B27A-3D464856C826}"/>
              </a:ext>
            </a:extLst>
          </p:cNvPr>
          <p:cNvSpPr/>
          <p:nvPr/>
        </p:nvSpPr>
        <p:spPr>
          <a:xfrm>
            <a:off x="7823033" y="6180997"/>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
        <p:nvSpPr>
          <p:cNvPr id="8" name="TextBox 7">
            <a:extLst>
              <a:ext uri="{FF2B5EF4-FFF2-40B4-BE49-F238E27FC236}">
                <a16:creationId xmlns:a16="http://schemas.microsoft.com/office/drawing/2014/main" id="{4842C05E-30D6-4348-A2AB-CFB56ABDA32A}"/>
              </a:ext>
            </a:extLst>
          </p:cNvPr>
          <p:cNvSpPr txBox="1"/>
          <p:nvPr/>
        </p:nvSpPr>
        <p:spPr>
          <a:xfrm>
            <a:off x="7417776" y="5727651"/>
            <a:ext cx="5993440" cy="4308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609585" hangingPunct="1">
              <a:lnSpc>
                <a:spcPct val="100000"/>
              </a:lnSpc>
              <a:spcBef>
                <a:spcPts val="0"/>
              </a:spcBef>
              <a:defRPr/>
            </a:pPr>
            <a:r>
              <a:rPr lang="en-US" altLang="zh-CN" sz="1100" i="1" kern="1200">
                <a:solidFill>
                  <a:schemeClr val="tx1"/>
                </a:solidFill>
                <a:latin typeface="Arial"/>
                <a:ea typeface="黑体" panose="02010609060101010101" pitchFamily="49" charset="-122"/>
                <a:cs typeface="Neo Sans Intel"/>
              </a:rPr>
              <a:t>1 Atom = Select Intel Atom® x6000E &amp; x7000E Processors</a:t>
            </a:r>
          </a:p>
          <a:p>
            <a:pPr defTabSz="609585" hangingPunct="1">
              <a:lnSpc>
                <a:spcPct val="100000"/>
              </a:lnSpc>
              <a:spcBef>
                <a:spcPts val="0"/>
              </a:spcBef>
              <a:defRPr/>
            </a:pPr>
            <a:r>
              <a:rPr lang="en-US" altLang="zh-CN" sz="1100" i="1" kern="1200">
                <a:solidFill>
                  <a:schemeClr val="tx1"/>
                </a:solidFill>
                <a:latin typeface="Arial"/>
                <a:ea typeface="黑体" panose="02010609060101010101" pitchFamily="49" charset="-122"/>
                <a:cs typeface="Neo Sans Intel"/>
              </a:rPr>
              <a:t>2 Core™ =  Select 11</a:t>
            </a:r>
            <a:r>
              <a:rPr lang="en-US" altLang="zh-CN" sz="1100" i="1" kern="1200" baseline="30000">
                <a:solidFill>
                  <a:schemeClr val="tx1"/>
                </a:solidFill>
                <a:latin typeface="Arial"/>
                <a:ea typeface="黑体" panose="02010609060101010101" pitchFamily="49" charset="-122"/>
                <a:cs typeface="Neo Sans Intel"/>
              </a:rPr>
              <a:t>th</a:t>
            </a:r>
            <a:r>
              <a:rPr lang="en-US" altLang="zh-CN" sz="1100" i="1" kern="1200">
                <a:solidFill>
                  <a:schemeClr val="tx1"/>
                </a:solidFill>
                <a:latin typeface="Arial"/>
                <a:ea typeface="黑体" panose="02010609060101010101" pitchFamily="49" charset="-122"/>
                <a:cs typeface="Neo Sans Intel"/>
              </a:rPr>
              <a:t>, 12</a:t>
            </a:r>
            <a:r>
              <a:rPr lang="en-US" altLang="zh-CN" sz="1100" i="1" kern="1200" baseline="30000">
                <a:solidFill>
                  <a:schemeClr val="tx1"/>
                </a:solidFill>
                <a:latin typeface="Arial"/>
                <a:ea typeface="黑体" panose="02010609060101010101" pitchFamily="49" charset="-122"/>
                <a:cs typeface="Neo Sans Intel"/>
              </a:rPr>
              <a:t>th and </a:t>
            </a:r>
            <a:r>
              <a:rPr lang="en-US" altLang="zh-CN" sz="1100" i="1" kern="1200">
                <a:solidFill>
                  <a:schemeClr val="tx1"/>
                </a:solidFill>
                <a:latin typeface="Arial"/>
                <a:ea typeface="黑体" panose="02010609060101010101" pitchFamily="49" charset="-122"/>
                <a:cs typeface="Neo Sans Intel"/>
              </a:rPr>
              <a:t>13</a:t>
            </a:r>
            <a:r>
              <a:rPr lang="en-US" altLang="zh-CN" sz="1100" i="1" kern="1200" baseline="30000">
                <a:solidFill>
                  <a:schemeClr val="tx1"/>
                </a:solidFill>
                <a:latin typeface="Arial"/>
                <a:ea typeface="黑体" panose="02010609060101010101" pitchFamily="49" charset="-122"/>
                <a:cs typeface="Neo Sans Intel"/>
              </a:rPr>
              <a:t>th</a:t>
            </a:r>
            <a:r>
              <a:rPr lang="en-US" altLang="zh-CN" sz="1100" i="1" kern="1200">
                <a:solidFill>
                  <a:schemeClr val="tx1"/>
                </a:solidFill>
                <a:latin typeface="Arial"/>
                <a:ea typeface="黑体" panose="02010609060101010101" pitchFamily="49" charset="-122"/>
                <a:cs typeface="Neo Sans Intel"/>
              </a:rPr>
              <a:t> Gen Intel® Core™ Processors</a:t>
            </a:r>
            <a:endParaRPr lang="zh-CN" altLang="en-US" sz="1100" i="1" kern="1200">
              <a:solidFill>
                <a:schemeClr val="tx1"/>
              </a:solidFill>
              <a:latin typeface="Arial"/>
              <a:ea typeface="黑体" panose="02010609060101010101" pitchFamily="49" charset="-122"/>
              <a:cs typeface="Neo Sans Intel"/>
            </a:endParaRPr>
          </a:p>
        </p:txBody>
      </p:sp>
    </p:spTree>
    <p:extLst>
      <p:ext uri="{BB962C8B-B14F-4D97-AF65-F5344CB8AC3E}">
        <p14:creationId xmlns:p14="http://schemas.microsoft.com/office/powerpoint/2010/main" val="132803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75D7-2C3E-4BF5-B2C1-6F70507F01E5}"/>
              </a:ext>
            </a:extLst>
          </p:cNvPr>
          <p:cNvSpPr>
            <a:spLocks noGrp="1"/>
          </p:cNvSpPr>
          <p:nvPr>
            <p:ph type="title"/>
          </p:nvPr>
        </p:nvSpPr>
        <p:spPr>
          <a:xfrm>
            <a:off x="543064" y="80550"/>
            <a:ext cx="11010816" cy="952499"/>
          </a:xfrm>
        </p:spPr>
        <p:txBody>
          <a:bodyPr/>
          <a:lstStyle/>
          <a:p>
            <a:r>
              <a:rPr lang="en-US"/>
              <a:t>TSN Feature Comparison</a:t>
            </a:r>
          </a:p>
        </p:txBody>
      </p:sp>
      <p:graphicFrame>
        <p:nvGraphicFramePr>
          <p:cNvPr id="4" name="Table 3">
            <a:extLst>
              <a:ext uri="{FF2B5EF4-FFF2-40B4-BE49-F238E27FC236}">
                <a16:creationId xmlns:a16="http://schemas.microsoft.com/office/drawing/2014/main" id="{5DBDFB52-D52D-466C-8A8F-BFCC3A3A8C68}"/>
              </a:ext>
            </a:extLst>
          </p:cNvPr>
          <p:cNvGraphicFramePr>
            <a:graphicFrameLocks noGrp="1"/>
          </p:cNvGraphicFramePr>
          <p:nvPr>
            <p:extLst>
              <p:ext uri="{D42A27DB-BD31-4B8C-83A1-F6EECF244321}">
                <p14:modId xmlns:p14="http://schemas.microsoft.com/office/powerpoint/2010/main" val="613927050"/>
              </p:ext>
            </p:extLst>
          </p:nvPr>
        </p:nvGraphicFramePr>
        <p:xfrm>
          <a:off x="478295" y="1132840"/>
          <a:ext cx="10954204" cy="4592320"/>
        </p:xfrm>
        <a:graphic>
          <a:graphicData uri="http://schemas.openxmlformats.org/drawingml/2006/table">
            <a:tbl>
              <a:tblPr firstRow="1" firstCol="1" bandRow="1">
                <a:tableStyleId>{0E3FDE45-AF77-4B5C-9715-49D594BDF05E}</a:tableStyleId>
              </a:tblPr>
              <a:tblGrid>
                <a:gridCol w="2003425">
                  <a:extLst>
                    <a:ext uri="{9D8B030D-6E8A-4147-A177-3AD203B41FA5}">
                      <a16:colId xmlns:a16="http://schemas.microsoft.com/office/drawing/2014/main" val="2929625176"/>
                    </a:ext>
                  </a:extLst>
                </a:gridCol>
                <a:gridCol w="4122420">
                  <a:extLst>
                    <a:ext uri="{9D8B030D-6E8A-4147-A177-3AD203B41FA5}">
                      <a16:colId xmlns:a16="http://schemas.microsoft.com/office/drawing/2014/main" val="1807680095"/>
                    </a:ext>
                  </a:extLst>
                </a:gridCol>
                <a:gridCol w="1141730">
                  <a:extLst>
                    <a:ext uri="{9D8B030D-6E8A-4147-A177-3AD203B41FA5}">
                      <a16:colId xmlns:a16="http://schemas.microsoft.com/office/drawing/2014/main" val="3164311930"/>
                    </a:ext>
                  </a:extLst>
                </a:gridCol>
                <a:gridCol w="939165">
                  <a:extLst>
                    <a:ext uri="{9D8B030D-6E8A-4147-A177-3AD203B41FA5}">
                      <a16:colId xmlns:a16="http://schemas.microsoft.com/office/drawing/2014/main" val="1899597"/>
                    </a:ext>
                  </a:extLst>
                </a:gridCol>
                <a:gridCol w="2747464">
                  <a:extLst>
                    <a:ext uri="{9D8B030D-6E8A-4147-A177-3AD203B41FA5}">
                      <a16:colId xmlns:a16="http://schemas.microsoft.com/office/drawing/2014/main" val="1910688055"/>
                    </a:ext>
                  </a:extLst>
                </a:gridCol>
              </a:tblGrid>
              <a:tr h="335915">
                <a:tc>
                  <a:txBody>
                    <a:bodyPr/>
                    <a:lstStyle/>
                    <a:p>
                      <a:pPr marL="0" marR="0" algn="ctr">
                        <a:spcBef>
                          <a:spcPts val="0"/>
                        </a:spcBef>
                        <a:spcAft>
                          <a:spcPts val="0"/>
                        </a:spcAft>
                      </a:pPr>
                      <a:r>
                        <a:rPr lang="en-US" sz="1400">
                          <a:effectLst/>
                          <a:latin typeface="IntelOne Text Light" panose="020B0403020203020204" pitchFamily="34" charset="0"/>
                        </a:rPr>
                        <a:t>FEATURE</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DESCRIPTION</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i210</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I225/i226</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Integrated 2.5GbE MAC with TSN support on select </a:t>
                      </a:r>
                      <a:r>
                        <a:rPr lang="en-US" altLang="en-US" sz="1400">
                          <a:latin typeface="IntelOne Text Light" panose="020B0403020203020204" pitchFamily="34" charset="0"/>
                        </a:rPr>
                        <a:t>Intel Atom® and Intel® Core™ Processors</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820159"/>
                  </a:ext>
                </a:extLst>
              </a:tr>
              <a:tr h="672465">
                <a:tc>
                  <a:txBody>
                    <a:bodyPr/>
                    <a:lstStyle/>
                    <a:p>
                      <a:pPr marL="0" marR="0" algn="ctr">
                        <a:spcBef>
                          <a:spcPts val="0"/>
                        </a:spcBef>
                        <a:spcAft>
                          <a:spcPts val="0"/>
                        </a:spcAft>
                      </a:pPr>
                      <a:r>
                        <a:rPr lang="en-US" sz="1400">
                          <a:effectLst/>
                          <a:latin typeface="IntelOne Text Light" panose="020B0403020203020204" pitchFamily="34" charset="0"/>
                        </a:rPr>
                        <a:t>IEEE 1588-2008 V2</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Standard for a Precision Clock Synchronization Protocol for Networked measurements and Control Systems </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 (v1 2002)</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9111712"/>
                  </a:ext>
                </a:extLst>
              </a:tr>
              <a:tr h="840105">
                <a:tc>
                  <a:txBody>
                    <a:bodyPr/>
                    <a:lstStyle/>
                    <a:p>
                      <a:pPr marL="0" marR="0" algn="ctr">
                        <a:spcBef>
                          <a:spcPts val="0"/>
                        </a:spcBef>
                        <a:spcAft>
                          <a:spcPts val="0"/>
                        </a:spcAft>
                      </a:pPr>
                      <a:r>
                        <a:rPr lang="en-US" sz="1400">
                          <a:effectLst/>
                          <a:latin typeface="IntelOne Text Light" panose="020B0403020203020204" pitchFamily="34" charset="0"/>
                        </a:rPr>
                        <a:t>IEEE 802.1AS-REV 2011</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A specific profile of IEEE* 1588-2008. IEEE* 802.1AS specifies the generalized Precision Time Protocol (gPTP). It provides a layer 2 time synchronization service.</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r>
                        <a:rPr lang="en-US" sz="1400" baseline="30000">
                          <a:effectLst/>
                          <a:latin typeface="IntelOne Text Light" panose="020B0403020203020204" pitchFamily="34" charset="0"/>
                        </a:rPr>
                        <a:t>2</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9964377"/>
                  </a:ext>
                </a:extLst>
              </a:tr>
              <a:tr h="335915">
                <a:tc>
                  <a:txBody>
                    <a:bodyPr/>
                    <a:lstStyle/>
                    <a:p>
                      <a:pPr marL="0" marR="0" algn="ctr">
                        <a:spcBef>
                          <a:spcPts val="0"/>
                        </a:spcBef>
                        <a:spcAft>
                          <a:spcPts val="0"/>
                        </a:spcAft>
                      </a:pPr>
                      <a:r>
                        <a:rPr lang="en-US" sz="1400">
                          <a:effectLst/>
                          <a:latin typeface="IntelOne Text Light" panose="020B0403020203020204" pitchFamily="34" charset="0"/>
                        </a:rPr>
                        <a:t>IEEE 802.1Qav-2009</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Credit based shapers.</a:t>
                      </a:r>
                    </a:p>
                    <a:p>
                      <a:pPr marL="0" marR="0" algn="ctr">
                        <a:spcBef>
                          <a:spcPts val="0"/>
                        </a:spcBef>
                        <a:spcAft>
                          <a:spcPts val="0"/>
                        </a:spcAft>
                      </a:pPr>
                      <a:r>
                        <a:rPr lang="en-US" sz="1400">
                          <a:effectLst/>
                          <a:latin typeface="IntelOne Text Light" panose="020B0403020203020204" pitchFamily="34" charset="0"/>
                        </a:rPr>
                        <a:t> </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r>
                        <a:rPr lang="en-US" sz="1400" baseline="30000">
                          <a:effectLst/>
                          <a:latin typeface="IntelOne Text Light" panose="020B0403020203020204" pitchFamily="34" charset="0"/>
                        </a:rPr>
                        <a:t>2</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015438"/>
                  </a:ext>
                </a:extLst>
              </a:tr>
              <a:tr h="335915">
                <a:tc>
                  <a:txBody>
                    <a:bodyPr/>
                    <a:lstStyle/>
                    <a:p>
                      <a:pPr marL="0" marR="0" algn="ctr">
                        <a:spcBef>
                          <a:spcPts val="0"/>
                        </a:spcBef>
                        <a:spcAft>
                          <a:spcPts val="0"/>
                        </a:spcAft>
                      </a:pPr>
                      <a:r>
                        <a:rPr lang="en-US" sz="1400">
                          <a:effectLst/>
                          <a:latin typeface="IntelOne Text Light" panose="020B0403020203020204" pitchFamily="34" charset="0"/>
                        </a:rPr>
                        <a:t>Launch time</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Per package Tx Time setting and prefetching.</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r>
                        <a:rPr lang="en-US" sz="1400" baseline="30000">
                          <a:effectLst/>
                          <a:latin typeface="IntelOne Text Light" panose="020B0403020203020204" pitchFamily="34" charset="0"/>
                        </a:rPr>
                        <a:t>2</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4780070"/>
                  </a:ext>
                </a:extLst>
              </a:tr>
              <a:tr h="168275">
                <a:tc>
                  <a:txBody>
                    <a:bodyPr/>
                    <a:lstStyle/>
                    <a:p>
                      <a:pPr marL="0" marR="0" algn="ctr">
                        <a:spcBef>
                          <a:spcPts val="0"/>
                        </a:spcBef>
                        <a:spcAft>
                          <a:spcPts val="0"/>
                        </a:spcAft>
                      </a:pPr>
                      <a:r>
                        <a:rPr lang="en-US" sz="1400">
                          <a:effectLst/>
                          <a:latin typeface="IntelOne Text Light" panose="020B0403020203020204" pitchFamily="34" charset="0"/>
                        </a:rPr>
                        <a:t>IEEE 802.1Qbv</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Enhancement for Scheduled Traffic.</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 (SW)</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r>
                        <a:rPr lang="en-US" sz="1400" baseline="30000">
                          <a:effectLst/>
                          <a:latin typeface="IntelOne Text Light" panose="020B0403020203020204" pitchFamily="34" charset="0"/>
                        </a:rPr>
                        <a:t>2</a:t>
                      </a:r>
                      <a:r>
                        <a:rPr lang="en-US" sz="1400">
                          <a:effectLst/>
                          <a:latin typeface="IntelOne Text Light" panose="020B0403020203020204" pitchFamily="34" charset="0"/>
                        </a:rPr>
                        <a:t> (HW</a:t>
                      </a:r>
                      <a:r>
                        <a:rPr lang="en-US" sz="1400" baseline="30000">
                          <a:effectLst/>
                          <a:latin typeface="IntelOne Text Light" panose="020B0403020203020204" pitchFamily="34" charset="0"/>
                        </a:rPr>
                        <a:t>1</a:t>
                      </a:r>
                      <a:r>
                        <a:rPr lang="en-US" sz="1400">
                          <a:effectLst/>
                          <a:latin typeface="IntelOne Text Light" panose="020B0403020203020204" pitchFamily="34" charset="0"/>
                        </a:rPr>
                        <a:t>)</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 (HW)</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6004021"/>
                  </a:ext>
                </a:extLst>
              </a:tr>
              <a:tr h="335915">
                <a:tc>
                  <a:txBody>
                    <a:bodyPr/>
                    <a:lstStyle/>
                    <a:p>
                      <a:pPr marL="0" marR="0" algn="ctr">
                        <a:spcBef>
                          <a:spcPts val="0"/>
                        </a:spcBef>
                        <a:spcAft>
                          <a:spcPts val="0"/>
                        </a:spcAft>
                      </a:pPr>
                      <a:r>
                        <a:rPr lang="en-US" sz="1400">
                          <a:effectLst/>
                          <a:latin typeface="IntelOne Text Light" panose="020B0403020203020204" pitchFamily="34" charset="0"/>
                        </a:rPr>
                        <a:t>IEEE 802.1Qbu-2016</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Frame preemption.</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No</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r>
                        <a:rPr lang="en-US" sz="1400" baseline="30000">
                          <a:effectLst/>
                          <a:latin typeface="IntelOne Text Light" panose="020B0403020203020204" pitchFamily="34" charset="0"/>
                        </a:rPr>
                        <a:t>2</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5572891"/>
                  </a:ext>
                </a:extLst>
              </a:tr>
              <a:tr h="504190">
                <a:tc>
                  <a:txBody>
                    <a:bodyPr/>
                    <a:lstStyle/>
                    <a:p>
                      <a:pPr marL="0" marR="0" algn="ctr">
                        <a:spcBef>
                          <a:spcPts val="0"/>
                        </a:spcBef>
                        <a:spcAft>
                          <a:spcPts val="0"/>
                        </a:spcAft>
                      </a:pPr>
                      <a:r>
                        <a:rPr lang="en-US" sz="1400">
                          <a:effectLst/>
                          <a:latin typeface="IntelOne Text Light" panose="020B0403020203020204" pitchFamily="34" charset="0"/>
                        </a:rPr>
                        <a:t>IEEE 802.3Qbr</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Interspersed express traffic. Interrupts transmission of an ordinary frame to transmit an “express” frame.</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No</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r>
                        <a:rPr lang="en-US" sz="1400" baseline="30000">
                          <a:effectLst/>
                          <a:latin typeface="IntelOne Text Light" panose="020B0403020203020204" pitchFamily="34" charset="0"/>
                        </a:rPr>
                        <a:t>2</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0092006"/>
                  </a:ext>
                </a:extLst>
              </a:tr>
            </a:tbl>
          </a:graphicData>
        </a:graphic>
      </p:graphicFrame>
      <p:sp>
        <p:nvSpPr>
          <p:cNvPr id="6" name="TextBox 5">
            <a:extLst>
              <a:ext uri="{FF2B5EF4-FFF2-40B4-BE49-F238E27FC236}">
                <a16:creationId xmlns:a16="http://schemas.microsoft.com/office/drawing/2014/main" id="{A1E94713-D0E3-4FCE-BC2E-7D762F28EA79}"/>
              </a:ext>
            </a:extLst>
          </p:cNvPr>
          <p:cNvSpPr txBox="1"/>
          <p:nvPr/>
        </p:nvSpPr>
        <p:spPr>
          <a:xfrm>
            <a:off x="7889708" y="5824951"/>
            <a:ext cx="462455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defTabSz="2438338">
              <a:lnSpc>
                <a:spcPct val="100000"/>
              </a:lnSpc>
              <a:spcBef>
                <a:spcPts val="0"/>
              </a:spcBef>
            </a:pPr>
            <a:r>
              <a:rPr lang="en-US" sz="1200">
                <a:solidFill>
                  <a:schemeClr val="tx1"/>
                </a:solidFill>
              </a:rPr>
              <a:t>1 Only one gate-open window per queue per Qbv cycle</a:t>
            </a:r>
          </a:p>
          <a:p>
            <a:pPr defTabSz="2438338">
              <a:lnSpc>
                <a:spcPct val="100000"/>
              </a:lnSpc>
              <a:spcBef>
                <a:spcPts val="0"/>
              </a:spcBef>
            </a:pPr>
            <a:r>
              <a:rPr kumimoji="0" lang="en-US" sz="1200" b="0" i="0" u="none" strike="noStrike" cap="none" spc="0" normalizeH="0" baseline="0">
                <a:ln>
                  <a:noFill/>
                </a:ln>
                <a:solidFill>
                  <a:schemeClr val="tx1"/>
                </a:solidFill>
                <a:effectLst/>
                <a:uFillTx/>
                <a:sym typeface="Helvetica Neue"/>
              </a:rPr>
              <a:t>2 </a:t>
            </a:r>
            <a:r>
              <a:rPr lang="en-US" sz="1200">
                <a:solidFill>
                  <a:schemeClr val="tx1"/>
                </a:solidFill>
              </a:rPr>
              <a:t>O</a:t>
            </a:r>
            <a:r>
              <a:rPr kumimoji="0" lang="en-US" sz="1200" b="0" i="0" u="none" strike="noStrike" cap="none" spc="0" normalizeH="0" baseline="0">
                <a:ln>
                  <a:noFill/>
                </a:ln>
                <a:solidFill>
                  <a:schemeClr val="tx1"/>
                </a:solidFill>
                <a:effectLst/>
                <a:uFillTx/>
                <a:sym typeface="Helvetica Neue"/>
              </a:rPr>
              <a:t>n i225/i226</a:t>
            </a:r>
            <a:r>
              <a:rPr lang="en-US" sz="1200">
                <a:solidFill>
                  <a:schemeClr val="tx1"/>
                </a:solidFill>
              </a:rPr>
              <a:t>-LM/IT only</a:t>
            </a:r>
            <a:endParaRPr kumimoji="0" lang="en-US" sz="1200" b="0" i="0" u="none" strike="noStrike" cap="none" spc="0" normalizeH="0" baseline="0">
              <a:ln>
                <a:noFill/>
              </a:ln>
              <a:solidFill>
                <a:schemeClr val="tx1"/>
              </a:solidFill>
              <a:effectLst/>
              <a:uFillTx/>
              <a:sym typeface="Helvetica Neue"/>
            </a:endParaRPr>
          </a:p>
        </p:txBody>
      </p:sp>
      <p:sp>
        <p:nvSpPr>
          <p:cNvPr id="7" name="Rectangle 6">
            <a:extLst>
              <a:ext uri="{FF2B5EF4-FFF2-40B4-BE49-F238E27FC236}">
                <a16:creationId xmlns:a16="http://schemas.microsoft.com/office/drawing/2014/main" id="{906C3B25-5813-4E51-96B7-75AAF5C73BF1}"/>
              </a:ext>
            </a:extLst>
          </p:cNvPr>
          <p:cNvSpPr/>
          <p:nvPr/>
        </p:nvSpPr>
        <p:spPr>
          <a:xfrm>
            <a:off x="7889708" y="6228622"/>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
        <p:nvSpPr>
          <p:cNvPr id="8" name="TextBox 7">
            <a:extLst>
              <a:ext uri="{FF2B5EF4-FFF2-40B4-BE49-F238E27FC236}">
                <a16:creationId xmlns:a16="http://schemas.microsoft.com/office/drawing/2014/main" id="{994AE8BA-81A3-4F32-851D-1645ECC1B8B5}"/>
              </a:ext>
            </a:extLst>
          </p:cNvPr>
          <p:cNvSpPr txBox="1"/>
          <p:nvPr/>
        </p:nvSpPr>
        <p:spPr>
          <a:xfrm>
            <a:off x="127000" y="5997789"/>
            <a:ext cx="5561179"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609585" hangingPunct="1">
              <a:lnSpc>
                <a:spcPct val="100000"/>
              </a:lnSpc>
              <a:spcBef>
                <a:spcPts val="0"/>
              </a:spcBef>
              <a:defRPr/>
            </a:pPr>
            <a:r>
              <a:rPr lang="en-US" altLang="zh-CN" sz="1200" i="1">
                <a:solidFill>
                  <a:schemeClr val="tx1"/>
                </a:solidFill>
                <a:latin typeface="Arial"/>
                <a:ea typeface="黑体" panose="02010609060101010101" pitchFamily="49" charset="-122"/>
              </a:rPr>
              <a:t>All products, computer systems, dates and figures specified are preliminary based on current expectations and are subject to change without notice.</a:t>
            </a:r>
            <a:endParaRPr lang="zh-CN" altLang="en-US" sz="1200" i="1" kern="1200">
              <a:solidFill>
                <a:schemeClr val="tx1"/>
              </a:solidFill>
              <a:latin typeface="Arial"/>
              <a:ea typeface="黑体" panose="02010609060101010101" pitchFamily="49" charset="-122"/>
              <a:cs typeface="Neo Sans Intel"/>
            </a:endParaRPr>
          </a:p>
        </p:txBody>
      </p:sp>
    </p:spTree>
    <p:extLst>
      <p:ext uri="{BB962C8B-B14F-4D97-AF65-F5344CB8AC3E}">
        <p14:creationId xmlns:p14="http://schemas.microsoft.com/office/powerpoint/2010/main" val="389699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75D7-2C3E-4BF5-B2C1-6F70507F01E5}"/>
              </a:ext>
            </a:extLst>
          </p:cNvPr>
          <p:cNvSpPr>
            <a:spLocks noGrp="1"/>
          </p:cNvSpPr>
          <p:nvPr>
            <p:ph type="title"/>
          </p:nvPr>
        </p:nvSpPr>
        <p:spPr/>
        <p:txBody>
          <a:bodyPr/>
          <a:lstStyle/>
          <a:p>
            <a:r>
              <a:rPr lang="en-US"/>
              <a:t>Ethernet Feature Comparison</a:t>
            </a:r>
          </a:p>
        </p:txBody>
      </p:sp>
      <p:graphicFrame>
        <p:nvGraphicFramePr>
          <p:cNvPr id="4" name="Table 3">
            <a:extLst>
              <a:ext uri="{FF2B5EF4-FFF2-40B4-BE49-F238E27FC236}">
                <a16:creationId xmlns:a16="http://schemas.microsoft.com/office/drawing/2014/main" id="{EF35E84D-D38A-4A9D-8781-80D2C6A9868E}"/>
              </a:ext>
            </a:extLst>
          </p:cNvPr>
          <p:cNvGraphicFramePr>
            <a:graphicFrameLocks noGrp="1"/>
          </p:cNvGraphicFramePr>
          <p:nvPr>
            <p:extLst>
              <p:ext uri="{D42A27DB-BD31-4B8C-83A1-F6EECF244321}">
                <p14:modId xmlns:p14="http://schemas.microsoft.com/office/powerpoint/2010/main" val="1144329226"/>
              </p:ext>
            </p:extLst>
          </p:nvPr>
        </p:nvGraphicFramePr>
        <p:xfrm>
          <a:off x="571370" y="1523999"/>
          <a:ext cx="11080160" cy="4167505"/>
        </p:xfrm>
        <a:graphic>
          <a:graphicData uri="http://schemas.openxmlformats.org/drawingml/2006/table">
            <a:tbl>
              <a:tblPr firstRow="1" firstCol="1" bandRow="1">
                <a:tableStyleId>{0E3FDE45-AF77-4B5C-9715-49D594BDF05E}</a:tableStyleId>
              </a:tblPr>
              <a:tblGrid>
                <a:gridCol w="2004060">
                  <a:extLst>
                    <a:ext uri="{9D8B030D-6E8A-4147-A177-3AD203B41FA5}">
                      <a16:colId xmlns:a16="http://schemas.microsoft.com/office/drawing/2014/main" val="2210191309"/>
                    </a:ext>
                  </a:extLst>
                </a:gridCol>
                <a:gridCol w="4121785">
                  <a:extLst>
                    <a:ext uri="{9D8B030D-6E8A-4147-A177-3AD203B41FA5}">
                      <a16:colId xmlns:a16="http://schemas.microsoft.com/office/drawing/2014/main" val="2699936010"/>
                    </a:ext>
                  </a:extLst>
                </a:gridCol>
                <a:gridCol w="1141730">
                  <a:extLst>
                    <a:ext uri="{9D8B030D-6E8A-4147-A177-3AD203B41FA5}">
                      <a16:colId xmlns:a16="http://schemas.microsoft.com/office/drawing/2014/main" val="3536345605"/>
                    </a:ext>
                  </a:extLst>
                </a:gridCol>
                <a:gridCol w="939165">
                  <a:extLst>
                    <a:ext uri="{9D8B030D-6E8A-4147-A177-3AD203B41FA5}">
                      <a16:colId xmlns:a16="http://schemas.microsoft.com/office/drawing/2014/main" val="3627289820"/>
                    </a:ext>
                  </a:extLst>
                </a:gridCol>
                <a:gridCol w="2873420">
                  <a:extLst>
                    <a:ext uri="{9D8B030D-6E8A-4147-A177-3AD203B41FA5}">
                      <a16:colId xmlns:a16="http://schemas.microsoft.com/office/drawing/2014/main" val="2195566189"/>
                    </a:ext>
                  </a:extLst>
                </a:gridCol>
              </a:tblGrid>
              <a:tr h="229235">
                <a:tc>
                  <a:txBody>
                    <a:bodyPr/>
                    <a:lstStyle/>
                    <a:p>
                      <a:pPr marL="0" marR="0" algn="ctr">
                        <a:spcBef>
                          <a:spcPts val="0"/>
                        </a:spcBef>
                        <a:spcAft>
                          <a:spcPts val="0"/>
                        </a:spcAft>
                      </a:pPr>
                      <a:r>
                        <a:rPr lang="en-US" sz="1400">
                          <a:effectLst/>
                          <a:latin typeface="IntelOne Text Light" panose="020B0403020203020204" pitchFamily="34" charset="0"/>
                        </a:rPr>
                        <a:t>FEATURE</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DESCRIPTION</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i210</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i225/i226</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Integrated 2.5GbE MAC with TSN support on select </a:t>
                      </a:r>
                      <a:r>
                        <a:rPr lang="en-US" altLang="en-US" sz="1400">
                          <a:latin typeface="IntelOne Text Light" panose="020B0403020203020204" pitchFamily="34" charset="0"/>
                        </a:rPr>
                        <a:t>Intel Atom® and Intel® Core™ Processors</a:t>
                      </a:r>
                      <a:endParaRPr lang="en-US" sz="1400">
                        <a:effectLst/>
                        <a:latin typeface="IntelOne Text Light" panose="020B0403020203020204" pitchFamily="34" charset="0"/>
                        <a:ea typeface="+mn-ea"/>
                        <a:cs typeface="Times New Roman" panose="02020603050405020304" pitchFamily="18" charset="0"/>
                      </a:endParaRPr>
                    </a:p>
                  </a:txBody>
                  <a:tcPr marL="9525" marR="9525" marT="9525" marB="0"/>
                </a:tc>
                <a:extLst>
                  <a:ext uri="{0D108BD9-81ED-4DB2-BD59-A6C34878D82A}">
                    <a16:rowId xmlns:a16="http://schemas.microsoft.com/office/drawing/2014/main" val="3989882942"/>
                  </a:ext>
                </a:extLst>
              </a:tr>
              <a:tr h="114300">
                <a:tc>
                  <a:txBody>
                    <a:bodyPr/>
                    <a:lstStyle/>
                    <a:p>
                      <a:pPr marL="0" marR="0" algn="ctr">
                        <a:spcBef>
                          <a:spcPts val="0"/>
                        </a:spcBef>
                        <a:spcAft>
                          <a:spcPts val="0"/>
                        </a:spcAft>
                      </a:pPr>
                      <a:r>
                        <a:rPr lang="en-US" sz="1400">
                          <a:effectLst/>
                          <a:latin typeface="IntelOne Text Light" panose="020B0403020203020204" pitchFamily="34" charset="0"/>
                        </a:rPr>
                        <a:t>Max Link speed</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100Mbs up to 2.5Gbs.</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1Gbps</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2.5Gbps</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2.5Gbps</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4252883374"/>
                  </a:ext>
                </a:extLst>
              </a:tr>
              <a:tr h="457835">
                <a:tc>
                  <a:txBody>
                    <a:bodyPr/>
                    <a:lstStyle/>
                    <a:p>
                      <a:pPr marL="0" marR="0" algn="ctr">
                        <a:spcBef>
                          <a:spcPts val="0"/>
                        </a:spcBef>
                        <a:spcAft>
                          <a:spcPts val="0"/>
                        </a:spcAft>
                      </a:pPr>
                      <a:r>
                        <a:rPr lang="en-US" sz="1400">
                          <a:effectLst/>
                          <a:latin typeface="IntelOne Text Light" panose="020B0403020203020204" pitchFamily="34" charset="0"/>
                        </a:rPr>
                        <a:t>External PHY</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Ability to connect external components like different and PHYs and PHY less connection to a switch for port expansion</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No</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No</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898560517"/>
                  </a:ext>
                </a:extLst>
              </a:tr>
              <a:tr h="229235">
                <a:tc>
                  <a:txBody>
                    <a:bodyPr/>
                    <a:lstStyle/>
                    <a:p>
                      <a:pPr marL="0" marR="0" algn="ctr">
                        <a:spcBef>
                          <a:spcPts val="0"/>
                        </a:spcBef>
                        <a:spcAft>
                          <a:spcPts val="0"/>
                        </a:spcAft>
                      </a:pPr>
                      <a:r>
                        <a:rPr lang="en-US" sz="1400">
                          <a:effectLst/>
                          <a:latin typeface="IntelOne Text Light" panose="020B0403020203020204" pitchFamily="34" charset="0"/>
                        </a:rPr>
                        <a:t>TX/RX queues</a:t>
                      </a:r>
                      <a:endParaRPr lang="en-US" sz="1400" baseline="300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Number of queues to support IEEE* 802.1Q specified traffic.</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4/4</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4/4</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4/6</a:t>
                      </a:r>
                    </a:p>
                    <a:p>
                      <a:pPr marL="0" marR="0" algn="ctr">
                        <a:spcBef>
                          <a:spcPts val="0"/>
                        </a:spcBef>
                        <a:spcAft>
                          <a:spcPts val="0"/>
                        </a:spcAft>
                      </a:pPr>
                      <a:r>
                        <a:rPr lang="en-US" sz="1100">
                          <a:effectLst/>
                          <a:latin typeface="IntelOne Text Light" panose="020B0403020203020204" pitchFamily="34" charset="0"/>
                        </a:rPr>
                        <a:t>(8/8 on Intel® Atom x6000E processors)</a:t>
                      </a:r>
                      <a:endParaRPr lang="en-US" sz="11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769958936"/>
                  </a:ext>
                </a:extLst>
              </a:tr>
              <a:tr h="343535">
                <a:tc>
                  <a:txBody>
                    <a:bodyPr/>
                    <a:lstStyle/>
                    <a:p>
                      <a:pPr marL="0" marR="0" algn="ctr">
                        <a:spcBef>
                          <a:spcPts val="0"/>
                        </a:spcBef>
                        <a:spcAft>
                          <a:spcPts val="0"/>
                        </a:spcAft>
                      </a:pPr>
                      <a:r>
                        <a:rPr lang="en-US" sz="1400">
                          <a:effectLst/>
                          <a:latin typeface="IntelOne Text Light" panose="020B0403020203020204" pitchFamily="34" charset="0"/>
                        </a:rPr>
                        <a:t>Multiple VC/TC</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Ability to map multiple priority data traffic into different queues as specified in 802.1Q to achieve QoS.</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No</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No</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234687131"/>
                  </a:ext>
                </a:extLst>
              </a:tr>
              <a:tr h="229235">
                <a:tc>
                  <a:txBody>
                    <a:bodyPr/>
                    <a:lstStyle/>
                    <a:p>
                      <a:pPr marL="0" marR="0" algn="ctr">
                        <a:spcBef>
                          <a:spcPts val="0"/>
                        </a:spcBef>
                        <a:spcAft>
                          <a:spcPts val="0"/>
                        </a:spcAft>
                      </a:pPr>
                      <a:r>
                        <a:rPr lang="en-US" sz="1400">
                          <a:effectLst/>
                          <a:latin typeface="IntelOne Text Light" panose="020B0403020203020204" pitchFamily="34" charset="0"/>
                        </a:rPr>
                        <a:t>Multiple DMA channels</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To achieve low latency by mapping each queue to a separate DMA channel.</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No</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No</a:t>
                      </a:r>
                    </a:p>
                    <a:p>
                      <a:pPr marL="0" marR="0" algn="ctr">
                        <a:spcBef>
                          <a:spcPts val="0"/>
                        </a:spcBef>
                        <a:spcAft>
                          <a:spcPts val="0"/>
                        </a:spcAft>
                      </a:pPr>
                      <a:r>
                        <a:rPr lang="en-US" sz="1400">
                          <a:effectLst/>
                          <a:latin typeface="IntelOne Text Light" panose="020B0403020203020204" pitchFamily="34" charset="0"/>
                        </a:rPr>
                        <a:t> </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884159801"/>
                  </a:ext>
                </a:extLst>
              </a:tr>
              <a:tr h="229235">
                <a:tc>
                  <a:txBody>
                    <a:bodyPr/>
                    <a:lstStyle/>
                    <a:p>
                      <a:pPr marL="0" marR="0" algn="ctr">
                        <a:spcBef>
                          <a:spcPts val="0"/>
                        </a:spcBef>
                        <a:spcAft>
                          <a:spcPts val="0"/>
                        </a:spcAft>
                      </a:pPr>
                      <a:r>
                        <a:rPr lang="en-US" sz="1400">
                          <a:effectLst/>
                          <a:latin typeface="IntelOne Text Light" panose="020B0403020203020204" pitchFamily="34" charset="0"/>
                        </a:rPr>
                        <a:t>Multi MSI</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To achieve low latency by mapping each queue to interrupt to a separate MSI.</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No</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Yes</a:t>
                      </a:r>
                      <a:r>
                        <a:rPr lang="en-US" sz="1400" baseline="30000">
                          <a:effectLst/>
                          <a:latin typeface="IntelOne Text Light" panose="020B0403020203020204" pitchFamily="34" charset="0"/>
                        </a:rPr>
                        <a:t>2</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684794543"/>
                  </a:ext>
                </a:extLst>
              </a:tr>
              <a:tr h="343535">
                <a:tc>
                  <a:txBody>
                    <a:bodyPr/>
                    <a:lstStyle/>
                    <a:p>
                      <a:pPr marL="0" marR="0" algn="ctr">
                        <a:spcBef>
                          <a:spcPts val="0"/>
                        </a:spcBef>
                        <a:spcAft>
                          <a:spcPts val="0"/>
                        </a:spcAft>
                      </a:pPr>
                      <a:r>
                        <a:rPr lang="en-US" sz="1400">
                          <a:effectLst/>
                          <a:latin typeface="IntelOne Text Light" panose="020B0403020203020204" pitchFamily="34" charset="0"/>
                        </a:rPr>
                        <a:t>PTM</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Precision Time Measurements for PCIe interface</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No</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Yes</a:t>
                      </a:r>
                      <a:r>
                        <a:rPr lang="en-US" sz="1400" baseline="30000">
                          <a:effectLst/>
                          <a:latin typeface="IntelOne Text Light" panose="020B0403020203020204" pitchFamily="34" charset="0"/>
                        </a:rPr>
                        <a:t>2</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Yes</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236695607"/>
                  </a:ext>
                </a:extLst>
              </a:tr>
              <a:tr h="343535">
                <a:tc>
                  <a:txBody>
                    <a:bodyPr/>
                    <a:lstStyle/>
                    <a:p>
                      <a:pPr marL="0" marR="0" algn="ctr">
                        <a:spcBef>
                          <a:spcPts val="0"/>
                        </a:spcBef>
                        <a:spcAft>
                          <a:spcPts val="0"/>
                        </a:spcAft>
                      </a:pPr>
                      <a:r>
                        <a:rPr lang="en-US" sz="1400">
                          <a:effectLst/>
                          <a:latin typeface="IntelOne Text Light" panose="020B0403020203020204" pitchFamily="34" charset="0"/>
                          <a:ea typeface="Times New Roman" panose="02020603050405020304" pitchFamily="18" charset="0"/>
                          <a:cs typeface="Times New Roman" panose="02020603050405020304" pitchFamily="18" charset="0"/>
                        </a:rPr>
                        <a:t>vPRO</a:t>
                      </a: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ea typeface="Times New Roman" panose="02020603050405020304" pitchFamily="18" charset="0"/>
                          <a:cs typeface="Times New Roman" panose="02020603050405020304" pitchFamily="18" charset="0"/>
                        </a:rPr>
                        <a:t>vPRO compatible in Windows environment</a:t>
                      </a: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rPr>
                        <a:t>No</a:t>
                      </a:r>
                      <a:endParaRPr lang="en-US" sz="1400">
                        <a:effectLst/>
                        <a:latin typeface="IntelOne Text Light" panose="020B040302020302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ea typeface="Times New Roman" panose="02020603050405020304" pitchFamily="18" charset="0"/>
                          <a:cs typeface="Times New Roman" panose="02020603050405020304" pitchFamily="18" charset="0"/>
                        </a:rPr>
                        <a:t>Yes</a:t>
                      </a:r>
                    </a:p>
                  </a:txBody>
                  <a:tcPr marL="9525" marR="9525" marT="9525" marB="0"/>
                </a:tc>
                <a:tc>
                  <a:txBody>
                    <a:bodyPr/>
                    <a:lstStyle/>
                    <a:p>
                      <a:pPr marL="0" marR="0" algn="ctr">
                        <a:spcBef>
                          <a:spcPts val="0"/>
                        </a:spcBef>
                        <a:spcAft>
                          <a:spcPts val="0"/>
                        </a:spcAft>
                      </a:pPr>
                      <a:r>
                        <a:rPr lang="en-US" sz="1400">
                          <a:effectLst/>
                          <a:latin typeface="IntelOne Text Light" panose="020B0403020203020204" pitchFamily="34" charset="0"/>
                          <a:ea typeface="Times New Roman" panose="02020603050405020304" pitchFamily="18" charset="0"/>
                          <a:cs typeface="Times New Roman" panose="02020603050405020304" pitchFamily="18" charset="0"/>
                        </a:rPr>
                        <a:t>No</a:t>
                      </a:r>
                      <a:r>
                        <a:rPr lang="en-US" sz="1400" baseline="30000">
                          <a:effectLst/>
                          <a:latin typeface="IntelOne Text Light" panose="020B0403020203020204" pitchFamily="34" charset="0"/>
                          <a:ea typeface="Times New Roman" panose="02020603050405020304" pitchFamily="18" charset="0"/>
                          <a:cs typeface="Times New Roman" panose="02020603050405020304" pitchFamily="18" charset="0"/>
                        </a:rPr>
                        <a:t>1</a:t>
                      </a:r>
                    </a:p>
                  </a:txBody>
                  <a:tcPr marL="9525" marR="9525" marT="9525" marB="0"/>
                </a:tc>
                <a:extLst>
                  <a:ext uri="{0D108BD9-81ED-4DB2-BD59-A6C34878D82A}">
                    <a16:rowId xmlns:a16="http://schemas.microsoft.com/office/drawing/2014/main" val="3509759994"/>
                  </a:ext>
                </a:extLst>
              </a:tr>
            </a:tbl>
          </a:graphicData>
        </a:graphic>
      </p:graphicFrame>
      <p:sp>
        <p:nvSpPr>
          <p:cNvPr id="6" name="Rectangle 5">
            <a:extLst>
              <a:ext uri="{FF2B5EF4-FFF2-40B4-BE49-F238E27FC236}">
                <a16:creationId xmlns:a16="http://schemas.microsoft.com/office/drawing/2014/main" id="{4847E8FD-F27B-457E-AA9A-127D1AD6549E}"/>
              </a:ext>
            </a:extLst>
          </p:cNvPr>
          <p:cNvSpPr/>
          <p:nvPr/>
        </p:nvSpPr>
        <p:spPr>
          <a:xfrm>
            <a:off x="7889708" y="6228622"/>
            <a:ext cx="3876382" cy="203582"/>
          </a:xfrm>
          <a:prstGeom prst="rect">
            <a:avLst/>
          </a:prstGeom>
        </p:spPr>
        <p:txBody>
          <a:bodyPr wrap="none">
            <a:spAutoFit/>
          </a:bodyPr>
          <a:lstStyle/>
          <a:p>
            <a:pPr defTabSz="457178">
              <a:defRPr/>
            </a:pPr>
            <a:r>
              <a:rPr lang="en-US" sz="800" cap="all">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*Other names and brands may be claimed as the property of others.</a:t>
            </a:r>
          </a:p>
        </p:txBody>
      </p:sp>
      <p:sp>
        <p:nvSpPr>
          <p:cNvPr id="8" name="TextBox 7">
            <a:extLst>
              <a:ext uri="{FF2B5EF4-FFF2-40B4-BE49-F238E27FC236}">
                <a16:creationId xmlns:a16="http://schemas.microsoft.com/office/drawing/2014/main" id="{00148F1C-5628-4ED1-89BA-96249E347CAC}"/>
              </a:ext>
            </a:extLst>
          </p:cNvPr>
          <p:cNvSpPr txBox="1"/>
          <p:nvPr/>
        </p:nvSpPr>
        <p:spPr>
          <a:xfrm>
            <a:off x="702613" y="5945792"/>
            <a:ext cx="873361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defTabSz="2438338">
              <a:lnSpc>
                <a:spcPct val="100000"/>
              </a:lnSpc>
              <a:spcBef>
                <a:spcPts val="0"/>
              </a:spcBef>
            </a:pPr>
            <a:r>
              <a:rPr lang="en-US" sz="1200">
                <a:solidFill>
                  <a:schemeClr val="tx1"/>
                </a:solidFill>
              </a:rPr>
              <a:t>1 </a:t>
            </a:r>
            <a:r>
              <a:rPr lang="en-US" sz="1200" err="1">
                <a:solidFill>
                  <a:schemeClr val="tx1"/>
                </a:solidFill>
              </a:rPr>
              <a:t>vPRO</a:t>
            </a:r>
            <a:r>
              <a:rPr lang="en-US" sz="1200">
                <a:solidFill>
                  <a:schemeClr val="tx1"/>
                </a:solidFill>
              </a:rPr>
              <a:t> supported on select Intel® Core™ processors on separate integrated 1GbE MAC only (using Intel’s i219 PHY)</a:t>
            </a:r>
          </a:p>
          <a:p>
            <a:pPr defTabSz="2438338">
              <a:lnSpc>
                <a:spcPct val="100000"/>
              </a:lnSpc>
              <a:spcBef>
                <a:spcPts val="0"/>
              </a:spcBef>
            </a:pPr>
            <a:r>
              <a:rPr kumimoji="0" lang="en-US" sz="1200" b="0" i="0" u="none" strike="noStrike" cap="none" spc="0" normalizeH="0" baseline="0">
                <a:ln>
                  <a:noFill/>
                </a:ln>
                <a:solidFill>
                  <a:schemeClr val="tx1"/>
                </a:solidFill>
                <a:effectLst/>
                <a:uFillTx/>
                <a:sym typeface="Helvetica Neue"/>
              </a:rPr>
              <a:t>2 </a:t>
            </a:r>
            <a:r>
              <a:rPr lang="en-US" sz="1200">
                <a:solidFill>
                  <a:schemeClr val="tx1"/>
                </a:solidFill>
              </a:rPr>
              <a:t>O</a:t>
            </a:r>
            <a:r>
              <a:rPr kumimoji="0" lang="en-US" sz="1200" b="0" i="0" u="none" strike="noStrike" cap="none" spc="0" normalizeH="0" baseline="0">
                <a:ln>
                  <a:noFill/>
                </a:ln>
                <a:solidFill>
                  <a:schemeClr val="tx1"/>
                </a:solidFill>
                <a:effectLst/>
                <a:uFillTx/>
                <a:sym typeface="Helvetica Neue"/>
              </a:rPr>
              <a:t>n i225/i226</a:t>
            </a:r>
            <a:r>
              <a:rPr lang="en-US" sz="1200">
                <a:solidFill>
                  <a:schemeClr val="tx1"/>
                </a:solidFill>
              </a:rPr>
              <a:t>-LM/IT only</a:t>
            </a:r>
            <a:endParaRPr kumimoji="0" lang="en-US" sz="1200" b="0" i="0" u="none" strike="noStrike" cap="none" spc="0" normalizeH="0" baseline="0">
              <a:ln>
                <a:noFill/>
              </a:ln>
              <a:solidFill>
                <a:schemeClr val="tx1"/>
              </a:solidFill>
              <a:effectLst/>
              <a:uFillTx/>
              <a:sym typeface="Helvetica Neue"/>
            </a:endParaRPr>
          </a:p>
        </p:txBody>
      </p:sp>
      <p:sp>
        <p:nvSpPr>
          <p:cNvPr id="7" name="TextBox 6">
            <a:extLst>
              <a:ext uri="{FF2B5EF4-FFF2-40B4-BE49-F238E27FC236}">
                <a16:creationId xmlns:a16="http://schemas.microsoft.com/office/drawing/2014/main" id="{F2500222-BAA4-49B3-B063-77919BAF02DD}"/>
              </a:ext>
            </a:extLst>
          </p:cNvPr>
          <p:cNvSpPr txBox="1"/>
          <p:nvPr/>
        </p:nvSpPr>
        <p:spPr>
          <a:xfrm>
            <a:off x="7019958" y="6445702"/>
            <a:ext cx="4067012"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609585" hangingPunct="1">
              <a:lnSpc>
                <a:spcPct val="100000"/>
              </a:lnSpc>
              <a:spcBef>
                <a:spcPts val="0"/>
              </a:spcBef>
              <a:defRPr/>
            </a:pPr>
            <a:r>
              <a:rPr lang="en-US" altLang="zh-CN" sz="900" i="1">
                <a:solidFill>
                  <a:schemeClr val="tx1"/>
                </a:solidFill>
                <a:latin typeface="Arial"/>
                <a:ea typeface="黑体" panose="02010609060101010101" pitchFamily="49" charset="-122"/>
              </a:rPr>
              <a:t>All products, computer systems, dates and figures specified are preliminary based on current expectations and are subject to change without notice.</a:t>
            </a:r>
            <a:endParaRPr lang="zh-CN" altLang="en-US" sz="900" i="1" kern="1200">
              <a:solidFill>
                <a:schemeClr val="tx1"/>
              </a:solidFill>
              <a:latin typeface="Arial"/>
              <a:ea typeface="黑体" panose="02010609060101010101" pitchFamily="49" charset="-122"/>
              <a:cs typeface="Neo Sans Intel"/>
            </a:endParaRPr>
          </a:p>
        </p:txBody>
      </p:sp>
    </p:spTree>
    <p:extLst>
      <p:ext uri="{BB962C8B-B14F-4D97-AF65-F5344CB8AC3E}">
        <p14:creationId xmlns:p14="http://schemas.microsoft.com/office/powerpoint/2010/main" val="150808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BAC2AF-8A57-4C29-B4AB-FA2263ACC547}"/>
              </a:ext>
            </a:extLst>
          </p:cNvPr>
          <p:cNvSpPr/>
          <p:nvPr/>
        </p:nvSpPr>
        <p:spPr>
          <a:xfrm>
            <a:off x="5340333" y="6500637"/>
            <a:ext cx="1417376" cy="203582"/>
          </a:xfrm>
          <a:prstGeom prst="rect">
            <a:avLst/>
          </a:prstGeom>
        </p:spPr>
        <p:txBody>
          <a:bodyPr wrap="none">
            <a:spAutoFit/>
          </a:bodyPr>
          <a:lstStyle/>
          <a:p>
            <a:r>
              <a:rPr lang="en-US" sz="800" kern="1200">
                <a:solidFill>
                  <a:srgbClr val="FFFFFF"/>
                </a:solidFill>
              </a:rPr>
              <a:t>Document Number: 831868</a:t>
            </a:r>
          </a:p>
        </p:txBody>
      </p:sp>
    </p:spTree>
    <p:extLst>
      <p:ext uri="{BB962C8B-B14F-4D97-AF65-F5344CB8AC3E}">
        <p14:creationId xmlns:p14="http://schemas.microsoft.com/office/powerpoint/2010/main" val="63061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324D-5E62-FB42-946B-E7751F0E7384}"/>
              </a:ext>
            </a:extLst>
          </p:cNvPr>
          <p:cNvSpPr>
            <a:spLocks noGrp="1"/>
          </p:cNvSpPr>
          <p:nvPr>
            <p:ph type="title"/>
          </p:nvPr>
        </p:nvSpPr>
        <p:spPr/>
        <p:txBody>
          <a:bodyPr/>
          <a:lstStyle/>
          <a:p>
            <a:r>
              <a:rPr lang="en-US"/>
              <a:t>Drivers for the Industrial Transformation</a:t>
            </a:r>
            <a:endParaRPr lang="en-DE"/>
          </a:p>
        </p:txBody>
      </p:sp>
      <p:pic>
        <p:nvPicPr>
          <p:cNvPr id="5" name="Picture 4" descr="A picture containing water, scene&#10;&#10;Description automatically generated">
            <a:extLst>
              <a:ext uri="{FF2B5EF4-FFF2-40B4-BE49-F238E27FC236}">
                <a16:creationId xmlns:a16="http://schemas.microsoft.com/office/drawing/2014/main" id="{B0B1B0C6-D123-0FE6-B70A-8564065D6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907" y="1542699"/>
            <a:ext cx="3221561" cy="2198332"/>
          </a:xfrm>
          <a:prstGeom prst="rect">
            <a:avLst/>
          </a:prstGeom>
        </p:spPr>
      </p:pic>
      <p:sp>
        <p:nvSpPr>
          <p:cNvPr id="6" name="TextBox 5">
            <a:extLst>
              <a:ext uri="{FF2B5EF4-FFF2-40B4-BE49-F238E27FC236}">
                <a16:creationId xmlns:a16="http://schemas.microsoft.com/office/drawing/2014/main" id="{6E411504-B0F2-4F6E-45AE-FC4AE67B5083}"/>
              </a:ext>
            </a:extLst>
          </p:cNvPr>
          <p:cNvSpPr txBox="1"/>
          <p:nvPr/>
        </p:nvSpPr>
        <p:spPr>
          <a:xfrm>
            <a:off x="304687" y="1561172"/>
            <a:ext cx="2407710"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chemeClr val="tx1"/>
                </a:solidFill>
                <a:effectLst/>
                <a:uFillTx/>
                <a:latin typeface="+mn-lt"/>
                <a:ea typeface="+mn-ea"/>
                <a:cs typeface="+mn-cs"/>
                <a:sym typeface="Helvetica Neue"/>
              </a:rPr>
              <a:t>Market Factors</a:t>
            </a:r>
          </a:p>
          <a:p>
            <a:pPr marL="0" marR="0" indent="0" algn="l" defTabSz="2438338" rtl="0" fontAlgn="auto" latinLnBrk="0" hangingPunct="0">
              <a:lnSpc>
                <a:spcPct val="100000"/>
              </a:lnSpc>
              <a:spcBef>
                <a:spcPts val="0"/>
              </a:spcBef>
              <a:spcAft>
                <a:spcPts val="0"/>
              </a:spcAft>
              <a:buClrTx/>
              <a:buSzTx/>
              <a:buFontTx/>
              <a:buNone/>
              <a:tabLst/>
            </a:pPr>
            <a:r>
              <a:rPr lang="en-US" sz="1800">
                <a:solidFill>
                  <a:schemeClr val="tx1"/>
                </a:solidFill>
              </a:rPr>
              <a:t>Custom products</a:t>
            </a:r>
          </a:p>
          <a:p>
            <a:pPr marL="0" marR="0" indent="0" algn="l" defTabSz="2438338"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1"/>
                </a:solidFill>
                <a:effectLst/>
                <a:uFillTx/>
                <a:latin typeface="+mn-lt"/>
                <a:ea typeface="+mn-ea"/>
                <a:cs typeface="+mn-cs"/>
                <a:sym typeface="Helvetica Neue"/>
              </a:rPr>
              <a:t>Green </a:t>
            </a:r>
            <a:r>
              <a:rPr kumimoji="0" lang="en-US" sz="1800" b="0" i="0" u="none" strike="noStrike" cap="none" spc="0" normalizeH="0" baseline="0" err="1">
                <a:ln>
                  <a:noFill/>
                </a:ln>
                <a:solidFill>
                  <a:schemeClr val="tx1"/>
                </a:solidFill>
                <a:effectLst/>
                <a:uFillTx/>
                <a:latin typeface="+mn-lt"/>
                <a:ea typeface="+mn-ea"/>
                <a:cs typeface="+mn-cs"/>
                <a:sym typeface="Helvetica Neue"/>
              </a:rPr>
              <a:t>mfg</a:t>
            </a:r>
            <a:endParaRPr lang="en-US" sz="1800">
              <a:solidFill>
                <a:schemeClr val="tx1"/>
              </a:solidFill>
            </a:endParaRPr>
          </a:p>
        </p:txBody>
      </p:sp>
      <p:pic>
        <p:nvPicPr>
          <p:cNvPr id="8" name="Picture 7" descr="A picture containing person, orange&#10;&#10;Description automatically generated">
            <a:extLst>
              <a:ext uri="{FF2B5EF4-FFF2-40B4-BE49-F238E27FC236}">
                <a16:creationId xmlns:a16="http://schemas.microsoft.com/office/drawing/2014/main" id="{AEC437C0-5D93-F227-DB2C-F5BD32B491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7467" y="1523999"/>
            <a:ext cx="3221561" cy="2147707"/>
          </a:xfrm>
          <a:prstGeom prst="rect">
            <a:avLst/>
          </a:prstGeom>
        </p:spPr>
      </p:pic>
      <p:sp>
        <p:nvSpPr>
          <p:cNvPr id="9" name="TextBox 8">
            <a:extLst>
              <a:ext uri="{FF2B5EF4-FFF2-40B4-BE49-F238E27FC236}">
                <a16:creationId xmlns:a16="http://schemas.microsoft.com/office/drawing/2014/main" id="{1CCC86F0-C661-3890-54B7-5CBEC951C9F6}"/>
              </a:ext>
            </a:extLst>
          </p:cNvPr>
          <p:cNvSpPr txBox="1"/>
          <p:nvPr/>
        </p:nvSpPr>
        <p:spPr>
          <a:xfrm>
            <a:off x="5785197" y="2686821"/>
            <a:ext cx="3348674"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chemeClr val="tx1"/>
                </a:solidFill>
                <a:effectLst/>
                <a:uFillTx/>
                <a:latin typeface="+mn-lt"/>
                <a:ea typeface="+mn-ea"/>
                <a:cs typeface="+mn-cs"/>
                <a:sym typeface="Helvetica Neue"/>
              </a:rPr>
              <a:t>The Human Element</a:t>
            </a:r>
          </a:p>
          <a:p>
            <a:pPr marL="0" marR="0" indent="0" algn="l" defTabSz="2438338" rtl="0" fontAlgn="auto" latinLnBrk="0" hangingPunct="0">
              <a:lnSpc>
                <a:spcPct val="100000"/>
              </a:lnSpc>
              <a:spcBef>
                <a:spcPts val="0"/>
              </a:spcBef>
              <a:spcAft>
                <a:spcPts val="0"/>
              </a:spcAft>
              <a:buClrTx/>
              <a:buSzTx/>
              <a:buFontTx/>
              <a:buNone/>
              <a:tabLst/>
            </a:pPr>
            <a:r>
              <a:rPr lang="en-US" sz="1800">
                <a:solidFill>
                  <a:schemeClr val="tx1"/>
                </a:solidFill>
              </a:rPr>
              <a:t>Changing workforce</a:t>
            </a:r>
          </a:p>
          <a:p>
            <a:pPr marL="0" marR="0" indent="0" algn="l" defTabSz="2438338"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1"/>
                </a:solidFill>
                <a:effectLst/>
                <a:uFillTx/>
                <a:latin typeface="+mn-lt"/>
                <a:ea typeface="+mn-ea"/>
                <a:cs typeface="+mn-cs"/>
                <a:sym typeface="Helvetica Neue"/>
              </a:rPr>
              <a:t>Changing nature of human work</a:t>
            </a:r>
            <a:endParaRPr lang="en-US" sz="1800">
              <a:solidFill>
                <a:schemeClr val="tx1"/>
              </a:solidFill>
            </a:endParaRPr>
          </a:p>
        </p:txBody>
      </p:sp>
      <p:pic>
        <p:nvPicPr>
          <p:cNvPr id="15" name="Picture 14" descr="A picture containing electronics&#10;&#10;Description automatically generated">
            <a:extLst>
              <a:ext uri="{FF2B5EF4-FFF2-40B4-BE49-F238E27FC236}">
                <a16:creationId xmlns:a16="http://schemas.microsoft.com/office/drawing/2014/main" id="{8CA7785D-FA73-FA0C-2513-234B627BD0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363" y="4038471"/>
            <a:ext cx="3221561" cy="2110123"/>
          </a:xfrm>
          <a:prstGeom prst="rect">
            <a:avLst/>
          </a:prstGeom>
        </p:spPr>
      </p:pic>
      <p:pic>
        <p:nvPicPr>
          <p:cNvPr id="17" name="Picture 16" descr="A planet in space&#10;&#10;Description automatically generated with low confidence">
            <a:extLst>
              <a:ext uri="{FF2B5EF4-FFF2-40B4-BE49-F238E27FC236}">
                <a16:creationId xmlns:a16="http://schemas.microsoft.com/office/drawing/2014/main" id="{82195D58-A71B-CD96-EBD3-A98C59D7A8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2114" y="4038471"/>
            <a:ext cx="3221561" cy="2147455"/>
          </a:xfrm>
          <a:prstGeom prst="rect">
            <a:avLst/>
          </a:prstGeom>
        </p:spPr>
      </p:pic>
      <p:sp>
        <p:nvSpPr>
          <p:cNvPr id="19" name="TextBox 18">
            <a:extLst>
              <a:ext uri="{FF2B5EF4-FFF2-40B4-BE49-F238E27FC236}">
                <a16:creationId xmlns:a16="http://schemas.microsoft.com/office/drawing/2014/main" id="{F51F9F59-B903-34C0-6E7C-9441D8E47186}"/>
              </a:ext>
            </a:extLst>
          </p:cNvPr>
          <p:cNvSpPr txBox="1"/>
          <p:nvPr/>
        </p:nvSpPr>
        <p:spPr>
          <a:xfrm>
            <a:off x="3369551" y="5204560"/>
            <a:ext cx="3177152"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chemeClr val="tx1"/>
                </a:solidFill>
                <a:effectLst/>
                <a:uFillTx/>
                <a:latin typeface="+mn-lt"/>
                <a:ea typeface="+mn-ea"/>
                <a:cs typeface="+mn-cs"/>
                <a:sym typeface="Helvetica Neue"/>
              </a:rPr>
              <a:t>Security</a:t>
            </a:r>
          </a:p>
          <a:p>
            <a:pPr marL="0" marR="0" indent="0" algn="l" defTabSz="2438338" rtl="0" fontAlgn="auto" latinLnBrk="0" hangingPunct="0">
              <a:lnSpc>
                <a:spcPct val="100000"/>
              </a:lnSpc>
              <a:spcBef>
                <a:spcPts val="0"/>
              </a:spcBef>
              <a:spcAft>
                <a:spcPts val="0"/>
              </a:spcAft>
              <a:buClrTx/>
              <a:buSzTx/>
              <a:buFontTx/>
              <a:buNone/>
              <a:tabLst/>
            </a:pPr>
            <a:r>
              <a:rPr lang="en-US" sz="1800">
                <a:solidFill>
                  <a:schemeClr val="tx1"/>
                </a:solidFill>
              </a:rPr>
              <a:t>Cyberattacks on rise</a:t>
            </a:r>
          </a:p>
          <a:p>
            <a:pPr marL="0" marR="0" indent="0" algn="l" defTabSz="2438338" rtl="0" fontAlgn="auto" latinLnBrk="0" hangingPunct="0">
              <a:lnSpc>
                <a:spcPct val="100000"/>
              </a:lnSpc>
              <a:spcBef>
                <a:spcPts val="0"/>
              </a:spcBef>
              <a:spcAft>
                <a:spcPts val="0"/>
              </a:spcAft>
              <a:buClrTx/>
              <a:buSzTx/>
              <a:buFontTx/>
              <a:buNone/>
              <a:tabLst/>
            </a:pPr>
            <a:r>
              <a:rPr lang="en-US" sz="1800">
                <a:solidFill>
                  <a:schemeClr val="tx1"/>
                </a:solidFill>
              </a:rPr>
              <a:t>Networked enterprise systems</a:t>
            </a:r>
          </a:p>
        </p:txBody>
      </p:sp>
      <p:sp>
        <p:nvSpPr>
          <p:cNvPr id="20" name="TextBox 19">
            <a:extLst>
              <a:ext uri="{FF2B5EF4-FFF2-40B4-BE49-F238E27FC236}">
                <a16:creationId xmlns:a16="http://schemas.microsoft.com/office/drawing/2014/main" id="{CA9B9474-E991-1542-CE22-BB61B219934E}"/>
              </a:ext>
            </a:extLst>
          </p:cNvPr>
          <p:cNvSpPr txBox="1"/>
          <p:nvPr/>
        </p:nvSpPr>
        <p:spPr>
          <a:xfrm>
            <a:off x="10006713" y="5204560"/>
            <a:ext cx="1695977"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chemeClr val="tx1"/>
                </a:solidFill>
                <a:effectLst/>
                <a:uFillTx/>
                <a:latin typeface="+mn-lt"/>
                <a:ea typeface="+mn-ea"/>
                <a:cs typeface="+mn-cs"/>
                <a:sym typeface="Helvetica Neue"/>
              </a:rPr>
              <a:t>Disruption</a:t>
            </a:r>
          </a:p>
          <a:p>
            <a:pPr marL="0" marR="0" indent="0" algn="l" defTabSz="2438338" rtl="0" fontAlgn="auto" latinLnBrk="0" hangingPunct="0">
              <a:lnSpc>
                <a:spcPct val="100000"/>
              </a:lnSpc>
              <a:spcBef>
                <a:spcPts val="0"/>
              </a:spcBef>
              <a:spcAft>
                <a:spcPts val="0"/>
              </a:spcAft>
              <a:buClrTx/>
              <a:buSzTx/>
              <a:buFontTx/>
              <a:buNone/>
              <a:tabLst/>
            </a:pPr>
            <a:r>
              <a:rPr lang="en-US" sz="1800">
                <a:solidFill>
                  <a:schemeClr val="tx1"/>
                </a:solidFill>
              </a:rPr>
              <a:t>Geopolitics</a:t>
            </a:r>
          </a:p>
          <a:p>
            <a:pPr marL="0" marR="0" indent="0" algn="l" defTabSz="2438338" rtl="0" fontAlgn="auto" latinLnBrk="0" hangingPunct="0">
              <a:lnSpc>
                <a:spcPct val="100000"/>
              </a:lnSpc>
              <a:spcBef>
                <a:spcPts val="0"/>
              </a:spcBef>
              <a:spcAft>
                <a:spcPts val="0"/>
              </a:spcAft>
              <a:buClrTx/>
              <a:buSzTx/>
              <a:buFontTx/>
              <a:buNone/>
              <a:tabLst/>
            </a:pPr>
            <a:r>
              <a:rPr lang="en-US" sz="1800">
                <a:solidFill>
                  <a:schemeClr val="tx1"/>
                </a:solidFill>
              </a:rPr>
              <a:t>Pandemic</a:t>
            </a:r>
          </a:p>
        </p:txBody>
      </p:sp>
    </p:spTree>
    <p:extLst>
      <p:ext uri="{BB962C8B-B14F-4D97-AF65-F5344CB8AC3E}">
        <p14:creationId xmlns:p14="http://schemas.microsoft.com/office/powerpoint/2010/main" val="268766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8DB8-5DC5-BC99-CA47-DB4C730070F8}"/>
              </a:ext>
            </a:extLst>
          </p:cNvPr>
          <p:cNvSpPr>
            <a:spLocks noGrp="1"/>
          </p:cNvSpPr>
          <p:nvPr>
            <p:ph type="title"/>
          </p:nvPr>
        </p:nvSpPr>
        <p:spPr>
          <a:xfrm>
            <a:off x="289902" y="317286"/>
            <a:ext cx="11010816" cy="952499"/>
          </a:xfrm>
        </p:spPr>
        <p:txBody>
          <a:bodyPr/>
          <a:lstStyle/>
          <a:p>
            <a:r>
              <a:rPr lang="en-US"/>
              <a:t>Drivers for transformation in Audio-Video (AV)</a:t>
            </a:r>
            <a:br>
              <a:rPr lang="en-US"/>
            </a:br>
            <a:r>
              <a:rPr lang="en-US" sz="2400"/>
              <a:t>Including digital signage, broadcast, and professional AV</a:t>
            </a:r>
            <a:endParaRPr lang="en-US"/>
          </a:p>
        </p:txBody>
      </p:sp>
      <p:sp>
        <p:nvSpPr>
          <p:cNvPr id="8" name="Content Placeholder 7">
            <a:extLst>
              <a:ext uri="{FF2B5EF4-FFF2-40B4-BE49-F238E27FC236}">
                <a16:creationId xmlns:a16="http://schemas.microsoft.com/office/drawing/2014/main" id="{993E3ECD-E4B6-1393-5862-BE624517A12D}"/>
              </a:ext>
            </a:extLst>
          </p:cNvPr>
          <p:cNvSpPr>
            <a:spLocks noGrp="1"/>
          </p:cNvSpPr>
          <p:nvPr>
            <p:ph sz="quarter" idx="28"/>
          </p:nvPr>
        </p:nvSpPr>
        <p:spPr>
          <a:xfrm>
            <a:off x="634093" y="1426530"/>
            <a:ext cx="4141107" cy="513791"/>
          </a:xfrm>
        </p:spPr>
        <p:txBody>
          <a:bodyPr>
            <a:normAutofit fontScale="25000" lnSpcReduction="20000"/>
          </a:bodyPr>
          <a:lstStyle/>
          <a:p>
            <a:pPr marL="0" indent="0">
              <a:buNone/>
            </a:pPr>
            <a:r>
              <a:rPr lang="en-US" sz="9600"/>
              <a:t>Connectivity at scale</a:t>
            </a:r>
          </a:p>
          <a:p>
            <a:pPr marL="0" indent="0">
              <a:buNone/>
            </a:pPr>
            <a:r>
              <a:rPr lang="en-US" sz="6400"/>
              <a:t>Venues increase in scale and complexity</a:t>
            </a:r>
          </a:p>
          <a:p>
            <a:pPr marL="0" indent="0">
              <a:buNone/>
            </a:pPr>
            <a:r>
              <a:rPr lang="en-US" sz="6400"/>
              <a:t>Cabling cost</a:t>
            </a:r>
          </a:p>
          <a:p>
            <a:pPr marL="0" indent="0">
              <a:buNone/>
            </a:pPr>
            <a:r>
              <a:rPr lang="en-US" sz="6400"/>
              <a:t>AV/IT convergence</a:t>
            </a:r>
          </a:p>
          <a:p>
            <a:pPr marL="0" indent="0">
              <a:buNone/>
            </a:pPr>
            <a:r>
              <a:rPr lang="en-US" sz="6400"/>
              <a:t>Security of systems</a:t>
            </a:r>
          </a:p>
          <a:p>
            <a:pPr marL="0" indent="0">
              <a:buNone/>
            </a:pPr>
            <a:endParaRPr lang="en-US"/>
          </a:p>
        </p:txBody>
      </p:sp>
      <p:pic>
        <p:nvPicPr>
          <p:cNvPr id="6" name="Picture 5" descr="Ethernet cables connected to a networking patch">
            <a:extLst>
              <a:ext uri="{FF2B5EF4-FFF2-40B4-BE49-F238E27FC236}">
                <a16:creationId xmlns:a16="http://schemas.microsoft.com/office/drawing/2014/main" id="{64C41700-65F2-96A0-3554-BBB9F8730E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708" y="3213712"/>
            <a:ext cx="2797628" cy="2797628"/>
          </a:xfrm>
          <a:prstGeom prst="rect">
            <a:avLst/>
          </a:prstGeom>
        </p:spPr>
      </p:pic>
      <p:pic>
        <p:nvPicPr>
          <p:cNvPr id="1026" name="Picture 2">
            <a:extLst>
              <a:ext uri="{FF2B5EF4-FFF2-40B4-BE49-F238E27FC236}">
                <a16:creationId xmlns:a16="http://schemas.microsoft.com/office/drawing/2014/main" id="{D5BBBB47-448C-1889-D59A-1577D8BD4F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200" y="1740020"/>
            <a:ext cx="3037001" cy="202404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7">
            <a:extLst>
              <a:ext uri="{FF2B5EF4-FFF2-40B4-BE49-F238E27FC236}">
                <a16:creationId xmlns:a16="http://schemas.microsoft.com/office/drawing/2014/main" id="{C97FD490-0901-C2F7-4016-3D07EED73475}"/>
              </a:ext>
            </a:extLst>
          </p:cNvPr>
          <p:cNvSpPr txBox="1">
            <a:spLocks/>
          </p:cNvSpPr>
          <p:nvPr/>
        </p:nvSpPr>
        <p:spPr>
          <a:xfrm>
            <a:off x="4780061" y="3987297"/>
            <a:ext cx="2631878" cy="20240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fontScale="85000" lnSpcReduction="20000"/>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indent="0" hangingPunct="1">
              <a:buFont typeface="Wingdings" pitchFamily="2" charset="2"/>
              <a:buNone/>
            </a:pPr>
            <a:r>
              <a:rPr lang="en-US"/>
              <a:t>Flexibility and reuse of space</a:t>
            </a:r>
          </a:p>
          <a:p>
            <a:pPr marL="0" indent="0" hangingPunct="1">
              <a:buFont typeface="Wingdings" pitchFamily="2" charset="2"/>
              <a:buNone/>
            </a:pPr>
            <a:r>
              <a:rPr lang="en-US" sz="1900"/>
              <a:t>Live venues used for multiple diverse applications</a:t>
            </a:r>
          </a:p>
          <a:p>
            <a:pPr marL="0" indent="0" hangingPunct="1">
              <a:buFont typeface="Wingdings" pitchFamily="2" charset="2"/>
              <a:buNone/>
            </a:pPr>
            <a:r>
              <a:rPr lang="en-US" sz="1900"/>
              <a:t>Office space and conference rooms must be multifunction</a:t>
            </a:r>
          </a:p>
          <a:p>
            <a:pPr marL="0" indent="0" hangingPunct="1">
              <a:buFont typeface="Wingdings" pitchFamily="2" charset="2"/>
              <a:buNone/>
            </a:pPr>
            <a:r>
              <a:rPr lang="en-US" sz="1900"/>
              <a:t>“Broadcast” from anywhere</a:t>
            </a:r>
          </a:p>
          <a:p>
            <a:pPr marL="0" indent="0" hangingPunct="1">
              <a:buFont typeface="Wingdings" pitchFamily="2" charset="2"/>
              <a:buNone/>
            </a:pPr>
            <a:endParaRPr lang="en-US"/>
          </a:p>
        </p:txBody>
      </p:sp>
      <p:sp>
        <p:nvSpPr>
          <p:cNvPr id="11" name="Content Placeholder 7">
            <a:extLst>
              <a:ext uri="{FF2B5EF4-FFF2-40B4-BE49-F238E27FC236}">
                <a16:creationId xmlns:a16="http://schemas.microsoft.com/office/drawing/2014/main" id="{81252F23-5239-9CE1-33EE-5476E10154A8}"/>
              </a:ext>
            </a:extLst>
          </p:cNvPr>
          <p:cNvSpPr txBox="1">
            <a:spLocks/>
          </p:cNvSpPr>
          <p:nvPr/>
        </p:nvSpPr>
        <p:spPr>
          <a:xfrm>
            <a:off x="8496665" y="1850726"/>
            <a:ext cx="2631878" cy="20240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fontScale="70000" lnSpcReduction="20000"/>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indent="0" hangingPunct="1">
              <a:buFont typeface="Wingdings" pitchFamily="2" charset="2"/>
              <a:buNone/>
            </a:pPr>
            <a:r>
              <a:rPr lang="en-US" sz="3600"/>
              <a:t>Global disruption</a:t>
            </a:r>
          </a:p>
          <a:p>
            <a:pPr marL="0" indent="0" hangingPunct="1">
              <a:buFont typeface="Wingdings" pitchFamily="2" charset="2"/>
              <a:buNone/>
            </a:pPr>
            <a:r>
              <a:rPr lang="en-US" sz="1900"/>
              <a:t>Supply chain</a:t>
            </a:r>
          </a:p>
          <a:p>
            <a:pPr marL="0" indent="0" hangingPunct="1">
              <a:buFont typeface="Wingdings" pitchFamily="2" charset="2"/>
              <a:buNone/>
            </a:pPr>
            <a:r>
              <a:rPr lang="en-US" sz="1900"/>
              <a:t>Pandemic changes to public spaces and offices</a:t>
            </a:r>
          </a:p>
          <a:p>
            <a:pPr marL="0" indent="0" hangingPunct="1">
              <a:buFont typeface="Wingdings" pitchFamily="2" charset="2"/>
              <a:buNone/>
            </a:pPr>
            <a:r>
              <a:rPr lang="en-US" sz="1900"/>
              <a:t>Office space and conference rooms must be multifunction</a:t>
            </a:r>
          </a:p>
          <a:p>
            <a:pPr marL="0" indent="0" hangingPunct="1">
              <a:buFont typeface="Wingdings" pitchFamily="2" charset="2"/>
              <a:buNone/>
            </a:pPr>
            <a:r>
              <a:rPr lang="en-US" sz="1900"/>
              <a:t>“Broadcast” from anywhere</a:t>
            </a:r>
          </a:p>
          <a:p>
            <a:pPr marL="0" indent="0" hangingPunct="1">
              <a:buFont typeface="Wingdings" pitchFamily="2" charset="2"/>
              <a:buNone/>
            </a:pPr>
            <a:endParaRPr lang="en-US"/>
          </a:p>
        </p:txBody>
      </p:sp>
      <p:pic>
        <p:nvPicPr>
          <p:cNvPr id="13" name="Picture 12" descr="A digitally rendered city with numbers">
            <a:extLst>
              <a:ext uri="{FF2B5EF4-FFF2-40B4-BE49-F238E27FC236}">
                <a16:creationId xmlns:a16="http://schemas.microsoft.com/office/drawing/2014/main" id="{4177A336-6F2B-1514-7117-CEC7198CC3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9343" y="3874769"/>
            <a:ext cx="3648564" cy="1924047"/>
          </a:xfrm>
          <a:prstGeom prst="rect">
            <a:avLst/>
          </a:prstGeom>
        </p:spPr>
      </p:pic>
    </p:spTree>
    <p:extLst>
      <p:ext uri="{BB962C8B-B14F-4D97-AF65-F5344CB8AC3E}">
        <p14:creationId xmlns:p14="http://schemas.microsoft.com/office/powerpoint/2010/main" val="115565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66A0-BA84-267A-E241-FDFE965A7F1E}"/>
              </a:ext>
            </a:extLst>
          </p:cNvPr>
          <p:cNvSpPr>
            <a:spLocks noGrp="1"/>
          </p:cNvSpPr>
          <p:nvPr>
            <p:ph type="title"/>
          </p:nvPr>
        </p:nvSpPr>
        <p:spPr>
          <a:xfrm>
            <a:off x="182880" y="217170"/>
            <a:ext cx="12127230" cy="952499"/>
          </a:xfrm>
        </p:spPr>
        <p:txBody>
          <a:bodyPr/>
          <a:lstStyle/>
          <a:p>
            <a:r>
              <a:rPr lang="en-US" sz="3600"/>
              <a:t>Common themes from transformation across markets</a:t>
            </a:r>
          </a:p>
        </p:txBody>
      </p:sp>
      <p:sp>
        <p:nvSpPr>
          <p:cNvPr id="4" name="TextBox 3">
            <a:extLst>
              <a:ext uri="{FF2B5EF4-FFF2-40B4-BE49-F238E27FC236}">
                <a16:creationId xmlns:a16="http://schemas.microsoft.com/office/drawing/2014/main" id="{ABBD5FA1-BA00-DEFA-6688-37DDCB0D7402}"/>
              </a:ext>
            </a:extLst>
          </p:cNvPr>
          <p:cNvSpPr txBox="1"/>
          <p:nvPr/>
        </p:nvSpPr>
        <p:spPr>
          <a:xfrm>
            <a:off x="5956936" y="1184908"/>
            <a:ext cx="4387214"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1" u="none" strike="noStrike" cap="none" spc="0" normalizeH="0" baseline="0">
                <a:ln>
                  <a:noFill/>
                </a:ln>
                <a:solidFill>
                  <a:schemeClr val="tx1"/>
                </a:solidFill>
                <a:effectLst/>
                <a:uFillTx/>
                <a:latin typeface="+mn-lt"/>
                <a:ea typeface="+mn-ea"/>
                <a:cs typeface="+mn-cs"/>
                <a:sym typeface="Helvetica Neue"/>
              </a:rPr>
              <a:t>Shift  </a:t>
            </a:r>
            <a:r>
              <a:rPr kumimoji="0" lang="en-US" b="0" i="0" u="none" strike="noStrike" cap="none" spc="0" normalizeH="0" baseline="0">
                <a:ln>
                  <a:noFill/>
                </a:ln>
                <a:solidFill>
                  <a:schemeClr val="tx1"/>
                </a:solidFill>
                <a:effectLst/>
                <a:uFillTx/>
                <a:latin typeface="+mn-lt"/>
                <a:ea typeface="+mn-ea"/>
                <a:cs typeface="+mn-cs"/>
                <a:sym typeface="Helvetica Neue"/>
              </a:rPr>
              <a:t>to </a:t>
            </a:r>
            <a:r>
              <a:rPr lang="en-US">
                <a:solidFill>
                  <a:schemeClr val="tx1"/>
                </a:solidFill>
              </a:rPr>
              <a:t>s</a:t>
            </a:r>
            <a:r>
              <a:rPr kumimoji="0" lang="en-US" b="0" i="0" u="none" strike="noStrike" cap="none" spc="0" normalizeH="0" baseline="0">
                <a:ln>
                  <a:noFill/>
                </a:ln>
                <a:solidFill>
                  <a:schemeClr val="tx1"/>
                </a:solidFill>
                <a:effectLst/>
                <a:uFillTx/>
                <a:latin typeface="+mn-lt"/>
                <a:ea typeface="+mn-ea"/>
                <a:cs typeface="+mn-cs"/>
                <a:sym typeface="Helvetica Neue"/>
              </a:rPr>
              <a:t>ecure, converged networks</a:t>
            </a:r>
          </a:p>
        </p:txBody>
      </p:sp>
      <p:sp>
        <p:nvSpPr>
          <p:cNvPr id="5" name="TextBox 4">
            <a:extLst>
              <a:ext uri="{FF2B5EF4-FFF2-40B4-BE49-F238E27FC236}">
                <a16:creationId xmlns:a16="http://schemas.microsoft.com/office/drawing/2014/main" id="{A0302E91-9D77-4E8B-33DE-6C8C3C7B613B}"/>
              </a:ext>
            </a:extLst>
          </p:cNvPr>
          <p:cNvSpPr txBox="1"/>
          <p:nvPr/>
        </p:nvSpPr>
        <p:spPr>
          <a:xfrm>
            <a:off x="1640205" y="1181096"/>
            <a:ext cx="3952874"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i="1">
                <a:solidFill>
                  <a:schemeClr val="tx1"/>
                </a:solidFill>
              </a:rPr>
              <a:t>Shift</a:t>
            </a:r>
            <a:r>
              <a:rPr lang="en-US">
                <a:solidFill>
                  <a:schemeClr val="tx1"/>
                </a:solidFill>
              </a:rPr>
              <a:t>  to portable, s</a:t>
            </a:r>
            <a:r>
              <a:rPr kumimoji="0" lang="en-US" b="0" i="0" u="none" strike="noStrike" cap="none" spc="0" normalizeH="0" baseline="0">
                <a:ln>
                  <a:noFill/>
                </a:ln>
                <a:solidFill>
                  <a:schemeClr val="tx1"/>
                </a:solidFill>
                <a:effectLst/>
                <a:uFillTx/>
                <a:latin typeface="+mn-lt"/>
                <a:ea typeface="+mn-ea"/>
                <a:cs typeface="+mn-cs"/>
                <a:sym typeface="Helvetica Neue"/>
              </a:rPr>
              <a:t>oftware defined workloads </a:t>
            </a:r>
          </a:p>
        </p:txBody>
      </p:sp>
      <p:pic>
        <p:nvPicPr>
          <p:cNvPr id="7" name="Picture 6" descr="Close-up of a server network panel with lights and cables">
            <a:extLst>
              <a:ext uri="{FF2B5EF4-FFF2-40B4-BE49-F238E27FC236}">
                <a16:creationId xmlns:a16="http://schemas.microsoft.com/office/drawing/2014/main" id="{4AE682E5-568C-B551-7A22-A6BB2280FC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6936" y="2011612"/>
            <a:ext cx="4387214" cy="3520508"/>
          </a:xfrm>
          <a:prstGeom prst="rect">
            <a:avLst/>
          </a:prstGeom>
        </p:spPr>
      </p:pic>
      <p:pic>
        <p:nvPicPr>
          <p:cNvPr id="9" name="Picture 8" descr="A line of binary code">
            <a:extLst>
              <a:ext uri="{FF2B5EF4-FFF2-40B4-BE49-F238E27FC236}">
                <a16:creationId xmlns:a16="http://schemas.microsoft.com/office/drawing/2014/main" id="{ECF05744-C3AC-0E2E-35A7-12049D3AA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0677" y="2053084"/>
            <a:ext cx="3952874" cy="3479036"/>
          </a:xfrm>
          <a:prstGeom prst="rect">
            <a:avLst/>
          </a:prstGeom>
        </p:spPr>
      </p:pic>
    </p:spTree>
    <p:extLst>
      <p:ext uri="{BB962C8B-B14F-4D97-AF65-F5344CB8AC3E}">
        <p14:creationId xmlns:p14="http://schemas.microsoft.com/office/powerpoint/2010/main" val="1988889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66A0-BA84-267A-E241-FDFE965A7F1E}"/>
              </a:ext>
            </a:extLst>
          </p:cNvPr>
          <p:cNvSpPr>
            <a:spLocks noGrp="1"/>
          </p:cNvSpPr>
          <p:nvPr>
            <p:ph type="title"/>
          </p:nvPr>
        </p:nvSpPr>
        <p:spPr>
          <a:xfrm>
            <a:off x="182880" y="217170"/>
            <a:ext cx="12127230" cy="952499"/>
          </a:xfrm>
        </p:spPr>
        <p:txBody>
          <a:bodyPr/>
          <a:lstStyle/>
          <a:p>
            <a:r>
              <a:rPr lang="en-US" sz="3600"/>
              <a:t>Common themes from transformation across markets</a:t>
            </a:r>
          </a:p>
        </p:txBody>
      </p:sp>
      <p:sp>
        <p:nvSpPr>
          <p:cNvPr id="4" name="TextBox 3">
            <a:extLst>
              <a:ext uri="{FF2B5EF4-FFF2-40B4-BE49-F238E27FC236}">
                <a16:creationId xmlns:a16="http://schemas.microsoft.com/office/drawing/2014/main" id="{ABBD5FA1-BA00-DEFA-6688-37DDCB0D7402}"/>
              </a:ext>
            </a:extLst>
          </p:cNvPr>
          <p:cNvSpPr txBox="1"/>
          <p:nvPr/>
        </p:nvSpPr>
        <p:spPr>
          <a:xfrm>
            <a:off x="5956936" y="1184908"/>
            <a:ext cx="4387214"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1" u="none" strike="noStrike" cap="none" spc="0" normalizeH="0" baseline="0">
                <a:ln>
                  <a:noFill/>
                </a:ln>
                <a:solidFill>
                  <a:schemeClr val="tx1"/>
                </a:solidFill>
                <a:effectLst/>
                <a:uFillTx/>
                <a:latin typeface="+mn-lt"/>
                <a:ea typeface="+mn-ea"/>
                <a:cs typeface="+mn-cs"/>
                <a:sym typeface="Helvetica Neue"/>
              </a:rPr>
              <a:t>Shift  </a:t>
            </a:r>
            <a:r>
              <a:rPr kumimoji="0" lang="en-US" b="0" i="0" u="none" strike="noStrike" cap="none" spc="0" normalizeH="0" baseline="0">
                <a:ln>
                  <a:noFill/>
                </a:ln>
                <a:solidFill>
                  <a:schemeClr val="tx1"/>
                </a:solidFill>
                <a:effectLst/>
                <a:uFillTx/>
                <a:latin typeface="+mn-lt"/>
                <a:ea typeface="+mn-ea"/>
                <a:cs typeface="+mn-cs"/>
                <a:sym typeface="Helvetica Neue"/>
              </a:rPr>
              <a:t>to </a:t>
            </a:r>
            <a:r>
              <a:rPr lang="en-US">
                <a:solidFill>
                  <a:schemeClr val="tx1"/>
                </a:solidFill>
              </a:rPr>
              <a:t>s</a:t>
            </a:r>
            <a:r>
              <a:rPr kumimoji="0" lang="en-US" b="0" i="0" u="none" strike="noStrike" cap="none" spc="0" normalizeH="0" baseline="0">
                <a:ln>
                  <a:noFill/>
                </a:ln>
                <a:solidFill>
                  <a:schemeClr val="tx1"/>
                </a:solidFill>
                <a:effectLst/>
                <a:uFillTx/>
                <a:latin typeface="+mn-lt"/>
                <a:ea typeface="+mn-ea"/>
                <a:cs typeface="+mn-cs"/>
                <a:sym typeface="Helvetica Neue"/>
              </a:rPr>
              <a:t>ecure, converged networks</a:t>
            </a:r>
          </a:p>
        </p:txBody>
      </p:sp>
      <p:sp>
        <p:nvSpPr>
          <p:cNvPr id="5" name="TextBox 4">
            <a:extLst>
              <a:ext uri="{FF2B5EF4-FFF2-40B4-BE49-F238E27FC236}">
                <a16:creationId xmlns:a16="http://schemas.microsoft.com/office/drawing/2014/main" id="{A0302E91-9D77-4E8B-33DE-6C8C3C7B613B}"/>
              </a:ext>
            </a:extLst>
          </p:cNvPr>
          <p:cNvSpPr txBox="1"/>
          <p:nvPr/>
        </p:nvSpPr>
        <p:spPr>
          <a:xfrm>
            <a:off x="1640205" y="1181096"/>
            <a:ext cx="3952874"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i="1">
                <a:solidFill>
                  <a:schemeClr val="tx1"/>
                </a:solidFill>
              </a:rPr>
              <a:t>Shift</a:t>
            </a:r>
            <a:r>
              <a:rPr lang="en-US">
                <a:solidFill>
                  <a:schemeClr val="tx1"/>
                </a:solidFill>
              </a:rPr>
              <a:t>  to portable, s</a:t>
            </a:r>
            <a:r>
              <a:rPr kumimoji="0" lang="en-US" b="0" i="0" u="none" strike="noStrike" cap="none" spc="0" normalizeH="0" baseline="0">
                <a:ln>
                  <a:noFill/>
                </a:ln>
                <a:solidFill>
                  <a:schemeClr val="tx1"/>
                </a:solidFill>
                <a:effectLst/>
                <a:uFillTx/>
                <a:latin typeface="+mn-lt"/>
                <a:ea typeface="+mn-ea"/>
                <a:cs typeface="+mn-cs"/>
                <a:sym typeface="Helvetica Neue"/>
              </a:rPr>
              <a:t>oftware defined workloads </a:t>
            </a:r>
          </a:p>
        </p:txBody>
      </p:sp>
      <p:pic>
        <p:nvPicPr>
          <p:cNvPr id="7" name="Picture 6" descr="Close-up of a server network panel with lights and cables">
            <a:extLst>
              <a:ext uri="{FF2B5EF4-FFF2-40B4-BE49-F238E27FC236}">
                <a16:creationId xmlns:a16="http://schemas.microsoft.com/office/drawing/2014/main" id="{4AE682E5-568C-B551-7A22-A6BB2280FC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6936" y="2011612"/>
            <a:ext cx="4387214" cy="3520508"/>
          </a:xfrm>
          <a:prstGeom prst="rect">
            <a:avLst/>
          </a:prstGeom>
        </p:spPr>
      </p:pic>
      <p:pic>
        <p:nvPicPr>
          <p:cNvPr id="9" name="Picture 8" descr="A line of binary code">
            <a:extLst>
              <a:ext uri="{FF2B5EF4-FFF2-40B4-BE49-F238E27FC236}">
                <a16:creationId xmlns:a16="http://schemas.microsoft.com/office/drawing/2014/main" id="{ECF05744-C3AC-0E2E-35A7-12049D3AA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205" y="2053084"/>
            <a:ext cx="3952874" cy="3479036"/>
          </a:xfrm>
          <a:prstGeom prst="rect">
            <a:avLst/>
          </a:prstGeom>
        </p:spPr>
      </p:pic>
      <p:sp>
        <p:nvSpPr>
          <p:cNvPr id="3" name="Rectangle 2">
            <a:extLst>
              <a:ext uri="{FF2B5EF4-FFF2-40B4-BE49-F238E27FC236}">
                <a16:creationId xmlns:a16="http://schemas.microsoft.com/office/drawing/2014/main" id="{883F974C-EC58-98C0-1FF2-E899FC4815B1}"/>
              </a:ext>
            </a:extLst>
          </p:cNvPr>
          <p:cNvSpPr/>
          <p:nvPr/>
        </p:nvSpPr>
        <p:spPr>
          <a:xfrm>
            <a:off x="182880" y="2210554"/>
            <a:ext cx="11136760" cy="1275596"/>
          </a:xfrm>
          <a:prstGeom prst="rect">
            <a:avLst/>
          </a:prstGeom>
          <a:gradFill flip="none" rotWithShape="1">
            <a:gsLst>
              <a:gs pos="0">
                <a:schemeClr val="accent2">
                  <a:lumMod val="40000"/>
                  <a:lumOff val="60000"/>
                  <a:alpha val="52000"/>
                </a:schemeClr>
              </a:gs>
              <a:gs pos="46000">
                <a:schemeClr val="accent2">
                  <a:lumMod val="95000"/>
                  <a:lumOff val="5000"/>
                </a:schemeClr>
              </a:gs>
              <a:gs pos="100000">
                <a:schemeClr val="accent2">
                  <a:lumMod val="60000"/>
                </a:schemeClr>
              </a:gs>
            </a:gsLst>
            <a:path path="circle">
              <a:fillToRect l="50000" t="130000" r="50000" b="-3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bg1"/>
              </a:solidFill>
              <a:effectLst/>
              <a:uFillTx/>
              <a:latin typeface="Helvetica Neue Medium"/>
              <a:ea typeface="Helvetica Neue Medium"/>
              <a:cs typeface="Helvetica Neue Medium"/>
              <a:sym typeface="Helvetica Neue Medium"/>
            </a:endParaRPr>
          </a:p>
        </p:txBody>
      </p:sp>
      <p:sp>
        <p:nvSpPr>
          <p:cNvPr id="6" name="TextBox 5">
            <a:extLst>
              <a:ext uri="{FF2B5EF4-FFF2-40B4-BE49-F238E27FC236}">
                <a16:creationId xmlns:a16="http://schemas.microsoft.com/office/drawing/2014/main" id="{B1DE5F6C-1C6E-F739-7473-B81B28460127}"/>
              </a:ext>
            </a:extLst>
          </p:cNvPr>
          <p:cNvSpPr txBox="1"/>
          <p:nvPr/>
        </p:nvSpPr>
        <p:spPr>
          <a:xfrm>
            <a:off x="994410" y="2482592"/>
            <a:ext cx="9349740" cy="7315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bg1"/>
                </a:solidFill>
                <a:effectLst/>
                <a:uFillTx/>
                <a:latin typeface="Helvetica Neue Medium"/>
                <a:ea typeface="Helvetica Neue Medium"/>
                <a:cs typeface="Helvetica Neue Medium"/>
                <a:sym typeface="Helvetica Neue Medium"/>
              </a:rPr>
              <a:t>These trends are not new. Intel has been leading these transformations in IT and datacenter</a:t>
            </a:r>
          </a:p>
        </p:txBody>
      </p:sp>
      <p:sp>
        <p:nvSpPr>
          <p:cNvPr id="8" name="Rectangle 7">
            <a:extLst>
              <a:ext uri="{FF2B5EF4-FFF2-40B4-BE49-F238E27FC236}">
                <a16:creationId xmlns:a16="http://schemas.microsoft.com/office/drawing/2014/main" id="{840B7656-6AF6-7F9C-6EC4-97E9DD234A7C}"/>
              </a:ext>
            </a:extLst>
          </p:cNvPr>
          <p:cNvSpPr/>
          <p:nvPr/>
        </p:nvSpPr>
        <p:spPr>
          <a:xfrm>
            <a:off x="182879" y="3889237"/>
            <a:ext cx="11136761" cy="1275596"/>
          </a:xfrm>
          <a:prstGeom prst="rect">
            <a:avLst/>
          </a:prstGeom>
          <a:gradFill flip="none" rotWithShape="1">
            <a:gsLst>
              <a:gs pos="0">
                <a:schemeClr val="accent2">
                  <a:lumMod val="89000"/>
                  <a:alpha val="66287"/>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chemeClr val="bg1"/>
              </a:solidFill>
              <a:effectLst/>
              <a:uFillTx/>
              <a:latin typeface="Helvetica Neue Medium"/>
              <a:ea typeface="Helvetica Neue Medium"/>
              <a:cs typeface="Helvetica Neue Medium"/>
              <a:sym typeface="Helvetica Neue Medium"/>
            </a:endParaRPr>
          </a:p>
        </p:txBody>
      </p:sp>
      <p:sp>
        <p:nvSpPr>
          <p:cNvPr id="10" name="TextBox 9">
            <a:extLst>
              <a:ext uri="{FF2B5EF4-FFF2-40B4-BE49-F238E27FC236}">
                <a16:creationId xmlns:a16="http://schemas.microsoft.com/office/drawing/2014/main" id="{9AF98CEA-6D04-6354-36B3-203508F942B5}"/>
              </a:ext>
            </a:extLst>
          </p:cNvPr>
          <p:cNvSpPr txBox="1"/>
          <p:nvPr/>
        </p:nvSpPr>
        <p:spPr>
          <a:xfrm>
            <a:off x="2318779" y="4054792"/>
            <a:ext cx="9094076"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chemeClr val="tx1"/>
                </a:solidFill>
                <a:effectLst/>
                <a:uFillTx/>
                <a:latin typeface="+mn-lt"/>
                <a:ea typeface="+mn-ea"/>
                <a:cs typeface="+mn-cs"/>
                <a:sym typeface="Helvetica Neue"/>
              </a:rPr>
              <a:t>At the EDGE, many applications are </a:t>
            </a:r>
            <a:r>
              <a:rPr kumimoji="0" lang="en-US" b="0" i="1" u="none" strike="noStrike" cap="none" spc="0" normalizeH="0" baseline="0">
                <a:ln>
                  <a:noFill/>
                </a:ln>
                <a:solidFill>
                  <a:schemeClr val="tx1"/>
                </a:solidFill>
                <a:effectLst/>
                <a:uFillTx/>
                <a:latin typeface="+mn-lt"/>
                <a:ea typeface="+mn-ea"/>
                <a:cs typeface="+mn-cs"/>
                <a:sym typeface="Helvetica Neue"/>
              </a:rPr>
              <a:t>cyber-physical systems, for which precise time coordination is an essential performance requirement</a:t>
            </a:r>
          </a:p>
          <a:p>
            <a:pPr marL="0" marR="0" indent="0" algn="l" defTabSz="2438338" rtl="0" fontAlgn="auto" latinLnBrk="0" hangingPunct="0">
              <a:lnSpc>
                <a:spcPct val="100000"/>
              </a:lnSpc>
              <a:spcBef>
                <a:spcPts val="0"/>
              </a:spcBef>
              <a:spcAft>
                <a:spcPts val="0"/>
              </a:spcAft>
              <a:buClrTx/>
              <a:buSzTx/>
              <a:buFontTx/>
              <a:buNone/>
              <a:tabLst/>
            </a:pPr>
            <a:endParaRPr kumimoji="0" lang="en-US" b="0" i="1" u="none" strike="noStrike" cap="none" spc="0" normalizeH="0" baseline="0">
              <a:ln>
                <a:noFill/>
              </a:ln>
              <a:solidFill>
                <a:schemeClr val="tx1"/>
              </a:solidFill>
              <a:effectLst/>
              <a:uFillTx/>
              <a:latin typeface="+mn-lt"/>
              <a:ea typeface="+mn-ea"/>
              <a:cs typeface="+mn-cs"/>
              <a:sym typeface="Helvetica Neue"/>
            </a:endParaRPr>
          </a:p>
        </p:txBody>
      </p:sp>
      <p:sp>
        <p:nvSpPr>
          <p:cNvPr id="11" name="TextBox 10">
            <a:extLst>
              <a:ext uri="{FF2B5EF4-FFF2-40B4-BE49-F238E27FC236}">
                <a16:creationId xmlns:a16="http://schemas.microsoft.com/office/drawing/2014/main" id="{CF01684E-D0BC-31F8-0251-5B07636C66FE}"/>
              </a:ext>
            </a:extLst>
          </p:cNvPr>
          <p:cNvSpPr txBox="1"/>
          <p:nvPr/>
        </p:nvSpPr>
        <p:spPr>
          <a:xfrm>
            <a:off x="217771" y="5689590"/>
            <a:ext cx="11136761"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600" b="0" i="0" u="none" strike="noStrike">
                <a:solidFill>
                  <a:srgbClr val="E8EAED"/>
                </a:solidFill>
                <a:effectLst/>
                <a:latin typeface="Google Sans"/>
              </a:rPr>
              <a:t>“Cyber-physical systems </a:t>
            </a:r>
            <a:r>
              <a:rPr lang="en-US" sz="1600" b="0" i="0" u="none" strike="noStrike">
                <a:solidFill>
                  <a:srgbClr val="E2EEFF"/>
                </a:solidFill>
                <a:effectLst/>
                <a:latin typeface="Google Sans"/>
              </a:rPr>
              <a:t>integrate sensing, computation, control and networking into physical objects and infrastructure, connecting them to the Internet and to each other” – </a:t>
            </a:r>
            <a:r>
              <a:rPr lang="en-US" sz="1200" b="0" i="0" u="none" strike="noStrike">
                <a:solidFill>
                  <a:srgbClr val="E2EEFF"/>
                </a:solidFill>
                <a:effectLst/>
                <a:latin typeface="Google Sans"/>
              </a:rPr>
              <a:t>NSF https://</a:t>
            </a:r>
            <a:r>
              <a:rPr lang="en-US" sz="1200" b="0" i="0" u="none" strike="noStrike" err="1">
                <a:solidFill>
                  <a:srgbClr val="E2EEFF"/>
                </a:solidFill>
                <a:effectLst/>
                <a:latin typeface="Google Sans"/>
              </a:rPr>
              <a:t>www.nsf.gov</a:t>
            </a:r>
            <a:r>
              <a:rPr lang="en-US" sz="1200" b="0" i="0" u="none" strike="noStrike">
                <a:solidFill>
                  <a:srgbClr val="E2EEFF"/>
                </a:solidFill>
                <a:effectLst/>
                <a:latin typeface="Google Sans"/>
              </a:rPr>
              <a:t>/news/</a:t>
            </a:r>
            <a:r>
              <a:rPr lang="en-US" sz="1200" b="0" i="0" u="none" strike="noStrike" err="1">
                <a:solidFill>
                  <a:srgbClr val="E2EEFF"/>
                </a:solidFill>
                <a:effectLst/>
                <a:latin typeface="Google Sans"/>
              </a:rPr>
              <a:t>special_reports</a:t>
            </a:r>
            <a:r>
              <a:rPr lang="en-US" sz="1200" b="0" i="0" u="none" strike="noStrike">
                <a:solidFill>
                  <a:srgbClr val="E2EEFF"/>
                </a:solidFill>
                <a:effectLst/>
                <a:latin typeface="Google Sans"/>
              </a:rPr>
              <a:t>/cyber-physical/</a:t>
            </a:r>
            <a:endParaRPr kumimoji="0" lang="en-US" sz="1600" b="0" i="0" u="none" strike="noStrike" cap="none" spc="0" normalizeH="0" baseline="0">
              <a:ln>
                <a:noFill/>
              </a:ln>
              <a:solidFill>
                <a:schemeClr val="tx2"/>
              </a:solidFill>
              <a:effectLst/>
              <a:uFillTx/>
              <a:latin typeface="+mn-lt"/>
              <a:ea typeface="+mn-ea"/>
              <a:cs typeface="+mn-cs"/>
              <a:sym typeface="Helvetica Neue"/>
            </a:endParaRPr>
          </a:p>
        </p:txBody>
      </p:sp>
      <p:pic>
        <p:nvPicPr>
          <p:cNvPr id="13" name="Picture 12" descr="Biomedical engineering robot in a lab">
            <a:extLst>
              <a:ext uri="{FF2B5EF4-FFF2-40B4-BE49-F238E27FC236}">
                <a16:creationId xmlns:a16="http://schemas.microsoft.com/office/drawing/2014/main" id="{4ED6BDFD-5CCF-4FB3-D457-43616659F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71" y="3986654"/>
            <a:ext cx="776639" cy="517759"/>
          </a:xfrm>
          <a:prstGeom prst="rect">
            <a:avLst/>
          </a:prstGeom>
        </p:spPr>
      </p:pic>
      <p:pic>
        <p:nvPicPr>
          <p:cNvPr id="15" name="Picture 14" descr="Audio sound board">
            <a:extLst>
              <a:ext uri="{FF2B5EF4-FFF2-40B4-BE49-F238E27FC236}">
                <a16:creationId xmlns:a16="http://schemas.microsoft.com/office/drawing/2014/main" id="{11686DD1-5B1B-5BE5-E95C-C902E87F6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918" y="4511411"/>
            <a:ext cx="791492" cy="527146"/>
          </a:xfrm>
          <a:prstGeom prst="rect">
            <a:avLst/>
          </a:prstGeom>
        </p:spPr>
      </p:pic>
      <p:sp>
        <p:nvSpPr>
          <p:cNvPr id="16" name="TextBox 15">
            <a:extLst>
              <a:ext uri="{FF2B5EF4-FFF2-40B4-BE49-F238E27FC236}">
                <a16:creationId xmlns:a16="http://schemas.microsoft.com/office/drawing/2014/main" id="{D8C97DCD-28C2-46E4-50CE-C580F101A84B}"/>
              </a:ext>
            </a:extLst>
          </p:cNvPr>
          <p:cNvSpPr txBox="1"/>
          <p:nvPr/>
        </p:nvSpPr>
        <p:spPr>
          <a:xfrm>
            <a:off x="1095713" y="4157703"/>
            <a:ext cx="859209"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chemeClr val="bg1"/>
                </a:solidFill>
                <a:effectLst/>
                <a:uFillTx/>
                <a:latin typeface="+mn-lt"/>
                <a:ea typeface="+mn-ea"/>
                <a:cs typeface="+mn-cs"/>
                <a:sym typeface="Helvetica Neue"/>
              </a:rPr>
              <a:t>IOT EDGE</a:t>
            </a:r>
          </a:p>
        </p:txBody>
      </p:sp>
    </p:spTree>
    <p:extLst>
      <p:ext uri="{BB962C8B-B14F-4D97-AF65-F5344CB8AC3E}">
        <p14:creationId xmlns:p14="http://schemas.microsoft.com/office/powerpoint/2010/main" val="253050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A573784-6F3E-7EF6-3C40-2E6494415DFD}"/>
              </a:ext>
            </a:extLst>
          </p:cNvPr>
          <p:cNvSpPr/>
          <p:nvPr/>
        </p:nvSpPr>
        <p:spPr>
          <a:xfrm>
            <a:off x="7067424" y="1513943"/>
            <a:ext cx="4465983" cy="4572001"/>
          </a:xfrm>
          <a:prstGeom prst="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err="1">
              <a:solidFill>
                <a:schemeClr val="tx1"/>
              </a:solidFill>
            </a:endParaRPr>
          </a:p>
        </p:txBody>
      </p:sp>
      <p:sp>
        <p:nvSpPr>
          <p:cNvPr id="2" name="Title 1">
            <a:extLst>
              <a:ext uri="{FF2B5EF4-FFF2-40B4-BE49-F238E27FC236}">
                <a16:creationId xmlns:a16="http://schemas.microsoft.com/office/drawing/2014/main" id="{EF01FA93-417E-67C9-F137-B05BD5F84FB9}"/>
              </a:ext>
            </a:extLst>
          </p:cNvPr>
          <p:cNvSpPr>
            <a:spLocks noGrp="1"/>
          </p:cNvSpPr>
          <p:nvPr>
            <p:ph type="title"/>
          </p:nvPr>
        </p:nvSpPr>
        <p:spPr/>
        <p:txBody>
          <a:bodyPr>
            <a:normAutofit/>
          </a:bodyPr>
          <a:lstStyle/>
          <a:p>
            <a:r>
              <a:rPr lang="en-US"/>
              <a:t>Delivering towards a transformation happening across markets – a transformation requiring new approaches</a:t>
            </a:r>
          </a:p>
        </p:txBody>
      </p:sp>
      <p:sp>
        <p:nvSpPr>
          <p:cNvPr id="19" name="Arc 18">
            <a:extLst>
              <a:ext uri="{FF2B5EF4-FFF2-40B4-BE49-F238E27FC236}">
                <a16:creationId xmlns:a16="http://schemas.microsoft.com/office/drawing/2014/main" id="{D53529A4-E9D3-A50E-B290-C2E149153F50}"/>
              </a:ext>
            </a:extLst>
          </p:cNvPr>
          <p:cNvSpPr/>
          <p:nvPr/>
        </p:nvSpPr>
        <p:spPr>
          <a:xfrm rot="10800000" flipH="1">
            <a:off x="6600738" y="1969603"/>
            <a:ext cx="2707572" cy="2900549"/>
          </a:xfrm>
          <a:prstGeom prst="arc">
            <a:avLst>
              <a:gd name="adj1" fmla="val 17096738"/>
              <a:gd name="adj2" fmla="val 21586544"/>
            </a:avLst>
          </a:prstGeom>
          <a:noFill/>
          <a:ln w="511175" cap="flat" cmpd="sng" algn="ctr">
            <a:solidFill>
              <a:srgbClr val="7030A0">
                <a:alpha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Text Light"/>
            </a:endParaRPr>
          </a:p>
        </p:txBody>
      </p:sp>
      <p:sp>
        <p:nvSpPr>
          <p:cNvPr id="20" name="Arc 19">
            <a:extLst>
              <a:ext uri="{FF2B5EF4-FFF2-40B4-BE49-F238E27FC236}">
                <a16:creationId xmlns:a16="http://schemas.microsoft.com/office/drawing/2014/main" id="{C3DFDA35-B830-2A59-32A5-AC8BB725FBDC}"/>
              </a:ext>
            </a:extLst>
          </p:cNvPr>
          <p:cNvSpPr/>
          <p:nvPr/>
        </p:nvSpPr>
        <p:spPr>
          <a:xfrm rot="10800000">
            <a:off x="9308746" y="1971063"/>
            <a:ext cx="2873829" cy="2900549"/>
          </a:xfrm>
          <a:prstGeom prst="arc">
            <a:avLst>
              <a:gd name="adj1" fmla="val 17096738"/>
              <a:gd name="adj2" fmla="val 21591300"/>
            </a:avLst>
          </a:prstGeom>
          <a:noFill/>
          <a:ln w="511175" cap="flat" cmpd="sng" algn="ctr">
            <a:solidFill>
              <a:srgbClr val="00C7FD">
                <a:alpha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Text Light"/>
            </a:endParaRPr>
          </a:p>
        </p:txBody>
      </p:sp>
      <p:sp>
        <p:nvSpPr>
          <p:cNvPr id="21" name="Up Arrow 12">
            <a:extLst>
              <a:ext uri="{FF2B5EF4-FFF2-40B4-BE49-F238E27FC236}">
                <a16:creationId xmlns:a16="http://schemas.microsoft.com/office/drawing/2014/main" id="{42F0D006-C5A3-E6CF-DABE-3A6B8F9F7E43}"/>
              </a:ext>
            </a:extLst>
          </p:cNvPr>
          <p:cNvSpPr/>
          <p:nvPr/>
        </p:nvSpPr>
        <p:spPr>
          <a:xfrm>
            <a:off x="8796818" y="2210327"/>
            <a:ext cx="1030383" cy="1214820"/>
          </a:xfrm>
          <a:prstGeom prst="upArrow">
            <a:avLst/>
          </a:prstGeom>
          <a:solidFill>
            <a:srgbClr val="7030A0">
              <a:alpha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22" name="Up Arrow 13">
            <a:extLst>
              <a:ext uri="{FF2B5EF4-FFF2-40B4-BE49-F238E27FC236}">
                <a16:creationId xmlns:a16="http://schemas.microsoft.com/office/drawing/2014/main" id="{555A59DA-6FCC-5E48-F3A9-BCF00B393B3A}"/>
              </a:ext>
            </a:extLst>
          </p:cNvPr>
          <p:cNvSpPr/>
          <p:nvPr/>
        </p:nvSpPr>
        <p:spPr>
          <a:xfrm>
            <a:off x="8798489" y="2211787"/>
            <a:ext cx="1031675" cy="1213314"/>
          </a:xfrm>
          <a:prstGeom prst="upArrow">
            <a:avLst/>
          </a:prstGeom>
          <a:solidFill>
            <a:srgbClr val="00C7FD">
              <a:alpha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23" name="TextBox 22">
            <a:extLst>
              <a:ext uri="{FF2B5EF4-FFF2-40B4-BE49-F238E27FC236}">
                <a16:creationId xmlns:a16="http://schemas.microsoft.com/office/drawing/2014/main" id="{73CECE8E-1280-80BF-EC64-0FFF71BADC08}"/>
              </a:ext>
            </a:extLst>
          </p:cNvPr>
          <p:cNvSpPr txBox="1"/>
          <p:nvPr/>
        </p:nvSpPr>
        <p:spPr>
          <a:xfrm>
            <a:off x="9677849" y="5205673"/>
            <a:ext cx="1555666" cy="757130"/>
          </a:xfrm>
          <a:prstGeom prst="rect">
            <a:avLst/>
          </a:prstGeom>
          <a:noFill/>
        </p:spPr>
        <p:txBody>
          <a:bodyPr wrap="square" rtlCol="0">
            <a:spAutoFit/>
          </a:bodyPr>
          <a:lstStyle/>
          <a:p>
            <a:pPr algn="ctr" rtl="0">
              <a:buClrTx/>
            </a:pPr>
            <a:r>
              <a:rPr lang="en-US" sz="2400" kern="1200">
                <a:solidFill>
                  <a:srgbClr val="525252"/>
                </a:solidFill>
                <a:latin typeface="Calibri" panose="020F0502020204030204" pitchFamily="34" charset="0"/>
                <a:cs typeface="Calibri" panose="020F0502020204030204" pitchFamily="34" charset="0"/>
              </a:rPr>
              <a:t>IT/ General Compute</a:t>
            </a:r>
          </a:p>
        </p:txBody>
      </p:sp>
      <p:sp>
        <p:nvSpPr>
          <p:cNvPr id="24" name="TextBox 23">
            <a:extLst>
              <a:ext uri="{FF2B5EF4-FFF2-40B4-BE49-F238E27FC236}">
                <a16:creationId xmlns:a16="http://schemas.microsoft.com/office/drawing/2014/main" id="{46E5A6FC-F7A3-B856-E2CC-1B5413F86A67}"/>
              </a:ext>
            </a:extLst>
          </p:cNvPr>
          <p:cNvSpPr txBox="1"/>
          <p:nvPr/>
        </p:nvSpPr>
        <p:spPr>
          <a:xfrm>
            <a:off x="7528355" y="5205674"/>
            <a:ext cx="1772061" cy="757130"/>
          </a:xfrm>
          <a:prstGeom prst="rect">
            <a:avLst/>
          </a:prstGeom>
          <a:noFill/>
        </p:spPr>
        <p:txBody>
          <a:bodyPr wrap="square" rtlCol="0">
            <a:spAutoFit/>
          </a:bodyPr>
          <a:lstStyle/>
          <a:p>
            <a:pPr algn="ctr" rtl="0">
              <a:buClrTx/>
            </a:pPr>
            <a:r>
              <a:rPr lang="en-US" sz="2400" kern="1200">
                <a:solidFill>
                  <a:srgbClr val="525252"/>
                </a:solidFill>
                <a:latin typeface="Calibri" panose="020F0502020204030204" pitchFamily="34" charset="0"/>
                <a:cs typeface="Calibri" panose="020F0502020204030204" pitchFamily="34" charset="0"/>
              </a:rPr>
              <a:t>“Real Time” Compute</a:t>
            </a:r>
          </a:p>
        </p:txBody>
      </p:sp>
      <p:sp>
        <p:nvSpPr>
          <p:cNvPr id="25" name="TextBox 24">
            <a:extLst>
              <a:ext uri="{FF2B5EF4-FFF2-40B4-BE49-F238E27FC236}">
                <a16:creationId xmlns:a16="http://schemas.microsoft.com/office/drawing/2014/main" id="{F800952D-3BA3-E363-9492-CBE050E75964}"/>
              </a:ext>
            </a:extLst>
          </p:cNvPr>
          <p:cNvSpPr txBox="1"/>
          <p:nvPr/>
        </p:nvSpPr>
        <p:spPr>
          <a:xfrm>
            <a:off x="7377700" y="1649769"/>
            <a:ext cx="3875228" cy="424732"/>
          </a:xfrm>
          <a:prstGeom prst="rect">
            <a:avLst/>
          </a:prstGeom>
          <a:noFill/>
        </p:spPr>
        <p:txBody>
          <a:bodyPr wrap="square" rtlCol="0">
            <a:spAutoFit/>
          </a:bodyPr>
          <a:lstStyle/>
          <a:p>
            <a:pPr algn="ctr" rtl="0">
              <a:buClrTx/>
            </a:pPr>
            <a:r>
              <a:rPr lang="en-US" sz="2400" kern="1200">
                <a:solidFill>
                  <a:srgbClr val="525252"/>
                </a:solidFill>
                <a:latin typeface="Calibri" panose="020F0502020204030204" pitchFamily="34" charset="0"/>
                <a:cs typeface="Calibri" panose="020F0502020204030204" pitchFamily="34" charset="0"/>
              </a:rPr>
              <a:t>Time Coordinated Computing</a:t>
            </a:r>
          </a:p>
        </p:txBody>
      </p:sp>
      <p:sp>
        <p:nvSpPr>
          <p:cNvPr id="29" name="Content Placeholder 4">
            <a:extLst>
              <a:ext uri="{FF2B5EF4-FFF2-40B4-BE49-F238E27FC236}">
                <a16:creationId xmlns:a16="http://schemas.microsoft.com/office/drawing/2014/main" id="{991402C2-3794-FD84-4330-AD1D62552BE9}"/>
              </a:ext>
            </a:extLst>
          </p:cNvPr>
          <p:cNvSpPr txBox="1">
            <a:spLocks/>
          </p:cNvSpPr>
          <p:nvPr/>
        </p:nvSpPr>
        <p:spPr>
          <a:xfrm>
            <a:off x="380999" y="1487056"/>
            <a:ext cx="6037257" cy="2105889"/>
          </a:xfrm>
          <a:prstGeom prst="rect">
            <a:avLst/>
          </a:prstGeom>
        </p:spPr>
        <p:txBody>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Not “Time Performance”…but “Performance with Time”</a:t>
            </a:r>
          </a:p>
          <a:p>
            <a:r>
              <a:rPr lang="en-US" sz="2000"/>
              <a:t>Make use of ‘off the shelf’ SW, FW, HW</a:t>
            </a:r>
          </a:p>
          <a:p>
            <a:r>
              <a:rPr lang="en-US" sz="2000"/>
              <a:t>Intel Architecture is optimized for Time Coordinated Computing</a:t>
            </a:r>
          </a:p>
        </p:txBody>
      </p:sp>
      <p:sp>
        <p:nvSpPr>
          <p:cNvPr id="15" name="Freeform: Shape 89">
            <a:extLst>
              <a:ext uri="{FF2B5EF4-FFF2-40B4-BE49-F238E27FC236}">
                <a16:creationId xmlns:a16="http://schemas.microsoft.com/office/drawing/2014/main" id="{112BA7B9-E6F4-E9BD-DF74-DA262E6BB62F}"/>
              </a:ext>
            </a:extLst>
          </p:cNvPr>
          <p:cNvSpPr/>
          <p:nvPr/>
        </p:nvSpPr>
        <p:spPr>
          <a:xfrm>
            <a:off x="706387" y="3317122"/>
            <a:ext cx="5427396" cy="2448284"/>
          </a:xfrm>
          <a:custGeom>
            <a:avLst/>
            <a:gdLst>
              <a:gd name="connsiteX0" fmla="*/ 0 w 3438525"/>
              <a:gd name="connsiteY0" fmla="*/ 0 h 2771775"/>
              <a:gd name="connsiteX1" fmla="*/ 0 w 3438525"/>
              <a:gd name="connsiteY1" fmla="*/ 2771775 h 2771775"/>
              <a:gd name="connsiteX2" fmla="*/ 3438525 w 3438525"/>
              <a:gd name="connsiteY2" fmla="*/ 2771775 h 2771775"/>
            </a:gdLst>
            <a:ahLst/>
            <a:cxnLst>
              <a:cxn ang="0">
                <a:pos x="connsiteX0" y="connsiteY0"/>
              </a:cxn>
              <a:cxn ang="0">
                <a:pos x="connsiteX1" y="connsiteY1"/>
              </a:cxn>
              <a:cxn ang="0">
                <a:pos x="connsiteX2" y="connsiteY2"/>
              </a:cxn>
            </a:cxnLst>
            <a:rect l="l" t="t" r="r" b="b"/>
            <a:pathLst>
              <a:path w="3438525" h="2771775">
                <a:moveTo>
                  <a:pt x="0" y="0"/>
                </a:moveTo>
                <a:lnTo>
                  <a:pt x="0" y="2771775"/>
                </a:lnTo>
                <a:lnTo>
                  <a:pt x="3438525" y="2771775"/>
                </a:lnTo>
              </a:path>
            </a:pathLst>
          </a:custGeom>
          <a:noFill/>
          <a:ln w="28575" cap="flat">
            <a:solidFill>
              <a:srgbClr val="42AAE5"/>
            </a:solidFill>
            <a:miter lim="400000"/>
            <a:headEnd type="triangle"/>
            <a:tailEnd type="triangle"/>
          </a:ln>
          <a:effectLst/>
          <a:sp3d/>
        </p:spPr>
        <p:txBody>
          <a:bodyPr rot="0" spcFirstLastPara="1" vertOverflow="overflow" horzOverflow="overflow" vert="horz" wrap="square" lIns="91439" tIns="45719" rIns="91439" bIns="45719" numCol="1" spcCol="38100" rtlCol="0" anchor="t">
            <a:no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 Clear"/>
              <a:ea typeface="Helvetica Neue"/>
              <a:cs typeface="Helvetica Neue"/>
              <a:sym typeface="Helvetica Neue"/>
            </a:endParaRPr>
          </a:p>
        </p:txBody>
      </p:sp>
      <p:sp>
        <p:nvSpPr>
          <p:cNvPr id="16" name="TextBox 15">
            <a:extLst>
              <a:ext uri="{FF2B5EF4-FFF2-40B4-BE49-F238E27FC236}">
                <a16:creationId xmlns:a16="http://schemas.microsoft.com/office/drawing/2014/main" id="{36343E14-FE2C-8546-4801-E19C23A0D472}"/>
              </a:ext>
            </a:extLst>
          </p:cNvPr>
          <p:cNvSpPr txBox="1"/>
          <p:nvPr/>
        </p:nvSpPr>
        <p:spPr>
          <a:xfrm>
            <a:off x="1956129" y="5898444"/>
            <a:ext cx="2764348" cy="286232"/>
          </a:xfrm>
          <a:prstGeom prst="rect">
            <a:avLst/>
          </a:prstGeom>
          <a:noFill/>
          <a:ln w="12700" cap="flat">
            <a:noFill/>
            <a:miter lim="400000"/>
          </a:ln>
          <a:effectLst/>
          <a:sp3d/>
        </p:spPr>
        <p:txBody>
          <a:bodyPr vert="horz" wrap="square" anchor="ctr" anchorCtr="0">
            <a:spAutoFit/>
          </a:body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400" b="0" i="0" u="none" strike="noStrike" kern="0" cap="none" spc="0" normalizeH="0" baseline="0" noProof="0">
                <a:ln>
                  <a:noFill/>
                </a:ln>
                <a:solidFill>
                  <a:schemeClr val="tx1"/>
                </a:solidFill>
                <a:effectLst/>
                <a:uLnTx/>
                <a:uFillTx/>
                <a:latin typeface="Calibri" panose="020F0502020204030204" pitchFamily="34" charset="0"/>
                <a:ea typeface="Helvetica Neue"/>
                <a:cs typeface="Calibri" panose="020F0502020204030204" pitchFamily="34" charset="0"/>
                <a:sym typeface="Helvetica Neue"/>
              </a:rPr>
              <a:t>Compute Performance</a:t>
            </a:r>
          </a:p>
        </p:txBody>
      </p:sp>
      <p:sp>
        <p:nvSpPr>
          <p:cNvPr id="17" name="TextBox 16">
            <a:extLst>
              <a:ext uri="{FF2B5EF4-FFF2-40B4-BE49-F238E27FC236}">
                <a16:creationId xmlns:a16="http://schemas.microsoft.com/office/drawing/2014/main" id="{5547A882-FD52-3F01-31FE-11203800E73F}"/>
              </a:ext>
            </a:extLst>
          </p:cNvPr>
          <p:cNvSpPr txBox="1"/>
          <p:nvPr/>
        </p:nvSpPr>
        <p:spPr>
          <a:xfrm rot="16200000">
            <a:off x="-906167" y="4334557"/>
            <a:ext cx="2811812" cy="286232"/>
          </a:xfrm>
          <a:prstGeom prst="rect">
            <a:avLst/>
          </a:prstGeom>
          <a:noFill/>
          <a:ln w="12700" cap="flat">
            <a:noFill/>
            <a:miter lim="400000"/>
          </a:ln>
          <a:effectLst/>
          <a:sp3d/>
        </p:spPr>
        <p:txBody>
          <a:bodyPr vert="horz" wrap="square" anchor="ctr" anchorCtr="0">
            <a:spAutoFit/>
          </a:body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400" b="0" i="0" u="none" strike="noStrike" kern="0" cap="none" spc="0" normalizeH="0" baseline="0" noProof="0">
                <a:ln>
                  <a:noFill/>
                </a:ln>
                <a:solidFill>
                  <a:schemeClr val="tx1"/>
                </a:solidFill>
                <a:effectLst/>
                <a:uLnTx/>
                <a:uFillTx/>
                <a:latin typeface="Calibri" panose="020F0502020204030204" pitchFamily="34" charset="0"/>
                <a:ea typeface="Helvetica Neue"/>
                <a:cs typeface="Calibri" panose="020F0502020204030204" pitchFamily="34" charset="0"/>
                <a:sym typeface="Helvetica Neue"/>
              </a:rPr>
              <a:t>Real-time Performance</a:t>
            </a:r>
          </a:p>
        </p:txBody>
      </p:sp>
      <p:sp>
        <p:nvSpPr>
          <p:cNvPr id="18" name="TextBox 17">
            <a:extLst>
              <a:ext uri="{FF2B5EF4-FFF2-40B4-BE49-F238E27FC236}">
                <a16:creationId xmlns:a16="http://schemas.microsoft.com/office/drawing/2014/main" id="{B8B82F54-9556-7492-F94F-BBB3D917F216}"/>
              </a:ext>
            </a:extLst>
          </p:cNvPr>
          <p:cNvSpPr txBox="1"/>
          <p:nvPr/>
        </p:nvSpPr>
        <p:spPr>
          <a:xfrm>
            <a:off x="461334" y="5763115"/>
            <a:ext cx="264496" cy="215444"/>
          </a:xfrm>
          <a:prstGeom prst="rect">
            <a:avLst/>
          </a:prstGeom>
          <a:noFill/>
          <a:ln w="12700" cap="flat">
            <a:noFill/>
            <a:miter lim="400000"/>
          </a:ln>
          <a:effectLst/>
          <a:sp3d/>
        </p:spPr>
        <p:txBody>
          <a:bodyPr rot="0" spcFirstLastPara="1" vertOverflow="overflow" horzOverflow="overflow" vert="horz" wrap="none" lIns="0" tIns="0" rIns="0" bIns="0" numCol="1" spcCol="38100" rtlCol="0" anchor="ctr"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42AAE5"/>
                </a:solidFill>
                <a:effectLst/>
                <a:uLnTx/>
                <a:uFillTx/>
                <a:latin typeface="Calibri" panose="020F0502020204030204" pitchFamily="34" charset="0"/>
                <a:ea typeface="Helvetica Neue"/>
                <a:cs typeface="Calibri" panose="020F0502020204030204" pitchFamily="34" charset="0"/>
                <a:sym typeface="Helvetica Neue"/>
              </a:rPr>
              <a:t>low</a:t>
            </a:r>
          </a:p>
        </p:txBody>
      </p:sp>
      <p:sp>
        <p:nvSpPr>
          <p:cNvPr id="27" name="TextBox 26">
            <a:extLst>
              <a:ext uri="{FF2B5EF4-FFF2-40B4-BE49-F238E27FC236}">
                <a16:creationId xmlns:a16="http://schemas.microsoft.com/office/drawing/2014/main" id="{E9C9BF21-A04A-1D1B-227D-232554920E29}"/>
              </a:ext>
            </a:extLst>
          </p:cNvPr>
          <p:cNvSpPr txBox="1"/>
          <p:nvPr/>
        </p:nvSpPr>
        <p:spPr>
          <a:xfrm>
            <a:off x="5656291" y="5808534"/>
            <a:ext cx="315792" cy="215444"/>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ctr"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42AAE5"/>
                </a:solidFill>
                <a:effectLst/>
                <a:uLnTx/>
                <a:uFillTx/>
                <a:latin typeface="Calibri" panose="020F0502020204030204" pitchFamily="34" charset="0"/>
                <a:ea typeface="Helvetica Neue"/>
                <a:cs typeface="Calibri" panose="020F0502020204030204" pitchFamily="34" charset="0"/>
                <a:sym typeface="Helvetica Neue"/>
              </a:rPr>
              <a:t>high</a:t>
            </a:r>
          </a:p>
        </p:txBody>
      </p:sp>
      <p:sp>
        <p:nvSpPr>
          <p:cNvPr id="28" name="TextBox 27">
            <a:extLst>
              <a:ext uri="{FF2B5EF4-FFF2-40B4-BE49-F238E27FC236}">
                <a16:creationId xmlns:a16="http://schemas.microsoft.com/office/drawing/2014/main" id="{20435817-00C9-1025-53BA-C49628E92942}"/>
              </a:ext>
            </a:extLst>
          </p:cNvPr>
          <p:cNvSpPr txBox="1"/>
          <p:nvPr/>
        </p:nvSpPr>
        <p:spPr>
          <a:xfrm>
            <a:off x="255891" y="3259003"/>
            <a:ext cx="315792" cy="215444"/>
          </a:xfrm>
          <a:prstGeom prst="rect">
            <a:avLst/>
          </a:prstGeom>
          <a:noFill/>
          <a:ln w="12700" cap="flat">
            <a:noFill/>
            <a:miter lim="400000"/>
          </a:ln>
          <a:effectLst/>
          <a:sp3d/>
        </p:spPr>
        <p:txBody>
          <a:bodyPr rot="0" spcFirstLastPara="1" vertOverflow="overflow" horzOverflow="overflow" vert="horz" wrap="none" lIns="0" tIns="0" rIns="0" bIns="0" numCol="1" spcCol="38100" rtlCol="0" anchor="ctr"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42AAE5"/>
                </a:solidFill>
                <a:effectLst/>
                <a:uLnTx/>
                <a:uFillTx/>
                <a:latin typeface="Calibri" panose="020F0502020204030204" pitchFamily="34" charset="0"/>
                <a:ea typeface="Helvetica Neue"/>
                <a:cs typeface="Calibri" panose="020F0502020204030204" pitchFamily="34" charset="0"/>
                <a:sym typeface="Helvetica Neue"/>
              </a:rPr>
              <a:t>high</a:t>
            </a:r>
          </a:p>
        </p:txBody>
      </p:sp>
      <p:sp>
        <p:nvSpPr>
          <p:cNvPr id="30" name="Rectangle 29">
            <a:extLst>
              <a:ext uri="{FF2B5EF4-FFF2-40B4-BE49-F238E27FC236}">
                <a16:creationId xmlns:a16="http://schemas.microsoft.com/office/drawing/2014/main" id="{651D5D50-D09F-5D0B-D8B9-EB9AB162DAC5}"/>
              </a:ext>
            </a:extLst>
          </p:cNvPr>
          <p:cNvSpPr>
            <a:spLocks noChangeAspect="1"/>
          </p:cNvSpPr>
          <p:nvPr/>
        </p:nvSpPr>
        <p:spPr>
          <a:xfrm>
            <a:off x="3022468" y="3452168"/>
            <a:ext cx="2949615" cy="913529"/>
          </a:xfrm>
          <a:prstGeom prst="rect">
            <a:avLst/>
          </a:prstGeom>
          <a:solidFill>
            <a:srgbClr val="3EA6E2"/>
          </a:solidFill>
          <a:ln w="28575" cap="flat">
            <a:noFill/>
            <a:miter lim="400000"/>
          </a:ln>
          <a:effectLst/>
          <a:sp3d/>
        </p:spPr>
        <p:txBody>
          <a:bodyPr rot="0" spcFirstLastPara="1" vertOverflow="overflow" horzOverflow="overflow" vert="horz" wrap="square" lIns="91440" tIns="91440" rIns="91440" bIns="91440" numCol="1" spcCol="38100" rtlCol="0" anchor="ctr" anchorCtr="0">
            <a:noAutofit/>
          </a:bodyPr>
          <a:lstStyle/>
          <a:p>
            <a:pPr marL="0" marR="0" lvl="0" indent="0" algn="ctr" defTabSz="121917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tx1"/>
                </a:solidFill>
                <a:effectLst/>
                <a:uLnTx/>
                <a:uFillTx/>
                <a:latin typeface="Calibri" panose="020F0502020204030204" pitchFamily="34" charset="0"/>
                <a:ea typeface="Helvetica Neue"/>
                <a:cs typeface="Calibri" panose="020F0502020204030204" pitchFamily="34" charset="0"/>
                <a:sym typeface="Helvetica Neue"/>
              </a:rPr>
              <a:t>Emerging High-Performance Real-Time Solutions</a:t>
            </a:r>
          </a:p>
          <a:p>
            <a:pPr marL="0" marR="0" lvl="0" indent="0" algn="ctr" defTabSz="1219170" rtl="0" eaLnBrk="1" fontAlgn="auto" latinLnBrk="0" hangingPunct="0">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ea typeface="Helvetica Neue"/>
                <a:cs typeface="Calibri" panose="020F0502020204030204" pitchFamily="34" charset="0"/>
              </a:rPr>
              <a:t>(Combined OT/IT environment)</a:t>
            </a:r>
            <a:r>
              <a:rPr kumimoji="0" lang="en-US" sz="1400" b="0" i="0" u="none" strike="noStrike" kern="0" cap="none" spc="0" normalizeH="0" baseline="0" noProof="0">
                <a:ln>
                  <a:noFill/>
                </a:ln>
                <a:solidFill>
                  <a:schemeClr val="tx1"/>
                </a:solidFill>
                <a:effectLst/>
                <a:uLnTx/>
                <a:uFillTx/>
                <a:latin typeface="Calibri" panose="020F0502020204030204" pitchFamily="34" charset="0"/>
                <a:ea typeface="Helvetica Neue"/>
                <a:cs typeface="Calibri" panose="020F0502020204030204" pitchFamily="34" charset="0"/>
                <a:sym typeface="Helvetica Neue"/>
              </a:rPr>
              <a:t> </a:t>
            </a:r>
          </a:p>
        </p:txBody>
      </p:sp>
      <p:sp>
        <p:nvSpPr>
          <p:cNvPr id="31" name="Right Arrow 39">
            <a:extLst>
              <a:ext uri="{FF2B5EF4-FFF2-40B4-BE49-F238E27FC236}">
                <a16:creationId xmlns:a16="http://schemas.microsoft.com/office/drawing/2014/main" id="{2D2CBE0E-DFD7-57F1-107E-14C3FB450319}"/>
              </a:ext>
            </a:extLst>
          </p:cNvPr>
          <p:cNvSpPr/>
          <p:nvPr/>
        </p:nvSpPr>
        <p:spPr>
          <a:xfrm>
            <a:off x="2540331" y="3654920"/>
            <a:ext cx="456724" cy="508024"/>
          </a:xfrm>
          <a:prstGeom prst="rightArrow">
            <a:avLst>
              <a:gd name="adj1" fmla="val 76483"/>
              <a:gd name="adj2" fmla="val 40196"/>
            </a:avLst>
          </a:prstGeom>
          <a:gradFill>
            <a:gsLst>
              <a:gs pos="0">
                <a:srgbClr val="7030A0"/>
              </a:gs>
              <a:gs pos="100000">
                <a:srgbClr val="42AAE5"/>
              </a:gs>
            </a:gsLst>
            <a:lin ang="0" scaled="0"/>
          </a:gradFill>
          <a:ln w="12700" cap="flat">
            <a:solidFill>
              <a:srgbClr val="FFFFFF"/>
            </a:solidFill>
            <a:miter lim="400000"/>
          </a:ln>
          <a:effectLst/>
          <a:sp3d/>
        </p:spPr>
        <p:txBody>
          <a:bodyPr rot="0" spcFirstLastPara="1" vertOverflow="overflow" horzOverflow="overflow" vert="horz" wrap="square" lIns="45720" tIns="50800" rIns="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Medium"/>
            </a:endParaRPr>
          </a:p>
        </p:txBody>
      </p:sp>
      <p:sp>
        <p:nvSpPr>
          <p:cNvPr id="32" name="Rectangle 31">
            <a:extLst>
              <a:ext uri="{FF2B5EF4-FFF2-40B4-BE49-F238E27FC236}">
                <a16:creationId xmlns:a16="http://schemas.microsoft.com/office/drawing/2014/main" id="{5DC3FAFC-0D5F-2A07-871B-43EFF6C4DA71}"/>
              </a:ext>
            </a:extLst>
          </p:cNvPr>
          <p:cNvSpPr>
            <a:spLocks noChangeAspect="1"/>
          </p:cNvSpPr>
          <p:nvPr/>
        </p:nvSpPr>
        <p:spPr>
          <a:xfrm>
            <a:off x="894253" y="3452168"/>
            <a:ext cx="1610587" cy="913529"/>
          </a:xfrm>
          <a:prstGeom prst="rect">
            <a:avLst/>
          </a:prstGeom>
          <a:solidFill>
            <a:srgbClr val="9B75B8"/>
          </a:solidFill>
          <a:ln w="12700" cap="flat">
            <a:noFill/>
            <a:miter lim="400000"/>
          </a:ln>
          <a:effectLst/>
          <a:sp3d/>
        </p:spPr>
        <p:txBody>
          <a:bodyPr rot="0" spcFirstLastPara="1" vertOverflow="overflow" horzOverflow="overflow" vert="horz" wrap="square" lIns="91440" tIns="91440" rIns="91440" bIns="91440" numCol="1" spcCol="38100" rtlCol="0" anchor="ctr" anchorCtr="0">
            <a:noAutofit/>
          </a:bodyPr>
          <a:lstStyle/>
          <a:p>
            <a:pPr marL="0" marR="0" lvl="0" indent="0" algn="ctr" defTabSz="121917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bg1"/>
                </a:solidFill>
                <a:effectLst/>
                <a:uLnTx/>
                <a:uFillTx/>
                <a:latin typeface="Calibri" panose="020F0502020204030204" pitchFamily="34" charset="0"/>
                <a:ea typeface="Helvetica Neue"/>
                <a:cs typeface="Calibri" panose="020F0502020204030204" pitchFamily="34" charset="0"/>
                <a:sym typeface="Helvetica Neue"/>
              </a:rPr>
              <a:t>Fixed Function Solutions</a:t>
            </a:r>
          </a:p>
          <a:p>
            <a:pPr marL="0" marR="0" lvl="0" indent="0" algn="ctr" defTabSz="1219170" rtl="0" eaLnBrk="1" fontAlgn="auto" latinLnBrk="0" hangingPunct="0">
              <a:lnSpc>
                <a:spcPct val="100000"/>
              </a:lnSpc>
              <a:spcBef>
                <a:spcPts val="0"/>
              </a:spcBef>
              <a:spcAft>
                <a:spcPts val="0"/>
              </a:spcAft>
              <a:buClrTx/>
              <a:buSzTx/>
              <a:buFontTx/>
              <a:buNone/>
              <a:tabLst/>
              <a:defRPr/>
            </a:pPr>
            <a:r>
              <a:rPr lang="en-US" sz="1400">
                <a:solidFill>
                  <a:schemeClr val="bg1"/>
                </a:solidFill>
                <a:latin typeface="Calibri" panose="020F0502020204030204" pitchFamily="34" charset="0"/>
                <a:ea typeface="Helvetica Neue"/>
                <a:cs typeface="Calibri" panose="020F0502020204030204" pitchFamily="34" charset="0"/>
              </a:rPr>
              <a:t>(Traditional OT)</a:t>
            </a:r>
            <a:endParaRPr kumimoji="0" lang="en-US" sz="1400" b="0" i="0" u="none" strike="noStrike" kern="0" cap="none" spc="0" normalizeH="0" baseline="0" noProof="0">
              <a:ln>
                <a:noFill/>
              </a:ln>
              <a:solidFill>
                <a:schemeClr val="bg1"/>
              </a:solidFill>
              <a:effectLst/>
              <a:uLnTx/>
              <a:uFillTx/>
              <a:latin typeface="Calibri" panose="020F0502020204030204" pitchFamily="34" charset="0"/>
              <a:ea typeface="Helvetica Neue"/>
              <a:cs typeface="Calibri" panose="020F0502020204030204" pitchFamily="34" charset="0"/>
              <a:sym typeface="Helvetica Neue"/>
            </a:endParaRPr>
          </a:p>
        </p:txBody>
      </p:sp>
      <p:sp>
        <p:nvSpPr>
          <p:cNvPr id="33" name="Right Arrow 39">
            <a:extLst>
              <a:ext uri="{FF2B5EF4-FFF2-40B4-BE49-F238E27FC236}">
                <a16:creationId xmlns:a16="http://schemas.microsoft.com/office/drawing/2014/main" id="{A763E41B-6604-BE85-CB4C-50E855AAF6A4}"/>
              </a:ext>
            </a:extLst>
          </p:cNvPr>
          <p:cNvSpPr/>
          <p:nvPr/>
        </p:nvSpPr>
        <p:spPr>
          <a:xfrm rot="16200000">
            <a:off x="4318285" y="4310125"/>
            <a:ext cx="357980" cy="508024"/>
          </a:xfrm>
          <a:prstGeom prst="rightArrow">
            <a:avLst>
              <a:gd name="adj1" fmla="val 76483"/>
              <a:gd name="adj2" fmla="val 40196"/>
            </a:avLst>
          </a:prstGeom>
          <a:gradFill>
            <a:gsLst>
              <a:gs pos="0">
                <a:srgbClr val="61D8F8"/>
              </a:gs>
              <a:gs pos="100000">
                <a:srgbClr val="42AAE5"/>
              </a:gs>
            </a:gsLst>
            <a:lin ang="0" scaled="0"/>
          </a:gradFill>
          <a:ln w="12700" cap="flat">
            <a:solidFill>
              <a:srgbClr val="FFFFFF"/>
            </a:solidFill>
            <a:miter lim="400000"/>
          </a:ln>
          <a:effectLst/>
          <a:sp3d/>
        </p:spPr>
        <p:txBody>
          <a:bodyPr rot="0" spcFirstLastPara="1" vertOverflow="overflow" horzOverflow="overflow" vert="horz" wrap="square" lIns="45720" tIns="50800" rIns="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Intel Clear"/>
              <a:ea typeface="Helvetica Neue"/>
              <a:cs typeface="Helvetica Neue"/>
              <a:sym typeface="Helvetica Neue Medium"/>
            </a:endParaRPr>
          </a:p>
        </p:txBody>
      </p:sp>
      <p:sp>
        <p:nvSpPr>
          <p:cNvPr id="34" name="Rectangle 33">
            <a:extLst>
              <a:ext uri="{FF2B5EF4-FFF2-40B4-BE49-F238E27FC236}">
                <a16:creationId xmlns:a16="http://schemas.microsoft.com/office/drawing/2014/main" id="{BF772DDE-725C-CF0E-BEAE-758F7F568F72}"/>
              </a:ext>
            </a:extLst>
          </p:cNvPr>
          <p:cNvSpPr>
            <a:spLocks noChangeAspect="1"/>
          </p:cNvSpPr>
          <p:nvPr/>
        </p:nvSpPr>
        <p:spPr>
          <a:xfrm>
            <a:off x="3025459" y="4786255"/>
            <a:ext cx="2946624" cy="904326"/>
          </a:xfrm>
          <a:prstGeom prst="rect">
            <a:avLst/>
          </a:prstGeom>
          <a:solidFill>
            <a:srgbClr val="58CFF0"/>
          </a:solidFill>
          <a:ln w="12700" cap="flat">
            <a:noFill/>
            <a:miter lim="400000"/>
          </a:ln>
          <a:effectLst/>
          <a:sp3d/>
        </p:spPr>
        <p:txBody>
          <a:bodyPr rot="0" spcFirstLastPara="1" vertOverflow="overflow" horzOverflow="overflow" vert="horz" wrap="square" lIns="91440" tIns="45720" rIns="91440" bIns="45720" numCol="1" spcCol="38100" rtlCol="0" anchor="ctr">
            <a:noAutofit/>
          </a:bodyPr>
          <a:lstStyle/>
          <a:p>
            <a:pPr marL="0" marR="0" lvl="0" indent="0" algn="ctr" defTabSz="121917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tx2"/>
                </a:solidFill>
                <a:effectLst/>
                <a:uLnTx/>
                <a:uFillTx/>
                <a:latin typeface="Calibri" panose="020F0502020204030204" pitchFamily="34" charset="0"/>
                <a:ea typeface="Helvetica Neue"/>
                <a:cs typeface="Calibri" panose="020F0502020204030204" pitchFamily="34" charset="0"/>
                <a:sym typeface="Helvetica Neue"/>
              </a:rPr>
              <a:t>Information Technology Solutions</a:t>
            </a:r>
          </a:p>
          <a:p>
            <a:pPr marL="0" marR="0" lvl="0" indent="0" algn="ctr" defTabSz="1219170" rtl="0" eaLnBrk="1" fontAlgn="auto" latinLnBrk="0" hangingPunct="0">
              <a:lnSpc>
                <a:spcPct val="100000"/>
              </a:lnSpc>
              <a:spcBef>
                <a:spcPts val="0"/>
              </a:spcBef>
              <a:spcAft>
                <a:spcPts val="0"/>
              </a:spcAft>
              <a:buClrTx/>
              <a:buSzTx/>
              <a:buFontTx/>
              <a:buNone/>
              <a:tabLst/>
              <a:defRPr/>
            </a:pPr>
            <a:r>
              <a:rPr lang="en-US" sz="1400">
                <a:solidFill>
                  <a:schemeClr val="tx2"/>
                </a:solidFill>
                <a:latin typeface="Calibri" panose="020F0502020204030204" pitchFamily="34" charset="0"/>
                <a:ea typeface="Helvetica Neue"/>
                <a:cs typeface="Calibri" panose="020F0502020204030204" pitchFamily="34" charset="0"/>
              </a:rPr>
              <a:t>(Traditional IT)</a:t>
            </a:r>
            <a:endParaRPr kumimoji="0" lang="en-US" sz="1400" b="0" i="0" u="none" strike="noStrike" kern="0" cap="none" spc="0" normalizeH="0" baseline="0" noProof="0">
              <a:ln>
                <a:noFill/>
              </a:ln>
              <a:solidFill>
                <a:schemeClr val="tx2"/>
              </a:solidFill>
              <a:effectLst/>
              <a:uLnTx/>
              <a:uFillTx/>
              <a:latin typeface="Calibri" panose="020F0502020204030204" pitchFamily="34" charset="0"/>
              <a:ea typeface="Helvetica Neue"/>
              <a:cs typeface="Calibri" panose="020F0502020204030204" pitchFamily="34" charset="0"/>
              <a:sym typeface="Helvetica Neue"/>
            </a:endParaRPr>
          </a:p>
        </p:txBody>
      </p:sp>
      <p:sp>
        <p:nvSpPr>
          <p:cNvPr id="4" name="TextBox 3">
            <a:extLst>
              <a:ext uri="{FF2B5EF4-FFF2-40B4-BE49-F238E27FC236}">
                <a16:creationId xmlns:a16="http://schemas.microsoft.com/office/drawing/2014/main" id="{617CE32E-BBE1-3292-10ED-E1B4543C20F2}"/>
              </a:ext>
            </a:extLst>
          </p:cNvPr>
          <p:cNvSpPr txBox="1"/>
          <p:nvPr/>
        </p:nvSpPr>
        <p:spPr>
          <a:xfrm>
            <a:off x="728611" y="5928437"/>
            <a:ext cx="2034901"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mn-lt"/>
                <a:ea typeface="+mn-ea"/>
                <a:cs typeface="+mn-cs"/>
                <a:sym typeface="Helvetica Neue"/>
              </a:rPr>
              <a:t>Single WL </a:t>
            </a:r>
          </a:p>
        </p:txBody>
      </p:sp>
      <p:sp>
        <p:nvSpPr>
          <p:cNvPr id="5" name="TextBox 4">
            <a:extLst>
              <a:ext uri="{FF2B5EF4-FFF2-40B4-BE49-F238E27FC236}">
                <a16:creationId xmlns:a16="http://schemas.microsoft.com/office/drawing/2014/main" id="{7AB8F94B-09BA-2365-44A7-E0C7A7AE75BE}"/>
              </a:ext>
            </a:extLst>
          </p:cNvPr>
          <p:cNvSpPr txBox="1"/>
          <p:nvPr/>
        </p:nvSpPr>
        <p:spPr>
          <a:xfrm>
            <a:off x="725830" y="6059530"/>
            <a:ext cx="39035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mn-lt"/>
                <a:ea typeface="+mn-ea"/>
                <a:cs typeface="+mn-cs"/>
                <a:sym typeface="Helvetica Neue"/>
              </a:rPr>
              <a:t>Security &amp; Determinism by Isolation</a:t>
            </a:r>
          </a:p>
          <a:p>
            <a:pPr marL="0" marR="0" indent="0" algn="l" defTabSz="2438338" rtl="0" fontAlgn="auto" latinLnBrk="0" hangingPunct="0">
              <a:lnSpc>
                <a:spcPct val="100000"/>
              </a:lnSpc>
              <a:spcBef>
                <a:spcPts val="0"/>
              </a:spcBef>
              <a:spcAft>
                <a:spcPts val="0"/>
              </a:spcAft>
              <a:buClrTx/>
              <a:buSzTx/>
              <a:buFontTx/>
              <a:buNone/>
              <a:tabLst/>
            </a:pPr>
            <a:r>
              <a:rPr lang="en-US" sz="900">
                <a:solidFill>
                  <a:schemeClr val="accent2"/>
                </a:solidFill>
                <a:sym typeface="Helvetica Neue"/>
              </a:rPr>
              <a:t>Single function/purpose</a:t>
            </a:r>
            <a:endParaRPr kumimoji="0" lang="en-US" sz="900" b="0" i="0" u="none" strike="noStrike" cap="none" spc="0" normalizeH="0" baseline="0">
              <a:ln>
                <a:noFill/>
              </a:ln>
              <a:solidFill>
                <a:schemeClr val="accent2"/>
              </a:solidFill>
              <a:effectLst/>
              <a:uFillTx/>
              <a:latin typeface="+mn-lt"/>
              <a:ea typeface="+mn-ea"/>
              <a:cs typeface="+mn-cs"/>
              <a:sym typeface="Helvetica Neue"/>
            </a:endParaRPr>
          </a:p>
        </p:txBody>
      </p:sp>
      <p:sp>
        <p:nvSpPr>
          <p:cNvPr id="6" name="TextBox 5">
            <a:extLst>
              <a:ext uri="{FF2B5EF4-FFF2-40B4-BE49-F238E27FC236}">
                <a16:creationId xmlns:a16="http://schemas.microsoft.com/office/drawing/2014/main" id="{2440C598-C3A5-F04C-D3DD-42F21A5DF063}"/>
              </a:ext>
            </a:extLst>
          </p:cNvPr>
          <p:cNvSpPr txBox="1"/>
          <p:nvPr/>
        </p:nvSpPr>
        <p:spPr>
          <a:xfrm>
            <a:off x="4484079" y="5795399"/>
            <a:ext cx="1534511"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mn-lt"/>
                <a:ea typeface="+mn-ea"/>
                <a:cs typeface="+mn-cs"/>
                <a:sym typeface="Helvetica Neue"/>
              </a:rPr>
              <a:t>Multi-Workload</a:t>
            </a:r>
          </a:p>
        </p:txBody>
      </p:sp>
      <p:sp>
        <p:nvSpPr>
          <p:cNvPr id="7" name="TextBox 6">
            <a:extLst>
              <a:ext uri="{FF2B5EF4-FFF2-40B4-BE49-F238E27FC236}">
                <a16:creationId xmlns:a16="http://schemas.microsoft.com/office/drawing/2014/main" id="{D601373C-CE53-9B0A-C378-BAB871B57247}"/>
              </a:ext>
            </a:extLst>
          </p:cNvPr>
          <p:cNvSpPr txBox="1"/>
          <p:nvPr/>
        </p:nvSpPr>
        <p:spPr>
          <a:xfrm>
            <a:off x="4484079" y="5947445"/>
            <a:ext cx="1534511"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900">
                <a:solidFill>
                  <a:schemeClr val="accent2"/>
                </a:solidFill>
                <a:sym typeface="Helvetica Neue"/>
              </a:rPr>
              <a:t>Connected</a:t>
            </a:r>
            <a:endParaRPr kumimoji="0" lang="en-US" sz="900" b="0" i="0" u="none" strike="noStrike" cap="none" spc="0" normalizeH="0" baseline="0">
              <a:ln>
                <a:noFill/>
              </a:ln>
              <a:solidFill>
                <a:schemeClr val="accent2"/>
              </a:solidFill>
              <a:effectLst/>
              <a:uFillTx/>
              <a:latin typeface="+mn-lt"/>
              <a:ea typeface="+mn-ea"/>
              <a:cs typeface="+mn-cs"/>
              <a:sym typeface="Helvetica Neue"/>
            </a:endParaRPr>
          </a:p>
        </p:txBody>
      </p:sp>
      <p:sp>
        <p:nvSpPr>
          <p:cNvPr id="8" name="TextBox 7">
            <a:extLst>
              <a:ext uri="{FF2B5EF4-FFF2-40B4-BE49-F238E27FC236}">
                <a16:creationId xmlns:a16="http://schemas.microsoft.com/office/drawing/2014/main" id="{2A3FF7A2-99E2-40A1-2176-4ADE0921AC68}"/>
              </a:ext>
            </a:extLst>
          </p:cNvPr>
          <p:cNvSpPr txBox="1"/>
          <p:nvPr/>
        </p:nvSpPr>
        <p:spPr>
          <a:xfrm>
            <a:off x="4483624" y="6086880"/>
            <a:ext cx="2880257"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900">
                <a:solidFill>
                  <a:schemeClr val="accent2"/>
                </a:solidFill>
                <a:sym typeface="Helvetica Neue"/>
              </a:rPr>
              <a:t>Securable</a:t>
            </a:r>
          </a:p>
          <a:p>
            <a:pPr marL="0" marR="0" indent="0" algn="l" defTabSz="2438338"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mn-lt"/>
                <a:ea typeface="+mn-ea"/>
                <a:cs typeface="+mn-cs"/>
                <a:sym typeface="Helvetica Neue"/>
              </a:rPr>
              <a:t>Dynamically Composable</a:t>
            </a:r>
          </a:p>
        </p:txBody>
      </p:sp>
    </p:spTree>
    <p:extLst>
      <p:ext uri="{BB962C8B-B14F-4D97-AF65-F5344CB8AC3E}">
        <p14:creationId xmlns:p14="http://schemas.microsoft.com/office/powerpoint/2010/main" val="612722514"/>
      </p:ext>
    </p:extLst>
  </p:cSld>
  <p:clrMapOvr>
    <a:masterClrMapping/>
  </p:clrMapOvr>
</p:sld>
</file>

<file path=ppt/theme/theme1.xml><?xml version="1.0" encoding="utf-8"?>
<a:theme xmlns:a="http://schemas.openxmlformats.org/drawingml/2006/main" name="Office Theme">
  <a:themeElements>
    <a:clrScheme name="intel2020-blue">
      <a:dk1>
        <a:srgbClr val="FFFFFF"/>
      </a:dk1>
      <a:lt1>
        <a:srgbClr val="525252"/>
      </a:lt1>
      <a:dk2>
        <a:srgbClr val="FFFFFF"/>
      </a:dk2>
      <a:lt2>
        <a:srgbClr val="004A86"/>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One">
      <a:majorFont>
        <a:latin typeface="IntelOne Display Light"/>
        <a:ea typeface="Helvetica Neue"/>
        <a:cs typeface="Helvetica Neue"/>
      </a:majorFont>
      <a:minorFont>
        <a:latin typeface="IntelOne Display Regular"/>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36FE3258A29746B35623BCD20FF0C3" ma:contentTypeVersion="18" ma:contentTypeDescription="Create a new document." ma:contentTypeScope="" ma:versionID="a3e21fb97111bfe83ff9dbf50ee02ae0">
  <xsd:schema xmlns:xsd="http://www.w3.org/2001/XMLSchema" xmlns:xs="http://www.w3.org/2001/XMLSchema" xmlns:p="http://schemas.microsoft.com/office/2006/metadata/properties" xmlns:ns2="28ec7df1-d3e0-4719-86e7-a9c54e0a262b" xmlns:ns3="f96666fc-c91d-4f9a-bd9e-5a369cbf33a6" xmlns:ns4="a7bc6c04-a6f3-4b85-abcc-278c78dc556b" targetNamespace="http://schemas.microsoft.com/office/2006/metadata/properties" ma:root="true" ma:fieldsID="6dde4f8dcdbf8e00186d2d9c49a66c8c" ns2:_="" ns3:_="" ns4:_="">
    <xsd:import namespace="28ec7df1-d3e0-4719-86e7-a9c54e0a262b"/>
    <xsd:import namespace="f96666fc-c91d-4f9a-bd9e-5a369cbf33a6"/>
    <xsd:import namespace="a7bc6c04-a6f3-4b85-abcc-278c78dc55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c7df1-d3e0-4719-86e7-a9c54e0a2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2a7515c-90a7-421b-ad67-16208a0551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6666fc-c91d-4f9a-bd9e-5a369cbf33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bc6c04-a6f3-4b85-abcc-278c78dc556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8f3ac36-6638-49cc-92aa-8fd5e0a4e3a4}" ma:internalName="TaxCatchAll" ma:showField="CatchAllData" ma:web="f96666fc-c91d-4f9a-bd9e-5a369cbf33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96666fc-c91d-4f9a-bd9e-5a369cbf33a6">
      <UserInfo>
        <DisplayName>Zybin, Vladimir</DisplayName>
        <AccountId>13</AccountId>
        <AccountType/>
      </UserInfo>
      <UserInfo>
        <DisplayName>Low, Siew Wei</DisplayName>
        <AccountId>193</AccountId>
        <AccountType/>
      </UserInfo>
      <UserInfo>
        <DisplayName>Cohrs, Dieter J</DisplayName>
        <AccountId>27</AccountId>
        <AccountType/>
      </UserInfo>
      <UserInfo>
        <DisplayName>Sewell, Thor</DisplayName>
        <AccountId>238</AccountId>
        <AccountType/>
      </UserInfo>
      <UserInfo>
        <DisplayName>Lim, June</DisplayName>
        <AccountId>105</AccountId>
        <AccountType/>
      </UserInfo>
      <UserInfo>
        <DisplayName>Gravino, Daniela</DisplayName>
        <AccountId>98</AccountId>
        <AccountType/>
      </UserInfo>
      <UserInfo>
        <DisplayName>Calvert, Thomas H</DisplayName>
        <AccountId>31</AccountId>
        <AccountType/>
      </UserInfo>
      <UserInfo>
        <DisplayName>Wan Nor Haimi, Wan Nabilah</DisplayName>
        <AccountId>359</AccountId>
        <AccountType/>
      </UserInfo>
      <UserInfo>
        <DisplayName>Whye, Demetrius M</DisplayName>
        <AccountId>37</AccountId>
        <AccountType/>
      </UserInfo>
      <UserInfo>
        <DisplayName>Cope, Ben</DisplayName>
        <AccountId>433</AccountId>
        <AccountType/>
      </UserInfo>
      <UserInfo>
        <DisplayName>Ma, Ponyyc</DisplayName>
        <AccountId>424</AccountId>
        <AccountType/>
      </UserInfo>
      <UserInfo>
        <DisplayName>Huang, Jackey</DisplayName>
        <AccountId>449</AccountId>
        <AccountType/>
      </UserInfo>
      <UserInfo>
        <DisplayName>You, Chingwen</DisplayName>
        <AccountId>450</AccountId>
        <AccountType/>
      </UserInfo>
      <UserInfo>
        <DisplayName>Martin, Bridget</DisplayName>
        <AccountId>451</AccountId>
        <AccountType/>
      </UserInfo>
    </SharedWithUsers>
    <lcf76f155ced4ddcb4097134ff3c332f xmlns="28ec7df1-d3e0-4719-86e7-a9c54e0a262b">
      <Terms xmlns="http://schemas.microsoft.com/office/infopath/2007/PartnerControls"/>
    </lcf76f155ced4ddcb4097134ff3c332f>
    <TaxCatchAll xmlns="a7bc6c04-a6f3-4b85-abcc-278c78dc556b" xsi:nil="true"/>
  </documentManagement>
</p:properties>
</file>

<file path=customXml/itemProps1.xml><?xml version="1.0" encoding="utf-8"?>
<ds:datastoreItem xmlns:ds="http://schemas.openxmlformats.org/officeDocument/2006/customXml" ds:itemID="{59154ADE-0263-4886-8AF2-7616103907A1}">
  <ds:schemaRefs>
    <ds:schemaRef ds:uri="http://schemas.microsoft.com/sharepoint/v3/contenttype/forms"/>
  </ds:schemaRefs>
</ds:datastoreItem>
</file>

<file path=customXml/itemProps2.xml><?xml version="1.0" encoding="utf-8"?>
<ds:datastoreItem xmlns:ds="http://schemas.openxmlformats.org/officeDocument/2006/customXml" ds:itemID="{87388250-51D1-40E6-8E5A-ADA5611237F0}">
  <ds:schemaRefs>
    <ds:schemaRef ds:uri="28ec7df1-d3e0-4719-86e7-a9c54e0a262b"/>
    <ds:schemaRef ds:uri="a7bc6c04-a6f3-4b85-abcc-278c78dc556b"/>
    <ds:schemaRef ds:uri="f96666fc-c91d-4f9a-bd9e-5a369cbf33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EC828C-0A48-4159-9858-F92C49F1CA7B}">
  <ds:schemaRefs>
    <ds:schemaRef ds:uri="f96666fc-c91d-4f9a-bd9e-5a369cbf33a6"/>
    <ds:schemaRef ds:uri="http://schemas.microsoft.com/office/infopath/2007/PartnerControls"/>
    <ds:schemaRef ds:uri="a7bc6c04-a6f3-4b85-abcc-278c78dc556b"/>
    <ds:schemaRef ds:uri="28ec7df1-d3e0-4719-86e7-a9c54e0a262b"/>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
  <TotalTime>2</TotalTime>
  <Words>6884</Words>
  <Application>Microsoft Office PowerPoint</Application>
  <PresentationFormat>Widescreen</PresentationFormat>
  <Paragraphs>999</Paragraphs>
  <Slides>49</Slides>
  <Notes>22</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49</vt:i4>
      </vt:variant>
    </vt:vector>
  </HeadingPairs>
  <TitlesOfParts>
    <vt:vector size="71" baseType="lpstr">
      <vt:lpstr>Aptos</vt:lpstr>
      <vt:lpstr>Arial</vt:lpstr>
      <vt:lpstr>Calibri</vt:lpstr>
      <vt:lpstr>Courier New</vt:lpstr>
      <vt:lpstr>Google Sans</vt:lpstr>
      <vt:lpstr>Helvetica Neue</vt:lpstr>
      <vt:lpstr>Helvetica Neue Medium</vt:lpstr>
      <vt:lpstr>Intel Clear</vt:lpstr>
      <vt:lpstr>Intel Clear Light</vt:lpstr>
      <vt:lpstr>Intel Clear Pro</vt:lpstr>
      <vt:lpstr>IntelOne Display CY Light</vt:lpstr>
      <vt:lpstr>IntelOne Display Light</vt:lpstr>
      <vt:lpstr>IntelOne Display Medium</vt:lpstr>
      <vt:lpstr>IntelOne Display Regular</vt:lpstr>
      <vt:lpstr>IntelOne Text</vt:lpstr>
      <vt:lpstr>IntelOne Text Light</vt:lpstr>
      <vt:lpstr>IntelOne Text Medium</vt:lpstr>
      <vt:lpstr>IntelOne Text TH Light</vt:lpstr>
      <vt:lpstr>Times New Roman</vt:lpstr>
      <vt:lpstr>Verdana</vt:lpstr>
      <vt:lpstr>Wingdings</vt:lpstr>
      <vt:lpstr>Office Theme</vt:lpstr>
      <vt:lpstr>Real-time at the Edge  Gold Deck (public version1)</vt:lpstr>
      <vt:lpstr>Notices and Disclaimers </vt:lpstr>
      <vt:lpstr>Table of Contents</vt:lpstr>
      <vt:lpstr>Real-time Taxonomy, Challenges and Opportunities</vt:lpstr>
      <vt:lpstr>Drivers for the Industrial Transformation</vt:lpstr>
      <vt:lpstr>Drivers for transformation in Audio-Video (AV) Including digital signage, broadcast, and professional AV</vt:lpstr>
      <vt:lpstr>Common themes from transformation across markets</vt:lpstr>
      <vt:lpstr>Common themes from transformation across markets</vt:lpstr>
      <vt:lpstr>Delivering towards a transformation happening across markets – a transformation requiring new approaches</vt:lpstr>
      <vt:lpstr>Software defined usages with real-time</vt:lpstr>
      <vt:lpstr>Customer Pain Points at the Industrial Edge</vt:lpstr>
      <vt:lpstr>Customer Needs: Increased Flexibility, Lower Costs</vt:lpstr>
      <vt:lpstr>Industry Transformation to Software  Defined and Autonomous Systems </vt:lpstr>
      <vt:lpstr>Real-time needs for SW-defined industrial control</vt:lpstr>
      <vt:lpstr>Needs to process mixed-criticality workloads</vt:lpstr>
      <vt:lpstr>Intel’s real-time offering</vt:lpstr>
      <vt:lpstr>Real-time System Concepts</vt:lpstr>
      <vt:lpstr>Emerging High-performance Real-time Solutions have unique Design Challenges </vt:lpstr>
      <vt:lpstr>How Intel is enabling Time Coordinated Computing </vt:lpstr>
      <vt:lpstr>Intel® Time Coordinated Computing (Intel® TCC)</vt:lpstr>
      <vt:lpstr>Intel Platform Enhancements Silicon Platforms Examples </vt:lpstr>
      <vt:lpstr>Intel Platform Enhancements Silicon Platforms Examples</vt:lpstr>
      <vt:lpstr>Intel Platform Enhancements BIOS/Firmware Examples</vt:lpstr>
      <vt:lpstr>Intel Platform Enhancements Operating System and Hypervisor Examples</vt:lpstr>
      <vt:lpstr>Intel Platform Supporting Development of  Mixed Criticality Applications</vt:lpstr>
      <vt:lpstr>Application focused Reference Software Examples  </vt:lpstr>
      <vt:lpstr>Intel® Edge Controls for Industrial  </vt:lpstr>
      <vt:lpstr>Designing a System for Mixed Criticality</vt:lpstr>
      <vt:lpstr>Intel® Real-time Partner and Opensource Enabling Engaging with partners and the opensource community to drive ecosystem readiness</vt:lpstr>
      <vt:lpstr>Intel end point solution support for base TSN specifications</vt:lpstr>
      <vt:lpstr>Intel® TCC Value Proposition</vt:lpstr>
      <vt:lpstr>Time Sensitive Networking (TSN)  Enabling Converged, Secure Networks</vt:lpstr>
      <vt:lpstr>Needs for transformation across markets</vt:lpstr>
      <vt:lpstr>Time Sensitive Networking</vt:lpstr>
      <vt:lpstr>Example ecosystems building on standard TSN</vt:lpstr>
      <vt:lpstr>Key Ethernet TSN Standards</vt:lpstr>
      <vt:lpstr>Avnu* network component certification for TSN</vt:lpstr>
      <vt:lpstr>More resources/information on TSN: </vt:lpstr>
      <vt:lpstr>NEX Edge products supporting  Time Coordinated Computing</vt:lpstr>
      <vt:lpstr>NEX offering supporting Time Coordinated Computing</vt:lpstr>
      <vt:lpstr>Time Coordinated Computing SKU Map*</vt:lpstr>
      <vt:lpstr>Real-time Supplemental Details and Slides</vt:lpstr>
      <vt:lpstr>Intel® Discrete Ethernet Controller i226-V/-LM /-IT </vt:lpstr>
      <vt:lpstr>Integrated Ethernet with TSN</vt:lpstr>
      <vt:lpstr>Intel® TCC and TSN Documentation</vt:lpstr>
      <vt:lpstr>Ethernet PHY for integrated ethernet enabling specifications</vt:lpstr>
      <vt:lpstr>TSN Feature Comparison</vt:lpstr>
      <vt:lpstr>Ethernet Feature Comparison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Intel Corporation</dc:creator>
  <cp:keywords>CTPClassification=CTP_NT</cp:keywords>
  <cp:lastModifiedBy>Cohrs, Dieter J</cp:lastModifiedBy>
  <cp:revision>1</cp:revision>
  <dcterms:modified xsi:type="dcterms:W3CDTF">2024-09-19T23:23:13Z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974286d5-b26c-40f6-9830-fcc1aeb0e2a3</vt:lpwstr>
  </property>
  <property fmtid="{D5CDD505-2E9C-101B-9397-08002B2CF9AE}" pid="3" name="CTP_TimeStamp">
    <vt:lpwstr>2020-08-18 17:58:45Z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0x010100FA36FE3258A29746B35623BCD20FF0C3</vt:lpwstr>
  </property>
  <property fmtid="{D5CDD505-2E9C-101B-9397-08002B2CF9AE}" pid="9" name="MediaServiceImageTags">
    <vt:lpwstr/>
  </property>
</Properties>
</file>