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4"/>
  </p:notesMasterIdLst>
  <p:sldIdLst>
    <p:sldId id="333" r:id="rId5"/>
    <p:sldId id="375" r:id="rId6"/>
    <p:sldId id="261" r:id="rId7"/>
    <p:sldId id="504" r:id="rId8"/>
    <p:sldId id="505" r:id="rId9"/>
    <p:sldId id="506" r:id="rId10"/>
    <p:sldId id="507" r:id="rId11"/>
    <p:sldId id="508" r:id="rId12"/>
    <p:sldId id="509" r:id="rId13"/>
    <p:sldId id="510" r:id="rId14"/>
    <p:sldId id="511" r:id="rId15"/>
    <p:sldId id="512" r:id="rId16"/>
    <p:sldId id="513" r:id="rId17"/>
    <p:sldId id="514" r:id="rId18"/>
    <p:sldId id="515" r:id="rId19"/>
    <p:sldId id="516" r:id="rId20"/>
    <p:sldId id="517" r:id="rId21"/>
    <p:sldId id="518" r:id="rId22"/>
    <p:sldId id="538" r:id="rId23"/>
    <p:sldId id="519" r:id="rId24"/>
    <p:sldId id="520" r:id="rId25"/>
    <p:sldId id="521" r:id="rId26"/>
    <p:sldId id="522" r:id="rId27"/>
    <p:sldId id="523" r:id="rId28"/>
    <p:sldId id="524" r:id="rId29"/>
    <p:sldId id="525" r:id="rId30"/>
    <p:sldId id="526" r:id="rId31"/>
    <p:sldId id="528" r:id="rId32"/>
    <p:sldId id="529" r:id="rId33"/>
    <p:sldId id="533" r:id="rId34"/>
    <p:sldId id="534" r:id="rId35"/>
    <p:sldId id="527" r:id="rId36"/>
    <p:sldId id="530" r:id="rId37"/>
    <p:sldId id="531" r:id="rId38"/>
    <p:sldId id="532" r:id="rId39"/>
    <p:sldId id="535" r:id="rId40"/>
    <p:sldId id="536" r:id="rId41"/>
    <p:sldId id="537" r:id="rId42"/>
    <p:sldId id="341"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6AADF30F-64E6-674B-B7FB-28BDAED6C828}">
          <p14:sldIdLst>
            <p14:sldId id="333"/>
            <p14:sldId id="375"/>
          </p14:sldIdLst>
        </p14:section>
        <p14:section name="Table of Contents" id="{FD6FFA3B-89ED-164D-A9AC-174A029259E8}">
          <p14:sldIdLst>
            <p14:sldId id="261"/>
          </p14:sldIdLst>
        </p14:section>
        <p14:section name="Introduction: The era of intelligence" id="{76D08CD2-9325-FA46-9595-B2AE44CFD3DB}">
          <p14:sldIdLst>
            <p14:sldId id="504"/>
            <p14:sldId id="505"/>
          </p14:sldIdLst>
        </p14:section>
        <p14:section name="The Business Value of Distributed Computing" id="{B1AA3145-0D64-B645-9F2A-53493A883FAB}">
          <p14:sldIdLst>
            <p14:sldId id="506"/>
            <p14:sldId id="507"/>
            <p14:sldId id="508"/>
            <p14:sldId id="509"/>
          </p14:sldIdLst>
        </p14:section>
        <p14:section name="Five Tenets of Distributed Computing" id="{1B1A1D28-80DD-EC41-852D-466C3C1AF8D5}">
          <p14:sldIdLst>
            <p14:sldId id="510"/>
            <p14:sldId id="511"/>
            <p14:sldId id="512"/>
            <p14:sldId id="513"/>
            <p14:sldId id="514"/>
            <p14:sldId id="515"/>
          </p14:sldIdLst>
        </p14:section>
        <p14:section name="Factors to Consider" id="{395C5C32-8F7D-7A41-917F-54CB0B83E263}">
          <p14:sldIdLst>
            <p14:sldId id="516"/>
            <p14:sldId id="517"/>
            <p14:sldId id="518"/>
            <p14:sldId id="538"/>
            <p14:sldId id="519"/>
            <p14:sldId id="520"/>
            <p14:sldId id="521"/>
            <p14:sldId id="522"/>
            <p14:sldId id="523"/>
            <p14:sldId id="524"/>
            <p14:sldId id="525"/>
            <p14:sldId id="526"/>
          </p14:sldIdLst>
        </p14:section>
        <p14:section name="Intel Distributed Computing Solutions" id="{F7F460CA-83F3-F44C-A14C-6AC8746F0282}">
          <p14:sldIdLst>
            <p14:sldId id="528"/>
            <p14:sldId id="529"/>
            <p14:sldId id="533"/>
            <p14:sldId id="534"/>
          </p14:sldIdLst>
        </p14:section>
        <p14:section name="Distributed Computing and AI Solutions" id="{FAFD68F0-3013-4C37-A8FF-7E162106D33D}">
          <p14:sldIdLst>
            <p14:sldId id="527"/>
            <p14:sldId id="530"/>
            <p14:sldId id="531"/>
            <p14:sldId id="532"/>
          </p14:sldIdLst>
        </p14:section>
        <p14:section name="Conclusion" id="{AAC0D08C-D150-0742-AF25-759AC1111454}">
          <p14:sldIdLst>
            <p14:sldId id="535"/>
            <p14:sldId id="536"/>
            <p14:sldId id="537"/>
            <p14:sldId id="34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4266822-C3D9-DE96-EACF-D82810C5654B}" name="Cathy Chang" initials="CC" userId="S::cchang@prowesscorp.com::47cced6e-0b07-41db-837e-d2b2d8cfc844" providerId="AD"/>
  <p188:author id="{7E1C582B-DCD6-6A5A-9834-4A19C4A3883D}" name="Lauren Langele" initials="LL" userId="S::langele@prowessconsulting.com::f635f109-1c62-4536-8ed2-7d459d928e6a" providerId="AD"/>
  <p188:author id="{1FD0C943-5430-D579-D7A5-4763079C1015}" name="Kelly, Grant L" initials="KL" userId="S::grant.l.kelly_intel.com#ext#@prowessconsulting.onmicrosoft.com::a1131ed0-7b39-41f9-8720-d7836c45c2db" providerId="AD"/>
  <p188:author id="{77666B78-92E7-589A-4351-3D97EB198CC3}" name="Sara Richardson" initials="SR" userId="S::richardson@prowessconsulting.com::a96f7376-af05-4999-be91-e5f42bb9f31c" providerId="AD"/>
  <p188:author id="{A2139C86-D97D-9B52-A286-39C48F0B5529}" name="Jackson, Jeffrey" initials="JJ" userId="S::jeffrey.jackson_intel.com#ext#@prowessconsulting.onmicrosoft.com::487d0b9e-5f9f-49d7-905f-e2137485e5e6" providerId="AD"/>
  <p188:author id="{EDED3C9D-C9E6-84DA-3F69-345CB4386D79}" name="Sargent, Tiffany A" initials="SA" userId="S::tiffany.a.sargent_intel.com#ext#@prowessconsulting.onmicrosoft.com::3dfd1416-a3f7-43d0-bb82-21b2dd56e173" providerId="AD"/>
  <p188:author id="{7EA012B2-78D3-872A-CC6A-D24C13BA28C9}" name="Rafael Frausto" initials="" userId="S::frausto@prowessconsulting.com::209279f7-accc-40ac-8481-01d195fc271b" providerId="AD"/>
  <p188:author id="{78ECC8CA-87B8-61B7-52FE-DE0D403955C0}" name="Cathy Chang" initials="CC" userId="S::cchang@prowessconsulting.com::47cced6e-0b07-41db-837e-d2b2d8cfc844" providerId="AD"/>
  <p188:author id="{79A7AED7-07BF-5972-5B71-B9FB31708C66}" name="R F" initials="RF" userId="7e3206630f08ed0a" providerId="Windows Live"/>
  <p188:author id="{9CEFF5E1-A565-460C-A505-D83924777F70}" name="Joe Staples" initials="JS" userId="S::staples@prowessconsulting.com::fd1ebbac-0d03-4bcb-a185-c1bf19934c47"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A9D615-43BB-4458-95CE-B34F23E513D3}" v="5" dt="2024-09-20T17:18:41.0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yer-ravelli, Shawna R" userId="330c2d0c-5c52-40f6-b1e3-5918d6f55a05" providerId="ADAL" clId="{8DA9D615-43BB-4458-95CE-B34F23E513D3}"/>
    <pc:docChg chg="custSel addSld modSld">
      <pc:chgData name="Meyer-ravelli, Shawna R" userId="330c2d0c-5c52-40f6-b1e3-5918d6f55a05" providerId="ADAL" clId="{8DA9D615-43BB-4458-95CE-B34F23E513D3}" dt="2024-09-20T17:23:19.322" v="132" actId="20577"/>
      <pc:docMkLst>
        <pc:docMk/>
      </pc:docMkLst>
      <pc:sldChg chg="modSp add mod">
        <pc:chgData name="Meyer-ravelli, Shawna R" userId="330c2d0c-5c52-40f6-b1e3-5918d6f55a05" providerId="ADAL" clId="{8DA9D615-43BB-4458-95CE-B34F23E513D3}" dt="2024-09-20T17:23:19.322" v="132" actId="20577"/>
        <pc:sldMkLst>
          <pc:docMk/>
          <pc:sldMk cId="1024542534" sldId="375"/>
        </pc:sldMkLst>
        <pc:graphicFrameChg chg="mod modGraphic">
          <ac:chgData name="Meyer-ravelli, Shawna R" userId="330c2d0c-5c52-40f6-b1e3-5918d6f55a05" providerId="ADAL" clId="{8DA9D615-43BB-4458-95CE-B34F23E513D3}" dt="2024-09-20T17:23:19.322" v="132" actId="20577"/>
          <ac:graphicFrameMkLst>
            <pc:docMk/>
            <pc:sldMk cId="1024542534" sldId="375"/>
            <ac:graphicFrameMk id="4" creationId="{00000000-0000-0000-0000-000000000000}"/>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7C1E96-DE31-DB45-8D2B-DD2BE9001500}" type="datetimeFigureOut">
              <a:rPr lang="en-US" smtClean="0"/>
              <a:t>9/20/2024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E2CF66-5944-3943-9578-ED64C6EB06BA}" type="slidenum">
              <a:rPr lang="en-US" smtClean="0"/>
              <a:t>‹#›</a:t>
            </a:fld>
            <a:endParaRPr lang="en-US"/>
          </a:p>
        </p:txBody>
      </p:sp>
    </p:spTree>
    <p:extLst>
      <p:ext uri="{BB962C8B-B14F-4D97-AF65-F5344CB8AC3E}">
        <p14:creationId xmlns:p14="http://schemas.microsoft.com/office/powerpoint/2010/main" val="3677209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52126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Speaker notes</a:t>
            </a:r>
          </a:p>
          <a:p>
            <a:r>
              <a:rPr lang="en-US" sz="1200" b="1" i="0">
                <a:solidFill>
                  <a:srgbClr val="000000"/>
                </a:solidFill>
                <a:effectLst/>
                <a:highlight>
                  <a:srgbClr val="FFFFFF"/>
                </a:highlight>
                <a:latin typeface="Calibri" panose="020F0502020204030204" pitchFamily="34" charset="0"/>
              </a:rPr>
              <a:t>Connectivity </a:t>
            </a:r>
            <a:r>
              <a:rPr lang="en-US" sz="1200" b="0" i="0">
                <a:solidFill>
                  <a:srgbClr val="000000"/>
                </a:solidFill>
                <a:effectLst/>
                <a:highlight>
                  <a:srgbClr val="FFFFFF"/>
                </a:highlight>
                <a:latin typeface="Calibri" panose="020F0502020204030204" pitchFamily="34" charset="0"/>
              </a:rPr>
              <a:t>is the pipeline for compute resources to communicate effectively with users, data sources, and other infrastructure components across an open, standards-based network. Distributed computation solutions must consider bandwidth, latency, and network reliability to determine where workloads are placed. Intel® Ethernet technologies and standards for the industry support interoperability and integration across the distributed computing spectrum. Intel Ethernet controllers, adapters, and accessories—which are extensively tested for network interoperability, reliability, and performance—can deliver speeds from 1 to 100 gigabit Ethernet (GbE) and include capabilities to help optimize workload performance.</a:t>
            </a:r>
            <a:endParaRPr lang="en-US"/>
          </a:p>
          <a:p>
            <a:endParaRPr lang="en-US"/>
          </a:p>
        </p:txBody>
      </p:sp>
      <p:sp>
        <p:nvSpPr>
          <p:cNvPr id="4" name="Slide Number Placeholder 3"/>
          <p:cNvSpPr>
            <a:spLocks noGrp="1"/>
          </p:cNvSpPr>
          <p:nvPr>
            <p:ph type="sldNum" sz="quarter" idx="5"/>
          </p:nvPr>
        </p:nvSpPr>
        <p:spPr/>
        <p:txBody>
          <a:bodyPr/>
          <a:lstStyle/>
          <a:p>
            <a:fld id="{85E2CF66-5944-3943-9578-ED64C6EB06BA}" type="slidenum">
              <a:rPr lang="en-US" smtClean="0"/>
              <a:t>11</a:t>
            </a:fld>
            <a:endParaRPr lang="en-US"/>
          </a:p>
        </p:txBody>
      </p:sp>
    </p:spTree>
    <p:extLst>
      <p:ext uri="{BB962C8B-B14F-4D97-AF65-F5344CB8AC3E}">
        <p14:creationId xmlns:p14="http://schemas.microsoft.com/office/powerpoint/2010/main" val="88393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Speaker notes</a:t>
            </a:r>
          </a:p>
          <a:p>
            <a:r>
              <a:rPr lang="en-US" sz="1200" b="1" i="0">
                <a:solidFill>
                  <a:srgbClr val="000000"/>
                </a:solidFill>
                <a:effectLst/>
                <a:highlight>
                  <a:srgbClr val="FFFFFF"/>
                </a:highlight>
                <a:latin typeface="Calibri" panose="020F0502020204030204" pitchFamily="34" charset="0"/>
              </a:rPr>
              <a:t>Manageability</a:t>
            </a:r>
            <a:r>
              <a:rPr lang="en-US" sz="1200" b="0" i="0">
                <a:solidFill>
                  <a:srgbClr val="000000"/>
                </a:solidFill>
                <a:effectLst/>
                <a:highlight>
                  <a:srgbClr val="FFFFFF"/>
                </a:highlight>
                <a:latin typeface="Calibri" panose="020F0502020204030204" pitchFamily="34" charset="0"/>
              </a:rPr>
              <a:t> enables discovery, provisioning, and administrative tasks from the edge to the data center to the cloud. Intel® edge manageability solutions enhance overall efficiency and productivity by supporting updates and monitoring from remote locations. The Intel vPro® platform’s in-band and out-of-band manageability capabilities allow users to remotely monitor and manage client and edge devices, update firmware and operating systems, and perform many other administrative operations. Intel technologies support container orchestration that automatically schedules and distributes computing workloads, storage, and network bandwidth across resources from the data center to the network to the edge.</a:t>
            </a:r>
            <a:endParaRPr lang="en-US"/>
          </a:p>
        </p:txBody>
      </p:sp>
      <p:sp>
        <p:nvSpPr>
          <p:cNvPr id="4" name="Slide Number Placeholder 3"/>
          <p:cNvSpPr>
            <a:spLocks noGrp="1"/>
          </p:cNvSpPr>
          <p:nvPr>
            <p:ph type="sldNum" sz="quarter" idx="5"/>
          </p:nvPr>
        </p:nvSpPr>
        <p:spPr/>
        <p:txBody>
          <a:bodyPr/>
          <a:lstStyle/>
          <a:p>
            <a:fld id="{85E2CF66-5944-3943-9578-ED64C6EB06BA}" type="slidenum">
              <a:rPr lang="en-US" smtClean="0"/>
              <a:t>12</a:t>
            </a:fld>
            <a:endParaRPr lang="en-US"/>
          </a:p>
        </p:txBody>
      </p:sp>
    </p:spTree>
    <p:extLst>
      <p:ext uri="{BB962C8B-B14F-4D97-AF65-F5344CB8AC3E}">
        <p14:creationId xmlns:p14="http://schemas.microsoft.com/office/powerpoint/2010/main" val="3828720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Speaker notes</a:t>
            </a:r>
          </a:p>
          <a:p>
            <a:r>
              <a:rPr lang="en-US" sz="1200" b="1" i="0">
                <a:solidFill>
                  <a:srgbClr val="000000"/>
                </a:solidFill>
                <a:effectLst/>
                <a:highlight>
                  <a:srgbClr val="FFFFFF"/>
                </a:highlight>
                <a:latin typeface="Calibri" panose="020F0502020204030204" pitchFamily="34" charset="0"/>
              </a:rPr>
              <a:t>Security </a:t>
            </a:r>
            <a:r>
              <a:rPr lang="en-US" sz="1200" b="0" i="0">
                <a:solidFill>
                  <a:srgbClr val="000000"/>
                </a:solidFill>
                <a:effectLst/>
                <a:highlight>
                  <a:srgbClr val="FFFFFF"/>
                </a:highlight>
                <a:latin typeface="Calibri" panose="020F0502020204030204" pitchFamily="34" charset="0"/>
              </a:rPr>
              <a:t>needs to extend from hardware to software.</a:t>
            </a:r>
            <a:r>
              <a:rPr lang="en-US" sz="1200" b="1" i="0">
                <a:solidFill>
                  <a:srgbClr val="000000"/>
                </a:solidFill>
                <a:effectLst/>
                <a:highlight>
                  <a:srgbClr val="FFFFFF"/>
                </a:highlight>
                <a:latin typeface="Calibri" panose="020F0502020204030204" pitchFamily="34" charset="0"/>
              </a:rPr>
              <a:t> </a:t>
            </a:r>
            <a:r>
              <a:rPr lang="en-US" sz="1200" b="0" i="0">
                <a:solidFill>
                  <a:srgbClr val="000000"/>
                </a:solidFill>
                <a:effectLst/>
                <a:highlight>
                  <a:srgbClr val="FFFFFF"/>
                </a:highlight>
                <a:latin typeface="Calibri" panose="020F0502020204030204" pitchFamily="34" charset="0"/>
              </a:rPr>
              <a:t>A</a:t>
            </a:r>
            <a:r>
              <a:rPr lang="en-US" sz="1200" b="1" i="0">
                <a:solidFill>
                  <a:srgbClr val="000000"/>
                </a:solidFill>
                <a:effectLst/>
                <a:highlight>
                  <a:srgbClr val="FFFFFF"/>
                </a:highlight>
                <a:latin typeface="Calibri" panose="020F0502020204030204" pitchFamily="34" charset="0"/>
              </a:rPr>
              <a:t> </a:t>
            </a:r>
            <a:r>
              <a:rPr lang="en-US" sz="1200" b="0" i="0">
                <a:solidFill>
                  <a:srgbClr val="000000"/>
                </a:solidFill>
                <a:effectLst/>
                <a:highlight>
                  <a:srgbClr val="FFFFFF"/>
                </a:highlight>
                <a:latin typeface="Calibri" panose="020F0502020204030204" pitchFamily="34" charset="0"/>
              </a:rPr>
              <a:t>silicon root of trust helps ensure that data across distributed computing environments is protected from unauthorized access, breaches, and compliance violations. Data security and regulatory compliance are paramount when choosing compute locations. Compute infrastructure should also be resilient to failures and disruptions to help ensure the continuous availability of applications and services. Intel® hardware-based security technologies are designed using the industry’s best security practices to help customers defend against modern cyber threats. Intel security solutions meet specific challenges centered around three key priorities:</a:t>
            </a:r>
          </a:p>
          <a:p>
            <a:pPr marL="171450" indent="-171450">
              <a:buFont typeface="Arial" panose="020B0604020202020204" pitchFamily="34" charset="0"/>
              <a:buChar char="•"/>
            </a:pPr>
            <a:r>
              <a:rPr lang="en-US" b="1"/>
              <a:t>Foundational security:</a:t>
            </a:r>
            <a:r>
              <a:rPr lang="en-US"/>
              <a:t> Critical protection to verify the trustworthiness of devices and data</a:t>
            </a:r>
          </a:p>
          <a:p>
            <a:pPr marL="171450" indent="-171450">
              <a:buFont typeface="Arial" panose="020B0604020202020204" pitchFamily="34" charset="0"/>
              <a:buChar char="•"/>
            </a:pPr>
            <a:r>
              <a:rPr lang="en-US" b="1"/>
              <a:t>Workload and data protection:</a:t>
            </a:r>
            <a:r>
              <a:rPr lang="en-US"/>
              <a:t> Trusted execution for hardware-isolated data protection</a:t>
            </a:r>
          </a:p>
          <a:p>
            <a:pPr marL="171450" indent="-171450">
              <a:buFont typeface="Arial" panose="020B0604020202020204" pitchFamily="34" charset="0"/>
              <a:buChar char="•"/>
            </a:pPr>
            <a:r>
              <a:rPr lang="en-US" b="1"/>
              <a:t>Software reliability:</a:t>
            </a:r>
            <a:r>
              <a:rPr lang="en-US"/>
              <a:t> Platforms that help protect against a range of cyber threats</a:t>
            </a:r>
          </a:p>
        </p:txBody>
      </p:sp>
      <p:sp>
        <p:nvSpPr>
          <p:cNvPr id="4" name="Slide Number Placeholder 3"/>
          <p:cNvSpPr>
            <a:spLocks noGrp="1"/>
          </p:cNvSpPr>
          <p:nvPr>
            <p:ph type="sldNum" sz="quarter" idx="5"/>
          </p:nvPr>
        </p:nvSpPr>
        <p:spPr/>
        <p:txBody>
          <a:bodyPr/>
          <a:lstStyle/>
          <a:p>
            <a:fld id="{85E2CF66-5944-3943-9578-ED64C6EB06BA}" type="slidenum">
              <a:rPr lang="en-US" smtClean="0"/>
              <a:t>13</a:t>
            </a:fld>
            <a:endParaRPr lang="en-US"/>
          </a:p>
        </p:txBody>
      </p:sp>
    </p:spTree>
    <p:extLst>
      <p:ext uri="{BB962C8B-B14F-4D97-AF65-F5344CB8AC3E}">
        <p14:creationId xmlns:p14="http://schemas.microsoft.com/office/powerpoint/2010/main" val="2166775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Speaker notes</a:t>
            </a:r>
          </a:p>
          <a:p>
            <a:r>
              <a:rPr lang="en-US" sz="1200" b="1" i="0">
                <a:solidFill>
                  <a:srgbClr val="000000"/>
                </a:solidFill>
                <a:effectLst/>
                <a:highlight>
                  <a:srgbClr val="FFFFFF"/>
                </a:highlight>
                <a:latin typeface="Calibri" panose="020F0502020204030204" pitchFamily="34" charset="0"/>
              </a:rPr>
              <a:t>Interoperability</a:t>
            </a:r>
            <a:r>
              <a:rPr lang="en-US" sz="1200" b="0" i="0">
                <a:solidFill>
                  <a:srgbClr val="000000"/>
                </a:solidFill>
                <a:effectLst/>
                <a:highlight>
                  <a:srgbClr val="FFFFFF"/>
                </a:highlight>
                <a:latin typeface="Calibri" panose="020F0502020204030204" pitchFamily="34" charset="0"/>
              </a:rPr>
              <a:t> enables applications and services to seamlessly work, integrate, and scale across diverse platforms. Compute resources should be extensible to accommodate fluctuating workloads, customer demand, and future growth. Through co-engineering partnerships with software providers like Microsoft, Amazon Web Services (AWS), Google, SAP, Red Hat, and VMware, Intel jointly designs and builds new solutions with the software industry to accelerate advancements through integrated and optimized software and hardware. </a:t>
            </a:r>
            <a:r>
              <a:rPr lang="en-US" sz="1200" b="1" i="0">
                <a:solidFill>
                  <a:srgbClr val="000000"/>
                </a:solidFill>
                <a:effectLst/>
                <a:highlight>
                  <a:srgbClr val="FFFFFF"/>
                </a:highlight>
                <a:latin typeface="Calibri" panose="020F0502020204030204" pitchFamily="34" charset="0"/>
              </a:rPr>
              <a:t>This collaboration is critical to Intel’s inherent approach to designing open architectures instead of proprietary technologies.</a:t>
            </a:r>
            <a:endParaRPr lang="en-US" b="1"/>
          </a:p>
        </p:txBody>
      </p:sp>
      <p:sp>
        <p:nvSpPr>
          <p:cNvPr id="4" name="Slide Number Placeholder 3"/>
          <p:cNvSpPr>
            <a:spLocks noGrp="1"/>
          </p:cNvSpPr>
          <p:nvPr>
            <p:ph type="sldNum" sz="quarter" idx="5"/>
          </p:nvPr>
        </p:nvSpPr>
        <p:spPr/>
        <p:txBody>
          <a:bodyPr/>
          <a:lstStyle/>
          <a:p>
            <a:fld id="{85E2CF66-5944-3943-9578-ED64C6EB06BA}" type="slidenum">
              <a:rPr lang="en-US" smtClean="0"/>
              <a:t>14</a:t>
            </a:fld>
            <a:endParaRPr lang="en-US"/>
          </a:p>
        </p:txBody>
      </p:sp>
    </p:spTree>
    <p:extLst>
      <p:ext uri="{BB962C8B-B14F-4D97-AF65-F5344CB8AC3E}">
        <p14:creationId xmlns:p14="http://schemas.microsoft.com/office/powerpoint/2010/main" val="1036098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Speaker notes</a:t>
            </a:r>
          </a:p>
          <a:p>
            <a:r>
              <a:rPr lang="en-US" sz="1200" b="1" i="0">
                <a:solidFill>
                  <a:srgbClr val="000000"/>
                </a:solidFill>
                <a:effectLst/>
                <a:highlight>
                  <a:srgbClr val="FFFFFF"/>
                </a:highlight>
                <a:latin typeface="Calibri" panose="020F0502020204030204" pitchFamily="34" charset="0"/>
              </a:rPr>
              <a:t>Performance</a:t>
            </a:r>
            <a:r>
              <a:rPr lang="en-US" sz="1200" b="0" i="0">
                <a:solidFill>
                  <a:srgbClr val="000000"/>
                </a:solidFill>
                <a:effectLst/>
                <a:highlight>
                  <a:srgbClr val="FFFFFF"/>
                </a:highlight>
                <a:latin typeface="Calibri" panose="020F0502020204030204" pitchFamily="34" charset="0"/>
              </a:rPr>
              <a:t> manages both optimized workloads and costs across the distributed computing spectrum, and it is especially important in the AI era. Workload performance key performance indicators (KPIs) like throughput are crucial considerations for compute placement, as they directly affect the responsiveness of applications. Placing compute resources closer to users or data sources can help reduce latency and improve the user experience (UX).</a:t>
            </a:r>
          </a:p>
          <a:p>
            <a:endParaRPr lang="en-US" sz="1200" b="0" i="0">
              <a:solidFill>
                <a:srgbClr val="000000"/>
              </a:solidFill>
              <a:effectLst/>
              <a:highlight>
                <a:srgbClr val="FFFFFF"/>
              </a:highlight>
              <a:latin typeface="Calibri" panose="020F0502020204030204" pitchFamily="34" charset="0"/>
            </a:endParaRPr>
          </a:p>
          <a:p>
            <a:r>
              <a:rPr lang="en-US" sz="1200" b="0" i="0">
                <a:solidFill>
                  <a:srgbClr val="000000"/>
                </a:solidFill>
                <a:effectLst/>
                <a:highlight>
                  <a:srgbClr val="FFFFFF"/>
                </a:highlight>
                <a:latin typeface="Calibri" panose="020F0502020204030204" pitchFamily="34" charset="0"/>
              </a:rPr>
              <a:t>Platform performance depends on standard hardware platforms optimized at the right location for each workload. Intel® Xeon® Scalable processors featuring built-in hardware accelerators boost performance for demanding workloads, such as AI/machine learning (ML), encryption, and data compression.</a:t>
            </a:r>
            <a:endParaRPr lang="en-US"/>
          </a:p>
        </p:txBody>
      </p:sp>
      <p:sp>
        <p:nvSpPr>
          <p:cNvPr id="4" name="Slide Number Placeholder 3"/>
          <p:cNvSpPr>
            <a:spLocks noGrp="1"/>
          </p:cNvSpPr>
          <p:nvPr>
            <p:ph type="sldNum" sz="quarter" idx="5"/>
          </p:nvPr>
        </p:nvSpPr>
        <p:spPr/>
        <p:txBody>
          <a:bodyPr/>
          <a:lstStyle/>
          <a:p>
            <a:fld id="{85E2CF66-5944-3943-9578-ED64C6EB06BA}" type="slidenum">
              <a:rPr lang="en-US" smtClean="0"/>
              <a:t>15</a:t>
            </a:fld>
            <a:endParaRPr lang="en-US"/>
          </a:p>
        </p:txBody>
      </p:sp>
    </p:spTree>
    <p:extLst>
      <p:ext uri="{BB962C8B-B14F-4D97-AF65-F5344CB8AC3E}">
        <p14:creationId xmlns:p14="http://schemas.microsoft.com/office/powerpoint/2010/main" val="18513978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Speaker notes</a:t>
            </a:r>
          </a:p>
          <a:p>
            <a:r>
              <a:rPr lang="en-US"/>
              <a:t>There are many factors to consider when determining a compute location for a solution</a:t>
            </a:r>
            <a:r>
              <a:rPr lang="en-US" sz="1400">
                <a:solidFill>
                  <a:schemeClr val="bg1"/>
                </a:solidFill>
                <a:latin typeface="IntelOne Display Medium" panose="020B0503020203020204" pitchFamily="34" charset="77"/>
              </a:rPr>
              <a:t>.</a:t>
            </a:r>
            <a:r>
              <a:rPr lang="en-US" sz="1400"/>
              <a:t> </a:t>
            </a:r>
            <a:r>
              <a:rPr lang="en-US" sz="1400">
                <a:solidFill>
                  <a:srgbClr val="FFFF00"/>
                </a:solidFill>
                <a:latin typeface="IntelOne Display Medium" panose="020B0503020203020204" pitchFamily="34" charset="77"/>
              </a:rPr>
              <a:t>The next few slides list these factors and the trade-offs between edge and cloud.</a:t>
            </a:r>
            <a:endParaRPr lang="en-US" sz="1400" b="1" u="sng">
              <a:solidFill>
                <a:schemeClr val="bg1"/>
              </a:solidFill>
              <a:latin typeface="IntelOne Display Medium" panose="020B0503020203020204" pitchFamily="34" charset="77"/>
            </a:endParaRPr>
          </a:p>
          <a:p>
            <a:pPr>
              <a:lnSpc>
                <a:spcPts val="3200"/>
              </a:lnSpc>
            </a:pPr>
            <a:endParaRPr lang="en-US" b="1" u="sng">
              <a:solidFill>
                <a:schemeClr val="bg1"/>
              </a:solidFill>
              <a:latin typeface="IntelOne Display Medium" panose="020B0503020203020204" pitchFamily="34" charset="77"/>
            </a:endParaRPr>
          </a:p>
          <a:p>
            <a:r>
              <a:rPr lang="en-US">
                <a:solidFill>
                  <a:schemeClr val="bg1"/>
                </a:solidFill>
              </a:rPr>
              <a:t>Solution considerations are situational and are usage-model-driven.</a:t>
            </a:r>
          </a:p>
          <a:p>
            <a:pPr>
              <a:lnSpc>
                <a:spcPts val="3200"/>
              </a:lnSpc>
            </a:pPr>
            <a:endParaRPr lang="en-US">
              <a:solidFill>
                <a:schemeClr val="bg1"/>
              </a:solidFill>
              <a:latin typeface="IntelOne Display Medium" panose="020B0503020203020204" pitchFamily="34" charset="77"/>
            </a:endParaRPr>
          </a:p>
          <a:p>
            <a:pPr>
              <a:lnSpc>
                <a:spcPts val="3200"/>
              </a:lnSpc>
            </a:pPr>
            <a:r>
              <a:rPr lang="en-US">
                <a:solidFill>
                  <a:schemeClr val="bg1"/>
                </a:solidFill>
                <a:latin typeface="IntelOne Display Medium" panose="020B0503020203020204" pitchFamily="34" charset="77"/>
              </a:rPr>
              <a:t>Solution designs are often constrained by existing hardware, software, or systems in place. Most designs are not 100 percent greenfield.</a:t>
            </a:r>
          </a:p>
          <a:p>
            <a:pPr>
              <a:lnSpc>
                <a:spcPts val="3200"/>
              </a:lnSpc>
            </a:pPr>
            <a:endParaRPr lang="en-US">
              <a:solidFill>
                <a:schemeClr val="bg1"/>
              </a:solidFill>
              <a:latin typeface="IntelOne Display Medium" panose="020B0503020203020204" pitchFamily="34" charset="77"/>
            </a:endParaRPr>
          </a:p>
          <a:p>
            <a:pPr>
              <a:lnSpc>
                <a:spcPts val="3200"/>
              </a:lnSpc>
            </a:pPr>
            <a:r>
              <a:rPr lang="en-US">
                <a:solidFill>
                  <a:schemeClr val="bg1"/>
                </a:solidFill>
                <a:latin typeface="IntelOne Display Medium" panose="020B0503020203020204" pitchFamily="34" charset="77"/>
              </a:rPr>
              <a:t>Generally, with significant numbers of complex factors to take into design consideration, there might be no best proposal—but sets of good proposals.</a:t>
            </a:r>
            <a:endParaRPr lang="en-US">
              <a:solidFill>
                <a:schemeClr val="bg1"/>
              </a:solidFill>
            </a:endParaRPr>
          </a:p>
        </p:txBody>
      </p:sp>
      <p:sp>
        <p:nvSpPr>
          <p:cNvPr id="4" name="Slide Number Placeholder 3"/>
          <p:cNvSpPr>
            <a:spLocks noGrp="1"/>
          </p:cNvSpPr>
          <p:nvPr>
            <p:ph type="sldNum" sz="quarter" idx="5"/>
          </p:nvPr>
        </p:nvSpPr>
        <p:spPr/>
        <p:txBody>
          <a:bodyPr/>
          <a:lstStyle/>
          <a:p>
            <a:fld id="{85E2CF66-5944-3943-9578-ED64C6EB06BA}" type="slidenum">
              <a:rPr lang="en-US" smtClean="0"/>
              <a:t>16</a:t>
            </a:fld>
            <a:endParaRPr lang="en-US"/>
          </a:p>
        </p:txBody>
      </p:sp>
    </p:spTree>
    <p:extLst>
      <p:ext uri="{BB962C8B-B14F-4D97-AF65-F5344CB8AC3E}">
        <p14:creationId xmlns:p14="http://schemas.microsoft.com/office/powerpoint/2010/main" val="1590168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Speaker notes</a:t>
            </a:r>
          </a:p>
          <a:p>
            <a:endParaRPr lang="en-US" sz="1200" b="1">
              <a:solidFill>
                <a:srgbClr val="FFFFFF"/>
              </a:solidFill>
              <a:latin typeface="IntelOne Text Bold" panose="020B0503020203020204" pitchFamily="34" charset="77"/>
              <a:ea typeface="Helvetica Neue"/>
              <a:cs typeface="Helvetica Neue"/>
            </a:endParaRPr>
          </a:p>
          <a:p>
            <a:r>
              <a:rPr lang="en-US" sz="1200" b="1">
                <a:solidFill>
                  <a:srgbClr val="FFFFFF"/>
                </a:solidFill>
                <a:latin typeface="IntelOne Text Bold" panose="020B0503020203020204" pitchFamily="34" charset="77"/>
                <a:ea typeface="Helvetica Neue"/>
                <a:cs typeface="Helvetica Neue"/>
              </a:rPr>
              <a:t>Security</a:t>
            </a:r>
          </a:p>
          <a:p>
            <a:r>
              <a:rPr lang="en-US" sz="1200">
                <a:solidFill>
                  <a:srgbClr val="FFFFFF"/>
                </a:solidFill>
                <a:latin typeface="IntelOne Text"/>
                <a:ea typeface="Helvetica Neue"/>
                <a:cs typeface="Helvetica Neue"/>
              </a:rPr>
              <a:t>Data security and regulatory compliance are paramount when choosing compute locations. Organizations must ensure that data is protected from unauthorized access, including breaches, and compliance violations.</a:t>
            </a:r>
          </a:p>
          <a:p>
            <a:endParaRPr lang="en-US"/>
          </a:p>
          <a:p>
            <a:r>
              <a:rPr lang="en-US" sz="1200" b="1">
                <a:solidFill>
                  <a:srgbClr val="FFFFFF"/>
                </a:solidFill>
                <a:latin typeface="IntelOne Text Bold" panose="020B0503020203020204" pitchFamily="34" charset="77"/>
                <a:ea typeface="Helvetica Neue"/>
                <a:cs typeface="Helvetica Neue"/>
              </a:rPr>
              <a:t>Network Connectivity</a:t>
            </a:r>
          </a:p>
          <a:p>
            <a:r>
              <a:rPr lang="en-US" sz="1200">
                <a:solidFill>
                  <a:srgbClr val="FFFFFF"/>
                </a:solidFill>
                <a:latin typeface="IntelOne Text"/>
                <a:ea typeface="Helvetica Neue"/>
                <a:cs typeface="Helvetica Neue"/>
              </a:rPr>
              <a:t>Adequate network connectivity is essential for compute resources to communicate effectively with users, data sources, and other infrastructure components. Organizations consider bandwidth, latency, and network reliability. Placing compute resources closer to users or data sources can minimize latency and improve user experience.</a:t>
            </a:r>
          </a:p>
          <a:p>
            <a:endParaRPr lang="en-US" sz="1200">
              <a:solidFill>
                <a:srgbClr val="FFFFFF"/>
              </a:solidFill>
              <a:latin typeface="IntelOne Display Regular"/>
              <a:ea typeface="Helvetica Neue"/>
              <a:cs typeface="Helvetica Neue"/>
            </a:endParaRPr>
          </a:p>
          <a:p>
            <a:r>
              <a:rPr lang="en-US" sz="1200" b="1">
                <a:solidFill>
                  <a:srgbClr val="FFFFFF"/>
                </a:solidFill>
                <a:latin typeface="IntelOne Text Bold" panose="020B0503020203020204" pitchFamily="34" charset="77"/>
                <a:ea typeface="Helvetica Neue"/>
                <a:cs typeface="Helvetica Neue"/>
              </a:rPr>
              <a:t>Scalability</a:t>
            </a:r>
          </a:p>
          <a:p>
            <a:r>
              <a:rPr lang="en-US" sz="1200">
                <a:solidFill>
                  <a:srgbClr val="FFFFFF"/>
                </a:solidFill>
                <a:latin typeface="IntelOne Text"/>
                <a:ea typeface="Helvetica Neue"/>
                <a:cs typeface="Helvetica Neue"/>
              </a:rPr>
              <a:t>Organizations consider the ability to provision and scale resources up or down as needed. Compute resources should be scalable to accommodate fluctuating workloads and demand. </a:t>
            </a:r>
          </a:p>
          <a:p>
            <a:endParaRPr lang="en-US" sz="1200" b="1">
              <a:solidFill>
                <a:srgbClr val="FFFFFF"/>
              </a:solidFill>
              <a:latin typeface="IntelOne Text Bold" panose="020B0503020203020204" pitchFamily="34" charset="77"/>
              <a:ea typeface="Helvetica Neue"/>
              <a:cs typeface="Helvetica Neue"/>
            </a:endParaRPr>
          </a:p>
          <a:p>
            <a:r>
              <a:rPr lang="en-US" sz="1200" b="1">
                <a:solidFill>
                  <a:srgbClr val="FFFFFF"/>
                </a:solidFill>
                <a:latin typeface="IntelOne Text Bold" panose="020B0503020203020204" pitchFamily="34" charset="77"/>
                <a:ea typeface="Helvetica Neue"/>
                <a:cs typeface="Helvetica Neue"/>
              </a:rPr>
              <a:t>Resiliency</a:t>
            </a:r>
            <a:br>
              <a:rPr lang="en-US" sz="1200" b="1">
                <a:solidFill>
                  <a:srgbClr val="FFFFFF"/>
                </a:solidFill>
                <a:latin typeface="IntelOne Text Bold" panose="020B0503020203020204" pitchFamily="34" charset="77"/>
                <a:ea typeface="Helvetica Neue"/>
                <a:cs typeface="Helvetica Neue"/>
              </a:rPr>
            </a:br>
            <a:r>
              <a:rPr lang="en-US" sz="1200" b="1">
                <a:solidFill>
                  <a:srgbClr val="FFFFFF"/>
                </a:solidFill>
                <a:latin typeface="IntelOne Text Bold" panose="020B0503020203020204" pitchFamily="34" charset="77"/>
                <a:ea typeface="Helvetica Neue"/>
                <a:cs typeface="Helvetica Neue"/>
              </a:rPr>
              <a:t>(tolerance to failure, redundancy)</a:t>
            </a:r>
          </a:p>
          <a:p>
            <a:r>
              <a:rPr lang="en-US" sz="1200">
                <a:solidFill>
                  <a:srgbClr val="FFFFFF"/>
                </a:solidFill>
                <a:latin typeface="IntelOne Text"/>
                <a:ea typeface="Helvetica Neue"/>
                <a:cs typeface="Helvetica Neue"/>
              </a:rPr>
              <a:t>Compute infrastructure should be resilient to failures and disruptions to ensure continuous availability of applications and services. Organizations favor locations with reliable power infrastructure and disaster recovery capabilities.   Rugged form factors can be important.</a:t>
            </a:r>
          </a:p>
          <a:p>
            <a:endParaRPr lang="en-US"/>
          </a:p>
        </p:txBody>
      </p:sp>
      <p:sp>
        <p:nvSpPr>
          <p:cNvPr id="4" name="Slide Number Placeholder 3"/>
          <p:cNvSpPr>
            <a:spLocks noGrp="1"/>
          </p:cNvSpPr>
          <p:nvPr>
            <p:ph type="sldNum" sz="quarter" idx="5"/>
          </p:nvPr>
        </p:nvSpPr>
        <p:spPr/>
        <p:txBody>
          <a:bodyPr/>
          <a:lstStyle/>
          <a:p>
            <a:fld id="{85E2CF66-5944-3943-9578-ED64C6EB06BA}" type="slidenum">
              <a:rPr lang="en-US" smtClean="0"/>
              <a:t>17</a:t>
            </a:fld>
            <a:endParaRPr lang="en-US"/>
          </a:p>
        </p:txBody>
      </p:sp>
    </p:spTree>
    <p:extLst>
      <p:ext uri="{BB962C8B-B14F-4D97-AF65-F5344CB8AC3E}">
        <p14:creationId xmlns:p14="http://schemas.microsoft.com/office/powerpoint/2010/main" val="2596574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t>Speaker notes</a:t>
            </a:r>
          </a:p>
          <a:p>
            <a:endParaRPr lang="en-US" sz="1600" b="1">
              <a:solidFill>
                <a:srgbClr val="FFFFFF"/>
              </a:solidFill>
              <a:latin typeface="IntelOne Text Bold" panose="020B0503020203020204" pitchFamily="34" charset="77"/>
              <a:ea typeface="Helvetica Neue"/>
              <a:cs typeface="Helvetica Neue"/>
            </a:endParaRPr>
          </a:p>
          <a:p>
            <a:r>
              <a:rPr lang="en-US" sz="1600" b="1">
                <a:solidFill>
                  <a:srgbClr val="FFFFFF"/>
                </a:solidFill>
                <a:latin typeface="IntelOne Text Bold" panose="020B0503020203020204" pitchFamily="34" charset="77"/>
                <a:ea typeface="Helvetica Neue"/>
                <a:cs typeface="Helvetica Neue"/>
              </a:rPr>
              <a:t>Workload Performance  </a:t>
            </a:r>
          </a:p>
          <a:p>
            <a:r>
              <a:rPr lang="en-US" sz="1400">
                <a:solidFill>
                  <a:srgbClr val="FFFFFF"/>
                </a:solidFill>
                <a:latin typeface="IntelOne Text"/>
                <a:ea typeface="Helvetica Neue"/>
                <a:cs typeface="Helvetica Neue"/>
              </a:rPr>
              <a:t>Workload performance key performance indicators (KPIs) like latency and throughput are crucial considerations for compute placement, as this directly affects the responsiveness of applications. Placing compute resources closer to users or data sources can minimize latency and improve user experience.</a:t>
            </a:r>
          </a:p>
          <a:p>
            <a:endParaRPr lang="en-US" sz="1400" b="1">
              <a:solidFill>
                <a:srgbClr val="FFFFFF"/>
              </a:solidFill>
              <a:latin typeface="IntelOne Text Bold" panose="020B0503020203020204" pitchFamily="34" charset="77"/>
              <a:ea typeface="Helvetica Neue"/>
              <a:cs typeface="Helvetica Neue"/>
            </a:endParaRPr>
          </a:p>
          <a:p>
            <a:r>
              <a:rPr lang="en-US" sz="1400" b="1">
                <a:solidFill>
                  <a:srgbClr val="FFFFFF"/>
                </a:solidFill>
                <a:latin typeface="IntelOne Text Bold" panose="020B0503020203020204" pitchFamily="34" charset="77"/>
                <a:ea typeface="Helvetica Neue"/>
                <a:cs typeface="Helvetica Neue"/>
              </a:rPr>
              <a:t>Regulatory Compliance  </a:t>
            </a:r>
            <a:br>
              <a:rPr lang="en-US" sz="1400" b="1">
                <a:solidFill>
                  <a:srgbClr val="FFFFFF"/>
                </a:solidFill>
                <a:latin typeface="IntelOne Text Bold" panose="020B0503020203020204" pitchFamily="34" charset="77"/>
                <a:ea typeface="Helvetica Neue"/>
                <a:cs typeface="Helvetica Neue"/>
              </a:rPr>
            </a:br>
            <a:r>
              <a:rPr lang="en-US" sz="1400">
                <a:solidFill>
                  <a:srgbClr val="FFFFFF"/>
                </a:solidFill>
                <a:latin typeface="IntelOne Text"/>
                <a:ea typeface="Helvetica Neue"/>
                <a:cs typeface="Helvetica Neue"/>
              </a:rPr>
              <a:t>Regulatory compliance mandates may dictate the location of compute, especially for industries handling sensitive data, such as healthcare or finance. Organizations must adhere to data residency and privacy regulations.</a:t>
            </a:r>
          </a:p>
          <a:p>
            <a:endParaRPr lang="en-US" sz="1400">
              <a:solidFill>
                <a:srgbClr val="FFFFFF"/>
              </a:solidFill>
              <a:latin typeface="IntelOne Display Regular"/>
              <a:ea typeface="Helvetica Neue"/>
              <a:cs typeface="Helvetica Neue"/>
            </a:endParaRPr>
          </a:p>
          <a:p>
            <a:r>
              <a:rPr lang="en-US" sz="1400" b="1">
                <a:solidFill>
                  <a:srgbClr val="FFFFFF"/>
                </a:solidFill>
                <a:latin typeface="IntelOne Text Bold" panose="020B0503020203020204" pitchFamily="34" charset="77"/>
                <a:ea typeface="Helvetica Neue"/>
                <a:cs typeface="Helvetica Neue"/>
              </a:rPr>
              <a:t>Environmental Considerations</a:t>
            </a:r>
            <a:br>
              <a:rPr lang="en-US" sz="1400">
                <a:solidFill>
                  <a:srgbClr val="FFFFFF"/>
                </a:solidFill>
                <a:latin typeface="IntelOne Text Bold" panose="020B0503020203020204" pitchFamily="34" charset="77"/>
                <a:ea typeface="Helvetica Neue"/>
                <a:cs typeface="Helvetica Neue"/>
              </a:rPr>
            </a:br>
            <a:r>
              <a:rPr lang="en-US" sz="1400">
                <a:solidFill>
                  <a:srgbClr val="FFFFFF"/>
                </a:solidFill>
                <a:latin typeface="IntelOne Text Bold" panose="020B0503020203020204" pitchFamily="34" charset="77"/>
                <a:ea typeface="Helvetica Neue"/>
                <a:cs typeface="Helvetica Neue"/>
              </a:rPr>
              <a:t>(power, physical constraints)</a:t>
            </a:r>
          </a:p>
          <a:p>
            <a:r>
              <a:rPr lang="en-US" sz="1400">
                <a:solidFill>
                  <a:srgbClr val="FFFFFF"/>
                </a:solidFill>
                <a:latin typeface="IntelOne Text"/>
                <a:ea typeface="Helvetica Neue"/>
                <a:cs typeface="Helvetica Neue"/>
              </a:rPr>
              <a:t>Environmental sustainability is becoming increasingly important for compute location decisions. Organizations consider energy efficiency, carbon footprint, and renewable energy options. They also consider the longevity and reuse of data and insights.</a:t>
            </a:r>
          </a:p>
          <a:p>
            <a:endParaRPr lang="en-US" sz="1400">
              <a:solidFill>
                <a:srgbClr val="FFFFFF"/>
              </a:solidFill>
              <a:latin typeface="IntelOne Text"/>
              <a:ea typeface="Helvetica Neue"/>
              <a:cs typeface="Helvetica Neue"/>
            </a:endParaRPr>
          </a:p>
          <a:p>
            <a:r>
              <a:rPr lang="en-US" sz="1400" b="1">
                <a:solidFill>
                  <a:srgbClr val="FFFFFF"/>
                </a:solidFill>
                <a:latin typeface="IntelOne Text Bold" panose="020B0503020203020204" pitchFamily="34" charset="77"/>
                <a:ea typeface="Helvetica Neue"/>
                <a:cs typeface="Helvetica Neue"/>
              </a:rPr>
              <a:t>Cost </a:t>
            </a:r>
          </a:p>
          <a:p>
            <a:r>
              <a:rPr lang="en-US" sz="1400">
                <a:solidFill>
                  <a:srgbClr val="FFFFFF"/>
                </a:solidFill>
                <a:latin typeface="IntelOne Text"/>
                <a:ea typeface="Helvetica Neue"/>
                <a:cs typeface="Helvetica Neue"/>
              </a:rPr>
              <a:t>The cost of compute resources varies depending on the location, availability of infrastructure, and pricing models. Organizations consider the total cost of ownership (TCO), including hardware, software, energy, and operational expenses.</a:t>
            </a:r>
          </a:p>
          <a:p>
            <a:endParaRPr lang="en-US"/>
          </a:p>
        </p:txBody>
      </p:sp>
      <p:sp>
        <p:nvSpPr>
          <p:cNvPr id="4" name="Slide Number Placeholder 3"/>
          <p:cNvSpPr>
            <a:spLocks noGrp="1"/>
          </p:cNvSpPr>
          <p:nvPr>
            <p:ph type="sldNum" sz="quarter" idx="5"/>
          </p:nvPr>
        </p:nvSpPr>
        <p:spPr/>
        <p:txBody>
          <a:bodyPr/>
          <a:lstStyle/>
          <a:p>
            <a:fld id="{85E2CF66-5944-3943-9578-ED64C6EB06BA}" type="slidenum">
              <a:rPr lang="en-US" smtClean="0"/>
              <a:t>18</a:t>
            </a:fld>
            <a:endParaRPr lang="en-US"/>
          </a:p>
        </p:txBody>
      </p:sp>
    </p:spTree>
    <p:extLst>
      <p:ext uri="{BB962C8B-B14F-4D97-AF65-F5344CB8AC3E}">
        <p14:creationId xmlns:p14="http://schemas.microsoft.com/office/powerpoint/2010/main" val="2816958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should clarify the terminology for the following discussion on where workloads are placed on the next set of slides. </a:t>
            </a:r>
          </a:p>
          <a:p>
            <a:endParaRPr lang="en-US"/>
          </a:p>
          <a:p>
            <a:r>
              <a:rPr lang="en-US"/>
              <a:t>When speaking about the two ends of the spectrum, when we say “client and edge” we mean edge devices, client computers, and dedicated appliances.</a:t>
            </a:r>
          </a:p>
          <a:p>
            <a:endParaRPr lang="en-US"/>
          </a:p>
          <a:p>
            <a:r>
              <a:rPr lang="en-US"/>
              <a:t>“Cloud” encompasses computing on private cloud, public cloud, data centers, and on-premises.</a:t>
            </a:r>
          </a:p>
        </p:txBody>
      </p:sp>
      <p:sp>
        <p:nvSpPr>
          <p:cNvPr id="4" name="Slide Number Placeholder 3"/>
          <p:cNvSpPr>
            <a:spLocks noGrp="1"/>
          </p:cNvSpPr>
          <p:nvPr>
            <p:ph type="sldNum" sz="quarter" idx="5"/>
          </p:nvPr>
        </p:nvSpPr>
        <p:spPr/>
        <p:txBody>
          <a:bodyPr/>
          <a:lstStyle/>
          <a:p>
            <a:fld id="{85E2CF66-5944-3943-9578-ED64C6EB06BA}" type="slidenum">
              <a:rPr lang="en-US" smtClean="0"/>
              <a:t>19</a:t>
            </a:fld>
            <a:endParaRPr lang="en-US"/>
          </a:p>
        </p:txBody>
      </p:sp>
    </p:spTree>
    <p:extLst>
      <p:ext uri="{BB962C8B-B14F-4D97-AF65-F5344CB8AC3E}">
        <p14:creationId xmlns:p14="http://schemas.microsoft.com/office/powerpoint/2010/main" val="2093223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IntelOne Display Regular"/>
              </a:rPr>
              <a:t>One lever is adequate network connectivity, which is essential for compute resources to communicate effectively with users, data sources, and other infrastructure components. Organizations consider bandwidth, latency, and network reliability.</a:t>
            </a:r>
            <a:r>
              <a:rPr lang="en-US" sz="1200" b="0" u="none"/>
              <a:t> </a:t>
            </a:r>
            <a:r>
              <a:rPr lang="en-US">
                <a:solidFill>
                  <a:schemeClr val="bg1"/>
                </a:solidFill>
                <a:latin typeface="IntelOne Display Regular"/>
              </a:rPr>
              <a:t>Placing compute resources closer to users or data sources can help reduce latency and improve user experience.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One example of how distributed computing supports network connectivity is condition-based monitoring. </a:t>
            </a:r>
            <a:r>
              <a:rPr lang="en-US" sz="1200">
                <a:solidFill>
                  <a:srgbClr val="FF00FF"/>
                </a:solidFill>
                <a:latin typeface="IntelOne Display Regular"/>
              </a:rPr>
              <a:t>First responders in a natural disaster or crisis often face limited connectivity. Local edge compute is essential to process sensor data and use AI inferencing to notify responders about nearby dangerous chemicals when they are released.</a:t>
            </a:r>
          </a:p>
          <a:p>
            <a:endParaRPr lang="en-US"/>
          </a:p>
        </p:txBody>
      </p:sp>
      <p:sp>
        <p:nvSpPr>
          <p:cNvPr id="4" name="Slide Number Placeholder 3"/>
          <p:cNvSpPr>
            <a:spLocks noGrp="1"/>
          </p:cNvSpPr>
          <p:nvPr>
            <p:ph type="sldNum" sz="quarter" idx="5"/>
          </p:nvPr>
        </p:nvSpPr>
        <p:spPr/>
        <p:txBody>
          <a:bodyPr/>
          <a:lstStyle/>
          <a:p>
            <a:fld id="{85E2CF66-5944-3943-9578-ED64C6EB06BA}" type="slidenum">
              <a:rPr lang="en-US" smtClean="0"/>
              <a:t>20</a:t>
            </a:fld>
            <a:endParaRPr lang="en-US"/>
          </a:p>
        </p:txBody>
      </p:sp>
    </p:spTree>
    <p:extLst>
      <p:ext uri="{BB962C8B-B14F-4D97-AF65-F5344CB8AC3E}">
        <p14:creationId xmlns:p14="http://schemas.microsoft.com/office/powerpoint/2010/main" val="3779770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556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1C8689-8455-3546-ADF9-3B7273760F66}" type="slidenum">
              <a:rPr lang="en-US" smtClean="0"/>
              <a:pPr/>
              <a:t>2</a:t>
            </a:fld>
            <a:endParaRPr lang="en-US"/>
          </a:p>
        </p:txBody>
      </p:sp>
    </p:spTree>
    <p:extLst>
      <p:ext uri="{BB962C8B-B14F-4D97-AF65-F5344CB8AC3E}">
        <p14:creationId xmlns:p14="http://schemas.microsoft.com/office/powerpoint/2010/main" val="1251271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Speaker notes</a:t>
            </a:r>
          </a:p>
          <a:p>
            <a:r>
              <a:rPr lang="en-US" sz="1200" u="none"/>
              <a:t>When cost is the lever, we choose where to place workloads depending on the location and availability of infrastructure, in addition to pricing models. Organizations consider the total cost of ownership (TCO), including hardware, software, energy, and operational expenses.</a:t>
            </a:r>
          </a:p>
          <a:p>
            <a:endParaRPr lang="en-US" sz="1200" u="none"/>
          </a:p>
          <a:p>
            <a:r>
              <a:rPr lang="en-US" sz="1200"/>
              <a:t>A use case here is the </a:t>
            </a:r>
            <a:r>
              <a:rPr lang="en-US" sz="1200" u="none">
                <a:solidFill>
                  <a:srgbClr val="FF00FF"/>
                </a:solidFill>
              </a:rPr>
              <a:t>cost to manage a remote diverse grouping of client and edge devices, which might require a more complex and expensive plan due to the separate physical nature of the edge and the client. For example, the client and edge could require physical intervention and people/truck rolls.</a:t>
            </a:r>
            <a:endParaRPr lang="en-US" sz="1200" u="none"/>
          </a:p>
          <a:p>
            <a:endParaRPr lang="en-US"/>
          </a:p>
        </p:txBody>
      </p:sp>
      <p:sp>
        <p:nvSpPr>
          <p:cNvPr id="4" name="Slide Number Placeholder 3"/>
          <p:cNvSpPr>
            <a:spLocks noGrp="1"/>
          </p:cNvSpPr>
          <p:nvPr>
            <p:ph type="sldNum" sz="quarter" idx="5"/>
          </p:nvPr>
        </p:nvSpPr>
        <p:spPr/>
        <p:txBody>
          <a:bodyPr/>
          <a:lstStyle/>
          <a:p>
            <a:fld id="{85E2CF66-5944-3943-9578-ED64C6EB06BA}" type="slidenum">
              <a:rPr lang="en-US" smtClean="0"/>
              <a:t>21</a:t>
            </a:fld>
            <a:endParaRPr lang="en-US"/>
          </a:p>
        </p:txBody>
      </p:sp>
    </p:spTree>
    <p:extLst>
      <p:ext uri="{BB962C8B-B14F-4D97-AF65-F5344CB8AC3E}">
        <p14:creationId xmlns:p14="http://schemas.microsoft.com/office/powerpoint/2010/main" val="22742882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Speaker notes</a:t>
            </a:r>
          </a:p>
          <a:p>
            <a:r>
              <a:rPr lang="en-US" sz="1200" u="none"/>
              <a:t>Data security and regulatory compliance are paramount when choosing compute locations. </a:t>
            </a:r>
            <a:r>
              <a:rPr lang="en-US" sz="1800">
                <a:effectLst/>
                <a:latin typeface="Segoe UI" panose="020B0502040204020203" pitchFamily="34" charset="0"/>
              </a:rPr>
              <a:t>Security for computing must be implemented across the entire edge-to-cloud spectrum to </a:t>
            </a:r>
            <a:r>
              <a:rPr lang="en-US" sz="1200" u="none"/>
              <a:t>ensure that data is protected from unauthorized access, breaches, and compliance violations.</a:t>
            </a:r>
          </a:p>
          <a:p>
            <a:endParaRPr lang="en-US" sz="1200" u="none"/>
          </a:p>
          <a:p>
            <a:r>
              <a:rPr lang="en-US" sz="1200"/>
              <a:t>A use case example is identifying bad actors. </a:t>
            </a:r>
            <a:r>
              <a:rPr lang="en-US" sz="1200" u="none">
                <a:solidFill>
                  <a:srgbClr val="FF00FF"/>
                </a:solidFill>
              </a:rPr>
              <a:t>In the most secure scenario, you might conduct active searches of suspected bad actors updated in law enforcement databases and match them on-premises regularly with AI inferencing. The l</a:t>
            </a:r>
            <a:r>
              <a:rPr lang="en-US" sz="1200" u="none"/>
              <a:t>east secure scenario might use glasses with sensors in them that vibrate when a bad actor is matched using locally stored inference.</a:t>
            </a:r>
          </a:p>
          <a:p>
            <a:endParaRPr lang="en-US" sz="1200" u="none"/>
          </a:p>
          <a:p>
            <a:r>
              <a:rPr lang="en-US" sz="1200"/>
              <a:t>There are several questions you might ask based on system objectives and the security profile you want to establish:</a:t>
            </a:r>
            <a:endParaRPr lang="en-US" sz="1200" u="none">
              <a:solidFill>
                <a:schemeClr val="bg1"/>
              </a:solidFill>
            </a:endParaRPr>
          </a:p>
          <a:p>
            <a:pPr marL="285750" indent="-285750">
              <a:buFont typeface="Arial" panose="020B0604020202020204" pitchFamily="34" charset="0"/>
              <a:buChar char="•"/>
            </a:pPr>
            <a:r>
              <a:rPr lang="en-US">
                <a:solidFill>
                  <a:schemeClr val="bg1"/>
                </a:solidFill>
              </a:rPr>
              <a:t>Do you bring data to compute—or compute to data?</a:t>
            </a:r>
          </a:p>
          <a:p>
            <a:pPr marL="285750" indent="-285750">
              <a:buFont typeface="Arial" panose="020B0604020202020204" pitchFamily="34" charset="0"/>
              <a:buChar char="•"/>
            </a:pPr>
            <a:r>
              <a:rPr lang="en-US">
                <a:solidFill>
                  <a:schemeClr val="bg1"/>
                </a:solidFill>
              </a:rPr>
              <a:t>How do you control physical security?</a:t>
            </a:r>
          </a:p>
          <a:p>
            <a:pPr marL="285750" indent="-285750">
              <a:buFont typeface="Arial" panose="020B0604020202020204" pitchFamily="34" charset="0"/>
              <a:buChar char="•"/>
            </a:pPr>
            <a:r>
              <a:rPr lang="en-US">
                <a:solidFill>
                  <a:schemeClr val="bg1"/>
                </a:solidFill>
              </a:rPr>
              <a:t>How do you reduce the threat area?</a:t>
            </a:r>
          </a:p>
          <a:p>
            <a:pPr marL="285750" indent="-285750">
              <a:buFont typeface="Arial" panose="020B0604020202020204" pitchFamily="34" charset="0"/>
              <a:buChar char="•"/>
            </a:pPr>
            <a:r>
              <a:rPr lang="en-US">
                <a:solidFill>
                  <a:schemeClr val="bg1"/>
                </a:solidFill>
              </a:rPr>
              <a:t>How do you reduce integration points?</a:t>
            </a:r>
          </a:p>
          <a:p>
            <a:pPr marL="285750" indent="-285750">
              <a:buFont typeface="Arial" panose="020B0604020202020204" pitchFamily="34" charset="0"/>
              <a:buChar char="•"/>
            </a:pPr>
            <a:r>
              <a:rPr lang="en-US">
                <a:solidFill>
                  <a:schemeClr val="bg1"/>
                </a:solidFill>
              </a:rPr>
              <a:t>How do you secure data in motion?</a:t>
            </a:r>
          </a:p>
        </p:txBody>
      </p:sp>
      <p:sp>
        <p:nvSpPr>
          <p:cNvPr id="4" name="Slide Number Placeholder 3"/>
          <p:cNvSpPr>
            <a:spLocks noGrp="1"/>
          </p:cNvSpPr>
          <p:nvPr>
            <p:ph type="sldNum" sz="quarter" idx="5"/>
          </p:nvPr>
        </p:nvSpPr>
        <p:spPr/>
        <p:txBody>
          <a:bodyPr/>
          <a:lstStyle/>
          <a:p>
            <a:fld id="{85E2CF66-5944-3943-9578-ED64C6EB06BA}" type="slidenum">
              <a:rPr lang="en-US" smtClean="0"/>
              <a:t>22</a:t>
            </a:fld>
            <a:endParaRPr lang="en-US"/>
          </a:p>
        </p:txBody>
      </p:sp>
    </p:spTree>
    <p:extLst>
      <p:ext uri="{BB962C8B-B14F-4D97-AF65-F5344CB8AC3E}">
        <p14:creationId xmlns:p14="http://schemas.microsoft.com/office/powerpoint/2010/main" val="1818948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Speaker notes</a:t>
            </a:r>
          </a:p>
          <a:p>
            <a:r>
              <a:rPr lang="en-US" sz="1200" u="none">
                <a:solidFill>
                  <a:schemeClr val="bg1"/>
                </a:solidFill>
                <a:latin typeface="IntelOne Display Regular"/>
              </a:rPr>
              <a:t>Compute resources should be scalable to accommodate fluctuating workloads and demand. Organizations should consider the ability to provision and scale resources up or down as needed.</a:t>
            </a:r>
          </a:p>
          <a:p>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t>Use case example: </a:t>
            </a:r>
            <a:r>
              <a:rPr lang="en-US" sz="1800">
                <a:effectLst/>
                <a:latin typeface="Segoe UI" panose="020B0502040204020203" pitchFamily="34" charset="0"/>
              </a:rPr>
              <a:t>A city would like to increase its use of AI in city kiosks. Fortunately, the kiosks were designed to be “future-proofed” and support processing for additional sensors and AI. Edge data collected by new sensors will be sent back to the cloud to update training models. With this design, edge and cloud are both able perform compute and inferencing without a physical kiosk upgrade.</a:t>
            </a:r>
            <a:endParaRPr lang="en-US" sz="1800">
              <a:effectLst/>
              <a:latin typeface="Arial" panose="020B0604020202020204" pitchFamily="34" charset="0"/>
            </a:endParaRPr>
          </a:p>
          <a:p>
            <a:endParaRPr lang="en-US" sz="1200" u="none">
              <a:solidFill>
                <a:srgbClr val="FF00FF"/>
              </a:solidFill>
            </a:endParaRPr>
          </a:p>
        </p:txBody>
      </p:sp>
      <p:sp>
        <p:nvSpPr>
          <p:cNvPr id="4" name="Slide Number Placeholder 3"/>
          <p:cNvSpPr>
            <a:spLocks noGrp="1"/>
          </p:cNvSpPr>
          <p:nvPr>
            <p:ph type="sldNum" sz="quarter" idx="5"/>
          </p:nvPr>
        </p:nvSpPr>
        <p:spPr/>
        <p:txBody>
          <a:bodyPr/>
          <a:lstStyle/>
          <a:p>
            <a:fld id="{85E2CF66-5944-3943-9578-ED64C6EB06BA}" type="slidenum">
              <a:rPr lang="en-US" smtClean="0"/>
              <a:t>23</a:t>
            </a:fld>
            <a:endParaRPr lang="en-US"/>
          </a:p>
        </p:txBody>
      </p:sp>
    </p:spTree>
    <p:extLst>
      <p:ext uri="{BB962C8B-B14F-4D97-AF65-F5344CB8AC3E}">
        <p14:creationId xmlns:p14="http://schemas.microsoft.com/office/powerpoint/2010/main" val="15117194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t>Speaker notes</a:t>
            </a:r>
          </a:p>
          <a:p>
            <a:r>
              <a:rPr lang="en-US" sz="1600">
                <a:solidFill>
                  <a:schemeClr val="bg1"/>
                </a:solidFill>
                <a:latin typeface="IntelOne Display Regular"/>
              </a:rPr>
              <a:t>Compute</a:t>
            </a:r>
            <a:r>
              <a:rPr lang="en-US" sz="1400">
                <a:solidFill>
                  <a:schemeClr val="bg1"/>
                </a:solidFill>
                <a:latin typeface="IntelOne Display Regular"/>
              </a:rPr>
              <a:t> infrastructure should be resilient to failures and disruptions in order to help ensure continuous </a:t>
            </a:r>
            <a:r>
              <a:rPr lang="en-US" sz="1600">
                <a:solidFill>
                  <a:schemeClr val="bg1"/>
                </a:solidFill>
                <a:latin typeface="IntelOne Display Regular"/>
              </a:rPr>
              <a:t>availability</a:t>
            </a:r>
            <a:r>
              <a:rPr lang="en-US" sz="1400">
                <a:solidFill>
                  <a:schemeClr val="bg1"/>
                </a:solidFill>
                <a:latin typeface="IntelOne Display Regular"/>
              </a:rPr>
              <a:t> of applications and services. Organizations favor locations with reliable power infrastructure, disaster recovery capabilities, and ruggedized designs.</a:t>
            </a:r>
          </a:p>
          <a:p>
            <a:endParaRPr lang="en-US" sz="1400"/>
          </a:p>
          <a:p>
            <a:r>
              <a:rPr lang="en-US" sz="1600" b="0" u="none">
                <a:solidFill>
                  <a:srgbClr val="FF00FF"/>
                </a:solidFill>
                <a:latin typeface="IntelOne Display Regular"/>
              </a:rPr>
              <a:t>A use case example might be l</a:t>
            </a:r>
            <a:r>
              <a:rPr lang="en-US" sz="1400" b="0" u="none">
                <a:solidFill>
                  <a:srgbClr val="FF00FF"/>
                </a:solidFill>
                <a:latin typeface="IntelOne Display Regular"/>
              </a:rPr>
              <a:t>ocal flooding. </a:t>
            </a:r>
            <a:r>
              <a:rPr lang="en-US" sz="1400">
                <a:solidFill>
                  <a:srgbClr val="FF00FF"/>
                </a:solidFill>
                <a:latin typeface="IntelOne Display Regular"/>
              </a:rPr>
              <a:t>If a flood were to occur at a location, edge, client, or on-premises compute capabilities could be impacted. To help ensure resiliency and support business continuity, data might be replicated in different physical locations.</a:t>
            </a:r>
          </a:p>
        </p:txBody>
      </p:sp>
      <p:sp>
        <p:nvSpPr>
          <p:cNvPr id="4" name="Slide Number Placeholder 3"/>
          <p:cNvSpPr>
            <a:spLocks noGrp="1"/>
          </p:cNvSpPr>
          <p:nvPr>
            <p:ph type="sldNum" sz="quarter" idx="5"/>
          </p:nvPr>
        </p:nvSpPr>
        <p:spPr/>
        <p:txBody>
          <a:bodyPr/>
          <a:lstStyle/>
          <a:p>
            <a:fld id="{85E2CF66-5944-3943-9578-ED64C6EB06BA}" type="slidenum">
              <a:rPr lang="en-US" smtClean="0"/>
              <a:t>24</a:t>
            </a:fld>
            <a:endParaRPr lang="en-US"/>
          </a:p>
        </p:txBody>
      </p:sp>
    </p:spTree>
    <p:extLst>
      <p:ext uri="{BB962C8B-B14F-4D97-AF65-F5344CB8AC3E}">
        <p14:creationId xmlns:p14="http://schemas.microsoft.com/office/powerpoint/2010/main" val="15818260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t>Speaker notes</a:t>
            </a:r>
          </a:p>
          <a:p>
            <a:r>
              <a:rPr lang="en-US" sz="1400" u="none"/>
              <a:t>Regulatory compliance requirements might dictate the location of compute, especially for industries handling sensitive data such as healthcare or finance. Organizations must adhere to data residency and privacy regulations.</a:t>
            </a:r>
          </a:p>
          <a:p>
            <a:endParaRPr lang="en-US" sz="1400" b="0" u="none"/>
          </a:p>
          <a:p>
            <a:r>
              <a:rPr lang="en-US" sz="1200" b="0" u="none">
                <a:solidFill>
                  <a:srgbClr val="FF00FF"/>
                </a:solidFill>
                <a:latin typeface="IntelOne Display Regular"/>
              </a:rPr>
              <a:t>Medical device data handling is one use case example. </a:t>
            </a:r>
          </a:p>
          <a:p>
            <a:endParaRPr lang="en-US" sz="1200" b="0" u="none">
              <a:solidFill>
                <a:srgbClr val="FF00FF"/>
              </a:solidFill>
              <a:latin typeface="IntelOne Display Regular"/>
            </a:endParaRPr>
          </a:p>
          <a:p>
            <a:r>
              <a:rPr lang="en-US" sz="1800">
                <a:effectLst/>
                <a:latin typeface="Segoe UI" panose="020B0502040204020203" pitchFamily="34" charset="0"/>
              </a:rPr>
              <a:t>[INTERNAL NOTE - please use the most appropriate scenario]</a:t>
            </a:r>
            <a:endParaRPr lang="en-US" sz="1800">
              <a:effectLst/>
              <a:latin typeface="Arial" panose="020B0604020202020204" pitchFamily="34" charset="0"/>
            </a:endParaRPr>
          </a:p>
          <a:p>
            <a:br>
              <a:rPr lang="en-US" sz="1800">
                <a:effectLst/>
                <a:latin typeface="Segoe UI" panose="020B0502040204020203" pitchFamily="34" charset="0"/>
              </a:rPr>
            </a:br>
            <a:r>
              <a:rPr lang="en-US" sz="1800">
                <a:effectLst/>
                <a:latin typeface="Segoe UI" panose="020B0502040204020203" pitchFamily="34" charset="0"/>
              </a:rPr>
              <a:t>[INTERNATIONAL AUDIENCES – USE TOP DIAGRAM] </a:t>
            </a:r>
            <a:endParaRPr lang="en-US" sz="1800">
              <a:effectLst/>
              <a:latin typeface="Arial" panose="020B0604020202020204" pitchFamily="34" charset="0"/>
            </a:endParaRPr>
          </a:p>
          <a:p>
            <a:r>
              <a:rPr lang="en-US" sz="1400">
                <a:solidFill>
                  <a:srgbClr val="FF00FF"/>
                </a:solidFill>
                <a:latin typeface="IntelOne Display Regular"/>
              </a:rPr>
              <a:t>Complying with regulations means that whole sets of data, not just information computed from data on the edge, must be stored for a set period of time and maintained as historical data in a database.</a:t>
            </a:r>
          </a:p>
          <a:p>
            <a:endParaRPr lang="en-US" sz="1400">
              <a:solidFill>
                <a:srgbClr val="FF00FF"/>
              </a:solidFill>
              <a:latin typeface="IntelOne Display Regular"/>
            </a:endParaRPr>
          </a:p>
          <a:p>
            <a:r>
              <a:rPr lang="en-US" sz="1400">
                <a:solidFill>
                  <a:srgbClr val="FF00FF"/>
                </a:solidFill>
                <a:latin typeface="IntelOne Display Regular"/>
              </a:rPr>
              <a:t>[US AUDIENCES – USE BOTTOM DIAGRAM]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rgbClr val="FF00FF"/>
                </a:solidFill>
                <a:latin typeface="IntelOne Display Regular"/>
              </a:rPr>
              <a:t>Complying with regulations means that data must be stored on client devices or at the edge.</a:t>
            </a:r>
          </a:p>
        </p:txBody>
      </p:sp>
      <p:sp>
        <p:nvSpPr>
          <p:cNvPr id="4" name="Slide Number Placeholder 3"/>
          <p:cNvSpPr>
            <a:spLocks noGrp="1"/>
          </p:cNvSpPr>
          <p:nvPr>
            <p:ph type="sldNum" sz="quarter" idx="5"/>
          </p:nvPr>
        </p:nvSpPr>
        <p:spPr/>
        <p:txBody>
          <a:bodyPr/>
          <a:lstStyle/>
          <a:p>
            <a:fld id="{85E2CF66-5944-3943-9578-ED64C6EB06BA}" type="slidenum">
              <a:rPr lang="en-US" smtClean="0"/>
              <a:t>25</a:t>
            </a:fld>
            <a:endParaRPr lang="en-US"/>
          </a:p>
        </p:txBody>
      </p:sp>
    </p:spTree>
    <p:extLst>
      <p:ext uri="{BB962C8B-B14F-4D97-AF65-F5344CB8AC3E}">
        <p14:creationId xmlns:p14="http://schemas.microsoft.com/office/powerpoint/2010/main" val="41040281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t>Speaker notes</a:t>
            </a:r>
          </a:p>
          <a:p>
            <a:r>
              <a:rPr lang="en-US" sz="1400" b="0" u="none"/>
              <a:t>Workload performance key performance indicators (KPIs) like throughput are crucial considerations for compute placement, as location directly affects the responsiveness of applications. Placing compute resources closer to users or the source of data can help reduce latency and improve the user experience.</a:t>
            </a:r>
          </a:p>
          <a:p>
            <a:endParaRPr lang="en-US" sz="1400" b="0" u="none"/>
          </a:p>
          <a:p>
            <a:r>
              <a:rPr lang="en-US" sz="1200" b="0" u="none">
                <a:solidFill>
                  <a:srgbClr val="FF00FF"/>
                </a:solidFill>
                <a:latin typeface="IntelOne Display Regular"/>
              </a:rPr>
              <a:t>A use case here is a time to data requirement. </a:t>
            </a:r>
            <a:r>
              <a:rPr lang="en-US" sz="1400">
                <a:solidFill>
                  <a:srgbClr val="FF00FF"/>
                </a:solidFill>
                <a:latin typeface="IntelOne Display Regular"/>
              </a:rPr>
              <a:t>Computing or inferencing where data is collected on an edge or client device provides close to real-time insights, compared to sending data to the cloud, processing it there, and then sending it back to the edge or client device, which can take significantly more time. Moving the compute to the data instead of the data to the compute is generally preferrable.</a:t>
            </a:r>
          </a:p>
        </p:txBody>
      </p:sp>
      <p:sp>
        <p:nvSpPr>
          <p:cNvPr id="4" name="Slide Number Placeholder 3"/>
          <p:cNvSpPr>
            <a:spLocks noGrp="1"/>
          </p:cNvSpPr>
          <p:nvPr>
            <p:ph type="sldNum" sz="quarter" idx="5"/>
          </p:nvPr>
        </p:nvSpPr>
        <p:spPr/>
        <p:txBody>
          <a:bodyPr/>
          <a:lstStyle/>
          <a:p>
            <a:fld id="{85E2CF66-5944-3943-9578-ED64C6EB06BA}" type="slidenum">
              <a:rPr lang="en-US" smtClean="0"/>
              <a:t>26</a:t>
            </a:fld>
            <a:endParaRPr lang="en-US"/>
          </a:p>
        </p:txBody>
      </p:sp>
    </p:spTree>
    <p:extLst>
      <p:ext uri="{BB962C8B-B14F-4D97-AF65-F5344CB8AC3E}">
        <p14:creationId xmlns:p14="http://schemas.microsoft.com/office/powerpoint/2010/main" val="29440021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t>Speaker notes</a:t>
            </a:r>
          </a:p>
          <a:p>
            <a:r>
              <a:rPr lang="en-US" sz="1400" b="0"/>
              <a:t>Sustainability is another lever that</a:t>
            </a:r>
            <a:r>
              <a:rPr lang="en-US" sz="1400" b="0" u="none"/>
              <a:t> is becoming increasingly important for compute location decisions. Organizations must consider energy efficiency, carbon footprint, and renewable energy options when deciding where to place workloads. They also must consider the longevity and reuse of data and insights.</a:t>
            </a:r>
          </a:p>
          <a:p>
            <a:endParaRPr lang="en-US" sz="1400" b="0" u="none"/>
          </a:p>
          <a:p>
            <a:r>
              <a:rPr lang="en-US" sz="1200" b="0" u="none">
                <a:solidFill>
                  <a:srgbClr val="FF00FF"/>
                </a:solidFill>
                <a:latin typeface="IntelOne Display Regular"/>
              </a:rPr>
              <a:t>Use case example: Reduced data movement. Computing or inferencing at the earliest point of data ingestion on the edge or client supports energy efficiency. Moving the compute to the data instead of the data to the compute results in less energy and storage capacity needs.</a:t>
            </a:r>
          </a:p>
        </p:txBody>
      </p:sp>
      <p:sp>
        <p:nvSpPr>
          <p:cNvPr id="4" name="Slide Number Placeholder 3"/>
          <p:cNvSpPr>
            <a:spLocks noGrp="1"/>
          </p:cNvSpPr>
          <p:nvPr>
            <p:ph type="sldNum" sz="quarter" idx="5"/>
          </p:nvPr>
        </p:nvSpPr>
        <p:spPr/>
        <p:txBody>
          <a:bodyPr/>
          <a:lstStyle/>
          <a:p>
            <a:fld id="{85E2CF66-5944-3943-9578-ED64C6EB06BA}" type="slidenum">
              <a:rPr lang="en-US" smtClean="0"/>
              <a:t>27</a:t>
            </a:fld>
            <a:endParaRPr lang="en-US"/>
          </a:p>
        </p:txBody>
      </p:sp>
    </p:spTree>
    <p:extLst>
      <p:ext uri="{BB962C8B-B14F-4D97-AF65-F5344CB8AC3E}">
        <p14:creationId xmlns:p14="http://schemas.microsoft.com/office/powerpoint/2010/main" val="20463427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t>Speaker notes</a:t>
            </a:r>
          </a:p>
          <a:p>
            <a:r>
              <a:rPr lang="en-US" sz="1400" b="0" i="0">
                <a:solidFill>
                  <a:srgbClr val="000000"/>
                </a:solidFill>
                <a:effectLst/>
                <a:highlight>
                  <a:srgbClr val="FFFFFF"/>
                </a:highlight>
                <a:latin typeface="Calibri" panose="020F0502020204030204" pitchFamily="34" charset="0"/>
              </a:rPr>
              <a:t>Unlocking the power of data through distributed computing can transform your organization. Intel and our trusted partner ecosystem offer solutions that allow workloads to be moved across different locations throughout the computing spectrum. Through open standards, a software platform across heterogeneous architectures, and security-first engineering—all built for scale—Intel and its partners deliver a full range of distributed computing solutions.</a:t>
            </a:r>
            <a:endParaRPr lang="en-US" sz="1400"/>
          </a:p>
        </p:txBody>
      </p:sp>
      <p:sp>
        <p:nvSpPr>
          <p:cNvPr id="4" name="Slide Number Placeholder 3"/>
          <p:cNvSpPr>
            <a:spLocks noGrp="1"/>
          </p:cNvSpPr>
          <p:nvPr>
            <p:ph type="sldNum" sz="quarter" idx="5"/>
          </p:nvPr>
        </p:nvSpPr>
        <p:spPr/>
        <p:txBody>
          <a:bodyPr/>
          <a:lstStyle/>
          <a:p>
            <a:fld id="{85E2CF66-5944-3943-9578-ED64C6EB06BA}" type="slidenum">
              <a:rPr lang="en-US" smtClean="0"/>
              <a:t>28</a:t>
            </a:fld>
            <a:endParaRPr lang="en-US"/>
          </a:p>
        </p:txBody>
      </p:sp>
    </p:spTree>
    <p:extLst>
      <p:ext uri="{BB962C8B-B14F-4D97-AF65-F5344CB8AC3E}">
        <p14:creationId xmlns:p14="http://schemas.microsoft.com/office/powerpoint/2010/main" val="10466572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VMware and Intel collaborated to deliver a comprehensive solution to manage virtual machines (VMs) and orchestrate containers. This reference architecture (RA) brings compute capacity and AI models to where enterprise data is created, processed, and consumed, whether in a public cloud, in an enterprise data center, or at the edge. This verified, end-to-end solution also accelerates analytics deployment for a wide range of workloads; it delivers agile, scalable, and security-enabled infrastructure with excellent analytics performance; and it increases throughput with Intel® architecture–optimized deep learning (DL) frameworks.</a:t>
            </a:r>
          </a:p>
        </p:txBody>
      </p:sp>
      <p:sp>
        <p:nvSpPr>
          <p:cNvPr id="4" name="Slide Number Placeholder 3"/>
          <p:cNvSpPr>
            <a:spLocks noGrp="1"/>
          </p:cNvSpPr>
          <p:nvPr>
            <p:ph type="sldNum" sz="quarter" idx="5"/>
          </p:nvPr>
        </p:nvSpPr>
        <p:spPr/>
        <p:txBody>
          <a:bodyPr/>
          <a:lstStyle/>
          <a:p>
            <a:fld id="{85E2CF66-5944-3943-9578-ED64C6EB06BA}" type="slidenum">
              <a:rPr lang="en-US" smtClean="0"/>
              <a:t>29</a:t>
            </a:fld>
            <a:endParaRPr lang="en-US"/>
          </a:p>
        </p:txBody>
      </p:sp>
    </p:spTree>
    <p:extLst>
      <p:ext uri="{BB962C8B-B14F-4D97-AF65-F5344CB8AC3E}">
        <p14:creationId xmlns:p14="http://schemas.microsoft.com/office/powerpoint/2010/main" val="27930363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t>Speaker notes</a:t>
            </a:r>
          </a:p>
          <a:p>
            <a:r>
              <a:rPr lang="en-US" sz="1400"/>
              <a:t>Red Hat validated patterns from Intel make it easy to enable AI and security features and accelerations provided by the latest Intel® Xeon® Scalable processors running Red Hat OpenShift 4.14. These patterns simplify the deployment process, eliminating the need for extensive manual configurations and setting up comprehensive, fully operational AI workflows with ease. The solution utilizes Intel® Advanced Matrix Extensions (Intel® AMX) to boost the speed and efficiency of AI workloads. In terms of security, Intel® Software Guard Extensions (Intel® SGX) helps provide robust support for confidential computing, ensuring that your data is well-protected. Additionally, application performance is improved by offloading encryption and compression to a dedicated accelerator using Intel® </a:t>
            </a:r>
            <a:r>
              <a:rPr lang="en-US" sz="1400" err="1"/>
              <a:t>QuickAssist</a:t>
            </a:r>
            <a:r>
              <a:rPr lang="en-US" sz="1400"/>
              <a:t> Technology (Intel® QAT).</a:t>
            </a:r>
          </a:p>
        </p:txBody>
      </p:sp>
      <p:sp>
        <p:nvSpPr>
          <p:cNvPr id="4" name="Slide Number Placeholder 3"/>
          <p:cNvSpPr>
            <a:spLocks noGrp="1"/>
          </p:cNvSpPr>
          <p:nvPr>
            <p:ph type="sldNum" sz="quarter" idx="5"/>
          </p:nvPr>
        </p:nvSpPr>
        <p:spPr/>
        <p:txBody>
          <a:bodyPr/>
          <a:lstStyle/>
          <a:p>
            <a:fld id="{85E2CF66-5944-3943-9578-ED64C6EB06BA}" type="slidenum">
              <a:rPr lang="en-US" smtClean="0"/>
              <a:t>30</a:t>
            </a:fld>
            <a:endParaRPr lang="en-US"/>
          </a:p>
        </p:txBody>
      </p:sp>
    </p:spTree>
    <p:extLst>
      <p:ext uri="{BB962C8B-B14F-4D97-AF65-F5344CB8AC3E}">
        <p14:creationId xmlns:p14="http://schemas.microsoft.com/office/powerpoint/2010/main" val="2617506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Distributed computing comprises various resources across multiple locations that collect, process, store, and transmit data while providing security measures to prevent unauthorized access or manipulation. While it’s not a new paradigm, distributed computing is on the rise due to advances in artificial intelligence (AI) and the growth of data outside the data center.</a:t>
            </a:r>
          </a:p>
          <a:p>
            <a:endParaRPr lang="en-US"/>
          </a:p>
          <a:p>
            <a:r>
              <a:rPr lang="en-US"/>
              <a:t>This presentation provides an overview of distributed computing and Intel solutions that are helping organizations make use of data everywhere.</a:t>
            </a:r>
          </a:p>
        </p:txBody>
      </p:sp>
    </p:spTree>
    <p:extLst>
      <p:ext uri="{BB962C8B-B14F-4D97-AF65-F5344CB8AC3E}">
        <p14:creationId xmlns:p14="http://schemas.microsoft.com/office/powerpoint/2010/main" val="3609366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t>Speaker notes</a:t>
            </a:r>
          </a:p>
          <a:p>
            <a:r>
              <a:rPr lang="en-US" sz="1400"/>
              <a:t>Kubernetes is a powerful tool that provides a robust framework for running distributed systems, allowing users to deploy, scale, and manage containerized applications anywhere. The Intel® device plugins framework for Kubernetes makes it easy to accelerate complex containerized workloads by using advanced hardware resources such as graphics processing units (GPUs), high-performance network interface cards (NICs), and field-programmable gate arrays (FPGAs). Intel provides a container experience kit that’s a simplified mechanism for installing and configuring Kubernetes clusters on Intel architecture using Ansible.</a:t>
            </a:r>
          </a:p>
          <a:p>
            <a:endParaRPr lang="en-US" sz="1400"/>
          </a:p>
          <a:p>
            <a:r>
              <a:rPr lang="en-US" sz="1400"/>
              <a:t>Intel also developed a purpose-built framework, Cloud Native Data Plane (CNDP), optimized for packet processing in cloud applications. By integrating with the AF_XDP plugins for Kubernetes, CNDP applications can run in security-enabled, unprivileged pods.</a:t>
            </a:r>
          </a:p>
        </p:txBody>
      </p:sp>
      <p:sp>
        <p:nvSpPr>
          <p:cNvPr id="4" name="Slide Number Placeholder 3"/>
          <p:cNvSpPr>
            <a:spLocks noGrp="1"/>
          </p:cNvSpPr>
          <p:nvPr>
            <p:ph type="sldNum" sz="quarter" idx="5"/>
          </p:nvPr>
        </p:nvSpPr>
        <p:spPr/>
        <p:txBody>
          <a:bodyPr/>
          <a:lstStyle/>
          <a:p>
            <a:fld id="{85E2CF66-5944-3943-9578-ED64C6EB06BA}" type="slidenum">
              <a:rPr lang="en-US" smtClean="0"/>
              <a:t>31</a:t>
            </a:fld>
            <a:endParaRPr lang="en-US"/>
          </a:p>
        </p:txBody>
      </p:sp>
    </p:spTree>
    <p:extLst>
      <p:ext uri="{BB962C8B-B14F-4D97-AF65-F5344CB8AC3E}">
        <p14:creationId xmlns:p14="http://schemas.microsoft.com/office/powerpoint/2010/main" val="37624034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u="none">
              <a:solidFill>
                <a:srgbClr val="FF00FF"/>
              </a:solidFill>
              <a:latin typeface="IntelOne Display Regular"/>
            </a:endParaRPr>
          </a:p>
        </p:txBody>
      </p:sp>
      <p:sp>
        <p:nvSpPr>
          <p:cNvPr id="4" name="Slide Number Placeholder 3"/>
          <p:cNvSpPr>
            <a:spLocks noGrp="1"/>
          </p:cNvSpPr>
          <p:nvPr>
            <p:ph type="sldNum" sz="quarter" idx="5"/>
          </p:nvPr>
        </p:nvSpPr>
        <p:spPr/>
        <p:txBody>
          <a:bodyPr/>
          <a:lstStyle/>
          <a:p>
            <a:fld id="{85E2CF66-5944-3943-9578-ED64C6EB06BA}" type="slidenum">
              <a:rPr lang="en-US" smtClean="0"/>
              <a:t>32</a:t>
            </a:fld>
            <a:endParaRPr lang="en-US"/>
          </a:p>
        </p:txBody>
      </p:sp>
    </p:spTree>
    <p:extLst>
      <p:ext uri="{BB962C8B-B14F-4D97-AF65-F5344CB8AC3E}">
        <p14:creationId xmlns:p14="http://schemas.microsoft.com/office/powerpoint/2010/main" val="9856403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Intel and Penn Medicine used federated learning to unlock multi-site data silos to improve disease detection and treatment. Research using federated learning represents a significant step forward in medical AI, improving brain tumor detection by up to 33 percent.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Intel® Software Guard Extensions (Intel® SGX) and other Intel® technologies decentralized data processing while maintaining data privacy, enabling research without compromising patient information.</a:t>
            </a:r>
          </a:p>
        </p:txBody>
      </p:sp>
      <p:sp>
        <p:nvSpPr>
          <p:cNvPr id="4" name="Slide Number Placeholder 3"/>
          <p:cNvSpPr>
            <a:spLocks noGrp="1"/>
          </p:cNvSpPr>
          <p:nvPr>
            <p:ph type="sldNum" sz="quarter" idx="5"/>
          </p:nvPr>
        </p:nvSpPr>
        <p:spPr/>
        <p:txBody>
          <a:bodyPr/>
          <a:lstStyle/>
          <a:p>
            <a:fld id="{85E2CF66-5944-3943-9578-ED64C6EB06BA}" type="slidenum">
              <a:rPr lang="en-US" smtClean="0"/>
              <a:t>33</a:t>
            </a:fld>
            <a:endParaRPr lang="en-US"/>
          </a:p>
        </p:txBody>
      </p:sp>
    </p:spTree>
    <p:extLst>
      <p:ext uri="{BB962C8B-B14F-4D97-AF65-F5344CB8AC3E}">
        <p14:creationId xmlns:p14="http://schemas.microsoft.com/office/powerpoint/2010/main" val="8531911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Intel helped develop Open Federated Learning (</a:t>
            </a:r>
            <a:r>
              <a:rPr lang="en-US" sz="1400" err="1"/>
              <a:t>OpenFL</a:t>
            </a:r>
            <a:r>
              <a:rPr lang="en-US" sz="1400"/>
              <a:t>) to enable data scientists to address the challenge of maintaining data privacy while bringing together insights from disparate, confidential, and regulated datasets. This library was developed to promote collaboration and standardization in distributed AI. </a:t>
            </a:r>
            <a:r>
              <a:rPr lang="en-US" sz="1400" err="1"/>
              <a:t>OpenFL</a:t>
            </a:r>
            <a:r>
              <a:rPr lang="en-US" sz="1400"/>
              <a:t> enables privacy-preserving AI by allowing data analysis without sharing raw data using technologies like Intel® Software Guard Extensions (Intel® SGX) and the Gramine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err="1"/>
              <a:t>OpenFL</a:t>
            </a:r>
            <a:r>
              <a:rPr lang="en-US" sz="1400"/>
              <a:t> was used in one of the world’s largest healthcare federations for training and validating brain tumor segmentation models across 71 sites on six continents. The federation resulted in improved model accuracy, even on out-of-sample data.</a:t>
            </a:r>
          </a:p>
        </p:txBody>
      </p:sp>
      <p:sp>
        <p:nvSpPr>
          <p:cNvPr id="4" name="Slide Number Placeholder 3"/>
          <p:cNvSpPr>
            <a:spLocks noGrp="1"/>
          </p:cNvSpPr>
          <p:nvPr>
            <p:ph type="sldNum" sz="quarter" idx="5"/>
          </p:nvPr>
        </p:nvSpPr>
        <p:spPr/>
        <p:txBody>
          <a:bodyPr/>
          <a:lstStyle/>
          <a:p>
            <a:fld id="{85E2CF66-5944-3943-9578-ED64C6EB06BA}" type="slidenum">
              <a:rPr lang="en-US" smtClean="0"/>
              <a:t>34</a:t>
            </a:fld>
            <a:endParaRPr lang="en-US"/>
          </a:p>
        </p:txBody>
      </p:sp>
    </p:spTree>
    <p:extLst>
      <p:ext uri="{BB962C8B-B14F-4D97-AF65-F5344CB8AC3E}">
        <p14:creationId xmlns:p14="http://schemas.microsoft.com/office/powerpoint/2010/main" val="5180737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t>Speaker notes</a:t>
            </a:r>
          </a:p>
          <a:p>
            <a:r>
              <a:rPr lang="en-US" sz="1400"/>
              <a:t>BUFFERZONE has collaborated with Intel to pioneer the first endpoint-based anti-phishing solution that harnesses the computational power of Intel® AI technologies. By running at the edge, the BUFFERZONE </a:t>
            </a:r>
            <a:r>
              <a:rPr lang="en-US" sz="1400" err="1"/>
              <a:t>NoCloud</a:t>
            </a:r>
            <a:r>
              <a:rPr lang="en-US" sz="1400"/>
              <a:t> AI anti-phishing detection system provides a 91-percent reduction in anti-phishing operational costs, inference speed improvements of more than 40 percent compared to CPU inference, and a 70-percent decrease in detection latency compared to cloud inference, while protecting user privacy. The Intel® Core™ Ultra processor integrates the CPU, GPU, and NPU into a single package and helps accelerate AI at the edge instead of in the cloud, where deep learning (DL) workloads are traditionally run.</a:t>
            </a:r>
          </a:p>
        </p:txBody>
      </p:sp>
      <p:sp>
        <p:nvSpPr>
          <p:cNvPr id="4" name="Slide Number Placeholder 3"/>
          <p:cNvSpPr>
            <a:spLocks noGrp="1"/>
          </p:cNvSpPr>
          <p:nvPr>
            <p:ph type="sldNum" sz="quarter" idx="5"/>
          </p:nvPr>
        </p:nvSpPr>
        <p:spPr/>
        <p:txBody>
          <a:bodyPr/>
          <a:lstStyle/>
          <a:p>
            <a:fld id="{85E2CF66-5944-3943-9578-ED64C6EB06BA}" type="slidenum">
              <a:rPr lang="en-US" smtClean="0"/>
              <a:t>35</a:t>
            </a:fld>
            <a:endParaRPr lang="en-US"/>
          </a:p>
        </p:txBody>
      </p:sp>
    </p:spTree>
    <p:extLst>
      <p:ext uri="{BB962C8B-B14F-4D97-AF65-F5344CB8AC3E}">
        <p14:creationId xmlns:p14="http://schemas.microsoft.com/office/powerpoint/2010/main" val="24695238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400" b="1"/>
              <a:t>Speaker notes</a:t>
            </a:r>
          </a:p>
          <a:p>
            <a:pPr marL="0" marR="0">
              <a:lnSpc>
                <a:spcPct val="107000"/>
              </a:lnSpc>
              <a:spcBef>
                <a:spcPts val="0"/>
              </a:spcBef>
              <a:spcAft>
                <a:spcPts val="800"/>
              </a:spcAft>
            </a:pPr>
            <a:r>
              <a:rPr lang="en-US" sz="1400">
                <a:effectLst/>
                <a:latin typeface="Calibri" panose="020F0502020204030204" pitchFamily="34" charset="0"/>
                <a:ea typeface="Yu Mincho" panose="02020400000000000000" pitchFamily="18" charset="-128"/>
                <a:cs typeface="Times New Roman" panose="02020603050405020304" pitchFamily="18" charset="0"/>
              </a:rPr>
              <a:t>Distributed computing can speed up the process of getting information and improve the quality of information; reduce IT costs related to data transmission, storage, and infrastructure/operations; and enhance security. New types of innovation can be unleashed by allowing computing to happen at the earliest point of data ingestion and separating the compute nodes where AI inference and training are performed. And with distributed computing, we can forge a new pathway to address new use cases.</a:t>
            </a:r>
          </a:p>
          <a:p>
            <a:pPr marL="0" marR="0">
              <a:lnSpc>
                <a:spcPct val="107000"/>
              </a:lnSpc>
              <a:spcBef>
                <a:spcPts val="0"/>
              </a:spcBef>
              <a:spcAft>
                <a:spcPts val="800"/>
              </a:spcAft>
            </a:pPr>
            <a:endParaRPr lang="en-US" sz="1400">
              <a:effectLst/>
              <a:latin typeface="Calibri" panose="020F0502020204030204" pitchFamily="34" charset="0"/>
              <a:ea typeface="Yu Mincho" panose="02020400000000000000" pitchFamily="18" charset="-128"/>
              <a:cs typeface="Times New Roman" panose="02020603050405020304" pitchFamily="18" charset="0"/>
            </a:endParaRPr>
          </a:p>
          <a:p>
            <a:pPr marL="0" marR="0">
              <a:lnSpc>
                <a:spcPct val="107000"/>
              </a:lnSpc>
              <a:spcBef>
                <a:spcPts val="0"/>
              </a:spcBef>
              <a:spcAft>
                <a:spcPts val="800"/>
              </a:spcAft>
            </a:pPr>
            <a:r>
              <a:rPr lang="en-US" sz="1400">
                <a:effectLst/>
                <a:latin typeface="Calibri" panose="020F0502020204030204" pitchFamily="34" charset="0"/>
                <a:ea typeface="Yu Mincho" panose="02020400000000000000" pitchFamily="18" charset="-128"/>
                <a:cs typeface="Times New Roman" panose="02020603050405020304" pitchFamily="18" charset="0"/>
              </a:rPr>
              <a:t>Distributed computing solutions from Intel are designed to help businesses stay ahead in the technology landscape, increase efficiency, and unlock new opportunities.</a:t>
            </a:r>
          </a:p>
          <a:p>
            <a:endParaRPr lang="en-US" sz="140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a:solidFill>
                  <a:schemeClr val="bg1"/>
                </a:solidFill>
              </a:rPr>
              <a:t>Intel® technologies can support you across the five tenants of distributed computing and move all the levers to support your use case and business models.</a:t>
            </a:r>
          </a:p>
        </p:txBody>
      </p:sp>
      <p:sp>
        <p:nvSpPr>
          <p:cNvPr id="4" name="Slide Number Placeholder 3"/>
          <p:cNvSpPr>
            <a:spLocks noGrp="1"/>
          </p:cNvSpPr>
          <p:nvPr>
            <p:ph type="sldNum" sz="quarter" idx="5"/>
          </p:nvPr>
        </p:nvSpPr>
        <p:spPr/>
        <p:txBody>
          <a:bodyPr/>
          <a:lstStyle/>
          <a:p>
            <a:fld id="{85E2CF66-5944-3943-9578-ED64C6EB06BA}" type="slidenum">
              <a:rPr lang="en-US" smtClean="0"/>
              <a:t>36</a:t>
            </a:fld>
            <a:endParaRPr lang="en-US"/>
          </a:p>
        </p:txBody>
      </p:sp>
    </p:spTree>
    <p:extLst>
      <p:ext uri="{BB962C8B-B14F-4D97-AF65-F5344CB8AC3E}">
        <p14:creationId xmlns:p14="http://schemas.microsoft.com/office/powerpoint/2010/main" val="27259153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400" b="1"/>
              <a:t>Speaker notes</a:t>
            </a:r>
          </a:p>
          <a:p>
            <a:pPr marL="0" marR="0">
              <a:lnSpc>
                <a:spcPct val="107000"/>
              </a:lnSpc>
              <a:spcBef>
                <a:spcPts val="0"/>
              </a:spcBef>
              <a:spcAft>
                <a:spcPts val="800"/>
              </a:spcAft>
            </a:pPr>
            <a:r>
              <a:rPr lang="en-US" sz="1400">
                <a:solidFill>
                  <a:srgbClr val="000000"/>
                </a:solidFill>
                <a:effectLst/>
                <a:highlight>
                  <a:srgbClr val="FFFFFF"/>
                </a:highlight>
                <a:latin typeface="Calibri" panose="020F0502020204030204" pitchFamily="34" charset="0"/>
                <a:ea typeface="Yu Mincho" panose="02020400000000000000" pitchFamily="18" charset="-128"/>
                <a:cs typeface="Times New Roman" panose="02020603050405020304" pitchFamily="18" charset="0"/>
              </a:rPr>
              <a:t>Join us at an upcoming event to gain relevant business insights, collaborate with others, and learn about the latest advancements, best practices, and how Intel can help you overcome today’s business challenges.</a:t>
            </a:r>
            <a:r>
              <a:rPr lang="en-US" sz="1400">
                <a:effectLst/>
                <a:latin typeface="Calibri" panose="020F0502020204030204" pitchFamily="34" charset="0"/>
                <a:ea typeface="MS Mincho" panose="02020609040205080304" pitchFamily="49" charset="-128"/>
                <a:cs typeface="Times New Roman" panose="02020603050405020304" pitchFamily="18" charset="0"/>
              </a:rPr>
              <a:t> </a:t>
            </a:r>
            <a:r>
              <a:rPr lang="en-US" sz="1400">
                <a:solidFill>
                  <a:srgbClr val="000000"/>
                </a:solidFill>
                <a:effectLst/>
                <a:highlight>
                  <a:srgbClr val="FFFFFF"/>
                </a:highlight>
                <a:latin typeface="Calibri" panose="020F0502020204030204" pitchFamily="34" charset="0"/>
                <a:ea typeface="Yu Mincho" panose="02020400000000000000" pitchFamily="18" charset="-128"/>
                <a:cs typeface="Times New Roman" panose="02020603050405020304" pitchFamily="18" charset="0"/>
              </a:rPr>
              <a:t>These webinars are free and available on demand.</a:t>
            </a:r>
            <a:endParaRPr lang="en-US" sz="1400">
              <a:effectLst/>
              <a:latin typeface="Calibri" panose="020F0502020204030204" pitchFamily="34" charset="0"/>
              <a:ea typeface="Yu Mincho" panose="02020400000000000000" pitchFamily="18"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5E2CF66-5944-3943-9578-ED64C6EB06BA}" type="slidenum">
              <a:rPr lang="en-US" smtClean="0"/>
              <a:t>37</a:t>
            </a:fld>
            <a:endParaRPr lang="en-US"/>
          </a:p>
        </p:txBody>
      </p:sp>
    </p:spTree>
    <p:extLst>
      <p:ext uri="{BB962C8B-B14F-4D97-AF65-F5344CB8AC3E}">
        <p14:creationId xmlns:p14="http://schemas.microsoft.com/office/powerpoint/2010/main" val="22595262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400">
              <a:effectLst/>
              <a:latin typeface="Calibri" panose="020F0502020204030204" pitchFamily="34" charset="0"/>
              <a:ea typeface="Yu Mincho" panose="02020400000000000000" pitchFamily="18"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5E2CF66-5944-3943-9578-ED64C6EB06BA}" type="slidenum">
              <a:rPr lang="en-US" smtClean="0"/>
              <a:t>38</a:t>
            </a:fld>
            <a:endParaRPr lang="en-US"/>
          </a:p>
        </p:txBody>
      </p:sp>
    </p:spTree>
    <p:extLst>
      <p:ext uri="{BB962C8B-B14F-4D97-AF65-F5344CB8AC3E}">
        <p14:creationId xmlns:p14="http://schemas.microsoft.com/office/powerpoint/2010/main" val="29289799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36222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a:effectLst/>
                <a:latin typeface="Calibri" panose="020F0502020204030204" pitchFamily="34" charset="0"/>
                <a:ea typeface="Yu Mincho" panose="02020400000000000000" pitchFamily="18" charset="-128"/>
                <a:cs typeface="Times New Roman" panose="02020603050405020304" pitchFamily="18" charset="0"/>
              </a:rPr>
              <a:t>Speaker notes</a:t>
            </a:r>
          </a:p>
          <a:p>
            <a:pPr marL="0" marR="0">
              <a:lnSpc>
                <a:spcPct val="107000"/>
              </a:lnSpc>
              <a:spcBef>
                <a:spcPts val="0"/>
              </a:spcBef>
              <a:spcAft>
                <a:spcPts val="800"/>
              </a:spcAft>
            </a:pPr>
            <a:r>
              <a:rPr lang="en-US" sz="1200">
                <a:effectLst/>
                <a:latin typeface="Calibri" panose="020F0502020204030204" pitchFamily="34" charset="0"/>
                <a:ea typeface="Yu Mincho" panose="02020400000000000000" pitchFamily="18" charset="-128"/>
                <a:cs typeface="Times New Roman" panose="02020603050405020304" pitchFamily="18" charset="0"/>
              </a:rPr>
              <a:t>Since the birth of computing, data has fueled our digital world, driving it forward relentlessly. With high data availability, unprecedented processing power, and expanding computing capabilities across locations and systems, we find ourselves at the dawn of an era of </a:t>
            </a:r>
            <a:r>
              <a:rPr lang="en-GB" sz="1200">
                <a:effectLst/>
                <a:latin typeface="Calibri" panose="020F0502020204030204" pitchFamily="34" charset="0"/>
                <a:ea typeface="Yu Mincho" panose="02020400000000000000" pitchFamily="18" charset="-128"/>
                <a:cs typeface="Times New Roman" panose="02020603050405020304" pitchFamily="18" charset="0"/>
              </a:rPr>
              <a:t>endless opportunity and world-changing breakthroughs.</a:t>
            </a:r>
          </a:p>
          <a:p>
            <a:endParaRPr lang="en-US"/>
          </a:p>
        </p:txBody>
      </p:sp>
      <p:sp>
        <p:nvSpPr>
          <p:cNvPr id="4" name="Slide Number Placeholder 3"/>
          <p:cNvSpPr>
            <a:spLocks noGrp="1"/>
          </p:cNvSpPr>
          <p:nvPr>
            <p:ph type="sldNum" sz="quarter" idx="5"/>
          </p:nvPr>
        </p:nvSpPr>
        <p:spPr/>
        <p:txBody>
          <a:bodyPr/>
          <a:lstStyle/>
          <a:p>
            <a:fld id="{85E2CF66-5944-3943-9578-ED64C6EB06BA}" type="slidenum">
              <a:rPr lang="en-US" smtClean="0"/>
              <a:t>4</a:t>
            </a:fld>
            <a:endParaRPr lang="en-US"/>
          </a:p>
        </p:txBody>
      </p:sp>
    </p:spTree>
    <p:extLst>
      <p:ext uri="{BB962C8B-B14F-4D97-AF65-F5344CB8AC3E}">
        <p14:creationId xmlns:p14="http://schemas.microsoft.com/office/powerpoint/2010/main" val="2674145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a:effectLst/>
                <a:latin typeface="Calibri" panose="020F0502020204030204" pitchFamily="34" charset="0"/>
                <a:ea typeface="Yu Mincho" panose="02020400000000000000" pitchFamily="18" charset="-128"/>
                <a:cs typeface="Times New Roman" panose="02020603050405020304" pitchFamily="18" charset="0"/>
              </a:rPr>
              <a:t>Speaker notes</a:t>
            </a:r>
          </a:p>
          <a:p>
            <a:pPr marL="0" marR="0">
              <a:lnSpc>
                <a:spcPct val="107000"/>
              </a:lnSpc>
              <a:spcBef>
                <a:spcPts val="0"/>
              </a:spcBef>
              <a:spcAft>
                <a:spcPts val="800"/>
              </a:spcAft>
            </a:pPr>
            <a:r>
              <a:rPr lang="en-US" sz="1200">
                <a:effectLst/>
                <a:latin typeface="Calibri" panose="020F0502020204030204" pitchFamily="34" charset="0"/>
                <a:ea typeface="Yu Mincho" panose="02020400000000000000" pitchFamily="18" charset="-128"/>
                <a:cs typeface="Times New Roman" panose="02020603050405020304" pitchFamily="18" charset="0"/>
              </a:rPr>
              <a:t>To harness the power of data, organizations require intelligent systems built on the latest edge-to-cloud architectures, using integrated silicon, software, and system components. Such a system should enable the distribution of workloads across compute resources in different locations, from the edge to the cloud and the networks that connect them. This flexibility allows organizations to process and utilize data where and when they need it, unlocking the full potential of insights at their disposal.</a:t>
            </a:r>
          </a:p>
          <a:p>
            <a:endParaRPr lang="en-US"/>
          </a:p>
        </p:txBody>
      </p:sp>
      <p:sp>
        <p:nvSpPr>
          <p:cNvPr id="4" name="Slide Number Placeholder 3"/>
          <p:cNvSpPr>
            <a:spLocks noGrp="1"/>
          </p:cNvSpPr>
          <p:nvPr>
            <p:ph type="sldNum" sz="quarter" idx="5"/>
          </p:nvPr>
        </p:nvSpPr>
        <p:spPr/>
        <p:txBody>
          <a:bodyPr/>
          <a:lstStyle/>
          <a:p>
            <a:fld id="{85E2CF66-5944-3943-9578-ED64C6EB06BA}" type="slidenum">
              <a:rPr lang="en-US" smtClean="0"/>
              <a:t>5</a:t>
            </a:fld>
            <a:endParaRPr lang="en-US"/>
          </a:p>
        </p:txBody>
      </p:sp>
    </p:spTree>
    <p:extLst>
      <p:ext uri="{BB962C8B-B14F-4D97-AF65-F5344CB8AC3E}">
        <p14:creationId xmlns:p14="http://schemas.microsoft.com/office/powerpoint/2010/main" val="3819785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latin typeface="Calibri" panose="020F0502020204030204" pitchFamily="34" charset="0"/>
                <a:ea typeface="Yu Mincho" panose="02020400000000000000" pitchFamily="18" charset="-128"/>
                <a:cs typeface="Times New Roman" panose="02020603050405020304" pitchFamily="18" charset="0"/>
              </a:rPr>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Yu Mincho" panose="02020400000000000000" pitchFamily="18" charset="-128"/>
                <a:cs typeface="Times New Roman" panose="02020603050405020304" pitchFamily="18" charset="0"/>
              </a:rPr>
              <a:t>Modern computing needs are driving the rise of distributed computing.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Calibri" panose="020F0502020204030204" pitchFamily="34" charset="0"/>
                <a:ea typeface="Yu Mincho" panose="02020400000000000000" pitchFamily="18" charset="-128"/>
                <a:cs typeface="Times New Roman" panose="02020603050405020304" pitchFamily="18" charset="0"/>
              </a:rPr>
              <a:t>Distributed computing is an interconnected and interdependent system of compute resources built on edge-to-cloud architectures using integrated silicon, software, and system components.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Calibri" panose="020F0502020204030204" pitchFamily="34" charset="0"/>
                <a:ea typeface="Yu Mincho" panose="02020400000000000000" pitchFamily="18" charset="-128"/>
                <a:cs typeface="Times New Roman" panose="02020603050405020304" pitchFamily="18" charset="0"/>
              </a:rPr>
              <a:t>While it’s not a new paradigm, distributed computing is on the rise due to advances in AI and the growth of data outside the data center.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Calibri" panose="020F0502020204030204" pitchFamily="34" charset="0"/>
                <a:ea typeface="Yu Mincho" panose="02020400000000000000" pitchFamily="18" charset="-128"/>
                <a:cs typeface="Times New Roman" panose="02020603050405020304" pitchFamily="18" charset="0"/>
              </a:rPr>
              <a:t>That’s because distributed computing provides the flexibility to run inferencing on AI models at the most optimal location, often the edge, while also supporting the large datasets used in AI training to develop and optimize those models.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Calibri" panose="020F0502020204030204" pitchFamily="34" charset="0"/>
                <a:ea typeface="Yu Mincho" panose="02020400000000000000" pitchFamily="18" charset="-128"/>
                <a:cs typeface="Times New Roman" panose="02020603050405020304" pitchFamily="18" charset="0"/>
              </a:rPr>
              <a:t>Organizations now have the unprecedented freedom to convert data into useful information where it’s most advantageous for the end user, all while enhancing cost efficiency, improving performance, and expanding network capacity.</a:t>
            </a:r>
          </a:p>
          <a:p>
            <a:endParaRPr lang="en-US"/>
          </a:p>
        </p:txBody>
      </p:sp>
      <p:sp>
        <p:nvSpPr>
          <p:cNvPr id="4" name="Slide Number Placeholder 3"/>
          <p:cNvSpPr>
            <a:spLocks noGrp="1"/>
          </p:cNvSpPr>
          <p:nvPr>
            <p:ph type="sldNum" sz="quarter" idx="5"/>
          </p:nvPr>
        </p:nvSpPr>
        <p:spPr/>
        <p:txBody>
          <a:bodyPr/>
          <a:lstStyle/>
          <a:p>
            <a:fld id="{85E2CF66-5944-3943-9578-ED64C6EB06BA}" type="slidenum">
              <a:rPr lang="en-US" smtClean="0"/>
              <a:t>6</a:t>
            </a:fld>
            <a:endParaRPr lang="en-US"/>
          </a:p>
        </p:txBody>
      </p:sp>
    </p:spTree>
    <p:extLst>
      <p:ext uri="{BB962C8B-B14F-4D97-AF65-F5344CB8AC3E}">
        <p14:creationId xmlns:p14="http://schemas.microsoft.com/office/powerpoint/2010/main" val="2629011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Speaker notes</a:t>
            </a:r>
          </a:p>
          <a:p>
            <a:r>
              <a:rPr lang="en-US"/>
              <a:t>Distributed computing supports multiple computing paradigms in wide use today, including decentralized computing, parallel computing, cluster computing, grid computing, edge computing, and cloud computing.</a:t>
            </a:r>
          </a:p>
          <a:p>
            <a:pPr marL="171450" indent="-171450">
              <a:buFont typeface="Arial" panose="020B0604020202020204" pitchFamily="34" charset="0"/>
              <a:buChar char="•"/>
            </a:pPr>
            <a:r>
              <a:rPr lang="en-US" b="1"/>
              <a:t>Decentralized computing</a:t>
            </a:r>
            <a:r>
              <a:rPr lang="en-US"/>
              <a:t> distributes computational resources, data storage, and decision-making across a network of interconnected nodes, spreading tasks and responsibilities among multiple devices and locations.</a:t>
            </a:r>
          </a:p>
          <a:p>
            <a:pPr marL="171450" indent="-171450">
              <a:buFont typeface="Arial" panose="020B0604020202020204" pitchFamily="34" charset="0"/>
              <a:buChar char="•"/>
            </a:pPr>
            <a:r>
              <a:rPr lang="en-US" b="1"/>
              <a:t>Grid computing</a:t>
            </a:r>
            <a:r>
              <a:rPr lang="en-US"/>
              <a:t> uses a network of computers to share resources. Grid computing is often used for large-scale projects, such as drug discovery or climate modeling.</a:t>
            </a:r>
          </a:p>
          <a:p>
            <a:pPr marL="171450" indent="-171450">
              <a:buFont typeface="Arial" panose="020B0604020202020204" pitchFamily="34" charset="0"/>
              <a:buChar char="•"/>
            </a:pPr>
            <a:r>
              <a:rPr lang="en-US" b="1"/>
              <a:t>Cloud computing</a:t>
            </a:r>
            <a:r>
              <a:rPr lang="en-US"/>
              <a:t> delivers computing services—including servers, storage, databases, networking, software, analytics, and intelligence—over the internet (“the cloud”). It also includes private clouds (on-premises servers running cloud services) and virtualization.</a:t>
            </a:r>
          </a:p>
          <a:p>
            <a:pPr marL="171450" indent="-171450">
              <a:buFont typeface="Arial" panose="020B0604020202020204" pitchFamily="34" charset="0"/>
              <a:buChar char="•"/>
            </a:pPr>
            <a:r>
              <a:rPr lang="en-US" b="1"/>
              <a:t>Parallel computing</a:t>
            </a:r>
            <a:r>
              <a:rPr lang="en-US"/>
              <a:t> is a computing architecture that divides a computation task into smaller tasks and runs them concurrently, providing results faster than with sequential computing.</a:t>
            </a:r>
          </a:p>
          <a:p>
            <a:pPr marL="171450" indent="-171450">
              <a:buFont typeface="Arial" panose="020B0604020202020204" pitchFamily="34" charset="0"/>
              <a:buChar char="•"/>
            </a:pPr>
            <a:r>
              <a:rPr lang="en-US" b="1"/>
              <a:t>Cluster computing</a:t>
            </a:r>
            <a:r>
              <a:rPr lang="en-US"/>
              <a:t> uses a group of computers working together as a single system. Clustered computers are often used for high-performance computing (HPC) applications, such as scientific research or weather forecasting.</a:t>
            </a:r>
          </a:p>
          <a:p>
            <a:pPr marL="171450" indent="-171450">
              <a:buFont typeface="Arial" panose="020B0604020202020204" pitchFamily="34" charset="0"/>
              <a:buChar char="•"/>
            </a:pPr>
            <a:r>
              <a:rPr lang="en-US" b="1"/>
              <a:t>Edge computing</a:t>
            </a:r>
            <a:r>
              <a:rPr lang="en-US"/>
              <a:t> brings computing and data storage closer to the location where they are needed, which can help improve response times. This is particularly important for applications that require real-time processing or low latency, such as autonomous vehicles, industrial automation, and smart cities.</a:t>
            </a:r>
          </a:p>
          <a:p>
            <a:endParaRPr lang="en-US"/>
          </a:p>
        </p:txBody>
      </p:sp>
      <p:sp>
        <p:nvSpPr>
          <p:cNvPr id="4" name="Slide Number Placeholder 3"/>
          <p:cNvSpPr>
            <a:spLocks noGrp="1"/>
          </p:cNvSpPr>
          <p:nvPr>
            <p:ph type="sldNum" sz="quarter" idx="5"/>
          </p:nvPr>
        </p:nvSpPr>
        <p:spPr/>
        <p:txBody>
          <a:bodyPr/>
          <a:lstStyle/>
          <a:p>
            <a:fld id="{85E2CF66-5944-3943-9578-ED64C6EB06BA}" type="slidenum">
              <a:rPr lang="en-US" smtClean="0"/>
              <a:t>7</a:t>
            </a:fld>
            <a:endParaRPr lang="en-US"/>
          </a:p>
        </p:txBody>
      </p:sp>
    </p:spTree>
    <p:extLst>
      <p:ext uri="{BB962C8B-B14F-4D97-AF65-F5344CB8AC3E}">
        <p14:creationId xmlns:p14="http://schemas.microsoft.com/office/powerpoint/2010/main" val="3728635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Speaker notes</a:t>
            </a:r>
          </a:p>
          <a:p>
            <a:r>
              <a:rPr lang="en-US"/>
              <a:t>Distributed computing gives you the flexibility to process and use data where and when you need it. Distributed computing is built on five core tenets, shown on the left, that form the basis of</a:t>
            </a:r>
            <a:r>
              <a:rPr lang="en-US" b="0" i="0">
                <a:solidFill>
                  <a:srgbClr val="000000"/>
                </a:solidFill>
                <a:effectLst/>
                <a:highlight>
                  <a:srgbClr val="FFFFFF"/>
                </a:highlight>
                <a:latin typeface="Calibri" panose="020F0502020204030204" pitchFamily="34" charset="0"/>
              </a:rPr>
              <a:t> computing across a diverse set of industries and usage models.</a:t>
            </a:r>
            <a:endParaRPr lang="en-US"/>
          </a:p>
          <a:p>
            <a:endParaRPr lang="en-US"/>
          </a:p>
        </p:txBody>
      </p:sp>
      <p:sp>
        <p:nvSpPr>
          <p:cNvPr id="4" name="Slide Number Placeholder 3"/>
          <p:cNvSpPr>
            <a:spLocks noGrp="1"/>
          </p:cNvSpPr>
          <p:nvPr>
            <p:ph type="sldNum" sz="quarter" idx="5"/>
          </p:nvPr>
        </p:nvSpPr>
        <p:spPr/>
        <p:txBody>
          <a:bodyPr/>
          <a:lstStyle/>
          <a:p>
            <a:fld id="{85E2CF66-5944-3943-9578-ED64C6EB06BA}" type="slidenum">
              <a:rPr lang="en-US" smtClean="0"/>
              <a:t>8</a:t>
            </a:fld>
            <a:endParaRPr lang="en-US"/>
          </a:p>
        </p:txBody>
      </p:sp>
    </p:spTree>
    <p:extLst>
      <p:ext uri="{BB962C8B-B14F-4D97-AF65-F5344CB8AC3E}">
        <p14:creationId xmlns:p14="http://schemas.microsoft.com/office/powerpoint/2010/main" val="1167704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Yu Mincho" panose="02020400000000000000" pitchFamily="18" charset="-128"/>
                <a:cs typeface="Times New Roman" panose="02020603050405020304" pitchFamily="18" charset="0"/>
              </a:rPr>
              <a:t>Solution designs are often constrained by existing hardware, software, or systems already in place, creating</a:t>
            </a:r>
            <a:r>
              <a:rPr lang="en-US" sz="1200">
                <a:effectLst/>
                <a:latin typeface="Calibri" panose="020F0502020204030204" pitchFamily="34" charset="0"/>
                <a:ea typeface="Yu Mincho" panose="02020400000000000000" pitchFamily="18" charset="-128"/>
                <a:cs typeface="Times New Roman" panose="02020603050405020304" pitchFamily="18" charset="0"/>
                <a:sym typeface="Symbol" panose="05050102010706020507" pitchFamily="18" charset="2"/>
              </a:rPr>
              <a:t> </a:t>
            </a:r>
            <a:r>
              <a:rPr lang="en-US" sz="1200">
                <a:effectLst/>
                <a:latin typeface="Calibri" panose="020F0502020204030204" pitchFamily="34" charset="0"/>
                <a:ea typeface="Yu Mincho" panose="02020400000000000000" pitchFamily="18" charset="-128"/>
                <a:cs typeface="Times New Roman" panose="02020603050405020304" pitchFamily="18" charset="0"/>
              </a:rPr>
              <a:t>complex factors that are situational and usage-model driven, and that cross multiple industries. A solution should incorporate these five tenets of distributed computing to overcome constraints</a:t>
            </a:r>
            <a:r>
              <a:rPr lang="en-US" sz="1200">
                <a:effectLst/>
                <a:latin typeface="Calibri" panose="020F0502020204030204" pitchFamily="34" charset="0"/>
                <a:ea typeface="Yu Mincho" panose="02020400000000000000" pitchFamily="18" charset="-128"/>
                <a:cs typeface="Times New Roman" panose="02020603050405020304" pitchFamily="18" charset="0"/>
                <a:sym typeface="Symbol" panose="05050102010706020507" pitchFamily="18" charset="2"/>
              </a:rPr>
              <a:t>: </a:t>
            </a:r>
            <a:r>
              <a:rPr lang="en-US" sz="1200">
                <a:effectLst/>
                <a:latin typeface="Calibri" panose="020F0502020204030204" pitchFamily="34" charset="0"/>
                <a:ea typeface="Yu Mincho" panose="02020400000000000000" pitchFamily="18" charset="-128"/>
                <a:cs typeface="Times New Roman" panose="02020603050405020304" pitchFamily="18" charset="0"/>
              </a:rPr>
              <a:t>connectivity, manageability, security, interoperability, and performance.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Yu Mincho" panose="02020400000000000000" pitchFamily="18" charset="-128"/>
                <a:cs typeface="Times New Roman" panose="02020603050405020304" pitchFamily="18" charset="0"/>
              </a:rPr>
              <a:t>As you will see in the following slides, Intel offers technologies across the distributed computing spectrum that are designed to optimize performance, improve the value of technology investments, and successfully navigate through these complexities.</a:t>
            </a:r>
          </a:p>
          <a:p>
            <a:endParaRPr lang="en-US"/>
          </a:p>
        </p:txBody>
      </p:sp>
      <p:sp>
        <p:nvSpPr>
          <p:cNvPr id="4" name="Slide Number Placeholder 3"/>
          <p:cNvSpPr>
            <a:spLocks noGrp="1"/>
          </p:cNvSpPr>
          <p:nvPr>
            <p:ph type="sldNum" sz="quarter" idx="5"/>
          </p:nvPr>
        </p:nvSpPr>
        <p:spPr/>
        <p:txBody>
          <a:bodyPr/>
          <a:lstStyle/>
          <a:p>
            <a:fld id="{85E2CF66-5944-3943-9578-ED64C6EB06BA}" type="slidenum">
              <a:rPr lang="en-US" smtClean="0"/>
              <a:t>10</a:t>
            </a:fld>
            <a:endParaRPr lang="en-US"/>
          </a:p>
        </p:txBody>
      </p:sp>
    </p:spTree>
    <p:extLst>
      <p:ext uri="{BB962C8B-B14F-4D97-AF65-F5344CB8AC3E}">
        <p14:creationId xmlns:p14="http://schemas.microsoft.com/office/powerpoint/2010/main" val="17438533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close up of a network&#10;&#10;Description automatically generated">
            <a:extLst>
              <a:ext uri="{FF2B5EF4-FFF2-40B4-BE49-F238E27FC236}">
                <a16:creationId xmlns:a16="http://schemas.microsoft.com/office/drawing/2014/main" id="{77067D87-EF8C-0236-FC17-9870EDEC3D68}"/>
              </a:ext>
            </a:extLst>
          </p:cNvPr>
          <p:cNvPicPr>
            <a:picLocks noChangeAspect="1"/>
          </p:cNvPicPr>
          <p:nvPr userDrawn="1"/>
        </p:nvPicPr>
        <p:blipFill rotWithShape="1">
          <a:blip r:embed="rId3"/>
          <a:srcRect l="-2" r="9207" b="24399"/>
          <a:stretch/>
        </p:blipFill>
        <p:spPr>
          <a:xfrm rot="10800000" flipV="1">
            <a:off x="0" y="0"/>
            <a:ext cx="12192000" cy="6857999"/>
          </a:xfrm>
          <a:prstGeom prst="rect">
            <a:avLst/>
          </a:prstGeom>
        </p:spPr>
      </p:pic>
      <p:pic>
        <p:nvPicPr>
          <p:cNvPr id="25" name="Image" descr="Image">
            <a:extLst>
              <a:ext uri="{FF2B5EF4-FFF2-40B4-BE49-F238E27FC236}">
                <a16:creationId xmlns:a16="http://schemas.microsoft.com/office/drawing/2014/main" id="{9818CF95-FA2A-061B-8EE6-B145E3B37830}"/>
              </a:ext>
            </a:extLst>
          </p:cNvPr>
          <p:cNvPicPr>
            <a:picLocks noChangeAspect="1"/>
          </p:cNvPicPr>
          <p:nvPr userDrawn="1"/>
        </p:nvPicPr>
        <p:blipFill>
          <a:blip r:embed="rId4"/>
          <a:stretch>
            <a:fillRect/>
          </a:stretch>
        </p:blipFill>
        <p:spPr>
          <a:xfrm>
            <a:off x="11140515" y="1054159"/>
            <a:ext cx="1051485" cy="1051485"/>
          </a:xfrm>
          <a:prstGeom prst="rect">
            <a:avLst/>
          </a:prstGeom>
          <a:ln w="12700">
            <a:miter lim="400000"/>
          </a:ln>
        </p:spPr>
      </p:pic>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p:nvPr>
        </p:nvSpPr>
        <p:spPr>
          <a:xfrm>
            <a:off x="1542958" y="944163"/>
            <a:ext cx="9106086" cy="627700"/>
          </a:xfrm>
          <a:prstGeom prst="rect">
            <a:avLst/>
          </a:prstGeom>
        </p:spPr>
        <p:txBody>
          <a:bodyPr anchor="b" anchorCtr="0">
            <a:normAutofit/>
          </a:bodyPr>
          <a:lstStyle>
            <a:lvl1pPr marL="0" indent="0">
              <a:buFontTx/>
              <a:buNone/>
              <a:defRPr sz="1600">
                <a:solidFill>
                  <a:schemeClr val="tx1"/>
                </a:solidFill>
                <a:latin typeface="+mn-lt"/>
              </a:defRPr>
            </a:lvl1pPr>
          </a:lstStyle>
          <a:p>
            <a:pPr lvl="0"/>
            <a:r>
              <a:rPr lang="en-US"/>
              <a:t>Click to edit Master text styles</a:t>
            </a: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1542538" y="1635111"/>
            <a:ext cx="9106926" cy="1874852"/>
          </a:xfrm>
          <a:prstGeom prst="rect">
            <a:avLst/>
          </a:prstGeom>
        </p:spPr>
        <p:txBody>
          <a:bodyPr anchor="b"/>
          <a:lstStyle>
            <a:lvl1pPr algn="l">
              <a:defRPr sz="6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1542538" y="3573211"/>
            <a:ext cx="9106926" cy="1655762"/>
          </a:xfrm>
          <a:prstGeom prst="rect">
            <a:avLst/>
          </a:prstGeom>
        </p:spPr>
        <p:txBody>
          <a:bodyPr/>
          <a:lstStyle>
            <a:lvl1pPr marL="0" indent="0" algn="l">
              <a:buNone/>
              <a:defRPr sz="24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78021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gonalRight">
    <p:spTree>
      <p:nvGrpSpPr>
        <p:cNvPr id="1" name=""/>
        <p:cNvGrpSpPr/>
        <p:nvPr/>
      </p:nvGrpSpPr>
      <p:grpSpPr>
        <a:xfrm>
          <a:off x="0" y="0"/>
          <a:ext cx="0" cy="0"/>
          <a:chOff x="0" y="0"/>
          <a:chExt cx="0" cy="0"/>
        </a:xfrm>
      </p:grpSpPr>
      <p:pic>
        <p:nvPicPr>
          <p:cNvPr id="2" name="Picture 1" descr="A close up of a black background&#10;&#10;Description automatically generated">
            <a:extLst>
              <a:ext uri="{FF2B5EF4-FFF2-40B4-BE49-F238E27FC236}">
                <a16:creationId xmlns:a16="http://schemas.microsoft.com/office/drawing/2014/main" id="{4346CA0C-0E2E-A110-40E8-456C438BB8BC}"/>
              </a:ext>
            </a:extLst>
          </p:cNvPr>
          <p:cNvPicPr>
            <a:picLocks noChangeAspect="1"/>
          </p:cNvPicPr>
          <p:nvPr userDrawn="1"/>
        </p:nvPicPr>
        <p:blipFill rotWithShape="1">
          <a:blip r:embed="rId2"/>
          <a:srcRect l="41268" t="36914" r="848" b="5187"/>
          <a:stretch/>
        </p:blipFill>
        <p:spPr>
          <a:xfrm>
            <a:off x="-14515" y="-1"/>
            <a:ext cx="12206515" cy="6867939"/>
          </a:xfrm>
          <a:prstGeom prst="rect">
            <a:avLst/>
          </a:prstGeom>
        </p:spPr>
      </p:pic>
      <p:sp>
        <p:nvSpPr>
          <p:cNvPr id="8" name="TextBox 7" descr="page number">
            <a:extLst>
              <a:ext uri="{FF2B5EF4-FFF2-40B4-BE49-F238E27FC236}">
                <a16:creationId xmlns:a16="http://schemas.microsoft.com/office/drawing/2014/main" id="{4C9B4774-2F73-AD97-3A21-E8A893DE5C2F}"/>
              </a:ext>
            </a:extLst>
          </p:cNvPr>
          <p:cNvSpPr txBox="1"/>
          <p:nvPr userDrawn="1"/>
        </p:nvSpPr>
        <p:spPr>
          <a:xfrm>
            <a:off x="11886783" y="6502105"/>
            <a:ext cx="166713"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a:ln>
                <a:noFill/>
              </a:ln>
              <a:solidFill>
                <a:schemeClr val="bg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endParaRPr>
          </a:p>
        </p:txBody>
      </p:sp>
      <p:sp>
        <p:nvSpPr>
          <p:cNvPr id="9" name="Rectangle 8" descr="Department or Event Name">
            <a:extLst>
              <a:ext uri="{FF2B5EF4-FFF2-40B4-BE49-F238E27FC236}">
                <a16:creationId xmlns:a16="http://schemas.microsoft.com/office/drawing/2014/main" id="{25FC8D74-60A1-C2EB-F149-553F0B905799}"/>
              </a:ext>
            </a:extLst>
          </p:cNvPr>
          <p:cNvSpPr/>
          <p:nvPr userDrawn="1"/>
        </p:nvSpPr>
        <p:spPr>
          <a:xfrm>
            <a:off x="609600" y="6455939"/>
            <a:ext cx="1867819" cy="246221"/>
          </a:xfrm>
          <a:prstGeom prst="rect">
            <a:avLst/>
          </a:prstGeom>
        </p:spPr>
        <p:txBody>
          <a:bodyPr wrap="none" anchor="b" anchorCtr="0">
            <a:spAutoFit/>
          </a:bodyPr>
          <a:lstStyle/>
          <a:p>
            <a:pPr algn="l"/>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Intel Distributed Computing</a:t>
            </a:r>
          </a:p>
        </p:txBody>
      </p:sp>
      <p:pic>
        <p:nvPicPr>
          <p:cNvPr id="10" name="Picture 9" descr="A blue and white logo&#10;&#10;Description automatically generated">
            <a:extLst>
              <a:ext uri="{FF2B5EF4-FFF2-40B4-BE49-F238E27FC236}">
                <a16:creationId xmlns:a16="http://schemas.microsoft.com/office/drawing/2014/main" id="{1D686329-CB90-19D1-EF3C-51BB5BCC7F2A}"/>
              </a:ext>
            </a:extLst>
          </p:cNvPr>
          <p:cNvPicPr>
            <a:picLocks noChangeAspect="1"/>
          </p:cNvPicPr>
          <p:nvPr userDrawn="1"/>
        </p:nvPicPr>
        <p:blipFill>
          <a:blip r:embed="rId3"/>
          <a:stretch>
            <a:fillRect/>
          </a:stretch>
        </p:blipFill>
        <p:spPr>
          <a:xfrm>
            <a:off x="-7257" y="6258339"/>
            <a:ext cx="609600" cy="609600"/>
          </a:xfrm>
          <a:prstGeom prst="rect">
            <a:avLst/>
          </a:prstGeom>
        </p:spPr>
      </p:pic>
    </p:spTree>
    <p:extLst>
      <p:ext uri="{BB962C8B-B14F-4D97-AF65-F5344CB8AC3E}">
        <p14:creationId xmlns:p14="http://schemas.microsoft.com/office/powerpoint/2010/main" val="2521548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2160">
          <p15:clr>
            <a:srgbClr val="FBAE40"/>
          </p15:clr>
        </p15:guide>
        <p15:guide id="5" pos="240">
          <p15:clr>
            <a:srgbClr val="FBAE40"/>
          </p15:clr>
        </p15:guide>
        <p15:guide id="6" pos="715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taFalling">
    <p:spTree>
      <p:nvGrpSpPr>
        <p:cNvPr id="1" name=""/>
        <p:cNvGrpSpPr/>
        <p:nvPr/>
      </p:nvGrpSpPr>
      <p:grpSpPr>
        <a:xfrm>
          <a:off x="0" y="0"/>
          <a:ext cx="0" cy="0"/>
          <a:chOff x="0" y="0"/>
          <a:chExt cx="0" cy="0"/>
        </a:xfrm>
      </p:grpSpPr>
      <p:pic>
        <p:nvPicPr>
          <p:cNvPr id="3" name="Picture 2" descr="A close-up of a laser beam&#10;&#10;Description automatically generated">
            <a:extLst>
              <a:ext uri="{FF2B5EF4-FFF2-40B4-BE49-F238E27FC236}">
                <a16:creationId xmlns:a16="http://schemas.microsoft.com/office/drawing/2014/main" id="{332A2A70-E45A-C352-89FB-9D00B9B33805}"/>
              </a:ext>
            </a:extLst>
          </p:cNvPr>
          <p:cNvPicPr>
            <a:picLocks noChangeAspect="1"/>
          </p:cNvPicPr>
          <p:nvPr userDrawn="1"/>
        </p:nvPicPr>
        <p:blipFill>
          <a:blip r:embed="rId2">
            <a:duotone>
              <a:prstClr val="black"/>
              <a:schemeClr val="accent6">
                <a:tint val="45000"/>
                <a:satMod val="400000"/>
              </a:schemeClr>
            </a:duotone>
            <a:alphaModFix/>
            <a:extLst>
              <a:ext uri="{BEBA8EAE-BF5A-486C-A8C5-ECC9F3942E4B}">
                <a14:imgProps xmlns:a14="http://schemas.microsoft.com/office/drawing/2010/main">
                  <a14:imgLayer r:embed="rId3">
                    <a14:imgEffect>
                      <a14:colorTemperature colorTemp="11500"/>
                    </a14:imgEffect>
                    <a14:imgEffect>
                      <a14:saturation sat="284000"/>
                    </a14:imgEffect>
                  </a14:imgLayer>
                </a14:imgProps>
              </a:ext>
            </a:extLst>
          </a:blip>
          <a:stretch>
            <a:fillRect/>
          </a:stretch>
        </p:blipFill>
        <p:spPr>
          <a:xfrm>
            <a:off x="0" y="1954"/>
            <a:ext cx="12192000" cy="6854091"/>
          </a:xfrm>
          <a:prstGeom prst="rect">
            <a:avLst/>
          </a:prstGeom>
        </p:spPr>
      </p:pic>
      <p:sp>
        <p:nvSpPr>
          <p:cNvPr id="8" name="TextBox 7" descr="page number">
            <a:extLst>
              <a:ext uri="{FF2B5EF4-FFF2-40B4-BE49-F238E27FC236}">
                <a16:creationId xmlns:a16="http://schemas.microsoft.com/office/drawing/2014/main" id="{4C9B4774-2F73-AD97-3A21-E8A893DE5C2F}"/>
              </a:ext>
            </a:extLst>
          </p:cNvPr>
          <p:cNvSpPr txBox="1"/>
          <p:nvPr userDrawn="1"/>
        </p:nvSpPr>
        <p:spPr>
          <a:xfrm>
            <a:off x="11886783" y="6502105"/>
            <a:ext cx="166713"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a:ln>
                <a:noFill/>
              </a:ln>
              <a:solidFill>
                <a:schemeClr val="bg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endParaRPr>
          </a:p>
        </p:txBody>
      </p:sp>
      <p:sp>
        <p:nvSpPr>
          <p:cNvPr id="9" name="Rectangle 8" descr="Department or Event Name">
            <a:extLst>
              <a:ext uri="{FF2B5EF4-FFF2-40B4-BE49-F238E27FC236}">
                <a16:creationId xmlns:a16="http://schemas.microsoft.com/office/drawing/2014/main" id="{25FC8D74-60A1-C2EB-F149-553F0B905799}"/>
              </a:ext>
            </a:extLst>
          </p:cNvPr>
          <p:cNvSpPr/>
          <p:nvPr userDrawn="1"/>
        </p:nvSpPr>
        <p:spPr>
          <a:xfrm>
            <a:off x="609600" y="6455939"/>
            <a:ext cx="1867819" cy="246221"/>
          </a:xfrm>
          <a:prstGeom prst="rect">
            <a:avLst/>
          </a:prstGeom>
        </p:spPr>
        <p:txBody>
          <a:bodyPr wrap="none" anchor="b" anchorCtr="0">
            <a:spAutoFit/>
          </a:bodyPr>
          <a:lstStyle/>
          <a:p>
            <a:pPr algn="l"/>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Intel Distributed Computing</a:t>
            </a:r>
          </a:p>
        </p:txBody>
      </p:sp>
      <p:pic>
        <p:nvPicPr>
          <p:cNvPr id="10" name="Picture 9" descr="A blue and white logo&#10;&#10;Description automatically generated">
            <a:extLst>
              <a:ext uri="{FF2B5EF4-FFF2-40B4-BE49-F238E27FC236}">
                <a16:creationId xmlns:a16="http://schemas.microsoft.com/office/drawing/2014/main" id="{1D686329-CB90-19D1-EF3C-51BB5BCC7F2A}"/>
              </a:ext>
            </a:extLst>
          </p:cNvPr>
          <p:cNvPicPr>
            <a:picLocks noChangeAspect="1"/>
          </p:cNvPicPr>
          <p:nvPr userDrawn="1"/>
        </p:nvPicPr>
        <p:blipFill>
          <a:blip r:embed="rId4"/>
          <a:stretch>
            <a:fillRect/>
          </a:stretch>
        </p:blipFill>
        <p:spPr>
          <a:xfrm>
            <a:off x="-7257" y="6258339"/>
            <a:ext cx="609600" cy="609600"/>
          </a:xfrm>
          <a:prstGeom prst="rect">
            <a:avLst/>
          </a:prstGeom>
        </p:spPr>
      </p:pic>
    </p:spTree>
    <p:extLst>
      <p:ext uri="{BB962C8B-B14F-4D97-AF65-F5344CB8AC3E}">
        <p14:creationId xmlns:p14="http://schemas.microsoft.com/office/powerpoint/2010/main" val="88513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2160">
          <p15:clr>
            <a:srgbClr val="FBAE40"/>
          </p15:clr>
        </p15:guide>
        <p15:guide id="5" pos="240">
          <p15:clr>
            <a:srgbClr val="FBAE40"/>
          </p15:clr>
        </p15:guide>
        <p15:guide id="6" pos="715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ityScape">
    <p:spTree>
      <p:nvGrpSpPr>
        <p:cNvPr id="1" name=""/>
        <p:cNvGrpSpPr/>
        <p:nvPr/>
      </p:nvGrpSpPr>
      <p:grpSpPr>
        <a:xfrm>
          <a:off x="0" y="0"/>
          <a:ext cx="0" cy="0"/>
          <a:chOff x="0" y="0"/>
          <a:chExt cx="0" cy="0"/>
        </a:xfrm>
      </p:grpSpPr>
      <p:pic>
        <p:nvPicPr>
          <p:cNvPr id="2" name="Picture 1" descr="A city at night with lights&#10;&#10;Description automatically generated">
            <a:extLst>
              <a:ext uri="{FF2B5EF4-FFF2-40B4-BE49-F238E27FC236}">
                <a16:creationId xmlns:a16="http://schemas.microsoft.com/office/drawing/2014/main" id="{15BE7D7A-FABD-3E43-BFB0-CA4C29FAEC1A}"/>
              </a:ext>
            </a:extLst>
          </p:cNvPr>
          <p:cNvPicPr>
            <a:picLocks noChangeAspect="1"/>
          </p:cNvPicPr>
          <p:nvPr userDrawn="1"/>
        </p:nvPicPr>
        <p:blipFill>
          <a:blip r:embed="rId2">
            <a:alphaModFix amt="86000"/>
            <a:duotone>
              <a:prstClr val="black"/>
              <a:schemeClr val="accent1">
                <a:tint val="45000"/>
                <a:satMod val="400000"/>
              </a:schemeClr>
            </a:duotone>
            <a:extLst>
              <a:ext uri="{BEBA8EAE-BF5A-486C-A8C5-ECC9F3942E4B}">
                <a14:imgProps xmlns:a14="http://schemas.microsoft.com/office/drawing/2010/main">
                  <a14:imgLayer r:embed="rId3">
                    <a14:imgEffect>
                      <a14:colorTemperature colorTemp="5267"/>
                    </a14:imgEffect>
                    <a14:imgEffect>
                      <a14:saturation sat="400000"/>
                    </a14:imgEffect>
                  </a14:imgLayer>
                </a14:imgProps>
              </a:ext>
            </a:extLst>
          </a:blip>
          <a:stretch>
            <a:fillRect/>
          </a:stretch>
        </p:blipFill>
        <p:spPr>
          <a:xfrm>
            <a:off x="2346" y="0"/>
            <a:ext cx="12189654" cy="6859320"/>
          </a:xfrm>
          <a:prstGeom prst="rect">
            <a:avLst/>
          </a:prstGeom>
        </p:spPr>
      </p:pic>
      <p:sp>
        <p:nvSpPr>
          <p:cNvPr id="8" name="TextBox 7" descr="page number">
            <a:extLst>
              <a:ext uri="{FF2B5EF4-FFF2-40B4-BE49-F238E27FC236}">
                <a16:creationId xmlns:a16="http://schemas.microsoft.com/office/drawing/2014/main" id="{4C9B4774-2F73-AD97-3A21-E8A893DE5C2F}"/>
              </a:ext>
            </a:extLst>
          </p:cNvPr>
          <p:cNvSpPr txBox="1"/>
          <p:nvPr userDrawn="1"/>
        </p:nvSpPr>
        <p:spPr>
          <a:xfrm>
            <a:off x="11886783" y="6502105"/>
            <a:ext cx="166713"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a:ln>
                <a:noFill/>
              </a:ln>
              <a:solidFill>
                <a:schemeClr val="bg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endParaRPr>
          </a:p>
        </p:txBody>
      </p:sp>
      <p:sp>
        <p:nvSpPr>
          <p:cNvPr id="9" name="Rectangle 8" descr="Department or Event Name">
            <a:extLst>
              <a:ext uri="{FF2B5EF4-FFF2-40B4-BE49-F238E27FC236}">
                <a16:creationId xmlns:a16="http://schemas.microsoft.com/office/drawing/2014/main" id="{25FC8D74-60A1-C2EB-F149-553F0B905799}"/>
              </a:ext>
            </a:extLst>
          </p:cNvPr>
          <p:cNvSpPr/>
          <p:nvPr userDrawn="1"/>
        </p:nvSpPr>
        <p:spPr>
          <a:xfrm>
            <a:off x="609600" y="6455939"/>
            <a:ext cx="1867819" cy="246221"/>
          </a:xfrm>
          <a:prstGeom prst="rect">
            <a:avLst/>
          </a:prstGeom>
        </p:spPr>
        <p:txBody>
          <a:bodyPr wrap="none" anchor="b" anchorCtr="0">
            <a:spAutoFit/>
          </a:bodyPr>
          <a:lstStyle/>
          <a:p>
            <a:pPr algn="l"/>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Intel Distributed Computing</a:t>
            </a:r>
          </a:p>
        </p:txBody>
      </p:sp>
      <p:pic>
        <p:nvPicPr>
          <p:cNvPr id="10" name="Picture 9" descr="A blue and white logo&#10;&#10;Description automatically generated">
            <a:extLst>
              <a:ext uri="{FF2B5EF4-FFF2-40B4-BE49-F238E27FC236}">
                <a16:creationId xmlns:a16="http://schemas.microsoft.com/office/drawing/2014/main" id="{1D686329-CB90-19D1-EF3C-51BB5BCC7F2A}"/>
              </a:ext>
            </a:extLst>
          </p:cNvPr>
          <p:cNvPicPr>
            <a:picLocks noChangeAspect="1"/>
          </p:cNvPicPr>
          <p:nvPr userDrawn="1"/>
        </p:nvPicPr>
        <p:blipFill>
          <a:blip r:embed="rId4"/>
          <a:stretch>
            <a:fillRect/>
          </a:stretch>
        </p:blipFill>
        <p:spPr>
          <a:xfrm>
            <a:off x="-7257" y="6258339"/>
            <a:ext cx="609600" cy="609600"/>
          </a:xfrm>
          <a:prstGeom prst="rect">
            <a:avLst/>
          </a:prstGeom>
        </p:spPr>
      </p:pic>
    </p:spTree>
    <p:extLst>
      <p:ext uri="{BB962C8B-B14F-4D97-AF65-F5344CB8AC3E}">
        <p14:creationId xmlns:p14="http://schemas.microsoft.com/office/powerpoint/2010/main" val="4199561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2160">
          <p15:clr>
            <a:srgbClr val="FBAE40"/>
          </p15:clr>
        </p15:guide>
        <p15:guide id="5" pos="240">
          <p15:clr>
            <a:srgbClr val="FBAE40"/>
          </p15:clr>
        </p15:guide>
        <p15:guide id="6" pos="71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Inte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close up of a network&#10;&#10;Description automatically generated">
            <a:extLst>
              <a:ext uri="{FF2B5EF4-FFF2-40B4-BE49-F238E27FC236}">
                <a16:creationId xmlns:a16="http://schemas.microsoft.com/office/drawing/2014/main" id="{F68BB5E4-6D3E-DD12-31E1-7640D4E3241D}"/>
              </a:ext>
            </a:extLst>
          </p:cNvPr>
          <p:cNvPicPr>
            <a:picLocks noChangeAspect="1"/>
          </p:cNvPicPr>
          <p:nvPr userDrawn="1"/>
        </p:nvPicPr>
        <p:blipFill rotWithShape="1">
          <a:blip r:embed="rId3"/>
          <a:srcRect l="6928" t="8611" b="27423"/>
          <a:stretch/>
        </p:blipFill>
        <p:spPr>
          <a:xfrm rot="10800000">
            <a:off x="-2" y="-2"/>
            <a:ext cx="12192002" cy="6858002"/>
          </a:xfrm>
          <a:prstGeom prst="rect">
            <a:avLst/>
          </a:prstGeom>
        </p:spPr>
      </p:pic>
      <p:pic>
        <p:nvPicPr>
          <p:cNvPr id="2" name="Picture 1" descr="Logo&#10;&#10;Description automatically generated">
            <a:extLst>
              <a:ext uri="{FF2B5EF4-FFF2-40B4-BE49-F238E27FC236}">
                <a16:creationId xmlns:a16="http://schemas.microsoft.com/office/drawing/2014/main" id="{BADC3596-057F-C25A-F702-B02E10B47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40060" y="2626737"/>
            <a:ext cx="4052408" cy="1643927"/>
          </a:xfrm>
          <a:prstGeom prst="rect">
            <a:avLst/>
          </a:prstGeom>
        </p:spPr>
      </p:pic>
    </p:spTree>
    <p:extLst>
      <p:ext uri="{BB962C8B-B14F-4D97-AF65-F5344CB8AC3E}">
        <p14:creationId xmlns:p14="http://schemas.microsoft.com/office/powerpoint/2010/main" val="15210037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15AA-229D-4A6C-90C6-57CFD374E6F1}"/>
              </a:ext>
            </a:extLst>
          </p:cNvPr>
          <p:cNvSpPr>
            <a:spLocks noGrp="1"/>
          </p:cNvSpPr>
          <p:nvPr>
            <p:ph type="title"/>
          </p:nvPr>
        </p:nvSpPr>
        <p:spPr/>
        <p:txBody>
          <a:bodyPr/>
          <a:lstStyle>
            <a:lvl1pPr>
              <a:defRPr>
                <a:solidFill>
                  <a:schemeClr val="tx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160114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ArcedRight">
    <p:spTree>
      <p:nvGrpSpPr>
        <p:cNvPr id="1" name=""/>
        <p:cNvGrpSpPr/>
        <p:nvPr/>
      </p:nvGrpSpPr>
      <p:grpSpPr>
        <a:xfrm>
          <a:off x="0" y="0"/>
          <a:ext cx="0" cy="0"/>
          <a:chOff x="0" y="0"/>
          <a:chExt cx="0" cy="0"/>
        </a:xfrm>
      </p:grpSpPr>
      <p:pic>
        <p:nvPicPr>
          <p:cNvPr id="5" name="Picture 4" descr="A close up of a black background&#10;&#10;Description automatically generated">
            <a:extLst>
              <a:ext uri="{FF2B5EF4-FFF2-40B4-BE49-F238E27FC236}">
                <a16:creationId xmlns:a16="http://schemas.microsoft.com/office/drawing/2014/main" id="{AD4C6D96-4E6D-DF72-AB11-ACBAEE9B44B9}"/>
              </a:ext>
            </a:extLst>
          </p:cNvPr>
          <p:cNvPicPr>
            <a:picLocks noChangeAspect="1"/>
          </p:cNvPicPr>
          <p:nvPr userDrawn="1"/>
        </p:nvPicPr>
        <p:blipFill rotWithShape="1">
          <a:blip r:embed="rId2"/>
          <a:srcRect l="1047" b="1047"/>
          <a:stretch/>
        </p:blipFill>
        <p:spPr>
          <a:xfrm>
            <a:off x="0" y="9939"/>
            <a:ext cx="12192000" cy="6858000"/>
          </a:xfrm>
          <a:prstGeom prst="rect">
            <a:avLst/>
          </a:prstGeom>
        </p:spPr>
      </p:pic>
      <p:sp>
        <p:nvSpPr>
          <p:cNvPr id="6" name="TextBox 5" descr="page number">
            <a:extLst>
              <a:ext uri="{FF2B5EF4-FFF2-40B4-BE49-F238E27FC236}">
                <a16:creationId xmlns:a16="http://schemas.microsoft.com/office/drawing/2014/main" id="{4BE93387-C5D6-518C-DFAC-C317889786AD}"/>
              </a:ext>
            </a:extLst>
          </p:cNvPr>
          <p:cNvSpPr txBox="1"/>
          <p:nvPr userDrawn="1"/>
        </p:nvSpPr>
        <p:spPr>
          <a:xfrm>
            <a:off x="11886783" y="6502105"/>
            <a:ext cx="166713"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a:ln>
                <a:noFill/>
              </a:ln>
              <a:solidFill>
                <a:schemeClr val="bg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endParaRPr>
          </a:p>
        </p:txBody>
      </p:sp>
      <p:sp>
        <p:nvSpPr>
          <p:cNvPr id="8" name="Rectangle 7" descr="Department or Event Name">
            <a:extLst>
              <a:ext uri="{FF2B5EF4-FFF2-40B4-BE49-F238E27FC236}">
                <a16:creationId xmlns:a16="http://schemas.microsoft.com/office/drawing/2014/main" id="{D64C8217-BA4B-6D91-BEA2-1A8D1E4C5223}"/>
              </a:ext>
            </a:extLst>
          </p:cNvPr>
          <p:cNvSpPr/>
          <p:nvPr userDrawn="1"/>
        </p:nvSpPr>
        <p:spPr>
          <a:xfrm>
            <a:off x="609600" y="6455939"/>
            <a:ext cx="1867819" cy="246221"/>
          </a:xfrm>
          <a:prstGeom prst="rect">
            <a:avLst/>
          </a:prstGeom>
        </p:spPr>
        <p:txBody>
          <a:bodyPr wrap="none" anchor="b" anchorCtr="0">
            <a:spAutoFit/>
          </a:bodyPr>
          <a:lstStyle/>
          <a:p>
            <a:pPr algn="l"/>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Intel Distributed Computing</a:t>
            </a:r>
          </a:p>
        </p:txBody>
      </p:sp>
      <p:pic>
        <p:nvPicPr>
          <p:cNvPr id="9" name="Picture 8" descr="A blue and white logo&#10;&#10;Description automatically generated">
            <a:extLst>
              <a:ext uri="{FF2B5EF4-FFF2-40B4-BE49-F238E27FC236}">
                <a16:creationId xmlns:a16="http://schemas.microsoft.com/office/drawing/2014/main" id="{A0BFE281-54A9-7DFA-0CF3-69032E7FB7A8}"/>
              </a:ext>
            </a:extLst>
          </p:cNvPr>
          <p:cNvPicPr>
            <a:picLocks noChangeAspect="1"/>
          </p:cNvPicPr>
          <p:nvPr userDrawn="1"/>
        </p:nvPicPr>
        <p:blipFill>
          <a:blip r:embed="rId3"/>
          <a:stretch>
            <a:fillRect/>
          </a:stretch>
        </p:blipFill>
        <p:spPr>
          <a:xfrm>
            <a:off x="-7257" y="6258339"/>
            <a:ext cx="609600" cy="609600"/>
          </a:xfrm>
          <a:prstGeom prst="rect">
            <a:avLst/>
          </a:prstGeom>
        </p:spPr>
      </p:pic>
    </p:spTree>
    <p:extLst>
      <p:ext uri="{BB962C8B-B14F-4D97-AF65-F5344CB8AC3E}">
        <p14:creationId xmlns:p14="http://schemas.microsoft.com/office/powerpoint/2010/main" val="3981706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FilledLower">
    <p:spTree>
      <p:nvGrpSpPr>
        <p:cNvPr id="1" name=""/>
        <p:cNvGrpSpPr/>
        <p:nvPr/>
      </p:nvGrpSpPr>
      <p:grpSpPr>
        <a:xfrm>
          <a:off x="0" y="0"/>
          <a:ext cx="0" cy="0"/>
          <a:chOff x="0" y="0"/>
          <a:chExt cx="0" cy="0"/>
        </a:xfrm>
      </p:grpSpPr>
      <p:pic>
        <p:nvPicPr>
          <p:cNvPr id="9" name="Picture 8" descr="A close up of a network&#10;&#10;Description automatically generated">
            <a:extLst>
              <a:ext uri="{FF2B5EF4-FFF2-40B4-BE49-F238E27FC236}">
                <a16:creationId xmlns:a16="http://schemas.microsoft.com/office/drawing/2014/main" id="{24EA97DE-A0BA-985B-C8E2-D3924AFAD5BA}"/>
              </a:ext>
            </a:extLst>
          </p:cNvPr>
          <p:cNvPicPr>
            <a:picLocks noChangeAspect="1"/>
          </p:cNvPicPr>
          <p:nvPr userDrawn="1"/>
        </p:nvPicPr>
        <p:blipFill rotWithShape="1">
          <a:blip r:embed="rId2"/>
          <a:srcRect t="31214"/>
          <a:stretch/>
        </p:blipFill>
        <p:spPr>
          <a:xfrm>
            <a:off x="-7258" y="0"/>
            <a:ext cx="12199257" cy="6867940"/>
          </a:xfrm>
          <a:prstGeom prst="rect">
            <a:avLst/>
          </a:prstGeom>
        </p:spPr>
      </p:pic>
      <p:sp>
        <p:nvSpPr>
          <p:cNvPr id="10" name="TextBox 9" descr="page number">
            <a:extLst>
              <a:ext uri="{FF2B5EF4-FFF2-40B4-BE49-F238E27FC236}">
                <a16:creationId xmlns:a16="http://schemas.microsoft.com/office/drawing/2014/main" id="{DD10EF79-2C61-2FF2-B5AD-C86174B2A3B4}"/>
              </a:ext>
            </a:extLst>
          </p:cNvPr>
          <p:cNvSpPr txBox="1"/>
          <p:nvPr userDrawn="1"/>
        </p:nvSpPr>
        <p:spPr>
          <a:xfrm>
            <a:off x="11886783" y="6502105"/>
            <a:ext cx="166713"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a:ln>
                <a:noFill/>
              </a:ln>
              <a:solidFill>
                <a:schemeClr val="bg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endParaRPr>
          </a:p>
        </p:txBody>
      </p:sp>
      <p:sp>
        <p:nvSpPr>
          <p:cNvPr id="12" name="Rectangle 11" descr="Department or Event Name">
            <a:extLst>
              <a:ext uri="{FF2B5EF4-FFF2-40B4-BE49-F238E27FC236}">
                <a16:creationId xmlns:a16="http://schemas.microsoft.com/office/drawing/2014/main" id="{B59FEEDF-CCA2-CA85-C51B-6115537E0703}"/>
              </a:ext>
            </a:extLst>
          </p:cNvPr>
          <p:cNvSpPr/>
          <p:nvPr userDrawn="1"/>
        </p:nvSpPr>
        <p:spPr>
          <a:xfrm>
            <a:off x="609600" y="6455939"/>
            <a:ext cx="1867819" cy="246221"/>
          </a:xfrm>
          <a:prstGeom prst="rect">
            <a:avLst/>
          </a:prstGeom>
        </p:spPr>
        <p:txBody>
          <a:bodyPr wrap="none" anchor="b" anchorCtr="0">
            <a:spAutoFit/>
          </a:bodyPr>
          <a:lstStyle/>
          <a:p>
            <a:pPr algn="l"/>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Intel Distributed Computing</a:t>
            </a:r>
          </a:p>
        </p:txBody>
      </p:sp>
      <p:pic>
        <p:nvPicPr>
          <p:cNvPr id="13" name="Picture 12" descr="A blue and white logo&#10;&#10;Description automatically generated">
            <a:extLst>
              <a:ext uri="{FF2B5EF4-FFF2-40B4-BE49-F238E27FC236}">
                <a16:creationId xmlns:a16="http://schemas.microsoft.com/office/drawing/2014/main" id="{DBD8EDA1-B8C3-4564-615D-FEA26BA1DE22}"/>
              </a:ext>
            </a:extLst>
          </p:cNvPr>
          <p:cNvPicPr>
            <a:picLocks noChangeAspect="1"/>
          </p:cNvPicPr>
          <p:nvPr userDrawn="1"/>
        </p:nvPicPr>
        <p:blipFill>
          <a:blip r:embed="rId3"/>
          <a:stretch>
            <a:fillRect/>
          </a:stretch>
        </p:blipFill>
        <p:spPr>
          <a:xfrm>
            <a:off x="-7258" y="6266853"/>
            <a:ext cx="609600" cy="609600"/>
          </a:xfrm>
          <a:prstGeom prst="rect">
            <a:avLst/>
          </a:prstGeom>
        </p:spPr>
      </p:pic>
    </p:spTree>
    <p:extLst>
      <p:ext uri="{BB962C8B-B14F-4D97-AF65-F5344CB8AC3E}">
        <p14:creationId xmlns:p14="http://schemas.microsoft.com/office/powerpoint/2010/main" val="313350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Black">
    <p:spTree>
      <p:nvGrpSpPr>
        <p:cNvPr id="1" name=""/>
        <p:cNvGrpSpPr/>
        <p:nvPr/>
      </p:nvGrpSpPr>
      <p:grpSpPr>
        <a:xfrm>
          <a:off x="0" y="0"/>
          <a:ext cx="0" cy="0"/>
          <a:chOff x="0" y="0"/>
          <a:chExt cx="0" cy="0"/>
        </a:xfrm>
      </p:grpSpPr>
      <p:sp>
        <p:nvSpPr>
          <p:cNvPr id="8" name="TextBox 7" descr="page number">
            <a:extLst>
              <a:ext uri="{FF2B5EF4-FFF2-40B4-BE49-F238E27FC236}">
                <a16:creationId xmlns:a16="http://schemas.microsoft.com/office/drawing/2014/main" id="{4C9B4774-2F73-AD97-3A21-E8A893DE5C2F}"/>
              </a:ext>
            </a:extLst>
          </p:cNvPr>
          <p:cNvSpPr txBox="1"/>
          <p:nvPr userDrawn="1"/>
        </p:nvSpPr>
        <p:spPr>
          <a:xfrm>
            <a:off x="11886783" y="6502105"/>
            <a:ext cx="166713"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a:ln>
                <a:noFill/>
              </a:ln>
              <a:solidFill>
                <a:schemeClr val="bg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endParaRPr>
          </a:p>
        </p:txBody>
      </p:sp>
      <p:sp>
        <p:nvSpPr>
          <p:cNvPr id="9" name="Rectangle 8" descr="Department or Event Name">
            <a:extLst>
              <a:ext uri="{FF2B5EF4-FFF2-40B4-BE49-F238E27FC236}">
                <a16:creationId xmlns:a16="http://schemas.microsoft.com/office/drawing/2014/main" id="{25FC8D74-60A1-C2EB-F149-553F0B905799}"/>
              </a:ext>
            </a:extLst>
          </p:cNvPr>
          <p:cNvSpPr/>
          <p:nvPr userDrawn="1"/>
        </p:nvSpPr>
        <p:spPr>
          <a:xfrm>
            <a:off x="609600" y="6455939"/>
            <a:ext cx="1867819" cy="246221"/>
          </a:xfrm>
          <a:prstGeom prst="rect">
            <a:avLst/>
          </a:prstGeom>
        </p:spPr>
        <p:txBody>
          <a:bodyPr wrap="none" anchor="b" anchorCtr="0">
            <a:spAutoFit/>
          </a:bodyPr>
          <a:lstStyle/>
          <a:p>
            <a:pPr algn="l"/>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Intel Distributed Computing</a:t>
            </a:r>
          </a:p>
        </p:txBody>
      </p:sp>
      <p:pic>
        <p:nvPicPr>
          <p:cNvPr id="10" name="Picture 9" descr="A blue and white logo&#10;&#10;Description automatically generated">
            <a:extLst>
              <a:ext uri="{FF2B5EF4-FFF2-40B4-BE49-F238E27FC236}">
                <a16:creationId xmlns:a16="http://schemas.microsoft.com/office/drawing/2014/main" id="{1D686329-CB90-19D1-EF3C-51BB5BCC7F2A}"/>
              </a:ext>
            </a:extLst>
          </p:cNvPr>
          <p:cNvPicPr>
            <a:picLocks noChangeAspect="1"/>
          </p:cNvPicPr>
          <p:nvPr userDrawn="1"/>
        </p:nvPicPr>
        <p:blipFill>
          <a:blip r:embed="rId2"/>
          <a:stretch>
            <a:fillRect/>
          </a:stretch>
        </p:blipFill>
        <p:spPr>
          <a:xfrm>
            <a:off x="-7257" y="6258339"/>
            <a:ext cx="609600" cy="609600"/>
          </a:xfrm>
          <a:prstGeom prst="rect">
            <a:avLst/>
          </a:prstGeom>
        </p:spPr>
      </p:pic>
    </p:spTree>
    <p:extLst>
      <p:ext uri="{BB962C8B-B14F-4D97-AF65-F5344CB8AC3E}">
        <p14:creationId xmlns:p14="http://schemas.microsoft.com/office/powerpoint/2010/main" val="251701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2160">
          <p15:clr>
            <a:srgbClr val="FBAE40"/>
          </p15:clr>
        </p15:guide>
        <p15:guide id="5" pos="240">
          <p15:clr>
            <a:srgbClr val="FBAE40"/>
          </p15:clr>
        </p15:guide>
        <p15:guide id="6" pos="715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wess Slides Mas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78CCD6-1FBF-2D48-6E5E-A0B48D8F941F}"/>
              </a:ext>
            </a:extLst>
          </p:cNvPr>
          <p:cNvSpPr/>
          <p:nvPr userDrawn="1"/>
        </p:nvSpPr>
        <p:spPr>
          <a:xfrm>
            <a:off x="-185738" y="-171450"/>
            <a:ext cx="12501563" cy="718661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41162E9D-0CCD-9A2C-2395-30033537FDF0}"/>
              </a:ext>
            </a:extLst>
          </p:cNvPr>
          <p:cNvSpPr>
            <a:spLocks noGrp="1"/>
          </p:cNvSpPr>
          <p:nvPr>
            <p:ph type="sldNum" sz="quarter" idx="12"/>
          </p:nvPr>
        </p:nvSpPr>
        <p:spPr>
          <a:xfrm>
            <a:off x="11394481" y="6448803"/>
            <a:ext cx="735089" cy="365125"/>
          </a:xfrm>
          <a:prstGeom prst="rect">
            <a:avLst/>
          </a:prstGeom>
          <a:noFill/>
        </p:spPr>
        <p:txBody>
          <a:bodyPr/>
          <a:lstStyle>
            <a:lvl1pPr>
              <a:defRPr sz="1200">
                <a:solidFill>
                  <a:schemeClr val="tx1"/>
                </a:solidFill>
              </a:defRPr>
            </a:lvl1pPr>
          </a:lstStyle>
          <a:p>
            <a:fld id="{965FBC5C-46D5-43BC-A639-4E382A9278FB}" type="slidenum">
              <a:rPr lang="en-US" smtClean="0"/>
              <a:pPr/>
              <a:t>‹#›</a:t>
            </a:fld>
            <a:r>
              <a:rPr lang="en-US"/>
              <a:t> </a:t>
            </a:r>
          </a:p>
        </p:txBody>
      </p:sp>
      <p:sp>
        <p:nvSpPr>
          <p:cNvPr id="4" name="TextBox 3">
            <a:extLst>
              <a:ext uri="{FF2B5EF4-FFF2-40B4-BE49-F238E27FC236}">
                <a16:creationId xmlns:a16="http://schemas.microsoft.com/office/drawing/2014/main" id="{96AD71DF-AA08-283B-3BF7-EE5433016DC7}"/>
              </a:ext>
            </a:extLst>
          </p:cNvPr>
          <p:cNvSpPr txBox="1"/>
          <p:nvPr userDrawn="1"/>
        </p:nvSpPr>
        <p:spPr>
          <a:xfrm>
            <a:off x="144142" y="6228232"/>
            <a:ext cx="3302571" cy="276999"/>
          </a:xfrm>
          <a:prstGeom prst="rect">
            <a:avLst/>
          </a:prstGeom>
          <a:noFill/>
        </p:spPr>
        <p:txBody>
          <a:bodyPr wrap="none" rtlCol="0">
            <a:spAutoFit/>
          </a:bodyPr>
          <a:lstStyle/>
          <a:p>
            <a:r>
              <a:rPr lang="en-US" sz="1200"/>
              <a:t>Prowess Consulting | </a:t>
            </a:r>
            <a:r>
              <a:rPr lang="en-US" sz="1200">
                <a:solidFill>
                  <a:schemeClr val="accent2"/>
                </a:solidFill>
              </a:rPr>
              <a:t>Proprietary and Confidential</a:t>
            </a:r>
          </a:p>
        </p:txBody>
      </p:sp>
    </p:spTree>
    <p:extLst>
      <p:ext uri="{BB962C8B-B14F-4D97-AF65-F5344CB8AC3E}">
        <p14:creationId xmlns:p14="http://schemas.microsoft.com/office/powerpoint/2010/main" val="1770092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2160">
          <p15:clr>
            <a:srgbClr val="FBAE40"/>
          </p15:clr>
        </p15:guide>
        <p15:guide id="5" pos="240">
          <p15:clr>
            <a:srgbClr val="FBAE40"/>
          </p15:clr>
        </p15:guide>
        <p15:guide id="6" pos="715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woopingRight">
    <p:spTree>
      <p:nvGrpSpPr>
        <p:cNvPr id="1" name=""/>
        <p:cNvGrpSpPr/>
        <p:nvPr/>
      </p:nvGrpSpPr>
      <p:grpSpPr>
        <a:xfrm>
          <a:off x="0" y="0"/>
          <a:ext cx="0" cy="0"/>
          <a:chOff x="0" y="0"/>
          <a:chExt cx="0" cy="0"/>
        </a:xfrm>
      </p:grpSpPr>
      <p:pic>
        <p:nvPicPr>
          <p:cNvPr id="2" name="Picture 1" descr="A close up of a black background&#10;&#10;Description automatically generated">
            <a:extLst>
              <a:ext uri="{FF2B5EF4-FFF2-40B4-BE49-F238E27FC236}">
                <a16:creationId xmlns:a16="http://schemas.microsoft.com/office/drawing/2014/main" id="{89A663D2-82C4-DA9A-FC40-D3595B8F7D3F}"/>
              </a:ext>
            </a:extLst>
          </p:cNvPr>
          <p:cNvPicPr>
            <a:picLocks noChangeAspect="1"/>
          </p:cNvPicPr>
          <p:nvPr userDrawn="1"/>
        </p:nvPicPr>
        <p:blipFill rotWithShape="1">
          <a:blip r:embed="rId2"/>
          <a:srcRect l="1047" b="1047"/>
          <a:stretch/>
        </p:blipFill>
        <p:spPr>
          <a:xfrm>
            <a:off x="1" y="1"/>
            <a:ext cx="12192000" cy="6858000"/>
          </a:xfrm>
          <a:prstGeom prst="rect">
            <a:avLst/>
          </a:prstGeom>
        </p:spPr>
      </p:pic>
      <p:sp>
        <p:nvSpPr>
          <p:cNvPr id="8" name="TextBox 7" descr="page number">
            <a:extLst>
              <a:ext uri="{FF2B5EF4-FFF2-40B4-BE49-F238E27FC236}">
                <a16:creationId xmlns:a16="http://schemas.microsoft.com/office/drawing/2014/main" id="{4C9B4774-2F73-AD97-3A21-E8A893DE5C2F}"/>
              </a:ext>
            </a:extLst>
          </p:cNvPr>
          <p:cNvSpPr txBox="1"/>
          <p:nvPr userDrawn="1"/>
        </p:nvSpPr>
        <p:spPr>
          <a:xfrm>
            <a:off x="11886783" y="6502105"/>
            <a:ext cx="166713"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a:ln>
                <a:noFill/>
              </a:ln>
              <a:solidFill>
                <a:schemeClr val="bg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endParaRPr>
          </a:p>
        </p:txBody>
      </p:sp>
      <p:sp>
        <p:nvSpPr>
          <p:cNvPr id="9" name="Rectangle 8" descr="Department or Event Name">
            <a:extLst>
              <a:ext uri="{FF2B5EF4-FFF2-40B4-BE49-F238E27FC236}">
                <a16:creationId xmlns:a16="http://schemas.microsoft.com/office/drawing/2014/main" id="{25FC8D74-60A1-C2EB-F149-553F0B905799}"/>
              </a:ext>
            </a:extLst>
          </p:cNvPr>
          <p:cNvSpPr/>
          <p:nvPr userDrawn="1"/>
        </p:nvSpPr>
        <p:spPr>
          <a:xfrm>
            <a:off x="609600" y="6455939"/>
            <a:ext cx="1867819" cy="246221"/>
          </a:xfrm>
          <a:prstGeom prst="rect">
            <a:avLst/>
          </a:prstGeom>
        </p:spPr>
        <p:txBody>
          <a:bodyPr wrap="none" anchor="b" anchorCtr="0">
            <a:spAutoFit/>
          </a:bodyPr>
          <a:lstStyle/>
          <a:p>
            <a:pPr algn="l"/>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Intel Distributed Computing</a:t>
            </a:r>
          </a:p>
        </p:txBody>
      </p:sp>
      <p:pic>
        <p:nvPicPr>
          <p:cNvPr id="10" name="Picture 9" descr="A blue and white logo&#10;&#10;Description automatically generated">
            <a:extLst>
              <a:ext uri="{FF2B5EF4-FFF2-40B4-BE49-F238E27FC236}">
                <a16:creationId xmlns:a16="http://schemas.microsoft.com/office/drawing/2014/main" id="{1D686329-CB90-19D1-EF3C-51BB5BCC7F2A}"/>
              </a:ext>
            </a:extLst>
          </p:cNvPr>
          <p:cNvPicPr>
            <a:picLocks noChangeAspect="1"/>
          </p:cNvPicPr>
          <p:nvPr userDrawn="1"/>
        </p:nvPicPr>
        <p:blipFill>
          <a:blip r:embed="rId3"/>
          <a:stretch>
            <a:fillRect/>
          </a:stretch>
        </p:blipFill>
        <p:spPr>
          <a:xfrm>
            <a:off x="-7257" y="6258339"/>
            <a:ext cx="609600" cy="609600"/>
          </a:xfrm>
          <a:prstGeom prst="rect">
            <a:avLst/>
          </a:prstGeom>
        </p:spPr>
      </p:pic>
    </p:spTree>
    <p:extLst>
      <p:ext uri="{BB962C8B-B14F-4D97-AF65-F5344CB8AC3E}">
        <p14:creationId xmlns:p14="http://schemas.microsoft.com/office/powerpoint/2010/main" val="297136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2160">
          <p15:clr>
            <a:srgbClr val="FBAE40"/>
          </p15:clr>
        </p15:guide>
        <p15:guide id="5" pos="240">
          <p15:clr>
            <a:srgbClr val="FBAE40"/>
          </p15:clr>
        </p15:guide>
        <p15:guide id="6" pos="715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rverRoomImageBG">
    <p:spTree>
      <p:nvGrpSpPr>
        <p:cNvPr id="1" name=""/>
        <p:cNvGrpSpPr/>
        <p:nvPr/>
      </p:nvGrpSpPr>
      <p:grpSpPr>
        <a:xfrm>
          <a:off x="0" y="0"/>
          <a:ext cx="0" cy="0"/>
          <a:chOff x="0" y="0"/>
          <a:chExt cx="0" cy="0"/>
        </a:xfrm>
      </p:grpSpPr>
      <p:pic>
        <p:nvPicPr>
          <p:cNvPr id="2" name="Picture 1" descr="A hallway with lights and rows of servers&#10;&#10;Description automatically generated">
            <a:extLst>
              <a:ext uri="{FF2B5EF4-FFF2-40B4-BE49-F238E27FC236}">
                <a16:creationId xmlns:a16="http://schemas.microsoft.com/office/drawing/2014/main" id="{51751E14-57A6-7EB0-D3C1-0A2A7668FFBC}"/>
              </a:ext>
            </a:extLst>
          </p:cNvPr>
          <p:cNvPicPr>
            <a:picLocks noChangeAspect="1"/>
          </p:cNvPicPr>
          <p:nvPr userDrawn="1"/>
        </p:nvPicPr>
        <p:blipFill>
          <a:blip r:embed="rId2"/>
          <a:stretch>
            <a:fillRect/>
          </a:stretch>
        </p:blipFill>
        <p:spPr>
          <a:xfrm>
            <a:off x="0" y="1010"/>
            <a:ext cx="12193800" cy="6856990"/>
          </a:xfrm>
          <a:prstGeom prst="rect">
            <a:avLst/>
          </a:prstGeom>
        </p:spPr>
      </p:pic>
      <p:sp>
        <p:nvSpPr>
          <p:cNvPr id="8" name="TextBox 7" descr="page number">
            <a:extLst>
              <a:ext uri="{FF2B5EF4-FFF2-40B4-BE49-F238E27FC236}">
                <a16:creationId xmlns:a16="http://schemas.microsoft.com/office/drawing/2014/main" id="{4C9B4774-2F73-AD97-3A21-E8A893DE5C2F}"/>
              </a:ext>
            </a:extLst>
          </p:cNvPr>
          <p:cNvSpPr txBox="1"/>
          <p:nvPr userDrawn="1"/>
        </p:nvSpPr>
        <p:spPr>
          <a:xfrm>
            <a:off x="11886783" y="6502105"/>
            <a:ext cx="166713"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a:ln>
                <a:noFill/>
              </a:ln>
              <a:solidFill>
                <a:schemeClr val="bg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endParaRPr>
          </a:p>
        </p:txBody>
      </p:sp>
      <p:sp>
        <p:nvSpPr>
          <p:cNvPr id="9" name="Rectangle 8" descr="Department or Event Name">
            <a:extLst>
              <a:ext uri="{FF2B5EF4-FFF2-40B4-BE49-F238E27FC236}">
                <a16:creationId xmlns:a16="http://schemas.microsoft.com/office/drawing/2014/main" id="{25FC8D74-60A1-C2EB-F149-553F0B905799}"/>
              </a:ext>
            </a:extLst>
          </p:cNvPr>
          <p:cNvSpPr/>
          <p:nvPr userDrawn="1"/>
        </p:nvSpPr>
        <p:spPr>
          <a:xfrm>
            <a:off x="609600" y="6455939"/>
            <a:ext cx="1867819" cy="246221"/>
          </a:xfrm>
          <a:prstGeom prst="rect">
            <a:avLst/>
          </a:prstGeom>
        </p:spPr>
        <p:txBody>
          <a:bodyPr wrap="none" anchor="b" anchorCtr="0">
            <a:spAutoFit/>
          </a:bodyPr>
          <a:lstStyle/>
          <a:p>
            <a:pPr algn="l"/>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Intel Distributed Computing</a:t>
            </a:r>
          </a:p>
        </p:txBody>
      </p:sp>
      <p:pic>
        <p:nvPicPr>
          <p:cNvPr id="10" name="Picture 9" descr="A blue and white logo&#10;&#10;Description automatically generated">
            <a:extLst>
              <a:ext uri="{FF2B5EF4-FFF2-40B4-BE49-F238E27FC236}">
                <a16:creationId xmlns:a16="http://schemas.microsoft.com/office/drawing/2014/main" id="{1D686329-CB90-19D1-EF3C-51BB5BCC7F2A}"/>
              </a:ext>
            </a:extLst>
          </p:cNvPr>
          <p:cNvPicPr>
            <a:picLocks noChangeAspect="1"/>
          </p:cNvPicPr>
          <p:nvPr userDrawn="1"/>
        </p:nvPicPr>
        <p:blipFill>
          <a:blip r:embed="rId3"/>
          <a:stretch>
            <a:fillRect/>
          </a:stretch>
        </p:blipFill>
        <p:spPr>
          <a:xfrm>
            <a:off x="-7257" y="6258339"/>
            <a:ext cx="609600" cy="609600"/>
          </a:xfrm>
          <a:prstGeom prst="rect">
            <a:avLst/>
          </a:prstGeom>
        </p:spPr>
      </p:pic>
    </p:spTree>
    <p:extLst>
      <p:ext uri="{BB962C8B-B14F-4D97-AF65-F5344CB8AC3E}">
        <p14:creationId xmlns:p14="http://schemas.microsoft.com/office/powerpoint/2010/main" val="75983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2160">
          <p15:clr>
            <a:srgbClr val="FBAE40"/>
          </p15:clr>
        </p15:guide>
        <p15:guide id="5" pos="240">
          <p15:clr>
            <a:srgbClr val="FBAE40"/>
          </p15:clr>
        </p15:guide>
        <p15:guide id="6" pos="71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enedDataBlank">
    <p:spTree>
      <p:nvGrpSpPr>
        <p:cNvPr id="1" name=""/>
        <p:cNvGrpSpPr/>
        <p:nvPr/>
      </p:nvGrpSpPr>
      <p:grpSpPr>
        <a:xfrm>
          <a:off x="0" y="0"/>
          <a:ext cx="0" cy="0"/>
          <a:chOff x="0" y="0"/>
          <a:chExt cx="0" cy="0"/>
        </a:xfrm>
      </p:grpSpPr>
      <p:pic>
        <p:nvPicPr>
          <p:cNvPr id="3" name="Picture 2" descr="A close up of a network&#10;&#10;Description automatically generated">
            <a:extLst>
              <a:ext uri="{FF2B5EF4-FFF2-40B4-BE49-F238E27FC236}">
                <a16:creationId xmlns:a16="http://schemas.microsoft.com/office/drawing/2014/main" id="{FA4EC498-A64D-B838-0412-0C50FAEE2A97}"/>
              </a:ext>
            </a:extLst>
          </p:cNvPr>
          <p:cNvPicPr>
            <a:picLocks noChangeAspect="1"/>
          </p:cNvPicPr>
          <p:nvPr userDrawn="1"/>
        </p:nvPicPr>
        <p:blipFill>
          <a:blip r:embed="rId2"/>
          <a:stretch>
            <a:fillRect/>
          </a:stretch>
        </p:blipFill>
        <p:spPr>
          <a:xfrm rot="10800000">
            <a:off x="3828980" y="0"/>
            <a:ext cx="8363020" cy="6850673"/>
          </a:xfrm>
          <a:prstGeom prst="rect">
            <a:avLst/>
          </a:prstGeom>
        </p:spPr>
      </p:pic>
      <p:sp>
        <p:nvSpPr>
          <p:cNvPr id="8" name="TextBox 7" descr="page number">
            <a:extLst>
              <a:ext uri="{FF2B5EF4-FFF2-40B4-BE49-F238E27FC236}">
                <a16:creationId xmlns:a16="http://schemas.microsoft.com/office/drawing/2014/main" id="{4C9B4774-2F73-AD97-3A21-E8A893DE5C2F}"/>
              </a:ext>
            </a:extLst>
          </p:cNvPr>
          <p:cNvSpPr txBox="1"/>
          <p:nvPr userDrawn="1"/>
        </p:nvSpPr>
        <p:spPr>
          <a:xfrm>
            <a:off x="11886783" y="6502105"/>
            <a:ext cx="166713"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a:ln>
                <a:noFill/>
              </a:ln>
              <a:solidFill>
                <a:schemeClr val="bg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endParaRPr>
          </a:p>
        </p:txBody>
      </p:sp>
      <p:sp>
        <p:nvSpPr>
          <p:cNvPr id="9" name="Rectangle 8" descr="Department or Event Name">
            <a:extLst>
              <a:ext uri="{FF2B5EF4-FFF2-40B4-BE49-F238E27FC236}">
                <a16:creationId xmlns:a16="http://schemas.microsoft.com/office/drawing/2014/main" id="{25FC8D74-60A1-C2EB-F149-553F0B905799}"/>
              </a:ext>
            </a:extLst>
          </p:cNvPr>
          <p:cNvSpPr/>
          <p:nvPr userDrawn="1"/>
        </p:nvSpPr>
        <p:spPr>
          <a:xfrm>
            <a:off x="609600" y="6455939"/>
            <a:ext cx="1867819" cy="246221"/>
          </a:xfrm>
          <a:prstGeom prst="rect">
            <a:avLst/>
          </a:prstGeom>
        </p:spPr>
        <p:txBody>
          <a:bodyPr wrap="none" anchor="b" anchorCtr="0">
            <a:spAutoFit/>
          </a:bodyPr>
          <a:lstStyle/>
          <a:p>
            <a:pPr algn="l"/>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Intel Distributed Computing</a:t>
            </a:r>
          </a:p>
        </p:txBody>
      </p:sp>
      <p:pic>
        <p:nvPicPr>
          <p:cNvPr id="10" name="Picture 9" descr="A blue and white logo&#10;&#10;Description automatically generated">
            <a:extLst>
              <a:ext uri="{FF2B5EF4-FFF2-40B4-BE49-F238E27FC236}">
                <a16:creationId xmlns:a16="http://schemas.microsoft.com/office/drawing/2014/main" id="{1D686329-CB90-19D1-EF3C-51BB5BCC7F2A}"/>
              </a:ext>
            </a:extLst>
          </p:cNvPr>
          <p:cNvPicPr>
            <a:picLocks noChangeAspect="1"/>
          </p:cNvPicPr>
          <p:nvPr userDrawn="1"/>
        </p:nvPicPr>
        <p:blipFill>
          <a:blip r:embed="rId3"/>
          <a:stretch>
            <a:fillRect/>
          </a:stretch>
        </p:blipFill>
        <p:spPr>
          <a:xfrm>
            <a:off x="-7257" y="6258339"/>
            <a:ext cx="609600" cy="609600"/>
          </a:xfrm>
          <a:prstGeom prst="rect">
            <a:avLst/>
          </a:prstGeom>
        </p:spPr>
      </p:pic>
    </p:spTree>
    <p:extLst>
      <p:ext uri="{BB962C8B-B14F-4D97-AF65-F5344CB8AC3E}">
        <p14:creationId xmlns:p14="http://schemas.microsoft.com/office/powerpoint/2010/main" val="45595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2160">
          <p15:clr>
            <a:srgbClr val="FBAE40"/>
          </p15:clr>
        </p15:guide>
        <p15:guide id="5" pos="240">
          <p15:clr>
            <a:srgbClr val="FBAE40"/>
          </p15:clr>
        </p15:guide>
        <p15:guide id="6" pos="71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Brighter">
    <p:spTree>
      <p:nvGrpSpPr>
        <p:cNvPr id="1" name=""/>
        <p:cNvGrpSpPr/>
        <p:nvPr/>
      </p:nvGrpSpPr>
      <p:grpSpPr>
        <a:xfrm>
          <a:off x="0" y="0"/>
          <a:ext cx="0" cy="0"/>
          <a:chOff x="0" y="0"/>
          <a:chExt cx="0" cy="0"/>
        </a:xfrm>
      </p:grpSpPr>
      <p:pic>
        <p:nvPicPr>
          <p:cNvPr id="7" name="Picture 6" descr="A close up of a network&#10;&#10;Description automatically generated">
            <a:extLst>
              <a:ext uri="{FF2B5EF4-FFF2-40B4-BE49-F238E27FC236}">
                <a16:creationId xmlns:a16="http://schemas.microsoft.com/office/drawing/2014/main" id="{7A03D604-B004-29A7-3DE6-3877F912D23D}"/>
              </a:ext>
            </a:extLst>
          </p:cNvPr>
          <p:cNvPicPr>
            <a:picLocks noChangeAspect="1"/>
          </p:cNvPicPr>
          <p:nvPr userDrawn="1"/>
        </p:nvPicPr>
        <p:blipFill rotWithShape="1">
          <a:blip r:embed="rId2"/>
          <a:srcRect l="-2" r="9207" b="24399"/>
          <a:stretch/>
        </p:blipFill>
        <p:spPr>
          <a:xfrm>
            <a:off x="0" y="0"/>
            <a:ext cx="12192000" cy="6858000"/>
          </a:xfrm>
          <a:prstGeom prst="rect">
            <a:avLst/>
          </a:prstGeom>
        </p:spPr>
      </p:pic>
      <p:sp>
        <p:nvSpPr>
          <p:cNvPr id="8" name="TextBox 7" descr="page number">
            <a:extLst>
              <a:ext uri="{FF2B5EF4-FFF2-40B4-BE49-F238E27FC236}">
                <a16:creationId xmlns:a16="http://schemas.microsoft.com/office/drawing/2014/main" id="{BA4F6BFD-3323-A76D-5F75-B609EFED6FD3}"/>
              </a:ext>
            </a:extLst>
          </p:cNvPr>
          <p:cNvSpPr txBox="1"/>
          <p:nvPr userDrawn="1"/>
        </p:nvSpPr>
        <p:spPr>
          <a:xfrm>
            <a:off x="11886783" y="6502105"/>
            <a:ext cx="166713"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a:ln>
                <a:noFill/>
              </a:ln>
              <a:solidFill>
                <a:schemeClr val="bg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endParaRPr>
          </a:p>
        </p:txBody>
      </p:sp>
      <p:sp>
        <p:nvSpPr>
          <p:cNvPr id="9" name="Rectangle 8" descr="Department or Event Name">
            <a:extLst>
              <a:ext uri="{FF2B5EF4-FFF2-40B4-BE49-F238E27FC236}">
                <a16:creationId xmlns:a16="http://schemas.microsoft.com/office/drawing/2014/main" id="{F86E552A-F2F9-F776-A52E-E38A9A2C273D}"/>
              </a:ext>
            </a:extLst>
          </p:cNvPr>
          <p:cNvSpPr/>
          <p:nvPr userDrawn="1"/>
        </p:nvSpPr>
        <p:spPr>
          <a:xfrm>
            <a:off x="609600" y="6455939"/>
            <a:ext cx="1867819" cy="246221"/>
          </a:xfrm>
          <a:prstGeom prst="rect">
            <a:avLst/>
          </a:prstGeom>
        </p:spPr>
        <p:txBody>
          <a:bodyPr wrap="none" anchor="b" anchorCtr="0">
            <a:spAutoFit/>
          </a:bodyPr>
          <a:lstStyle/>
          <a:p>
            <a:pPr algn="l"/>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Intel Distributed Computing</a:t>
            </a:r>
          </a:p>
        </p:txBody>
      </p:sp>
      <p:pic>
        <p:nvPicPr>
          <p:cNvPr id="10" name="Picture 9" descr="A blue and white logo&#10;&#10;Description automatically generated">
            <a:extLst>
              <a:ext uri="{FF2B5EF4-FFF2-40B4-BE49-F238E27FC236}">
                <a16:creationId xmlns:a16="http://schemas.microsoft.com/office/drawing/2014/main" id="{8E3AEDD6-EFCA-13E6-7A5C-6C350A1E622A}"/>
              </a:ext>
            </a:extLst>
          </p:cNvPr>
          <p:cNvPicPr>
            <a:picLocks noChangeAspect="1"/>
          </p:cNvPicPr>
          <p:nvPr userDrawn="1"/>
        </p:nvPicPr>
        <p:blipFill>
          <a:blip r:embed="rId3"/>
          <a:stretch>
            <a:fillRect/>
          </a:stretch>
        </p:blipFill>
        <p:spPr>
          <a:xfrm>
            <a:off x="-7257" y="6258339"/>
            <a:ext cx="609600" cy="609600"/>
          </a:xfrm>
          <a:prstGeom prst="rect">
            <a:avLst/>
          </a:prstGeom>
        </p:spPr>
      </p:pic>
    </p:spTree>
    <p:extLst>
      <p:ext uri="{BB962C8B-B14F-4D97-AF65-F5344CB8AC3E}">
        <p14:creationId xmlns:p14="http://schemas.microsoft.com/office/powerpoint/2010/main" val="162480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85CF6E4-58CD-B6A5-3B82-73FDECE805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Tree>
    <p:extLst>
      <p:ext uri="{BB962C8B-B14F-4D97-AF65-F5344CB8AC3E}">
        <p14:creationId xmlns:p14="http://schemas.microsoft.com/office/powerpoint/2010/main" val="3445648946"/>
      </p:ext>
    </p:extLst>
  </p:cSld>
  <p:clrMap bg1="lt1" tx1="dk1" bg2="lt2" tx2="dk2" accent1="accent1" accent2="accent2" accent3="accent3" accent4="accent4" accent5="accent5" accent6="accent6" hlink="hlink" folHlink="folHlink"/>
  <p:sldLayoutIdLst>
    <p:sldLayoutId id="2147483661" r:id="rId1"/>
    <p:sldLayoutId id="2147483655" r:id="rId2"/>
    <p:sldLayoutId id="2147483660" r:id="rId3"/>
    <p:sldLayoutId id="2147483662" r:id="rId4"/>
    <p:sldLayoutId id="2147483672" r:id="rId5"/>
    <p:sldLayoutId id="2147483669" r:id="rId6"/>
    <p:sldLayoutId id="2147483668" r:id="rId7"/>
    <p:sldLayoutId id="2147483667" r:id="rId8"/>
    <p:sldLayoutId id="2147483664" r:id="rId9"/>
    <p:sldLayoutId id="2147483665" r:id="rId10"/>
    <p:sldLayoutId id="2147483670" r:id="rId11"/>
    <p:sldLayoutId id="2147483666" r:id="rId12"/>
    <p:sldLayoutId id="2147483671" r:id="rId13"/>
    <p:sldLayoutId id="214748367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www.vmware.com/docs/vmw-vcf-solutions-reference-architecture-final"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intel.com/content/www/us/en/content-details/812552/accelerate-ai-applications-and-workflows-with-red-hat-openshift-4-14-on-4th-gen-intel-xeon-scalable-processors-solutions-reference-architecture.html"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hyperlink" Target="https://github.com/intel/intel-device-plugins-for-kubernetes" TargetMode="External"/><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38.e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www.intel.com/content/www/us/en/newsroom/news/intel-penn-medicine-federated-learning-brain-tumor-detection.html#gs.cbxbhv"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hyperlink" Target="https://openfl.io/"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hyperlink" Target="https://bufferzonesecurity.com/news-events/bufferzone-and-intel-ai-anti-phishing-solution-presented-at-mobile-world-congress/"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hyperlink" Target="https://plan.seek.intel.com/generative-ai-webinars" TargetMode="External"/><Relationship Id="rId7" Type="http://schemas.openxmlformats.org/officeDocument/2006/relationships/hyperlink" Target="https://www.intel.com/content/www/us/en/roles/chief-technology-officer.html"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hyperlink" Target="https://plan.seek.intel.com/Mitigate-Security-Risks-with-Confidential-Computing-Webinar" TargetMode="External"/><Relationship Id="rId5" Type="http://schemas.openxmlformats.org/officeDocument/2006/relationships/hyperlink" Target="https://plan.seek.intel.com/Reduce-Costs-with-Datacenter-and-Cloud-Modernization-Webinar" TargetMode="External"/><Relationship Id="rId4" Type="http://schemas.openxmlformats.org/officeDocument/2006/relationships/hyperlink" Target="https://plan.seek.intel.com/Grow-Revenue-with-AI-Webinar"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9F4BE2-8E4A-4003-B816-9E34781F7E88}"/>
              </a:ext>
            </a:extLst>
          </p:cNvPr>
          <p:cNvSpPr>
            <a:spLocks noGrp="1" noRot="1" noMove="1" noResize="1" noEditPoints="1" noAdjustHandles="1" noChangeArrowheads="1" noChangeShapeType="1"/>
          </p:cNvSpPr>
          <p:nvPr>
            <p:ph type="ctrTitle"/>
          </p:nvPr>
        </p:nvSpPr>
        <p:spPr>
          <a:xfrm>
            <a:off x="731355" y="1481378"/>
            <a:ext cx="9106926" cy="1874852"/>
          </a:xfrm>
        </p:spPr>
        <p:txBody>
          <a:bodyPr>
            <a:noAutofit/>
          </a:bodyPr>
          <a:lstStyle/>
          <a:p>
            <a:r>
              <a:rPr lang="en-US">
                <a:solidFill>
                  <a:schemeClr val="bg1"/>
                </a:solidFill>
                <a:latin typeface="IntelOne Display Regular" panose="020B0503020203020204" pitchFamily="34" charset="77"/>
              </a:rPr>
              <a:t>Unlocking the Power</a:t>
            </a:r>
            <a:br>
              <a:rPr lang="en-US">
                <a:solidFill>
                  <a:schemeClr val="bg1"/>
                </a:solidFill>
                <a:latin typeface="IntelOne Display Regular" panose="020B0503020203020204" pitchFamily="34" charset="77"/>
              </a:rPr>
            </a:br>
            <a:r>
              <a:rPr lang="en-US">
                <a:solidFill>
                  <a:schemeClr val="bg1"/>
                </a:solidFill>
                <a:latin typeface="IntelOne Display Regular" panose="020B0503020203020204" pitchFamily="34" charset="77"/>
              </a:rPr>
              <a:t>of Data Through </a:t>
            </a:r>
            <a:r>
              <a:rPr lang="en-US">
                <a:solidFill>
                  <a:srgbClr val="00C7FD"/>
                </a:solidFill>
                <a:latin typeface="IntelOne Display Regular" panose="020B0503020203020204" pitchFamily="34" charset="77"/>
              </a:rPr>
              <a:t>Distributed Computing </a:t>
            </a:r>
          </a:p>
        </p:txBody>
      </p:sp>
      <p:sp>
        <p:nvSpPr>
          <p:cNvPr id="2" name="Subtitle 1">
            <a:extLst>
              <a:ext uri="{FF2B5EF4-FFF2-40B4-BE49-F238E27FC236}">
                <a16:creationId xmlns:a16="http://schemas.microsoft.com/office/drawing/2014/main" id="{5A3C7850-8515-9E23-2074-FE049642E128}"/>
              </a:ext>
            </a:extLst>
          </p:cNvPr>
          <p:cNvSpPr>
            <a:spLocks noGrp="1" noRot="1" noMove="1" noResize="1" noEditPoints="1" noAdjustHandles="1" noChangeArrowheads="1" noChangeShapeType="1"/>
          </p:cNvSpPr>
          <p:nvPr>
            <p:ph type="subTitle" idx="1"/>
          </p:nvPr>
        </p:nvSpPr>
        <p:spPr>
          <a:xfrm>
            <a:off x="731355" y="3419478"/>
            <a:ext cx="8158002" cy="452034"/>
          </a:xfrm>
        </p:spPr>
        <p:txBody>
          <a:bodyPr/>
          <a:lstStyle/>
          <a:p>
            <a:r>
              <a:rPr lang="en-US">
                <a:solidFill>
                  <a:schemeClr val="bg1"/>
                </a:solidFill>
                <a:latin typeface="IntelOne Text" panose="020B0503020203020204" pitchFamily="34" charset="77"/>
              </a:rPr>
              <a:t>September 2024</a:t>
            </a:r>
          </a:p>
        </p:txBody>
      </p:sp>
      <p:sp>
        <p:nvSpPr>
          <p:cNvPr id="4" name="TextBox 3">
            <a:extLst>
              <a:ext uri="{FF2B5EF4-FFF2-40B4-BE49-F238E27FC236}">
                <a16:creationId xmlns:a16="http://schemas.microsoft.com/office/drawing/2014/main" id="{9CDDECBC-136D-2749-01A1-7ED0B74512B5}"/>
              </a:ext>
            </a:extLst>
          </p:cNvPr>
          <p:cNvSpPr txBox="1">
            <a:spLocks noGrp="1" noRot="1" noMove="1" noResize="1" noEditPoints="1" noAdjustHandles="1" noChangeArrowheads="1" noChangeShapeType="1"/>
          </p:cNvSpPr>
          <p:nvPr/>
        </p:nvSpPr>
        <p:spPr>
          <a:xfrm>
            <a:off x="731355" y="3975207"/>
            <a:ext cx="4553464" cy="323165"/>
          </a:xfrm>
          <a:prstGeom prst="rect">
            <a:avLst/>
          </a:prstGeom>
          <a:noFill/>
        </p:spPr>
        <p:txBody>
          <a:bodyPr wrap="square">
            <a:spAutoFit/>
          </a:bodyPr>
          <a:lstStyle/>
          <a:p>
            <a:pPr>
              <a:defRPr/>
            </a:pPr>
            <a:r>
              <a:rPr kumimoji="0" lang="en-US" sz="1500" b="1" u="none" strike="noStrike" kern="1200" cap="none" spc="0" normalizeH="0" baseline="0" noProof="0">
                <a:ln>
                  <a:noFill/>
                </a:ln>
                <a:solidFill>
                  <a:srgbClr val="FFFFFF"/>
                </a:solidFill>
                <a:effectLst/>
                <a:uLnTx/>
                <a:uFillTx/>
                <a:latin typeface="IntelOne Text Bold" panose="020B0503020203020204" pitchFamily="34" charset="77"/>
                <a:ea typeface="+mj-ea"/>
                <a:cs typeface="Arial" panose="020B0604020202020204" pitchFamily="34" charset="0"/>
              </a:rPr>
              <a:t>Authors:</a:t>
            </a:r>
          </a:p>
        </p:txBody>
      </p:sp>
      <p:sp>
        <p:nvSpPr>
          <p:cNvPr id="6" name="TextBox 5">
            <a:extLst>
              <a:ext uri="{FF2B5EF4-FFF2-40B4-BE49-F238E27FC236}">
                <a16:creationId xmlns:a16="http://schemas.microsoft.com/office/drawing/2014/main" id="{4BF5EF08-CFA6-87AD-C8E4-FBE98F598BFB}"/>
              </a:ext>
            </a:extLst>
          </p:cNvPr>
          <p:cNvSpPr txBox="1">
            <a:spLocks noGrp="1" noRot="1" noMove="1" noResize="1" noEditPoints="1" noAdjustHandles="1" noChangeArrowheads="1" noChangeShapeType="1"/>
          </p:cNvSpPr>
          <p:nvPr/>
        </p:nvSpPr>
        <p:spPr>
          <a:xfrm>
            <a:off x="731355" y="4402067"/>
            <a:ext cx="2407534" cy="1246495"/>
          </a:xfrm>
          <a:prstGeom prst="rect">
            <a:avLst/>
          </a:prstGeom>
          <a:noFill/>
        </p:spPr>
        <p:txBody>
          <a:bodyPr wrap="square" rtlCol="0">
            <a:spAutoFit/>
          </a:bodyPr>
          <a:lstStyle/>
          <a:p>
            <a:pPr>
              <a:defRPr/>
            </a:pPr>
            <a:r>
              <a:rPr lang="en-US" sz="1500">
                <a:solidFill>
                  <a:srgbClr val="FFFFFF"/>
                </a:solidFill>
                <a:latin typeface="IntelOne Display Regular" panose="020B0503020203020204" pitchFamily="34" charset="77"/>
                <a:ea typeface="+mj-ea"/>
                <a:cs typeface="Arial" panose="020B0604020202020204" pitchFamily="34" charset="0"/>
              </a:rPr>
              <a:t>Dennis Fallis</a:t>
            </a:r>
          </a:p>
          <a:p>
            <a:pPr>
              <a:defRPr/>
            </a:pPr>
            <a:r>
              <a:rPr kumimoji="0" lang="en-US" sz="1500" b="0" i="0" u="none" strike="noStrike" kern="1200" cap="none" spc="0" normalizeH="0" baseline="0" noProof="0">
                <a:ln>
                  <a:noFill/>
                </a:ln>
                <a:solidFill>
                  <a:srgbClr val="FFFFFF"/>
                </a:solidFill>
                <a:effectLst/>
                <a:uLnTx/>
                <a:uFillTx/>
                <a:latin typeface="IntelOne Display Regular" panose="020B0503020203020204" pitchFamily="34" charset="77"/>
                <a:ea typeface="+mj-ea"/>
                <a:cs typeface="Arial" panose="020B0604020202020204" pitchFamily="34" charset="0"/>
              </a:rPr>
              <a:t>Savitha </a:t>
            </a:r>
            <a:r>
              <a:rPr kumimoji="0" lang="en-US" sz="1500" b="0" i="0" u="none" strike="noStrike" kern="1200" cap="none" spc="0" normalizeH="0" baseline="0" noProof="0" err="1">
                <a:ln>
                  <a:noFill/>
                </a:ln>
                <a:solidFill>
                  <a:srgbClr val="FFFFFF"/>
                </a:solidFill>
                <a:effectLst/>
                <a:uLnTx/>
                <a:uFillTx/>
                <a:latin typeface="IntelOne Display Regular" panose="020B0503020203020204" pitchFamily="34" charset="77"/>
                <a:ea typeface="+mj-ea"/>
                <a:cs typeface="Arial" panose="020B0604020202020204" pitchFamily="34" charset="0"/>
              </a:rPr>
              <a:t>Gandikota</a:t>
            </a:r>
            <a:endParaRPr kumimoji="0" lang="en-US" sz="1500" b="0" i="0" u="none" strike="noStrike" kern="1200" cap="none" spc="0" normalizeH="0" baseline="0" noProof="0">
              <a:ln>
                <a:noFill/>
              </a:ln>
              <a:solidFill>
                <a:srgbClr val="FFFFFF"/>
              </a:solidFill>
              <a:effectLst/>
              <a:uLnTx/>
              <a:uFillTx/>
              <a:latin typeface="IntelOne Display Regular" panose="020B0503020203020204" pitchFamily="34" charset="77"/>
              <a:ea typeface="+mj-ea"/>
              <a:cs typeface="Arial" panose="020B0604020202020204" pitchFamily="34" charset="0"/>
            </a:endParaRPr>
          </a:p>
          <a:p>
            <a:pPr>
              <a:defRPr/>
            </a:pPr>
            <a:r>
              <a:rPr lang="en-US" sz="1500">
                <a:solidFill>
                  <a:srgbClr val="FFFFFF"/>
                </a:solidFill>
                <a:latin typeface="IntelOne Display Regular" panose="020B0503020203020204" pitchFamily="34" charset="77"/>
                <a:ea typeface="+mj-ea"/>
                <a:cs typeface="Arial" panose="020B0604020202020204" pitchFamily="34" charset="0"/>
              </a:rPr>
              <a:t>Jeff Jackson</a:t>
            </a:r>
          </a:p>
          <a:p>
            <a:pPr>
              <a:defRPr/>
            </a:pPr>
            <a:r>
              <a:rPr kumimoji="0" lang="en-US" sz="1500" b="0" i="0" u="none" strike="noStrike" kern="1200" cap="none" spc="0" normalizeH="0" baseline="0" noProof="0">
                <a:ln>
                  <a:noFill/>
                </a:ln>
                <a:solidFill>
                  <a:srgbClr val="FFFFFF"/>
                </a:solidFill>
                <a:effectLst/>
                <a:uLnTx/>
                <a:uFillTx/>
                <a:latin typeface="IntelOne Display Regular" panose="020B0503020203020204" pitchFamily="34" charset="77"/>
                <a:ea typeface="+mj-ea"/>
                <a:cs typeface="Arial" panose="020B0604020202020204" pitchFamily="34" charset="0"/>
              </a:rPr>
              <a:t>Grant Kelly </a:t>
            </a:r>
          </a:p>
          <a:p>
            <a:pPr>
              <a:defRPr/>
            </a:pPr>
            <a:endParaRPr lang="en-US" sz="1500">
              <a:solidFill>
                <a:srgbClr val="FFFFFF"/>
              </a:solidFill>
              <a:latin typeface="IntelOne Display Regular" panose="020B0503020203020204" pitchFamily="34" charset="77"/>
              <a:ea typeface="+mj-ea"/>
              <a:cs typeface="Arial" panose="020B0604020202020204" pitchFamily="34" charset="0"/>
            </a:endParaRPr>
          </a:p>
        </p:txBody>
      </p:sp>
      <p:sp>
        <p:nvSpPr>
          <p:cNvPr id="7" name="TextBox 6">
            <a:extLst>
              <a:ext uri="{FF2B5EF4-FFF2-40B4-BE49-F238E27FC236}">
                <a16:creationId xmlns:a16="http://schemas.microsoft.com/office/drawing/2014/main" id="{9BBE7145-9D8C-4FB6-023F-B1ED8E98D505}"/>
              </a:ext>
            </a:extLst>
          </p:cNvPr>
          <p:cNvSpPr txBox="1">
            <a:spLocks noGrp="1" noRot="1" noMove="1" noResize="1" noEditPoints="1" noAdjustHandles="1" noChangeArrowheads="1" noChangeShapeType="1"/>
          </p:cNvSpPr>
          <p:nvPr/>
        </p:nvSpPr>
        <p:spPr>
          <a:xfrm>
            <a:off x="3208337" y="4402067"/>
            <a:ext cx="2407534" cy="1015663"/>
          </a:xfrm>
          <a:prstGeom prst="rect">
            <a:avLst/>
          </a:prstGeom>
          <a:noFill/>
        </p:spPr>
        <p:txBody>
          <a:bodyPr wrap="square" lIns="91440" tIns="45720" rIns="91440" bIns="45720" rtlCol="0" anchor="t">
            <a:spAutoFit/>
          </a:bodyPr>
          <a:lstStyle/>
          <a:p>
            <a:pPr>
              <a:defRPr/>
            </a:pPr>
            <a:r>
              <a:rPr kumimoji="0" lang="en-US" sz="1500" b="0" i="0" u="none" strike="noStrike" kern="1200" cap="none" spc="0" normalizeH="0" baseline="0" noProof="0">
                <a:ln>
                  <a:noFill/>
                </a:ln>
                <a:solidFill>
                  <a:srgbClr val="FFFFFF"/>
                </a:solidFill>
                <a:effectLst/>
                <a:uLnTx/>
                <a:uFillTx/>
                <a:latin typeface="IntelOne Display Regular" panose="020B0503020203020204" pitchFamily="34" charset="77"/>
                <a:ea typeface="+mj-ea"/>
                <a:cs typeface="Arial" panose="020B0604020202020204" pitchFamily="34" charset="0"/>
              </a:rPr>
              <a:t>Shawna Meyer- </a:t>
            </a:r>
            <a:r>
              <a:rPr kumimoji="0" lang="en-US" sz="1500" b="0" i="0" u="none" strike="noStrike" kern="1200" cap="none" spc="0" normalizeH="0" baseline="0" noProof="0" err="1">
                <a:ln>
                  <a:noFill/>
                </a:ln>
                <a:solidFill>
                  <a:srgbClr val="FFFFFF"/>
                </a:solidFill>
                <a:effectLst/>
                <a:uLnTx/>
                <a:uFillTx/>
                <a:latin typeface="IntelOne Display Regular" panose="020B0503020203020204" pitchFamily="34" charset="77"/>
                <a:ea typeface="+mj-ea"/>
                <a:cs typeface="Arial" panose="020B0604020202020204" pitchFamily="34" charset="0"/>
              </a:rPr>
              <a:t>Ravelli</a:t>
            </a:r>
            <a:endParaRPr kumimoji="0" lang="en-US" sz="1500" b="0" i="0" u="none" strike="noStrike" kern="1200" cap="none" spc="0" normalizeH="0" baseline="0" noProof="0">
              <a:ln>
                <a:noFill/>
              </a:ln>
              <a:solidFill>
                <a:srgbClr val="FFFFFF"/>
              </a:solidFill>
              <a:effectLst/>
              <a:uLnTx/>
              <a:uFillTx/>
              <a:latin typeface="IntelOne Display Regular" panose="020B0503020203020204" pitchFamily="34" charset="77"/>
              <a:ea typeface="+mj-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IntelOne Display Regular" panose="020B0503020203020204" pitchFamily="34" charset="77"/>
                <a:ea typeface="+mj-ea"/>
                <a:cs typeface="Arial" panose="020B0604020202020204" pitchFamily="34" charset="0"/>
              </a:rPr>
              <a:t>Craig Owen </a:t>
            </a:r>
          </a:p>
          <a:p>
            <a:pPr>
              <a:defRPr/>
            </a:pPr>
            <a:r>
              <a:rPr kumimoji="0" lang="en-US" sz="1500" b="0" i="0" u="none" strike="noStrike" kern="1200" cap="none" spc="0" normalizeH="0" baseline="0" noProof="0">
                <a:ln>
                  <a:noFill/>
                </a:ln>
                <a:solidFill>
                  <a:srgbClr val="FFFFFF"/>
                </a:solidFill>
                <a:effectLst/>
                <a:uLnTx/>
                <a:uFillTx/>
                <a:latin typeface="IntelOne Display Regular" panose="020B0503020203020204" pitchFamily="34" charset="77"/>
                <a:ea typeface="+mj-ea"/>
                <a:cs typeface="Arial" panose="020B0604020202020204" pitchFamily="34" charset="0"/>
              </a:rPr>
              <a:t>Tiffany Sargent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err="1">
                <a:ln>
                  <a:noFill/>
                </a:ln>
                <a:solidFill>
                  <a:srgbClr val="FFFFFF"/>
                </a:solidFill>
                <a:effectLst/>
                <a:uLnTx/>
                <a:uFillTx/>
                <a:latin typeface="IntelOne Display Regular" panose="020B0503020203020204" pitchFamily="34" charset="77"/>
                <a:ea typeface="+mj-ea"/>
                <a:cs typeface="Arial" panose="020B0604020202020204" pitchFamily="34" charset="0"/>
              </a:rPr>
              <a:t>Lokendra</a:t>
            </a:r>
            <a:r>
              <a:rPr kumimoji="0" lang="en-US" sz="1500" b="0" i="0" u="none" strike="noStrike" kern="1200" cap="none" spc="0" normalizeH="0" baseline="0" noProof="0">
                <a:ln>
                  <a:noFill/>
                </a:ln>
                <a:solidFill>
                  <a:srgbClr val="FFFFFF"/>
                </a:solidFill>
                <a:effectLst/>
                <a:uLnTx/>
                <a:uFillTx/>
                <a:latin typeface="IntelOne Display Regular" panose="020B0503020203020204" pitchFamily="34" charset="77"/>
                <a:ea typeface="+mj-ea"/>
                <a:cs typeface="Arial" panose="020B0604020202020204" pitchFamily="34" charset="0"/>
              </a:rPr>
              <a:t> </a:t>
            </a:r>
            <a:r>
              <a:rPr kumimoji="0" lang="en-US" sz="1500" b="0" i="0" u="none" strike="noStrike" kern="1200" cap="none" spc="0" normalizeH="0" baseline="0" noProof="0" err="1">
                <a:ln>
                  <a:noFill/>
                </a:ln>
                <a:solidFill>
                  <a:srgbClr val="FFFFFF"/>
                </a:solidFill>
                <a:effectLst/>
                <a:uLnTx/>
                <a:uFillTx/>
                <a:latin typeface="IntelOne Display Regular" panose="020B0503020203020204" pitchFamily="34" charset="77"/>
                <a:ea typeface="+mj-ea"/>
                <a:cs typeface="Arial" panose="020B0604020202020204" pitchFamily="34" charset="0"/>
              </a:rPr>
              <a:t>Uppuluri</a:t>
            </a:r>
            <a:endParaRPr kumimoji="0" lang="en-US" sz="1500" b="0" i="0" u="none" strike="noStrike" kern="1200" cap="none" spc="0" normalizeH="0" baseline="0" noProof="0">
              <a:ln>
                <a:noFill/>
              </a:ln>
              <a:solidFill>
                <a:srgbClr val="FFFFFF"/>
              </a:solidFill>
              <a:effectLst/>
              <a:uLnTx/>
              <a:uFillTx/>
              <a:latin typeface="IntelOne Display Regular" panose="020B0503020203020204" pitchFamily="34" charset="77"/>
              <a:ea typeface="+mj-ea"/>
              <a:cs typeface="Arial" panose="020B0604020202020204" pitchFamily="34" charset="0"/>
            </a:endParaRPr>
          </a:p>
        </p:txBody>
      </p:sp>
    </p:spTree>
    <p:extLst>
      <p:ext uri="{BB962C8B-B14F-4D97-AF65-F5344CB8AC3E}">
        <p14:creationId xmlns:p14="http://schemas.microsoft.com/office/powerpoint/2010/main" val="107124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73BCF813-E6A8-FF32-D259-5DBE4E4AA2DE}"/>
              </a:ext>
            </a:extLst>
          </p:cNvPr>
          <p:cNvSpPr txBox="1">
            <a:spLocks noGrp="1" noRot="1" noMove="1" noResize="1" noEditPoints="1" noAdjustHandles="1" noChangeArrowheads="1" noChangeShapeType="1"/>
          </p:cNvSpPr>
          <p:nvPr/>
        </p:nvSpPr>
        <p:spPr>
          <a:xfrm>
            <a:off x="609600" y="2751818"/>
            <a:ext cx="4603283" cy="985367"/>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IntelOne Text Light"/>
                <a:ea typeface="Helvetica Neue"/>
                <a:cs typeface="Helvetica Neue"/>
              </a:rPr>
              <a:t>Five Tenets of</a:t>
            </a:r>
            <a:br>
              <a:rPr kumimoji="0" lang="en-US" sz="3200" b="0" i="0" u="none" strike="noStrike" kern="1200" cap="none" spc="0" normalizeH="0" baseline="0" noProof="0">
                <a:ln>
                  <a:noFill/>
                </a:ln>
                <a:solidFill>
                  <a:srgbClr val="FFFFFF"/>
                </a:solidFill>
                <a:effectLst/>
                <a:uLnTx/>
                <a:uFillTx/>
                <a:latin typeface="IntelOne Text Light"/>
                <a:ea typeface="Helvetica Neue"/>
                <a:cs typeface="Helvetica Neue"/>
              </a:rPr>
            </a:br>
            <a:r>
              <a:rPr kumimoji="0" lang="en-US" sz="3200" b="0" i="0" u="none" strike="noStrike" kern="1200" cap="none" spc="0" normalizeH="0" baseline="0" noProof="0">
                <a:ln>
                  <a:noFill/>
                </a:ln>
                <a:solidFill>
                  <a:srgbClr val="FFFFFF"/>
                </a:solidFill>
                <a:effectLst/>
                <a:uLnTx/>
                <a:uFillTx/>
                <a:latin typeface="IntelOne Text Light"/>
                <a:ea typeface="Helvetica Neue"/>
                <a:cs typeface="Helvetica Neue"/>
              </a:rPr>
              <a:t>Distributed Computing</a:t>
            </a:r>
            <a:br>
              <a:rPr kumimoji="0" lang="en-US" sz="3200" b="0" i="0" u="none" strike="noStrike" kern="1200" cap="none" spc="0" normalizeH="0" baseline="0" noProof="0">
                <a:ln>
                  <a:noFill/>
                </a:ln>
                <a:solidFill>
                  <a:srgbClr val="00C7FD"/>
                </a:solidFill>
                <a:effectLst/>
                <a:uLnTx/>
                <a:uFillTx/>
                <a:latin typeface="IntelOne Text Light"/>
                <a:ea typeface="Helvetica Neue"/>
                <a:cs typeface="Helvetica Neue"/>
              </a:rPr>
            </a:br>
            <a:endParaRPr kumimoji="0" lang="en-US" sz="3200" b="0" i="0" u="none" strike="noStrike" kern="1200" cap="none" spc="0" normalizeH="0" baseline="0" noProof="0">
              <a:ln>
                <a:noFill/>
              </a:ln>
              <a:solidFill>
                <a:srgbClr val="00C7FD"/>
              </a:solidFill>
              <a:effectLst/>
              <a:uLnTx/>
              <a:uFillTx/>
              <a:latin typeface="IntelOne Text Light"/>
              <a:ea typeface="Helvetica Neue"/>
              <a:cs typeface="Helvetica Neue"/>
            </a:endParaRPr>
          </a:p>
        </p:txBody>
      </p:sp>
      <p:sp>
        <p:nvSpPr>
          <p:cNvPr id="21" name="Left Brace 20" descr="Left-facing bracket">
            <a:extLst>
              <a:ext uri="{FF2B5EF4-FFF2-40B4-BE49-F238E27FC236}">
                <a16:creationId xmlns:a16="http://schemas.microsoft.com/office/drawing/2014/main" id="{B67CA2FC-A013-F6A8-D175-0E6771A21544}"/>
              </a:ext>
            </a:extLst>
          </p:cNvPr>
          <p:cNvSpPr>
            <a:spLocks noGrp="1" noRot="1" noMove="1" noResize="1" noEditPoints="1" noAdjustHandles="1" noChangeArrowheads="1" noChangeShapeType="1"/>
          </p:cNvSpPr>
          <p:nvPr/>
        </p:nvSpPr>
        <p:spPr>
          <a:xfrm>
            <a:off x="5322342" y="434226"/>
            <a:ext cx="432777" cy="5620553"/>
          </a:xfrm>
          <a:prstGeom prst="leftBrace">
            <a:avLst>
              <a:gd name="adj1" fmla="val 42016"/>
              <a:gd name="adj2" fmla="val 50000"/>
            </a:avLst>
          </a:prstGeom>
          <a:noFill/>
          <a:ln w="19050" cap="flat" cmpd="sng" algn="ctr">
            <a:solidFill>
              <a:srgbClr val="00C7FD"/>
            </a:solidFill>
            <a:prstDash val="solid"/>
            <a:miter lim="800000"/>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IntelOne Text"/>
              <a:ea typeface="Helvetica Neue"/>
              <a:cs typeface="Helvetica Neue"/>
            </a:endParaRPr>
          </a:p>
        </p:txBody>
      </p:sp>
      <p:grpSp>
        <p:nvGrpSpPr>
          <p:cNvPr id="22" name="Group 21" descr="Connectivity">
            <a:extLst>
              <a:ext uri="{FF2B5EF4-FFF2-40B4-BE49-F238E27FC236}">
                <a16:creationId xmlns:a16="http://schemas.microsoft.com/office/drawing/2014/main" id="{6FC47799-1443-B373-EFC5-78AFB08426B0}"/>
              </a:ext>
            </a:extLst>
          </p:cNvPr>
          <p:cNvGrpSpPr>
            <a:grpSpLocks noGrp="1" noUngrp="1" noRot="1" noMove="1" noResize="1"/>
          </p:cNvGrpSpPr>
          <p:nvPr/>
        </p:nvGrpSpPr>
        <p:grpSpPr>
          <a:xfrm>
            <a:off x="6119327" y="-58075"/>
            <a:ext cx="6071616" cy="1372873"/>
            <a:chOff x="6130827" y="-58075"/>
            <a:chExt cx="6071616" cy="1372873"/>
          </a:xfrm>
        </p:grpSpPr>
        <p:sp>
          <p:nvSpPr>
            <p:cNvPr id="23" name="TextBox 22">
              <a:extLst>
                <a:ext uri="{FF2B5EF4-FFF2-40B4-BE49-F238E27FC236}">
                  <a16:creationId xmlns:a16="http://schemas.microsoft.com/office/drawing/2014/main" id="{F86804FE-DC46-494B-65DD-9B7C70249507}"/>
                </a:ext>
              </a:extLst>
            </p:cNvPr>
            <p:cNvSpPr txBox="1">
              <a:spLocks noGrp="1" noRot="1" noMove="1" noResize="1" noEditPoints="1" noAdjustHandles="1" noChangeArrowheads="1" noChangeShapeType="1"/>
            </p:cNvSpPr>
            <p:nvPr/>
          </p:nvSpPr>
          <p:spPr>
            <a:xfrm>
              <a:off x="6130827" y="-11719"/>
              <a:ext cx="6071616" cy="1280160"/>
            </a:xfrm>
            <a:prstGeom prst="rect">
              <a:avLst/>
            </a:prstGeom>
            <a:solidFill>
              <a:srgbClr val="8BAE46"/>
            </a:solidFill>
          </p:spPr>
          <p:txBody>
            <a:bodyPr wrap="none" rtlCol="0" anchor="ctr" anchorCtr="0">
              <a:noAutofit/>
            </a:bodyPr>
            <a:lstStyle/>
            <a:p>
              <a:pPr marL="1600200"/>
              <a:r>
                <a:rPr lang="en-US" sz="3100">
                  <a:solidFill>
                    <a:srgbClr val="FFFFFF"/>
                  </a:solidFill>
                  <a:latin typeface="IntelOne Text Light"/>
                  <a:ea typeface="Helvetica Neue"/>
                  <a:cs typeface="Helvetica Neue"/>
                </a:rPr>
                <a:t>Connectivity</a:t>
              </a:r>
            </a:p>
          </p:txBody>
        </p:sp>
        <p:pic>
          <p:nvPicPr>
            <p:cNvPr id="24" name="Picture 23">
              <a:extLst>
                <a:ext uri="{FF2B5EF4-FFF2-40B4-BE49-F238E27FC236}">
                  <a16:creationId xmlns:a16="http://schemas.microsoft.com/office/drawing/2014/main" id="{69B30C50-0F7F-210F-2245-E48DF19E6A37}"/>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p:nvPicPr>
          <p:blipFill>
            <a:blip r:embed="rId3"/>
            <a:stretch>
              <a:fillRect/>
            </a:stretch>
          </p:blipFill>
          <p:spPr>
            <a:xfrm>
              <a:off x="6288295" y="-58075"/>
              <a:ext cx="1363502" cy="1372873"/>
            </a:xfrm>
            <a:prstGeom prst="rect">
              <a:avLst/>
            </a:prstGeom>
          </p:spPr>
        </p:pic>
      </p:grpSp>
      <p:grpSp>
        <p:nvGrpSpPr>
          <p:cNvPr id="25" name="Group 24" descr="Manageability">
            <a:extLst>
              <a:ext uri="{FF2B5EF4-FFF2-40B4-BE49-F238E27FC236}">
                <a16:creationId xmlns:a16="http://schemas.microsoft.com/office/drawing/2014/main" id="{61893549-E883-12DF-3E99-949BBAA53DDF}"/>
              </a:ext>
            </a:extLst>
          </p:cNvPr>
          <p:cNvGrpSpPr>
            <a:grpSpLocks noGrp="1" noUngrp="1" noRot="1" noMove="1" noResize="1"/>
          </p:cNvGrpSpPr>
          <p:nvPr/>
        </p:nvGrpSpPr>
        <p:grpSpPr>
          <a:xfrm>
            <a:off x="6119327" y="1224304"/>
            <a:ext cx="6071616" cy="1335641"/>
            <a:chOff x="6119327" y="1235515"/>
            <a:chExt cx="6071616" cy="1335641"/>
          </a:xfrm>
        </p:grpSpPr>
        <p:sp>
          <p:nvSpPr>
            <p:cNvPr id="26" name="TextBox 25">
              <a:extLst>
                <a:ext uri="{FF2B5EF4-FFF2-40B4-BE49-F238E27FC236}">
                  <a16:creationId xmlns:a16="http://schemas.microsoft.com/office/drawing/2014/main" id="{9EE78A38-12E6-72D3-9876-D344AB70E70B}"/>
                </a:ext>
              </a:extLst>
            </p:cNvPr>
            <p:cNvSpPr txBox="1">
              <a:spLocks noGrp="1" noRot="1" noMove="1" noResize="1" noEditPoints="1" noAdjustHandles="1" noChangeArrowheads="1" noChangeShapeType="1"/>
            </p:cNvSpPr>
            <p:nvPr/>
          </p:nvSpPr>
          <p:spPr>
            <a:xfrm>
              <a:off x="6119327" y="1263255"/>
              <a:ext cx="6071616" cy="1280160"/>
            </a:xfrm>
            <a:prstGeom prst="rect">
              <a:avLst/>
            </a:prstGeom>
            <a:solidFill>
              <a:srgbClr val="0068B5"/>
            </a:solidFill>
          </p:spPr>
          <p:txBody>
            <a:bodyPr wrap="none" rtlCol="0" anchor="ctr" anchorCtr="0">
              <a:noAutofit/>
            </a:bodyPr>
            <a:lstStyle/>
            <a:p>
              <a:pPr marL="1600200"/>
              <a:r>
                <a:rPr lang="en-US" sz="3100">
                  <a:solidFill>
                    <a:srgbClr val="FFFFFF"/>
                  </a:solidFill>
                  <a:latin typeface="IntelOne Text Light"/>
                  <a:ea typeface="Helvetica Neue"/>
                  <a:cs typeface="Helvetica Neue"/>
                </a:rPr>
                <a:t>Manageability</a:t>
              </a:r>
            </a:p>
          </p:txBody>
        </p:sp>
        <p:pic>
          <p:nvPicPr>
            <p:cNvPr id="27" name="Picture 26">
              <a:extLst>
                <a:ext uri="{FF2B5EF4-FFF2-40B4-BE49-F238E27FC236}">
                  <a16:creationId xmlns:a16="http://schemas.microsoft.com/office/drawing/2014/main" id="{368898DC-F1CE-922C-266C-763EF59F08A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tretch>
              <a:fillRect/>
            </a:stretch>
          </p:blipFill>
          <p:spPr>
            <a:xfrm>
              <a:off x="6306784" y="1235515"/>
              <a:ext cx="1326524" cy="1335641"/>
            </a:xfrm>
            <a:prstGeom prst="rect">
              <a:avLst/>
            </a:prstGeom>
          </p:spPr>
        </p:pic>
      </p:grpSp>
      <p:grpSp>
        <p:nvGrpSpPr>
          <p:cNvPr id="28" name="Group 27" descr="Security">
            <a:extLst>
              <a:ext uri="{FF2B5EF4-FFF2-40B4-BE49-F238E27FC236}">
                <a16:creationId xmlns:a16="http://schemas.microsoft.com/office/drawing/2014/main" id="{37A57078-D4BC-D424-5F26-FB4A01E8D4EA}"/>
              </a:ext>
            </a:extLst>
          </p:cNvPr>
          <p:cNvGrpSpPr>
            <a:grpSpLocks noGrp="1" noUngrp="1" noRot="1" noMove="1" noResize="1"/>
          </p:cNvGrpSpPr>
          <p:nvPr/>
        </p:nvGrpSpPr>
        <p:grpSpPr>
          <a:xfrm>
            <a:off x="6119327" y="2469451"/>
            <a:ext cx="6071616" cy="1335641"/>
            <a:chOff x="6120384" y="2411357"/>
            <a:chExt cx="6071616" cy="1335641"/>
          </a:xfrm>
        </p:grpSpPr>
        <p:sp>
          <p:nvSpPr>
            <p:cNvPr id="29" name="TextBox 28">
              <a:extLst>
                <a:ext uri="{FF2B5EF4-FFF2-40B4-BE49-F238E27FC236}">
                  <a16:creationId xmlns:a16="http://schemas.microsoft.com/office/drawing/2014/main" id="{20DCA011-4B68-F9B1-7677-A1186C870B56}"/>
                </a:ext>
              </a:extLst>
            </p:cNvPr>
            <p:cNvSpPr txBox="1">
              <a:spLocks noGrp="1" noRot="1" noMove="1" noResize="1" noEditPoints="1" noAdjustHandles="1" noChangeArrowheads="1" noChangeShapeType="1"/>
            </p:cNvSpPr>
            <p:nvPr/>
          </p:nvSpPr>
          <p:spPr>
            <a:xfrm>
              <a:off x="6120384" y="2439097"/>
              <a:ext cx="6071616" cy="1280160"/>
            </a:xfrm>
            <a:prstGeom prst="rect">
              <a:avLst/>
            </a:prstGeom>
            <a:solidFill>
              <a:srgbClr val="004A86"/>
            </a:solidFill>
          </p:spPr>
          <p:txBody>
            <a:bodyPr wrap="none" rtlCol="0" anchor="ctr" anchorCtr="0">
              <a:noAutofit/>
            </a:bodyPr>
            <a:lstStyle/>
            <a:p>
              <a:pPr marL="1600200"/>
              <a:r>
                <a:rPr lang="en-US" sz="3100">
                  <a:solidFill>
                    <a:srgbClr val="FFFFFF"/>
                  </a:solidFill>
                  <a:latin typeface="IntelOne Text Light"/>
                  <a:ea typeface="Helvetica Neue"/>
                  <a:cs typeface="Helvetica Neue"/>
                </a:rPr>
                <a:t>Security</a:t>
              </a:r>
            </a:p>
          </p:txBody>
        </p:sp>
        <p:pic>
          <p:nvPicPr>
            <p:cNvPr id="30" name="Picture 29">
              <a:extLst>
                <a:ext uri="{FF2B5EF4-FFF2-40B4-BE49-F238E27FC236}">
                  <a16:creationId xmlns:a16="http://schemas.microsoft.com/office/drawing/2014/main" id="{D1A3A018-B3D6-6F5A-57FB-51E6C2B5D8A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5"/>
            <a:stretch>
              <a:fillRect/>
            </a:stretch>
          </p:blipFill>
          <p:spPr>
            <a:xfrm>
              <a:off x="6306784" y="2411357"/>
              <a:ext cx="1326524" cy="1335641"/>
            </a:xfrm>
            <a:prstGeom prst="rect">
              <a:avLst/>
            </a:prstGeom>
          </p:spPr>
        </p:pic>
      </p:grpSp>
      <p:grpSp>
        <p:nvGrpSpPr>
          <p:cNvPr id="31" name="Group 30" descr="Interoperability">
            <a:extLst>
              <a:ext uri="{FF2B5EF4-FFF2-40B4-BE49-F238E27FC236}">
                <a16:creationId xmlns:a16="http://schemas.microsoft.com/office/drawing/2014/main" id="{564EB743-B524-A4EC-D8EE-52129B48C923}"/>
              </a:ext>
            </a:extLst>
          </p:cNvPr>
          <p:cNvGrpSpPr>
            <a:grpSpLocks noGrp="1" noUngrp="1" noRot="1" noMove="1" noResize="1"/>
          </p:cNvGrpSpPr>
          <p:nvPr/>
        </p:nvGrpSpPr>
        <p:grpSpPr>
          <a:xfrm>
            <a:off x="6119327" y="3714598"/>
            <a:ext cx="6071616" cy="1298165"/>
            <a:chOff x="6126138" y="3727697"/>
            <a:chExt cx="6071616" cy="1298165"/>
          </a:xfrm>
        </p:grpSpPr>
        <p:sp>
          <p:nvSpPr>
            <p:cNvPr id="32" name="TextBox 31">
              <a:extLst>
                <a:ext uri="{FF2B5EF4-FFF2-40B4-BE49-F238E27FC236}">
                  <a16:creationId xmlns:a16="http://schemas.microsoft.com/office/drawing/2014/main" id="{A4074AE0-0930-975A-1BFD-537D10DF97A2}"/>
                </a:ext>
              </a:extLst>
            </p:cNvPr>
            <p:cNvSpPr txBox="1">
              <a:spLocks noGrp="1" noRot="1" noMove="1" noResize="1" noEditPoints="1" noAdjustHandles="1" noChangeArrowheads="1" noChangeShapeType="1"/>
            </p:cNvSpPr>
            <p:nvPr/>
          </p:nvSpPr>
          <p:spPr>
            <a:xfrm>
              <a:off x="6126138" y="3736699"/>
              <a:ext cx="6071616" cy="1280160"/>
            </a:xfrm>
            <a:prstGeom prst="rect">
              <a:avLst/>
            </a:prstGeom>
            <a:solidFill>
              <a:srgbClr val="0095CA"/>
            </a:solidFill>
          </p:spPr>
          <p:txBody>
            <a:bodyPr wrap="none" rtlCol="0" anchor="ctr" anchorCtr="0">
              <a:noAutofit/>
            </a:bodyPr>
            <a:lstStyle/>
            <a:p>
              <a:pPr marL="1600200"/>
              <a:r>
                <a:rPr lang="en-US" sz="3100">
                  <a:solidFill>
                    <a:srgbClr val="FFFFFF"/>
                  </a:solidFill>
                  <a:latin typeface="IntelOne Text Light"/>
                  <a:ea typeface="Helvetica Neue"/>
                  <a:cs typeface="Helvetica Neue"/>
                </a:rPr>
                <a:t>Interoperability</a:t>
              </a:r>
            </a:p>
          </p:txBody>
        </p:sp>
        <p:pic>
          <p:nvPicPr>
            <p:cNvPr id="33" name="Picture 32">
              <a:extLst>
                <a:ext uri="{FF2B5EF4-FFF2-40B4-BE49-F238E27FC236}">
                  <a16:creationId xmlns:a16="http://schemas.microsoft.com/office/drawing/2014/main" id="{3762E320-7691-9096-0DFD-4B3BD2913C0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6"/>
            <a:stretch>
              <a:fillRect/>
            </a:stretch>
          </p:blipFill>
          <p:spPr>
            <a:xfrm>
              <a:off x="6297357" y="3727697"/>
              <a:ext cx="1289304" cy="1298165"/>
            </a:xfrm>
            <a:prstGeom prst="rect">
              <a:avLst/>
            </a:prstGeom>
          </p:spPr>
        </p:pic>
      </p:grpSp>
      <p:grpSp>
        <p:nvGrpSpPr>
          <p:cNvPr id="34" name="Group 33" descr="Performance">
            <a:extLst>
              <a:ext uri="{FF2B5EF4-FFF2-40B4-BE49-F238E27FC236}">
                <a16:creationId xmlns:a16="http://schemas.microsoft.com/office/drawing/2014/main" id="{FB4E8F20-AE54-A30D-08B7-BDCB482F8EFC}"/>
              </a:ext>
            </a:extLst>
          </p:cNvPr>
          <p:cNvGrpSpPr>
            <a:grpSpLocks noGrp="1" noUngrp="1" noRot="1" noMove="1" noResize="1"/>
          </p:cNvGrpSpPr>
          <p:nvPr/>
        </p:nvGrpSpPr>
        <p:grpSpPr>
          <a:xfrm>
            <a:off x="6119327" y="4922271"/>
            <a:ext cx="6071616" cy="1374577"/>
            <a:chOff x="6131890" y="4922271"/>
            <a:chExt cx="6071616" cy="1374577"/>
          </a:xfrm>
        </p:grpSpPr>
        <p:sp>
          <p:nvSpPr>
            <p:cNvPr id="35" name="TextBox 34">
              <a:extLst>
                <a:ext uri="{FF2B5EF4-FFF2-40B4-BE49-F238E27FC236}">
                  <a16:creationId xmlns:a16="http://schemas.microsoft.com/office/drawing/2014/main" id="{C37C7EC0-7994-E220-FF4E-6A2021803E57}"/>
                </a:ext>
              </a:extLst>
            </p:cNvPr>
            <p:cNvSpPr txBox="1">
              <a:spLocks noGrp="1" noRot="1" noMove="1" noResize="1" noEditPoints="1" noAdjustHandles="1" noChangeArrowheads="1" noChangeShapeType="1"/>
            </p:cNvSpPr>
            <p:nvPr/>
          </p:nvSpPr>
          <p:spPr>
            <a:xfrm>
              <a:off x="6131890" y="4969479"/>
              <a:ext cx="6071616" cy="1280160"/>
            </a:xfrm>
            <a:prstGeom prst="rect">
              <a:avLst/>
            </a:prstGeom>
            <a:solidFill>
              <a:srgbClr val="8F5DA2"/>
            </a:solidFill>
          </p:spPr>
          <p:txBody>
            <a:bodyPr wrap="none" rtlCol="0" anchor="ctr" anchorCtr="0">
              <a:noAutofit/>
            </a:bodyPr>
            <a:lstStyle/>
            <a:p>
              <a:pPr marL="1600200"/>
              <a:r>
                <a:rPr lang="en-US" sz="3100">
                  <a:solidFill>
                    <a:srgbClr val="FFFFFF"/>
                  </a:solidFill>
                  <a:latin typeface="IntelOne Text Light"/>
                  <a:ea typeface="Helvetica Neue"/>
                  <a:cs typeface="Helvetica Neue"/>
                </a:rPr>
                <a:t>Performance</a:t>
              </a:r>
            </a:p>
          </p:txBody>
        </p:sp>
        <p:pic>
          <p:nvPicPr>
            <p:cNvPr id="36" name="Picture 35">
              <a:extLst>
                <a:ext uri="{FF2B5EF4-FFF2-40B4-BE49-F238E27FC236}">
                  <a16:creationId xmlns:a16="http://schemas.microsoft.com/office/drawing/2014/main" id="{7A3D9E91-FE89-0C20-6788-9A03AF7B01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7"/>
            <a:stretch>
              <a:fillRect/>
            </a:stretch>
          </p:blipFill>
          <p:spPr>
            <a:xfrm>
              <a:off x="6287449" y="4922271"/>
              <a:ext cx="1365194" cy="1374577"/>
            </a:xfrm>
            <a:prstGeom prst="rect">
              <a:avLst/>
            </a:prstGeom>
          </p:spPr>
        </p:pic>
      </p:grpSp>
      <p:sp>
        <p:nvSpPr>
          <p:cNvPr id="3" name="Rectangle 2" descr="Intel Confidential">
            <a:extLst>
              <a:ext uri="{FF2B5EF4-FFF2-40B4-BE49-F238E27FC236}">
                <a16:creationId xmlns:a16="http://schemas.microsoft.com/office/drawing/2014/main" id="{C040AFCB-0FCD-A74F-E60B-0AC7D84BCC1D}"/>
              </a:ext>
            </a:extLst>
          </p:cNvPr>
          <p:cNvSpPr>
            <a:spLocks noGrp="1" noRot="1" noMove="1" noResize="1" noEditPoints="1" noAdjustHandles="1" noChangeArrowheads="1" noChangeShapeType="1"/>
          </p:cNvSpPr>
          <p:nvPr/>
        </p:nvSpPr>
        <p:spPr>
          <a:xfrm>
            <a:off x="11233643" y="6455939"/>
            <a:ext cx="561372" cy="246221"/>
          </a:xfrm>
          <a:prstGeom prst="rect">
            <a:avLst/>
          </a:prstGeom>
        </p:spPr>
        <p:txBody>
          <a:bodyPr wrap="none" anchor="b" anchorCtr="0">
            <a:spAutoFit/>
          </a:bodyPr>
          <a:lstStyle/>
          <a:p>
            <a:pPr algn="r"/>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Public</a:t>
            </a:r>
          </a:p>
        </p:txBody>
      </p:sp>
    </p:spTree>
    <p:extLst>
      <p:ext uri="{BB962C8B-B14F-4D97-AF65-F5344CB8AC3E}">
        <p14:creationId xmlns:p14="http://schemas.microsoft.com/office/powerpoint/2010/main" val="144121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mall circles connected by lines representing a network">
            <a:extLst>
              <a:ext uri="{FF2B5EF4-FFF2-40B4-BE49-F238E27FC236}">
                <a16:creationId xmlns:a16="http://schemas.microsoft.com/office/drawing/2014/main" id="{15BB2A07-E7FC-0A7D-9FCB-0F93AB1BCC97}"/>
              </a:ext>
            </a:extLst>
          </p:cNvPr>
          <p:cNvPicPr>
            <a:picLocks noGrp="1" noRot="1" noChangeAspect="1" noMove="1" noResize="1" noEditPoints="1" noAdjustHandles="1" noChangeArrowheads="1" noChangeShapeType="1" noCrop="1"/>
          </p:cNvPicPr>
          <p:nvPr/>
        </p:nvPicPr>
        <p:blipFill>
          <a:blip r:embed="rId3"/>
          <a:stretch>
            <a:fillRect/>
          </a:stretch>
        </p:blipFill>
        <p:spPr>
          <a:xfrm>
            <a:off x="339486" y="0"/>
            <a:ext cx="1363502" cy="1372873"/>
          </a:xfrm>
          <a:prstGeom prst="rect">
            <a:avLst/>
          </a:prstGeom>
        </p:spPr>
      </p:pic>
      <p:sp>
        <p:nvSpPr>
          <p:cNvPr id="8" name="Title 2">
            <a:extLst>
              <a:ext uri="{FF2B5EF4-FFF2-40B4-BE49-F238E27FC236}">
                <a16:creationId xmlns:a16="http://schemas.microsoft.com/office/drawing/2014/main" id="{48BB55EE-7039-1FEC-0B93-477D1B538F7C}"/>
              </a:ext>
            </a:extLst>
          </p:cNvPr>
          <p:cNvSpPr txBox="1">
            <a:spLocks noGrp="1" noRot="1" noMove="1" noResize="1" noEditPoints="1" noAdjustHandles="1" noChangeArrowheads="1" noChangeShapeType="1"/>
          </p:cNvSpPr>
          <p:nvPr/>
        </p:nvSpPr>
        <p:spPr>
          <a:xfrm>
            <a:off x="1615126" y="381000"/>
            <a:ext cx="2746342" cy="98583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C7FD"/>
                </a:solidFill>
                <a:effectLst/>
                <a:uLnTx/>
                <a:uFillTx/>
                <a:latin typeface="IntelOne Text Light"/>
                <a:ea typeface="Helvetica Neue"/>
                <a:cs typeface="Helvetica Neue"/>
              </a:rPr>
              <a:t>Connectivity</a:t>
            </a:r>
          </a:p>
        </p:txBody>
      </p:sp>
      <p:sp>
        <p:nvSpPr>
          <p:cNvPr id="10" name="Content Placeholder 1">
            <a:extLst>
              <a:ext uri="{FF2B5EF4-FFF2-40B4-BE49-F238E27FC236}">
                <a16:creationId xmlns:a16="http://schemas.microsoft.com/office/drawing/2014/main" id="{8D50CE26-5424-E298-A9F8-C95E0DD71350}"/>
              </a:ext>
            </a:extLst>
          </p:cNvPr>
          <p:cNvSpPr txBox="1">
            <a:spLocks noGrp="1" noRot="1" noMove="1" noResize="1" noEditPoints="1" noAdjustHandles="1" noChangeArrowheads="1" noChangeShapeType="1"/>
          </p:cNvSpPr>
          <p:nvPr/>
        </p:nvSpPr>
        <p:spPr>
          <a:xfrm>
            <a:off x="609600" y="1487488"/>
            <a:ext cx="6705600" cy="315118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accent2"/>
              </a:buClr>
              <a:buFont typeface="Wingdings" pitchFamily="2" charset="2"/>
              <a:buChar char="§"/>
              <a:defRPr sz="20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itchFamily="2" charset="2"/>
              <a:buChar char="§"/>
              <a:defRPr sz="18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itchFamily="2" charset="2"/>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itchFamily="2" charset="2"/>
              <a:buChar char="§"/>
              <a:defRPr sz="14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itchFamily="2" charset="2"/>
              <a:buChar char="§"/>
              <a:defRPr sz="12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C7FD"/>
              </a:buClr>
              <a:buSzTx/>
              <a:buFont typeface="Wingdings" pitchFamily="2" charset="2"/>
              <a:buNone/>
              <a:tabLst/>
              <a:defRPr/>
            </a:pPr>
            <a:r>
              <a:rPr kumimoji="0" lang="en-US" sz="2000" b="0" i="0" u="none" strike="noStrike" kern="1200" cap="none" spc="0" normalizeH="0" baseline="0" noProof="0">
                <a:ln>
                  <a:noFill/>
                </a:ln>
                <a:solidFill>
                  <a:srgbClr val="FFFFFF"/>
                </a:solidFill>
                <a:effectLst/>
                <a:uLnTx/>
                <a:uFillTx/>
                <a:latin typeface="IntelOne Text"/>
                <a:ea typeface="Helvetica Neue"/>
                <a:cs typeface="Helvetica Neue"/>
              </a:rPr>
              <a:t>Connectivity is the pipeline for compute resources to communicate effectively with users, data sources, and other infrastructure components across an open, standards-based network.</a:t>
            </a:r>
          </a:p>
          <a:p>
            <a:pPr marL="228600" marR="0" lvl="0" indent="-228600" algn="l" defTabSz="914400" rtl="0" eaLnBrk="1" fontAlgn="auto" latinLnBrk="0" hangingPunct="1">
              <a:lnSpc>
                <a:spcPct val="90000"/>
              </a:lnSpc>
              <a:spcBef>
                <a:spcPts val="1000"/>
              </a:spcBef>
              <a:spcAft>
                <a:spcPts val="0"/>
              </a:spcAft>
              <a:buClr>
                <a:srgbClr val="00C7FD"/>
              </a:buClr>
              <a:buSzTx/>
              <a:buFont typeface="Wingdings" pitchFamily="2" charset="2"/>
              <a:buChar char="§"/>
              <a:tabLst/>
              <a:defRPr/>
            </a:pPr>
            <a:endParaRPr kumimoji="0" lang="en-US" sz="2000" b="0" i="0" u="none" strike="noStrike" kern="1200" cap="none" spc="0" normalizeH="0" baseline="0" noProof="0">
              <a:ln>
                <a:noFill/>
              </a:ln>
              <a:solidFill>
                <a:srgbClr val="FFFFFF"/>
              </a:solidFill>
              <a:effectLst/>
              <a:uLnTx/>
              <a:uFillTx/>
              <a:latin typeface="IntelOne Text"/>
              <a:ea typeface="Helvetica Neue"/>
              <a:cs typeface="Helvetica Neue"/>
            </a:endParaRPr>
          </a:p>
          <a:p>
            <a:pPr marL="0" marR="0" lvl="0" indent="0" algn="l" defTabSz="914400" rtl="0" eaLnBrk="1" fontAlgn="auto" latinLnBrk="0" hangingPunct="1">
              <a:lnSpc>
                <a:spcPct val="90000"/>
              </a:lnSpc>
              <a:spcBef>
                <a:spcPts val="1000"/>
              </a:spcBef>
              <a:spcAft>
                <a:spcPts val="0"/>
              </a:spcAft>
              <a:buClr>
                <a:srgbClr val="00C7FD"/>
              </a:buClr>
              <a:buSzTx/>
              <a:buFont typeface="Wingdings" pitchFamily="2" charset="2"/>
              <a:buNone/>
              <a:tabLst/>
              <a:defRPr/>
            </a:pPr>
            <a:r>
              <a:rPr kumimoji="0" lang="en-US" sz="2000" b="0" i="0" u="none" strike="noStrike" kern="1200" cap="none" spc="0" normalizeH="0" baseline="0" noProof="0">
                <a:ln>
                  <a:noFill/>
                </a:ln>
                <a:solidFill>
                  <a:srgbClr val="FFFFFF"/>
                </a:solidFill>
                <a:effectLst/>
                <a:uLnTx/>
                <a:uFillTx/>
                <a:latin typeface="IntelOne Text"/>
                <a:ea typeface="Helvetica Neue"/>
                <a:cs typeface="Helvetica Neue"/>
              </a:rPr>
              <a:t>Solutions consider:</a:t>
            </a:r>
          </a:p>
          <a:p>
            <a:pPr marL="0" marR="0" lvl="0" indent="0" algn="l" defTabSz="914400" rtl="0" eaLnBrk="1" fontAlgn="auto" latinLnBrk="0" hangingPunct="1">
              <a:lnSpc>
                <a:spcPct val="90000"/>
              </a:lnSpc>
              <a:spcBef>
                <a:spcPts val="1000"/>
              </a:spcBef>
              <a:spcAft>
                <a:spcPts val="0"/>
              </a:spcAft>
              <a:buClr>
                <a:srgbClr val="00C7FD"/>
              </a:buClr>
              <a:buSzTx/>
              <a:buFont typeface="Wingdings" pitchFamily="2" charset="2"/>
              <a:buNone/>
              <a:tabLst/>
              <a:defRPr/>
            </a:pPr>
            <a:endParaRPr kumimoji="0" lang="en-US" sz="2000" b="0" i="0" u="none" strike="noStrike" kern="1200" cap="none" spc="0" normalizeH="0" baseline="0" noProof="0">
              <a:ln>
                <a:noFill/>
              </a:ln>
              <a:solidFill>
                <a:srgbClr val="FFFFFF"/>
              </a:solidFill>
              <a:effectLst/>
              <a:uLnTx/>
              <a:uFillTx/>
              <a:latin typeface="IntelOne Text"/>
              <a:ea typeface="Helvetica Neue"/>
              <a:cs typeface="Helvetica Neue"/>
            </a:endParaRPr>
          </a:p>
          <a:p>
            <a:pPr marL="228600" marR="0" lvl="0" indent="-228600" algn="l" defTabSz="914400" rtl="0" eaLnBrk="1" fontAlgn="auto" latinLnBrk="0" hangingPunct="1">
              <a:lnSpc>
                <a:spcPct val="90000"/>
              </a:lnSpc>
              <a:spcBef>
                <a:spcPts val="1000"/>
              </a:spcBef>
              <a:spcAft>
                <a:spcPts val="0"/>
              </a:spcAft>
              <a:buClr>
                <a:srgbClr val="00C7FD"/>
              </a:buClr>
              <a:buSzTx/>
              <a:buFont typeface="Wingdings" pitchFamily="2" charset="2"/>
              <a:buChar char="§"/>
              <a:tabLst/>
              <a:defRPr/>
            </a:pPr>
            <a:r>
              <a:rPr kumimoji="0" lang="en-US" sz="1500" b="0" i="0" u="none" strike="noStrike" kern="1200" cap="none" spc="0" normalizeH="0" baseline="0" noProof="0">
                <a:ln>
                  <a:noFill/>
                </a:ln>
                <a:solidFill>
                  <a:srgbClr val="FFFFFF"/>
                </a:solidFill>
                <a:effectLst/>
                <a:uLnTx/>
                <a:uFillTx/>
                <a:latin typeface="IntelOne Text"/>
                <a:ea typeface="Helvetica Neue"/>
                <a:cs typeface="Helvetica Neue"/>
              </a:rPr>
              <a:t>Bandwidth</a:t>
            </a:r>
          </a:p>
          <a:p>
            <a:pPr marL="228600" marR="0" lvl="0" indent="-228600" algn="l" defTabSz="914400" rtl="0" eaLnBrk="1" fontAlgn="auto" latinLnBrk="0" hangingPunct="1">
              <a:lnSpc>
                <a:spcPct val="90000"/>
              </a:lnSpc>
              <a:spcBef>
                <a:spcPts val="1000"/>
              </a:spcBef>
              <a:spcAft>
                <a:spcPts val="0"/>
              </a:spcAft>
              <a:buClr>
                <a:srgbClr val="00C7FD"/>
              </a:buClr>
              <a:buSzTx/>
              <a:buFont typeface="Wingdings" pitchFamily="2" charset="2"/>
              <a:buChar char="§"/>
              <a:tabLst/>
              <a:defRPr/>
            </a:pPr>
            <a:r>
              <a:rPr kumimoji="0" lang="en-US" sz="1500" b="0" i="0" u="none" strike="noStrike" kern="1200" cap="none" spc="0" normalizeH="0" baseline="0" noProof="0">
                <a:ln>
                  <a:noFill/>
                </a:ln>
                <a:solidFill>
                  <a:srgbClr val="FFFFFF"/>
                </a:solidFill>
                <a:effectLst/>
                <a:uLnTx/>
                <a:uFillTx/>
                <a:latin typeface="IntelOne Text"/>
                <a:ea typeface="Helvetica Neue"/>
                <a:cs typeface="Helvetica Neue"/>
              </a:rPr>
              <a:t>Latency</a:t>
            </a:r>
          </a:p>
          <a:p>
            <a:pPr marL="228600" marR="0" lvl="0" indent="-228600" algn="l" defTabSz="914400" rtl="0" eaLnBrk="1" fontAlgn="auto" latinLnBrk="0" hangingPunct="1">
              <a:lnSpc>
                <a:spcPct val="90000"/>
              </a:lnSpc>
              <a:spcBef>
                <a:spcPts val="1000"/>
              </a:spcBef>
              <a:spcAft>
                <a:spcPts val="0"/>
              </a:spcAft>
              <a:buClr>
                <a:srgbClr val="00C7FD"/>
              </a:buClr>
              <a:buSzTx/>
              <a:buFont typeface="Wingdings" pitchFamily="2" charset="2"/>
              <a:buChar char="§"/>
              <a:tabLst/>
              <a:defRPr/>
            </a:pPr>
            <a:r>
              <a:rPr kumimoji="0" lang="en-US" sz="1500" b="0" i="0" u="none" strike="noStrike" kern="1200" cap="none" spc="0" normalizeH="0" baseline="0" noProof="0">
                <a:ln>
                  <a:noFill/>
                </a:ln>
                <a:solidFill>
                  <a:srgbClr val="FFFFFF"/>
                </a:solidFill>
                <a:effectLst/>
                <a:uLnTx/>
                <a:uFillTx/>
                <a:latin typeface="IntelOne Text"/>
                <a:ea typeface="Helvetica Neue"/>
                <a:cs typeface="Helvetica Neue"/>
              </a:rPr>
              <a:t>Network reliability</a:t>
            </a:r>
          </a:p>
        </p:txBody>
      </p:sp>
      <p:sp>
        <p:nvSpPr>
          <p:cNvPr id="9" name="Rectangle 8" descr="Decorative">
            <a:extLst>
              <a:ext uri="{FF2B5EF4-FFF2-40B4-BE49-F238E27FC236}">
                <a16:creationId xmlns:a16="http://schemas.microsoft.com/office/drawing/2014/main" id="{F1051037-57BE-10C9-7AF2-58210435509C}"/>
              </a:ext>
            </a:extLst>
          </p:cNvPr>
          <p:cNvSpPr>
            <a:spLocks noGrp="1" noRot="1" noMove="1" noResize="1" noEditPoints="1" noAdjustHandles="1" noChangeArrowheads="1" noChangeShapeType="1"/>
          </p:cNvSpPr>
          <p:nvPr/>
        </p:nvSpPr>
        <p:spPr>
          <a:xfrm>
            <a:off x="3962400" y="2753474"/>
            <a:ext cx="8229600" cy="2065106"/>
          </a:xfrm>
          <a:prstGeom prst="rect">
            <a:avLst/>
          </a:prstGeom>
          <a:solidFill>
            <a:srgbClr val="8BAE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One Text"/>
              <a:ea typeface="Helvetica Neue"/>
              <a:cs typeface="Helvetica Neue"/>
            </a:endParaRPr>
          </a:p>
        </p:txBody>
      </p:sp>
      <p:sp>
        <p:nvSpPr>
          <p:cNvPr id="11" name="TextBox 10">
            <a:extLst>
              <a:ext uri="{FF2B5EF4-FFF2-40B4-BE49-F238E27FC236}">
                <a16:creationId xmlns:a16="http://schemas.microsoft.com/office/drawing/2014/main" id="{54CA54CD-ABDF-74BA-0339-6908686F923D}"/>
              </a:ext>
            </a:extLst>
          </p:cNvPr>
          <p:cNvSpPr txBox="1">
            <a:spLocks noGrp="1" noRot="1" noMove="1" noResize="1" noEditPoints="1" noAdjustHandles="1" noChangeArrowheads="1" noChangeShapeType="1"/>
          </p:cNvSpPr>
          <p:nvPr/>
        </p:nvSpPr>
        <p:spPr>
          <a:xfrm>
            <a:off x="4462356" y="3130570"/>
            <a:ext cx="7428322" cy="1508105"/>
          </a:xfrm>
          <a:prstGeom prst="rect">
            <a:avLst/>
          </a:prstGeom>
          <a:noFill/>
        </p:spPr>
        <p:txBody>
          <a:bodyPr wrap="square" rtlCol="0">
            <a:spAutoFit/>
          </a:bodyPr>
          <a:lstStyle/>
          <a:p>
            <a:r>
              <a:rPr lang="en-US" sz="2000">
                <a:solidFill>
                  <a:srgbClr val="FFFFFF"/>
                </a:solidFill>
                <a:latin typeface="IntelOne Text"/>
                <a:ea typeface="Helvetica Neue"/>
                <a:cs typeface="Helvetica Neue"/>
              </a:rPr>
              <a:t>Intel® Ethernet technologies support interoperability</a:t>
            </a:r>
          </a:p>
          <a:p>
            <a:r>
              <a:rPr lang="en-US" sz="2000">
                <a:solidFill>
                  <a:srgbClr val="FFFFFF"/>
                </a:solidFill>
                <a:latin typeface="IntelOne Text"/>
                <a:ea typeface="Helvetica Neue"/>
                <a:cs typeface="Helvetica Neue"/>
              </a:rPr>
              <a:t>and integration.</a:t>
            </a:r>
          </a:p>
          <a:p>
            <a:endParaRPr lang="en-US" sz="2000">
              <a:solidFill>
                <a:srgbClr val="FFFFFF"/>
              </a:solidFill>
              <a:latin typeface="IntelOne Text"/>
              <a:ea typeface="Helvetica Neue"/>
              <a:cs typeface="Helvetica Neue"/>
            </a:endParaRPr>
          </a:p>
          <a:p>
            <a:pPr marL="285750" indent="-285750">
              <a:buClr>
                <a:srgbClr val="00C7FD"/>
              </a:buClr>
              <a:buFont typeface="Wingdings" pitchFamily="2" charset="2"/>
              <a:buChar char="§"/>
            </a:pPr>
            <a:r>
              <a:rPr lang="en-US" sz="1400">
                <a:solidFill>
                  <a:srgbClr val="FFFFFF"/>
                </a:solidFill>
                <a:latin typeface="IntelOne Text"/>
                <a:ea typeface="Helvetica Neue"/>
                <a:cs typeface="Helvetica Neue"/>
              </a:rPr>
              <a:t>Delivering speeds from 1 to 100 gigabit Ethernet (GbE)</a:t>
            </a:r>
          </a:p>
          <a:p>
            <a:endParaRPr lang="en-US">
              <a:solidFill>
                <a:srgbClr val="FFFFFF"/>
              </a:solidFill>
              <a:latin typeface="IntelOne Text"/>
              <a:ea typeface="Helvetica Neue"/>
              <a:cs typeface="Helvetica Neue"/>
            </a:endParaRPr>
          </a:p>
        </p:txBody>
      </p:sp>
      <p:sp>
        <p:nvSpPr>
          <p:cNvPr id="3" name="Rectangle 2" descr="Intel Confidential">
            <a:extLst>
              <a:ext uri="{FF2B5EF4-FFF2-40B4-BE49-F238E27FC236}">
                <a16:creationId xmlns:a16="http://schemas.microsoft.com/office/drawing/2014/main" id="{D40B9B64-609C-EC3C-E7C5-051321EA9ABF}"/>
              </a:ext>
            </a:extLst>
          </p:cNvPr>
          <p:cNvSpPr>
            <a:spLocks noGrp="1" noRot="1" noMove="1" noResize="1" noEditPoints="1" noAdjustHandles="1" noChangeArrowheads="1" noChangeShapeType="1"/>
          </p:cNvSpPr>
          <p:nvPr/>
        </p:nvSpPr>
        <p:spPr>
          <a:xfrm>
            <a:off x="11233643" y="6455939"/>
            <a:ext cx="561372" cy="246221"/>
          </a:xfrm>
          <a:prstGeom prst="rect">
            <a:avLst/>
          </a:prstGeom>
        </p:spPr>
        <p:txBody>
          <a:bodyPr wrap="none" anchor="b" anchorCtr="0">
            <a:spAutoFit/>
          </a:bodyPr>
          <a:lstStyle/>
          <a:p>
            <a:pPr algn="r"/>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Public</a:t>
            </a:r>
          </a:p>
        </p:txBody>
      </p:sp>
    </p:spTree>
    <p:extLst>
      <p:ext uri="{BB962C8B-B14F-4D97-AF65-F5344CB8AC3E}">
        <p14:creationId xmlns:p14="http://schemas.microsoft.com/office/powerpoint/2010/main" val="244366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white checklist and gear on a black background&#10;&#10;Description automatically generated">
            <a:extLst>
              <a:ext uri="{FF2B5EF4-FFF2-40B4-BE49-F238E27FC236}">
                <a16:creationId xmlns:a16="http://schemas.microsoft.com/office/drawing/2014/main" id="{63F86F0F-A0F2-6A41-E98F-9DF4D2102C6A}"/>
              </a:ext>
            </a:extLst>
          </p:cNvPr>
          <p:cNvPicPr>
            <a:picLocks noGrp="1" noRot="1" noChangeAspect="1" noMove="1" noResize="1" noEditPoints="1" noAdjustHandles="1" noChangeArrowheads="1" noChangeShapeType="1" noCrop="1"/>
          </p:cNvPicPr>
          <p:nvPr/>
        </p:nvPicPr>
        <p:blipFill>
          <a:blip r:embed="rId3"/>
          <a:stretch>
            <a:fillRect/>
          </a:stretch>
        </p:blipFill>
        <p:spPr>
          <a:xfrm>
            <a:off x="362780" y="-5269"/>
            <a:ext cx="1326524" cy="1335641"/>
          </a:xfrm>
          <a:prstGeom prst="rect">
            <a:avLst/>
          </a:prstGeom>
        </p:spPr>
      </p:pic>
      <p:sp>
        <p:nvSpPr>
          <p:cNvPr id="13" name="Title 2">
            <a:extLst>
              <a:ext uri="{FF2B5EF4-FFF2-40B4-BE49-F238E27FC236}">
                <a16:creationId xmlns:a16="http://schemas.microsoft.com/office/drawing/2014/main" id="{E58C1563-67FC-BFD8-43CD-6AEC33C21C0B}"/>
              </a:ext>
            </a:extLst>
          </p:cNvPr>
          <p:cNvSpPr txBox="1">
            <a:spLocks noGrp="1" noRot="1" noMove="1" noResize="1" noEditPoints="1" noAdjustHandles="1" noChangeArrowheads="1" noChangeShapeType="1"/>
          </p:cNvSpPr>
          <p:nvPr/>
        </p:nvSpPr>
        <p:spPr>
          <a:xfrm>
            <a:off x="1689304" y="381000"/>
            <a:ext cx="4791959" cy="98583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C7FD"/>
                </a:solidFill>
                <a:effectLst/>
                <a:uLnTx/>
                <a:uFillTx/>
                <a:latin typeface="IntelOne Text Light"/>
                <a:ea typeface="Helvetica Neue"/>
                <a:cs typeface="Helvetica Neue"/>
              </a:rPr>
              <a:t>Manageability</a:t>
            </a:r>
          </a:p>
        </p:txBody>
      </p:sp>
      <p:sp>
        <p:nvSpPr>
          <p:cNvPr id="15" name="Content Placeholder 1">
            <a:extLst>
              <a:ext uri="{FF2B5EF4-FFF2-40B4-BE49-F238E27FC236}">
                <a16:creationId xmlns:a16="http://schemas.microsoft.com/office/drawing/2014/main" id="{C72C5184-171C-95A5-35D8-DC039220D911}"/>
              </a:ext>
            </a:extLst>
          </p:cNvPr>
          <p:cNvSpPr txBox="1">
            <a:spLocks noGrp="1" noRot="1" noMove="1" noResize="1" noEditPoints="1" noAdjustHandles="1" noChangeArrowheads="1" noChangeShapeType="1"/>
          </p:cNvSpPr>
          <p:nvPr/>
        </p:nvSpPr>
        <p:spPr>
          <a:xfrm>
            <a:off x="609600" y="1487488"/>
            <a:ext cx="6578278" cy="23553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itchFamily="2" charset="2"/>
              <a:buChar char="§"/>
              <a:defRPr sz="20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itchFamily="2" charset="2"/>
              <a:buChar char="§"/>
              <a:defRPr sz="18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itchFamily="2" charset="2"/>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itchFamily="2" charset="2"/>
              <a:buChar char="§"/>
              <a:defRPr sz="14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itchFamily="2" charset="2"/>
              <a:buChar char="§"/>
              <a:defRPr sz="12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C7FD"/>
              </a:buClr>
              <a:buSzTx/>
              <a:buFont typeface="Wingdings" pitchFamily="2" charset="2"/>
              <a:buNone/>
              <a:tabLst/>
              <a:defRPr/>
            </a:pPr>
            <a:r>
              <a:rPr kumimoji="0" lang="en-US" sz="2000" b="0" i="0" u="none" strike="noStrike" kern="1200" cap="none" spc="0" normalizeH="0" baseline="0" noProof="0">
                <a:ln>
                  <a:noFill/>
                </a:ln>
                <a:solidFill>
                  <a:srgbClr val="FFFFFF"/>
                </a:solidFill>
                <a:effectLst/>
                <a:uLnTx/>
                <a:uFillTx/>
                <a:latin typeface="IntelOne Text"/>
                <a:ea typeface="Helvetica Neue"/>
                <a:cs typeface="Helvetica Neue"/>
              </a:rPr>
              <a:t>Manageability enables discovery, provisioning, and administrative tasks from the edge to the data center to the cloud. </a:t>
            </a:r>
          </a:p>
        </p:txBody>
      </p:sp>
      <p:sp>
        <p:nvSpPr>
          <p:cNvPr id="16" name="Rectangle 15" descr="Decorative">
            <a:extLst>
              <a:ext uri="{FF2B5EF4-FFF2-40B4-BE49-F238E27FC236}">
                <a16:creationId xmlns:a16="http://schemas.microsoft.com/office/drawing/2014/main" id="{098C5102-A0C4-38C3-68B6-87A9C13BBED4}"/>
              </a:ext>
            </a:extLst>
          </p:cNvPr>
          <p:cNvSpPr>
            <a:spLocks noGrp="1" noRot="1" noMove="1" noResize="1" noEditPoints="1" noAdjustHandles="1" noChangeArrowheads="1" noChangeShapeType="1"/>
          </p:cNvSpPr>
          <p:nvPr/>
        </p:nvSpPr>
        <p:spPr>
          <a:xfrm>
            <a:off x="3962400" y="2556705"/>
            <a:ext cx="8229600" cy="2642824"/>
          </a:xfrm>
          <a:prstGeom prst="rect">
            <a:avLst/>
          </a:prstGeom>
          <a:solidFill>
            <a:srgbClr val="0068B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One Text"/>
              <a:ea typeface="Helvetica Neue"/>
              <a:cs typeface="Helvetica Neue"/>
            </a:endParaRPr>
          </a:p>
        </p:txBody>
      </p:sp>
      <p:sp>
        <p:nvSpPr>
          <p:cNvPr id="17" name="TextBox 16">
            <a:extLst>
              <a:ext uri="{FF2B5EF4-FFF2-40B4-BE49-F238E27FC236}">
                <a16:creationId xmlns:a16="http://schemas.microsoft.com/office/drawing/2014/main" id="{71861033-71E4-5678-EC67-8C04FF507513}"/>
              </a:ext>
            </a:extLst>
          </p:cNvPr>
          <p:cNvSpPr txBox="1">
            <a:spLocks noGrp="1" noRot="1" noMove="1" noResize="1" noEditPoints="1" noAdjustHandles="1" noChangeArrowheads="1" noChangeShapeType="1"/>
          </p:cNvSpPr>
          <p:nvPr/>
        </p:nvSpPr>
        <p:spPr>
          <a:xfrm>
            <a:off x="4282632" y="2935679"/>
            <a:ext cx="7199454" cy="2169825"/>
          </a:xfrm>
          <a:prstGeom prst="rect">
            <a:avLst/>
          </a:prstGeom>
          <a:noFill/>
        </p:spPr>
        <p:txBody>
          <a:bodyPr wrap="square" rtlCol="0">
            <a:spAutoFit/>
          </a:bodyPr>
          <a:lstStyle/>
          <a:p>
            <a:r>
              <a:rPr lang="en-US">
                <a:solidFill>
                  <a:srgbClr val="FFFFFF"/>
                </a:solidFill>
                <a:latin typeface="IntelOne Text"/>
                <a:ea typeface="Helvetica Neue"/>
                <a:cs typeface="Helvetica Neue"/>
              </a:rPr>
              <a:t>Intel® edge manageability solutions enhance overall efficiency and productivity by supporting updates and monitoring from remote locations:</a:t>
            </a:r>
          </a:p>
          <a:p>
            <a:r>
              <a:rPr lang="en-US">
                <a:solidFill>
                  <a:srgbClr val="FFFFFF"/>
                </a:solidFill>
                <a:latin typeface="IntelOne Text"/>
                <a:ea typeface="Helvetica Neue"/>
                <a:cs typeface="Helvetica Neue"/>
              </a:rPr>
              <a:t> </a:t>
            </a:r>
          </a:p>
          <a:p>
            <a:pPr marL="285750" indent="-285750">
              <a:buClr>
                <a:srgbClr val="00C7FD"/>
              </a:buClr>
              <a:buFont typeface="Wingdings" pitchFamily="2" charset="2"/>
              <a:buChar char="§"/>
            </a:pPr>
            <a:r>
              <a:rPr lang="en-US" sz="1500">
                <a:solidFill>
                  <a:srgbClr val="FFFFFF"/>
                </a:solidFill>
                <a:latin typeface="IntelOne Text"/>
                <a:ea typeface="Helvetica Neue"/>
                <a:cs typeface="Helvetica Neue"/>
              </a:rPr>
              <a:t>The Intel vPro® platform provides in-band and out-of-band </a:t>
            </a:r>
            <a:br>
              <a:rPr lang="en-US" sz="1500">
                <a:solidFill>
                  <a:srgbClr val="FFFFFF"/>
                </a:solidFill>
                <a:latin typeface="IntelOne Text"/>
                <a:ea typeface="Helvetica Neue"/>
                <a:cs typeface="Helvetica Neue"/>
              </a:rPr>
            </a:br>
            <a:r>
              <a:rPr lang="en-US" sz="1500">
                <a:solidFill>
                  <a:srgbClr val="FFFFFF"/>
                </a:solidFill>
                <a:latin typeface="IntelOne Text"/>
                <a:ea typeface="Helvetica Neue"/>
                <a:cs typeface="Helvetica Neue"/>
              </a:rPr>
              <a:t>manageability capabilities</a:t>
            </a:r>
          </a:p>
          <a:p>
            <a:pPr marL="285750" indent="-285750">
              <a:buClr>
                <a:srgbClr val="00C7FD"/>
              </a:buClr>
              <a:buFont typeface="Wingdings" pitchFamily="2" charset="2"/>
              <a:buChar char="§"/>
            </a:pPr>
            <a:r>
              <a:rPr lang="en-US" sz="1500">
                <a:solidFill>
                  <a:srgbClr val="FFFFFF"/>
                </a:solidFill>
                <a:latin typeface="IntelOne Text"/>
                <a:ea typeface="Helvetica Neue"/>
                <a:cs typeface="Helvetica Neue"/>
              </a:rPr>
              <a:t>Intel technologies support container orchestration</a:t>
            </a:r>
          </a:p>
          <a:p>
            <a:endParaRPr lang="en-US">
              <a:solidFill>
                <a:srgbClr val="FFFFFF"/>
              </a:solidFill>
              <a:latin typeface="IntelOne Text"/>
              <a:ea typeface="Helvetica Neue"/>
              <a:cs typeface="Helvetica Neue"/>
            </a:endParaRPr>
          </a:p>
        </p:txBody>
      </p:sp>
      <p:sp>
        <p:nvSpPr>
          <p:cNvPr id="3" name="Rectangle 2" descr="Intel Confidential">
            <a:extLst>
              <a:ext uri="{FF2B5EF4-FFF2-40B4-BE49-F238E27FC236}">
                <a16:creationId xmlns:a16="http://schemas.microsoft.com/office/drawing/2014/main" id="{E0C6B2CB-61E3-0840-BE40-32CE766E22A8}"/>
              </a:ext>
            </a:extLst>
          </p:cNvPr>
          <p:cNvSpPr>
            <a:spLocks noGrp="1" noRot="1" noMove="1" noResize="1" noEditPoints="1" noAdjustHandles="1" noChangeArrowheads="1" noChangeShapeType="1"/>
          </p:cNvSpPr>
          <p:nvPr/>
        </p:nvSpPr>
        <p:spPr>
          <a:xfrm>
            <a:off x="11233643" y="6455939"/>
            <a:ext cx="561372" cy="246221"/>
          </a:xfrm>
          <a:prstGeom prst="rect">
            <a:avLst/>
          </a:prstGeom>
        </p:spPr>
        <p:txBody>
          <a:bodyPr wrap="none" anchor="b" anchorCtr="0">
            <a:spAutoFit/>
          </a:bodyPr>
          <a:lstStyle/>
          <a:p>
            <a:pPr algn="r"/>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Public</a:t>
            </a:r>
          </a:p>
        </p:txBody>
      </p:sp>
    </p:spTree>
    <p:extLst>
      <p:ext uri="{BB962C8B-B14F-4D97-AF65-F5344CB8AC3E}">
        <p14:creationId xmlns:p14="http://schemas.microsoft.com/office/powerpoint/2010/main" val="344892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white lock with a check mark&#10;&#10;Description automatically generated">
            <a:extLst>
              <a:ext uri="{FF2B5EF4-FFF2-40B4-BE49-F238E27FC236}">
                <a16:creationId xmlns:a16="http://schemas.microsoft.com/office/drawing/2014/main" id="{563BBA82-105A-C02A-3399-93BABD811EB6}"/>
              </a:ext>
            </a:extLst>
          </p:cNvPr>
          <p:cNvPicPr>
            <a:picLocks noGrp="1" noRot="1" noChangeAspect="1" noMove="1" noResize="1" noEditPoints="1" noAdjustHandles="1" noChangeArrowheads="1" noChangeShapeType="1" noCrop="1"/>
          </p:cNvPicPr>
          <p:nvPr/>
        </p:nvPicPr>
        <p:blipFill>
          <a:blip r:embed="rId3"/>
          <a:stretch>
            <a:fillRect/>
          </a:stretch>
        </p:blipFill>
        <p:spPr>
          <a:xfrm>
            <a:off x="286423" y="-28281"/>
            <a:ext cx="1326524" cy="1335641"/>
          </a:xfrm>
          <a:prstGeom prst="rect">
            <a:avLst/>
          </a:prstGeom>
        </p:spPr>
      </p:pic>
      <p:sp>
        <p:nvSpPr>
          <p:cNvPr id="8" name="Title 2">
            <a:extLst>
              <a:ext uri="{FF2B5EF4-FFF2-40B4-BE49-F238E27FC236}">
                <a16:creationId xmlns:a16="http://schemas.microsoft.com/office/drawing/2014/main" id="{3436A6F0-859B-BE8B-95A7-F31E95C51696}"/>
              </a:ext>
            </a:extLst>
          </p:cNvPr>
          <p:cNvSpPr txBox="1">
            <a:spLocks noGrp="1" noRot="1" noMove="1" noResize="1" noEditPoints="1" noAdjustHandles="1" noChangeArrowheads="1" noChangeShapeType="1"/>
          </p:cNvSpPr>
          <p:nvPr/>
        </p:nvSpPr>
        <p:spPr>
          <a:xfrm>
            <a:off x="1612947" y="381000"/>
            <a:ext cx="3354979" cy="98583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C7FD"/>
                </a:solidFill>
                <a:effectLst/>
                <a:uLnTx/>
                <a:uFillTx/>
                <a:latin typeface="IntelOne Text Light"/>
                <a:ea typeface="Helvetica Neue"/>
                <a:cs typeface="Helvetica Neue"/>
              </a:rPr>
              <a:t>Security</a:t>
            </a:r>
          </a:p>
        </p:txBody>
      </p:sp>
      <p:sp>
        <p:nvSpPr>
          <p:cNvPr id="11" name="Content Placeholder 1">
            <a:extLst>
              <a:ext uri="{FF2B5EF4-FFF2-40B4-BE49-F238E27FC236}">
                <a16:creationId xmlns:a16="http://schemas.microsoft.com/office/drawing/2014/main" id="{DC4871E6-009B-20FC-48CC-939F69F1CF3A}"/>
              </a:ext>
            </a:extLst>
          </p:cNvPr>
          <p:cNvSpPr txBox="1">
            <a:spLocks noGrp="1" noRot="1" noMove="1" noResize="1" noEditPoints="1" noAdjustHandles="1" noChangeArrowheads="1" noChangeShapeType="1"/>
          </p:cNvSpPr>
          <p:nvPr/>
        </p:nvSpPr>
        <p:spPr>
          <a:xfrm>
            <a:off x="609600" y="1487488"/>
            <a:ext cx="4946248" cy="46577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itchFamily="2" charset="2"/>
              <a:buChar char="§"/>
              <a:defRPr sz="20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itchFamily="2" charset="2"/>
              <a:buChar char="§"/>
              <a:defRPr sz="18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itchFamily="2" charset="2"/>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itchFamily="2" charset="2"/>
              <a:buChar char="§"/>
              <a:defRPr sz="14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itchFamily="2" charset="2"/>
              <a:buChar char="§"/>
              <a:defRPr sz="12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C7FD"/>
              </a:buClr>
              <a:buSzTx/>
              <a:buFont typeface="Wingdings" pitchFamily="2" charset="2"/>
              <a:buNone/>
              <a:tabLst/>
              <a:defRPr/>
            </a:pPr>
            <a:r>
              <a:rPr kumimoji="0" lang="en-US" sz="2000" b="0" i="0" u="none" strike="noStrike" kern="1200" cap="none" spc="0" normalizeH="0" baseline="0" noProof="0">
                <a:ln>
                  <a:noFill/>
                </a:ln>
                <a:solidFill>
                  <a:srgbClr val="FFFFFF"/>
                </a:solidFill>
                <a:effectLst/>
                <a:uLnTx/>
                <a:uFillTx/>
                <a:latin typeface="IntelOne Text"/>
                <a:ea typeface="Helvetica Neue"/>
                <a:cs typeface="Helvetica Neue"/>
              </a:rPr>
              <a:t>Security in distributed computing environments helps ensure that:</a:t>
            </a:r>
          </a:p>
          <a:p>
            <a:pPr marL="0" marR="0" lvl="0" indent="0" algn="l" defTabSz="914400" rtl="0" eaLnBrk="1" fontAlgn="auto" latinLnBrk="0" hangingPunct="1">
              <a:lnSpc>
                <a:spcPct val="90000"/>
              </a:lnSpc>
              <a:spcBef>
                <a:spcPts val="1000"/>
              </a:spcBef>
              <a:spcAft>
                <a:spcPts val="0"/>
              </a:spcAft>
              <a:buClr>
                <a:srgbClr val="00C7FD"/>
              </a:buClr>
              <a:buSzTx/>
              <a:buFont typeface="Wingdings" pitchFamily="2" charset="2"/>
              <a:buNone/>
              <a:tabLst/>
              <a:defRPr/>
            </a:pPr>
            <a:endParaRPr kumimoji="0" lang="en-US" sz="2000" b="0" i="0" u="none" strike="noStrike" kern="1200" cap="none" spc="0" normalizeH="0" baseline="0" noProof="0">
              <a:ln>
                <a:noFill/>
              </a:ln>
              <a:solidFill>
                <a:srgbClr val="FFFFFF"/>
              </a:solidFill>
              <a:effectLst/>
              <a:uLnTx/>
              <a:uFillTx/>
              <a:latin typeface="IntelOne Text"/>
              <a:ea typeface="Helvetica Neue"/>
              <a:cs typeface="Helvetica Neue"/>
            </a:endParaRPr>
          </a:p>
          <a:p>
            <a:pPr marL="228600" marR="0" lvl="0" indent="-228600" algn="l" defTabSz="914400" rtl="0" eaLnBrk="1" fontAlgn="auto" latinLnBrk="0" hangingPunct="1">
              <a:lnSpc>
                <a:spcPct val="90000"/>
              </a:lnSpc>
              <a:spcBef>
                <a:spcPts val="1000"/>
              </a:spcBef>
              <a:spcAft>
                <a:spcPts val="0"/>
              </a:spcAft>
              <a:buClr>
                <a:srgbClr val="00C7FD"/>
              </a:buClr>
              <a:buSzTx/>
              <a:buFont typeface="Wingdings" pitchFamily="2" charset="2"/>
              <a:buChar char="§"/>
              <a:tabLst/>
              <a:defRPr/>
            </a:pPr>
            <a:r>
              <a:rPr kumimoji="0" lang="en-US" sz="1500" b="0" i="0" u="none" strike="noStrike" kern="1200" cap="none" spc="0" normalizeH="0" baseline="0" noProof="0">
                <a:ln>
                  <a:noFill/>
                </a:ln>
                <a:solidFill>
                  <a:srgbClr val="FFFFFF"/>
                </a:solidFill>
                <a:effectLst/>
                <a:uLnTx/>
                <a:uFillTx/>
                <a:latin typeface="IntelOne Text"/>
                <a:ea typeface="Helvetica Neue"/>
                <a:cs typeface="Helvetica Neue"/>
              </a:rPr>
              <a:t>Data is protected from unauthorized access, breaches, and compliance violations.</a:t>
            </a:r>
          </a:p>
          <a:p>
            <a:pPr marL="228600" marR="0" lvl="0" indent="-228600" algn="l" defTabSz="914400" rtl="0" eaLnBrk="1" fontAlgn="auto" latinLnBrk="0" hangingPunct="1">
              <a:lnSpc>
                <a:spcPct val="90000"/>
              </a:lnSpc>
              <a:spcBef>
                <a:spcPts val="1000"/>
              </a:spcBef>
              <a:spcAft>
                <a:spcPts val="0"/>
              </a:spcAft>
              <a:buClr>
                <a:srgbClr val="00C7FD"/>
              </a:buClr>
              <a:buSzTx/>
              <a:buFont typeface="Wingdings" pitchFamily="2" charset="2"/>
              <a:buChar char="§"/>
              <a:tabLst/>
              <a:defRPr/>
            </a:pPr>
            <a:r>
              <a:rPr kumimoji="0" lang="en-US" sz="1500" b="0" i="0" u="none" strike="noStrike" kern="1200" cap="none" spc="0" normalizeH="0" baseline="0" noProof="0">
                <a:ln>
                  <a:noFill/>
                </a:ln>
                <a:solidFill>
                  <a:srgbClr val="FFFFFF"/>
                </a:solidFill>
                <a:effectLst/>
                <a:uLnTx/>
                <a:uFillTx/>
                <a:latin typeface="IntelOne Text"/>
                <a:ea typeface="Helvetica Neue"/>
                <a:cs typeface="Helvetica Neue"/>
              </a:rPr>
              <a:t>Compute infrastructure is resilient to failures and disruptions for continuous availability.</a:t>
            </a:r>
          </a:p>
        </p:txBody>
      </p:sp>
      <p:sp>
        <p:nvSpPr>
          <p:cNvPr id="10" name="Rectangle 9" descr="Decorative">
            <a:extLst>
              <a:ext uri="{FF2B5EF4-FFF2-40B4-BE49-F238E27FC236}">
                <a16:creationId xmlns:a16="http://schemas.microsoft.com/office/drawing/2014/main" id="{C34CB24A-158D-F6BE-BACE-1F42EF6A4866}"/>
              </a:ext>
            </a:extLst>
          </p:cNvPr>
          <p:cNvSpPr>
            <a:spLocks noGrp="1" noRot="1" noMove="1" noResize="1" noEditPoints="1" noAdjustHandles="1" noChangeArrowheads="1" noChangeShapeType="1"/>
          </p:cNvSpPr>
          <p:nvPr/>
        </p:nvSpPr>
        <p:spPr>
          <a:xfrm>
            <a:off x="5721752" y="2083443"/>
            <a:ext cx="6470248" cy="3163918"/>
          </a:xfrm>
          <a:prstGeom prst="rect">
            <a:avLst/>
          </a:prstGeom>
          <a:solidFill>
            <a:srgbClr val="004A8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One Text"/>
              <a:ea typeface="Helvetica Neue"/>
              <a:cs typeface="Helvetica Neue"/>
            </a:endParaRPr>
          </a:p>
        </p:txBody>
      </p:sp>
      <p:sp>
        <p:nvSpPr>
          <p:cNvPr id="12" name="TextBox 11">
            <a:extLst>
              <a:ext uri="{FF2B5EF4-FFF2-40B4-BE49-F238E27FC236}">
                <a16:creationId xmlns:a16="http://schemas.microsoft.com/office/drawing/2014/main" id="{B43D5B9F-1432-1083-B198-1BA8C83C48BC}"/>
              </a:ext>
            </a:extLst>
          </p:cNvPr>
          <p:cNvSpPr txBox="1">
            <a:spLocks noGrp="1" noRot="1" noMove="1" noResize="1" noEditPoints="1" noAdjustHandles="1" noChangeArrowheads="1" noChangeShapeType="1"/>
          </p:cNvSpPr>
          <p:nvPr/>
        </p:nvSpPr>
        <p:spPr>
          <a:xfrm>
            <a:off x="6096000" y="2385039"/>
            <a:ext cx="5258765" cy="2169825"/>
          </a:xfrm>
          <a:prstGeom prst="rect">
            <a:avLst/>
          </a:prstGeom>
          <a:noFill/>
        </p:spPr>
        <p:txBody>
          <a:bodyPr wrap="square" rtlCol="0">
            <a:spAutoFit/>
          </a:bodyPr>
          <a:lstStyle/>
          <a:p>
            <a:r>
              <a:rPr lang="en-US">
                <a:solidFill>
                  <a:srgbClr val="FFFFFF"/>
                </a:solidFill>
                <a:latin typeface="IntelOne Text"/>
                <a:ea typeface="Helvetica Neue"/>
                <a:cs typeface="Helvetica Neue"/>
              </a:rPr>
              <a:t>Intel® hardware-based security technologies help customers defend against modern cyber threats.</a:t>
            </a:r>
          </a:p>
          <a:p>
            <a:endParaRPr lang="en-US">
              <a:solidFill>
                <a:srgbClr val="FFFFFF"/>
              </a:solidFill>
              <a:latin typeface="IntelOne Text"/>
              <a:ea typeface="Helvetica Neue"/>
              <a:cs typeface="Helvetica Neue"/>
            </a:endParaRPr>
          </a:p>
          <a:p>
            <a:pPr marL="285750" indent="-285750">
              <a:buClr>
                <a:srgbClr val="00C7FD"/>
              </a:buClr>
              <a:buFont typeface="Wingdings" pitchFamily="2" charset="2"/>
              <a:buChar char="§"/>
            </a:pPr>
            <a:r>
              <a:rPr lang="en-US" sz="1500">
                <a:solidFill>
                  <a:srgbClr val="FFFFFF"/>
                </a:solidFill>
                <a:latin typeface="IntelOne Text"/>
                <a:ea typeface="Helvetica Neue"/>
                <a:cs typeface="Helvetica Neue"/>
              </a:rPr>
              <a:t>Foundational security</a:t>
            </a:r>
          </a:p>
          <a:p>
            <a:pPr marL="285750" indent="-285750">
              <a:buClr>
                <a:srgbClr val="00C7FD"/>
              </a:buClr>
              <a:buFont typeface="Wingdings" pitchFamily="2" charset="2"/>
              <a:buChar char="§"/>
            </a:pPr>
            <a:r>
              <a:rPr lang="en-US" sz="1500">
                <a:solidFill>
                  <a:srgbClr val="FFFFFF"/>
                </a:solidFill>
                <a:latin typeface="IntelOne Text"/>
                <a:ea typeface="Helvetica Neue"/>
                <a:cs typeface="Helvetica Neue"/>
              </a:rPr>
              <a:t>Workload and data protection</a:t>
            </a:r>
          </a:p>
          <a:p>
            <a:pPr marL="285750" indent="-285750">
              <a:buClr>
                <a:srgbClr val="00C7FD"/>
              </a:buClr>
              <a:buFont typeface="Wingdings" pitchFamily="2" charset="2"/>
              <a:buChar char="§"/>
            </a:pPr>
            <a:r>
              <a:rPr lang="en-US" sz="1500">
                <a:solidFill>
                  <a:srgbClr val="FFFFFF"/>
                </a:solidFill>
                <a:latin typeface="IntelOne Text"/>
                <a:ea typeface="Helvetica Neue"/>
                <a:cs typeface="Helvetica Neue"/>
              </a:rPr>
              <a:t>Software reliability</a:t>
            </a:r>
          </a:p>
          <a:p>
            <a:endParaRPr lang="en-US">
              <a:solidFill>
                <a:srgbClr val="FFFFFF"/>
              </a:solidFill>
              <a:latin typeface="IntelOne Text"/>
              <a:ea typeface="Helvetica Neue"/>
              <a:cs typeface="Helvetica Neue"/>
            </a:endParaRPr>
          </a:p>
        </p:txBody>
      </p:sp>
      <p:sp>
        <p:nvSpPr>
          <p:cNvPr id="3" name="Rectangle 2" descr="Intel Confidential">
            <a:extLst>
              <a:ext uri="{FF2B5EF4-FFF2-40B4-BE49-F238E27FC236}">
                <a16:creationId xmlns:a16="http://schemas.microsoft.com/office/drawing/2014/main" id="{DCFCC69E-4904-1CDC-CF83-95FA0CDC9C27}"/>
              </a:ext>
            </a:extLst>
          </p:cNvPr>
          <p:cNvSpPr>
            <a:spLocks noGrp="1" noRot="1" noMove="1" noResize="1" noEditPoints="1" noAdjustHandles="1" noChangeArrowheads="1" noChangeShapeType="1"/>
          </p:cNvSpPr>
          <p:nvPr/>
        </p:nvSpPr>
        <p:spPr>
          <a:xfrm>
            <a:off x="11233643" y="6455939"/>
            <a:ext cx="561372" cy="246221"/>
          </a:xfrm>
          <a:prstGeom prst="rect">
            <a:avLst/>
          </a:prstGeom>
        </p:spPr>
        <p:txBody>
          <a:bodyPr wrap="none" anchor="b" anchorCtr="0">
            <a:spAutoFit/>
          </a:bodyPr>
          <a:lstStyle/>
          <a:p>
            <a:pPr algn="r"/>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Public</a:t>
            </a:r>
          </a:p>
        </p:txBody>
      </p:sp>
    </p:spTree>
    <p:extLst>
      <p:ext uri="{BB962C8B-B14F-4D97-AF65-F5344CB8AC3E}">
        <p14:creationId xmlns:p14="http://schemas.microsoft.com/office/powerpoint/2010/main" val="2607850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white line art with a black background&#10;&#10;Description automatically generated">
            <a:extLst>
              <a:ext uri="{FF2B5EF4-FFF2-40B4-BE49-F238E27FC236}">
                <a16:creationId xmlns:a16="http://schemas.microsoft.com/office/drawing/2014/main" id="{733FB100-5E8A-E23A-0974-570A3583C8D6}"/>
              </a:ext>
            </a:extLst>
          </p:cNvPr>
          <p:cNvPicPr>
            <a:picLocks noChangeAspect="1"/>
          </p:cNvPicPr>
          <p:nvPr/>
        </p:nvPicPr>
        <p:blipFill>
          <a:blip r:embed="rId3"/>
          <a:stretch>
            <a:fillRect/>
          </a:stretch>
        </p:blipFill>
        <p:spPr>
          <a:xfrm>
            <a:off x="364398" y="9799"/>
            <a:ext cx="1289304" cy="1298165"/>
          </a:xfrm>
          <a:prstGeom prst="rect">
            <a:avLst/>
          </a:prstGeom>
        </p:spPr>
      </p:pic>
      <p:sp>
        <p:nvSpPr>
          <p:cNvPr id="14" name="Title 2">
            <a:extLst>
              <a:ext uri="{FF2B5EF4-FFF2-40B4-BE49-F238E27FC236}">
                <a16:creationId xmlns:a16="http://schemas.microsoft.com/office/drawing/2014/main" id="{0B184E5A-7EAA-D03F-6901-BD78E1950D35}"/>
              </a:ext>
            </a:extLst>
          </p:cNvPr>
          <p:cNvSpPr txBox="1">
            <a:spLocks/>
          </p:cNvSpPr>
          <p:nvPr/>
        </p:nvSpPr>
        <p:spPr>
          <a:xfrm>
            <a:off x="1653702" y="381000"/>
            <a:ext cx="10972800" cy="98583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C7FD"/>
                </a:solidFill>
                <a:effectLst/>
                <a:uLnTx/>
                <a:uFillTx/>
                <a:latin typeface="IntelOne Text Light"/>
                <a:ea typeface="Helvetica Neue"/>
                <a:cs typeface="Helvetica Neue"/>
              </a:rPr>
              <a:t>Interoperability</a:t>
            </a:r>
          </a:p>
        </p:txBody>
      </p:sp>
      <p:sp>
        <p:nvSpPr>
          <p:cNvPr id="17" name="Content Placeholder 1">
            <a:extLst>
              <a:ext uri="{FF2B5EF4-FFF2-40B4-BE49-F238E27FC236}">
                <a16:creationId xmlns:a16="http://schemas.microsoft.com/office/drawing/2014/main" id="{D00E02BB-4A08-F3E6-68CB-F7A772623C6C}"/>
              </a:ext>
            </a:extLst>
          </p:cNvPr>
          <p:cNvSpPr txBox="1">
            <a:spLocks/>
          </p:cNvSpPr>
          <p:nvPr/>
        </p:nvSpPr>
        <p:spPr>
          <a:xfrm>
            <a:off x="609600" y="1487488"/>
            <a:ext cx="7608888" cy="28527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itchFamily="2" charset="2"/>
              <a:buChar char="§"/>
              <a:defRPr sz="20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itchFamily="2" charset="2"/>
              <a:buChar char="§"/>
              <a:defRPr sz="18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itchFamily="2" charset="2"/>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itchFamily="2" charset="2"/>
              <a:buChar char="§"/>
              <a:defRPr sz="14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itchFamily="2" charset="2"/>
              <a:buChar char="§"/>
              <a:defRPr sz="12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C7FD"/>
              </a:buClr>
              <a:buSzTx/>
              <a:buFont typeface="Wingdings" pitchFamily="2" charset="2"/>
              <a:buNone/>
              <a:tabLst/>
              <a:defRPr/>
            </a:pPr>
            <a:r>
              <a:rPr kumimoji="0" lang="en-US" sz="2000" b="0" i="0" u="none" strike="noStrike" kern="1200" cap="none" spc="0" normalizeH="0" baseline="0" noProof="0">
                <a:ln>
                  <a:noFill/>
                </a:ln>
                <a:solidFill>
                  <a:srgbClr val="FFFFFF"/>
                </a:solidFill>
                <a:effectLst/>
                <a:uLnTx/>
                <a:uFillTx/>
                <a:latin typeface="IntelOne Text"/>
                <a:ea typeface="Helvetica Neue"/>
                <a:cs typeface="Helvetica Neue"/>
              </a:rPr>
              <a:t>Interoperability enables applications and services to seamlessly work, integrate, and scale across diverse platforms. It accommodates:</a:t>
            </a:r>
          </a:p>
          <a:p>
            <a:pPr marL="0" marR="0" lvl="0" indent="0" algn="l" defTabSz="914400" rtl="0" eaLnBrk="1" fontAlgn="auto" latinLnBrk="0" hangingPunct="1">
              <a:lnSpc>
                <a:spcPct val="90000"/>
              </a:lnSpc>
              <a:spcBef>
                <a:spcPts val="1000"/>
              </a:spcBef>
              <a:spcAft>
                <a:spcPts val="0"/>
              </a:spcAft>
              <a:buClr>
                <a:srgbClr val="00C7FD"/>
              </a:buClr>
              <a:buSzTx/>
              <a:buFont typeface="Wingdings" pitchFamily="2" charset="2"/>
              <a:buNone/>
              <a:tabLst/>
              <a:defRPr/>
            </a:pPr>
            <a:endParaRPr kumimoji="0" lang="en-US" sz="2000" b="0" i="0" u="none" strike="noStrike" kern="1200" cap="none" spc="0" normalizeH="0" baseline="0" noProof="0">
              <a:ln>
                <a:noFill/>
              </a:ln>
              <a:solidFill>
                <a:srgbClr val="FFFFFF"/>
              </a:solidFill>
              <a:effectLst/>
              <a:uLnTx/>
              <a:uFillTx/>
              <a:latin typeface="IntelOne Text"/>
              <a:ea typeface="Helvetica Neue"/>
              <a:cs typeface="Helvetica Neue"/>
            </a:endParaRPr>
          </a:p>
          <a:p>
            <a:pPr marL="228600" marR="0" lvl="0" indent="-228600" algn="l" defTabSz="914400" rtl="0" eaLnBrk="1" fontAlgn="auto" latinLnBrk="0" hangingPunct="1">
              <a:lnSpc>
                <a:spcPct val="90000"/>
              </a:lnSpc>
              <a:spcBef>
                <a:spcPts val="1000"/>
              </a:spcBef>
              <a:spcAft>
                <a:spcPts val="0"/>
              </a:spcAft>
              <a:buClr>
                <a:srgbClr val="00C7FD"/>
              </a:buClr>
              <a:buSzTx/>
              <a:buFont typeface="Wingdings" pitchFamily="2" charset="2"/>
              <a:buChar char="§"/>
              <a:tabLst/>
              <a:defRPr/>
            </a:pPr>
            <a:r>
              <a:rPr kumimoji="0" lang="en-US" sz="1500" b="0" i="0" u="none" strike="noStrike" kern="1200" cap="none" spc="0" normalizeH="0" baseline="0" noProof="0">
                <a:ln>
                  <a:noFill/>
                </a:ln>
                <a:solidFill>
                  <a:srgbClr val="FFFFFF"/>
                </a:solidFill>
                <a:effectLst/>
                <a:uLnTx/>
                <a:uFillTx/>
                <a:latin typeface="IntelOne Text"/>
                <a:ea typeface="Helvetica Neue"/>
                <a:cs typeface="Helvetica Neue"/>
              </a:rPr>
              <a:t>Fluctuating workloads </a:t>
            </a:r>
          </a:p>
          <a:p>
            <a:pPr marL="228600" marR="0" lvl="0" indent="-228600" algn="l" defTabSz="914400" rtl="0" eaLnBrk="1" fontAlgn="auto" latinLnBrk="0" hangingPunct="1">
              <a:lnSpc>
                <a:spcPct val="90000"/>
              </a:lnSpc>
              <a:spcBef>
                <a:spcPts val="1000"/>
              </a:spcBef>
              <a:spcAft>
                <a:spcPts val="0"/>
              </a:spcAft>
              <a:buClr>
                <a:srgbClr val="00C7FD"/>
              </a:buClr>
              <a:buSzTx/>
              <a:buFont typeface="Wingdings" pitchFamily="2" charset="2"/>
              <a:buChar char="§"/>
              <a:tabLst/>
              <a:defRPr/>
            </a:pPr>
            <a:r>
              <a:rPr kumimoji="0" lang="en-US" sz="1500" b="0" i="0" u="none" strike="noStrike" kern="1200" cap="none" spc="0" normalizeH="0" baseline="0" noProof="0">
                <a:ln>
                  <a:noFill/>
                </a:ln>
                <a:solidFill>
                  <a:srgbClr val="FFFFFF"/>
                </a:solidFill>
                <a:effectLst/>
                <a:uLnTx/>
                <a:uFillTx/>
                <a:latin typeface="IntelOne Text"/>
                <a:ea typeface="Helvetica Neue"/>
                <a:cs typeface="Helvetica Neue"/>
              </a:rPr>
              <a:t>Customer demand</a:t>
            </a:r>
          </a:p>
          <a:p>
            <a:pPr marL="228600" marR="0" lvl="0" indent="-228600" algn="l" defTabSz="914400" rtl="0" eaLnBrk="1" fontAlgn="auto" latinLnBrk="0" hangingPunct="1">
              <a:lnSpc>
                <a:spcPct val="90000"/>
              </a:lnSpc>
              <a:spcBef>
                <a:spcPts val="1000"/>
              </a:spcBef>
              <a:spcAft>
                <a:spcPts val="0"/>
              </a:spcAft>
              <a:buClr>
                <a:srgbClr val="00C7FD"/>
              </a:buClr>
              <a:buSzTx/>
              <a:buFont typeface="Wingdings" pitchFamily="2" charset="2"/>
              <a:buChar char="§"/>
              <a:tabLst/>
              <a:defRPr/>
            </a:pPr>
            <a:r>
              <a:rPr kumimoji="0" lang="en-US" sz="1500" b="0" i="0" u="none" strike="noStrike" kern="1200" cap="none" spc="0" normalizeH="0" baseline="0" noProof="0">
                <a:ln>
                  <a:noFill/>
                </a:ln>
                <a:solidFill>
                  <a:srgbClr val="FFFFFF"/>
                </a:solidFill>
                <a:effectLst/>
                <a:uLnTx/>
                <a:uFillTx/>
                <a:latin typeface="IntelOne Text"/>
                <a:ea typeface="Helvetica Neue"/>
                <a:cs typeface="Helvetica Neue"/>
              </a:rPr>
              <a:t>Future growth </a:t>
            </a:r>
          </a:p>
        </p:txBody>
      </p:sp>
      <p:sp>
        <p:nvSpPr>
          <p:cNvPr id="16" name="Rectangle 15" descr="Decorative">
            <a:extLst>
              <a:ext uri="{FF2B5EF4-FFF2-40B4-BE49-F238E27FC236}">
                <a16:creationId xmlns:a16="http://schemas.microsoft.com/office/drawing/2014/main" id="{F9DBD840-9831-E6E3-475B-7EBF35EF1DB4}"/>
              </a:ext>
            </a:extLst>
          </p:cNvPr>
          <p:cNvSpPr/>
          <p:nvPr/>
        </p:nvSpPr>
        <p:spPr>
          <a:xfrm>
            <a:off x="3962400" y="2603004"/>
            <a:ext cx="8229600" cy="1960607"/>
          </a:xfrm>
          <a:prstGeom prst="rect">
            <a:avLst/>
          </a:prstGeom>
          <a:solidFill>
            <a:srgbClr val="00C7F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One Text"/>
              <a:ea typeface="Helvetica Neue"/>
              <a:cs typeface="Helvetica Neue"/>
            </a:endParaRPr>
          </a:p>
        </p:txBody>
      </p:sp>
      <p:sp>
        <p:nvSpPr>
          <p:cNvPr id="18" name="TextBox 17">
            <a:extLst>
              <a:ext uri="{FF2B5EF4-FFF2-40B4-BE49-F238E27FC236}">
                <a16:creationId xmlns:a16="http://schemas.microsoft.com/office/drawing/2014/main" id="{5BF7D961-D447-D438-7072-5018C3D11A67}"/>
              </a:ext>
            </a:extLst>
          </p:cNvPr>
          <p:cNvSpPr txBox="1"/>
          <p:nvPr/>
        </p:nvSpPr>
        <p:spPr>
          <a:xfrm>
            <a:off x="4402700" y="2919477"/>
            <a:ext cx="7168588" cy="1200329"/>
          </a:xfrm>
          <a:prstGeom prst="rect">
            <a:avLst/>
          </a:prstGeom>
          <a:noFill/>
        </p:spPr>
        <p:txBody>
          <a:bodyPr wrap="square" rtlCol="0">
            <a:spAutoFit/>
          </a:bodyPr>
          <a:lstStyle/>
          <a:p>
            <a:r>
              <a:rPr lang="en-US">
                <a:solidFill>
                  <a:srgbClr val="FFFFFF"/>
                </a:solidFill>
                <a:latin typeface="IntelOne Text"/>
                <a:ea typeface="Helvetica Neue"/>
                <a:cs typeface="Helvetica Neue"/>
              </a:rPr>
              <a:t>Through co-engineering partnerships, Intel jointly designs and builds new solutions with software providers that accelerate advancements through integrated and optimized software and hardware.</a:t>
            </a:r>
          </a:p>
        </p:txBody>
      </p:sp>
      <p:sp>
        <p:nvSpPr>
          <p:cNvPr id="3" name="Rectangle 2" descr="Intel Confidential">
            <a:extLst>
              <a:ext uri="{FF2B5EF4-FFF2-40B4-BE49-F238E27FC236}">
                <a16:creationId xmlns:a16="http://schemas.microsoft.com/office/drawing/2014/main" id="{7FED1A05-5534-FA2A-01E9-E36906EFB70D}"/>
              </a:ext>
            </a:extLst>
          </p:cNvPr>
          <p:cNvSpPr/>
          <p:nvPr/>
        </p:nvSpPr>
        <p:spPr>
          <a:xfrm>
            <a:off x="11233643" y="6455939"/>
            <a:ext cx="561372" cy="246221"/>
          </a:xfrm>
          <a:prstGeom prst="rect">
            <a:avLst/>
          </a:prstGeom>
        </p:spPr>
        <p:txBody>
          <a:bodyPr wrap="none" anchor="b" anchorCtr="0">
            <a:spAutoFit/>
          </a:bodyPr>
          <a:lstStyle/>
          <a:p>
            <a:pPr algn="r"/>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Public</a:t>
            </a:r>
          </a:p>
        </p:txBody>
      </p:sp>
    </p:spTree>
    <p:extLst>
      <p:ext uri="{BB962C8B-B14F-4D97-AF65-F5344CB8AC3E}">
        <p14:creationId xmlns:p14="http://schemas.microsoft.com/office/powerpoint/2010/main" val="379146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speedometer on a black background&#10;&#10;Description automatically generated">
            <a:extLst>
              <a:ext uri="{FF2B5EF4-FFF2-40B4-BE49-F238E27FC236}">
                <a16:creationId xmlns:a16="http://schemas.microsoft.com/office/drawing/2014/main" id="{B60A0CCD-1595-5FA9-D892-422E1E8209C2}"/>
              </a:ext>
            </a:extLst>
          </p:cNvPr>
          <p:cNvPicPr>
            <a:picLocks noGrp="1" noRot="1" noChangeAspect="1" noMove="1" noResize="1" noEditPoints="1" noAdjustHandles="1" noChangeArrowheads="1" noChangeShapeType="1" noCrop="1"/>
          </p:cNvPicPr>
          <p:nvPr/>
        </p:nvPicPr>
        <p:blipFill>
          <a:blip r:embed="rId3"/>
          <a:stretch>
            <a:fillRect/>
          </a:stretch>
        </p:blipFill>
        <p:spPr>
          <a:xfrm>
            <a:off x="399197" y="-7739"/>
            <a:ext cx="1365194" cy="1374577"/>
          </a:xfrm>
          <a:prstGeom prst="rect">
            <a:avLst/>
          </a:prstGeom>
        </p:spPr>
      </p:pic>
      <p:sp>
        <p:nvSpPr>
          <p:cNvPr id="9" name="Title 2">
            <a:extLst>
              <a:ext uri="{FF2B5EF4-FFF2-40B4-BE49-F238E27FC236}">
                <a16:creationId xmlns:a16="http://schemas.microsoft.com/office/drawing/2014/main" id="{0F8F990B-F80B-AD8A-D726-2DD036B99FC9}"/>
              </a:ext>
            </a:extLst>
          </p:cNvPr>
          <p:cNvSpPr txBox="1">
            <a:spLocks noGrp="1" noRot="1" noMove="1" noResize="1" noEditPoints="1" noAdjustHandles="1" noChangeArrowheads="1" noChangeShapeType="1"/>
          </p:cNvSpPr>
          <p:nvPr/>
        </p:nvSpPr>
        <p:spPr>
          <a:xfrm>
            <a:off x="1764391" y="381000"/>
            <a:ext cx="10972800" cy="98583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C7FD"/>
                </a:solidFill>
                <a:effectLst/>
                <a:uLnTx/>
                <a:uFillTx/>
                <a:latin typeface="IntelOne Text Light"/>
                <a:ea typeface="Helvetica Neue"/>
                <a:cs typeface="Helvetica Neue"/>
              </a:rPr>
              <a:t>Performance</a:t>
            </a:r>
          </a:p>
        </p:txBody>
      </p:sp>
      <p:sp>
        <p:nvSpPr>
          <p:cNvPr id="12" name="Content Placeholder 1">
            <a:extLst>
              <a:ext uri="{FF2B5EF4-FFF2-40B4-BE49-F238E27FC236}">
                <a16:creationId xmlns:a16="http://schemas.microsoft.com/office/drawing/2014/main" id="{318F971B-F74F-21BB-DBBC-1FA1F07EDBA8}"/>
              </a:ext>
            </a:extLst>
          </p:cNvPr>
          <p:cNvSpPr txBox="1">
            <a:spLocks noGrp="1" noRot="1" noMove="1" noResize="1" noEditPoints="1" noAdjustHandles="1" noChangeArrowheads="1" noChangeShapeType="1"/>
          </p:cNvSpPr>
          <p:nvPr/>
        </p:nvSpPr>
        <p:spPr>
          <a:xfrm>
            <a:off x="609601" y="1487488"/>
            <a:ext cx="5386086" cy="325813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Clr>
                <a:schemeClr val="accent2"/>
              </a:buClr>
              <a:buFont typeface="Wingdings" pitchFamily="2" charset="2"/>
              <a:buChar char="§"/>
              <a:defRPr sz="20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itchFamily="2" charset="2"/>
              <a:buChar char="§"/>
              <a:defRPr sz="18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itchFamily="2" charset="2"/>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itchFamily="2" charset="2"/>
              <a:buChar char="§"/>
              <a:defRPr sz="14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itchFamily="2" charset="2"/>
              <a:buChar char="§"/>
              <a:defRPr sz="12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C7FD"/>
              </a:buClr>
              <a:buSzTx/>
              <a:buFont typeface="Wingdings" pitchFamily="2" charset="2"/>
              <a:buNone/>
              <a:tabLst/>
              <a:defRPr/>
            </a:pPr>
            <a:r>
              <a:rPr kumimoji="0" lang="en-US" sz="2000" b="0" i="0" u="none" strike="noStrike" kern="1200" cap="none" spc="0" normalizeH="0" baseline="0" noProof="0">
                <a:ln>
                  <a:noFill/>
                </a:ln>
                <a:solidFill>
                  <a:srgbClr val="FFFFFF"/>
                </a:solidFill>
                <a:effectLst/>
                <a:uLnTx/>
                <a:uFillTx/>
                <a:latin typeface="IntelOne Text"/>
                <a:ea typeface="Helvetica Neue"/>
                <a:cs typeface="Helvetica Neue"/>
              </a:rPr>
              <a:t>Performance manages both optimized workloads and costs across the distributed computing spectrum—which is especially important in the AI era. </a:t>
            </a:r>
          </a:p>
          <a:p>
            <a:pPr marL="0" marR="0" lvl="0" indent="0" algn="l" defTabSz="914400" rtl="0" eaLnBrk="1" fontAlgn="auto" latinLnBrk="0" hangingPunct="1">
              <a:lnSpc>
                <a:spcPct val="90000"/>
              </a:lnSpc>
              <a:spcBef>
                <a:spcPts val="1000"/>
              </a:spcBef>
              <a:spcAft>
                <a:spcPts val="0"/>
              </a:spcAft>
              <a:buClr>
                <a:srgbClr val="00C7FD"/>
              </a:buClr>
              <a:buSzTx/>
              <a:buFont typeface="Wingdings" pitchFamily="2" charset="2"/>
              <a:buNone/>
              <a:tabLst/>
              <a:defRPr/>
            </a:pPr>
            <a:endParaRPr kumimoji="0" lang="en-US" sz="2000" b="0" i="0" u="none" strike="noStrike" kern="1200" cap="none" spc="0" normalizeH="0" baseline="0" noProof="0">
              <a:ln>
                <a:noFill/>
              </a:ln>
              <a:solidFill>
                <a:srgbClr val="FFFFFF"/>
              </a:solidFill>
              <a:effectLst/>
              <a:uLnTx/>
              <a:uFillTx/>
              <a:latin typeface="IntelOne Text"/>
              <a:ea typeface="Helvetica Neue"/>
              <a:cs typeface="Helvetica Neue"/>
            </a:endParaRPr>
          </a:p>
          <a:p>
            <a:pPr marL="228600" marR="0" lvl="0" indent="-228600" algn="l" defTabSz="914400" rtl="0" eaLnBrk="1" fontAlgn="auto" latinLnBrk="0" hangingPunct="1">
              <a:lnSpc>
                <a:spcPct val="90000"/>
              </a:lnSpc>
              <a:spcBef>
                <a:spcPts val="1000"/>
              </a:spcBef>
              <a:spcAft>
                <a:spcPts val="0"/>
              </a:spcAft>
              <a:buClr>
                <a:srgbClr val="00C7FD"/>
              </a:buClr>
              <a:buSzTx/>
              <a:buFont typeface="Wingdings" pitchFamily="2" charset="2"/>
              <a:buChar char="§"/>
              <a:tabLst/>
              <a:defRPr/>
            </a:pPr>
            <a:r>
              <a:rPr kumimoji="0" lang="en-US" sz="1500" b="0" i="0" u="none" strike="noStrike" kern="1200" cap="none" spc="0" normalizeH="0" baseline="0" noProof="0">
                <a:ln>
                  <a:noFill/>
                </a:ln>
                <a:solidFill>
                  <a:srgbClr val="FFFFFF"/>
                </a:solidFill>
                <a:effectLst/>
                <a:uLnTx/>
                <a:uFillTx/>
                <a:latin typeface="IntelOne Text"/>
                <a:ea typeface="Helvetica Neue"/>
                <a:cs typeface="Helvetica Neue"/>
              </a:rPr>
              <a:t>Key performance indicators (KPIs) like throughput are crucial for compute placement, directly affecting app responsiveness.</a:t>
            </a:r>
          </a:p>
          <a:p>
            <a:pPr marL="228600" marR="0" lvl="0" indent="-228600" algn="l" defTabSz="914400" rtl="0" eaLnBrk="1" fontAlgn="auto" latinLnBrk="0" hangingPunct="1">
              <a:lnSpc>
                <a:spcPct val="90000"/>
              </a:lnSpc>
              <a:spcBef>
                <a:spcPts val="1000"/>
              </a:spcBef>
              <a:spcAft>
                <a:spcPts val="0"/>
              </a:spcAft>
              <a:buClr>
                <a:srgbClr val="00C7FD"/>
              </a:buClr>
              <a:buSzTx/>
              <a:buFont typeface="Wingdings" pitchFamily="2" charset="2"/>
              <a:buChar char="§"/>
              <a:tabLst/>
              <a:defRPr/>
            </a:pPr>
            <a:r>
              <a:rPr kumimoji="0" lang="en-US" sz="1500" b="0" i="0" u="none" strike="noStrike" kern="1200" cap="none" spc="0" normalizeH="0" baseline="0" noProof="0">
                <a:ln>
                  <a:noFill/>
                </a:ln>
                <a:solidFill>
                  <a:srgbClr val="FFFFFF"/>
                </a:solidFill>
                <a:effectLst/>
                <a:uLnTx/>
                <a:uFillTx/>
                <a:latin typeface="IntelOne Text"/>
                <a:ea typeface="Helvetica Neue"/>
                <a:cs typeface="Helvetica Neue"/>
              </a:rPr>
              <a:t>Placing compute resources close to users or data sources can help reduce latency and improve the user experience (UX).</a:t>
            </a:r>
          </a:p>
          <a:p>
            <a:pPr marL="228600" marR="0" lvl="0" indent="-228600" algn="l" defTabSz="914400" rtl="0" eaLnBrk="1" fontAlgn="auto" latinLnBrk="0" hangingPunct="1">
              <a:lnSpc>
                <a:spcPct val="90000"/>
              </a:lnSpc>
              <a:spcBef>
                <a:spcPts val="1000"/>
              </a:spcBef>
              <a:spcAft>
                <a:spcPts val="0"/>
              </a:spcAft>
              <a:buClr>
                <a:srgbClr val="00C7FD"/>
              </a:buClr>
              <a:buSzTx/>
              <a:buFont typeface="Wingdings" pitchFamily="2" charset="2"/>
              <a:buChar char="§"/>
              <a:tabLst/>
              <a:defRPr/>
            </a:pPr>
            <a:r>
              <a:rPr kumimoji="0" lang="en-US" sz="1500" b="0" i="0" u="none" strike="noStrike" kern="1200" cap="none" spc="0" normalizeH="0" baseline="0" noProof="0">
                <a:ln>
                  <a:noFill/>
                </a:ln>
                <a:solidFill>
                  <a:srgbClr val="FFFFFF"/>
                </a:solidFill>
                <a:effectLst/>
                <a:uLnTx/>
                <a:uFillTx/>
                <a:latin typeface="IntelOne Text"/>
                <a:ea typeface="Helvetica Neue"/>
                <a:cs typeface="Helvetica Neue"/>
              </a:rPr>
              <a:t>Platform performance depends on standard hardware optimization at the right location for each workload.</a:t>
            </a:r>
          </a:p>
        </p:txBody>
      </p:sp>
      <p:sp>
        <p:nvSpPr>
          <p:cNvPr id="11" name="Rectangle 10" descr="Decorative">
            <a:extLst>
              <a:ext uri="{FF2B5EF4-FFF2-40B4-BE49-F238E27FC236}">
                <a16:creationId xmlns:a16="http://schemas.microsoft.com/office/drawing/2014/main" id="{7F7D9F71-FDF2-9F33-5716-79E22BBBB6FA}"/>
              </a:ext>
            </a:extLst>
          </p:cNvPr>
          <p:cNvSpPr>
            <a:spLocks noGrp="1" noRot="1" noMove="1" noResize="1" noEditPoints="1" noAdjustHandles="1" noChangeArrowheads="1" noChangeShapeType="1"/>
          </p:cNvSpPr>
          <p:nvPr/>
        </p:nvSpPr>
        <p:spPr>
          <a:xfrm>
            <a:off x="6377651" y="2519668"/>
            <a:ext cx="5814349" cy="3032426"/>
          </a:xfrm>
          <a:prstGeom prst="rect">
            <a:avLst/>
          </a:prstGeom>
          <a:solidFill>
            <a:srgbClr val="8F5DA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One Text"/>
              <a:ea typeface="Helvetica Neue"/>
              <a:cs typeface="Helvetica Neue"/>
            </a:endParaRPr>
          </a:p>
        </p:txBody>
      </p:sp>
      <p:pic>
        <p:nvPicPr>
          <p:cNvPr id="19" name="Picture 18" descr="Intel Xeon logo">
            <a:extLst>
              <a:ext uri="{FF2B5EF4-FFF2-40B4-BE49-F238E27FC236}">
                <a16:creationId xmlns:a16="http://schemas.microsoft.com/office/drawing/2014/main" id="{E9C73156-877C-3458-E999-DEF52F76CD4C}"/>
              </a:ext>
            </a:extLst>
          </p:cNvPr>
          <p:cNvPicPr>
            <a:picLocks noGrp="1" noRot="1" noChangeAspect="1" noMove="1" noResize="1" noEditPoints="1" noAdjustHandles="1" noChangeArrowheads="1" noChangeShapeType="1" noCrop="1"/>
          </p:cNvPicPr>
          <p:nvPr/>
        </p:nvPicPr>
        <p:blipFill>
          <a:blip r:embed="rId4"/>
          <a:stretch>
            <a:fillRect/>
          </a:stretch>
        </p:blipFill>
        <p:spPr>
          <a:xfrm>
            <a:off x="6782766" y="3744633"/>
            <a:ext cx="1412110" cy="582495"/>
          </a:xfrm>
          <a:prstGeom prst="rect">
            <a:avLst/>
          </a:prstGeom>
        </p:spPr>
      </p:pic>
      <p:sp>
        <p:nvSpPr>
          <p:cNvPr id="13" name="TextBox 12">
            <a:extLst>
              <a:ext uri="{FF2B5EF4-FFF2-40B4-BE49-F238E27FC236}">
                <a16:creationId xmlns:a16="http://schemas.microsoft.com/office/drawing/2014/main" id="{4800BC9E-F835-F692-BEF1-8B5CFE553325}"/>
              </a:ext>
            </a:extLst>
          </p:cNvPr>
          <p:cNvSpPr txBox="1">
            <a:spLocks noGrp="1" noRot="1" noMove="1" noResize="1" noEditPoints="1" noAdjustHandles="1" noChangeArrowheads="1" noChangeShapeType="1"/>
          </p:cNvSpPr>
          <p:nvPr/>
        </p:nvSpPr>
        <p:spPr>
          <a:xfrm>
            <a:off x="8706092" y="2881718"/>
            <a:ext cx="3310358" cy="2308324"/>
          </a:xfrm>
          <a:prstGeom prst="rect">
            <a:avLst/>
          </a:prstGeom>
          <a:noFill/>
        </p:spPr>
        <p:txBody>
          <a:bodyPr wrap="square" rtlCol="0">
            <a:spAutoFit/>
          </a:bodyPr>
          <a:lstStyle/>
          <a:p>
            <a:r>
              <a:rPr lang="en-US">
                <a:solidFill>
                  <a:srgbClr val="FFFFFF"/>
                </a:solidFill>
                <a:latin typeface="IntelOne Text"/>
                <a:ea typeface="Helvetica Neue"/>
                <a:cs typeface="Helvetica Neue"/>
              </a:rPr>
              <a:t>Intel® Xeon® processors with built-in hardware accelerators boost performance for demanding workloads, such as AI, machine learning (ML), encryption, and data compression.</a:t>
            </a:r>
          </a:p>
        </p:txBody>
      </p:sp>
      <p:sp>
        <p:nvSpPr>
          <p:cNvPr id="3" name="Rectangle 2" descr="Intel Confidential">
            <a:extLst>
              <a:ext uri="{FF2B5EF4-FFF2-40B4-BE49-F238E27FC236}">
                <a16:creationId xmlns:a16="http://schemas.microsoft.com/office/drawing/2014/main" id="{C19A3ABC-8569-8F5A-EDD4-53E2ACABF607}"/>
              </a:ext>
            </a:extLst>
          </p:cNvPr>
          <p:cNvSpPr>
            <a:spLocks noGrp="1" noRot="1" noMove="1" noResize="1" noEditPoints="1" noAdjustHandles="1" noChangeArrowheads="1" noChangeShapeType="1"/>
          </p:cNvSpPr>
          <p:nvPr/>
        </p:nvSpPr>
        <p:spPr>
          <a:xfrm>
            <a:off x="11233643" y="6455939"/>
            <a:ext cx="561372" cy="246221"/>
          </a:xfrm>
          <a:prstGeom prst="rect">
            <a:avLst/>
          </a:prstGeom>
        </p:spPr>
        <p:txBody>
          <a:bodyPr wrap="none" anchor="b" anchorCtr="0">
            <a:spAutoFit/>
          </a:bodyPr>
          <a:lstStyle/>
          <a:p>
            <a:pPr algn="r"/>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Public</a:t>
            </a:r>
          </a:p>
        </p:txBody>
      </p:sp>
    </p:spTree>
    <p:extLst>
      <p:ext uri="{BB962C8B-B14F-4D97-AF65-F5344CB8AC3E}">
        <p14:creationId xmlns:p14="http://schemas.microsoft.com/office/powerpoint/2010/main" val="73788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910D2EAA-6EB7-85F5-6E1A-3BDA7574D28E}"/>
              </a:ext>
            </a:extLst>
          </p:cNvPr>
          <p:cNvSpPr txBox="1">
            <a:spLocks noGrp="1" noRot="1" noMove="1" noResize="1" noEditPoints="1" noAdjustHandles="1" noChangeArrowheads="1" noChangeShapeType="1"/>
          </p:cNvSpPr>
          <p:nvPr/>
        </p:nvSpPr>
        <p:spPr>
          <a:xfrm>
            <a:off x="82758" y="-882498"/>
            <a:ext cx="11711575" cy="856617"/>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lumMod val="50000"/>
                  </a:srgbClr>
                </a:solidFill>
                <a:effectLst/>
                <a:uLnTx/>
                <a:uFillTx/>
                <a:latin typeface="IntelOne Text Light"/>
                <a:ea typeface="Helvetica Neue"/>
                <a:cs typeface="Helvetica Neue"/>
              </a:rPr>
              <a:t>Freedom to Choose where Workloads are Placed</a:t>
            </a:r>
            <a:endParaRPr kumimoji="0" lang="en-US" sz="3200" b="0" i="0" u="none" strike="noStrike" kern="1200" cap="none" spc="0" normalizeH="0" baseline="0" noProof="0">
              <a:ln>
                <a:noFill/>
              </a:ln>
              <a:solidFill>
                <a:srgbClr val="FFFFFF">
                  <a:lumMod val="50000"/>
                </a:srgbClr>
              </a:solidFill>
              <a:effectLst/>
              <a:uLnTx/>
              <a:uFillTx/>
              <a:latin typeface="IntelOne Text Light"/>
              <a:ea typeface="Helvetica Neue"/>
              <a:cs typeface="Helvetica Neue"/>
            </a:endParaRPr>
          </a:p>
        </p:txBody>
      </p:sp>
      <p:sp>
        <p:nvSpPr>
          <p:cNvPr id="17" name="TextBox 16">
            <a:extLst>
              <a:ext uri="{FF2B5EF4-FFF2-40B4-BE49-F238E27FC236}">
                <a16:creationId xmlns:a16="http://schemas.microsoft.com/office/drawing/2014/main" id="{7755DBD4-66D3-A6B1-4F39-1B99F44D73AF}"/>
              </a:ext>
            </a:extLst>
          </p:cNvPr>
          <p:cNvSpPr txBox="1">
            <a:spLocks noGrp="1" noRot="1" noMove="1" noResize="1" noEditPoints="1" noAdjustHandles="1" noChangeArrowheads="1" noChangeShapeType="1"/>
          </p:cNvSpPr>
          <p:nvPr/>
        </p:nvSpPr>
        <p:spPr>
          <a:xfrm>
            <a:off x="960698" y="1510924"/>
            <a:ext cx="4490977" cy="4473187"/>
          </a:xfrm>
          <a:prstGeom prst="rect">
            <a:avLst/>
          </a:prstGeom>
          <a:solidFill>
            <a:srgbClr val="8F5DA2">
              <a:alpha val="67694"/>
            </a:srgbClr>
          </a:solidFill>
          <a:ln w="12700" cap="flat" cmpd="sng" algn="ctr">
            <a:noFill/>
            <a:prstDash val="solid"/>
            <a:miter lim="800000"/>
          </a:ln>
          <a:effectLst/>
        </p:spPr>
        <p:txBody>
          <a:bodyPr rtlCol="0" anchor="ctr">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28600" marR="0" lvl="0" indent="0" algn="l"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IntelOne Text"/>
              <a:ea typeface="Helvetica Neue"/>
              <a:cs typeface="Helvetica Neue"/>
            </a:endParaRPr>
          </a:p>
          <a:p>
            <a:pPr marL="228600" marR="0" lvl="0" indent="0" algn="l" defTabSz="914400" eaLnBrk="1" fontAlgn="auto" latinLnBrk="0" hangingPunct="1">
              <a:lnSpc>
                <a:spcPts val="3600"/>
              </a:lnSpc>
              <a:spcBef>
                <a:spcPts val="0"/>
              </a:spcBef>
              <a:spcAft>
                <a:spcPts val="0"/>
              </a:spcAft>
              <a:buClrTx/>
              <a:buSzTx/>
              <a:buFontTx/>
              <a:buNone/>
              <a:tabLst/>
              <a:defRPr/>
            </a:pPr>
            <a:r>
              <a:rPr kumimoji="0" lang="en-US" sz="3200" b="0" i="0" u="none" strike="noStrike" kern="0" cap="none" spc="0" normalizeH="0" baseline="0" noProof="0">
                <a:ln>
                  <a:noFill/>
                </a:ln>
                <a:solidFill>
                  <a:srgbClr val="FFFFFF"/>
                </a:solidFill>
                <a:effectLst/>
                <a:uLnTx/>
                <a:uFillTx/>
                <a:latin typeface="IntelOne Text"/>
                <a:ea typeface="Helvetica Neue"/>
                <a:cs typeface="Helvetica Neue"/>
              </a:rPr>
              <a:t>Freedom to Choose</a:t>
            </a:r>
          </a:p>
          <a:p>
            <a:pPr marL="228600" marR="0" lvl="0" indent="0" algn="l" defTabSz="914400" eaLnBrk="1" fontAlgn="auto" latinLnBrk="0" hangingPunct="1">
              <a:lnSpc>
                <a:spcPts val="3600"/>
              </a:lnSpc>
              <a:spcBef>
                <a:spcPts val="0"/>
              </a:spcBef>
              <a:spcAft>
                <a:spcPts val="0"/>
              </a:spcAft>
              <a:buClrTx/>
              <a:buSzTx/>
              <a:buFontTx/>
              <a:buNone/>
              <a:tabLst/>
              <a:defRPr/>
            </a:pPr>
            <a:r>
              <a:rPr kumimoji="0" lang="en-US" sz="3200" b="0" i="0" u="none" strike="noStrike" kern="0" cap="none" spc="0" normalizeH="0" baseline="0" noProof="0">
                <a:ln>
                  <a:noFill/>
                </a:ln>
                <a:solidFill>
                  <a:srgbClr val="FFFFFF"/>
                </a:solidFill>
                <a:effectLst/>
                <a:uLnTx/>
                <a:uFillTx/>
                <a:latin typeface="IntelOne Text"/>
                <a:ea typeface="Helvetica Neue"/>
                <a:cs typeface="Helvetica Neue"/>
              </a:rPr>
              <a:t>Where Workloads</a:t>
            </a:r>
          </a:p>
          <a:p>
            <a:pPr marL="228600" marR="0" lvl="0" indent="0" algn="l" defTabSz="914400" eaLnBrk="1" fontAlgn="auto" latinLnBrk="0" hangingPunct="1">
              <a:lnSpc>
                <a:spcPts val="3600"/>
              </a:lnSpc>
              <a:spcBef>
                <a:spcPts val="0"/>
              </a:spcBef>
              <a:spcAft>
                <a:spcPts val="0"/>
              </a:spcAft>
              <a:buClrTx/>
              <a:buSzTx/>
              <a:buFontTx/>
              <a:buNone/>
              <a:tabLst/>
              <a:defRPr/>
            </a:pPr>
            <a:r>
              <a:rPr lang="en-US" sz="3200" kern="0">
                <a:solidFill>
                  <a:srgbClr val="FFFFFF"/>
                </a:solidFill>
                <a:latin typeface="IntelOne Text"/>
                <a:ea typeface="Helvetica Neue"/>
                <a:cs typeface="Helvetica Neue"/>
              </a:rPr>
              <a:t>A</a:t>
            </a:r>
            <a:r>
              <a:rPr kumimoji="0" lang="en-US" sz="3200" b="0" i="0" u="none" strike="noStrike" kern="0" cap="none" spc="0" normalizeH="0" baseline="0" noProof="0">
                <a:ln>
                  <a:noFill/>
                </a:ln>
                <a:solidFill>
                  <a:srgbClr val="FFFFFF"/>
                </a:solidFill>
                <a:effectLst/>
                <a:uLnTx/>
                <a:uFillTx/>
                <a:latin typeface="IntelOne Text"/>
                <a:ea typeface="Helvetica Neue"/>
                <a:cs typeface="Helvetica Neue"/>
              </a:rPr>
              <a:t>re Placed</a:t>
            </a:r>
          </a:p>
        </p:txBody>
      </p:sp>
      <p:grpSp>
        <p:nvGrpSpPr>
          <p:cNvPr id="18" name="Group 17" descr="Decorative">
            <a:extLst>
              <a:ext uri="{FF2B5EF4-FFF2-40B4-BE49-F238E27FC236}">
                <a16:creationId xmlns:a16="http://schemas.microsoft.com/office/drawing/2014/main" id="{026DAC81-D0D0-99D8-C77D-67717B701BA7}"/>
              </a:ext>
              <a:ext uri="{C183D7F6-B498-43B3-948B-1728B52AA6E4}">
                <adec:decorative xmlns:adec="http://schemas.microsoft.com/office/drawing/2017/decorative" val="0"/>
              </a:ext>
            </a:extLst>
          </p:cNvPr>
          <p:cNvGrpSpPr>
            <a:grpSpLocks noGrp="1" noUngrp="1" noRot="1" noMove="1" noResize="1"/>
          </p:cNvGrpSpPr>
          <p:nvPr/>
        </p:nvGrpSpPr>
        <p:grpSpPr>
          <a:xfrm>
            <a:off x="5451675" y="501569"/>
            <a:ext cx="5108292" cy="4490976"/>
            <a:chOff x="5451675" y="501569"/>
            <a:chExt cx="5108292" cy="4490976"/>
          </a:xfrm>
        </p:grpSpPr>
        <p:sp>
          <p:nvSpPr>
            <p:cNvPr id="20" name="Rectangle 19">
              <a:extLst>
                <a:ext uri="{FF2B5EF4-FFF2-40B4-BE49-F238E27FC236}">
                  <a16:creationId xmlns:a16="http://schemas.microsoft.com/office/drawing/2014/main" id="{70B2BAC5-4B12-8EBD-2BEC-51F09AEEAE0A}"/>
                </a:ext>
              </a:extLst>
            </p:cNvPr>
            <p:cNvSpPr>
              <a:spLocks noGrp="1" noRot="1" noMove="1" noResize="1" noEditPoints="1" noAdjustHandles="1" noChangeArrowheads="1" noChangeShapeType="1"/>
            </p:cNvSpPr>
            <p:nvPr/>
          </p:nvSpPr>
          <p:spPr>
            <a:xfrm>
              <a:off x="6697885" y="1747778"/>
              <a:ext cx="3244767" cy="3244767"/>
            </a:xfrm>
            <a:prstGeom prst="rect">
              <a:avLst/>
            </a:prstGeom>
            <a:solidFill>
              <a:srgbClr val="0068B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One Text"/>
                <a:ea typeface="Helvetica Neue"/>
                <a:cs typeface="Helvetica Neue"/>
              </a:endParaRPr>
            </a:p>
          </p:txBody>
        </p:sp>
        <p:sp>
          <p:nvSpPr>
            <p:cNvPr id="21" name="Rectangle 20" descr="Decorative">
              <a:extLst>
                <a:ext uri="{FF2B5EF4-FFF2-40B4-BE49-F238E27FC236}">
                  <a16:creationId xmlns:a16="http://schemas.microsoft.com/office/drawing/2014/main" id="{CB76648A-F628-CB56-0DEB-F97C4D4BE078}"/>
                </a:ext>
              </a:extLst>
            </p:cNvPr>
            <p:cNvSpPr>
              <a:spLocks noGrp="1" noRot="1" noMove="1" noResize="1" noEditPoints="1" noAdjustHandles="1" noChangeArrowheads="1" noChangeShapeType="1"/>
            </p:cNvSpPr>
            <p:nvPr/>
          </p:nvSpPr>
          <p:spPr>
            <a:xfrm>
              <a:off x="5451675" y="501569"/>
              <a:ext cx="991565" cy="991565"/>
            </a:xfrm>
            <a:prstGeom prst="rect">
              <a:avLst/>
            </a:prstGeom>
            <a:solidFill>
              <a:srgbClr val="8BAE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One Text"/>
                <a:ea typeface="Helvetica Neue"/>
                <a:cs typeface="Helvetica Neue"/>
              </a:endParaRPr>
            </a:p>
          </p:txBody>
        </p:sp>
        <p:sp>
          <p:nvSpPr>
            <p:cNvPr id="22" name="Rectangle 21" descr="Decorative">
              <a:extLst>
                <a:ext uri="{FF2B5EF4-FFF2-40B4-BE49-F238E27FC236}">
                  <a16:creationId xmlns:a16="http://schemas.microsoft.com/office/drawing/2014/main" id="{362C81D4-46C9-7341-E711-53B41BC8796E}"/>
                </a:ext>
              </a:extLst>
            </p:cNvPr>
            <p:cNvSpPr>
              <a:spLocks noGrp="1" noRot="1" noMove="1" noResize="1" noEditPoints="1" noAdjustHandles="1" noChangeArrowheads="1" noChangeShapeType="1"/>
            </p:cNvSpPr>
            <p:nvPr/>
          </p:nvSpPr>
          <p:spPr>
            <a:xfrm>
              <a:off x="6443240" y="1493133"/>
              <a:ext cx="254645" cy="254645"/>
            </a:xfrm>
            <a:prstGeom prst="rect">
              <a:avLst/>
            </a:prstGeom>
            <a:solidFill>
              <a:srgbClr val="00C7F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One Text"/>
                <a:ea typeface="Helvetica Neue"/>
                <a:cs typeface="Helvetica Neue"/>
              </a:endParaRPr>
            </a:p>
          </p:txBody>
        </p:sp>
        <p:sp>
          <p:nvSpPr>
            <p:cNvPr id="23" name="Rectangle 22" descr="Decorative">
              <a:extLst>
                <a:ext uri="{FF2B5EF4-FFF2-40B4-BE49-F238E27FC236}">
                  <a16:creationId xmlns:a16="http://schemas.microsoft.com/office/drawing/2014/main" id="{B7C7FC12-21F4-4F22-D20E-404341F4686A}"/>
                </a:ext>
              </a:extLst>
            </p:cNvPr>
            <p:cNvSpPr>
              <a:spLocks noGrp="1" noRot="1" noMove="1" noResize="1" noEditPoints="1" noAdjustHandles="1" noChangeArrowheads="1" noChangeShapeType="1"/>
            </p:cNvSpPr>
            <p:nvPr/>
          </p:nvSpPr>
          <p:spPr>
            <a:xfrm>
              <a:off x="9942652" y="1130463"/>
              <a:ext cx="617315" cy="617315"/>
            </a:xfrm>
            <a:prstGeom prst="rect">
              <a:avLst/>
            </a:prstGeom>
            <a:solidFill>
              <a:srgbClr val="8F5DA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One Text"/>
                <a:ea typeface="Helvetica Neue"/>
                <a:cs typeface="Helvetica Neue"/>
              </a:endParaRPr>
            </a:p>
          </p:txBody>
        </p:sp>
      </p:grpSp>
      <p:sp>
        <p:nvSpPr>
          <p:cNvPr id="24" name="TextBox 23">
            <a:extLst>
              <a:ext uri="{FF2B5EF4-FFF2-40B4-BE49-F238E27FC236}">
                <a16:creationId xmlns:a16="http://schemas.microsoft.com/office/drawing/2014/main" id="{4E96FB9C-F6A5-4B18-F233-0740BF6A30FD}"/>
              </a:ext>
            </a:extLst>
          </p:cNvPr>
          <p:cNvSpPr txBox="1">
            <a:spLocks noGrp="1" noRot="1" noMove="1" noResize="1" noEditPoints="1" noAdjustHandles="1" noChangeArrowheads="1" noChangeShapeType="1"/>
          </p:cNvSpPr>
          <p:nvPr/>
        </p:nvSpPr>
        <p:spPr>
          <a:xfrm>
            <a:off x="6890797" y="2351347"/>
            <a:ext cx="3885234" cy="2446824"/>
          </a:xfrm>
          <a:prstGeom prst="rect">
            <a:avLst/>
          </a:prstGeom>
          <a:noFill/>
        </p:spPr>
        <p:txBody>
          <a:bodyPr wrap="square" lIns="91440" tIns="45720" rIns="91440" bIns="45720" anchor="t">
            <a:spAutoFit/>
          </a:bodyPr>
          <a:lstStyle/>
          <a:p>
            <a:pPr>
              <a:buClr>
                <a:srgbClr val="00C7FD"/>
              </a:buClr>
            </a:pPr>
            <a:r>
              <a:rPr lang="en-US">
                <a:solidFill>
                  <a:srgbClr val="FFFFFF"/>
                </a:solidFill>
                <a:latin typeface="IntelOne Text"/>
                <a:ea typeface="Helvetica Neue"/>
                <a:cs typeface="Helvetica Neue"/>
              </a:rPr>
              <a:t>Factors to Consider</a:t>
            </a:r>
          </a:p>
          <a:p>
            <a:pPr marL="285750" indent="-285750">
              <a:buClr>
                <a:srgbClr val="00C7FD"/>
              </a:buClr>
              <a:buFont typeface="Wingdings" pitchFamily="2" charset="2"/>
              <a:buChar char="§"/>
            </a:pPr>
            <a:r>
              <a:rPr lang="en-US" sz="1500">
                <a:solidFill>
                  <a:srgbClr val="FFFFFF"/>
                </a:solidFill>
                <a:latin typeface="IntelOne Text"/>
                <a:ea typeface="Helvetica Neue"/>
                <a:cs typeface="Helvetica Neue"/>
              </a:rPr>
              <a:t>Security</a:t>
            </a:r>
          </a:p>
          <a:p>
            <a:pPr marL="285750" indent="-285750">
              <a:buClr>
                <a:srgbClr val="00C7FD"/>
              </a:buClr>
              <a:buFont typeface="Wingdings" pitchFamily="2" charset="2"/>
              <a:buChar char="§"/>
            </a:pPr>
            <a:r>
              <a:rPr lang="en-US" sz="1500">
                <a:solidFill>
                  <a:srgbClr val="FFFFFF"/>
                </a:solidFill>
                <a:latin typeface="IntelOne Text"/>
                <a:ea typeface="Helvetica Neue"/>
                <a:cs typeface="Helvetica Neue"/>
              </a:rPr>
              <a:t>Network connectivity</a:t>
            </a:r>
          </a:p>
          <a:p>
            <a:pPr marL="285750" indent="-285750">
              <a:buClr>
                <a:srgbClr val="00C7FD"/>
              </a:buClr>
              <a:buFont typeface="Wingdings" pitchFamily="2" charset="2"/>
              <a:buChar char="§"/>
            </a:pPr>
            <a:r>
              <a:rPr lang="en-US" sz="1500">
                <a:solidFill>
                  <a:srgbClr val="FFFFFF"/>
                </a:solidFill>
                <a:latin typeface="IntelOne Text"/>
                <a:ea typeface="Helvetica Neue"/>
                <a:cs typeface="Helvetica Neue"/>
              </a:rPr>
              <a:t>Scalability</a:t>
            </a:r>
          </a:p>
          <a:p>
            <a:pPr marL="285750" indent="-285750">
              <a:buClr>
                <a:srgbClr val="00C7FD"/>
              </a:buClr>
              <a:buFont typeface="Wingdings" pitchFamily="2" charset="2"/>
              <a:buChar char="§"/>
            </a:pPr>
            <a:r>
              <a:rPr lang="en-US" sz="1500">
                <a:solidFill>
                  <a:srgbClr val="FFFFFF"/>
                </a:solidFill>
                <a:latin typeface="IntelOne Text"/>
                <a:ea typeface="Helvetica Neue"/>
                <a:cs typeface="Helvetica Neue"/>
              </a:rPr>
              <a:t>Resiliency</a:t>
            </a:r>
          </a:p>
          <a:p>
            <a:pPr marL="285750" indent="-285750">
              <a:buClr>
                <a:srgbClr val="00C7FD"/>
              </a:buClr>
              <a:buFont typeface="Wingdings" pitchFamily="2" charset="2"/>
              <a:buChar char="§"/>
            </a:pPr>
            <a:r>
              <a:rPr lang="en-US" sz="1500">
                <a:solidFill>
                  <a:srgbClr val="FFFFFF"/>
                </a:solidFill>
                <a:latin typeface="IntelOne Text"/>
                <a:ea typeface="Helvetica Neue"/>
                <a:cs typeface="Helvetica Neue"/>
              </a:rPr>
              <a:t>Performance</a:t>
            </a:r>
          </a:p>
          <a:p>
            <a:pPr marL="285750" indent="-285750">
              <a:buClr>
                <a:srgbClr val="00C7FD"/>
              </a:buClr>
              <a:buFont typeface="Wingdings" pitchFamily="2" charset="2"/>
              <a:buChar char="§"/>
            </a:pPr>
            <a:r>
              <a:rPr lang="en-US" sz="1500">
                <a:solidFill>
                  <a:srgbClr val="FFFFFF"/>
                </a:solidFill>
                <a:latin typeface="IntelOne Text"/>
                <a:ea typeface="Helvetica Neue"/>
                <a:cs typeface="Helvetica Neue"/>
              </a:rPr>
              <a:t>Regulatory compliance</a:t>
            </a:r>
          </a:p>
          <a:p>
            <a:pPr marL="285750" indent="-285750">
              <a:buClr>
                <a:srgbClr val="00C7FD"/>
              </a:buClr>
              <a:buFont typeface="Wingdings" pitchFamily="2" charset="2"/>
              <a:buChar char="§"/>
            </a:pPr>
            <a:r>
              <a:rPr lang="en-US" sz="1500">
                <a:solidFill>
                  <a:srgbClr val="FFFFFF"/>
                </a:solidFill>
                <a:latin typeface="IntelOne Text"/>
                <a:ea typeface="Helvetica Neue"/>
                <a:cs typeface="Helvetica Neue"/>
              </a:rPr>
              <a:t>Sustainability</a:t>
            </a:r>
          </a:p>
          <a:p>
            <a:pPr marL="285750" indent="-285750">
              <a:buClr>
                <a:srgbClr val="00C7FD"/>
              </a:buClr>
              <a:buFont typeface="Wingdings" pitchFamily="2" charset="2"/>
              <a:buChar char="§"/>
            </a:pPr>
            <a:r>
              <a:rPr lang="en-US" sz="1500">
                <a:solidFill>
                  <a:srgbClr val="FFFFFF"/>
                </a:solidFill>
                <a:latin typeface="IntelOne Text"/>
                <a:ea typeface="Helvetica Neue"/>
                <a:cs typeface="Helvetica Neue"/>
              </a:rPr>
              <a:t>Cost</a:t>
            </a:r>
          </a:p>
          <a:p>
            <a:pPr marL="285750" indent="-285750">
              <a:buClr>
                <a:srgbClr val="00C7FD"/>
              </a:buClr>
              <a:buFont typeface="Wingdings" pitchFamily="2" charset="2"/>
              <a:buChar char="§"/>
            </a:pPr>
            <a:endParaRPr lang="en-US" sz="1500">
              <a:solidFill>
                <a:srgbClr val="FFFFFF"/>
              </a:solidFill>
              <a:latin typeface="IntelOne Text"/>
              <a:ea typeface="Helvetica Neue"/>
              <a:cs typeface="Helvetica Neue"/>
            </a:endParaRPr>
          </a:p>
        </p:txBody>
      </p:sp>
      <p:sp>
        <p:nvSpPr>
          <p:cNvPr id="2" name="Rectangle 1" descr="Intel Confidential">
            <a:extLst>
              <a:ext uri="{FF2B5EF4-FFF2-40B4-BE49-F238E27FC236}">
                <a16:creationId xmlns:a16="http://schemas.microsoft.com/office/drawing/2014/main" id="{39C078AF-C11C-40A9-B007-6F9CF09FBDF8}"/>
              </a:ext>
            </a:extLst>
          </p:cNvPr>
          <p:cNvSpPr>
            <a:spLocks noGrp="1" noRot="1" noMove="1" noResize="1" noEditPoints="1" noAdjustHandles="1" noChangeArrowheads="1" noChangeShapeType="1"/>
          </p:cNvSpPr>
          <p:nvPr/>
        </p:nvSpPr>
        <p:spPr>
          <a:xfrm>
            <a:off x="11233643" y="6455939"/>
            <a:ext cx="561372" cy="246221"/>
          </a:xfrm>
          <a:prstGeom prst="rect">
            <a:avLst/>
          </a:prstGeom>
        </p:spPr>
        <p:txBody>
          <a:bodyPr wrap="none" anchor="b" anchorCtr="0">
            <a:spAutoFit/>
          </a:bodyPr>
          <a:lstStyle/>
          <a:p>
            <a:pPr algn="r"/>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Public</a:t>
            </a:r>
          </a:p>
        </p:txBody>
      </p:sp>
    </p:spTree>
    <p:extLst>
      <p:ext uri="{BB962C8B-B14F-4D97-AF65-F5344CB8AC3E}">
        <p14:creationId xmlns:p14="http://schemas.microsoft.com/office/powerpoint/2010/main" val="4149819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id="{1488131A-F128-BD9B-56C2-AC1D6BB91F8C}"/>
              </a:ext>
            </a:extLst>
          </p:cNvPr>
          <p:cNvSpPr txBox="1">
            <a:spLocks noGrp="1" noRot="1" noMove="1" noResize="1" noEditPoints="1" noAdjustHandles="1" noChangeArrowheads="1" noChangeShapeType="1"/>
          </p:cNvSpPr>
          <p:nvPr/>
        </p:nvSpPr>
        <p:spPr>
          <a:xfrm>
            <a:off x="573590" y="437548"/>
            <a:ext cx="11189702" cy="554773"/>
          </a:xfrm>
          <a:prstGeom prst="rect">
            <a:avLst/>
          </a:prstGeom>
          <a:noFill/>
          <a:ln>
            <a:noFill/>
            <a:prstDash/>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en-US" b="0" i="0" u="none" strike="noStrike" kern="1200" cap="none" spc="0" normalizeH="0" baseline="0" noProof="0">
                <a:ln>
                  <a:noFill/>
                </a:ln>
                <a:solidFill>
                  <a:srgbClr val="00C7FD"/>
                </a:solidFill>
                <a:effectLst/>
                <a:uLnTx/>
                <a:uFillTx/>
                <a:latin typeface="IntelOne Text Light"/>
                <a:ea typeface="Helvetica Neue"/>
                <a:cs typeface="Helvetica Neue"/>
              </a:rPr>
              <a:t>Compute Location: Factors to Consider</a:t>
            </a:r>
            <a:endParaRPr kumimoji="0" lang="en-NL" b="0" i="0" u="none" strike="noStrike" kern="1200" cap="none" spc="0" normalizeH="0" baseline="0" noProof="0">
              <a:ln>
                <a:noFill/>
              </a:ln>
              <a:solidFill>
                <a:srgbClr val="FFFFFF"/>
              </a:solidFill>
              <a:effectLst/>
              <a:uLnTx/>
              <a:uFillTx/>
              <a:latin typeface="IntelOne Display Medium" panose="020B0503020203020204" pitchFamily="34" charset="77"/>
              <a:ea typeface="Helvetica Neue"/>
              <a:cs typeface="Helvetica Neue"/>
            </a:endParaRPr>
          </a:p>
        </p:txBody>
      </p:sp>
      <p:sp>
        <p:nvSpPr>
          <p:cNvPr id="7" name="Text Placeholder 2">
            <a:extLst>
              <a:ext uri="{FF2B5EF4-FFF2-40B4-BE49-F238E27FC236}">
                <a16:creationId xmlns:a16="http://schemas.microsoft.com/office/drawing/2014/main" id="{06AB3E91-49F9-1B2C-9F66-516807FA7FE2}"/>
              </a:ext>
            </a:extLst>
          </p:cNvPr>
          <p:cNvSpPr txBox="1">
            <a:spLocks noGrp="1" noRot="1" noMove="1" noResize="1" noEditPoints="1" noAdjustHandles="1" noChangeArrowheads="1" noChangeShapeType="1"/>
          </p:cNvSpPr>
          <p:nvPr/>
        </p:nvSpPr>
        <p:spPr>
          <a:xfrm>
            <a:off x="689969" y="1189042"/>
            <a:ext cx="5228691" cy="2302674"/>
          </a:xfrm>
          <a:prstGeom prst="rect">
            <a:avLst/>
          </a:prstGeom>
          <a:solidFill>
            <a:schemeClr val="accent1">
              <a:lumMod val="60000"/>
              <a:lumOff val="40000"/>
              <a:alpha val="50000"/>
            </a:schemeClr>
          </a:solidFill>
        </p:spPr>
        <p:txBody>
          <a:bodyPr lIns="228600" tIns="228600" rIns="228600" bIns="228600" anchor="ctr" anchorCtr="0">
            <a:noAutofit/>
          </a:bodyPr>
          <a:lstStyle>
            <a:lvl1pPr marL="0" indent="0" algn="l" defTabSz="914400" rtl="0" eaLnBrk="1" latinLnBrk="0" hangingPunct="1">
              <a:lnSpc>
                <a:spcPct val="100000"/>
              </a:lnSpc>
              <a:spcBef>
                <a:spcPts val="0"/>
              </a:spcBef>
              <a:buFont typeface="IntelOne Display Regular" panose="020B0503020203020204" pitchFamily="34" charset="0"/>
              <a:buNone/>
              <a:defRPr sz="1800" b="0" i="0" kern="1200">
                <a:solidFill>
                  <a:schemeClr val="tx1"/>
                </a:solidFill>
                <a:latin typeface="IntelOne Text" panose="020B0503020203020204" pitchFamily="34" charset="77"/>
                <a:ea typeface="+mn-ea"/>
                <a:cs typeface="+mn-cs"/>
              </a:defRPr>
            </a:lvl1pPr>
            <a:lvl2pPr marL="182563" indent="-182563" algn="l" defTabSz="914400" rtl="0" eaLnBrk="1" latinLnBrk="0" hangingPunct="1">
              <a:lnSpc>
                <a:spcPct val="100000"/>
              </a:lnSpc>
              <a:spcBef>
                <a:spcPts val="600"/>
              </a:spcBef>
              <a:buFont typeface="IntelOne Display Regular" panose="020B0503020203020204" pitchFamily="34" charset="0"/>
              <a:buChar char="•"/>
              <a:tabLst/>
              <a:defRPr sz="1600" b="0" i="0" kern="1200">
                <a:solidFill>
                  <a:schemeClr val="tx1"/>
                </a:solidFill>
                <a:latin typeface="IntelOne Text" panose="020B0503020203020204" pitchFamily="34" charset="77"/>
                <a:ea typeface="+mn-ea"/>
                <a:cs typeface="+mn-cs"/>
              </a:defRPr>
            </a:lvl2pPr>
            <a:lvl3pPr marL="358775" indent="-176213" algn="l" defTabSz="914400" rtl="0" eaLnBrk="1" latinLnBrk="0" hangingPunct="1">
              <a:lnSpc>
                <a:spcPct val="100000"/>
              </a:lnSpc>
              <a:spcBef>
                <a:spcPts val="0"/>
              </a:spcBef>
              <a:spcAft>
                <a:spcPts val="600"/>
              </a:spcAft>
              <a:buFont typeface="System Font Regular"/>
              <a:buChar char="-"/>
              <a:tabLst/>
              <a:defRPr sz="1400" b="0" i="0" kern="1200">
                <a:solidFill>
                  <a:schemeClr val="tx1"/>
                </a:solidFill>
                <a:latin typeface="IntelOne Text" panose="020B0503020203020204" pitchFamily="34" charset="77"/>
                <a:ea typeface="+mn-ea"/>
                <a:cs typeface="+mn-cs"/>
              </a:defRPr>
            </a:lvl3pPr>
            <a:lvl4pPr marL="6350" indent="0" algn="l" defTabSz="914400" rtl="0" eaLnBrk="1" latinLnBrk="0" hangingPunct="1">
              <a:lnSpc>
                <a:spcPct val="100000"/>
              </a:lnSpc>
              <a:spcBef>
                <a:spcPts val="0"/>
              </a:spcBef>
              <a:buFont typeface="IntelOne Display Regular" panose="020B0503020203020204" pitchFamily="34" charset="0"/>
              <a:buNone/>
              <a:tabLst/>
              <a:defRPr sz="1400" b="0" i="0" kern="1200">
                <a:solidFill>
                  <a:schemeClr val="tx1">
                    <a:lumMod val="60000"/>
                    <a:lumOff val="40000"/>
                  </a:schemeClr>
                </a:solidFill>
                <a:latin typeface="IntelOne Text Light" panose="020B0403020203020204" pitchFamily="34" charset="77"/>
                <a:ea typeface="+mn-ea"/>
                <a:cs typeface="+mn-cs"/>
              </a:defRPr>
            </a:lvl4pPr>
            <a:lvl5pPr marL="6350" indent="0" algn="l" defTabSz="914400" rtl="0" eaLnBrk="1" latinLnBrk="0" hangingPunct="1">
              <a:lnSpc>
                <a:spcPct val="100000"/>
              </a:lnSpc>
              <a:spcBef>
                <a:spcPts val="1200"/>
              </a:spcBef>
              <a:buFont typeface="IntelOne Display Regular" panose="020B0503020203020204" pitchFamily="34" charset="0"/>
              <a:buNone/>
              <a:tabLst/>
              <a:defRPr sz="2000" b="1" i="0" kern="1200">
                <a:solidFill>
                  <a:schemeClr val="tx2"/>
                </a:solidFill>
                <a:latin typeface="IntelOne Text Bold" panose="020B05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solidFill>
                  <a:srgbClr val="FFFFFF"/>
                </a:solidFill>
                <a:latin typeface="IntelOne Text Bold" panose="020B0503020203020204" pitchFamily="34" charset="77"/>
                <a:ea typeface="Helvetica Neue"/>
                <a:cs typeface="Helvetica Neue"/>
              </a:rPr>
              <a:t>Security</a:t>
            </a:r>
          </a:p>
          <a:p>
            <a:pPr marL="285750" indent="-285750">
              <a:buFont typeface="Arial" panose="020B0604020202020204" pitchFamily="34" charset="0"/>
              <a:buChar char="•"/>
            </a:pPr>
            <a:r>
              <a:rPr lang="en-US" sz="1500">
                <a:solidFill>
                  <a:srgbClr val="FFFFFF"/>
                </a:solidFill>
                <a:latin typeface="IntelOne Text"/>
                <a:ea typeface="Helvetica Neue"/>
                <a:cs typeface="Helvetica Neue"/>
              </a:rPr>
              <a:t>Paramount when choosing compute locations. </a:t>
            </a:r>
          </a:p>
          <a:p>
            <a:pPr marL="285750" indent="-285750">
              <a:buFont typeface="Arial" panose="020B0604020202020204" pitchFamily="34" charset="0"/>
              <a:buChar char="•"/>
            </a:pPr>
            <a:r>
              <a:rPr lang="en-US" sz="1500">
                <a:solidFill>
                  <a:srgbClr val="FFFFFF"/>
                </a:solidFill>
                <a:latin typeface="IntelOne Text"/>
                <a:ea typeface="Helvetica Neue"/>
                <a:cs typeface="Helvetica Neue"/>
              </a:rPr>
              <a:t>Data must be protected from unauthorized access (breaches) and compliance violations.</a:t>
            </a:r>
          </a:p>
        </p:txBody>
      </p:sp>
      <p:sp>
        <p:nvSpPr>
          <p:cNvPr id="8" name="TextBox 7">
            <a:extLst>
              <a:ext uri="{FF2B5EF4-FFF2-40B4-BE49-F238E27FC236}">
                <a16:creationId xmlns:a16="http://schemas.microsoft.com/office/drawing/2014/main" id="{05967AE9-FECC-84B6-2868-C30DBE55C3F9}"/>
              </a:ext>
            </a:extLst>
          </p:cNvPr>
          <p:cNvSpPr txBox="1">
            <a:spLocks noGrp="1" noRot="1" noMove="1" noResize="1" noEditPoints="1" noAdjustHandles="1" noChangeArrowheads="1" noChangeShapeType="1"/>
          </p:cNvSpPr>
          <p:nvPr/>
        </p:nvSpPr>
        <p:spPr>
          <a:xfrm>
            <a:off x="6096001" y="1189042"/>
            <a:ext cx="5228691" cy="2302674"/>
          </a:xfrm>
          <a:prstGeom prst="rect">
            <a:avLst/>
          </a:prstGeom>
          <a:solidFill>
            <a:schemeClr val="accent1">
              <a:lumMod val="60000"/>
              <a:lumOff val="40000"/>
              <a:alpha val="50000"/>
            </a:schemeClr>
          </a:solidFill>
        </p:spPr>
        <p:txBody>
          <a:bodyPr wrap="square" lIns="228600" tIns="228600" rIns="228600" bIns="228600" anchor="ctr" anchorCtr="0">
            <a:noAutofit/>
          </a:bodyPr>
          <a:lstStyle/>
          <a:p>
            <a:r>
              <a:rPr lang="en-US" sz="2000">
                <a:solidFill>
                  <a:srgbClr val="FFFFFF"/>
                </a:solidFill>
                <a:latin typeface="IntelOne Text Bold" panose="020B0503020203020204" pitchFamily="34" charset="77"/>
                <a:ea typeface="Helvetica Neue"/>
                <a:cs typeface="Helvetica Neue"/>
              </a:rPr>
              <a:t>Scalability</a:t>
            </a:r>
          </a:p>
          <a:p>
            <a:pPr marL="285750" indent="-285750">
              <a:buFont typeface="Arial" panose="020B0604020202020204" pitchFamily="34" charset="0"/>
              <a:buChar char="•"/>
            </a:pPr>
            <a:r>
              <a:rPr lang="en-US" sz="1500">
                <a:solidFill>
                  <a:srgbClr val="FFFFFF"/>
                </a:solidFill>
                <a:latin typeface="IntelOne Text"/>
                <a:ea typeface="Helvetica Neue"/>
                <a:cs typeface="Helvetica Neue"/>
              </a:rPr>
              <a:t>Provision and scale resources up or down as needed.</a:t>
            </a:r>
          </a:p>
          <a:p>
            <a:pPr marL="285750" indent="-285750">
              <a:buFont typeface="Arial" panose="020B0604020202020204" pitchFamily="34" charset="0"/>
              <a:buChar char="•"/>
            </a:pPr>
            <a:r>
              <a:rPr lang="en-US" sz="1500">
                <a:solidFill>
                  <a:srgbClr val="FFFFFF"/>
                </a:solidFill>
                <a:latin typeface="IntelOne Text"/>
                <a:ea typeface="Helvetica Neue"/>
                <a:cs typeface="Helvetica Neue"/>
              </a:rPr>
              <a:t>Needed to accommodate fluctuating workloads and demand. </a:t>
            </a:r>
          </a:p>
        </p:txBody>
      </p:sp>
      <p:sp>
        <p:nvSpPr>
          <p:cNvPr id="5" name="TextBox 4">
            <a:extLst>
              <a:ext uri="{FF2B5EF4-FFF2-40B4-BE49-F238E27FC236}">
                <a16:creationId xmlns:a16="http://schemas.microsoft.com/office/drawing/2014/main" id="{3694CD02-4DA1-BF4B-5896-E64AAA1934EA}"/>
              </a:ext>
            </a:extLst>
          </p:cNvPr>
          <p:cNvSpPr txBox="1">
            <a:spLocks noGrp="1" noRot="1" noMove="1" noResize="1" noEditPoints="1" noAdjustHandles="1" noChangeArrowheads="1" noChangeShapeType="1"/>
          </p:cNvSpPr>
          <p:nvPr/>
        </p:nvSpPr>
        <p:spPr>
          <a:xfrm>
            <a:off x="689969" y="3688437"/>
            <a:ext cx="5228691" cy="2308324"/>
          </a:xfrm>
          <a:prstGeom prst="rect">
            <a:avLst/>
          </a:prstGeom>
          <a:solidFill>
            <a:schemeClr val="accent1">
              <a:lumMod val="60000"/>
              <a:lumOff val="40000"/>
              <a:alpha val="50000"/>
            </a:schemeClr>
          </a:solidFill>
        </p:spPr>
        <p:txBody>
          <a:bodyPr wrap="square" lIns="228600" tIns="228600" rIns="228600" bIns="228600" anchor="ctr" anchorCtr="0">
            <a:noAutofit/>
          </a:bodyPr>
          <a:lstStyle/>
          <a:p>
            <a:r>
              <a:rPr lang="en-US" sz="2000" b="1">
                <a:solidFill>
                  <a:srgbClr val="FFFFFF"/>
                </a:solidFill>
                <a:latin typeface="IntelOne Text Bold" panose="020B0503020203020204" pitchFamily="34" charset="77"/>
                <a:ea typeface="Helvetica Neue"/>
                <a:cs typeface="Helvetica Neue"/>
              </a:rPr>
              <a:t>Network Connectivity</a:t>
            </a:r>
          </a:p>
          <a:p>
            <a:pPr marL="285750" indent="-285750">
              <a:buFont typeface="Arial" panose="020B0604020202020204" pitchFamily="34" charset="0"/>
              <a:buChar char="•"/>
            </a:pPr>
            <a:r>
              <a:rPr lang="en-US" sz="1500">
                <a:solidFill>
                  <a:srgbClr val="FFFFFF"/>
                </a:solidFill>
                <a:latin typeface="IntelOne Text"/>
                <a:ea typeface="Helvetica Neue"/>
                <a:cs typeface="Helvetica Neue"/>
              </a:rPr>
              <a:t>Essential to communicate with users, data sources, and other infrastructure components. </a:t>
            </a:r>
          </a:p>
          <a:p>
            <a:pPr marL="285750" indent="-285750">
              <a:buFont typeface="Arial" panose="020B0604020202020204" pitchFamily="34" charset="0"/>
              <a:buChar char="•"/>
            </a:pPr>
            <a:r>
              <a:rPr lang="en-US" sz="1500">
                <a:solidFill>
                  <a:srgbClr val="FFFFFF"/>
                </a:solidFill>
                <a:latin typeface="IntelOne Text"/>
                <a:ea typeface="Helvetica Neue"/>
                <a:cs typeface="Helvetica Neue"/>
              </a:rPr>
              <a:t>Considers bandwidth, latency, and network reliability. </a:t>
            </a:r>
          </a:p>
          <a:p>
            <a:pPr marL="285750" indent="-285750">
              <a:buFont typeface="Arial" panose="020B0604020202020204" pitchFamily="34" charset="0"/>
              <a:buChar char="•"/>
            </a:pPr>
            <a:r>
              <a:rPr lang="en-US" sz="1500">
                <a:solidFill>
                  <a:srgbClr val="FFFFFF"/>
                </a:solidFill>
                <a:latin typeface="IntelOne Text"/>
                <a:ea typeface="Helvetica Neue"/>
                <a:cs typeface="Helvetica Neue"/>
              </a:rPr>
              <a:t>Helps minimize latency and improve user experience by placing compute resources closer to users/data sources.</a:t>
            </a:r>
          </a:p>
        </p:txBody>
      </p:sp>
      <p:sp>
        <p:nvSpPr>
          <p:cNvPr id="3" name="Rectangle 2" descr="Intel Confidential">
            <a:extLst>
              <a:ext uri="{FF2B5EF4-FFF2-40B4-BE49-F238E27FC236}">
                <a16:creationId xmlns:a16="http://schemas.microsoft.com/office/drawing/2014/main" id="{5E9D4592-A675-8D1C-4E96-2ABEA9EDE263}"/>
              </a:ext>
            </a:extLst>
          </p:cNvPr>
          <p:cNvSpPr>
            <a:spLocks noGrp="1" noRot="1" noMove="1" noResize="1" noEditPoints="1" noAdjustHandles="1" noChangeArrowheads="1" noChangeShapeType="1"/>
          </p:cNvSpPr>
          <p:nvPr/>
        </p:nvSpPr>
        <p:spPr>
          <a:xfrm>
            <a:off x="11233643" y="6455939"/>
            <a:ext cx="561372" cy="246221"/>
          </a:xfrm>
          <a:prstGeom prst="rect">
            <a:avLst/>
          </a:prstGeom>
        </p:spPr>
        <p:txBody>
          <a:bodyPr wrap="none" anchor="b" anchorCtr="0">
            <a:spAutoFit/>
          </a:bodyPr>
          <a:lstStyle/>
          <a:p>
            <a:pPr algn="r"/>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Public</a:t>
            </a:r>
          </a:p>
        </p:txBody>
      </p:sp>
      <p:sp>
        <p:nvSpPr>
          <p:cNvPr id="10" name="TextBox 9">
            <a:extLst>
              <a:ext uri="{FF2B5EF4-FFF2-40B4-BE49-F238E27FC236}">
                <a16:creationId xmlns:a16="http://schemas.microsoft.com/office/drawing/2014/main" id="{9A98F2E2-8742-92E9-3A7B-9CCD3487B527}"/>
              </a:ext>
            </a:extLst>
          </p:cNvPr>
          <p:cNvSpPr txBox="1">
            <a:spLocks noGrp="1" noRot="1" noMove="1" noResize="1" noEditPoints="1" noAdjustHandles="1" noChangeArrowheads="1" noChangeShapeType="1"/>
          </p:cNvSpPr>
          <p:nvPr/>
        </p:nvSpPr>
        <p:spPr>
          <a:xfrm>
            <a:off x="6096000" y="3688437"/>
            <a:ext cx="5228691" cy="2308324"/>
          </a:xfrm>
          <a:prstGeom prst="rect">
            <a:avLst/>
          </a:prstGeom>
          <a:solidFill>
            <a:schemeClr val="accent1">
              <a:lumMod val="60000"/>
              <a:lumOff val="40000"/>
              <a:alpha val="50000"/>
            </a:schemeClr>
          </a:solidFill>
        </p:spPr>
        <p:txBody>
          <a:bodyPr wrap="square" lIns="228600" tIns="228600" rIns="228600" bIns="228600" anchor="ctr" anchorCtr="0">
            <a:noAutofit/>
          </a:bodyPr>
          <a:lstStyle/>
          <a:p>
            <a:r>
              <a:rPr lang="en-US" sz="2000" b="1">
                <a:solidFill>
                  <a:srgbClr val="FFFFFF"/>
                </a:solidFill>
                <a:latin typeface="IntelOne Text Bold" panose="020B0503020203020204" pitchFamily="34" charset="77"/>
                <a:ea typeface="Helvetica Neue"/>
                <a:cs typeface="Helvetica Neue"/>
              </a:rPr>
              <a:t>Resiliency</a:t>
            </a:r>
            <a:br>
              <a:rPr lang="en-US" sz="1500" b="1">
                <a:solidFill>
                  <a:srgbClr val="FFFFFF"/>
                </a:solidFill>
                <a:latin typeface="IntelOne Text Bold" panose="020B0503020203020204" pitchFamily="34" charset="77"/>
                <a:ea typeface="Helvetica Neue"/>
                <a:cs typeface="Helvetica Neue"/>
              </a:rPr>
            </a:br>
            <a:r>
              <a:rPr lang="en-US" sz="1500" b="1">
                <a:solidFill>
                  <a:srgbClr val="FFFFFF"/>
                </a:solidFill>
                <a:latin typeface="IntelOne Text Bold" panose="020B0503020203020204" pitchFamily="34" charset="77"/>
                <a:ea typeface="Helvetica Neue"/>
                <a:cs typeface="Helvetica Neue"/>
              </a:rPr>
              <a:t>(tolerance to failure, redundancy)</a:t>
            </a:r>
          </a:p>
          <a:p>
            <a:pPr marL="285750" indent="-285750">
              <a:buFont typeface="Arial" panose="020B0604020202020204" pitchFamily="34" charset="0"/>
              <a:buChar char="•"/>
            </a:pPr>
            <a:r>
              <a:rPr lang="en-US" sz="1500">
                <a:solidFill>
                  <a:srgbClr val="FFFFFF"/>
                </a:solidFill>
                <a:latin typeface="IntelOne Text"/>
                <a:ea typeface="Helvetica Neue"/>
                <a:cs typeface="Helvetica Neue"/>
              </a:rPr>
              <a:t>Ensure continuous availability of applications and services. </a:t>
            </a:r>
          </a:p>
          <a:p>
            <a:pPr marL="285750" indent="-285750">
              <a:buFont typeface="Arial" panose="020B0604020202020204" pitchFamily="34" charset="0"/>
              <a:buChar char="•"/>
            </a:pPr>
            <a:r>
              <a:rPr lang="en-US" sz="1500">
                <a:solidFill>
                  <a:srgbClr val="FFFFFF"/>
                </a:solidFill>
                <a:latin typeface="IntelOne Text"/>
                <a:ea typeface="Helvetica Neue"/>
                <a:cs typeface="Helvetica Neue"/>
              </a:rPr>
              <a:t>Locations chosen for reliable power infrastructure and disaster recovery capabilities.  </a:t>
            </a:r>
          </a:p>
          <a:p>
            <a:pPr marL="285750" indent="-285750">
              <a:buFont typeface="Arial" panose="020B0604020202020204" pitchFamily="34" charset="0"/>
              <a:buChar char="•"/>
            </a:pPr>
            <a:r>
              <a:rPr lang="en-US" sz="1500">
                <a:solidFill>
                  <a:srgbClr val="FFFFFF"/>
                </a:solidFill>
                <a:latin typeface="IntelOne Text"/>
                <a:ea typeface="Helvetica Neue"/>
                <a:cs typeface="Helvetica Neue"/>
              </a:rPr>
              <a:t>Rugged form factors.</a:t>
            </a:r>
          </a:p>
        </p:txBody>
      </p:sp>
    </p:spTree>
    <p:extLst>
      <p:ext uri="{BB962C8B-B14F-4D97-AF65-F5344CB8AC3E}">
        <p14:creationId xmlns:p14="http://schemas.microsoft.com/office/powerpoint/2010/main" val="712795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9B66540-B0B9-3F65-8ED8-117F6AF1BE9A}"/>
              </a:ext>
            </a:extLst>
          </p:cNvPr>
          <p:cNvSpPr txBox="1">
            <a:spLocks/>
          </p:cNvSpPr>
          <p:nvPr/>
        </p:nvSpPr>
        <p:spPr>
          <a:xfrm>
            <a:off x="571039" y="418886"/>
            <a:ext cx="9418320" cy="548640"/>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0" i="0" u="none" strike="noStrike" kern="1200" cap="none" spc="0" normalizeH="0" baseline="0" noProof="0">
                <a:ln>
                  <a:noFill/>
                </a:ln>
                <a:solidFill>
                  <a:srgbClr val="00C7FD"/>
                </a:solidFill>
                <a:effectLst/>
                <a:uLnTx/>
                <a:uFillTx/>
                <a:latin typeface="IntelOne Text Light"/>
                <a:ea typeface="Helvetica Neue"/>
                <a:cs typeface="Helvetica Neue"/>
              </a:rPr>
              <a:t>Compute Location: More Factors to Consider</a:t>
            </a:r>
          </a:p>
        </p:txBody>
      </p:sp>
      <p:sp>
        <p:nvSpPr>
          <p:cNvPr id="7" name="Text Placeholder 2">
            <a:extLst>
              <a:ext uri="{FF2B5EF4-FFF2-40B4-BE49-F238E27FC236}">
                <a16:creationId xmlns:a16="http://schemas.microsoft.com/office/drawing/2014/main" id="{18485E40-B981-031F-62D1-6FA3981EF518}"/>
              </a:ext>
            </a:extLst>
          </p:cNvPr>
          <p:cNvSpPr txBox="1">
            <a:spLocks/>
          </p:cNvSpPr>
          <p:nvPr/>
        </p:nvSpPr>
        <p:spPr>
          <a:xfrm>
            <a:off x="684432" y="1212702"/>
            <a:ext cx="5245317" cy="2302674"/>
          </a:xfrm>
          <a:prstGeom prst="rect">
            <a:avLst/>
          </a:prstGeom>
          <a:solidFill>
            <a:schemeClr val="accent1">
              <a:lumMod val="60000"/>
              <a:lumOff val="40000"/>
              <a:alpha val="50000"/>
            </a:schemeClr>
          </a:solidFill>
        </p:spPr>
        <p:txBody>
          <a:bodyPr lIns="228600" tIns="228600" rIns="228600" bIns="228600" anchor="ctr" anchorCtr="0">
            <a:noAutofit/>
          </a:bodyPr>
          <a:lstStyle>
            <a:lvl1pPr marL="0" indent="0" algn="l" defTabSz="914400" rtl="0" eaLnBrk="1" latinLnBrk="0" hangingPunct="1">
              <a:lnSpc>
                <a:spcPct val="100000"/>
              </a:lnSpc>
              <a:spcBef>
                <a:spcPts val="0"/>
              </a:spcBef>
              <a:buFont typeface="IntelOne Display Regular" panose="020B0503020203020204" pitchFamily="34" charset="0"/>
              <a:buNone/>
              <a:defRPr sz="1800" b="0" i="0" kern="1200">
                <a:solidFill>
                  <a:schemeClr val="tx1"/>
                </a:solidFill>
                <a:latin typeface="IntelOne Text" panose="020B0503020203020204" pitchFamily="34" charset="77"/>
                <a:ea typeface="+mn-ea"/>
                <a:cs typeface="+mn-cs"/>
              </a:defRPr>
            </a:lvl1pPr>
            <a:lvl2pPr marL="182563" indent="-182563" algn="l" defTabSz="914400" rtl="0" eaLnBrk="1" latinLnBrk="0" hangingPunct="1">
              <a:lnSpc>
                <a:spcPct val="100000"/>
              </a:lnSpc>
              <a:spcBef>
                <a:spcPts val="600"/>
              </a:spcBef>
              <a:buFont typeface="IntelOne Display Regular" panose="020B0503020203020204" pitchFamily="34" charset="0"/>
              <a:buChar char="•"/>
              <a:tabLst/>
              <a:defRPr sz="1600" b="0" i="0" kern="1200">
                <a:solidFill>
                  <a:schemeClr val="tx1"/>
                </a:solidFill>
                <a:latin typeface="IntelOne Text" panose="020B0503020203020204" pitchFamily="34" charset="77"/>
                <a:ea typeface="+mn-ea"/>
                <a:cs typeface="+mn-cs"/>
              </a:defRPr>
            </a:lvl2pPr>
            <a:lvl3pPr marL="358775" indent="-176213" algn="l" defTabSz="914400" rtl="0" eaLnBrk="1" latinLnBrk="0" hangingPunct="1">
              <a:lnSpc>
                <a:spcPct val="100000"/>
              </a:lnSpc>
              <a:spcBef>
                <a:spcPts val="0"/>
              </a:spcBef>
              <a:spcAft>
                <a:spcPts val="600"/>
              </a:spcAft>
              <a:buFont typeface="System Font Regular"/>
              <a:buChar char="-"/>
              <a:tabLst/>
              <a:defRPr sz="1400" b="0" i="0" kern="1200">
                <a:solidFill>
                  <a:schemeClr val="tx1"/>
                </a:solidFill>
                <a:latin typeface="IntelOne Text" panose="020B0503020203020204" pitchFamily="34" charset="77"/>
                <a:ea typeface="+mn-ea"/>
                <a:cs typeface="+mn-cs"/>
              </a:defRPr>
            </a:lvl3pPr>
            <a:lvl4pPr marL="6350" indent="0" algn="l" defTabSz="914400" rtl="0" eaLnBrk="1" latinLnBrk="0" hangingPunct="1">
              <a:lnSpc>
                <a:spcPct val="100000"/>
              </a:lnSpc>
              <a:spcBef>
                <a:spcPts val="0"/>
              </a:spcBef>
              <a:buFont typeface="IntelOne Display Regular" panose="020B0503020203020204" pitchFamily="34" charset="0"/>
              <a:buNone/>
              <a:tabLst/>
              <a:defRPr sz="1400" b="0" i="0" kern="1200">
                <a:solidFill>
                  <a:schemeClr val="tx1">
                    <a:lumMod val="60000"/>
                    <a:lumOff val="40000"/>
                  </a:schemeClr>
                </a:solidFill>
                <a:latin typeface="IntelOne Text Light" panose="020B0403020203020204" pitchFamily="34" charset="77"/>
                <a:ea typeface="+mn-ea"/>
                <a:cs typeface="+mn-cs"/>
              </a:defRPr>
            </a:lvl4pPr>
            <a:lvl5pPr marL="6350" indent="0" algn="l" defTabSz="914400" rtl="0" eaLnBrk="1" latinLnBrk="0" hangingPunct="1">
              <a:lnSpc>
                <a:spcPct val="100000"/>
              </a:lnSpc>
              <a:spcBef>
                <a:spcPts val="1200"/>
              </a:spcBef>
              <a:buFont typeface="IntelOne Display Regular" panose="020B0503020203020204" pitchFamily="34" charset="0"/>
              <a:buNone/>
              <a:tabLst/>
              <a:defRPr sz="2000" b="1" i="0" kern="1200">
                <a:solidFill>
                  <a:schemeClr val="tx2"/>
                </a:solidFill>
                <a:latin typeface="IntelOne Text Bold" panose="020B05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solidFill>
                  <a:srgbClr val="FFFFFF"/>
                </a:solidFill>
                <a:latin typeface="IntelOne Text Bold" panose="020B0503020203020204" pitchFamily="34" charset="77"/>
                <a:ea typeface="Helvetica Neue"/>
                <a:cs typeface="Helvetica Neue"/>
              </a:rPr>
              <a:t>Workload Performance  </a:t>
            </a:r>
          </a:p>
          <a:p>
            <a:pPr marL="285750" indent="-285750">
              <a:buFont typeface="Arial" panose="020B0604020202020204" pitchFamily="34" charset="0"/>
              <a:buChar char="•"/>
            </a:pPr>
            <a:r>
              <a:rPr lang="en-US" sz="1500">
                <a:solidFill>
                  <a:srgbClr val="FFFFFF"/>
                </a:solidFill>
                <a:latin typeface="IntelOne Text"/>
                <a:ea typeface="Helvetica Neue"/>
                <a:cs typeface="Helvetica Neue"/>
              </a:rPr>
              <a:t>Includes KPIs like latency and throughput crucial for compute placement.</a:t>
            </a:r>
          </a:p>
          <a:p>
            <a:pPr marL="285750" indent="-285750">
              <a:buFont typeface="Arial" panose="020B0604020202020204" pitchFamily="34" charset="0"/>
              <a:buChar char="•"/>
            </a:pPr>
            <a:r>
              <a:rPr lang="en-US" sz="1500">
                <a:solidFill>
                  <a:srgbClr val="FFFFFF"/>
                </a:solidFill>
                <a:latin typeface="IntelOne Text"/>
                <a:ea typeface="Helvetica Neue"/>
                <a:cs typeface="Helvetica Neue"/>
              </a:rPr>
              <a:t>Minimizes latency and improves user experience by placing compute resources closer to users or data sources.</a:t>
            </a:r>
            <a:endParaRPr lang="en-US" sz="1500">
              <a:solidFill>
                <a:srgbClr val="FF0000"/>
              </a:solidFill>
              <a:latin typeface="IntelOne Text Light"/>
              <a:ea typeface="Helvetica Neue"/>
              <a:cs typeface="Helvetica Neue"/>
            </a:endParaRPr>
          </a:p>
        </p:txBody>
      </p:sp>
      <p:sp>
        <p:nvSpPr>
          <p:cNvPr id="8" name="TextBox 7">
            <a:extLst>
              <a:ext uri="{FF2B5EF4-FFF2-40B4-BE49-F238E27FC236}">
                <a16:creationId xmlns:a16="http://schemas.microsoft.com/office/drawing/2014/main" id="{FF913F35-5CA2-033E-8CAD-1CDCD8E63334}"/>
              </a:ext>
            </a:extLst>
          </p:cNvPr>
          <p:cNvSpPr txBox="1"/>
          <p:nvPr/>
        </p:nvSpPr>
        <p:spPr>
          <a:xfrm>
            <a:off x="6140342" y="1189043"/>
            <a:ext cx="5245317" cy="2302674"/>
          </a:xfrm>
          <a:prstGeom prst="rect">
            <a:avLst/>
          </a:prstGeom>
          <a:solidFill>
            <a:schemeClr val="accent1">
              <a:lumMod val="60000"/>
              <a:lumOff val="40000"/>
              <a:alpha val="50000"/>
            </a:schemeClr>
          </a:solidFill>
        </p:spPr>
        <p:txBody>
          <a:bodyPr wrap="square" lIns="228600" tIns="228600" rIns="228600" bIns="228600" anchor="ctr" anchorCtr="0">
            <a:noAutofit/>
          </a:bodyPr>
          <a:lstStyle/>
          <a:p>
            <a:r>
              <a:rPr lang="en-US" sz="2000">
                <a:solidFill>
                  <a:srgbClr val="FFFFFF"/>
                </a:solidFill>
                <a:latin typeface="IntelOne Text Bold" panose="020B0503020203020204" pitchFamily="34" charset="77"/>
                <a:ea typeface="Helvetica Neue"/>
                <a:cs typeface="Helvetica Neue"/>
              </a:rPr>
              <a:t>Environmental Considerations</a:t>
            </a:r>
            <a:br>
              <a:rPr lang="en-US" sz="1600">
                <a:solidFill>
                  <a:srgbClr val="FFFFFF"/>
                </a:solidFill>
                <a:latin typeface="IntelOne Text Bold" panose="020B0503020203020204" pitchFamily="34" charset="77"/>
                <a:ea typeface="Helvetica Neue"/>
                <a:cs typeface="Helvetica Neue"/>
              </a:rPr>
            </a:br>
            <a:r>
              <a:rPr lang="en-US" sz="1600">
                <a:solidFill>
                  <a:srgbClr val="FFFFFF"/>
                </a:solidFill>
                <a:latin typeface="IntelOne Text Bold" panose="020B0503020203020204" pitchFamily="34" charset="77"/>
                <a:ea typeface="Helvetica Neue"/>
                <a:cs typeface="Helvetica Neue"/>
              </a:rPr>
              <a:t>(power, physical constraints)</a:t>
            </a:r>
          </a:p>
          <a:p>
            <a:pPr marL="285750" indent="-285750">
              <a:buFont typeface="Arial" panose="020B0604020202020204" pitchFamily="34" charset="0"/>
              <a:buChar char="•"/>
            </a:pPr>
            <a:r>
              <a:rPr lang="en-US" sz="1500">
                <a:solidFill>
                  <a:srgbClr val="FFFFFF"/>
                </a:solidFill>
                <a:latin typeface="IntelOne Text"/>
                <a:ea typeface="Helvetica Neue"/>
                <a:cs typeface="Helvetica Neue"/>
              </a:rPr>
              <a:t>Increasingly important for compute location decisions. </a:t>
            </a:r>
          </a:p>
          <a:p>
            <a:pPr marL="285750" indent="-285750">
              <a:buFont typeface="Arial" panose="020B0604020202020204" pitchFamily="34" charset="0"/>
              <a:buChar char="•"/>
            </a:pPr>
            <a:r>
              <a:rPr lang="en-US" sz="1500">
                <a:solidFill>
                  <a:srgbClr val="FFFFFF"/>
                </a:solidFill>
                <a:latin typeface="IntelOne Text"/>
                <a:ea typeface="Helvetica Neue"/>
                <a:cs typeface="Helvetica Neue"/>
              </a:rPr>
              <a:t>Considers energy efficiency, carbon footprint, and renewable energy. </a:t>
            </a:r>
          </a:p>
          <a:p>
            <a:pPr marL="285750" indent="-285750">
              <a:buFont typeface="Arial" panose="020B0604020202020204" pitchFamily="34" charset="0"/>
              <a:buChar char="•"/>
            </a:pPr>
            <a:r>
              <a:rPr lang="en-US" sz="1500">
                <a:solidFill>
                  <a:srgbClr val="FFFFFF"/>
                </a:solidFill>
                <a:latin typeface="IntelOne Text"/>
                <a:ea typeface="Helvetica Neue"/>
                <a:cs typeface="Helvetica Neue"/>
              </a:rPr>
              <a:t>Also considers longevity and reuse of data and insights.</a:t>
            </a:r>
          </a:p>
        </p:txBody>
      </p:sp>
      <p:sp>
        <p:nvSpPr>
          <p:cNvPr id="5" name="TextBox 4">
            <a:extLst>
              <a:ext uri="{FF2B5EF4-FFF2-40B4-BE49-F238E27FC236}">
                <a16:creationId xmlns:a16="http://schemas.microsoft.com/office/drawing/2014/main" id="{4F7CE350-D345-4377-9501-F59755C6CC57}"/>
              </a:ext>
            </a:extLst>
          </p:cNvPr>
          <p:cNvSpPr txBox="1"/>
          <p:nvPr/>
        </p:nvSpPr>
        <p:spPr>
          <a:xfrm>
            <a:off x="681881" y="3694052"/>
            <a:ext cx="5247868" cy="2255356"/>
          </a:xfrm>
          <a:prstGeom prst="rect">
            <a:avLst/>
          </a:prstGeom>
          <a:solidFill>
            <a:schemeClr val="accent1">
              <a:lumMod val="60000"/>
              <a:lumOff val="40000"/>
              <a:alpha val="50000"/>
            </a:schemeClr>
          </a:solidFill>
        </p:spPr>
        <p:txBody>
          <a:bodyPr wrap="square" lIns="228600" tIns="228600" rIns="228600" bIns="228600" anchor="ctr" anchorCtr="0">
            <a:noAutofit/>
          </a:bodyPr>
          <a:lstStyle/>
          <a:p>
            <a:r>
              <a:rPr lang="en-US" sz="2000" b="1">
                <a:solidFill>
                  <a:srgbClr val="FFFFFF"/>
                </a:solidFill>
                <a:latin typeface="IntelOne Text Bold" panose="020B0503020203020204" pitchFamily="34" charset="77"/>
                <a:ea typeface="Helvetica Neue"/>
                <a:cs typeface="Helvetica Neue"/>
              </a:rPr>
              <a:t>Regulatory Compliance  </a:t>
            </a:r>
          </a:p>
          <a:p>
            <a:pPr marL="285750" indent="-285750">
              <a:buFont typeface="Arial" panose="020B0604020202020204" pitchFamily="34" charset="0"/>
              <a:buChar char="•"/>
            </a:pPr>
            <a:r>
              <a:rPr lang="en-US" sz="1500">
                <a:solidFill>
                  <a:srgbClr val="FFFFFF"/>
                </a:solidFill>
                <a:ea typeface="Helvetica Neue"/>
                <a:cs typeface="Helvetica Neue"/>
              </a:rPr>
              <a:t>Ma</a:t>
            </a:r>
            <a:r>
              <a:rPr lang="en-US" sz="1500">
                <a:solidFill>
                  <a:srgbClr val="FFFFFF"/>
                </a:solidFill>
                <a:latin typeface="IntelOne Text"/>
                <a:ea typeface="Helvetica Neue"/>
                <a:cs typeface="Helvetica Neue"/>
              </a:rPr>
              <a:t>ndates may dictate compute location, especially for sensitive data. </a:t>
            </a:r>
          </a:p>
          <a:p>
            <a:pPr marL="285750" indent="-285750">
              <a:buFont typeface="Arial" panose="020B0604020202020204" pitchFamily="34" charset="0"/>
              <a:buChar char="•"/>
            </a:pPr>
            <a:r>
              <a:rPr lang="en-US" sz="1500">
                <a:solidFill>
                  <a:srgbClr val="FFFFFF"/>
                </a:solidFill>
                <a:latin typeface="IntelOne Text"/>
                <a:ea typeface="Helvetica Neue"/>
                <a:cs typeface="Helvetica Neue"/>
              </a:rPr>
              <a:t>Must adhere to data residency and privacy regulations.</a:t>
            </a:r>
            <a:endParaRPr lang="en-US" sz="1500">
              <a:solidFill>
                <a:srgbClr val="FFFFFF"/>
              </a:solidFill>
              <a:latin typeface="IntelOne Display Regular"/>
              <a:ea typeface="Helvetica Neue"/>
              <a:cs typeface="Helvetica Neue"/>
            </a:endParaRPr>
          </a:p>
        </p:txBody>
      </p:sp>
      <p:sp>
        <p:nvSpPr>
          <p:cNvPr id="10" name="TextBox 9">
            <a:extLst>
              <a:ext uri="{FF2B5EF4-FFF2-40B4-BE49-F238E27FC236}">
                <a16:creationId xmlns:a16="http://schemas.microsoft.com/office/drawing/2014/main" id="{0DAFE034-EF0F-C0C0-D64F-20EB3C8B98AC}"/>
              </a:ext>
            </a:extLst>
          </p:cNvPr>
          <p:cNvSpPr txBox="1"/>
          <p:nvPr/>
        </p:nvSpPr>
        <p:spPr>
          <a:xfrm>
            <a:off x="6129253" y="3694052"/>
            <a:ext cx="5256406" cy="2255356"/>
          </a:xfrm>
          <a:prstGeom prst="rect">
            <a:avLst/>
          </a:prstGeom>
          <a:solidFill>
            <a:schemeClr val="accent1">
              <a:lumMod val="60000"/>
              <a:lumOff val="40000"/>
              <a:alpha val="50000"/>
            </a:schemeClr>
          </a:solidFill>
        </p:spPr>
        <p:txBody>
          <a:bodyPr wrap="square" lIns="228600" tIns="228600" rIns="228600" bIns="228600" anchor="ctr" anchorCtr="0">
            <a:noAutofit/>
          </a:bodyPr>
          <a:lstStyle/>
          <a:p>
            <a:r>
              <a:rPr lang="en-US" sz="2000" b="1">
                <a:solidFill>
                  <a:srgbClr val="FFFFFF"/>
                </a:solidFill>
                <a:latin typeface="IntelOne Text Bold" panose="020B0503020203020204" pitchFamily="34" charset="77"/>
                <a:ea typeface="Helvetica Neue"/>
                <a:cs typeface="Helvetica Neue"/>
              </a:rPr>
              <a:t>Cost</a:t>
            </a:r>
            <a:r>
              <a:rPr lang="en-US" sz="1500" b="1">
                <a:solidFill>
                  <a:srgbClr val="FFFFFF"/>
                </a:solidFill>
                <a:latin typeface="IntelOne Text Bold" panose="020B0503020203020204" pitchFamily="34" charset="77"/>
                <a:ea typeface="Helvetica Neue"/>
                <a:cs typeface="Helvetica Neue"/>
              </a:rPr>
              <a:t> </a:t>
            </a:r>
          </a:p>
          <a:p>
            <a:pPr marL="285750" indent="-285750">
              <a:buFont typeface="Arial" panose="020B0604020202020204" pitchFamily="34" charset="0"/>
              <a:buChar char="•"/>
            </a:pPr>
            <a:r>
              <a:rPr lang="en-US" sz="1500">
                <a:solidFill>
                  <a:srgbClr val="FFFFFF"/>
                </a:solidFill>
                <a:latin typeface="IntelOne Text"/>
                <a:ea typeface="Helvetica Neue"/>
                <a:cs typeface="Helvetica Neue"/>
              </a:rPr>
              <a:t>Varies depending on the location, availability of infrastructure, and pricing models. </a:t>
            </a:r>
          </a:p>
          <a:p>
            <a:pPr marL="285750" indent="-285750">
              <a:buFont typeface="Arial" panose="020B0604020202020204" pitchFamily="34" charset="0"/>
              <a:buChar char="•"/>
            </a:pPr>
            <a:r>
              <a:rPr lang="en-US" sz="1500">
                <a:solidFill>
                  <a:srgbClr val="FFFFFF"/>
                </a:solidFill>
                <a:latin typeface="IntelOne Text"/>
                <a:ea typeface="Helvetica Neue"/>
                <a:cs typeface="Helvetica Neue"/>
              </a:rPr>
              <a:t>Considers total cost of ownership (TCO), including hardware, software, energy, and operational expenses.</a:t>
            </a:r>
          </a:p>
        </p:txBody>
      </p:sp>
      <p:sp>
        <p:nvSpPr>
          <p:cNvPr id="3" name="Rectangle 2" descr="Intel Confidential">
            <a:extLst>
              <a:ext uri="{FF2B5EF4-FFF2-40B4-BE49-F238E27FC236}">
                <a16:creationId xmlns:a16="http://schemas.microsoft.com/office/drawing/2014/main" id="{F62E0ADB-1844-F718-A533-2F1BEDA6A0E8}"/>
              </a:ext>
            </a:extLst>
          </p:cNvPr>
          <p:cNvSpPr/>
          <p:nvPr/>
        </p:nvSpPr>
        <p:spPr>
          <a:xfrm>
            <a:off x="11233643" y="6455939"/>
            <a:ext cx="561372" cy="246221"/>
          </a:xfrm>
          <a:prstGeom prst="rect">
            <a:avLst/>
          </a:prstGeom>
        </p:spPr>
        <p:txBody>
          <a:bodyPr wrap="none" anchor="b" anchorCtr="0">
            <a:spAutoFit/>
          </a:bodyPr>
          <a:lstStyle/>
          <a:p>
            <a:pPr algn="r"/>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Public</a:t>
            </a:r>
          </a:p>
        </p:txBody>
      </p:sp>
    </p:spTree>
    <p:extLst>
      <p:ext uri="{BB962C8B-B14F-4D97-AF65-F5344CB8AC3E}">
        <p14:creationId xmlns:p14="http://schemas.microsoft.com/office/powerpoint/2010/main" val="205078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8C133FFD-D685-B3AF-7AE1-52AB662EB433}"/>
              </a:ext>
            </a:extLst>
          </p:cNvPr>
          <p:cNvSpPr txBox="1">
            <a:spLocks/>
          </p:cNvSpPr>
          <p:nvPr/>
        </p:nvSpPr>
        <p:spPr>
          <a:xfrm>
            <a:off x="640090" y="437548"/>
            <a:ext cx="11189702" cy="554773"/>
          </a:xfrm>
          <a:prstGeom prst="rect">
            <a:avLst/>
          </a:prstGeom>
          <a:noFill/>
          <a:ln>
            <a:noFill/>
            <a:prstDash/>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pPr marL="0" marR="0" lvl="0" indent="0" algn="l" defTabSz="914400" rtl="0" eaLnBrk="1" fontAlgn="auto" latinLnBrk="0" hangingPunct="1">
              <a:lnSpc>
                <a:spcPts val="3200"/>
              </a:lnSpc>
              <a:spcBef>
                <a:spcPts val="0"/>
              </a:spcBef>
              <a:spcAft>
                <a:spcPts val="0"/>
              </a:spcAft>
              <a:buClrTx/>
              <a:buSzTx/>
              <a:buFontTx/>
              <a:buNone/>
              <a:tabLst/>
              <a:defRPr/>
            </a:pPr>
            <a:r>
              <a:rPr lang="en-US">
                <a:solidFill>
                  <a:srgbClr val="00C7FD"/>
                </a:solidFill>
                <a:latin typeface="IntelOne Text Light"/>
                <a:ea typeface="Helvetica Neue"/>
                <a:cs typeface="Helvetica Neue"/>
              </a:rPr>
              <a:t>Choosing Where Workloads Are Placed</a:t>
            </a:r>
            <a:endParaRPr kumimoji="0" lang="en-NL" b="0" i="0" u="none" strike="noStrike" kern="1200" cap="none" spc="0" normalizeH="0" baseline="0" noProof="0">
              <a:ln>
                <a:noFill/>
              </a:ln>
              <a:solidFill>
                <a:srgbClr val="FFFFFF"/>
              </a:solidFill>
              <a:effectLst/>
              <a:uLnTx/>
              <a:uFillTx/>
              <a:latin typeface="IntelOne Display Medium" panose="020B0503020203020204" pitchFamily="34" charset="77"/>
              <a:ea typeface="Helvetica Neue"/>
              <a:cs typeface="Helvetica Neue"/>
            </a:endParaRPr>
          </a:p>
        </p:txBody>
      </p:sp>
      <p:sp>
        <p:nvSpPr>
          <p:cNvPr id="11" name="TextBox 10">
            <a:extLst>
              <a:ext uri="{FF2B5EF4-FFF2-40B4-BE49-F238E27FC236}">
                <a16:creationId xmlns:a16="http://schemas.microsoft.com/office/drawing/2014/main" id="{CF4EFE17-5D71-134F-F9FC-C33F574193EB}"/>
              </a:ext>
            </a:extLst>
          </p:cNvPr>
          <p:cNvSpPr txBox="1"/>
          <p:nvPr/>
        </p:nvSpPr>
        <p:spPr>
          <a:xfrm>
            <a:off x="684431" y="2258881"/>
            <a:ext cx="5245317" cy="2709949"/>
          </a:xfrm>
          <a:prstGeom prst="rect">
            <a:avLst/>
          </a:prstGeom>
          <a:solidFill>
            <a:schemeClr val="accent4">
              <a:lumMod val="60000"/>
              <a:lumOff val="40000"/>
              <a:alpha val="50000"/>
            </a:schemeClr>
          </a:solidFill>
        </p:spPr>
        <p:txBody>
          <a:bodyPr wrap="square" lIns="457200" tIns="457200" rIns="457200" bIns="457200" anchor="ctr" anchorCtr="0">
            <a:noAutofit/>
          </a:bodyPr>
          <a:lstStyle/>
          <a:p>
            <a:pPr algn="ctr"/>
            <a:r>
              <a:rPr lang="en-US" sz="2000" b="1">
                <a:solidFill>
                  <a:srgbClr val="FFFFFF"/>
                </a:solidFill>
                <a:latin typeface="IntelOne Text Bold" panose="020B0503020203020204" pitchFamily="34" charset="77"/>
                <a:ea typeface="Helvetica Neue"/>
                <a:cs typeface="Helvetica Neue"/>
              </a:rPr>
              <a:t>Client edge</a:t>
            </a:r>
          </a:p>
          <a:p>
            <a:pPr algn="ctr"/>
            <a:endParaRPr lang="en-US" sz="2000" b="1">
              <a:solidFill>
                <a:srgbClr val="FFFFFF"/>
              </a:solidFill>
              <a:latin typeface="IntelOne Text Bold" panose="020B0503020203020204" pitchFamily="34" charset="77"/>
              <a:ea typeface="Helvetica Neue"/>
              <a:cs typeface="Helvetica Neue"/>
            </a:endParaRPr>
          </a:p>
          <a:p>
            <a:pPr algn="ctr"/>
            <a:r>
              <a:rPr lang="en-US" sz="2000">
                <a:solidFill>
                  <a:srgbClr val="FFFFFF"/>
                </a:solidFill>
                <a:latin typeface="IntelOne Text" panose="020B0503020203020204" pitchFamily="34" charset="77"/>
                <a:ea typeface="Helvetica Neue"/>
                <a:cs typeface="Helvetica Neue"/>
              </a:rPr>
              <a:t>Edge devices, client computers, dedicated appliances</a:t>
            </a:r>
          </a:p>
        </p:txBody>
      </p:sp>
      <p:sp>
        <p:nvSpPr>
          <p:cNvPr id="6" name="TextBox 5">
            <a:extLst>
              <a:ext uri="{FF2B5EF4-FFF2-40B4-BE49-F238E27FC236}">
                <a16:creationId xmlns:a16="http://schemas.microsoft.com/office/drawing/2014/main" id="{57572929-1FFB-93FC-C27B-6F277D9563EE}"/>
              </a:ext>
            </a:extLst>
          </p:cNvPr>
          <p:cNvSpPr txBox="1"/>
          <p:nvPr/>
        </p:nvSpPr>
        <p:spPr>
          <a:xfrm>
            <a:off x="6129252" y="2258881"/>
            <a:ext cx="5245317" cy="2709949"/>
          </a:xfrm>
          <a:prstGeom prst="rect">
            <a:avLst/>
          </a:prstGeom>
          <a:solidFill>
            <a:schemeClr val="accent4">
              <a:lumMod val="60000"/>
              <a:lumOff val="40000"/>
              <a:alpha val="50000"/>
            </a:schemeClr>
          </a:solidFill>
        </p:spPr>
        <p:txBody>
          <a:bodyPr wrap="square" lIns="457200" tIns="457200" rIns="457200" bIns="457200" anchor="ctr" anchorCtr="0">
            <a:noAutofit/>
          </a:bodyPr>
          <a:lstStyle/>
          <a:p>
            <a:pPr algn="ctr"/>
            <a:r>
              <a:rPr lang="en-US" sz="2000" b="1">
                <a:solidFill>
                  <a:srgbClr val="FFFFFF"/>
                </a:solidFill>
                <a:latin typeface="IntelOne Text Bold" panose="020B0503020203020204" pitchFamily="34" charset="77"/>
                <a:ea typeface="Helvetica Neue"/>
                <a:cs typeface="Helvetica Neue"/>
              </a:rPr>
              <a:t>Cloud</a:t>
            </a:r>
          </a:p>
          <a:p>
            <a:pPr algn="ctr"/>
            <a:endParaRPr lang="en-US" sz="2000" b="1">
              <a:solidFill>
                <a:srgbClr val="FFFFFF"/>
              </a:solidFill>
              <a:latin typeface="IntelOne Text Bold" panose="020B0503020203020204" pitchFamily="34" charset="77"/>
              <a:ea typeface="Helvetica Neue"/>
              <a:cs typeface="Helvetica Neue"/>
            </a:endParaRPr>
          </a:p>
          <a:p>
            <a:pPr algn="ctr"/>
            <a:r>
              <a:rPr lang="en-US" sz="2000">
                <a:solidFill>
                  <a:srgbClr val="FFFFFF"/>
                </a:solidFill>
                <a:latin typeface="IntelOne Text" panose="020B0503020203020204" pitchFamily="34" charset="77"/>
                <a:ea typeface="Helvetica Neue"/>
                <a:cs typeface="Helvetica Neue"/>
              </a:rPr>
              <a:t>Private cloud, public cloud, hybrid cloud, data centers, on-premises</a:t>
            </a:r>
          </a:p>
        </p:txBody>
      </p:sp>
      <p:sp>
        <p:nvSpPr>
          <p:cNvPr id="4" name="Rectangle 3" descr="Intel Confidential">
            <a:extLst>
              <a:ext uri="{FF2B5EF4-FFF2-40B4-BE49-F238E27FC236}">
                <a16:creationId xmlns:a16="http://schemas.microsoft.com/office/drawing/2014/main" id="{358D5956-A196-AE8E-41A6-B8971788D13D}"/>
              </a:ext>
            </a:extLst>
          </p:cNvPr>
          <p:cNvSpPr/>
          <p:nvPr/>
        </p:nvSpPr>
        <p:spPr>
          <a:xfrm>
            <a:off x="11233643" y="6455939"/>
            <a:ext cx="561372" cy="246221"/>
          </a:xfrm>
          <a:prstGeom prst="rect">
            <a:avLst/>
          </a:prstGeom>
        </p:spPr>
        <p:txBody>
          <a:bodyPr wrap="none" anchor="b" anchorCtr="0">
            <a:spAutoFit/>
          </a:bodyPr>
          <a:lstStyle/>
          <a:p>
            <a:pPr algn="r"/>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Public</a:t>
            </a:r>
          </a:p>
        </p:txBody>
      </p:sp>
    </p:spTree>
    <p:extLst>
      <p:ext uri="{BB962C8B-B14F-4D97-AF65-F5344CB8AC3E}">
        <p14:creationId xmlns:p14="http://schemas.microsoft.com/office/powerpoint/2010/main" val="207981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32919810"/>
              </p:ext>
            </p:extLst>
          </p:nvPr>
        </p:nvGraphicFramePr>
        <p:xfrm>
          <a:off x="471949" y="632097"/>
          <a:ext cx="11248101" cy="6066340"/>
        </p:xfrm>
        <a:graphic>
          <a:graphicData uri="http://schemas.openxmlformats.org/drawingml/2006/table">
            <a:tbl>
              <a:tblPr/>
              <a:tblGrid>
                <a:gridCol w="1973548">
                  <a:extLst>
                    <a:ext uri="{9D8B030D-6E8A-4147-A177-3AD203B41FA5}">
                      <a16:colId xmlns:a16="http://schemas.microsoft.com/office/drawing/2014/main" val="20000"/>
                    </a:ext>
                  </a:extLst>
                </a:gridCol>
                <a:gridCol w="9274553">
                  <a:extLst>
                    <a:ext uri="{9D8B030D-6E8A-4147-A177-3AD203B41FA5}">
                      <a16:colId xmlns:a16="http://schemas.microsoft.com/office/drawing/2014/main" val="20001"/>
                    </a:ext>
                  </a:extLst>
                </a:gridCol>
              </a:tblGrid>
              <a:tr h="233500">
                <a:tc>
                  <a:txBody>
                    <a:bodyPr/>
                    <a:lstStyle/>
                    <a:p>
                      <a:pPr marL="0" marR="0">
                        <a:lnSpc>
                          <a:spcPct val="90000"/>
                        </a:lnSpc>
                        <a:spcBef>
                          <a:spcPts val="0"/>
                        </a:spcBef>
                        <a:spcAft>
                          <a:spcPts val="0"/>
                        </a:spcAft>
                      </a:pPr>
                      <a:r>
                        <a:rPr lang="en-US" sz="1050" b="0" cap="none" baseline="0" dirty="0">
                          <a:solidFill>
                            <a:schemeClr val="bg1"/>
                          </a:solidFill>
                          <a:latin typeface="IntelOne Text" panose="020B0503020203020204" pitchFamily="34" charset="0"/>
                          <a:ea typeface="Intel Clear" panose="020B0604020203020204" pitchFamily="34" charset="0"/>
                          <a:cs typeface="Intel Clear" panose="020B0604020203020204" pitchFamily="34" charset="0"/>
                        </a:rPr>
                        <a:t>Presentation Name</a:t>
                      </a:r>
                    </a:p>
                  </a:txBody>
                  <a:tcPr marL="121920" marR="121920" marT="24384" marB="24384">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solidFill>
                      <a:schemeClr val="bg2">
                        <a:alpha val="50000"/>
                      </a:schemeClr>
                    </a:solidFill>
                  </a:tcPr>
                </a:tc>
                <a:tc>
                  <a:txBody>
                    <a:bodyPr/>
                    <a:lstStyle/>
                    <a:p>
                      <a:pPr marL="0" marR="0" indent="0" algn="l" defTabSz="457200" rtl="0" eaLnBrk="1" fontAlgn="auto" latinLnBrk="0" hangingPunct="1">
                        <a:lnSpc>
                          <a:spcPct val="90000"/>
                        </a:lnSpc>
                        <a:spcBef>
                          <a:spcPts val="600"/>
                        </a:spcBef>
                        <a:spcAft>
                          <a:spcPts val="0"/>
                        </a:spcAft>
                        <a:buClrTx/>
                        <a:buSzTx/>
                        <a:buFontTx/>
                        <a:buNone/>
                        <a:tabLst/>
                        <a:defRPr/>
                      </a:pPr>
                      <a:r>
                        <a:rPr lang="en-US" sz="1050" dirty="0">
                          <a:solidFill>
                            <a:schemeClr val="bg1"/>
                          </a:solidFill>
                          <a:latin typeface="IntelOne Text" panose="020B0503020203020204" pitchFamily="34" charset="0"/>
                          <a:ea typeface="Intel Clear Light" panose="020B0404020203020204" pitchFamily="34" charset="0"/>
                          <a:cs typeface="Intel Clear Light" panose="020B0404020203020204" pitchFamily="34" charset="0"/>
                        </a:rPr>
                        <a:t>Unlocking the Power of Data Through Distributed Computing</a:t>
                      </a:r>
                    </a:p>
                  </a:txBody>
                  <a:tcPr marL="121920" marR="121920" marT="24384" marB="24384">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10000"/>
                  </a:ext>
                </a:extLst>
              </a:tr>
              <a:tr h="233500">
                <a:tc>
                  <a:txBody>
                    <a:bodyPr/>
                    <a:lstStyle/>
                    <a:p>
                      <a:pPr marL="0" marR="0">
                        <a:lnSpc>
                          <a:spcPct val="90000"/>
                        </a:lnSpc>
                        <a:spcBef>
                          <a:spcPts val="0"/>
                        </a:spcBef>
                        <a:spcAft>
                          <a:spcPts val="0"/>
                        </a:spcAft>
                      </a:pPr>
                      <a:r>
                        <a:rPr lang="en-US" sz="1050" b="0" cap="none" baseline="0" dirty="0">
                          <a:solidFill>
                            <a:schemeClr val="bg1"/>
                          </a:solidFill>
                          <a:latin typeface="IntelOne Text" panose="020B0503020203020204" pitchFamily="34" charset="0"/>
                          <a:ea typeface="Intel Clear" panose="020B0604020203020204" pitchFamily="34" charset="0"/>
                          <a:cs typeface="Intel Clear" panose="020B0604020203020204" pitchFamily="34" charset="0"/>
                        </a:rPr>
                        <a:t>Version</a:t>
                      </a:r>
                    </a:p>
                  </a:txBody>
                  <a:tcPr marL="121920" marR="121920" marT="24384" marB="24384">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solidFill>
                      <a:schemeClr val="bg2">
                        <a:alpha val="50000"/>
                      </a:schemeClr>
                    </a:solidFill>
                  </a:tcPr>
                </a:tc>
                <a:tc>
                  <a:txBody>
                    <a:bodyPr/>
                    <a:lstStyle/>
                    <a:p>
                      <a:pPr marL="0" marR="0">
                        <a:lnSpc>
                          <a:spcPct val="90000"/>
                        </a:lnSpc>
                        <a:spcBef>
                          <a:spcPts val="600"/>
                        </a:spcBef>
                        <a:spcAft>
                          <a:spcPts val="0"/>
                        </a:spcAft>
                      </a:pPr>
                      <a:r>
                        <a:rPr lang="en-US" sz="1050" dirty="0">
                          <a:solidFill>
                            <a:schemeClr val="bg1"/>
                          </a:solidFill>
                          <a:latin typeface="IntelOne Text" panose="020B0503020203020204" pitchFamily="34" charset="0"/>
                          <a:ea typeface="Intel Clear Light" panose="020B0404020203020204" pitchFamily="34" charset="0"/>
                          <a:cs typeface="Intel Clear Light" panose="020B0404020203020204" pitchFamily="34" charset="0"/>
                        </a:rPr>
                        <a:t>1.0</a:t>
                      </a:r>
                    </a:p>
                  </a:txBody>
                  <a:tcPr marL="121920" marR="121920" marT="24384" marB="24384">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10001"/>
                  </a:ext>
                </a:extLst>
              </a:tr>
              <a:tr h="1715435">
                <a:tc>
                  <a:txBody>
                    <a:bodyPr/>
                    <a:lstStyle/>
                    <a:p>
                      <a:pPr marL="0" marR="0">
                        <a:lnSpc>
                          <a:spcPct val="90000"/>
                        </a:lnSpc>
                        <a:spcBef>
                          <a:spcPts val="0"/>
                        </a:spcBef>
                        <a:spcAft>
                          <a:spcPts val="0"/>
                        </a:spcAft>
                      </a:pPr>
                      <a:r>
                        <a:rPr lang="en-US" sz="1050" b="0" cap="none" baseline="0" dirty="0">
                          <a:solidFill>
                            <a:schemeClr val="bg1"/>
                          </a:solidFill>
                          <a:latin typeface="IntelOne Text" panose="020B0503020203020204" pitchFamily="34" charset="0"/>
                          <a:ea typeface="Intel Clear" panose="020B0604020203020204" pitchFamily="34" charset="0"/>
                          <a:cs typeface="Intel Clear" panose="020B0604020203020204" pitchFamily="34" charset="0"/>
                        </a:rPr>
                        <a:t>Abstract</a:t>
                      </a:r>
                    </a:p>
                  </a:txBody>
                  <a:tcPr marL="121920" marR="121920" marT="24384" marB="24384">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solidFill>
                      <a:schemeClr val="bg2">
                        <a:alpha val="50000"/>
                      </a:schemeClr>
                    </a:solidFill>
                  </a:tcPr>
                </a:tc>
                <a:tc>
                  <a:txBody>
                    <a:bodyPr/>
                    <a:lstStyle/>
                    <a:p>
                      <a:r>
                        <a:rPr lang="en-US" sz="1050" dirty="0">
                          <a:solidFill>
                            <a:schemeClr val="bg1"/>
                          </a:solidFill>
                          <a:latin typeface="IntelOne Text" panose="020B0503020203020204" pitchFamily="34" charset="0"/>
                        </a:rPr>
                        <a:t>In</a:t>
                      </a:r>
                      <a:r>
                        <a:rPr lang="en-US" sz="1050" dirty="0">
                          <a:latin typeface="IntelOne Text" panose="020B0503020203020204" pitchFamily="34" charset="0"/>
                        </a:rPr>
                        <a:t> </a:t>
                      </a:r>
                      <a:r>
                        <a:rPr lang="en-US" sz="1050" dirty="0">
                          <a:solidFill>
                            <a:schemeClr val="bg1"/>
                          </a:solidFill>
                          <a:latin typeface="IntelOne Text" panose="020B0503020203020204" pitchFamily="34" charset="0"/>
                        </a:rPr>
                        <a:t>today's data-driven landscape, the integration of artificial intelligence (AI) and distributed computing is revolutionizing the way we process and analyze vast amounts of information. This presentation will explore the synergy between these two powerful technologies, showcasing how distributed computing can enhance AI capabilities, increase processing efficiency, and drive innovation across various industries.  We delve into key topics, including:</a:t>
                      </a:r>
                    </a:p>
                    <a:p>
                      <a:endParaRPr lang="en-US" sz="1050" dirty="0">
                        <a:solidFill>
                          <a:schemeClr val="bg1"/>
                        </a:solidFill>
                        <a:latin typeface="IntelOne Text" panose="020B0503020203020204" pitchFamily="34" charset="0"/>
                      </a:endParaRPr>
                    </a:p>
                    <a:p>
                      <a:pPr marL="171450" indent="-171450">
                        <a:buFont typeface="Wingdings" panose="05000000000000000000" pitchFamily="2" charset="2"/>
                        <a:buChar char="§"/>
                      </a:pPr>
                      <a:r>
                        <a:rPr lang="en-US" sz="1050" b="1" dirty="0">
                          <a:solidFill>
                            <a:schemeClr val="bg1"/>
                          </a:solidFill>
                          <a:latin typeface="IntelOne Text" panose="020B0503020203020204" pitchFamily="34" charset="0"/>
                        </a:rPr>
                        <a:t>Understanding Distributed Computing</a:t>
                      </a:r>
                      <a:r>
                        <a:rPr lang="en-US" sz="1050" dirty="0">
                          <a:solidFill>
                            <a:schemeClr val="bg1"/>
                          </a:solidFill>
                          <a:latin typeface="IntelOne Text" panose="020B0503020203020204" pitchFamily="34" charset="0"/>
                        </a:rPr>
                        <a:t>: An overview of distributed systems and their role in managing large-scale data.</a:t>
                      </a:r>
                    </a:p>
                    <a:p>
                      <a:pPr marL="171450" indent="-171450">
                        <a:buFont typeface="Wingdings" panose="05000000000000000000" pitchFamily="2" charset="2"/>
                        <a:buChar char="§"/>
                      </a:pPr>
                      <a:r>
                        <a:rPr lang="en-US" sz="1050" b="1" dirty="0">
                          <a:solidFill>
                            <a:schemeClr val="bg1"/>
                          </a:solidFill>
                          <a:latin typeface="IntelOne Text" panose="020B0503020203020204" pitchFamily="34" charset="0"/>
                        </a:rPr>
                        <a:t>AI Workloads and Scalability</a:t>
                      </a:r>
                      <a:r>
                        <a:rPr lang="en-US" sz="1050" dirty="0">
                          <a:solidFill>
                            <a:schemeClr val="bg1"/>
                          </a:solidFill>
                          <a:latin typeface="IntelOne Text" panose="020B0503020203020204" pitchFamily="34" charset="0"/>
                        </a:rPr>
                        <a:t>: How distributed computing frameworks, such as Apache Spark and Kubernetes, can optimize AI model training and inference.</a:t>
                      </a:r>
                    </a:p>
                    <a:p>
                      <a:pPr marL="171450" indent="-171450">
                        <a:buFont typeface="Wingdings" panose="05000000000000000000" pitchFamily="2" charset="2"/>
                        <a:buChar char="§"/>
                      </a:pPr>
                      <a:r>
                        <a:rPr lang="en-US" sz="1050" b="1" dirty="0">
                          <a:solidFill>
                            <a:schemeClr val="bg1"/>
                          </a:solidFill>
                          <a:latin typeface="IntelOne Text" panose="020B0503020203020204" pitchFamily="34" charset="0"/>
                        </a:rPr>
                        <a:t>Real-World Applications</a:t>
                      </a:r>
                      <a:r>
                        <a:rPr lang="en-US" sz="1050" dirty="0">
                          <a:solidFill>
                            <a:schemeClr val="bg1"/>
                          </a:solidFill>
                          <a:latin typeface="IntelOne Text" panose="020B0503020203020204" pitchFamily="34" charset="0"/>
                        </a:rPr>
                        <a:t>: Case studies highlighting successful implementations of AI in distributed environments, from healthcare to finance.</a:t>
                      </a:r>
                    </a:p>
                    <a:p>
                      <a:pPr marL="171450" indent="-171450">
                        <a:buFont typeface="Wingdings" panose="05000000000000000000" pitchFamily="2" charset="2"/>
                        <a:buChar char="§"/>
                      </a:pPr>
                      <a:r>
                        <a:rPr lang="en-US" sz="1050" b="1" dirty="0">
                          <a:solidFill>
                            <a:schemeClr val="bg1"/>
                          </a:solidFill>
                          <a:latin typeface="IntelOne Text" panose="020B0503020203020204" pitchFamily="34" charset="0"/>
                        </a:rPr>
                        <a:t>Challenges and Solutions</a:t>
                      </a:r>
                      <a:r>
                        <a:rPr lang="en-US" sz="1050" dirty="0">
                          <a:solidFill>
                            <a:schemeClr val="bg1"/>
                          </a:solidFill>
                          <a:latin typeface="IntelOne Text" panose="020B0503020203020204" pitchFamily="34" charset="0"/>
                        </a:rPr>
                        <a:t>: Addressing common hurdles in deploying distributed AI systems and strategies for overcoming them.</a:t>
                      </a:r>
                    </a:p>
                    <a:p>
                      <a:pPr marL="171450" indent="-171450">
                        <a:buFont typeface="Wingdings" panose="05000000000000000000" pitchFamily="2" charset="2"/>
                        <a:buChar char="§"/>
                      </a:pPr>
                      <a:r>
                        <a:rPr lang="en-US" sz="1050" b="1" dirty="0">
                          <a:solidFill>
                            <a:schemeClr val="bg1"/>
                          </a:solidFill>
                          <a:latin typeface="IntelOne Text" panose="020B0503020203020204" pitchFamily="34" charset="0"/>
                        </a:rPr>
                        <a:t>Future Trends</a:t>
                      </a:r>
                      <a:r>
                        <a:rPr lang="en-US" sz="1050" dirty="0">
                          <a:solidFill>
                            <a:schemeClr val="bg1"/>
                          </a:solidFill>
                          <a:latin typeface="IntelOne Text" panose="020B0503020203020204" pitchFamily="34" charset="0"/>
                        </a:rPr>
                        <a:t>: Insights into emerging technologies and methodologies that will shape the future of AI and distributed computing.</a:t>
                      </a:r>
                    </a:p>
                    <a:p>
                      <a:endParaRPr lang="en-US" sz="1050" dirty="0">
                        <a:solidFill>
                          <a:schemeClr val="bg1"/>
                        </a:solidFill>
                        <a:latin typeface="IntelOne Text" panose="020B0503020203020204" pitchFamily="34" charset="0"/>
                      </a:endParaRPr>
                    </a:p>
                  </a:txBody>
                  <a:tcPr marL="121920" marR="121920" marT="24384" marB="24384">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10002"/>
                  </a:ext>
                </a:extLst>
              </a:tr>
              <a:tr h="873331">
                <a:tc>
                  <a:txBody>
                    <a:bodyPr/>
                    <a:lstStyle/>
                    <a:p>
                      <a:pPr marL="0" marR="0">
                        <a:lnSpc>
                          <a:spcPct val="90000"/>
                        </a:lnSpc>
                        <a:spcBef>
                          <a:spcPts val="0"/>
                        </a:spcBef>
                        <a:spcAft>
                          <a:spcPts val="0"/>
                        </a:spcAft>
                      </a:pPr>
                      <a:r>
                        <a:rPr lang="en-US" sz="1050" b="0" cap="none" baseline="0" dirty="0">
                          <a:solidFill>
                            <a:schemeClr val="bg1"/>
                          </a:solidFill>
                          <a:latin typeface="IntelOne Text" panose="020B0503020203020204" pitchFamily="34" charset="0"/>
                          <a:ea typeface="Intel Clear" panose="020B0604020203020204" pitchFamily="34" charset="0"/>
                          <a:cs typeface="Intel Clear" panose="020B0604020203020204" pitchFamily="34" charset="0"/>
                        </a:rPr>
                        <a:t>Target Audience</a:t>
                      </a:r>
                    </a:p>
                  </a:txBody>
                  <a:tcPr marL="121920" marR="121920" marT="24384" marB="24384">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solidFill>
                      <a:schemeClr val="bg2">
                        <a:alpha val="50000"/>
                      </a:schemeClr>
                    </a:solidFill>
                  </a:tcPr>
                </a:tc>
                <a:tc>
                  <a:txBody>
                    <a:bodyPr/>
                    <a:lstStyle/>
                    <a:p>
                      <a:pPr marL="0" marR="0" lvl="0" indent="-342900" algn="l" defTabSz="457200" rtl="0" eaLnBrk="1" latinLnBrk="0" hangingPunct="1">
                        <a:lnSpc>
                          <a:spcPct val="90000"/>
                        </a:lnSpc>
                        <a:spcBef>
                          <a:spcPts val="600"/>
                        </a:spcBef>
                        <a:spcAft>
                          <a:spcPts val="0"/>
                        </a:spcAft>
                        <a:buFont typeface="+mj-lt"/>
                        <a:buNone/>
                      </a:pPr>
                      <a:r>
                        <a:rPr lang="en-US" sz="1050" kern="1200" baseline="0" dirty="0">
                          <a:solidFill>
                            <a:schemeClr val="bg1"/>
                          </a:solidFill>
                          <a:latin typeface="IntelOne Text" panose="020B0503020203020204" pitchFamily="34" charset="0"/>
                          <a:ea typeface="Intel Clear Light" panose="020B0404020203020204" pitchFamily="34" charset="0"/>
                          <a:cs typeface="Intel Clear Light" panose="020B0404020203020204" pitchFamily="34" charset="0"/>
                        </a:rPr>
                        <a:t>Buyers of Cloud Services – organizations that consume cloud services public, private, or hybrid cloud.  Inclusive of PaaS and SaaS consumption.</a:t>
                      </a:r>
                    </a:p>
                    <a:p>
                      <a:pPr marL="0" marR="0" lvl="0" indent="-342900" algn="l" defTabSz="457200" rtl="0" eaLnBrk="1" latinLnBrk="0" hangingPunct="1">
                        <a:lnSpc>
                          <a:spcPct val="90000"/>
                        </a:lnSpc>
                        <a:spcBef>
                          <a:spcPts val="600"/>
                        </a:spcBef>
                        <a:spcAft>
                          <a:spcPts val="0"/>
                        </a:spcAft>
                        <a:buFont typeface="+mj-lt"/>
                        <a:buNone/>
                      </a:pPr>
                      <a:r>
                        <a:rPr lang="en-US" sz="1050" kern="1200" baseline="0" dirty="0">
                          <a:solidFill>
                            <a:schemeClr val="bg1"/>
                          </a:solidFill>
                          <a:latin typeface="IntelOne Text" panose="020B0503020203020204" pitchFamily="34" charset="0"/>
                          <a:ea typeface="Intel Clear Light" panose="020B0404020203020204" pitchFamily="34" charset="0"/>
                          <a:cs typeface="Intel Clear Light" panose="020B0404020203020204" pitchFamily="34" charset="0"/>
                        </a:rPr>
                        <a:t>Persona:  IT Datacenter Manager, Cloud Solutions Architect, Infrastructure Architect, CTO, CIO, Business Units</a:t>
                      </a:r>
                    </a:p>
                    <a:p>
                      <a:pPr marL="0" marR="0" lvl="0" indent="-342900" algn="l" defTabSz="457200" rtl="0" eaLnBrk="1" latinLnBrk="0" hangingPunct="1">
                        <a:lnSpc>
                          <a:spcPct val="90000"/>
                        </a:lnSpc>
                        <a:spcBef>
                          <a:spcPts val="600"/>
                        </a:spcBef>
                        <a:spcAft>
                          <a:spcPts val="0"/>
                        </a:spcAft>
                        <a:buFont typeface="+mj-lt"/>
                        <a:buNone/>
                      </a:pPr>
                      <a:r>
                        <a:rPr lang="en-US" sz="1050" kern="1200" baseline="0" dirty="0">
                          <a:solidFill>
                            <a:schemeClr val="bg1"/>
                          </a:solidFill>
                          <a:latin typeface="IntelOne Text" panose="020B0503020203020204" pitchFamily="34" charset="0"/>
                          <a:ea typeface="Intel Clear Light" panose="020B0404020203020204" pitchFamily="34" charset="0"/>
                          <a:cs typeface="Intel Clear Light" panose="020B0404020203020204" pitchFamily="34" charset="0"/>
                        </a:rPr>
                        <a:t>Persona:  Cloud Solutions Architect, DevOps, CTO, CIO</a:t>
                      </a:r>
                    </a:p>
                  </a:txBody>
                  <a:tcPr marL="121920" marR="121920" marT="24384" marB="24384">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10003"/>
                  </a:ext>
                </a:extLst>
              </a:tr>
              <a:tr h="772121">
                <a:tc>
                  <a:txBody>
                    <a:bodyPr/>
                    <a:lstStyle/>
                    <a:p>
                      <a:pPr marL="0" marR="0">
                        <a:lnSpc>
                          <a:spcPct val="90000"/>
                        </a:lnSpc>
                        <a:spcBef>
                          <a:spcPts val="0"/>
                        </a:spcBef>
                        <a:spcAft>
                          <a:spcPts val="0"/>
                        </a:spcAft>
                      </a:pPr>
                      <a:r>
                        <a:rPr lang="en-US" sz="1050" b="0" cap="none" baseline="0" dirty="0">
                          <a:solidFill>
                            <a:schemeClr val="bg1"/>
                          </a:solidFill>
                          <a:latin typeface="IntelOne Text" panose="020B0503020203020204" pitchFamily="34" charset="0"/>
                          <a:ea typeface="Intel Clear" panose="020B0604020203020204" pitchFamily="34" charset="0"/>
                          <a:cs typeface="Intel Clear" panose="020B0604020203020204" pitchFamily="34" charset="0"/>
                        </a:rPr>
                        <a:t>CCV Buying Cycle Phase</a:t>
                      </a:r>
                    </a:p>
                  </a:txBody>
                  <a:tcPr marL="121920" marR="121920" marT="24384" marB="24384">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solidFill>
                      <a:schemeClr val="bg2">
                        <a:alpha val="50000"/>
                      </a:schemeClr>
                    </a:solidFill>
                  </a:tcPr>
                </a:tc>
                <a:tc>
                  <a:txBody>
                    <a:bodyPr/>
                    <a:lstStyle/>
                    <a:p>
                      <a:pPr>
                        <a:lnSpc>
                          <a:spcPct val="90000"/>
                        </a:lnSpc>
                        <a:spcBef>
                          <a:spcPts val="600"/>
                        </a:spcBef>
                      </a:pPr>
                      <a:r>
                        <a:rPr lang="en-US" sz="1050" baseline="0" dirty="0">
                          <a:solidFill>
                            <a:schemeClr val="bg1"/>
                          </a:solidFill>
                          <a:latin typeface="IntelOne Text" panose="020B0503020203020204" pitchFamily="34" charset="0"/>
                          <a:ea typeface="Intel Clear Light" panose="020B0404020203020204" pitchFamily="34" charset="0"/>
                          <a:cs typeface="Intel Clear Light" panose="020B0404020203020204" pitchFamily="34" charset="0"/>
                        </a:rPr>
                        <a:t>Awareness of needs: Customer </a:t>
                      </a:r>
                      <a:r>
                        <a:rPr lang="en-GB" sz="1050" kern="1200" dirty="0">
                          <a:solidFill>
                            <a:schemeClr val="bg1"/>
                          </a:solidFill>
                          <a:effectLst/>
                          <a:latin typeface="IntelOne Text" panose="020B0503020203020204" pitchFamily="34" charset="0"/>
                          <a:ea typeface="Intel Clear Light" panose="020B0404020203020204" pitchFamily="34" charset="0"/>
                          <a:cs typeface="Intel Clear Light" panose="020B0404020203020204" pitchFamily="34" charset="0"/>
                        </a:rPr>
                        <a:t>recognizes the need to change an existing product or solution. Salesperson should use this content</a:t>
                      </a:r>
                      <a:r>
                        <a:rPr lang="en-GB" sz="1050" kern="1200" baseline="0" dirty="0">
                          <a:solidFill>
                            <a:schemeClr val="bg1"/>
                          </a:solidFill>
                          <a:effectLst/>
                          <a:latin typeface="IntelOne Text" panose="020B0503020203020204" pitchFamily="34" charset="0"/>
                          <a:ea typeface="Intel Clear Light" panose="020B0404020203020204" pitchFamily="34" charset="0"/>
                          <a:cs typeface="Intel Clear Light" panose="020B0404020203020204" pitchFamily="34" charset="0"/>
                        </a:rPr>
                        <a:t> </a:t>
                      </a:r>
                      <a:r>
                        <a:rPr lang="en-GB" sz="1050" kern="1200" dirty="0">
                          <a:solidFill>
                            <a:schemeClr val="bg1"/>
                          </a:solidFill>
                          <a:effectLst/>
                          <a:latin typeface="IntelOne Text" panose="020B0503020203020204" pitchFamily="34" charset="0"/>
                          <a:ea typeface="Intel Clear Light" panose="020B0404020203020204" pitchFamily="34" charset="0"/>
                          <a:cs typeface="Intel Clear Light" panose="020B0404020203020204" pitchFamily="34" charset="0"/>
                        </a:rPr>
                        <a:t>to identify possible opportunities</a:t>
                      </a:r>
                      <a:r>
                        <a:rPr lang="en-GB" sz="1050" kern="1200" baseline="0" dirty="0">
                          <a:solidFill>
                            <a:schemeClr val="bg1"/>
                          </a:solidFill>
                          <a:effectLst/>
                          <a:latin typeface="IntelOne Text" panose="020B0503020203020204" pitchFamily="34" charset="0"/>
                          <a:ea typeface="Intel Clear Light" panose="020B0404020203020204" pitchFamily="34" charset="0"/>
                          <a:cs typeface="Intel Clear Light" panose="020B0404020203020204" pitchFamily="34" charset="0"/>
                        </a:rPr>
                        <a:t> and </a:t>
                      </a:r>
                      <a:r>
                        <a:rPr lang="en-GB" sz="1050" kern="1200" dirty="0">
                          <a:solidFill>
                            <a:schemeClr val="bg1"/>
                          </a:solidFill>
                          <a:effectLst/>
                          <a:latin typeface="IntelOne Text" panose="020B0503020203020204" pitchFamily="34" charset="0"/>
                          <a:ea typeface="Intel Clear Light" panose="020B0404020203020204" pitchFamily="34" charset="0"/>
                          <a:cs typeface="Intel Clear Light" panose="020B0404020203020204" pitchFamily="34" charset="0"/>
                        </a:rPr>
                        <a:t>navigate the “sweet spots” between the customer’s needs and the product</a:t>
                      </a:r>
                      <a:r>
                        <a:rPr lang="en-GB" sz="1050" kern="1200" baseline="0" dirty="0">
                          <a:solidFill>
                            <a:schemeClr val="bg1"/>
                          </a:solidFill>
                          <a:effectLst/>
                          <a:latin typeface="IntelOne Text" panose="020B0503020203020204" pitchFamily="34" charset="0"/>
                          <a:ea typeface="Intel Clear Light" panose="020B0404020203020204" pitchFamily="34" charset="0"/>
                          <a:cs typeface="Intel Clear Light" panose="020B0404020203020204" pitchFamily="34" charset="0"/>
                        </a:rPr>
                        <a:t> or solution’s</a:t>
                      </a:r>
                      <a:r>
                        <a:rPr lang="en-GB" sz="1050" kern="1200" dirty="0">
                          <a:solidFill>
                            <a:schemeClr val="bg1"/>
                          </a:solidFill>
                          <a:effectLst/>
                          <a:latin typeface="IntelOne Text" panose="020B0503020203020204" pitchFamily="34" charset="0"/>
                          <a:ea typeface="Intel Clear Light" panose="020B0404020203020204" pitchFamily="34" charset="0"/>
                          <a:cs typeface="Intel Clear Light" panose="020B0404020203020204" pitchFamily="34" charset="0"/>
                        </a:rPr>
                        <a:t> capabilities. The salesperson also needs to help the customer build urgency around addressing their needs, quantify the value that a solution would create, and overcome barriers to change.</a:t>
                      </a:r>
                    </a:p>
                  </a:txBody>
                  <a:tcPr marL="121920" marR="121920" marT="24384" marB="24384">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10004"/>
                  </a:ext>
                </a:extLst>
              </a:tr>
              <a:tr h="350380">
                <a:tc>
                  <a:txBody>
                    <a:bodyPr/>
                    <a:lstStyle/>
                    <a:p>
                      <a:pPr marL="0" marR="0">
                        <a:lnSpc>
                          <a:spcPct val="90000"/>
                        </a:lnSpc>
                        <a:spcBef>
                          <a:spcPts val="0"/>
                        </a:spcBef>
                        <a:spcAft>
                          <a:spcPts val="0"/>
                        </a:spcAft>
                      </a:pPr>
                      <a:r>
                        <a:rPr lang="en-US" sz="1050" b="0" cap="none" baseline="0" dirty="0">
                          <a:solidFill>
                            <a:schemeClr val="bg1"/>
                          </a:solidFill>
                          <a:latin typeface="IntelOne Text" panose="020B0503020203020204" pitchFamily="34" charset="0"/>
                          <a:ea typeface="Intel Clear" panose="020B0604020203020204" pitchFamily="34" charset="0"/>
                          <a:cs typeface="Intel Clear" panose="020B0604020203020204" pitchFamily="34" charset="0"/>
                        </a:rPr>
                        <a:t>Key Words</a:t>
                      </a:r>
                    </a:p>
                  </a:txBody>
                  <a:tcPr marL="121920" marR="121920" marT="24384" marB="24384">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solidFill>
                      <a:schemeClr val="bg2">
                        <a:alpha val="50000"/>
                      </a:schemeClr>
                    </a:solidFill>
                  </a:tcPr>
                </a:tc>
                <a:tc>
                  <a:txBody>
                    <a:bodyPr/>
                    <a:lstStyle/>
                    <a:p>
                      <a:pPr marL="0" marR="0">
                        <a:lnSpc>
                          <a:spcPct val="90000"/>
                        </a:lnSpc>
                        <a:spcBef>
                          <a:spcPts val="600"/>
                        </a:spcBef>
                        <a:spcAft>
                          <a:spcPts val="0"/>
                        </a:spcAft>
                      </a:pPr>
                      <a:r>
                        <a:rPr lang="en-US" sz="1050" baseline="0" dirty="0">
                          <a:solidFill>
                            <a:schemeClr val="bg1"/>
                          </a:solidFill>
                          <a:latin typeface="IntelOne Text" panose="020B0503020203020204" pitchFamily="34" charset="0"/>
                          <a:ea typeface="Intel Clear Light" panose="020B0404020203020204" pitchFamily="34" charset="0"/>
                          <a:cs typeface="Intel Clear Light" panose="020B0404020203020204" pitchFamily="34" charset="0"/>
                        </a:rPr>
                        <a:t>Cloud, Public Cloud, Private Cloud, Infrastructure, Multi-Cloud, Cloud Services, Data Center Modernization, Data Center Optimization, Enterprise AI, Artificial Intelligence, </a:t>
                      </a:r>
                      <a:r>
                        <a:rPr lang="en-US" sz="1050" baseline="0">
                          <a:solidFill>
                            <a:schemeClr val="bg1"/>
                          </a:solidFill>
                          <a:latin typeface="IntelOne Text" panose="020B0503020203020204" pitchFamily="34" charset="0"/>
                          <a:ea typeface="Intel Clear Light" panose="020B0404020203020204" pitchFamily="34" charset="0"/>
                          <a:cs typeface="Intel Clear Light" panose="020B0404020203020204" pitchFamily="34" charset="0"/>
                        </a:rPr>
                        <a:t>Distributed Computing</a:t>
                      </a:r>
                      <a:endParaRPr lang="en-US" sz="1050" dirty="0">
                        <a:solidFill>
                          <a:schemeClr val="bg1"/>
                        </a:solidFill>
                        <a:latin typeface="IntelOne Text" panose="020B0503020203020204" pitchFamily="34" charset="0"/>
                        <a:ea typeface="Intel Clear Light" panose="020B0404020203020204" pitchFamily="34" charset="0"/>
                        <a:cs typeface="Intel Clear Light" panose="020B0404020203020204" pitchFamily="34" charset="0"/>
                      </a:endParaRPr>
                    </a:p>
                  </a:txBody>
                  <a:tcPr marL="121920" marR="121920" marT="24384" marB="24384">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10005"/>
                  </a:ext>
                </a:extLst>
              </a:tr>
              <a:tr h="233500">
                <a:tc>
                  <a:txBody>
                    <a:bodyPr/>
                    <a:lstStyle/>
                    <a:p>
                      <a:pPr marL="0" marR="0">
                        <a:lnSpc>
                          <a:spcPct val="90000"/>
                        </a:lnSpc>
                        <a:spcBef>
                          <a:spcPts val="0"/>
                        </a:spcBef>
                        <a:spcAft>
                          <a:spcPts val="0"/>
                        </a:spcAft>
                      </a:pPr>
                      <a:r>
                        <a:rPr lang="en-US" sz="1050" b="0" cap="none" baseline="0" dirty="0">
                          <a:solidFill>
                            <a:schemeClr val="bg1"/>
                          </a:solidFill>
                          <a:latin typeface="IntelOne Text" panose="020B0503020203020204" pitchFamily="34" charset="0"/>
                          <a:ea typeface="Intel Clear" panose="020B0604020203020204" pitchFamily="34" charset="0"/>
                          <a:cs typeface="Intel Clear" panose="020B0604020203020204" pitchFamily="34" charset="0"/>
                        </a:rPr>
                        <a:t>Content Categories</a:t>
                      </a:r>
                    </a:p>
                  </a:txBody>
                  <a:tcPr marL="121920" marR="121920" marT="24384" marB="24384">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solidFill>
                      <a:schemeClr val="bg2">
                        <a:alpha val="50000"/>
                      </a:schemeClr>
                    </a:solidFill>
                  </a:tcPr>
                </a:tc>
                <a:tc>
                  <a:txBody>
                    <a:bodyPr/>
                    <a:lstStyle/>
                    <a:p>
                      <a:pPr marL="0" marR="0">
                        <a:lnSpc>
                          <a:spcPct val="90000"/>
                        </a:lnSpc>
                        <a:spcBef>
                          <a:spcPts val="600"/>
                        </a:spcBef>
                        <a:spcAft>
                          <a:spcPts val="0"/>
                        </a:spcAft>
                      </a:pPr>
                      <a:r>
                        <a:rPr lang="en-US" sz="1050" dirty="0">
                          <a:solidFill>
                            <a:schemeClr val="bg1"/>
                          </a:solidFill>
                          <a:latin typeface="IntelOne Text" panose="020B0503020203020204" pitchFamily="34" charset="0"/>
                          <a:ea typeface="Intel Clear Light" panose="020B0404020203020204" pitchFamily="34" charset="0"/>
                          <a:cs typeface="Intel Clear Light" panose="020B0404020203020204" pitchFamily="34" charset="0"/>
                        </a:rPr>
                        <a:t>PRESENTATIONS</a:t>
                      </a:r>
                      <a:r>
                        <a:rPr lang="en-US" sz="1050" baseline="0" dirty="0">
                          <a:solidFill>
                            <a:schemeClr val="bg1"/>
                          </a:solidFill>
                          <a:latin typeface="IntelOne Text" panose="020B0503020203020204" pitchFamily="34" charset="0"/>
                          <a:ea typeface="Intel Clear Light" panose="020B0404020203020204" pitchFamily="34" charset="0"/>
                          <a:cs typeface="Intel Clear Light" panose="020B0404020203020204" pitchFamily="34" charset="0"/>
                        </a:rPr>
                        <a:t> – Cloud, Data Center</a:t>
                      </a:r>
                      <a:endParaRPr lang="en-US" sz="1050" dirty="0">
                        <a:solidFill>
                          <a:schemeClr val="bg1"/>
                        </a:solidFill>
                        <a:latin typeface="IntelOne Text" panose="020B0503020203020204" pitchFamily="34" charset="0"/>
                        <a:ea typeface="Intel Clear Light" panose="020B0404020203020204" pitchFamily="34" charset="0"/>
                        <a:cs typeface="Intel Clear Light" panose="020B0404020203020204" pitchFamily="34" charset="0"/>
                      </a:endParaRPr>
                    </a:p>
                  </a:txBody>
                  <a:tcPr marL="121920" marR="121920" marT="24384" marB="24384">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10006"/>
                  </a:ext>
                </a:extLst>
              </a:tr>
              <a:tr h="233500">
                <a:tc>
                  <a:txBody>
                    <a:bodyPr/>
                    <a:lstStyle/>
                    <a:p>
                      <a:pPr marL="0" marR="0">
                        <a:lnSpc>
                          <a:spcPct val="90000"/>
                        </a:lnSpc>
                        <a:spcBef>
                          <a:spcPts val="0"/>
                        </a:spcBef>
                        <a:spcAft>
                          <a:spcPts val="0"/>
                        </a:spcAft>
                      </a:pPr>
                      <a:r>
                        <a:rPr lang="en-US" sz="1050" b="0" cap="none" baseline="0">
                          <a:solidFill>
                            <a:schemeClr val="bg1"/>
                          </a:solidFill>
                          <a:latin typeface="IntelOne Text" panose="020B0503020203020204" pitchFamily="34" charset="0"/>
                          <a:ea typeface="Intel Clear" panose="020B0604020203020204" pitchFamily="34" charset="0"/>
                          <a:cs typeface="Intel Clear" panose="020B0604020203020204" pitchFamily="34" charset="0"/>
                        </a:rPr>
                        <a:t>Classification</a:t>
                      </a:r>
                    </a:p>
                  </a:txBody>
                  <a:tcPr marL="121920" marR="121920" marT="24384" marB="24384">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solidFill>
                      <a:schemeClr val="bg2">
                        <a:alpha val="50000"/>
                      </a:schemeClr>
                    </a:solidFill>
                  </a:tcPr>
                </a:tc>
                <a:tc>
                  <a:txBody>
                    <a:bodyPr/>
                    <a:lstStyle/>
                    <a:p>
                      <a:pPr marL="0" marR="0">
                        <a:lnSpc>
                          <a:spcPct val="90000"/>
                        </a:lnSpc>
                        <a:spcBef>
                          <a:spcPts val="600"/>
                        </a:spcBef>
                        <a:spcAft>
                          <a:spcPts val="0"/>
                        </a:spcAft>
                      </a:pPr>
                      <a:r>
                        <a:rPr lang="en-US" sz="1050" dirty="0">
                          <a:solidFill>
                            <a:schemeClr val="bg1"/>
                          </a:solidFill>
                          <a:latin typeface="IntelOne Text" panose="020B0503020203020204" pitchFamily="34" charset="0"/>
                          <a:ea typeface="Intel Clear Light" panose="020B0404020203020204" pitchFamily="34" charset="0"/>
                          <a:cs typeface="Intel Clear Light" panose="020B0404020203020204" pitchFamily="34" charset="0"/>
                        </a:rPr>
                        <a:t>Customer</a:t>
                      </a:r>
                      <a:r>
                        <a:rPr lang="en-US" sz="1050" baseline="0" dirty="0">
                          <a:solidFill>
                            <a:schemeClr val="bg1"/>
                          </a:solidFill>
                          <a:latin typeface="IntelOne Text" panose="020B0503020203020204" pitchFamily="34" charset="0"/>
                          <a:ea typeface="Intel Clear Light" panose="020B0404020203020204" pitchFamily="34" charset="0"/>
                          <a:cs typeface="Intel Clear Light" panose="020B0404020203020204" pitchFamily="34" charset="0"/>
                        </a:rPr>
                        <a:t> Facing; NDA not required except when noted</a:t>
                      </a:r>
                      <a:endParaRPr lang="en-US" sz="1050" dirty="0">
                        <a:solidFill>
                          <a:schemeClr val="bg1"/>
                        </a:solidFill>
                        <a:latin typeface="IntelOne Text" panose="020B0503020203020204" pitchFamily="34" charset="0"/>
                        <a:ea typeface="Intel Clear Light" panose="020B0404020203020204" pitchFamily="34" charset="0"/>
                        <a:cs typeface="Intel Clear Light" panose="020B0404020203020204" pitchFamily="34" charset="0"/>
                      </a:endParaRPr>
                    </a:p>
                  </a:txBody>
                  <a:tcPr marL="121920" marR="121920" marT="24384" marB="24384">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10007"/>
                  </a:ext>
                </a:extLst>
              </a:tr>
              <a:tr h="233500">
                <a:tc>
                  <a:txBody>
                    <a:bodyPr/>
                    <a:lstStyle/>
                    <a:p>
                      <a:pPr marL="0" marR="0">
                        <a:lnSpc>
                          <a:spcPct val="90000"/>
                        </a:lnSpc>
                        <a:spcBef>
                          <a:spcPts val="0"/>
                        </a:spcBef>
                        <a:spcAft>
                          <a:spcPts val="0"/>
                        </a:spcAft>
                      </a:pPr>
                      <a:r>
                        <a:rPr lang="en-US" sz="1050" b="0" cap="none" baseline="0">
                          <a:solidFill>
                            <a:schemeClr val="bg1"/>
                          </a:solidFill>
                          <a:latin typeface="IntelOne Text" panose="020B0503020203020204" pitchFamily="34" charset="0"/>
                          <a:ea typeface="Intel Clear" panose="020B0604020203020204" pitchFamily="34" charset="0"/>
                          <a:cs typeface="Intel Clear" panose="020B0604020203020204" pitchFamily="34" charset="0"/>
                        </a:rPr>
                        <a:t>Owner</a:t>
                      </a:r>
                    </a:p>
                  </a:txBody>
                  <a:tcPr marL="121920" marR="121920" marT="24384" marB="24384">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solidFill>
                      <a:schemeClr val="bg2">
                        <a:alpha val="50000"/>
                      </a:schemeClr>
                    </a:solidFill>
                  </a:tcPr>
                </a:tc>
                <a:tc>
                  <a:txBody>
                    <a:bodyPr/>
                    <a:lstStyle/>
                    <a:p>
                      <a:pPr marL="0" marR="0">
                        <a:lnSpc>
                          <a:spcPct val="90000"/>
                        </a:lnSpc>
                        <a:spcBef>
                          <a:spcPts val="600"/>
                        </a:spcBef>
                        <a:spcAft>
                          <a:spcPts val="0"/>
                        </a:spcAft>
                      </a:pPr>
                      <a:r>
                        <a:rPr lang="en-US" sz="1050" dirty="0">
                          <a:solidFill>
                            <a:schemeClr val="bg1"/>
                          </a:solidFill>
                          <a:latin typeface="IntelOne Text" panose="020B0503020203020204" pitchFamily="34" charset="0"/>
                          <a:ea typeface="Intel Clear Light" panose="020B0404020203020204" pitchFamily="34" charset="0"/>
                          <a:cs typeface="Intel Clear Light" panose="020B0404020203020204" pitchFamily="34" charset="0"/>
                        </a:rPr>
                        <a:t>Shawna Meyer-Ravelli</a:t>
                      </a:r>
                    </a:p>
                  </a:txBody>
                  <a:tcPr marL="121920" marR="121920" marT="24384" marB="24384">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10008"/>
                  </a:ext>
                </a:extLst>
              </a:tr>
              <a:tr h="233500">
                <a:tc>
                  <a:txBody>
                    <a:bodyPr/>
                    <a:lstStyle/>
                    <a:p>
                      <a:pPr marL="0" marR="0">
                        <a:lnSpc>
                          <a:spcPct val="90000"/>
                        </a:lnSpc>
                        <a:spcBef>
                          <a:spcPts val="0"/>
                        </a:spcBef>
                        <a:spcAft>
                          <a:spcPts val="0"/>
                        </a:spcAft>
                      </a:pPr>
                      <a:r>
                        <a:rPr lang="en-US" sz="1050" b="0" cap="none" baseline="0">
                          <a:solidFill>
                            <a:schemeClr val="bg1"/>
                          </a:solidFill>
                          <a:latin typeface="IntelOne Text" panose="020B0503020203020204" pitchFamily="34" charset="0"/>
                          <a:ea typeface="Intel Clear" panose="020B0604020203020204" pitchFamily="34" charset="0"/>
                          <a:cs typeface="Intel Clear" panose="020B0604020203020204" pitchFamily="34" charset="0"/>
                        </a:rPr>
                        <a:t>File Size</a:t>
                      </a:r>
                    </a:p>
                  </a:txBody>
                  <a:tcPr marL="121920" marR="121920" marT="24384" marB="24384">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solidFill>
                      <a:schemeClr val="bg2">
                        <a:alpha val="50000"/>
                      </a:schemeClr>
                    </a:solidFill>
                  </a:tcPr>
                </a:tc>
                <a:tc>
                  <a:txBody>
                    <a:bodyPr/>
                    <a:lstStyle/>
                    <a:p>
                      <a:pPr marL="0" marR="0">
                        <a:lnSpc>
                          <a:spcPct val="90000"/>
                        </a:lnSpc>
                        <a:spcBef>
                          <a:spcPts val="600"/>
                        </a:spcBef>
                        <a:spcAft>
                          <a:spcPts val="0"/>
                        </a:spcAft>
                      </a:pPr>
                      <a:r>
                        <a:rPr lang="en-US" sz="1050" baseline="0" dirty="0">
                          <a:solidFill>
                            <a:schemeClr val="bg1"/>
                          </a:solidFill>
                          <a:latin typeface="IntelOne Text" panose="020B0503020203020204" pitchFamily="34" charset="0"/>
                          <a:ea typeface="Intel Clear Light" panose="020B0404020203020204" pitchFamily="34" charset="0"/>
                          <a:cs typeface="Intel Clear Light" panose="020B0404020203020204" pitchFamily="34" charset="0"/>
                        </a:rPr>
                        <a:t>TBD</a:t>
                      </a:r>
                      <a:endParaRPr lang="en-US" sz="1050" dirty="0">
                        <a:solidFill>
                          <a:schemeClr val="bg1"/>
                        </a:solidFill>
                        <a:latin typeface="IntelOne Text" panose="020B0503020203020204" pitchFamily="34" charset="0"/>
                        <a:ea typeface="Intel Clear Light" panose="020B0404020203020204" pitchFamily="34" charset="0"/>
                        <a:cs typeface="Intel Clear Light" panose="020B0404020203020204" pitchFamily="34" charset="0"/>
                      </a:endParaRPr>
                    </a:p>
                  </a:txBody>
                  <a:tcPr marL="121920" marR="121920" marT="24384" marB="24384">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10009"/>
                  </a:ext>
                </a:extLst>
              </a:tr>
              <a:tr h="233500">
                <a:tc>
                  <a:txBody>
                    <a:bodyPr/>
                    <a:lstStyle/>
                    <a:p>
                      <a:pPr marL="0" marR="0">
                        <a:lnSpc>
                          <a:spcPct val="90000"/>
                        </a:lnSpc>
                        <a:spcBef>
                          <a:spcPts val="0"/>
                        </a:spcBef>
                        <a:spcAft>
                          <a:spcPts val="0"/>
                        </a:spcAft>
                      </a:pPr>
                      <a:r>
                        <a:rPr lang="en-US" sz="1050" b="0" cap="none" baseline="0">
                          <a:solidFill>
                            <a:schemeClr val="bg1"/>
                          </a:solidFill>
                          <a:latin typeface="IntelOne Text" panose="020B0503020203020204" pitchFamily="34" charset="0"/>
                          <a:ea typeface="Intel Clear" panose="020B0604020203020204" pitchFamily="34" charset="0"/>
                          <a:cs typeface="Intel Clear" panose="020B0604020203020204" pitchFamily="34" charset="0"/>
                        </a:rPr>
                        <a:t>Posted/ Last Edited</a:t>
                      </a:r>
                    </a:p>
                  </a:txBody>
                  <a:tcPr marL="121920" marR="121920" marT="24384" marB="24384">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solidFill>
                      <a:schemeClr val="bg2">
                        <a:alpha val="50000"/>
                      </a:schemeClr>
                    </a:solidFill>
                  </a:tcPr>
                </a:tc>
                <a:tc>
                  <a:txBody>
                    <a:bodyPr/>
                    <a:lstStyle/>
                    <a:p>
                      <a:pPr marL="0" marR="0">
                        <a:lnSpc>
                          <a:spcPct val="90000"/>
                        </a:lnSpc>
                        <a:spcBef>
                          <a:spcPts val="600"/>
                        </a:spcBef>
                        <a:spcAft>
                          <a:spcPts val="0"/>
                        </a:spcAft>
                      </a:pPr>
                      <a:r>
                        <a:rPr lang="en-US" sz="1050" dirty="0">
                          <a:solidFill>
                            <a:schemeClr val="bg1"/>
                          </a:solidFill>
                          <a:latin typeface="IntelOne Text" panose="020B0503020203020204" pitchFamily="34" charset="0"/>
                          <a:ea typeface="Intel Clear Light" panose="020B0404020203020204" pitchFamily="34" charset="0"/>
                          <a:cs typeface="Intel Clear Light" panose="020B0404020203020204" pitchFamily="34" charset="0"/>
                        </a:rPr>
                        <a:t>September 2024</a:t>
                      </a:r>
                    </a:p>
                  </a:txBody>
                  <a:tcPr marL="121920" marR="121920" marT="24384" marB="24384">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10010"/>
                  </a:ext>
                </a:extLst>
              </a:tr>
              <a:tr h="233500">
                <a:tc>
                  <a:txBody>
                    <a:bodyPr/>
                    <a:lstStyle/>
                    <a:p>
                      <a:pPr marL="0" marR="0">
                        <a:lnSpc>
                          <a:spcPct val="90000"/>
                        </a:lnSpc>
                        <a:spcBef>
                          <a:spcPts val="0"/>
                        </a:spcBef>
                        <a:spcAft>
                          <a:spcPts val="0"/>
                        </a:spcAft>
                      </a:pPr>
                      <a:r>
                        <a:rPr lang="en-US" sz="1050" b="0" cap="none" baseline="0">
                          <a:solidFill>
                            <a:schemeClr val="bg1"/>
                          </a:solidFill>
                          <a:latin typeface="IntelOne Text" panose="020B0503020203020204" pitchFamily="34" charset="0"/>
                          <a:ea typeface="Intel Clear" panose="020B0604020203020204" pitchFamily="34" charset="0"/>
                          <a:cs typeface="Intel Clear" panose="020B0604020203020204" pitchFamily="34" charset="0"/>
                        </a:rPr>
                        <a:t>Shelf Life</a:t>
                      </a:r>
                    </a:p>
                  </a:txBody>
                  <a:tcPr marL="121920" marR="121920" marT="24384" marB="24384">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solidFill>
                      <a:schemeClr val="bg2">
                        <a:alpha val="50000"/>
                      </a:schemeClr>
                    </a:solidFill>
                  </a:tcPr>
                </a:tc>
                <a:tc>
                  <a:txBody>
                    <a:bodyPr/>
                    <a:lstStyle/>
                    <a:p>
                      <a:pPr marL="0" marR="0">
                        <a:lnSpc>
                          <a:spcPct val="90000"/>
                        </a:lnSpc>
                        <a:spcBef>
                          <a:spcPts val="600"/>
                        </a:spcBef>
                        <a:spcAft>
                          <a:spcPts val="0"/>
                        </a:spcAft>
                      </a:pPr>
                      <a:r>
                        <a:rPr lang="en-US" sz="1050" dirty="0">
                          <a:solidFill>
                            <a:schemeClr val="bg1"/>
                          </a:solidFill>
                          <a:latin typeface="IntelOne Text" panose="020B0503020203020204" pitchFamily="34" charset="0"/>
                          <a:ea typeface="Intel Clear Light" panose="020B0404020203020204" pitchFamily="34" charset="0"/>
                          <a:cs typeface="Intel Clear Light" panose="020B0404020203020204" pitchFamily="34" charset="0"/>
                        </a:rPr>
                        <a:t>6 months</a:t>
                      </a:r>
                    </a:p>
                  </a:txBody>
                  <a:tcPr marL="121920" marR="121920" marT="24384" marB="24384">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10011"/>
                  </a:ext>
                </a:extLst>
              </a:tr>
              <a:tr h="233500">
                <a:tc>
                  <a:txBody>
                    <a:bodyPr/>
                    <a:lstStyle/>
                    <a:p>
                      <a:pPr marL="0" marR="0">
                        <a:lnSpc>
                          <a:spcPct val="90000"/>
                        </a:lnSpc>
                        <a:spcBef>
                          <a:spcPts val="0"/>
                        </a:spcBef>
                        <a:spcAft>
                          <a:spcPts val="0"/>
                        </a:spcAft>
                      </a:pPr>
                      <a:r>
                        <a:rPr lang="en-US" sz="1050" b="0" cap="none" baseline="0" dirty="0">
                          <a:solidFill>
                            <a:schemeClr val="bg1"/>
                          </a:solidFill>
                          <a:latin typeface="IntelOne Text" panose="020B0503020203020204" pitchFamily="34" charset="0"/>
                          <a:ea typeface="Intel Clear" panose="020B0604020203020204" pitchFamily="34" charset="0"/>
                          <a:cs typeface="Intel Clear" panose="020B0604020203020204" pitchFamily="34" charset="0"/>
                        </a:rPr>
                        <a:t>Legal Review</a:t>
                      </a:r>
                    </a:p>
                  </a:txBody>
                  <a:tcPr marL="121920" marR="121920" marT="24384" marB="24384">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solidFill>
                      <a:schemeClr val="bg2">
                        <a:alpha val="50000"/>
                      </a:schemeClr>
                    </a:solidFill>
                  </a:tcPr>
                </a:tc>
                <a:tc>
                  <a:txBody>
                    <a:bodyPr/>
                    <a:lstStyle/>
                    <a:p>
                      <a:pPr marL="0" marR="0">
                        <a:lnSpc>
                          <a:spcPct val="90000"/>
                        </a:lnSpc>
                        <a:spcBef>
                          <a:spcPts val="600"/>
                        </a:spcBef>
                        <a:spcAft>
                          <a:spcPts val="0"/>
                        </a:spcAft>
                      </a:pPr>
                      <a:r>
                        <a:rPr lang="en-US" sz="1050" dirty="0">
                          <a:solidFill>
                            <a:schemeClr val="bg1"/>
                          </a:solidFill>
                          <a:latin typeface="IntelOne Text" panose="020B0503020203020204" pitchFamily="34" charset="0"/>
                          <a:ea typeface="Intel Clear Light" panose="020B0404020203020204" pitchFamily="34" charset="0"/>
                          <a:cs typeface="Intel Clear Light" panose="020B0404020203020204" pitchFamily="34" charset="0"/>
                        </a:rPr>
                        <a:t>Susan Adams</a:t>
                      </a:r>
                    </a:p>
                  </a:txBody>
                  <a:tcPr marL="121920" marR="121920" marT="24384" marB="24384">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p:sp>
        <p:nvSpPr>
          <p:cNvPr id="3" name="Title 2"/>
          <p:cNvSpPr>
            <a:spLocks noGrp="1"/>
          </p:cNvSpPr>
          <p:nvPr>
            <p:ph type="title"/>
          </p:nvPr>
        </p:nvSpPr>
        <p:spPr/>
        <p:txBody>
          <a:bodyPr/>
          <a:lstStyle/>
          <a:p>
            <a:r>
              <a:rPr lang="en-US" sz="3200" dirty="0"/>
              <a:t>Presentation Notes</a:t>
            </a:r>
          </a:p>
        </p:txBody>
      </p:sp>
      <p:sp>
        <p:nvSpPr>
          <p:cNvPr id="5" name="Rectangle 4"/>
          <p:cNvSpPr/>
          <p:nvPr/>
        </p:nvSpPr>
        <p:spPr>
          <a:xfrm>
            <a:off x="0" y="15357"/>
            <a:ext cx="12192000" cy="37965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867" dirty="0">
                <a:latin typeface="IntelOne Display Medium" panose="020B0703020203020204" pitchFamily="34" charset="0"/>
              </a:rPr>
              <a:t>Internal Use ONLY – remove before presenting</a:t>
            </a:r>
          </a:p>
        </p:txBody>
      </p:sp>
      <p:sp>
        <p:nvSpPr>
          <p:cNvPr id="6" name="TextBox 5">
            <a:extLst>
              <a:ext uri="{FF2B5EF4-FFF2-40B4-BE49-F238E27FC236}">
                <a16:creationId xmlns:a16="http://schemas.microsoft.com/office/drawing/2014/main" id="{611A52D1-CE66-4DC8-9FF2-67240B8A7028}"/>
              </a:ext>
            </a:extLst>
          </p:cNvPr>
          <p:cNvSpPr txBox="1"/>
          <p:nvPr/>
        </p:nvSpPr>
        <p:spPr>
          <a:xfrm>
            <a:off x="5198158" y="6509349"/>
            <a:ext cx="2400016" cy="253916"/>
          </a:xfrm>
          <a:prstGeom prst="rect">
            <a:avLst/>
          </a:prstGeom>
          <a:noFill/>
        </p:spPr>
        <p:txBody>
          <a:bodyPr wrap="none" rtlCol="0" anchor="ctr" anchorCtr="0">
            <a:spAutoFit/>
          </a:bodyPr>
          <a:lstStyle/>
          <a:p>
            <a:pPr algn="l"/>
            <a:r>
              <a:rPr lang="en-US" sz="1050" dirty="0">
                <a:latin typeface="IntelOne Text" panose="020B0503020203020204" pitchFamily="34" charset="0"/>
              </a:rPr>
              <a:t>Intel Confidential – Do Not Forward</a:t>
            </a:r>
          </a:p>
        </p:txBody>
      </p:sp>
    </p:spTree>
    <p:extLst>
      <p:ext uri="{BB962C8B-B14F-4D97-AF65-F5344CB8AC3E}">
        <p14:creationId xmlns:p14="http://schemas.microsoft.com/office/powerpoint/2010/main" val="102454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0">
            <a:extLst>
              <a:ext uri="{FF2B5EF4-FFF2-40B4-BE49-F238E27FC236}">
                <a16:creationId xmlns:a16="http://schemas.microsoft.com/office/drawing/2014/main" id="{D51B7403-1290-03C6-8B0E-57ED50917251}"/>
              </a:ext>
            </a:extLst>
          </p:cNvPr>
          <p:cNvSpPr txBox="1">
            <a:spLocks noGrp="1" noRot="1" noMove="1" noResize="1" noEditPoints="1" noAdjustHandles="1" noChangeArrowheads="1" noChangeShapeType="1"/>
          </p:cNvSpPr>
          <p:nvPr/>
        </p:nvSpPr>
        <p:spPr>
          <a:xfrm>
            <a:off x="609600" y="393815"/>
            <a:ext cx="11227710" cy="941017"/>
          </a:xfrm>
          <a:prstGeom prst="rect">
            <a:avLst/>
          </a:prstGeom>
          <a:noFill/>
          <a:ln>
            <a:noFill/>
            <a:prstDash/>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IntelOne Text"/>
                <a:ea typeface="Helvetica Neue"/>
                <a:cs typeface="Helvetica Neue"/>
              </a:rPr>
              <a:t>Choosing Where Workloads Are Placed:</a:t>
            </a:r>
            <a:br>
              <a:rPr kumimoji="0" lang="en-US" sz="3200" b="0" i="0" u="none" strike="noStrike" kern="1200" cap="none" spc="0" normalizeH="0" baseline="0" noProof="0">
                <a:ln>
                  <a:noFill/>
                </a:ln>
                <a:solidFill>
                  <a:srgbClr val="FFFFFF"/>
                </a:solidFill>
                <a:effectLst/>
                <a:uLnTx/>
                <a:uFillTx/>
                <a:latin typeface="IntelOne Text"/>
                <a:ea typeface="Helvetica Neue"/>
                <a:cs typeface="Helvetica Neue"/>
              </a:rPr>
            </a:br>
            <a:r>
              <a:rPr kumimoji="0" lang="en-US" sz="3200" b="0" i="0" u="none" strike="noStrike" kern="1200" cap="none" spc="0" normalizeH="0" baseline="0" noProof="0">
                <a:ln>
                  <a:noFill/>
                </a:ln>
                <a:solidFill>
                  <a:srgbClr val="FFFFFF"/>
                </a:solidFill>
                <a:effectLst/>
                <a:uLnTx/>
                <a:uFillTx/>
                <a:latin typeface="IntelOne Text"/>
                <a:ea typeface="Helvetica Neue"/>
                <a:cs typeface="Helvetica Neue"/>
              </a:rPr>
              <a:t>Network Connectivity</a:t>
            </a:r>
            <a:endParaRPr kumimoji="0" lang="en-NL" sz="3200" b="0" i="0" u="none" strike="noStrike" kern="1200" cap="none" spc="0" normalizeH="0" baseline="0" noProof="0">
              <a:ln>
                <a:noFill/>
              </a:ln>
              <a:solidFill>
                <a:srgbClr val="FFFFFF"/>
              </a:solidFill>
              <a:effectLst/>
              <a:uLnTx/>
              <a:uFillTx/>
              <a:latin typeface="IntelOne Text"/>
              <a:ea typeface="Helvetica Neue"/>
              <a:cs typeface="Helvetica Neue"/>
            </a:endParaRPr>
          </a:p>
        </p:txBody>
      </p:sp>
      <p:pic>
        <p:nvPicPr>
          <p:cNvPr id="7" name="Picture 6">
            <a:extLst>
              <a:ext uri="{FF2B5EF4-FFF2-40B4-BE49-F238E27FC236}">
                <a16:creationId xmlns:a16="http://schemas.microsoft.com/office/drawing/2014/main" id="{E9ADD588-8EA7-9283-2EF2-E541AAE03DDD}"/>
              </a:ext>
            </a:extLst>
          </p:cNvPr>
          <p:cNvPicPr>
            <a:picLocks noChangeAspect="1"/>
          </p:cNvPicPr>
          <p:nvPr/>
        </p:nvPicPr>
        <p:blipFill>
          <a:blip r:embed="rId3"/>
          <a:srcRect/>
          <a:stretch/>
        </p:blipFill>
        <p:spPr>
          <a:xfrm>
            <a:off x="-141261" y="677389"/>
            <a:ext cx="12370719" cy="5686388"/>
          </a:xfrm>
          <a:prstGeom prst="rect">
            <a:avLst/>
          </a:prstGeom>
        </p:spPr>
      </p:pic>
      <p:sp>
        <p:nvSpPr>
          <p:cNvPr id="2" name="Rectangle 1" descr="Intel Confidential">
            <a:extLst>
              <a:ext uri="{FF2B5EF4-FFF2-40B4-BE49-F238E27FC236}">
                <a16:creationId xmlns:a16="http://schemas.microsoft.com/office/drawing/2014/main" id="{73EC7C6F-D85E-35FF-B05F-A526E8C101AC}"/>
              </a:ext>
            </a:extLst>
          </p:cNvPr>
          <p:cNvSpPr>
            <a:spLocks noGrp="1" noRot="1" noMove="1" noResize="1" noEditPoints="1" noAdjustHandles="1" noChangeArrowheads="1" noChangeShapeType="1"/>
          </p:cNvSpPr>
          <p:nvPr/>
        </p:nvSpPr>
        <p:spPr>
          <a:xfrm>
            <a:off x="11233643" y="6455939"/>
            <a:ext cx="561372" cy="246221"/>
          </a:xfrm>
          <a:prstGeom prst="rect">
            <a:avLst/>
          </a:prstGeom>
        </p:spPr>
        <p:txBody>
          <a:bodyPr wrap="none" anchor="b" anchorCtr="0">
            <a:spAutoFit/>
          </a:bodyPr>
          <a:lstStyle/>
          <a:p>
            <a:pPr algn="r"/>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Public</a:t>
            </a:r>
          </a:p>
        </p:txBody>
      </p:sp>
    </p:spTree>
    <p:extLst>
      <p:ext uri="{BB962C8B-B14F-4D97-AF65-F5344CB8AC3E}">
        <p14:creationId xmlns:p14="http://schemas.microsoft.com/office/powerpoint/2010/main" val="324046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0">
            <a:extLst>
              <a:ext uri="{FF2B5EF4-FFF2-40B4-BE49-F238E27FC236}">
                <a16:creationId xmlns:a16="http://schemas.microsoft.com/office/drawing/2014/main" id="{9E776CFB-F5B7-F90F-2709-873E9AF4AAC1}"/>
              </a:ext>
            </a:extLst>
          </p:cNvPr>
          <p:cNvSpPr txBox="1">
            <a:spLocks noGrp="1" noRot="1" noMove="1" noResize="1" noEditPoints="1" noAdjustHandles="1" noChangeArrowheads="1" noChangeShapeType="1"/>
          </p:cNvSpPr>
          <p:nvPr/>
        </p:nvSpPr>
        <p:spPr>
          <a:xfrm>
            <a:off x="609760" y="392575"/>
            <a:ext cx="11227710" cy="554773"/>
          </a:xfrm>
          <a:prstGeom prst="rect">
            <a:avLst/>
          </a:prstGeom>
          <a:noFill/>
          <a:ln>
            <a:noFill/>
            <a:prstDash/>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IntelOne Text"/>
                <a:ea typeface="Helvetica Neue"/>
                <a:cs typeface="Helvetica Neue"/>
              </a:rPr>
              <a:t>Choosing Where Workloads Are Placed: Cost</a:t>
            </a:r>
            <a:endParaRPr kumimoji="0" lang="en-NL" sz="3200" b="0" i="0" u="none" strike="noStrike" kern="1200" cap="none" spc="0" normalizeH="0" baseline="0" noProof="0">
              <a:ln>
                <a:noFill/>
              </a:ln>
              <a:solidFill>
                <a:srgbClr val="FFFFFF"/>
              </a:solidFill>
              <a:effectLst/>
              <a:uLnTx/>
              <a:uFillTx/>
              <a:latin typeface="IntelOne Text"/>
              <a:ea typeface="Helvetica Neue"/>
              <a:cs typeface="Helvetica Neue"/>
            </a:endParaRPr>
          </a:p>
        </p:txBody>
      </p:sp>
      <p:pic>
        <p:nvPicPr>
          <p:cNvPr id="8" name="Picture 7">
            <a:extLst>
              <a:ext uri="{FF2B5EF4-FFF2-40B4-BE49-F238E27FC236}">
                <a16:creationId xmlns:a16="http://schemas.microsoft.com/office/drawing/2014/main" id="{95D4C21F-5217-74F1-06CE-2D9EB1D2891D}"/>
              </a:ext>
            </a:extLst>
          </p:cNvPr>
          <p:cNvPicPr>
            <a:picLocks noGrp="1" noRot="1" noChangeAspect="1" noMove="1" noResize="1" noEditPoints="1" noAdjustHandles="1" noChangeArrowheads="1" noChangeShapeType="1" noCrop="1"/>
          </p:cNvPicPr>
          <p:nvPr/>
        </p:nvPicPr>
        <p:blipFill>
          <a:blip r:embed="rId3"/>
          <a:srcRect/>
          <a:stretch/>
        </p:blipFill>
        <p:spPr>
          <a:xfrm>
            <a:off x="-89360" y="947348"/>
            <a:ext cx="12370719" cy="5694457"/>
          </a:xfrm>
          <a:prstGeom prst="rect">
            <a:avLst/>
          </a:prstGeom>
        </p:spPr>
      </p:pic>
      <p:sp>
        <p:nvSpPr>
          <p:cNvPr id="3" name="Rectangle 2" descr="Intel Confidential">
            <a:extLst>
              <a:ext uri="{FF2B5EF4-FFF2-40B4-BE49-F238E27FC236}">
                <a16:creationId xmlns:a16="http://schemas.microsoft.com/office/drawing/2014/main" id="{3D6AA6D4-D9B5-F48C-1DDD-099D1EF9D011}"/>
              </a:ext>
            </a:extLst>
          </p:cNvPr>
          <p:cNvSpPr>
            <a:spLocks noGrp="1" noRot="1" noMove="1" noResize="1" noEditPoints="1" noAdjustHandles="1" noChangeArrowheads="1" noChangeShapeType="1"/>
          </p:cNvSpPr>
          <p:nvPr/>
        </p:nvSpPr>
        <p:spPr>
          <a:xfrm>
            <a:off x="11233643" y="6455939"/>
            <a:ext cx="561372" cy="246221"/>
          </a:xfrm>
          <a:prstGeom prst="rect">
            <a:avLst/>
          </a:prstGeom>
        </p:spPr>
        <p:txBody>
          <a:bodyPr wrap="none" anchor="b" anchorCtr="0">
            <a:spAutoFit/>
          </a:bodyPr>
          <a:lstStyle/>
          <a:p>
            <a:pPr algn="r"/>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Public</a:t>
            </a:r>
          </a:p>
        </p:txBody>
      </p:sp>
    </p:spTree>
    <p:extLst>
      <p:ext uri="{BB962C8B-B14F-4D97-AF65-F5344CB8AC3E}">
        <p14:creationId xmlns:p14="http://schemas.microsoft.com/office/powerpoint/2010/main" val="115725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0">
            <a:extLst>
              <a:ext uri="{FF2B5EF4-FFF2-40B4-BE49-F238E27FC236}">
                <a16:creationId xmlns:a16="http://schemas.microsoft.com/office/drawing/2014/main" id="{9E776CFB-F5B7-F90F-2709-873E9AF4AAC1}"/>
              </a:ext>
            </a:extLst>
          </p:cNvPr>
          <p:cNvSpPr txBox="1">
            <a:spLocks noGrp="1" noRot="1" noMove="1" noResize="1" noEditPoints="1" noAdjustHandles="1" noChangeArrowheads="1" noChangeShapeType="1"/>
          </p:cNvSpPr>
          <p:nvPr/>
        </p:nvSpPr>
        <p:spPr>
          <a:xfrm>
            <a:off x="609760" y="392575"/>
            <a:ext cx="11227710" cy="554773"/>
          </a:xfrm>
          <a:prstGeom prst="rect">
            <a:avLst/>
          </a:prstGeom>
          <a:noFill/>
          <a:ln>
            <a:noFill/>
            <a:prstDash/>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IntelOne Text"/>
                <a:ea typeface="Helvetica Neue"/>
                <a:cs typeface="Helvetica Neue"/>
              </a:rPr>
              <a:t>How We Choose Where Workloads Are Placed: Security</a:t>
            </a:r>
            <a:endParaRPr kumimoji="0" lang="en-NL" sz="3200" b="0" i="0" u="none" strike="noStrike" kern="1200" cap="none" spc="0" normalizeH="0" baseline="0" noProof="0">
              <a:ln>
                <a:noFill/>
              </a:ln>
              <a:solidFill>
                <a:srgbClr val="FFFFFF"/>
              </a:solidFill>
              <a:effectLst/>
              <a:uLnTx/>
              <a:uFillTx/>
              <a:latin typeface="IntelOne Text"/>
              <a:ea typeface="Helvetica Neue"/>
              <a:cs typeface="Helvetica Neue"/>
            </a:endParaRPr>
          </a:p>
        </p:txBody>
      </p:sp>
      <p:pic>
        <p:nvPicPr>
          <p:cNvPr id="8" name="Picture 7">
            <a:extLst>
              <a:ext uri="{FF2B5EF4-FFF2-40B4-BE49-F238E27FC236}">
                <a16:creationId xmlns:a16="http://schemas.microsoft.com/office/drawing/2014/main" id="{95D4C21F-5217-74F1-06CE-2D9EB1D2891D}"/>
              </a:ext>
            </a:extLst>
          </p:cNvPr>
          <p:cNvPicPr>
            <a:picLocks noGrp="1" noRot="1" noChangeAspect="1" noMove="1" noResize="1" noEditPoints="1" noAdjustHandles="1" noChangeArrowheads="1" noChangeShapeType="1" noCrop="1"/>
          </p:cNvPicPr>
          <p:nvPr/>
        </p:nvPicPr>
        <p:blipFill>
          <a:blip r:embed="rId3"/>
          <a:srcRect t="2633" b="2633"/>
          <a:stretch/>
        </p:blipFill>
        <p:spPr>
          <a:xfrm>
            <a:off x="-89360" y="1196723"/>
            <a:ext cx="12370719" cy="5386950"/>
          </a:xfrm>
          <a:prstGeom prst="rect">
            <a:avLst/>
          </a:prstGeom>
        </p:spPr>
      </p:pic>
      <p:sp>
        <p:nvSpPr>
          <p:cNvPr id="3" name="Rectangle 2" descr="Intel Confidential">
            <a:extLst>
              <a:ext uri="{FF2B5EF4-FFF2-40B4-BE49-F238E27FC236}">
                <a16:creationId xmlns:a16="http://schemas.microsoft.com/office/drawing/2014/main" id="{D8693086-70B8-F88F-234C-C0DAA9EE86B8}"/>
              </a:ext>
            </a:extLst>
          </p:cNvPr>
          <p:cNvSpPr>
            <a:spLocks noGrp="1" noRot="1" noMove="1" noResize="1" noEditPoints="1" noAdjustHandles="1" noChangeArrowheads="1" noChangeShapeType="1"/>
          </p:cNvSpPr>
          <p:nvPr/>
        </p:nvSpPr>
        <p:spPr>
          <a:xfrm>
            <a:off x="11233643" y="6455939"/>
            <a:ext cx="561372" cy="246221"/>
          </a:xfrm>
          <a:prstGeom prst="rect">
            <a:avLst/>
          </a:prstGeom>
        </p:spPr>
        <p:txBody>
          <a:bodyPr wrap="none" anchor="b" anchorCtr="0">
            <a:spAutoFit/>
          </a:bodyPr>
          <a:lstStyle/>
          <a:p>
            <a:pPr algn="r"/>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Public</a:t>
            </a:r>
          </a:p>
        </p:txBody>
      </p:sp>
    </p:spTree>
    <p:extLst>
      <p:ext uri="{BB962C8B-B14F-4D97-AF65-F5344CB8AC3E}">
        <p14:creationId xmlns:p14="http://schemas.microsoft.com/office/powerpoint/2010/main" val="1961363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0">
            <a:extLst>
              <a:ext uri="{FF2B5EF4-FFF2-40B4-BE49-F238E27FC236}">
                <a16:creationId xmlns:a16="http://schemas.microsoft.com/office/drawing/2014/main" id="{8F4E78F4-2856-BD6F-3E36-CBE78DA0DABC}"/>
              </a:ext>
            </a:extLst>
          </p:cNvPr>
          <p:cNvSpPr txBox="1">
            <a:spLocks noGrp="1" noRot="1" noMove="1" noResize="1" noEditPoints="1" noAdjustHandles="1" noChangeArrowheads="1" noChangeShapeType="1"/>
          </p:cNvSpPr>
          <p:nvPr/>
        </p:nvSpPr>
        <p:spPr>
          <a:xfrm>
            <a:off x="609600" y="381000"/>
            <a:ext cx="11227710" cy="554773"/>
          </a:xfrm>
          <a:prstGeom prst="rect">
            <a:avLst/>
          </a:prstGeom>
          <a:noFill/>
          <a:ln>
            <a:noFill/>
            <a:prstDash/>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IntelOne Text"/>
                <a:ea typeface="Helvetica Neue"/>
                <a:cs typeface="Helvetica Neue"/>
              </a:rPr>
              <a:t>Choosing Where Workloads Are Placed: Scalability</a:t>
            </a:r>
            <a:endParaRPr kumimoji="0" lang="en-NL" sz="3200" b="0" i="0" u="none" strike="noStrike" kern="1200" cap="none" spc="0" normalizeH="0" baseline="0" noProof="0">
              <a:ln>
                <a:noFill/>
              </a:ln>
              <a:solidFill>
                <a:srgbClr val="FFFFFF"/>
              </a:solidFill>
              <a:effectLst/>
              <a:uLnTx/>
              <a:uFillTx/>
              <a:latin typeface="IntelOne Text"/>
              <a:ea typeface="Helvetica Neue"/>
              <a:cs typeface="Helvetica Neue"/>
            </a:endParaRPr>
          </a:p>
        </p:txBody>
      </p:sp>
      <p:pic>
        <p:nvPicPr>
          <p:cNvPr id="7" name="Picture 6">
            <a:extLst>
              <a:ext uri="{FF2B5EF4-FFF2-40B4-BE49-F238E27FC236}">
                <a16:creationId xmlns:a16="http://schemas.microsoft.com/office/drawing/2014/main" id="{72A1202C-E2D2-D605-5D0B-1093DCC03543}"/>
              </a:ext>
            </a:extLst>
          </p:cNvPr>
          <p:cNvPicPr>
            <a:picLocks noGrp="1" noRot="1" noChangeAspect="1" noMove="1" noResize="1" noEditPoints="1" noAdjustHandles="1" noChangeArrowheads="1" noChangeShapeType="1" noCrop="1"/>
          </p:cNvPicPr>
          <p:nvPr/>
        </p:nvPicPr>
        <p:blipFill>
          <a:blip r:embed="rId3"/>
          <a:srcRect/>
          <a:stretch/>
        </p:blipFill>
        <p:spPr>
          <a:xfrm>
            <a:off x="-178722" y="895569"/>
            <a:ext cx="12370719" cy="5686388"/>
          </a:xfrm>
          <a:prstGeom prst="rect">
            <a:avLst/>
          </a:prstGeom>
        </p:spPr>
      </p:pic>
      <p:sp>
        <p:nvSpPr>
          <p:cNvPr id="3" name="Rectangle 2" descr="Intel Confidential">
            <a:extLst>
              <a:ext uri="{FF2B5EF4-FFF2-40B4-BE49-F238E27FC236}">
                <a16:creationId xmlns:a16="http://schemas.microsoft.com/office/drawing/2014/main" id="{2259CA0F-7225-89BA-15E0-005207E55AA5}"/>
              </a:ext>
            </a:extLst>
          </p:cNvPr>
          <p:cNvSpPr>
            <a:spLocks noGrp="1" noRot="1" noMove="1" noResize="1" noEditPoints="1" noAdjustHandles="1" noChangeArrowheads="1" noChangeShapeType="1"/>
          </p:cNvSpPr>
          <p:nvPr/>
        </p:nvSpPr>
        <p:spPr>
          <a:xfrm>
            <a:off x="11233643" y="6455939"/>
            <a:ext cx="561372" cy="246221"/>
          </a:xfrm>
          <a:prstGeom prst="rect">
            <a:avLst/>
          </a:prstGeom>
        </p:spPr>
        <p:txBody>
          <a:bodyPr wrap="none" anchor="b" anchorCtr="0">
            <a:spAutoFit/>
          </a:bodyPr>
          <a:lstStyle/>
          <a:p>
            <a:pPr algn="r"/>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Public</a:t>
            </a:r>
          </a:p>
        </p:txBody>
      </p:sp>
    </p:spTree>
    <p:extLst>
      <p:ext uri="{BB962C8B-B14F-4D97-AF65-F5344CB8AC3E}">
        <p14:creationId xmlns:p14="http://schemas.microsoft.com/office/powerpoint/2010/main" val="4281831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0">
            <a:extLst>
              <a:ext uri="{FF2B5EF4-FFF2-40B4-BE49-F238E27FC236}">
                <a16:creationId xmlns:a16="http://schemas.microsoft.com/office/drawing/2014/main" id="{7F722C4A-CA7C-7993-25A9-17CA75501C02}"/>
              </a:ext>
            </a:extLst>
          </p:cNvPr>
          <p:cNvSpPr txBox="1">
            <a:spLocks noGrp="1" noRot="1" noMove="1" noResize="1" noEditPoints="1" noAdjustHandles="1" noChangeArrowheads="1" noChangeShapeType="1"/>
          </p:cNvSpPr>
          <p:nvPr/>
        </p:nvSpPr>
        <p:spPr>
          <a:xfrm>
            <a:off x="609600" y="404867"/>
            <a:ext cx="11227710" cy="554773"/>
          </a:xfrm>
          <a:prstGeom prst="rect">
            <a:avLst/>
          </a:prstGeom>
          <a:noFill/>
          <a:ln>
            <a:noFill/>
            <a:prstDash/>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IntelOne Text"/>
                <a:ea typeface="Helvetica Neue"/>
                <a:cs typeface="Helvetica Neue"/>
              </a:rPr>
              <a:t>Choosing Where Workloads Are Placed: Resiliency</a:t>
            </a:r>
            <a:endParaRPr kumimoji="0" lang="en-NL" sz="3200" b="0" i="0" u="none" strike="noStrike" kern="1200" cap="none" spc="0" normalizeH="0" baseline="0" noProof="0">
              <a:ln>
                <a:noFill/>
              </a:ln>
              <a:solidFill>
                <a:srgbClr val="FFFFFF"/>
              </a:solidFill>
              <a:effectLst/>
              <a:uLnTx/>
              <a:uFillTx/>
              <a:latin typeface="IntelOne Text"/>
              <a:ea typeface="Helvetica Neue"/>
              <a:cs typeface="Helvetica Neue"/>
            </a:endParaRPr>
          </a:p>
        </p:txBody>
      </p:sp>
      <p:pic>
        <p:nvPicPr>
          <p:cNvPr id="8" name="Picture 7">
            <a:extLst>
              <a:ext uri="{FF2B5EF4-FFF2-40B4-BE49-F238E27FC236}">
                <a16:creationId xmlns:a16="http://schemas.microsoft.com/office/drawing/2014/main" id="{6E53FDF5-CF83-E618-D579-30F4221CB254}"/>
              </a:ext>
            </a:extLst>
          </p:cNvPr>
          <p:cNvPicPr>
            <a:picLocks noGrp="1" noRot="1" noChangeAspect="1" noMove="1" noResize="1" noEditPoints="1" noAdjustHandles="1" noChangeArrowheads="1" noChangeShapeType="1" noCrop="1"/>
          </p:cNvPicPr>
          <p:nvPr/>
        </p:nvPicPr>
        <p:blipFill>
          <a:blip r:embed="rId3"/>
          <a:srcRect t="2648" b="2648"/>
          <a:stretch/>
        </p:blipFill>
        <p:spPr>
          <a:xfrm>
            <a:off x="-178720" y="891535"/>
            <a:ext cx="12370719" cy="5392887"/>
          </a:xfrm>
          <a:prstGeom prst="rect">
            <a:avLst/>
          </a:prstGeom>
        </p:spPr>
      </p:pic>
      <p:sp>
        <p:nvSpPr>
          <p:cNvPr id="3" name="Rectangle 2" descr="Intel Confidential">
            <a:extLst>
              <a:ext uri="{FF2B5EF4-FFF2-40B4-BE49-F238E27FC236}">
                <a16:creationId xmlns:a16="http://schemas.microsoft.com/office/drawing/2014/main" id="{2B6E6F2C-70D5-80D9-14B9-EB2BEC255C03}"/>
              </a:ext>
            </a:extLst>
          </p:cNvPr>
          <p:cNvSpPr>
            <a:spLocks noGrp="1" noRot="1" noMove="1" noResize="1" noEditPoints="1" noAdjustHandles="1" noChangeArrowheads="1" noChangeShapeType="1"/>
          </p:cNvSpPr>
          <p:nvPr/>
        </p:nvSpPr>
        <p:spPr>
          <a:xfrm>
            <a:off x="11233643" y="6455939"/>
            <a:ext cx="561372" cy="246221"/>
          </a:xfrm>
          <a:prstGeom prst="rect">
            <a:avLst/>
          </a:prstGeom>
        </p:spPr>
        <p:txBody>
          <a:bodyPr wrap="none" anchor="b" anchorCtr="0">
            <a:spAutoFit/>
          </a:bodyPr>
          <a:lstStyle/>
          <a:p>
            <a:pPr algn="r"/>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Public</a:t>
            </a:r>
          </a:p>
        </p:txBody>
      </p:sp>
    </p:spTree>
    <p:extLst>
      <p:ext uri="{BB962C8B-B14F-4D97-AF65-F5344CB8AC3E}">
        <p14:creationId xmlns:p14="http://schemas.microsoft.com/office/powerpoint/2010/main" val="79143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0">
            <a:extLst>
              <a:ext uri="{FF2B5EF4-FFF2-40B4-BE49-F238E27FC236}">
                <a16:creationId xmlns:a16="http://schemas.microsoft.com/office/drawing/2014/main" id="{C04A42B5-1B3C-80B4-F28A-4E4F2ABC4A53}"/>
              </a:ext>
            </a:extLst>
          </p:cNvPr>
          <p:cNvSpPr txBox="1">
            <a:spLocks noGrp="1" noRot="1" noMove="1" noResize="1" noEditPoints="1" noAdjustHandles="1" noChangeArrowheads="1" noChangeShapeType="1"/>
          </p:cNvSpPr>
          <p:nvPr/>
        </p:nvSpPr>
        <p:spPr>
          <a:xfrm>
            <a:off x="609600" y="590093"/>
            <a:ext cx="11227710" cy="554773"/>
          </a:xfrm>
          <a:prstGeom prst="rect">
            <a:avLst/>
          </a:prstGeom>
          <a:noFill/>
          <a:ln>
            <a:noFill/>
            <a:prstDash/>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IntelOne Text"/>
                <a:ea typeface="Helvetica Neue"/>
                <a:cs typeface="Helvetica Neue"/>
              </a:rPr>
              <a:t>Choosing Where Workloads Are Placed:</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IntelOne Text"/>
                <a:ea typeface="Helvetica Neue"/>
                <a:cs typeface="Helvetica Neue"/>
              </a:rPr>
              <a:t>Regulatory Compliance</a:t>
            </a:r>
            <a:endParaRPr kumimoji="0" lang="en-NL" sz="3200" b="0" i="0" u="none" strike="noStrike" kern="1200" cap="none" spc="0" normalizeH="0" baseline="0" noProof="0">
              <a:ln>
                <a:noFill/>
              </a:ln>
              <a:solidFill>
                <a:srgbClr val="FFFFFF"/>
              </a:solidFill>
              <a:effectLst/>
              <a:uLnTx/>
              <a:uFillTx/>
              <a:latin typeface="IntelOne Text"/>
              <a:ea typeface="Helvetica Neue"/>
              <a:cs typeface="Helvetica Neue"/>
            </a:endParaRPr>
          </a:p>
        </p:txBody>
      </p:sp>
      <p:pic>
        <p:nvPicPr>
          <p:cNvPr id="7" name="Picture 6">
            <a:extLst>
              <a:ext uri="{FF2B5EF4-FFF2-40B4-BE49-F238E27FC236}">
                <a16:creationId xmlns:a16="http://schemas.microsoft.com/office/drawing/2014/main" id="{8317977F-5D53-9630-9E94-A9F3BD1AC1A6}"/>
              </a:ext>
            </a:extLst>
          </p:cNvPr>
          <p:cNvPicPr>
            <a:picLocks noGrp="1" noRot="1" noChangeAspect="1" noMove="1" noResize="1" noEditPoints="1" noAdjustHandles="1" noChangeArrowheads="1" noChangeShapeType="1" noCrop="1"/>
          </p:cNvPicPr>
          <p:nvPr/>
        </p:nvPicPr>
        <p:blipFill>
          <a:blip r:embed="rId3"/>
          <a:srcRect t="3989" b="3989"/>
          <a:stretch/>
        </p:blipFill>
        <p:spPr>
          <a:xfrm>
            <a:off x="-62348" y="1035226"/>
            <a:ext cx="12370721" cy="5232681"/>
          </a:xfrm>
          <a:prstGeom prst="rect">
            <a:avLst/>
          </a:prstGeom>
        </p:spPr>
      </p:pic>
      <p:sp>
        <p:nvSpPr>
          <p:cNvPr id="3" name="Rectangle 2" descr="Intel Confidential">
            <a:extLst>
              <a:ext uri="{FF2B5EF4-FFF2-40B4-BE49-F238E27FC236}">
                <a16:creationId xmlns:a16="http://schemas.microsoft.com/office/drawing/2014/main" id="{38C290E2-AFD5-30F3-7453-8416890FDF2A}"/>
              </a:ext>
            </a:extLst>
          </p:cNvPr>
          <p:cNvSpPr>
            <a:spLocks noGrp="1" noRot="1" noMove="1" noResize="1" noEditPoints="1" noAdjustHandles="1" noChangeArrowheads="1" noChangeShapeType="1"/>
          </p:cNvSpPr>
          <p:nvPr/>
        </p:nvSpPr>
        <p:spPr>
          <a:xfrm>
            <a:off x="11233643" y="6455939"/>
            <a:ext cx="561372" cy="246221"/>
          </a:xfrm>
          <a:prstGeom prst="rect">
            <a:avLst/>
          </a:prstGeom>
        </p:spPr>
        <p:txBody>
          <a:bodyPr wrap="none" anchor="b" anchorCtr="0">
            <a:spAutoFit/>
          </a:bodyPr>
          <a:lstStyle/>
          <a:p>
            <a:pPr algn="r"/>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Public</a:t>
            </a:r>
          </a:p>
        </p:txBody>
      </p:sp>
    </p:spTree>
    <p:extLst>
      <p:ext uri="{BB962C8B-B14F-4D97-AF65-F5344CB8AC3E}">
        <p14:creationId xmlns:p14="http://schemas.microsoft.com/office/powerpoint/2010/main" val="408931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0">
            <a:extLst>
              <a:ext uri="{FF2B5EF4-FFF2-40B4-BE49-F238E27FC236}">
                <a16:creationId xmlns:a16="http://schemas.microsoft.com/office/drawing/2014/main" id="{08CF2832-83F8-8905-782F-7DE704C6836B}"/>
              </a:ext>
            </a:extLst>
          </p:cNvPr>
          <p:cNvSpPr txBox="1">
            <a:spLocks noGrp="1" noRot="1" noMove="1" noResize="1" noEditPoints="1" noAdjustHandles="1" noChangeArrowheads="1" noChangeShapeType="1"/>
          </p:cNvSpPr>
          <p:nvPr/>
        </p:nvSpPr>
        <p:spPr>
          <a:xfrm>
            <a:off x="583926" y="381000"/>
            <a:ext cx="11227710" cy="554773"/>
          </a:xfrm>
          <a:prstGeom prst="rect">
            <a:avLst/>
          </a:prstGeom>
          <a:noFill/>
          <a:ln>
            <a:noFill/>
            <a:prstDash/>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IntelOne Text"/>
                <a:ea typeface="Helvetica Neue"/>
                <a:cs typeface="Helvetica Neue"/>
              </a:rPr>
              <a:t>Choosing Where Workloads Are Placed: Performance</a:t>
            </a:r>
            <a:endParaRPr kumimoji="0" lang="en-NL" sz="3200" b="0" i="0" u="none" strike="noStrike" kern="1200" cap="none" spc="0" normalizeH="0" baseline="0" noProof="0">
              <a:ln>
                <a:noFill/>
              </a:ln>
              <a:solidFill>
                <a:srgbClr val="FFFFFF"/>
              </a:solidFill>
              <a:effectLst/>
              <a:uLnTx/>
              <a:uFillTx/>
              <a:latin typeface="IntelOne Text"/>
              <a:ea typeface="Helvetica Neue"/>
              <a:cs typeface="Helvetica Neue"/>
            </a:endParaRPr>
          </a:p>
        </p:txBody>
      </p:sp>
      <p:pic>
        <p:nvPicPr>
          <p:cNvPr id="8" name="Picture 7">
            <a:extLst>
              <a:ext uri="{FF2B5EF4-FFF2-40B4-BE49-F238E27FC236}">
                <a16:creationId xmlns:a16="http://schemas.microsoft.com/office/drawing/2014/main" id="{EDEF62C5-BD8D-4116-8CE4-77348024D97E}"/>
              </a:ext>
            </a:extLst>
          </p:cNvPr>
          <p:cNvPicPr>
            <a:picLocks noGrp="1" noRot="1" noChangeAspect="1" noMove="1" noResize="1" noEditPoints="1" noAdjustHandles="1" noChangeArrowheads="1" noChangeShapeType="1" noCrop="1"/>
          </p:cNvPicPr>
          <p:nvPr/>
        </p:nvPicPr>
        <p:blipFill>
          <a:blip r:embed="rId3"/>
          <a:srcRect t="4546" b="4546"/>
          <a:stretch/>
        </p:blipFill>
        <p:spPr>
          <a:xfrm>
            <a:off x="-112222" y="891535"/>
            <a:ext cx="12370719" cy="5176756"/>
          </a:xfrm>
          <a:prstGeom prst="rect">
            <a:avLst/>
          </a:prstGeom>
        </p:spPr>
      </p:pic>
      <p:sp>
        <p:nvSpPr>
          <p:cNvPr id="3" name="Rectangle 2" descr="Intel Confidential">
            <a:extLst>
              <a:ext uri="{FF2B5EF4-FFF2-40B4-BE49-F238E27FC236}">
                <a16:creationId xmlns:a16="http://schemas.microsoft.com/office/drawing/2014/main" id="{C5E898B3-597D-4832-469B-114910B1182B}"/>
              </a:ext>
            </a:extLst>
          </p:cNvPr>
          <p:cNvSpPr>
            <a:spLocks noGrp="1" noRot="1" noMove="1" noResize="1" noEditPoints="1" noAdjustHandles="1" noChangeArrowheads="1" noChangeShapeType="1"/>
          </p:cNvSpPr>
          <p:nvPr/>
        </p:nvSpPr>
        <p:spPr>
          <a:xfrm>
            <a:off x="11233643" y="6455939"/>
            <a:ext cx="561372" cy="246221"/>
          </a:xfrm>
          <a:prstGeom prst="rect">
            <a:avLst/>
          </a:prstGeom>
        </p:spPr>
        <p:txBody>
          <a:bodyPr wrap="none" anchor="b" anchorCtr="0">
            <a:spAutoFit/>
          </a:bodyPr>
          <a:lstStyle/>
          <a:p>
            <a:pPr algn="r"/>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Public</a:t>
            </a:r>
          </a:p>
        </p:txBody>
      </p:sp>
    </p:spTree>
    <p:extLst>
      <p:ext uri="{BB962C8B-B14F-4D97-AF65-F5344CB8AC3E}">
        <p14:creationId xmlns:p14="http://schemas.microsoft.com/office/powerpoint/2010/main" val="263911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0">
            <a:extLst>
              <a:ext uri="{FF2B5EF4-FFF2-40B4-BE49-F238E27FC236}">
                <a16:creationId xmlns:a16="http://schemas.microsoft.com/office/drawing/2014/main" id="{0D73AE2C-3462-AB44-CF13-04A90EFCBF00}"/>
              </a:ext>
            </a:extLst>
          </p:cNvPr>
          <p:cNvSpPr txBox="1">
            <a:spLocks noGrp="1" noRot="1" noMove="1" noResize="1" noEditPoints="1" noAdjustHandles="1" noChangeArrowheads="1" noChangeShapeType="1"/>
          </p:cNvSpPr>
          <p:nvPr/>
        </p:nvSpPr>
        <p:spPr>
          <a:xfrm>
            <a:off x="597894" y="614148"/>
            <a:ext cx="11227710" cy="554773"/>
          </a:xfrm>
          <a:prstGeom prst="rect">
            <a:avLst/>
          </a:prstGeom>
          <a:noFill/>
          <a:ln>
            <a:noFill/>
            <a:prstDash/>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IntelOne Text"/>
                <a:ea typeface="Helvetica Neue"/>
                <a:cs typeface="Helvetica Neue"/>
              </a:rPr>
              <a:t>Choosing Where Workloads Are Placed:</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IntelOne Text"/>
                <a:ea typeface="Helvetica Neue"/>
                <a:cs typeface="Helvetica Neue"/>
              </a:rPr>
              <a:t>Environmental Considerations</a:t>
            </a:r>
            <a:endParaRPr kumimoji="0" lang="en-NL" sz="3200" b="0" i="0" u="none" strike="noStrike" kern="1200" cap="none" spc="0" normalizeH="0" baseline="0" noProof="0">
              <a:ln>
                <a:noFill/>
              </a:ln>
              <a:solidFill>
                <a:srgbClr val="FFFFFF"/>
              </a:solidFill>
              <a:effectLst/>
              <a:uLnTx/>
              <a:uFillTx/>
              <a:latin typeface="IntelOne Text"/>
              <a:ea typeface="Helvetica Neue"/>
              <a:cs typeface="Helvetica Neue"/>
            </a:endParaRPr>
          </a:p>
        </p:txBody>
      </p:sp>
      <p:pic>
        <p:nvPicPr>
          <p:cNvPr id="7" name="Picture 6">
            <a:extLst>
              <a:ext uri="{FF2B5EF4-FFF2-40B4-BE49-F238E27FC236}">
                <a16:creationId xmlns:a16="http://schemas.microsoft.com/office/drawing/2014/main" id="{02271205-6171-E9E4-08CD-C41478894AD0}"/>
              </a:ext>
            </a:extLst>
          </p:cNvPr>
          <p:cNvPicPr>
            <a:picLocks noGrp="1" noRot="1" noChangeAspect="1" noMove="1" noResize="1" noEditPoints="1" noAdjustHandles="1" noChangeArrowheads="1" noChangeShapeType="1" noCrop="1"/>
          </p:cNvPicPr>
          <p:nvPr/>
        </p:nvPicPr>
        <p:blipFill>
          <a:blip r:embed="rId3"/>
          <a:srcRect t="4254" b="4254"/>
          <a:stretch/>
        </p:blipFill>
        <p:spPr>
          <a:xfrm>
            <a:off x="-178722" y="891535"/>
            <a:ext cx="12370719" cy="5210007"/>
          </a:xfrm>
          <a:prstGeom prst="rect">
            <a:avLst/>
          </a:prstGeom>
        </p:spPr>
      </p:pic>
      <p:sp>
        <p:nvSpPr>
          <p:cNvPr id="3" name="Rectangle 2" descr="Intel Confidential">
            <a:extLst>
              <a:ext uri="{FF2B5EF4-FFF2-40B4-BE49-F238E27FC236}">
                <a16:creationId xmlns:a16="http://schemas.microsoft.com/office/drawing/2014/main" id="{820760CB-A38F-7832-13DD-ABE8D486B702}"/>
              </a:ext>
            </a:extLst>
          </p:cNvPr>
          <p:cNvSpPr>
            <a:spLocks noGrp="1" noRot="1" noMove="1" noResize="1" noEditPoints="1" noAdjustHandles="1" noChangeArrowheads="1" noChangeShapeType="1"/>
          </p:cNvSpPr>
          <p:nvPr/>
        </p:nvSpPr>
        <p:spPr>
          <a:xfrm>
            <a:off x="11233643" y="6455939"/>
            <a:ext cx="561372" cy="246221"/>
          </a:xfrm>
          <a:prstGeom prst="rect">
            <a:avLst/>
          </a:prstGeom>
        </p:spPr>
        <p:txBody>
          <a:bodyPr wrap="none" anchor="b" anchorCtr="0">
            <a:spAutoFit/>
          </a:bodyPr>
          <a:lstStyle/>
          <a:p>
            <a:pPr algn="r"/>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Public</a:t>
            </a:r>
          </a:p>
        </p:txBody>
      </p:sp>
    </p:spTree>
    <p:extLst>
      <p:ext uri="{BB962C8B-B14F-4D97-AF65-F5344CB8AC3E}">
        <p14:creationId xmlns:p14="http://schemas.microsoft.com/office/powerpoint/2010/main" val="15912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8BF8BB7-7347-899D-FB53-FE25CBFAE2AE}"/>
              </a:ext>
            </a:extLst>
          </p:cNvPr>
          <p:cNvSpPr txBox="1">
            <a:spLocks noGrp="1" noRot="1" noMove="1" noResize="1" noEditPoints="1" noAdjustHandles="1" noChangeArrowheads="1" noChangeShapeType="1"/>
          </p:cNvSpPr>
          <p:nvPr/>
        </p:nvSpPr>
        <p:spPr>
          <a:xfrm>
            <a:off x="5754" y="-621073"/>
            <a:ext cx="10972800" cy="54864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FFFF">
                    <a:lumMod val="50000"/>
                  </a:srgbClr>
                </a:solidFill>
                <a:effectLst/>
                <a:uLnTx/>
                <a:uFillTx/>
                <a:latin typeface="IntelOne Text Light"/>
                <a:ea typeface="Helvetica Neue"/>
                <a:cs typeface="Helvetica Neue"/>
              </a:rPr>
              <a:t>Intel® Distributed Computing Solutions</a:t>
            </a:r>
          </a:p>
        </p:txBody>
      </p:sp>
      <p:sp>
        <p:nvSpPr>
          <p:cNvPr id="7" name="TextBox 6">
            <a:extLst>
              <a:ext uri="{FF2B5EF4-FFF2-40B4-BE49-F238E27FC236}">
                <a16:creationId xmlns:a16="http://schemas.microsoft.com/office/drawing/2014/main" id="{BE6AAA3F-8960-CE29-E17A-D6542DBFDB4F}"/>
              </a:ext>
            </a:extLst>
          </p:cNvPr>
          <p:cNvSpPr txBox="1">
            <a:spLocks noGrp="1" noRot="1" noMove="1" noResize="1" noEditPoints="1" noAdjustHandles="1" noChangeArrowheads="1" noChangeShapeType="1"/>
          </p:cNvSpPr>
          <p:nvPr/>
        </p:nvSpPr>
        <p:spPr>
          <a:xfrm>
            <a:off x="0" y="2156224"/>
            <a:ext cx="9352344" cy="3018099"/>
          </a:xfrm>
          <a:prstGeom prst="rect">
            <a:avLst/>
          </a:prstGeom>
          <a:solidFill>
            <a:srgbClr val="0068B5">
              <a:alpha val="85148"/>
            </a:srgbClr>
          </a:solidFill>
          <a:ln w="12700" cap="flat" cmpd="sng" algn="ctr">
            <a:noFill/>
            <a:prstDash val="solid"/>
            <a:miter lim="800000"/>
          </a:ln>
          <a:effectLst/>
        </p:spPr>
        <p:txBody>
          <a:bodyPr rtlCol="0" anchor="t" anchorCtr="0"/>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640080" marR="0" lvl="0" indent="0" algn="l"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IntelOne Text Light"/>
              <a:ea typeface="Helvetica Neue"/>
              <a:cs typeface="Helvetica Neue"/>
            </a:endParaRPr>
          </a:p>
          <a:p>
            <a:pPr marL="640080" marR="0" lvl="0" indent="0" algn="l"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FFFF"/>
                </a:solidFill>
                <a:effectLst/>
                <a:uLnTx/>
                <a:uFillTx/>
                <a:latin typeface="IntelOne Text Light"/>
                <a:ea typeface="Helvetica Neue"/>
                <a:cs typeface="Helvetica Neue"/>
              </a:rPr>
              <a:t>Intel® Distributed Computing Solutions</a:t>
            </a:r>
          </a:p>
        </p:txBody>
      </p:sp>
      <p:sp>
        <p:nvSpPr>
          <p:cNvPr id="11" name="TextBox 10">
            <a:extLst>
              <a:ext uri="{FF2B5EF4-FFF2-40B4-BE49-F238E27FC236}">
                <a16:creationId xmlns:a16="http://schemas.microsoft.com/office/drawing/2014/main" id="{E3D0570A-7B35-711A-DFAC-AA99CFCCCD64}"/>
              </a:ext>
            </a:extLst>
          </p:cNvPr>
          <p:cNvSpPr txBox="1">
            <a:spLocks noGrp="1" noRot="1" noMove="1" noResize="1" noEditPoints="1" noAdjustHandles="1" noChangeArrowheads="1" noChangeShapeType="1"/>
          </p:cNvSpPr>
          <p:nvPr/>
        </p:nvSpPr>
        <p:spPr>
          <a:xfrm>
            <a:off x="609600" y="3683643"/>
            <a:ext cx="8652354" cy="1323439"/>
          </a:xfrm>
          <a:prstGeom prst="rect">
            <a:avLst/>
          </a:prstGeom>
          <a:noFill/>
        </p:spPr>
        <p:txBody>
          <a:bodyPr wrap="square">
            <a:spAutoFit/>
          </a:bodyPr>
          <a:lstStyle/>
          <a:p>
            <a:r>
              <a:rPr lang="en-US" sz="2000">
                <a:solidFill>
                  <a:srgbClr val="FFFFFF"/>
                </a:solidFill>
                <a:latin typeface="IntelOne Text"/>
                <a:ea typeface="Helvetica Neue"/>
                <a:cs typeface="Helvetica Neue"/>
              </a:rPr>
              <a:t>Intel and its partners deliver a full range of distributed computing solutions through open standards, a software platform across heterogeneous architectures, and security-first engineering—all built for scale. </a:t>
            </a:r>
          </a:p>
        </p:txBody>
      </p:sp>
      <p:sp>
        <p:nvSpPr>
          <p:cNvPr id="3" name="Rectangle 2" descr="Intel Confidential">
            <a:extLst>
              <a:ext uri="{FF2B5EF4-FFF2-40B4-BE49-F238E27FC236}">
                <a16:creationId xmlns:a16="http://schemas.microsoft.com/office/drawing/2014/main" id="{6C75DEB3-016D-BD4C-0177-D537F807A11B}"/>
              </a:ext>
            </a:extLst>
          </p:cNvPr>
          <p:cNvSpPr>
            <a:spLocks noGrp="1" noRot="1" noMove="1" noResize="1" noEditPoints="1" noAdjustHandles="1" noChangeArrowheads="1" noChangeShapeType="1"/>
          </p:cNvSpPr>
          <p:nvPr/>
        </p:nvSpPr>
        <p:spPr>
          <a:xfrm>
            <a:off x="11233643" y="6455939"/>
            <a:ext cx="561372" cy="246221"/>
          </a:xfrm>
          <a:prstGeom prst="rect">
            <a:avLst/>
          </a:prstGeom>
        </p:spPr>
        <p:txBody>
          <a:bodyPr wrap="none" anchor="b" anchorCtr="0">
            <a:spAutoFit/>
          </a:bodyPr>
          <a:lstStyle/>
          <a:p>
            <a:pPr algn="r"/>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Public</a:t>
            </a:r>
          </a:p>
        </p:txBody>
      </p:sp>
    </p:spTree>
    <p:extLst>
      <p:ext uri="{BB962C8B-B14F-4D97-AF65-F5344CB8AC3E}">
        <p14:creationId xmlns:p14="http://schemas.microsoft.com/office/powerpoint/2010/main" val="2189770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0B1D4128-1798-6811-90DB-A2210C2976B2}"/>
              </a:ext>
            </a:extLst>
          </p:cNvPr>
          <p:cNvSpPr txBox="1">
            <a:spLocks noGrp="1" noRot="1" noMove="1" noResize="1" noEditPoints="1" noAdjustHandles="1" noChangeArrowheads="1" noChangeShapeType="1"/>
          </p:cNvSpPr>
          <p:nvPr/>
        </p:nvSpPr>
        <p:spPr>
          <a:xfrm>
            <a:off x="698822" y="416199"/>
            <a:ext cx="11010901" cy="95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0" tIns="0" rIns="0" bIns="0" rtlCol="0" anchor="t" anchorCtr="0">
            <a:normAutofit/>
          </a:bodyPr>
          <a:lstStyle>
            <a:lvl1pPr algn="l" defTabSz="914400" rtl="0" eaLnBrk="1" latinLnBrk="0" hangingPunct="1">
              <a:lnSpc>
                <a:spcPct val="90000"/>
              </a:lnSpc>
              <a:spcBef>
                <a:spcPct val="0"/>
              </a:spcBef>
              <a:buNone/>
              <a:defRPr sz="4000" kern="1200">
                <a:solidFill>
                  <a:srgbClr val="52525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0" i="0" u="none" strike="noStrike" kern="1200" cap="none" spc="0" normalizeH="0" baseline="0" noProof="0">
                <a:ln>
                  <a:noFill/>
                </a:ln>
                <a:solidFill>
                  <a:srgbClr val="00C7FD"/>
                </a:solidFill>
                <a:effectLst/>
                <a:uLnTx/>
                <a:uFillTx/>
                <a:latin typeface="IntelOne Text Light"/>
                <a:ea typeface="Helvetica Neue"/>
                <a:cs typeface="Helvetica Neue"/>
              </a:rPr>
              <a:t>Run </a:t>
            </a:r>
            <a:r>
              <a:rPr kumimoji="0" lang="en-US" sz="3400" b="0" i="0" u="none" strike="noStrike" kern="1200" cap="none" spc="0" normalizeH="0" baseline="0" noProof="0" err="1">
                <a:ln>
                  <a:noFill/>
                </a:ln>
                <a:solidFill>
                  <a:srgbClr val="00C7FD"/>
                </a:solidFill>
                <a:effectLst/>
                <a:uLnTx/>
                <a:uFillTx/>
                <a:latin typeface="IntelOne Text Light"/>
                <a:ea typeface="Helvetica Neue"/>
                <a:cs typeface="Helvetica Neue"/>
              </a:rPr>
              <a:t>Multicloud</a:t>
            </a:r>
            <a:r>
              <a:rPr kumimoji="0" lang="en-US" sz="3400" b="0" i="0" u="none" strike="noStrike" kern="1200" cap="none" spc="0" normalizeH="0" baseline="0" noProof="0">
                <a:ln>
                  <a:noFill/>
                </a:ln>
                <a:solidFill>
                  <a:srgbClr val="00C7FD"/>
                </a:solidFill>
                <a:effectLst/>
                <a:uLnTx/>
                <a:uFillTx/>
                <a:latin typeface="IntelOne Text Light"/>
                <a:ea typeface="Helvetica Neue"/>
                <a:cs typeface="Helvetica Neue"/>
              </a:rPr>
              <a:t> Analytics on Virtual Machines</a:t>
            </a:r>
            <a:br>
              <a:rPr kumimoji="0" lang="en-US" sz="3400" b="0" i="0" u="none" strike="noStrike" kern="1200" cap="none" spc="0" normalizeH="0" baseline="0" noProof="0">
                <a:ln>
                  <a:noFill/>
                </a:ln>
                <a:solidFill>
                  <a:srgbClr val="00C7FD"/>
                </a:solidFill>
                <a:effectLst/>
                <a:uLnTx/>
                <a:uFillTx/>
                <a:latin typeface="IntelOne Text Light"/>
                <a:ea typeface="Helvetica Neue"/>
                <a:cs typeface="Helvetica Neue"/>
              </a:rPr>
            </a:br>
            <a:endParaRPr kumimoji="0" lang="en-US" sz="3400" b="0" i="0" u="none" strike="noStrike" kern="1200" cap="none" spc="0" normalizeH="0" baseline="0" noProof="0">
              <a:ln>
                <a:noFill/>
              </a:ln>
              <a:solidFill>
                <a:srgbClr val="00C7FD"/>
              </a:solidFill>
              <a:effectLst/>
              <a:uLnTx/>
              <a:uFillTx/>
              <a:latin typeface="IntelOne Text Light"/>
              <a:ea typeface="Helvetica Neue"/>
              <a:cs typeface="Helvetica Neue"/>
            </a:endParaRPr>
          </a:p>
        </p:txBody>
      </p:sp>
      <p:sp>
        <p:nvSpPr>
          <p:cNvPr id="12" name="TextBox 11">
            <a:extLst>
              <a:ext uri="{FF2B5EF4-FFF2-40B4-BE49-F238E27FC236}">
                <a16:creationId xmlns:a16="http://schemas.microsoft.com/office/drawing/2014/main" id="{4086FBA8-6DAE-060D-6BD6-558CFB21191D}"/>
              </a:ext>
            </a:extLst>
          </p:cNvPr>
          <p:cNvSpPr txBox="1">
            <a:spLocks noGrp="1" noRot="1" noMove="1" noResize="1" noEditPoints="1" noAdjustHandles="1" noChangeArrowheads="1" noChangeShapeType="1"/>
          </p:cNvSpPr>
          <p:nvPr/>
        </p:nvSpPr>
        <p:spPr>
          <a:xfrm>
            <a:off x="594650" y="1442989"/>
            <a:ext cx="11022013" cy="438150"/>
          </a:xfrm>
          <a:prstGeom prst="rect">
            <a:avLst/>
          </a:prstGeom>
        </p:spPr>
        <p:txBody>
          <a:bodyPr vert="horz" lIns="91440" tIns="45720" rIns="91440" bIns="45720" rtlCol="0">
            <a:normAutofit fontScale="92500"/>
          </a:bodyPr>
          <a:lstStyle/>
          <a:p>
            <a:pPr>
              <a:lnSpc>
                <a:spcPct val="90000"/>
              </a:lnSpc>
              <a:spcBef>
                <a:spcPts val="1000"/>
              </a:spcBef>
              <a:buClr>
                <a:srgbClr val="0068B5"/>
              </a:buClr>
            </a:pPr>
            <a:r>
              <a:rPr lang="en-US" sz="2200">
                <a:solidFill>
                  <a:srgbClr val="FFFFFF"/>
                </a:solidFill>
                <a:latin typeface="IntelOne Text"/>
                <a:ea typeface="Helvetica Neue"/>
                <a:cs typeface="Helvetica Neue"/>
              </a:rPr>
              <a:t>A reference architecture to manage virtual machines (VMs) and orchestrate containers:</a:t>
            </a:r>
          </a:p>
        </p:txBody>
      </p:sp>
      <p:sp>
        <p:nvSpPr>
          <p:cNvPr id="10" name="Content Placeholder 1">
            <a:extLst>
              <a:ext uri="{FF2B5EF4-FFF2-40B4-BE49-F238E27FC236}">
                <a16:creationId xmlns:a16="http://schemas.microsoft.com/office/drawing/2014/main" id="{2DBF289E-455C-3847-3054-0B974D924EA3}"/>
              </a:ext>
            </a:extLst>
          </p:cNvPr>
          <p:cNvSpPr txBox="1">
            <a:spLocks noGrp="1" noRot="1" noMove="1" noResize="1" noEditPoints="1" noAdjustHandles="1" noChangeArrowheads="1" noChangeShapeType="1"/>
          </p:cNvSpPr>
          <p:nvPr/>
        </p:nvSpPr>
        <p:spPr>
          <a:xfrm>
            <a:off x="594651" y="2326382"/>
            <a:ext cx="3893968" cy="41182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itchFamily="2" charset="2"/>
              <a:buChar char="§"/>
              <a:defRPr sz="20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itchFamily="2" charset="2"/>
              <a:buChar char="§"/>
              <a:defRPr sz="18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itchFamily="2" charset="2"/>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itchFamily="2" charset="2"/>
              <a:buChar char="§"/>
              <a:defRPr sz="14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itchFamily="2" charset="2"/>
              <a:buChar char="§"/>
              <a:defRPr sz="12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C7FD"/>
              </a:buClr>
              <a:buSzTx/>
              <a:buFont typeface="Wingdings" pitchFamily="2" charset="2"/>
              <a:buNone/>
              <a:tabLst/>
              <a:defRPr/>
            </a:pPr>
            <a:r>
              <a:rPr kumimoji="0" lang="en-US" sz="1200" b="0" i="0" u="none" strike="noStrike" kern="1200" cap="none" spc="0" normalizeH="0" baseline="0" noProof="0">
                <a:ln>
                  <a:noFill/>
                </a:ln>
                <a:solidFill>
                  <a:srgbClr val="FFFFFF"/>
                </a:solidFill>
                <a:effectLst/>
                <a:uLnTx/>
                <a:uFillTx/>
                <a:latin typeface="IntelOne Text"/>
                <a:ea typeface="Helvetica Neue"/>
                <a:cs typeface="Helvetica Neue"/>
              </a:rPr>
              <a:t>This VMware and Intel solution brings compute capacity and AI models to where enterprise data is created, processed, and consumed.</a:t>
            </a:r>
          </a:p>
          <a:p>
            <a:pPr marL="228600" marR="0" lvl="0" indent="-228600" algn="l" defTabSz="914400" rtl="0" eaLnBrk="1" fontAlgn="auto" latinLnBrk="0" hangingPunct="1">
              <a:lnSpc>
                <a:spcPct val="90000"/>
              </a:lnSpc>
              <a:spcBef>
                <a:spcPts val="1000"/>
              </a:spcBef>
              <a:spcAft>
                <a:spcPts val="0"/>
              </a:spcAft>
              <a:buClr>
                <a:srgbClr val="00C7FD"/>
              </a:buClr>
              <a:buSzTx/>
              <a:buFont typeface="Wingdings" pitchFamily="2" charset="2"/>
              <a:buChar char="§"/>
              <a:tabLst/>
              <a:defRPr/>
            </a:pPr>
            <a:r>
              <a:rPr kumimoji="0" lang="en-US" sz="1200" b="0" i="0" u="none" strike="noStrike" kern="1200" cap="none" spc="0" normalizeH="0" baseline="0" noProof="0">
                <a:ln>
                  <a:noFill/>
                </a:ln>
                <a:solidFill>
                  <a:srgbClr val="FFFFFF"/>
                </a:solidFill>
                <a:effectLst/>
                <a:uLnTx/>
                <a:uFillTx/>
                <a:latin typeface="IntelOne Text"/>
                <a:ea typeface="Helvetica Neue"/>
                <a:cs typeface="Helvetica Neue"/>
              </a:rPr>
              <a:t>Accelerates analytics deployment for a wide range of workloads.</a:t>
            </a:r>
          </a:p>
          <a:p>
            <a:pPr marL="228600" marR="0" lvl="0" indent="-228600" algn="l" defTabSz="914400" rtl="0" eaLnBrk="1" fontAlgn="auto" latinLnBrk="0" hangingPunct="1">
              <a:lnSpc>
                <a:spcPct val="90000"/>
              </a:lnSpc>
              <a:spcBef>
                <a:spcPts val="1000"/>
              </a:spcBef>
              <a:spcAft>
                <a:spcPts val="0"/>
              </a:spcAft>
              <a:buClr>
                <a:srgbClr val="00C7FD"/>
              </a:buClr>
              <a:buSzTx/>
              <a:buFont typeface="Wingdings" pitchFamily="2" charset="2"/>
              <a:buChar char="§"/>
              <a:tabLst/>
              <a:defRPr/>
            </a:pPr>
            <a:r>
              <a:rPr kumimoji="0" lang="en-US" sz="1200" b="0" i="0" u="none" strike="noStrike" kern="1200" cap="none" spc="0" normalizeH="0" baseline="0" noProof="0">
                <a:ln>
                  <a:noFill/>
                </a:ln>
                <a:solidFill>
                  <a:srgbClr val="FFFFFF"/>
                </a:solidFill>
                <a:effectLst/>
                <a:uLnTx/>
                <a:uFillTx/>
                <a:latin typeface="IntelOne Text"/>
                <a:ea typeface="Helvetica Neue"/>
                <a:cs typeface="Helvetica Neue"/>
              </a:rPr>
              <a:t>Delivers agile, scalable, and security-enabled infrastructure with excellent analytics performance.</a:t>
            </a:r>
          </a:p>
          <a:p>
            <a:pPr marL="228600" marR="0" lvl="0" indent="-228600" algn="l" defTabSz="914400" rtl="0" eaLnBrk="1" fontAlgn="auto" latinLnBrk="0" hangingPunct="1">
              <a:lnSpc>
                <a:spcPct val="90000"/>
              </a:lnSpc>
              <a:spcBef>
                <a:spcPts val="1000"/>
              </a:spcBef>
              <a:spcAft>
                <a:spcPts val="0"/>
              </a:spcAft>
              <a:buClr>
                <a:srgbClr val="00C7FD"/>
              </a:buClr>
              <a:buSzTx/>
              <a:buFont typeface="Wingdings" pitchFamily="2" charset="2"/>
              <a:buChar char="§"/>
              <a:tabLst/>
              <a:defRPr/>
            </a:pPr>
            <a:r>
              <a:rPr kumimoji="0" lang="en-US" sz="1200" b="0" i="0" u="none" strike="noStrike" kern="1200" cap="none" spc="0" normalizeH="0" baseline="0" noProof="0">
                <a:ln>
                  <a:noFill/>
                </a:ln>
                <a:solidFill>
                  <a:srgbClr val="FFFFFF"/>
                </a:solidFill>
                <a:effectLst/>
                <a:uLnTx/>
                <a:uFillTx/>
                <a:latin typeface="IntelOne Text"/>
                <a:ea typeface="Helvetica Neue"/>
                <a:cs typeface="Helvetica Neue"/>
              </a:rPr>
              <a:t>Increases throughput with Intel® architecture–optimized deep learning (DL) frameworks.</a:t>
            </a:r>
          </a:p>
          <a:p>
            <a:pPr marL="228600" marR="0" lvl="0" indent="-228600" algn="l" defTabSz="914400" rtl="0" eaLnBrk="1" fontAlgn="auto" latinLnBrk="0" hangingPunct="1">
              <a:lnSpc>
                <a:spcPct val="90000"/>
              </a:lnSpc>
              <a:spcBef>
                <a:spcPts val="1000"/>
              </a:spcBef>
              <a:spcAft>
                <a:spcPts val="0"/>
              </a:spcAft>
              <a:buClr>
                <a:srgbClr val="00C7FD"/>
              </a:buClr>
              <a:buSzTx/>
              <a:buFont typeface="Wingdings" pitchFamily="2" charset="2"/>
              <a:buChar char="§"/>
              <a:tabLst/>
              <a:defRPr/>
            </a:pPr>
            <a:endParaRPr kumimoji="0" lang="en-US" sz="1200" b="0" i="0" u="none" strike="noStrike" kern="1200" cap="none" spc="0" normalizeH="0" baseline="0" noProof="0">
              <a:ln>
                <a:noFill/>
              </a:ln>
              <a:solidFill>
                <a:srgbClr val="FFFFFF"/>
              </a:solidFill>
              <a:effectLst/>
              <a:uLnTx/>
              <a:uFillTx/>
              <a:latin typeface="IntelOne Text"/>
              <a:ea typeface="Helvetica Neue"/>
              <a:cs typeface="Helvetica Neue"/>
            </a:endParaRPr>
          </a:p>
          <a:p>
            <a:pPr marL="0" marR="0" lvl="0" indent="0" algn="l" defTabSz="914400" rtl="0" eaLnBrk="1" fontAlgn="auto" latinLnBrk="0" hangingPunct="1">
              <a:lnSpc>
                <a:spcPct val="90000"/>
              </a:lnSpc>
              <a:spcBef>
                <a:spcPts val="1000"/>
              </a:spcBef>
              <a:spcAft>
                <a:spcPts val="0"/>
              </a:spcAft>
              <a:buClr>
                <a:srgbClr val="00C7FD"/>
              </a:buClr>
              <a:buSzTx/>
              <a:buFont typeface="Wingdings" pitchFamily="2" charset="2"/>
              <a:buNone/>
              <a:tabLst/>
              <a:defRPr/>
            </a:pPr>
            <a:r>
              <a:rPr kumimoji="0" lang="en-US" sz="1200" b="0" i="0" u="none" strike="noStrike" kern="1200" cap="none" spc="0" normalizeH="0" baseline="0" noProof="0">
                <a:ln>
                  <a:noFill/>
                </a:ln>
                <a:solidFill>
                  <a:srgbClr val="FFFFFF"/>
                </a:solidFill>
                <a:effectLst/>
                <a:uLnTx/>
                <a:uFillTx/>
                <a:latin typeface="IntelOne Text"/>
                <a:ea typeface="Helvetica Neue"/>
                <a:cs typeface="Helvetica Neue"/>
              </a:rPr>
              <a:t>Learn more: </a:t>
            </a:r>
            <a:r>
              <a:rPr kumimoji="0" lang="en-US" sz="1200" b="0" i="0" strike="noStrike" kern="1200" cap="none" spc="0" normalizeH="0" baseline="0" noProof="0">
                <a:ln>
                  <a:noFill/>
                </a:ln>
                <a:effectLst/>
                <a:uLnTx/>
                <a:uFillTx/>
                <a:latin typeface="IntelOne Text"/>
                <a:ea typeface="Helvetica Neue"/>
                <a:cs typeface="Helvetica Neue"/>
              </a:rPr>
              <a:t>“</a:t>
            </a:r>
            <a:r>
              <a:rPr kumimoji="0" lang="en-US" sz="1200" b="0" i="0" u="none" strike="noStrike" kern="1200" cap="none" spc="0" normalizeH="0" baseline="0" noProof="0">
                <a:ln>
                  <a:noFill/>
                </a:ln>
                <a:solidFill>
                  <a:schemeClr val="accent1">
                    <a:lumMod val="60000"/>
                    <a:lumOff val="40000"/>
                  </a:schemeClr>
                </a:solidFill>
                <a:effectLst/>
                <a:uLnTx/>
                <a:uFillTx/>
                <a:latin typeface="IntelOne Text"/>
                <a:ea typeface="Helvetica Neue"/>
                <a:cs typeface="Helvetica Neue"/>
                <a:hlinkClick r:id="rId3">
                  <a:extLst>
                    <a:ext uri="{A12FA001-AC4F-418D-AE19-62706E023703}">
                      <ahyp:hlinkClr xmlns:ahyp="http://schemas.microsoft.com/office/drawing/2018/hyperlinkcolor" val="tx"/>
                    </a:ext>
                  </a:extLst>
                </a:hlinkClick>
              </a:rPr>
              <a:t>Building a Multicloud Analytics Solution with VMware Cloud Foundation - Solutions Reference Architecture</a:t>
            </a:r>
            <a:r>
              <a:rPr kumimoji="0" lang="en-US" sz="1200" b="0" i="0" u="none" strike="noStrike" kern="1200" cap="none" spc="0" normalizeH="0" baseline="0" noProof="0">
                <a:ln>
                  <a:noFill/>
                </a:ln>
                <a:effectLst/>
                <a:uLnTx/>
                <a:uFillTx/>
                <a:latin typeface="IntelOne Text"/>
                <a:ea typeface="Helvetica Neue"/>
                <a:cs typeface="Helvetica Neue"/>
              </a:rPr>
              <a:t>”</a:t>
            </a:r>
          </a:p>
          <a:p>
            <a:pPr marL="228600" marR="0" lvl="0" indent="-228600" algn="l" defTabSz="914400" rtl="0" eaLnBrk="1" fontAlgn="auto" latinLnBrk="0" hangingPunct="1">
              <a:lnSpc>
                <a:spcPct val="90000"/>
              </a:lnSpc>
              <a:spcBef>
                <a:spcPts val="1000"/>
              </a:spcBef>
              <a:spcAft>
                <a:spcPts val="0"/>
              </a:spcAft>
              <a:buClr>
                <a:srgbClr val="00C7FD"/>
              </a:buClr>
              <a:buSzTx/>
              <a:buFont typeface="Wingdings" pitchFamily="2" charset="2"/>
              <a:buChar char="§"/>
              <a:tabLst/>
              <a:defRPr/>
            </a:pPr>
            <a:endParaRPr kumimoji="0" lang="en-US" sz="1200" b="0" i="0" u="none" strike="noStrike" kern="1200" cap="none" spc="0" normalizeH="0" baseline="0" noProof="0">
              <a:ln>
                <a:noFill/>
              </a:ln>
              <a:solidFill>
                <a:srgbClr val="FFFFFF"/>
              </a:solidFill>
              <a:effectLst/>
              <a:uLnTx/>
              <a:uFillTx/>
              <a:latin typeface="IntelOne Text"/>
              <a:ea typeface="Helvetica Neue"/>
              <a:cs typeface="Helvetica Neue"/>
            </a:endParaRPr>
          </a:p>
        </p:txBody>
      </p:sp>
      <p:pic>
        <p:nvPicPr>
          <p:cNvPr id="13" name="Picture 12">
            <a:extLst>
              <a:ext uri="{FF2B5EF4-FFF2-40B4-BE49-F238E27FC236}">
                <a16:creationId xmlns:a16="http://schemas.microsoft.com/office/drawing/2014/main" id="{1F7AF502-4E24-1453-72AD-B245295D3CD7}"/>
              </a:ext>
            </a:extLst>
          </p:cNvPr>
          <p:cNvPicPr>
            <a:picLocks noGrp="1" noRot="1" noChangeAspect="1" noMove="1" noResize="1" noEditPoints="1" noAdjustHandles="1" noChangeArrowheads="1" noChangeShapeType="1" noCrop="1"/>
          </p:cNvPicPr>
          <p:nvPr/>
        </p:nvPicPr>
        <p:blipFill>
          <a:blip r:embed="rId4"/>
          <a:srcRect/>
          <a:stretch/>
        </p:blipFill>
        <p:spPr>
          <a:xfrm>
            <a:off x="4279406" y="2067570"/>
            <a:ext cx="7772399" cy="3577771"/>
          </a:xfrm>
          <a:prstGeom prst="rect">
            <a:avLst/>
          </a:prstGeom>
        </p:spPr>
      </p:pic>
      <p:sp>
        <p:nvSpPr>
          <p:cNvPr id="3" name="Rectangle 2" descr="Intel Confidential">
            <a:extLst>
              <a:ext uri="{FF2B5EF4-FFF2-40B4-BE49-F238E27FC236}">
                <a16:creationId xmlns:a16="http://schemas.microsoft.com/office/drawing/2014/main" id="{C705AD2D-C8F9-8716-7E16-EB7D018FFAE3}"/>
              </a:ext>
            </a:extLst>
          </p:cNvPr>
          <p:cNvSpPr>
            <a:spLocks noGrp="1" noRot="1" noMove="1" noResize="1" noEditPoints="1" noAdjustHandles="1" noChangeArrowheads="1" noChangeShapeType="1"/>
          </p:cNvSpPr>
          <p:nvPr/>
        </p:nvSpPr>
        <p:spPr>
          <a:xfrm>
            <a:off x="11233643" y="6455939"/>
            <a:ext cx="561372" cy="246221"/>
          </a:xfrm>
          <a:prstGeom prst="rect">
            <a:avLst/>
          </a:prstGeom>
        </p:spPr>
        <p:txBody>
          <a:bodyPr wrap="none" anchor="b" anchorCtr="0">
            <a:spAutoFit/>
          </a:bodyPr>
          <a:lstStyle/>
          <a:p>
            <a:pPr algn="r"/>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Public</a:t>
            </a:r>
          </a:p>
        </p:txBody>
      </p:sp>
    </p:spTree>
    <p:extLst>
      <p:ext uri="{BB962C8B-B14F-4D97-AF65-F5344CB8AC3E}">
        <p14:creationId xmlns:p14="http://schemas.microsoft.com/office/powerpoint/2010/main" val="233509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ingle Title Line">
            <a:extLst>
              <a:ext uri="{FF2B5EF4-FFF2-40B4-BE49-F238E27FC236}">
                <a16:creationId xmlns:a16="http://schemas.microsoft.com/office/drawing/2014/main" id="{914D2D20-665E-021D-C2BD-7A48F43854DA}"/>
              </a:ext>
            </a:extLst>
          </p:cNvPr>
          <p:cNvSpPr txBox="1">
            <a:spLocks noGrp="1" noRot="1" noMove="1" noResize="1" noEditPoints="1" noAdjustHandles="1" noChangeArrowheads="1" noChangeShapeType="1"/>
          </p:cNvSpPr>
          <p:nvPr/>
        </p:nvSpPr>
        <p:spPr>
          <a:xfrm>
            <a:off x="648074" y="1608138"/>
            <a:ext cx="10972800" cy="985837"/>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C7FD"/>
                </a:solidFill>
                <a:effectLst/>
                <a:uLnTx/>
                <a:uFillTx/>
                <a:latin typeface="IntelOne Text Light"/>
                <a:ea typeface="Helvetica Neue"/>
                <a:cs typeface="Helvetica Neue"/>
              </a:rPr>
              <a:t>Contents</a:t>
            </a:r>
          </a:p>
        </p:txBody>
      </p:sp>
      <p:sp>
        <p:nvSpPr>
          <p:cNvPr id="7" name="TextBox 6">
            <a:extLst>
              <a:ext uri="{FF2B5EF4-FFF2-40B4-BE49-F238E27FC236}">
                <a16:creationId xmlns:a16="http://schemas.microsoft.com/office/drawing/2014/main" id="{C9691382-B7C9-2156-B3C5-3FC28171B283}"/>
              </a:ext>
            </a:extLst>
          </p:cNvPr>
          <p:cNvSpPr txBox="1">
            <a:spLocks noGrp="1" noRot="1" noMove="1" noResize="1" noEditPoints="1" noAdjustHandles="1" noChangeArrowheads="1" noChangeShapeType="1"/>
          </p:cNvSpPr>
          <p:nvPr/>
        </p:nvSpPr>
        <p:spPr>
          <a:xfrm>
            <a:off x="648074" y="2593975"/>
            <a:ext cx="6099586" cy="2800767"/>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
                <a:srgbClr val="00C7FD"/>
              </a:buClr>
              <a:buSzTx/>
              <a:buFont typeface="Wingdings" pitchFamily="2" charset="2"/>
              <a:buChar char="§"/>
              <a:tabLst/>
              <a:defRPr/>
            </a:pPr>
            <a:r>
              <a:rPr kumimoji="0" lang="en-US" sz="2000" b="0" i="0" u="none" strike="noStrike" kern="1200" cap="none" spc="0" normalizeH="0" baseline="0" noProof="0">
                <a:ln>
                  <a:noFill/>
                </a:ln>
                <a:solidFill>
                  <a:srgbClr val="FFFFFF"/>
                </a:solidFill>
                <a:effectLst/>
                <a:uLnTx/>
                <a:uFillTx/>
                <a:latin typeface="IntelOne Text"/>
                <a:ea typeface="Helvetica Neue"/>
                <a:cs typeface="Helvetica Neue"/>
              </a:rPr>
              <a:t>Introduction: The era of intelligence </a:t>
            </a:r>
          </a:p>
          <a:p>
            <a:pPr marL="228600" marR="0" lvl="0" indent="-228600" algn="l" defTabSz="914400" rtl="0" eaLnBrk="1" fontAlgn="auto" latinLnBrk="0" hangingPunct="1">
              <a:lnSpc>
                <a:spcPct val="90000"/>
              </a:lnSpc>
              <a:spcBef>
                <a:spcPts val="1000"/>
              </a:spcBef>
              <a:spcAft>
                <a:spcPts val="0"/>
              </a:spcAft>
              <a:buClr>
                <a:srgbClr val="00C7FD"/>
              </a:buClr>
              <a:buSzTx/>
              <a:buFont typeface="Wingdings" pitchFamily="2" charset="2"/>
              <a:buChar char="§"/>
              <a:tabLst/>
              <a:defRPr/>
            </a:pPr>
            <a:r>
              <a:rPr kumimoji="0" lang="en-US" sz="2000" b="0" i="0" u="none" strike="noStrike" kern="1200" cap="none" spc="0" normalizeH="0" baseline="0" noProof="0">
                <a:ln>
                  <a:noFill/>
                </a:ln>
                <a:solidFill>
                  <a:srgbClr val="FFFFFF"/>
                </a:solidFill>
                <a:effectLst/>
                <a:uLnTx/>
                <a:uFillTx/>
                <a:latin typeface="IntelOne Text"/>
                <a:ea typeface="Helvetica Neue"/>
                <a:cs typeface="Helvetica Neue"/>
              </a:rPr>
              <a:t>The business value of distributed computing</a:t>
            </a:r>
          </a:p>
          <a:p>
            <a:pPr marL="228600" marR="0" lvl="0" indent="-228600" algn="l" defTabSz="914400" rtl="0" eaLnBrk="1" fontAlgn="auto" latinLnBrk="0" hangingPunct="1">
              <a:lnSpc>
                <a:spcPct val="90000"/>
              </a:lnSpc>
              <a:spcBef>
                <a:spcPts val="1000"/>
              </a:spcBef>
              <a:spcAft>
                <a:spcPts val="0"/>
              </a:spcAft>
              <a:buClr>
                <a:srgbClr val="00C7FD"/>
              </a:buClr>
              <a:buSzTx/>
              <a:buFont typeface="Wingdings" pitchFamily="2" charset="2"/>
              <a:buChar char="§"/>
              <a:tabLst/>
              <a:defRPr/>
            </a:pPr>
            <a:r>
              <a:rPr kumimoji="0" lang="en-US" sz="2000" b="0" i="0" u="none" strike="noStrike" kern="1200" cap="none" spc="0" normalizeH="0" baseline="0" noProof="0">
                <a:ln>
                  <a:noFill/>
                </a:ln>
                <a:solidFill>
                  <a:srgbClr val="FFFFFF"/>
                </a:solidFill>
                <a:effectLst/>
                <a:uLnTx/>
                <a:uFillTx/>
                <a:latin typeface="IntelOne Text"/>
                <a:ea typeface="Helvetica Neue"/>
                <a:cs typeface="Helvetica Neue"/>
              </a:rPr>
              <a:t>Five tenets of distributed computing</a:t>
            </a:r>
          </a:p>
          <a:p>
            <a:pPr marL="228600" marR="0" lvl="0" indent="-228600" algn="l" defTabSz="914400" rtl="0" eaLnBrk="1" fontAlgn="auto" latinLnBrk="0" hangingPunct="1">
              <a:lnSpc>
                <a:spcPct val="90000"/>
              </a:lnSpc>
              <a:spcBef>
                <a:spcPts val="1000"/>
              </a:spcBef>
              <a:spcAft>
                <a:spcPts val="0"/>
              </a:spcAft>
              <a:buClr>
                <a:srgbClr val="00C7FD"/>
              </a:buClr>
              <a:buSzTx/>
              <a:buFont typeface="Wingdings" pitchFamily="2" charset="2"/>
              <a:buChar char="§"/>
              <a:tabLst/>
              <a:defRPr/>
            </a:pPr>
            <a:r>
              <a:rPr kumimoji="0" lang="en-US" sz="2000" b="0" i="0" u="none" strike="noStrike" kern="1200" cap="none" spc="0" normalizeH="0" baseline="0" noProof="0">
                <a:ln>
                  <a:noFill/>
                </a:ln>
                <a:solidFill>
                  <a:srgbClr val="FFFFFF"/>
                </a:solidFill>
                <a:effectLst/>
                <a:uLnTx/>
                <a:uFillTx/>
                <a:latin typeface="IntelOne Text"/>
                <a:ea typeface="Helvetica Neue"/>
                <a:cs typeface="Helvetica Neue"/>
              </a:rPr>
              <a:t>Factors to consider</a:t>
            </a:r>
          </a:p>
          <a:p>
            <a:pPr marL="228600" marR="0" lvl="0" indent="-228600" algn="l" defTabSz="914400" rtl="0" eaLnBrk="1" fontAlgn="auto" latinLnBrk="0" hangingPunct="1">
              <a:lnSpc>
                <a:spcPct val="90000"/>
              </a:lnSpc>
              <a:spcBef>
                <a:spcPts val="1000"/>
              </a:spcBef>
              <a:spcAft>
                <a:spcPts val="0"/>
              </a:spcAft>
              <a:buClr>
                <a:srgbClr val="00C7FD"/>
              </a:buClr>
              <a:buSzTx/>
              <a:buFont typeface="Wingdings" pitchFamily="2" charset="2"/>
              <a:buChar char="§"/>
              <a:tabLst/>
              <a:defRPr/>
            </a:pPr>
            <a:r>
              <a:rPr kumimoji="0" lang="en-US" sz="2000" b="0" i="0" u="none" strike="noStrike" kern="1200" cap="none" spc="0" normalizeH="0" baseline="0" noProof="0">
                <a:ln>
                  <a:noFill/>
                </a:ln>
                <a:solidFill>
                  <a:srgbClr val="FFFFFF"/>
                </a:solidFill>
                <a:effectLst/>
                <a:uLnTx/>
                <a:uFillTx/>
                <a:latin typeface="IntelOne Text"/>
                <a:ea typeface="Helvetica Neue"/>
                <a:cs typeface="Helvetica Neue"/>
              </a:rPr>
              <a:t>Intel distributed computing solutions</a:t>
            </a:r>
          </a:p>
          <a:p>
            <a:pPr marL="228600" indent="-228600">
              <a:lnSpc>
                <a:spcPct val="90000"/>
              </a:lnSpc>
              <a:spcBef>
                <a:spcPts val="1000"/>
              </a:spcBef>
              <a:buClr>
                <a:srgbClr val="00C7FD"/>
              </a:buClr>
              <a:buFont typeface="Wingdings" pitchFamily="2" charset="2"/>
              <a:buChar char="§"/>
              <a:defRPr/>
            </a:pPr>
            <a:r>
              <a:rPr kumimoji="0" lang="en-US" sz="2000" b="0" i="0" u="none" strike="noStrike" kern="1200" cap="none" spc="0" normalizeH="0" baseline="0" noProof="0">
                <a:ln>
                  <a:noFill/>
                </a:ln>
                <a:solidFill>
                  <a:srgbClr val="FFFFFF"/>
                </a:solidFill>
                <a:effectLst/>
                <a:uLnTx/>
                <a:uFillTx/>
                <a:latin typeface="IntelOne Text"/>
                <a:ea typeface="Helvetica Neue"/>
                <a:cs typeface="Helvetica Neue"/>
              </a:rPr>
              <a:t>Distributed computing and AI</a:t>
            </a:r>
          </a:p>
          <a:p>
            <a:pPr marL="228600" marR="0" lvl="0" indent="-228600" algn="l" defTabSz="914400" rtl="0" eaLnBrk="1" fontAlgn="auto" latinLnBrk="0" hangingPunct="1">
              <a:lnSpc>
                <a:spcPct val="90000"/>
              </a:lnSpc>
              <a:spcBef>
                <a:spcPts val="1000"/>
              </a:spcBef>
              <a:spcAft>
                <a:spcPts val="0"/>
              </a:spcAft>
              <a:buClr>
                <a:srgbClr val="00C7FD"/>
              </a:buClr>
              <a:buSzTx/>
              <a:buFont typeface="Wingdings" pitchFamily="2" charset="2"/>
              <a:buChar char="§"/>
              <a:tabLst/>
              <a:defRPr/>
            </a:pPr>
            <a:r>
              <a:rPr kumimoji="0" lang="en-US" sz="2000" b="0" i="0" u="none" strike="noStrike" kern="1200" cap="none" spc="0" normalizeH="0" baseline="0" noProof="0">
                <a:ln>
                  <a:noFill/>
                </a:ln>
                <a:solidFill>
                  <a:srgbClr val="FFFFFF"/>
                </a:solidFill>
                <a:effectLst/>
                <a:uLnTx/>
                <a:uFillTx/>
                <a:latin typeface="IntelOne Text"/>
                <a:ea typeface="Helvetica Neue"/>
                <a:cs typeface="Helvetica Neue"/>
              </a:rPr>
              <a:t>Conclusion</a:t>
            </a:r>
          </a:p>
        </p:txBody>
      </p:sp>
      <p:sp>
        <p:nvSpPr>
          <p:cNvPr id="4" name="Rectangle 3" descr="Intel Confidential">
            <a:extLst>
              <a:ext uri="{FF2B5EF4-FFF2-40B4-BE49-F238E27FC236}">
                <a16:creationId xmlns:a16="http://schemas.microsoft.com/office/drawing/2014/main" id="{8E837961-90D1-3121-D0F9-FE31B714214C}"/>
              </a:ext>
            </a:extLst>
          </p:cNvPr>
          <p:cNvSpPr>
            <a:spLocks noGrp="1" noRot="1" noMove="1" noResize="1" noEditPoints="1" noAdjustHandles="1" noChangeArrowheads="1" noChangeShapeType="1"/>
          </p:cNvSpPr>
          <p:nvPr/>
        </p:nvSpPr>
        <p:spPr>
          <a:xfrm>
            <a:off x="11233643" y="6455939"/>
            <a:ext cx="561372" cy="246221"/>
          </a:xfrm>
          <a:prstGeom prst="rect">
            <a:avLst/>
          </a:prstGeom>
        </p:spPr>
        <p:txBody>
          <a:bodyPr wrap="none" anchor="b" anchorCtr="0">
            <a:spAutoFit/>
          </a:bodyPr>
          <a:lstStyle/>
          <a:p>
            <a:pPr algn="r"/>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Public</a:t>
            </a:r>
          </a:p>
        </p:txBody>
      </p:sp>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7D03E038-FB46-CC0F-164B-F18A26C0AD8F}"/>
              </a:ext>
            </a:extLst>
          </p:cNvPr>
          <p:cNvSpPr txBox="1">
            <a:spLocks noGrp="1" noRot="1" noMove="1" noResize="1" noEditPoints="1" noAdjustHandles="1" noChangeArrowheads="1" noChangeShapeType="1"/>
          </p:cNvSpPr>
          <p:nvPr/>
        </p:nvSpPr>
        <p:spPr>
          <a:xfrm>
            <a:off x="609600" y="381002"/>
            <a:ext cx="11150278" cy="985367"/>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C7FD"/>
                </a:solidFill>
                <a:effectLst/>
                <a:uLnTx/>
                <a:uFillTx/>
                <a:latin typeface="IntelOne Text Light"/>
                <a:ea typeface="Helvetica Neue"/>
                <a:cs typeface="Helvetica Neue"/>
              </a:rPr>
              <a:t>Enable AI and Security with Red Hat Validated Designs</a:t>
            </a:r>
          </a:p>
        </p:txBody>
      </p:sp>
      <p:sp>
        <p:nvSpPr>
          <p:cNvPr id="9" name="TextBox 8">
            <a:extLst>
              <a:ext uri="{FF2B5EF4-FFF2-40B4-BE49-F238E27FC236}">
                <a16:creationId xmlns:a16="http://schemas.microsoft.com/office/drawing/2014/main" id="{3EDF80CB-6E9D-CE6A-E64D-5EDB4B14E673}"/>
              </a:ext>
            </a:extLst>
          </p:cNvPr>
          <p:cNvSpPr txBox="1">
            <a:spLocks noGrp="1" noRot="1" noMove="1" noResize="1" noEditPoints="1" noAdjustHandles="1" noChangeArrowheads="1" noChangeShapeType="1"/>
          </p:cNvSpPr>
          <p:nvPr/>
        </p:nvSpPr>
        <p:spPr>
          <a:xfrm>
            <a:off x="609600" y="1182845"/>
            <a:ext cx="5429864" cy="524390"/>
          </a:xfrm>
          <a:prstGeom prst="rect">
            <a:avLst/>
          </a:prstGeom>
        </p:spPr>
        <p:txBody>
          <a:bodyPr vert="horz" lIns="91440" tIns="45720" rIns="91440" bIns="45720" rtlCol="0">
            <a:noAutofit/>
          </a:bodyPr>
          <a:lstStyle/>
          <a:p>
            <a:pPr>
              <a:lnSpc>
                <a:spcPct val="90000"/>
              </a:lnSpc>
              <a:spcBef>
                <a:spcPts val="1000"/>
              </a:spcBef>
              <a:buClr>
                <a:srgbClr val="0068B5"/>
              </a:buClr>
            </a:pPr>
            <a:r>
              <a:rPr lang="en-US" sz="2000">
                <a:solidFill>
                  <a:srgbClr val="FFFFFF"/>
                </a:solidFill>
                <a:latin typeface="IntelOne Text"/>
                <a:ea typeface="Helvetica Neue"/>
                <a:cs typeface="Helvetica Neue"/>
              </a:rPr>
              <a:t>Simplify the deployment process: No extensive manual configurations for fully operational AI workflows</a:t>
            </a:r>
          </a:p>
        </p:txBody>
      </p:sp>
      <p:sp>
        <p:nvSpPr>
          <p:cNvPr id="10" name="Content Placeholder 1">
            <a:extLst>
              <a:ext uri="{FF2B5EF4-FFF2-40B4-BE49-F238E27FC236}">
                <a16:creationId xmlns:a16="http://schemas.microsoft.com/office/drawing/2014/main" id="{4D44B952-F70F-138B-C7F6-9779AE72085E}"/>
              </a:ext>
            </a:extLst>
          </p:cNvPr>
          <p:cNvSpPr txBox="1">
            <a:spLocks noGrp="1" noRot="1" noMove="1" noResize="1" noEditPoints="1" noAdjustHandles="1" noChangeArrowheads="1" noChangeShapeType="1"/>
          </p:cNvSpPr>
          <p:nvPr/>
        </p:nvSpPr>
        <p:spPr>
          <a:xfrm>
            <a:off x="609599" y="2353136"/>
            <a:ext cx="5606006" cy="40352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itchFamily="2" charset="2"/>
              <a:buChar char="§"/>
              <a:defRPr sz="20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itchFamily="2" charset="2"/>
              <a:buChar char="§"/>
              <a:defRPr sz="18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itchFamily="2" charset="2"/>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itchFamily="2" charset="2"/>
              <a:buChar char="§"/>
              <a:defRPr sz="14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itchFamily="2" charset="2"/>
              <a:buChar char="§"/>
              <a:defRPr sz="12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sz="1500">
                <a:latin typeface="IntelOne Text" panose="020B0503020203020204" pitchFamily="34" charset="77"/>
              </a:rPr>
              <a:t>Red Hat validated patterns from Intel make it easy to enable AI and security features and accelerations provided by the latest Intel® Xeon® Scalable processors running Red Hat OpenShift 4.14. </a:t>
            </a:r>
          </a:p>
          <a:p>
            <a:pPr>
              <a:buClr>
                <a:schemeClr val="accent1">
                  <a:lumMod val="60000"/>
                  <a:lumOff val="40000"/>
                </a:schemeClr>
              </a:buClr>
            </a:pPr>
            <a:r>
              <a:rPr lang="en-US" sz="1500">
                <a:latin typeface="IntelOne Text" panose="020B0503020203020204" pitchFamily="34" charset="77"/>
              </a:rPr>
              <a:t>Intel® Advanced Matrix Extensions (Intel® AMX) boosts the speed and efficiency of AI workloads.</a:t>
            </a:r>
          </a:p>
          <a:p>
            <a:pPr>
              <a:buClr>
                <a:schemeClr val="accent1">
                  <a:lumMod val="60000"/>
                  <a:lumOff val="40000"/>
                </a:schemeClr>
              </a:buClr>
            </a:pPr>
            <a:r>
              <a:rPr lang="en-US" sz="1500">
                <a:latin typeface="IntelOne Text" panose="020B0503020203020204" pitchFamily="34" charset="77"/>
              </a:rPr>
              <a:t>Intel® Software Guard Extensions (Intel® SGX) helps provide robust support for confidential computing.</a:t>
            </a:r>
          </a:p>
          <a:p>
            <a:pPr>
              <a:buClr>
                <a:schemeClr val="accent1">
                  <a:lumMod val="60000"/>
                  <a:lumOff val="40000"/>
                </a:schemeClr>
              </a:buClr>
            </a:pPr>
            <a:r>
              <a:rPr lang="en-US" sz="1500">
                <a:latin typeface="IntelOne Text" panose="020B0503020203020204" pitchFamily="34" charset="77"/>
              </a:rPr>
              <a:t>Encryption and compression are offloaded to a dedicated accelerator using Intel® QuickAssist Technology </a:t>
            </a:r>
            <a:br>
              <a:rPr lang="en-US" sz="1500">
                <a:latin typeface="IntelOne Text" panose="020B0503020203020204" pitchFamily="34" charset="77"/>
              </a:rPr>
            </a:br>
            <a:r>
              <a:rPr lang="en-US" sz="1500">
                <a:latin typeface="IntelOne Text" panose="020B0503020203020204" pitchFamily="34" charset="77"/>
              </a:rPr>
              <a:t>(Intel® QAT) for improved performance.</a:t>
            </a:r>
          </a:p>
          <a:p>
            <a:pPr marL="0" indent="0">
              <a:buFont typeface="Wingdings" pitchFamily="2" charset="2"/>
              <a:buNone/>
            </a:pPr>
            <a:endParaRPr lang="en-US" sz="1500">
              <a:latin typeface="IntelOne Text" panose="020B0503020203020204" pitchFamily="34" charset="77"/>
            </a:endParaRPr>
          </a:p>
          <a:p>
            <a:pPr marL="0" indent="0">
              <a:buFont typeface="Wingdings" pitchFamily="2" charset="2"/>
              <a:buNone/>
            </a:pPr>
            <a:r>
              <a:rPr lang="en-US" sz="1500">
                <a:latin typeface="IntelOne Text" panose="020B0503020203020204" pitchFamily="34" charset="77"/>
              </a:rPr>
              <a:t>Learn more: “</a:t>
            </a:r>
            <a:r>
              <a:rPr lang="en-US" sz="1500">
                <a:solidFill>
                  <a:schemeClr val="accent1">
                    <a:lumMod val="60000"/>
                    <a:lumOff val="40000"/>
                  </a:schemeClr>
                </a:solidFill>
                <a:latin typeface="IntelOne Text" panose="020B0503020203020204" pitchFamily="34" charset="77"/>
                <a:hlinkClick r:id="rId3">
                  <a:extLst>
                    <a:ext uri="{A12FA001-AC4F-418D-AE19-62706E023703}">
                      <ahyp:hlinkClr xmlns:ahyp="http://schemas.microsoft.com/office/drawing/2018/hyperlinkcolor" val="tx"/>
                    </a:ext>
                  </a:extLst>
                </a:hlinkClick>
              </a:rPr>
              <a:t>Accelerate AI Applications and Workflows with Red Hat® OpenShift® 4.14 on 4th Gen Intel® Xeon® Scalable Processors – Solutions Reference Architecture</a:t>
            </a:r>
            <a:r>
              <a:rPr lang="en-US" sz="1500">
                <a:latin typeface="IntelOne Text" panose="020B0503020203020204" pitchFamily="34" charset="77"/>
              </a:rPr>
              <a:t>”</a:t>
            </a:r>
          </a:p>
        </p:txBody>
      </p:sp>
      <p:pic>
        <p:nvPicPr>
          <p:cNvPr id="12" name="Picture 11">
            <a:extLst>
              <a:ext uri="{FF2B5EF4-FFF2-40B4-BE49-F238E27FC236}">
                <a16:creationId xmlns:a16="http://schemas.microsoft.com/office/drawing/2014/main" id="{186D13A7-F066-DF3E-28AF-1BB87DC5CDEC}"/>
              </a:ext>
            </a:extLst>
          </p:cNvPr>
          <p:cNvPicPr>
            <a:picLocks noGrp="1" noRot="1" noChangeAspect="1" noMove="1" noResize="1" noEditPoints="1" noAdjustHandles="1" noChangeArrowheads="1" noChangeShapeType="1" noCrop="1"/>
          </p:cNvPicPr>
          <p:nvPr/>
        </p:nvPicPr>
        <p:blipFill>
          <a:blip r:embed="rId4"/>
          <a:srcRect/>
          <a:stretch/>
        </p:blipFill>
        <p:spPr>
          <a:xfrm>
            <a:off x="609599" y="862666"/>
            <a:ext cx="11437125" cy="5132667"/>
          </a:xfrm>
          <a:prstGeom prst="rect">
            <a:avLst/>
          </a:prstGeom>
        </p:spPr>
      </p:pic>
      <p:sp>
        <p:nvSpPr>
          <p:cNvPr id="3" name="Rectangle 2" descr="Intel Confidential">
            <a:extLst>
              <a:ext uri="{FF2B5EF4-FFF2-40B4-BE49-F238E27FC236}">
                <a16:creationId xmlns:a16="http://schemas.microsoft.com/office/drawing/2014/main" id="{4D7B8206-4CDF-2478-4D3A-094D1B9C8193}"/>
              </a:ext>
            </a:extLst>
          </p:cNvPr>
          <p:cNvSpPr>
            <a:spLocks noGrp="1" noRot="1" noMove="1" noResize="1" noEditPoints="1" noAdjustHandles="1" noChangeArrowheads="1" noChangeShapeType="1"/>
          </p:cNvSpPr>
          <p:nvPr/>
        </p:nvSpPr>
        <p:spPr>
          <a:xfrm>
            <a:off x="11233643" y="6455939"/>
            <a:ext cx="561372" cy="246221"/>
          </a:xfrm>
          <a:prstGeom prst="rect">
            <a:avLst/>
          </a:prstGeom>
        </p:spPr>
        <p:txBody>
          <a:bodyPr wrap="none" anchor="b" anchorCtr="0">
            <a:spAutoFit/>
          </a:bodyPr>
          <a:lstStyle/>
          <a:p>
            <a:pPr algn="r"/>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Public</a:t>
            </a:r>
          </a:p>
        </p:txBody>
      </p:sp>
    </p:spTree>
    <p:extLst>
      <p:ext uri="{BB962C8B-B14F-4D97-AF65-F5344CB8AC3E}">
        <p14:creationId xmlns:p14="http://schemas.microsoft.com/office/powerpoint/2010/main" val="321955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BD6A18EF-9A11-1CC4-5E62-6BD15CB0F02D}"/>
              </a:ext>
            </a:extLst>
          </p:cNvPr>
          <p:cNvSpPr txBox="1">
            <a:spLocks noGrp="1" noRot="1" noMove="1" noResize="1" noEditPoints="1" noAdjustHandles="1" noChangeArrowheads="1" noChangeShapeType="1"/>
          </p:cNvSpPr>
          <p:nvPr/>
        </p:nvSpPr>
        <p:spPr>
          <a:xfrm>
            <a:off x="609600" y="381000"/>
            <a:ext cx="10972800" cy="98583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C7FD"/>
                </a:solidFill>
                <a:effectLst/>
                <a:uLnTx/>
                <a:uFillTx/>
                <a:latin typeface="IntelOne Text Light"/>
                <a:ea typeface="Helvetica Neue"/>
                <a:cs typeface="Helvetica Neue"/>
              </a:rPr>
              <a:t>Accelerate Containerized Workloads</a:t>
            </a:r>
          </a:p>
        </p:txBody>
      </p:sp>
      <p:sp>
        <p:nvSpPr>
          <p:cNvPr id="11" name="TextBox 10">
            <a:extLst>
              <a:ext uri="{FF2B5EF4-FFF2-40B4-BE49-F238E27FC236}">
                <a16:creationId xmlns:a16="http://schemas.microsoft.com/office/drawing/2014/main" id="{B09BB8C3-08EE-E3A2-1F87-0C0A7A76F06F}"/>
              </a:ext>
            </a:extLst>
          </p:cNvPr>
          <p:cNvSpPr txBox="1">
            <a:spLocks noGrp="1" noRot="1" noMove="1" noResize="1" noEditPoints="1" noAdjustHandles="1" noChangeArrowheads="1" noChangeShapeType="1"/>
          </p:cNvSpPr>
          <p:nvPr/>
        </p:nvSpPr>
        <p:spPr>
          <a:xfrm>
            <a:off x="609600" y="1166314"/>
            <a:ext cx="6093912" cy="400110"/>
          </a:xfrm>
          <a:prstGeom prst="rect">
            <a:avLst/>
          </a:prstGeom>
          <a:noFill/>
        </p:spPr>
        <p:txBody>
          <a:bodyPr wrap="square">
            <a:spAutoFit/>
          </a:bodyPr>
          <a:lstStyle/>
          <a:p>
            <a:r>
              <a:rPr lang="en-US" sz="2000" b="1">
                <a:solidFill>
                  <a:srgbClr val="FFFFFF"/>
                </a:solidFill>
                <a:latin typeface="IntelOne Text Bold"/>
                <a:ea typeface="Helvetica Neue"/>
                <a:cs typeface="Helvetica Neue"/>
              </a:rPr>
              <a:t>Intel device plugins framework for Kubernetes</a:t>
            </a:r>
          </a:p>
        </p:txBody>
      </p:sp>
      <p:sp>
        <p:nvSpPr>
          <p:cNvPr id="13" name="Content Placeholder 1">
            <a:extLst>
              <a:ext uri="{FF2B5EF4-FFF2-40B4-BE49-F238E27FC236}">
                <a16:creationId xmlns:a16="http://schemas.microsoft.com/office/drawing/2014/main" id="{4418855D-660D-CFFF-BAD8-B800B49D1E88}"/>
              </a:ext>
            </a:extLst>
          </p:cNvPr>
          <p:cNvSpPr txBox="1">
            <a:spLocks noGrp="1" noRot="1" noMove="1" noResize="1" noEditPoints="1" noAdjustHandles="1" noChangeArrowheads="1" noChangeShapeType="1"/>
          </p:cNvSpPr>
          <p:nvPr/>
        </p:nvSpPr>
        <p:spPr>
          <a:xfrm>
            <a:off x="609600" y="1912938"/>
            <a:ext cx="5827713" cy="46577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itchFamily="2" charset="2"/>
              <a:buChar char="§"/>
              <a:defRPr sz="20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itchFamily="2" charset="2"/>
              <a:buChar char="§"/>
              <a:defRPr sz="18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itchFamily="2" charset="2"/>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itchFamily="2" charset="2"/>
              <a:buChar char="§"/>
              <a:defRPr sz="14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itchFamily="2" charset="2"/>
              <a:buChar char="§"/>
              <a:defRPr sz="12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C7FD"/>
              </a:buClr>
              <a:buSzTx/>
              <a:buFont typeface="Wingdings" pitchFamily="2" charset="2"/>
              <a:buNone/>
              <a:tabLst/>
              <a:defRPr/>
            </a:pPr>
            <a:r>
              <a:rPr kumimoji="0" lang="en-US" sz="1500" b="0" i="0" u="none" strike="noStrike" kern="1200" cap="none" spc="0" normalizeH="0" baseline="0" noProof="0">
                <a:ln>
                  <a:noFill/>
                </a:ln>
                <a:solidFill>
                  <a:srgbClr val="FFFFFF"/>
                </a:solidFill>
                <a:effectLst/>
                <a:uLnTx/>
                <a:uFillTx/>
                <a:latin typeface="IntelOne Text"/>
                <a:ea typeface="Helvetica Neue"/>
                <a:cs typeface="Helvetica Neue"/>
              </a:rPr>
              <a:t>Accelerate complex containerized workloads by using advanced hardware resources such as graphics processing units (GPUs), high-performance network interface cards (NICs), and field-programmable gate arrays (FPGAs).</a:t>
            </a:r>
          </a:p>
          <a:p>
            <a:pPr marL="0" marR="0" lvl="0" indent="0" algn="l" defTabSz="914400" rtl="0" eaLnBrk="1" fontAlgn="auto" latinLnBrk="0" hangingPunct="1">
              <a:lnSpc>
                <a:spcPct val="90000"/>
              </a:lnSpc>
              <a:spcBef>
                <a:spcPts val="1000"/>
              </a:spcBef>
              <a:spcAft>
                <a:spcPts val="0"/>
              </a:spcAft>
              <a:buClr>
                <a:srgbClr val="00C7FD"/>
              </a:buClr>
              <a:buSzTx/>
              <a:buFont typeface="Wingdings" pitchFamily="2" charset="2"/>
              <a:buNone/>
              <a:tabLst/>
              <a:defRPr/>
            </a:pPr>
            <a:r>
              <a:rPr kumimoji="0" lang="en-US" sz="1500" b="0" i="0" u="none" strike="noStrike" kern="1200" cap="none" spc="0" normalizeH="0" baseline="0" noProof="0">
                <a:ln>
                  <a:noFill/>
                </a:ln>
                <a:solidFill>
                  <a:srgbClr val="FFFFFF"/>
                </a:solidFill>
                <a:effectLst/>
                <a:uLnTx/>
                <a:uFillTx/>
                <a:latin typeface="IntelOne Text"/>
                <a:ea typeface="Helvetica Neue"/>
                <a:cs typeface="Helvetica Neue"/>
              </a:rPr>
              <a:t>The framework provides a container experience kit that simplifies the installation and configuration of Kubernetes clusters on Intel® architecture using Ansible.</a:t>
            </a:r>
          </a:p>
          <a:p>
            <a:pPr marL="0" marR="0" lvl="0" indent="0" algn="l" defTabSz="914400" rtl="0" eaLnBrk="1" fontAlgn="auto" latinLnBrk="0" hangingPunct="1">
              <a:lnSpc>
                <a:spcPct val="90000"/>
              </a:lnSpc>
              <a:spcBef>
                <a:spcPts val="1000"/>
              </a:spcBef>
              <a:spcAft>
                <a:spcPts val="0"/>
              </a:spcAft>
              <a:buClr>
                <a:srgbClr val="00C7FD"/>
              </a:buClr>
              <a:buSzTx/>
              <a:buFont typeface="Wingdings" pitchFamily="2" charset="2"/>
              <a:buNone/>
              <a:tabLst/>
              <a:defRPr/>
            </a:pPr>
            <a:r>
              <a:rPr kumimoji="0" lang="en-US" sz="1500" b="0" i="0" u="none" strike="noStrike" kern="1200" cap="none" spc="0" normalizeH="0" baseline="0" noProof="0">
                <a:ln>
                  <a:noFill/>
                </a:ln>
                <a:solidFill>
                  <a:srgbClr val="FFFFFF"/>
                </a:solidFill>
                <a:effectLst/>
                <a:uLnTx/>
                <a:uFillTx/>
                <a:latin typeface="IntelOne Text"/>
                <a:ea typeface="Helvetica Neue"/>
                <a:cs typeface="Helvetica Neue"/>
              </a:rPr>
              <a:t>The Cloud Native Data Plane (CNDP) framework is optimized for packet processing in cloud applications. By integrating with the AF_XDP plugins for Kubernetes, CNDP applications can run in security-enabled, unprivileged pods.</a:t>
            </a:r>
          </a:p>
          <a:p>
            <a:pPr marL="0" marR="0" lvl="0" indent="0" algn="l" defTabSz="914400" rtl="0" eaLnBrk="1" fontAlgn="auto" latinLnBrk="0" hangingPunct="1">
              <a:lnSpc>
                <a:spcPct val="90000"/>
              </a:lnSpc>
              <a:spcBef>
                <a:spcPts val="1000"/>
              </a:spcBef>
              <a:spcAft>
                <a:spcPts val="0"/>
              </a:spcAft>
              <a:buClr>
                <a:srgbClr val="00C7FD"/>
              </a:buClr>
              <a:buSzTx/>
              <a:buFont typeface="Wingdings" pitchFamily="2" charset="2"/>
              <a:buNone/>
              <a:tabLst/>
              <a:defRPr/>
            </a:pPr>
            <a:r>
              <a:rPr kumimoji="0" lang="en-US" sz="1500" b="0" i="0" u="none" strike="noStrike" kern="1200" cap="none" spc="0" normalizeH="0" baseline="0" noProof="0">
                <a:ln>
                  <a:noFill/>
                </a:ln>
                <a:solidFill>
                  <a:srgbClr val="FFFFFF"/>
                </a:solidFill>
                <a:effectLst/>
                <a:uLnTx/>
                <a:uFillTx/>
                <a:latin typeface="IntelOne Text"/>
                <a:ea typeface="Helvetica Neue"/>
                <a:cs typeface="Helvetica Neue"/>
              </a:rPr>
              <a:t>Learn more: “</a:t>
            </a:r>
            <a:r>
              <a:rPr kumimoji="0" lang="en-US" sz="1500" b="0" i="0" u="none" strike="noStrike" kern="1200" cap="none" spc="0" normalizeH="0" baseline="0" noProof="0">
                <a:ln>
                  <a:noFill/>
                </a:ln>
                <a:solidFill>
                  <a:schemeClr val="accent1">
                    <a:lumMod val="60000"/>
                    <a:lumOff val="40000"/>
                  </a:schemeClr>
                </a:solidFill>
                <a:effectLst/>
                <a:uLnTx/>
                <a:uFillTx/>
                <a:latin typeface="IntelOne Text"/>
                <a:ea typeface="Helvetica Neue"/>
                <a:cs typeface="Helvetica Neue"/>
                <a:hlinkClick r:id="rId3">
                  <a:extLst>
                    <a:ext uri="{A12FA001-AC4F-418D-AE19-62706E023703}">
                      <ahyp:hlinkClr xmlns:ahyp="http://schemas.microsoft.com/office/drawing/2018/hyperlinkcolor" val="tx"/>
                    </a:ext>
                  </a:extLst>
                </a:hlinkClick>
              </a:rPr>
              <a:t>GitHub collection of Intel® device plugins for Kubernetes</a:t>
            </a:r>
            <a:r>
              <a:rPr kumimoji="0" lang="en-US" sz="1500" b="0" i="0" u="none" strike="noStrike" kern="1200" cap="none" spc="0" normalizeH="0" baseline="0" noProof="0">
                <a:ln>
                  <a:noFill/>
                </a:ln>
                <a:solidFill>
                  <a:srgbClr val="FFFFFF"/>
                </a:solidFill>
                <a:effectLst/>
                <a:uLnTx/>
                <a:uFillTx/>
                <a:latin typeface="IntelOne Text"/>
                <a:ea typeface="Helvetica Neue"/>
                <a:cs typeface="Helvetica Neue"/>
              </a:rPr>
              <a:t>”</a:t>
            </a:r>
          </a:p>
        </p:txBody>
      </p:sp>
      <p:pic>
        <p:nvPicPr>
          <p:cNvPr id="14" name="Picture 13" descr="Kubernetes logo">
            <a:extLst>
              <a:ext uri="{FF2B5EF4-FFF2-40B4-BE49-F238E27FC236}">
                <a16:creationId xmlns:a16="http://schemas.microsoft.com/office/drawing/2014/main" id="{DA5895BD-ADD9-D18F-B89E-676CCFBD70A4}"/>
              </a:ext>
            </a:extLst>
          </p:cNvPr>
          <p:cNvPicPr>
            <a:picLocks noGrp="1" noRot="1" noChangeAspect="1" noMove="1" noResize="1" noEditPoints="1" noAdjustHandles="1" noChangeArrowheads="1" noChangeShapeType="1" noCrop="1"/>
          </p:cNvPicPr>
          <p:nvPr/>
        </p:nvPicPr>
        <p:blipFill>
          <a:blip r:embed="rId4"/>
          <a:stretch>
            <a:fillRect/>
          </a:stretch>
        </p:blipFill>
        <p:spPr>
          <a:xfrm>
            <a:off x="7207173" y="2407671"/>
            <a:ext cx="1379202" cy="1338003"/>
          </a:xfrm>
          <a:prstGeom prst="rect">
            <a:avLst/>
          </a:prstGeom>
        </p:spPr>
      </p:pic>
      <p:sp>
        <p:nvSpPr>
          <p:cNvPr id="3" name="Rectangle 2" descr="Intel Confidential">
            <a:extLst>
              <a:ext uri="{FF2B5EF4-FFF2-40B4-BE49-F238E27FC236}">
                <a16:creationId xmlns:a16="http://schemas.microsoft.com/office/drawing/2014/main" id="{9F56B2A5-AB2C-DFC2-F5BF-6D4C911460A0}"/>
              </a:ext>
            </a:extLst>
          </p:cNvPr>
          <p:cNvSpPr>
            <a:spLocks noGrp="1" noRot="1" noMove="1" noResize="1" noEditPoints="1" noAdjustHandles="1" noChangeArrowheads="1" noChangeShapeType="1"/>
          </p:cNvSpPr>
          <p:nvPr/>
        </p:nvSpPr>
        <p:spPr>
          <a:xfrm>
            <a:off x="11233643" y="6455939"/>
            <a:ext cx="561372" cy="246221"/>
          </a:xfrm>
          <a:prstGeom prst="rect">
            <a:avLst/>
          </a:prstGeom>
        </p:spPr>
        <p:txBody>
          <a:bodyPr wrap="none" anchor="b" anchorCtr="0">
            <a:spAutoFit/>
          </a:bodyPr>
          <a:lstStyle/>
          <a:p>
            <a:pPr algn="r"/>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Public</a:t>
            </a:r>
          </a:p>
        </p:txBody>
      </p:sp>
    </p:spTree>
    <p:extLst>
      <p:ext uri="{BB962C8B-B14F-4D97-AF65-F5344CB8AC3E}">
        <p14:creationId xmlns:p14="http://schemas.microsoft.com/office/powerpoint/2010/main" val="398588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200FA18-1293-F6E0-3DAC-E7BE3F57F029}"/>
              </a:ext>
            </a:extLst>
          </p:cNvPr>
          <p:cNvSpPr txBox="1">
            <a:spLocks/>
          </p:cNvSpPr>
          <p:nvPr/>
        </p:nvSpPr>
        <p:spPr>
          <a:xfrm>
            <a:off x="609600" y="381002"/>
            <a:ext cx="10972800" cy="985367"/>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kern="1200">
                <a:solidFill>
                  <a:srgbClr val="00C7FD"/>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C7FD"/>
                </a:solidFill>
                <a:effectLst/>
                <a:uLnTx/>
                <a:uFillTx/>
                <a:latin typeface="IntelOne Text Light"/>
                <a:ea typeface="Helvetica Neue"/>
                <a:cs typeface="Helvetica Neue"/>
              </a:rPr>
              <a:t>Distributed Computing and Artificial Intelligence (AI)</a:t>
            </a:r>
          </a:p>
        </p:txBody>
      </p:sp>
      <p:sp>
        <p:nvSpPr>
          <p:cNvPr id="9" name="Content Placeholder 2">
            <a:extLst>
              <a:ext uri="{FF2B5EF4-FFF2-40B4-BE49-F238E27FC236}">
                <a16:creationId xmlns:a16="http://schemas.microsoft.com/office/drawing/2014/main" id="{4996CF14-F06E-F20B-F0CD-5717835E0945}"/>
              </a:ext>
            </a:extLst>
          </p:cNvPr>
          <p:cNvSpPr txBox="1">
            <a:spLocks/>
          </p:cNvSpPr>
          <p:nvPr/>
        </p:nvSpPr>
        <p:spPr>
          <a:xfrm>
            <a:off x="609600" y="1487056"/>
            <a:ext cx="10972800" cy="46582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itchFamily="2" charset="2"/>
              <a:buChar char="§"/>
              <a:defRPr sz="20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itchFamily="2" charset="2"/>
              <a:buChar char="§"/>
              <a:defRPr sz="18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itchFamily="2" charset="2"/>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itchFamily="2" charset="2"/>
              <a:buChar char="§"/>
              <a:defRPr sz="14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itchFamily="2" charset="2"/>
              <a:buChar char="§"/>
              <a:defRPr sz="12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C7FD"/>
              </a:buClr>
              <a:buSzTx/>
              <a:buFont typeface="Wingdings" pitchFamily="2" charset="2"/>
              <a:buChar char="§"/>
              <a:tabLst/>
              <a:defRPr/>
            </a:pPr>
            <a:r>
              <a:rPr kumimoji="0" lang="en-US" sz="2000" b="0" i="0" u="none" strike="noStrike" kern="1200" cap="none" spc="0" normalizeH="0" baseline="0" noProof="0">
                <a:ln>
                  <a:noFill/>
                </a:ln>
                <a:solidFill>
                  <a:srgbClr val="FFFFFF"/>
                </a:solidFill>
                <a:effectLst/>
                <a:uLnTx/>
                <a:uFillTx/>
                <a:latin typeface="IntelOne Text"/>
                <a:ea typeface="Helvetica Neue"/>
                <a:cs typeface="Helvetica Neue"/>
              </a:rPr>
              <a:t>Data processing</a:t>
            </a:r>
          </a:p>
          <a:p>
            <a:pPr marL="228600" marR="0" lvl="0" indent="-228600" algn="l" defTabSz="914400" rtl="0" eaLnBrk="1" fontAlgn="auto" latinLnBrk="0" hangingPunct="1">
              <a:lnSpc>
                <a:spcPct val="90000"/>
              </a:lnSpc>
              <a:spcBef>
                <a:spcPts val="1000"/>
              </a:spcBef>
              <a:spcAft>
                <a:spcPts val="0"/>
              </a:spcAft>
              <a:buClr>
                <a:srgbClr val="00C7FD"/>
              </a:buClr>
              <a:buSzTx/>
              <a:buFont typeface="Wingdings" pitchFamily="2" charset="2"/>
              <a:buChar char="§"/>
              <a:tabLst/>
              <a:defRPr/>
            </a:pPr>
            <a:r>
              <a:rPr kumimoji="0" lang="en-US" sz="2000" b="0" i="0" u="none" strike="noStrike" kern="1200" cap="none" spc="0" normalizeH="0" baseline="0" noProof="0">
                <a:ln>
                  <a:noFill/>
                </a:ln>
                <a:solidFill>
                  <a:srgbClr val="FFFFFF"/>
                </a:solidFill>
                <a:effectLst/>
                <a:uLnTx/>
                <a:uFillTx/>
                <a:latin typeface="IntelOne Text"/>
                <a:ea typeface="Helvetica Neue"/>
                <a:cs typeface="Helvetica Neue"/>
              </a:rPr>
              <a:t>Pretraining</a:t>
            </a:r>
          </a:p>
          <a:p>
            <a:pPr marL="228600" marR="0" lvl="0" indent="-228600" algn="l" defTabSz="914400" rtl="0" eaLnBrk="1" fontAlgn="auto" latinLnBrk="0" hangingPunct="1">
              <a:lnSpc>
                <a:spcPct val="90000"/>
              </a:lnSpc>
              <a:spcBef>
                <a:spcPts val="1000"/>
              </a:spcBef>
              <a:spcAft>
                <a:spcPts val="0"/>
              </a:spcAft>
              <a:buClr>
                <a:srgbClr val="00C7FD"/>
              </a:buClr>
              <a:buSzTx/>
              <a:buFont typeface="Wingdings" pitchFamily="2" charset="2"/>
              <a:buChar char="§"/>
              <a:tabLst/>
              <a:defRPr/>
            </a:pPr>
            <a:r>
              <a:rPr kumimoji="0" lang="en-US" sz="2000" b="0" i="0" u="none" strike="noStrike" kern="1200" cap="none" spc="0" normalizeH="0" baseline="0" noProof="0">
                <a:ln>
                  <a:noFill/>
                </a:ln>
                <a:solidFill>
                  <a:srgbClr val="FFFFFF"/>
                </a:solidFill>
                <a:effectLst/>
                <a:uLnTx/>
                <a:uFillTx/>
                <a:latin typeface="IntelOne Text"/>
                <a:ea typeface="Helvetica Neue"/>
                <a:cs typeface="Helvetica Neue"/>
              </a:rPr>
              <a:t>Compute/inferencing</a:t>
            </a:r>
          </a:p>
          <a:p>
            <a:pPr marL="0" marR="0" lvl="0" indent="0" algn="l" defTabSz="914400" rtl="0" eaLnBrk="1" fontAlgn="auto" latinLnBrk="0" hangingPunct="1">
              <a:lnSpc>
                <a:spcPct val="90000"/>
              </a:lnSpc>
              <a:spcBef>
                <a:spcPts val="1000"/>
              </a:spcBef>
              <a:spcAft>
                <a:spcPts val="0"/>
              </a:spcAft>
              <a:buClr>
                <a:srgbClr val="00C7FD"/>
              </a:buClr>
              <a:buSzTx/>
              <a:buFont typeface="Wingdings" pitchFamily="2" charset="2"/>
              <a:buNone/>
              <a:tabLst/>
              <a:defRPr/>
            </a:pPr>
            <a:endParaRPr kumimoji="0" lang="en-US" sz="2000" b="0" i="0" u="none" strike="noStrike" kern="1200" cap="none" spc="0" normalizeH="0" baseline="0" noProof="0">
              <a:ln>
                <a:noFill/>
              </a:ln>
              <a:solidFill>
                <a:srgbClr val="FFFFFF"/>
              </a:solidFill>
              <a:effectLst/>
              <a:uLnTx/>
              <a:uFillTx/>
              <a:latin typeface="IntelOne Text"/>
              <a:ea typeface="Helvetica Neue"/>
              <a:cs typeface="Helvetica Neue"/>
            </a:endParaRPr>
          </a:p>
        </p:txBody>
      </p:sp>
      <p:sp>
        <p:nvSpPr>
          <p:cNvPr id="10" name="TextBox 9">
            <a:extLst>
              <a:ext uri="{FF2B5EF4-FFF2-40B4-BE49-F238E27FC236}">
                <a16:creationId xmlns:a16="http://schemas.microsoft.com/office/drawing/2014/main" id="{FC8882C8-F577-BC21-F66C-12471E0127DF}"/>
              </a:ext>
            </a:extLst>
          </p:cNvPr>
          <p:cNvSpPr txBox="1"/>
          <p:nvPr/>
        </p:nvSpPr>
        <p:spPr>
          <a:xfrm>
            <a:off x="4281055" y="2556164"/>
            <a:ext cx="5247409" cy="923330"/>
          </a:xfrm>
          <a:prstGeom prst="rect">
            <a:avLst/>
          </a:prstGeom>
          <a:solidFill>
            <a:srgbClr val="FF0000"/>
          </a:solidFill>
        </p:spPr>
        <p:txBody>
          <a:bodyPr wrap="square" rtlCol="0">
            <a:spAutoFit/>
          </a:bodyPr>
          <a:lstStyle/>
          <a:p>
            <a:r>
              <a:rPr lang="en-US">
                <a:solidFill>
                  <a:srgbClr val="FFFFFF"/>
                </a:solidFill>
                <a:latin typeface="IntelOne Text"/>
                <a:ea typeface="Helvetica Neue"/>
                <a:cs typeface="Helvetica Neue"/>
              </a:rPr>
              <a:t>Intel: This is a placeholder slide for top-level messaging on Distributed Computing and AI to set up the next three slides.</a:t>
            </a:r>
          </a:p>
        </p:txBody>
      </p:sp>
      <p:sp>
        <p:nvSpPr>
          <p:cNvPr id="3" name="Rectangle 2" descr="Intel Confidential">
            <a:extLst>
              <a:ext uri="{FF2B5EF4-FFF2-40B4-BE49-F238E27FC236}">
                <a16:creationId xmlns:a16="http://schemas.microsoft.com/office/drawing/2014/main" id="{F35574F3-5ECB-5B29-7D5E-BBD896982BAF}"/>
              </a:ext>
            </a:extLst>
          </p:cNvPr>
          <p:cNvSpPr/>
          <p:nvPr/>
        </p:nvSpPr>
        <p:spPr>
          <a:xfrm>
            <a:off x="11233643" y="6455939"/>
            <a:ext cx="561372" cy="246221"/>
          </a:xfrm>
          <a:prstGeom prst="rect">
            <a:avLst/>
          </a:prstGeom>
        </p:spPr>
        <p:txBody>
          <a:bodyPr wrap="none" anchor="b" anchorCtr="0">
            <a:spAutoFit/>
          </a:bodyPr>
          <a:lstStyle/>
          <a:p>
            <a:pPr algn="r"/>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Public</a:t>
            </a:r>
          </a:p>
        </p:txBody>
      </p:sp>
    </p:spTree>
    <p:extLst>
      <p:ext uri="{BB962C8B-B14F-4D97-AF65-F5344CB8AC3E}">
        <p14:creationId xmlns:p14="http://schemas.microsoft.com/office/powerpoint/2010/main" val="192025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832BB20E-9CA7-D029-E807-2ABCEAE5202C}"/>
              </a:ext>
            </a:extLst>
          </p:cNvPr>
          <p:cNvSpPr txBox="1">
            <a:spLocks noGrp="1" noRot="1" noMove="1" noResize="1" noEditPoints="1" noAdjustHandles="1" noChangeArrowheads="1" noChangeShapeType="1"/>
          </p:cNvSpPr>
          <p:nvPr/>
        </p:nvSpPr>
        <p:spPr>
          <a:xfrm>
            <a:off x="588733" y="432613"/>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0" tIns="0" rIns="0" bIns="0" rtlCol="0" anchor="t" anchorCtr="0">
            <a:normAutofit/>
          </a:bodyPr>
          <a:lstStyle>
            <a:lvl1pPr algn="l" defTabSz="914400" rtl="0" eaLnBrk="1" latinLnBrk="0" hangingPunct="1">
              <a:lnSpc>
                <a:spcPct val="90000"/>
              </a:lnSpc>
              <a:spcBef>
                <a:spcPct val="0"/>
              </a:spcBef>
              <a:buNone/>
              <a:defRPr sz="4000" kern="1200">
                <a:solidFill>
                  <a:srgbClr val="52525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C7FD"/>
                </a:solidFill>
                <a:effectLst/>
                <a:uLnTx/>
                <a:uFillTx/>
                <a:latin typeface="IntelOne Text Light"/>
                <a:ea typeface="Helvetica Neue"/>
                <a:cs typeface="Helvetica Neue"/>
              </a:rPr>
              <a:t>Use Federated Learning for Disease</a:t>
            </a:r>
            <a:br>
              <a:rPr kumimoji="0" lang="en-US" sz="3200" b="0" i="0" u="none" strike="noStrike" kern="1200" cap="none" spc="0" normalizeH="0" baseline="0" noProof="0">
                <a:ln>
                  <a:noFill/>
                </a:ln>
                <a:solidFill>
                  <a:srgbClr val="00C7FD"/>
                </a:solidFill>
                <a:effectLst/>
                <a:uLnTx/>
                <a:uFillTx/>
                <a:latin typeface="IntelOne Text Light"/>
                <a:ea typeface="Helvetica Neue"/>
                <a:cs typeface="Helvetica Neue"/>
              </a:rPr>
            </a:br>
            <a:r>
              <a:rPr kumimoji="0" lang="en-US" sz="3200" b="0" i="0" u="none" strike="noStrike" kern="1200" cap="none" spc="0" normalizeH="0" baseline="0" noProof="0">
                <a:ln>
                  <a:noFill/>
                </a:ln>
                <a:solidFill>
                  <a:srgbClr val="00C7FD"/>
                </a:solidFill>
                <a:effectLst/>
                <a:uLnTx/>
                <a:uFillTx/>
                <a:latin typeface="IntelOne Text Light"/>
                <a:ea typeface="Helvetica Neue"/>
                <a:cs typeface="Helvetica Neue"/>
              </a:rPr>
              <a:t>Detection and Treatment</a:t>
            </a:r>
          </a:p>
        </p:txBody>
      </p:sp>
      <p:sp>
        <p:nvSpPr>
          <p:cNvPr id="11" name="TextBox 10">
            <a:extLst>
              <a:ext uri="{FF2B5EF4-FFF2-40B4-BE49-F238E27FC236}">
                <a16:creationId xmlns:a16="http://schemas.microsoft.com/office/drawing/2014/main" id="{FB6A156B-4C14-D5BA-952C-E67CE8FB0E25}"/>
              </a:ext>
            </a:extLst>
          </p:cNvPr>
          <p:cNvSpPr txBox="1">
            <a:spLocks noGrp="1" noRot="1" noMove="1" noResize="1" noEditPoints="1" noAdjustHandles="1" noChangeArrowheads="1" noChangeShapeType="1"/>
          </p:cNvSpPr>
          <p:nvPr/>
        </p:nvSpPr>
        <p:spPr>
          <a:xfrm>
            <a:off x="588733" y="2158332"/>
            <a:ext cx="4479894" cy="952500"/>
          </a:xfrm>
          <a:prstGeom prst="rect">
            <a:avLst/>
          </a:prstGeom>
        </p:spPr>
        <p:txBody>
          <a:bodyPr vert="horz" lIns="91440" tIns="45720" rIns="91440" bIns="45720" rtlCol="0">
            <a:noAutofit/>
          </a:bodyPr>
          <a:lstStyle/>
          <a:p>
            <a:pPr>
              <a:spcBef>
                <a:spcPts val="1000"/>
              </a:spcBef>
              <a:buClr>
                <a:srgbClr val="0068B5"/>
              </a:buClr>
            </a:pPr>
            <a:r>
              <a:rPr lang="en-US" sz="1500">
                <a:solidFill>
                  <a:srgbClr val="FFFFFF"/>
                </a:solidFill>
                <a:latin typeface="IntelOne Text"/>
                <a:ea typeface="Helvetica Neue"/>
                <a:cs typeface="Helvetica Neue"/>
              </a:rPr>
              <a:t>A privacy-preserving AI technique enables researchers to improve cancerous brain tumor detection by up to 33 percent.</a:t>
            </a:r>
          </a:p>
        </p:txBody>
      </p:sp>
      <p:sp>
        <p:nvSpPr>
          <p:cNvPr id="14" name="Content Placeholder 1">
            <a:extLst>
              <a:ext uri="{FF2B5EF4-FFF2-40B4-BE49-F238E27FC236}">
                <a16:creationId xmlns:a16="http://schemas.microsoft.com/office/drawing/2014/main" id="{999C399B-729E-D134-A9DD-1961B41CE570}"/>
              </a:ext>
            </a:extLst>
          </p:cNvPr>
          <p:cNvSpPr txBox="1">
            <a:spLocks noGrp="1" noRot="1" noMove="1" noResize="1" noEditPoints="1" noAdjustHandles="1" noChangeArrowheads="1" noChangeShapeType="1"/>
          </p:cNvSpPr>
          <p:nvPr/>
        </p:nvSpPr>
        <p:spPr>
          <a:xfrm>
            <a:off x="588733" y="3254788"/>
            <a:ext cx="4479894" cy="11491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Wingdings" pitchFamily="2" charset="2"/>
              <a:buChar char="§"/>
              <a:defRPr sz="20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itchFamily="2" charset="2"/>
              <a:buChar char="§"/>
              <a:defRPr sz="18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itchFamily="2" charset="2"/>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itchFamily="2" charset="2"/>
              <a:buChar char="§"/>
              <a:defRPr sz="14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itchFamily="2" charset="2"/>
              <a:buChar char="§"/>
              <a:defRPr sz="12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C7FD"/>
              </a:buClr>
              <a:buSzTx/>
              <a:buFont typeface="Wingdings" pitchFamily="2" charset="2"/>
              <a:buChar char="§"/>
              <a:tabLst/>
              <a:defRPr/>
            </a:pPr>
            <a:r>
              <a:rPr kumimoji="0" lang="en-US" sz="1200" b="0" i="0" u="none" strike="noStrike" kern="1200" cap="none" spc="0" normalizeH="0" baseline="0" noProof="0">
                <a:ln>
                  <a:noFill/>
                </a:ln>
                <a:solidFill>
                  <a:srgbClr val="FFFFFF"/>
                </a:solidFill>
                <a:effectLst/>
                <a:uLnTx/>
                <a:uFillTx/>
                <a:latin typeface="IntelOne Text"/>
                <a:ea typeface="Helvetica Neue"/>
                <a:cs typeface="Helvetica Neue"/>
              </a:rPr>
              <a:t>Intel and Penn Medicine used federated learning to unlock multi-site data silos to improve disease detection and treatment.</a:t>
            </a:r>
          </a:p>
          <a:p>
            <a:pPr marL="228600" marR="0" lvl="0" indent="-228600" algn="l" defTabSz="914400" rtl="0" eaLnBrk="1" fontAlgn="auto" latinLnBrk="0" hangingPunct="1">
              <a:lnSpc>
                <a:spcPct val="90000"/>
              </a:lnSpc>
              <a:spcBef>
                <a:spcPts val="1000"/>
              </a:spcBef>
              <a:spcAft>
                <a:spcPts val="0"/>
              </a:spcAft>
              <a:buClr>
                <a:srgbClr val="00C7FD"/>
              </a:buClr>
              <a:buSzTx/>
              <a:buFont typeface="Wingdings" pitchFamily="2" charset="2"/>
              <a:buChar char="§"/>
              <a:tabLst/>
              <a:defRPr/>
            </a:pPr>
            <a:r>
              <a:rPr kumimoji="0" lang="en-US" sz="1200" b="0" i="0" u="none" strike="noStrike" kern="1200" cap="none" spc="0" normalizeH="0" baseline="0" noProof="0">
                <a:ln>
                  <a:noFill/>
                </a:ln>
                <a:solidFill>
                  <a:srgbClr val="FFFFFF"/>
                </a:solidFill>
                <a:effectLst/>
                <a:uLnTx/>
                <a:uFillTx/>
                <a:latin typeface="IntelOne Text"/>
                <a:ea typeface="Helvetica Neue"/>
                <a:cs typeface="Helvetica Neue"/>
              </a:rPr>
              <a:t>Intel® Software Guard Extensions (Intel® SGX) and other Intel® technologies decentralized data processing while maintaining data privacy, enabling research without compromising patient information.</a:t>
            </a:r>
          </a:p>
        </p:txBody>
      </p:sp>
      <p:sp>
        <p:nvSpPr>
          <p:cNvPr id="15" name="TextBox 14">
            <a:extLst>
              <a:ext uri="{FF2B5EF4-FFF2-40B4-BE49-F238E27FC236}">
                <a16:creationId xmlns:a16="http://schemas.microsoft.com/office/drawing/2014/main" id="{7A216874-5C54-2DB0-C810-88A44A69DED4}"/>
              </a:ext>
            </a:extLst>
          </p:cNvPr>
          <p:cNvSpPr txBox="1">
            <a:spLocks noGrp="1" noRot="1" noMove="1" noResize="1" noEditPoints="1" noAdjustHandles="1" noChangeArrowheads="1" noChangeShapeType="1"/>
          </p:cNvSpPr>
          <p:nvPr/>
        </p:nvSpPr>
        <p:spPr>
          <a:xfrm>
            <a:off x="588733" y="4951604"/>
            <a:ext cx="4600859" cy="461665"/>
          </a:xfrm>
          <a:prstGeom prst="rect">
            <a:avLst/>
          </a:prstGeom>
          <a:noFill/>
        </p:spPr>
        <p:txBody>
          <a:bodyPr wrap="square">
            <a:spAutoFit/>
          </a:bodyPr>
          <a:lstStyle/>
          <a:p>
            <a:r>
              <a:rPr lang="en-US" sz="1200">
                <a:solidFill>
                  <a:srgbClr val="FFFFFF"/>
                </a:solidFill>
                <a:latin typeface="IntelOne Text"/>
                <a:ea typeface="Helvetica Neue"/>
                <a:cs typeface="Helvetica Neue"/>
              </a:rPr>
              <a:t>Learn more: “</a:t>
            </a:r>
            <a:r>
              <a:rPr lang="en-US" sz="1200">
                <a:solidFill>
                  <a:srgbClr val="00B0F0"/>
                </a:solidFill>
                <a:latin typeface="IntelOne Text"/>
                <a:ea typeface="Helvetica Neue"/>
                <a:cs typeface="Helvetica Neue"/>
                <a:hlinkClick r:id="rId3">
                  <a:extLst>
                    <a:ext uri="{A12FA001-AC4F-418D-AE19-62706E023703}">
                      <ahyp:hlinkClr xmlns:ahyp="http://schemas.microsoft.com/office/drawing/2018/hyperlinkcolor" val="tx"/>
                    </a:ext>
                  </a:extLst>
                </a:hlinkClick>
              </a:rPr>
              <a:t>Intel and Penn Medicine Announce Results of Largest Medical Federated Learning Study</a:t>
            </a:r>
            <a:r>
              <a:rPr lang="en-US" sz="1200">
                <a:solidFill>
                  <a:srgbClr val="FFFFFF"/>
                </a:solidFill>
                <a:latin typeface="IntelOne Text"/>
                <a:ea typeface="Helvetica Neue"/>
                <a:cs typeface="Helvetica Neue"/>
              </a:rPr>
              <a:t>”</a:t>
            </a:r>
            <a:endParaRPr lang="en-US" sz="1200">
              <a:solidFill>
                <a:srgbClr val="000000"/>
              </a:solidFill>
              <a:latin typeface="IntelOne Text"/>
              <a:ea typeface="Helvetica Neue"/>
              <a:cs typeface="Helvetica Neue"/>
            </a:endParaRPr>
          </a:p>
        </p:txBody>
      </p:sp>
      <p:pic>
        <p:nvPicPr>
          <p:cNvPr id="16" name="Picture 15" descr="A diagram of a hospital&#10;&#10;Description automatically generated">
            <a:extLst>
              <a:ext uri="{FF2B5EF4-FFF2-40B4-BE49-F238E27FC236}">
                <a16:creationId xmlns:a16="http://schemas.microsoft.com/office/drawing/2014/main" id="{D30250BA-3D95-11B0-4669-FA7A2906E7AB}"/>
              </a:ext>
            </a:extLst>
          </p:cNvPr>
          <p:cNvPicPr>
            <a:picLocks noGrp="1" noRot="1" noChangeAspect="1" noMove="1" noResize="1" noEditPoints="1" noAdjustHandles="1" noChangeArrowheads="1" noChangeShapeType="1" noCrop="1"/>
          </p:cNvPicPr>
          <p:nvPr/>
        </p:nvPicPr>
        <p:blipFill rotWithShape="1">
          <a:blip r:embed="rId4"/>
          <a:srcRect l="39862" t="7170" r="3965" b="5489"/>
          <a:stretch/>
        </p:blipFill>
        <p:spPr>
          <a:xfrm>
            <a:off x="5189592" y="1444731"/>
            <a:ext cx="6764785" cy="4841768"/>
          </a:xfrm>
          <a:prstGeom prst="rect">
            <a:avLst/>
          </a:prstGeom>
        </p:spPr>
      </p:pic>
      <p:sp>
        <p:nvSpPr>
          <p:cNvPr id="3" name="Rectangle 2" descr="Intel Confidential">
            <a:extLst>
              <a:ext uri="{FF2B5EF4-FFF2-40B4-BE49-F238E27FC236}">
                <a16:creationId xmlns:a16="http://schemas.microsoft.com/office/drawing/2014/main" id="{646096E8-7722-65B9-957F-BAAE0DB24E74}"/>
              </a:ext>
            </a:extLst>
          </p:cNvPr>
          <p:cNvSpPr>
            <a:spLocks noGrp="1" noRot="1" noMove="1" noResize="1" noEditPoints="1" noAdjustHandles="1" noChangeArrowheads="1" noChangeShapeType="1"/>
          </p:cNvSpPr>
          <p:nvPr/>
        </p:nvSpPr>
        <p:spPr>
          <a:xfrm>
            <a:off x="11233643" y="6455939"/>
            <a:ext cx="561372" cy="246221"/>
          </a:xfrm>
          <a:prstGeom prst="rect">
            <a:avLst/>
          </a:prstGeom>
        </p:spPr>
        <p:txBody>
          <a:bodyPr wrap="none" anchor="b" anchorCtr="0">
            <a:spAutoFit/>
          </a:bodyPr>
          <a:lstStyle/>
          <a:p>
            <a:pPr algn="r"/>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Public</a:t>
            </a:r>
          </a:p>
        </p:txBody>
      </p:sp>
    </p:spTree>
    <p:extLst>
      <p:ext uri="{BB962C8B-B14F-4D97-AF65-F5344CB8AC3E}">
        <p14:creationId xmlns:p14="http://schemas.microsoft.com/office/powerpoint/2010/main" val="282855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1C00A583-1382-65AB-1487-6EDCC3A65891}"/>
              </a:ext>
            </a:extLst>
          </p:cNvPr>
          <p:cNvSpPr txBox="1">
            <a:spLocks noGrp="1" noRot="1" noMove="1" noResize="1" noEditPoints="1" noAdjustHandles="1" noChangeArrowheads="1" noChangeShapeType="1"/>
          </p:cNvSpPr>
          <p:nvPr/>
        </p:nvSpPr>
        <p:spPr>
          <a:xfrm>
            <a:off x="609600" y="381000"/>
            <a:ext cx="10972800" cy="98583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C7FD"/>
                </a:solidFill>
                <a:effectLst/>
                <a:uLnTx/>
                <a:uFillTx/>
                <a:latin typeface="IntelOne Text Light"/>
                <a:ea typeface="Helvetica Neue"/>
                <a:cs typeface="Helvetica Neue"/>
              </a:rPr>
              <a:t>Protect Confidentiality with Distributed AI</a:t>
            </a:r>
          </a:p>
        </p:txBody>
      </p:sp>
      <p:sp>
        <p:nvSpPr>
          <p:cNvPr id="10" name="TextBox 9">
            <a:extLst>
              <a:ext uri="{FF2B5EF4-FFF2-40B4-BE49-F238E27FC236}">
                <a16:creationId xmlns:a16="http://schemas.microsoft.com/office/drawing/2014/main" id="{5EC79269-63BF-AEEF-5560-813FADB1B244}"/>
              </a:ext>
            </a:extLst>
          </p:cNvPr>
          <p:cNvSpPr txBox="1">
            <a:spLocks noGrp="1" noRot="1" noMove="1" noResize="1" noEditPoints="1" noAdjustHandles="1" noChangeArrowheads="1" noChangeShapeType="1"/>
          </p:cNvSpPr>
          <p:nvPr/>
        </p:nvSpPr>
        <p:spPr>
          <a:xfrm>
            <a:off x="609600" y="1366369"/>
            <a:ext cx="5698278" cy="553998"/>
          </a:xfrm>
          <a:prstGeom prst="rect">
            <a:avLst/>
          </a:prstGeom>
          <a:noFill/>
        </p:spPr>
        <p:txBody>
          <a:bodyPr wrap="square">
            <a:spAutoFit/>
          </a:bodyPr>
          <a:lstStyle/>
          <a:p>
            <a:r>
              <a:rPr lang="en-US" sz="1500" err="1">
                <a:solidFill>
                  <a:srgbClr val="FFFFFF"/>
                </a:solidFill>
                <a:latin typeface="IntelOne Text"/>
                <a:ea typeface="Helvetica Neue"/>
                <a:cs typeface="Helvetica Neue"/>
              </a:rPr>
              <a:t>OpenFL</a:t>
            </a:r>
            <a:r>
              <a:rPr lang="en-US" sz="1500">
                <a:solidFill>
                  <a:srgbClr val="FFFFFF"/>
                </a:solidFill>
                <a:latin typeface="IntelOne Text"/>
                <a:ea typeface="Helvetica Neue"/>
                <a:cs typeface="Helvetica Neue"/>
              </a:rPr>
              <a:t> enables access to large and diverse datasets to improve accuracy and the generalizability of AI models.</a:t>
            </a:r>
          </a:p>
        </p:txBody>
      </p:sp>
      <p:sp>
        <p:nvSpPr>
          <p:cNvPr id="12" name="Content Placeholder 1">
            <a:extLst>
              <a:ext uri="{FF2B5EF4-FFF2-40B4-BE49-F238E27FC236}">
                <a16:creationId xmlns:a16="http://schemas.microsoft.com/office/drawing/2014/main" id="{E6D83875-574D-1E94-1A35-9A15801933F6}"/>
              </a:ext>
            </a:extLst>
          </p:cNvPr>
          <p:cNvSpPr txBox="1">
            <a:spLocks noGrp="1" noRot="1" noMove="1" noResize="1" noEditPoints="1" noAdjustHandles="1" noChangeArrowheads="1" noChangeShapeType="1"/>
          </p:cNvSpPr>
          <p:nvPr/>
        </p:nvSpPr>
        <p:spPr>
          <a:xfrm>
            <a:off x="609600" y="2382629"/>
            <a:ext cx="5486400" cy="46593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itchFamily="2" charset="2"/>
              <a:buChar char="§"/>
              <a:defRPr sz="20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itchFamily="2" charset="2"/>
              <a:buChar char="§"/>
              <a:defRPr sz="18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itchFamily="2" charset="2"/>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itchFamily="2" charset="2"/>
              <a:buChar char="§"/>
              <a:defRPr sz="14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itchFamily="2" charset="2"/>
              <a:buChar char="§"/>
              <a:defRPr sz="12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C7FD"/>
              </a:buClr>
              <a:buSzTx/>
              <a:buFont typeface="Wingdings" pitchFamily="2" charset="2"/>
              <a:buChar char="§"/>
              <a:tabLst/>
              <a:defRPr/>
            </a:pPr>
            <a:r>
              <a:rPr kumimoji="0" lang="en-US" sz="1200" b="0" i="0" u="none" strike="noStrike" kern="1200" cap="none" spc="0" normalizeH="0" baseline="0" noProof="0">
                <a:ln>
                  <a:noFill/>
                </a:ln>
                <a:solidFill>
                  <a:srgbClr val="FFFFFF"/>
                </a:solidFill>
                <a:effectLst/>
                <a:uLnTx/>
                <a:uFillTx/>
                <a:latin typeface="IntelOne Text"/>
                <a:ea typeface="Helvetica Neue"/>
                <a:cs typeface="Helvetica Neue"/>
              </a:rPr>
              <a:t>Open Federated Learning (</a:t>
            </a:r>
            <a:r>
              <a:rPr kumimoji="0" lang="en-US" sz="1200" b="0" i="0" u="none" strike="noStrike" kern="1200" cap="none" spc="0" normalizeH="0" baseline="0" noProof="0" err="1">
                <a:ln>
                  <a:noFill/>
                </a:ln>
                <a:solidFill>
                  <a:srgbClr val="FFFFFF"/>
                </a:solidFill>
                <a:effectLst/>
                <a:uLnTx/>
                <a:uFillTx/>
                <a:latin typeface="IntelOne Text"/>
                <a:ea typeface="Helvetica Neue"/>
                <a:cs typeface="Helvetica Neue"/>
              </a:rPr>
              <a:t>OpenFL</a:t>
            </a:r>
            <a:r>
              <a:rPr kumimoji="0" lang="en-US" sz="1200" b="0" i="0" u="none" strike="noStrike" kern="1200" cap="none" spc="0" normalizeH="0" baseline="0" noProof="0">
                <a:ln>
                  <a:noFill/>
                </a:ln>
                <a:solidFill>
                  <a:srgbClr val="FFFFFF"/>
                </a:solidFill>
                <a:effectLst/>
                <a:uLnTx/>
                <a:uFillTx/>
                <a:latin typeface="IntelOne Text"/>
                <a:ea typeface="Helvetica Neue"/>
                <a:cs typeface="Helvetica Neue"/>
              </a:rPr>
              <a:t>) maintains data privacy while bringing together insights from disparate, confidential, and regulated datasets.</a:t>
            </a:r>
          </a:p>
          <a:p>
            <a:pPr marL="228600" marR="0" lvl="0" indent="-228600" algn="l" defTabSz="914400" rtl="0" eaLnBrk="1" fontAlgn="auto" latinLnBrk="0" hangingPunct="1">
              <a:lnSpc>
                <a:spcPct val="90000"/>
              </a:lnSpc>
              <a:spcBef>
                <a:spcPts val="1000"/>
              </a:spcBef>
              <a:spcAft>
                <a:spcPts val="0"/>
              </a:spcAft>
              <a:buClr>
                <a:srgbClr val="00C7FD"/>
              </a:buClr>
              <a:buSzTx/>
              <a:buFont typeface="Wingdings" pitchFamily="2" charset="2"/>
              <a:buChar char="§"/>
              <a:tabLst/>
              <a:defRPr/>
            </a:pPr>
            <a:r>
              <a:rPr kumimoji="0" lang="en-US" sz="1200" b="0" i="0" u="none" strike="noStrike" kern="1200" cap="none" spc="0" normalizeH="0" baseline="0" noProof="0">
                <a:ln>
                  <a:noFill/>
                </a:ln>
                <a:solidFill>
                  <a:srgbClr val="FFFFFF"/>
                </a:solidFill>
                <a:effectLst/>
                <a:uLnTx/>
                <a:uFillTx/>
                <a:latin typeface="IntelOne Text"/>
                <a:ea typeface="Helvetica Neue"/>
                <a:cs typeface="Helvetica Neue"/>
              </a:rPr>
              <a:t>It allows data analysis without sharing raw data using technologies like Intel® Software Guard Extensions (Intel® SGX) and the Gramine project.</a:t>
            </a:r>
          </a:p>
          <a:p>
            <a:pPr marL="228600" marR="0" lvl="0" indent="-228600" algn="l" defTabSz="914400" rtl="0" eaLnBrk="1" fontAlgn="auto" latinLnBrk="0" hangingPunct="1">
              <a:lnSpc>
                <a:spcPct val="90000"/>
              </a:lnSpc>
              <a:spcBef>
                <a:spcPts val="1000"/>
              </a:spcBef>
              <a:spcAft>
                <a:spcPts val="0"/>
              </a:spcAft>
              <a:buClr>
                <a:srgbClr val="00C7FD"/>
              </a:buClr>
              <a:buSzTx/>
              <a:buFont typeface="Wingdings" pitchFamily="2" charset="2"/>
              <a:buChar char="§"/>
              <a:tabLst/>
              <a:defRPr/>
            </a:pPr>
            <a:r>
              <a:rPr kumimoji="0" lang="en-US" sz="1200" b="0" i="0" u="none" strike="noStrike" kern="1200" cap="none" spc="0" normalizeH="0" baseline="0" noProof="0" err="1">
                <a:ln>
                  <a:noFill/>
                </a:ln>
                <a:solidFill>
                  <a:srgbClr val="FFFFFF"/>
                </a:solidFill>
                <a:effectLst/>
                <a:uLnTx/>
                <a:uFillTx/>
                <a:latin typeface="IntelOne Text"/>
                <a:ea typeface="Helvetica Neue"/>
                <a:cs typeface="Helvetica Neue"/>
              </a:rPr>
              <a:t>OpenFL</a:t>
            </a:r>
            <a:r>
              <a:rPr kumimoji="0" lang="en-US" sz="1200" b="0" i="0" u="none" strike="noStrike" kern="1200" cap="none" spc="0" normalizeH="0" baseline="0" noProof="0">
                <a:ln>
                  <a:noFill/>
                </a:ln>
                <a:solidFill>
                  <a:srgbClr val="FFFFFF"/>
                </a:solidFill>
                <a:effectLst/>
                <a:uLnTx/>
                <a:uFillTx/>
                <a:latin typeface="IntelOne Text"/>
                <a:ea typeface="Helvetica Neue"/>
                <a:cs typeface="Helvetica Neue"/>
              </a:rPr>
              <a:t> has been used for training and validating brain tumor segmentation models across 71 sites on six continents.</a:t>
            </a:r>
          </a:p>
        </p:txBody>
      </p:sp>
      <p:sp>
        <p:nvSpPr>
          <p:cNvPr id="13" name="TextBox 12">
            <a:extLst>
              <a:ext uri="{FF2B5EF4-FFF2-40B4-BE49-F238E27FC236}">
                <a16:creationId xmlns:a16="http://schemas.microsoft.com/office/drawing/2014/main" id="{27058A07-377D-BB4B-8C70-D36462F2D31F}"/>
              </a:ext>
            </a:extLst>
          </p:cNvPr>
          <p:cNvSpPr txBox="1">
            <a:spLocks noGrp="1" noRot="1" noMove="1" noResize="1" noEditPoints="1" noAdjustHandles="1" noChangeArrowheads="1" noChangeShapeType="1"/>
          </p:cNvSpPr>
          <p:nvPr/>
        </p:nvSpPr>
        <p:spPr>
          <a:xfrm>
            <a:off x="609600" y="4306777"/>
            <a:ext cx="6093912" cy="276999"/>
          </a:xfrm>
          <a:prstGeom prst="rect">
            <a:avLst/>
          </a:prstGeom>
          <a:noFill/>
        </p:spPr>
        <p:txBody>
          <a:bodyPr wrap="square">
            <a:spAutoFit/>
          </a:bodyPr>
          <a:lstStyle/>
          <a:p>
            <a:r>
              <a:rPr lang="en-US" sz="1200">
                <a:solidFill>
                  <a:srgbClr val="FFFFFF"/>
                </a:solidFill>
                <a:latin typeface="IntelOne Text"/>
                <a:ea typeface="Helvetica Neue"/>
                <a:cs typeface="Helvetica Neue"/>
              </a:rPr>
              <a:t>Learn more: “</a:t>
            </a:r>
            <a:r>
              <a:rPr lang="en-US" sz="1200">
                <a:solidFill>
                  <a:srgbClr val="00C7FD"/>
                </a:solidFill>
                <a:latin typeface="IntelOne Text"/>
                <a:ea typeface="Helvetica Neue"/>
                <a:cs typeface="Helvetica Neue"/>
                <a:hlinkClick r:id="rId3">
                  <a:extLst>
                    <a:ext uri="{A12FA001-AC4F-418D-AE19-62706E023703}">
                      <ahyp:hlinkClr xmlns:ahyp="http://schemas.microsoft.com/office/drawing/2018/hyperlinkcolor" val="tx"/>
                    </a:ext>
                  </a:extLst>
                </a:hlinkClick>
              </a:rPr>
              <a:t>OpenFL Linux Foundation project</a:t>
            </a:r>
            <a:r>
              <a:rPr lang="en-US" sz="1200">
                <a:solidFill>
                  <a:srgbClr val="FFFFFF"/>
                </a:solidFill>
                <a:latin typeface="IntelOne Text"/>
                <a:ea typeface="Helvetica Neue"/>
                <a:cs typeface="Helvetica Neue"/>
              </a:rPr>
              <a:t>”</a:t>
            </a:r>
          </a:p>
        </p:txBody>
      </p:sp>
      <p:pic>
        <p:nvPicPr>
          <p:cNvPr id="17" name="Picture 16" descr="OpenFL logo">
            <a:extLst>
              <a:ext uri="{FF2B5EF4-FFF2-40B4-BE49-F238E27FC236}">
                <a16:creationId xmlns:a16="http://schemas.microsoft.com/office/drawing/2014/main" id="{942B49A3-A9A5-2909-4E78-E0EE7C8BA15C}"/>
              </a:ext>
            </a:extLst>
          </p:cNvPr>
          <p:cNvPicPr>
            <a:picLocks noGrp="1" noRot="1" noChangeAspect="1" noMove="1" noResize="1" noEditPoints="1" noAdjustHandles="1" noChangeArrowheads="1" noChangeShapeType="1" noCrop="1"/>
          </p:cNvPicPr>
          <p:nvPr/>
        </p:nvPicPr>
        <p:blipFill>
          <a:blip r:embed="rId4"/>
          <a:stretch>
            <a:fillRect/>
          </a:stretch>
        </p:blipFill>
        <p:spPr>
          <a:xfrm>
            <a:off x="7006573" y="2724347"/>
            <a:ext cx="2855058" cy="704653"/>
          </a:xfrm>
          <a:prstGeom prst="rect">
            <a:avLst/>
          </a:prstGeom>
        </p:spPr>
      </p:pic>
      <p:sp>
        <p:nvSpPr>
          <p:cNvPr id="3" name="Rectangle 2" descr="Intel Confidential">
            <a:extLst>
              <a:ext uri="{FF2B5EF4-FFF2-40B4-BE49-F238E27FC236}">
                <a16:creationId xmlns:a16="http://schemas.microsoft.com/office/drawing/2014/main" id="{3028A599-CA27-59F0-9A54-56881C9CE0BC}"/>
              </a:ext>
            </a:extLst>
          </p:cNvPr>
          <p:cNvSpPr>
            <a:spLocks noGrp="1" noRot="1" noMove="1" noResize="1" noEditPoints="1" noAdjustHandles="1" noChangeArrowheads="1" noChangeShapeType="1"/>
          </p:cNvSpPr>
          <p:nvPr/>
        </p:nvSpPr>
        <p:spPr>
          <a:xfrm>
            <a:off x="11233643" y="6455939"/>
            <a:ext cx="561372" cy="246221"/>
          </a:xfrm>
          <a:prstGeom prst="rect">
            <a:avLst/>
          </a:prstGeom>
        </p:spPr>
        <p:txBody>
          <a:bodyPr wrap="none" anchor="b" anchorCtr="0">
            <a:spAutoFit/>
          </a:bodyPr>
          <a:lstStyle/>
          <a:p>
            <a:pPr algn="r"/>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Public</a:t>
            </a:r>
          </a:p>
        </p:txBody>
      </p:sp>
    </p:spTree>
    <p:extLst>
      <p:ext uri="{BB962C8B-B14F-4D97-AF65-F5344CB8AC3E}">
        <p14:creationId xmlns:p14="http://schemas.microsoft.com/office/powerpoint/2010/main" val="157392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DF59E19E-D981-051B-0273-A40CC81AD79E}"/>
              </a:ext>
            </a:extLst>
          </p:cNvPr>
          <p:cNvSpPr txBox="1">
            <a:spLocks noGrp="1" noRot="1" noMove="1" noResize="1" noEditPoints="1" noAdjustHandles="1" noChangeArrowheads="1" noChangeShapeType="1"/>
          </p:cNvSpPr>
          <p:nvPr/>
        </p:nvSpPr>
        <p:spPr>
          <a:xfrm>
            <a:off x="609601" y="381000"/>
            <a:ext cx="10972800" cy="98583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C7FD"/>
                </a:solidFill>
                <a:effectLst/>
                <a:uLnTx/>
                <a:uFillTx/>
                <a:latin typeface="IntelOne Text Light"/>
                <a:ea typeface="Helvetica Neue"/>
                <a:cs typeface="Helvetica Neue"/>
              </a:rPr>
              <a:t>Fend Off Phishing Attacks with AI at the Edge</a:t>
            </a:r>
          </a:p>
        </p:txBody>
      </p:sp>
      <p:sp>
        <p:nvSpPr>
          <p:cNvPr id="11" name="TextBox 10">
            <a:extLst>
              <a:ext uri="{FF2B5EF4-FFF2-40B4-BE49-F238E27FC236}">
                <a16:creationId xmlns:a16="http://schemas.microsoft.com/office/drawing/2014/main" id="{AAC9335A-C30D-446F-4DE8-87F77003692D}"/>
              </a:ext>
            </a:extLst>
          </p:cNvPr>
          <p:cNvSpPr txBox="1">
            <a:spLocks noGrp="1" noRot="1" noMove="1" noResize="1" noEditPoints="1" noAdjustHandles="1" noChangeArrowheads="1" noChangeShapeType="1"/>
          </p:cNvSpPr>
          <p:nvPr/>
        </p:nvSpPr>
        <p:spPr>
          <a:xfrm>
            <a:off x="609599" y="1259793"/>
            <a:ext cx="8198735" cy="707886"/>
          </a:xfrm>
          <a:prstGeom prst="rect">
            <a:avLst/>
          </a:prstGeom>
          <a:noFill/>
        </p:spPr>
        <p:txBody>
          <a:bodyPr wrap="square">
            <a:spAutoFit/>
          </a:bodyPr>
          <a:lstStyle/>
          <a:p>
            <a:r>
              <a:rPr lang="en-US" sz="2000" b="1">
                <a:solidFill>
                  <a:srgbClr val="FFFFFF"/>
                </a:solidFill>
                <a:latin typeface="IntelOne Text Bold"/>
                <a:ea typeface="Helvetica Neue"/>
                <a:cs typeface="Helvetica Neue"/>
              </a:rPr>
              <a:t>The first endpoint-based anti-phishing solution that harnesses the computational power of Intel® AI technologies</a:t>
            </a:r>
          </a:p>
        </p:txBody>
      </p:sp>
      <p:sp>
        <p:nvSpPr>
          <p:cNvPr id="14" name="Content Placeholder 1">
            <a:extLst>
              <a:ext uri="{FF2B5EF4-FFF2-40B4-BE49-F238E27FC236}">
                <a16:creationId xmlns:a16="http://schemas.microsoft.com/office/drawing/2014/main" id="{BD73F38E-420A-AD50-BFA5-D33020B581F8}"/>
              </a:ext>
            </a:extLst>
          </p:cNvPr>
          <p:cNvSpPr txBox="1">
            <a:spLocks noGrp="1" noRot="1" noMove="1" noResize="1" noEditPoints="1" noAdjustHandles="1" noChangeArrowheads="1" noChangeShapeType="1"/>
          </p:cNvSpPr>
          <p:nvPr/>
        </p:nvSpPr>
        <p:spPr>
          <a:xfrm>
            <a:off x="609599" y="2336800"/>
            <a:ext cx="5710238" cy="284321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accent2"/>
              </a:buClr>
              <a:buFont typeface="Wingdings" pitchFamily="2" charset="2"/>
              <a:buChar char="§"/>
              <a:defRPr sz="20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itchFamily="2" charset="2"/>
              <a:buChar char="§"/>
              <a:defRPr sz="18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itchFamily="2" charset="2"/>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itchFamily="2" charset="2"/>
              <a:buChar char="§"/>
              <a:defRPr sz="14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itchFamily="2" charset="2"/>
              <a:buChar char="§"/>
              <a:defRPr sz="12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C7FD"/>
              </a:buClr>
              <a:buSzTx/>
              <a:buFont typeface="Wingdings" pitchFamily="2" charset="2"/>
              <a:buNone/>
              <a:tabLst/>
              <a:defRPr/>
            </a:pPr>
            <a:r>
              <a:rPr kumimoji="0" lang="en-US" sz="1500" b="0" i="0" u="none" strike="noStrike" kern="1200" cap="none" spc="0" normalizeH="0" baseline="0" noProof="0">
                <a:ln>
                  <a:noFill/>
                </a:ln>
                <a:solidFill>
                  <a:srgbClr val="FFFFFF"/>
                </a:solidFill>
                <a:effectLst/>
                <a:uLnTx/>
                <a:uFillTx/>
                <a:latin typeface="IntelOne Text"/>
                <a:ea typeface="Helvetica Neue"/>
                <a:cs typeface="Helvetica Neue"/>
              </a:rPr>
              <a:t>By running at the edge, the BUFFERZONE </a:t>
            </a:r>
            <a:r>
              <a:rPr kumimoji="0" lang="en-US" sz="1500" b="0" i="0" u="none" strike="noStrike" kern="1200" cap="none" spc="0" normalizeH="0" baseline="0" noProof="0" err="1">
                <a:ln>
                  <a:noFill/>
                </a:ln>
                <a:solidFill>
                  <a:srgbClr val="FFFFFF"/>
                </a:solidFill>
                <a:effectLst/>
                <a:uLnTx/>
                <a:uFillTx/>
                <a:latin typeface="IntelOne Text"/>
                <a:ea typeface="Helvetica Neue"/>
                <a:cs typeface="Helvetica Neue"/>
              </a:rPr>
              <a:t>NoCloud</a:t>
            </a:r>
            <a:r>
              <a:rPr kumimoji="0" lang="en-US" sz="1500" b="0" i="0" u="none" strike="noStrike" kern="1200" cap="none" spc="0" normalizeH="0" baseline="0" noProof="0">
                <a:ln>
                  <a:noFill/>
                </a:ln>
                <a:solidFill>
                  <a:srgbClr val="FFFFFF"/>
                </a:solidFill>
                <a:effectLst/>
                <a:uLnTx/>
                <a:uFillTx/>
                <a:latin typeface="IntelOne Text"/>
                <a:ea typeface="Helvetica Neue"/>
                <a:cs typeface="Helvetica Neue"/>
              </a:rPr>
              <a:t> AI</a:t>
            </a:r>
            <a:br>
              <a:rPr kumimoji="0" lang="en-US" sz="1500" b="0" i="0" u="none" strike="noStrike" kern="1200" cap="none" spc="0" normalizeH="0" baseline="0" noProof="0">
                <a:ln>
                  <a:noFill/>
                </a:ln>
                <a:solidFill>
                  <a:srgbClr val="FFFFFF"/>
                </a:solidFill>
                <a:effectLst/>
                <a:uLnTx/>
                <a:uFillTx/>
                <a:latin typeface="IntelOne Text"/>
                <a:ea typeface="Helvetica Neue"/>
                <a:cs typeface="Helvetica Neue"/>
              </a:rPr>
            </a:br>
            <a:r>
              <a:rPr kumimoji="0" lang="en-US" sz="1500" b="0" i="0" u="none" strike="noStrike" kern="1200" cap="none" spc="0" normalizeH="0" baseline="0" noProof="0">
                <a:ln>
                  <a:noFill/>
                </a:ln>
                <a:solidFill>
                  <a:srgbClr val="FFFFFF"/>
                </a:solidFill>
                <a:effectLst/>
                <a:uLnTx/>
                <a:uFillTx/>
                <a:latin typeface="IntelOne Text"/>
                <a:ea typeface="Helvetica Neue"/>
                <a:cs typeface="Helvetica Neue"/>
              </a:rPr>
              <a:t>anti-phishing detection system provides: </a:t>
            </a:r>
          </a:p>
          <a:p>
            <a:pPr marL="228600" marR="0" lvl="0" indent="-228600" algn="l" defTabSz="914400" rtl="0" eaLnBrk="1" fontAlgn="auto" latinLnBrk="0" hangingPunct="1">
              <a:lnSpc>
                <a:spcPct val="90000"/>
              </a:lnSpc>
              <a:spcBef>
                <a:spcPts val="1000"/>
              </a:spcBef>
              <a:spcAft>
                <a:spcPts val="0"/>
              </a:spcAft>
              <a:buClr>
                <a:srgbClr val="00C7FD"/>
              </a:buClr>
              <a:buSzTx/>
              <a:buFont typeface="Wingdings" pitchFamily="2" charset="2"/>
              <a:buChar char="§"/>
              <a:tabLst/>
              <a:defRPr/>
            </a:pPr>
            <a:r>
              <a:rPr kumimoji="0" lang="en-US" sz="1500" b="0" i="0" u="none" strike="noStrike" kern="1200" cap="none" spc="0" normalizeH="0" baseline="0" noProof="0">
                <a:ln>
                  <a:noFill/>
                </a:ln>
                <a:solidFill>
                  <a:srgbClr val="FFFFFF"/>
                </a:solidFill>
                <a:effectLst/>
                <a:uLnTx/>
                <a:uFillTx/>
                <a:latin typeface="IntelOne Text"/>
                <a:ea typeface="Helvetica Neue"/>
                <a:cs typeface="Helvetica Neue"/>
              </a:rPr>
              <a:t>A 91 percent reduction in anti-phishing operational costs, in addition to inference speed improvements of more than 40 percent compared to CPU inference.</a:t>
            </a:r>
          </a:p>
          <a:p>
            <a:pPr marL="228600" marR="0" lvl="0" indent="-228600" algn="l" defTabSz="914400" rtl="0" eaLnBrk="1" fontAlgn="auto" latinLnBrk="0" hangingPunct="1">
              <a:lnSpc>
                <a:spcPct val="90000"/>
              </a:lnSpc>
              <a:spcBef>
                <a:spcPts val="1000"/>
              </a:spcBef>
              <a:spcAft>
                <a:spcPts val="0"/>
              </a:spcAft>
              <a:buClr>
                <a:srgbClr val="00C7FD"/>
              </a:buClr>
              <a:buSzTx/>
              <a:buFont typeface="Wingdings" pitchFamily="2" charset="2"/>
              <a:buChar char="§"/>
              <a:tabLst/>
              <a:defRPr/>
            </a:pPr>
            <a:r>
              <a:rPr kumimoji="0" lang="en-US" sz="1500" b="0" i="0" u="none" strike="noStrike" kern="1200" cap="none" spc="0" normalizeH="0" baseline="0" noProof="0">
                <a:ln>
                  <a:noFill/>
                </a:ln>
                <a:solidFill>
                  <a:srgbClr val="FFFFFF"/>
                </a:solidFill>
                <a:effectLst/>
                <a:uLnTx/>
                <a:uFillTx/>
                <a:latin typeface="IntelOne Text"/>
                <a:ea typeface="Helvetica Neue"/>
                <a:cs typeface="Helvetica Neue"/>
              </a:rPr>
              <a:t>A 70 percent decrease in detection latency compared to cloud inference while protecting user privacy.</a:t>
            </a:r>
          </a:p>
          <a:p>
            <a:pPr marL="0" marR="0" lvl="0" indent="0" algn="l" defTabSz="914400" rtl="0" eaLnBrk="1" fontAlgn="auto" latinLnBrk="0" hangingPunct="1">
              <a:lnSpc>
                <a:spcPct val="90000"/>
              </a:lnSpc>
              <a:spcBef>
                <a:spcPts val="1000"/>
              </a:spcBef>
              <a:spcAft>
                <a:spcPts val="0"/>
              </a:spcAft>
              <a:buClr>
                <a:srgbClr val="00C7FD"/>
              </a:buClr>
              <a:buSzTx/>
              <a:buFont typeface="Wingdings" pitchFamily="2" charset="2"/>
              <a:buNone/>
              <a:tabLst/>
              <a:defRPr/>
            </a:pPr>
            <a:endParaRPr kumimoji="0" lang="en-US" sz="1500" b="0" i="0" u="none" strike="noStrike" kern="1200" cap="none" spc="0" normalizeH="0" baseline="0" noProof="0">
              <a:ln>
                <a:noFill/>
              </a:ln>
              <a:solidFill>
                <a:srgbClr val="FFFFFF"/>
              </a:solidFill>
              <a:effectLst/>
              <a:uLnTx/>
              <a:uFillTx/>
              <a:latin typeface="IntelOne Text"/>
              <a:ea typeface="Helvetica Neue"/>
              <a:cs typeface="Helvetica Neue"/>
            </a:endParaRPr>
          </a:p>
          <a:p>
            <a:pPr marL="0" marR="0" lvl="0" indent="0" algn="l" defTabSz="914400" rtl="0" eaLnBrk="1" fontAlgn="auto" latinLnBrk="0" hangingPunct="1">
              <a:lnSpc>
                <a:spcPct val="90000"/>
              </a:lnSpc>
              <a:spcBef>
                <a:spcPts val="1000"/>
              </a:spcBef>
              <a:spcAft>
                <a:spcPts val="0"/>
              </a:spcAft>
              <a:buClr>
                <a:srgbClr val="00C7FD"/>
              </a:buClr>
              <a:buSzTx/>
              <a:buFont typeface="Wingdings" pitchFamily="2" charset="2"/>
              <a:buNone/>
              <a:tabLst/>
              <a:defRPr/>
            </a:pPr>
            <a:r>
              <a:rPr kumimoji="0" lang="en-US" sz="1500" b="0" i="0" u="none" strike="noStrike" kern="1200" cap="none" spc="0" normalizeH="0" baseline="0" noProof="0">
                <a:ln>
                  <a:noFill/>
                </a:ln>
                <a:solidFill>
                  <a:srgbClr val="FFFFFF"/>
                </a:solidFill>
                <a:effectLst/>
                <a:uLnTx/>
                <a:uFillTx/>
                <a:latin typeface="IntelOne Text"/>
                <a:ea typeface="Helvetica Neue"/>
                <a:cs typeface="Helvetica Neue"/>
              </a:rPr>
              <a:t>The Intel® Core™ Ultra processor integrates the CPU, GPU, and NPU into a single package and helps accelerate AI at the edge.</a:t>
            </a:r>
          </a:p>
        </p:txBody>
      </p:sp>
      <p:sp>
        <p:nvSpPr>
          <p:cNvPr id="15" name="TextBox 14">
            <a:extLst>
              <a:ext uri="{FF2B5EF4-FFF2-40B4-BE49-F238E27FC236}">
                <a16:creationId xmlns:a16="http://schemas.microsoft.com/office/drawing/2014/main" id="{F4F4129E-9160-6525-2B60-5DB188A52DFD}"/>
              </a:ext>
            </a:extLst>
          </p:cNvPr>
          <p:cNvSpPr txBox="1">
            <a:spLocks noGrp="1" noRot="1" noMove="1" noResize="1" noEditPoints="1" noAdjustHandles="1" noChangeArrowheads="1" noChangeShapeType="1"/>
          </p:cNvSpPr>
          <p:nvPr/>
        </p:nvSpPr>
        <p:spPr>
          <a:xfrm>
            <a:off x="609599" y="5350690"/>
            <a:ext cx="5486401" cy="830997"/>
          </a:xfrm>
          <a:prstGeom prst="rect">
            <a:avLst/>
          </a:prstGeom>
          <a:noFill/>
        </p:spPr>
        <p:txBody>
          <a:bodyPr wrap="square">
            <a:spAutoFit/>
          </a:bodyPr>
          <a:lstStyle/>
          <a:p>
            <a:r>
              <a:rPr lang="en-US" sz="1500">
                <a:solidFill>
                  <a:srgbClr val="FFFFFF"/>
                </a:solidFill>
                <a:latin typeface="IntelOne Text"/>
                <a:ea typeface="Helvetica Neue"/>
                <a:cs typeface="Helvetica Neue"/>
              </a:rPr>
              <a:t>Learn more: “</a:t>
            </a:r>
            <a:r>
              <a:rPr lang="en-US" sz="1500">
                <a:solidFill>
                  <a:srgbClr val="00C7FD"/>
                </a:solidFill>
                <a:latin typeface="IntelOne Text"/>
                <a:ea typeface="Helvetica Neue"/>
                <a:cs typeface="Helvetica Neue"/>
                <a:hlinkClick r:id="rId3">
                  <a:extLst>
                    <a:ext uri="{A12FA001-AC4F-418D-AE19-62706E023703}">
                      <ahyp:hlinkClr xmlns:ahyp="http://schemas.microsoft.com/office/drawing/2018/hyperlinkcolor" val="tx"/>
                    </a:ext>
                  </a:extLst>
                </a:hlinkClick>
              </a:rPr>
              <a:t>BUFFERZONE® and Intel® AI Anti-Phishing Solution presented at Mobile World Congress</a:t>
            </a:r>
            <a:r>
              <a:rPr lang="en-US" sz="1500">
                <a:solidFill>
                  <a:srgbClr val="FFFFFF"/>
                </a:solidFill>
                <a:latin typeface="IntelOne Text"/>
                <a:ea typeface="Helvetica Neue"/>
                <a:cs typeface="Helvetica Neue"/>
              </a:rPr>
              <a:t>”</a:t>
            </a:r>
          </a:p>
          <a:p>
            <a:endParaRPr lang="en-US">
              <a:solidFill>
                <a:srgbClr val="000000"/>
              </a:solidFill>
              <a:latin typeface="IntelOne Text"/>
              <a:ea typeface="Helvetica Neue"/>
              <a:cs typeface="Helvetica Neue"/>
            </a:endParaRPr>
          </a:p>
        </p:txBody>
      </p:sp>
      <p:pic>
        <p:nvPicPr>
          <p:cNvPr id="16" name="Picture 15" descr="Bufferzone logo">
            <a:extLst>
              <a:ext uri="{FF2B5EF4-FFF2-40B4-BE49-F238E27FC236}">
                <a16:creationId xmlns:a16="http://schemas.microsoft.com/office/drawing/2014/main" id="{287B4757-38C0-F5B3-42D6-1DF9C2EEDCAA}"/>
              </a:ext>
            </a:extLst>
          </p:cNvPr>
          <p:cNvPicPr>
            <a:picLocks noGrp="1" noRot="1" noChangeAspect="1" noMove="1" noResize="1" noEditPoints="1" noAdjustHandles="1" noChangeArrowheads="1" noChangeShapeType="1" noCrop="1"/>
          </p:cNvPicPr>
          <p:nvPr/>
        </p:nvPicPr>
        <p:blipFill>
          <a:blip r:embed="rId4"/>
          <a:stretch>
            <a:fillRect/>
          </a:stretch>
        </p:blipFill>
        <p:spPr>
          <a:xfrm>
            <a:off x="5980254" y="1642962"/>
            <a:ext cx="4943637" cy="3707728"/>
          </a:xfrm>
          <a:prstGeom prst="rect">
            <a:avLst/>
          </a:prstGeom>
        </p:spPr>
      </p:pic>
      <p:sp>
        <p:nvSpPr>
          <p:cNvPr id="3" name="Rectangle 2" descr="Intel Confidential">
            <a:extLst>
              <a:ext uri="{FF2B5EF4-FFF2-40B4-BE49-F238E27FC236}">
                <a16:creationId xmlns:a16="http://schemas.microsoft.com/office/drawing/2014/main" id="{AE984261-F595-ECD6-1259-6D44E75770D8}"/>
              </a:ext>
            </a:extLst>
          </p:cNvPr>
          <p:cNvSpPr>
            <a:spLocks noGrp="1" noRot="1" noMove="1" noResize="1" noEditPoints="1" noAdjustHandles="1" noChangeArrowheads="1" noChangeShapeType="1"/>
          </p:cNvSpPr>
          <p:nvPr/>
        </p:nvSpPr>
        <p:spPr>
          <a:xfrm>
            <a:off x="11233643" y="6455939"/>
            <a:ext cx="561372" cy="246221"/>
          </a:xfrm>
          <a:prstGeom prst="rect">
            <a:avLst/>
          </a:prstGeom>
        </p:spPr>
        <p:txBody>
          <a:bodyPr wrap="none" anchor="b" anchorCtr="0">
            <a:spAutoFit/>
          </a:bodyPr>
          <a:lstStyle/>
          <a:p>
            <a:pPr algn="r"/>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Public</a:t>
            </a:r>
          </a:p>
        </p:txBody>
      </p:sp>
    </p:spTree>
    <p:extLst>
      <p:ext uri="{BB962C8B-B14F-4D97-AF65-F5344CB8AC3E}">
        <p14:creationId xmlns:p14="http://schemas.microsoft.com/office/powerpoint/2010/main" val="32786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ACFFC03-0355-C1A7-9471-763280BF2290}"/>
              </a:ext>
            </a:extLst>
          </p:cNvPr>
          <p:cNvSpPr txBox="1">
            <a:spLocks noGrp="1" noRot="1" noMove="1" noResize="1" noEditPoints="1" noAdjustHandles="1" noChangeArrowheads="1" noChangeShapeType="1"/>
          </p:cNvSpPr>
          <p:nvPr/>
        </p:nvSpPr>
        <p:spPr>
          <a:xfrm>
            <a:off x="609600" y="381002"/>
            <a:ext cx="10972800" cy="985367"/>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C7FD"/>
                </a:solidFill>
                <a:effectLst/>
                <a:uLnTx/>
                <a:uFillTx/>
                <a:latin typeface="IntelOne Text Light"/>
                <a:ea typeface="Helvetica Neue"/>
                <a:cs typeface="Helvetica Neue"/>
              </a:rPr>
              <a:t>Improve Efficiency and Optimize </a:t>
            </a:r>
            <a:br>
              <a:rPr kumimoji="0" lang="en-US" sz="3200" b="0" i="0" u="none" strike="noStrike" kern="1200" cap="none" spc="0" normalizeH="0" baseline="0" noProof="0">
                <a:ln>
                  <a:noFill/>
                </a:ln>
                <a:solidFill>
                  <a:srgbClr val="00C7FD"/>
                </a:solidFill>
                <a:effectLst/>
                <a:uLnTx/>
                <a:uFillTx/>
                <a:latin typeface="IntelOne Text Light"/>
                <a:ea typeface="Helvetica Neue"/>
                <a:cs typeface="Helvetica Neue"/>
              </a:rPr>
            </a:br>
            <a:r>
              <a:rPr kumimoji="0" lang="en-US" sz="3200" b="0" i="0" u="none" strike="noStrike" kern="1200" cap="none" spc="0" normalizeH="0" baseline="0" noProof="0">
                <a:ln>
                  <a:noFill/>
                </a:ln>
                <a:solidFill>
                  <a:srgbClr val="00C7FD"/>
                </a:solidFill>
                <a:effectLst/>
                <a:uLnTx/>
                <a:uFillTx/>
                <a:latin typeface="IntelOne Text Light"/>
                <a:ea typeface="Helvetica Neue"/>
                <a:cs typeface="Helvetica Neue"/>
              </a:rPr>
              <a:t>across the Compute Spectrum</a:t>
            </a:r>
          </a:p>
        </p:txBody>
      </p:sp>
      <p:sp>
        <p:nvSpPr>
          <p:cNvPr id="9" name="TextBox 8">
            <a:extLst>
              <a:ext uri="{FF2B5EF4-FFF2-40B4-BE49-F238E27FC236}">
                <a16:creationId xmlns:a16="http://schemas.microsoft.com/office/drawing/2014/main" id="{594A68FE-0E19-DC55-404F-DA87CFF10BE5}"/>
              </a:ext>
            </a:extLst>
          </p:cNvPr>
          <p:cNvSpPr txBox="1">
            <a:spLocks noGrp="1" noRot="1" noMove="1" noResize="1" noEditPoints="1" noAdjustHandles="1" noChangeArrowheads="1" noChangeShapeType="1"/>
          </p:cNvSpPr>
          <p:nvPr/>
        </p:nvSpPr>
        <p:spPr>
          <a:xfrm>
            <a:off x="804795" y="1605191"/>
            <a:ext cx="7055837" cy="2939266"/>
          </a:xfrm>
          <a:prstGeom prst="rect">
            <a:avLst/>
          </a:prstGeom>
          <a:noFill/>
        </p:spPr>
        <p:txBody>
          <a:bodyPr wrap="square">
            <a:spAutoFit/>
          </a:bodyPr>
          <a:lstStyle/>
          <a:p>
            <a:r>
              <a:rPr lang="en-US" sz="2000">
                <a:solidFill>
                  <a:srgbClr val="FFFFFF"/>
                </a:solidFill>
                <a:latin typeface="IntelOne Text"/>
                <a:ea typeface="Helvetica Neue"/>
                <a:cs typeface="Helvetica Neue"/>
              </a:rPr>
              <a:t>Distributed computing can:</a:t>
            </a:r>
          </a:p>
          <a:p>
            <a:pPr marL="285750" indent="-285750">
              <a:buClr>
                <a:srgbClr val="00C7FD"/>
              </a:buClr>
              <a:buFont typeface="Wingdings" pitchFamily="2" charset="2"/>
              <a:buChar char="§"/>
            </a:pPr>
            <a:r>
              <a:rPr lang="en-US" sz="2000">
                <a:solidFill>
                  <a:srgbClr val="FFFFFF"/>
                </a:solidFill>
                <a:latin typeface="IntelOne Text"/>
                <a:ea typeface="Helvetica Neue"/>
                <a:cs typeface="Helvetica Neue"/>
              </a:rPr>
              <a:t>Speed up the process of getting information and improve information quality</a:t>
            </a:r>
          </a:p>
          <a:p>
            <a:pPr marL="285750" indent="-285750">
              <a:buClr>
                <a:srgbClr val="00C7FD"/>
              </a:buClr>
              <a:buFont typeface="Wingdings" pitchFamily="2" charset="2"/>
              <a:buChar char="§"/>
            </a:pPr>
            <a:r>
              <a:rPr lang="en-US" sz="2000">
                <a:solidFill>
                  <a:srgbClr val="FFFFFF"/>
                </a:solidFill>
                <a:latin typeface="IntelOne Text"/>
                <a:ea typeface="Helvetica Neue"/>
                <a:cs typeface="Helvetica Neue"/>
              </a:rPr>
              <a:t>Reduce IT costs</a:t>
            </a:r>
          </a:p>
          <a:p>
            <a:pPr marL="285750" indent="-285750">
              <a:buClr>
                <a:srgbClr val="00C7FD"/>
              </a:buClr>
              <a:buFont typeface="Wingdings" pitchFamily="2" charset="2"/>
              <a:buChar char="§"/>
            </a:pPr>
            <a:r>
              <a:rPr lang="en-US" sz="2000">
                <a:solidFill>
                  <a:srgbClr val="FFFFFF"/>
                </a:solidFill>
                <a:latin typeface="IntelOne Text"/>
                <a:ea typeface="Helvetica Neue"/>
                <a:cs typeface="Helvetica Neue"/>
              </a:rPr>
              <a:t>Enhance security</a:t>
            </a:r>
          </a:p>
          <a:p>
            <a:pPr marL="285750" indent="-285750">
              <a:buClr>
                <a:srgbClr val="00C7FD"/>
              </a:buClr>
              <a:buFont typeface="Wingdings" pitchFamily="2" charset="2"/>
              <a:buChar char="§"/>
            </a:pPr>
            <a:r>
              <a:rPr lang="en-US" sz="2000">
                <a:solidFill>
                  <a:srgbClr val="FFFFFF"/>
                </a:solidFill>
                <a:latin typeface="IntelOne Text"/>
                <a:ea typeface="Helvetica Neue"/>
                <a:cs typeface="Helvetica Neue"/>
              </a:rPr>
              <a:t>Unleash new types of innovation</a:t>
            </a:r>
          </a:p>
          <a:p>
            <a:pPr marL="285750" indent="-285750">
              <a:buClr>
                <a:srgbClr val="00C7FD"/>
              </a:buClr>
              <a:buFont typeface="Wingdings" pitchFamily="2" charset="2"/>
              <a:buChar char="§"/>
            </a:pPr>
            <a:r>
              <a:rPr lang="en-US" sz="2000">
                <a:solidFill>
                  <a:srgbClr val="FFFFFF"/>
                </a:solidFill>
                <a:latin typeface="IntelOne Text"/>
                <a:ea typeface="Helvetica Neue"/>
                <a:cs typeface="Helvetica Neue"/>
              </a:rPr>
              <a:t>Forge a new pathway to address new use cases</a:t>
            </a:r>
          </a:p>
          <a:p>
            <a:endParaRPr lang="en-US" sz="1500">
              <a:solidFill>
                <a:srgbClr val="FFFFFF"/>
              </a:solidFill>
              <a:latin typeface="IntelOne Text"/>
              <a:ea typeface="Helvetica Neue"/>
              <a:cs typeface="Helvetica Neue"/>
            </a:endParaRPr>
          </a:p>
          <a:p>
            <a:r>
              <a:rPr lang="en-US" sz="1500">
                <a:solidFill>
                  <a:srgbClr val="FFFFFF"/>
                </a:solidFill>
                <a:latin typeface="IntelOne Text"/>
                <a:ea typeface="Helvetica Neue"/>
                <a:cs typeface="Helvetica Neue"/>
              </a:rPr>
              <a:t>Distributed computing solutions help businesses stay ahead in the technology landscape, increase efficiency, and unlock new opportunities.</a:t>
            </a:r>
          </a:p>
        </p:txBody>
      </p:sp>
      <p:sp>
        <p:nvSpPr>
          <p:cNvPr id="10" name="Rectangle 9" descr="Decorative">
            <a:extLst>
              <a:ext uri="{FF2B5EF4-FFF2-40B4-BE49-F238E27FC236}">
                <a16:creationId xmlns:a16="http://schemas.microsoft.com/office/drawing/2014/main" id="{1E4AEBC2-6E4E-53FA-6B8E-B717139463A2}"/>
              </a:ext>
            </a:extLst>
          </p:cNvPr>
          <p:cNvSpPr>
            <a:spLocks noGrp="1" noRot="1" noMove="1" noResize="1" noEditPoints="1" noAdjustHandles="1" noChangeArrowheads="1" noChangeShapeType="1"/>
          </p:cNvSpPr>
          <p:nvPr/>
        </p:nvSpPr>
        <p:spPr>
          <a:xfrm>
            <a:off x="0" y="4760125"/>
            <a:ext cx="8422106" cy="985367"/>
          </a:xfrm>
          <a:prstGeom prst="rect">
            <a:avLst/>
          </a:prstGeom>
          <a:solidFill>
            <a:srgbClr val="8F5DA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One Text"/>
              <a:ea typeface="Helvetica Neue"/>
              <a:cs typeface="Helvetica Neue"/>
            </a:endParaRPr>
          </a:p>
        </p:txBody>
      </p:sp>
      <p:sp>
        <p:nvSpPr>
          <p:cNvPr id="12" name="TextBox 11">
            <a:extLst>
              <a:ext uri="{FF2B5EF4-FFF2-40B4-BE49-F238E27FC236}">
                <a16:creationId xmlns:a16="http://schemas.microsoft.com/office/drawing/2014/main" id="{584943F7-1817-0B45-C4AC-52AC9CE2B18A}"/>
              </a:ext>
            </a:extLst>
          </p:cNvPr>
          <p:cNvSpPr txBox="1">
            <a:spLocks noGrp="1" noRot="1" noMove="1" noResize="1" noEditPoints="1" noAdjustHandles="1" noChangeArrowheads="1" noChangeShapeType="1"/>
          </p:cNvSpPr>
          <p:nvPr/>
        </p:nvSpPr>
        <p:spPr>
          <a:xfrm>
            <a:off x="804797" y="4954419"/>
            <a:ext cx="7376678" cy="553998"/>
          </a:xfrm>
          <a:prstGeom prst="rect">
            <a:avLst/>
          </a:prstGeom>
          <a:noFill/>
        </p:spPr>
        <p:txBody>
          <a:bodyPr wrap="square" rtlCol="0">
            <a:spAutoFit/>
          </a:bodyPr>
          <a:lstStyle/>
          <a:p>
            <a:r>
              <a:rPr lang="en-US" sz="1500">
                <a:solidFill>
                  <a:srgbClr val="FFFFFF"/>
                </a:solidFill>
                <a:latin typeface="IntelOne Text"/>
                <a:ea typeface="Helvetica Neue"/>
                <a:cs typeface="Helvetica Neue"/>
              </a:rPr>
              <a:t>Intel® technologies can support you across the five tenets of distributed computing and move all the levers to support your use case and business models.</a:t>
            </a:r>
          </a:p>
        </p:txBody>
      </p:sp>
      <p:sp>
        <p:nvSpPr>
          <p:cNvPr id="3" name="Rectangle 2" descr="Intel Confidential">
            <a:extLst>
              <a:ext uri="{FF2B5EF4-FFF2-40B4-BE49-F238E27FC236}">
                <a16:creationId xmlns:a16="http://schemas.microsoft.com/office/drawing/2014/main" id="{72515497-44DA-1578-1AA0-999E48ECFED1}"/>
              </a:ext>
            </a:extLst>
          </p:cNvPr>
          <p:cNvSpPr>
            <a:spLocks noGrp="1" noRot="1" noMove="1" noResize="1" noEditPoints="1" noAdjustHandles="1" noChangeArrowheads="1" noChangeShapeType="1"/>
          </p:cNvSpPr>
          <p:nvPr/>
        </p:nvSpPr>
        <p:spPr>
          <a:xfrm>
            <a:off x="11233643" y="6455939"/>
            <a:ext cx="561372" cy="246221"/>
          </a:xfrm>
          <a:prstGeom prst="rect">
            <a:avLst/>
          </a:prstGeom>
        </p:spPr>
        <p:txBody>
          <a:bodyPr wrap="none" anchor="b" anchorCtr="0">
            <a:spAutoFit/>
          </a:bodyPr>
          <a:lstStyle/>
          <a:p>
            <a:pPr algn="r"/>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Public</a:t>
            </a:r>
          </a:p>
        </p:txBody>
      </p:sp>
    </p:spTree>
    <p:extLst>
      <p:ext uri="{BB962C8B-B14F-4D97-AF65-F5344CB8AC3E}">
        <p14:creationId xmlns:p14="http://schemas.microsoft.com/office/powerpoint/2010/main" val="387635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749CECAB-D485-B3FB-BF1B-66FF3F7EACE6}"/>
              </a:ext>
            </a:extLst>
          </p:cNvPr>
          <p:cNvSpPr txBox="1">
            <a:spLocks noGrp="1" noRot="1" noMove="1" noResize="1" noEditPoints="1" noAdjustHandles="1" noChangeArrowheads="1" noChangeShapeType="1"/>
          </p:cNvSpPr>
          <p:nvPr/>
        </p:nvSpPr>
        <p:spPr>
          <a:xfrm>
            <a:off x="609600" y="381000"/>
            <a:ext cx="3638309" cy="51043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C7FD"/>
                </a:solidFill>
                <a:effectLst/>
                <a:uLnTx/>
                <a:uFillTx/>
                <a:latin typeface="IntelOne Text Light"/>
                <a:ea typeface="Helvetica Neue"/>
                <a:cs typeface="Helvetica Neue"/>
              </a:rPr>
              <a:t>Helpful Resources</a:t>
            </a:r>
          </a:p>
        </p:txBody>
      </p:sp>
      <p:sp>
        <p:nvSpPr>
          <p:cNvPr id="18" name="TextBox 17">
            <a:extLst>
              <a:ext uri="{FF2B5EF4-FFF2-40B4-BE49-F238E27FC236}">
                <a16:creationId xmlns:a16="http://schemas.microsoft.com/office/drawing/2014/main" id="{9D55C9B7-ED3D-CAC8-FE7C-A90860881845}"/>
              </a:ext>
            </a:extLst>
          </p:cNvPr>
          <p:cNvSpPr txBox="1">
            <a:spLocks noGrp="1" noRot="1" noMove="1" noResize="1" noEditPoints="1" noAdjustHandles="1" noChangeArrowheads="1" noChangeShapeType="1"/>
          </p:cNvSpPr>
          <p:nvPr/>
        </p:nvSpPr>
        <p:spPr>
          <a:xfrm>
            <a:off x="609600" y="1323762"/>
            <a:ext cx="6093912" cy="400110"/>
          </a:xfrm>
          <a:prstGeom prst="rect">
            <a:avLst/>
          </a:prstGeom>
          <a:noFill/>
        </p:spPr>
        <p:txBody>
          <a:bodyPr wrap="square">
            <a:spAutoFit/>
          </a:bodyPr>
          <a:lstStyle/>
          <a:p>
            <a:r>
              <a:rPr lang="en-US" sz="2000">
                <a:solidFill>
                  <a:srgbClr val="FFFFFF"/>
                </a:solidFill>
                <a:latin typeface="IntelOne Text"/>
                <a:ea typeface="Helvetica Neue"/>
                <a:cs typeface="Helvetica Neue"/>
              </a:rPr>
              <a:t>Join us at an upcoming event:</a:t>
            </a:r>
          </a:p>
        </p:txBody>
      </p:sp>
      <p:sp>
        <p:nvSpPr>
          <p:cNvPr id="17" name="TextBox 16">
            <a:extLst>
              <a:ext uri="{FF2B5EF4-FFF2-40B4-BE49-F238E27FC236}">
                <a16:creationId xmlns:a16="http://schemas.microsoft.com/office/drawing/2014/main" id="{FBE89A32-217F-1983-A468-9F4F8C421796}"/>
              </a:ext>
            </a:extLst>
          </p:cNvPr>
          <p:cNvSpPr txBox="1">
            <a:spLocks noGrp="1" noRot="1" noMove="1" noResize="1" noEditPoints="1" noAdjustHandles="1" noChangeArrowheads="1" noChangeShapeType="1"/>
          </p:cNvSpPr>
          <p:nvPr/>
        </p:nvSpPr>
        <p:spPr>
          <a:xfrm>
            <a:off x="609600" y="1873047"/>
            <a:ext cx="4795777" cy="2923877"/>
          </a:xfrm>
          <a:prstGeom prst="rect">
            <a:avLst/>
          </a:prstGeom>
          <a:noFill/>
        </p:spPr>
        <p:txBody>
          <a:bodyPr wrap="square">
            <a:spAutoFit/>
          </a:bodyPr>
          <a:lstStyle/>
          <a:p>
            <a:pPr marL="285750" indent="-285750">
              <a:buClr>
                <a:srgbClr val="00C7FD"/>
              </a:buClr>
              <a:buFont typeface="Wingdings" pitchFamily="2" charset="2"/>
              <a:buChar char="§"/>
            </a:pPr>
            <a:r>
              <a:rPr lang="en-US">
                <a:solidFill>
                  <a:schemeClr val="accent1">
                    <a:lumMod val="60000"/>
                    <a:lumOff val="40000"/>
                  </a:schemeClr>
                </a:solidFill>
                <a:latin typeface="IntelOne Text"/>
                <a:ea typeface="Helvetica Neue"/>
                <a:cs typeface="Helvetica Neue"/>
                <a:hlinkClick r:id="rId3">
                  <a:extLst>
                    <a:ext uri="{A12FA001-AC4F-418D-AE19-62706E023703}">
                      <ahyp:hlinkClr xmlns:ahyp="http://schemas.microsoft.com/office/drawing/2018/hyperlinkcolor" val="tx"/>
                    </a:ext>
                  </a:extLst>
                </a:hlinkClick>
              </a:rPr>
              <a:t>Webinar: GenAI Webinar Series</a:t>
            </a:r>
            <a:endParaRPr lang="en-US">
              <a:solidFill>
                <a:schemeClr val="accent1">
                  <a:lumMod val="60000"/>
                  <a:lumOff val="40000"/>
                </a:schemeClr>
              </a:solidFill>
              <a:latin typeface="IntelOne Text"/>
              <a:ea typeface="Helvetica Neue"/>
              <a:cs typeface="Helvetica Neue"/>
            </a:endParaRPr>
          </a:p>
          <a:p>
            <a:pPr marL="285750" indent="-285750">
              <a:buClr>
                <a:srgbClr val="00C7FD"/>
              </a:buClr>
              <a:buFont typeface="Wingdings" pitchFamily="2" charset="2"/>
              <a:buChar char="§"/>
            </a:pPr>
            <a:r>
              <a:rPr lang="en-US">
                <a:solidFill>
                  <a:schemeClr val="accent1">
                    <a:lumMod val="60000"/>
                    <a:lumOff val="40000"/>
                  </a:schemeClr>
                </a:solidFill>
                <a:latin typeface="IntelOne Text"/>
                <a:ea typeface="Helvetica Neue"/>
                <a:cs typeface="Helvetica Neue"/>
                <a:hlinkClick r:id="rId4">
                  <a:extLst>
                    <a:ext uri="{A12FA001-AC4F-418D-AE19-62706E023703}">
                      <ahyp:hlinkClr xmlns:ahyp="http://schemas.microsoft.com/office/drawing/2018/hyperlinkcolor" val="tx"/>
                    </a:ext>
                  </a:extLst>
                </a:hlinkClick>
              </a:rPr>
              <a:t>Webinar: Growing Revenue with Artificial Intelligence</a:t>
            </a:r>
            <a:endParaRPr lang="en-US">
              <a:solidFill>
                <a:schemeClr val="accent1">
                  <a:lumMod val="60000"/>
                  <a:lumOff val="40000"/>
                </a:schemeClr>
              </a:solidFill>
              <a:latin typeface="IntelOne Text"/>
              <a:ea typeface="Helvetica Neue"/>
              <a:cs typeface="Helvetica Neue"/>
            </a:endParaRPr>
          </a:p>
          <a:p>
            <a:pPr marL="285750" indent="-285750">
              <a:buClr>
                <a:srgbClr val="00C7FD"/>
              </a:buClr>
              <a:buFont typeface="Wingdings" pitchFamily="2" charset="2"/>
              <a:buChar char="§"/>
            </a:pPr>
            <a:r>
              <a:rPr lang="en-US">
                <a:solidFill>
                  <a:schemeClr val="accent1">
                    <a:lumMod val="60000"/>
                    <a:lumOff val="40000"/>
                  </a:schemeClr>
                </a:solidFill>
                <a:latin typeface="IntelOne Text"/>
                <a:ea typeface="Helvetica Neue"/>
                <a:cs typeface="Helvetica Neue"/>
                <a:hlinkClick r:id="rId5">
                  <a:extLst>
                    <a:ext uri="{A12FA001-AC4F-418D-AE19-62706E023703}">
                      <ahyp:hlinkClr xmlns:ahyp="http://schemas.microsoft.com/office/drawing/2018/hyperlinkcolor" val="tx"/>
                    </a:ext>
                  </a:extLst>
                </a:hlinkClick>
              </a:rPr>
              <a:t>Webinar: Reduce Costs by Bringing Your Technology into the Future</a:t>
            </a:r>
            <a:endParaRPr lang="en-US">
              <a:solidFill>
                <a:schemeClr val="accent1">
                  <a:lumMod val="60000"/>
                  <a:lumOff val="40000"/>
                </a:schemeClr>
              </a:solidFill>
              <a:latin typeface="IntelOne Text"/>
              <a:ea typeface="Helvetica Neue"/>
              <a:cs typeface="Helvetica Neue"/>
            </a:endParaRPr>
          </a:p>
          <a:p>
            <a:pPr marL="285750" indent="-285750">
              <a:buClr>
                <a:srgbClr val="00C7FD"/>
              </a:buClr>
              <a:buFont typeface="Wingdings" pitchFamily="2" charset="2"/>
              <a:buChar char="§"/>
            </a:pPr>
            <a:r>
              <a:rPr lang="en-US">
                <a:solidFill>
                  <a:schemeClr val="accent1">
                    <a:lumMod val="60000"/>
                    <a:lumOff val="40000"/>
                  </a:schemeClr>
                </a:solidFill>
                <a:latin typeface="IntelOne Text"/>
                <a:ea typeface="Helvetica Neue"/>
                <a:cs typeface="Helvetica Neue"/>
                <a:hlinkClick r:id="rId6">
                  <a:extLst>
                    <a:ext uri="{A12FA001-AC4F-418D-AE19-62706E023703}">
                      <ahyp:hlinkClr xmlns:ahyp="http://schemas.microsoft.com/office/drawing/2018/hyperlinkcolor" val="tx"/>
                    </a:ext>
                  </a:extLst>
                </a:hlinkClick>
              </a:rPr>
              <a:t>Webinar: Mitigating Security Risks with Confidential Computing</a:t>
            </a:r>
            <a:endParaRPr lang="en-US">
              <a:solidFill>
                <a:schemeClr val="accent1">
                  <a:lumMod val="60000"/>
                  <a:lumOff val="40000"/>
                </a:schemeClr>
              </a:solidFill>
              <a:latin typeface="IntelOne Text"/>
              <a:ea typeface="Helvetica Neue"/>
              <a:cs typeface="Helvetica Neue"/>
            </a:endParaRPr>
          </a:p>
          <a:p>
            <a:endParaRPr lang="en-US">
              <a:solidFill>
                <a:srgbClr val="FFFFFF"/>
              </a:solidFill>
              <a:latin typeface="IntelOne Text"/>
              <a:ea typeface="Helvetica Neue"/>
              <a:cs typeface="Helvetica Neue"/>
            </a:endParaRPr>
          </a:p>
          <a:p>
            <a:r>
              <a:rPr lang="en-US" sz="2000">
                <a:solidFill>
                  <a:srgbClr val="FFFFFF"/>
                </a:solidFill>
                <a:latin typeface="IntelOne Text"/>
                <a:ea typeface="Helvetica Neue"/>
                <a:cs typeface="Helvetica Neue"/>
              </a:rPr>
              <a:t>Stay informed: </a:t>
            </a:r>
            <a:r>
              <a:rPr lang="en-US" sz="2000">
                <a:solidFill>
                  <a:schemeClr val="accent1">
                    <a:lumMod val="60000"/>
                    <a:lumOff val="40000"/>
                  </a:schemeClr>
                </a:solidFill>
                <a:latin typeface="IntelOne Text"/>
                <a:ea typeface="Helvetica Neue"/>
                <a:cs typeface="Helvetica Neue"/>
                <a:hlinkClick r:id="rId7">
                  <a:extLst>
                    <a:ext uri="{A12FA001-AC4F-418D-AE19-62706E023703}">
                      <ahyp:hlinkClr xmlns:ahyp="http://schemas.microsoft.com/office/drawing/2018/hyperlinkcolor" val="tx"/>
                    </a:ext>
                  </a:extLst>
                </a:hlinkClick>
              </a:rPr>
              <a:t>Intel® hub for technology leaders</a:t>
            </a:r>
            <a:endParaRPr lang="en-US" sz="2000">
              <a:solidFill>
                <a:schemeClr val="accent1">
                  <a:lumMod val="60000"/>
                  <a:lumOff val="40000"/>
                </a:schemeClr>
              </a:solidFill>
              <a:latin typeface="IntelOne Text"/>
              <a:ea typeface="Helvetica Neue"/>
              <a:cs typeface="Helvetica Neue"/>
            </a:endParaRPr>
          </a:p>
        </p:txBody>
      </p:sp>
      <p:sp>
        <p:nvSpPr>
          <p:cNvPr id="19" name="TextBox 18">
            <a:extLst>
              <a:ext uri="{FF2B5EF4-FFF2-40B4-BE49-F238E27FC236}">
                <a16:creationId xmlns:a16="http://schemas.microsoft.com/office/drawing/2014/main" id="{64151263-055F-020D-4D29-0A8512C50A2A}"/>
              </a:ext>
            </a:extLst>
          </p:cNvPr>
          <p:cNvSpPr txBox="1">
            <a:spLocks noGrp="1" noRot="1" noMove="1" noResize="1" noEditPoints="1" noAdjustHandles="1" noChangeArrowheads="1" noChangeShapeType="1"/>
          </p:cNvSpPr>
          <p:nvPr/>
        </p:nvSpPr>
        <p:spPr>
          <a:xfrm>
            <a:off x="609600" y="5146154"/>
            <a:ext cx="4436962" cy="400110"/>
          </a:xfrm>
          <a:prstGeom prst="rect">
            <a:avLst/>
          </a:prstGeom>
          <a:noFill/>
        </p:spPr>
        <p:txBody>
          <a:bodyPr wrap="square">
            <a:spAutoFit/>
          </a:bodyPr>
          <a:lstStyle/>
          <a:p>
            <a:r>
              <a:rPr lang="en-US" sz="2000">
                <a:solidFill>
                  <a:srgbClr val="FFFFFF"/>
                </a:solidFill>
                <a:latin typeface="IntelOne Text"/>
                <a:ea typeface="Helvetica Neue"/>
                <a:cs typeface="Helvetica Neue"/>
              </a:rPr>
              <a:t>Read the solution brief: </a:t>
            </a:r>
            <a:r>
              <a:rPr lang="en-US" sz="2000">
                <a:solidFill>
                  <a:srgbClr val="FF0000"/>
                </a:solidFill>
                <a:latin typeface="IntelOne Text"/>
                <a:ea typeface="Helvetica Neue"/>
                <a:cs typeface="Helvetica Neue"/>
              </a:rPr>
              <a:t>&lt;link </a:t>
            </a:r>
            <a:r>
              <a:rPr lang="en-US" sz="2000" err="1">
                <a:solidFill>
                  <a:srgbClr val="FF0000"/>
                </a:solidFill>
                <a:latin typeface="IntelOne Text"/>
                <a:ea typeface="Helvetica Neue"/>
                <a:cs typeface="Helvetica Neue"/>
              </a:rPr>
              <a:t>tbd</a:t>
            </a:r>
            <a:r>
              <a:rPr lang="en-US" sz="2000">
                <a:solidFill>
                  <a:srgbClr val="FF0000"/>
                </a:solidFill>
                <a:latin typeface="IntelOne Text"/>
                <a:ea typeface="Helvetica Neue"/>
                <a:cs typeface="Helvetica Neue"/>
              </a:rPr>
              <a:t>&gt;</a:t>
            </a:r>
          </a:p>
        </p:txBody>
      </p:sp>
      <p:pic>
        <p:nvPicPr>
          <p:cNvPr id="20" name="Picture 19" descr="Decorative">
            <a:extLst>
              <a:ext uri="{FF2B5EF4-FFF2-40B4-BE49-F238E27FC236}">
                <a16:creationId xmlns:a16="http://schemas.microsoft.com/office/drawing/2014/main" id="{740A3A0D-B261-5FEA-4074-96B0D8B57D12}"/>
              </a:ext>
            </a:extLst>
          </p:cNvPr>
          <p:cNvPicPr>
            <a:picLocks noGrp="1" noRot="1" noMove="1" noResize="1" noEditPoints="1" noAdjustHandles="1" noChangeArrowheads="1" noChangeShapeType="1" noCrop="1"/>
          </p:cNvPicPr>
          <p:nvPr/>
        </p:nvPicPr>
        <p:blipFill rotWithShape="1">
          <a:blip r:embed="rId8"/>
          <a:srcRect l="12057" r="31693"/>
          <a:stretch/>
        </p:blipFill>
        <p:spPr>
          <a:xfrm>
            <a:off x="7396222" y="510433"/>
            <a:ext cx="4286491" cy="4286491"/>
          </a:xfrm>
          <a:prstGeom prst="rect">
            <a:avLst/>
          </a:prstGeom>
        </p:spPr>
      </p:pic>
      <p:sp>
        <p:nvSpPr>
          <p:cNvPr id="21" name="Rectangle 20" descr="Decorative">
            <a:extLst>
              <a:ext uri="{FF2B5EF4-FFF2-40B4-BE49-F238E27FC236}">
                <a16:creationId xmlns:a16="http://schemas.microsoft.com/office/drawing/2014/main" id="{E0E3294F-60B5-7550-C600-163A953CACD5}"/>
              </a:ext>
            </a:extLst>
          </p:cNvPr>
          <p:cNvSpPr>
            <a:spLocks noGrp="1" noRot="1" noMove="1" noResize="1" noEditPoints="1" noAdjustHandles="1" noChangeArrowheads="1" noChangeShapeType="1"/>
          </p:cNvSpPr>
          <p:nvPr/>
        </p:nvSpPr>
        <p:spPr>
          <a:xfrm>
            <a:off x="7396222" y="510433"/>
            <a:ext cx="4286491" cy="4286491"/>
          </a:xfrm>
          <a:prstGeom prst="rect">
            <a:avLst/>
          </a:prstGeom>
          <a:solidFill>
            <a:srgbClr val="0068B5">
              <a:alpha val="3871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One Text"/>
              <a:ea typeface="Helvetica Neue"/>
              <a:cs typeface="Helvetica Neue"/>
            </a:endParaRPr>
          </a:p>
        </p:txBody>
      </p:sp>
      <p:sp>
        <p:nvSpPr>
          <p:cNvPr id="22" name="Rectangle 21" descr="Decorative">
            <a:extLst>
              <a:ext uri="{FF2B5EF4-FFF2-40B4-BE49-F238E27FC236}">
                <a16:creationId xmlns:a16="http://schemas.microsoft.com/office/drawing/2014/main" id="{815C0581-360E-93AE-3BF0-25EB57663EFF}"/>
              </a:ext>
            </a:extLst>
          </p:cNvPr>
          <p:cNvSpPr>
            <a:spLocks noGrp="1" noRot="1" noMove="1" noResize="1" noEditPoints="1" noAdjustHandles="1" noChangeArrowheads="1" noChangeShapeType="1"/>
          </p:cNvSpPr>
          <p:nvPr/>
        </p:nvSpPr>
        <p:spPr>
          <a:xfrm>
            <a:off x="11681567" y="0"/>
            <a:ext cx="510433" cy="510433"/>
          </a:xfrm>
          <a:prstGeom prst="rect">
            <a:avLst/>
          </a:prstGeom>
          <a:solidFill>
            <a:srgbClr val="8F5DA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One Text"/>
              <a:ea typeface="Helvetica Neue"/>
              <a:cs typeface="Helvetica Neue"/>
            </a:endParaRPr>
          </a:p>
        </p:txBody>
      </p:sp>
      <p:sp>
        <p:nvSpPr>
          <p:cNvPr id="23" name="Rectangle 22" descr="Decorative">
            <a:extLst>
              <a:ext uri="{FF2B5EF4-FFF2-40B4-BE49-F238E27FC236}">
                <a16:creationId xmlns:a16="http://schemas.microsoft.com/office/drawing/2014/main" id="{C534B7DD-ECF0-7C3D-CA2C-4373C10C19CA}"/>
              </a:ext>
            </a:extLst>
          </p:cNvPr>
          <p:cNvSpPr>
            <a:spLocks noGrp="1" noRot="1" noMove="1" noResize="1" noEditPoints="1" noAdjustHandles="1" noChangeArrowheads="1" noChangeShapeType="1"/>
          </p:cNvSpPr>
          <p:nvPr/>
        </p:nvSpPr>
        <p:spPr>
          <a:xfrm>
            <a:off x="6096000" y="4796924"/>
            <a:ext cx="1300222" cy="1300222"/>
          </a:xfrm>
          <a:prstGeom prst="rect">
            <a:avLst/>
          </a:prstGeom>
          <a:solidFill>
            <a:srgbClr val="8BAE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One Text"/>
              <a:ea typeface="Helvetica Neue"/>
              <a:cs typeface="Helvetica Neue"/>
            </a:endParaRPr>
          </a:p>
        </p:txBody>
      </p:sp>
      <p:sp>
        <p:nvSpPr>
          <p:cNvPr id="24" name="Rectangle 23" descr="Decorative">
            <a:extLst>
              <a:ext uri="{FF2B5EF4-FFF2-40B4-BE49-F238E27FC236}">
                <a16:creationId xmlns:a16="http://schemas.microsoft.com/office/drawing/2014/main" id="{B6B0E93B-4F02-317F-409A-28D802A3D5A5}"/>
              </a:ext>
            </a:extLst>
          </p:cNvPr>
          <p:cNvSpPr>
            <a:spLocks noGrp="1" noRot="1" noMove="1" noResize="1" noEditPoints="1" noAdjustHandles="1" noChangeArrowheads="1" noChangeShapeType="1"/>
          </p:cNvSpPr>
          <p:nvPr/>
        </p:nvSpPr>
        <p:spPr>
          <a:xfrm>
            <a:off x="7396222" y="6097146"/>
            <a:ext cx="407826" cy="407826"/>
          </a:xfrm>
          <a:prstGeom prst="rect">
            <a:avLst/>
          </a:prstGeom>
          <a:solidFill>
            <a:srgbClr val="00C7F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One Text"/>
              <a:ea typeface="Helvetica Neue"/>
              <a:cs typeface="Helvetica Neue"/>
            </a:endParaRPr>
          </a:p>
        </p:txBody>
      </p:sp>
      <p:sp>
        <p:nvSpPr>
          <p:cNvPr id="3" name="Rectangle 2" descr="Intel Confidential">
            <a:extLst>
              <a:ext uri="{FF2B5EF4-FFF2-40B4-BE49-F238E27FC236}">
                <a16:creationId xmlns:a16="http://schemas.microsoft.com/office/drawing/2014/main" id="{E51547BA-3A9A-2C9C-0A85-69745BA11219}"/>
              </a:ext>
            </a:extLst>
          </p:cNvPr>
          <p:cNvSpPr>
            <a:spLocks noGrp="1" noRot="1" noMove="1" noResize="1" noEditPoints="1" noAdjustHandles="1" noChangeArrowheads="1" noChangeShapeType="1"/>
          </p:cNvSpPr>
          <p:nvPr/>
        </p:nvSpPr>
        <p:spPr>
          <a:xfrm>
            <a:off x="11233643" y="6455939"/>
            <a:ext cx="561372" cy="246221"/>
          </a:xfrm>
          <a:prstGeom prst="rect">
            <a:avLst/>
          </a:prstGeom>
        </p:spPr>
        <p:txBody>
          <a:bodyPr wrap="none" anchor="b" anchorCtr="0">
            <a:spAutoFit/>
          </a:bodyPr>
          <a:lstStyle/>
          <a:p>
            <a:pPr algn="r"/>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Public</a:t>
            </a:r>
          </a:p>
        </p:txBody>
      </p:sp>
    </p:spTree>
    <p:extLst>
      <p:ext uri="{BB962C8B-B14F-4D97-AF65-F5344CB8AC3E}">
        <p14:creationId xmlns:p14="http://schemas.microsoft.com/office/powerpoint/2010/main" val="5280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E4415B1-BE2D-3239-B592-966161054A08}"/>
              </a:ext>
            </a:extLst>
          </p:cNvPr>
          <p:cNvSpPr txBox="1">
            <a:spLocks noGrp="1" noRot="1" noMove="1" noResize="1" noEditPoints="1" noAdjustHandles="1" noChangeArrowheads="1" noChangeShapeType="1"/>
          </p:cNvSpPr>
          <p:nvPr/>
        </p:nvSpPr>
        <p:spPr>
          <a:xfrm>
            <a:off x="609600" y="381002"/>
            <a:ext cx="10972800" cy="985367"/>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kern="1200">
                <a:solidFill>
                  <a:srgbClr val="00C7FD"/>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C7FD"/>
                </a:solidFill>
                <a:effectLst/>
                <a:uLnTx/>
                <a:uFillTx/>
                <a:latin typeface="IntelOne Text Light"/>
                <a:ea typeface="Helvetica Neue"/>
                <a:cs typeface="Helvetica Neue"/>
              </a:rPr>
              <a:t>Legal Notices and Disclaimers</a:t>
            </a:r>
          </a:p>
        </p:txBody>
      </p:sp>
      <p:sp>
        <p:nvSpPr>
          <p:cNvPr id="6" name="Content Placeholder 2">
            <a:extLst>
              <a:ext uri="{FF2B5EF4-FFF2-40B4-BE49-F238E27FC236}">
                <a16:creationId xmlns:a16="http://schemas.microsoft.com/office/drawing/2014/main" id="{CAC3E082-112C-48E9-3551-189BDF75492E}"/>
              </a:ext>
            </a:extLst>
          </p:cNvPr>
          <p:cNvSpPr txBox="1">
            <a:spLocks noGrp="1" noRot="1" noMove="1" noResize="1" noEditPoints="1" noAdjustHandles="1" noChangeArrowheads="1" noChangeShapeType="1"/>
          </p:cNvSpPr>
          <p:nvPr/>
        </p:nvSpPr>
        <p:spPr>
          <a:xfrm>
            <a:off x="609600" y="1487056"/>
            <a:ext cx="10972800" cy="46582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itchFamily="2" charset="2"/>
              <a:buChar char="§"/>
              <a:defRPr sz="20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itchFamily="2" charset="2"/>
              <a:buChar char="§"/>
              <a:defRPr sz="18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itchFamily="2" charset="2"/>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itchFamily="2" charset="2"/>
              <a:buChar char="§"/>
              <a:defRPr sz="14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itchFamily="2" charset="2"/>
              <a:buChar char="§"/>
              <a:defRPr sz="12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C7FD"/>
              </a:buClr>
              <a:buSzTx/>
              <a:buFont typeface="Wingdings" pitchFamily="2" charset="2"/>
              <a:buNone/>
              <a:tabLst/>
              <a:defRPr/>
            </a:pPr>
            <a:r>
              <a:rPr kumimoji="0" lang="en-US" sz="2000" b="0" i="0" u="none" strike="noStrike" kern="1200" cap="none" spc="0" normalizeH="0" baseline="0" noProof="0">
                <a:ln>
                  <a:noFill/>
                </a:ln>
                <a:solidFill>
                  <a:srgbClr val="FFFFFF"/>
                </a:solidFill>
                <a:effectLst/>
                <a:uLnTx/>
                <a:uFillTx/>
                <a:latin typeface="IntelOne Text"/>
                <a:ea typeface="Helvetica Neue"/>
                <a:cs typeface="Helvetica Neue"/>
              </a:rPr>
              <a:t>Intel technologies may require enabled hardware, software or service activation.</a:t>
            </a:r>
          </a:p>
          <a:p>
            <a:pPr marL="0" marR="0" lvl="0" indent="0" algn="l" defTabSz="914400" rtl="0" eaLnBrk="1" fontAlgn="auto" latinLnBrk="0" hangingPunct="1">
              <a:lnSpc>
                <a:spcPct val="90000"/>
              </a:lnSpc>
              <a:spcBef>
                <a:spcPts val="1000"/>
              </a:spcBef>
              <a:spcAft>
                <a:spcPts val="0"/>
              </a:spcAft>
              <a:buClr>
                <a:srgbClr val="00C7FD"/>
              </a:buClr>
              <a:buSzTx/>
              <a:buFont typeface="Wingdings" pitchFamily="2" charset="2"/>
              <a:buNone/>
              <a:tabLst/>
              <a:defRPr/>
            </a:pPr>
            <a:r>
              <a:rPr kumimoji="0" lang="en-US" sz="2000" b="0" i="0" u="none" strike="noStrike" kern="1200" cap="none" spc="0" normalizeH="0" baseline="0" noProof="0">
                <a:ln>
                  <a:noFill/>
                </a:ln>
                <a:solidFill>
                  <a:srgbClr val="FFFFFF"/>
                </a:solidFill>
                <a:effectLst/>
                <a:uLnTx/>
                <a:uFillTx/>
                <a:latin typeface="IntelOne Text"/>
                <a:ea typeface="Helvetica Neue"/>
                <a:cs typeface="Helvetica Neue"/>
              </a:rPr>
              <a:t>No product or component can be absolutely secure.</a:t>
            </a:r>
          </a:p>
          <a:p>
            <a:pPr marL="0" marR="0" lvl="0" indent="0" algn="l" defTabSz="914400" rtl="0" eaLnBrk="1" fontAlgn="auto" latinLnBrk="0" hangingPunct="1">
              <a:lnSpc>
                <a:spcPct val="90000"/>
              </a:lnSpc>
              <a:spcBef>
                <a:spcPts val="1000"/>
              </a:spcBef>
              <a:spcAft>
                <a:spcPts val="0"/>
              </a:spcAft>
              <a:buClr>
                <a:srgbClr val="00C7FD"/>
              </a:buClr>
              <a:buSzTx/>
              <a:buFont typeface="Wingdings" pitchFamily="2" charset="2"/>
              <a:buNone/>
              <a:tabLst/>
              <a:defRPr/>
            </a:pPr>
            <a:r>
              <a:rPr kumimoji="0" lang="en-US" sz="2000" b="0" i="0" u="none" strike="noStrike" kern="1200" cap="none" spc="0" normalizeH="0" baseline="0" noProof="0">
                <a:ln>
                  <a:noFill/>
                </a:ln>
                <a:solidFill>
                  <a:srgbClr val="FFFFFF"/>
                </a:solidFill>
                <a:effectLst/>
                <a:uLnTx/>
                <a:uFillTx/>
                <a:latin typeface="IntelOne Text"/>
                <a:ea typeface="Helvetica Neue"/>
                <a:cs typeface="Helvetica Neue"/>
              </a:rPr>
              <a:t>Your costs and results may vary.</a:t>
            </a:r>
          </a:p>
          <a:p>
            <a:pPr marL="0" marR="0" lvl="0" indent="0" algn="l" defTabSz="914400" rtl="0" eaLnBrk="1" fontAlgn="auto" latinLnBrk="0" hangingPunct="1">
              <a:lnSpc>
                <a:spcPct val="90000"/>
              </a:lnSpc>
              <a:spcBef>
                <a:spcPts val="1000"/>
              </a:spcBef>
              <a:spcAft>
                <a:spcPts val="0"/>
              </a:spcAft>
              <a:buClr>
                <a:srgbClr val="00C7FD"/>
              </a:buClr>
              <a:buSzTx/>
              <a:buFont typeface="Wingdings" pitchFamily="2" charset="2"/>
              <a:buNone/>
              <a:tabLst/>
              <a:defRPr/>
            </a:pPr>
            <a:r>
              <a:rPr kumimoji="0" lang="en-US" sz="2000" b="0" i="0" u="none" strike="noStrike" kern="1200" cap="none" spc="0" normalizeH="0" baseline="0" noProof="0">
                <a:ln>
                  <a:noFill/>
                </a:ln>
                <a:solidFill>
                  <a:srgbClr val="FFFFFF"/>
                </a:solidFill>
                <a:effectLst/>
                <a:uLnTx/>
                <a:uFillTx/>
                <a:latin typeface="IntelOne Text"/>
                <a:ea typeface="Helvetica Neue"/>
                <a:cs typeface="Helvetica Neue"/>
              </a:rPr>
              <a:t>© Intel Corporation. Intel, the Intel logo, and other Intel marks are trademarks of Intel Corporation or its subsidiaries. Other names and brands may be claimed as the property of others.</a:t>
            </a:r>
          </a:p>
        </p:txBody>
      </p:sp>
      <p:sp>
        <p:nvSpPr>
          <p:cNvPr id="3" name="Rectangle 2" descr="Intel Confidential">
            <a:extLst>
              <a:ext uri="{FF2B5EF4-FFF2-40B4-BE49-F238E27FC236}">
                <a16:creationId xmlns:a16="http://schemas.microsoft.com/office/drawing/2014/main" id="{FE1FF925-31AD-2EC2-F133-E633D0F690DA}"/>
              </a:ext>
            </a:extLst>
          </p:cNvPr>
          <p:cNvSpPr>
            <a:spLocks noGrp="1" noRot="1" noMove="1" noResize="1" noEditPoints="1" noAdjustHandles="1" noChangeArrowheads="1" noChangeShapeType="1"/>
          </p:cNvSpPr>
          <p:nvPr/>
        </p:nvSpPr>
        <p:spPr>
          <a:xfrm>
            <a:off x="11233643" y="6455939"/>
            <a:ext cx="561372" cy="246221"/>
          </a:xfrm>
          <a:prstGeom prst="rect">
            <a:avLst/>
          </a:prstGeom>
        </p:spPr>
        <p:txBody>
          <a:bodyPr wrap="none" anchor="b" anchorCtr="0">
            <a:spAutoFit/>
          </a:bodyPr>
          <a:lstStyle/>
          <a:p>
            <a:pPr algn="r"/>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Public</a:t>
            </a:r>
          </a:p>
        </p:txBody>
      </p:sp>
    </p:spTree>
    <p:extLst>
      <p:ext uri="{BB962C8B-B14F-4D97-AF65-F5344CB8AC3E}">
        <p14:creationId xmlns:p14="http://schemas.microsoft.com/office/powerpoint/2010/main" val="169872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B6CE026-53F7-5CDF-30CD-8AA310CED51E}"/>
              </a:ext>
            </a:extLst>
          </p:cNvPr>
          <p:cNvSpPr txBox="1">
            <a:spLocks noGrp="1" noRot="1" noMove="1" noResize="1" noEditPoints="1" noAdjustHandles="1" noChangeArrowheads="1" noChangeShapeType="1"/>
          </p:cNvSpPr>
          <p:nvPr/>
        </p:nvSpPr>
        <p:spPr>
          <a:xfrm>
            <a:off x="609600" y="-985367"/>
            <a:ext cx="10972800" cy="985367"/>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C7FD"/>
                </a:solidFill>
                <a:effectLst/>
                <a:uLnTx/>
                <a:uFillTx/>
                <a:latin typeface="IntelOne Text Light"/>
                <a:ea typeface="Helvetica Neue"/>
                <a:cs typeface="Helvetica Neue"/>
              </a:rPr>
              <a:t>Intel end slide</a:t>
            </a:r>
          </a:p>
        </p:txBody>
      </p:sp>
    </p:spTree>
    <p:extLst>
      <p:ext uri="{BB962C8B-B14F-4D97-AF65-F5344CB8AC3E}">
        <p14:creationId xmlns:p14="http://schemas.microsoft.com/office/powerpoint/2010/main" val="761722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619FB8E-1762-3C26-45EF-E2F7916D7FEA}"/>
              </a:ext>
            </a:extLst>
          </p:cNvPr>
          <p:cNvSpPr txBox="1">
            <a:spLocks noGrp="1" noRot="1" noMove="1" noResize="1" noEditPoints="1" noAdjustHandles="1" noChangeArrowheads="1" noChangeShapeType="1"/>
          </p:cNvSpPr>
          <p:nvPr/>
        </p:nvSpPr>
        <p:spPr>
          <a:xfrm>
            <a:off x="1177920" y="1152006"/>
            <a:ext cx="6217920" cy="4023360"/>
          </a:xfrm>
          <a:prstGeom prst="rect">
            <a:avLst/>
          </a:prstGeom>
          <a:solidFill>
            <a:srgbClr val="8BAE46"/>
          </a:solidFill>
        </p:spPr>
        <p:txBody>
          <a:bodyPr wrap="square" rtlCol="0" anchor="ctr" anchorCtr="1">
            <a:noAutofit/>
          </a:bodyPr>
          <a:lstStyle/>
          <a:p>
            <a:pPr algn="ctr"/>
            <a:r>
              <a:rPr lang="en-US" sz="4000">
                <a:solidFill>
                  <a:srgbClr val="FFFFFF"/>
                </a:solidFill>
                <a:latin typeface="IntelOne Text Light"/>
                <a:ea typeface="Helvetica Neue"/>
                <a:cs typeface="Helvetica Neue"/>
              </a:rPr>
              <a:t>The New Era of Intelligence Is Here</a:t>
            </a:r>
          </a:p>
        </p:txBody>
      </p:sp>
      <p:sp>
        <p:nvSpPr>
          <p:cNvPr id="8" name="Rectangle 7" descr="Decorative">
            <a:extLst>
              <a:ext uri="{FF2B5EF4-FFF2-40B4-BE49-F238E27FC236}">
                <a16:creationId xmlns:a16="http://schemas.microsoft.com/office/drawing/2014/main" id="{D7C907C8-B71A-D39B-3E7E-87598342B2D2}"/>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nvSpPr>
        <p:spPr>
          <a:xfrm>
            <a:off x="7394374" y="5191103"/>
            <a:ext cx="297951" cy="297951"/>
          </a:xfrm>
          <a:prstGeom prst="rect">
            <a:avLst/>
          </a:prstGeom>
          <a:solidFill>
            <a:srgbClr val="8F5DA2">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One Text"/>
              <a:ea typeface="Helvetica Neue"/>
              <a:cs typeface="Helvetica Neue"/>
            </a:endParaRPr>
          </a:p>
        </p:txBody>
      </p:sp>
      <p:sp>
        <p:nvSpPr>
          <p:cNvPr id="9" name="Rectangle 8" descr="Decorative">
            <a:extLst>
              <a:ext uri="{FF2B5EF4-FFF2-40B4-BE49-F238E27FC236}">
                <a16:creationId xmlns:a16="http://schemas.microsoft.com/office/drawing/2014/main" id="{45C35F27-13BB-AAD3-7D4A-7F8BDB73630B}"/>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nvSpPr>
        <p:spPr>
          <a:xfrm>
            <a:off x="7692325" y="5489054"/>
            <a:ext cx="627620" cy="627620"/>
          </a:xfrm>
          <a:prstGeom prst="rect">
            <a:avLst/>
          </a:prstGeom>
          <a:solidFill>
            <a:srgbClr val="00A3F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One Text"/>
              <a:ea typeface="Helvetica Neue"/>
              <a:cs typeface="Helvetica Neue"/>
            </a:endParaRPr>
          </a:p>
        </p:txBody>
      </p:sp>
      <p:sp>
        <p:nvSpPr>
          <p:cNvPr id="10" name="Rectangle 9" descr="Decorative">
            <a:extLst>
              <a:ext uri="{FF2B5EF4-FFF2-40B4-BE49-F238E27FC236}">
                <a16:creationId xmlns:a16="http://schemas.microsoft.com/office/drawing/2014/main" id="{5B6C7F07-C695-C79F-81BA-471DBDFE1235}"/>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nvSpPr>
        <p:spPr>
          <a:xfrm>
            <a:off x="-9427" y="0"/>
            <a:ext cx="1159639" cy="1159639"/>
          </a:xfrm>
          <a:prstGeom prst="rect">
            <a:avLst/>
          </a:prstGeom>
          <a:solidFill>
            <a:srgbClr val="8F5DA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One Text"/>
              <a:ea typeface="Helvetica Neue"/>
              <a:cs typeface="Helvetica Neue"/>
            </a:endParaRPr>
          </a:p>
        </p:txBody>
      </p:sp>
      <p:sp>
        <p:nvSpPr>
          <p:cNvPr id="3" name="Rectangle 2" descr="Intel Confidential">
            <a:extLst>
              <a:ext uri="{FF2B5EF4-FFF2-40B4-BE49-F238E27FC236}">
                <a16:creationId xmlns:a16="http://schemas.microsoft.com/office/drawing/2014/main" id="{E807B847-15AF-A321-AE94-4BFF27BC61E7}"/>
              </a:ext>
            </a:extLst>
          </p:cNvPr>
          <p:cNvSpPr>
            <a:spLocks noGrp="1" noRot="1" noMove="1" noResize="1" noEditPoints="1" noAdjustHandles="1" noChangeArrowheads="1" noChangeShapeType="1"/>
          </p:cNvSpPr>
          <p:nvPr/>
        </p:nvSpPr>
        <p:spPr>
          <a:xfrm>
            <a:off x="11233643" y="6455939"/>
            <a:ext cx="561372" cy="246221"/>
          </a:xfrm>
          <a:prstGeom prst="rect">
            <a:avLst/>
          </a:prstGeom>
        </p:spPr>
        <p:txBody>
          <a:bodyPr wrap="none" anchor="b" anchorCtr="0">
            <a:spAutoFit/>
          </a:bodyPr>
          <a:lstStyle/>
          <a:p>
            <a:pPr algn="r"/>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Public</a:t>
            </a:r>
          </a:p>
        </p:txBody>
      </p:sp>
    </p:spTree>
    <p:extLst>
      <p:ext uri="{BB962C8B-B14F-4D97-AF65-F5344CB8AC3E}">
        <p14:creationId xmlns:p14="http://schemas.microsoft.com/office/powerpoint/2010/main" val="510074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C5A2C27-83C2-7BB0-FB10-3FD0CDA2CD7A}"/>
              </a:ext>
            </a:extLst>
          </p:cNvPr>
          <p:cNvSpPr txBox="1">
            <a:spLocks noGrp="1" noRot="1" noMove="1" noResize="1" noEditPoints="1" noAdjustHandles="1" noChangeArrowheads="1" noChangeShapeType="1"/>
          </p:cNvSpPr>
          <p:nvPr/>
        </p:nvSpPr>
        <p:spPr>
          <a:xfrm>
            <a:off x="609600" y="381002"/>
            <a:ext cx="7066547" cy="985367"/>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kern="1200">
                <a:solidFill>
                  <a:srgbClr val="00C7FD"/>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C7FD"/>
                </a:solidFill>
                <a:effectLst/>
                <a:uLnTx/>
                <a:uFillTx/>
                <a:latin typeface="IntelOne Text Light"/>
                <a:ea typeface="Helvetica Neue"/>
                <a:cs typeface="Helvetica Neue"/>
              </a:rPr>
              <a:t>Harnessing the Power of Data Requires Intelligent Systems</a:t>
            </a:r>
          </a:p>
        </p:txBody>
      </p:sp>
      <p:sp>
        <p:nvSpPr>
          <p:cNvPr id="9" name="Content Placeholder 2">
            <a:extLst>
              <a:ext uri="{FF2B5EF4-FFF2-40B4-BE49-F238E27FC236}">
                <a16:creationId xmlns:a16="http://schemas.microsoft.com/office/drawing/2014/main" id="{B179FD47-FA72-9916-27FA-376D0C24F649}"/>
              </a:ext>
            </a:extLst>
          </p:cNvPr>
          <p:cNvSpPr txBox="1">
            <a:spLocks noGrp="1" noRot="1" noMove="1" noResize="1" noEditPoints="1" noAdjustHandles="1" noChangeArrowheads="1" noChangeShapeType="1"/>
          </p:cNvSpPr>
          <p:nvPr/>
        </p:nvSpPr>
        <p:spPr>
          <a:xfrm>
            <a:off x="609600" y="1487056"/>
            <a:ext cx="7066547" cy="465828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2"/>
              </a:buClr>
              <a:buFont typeface="Wingdings" pitchFamily="2" charset="2"/>
              <a:buChar char="§"/>
              <a:defRPr sz="20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itchFamily="2" charset="2"/>
              <a:buChar char="§"/>
              <a:defRPr sz="18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itchFamily="2" charset="2"/>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itchFamily="2" charset="2"/>
              <a:buChar char="§"/>
              <a:defRPr sz="14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itchFamily="2" charset="2"/>
              <a:buChar char="§"/>
              <a:defRPr sz="12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solidFill>
                <a:srgbClr val="002060"/>
              </a:solidFill>
              <a:cs typeface="Times New Roman"/>
            </a:endParaRPr>
          </a:p>
          <a:p>
            <a:pPr marL="0" indent="0">
              <a:buFont typeface="Wingdings" pitchFamily="2" charset="2"/>
              <a:buNone/>
            </a:pPr>
            <a:r>
              <a:rPr lang="en-US">
                <a:cs typeface="Times New Roman"/>
              </a:rPr>
              <a:t>These systems are built on the latest </a:t>
            </a:r>
            <a:br>
              <a:rPr lang="en-US">
                <a:cs typeface="Times New Roman"/>
              </a:rPr>
            </a:br>
            <a:r>
              <a:rPr lang="en-US">
                <a:cs typeface="Times New Roman"/>
              </a:rPr>
              <a:t>cloud-to-edge technology architectures.</a:t>
            </a:r>
          </a:p>
          <a:p>
            <a:pPr marL="0" indent="0">
              <a:buFont typeface="Wingdings" pitchFamily="2" charset="2"/>
              <a:buNone/>
            </a:pPr>
            <a:endParaRPr lang="en-US">
              <a:solidFill>
                <a:srgbClr val="002060"/>
              </a:solidFill>
              <a:cs typeface="Times New Roman"/>
            </a:endParaRPr>
          </a:p>
        </p:txBody>
      </p:sp>
      <p:sp>
        <p:nvSpPr>
          <p:cNvPr id="11" name="TextBox 10">
            <a:extLst>
              <a:ext uri="{FF2B5EF4-FFF2-40B4-BE49-F238E27FC236}">
                <a16:creationId xmlns:a16="http://schemas.microsoft.com/office/drawing/2014/main" id="{7D758E8D-B8C7-7356-2E2E-89D104AE29E3}"/>
              </a:ext>
            </a:extLst>
          </p:cNvPr>
          <p:cNvSpPr txBox="1">
            <a:spLocks noGrp="1" noRot="1" noMove="1" noResize="1" noEditPoints="1" noAdjustHandles="1" noChangeArrowheads="1" noChangeShapeType="1"/>
          </p:cNvSpPr>
          <p:nvPr/>
        </p:nvSpPr>
        <p:spPr>
          <a:xfrm>
            <a:off x="719529" y="3257585"/>
            <a:ext cx="5231566" cy="1117229"/>
          </a:xfrm>
          <a:prstGeom prst="rect">
            <a:avLst/>
          </a:prstGeom>
          <a:solidFill>
            <a:srgbClr val="8BAE46"/>
          </a:solidFill>
        </p:spPr>
        <p:txBody>
          <a:bodyPr wrap="square" lIns="274320" tIns="182880" rIns="274320" bIns="182880">
            <a:spAutoFit/>
          </a:bodyPr>
          <a:lstStyle/>
          <a:p>
            <a:pPr>
              <a:lnSpc>
                <a:spcPct val="90000"/>
              </a:lnSpc>
              <a:spcBef>
                <a:spcPts val="1000"/>
              </a:spcBef>
              <a:buClr>
                <a:srgbClr val="0068B5"/>
              </a:buClr>
            </a:pPr>
            <a:r>
              <a:rPr lang="en-US">
                <a:solidFill>
                  <a:srgbClr val="FFFFFF"/>
                </a:solidFill>
                <a:latin typeface="IntelOne Text"/>
                <a:ea typeface="Helvetica Neue"/>
                <a:cs typeface="Helvetica Neue"/>
              </a:rPr>
              <a:t>Those who can unlock the power of data will be leaders in this new era and will create meaningful impact from intelligent insights.</a:t>
            </a:r>
          </a:p>
        </p:txBody>
      </p:sp>
      <p:sp>
        <p:nvSpPr>
          <p:cNvPr id="12" name="Rectangle 11" descr="Decorative">
            <a:extLst>
              <a:ext uri="{FF2B5EF4-FFF2-40B4-BE49-F238E27FC236}">
                <a16:creationId xmlns:a16="http://schemas.microsoft.com/office/drawing/2014/main" id="{FA974AEA-A3D0-0D42-92D7-5A6009110F89}"/>
              </a:ext>
            </a:extLst>
          </p:cNvPr>
          <p:cNvSpPr>
            <a:spLocks noGrp="1" noRot="1" noMove="1" noResize="1" noEditPoints="1" noAdjustHandles="1" noChangeArrowheads="1" noChangeShapeType="1"/>
          </p:cNvSpPr>
          <p:nvPr/>
        </p:nvSpPr>
        <p:spPr>
          <a:xfrm>
            <a:off x="5951095" y="4374814"/>
            <a:ext cx="297951" cy="297951"/>
          </a:xfrm>
          <a:prstGeom prst="rect">
            <a:avLst/>
          </a:prstGeom>
          <a:solidFill>
            <a:srgbClr val="8F5DA2">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One Text"/>
              <a:ea typeface="Helvetica Neue"/>
              <a:cs typeface="Helvetica Neue"/>
            </a:endParaRPr>
          </a:p>
        </p:txBody>
      </p:sp>
      <p:pic>
        <p:nvPicPr>
          <p:cNvPr id="10" name="Picture 9" descr="Two men standing on a data center floor looking at a server rack.">
            <a:extLst>
              <a:ext uri="{FF2B5EF4-FFF2-40B4-BE49-F238E27FC236}">
                <a16:creationId xmlns:a16="http://schemas.microsoft.com/office/drawing/2014/main" id="{28D87BB8-9681-C6C4-E9B7-C787D57AA8A6}"/>
              </a:ext>
            </a:extLst>
          </p:cNvPr>
          <p:cNvPicPr>
            <a:picLocks noGrp="1" noRot="1" noChangeAspect="1" noMove="1" noResize="1" noEditPoints="1" noAdjustHandles="1" noChangeArrowheads="1" noChangeShapeType="1" noCrop="1"/>
          </p:cNvPicPr>
          <p:nvPr/>
        </p:nvPicPr>
        <p:blipFill rotWithShape="1">
          <a:blip r:embed="rId3"/>
          <a:srcRect l="-70" r="42268"/>
          <a:stretch/>
        </p:blipFill>
        <p:spPr>
          <a:xfrm>
            <a:off x="5840685" y="1"/>
            <a:ext cx="6351316" cy="6270998"/>
          </a:xfrm>
          <a:prstGeom prst="rect">
            <a:avLst/>
          </a:prstGeom>
          <a:noFill/>
          <a:effectLst>
            <a:glow>
              <a:srgbClr val="0068B5">
                <a:alpha val="40000"/>
              </a:srgbClr>
            </a:glow>
            <a:outerShdw blurRad="50800" dist="50800" dir="5400000" algn="ctr" rotWithShape="0">
              <a:srgbClr val="000000"/>
            </a:outerShdw>
          </a:effectLst>
        </p:spPr>
      </p:pic>
      <p:sp>
        <p:nvSpPr>
          <p:cNvPr id="3" name="Rectangle 2" descr="Intel Confidential">
            <a:extLst>
              <a:ext uri="{FF2B5EF4-FFF2-40B4-BE49-F238E27FC236}">
                <a16:creationId xmlns:a16="http://schemas.microsoft.com/office/drawing/2014/main" id="{577AE213-77AC-7269-5AD2-60F1D4B82464}"/>
              </a:ext>
            </a:extLst>
          </p:cNvPr>
          <p:cNvSpPr>
            <a:spLocks noGrp="1" noRot="1" noMove="1" noResize="1" noEditPoints="1" noAdjustHandles="1" noChangeArrowheads="1" noChangeShapeType="1"/>
          </p:cNvSpPr>
          <p:nvPr/>
        </p:nvSpPr>
        <p:spPr>
          <a:xfrm>
            <a:off x="11233643" y="6455939"/>
            <a:ext cx="561372" cy="246221"/>
          </a:xfrm>
          <a:prstGeom prst="rect">
            <a:avLst/>
          </a:prstGeom>
        </p:spPr>
        <p:txBody>
          <a:bodyPr wrap="none" anchor="b" anchorCtr="0">
            <a:spAutoFit/>
          </a:bodyPr>
          <a:lstStyle/>
          <a:p>
            <a:pPr algn="r"/>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Public</a:t>
            </a:r>
          </a:p>
        </p:txBody>
      </p:sp>
    </p:spTree>
    <p:extLst>
      <p:ext uri="{BB962C8B-B14F-4D97-AF65-F5344CB8AC3E}">
        <p14:creationId xmlns:p14="http://schemas.microsoft.com/office/powerpoint/2010/main" val="2714344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7732E0C-75B2-EC52-8E15-A512E1A73B15}"/>
              </a:ext>
            </a:extLst>
          </p:cNvPr>
          <p:cNvSpPr txBox="1">
            <a:spLocks noGrp="1" noRot="1" noMove="1" noResize="1" noEditPoints="1" noAdjustHandles="1" noChangeArrowheads="1" noChangeShapeType="1"/>
          </p:cNvSpPr>
          <p:nvPr/>
        </p:nvSpPr>
        <p:spPr>
          <a:xfrm>
            <a:off x="609600" y="404152"/>
            <a:ext cx="10972800" cy="985367"/>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rgbClr val="00C7FD"/>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a:ln>
                  <a:noFill/>
                </a:ln>
                <a:solidFill>
                  <a:srgbClr val="00C7FD"/>
                </a:solidFill>
                <a:effectLst/>
                <a:uLnTx/>
                <a:uFillTx/>
                <a:latin typeface="IntelOne Text Light"/>
                <a:ea typeface="Helvetica Neue"/>
                <a:cs typeface="Helvetica Neue"/>
              </a:rPr>
              <a:t>The Intelligence Era Is Driving the Rise</a:t>
            </a:r>
            <a:br>
              <a:rPr kumimoji="0" lang="en-US" sz="3000" b="0" i="0" u="none" strike="noStrike" kern="1200" cap="none" spc="0" normalizeH="0" baseline="0" noProof="0">
                <a:ln>
                  <a:noFill/>
                </a:ln>
                <a:solidFill>
                  <a:srgbClr val="00C7FD"/>
                </a:solidFill>
                <a:effectLst/>
                <a:uLnTx/>
                <a:uFillTx/>
                <a:latin typeface="IntelOne Text Light"/>
                <a:ea typeface="Helvetica Neue"/>
                <a:cs typeface="Helvetica Neue"/>
              </a:rPr>
            </a:br>
            <a:r>
              <a:rPr kumimoji="0" lang="en-US" sz="3000" b="0" i="0" u="none" strike="noStrike" kern="1200" cap="none" spc="0" normalizeH="0" baseline="0" noProof="0">
                <a:ln>
                  <a:noFill/>
                </a:ln>
                <a:solidFill>
                  <a:srgbClr val="00C7FD"/>
                </a:solidFill>
                <a:effectLst/>
                <a:uLnTx/>
                <a:uFillTx/>
                <a:latin typeface="IntelOne Text Light"/>
                <a:ea typeface="Helvetica Neue"/>
                <a:cs typeface="Helvetica Neue"/>
              </a:rPr>
              <a:t>of Distributed Computing</a:t>
            </a:r>
          </a:p>
        </p:txBody>
      </p:sp>
      <p:pic>
        <p:nvPicPr>
          <p:cNvPr id="11" name="Picture 10" descr="Decorative">
            <a:extLst>
              <a:ext uri="{FF2B5EF4-FFF2-40B4-BE49-F238E27FC236}">
                <a16:creationId xmlns:a16="http://schemas.microsoft.com/office/drawing/2014/main" id="{098FAD72-5B1D-361A-DC94-FDF72F30548A}"/>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p:nvPicPr>
        <p:blipFill>
          <a:blip r:embed="rId3"/>
          <a:srcRect l="32402" t="-12236" r="27588" b="-7541"/>
          <a:stretch/>
        </p:blipFill>
        <p:spPr>
          <a:xfrm>
            <a:off x="6361938" y="200914"/>
            <a:ext cx="5830062" cy="6456171"/>
          </a:xfrm>
          <a:prstGeom prst="rect">
            <a:avLst/>
          </a:prstGeom>
        </p:spPr>
      </p:pic>
      <p:sp>
        <p:nvSpPr>
          <p:cNvPr id="9" name="TextBox 8">
            <a:extLst>
              <a:ext uri="{FF2B5EF4-FFF2-40B4-BE49-F238E27FC236}">
                <a16:creationId xmlns:a16="http://schemas.microsoft.com/office/drawing/2014/main" id="{A37C8249-8593-CCD4-E0C4-2B1995EA5C7A}"/>
              </a:ext>
            </a:extLst>
          </p:cNvPr>
          <p:cNvSpPr txBox="1">
            <a:spLocks noGrp="1" noRot="1" noMove="1" noResize="1" noEditPoints="1" noAdjustHandles="1" noChangeArrowheads="1" noChangeShapeType="1"/>
          </p:cNvSpPr>
          <p:nvPr/>
        </p:nvSpPr>
        <p:spPr>
          <a:xfrm>
            <a:off x="733926" y="1685311"/>
            <a:ext cx="5628012" cy="552564"/>
          </a:xfrm>
          <a:prstGeom prst="rect">
            <a:avLst/>
          </a:prstGeom>
        </p:spPr>
        <p:txBody>
          <a:bodyPr vert="horz" lIns="91440" tIns="45720" rIns="91440" bIns="45720" rtlCol="0">
            <a:normAutofit/>
          </a:bodyPr>
          <a:lstStyle/>
          <a:p>
            <a:pPr>
              <a:defRPr/>
            </a:pPr>
            <a:r>
              <a:rPr lang="en-US" sz="2000">
                <a:solidFill>
                  <a:srgbClr val="FFFFFF"/>
                </a:solidFill>
                <a:latin typeface="IntelOne Text" panose="020B0503020203020204" pitchFamily="34" charset="77"/>
                <a:ea typeface="Yu Mincho" panose="02020400000000000000" pitchFamily="18" charset="-128"/>
                <a:cs typeface="Times New Roman" panose="02020603050405020304" pitchFamily="18" charset="0"/>
              </a:rPr>
              <a:t>What is distributed computing? </a:t>
            </a:r>
          </a:p>
        </p:txBody>
      </p:sp>
      <p:sp>
        <p:nvSpPr>
          <p:cNvPr id="12" name="TextBox 11">
            <a:extLst>
              <a:ext uri="{FF2B5EF4-FFF2-40B4-BE49-F238E27FC236}">
                <a16:creationId xmlns:a16="http://schemas.microsoft.com/office/drawing/2014/main" id="{3A55B8C1-6DE6-DBF1-6A2C-0C280F2C4FA2}"/>
              </a:ext>
            </a:extLst>
          </p:cNvPr>
          <p:cNvSpPr txBox="1">
            <a:spLocks noGrp="1" noRot="1" noMove="1" noResize="1" noEditPoints="1" noAdjustHandles="1" noChangeArrowheads="1" noChangeShapeType="1"/>
          </p:cNvSpPr>
          <p:nvPr/>
        </p:nvSpPr>
        <p:spPr>
          <a:xfrm>
            <a:off x="733926" y="2311771"/>
            <a:ext cx="6400800" cy="1366528"/>
          </a:xfrm>
          <a:prstGeom prst="rect">
            <a:avLst/>
          </a:prstGeom>
          <a:solidFill>
            <a:srgbClr val="8BAE46"/>
          </a:solidFill>
        </p:spPr>
        <p:txBody>
          <a:bodyPr wrap="square" lIns="274320" tIns="182880" rIns="274320" bIns="182880">
            <a:spAutoFit/>
          </a:bodyPr>
          <a:lstStyle/>
          <a:p>
            <a:pPr>
              <a:lnSpc>
                <a:spcPct val="90000"/>
              </a:lnSpc>
              <a:spcBef>
                <a:spcPts val="1000"/>
              </a:spcBef>
              <a:buClr>
                <a:srgbClr val="0068B5"/>
              </a:buClr>
            </a:pPr>
            <a:r>
              <a:rPr lang="en-US">
                <a:solidFill>
                  <a:srgbClr val="FFFFFF"/>
                </a:solidFill>
                <a:latin typeface="IntelOne Text"/>
                <a:ea typeface="Helvetica Neue"/>
                <a:cs typeface="Helvetica Neue"/>
              </a:rPr>
              <a:t>Distributed computing is an interconnected and interdependent system of compute resources built on edge-to-cloud architectures using integrated silicon, software, and system components.</a:t>
            </a:r>
          </a:p>
        </p:txBody>
      </p:sp>
      <p:sp>
        <p:nvSpPr>
          <p:cNvPr id="10" name="TextBox 9">
            <a:extLst>
              <a:ext uri="{FF2B5EF4-FFF2-40B4-BE49-F238E27FC236}">
                <a16:creationId xmlns:a16="http://schemas.microsoft.com/office/drawing/2014/main" id="{B341A45B-4778-82EC-4649-4AF4C5D2CDA6}"/>
              </a:ext>
            </a:extLst>
          </p:cNvPr>
          <p:cNvSpPr txBox="1">
            <a:spLocks noGrp="1" noRot="1" noMove="1" noResize="1" noEditPoints="1" noAdjustHandles="1" noChangeArrowheads="1" noChangeShapeType="1"/>
          </p:cNvSpPr>
          <p:nvPr/>
        </p:nvSpPr>
        <p:spPr>
          <a:xfrm>
            <a:off x="733926" y="4040809"/>
            <a:ext cx="5628012" cy="552564"/>
          </a:xfrm>
          <a:prstGeom prst="rect">
            <a:avLst/>
          </a:prstGeom>
        </p:spPr>
        <p:txBody>
          <a:bodyPr vert="horz" lIns="91440" tIns="45720" rIns="91440" bIns="45720" rtlCol="0">
            <a:normAutofit/>
          </a:bodyPr>
          <a:lstStyle/>
          <a:p>
            <a:pPr>
              <a:defRPr/>
            </a:pPr>
            <a:r>
              <a:rPr lang="en-US" sz="2000">
                <a:solidFill>
                  <a:srgbClr val="FFFFFF"/>
                </a:solidFill>
                <a:latin typeface="IntelOne Text" panose="020B0503020203020204" pitchFamily="34" charset="77"/>
                <a:ea typeface="Yu Mincho" panose="02020400000000000000" pitchFamily="18" charset="-128"/>
                <a:cs typeface="Times New Roman" panose="02020603050405020304" pitchFamily="18" charset="0"/>
              </a:rPr>
              <a:t>Why is it important? </a:t>
            </a:r>
          </a:p>
        </p:txBody>
      </p:sp>
      <p:sp>
        <p:nvSpPr>
          <p:cNvPr id="13" name="TextBox 12">
            <a:extLst>
              <a:ext uri="{FF2B5EF4-FFF2-40B4-BE49-F238E27FC236}">
                <a16:creationId xmlns:a16="http://schemas.microsoft.com/office/drawing/2014/main" id="{CFAC3229-9D44-12C6-70EA-5098BF26F8F5}"/>
              </a:ext>
            </a:extLst>
          </p:cNvPr>
          <p:cNvSpPr txBox="1">
            <a:spLocks noGrp="1" noRot="1" noMove="1" noResize="1" noEditPoints="1" noAdjustHandles="1" noChangeArrowheads="1" noChangeShapeType="1"/>
          </p:cNvSpPr>
          <p:nvPr/>
        </p:nvSpPr>
        <p:spPr>
          <a:xfrm>
            <a:off x="733926" y="4593373"/>
            <a:ext cx="6400800" cy="867930"/>
          </a:xfrm>
          <a:prstGeom prst="rect">
            <a:avLst/>
          </a:prstGeom>
          <a:solidFill>
            <a:srgbClr val="8BAE46"/>
          </a:solidFill>
        </p:spPr>
        <p:txBody>
          <a:bodyPr wrap="square" lIns="274320" tIns="182880" rIns="274320" bIns="182880">
            <a:spAutoFit/>
          </a:bodyPr>
          <a:lstStyle/>
          <a:p>
            <a:pPr>
              <a:lnSpc>
                <a:spcPct val="90000"/>
              </a:lnSpc>
              <a:spcBef>
                <a:spcPts val="1000"/>
              </a:spcBef>
              <a:buClr>
                <a:srgbClr val="0068B5"/>
              </a:buClr>
            </a:pPr>
            <a:r>
              <a:rPr lang="en-US">
                <a:solidFill>
                  <a:srgbClr val="FFFFFF"/>
                </a:solidFill>
                <a:latin typeface="IntelOne Text"/>
                <a:ea typeface="Helvetica Neue"/>
                <a:cs typeface="Helvetica Neue"/>
              </a:rPr>
              <a:t>It gives you the </a:t>
            </a:r>
            <a:r>
              <a:rPr lang="en-US" b="1">
                <a:solidFill>
                  <a:srgbClr val="FFFFFF"/>
                </a:solidFill>
                <a:latin typeface="IntelOne Text Bold"/>
                <a:ea typeface="Helvetica Neue"/>
                <a:cs typeface="Helvetica Neue"/>
              </a:rPr>
              <a:t>freedom to choose</a:t>
            </a:r>
            <a:r>
              <a:rPr lang="en-US">
                <a:solidFill>
                  <a:srgbClr val="FFFFFF"/>
                </a:solidFill>
                <a:latin typeface="IntelOne Text"/>
                <a:ea typeface="Helvetica Neue"/>
                <a:cs typeface="Helvetica Neue"/>
              </a:rPr>
              <a:t> where you compute.</a:t>
            </a:r>
          </a:p>
        </p:txBody>
      </p:sp>
      <p:sp>
        <p:nvSpPr>
          <p:cNvPr id="2" name="Rectangle 1" descr="Intel Confidential">
            <a:extLst>
              <a:ext uri="{FF2B5EF4-FFF2-40B4-BE49-F238E27FC236}">
                <a16:creationId xmlns:a16="http://schemas.microsoft.com/office/drawing/2014/main" id="{E523BA28-1FAB-AB3F-058A-80530A324DB3}"/>
              </a:ext>
            </a:extLst>
          </p:cNvPr>
          <p:cNvSpPr>
            <a:spLocks noGrp="1" noRot="1" noMove="1" noResize="1" noEditPoints="1" noAdjustHandles="1" noChangeArrowheads="1" noChangeShapeType="1"/>
          </p:cNvSpPr>
          <p:nvPr/>
        </p:nvSpPr>
        <p:spPr>
          <a:xfrm>
            <a:off x="11233643" y="6455939"/>
            <a:ext cx="561372" cy="246221"/>
          </a:xfrm>
          <a:prstGeom prst="rect">
            <a:avLst/>
          </a:prstGeom>
        </p:spPr>
        <p:txBody>
          <a:bodyPr wrap="none" anchor="b" anchorCtr="0">
            <a:spAutoFit/>
          </a:bodyPr>
          <a:lstStyle/>
          <a:p>
            <a:pPr algn="r"/>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Public</a:t>
            </a:r>
          </a:p>
        </p:txBody>
      </p:sp>
    </p:spTree>
    <p:extLst>
      <p:ext uri="{BB962C8B-B14F-4D97-AF65-F5344CB8AC3E}">
        <p14:creationId xmlns:p14="http://schemas.microsoft.com/office/powerpoint/2010/main" val="624065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6">
            <a:extLst>
              <a:ext uri="{FF2B5EF4-FFF2-40B4-BE49-F238E27FC236}">
                <a16:creationId xmlns:a16="http://schemas.microsoft.com/office/drawing/2014/main" id="{546EF83D-7D0F-8120-91EF-A958C00EB4E0}"/>
              </a:ext>
            </a:extLst>
          </p:cNvPr>
          <p:cNvSpPr txBox="1">
            <a:spLocks noGrp="1" noRot="1" noMove="1" noResize="1" noEditPoints="1" noAdjustHandles="1" noChangeArrowheads="1" noChangeShapeType="1"/>
          </p:cNvSpPr>
          <p:nvPr/>
        </p:nvSpPr>
        <p:spPr>
          <a:xfrm>
            <a:off x="609600" y="381002"/>
            <a:ext cx="10972800" cy="563961"/>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kern="1200">
                <a:solidFill>
                  <a:srgbClr val="00C7FD"/>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150" normalizeH="0" baseline="0" noProof="0">
                <a:ln>
                  <a:noFill/>
                </a:ln>
                <a:solidFill>
                  <a:srgbClr val="00C7FD"/>
                </a:solidFill>
                <a:effectLst/>
                <a:uLnTx/>
                <a:uFillTx/>
                <a:latin typeface="IntelOne Text Light"/>
                <a:ea typeface="Helvetica Neue"/>
                <a:cs typeface="Helvetica Neue"/>
              </a:rPr>
              <a:t>Distributed Computing Supports Multiple Compute Paradigms</a:t>
            </a:r>
          </a:p>
        </p:txBody>
      </p:sp>
      <p:pic>
        <p:nvPicPr>
          <p:cNvPr id="18" name="Picture 17" descr="A black background with arrows pointing to the center&#10;&#10;Description automatically generated">
            <a:extLst>
              <a:ext uri="{FF2B5EF4-FFF2-40B4-BE49-F238E27FC236}">
                <a16:creationId xmlns:a16="http://schemas.microsoft.com/office/drawing/2014/main" id="{CAC69983-0E80-AAD7-E6A5-F2177518751D}"/>
              </a:ext>
            </a:extLst>
          </p:cNvPr>
          <p:cNvPicPr>
            <a:picLocks noGrp="1" noRot="1" noChangeAspect="1" noMove="1" noResize="1" noEditPoints="1" noAdjustHandles="1" noChangeArrowheads="1" noChangeShapeType="1" noCrop="1"/>
          </p:cNvPicPr>
          <p:nvPr/>
        </p:nvPicPr>
        <p:blipFill>
          <a:blip r:embed="rId3"/>
          <a:stretch>
            <a:fillRect/>
          </a:stretch>
        </p:blipFill>
        <p:spPr>
          <a:xfrm>
            <a:off x="564428" y="1172095"/>
            <a:ext cx="1304018" cy="1312980"/>
          </a:xfrm>
          <a:prstGeom prst="rect">
            <a:avLst/>
          </a:prstGeom>
        </p:spPr>
      </p:pic>
      <p:sp>
        <p:nvSpPr>
          <p:cNvPr id="19" name="TextBox 18">
            <a:extLst>
              <a:ext uri="{FF2B5EF4-FFF2-40B4-BE49-F238E27FC236}">
                <a16:creationId xmlns:a16="http://schemas.microsoft.com/office/drawing/2014/main" id="{5CDC2CDB-A789-28CB-4E28-F22BB2F021F2}"/>
              </a:ext>
            </a:extLst>
          </p:cNvPr>
          <p:cNvSpPr txBox="1">
            <a:spLocks noGrp="1" noRot="1" noMove="1" noResize="1" noEditPoints="1" noAdjustHandles="1" noChangeArrowheads="1" noChangeShapeType="1"/>
          </p:cNvSpPr>
          <p:nvPr/>
        </p:nvSpPr>
        <p:spPr>
          <a:xfrm>
            <a:off x="1884652" y="1582414"/>
            <a:ext cx="1665371" cy="553998"/>
          </a:xfrm>
          <a:prstGeom prst="rect">
            <a:avLst/>
          </a:prstGeom>
          <a:noFill/>
        </p:spPr>
        <p:txBody>
          <a:bodyPr wrap="square">
            <a:spAutoFit/>
          </a:bodyPr>
          <a:lstStyle/>
          <a:p>
            <a:r>
              <a:rPr lang="en-US" sz="1500" b="1">
                <a:solidFill>
                  <a:srgbClr val="FFFFFF"/>
                </a:solidFill>
                <a:latin typeface="IntelOne Text Bold" panose="020B0503020203020204" pitchFamily="34" charset="77"/>
                <a:ea typeface="Helvetica Neue"/>
                <a:cs typeface="Helvetica Neue"/>
              </a:rPr>
              <a:t>Decentralized</a:t>
            </a:r>
          </a:p>
          <a:p>
            <a:r>
              <a:rPr lang="en-US" sz="1500" b="1">
                <a:solidFill>
                  <a:srgbClr val="FFFFFF"/>
                </a:solidFill>
                <a:latin typeface="IntelOne Text Bold" panose="020B0503020203020204" pitchFamily="34" charset="77"/>
                <a:ea typeface="Helvetica Neue"/>
                <a:cs typeface="Helvetica Neue"/>
              </a:rPr>
              <a:t>computing </a:t>
            </a:r>
          </a:p>
        </p:txBody>
      </p:sp>
      <p:pic>
        <p:nvPicPr>
          <p:cNvPr id="20" name="Picture 19" descr="A black background with arrows and circles&#10;&#10;Description automatically generated">
            <a:extLst>
              <a:ext uri="{FF2B5EF4-FFF2-40B4-BE49-F238E27FC236}">
                <a16:creationId xmlns:a16="http://schemas.microsoft.com/office/drawing/2014/main" id="{2A4AB096-6831-4F8A-88E4-BE63A955BC86}"/>
              </a:ext>
            </a:extLst>
          </p:cNvPr>
          <p:cNvPicPr>
            <a:picLocks noGrp="1" noRot="1" noChangeAspect="1" noMove="1" noResize="1" noEditPoints="1" noAdjustHandles="1" noChangeArrowheads="1" noChangeShapeType="1" noCrop="1"/>
          </p:cNvPicPr>
          <p:nvPr/>
        </p:nvPicPr>
        <p:blipFill>
          <a:blip r:embed="rId4"/>
          <a:stretch>
            <a:fillRect/>
          </a:stretch>
        </p:blipFill>
        <p:spPr>
          <a:xfrm>
            <a:off x="4479720" y="1163360"/>
            <a:ext cx="1372411" cy="1381843"/>
          </a:xfrm>
          <a:prstGeom prst="rect">
            <a:avLst/>
          </a:prstGeom>
        </p:spPr>
      </p:pic>
      <p:sp>
        <p:nvSpPr>
          <p:cNvPr id="21" name="TextBox 20">
            <a:extLst>
              <a:ext uri="{FF2B5EF4-FFF2-40B4-BE49-F238E27FC236}">
                <a16:creationId xmlns:a16="http://schemas.microsoft.com/office/drawing/2014/main" id="{BA41A8FE-A7F1-85AB-ACF3-9CFB3A3FC3DB}"/>
              </a:ext>
            </a:extLst>
          </p:cNvPr>
          <p:cNvSpPr txBox="1">
            <a:spLocks noGrp="1" noRot="1" noMove="1" noResize="1" noEditPoints="1" noAdjustHandles="1" noChangeArrowheads="1" noChangeShapeType="1"/>
          </p:cNvSpPr>
          <p:nvPr/>
        </p:nvSpPr>
        <p:spPr>
          <a:xfrm>
            <a:off x="5836692" y="1582414"/>
            <a:ext cx="1413095" cy="784830"/>
          </a:xfrm>
          <a:prstGeom prst="rect">
            <a:avLst/>
          </a:prstGeom>
          <a:noFill/>
        </p:spPr>
        <p:txBody>
          <a:bodyPr wrap="square" rtlCol="0">
            <a:spAutoFit/>
          </a:bodyPr>
          <a:lstStyle/>
          <a:p>
            <a:r>
              <a:rPr lang="en-US" sz="1500" b="1">
                <a:solidFill>
                  <a:srgbClr val="FFFFFF"/>
                </a:solidFill>
                <a:latin typeface="IntelOne Text Bold" panose="020B0503020203020204" pitchFamily="34" charset="77"/>
                <a:ea typeface="Helvetica Neue"/>
                <a:cs typeface="Helvetica Neue"/>
              </a:rPr>
              <a:t>Grid computing </a:t>
            </a:r>
          </a:p>
          <a:p>
            <a:endParaRPr lang="en-US" sz="1500">
              <a:solidFill>
                <a:srgbClr val="000000"/>
              </a:solidFill>
              <a:latin typeface="IntelOne Text"/>
              <a:ea typeface="Helvetica Neue"/>
              <a:cs typeface="Helvetica Neue"/>
            </a:endParaRPr>
          </a:p>
        </p:txBody>
      </p:sp>
      <p:pic>
        <p:nvPicPr>
          <p:cNvPr id="22" name="Picture 21" descr="A white cloud with dots and lines&#10;&#10;Description automatically generated">
            <a:extLst>
              <a:ext uri="{FF2B5EF4-FFF2-40B4-BE49-F238E27FC236}">
                <a16:creationId xmlns:a16="http://schemas.microsoft.com/office/drawing/2014/main" id="{2F9AFC32-33DA-EA36-217C-1E9A85C2D2FF}"/>
              </a:ext>
            </a:extLst>
          </p:cNvPr>
          <p:cNvPicPr>
            <a:picLocks noGrp="1" noRot="1" noChangeAspect="1" noMove="1" noResize="1" noEditPoints="1" noAdjustHandles="1" noChangeArrowheads="1" noChangeShapeType="1" noCrop="1"/>
          </p:cNvPicPr>
          <p:nvPr/>
        </p:nvPicPr>
        <p:blipFill>
          <a:blip r:embed="rId5"/>
          <a:stretch>
            <a:fillRect/>
          </a:stretch>
        </p:blipFill>
        <p:spPr>
          <a:xfrm>
            <a:off x="8463404" y="1163360"/>
            <a:ext cx="1372411" cy="1381843"/>
          </a:xfrm>
          <a:prstGeom prst="rect">
            <a:avLst/>
          </a:prstGeom>
        </p:spPr>
      </p:pic>
      <p:sp>
        <p:nvSpPr>
          <p:cNvPr id="23" name="TextBox 22">
            <a:extLst>
              <a:ext uri="{FF2B5EF4-FFF2-40B4-BE49-F238E27FC236}">
                <a16:creationId xmlns:a16="http://schemas.microsoft.com/office/drawing/2014/main" id="{2E33D4C8-58AD-4CA3-5FA1-5184CE482DA4}"/>
              </a:ext>
            </a:extLst>
          </p:cNvPr>
          <p:cNvSpPr txBox="1">
            <a:spLocks noGrp="1" noRot="1" noMove="1" noResize="1" noEditPoints="1" noAdjustHandles="1" noChangeArrowheads="1" noChangeShapeType="1"/>
          </p:cNvSpPr>
          <p:nvPr/>
        </p:nvSpPr>
        <p:spPr>
          <a:xfrm>
            <a:off x="9835815" y="1605215"/>
            <a:ext cx="1499177" cy="784830"/>
          </a:xfrm>
          <a:prstGeom prst="rect">
            <a:avLst/>
          </a:prstGeom>
          <a:noFill/>
        </p:spPr>
        <p:txBody>
          <a:bodyPr wrap="square" rtlCol="0">
            <a:spAutoFit/>
          </a:bodyPr>
          <a:lstStyle/>
          <a:p>
            <a:r>
              <a:rPr lang="en-US" sz="1500" b="1">
                <a:solidFill>
                  <a:srgbClr val="FFFFFF"/>
                </a:solidFill>
                <a:latin typeface="IntelOne Text Bold" panose="020B0503020203020204" pitchFamily="34" charset="77"/>
                <a:ea typeface="Helvetica Neue"/>
                <a:cs typeface="Helvetica Neue"/>
              </a:rPr>
              <a:t>Cloud computing </a:t>
            </a:r>
          </a:p>
          <a:p>
            <a:endParaRPr lang="en-US" sz="1500">
              <a:solidFill>
                <a:srgbClr val="000000"/>
              </a:solidFill>
              <a:latin typeface="IntelOne Text"/>
              <a:ea typeface="Helvetica Neue"/>
              <a:cs typeface="Helvetica Neue"/>
            </a:endParaRPr>
          </a:p>
        </p:txBody>
      </p:sp>
      <p:pic>
        <p:nvPicPr>
          <p:cNvPr id="24" name="Picture 23" descr="A black and white logo&#10;&#10;Description automatically generated">
            <a:extLst>
              <a:ext uri="{FF2B5EF4-FFF2-40B4-BE49-F238E27FC236}">
                <a16:creationId xmlns:a16="http://schemas.microsoft.com/office/drawing/2014/main" id="{66CE4C02-DE2C-CC15-F2F2-B64ACCB5F982}"/>
              </a:ext>
            </a:extLst>
          </p:cNvPr>
          <p:cNvPicPr>
            <a:picLocks noGrp="1" noRot="1" noChangeAspect="1" noMove="1" noResize="1" noEditPoints="1" noAdjustHandles="1" noChangeArrowheads="1" noChangeShapeType="1" noCrop="1"/>
          </p:cNvPicPr>
          <p:nvPr/>
        </p:nvPicPr>
        <p:blipFill>
          <a:blip r:embed="rId6"/>
          <a:stretch>
            <a:fillRect/>
          </a:stretch>
        </p:blipFill>
        <p:spPr>
          <a:xfrm>
            <a:off x="632651" y="3143197"/>
            <a:ext cx="1251869" cy="1260473"/>
          </a:xfrm>
          <a:prstGeom prst="rect">
            <a:avLst/>
          </a:prstGeom>
        </p:spPr>
      </p:pic>
      <p:sp>
        <p:nvSpPr>
          <p:cNvPr id="25" name="TextBox 24">
            <a:extLst>
              <a:ext uri="{FF2B5EF4-FFF2-40B4-BE49-F238E27FC236}">
                <a16:creationId xmlns:a16="http://schemas.microsoft.com/office/drawing/2014/main" id="{82CA58AB-F85D-A013-9027-CEC5A1F85D3C}"/>
              </a:ext>
            </a:extLst>
          </p:cNvPr>
          <p:cNvSpPr txBox="1">
            <a:spLocks noGrp="1" noRot="1" noMove="1" noResize="1" noEditPoints="1" noAdjustHandles="1" noChangeArrowheads="1" noChangeShapeType="1"/>
          </p:cNvSpPr>
          <p:nvPr/>
        </p:nvSpPr>
        <p:spPr>
          <a:xfrm>
            <a:off x="2027700" y="3558132"/>
            <a:ext cx="1401815" cy="553998"/>
          </a:xfrm>
          <a:prstGeom prst="rect">
            <a:avLst/>
          </a:prstGeom>
          <a:noFill/>
        </p:spPr>
        <p:txBody>
          <a:bodyPr wrap="square">
            <a:spAutoFit/>
          </a:bodyPr>
          <a:lstStyle/>
          <a:p>
            <a:r>
              <a:rPr lang="en-US" sz="1500" b="1">
                <a:solidFill>
                  <a:srgbClr val="FFFFFF"/>
                </a:solidFill>
                <a:latin typeface="IntelOne Text Bold" panose="020B0503020203020204" pitchFamily="34" charset="77"/>
                <a:ea typeface="Helvetica Neue"/>
                <a:cs typeface="Helvetica Neue"/>
              </a:rPr>
              <a:t>Parallel</a:t>
            </a:r>
            <a:br>
              <a:rPr lang="en-US" sz="1500" b="1">
                <a:solidFill>
                  <a:srgbClr val="FFFFFF"/>
                </a:solidFill>
                <a:latin typeface="IntelOne Text Bold" panose="020B0503020203020204" pitchFamily="34" charset="77"/>
                <a:ea typeface="Helvetica Neue"/>
                <a:cs typeface="Helvetica Neue"/>
              </a:rPr>
            </a:br>
            <a:r>
              <a:rPr lang="en-US" sz="1500" b="1">
                <a:solidFill>
                  <a:srgbClr val="FFFFFF"/>
                </a:solidFill>
                <a:latin typeface="IntelOne Text Bold" panose="020B0503020203020204" pitchFamily="34" charset="77"/>
                <a:ea typeface="Helvetica Neue"/>
                <a:cs typeface="Helvetica Neue"/>
              </a:rPr>
              <a:t>computing</a:t>
            </a:r>
          </a:p>
        </p:txBody>
      </p:sp>
      <p:pic>
        <p:nvPicPr>
          <p:cNvPr id="26" name="Picture 25" descr="A white line with black dots and a black background&#10;&#10;Description automatically generated with medium confidence">
            <a:extLst>
              <a:ext uri="{FF2B5EF4-FFF2-40B4-BE49-F238E27FC236}">
                <a16:creationId xmlns:a16="http://schemas.microsoft.com/office/drawing/2014/main" id="{7E25D4F7-9A09-81FB-28C0-1568D901FC69}"/>
              </a:ext>
            </a:extLst>
          </p:cNvPr>
          <p:cNvPicPr>
            <a:picLocks noGrp="1" noRot="1" noChangeAspect="1" noMove="1" noResize="1" noEditPoints="1" noAdjustHandles="1" noChangeArrowheads="1" noChangeShapeType="1" noCrop="1"/>
          </p:cNvPicPr>
          <p:nvPr/>
        </p:nvPicPr>
        <p:blipFill>
          <a:blip r:embed="rId7"/>
          <a:stretch>
            <a:fillRect/>
          </a:stretch>
        </p:blipFill>
        <p:spPr>
          <a:xfrm>
            <a:off x="4487135" y="3106984"/>
            <a:ext cx="1372411" cy="1381843"/>
          </a:xfrm>
          <a:prstGeom prst="rect">
            <a:avLst/>
          </a:prstGeom>
        </p:spPr>
      </p:pic>
      <p:sp>
        <p:nvSpPr>
          <p:cNvPr id="27" name="TextBox 26">
            <a:extLst>
              <a:ext uri="{FF2B5EF4-FFF2-40B4-BE49-F238E27FC236}">
                <a16:creationId xmlns:a16="http://schemas.microsoft.com/office/drawing/2014/main" id="{BEE2C8F2-FA76-4894-570B-6F3E0BB2C3F7}"/>
              </a:ext>
            </a:extLst>
          </p:cNvPr>
          <p:cNvSpPr txBox="1">
            <a:spLocks noGrp="1" noRot="1" noMove="1" noResize="1" noEditPoints="1" noAdjustHandles="1" noChangeArrowheads="1" noChangeShapeType="1"/>
          </p:cNvSpPr>
          <p:nvPr/>
        </p:nvSpPr>
        <p:spPr>
          <a:xfrm>
            <a:off x="5859545" y="3558131"/>
            <a:ext cx="1487807" cy="553998"/>
          </a:xfrm>
          <a:prstGeom prst="rect">
            <a:avLst/>
          </a:prstGeom>
          <a:noFill/>
        </p:spPr>
        <p:txBody>
          <a:bodyPr wrap="square" rtlCol="0">
            <a:spAutoFit/>
          </a:bodyPr>
          <a:lstStyle/>
          <a:p>
            <a:r>
              <a:rPr lang="en-US" sz="1500" b="1">
                <a:solidFill>
                  <a:srgbClr val="FFFFFF"/>
                </a:solidFill>
                <a:latin typeface="IntelOne Text Bold" panose="020B0503020203020204" pitchFamily="34" charset="77"/>
                <a:ea typeface="Helvetica Neue"/>
                <a:cs typeface="Helvetica Neue"/>
              </a:rPr>
              <a:t>Cluster computing </a:t>
            </a:r>
          </a:p>
        </p:txBody>
      </p:sp>
      <p:pic>
        <p:nvPicPr>
          <p:cNvPr id="28" name="Picture 27" descr="A white line on a black background&#10;&#10;Description automatically generated">
            <a:extLst>
              <a:ext uri="{FF2B5EF4-FFF2-40B4-BE49-F238E27FC236}">
                <a16:creationId xmlns:a16="http://schemas.microsoft.com/office/drawing/2014/main" id="{D75CF79E-0D4A-AA3C-59BF-88911E63720A}"/>
              </a:ext>
            </a:extLst>
          </p:cNvPr>
          <p:cNvPicPr>
            <a:picLocks noGrp="1" noRot="1" noChangeAspect="1" noMove="1" noResize="1" noEditPoints="1" noAdjustHandles="1" noChangeArrowheads="1" noChangeShapeType="1" noCrop="1"/>
          </p:cNvPicPr>
          <p:nvPr/>
        </p:nvPicPr>
        <p:blipFill>
          <a:blip r:embed="rId8"/>
          <a:stretch>
            <a:fillRect/>
          </a:stretch>
        </p:blipFill>
        <p:spPr>
          <a:xfrm>
            <a:off x="8463404" y="3146641"/>
            <a:ext cx="1372411" cy="1381843"/>
          </a:xfrm>
          <a:prstGeom prst="rect">
            <a:avLst/>
          </a:prstGeom>
        </p:spPr>
      </p:pic>
      <p:sp>
        <p:nvSpPr>
          <p:cNvPr id="29" name="TextBox 28">
            <a:extLst>
              <a:ext uri="{FF2B5EF4-FFF2-40B4-BE49-F238E27FC236}">
                <a16:creationId xmlns:a16="http://schemas.microsoft.com/office/drawing/2014/main" id="{C5727C8D-3A41-A839-B60E-A06501F98946}"/>
              </a:ext>
            </a:extLst>
          </p:cNvPr>
          <p:cNvSpPr txBox="1">
            <a:spLocks noGrp="1" noRot="1" noMove="1" noResize="1" noEditPoints="1" noAdjustHandles="1" noChangeArrowheads="1" noChangeShapeType="1"/>
          </p:cNvSpPr>
          <p:nvPr/>
        </p:nvSpPr>
        <p:spPr>
          <a:xfrm>
            <a:off x="9888324" y="3581498"/>
            <a:ext cx="1365439" cy="553998"/>
          </a:xfrm>
          <a:prstGeom prst="rect">
            <a:avLst/>
          </a:prstGeom>
          <a:noFill/>
        </p:spPr>
        <p:txBody>
          <a:bodyPr wrap="square" rtlCol="0">
            <a:spAutoFit/>
          </a:bodyPr>
          <a:lstStyle/>
          <a:p>
            <a:r>
              <a:rPr lang="en-US" sz="1500" b="1">
                <a:solidFill>
                  <a:srgbClr val="FFFFFF"/>
                </a:solidFill>
                <a:latin typeface="IntelOne Text Bold" panose="020B0503020203020204" pitchFamily="34" charset="77"/>
                <a:ea typeface="Helvetica Neue"/>
                <a:cs typeface="Helvetica Neue"/>
              </a:rPr>
              <a:t>Edge computing </a:t>
            </a:r>
          </a:p>
        </p:txBody>
      </p:sp>
      <p:sp>
        <p:nvSpPr>
          <p:cNvPr id="30" name="Left Brace 29" descr="Horizontal bracket">
            <a:extLst>
              <a:ext uri="{FF2B5EF4-FFF2-40B4-BE49-F238E27FC236}">
                <a16:creationId xmlns:a16="http://schemas.microsoft.com/office/drawing/2014/main" id="{C22D7BCA-D1E3-20BB-0573-9A8EF47E6537}"/>
              </a:ext>
            </a:extLst>
          </p:cNvPr>
          <p:cNvSpPr>
            <a:spLocks noGrp="1" noRot="1" noMove="1" noResize="1" noEditPoints="1" noAdjustHandles="1" noChangeArrowheads="1" noChangeShapeType="1"/>
          </p:cNvSpPr>
          <p:nvPr/>
        </p:nvSpPr>
        <p:spPr>
          <a:xfrm rot="16200000">
            <a:off x="5877434" y="-638061"/>
            <a:ext cx="432777" cy="10972800"/>
          </a:xfrm>
          <a:prstGeom prst="leftBrace">
            <a:avLst/>
          </a:prstGeom>
          <a:noFill/>
          <a:ln w="19050" cap="flat" cmpd="sng" algn="ctr">
            <a:solidFill>
              <a:srgbClr val="00C7FD"/>
            </a:solidFill>
            <a:prstDash val="solid"/>
            <a:miter lim="800000"/>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IntelOne Text"/>
              <a:ea typeface="Helvetica Neue"/>
              <a:cs typeface="Helvetica Neue"/>
            </a:endParaRPr>
          </a:p>
        </p:txBody>
      </p:sp>
      <p:sp>
        <p:nvSpPr>
          <p:cNvPr id="31" name="TextBox 30">
            <a:extLst>
              <a:ext uri="{FF2B5EF4-FFF2-40B4-BE49-F238E27FC236}">
                <a16:creationId xmlns:a16="http://schemas.microsoft.com/office/drawing/2014/main" id="{45C77FEE-A6B8-B841-1D9E-F9B9882F562D}"/>
              </a:ext>
            </a:extLst>
          </p:cNvPr>
          <p:cNvSpPr txBox="1">
            <a:spLocks noGrp="1" noRot="1" noMove="1" noResize="1" noEditPoints="1" noAdjustHandles="1" noChangeArrowheads="1" noChangeShapeType="1"/>
          </p:cNvSpPr>
          <p:nvPr/>
        </p:nvSpPr>
        <p:spPr>
          <a:xfrm>
            <a:off x="607422" y="5275586"/>
            <a:ext cx="10972800" cy="553998"/>
          </a:xfrm>
          <a:prstGeom prst="rect">
            <a:avLst/>
          </a:prstGeom>
          <a:noFill/>
        </p:spPr>
        <p:txBody>
          <a:bodyPr wrap="square" rtlCol="0">
            <a:spAutoFit/>
          </a:bodyPr>
          <a:lstStyle/>
          <a:p>
            <a:r>
              <a:rPr lang="en-US" sz="1500" b="1">
                <a:solidFill>
                  <a:srgbClr val="FFFFFF"/>
                </a:solidFill>
                <a:latin typeface="IntelOne Text Bold" panose="020B0503020203020204" pitchFamily="34" charset="77"/>
                <a:ea typeface="Helvetica Neue"/>
                <a:cs typeface="Helvetica Neue"/>
              </a:rPr>
              <a:t>Workloads</a:t>
            </a:r>
            <a:r>
              <a:rPr lang="en-US" sz="1500">
                <a:solidFill>
                  <a:srgbClr val="FFFFFF"/>
                </a:solidFill>
                <a:latin typeface="IntelOne Text"/>
                <a:ea typeface="Helvetica Neue"/>
                <a:cs typeface="Helvetica Neue"/>
              </a:rPr>
              <a:t>: AI inferencing (edge), AI training (cloud), data storage, data compression/encryption (encode/decode), network functions, graphics and visualization, and user applications</a:t>
            </a:r>
          </a:p>
        </p:txBody>
      </p:sp>
      <p:sp>
        <p:nvSpPr>
          <p:cNvPr id="2" name="Rectangle 1" descr="Intel Confidential">
            <a:extLst>
              <a:ext uri="{FF2B5EF4-FFF2-40B4-BE49-F238E27FC236}">
                <a16:creationId xmlns:a16="http://schemas.microsoft.com/office/drawing/2014/main" id="{B07B3C62-5661-FB66-83BD-919D0B2F48D3}"/>
              </a:ext>
            </a:extLst>
          </p:cNvPr>
          <p:cNvSpPr>
            <a:spLocks noGrp="1" noRot="1" noMove="1" noResize="1" noEditPoints="1" noAdjustHandles="1" noChangeArrowheads="1" noChangeShapeType="1"/>
          </p:cNvSpPr>
          <p:nvPr/>
        </p:nvSpPr>
        <p:spPr>
          <a:xfrm>
            <a:off x="11233643" y="6455939"/>
            <a:ext cx="561372" cy="246221"/>
          </a:xfrm>
          <a:prstGeom prst="rect">
            <a:avLst/>
          </a:prstGeom>
        </p:spPr>
        <p:txBody>
          <a:bodyPr wrap="none" anchor="b" anchorCtr="0">
            <a:spAutoFit/>
          </a:bodyPr>
          <a:lstStyle/>
          <a:p>
            <a:pPr algn="r"/>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Public</a:t>
            </a:r>
          </a:p>
        </p:txBody>
      </p:sp>
    </p:spTree>
    <p:extLst>
      <p:ext uri="{BB962C8B-B14F-4D97-AF65-F5344CB8AC3E}">
        <p14:creationId xmlns:p14="http://schemas.microsoft.com/office/powerpoint/2010/main" val="392266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8B3547B-1BDE-BFED-66F4-D97FCCA1B313}"/>
              </a:ext>
            </a:extLst>
          </p:cNvPr>
          <p:cNvSpPr txBox="1">
            <a:spLocks noGrp="1" noRot="1" noMove="1" noResize="1" noEditPoints="1" noAdjustHandles="1" noChangeArrowheads="1" noChangeShapeType="1"/>
          </p:cNvSpPr>
          <p:nvPr/>
        </p:nvSpPr>
        <p:spPr>
          <a:xfrm>
            <a:off x="609600" y="-985367"/>
            <a:ext cx="10972800" cy="985367"/>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3200" kern="1200">
                <a:solidFill>
                  <a:srgbClr val="00C7FD"/>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C7FD"/>
                </a:solidFill>
                <a:effectLst/>
                <a:uLnTx/>
                <a:uFillTx/>
                <a:latin typeface="IntelOne Text Light"/>
                <a:ea typeface="Helvetica Neue"/>
                <a:cs typeface="Helvetica Neue"/>
              </a:rPr>
              <a:t>Distributed Computing: Process and Use Data Where and When You Need It</a:t>
            </a:r>
          </a:p>
        </p:txBody>
      </p:sp>
      <p:pic>
        <p:nvPicPr>
          <p:cNvPr id="5" name="Picture 4">
            <a:extLst>
              <a:ext uri="{FF2B5EF4-FFF2-40B4-BE49-F238E27FC236}">
                <a16:creationId xmlns:a16="http://schemas.microsoft.com/office/drawing/2014/main" id="{7530CEFA-7B49-A00F-F8F8-C46B11D81747}"/>
              </a:ext>
            </a:extLst>
          </p:cNvPr>
          <p:cNvPicPr>
            <a:picLocks noGrp="1" noRot="1" noChangeAspect="1" noMove="1" noResize="1" noEditPoints="1" noAdjustHandles="1" noChangeArrowheads="1" noChangeShapeType="1" noCrop="1"/>
          </p:cNvPicPr>
          <p:nvPr/>
        </p:nvPicPr>
        <p:blipFill>
          <a:blip r:embed="rId3"/>
          <a:stretch>
            <a:fillRect/>
          </a:stretch>
        </p:blipFill>
        <p:spPr>
          <a:xfrm>
            <a:off x="1287181" y="161599"/>
            <a:ext cx="9617638" cy="6209445"/>
          </a:xfrm>
          <a:prstGeom prst="rect">
            <a:avLst/>
          </a:prstGeom>
        </p:spPr>
      </p:pic>
      <p:sp>
        <p:nvSpPr>
          <p:cNvPr id="2" name="Rectangle 1" descr="Intel Confidential">
            <a:extLst>
              <a:ext uri="{FF2B5EF4-FFF2-40B4-BE49-F238E27FC236}">
                <a16:creationId xmlns:a16="http://schemas.microsoft.com/office/drawing/2014/main" id="{9054B79E-86CA-FB8F-913E-869276A6E2D9}"/>
              </a:ext>
            </a:extLst>
          </p:cNvPr>
          <p:cNvSpPr>
            <a:spLocks noGrp="1" noRot="1" noMove="1" noResize="1" noEditPoints="1" noAdjustHandles="1" noChangeArrowheads="1" noChangeShapeType="1"/>
          </p:cNvSpPr>
          <p:nvPr/>
        </p:nvSpPr>
        <p:spPr>
          <a:xfrm>
            <a:off x="11233643" y="6455939"/>
            <a:ext cx="561372" cy="246221"/>
          </a:xfrm>
          <a:prstGeom prst="rect">
            <a:avLst/>
          </a:prstGeom>
        </p:spPr>
        <p:txBody>
          <a:bodyPr wrap="none" anchor="b" anchorCtr="0">
            <a:spAutoFit/>
          </a:bodyPr>
          <a:lstStyle/>
          <a:p>
            <a:pPr algn="r"/>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Public</a:t>
            </a:r>
          </a:p>
        </p:txBody>
      </p:sp>
    </p:spTree>
    <p:extLst>
      <p:ext uri="{BB962C8B-B14F-4D97-AF65-F5344CB8AC3E}">
        <p14:creationId xmlns:p14="http://schemas.microsoft.com/office/powerpoint/2010/main" val="102540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B9721FD-41D4-EAFA-16E4-C2545D8AC150}"/>
              </a:ext>
            </a:extLst>
          </p:cNvPr>
          <p:cNvSpPr txBox="1">
            <a:spLocks noGrp="1" noRot="1" noMove="1" noResize="1" noEditPoints="1" noAdjustHandles="1" noChangeArrowheads="1" noChangeShapeType="1"/>
          </p:cNvSpPr>
          <p:nvPr/>
        </p:nvSpPr>
        <p:spPr>
          <a:xfrm>
            <a:off x="689113" y="381000"/>
            <a:ext cx="10972800" cy="98583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C7FD"/>
                </a:solidFill>
                <a:effectLst/>
                <a:uLnTx/>
                <a:uFillTx/>
                <a:latin typeface="IntelOne Text Light"/>
                <a:ea typeface="Helvetica Neue"/>
                <a:cs typeface="Helvetica Neue"/>
              </a:rPr>
              <a:t>More Benefits of Distributed Computing</a:t>
            </a:r>
          </a:p>
        </p:txBody>
      </p:sp>
      <p:sp>
        <p:nvSpPr>
          <p:cNvPr id="5" name="TextBox 4">
            <a:extLst>
              <a:ext uri="{FF2B5EF4-FFF2-40B4-BE49-F238E27FC236}">
                <a16:creationId xmlns:a16="http://schemas.microsoft.com/office/drawing/2014/main" id="{42E5583B-F053-8560-509A-D444335CCE51}"/>
              </a:ext>
            </a:extLst>
          </p:cNvPr>
          <p:cNvSpPr txBox="1">
            <a:spLocks noGrp="1" noRot="1" noMove="1" noResize="1" noEditPoints="1" noAdjustHandles="1" noChangeArrowheads="1" noChangeShapeType="1"/>
          </p:cNvSpPr>
          <p:nvPr/>
        </p:nvSpPr>
        <p:spPr>
          <a:xfrm>
            <a:off x="609600" y="1536700"/>
            <a:ext cx="10584992" cy="3483005"/>
          </a:xfrm>
          <a:prstGeom prst="rect">
            <a:avLst/>
          </a:prstGeom>
          <a:noFill/>
        </p:spPr>
        <p:txBody>
          <a:bodyPr wrap="square" numCol="2" rtlCol="0">
            <a:spAutoFit/>
          </a:bodyPr>
          <a:lstStyle/>
          <a:p>
            <a:pPr marL="228600" indent="-228600">
              <a:lnSpc>
                <a:spcPct val="90000"/>
              </a:lnSpc>
              <a:spcBef>
                <a:spcPts val="1000"/>
              </a:spcBef>
              <a:buClr>
                <a:srgbClr val="00C7FD"/>
              </a:buClr>
              <a:buFont typeface="Wingdings" pitchFamily="2" charset="2"/>
              <a:buChar char="§"/>
              <a:defRPr/>
            </a:pPr>
            <a:r>
              <a:rPr lang="en-US" sz="2000">
                <a:solidFill>
                  <a:srgbClr val="FFFFFF"/>
                </a:solidFill>
                <a:latin typeface="IntelOne Text"/>
                <a:ea typeface="Helvetica Neue"/>
                <a:cs typeface="Helvetica Neue"/>
              </a:rPr>
              <a:t>Reduced time to information</a:t>
            </a:r>
          </a:p>
          <a:p>
            <a:pPr marL="228600" indent="-228600">
              <a:lnSpc>
                <a:spcPct val="90000"/>
              </a:lnSpc>
              <a:spcBef>
                <a:spcPts val="1000"/>
              </a:spcBef>
              <a:buClr>
                <a:srgbClr val="00C7FD"/>
              </a:buClr>
              <a:buFont typeface="Wingdings" pitchFamily="2" charset="2"/>
              <a:buChar char="§"/>
              <a:defRPr/>
            </a:pPr>
            <a:r>
              <a:rPr lang="en-US" sz="2000">
                <a:solidFill>
                  <a:srgbClr val="FFFFFF"/>
                </a:solidFill>
                <a:latin typeface="IntelOne Text"/>
                <a:ea typeface="Helvetica Neue"/>
                <a:cs typeface="Helvetica Neue"/>
              </a:rPr>
              <a:t>Reduced cost of information systems (data transmission and storage)</a:t>
            </a:r>
          </a:p>
          <a:p>
            <a:pPr marL="228600" indent="-228600">
              <a:lnSpc>
                <a:spcPct val="90000"/>
              </a:lnSpc>
              <a:spcBef>
                <a:spcPts val="1000"/>
              </a:spcBef>
              <a:buClr>
                <a:srgbClr val="00C7FD"/>
              </a:buClr>
              <a:buFont typeface="Wingdings" pitchFamily="2" charset="2"/>
              <a:buChar char="§"/>
              <a:defRPr/>
            </a:pPr>
            <a:r>
              <a:rPr lang="en-US" sz="2000">
                <a:solidFill>
                  <a:srgbClr val="FFFFFF"/>
                </a:solidFill>
                <a:latin typeface="IntelOne Text"/>
                <a:ea typeface="Helvetica Neue"/>
                <a:cs typeface="Helvetica Neue"/>
              </a:rPr>
              <a:t>Reduced infrastructure investments and operations costs (modernization)</a:t>
            </a:r>
          </a:p>
          <a:p>
            <a:pPr marL="228600" indent="-228600">
              <a:lnSpc>
                <a:spcPct val="90000"/>
              </a:lnSpc>
              <a:spcBef>
                <a:spcPts val="1000"/>
              </a:spcBef>
              <a:buClr>
                <a:srgbClr val="00C7FD"/>
              </a:buClr>
              <a:buFont typeface="Wingdings" pitchFamily="2" charset="2"/>
              <a:buChar char="§"/>
              <a:defRPr/>
            </a:pPr>
            <a:r>
              <a:rPr lang="en-US" sz="2000">
                <a:solidFill>
                  <a:srgbClr val="FFFFFF"/>
                </a:solidFill>
                <a:latin typeface="IntelOne Text"/>
                <a:ea typeface="Helvetica Neue"/>
                <a:cs typeface="Helvetica Neue"/>
              </a:rPr>
              <a:t>Increased quality of information (data reduction, information gain)</a:t>
            </a:r>
          </a:p>
          <a:p>
            <a:pPr marL="228600" indent="-228600">
              <a:lnSpc>
                <a:spcPct val="90000"/>
              </a:lnSpc>
              <a:spcBef>
                <a:spcPts val="1000"/>
              </a:spcBef>
              <a:buClr>
                <a:srgbClr val="00C7FD"/>
              </a:buClr>
              <a:buFont typeface="Wingdings" pitchFamily="2" charset="2"/>
              <a:buChar char="§"/>
              <a:defRPr/>
            </a:pPr>
            <a:r>
              <a:rPr lang="en-US" sz="2000">
                <a:solidFill>
                  <a:srgbClr val="FFFFFF"/>
                </a:solidFill>
                <a:latin typeface="IntelOne Text"/>
                <a:ea typeface="Helvetica Neue"/>
                <a:cs typeface="Helvetica Neue"/>
              </a:rPr>
              <a:t>Increased security of information and systems</a:t>
            </a:r>
            <a:br>
              <a:rPr lang="en-US" sz="2000">
                <a:solidFill>
                  <a:srgbClr val="FFFFFF"/>
                </a:solidFill>
                <a:latin typeface="IntelOne Text"/>
                <a:ea typeface="Helvetica Neue"/>
                <a:cs typeface="Helvetica Neue"/>
              </a:rPr>
            </a:br>
            <a:endParaRPr lang="en-US" sz="2000">
              <a:solidFill>
                <a:srgbClr val="FFFFFF"/>
              </a:solidFill>
              <a:latin typeface="IntelOne Text"/>
              <a:ea typeface="Helvetica Neue"/>
              <a:cs typeface="Helvetica Neue"/>
            </a:endParaRPr>
          </a:p>
          <a:p>
            <a:pPr marL="228600" indent="-228600">
              <a:lnSpc>
                <a:spcPct val="90000"/>
              </a:lnSpc>
              <a:spcBef>
                <a:spcPts val="1000"/>
              </a:spcBef>
              <a:buClr>
                <a:srgbClr val="00C7FD"/>
              </a:buClr>
              <a:buFont typeface="Wingdings" pitchFamily="2" charset="2"/>
              <a:buChar char="§"/>
              <a:defRPr/>
            </a:pPr>
            <a:r>
              <a:rPr lang="en-US" sz="2000">
                <a:solidFill>
                  <a:srgbClr val="FFFFFF"/>
                </a:solidFill>
                <a:latin typeface="IntelOne Text"/>
                <a:ea typeface="Helvetica Neue"/>
                <a:cs typeface="Helvetica Neue"/>
              </a:rPr>
              <a:t>New approaches for data transmission (connectivity and network related)</a:t>
            </a:r>
          </a:p>
          <a:p>
            <a:pPr marL="228600" indent="-228600">
              <a:lnSpc>
                <a:spcPct val="90000"/>
              </a:lnSpc>
              <a:spcBef>
                <a:spcPts val="1000"/>
              </a:spcBef>
              <a:buClr>
                <a:srgbClr val="00C7FD"/>
              </a:buClr>
              <a:buFont typeface="Wingdings" pitchFamily="2" charset="2"/>
              <a:buChar char="§"/>
              <a:defRPr/>
            </a:pPr>
            <a:r>
              <a:rPr lang="en-US" sz="2000">
                <a:solidFill>
                  <a:srgbClr val="FFFFFF"/>
                </a:solidFill>
                <a:latin typeface="IntelOne Text"/>
                <a:ea typeface="Helvetica Neue"/>
                <a:cs typeface="Helvetica Neue"/>
              </a:rPr>
              <a:t>Reusable interoperable building blocks for faster time to market</a:t>
            </a:r>
          </a:p>
          <a:p>
            <a:pPr marL="228600" indent="-228600">
              <a:lnSpc>
                <a:spcPct val="90000"/>
              </a:lnSpc>
              <a:spcBef>
                <a:spcPts val="1000"/>
              </a:spcBef>
              <a:buClr>
                <a:srgbClr val="00C7FD"/>
              </a:buClr>
              <a:buFont typeface="Wingdings" pitchFamily="2" charset="2"/>
              <a:buChar char="§"/>
              <a:defRPr/>
            </a:pPr>
            <a:r>
              <a:rPr lang="en-US" sz="2000">
                <a:solidFill>
                  <a:srgbClr val="FFFFFF"/>
                </a:solidFill>
                <a:latin typeface="IntelOne Text"/>
                <a:ea typeface="Helvetica Neue"/>
                <a:cs typeface="Helvetica Neue"/>
              </a:rPr>
              <a:t>New avenues to utilize workforce differently</a:t>
            </a:r>
          </a:p>
          <a:p>
            <a:endParaRPr lang="en-US">
              <a:solidFill>
                <a:srgbClr val="000000"/>
              </a:solidFill>
              <a:latin typeface="IntelOne Text"/>
              <a:ea typeface="Helvetica Neue"/>
              <a:cs typeface="Helvetica Neue"/>
            </a:endParaRPr>
          </a:p>
        </p:txBody>
      </p:sp>
      <p:sp>
        <p:nvSpPr>
          <p:cNvPr id="2" name="Rectangle 1" descr="Intel Confidential">
            <a:extLst>
              <a:ext uri="{FF2B5EF4-FFF2-40B4-BE49-F238E27FC236}">
                <a16:creationId xmlns:a16="http://schemas.microsoft.com/office/drawing/2014/main" id="{D663620B-713C-5D46-7CA7-4FB8E575AA58}"/>
              </a:ext>
            </a:extLst>
          </p:cNvPr>
          <p:cNvSpPr>
            <a:spLocks noGrp="1" noRot="1" noMove="1" noResize="1" noEditPoints="1" noAdjustHandles="1" noChangeArrowheads="1" noChangeShapeType="1"/>
          </p:cNvSpPr>
          <p:nvPr/>
        </p:nvSpPr>
        <p:spPr>
          <a:xfrm>
            <a:off x="11233643" y="6455939"/>
            <a:ext cx="561372" cy="246221"/>
          </a:xfrm>
          <a:prstGeom prst="rect">
            <a:avLst/>
          </a:prstGeom>
        </p:spPr>
        <p:txBody>
          <a:bodyPr wrap="none" anchor="b" anchorCtr="0">
            <a:spAutoFit/>
          </a:bodyPr>
          <a:lstStyle/>
          <a:p>
            <a:pPr algn="r"/>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Public</a:t>
            </a:r>
          </a:p>
        </p:txBody>
      </p:sp>
    </p:spTree>
    <p:extLst>
      <p:ext uri="{BB962C8B-B14F-4D97-AF65-F5344CB8AC3E}">
        <p14:creationId xmlns:p14="http://schemas.microsoft.com/office/powerpoint/2010/main" val="19731445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a5310f6-4630-4f31-b929-b4e8e601a25f" xsi:nil="true"/>
    <lcf76f155ced4ddcb4097134ff3c332f xmlns="d78187c3-5d91-4d0a-9577-94c1d834e8a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43CBEEB92F33E4A9933E131FA9C2375" ma:contentTypeVersion="14" ma:contentTypeDescription="Create a new document." ma:contentTypeScope="" ma:versionID="950e69e5f8df9092d78fb45a31c7ad3b">
  <xsd:schema xmlns:xsd="http://www.w3.org/2001/XMLSchema" xmlns:xs="http://www.w3.org/2001/XMLSchema" xmlns:p="http://schemas.microsoft.com/office/2006/metadata/properties" xmlns:ns2="ca5310f6-4630-4f31-b929-b4e8e601a25f" xmlns:ns3="d78187c3-5d91-4d0a-9577-94c1d834e8a9" targetNamespace="http://schemas.microsoft.com/office/2006/metadata/properties" ma:root="true" ma:fieldsID="d7854d41bc5251bd64cb3e573c497704" ns2:_="" ns3:_="">
    <xsd:import namespace="ca5310f6-4630-4f31-b929-b4e8e601a25f"/>
    <xsd:import namespace="d78187c3-5d91-4d0a-9577-94c1d834e8a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5310f6-4630-4f31-b929-b4e8e601a25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f64067c4-efa5-40a8-99c2-b413bd419b9b}" ma:internalName="TaxCatchAll" ma:showField="CatchAllData" ma:web="ca5310f6-4630-4f31-b929-b4e8e601a25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78187c3-5d91-4d0a-9577-94c1d834e8a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35212a6-f4ae-4a28-b4f5-cdb44bdc201d"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CC15AAC-1E23-43EE-B316-83EA3391707D}">
  <ds:schemaRefs>
    <ds:schemaRef ds:uri="http://purl.org/dc/dcmitype/"/>
    <ds:schemaRef ds:uri="fdf89dc6-cf61-4c85-a60e-56205a81cf38"/>
    <ds:schemaRef ds:uri="http://schemas.microsoft.com/office/2006/metadata/properties"/>
    <ds:schemaRef ds:uri="http://www.w3.org/XML/1998/namespace"/>
    <ds:schemaRef ds:uri="ca5310f6-4630-4f31-b929-b4e8e601a25f"/>
    <ds:schemaRef ds:uri="http://schemas.openxmlformats.org/package/2006/metadata/core-properties"/>
    <ds:schemaRef ds:uri="http://schemas.microsoft.com/office/2006/documentManagement/types"/>
    <ds:schemaRef ds:uri="http://schemas.microsoft.com/office/infopath/2007/PartnerControls"/>
    <ds:schemaRef ds:uri="http://purl.org/dc/terms/"/>
    <ds:schemaRef ds:uri="http://purl.org/dc/elements/1.1/"/>
    <ds:schemaRef ds:uri="d78187c3-5d91-4d0a-9577-94c1d834e8a9"/>
  </ds:schemaRefs>
</ds:datastoreItem>
</file>

<file path=customXml/itemProps2.xml><?xml version="1.0" encoding="utf-8"?>
<ds:datastoreItem xmlns:ds="http://schemas.openxmlformats.org/officeDocument/2006/customXml" ds:itemID="{755A29B2-164F-41BA-9F46-1BE1A1B822A2}">
  <ds:schemaRefs>
    <ds:schemaRef ds:uri="http://schemas.microsoft.com/sharepoint/v3/contenttype/forms"/>
  </ds:schemaRefs>
</ds:datastoreItem>
</file>

<file path=customXml/itemProps3.xml><?xml version="1.0" encoding="utf-8"?>
<ds:datastoreItem xmlns:ds="http://schemas.openxmlformats.org/officeDocument/2006/customXml" ds:itemID="{EA35BB94-92DA-4A84-B0AE-23B4E01AF5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5310f6-4630-4f31-b929-b4e8e601a25f"/>
    <ds:schemaRef ds:uri="d78187c3-5d91-4d0a-9577-94c1d834e8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46c98d88-e344-4ed4-8496-4ed7712e255d}" enabled="0" method="" siteId="{46c98d88-e344-4ed4-8496-4ed7712e255d}" removed="1"/>
</clbl:labelList>
</file>

<file path=docProps/app.xml><?xml version="1.0" encoding="utf-8"?>
<Properties xmlns="http://schemas.openxmlformats.org/officeDocument/2006/extended-properties" xmlns:vt="http://schemas.openxmlformats.org/officeDocument/2006/docPropsVTypes">
  <TotalTime>71</TotalTime>
  <Words>6171</Words>
  <Application>Microsoft Office PowerPoint</Application>
  <PresentationFormat>Widescreen</PresentationFormat>
  <Paragraphs>493</Paragraphs>
  <Slides>39</Slides>
  <Notes>38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39</vt:i4>
      </vt:variant>
    </vt:vector>
  </HeadingPairs>
  <TitlesOfParts>
    <vt:vector size="52" baseType="lpstr">
      <vt:lpstr>Aptos</vt:lpstr>
      <vt:lpstr>Arial</vt:lpstr>
      <vt:lpstr>Calibri</vt:lpstr>
      <vt:lpstr>Helvetica Neue</vt:lpstr>
      <vt:lpstr>IntelOne Display Medium</vt:lpstr>
      <vt:lpstr>IntelOne Display Regular</vt:lpstr>
      <vt:lpstr>IntelOne Text</vt:lpstr>
      <vt:lpstr>IntelOne Text Bold</vt:lpstr>
      <vt:lpstr>IntelOne Text Light</vt:lpstr>
      <vt:lpstr>Segoe UI</vt:lpstr>
      <vt:lpstr>Times New Roman</vt:lpstr>
      <vt:lpstr>Wingdings</vt:lpstr>
      <vt:lpstr>Office Theme</vt:lpstr>
      <vt:lpstr>Unlocking the Power of Data Through Distributed Computing </vt:lpstr>
      <vt:lpstr>Presentation Notes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Langele</dc:creator>
  <cp:lastModifiedBy>Meyer-ravelli, Shawna R</cp:lastModifiedBy>
  <cp:revision>2</cp:revision>
  <dcterms:created xsi:type="dcterms:W3CDTF">2024-08-21T18:41:18Z</dcterms:created>
  <dcterms:modified xsi:type="dcterms:W3CDTF">2024-09-20T17:23:21Z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0x010100D43CBEEB92F33E4A9933E131FA9C2375</vt:lpwstr>
  </property>
</Properties>
</file>