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34096894" r:id="rId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30E5D-C4F1-4FF5-A7E4-8AB0E066BADB}" v="4" dt="2023-11-30T21:12:15.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6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D8ADA-7EE2-4C47-80EF-74C7BD422279}"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8721D-EC9A-4AE4-8768-E94B48FA3AD1}" type="slidenum">
              <a:rPr lang="en-US" smtClean="0"/>
              <a:t>‹#›</a:t>
            </a:fld>
            <a:endParaRPr lang="en-US"/>
          </a:p>
        </p:txBody>
      </p:sp>
    </p:spTree>
    <p:extLst>
      <p:ext uri="{BB962C8B-B14F-4D97-AF65-F5344CB8AC3E}">
        <p14:creationId xmlns:p14="http://schemas.microsoft.com/office/powerpoint/2010/main" val="368753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0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intel.com/content/www/us/en/policy/policy-human-rights.html"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intel.com/content/www/us/en/policy/policy-human-rights.html"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latin typeface="IntelOne Display Regular" panose="020B0503020203020204" pitchFamily="34" charset="0"/>
              </a:defRPr>
            </a:lvl1pPr>
          </a:lstStyle>
          <a:p>
            <a:r>
              <a:rPr lang="en-US"/>
              <a:t>75 </a:t>
            </a:r>
            <a:r>
              <a:rPr lang="en-US" err="1"/>
              <a:t>pt</a:t>
            </a:r>
            <a:r>
              <a:rPr lang="en-US"/>
              <a:t> Intel One Display</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grpSp>
        <p:nvGrpSpPr>
          <p:cNvPr id="9" name="Group 8">
            <a:extLst>
              <a:ext uri="{FF2B5EF4-FFF2-40B4-BE49-F238E27FC236}">
                <a16:creationId xmlns:a16="http://schemas.microsoft.com/office/drawing/2014/main" id="{698DF977-78B3-4C00-9E43-1223CD667932}"/>
              </a:ext>
            </a:extLst>
          </p:cNvPr>
          <p:cNvGrpSpPr/>
          <p:nvPr/>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369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One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481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333380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bg1"/>
                </a:solidFill>
              </a:defRPr>
            </a:lvl1pPr>
          </a:lstStyle>
          <a:p>
            <a:r>
              <a:rPr lang="en-US"/>
              <a:t>40pt Intel One Display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r>
              <a:rPr lang="en-US"/>
              <a:t>Click to edit Master text styles</a:t>
            </a:r>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8509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566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0788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69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Text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One Display Text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a:extLst>
              <a:ext uri="{FF2B5EF4-FFF2-40B4-BE49-F238E27FC236}">
                <a16:creationId xmlns:a16="http://schemas.microsoft.com/office/drawing/2014/main" id="{5F1BD0FC-D3B7-4D2E-989A-64ED187DAF99}"/>
              </a:ext>
            </a:extLst>
          </p:cNvPr>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6305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a:extLst>
              <a:ext uri="{FF2B5EF4-FFF2-40B4-BE49-F238E27FC236}">
                <a16:creationId xmlns:a16="http://schemas.microsoft.com/office/drawing/2014/main" id="{1DC973CC-9587-4855-A68A-A7E4D26D22DB}"/>
              </a:ext>
            </a:extLst>
          </p:cNvPr>
          <p:cNvSpPr txBox="1">
            <a:spLocks noGrp="1"/>
          </p:cNvSpPr>
          <p:nvPr>
            <p:ph type="title" hasCustomPrompt="1"/>
          </p:nvPr>
        </p:nvSpPr>
        <p:spPr>
          <a:xfrm>
            <a:off x="571371" y="286515"/>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2400">
                <a:solidFill>
                  <a:schemeClr val="bg1"/>
                </a:solidFill>
              </a:defRPr>
            </a:lvl1pPr>
          </a:lstStyle>
          <a:p>
            <a:r>
              <a:rPr lang="en-US"/>
              <a:t>40pt Intel Clear Light Text Goes Here</a:t>
            </a:r>
          </a:p>
        </p:txBody>
      </p:sp>
      <p:sp>
        <p:nvSpPr>
          <p:cNvPr id="3" name="TextBox 2">
            <a:extLst>
              <a:ext uri="{FF2B5EF4-FFF2-40B4-BE49-F238E27FC236}">
                <a16:creationId xmlns:a16="http://schemas.microsoft.com/office/drawing/2014/main" id="{0E40D9CD-993A-44E0-90CB-B1B5E4FD4644}"/>
              </a:ext>
            </a:extLst>
          </p:cNvPr>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169" rtl="0" fontAlgn="auto" latinLnBrk="0" hangingPunct="0">
              <a:lnSpc>
                <a:spcPct val="100000"/>
              </a:lnSpc>
              <a:spcBef>
                <a:spcPts val="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ctr" defTabSz="1219169" rtl="0" fontAlgn="auto" latinLnBrk="0" hangingPunct="0">
                <a:lnSpc>
                  <a:spcPct val="100000"/>
                </a:lnSpc>
                <a:spcBef>
                  <a:spcPts val="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a:extLst>
              <a:ext uri="{FF2B5EF4-FFF2-40B4-BE49-F238E27FC236}">
                <a16:creationId xmlns:a16="http://schemas.microsoft.com/office/drawing/2014/main" id="{BBA01FD3-A356-4311-A66D-C15C4F93F319}"/>
              </a:ext>
            </a:extLst>
          </p:cNvPr>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F5AA2246-397F-4FFB-B4DC-2A3B4F84B5FB}"/>
              </a:ext>
            </a:extLst>
          </p:cNvPr>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53632C6-D597-48A1-A0F0-3359059D2853}"/>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a:extLst>
              <a:ext uri="{FF2B5EF4-FFF2-40B4-BE49-F238E27FC236}">
                <a16:creationId xmlns:a16="http://schemas.microsoft.com/office/drawing/2014/main" id="{D31936B8-15FE-40BC-B550-77BF682ADE5B}"/>
              </a:ext>
            </a:extLst>
          </p:cNvPr>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a:extLst>
              <a:ext uri="{FF2B5EF4-FFF2-40B4-BE49-F238E27FC236}">
                <a16:creationId xmlns:a16="http://schemas.microsoft.com/office/drawing/2014/main" id="{A42742A8-BF84-4A03-A854-CCE7A50A8688}"/>
              </a:ext>
            </a:extLst>
          </p:cNvPr>
          <p:cNvPicPr>
            <a:picLocks noChangeAspect="1"/>
          </p:cNvPicPr>
          <p:nvPr/>
        </p:nvPicPr>
        <p:blipFill>
          <a:blip r:embed="rId2"/>
          <a:stretch>
            <a:fillRect/>
          </a:stretch>
        </p:blipFill>
        <p:spPr>
          <a:xfrm>
            <a:off x="11151433" y="6543018"/>
            <a:ext cx="491250" cy="190501"/>
          </a:xfrm>
          <a:prstGeom prst="rect">
            <a:avLst/>
          </a:prstGeom>
          <a:ln w="12700">
            <a:miter lim="400000"/>
          </a:ln>
        </p:spPr>
      </p:pic>
      <p:cxnSp>
        <p:nvCxnSpPr>
          <p:cNvPr id="11" name="Straight Connector 10">
            <a:extLst>
              <a:ext uri="{FF2B5EF4-FFF2-40B4-BE49-F238E27FC236}">
                <a16:creationId xmlns:a16="http://schemas.microsoft.com/office/drawing/2014/main" id="{A485CF70-132D-4A00-AE60-BCB7AA44D4CE}"/>
              </a:ext>
            </a:extLst>
          </p:cNvPr>
          <p:cNvCxnSpPr>
            <a:cxnSpLocks/>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86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9762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One Display</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a:extLst>
              <a:ext uri="{FF2B5EF4-FFF2-40B4-BE49-F238E27FC236}">
                <a16:creationId xmlns:a16="http://schemas.microsoft.com/office/drawing/2014/main" id="{5F1BD0FC-D3B7-4D2E-989A-64ED187DAF99}"/>
              </a:ext>
            </a:extLst>
          </p:cNvPr>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9523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One Display</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a:extLst>
              <a:ext uri="{FF2B5EF4-FFF2-40B4-BE49-F238E27FC236}">
                <a16:creationId xmlns:a16="http://schemas.microsoft.com/office/drawing/2014/main" id="{5F1BD0FC-D3B7-4D2E-989A-64ED187DAF99}"/>
              </a:ext>
            </a:extLst>
          </p:cNvPr>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72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a:extLst>
              <a:ext uri="{FF2B5EF4-FFF2-40B4-BE49-F238E27FC236}">
                <a16:creationId xmlns:a16="http://schemas.microsoft.com/office/drawing/2014/main" id="{1DC973CC-9587-4855-A68A-A7E4D26D22DB}"/>
              </a:ext>
            </a:extLst>
          </p:cNvPr>
          <p:cNvSpPr txBox="1">
            <a:spLocks noGrp="1"/>
          </p:cNvSpPr>
          <p:nvPr>
            <p:ph type="title" hasCustomPrompt="1"/>
          </p:nvPr>
        </p:nvSpPr>
        <p:spPr>
          <a:xfrm>
            <a:off x="571371" y="286515"/>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a:extLst>
              <a:ext uri="{FF2B5EF4-FFF2-40B4-BE49-F238E27FC236}">
                <a16:creationId xmlns:a16="http://schemas.microsoft.com/office/drawing/2014/main" id="{0E40D9CD-993A-44E0-90CB-B1B5E4FD4644}"/>
              </a:ext>
            </a:extLst>
          </p:cNvPr>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169" rtl="0" fontAlgn="auto" latinLnBrk="0" hangingPunct="0">
              <a:lnSpc>
                <a:spcPct val="100000"/>
              </a:lnSpc>
              <a:spcBef>
                <a:spcPts val="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ctr" defTabSz="1219169" rtl="0" fontAlgn="auto" latinLnBrk="0" hangingPunct="0">
                <a:lnSpc>
                  <a:spcPct val="100000"/>
                </a:lnSpc>
                <a:spcBef>
                  <a:spcPts val="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a:extLst>
              <a:ext uri="{FF2B5EF4-FFF2-40B4-BE49-F238E27FC236}">
                <a16:creationId xmlns:a16="http://schemas.microsoft.com/office/drawing/2014/main" id="{BBA01FD3-A356-4311-A66D-C15C4F93F319}"/>
              </a:ext>
            </a:extLst>
          </p:cNvPr>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F5AA2246-397F-4FFB-B4DC-2A3B4F84B5FB}"/>
              </a:ext>
            </a:extLst>
          </p:cNvPr>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53632C6-D597-48A1-A0F0-3359059D2853}"/>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a:extLst>
              <a:ext uri="{FF2B5EF4-FFF2-40B4-BE49-F238E27FC236}">
                <a16:creationId xmlns:a16="http://schemas.microsoft.com/office/drawing/2014/main" id="{D31936B8-15FE-40BC-B550-77BF682ADE5B}"/>
              </a:ext>
            </a:extLst>
          </p:cNvPr>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a:extLst>
              <a:ext uri="{FF2B5EF4-FFF2-40B4-BE49-F238E27FC236}">
                <a16:creationId xmlns:a16="http://schemas.microsoft.com/office/drawing/2014/main" id="{A42742A8-BF84-4A03-A854-CCE7A50A8688}"/>
              </a:ext>
            </a:extLst>
          </p:cNvPr>
          <p:cNvPicPr>
            <a:picLocks noChangeAspect="1"/>
          </p:cNvPicPr>
          <p:nvPr/>
        </p:nvPicPr>
        <p:blipFill>
          <a:blip r:embed="rId2"/>
          <a:stretch>
            <a:fillRect/>
          </a:stretch>
        </p:blipFill>
        <p:spPr>
          <a:xfrm>
            <a:off x="11151433" y="6543018"/>
            <a:ext cx="491250" cy="190501"/>
          </a:xfrm>
          <a:prstGeom prst="rect">
            <a:avLst/>
          </a:prstGeom>
          <a:ln w="12700">
            <a:miter lim="400000"/>
          </a:ln>
        </p:spPr>
      </p:pic>
      <p:cxnSp>
        <p:nvCxnSpPr>
          <p:cNvPr id="11" name="Straight Connector 10">
            <a:extLst>
              <a:ext uri="{FF2B5EF4-FFF2-40B4-BE49-F238E27FC236}">
                <a16:creationId xmlns:a16="http://schemas.microsoft.com/office/drawing/2014/main" id="{A485CF70-132D-4A00-AE60-BCB7AA44D4CE}"/>
              </a:ext>
            </a:extLst>
          </p:cNvPr>
          <p:cNvCxnSpPr>
            <a:cxnSpLocks/>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34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a:extLst>
              <a:ext uri="{FF2B5EF4-FFF2-40B4-BE49-F238E27FC236}">
                <a16:creationId xmlns:a16="http://schemas.microsoft.com/office/drawing/2014/main" id="{1DC973CC-9587-4855-A68A-A7E4D26D22DB}"/>
              </a:ext>
            </a:extLst>
          </p:cNvPr>
          <p:cNvSpPr txBox="1">
            <a:spLocks noGrp="1"/>
          </p:cNvSpPr>
          <p:nvPr>
            <p:ph type="title" hasCustomPrompt="1"/>
          </p:nvPr>
        </p:nvSpPr>
        <p:spPr>
          <a:xfrm>
            <a:off x="571371" y="286515"/>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a:extLst>
              <a:ext uri="{FF2B5EF4-FFF2-40B4-BE49-F238E27FC236}">
                <a16:creationId xmlns:a16="http://schemas.microsoft.com/office/drawing/2014/main" id="{0E40D9CD-993A-44E0-90CB-B1B5E4FD4644}"/>
              </a:ext>
            </a:extLst>
          </p:cNvPr>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169" rtl="0" fontAlgn="auto" latinLnBrk="0" hangingPunct="0">
              <a:lnSpc>
                <a:spcPct val="100000"/>
              </a:lnSpc>
              <a:spcBef>
                <a:spcPts val="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ctr" defTabSz="1219169" rtl="0" fontAlgn="auto" latinLnBrk="0" hangingPunct="0">
                <a:lnSpc>
                  <a:spcPct val="100000"/>
                </a:lnSpc>
                <a:spcBef>
                  <a:spcPts val="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a:extLst>
              <a:ext uri="{FF2B5EF4-FFF2-40B4-BE49-F238E27FC236}">
                <a16:creationId xmlns:a16="http://schemas.microsoft.com/office/drawing/2014/main" id="{BBA01FD3-A356-4311-A66D-C15C4F93F319}"/>
              </a:ext>
            </a:extLst>
          </p:cNvPr>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F5AA2246-397F-4FFB-B4DC-2A3B4F84B5FB}"/>
              </a:ext>
            </a:extLst>
          </p:cNvPr>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53632C6-D597-48A1-A0F0-3359059D2853}"/>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a:extLst>
              <a:ext uri="{FF2B5EF4-FFF2-40B4-BE49-F238E27FC236}">
                <a16:creationId xmlns:a16="http://schemas.microsoft.com/office/drawing/2014/main" id="{D31936B8-15FE-40BC-B550-77BF682ADE5B}"/>
              </a:ext>
            </a:extLst>
          </p:cNvPr>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a:extLst>
              <a:ext uri="{FF2B5EF4-FFF2-40B4-BE49-F238E27FC236}">
                <a16:creationId xmlns:a16="http://schemas.microsoft.com/office/drawing/2014/main" id="{A42742A8-BF84-4A03-A854-CCE7A50A8688}"/>
              </a:ext>
            </a:extLst>
          </p:cNvPr>
          <p:cNvPicPr>
            <a:picLocks noChangeAspect="1"/>
          </p:cNvPicPr>
          <p:nvPr/>
        </p:nvPicPr>
        <p:blipFill>
          <a:blip r:embed="rId2"/>
          <a:stretch>
            <a:fillRect/>
          </a:stretch>
        </p:blipFill>
        <p:spPr>
          <a:xfrm>
            <a:off x="11151433" y="6543018"/>
            <a:ext cx="491250" cy="190501"/>
          </a:xfrm>
          <a:prstGeom prst="rect">
            <a:avLst/>
          </a:prstGeom>
          <a:ln w="12700">
            <a:miter lim="400000"/>
          </a:ln>
        </p:spPr>
      </p:pic>
      <p:cxnSp>
        <p:nvCxnSpPr>
          <p:cNvPr id="11" name="Straight Connector 10">
            <a:extLst>
              <a:ext uri="{FF2B5EF4-FFF2-40B4-BE49-F238E27FC236}">
                <a16:creationId xmlns:a16="http://schemas.microsoft.com/office/drawing/2014/main" id="{A485CF70-132D-4A00-AE60-BCB7AA44D4CE}"/>
              </a:ext>
            </a:extLst>
          </p:cNvPr>
          <p:cNvCxnSpPr>
            <a:cxnSpLocks/>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8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One Display</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grpSp>
        <p:nvGrpSpPr>
          <p:cNvPr id="9" name="Group 8">
            <a:extLst>
              <a:ext uri="{FF2B5EF4-FFF2-40B4-BE49-F238E27FC236}">
                <a16:creationId xmlns:a16="http://schemas.microsoft.com/office/drawing/2014/main" id="{698DF977-78B3-4C00-9E43-1223CD667932}"/>
              </a:ext>
            </a:extLst>
          </p:cNvPr>
          <p:cNvGrpSpPr/>
          <p:nvPr/>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567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4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One Display</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a:extLst>
              <a:ext uri="{FF2B5EF4-FFF2-40B4-BE49-F238E27FC236}">
                <a16:creationId xmlns:a16="http://schemas.microsoft.com/office/drawing/2014/main" id="{5F1BD0FC-D3B7-4D2E-989A-64ED187DAF99}"/>
              </a:ext>
            </a:extLst>
          </p:cNvPr>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7795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latin typeface="+mj-lt"/>
              </a:defRPr>
            </a:lvl1pPr>
          </a:lstStyle>
          <a:p>
            <a:r>
              <a:rPr lang="en-US"/>
              <a:t>75 </a:t>
            </a:r>
            <a:r>
              <a:rPr lang="en-US" err="1"/>
              <a:t>pt</a:t>
            </a:r>
            <a:r>
              <a:rPr lang="en-US"/>
              <a:t> Intel One Display </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mn-lt"/>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mn-lt"/>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a:extLst>
              <a:ext uri="{FF2B5EF4-FFF2-40B4-BE49-F238E27FC236}">
                <a16:creationId xmlns:a16="http://schemas.microsoft.com/office/drawing/2014/main" id="{99F366F8-DC49-4E0B-B131-1FB92CC518E3}"/>
              </a:ext>
            </a:extLst>
          </p:cNvPr>
          <p:cNvSpPr/>
          <p:nvPr/>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00666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One </a:t>
            </a:r>
            <a:r>
              <a:rPr lang="en-US" err="1"/>
              <a:t>DisplayText</a:t>
            </a:r>
            <a:r>
              <a:rPr lang="en-US"/>
              <a:t> Goes Here</a:t>
            </a:r>
          </a:p>
        </p:txBody>
      </p:sp>
    </p:spTree>
    <p:extLst>
      <p:ext uri="{BB962C8B-B14F-4D97-AF65-F5344CB8AC3E}">
        <p14:creationId xmlns:p14="http://schemas.microsoft.com/office/powerpoint/2010/main" val="267631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96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7946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E8FAEE2-3BFE-42F0-A83C-18AD4A768FF0}"/>
              </a:ext>
              <a:ext uri="{C183D7F6-B498-43B3-948B-1728B52AA6E4}">
                <adec:decorative xmlns:adec="http://schemas.microsoft.com/office/drawing/2017/decorative" val="1"/>
              </a:ext>
            </a:extLst>
          </p:cNvPr>
          <p:cNvCxnSpPr/>
          <p:nvPr/>
        </p:nvCxnSpPr>
        <p:spPr>
          <a:xfrm>
            <a:off x="0" y="6389410"/>
            <a:ext cx="12174999" cy="0"/>
          </a:xfrm>
          <a:prstGeom prst="line">
            <a:avLst/>
          </a:prstGeom>
          <a:noFill/>
          <a:ln w="25400" cap="flat">
            <a:solidFill>
              <a:srgbClr val="F2F2F2"/>
            </a:solidFill>
            <a:prstDash val="solid"/>
            <a:miter lim="400000"/>
          </a:ln>
          <a:effectLst/>
          <a:sp3d/>
        </p:spPr>
        <p:style>
          <a:lnRef idx="0">
            <a:scrgbClr r="0" g="0" b="0"/>
          </a:lnRef>
          <a:fillRef idx="0">
            <a:scrgbClr r="0" g="0" b="0"/>
          </a:fillRef>
          <a:effectRef idx="0">
            <a:scrgbClr r="0" g="0" b="0"/>
          </a:effectRef>
          <a:fontRef idx="none"/>
        </p:style>
      </p:cxnSp>
      <p:sp>
        <p:nvSpPr>
          <p:cNvPr id="4" name="TextBox 3"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a:extLst>
              <a:ext uri="{FF2B5EF4-FFF2-40B4-BE49-F238E27FC236}">
                <a16:creationId xmlns:a16="http://schemas.microsoft.com/office/drawing/2014/main" id="{17198EC9-2853-44FC-9A3B-9B2B2A98D72D}"/>
              </a:ext>
            </a:extLst>
          </p:cNvPr>
          <p:cNvSpPr txBox="1"/>
          <p:nvPr/>
        </p:nvSpPr>
        <p:spPr>
          <a:xfrm>
            <a:off x="0" y="6395103"/>
            <a:ext cx="11100816"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Legal Disclaimers: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hlinkClick r:id="rId2">
                  <a:extLst>
                    <a:ext uri="{A12FA001-AC4F-418D-AE19-62706E023703}">
                      <ahyp:hlinkClr xmlns:ahyp="http://schemas.microsoft.com/office/drawing/2018/hyperlinkcolor" val="tx"/>
                    </a:ext>
                  </a:extLst>
                </a:hlinkClick>
              </a:rPr>
              <a:t>Intel Statement on Product Usage: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hlinkClick r:id="rId2"/>
              </a:rPr>
              <a:t>Global Human Rights Principles</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sp>
        <p:nvSpPr>
          <p:cNvPr id="5" name="Rectangle 4">
            <a:extLst>
              <a:ext uri="{FF2B5EF4-FFF2-40B4-BE49-F238E27FC236}">
                <a16:creationId xmlns:a16="http://schemas.microsoft.com/office/drawing/2014/main" id="{EBB4AA44-07BC-40CA-B87C-EDC803B55E5C}"/>
              </a:ext>
            </a:extLst>
          </p:cNvPr>
          <p:cNvSpPr/>
          <p:nvPr/>
        </p:nvSpPr>
        <p:spPr>
          <a:xfrm rot="16200000">
            <a:off x="8372122" y="3109384"/>
            <a:ext cx="4377809" cy="2052613"/>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154292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9283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One Display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4542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5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One Display</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a:extLst>
              <a:ext uri="{FF2B5EF4-FFF2-40B4-BE49-F238E27FC236}">
                <a16:creationId xmlns:a16="http://schemas.microsoft.com/office/drawing/2014/main" id="{5F1BD0FC-D3B7-4D2E-989A-64ED187DAF99}"/>
              </a:ext>
            </a:extLst>
          </p:cNvPr>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853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5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a:extLst>
              <a:ext uri="{FF2B5EF4-FFF2-40B4-BE49-F238E27FC236}">
                <a16:creationId xmlns:a16="http://schemas.microsoft.com/office/drawing/2014/main" id="{1DC973CC-9587-4855-A68A-A7E4D26D22DB}"/>
              </a:ext>
            </a:extLst>
          </p:cNvPr>
          <p:cNvSpPr txBox="1">
            <a:spLocks noGrp="1"/>
          </p:cNvSpPr>
          <p:nvPr>
            <p:ph type="title" hasCustomPrompt="1"/>
          </p:nvPr>
        </p:nvSpPr>
        <p:spPr>
          <a:xfrm>
            <a:off x="571371" y="286515"/>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a:extLst>
              <a:ext uri="{FF2B5EF4-FFF2-40B4-BE49-F238E27FC236}">
                <a16:creationId xmlns:a16="http://schemas.microsoft.com/office/drawing/2014/main" id="{0E40D9CD-993A-44E0-90CB-B1B5E4FD4644}"/>
              </a:ext>
            </a:extLst>
          </p:cNvPr>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169" rtl="0" fontAlgn="auto" latinLnBrk="0" hangingPunct="0">
              <a:lnSpc>
                <a:spcPct val="100000"/>
              </a:lnSpc>
              <a:spcBef>
                <a:spcPts val="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ctr" defTabSz="1219169" rtl="0" fontAlgn="auto" latinLnBrk="0" hangingPunct="0">
                <a:lnSpc>
                  <a:spcPct val="100000"/>
                </a:lnSpc>
                <a:spcBef>
                  <a:spcPts val="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a:extLst>
              <a:ext uri="{FF2B5EF4-FFF2-40B4-BE49-F238E27FC236}">
                <a16:creationId xmlns:a16="http://schemas.microsoft.com/office/drawing/2014/main" id="{BBA01FD3-A356-4311-A66D-C15C4F93F319}"/>
              </a:ext>
            </a:extLst>
          </p:cNvPr>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F5AA2246-397F-4FFB-B4DC-2A3B4F84B5FB}"/>
              </a:ext>
            </a:extLst>
          </p:cNvPr>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53632C6-D597-48A1-A0F0-3359059D2853}"/>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a:extLst>
              <a:ext uri="{FF2B5EF4-FFF2-40B4-BE49-F238E27FC236}">
                <a16:creationId xmlns:a16="http://schemas.microsoft.com/office/drawing/2014/main" id="{D31936B8-15FE-40BC-B550-77BF682ADE5B}"/>
              </a:ext>
            </a:extLst>
          </p:cNvPr>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a:extLst>
              <a:ext uri="{FF2B5EF4-FFF2-40B4-BE49-F238E27FC236}">
                <a16:creationId xmlns:a16="http://schemas.microsoft.com/office/drawing/2014/main" id="{A42742A8-BF84-4A03-A854-CCE7A50A8688}"/>
              </a:ext>
            </a:extLst>
          </p:cNvPr>
          <p:cNvPicPr>
            <a:picLocks noChangeAspect="1"/>
          </p:cNvPicPr>
          <p:nvPr/>
        </p:nvPicPr>
        <p:blipFill>
          <a:blip r:embed="rId2"/>
          <a:stretch>
            <a:fillRect/>
          </a:stretch>
        </p:blipFill>
        <p:spPr>
          <a:xfrm>
            <a:off x="11151433" y="6543018"/>
            <a:ext cx="491250" cy="190501"/>
          </a:xfrm>
          <a:prstGeom prst="rect">
            <a:avLst/>
          </a:prstGeom>
          <a:ln w="12700">
            <a:miter lim="400000"/>
          </a:ln>
        </p:spPr>
      </p:pic>
      <p:cxnSp>
        <p:nvCxnSpPr>
          <p:cNvPr id="11" name="Straight Connector 10">
            <a:extLst>
              <a:ext uri="{FF2B5EF4-FFF2-40B4-BE49-F238E27FC236}">
                <a16:creationId xmlns:a16="http://schemas.microsoft.com/office/drawing/2014/main" id="{A485CF70-132D-4A00-AE60-BCB7AA44D4CE}"/>
              </a:ext>
            </a:extLst>
          </p:cNvPr>
          <p:cNvCxnSpPr>
            <a:cxnSpLocks/>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53927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One Display</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a:extLst>
              <a:ext uri="{FF2B5EF4-FFF2-40B4-BE49-F238E27FC236}">
                <a16:creationId xmlns:a16="http://schemas.microsoft.com/office/drawing/2014/main" id="{5F1BD0FC-D3B7-4D2E-989A-64ED187DAF99}"/>
              </a:ext>
            </a:extLst>
          </p:cNvPr>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1658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6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a:extLst>
              <a:ext uri="{FF2B5EF4-FFF2-40B4-BE49-F238E27FC236}">
                <a16:creationId xmlns:a16="http://schemas.microsoft.com/office/drawing/2014/main" id="{1DC973CC-9587-4855-A68A-A7E4D26D22DB}"/>
              </a:ext>
            </a:extLst>
          </p:cNvPr>
          <p:cNvSpPr txBox="1">
            <a:spLocks noGrp="1"/>
          </p:cNvSpPr>
          <p:nvPr>
            <p:ph type="title" hasCustomPrompt="1"/>
          </p:nvPr>
        </p:nvSpPr>
        <p:spPr>
          <a:xfrm>
            <a:off x="571371" y="286515"/>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a:extLst>
              <a:ext uri="{FF2B5EF4-FFF2-40B4-BE49-F238E27FC236}">
                <a16:creationId xmlns:a16="http://schemas.microsoft.com/office/drawing/2014/main" id="{0E40D9CD-993A-44E0-90CB-B1B5E4FD4644}"/>
              </a:ext>
            </a:extLst>
          </p:cNvPr>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169" rtl="0" fontAlgn="auto" latinLnBrk="0" hangingPunct="0">
              <a:lnSpc>
                <a:spcPct val="100000"/>
              </a:lnSpc>
              <a:spcBef>
                <a:spcPts val="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ctr" defTabSz="1219169" rtl="0" fontAlgn="auto" latinLnBrk="0" hangingPunct="0">
                <a:lnSpc>
                  <a:spcPct val="100000"/>
                </a:lnSpc>
                <a:spcBef>
                  <a:spcPts val="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a:extLst>
              <a:ext uri="{FF2B5EF4-FFF2-40B4-BE49-F238E27FC236}">
                <a16:creationId xmlns:a16="http://schemas.microsoft.com/office/drawing/2014/main" id="{BBA01FD3-A356-4311-A66D-C15C4F93F319}"/>
              </a:ext>
            </a:extLst>
          </p:cNvPr>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F5AA2246-397F-4FFB-B4DC-2A3B4F84B5FB}"/>
              </a:ext>
            </a:extLst>
          </p:cNvPr>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53632C6-D597-48A1-A0F0-3359059D2853}"/>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a:extLst>
              <a:ext uri="{FF2B5EF4-FFF2-40B4-BE49-F238E27FC236}">
                <a16:creationId xmlns:a16="http://schemas.microsoft.com/office/drawing/2014/main" id="{D31936B8-15FE-40BC-B550-77BF682ADE5B}"/>
              </a:ext>
            </a:extLst>
          </p:cNvPr>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a:extLst>
              <a:ext uri="{FF2B5EF4-FFF2-40B4-BE49-F238E27FC236}">
                <a16:creationId xmlns:a16="http://schemas.microsoft.com/office/drawing/2014/main" id="{A42742A8-BF84-4A03-A854-CCE7A50A8688}"/>
              </a:ext>
            </a:extLst>
          </p:cNvPr>
          <p:cNvPicPr>
            <a:picLocks noChangeAspect="1"/>
          </p:cNvPicPr>
          <p:nvPr/>
        </p:nvPicPr>
        <p:blipFill>
          <a:blip r:embed="rId2"/>
          <a:stretch>
            <a:fillRect/>
          </a:stretch>
        </p:blipFill>
        <p:spPr>
          <a:xfrm>
            <a:off x="11151433" y="6543018"/>
            <a:ext cx="491250" cy="190501"/>
          </a:xfrm>
          <a:prstGeom prst="rect">
            <a:avLst/>
          </a:prstGeom>
          <a:ln w="12700">
            <a:miter lim="400000"/>
          </a:ln>
        </p:spPr>
      </p:pic>
      <p:cxnSp>
        <p:nvCxnSpPr>
          <p:cNvPr id="11" name="Straight Connector 10">
            <a:extLst>
              <a:ext uri="{FF2B5EF4-FFF2-40B4-BE49-F238E27FC236}">
                <a16:creationId xmlns:a16="http://schemas.microsoft.com/office/drawing/2014/main" id="{A485CF70-132D-4A00-AE60-BCB7AA44D4CE}"/>
              </a:ext>
            </a:extLst>
          </p:cNvPr>
          <p:cNvCxnSpPr>
            <a:cxnSpLocks/>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7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7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a:extLst>
              <a:ext uri="{FF2B5EF4-FFF2-40B4-BE49-F238E27FC236}">
                <a16:creationId xmlns:a16="http://schemas.microsoft.com/office/drawing/2014/main" id="{1DC973CC-9587-4855-A68A-A7E4D26D22DB}"/>
              </a:ext>
            </a:extLst>
          </p:cNvPr>
          <p:cNvSpPr txBox="1">
            <a:spLocks noGrp="1"/>
          </p:cNvSpPr>
          <p:nvPr>
            <p:ph type="title" hasCustomPrompt="1"/>
          </p:nvPr>
        </p:nvSpPr>
        <p:spPr>
          <a:xfrm>
            <a:off x="571371" y="286515"/>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a:extLst>
              <a:ext uri="{FF2B5EF4-FFF2-40B4-BE49-F238E27FC236}">
                <a16:creationId xmlns:a16="http://schemas.microsoft.com/office/drawing/2014/main" id="{0E40D9CD-993A-44E0-90CB-B1B5E4FD4644}"/>
              </a:ext>
            </a:extLst>
          </p:cNvPr>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169" rtl="0" fontAlgn="auto" latinLnBrk="0" hangingPunct="0">
              <a:lnSpc>
                <a:spcPct val="100000"/>
              </a:lnSpc>
              <a:spcBef>
                <a:spcPts val="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ctr" defTabSz="1219169" rtl="0" fontAlgn="auto" latinLnBrk="0" hangingPunct="0">
                <a:lnSpc>
                  <a:spcPct val="100000"/>
                </a:lnSpc>
                <a:spcBef>
                  <a:spcPts val="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a:extLst>
              <a:ext uri="{FF2B5EF4-FFF2-40B4-BE49-F238E27FC236}">
                <a16:creationId xmlns:a16="http://schemas.microsoft.com/office/drawing/2014/main" id="{BBA01FD3-A356-4311-A66D-C15C4F93F319}"/>
              </a:ext>
            </a:extLst>
          </p:cNvPr>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F5AA2246-397F-4FFB-B4DC-2A3B4F84B5FB}"/>
              </a:ext>
            </a:extLst>
          </p:cNvPr>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53632C6-D597-48A1-A0F0-3359059D2853}"/>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a:extLst>
              <a:ext uri="{FF2B5EF4-FFF2-40B4-BE49-F238E27FC236}">
                <a16:creationId xmlns:a16="http://schemas.microsoft.com/office/drawing/2014/main" id="{D31936B8-15FE-40BC-B550-77BF682ADE5B}"/>
              </a:ext>
            </a:extLst>
          </p:cNvPr>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a:extLst>
              <a:ext uri="{FF2B5EF4-FFF2-40B4-BE49-F238E27FC236}">
                <a16:creationId xmlns:a16="http://schemas.microsoft.com/office/drawing/2014/main" id="{A42742A8-BF84-4A03-A854-CCE7A50A8688}"/>
              </a:ext>
            </a:extLst>
          </p:cNvPr>
          <p:cNvPicPr>
            <a:picLocks noChangeAspect="1"/>
          </p:cNvPicPr>
          <p:nvPr/>
        </p:nvPicPr>
        <p:blipFill>
          <a:blip r:embed="rId2"/>
          <a:stretch>
            <a:fillRect/>
          </a:stretch>
        </p:blipFill>
        <p:spPr>
          <a:xfrm>
            <a:off x="11151433" y="6543018"/>
            <a:ext cx="491250" cy="190501"/>
          </a:xfrm>
          <a:prstGeom prst="rect">
            <a:avLst/>
          </a:prstGeom>
          <a:ln w="12700">
            <a:miter lim="400000"/>
          </a:ln>
        </p:spPr>
      </p:pic>
      <p:cxnSp>
        <p:nvCxnSpPr>
          <p:cNvPr id="11" name="Straight Connector 10">
            <a:extLst>
              <a:ext uri="{FF2B5EF4-FFF2-40B4-BE49-F238E27FC236}">
                <a16:creationId xmlns:a16="http://schemas.microsoft.com/office/drawing/2014/main" id="{A485CF70-132D-4A00-AE60-BCB7AA44D4CE}"/>
              </a:ext>
            </a:extLst>
          </p:cNvPr>
          <p:cNvCxnSpPr>
            <a:cxnSpLocks/>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1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Agenda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2" name="Rectangle 11">
            <a:extLst>
              <a:ext uri="{FF2B5EF4-FFF2-40B4-BE49-F238E27FC236}">
                <a16:creationId xmlns:a16="http://schemas.microsoft.com/office/drawing/2014/main" id="{F82519BB-51CE-4A9C-AFEF-514971F5D779}"/>
              </a:ext>
            </a:extLst>
          </p:cNvPr>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 Placeholder 32">
            <a:extLst>
              <a:ext uri="{FF2B5EF4-FFF2-40B4-BE49-F238E27FC236}">
                <a16:creationId xmlns:a16="http://schemas.microsoft.com/office/drawing/2014/main" id="{5928E62A-4719-0948-BC0B-D20B1003C685}"/>
              </a:ext>
            </a:extLst>
          </p:cNvPr>
          <p:cNvSpPr>
            <a:spLocks noGrp="1"/>
          </p:cNvSpPr>
          <p:nvPr>
            <p:ph type="body" sz="quarter" idx="14" hasCustomPrompt="1"/>
          </p:nvPr>
        </p:nvSpPr>
        <p:spPr>
          <a:xfrm>
            <a:off x="42657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19" name="Text Placeholder 3">
            <a:extLst>
              <a:ext uri="{FF2B5EF4-FFF2-40B4-BE49-F238E27FC236}">
                <a16:creationId xmlns:a16="http://schemas.microsoft.com/office/drawing/2014/main" id="{7611E9B1-0990-2941-ADD8-8EC964BBF970}"/>
              </a:ext>
            </a:extLst>
          </p:cNvPr>
          <p:cNvSpPr>
            <a:spLocks noGrp="1"/>
          </p:cNvSpPr>
          <p:nvPr>
            <p:ph type="body" sz="quarter" idx="10" hasCustomPrompt="1"/>
          </p:nvPr>
        </p:nvSpPr>
        <p:spPr>
          <a:xfrm>
            <a:off x="427037" y="277148"/>
            <a:ext cx="10942370" cy="450548"/>
          </a:xfrm>
          <a:prstGeom prst="rect">
            <a:avLst/>
          </a:prstGeom>
        </p:spPr>
        <p:txBody>
          <a:bodyPr/>
          <a:lstStyle>
            <a:lvl1pPr marL="0">
              <a:buNone/>
              <a:defRPr b="0" i="0">
                <a:solidFill>
                  <a:schemeClr val="bg1"/>
                </a:solidFill>
                <a:latin typeface="IntelOne Display Light" panose="020B0403020203020204" pitchFamily="34" charset="77"/>
              </a:defRPr>
            </a:lvl1pPr>
          </a:lstStyle>
          <a:p>
            <a:pPr lvl="0"/>
            <a:r>
              <a:rPr lang="en-US"/>
              <a:t>Agenda </a:t>
            </a:r>
          </a:p>
        </p:txBody>
      </p:sp>
      <p:sp>
        <p:nvSpPr>
          <p:cNvPr id="20" name="Text Placeholder 3">
            <a:extLst>
              <a:ext uri="{FF2B5EF4-FFF2-40B4-BE49-F238E27FC236}">
                <a16:creationId xmlns:a16="http://schemas.microsoft.com/office/drawing/2014/main" id="{B5580C96-D517-9144-B524-D959981C1DC6}"/>
              </a:ext>
            </a:extLst>
          </p:cNvPr>
          <p:cNvSpPr>
            <a:spLocks noGrp="1"/>
          </p:cNvSpPr>
          <p:nvPr>
            <p:ph type="body" sz="quarter" idx="15" hasCustomPrompt="1"/>
          </p:nvPr>
        </p:nvSpPr>
        <p:spPr>
          <a:xfrm>
            <a:off x="42657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01  Title</a:t>
            </a:r>
          </a:p>
        </p:txBody>
      </p:sp>
      <p:sp>
        <p:nvSpPr>
          <p:cNvPr id="43" name="Text Placeholder 32">
            <a:extLst>
              <a:ext uri="{FF2B5EF4-FFF2-40B4-BE49-F238E27FC236}">
                <a16:creationId xmlns:a16="http://schemas.microsoft.com/office/drawing/2014/main" id="{B8BAB1F8-102B-1F4F-A311-F9D85F1C47D1}"/>
              </a:ext>
            </a:extLst>
          </p:cNvPr>
          <p:cNvSpPr>
            <a:spLocks noGrp="1"/>
          </p:cNvSpPr>
          <p:nvPr>
            <p:ph type="body" sz="quarter" idx="16" hasCustomPrompt="1"/>
          </p:nvPr>
        </p:nvSpPr>
        <p:spPr>
          <a:xfrm>
            <a:off x="42657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4" name="Text Placeholder 3">
            <a:extLst>
              <a:ext uri="{FF2B5EF4-FFF2-40B4-BE49-F238E27FC236}">
                <a16:creationId xmlns:a16="http://schemas.microsoft.com/office/drawing/2014/main" id="{A1967C27-085C-D948-8D45-A04A2809760B}"/>
              </a:ext>
            </a:extLst>
          </p:cNvPr>
          <p:cNvSpPr>
            <a:spLocks noGrp="1"/>
          </p:cNvSpPr>
          <p:nvPr>
            <p:ph type="body" sz="quarter" idx="17" hasCustomPrompt="1"/>
          </p:nvPr>
        </p:nvSpPr>
        <p:spPr>
          <a:xfrm>
            <a:off x="42657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02  Title</a:t>
            </a:r>
          </a:p>
        </p:txBody>
      </p:sp>
      <p:sp>
        <p:nvSpPr>
          <p:cNvPr id="45" name="Text Placeholder 32">
            <a:extLst>
              <a:ext uri="{FF2B5EF4-FFF2-40B4-BE49-F238E27FC236}">
                <a16:creationId xmlns:a16="http://schemas.microsoft.com/office/drawing/2014/main" id="{71962F6B-715B-7849-B5C1-0A39C21A7159}"/>
              </a:ext>
            </a:extLst>
          </p:cNvPr>
          <p:cNvSpPr>
            <a:spLocks noGrp="1"/>
          </p:cNvSpPr>
          <p:nvPr>
            <p:ph type="body" sz="quarter" idx="18" hasCustomPrompt="1"/>
          </p:nvPr>
        </p:nvSpPr>
        <p:spPr>
          <a:xfrm>
            <a:off x="42657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6" name="Text Placeholder 3">
            <a:extLst>
              <a:ext uri="{FF2B5EF4-FFF2-40B4-BE49-F238E27FC236}">
                <a16:creationId xmlns:a16="http://schemas.microsoft.com/office/drawing/2014/main" id="{F3FEB41B-BD3B-7844-B4B6-A48EB4982273}"/>
              </a:ext>
            </a:extLst>
          </p:cNvPr>
          <p:cNvSpPr>
            <a:spLocks noGrp="1"/>
          </p:cNvSpPr>
          <p:nvPr>
            <p:ph type="body" sz="quarter" idx="19" hasCustomPrompt="1"/>
          </p:nvPr>
        </p:nvSpPr>
        <p:spPr>
          <a:xfrm>
            <a:off x="42657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03  Title</a:t>
            </a:r>
          </a:p>
        </p:txBody>
      </p:sp>
      <p:sp>
        <p:nvSpPr>
          <p:cNvPr id="47" name="Text Placeholder 32">
            <a:extLst>
              <a:ext uri="{FF2B5EF4-FFF2-40B4-BE49-F238E27FC236}">
                <a16:creationId xmlns:a16="http://schemas.microsoft.com/office/drawing/2014/main" id="{A79F0E52-E9B3-5E4F-AB0D-69E57A95F7C0}"/>
              </a:ext>
            </a:extLst>
          </p:cNvPr>
          <p:cNvSpPr>
            <a:spLocks noGrp="1"/>
          </p:cNvSpPr>
          <p:nvPr>
            <p:ph type="body" sz="quarter" idx="20" hasCustomPrompt="1"/>
          </p:nvPr>
        </p:nvSpPr>
        <p:spPr>
          <a:xfrm>
            <a:off x="42656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8" name="Text Placeholder 3">
            <a:extLst>
              <a:ext uri="{FF2B5EF4-FFF2-40B4-BE49-F238E27FC236}">
                <a16:creationId xmlns:a16="http://schemas.microsoft.com/office/drawing/2014/main" id="{F5AC53E6-97FC-C945-8226-2A49D5575570}"/>
              </a:ext>
            </a:extLst>
          </p:cNvPr>
          <p:cNvSpPr>
            <a:spLocks noGrp="1"/>
          </p:cNvSpPr>
          <p:nvPr>
            <p:ph type="body" sz="quarter" idx="21" hasCustomPrompt="1"/>
          </p:nvPr>
        </p:nvSpPr>
        <p:spPr>
          <a:xfrm>
            <a:off x="42657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04  Title</a:t>
            </a:r>
          </a:p>
        </p:txBody>
      </p:sp>
      <p:sp>
        <p:nvSpPr>
          <p:cNvPr id="49" name="Text Placeholder 32">
            <a:extLst>
              <a:ext uri="{FF2B5EF4-FFF2-40B4-BE49-F238E27FC236}">
                <a16:creationId xmlns:a16="http://schemas.microsoft.com/office/drawing/2014/main" id="{D4B4D575-2C92-2E46-A0B6-1037DCD439E2}"/>
              </a:ext>
            </a:extLst>
          </p:cNvPr>
          <p:cNvSpPr>
            <a:spLocks noGrp="1"/>
          </p:cNvSpPr>
          <p:nvPr>
            <p:ph type="body" sz="quarter" idx="22" hasCustomPrompt="1"/>
          </p:nvPr>
        </p:nvSpPr>
        <p:spPr>
          <a:xfrm>
            <a:off x="595004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0" name="Text Placeholder 3">
            <a:extLst>
              <a:ext uri="{FF2B5EF4-FFF2-40B4-BE49-F238E27FC236}">
                <a16:creationId xmlns:a16="http://schemas.microsoft.com/office/drawing/2014/main" id="{C4B190A6-91E2-AC4B-B237-50890AF1C111}"/>
              </a:ext>
            </a:extLst>
          </p:cNvPr>
          <p:cNvSpPr>
            <a:spLocks noGrp="1"/>
          </p:cNvSpPr>
          <p:nvPr>
            <p:ph type="body" sz="quarter" idx="23" hasCustomPrompt="1"/>
          </p:nvPr>
        </p:nvSpPr>
        <p:spPr>
          <a:xfrm>
            <a:off x="595004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05  Title</a:t>
            </a:r>
          </a:p>
        </p:txBody>
      </p:sp>
      <p:sp>
        <p:nvSpPr>
          <p:cNvPr id="51" name="Text Placeholder 32">
            <a:extLst>
              <a:ext uri="{FF2B5EF4-FFF2-40B4-BE49-F238E27FC236}">
                <a16:creationId xmlns:a16="http://schemas.microsoft.com/office/drawing/2014/main" id="{D4D8551F-6FC6-7640-9A48-672E2E832CD5}"/>
              </a:ext>
            </a:extLst>
          </p:cNvPr>
          <p:cNvSpPr>
            <a:spLocks noGrp="1"/>
          </p:cNvSpPr>
          <p:nvPr>
            <p:ph type="body" sz="quarter" idx="24" hasCustomPrompt="1"/>
          </p:nvPr>
        </p:nvSpPr>
        <p:spPr>
          <a:xfrm>
            <a:off x="595004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2" name="Text Placeholder 3">
            <a:extLst>
              <a:ext uri="{FF2B5EF4-FFF2-40B4-BE49-F238E27FC236}">
                <a16:creationId xmlns:a16="http://schemas.microsoft.com/office/drawing/2014/main" id="{85E92CAF-345F-BC4E-BD86-AB71A29C9903}"/>
              </a:ext>
            </a:extLst>
          </p:cNvPr>
          <p:cNvSpPr>
            <a:spLocks noGrp="1"/>
          </p:cNvSpPr>
          <p:nvPr>
            <p:ph type="body" sz="quarter" idx="25" hasCustomPrompt="1"/>
          </p:nvPr>
        </p:nvSpPr>
        <p:spPr>
          <a:xfrm>
            <a:off x="595004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06  Title</a:t>
            </a:r>
          </a:p>
        </p:txBody>
      </p:sp>
      <p:sp>
        <p:nvSpPr>
          <p:cNvPr id="53" name="Text Placeholder 32">
            <a:extLst>
              <a:ext uri="{FF2B5EF4-FFF2-40B4-BE49-F238E27FC236}">
                <a16:creationId xmlns:a16="http://schemas.microsoft.com/office/drawing/2014/main" id="{178FCB4A-A3E5-EB46-AD96-E6073B61A4A6}"/>
              </a:ext>
            </a:extLst>
          </p:cNvPr>
          <p:cNvSpPr>
            <a:spLocks noGrp="1"/>
          </p:cNvSpPr>
          <p:nvPr>
            <p:ph type="body" sz="quarter" idx="26" hasCustomPrompt="1"/>
          </p:nvPr>
        </p:nvSpPr>
        <p:spPr>
          <a:xfrm>
            <a:off x="595004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4" name="Text Placeholder 3">
            <a:extLst>
              <a:ext uri="{FF2B5EF4-FFF2-40B4-BE49-F238E27FC236}">
                <a16:creationId xmlns:a16="http://schemas.microsoft.com/office/drawing/2014/main" id="{56B74B1D-62B3-5745-9717-EF4BF3A6F391}"/>
              </a:ext>
            </a:extLst>
          </p:cNvPr>
          <p:cNvSpPr>
            <a:spLocks noGrp="1"/>
          </p:cNvSpPr>
          <p:nvPr>
            <p:ph type="body" sz="quarter" idx="27" hasCustomPrompt="1"/>
          </p:nvPr>
        </p:nvSpPr>
        <p:spPr>
          <a:xfrm>
            <a:off x="595004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07  Title</a:t>
            </a:r>
          </a:p>
        </p:txBody>
      </p:sp>
      <p:sp>
        <p:nvSpPr>
          <p:cNvPr id="55" name="Text Placeholder 32">
            <a:extLst>
              <a:ext uri="{FF2B5EF4-FFF2-40B4-BE49-F238E27FC236}">
                <a16:creationId xmlns:a16="http://schemas.microsoft.com/office/drawing/2014/main" id="{8D04DA01-7039-3948-82F3-8660D7E18829}"/>
              </a:ext>
            </a:extLst>
          </p:cNvPr>
          <p:cNvSpPr>
            <a:spLocks noGrp="1"/>
          </p:cNvSpPr>
          <p:nvPr>
            <p:ph type="body" sz="quarter" idx="28" hasCustomPrompt="1"/>
          </p:nvPr>
        </p:nvSpPr>
        <p:spPr>
          <a:xfrm>
            <a:off x="595003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6" name="Text Placeholder 3">
            <a:extLst>
              <a:ext uri="{FF2B5EF4-FFF2-40B4-BE49-F238E27FC236}">
                <a16:creationId xmlns:a16="http://schemas.microsoft.com/office/drawing/2014/main" id="{C7E15128-1183-5C49-99CE-DF3860457913}"/>
              </a:ext>
            </a:extLst>
          </p:cNvPr>
          <p:cNvSpPr>
            <a:spLocks noGrp="1"/>
          </p:cNvSpPr>
          <p:nvPr>
            <p:ph type="body" sz="quarter" idx="29" hasCustomPrompt="1"/>
          </p:nvPr>
        </p:nvSpPr>
        <p:spPr>
          <a:xfrm>
            <a:off x="595004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itchFamily="2" charset="2"/>
              <a:buNone/>
              <a:tabLst/>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itchFamily="2" charset="2"/>
              <a:buNone/>
              <a:tabLst/>
              <a:defRPr/>
            </a:pPr>
            <a:r>
              <a:rPr lang="en-US"/>
              <a:t>08  Title</a:t>
            </a:r>
          </a:p>
        </p:txBody>
      </p:sp>
      <p:sp>
        <p:nvSpPr>
          <p:cNvPr id="57" name="Rectangle 56">
            <a:extLst>
              <a:ext uri="{FF2B5EF4-FFF2-40B4-BE49-F238E27FC236}">
                <a16:creationId xmlns:a16="http://schemas.microsoft.com/office/drawing/2014/main" id="{E1A32C67-F7D6-E04F-9E04-B0BD761C8FD2}"/>
              </a:ext>
            </a:extLst>
          </p:cNvPr>
          <p:cNvSpPr/>
          <p:nvPr/>
        </p:nvSpPr>
        <p:spPr>
          <a:xfrm>
            <a:off x="371797" y="6562504"/>
            <a:ext cx="1284326" cy="230832"/>
          </a:xfrm>
          <a:prstGeom prst="rect">
            <a:avLst/>
          </a:prstGeom>
        </p:spPr>
        <p:txBody>
          <a:bodyPr wrap="none">
            <a:spAutoFit/>
          </a:bodyPr>
          <a:lstStyle/>
          <a:p>
            <a:pPr algn="l"/>
            <a:r>
              <a:rPr lang="en-US" sz="1000">
                <a:solidFill>
                  <a:schemeClr val="bg1"/>
                </a:solidFill>
              </a:rPr>
              <a:t>Intel® Corporation</a:t>
            </a:r>
          </a:p>
        </p:txBody>
      </p:sp>
    </p:spTree>
    <p:extLst>
      <p:ext uri="{BB962C8B-B14F-4D97-AF65-F5344CB8AC3E}">
        <p14:creationId xmlns:p14="http://schemas.microsoft.com/office/powerpoint/2010/main" val="256669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25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5308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One </a:t>
            </a:r>
            <a:r>
              <a:rPr lang="en-US" err="1"/>
              <a:t>DisplayText</a:t>
            </a:r>
            <a:r>
              <a:rPr lang="en-US"/>
              <a: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58342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38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One Display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4750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380534-757B-4276-B12D-8EC60A992AEC}"/>
              </a:ext>
            </a:extLst>
          </p:cNvPr>
          <p:cNvSpPr>
            <a:spLocks noGrp="1"/>
          </p:cNvSpPr>
          <p:nvPr>
            <p:ph type="title"/>
          </p:nvPr>
        </p:nvSpPr>
        <p:spPr>
          <a:xfrm>
            <a:off x="250528" y="525516"/>
            <a:ext cx="10972801" cy="883673"/>
          </a:xfrm>
        </p:spPr>
        <p:txBody>
          <a:bodyPr anchor="b"/>
          <a:lstStyle>
            <a:lvl1pPr>
              <a:defRPr sz="3200">
                <a:solidFill>
                  <a:schemeClr val="bg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CE210475-51DC-447F-93A3-2E014566EBB6}"/>
              </a:ext>
              <a:ext uri="{C183D7F6-B498-43B3-948B-1728B52AA6E4}">
                <adec:decorative xmlns:adec="http://schemas.microsoft.com/office/drawing/2017/decorative" val="1"/>
              </a:ext>
            </a:extLst>
          </p:cNvPr>
          <p:cNvCxnSpPr/>
          <p:nvPr/>
        </p:nvCxnSpPr>
        <p:spPr>
          <a:xfrm>
            <a:off x="0" y="6389410"/>
            <a:ext cx="12174999" cy="0"/>
          </a:xfrm>
          <a:prstGeom prst="line">
            <a:avLst/>
          </a:prstGeom>
          <a:noFill/>
          <a:ln w="25400" cap="flat">
            <a:solidFill>
              <a:srgbClr val="F2F2F2"/>
            </a:solidFill>
            <a:prstDash val="solid"/>
            <a:miter lim="400000"/>
          </a:ln>
          <a:effectLst/>
          <a:sp3d/>
        </p:spPr>
        <p:style>
          <a:lnRef idx="0">
            <a:scrgbClr r="0" g="0" b="0"/>
          </a:lnRef>
          <a:fillRef idx="0">
            <a:scrgbClr r="0" g="0" b="0"/>
          </a:fillRef>
          <a:effectRef idx="0">
            <a:scrgbClr r="0" g="0" b="0"/>
          </a:effectRef>
          <a:fontRef idx="none"/>
        </p:style>
      </p:cxnSp>
      <p:sp>
        <p:nvSpPr>
          <p:cNvPr id="7" name="TextBox 6"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a:extLst>
              <a:ext uri="{FF2B5EF4-FFF2-40B4-BE49-F238E27FC236}">
                <a16:creationId xmlns:a16="http://schemas.microsoft.com/office/drawing/2014/main" id="{8B918FF2-B536-45FB-B3CA-5951580E7944}"/>
              </a:ext>
            </a:extLst>
          </p:cNvPr>
          <p:cNvSpPr txBox="1"/>
          <p:nvPr/>
        </p:nvSpPr>
        <p:spPr>
          <a:xfrm>
            <a:off x="0" y="6395103"/>
            <a:ext cx="11099549"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Legal Disclaimers: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800" b="1"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hlinkClick r:id="rId2">
                  <a:extLst>
                    <a:ext uri="{A12FA001-AC4F-418D-AE19-62706E023703}">
                      <ahyp:hlinkClr xmlns:ahyp="http://schemas.microsoft.com/office/drawing/2018/hyperlinkcolor" val="tx"/>
                    </a:ext>
                  </a:extLst>
                </a:hlinkClick>
              </a:rPr>
              <a:t>Intel Statement on Product Usage: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800" b="0" i="0" u="none" strike="noStrike" kern="1200" cap="none" spc="0" normalizeH="0" baseline="0" noProof="0">
                <a:ln>
                  <a:noFill/>
                </a:ln>
                <a:solidFill>
                  <a:srgbClr val="000000"/>
                </a:solidFill>
                <a:effectLst/>
                <a:uLnTx/>
                <a:uFillTx/>
                <a:latin typeface="Calibri" panose="020F0502020204030204" pitchFamily="34" charset="0"/>
              </a:rPr>
              <a:t> </a:t>
            </a:r>
            <a:r>
              <a:rPr kumimoji="0" lang="en-US" sz="900" b="0" i="0" u="none" strike="noStrike" kern="1200" cap="none" spc="0" normalizeH="0" baseline="0" noProof="0">
                <a:ln>
                  <a:noFill/>
                </a:ln>
                <a:solidFill>
                  <a:srgbClr val="000000"/>
                </a:solidFill>
                <a:effectLst/>
                <a:uLnTx/>
                <a:uFillTx/>
                <a:latin typeface="Calibri" panose="020F0502020204030204" pitchFamily="34" charset="0"/>
                <a:hlinkClick r:id="rId2"/>
              </a:rPr>
              <a:t>Global Human Rights Principles</a:t>
            </a:r>
            <a:r>
              <a:rPr kumimoji="0" lang="en-US" sz="800" b="0" i="0" u="none" strike="noStrike" kern="1200" cap="none" spc="0" normalizeH="0" baseline="0" noProof="0">
                <a:ln>
                  <a:noFill/>
                </a:ln>
                <a:solidFill>
                  <a:srgbClr val="525252"/>
                </a:solidFill>
                <a:effectLst/>
                <a:uLnTx/>
                <a:uFillTx/>
                <a:latin typeface="Calibri" panose="020F0502020204030204" pitchFamily="34" charset="0"/>
              </a:rPr>
              <a:t>.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sp>
        <p:nvSpPr>
          <p:cNvPr id="8" name="Rectangle 7">
            <a:extLst>
              <a:ext uri="{FF2B5EF4-FFF2-40B4-BE49-F238E27FC236}">
                <a16:creationId xmlns:a16="http://schemas.microsoft.com/office/drawing/2014/main" id="{00D697C6-A77D-43F1-A76B-382E1AB87F63}"/>
              </a:ext>
            </a:extLst>
          </p:cNvPr>
          <p:cNvSpPr/>
          <p:nvPr/>
        </p:nvSpPr>
        <p:spPr>
          <a:xfrm rot="16200000">
            <a:off x="8372122" y="3109384"/>
            <a:ext cx="4377809" cy="2052613"/>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65218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27ABEE-91E1-420E-AD52-066ECB7CBDFC}"/>
              </a:ext>
            </a:extLst>
          </p:cNvPr>
          <p:cNvSpPr/>
          <p:nvPr/>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a:t>Body copy Intel One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a:t>40pt Intel One Display Text Goes Here</a:t>
            </a:r>
            <a:endParaRPr/>
          </a:p>
        </p:txBody>
      </p:sp>
      <p:pic>
        <p:nvPicPr>
          <p:cNvPr id="6" name="Graphic 5">
            <a:extLst>
              <a:ext uri="{FF2B5EF4-FFF2-40B4-BE49-F238E27FC236}">
                <a16:creationId xmlns:a16="http://schemas.microsoft.com/office/drawing/2014/main" id="{DCACDBB0-BD96-446C-8F63-C56E4AA10FB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508471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bg2"/>
          </a:solidFill>
          <a:uFillTx/>
          <a:latin typeface="IntelOne Display Regular" panose="020B05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1" pos="288">
          <p15:clr>
            <a:srgbClr val="F26B43"/>
          </p15:clr>
        </p15:guide>
        <p15:guide id="2" pos="739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intec.co/" TargetMode="External"/><Relationship Id="rId3" Type="http://schemas.openxmlformats.org/officeDocument/2006/relationships/notesSlide" Target="../notesSlides/notesSlide1.xml"/><Relationship Id="rId7" Type="http://schemas.openxmlformats.org/officeDocument/2006/relationships/hyperlink" Target="mailto:lishang@wintec.cn" TargetMode="Externa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hyperlink" Target="https://wintec.co/product/detail/14.html" TargetMode="External"/><Relationship Id="rId5" Type="http://schemas.openxmlformats.org/officeDocument/2006/relationships/image" Target="../media/image7.emf"/><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a:extLst>
              <a:ext uri="{FF2B5EF4-FFF2-40B4-BE49-F238E27FC236}">
                <a16:creationId xmlns:a16="http://schemas.microsoft.com/office/drawing/2014/main" id="{B176B988-76C0-7DF1-5564-00E9A196C4E2}"/>
              </a:ext>
              <a:ext uri="{C183D7F6-B498-43B3-948B-1728B52AA6E4}">
                <adec:decorative xmlns:adec="http://schemas.microsoft.com/office/drawing/2017/decorative" val="1"/>
              </a:ext>
            </a:extLst>
          </p:cNvPr>
          <p:cNvSpPr/>
          <p:nvPr/>
        </p:nvSpPr>
        <p:spPr>
          <a:xfrm>
            <a:off x="3393" y="-3759"/>
            <a:ext cx="11759979" cy="1833873"/>
          </a:xfrm>
          <a:prstGeom prst="rect">
            <a:avLst/>
          </a:prstGeom>
          <a:solidFill>
            <a:schemeClr val="bg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graphicFrame>
        <p:nvGraphicFramePr>
          <p:cNvPr id="60" name="Object 59">
            <a:extLst>
              <a:ext uri="{FF2B5EF4-FFF2-40B4-BE49-F238E27FC236}">
                <a16:creationId xmlns:a16="http://schemas.microsoft.com/office/drawing/2014/main" id="{6453E352-BB86-4863-8D28-5B4AA11CF412}"/>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0" name="Object 59">
                        <a:extLst>
                          <a:ext uri="{FF2B5EF4-FFF2-40B4-BE49-F238E27FC236}">
                            <a16:creationId xmlns:a16="http://schemas.microsoft.com/office/drawing/2014/main" id="{6453E352-BB86-4863-8D28-5B4AA11CF41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6" name="Rectangle 95">
            <a:hlinkClick r:id="" action="ppaction://noaction"/>
            <a:extLst>
              <a:ext uri="{FF2B5EF4-FFF2-40B4-BE49-F238E27FC236}">
                <a16:creationId xmlns:a16="http://schemas.microsoft.com/office/drawing/2014/main" id="{43D15D43-62C0-4653-BDA7-947CC6A4B250}"/>
              </a:ext>
              <a:ext uri="{C183D7F6-B498-43B3-948B-1728B52AA6E4}">
                <adec:decorative xmlns:adec="http://schemas.microsoft.com/office/drawing/2017/decorative" val="1"/>
              </a:ext>
            </a:extLst>
          </p:cNvPr>
          <p:cNvSpPr/>
          <p:nvPr/>
        </p:nvSpPr>
        <p:spPr>
          <a:xfrm>
            <a:off x="9483793" y="122826"/>
            <a:ext cx="1527831" cy="576072"/>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sp>
        <p:nvSpPr>
          <p:cNvPr id="97" name="Rectangle 96">
            <a:hlinkClick r:id="" action="ppaction://noaction"/>
            <a:extLst>
              <a:ext uri="{FF2B5EF4-FFF2-40B4-BE49-F238E27FC236}">
                <a16:creationId xmlns:a16="http://schemas.microsoft.com/office/drawing/2014/main" id="{C2A42637-2D85-4898-A9E7-F6A5BD728E83}"/>
              </a:ext>
              <a:ext uri="{C183D7F6-B498-43B3-948B-1728B52AA6E4}">
                <adec:decorative xmlns:adec="http://schemas.microsoft.com/office/drawing/2017/decorative" val="1"/>
              </a:ext>
            </a:extLst>
          </p:cNvPr>
          <p:cNvSpPr/>
          <p:nvPr/>
        </p:nvSpPr>
        <p:spPr>
          <a:xfrm>
            <a:off x="8074311" y="122826"/>
            <a:ext cx="1325880" cy="576072"/>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sp>
        <p:nvSpPr>
          <p:cNvPr id="98" name="Rectangle 46" descr="Back to the home page with document use instructions">
            <a:hlinkClick r:id="" action="ppaction://noaction"/>
            <a:extLst>
              <a:ext uri="{FF2B5EF4-FFF2-40B4-BE49-F238E27FC236}">
                <a16:creationId xmlns:a16="http://schemas.microsoft.com/office/drawing/2014/main" id="{27E88EAC-485F-4715-AFBC-E8DF78F2C62A}"/>
              </a:ext>
            </a:extLst>
          </p:cNvPr>
          <p:cNvSpPr/>
          <p:nvPr/>
        </p:nvSpPr>
        <p:spPr bwMode="auto">
          <a:xfrm>
            <a:off x="11091622" y="120748"/>
            <a:ext cx="449504" cy="400790"/>
          </a:xfrm>
          <a:custGeom>
            <a:avLst/>
            <a:gdLst/>
            <a:ahLst/>
            <a:cxnLst/>
            <a:rect l="l" t="t" r="r" b="b"/>
            <a:pathLst>
              <a:path w="793124" h="693087">
                <a:moveTo>
                  <a:pt x="396562" y="144025"/>
                </a:moveTo>
                <a:lnTo>
                  <a:pt x="698948" y="320927"/>
                </a:lnTo>
                <a:lnTo>
                  <a:pt x="698948" y="693087"/>
                </a:lnTo>
                <a:lnTo>
                  <a:pt x="491804" y="693087"/>
                </a:lnTo>
                <a:lnTo>
                  <a:pt x="491804" y="416283"/>
                </a:lnTo>
                <a:cubicBezTo>
                  <a:pt x="491804" y="405323"/>
                  <a:pt x="482919" y="396438"/>
                  <a:pt x="471959" y="396438"/>
                </a:cubicBezTo>
                <a:lnTo>
                  <a:pt x="321166" y="396438"/>
                </a:lnTo>
                <a:cubicBezTo>
                  <a:pt x="310206" y="396438"/>
                  <a:pt x="301321" y="405323"/>
                  <a:pt x="301321" y="416283"/>
                </a:cubicBezTo>
                <a:lnTo>
                  <a:pt x="301321" y="693087"/>
                </a:lnTo>
                <a:lnTo>
                  <a:pt x="94176" y="693087"/>
                </a:lnTo>
                <a:lnTo>
                  <a:pt x="94176" y="320927"/>
                </a:lnTo>
                <a:close/>
                <a:moveTo>
                  <a:pt x="396562" y="0"/>
                </a:moveTo>
                <a:lnTo>
                  <a:pt x="570357" y="101674"/>
                </a:lnTo>
                <a:lnTo>
                  <a:pt x="570357" y="48775"/>
                </a:lnTo>
                <a:lnTo>
                  <a:pt x="669916" y="48775"/>
                </a:lnTo>
                <a:lnTo>
                  <a:pt x="669916" y="159918"/>
                </a:lnTo>
                <a:lnTo>
                  <a:pt x="793124" y="231997"/>
                </a:lnTo>
                <a:lnTo>
                  <a:pt x="793124" y="346298"/>
                </a:lnTo>
                <a:lnTo>
                  <a:pt x="396562" y="114301"/>
                </a:lnTo>
                <a:lnTo>
                  <a:pt x="0" y="346298"/>
                </a:lnTo>
                <a:lnTo>
                  <a:pt x="0" y="231997"/>
                </a:lnTo>
                <a:close/>
              </a:path>
            </a:pathLst>
          </a:custGeom>
          <a:solidFill>
            <a:schemeClr val="bg1">
              <a:lumMod val="75000"/>
            </a:schemeClr>
          </a:solidFill>
          <a:ln w="635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1920" tIns="60960" rIns="60960" bIns="12192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ctr" defTabSz="1218768"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Intel Clear"/>
              <a:ea typeface="Segoe UI" pitchFamily="34" charset="0"/>
              <a:cs typeface="Segoe UI" pitchFamily="34" charset="0"/>
              <a:sym typeface="Helvetica Neue"/>
            </a:endParaRPr>
          </a:p>
        </p:txBody>
      </p:sp>
      <p:sp>
        <p:nvSpPr>
          <p:cNvPr id="99" name="Title 2">
            <a:extLst>
              <a:ext uri="{FF2B5EF4-FFF2-40B4-BE49-F238E27FC236}">
                <a16:creationId xmlns:a16="http://schemas.microsoft.com/office/drawing/2014/main" id="{6EA37BFD-81C6-4D2F-BBD6-ADFE6D75BD62}"/>
              </a:ext>
            </a:extLst>
          </p:cNvPr>
          <p:cNvSpPr txBox="1">
            <a:spLocks/>
          </p:cNvSpPr>
          <p:nvPr/>
        </p:nvSpPr>
        <p:spPr>
          <a:xfrm>
            <a:off x="250528" y="903918"/>
            <a:ext cx="10972801" cy="883673"/>
          </a:xfrm>
          <a:prstGeom prst="rect">
            <a:avLst/>
          </a:prstGeom>
        </p:spPr>
        <p:txBody>
          <a:bodyPr/>
          <a:lst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hangingPunct="1"/>
            <a:r>
              <a:rPr lang="en-IN" sz="3200">
                <a:solidFill>
                  <a:schemeClr val="bg1"/>
                </a:solidFill>
                <a:latin typeface="IntelOne Display Light" panose="020B0403020203020204" pitchFamily="34" charset="0"/>
              </a:rPr>
              <a:t>QINGDAO Wintec Self-Checkout Solution Enabled with Loss Prevention</a:t>
            </a:r>
            <a:endParaRPr lang="en-US" sz="3200">
              <a:solidFill>
                <a:schemeClr val="bg1"/>
              </a:solidFill>
              <a:latin typeface="IntelOne Display Light" panose="020B0403020203020204" pitchFamily="34" charset="0"/>
            </a:endParaRPr>
          </a:p>
        </p:txBody>
      </p:sp>
      <p:sp>
        <p:nvSpPr>
          <p:cNvPr id="101" name="Text Placeholder 49">
            <a:extLst>
              <a:ext uri="{FF2B5EF4-FFF2-40B4-BE49-F238E27FC236}">
                <a16:creationId xmlns:a16="http://schemas.microsoft.com/office/drawing/2014/main" id="{E04BEC2D-D2F0-43E1-BEA2-372997463E7A}"/>
              </a:ext>
            </a:extLst>
          </p:cNvPr>
          <p:cNvSpPr txBox="1">
            <a:spLocks/>
          </p:cNvSpPr>
          <p:nvPr/>
        </p:nvSpPr>
        <p:spPr>
          <a:xfrm>
            <a:off x="9605556" y="2218884"/>
            <a:ext cx="2505894" cy="323165"/>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lvl="0" eaLnBrk="1" hangingPunct="1">
              <a:spcBef>
                <a:spcPts val="0"/>
              </a:spcBef>
              <a:spcAft>
                <a:spcPts val="600"/>
              </a:spcAft>
              <a:defRPr/>
            </a:pPr>
            <a:r>
              <a:rPr lang="en-US" sz="1050">
                <a:solidFill>
                  <a:srgbClr val="525252"/>
                </a:solidFill>
                <a:latin typeface="IntelOne Text" panose="020B0503020203020204" pitchFamily="34" charset="0"/>
                <a:sym typeface="Helvetica Neue"/>
              </a:rPr>
              <a:t>Target Vertical: </a:t>
            </a:r>
            <a:r>
              <a:rPr lang="en-US" sz="1050" b="0">
                <a:latin typeface="+mn-lt"/>
                <a:sym typeface="Helvetica Neue"/>
              </a:rPr>
              <a:t>Retail			</a:t>
            </a:r>
          </a:p>
        </p:txBody>
      </p:sp>
      <p:cxnSp>
        <p:nvCxnSpPr>
          <p:cNvPr id="110" name="Straight Connector 109">
            <a:extLst>
              <a:ext uri="{FF2B5EF4-FFF2-40B4-BE49-F238E27FC236}">
                <a16:creationId xmlns:a16="http://schemas.microsoft.com/office/drawing/2014/main" id="{3FF90119-74B5-41C1-8B99-0AC46AFCAC09}"/>
              </a:ext>
              <a:ext uri="{C183D7F6-B498-43B3-948B-1728B52AA6E4}">
                <adec:decorative xmlns:adec="http://schemas.microsoft.com/office/drawing/2017/decorative" val="1"/>
              </a:ext>
            </a:extLst>
          </p:cNvPr>
          <p:cNvCxnSpPr>
            <a:cxnSpLocks/>
          </p:cNvCxnSpPr>
          <p:nvPr/>
        </p:nvCxnSpPr>
        <p:spPr>
          <a:xfrm>
            <a:off x="9767134" y="2909746"/>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111" name="Text Placeholder 49">
            <a:extLst>
              <a:ext uri="{FF2B5EF4-FFF2-40B4-BE49-F238E27FC236}">
                <a16:creationId xmlns:a16="http://schemas.microsoft.com/office/drawing/2014/main" id="{DD363DEC-D4FC-4DF9-826C-2B0B4630B1D8}"/>
              </a:ext>
            </a:extLst>
          </p:cNvPr>
          <p:cNvSpPr txBox="1">
            <a:spLocks/>
          </p:cNvSpPr>
          <p:nvPr/>
        </p:nvSpPr>
        <p:spPr>
          <a:xfrm>
            <a:off x="9605556" y="2466355"/>
            <a:ext cx="1857018" cy="335989"/>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R="0" lvl="0" algn="l" defTabSz="914400" rtl="0" eaLnBrk="1" fontAlgn="auto" latinLnBrk="0" hangingPunct="1">
              <a:spcBef>
                <a:spcPts val="0"/>
              </a:spcBef>
              <a:spcAft>
                <a:spcPts val="100"/>
              </a:spcAft>
              <a:buClrTx/>
              <a:buSzTx/>
              <a:tabLst/>
              <a:defRPr/>
            </a:pPr>
            <a:r>
              <a:rPr kumimoji="0" lang="en-US" sz="1050" b="1" i="0" u="none" strike="noStrike" kern="1200" cap="none" spc="0" normalizeH="0" baseline="0" noProof="0">
                <a:ln>
                  <a:noFill/>
                </a:ln>
                <a:effectLst/>
                <a:uLnTx/>
                <a:uFillTx/>
                <a:latin typeface="+mn-lt"/>
                <a:sym typeface="Helvetica Neue"/>
              </a:rPr>
              <a:t>Secondary Vertical:</a:t>
            </a:r>
          </a:p>
          <a:p>
            <a:pPr defTabSz="914400">
              <a:spcBef>
                <a:spcPts val="0"/>
              </a:spcBef>
              <a:spcAft>
                <a:spcPts val="100"/>
              </a:spcAft>
              <a:defRPr/>
            </a:pPr>
            <a:r>
              <a:rPr lang="en-US" sz="1050" b="0">
                <a:latin typeface="+mn-lt"/>
                <a:sym typeface="Helvetica Neue"/>
              </a:rPr>
              <a:t>Hospitality and Restaurants</a:t>
            </a:r>
          </a:p>
        </p:txBody>
      </p:sp>
      <p:cxnSp>
        <p:nvCxnSpPr>
          <p:cNvPr id="112" name="Straight Connector 111">
            <a:extLst>
              <a:ext uri="{FF2B5EF4-FFF2-40B4-BE49-F238E27FC236}">
                <a16:creationId xmlns:a16="http://schemas.microsoft.com/office/drawing/2014/main" id="{61C7D837-7BF3-451A-BFA5-9CC9AC4782F9}"/>
              </a:ext>
              <a:ext uri="{C183D7F6-B498-43B3-948B-1728B52AA6E4}">
                <adec:decorative xmlns:adec="http://schemas.microsoft.com/office/drawing/2017/decorative" val="1"/>
              </a:ext>
            </a:extLst>
          </p:cNvPr>
          <p:cNvCxnSpPr>
            <a:cxnSpLocks/>
          </p:cNvCxnSpPr>
          <p:nvPr/>
        </p:nvCxnSpPr>
        <p:spPr>
          <a:xfrm>
            <a:off x="9776099" y="3872899"/>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113" name="Text Placeholder 49">
            <a:extLst>
              <a:ext uri="{FF2B5EF4-FFF2-40B4-BE49-F238E27FC236}">
                <a16:creationId xmlns:a16="http://schemas.microsoft.com/office/drawing/2014/main" id="{4A428055-5461-453F-B764-497123552B09}"/>
              </a:ext>
            </a:extLst>
          </p:cNvPr>
          <p:cNvSpPr txBox="1">
            <a:spLocks/>
          </p:cNvSpPr>
          <p:nvPr/>
        </p:nvSpPr>
        <p:spPr>
          <a:xfrm>
            <a:off x="9605556" y="3968270"/>
            <a:ext cx="2038516" cy="638636"/>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spcAft>
                <a:spcPts val="600"/>
              </a:spcAft>
              <a:defRPr/>
            </a:pPr>
            <a:r>
              <a:rPr lang="en-US" sz="1050">
                <a:solidFill>
                  <a:srgbClr val="525252"/>
                </a:solidFill>
                <a:latin typeface="IntelOne Text" panose="020B0503020203020204" pitchFamily="34" charset="0"/>
              </a:rPr>
              <a:t>Geo Availability </a:t>
            </a:r>
          </a:p>
          <a:p>
            <a:pPr hangingPunct="1">
              <a:spcBef>
                <a:spcPts val="0"/>
              </a:spcBef>
              <a:spcAft>
                <a:spcPts val="600"/>
              </a:spcAft>
              <a:defRPr/>
            </a:pPr>
            <a:r>
              <a:rPr lang="en-US" sz="1050" b="0">
                <a:solidFill>
                  <a:srgbClr val="525252"/>
                </a:solidFill>
                <a:latin typeface="IntelOne Text" panose="020B0503020203020204" pitchFamily="34" charset="0"/>
              </a:rPr>
              <a:t>Americas, APJ, EMEA, PRC</a:t>
            </a:r>
          </a:p>
          <a:p>
            <a:pPr defTabSz="914400">
              <a:spcBef>
                <a:spcPts val="0"/>
              </a:spcBef>
              <a:spcAft>
                <a:spcPts val="100"/>
              </a:spcAft>
              <a:defRPr/>
            </a:pPr>
            <a:endParaRPr lang="en-US" sz="1050" b="0">
              <a:latin typeface="+mn-lt"/>
            </a:endParaRPr>
          </a:p>
        </p:txBody>
      </p:sp>
      <p:cxnSp>
        <p:nvCxnSpPr>
          <p:cNvPr id="114" name="Straight Connector 113">
            <a:extLst>
              <a:ext uri="{FF2B5EF4-FFF2-40B4-BE49-F238E27FC236}">
                <a16:creationId xmlns:a16="http://schemas.microsoft.com/office/drawing/2014/main" id="{9FE5AD80-125B-4544-8DF1-B512389D4CD3}"/>
              </a:ext>
              <a:ext uri="{C183D7F6-B498-43B3-948B-1728B52AA6E4}">
                <adec:decorative xmlns:adec="http://schemas.microsoft.com/office/drawing/2017/decorative" val="1"/>
              </a:ext>
            </a:extLst>
          </p:cNvPr>
          <p:cNvCxnSpPr>
            <a:cxnSpLocks/>
          </p:cNvCxnSpPr>
          <p:nvPr/>
        </p:nvCxnSpPr>
        <p:spPr>
          <a:xfrm>
            <a:off x="9751364" y="4461979"/>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115" name="TextBox 114">
            <a:extLst>
              <a:ext uri="{FF2B5EF4-FFF2-40B4-BE49-F238E27FC236}">
                <a16:creationId xmlns:a16="http://schemas.microsoft.com/office/drawing/2014/main" id="{AB71C1A8-209F-4D3A-8928-22458CEE6654}"/>
              </a:ext>
            </a:extLst>
          </p:cNvPr>
          <p:cNvSpPr txBox="1"/>
          <p:nvPr/>
        </p:nvSpPr>
        <p:spPr>
          <a:xfrm>
            <a:off x="9605556" y="5638011"/>
            <a:ext cx="177094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5720" tIns="0" rIns="45720" bIns="0">
            <a:spAutoFit/>
          </a:bodyPr>
          <a:lstStyle/>
          <a:p>
            <a:pPr defTabSz="609600" hangingPunct="1">
              <a:lnSpc>
                <a:spcPct val="100000"/>
              </a:lnSpc>
              <a:spcBef>
                <a:spcPts val="0"/>
              </a:spcBef>
              <a:spcAft>
                <a:spcPts val="600"/>
              </a:spcAft>
              <a:defRPr/>
            </a:pPr>
            <a:r>
              <a:rPr lang="en-US" sz="1050" b="1">
                <a:solidFill>
                  <a:srgbClr val="525252"/>
                </a:solidFill>
                <a:latin typeface="IntelOne Text" panose="020B0503020203020204" pitchFamily="34" charset="0"/>
                <a:sym typeface="Helvetica"/>
              </a:rPr>
              <a:t>Learn More</a:t>
            </a:r>
          </a:p>
          <a:p>
            <a:pPr lvl="1" eaLnBrk="1" hangingPunct="1">
              <a:lnSpc>
                <a:spcPct val="100000"/>
              </a:lnSpc>
              <a:spcBef>
                <a:spcPts val="0"/>
              </a:spcBef>
              <a:spcAft>
                <a:spcPts val="100"/>
              </a:spcAft>
              <a:defRPr/>
            </a:pPr>
            <a:r>
              <a:rPr lang="en-US" sz="1050" u="sng">
                <a:solidFill>
                  <a:schemeClr val="bg2"/>
                </a:solidFill>
                <a:ea typeface="Intel Clear" panose="020B0604020203020204" pitchFamily="34" charset="0"/>
                <a:cs typeface="Intel Clear" panose="020B0604020203020204" pitchFamily="34" charset="0"/>
                <a:hlinkClick r:id="rId6"/>
              </a:rPr>
              <a:t>WINTEC SelfPOS60 </a:t>
            </a:r>
            <a:endParaRPr lang="en-US" sz="1050" u="sng">
              <a:solidFill>
                <a:schemeClr val="bg2"/>
              </a:solidFill>
              <a:ea typeface="Intel Clear" panose="020B0604020203020204" pitchFamily="34" charset="0"/>
              <a:cs typeface="Intel Clear" panose="020B0604020203020204" pitchFamily="34" charset="0"/>
            </a:endParaRPr>
          </a:p>
        </p:txBody>
      </p:sp>
      <p:sp>
        <p:nvSpPr>
          <p:cNvPr id="116" name="Content Placeholder 47" descr="AWARE is a digital health clinical decision support system that provides a clinical “smart view” of Electronic Health Record data to reduce the risk of medical error and improve patient outcomes. We provide point of care and clinical command center solutions to improve care for conditions like sepsis. It works with your EMR system and bedside monitors to present only relevant information configurable for your care practice on a single screen dashboard.&#10;">
            <a:extLst>
              <a:ext uri="{FF2B5EF4-FFF2-40B4-BE49-F238E27FC236}">
                <a16:creationId xmlns:a16="http://schemas.microsoft.com/office/drawing/2014/main" id="{C2AC699D-29F7-4B50-8568-1EE1392571D2}"/>
              </a:ext>
            </a:extLst>
          </p:cNvPr>
          <p:cNvSpPr txBox="1">
            <a:spLocks/>
          </p:cNvSpPr>
          <p:nvPr/>
        </p:nvSpPr>
        <p:spPr>
          <a:xfrm>
            <a:off x="254997" y="2168333"/>
            <a:ext cx="9228796" cy="422468"/>
          </a:xfrm>
          <a:prstGeom prst="rect">
            <a:avLst/>
          </a:prstGeom>
          <a:ln>
            <a:noFill/>
          </a:ln>
        </p:spPr>
        <p:txBody>
          <a:bodyPr lIns="0" tIns="45720" bIns="91440">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kumimoji="0" lang="en-US" sz="105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The Wintec Self-Checkout Solution Enabled with Loss Prevention leverages edge-to-cloud connectivity to provide a seamless and secure customer experience. It begins at the edge, where customers interact with the self-checkout kiosk. </a:t>
            </a:r>
            <a:r>
              <a:rPr lang="en-US" sz="1050" dirty="0">
                <a:solidFill>
                  <a:srgbClr val="525252"/>
                </a:solidFill>
                <a:latin typeface="IntelOne Text" panose="020B0503020203020204" pitchFamily="34" charset="0"/>
                <a:sym typeface="Helvetica Neue"/>
              </a:rPr>
              <a:t>At the edge</a:t>
            </a:r>
            <a:r>
              <a:rPr kumimoji="0" lang="en-US" sz="105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 video camera feeds capture data that is processed in real-time using AI behavior recognition, to swiftly detect abnormal patterns that could indicate potential theft. If unusual behavior is detected, the POS </a:t>
            </a:r>
            <a:r>
              <a:rPr lang="en-US" sz="1050" dirty="0">
                <a:solidFill>
                  <a:srgbClr val="525252"/>
                </a:solidFill>
                <a:latin typeface="IntelOne Text" panose="020B0503020203020204" pitchFamily="34" charset="0"/>
                <a:sym typeface="Helvetica Neue"/>
              </a:rPr>
              <a:t>alert light turns red, prompting employees to monitor the transaction. After the transaction is completed, </a:t>
            </a:r>
            <a:r>
              <a:rPr kumimoji="0" lang="en-US" sz="105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data is encrypted and transmitted to the cloud for further processing. In the cloud, this data is analyzed to refine loss prevention and AI </a:t>
            </a:r>
            <a:r>
              <a:rPr lang="en-US" sz="1050" dirty="0">
                <a:solidFill>
                  <a:srgbClr val="525252"/>
                </a:solidFill>
                <a:latin typeface="IntelOne Text" panose="020B0503020203020204" pitchFamily="34" charset="0"/>
                <a:sym typeface="Helvetica Neue"/>
              </a:rPr>
              <a:t>behavior </a:t>
            </a:r>
            <a:r>
              <a:rPr kumimoji="0" lang="en-US" sz="105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algorithms to enhance</a:t>
            </a:r>
            <a:r>
              <a:rPr lang="en-US" sz="1050" dirty="0">
                <a:solidFill>
                  <a:srgbClr val="525252"/>
                </a:solidFill>
                <a:latin typeface="IntelOne Text" panose="020B0503020203020204" pitchFamily="34" charset="0"/>
                <a:sym typeface="Helvetica Neue"/>
              </a:rPr>
              <a:t> </a:t>
            </a:r>
            <a:r>
              <a:rPr kumimoji="0" lang="en-US" sz="105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their accuracy and effectiveness over time. </a:t>
            </a:r>
            <a:endParaRPr lang="en-US" sz="1050" dirty="0">
              <a:latin typeface="+mn-lt"/>
              <a:ea typeface="Intel Clear" panose="020B0604020203020204" pitchFamily="34" charset="0"/>
              <a:cs typeface="Intel Clear" panose="020B0604020203020204" pitchFamily="34" charset="0"/>
            </a:endParaRPr>
          </a:p>
        </p:txBody>
      </p:sp>
      <p:sp>
        <p:nvSpPr>
          <p:cNvPr id="117" name="Rectangle 116">
            <a:extLst>
              <a:ext uri="{FF2B5EF4-FFF2-40B4-BE49-F238E27FC236}">
                <a16:creationId xmlns:a16="http://schemas.microsoft.com/office/drawing/2014/main" id="{C7F3B2DF-44F7-40DD-991B-A70DB454DC80}"/>
              </a:ext>
              <a:ext uri="{C183D7F6-B498-43B3-948B-1728B52AA6E4}">
                <adec:decorative xmlns:adec="http://schemas.microsoft.com/office/drawing/2017/decorative" val="1"/>
              </a:ext>
            </a:extLst>
          </p:cNvPr>
          <p:cNvSpPr/>
          <p:nvPr/>
        </p:nvSpPr>
        <p:spPr>
          <a:xfrm>
            <a:off x="253315" y="1972774"/>
            <a:ext cx="182880" cy="182880"/>
          </a:xfrm>
          <a:prstGeom prst="rect">
            <a:avLst/>
          </a:prstGeom>
          <a:solidFill>
            <a:srgbClr val="D9693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hangingPunct="1">
              <a:lnSpc>
                <a:spcPct val="100000"/>
              </a:lnSpc>
              <a:spcBef>
                <a:spcPts val="0"/>
              </a:spcBef>
            </a:pPr>
            <a:endParaRPr lang="en-US" sz="1050" kern="1200">
              <a:solidFill>
                <a:srgbClr val="525252"/>
              </a:solidFill>
              <a:latin typeface="Intel Clear"/>
            </a:endParaRPr>
          </a:p>
        </p:txBody>
      </p:sp>
      <p:cxnSp>
        <p:nvCxnSpPr>
          <p:cNvPr id="118" name="Straight Connector 117">
            <a:extLst>
              <a:ext uri="{FF2B5EF4-FFF2-40B4-BE49-F238E27FC236}">
                <a16:creationId xmlns:a16="http://schemas.microsoft.com/office/drawing/2014/main" id="{64AF0730-AAE5-4D55-AE2D-6E73347069FE}"/>
              </a:ext>
              <a:ext uri="{C183D7F6-B498-43B3-948B-1728B52AA6E4}">
                <adec:decorative xmlns:adec="http://schemas.microsoft.com/office/drawing/2017/decorative" val="1"/>
              </a:ext>
            </a:extLst>
          </p:cNvPr>
          <p:cNvCxnSpPr>
            <a:cxnSpLocks/>
          </p:cNvCxnSpPr>
          <p:nvPr/>
        </p:nvCxnSpPr>
        <p:spPr>
          <a:xfrm>
            <a:off x="435790" y="2168332"/>
            <a:ext cx="8998866" cy="0"/>
          </a:xfrm>
          <a:prstGeom prst="line">
            <a:avLst/>
          </a:prstGeom>
          <a:noFill/>
          <a:ln w="2540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119" name="Content Placeholder 47">
            <a:extLst>
              <a:ext uri="{FF2B5EF4-FFF2-40B4-BE49-F238E27FC236}">
                <a16:creationId xmlns:a16="http://schemas.microsoft.com/office/drawing/2014/main" id="{88F4DFE7-4A36-4C70-B7AE-E8EE62709AFF}"/>
              </a:ext>
              <a:ext uri="{C183D7F6-B498-43B3-948B-1728B52AA6E4}">
                <adec:decorative xmlns:adec="http://schemas.microsoft.com/office/drawing/2017/decorative" val="1"/>
              </a:ext>
            </a:extLst>
          </p:cNvPr>
          <p:cNvSpPr txBox="1">
            <a:spLocks/>
          </p:cNvSpPr>
          <p:nvPr/>
        </p:nvSpPr>
        <p:spPr>
          <a:xfrm>
            <a:off x="519727" y="1971881"/>
            <a:ext cx="2505894"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spcAft>
                <a:spcPts val="600"/>
              </a:spcAft>
              <a:defRPr/>
            </a:pPr>
            <a:r>
              <a:rPr lang="en-US" sz="1050" b="1">
                <a:solidFill>
                  <a:srgbClr val="525252"/>
                </a:solidFill>
                <a:latin typeface="IntelOne Text" panose="020B0503020203020204" pitchFamily="34" charset="0"/>
              </a:rPr>
              <a:t>Solution Overview</a:t>
            </a:r>
          </a:p>
        </p:txBody>
      </p:sp>
      <p:sp>
        <p:nvSpPr>
          <p:cNvPr id="120" name="Rectangle 119">
            <a:extLst>
              <a:ext uri="{FF2B5EF4-FFF2-40B4-BE49-F238E27FC236}">
                <a16:creationId xmlns:a16="http://schemas.microsoft.com/office/drawing/2014/main" id="{FFEBF4AA-E1B2-43C7-9D07-F6F0529CFBC4}"/>
              </a:ext>
              <a:ext uri="{C183D7F6-B498-43B3-948B-1728B52AA6E4}">
                <adec:decorative xmlns:adec="http://schemas.microsoft.com/office/drawing/2017/decorative" val="1"/>
              </a:ext>
            </a:extLst>
          </p:cNvPr>
          <p:cNvSpPr/>
          <p:nvPr/>
        </p:nvSpPr>
        <p:spPr>
          <a:xfrm>
            <a:off x="250528" y="3230259"/>
            <a:ext cx="182880" cy="182880"/>
          </a:xfrm>
          <a:prstGeom prst="rect">
            <a:avLst/>
          </a:prstGeom>
          <a:solidFill>
            <a:srgbClr val="D9693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hangingPunct="1">
              <a:lnSpc>
                <a:spcPct val="100000"/>
              </a:lnSpc>
              <a:spcBef>
                <a:spcPts val="0"/>
              </a:spcBef>
            </a:pPr>
            <a:endParaRPr lang="en-US" sz="1050" kern="1200">
              <a:solidFill>
                <a:srgbClr val="525252"/>
              </a:solidFill>
              <a:latin typeface="Intel Clear"/>
            </a:endParaRPr>
          </a:p>
        </p:txBody>
      </p:sp>
      <p:sp>
        <p:nvSpPr>
          <p:cNvPr id="121" name="Content Placeholder 47">
            <a:extLst>
              <a:ext uri="{FF2B5EF4-FFF2-40B4-BE49-F238E27FC236}">
                <a16:creationId xmlns:a16="http://schemas.microsoft.com/office/drawing/2014/main" id="{60BFA5A5-D83A-48F7-AE2D-8937CDDE07C8}"/>
              </a:ext>
            </a:extLst>
          </p:cNvPr>
          <p:cNvSpPr txBox="1">
            <a:spLocks/>
          </p:cNvSpPr>
          <p:nvPr/>
        </p:nvSpPr>
        <p:spPr>
          <a:xfrm>
            <a:off x="519727" y="3238891"/>
            <a:ext cx="2505894"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spcAft>
                <a:spcPts val="600"/>
              </a:spcAft>
              <a:defRPr/>
            </a:pPr>
            <a:r>
              <a:rPr lang="en-US" sz="1050" b="1">
                <a:solidFill>
                  <a:srgbClr val="525252"/>
                </a:solidFill>
                <a:latin typeface="IntelOne Text" panose="020B0503020203020204" pitchFamily="34" charset="0"/>
              </a:rPr>
              <a:t>Value Props</a:t>
            </a:r>
          </a:p>
        </p:txBody>
      </p:sp>
      <p:sp>
        <p:nvSpPr>
          <p:cNvPr id="130" name="Rectangle 129">
            <a:extLst>
              <a:ext uri="{FF2B5EF4-FFF2-40B4-BE49-F238E27FC236}">
                <a16:creationId xmlns:a16="http://schemas.microsoft.com/office/drawing/2014/main" id="{D1505931-F577-4B19-9EE5-BB951E2F5980}"/>
              </a:ext>
              <a:ext uri="{C183D7F6-B498-43B3-948B-1728B52AA6E4}">
                <adec:decorative xmlns:adec="http://schemas.microsoft.com/office/drawing/2017/decorative" val="1"/>
              </a:ext>
            </a:extLst>
          </p:cNvPr>
          <p:cNvSpPr/>
          <p:nvPr/>
        </p:nvSpPr>
        <p:spPr>
          <a:xfrm>
            <a:off x="250528" y="5763002"/>
            <a:ext cx="182880" cy="182880"/>
          </a:xfrm>
          <a:prstGeom prst="rect">
            <a:avLst/>
          </a:prstGeom>
          <a:solidFill>
            <a:srgbClr val="D9693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hangingPunct="1">
              <a:lnSpc>
                <a:spcPct val="100000"/>
              </a:lnSpc>
              <a:spcBef>
                <a:spcPts val="0"/>
              </a:spcBef>
            </a:pPr>
            <a:endParaRPr lang="en-US" sz="1050" kern="1200">
              <a:solidFill>
                <a:srgbClr val="525252"/>
              </a:solidFill>
              <a:latin typeface="Intel Clear"/>
            </a:endParaRPr>
          </a:p>
        </p:txBody>
      </p:sp>
      <p:sp>
        <p:nvSpPr>
          <p:cNvPr id="131" name="Content Placeholder 47">
            <a:extLst>
              <a:ext uri="{FF2B5EF4-FFF2-40B4-BE49-F238E27FC236}">
                <a16:creationId xmlns:a16="http://schemas.microsoft.com/office/drawing/2014/main" id="{83FECADF-EDB5-486E-A073-7A369BB59B33}"/>
              </a:ext>
            </a:extLst>
          </p:cNvPr>
          <p:cNvSpPr txBox="1">
            <a:spLocks/>
          </p:cNvSpPr>
          <p:nvPr/>
        </p:nvSpPr>
        <p:spPr>
          <a:xfrm>
            <a:off x="519727" y="5771634"/>
            <a:ext cx="1645920"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itchFamily="2" charset="2"/>
              <a:buNone/>
              <a:tabLst/>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spcAft>
                <a:spcPts val="600"/>
              </a:spcAft>
              <a:defRPr/>
            </a:pPr>
            <a:r>
              <a:rPr lang="en-US" sz="1050" b="1">
                <a:solidFill>
                  <a:srgbClr val="525252"/>
                </a:solidFill>
                <a:latin typeface="IntelOne Text" panose="020B0503020203020204" pitchFamily="34" charset="0"/>
              </a:rPr>
              <a:t>Intel Components</a:t>
            </a:r>
          </a:p>
        </p:txBody>
      </p:sp>
      <p:cxnSp>
        <p:nvCxnSpPr>
          <p:cNvPr id="133" name="Straight Connector 132">
            <a:extLst>
              <a:ext uri="{FF2B5EF4-FFF2-40B4-BE49-F238E27FC236}">
                <a16:creationId xmlns:a16="http://schemas.microsoft.com/office/drawing/2014/main" id="{9998626A-FD6F-4748-A245-BA17698BE7E4}"/>
              </a:ext>
              <a:ext uri="{C183D7F6-B498-43B3-948B-1728B52AA6E4}">
                <adec:decorative xmlns:adec="http://schemas.microsoft.com/office/drawing/2017/decorative" val="1"/>
              </a:ext>
            </a:extLst>
          </p:cNvPr>
          <p:cNvCxnSpPr>
            <a:cxnSpLocks/>
          </p:cNvCxnSpPr>
          <p:nvPr/>
        </p:nvCxnSpPr>
        <p:spPr>
          <a:xfrm>
            <a:off x="433408" y="3425044"/>
            <a:ext cx="3658734" cy="0"/>
          </a:xfrm>
          <a:prstGeom prst="line">
            <a:avLst/>
          </a:prstGeom>
          <a:noFill/>
          <a:ln w="2540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34" name="Straight Connector 133">
            <a:extLst>
              <a:ext uri="{FF2B5EF4-FFF2-40B4-BE49-F238E27FC236}">
                <a16:creationId xmlns:a16="http://schemas.microsoft.com/office/drawing/2014/main" id="{11857988-A37A-482E-96B5-ABF455AB19B4}"/>
              </a:ext>
              <a:ext uri="{C183D7F6-B498-43B3-948B-1728B52AA6E4}">
                <adec:decorative xmlns:adec="http://schemas.microsoft.com/office/drawing/2017/decorative" val="1"/>
              </a:ext>
            </a:extLst>
          </p:cNvPr>
          <p:cNvCxnSpPr>
            <a:cxnSpLocks/>
          </p:cNvCxnSpPr>
          <p:nvPr/>
        </p:nvCxnSpPr>
        <p:spPr>
          <a:xfrm>
            <a:off x="433407" y="5967312"/>
            <a:ext cx="3571925" cy="0"/>
          </a:xfrm>
          <a:prstGeom prst="line">
            <a:avLst/>
          </a:prstGeom>
          <a:noFill/>
          <a:ln w="2540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135" name="Content Placeholder 47">
            <a:extLst>
              <a:ext uri="{FF2B5EF4-FFF2-40B4-BE49-F238E27FC236}">
                <a16:creationId xmlns:a16="http://schemas.microsoft.com/office/drawing/2014/main" id="{A2EB2E19-55D9-44D7-8F5B-3BCE9BC4AFB4}"/>
              </a:ext>
            </a:extLst>
          </p:cNvPr>
          <p:cNvSpPr txBox="1">
            <a:spLocks/>
          </p:cNvSpPr>
          <p:nvPr/>
        </p:nvSpPr>
        <p:spPr>
          <a:xfrm>
            <a:off x="435659" y="5967312"/>
            <a:ext cx="1932901" cy="609584"/>
          </a:xfrm>
          <a:prstGeom prst="rect">
            <a:avLst/>
          </a:prstGeom>
          <a:ln>
            <a:noFill/>
          </a:ln>
        </p:spPr>
        <p:txBody>
          <a:bodyPr lIns="0" tIns="45720" bIns="91440" numCol="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728" lvl="1" indent="-109728"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594" indent="-197644"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19957"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557"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174625" lvl="1" indent="-174625">
              <a:lnSpc>
                <a:spcPct val="100000"/>
              </a:lnSpc>
              <a:defRPr/>
            </a:pPr>
            <a:r>
              <a:rPr lang="en-US" kern="1200" dirty="0">
                <a:solidFill>
                  <a:srgbClr val="525252"/>
                </a:solidFill>
                <a:latin typeface="+mn-lt"/>
                <a:ea typeface="Intel Clear Light" panose="020B0404020203020204" pitchFamily="34" charset="0"/>
                <a:cs typeface="Intel Clear Light" panose="020B0404020203020204" pitchFamily="34" charset="0"/>
              </a:rPr>
              <a:t>Intel® Core™ i3 processors</a:t>
            </a:r>
          </a:p>
          <a:p>
            <a:pPr marL="174625" lvl="1" indent="-174625">
              <a:lnSpc>
                <a:spcPct val="100000"/>
              </a:lnSpc>
              <a:defRPr/>
            </a:pPr>
            <a:r>
              <a:rPr lang="en-US" kern="1200" dirty="0">
                <a:solidFill>
                  <a:srgbClr val="525252"/>
                </a:solidFill>
                <a:latin typeface="+mn-lt"/>
                <a:ea typeface="Intel Clear Light" panose="020B0404020203020204" pitchFamily="34" charset="0"/>
                <a:cs typeface="Intel Clear Light" panose="020B0404020203020204" pitchFamily="34" charset="0"/>
              </a:rPr>
              <a:t>Intel® Core™ i5 processors</a:t>
            </a:r>
          </a:p>
          <a:p>
            <a:pPr marL="174625" lvl="1" indent="-174625">
              <a:lnSpc>
                <a:spcPct val="100000"/>
              </a:lnSpc>
              <a:defRPr/>
            </a:pPr>
            <a:endParaRPr lang="en-US" kern="1200" dirty="0">
              <a:solidFill>
                <a:srgbClr val="525252"/>
              </a:solidFill>
              <a:latin typeface="+mn-lt"/>
              <a:ea typeface="Intel Clear Light" panose="020B0404020203020204" pitchFamily="34" charset="0"/>
              <a:cs typeface="Intel Clear Light" panose="020B0404020203020204" pitchFamily="34" charset="0"/>
            </a:endParaRPr>
          </a:p>
        </p:txBody>
      </p:sp>
      <p:sp>
        <p:nvSpPr>
          <p:cNvPr id="158" name="Rectangle 157">
            <a:extLst>
              <a:ext uri="{FF2B5EF4-FFF2-40B4-BE49-F238E27FC236}">
                <a16:creationId xmlns:a16="http://schemas.microsoft.com/office/drawing/2014/main" id="{C0A0F681-C044-455D-939E-B813269362D2}"/>
              </a:ext>
            </a:extLst>
          </p:cNvPr>
          <p:cNvSpPr/>
          <p:nvPr/>
        </p:nvSpPr>
        <p:spPr>
          <a:xfrm>
            <a:off x="724596" y="3445958"/>
            <a:ext cx="3367546" cy="559859"/>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050" b="1"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Improve profitability </a:t>
            </a:r>
            <a:r>
              <a:rPr lang="en-US" sz="1050" b="1" dirty="0">
                <a:solidFill>
                  <a:srgbClr val="525252"/>
                </a:solidFill>
                <a:latin typeface="IntelOne Text" panose="020B0503020203020204" pitchFamily="34" charset="0"/>
                <a:sym typeface="Helvetica Neue"/>
              </a:rPr>
              <a:t>through</a:t>
            </a:r>
            <a:r>
              <a:rPr kumimoji="0" lang="en-US" sz="1050" b="1"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 advanced loss prevention</a:t>
            </a:r>
            <a:r>
              <a:rPr kumimoji="0" lang="en-US" sz="105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 </a:t>
            </a:r>
            <a:r>
              <a:rPr lang="en-US" sz="1050" dirty="0">
                <a:solidFill>
                  <a:srgbClr val="525252"/>
                </a:solidFill>
                <a:latin typeface="IntelOne Text" panose="020B0503020203020204" pitchFamily="34" charset="0"/>
                <a:sym typeface="Helvetica Neue"/>
              </a:rPr>
              <a:t>using</a:t>
            </a:r>
            <a:r>
              <a:rPr kumimoji="0" lang="en-US" sz="1050" i="0" u="none" strike="noStrike" kern="1200" cap="none" spc="0" normalizeH="0" baseline="0" noProof="0" dirty="0">
                <a:ln>
                  <a:noFill/>
                </a:ln>
                <a:solidFill>
                  <a:srgbClr val="525252"/>
                </a:solidFill>
                <a:effectLst/>
                <a:uLnTx/>
                <a:uFillTx/>
                <a:latin typeface="IntelOne Text" panose="020B0503020203020204" pitchFamily="34" charset="0"/>
                <a:sym typeface="Helvetica Neue"/>
              </a:rPr>
              <a:t> a solution that detects shoplifting, identifies potentially fraudulent activities, and predicts possible theft patterns to protect your inventory and reduce shrinkage.</a:t>
            </a:r>
            <a:endParaRPr kumimoji="0" lang="en-US" sz="1050" b="0" i="0" u="none" strike="noStrike" kern="1200" cap="none" spc="0" normalizeH="0" baseline="0" noProof="0" dirty="0">
              <a:ln>
                <a:noFill/>
              </a:ln>
              <a:solidFill>
                <a:srgbClr val="525252"/>
              </a:solidFill>
              <a:effectLst/>
              <a:uLnTx/>
              <a:uFillTx/>
              <a:latin typeface="IntelOne Text" panose="020B0503020203020204" pitchFamily="34" charset="0"/>
              <a:sym typeface="Helvetica Neue"/>
            </a:endParaRPr>
          </a:p>
        </p:txBody>
      </p:sp>
      <p:sp>
        <p:nvSpPr>
          <p:cNvPr id="163" name="TextBox 162">
            <a:extLst>
              <a:ext uri="{FF2B5EF4-FFF2-40B4-BE49-F238E27FC236}">
                <a16:creationId xmlns:a16="http://schemas.microsoft.com/office/drawing/2014/main" id="{40A00470-1A7C-4D5C-82CD-1C320217E546}"/>
              </a:ext>
              <a:ext uri="{C183D7F6-B498-43B3-948B-1728B52AA6E4}">
                <adec:decorative xmlns:adec="http://schemas.microsoft.com/office/drawing/2017/decorative" val="1"/>
              </a:ext>
            </a:extLst>
          </p:cNvPr>
          <p:cNvSpPr txBox="1"/>
          <p:nvPr/>
        </p:nvSpPr>
        <p:spPr>
          <a:xfrm>
            <a:off x="5167630" y="4259683"/>
            <a:ext cx="254897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bg1"/>
                </a:solidFill>
                <a:effectLst/>
                <a:uFillTx/>
                <a:latin typeface="+mn-lt"/>
                <a:ea typeface="+mn-ea"/>
                <a:cs typeface="+mn-cs"/>
                <a:sym typeface="Helvetica Neue"/>
              </a:rPr>
              <a:t>Solution Diagram</a:t>
            </a:r>
          </a:p>
        </p:txBody>
      </p:sp>
      <p:sp>
        <p:nvSpPr>
          <p:cNvPr id="62" name="Rectangle 61">
            <a:hlinkClick r:id="" action="ppaction://noaction"/>
            <a:extLst>
              <a:ext uri="{FF2B5EF4-FFF2-40B4-BE49-F238E27FC236}">
                <a16:creationId xmlns:a16="http://schemas.microsoft.com/office/drawing/2014/main" id="{A7DDF6EA-BFB9-4968-82DA-7B15C9AE54FE}"/>
              </a:ext>
            </a:extLst>
          </p:cNvPr>
          <p:cNvSpPr/>
          <p:nvPr/>
        </p:nvSpPr>
        <p:spPr>
          <a:xfrm>
            <a:off x="8115299" y="161507"/>
            <a:ext cx="1247775" cy="498711"/>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609585" eaLnBrk="1" hangingPunct="1">
              <a:lnSpc>
                <a:spcPct val="100000"/>
              </a:lnSpc>
              <a:spcBef>
                <a:spcPts val="0"/>
              </a:spcBef>
              <a:defRPr/>
            </a:pPr>
            <a:r>
              <a:rPr lang="en-US" sz="900" kern="1200">
                <a:solidFill>
                  <a:schemeClr val="bg2"/>
                </a:solidFill>
              </a:rPr>
              <a:t>Back to Retail Solutions</a:t>
            </a:r>
          </a:p>
        </p:txBody>
      </p:sp>
      <p:sp>
        <p:nvSpPr>
          <p:cNvPr id="95" name="Rectangle 94">
            <a:hlinkClick r:id="" action="ppaction://noaction"/>
            <a:extLst>
              <a:ext uri="{FF2B5EF4-FFF2-40B4-BE49-F238E27FC236}">
                <a16:creationId xmlns:a16="http://schemas.microsoft.com/office/drawing/2014/main" id="{F4ADB8C3-0D32-4C78-98AE-420EB8A54B77}"/>
              </a:ext>
            </a:extLst>
          </p:cNvPr>
          <p:cNvSpPr/>
          <p:nvPr/>
        </p:nvSpPr>
        <p:spPr>
          <a:xfrm>
            <a:off x="9527381" y="161507"/>
            <a:ext cx="1440657" cy="498711"/>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defTabSz="609585" hangingPunct="1">
              <a:lnSpc>
                <a:spcPct val="100000"/>
              </a:lnSpc>
              <a:spcBef>
                <a:spcPts val="0"/>
              </a:spcBef>
              <a:defRPr/>
            </a:pPr>
            <a:r>
              <a:rPr lang="en-US" sz="900" kern="1200">
                <a:solidFill>
                  <a:schemeClr val="bg2"/>
                </a:solidFill>
              </a:rPr>
              <a:t>Back to  Asset &amp; Operations Optimization</a:t>
            </a:r>
          </a:p>
          <a:p>
            <a:pPr algn="ctr" defTabSz="609585" hangingPunct="1">
              <a:lnSpc>
                <a:spcPct val="100000"/>
              </a:lnSpc>
              <a:spcBef>
                <a:spcPts val="0"/>
              </a:spcBef>
              <a:defRPr/>
            </a:pPr>
            <a:r>
              <a:rPr lang="en-US" sz="900" kern="1200">
                <a:solidFill>
                  <a:schemeClr val="bg2"/>
                </a:solidFill>
              </a:rPr>
              <a:t>Use Cases</a:t>
            </a:r>
          </a:p>
        </p:txBody>
      </p:sp>
      <p:sp>
        <p:nvSpPr>
          <p:cNvPr id="2" name="Text Placeholder 49">
            <a:extLst>
              <a:ext uri="{FF2B5EF4-FFF2-40B4-BE49-F238E27FC236}">
                <a16:creationId xmlns:a16="http://schemas.microsoft.com/office/drawing/2014/main" id="{4EBBBEF3-ADDC-D72E-89D0-1923AA3E4C9C}"/>
              </a:ext>
            </a:extLst>
          </p:cNvPr>
          <p:cNvSpPr txBox="1">
            <a:spLocks/>
          </p:cNvSpPr>
          <p:nvPr/>
        </p:nvSpPr>
        <p:spPr>
          <a:xfrm>
            <a:off x="9605556" y="2984335"/>
            <a:ext cx="1857018" cy="323165"/>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lvl="0" eaLnBrk="1" hangingPunct="1">
              <a:spcBef>
                <a:spcPts val="0"/>
              </a:spcBef>
              <a:spcAft>
                <a:spcPts val="600"/>
              </a:spcAft>
              <a:defRPr/>
            </a:pPr>
            <a:r>
              <a:rPr lang="en-US" sz="1050">
                <a:solidFill>
                  <a:srgbClr val="525252"/>
                </a:solidFill>
                <a:latin typeface="IntelOne Text" panose="020B0503020203020204" pitchFamily="34" charset="0"/>
                <a:sym typeface="Helvetica Neue"/>
              </a:rPr>
              <a:t>Target Use Case: </a:t>
            </a:r>
            <a:r>
              <a:rPr lang="en-US" sz="1050" b="0">
                <a:latin typeface="+mn-lt"/>
                <a:sym typeface="Helvetica Neue"/>
              </a:rPr>
              <a:t>Asset &amp; Operations Optimization</a:t>
            </a:r>
          </a:p>
        </p:txBody>
      </p:sp>
      <p:sp>
        <p:nvSpPr>
          <p:cNvPr id="3" name="Text Placeholder 49">
            <a:extLst>
              <a:ext uri="{FF2B5EF4-FFF2-40B4-BE49-F238E27FC236}">
                <a16:creationId xmlns:a16="http://schemas.microsoft.com/office/drawing/2014/main" id="{6E5CA440-1B49-7DDF-F199-204927B5E895}"/>
              </a:ext>
            </a:extLst>
          </p:cNvPr>
          <p:cNvSpPr txBox="1">
            <a:spLocks/>
          </p:cNvSpPr>
          <p:nvPr/>
        </p:nvSpPr>
        <p:spPr>
          <a:xfrm>
            <a:off x="9605556" y="3365326"/>
            <a:ext cx="1857018" cy="484748"/>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lvl="0" eaLnBrk="1" hangingPunct="1">
              <a:spcBef>
                <a:spcPts val="0"/>
              </a:spcBef>
              <a:spcAft>
                <a:spcPts val="600"/>
              </a:spcAft>
              <a:defRPr/>
            </a:pPr>
            <a:r>
              <a:rPr lang="en-US" sz="1050">
                <a:solidFill>
                  <a:srgbClr val="525252"/>
                </a:solidFill>
                <a:latin typeface="IntelOne Text" panose="020B0503020203020204" pitchFamily="34" charset="0"/>
                <a:sym typeface="Helvetica Neue"/>
              </a:rPr>
              <a:t>Secondary Use Case: </a:t>
            </a:r>
            <a:r>
              <a:rPr lang="en-US" sz="1050" b="0">
                <a:latin typeface="+mn-lt"/>
                <a:sym typeface="Helvetica Neue"/>
              </a:rPr>
              <a:t>Interactive Media, Logistics &amp; Tracking</a:t>
            </a:r>
          </a:p>
        </p:txBody>
      </p:sp>
      <p:sp>
        <p:nvSpPr>
          <p:cNvPr id="4" name="Text Placeholder 49">
            <a:extLst>
              <a:ext uri="{FF2B5EF4-FFF2-40B4-BE49-F238E27FC236}">
                <a16:creationId xmlns:a16="http://schemas.microsoft.com/office/drawing/2014/main" id="{C1A84706-134B-3F4F-1CB8-0689EDE39E60}"/>
              </a:ext>
            </a:extLst>
          </p:cNvPr>
          <p:cNvSpPr txBox="1">
            <a:spLocks/>
          </p:cNvSpPr>
          <p:nvPr/>
        </p:nvSpPr>
        <p:spPr>
          <a:xfrm>
            <a:off x="9605556" y="4526981"/>
            <a:ext cx="2091166" cy="574516"/>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itchFamily="2" charset="2"/>
              <a:buNone/>
              <a:tabLst/>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spcAft>
                <a:spcPts val="600"/>
              </a:spcAft>
              <a:defRPr/>
            </a:pPr>
            <a:r>
              <a:rPr lang="en-US" sz="1050">
                <a:solidFill>
                  <a:srgbClr val="525252"/>
                </a:solidFill>
                <a:latin typeface="IntelOne Text" panose="020B0503020203020204" pitchFamily="34" charset="0"/>
              </a:rPr>
              <a:t>Sales Contact</a:t>
            </a:r>
          </a:p>
          <a:p>
            <a:pPr defTabSz="914400">
              <a:spcBef>
                <a:spcPts val="0"/>
              </a:spcBef>
              <a:spcAft>
                <a:spcPts val="100"/>
              </a:spcAft>
              <a:defRPr/>
            </a:pPr>
            <a:r>
              <a:rPr lang="en-US" sz="1050" b="0">
                <a:latin typeface="+mn-lt"/>
              </a:rPr>
              <a:t>Shang Li - </a:t>
            </a:r>
            <a:r>
              <a:rPr lang="en-US" sz="1050" b="0">
                <a:solidFill>
                  <a:srgbClr val="525252"/>
                </a:solidFill>
                <a:latin typeface="+mn-lt"/>
                <a:sym typeface="Helvetica Neue"/>
                <a:hlinkClick r:id="rId7"/>
              </a:rPr>
              <a:t>lishang@wintec.cn</a:t>
            </a:r>
            <a:endParaRPr kumimoji="0" lang="en-US" sz="1050" b="0" i="0" u="none" strike="noStrike" kern="1200" cap="none" spc="0" normalizeH="0" baseline="0" noProof="0">
              <a:ln>
                <a:noFill/>
              </a:ln>
              <a:solidFill>
                <a:srgbClr val="525252"/>
              </a:solidFill>
              <a:effectLst/>
              <a:uLnTx/>
              <a:uFillTx/>
              <a:latin typeface="+mn-lt"/>
              <a:sym typeface="Helvetica Neue"/>
            </a:endParaRPr>
          </a:p>
          <a:p>
            <a:pPr defTabSz="914400">
              <a:spcBef>
                <a:spcPts val="0"/>
              </a:spcBef>
              <a:spcAft>
                <a:spcPts val="100"/>
              </a:spcAft>
              <a:defRPr/>
            </a:pPr>
            <a:endParaRPr lang="en-US" sz="1050" b="0">
              <a:latin typeface="+mn-lt"/>
            </a:endParaRPr>
          </a:p>
        </p:txBody>
      </p:sp>
      <p:sp>
        <p:nvSpPr>
          <p:cNvPr id="5" name="TextBox 4">
            <a:extLst>
              <a:ext uri="{FF2B5EF4-FFF2-40B4-BE49-F238E27FC236}">
                <a16:creationId xmlns:a16="http://schemas.microsoft.com/office/drawing/2014/main" id="{50337146-C7AF-7250-8256-B5E6CF8ABA53}"/>
              </a:ext>
            </a:extLst>
          </p:cNvPr>
          <p:cNvSpPr txBox="1"/>
          <p:nvPr/>
        </p:nvSpPr>
        <p:spPr>
          <a:xfrm>
            <a:off x="9605556" y="5092191"/>
            <a:ext cx="1914788"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5720" tIns="0" rIns="45720" bIns="0">
            <a:spAutoFit/>
          </a:bodyPr>
          <a:lstStyle/>
          <a:p>
            <a:pPr defTabSz="609600" hangingPunct="1">
              <a:lnSpc>
                <a:spcPct val="100000"/>
              </a:lnSpc>
              <a:spcBef>
                <a:spcPts val="0"/>
              </a:spcBef>
              <a:spcAft>
                <a:spcPts val="600"/>
              </a:spcAft>
              <a:defRPr/>
            </a:pPr>
            <a:r>
              <a:rPr lang="en-US" sz="1050" b="1">
                <a:solidFill>
                  <a:srgbClr val="525252"/>
                </a:solidFill>
                <a:latin typeface="IntelOne Text" panose="020B0503020203020204" pitchFamily="34" charset="0"/>
                <a:sym typeface="Helvetica"/>
              </a:rPr>
              <a:t>Solution Webpage</a:t>
            </a:r>
          </a:p>
          <a:p>
            <a:pPr lvl="1" eaLnBrk="1" hangingPunct="1">
              <a:lnSpc>
                <a:spcPct val="100000"/>
              </a:lnSpc>
              <a:spcBef>
                <a:spcPts val="0"/>
              </a:spcBef>
              <a:spcAft>
                <a:spcPts val="100"/>
              </a:spcAft>
              <a:defRPr/>
            </a:pPr>
            <a:r>
              <a:rPr lang="en-US" sz="1050" u="sng">
                <a:solidFill>
                  <a:schemeClr val="bg2"/>
                </a:solidFill>
                <a:ea typeface="Intel Clear" panose="020B0604020203020204" pitchFamily="34" charset="0"/>
                <a:cs typeface="Intel Clear" panose="020B0604020203020204" pitchFamily="34" charset="0"/>
                <a:hlinkClick r:id="rId8"/>
              </a:rPr>
              <a:t>WINTEC Solution Webpage</a:t>
            </a:r>
            <a:endParaRPr lang="en-US" sz="1050" u="sng">
              <a:solidFill>
                <a:schemeClr val="bg2"/>
              </a:solidFill>
              <a:ea typeface="Intel Clear" panose="020B0604020203020204" pitchFamily="34" charset="0"/>
              <a:cs typeface="Intel Clear" panose="020B0604020203020204" pitchFamily="34" charset="0"/>
            </a:endParaRPr>
          </a:p>
        </p:txBody>
      </p:sp>
      <p:cxnSp>
        <p:nvCxnSpPr>
          <p:cNvPr id="6" name="Straight Connector 5">
            <a:extLst>
              <a:ext uri="{FF2B5EF4-FFF2-40B4-BE49-F238E27FC236}">
                <a16:creationId xmlns:a16="http://schemas.microsoft.com/office/drawing/2014/main" id="{52601CF2-A3C5-1E22-DA94-CA19E75D5E89}"/>
              </a:ext>
              <a:ext uri="{C183D7F6-B498-43B3-948B-1728B52AA6E4}">
                <adec:decorative xmlns:adec="http://schemas.microsoft.com/office/drawing/2017/decorative" val="1"/>
              </a:ext>
            </a:extLst>
          </p:cNvPr>
          <p:cNvCxnSpPr>
            <a:cxnSpLocks/>
          </p:cNvCxnSpPr>
          <p:nvPr/>
        </p:nvCxnSpPr>
        <p:spPr>
          <a:xfrm>
            <a:off x="9841231" y="4957108"/>
            <a:ext cx="1645920"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grpSp>
        <p:nvGrpSpPr>
          <p:cNvPr id="7" name="Group 6" descr="Graph displaying how data is processed from edge to cloud for the solution">
            <a:extLst>
              <a:ext uri="{FF2B5EF4-FFF2-40B4-BE49-F238E27FC236}">
                <a16:creationId xmlns:a16="http://schemas.microsoft.com/office/drawing/2014/main" id="{139008D0-6B12-AC30-00BB-B3785114E198}"/>
              </a:ext>
              <a:ext uri="{C183D7F6-B498-43B3-948B-1728B52AA6E4}">
                <adec:decorative xmlns:adec="http://schemas.microsoft.com/office/drawing/2017/decorative" val="0"/>
              </a:ext>
            </a:extLst>
          </p:cNvPr>
          <p:cNvGrpSpPr/>
          <p:nvPr/>
        </p:nvGrpSpPr>
        <p:grpSpPr>
          <a:xfrm>
            <a:off x="4356652" y="3179474"/>
            <a:ext cx="4745281" cy="2941284"/>
            <a:chOff x="8501185" y="799267"/>
            <a:chExt cx="3179808" cy="2224922"/>
          </a:xfrm>
        </p:grpSpPr>
        <p:sp>
          <p:nvSpPr>
            <p:cNvPr id="8" name="Rectangle 7">
              <a:extLst>
                <a:ext uri="{FF2B5EF4-FFF2-40B4-BE49-F238E27FC236}">
                  <a16:creationId xmlns:a16="http://schemas.microsoft.com/office/drawing/2014/main" id="{ADE0F3DD-558F-D2DA-54CF-9D1142B0833A}"/>
                </a:ext>
              </a:extLst>
            </p:cNvPr>
            <p:cNvSpPr/>
            <p:nvPr/>
          </p:nvSpPr>
          <p:spPr>
            <a:xfrm>
              <a:off x="9089033" y="1068831"/>
              <a:ext cx="2591960" cy="136619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a:ln>
                  <a:noFill/>
                </a:ln>
                <a:solidFill>
                  <a:schemeClr val="bg2"/>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4483EB8-6731-B7A9-99D3-C23CB5AA88E9}"/>
                </a:ext>
              </a:extLst>
            </p:cNvPr>
            <p:cNvSpPr>
              <a:spLocks/>
            </p:cNvSpPr>
            <p:nvPr/>
          </p:nvSpPr>
          <p:spPr>
            <a:xfrm>
              <a:off x="9146111" y="1194789"/>
              <a:ext cx="591526" cy="1034922"/>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a:ln>
                  <a:noFill/>
                </a:ln>
                <a:solidFill>
                  <a:schemeClr val="bg2"/>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3FCA950B-E6AD-346C-74EC-4426ED3A7148}"/>
                </a:ext>
              </a:extLst>
            </p:cNvPr>
            <p:cNvSpPr/>
            <p:nvPr/>
          </p:nvSpPr>
          <p:spPr>
            <a:xfrm>
              <a:off x="8501185" y="799267"/>
              <a:ext cx="544986" cy="220898"/>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effectLst/>
                  <a:uFillTx/>
                  <a:latin typeface="IntelOne Text" panose="020B0503020203020204" pitchFamily="34" charset="0"/>
                  <a:ea typeface="Helvetica Neue Medium"/>
                  <a:cs typeface="Helvetica Neue Medium"/>
                  <a:sym typeface="Helvetica Neue Medium"/>
                </a:rPr>
                <a:t>Back-end</a:t>
              </a:r>
            </a:p>
          </p:txBody>
        </p:sp>
        <p:sp>
          <p:nvSpPr>
            <p:cNvPr id="12" name="Rectangle 11">
              <a:extLst>
                <a:ext uri="{FF2B5EF4-FFF2-40B4-BE49-F238E27FC236}">
                  <a16:creationId xmlns:a16="http://schemas.microsoft.com/office/drawing/2014/main" id="{BD521856-A3B7-CCD9-D428-2AF7490AF80C}"/>
                </a:ext>
              </a:extLst>
            </p:cNvPr>
            <p:cNvSpPr/>
            <p:nvPr/>
          </p:nvSpPr>
          <p:spPr>
            <a:xfrm>
              <a:off x="8501185" y="1068831"/>
              <a:ext cx="544986" cy="220898"/>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effectLst/>
                  <a:uFillTx/>
                  <a:latin typeface="IntelOne Text" panose="020B0503020203020204" pitchFamily="34" charset="0"/>
                  <a:ea typeface="Helvetica Neue Medium"/>
                  <a:cs typeface="Helvetica Neue Medium"/>
                  <a:sym typeface="Helvetica Neue Medium"/>
                </a:rPr>
                <a:t>Front-end</a:t>
              </a:r>
            </a:p>
          </p:txBody>
        </p:sp>
        <p:sp>
          <p:nvSpPr>
            <p:cNvPr id="13" name="Rectangle 12">
              <a:extLst>
                <a:ext uri="{FF2B5EF4-FFF2-40B4-BE49-F238E27FC236}">
                  <a16:creationId xmlns:a16="http://schemas.microsoft.com/office/drawing/2014/main" id="{7BDDD36E-335B-4197-2C12-597CAB69D683}"/>
                </a:ext>
              </a:extLst>
            </p:cNvPr>
            <p:cNvSpPr/>
            <p:nvPr/>
          </p:nvSpPr>
          <p:spPr>
            <a:xfrm>
              <a:off x="8501185" y="2791634"/>
              <a:ext cx="544986" cy="220898"/>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effectLst/>
                  <a:uFillTx/>
                  <a:latin typeface="IntelOne Text" panose="020B0503020203020204" pitchFamily="34" charset="0"/>
                  <a:ea typeface="Helvetica Neue Medium"/>
                  <a:cs typeface="Helvetica Neue Medium"/>
                  <a:sym typeface="Helvetica Neue Medium"/>
                </a:rPr>
                <a:t>Hardware</a:t>
              </a:r>
            </a:p>
          </p:txBody>
        </p:sp>
        <p:sp>
          <p:nvSpPr>
            <p:cNvPr id="14" name="Rectangle 13">
              <a:extLst>
                <a:ext uri="{FF2B5EF4-FFF2-40B4-BE49-F238E27FC236}">
                  <a16:creationId xmlns:a16="http://schemas.microsoft.com/office/drawing/2014/main" id="{9052EBEE-906D-80A7-5198-445FA73338F8}"/>
                </a:ext>
              </a:extLst>
            </p:cNvPr>
            <p:cNvSpPr/>
            <p:nvPr/>
          </p:nvSpPr>
          <p:spPr>
            <a:xfrm>
              <a:off x="8501185" y="2491305"/>
              <a:ext cx="544986" cy="220898"/>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effectLst/>
                  <a:uFillTx/>
                  <a:latin typeface="IntelOne Text" panose="020B0503020203020204" pitchFamily="34" charset="0"/>
                  <a:ea typeface="Helvetica Neue Medium"/>
                  <a:cs typeface="Helvetica Neue Medium"/>
                  <a:sym typeface="Helvetica Neue Medium"/>
                </a:rPr>
                <a:t>Middleware</a:t>
              </a:r>
            </a:p>
          </p:txBody>
        </p:sp>
        <p:sp>
          <p:nvSpPr>
            <p:cNvPr id="15" name="Rectangle 14">
              <a:extLst>
                <a:ext uri="{FF2B5EF4-FFF2-40B4-BE49-F238E27FC236}">
                  <a16:creationId xmlns:a16="http://schemas.microsoft.com/office/drawing/2014/main" id="{35ACA632-C5BD-C1EB-8DCE-E56190F438C3}"/>
                </a:ext>
              </a:extLst>
            </p:cNvPr>
            <p:cNvSpPr/>
            <p:nvPr/>
          </p:nvSpPr>
          <p:spPr>
            <a:xfrm>
              <a:off x="9089032" y="2481782"/>
              <a:ext cx="2591960" cy="542407"/>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dirty="0">
                <a:ln>
                  <a:noFill/>
                </a:ln>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49C53A24-2420-68A5-4EFD-AF52196574DE}"/>
                </a:ext>
              </a:extLst>
            </p:cNvPr>
            <p:cNvSpPr>
              <a:spLocks/>
            </p:cNvSpPr>
            <p:nvPr/>
          </p:nvSpPr>
          <p:spPr>
            <a:xfrm>
              <a:off x="9136686" y="2514189"/>
              <a:ext cx="2496648" cy="175130"/>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800">
                  <a:latin typeface="IntelOne Text" panose="020B0503020203020204" pitchFamily="34" charset="0"/>
                  <a:ea typeface="Helvetica Neue Medium"/>
                  <a:cs typeface="Helvetica Neue Medium"/>
                  <a:sym typeface="Helvetica Neue Medium"/>
                </a:rPr>
                <a:t>D</a:t>
              </a:r>
              <a:r>
                <a:rPr kumimoji="0" lang="en-US" sz="800" b="0" i="0" u="none" strike="noStrike" cap="none" spc="0" normalizeH="0" baseline="0">
                  <a:ln>
                    <a:noFill/>
                  </a:ln>
                  <a:effectLst/>
                  <a:uFillTx/>
                  <a:latin typeface="IntelOne Text" panose="020B0503020203020204" pitchFamily="34" charset="0"/>
                  <a:ea typeface="Helvetica Neue Medium"/>
                  <a:cs typeface="Helvetica Neue Medium"/>
                  <a:sym typeface="Helvetica Neue Medium"/>
                </a:rPr>
                <a:t>rivers</a:t>
              </a:r>
            </a:p>
          </p:txBody>
        </p:sp>
        <p:sp>
          <p:nvSpPr>
            <p:cNvPr id="17" name="Rectangle 16">
              <a:extLst>
                <a:ext uri="{FF2B5EF4-FFF2-40B4-BE49-F238E27FC236}">
                  <a16:creationId xmlns:a16="http://schemas.microsoft.com/office/drawing/2014/main" id="{EE02E828-B96E-E00B-A5E2-A72C1C8EF94C}"/>
                </a:ext>
              </a:extLst>
            </p:cNvPr>
            <p:cNvSpPr/>
            <p:nvPr/>
          </p:nvSpPr>
          <p:spPr>
            <a:xfrm>
              <a:off x="9089031" y="799267"/>
              <a:ext cx="2591960" cy="220897"/>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a:ln>
                  <a:noFill/>
                </a:ln>
                <a:solidFill>
                  <a:schemeClr val="bg2"/>
                </a:solidFill>
                <a:effectLst/>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915B5DBA-5FF9-6DD2-A46E-E552578964EC}"/>
                </a:ext>
              </a:extLst>
            </p:cNvPr>
            <p:cNvSpPr>
              <a:spLocks/>
            </p:cNvSpPr>
            <p:nvPr/>
          </p:nvSpPr>
          <p:spPr>
            <a:xfrm>
              <a:off x="9146108" y="833709"/>
              <a:ext cx="2487225" cy="152010"/>
            </a:xfrm>
            <a:prstGeom prst="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2"/>
                  </a:solidFill>
                  <a:effectLst/>
                  <a:uFillTx/>
                  <a:latin typeface="IntelOne Text" panose="020B0503020203020204" pitchFamily="34" charset="0"/>
                  <a:ea typeface="Helvetica Neue Medium"/>
                  <a:cs typeface="Helvetica Neue Medium"/>
                  <a:sym typeface="Helvetica Neue Medium"/>
                </a:rPr>
                <a:t>ERP</a:t>
              </a:r>
            </a:p>
          </p:txBody>
        </p:sp>
        <p:sp>
          <p:nvSpPr>
            <p:cNvPr id="19" name="Rectangle 18">
              <a:extLst>
                <a:ext uri="{FF2B5EF4-FFF2-40B4-BE49-F238E27FC236}">
                  <a16:creationId xmlns:a16="http://schemas.microsoft.com/office/drawing/2014/main" id="{A6FD23AD-15BA-5397-B0BC-0543F1657525}"/>
                </a:ext>
              </a:extLst>
            </p:cNvPr>
            <p:cNvSpPr/>
            <p:nvPr/>
          </p:nvSpPr>
          <p:spPr>
            <a:xfrm>
              <a:off x="9840595" y="1113375"/>
              <a:ext cx="714555" cy="263606"/>
            </a:xfrm>
            <a:prstGeom prst="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2"/>
                  </a:solidFill>
                  <a:effectLst/>
                  <a:uFillTx/>
                  <a:latin typeface="IntelOne Text" panose="020B0503020203020204" pitchFamily="34" charset="0"/>
                  <a:ea typeface="Helvetica Neue Medium"/>
                  <a:cs typeface="Helvetica Neue Medium"/>
                  <a:sym typeface="Helvetica Neue Medium"/>
                </a:rPr>
                <a:t>Http/Https frame</a:t>
              </a:r>
            </a:p>
          </p:txBody>
        </p:sp>
        <p:sp>
          <p:nvSpPr>
            <p:cNvPr id="20" name="Rectangle 19">
              <a:extLst>
                <a:ext uri="{FF2B5EF4-FFF2-40B4-BE49-F238E27FC236}">
                  <a16:creationId xmlns:a16="http://schemas.microsoft.com/office/drawing/2014/main" id="{7C06A099-04AB-618A-0804-8DA1BD605373}"/>
                </a:ext>
              </a:extLst>
            </p:cNvPr>
            <p:cNvSpPr>
              <a:spLocks/>
            </p:cNvSpPr>
            <p:nvPr/>
          </p:nvSpPr>
          <p:spPr>
            <a:xfrm>
              <a:off x="10699441" y="1113375"/>
              <a:ext cx="526136" cy="13180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System log</a:t>
              </a:r>
            </a:p>
          </p:txBody>
        </p:sp>
        <p:sp>
          <p:nvSpPr>
            <p:cNvPr id="21" name="Rectangle 20">
              <a:extLst>
                <a:ext uri="{FF2B5EF4-FFF2-40B4-BE49-F238E27FC236}">
                  <a16:creationId xmlns:a16="http://schemas.microsoft.com/office/drawing/2014/main" id="{20443A23-69DC-E171-0D42-CB53DFD25B1F}"/>
                </a:ext>
              </a:extLst>
            </p:cNvPr>
            <p:cNvSpPr>
              <a:spLocks/>
            </p:cNvSpPr>
            <p:nvPr/>
          </p:nvSpPr>
          <p:spPr>
            <a:xfrm>
              <a:off x="11434824" y="1113377"/>
              <a:ext cx="198508" cy="30777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Hard</a:t>
              </a:r>
              <a:b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b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drive</a:t>
              </a:r>
            </a:p>
          </p:txBody>
        </p:sp>
        <p:sp>
          <p:nvSpPr>
            <p:cNvPr id="22" name="Rectangle 21">
              <a:extLst>
                <a:ext uri="{FF2B5EF4-FFF2-40B4-BE49-F238E27FC236}">
                  <a16:creationId xmlns:a16="http://schemas.microsoft.com/office/drawing/2014/main" id="{655D79AF-3A24-2862-42AB-852564D5F78F}"/>
                </a:ext>
              </a:extLst>
            </p:cNvPr>
            <p:cNvSpPr>
              <a:spLocks/>
            </p:cNvSpPr>
            <p:nvPr/>
          </p:nvSpPr>
          <p:spPr>
            <a:xfrm>
              <a:off x="10699439" y="1308820"/>
              <a:ext cx="526136" cy="13180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Settings</a:t>
              </a:r>
            </a:p>
          </p:txBody>
        </p:sp>
        <p:sp>
          <p:nvSpPr>
            <p:cNvPr id="23" name="Rectangle 22">
              <a:extLst>
                <a:ext uri="{FF2B5EF4-FFF2-40B4-BE49-F238E27FC236}">
                  <a16:creationId xmlns:a16="http://schemas.microsoft.com/office/drawing/2014/main" id="{0E2A6C8F-825F-B189-7A48-63A397E0AC8D}"/>
                </a:ext>
              </a:extLst>
            </p:cNvPr>
            <p:cNvSpPr/>
            <p:nvPr/>
          </p:nvSpPr>
          <p:spPr>
            <a:xfrm>
              <a:off x="10699439" y="1504267"/>
              <a:ext cx="526136" cy="288376"/>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System</a:t>
              </a:r>
              <a:b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b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update</a:t>
              </a:r>
            </a:p>
          </p:txBody>
        </p:sp>
        <p:sp>
          <p:nvSpPr>
            <p:cNvPr id="24" name="Rectangle 23">
              <a:extLst>
                <a:ext uri="{FF2B5EF4-FFF2-40B4-BE49-F238E27FC236}">
                  <a16:creationId xmlns:a16="http://schemas.microsoft.com/office/drawing/2014/main" id="{5B9B2962-FC77-AF93-4A0F-8EA8D3027995}"/>
                </a:ext>
              </a:extLst>
            </p:cNvPr>
            <p:cNvSpPr>
              <a:spLocks/>
            </p:cNvSpPr>
            <p:nvPr/>
          </p:nvSpPr>
          <p:spPr>
            <a:xfrm>
              <a:off x="10699439" y="1889948"/>
              <a:ext cx="526136" cy="47663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20" normalizeH="0" err="1">
                  <a:ln>
                    <a:noFill/>
                  </a:ln>
                  <a:solidFill>
                    <a:schemeClr val="bg1"/>
                  </a:solidFill>
                  <a:effectLst/>
                  <a:uFillTx/>
                  <a:latin typeface="IntelOne Text" panose="020B0503020203020204" pitchFamily="34" charset="0"/>
                  <a:ea typeface="Helvetica Neue Medium"/>
                  <a:cs typeface="Helvetica Neue Medium"/>
                  <a:sym typeface="Helvetica Neue Medium"/>
                </a:rPr>
                <a:t>OpenVino</a:t>
              </a:r>
              <a:br>
                <a:rPr kumimoji="0" lang="en-US" sz="800" b="0" i="0" u="none" strike="noStrike" cap="none" spc="-20" normalizeH="0">
                  <a:ln>
                    <a:noFill/>
                  </a:ln>
                  <a:solidFill>
                    <a:schemeClr val="bg1"/>
                  </a:solidFill>
                  <a:effectLst/>
                  <a:uFillTx/>
                  <a:latin typeface="IntelOne Text" panose="020B0503020203020204" pitchFamily="34" charset="0"/>
                  <a:ea typeface="Helvetica Neue Medium"/>
                  <a:cs typeface="Helvetica Neue Medium"/>
                  <a:sym typeface="Helvetica Neue Medium"/>
                </a:rPr>
              </a:br>
              <a:r>
                <a:rPr kumimoji="0" lang="en-US" sz="800" b="0" i="0" u="none" strike="noStrike" cap="none" spc="-20" normalizeH="0">
                  <a:ln>
                    <a:noFill/>
                  </a:ln>
                  <a:solidFill>
                    <a:schemeClr val="bg1"/>
                  </a:solidFill>
                  <a:effectLst/>
                  <a:uFillTx/>
                  <a:latin typeface="IntelOne Text" panose="020B0503020203020204" pitchFamily="34" charset="0"/>
                  <a:ea typeface="Helvetica Neue Medium"/>
                  <a:cs typeface="Helvetica Neue Medium"/>
                  <a:sym typeface="Helvetica Neue Medium"/>
                </a:rPr>
                <a:t>Gesture Recognition</a:t>
              </a:r>
            </a:p>
          </p:txBody>
        </p:sp>
        <p:sp>
          <p:nvSpPr>
            <p:cNvPr id="25" name="Rectangle 24">
              <a:extLst>
                <a:ext uri="{FF2B5EF4-FFF2-40B4-BE49-F238E27FC236}">
                  <a16:creationId xmlns:a16="http://schemas.microsoft.com/office/drawing/2014/main" id="{41AD1471-87CA-CD37-6FC4-F5A0E06656E8}"/>
                </a:ext>
              </a:extLst>
            </p:cNvPr>
            <p:cNvSpPr>
              <a:spLocks/>
            </p:cNvSpPr>
            <p:nvPr/>
          </p:nvSpPr>
          <p:spPr>
            <a:xfrm>
              <a:off x="9840593" y="2234780"/>
              <a:ext cx="682565" cy="13180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9144"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Transaction</a:t>
              </a:r>
            </a:p>
          </p:txBody>
        </p:sp>
        <p:sp>
          <p:nvSpPr>
            <p:cNvPr id="26" name="Rectangle 25">
              <a:extLst>
                <a:ext uri="{FF2B5EF4-FFF2-40B4-BE49-F238E27FC236}">
                  <a16:creationId xmlns:a16="http://schemas.microsoft.com/office/drawing/2014/main" id="{8105AAD8-AC2B-8E45-3497-A9ABFD412F8E}"/>
                </a:ext>
              </a:extLst>
            </p:cNvPr>
            <p:cNvSpPr>
              <a:spLocks/>
            </p:cNvSpPr>
            <p:nvPr/>
          </p:nvSpPr>
          <p:spPr>
            <a:xfrm>
              <a:off x="9856588" y="1889949"/>
              <a:ext cx="682565" cy="22659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9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IntelOne Text" panose="020B0503020203020204" pitchFamily="34" charset="0"/>
                  <a:ea typeface="Helvetica Neue Medium"/>
                  <a:cs typeface="Helvetica Neue Medium"/>
                  <a:sym typeface="Helvetica Neue Medium"/>
                </a:rPr>
                <a:t>Commodity</a:t>
              </a:r>
              <a:br>
                <a:rPr kumimoji="0" lang="en-US" sz="800" b="0" i="0" u="none" strike="noStrike" cap="none" spc="0" normalizeH="0" baseline="0" dirty="0">
                  <a:ln>
                    <a:noFill/>
                  </a:ln>
                  <a:solidFill>
                    <a:schemeClr val="bg1"/>
                  </a:solidFill>
                  <a:effectLst/>
                  <a:uFillTx/>
                  <a:latin typeface="IntelOne Text" panose="020B0503020203020204" pitchFamily="34" charset="0"/>
                  <a:ea typeface="Helvetica Neue Medium"/>
                  <a:cs typeface="Helvetica Neue Medium"/>
                  <a:sym typeface="Helvetica Neue Medium"/>
                </a:rPr>
              </a:br>
              <a:r>
                <a:rPr kumimoji="0" lang="en-US" sz="800" b="0" i="0" u="none" strike="noStrike" cap="none" spc="0" normalizeH="0" baseline="0" dirty="0">
                  <a:ln>
                    <a:noFill/>
                  </a:ln>
                  <a:solidFill>
                    <a:schemeClr val="bg1"/>
                  </a:solidFill>
                  <a:effectLst/>
                  <a:uFillTx/>
                  <a:latin typeface="IntelOne Text" panose="020B0503020203020204" pitchFamily="34" charset="0"/>
                  <a:ea typeface="Helvetica Neue Medium"/>
                  <a:cs typeface="Helvetica Neue Medium"/>
                  <a:sym typeface="Helvetica Neue Medium"/>
                </a:rPr>
                <a:t>scanning</a:t>
              </a:r>
            </a:p>
          </p:txBody>
        </p:sp>
        <p:sp>
          <p:nvSpPr>
            <p:cNvPr id="27" name="Rectangle 26">
              <a:extLst>
                <a:ext uri="{FF2B5EF4-FFF2-40B4-BE49-F238E27FC236}">
                  <a16:creationId xmlns:a16="http://schemas.microsoft.com/office/drawing/2014/main" id="{0EC4042C-60B9-A1CF-1BE1-30B08266885D}"/>
                </a:ext>
              </a:extLst>
            </p:cNvPr>
            <p:cNvSpPr>
              <a:spLocks/>
            </p:cNvSpPr>
            <p:nvPr/>
          </p:nvSpPr>
          <p:spPr>
            <a:xfrm>
              <a:off x="9840593" y="1495220"/>
              <a:ext cx="714555" cy="276491"/>
            </a:xfrm>
            <a:prstGeom prst="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Data transfer</a:t>
              </a:r>
              <a:br>
                <a:rPr kumimoji="0" lang="en-US" sz="8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br>
              <a:r>
                <a:rPr kumimoji="0" lang="en-US" sz="800" b="0" i="0" u="none" strike="noStrike" cap="none" spc="0" normalizeH="0" baseline="0" dirty="0">
                  <a:ln>
                    <a:noFill/>
                  </a:ln>
                  <a:solidFill>
                    <a:schemeClr val="bg2"/>
                  </a:solidFill>
                  <a:effectLst/>
                  <a:uFillTx/>
                  <a:latin typeface="IntelOne Text" panose="020B0503020203020204" pitchFamily="34" charset="0"/>
                  <a:ea typeface="Helvetica Neue Medium"/>
                  <a:cs typeface="Helvetica Neue Medium"/>
                  <a:sym typeface="Helvetica Neue Medium"/>
                </a:rPr>
                <a:t>(Json or others)</a:t>
              </a:r>
            </a:p>
          </p:txBody>
        </p:sp>
        <p:sp>
          <p:nvSpPr>
            <p:cNvPr id="28" name="Rectangle 27">
              <a:extLst>
                <a:ext uri="{FF2B5EF4-FFF2-40B4-BE49-F238E27FC236}">
                  <a16:creationId xmlns:a16="http://schemas.microsoft.com/office/drawing/2014/main" id="{89ACDB45-AAEC-AAC5-BC4D-6C9F2A8912D6}"/>
                </a:ext>
              </a:extLst>
            </p:cNvPr>
            <p:cNvSpPr>
              <a:spLocks/>
            </p:cNvSpPr>
            <p:nvPr/>
          </p:nvSpPr>
          <p:spPr>
            <a:xfrm>
              <a:off x="9183642" y="1228512"/>
              <a:ext cx="516456" cy="19263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30" normalizeH="0">
                  <a:ln>
                    <a:noFill/>
                  </a:ln>
                  <a:solidFill>
                    <a:schemeClr val="bg1"/>
                  </a:solidFill>
                  <a:effectLst/>
                  <a:uFillTx/>
                  <a:latin typeface="IntelOne Text" panose="020B0503020203020204" pitchFamily="34" charset="0"/>
                  <a:ea typeface="Helvetica Neue Medium"/>
                  <a:cs typeface="Helvetica Neue Medium"/>
                  <a:sym typeface="Helvetica Neue Medium"/>
                </a:rPr>
                <a:t>Membership</a:t>
              </a:r>
            </a:p>
          </p:txBody>
        </p:sp>
        <p:sp>
          <p:nvSpPr>
            <p:cNvPr id="29" name="Rectangle 28">
              <a:extLst>
                <a:ext uri="{FF2B5EF4-FFF2-40B4-BE49-F238E27FC236}">
                  <a16:creationId xmlns:a16="http://schemas.microsoft.com/office/drawing/2014/main" id="{398968D5-F761-4B24-4EAE-7C3C71E4EAA2}"/>
                </a:ext>
              </a:extLst>
            </p:cNvPr>
            <p:cNvSpPr/>
            <p:nvPr/>
          </p:nvSpPr>
          <p:spPr>
            <a:xfrm>
              <a:off x="9183642" y="1453704"/>
              <a:ext cx="516456" cy="748954"/>
            </a:xfrm>
            <a:prstGeom prst="rect">
              <a:avLst/>
            </a:prstGeom>
            <a:noFill/>
            <a:ln w="3175" cap="flat">
              <a:solidFill>
                <a:schemeClr val="accent4">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a:ln>
                  <a:noFill/>
                </a:ln>
                <a:solidFill>
                  <a:schemeClr val="bg2"/>
                </a:solidFill>
                <a:effectLst/>
                <a:uFillTx/>
                <a:latin typeface="Helvetica Neue Medium"/>
                <a:ea typeface="Helvetica Neue Medium"/>
                <a:cs typeface="Helvetica Neue Medium"/>
                <a:sym typeface="Helvetica Neue Medium"/>
              </a:endParaRPr>
            </a:p>
          </p:txBody>
        </p:sp>
        <p:grpSp>
          <p:nvGrpSpPr>
            <p:cNvPr id="30" name="Group 29">
              <a:extLst>
                <a:ext uri="{FF2B5EF4-FFF2-40B4-BE49-F238E27FC236}">
                  <a16:creationId xmlns:a16="http://schemas.microsoft.com/office/drawing/2014/main" id="{D6B48495-C94A-AE97-BB4C-D87BEB00F307}"/>
                </a:ext>
              </a:extLst>
            </p:cNvPr>
            <p:cNvGrpSpPr/>
            <p:nvPr/>
          </p:nvGrpSpPr>
          <p:grpSpPr>
            <a:xfrm>
              <a:off x="9208556" y="1481859"/>
              <a:ext cx="466627" cy="692643"/>
              <a:chOff x="9200094" y="1489585"/>
              <a:chExt cx="491439" cy="692643"/>
            </a:xfrm>
          </p:grpSpPr>
          <p:sp>
            <p:nvSpPr>
              <p:cNvPr id="48" name="Rectangle 47">
                <a:extLst>
                  <a:ext uri="{FF2B5EF4-FFF2-40B4-BE49-F238E27FC236}">
                    <a16:creationId xmlns:a16="http://schemas.microsoft.com/office/drawing/2014/main" id="{BAC5A920-ED78-C697-7170-2787F1642BAC}"/>
                  </a:ext>
                </a:extLst>
              </p:cNvPr>
              <p:cNvSpPr/>
              <p:nvPr/>
            </p:nvSpPr>
            <p:spPr>
              <a:xfrm>
                <a:off x="9200094" y="1489585"/>
                <a:ext cx="491438" cy="13585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800">
                    <a:solidFill>
                      <a:schemeClr val="bg1"/>
                    </a:solidFill>
                    <a:latin typeface="IntelOne Text" panose="020B0503020203020204" pitchFamily="34" charset="0"/>
                    <a:ea typeface="Helvetica Neue Medium"/>
                    <a:cs typeface="Helvetica Neue Medium"/>
                    <a:sym typeface="Helvetica Neue Medium"/>
                  </a:rPr>
                  <a:t>P</a:t>
                </a: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ayment</a:t>
                </a:r>
              </a:p>
            </p:txBody>
          </p:sp>
          <p:sp>
            <p:nvSpPr>
              <p:cNvPr id="49" name="Rectangle 48">
                <a:extLst>
                  <a:ext uri="{FF2B5EF4-FFF2-40B4-BE49-F238E27FC236}">
                    <a16:creationId xmlns:a16="http://schemas.microsoft.com/office/drawing/2014/main" id="{0BAF6ACD-D79C-8BF7-E683-F77408AEE00C}"/>
                  </a:ext>
                </a:extLst>
              </p:cNvPr>
              <p:cNvSpPr/>
              <p:nvPr/>
            </p:nvSpPr>
            <p:spPr>
              <a:xfrm rot="16200000" flipH="1">
                <a:off x="9053639" y="1809726"/>
                <a:ext cx="518958" cy="226046"/>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Mobile</a:t>
                </a:r>
              </a:p>
            </p:txBody>
          </p:sp>
          <p:sp>
            <p:nvSpPr>
              <p:cNvPr id="50" name="Rectangle 49">
                <a:extLst>
                  <a:ext uri="{FF2B5EF4-FFF2-40B4-BE49-F238E27FC236}">
                    <a16:creationId xmlns:a16="http://schemas.microsoft.com/office/drawing/2014/main" id="{778DFA14-9EC9-6645-894B-5298F2A696B0}"/>
                  </a:ext>
                </a:extLst>
              </p:cNvPr>
              <p:cNvSpPr/>
              <p:nvPr/>
            </p:nvSpPr>
            <p:spPr>
              <a:xfrm rot="16200000" flipH="1">
                <a:off x="9319031" y="1809726"/>
                <a:ext cx="518958" cy="226046"/>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800">
                    <a:solidFill>
                      <a:schemeClr val="bg1"/>
                    </a:solidFill>
                    <a:latin typeface="IntelOne Text" panose="020B0503020203020204" pitchFamily="34" charset="0"/>
                    <a:ea typeface="Helvetica Neue Medium"/>
                    <a:cs typeface="Helvetica Neue Medium"/>
                    <a:sym typeface="Helvetica Neue Medium"/>
                  </a:rPr>
                  <a:t>O</a:t>
                </a:r>
                <a:r>
                  <a:rPr kumimoji="0" lang="en-US" sz="800" b="0" i="0" u="none" strike="noStrike" cap="none" spc="0" normalizeH="0" baseline="0">
                    <a:ln>
                      <a:noFill/>
                    </a:ln>
                    <a:solidFill>
                      <a:schemeClr val="bg1"/>
                    </a:solidFill>
                    <a:effectLst/>
                    <a:uFillTx/>
                    <a:latin typeface="IntelOne Text" panose="020B0503020203020204" pitchFamily="34" charset="0"/>
                    <a:ea typeface="Helvetica Neue Medium"/>
                    <a:cs typeface="Helvetica Neue Medium"/>
                    <a:sym typeface="Helvetica Neue Medium"/>
                  </a:rPr>
                  <a:t>thers</a:t>
                </a:r>
              </a:p>
            </p:txBody>
          </p:sp>
        </p:grpSp>
        <p:sp>
          <p:nvSpPr>
            <p:cNvPr id="31" name="Rectangle 30">
              <a:extLst>
                <a:ext uri="{FF2B5EF4-FFF2-40B4-BE49-F238E27FC236}">
                  <a16:creationId xmlns:a16="http://schemas.microsoft.com/office/drawing/2014/main" id="{4071FD07-D29B-03DA-739E-A3E033BADCBB}"/>
                </a:ext>
              </a:extLst>
            </p:cNvPr>
            <p:cNvSpPr/>
            <p:nvPr/>
          </p:nvSpPr>
          <p:spPr>
            <a:xfrm>
              <a:off x="9136684" y="2815966"/>
              <a:ext cx="1224277" cy="172233"/>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800">
                  <a:latin typeface="IntelOne Text" panose="020B0503020203020204" pitchFamily="34" charset="0"/>
                  <a:ea typeface="Helvetica Neue Medium"/>
                  <a:cs typeface="Helvetica Neue Medium"/>
                  <a:sym typeface="Helvetica Neue Medium"/>
                </a:rPr>
                <a:t>S</a:t>
              </a:r>
              <a:r>
                <a:rPr kumimoji="0" lang="en-US" sz="800" b="0" i="0" u="none" strike="noStrike" cap="none" spc="0" normalizeH="0" baseline="0">
                  <a:ln>
                    <a:noFill/>
                  </a:ln>
                  <a:effectLst/>
                  <a:uFillTx/>
                  <a:latin typeface="IntelOne Text" panose="020B0503020203020204" pitchFamily="34" charset="0"/>
                  <a:ea typeface="Helvetica Neue Medium"/>
                  <a:cs typeface="Helvetica Neue Medium"/>
                  <a:sym typeface="Helvetica Neue Medium"/>
                </a:rPr>
                <a:t>canner</a:t>
              </a:r>
            </a:p>
          </p:txBody>
        </p:sp>
        <p:sp>
          <p:nvSpPr>
            <p:cNvPr id="32" name="Rectangle 31">
              <a:extLst>
                <a:ext uri="{FF2B5EF4-FFF2-40B4-BE49-F238E27FC236}">
                  <a16:creationId xmlns:a16="http://schemas.microsoft.com/office/drawing/2014/main" id="{10287EEF-CCD8-5E49-9752-3B34D8356A53}"/>
                </a:ext>
              </a:extLst>
            </p:cNvPr>
            <p:cNvSpPr/>
            <p:nvPr/>
          </p:nvSpPr>
          <p:spPr>
            <a:xfrm>
              <a:off x="10409054" y="2815966"/>
              <a:ext cx="1224277" cy="172233"/>
            </a:xfrm>
            <a:prstGeom prst="rect">
              <a:avLst/>
            </a:prstGeom>
            <a:solidFill>
              <a:schemeClr val="bg1"/>
            </a:solidFill>
            <a:ln w="12700" cap="flat">
              <a:solidFill>
                <a:srgbClr val="D9693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800">
                  <a:latin typeface="IntelOne Text" panose="020B0503020203020204" pitchFamily="34" charset="0"/>
                  <a:ea typeface="Helvetica Neue Medium"/>
                  <a:cs typeface="Helvetica Neue Medium"/>
                  <a:sym typeface="Helvetica Neue Medium"/>
                </a:rPr>
                <a:t>P</a:t>
              </a:r>
              <a:r>
                <a:rPr kumimoji="0" lang="en-US" sz="800" b="0" i="0" u="none" strike="noStrike" cap="none" spc="0" normalizeH="0" baseline="0">
                  <a:ln>
                    <a:noFill/>
                  </a:ln>
                  <a:effectLst/>
                  <a:uFillTx/>
                  <a:latin typeface="IntelOne Text" panose="020B0503020203020204" pitchFamily="34" charset="0"/>
                  <a:ea typeface="Helvetica Neue Medium"/>
                  <a:cs typeface="Helvetica Neue Medium"/>
                  <a:sym typeface="Helvetica Neue Medium"/>
                </a:rPr>
                <a:t>rinter</a:t>
              </a:r>
            </a:p>
          </p:txBody>
        </p:sp>
        <p:sp>
          <p:nvSpPr>
            <p:cNvPr id="33" name="Freeform: Shape 32">
              <a:extLst>
                <a:ext uri="{FF2B5EF4-FFF2-40B4-BE49-F238E27FC236}">
                  <a16:creationId xmlns:a16="http://schemas.microsoft.com/office/drawing/2014/main" id="{8A51539C-C273-214A-A71F-E688028B2CBB}"/>
                </a:ext>
              </a:extLst>
            </p:cNvPr>
            <p:cNvSpPr/>
            <p:nvPr/>
          </p:nvSpPr>
          <p:spPr>
            <a:xfrm>
              <a:off x="9114180" y="1141491"/>
              <a:ext cx="727663" cy="1205216"/>
            </a:xfrm>
            <a:custGeom>
              <a:avLst/>
              <a:gdLst>
                <a:gd name="connsiteX0" fmla="*/ 698500 w 752475"/>
                <a:gd name="connsiteY0" fmla="*/ 0 h 1114425"/>
                <a:gd name="connsiteX1" fmla="*/ 0 w 752475"/>
                <a:gd name="connsiteY1" fmla="*/ 0 h 1114425"/>
                <a:gd name="connsiteX2" fmla="*/ 0 w 752475"/>
                <a:gd name="connsiteY2" fmla="*/ 1114425 h 1114425"/>
                <a:gd name="connsiteX3" fmla="*/ 752475 w 752475"/>
                <a:gd name="connsiteY3" fmla="*/ 1114425 h 1114425"/>
              </a:gdLst>
              <a:ahLst/>
              <a:cxnLst>
                <a:cxn ang="0">
                  <a:pos x="connsiteX0" y="connsiteY0"/>
                </a:cxn>
                <a:cxn ang="0">
                  <a:pos x="connsiteX1" y="connsiteY1"/>
                </a:cxn>
                <a:cxn ang="0">
                  <a:pos x="connsiteX2" y="connsiteY2"/>
                </a:cxn>
                <a:cxn ang="0">
                  <a:pos x="connsiteX3" y="connsiteY3"/>
                </a:cxn>
              </a:cxnLst>
              <a:rect l="l" t="t" r="r" b="b"/>
              <a:pathLst>
                <a:path w="752475" h="1114425">
                  <a:moveTo>
                    <a:pt x="698500" y="0"/>
                  </a:moveTo>
                  <a:lnTo>
                    <a:pt x="0" y="0"/>
                  </a:lnTo>
                  <a:lnTo>
                    <a:pt x="0" y="1114425"/>
                  </a:lnTo>
                  <a:lnTo>
                    <a:pt x="752475" y="1114425"/>
                  </a:lnTo>
                </a:path>
              </a:pathLst>
            </a:custGeom>
            <a:noFill/>
            <a:ln w="6350" cap="flat">
              <a:solidFill>
                <a:schemeClr val="accent4">
                  <a:lumMod val="50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000000"/>
                </a:solidFill>
                <a:effectLst/>
                <a:uFillTx/>
              </a:endParaRPr>
            </a:p>
          </p:txBody>
        </p:sp>
        <p:sp>
          <p:nvSpPr>
            <p:cNvPr id="34" name="Freeform: Shape 33">
              <a:extLst>
                <a:ext uri="{FF2B5EF4-FFF2-40B4-BE49-F238E27FC236}">
                  <a16:creationId xmlns:a16="http://schemas.microsoft.com/office/drawing/2014/main" id="{A9823A10-30FB-519C-913E-C6B4FE46F655}"/>
                </a:ext>
              </a:extLst>
            </p:cNvPr>
            <p:cNvSpPr/>
            <p:nvPr/>
          </p:nvSpPr>
          <p:spPr>
            <a:xfrm>
              <a:off x="9700099" y="1959827"/>
              <a:ext cx="144760" cy="315167"/>
            </a:xfrm>
            <a:custGeom>
              <a:avLst/>
              <a:gdLst>
                <a:gd name="connsiteX0" fmla="*/ 0 w 180975"/>
                <a:gd name="connsiteY0" fmla="*/ 0 h 396875"/>
                <a:gd name="connsiteX1" fmla="*/ 95250 w 180975"/>
                <a:gd name="connsiteY1" fmla="*/ 0 h 396875"/>
                <a:gd name="connsiteX2" fmla="*/ 95250 w 180975"/>
                <a:gd name="connsiteY2" fmla="*/ 396875 h 396875"/>
                <a:gd name="connsiteX3" fmla="*/ 180975 w 180975"/>
                <a:gd name="connsiteY3" fmla="*/ 396875 h 396875"/>
              </a:gdLst>
              <a:ahLst/>
              <a:cxnLst>
                <a:cxn ang="0">
                  <a:pos x="connsiteX0" y="connsiteY0"/>
                </a:cxn>
                <a:cxn ang="0">
                  <a:pos x="connsiteX1" y="connsiteY1"/>
                </a:cxn>
                <a:cxn ang="0">
                  <a:pos x="connsiteX2" y="connsiteY2"/>
                </a:cxn>
                <a:cxn ang="0">
                  <a:pos x="connsiteX3" y="connsiteY3"/>
                </a:cxn>
              </a:cxnLst>
              <a:rect l="l" t="t" r="r" b="b"/>
              <a:pathLst>
                <a:path w="180975" h="396875">
                  <a:moveTo>
                    <a:pt x="0" y="0"/>
                  </a:moveTo>
                  <a:lnTo>
                    <a:pt x="95250" y="0"/>
                  </a:lnTo>
                  <a:lnTo>
                    <a:pt x="95250" y="396875"/>
                  </a:lnTo>
                  <a:lnTo>
                    <a:pt x="180975" y="396875"/>
                  </a:lnTo>
                </a:path>
              </a:pathLst>
            </a:cu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sz="2800">
                <a:solidFill>
                  <a:srgbClr val="000000"/>
                </a:solidFill>
              </a:endParaRPr>
            </a:p>
          </p:txBody>
        </p:sp>
        <p:sp>
          <p:nvSpPr>
            <p:cNvPr id="35" name="Freeform: Shape 34">
              <a:extLst>
                <a:ext uri="{FF2B5EF4-FFF2-40B4-BE49-F238E27FC236}">
                  <a16:creationId xmlns:a16="http://schemas.microsoft.com/office/drawing/2014/main" id="{9D2EEF4F-1AFE-21C1-229C-B7AAB1A39FAE}"/>
                </a:ext>
              </a:extLst>
            </p:cNvPr>
            <p:cNvSpPr/>
            <p:nvPr/>
          </p:nvSpPr>
          <p:spPr>
            <a:xfrm>
              <a:off x="10534772" y="1993139"/>
              <a:ext cx="172441" cy="45719"/>
            </a:xfrm>
            <a:custGeom>
              <a:avLst/>
              <a:gdLst>
                <a:gd name="connsiteX0" fmla="*/ 0 w 117475"/>
                <a:gd name="connsiteY0" fmla="*/ 0 h 0"/>
                <a:gd name="connsiteX1" fmla="*/ 117475 w 117475"/>
                <a:gd name="connsiteY1" fmla="*/ 0 h 0"/>
              </a:gdLst>
              <a:ahLst/>
              <a:cxnLst>
                <a:cxn ang="0">
                  <a:pos x="connsiteX0" y="connsiteY0"/>
                </a:cxn>
                <a:cxn ang="0">
                  <a:pos x="connsiteX1" y="connsiteY1"/>
                </a:cxn>
              </a:cxnLst>
              <a:rect l="l" t="t" r="r" b="b"/>
              <a:pathLst>
                <a:path w="117475">
                  <a:moveTo>
                    <a:pt x="0" y="0"/>
                  </a:moveTo>
                  <a:lnTo>
                    <a:pt x="117475" y="0"/>
                  </a:lnTo>
                </a:path>
              </a:pathLst>
            </a:cu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sz="2800">
                <a:solidFill>
                  <a:srgbClr val="000000"/>
                </a:solidFill>
              </a:endParaRPr>
            </a:p>
          </p:txBody>
        </p:sp>
        <p:sp>
          <p:nvSpPr>
            <p:cNvPr id="36" name="Freeform: Shape 35">
              <a:extLst>
                <a:ext uri="{FF2B5EF4-FFF2-40B4-BE49-F238E27FC236}">
                  <a16:creationId xmlns:a16="http://schemas.microsoft.com/office/drawing/2014/main" id="{6EE75192-11D8-272E-1819-1CF3AFE3AC45}"/>
                </a:ext>
              </a:extLst>
            </p:cNvPr>
            <p:cNvSpPr/>
            <p:nvPr/>
          </p:nvSpPr>
          <p:spPr>
            <a:xfrm>
              <a:off x="10193044" y="2172257"/>
              <a:ext cx="503380" cy="57453"/>
            </a:xfrm>
            <a:custGeom>
              <a:avLst/>
              <a:gdLst>
                <a:gd name="connsiteX0" fmla="*/ 0 w 438150"/>
                <a:gd name="connsiteY0" fmla="*/ 53975 h 53975"/>
                <a:gd name="connsiteX1" fmla="*/ 0 w 438150"/>
                <a:gd name="connsiteY1" fmla="*/ 0 h 53975"/>
                <a:gd name="connsiteX2" fmla="*/ 438150 w 438150"/>
                <a:gd name="connsiteY2" fmla="*/ 0 h 53975"/>
              </a:gdLst>
              <a:ahLst/>
              <a:cxnLst>
                <a:cxn ang="0">
                  <a:pos x="connsiteX0" y="connsiteY0"/>
                </a:cxn>
                <a:cxn ang="0">
                  <a:pos x="connsiteX1" y="connsiteY1"/>
                </a:cxn>
                <a:cxn ang="0">
                  <a:pos x="connsiteX2" y="connsiteY2"/>
                </a:cxn>
              </a:cxnLst>
              <a:rect l="l" t="t" r="r" b="b"/>
              <a:pathLst>
                <a:path w="438150" h="53975">
                  <a:moveTo>
                    <a:pt x="0" y="53975"/>
                  </a:moveTo>
                  <a:lnTo>
                    <a:pt x="0" y="0"/>
                  </a:lnTo>
                  <a:lnTo>
                    <a:pt x="438150" y="0"/>
                  </a:lnTo>
                </a:path>
              </a:pathLst>
            </a:custGeom>
            <a:noFill/>
            <a:ln w="6350" cap="flat">
              <a:solidFill>
                <a:schemeClr val="bg1">
                  <a:lumMod val="75000"/>
                </a:schemeClr>
              </a:solidFill>
              <a:miter lim="400000"/>
              <a:headEnd type="stealth" w="sm" len="sm"/>
              <a:tailEnd type="none"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sz="2800">
                <a:solidFill>
                  <a:srgbClr val="000000"/>
                </a:solidFill>
              </a:endParaRPr>
            </a:p>
          </p:txBody>
        </p:sp>
        <p:sp>
          <p:nvSpPr>
            <p:cNvPr id="37" name="Freeform: Shape 36">
              <a:extLst>
                <a:ext uri="{FF2B5EF4-FFF2-40B4-BE49-F238E27FC236}">
                  <a16:creationId xmlns:a16="http://schemas.microsoft.com/office/drawing/2014/main" id="{8B87F65D-A904-27EA-8251-51DD43DEE40D}"/>
                </a:ext>
              </a:extLst>
            </p:cNvPr>
            <p:cNvSpPr/>
            <p:nvPr/>
          </p:nvSpPr>
          <p:spPr>
            <a:xfrm>
              <a:off x="10365131" y="2368273"/>
              <a:ext cx="130723" cy="99156"/>
            </a:xfrm>
            <a:custGeom>
              <a:avLst/>
              <a:gdLst>
                <a:gd name="connsiteX0" fmla="*/ 0 w 0"/>
                <a:gd name="connsiteY0" fmla="*/ 0 h 203200"/>
                <a:gd name="connsiteX1" fmla="*/ 0 w 0"/>
                <a:gd name="connsiteY1" fmla="*/ 203200 h 203200"/>
              </a:gdLst>
              <a:ahLst/>
              <a:cxnLst>
                <a:cxn ang="0">
                  <a:pos x="connsiteX0" y="connsiteY0"/>
                </a:cxn>
                <a:cxn ang="0">
                  <a:pos x="connsiteX1" y="connsiteY1"/>
                </a:cxn>
              </a:cxnLst>
              <a:rect l="l" t="t" r="r" b="b"/>
              <a:pathLst>
                <a:path h="203200">
                  <a:moveTo>
                    <a:pt x="0" y="0"/>
                  </a:moveTo>
                  <a:lnTo>
                    <a:pt x="0" y="203200"/>
                  </a:lnTo>
                </a:path>
              </a:pathLst>
            </a:cu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sz="2800">
                <a:solidFill>
                  <a:srgbClr val="000000"/>
                </a:solidFill>
              </a:endParaRPr>
            </a:p>
          </p:txBody>
        </p:sp>
        <p:cxnSp>
          <p:nvCxnSpPr>
            <p:cNvPr id="38" name="Straight Connector 37">
              <a:extLst>
                <a:ext uri="{FF2B5EF4-FFF2-40B4-BE49-F238E27FC236}">
                  <a16:creationId xmlns:a16="http://schemas.microsoft.com/office/drawing/2014/main" id="{47E85EE3-9CC5-FD6C-19E1-28976EF8F461}"/>
                </a:ext>
              </a:extLst>
            </p:cNvPr>
            <p:cNvCxnSpPr>
              <a:cxnSpLocks/>
            </p:cNvCxnSpPr>
            <p:nvPr/>
          </p:nvCxnSpPr>
          <p:spPr>
            <a:xfrm flipV="1">
              <a:off x="9748823" y="2687787"/>
              <a:ext cx="0" cy="115505"/>
            </a:xfrm>
            <a:prstGeom prst="line">
              <a:avLst/>
            </a:prstGeom>
            <a:noFill/>
            <a:ln w="6350" cap="flat">
              <a:solidFill>
                <a:schemeClr val="bg1">
                  <a:lumMod val="75000"/>
                </a:schemeClr>
              </a:solidFill>
              <a:miter lim="400000"/>
              <a:headEnd type="stealth" w="sm" len="sm"/>
              <a:tailEnd type="none"/>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F8878A2F-33B5-6380-68CB-BE533BAFA0B1}"/>
                </a:ext>
              </a:extLst>
            </p:cNvPr>
            <p:cNvCxnSpPr>
              <a:cxnSpLocks/>
            </p:cNvCxnSpPr>
            <p:nvPr/>
          </p:nvCxnSpPr>
          <p:spPr>
            <a:xfrm flipV="1">
              <a:off x="11021193" y="2687787"/>
              <a:ext cx="0" cy="115505"/>
            </a:xfrm>
            <a:prstGeom prst="line">
              <a:avLst/>
            </a:prstGeom>
            <a:noFill/>
            <a:ln w="6350" cap="flat">
              <a:solidFill>
                <a:schemeClr val="bg1">
                  <a:lumMod val="75000"/>
                </a:schemeClr>
              </a:solidFill>
              <a:miter lim="400000"/>
              <a:headEnd type="stealth" w="sm" len="sm"/>
              <a:tailEnd type="none"/>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CEB82EA0-F6B3-C256-4358-503388A4200C}"/>
                </a:ext>
              </a:extLst>
            </p:cNvPr>
            <p:cNvCxnSpPr>
              <a:endCxn id="19" idx="0"/>
            </p:cNvCxnSpPr>
            <p:nvPr/>
          </p:nvCxnSpPr>
          <p:spPr>
            <a:xfrm>
              <a:off x="10193044" y="972511"/>
              <a:ext cx="0" cy="140864"/>
            </a:xfrm>
            <a:prstGeom prst="straightConnector1">
              <a:avLst/>
            </a:pr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cxnSp>
        <p:sp>
          <p:nvSpPr>
            <p:cNvPr id="41" name="Freeform: Shape 40">
              <a:extLst>
                <a:ext uri="{FF2B5EF4-FFF2-40B4-BE49-F238E27FC236}">
                  <a16:creationId xmlns:a16="http://schemas.microsoft.com/office/drawing/2014/main" id="{DF2E2157-E526-C3C7-DED6-66DB24598E05}"/>
                </a:ext>
              </a:extLst>
            </p:cNvPr>
            <p:cNvSpPr/>
            <p:nvPr/>
          </p:nvSpPr>
          <p:spPr>
            <a:xfrm>
              <a:off x="11225578" y="1178664"/>
              <a:ext cx="81136" cy="189256"/>
            </a:xfrm>
            <a:custGeom>
              <a:avLst/>
              <a:gdLst>
                <a:gd name="connsiteX0" fmla="*/ 0 w 66675"/>
                <a:gd name="connsiteY0" fmla="*/ 0 h 177800"/>
                <a:gd name="connsiteX1" fmla="*/ 66675 w 66675"/>
                <a:gd name="connsiteY1" fmla="*/ 0 h 177800"/>
                <a:gd name="connsiteX2" fmla="*/ 66675 w 66675"/>
                <a:gd name="connsiteY2" fmla="*/ 177800 h 177800"/>
                <a:gd name="connsiteX3" fmla="*/ 0 w 66675"/>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66675" h="177800">
                  <a:moveTo>
                    <a:pt x="0" y="0"/>
                  </a:moveTo>
                  <a:lnTo>
                    <a:pt x="66675" y="0"/>
                  </a:lnTo>
                  <a:lnTo>
                    <a:pt x="66675" y="177800"/>
                  </a:lnTo>
                  <a:lnTo>
                    <a:pt x="0" y="177800"/>
                  </a:lnTo>
                </a:path>
              </a:pathLst>
            </a:cu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sz="2800">
                <a:solidFill>
                  <a:srgbClr val="000000"/>
                </a:solidFill>
              </a:endParaRPr>
            </a:p>
          </p:txBody>
        </p:sp>
        <p:cxnSp>
          <p:nvCxnSpPr>
            <p:cNvPr id="42" name="Straight Connector 41">
              <a:extLst>
                <a:ext uri="{FF2B5EF4-FFF2-40B4-BE49-F238E27FC236}">
                  <a16:creationId xmlns:a16="http://schemas.microsoft.com/office/drawing/2014/main" id="{9DA7AB75-EFB6-3C41-CE0D-A63F59D2F89C}"/>
                </a:ext>
              </a:extLst>
            </p:cNvPr>
            <p:cNvCxnSpPr>
              <a:cxnSpLocks/>
              <a:endCxn id="21" idx="1"/>
            </p:cNvCxnSpPr>
            <p:nvPr/>
          </p:nvCxnSpPr>
          <p:spPr>
            <a:xfrm>
              <a:off x="11306715" y="1267262"/>
              <a:ext cx="128110" cy="0"/>
            </a:xfrm>
            <a:prstGeom prst="line">
              <a:avLst/>
            </a:prstGeom>
            <a:noFill/>
            <a:ln w="6350" cap="flat">
              <a:solidFill>
                <a:schemeClr val="bg1">
                  <a:lumMod val="75000"/>
                </a:schemeClr>
              </a:solidFill>
              <a:miter lim="400000"/>
              <a:tailEnd type="stealth" w="sm" len="sm"/>
            </a:ln>
            <a:effectLst/>
            <a:sp3d/>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1624B3AC-6517-BD97-EE66-6B2A69540741}"/>
                </a:ext>
              </a:extLst>
            </p:cNvPr>
            <p:cNvCxnSpPr>
              <a:cxnSpLocks/>
              <a:endCxn id="20" idx="1"/>
            </p:cNvCxnSpPr>
            <p:nvPr/>
          </p:nvCxnSpPr>
          <p:spPr>
            <a:xfrm>
              <a:off x="10551468" y="1179276"/>
              <a:ext cx="147974" cy="0"/>
            </a:xfrm>
            <a:prstGeom prst="straightConnector1">
              <a:avLst/>
            </a:pr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cxnSp>
        <p:sp>
          <p:nvSpPr>
            <p:cNvPr id="44" name="Freeform: Shape 43">
              <a:extLst>
                <a:ext uri="{FF2B5EF4-FFF2-40B4-BE49-F238E27FC236}">
                  <a16:creationId xmlns:a16="http://schemas.microsoft.com/office/drawing/2014/main" id="{20117C19-0DE8-0632-BA77-E05DCC4009BB}"/>
                </a:ext>
              </a:extLst>
            </p:cNvPr>
            <p:cNvSpPr/>
            <p:nvPr/>
          </p:nvSpPr>
          <p:spPr>
            <a:xfrm>
              <a:off x="10622907" y="1180354"/>
              <a:ext cx="76479" cy="451172"/>
            </a:xfrm>
            <a:custGeom>
              <a:avLst/>
              <a:gdLst>
                <a:gd name="connsiteX0" fmla="*/ 0 w 61912"/>
                <a:gd name="connsiteY0" fmla="*/ 0 h 423862"/>
                <a:gd name="connsiteX1" fmla="*/ 0 w 61912"/>
                <a:gd name="connsiteY1" fmla="*/ 423862 h 423862"/>
                <a:gd name="connsiteX2" fmla="*/ 61912 w 61912"/>
                <a:gd name="connsiteY2" fmla="*/ 423862 h 423862"/>
              </a:gdLst>
              <a:ahLst/>
              <a:cxnLst>
                <a:cxn ang="0">
                  <a:pos x="connsiteX0" y="connsiteY0"/>
                </a:cxn>
                <a:cxn ang="0">
                  <a:pos x="connsiteX1" y="connsiteY1"/>
                </a:cxn>
                <a:cxn ang="0">
                  <a:pos x="connsiteX2" y="connsiteY2"/>
                </a:cxn>
              </a:cxnLst>
              <a:rect l="l" t="t" r="r" b="b"/>
              <a:pathLst>
                <a:path w="61912" h="423862">
                  <a:moveTo>
                    <a:pt x="0" y="0"/>
                  </a:moveTo>
                  <a:lnTo>
                    <a:pt x="0" y="423862"/>
                  </a:lnTo>
                  <a:lnTo>
                    <a:pt x="61912" y="423862"/>
                  </a:lnTo>
                </a:path>
              </a:pathLst>
            </a:custGeom>
            <a:noFill/>
            <a:ln w="6350" cap="flat">
              <a:solidFill>
                <a:schemeClr val="bg1">
                  <a:lumMod val="75000"/>
                </a:schemeClr>
              </a:solidFill>
              <a:miter lim="400000"/>
              <a:tailEnd type="stealth"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sz="2800">
                <a:solidFill>
                  <a:srgbClr val="000000"/>
                </a:solidFill>
              </a:endParaRPr>
            </a:p>
          </p:txBody>
        </p:sp>
        <p:sp>
          <p:nvSpPr>
            <p:cNvPr id="45" name="Freeform: Shape 44">
              <a:extLst>
                <a:ext uri="{FF2B5EF4-FFF2-40B4-BE49-F238E27FC236}">
                  <a16:creationId xmlns:a16="http://schemas.microsoft.com/office/drawing/2014/main" id="{F5A420F5-4B4A-576D-8F32-74ABDC418F19}"/>
                </a:ext>
              </a:extLst>
            </p:cNvPr>
            <p:cNvSpPr/>
            <p:nvPr/>
          </p:nvSpPr>
          <p:spPr>
            <a:xfrm>
              <a:off x="9729854" y="1631526"/>
              <a:ext cx="108382" cy="48665"/>
            </a:xfrm>
            <a:custGeom>
              <a:avLst/>
              <a:gdLst>
                <a:gd name="connsiteX0" fmla="*/ 0 w 117475"/>
                <a:gd name="connsiteY0" fmla="*/ 0 h 0"/>
                <a:gd name="connsiteX1" fmla="*/ 117475 w 117475"/>
                <a:gd name="connsiteY1" fmla="*/ 0 h 0"/>
              </a:gdLst>
              <a:ahLst/>
              <a:cxnLst>
                <a:cxn ang="0">
                  <a:pos x="connsiteX0" y="connsiteY0"/>
                </a:cxn>
                <a:cxn ang="0">
                  <a:pos x="connsiteX1" y="connsiteY1"/>
                </a:cxn>
              </a:cxnLst>
              <a:rect l="l" t="t" r="r" b="b"/>
              <a:pathLst>
                <a:path w="117475">
                  <a:moveTo>
                    <a:pt x="0" y="0"/>
                  </a:moveTo>
                  <a:lnTo>
                    <a:pt x="117475" y="0"/>
                  </a:lnTo>
                </a:path>
              </a:pathLst>
            </a:cu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sz="2800">
                <a:solidFill>
                  <a:srgbClr val="000000"/>
                </a:solidFill>
              </a:endParaRPr>
            </a:p>
          </p:txBody>
        </p:sp>
        <p:cxnSp>
          <p:nvCxnSpPr>
            <p:cNvPr id="46" name="Straight Arrow Connector 45">
              <a:extLst>
                <a:ext uri="{FF2B5EF4-FFF2-40B4-BE49-F238E27FC236}">
                  <a16:creationId xmlns:a16="http://schemas.microsoft.com/office/drawing/2014/main" id="{BA9F0941-9356-FAB5-0B3B-C571AF25704D}"/>
                </a:ext>
              </a:extLst>
            </p:cNvPr>
            <p:cNvCxnSpPr>
              <a:cxnSpLocks/>
              <a:stCxn id="19" idx="2"/>
              <a:endCxn id="27" idx="0"/>
            </p:cNvCxnSpPr>
            <p:nvPr/>
          </p:nvCxnSpPr>
          <p:spPr>
            <a:xfrm flipH="1">
              <a:off x="10197870" y="1376981"/>
              <a:ext cx="2" cy="118239"/>
            </a:xfrm>
            <a:prstGeom prst="straightConnector1">
              <a:avLst/>
            </a:pr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5D12A10B-FBC9-242B-778D-CCC2A234DBAA}"/>
                </a:ext>
              </a:extLst>
            </p:cNvPr>
            <p:cNvCxnSpPr>
              <a:cxnSpLocks/>
              <a:stCxn id="27" idx="2"/>
              <a:endCxn id="26" idx="0"/>
            </p:cNvCxnSpPr>
            <p:nvPr/>
          </p:nvCxnSpPr>
          <p:spPr>
            <a:xfrm>
              <a:off x="10197870" y="1771711"/>
              <a:ext cx="1" cy="118239"/>
            </a:xfrm>
            <a:prstGeom prst="straightConnector1">
              <a:avLst/>
            </a:prstGeom>
            <a:noFill/>
            <a:ln w="6350" cap="flat">
              <a:solidFill>
                <a:schemeClr val="bg1">
                  <a:lumMod val="75000"/>
                </a:schemeClr>
              </a:solidFill>
              <a:miter lim="400000"/>
              <a:headEnd type="stealth" w="sm" len="sm"/>
              <a:tailEnd type="stealth" w="sm" len="sm"/>
            </a:ln>
            <a:effectLst/>
            <a:sp3d/>
          </p:spPr>
          <p:style>
            <a:lnRef idx="0">
              <a:scrgbClr r="0" g="0" b="0"/>
            </a:lnRef>
            <a:fillRef idx="0">
              <a:scrgbClr r="0" g="0" b="0"/>
            </a:fillRef>
            <a:effectRef idx="0">
              <a:scrgbClr r="0" g="0" b="0"/>
            </a:effectRef>
            <a:fontRef idx="none"/>
          </p:style>
        </p:cxnSp>
      </p:grpSp>
      <p:sp>
        <p:nvSpPr>
          <p:cNvPr id="52" name="Content Placeholder 47">
            <a:extLst>
              <a:ext uri="{FF2B5EF4-FFF2-40B4-BE49-F238E27FC236}">
                <a16:creationId xmlns:a16="http://schemas.microsoft.com/office/drawing/2014/main" id="{542D60A1-F27C-CBBC-9310-30390861DEE5}"/>
              </a:ext>
            </a:extLst>
          </p:cNvPr>
          <p:cNvSpPr txBox="1">
            <a:spLocks/>
          </p:cNvSpPr>
          <p:nvPr/>
        </p:nvSpPr>
        <p:spPr>
          <a:xfrm>
            <a:off x="2416854" y="5967312"/>
            <a:ext cx="1932901" cy="609584"/>
          </a:xfrm>
          <a:prstGeom prst="rect">
            <a:avLst/>
          </a:prstGeom>
          <a:ln>
            <a:noFill/>
          </a:ln>
        </p:spPr>
        <p:txBody>
          <a:bodyPr lIns="0" tIns="45720" bIns="91440" numCol="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728" lvl="1" indent="-109728"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594" indent="-197644"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19957"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557"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174625" lvl="1" indent="-174625">
              <a:lnSpc>
                <a:spcPct val="100000"/>
              </a:lnSpc>
              <a:defRPr/>
            </a:pPr>
            <a:r>
              <a:rPr lang="en-US" sz="1050" dirty="0">
                <a:solidFill>
                  <a:srgbClr val="525252"/>
                </a:solidFill>
                <a:latin typeface="IntelOne Text" panose="020B0503020203020204" pitchFamily="34" charset="0"/>
                <a:sym typeface="Helvetica Neue"/>
              </a:rPr>
              <a:t>Intel® Distribution of OpenVINO™ toolkit</a:t>
            </a:r>
          </a:p>
          <a:p>
            <a:pPr marL="174625" lvl="1" indent="-174625">
              <a:lnSpc>
                <a:spcPct val="100000"/>
              </a:lnSpc>
              <a:defRPr/>
            </a:pPr>
            <a:endParaRPr lang="en-US" kern="1200" dirty="0">
              <a:solidFill>
                <a:srgbClr val="525252"/>
              </a:solidFill>
              <a:latin typeface="+mn-lt"/>
              <a:ea typeface="Intel Clear Light" panose="020B0404020203020204" pitchFamily="34" charset="0"/>
              <a:cs typeface="Intel Clear Light" panose="020B0404020203020204" pitchFamily="34" charset="0"/>
            </a:endParaRPr>
          </a:p>
        </p:txBody>
      </p:sp>
      <p:grpSp>
        <p:nvGrpSpPr>
          <p:cNvPr id="103" name="Group 102">
            <a:extLst>
              <a:ext uri="{FF2B5EF4-FFF2-40B4-BE49-F238E27FC236}">
                <a16:creationId xmlns:a16="http://schemas.microsoft.com/office/drawing/2014/main" id="{EEC55DB1-F505-F0DD-7678-E4DB3BB2DA71}"/>
              </a:ext>
              <a:ext uri="{C183D7F6-B498-43B3-948B-1728B52AA6E4}">
                <adec:decorative xmlns:adec="http://schemas.microsoft.com/office/drawing/2017/decorative" val="1"/>
              </a:ext>
            </a:extLst>
          </p:cNvPr>
          <p:cNvGrpSpPr/>
          <p:nvPr/>
        </p:nvGrpSpPr>
        <p:grpSpPr>
          <a:xfrm>
            <a:off x="255135" y="5138140"/>
            <a:ext cx="433295" cy="423286"/>
            <a:chOff x="585591" y="3832073"/>
            <a:chExt cx="433295" cy="423286"/>
          </a:xfrm>
        </p:grpSpPr>
        <p:grpSp>
          <p:nvGrpSpPr>
            <p:cNvPr id="104" name="Graphic 51">
              <a:extLst>
                <a:ext uri="{FF2B5EF4-FFF2-40B4-BE49-F238E27FC236}">
                  <a16:creationId xmlns:a16="http://schemas.microsoft.com/office/drawing/2014/main" id="{7A4E7BB7-718D-BEB0-B5E2-C9278C533151}"/>
                </a:ext>
                <a:ext uri="{C183D7F6-B498-43B3-948B-1728B52AA6E4}">
                  <adec:decorative xmlns:adec="http://schemas.microsoft.com/office/drawing/2017/decorative" val="1"/>
                </a:ext>
              </a:extLst>
            </p:cNvPr>
            <p:cNvGrpSpPr/>
            <p:nvPr/>
          </p:nvGrpSpPr>
          <p:grpSpPr>
            <a:xfrm>
              <a:off x="585591" y="3832073"/>
              <a:ext cx="433295" cy="423286"/>
              <a:chOff x="585591" y="3832073"/>
              <a:chExt cx="433295" cy="423286"/>
            </a:xfrm>
          </p:grpSpPr>
          <p:sp>
            <p:nvSpPr>
              <p:cNvPr id="106" name="Freeform: Shape 105">
                <a:extLst>
                  <a:ext uri="{FF2B5EF4-FFF2-40B4-BE49-F238E27FC236}">
                    <a16:creationId xmlns:a16="http://schemas.microsoft.com/office/drawing/2014/main" id="{FE25D9E1-311B-9041-801D-A0491DB786C5}"/>
                  </a:ext>
                </a:extLst>
              </p:cNvPr>
              <p:cNvSpPr/>
              <p:nvPr/>
            </p:nvSpPr>
            <p:spPr>
              <a:xfrm>
                <a:off x="786990" y="3986760"/>
                <a:ext cx="31005" cy="31005"/>
              </a:xfrm>
              <a:custGeom>
                <a:avLst/>
                <a:gdLst>
                  <a:gd name="connsiteX0" fmla="*/ 0 w 31005"/>
                  <a:gd name="connsiteY0" fmla="*/ 0 h 31005"/>
                  <a:gd name="connsiteX1" fmla="*/ 31005 w 31005"/>
                  <a:gd name="connsiteY1" fmla="*/ 0 h 31005"/>
                  <a:gd name="connsiteX2" fmla="*/ 31005 w 31005"/>
                  <a:gd name="connsiteY2" fmla="*/ 31005 h 31005"/>
                  <a:gd name="connsiteX3" fmla="*/ 0 w 31005"/>
                  <a:gd name="connsiteY3" fmla="*/ 31005 h 31005"/>
                </a:gdLst>
                <a:ahLst/>
                <a:cxnLst>
                  <a:cxn ang="0">
                    <a:pos x="connsiteX0" y="connsiteY0"/>
                  </a:cxn>
                  <a:cxn ang="0">
                    <a:pos x="connsiteX1" y="connsiteY1"/>
                  </a:cxn>
                  <a:cxn ang="0">
                    <a:pos x="connsiteX2" y="connsiteY2"/>
                  </a:cxn>
                  <a:cxn ang="0">
                    <a:pos x="connsiteX3" y="connsiteY3"/>
                  </a:cxn>
                </a:cxnLst>
                <a:rect l="l" t="t" r="r" b="b"/>
                <a:pathLst>
                  <a:path w="31005" h="31005">
                    <a:moveTo>
                      <a:pt x="0" y="0"/>
                    </a:moveTo>
                    <a:lnTo>
                      <a:pt x="31005" y="0"/>
                    </a:lnTo>
                    <a:lnTo>
                      <a:pt x="31005" y="31005"/>
                    </a:lnTo>
                    <a:lnTo>
                      <a:pt x="0" y="31005"/>
                    </a:lnTo>
                    <a:close/>
                  </a:path>
                </a:pathLst>
              </a:custGeom>
              <a:solidFill>
                <a:srgbClr val="D96930"/>
              </a:solidFill>
              <a:ln w="3349"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C1A1CA2-680D-A5D4-5A6C-E3A8C525D00D}"/>
                  </a:ext>
                </a:extLst>
              </p:cNvPr>
              <p:cNvSpPr/>
              <p:nvPr/>
            </p:nvSpPr>
            <p:spPr>
              <a:xfrm>
                <a:off x="710115" y="3885264"/>
                <a:ext cx="56765" cy="86604"/>
              </a:xfrm>
              <a:custGeom>
                <a:avLst/>
                <a:gdLst>
                  <a:gd name="connsiteX0" fmla="*/ 56765 w 56765"/>
                  <a:gd name="connsiteY0" fmla="*/ 0 h 86604"/>
                  <a:gd name="connsiteX1" fmla="*/ 12 w 56765"/>
                  <a:gd name="connsiteY1" fmla="*/ 86604 h 86604"/>
                </a:gdLst>
                <a:ahLst/>
                <a:cxnLst>
                  <a:cxn ang="0">
                    <a:pos x="connsiteX0" y="connsiteY0"/>
                  </a:cxn>
                  <a:cxn ang="0">
                    <a:pos x="connsiteX1" y="connsiteY1"/>
                  </a:cxn>
                </a:cxnLst>
                <a:rect l="l" t="t" r="r" b="b"/>
                <a:pathLst>
                  <a:path w="56765" h="86604">
                    <a:moveTo>
                      <a:pt x="56765" y="0"/>
                    </a:moveTo>
                    <a:cubicBezTo>
                      <a:pt x="24064" y="13501"/>
                      <a:pt x="-632" y="52003"/>
                      <a:pt x="12" y="86604"/>
                    </a:cubicBezTo>
                  </a:path>
                </a:pathLst>
              </a:custGeom>
              <a:noFill/>
              <a:ln w="10213" cap="rnd">
                <a:solidFill>
                  <a:srgbClr val="C4C4C4"/>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0F20F09E-3F04-E7E6-20B4-FE0336F152CA}"/>
                  </a:ext>
                </a:extLst>
              </p:cNvPr>
              <p:cNvSpPr/>
              <p:nvPr/>
            </p:nvSpPr>
            <p:spPr>
              <a:xfrm>
                <a:off x="786517" y="3878061"/>
                <a:ext cx="11092" cy="1865"/>
              </a:xfrm>
              <a:custGeom>
                <a:avLst/>
                <a:gdLst>
                  <a:gd name="connsiteX0" fmla="*/ 11093 w 11092"/>
                  <a:gd name="connsiteY0" fmla="*/ 0 h 1865"/>
                  <a:gd name="connsiteX1" fmla="*/ 0 w 11092"/>
                  <a:gd name="connsiteY1" fmla="*/ 1866 h 1865"/>
                </a:gdLst>
                <a:ahLst/>
                <a:cxnLst>
                  <a:cxn ang="0">
                    <a:pos x="connsiteX0" y="connsiteY0"/>
                  </a:cxn>
                  <a:cxn ang="0">
                    <a:pos x="connsiteX1" y="connsiteY1"/>
                  </a:cxn>
                </a:cxnLst>
                <a:rect l="l" t="t" r="r" b="b"/>
                <a:pathLst>
                  <a:path w="11092" h="1865">
                    <a:moveTo>
                      <a:pt x="11093" y="0"/>
                    </a:moveTo>
                    <a:cubicBezTo>
                      <a:pt x="7361" y="441"/>
                      <a:pt x="3664" y="1052"/>
                      <a:pt x="0" y="1866"/>
                    </a:cubicBezTo>
                  </a:path>
                </a:pathLst>
              </a:custGeom>
              <a:noFill/>
              <a:ln w="10213" cap="rnd">
                <a:solidFill>
                  <a:srgbClr val="C4C4C4"/>
                </a:solid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C5A6F6FC-68A9-BCDD-3546-3EF34DF2DA65}"/>
                  </a:ext>
                </a:extLst>
              </p:cNvPr>
              <p:cNvSpPr/>
              <p:nvPr/>
            </p:nvSpPr>
            <p:spPr>
              <a:xfrm>
                <a:off x="878650" y="4013797"/>
                <a:ext cx="7564" cy="13569"/>
              </a:xfrm>
              <a:custGeom>
                <a:avLst/>
                <a:gdLst>
                  <a:gd name="connsiteX0" fmla="*/ 7565 w 7564"/>
                  <a:gd name="connsiteY0" fmla="*/ 0 h 13569"/>
                  <a:gd name="connsiteX1" fmla="*/ 0 w 7564"/>
                  <a:gd name="connsiteY1" fmla="*/ 13569 h 13569"/>
                </a:gdLst>
                <a:ahLst/>
                <a:cxnLst>
                  <a:cxn ang="0">
                    <a:pos x="connsiteX0" y="connsiteY0"/>
                  </a:cxn>
                  <a:cxn ang="0">
                    <a:pos x="connsiteX1" y="connsiteY1"/>
                  </a:cxn>
                </a:cxnLst>
                <a:rect l="l" t="t" r="r" b="b"/>
                <a:pathLst>
                  <a:path w="7564" h="13569">
                    <a:moveTo>
                      <a:pt x="7565" y="0"/>
                    </a:moveTo>
                    <a:cubicBezTo>
                      <a:pt x="5394" y="4715"/>
                      <a:pt x="2850" y="9261"/>
                      <a:pt x="0" y="13569"/>
                    </a:cubicBezTo>
                  </a:path>
                </a:pathLst>
              </a:custGeom>
              <a:noFill/>
              <a:ln w="10213" cap="rnd">
                <a:solidFill>
                  <a:srgbClr val="C4C4C4"/>
                </a:solidFill>
                <a:prstDash val="solid"/>
                <a:round/>
              </a:ln>
            </p:spPr>
            <p:txBody>
              <a:bodyPr rtlCol="0" anchor="ctr"/>
              <a:lstStyle/>
              <a:p>
                <a:endParaRPr lang="en-US"/>
              </a:p>
            </p:txBody>
          </p:sp>
          <p:sp>
            <p:nvSpPr>
              <p:cNvPr id="122" name="Freeform: Shape 121">
                <a:extLst>
                  <a:ext uri="{FF2B5EF4-FFF2-40B4-BE49-F238E27FC236}">
                    <a16:creationId xmlns:a16="http://schemas.microsoft.com/office/drawing/2014/main" id="{F150A27B-0501-EE14-5680-03DBCD883FA6}"/>
                  </a:ext>
                </a:extLst>
              </p:cNvPr>
              <p:cNvSpPr/>
              <p:nvPr/>
            </p:nvSpPr>
            <p:spPr>
              <a:xfrm>
                <a:off x="893542" y="3949005"/>
                <a:ext cx="2766" cy="45422"/>
              </a:xfrm>
              <a:custGeom>
                <a:avLst/>
                <a:gdLst>
                  <a:gd name="connsiteX0" fmla="*/ 0 w 2766"/>
                  <a:gd name="connsiteY0" fmla="*/ 0 h 45422"/>
                  <a:gd name="connsiteX1" fmla="*/ 136 w 2766"/>
                  <a:gd name="connsiteY1" fmla="*/ 45422 h 45422"/>
                </a:gdLst>
                <a:ahLst/>
                <a:cxnLst>
                  <a:cxn ang="0">
                    <a:pos x="connsiteX0" y="connsiteY0"/>
                  </a:cxn>
                  <a:cxn ang="0">
                    <a:pos x="connsiteX1" y="connsiteY1"/>
                  </a:cxn>
                </a:cxnLst>
                <a:rect l="l" t="t" r="r" b="b"/>
                <a:pathLst>
                  <a:path w="2766" h="45422">
                    <a:moveTo>
                      <a:pt x="0" y="0"/>
                    </a:moveTo>
                    <a:cubicBezTo>
                      <a:pt x="3562" y="14858"/>
                      <a:pt x="3765" y="30632"/>
                      <a:pt x="136" y="45422"/>
                    </a:cubicBezTo>
                  </a:path>
                </a:pathLst>
              </a:custGeom>
              <a:noFill/>
              <a:ln w="10213" cap="rnd">
                <a:solidFill>
                  <a:srgbClr val="C4C4C4"/>
                </a:solidFill>
                <a:prstDash val="solid"/>
                <a:round/>
              </a:ln>
            </p:spPr>
            <p:txBody>
              <a:bodyPr rtlCol="0" anchor="ctr"/>
              <a:lstStyle/>
              <a:p>
                <a:endParaRPr lang="en-US"/>
              </a:p>
            </p:txBody>
          </p:sp>
          <p:sp>
            <p:nvSpPr>
              <p:cNvPr id="123" name="Freeform: Shape 122">
                <a:extLst>
                  <a:ext uri="{FF2B5EF4-FFF2-40B4-BE49-F238E27FC236}">
                    <a16:creationId xmlns:a16="http://schemas.microsoft.com/office/drawing/2014/main" id="{DBFA1575-A2E9-6B53-4E19-BE45ED8DED59}"/>
                  </a:ext>
                </a:extLst>
              </p:cNvPr>
              <p:cNvSpPr/>
              <p:nvPr/>
            </p:nvSpPr>
            <p:spPr>
              <a:xfrm>
                <a:off x="739397" y="4214042"/>
                <a:ext cx="124835" cy="41317"/>
              </a:xfrm>
              <a:custGeom>
                <a:avLst/>
                <a:gdLst>
                  <a:gd name="connsiteX0" fmla="*/ 0 w 124835"/>
                  <a:gd name="connsiteY0" fmla="*/ 10279 h 41317"/>
                  <a:gd name="connsiteX1" fmla="*/ 0 w 124835"/>
                  <a:gd name="connsiteY1" fmla="*/ 10279 h 41317"/>
                  <a:gd name="connsiteX2" fmla="*/ 10346 w 124835"/>
                  <a:gd name="connsiteY2" fmla="*/ 20625 h 41317"/>
                  <a:gd name="connsiteX3" fmla="*/ 17436 w 124835"/>
                  <a:gd name="connsiteY3" fmla="*/ 20625 h 41317"/>
                  <a:gd name="connsiteX4" fmla="*/ 21812 w 124835"/>
                  <a:gd name="connsiteY4" fmla="*/ 21609 h 41317"/>
                  <a:gd name="connsiteX5" fmla="*/ 39825 w 124835"/>
                  <a:gd name="connsiteY5" fmla="*/ 40334 h 41317"/>
                  <a:gd name="connsiteX6" fmla="*/ 44201 w 124835"/>
                  <a:gd name="connsiteY6" fmla="*/ 41318 h 41317"/>
                  <a:gd name="connsiteX7" fmla="*/ 79312 w 124835"/>
                  <a:gd name="connsiteY7" fmla="*/ 41318 h 41317"/>
                  <a:gd name="connsiteX8" fmla="*/ 84196 w 124835"/>
                  <a:gd name="connsiteY8" fmla="*/ 40096 h 41317"/>
                  <a:gd name="connsiteX9" fmla="*/ 98783 w 124835"/>
                  <a:gd name="connsiteY9" fmla="*/ 21914 h 41317"/>
                  <a:gd name="connsiteX10" fmla="*/ 103668 w 124835"/>
                  <a:gd name="connsiteY10" fmla="*/ 20693 h 41317"/>
                  <a:gd name="connsiteX11" fmla="*/ 114489 w 124835"/>
                  <a:gd name="connsiteY11" fmla="*/ 20693 h 41317"/>
                  <a:gd name="connsiteX12" fmla="*/ 124836 w 124835"/>
                  <a:gd name="connsiteY12" fmla="*/ 10346 h 41317"/>
                  <a:gd name="connsiteX13" fmla="*/ 114489 w 124835"/>
                  <a:gd name="connsiteY13" fmla="*/ 0 h 41317"/>
                  <a:gd name="connsiteX14" fmla="*/ 10346 w 124835"/>
                  <a:gd name="connsiteY14" fmla="*/ 0 h 41317"/>
                  <a:gd name="connsiteX15" fmla="*/ 0 w 124835"/>
                  <a:gd name="connsiteY15" fmla="*/ 10346 h 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835" h="41317">
                    <a:moveTo>
                      <a:pt x="0" y="10279"/>
                    </a:moveTo>
                    <a:lnTo>
                      <a:pt x="0" y="10279"/>
                    </a:lnTo>
                    <a:cubicBezTo>
                      <a:pt x="0" y="15978"/>
                      <a:pt x="4614" y="20625"/>
                      <a:pt x="10346" y="20625"/>
                    </a:cubicBezTo>
                    <a:lnTo>
                      <a:pt x="17436" y="20625"/>
                    </a:lnTo>
                    <a:cubicBezTo>
                      <a:pt x="18929" y="20625"/>
                      <a:pt x="20455" y="20964"/>
                      <a:pt x="21812" y="21609"/>
                    </a:cubicBezTo>
                    <a:lnTo>
                      <a:pt x="39825" y="40334"/>
                    </a:lnTo>
                    <a:cubicBezTo>
                      <a:pt x="41182" y="40978"/>
                      <a:pt x="42675" y="41318"/>
                      <a:pt x="44201" y="41318"/>
                    </a:cubicBezTo>
                    <a:lnTo>
                      <a:pt x="79312" y="41318"/>
                    </a:lnTo>
                    <a:cubicBezTo>
                      <a:pt x="81042" y="41318"/>
                      <a:pt x="82704" y="40911"/>
                      <a:pt x="84196" y="40096"/>
                    </a:cubicBezTo>
                    <a:lnTo>
                      <a:pt x="98783" y="21914"/>
                    </a:lnTo>
                    <a:cubicBezTo>
                      <a:pt x="100276" y="21100"/>
                      <a:pt x="101972" y="20693"/>
                      <a:pt x="103668" y="20693"/>
                    </a:cubicBezTo>
                    <a:lnTo>
                      <a:pt x="114489" y="20693"/>
                    </a:lnTo>
                    <a:cubicBezTo>
                      <a:pt x="120189" y="20693"/>
                      <a:pt x="124836" y="16079"/>
                      <a:pt x="124836" y="10346"/>
                    </a:cubicBezTo>
                    <a:cubicBezTo>
                      <a:pt x="124836" y="4613"/>
                      <a:pt x="120222" y="0"/>
                      <a:pt x="114489" y="0"/>
                    </a:cubicBezTo>
                    <a:lnTo>
                      <a:pt x="10346" y="0"/>
                    </a:lnTo>
                    <a:cubicBezTo>
                      <a:pt x="4647" y="0"/>
                      <a:pt x="0" y="4613"/>
                      <a:pt x="0" y="10346"/>
                    </a:cubicBezTo>
                  </a:path>
                </a:pathLst>
              </a:custGeom>
              <a:solidFill>
                <a:srgbClr val="C4C4C4"/>
              </a:solidFill>
              <a:ln w="3349"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6AD6234-1AC2-3D86-384F-96415FA7705B}"/>
                  </a:ext>
                </a:extLst>
              </p:cNvPr>
              <p:cNvSpPr/>
              <p:nvPr/>
            </p:nvSpPr>
            <p:spPr>
              <a:xfrm>
                <a:off x="739871" y="4183002"/>
                <a:ext cx="125548" cy="20421"/>
              </a:xfrm>
              <a:custGeom>
                <a:avLst/>
                <a:gdLst>
                  <a:gd name="connsiteX0" fmla="*/ 115338 w 125548"/>
                  <a:gd name="connsiteY0" fmla="*/ 20421 h 20421"/>
                  <a:gd name="connsiteX1" fmla="*/ 10211 w 125548"/>
                  <a:gd name="connsiteY1" fmla="*/ 20421 h 20421"/>
                  <a:gd name="connsiteX2" fmla="*/ 0 w 125548"/>
                  <a:gd name="connsiteY2" fmla="*/ 10211 h 20421"/>
                  <a:gd name="connsiteX3" fmla="*/ 10211 w 125548"/>
                  <a:gd name="connsiteY3" fmla="*/ 0 h 20421"/>
                  <a:gd name="connsiteX4" fmla="*/ 115338 w 125548"/>
                  <a:gd name="connsiteY4" fmla="*/ 0 h 20421"/>
                  <a:gd name="connsiteX5" fmla="*/ 125548 w 125548"/>
                  <a:gd name="connsiteY5" fmla="*/ 10211 h 20421"/>
                  <a:gd name="connsiteX6" fmla="*/ 115338 w 125548"/>
                  <a:gd name="connsiteY6" fmla="*/ 20421 h 2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48" h="20421">
                    <a:moveTo>
                      <a:pt x="115338" y="20421"/>
                    </a:moveTo>
                    <a:lnTo>
                      <a:pt x="10211" y="20421"/>
                    </a:lnTo>
                    <a:cubicBezTo>
                      <a:pt x="4580" y="20421"/>
                      <a:pt x="0" y="15842"/>
                      <a:pt x="0" y="10211"/>
                    </a:cubicBezTo>
                    <a:cubicBezTo>
                      <a:pt x="0" y="4580"/>
                      <a:pt x="4580" y="0"/>
                      <a:pt x="10211" y="0"/>
                    </a:cubicBezTo>
                    <a:lnTo>
                      <a:pt x="115338" y="0"/>
                    </a:lnTo>
                    <a:cubicBezTo>
                      <a:pt x="120969" y="0"/>
                      <a:pt x="125548" y="4580"/>
                      <a:pt x="125548" y="10211"/>
                    </a:cubicBezTo>
                    <a:cubicBezTo>
                      <a:pt x="125548" y="15842"/>
                      <a:pt x="120969" y="20421"/>
                      <a:pt x="115338" y="20421"/>
                    </a:cubicBezTo>
                  </a:path>
                </a:pathLst>
              </a:custGeom>
              <a:solidFill>
                <a:srgbClr val="C4C4C4"/>
              </a:solidFill>
              <a:ln w="3349"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C3BFD1F-B598-6E2B-0E22-C186A3C6DC6E}"/>
                  </a:ext>
                </a:extLst>
              </p:cNvPr>
              <p:cNvSpPr/>
              <p:nvPr/>
            </p:nvSpPr>
            <p:spPr>
              <a:xfrm>
                <a:off x="585591" y="3955925"/>
                <a:ext cx="61128" cy="21710"/>
              </a:xfrm>
              <a:custGeom>
                <a:avLst/>
                <a:gdLst>
                  <a:gd name="connsiteX0" fmla="*/ 0 w 61128"/>
                  <a:gd name="connsiteY0" fmla="*/ 0 h 21710"/>
                  <a:gd name="connsiteX1" fmla="*/ 61129 w 61128"/>
                  <a:gd name="connsiteY1" fmla="*/ 0 h 21710"/>
                  <a:gd name="connsiteX2" fmla="*/ 61129 w 61128"/>
                  <a:gd name="connsiteY2" fmla="*/ 21710 h 21710"/>
                  <a:gd name="connsiteX3" fmla="*/ 0 w 61128"/>
                  <a:gd name="connsiteY3" fmla="*/ 21710 h 21710"/>
                </a:gdLst>
                <a:ahLst/>
                <a:cxnLst>
                  <a:cxn ang="0">
                    <a:pos x="connsiteX0" y="connsiteY0"/>
                  </a:cxn>
                  <a:cxn ang="0">
                    <a:pos x="connsiteX1" y="connsiteY1"/>
                  </a:cxn>
                  <a:cxn ang="0">
                    <a:pos x="connsiteX2" y="connsiteY2"/>
                  </a:cxn>
                  <a:cxn ang="0">
                    <a:pos x="connsiteX3" y="connsiteY3"/>
                  </a:cxn>
                </a:cxnLst>
                <a:rect l="l" t="t" r="r" b="b"/>
                <a:pathLst>
                  <a:path w="61128" h="21710">
                    <a:moveTo>
                      <a:pt x="0" y="0"/>
                    </a:moveTo>
                    <a:lnTo>
                      <a:pt x="61129" y="0"/>
                    </a:lnTo>
                    <a:lnTo>
                      <a:pt x="61129" y="21710"/>
                    </a:lnTo>
                    <a:lnTo>
                      <a:pt x="0" y="21710"/>
                    </a:lnTo>
                    <a:close/>
                  </a:path>
                </a:pathLst>
              </a:custGeom>
              <a:solidFill>
                <a:srgbClr val="D96930"/>
              </a:solidFill>
              <a:ln w="3349"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DBAFA5A-8F27-7199-81F6-81882EE3F4F8}"/>
                  </a:ext>
                </a:extLst>
              </p:cNvPr>
              <p:cNvSpPr/>
              <p:nvPr/>
            </p:nvSpPr>
            <p:spPr>
              <a:xfrm rot="-3599999">
                <a:off x="619134" y="3865848"/>
                <a:ext cx="21710" cy="51528"/>
              </a:xfrm>
              <a:custGeom>
                <a:avLst/>
                <a:gdLst>
                  <a:gd name="connsiteX0" fmla="*/ 0 w 21710"/>
                  <a:gd name="connsiteY0" fmla="*/ 0 h 51528"/>
                  <a:gd name="connsiteX1" fmla="*/ 21711 w 21710"/>
                  <a:gd name="connsiteY1" fmla="*/ 0 h 51528"/>
                  <a:gd name="connsiteX2" fmla="*/ 21711 w 21710"/>
                  <a:gd name="connsiteY2" fmla="*/ 51528 h 51528"/>
                  <a:gd name="connsiteX3" fmla="*/ 0 w 21710"/>
                  <a:gd name="connsiteY3" fmla="*/ 51528 h 51528"/>
                </a:gdLst>
                <a:ahLst/>
                <a:cxnLst>
                  <a:cxn ang="0">
                    <a:pos x="connsiteX0" y="connsiteY0"/>
                  </a:cxn>
                  <a:cxn ang="0">
                    <a:pos x="connsiteX1" y="connsiteY1"/>
                  </a:cxn>
                  <a:cxn ang="0">
                    <a:pos x="connsiteX2" y="connsiteY2"/>
                  </a:cxn>
                  <a:cxn ang="0">
                    <a:pos x="connsiteX3" y="connsiteY3"/>
                  </a:cxn>
                </a:cxnLst>
                <a:rect l="l" t="t" r="r" b="b"/>
                <a:pathLst>
                  <a:path w="21710" h="51528">
                    <a:moveTo>
                      <a:pt x="0" y="0"/>
                    </a:moveTo>
                    <a:lnTo>
                      <a:pt x="21711" y="0"/>
                    </a:lnTo>
                    <a:lnTo>
                      <a:pt x="21711" y="51528"/>
                    </a:lnTo>
                    <a:lnTo>
                      <a:pt x="0" y="51528"/>
                    </a:lnTo>
                    <a:close/>
                  </a:path>
                </a:pathLst>
              </a:custGeom>
              <a:solidFill>
                <a:srgbClr val="D96930"/>
              </a:solidFill>
              <a:ln w="3349"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ADA5E3B-86B9-2258-4500-AB86FFF86CD4}"/>
                  </a:ext>
                </a:extLst>
              </p:cNvPr>
              <p:cNvSpPr/>
              <p:nvPr/>
            </p:nvSpPr>
            <p:spPr>
              <a:xfrm rot="-1800001">
                <a:off x="604250" y="4031378"/>
                <a:ext cx="51528" cy="21710"/>
              </a:xfrm>
              <a:custGeom>
                <a:avLst/>
                <a:gdLst>
                  <a:gd name="connsiteX0" fmla="*/ 0 w 51528"/>
                  <a:gd name="connsiteY0" fmla="*/ 0 h 21710"/>
                  <a:gd name="connsiteX1" fmla="*/ 51529 w 51528"/>
                  <a:gd name="connsiteY1" fmla="*/ 0 h 21710"/>
                  <a:gd name="connsiteX2" fmla="*/ 51529 w 51528"/>
                  <a:gd name="connsiteY2" fmla="*/ 21710 h 21710"/>
                  <a:gd name="connsiteX3" fmla="*/ 0 w 51528"/>
                  <a:gd name="connsiteY3" fmla="*/ 21710 h 21710"/>
                </a:gdLst>
                <a:ahLst/>
                <a:cxnLst>
                  <a:cxn ang="0">
                    <a:pos x="connsiteX0" y="connsiteY0"/>
                  </a:cxn>
                  <a:cxn ang="0">
                    <a:pos x="connsiteX1" y="connsiteY1"/>
                  </a:cxn>
                  <a:cxn ang="0">
                    <a:pos x="connsiteX2" y="connsiteY2"/>
                  </a:cxn>
                  <a:cxn ang="0">
                    <a:pos x="connsiteX3" y="connsiteY3"/>
                  </a:cxn>
                </a:cxnLst>
                <a:rect l="l" t="t" r="r" b="b"/>
                <a:pathLst>
                  <a:path w="51528" h="21710">
                    <a:moveTo>
                      <a:pt x="0" y="0"/>
                    </a:moveTo>
                    <a:lnTo>
                      <a:pt x="51529" y="0"/>
                    </a:lnTo>
                    <a:lnTo>
                      <a:pt x="51529" y="21710"/>
                    </a:lnTo>
                    <a:lnTo>
                      <a:pt x="0" y="21710"/>
                    </a:lnTo>
                    <a:close/>
                  </a:path>
                </a:pathLst>
              </a:custGeom>
              <a:solidFill>
                <a:srgbClr val="D96930"/>
              </a:solidFill>
              <a:ln w="3349"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D9821F9-4477-5022-A4D1-DA1728596BEE}"/>
                  </a:ext>
                </a:extLst>
              </p:cNvPr>
              <p:cNvSpPr/>
              <p:nvPr/>
            </p:nvSpPr>
            <p:spPr>
              <a:xfrm>
                <a:off x="957758" y="3955925"/>
                <a:ext cx="61128" cy="21710"/>
              </a:xfrm>
              <a:custGeom>
                <a:avLst/>
                <a:gdLst>
                  <a:gd name="connsiteX0" fmla="*/ 0 w 61128"/>
                  <a:gd name="connsiteY0" fmla="*/ 0 h 21710"/>
                  <a:gd name="connsiteX1" fmla="*/ 61129 w 61128"/>
                  <a:gd name="connsiteY1" fmla="*/ 0 h 21710"/>
                  <a:gd name="connsiteX2" fmla="*/ 61129 w 61128"/>
                  <a:gd name="connsiteY2" fmla="*/ 21710 h 21710"/>
                  <a:gd name="connsiteX3" fmla="*/ 0 w 61128"/>
                  <a:gd name="connsiteY3" fmla="*/ 21710 h 21710"/>
                </a:gdLst>
                <a:ahLst/>
                <a:cxnLst>
                  <a:cxn ang="0">
                    <a:pos x="connsiteX0" y="connsiteY0"/>
                  </a:cxn>
                  <a:cxn ang="0">
                    <a:pos x="connsiteX1" y="connsiteY1"/>
                  </a:cxn>
                  <a:cxn ang="0">
                    <a:pos x="connsiteX2" y="connsiteY2"/>
                  </a:cxn>
                  <a:cxn ang="0">
                    <a:pos x="connsiteX3" y="connsiteY3"/>
                  </a:cxn>
                </a:cxnLst>
                <a:rect l="l" t="t" r="r" b="b"/>
                <a:pathLst>
                  <a:path w="61128" h="21710">
                    <a:moveTo>
                      <a:pt x="0" y="0"/>
                    </a:moveTo>
                    <a:lnTo>
                      <a:pt x="61129" y="0"/>
                    </a:lnTo>
                    <a:lnTo>
                      <a:pt x="61129" y="21710"/>
                    </a:lnTo>
                    <a:lnTo>
                      <a:pt x="0" y="21710"/>
                    </a:lnTo>
                    <a:close/>
                  </a:path>
                </a:pathLst>
              </a:custGeom>
              <a:solidFill>
                <a:srgbClr val="D96930"/>
              </a:solidFill>
              <a:ln w="3349"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7F96A8D-BB2B-A700-A059-F51085299455}"/>
                  </a:ext>
                </a:extLst>
              </p:cNvPr>
              <p:cNvSpPr/>
              <p:nvPr/>
            </p:nvSpPr>
            <p:spPr>
              <a:xfrm rot="-1800001">
                <a:off x="948719" y="3880740"/>
                <a:ext cx="51528" cy="21710"/>
              </a:xfrm>
              <a:custGeom>
                <a:avLst/>
                <a:gdLst>
                  <a:gd name="connsiteX0" fmla="*/ 0 w 51528"/>
                  <a:gd name="connsiteY0" fmla="*/ 0 h 21710"/>
                  <a:gd name="connsiteX1" fmla="*/ 51529 w 51528"/>
                  <a:gd name="connsiteY1" fmla="*/ 0 h 21710"/>
                  <a:gd name="connsiteX2" fmla="*/ 51529 w 51528"/>
                  <a:gd name="connsiteY2" fmla="*/ 21710 h 21710"/>
                  <a:gd name="connsiteX3" fmla="*/ 0 w 51528"/>
                  <a:gd name="connsiteY3" fmla="*/ 21710 h 21710"/>
                </a:gdLst>
                <a:ahLst/>
                <a:cxnLst>
                  <a:cxn ang="0">
                    <a:pos x="connsiteX0" y="connsiteY0"/>
                  </a:cxn>
                  <a:cxn ang="0">
                    <a:pos x="connsiteX1" y="connsiteY1"/>
                  </a:cxn>
                  <a:cxn ang="0">
                    <a:pos x="connsiteX2" y="connsiteY2"/>
                  </a:cxn>
                  <a:cxn ang="0">
                    <a:pos x="connsiteX3" y="connsiteY3"/>
                  </a:cxn>
                </a:cxnLst>
                <a:rect l="l" t="t" r="r" b="b"/>
                <a:pathLst>
                  <a:path w="51528" h="21710">
                    <a:moveTo>
                      <a:pt x="0" y="0"/>
                    </a:moveTo>
                    <a:lnTo>
                      <a:pt x="51529" y="0"/>
                    </a:lnTo>
                    <a:lnTo>
                      <a:pt x="51529" y="21710"/>
                    </a:lnTo>
                    <a:lnTo>
                      <a:pt x="0" y="21710"/>
                    </a:lnTo>
                    <a:close/>
                  </a:path>
                </a:pathLst>
              </a:custGeom>
              <a:solidFill>
                <a:srgbClr val="D96930"/>
              </a:solidFill>
              <a:ln w="3349"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C7E459A-7C8D-96CC-EF67-AD581676446F}"/>
                  </a:ext>
                </a:extLst>
              </p:cNvPr>
              <p:cNvSpPr/>
              <p:nvPr/>
            </p:nvSpPr>
            <p:spPr>
              <a:xfrm rot="-3599999">
                <a:off x="963612" y="4016430"/>
                <a:ext cx="21710" cy="51528"/>
              </a:xfrm>
              <a:custGeom>
                <a:avLst/>
                <a:gdLst>
                  <a:gd name="connsiteX0" fmla="*/ 0 w 21710"/>
                  <a:gd name="connsiteY0" fmla="*/ 0 h 51528"/>
                  <a:gd name="connsiteX1" fmla="*/ 21711 w 21710"/>
                  <a:gd name="connsiteY1" fmla="*/ 0 h 51528"/>
                  <a:gd name="connsiteX2" fmla="*/ 21711 w 21710"/>
                  <a:gd name="connsiteY2" fmla="*/ 51528 h 51528"/>
                  <a:gd name="connsiteX3" fmla="*/ 0 w 21710"/>
                  <a:gd name="connsiteY3" fmla="*/ 51528 h 51528"/>
                </a:gdLst>
                <a:ahLst/>
                <a:cxnLst>
                  <a:cxn ang="0">
                    <a:pos x="connsiteX0" y="connsiteY0"/>
                  </a:cxn>
                  <a:cxn ang="0">
                    <a:pos x="connsiteX1" y="connsiteY1"/>
                  </a:cxn>
                  <a:cxn ang="0">
                    <a:pos x="connsiteX2" y="connsiteY2"/>
                  </a:cxn>
                  <a:cxn ang="0">
                    <a:pos x="connsiteX3" y="connsiteY3"/>
                  </a:cxn>
                </a:cxnLst>
                <a:rect l="l" t="t" r="r" b="b"/>
                <a:pathLst>
                  <a:path w="21710" h="51528">
                    <a:moveTo>
                      <a:pt x="0" y="0"/>
                    </a:moveTo>
                    <a:lnTo>
                      <a:pt x="21711" y="0"/>
                    </a:lnTo>
                    <a:lnTo>
                      <a:pt x="21711" y="51528"/>
                    </a:lnTo>
                    <a:lnTo>
                      <a:pt x="0" y="51528"/>
                    </a:lnTo>
                    <a:close/>
                  </a:path>
                </a:pathLst>
              </a:custGeom>
              <a:solidFill>
                <a:srgbClr val="D96930"/>
              </a:solidFill>
              <a:ln w="3349"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5D8AC88-F9E3-BAB4-258F-9B58F7DF2945}"/>
                  </a:ext>
                </a:extLst>
              </p:cNvPr>
              <p:cNvSpPr/>
              <p:nvPr/>
            </p:nvSpPr>
            <p:spPr>
              <a:xfrm>
                <a:off x="662714" y="3832073"/>
                <a:ext cx="279574" cy="341498"/>
              </a:xfrm>
              <a:custGeom>
                <a:avLst/>
                <a:gdLst>
                  <a:gd name="connsiteX0" fmla="*/ 191918 w 279574"/>
                  <a:gd name="connsiteY0" fmla="*/ 341465 h 341498"/>
                  <a:gd name="connsiteX1" fmla="*/ 139575 w 279574"/>
                  <a:gd name="connsiteY1" fmla="*/ 341465 h 341498"/>
                  <a:gd name="connsiteX2" fmla="*/ 129229 w 279574"/>
                  <a:gd name="connsiteY2" fmla="*/ 331118 h 341498"/>
                  <a:gd name="connsiteX3" fmla="*/ 129229 w 279574"/>
                  <a:gd name="connsiteY3" fmla="*/ 296076 h 341498"/>
                  <a:gd name="connsiteX4" fmla="*/ 149888 w 279574"/>
                  <a:gd name="connsiteY4" fmla="*/ 296076 h 341498"/>
                  <a:gd name="connsiteX5" fmla="*/ 149888 w 279574"/>
                  <a:gd name="connsiteY5" fmla="*/ 320806 h 341498"/>
                  <a:gd name="connsiteX6" fmla="*/ 181572 w 279574"/>
                  <a:gd name="connsiteY6" fmla="*/ 320806 h 341498"/>
                  <a:gd name="connsiteX7" fmla="*/ 181572 w 279574"/>
                  <a:gd name="connsiteY7" fmla="*/ 297874 h 341498"/>
                  <a:gd name="connsiteX8" fmla="*/ 192834 w 279574"/>
                  <a:gd name="connsiteY8" fmla="*/ 257031 h 341498"/>
                  <a:gd name="connsiteX9" fmla="*/ 193445 w 279574"/>
                  <a:gd name="connsiteY9" fmla="*/ 256048 h 341498"/>
                  <a:gd name="connsiteX10" fmla="*/ 224959 w 279574"/>
                  <a:gd name="connsiteY10" fmla="*/ 223041 h 341498"/>
                  <a:gd name="connsiteX11" fmla="*/ 258712 w 279574"/>
                  <a:gd name="connsiteY11" fmla="*/ 133146 h 341498"/>
                  <a:gd name="connsiteX12" fmla="*/ 147479 w 279574"/>
                  <a:gd name="connsiteY12" fmla="*/ 20930 h 341498"/>
                  <a:gd name="connsiteX13" fmla="*/ 20642 w 279574"/>
                  <a:gd name="connsiteY13" fmla="*/ 139829 h 341498"/>
                  <a:gd name="connsiteX14" fmla="*/ 55108 w 279574"/>
                  <a:gd name="connsiteY14" fmla="*/ 223618 h 341498"/>
                  <a:gd name="connsiteX15" fmla="*/ 86249 w 279574"/>
                  <a:gd name="connsiteY15" fmla="*/ 256082 h 341498"/>
                  <a:gd name="connsiteX16" fmla="*/ 86825 w 279574"/>
                  <a:gd name="connsiteY16" fmla="*/ 257065 h 341498"/>
                  <a:gd name="connsiteX17" fmla="*/ 98122 w 279574"/>
                  <a:gd name="connsiteY17" fmla="*/ 297942 h 341498"/>
                  <a:gd name="connsiteX18" fmla="*/ 98122 w 279574"/>
                  <a:gd name="connsiteY18" fmla="*/ 340820 h 341498"/>
                  <a:gd name="connsiteX19" fmla="*/ 77463 w 279574"/>
                  <a:gd name="connsiteY19" fmla="*/ 340820 h 341498"/>
                  <a:gd name="connsiteX20" fmla="*/ 77463 w 279574"/>
                  <a:gd name="connsiteY20" fmla="*/ 297942 h 341498"/>
                  <a:gd name="connsiteX21" fmla="*/ 69694 w 279574"/>
                  <a:gd name="connsiteY21" fmla="*/ 268633 h 341498"/>
                  <a:gd name="connsiteX22" fmla="*/ 40317 w 279574"/>
                  <a:gd name="connsiteY22" fmla="*/ 238001 h 341498"/>
                  <a:gd name="connsiteX23" fmla="*/ 322 w 279574"/>
                  <a:gd name="connsiteY23" fmla="*/ 130229 h 341498"/>
                  <a:gd name="connsiteX24" fmla="*/ 140016 w 279574"/>
                  <a:gd name="connsiteY24" fmla="*/ 0 h 341498"/>
                  <a:gd name="connsiteX25" fmla="*/ 279575 w 279574"/>
                  <a:gd name="connsiteY25" fmla="*/ 139795 h 341498"/>
                  <a:gd name="connsiteX26" fmla="*/ 239851 w 279574"/>
                  <a:gd name="connsiteY26" fmla="*/ 237390 h 341498"/>
                  <a:gd name="connsiteX27" fmla="*/ 210067 w 279574"/>
                  <a:gd name="connsiteY27" fmla="*/ 268599 h 341498"/>
                  <a:gd name="connsiteX28" fmla="*/ 202265 w 279574"/>
                  <a:gd name="connsiteY28" fmla="*/ 297908 h 341498"/>
                  <a:gd name="connsiteX29" fmla="*/ 202265 w 279574"/>
                  <a:gd name="connsiteY29" fmla="*/ 331152 h 341498"/>
                  <a:gd name="connsiteX30" fmla="*/ 191918 w 279574"/>
                  <a:gd name="connsiteY30" fmla="*/ 341499 h 3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9574" h="341498">
                    <a:moveTo>
                      <a:pt x="191918" y="341465"/>
                    </a:moveTo>
                    <a:lnTo>
                      <a:pt x="139575" y="341465"/>
                    </a:lnTo>
                    <a:cubicBezTo>
                      <a:pt x="133876" y="341465"/>
                      <a:pt x="129229" y="336851"/>
                      <a:pt x="129229" y="331118"/>
                    </a:cubicBezTo>
                    <a:lnTo>
                      <a:pt x="129229" y="296076"/>
                    </a:lnTo>
                    <a:lnTo>
                      <a:pt x="149888" y="296076"/>
                    </a:lnTo>
                    <a:lnTo>
                      <a:pt x="149888" y="320806"/>
                    </a:lnTo>
                    <a:lnTo>
                      <a:pt x="181572" y="320806"/>
                    </a:lnTo>
                    <a:lnTo>
                      <a:pt x="181572" y="297874"/>
                    </a:lnTo>
                    <a:cubicBezTo>
                      <a:pt x="181572" y="283491"/>
                      <a:pt x="185473" y="269379"/>
                      <a:pt x="192834" y="257031"/>
                    </a:cubicBezTo>
                    <a:lnTo>
                      <a:pt x="193445" y="256048"/>
                    </a:lnTo>
                    <a:lnTo>
                      <a:pt x="224959" y="223041"/>
                    </a:lnTo>
                    <a:cubicBezTo>
                      <a:pt x="248434" y="198990"/>
                      <a:pt x="260544" y="166831"/>
                      <a:pt x="258712" y="133146"/>
                    </a:cubicBezTo>
                    <a:cubicBezTo>
                      <a:pt x="255456" y="73375"/>
                      <a:pt x="207251" y="24696"/>
                      <a:pt x="147479" y="20930"/>
                    </a:cubicBezTo>
                    <a:cubicBezTo>
                      <a:pt x="78311" y="16554"/>
                      <a:pt x="20642" y="71577"/>
                      <a:pt x="20642" y="139829"/>
                    </a:cubicBezTo>
                    <a:cubicBezTo>
                      <a:pt x="20642" y="171411"/>
                      <a:pt x="32888" y="201161"/>
                      <a:pt x="55108" y="223618"/>
                    </a:cubicBezTo>
                    <a:lnTo>
                      <a:pt x="86249" y="256082"/>
                    </a:lnTo>
                    <a:lnTo>
                      <a:pt x="86825" y="257065"/>
                    </a:lnTo>
                    <a:cubicBezTo>
                      <a:pt x="94221" y="269413"/>
                      <a:pt x="98122" y="283559"/>
                      <a:pt x="98122" y="297942"/>
                    </a:cubicBezTo>
                    <a:lnTo>
                      <a:pt x="98122" y="340820"/>
                    </a:lnTo>
                    <a:lnTo>
                      <a:pt x="77463" y="340820"/>
                    </a:lnTo>
                    <a:lnTo>
                      <a:pt x="77463" y="297942"/>
                    </a:lnTo>
                    <a:cubicBezTo>
                      <a:pt x="77463" y="287663"/>
                      <a:pt x="74783" y="277555"/>
                      <a:pt x="69694" y="268633"/>
                    </a:cubicBezTo>
                    <a:lnTo>
                      <a:pt x="40317" y="238001"/>
                    </a:lnTo>
                    <a:cubicBezTo>
                      <a:pt x="12127" y="209506"/>
                      <a:pt x="-2392" y="170800"/>
                      <a:pt x="322" y="130229"/>
                    </a:cubicBezTo>
                    <a:cubicBezTo>
                      <a:pt x="5139" y="57194"/>
                      <a:pt x="66811" y="-102"/>
                      <a:pt x="140016" y="0"/>
                    </a:cubicBezTo>
                    <a:cubicBezTo>
                      <a:pt x="216987" y="136"/>
                      <a:pt x="279575" y="62791"/>
                      <a:pt x="279575" y="139795"/>
                    </a:cubicBezTo>
                    <a:cubicBezTo>
                      <a:pt x="279575" y="176465"/>
                      <a:pt x="265463" y="211100"/>
                      <a:pt x="239851" y="237390"/>
                    </a:cubicBezTo>
                    <a:lnTo>
                      <a:pt x="210067" y="268599"/>
                    </a:lnTo>
                    <a:cubicBezTo>
                      <a:pt x="204979" y="277521"/>
                      <a:pt x="202265" y="287630"/>
                      <a:pt x="202265" y="297908"/>
                    </a:cubicBezTo>
                    <a:lnTo>
                      <a:pt x="202265" y="331152"/>
                    </a:lnTo>
                    <a:cubicBezTo>
                      <a:pt x="202265" y="336851"/>
                      <a:pt x="197651" y="341499"/>
                      <a:pt x="191918" y="341499"/>
                    </a:cubicBezTo>
                  </a:path>
                </a:pathLst>
              </a:custGeom>
              <a:solidFill>
                <a:srgbClr val="C4C4C4"/>
              </a:solidFill>
              <a:ln w="3349" cap="flat">
                <a:noFill/>
                <a:prstDash val="solid"/>
                <a:miter/>
              </a:ln>
            </p:spPr>
            <p:txBody>
              <a:bodyPr rtlCol="0" anchor="ctr"/>
              <a:lstStyle/>
              <a:p>
                <a:endParaRPr lang="en-US"/>
              </a:p>
            </p:txBody>
          </p:sp>
        </p:grpSp>
        <p:sp>
          <p:nvSpPr>
            <p:cNvPr id="105" name="Rectangle 104">
              <a:extLst>
                <a:ext uri="{FF2B5EF4-FFF2-40B4-BE49-F238E27FC236}">
                  <a16:creationId xmlns:a16="http://schemas.microsoft.com/office/drawing/2014/main" id="{4CBCB72E-DFB1-1D19-8050-48E144383D57}"/>
                </a:ext>
              </a:extLst>
            </p:cNvPr>
            <p:cNvSpPr/>
            <p:nvPr/>
          </p:nvSpPr>
          <p:spPr>
            <a:xfrm>
              <a:off x="784263" y="4042194"/>
              <a:ext cx="27432" cy="118872"/>
            </a:xfrm>
            <a:prstGeom prst="rect">
              <a:avLst/>
            </a:prstGeom>
            <a:gradFill flip="none" rotWithShape="1">
              <a:gsLst>
                <a:gs pos="76000">
                  <a:schemeClr val="bg1"/>
                </a:gs>
                <a:gs pos="36000">
                  <a:srgbClr val="C4C4C4"/>
                </a:gs>
              </a:gsLst>
              <a:lin ang="162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153" name="Rectangle 152">
            <a:extLst>
              <a:ext uri="{FF2B5EF4-FFF2-40B4-BE49-F238E27FC236}">
                <a16:creationId xmlns:a16="http://schemas.microsoft.com/office/drawing/2014/main" id="{54E8CF20-8153-B441-DDF1-CB5F647DEDB0}"/>
              </a:ext>
            </a:extLst>
          </p:cNvPr>
          <p:cNvSpPr/>
          <p:nvPr/>
        </p:nvSpPr>
        <p:spPr>
          <a:xfrm>
            <a:off x="733271" y="4301952"/>
            <a:ext cx="3509680" cy="559859"/>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1050" b="1" dirty="0">
                <a:solidFill>
                  <a:srgbClr val="525252"/>
                </a:solidFill>
                <a:latin typeface="IntelOne Text" panose="020B0503020203020204" pitchFamily="34" charset="0"/>
                <a:sym typeface="Helvetica Neue"/>
              </a:rPr>
              <a:t>Boost customer satisfaction</a:t>
            </a:r>
            <a:r>
              <a:rPr lang="en-US" sz="1050" dirty="0">
                <a:solidFill>
                  <a:srgbClr val="525252"/>
                </a:solidFill>
                <a:latin typeface="IntelOne Text" panose="020B0503020203020204" pitchFamily="34" charset="0"/>
                <a:sym typeface="Helvetica Neue"/>
              </a:rPr>
              <a:t> with a user-friendly solution that simplifies the checkout process for shoppers to increase transaction efficiency, minimize wait times, and elevate the customer experience.</a:t>
            </a:r>
            <a:endParaRPr kumimoji="0" lang="en-US" sz="1050" b="1" i="0" u="none" strike="noStrike" kern="1200" cap="none" spc="0" normalizeH="0" baseline="0" noProof="0" dirty="0">
              <a:ln>
                <a:noFill/>
              </a:ln>
              <a:solidFill>
                <a:srgbClr val="525252"/>
              </a:solidFill>
              <a:effectLst/>
              <a:uLnTx/>
              <a:uFillTx/>
              <a:latin typeface="IntelOne Text" panose="020B0503020203020204" pitchFamily="34" charset="0"/>
              <a:sym typeface="Helvetica Neue"/>
            </a:endParaRPr>
          </a:p>
        </p:txBody>
      </p:sp>
      <p:sp>
        <p:nvSpPr>
          <p:cNvPr id="154" name="Rectangle 153">
            <a:extLst>
              <a:ext uri="{FF2B5EF4-FFF2-40B4-BE49-F238E27FC236}">
                <a16:creationId xmlns:a16="http://schemas.microsoft.com/office/drawing/2014/main" id="{F8B35F58-058A-FC85-34E6-48F1CF3133C2}"/>
              </a:ext>
            </a:extLst>
          </p:cNvPr>
          <p:cNvSpPr/>
          <p:nvPr/>
        </p:nvSpPr>
        <p:spPr>
          <a:xfrm>
            <a:off x="733271" y="5012473"/>
            <a:ext cx="3272061" cy="559859"/>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1050" b="1">
                <a:solidFill>
                  <a:srgbClr val="525252"/>
                </a:solidFill>
                <a:latin typeface="IntelOne Text" panose="020B0503020203020204" pitchFamily="34" charset="0"/>
                <a:sym typeface="Helvetica Neue"/>
              </a:rPr>
              <a:t>Empower strategic business decisions </a:t>
            </a:r>
            <a:r>
              <a:rPr lang="en-US" sz="1050">
                <a:solidFill>
                  <a:srgbClr val="525252"/>
                </a:solidFill>
                <a:latin typeface="IntelOne Text" panose="020B0503020203020204" pitchFamily="34" charset="0"/>
                <a:sym typeface="Helvetica Neue"/>
              </a:rPr>
              <a:t>with real-time data analysis that offers valuable insight into customer shopping patterns and preferences to help inform strategic decisions that drive sales.</a:t>
            </a:r>
            <a:endParaRPr kumimoji="0" lang="en-US" sz="1050" b="0" i="0" u="none" strike="noStrike" kern="1200" cap="none" spc="0" normalizeH="0" baseline="0" noProof="0">
              <a:ln>
                <a:noFill/>
              </a:ln>
              <a:solidFill>
                <a:srgbClr val="525252"/>
              </a:solidFill>
              <a:effectLst/>
              <a:uLnTx/>
              <a:uFillTx/>
              <a:latin typeface="IntelOne Text" panose="020B0503020203020204" pitchFamily="34" charset="0"/>
              <a:sym typeface="Helvetica Neue"/>
            </a:endParaRPr>
          </a:p>
        </p:txBody>
      </p:sp>
      <p:grpSp>
        <p:nvGrpSpPr>
          <p:cNvPr id="155" name="Group 154">
            <a:extLst>
              <a:ext uri="{FF2B5EF4-FFF2-40B4-BE49-F238E27FC236}">
                <a16:creationId xmlns:a16="http://schemas.microsoft.com/office/drawing/2014/main" id="{84075C22-D501-0AFC-7673-CDC35F043A4C}"/>
              </a:ext>
              <a:ext uri="{C183D7F6-B498-43B3-948B-1728B52AA6E4}">
                <adec:decorative xmlns:adec="http://schemas.microsoft.com/office/drawing/2017/decorative" val="1"/>
              </a:ext>
            </a:extLst>
          </p:cNvPr>
          <p:cNvGrpSpPr/>
          <p:nvPr/>
        </p:nvGrpSpPr>
        <p:grpSpPr>
          <a:xfrm>
            <a:off x="213931" y="4388689"/>
            <a:ext cx="578048" cy="449908"/>
            <a:chOff x="1218248" y="5358579"/>
            <a:chExt cx="578048" cy="449908"/>
          </a:xfrm>
        </p:grpSpPr>
        <p:sp>
          <p:nvSpPr>
            <p:cNvPr id="156" name="Freeform: Shape 155">
              <a:extLst>
                <a:ext uri="{FF2B5EF4-FFF2-40B4-BE49-F238E27FC236}">
                  <a16:creationId xmlns:a16="http://schemas.microsoft.com/office/drawing/2014/main" id="{94B41506-1606-D28D-705A-C637FD48F1B2}"/>
                </a:ext>
              </a:extLst>
            </p:cNvPr>
            <p:cNvSpPr/>
            <p:nvPr/>
          </p:nvSpPr>
          <p:spPr>
            <a:xfrm>
              <a:off x="1318199" y="5613477"/>
              <a:ext cx="259467" cy="189744"/>
            </a:xfrm>
            <a:custGeom>
              <a:avLst/>
              <a:gdLst>
                <a:gd name="connsiteX0" fmla="*/ 129728 w 259467"/>
                <a:gd name="connsiteY0" fmla="*/ 0 h 189744"/>
                <a:gd name="connsiteX1" fmla="*/ 40332 w 259467"/>
                <a:gd name="connsiteY1" fmla="*/ 35806 h 189744"/>
                <a:gd name="connsiteX2" fmla="*/ 20080 w 259467"/>
                <a:gd name="connsiteY2" fmla="*/ 60477 h 189744"/>
                <a:gd name="connsiteX3" fmla="*/ 3368 w 259467"/>
                <a:gd name="connsiteY3" fmla="*/ 100305 h 189744"/>
                <a:gd name="connsiteX4" fmla="*/ 97 w 259467"/>
                <a:gd name="connsiteY4" fmla="*/ 124977 h 189744"/>
                <a:gd name="connsiteX5" fmla="*/ 0 w 259467"/>
                <a:gd name="connsiteY5" fmla="*/ 129739 h 189744"/>
                <a:gd name="connsiteX6" fmla="*/ 4816 w 259467"/>
                <a:gd name="connsiteY6" fmla="*/ 164805 h 189744"/>
                <a:gd name="connsiteX7" fmla="*/ 11188 w 259467"/>
                <a:gd name="connsiteY7" fmla="*/ 182429 h 189744"/>
                <a:gd name="connsiteX8" fmla="*/ 14331 w 259467"/>
                <a:gd name="connsiteY8" fmla="*/ 189476 h 189744"/>
                <a:gd name="connsiteX9" fmla="*/ 14449 w 259467"/>
                <a:gd name="connsiteY9" fmla="*/ 189744 h 189744"/>
                <a:gd name="connsiteX10" fmla="*/ 245008 w 259467"/>
                <a:gd name="connsiteY10" fmla="*/ 189744 h 189744"/>
                <a:gd name="connsiteX11" fmla="*/ 248269 w 259467"/>
                <a:gd name="connsiteY11" fmla="*/ 182429 h 189744"/>
                <a:gd name="connsiteX12" fmla="*/ 259467 w 259467"/>
                <a:gd name="connsiteY12" fmla="*/ 129739 h 189744"/>
                <a:gd name="connsiteX13" fmla="*/ 129728 w 259467"/>
                <a:gd name="connsiteY13" fmla="*/ 0 h 189744"/>
                <a:gd name="connsiteX14" fmla="*/ 228682 w 259467"/>
                <a:gd name="connsiteY14" fmla="*/ 165073 h 189744"/>
                <a:gd name="connsiteX15" fmla="*/ 30786 w 259467"/>
                <a:gd name="connsiteY15" fmla="*/ 165073 h 189744"/>
                <a:gd name="connsiteX16" fmla="*/ 24671 w 259467"/>
                <a:gd name="connsiteY16" fmla="*/ 129739 h 189744"/>
                <a:gd name="connsiteX17" fmla="*/ 129728 w 259467"/>
                <a:gd name="connsiteY17" fmla="*/ 24671 h 189744"/>
                <a:gd name="connsiteX18" fmla="*/ 234796 w 259467"/>
                <a:gd name="connsiteY18" fmla="*/ 129739 h 189744"/>
                <a:gd name="connsiteX19" fmla="*/ 228682 w 259467"/>
                <a:gd name="connsiteY19" fmla="*/ 165073 h 18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467" h="189744">
                  <a:moveTo>
                    <a:pt x="129728" y="0"/>
                  </a:moveTo>
                  <a:cubicBezTo>
                    <a:pt x="95103" y="0"/>
                    <a:pt x="63620" y="13634"/>
                    <a:pt x="40332" y="35806"/>
                  </a:cubicBezTo>
                  <a:cubicBezTo>
                    <a:pt x="32620" y="43153"/>
                    <a:pt x="25808" y="51434"/>
                    <a:pt x="20080" y="60477"/>
                  </a:cubicBezTo>
                  <a:cubicBezTo>
                    <a:pt x="12421" y="72555"/>
                    <a:pt x="6704" y="85974"/>
                    <a:pt x="3368" y="100305"/>
                  </a:cubicBezTo>
                  <a:cubicBezTo>
                    <a:pt x="1512" y="108275"/>
                    <a:pt x="397" y="116524"/>
                    <a:pt x="97" y="124977"/>
                  </a:cubicBezTo>
                  <a:cubicBezTo>
                    <a:pt x="32" y="126553"/>
                    <a:pt x="0" y="128141"/>
                    <a:pt x="0" y="129739"/>
                  </a:cubicBezTo>
                  <a:cubicBezTo>
                    <a:pt x="0" y="141721"/>
                    <a:pt x="1609" y="153456"/>
                    <a:pt x="4816" y="164805"/>
                  </a:cubicBezTo>
                  <a:cubicBezTo>
                    <a:pt x="6490" y="170790"/>
                    <a:pt x="8624" y="176679"/>
                    <a:pt x="11188" y="182429"/>
                  </a:cubicBezTo>
                  <a:lnTo>
                    <a:pt x="14331" y="189476"/>
                  </a:lnTo>
                  <a:lnTo>
                    <a:pt x="14449" y="189744"/>
                  </a:lnTo>
                  <a:lnTo>
                    <a:pt x="245008" y="189744"/>
                  </a:lnTo>
                  <a:lnTo>
                    <a:pt x="248269" y="182429"/>
                  </a:lnTo>
                  <a:cubicBezTo>
                    <a:pt x="255702" y="165781"/>
                    <a:pt x="259467" y="148050"/>
                    <a:pt x="259467" y="129739"/>
                  </a:cubicBezTo>
                  <a:cubicBezTo>
                    <a:pt x="259467" y="58203"/>
                    <a:pt x="201264" y="0"/>
                    <a:pt x="129728" y="0"/>
                  </a:cubicBezTo>
                  <a:close/>
                  <a:moveTo>
                    <a:pt x="228682" y="165073"/>
                  </a:moveTo>
                  <a:lnTo>
                    <a:pt x="30786" y="165073"/>
                  </a:lnTo>
                  <a:cubicBezTo>
                    <a:pt x="26720" y="153767"/>
                    <a:pt x="24671" y="141914"/>
                    <a:pt x="24671" y="129739"/>
                  </a:cubicBezTo>
                  <a:cubicBezTo>
                    <a:pt x="24671" y="71804"/>
                    <a:pt x="71804" y="24671"/>
                    <a:pt x="129728" y="24671"/>
                  </a:cubicBezTo>
                  <a:cubicBezTo>
                    <a:pt x="187652" y="24671"/>
                    <a:pt x="234796" y="71804"/>
                    <a:pt x="234796" y="129739"/>
                  </a:cubicBezTo>
                  <a:cubicBezTo>
                    <a:pt x="234796" y="141914"/>
                    <a:pt x="232736" y="153767"/>
                    <a:pt x="228682" y="165073"/>
                  </a:cubicBezTo>
                  <a:close/>
                </a:path>
              </a:pathLst>
            </a:custGeom>
            <a:solidFill>
              <a:srgbClr val="C4C4C4"/>
            </a:solidFill>
            <a:ln w="106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2207FBD-4348-D815-482A-01AFE01F1312}"/>
                </a:ext>
              </a:extLst>
            </p:cNvPr>
            <p:cNvSpPr/>
            <p:nvPr/>
          </p:nvSpPr>
          <p:spPr>
            <a:xfrm>
              <a:off x="1382623" y="5458776"/>
              <a:ext cx="130607" cy="130608"/>
            </a:xfrm>
            <a:custGeom>
              <a:avLst/>
              <a:gdLst>
                <a:gd name="connsiteX0" fmla="*/ 65304 w 130607"/>
                <a:gd name="connsiteY0" fmla="*/ 130608 h 130608"/>
                <a:gd name="connsiteX1" fmla="*/ 0 w 130607"/>
                <a:gd name="connsiteY1" fmla="*/ 65304 h 130608"/>
                <a:gd name="connsiteX2" fmla="*/ 65304 w 130607"/>
                <a:gd name="connsiteY2" fmla="*/ 0 h 130608"/>
                <a:gd name="connsiteX3" fmla="*/ 130608 w 130607"/>
                <a:gd name="connsiteY3" fmla="*/ 65304 h 130608"/>
                <a:gd name="connsiteX4" fmla="*/ 65304 w 130607"/>
                <a:gd name="connsiteY4" fmla="*/ 130608 h 130608"/>
                <a:gd name="connsiteX5" fmla="*/ 65304 w 130607"/>
                <a:gd name="connsiteY5" fmla="*/ 24661 h 130608"/>
                <a:gd name="connsiteX6" fmla="*/ 24671 w 130607"/>
                <a:gd name="connsiteY6" fmla="*/ 65293 h 130608"/>
                <a:gd name="connsiteX7" fmla="*/ 65304 w 130607"/>
                <a:gd name="connsiteY7" fmla="*/ 105926 h 130608"/>
                <a:gd name="connsiteX8" fmla="*/ 105936 w 130607"/>
                <a:gd name="connsiteY8" fmla="*/ 65293 h 130608"/>
                <a:gd name="connsiteX9" fmla="*/ 65304 w 130607"/>
                <a:gd name="connsiteY9" fmla="*/ 24661 h 13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07" h="130608">
                  <a:moveTo>
                    <a:pt x="65304" y="130608"/>
                  </a:moveTo>
                  <a:cubicBezTo>
                    <a:pt x="29295" y="130608"/>
                    <a:pt x="0" y="101314"/>
                    <a:pt x="0" y="65304"/>
                  </a:cubicBezTo>
                  <a:cubicBezTo>
                    <a:pt x="0" y="29295"/>
                    <a:pt x="29295" y="0"/>
                    <a:pt x="65304" y="0"/>
                  </a:cubicBezTo>
                  <a:cubicBezTo>
                    <a:pt x="101313" y="0"/>
                    <a:pt x="130608" y="29295"/>
                    <a:pt x="130608" y="65304"/>
                  </a:cubicBezTo>
                  <a:cubicBezTo>
                    <a:pt x="130608" y="101314"/>
                    <a:pt x="101313" y="130608"/>
                    <a:pt x="65304" y="130608"/>
                  </a:cubicBezTo>
                  <a:close/>
                  <a:moveTo>
                    <a:pt x="65304" y="24661"/>
                  </a:moveTo>
                  <a:cubicBezTo>
                    <a:pt x="42896" y="24661"/>
                    <a:pt x="24671" y="42885"/>
                    <a:pt x="24671" y="65293"/>
                  </a:cubicBezTo>
                  <a:cubicBezTo>
                    <a:pt x="24671" y="87701"/>
                    <a:pt x="42896" y="105926"/>
                    <a:pt x="65304" y="105926"/>
                  </a:cubicBezTo>
                  <a:cubicBezTo>
                    <a:pt x="87712" y="105926"/>
                    <a:pt x="105936" y="87701"/>
                    <a:pt x="105936" y="65293"/>
                  </a:cubicBezTo>
                  <a:cubicBezTo>
                    <a:pt x="105936" y="42885"/>
                    <a:pt x="87712" y="24661"/>
                    <a:pt x="65304" y="24661"/>
                  </a:cubicBezTo>
                  <a:close/>
                </a:path>
              </a:pathLst>
            </a:custGeom>
            <a:solidFill>
              <a:srgbClr val="C4C4C4"/>
            </a:solidFill>
            <a:ln w="106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C629F6F-8F4B-DB48-C9B5-85DBB87CAE30}"/>
                </a:ext>
              </a:extLst>
            </p:cNvPr>
            <p:cNvSpPr/>
            <p:nvPr/>
          </p:nvSpPr>
          <p:spPr>
            <a:xfrm>
              <a:off x="1218248" y="5649282"/>
              <a:ext cx="119634" cy="24671"/>
            </a:xfrm>
            <a:custGeom>
              <a:avLst/>
              <a:gdLst>
                <a:gd name="connsiteX0" fmla="*/ 0 w 119634"/>
                <a:gd name="connsiteY0" fmla="*/ 0 h 24671"/>
                <a:gd name="connsiteX1" fmla="*/ 119634 w 119634"/>
                <a:gd name="connsiteY1" fmla="*/ 0 h 24671"/>
                <a:gd name="connsiteX2" fmla="*/ 102611 w 119634"/>
                <a:gd name="connsiteY2" fmla="*/ 24671 h 24671"/>
                <a:gd name="connsiteX3" fmla="*/ 0 w 119634"/>
                <a:gd name="connsiteY3" fmla="*/ 24671 h 24671"/>
                <a:gd name="connsiteX4" fmla="*/ 0 w 119634"/>
                <a:gd name="connsiteY4" fmla="*/ 0 h 2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4" h="24671">
                  <a:moveTo>
                    <a:pt x="0" y="0"/>
                  </a:moveTo>
                  <a:lnTo>
                    <a:pt x="119634" y="0"/>
                  </a:lnTo>
                  <a:cubicBezTo>
                    <a:pt x="113145" y="7584"/>
                    <a:pt x="107428" y="15854"/>
                    <a:pt x="102611" y="24671"/>
                  </a:cubicBezTo>
                  <a:lnTo>
                    <a:pt x="0" y="24671"/>
                  </a:lnTo>
                  <a:lnTo>
                    <a:pt x="0" y="0"/>
                  </a:lnTo>
                  <a:close/>
                </a:path>
              </a:pathLst>
            </a:custGeom>
            <a:solidFill>
              <a:srgbClr val="C4C4C4"/>
            </a:solidFill>
            <a:ln w="1060"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437C093-BACB-068F-9D3D-52D2485A2AFF}"/>
                </a:ext>
              </a:extLst>
            </p:cNvPr>
            <p:cNvSpPr/>
            <p:nvPr/>
          </p:nvSpPr>
          <p:spPr>
            <a:xfrm>
              <a:off x="1243069" y="5713782"/>
              <a:ext cx="63126" cy="24671"/>
            </a:xfrm>
            <a:custGeom>
              <a:avLst/>
              <a:gdLst>
                <a:gd name="connsiteX0" fmla="*/ 0 w 63126"/>
                <a:gd name="connsiteY0" fmla="*/ 0 h 24671"/>
                <a:gd name="connsiteX1" fmla="*/ 63126 w 63126"/>
                <a:gd name="connsiteY1" fmla="*/ 0 h 24671"/>
                <a:gd name="connsiteX2" fmla="*/ 60187 w 63126"/>
                <a:gd name="connsiteY2" fmla="*/ 24671 h 24671"/>
                <a:gd name="connsiteX3" fmla="*/ 0 w 63126"/>
                <a:gd name="connsiteY3" fmla="*/ 24671 h 24671"/>
                <a:gd name="connsiteX4" fmla="*/ 0 w 63126"/>
                <a:gd name="connsiteY4" fmla="*/ 0 h 2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26" h="24671">
                  <a:moveTo>
                    <a:pt x="0" y="0"/>
                  </a:moveTo>
                  <a:lnTo>
                    <a:pt x="63126" y="0"/>
                  </a:lnTo>
                  <a:cubicBezTo>
                    <a:pt x="61464" y="8002"/>
                    <a:pt x="60466" y="16251"/>
                    <a:pt x="60187" y="24671"/>
                  </a:cubicBezTo>
                  <a:lnTo>
                    <a:pt x="0" y="24671"/>
                  </a:lnTo>
                  <a:lnTo>
                    <a:pt x="0" y="0"/>
                  </a:lnTo>
                  <a:close/>
                </a:path>
              </a:pathLst>
            </a:custGeom>
            <a:solidFill>
              <a:srgbClr val="C4C4C4"/>
            </a:solidFill>
            <a:ln w="106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D8834E7-633B-274A-5BFF-D32A2B554FD9}"/>
                </a:ext>
              </a:extLst>
            </p:cNvPr>
            <p:cNvSpPr/>
            <p:nvPr/>
          </p:nvSpPr>
          <p:spPr>
            <a:xfrm>
              <a:off x="1230658" y="5778281"/>
              <a:ext cx="85437" cy="24671"/>
            </a:xfrm>
            <a:custGeom>
              <a:avLst/>
              <a:gdLst>
                <a:gd name="connsiteX0" fmla="*/ 85020 w 85437"/>
                <a:gd name="connsiteY0" fmla="*/ 23738 h 24671"/>
                <a:gd name="connsiteX1" fmla="*/ 85438 w 85437"/>
                <a:gd name="connsiteY1" fmla="*/ 24671 h 24671"/>
                <a:gd name="connsiteX2" fmla="*/ 0 w 85437"/>
                <a:gd name="connsiteY2" fmla="*/ 24671 h 24671"/>
                <a:gd name="connsiteX3" fmla="*/ 0 w 85437"/>
                <a:gd name="connsiteY3" fmla="*/ 0 h 24671"/>
                <a:gd name="connsiteX4" fmla="*/ 76814 w 85437"/>
                <a:gd name="connsiteY4" fmla="*/ 0 h 24671"/>
                <a:gd name="connsiteX5" fmla="*/ 85020 w 85437"/>
                <a:gd name="connsiteY5" fmla="*/ 23738 h 2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37" h="24671">
                  <a:moveTo>
                    <a:pt x="85020" y="23738"/>
                  </a:moveTo>
                  <a:lnTo>
                    <a:pt x="85438" y="24671"/>
                  </a:lnTo>
                  <a:lnTo>
                    <a:pt x="0" y="24671"/>
                  </a:lnTo>
                  <a:lnTo>
                    <a:pt x="0" y="0"/>
                  </a:lnTo>
                  <a:lnTo>
                    <a:pt x="76814" y="0"/>
                  </a:lnTo>
                  <a:cubicBezTo>
                    <a:pt x="78841" y="8088"/>
                    <a:pt x="81576" y="16026"/>
                    <a:pt x="85020" y="23738"/>
                  </a:cubicBezTo>
                  <a:close/>
                </a:path>
              </a:pathLst>
            </a:custGeom>
            <a:solidFill>
              <a:srgbClr val="C4C4C4"/>
            </a:solidFill>
            <a:ln w="106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F3E443DD-F0CC-CF6F-DB93-2910CF85B2F3}"/>
                </a:ext>
              </a:extLst>
            </p:cNvPr>
            <p:cNvSpPr/>
            <p:nvPr/>
          </p:nvSpPr>
          <p:spPr>
            <a:xfrm>
              <a:off x="1486639" y="5385685"/>
              <a:ext cx="258812" cy="417536"/>
            </a:xfrm>
            <a:custGeom>
              <a:avLst/>
              <a:gdLst>
                <a:gd name="connsiteX0" fmla="*/ 258813 w 258812"/>
                <a:gd name="connsiteY0" fmla="*/ 3722 h 417536"/>
                <a:gd name="connsiteX1" fmla="*/ 213418 w 258812"/>
                <a:gd name="connsiteY1" fmla="*/ 232919 h 417536"/>
                <a:gd name="connsiteX2" fmla="*/ 177247 w 258812"/>
                <a:gd name="connsiteY2" fmla="*/ 232919 h 417536"/>
                <a:gd name="connsiteX3" fmla="*/ 138352 w 258812"/>
                <a:gd name="connsiteY3" fmla="*/ 417536 h 417536"/>
                <a:gd name="connsiteX4" fmla="*/ 0 w 258812"/>
                <a:gd name="connsiteY4" fmla="*/ 417536 h 417536"/>
                <a:gd name="connsiteX5" fmla="*/ 0 w 258812"/>
                <a:gd name="connsiteY5" fmla="*/ 392865 h 417536"/>
                <a:gd name="connsiteX6" fmla="*/ 118337 w 258812"/>
                <a:gd name="connsiteY6" fmla="*/ 392865 h 417536"/>
                <a:gd name="connsiteX7" fmla="*/ 157231 w 258812"/>
                <a:gd name="connsiteY7" fmla="*/ 208248 h 417536"/>
                <a:gd name="connsiteX8" fmla="*/ 192222 w 258812"/>
                <a:gd name="connsiteY8" fmla="*/ 208248 h 417536"/>
                <a:gd name="connsiteX9" fmla="*/ 234420 w 258812"/>
                <a:gd name="connsiteY9" fmla="*/ 0 h 417536"/>
                <a:gd name="connsiteX10" fmla="*/ 258813 w 258812"/>
                <a:gd name="connsiteY10" fmla="*/ 3722 h 41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812" h="417536">
                  <a:moveTo>
                    <a:pt x="258813" y="3722"/>
                  </a:moveTo>
                  <a:lnTo>
                    <a:pt x="213418" y="232919"/>
                  </a:lnTo>
                  <a:lnTo>
                    <a:pt x="177247" y="232919"/>
                  </a:lnTo>
                  <a:lnTo>
                    <a:pt x="138352" y="417536"/>
                  </a:lnTo>
                  <a:lnTo>
                    <a:pt x="0" y="417536"/>
                  </a:lnTo>
                  <a:lnTo>
                    <a:pt x="0" y="392865"/>
                  </a:lnTo>
                  <a:lnTo>
                    <a:pt x="118337" y="392865"/>
                  </a:lnTo>
                  <a:lnTo>
                    <a:pt x="157231" y="208248"/>
                  </a:lnTo>
                  <a:lnTo>
                    <a:pt x="192222" y="208248"/>
                  </a:lnTo>
                  <a:lnTo>
                    <a:pt x="234420" y="0"/>
                  </a:lnTo>
                  <a:lnTo>
                    <a:pt x="258813" y="3722"/>
                  </a:lnTo>
                  <a:close/>
                </a:path>
              </a:pathLst>
            </a:custGeom>
            <a:solidFill>
              <a:srgbClr val="C4C4C4"/>
            </a:solidFill>
            <a:ln w="106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5A4EBCD-62B0-B96A-675E-9E2755137E26}"/>
                </a:ext>
              </a:extLst>
            </p:cNvPr>
            <p:cNvSpPr/>
            <p:nvPr/>
          </p:nvSpPr>
          <p:spPr>
            <a:xfrm>
              <a:off x="1636512" y="5358579"/>
              <a:ext cx="159784" cy="126553"/>
            </a:xfrm>
            <a:custGeom>
              <a:avLst/>
              <a:gdLst>
                <a:gd name="connsiteX0" fmla="*/ 137559 w 159784"/>
                <a:gd name="connsiteY0" fmla="*/ 126553 h 126553"/>
                <a:gd name="connsiteX1" fmla="*/ 94834 w 159784"/>
                <a:gd name="connsiteY1" fmla="*/ 37919 h 126553"/>
                <a:gd name="connsiteX2" fmla="*/ 14921 w 159784"/>
                <a:gd name="connsiteY2" fmla="*/ 98621 h 126553"/>
                <a:gd name="connsiteX3" fmla="*/ 0 w 159784"/>
                <a:gd name="connsiteY3" fmla="*/ 78981 h 126553"/>
                <a:gd name="connsiteX4" fmla="*/ 103952 w 159784"/>
                <a:gd name="connsiteY4" fmla="*/ 0 h 126553"/>
                <a:gd name="connsiteX5" fmla="*/ 159784 w 159784"/>
                <a:gd name="connsiteY5" fmla="*/ 115848 h 126553"/>
                <a:gd name="connsiteX6" fmla="*/ 137559 w 159784"/>
                <a:gd name="connsiteY6" fmla="*/ 126553 h 1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84" h="126553">
                  <a:moveTo>
                    <a:pt x="137559" y="126553"/>
                  </a:moveTo>
                  <a:lnTo>
                    <a:pt x="94834" y="37919"/>
                  </a:lnTo>
                  <a:lnTo>
                    <a:pt x="14921" y="98621"/>
                  </a:lnTo>
                  <a:lnTo>
                    <a:pt x="0" y="78981"/>
                  </a:lnTo>
                  <a:lnTo>
                    <a:pt x="103952" y="0"/>
                  </a:lnTo>
                  <a:lnTo>
                    <a:pt x="159784" y="115848"/>
                  </a:lnTo>
                  <a:lnTo>
                    <a:pt x="137559" y="126553"/>
                  </a:lnTo>
                  <a:close/>
                </a:path>
              </a:pathLst>
            </a:custGeom>
            <a:solidFill>
              <a:srgbClr val="C4C4C4"/>
            </a:solidFill>
            <a:ln w="106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8A326E32-CCFB-293A-A90A-07C712F644EA}"/>
                </a:ext>
              </a:extLst>
            </p:cNvPr>
            <p:cNvSpPr/>
            <p:nvPr/>
          </p:nvSpPr>
          <p:spPr>
            <a:xfrm>
              <a:off x="1382623" y="5778550"/>
              <a:ext cx="111868" cy="24671"/>
            </a:xfrm>
            <a:custGeom>
              <a:avLst/>
              <a:gdLst>
                <a:gd name="connsiteX0" fmla="*/ 0 w 111868"/>
                <a:gd name="connsiteY0" fmla="*/ 0 h 24671"/>
                <a:gd name="connsiteX1" fmla="*/ 111868 w 111868"/>
                <a:gd name="connsiteY1" fmla="*/ 0 h 24671"/>
                <a:gd name="connsiteX2" fmla="*/ 111868 w 111868"/>
                <a:gd name="connsiteY2" fmla="*/ 24671 h 24671"/>
                <a:gd name="connsiteX3" fmla="*/ 0 w 111868"/>
                <a:gd name="connsiteY3" fmla="*/ 24671 h 24671"/>
              </a:gdLst>
              <a:ahLst/>
              <a:cxnLst>
                <a:cxn ang="0">
                  <a:pos x="connsiteX0" y="connsiteY0"/>
                </a:cxn>
                <a:cxn ang="0">
                  <a:pos x="connsiteX1" y="connsiteY1"/>
                </a:cxn>
                <a:cxn ang="0">
                  <a:pos x="connsiteX2" y="connsiteY2"/>
                </a:cxn>
                <a:cxn ang="0">
                  <a:pos x="connsiteX3" y="connsiteY3"/>
                </a:cxn>
              </a:cxnLst>
              <a:rect l="l" t="t" r="r" b="b"/>
              <a:pathLst>
                <a:path w="111868" h="24671">
                  <a:moveTo>
                    <a:pt x="0" y="0"/>
                  </a:moveTo>
                  <a:lnTo>
                    <a:pt x="111868" y="0"/>
                  </a:lnTo>
                  <a:lnTo>
                    <a:pt x="111868" y="24671"/>
                  </a:lnTo>
                  <a:lnTo>
                    <a:pt x="0" y="24671"/>
                  </a:lnTo>
                  <a:close/>
                </a:path>
              </a:pathLst>
            </a:custGeom>
            <a:gradFill flip="none" rotWithShape="1">
              <a:gsLst>
                <a:gs pos="76000">
                  <a:schemeClr val="bg1"/>
                </a:gs>
                <a:gs pos="22000">
                  <a:srgbClr val="C4C4C4"/>
                </a:gs>
              </a:gsLst>
              <a:lin ang="0" scaled="1"/>
              <a:tileRect/>
            </a:gradFill>
            <a:ln w="1060"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ADBF084-CBA7-2BF5-98E0-02B13EBCF39C}"/>
                </a:ext>
              </a:extLst>
            </p:cNvPr>
            <p:cNvSpPr/>
            <p:nvPr/>
          </p:nvSpPr>
          <p:spPr>
            <a:xfrm>
              <a:off x="1486639" y="5778550"/>
              <a:ext cx="111921" cy="24671"/>
            </a:xfrm>
            <a:custGeom>
              <a:avLst/>
              <a:gdLst>
                <a:gd name="connsiteX0" fmla="*/ 0 w 111921"/>
                <a:gd name="connsiteY0" fmla="*/ 0 h 24671"/>
                <a:gd name="connsiteX1" fmla="*/ 111922 w 111921"/>
                <a:gd name="connsiteY1" fmla="*/ 0 h 24671"/>
                <a:gd name="connsiteX2" fmla="*/ 111922 w 111921"/>
                <a:gd name="connsiteY2" fmla="*/ 24671 h 24671"/>
                <a:gd name="connsiteX3" fmla="*/ 0 w 111921"/>
                <a:gd name="connsiteY3" fmla="*/ 24671 h 24671"/>
              </a:gdLst>
              <a:ahLst/>
              <a:cxnLst>
                <a:cxn ang="0">
                  <a:pos x="connsiteX0" y="connsiteY0"/>
                </a:cxn>
                <a:cxn ang="0">
                  <a:pos x="connsiteX1" y="connsiteY1"/>
                </a:cxn>
                <a:cxn ang="0">
                  <a:pos x="connsiteX2" y="connsiteY2"/>
                </a:cxn>
                <a:cxn ang="0">
                  <a:pos x="connsiteX3" y="connsiteY3"/>
                </a:cxn>
              </a:cxnLst>
              <a:rect l="l" t="t" r="r" b="b"/>
              <a:pathLst>
                <a:path w="111921" h="24671">
                  <a:moveTo>
                    <a:pt x="0" y="0"/>
                  </a:moveTo>
                  <a:lnTo>
                    <a:pt x="111922" y="0"/>
                  </a:lnTo>
                  <a:lnTo>
                    <a:pt x="111922" y="24671"/>
                  </a:lnTo>
                  <a:lnTo>
                    <a:pt x="0" y="24671"/>
                  </a:lnTo>
                  <a:close/>
                </a:path>
              </a:pathLst>
            </a:custGeom>
            <a:gradFill flip="none" rotWithShape="1">
              <a:gsLst>
                <a:gs pos="73000">
                  <a:schemeClr val="bg1"/>
                </a:gs>
                <a:gs pos="45000">
                  <a:srgbClr val="C4C4C4"/>
                </a:gs>
              </a:gsLst>
              <a:lin ang="10800000" scaled="1"/>
              <a:tileRect/>
            </a:gradFill>
            <a:ln w="1060"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C6958811-6F42-EF31-42C4-92EF676D1EEB}"/>
                </a:ext>
              </a:extLst>
            </p:cNvPr>
            <p:cNvSpPr/>
            <p:nvPr/>
          </p:nvSpPr>
          <p:spPr>
            <a:xfrm>
              <a:off x="1476588" y="5772682"/>
              <a:ext cx="35805" cy="35805"/>
            </a:xfrm>
            <a:custGeom>
              <a:avLst/>
              <a:gdLst>
                <a:gd name="connsiteX0" fmla="*/ 0 w 35805"/>
                <a:gd name="connsiteY0" fmla="*/ 0 h 35805"/>
                <a:gd name="connsiteX1" fmla="*/ 35806 w 35805"/>
                <a:gd name="connsiteY1" fmla="*/ 0 h 35805"/>
                <a:gd name="connsiteX2" fmla="*/ 35806 w 35805"/>
                <a:gd name="connsiteY2" fmla="*/ 35806 h 35805"/>
                <a:gd name="connsiteX3" fmla="*/ 0 w 35805"/>
                <a:gd name="connsiteY3" fmla="*/ 35806 h 35805"/>
              </a:gdLst>
              <a:ahLst/>
              <a:cxnLst>
                <a:cxn ang="0">
                  <a:pos x="connsiteX0" y="connsiteY0"/>
                </a:cxn>
                <a:cxn ang="0">
                  <a:pos x="connsiteX1" y="connsiteY1"/>
                </a:cxn>
                <a:cxn ang="0">
                  <a:pos x="connsiteX2" y="connsiteY2"/>
                </a:cxn>
                <a:cxn ang="0">
                  <a:pos x="connsiteX3" y="connsiteY3"/>
                </a:cxn>
              </a:cxnLst>
              <a:rect l="l" t="t" r="r" b="b"/>
              <a:pathLst>
                <a:path w="35805" h="35805">
                  <a:moveTo>
                    <a:pt x="0" y="0"/>
                  </a:moveTo>
                  <a:lnTo>
                    <a:pt x="35806" y="0"/>
                  </a:lnTo>
                  <a:lnTo>
                    <a:pt x="35806" y="35806"/>
                  </a:lnTo>
                  <a:lnTo>
                    <a:pt x="0" y="35806"/>
                  </a:lnTo>
                  <a:close/>
                </a:path>
              </a:pathLst>
            </a:custGeom>
            <a:solidFill>
              <a:srgbClr val="D96930"/>
            </a:solidFill>
            <a:ln w="1060" cap="flat">
              <a:noFill/>
              <a:prstDash val="solid"/>
              <a:miter/>
            </a:ln>
          </p:spPr>
          <p:txBody>
            <a:bodyPr rtlCol="0" anchor="ctr"/>
            <a:lstStyle/>
            <a:p>
              <a:endParaRPr lang="en-US"/>
            </a:p>
          </p:txBody>
        </p:sp>
      </p:grpSp>
      <p:grpSp>
        <p:nvGrpSpPr>
          <p:cNvPr id="170" name="Group 169">
            <a:extLst>
              <a:ext uri="{FF2B5EF4-FFF2-40B4-BE49-F238E27FC236}">
                <a16:creationId xmlns:a16="http://schemas.microsoft.com/office/drawing/2014/main" id="{5B1926EE-067D-595B-B93C-B83C3C3BBA4F}"/>
              </a:ext>
              <a:ext uri="{C183D7F6-B498-43B3-948B-1728B52AA6E4}">
                <adec:decorative xmlns:adec="http://schemas.microsoft.com/office/drawing/2017/decorative" val="1"/>
              </a:ext>
            </a:extLst>
          </p:cNvPr>
          <p:cNvGrpSpPr/>
          <p:nvPr/>
        </p:nvGrpSpPr>
        <p:grpSpPr>
          <a:xfrm>
            <a:off x="199251" y="3597250"/>
            <a:ext cx="503498" cy="524418"/>
            <a:chOff x="592513" y="2635649"/>
            <a:chExt cx="503498" cy="524418"/>
          </a:xfrm>
        </p:grpSpPr>
        <p:sp>
          <p:nvSpPr>
            <p:cNvPr id="171" name="Freeform: Shape 170">
              <a:extLst>
                <a:ext uri="{FF2B5EF4-FFF2-40B4-BE49-F238E27FC236}">
                  <a16:creationId xmlns:a16="http://schemas.microsoft.com/office/drawing/2014/main" id="{EA3C67BF-05EE-0AA0-E7A5-FF23527AEF37}"/>
                </a:ext>
              </a:extLst>
            </p:cNvPr>
            <p:cNvSpPr/>
            <p:nvPr/>
          </p:nvSpPr>
          <p:spPr>
            <a:xfrm>
              <a:off x="839945" y="2706439"/>
              <a:ext cx="74392" cy="99822"/>
            </a:xfrm>
            <a:custGeom>
              <a:avLst/>
              <a:gdLst>
                <a:gd name="connsiteX0" fmla="*/ 74393 w 74392"/>
                <a:gd name="connsiteY0" fmla="*/ 12793 h 99822"/>
                <a:gd name="connsiteX1" fmla="*/ 13632 w 74392"/>
                <a:gd name="connsiteY1" fmla="*/ 8712 h 99822"/>
                <a:gd name="connsiteX2" fmla="*/ 9968 w 74392"/>
                <a:gd name="connsiteY2" fmla="*/ 34128 h 99822"/>
                <a:gd name="connsiteX3" fmla="*/ 70004 w 74392"/>
                <a:gd name="connsiteY3" fmla="*/ 64698 h 99822"/>
                <a:gd name="connsiteX4" fmla="*/ 64186 w 74392"/>
                <a:gd name="connsiteY4" fmla="*/ 92388 h 99822"/>
                <a:gd name="connsiteX5" fmla="*/ 0 w 74392"/>
                <a:gd name="connsiteY5" fmla="*/ 81705 h 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92" h="99822">
                  <a:moveTo>
                    <a:pt x="74393" y="12793"/>
                  </a:moveTo>
                  <a:cubicBezTo>
                    <a:pt x="49185" y="-3808"/>
                    <a:pt x="23669" y="-3252"/>
                    <a:pt x="13632" y="8712"/>
                  </a:cubicBezTo>
                  <a:cubicBezTo>
                    <a:pt x="8568" y="14758"/>
                    <a:pt x="5947" y="25491"/>
                    <a:pt x="9968" y="34128"/>
                  </a:cubicBezTo>
                  <a:cubicBezTo>
                    <a:pt x="19837" y="55296"/>
                    <a:pt x="60533" y="44116"/>
                    <a:pt x="70004" y="64698"/>
                  </a:cubicBezTo>
                  <a:cubicBezTo>
                    <a:pt x="74313" y="74070"/>
                    <a:pt x="70372" y="86143"/>
                    <a:pt x="64186" y="92388"/>
                  </a:cubicBezTo>
                  <a:cubicBezTo>
                    <a:pt x="52382" y="104302"/>
                    <a:pt x="24771" y="102703"/>
                    <a:pt x="0" y="81705"/>
                  </a:cubicBezTo>
                </a:path>
              </a:pathLst>
            </a:custGeom>
            <a:noFill/>
            <a:ln w="11723" cap="flat">
              <a:solidFill>
                <a:srgbClr val="D96930"/>
              </a:solid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302C525-0C25-F8F2-F129-4F767C01CFD4}"/>
                </a:ext>
              </a:extLst>
            </p:cNvPr>
            <p:cNvSpPr/>
            <p:nvPr/>
          </p:nvSpPr>
          <p:spPr>
            <a:xfrm>
              <a:off x="880472" y="2687223"/>
              <a:ext cx="992" cy="138251"/>
            </a:xfrm>
            <a:custGeom>
              <a:avLst/>
              <a:gdLst>
                <a:gd name="connsiteX0" fmla="*/ 0 w 992"/>
                <a:gd name="connsiteY0" fmla="*/ 0 h 138251"/>
                <a:gd name="connsiteX1" fmla="*/ 0 w 992"/>
                <a:gd name="connsiteY1" fmla="*/ 138251 h 138251"/>
              </a:gdLst>
              <a:ahLst/>
              <a:cxnLst>
                <a:cxn ang="0">
                  <a:pos x="connsiteX0" y="connsiteY0"/>
                </a:cxn>
                <a:cxn ang="0">
                  <a:pos x="connsiteX1" y="connsiteY1"/>
                </a:cxn>
              </a:cxnLst>
              <a:rect l="l" t="t" r="r" b="b"/>
              <a:pathLst>
                <a:path w="992" h="138251">
                  <a:moveTo>
                    <a:pt x="0" y="0"/>
                  </a:moveTo>
                  <a:lnTo>
                    <a:pt x="0" y="138251"/>
                  </a:lnTo>
                </a:path>
              </a:pathLst>
            </a:custGeom>
            <a:ln w="11723" cap="flat">
              <a:solidFill>
                <a:srgbClr val="D96930"/>
              </a:solid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157A03E-53AB-419A-F521-5D73CD7C6068}"/>
                </a:ext>
              </a:extLst>
            </p:cNvPr>
            <p:cNvSpPr/>
            <p:nvPr/>
          </p:nvSpPr>
          <p:spPr>
            <a:xfrm>
              <a:off x="756570" y="2635649"/>
              <a:ext cx="235995" cy="235995"/>
            </a:xfrm>
            <a:custGeom>
              <a:avLst/>
              <a:gdLst>
                <a:gd name="connsiteX0" fmla="*/ 117998 w 235995"/>
                <a:gd name="connsiteY0" fmla="*/ 235995 h 235995"/>
                <a:gd name="connsiteX1" fmla="*/ 0 w 235995"/>
                <a:gd name="connsiteY1" fmla="*/ 117998 h 235995"/>
                <a:gd name="connsiteX2" fmla="*/ 117998 w 235995"/>
                <a:gd name="connsiteY2" fmla="*/ 0 h 235995"/>
                <a:gd name="connsiteX3" fmla="*/ 235995 w 235995"/>
                <a:gd name="connsiteY3" fmla="*/ 117998 h 235995"/>
                <a:gd name="connsiteX4" fmla="*/ 117998 w 235995"/>
                <a:gd name="connsiteY4" fmla="*/ 235995 h 235995"/>
                <a:gd name="connsiteX5" fmla="*/ 117998 w 235995"/>
                <a:gd name="connsiteY5" fmla="*/ 22835 h 235995"/>
                <a:gd name="connsiteX6" fmla="*/ 22835 w 235995"/>
                <a:gd name="connsiteY6" fmla="*/ 117998 h 235995"/>
                <a:gd name="connsiteX7" fmla="*/ 117998 w 235995"/>
                <a:gd name="connsiteY7" fmla="*/ 213160 h 235995"/>
                <a:gd name="connsiteX8" fmla="*/ 213160 w 235995"/>
                <a:gd name="connsiteY8" fmla="*/ 117998 h 235995"/>
                <a:gd name="connsiteX9" fmla="*/ 117998 w 235995"/>
                <a:gd name="connsiteY9" fmla="*/ 22835 h 23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995" h="235995">
                  <a:moveTo>
                    <a:pt x="117998" y="235995"/>
                  </a:moveTo>
                  <a:cubicBezTo>
                    <a:pt x="52928" y="235995"/>
                    <a:pt x="0" y="183058"/>
                    <a:pt x="0" y="117998"/>
                  </a:cubicBezTo>
                  <a:cubicBezTo>
                    <a:pt x="0" y="52938"/>
                    <a:pt x="52928" y="0"/>
                    <a:pt x="117998" y="0"/>
                  </a:cubicBezTo>
                  <a:cubicBezTo>
                    <a:pt x="183068" y="0"/>
                    <a:pt x="235995" y="52938"/>
                    <a:pt x="235995" y="117998"/>
                  </a:cubicBezTo>
                  <a:cubicBezTo>
                    <a:pt x="235995" y="183058"/>
                    <a:pt x="183058" y="235995"/>
                    <a:pt x="117998" y="235995"/>
                  </a:cubicBezTo>
                  <a:close/>
                  <a:moveTo>
                    <a:pt x="117998" y="22835"/>
                  </a:moveTo>
                  <a:cubicBezTo>
                    <a:pt x="65527" y="22835"/>
                    <a:pt x="22835" y="65527"/>
                    <a:pt x="22835" y="117998"/>
                  </a:cubicBezTo>
                  <a:cubicBezTo>
                    <a:pt x="22835" y="170469"/>
                    <a:pt x="65527" y="213160"/>
                    <a:pt x="117998" y="213160"/>
                  </a:cubicBezTo>
                  <a:cubicBezTo>
                    <a:pt x="170469" y="213160"/>
                    <a:pt x="213160" y="170469"/>
                    <a:pt x="213160" y="117998"/>
                  </a:cubicBezTo>
                  <a:cubicBezTo>
                    <a:pt x="213160" y="65527"/>
                    <a:pt x="170469" y="22835"/>
                    <a:pt x="117998" y="22835"/>
                  </a:cubicBezTo>
                  <a:close/>
                </a:path>
              </a:pathLst>
            </a:custGeom>
            <a:solidFill>
              <a:srgbClr val="C4C4C4"/>
            </a:solidFill>
            <a:ln w="977" cap="flat">
              <a:noFill/>
              <a:prstDash val="solid"/>
              <a:miter/>
            </a:ln>
          </p:spPr>
          <p:txBody>
            <a:bodyPr rtlCol="0" anchor="ctr"/>
            <a:lstStyle/>
            <a:p>
              <a:endParaRPr lang="en-US"/>
            </a:p>
          </p:txBody>
        </p:sp>
        <p:grpSp>
          <p:nvGrpSpPr>
            <p:cNvPr id="174" name="Graphic 596">
              <a:extLst>
                <a:ext uri="{FF2B5EF4-FFF2-40B4-BE49-F238E27FC236}">
                  <a16:creationId xmlns:a16="http://schemas.microsoft.com/office/drawing/2014/main" id="{AA50D9FE-B1BB-F8F3-B976-414C5D23305E}"/>
                </a:ext>
              </a:extLst>
            </p:cNvPr>
            <p:cNvGrpSpPr/>
            <p:nvPr/>
          </p:nvGrpSpPr>
          <p:grpSpPr>
            <a:xfrm>
              <a:off x="592513" y="2710912"/>
              <a:ext cx="503498" cy="449155"/>
              <a:chOff x="5405720" y="3821605"/>
              <a:chExt cx="503498" cy="449155"/>
            </a:xfrm>
            <a:solidFill>
              <a:srgbClr val="30C4F3"/>
            </a:solidFill>
          </p:grpSpPr>
          <p:sp>
            <p:nvSpPr>
              <p:cNvPr id="176" name="Freeform: Shape 175">
                <a:extLst>
                  <a:ext uri="{FF2B5EF4-FFF2-40B4-BE49-F238E27FC236}">
                    <a16:creationId xmlns:a16="http://schemas.microsoft.com/office/drawing/2014/main" id="{1A6C6F4C-799C-A249-D321-B8288CD78969}"/>
                  </a:ext>
                </a:extLst>
              </p:cNvPr>
              <p:cNvSpPr/>
              <p:nvPr/>
            </p:nvSpPr>
            <p:spPr>
              <a:xfrm>
                <a:off x="5405720" y="3821605"/>
                <a:ext cx="503498" cy="449155"/>
              </a:xfrm>
              <a:custGeom>
                <a:avLst/>
                <a:gdLst>
                  <a:gd name="connsiteX0" fmla="*/ 46176 w 503498"/>
                  <a:gd name="connsiteY0" fmla="*/ 0 h 449155"/>
                  <a:gd name="connsiteX1" fmla="*/ 94934 w 503498"/>
                  <a:gd name="connsiteY1" fmla="*/ 107930 h 449155"/>
                  <a:gd name="connsiteX2" fmla="*/ 55440 w 503498"/>
                  <a:gd name="connsiteY2" fmla="*/ 176803 h 449155"/>
                  <a:gd name="connsiteX3" fmla="*/ 0 w 503498"/>
                  <a:gd name="connsiteY3" fmla="*/ 177786 h 449155"/>
                  <a:gd name="connsiteX4" fmla="*/ 0 w 503498"/>
                  <a:gd name="connsiteY4" fmla="*/ 311569 h 449155"/>
                  <a:gd name="connsiteX5" fmla="*/ 53365 w 503498"/>
                  <a:gd name="connsiteY5" fmla="*/ 311569 h 449155"/>
                  <a:gd name="connsiteX6" fmla="*/ 104326 w 503498"/>
                  <a:gd name="connsiteY6" fmla="*/ 437053 h 449155"/>
                  <a:gd name="connsiteX7" fmla="*/ 103592 w 503498"/>
                  <a:gd name="connsiteY7" fmla="*/ 449155 h 449155"/>
                  <a:gd name="connsiteX8" fmla="*/ 210420 w 503498"/>
                  <a:gd name="connsiteY8" fmla="*/ 449155 h 449155"/>
                  <a:gd name="connsiteX9" fmla="*/ 210420 w 503498"/>
                  <a:gd name="connsiteY9" fmla="*/ 386419 h 449155"/>
                  <a:gd name="connsiteX10" fmla="*/ 306218 w 503498"/>
                  <a:gd name="connsiteY10" fmla="*/ 386717 h 449155"/>
                  <a:gd name="connsiteX11" fmla="*/ 306218 w 503498"/>
                  <a:gd name="connsiteY11" fmla="*/ 449155 h 449155"/>
                  <a:gd name="connsiteX12" fmla="*/ 407884 w 503498"/>
                  <a:gd name="connsiteY12" fmla="*/ 449155 h 449155"/>
                  <a:gd name="connsiteX13" fmla="*/ 409075 w 503498"/>
                  <a:gd name="connsiteY13" fmla="*/ 439078 h 449155"/>
                  <a:gd name="connsiteX14" fmla="*/ 414963 w 503498"/>
                  <a:gd name="connsiteY14" fmla="*/ 402473 h 449155"/>
                  <a:gd name="connsiteX15" fmla="*/ 428108 w 503498"/>
                  <a:gd name="connsiteY15" fmla="*/ 361747 h 449155"/>
                  <a:gd name="connsiteX16" fmla="*/ 464207 w 503498"/>
                  <a:gd name="connsiteY16" fmla="*/ 295684 h 449155"/>
                  <a:gd name="connsiteX17" fmla="*/ 471683 w 503498"/>
                  <a:gd name="connsiteY17" fmla="*/ 220348 h 449155"/>
                  <a:gd name="connsiteX18" fmla="*/ 490547 w 503498"/>
                  <a:gd name="connsiteY18" fmla="*/ 197225 h 449155"/>
                  <a:gd name="connsiteX19" fmla="*/ 497556 w 503498"/>
                  <a:gd name="connsiteY19" fmla="*/ 129475 h 449155"/>
                  <a:gd name="connsiteX20" fmla="*/ 492076 w 503498"/>
                  <a:gd name="connsiteY20" fmla="*/ 117650 h 449155"/>
                  <a:gd name="connsiteX21" fmla="*/ 439694 w 503498"/>
                  <a:gd name="connsiteY21" fmla="*/ 150979 h 449155"/>
                  <a:gd name="connsiteX22" fmla="*/ 427284 w 503498"/>
                  <a:gd name="connsiteY22" fmla="*/ 136355 h 449155"/>
                  <a:gd name="connsiteX23" fmla="*/ 409353 w 503498"/>
                  <a:gd name="connsiteY23" fmla="*/ 150513 h 449155"/>
                  <a:gd name="connsiteX24" fmla="*/ 435157 w 503498"/>
                  <a:gd name="connsiteY24" fmla="*/ 180933 h 449155"/>
                  <a:gd name="connsiteX25" fmla="*/ 480400 w 503498"/>
                  <a:gd name="connsiteY25" fmla="*/ 152141 h 449155"/>
                  <a:gd name="connsiteX26" fmla="*/ 452372 w 503498"/>
                  <a:gd name="connsiteY26" fmla="*/ 207074 h 449155"/>
                  <a:gd name="connsiteX27" fmla="*/ 447279 w 503498"/>
                  <a:gd name="connsiteY27" fmla="*/ 211214 h 449155"/>
                  <a:gd name="connsiteX28" fmla="*/ 448302 w 503498"/>
                  <a:gd name="connsiteY28" fmla="*/ 217697 h 449155"/>
                  <a:gd name="connsiteX29" fmla="*/ 413473 w 503498"/>
                  <a:gd name="connsiteY29" fmla="*/ 344214 h 449155"/>
                  <a:gd name="connsiteX30" fmla="*/ 392634 w 503498"/>
                  <a:gd name="connsiteY30" fmla="*/ 397648 h 449155"/>
                  <a:gd name="connsiteX31" fmla="*/ 387739 w 503498"/>
                  <a:gd name="connsiteY31" fmla="*/ 426320 h 449155"/>
                  <a:gd name="connsiteX32" fmla="*/ 329053 w 503498"/>
                  <a:gd name="connsiteY32" fmla="*/ 426320 h 449155"/>
                  <a:gd name="connsiteX33" fmla="*/ 329053 w 503498"/>
                  <a:gd name="connsiteY33" fmla="*/ 359007 h 449155"/>
                  <a:gd name="connsiteX34" fmla="*/ 315074 w 503498"/>
                  <a:gd name="connsiteY34" fmla="*/ 362214 h 449155"/>
                  <a:gd name="connsiteX35" fmla="*/ 201018 w 503498"/>
                  <a:gd name="connsiteY35" fmla="*/ 362104 h 449155"/>
                  <a:gd name="connsiteX36" fmla="*/ 187585 w 503498"/>
                  <a:gd name="connsiteY36" fmla="*/ 359692 h 449155"/>
                  <a:gd name="connsiteX37" fmla="*/ 187585 w 503498"/>
                  <a:gd name="connsiteY37" fmla="*/ 426320 h 449155"/>
                  <a:gd name="connsiteX38" fmla="*/ 126824 w 503498"/>
                  <a:gd name="connsiteY38" fmla="*/ 426320 h 449155"/>
                  <a:gd name="connsiteX39" fmla="*/ 69111 w 503498"/>
                  <a:gd name="connsiteY39" fmla="*/ 293867 h 449155"/>
                  <a:gd name="connsiteX40" fmla="*/ 65725 w 503498"/>
                  <a:gd name="connsiteY40" fmla="*/ 288734 h 449155"/>
                  <a:gd name="connsiteX41" fmla="*/ 22835 w 503498"/>
                  <a:gd name="connsiteY41" fmla="*/ 288734 h 449155"/>
                  <a:gd name="connsiteX42" fmla="*/ 22835 w 503498"/>
                  <a:gd name="connsiteY42" fmla="*/ 200224 h 449155"/>
                  <a:gd name="connsiteX43" fmla="*/ 68793 w 503498"/>
                  <a:gd name="connsiteY43" fmla="*/ 199410 h 449155"/>
                  <a:gd name="connsiteX44" fmla="*/ 120549 w 503498"/>
                  <a:gd name="connsiteY44" fmla="*/ 109171 h 449155"/>
                  <a:gd name="connsiteX45" fmla="*/ 88094 w 503498"/>
                  <a:gd name="connsiteY45" fmla="*/ 37330 h 449155"/>
                  <a:gd name="connsiteX46" fmla="*/ 111356 w 503498"/>
                  <a:gd name="connsiteY46" fmla="*/ 44747 h 449155"/>
                  <a:gd name="connsiteX47" fmla="*/ 111356 w 503498"/>
                  <a:gd name="connsiteY47" fmla="*/ 20780 h 449155"/>
                  <a:gd name="connsiteX48" fmla="*/ 46176 w 503498"/>
                  <a:gd name="connsiteY48" fmla="*/ 0 h 44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3498" h="449155">
                    <a:moveTo>
                      <a:pt x="46176" y="0"/>
                    </a:moveTo>
                    <a:lnTo>
                      <a:pt x="94934" y="107930"/>
                    </a:lnTo>
                    <a:lnTo>
                      <a:pt x="55440" y="176803"/>
                    </a:lnTo>
                    <a:lnTo>
                      <a:pt x="0" y="177786"/>
                    </a:lnTo>
                    <a:lnTo>
                      <a:pt x="0" y="311569"/>
                    </a:lnTo>
                    <a:lnTo>
                      <a:pt x="53365" y="311569"/>
                    </a:lnTo>
                    <a:cubicBezTo>
                      <a:pt x="70888" y="339279"/>
                      <a:pt x="106382" y="403068"/>
                      <a:pt x="104326" y="437053"/>
                    </a:cubicBezTo>
                    <a:lnTo>
                      <a:pt x="103592" y="449155"/>
                    </a:lnTo>
                    <a:lnTo>
                      <a:pt x="210420" y="449155"/>
                    </a:lnTo>
                    <a:lnTo>
                      <a:pt x="210420" y="386419"/>
                    </a:lnTo>
                    <a:cubicBezTo>
                      <a:pt x="237653" y="389288"/>
                      <a:pt x="279511" y="389745"/>
                      <a:pt x="306218" y="386717"/>
                    </a:cubicBezTo>
                    <a:lnTo>
                      <a:pt x="306218" y="449155"/>
                    </a:lnTo>
                    <a:lnTo>
                      <a:pt x="407884" y="449155"/>
                    </a:lnTo>
                    <a:lnTo>
                      <a:pt x="409075" y="439078"/>
                    </a:lnTo>
                    <a:cubicBezTo>
                      <a:pt x="409095" y="438900"/>
                      <a:pt x="411180" y="421356"/>
                      <a:pt x="414963" y="402473"/>
                    </a:cubicBezTo>
                    <a:cubicBezTo>
                      <a:pt x="421942" y="367535"/>
                      <a:pt x="427859" y="361965"/>
                      <a:pt x="428108" y="361747"/>
                    </a:cubicBezTo>
                    <a:cubicBezTo>
                      <a:pt x="448272" y="344928"/>
                      <a:pt x="459382" y="313138"/>
                      <a:pt x="464207" y="295684"/>
                    </a:cubicBezTo>
                    <a:cubicBezTo>
                      <a:pt x="471425" y="269612"/>
                      <a:pt x="474076" y="242568"/>
                      <a:pt x="471683" y="220348"/>
                    </a:cubicBezTo>
                    <a:cubicBezTo>
                      <a:pt x="476498" y="215702"/>
                      <a:pt x="484053" y="207630"/>
                      <a:pt x="490547" y="197225"/>
                    </a:cubicBezTo>
                    <a:cubicBezTo>
                      <a:pt x="504972" y="174102"/>
                      <a:pt x="507405" y="150672"/>
                      <a:pt x="497556" y="129475"/>
                    </a:cubicBezTo>
                    <a:lnTo>
                      <a:pt x="492076" y="117650"/>
                    </a:lnTo>
                    <a:lnTo>
                      <a:pt x="439694" y="150979"/>
                    </a:lnTo>
                    <a:lnTo>
                      <a:pt x="427284" y="136355"/>
                    </a:lnTo>
                    <a:lnTo>
                      <a:pt x="409353" y="150513"/>
                    </a:lnTo>
                    <a:lnTo>
                      <a:pt x="435157" y="180933"/>
                    </a:lnTo>
                    <a:lnTo>
                      <a:pt x="480400" y="152141"/>
                    </a:lnTo>
                    <a:cubicBezTo>
                      <a:pt x="483130" y="181330"/>
                      <a:pt x="452710" y="206796"/>
                      <a:pt x="452372" y="207074"/>
                    </a:cubicBezTo>
                    <a:lnTo>
                      <a:pt x="447279" y="211214"/>
                    </a:lnTo>
                    <a:lnTo>
                      <a:pt x="448302" y="217697"/>
                    </a:lnTo>
                    <a:cubicBezTo>
                      <a:pt x="454914" y="259555"/>
                      <a:pt x="437013" y="324585"/>
                      <a:pt x="413473" y="344214"/>
                    </a:cubicBezTo>
                    <a:cubicBezTo>
                      <a:pt x="407824" y="348930"/>
                      <a:pt x="400348" y="359265"/>
                      <a:pt x="392634" y="397648"/>
                    </a:cubicBezTo>
                    <a:cubicBezTo>
                      <a:pt x="390430" y="408618"/>
                      <a:pt x="388782" y="419053"/>
                      <a:pt x="387739" y="426320"/>
                    </a:cubicBezTo>
                    <a:lnTo>
                      <a:pt x="329053" y="426320"/>
                    </a:lnTo>
                    <a:lnTo>
                      <a:pt x="329053" y="359007"/>
                    </a:lnTo>
                    <a:lnTo>
                      <a:pt x="315074" y="362214"/>
                    </a:lnTo>
                    <a:cubicBezTo>
                      <a:pt x="293222" y="367237"/>
                      <a:pt x="229264" y="367178"/>
                      <a:pt x="201018" y="362104"/>
                    </a:cubicBezTo>
                    <a:lnTo>
                      <a:pt x="187585" y="359692"/>
                    </a:lnTo>
                    <a:lnTo>
                      <a:pt x="187585" y="426320"/>
                    </a:lnTo>
                    <a:lnTo>
                      <a:pt x="126824" y="426320"/>
                    </a:lnTo>
                    <a:cubicBezTo>
                      <a:pt x="121760" y="374247"/>
                      <a:pt x="71424" y="297372"/>
                      <a:pt x="69111" y="293867"/>
                    </a:cubicBezTo>
                    <a:lnTo>
                      <a:pt x="65725" y="288734"/>
                    </a:lnTo>
                    <a:lnTo>
                      <a:pt x="22835" y="288734"/>
                    </a:lnTo>
                    <a:lnTo>
                      <a:pt x="22835" y="200224"/>
                    </a:lnTo>
                    <a:lnTo>
                      <a:pt x="68793" y="199410"/>
                    </a:lnTo>
                    <a:lnTo>
                      <a:pt x="120549" y="109171"/>
                    </a:lnTo>
                    <a:lnTo>
                      <a:pt x="88094" y="37330"/>
                    </a:lnTo>
                    <a:lnTo>
                      <a:pt x="111356" y="44747"/>
                    </a:lnTo>
                    <a:lnTo>
                      <a:pt x="111356" y="20780"/>
                    </a:lnTo>
                    <a:lnTo>
                      <a:pt x="46176" y="0"/>
                    </a:lnTo>
                    <a:close/>
                  </a:path>
                </a:pathLst>
              </a:custGeom>
              <a:solidFill>
                <a:srgbClr val="C4C4C4"/>
              </a:solidFill>
              <a:ln w="977"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70B7DAB-5D84-32BA-EDB5-1CF0B502F451}"/>
                  </a:ext>
                </a:extLst>
              </p:cNvPr>
              <p:cNvSpPr/>
              <p:nvPr/>
            </p:nvSpPr>
            <p:spPr>
              <a:xfrm>
                <a:off x="5517075" y="3866351"/>
                <a:ext cx="45471" cy="14495"/>
              </a:xfrm>
              <a:custGeom>
                <a:avLst/>
                <a:gdLst>
                  <a:gd name="connsiteX0" fmla="*/ 0 w 45471"/>
                  <a:gd name="connsiteY0" fmla="*/ 0 h 14495"/>
                  <a:gd name="connsiteX1" fmla="*/ 45472 w 45471"/>
                  <a:gd name="connsiteY1" fmla="*/ 14495 h 14495"/>
                  <a:gd name="connsiteX2" fmla="*/ 0 w 45471"/>
                  <a:gd name="connsiteY2" fmla="*/ 0 h 14495"/>
                  <a:gd name="connsiteX3" fmla="*/ 0 w 45471"/>
                  <a:gd name="connsiteY3" fmla="*/ 0 h 14495"/>
                </a:gdLst>
                <a:ahLst/>
                <a:cxnLst>
                  <a:cxn ang="0">
                    <a:pos x="connsiteX0" y="connsiteY0"/>
                  </a:cxn>
                  <a:cxn ang="0">
                    <a:pos x="connsiteX1" y="connsiteY1"/>
                  </a:cxn>
                  <a:cxn ang="0">
                    <a:pos x="connsiteX2" y="connsiteY2"/>
                  </a:cxn>
                  <a:cxn ang="0">
                    <a:pos x="connsiteX3" y="connsiteY3"/>
                  </a:cxn>
                </a:cxnLst>
                <a:rect l="l" t="t" r="r" b="b"/>
                <a:pathLst>
                  <a:path w="45471" h="14495">
                    <a:moveTo>
                      <a:pt x="0" y="0"/>
                    </a:moveTo>
                    <a:lnTo>
                      <a:pt x="45472" y="14495"/>
                    </a:lnTo>
                    <a:lnTo>
                      <a:pt x="0" y="0"/>
                    </a:lnTo>
                    <a:lnTo>
                      <a:pt x="0" y="0"/>
                    </a:lnTo>
                    <a:close/>
                  </a:path>
                </a:pathLst>
              </a:custGeom>
              <a:solidFill>
                <a:srgbClr val="30C4F3"/>
              </a:solidFill>
              <a:ln w="977"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B515CA7-3AED-9CE4-460B-C6FA717C6FA3}"/>
                  </a:ext>
                </a:extLst>
              </p:cNvPr>
              <p:cNvSpPr/>
              <p:nvPr/>
            </p:nvSpPr>
            <p:spPr>
              <a:xfrm>
                <a:off x="5517075" y="3842385"/>
                <a:ext cx="45471" cy="38462"/>
              </a:xfrm>
              <a:custGeom>
                <a:avLst/>
                <a:gdLst>
                  <a:gd name="connsiteX0" fmla="*/ 0 w 45471"/>
                  <a:gd name="connsiteY0" fmla="*/ 23967 h 38462"/>
                  <a:gd name="connsiteX1" fmla="*/ 45472 w 45471"/>
                  <a:gd name="connsiteY1" fmla="*/ 38462 h 38462"/>
                  <a:gd name="connsiteX2" fmla="*/ 44876 w 45471"/>
                  <a:gd name="connsiteY2" fmla="*/ 26082 h 38462"/>
                  <a:gd name="connsiteX3" fmla="*/ 45392 w 45471"/>
                  <a:gd name="connsiteY3" fmla="*/ 14466 h 38462"/>
                  <a:gd name="connsiteX4" fmla="*/ 0 w 45471"/>
                  <a:gd name="connsiteY4" fmla="*/ 0 h 38462"/>
                  <a:gd name="connsiteX5" fmla="*/ 0 w 45471"/>
                  <a:gd name="connsiteY5" fmla="*/ 23967 h 3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1" h="38462">
                    <a:moveTo>
                      <a:pt x="0" y="23967"/>
                    </a:moveTo>
                    <a:lnTo>
                      <a:pt x="45472" y="38462"/>
                    </a:lnTo>
                    <a:cubicBezTo>
                      <a:pt x="45074" y="34392"/>
                      <a:pt x="44876" y="30261"/>
                      <a:pt x="44876" y="26082"/>
                    </a:cubicBezTo>
                    <a:cubicBezTo>
                      <a:pt x="44876" y="22170"/>
                      <a:pt x="45055" y="18288"/>
                      <a:pt x="45392" y="14466"/>
                    </a:cubicBezTo>
                    <a:lnTo>
                      <a:pt x="0" y="0"/>
                    </a:lnTo>
                    <a:lnTo>
                      <a:pt x="0" y="23967"/>
                    </a:lnTo>
                    <a:close/>
                  </a:path>
                </a:pathLst>
              </a:custGeom>
              <a:gradFill flip="none" rotWithShape="1">
                <a:gsLst>
                  <a:gs pos="41000">
                    <a:srgbClr val="C4C4C4"/>
                  </a:gs>
                  <a:gs pos="85000">
                    <a:schemeClr val="bg1"/>
                  </a:gs>
                </a:gsLst>
                <a:lin ang="0" scaled="1"/>
                <a:tileRect/>
              </a:gradFill>
              <a:ln w="8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Freeform: Shape 178">
                <a:extLst>
                  <a:ext uri="{FF2B5EF4-FFF2-40B4-BE49-F238E27FC236}">
                    <a16:creationId xmlns:a16="http://schemas.microsoft.com/office/drawing/2014/main" id="{6E9A99D6-F256-418B-D01F-42EBFA4FADE4}"/>
                  </a:ext>
                </a:extLst>
              </p:cNvPr>
              <p:cNvSpPr/>
              <p:nvPr/>
            </p:nvSpPr>
            <p:spPr>
              <a:xfrm>
                <a:off x="5792764" y="3925425"/>
                <a:ext cx="40239" cy="46692"/>
              </a:xfrm>
              <a:custGeom>
                <a:avLst/>
                <a:gdLst>
                  <a:gd name="connsiteX0" fmla="*/ 40239 w 40239"/>
                  <a:gd name="connsiteY0" fmla="*/ 32535 h 46692"/>
                  <a:gd name="connsiteX1" fmla="*/ 12639 w 40239"/>
                  <a:gd name="connsiteY1" fmla="*/ 0 h 46692"/>
                  <a:gd name="connsiteX2" fmla="*/ 0 w 40239"/>
                  <a:gd name="connsiteY2" fmla="*/ 20393 h 46692"/>
                  <a:gd name="connsiteX3" fmla="*/ 22309 w 40239"/>
                  <a:gd name="connsiteY3" fmla="*/ 46693 h 46692"/>
                  <a:gd name="connsiteX4" fmla="*/ 40239 w 40239"/>
                  <a:gd name="connsiteY4" fmla="*/ 32535 h 4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9" h="46692">
                    <a:moveTo>
                      <a:pt x="40239" y="32535"/>
                    </a:moveTo>
                    <a:lnTo>
                      <a:pt x="12639" y="0"/>
                    </a:lnTo>
                    <a:cubicBezTo>
                      <a:pt x="9055" y="7208"/>
                      <a:pt x="4815" y="14029"/>
                      <a:pt x="0" y="20393"/>
                    </a:cubicBezTo>
                    <a:lnTo>
                      <a:pt x="22309" y="46693"/>
                    </a:lnTo>
                    <a:lnTo>
                      <a:pt x="40239" y="32535"/>
                    </a:lnTo>
                    <a:close/>
                  </a:path>
                </a:pathLst>
              </a:custGeom>
              <a:gradFill flip="none" rotWithShape="1">
                <a:gsLst>
                  <a:gs pos="41000">
                    <a:srgbClr val="C4C4C4"/>
                  </a:gs>
                  <a:gs pos="85000">
                    <a:schemeClr val="bg1"/>
                  </a:gs>
                </a:gsLst>
                <a:lin ang="13500000" scaled="1"/>
                <a:tileRect/>
              </a:gradFill>
              <a:ln w="8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5" name="Freeform: Shape 174">
              <a:extLst>
                <a:ext uri="{FF2B5EF4-FFF2-40B4-BE49-F238E27FC236}">
                  <a16:creationId xmlns:a16="http://schemas.microsoft.com/office/drawing/2014/main" id="{4E0DCC65-65C3-D4AA-B1D2-CB23C9A23044}"/>
                </a:ext>
              </a:extLst>
            </p:cNvPr>
            <p:cNvSpPr/>
            <p:nvPr/>
          </p:nvSpPr>
          <p:spPr>
            <a:xfrm>
              <a:off x="715395" y="2883406"/>
              <a:ext cx="33140" cy="33140"/>
            </a:xfrm>
            <a:custGeom>
              <a:avLst/>
              <a:gdLst>
                <a:gd name="connsiteX0" fmla="*/ 0 w 33140"/>
                <a:gd name="connsiteY0" fmla="*/ 0 h 33140"/>
                <a:gd name="connsiteX1" fmla="*/ 33141 w 33140"/>
                <a:gd name="connsiteY1" fmla="*/ 0 h 33140"/>
                <a:gd name="connsiteX2" fmla="*/ 33141 w 33140"/>
                <a:gd name="connsiteY2" fmla="*/ 33141 h 33140"/>
                <a:gd name="connsiteX3" fmla="*/ 0 w 33140"/>
                <a:gd name="connsiteY3" fmla="*/ 33141 h 33140"/>
              </a:gdLst>
              <a:ahLst/>
              <a:cxnLst>
                <a:cxn ang="0">
                  <a:pos x="connsiteX0" y="connsiteY0"/>
                </a:cxn>
                <a:cxn ang="0">
                  <a:pos x="connsiteX1" y="connsiteY1"/>
                </a:cxn>
                <a:cxn ang="0">
                  <a:pos x="connsiteX2" y="connsiteY2"/>
                </a:cxn>
                <a:cxn ang="0">
                  <a:pos x="connsiteX3" y="connsiteY3"/>
                </a:cxn>
              </a:cxnLst>
              <a:rect l="l" t="t" r="r" b="b"/>
              <a:pathLst>
                <a:path w="33140" h="33140">
                  <a:moveTo>
                    <a:pt x="0" y="0"/>
                  </a:moveTo>
                  <a:lnTo>
                    <a:pt x="33141" y="0"/>
                  </a:lnTo>
                  <a:lnTo>
                    <a:pt x="33141" y="33141"/>
                  </a:lnTo>
                  <a:lnTo>
                    <a:pt x="0" y="33141"/>
                  </a:lnTo>
                  <a:close/>
                </a:path>
              </a:pathLst>
            </a:custGeom>
            <a:solidFill>
              <a:srgbClr val="D96930"/>
            </a:solidFill>
            <a:ln w="977" cap="flat">
              <a:noFill/>
              <a:prstDash val="solid"/>
              <a:miter/>
            </a:ln>
          </p:spPr>
          <p:txBody>
            <a:bodyPr rtlCol="0" anchor="ctr"/>
            <a:lstStyle/>
            <a:p>
              <a:endParaRPr lang="en-US"/>
            </a:p>
          </p:txBody>
        </p:sp>
      </p:grpSp>
      <p:pic>
        <p:nvPicPr>
          <p:cNvPr id="54" name="Picture 53">
            <a:extLst>
              <a:ext uri="{FF2B5EF4-FFF2-40B4-BE49-F238E27FC236}">
                <a16:creationId xmlns:a16="http://schemas.microsoft.com/office/drawing/2014/main" id="{C83ACEF2-2AC8-8BBE-42B5-B6410F564E9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931" y="194083"/>
            <a:ext cx="3111837" cy="580567"/>
          </a:xfrm>
          <a:prstGeom prst="rect">
            <a:avLst/>
          </a:prstGeom>
        </p:spPr>
      </p:pic>
      <p:pic>
        <p:nvPicPr>
          <p:cNvPr id="53" name="Picture 52">
            <a:extLst>
              <a:ext uri="{FF2B5EF4-FFF2-40B4-BE49-F238E27FC236}">
                <a16:creationId xmlns:a16="http://schemas.microsoft.com/office/drawing/2014/main" id="{FC01C05B-91C7-2C1C-C2BB-48FFB3E0268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8189" y="-131151"/>
            <a:ext cx="994395" cy="2097113"/>
          </a:xfrm>
          <a:prstGeom prst="rect">
            <a:avLst/>
          </a:prstGeom>
        </p:spPr>
      </p:pic>
    </p:spTree>
    <p:extLst>
      <p:ext uri="{BB962C8B-B14F-4D97-AF65-F5344CB8AC3E}">
        <p14:creationId xmlns:p14="http://schemas.microsoft.com/office/powerpoint/2010/main" val="15503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laybook">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IntelOne 2022 Brand Update">
      <a:majorFont>
        <a:latin typeface="IntelOne Display Regular"/>
        <a:ea typeface="Helvetica Neue"/>
        <a:cs typeface="Helvetica Neue"/>
      </a:majorFont>
      <a:minorFont>
        <a:latin typeface="IntelOne Text"/>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laybook" id="{09BDEC6E-98FE-4E26-AF3A-7762F328809E}" vid="{7CC89201-5436-4045-BCC4-58919C96B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7266A4129B54292EEDD50EEBCDC66" ma:contentTypeVersion="17" ma:contentTypeDescription="Create a new document." ma:contentTypeScope="" ma:versionID="d9bc617cfa1804b9a98091504996c6a4">
  <xsd:schema xmlns:xsd="http://www.w3.org/2001/XMLSchema" xmlns:xs="http://www.w3.org/2001/XMLSchema" xmlns:p="http://schemas.microsoft.com/office/2006/metadata/properties" xmlns:ns2="52dfbfc3-fe40-42da-a9ad-f499c2523485" xmlns:ns3="2d795756-d10d-4048-8e11-53cdc6a995cd" xmlns:ns4="a7bc6c04-a6f3-4b85-abcc-278c78dc556b" targetNamespace="http://schemas.microsoft.com/office/2006/metadata/properties" ma:root="true" ma:fieldsID="e85e8a9c665f9e874381e87e482e7fa3" ns2:_="" ns3:_="" ns4:_="">
    <xsd:import namespace="52dfbfc3-fe40-42da-a9ad-f499c2523485"/>
    <xsd:import namespace="2d795756-d10d-4048-8e11-53cdc6a995cd"/>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fbfc3-fe40-42da-a9ad-f499c2523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95756-d10d-4048-8e11-53cdc6a995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7bcebcc-9073-461d-830c-425926eb073f}" ma:internalName="TaxCatchAll" ma:showField="CatchAllData" ma:web="2d795756-d10d-4048-8e11-53cdc6a995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bc6c04-a6f3-4b85-abcc-278c78dc556b" xsi:nil="true"/>
    <lcf76f155ced4ddcb4097134ff3c332f xmlns="52dfbfc3-fe40-42da-a9ad-f499c25234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0FF26E-FDF7-43F8-9D2F-AEE639D9B8EF}"/>
</file>

<file path=customXml/itemProps2.xml><?xml version="1.0" encoding="utf-8"?>
<ds:datastoreItem xmlns:ds="http://schemas.openxmlformats.org/officeDocument/2006/customXml" ds:itemID="{2BA3409B-0D62-4173-928A-CF533FE93539}"/>
</file>

<file path=customXml/itemProps3.xml><?xml version="1.0" encoding="utf-8"?>
<ds:datastoreItem xmlns:ds="http://schemas.openxmlformats.org/officeDocument/2006/customXml" ds:itemID="{B8806F84-E89E-4888-9C7A-8C142017B721}"/>
</file>

<file path=docProps/app.xml><?xml version="1.0" encoding="utf-8"?>
<Properties xmlns="http://schemas.openxmlformats.org/officeDocument/2006/extended-properties" xmlns:vt="http://schemas.openxmlformats.org/officeDocument/2006/docPropsVTypes">
  <Template>Playbook</Template>
  <TotalTime>27</TotalTime>
  <Words>361</Words>
  <Application>Microsoft Office PowerPoint</Application>
  <PresentationFormat>Widescreen</PresentationFormat>
  <Paragraphs>49</Paragraphs>
  <Slides>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Helvetica</vt:lpstr>
      <vt:lpstr>Helvetica Neue Medium</vt:lpstr>
      <vt:lpstr>Intel Clear</vt:lpstr>
      <vt:lpstr>IntelOne Display Light</vt:lpstr>
      <vt:lpstr>IntelOne Display Regular</vt:lpstr>
      <vt:lpstr>IntelOne Text</vt:lpstr>
      <vt:lpstr>Wingdings</vt:lpstr>
      <vt:lpstr>Playbook</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qingdao wintec system co ltd self checkout solution enabled with loss prevention 2023 11 30</dc:title>
  <dc:creator>Alana Sayare</dc:creator>
  <cp:lastModifiedBy>Alana Sayare</cp:lastModifiedBy>
  <cp:revision>4</cp:revision>
  <dcterms:created xsi:type="dcterms:W3CDTF">2023-11-07T22:03:26Z</dcterms:created>
  <dcterms:modified xsi:type="dcterms:W3CDTF">2023-11-30T21:12:28Z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0x0101002477266A4129B54292EEDD50EEBCDC66</vt:lpwstr>
  </property>
  <property fmtid="{D5CDD505-2E9C-101B-9397-08002B2CF9AE}" pid="3" name="MediaServiceImageTags">
    <vt:lpwstr/>
  </property>
</Properties>
</file>