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4"/>
  </p:sldMasterIdLst>
  <p:notesMasterIdLst>
    <p:notesMasterId r:id="rId29"/>
  </p:notesMasterIdLst>
  <p:sldIdLst>
    <p:sldId id="2147483444" r:id="rId5"/>
    <p:sldId id="274" r:id="rId6"/>
    <p:sldId id="2147483435" r:id="rId7"/>
    <p:sldId id="2147483481" r:id="rId8"/>
    <p:sldId id="2147483493" r:id="rId9"/>
    <p:sldId id="369" r:id="rId10"/>
    <p:sldId id="2147483500" r:id="rId11"/>
    <p:sldId id="2147483449" r:id="rId12"/>
    <p:sldId id="2147483457" r:id="rId13"/>
    <p:sldId id="2147483458" r:id="rId14"/>
    <p:sldId id="2147483462" r:id="rId15"/>
    <p:sldId id="2147483461" r:id="rId16"/>
    <p:sldId id="2147483494" r:id="rId17"/>
    <p:sldId id="2147483501" r:id="rId18"/>
    <p:sldId id="2147483441" r:id="rId19"/>
    <p:sldId id="2147483495" r:id="rId20"/>
    <p:sldId id="2147483496" r:id="rId21"/>
    <p:sldId id="2147483497" r:id="rId22"/>
    <p:sldId id="2147483498" r:id="rId23"/>
    <p:sldId id="2147483499" r:id="rId24"/>
    <p:sldId id="2147483463" r:id="rId25"/>
    <p:sldId id="2147483464" r:id="rId26"/>
    <p:sldId id="291" r:id="rId27"/>
    <p:sldId id="2147483421" r:id="rId28"/>
  </p:sldIdLst>
  <p:sldSz cx="12192000" cy="6858000"/>
  <p:notesSz cx="6858000" cy="9144000"/>
  <p:defaultTextStyle>
    <a:defPPr>
      <a:defRPr lang="en-US"/>
    </a:defPPr>
    <a:lvl1pPr marL="0" algn="l" defTabSz="914321" rtl="0" eaLnBrk="1" latinLnBrk="0" hangingPunct="1">
      <a:defRPr sz="1800" kern="1200">
        <a:solidFill>
          <a:schemeClr val="tx1"/>
        </a:solidFill>
        <a:latin typeface="+mn-lt"/>
        <a:ea typeface="+mn-ea"/>
        <a:cs typeface="+mn-cs"/>
      </a:defRPr>
    </a:lvl1pPr>
    <a:lvl2pPr marL="457160" algn="l" defTabSz="914321" rtl="0" eaLnBrk="1" latinLnBrk="0" hangingPunct="1">
      <a:defRPr sz="1800" kern="1200">
        <a:solidFill>
          <a:schemeClr val="tx1"/>
        </a:solidFill>
        <a:latin typeface="+mn-lt"/>
        <a:ea typeface="+mn-ea"/>
        <a:cs typeface="+mn-cs"/>
      </a:defRPr>
    </a:lvl2pPr>
    <a:lvl3pPr marL="914321" algn="l" defTabSz="914321" rtl="0" eaLnBrk="1" latinLnBrk="0" hangingPunct="1">
      <a:defRPr sz="1800" kern="1200">
        <a:solidFill>
          <a:schemeClr val="tx1"/>
        </a:solidFill>
        <a:latin typeface="+mn-lt"/>
        <a:ea typeface="+mn-ea"/>
        <a:cs typeface="+mn-cs"/>
      </a:defRPr>
    </a:lvl3pPr>
    <a:lvl4pPr marL="1371482" algn="l" defTabSz="914321" rtl="0" eaLnBrk="1" latinLnBrk="0" hangingPunct="1">
      <a:defRPr sz="1800" kern="1200">
        <a:solidFill>
          <a:schemeClr val="tx1"/>
        </a:solidFill>
        <a:latin typeface="+mn-lt"/>
        <a:ea typeface="+mn-ea"/>
        <a:cs typeface="+mn-cs"/>
      </a:defRPr>
    </a:lvl4pPr>
    <a:lvl5pPr marL="1828642" algn="l" defTabSz="914321" rtl="0" eaLnBrk="1" latinLnBrk="0" hangingPunct="1">
      <a:defRPr sz="1800" kern="1200">
        <a:solidFill>
          <a:schemeClr val="tx1"/>
        </a:solidFill>
        <a:latin typeface="+mn-lt"/>
        <a:ea typeface="+mn-ea"/>
        <a:cs typeface="+mn-cs"/>
      </a:defRPr>
    </a:lvl5pPr>
    <a:lvl6pPr marL="2285802" algn="l" defTabSz="914321" rtl="0" eaLnBrk="1" latinLnBrk="0" hangingPunct="1">
      <a:defRPr sz="1800" kern="1200">
        <a:solidFill>
          <a:schemeClr val="tx1"/>
        </a:solidFill>
        <a:latin typeface="+mn-lt"/>
        <a:ea typeface="+mn-ea"/>
        <a:cs typeface="+mn-cs"/>
      </a:defRPr>
    </a:lvl6pPr>
    <a:lvl7pPr marL="2742963" algn="l" defTabSz="914321" rtl="0" eaLnBrk="1" latinLnBrk="0" hangingPunct="1">
      <a:defRPr sz="1800" kern="1200">
        <a:solidFill>
          <a:schemeClr val="tx1"/>
        </a:solidFill>
        <a:latin typeface="+mn-lt"/>
        <a:ea typeface="+mn-ea"/>
        <a:cs typeface="+mn-cs"/>
      </a:defRPr>
    </a:lvl7pPr>
    <a:lvl8pPr marL="3200124" algn="l" defTabSz="914321" rtl="0" eaLnBrk="1" latinLnBrk="0" hangingPunct="1">
      <a:defRPr sz="1800" kern="1200">
        <a:solidFill>
          <a:schemeClr val="tx1"/>
        </a:solidFill>
        <a:latin typeface="+mn-lt"/>
        <a:ea typeface="+mn-ea"/>
        <a:cs typeface="+mn-cs"/>
      </a:defRPr>
    </a:lvl8pPr>
    <a:lvl9pPr marL="3657284" algn="l" defTabSz="914321"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D7F2EF6-ED19-4BAF-BE6A-5AD705F03FCF}">
          <p14:sldIdLst>
            <p14:sldId id="2147483444"/>
            <p14:sldId id="274"/>
            <p14:sldId id="2147483435"/>
            <p14:sldId id="2147483481"/>
            <p14:sldId id="2147483493"/>
            <p14:sldId id="369"/>
            <p14:sldId id="2147483500"/>
            <p14:sldId id="2147483449"/>
            <p14:sldId id="2147483457"/>
            <p14:sldId id="2147483458"/>
            <p14:sldId id="2147483462"/>
            <p14:sldId id="2147483461"/>
            <p14:sldId id="2147483494"/>
            <p14:sldId id="2147483501"/>
            <p14:sldId id="2147483441"/>
          </p14:sldIdLst>
        </p14:section>
        <p14:section name="Backup" id="{4291C3C2-923D-4812-A3AA-C22FB5AF12CF}">
          <p14:sldIdLst>
            <p14:sldId id="2147483495"/>
            <p14:sldId id="2147483496"/>
            <p14:sldId id="2147483497"/>
            <p14:sldId id="2147483498"/>
            <p14:sldId id="2147483499"/>
            <p14:sldId id="2147483463"/>
            <p14:sldId id="2147483464"/>
            <p14:sldId id="291"/>
            <p14:sldId id="2147483421"/>
          </p14:sldIdLst>
        </p14:section>
      </p14:sectionLst>
    </p:ext>
    <p:ext uri="{EFAFB233-063F-42B5-8137-9DF3F51BA10A}">
      <p15:sldGuideLst xmlns:p15="http://schemas.microsoft.com/office/powerpoint/2012/main">
        <p15:guide id="1" pos="2593" userDrawn="1">
          <p15:clr>
            <a:srgbClr val="A4A3A4"/>
          </p15:clr>
        </p15:guide>
        <p15:guide id="2" pos="2729" userDrawn="1">
          <p15:clr>
            <a:srgbClr val="A4A3A4"/>
          </p15:clr>
        </p15:guide>
        <p15:guide id="3" pos="4997" userDrawn="1">
          <p15:clr>
            <a:srgbClr val="A4A3A4"/>
          </p15:clr>
        </p15:guide>
        <p15:guide id="4" pos="5087" userDrawn="1">
          <p15:clr>
            <a:srgbClr val="A4A3A4"/>
          </p15:clr>
        </p15:guide>
        <p15:guide id="5"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50080E-87D4-08B1-5E7A-0BFFA8B10BFF}" name="Lober, David L" initials="DL" userId="S::david.l.lober@intel.com::71955b8e-dd72-4800-904a-ecc468a093f9" providerId="AD"/>
  <p188:author id="{4708041A-AA66-9072-22AB-7503C43671D0}" name="Brenner, David" initials="BD" userId="S::david.brenner@intel.com::65d8187c-5b95-49a5-aa9e-4504b3019e26" providerId="AD"/>
  <p188:author id="{6D85B034-D2C5-E1BD-79DA-D670E9C27389}" name="Feng, David" initials="DF" userId="S::david.feng@intel.com::04cdc8ec-7915-4380-8774-1ee6b849cac7" providerId="AD"/>
  <p188:author id="{A4E96B35-2436-962F-C2F1-2FACB4D04287}" name="Lim, June" initials="LJ" userId="S::june.lim@intel.com::8ed9f270-f1bb-4b72-8c34-25acd14d2577" providerId="AD"/>
  <p188:author id="{3D90BF40-2D0B-B98D-944E-2FEDD9248A4B}" name="Lozano, Lisa" initials="LL" userId="S::lisa.lozano@intel.com::5d169648-0f73-467b-ad81-76ebafde4283" providerId="AD"/>
  <p188:author id="{335DCF44-9566-A1BD-2ECE-C60A0F12CCF5}" name="Monson, Michael R" initials="MR" userId="S::michael.r.monson@intel.com::c175972e-5854-48cc-926c-7953befcb6c8" providerId="AD"/>
  <p188:author id="{261ECE48-A30D-7FF0-26DD-E1DD01FB8791}" name="Sever, Isaac" initials="IS" userId="S::isaac.sever@intel.com::01ca9380-cf51-4039-bf4a-ceb8a9204495" providerId="AD"/>
  <p188:author id="{19231D4B-7E84-6A16-F80E-F49219C9244F}" name="Masci, Michael" initials="MM" userId="S::michael.masci@intel.com::a0e1da5a-faad-4a8f-809f-d488bcf5572e" providerId="AD"/>
  <p188:author id="{8865CB54-5DA1-96DD-D3ED-1602273EF4B9}" name="Harkins, KelseyX" initials="HK" userId="S::kelseyx.harkins@intel.com::807bc748-0c91-45fa-87c1-29efcfa0f85c" providerId="AD"/>
  <p188:author id="{A3CB2657-0DFD-585B-E634-F24B72041FFE}" name="Lang, Pat" initials="PL" userId="S::pat.lang@intel.com::24392ccf-49e6-47e5-bdac-9af319a8ba07" providerId="AD"/>
  <p188:author id="{8B074860-79EA-BD34-F5EB-EC67A85C4DAC}" name="Miller, Marcie M" initials="MM" userId="S::marcie.m.miller@intel.com::02c5bb5d-7591-4716-a358-dc2176a89b40" providerId="AD"/>
  <p188:author id="{6D3F3664-A788-0BD7-8FD4-E11AC77A9A72}" name="Mangano, Claudine A" initials="CM" userId="S::claudine.a.mangano@intel.com::1f3ade8a-1bb1-4986-9747-2ee5427291ee" providerId="AD"/>
  <p188:author id="{5982E46E-FF4D-CAB0-37BE-8DFDE40496DA}" name="Chilka, Bindu" initials="CB" userId="S::bindu.chilka@intel.com::0840465b-27d9-44d0-869f-406ad9602dd7" providerId="AD"/>
  <p188:author id="{F401A26F-EC96-660E-FB7D-3ECDC29B383C}" name="Larson, Jennifer R" initials="LR" userId="S::jennifer.r.larson@intel.com::d47bd99f-35fa-4d32-bd6c-a52fc25137ca" providerId="AD"/>
  <p188:author id="{956A4270-64CF-8ED8-A2F5-5C52381A939C}" name="Glenn Doherty" initials="GD" userId="S::glenn.doherty@qindle.com::a0302f40-2ee6-4bc8-a97c-ade840d36bb8" providerId="AD"/>
  <p188:author id="{7F6B307E-90F6-2ADB-E5AC-BC9BA1A0C25C}" name="Sophie Panton" initials="" userId="S::sophie.panton@qindle.com::f9043974-4089-4735-a9b7-1b5f7c265747" providerId="AD"/>
  <p188:author id="{1C394388-CF2F-6882-4710-B5309489B1A0}" name="Thomas Galvan" initials="TG" userId="S::thomas.galvan@qindle.com::46e84d9c-5db4-4e2a-b714-6579643788c1" providerId="AD"/>
  <p188:author id="{58405096-CEF9-61FE-7113-04E763BE1F82}" name="Jose Meulemans" initials="JM" userId="S::info@yosayacupunctuur.nl::fa26f01d-7de6-41f5-a075-d95cc035d65a" providerId="AD"/>
  <p188:author id="{5549E99C-E83F-6551-14D4-FFCF3CD1C016}" name="Sech, Lindsey A" initials="LS" userId="S::lindsey.a.sech@intel.com::0014e4ee-ff54-4c30-a588-1d0fa87e27b1" providerId="AD"/>
  <p188:author id="{6E477BB2-886D-F3CC-4EF7-1C339A5F0896}" name="Goodell, Steve" initials="" userId="S::steve.goodell@intel.com::b1156c42-c3cb-4430-a5ae-e14f261b926e" providerId="AD"/>
  <p188:author id="{5FED14B5-E1C3-1F96-DBE6-3A5CCDED91A9}" name="Dunn, Ansley" initials="" userId="S::ansley.dunn@intel.com::cbb17763-f689-407b-92aa-5de557e123b9" providerId="AD"/>
  <p188:author id="{4280F1C4-770C-CEA3-F8F2-595E7A8223AC}" name="Michelet, Lindsay" initials="" userId="S::lindsay.michelet@intel.com::c5536972-92dc-4961-af37-e2e744576646" providerId="AD"/>
  <p188:author id="{DB1864D4-9950-84FA-2778-53D0C10B9032}" name="Jason Kempen" initials="JK" userId="S::jason.kempen@qindle.com::3d4242a2-5848-4fbc-941e-d7a562a86cd1" providerId="AD"/>
  <p188:author id="{F83D0CE0-559D-43C0-3164-21048EAF2E0F}" name="Formica, Matthew" initials="" userId="S::matthew.formica@intel.com::cbe6322f-eb50-4236-a1de-96f292ac28d2" providerId="AD"/>
  <p188:author id="{0D4836E2-2AD1-A795-A0E8-DA7617D88CE3}" name="Mayberry, Haley" initials="MH" userId="S::haley.mayberry@intel.com::691b60df-162b-40ac-ab04-fddf198357f5" providerId="AD"/>
  <p188:author id="{6629AFF5-2E3A-B95C-96E9-E09777861DCF}" name="Said, Asaad F" initials="AS" userId="S::asaad.f.said@intel.com::9674346d-b801-42b2-a60d-e5d3278e2388" providerId="AD"/>
  <p188:author id="{81C6FFFB-28BB-D8C3-734B-291918DF910A}" name="Black, Graham" initials="" userId="S::graham.black@intel.com::5b825f80-2e6b-4bd3-8856-2170bb1bd7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E3FF"/>
    <a:srgbClr val="00FA00"/>
    <a:srgbClr val="00C7FD"/>
    <a:srgbClr val="073C73"/>
    <a:srgbClr val="001E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6" d="100"/>
          <a:sy n="56" d="100"/>
        </p:scale>
        <p:origin x="712" y="52"/>
      </p:cViewPr>
      <p:guideLst>
        <p:guide pos="2593"/>
        <p:guide pos="2729"/>
        <p:guide pos="4997"/>
        <p:guide pos="5087"/>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C9C616-643C-4B5C-8039-6563C8480492}" type="datetimeFigureOut">
              <a:rPr lang="en-US" smtClean="0"/>
              <a:t>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627FF8-B055-4F8A-987B-DC28940910B3}" type="slidenum">
              <a:rPr lang="en-US" smtClean="0"/>
              <a:t>‹#›</a:t>
            </a:fld>
            <a:endParaRPr lang="en-US"/>
          </a:p>
        </p:txBody>
      </p:sp>
    </p:spTree>
    <p:extLst>
      <p:ext uri="{BB962C8B-B14F-4D97-AF65-F5344CB8AC3E}">
        <p14:creationId xmlns:p14="http://schemas.microsoft.com/office/powerpoint/2010/main" val="1385305620"/>
      </p:ext>
    </p:extLst>
  </p:cSld>
  <p:clrMap bg1="lt1" tx1="dk1" bg2="lt2" tx2="dk2" accent1="accent1" accent2="accent2" accent3="accent3" accent4="accent4" accent5="accent5" accent6="accent6" hlink="hlink" folHlink="folHlink"/>
  <p:notesStyle>
    <a:lvl1pPr marL="0" algn="l" defTabSz="372053" rtl="0" eaLnBrk="1" latinLnBrk="0" hangingPunct="1">
      <a:defRPr sz="488" kern="1200">
        <a:solidFill>
          <a:schemeClr val="tx1"/>
        </a:solidFill>
        <a:latin typeface="+mn-lt"/>
        <a:ea typeface="+mn-ea"/>
        <a:cs typeface="+mn-cs"/>
      </a:defRPr>
    </a:lvl1pPr>
    <a:lvl2pPr marL="186027" algn="l" defTabSz="372053" rtl="0" eaLnBrk="1" latinLnBrk="0" hangingPunct="1">
      <a:defRPr sz="488" kern="1200">
        <a:solidFill>
          <a:schemeClr val="tx1"/>
        </a:solidFill>
        <a:latin typeface="+mn-lt"/>
        <a:ea typeface="+mn-ea"/>
        <a:cs typeface="+mn-cs"/>
      </a:defRPr>
    </a:lvl2pPr>
    <a:lvl3pPr marL="372053" algn="l" defTabSz="372053" rtl="0" eaLnBrk="1" latinLnBrk="0" hangingPunct="1">
      <a:defRPr sz="488" kern="1200">
        <a:solidFill>
          <a:schemeClr val="tx1"/>
        </a:solidFill>
        <a:latin typeface="+mn-lt"/>
        <a:ea typeface="+mn-ea"/>
        <a:cs typeface="+mn-cs"/>
      </a:defRPr>
    </a:lvl3pPr>
    <a:lvl4pPr marL="558080" algn="l" defTabSz="372053" rtl="0" eaLnBrk="1" latinLnBrk="0" hangingPunct="1">
      <a:defRPr sz="488" kern="1200">
        <a:solidFill>
          <a:schemeClr val="tx1"/>
        </a:solidFill>
        <a:latin typeface="+mn-lt"/>
        <a:ea typeface="+mn-ea"/>
        <a:cs typeface="+mn-cs"/>
      </a:defRPr>
    </a:lvl4pPr>
    <a:lvl5pPr marL="744107" algn="l" defTabSz="372053" rtl="0" eaLnBrk="1" latinLnBrk="0" hangingPunct="1">
      <a:defRPr sz="488" kern="1200">
        <a:solidFill>
          <a:schemeClr val="tx1"/>
        </a:solidFill>
        <a:latin typeface="+mn-lt"/>
        <a:ea typeface="+mn-ea"/>
        <a:cs typeface="+mn-cs"/>
      </a:defRPr>
    </a:lvl5pPr>
    <a:lvl6pPr marL="930133" algn="l" defTabSz="372053" rtl="0" eaLnBrk="1" latinLnBrk="0" hangingPunct="1">
      <a:defRPr sz="488" kern="1200">
        <a:solidFill>
          <a:schemeClr val="tx1"/>
        </a:solidFill>
        <a:latin typeface="+mn-lt"/>
        <a:ea typeface="+mn-ea"/>
        <a:cs typeface="+mn-cs"/>
      </a:defRPr>
    </a:lvl6pPr>
    <a:lvl7pPr marL="1116160" algn="l" defTabSz="372053" rtl="0" eaLnBrk="1" latinLnBrk="0" hangingPunct="1">
      <a:defRPr sz="488" kern="1200">
        <a:solidFill>
          <a:schemeClr val="tx1"/>
        </a:solidFill>
        <a:latin typeface="+mn-lt"/>
        <a:ea typeface="+mn-ea"/>
        <a:cs typeface="+mn-cs"/>
      </a:defRPr>
    </a:lvl7pPr>
    <a:lvl8pPr marL="1302187" algn="l" defTabSz="372053" rtl="0" eaLnBrk="1" latinLnBrk="0" hangingPunct="1">
      <a:defRPr sz="488" kern="1200">
        <a:solidFill>
          <a:schemeClr val="tx1"/>
        </a:solidFill>
        <a:latin typeface="+mn-lt"/>
        <a:ea typeface="+mn-ea"/>
        <a:cs typeface="+mn-cs"/>
      </a:defRPr>
    </a:lvl8pPr>
    <a:lvl9pPr marL="1488213" algn="l" defTabSz="372053" rtl="0" eaLnBrk="1" latinLnBrk="0" hangingPunct="1">
      <a:defRPr sz="48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08B68-23EE-C9CB-640E-82B15EC64E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40AAC-A7FE-A0BE-3882-58BEABCF5C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05C05-731A-53E6-F1A2-04F0953ACF3D}"/>
              </a:ext>
            </a:extLst>
          </p:cNvPr>
          <p:cNvSpPr>
            <a:spLocks noGrp="1"/>
          </p:cNvSpPr>
          <p:nvPr>
            <p:ph type="body" idx="1"/>
          </p:nvPr>
        </p:nvSpPr>
        <p:spPr/>
        <p:txBody>
          <a:bodyPr/>
          <a:lstStyle/>
          <a:p>
            <a:endParaRPr lang="en-NL"/>
          </a:p>
        </p:txBody>
      </p:sp>
      <p:sp>
        <p:nvSpPr>
          <p:cNvPr id="4" name="Slide Number Placeholder 3">
            <a:extLst>
              <a:ext uri="{FF2B5EF4-FFF2-40B4-BE49-F238E27FC236}">
                <a16:creationId xmlns:a16="http://schemas.microsoft.com/office/drawing/2014/main" id="{7CB9E17D-0B41-600D-2966-DD0B9549E0CB}"/>
              </a:ext>
            </a:extLst>
          </p:cNvPr>
          <p:cNvSpPr>
            <a:spLocks noGrp="1"/>
          </p:cNvSpPr>
          <p:nvPr>
            <p:ph type="sldNum" sz="quarter" idx="5"/>
          </p:nvPr>
        </p:nvSpPr>
        <p:spPr/>
        <p:txBody>
          <a:bodyPr/>
          <a:lstStyle/>
          <a:p>
            <a:fld id="{A3AF304F-C644-524B-886F-B22B731F8A94}" type="slidenum">
              <a:rPr lang="en-NL" smtClean="0"/>
              <a:t>1</a:t>
            </a:fld>
            <a:endParaRPr lang="en-NL"/>
          </a:p>
        </p:txBody>
      </p:sp>
    </p:spTree>
    <p:extLst>
      <p:ext uri="{BB962C8B-B14F-4D97-AF65-F5344CB8AC3E}">
        <p14:creationId xmlns:p14="http://schemas.microsoft.com/office/powerpoint/2010/main" val="3332297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627FF8-B055-4F8A-987B-DC28940910B3}" type="slidenum">
              <a:rPr lang="en-US" smtClean="0"/>
              <a:t>10</a:t>
            </a:fld>
            <a:endParaRPr lang="en-US"/>
          </a:p>
        </p:txBody>
      </p:sp>
    </p:spTree>
    <p:extLst>
      <p:ext uri="{BB962C8B-B14F-4D97-AF65-F5344CB8AC3E}">
        <p14:creationId xmlns:p14="http://schemas.microsoft.com/office/powerpoint/2010/main" val="3278603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627FF8-B055-4F8A-987B-DC28940910B3}" type="slidenum">
              <a:rPr lang="en-US" smtClean="0"/>
              <a:t>11</a:t>
            </a:fld>
            <a:endParaRPr lang="en-US"/>
          </a:p>
        </p:txBody>
      </p:sp>
    </p:spTree>
    <p:extLst>
      <p:ext uri="{BB962C8B-B14F-4D97-AF65-F5344CB8AC3E}">
        <p14:creationId xmlns:p14="http://schemas.microsoft.com/office/powerpoint/2010/main" val="557372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627FF8-B055-4F8A-987B-DC28940910B3}" type="slidenum">
              <a:rPr lang="en-US" smtClean="0"/>
              <a:t>12</a:t>
            </a:fld>
            <a:endParaRPr lang="en-US"/>
          </a:p>
        </p:txBody>
      </p:sp>
    </p:spTree>
    <p:extLst>
      <p:ext uri="{BB962C8B-B14F-4D97-AF65-F5344CB8AC3E}">
        <p14:creationId xmlns:p14="http://schemas.microsoft.com/office/powerpoint/2010/main" val="1466101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72053" rtl="0" eaLnBrk="1" fontAlgn="auto" latinLnBrk="0" hangingPunct="1">
              <a:lnSpc>
                <a:spcPct val="100000"/>
              </a:lnSpc>
              <a:spcBef>
                <a:spcPts val="0"/>
              </a:spcBef>
              <a:spcAft>
                <a:spcPts val="0"/>
              </a:spcAft>
              <a:buClrTx/>
              <a:buSzTx/>
              <a:buFontTx/>
              <a:buNone/>
              <a:tabLst/>
              <a:defRPr/>
            </a:pPr>
            <a:r>
              <a:rPr lang="en-US" sz="700" b="0" i="0">
                <a:effectLst/>
                <a:latin typeface="-apple-system"/>
              </a:rPr>
              <a:t>TOPS alone don’t define real-world AI performance. Efficiency, cost, and total system performance matter more for your edge AI applications. </a:t>
            </a:r>
            <a:endParaRPr lang="en-US" sz="700"/>
          </a:p>
          <a:p>
            <a:endParaRPr lang="en-NL"/>
          </a:p>
        </p:txBody>
      </p:sp>
      <p:sp>
        <p:nvSpPr>
          <p:cNvPr id="4" name="Slide Number Placeholder 3"/>
          <p:cNvSpPr>
            <a:spLocks noGrp="1"/>
          </p:cNvSpPr>
          <p:nvPr>
            <p:ph type="sldNum" sz="quarter" idx="5"/>
          </p:nvPr>
        </p:nvSpPr>
        <p:spPr/>
        <p:txBody>
          <a:bodyPr/>
          <a:lstStyle/>
          <a:p>
            <a:fld id="{4D627FF8-B055-4F8A-987B-DC28940910B3}" type="slidenum">
              <a:rPr lang="en-US" smtClean="0"/>
              <a:t>13</a:t>
            </a:fld>
            <a:endParaRPr lang="en-US"/>
          </a:p>
        </p:txBody>
      </p:sp>
    </p:spTree>
    <p:extLst>
      <p:ext uri="{BB962C8B-B14F-4D97-AF65-F5344CB8AC3E}">
        <p14:creationId xmlns:p14="http://schemas.microsoft.com/office/powerpoint/2010/main" val="2445156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5114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DF3CE-FE25-8DAB-3290-768E3224FA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FFADA-4AD7-62B3-049B-4292A591EF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4DD406-F655-DBE3-8AB4-4535A4DC6B3A}"/>
              </a:ext>
            </a:extLst>
          </p:cNvPr>
          <p:cNvSpPr>
            <a:spLocks noGrp="1"/>
          </p:cNvSpPr>
          <p:nvPr>
            <p:ph type="body" idx="1"/>
          </p:nvPr>
        </p:nvSpPr>
        <p:spPr/>
        <p:txBody>
          <a:bodyPr/>
          <a:lstStyle/>
          <a:p>
            <a:endParaRPr lang="en-NL"/>
          </a:p>
        </p:txBody>
      </p:sp>
      <p:sp>
        <p:nvSpPr>
          <p:cNvPr id="4" name="Slide Number Placeholder 3">
            <a:extLst>
              <a:ext uri="{FF2B5EF4-FFF2-40B4-BE49-F238E27FC236}">
                <a16:creationId xmlns:a16="http://schemas.microsoft.com/office/drawing/2014/main" id="{F8835267-FF40-04AE-5FAF-3C46A66549AC}"/>
              </a:ext>
            </a:extLst>
          </p:cNvPr>
          <p:cNvSpPr>
            <a:spLocks noGrp="1"/>
          </p:cNvSpPr>
          <p:nvPr>
            <p:ph type="sldNum" sz="quarter" idx="5"/>
          </p:nvPr>
        </p:nvSpPr>
        <p:spPr/>
        <p:txBody>
          <a:bodyPr/>
          <a:lstStyle/>
          <a:p>
            <a:fld id="{A3AF304F-C644-524B-886F-B22B731F8A94}" type="slidenum">
              <a:rPr lang="en-NL" smtClean="0"/>
              <a:t>2</a:t>
            </a:fld>
            <a:endParaRPr lang="en-NL"/>
          </a:p>
        </p:txBody>
      </p:sp>
    </p:spTree>
    <p:extLst>
      <p:ext uri="{BB962C8B-B14F-4D97-AF65-F5344CB8AC3E}">
        <p14:creationId xmlns:p14="http://schemas.microsoft.com/office/powerpoint/2010/main" val="855105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4D627FF8-B055-4F8A-987B-DC28940910B3}" type="slidenum">
              <a:rPr lang="en-US" smtClean="0"/>
              <a:t>3</a:t>
            </a:fld>
            <a:endParaRPr lang="en-US"/>
          </a:p>
        </p:txBody>
      </p:sp>
    </p:spTree>
    <p:extLst>
      <p:ext uri="{BB962C8B-B14F-4D97-AF65-F5344CB8AC3E}">
        <p14:creationId xmlns:p14="http://schemas.microsoft.com/office/powerpoint/2010/main" val="8952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627FF8-B055-4F8A-987B-DC28940910B3}" type="slidenum">
              <a:rPr lang="en-US" smtClean="0"/>
              <a:t>4</a:t>
            </a:fld>
            <a:endParaRPr lang="en-US"/>
          </a:p>
        </p:txBody>
      </p:sp>
    </p:spTree>
    <p:extLst>
      <p:ext uri="{BB962C8B-B14F-4D97-AF65-F5344CB8AC3E}">
        <p14:creationId xmlns:p14="http://schemas.microsoft.com/office/powerpoint/2010/main" val="2589298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F0FF2-6A04-B31C-5DFA-596BE43EE1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94BA6C-A1AA-0D0D-4D79-7972D254EA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61655-DBD3-943E-4145-064BD9FAF866}"/>
              </a:ext>
            </a:extLst>
          </p:cNvPr>
          <p:cNvSpPr>
            <a:spLocks noGrp="1"/>
          </p:cNvSpPr>
          <p:nvPr>
            <p:ph type="body" idx="1"/>
          </p:nvPr>
        </p:nvSpPr>
        <p:spPr/>
        <p:txBody>
          <a:bodyPr/>
          <a:lstStyle/>
          <a:p>
            <a:pPr algn="l"/>
            <a:endParaRPr lang="en-US" sz="800"/>
          </a:p>
        </p:txBody>
      </p:sp>
      <p:sp>
        <p:nvSpPr>
          <p:cNvPr id="4" name="Slide Number Placeholder 3">
            <a:extLst>
              <a:ext uri="{FF2B5EF4-FFF2-40B4-BE49-F238E27FC236}">
                <a16:creationId xmlns:a16="http://schemas.microsoft.com/office/drawing/2014/main" id="{31260019-3EEE-87F1-5D6E-13753FC5F9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srgbClr val="52525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525252"/>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76122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D92567-D7D7-4223-A842-9A06E6D4E1F9}" type="slidenum">
              <a:rPr kumimoji="0" lang="en-US" sz="1200" b="0" i="0" u="none" strike="noStrike" kern="1200" cap="none" spc="0" normalizeH="0" baseline="0" noProof="0" smtClean="0">
                <a:ln>
                  <a:noFill/>
                </a:ln>
                <a:solidFill>
                  <a:srgbClr val="52525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525252"/>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60408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4D627FF8-B055-4F8A-987B-DC28940910B3}" type="slidenum">
              <a:rPr lang="en-US" smtClean="0"/>
              <a:t>7</a:t>
            </a:fld>
            <a:endParaRPr lang="en-US"/>
          </a:p>
        </p:txBody>
      </p:sp>
    </p:spTree>
    <p:extLst>
      <p:ext uri="{BB962C8B-B14F-4D97-AF65-F5344CB8AC3E}">
        <p14:creationId xmlns:p14="http://schemas.microsoft.com/office/powerpoint/2010/main" val="2304712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4D627FF8-B055-4F8A-987B-DC28940910B3}" type="slidenum">
              <a:rPr lang="en-US" smtClean="0"/>
              <a:t>8</a:t>
            </a:fld>
            <a:endParaRPr lang="en-US"/>
          </a:p>
        </p:txBody>
      </p:sp>
    </p:spTree>
    <p:extLst>
      <p:ext uri="{BB962C8B-B14F-4D97-AF65-F5344CB8AC3E}">
        <p14:creationId xmlns:p14="http://schemas.microsoft.com/office/powerpoint/2010/main" val="2012602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627FF8-B055-4F8A-987B-DC28940910B3}" type="slidenum">
              <a:rPr lang="en-US" smtClean="0"/>
              <a:t>9</a:t>
            </a:fld>
            <a:endParaRPr lang="en-US"/>
          </a:p>
        </p:txBody>
      </p:sp>
    </p:spTree>
    <p:extLst>
      <p:ext uri="{BB962C8B-B14F-4D97-AF65-F5344CB8AC3E}">
        <p14:creationId xmlns:p14="http://schemas.microsoft.com/office/powerpoint/2010/main" val="12305880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Pattern">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1A4760-1166-DA83-4F52-AF9144534E99}"/>
              </a:ext>
            </a:extLst>
          </p:cNvPr>
          <p:cNvPicPr>
            <a:picLocks noChangeAspect="1"/>
          </p:cNvPicPr>
          <p:nvPr userDrawn="1"/>
        </p:nvPicPr>
        <p:blipFill>
          <a:blip r:embed="rId2"/>
          <a:srcRect/>
          <a:stretch/>
        </p:blipFill>
        <p:spPr>
          <a:xfrm>
            <a:off x="0" y="-1"/>
            <a:ext cx="12192000" cy="6858000"/>
          </a:xfrm>
          <a:prstGeom prst="rect">
            <a:avLst/>
          </a:prstGeom>
        </p:spPr>
      </p:pic>
      <p:grpSp>
        <p:nvGrpSpPr>
          <p:cNvPr id="20" name="Group 19">
            <a:extLst>
              <a:ext uri="{FF2B5EF4-FFF2-40B4-BE49-F238E27FC236}">
                <a16:creationId xmlns:a16="http://schemas.microsoft.com/office/drawing/2014/main" id="{D10A0E99-7F81-6CC6-4AA3-94EBCCA0F7E2}"/>
              </a:ext>
            </a:extLst>
          </p:cNvPr>
          <p:cNvGrpSpPr/>
          <p:nvPr userDrawn="1"/>
        </p:nvGrpSpPr>
        <p:grpSpPr>
          <a:xfrm>
            <a:off x="629023" y="1323638"/>
            <a:ext cx="2967745" cy="1332952"/>
            <a:chOff x="581894" y="1323638"/>
            <a:chExt cx="2967745" cy="1332952"/>
          </a:xfrm>
        </p:grpSpPr>
        <p:pic>
          <p:nvPicPr>
            <p:cNvPr id="21" name="Picture 20" descr="A logo with white text&#10;&#10;Description automatically generated">
              <a:extLst>
                <a:ext uri="{FF2B5EF4-FFF2-40B4-BE49-F238E27FC236}">
                  <a16:creationId xmlns:a16="http://schemas.microsoft.com/office/drawing/2014/main" id="{9275A9CD-4F9F-C2F1-1C45-8AB3F8C803A6}"/>
                </a:ext>
              </a:extLst>
            </p:cNvPr>
            <p:cNvPicPr>
              <a:picLocks noChangeAspect="1"/>
            </p:cNvPicPr>
            <p:nvPr/>
          </p:nvPicPr>
          <p:blipFill>
            <a:blip r:embed="rId3"/>
            <a:srcRect r="43228"/>
            <a:stretch/>
          </p:blipFill>
          <p:spPr>
            <a:xfrm>
              <a:off x="581894" y="1323638"/>
              <a:ext cx="1345331" cy="1332952"/>
            </a:xfrm>
            <a:prstGeom prst="rect">
              <a:avLst/>
            </a:prstGeom>
          </p:spPr>
        </p:pic>
        <p:pic>
          <p:nvPicPr>
            <p:cNvPr id="22" name="Picture 21" descr="A black and white logo&#10;&#10;Description automatically generated">
              <a:extLst>
                <a:ext uri="{FF2B5EF4-FFF2-40B4-BE49-F238E27FC236}">
                  <a16:creationId xmlns:a16="http://schemas.microsoft.com/office/drawing/2014/main" id="{4FD8AD52-4A0B-760C-C4F5-FFD1FEFFABF4}"/>
                </a:ext>
              </a:extLst>
            </p:cNvPr>
            <p:cNvPicPr>
              <a:picLocks noChangeAspect="1"/>
            </p:cNvPicPr>
            <p:nvPr/>
          </p:nvPicPr>
          <p:blipFill>
            <a:blip r:embed="rId4"/>
            <a:stretch>
              <a:fillRect/>
            </a:stretch>
          </p:blipFill>
          <p:spPr>
            <a:xfrm>
              <a:off x="2295526" y="1481324"/>
              <a:ext cx="1254113" cy="947551"/>
            </a:xfrm>
            <a:prstGeom prst="rect">
              <a:avLst/>
            </a:prstGeom>
          </p:spPr>
        </p:pic>
        <p:cxnSp>
          <p:nvCxnSpPr>
            <p:cNvPr id="23" name="Straight Connector 22">
              <a:extLst>
                <a:ext uri="{FF2B5EF4-FFF2-40B4-BE49-F238E27FC236}">
                  <a16:creationId xmlns:a16="http://schemas.microsoft.com/office/drawing/2014/main" id="{A77B76AC-B20C-572F-61D5-83CDD945C6E9}"/>
                </a:ext>
              </a:extLst>
            </p:cNvPr>
            <p:cNvCxnSpPr/>
            <p:nvPr/>
          </p:nvCxnSpPr>
          <p:spPr>
            <a:xfrm>
              <a:off x="2111375" y="1323638"/>
              <a:ext cx="0" cy="1332952"/>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4" name="Title Text">
            <a:extLst>
              <a:ext uri="{FF2B5EF4-FFF2-40B4-BE49-F238E27FC236}">
                <a16:creationId xmlns:a16="http://schemas.microsoft.com/office/drawing/2014/main" id="{EC954904-D07E-C4BF-9C42-A784977DA6E4}"/>
              </a:ext>
            </a:extLst>
          </p:cNvPr>
          <p:cNvSpPr txBox="1">
            <a:spLocks noGrp="1"/>
          </p:cNvSpPr>
          <p:nvPr>
            <p:ph type="title" hasCustomPrompt="1"/>
          </p:nvPr>
        </p:nvSpPr>
        <p:spPr>
          <a:xfrm>
            <a:off x="3886199" y="3381439"/>
            <a:ext cx="6273207" cy="16107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noAutofit/>
          </a:bodyPr>
          <a:lstStyle>
            <a:lvl1pPr>
              <a:lnSpc>
                <a:spcPct val="80000"/>
              </a:lnSpc>
              <a:defRPr sz="6000" b="0" i="0">
                <a:solidFill>
                  <a:schemeClr val="bg1"/>
                </a:solidFill>
                <a:latin typeface="IntelOne Display Light" panose="020B0403020203020204" pitchFamily="34" charset="77"/>
              </a:defRPr>
            </a:lvl1pPr>
          </a:lstStyle>
          <a:p>
            <a:r>
              <a:rPr lang="en-US"/>
              <a:t>Title of this presentation</a:t>
            </a:r>
            <a:endParaRPr/>
          </a:p>
        </p:txBody>
      </p:sp>
      <p:sp>
        <p:nvSpPr>
          <p:cNvPr id="5" name="Text Placeholder 6">
            <a:extLst>
              <a:ext uri="{FF2B5EF4-FFF2-40B4-BE49-F238E27FC236}">
                <a16:creationId xmlns:a16="http://schemas.microsoft.com/office/drawing/2014/main" id="{EB1024EB-0710-4FBA-1FEC-948A5DCE8AB2}"/>
              </a:ext>
            </a:extLst>
          </p:cNvPr>
          <p:cNvSpPr>
            <a:spLocks noGrp="1"/>
          </p:cNvSpPr>
          <p:nvPr>
            <p:ph type="body" sz="quarter" idx="27" hasCustomPrompt="1"/>
          </p:nvPr>
        </p:nvSpPr>
        <p:spPr>
          <a:xfrm>
            <a:off x="3886199" y="5181361"/>
            <a:ext cx="6273207" cy="428279"/>
          </a:xfrm>
          <a:prstGeom prst="rect">
            <a:avLst/>
          </a:prstGeom>
        </p:spPr>
        <p:txBody>
          <a:bodyPr lIns="0">
            <a:normAutofit/>
          </a:bodyPr>
          <a:lstStyle>
            <a:lvl1pPr marL="0" indent="0">
              <a:buNone/>
              <a:defRPr sz="1800" b="0" i="0" spc="100" baseline="0">
                <a:solidFill>
                  <a:schemeClr val="bg1"/>
                </a:solidFill>
                <a:latin typeface="IntelOne Display Light" panose="020B0403020203020204" pitchFamily="34" charset="77"/>
                <a:ea typeface="IntelOne Display Light" panose="020B0403020203020204" pitchFamily="34" charset="77"/>
                <a:cs typeface="IntelOne Display Light" panose="020B0403020203020204" pitchFamily="34" charset="77"/>
              </a:defRPr>
            </a:lvl1pPr>
          </a:lstStyle>
          <a:p>
            <a:r>
              <a:rPr lang="en-US"/>
              <a:t>18pt </a:t>
            </a:r>
            <a:r>
              <a:rPr lang="en-US" err="1"/>
              <a:t>IntelOne</a:t>
            </a:r>
            <a:r>
              <a:rPr lang="en-US"/>
              <a:t> Display Light Subhead</a:t>
            </a:r>
          </a:p>
        </p:txBody>
      </p:sp>
      <p:sp>
        <p:nvSpPr>
          <p:cNvPr id="24" name="Title 4">
            <a:extLst>
              <a:ext uri="{FF2B5EF4-FFF2-40B4-BE49-F238E27FC236}">
                <a16:creationId xmlns:a16="http://schemas.microsoft.com/office/drawing/2014/main" id="{4AEE0853-9159-03B4-06F1-C7CC2F3F984E}"/>
              </a:ext>
            </a:extLst>
          </p:cNvPr>
          <p:cNvSpPr txBox="1">
            <a:spLocks/>
          </p:cNvSpPr>
          <p:nvPr userDrawn="1"/>
        </p:nvSpPr>
        <p:spPr>
          <a:xfrm>
            <a:off x="3886199" y="2837410"/>
            <a:ext cx="1952959" cy="44639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gradFill>
                  <a:gsLst>
                    <a:gs pos="100000">
                      <a:srgbClr val="6AB3D2"/>
                    </a:gs>
                    <a:gs pos="0">
                      <a:schemeClr val="bg1"/>
                    </a:gs>
                  </a:gsLst>
                  <a:lin ang="2700000" scaled="0"/>
                </a:gradFill>
                <a:latin typeface="IntelOne Display Light" panose="020B0403020203020204" pitchFamily="34" charset="77"/>
              </a:rPr>
              <a:t>CES 2025</a:t>
            </a:r>
          </a:p>
        </p:txBody>
      </p:sp>
    </p:spTree>
    <p:extLst>
      <p:ext uri="{BB962C8B-B14F-4D97-AF65-F5344CB8AC3E}">
        <p14:creationId xmlns:p14="http://schemas.microsoft.com/office/powerpoint/2010/main" val="421733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 Empty B Dark">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3AA507-568D-EFC4-0091-09D449A86BDA}"/>
              </a:ext>
            </a:extLst>
          </p:cNvPr>
          <p:cNvPicPr>
            <a:picLocks noChangeAspect="1"/>
          </p:cNvPicPr>
          <p:nvPr userDrawn="1"/>
        </p:nvPicPr>
        <p:blipFill>
          <a:blip r:embed="rId2"/>
          <a:srcRect/>
          <a:stretch/>
        </p:blipFill>
        <p:spPr>
          <a:xfrm>
            <a:off x="0" y="-1"/>
            <a:ext cx="12192000" cy="6858000"/>
          </a:xfrm>
          <a:prstGeom prst="rect">
            <a:avLst/>
          </a:prstGeom>
        </p:spPr>
      </p:pic>
      <p:sp>
        <p:nvSpPr>
          <p:cNvPr id="17" name="Footer Placeholder 16">
            <a:extLst>
              <a:ext uri="{FF2B5EF4-FFF2-40B4-BE49-F238E27FC236}">
                <a16:creationId xmlns:a16="http://schemas.microsoft.com/office/drawing/2014/main" id="{79827338-58E6-E30E-9165-9ED19851D0B8}"/>
              </a:ext>
            </a:extLst>
          </p:cNvPr>
          <p:cNvSpPr>
            <a:spLocks noGrp="1"/>
          </p:cNvSpPr>
          <p:nvPr>
            <p:ph type="ftr" sz="quarter" idx="10"/>
          </p:nvPr>
        </p:nvSpPr>
        <p:spPr/>
        <p:txBody>
          <a:bodyPr/>
          <a:lstStyle/>
          <a:p>
            <a:r>
              <a:rPr lang="en-GB"/>
              <a:t>CES 2025</a:t>
            </a:r>
          </a:p>
        </p:txBody>
      </p:sp>
      <p:sp>
        <p:nvSpPr>
          <p:cNvPr id="18" name="Slide Number Placeholder 17">
            <a:extLst>
              <a:ext uri="{FF2B5EF4-FFF2-40B4-BE49-F238E27FC236}">
                <a16:creationId xmlns:a16="http://schemas.microsoft.com/office/drawing/2014/main" id="{681985C9-2E2C-9B8C-62AB-2F51D30C50C9}"/>
              </a:ext>
            </a:extLst>
          </p:cNvPr>
          <p:cNvSpPr>
            <a:spLocks noGrp="1"/>
          </p:cNvSpPr>
          <p:nvPr>
            <p:ph type="sldNum" sz="quarter" idx="11"/>
          </p:nvPr>
        </p:nvSpPr>
        <p:spPr/>
        <p:txBody>
          <a:bodyPr/>
          <a:lstStyle/>
          <a:p>
            <a:fld id="{2C387426-3E3D-1147-8365-BF949FCD81FA}" type="slidenum">
              <a:rPr lang="en-NL" smtClean="0"/>
              <a:pPr/>
              <a:t>‹#›</a:t>
            </a:fld>
            <a:endParaRPr lang="en-NL"/>
          </a:p>
        </p:txBody>
      </p:sp>
      <p:sp>
        <p:nvSpPr>
          <p:cNvPr id="19" name="Rectangle 18" descr="Intel Confidential">
            <a:extLst>
              <a:ext uri="{FF2B5EF4-FFF2-40B4-BE49-F238E27FC236}">
                <a16:creationId xmlns:a16="http://schemas.microsoft.com/office/drawing/2014/main" id="{90071B70-D826-D129-3F1A-FF92660A8AE8}"/>
              </a:ext>
            </a:extLst>
          </p:cNvPr>
          <p:cNvSpPr/>
          <p:nvPr userDrawn="1"/>
        </p:nvSpPr>
        <p:spPr>
          <a:xfrm>
            <a:off x="5353294" y="6506290"/>
            <a:ext cx="1485410" cy="246221"/>
          </a:xfrm>
          <a:prstGeom prst="rect">
            <a:avLst/>
          </a:prstGeom>
        </p:spPr>
        <p:txBody>
          <a:bodyPr wrap="none">
            <a:noAutofit/>
          </a:bodyPr>
          <a:lstStyle/>
          <a:p>
            <a:pPr marL="0" algn="ctr" defTabSz="914400" rtl="0" eaLnBrk="1" latinLnBrk="0" hangingPunct="1"/>
            <a:r>
              <a:rPr lang="en-US" sz="800" b="0" i="0" kern="1200" cap="all" spc="80" baseline="0">
                <a:solidFill>
                  <a:schemeClr val="bg1"/>
                </a:solidFill>
                <a:latin typeface="IntelOne Display Regular" panose="020B0503020203020204" pitchFamily="34" charset="77"/>
                <a:ea typeface="Intel Clear" panose="020B0604020203020204" pitchFamily="34" charset="0"/>
                <a:cs typeface="Times New Roman" panose="02020603050405020304" pitchFamily="18" charset="0"/>
              </a:rPr>
              <a:t>Intel Confidential</a:t>
            </a:r>
          </a:p>
        </p:txBody>
      </p:sp>
    </p:spTree>
    <p:extLst>
      <p:ext uri="{BB962C8B-B14F-4D97-AF65-F5344CB8AC3E}">
        <p14:creationId xmlns:p14="http://schemas.microsoft.com/office/powerpoint/2010/main" val="399990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 Text C">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EAD4DE-8984-0D6B-EB8F-7BBC388D362D}"/>
              </a:ext>
            </a:extLst>
          </p:cNvPr>
          <p:cNvPicPr>
            <a:picLocks noChangeAspect="1"/>
          </p:cNvPicPr>
          <p:nvPr userDrawn="1"/>
        </p:nvPicPr>
        <p:blipFill>
          <a:blip r:embed="rId2"/>
          <a:srcRect/>
          <a:stretch/>
        </p:blipFill>
        <p:spPr>
          <a:xfrm>
            <a:off x="0" y="-1"/>
            <a:ext cx="12192000" cy="6858000"/>
          </a:xfrm>
          <a:prstGeom prst="rect">
            <a:avLst/>
          </a:prstGeom>
        </p:spPr>
      </p:pic>
      <p:sp>
        <p:nvSpPr>
          <p:cNvPr id="39" name="Title 38">
            <a:extLst>
              <a:ext uri="{FF2B5EF4-FFF2-40B4-BE49-F238E27FC236}">
                <a16:creationId xmlns:a16="http://schemas.microsoft.com/office/drawing/2014/main" id="{C56D7DA7-665C-63F4-0C3E-EA3329DF4903}"/>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NL"/>
          </a:p>
        </p:txBody>
      </p:sp>
      <p:sp>
        <p:nvSpPr>
          <p:cNvPr id="50" name="Text Placeholder 4">
            <a:extLst>
              <a:ext uri="{FF2B5EF4-FFF2-40B4-BE49-F238E27FC236}">
                <a16:creationId xmlns:a16="http://schemas.microsoft.com/office/drawing/2014/main" id="{1A768177-64C7-FD5E-8910-635972BA2A48}"/>
              </a:ext>
            </a:extLst>
          </p:cNvPr>
          <p:cNvSpPr>
            <a:spLocks noGrp="1"/>
          </p:cNvSpPr>
          <p:nvPr>
            <p:ph type="body" sz="quarter" idx="10" hasCustomPrompt="1"/>
          </p:nvPr>
        </p:nvSpPr>
        <p:spPr>
          <a:xfrm>
            <a:off x="454025" y="902287"/>
            <a:ext cx="11279188" cy="278559"/>
          </a:xfrm>
          <a:prstGeom prst="rect">
            <a:avLst/>
          </a:prstGeom>
        </p:spPr>
        <p:txBody>
          <a:bodyPr>
            <a:noAutofit/>
          </a:bodyPr>
          <a:lstStyle>
            <a:lvl1pPr marL="0" indent="0">
              <a:buFontTx/>
              <a:buNone/>
              <a:defRPr sz="2000" b="0" i="0">
                <a:solidFill>
                  <a:schemeClr val="bg2"/>
                </a:solidFill>
                <a:latin typeface="IntelOne Display Light" panose="020B0403020203020204" pitchFamily="34" charset="77"/>
              </a:defRPr>
            </a:lvl1pPr>
          </a:lstStyle>
          <a:p>
            <a:pPr lvl="0"/>
            <a:r>
              <a:rPr lang="en-US"/>
              <a:t>Click to edit text styles</a:t>
            </a:r>
          </a:p>
        </p:txBody>
      </p:sp>
      <p:sp>
        <p:nvSpPr>
          <p:cNvPr id="52" name="Content Placeholder 21">
            <a:extLst>
              <a:ext uri="{FF2B5EF4-FFF2-40B4-BE49-F238E27FC236}">
                <a16:creationId xmlns:a16="http://schemas.microsoft.com/office/drawing/2014/main" id="{FA0B95B2-42CB-E8DF-450E-FEB0A770621B}"/>
              </a:ext>
            </a:extLst>
          </p:cNvPr>
          <p:cNvSpPr>
            <a:spLocks noGrp="1"/>
          </p:cNvSpPr>
          <p:nvPr>
            <p:ph sz="quarter" idx="13"/>
          </p:nvPr>
        </p:nvSpPr>
        <p:spPr>
          <a:xfrm>
            <a:off x="454025" y="1341438"/>
            <a:ext cx="8380413" cy="45989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a:extLst>
              <a:ext uri="{FF2B5EF4-FFF2-40B4-BE49-F238E27FC236}">
                <a16:creationId xmlns:a16="http://schemas.microsoft.com/office/drawing/2014/main" id="{BA38E63B-1E4C-2167-2620-722C545C996A}"/>
              </a:ext>
            </a:extLst>
          </p:cNvPr>
          <p:cNvSpPr>
            <a:spLocks noGrp="1"/>
          </p:cNvSpPr>
          <p:nvPr>
            <p:ph type="ftr" sz="quarter" idx="14"/>
          </p:nvPr>
        </p:nvSpPr>
        <p:spPr/>
        <p:txBody>
          <a:bodyPr/>
          <a:lstStyle/>
          <a:p>
            <a:r>
              <a:rPr lang="en-GB"/>
              <a:t>CES 2025</a:t>
            </a:r>
          </a:p>
        </p:txBody>
      </p:sp>
      <p:sp>
        <p:nvSpPr>
          <p:cNvPr id="7" name="Slide Number Placeholder 6">
            <a:extLst>
              <a:ext uri="{FF2B5EF4-FFF2-40B4-BE49-F238E27FC236}">
                <a16:creationId xmlns:a16="http://schemas.microsoft.com/office/drawing/2014/main" id="{1D57FA8A-016E-F425-D69B-BDDD7D675B87}"/>
              </a:ext>
            </a:extLst>
          </p:cNvPr>
          <p:cNvSpPr>
            <a:spLocks noGrp="1"/>
          </p:cNvSpPr>
          <p:nvPr>
            <p:ph type="sldNum" sz="quarter" idx="15"/>
          </p:nvPr>
        </p:nvSpPr>
        <p:spPr/>
        <p:txBody>
          <a:bodyPr/>
          <a:lstStyle/>
          <a:p>
            <a:fld id="{2C387426-3E3D-1147-8365-BF949FCD81FA}" type="slidenum">
              <a:rPr lang="en-NL" smtClean="0"/>
              <a:pPr/>
              <a:t>‹#›</a:t>
            </a:fld>
            <a:endParaRPr lang="en-NL"/>
          </a:p>
        </p:txBody>
      </p:sp>
      <p:sp>
        <p:nvSpPr>
          <p:cNvPr id="8" name="Rectangle 7" descr="Intel Confidential">
            <a:extLst>
              <a:ext uri="{FF2B5EF4-FFF2-40B4-BE49-F238E27FC236}">
                <a16:creationId xmlns:a16="http://schemas.microsoft.com/office/drawing/2014/main" id="{EFCD0B59-63D9-B285-9434-562565353868}"/>
              </a:ext>
            </a:extLst>
          </p:cNvPr>
          <p:cNvSpPr/>
          <p:nvPr userDrawn="1"/>
        </p:nvSpPr>
        <p:spPr>
          <a:xfrm>
            <a:off x="5353294" y="6506290"/>
            <a:ext cx="1485410" cy="246221"/>
          </a:xfrm>
          <a:prstGeom prst="rect">
            <a:avLst/>
          </a:prstGeom>
        </p:spPr>
        <p:txBody>
          <a:bodyPr wrap="none">
            <a:noAutofit/>
          </a:bodyPr>
          <a:lstStyle/>
          <a:p>
            <a:pPr marL="0" algn="ctr" defTabSz="914400" rtl="0" eaLnBrk="1" latinLnBrk="0" hangingPunct="1"/>
            <a:r>
              <a:rPr lang="en-US" sz="800" b="0" i="0" kern="1200" cap="all" spc="80" baseline="0">
                <a:solidFill>
                  <a:schemeClr val="bg1"/>
                </a:solidFill>
                <a:latin typeface="IntelOne Display Regular" panose="020B0503020203020204" pitchFamily="34" charset="77"/>
                <a:ea typeface="Intel Clear" panose="020B0604020203020204" pitchFamily="34" charset="0"/>
                <a:cs typeface="Times New Roman" panose="02020603050405020304" pitchFamily="18" charset="0"/>
              </a:rPr>
              <a:t>Intel Confidential</a:t>
            </a:r>
          </a:p>
        </p:txBody>
      </p:sp>
    </p:spTree>
    <p:extLst>
      <p:ext uri="{BB962C8B-B14F-4D97-AF65-F5344CB8AC3E}">
        <p14:creationId xmlns:p14="http://schemas.microsoft.com/office/powerpoint/2010/main" val="213279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ent | Title C">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407861-E103-2E54-8F30-321BF3193B8B}"/>
              </a:ext>
            </a:extLst>
          </p:cNvPr>
          <p:cNvPicPr>
            <a:picLocks noChangeAspect="1"/>
          </p:cNvPicPr>
          <p:nvPr userDrawn="1"/>
        </p:nvPicPr>
        <p:blipFill>
          <a:blip r:embed="rId2"/>
          <a:srcRect/>
          <a:stretch/>
        </p:blipFill>
        <p:spPr>
          <a:xfrm>
            <a:off x="0" y="-1"/>
            <a:ext cx="12192000" cy="6858000"/>
          </a:xfrm>
          <a:prstGeom prst="rect">
            <a:avLst/>
          </a:prstGeom>
        </p:spPr>
      </p:pic>
      <p:sp>
        <p:nvSpPr>
          <p:cNvPr id="23" name="Title 22">
            <a:extLst>
              <a:ext uri="{FF2B5EF4-FFF2-40B4-BE49-F238E27FC236}">
                <a16:creationId xmlns:a16="http://schemas.microsoft.com/office/drawing/2014/main" id="{109F9F22-310A-033F-0FBB-A7227D7D0BAC}"/>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NL"/>
          </a:p>
        </p:txBody>
      </p:sp>
      <p:sp>
        <p:nvSpPr>
          <p:cNvPr id="2" name="Text Placeholder 4">
            <a:extLst>
              <a:ext uri="{FF2B5EF4-FFF2-40B4-BE49-F238E27FC236}">
                <a16:creationId xmlns:a16="http://schemas.microsoft.com/office/drawing/2014/main" id="{1D180CE0-FDB1-3DAD-5BE1-53948123735C}"/>
              </a:ext>
            </a:extLst>
          </p:cNvPr>
          <p:cNvSpPr>
            <a:spLocks noGrp="1"/>
          </p:cNvSpPr>
          <p:nvPr>
            <p:ph type="body" sz="quarter" idx="10" hasCustomPrompt="1"/>
          </p:nvPr>
        </p:nvSpPr>
        <p:spPr>
          <a:xfrm>
            <a:off x="454025" y="902287"/>
            <a:ext cx="11279188" cy="278559"/>
          </a:xfrm>
          <a:prstGeom prst="rect">
            <a:avLst/>
          </a:prstGeom>
        </p:spPr>
        <p:txBody>
          <a:bodyPr>
            <a:noAutofit/>
          </a:bodyPr>
          <a:lstStyle>
            <a:lvl1pPr marL="0" indent="0">
              <a:buFontTx/>
              <a:buNone/>
              <a:defRPr sz="2000" b="0" i="0">
                <a:solidFill>
                  <a:schemeClr val="bg2"/>
                </a:solidFill>
                <a:latin typeface="IntelOne Display Light" panose="020B0403020203020204" pitchFamily="34" charset="77"/>
              </a:defRPr>
            </a:lvl1pPr>
          </a:lstStyle>
          <a:p>
            <a:pPr lvl="0"/>
            <a:r>
              <a:rPr lang="en-US"/>
              <a:t>Click to edit text styles</a:t>
            </a:r>
          </a:p>
        </p:txBody>
      </p:sp>
      <p:sp>
        <p:nvSpPr>
          <p:cNvPr id="5" name="Footer Placeholder 4">
            <a:extLst>
              <a:ext uri="{FF2B5EF4-FFF2-40B4-BE49-F238E27FC236}">
                <a16:creationId xmlns:a16="http://schemas.microsoft.com/office/drawing/2014/main" id="{F51A7D5D-648C-CBF9-ED8F-FC712B2B5741}"/>
              </a:ext>
            </a:extLst>
          </p:cNvPr>
          <p:cNvSpPr>
            <a:spLocks noGrp="1"/>
          </p:cNvSpPr>
          <p:nvPr>
            <p:ph type="ftr" sz="quarter" idx="11"/>
          </p:nvPr>
        </p:nvSpPr>
        <p:spPr/>
        <p:txBody>
          <a:bodyPr/>
          <a:lstStyle/>
          <a:p>
            <a:r>
              <a:rPr lang="en-GB"/>
              <a:t>CES 2025</a:t>
            </a:r>
          </a:p>
        </p:txBody>
      </p:sp>
      <p:sp>
        <p:nvSpPr>
          <p:cNvPr id="6" name="Slide Number Placeholder 5">
            <a:extLst>
              <a:ext uri="{FF2B5EF4-FFF2-40B4-BE49-F238E27FC236}">
                <a16:creationId xmlns:a16="http://schemas.microsoft.com/office/drawing/2014/main" id="{9C00DB50-CE26-40B8-1522-2714A48A7B6A}"/>
              </a:ext>
            </a:extLst>
          </p:cNvPr>
          <p:cNvSpPr>
            <a:spLocks noGrp="1"/>
          </p:cNvSpPr>
          <p:nvPr>
            <p:ph type="sldNum" sz="quarter" idx="12"/>
          </p:nvPr>
        </p:nvSpPr>
        <p:spPr/>
        <p:txBody>
          <a:bodyPr/>
          <a:lstStyle/>
          <a:p>
            <a:fld id="{2C387426-3E3D-1147-8365-BF949FCD81FA}" type="slidenum">
              <a:rPr lang="en-NL" smtClean="0"/>
              <a:pPr/>
              <a:t>‹#›</a:t>
            </a:fld>
            <a:endParaRPr lang="en-NL"/>
          </a:p>
        </p:txBody>
      </p:sp>
      <p:sp>
        <p:nvSpPr>
          <p:cNvPr id="7" name="Rectangle 6" descr="Intel Confidential">
            <a:extLst>
              <a:ext uri="{FF2B5EF4-FFF2-40B4-BE49-F238E27FC236}">
                <a16:creationId xmlns:a16="http://schemas.microsoft.com/office/drawing/2014/main" id="{D84B5B2B-5BFE-8F93-24F4-5E2BA087D010}"/>
              </a:ext>
            </a:extLst>
          </p:cNvPr>
          <p:cNvSpPr/>
          <p:nvPr userDrawn="1"/>
        </p:nvSpPr>
        <p:spPr>
          <a:xfrm>
            <a:off x="5353294" y="6506290"/>
            <a:ext cx="1485410" cy="246221"/>
          </a:xfrm>
          <a:prstGeom prst="rect">
            <a:avLst/>
          </a:prstGeom>
        </p:spPr>
        <p:txBody>
          <a:bodyPr wrap="none">
            <a:noAutofit/>
          </a:bodyPr>
          <a:lstStyle/>
          <a:p>
            <a:pPr marL="0" algn="ctr" defTabSz="914400" rtl="0" eaLnBrk="1" latinLnBrk="0" hangingPunct="1"/>
            <a:r>
              <a:rPr lang="en-US" sz="800" b="0" i="0" kern="1200" cap="all" spc="80" baseline="0">
                <a:solidFill>
                  <a:schemeClr val="bg1"/>
                </a:solidFill>
                <a:latin typeface="IntelOne Display Regular" panose="020B0503020203020204" pitchFamily="34" charset="77"/>
                <a:ea typeface="Intel Clear" panose="020B0604020203020204" pitchFamily="34" charset="0"/>
                <a:cs typeface="Times New Roman" panose="02020603050405020304" pitchFamily="18" charset="0"/>
              </a:rPr>
              <a:t>Intel Confidential</a:t>
            </a:r>
          </a:p>
        </p:txBody>
      </p:sp>
    </p:spTree>
    <p:extLst>
      <p:ext uri="{BB962C8B-B14F-4D97-AF65-F5344CB8AC3E}">
        <p14:creationId xmlns:p14="http://schemas.microsoft.com/office/powerpoint/2010/main" val="4495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ontent | Empty C">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9EBD92A-5D5A-8AB1-A871-9FA1277357AC}"/>
              </a:ext>
            </a:extLst>
          </p:cNvPr>
          <p:cNvSpPr>
            <a:spLocks noGrp="1"/>
          </p:cNvSpPr>
          <p:nvPr>
            <p:ph type="ftr" sz="quarter" idx="10"/>
          </p:nvPr>
        </p:nvSpPr>
        <p:spPr/>
        <p:txBody>
          <a:bodyPr/>
          <a:lstStyle/>
          <a:p>
            <a:r>
              <a:rPr lang="en-GB"/>
              <a:t>CES 2025</a:t>
            </a:r>
          </a:p>
        </p:txBody>
      </p:sp>
      <p:sp>
        <p:nvSpPr>
          <p:cNvPr id="6" name="Slide Number Placeholder 5">
            <a:extLst>
              <a:ext uri="{FF2B5EF4-FFF2-40B4-BE49-F238E27FC236}">
                <a16:creationId xmlns:a16="http://schemas.microsoft.com/office/drawing/2014/main" id="{D1408760-EC6E-12DF-C159-5DE29A2886E3}"/>
              </a:ext>
            </a:extLst>
          </p:cNvPr>
          <p:cNvSpPr>
            <a:spLocks noGrp="1"/>
          </p:cNvSpPr>
          <p:nvPr>
            <p:ph type="sldNum" sz="quarter" idx="11"/>
          </p:nvPr>
        </p:nvSpPr>
        <p:spPr/>
        <p:txBody>
          <a:bodyPr/>
          <a:lstStyle/>
          <a:p>
            <a:fld id="{2C387426-3E3D-1147-8365-BF949FCD81FA}" type="slidenum">
              <a:rPr lang="en-NL" smtClean="0"/>
              <a:pPr/>
              <a:t>‹#›</a:t>
            </a:fld>
            <a:endParaRPr lang="en-NL"/>
          </a:p>
        </p:txBody>
      </p:sp>
      <p:sp>
        <p:nvSpPr>
          <p:cNvPr id="7" name="Rectangle 6" descr="Intel Confidential">
            <a:extLst>
              <a:ext uri="{FF2B5EF4-FFF2-40B4-BE49-F238E27FC236}">
                <a16:creationId xmlns:a16="http://schemas.microsoft.com/office/drawing/2014/main" id="{6ACF733B-A682-EC3D-F9A2-DEDED82A01ED}"/>
              </a:ext>
            </a:extLst>
          </p:cNvPr>
          <p:cNvSpPr/>
          <p:nvPr userDrawn="1"/>
        </p:nvSpPr>
        <p:spPr>
          <a:xfrm>
            <a:off x="5353294" y="6506290"/>
            <a:ext cx="1485410" cy="246221"/>
          </a:xfrm>
          <a:prstGeom prst="rect">
            <a:avLst/>
          </a:prstGeom>
        </p:spPr>
        <p:txBody>
          <a:bodyPr wrap="none">
            <a:noAutofit/>
          </a:bodyPr>
          <a:lstStyle/>
          <a:p>
            <a:pPr marL="0" algn="ctr" defTabSz="914400" rtl="0" eaLnBrk="1" latinLnBrk="0" hangingPunct="1"/>
            <a:r>
              <a:rPr lang="en-US" sz="800" b="0" i="0" kern="1200" cap="all" spc="80" baseline="0">
                <a:solidFill>
                  <a:schemeClr val="bg1"/>
                </a:solidFill>
                <a:latin typeface="IntelOne Display Regular" panose="020B0503020203020204" pitchFamily="34" charset="77"/>
                <a:ea typeface="Intel Clear" panose="020B0604020203020204" pitchFamily="34" charset="0"/>
                <a:cs typeface="Times New Roman" panose="02020603050405020304" pitchFamily="18" charset="0"/>
              </a:rPr>
              <a:t>Intel Confidential</a:t>
            </a:r>
          </a:p>
        </p:txBody>
      </p:sp>
    </p:spTree>
    <p:extLst>
      <p:ext uri="{BB962C8B-B14F-4D97-AF65-F5344CB8AC3E}">
        <p14:creationId xmlns:p14="http://schemas.microsoft.com/office/powerpoint/2010/main" val="153576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ent | Text 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0C1D06-2893-1B4E-B5F3-B543C65C2935}"/>
              </a:ext>
            </a:extLst>
          </p:cNvPr>
          <p:cNvPicPr>
            <a:picLocks noChangeAspect="1"/>
          </p:cNvPicPr>
          <p:nvPr userDrawn="1"/>
        </p:nvPicPr>
        <p:blipFill>
          <a:blip r:embed="rId2"/>
          <a:srcRect/>
          <a:stretch/>
        </p:blipFill>
        <p:spPr>
          <a:xfrm>
            <a:off x="0" y="-1"/>
            <a:ext cx="12192000" cy="6858000"/>
          </a:xfrm>
          <a:prstGeom prst="rect">
            <a:avLst/>
          </a:prstGeom>
        </p:spPr>
      </p:pic>
      <p:sp>
        <p:nvSpPr>
          <p:cNvPr id="39" name="Title 38">
            <a:extLst>
              <a:ext uri="{FF2B5EF4-FFF2-40B4-BE49-F238E27FC236}">
                <a16:creationId xmlns:a16="http://schemas.microsoft.com/office/drawing/2014/main" id="{C56D7DA7-665C-63F4-0C3E-EA3329DF4903}"/>
              </a:ext>
            </a:extLst>
          </p:cNvPr>
          <p:cNvSpPr>
            <a:spLocks noGrp="1"/>
          </p:cNvSpPr>
          <p:nvPr>
            <p:ph type="title"/>
          </p:nvPr>
        </p:nvSpPr>
        <p:spPr/>
        <p:txBody>
          <a:bodyPr/>
          <a:lstStyle>
            <a:lvl1pPr>
              <a:defRPr>
                <a:solidFill>
                  <a:srgbClr val="E9E9E9"/>
                </a:solidFill>
              </a:defRPr>
            </a:lvl1pPr>
          </a:lstStyle>
          <a:p>
            <a:r>
              <a:rPr lang="en-GB"/>
              <a:t>Click to edit Master title style</a:t>
            </a:r>
            <a:endParaRPr lang="en-NL"/>
          </a:p>
        </p:txBody>
      </p:sp>
      <p:sp>
        <p:nvSpPr>
          <p:cNvPr id="41" name="Text Placeholder 4">
            <a:extLst>
              <a:ext uri="{FF2B5EF4-FFF2-40B4-BE49-F238E27FC236}">
                <a16:creationId xmlns:a16="http://schemas.microsoft.com/office/drawing/2014/main" id="{3E30E6C8-E0DF-2834-59C5-08BD9FD8EEFF}"/>
              </a:ext>
            </a:extLst>
          </p:cNvPr>
          <p:cNvSpPr>
            <a:spLocks noGrp="1"/>
          </p:cNvSpPr>
          <p:nvPr>
            <p:ph type="body" sz="quarter" idx="10" hasCustomPrompt="1"/>
          </p:nvPr>
        </p:nvSpPr>
        <p:spPr>
          <a:xfrm>
            <a:off x="454025" y="902287"/>
            <a:ext cx="11279188" cy="278559"/>
          </a:xfrm>
          <a:prstGeom prst="rect">
            <a:avLst/>
          </a:prstGeom>
        </p:spPr>
        <p:txBody>
          <a:bodyPr>
            <a:noAutofit/>
          </a:bodyPr>
          <a:lstStyle>
            <a:lvl1pPr marL="0" indent="0">
              <a:buFontTx/>
              <a:buNone/>
              <a:defRPr sz="2000" b="0" i="0">
                <a:solidFill>
                  <a:schemeClr val="bg2"/>
                </a:solidFill>
                <a:latin typeface="IntelOne Display Light" panose="020B0403020203020204" pitchFamily="34" charset="77"/>
              </a:defRPr>
            </a:lvl1pPr>
          </a:lstStyle>
          <a:p>
            <a:pPr lvl="0"/>
            <a:r>
              <a:rPr lang="en-US"/>
              <a:t>Click to edit text styles</a:t>
            </a:r>
          </a:p>
        </p:txBody>
      </p:sp>
      <p:sp>
        <p:nvSpPr>
          <p:cNvPr id="53" name="Content Placeholder 21">
            <a:extLst>
              <a:ext uri="{FF2B5EF4-FFF2-40B4-BE49-F238E27FC236}">
                <a16:creationId xmlns:a16="http://schemas.microsoft.com/office/drawing/2014/main" id="{A10006A8-A38D-ACD8-C0DC-E51083885749}"/>
              </a:ext>
            </a:extLst>
          </p:cNvPr>
          <p:cNvSpPr>
            <a:spLocks noGrp="1"/>
          </p:cNvSpPr>
          <p:nvPr>
            <p:ph sz="quarter" idx="13"/>
          </p:nvPr>
        </p:nvSpPr>
        <p:spPr>
          <a:xfrm>
            <a:off x="454025" y="1341438"/>
            <a:ext cx="8380413" cy="45989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Footer Placeholder 3">
            <a:extLst>
              <a:ext uri="{FF2B5EF4-FFF2-40B4-BE49-F238E27FC236}">
                <a16:creationId xmlns:a16="http://schemas.microsoft.com/office/drawing/2014/main" id="{A2096335-6377-D000-B241-5977404D5920}"/>
              </a:ext>
            </a:extLst>
          </p:cNvPr>
          <p:cNvSpPr>
            <a:spLocks noGrp="1"/>
          </p:cNvSpPr>
          <p:nvPr>
            <p:ph type="ftr" sz="quarter" idx="14"/>
          </p:nvPr>
        </p:nvSpPr>
        <p:spPr/>
        <p:txBody>
          <a:bodyPr/>
          <a:lstStyle/>
          <a:p>
            <a:r>
              <a:rPr lang="en-GB"/>
              <a:t>CES 2025</a:t>
            </a:r>
          </a:p>
        </p:txBody>
      </p:sp>
      <p:sp>
        <p:nvSpPr>
          <p:cNvPr id="5" name="Slide Number Placeholder 4">
            <a:extLst>
              <a:ext uri="{FF2B5EF4-FFF2-40B4-BE49-F238E27FC236}">
                <a16:creationId xmlns:a16="http://schemas.microsoft.com/office/drawing/2014/main" id="{01532D71-CB88-4664-0D1F-FABBDCFDF996}"/>
              </a:ext>
            </a:extLst>
          </p:cNvPr>
          <p:cNvSpPr>
            <a:spLocks noGrp="1"/>
          </p:cNvSpPr>
          <p:nvPr>
            <p:ph type="sldNum" sz="quarter" idx="15"/>
          </p:nvPr>
        </p:nvSpPr>
        <p:spPr/>
        <p:txBody>
          <a:bodyPr/>
          <a:lstStyle/>
          <a:p>
            <a:fld id="{2C387426-3E3D-1147-8365-BF949FCD81FA}" type="slidenum">
              <a:rPr lang="en-NL" smtClean="0"/>
              <a:pPr/>
              <a:t>‹#›</a:t>
            </a:fld>
            <a:endParaRPr lang="en-NL"/>
          </a:p>
        </p:txBody>
      </p:sp>
      <p:sp>
        <p:nvSpPr>
          <p:cNvPr id="6" name="Rectangle 5" descr="Intel Confidential">
            <a:extLst>
              <a:ext uri="{FF2B5EF4-FFF2-40B4-BE49-F238E27FC236}">
                <a16:creationId xmlns:a16="http://schemas.microsoft.com/office/drawing/2014/main" id="{3F1CFBB2-B397-C1FF-1666-29E3ABB3B7DB}"/>
              </a:ext>
            </a:extLst>
          </p:cNvPr>
          <p:cNvSpPr/>
          <p:nvPr userDrawn="1"/>
        </p:nvSpPr>
        <p:spPr>
          <a:xfrm>
            <a:off x="5353294" y="6506290"/>
            <a:ext cx="1485410" cy="246221"/>
          </a:xfrm>
          <a:prstGeom prst="rect">
            <a:avLst/>
          </a:prstGeom>
        </p:spPr>
        <p:txBody>
          <a:bodyPr wrap="none">
            <a:noAutofit/>
          </a:bodyPr>
          <a:lstStyle/>
          <a:p>
            <a:pPr marL="0" algn="ctr" defTabSz="914400" rtl="0" eaLnBrk="1" latinLnBrk="0" hangingPunct="1"/>
            <a:r>
              <a:rPr lang="en-US" sz="800" b="0" i="0" kern="1200" cap="all" spc="80" baseline="0">
                <a:solidFill>
                  <a:schemeClr val="bg1"/>
                </a:solidFill>
                <a:latin typeface="IntelOne Display Regular" panose="020B0503020203020204" pitchFamily="34" charset="77"/>
                <a:ea typeface="Intel Clear" panose="020B0604020203020204" pitchFamily="34" charset="0"/>
                <a:cs typeface="Times New Roman" panose="02020603050405020304" pitchFamily="18" charset="0"/>
              </a:rPr>
              <a:t>Intel Confidential</a:t>
            </a:r>
          </a:p>
        </p:txBody>
      </p:sp>
    </p:spTree>
    <p:extLst>
      <p:ext uri="{BB962C8B-B14F-4D97-AF65-F5344CB8AC3E}">
        <p14:creationId xmlns:p14="http://schemas.microsoft.com/office/powerpoint/2010/main" val="150129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ent | Title 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75D910-B0AF-30E0-9D8A-3104398C8253}"/>
              </a:ext>
            </a:extLst>
          </p:cNvPr>
          <p:cNvPicPr>
            <a:picLocks noChangeAspect="1"/>
          </p:cNvPicPr>
          <p:nvPr userDrawn="1"/>
        </p:nvPicPr>
        <p:blipFill>
          <a:blip r:embed="rId2"/>
          <a:srcRect/>
          <a:stretch/>
        </p:blipFill>
        <p:spPr>
          <a:xfrm>
            <a:off x="0" y="-1"/>
            <a:ext cx="12192000" cy="6858000"/>
          </a:xfrm>
          <a:prstGeom prst="rect">
            <a:avLst/>
          </a:prstGeom>
        </p:spPr>
      </p:pic>
      <p:sp>
        <p:nvSpPr>
          <p:cNvPr id="41" name="Text Placeholder 4">
            <a:extLst>
              <a:ext uri="{FF2B5EF4-FFF2-40B4-BE49-F238E27FC236}">
                <a16:creationId xmlns:a16="http://schemas.microsoft.com/office/drawing/2014/main" id="{B5BDC4E5-FEF9-D12E-C0D2-8688E2680815}"/>
              </a:ext>
            </a:extLst>
          </p:cNvPr>
          <p:cNvSpPr>
            <a:spLocks noGrp="1"/>
          </p:cNvSpPr>
          <p:nvPr>
            <p:ph type="body" sz="quarter" idx="10" hasCustomPrompt="1"/>
          </p:nvPr>
        </p:nvSpPr>
        <p:spPr>
          <a:xfrm>
            <a:off x="454025" y="902287"/>
            <a:ext cx="11279188" cy="278559"/>
          </a:xfrm>
          <a:prstGeom prst="rect">
            <a:avLst/>
          </a:prstGeom>
        </p:spPr>
        <p:txBody>
          <a:bodyPr>
            <a:noAutofit/>
          </a:bodyPr>
          <a:lstStyle>
            <a:lvl1pPr marL="0" indent="0">
              <a:buFontTx/>
              <a:buNone/>
              <a:defRPr sz="2000" b="0" i="0">
                <a:solidFill>
                  <a:schemeClr val="bg2"/>
                </a:solidFill>
                <a:latin typeface="IntelOne Display Light" panose="020B0403020203020204" pitchFamily="34" charset="77"/>
              </a:defRPr>
            </a:lvl1pPr>
          </a:lstStyle>
          <a:p>
            <a:pPr lvl="0"/>
            <a:r>
              <a:rPr lang="en-US"/>
              <a:t>Click to edit text styles</a:t>
            </a:r>
          </a:p>
        </p:txBody>
      </p:sp>
      <p:sp>
        <p:nvSpPr>
          <p:cNvPr id="42" name="Title 41">
            <a:extLst>
              <a:ext uri="{FF2B5EF4-FFF2-40B4-BE49-F238E27FC236}">
                <a16:creationId xmlns:a16="http://schemas.microsoft.com/office/drawing/2014/main" id="{B5F7E4B5-CAA1-652F-B279-8E16C6755848}"/>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NL"/>
          </a:p>
        </p:txBody>
      </p:sp>
      <p:sp>
        <p:nvSpPr>
          <p:cNvPr id="4" name="Footer Placeholder 3">
            <a:extLst>
              <a:ext uri="{FF2B5EF4-FFF2-40B4-BE49-F238E27FC236}">
                <a16:creationId xmlns:a16="http://schemas.microsoft.com/office/drawing/2014/main" id="{B284E828-69AB-C33B-4BD2-5B44BEDE0087}"/>
              </a:ext>
            </a:extLst>
          </p:cNvPr>
          <p:cNvSpPr>
            <a:spLocks noGrp="1"/>
          </p:cNvSpPr>
          <p:nvPr>
            <p:ph type="ftr" sz="quarter" idx="11"/>
          </p:nvPr>
        </p:nvSpPr>
        <p:spPr/>
        <p:txBody>
          <a:bodyPr/>
          <a:lstStyle/>
          <a:p>
            <a:r>
              <a:rPr lang="en-GB"/>
              <a:t>CES 2025</a:t>
            </a:r>
          </a:p>
        </p:txBody>
      </p:sp>
      <p:sp>
        <p:nvSpPr>
          <p:cNvPr id="5" name="Slide Number Placeholder 4">
            <a:extLst>
              <a:ext uri="{FF2B5EF4-FFF2-40B4-BE49-F238E27FC236}">
                <a16:creationId xmlns:a16="http://schemas.microsoft.com/office/drawing/2014/main" id="{BEA8A539-7A43-B9D1-305A-93BAD5012AD4}"/>
              </a:ext>
            </a:extLst>
          </p:cNvPr>
          <p:cNvSpPr>
            <a:spLocks noGrp="1"/>
          </p:cNvSpPr>
          <p:nvPr>
            <p:ph type="sldNum" sz="quarter" idx="12"/>
          </p:nvPr>
        </p:nvSpPr>
        <p:spPr/>
        <p:txBody>
          <a:bodyPr/>
          <a:lstStyle/>
          <a:p>
            <a:fld id="{2C387426-3E3D-1147-8365-BF949FCD81FA}" type="slidenum">
              <a:rPr lang="en-NL" smtClean="0"/>
              <a:pPr/>
              <a:t>‹#›</a:t>
            </a:fld>
            <a:endParaRPr lang="en-NL"/>
          </a:p>
        </p:txBody>
      </p:sp>
      <p:sp>
        <p:nvSpPr>
          <p:cNvPr id="6" name="Rectangle 5" descr="Intel Confidential">
            <a:extLst>
              <a:ext uri="{FF2B5EF4-FFF2-40B4-BE49-F238E27FC236}">
                <a16:creationId xmlns:a16="http://schemas.microsoft.com/office/drawing/2014/main" id="{08365A9D-B5C2-93EF-70AB-4A2D9246D9D0}"/>
              </a:ext>
            </a:extLst>
          </p:cNvPr>
          <p:cNvSpPr/>
          <p:nvPr userDrawn="1"/>
        </p:nvSpPr>
        <p:spPr>
          <a:xfrm>
            <a:off x="5353294" y="6506290"/>
            <a:ext cx="1485410" cy="246221"/>
          </a:xfrm>
          <a:prstGeom prst="rect">
            <a:avLst/>
          </a:prstGeom>
        </p:spPr>
        <p:txBody>
          <a:bodyPr wrap="none">
            <a:noAutofit/>
          </a:bodyPr>
          <a:lstStyle/>
          <a:p>
            <a:pPr marL="0" algn="ctr" defTabSz="914400" rtl="0" eaLnBrk="1" latinLnBrk="0" hangingPunct="1"/>
            <a:r>
              <a:rPr lang="en-US" sz="800" b="0" i="0" kern="1200" cap="all" spc="80" baseline="0">
                <a:solidFill>
                  <a:schemeClr val="bg1"/>
                </a:solidFill>
                <a:latin typeface="IntelOne Display Regular" panose="020B0503020203020204" pitchFamily="34" charset="77"/>
                <a:ea typeface="Intel Clear" panose="020B0604020203020204" pitchFamily="34" charset="0"/>
                <a:cs typeface="Times New Roman" panose="02020603050405020304" pitchFamily="18" charset="0"/>
              </a:rPr>
              <a:t>Intel Confidential</a:t>
            </a:r>
          </a:p>
        </p:txBody>
      </p:sp>
    </p:spTree>
    <p:extLst>
      <p:ext uri="{BB962C8B-B14F-4D97-AF65-F5344CB8AC3E}">
        <p14:creationId xmlns:p14="http://schemas.microsoft.com/office/powerpoint/2010/main" val="169800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 White Visual">
    <p:spTree>
      <p:nvGrpSpPr>
        <p:cNvPr id="1" name=""/>
        <p:cNvGrpSpPr/>
        <p:nvPr/>
      </p:nvGrpSpPr>
      <p:grpSpPr>
        <a:xfrm>
          <a:off x="0" y="0"/>
          <a:ext cx="0" cy="0"/>
          <a:chOff x="0" y="0"/>
          <a:chExt cx="0" cy="0"/>
        </a:xfrm>
      </p:grpSpPr>
      <p:sp>
        <p:nvSpPr>
          <p:cNvPr id="342" name="Footer Placeholder 341">
            <a:extLst>
              <a:ext uri="{FF2B5EF4-FFF2-40B4-BE49-F238E27FC236}">
                <a16:creationId xmlns:a16="http://schemas.microsoft.com/office/drawing/2014/main" id="{954EECBC-514C-1DE4-FB71-B8EDA6057921}"/>
              </a:ext>
            </a:extLst>
          </p:cNvPr>
          <p:cNvSpPr>
            <a:spLocks noGrp="1"/>
          </p:cNvSpPr>
          <p:nvPr>
            <p:ph type="ftr" sz="quarter" idx="30"/>
          </p:nvPr>
        </p:nvSpPr>
        <p:spPr/>
        <p:txBody>
          <a:bodyPr/>
          <a:lstStyle/>
          <a:p>
            <a:r>
              <a:rPr lang="en-GB"/>
              <a:t>CES 2025</a:t>
            </a:r>
          </a:p>
        </p:txBody>
      </p:sp>
      <p:sp>
        <p:nvSpPr>
          <p:cNvPr id="343" name="Slide Number Placeholder 342">
            <a:extLst>
              <a:ext uri="{FF2B5EF4-FFF2-40B4-BE49-F238E27FC236}">
                <a16:creationId xmlns:a16="http://schemas.microsoft.com/office/drawing/2014/main" id="{634AF81A-2D9C-58D2-C699-E0F76E77A794}"/>
              </a:ext>
            </a:extLst>
          </p:cNvPr>
          <p:cNvSpPr>
            <a:spLocks noGrp="1"/>
          </p:cNvSpPr>
          <p:nvPr>
            <p:ph type="sldNum" sz="quarter" idx="31"/>
          </p:nvPr>
        </p:nvSpPr>
        <p:spPr/>
        <p:txBody>
          <a:bodyPr/>
          <a:lstStyle/>
          <a:p>
            <a:fld id="{2C387426-3E3D-1147-8365-BF949FCD81FA}" type="slidenum">
              <a:rPr lang="en-NL" smtClean="0"/>
              <a:pPr/>
              <a:t>‹#›</a:t>
            </a:fld>
            <a:endParaRPr lang="en-NL"/>
          </a:p>
        </p:txBody>
      </p:sp>
      <p:sp>
        <p:nvSpPr>
          <p:cNvPr id="5" name="Title Text">
            <a:extLst>
              <a:ext uri="{FF2B5EF4-FFF2-40B4-BE49-F238E27FC236}">
                <a16:creationId xmlns:a16="http://schemas.microsoft.com/office/drawing/2014/main" id="{267DB76C-255C-3102-2B89-F32A366D78E7}"/>
              </a:ext>
            </a:extLst>
          </p:cNvPr>
          <p:cNvSpPr txBox="1">
            <a:spLocks noGrp="1"/>
          </p:cNvSpPr>
          <p:nvPr>
            <p:ph type="title" hasCustomPrompt="1"/>
          </p:nvPr>
        </p:nvSpPr>
        <p:spPr>
          <a:xfrm>
            <a:off x="1114425" y="2104396"/>
            <a:ext cx="7720013" cy="15171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oAutofit/>
          </a:bodyPr>
          <a:lstStyle>
            <a:lvl1pPr>
              <a:lnSpc>
                <a:spcPct val="79000"/>
              </a:lnSpc>
              <a:defRPr sz="6600" b="0" i="0">
                <a:solidFill>
                  <a:schemeClr val="bg1"/>
                </a:solidFill>
                <a:latin typeface="IntelOne Display Light" panose="020B0403020203020204" pitchFamily="34" charset="77"/>
              </a:defRPr>
            </a:lvl1pPr>
          </a:lstStyle>
          <a:p>
            <a:r>
              <a:rPr lang="en-US"/>
              <a:t>Title of this divider layout</a:t>
            </a:r>
            <a:endParaRPr/>
          </a:p>
        </p:txBody>
      </p:sp>
      <p:sp>
        <p:nvSpPr>
          <p:cNvPr id="6" name="Text Placeholder 6">
            <a:extLst>
              <a:ext uri="{FF2B5EF4-FFF2-40B4-BE49-F238E27FC236}">
                <a16:creationId xmlns:a16="http://schemas.microsoft.com/office/drawing/2014/main" id="{783B2BE4-99B6-5CA2-3885-CAE415DCBDBD}"/>
              </a:ext>
            </a:extLst>
          </p:cNvPr>
          <p:cNvSpPr>
            <a:spLocks noGrp="1"/>
          </p:cNvSpPr>
          <p:nvPr>
            <p:ph type="body" sz="quarter" idx="27" hasCustomPrompt="1"/>
          </p:nvPr>
        </p:nvSpPr>
        <p:spPr>
          <a:xfrm>
            <a:off x="1114425" y="3771410"/>
            <a:ext cx="7720013" cy="428279"/>
          </a:xfrm>
          <a:prstGeom prst="rect">
            <a:avLst/>
          </a:prstGeom>
        </p:spPr>
        <p:txBody>
          <a:bodyPr vert="horz" lIns="0" tIns="0" rIns="0" bIns="0" rtlCol="0">
            <a:noAutofit/>
          </a:bodyPr>
          <a:lstStyle>
            <a:lvl1pPr>
              <a:defRPr lang="en-US" sz="2000" b="0" i="0" spc="0" baseline="0" dirty="0">
                <a:solidFill>
                  <a:schemeClr val="bg1"/>
                </a:solidFill>
                <a:latin typeface="IntelOne Display Light" panose="020B0403020203020204" pitchFamily="34" charset="77"/>
                <a:ea typeface="IntelOne Display Light" panose="020B0403020203020204" pitchFamily="34" charset="77"/>
                <a:cs typeface="IntelOne Display Light" panose="020B0403020203020204" pitchFamily="34" charset="77"/>
              </a:defRPr>
            </a:lvl1pPr>
          </a:lstStyle>
          <a:p>
            <a:pPr lvl="0"/>
            <a:r>
              <a:rPr lang="en-US"/>
              <a:t>20pt </a:t>
            </a:r>
            <a:r>
              <a:rPr lang="en-US" err="1"/>
              <a:t>IntelOne</a:t>
            </a:r>
            <a:r>
              <a:rPr lang="en-US"/>
              <a:t> Display Subheading</a:t>
            </a:r>
          </a:p>
        </p:txBody>
      </p:sp>
    </p:spTree>
    <p:extLst>
      <p:ext uri="{BB962C8B-B14F-4D97-AF65-F5344CB8AC3E}">
        <p14:creationId xmlns:p14="http://schemas.microsoft.com/office/powerpoint/2010/main" val="93988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tement | White">
    <p:spTree>
      <p:nvGrpSpPr>
        <p:cNvPr id="1" name=""/>
        <p:cNvGrpSpPr/>
        <p:nvPr/>
      </p:nvGrpSpPr>
      <p:grpSpPr>
        <a:xfrm>
          <a:off x="0" y="0"/>
          <a:ext cx="0" cy="0"/>
          <a:chOff x="0" y="0"/>
          <a:chExt cx="0" cy="0"/>
        </a:xfrm>
      </p:grpSpPr>
      <p:sp>
        <p:nvSpPr>
          <p:cNvPr id="65" name="Title Text">
            <a:extLst>
              <a:ext uri="{FF2B5EF4-FFF2-40B4-BE49-F238E27FC236}">
                <a16:creationId xmlns:a16="http://schemas.microsoft.com/office/drawing/2014/main" id="{501A2ED5-BCB2-3C0C-9A4B-00D9A6D9FE42}"/>
              </a:ext>
            </a:extLst>
          </p:cNvPr>
          <p:cNvSpPr txBox="1">
            <a:spLocks noGrp="1"/>
          </p:cNvSpPr>
          <p:nvPr>
            <p:ph type="title" hasCustomPrompt="1"/>
          </p:nvPr>
        </p:nvSpPr>
        <p:spPr>
          <a:xfrm>
            <a:off x="448205" y="457200"/>
            <a:ext cx="5495395" cy="361564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vert="horz" lIns="0" tIns="0" rIns="0" bIns="0" rtlCol="0" anchor="b">
            <a:noAutofit/>
          </a:bodyPr>
          <a:lstStyle>
            <a:lvl1pPr>
              <a:defRPr sz="4400" b="0" i="0" dirty="0">
                <a:solidFill>
                  <a:schemeClr val="bg1"/>
                </a:solidFill>
                <a:latin typeface="IntelOne Display Light" panose="020B0403020203020204" pitchFamily="34" charset="77"/>
              </a:defRPr>
            </a:lvl1pPr>
          </a:lstStyle>
          <a:p>
            <a:pPr lvl="0">
              <a:lnSpc>
                <a:spcPct val="80000"/>
              </a:lnSpc>
            </a:pPr>
            <a:r>
              <a:rPr lang="nl-NL"/>
              <a:t>Big quote or statement </a:t>
            </a:r>
            <a:r>
              <a:rPr lang="nl-NL" err="1"/>
              <a:t>goes</a:t>
            </a:r>
            <a:r>
              <a:rPr lang="nl-NL"/>
              <a:t> </a:t>
            </a:r>
            <a:r>
              <a:rPr lang="nl-NL" err="1"/>
              <a:t>here</a:t>
            </a:r>
            <a:endParaRPr lang="nl-NL"/>
          </a:p>
        </p:txBody>
      </p:sp>
      <p:sp>
        <p:nvSpPr>
          <p:cNvPr id="66" name="Text Placeholder 6">
            <a:extLst>
              <a:ext uri="{FF2B5EF4-FFF2-40B4-BE49-F238E27FC236}">
                <a16:creationId xmlns:a16="http://schemas.microsoft.com/office/drawing/2014/main" id="{3F5E94F8-9B18-2D3A-3806-FA4F08AAB52A}"/>
              </a:ext>
            </a:extLst>
          </p:cNvPr>
          <p:cNvSpPr>
            <a:spLocks noGrp="1"/>
          </p:cNvSpPr>
          <p:nvPr>
            <p:ph type="body" sz="quarter" idx="27" hasCustomPrompt="1"/>
          </p:nvPr>
        </p:nvSpPr>
        <p:spPr>
          <a:xfrm>
            <a:off x="448205" y="4122234"/>
            <a:ext cx="5495395" cy="428279"/>
          </a:xfrm>
          <a:prstGeom prst="rect">
            <a:avLst/>
          </a:prstGeom>
        </p:spPr>
        <p:txBody>
          <a:bodyPr lIns="0">
            <a:noAutofit/>
          </a:bodyPr>
          <a:lstStyle>
            <a:lvl1pPr marL="0" indent="0">
              <a:buNone/>
              <a:defRPr lang="en-US" sz="1800" b="0" i="0" kern="1200" spc="0" baseline="0" dirty="0">
                <a:solidFill>
                  <a:schemeClr val="bg1"/>
                </a:solidFill>
                <a:latin typeface="IntelOne Display Light" panose="020B0403020203020204" pitchFamily="34" charset="77"/>
                <a:ea typeface="IntelOne Display Light" panose="020B0403020203020204" pitchFamily="34" charset="77"/>
                <a:cs typeface="IntelOne Display Light" panose="020B0403020203020204" pitchFamily="34" charset="77"/>
              </a:defRPr>
            </a:lvl1pPr>
          </a:lstStyle>
          <a:p>
            <a:pPr marL="0" lvl="0" indent="0" algn="l" defTabSz="914400" rtl="0" eaLnBrk="1" latinLnBrk="0" hangingPunct="1">
              <a:lnSpc>
                <a:spcPct val="100000"/>
              </a:lnSpc>
              <a:spcBef>
                <a:spcPts val="0"/>
              </a:spcBef>
              <a:buFont typeface="IntelOne Display Regular" panose="020B0503020203020204" pitchFamily="34" charset="0"/>
              <a:buNone/>
            </a:pPr>
            <a:r>
              <a:rPr lang="en-US"/>
              <a:t>Subtitle when needed</a:t>
            </a:r>
          </a:p>
        </p:txBody>
      </p:sp>
      <p:sp>
        <p:nvSpPr>
          <p:cNvPr id="2" name="Footer Placeholder 1">
            <a:extLst>
              <a:ext uri="{FF2B5EF4-FFF2-40B4-BE49-F238E27FC236}">
                <a16:creationId xmlns:a16="http://schemas.microsoft.com/office/drawing/2014/main" id="{F7015997-A947-D9B3-98B0-E730D731F2B3}"/>
              </a:ext>
            </a:extLst>
          </p:cNvPr>
          <p:cNvSpPr>
            <a:spLocks noGrp="1"/>
          </p:cNvSpPr>
          <p:nvPr>
            <p:ph type="ftr" sz="quarter" idx="28"/>
          </p:nvPr>
        </p:nvSpPr>
        <p:spPr/>
        <p:txBody>
          <a:bodyPr/>
          <a:lstStyle/>
          <a:p>
            <a:r>
              <a:rPr lang="en-GB"/>
              <a:t>CES 2025</a:t>
            </a:r>
          </a:p>
        </p:txBody>
      </p:sp>
      <p:sp>
        <p:nvSpPr>
          <p:cNvPr id="3" name="Slide Number Placeholder 2">
            <a:extLst>
              <a:ext uri="{FF2B5EF4-FFF2-40B4-BE49-F238E27FC236}">
                <a16:creationId xmlns:a16="http://schemas.microsoft.com/office/drawing/2014/main" id="{F83B5B30-7195-0D8A-10DF-80C3F9135BF8}"/>
              </a:ext>
            </a:extLst>
          </p:cNvPr>
          <p:cNvSpPr>
            <a:spLocks noGrp="1"/>
          </p:cNvSpPr>
          <p:nvPr>
            <p:ph type="sldNum" sz="quarter" idx="29"/>
          </p:nvPr>
        </p:nvSpPr>
        <p:spPr/>
        <p:txBody>
          <a:bodyPr/>
          <a:lstStyle/>
          <a:p>
            <a:fld id="{2C387426-3E3D-1147-8365-BF949FCD81FA}" type="slidenum">
              <a:rPr lang="en-NL" smtClean="0"/>
              <a:pPr/>
              <a:t>‹#›</a:t>
            </a:fld>
            <a:endParaRPr lang="en-NL"/>
          </a:p>
        </p:txBody>
      </p:sp>
    </p:spTree>
    <p:extLst>
      <p:ext uri="{BB962C8B-B14F-4D97-AF65-F5344CB8AC3E}">
        <p14:creationId xmlns:p14="http://schemas.microsoft.com/office/powerpoint/2010/main" val="148902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tatement | Blue">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186BE2-B4EF-544D-B6D8-80519734C929}"/>
              </a:ext>
            </a:extLst>
          </p:cNvPr>
          <p:cNvPicPr>
            <a:picLocks noChangeAspect="1"/>
          </p:cNvPicPr>
          <p:nvPr userDrawn="1"/>
        </p:nvPicPr>
        <p:blipFill>
          <a:blip r:embed="rId2"/>
          <a:srcRect/>
          <a:stretch/>
        </p:blipFill>
        <p:spPr>
          <a:xfrm>
            <a:off x="0" y="-1"/>
            <a:ext cx="12192000" cy="6858000"/>
          </a:xfrm>
          <a:prstGeom prst="rect">
            <a:avLst/>
          </a:prstGeom>
        </p:spPr>
      </p:pic>
      <p:sp>
        <p:nvSpPr>
          <p:cNvPr id="3" name="Title Text">
            <a:extLst>
              <a:ext uri="{FF2B5EF4-FFF2-40B4-BE49-F238E27FC236}">
                <a16:creationId xmlns:a16="http://schemas.microsoft.com/office/drawing/2014/main" id="{27276AF6-7761-7ECB-D84C-2508B282F5FF}"/>
              </a:ext>
            </a:extLst>
          </p:cNvPr>
          <p:cNvSpPr txBox="1">
            <a:spLocks noGrp="1"/>
          </p:cNvSpPr>
          <p:nvPr userDrawn="1">
            <p:ph type="title" hasCustomPrompt="1"/>
          </p:nvPr>
        </p:nvSpPr>
        <p:spPr>
          <a:xfrm>
            <a:off x="6239405" y="457200"/>
            <a:ext cx="5495395" cy="36156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0" tIns="0" rIns="0" bIns="0" rtlCol="0" anchor="b">
            <a:noAutofit/>
          </a:bodyPr>
          <a:lstStyle>
            <a:lvl1pPr>
              <a:defRPr sz="4400" b="0" i="0" dirty="0">
                <a:solidFill>
                  <a:schemeClr val="bg1"/>
                </a:solidFill>
                <a:latin typeface="IntelOne Display Light" panose="020B0403020203020204" pitchFamily="34" charset="77"/>
              </a:defRPr>
            </a:lvl1pPr>
          </a:lstStyle>
          <a:p>
            <a:pPr lvl="0">
              <a:lnSpc>
                <a:spcPct val="80000"/>
              </a:lnSpc>
            </a:pPr>
            <a:r>
              <a:rPr lang="nl-NL"/>
              <a:t>Big quote or statement </a:t>
            </a:r>
            <a:r>
              <a:rPr lang="nl-NL" err="1"/>
              <a:t>goes</a:t>
            </a:r>
            <a:r>
              <a:rPr lang="nl-NL"/>
              <a:t> </a:t>
            </a:r>
            <a:r>
              <a:rPr lang="nl-NL" err="1"/>
              <a:t>here</a:t>
            </a:r>
            <a:endParaRPr lang="nl-NL"/>
          </a:p>
        </p:txBody>
      </p:sp>
      <p:sp>
        <p:nvSpPr>
          <p:cNvPr id="5" name="Text Placeholder 6">
            <a:extLst>
              <a:ext uri="{FF2B5EF4-FFF2-40B4-BE49-F238E27FC236}">
                <a16:creationId xmlns:a16="http://schemas.microsoft.com/office/drawing/2014/main" id="{FFD41B72-4B16-837C-9C74-F80B85AC2DD8}"/>
              </a:ext>
            </a:extLst>
          </p:cNvPr>
          <p:cNvSpPr>
            <a:spLocks noGrp="1"/>
          </p:cNvSpPr>
          <p:nvPr userDrawn="1">
            <p:ph type="body" sz="quarter" idx="27" hasCustomPrompt="1"/>
          </p:nvPr>
        </p:nvSpPr>
        <p:spPr>
          <a:xfrm>
            <a:off x="6239405" y="4122234"/>
            <a:ext cx="5495395" cy="428279"/>
          </a:xfrm>
          <a:prstGeom prst="rect">
            <a:avLst/>
          </a:prstGeom>
        </p:spPr>
        <p:txBody>
          <a:bodyPr lIns="0">
            <a:noAutofit/>
          </a:bodyPr>
          <a:lstStyle>
            <a:lvl1pPr marL="0" indent="0">
              <a:buNone/>
              <a:defRPr sz="1800" b="0" i="0">
                <a:solidFill>
                  <a:schemeClr val="bg1"/>
                </a:solidFill>
                <a:latin typeface="IntelOne Display Light" panose="020B0403020203020204" pitchFamily="34" charset="77"/>
                <a:ea typeface="IntelOne Text Light" panose="020B0403020203020204" pitchFamily="34" charset="77"/>
                <a:cs typeface="IntelOne Text Light" panose="020B0403020203020204" pitchFamily="34" charset="77"/>
              </a:defRPr>
            </a:lvl1pPr>
          </a:lstStyle>
          <a:p>
            <a:r>
              <a:rPr lang="en-US"/>
              <a:t>Subtitle when needed</a:t>
            </a:r>
          </a:p>
        </p:txBody>
      </p:sp>
      <p:sp>
        <p:nvSpPr>
          <p:cNvPr id="9" name="Rectangle 8" descr="Intel Confidential">
            <a:extLst>
              <a:ext uri="{FF2B5EF4-FFF2-40B4-BE49-F238E27FC236}">
                <a16:creationId xmlns:a16="http://schemas.microsoft.com/office/drawing/2014/main" id="{8C121687-D5B1-A09F-0596-2FB3748A5DA6}"/>
              </a:ext>
            </a:extLst>
          </p:cNvPr>
          <p:cNvSpPr/>
          <p:nvPr userDrawn="1"/>
        </p:nvSpPr>
        <p:spPr>
          <a:xfrm>
            <a:off x="5353294" y="6506290"/>
            <a:ext cx="1485410" cy="246221"/>
          </a:xfrm>
          <a:prstGeom prst="rect">
            <a:avLst/>
          </a:prstGeom>
        </p:spPr>
        <p:txBody>
          <a:bodyPr wrap="none">
            <a:noAutofit/>
          </a:bodyPr>
          <a:lstStyle/>
          <a:p>
            <a:pPr marL="0" algn="ctr" defTabSz="914400" rtl="0" eaLnBrk="1" latinLnBrk="0" hangingPunct="1"/>
            <a:r>
              <a:rPr lang="en-US" sz="800" b="0" i="0" kern="1200" cap="all" spc="80" baseline="0">
                <a:solidFill>
                  <a:schemeClr val="bg1"/>
                </a:solidFill>
                <a:latin typeface="IntelOne Display Regular" panose="020B0503020203020204" pitchFamily="34" charset="77"/>
                <a:ea typeface="Intel Clear" panose="020B0604020203020204" pitchFamily="34" charset="0"/>
                <a:cs typeface="Times New Roman" panose="02020603050405020304" pitchFamily="18" charset="0"/>
              </a:rPr>
              <a:t>Intel Confidential</a:t>
            </a:r>
          </a:p>
        </p:txBody>
      </p:sp>
      <p:sp>
        <p:nvSpPr>
          <p:cNvPr id="15" name="Footer Placeholder 18">
            <a:extLst>
              <a:ext uri="{FF2B5EF4-FFF2-40B4-BE49-F238E27FC236}">
                <a16:creationId xmlns:a16="http://schemas.microsoft.com/office/drawing/2014/main" id="{C01BCD12-CACB-B533-17F3-1A0CEBC2EFDF}"/>
              </a:ext>
            </a:extLst>
          </p:cNvPr>
          <p:cNvSpPr>
            <a:spLocks noGrp="1"/>
          </p:cNvSpPr>
          <p:nvPr userDrawn="1">
            <p:ph type="ftr" sz="quarter" idx="11"/>
          </p:nvPr>
        </p:nvSpPr>
        <p:spPr>
          <a:xfrm>
            <a:off x="454025" y="6522757"/>
            <a:ext cx="4140200" cy="213286"/>
          </a:xfrm>
        </p:spPr>
        <p:txBody>
          <a:bodyPr/>
          <a:lstStyle>
            <a:lvl1pPr>
              <a:defRPr>
                <a:solidFill>
                  <a:schemeClr val="bg1"/>
                </a:solidFill>
              </a:defRPr>
            </a:lvl1pPr>
          </a:lstStyle>
          <a:p>
            <a:r>
              <a:rPr lang="en-GB"/>
              <a:t>CES 2025</a:t>
            </a:r>
          </a:p>
        </p:txBody>
      </p:sp>
      <p:sp>
        <p:nvSpPr>
          <p:cNvPr id="16" name="Slide Number Placeholder 19">
            <a:extLst>
              <a:ext uri="{FF2B5EF4-FFF2-40B4-BE49-F238E27FC236}">
                <a16:creationId xmlns:a16="http://schemas.microsoft.com/office/drawing/2014/main" id="{9A01674A-7C64-3693-386C-C1DE34385C11}"/>
              </a:ext>
            </a:extLst>
          </p:cNvPr>
          <p:cNvSpPr>
            <a:spLocks noGrp="1"/>
          </p:cNvSpPr>
          <p:nvPr userDrawn="1">
            <p:ph type="sldNum" sz="quarter" idx="12"/>
          </p:nvPr>
        </p:nvSpPr>
        <p:spPr>
          <a:xfrm>
            <a:off x="11734800" y="6400800"/>
            <a:ext cx="457200" cy="457200"/>
          </a:xfrm>
        </p:spPr>
        <p:txBody>
          <a:bodyPr/>
          <a:lstStyle>
            <a:lvl1pPr>
              <a:defRPr>
                <a:solidFill>
                  <a:schemeClr val="bg1"/>
                </a:solidFill>
              </a:defRPr>
            </a:lvl1pPr>
          </a:lstStyle>
          <a:p>
            <a:fld id="{2C387426-3E3D-1147-8365-BF949FCD81FA}" type="slidenum">
              <a:rPr lang="en-NL" smtClean="0"/>
              <a:pPr/>
              <a:t>‹#›</a:t>
            </a:fld>
            <a:endParaRPr lang="en-NL"/>
          </a:p>
        </p:txBody>
      </p:sp>
    </p:spTree>
    <p:extLst>
      <p:ext uri="{BB962C8B-B14F-4D97-AF65-F5344CB8AC3E}">
        <p14:creationId xmlns:p14="http://schemas.microsoft.com/office/powerpoint/2010/main" val="120090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 Patter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FD45B8-3126-8964-C4D2-13BAA314B6A8}"/>
              </a:ext>
            </a:extLst>
          </p:cNvPr>
          <p:cNvPicPr>
            <a:picLocks noChangeAspect="1"/>
          </p:cNvPicPr>
          <p:nvPr userDrawn="1"/>
        </p:nvPicPr>
        <p:blipFill>
          <a:blip r:embed="rId2"/>
          <a:srcRect/>
          <a:stretch/>
        </p:blipFill>
        <p:spPr>
          <a:xfrm>
            <a:off x="0" y="-1"/>
            <a:ext cx="12192000" cy="6858000"/>
          </a:xfrm>
          <a:prstGeom prst="rect">
            <a:avLst/>
          </a:prstGeom>
        </p:spPr>
      </p:pic>
      <p:sp>
        <p:nvSpPr>
          <p:cNvPr id="3" name="spark">
            <a:extLst>
              <a:ext uri="{FF2B5EF4-FFF2-40B4-BE49-F238E27FC236}">
                <a16:creationId xmlns:a16="http://schemas.microsoft.com/office/drawing/2014/main" id="{A6310EF3-9D0F-41FD-B14A-7E6A256B4930}"/>
              </a:ext>
            </a:extLst>
          </p:cNvPr>
          <p:cNvSpPr/>
          <p:nvPr userDrawn="1"/>
        </p:nvSpPr>
        <p:spPr>
          <a:xfrm>
            <a:off x="2457281" y="2525915"/>
            <a:ext cx="7530780" cy="2984870"/>
          </a:xfrm>
          <a:prstGeom prst="rect">
            <a:avLst/>
          </a:prstGeom>
          <a:gradFill>
            <a:gsLst>
              <a:gs pos="100000">
                <a:schemeClr val="accent5">
                  <a:alpha val="81330"/>
                </a:schemeClr>
              </a:gs>
              <a:gs pos="0">
                <a:schemeClr val="accent4">
                  <a:alpha val="6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30" name="Group 29">
            <a:extLst>
              <a:ext uri="{FF2B5EF4-FFF2-40B4-BE49-F238E27FC236}">
                <a16:creationId xmlns:a16="http://schemas.microsoft.com/office/drawing/2014/main" id="{33B5070A-2E90-93DB-BFDC-3858989A733F}"/>
              </a:ext>
            </a:extLst>
          </p:cNvPr>
          <p:cNvGrpSpPr/>
          <p:nvPr userDrawn="1"/>
        </p:nvGrpSpPr>
        <p:grpSpPr>
          <a:xfrm>
            <a:off x="667487" y="539688"/>
            <a:ext cx="1936765" cy="869891"/>
            <a:chOff x="581894" y="1323638"/>
            <a:chExt cx="2967745" cy="1332952"/>
          </a:xfrm>
        </p:grpSpPr>
        <p:pic>
          <p:nvPicPr>
            <p:cNvPr id="31" name="Picture 30" descr="A logo with white text&#10;&#10;Description automatically generated">
              <a:extLst>
                <a:ext uri="{FF2B5EF4-FFF2-40B4-BE49-F238E27FC236}">
                  <a16:creationId xmlns:a16="http://schemas.microsoft.com/office/drawing/2014/main" id="{FED53BD0-221F-215A-9D14-DF58D31D5CE3}"/>
                </a:ext>
              </a:extLst>
            </p:cNvPr>
            <p:cNvPicPr>
              <a:picLocks noChangeAspect="1"/>
            </p:cNvPicPr>
            <p:nvPr/>
          </p:nvPicPr>
          <p:blipFill>
            <a:blip r:embed="rId3"/>
            <a:srcRect r="43228"/>
            <a:stretch/>
          </p:blipFill>
          <p:spPr>
            <a:xfrm>
              <a:off x="581894" y="1323638"/>
              <a:ext cx="1345331" cy="1332952"/>
            </a:xfrm>
            <a:prstGeom prst="rect">
              <a:avLst/>
            </a:prstGeom>
          </p:spPr>
        </p:pic>
        <p:pic>
          <p:nvPicPr>
            <p:cNvPr id="32" name="Picture 31" descr="A black and white logo&#10;&#10;Description automatically generated">
              <a:extLst>
                <a:ext uri="{FF2B5EF4-FFF2-40B4-BE49-F238E27FC236}">
                  <a16:creationId xmlns:a16="http://schemas.microsoft.com/office/drawing/2014/main" id="{2C972A33-4A1E-5AAE-0969-72E1E16E98B1}"/>
                </a:ext>
              </a:extLst>
            </p:cNvPr>
            <p:cNvPicPr>
              <a:picLocks noChangeAspect="1"/>
            </p:cNvPicPr>
            <p:nvPr/>
          </p:nvPicPr>
          <p:blipFill>
            <a:blip r:embed="rId4"/>
            <a:stretch>
              <a:fillRect/>
            </a:stretch>
          </p:blipFill>
          <p:spPr>
            <a:xfrm>
              <a:off x="2295526" y="1481324"/>
              <a:ext cx="1254113" cy="947551"/>
            </a:xfrm>
            <a:prstGeom prst="rect">
              <a:avLst/>
            </a:prstGeom>
          </p:spPr>
        </p:pic>
        <p:cxnSp>
          <p:nvCxnSpPr>
            <p:cNvPr id="33" name="Straight Connector 32">
              <a:extLst>
                <a:ext uri="{FF2B5EF4-FFF2-40B4-BE49-F238E27FC236}">
                  <a16:creationId xmlns:a16="http://schemas.microsoft.com/office/drawing/2014/main" id="{C8F8C85F-0328-7B68-F3FA-ED0F951E7CE1}"/>
                </a:ext>
              </a:extLst>
            </p:cNvPr>
            <p:cNvCxnSpPr/>
            <p:nvPr/>
          </p:nvCxnSpPr>
          <p:spPr>
            <a:xfrm>
              <a:off x="2111375" y="1323638"/>
              <a:ext cx="0" cy="1332952"/>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35" name="Title 4">
            <a:extLst>
              <a:ext uri="{FF2B5EF4-FFF2-40B4-BE49-F238E27FC236}">
                <a16:creationId xmlns:a16="http://schemas.microsoft.com/office/drawing/2014/main" id="{A60D7D1C-E948-5391-6853-CF787480F643}"/>
              </a:ext>
            </a:extLst>
          </p:cNvPr>
          <p:cNvSpPr txBox="1">
            <a:spLocks/>
          </p:cNvSpPr>
          <p:nvPr userDrawn="1"/>
        </p:nvSpPr>
        <p:spPr>
          <a:xfrm>
            <a:off x="2689163" y="2599771"/>
            <a:ext cx="7832470" cy="8698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gradFill>
                  <a:gsLst>
                    <a:gs pos="100000">
                      <a:srgbClr val="6AB3D2"/>
                    </a:gs>
                    <a:gs pos="0">
                      <a:schemeClr val="bg1"/>
                    </a:gs>
                  </a:gsLst>
                  <a:lin ang="2700000" scaled="0"/>
                </a:gradFill>
                <a:latin typeface="IntelOne Display Light" panose="020B0403020203020204" pitchFamily="34" charset="77"/>
              </a:rPr>
              <a:t>CES 2025</a:t>
            </a:r>
          </a:p>
        </p:txBody>
      </p:sp>
      <p:sp>
        <p:nvSpPr>
          <p:cNvPr id="38" name="Rectangle 37">
            <a:extLst>
              <a:ext uri="{FF2B5EF4-FFF2-40B4-BE49-F238E27FC236}">
                <a16:creationId xmlns:a16="http://schemas.microsoft.com/office/drawing/2014/main" id="{B81927D6-39C8-2883-2C48-FC39799B3904}"/>
              </a:ext>
            </a:extLst>
          </p:cNvPr>
          <p:cNvSpPr/>
          <p:nvPr userDrawn="1"/>
        </p:nvSpPr>
        <p:spPr>
          <a:xfrm>
            <a:off x="1785812" y="5510786"/>
            <a:ext cx="666226" cy="66622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9" name="Rectangle 38">
            <a:extLst>
              <a:ext uri="{FF2B5EF4-FFF2-40B4-BE49-F238E27FC236}">
                <a16:creationId xmlns:a16="http://schemas.microsoft.com/office/drawing/2014/main" id="{2F4B03B6-B2F5-DACC-E114-9FF31E313A36}"/>
              </a:ext>
            </a:extLst>
          </p:cNvPr>
          <p:cNvSpPr/>
          <p:nvPr userDrawn="1"/>
        </p:nvSpPr>
        <p:spPr>
          <a:xfrm>
            <a:off x="2452038" y="6191745"/>
            <a:ext cx="249098" cy="24909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3" name="Title Text">
            <a:extLst>
              <a:ext uri="{FF2B5EF4-FFF2-40B4-BE49-F238E27FC236}">
                <a16:creationId xmlns:a16="http://schemas.microsoft.com/office/drawing/2014/main" id="{DB4F1223-8E18-87DD-6355-F7528792A833}"/>
              </a:ext>
            </a:extLst>
          </p:cNvPr>
          <p:cNvSpPr txBox="1">
            <a:spLocks noGrp="1"/>
          </p:cNvSpPr>
          <p:nvPr>
            <p:ph type="title" hasCustomPrompt="1"/>
          </p:nvPr>
        </p:nvSpPr>
        <p:spPr>
          <a:xfrm>
            <a:off x="2848105" y="3895144"/>
            <a:ext cx="6886614" cy="13333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lnSpc>
                <a:spcPct val="80000"/>
              </a:lnSpc>
              <a:defRPr sz="11500" b="0" i="0">
                <a:solidFill>
                  <a:schemeClr val="bg1"/>
                </a:solidFill>
                <a:latin typeface="IntelOne Display Light" panose="020B0403020203020204" pitchFamily="34" charset="77"/>
              </a:defRPr>
            </a:lvl1pPr>
          </a:lstStyle>
          <a:p>
            <a:r>
              <a:rPr lang="en-US"/>
              <a:t>Thank you</a:t>
            </a:r>
            <a:endParaRPr/>
          </a:p>
        </p:txBody>
      </p:sp>
      <p:sp>
        <p:nvSpPr>
          <p:cNvPr id="14" name="Text Placeholder 6">
            <a:extLst>
              <a:ext uri="{FF2B5EF4-FFF2-40B4-BE49-F238E27FC236}">
                <a16:creationId xmlns:a16="http://schemas.microsoft.com/office/drawing/2014/main" id="{5F690C6D-4497-F634-78FB-622037083A9B}"/>
              </a:ext>
            </a:extLst>
          </p:cNvPr>
          <p:cNvSpPr>
            <a:spLocks noGrp="1"/>
          </p:cNvSpPr>
          <p:nvPr>
            <p:ph type="body" sz="quarter" idx="27" hasCustomPrompt="1"/>
          </p:nvPr>
        </p:nvSpPr>
        <p:spPr>
          <a:xfrm>
            <a:off x="2852024" y="3469668"/>
            <a:ext cx="4707784" cy="247392"/>
          </a:xfrm>
          <a:prstGeom prst="rect">
            <a:avLst/>
          </a:prstGeom>
        </p:spPr>
        <p:txBody>
          <a:bodyPr lIns="36000">
            <a:normAutofit/>
          </a:bodyPr>
          <a:lstStyle>
            <a:lvl1pPr marL="0" indent="0">
              <a:buNone/>
              <a:defRPr sz="1600" b="0" i="0">
                <a:solidFill>
                  <a:schemeClr val="bg1"/>
                </a:solidFill>
                <a:latin typeface="IntelOne Display Light" panose="020B0403020203020204" pitchFamily="34" charset="77"/>
                <a:ea typeface="IntelOne Text Light" panose="020B0403020203020204" pitchFamily="34" charset="77"/>
                <a:cs typeface="IntelOne Text Light" panose="020B0403020203020204" pitchFamily="34" charset="77"/>
              </a:defRPr>
            </a:lvl1pPr>
          </a:lstStyle>
          <a:p>
            <a:r>
              <a:rPr lang="en-US"/>
              <a:t>Subtitle if needed</a:t>
            </a:r>
          </a:p>
        </p:txBody>
      </p:sp>
    </p:spTree>
    <p:extLst>
      <p:ext uri="{BB962C8B-B14F-4D97-AF65-F5344CB8AC3E}">
        <p14:creationId xmlns:p14="http://schemas.microsoft.com/office/powerpoint/2010/main" val="273671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Blue ">
    <p:bg>
      <p:bgPr>
        <a:solidFill>
          <a:schemeClr val="accent4"/>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888FD8-7E2A-550C-8B16-E3B96488C6F3}"/>
              </a:ext>
            </a:extLst>
          </p:cNvPr>
          <p:cNvPicPr>
            <a:picLocks noChangeAspect="1"/>
          </p:cNvPicPr>
          <p:nvPr userDrawn="1"/>
        </p:nvPicPr>
        <p:blipFill>
          <a:blip r:embed="rId2"/>
          <a:srcRect/>
          <a:stretch/>
        </p:blipFill>
        <p:spPr>
          <a:xfrm>
            <a:off x="0" y="-1"/>
            <a:ext cx="12192000" cy="6858000"/>
          </a:xfrm>
          <a:prstGeom prst="rect">
            <a:avLst/>
          </a:prstGeom>
        </p:spPr>
      </p:pic>
      <p:sp>
        <p:nvSpPr>
          <p:cNvPr id="3" name="spark">
            <a:extLst>
              <a:ext uri="{FF2B5EF4-FFF2-40B4-BE49-F238E27FC236}">
                <a16:creationId xmlns:a16="http://schemas.microsoft.com/office/drawing/2014/main" id="{E8057E6E-5C2A-1EE6-EF3D-A03ECD5C337D}"/>
              </a:ext>
            </a:extLst>
          </p:cNvPr>
          <p:cNvSpPr/>
          <p:nvPr userDrawn="1"/>
        </p:nvSpPr>
        <p:spPr>
          <a:xfrm>
            <a:off x="2457281" y="1827868"/>
            <a:ext cx="7078276" cy="3689187"/>
          </a:xfrm>
          <a:prstGeom prst="rect">
            <a:avLst/>
          </a:prstGeom>
          <a:gradFill>
            <a:gsLst>
              <a:gs pos="100000">
                <a:schemeClr val="accent5">
                  <a:alpha val="81330"/>
                </a:schemeClr>
              </a:gs>
              <a:gs pos="0">
                <a:schemeClr val="accent4">
                  <a:alpha val="6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4" name="Group 3">
            <a:extLst>
              <a:ext uri="{FF2B5EF4-FFF2-40B4-BE49-F238E27FC236}">
                <a16:creationId xmlns:a16="http://schemas.microsoft.com/office/drawing/2014/main" id="{1FC3356C-C854-FECD-1EA2-2C6987B73485}"/>
              </a:ext>
            </a:extLst>
          </p:cNvPr>
          <p:cNvGrpSpPr/>
          <p:nvPr userDrawn="1"/>
        </p:nvGrpSpPr>
        <p:grpSpPr>
          <a:xfrm>
            <a:off x="667487" y="539688"/>
            <a:ext cx="1936765" cy="869891"/>
            <a:chOff x="581894" y="1323638"/>
            <a:chExt cx="2967745" cy="1332952"/>
          </a:xfrm>
        </p:grpSpPr>
        <p:pic>
          <p:nvPicPr>
            <p:cNvPr id="5" name="Picture 4" descr="A logo with white text&#10;&#10;Description automatically generated">
              <a:extLst>
                <a:ext uri="{FF2B5EF4-FFF2-40B4-BE49-F238E27FC236}">
                  <a16:creationId xmlns:a16="http://schemas.microsoft.com/office/drawing/2014/main" id="{24AB911D-4D96-D3CC-A84C-454511C9948B}"/>
                </a:ext>
              </a:extLst>
            </p:cNvPr>
            <p:cNvPicPr>
              <a:picLocks noChangeAspect="1"/>
            </p:cNvPicPr>
            <p:nvPr/>
          </p:nvPicPr>
          <p:blipFill>
            <a:blip r:embed="rId3"/>
            <a:srcRect r="43228"/>
            <a:stretch/>
          </p:blipFill>
          <p:spPr>
            <a:xfrm>
              <a:off x="581894" y="1323638"/>
              <a:ext cx="1345331" cy="1332952"/>
            </a:xfrm>
            <a:prstGeom prst="rect">
              <a:avLst/>
            </a:prstGeom>
          </p:spPr>
        </p:pic>
        <p:pic>
          <p:nvPicPr>
            <p:cNvPr id="6" name="Picture 5" descr="A black and white logo&#10;&#10;Description automatically generated">
              <a:extLst>
                <a:ext uri="{FF2B5EF4-FFF2-40B4-BE49-F238E27FC236}">
                  <a16:creationId xmlns:a16="http://schemas.microsoft.com/office/drawing/2014/main" id="{D99C5B4B-A024-47F1-E359-1168DDBF496A}"/>
                </a:ext>
              </a:extLst>
            </p:cNvPr>
            <p:cNvPicPr>
              <a:picLocks noChangeAspect="1"/>
            </p:cNvPicPr>
            <p:nvPr/>
          </p:nvPicPr>
          <p:blipFill>
            <a:blip r:embed="rId4"/>
            <a:stretch>
              <a:fillRect/>
            </a:stretch>
          </p:blipFill>
          <p:spPr>
            <a:xfrm>
              <a:off x="2295526" y="1481324"/>
              <a:ext cx="1254113" cy="947551"/>
            </a:xfrm>
            <a:prstGeom prst="rect">
              <a:avLst/>
            </a:prstGeom>
          </p:spPr>
        </p:pic>
        <p:cxnSp>
          <p:nvCxnSpPr>
            <p:cNvPr id="9" name="Straight Connector 8">
              <a:extLst>
                <a:ext uri="{FF2B5EF4-FFF2-40B4-BE49-F238E27FC236}">
                  <a16:creationId xmlns:a16="http://schemas.microsoft.com/office/drawing/2014/main" id="{48F150F7-D4B4-C3C3-F34C-85E6B04FDCE8}"/>
                </a:ext>
              </a:extLst>
            </p:cNvPr>
            <p:cNvCxnSpPr/>
            <p:nvPr/>
          </p:nvCxnSpPr>
          <p:spPr>
            <a:xfrm>
              <a:off x="2111375" y="1323638"/>
              <a:ext cx="0" cy="1332952"/>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5" name="Title 4">
            <a:extLst>
              <a:ext uri="{FF2B5EF4-FFF2-40B4-BE49-F238E27FC236}">
                <a16:creationId xmlns:a16="http://schemas.microsoft.com/office/drawing/2014/main" id="{86258256-715B-6111-DC52-9A54AFC7D07A}"/>
              </a:ext>
            </a:extLst>
          </p:cNvPr>
          <p:cNvSpPr txBox="1">
            <a:spLocks/>
          </p:cNvSpPr>
          <p:nvPr userDrawn="1"/>
        </p:nvSpPr>
        <p:spPr>
          <a:xfrm>
            <a:off x="2747995" y="2039611"/>
            <a:ext cx="1952959" cy="446392"/>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a:gradFill>
                  <a:gsLst>
                    <a:gs pos="100000">
                      <a:srgbClr val="6AB3D2"/>
                    </a:gs>
                    <a:gs pos="0">
                      <a:schemeClr val="bg1"/>
                    </a:gs>
                  </a:gsLst>
                  <a:lin ang="2700000" scaled="0"/>
                </a:gradFill>
                <a:latin typeface="IntelOne Display Light" panose="020B0403020203020204" pitchFamily="34" charset="77"/>
              </a:rPr>
              <a:t>CES 2025</a:t>
            </a:r>
          </a:p>
        </p:txBody>
      </p:sp>
      <p:sp>
        <p:nvSpPr>
          <p:cNvPr id="18" name="Rectangle 17">
            <a:extLst>
              <a:ext uri="{FF2B5EF4-FFF2-40B4-BE49-F238E27FC236}">
                <a16:creationId xmlns:a16="http://schemas.microsoft.com/office/drawing/2014/main" id="{E91B43AE-EBEA-D5E9-A3EF-D1142AC269A4}"/>
              </a:ext>
            </a:extLst>
          </p:cNvPr>
          <p:cNvSpPr/>
          <p:nvPr userDrawn="1"/>
        </p:nvSpPr>
        <p:spPr>
          <a:xfrm>
            <a:off x="1785812" y="5510786"/>
            <a:ext cx="666226" cy="66622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Rectangle 18">
            <a:extLst>
              <a:ext uri="{FF2B5EF4-FFF2-40B4-BE49-F238E27FC236}">
                <a16:creationId xmlns:a16="http://schemas.microsoft.com/office/drawing/2014/main" id="{E2ABEBA0-3477-F76C-CFD3-FFB7B88178EB}"/>
              </a:ext>
            </a:extLst>
          </p:cNvPr>
          <p:cNvSpPr/>
          <p:nvPr userDrawn="1"/>
        </p:nvSpPr>
        <p:spPr>
          <a:xfrm>
            <a:off x="2452038" y="6191745"/>
            <a:ext cx="249098" cy="24909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 name="Title Text">
            <a:extLst>
              <a:ext uri="{FF2B5EF4-FFF2-40B4-BE49-F238E27FC236}">
                <a16:creationId xmlns:a16="http://schemas.microsoft.com/office/drawing/2014/main" id="{9715A9D5-54F3-9008-4D34-02D010789E4E}"/>
              </a:ext>
            </a:extLst>
          </p:cNvPr>
          <p:cNvSpPr txBox="1">
            <a:spLocks noGrp="1"/>
          </p:cNvSpPr>
          <p:nvPr>
            <p:ph type="title" hasCustomPrompt="1"/>
          </p:nvPr>
        </p:nvSpPr>
        <p:spPr>
          <a:xfrm>
            <a:off x="2747995" y="2428421"/>
            <a:ext cx="6438102" cy="23355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chor="b">
            <a:noAutofit/>
          </a:bodyPr>
          <a:lstStyle>
            <a:lvl1pPr>
              <a:lnSpc>
                <a:spcPct val="80000"/>
              </a:lnSpc>
              <a:defRPr sz="6000" b="0" i="0">
                <a:solidFill>
                  <a:schemeClr val="bg1"/>
                </a:solidFill>
                <a:latin typeface="IntelOne Display Light" panose="020B0403020203020204" pitchFamily="34" charset="77"/>
              </a:defRPr>
            </a:lvl1pPr>
          </a:lstStyle>
          <a:p>
            <a:r>
              <a:rPr lang="en-US"/>
              <a:t>Title of this presentation</a:t>
            </a:r>
            <a:endParaRPr/>
          </a:p>
        </p:txBody>
      </p:sp>
      <p:sp>
        <p:nvSpPr>
          <p:cNvPr id="8" name="Text Placeholder 6">
            <a:extLst>
              <a:ext uri="{FF2B5EF4-FFF2-40B4-BE49-F238E27FC236}">
                <a16:creationId xmlns:a16="http://schemas.microsoft.com/office/drawing/2014/main" id="{A0B0AD6D-E3AF-25E3-249B-0EDA1D23AE4A}"/>
              </a:ext>
            </a:extLst>
          </p:cNvPr>
          <p:cNvSpPr>
            <a:spLocks noGrp="1"/>
          </p:cNvSpPr>
          <p:nvPr>
            <p:ph type="body" sz="quarter" idx="27" hasCustomPrompt="1"/>
          </p:nvPr>
        </p:nvSpPr>
        <p:spPr>
          <a:xfrm>
            <a:off x="2747995" y="4869303"/>
            <a:ext cx="6438102" cy="428279"/>
          </a:xfrm>
          <a:prstGeom prst="rect">
            <a:avLst/>
          </a:prstGeom>
        </p:spPr>
        <p:txBody>
          <a:bodyPr lIns="0">
            <a:normAutofit/>
          </a:bodyPr>
          <a:lstStyle>
            <a:lvl1pPr marL="0" indent="0">
              <a:buNone/>
              <a:defRPr sz="1800" b="0" i="0" spc="100" baseline="0">
                <a:solidFill>
                  <a:schemeClr val="bg1"/>
                </a:solidFill>
                <a:latin typeface="IntelOne Display Light" panose="020B0403020203020204" pitchFamily="34" charset="77"/>
                <a:ea typeface="IntelOne Display Light" panose="020B0403020203020204" pitchFamily="34" charset="77"/>
                <a:cs typeface="IntelOne Display Light" panose="020B0403020203020204" pitchFamily="34" charset="77"/>
              </a:defRPr>
            </a:lvl1pPr>
          </a:lstStyle>
          <a:p>
            <a:r>
              <a:rPr lang="en-US"/>
              <a:t>18pt </a:t>
            </a:r>
            <a:r>
              <a:rPr lang="en-US" err="1"/>
              <a:t>IntelOne</a:t>
            </a:r>
            <a:r>
              <a:rPr lang="en-US"/>
              <a:t> Display Light Subhead</a:t>
            </a:r>
          </a:p>
        </p:txBody>
      </p:sp>
    </p:spTree>
    <p:extLst>
      <p:ext uri="{BB962C8B-B14F-4D97-AF65-F5344CB8AC3E}">
        <p14:creationId xmlns:p14="http://schemas.microsoft.com/office/powerpoint/2010/main" val="186437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 Blue">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C3F51E-5D22-544E-0105-AA2E0BDADC95}"/>
              </a:ext>
            </a:extLst>
          </p:cNvPr>
          <p:cNvPicPr>
            <a:picLocks noChangeAspect="1"/>
          </p:cNvPicPr>
          <p:nvPr userDrawn="1"/>
        </p:nvPicPr>
        <p:blipFill>
          <a:blip r:embed="rId2"/>
          <a:srcRect/>
          <a:stretch/>
        </p:blipFill>
        <p:spPr>
          <a:xfrm>
            <a:off x="0" y="-1"/>
            <a:ext cx="12192000" cy="6858000"/>
          </a:xfrm>
          <a:prstGeom prst="rect">
            <a:avLst/>
          </a:prstGeom>
        </p:spPr>
      </p:pic>
      <p:sp>
        <p:nvSpPr>
          <p:cNvPr id="3" name="spark">
            <a:extLst>
              <a:ext uri="{FF2B5EF4-FFF2-40B4-BE49-F238E27FC236}">
                <a16:creationId xmlns:a16="http://schemas.microsoft.com/office/drawing/2014/main" id="{989E1CD7-05F7-B812-7117-6C4DF678C212}"/>
              </a:ext>
            </a:extLst>
          </p:cNvPr>
          <p:cNvSpPr/>
          <p:nvPr userDrawn="1"/>
        </p:nvSpPr>
        <p:spPr>
          <a:xfrm>
            <a:off x="667487" y="1945310"/>
            <a:ext cx="4267913" cy="4243904"/>
          </a:xfrm>
          <a:prstGeom prst="rect">
            <a:avLst/>
          </a:prstGeom>
          <a:gradFill>
            <a:gsLst>
              <a:gs pos="100000">
                <a:schemeClr val="accent5">
                  <a:alpha val="81330"/>
                </a:schemeClr>
              </a:gs>
              <a:gs pos="0">
                <a:schemeClr val="accent4">
                  <a:alpha val="6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10" name="Group 9">
            <a:extLst>
              <a:ext uri="{FF2B5EF4-FFF2-40B4-BE49-F238E27FC236}">
                <a16:creationId xmlns:a16="http://schemas.microsoft.com/office/drawing/2014/main" id="{A2A93977-AACE-7A9D-A25B-FF5DE849AEC2}"/>
              </a:ext>
            </a:extLst>
          </p:cNvPr>
          <p:cNvGrpSpPr/>
          <p:nvPr userDrawn="1"/>
        </p:nvGrpSpPr>
        <p:grpSpPr>
          <a:xfrm>
            <a:off x="667487" y="539688"/>
            <a:ext cx="1936765" cy="869891"/>
            <a:chOff x="581894" y="1323638"/>
            <a:chExt cx="2967745" cy="1332952"/>
          </a:xfrm>
        </p:grpSpPr>
        <p:pic>
          <p:nvPicPr>
            <p:cNvPr id="11" name="Picture 10" descr="A logo with white text&#10;&#10;Description automatically generated">
              <a:extLst>
                <a:ext uri="{FF2B5EF4-FFF2-40B4-BE49-F238E27FC236}">
                  <a16:creationId xmlns:a16="http://schemas.microsoft.com/office/drawing/2014/main" id="{DE86669B-B58B-AFC1-4691-0251AA568B54}"/>
                </a:ext>
              </a:extLst>
            </p:cNvPr>
            <p:cNvPicPr>
              <a:picLocks noChangeAspect="1"/>
            </p:cNvPicPr>
            <p:nvPr/>
          </p:nvPicPr>
          <p:blipFill>
            <a:blip r:embed="rId3"/>
            <a:srcRect r="43228"/>
            <a:stretch/>
          </p:blipFill>
          <p:spPr>
            <a:xfrm>
              <a:off x="581894" y="1323638"/>
              <a:ext cx="1345331" cy="1332952"/>
            </a:xfrm>
            <a:prstGeom prst="rect">
              <a:avLst/>
            </a:prstGeom>
          </p:spPr>
        </p:pic>
        <p:pic>
          <p:nvPicPr>
            <p:cNvPr id="12" name="Picture 11" descr="A black and white logo&#10;&#10;Description automatically generated">
              <a:extLst>
                <a:ext uri="{FF2B5EF4-FFF2-40B4-BE49-F238E27FC236}">
                  <a16:creationId xmlns:a16="http://schemas.microsoft.com/office/drawing/2014/main" id="{84577F62-4EC2-476D-4321-C546CD41D867}"/>
                </a:ext>
              </a:extLst>
            </p:cNvPr>
            <p:cNvPicPr>
              <a:picLocks noChangeAspect="1"/>
            </p:cNvPicPr>
            <p:nvPr/>
          </p:nvPicPr>
          <p:blipFill>
            <a:blip r:embed="rId4"/>
            <a:stretch>
              <a:fillRect/>
            </a:stretch>
          </p:blipFill>
          <p:spPr>
            <a:xfrm>
              <a:off x="2295526" y="1481324"/>
              <a:ext cx="1254113" cy="947551"/>
            </a:xfrm>
            <a:prstGeom prst="rect">
              <a:avLst/>
            </a:prstGeom>
          </p:spPr>
        </p:pic>
        <p:cxnSp>
          <p:nvCxnSpPr>
            <p:cNvPr id="13" name="Straight Connector 12">
              <a:extLst>
                <a:ext uri="{FF2B5EF4-FFF2-40B4-BE49-F238E27FC236}">
                  <a16:creationId xmlns:a16="http://schemas.microsoft.com/office/drawing/2014/main" id="{D4C60B84-0AD0-0D91-7A14-B63A36BB0099}"/>
                </a:ext>
              </a:extLst>
            </p:cNvPr>
            <p:cNvCxnSpPr/>
            <p:nvPr/>
          </p:nvCxnSpPr>
          <p:spPr>
            <a:xfrm>
              <a:off x="2111375" y="1323638"/>
              <a:ext cx="0" cy="1332952"/>
            </a:xfrm>
            <a:prstGeom prst="line">
              <a:avLst/>
            </a:prstGeom>
            <a:ln w="635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5" name="Rectangle 14">
            <a:extLst>
              <a:ext uri="{FF2B5EF4-FFF2-40B4-BE49-F238E27FC236}">
                <a16:creationId xmlns:a16="http://schemas.microsoft.com/office/drawing/2014/main" id="{E52EE6CB-1BEB-163F-EA68-FA13CF54FFF2}"/>
              </a:ext>
            </a:extLst>
          </p:cNvPr>
          <p:cNvSpPr/>
          <p:nvPr userDrawn="1"/>
        </p:nvSpPr>
        <p:spPr>
          <a:xfrm>
            <a:off x="4936670" y="6213231"/>
            <a:ext cx="666226" cy="66622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3" name="Rectangle 22">
            <a:extLst>
              <a:ext uri="{FF2B5EF4-FFF2-40B4-BE49-F238E27FC236}">
                <a16:creationId xmlns:a16="http://schemas.microsoft.com/office/drawing/2014/main" id="{E921FF17-EBD9-AA2A-7CBB-90ABD68C393C}"/>
              </a:ext>
            </a:extLst>
          </p:cNvPr>
          <p:cNvSpPr/>
          <p:nvPr userDrawn="1"/>
        </p:nvSpPr>
        <p:spPr>
          <a:xfrm>
            <a:off x="5602896" y="5964127"/>
            <a:ext cx="249098" cy="24909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Text Placeholder 6">
            <a:extLst>
              <a:ext uri="{FF2B5EF4-FFF2-40B4-BE49-F238E27FC236}">
                <a16:creationId xmlns:a16="http://schemas.microsoft.com/office/drawing/2014/main" id="{A0B0AD6D-E3AF-25E3-249B-0EDA1D23AE4A}"/>
              </a:ext>
            </a:extLst>
          </p:cNvPr>
          <p:cNvSpPr>
            <a:spLocks noGrp="1"/>
          </p:cNvSpPr>
          <p:nvPr>
            <p:ph type="body" sz="quarter" idx="27" hasCustomPrompt="1"/>
          </p:nvPr>
        </p:nvSpPr>
        <p:spPr>
          <a:xfrm>
            <a:off x="968652" y="2188585"/>
            <a:ext cx="3754350" cy="362206"/>
          </a:xfrm>
          <a:prstGeom prst="rect">
            <a:avLst/>
          </a:prstGeom>
        </p:spPr>
        <p:txBody>
          <a:bodyPr lIns="36000" anchor="ctr">
            <a:noAutofit/>
          </a:bodyPr>
          <a:lstStyle>
            <a:lvl1pPr marL="0" indent="0" algn="l" defTabSz="914400" rtl="0" eaLnBrk="1" latinLnBrk="0" hangingPunct="1">
              <a:lnSpc>
                <a:spcPct val="90000"/>
              </a:lnSpc>
              <a:spcBef>
                <a:spcPct val="0"/>
              </a:spcBef>
              <a:buNone/>
              <a:defRPr lang="en-US" sz="2400" kern="1200" dirty="0">
                <a:gradFill>
                  <a:gsLst>
                    <a:gs pos="100000">
                      <a:schemeClr val="accent4">
                        <a:lumMod val="40000"/>
                        <a:lumOff val="60000"/>
                      </a:schemeClr>
                    </a:gs>
                    <a:gs pos="0">
                      <a:schemeClr val="bg1"/>
                    </a:gs>
                  </a:gsLst>
                  <a:lin ang="2700000" scaled="0"/>
                </a:gradFill>
                <a:latin typeface="IntelOne Display Light" panose="020B0403020203020204" pitchFamily="34" charset="77"/>
                <a:ea typeface="+mj-ea"/>
                <a:cs typeface="+mj-cs"/>
              </a:defRPr>
            </a:lvl1pPr>
          </a:lstStyle>
          <a:p>
            <a:r>
              <a:rPr lang="en-US"/>
              <a:t>Subtitle if needed</a:t>
            </a:r>
          </a:p>
        </p:txBody>
      </p:sp>
      <p:sp>
        <p:nvSpPr>
          <p:cNvPr id="24" name="Title Text">
            <a:extLst>
              <a:ext uri="{FF2B5EF4-FFF2-40B4-BE49-F238E27FC236}">
                <a16:creationId xmlns:a16="http://schemas.microsoft.com/office/drawing/2014/main" id="{18E7D94D-5864-2F62-C93E-59470AB02766}"/>
              </a:ext>
            </a:extLst>
          </p:cNvPr>
          <p:cNvSpPr txBox="1">
            <a:spLocks noGrp="1"/>
          </p:cNvSpPr>
          <p:nvPr>
            <p:ph type="title" hasCustomPrompt="1"/>
          </p:nvPr>
        </p:nvSpPr>
        <p:spPr>
          <a:xfrm>
            <a:off x="964735" y="3204344"/>
            <a:ext cx="8934274" cy="1600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Autofit/>
          </a:bodyPr>
          <a:lstStyle>
            <a:lvl1pPr>
              <a:lnSpc>
                <a:spcPct val="80000"/>
              </a:lnSpc>
              <a:defRPr sz="13800" b="0" i="0">
                <a:solidFill>
                  <a:schemeClr val="bg1"/>
                </a:solidFill>
                <a:latin typeface="IntelOne Display Light" panose="020B0403020203020204" pitchFamily="34" charset="77"/>
              </a:defRPr>
            </a:lvl1pPr>
          </a:lstStyle>
          <a:p>
            <a:r>
              <a:rPr lang="en-US"/>
              <a:t>Thank you</a:t>
            </a:r>
            <a:endParaRPr/>
          </a:p>
        </p:txBody>
      </p:sp>
    </p:spTree>
    <p:extLst>
      <p:ext uri="{BB962C8B-B14F-4D97-AF65-F5344CB8AC3E}">
        <p14:creationId xmlns:p14="http://schemas.microsoft.com/office/powerpoint/2010/main" val="200311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End | Logo">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394168-365C-8EA4-3535-819757B01320}"/>
              </a:ext>
            </a:extLst>
          </p:cNvPr>
          <p:cNvPicPr>
            <a:picLocks noChangeAspect="1"/>
          </p:cNvPicPr>
          <p:nvPr userDrawn="1"/>
        </p:nvPicPr>
        <p:blipFill>
          <a:blip r:embed="rId2"/>
          <a:srcRect/>
          <a:stretch/>
        </p:blipFill>
        <p:spPr>
          <a:xfrm>
            <a:off x="0" y="-1"/>
            <a:ext cx="12192000" cy="6858000"/>
          </a:xfrm>
          <a:prstGeom prst="rect">
            <a:avLst/>
          </a:prstGeom>
        </p:spPr>
      </p:pic>
      <p:pic>
        <p:nvPicPr>
          <p:cNvPr id="22" name="Picture 21" descr="Logo&#10;&#10;Description automatically generated">
            <a:extLst>
              <a:ext uri="{FF2B5EF4-FFF2-40B4-BE49-F238E27FC236}">
                <a16:creationId xmlns:a16="http://schemas.microsoft.com/office/drawing/2014/main" id="{F1727D96-537B-B0A1-391B-ADD154347FE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14381" y="2626737"/>
            <a:ext cx="4052408" cy="1643927"/>
          </a:xfrm>
          <a:prstGeom prst="rect">
            <a:avLst/>
          </a:prstGeom>
        </p:spPr>
      </p:pic>
    </p:spTree>
    <p:extLst>
      <p:ext uri="{BB962C8B-B14F-4D97-AF65-F5344CB8AC3E}">
        <p14:creationId xmlns:p14="http://schemas.microsoft.com/office/powerpoint/2010/main" val="29184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8B76D-A976-85B6-17C7-60669C1C5AC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9AAE66C0-7A7F-C11A-82CD-B85D3B6997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4160DC2F-42FA-3E25-2C8F-C0DC7604BF1B}"/>
              </a:ext>
            </a:extLst>
          </p:cNvPr>
          <p:cNvSpPr>
            <a:spLocks noGrp="1"/>
          </p:cNvSpPr>
          <p:nvPr>
            <p:ph type="dt" sz="half" idx="10"/>
          </p:nvPr>
        </p:nvSpPr>
        <p:spPr/>
        <p:txBody>
          <a:bodyPr/>
          <a:lstStyle/>
          <a:p>
            <a:fld id="{A6578D5D-B8CF-FB45-9467-F113FDCCB005}" type="datetimeFigureOut">
              <a:rPr lang="en-NL" smtClean="0"/>
              <a:t>02/25/2025</a:t>
            </a:fld>
            <a:endParaRPr lang="en-NL"/>
          </a:p>
        </p:txBody>
      </p:sp>
      <p:sp>
        <p:nvSpPr>
          <p:cNvPr id="5" name="Footer Placeholder 4">
            <a:extLst>
              <a:ext uri="{FF2B5EF4-FFF2-40B4-BE49-F238E27FC236}">
                <a16:creationId xmlns:a16="http://schemas.microsoft.com/office/drawing/2014/main" id="{25B30CE9-296E-AA47-0FCF-858727AB0ADC}"/>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C9DE340B-666E-E88C-EEB2-E5AC0F6D181C}"/>
              </a:ext>
            </a:extLst>
          </p:cNvPr>
          <p:cNvSpPr>
            <a:spLocks noGrp="1"/>
          </p:cNvSpPr>
          <p:nvPr>
            <p:ph type="sldNum" sz="quarter" idx="12"/>
          </p:nvPr>
        </p:nvSpPr>
        <p:spPr/>
        <p:txBody>
          <a:bodyPr/>
          <a:lstStyle/>
          <a:p>
            <a:fld id="{DAE433E3-2CF7-C44C-82E8-67905F34D82F}" type="slidenum">
              <a:rPr lang="en-NL" smtClean="0"/>
              <a:t>‹#›</a:t>
            </a:fld>
            <a:endParaRPr lang="en-NL"/>
          </a:p>
        </p:txBody>
      </p:sp>
    </p:spTree>
    <p:extLst>
      <p:ext uri="{BB962C8B-B14F-4D97-AF65-F5344CB8AC3E}">
        <p14:creationId xmlns:p14="http://schemas.microsoft.com/office/powerpoint/2010/main" val="28532370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A621CC-18DC-3B06-EEB8-93AE493C6EC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271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mp; Quote">
    <p:spTree>
      <p:nvGrpSpPr>
        <p:cNvPr id="1" name=""/>
        <p:cNvGrpSpPr/>
        <p:nvPr/>
      </p:nvGrpSpPr>
      <p:grpSpPr>
        <a:xfrm>
          <a:off x="0" y="0"/>
          <a:ext cx="0" cy="0"/>
          <a:chOff x="0" y="0"/>
          <a:chExt cx="0" cy="0"/>
        </a:xfrm>
      </p:grpSpPr>
      <p:sp>
        <p:nvSpPr>
          <p:cNvPr id="10" name="Title Text">
            <a:extLst>
              <a:ext uri="{FF2B5EF4-FFF2-40B4-BE49-F238E27FC236}">
                <a16:creationId xmlns:a16="http://schemas.microsoft.com/office/drawing/2014/main" id="{145FA424-6F4D-7644-8964-49FF4943202D}"/>
              </a:ext>
            </a:extLst>
          </p:cNvPr>
          <p:cNvSpPr txBox="1">
            <a:spLocks noGrp="1"/>
          </p:cNvSpPr>
          <p:nvPr>
            <p:ph type="title" hasCustomPrompt="1"/>
          </p:nvPr>
        </p:nvSpPr>
        <p:spPr>
          <a:xfrm>
            <a:off x="571501" y="571501"/>
            <a:ext cx="11022060" cy="8737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defRPr sz="4000">
                <a:solidFill>
                  <a:srgbClr val="525252"/>
                </a:solidFill>
              </a:defRPr>
            </a:lvl1pPr>
          </a:lstStyle>
          <a:p>
            <a:r>
              <a:rPr lang="en-US"/>
              <a:t>40pt Intel Clear Light Text Goes Here</a:t>
            </a:r>
          </a:p>
        </p:txBody>
      </p:sp>
      <p:sp>
        <p:nvSpPr>
          <p:cNvPr id="3" name="Text Placeholder 2">
            <a:extLst>
              <a:ext uri="{FF2B5EF4-FFF2-40B4-BE49-F238E27FC236}">
                <a16:creationId xmlns:a16="http://schemas.microsoft.com/office/drawing/2014/main" id="{EBF36A7C-A787-47EC-ACD5-77F3FD6AFB8D}"/>
              </a:ext>
            </a:extLst>
          </p:cNvPr>
          <p:cNvSpPr>
            <a:spLocks noGrp="1"/>
          </p:cNvSpPr>
          <p:nvPr>
            <p:ph type="body" sz="quarter" idx="10"/>
          </p:nvPr>
        </p:nvSpPr>
        <p:spPr>
          <a:xfrm>
            <a:off x="571500" y="1592529"/>
            <a:ext cx="11010900" cy="3727184"/>
          </a:xfrm>
        </p:spPr>
        <p:txBody>
          <a:bodyPr>
            <a:normAutofit/>
          </a:bodyPr>
          <a:lstStyle>
            <a:lvl1pPr marL="0" indent="0">
              <a:buNone/>
              <a:defRPr sz="6000">
                <a:solidFill>
                  <a:schemeClr val="accent1"/>
                </a:solidFill>
              </a:defRPr>
            </a:lvl1pPr>
          </a:lstStyle>
          <a:p>
            <a:pPr lvl="0"/>
            <a:r>
              <a:rPr lang="en-US"/>
              <a:t>Click to edit Master text styles</a:t>
            </a:r>
          </a:p>
        </p:txBody>
      </p:sp>
      <p:sp>
        <p:nvSpPr>
          <p:cNvPr id="9" name="Text Placeholder 3">
            <a:extLst>
              <a:ext uri="{FF2B5EF4-FFF2-40B4-BE49-F238E27FC236}">
                <a16:creationId xmlns:a16="http://schemas.microsoft.com/office/drawing/2014/main" id="{4E196E31-7238-4049-821C-D94FDEAEDC56}"/>
              </a:ext>
            </a:extLst>
          </p:cNvPr>
          <p:cNvSpPr>
            <a:spLocks noGrp="1"/>
          </p:cNvSpPr>
          <p:nvPr>
            <p:ph type="body" sz="quarter" idx="29"/>
          </p:nvPr>
        </p:nvSpPr>
        <p:spPr>
          <a:xfrm>
            <a:off x="571500" y="5461818"/>
            <a:ext cx="11022013" cy="438150"/>
          </a:xfrm>
        </p:spPr>
        <p:txBody>
          <a:bodyPr/>
          <a:lstStyle>
            <a:lvl1pPr marL="0" indent="0">
              <a:buNone/>
              <a:defRPr>
                <a:solidFill>
                  <a:schemeClr val="accent1"/>
                </a:solidFill>
                <a:latin typeface="+mn-lt"/>
              </a:defRPr>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64635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9C6D41-0947-2641-4154-2077FF2D6371}"/>
              </a:ext>
            </a:extLst>
          </p:cNvPr>
          <p:cNvSpPr/>
          <p:nvPr userDrawn="1"/>
        </p:nvSpPr>
        <p:spPr>
          <a:xfrm rot="10800000">
            <a:off x="4178300" y="3683000"/>
            <a:ext cx="6273800" cy="3175000"/>
          </a:xfrm>
          <a:prstGeom prst="rect">
            <a:avLst/>
          </a:prstGeom>
          <a:gradFill flip="none" rotWithShape="1">
            <a:gsLst>
              <a:gs pos="0">
                <a:srgbClr val="004396"/>
              </a:gs>
              <a:gs pos="66000">
                <a:srgbClr val="001E50"/>
              </a:gs>
            </a:gsLst>
            <a:lin ang="27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 name="Rectangle 2">
            <a:extLst>
              <a:ext uri="{FF2B5EF4-FFF2-40B4-BE49-F238E27FC236}">
                <a16:creationId xmlns:a16="http://schemas.microsoft.com/office/drawing/2014/main" id="{DD864E10-87C3-F018-3046-92EAC456DF58}"/>
              </a:ext>
            </a:extLst>
          </p:cNvPr>
          <p:cNvSpPr/>
          <p:nvPr userDrawn="1"/>
        </p:nvSpPr>
        <p:spPr>
          <a:xfrm>
            <a:off x="1" y="-3"/>
            <a:ext cx="4178299" cy="3683003"/>
          </a:xfrm>
          <a:prstGeom prst="rect">
            <a:avLst/>
          </a:prstGeom>
          <a:gradFill flip="none" rotWithShape="1">
            <a:gsLst>
              <a:gs pos="0">
                <a:srgbClr val="004396"/>
              </a:gs>
              <a:gs pos="67000">
                <a:srgbClr val="001E50"/>
              </a:gs>
            </a:gsLst>
            <a:lin ang="27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2" name="Title 1">
            <a:extLst>
              <a:ext uri="{FF2B5EF4-FFF2-40B4-BE49-F238E27FC236}">
                <a16:creationId xmlns:a16="http://schemas.microsoft.com/office/drawing/2014/main" id="{98C9744B-0974-BE3E-E043-30374E2D4442}"/>
              </a:ext>
            </a:extLst>
          </p:cNvPr>
          <p:cNvSpPr>
            <a:spLocks noGrp="1"/>
          </p:cNvSpPr>
          <p:nvPr>
            <p:ph type="title"/>
          </p:nvPr>
        </p:nvSpPr>
        <p:spPr>
          <a:xfrm>
            <a:off x="1282700" y="1835148"/>
            <a:ext cx="7607300" cy="2546906"/>
          </a:xfrm>
        </p:spPr>
        <p:txBody>
          <a:bodyPr>
            <a:noAutofit/>
          </a:bodyPr>
          <a:lstStyle>
            <a:lvl1pPr marL="0" algn="l" defTabSz="2240097" rtl="0" eaLnBrk="1" latinLnBrk="0" hangingPunct="1">
              <a:lnSpc>
                <a:spcPct val="90000"/>
              </a:lnSpc>
              <a:defRPr lang="en-US" sz="7200" kern="0" dirty="0">
                <a:gradFill flip="none" rotWithShape="1">
                  <a:gsLst>
                    <a:gs pos="0">
                      <a:schemeClr val="tx1"/>
                    </a:gs>
                    <a:gs pos="100000">
                      <a:srgbClr val="76CEFF"/>
                    </a:gs>
                  </a:gsLst>
                  <a:lin ang="5400000" scaled="1"/>
                  <a:tileRect/>
                </a:gradFill>
                <a:effectLst>
                  <a:outerShdw blurRad="127000" algn="ctr" rotWithShape="0">
                    <a:prstClr val="black">
                      <a:alpha val="50000"/>
                    </a:prstClr>
                  </a:outerShdw>
                </a:effectLst>
                <a:latin typeface="+mn-lt"/>
                <a:ea typeface="+mn-ea"/>
                <a:cs typeface="+mn-cs"/>
              </a:defRPr>
            </a:lvl1pPr>
          </a:lstStyle>
          <a:p>
            <a:r>
              <a:rPr lang="en-US"/>
              <a:t>Click to edit Master title style</a:t>
            </a:r>
          </a:p>
        </p:txBody>
      </p:sp>
      <p:sp>
        <p:nvSpPr>
          <p:cNvPr id="5" name="Rectangle 4">
            <a:extLst>
              <a:ext uri="{FF2B5EF4-FFF2-40B4-BE49-F238E27FC236}">
                <a16:creationId xmlns:a16="http://schemas.microsoft.com/office/drawing/2014/main" id="{F5B27A6B-CB3D-1A9E-FAB8-CEC770E5C73E}"/>
              </a:ext>
            </a:extLst>
          </p:cNvPr>
          <p:cNvSpPr/>
          <p:nvPr userDrawn="1"/>
        </p:nvSpPr>
        <p:spPr>
          <a:xfrm>
            <a:off x="10452101" y="-3"/>
            <a:ext cx="1739900" cy="3683003"/>
          </a:xfrm>
          <a:prstGeom prst="rect">
            <a:avLst/>
          </a:prstGeom>
          <a:gradFill flip="none" rotWithShape="1">
            <a:gsLst>
              <a:gs pos="0">
                <a:srgbClr val="004396"/>
              </a:gs>
              <a:gs pos="88000">
                <a:srgbClr val="001E50"/>
              </a:gs>
            </a:gsLst>
            <a:lin ang="135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pic>
        <p:nvPicPr>
          <p:cNvPr id="7" name="Picture 6" descr="A white text on a black background&#10;&#10;Description automatically generated">
            <a:extLst>
              <a:ext uri="{FF2B5EF4-FFF2-40B4-BE49-F238E27FC236}">
                <a16:creationId xmlns:a16="http://schemas.microsoft.com/office/drawing/2014/main" id="{88834BF2-0FBD-9958-66C2-B7B2DFF38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2700" y="934666"/>
            <a:ext cx="1016000" cy="402855"/>
          </a:xfrm>
          <a:prstGeom prst="rect">
            <a:avLst/>
          </a:prstGeom>
        </p:spPr>
      </p:pic>
      <p:sp>
        <p:nvSpPr>
          <p:cNvPr id="11" name="Text Placeholder 10">
            <a:extLst>
              <a:ext uri="{FF2B5EF4-FFF2-40B4-BE49-F238E27FC236}">
                <a16:creationId xmlns:a16="http://schemas.microsoft.com/office/drawing/2014/main" id="{990BCEE6-CC37-8A7B-DADA-64A03F8DA4A2}"/>
              </a:ext>
            </a:extLst>
          </p:cNvPr>
          <p:cNvSpPr>
            <a:spLocks noGrp="1"/>
          </p:cNvSpPr>
          <p:nvPr>
            <p:ph type="body" sz="quarter" idx="10" hasCustomPrompt="1"/>
          </p:nvPr>
        </p:nvSpPr>
        <p:spPr>
          <a:xfrm>
            <a:off x="1282700" y="4772319"/>
            <a:ext cx="4038600" cy="498181"/>
          </a:xfrm>
        </p:spPr>
        <p:txBody>
          <a:bodyPr>
            <a:normAutofit/>
          </a:bodyPr>
          <a:lstStyle>
            <a:lvl1pPr marL="0" indent="0">
              <a:buNone/>
              <a:defRPr sz="2800">
                <a:latin typeface="+mj-lt"/>
              </a:defRPr>
            </a:lvl1pPr>
          </a:lstStyle>
          <a:p>
            <a:pPr lvl="0"/>
            <a:r>
              <a:rPr lang="en-US"/>
              <a:t>Presenter’s Name</a:t>
            </a:r>
          </a:p>
        </p:txBody>
      </p:sp>
      <p:sp>
        <p:nvSpPr>
          <p:cNvPr id="12" name="Text Placeholder 10">
            <a:extLst>
              <a:ext uri="{FF2B5EF4-FFF2-40B4-BE49-F238E27FC236}">
                <a16:creationId xmlns:a16="http://schemas.microsoft.com/office/drawing/2014/main" id="{C725D160-35E7-335F-A961-489DFFA45764}"/>
              </a:ext>
            </a:extLst>
          </p:cNvPr>
          <p:cNvSpPr>
            <a:spLocks noGrp="1"/>
          </p:cNvSpPr>
          <p:nvPr>
            <p:ph type="body" sz="quarter" idx="11" hasCustomPrompt="1"/>
          </p:nvPr>
        </p:nvSpPr>
        <p:spPr>
          <a:xfrm>
            <a:off x="1282700" y="5307437"/>
            <a:ext cx="4038600" cy="498181"/>
          </a:xfrm>
        </p:spPr>
        <p:txBody>
          <a:bodyPr>
            <a:normAutofit/>
          </a:bodyPr>
          <a:lstStyle>
            <a:lvl1pPr marL="0" indent="0">
              <a:buNone/>
              <a:defRPr sz="1800">
                <a:latin typeface="+mj-lt"/>
              </a:defRPr>
            </a:lvl1pPr>
          </a:lstStyle>
          <a:p>
            <a:pPr lvl="0"/>
            <a:r>
              <a:rPr lang="en-US"/>
              <a:t>Presenter’s Title</a:t>
            </a:r>
          </a:p>
        </p:txBody>
      </p:sp>
      <p:sp>
        <p:nvSpPr>
          <p:cNvPr id="13" name="Rectangle 12">
            <a:extLst>
              <a:ext uri="{FF2B5EF4-FFF2-40B4-BE49-F238E27FC236}">
                <a16:creationId xmlns:a16="http://schemas.microsoft.com/office/drawing/2014/main" id="{2311F327-161E-60AD-1BB8-7C1014E0FDC4}"/>
              </a:ext>
            </a:extLst>
          </p:cNvPr>
          <p:cNvSpPr/>
          <p:nvPr userDrawn="1"/>
        </p:nvSpPr>
        <p:spPr>
          <a:xfrm>
            <a:off x="10066193" y="825500"/>
            <a:ext cx="512021" cy="512021"/>
          </a:xfrm>
          <a:prstGeom prst="rect">
            <a:avLst/>
          </a:prstGeom>
          <a:solidFill>
            <a:schemeClr val="tx1"/>
          </a:solidFill>
          <a:ln>
            <a:noFill/>
          </a:ln>
          <a:effectLst>
            <a:outerShdw blurRad="635000" sx="120000" sy="120000" algn="ctr" rotWithShape="0">
              <a:schemeClr val="tx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3BE733F-FABF-6B65-6FB7-997C41BB248E}"/>
              </a:ext>
            </a:extLst>
          </p:cNvPr>
          <p:cNvSpPr/>
          <p:nvPr userDrawn="1"/>
        </p:nvSpPr>
        <p:spPr>
          <a:xfrm>
            <a:off x="10578215" y="1337522"/>
            <a:ext cx="201428" cy="201428"/>
          </a:xfrm>
          <a:prstGeom prst="rect">
            <a:avLst/>
          </a:prstGeom>
          <a:solidFill>
            <a:schemeClr val="tx1"/>
          </a:solidFill>
          <a:ln>
            <a:noFill/>
          </a:ln>
          <a:effectLst>
            <a:outerShdw blurRad="635000" sx="120000" sy="120000" algn="ctr" rotWithShape="0">
              <a:schemeClr val="tx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7F0F03D-DF0A-9851-FD4A-DDDB3C1892DC}"/>
              </a:ext>
            </a:extLst>
          </p:cNvPr>
          <p:cNvSpPr/>
          <p:nvPr userDrawn="1"/>
        </p:nvSpPr>
        <p:spPr>
          <a:xfrm>
            <a:off x="9286783" y="5112691"/>
            <a:ext cx="133073" cy="133073"/>
          </a:xfrm>
          <a:prstGeom prst="rect">
            <a:avLst/>
          </a:prstGeom>
          <a:solidFill>
            <a:schemeClr val="tx1"/>
          </a:solidFill>
          <a:ln>
            <a:noFill/>
          </a:ln>
          <a:effectLst>
            <a:outerShdw blurRad="635000" sx="120000" sy="120000" algn="ctr" rotWithShape="0">
              <a:schemeClr val="tx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D14E144-D200-FFB6-3631-023B11BA4B5E}"/>
              </a:ext>
            </a:extLst>
          </p:cNvPr>
          <p:cNvSpPr/>
          <p:nvPr userDrawn="1"/>
        </p:nvSpPr>
        <p:spPr>
          <a:xfrm>
            <a:off x="10909300" y="3576591"/>
            <a:ext cx="212817" cy="212817"/>
          </a:xfrm>
          <a:prstGeom prst="rect">
            <a:avLst/>
          </a:prstGeom>
          <a:solidFill>
            <a:schemeClr val="tx1"/>
          </a:solidFill>
          <a:ln>
            <a:noFill/>
          </a:ln>
          <a:effectLst>
            <a:outerShdw blurRad="254000" sx="120000" sy="120000" algn="ctr" rotWithShape="0">
              <a:schemeClr val="tx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Rectangle 16">
            <a:extLst>
              <a:ext uri="{FF2B5EF4-FFF2-40B4-BE49-F238E27FC236}">
                <a16:creationId xmlns:a16="http://schemas.microsoft.com/office/drawing/2014/main" id="{E641DE1D-870E-AD3D-12FC-5F66506C073C}"/>
              </a:ext>
            </a:extLst>
          </p:cNvPr>
          <p:cNvSpPr/>
          <p:nvPr userDrawn="1"/>
        </p:nvSpPr>
        <p:spPr>
          <a:xfrm>
            <a:off x="8978901" y="5245764"/>
            <a:ext cx="307882" cy="307882"/>
          </a:xfrm>
          <a:prstGeom prst="rect">
            <a:avLst/>
          </a:prstGeom>
          <a:solidFill>
            <a:schemeClr val="tx1"/>
          </a:solidFill>
          <a:ln>
            <a:noFill/>
          </a:ln>
          <a:effectLst>
            <a:outerShdw blurRad="635000" sx="120000" sy="120000" algn="ctr" rotWithShape="0">
              <a:schemeClr val="tx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3E9411-EB95-DC89-6816-DDF565017AD5}"/>
              </a:ext>
            </a:extLst>
          </p:cNvPr>
          <p:cNvSpPr/>
          <p:nvPr userDrawn="1"/>
        </p:nvSpPr>
        <p:spPr>
          <a:xfrm>
            <a:off x="11552192" y="5953419"/>
            <a:ext cx="106408" cy="106408"/>
          </a:xfrm>
          <a:prstGeom prst="rect">
            <a:avLst/>
          </a:prstGeom>
          <a:solidFill>
            <a:schemeClr val="tx1"/>
          </a:solidFill>
          <a:ln>
            <a:noFill/>
          </a:ln>
          <a:effectLst>
            <a:outerShdw blurRad="254000" sx="120000" sy="120000" algn="ctr" rotWithShape="0">
              <a:schemeClr val="tx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347863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9C6D41-0947-2641-4154-2077FF2D6371}"/>
              </a:ext>
            </a:extLst>
          </p:cNvPr>
          <p:cNvSpPr/>
          <p:nvPr userDrawn="1"/>
        </p:nvSpPr>
        <p:spPr>
          <a:xfrm rot="10800000">
            <a:off x="5173578" y="5112690"/>
            <a:ext cx="7018419" cy="1745309"/>
          </a:xfrm>
          <a:prstGeom prst="rect">
            <a:avLst/>
          </a:prstGeom>
          <a:gradFill flip="none" rotWithShape="1">
            <a:gsLst>
              <a:gs pos="0">
                <a:srgbClr val="004396"/>
              </a:gs>
              <a:gs pos="84000">
                <a:srgbClr val="001E50"/>
              </a:gs>
            </a:gsLst>
            <a:lin ang="27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 name="Rectangle 2">
            <a:extLst>
              <a:ext uri="{FF2B5EF4-FFF2-40B4-BE49-F238E27FC236}">
                <a16:creationId xmlns:a16="http://schemas.microsoft.com/office/drawing/2014/main" id="{DD864E10-87C3-F018-3046-92EAC456DF58}"/>
              </a:ext>
            </a:extLst>
          </p:cNvPr>
          <p:cNvSpPr/>
          <p:nvPr userDrawn="1"/>
        </p:nvSpPr>
        <p:spPr>
          <a:xfrm>
            <a:off x="1" y="-3"/>
            <a:ext cx="5173578" cy="5112694"/>
          </a:xfrm>
          <a:prstGeom prst="rect">
            <a:avLst/>
          </a:prstGeom>
          <a:gradFill flip="none" rotWithShape="1">
            <a:gsLst>
              <a:gs pos="0">
                <a:srgbClr val="004396"/>
              </a:gs>
              <a:gs pos="95000">
                <a:srgbClr val="001E50"/>
              </a:gs>
            </a:gsLst>
            <a:lin ang="27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2" name="Title 1">
            <a:extLst>
              <a:ext uri="{FF2B5EF4-FFF2-40B4-BE49-F238E27FC236}">
                <a16:creationId xmlns:a16="http://schemas.microsoft.com/office/drawing/2014/main" id="{98C9744B-0974-BE3E-E043-30374E2D4442}"/>
              </a:ext>
            </a:extLst>
          </p:cNvPr>
          <p:cNvSpPr>
            <a:spLocks noGrp="1"/>
          </p:cNvSpPr>
          <p:nvPr>
            <p:ph type="title"/>
          </p:nvPr>
        </p:nvSpPr>
        <p:spPr>
          <a:xfrm>
            <a:off x="2292350" y="1943433"/>
            <a:ext cx="7607300" cy="2546906"/>
          </a:xfrm>
        </p:spPr>
        <p:txBody>
          <a:bodyPr>
            <a:noAutofit/>
          </a:bodyPr>
          <a:lstStyle>
            <a:lvl1pPr marL="0" algn="ctr" defTabSz="2240097" rtl="0" eaLnBrk="1" latinLnBrk="0" hangingPunct="1">
              <a:lnSpc>
                <a:spcPct val="90000"/>
              </a:lnSpc>
              <a:defRPr lang="en-US" sz="7200" kern="0" dirty="0">
                <a:gradFill flip="none" rotWithShape="1">
                  <a:gsLst>
                    <a:gs pos="0">
                      <a:schemeClr val="tx1"/>
                    </a:gs>
                    <a:gs pos="100000">
                      <a:srgbClr val="76CEFF"/>
                    </a:gs>
                  </a:gsLst>
                  <a:lin ang="5400000" scaled="1"/>
                  <a:tileRect/>
                </a:gradFill>
                <a:effectLst>
                  <a:outerShdw blurRad="127000" algn="ctr" rotWithShape="0">
                    <a:prstClr val="black">
                      <a:alpha val="50000"/>
                    </a:prstClr>
                  </a:outerShdw>
                </a:effectLst>
                <a:latin typeface="+mn-lt"/>
                <a:ea typeface="+mn-ea"/>
                <a:cs typeface="+mn-cs"/>
              </a:defRPr>
            </a:lvl1pPr>
          </a:lstStyle>
          <a:p>
            <a:r>
              <a:rPr lang="en-US"/>
              <a:t>Click to edit Master title style</a:t>
            </a:r>
          </a:p>
        </p:txBody>
      </p:sp>
      <p:sp>
        <p:nvSpPr>
          <p:cNvPr id="13" name="Rectangle 12">
            <a:extLst>
              <a:ext uri="{FF2B5EF4-FFF2-40B4-BE49-F238E27FC236}">
                <a16:creationId xmlns:a16="http://schemas.microsoft.com/office/drawing/2014/main" id="{2311F327-161E-60AD-1BB8-7C1014E0FDC4}"/>
              </a:ext>
            </a:extLst>
          </p:cNvPr>
          <p:cNvSpPr/>
          <p:nvPr userDrawn="1"/>
        </p:nvSpPr>
        <p:spPr>
          <a:xfrm>
            <a:off x="9899650" y="816782"/>
            <a:ext cx="512021" cy="512021"/>
          </a:xfrm>
          <a:prstGeom prst="rect">
            <a:avLst/>
          </a:prstGeom>
          <a:solidFill>
            <a:schemeClr val="tx1"/>
          </a:solidFill>
          <a:ln>
            <a:noFill/>
          </a:ln>
          <a:effectLst>
            <a:outerShdw blurRad="635000" sx="120000" sy="120000" algn="ctr" rotWithShape="0">
              <a:schemeClr val="tx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3BE733F-FABF-6B65-6FB7-997C41BB248E}"/>
              </a:ext>
            </a:extLst>
          </p:cNvPr>
          <p:cNvSpPr/>
          <p:nvPr userDrawn="1"/>
        </p:nvSpPr>
        <p:spPr>
          <a:xfrm>
            <a:off x="10411672" y="1328804"/>
            <a:ext cx="201428" cy="201428"/>
          </a:xfrm>
          <a:prstGeom prst="rect">
            <a:avLst/>
          </a:prstGeom>
          <a:solidFill>
            <a:schemeClr val="tx1"/>
          </a:solidFill>
          <a:ln>
            <a:noFill/>
          </a:ln>
          <a:effectLst>
            <a:outerShdw blurRad="635000" sx="120000" sy="120000" algn="ctr" rotWithShape="0">
              <a:schemeClr val="tx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7F0F03D-DF0A-9851-FD4A-DDDB3C1892DC}"/>
              </a:ext>
            </a:extLst>
          </p:cNvPr>
          <p:cNvSpPr/>
          <p:nvPr userDrawn="1"/>
        </p:nvSpPr>
        <p:spPr>
          <a:xfrm>
            <a:off x="1288808" y="4810986"/>
            <a:ext cx="133073" cy="133073"/>
          </a:xfrm>
          <a:prstGeom prst="rect">
            <a:avLst/>
          </a:prstGeom>
          <a:solidFill>
            <a:schemeClr val="tx1"/>
          </a:solidFill>
          <a:ln>
            <a:noFill/>
          </a:ln>
          <a:effectLst>
            <a:outerShdw blurRad="635000" sx="120000" sy="120000" algn="ctr" rotWithShape="0">
              <a:schemeClr val="tx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641DE1D-870E-AD3D-12FC-5F66506C073C}"/>
              </a:ext>
            </a:extLst>
          </p:cNvPr>
          <p:cNvSpPr/>
          <p:nvPr userDrawn="1"/>
        </p:nvSpPr>
        <p:spPr>
          <a:xfrm>
            <a:off x="980926" y="4944059"/>
            <a:ext cx="307882" cy="307882"/>
          </a:xfrm>
          <a:prstGeom prst="rect">
            <a:avLst/>
          </a:prstGeom>
          <a:solidFill>
            <a:schemeClr val="tx1"/>
          </a:solidFill>
          <a:ln>
            <a:noFill/>
          </a:ln>
          <a:effectLst>
            <a:outerShdw blurRad="635000" sx="120000" sy="120000" algn="ctr" rotWithShape="0">
              <a:schemeClr val="tx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83E9411-EB95-DC89-6816-DDF565017AD5}"/>
              </a:ext>
            </a:extLst>
          </p:cNvPr>
          <p:cNvSpPr/>
          <p:nvPr userDrawn="1"/>
        </p:nvSpPr>
        <p:spPr>
          <a:xfrm>
            <a:off x="3604200" y="757961"/>
            <a:ext cx="106408" cy="106408"/>
          </a:xfrm>
          <a:prstGeom prst="rect">
            <a:avLst/>
          </a:prstGeom>
          <a:solidFill>
            <a:schemeClr val="tx1"/>
          </a:solidFill>
          <a:ln>
            <a:noFill/>
          </a:ln>
          <a:effectLst>
            <a:outerShdw blurRad="254000" sx="120000" sy="120000" algn="ctr" rotWithShape="0">
              <a:schemeClr val="tx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6" name="Picture 5" descr="A white text on a black background&#10;&#10;Description automatically generated">
            <a:extLst>
              <a:ext uri="{FF2B5EF4-FFF2-40B4-BE49-F238E27FC236}">
                <a16:creationId xmlns:a16="http://schemas.microsoft.com/office/drawing/2014/main" id="{80A69E4E-4302-5E34-AD00-4493BA3177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199" y="6362700"/>
            <a:ext cx="650727" cy="258021"/>
          </a:xfrm>
          <a:prstGeom prst="rect">
            <a:avLst/>
          </a:prstGeom>
        </p:spPr>
      </p:pic>
      <p:sp>
        <p:nvSpPr>
          <p:cNvPr id="9" name="Rectangle 8">
            <a:extLst>
              <a:ext uri="{FF2B5EF4-FFF2-40B4-BE49-F238E27FC236}">
                <a16:creationId xmlns:a16="http://schemas.microsoft.com/office/drawing/2014/main" id="{55A65805-C724-1D42-0F25-EF6649DBB228}"/>
              </a:ext>
            </a:extLst>
          </p:cNvPr>
          <p:cNvSpPr/>
          <p:nvPr userDrawn="1"/>
        </p:nvSpPr>
        <p:spPr>
          <a:xfrm>
            <a:off x="10783092" y="5779517"/>
            <a:ext cx="152052" cy="152052"/>
          </a:xfrm>
          <a:prstGeom prst="rect">
            <a:avLst/>
          </a:prstGeom>
          <a:solidFill>
            <a:schemeClr val="tx1"/>
          </a:solidFill>
          <a:ln>
            <a:noFill/>
          </a:ln>
          <a:effectLst>
            <a:outerShdw blurRad="254000" sx="120000" sy="120000" algn="ctr" rotWithShape="0">
              <a:schemeClr val="tx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2F9E8CE-C044-B232-E17C-CC87B4B51D79}"/>
              </a:ext>
            </a:extLst>
          </p:cNvPr>
          <p:cNvSpPr txBox="1"/>
          <p:nvPr userDrawn="1"/>
        </p:nvSpPr>
        <p:spPr>
          <a:xfrm>
            <a:off x="992958" y="6398795"/>
            <a:ext cx="998621" cy="261610"/>
          </a:xfrm>
          <a:prstGeom prst="rect">
            <a:avLst/>
          </a:prstGeom>
          <a:noFill/>
        </p:spPr>
        <p:txBody>
          <a:bodyPr wrap="square" rtlCol="0">
            <a:spAutoFit/>
          </a:bodyPr>
          <a:lstStyle/>
          <a:p>
            <a:pPr algn="r"/>
            <a:r>
              <a:rPr lang="en-US" sz="1100">
                <a:solidFill>
                  <a:srgbClr val="B2E3FF"/>
                </a:solidFill>
                <a:latin typeface="IntelOne Display Medium" panose="020B0703020203020204" pitchFamily="34" charset="0"/>
              </a:rPr>
              <a:t>|    CES </a:t>
            </a:r>
            <a:r>
              <a:rPr lang="en-US" sz="1100">
                <a:solidFill>
                  <a:srgbClr val="B2E3FF"/>
                </a:solidFill>
                <a:latin typeface="+mn-lt"/>
              </a:rPr>
              <a:t>2025</a:t>
            </a:r>
          </a:p>
        </p:txBody>
      </p:sp>
    </p:spTree>
    <p:extLst>
      <p:ext uri="{BB962C8B-B14F-4D97-AF65-F5344CB8AC3E}">
        <p14:creationId xmlns:p14="http://schemas.microsoft.com/office/powerpoint/2010/main" val="124174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9C6D41-0947-2641-4154-2077FF2D6371}"/>
              </a:ext>
            </a:extLst>
          </p:cNvPr>
          <p:cNvSpPr/>
          <p:nvPr userDrawn="1"/>
        </p:nvSpPr>
        <p:spPr>
          <a:xfrm rot="10800000">
            <a:off x="3390900" y="4051300"/>
            <a:ext cx="8801098" cy="2806700"/>
          </a:xfrm>
          <a:prstGeom prst="rect">
            <a:avLst/>
          </a:prstGeom>
          <a:gradFill flip="none" rotWithShape="1">
            <a:gsLst>
              <a:gs pos="0">
                <a:srgbClr val="004396">
                  <a:alpha val="55000"/>
                </a:srgbClr>
              </a:gs>
              <a:gs pos="89000">
                <a:srgbClr val="001E50"/>
              </a:gs>
            </a:gsLst>
            <a:lin ang="27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 name="Rectangle 2">
            <a:extLst>
              <a:ext uri="{FF2B5EF4-FFF2-40B4-BE49-F238E27FC236}">
                <a16:creationId xmlns:a16="http://schemas.microsoft.com/office/drawing/2014/main" id="{DD864E10-87C3-F018-3046-92EAC456DF58}"/>
              </a:ext>
            </a:extLst>
          </p:cNvPr>
          <p:cNvSpPr/>
          <p:nvPr userDrawn="1"/>
        </p:nvSpPr>
        <p:spPr>
          <a:xfrm>
            <a:off x="1" y="-3"/>
            <a:ext cx="3390899" cy="4051303"/>
          </a:xfrm>
          <a:prstGeom prst="rect">
            <a:avLst/>
          </a:prstGeom>
          <a:gradFill flip="none" rotWithShape="1">
            <a:gsLst>
              <a:gs pos="0">
                <a:srgbClr val="004396">
                  <a:alpha val="25000"/>
                </a:srgbClr>
              </a:gs>
              <a:gs pos="92000">
                <a:srgbClr val="001E50"/>
              </a:gs>
            </a:gsLst>
            <a:lin ang="27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pic>
        <p:nvPicPr>
          <p:cNvPr id="7" name="Picture 6" descr="A white text on a black background&#10;&#10;Description automatically generated">
            <a:extLst>
              <a:ext uri="{FF2B5EF4-FFF2-40B4-BE49-F238E27FC236}">
                <a16:creationId xmlns:a16="http://schemas.microsoft.com/office/drawing/2014/main" id="{88834BF2-0FBD-9958-66C2-B7B2DFF38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199" y="6362700"/>
            <a:ext cx="650727" cy="258021"/>
          </a:xfrm>
          <a:prstGeom prst="rect">
            <a:avLst/>
          </a:prstGeom>
        </p:spPr>
      </p:pic>
      <p:sp>
        <p:nvSpPr>
          <p:cNvPr id="8" name="Title Placeholder 1">
            <a:extLst>
              <a:ext uri="{FF2B5EF4-FFF2-40B4-BE49-F238E27FC236}">
                <a16:creationId xmlns:a16="http://schemas.microsoft.com/office/drawing/2014/main" id="{7D1508A8-EDDA-39F0-6E8F-D57FBAE1039C}"/>
              </a:ext>
            </a:extLst>
          </p:cNvPr>
          <p:cNvSpPr>
            <a:spLocks noGrp="1"/>
          </p:cNvSpPr>
          <p:nvPr>
            <p:ph type="title"/>
          </p:nvPr>
        </p:nvSpPr>
        <p:spPr>
          <a:xfrm>
            <a:off x="381000" y="221694"/>
            <a:ext cx="11433464" cy="1199822"/>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B6860D8C-A96D-D834-FD55-059432A236C7}"/>
              </a:ext>
            </a:extLst>
          </p:cNvPr>
          <p:cNvSpPr>
            <a:spLocks noGrp="1"/>
          </p:cNvSpPr>
          <p:nvPr>
            <p:ph idx="1"/>
          </p:nvPr>
        </p:nvSpPr>
        <p:spPr>
          <a:xfrm>
            <a:off x="381000" y="1491673"/>
            <a:ext cx="11433464" cy="46852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51F28066-53DF-54A7-262E-AD333EECD7DB}"/>
              </a:ext>
            </a:extLst>
          </p:cNvPr>
          <p:cNvSpPr txBox="1"/>
          <p:nvPr userDrawn="1"/>
        </p:nvSpPr>
        <p:spPr>
          <a:xfrm>
            <a:off x="992958" y="6398795"/>
            <a:ext cx="998621" cy="261610"/>
          </a:xfrm>
          <a:prstGeom prst="rect">
            <a:avLst/>
          </a:prstGeom>
          <a:noFill/>
        </p:spPr>
        <p:txBody>
          <a:bodyPr wrap="square" rtlCol="0">
            <a:spAutoFit/>
          </a:bodyPr>
          <a:lstStyle/>
          <a:p>
            <a:pPr algn="r"/>
            <a:r>
              <a:rPr lang="en-US" sz="1100">
                <a:solidFill>
                  <a:srgbClr val="B2E3FF"/>
                </a:solidFill>
                <a:latin typeface="IntelOne Display Medium" panose="020B0703020203020204" pitchFamily="34" charset="0"/>
              </a:rPr>
              <a:t>|    CES </a:t>
            </a:r>
            <a:r>
              <a:rPr lang="en-US" sz="1100">
                <a:solidFill>
                  <a:srgbClr val="B2E3FF"/>
                </a:solidFill>
                <a:latin typeface="+mn-lt"/>
              </a:rPr>
              <a:t>2025</a:t>
            </a:r>
          </a:p>
        </p:txBody>
      </p:sp>
    </p:spTree>
    <p:extLst>
      <p:ext uri="{BB962C8B-B14F-4D97-AF65-F5344CB8AC3E}">
        <p14:creationId xmlns:p14="http://schemas.microsoft.com/office/powerpoint/2010/main" val="137973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1 with sub-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9C6D41-0947-2641-4154-2077FF2D6371}"/>
              </a:ext>
            </a:extLst>
          </p:cNvPr>
          <p:cNvSpPr/>
          <p:nvPr userDrawn="1"/>
        </p:nvSpPr>
        <p:spPr>
          <a:xfrm rot="10800000">
            <a:off x="3390900" y="4051300"/>
            <a:ext cx="8801098" cy="2806700"/>
          </a:xfrm>
          <a:prstGeom prst="rect">
            <a:avLst/>
          </a:prstGeom>
          <a:gradFill flip="none" rotWithShape="1">
            <a:gsLst>
              <a:gs pos="0">
                <a:srgbClr val="004396">
                  <a:alpha val="55000"/>
                </a:srgbClr>
              </a:gs>
              <a:gs pos="89000">
                <a:srgbClr val="001E50"/>
              </a:gs>
            </a:gsLst>
            <a:lin ang="27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 name="Rectangle 2">
            <a:extLst>
              <a:ext uri="{FF2B5EF4-FFF2-40B4-BE49-F238E27FC236}">
                <a16:creationId xmlns:a16="http://schemas.microsoft.com/office/drawing/2014/main" id="{DD864E10-87C3-F018-3046-92EAC456DF58}"/>
              </a:ext>
            </a:extLst>
          </p:cNvPr>
          <p:cNvSpPr/>
          <p:nvPr userDrawn="1"/>
        </p:nvSpPr>
        <p:spPr>
          <a:xfrm>
            <a:off x="1" y="-3"/>
            <a:ext cx="3390899" cy="4051303"/>
          </a:xfrm>
          <a:prstGeom prst="rect">
            <a:avLst/>
          </a:prstGeom>
          <a:gradFill flip="none" rotWithShape="1">
            <a:gsLst>
              <a:gs pos="0">
                <a:srgbClr val="004396">
                  <a:alpha val="25000"/>
                </a:srgbClr>
              </a:gs>
              <a:gs pos="92000">
                <a:srgbClr val="001E50"/>
              </a:gs>
            </a:gsLst>
            <a:lin ang="27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pic>
        <p:nvPicPr>
          <p:cNvPr id="7" name="Picture 6" descr="A white text on a black background&#10;&#10;Description automatically generated">
            <a:extLst>
              <a:ext uri="{FF2B5EF4-FFF2-40B4-BE49-F238E27FC236}">
                <a16:creationId xmlns:a16="http://schemas.microsoft.com/office/drawing/2014/main" id="{88834BF2-0FBD-9958-66C2-B7B2DFF38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199" y="6362700"/>
            <a:ext cx="650727" cy="258021"/>
          </a:xfrm>
          <a:prstGeom prst="rect">
            <a:avLst/>
          </a:prstGeom>
        </p:spPr>
      </p:pic>
      <p:sp>
        <p:nvSpPr>
          <p:cNvPr id="8" name="Title Placeholder 1">
            <a:extLst>
              <a:ext uri="{FF2B5EF4-FFF2-40B4-BE49-F238E27FC236}">
                <a16:creationId xmlns:a16="http://schemas.microsoft.com/office/drawing/2014/main" id="{7D1508A8-EDDA-39F0-6E8F-D57FBAE1039C}"/>
              </a:ext>
            </a:extLst>
          </p:cNvPr>
          <p:cNvSpPr>
            <a:spLocks noGrp="1"/>
          </p:cNvSpPr>
          <p:nvPr>
            <p:ph type="title"/>
          </p:nvPr>
        </p:nvSpPr>
        <p:spPr>
          <a:xfrm>
            <a:off x="381000" y="336884"/>
            <a:ext cx="11433464" cy="577516"/>
          </a:xfrm>
          <a:prstGeom prst="rect">
            <a:avLst/>
          </a:prstGeom>
        </p:spPr>
        <p:txBody>
          <a:bodyPr vert="horz" lIns="91440" tIns="45720" rIns="91440" bIns="45720" rtlCol="0" anchor="ctr">
            <a:normAutofit/>
          </a:bodyPr>
          <a:lstStyle>
            <a:lvl1pPr>
              <a:defRPr sz="4000"/>
            </a:lvl1pPr>
          </a:lstStyle>
          <a:p>
            <a:r>
              <a:rPr lang="en-US"/>
              <a:t>Click to edit Master title style</a:t>
            </a:r>
          </a:p>
        </p:txBody>
      </p:sp>
      <p:sp>
        <p:nvSpPr>
          <p:cNvPr id="6" name="Text Placeholder 5">
            <a:extLst>
              <a:ext uri="{FF2B5EF4-FFF2-40B4-BE49-F238E27FC236}">
                <a16:creationId xmlns:a16="http://schemas.microsoft.com/office/drawing/2014/main" id="{63F237D1-8405-7511-F631-BF794E109176}"/>
              </a:ext>
            </a:extLst>
          </p:cNvPr>
          <p:cNvSpPr>
            <a:spLocks noGrp="1"/>
          </p:cNvSpPr>
          <p:nvPr>
            <p:ph type="body" sz="quarter" idx="10"/>
          </p:nvPr>
        </p:nvSpPr>
        <p:spPr>
          <a:xfrm>
            <a:off x="381000" y="914400"/>
            <a:ext cx="11430000" cy="336550"/>
          </a:xfrm>
        </p:spPr>
        <p:txBody>
          <a:bodyPr>
            <a:noAutofit/>
          </a:bodyPr>
          <a:lstStyle>
            <a:lvl1pPr marL="0" indent="0" algn="ctr">
              <a:buNone/>
              <a:defRPr sz="2000"/>
            </a:lvl1pPr>
          </a:lstStyle>
          <a:p>
            <a:pPr lvl="0"/>
            <a:r>
              <a:rPr lang="en-US"/>
              <a:t>Click to edit Master text styles</a:t>
            </a:r>
          </a:p>
        </p:txBody>
      </p:sp>
      <p:sp>
        <p:nvSpPr>
          <p:cNvPr id="11" name="Text Placeholder 2">
            <a:extLst>
              <a:ext uri="{FF2B5EF4-FFF2-40B4-BE49-F238E27FC236}">
                <a16:creationId xmlns:a16="http://schemas.microsoft.com/office/drawing/2014/main" id="{40F4AA5E-64F4-92EF-026C-5CC379F1CE4F}"/>
              </a:ext>
            </a:extLst>
          </p:cNvPr>
          <p:cNvSpPr>
            <a:spLocks noGrp="1"/>
          </p:cNvSpPr>
          <p:nvPr>
            <p:ph idx="1"/>
          </p:nvPr>
        </p:nvSpPr>
        <p:spPr>
          <a:xfrm>
            <a:off x="381000" y="1491673"/>
            <a:ext cx="11433464" cy="46852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24496B1F-40EC-A5D3-0318-B3E6444E1ECB}"/>
              </a:ext>
            </a:extLst>
          </p:cNvPr>
          <p:cNvSpPr txBox="1"/>
          <p:nvPr userDrawn="1"/>
        </p:nvSpPr>
        <p:spPr>
          <a:xfrm>
            <a:off x="992958" y="6398795"/>
            <a:ext cx="998621" cy="261610"/>
          </a:xfrm>
          <a:prstGeom prst="rect">
            <a:avLst/>
          </a:prstGeom>
          <a:noFill/>
        </p:spPr>
        <p:txBody>
          <a:bodyPr wrap="square" rtlCol="0">
            <a:spAutoFit/>
          </a:bodyPr>
          <a:lstStyle/>
          <a:p>
            <a:pPr algn="r"/>
            <a:r>
              <a:rPr lang="en-US" sz="1100">
                <a:solidFill>
                  <a:srgbClr val="B2E3FF"/>
                </a:solidFill>
                <a:latin typeface="IntelOne Display Medium" panose="020B0703020203020204" pitchFamily="34" charset="0"/>
              </a:rPr>
              <a:t>|    CES </a:t>
            </a:r>
            <a:r>
              <a:rPr lang="en-US" sz="1100">
                <a:solidFill>
                  <a:srgbClr val="B2E3FF"/>
                </a:solidFill>
                <a:latin typeface="+mn-lt"/>
              </a:rPr>
              <a:t>2025</a:t>
            </a:r>
          </a:p>
        </p:txBody>
      </p:sp>
    </p:spTree>
    <p:extLst>
      <p:ext uri="{BB962C8B-B14F-4D97-AF65-F5344CB8AC3E}">
        <p14:creationId xmlns:p14="http://schemas.microsoft.com/office/powerpoint/2010/main" val="153057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1 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9C6D41-0947-2641-4154-2077FF2D6371}"/>
              </a:ext>
            </a:extLst>
          </p:cNvPr>
          <p:cNvSpPr/>
          <p:nvPr userDrawn="1"/>
        </p:nvSpPr>
        <p:spPr>
          <a:xfrm rot="10800000">
            <a:off x="3390900" y="4051300"/>
            <a:ext cx="8801098" cy="2806700"/>
          </a:xfrm>
          <a:prstGeom prst="rect">
            <a:avLst/>
          </a:prstGeom>
          <a:gradFill flip="none" rotWithShape="1">
            <a:gsLst>
              <a:gs pos="0">
                <a:srgbClr val="004396">
                  <a:alpha val="55000"/>
                </a:srgbClr>
              </a:gs>
              <a:gs pos="89000">
                <a:srgbClr val="001E50"/>
              </a:gs>
            </a:gsLst>
            <a:lin ang="27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 name="Rectangle 2">
            <a:extLst>
              <a:ext uri="{FF2B5EF4-FFF2-40B4-BE49-F238E27FC236}">
                <a16:creationId xmlns:a16="http://schemas.microsoft.com/office/drawing/2014/main" id="{DD864E10-87C3-F018-3046-92EAC456DF58}"/>
              </a:ext>
            </a:extLst>
          </p:cNvPr>
          <p:cNvSpPr/>
          <p:nvPr userDrawn="1"/>
        </p:nvSpPr>
        <p:spPr>
          <a:xfrm>
            <a:off x="1" y="-3"/>
            <a:ext cx="3390899" cy="4051303"/>
          </a:xfrm>
          <a:prstGeom prst="rect">
            <a:avLst/>
          </a:prstGeom>
          <a:gradFill flip="none" rotWithShape="1">
            <a:gsLst>
              <a:gs pos="0">
                <a:srgbClr val="004396">
                  <a:alpha val="25000"/>
                </a:srgbClr>
              </a:gs>
              <a:gs pos="92000">
                <a:srgbClr val="001E50"/>
              </a:gs>
            </a:gsLst>
            <a:lin ang="27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pic>
        <p:nvPicPr>
          <p:cNvPr id="7" name="Picture 6" descr="A white text on a black background&#10;&#10;Description automatically generated">
            <a:extLst>
              <a:ext uri="{FF2B5EF4-FFF2-40B4-BE49-F238E27FC236}">
                <a16:creationId xmlns:a16="http://schemas.microsoft.com/office/drawing/2014/main" id="{88834BF2-0FBD-9958-66C2-B7B2DFF38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199" y="6362700"/>
            <a:ext cx="650727" cy="258021"/>
          </a:xfrm>
          <a:prstGeom prst="rect">
            <a:avLst/>
          </a:prstGeom>
        </p:spPr>
      </p:pic>
      <p:sp>
        <p:nvSpPr>
          <p:cNvPr id="8" name="Title Placeholder 1">
            <a:extLst>
              <a:ext uri="{FF2B5EF4-FFF2-40B4-BE49-F238E27FC236}">
                <a16:creationId xmlns:a16="http://schemas.microsoft.com/office/drawing/2014/main" id="{7D1508A8-EDDA-39F0-6E8F-D57FBAE1039C}"/>
              </a:ext>
            </a:extLst>
          </p:cNvPr>
          <p:cNvSpPr>
            <a:spLocks noGrp="1"/>
          </p:cNvSpPr>
          <p:nvPr>
            <p:ph type="title"/>
          </p:nvPr>
        </p:nvSpPr>
        <p:spPr>
          <a:xfrm>
            <a:off x="381000" y="221694"/>
            <a:ext cx="11433464" cy="1199822"/>
          </a:xfrm>
          <a:prstGeom prst="rect">
            <a:avLst/>
          </a:prstGeom>
        </p:spPr>
        <p:txBody>
          <a:bodyPr vert="horz" lIns="91440" tIns="45720" rIns="91440" bIns="45720" rtlCol="0" anchor="ctr">
            <a:normAutofit/>
          </a:bodyPr>
          <a:lstStyle/>
          <a:p>
            <a:r>
              <a:rPr lang="en-US"/>
              <a:t>Click to edit Master title style</a:t>
            </a:r>
          </a:p>
        </p:txBody>
      </p:sp>
      <p:sp>
        <p:nvSpPr>
          <p:cNvPr id="2" name="TextBox 1">
            <a:extLst>
              <a:ext uri="{FF2B5EF4-FFF2-40B4-BE49-F238E27FC236}">
                <a16:creationId xmlns:a16="http://schemas.microsoft.com/office/drawing/2014/main" id="{F5237535-348A-6361-33EA-9EBDA74A647E}"/>
              </a:ext>
            </a:extLst>
          </p:cNvPr>
          <p:cNvSpPr txBox="1"/>
          <p:nvPr userDrawn="1"/>
        </p:nvSpPr>
        <p:spPr>
          <a:xfrm>
            <a:off x="992958" y="6398795"/>
            <a:ext cx="998621" cy="261610"/>
          </a:xfrm>
          <a:prstGeom prst="rect">
            <a:avLst/>
          </a:prstGeom>
          <a:noFill/>
        </p:spPr>
        <p:txBody>
          <a:bodyPr wrap="square" rtlCol="0">
            <a:spAutoFit/>
          </a:bodyPr>
          <a:lstStyle/>
          <a:p>
            <a:pPr algn="r"/>
            <a:r>
              <a:rPr lang="en-US" sz="1100">
                <a:solidFill>
                  <a:srgbClr val="B2E3FF"/>
                </a:solidFill>
                <a:latin typeface="IntelOne Display Medium" panose="020B0703020203020204" pitchFamily="34" charset="0"/>
              </a:rPr>
              <a:t>|    CES </a:t>
            </a:r>
            <a:r>
              <a:rPr lang="en-US" sz="1100">
                <a:solidFill>
                  <a:srgbClr val="B2E3FF"/>
                </a:solidFill>
                <a:latin typeface="+mn-lt"/>
              </a:rPr>
              <a:t>2025</a:t>
            </a:r>
          </a:p>
        </p:txBody>
      </p:sp>
    </p:spTree>
    <p:extLst>
      <p:ext uri="{BB962C8B-B14F-4D97-AF65-F5344CB8AC3E}">
        <p14:creationId xmlns:p14="http://schemas.microsoft.com/office/powerpoint/2010/main" val="104545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dex | Content white">
    <p:spTree>
      <p:nvGrpSpPr>
        <p:cNvPr id="1" name=""/>
        <p:cNvGrpSpPr/>
        <p:nvPr/>
      </p:nvGrpSpPr>
      <p:grpSpPr>
        <a:xfrm>
          <a:off x="0" y="0"/>
          <a:ext cx="0" cy="0"/>
          <a:chOff x="0" y="0"/>
          <a:chExt cx="0" cy="0"/>
        </a:xfrm>
      </p:grpSpPr>
      <p:sp>
        <p:nvSpPr>
          <p:cNvPr id="8" name="Text Placeholder 23">
            <a:extLst>
              <a:ext uri="{FF2B5EF4-FFF2-40B4-BE49-F238E27FC236}">
                <a16:creationId xmlns:a16="http://schemas.microsoft.com/office/drawing/2014/main" id="{A8937AAD-479C-DDC5-00D5-AEA76EE331F1}"/>
              </a:ext>
            </a:extLst>
          </p:cNvPr>
          <p:cNvSpPr>
            <a:spLocks noGrp="1"/>
          </p:cNvSpPr>
          <p:nvPr>
            <p:ph type="body" sz="quarter" idx="27" hasCustomPrompt="1"/>
          </p:nvPr>
        </p:nvSpPr>
        <p:spPr>
          <a:xfrm>
            <a:off x="5405864" y="1309575"/>
            <a:ext cx="2534471" cy="700984"/>
          </a:xfrm>
          <a:prstGeom prst="rect">
            <a:avLst/>
          </a:prstGeom>
        </p:spPr>
        <p:txBody>
          <a:bodyPr anchor="ctr">
            <a:noAutofit/>
          </a:bodyPr>
          <a:lstStyle>
            <a:lvl1pPr marL="0" algn="l" defTabSz="914400" rtl="0" eaLnBrk="1" latinLnBrk="0" hangingPunct="1">
              <a:lnSpc>
                <a:spcPct val="100000"/>
              </a:lnSpc>
              <a:defRPr lang="en-GB" sz="1600" kern="1200" dirty="0">
                <a:solidFill>
                  <a:schemeClr val="bg1"/>
                </a:solidFill>
                <a:latin typeface="IntelOne Display Regular" panose="020B0503020203020204" pitchFamily="34" charset="77"/>
                <a:ea typeface="+mn-ea"/>
                <a:cs typeface="+mn-cs"/>
              </a:defRPr>
            </a:lvl1pPr>
            <a:lvl2pPr marL="7937" indent="0">
              <a:buNone/>
              <a:defRPr/>
            </a:lvl2pPr>
          </a:lstStyle>
          <a:p>
            <a:pPr lvl="0"/>
            <a:r>
              <a:rPr lang="en-GB"/>
              <a:t>Click to edit text style</a:t>
            </a:r>
          </a:p>
        </p:txBody>
      </p:sp>
      <p:sp>
        <p:nvSpPr>
          <p:cNvPr id="10" name="Text Placeholder 23">
            <a:extLst>
              <a:ext uri="{FF2B5EF4-FFF2-40B4-BE49-F238E27FC236}">
                <a16:creationId xmlns:a16="http://schemas.microsoft.com/office/drawing/2014/main" id="{8E9DFB2A-94E3-6EB2-31D6-956BD1D267DA}"/>
              </a:ext>
            </a:extLst>
          </p:cNvPr>
          <p:cNvSpPr>
            <a:spLocks noGrp="1"/>
          </p:cNvSpPr>
          <p:nvPr>
            <p:ph type="body" sz="quarter" idx="29" hasCustomPrompt="1"/>
          </p:nvPr>
        </p:nvSpPr>
        <p:spPr>
          <a:xfrm>
            <a:off x="4585483" y="1309575"/>
            <a:ext cx="700984" cy="700984"/>
          </a:xfrm>
          <a:prstGeom prst="rect">
            <a:avLst/>
          </a:prstGeom>
          <a:ln w="12700">
            <a:noFill/>
            <a:miter lim="800000"/>
          </a:ln>
        </p:spPr>
        <p:txBody>
          <a:bodyPr anchor="ctr"/>
          <a:lstStyle>
            <a:lvl1pPr algn="ctr">
              <a:lnSpc>
                <a:spcPct val="100000"/>
              </a:lnSpc>
              <a:defRPr lang="en-GB" sz="4000" kern="1200" dirty="0">
                <a:gradFill>
                  <a:gsLst>
                    <a:gs pos="0">
                      <a:schemeClr val="bg1"/>
                    </a:gs>
                    <a:gs pos="100000">
                      <a:srgbClr val="76CEFF"/>
                    </a:gs>
                  </a:gsLst>
                  <a:lin ang="7200000" scaled="0"/>
                </a:gradFill>
                <a:latin typeface="IntelOne Display Light" panose="020B0403020203020204" pitchFamily="34" charset="77"/>
                <a:ea typeface="+mj-ea"/>
                <a:cs typeface="+mj-cs"/>
              </a:defRPr>
            </a:lvl1pPr>
            <a:lvl2pPr marL="7937" indent="0">
              <a:buNone/>
              <a:defRPr/>
            </a:lvl2pPr>
          </a:lstStyle>
          <a:p>
            <a:pPr lvl="0"/>
            <a:r>
              <a:rPr lang="en-GB"/>
              <a:t>00</a:t>
            </a:r>
          </a:p>
        </p:txBody>
      </p:sp>
      <p:sp>
        <p:nvSpPr>
          <p:cNvPr id="11" name="Text Placeholder 23">
            <a:extLst>
              <a:ext uri="{FF2B5EF4-FFF2-40B4-BE49-F238E27FC236}">
                <a16:creationId xmlns:a16="http://schemas.microsoft.com/office/drawing/2014/main" id="{5F1A9583-2DC7-3B47-8127-5D91A6C49963}"/>
              </a:ext>
            </a:extLst>
          </p:cNvPr>
          <p:cNvSpPr>
            <a:spLocks noGrp="1"/>
          </p:cNvSpPr>
          <p:nvPr>
            <p:ph type="body" sz="quarter" idx="30" hasCustomPrompt="1"/>
          </p:nvPr>
        </p:nvSpPr>
        <p:spPr>
          <a:xfrm>
            <a:off x="5405864" y="2235547"/>
            <a:ext cx="2534471" cy="700984"/>
          </a:xfrm>
          <a:prstGeom prst="rect">
            <a:avLst/>
          </a:prstGeom>
        </p:spPr>
        <p:txBody>
          <a:bodyPr vert="horz" lIns="0" tIns="0" rIns="0" bIns="0" rtlCol="0" anchor="ctr">
            <a:noAutofit/>
          </a:bodyPr>
          <a:lstStyle>
            <a:lvl1pPr>
              <a:defRPr lang="en-GB" sz="1600" dirty="0">
                <a:solidFill>
                  <a:schemeClr val="bg1"/>
                </a:solidFill>
                <a:latin typeface="IntelOne Display Regular" panose="020B0503020203020204" pitchFamily="34" charset="77"/>
              </a:defRPr>
            </a:lvl1pPr>
          </a:lstStyle>
          <a:p>
            <a:pPr lvl="0"/>
            <a:r>
              <a:rPr lang="en-GB"/>
              <a:t>Click to edit text style</a:t>
            </a:r>
          </a:p>
        </p:txBody>
      </p:sp>
      <p:sp>
        <p:nvSpPr>
          <p:cNvPr id="13" name="Text Placeholder 23">
            <a:extLst>
              <a:ext uri="{FF2B5EF4-FFF2-40B4-BE49-F238E27FC236}">
                <a16:creationId xmlns:a16="http://schemas.microsoft.com/office/drawing/2014/main" id="{C0F30599-4513-5089-03FA-A46067D061A5}"/>
              </a:ext>
            </a:extLst>
          </p:cNvPr>
          <p:cNvSpPr>
            <a:spLocks noGrp="1"/>
          </p:cNvSpPr>
          <p:nvPr>
            <p:ph type="body" sz="quarter" idx="32" hasCustomPrompt="1"/>
          </p:nvPr>
        </p:nvSpPr>
        <p:spPr>
          <a:xfrm>
            <a:off x="4585483" y="2238963"/>
            <a:ext cx="700984" cy="700984"/>
          </a:xfrm>
          <a:prstGeom prst="rect">
            <a:avLst/>
          </a:prstGeom>
          <a:ln w="12700">
            <a:noFill/>
            <a:miter lim="800000"/>
          </a:ln>
        </p:spPr>
        <p:txBody>
          <a:bodyPr vert="horz" lIns="0" tIns="0" rIns="0" bIns="0" rtlCol="0" anchor="ctr">
            <a:noAutofit/>
          </a:bodyPr>
          <a:lstStyle>
            <a:lvl1pPr>
              <a:defRPr lang="en-GB" sz="4000" dirty="0">
                <a:gradFill>
                  <a:gsLst>
                    <a:gs pos="0">
                      <a:schemeClr val="bg1"/>
                    </a:gs>
                    <a:gs pos="100000">
                      <a:srgbClr val="76CEFF"/>
                    </a:gs>
                  </a:gsLst>
                  <a:lin ang="7200000" scaled="0"/>
                </a:gradFill>
                <a:latin typeface="IntelOne Display Light" panose="020B0403020203020204" pitchFamily="34" charset="77"/>
                <a:ea typeface="+mj-ea"/>
                <a:cs typeface="+mj-cs"/>
              </a:defRPr>
            </a:lvl1pPr>
          </a:lstStyle>
          <a:p>
            <a:pPr lvl="0" algn="ctr"/>
            <a:r>
              <a:rPr lang="en-GB"/>
              <a:t>00</a:t>
            </a:r>
          </a:p>
        </p:txBody>
      </p:sp>
      <p:sp>
        <p:nvSpPr>
          <p:cNvPr id="14" name="Text Placeholder 23">
            <a:extLst>
              <a:ext uri="{FF2B5EF4-FFF2-40B4-BE49-F238E27FC236}">
                <a16:creationId xmlns:a16="http://schemas.microsoft.com/office/drawing/2014/main" id="{FD2BD10E-BC79-9B38-B29F-24C6D3D88B67}"/>
              </a:ext>
            </a:extLst>
          </p:cNvPr>
          <p:cNvSpPr>
            <a:spLocks noGrp="1"/>
          </p:cNvSpPr>
          <p:nvPr>
            <p:ph type="body" sz="quarter" idx="33" hasCustomPrompt="1"/>
          </p:nvPr>
        </p:nvSpPr>
        <p:spPr>
          <a:xfrm>
            <a:off x="5405864" y="3174621"/>
            <a:ext cx="2534471" cy="700984"/>
          </a:xfrm>
          <a:prstGeom prst="rect">
            <a:avLst/>
          </a:prstGeom>
        </p:spPr>
        <p:txBody>
          <a:bodyPr vert="horz" lIns="0" tIns="0" rIns="0" bIns="0" rtlCol="0" anchor="ctr">
            <a:noAutofit/>
          </a:bodyPr>
          <a:lstStyle>
            <a:lvl1pPr>
              <a:defRPr lang="en-GB" sz="1600" dirty="0">
                <a:solidFill>
                  <a:schemeClr val="bg1"/>
                </a:solidFill>
                <a:latin typeface="IntelOne Display Regular" panose="020B0503020203020204" pitchFamily="34" charset="77"/>
              </a:defRPr>
            </a:lvl1pPr>
          </a:lstStyle>
          <a:p>
            <a:pPr lvl="0"/>
            <a:r>
              <a:rPr lang="en-GB"/>
              <a:t>Click to edit text style</a:t>
            </a:r>
          </a:p>
        </p:txBody>
      </p:sp>
      <p:sp>
        <p:nvSpPr>
          <p:cNvPr id="16" name="Text Placeholder 23">
            <a:extLst>
              <a:ext uri="{FF2B5EF4-FFF2-40B4-BE49-F238E27FC236}">
                <a16:creationId xmlns:a16="http://schemas.microsoft.com/office/drawing/2014/main" id="{C364DBA9-F55C-EDB4-60F5-40EB3485605D}"/>
              </a:ext>
            </a:extLst>
          </p:cNvPr>
          <p:cNvSpPr>
            <a:spLocks noGrp="1"/>
          </p:cNvSpPr>
          <p:nvPr>
            <p:ph type="body" sz="quarter" idx="35" hasCustomPrompt="1"/>
          </p:nvPr>
        </p:nvSpPr>
        <p:spPr>
          <a:xfrm>
            <a:off x="4585483" y="3168351"/>
            <a:ext cx="700984" cy="700984"/>
          </a:xfrm>
          <a:prstGeom prst="rect">
            <a:avLst/>
          </a:prstGeom>
          <a:ln w="12700">
            <a:noFill/>
            <a:miter lim="800000"/>
          </a:ln>
        </p:spPr>
        <p:txBody>
          <a:bodyPr vert="horz" lIns="0" tIns="0" rIns="0" bIns="0" rtlCol="0" anchor="ctr">
            <a:noAutofit/>
          </a:bodyPr>
          <a:lstStyle>
            <a:lvl1pPr>
              <a:defRPr lang="en-GB" sz="4000" dirty="0">
                <a:gradFill>
                  <a:gsLst>
                    <a:gs pos="0">
                      <a:schemeClr val="bg1"/>
                    </a:gs>
                    <a:gs pos="100000">
                      <a:srgbClr val="76CEFF"/>
                    </a:gs>
                  </a:gsLst>
                  <a:lin ang="7200000" scaled="0"/>
                </a:gradFill>
                <a:latin typeface="IntelOne Display Light" panose="020B0403020203020204" pitchFamily="34" charset="77"/>
                <a:ea typeface="+mj-ea"/>
                <a:cs typeface="+mj-cs"/>
              </a:defRPr>
            </a:lvl1pPr>
          </a:lstStyle>
          <a:p>
            <a:pPr lvl="0" algn="ctr"/>
            <a:r>
              <a:rPr lang="en-GB"/>
              <a:t>00</a:t>
            </a:r>
          </a:p>
        </p:txBody>
      </p:sp>
      <p:sp>
        <p:nvSpPr>
          <p:cNvPr id="17" name="Text Placeholder 23">
            <a:extLst>
              <a:ext uri="{FF2B5EF4-FFF2-40B4-BE49-F238E27FC236}">
                <a16:creationId xmlns:a16="http://schemas.microsoft.com/office/drawing/2014/main" id="{E83EF518-AD6A-BCF5-571F-03182DAE1B0E}"/>
              </a:ext>
            </a:extLst>
          </p:cNvPr>
          <p:cNvSpPr>
            <a:spLocks noGrp="1"/>
          </p:cNvSpPr>
          <p:nvPr>
            <p:ph type="body" sz="quarter" idx="36" hasCustomPrompt="1"/>
          </p:nvPr>
        </p:nvSpPr>
        <p:spPr>
          <a:xfrm>
            <a:off x="5405864" y="4101155"/>
            <a:ext cx="2534471" cy="700984"/>
          </a:xfrm>
          <a:prstGeom prst="rect">
            <a:avLst/>
          </a:prstGeom>
        </p:spPr>
        <p:txBody>
          <a:bodyPr vert="horz" lIns="0" tIns="0" rIns="0" bIns="0" rtlCol="0" anchor="ctr">
            <a:noAutofit/>
          </a:bodyPr>
          <a:lstStyle>
            <a:lvl1pPr>
              <a:defRPr lang="en-GB" sz="1600" dirty="0">
                <a:solidFill>
                  <a:schemeClr val="bg1"/>
                </a:solidFill>
                <a:latin typeface="IntelOne Display Regular" panose="020B0503020203020204" pitchFamily="34" charset="77"/>
              </a:defRPr>
            </a:lvl1pPr>
          </a:lstStyle>
          <a:p>
            <a:pPr lvl="0"/>
            <a:r>
              <a:rPr lang="en-GB"/>
              <a:t>Click to edit text style</a:t>
            </a:r>
          </a:p>
        </p:txBody>
      </p:sp>
      <p:sp>
        <p:nvSpPr>
          <p:cNvPr id="22" name="Text Placeholder 23">
            <a:extLst>
              <a:ext uri="{FF2B5EF4-FFF2-40B4-BE49-F238E27FC236}">
                <a16:creationId xmlns:a16="http://schemas.microsoft.com/office/drawing/2014/main" id="{DD6B4B2F-DF92-07D3-0C67-10D75BBC51A5}"/>
              </a:ext>
            </a:extLst>
          </p:cNvPr>
          <p:cNvSpPr>
            <a:spLocks noGrp="1"/>
          </p:cNvSpPr>
          <p:nvPr>
            <p:ph type="body" sz="quarter" idx="38" hasCustomPrompt="1"/>
          </p:nvPr>
        </p:nvSpPr>
        <p:spPr>
          <a:xfrm>
            <a:off x="4585483" y="4097739"/>
            <a:ext cx="700984" cy="700984"/>
          </a:xfrm>
          <a:prstGeom prst="rect">
            <a:avLst/>
          </a:prstGeom>
          <a:ln w="12700">
            <a:noFill/>
            <a:miter lim="800000"/>
          </a:ln>
        </p:spPr>
        <p:txBody>
          <a:bodyPr vert="horz" lIns="0" tIns="0" rIns="0" bIns="0" rtlCol="0" anchor="ctr">
            <a:noAutofit/>
          </a:bodyPr>
          <a:lstStyle>
            <a:lvl1pPr>
              <a:defRPr lang="en-GB" sz="4000" dirty="0">
                <a:gradFill>
                  <a:gsLst>
                    <a:gs pos="0">
                      <a:schemeClr val="bg1"/>
                    </a:gs>
                    <a:gs pos="100000">
                      <a:srgbClr val="76CEFF"/>
                    </a:gs>
                  </a:gsLst>
                  <a:lin ang="7200000" scaled="0"/>
                </a:gradFill>
                <a:latin typeface="IntelOne Display Light" panose="020B0403020203020204" pitchFamily="34" charset="77"/>
                <a:ea typeface="+mj-ea"/>
                <a:cs typeface="+mj-cs"/>
              </a:defRPr>
            </a:lvl1pPr>
          </a:lstStyle>
          <a:p>
            <a:pPr lvl="0" algn="ctr"/>
            <a:r>
              <a:rPr lang="en-GB"/>
              <a:t>00</a:t>
            </a:r>
          </a:p>
        </p:txBody>
      </p:sp>
      <p:sp>
        <p:nvSpPr>
          <p:cNvPr id="29" name="Text Placeholder 23">
            <a:extLst>
              <a:ext uri="{FF2B5EF4-FFF2-40B4-BE49-F238E27FC236}">
                <a16:creationId xmlns:a16="http://schemas.microsoft.com/office/drawing/2014/main" id="{FA05D174-12EA-31F8-04A5-3E6210ACA937}"/>
              </a:ext>
            </a:extLst>
          </p:cNvPr>
          <p:cNvSpPr>
            <a:spLocks noGrp="1"/>
          </p:cNvSpPr>
          <p:nvPr>
            <p:ph type="body" sz="quarter" idx="39" hasCustomPrompt="1"/>
          </p:nvPr>
        </p:nvSpPr>
        <p:spPr>
          <a:xfrm>
            <a:off x="5405864" y="5027127"/>
            <a:ext cx="2534471" cy="700984"/>
          </a:xfrm>
          <a:prstGeom prst="rect">
            <a:avLst/>
          </a:prstGeom>
        </p:spPr>
        <p:txBody>
          <a:bodyPr vert="horz" lIns="0" tIns="0" rIns="0" bIns="0" rtlCol="0" anchor="ctr">
            <a:noAutofit/>
          </a:bodyPr>
          <a:lstStyle>
            <a:lvl1pPr>
              <a:defRPr lang="en-GB" sz="1600" dirty="0">
                <a:solidFill>
                  <a:schemeClr val="bg1"/>
                </a:solidFill>
                <a:latin typeface="IntelOne Display Regular" panose="020B0503020203020204" pitchFamily="34" charset="77"/>
              </a:defRPr>
            </a:lvl1pPr>
          </a:lstStyle>
          <a:p>
            <a:pPr lvl="0"/>
            <a:r>
              <a:rPr lang="en-GB"/>
              <a:t>Click to edit text style</a:t>
            </a:r>
          </a:p>
        </p:txBody>
      </p:sp>
      <p:sp>
        <p:nvSpPr>
          <p:cNvPr id="31" name="Text Placeholder 23">
            <a:extLst>
              <a:ext uri="{FF2B5EF4-FFF2-40B4-BE49-F238E27FC236}">
                <a16:creationId xmlns:a16="http://schemas.microsoft.com/office/drawing/2014/main" id="{F2030F48-92FF-643C-D937-648ACEEE207F}"/>
              </a:ext>
            </a:extLst>
          </p:cNvPr>
          <p:cNvSpPr>
            <a:spLocks noGrp="1"/>
          </p:cNvSpPr>
          <p:nvPr>
            <p:ph type="body" sz="quarter" idx="41" hasCustomPrompt="1"/>
          </p:nvPr>
        </p:nvSpPr>
        <p:spPr>
          <a:xfrm>
            <a:off x="4585483" y="5027127"/>
            <a:ext cx="700984" cy="700984"/>
          </a:xfrm>
          <a:prstGeom prst="rect">
            <a:avLst/>
          </a:prstGeom>
          <a:ln w="12700">
            <a:noFill/>
            <a:miter lim="800000"/>
          </a:ln>
        </p:spPr>
        <p:txBody>
          <a:bodyPr vert="horz" lIns="0" tIns="0" rIns="0" bIns="0" rtlCol="0" anchor="ctr">
            <a:noAutofit/>
          </a:bodyPr>
          <a:lstStyle>
            <a:lvl1pPr>
              <a:defRPr lang="en-GB" sz="4000" dirty="0">
                <a:gradFill>
                  <a:gsLst>
                    <a:gs pos="0">
                      <a:schemeClr val="bg1"/>
                    </a:gs>
                    <a:gs pos="100000">
                      <a:srgbClr val="76CEFF"/>
                    </a:gs>
                  </a:gsLst>
                  <a:lin ang="7200000" scaled="0"/>
                </a:gradFill>
                <a:latin typeface="IntelOne Display Light" panose="020B0403020203020204" pitchFamily="34" charset="77"/>
                <a:ea typeface="+mj-ea"/>
                <a:cs typeface="+mj-cs"/>
              </a:defRPr>
            </a:lvl1pPr>
          </a:lstStyle>
          <a:p>
            <a:pPr lvl="0" algn="ctr"/>
            <a:r>
              <a:rPr lang="en-GB"/>
              <a:t>00</a:t>
            </a:r>
          </a:p>
        </p:txBody>
      </p:sp>
      <p:sp>
        <p:nvSpPr>
          <p:cNvPr id="37" name="Text Placeholder 23">
            <a:extLst>
              <a:ext uri="{FF2B5EF4-FFF2-40B4-BE49-F238E27FC236}">
                <a16:creationId xmlns:a16="http://schemas.microsoft.com/office/drawing/2014/main" id="{46F11A8A-EA26-EFC4-358C-C842AE7CCCDD}"/>
              </a:ext>
            </a:extLst>
          </p:cNvPr>
          <p:cNvSpPr>
            <a:spLocks noGrp="1"/>
          </p:cNvSpPr>
          <p:nvPr>
            <p:ph type="body" sz="quarter" idx="42" hasCustomPrompt="1"/>
          </p:nvPr>
        </p:nvSpPr>
        <p:spPr>
          <a:xfrm>
            <a:off x="9198742" y="1309575"/>
            <a:ext cx="2534471" cy="700984"/>
          </a:xfrm>
          <a:prstGeom prst="rect">
            <a:avLst/>
          </a:prstGeom>
        </p:spPr>
        <p:txBody>
          <a:bodyPr vert="horz" lIns="0" tIns="0" rIns="0" bIns="0" rtlCol="0" anchor="ctr">
            <a:noAutofit/>
          </a:bodyPr>
          <a:lstStyle>
            <a:lvl1pPr>
              <a:defRPr lang="en-GB" sz="1600" dirty="0">
                <a:solidFill>
                  <a:schemeClr val="bg1"/>
                </a:solidFill>
                <a:latin typeface="IntelOne Display Regular" panose="020B0503020203020204" pitchFamily="34" charset="77"/>
              </a:defRPr>
            </a:lvl1pPr>
          </a:lstStyle>
          <a:p>
            <a:pPr lvl="0"/>
            <a:r>
              <a:rPr lang="en-GB"/>
              <a:t>Click to edit text style</a:t>
            </a:r>
          </a:p>
        </p:txBody>
      </p:sp>
      <p:sp>
        <p:nvSpPr>
          <p:cNvPr id="39" name="Text Placeholder 23">
            <a:extLst>
              <a:ext uri="{FF2B5EF4-FFF2-40B4-BE49-F238E27FC236}">
                <a16:creationId xmlns:a16="http://schemas.microsoft.com/office/drawing/2014/main" id="{B7032A76-2747-6149-CB1E-6FA7108DAE9B}"/>
              </a:ext>
            </a:extLst>
          </p:cNvPr>
          <p:cNvSpPr>
            <a:spLocks noGrp="1"/>
          </p:cNvSpPr>
          <p:nvPr>
            <p:ph type="body" sz="quarter" idx="44" hasCustomPrompt="1"/>
          </p:nvPr>
        </p:nvSpPr>
        <p:spPr>
          <a:xfrm>
            <a:off x="8378361" y="1309575"/>
            <a:ext cx="700984" cy="700984"/>
          </a:xfrm>
          <a:prstGeom prst="rect">
            <a:avLst/>
          </a:prstGeom>
          <a:ln w="12700">
            <a:noFill/>
            <a:miter lim="800000"/>
          </a:ln>
        </p:spPr>
        <p:txBody>
          <a:bodyPr vert="horz" lIns="0" tIns="0" rIns="0" bIns="0" rtlCol="0" anchor="ctr">
            <a:noAutofit/>
          </a:bodyPr>
          <a:lstStyle>
            <a:lvl1pPr>
              <a:defRPr lang="en-GB" sz="4000" dirty="0">
                <a:gradFill>
                  <a:gsLst>
                    <a:gs pos="0">
                      <a:schemeClr val="bg1"/>
                    </a:gs>
                    <a:gs pos="100000">
                      <a:srgbClr val="76CEFF"/>
                    </a:gs>
                  </a:gsLst>
                  <a:lin ang="7200000" scaled="0"/>
                </a:gradFill>
                <a:latin typeface="IntelOne Display Light" panose="020B0403020203020204" pitchFamily="34" charset="77"/>
                <a:ea typeface="+mj-ea"/>
                <a:cs typeface="+mj-cs"/>
              </a:defRPr>
            </a:lvl1pPr>
          </a:lstStyle>
          <a:p>
            <a:pPr lvl="0" algn="ctr"/>
            <a:r>
              <a:rPr lang="en-GB"/>
              <a:t>00</a:t>
            </a:r>
          </a:p>
        </p:txBody>
      </p:sp>
      <p:sp>
        <p:nvSpPr>
          <p:cNvPr id="40" name="Text Placeholder 23">
            <a:extLst>
              <a:ext uri="{FF2B5EF4-FFF2-40B4-BE49-F238E27FC236}">
                <a16:creationId xmlns:a16="http://schemas.microsoft.com/office/drawing/2014/main" id="{33CC8D1B-EAC0-33AB-9198-3E36A622D68A}"/>
              </a:ext>
            </a:extLst>
          </p:cNvPr>
          <p:cNvSpPr>
            <a:spLocks noGrp="1"/>
          </p:cNvSpPr>
          <p:nvPr>
            <p:ph type="body" sz="quarter" idx="45" hasCustomPrompt="1"/>
          </p:nvPr>
        </p:nvSpPr>
        <p:spPr>
          <a:xfrm>
            <a:off x="9198742" y="2235547"/>
            <a:ext cx="2534471" cy="700984"/>
          </a:xfrm>
          <a:prstGeom prst="rect">
            <a:avLst/>
          </a:prstGeom>
        </p:spPr>
        <p:txBody>
          <a:bodyPr vert="horz" lIns="0" tIns="0" rIns="0" bIns="0" rtlCol="0" anchor="ctr">
            <a:noAutofit/>
          </a:bodyPr>
          <a:lstStyle>
            <a:lvl1pPr>
              <a:defRPr lang="en-GB" sz="1600" dirty="0">
                <a:solidFill>
                  <a:schemeClr val="bg1"/>
                </a:solidFill>
                <a:latin typeface="IntelOne Display Regular" panose="020B0503020203020204" pitchFamily="34" charset="77"/>
              </a:defRPr>
            </a:lvl1pPr>
          </a:lstStyle>
          <a:p>
            <a:pPr lvl="0"/>
            <a:r>
              <a:rPr lang="en-GB"/>
              <a:t>Click to edit text style</a:t>
            </a:r>
          </a:p>
        </p:txBody>
      </p:sp>
      <p:sp>
        <p:nvSpPr>
          <p:cNvPr id="42" name="Text Placeholder 23">
            <a:extLst>
              <a:ext uri="{FF2B5EF4-FFF2-40B4-BE49-F238E27FC236}">
                <a16:creationId xmlns:a16="http://schemas.microsoft.com/office/drawing/2014/main" id="{59922BFF-4D4A-3163-D57F-BE0E66F60F68}"/>
              </a:ext>
            </a:extLst>
          </p:cNvPr>
          <p:cNvSpPr>
            <a:spLocks noGrp="1"/>
          </p:cNvSpPr>
          <p:nvPr>
            <p:ph type="body" sz="quarter" idx="47" hasCustomPrompt="1"/>
          </p:nvPr>
        </p:nvSpPr>
        <p:spPr>
          <a:xfrm>
            <a:off x="8378361" y="2238963"/>
            <a:ext cx="700984" cy="700984"/>
          </a:xfrm>
          <a:prstGeom prst="rect">
            <a:avLst/>
          </a:prstGeom>
          <a:ln w="12700">
            <a:noFill/>
            <a:miter lim="800000"/>
          </a:ln>
        </p:spPr>
        <p:txBody>
          <a:bodyPr vert="horz" lIns="0" tIns="0" rIns="0" bIns="0" rtlCol="0" anchor="ctr">
            <a:noAutofit/>
          </a:bodyPr>
          <a:lstStyle>
            <a:lvl1pPr>
              <a:defRPr lang="en-GB" sz="4000" dirty="0">
                <a:gradFill>
                  <a:gsLst>
                    <a:gs pos="0">
                      <a:schemeClr val="bg1"/>
                    </a:gs>
                    <a:gs pos="100000">
                      <a:srgbClr val="76CEFF"/>
                    </a:gs>
                  </a:gsLst>
                  <a:lin ang="7200000" scaled="0"/>
                </a:gradFill>
                <a:latin typeface="IntelOne Display Light" panose="020B0403020203020204" pitchFamily="34" charset="77"/>
                <a:ea typeface="+mj-ea"/>
                <a:cs typeface="+mj-cs"/>
              </a:defRPr>
            </a:lvl1pPr>
          </a:lstStyle>
          <a:p>
            <a:pPr lvl="0" algn="ctr"/>
            <a:r>
              <a:rPr lang="en-GB"/>
              <a:t>00</a:t>
            </a:r>
          </a:p>
        </p:txBody>
      </p:sp>
      <p:sp>
        <p:nvSpPr>
          <p:cNvPr id="43" name="Text Placeholder 23">
            <a:extLst>
              <a:ext uri="{FF2B5EF4-FFF2-40B4-BE49-F238E27FC236}">
                <a16:creationId xmlns:a16="http://schemas.microsoft.com/office/drawing/2014/main" id="{6E3F5861-225F-E698-3ED4-65A4C58A9E9A}"/>
              </a:ext>
            </a:extLst>
          </p:cNvPr>
          <p:cNvSpPr>
            <a:spLocks noGrp="1"/>
          </p:cNvSpPr>
          <p:nvPr>
            <p:ph type="body" sz="quarter" idx="48" hasCustomPrompt="1"/>
          </p:nvPr>
        </p:nvSpPr>
        <p:spPr>
          <a:xfrm>
            <a:off x="9198742" y="3174621"/>
            <a:ext cx="2534471" cy="700984"/>
          </a:xfrm>
          <a:prstGeom prst="rect">
            <a:avLst/>
          </a:prstGeom>
        </p:spPr>
        <p:txBody>
          <a:bodyPr vert="horz" lIns="0" tIns="0" rIns="0" bIns="0" rtlCol="0" anchor="ctr">
            <a:noAutofit/>
          </a:bodyPr>
          <a:lstStyle>
            <a:lvl1pPr>
              <a:defRPr lang="en-GB" sz="1600" dirty="0">
                <a:solidFill>
                  <a:schemeClr val="bg1"/>
                </a:solidFill>
                <a:latin typeface="IntelOne Display Regular" panose="020B0503020203020204" pitchFamily="34" charset="77"/>
              </a:defRPr>
            </a:lvl1pPr>
          </a:lstStyle>
          <a:p>
            <a:pPr lvl="0"/>
            <a:r>
              <a:rPr lang="en-GB"/>
              <a:t>Click to edit text style</a:t>
            </a:r>
          </a:p>
        </p:txBody>
      </p:sp>
      <p:sp>
        <p:nvSpPr>
          <p:cNvPr id="45" name="Text Placeholder 23">
            <a:extLst>
              <a:ext uri="{FF2B5EF4-FFF2-40B4-BE49-F238E27FC236}">
                <a16:creationId xmlns:a16="http://schemas.microsoft.com/office/drawing/2014/main" id="{11EB2002-82EC-1C74-1E92-FB3A6EE56BEA}"/>
              </a:ext>
            </a:extLst>
          </p:cNvPr>
          <p:cNvSpPr>
            <a:spLocks noGrp="1"/>
          </p:cNvSpPr>
          <p:nvPr>
            <p:ph type="body" sz="quarter" idx="50" hasCustomPrompt="1"/>
          </p:nvPr>
        </p:nvSpPr>
        <p:spPr>
          <a:xfrm>
            <a:off x="8378361" y="3168351"/>
            <a:ext cx="700984" cy="700984"/>
          </a:xfrm>
          <a:prstGeom prst="rect">
            <a:avLst/>
          </a:prstGeom>
          <a:ln w="12700">
            <a:noFill/>
            <a:miter lim="800000"/>
          </a:ln>
        </p:spPr>
        <p:txBody>
          <a:bodyPr vert="horz" lIns="0" tIns="0" rIns="0" bIns="0" rtlCol="0" anchor="ctr">
            <a:noAutofit/>
          </a:bodyPr>
          <a:lstStyle>
            <a:lvl1pPr>
              <a:defRPr lang="en-GB" sz="4000" dirty="0">
                <a:gradFill>
                  <a:gsLst>
                    <a:gs pos="0">
                      <a:schemeClr val="bg1"/>
                    </a:gs>
                    <a:gs pos="100000">
                      <a:srgbClr val="76CEFF"/>
                    </a:gs>
                  </a:gsLst>
                  <a:lin ang="7200000" scaled="0"/>
                </a:gradFill>
                <a:latin typeface="IntelOne Display Light" panose="020B0403020203020204" pitchFamily="34" charset="77"/>
                <a:ea typeface="+mj-ea"/>
                <a:cs typeface="+mj-cs"/>
              </a:defRPr>
            </a:lvl1pPr>
          </a:lstStyle>
          <a:p>
            <a:pPr lvl="0" algn="ctr"/>
            <a:r>
              <a:rPr lang="en-GB"/>
              <a:t>00</a:t>
            </a:r>
          </a:p>
        </p:txBody>
      </p:sp>
      <p:sp>
        <p:nvSpPr>
          <p:cNvPr id="46" name="Text Placeholder 23">
            <a:extLst>
              <a:ext uri="{FF2B5EF4-FFF2-40B4-BE49-F238E27FC236}">
                <a16:creationId xmlns:a16="http://schemas.microsoft.com/office/drawing/2014/main" id="{93EE5B2B-8A9C-A897-45C2-699137AD372E}"/>
              </a:ext>
            </a:extLst>
          </p:cNvPr>
          <p:cNvSpPr>
            <a:spLocks noGrp="1"/>
          </p:cNvSpPr>
          <p:nvPr>
            <p:ph type="body" sz="quarter" idx="51" hasCustomPrompt="1"/>
          </p:nvPr>
        </p:nvSpPr>
        <p:spPr>
          <a:xfrm>
            <a:off x="9198742" y="4101155"/>
            <a:ext cx="2534471" cy="700984"/>
          </a:xfrm>
          <a:prstGeom prst="rect">
            <a:avLst/>
          </a:prstGeom>
        </p:spPr>
        <p:txBody>
          <a:bodyPr vert="horz" lIns="0" tIns="0" rIns="0" bIns="0" rtlCol="0" anchor="ctr">
            <a:noAutofit/>
          </a:bodyPr>
          <a:lstStyle>
            <a:lvl1pPr>
              <a:defRPr lang="en-GB" sz="1600" dirty="0">
                <a:solidFill>
                  <a:schemeClr val="bg1"/>
                </a:solidFill>
                <a:latin typeface="IntelOne Display Regular" panose="020B0503020203020204" pitchFamily="34" charset="77"/>
              </a:defRPr>
            </a:lvl1pPr>
          </a:lstStyle>
          <a:p>
            <a:pPr lvl="0"/>
            <a:r>
              <a:rPr lang="en-GB"/>
              <a:t>Click to edit text style</a:t>
            </a:r>
          </a:p>
        </p:txBody>
      </p:sp>
      <p:sp>
        <p:nvSpPr>
          <p:cNvPr id="48" name="Text Placeholder 23">
            <a:extLst>
              <a:ext uri="{FF2B5EF4-FFF2-40B4-BE49-F238E27FC236}">
                <a16:creationId xmlns:a16="http://schemas.microsoft.com/office/drawing/2014/main" id="{440DE22D-B826-9C08-C772-24E40A302F22}"/>
              </a:ext>
            </a:extLst>
          </p:cNvPr>
          <p:cNvSpPr>
            <a:spLocks noGrp="1"/>
          </p:cNvSpPr>
          <p:nvPr>
            <p:ph type="body" sz="quarter" idx="53" hasCustomPrompt="1"/>
          </p:nvPr>
        </p:nvSpPr>
        <p:spPr>
          <a:xfrm>
            <a:off x="8378361" y="4097739"/>
            <a:ext cx="700984" cy="700984"/>
          </a:xfrm>
          <a:prstGeom prst="rect">
            <a:avLst/>
          </a:prstGeom>
          <a:ln w="12700">
            <a:noFill/>
            <a:miter lim="800000"/>
          </a:ln>
        </p:spPr>
        <p:txBody>
          <a:bodyPr vert="horz" lIns="0" tIns="0" rIns="0" bIns="0" rtlCol="0" anchor="ctr">
            <a:noAutofit/>
          </a:bodyPr>
          <a:lstStyle>
            <a:lvl1pPr>
              <a:defRPr lang="en-GB" sz="4000" dirty="0">
                <a:gradFill>
                  <a:gsLst>
                    <a:gs pos="0">
                      <a:schemeClr val="bg1"/>
                    </a:gs>
                    <a:gs pos="100000">
                      <a:srgbClr val="76CEFF"/>
                    </a:gs>
                  </a:gsLst>
                  <a:lin ang="7200000" scaled="0"/>
                </a:gradFill>
                <a:latin typeface="IntelOne Display Light" panose="020B0403020203020204" pitchFamily="34" charset="77"/>
                <a:ea typeface="+mj-ea"/>
                <a:cs typeface="+mj-cs"/>
              </a:defRPr>
            </a:lvl1pPr>
          </a:lstStyle>
          <a:p>
            <a:pPr lvl="0" algn="ctr"/>
            <a:r>
              <a:rPr lang="en-GB"/>
              <a:t>00</a:t>
            </a:r>
          </a:p>
        </p:txBody>
      </p:sp>
      <p:sp>
        <p:nvSpPr>
          <p:cNvPr id="49" name="Text Placeholder 23">
            <a:extLst>
              <a:ext uri="{FF2B5EF4-FFF2-40B4-BE49-F238E27FC236}">
                <a16:creationId xmlns:a16="http://schemas.microsoft.com/office/drawing/2014/main" id="{BF67D0BE-B260-1C9B-E188-C1827578EF8E}"/>
              </a:ext>
            </a:extLst>
          </p:cNvPr>
          <p:cNvSpPr>
            <a:spLocks noGrp="1"/>
          </p:cNvSpPr>
          <p:nvPr>
            <p:ph type="body" sz="quarter" idx="54" hasCustomPrompt="1"/>
          </p:nvPr>
        </p:nvSpPr>
        <p:spPr>
          <a:xfrm>
            <a:off x="9198742" y="5027127"/>
            <a:ext cx="2534471" cy="700984"/>
          </a:xfrm>
          <a:prstGeom prst="rect">
            <a:avLst/>
          </a:prstGeom>
        </p:spPr>
        <p:txBody>
          <a:bodyPr vert="horz" lIns="0" tIns="0" rIns="0" bIns="0" rtlCol="0" anchor="ctr">
            <a:noAutofit/>
          </a:bodyPr>
          <a:lstStyle>
            <a:lvl1pPr>
              <a:defRPr lang="en-GB" sz="1600" dirty="0">
                <a:solidFill>
                  <a:schemeClr val="bg1"/>
                </a:solidFill>
                <a:latin typeface="IntelOne Display Regular" panose="020B0503020203020204" pitchFamily="34" charset="77"/>
              </a:defRPr>
            </a:lvl1pPr>
          </a:lstStyle>
          <a:p>
            <a:pPr lvl="0"/>
            <a:r>
              <a:rPr lang="en-GB"/>
              <a:t>Click to edit text style</a:t>
            </a:r>
          </a:p>
        </p:txBody>
      </p:sp>
      <p:sp>
        <p:nvSpPr>
          <p:cNvPr id="51" name="Text Placeholder 23">
            <a:extLst>
              <a:ext uri="{FF2B5EF4-FFF2-40B4-BE49-F238E27FC236}">
                <a16:creationId xmlns:a16="http://schemas.microsoft.com/office/drawing/2014/main" id="{2CA09BBC-9199-3F0D-BBED-32065B9FF8AC}"/>
              </a:ext>
            </a:extLst>
          </p:cNvPr>
          <p:cNvSpPr>
            <a:spLocks noGrp="1"/>
          </p:cNvSpPr>
          <p:nvPr>
            <p:ph type="body" sz="quarter" idx="56" hasCustomPrompt="1"/>
          </p:nvPr>
        </p:nvSpPr>
        <p:spPr>
          <a:xfrm>
            <a:off x="8378361" y="5027127"/>
            <a:ext cx="700984" cy="700984"/>
          </a:xfrm>
          <a:prstGeom prst="rect">
            <a:avLst/>
          </a:prstGeom>
          <a:ln w="12700">
            <a:noFill/>
            <a:miter lim="800000"/>
          </a:ln>
        </p:spPr>
        <p:txBody>
          <a:bodyPr vert="horz" lIns="0" tIns="0" rIns="0" bIns="0" rtlCol="0" anchor="ctr">
            <a:noAutofit/>
          </a:bodyPr>
          <a:lstStyle>
            <a:lvl1pPr>
              <a:defRPr lang="en-GB" sz="4000" dirty="0">
                <a:gradFill>
                  <a:gsLst>
                    <a:gs pos="0">
                      <a:schemeClr val="bg1"/>
                    </a:gs>
                    <a:gs pos="100000">
                      <a:srgbClr val="76CEFF"/>
                    </a:gs>
                  </a:gsLst>
                  <a:lin ang="7200000" scaled="0"/>
                </a:gradFill>
                <a:latin typeface="IntelOne Display Light" panose="020B0403020203020204" pitchFamily="34" charset="77"/>
                <a:ea typeface="+mj-ea"/>
                <a:cs typeface="+mj-cs"/>
              </a:defRPr>
            </a:lvl1pPr>
          </a:lstStyle>
          <a:p>
            <a:pPr lvl="0" algn="ctr"/>
            <a:r>
              <a:rPr lang="en-GB"/>
              <a:t>00</a:t>
            </a:r>
          </a:p>
        </p:txBody>
      </p:sp>
      <p:sp>
        <p:nvSpPr>
          <p:cNvPr id="3" name="Footer Placeholder 2">
            <a:extLst>
              <a:ext uri="{FF2B5EF4-FFF2-40B4-BE49-F238E27FC236}">
                <a16:creationId xmlns:a16="http://schemas.microsoft.com/office/drawing/2014/main" id="{DAB474A3-BA40-5199-1BA3-F69D9B4FAFEB}"/>
              </a:ext>
            </a:extLst>
          </p:cNvPr>
          <p:cNvSpPr>
            <a:spLocks noGrp="1"/>
          </p:cNvSpPr>
          <p:nvPr>
            <p:ph type="ftr" sz="quarter" idx="57"/>
          </p:nvPr>
        </p:nvSpPr>
        <p:spPr/>
        <p:txBody>
          <a:bodyPr/>
          <a:lstStyle/>
          <a:p>
            <a:r>
              <a:rPr lang="en-GB"/>
              <a:t>CES 2025</a:t>
            </a:r>
          </a:p>
        </p:txBody>
      </p:sp>
      <p:sp>
        <p:nvSpPr>
          <p:cNvPr id="20" name="Slide Number Placeholder 19">
            <a:extLst>
              <a:ext uri="{FF2B5EF4-FFF2-40B4-BE49-F238E27FC236}">
                <a16:creationId xmlns:a16="http://schemas.microsoft.com/office/drawing/2014/main" id="{6635426F-6643-2D0B-9D56-9847AC1BF9D4}"/>
              </a:ext>
            </a:extLst>
          </p:cNvPr>
          <p:cNvSpPr>
            <a:spLocks noGrp="1"/>
          </p:cNvSpPr>
          <p:nvPr>
            <p:ph type="sldNum" sz="quarter" idx="58"/>
          </p:nvPr>
        </p:nvSpPr>
        <p:spPr/>
        <p:txBody>
          <a:bodyPr/>
          <a:lstStyle/>
          <a:p>
            <a:fld id="{2C387426-3E3D-1147-8365-BF949FCD81FA}" type="slidenum">
              <a:rPr lang="en-NL" smtClean="0"/>
              <a:pPr/>
              <a:t>‹#›</a:t>
            </a:fld>
            <a:endParaRPr lang="en-NL"/>
          </a:p>
        </p:txBody>
      </p:sp>
      <p:sp>
        <p:nvSpPr>
          <p:cNvPr id="5" name="Title 4">
            <a:extLst>
              <a:ext uri="{FF2B5EF4-FFF2-40B4-BE49-F238E27FC236}">
                <a16:creationId xmlns:a16="http://schemas.microsoft.com/office/drawing/2014/main" id="{17B37939-7501-789F-1720-5673E49E44CB}"/>
              </a:ext>
            </a:extLst>
          </p:cNvPr>
          <p:cNvSpPr>
            <a:spLocks noGrp="1"/>
          </p:cNvSpPr>
          <p:nvPr>
            <p:ph type="title"/>
          </p:nvPr>
        </p:nvSpPr>
        <p:spPr>
          <a:xfrm>
            <a:off x="454025" y="1341438"/>
            <a:ext cx="3464832" cy="1081669"/>
          </a:xfrm>
        </p:spPr>
        <p:txBody>
          <a:bodyPr/>
          <a:lstStyle/>
          <a:p>
            <a:r>
              <a:rPr lang="en-GB"/>
              <a:t>Click to edit Master title style</a:t>
            </a:r>
            <a:endParaRPr lang="en-NL"/>
          </a:p>
        </p:txBody>
      </p:sp>
    </p:spTree>
    <p:extLst>
      <p:ext uri="{BB962C8B-B14F-4D97-AF65-F5344CB8AC3E}">
        <p14:creationId xmlns:p14="http://schemas.microsoft.com/office/powerpoint/2010/main" val="370556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372A63-DCD4-7638-35A7-DBFB6D5C5E94}"/>
              </a:ext>
            </a:extLst>
          </p:cNvPr>
          <p:cNvSpPr/>
          <p:nvPr userDrawn="1"/>
        </p:nvSpPr>
        <p:spPr>
          <a:xfrm rot="10800000">
            <a:off x="10591799" y="0"/>
            <a:ext cx="1600198" cy="4619912"/>
          </a:xfrm>
          <a:prstGeom prst="rect">
            <a:avLst/>
          </a:prstGeom>
          <a:gradFill flip="none" rotWithShape="1">
            <a:gsLst>
              <a:gs pos="0">
                <a:srgbClr val="004396">
                  <a:alpha val="33000"/>
                </a:srgbClr>
              </a:gs>
              <a:gs pos="80000">
                <a:srgbClr val="001E50"/>
              </a:gs>
            </a:gsLst>
            <a:lin ang="135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4" name="Rectangle 3">
            <a:extLst>
              <a:ext uri="{FF2B5EF4-FFF2-40B4-BE49-F238E27FC236}">
                <a16:creationId xmlns:a16="http://schemas.microsoft.com/office/drawing/2014/main" id="{629C6D41-0947-2641-4154-2077FF2D6371}"/>
              </a:ext>
            </a:extLst>
          </p:cNvPr>
          <p:cNvSpPr/>
          <p:nvPr userDrawn="1"/>
        </p:nvSpPr>
        <p:spPr>
          <a:xfrm rot="10800000">
            <a:off x="4013200" y="4619912"/>
            <a:ext cx="6578600" cy="2238088"/>
          </a:xfrm>
          <a:prstGeom prst="rect">
            <a:avLst/>
          </a:prstGeom>
          <a:gradFill flip="none" rotWithShape="1">
            <a:gsLst>
              <a:gs pos="0">
                <a:srgbClr val="004396">
                  <a:alpha val="50000"/>
                </a:srgbClr>
              </a:gs>
              <a:gs pos="86000">
                <a:srgbClr val="001E50"/>
              </a:gs>
            </a:gsLst>
            <a:lin ang="27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 name="Rectangle 2">
            <a:extLst>
              <a:ext uri="{FF2B5EF4-FFF2-40B4-BE49-F238E27FC236}">
                <a16:creationId xmlns:a16="http://schemas.microsoft.com/office/drawing/2014/main" id="{DD864E10-87C3-F018-3046-92EAC456DF58}"/>
              </a:ext>
            </a:extLst>
          </p:cNvPr>
          <p:cNvSpPr/>
          <p:nvPr userDrawn="1"/>
        </p:nvSpPr>
        <p:spPr>
          <a:xfrm>
            <a:off x="1" y="-4"/>
            <a:ext cx="4013198" cy="4619913"/>
          </a:xfrm>
          <a:prstGeom prst="rect">
            <a:avLst/>
          </a:prstGeom>
          <a:gradFill flip="none" rotWithShape="1">
            <a:gsLst>
              <a:gs pos="0">
                <a:srgbClr val="004396">
                  <a:alpha val="59000"/>
                </a:srgbClr>
              </a:gs>
              <a:gs pos="90000">
                <a:srgbClr val="001E50"/>
              </a:gs>
            </a:gsLst>
            <a:lin ang="27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pic>
        <p:nvPicPr>
          <p:cNvPr id="7" name="Picture 6" descr="A white text on a black background&#10;&#10;Description automatically generated">
            <a:extLst>
              <a:ext uri="{FF2B5EF4-FFF2-40B4-BE49-F238E27FC236}">
                <a16:creationId xmlns:a16="http://schemas.microsoft.com/office/drawing/2014/main" id="{88834BF2-0FBD-9958-66C2-B7B2DFF38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199" y="6362700"/>
            <a:ext cx="650727" cy="258021"/>
          </a:xfrm>
          <a:prstGeom prst="rect">
            <a:avLst/>
          </a:prstGeom>
        </p:spPr>
      </p:pic>
      <p:sp>
        <p:nvSpPr>
          <p:cNvPr id="8" name="Title Placeholder 1">
            <a:extLst>
              <a:ext uri="{FF2B5EF4-FFF2-40B4-BE49-F238E27FC236}">
                <a16:creationId xmlns:a16="http://schemas.microsoft.com/office/drawing/2014/main" id="{7D1508A8-EDDA-39F0-6E8F-D57FBAE1039C}"/>
              </a:ext>
            </a:extLst>
          </p:cNvPr>
          <p:cNvSpPr>
            <a:spLocks noGrp="1"/>
          </p:cNvSpPr>
          <p:nvPr>
            <p:ph type="title"/>
          </p:nvPr>
        </p:nvSpPr>
        <p:spPr>
          <a:xfrm>
            <a:off x="381000" y="221694"/>
            <a:ext cx="11433464" cy="1199822"/>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2">
            <a:extLst>
              <a:ext uri="{FF2B5EF4-FFF2-40B4-BE49-F238E27FC236}">
                <a16:creationId xmlns:a16="http://schemas.microsoft.com/office/drawing/2014/main" id="{FE096E50-1D06-F32C-6A63-F480078BF063}"/>
              </a:ext>
            </a:extLst>
          </p:cNvPr>
          <p:cNvSpPr>
            <a:spLocks noGrp="1"/>
          </p:cNvSpPr>
          <p:nvPr>
            <p:ph idx="1"/>
          </p:nvPr>
        </p:nvSpPr>
        <p:spPr>
          <a:xfrm>
            <a:off x="381000" y="1491673"/>
            <a:ext cx="11433464" cy="46852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E004B05E-F2F2-76F9-3C43-8877D190EAB0}"/>
              </a:ext>
            </a:extLst>
          </p:cNvPr>
          <p:cNvSpPr txBox="1"/>
          <p:nvPr userDrawn="1"/>
        </p:nvSpPr>
        <p:spPr>
          <a:xfrm>
            <a:off x="992958" y="6398795"/>
            <a:ext cx="998621" cy="261610"/>
          </a:xfrm>
          <a:prstGeom prst="rect">
            <a:avLst/>
          </a:prstGeom>
          <a:noFill/>
        </p:spPr>
        <p:txBody>
          <a:bodyPr wrap="square" rtlCol="0">
            <a:spAutoFit/>
          </a:bodyPr>
          <a:lstStyle/>
          <a:p>
            <a:pPr algn="r"/>
            <a:r>
              <a:rPr lang="en-US" sz="1100">
                <a:solidFill>
                  <a:srgbClr val="B2E3FF"/>
                </a:solidFill>
                <a:latin typeface="IntelOne Display Medium" panose="020B0703020203020204" pitchFamily="34" charset="0"/>
              </a:rPr>
              <a:t>|    CES </a:t>
            </a:r>
            <a:r>
              <a:rPr lang="en-US" sz="1100">
                <a:solidFill>
                  <a:srgbClr val="B2E3FF"/>
                </a:solidFill>
                <a:latin typeface="+mn-lt"/>
              </a:rPr>
              <a:t>2025</a:t>
            </a:r>
          </a:p>
        </p:txBody>
      </p:sp>
    </p:spTree>
    <p:extLst>
      <p:ext uri="{BB962C8B-B14F-4D97-AF65-F5344CB8AC3E}">
        <p14:creationId xmlns:p14="http://schemas.microsoft.com/office/powerpoint/2010/main" val="401573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2 with sub-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372A63-DCD4-7638-35A7-DBFB6D5C5E94}"/>
              </a:ext>
            </a:extLst>
          </p:cNvPr>
          <p:cNvSpPr/>
          <p:nvPr userDrawn="1"/>
        </p:nvSpPr>
        <p:spPr>
          <a:xfrm rot="10800000">
            <a:off x="10591799" y="0"/>
            <a:ext cx="1600198" cy="4619912"/>
          </a:xfrm>
          <a:prstGeom prst="rect">
            <a:avLst/>
          </a:prstGeom>
          <a:gradFill flip="none" rotWithShape="1">
            <a:gsLst>
              <a:gs pos="0">
                <a:srgbClr val="004396">
                  <a:alpha val="33000"/>
                </a:srgbClr>
              </a:gs>
              <a:gs pos="80000">
                <a:srgbClr val="001E50"/>
              </a:gs>
            </a:gsLst>
            <a:lin ang="135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4" name="Rectangle 3">
            <a:extLst>
              <a:ext uri="{FF2B5EF4-FFF2-40B4-BE49-F238E27FC236}">
                <a16:creationId xmlns:a16="http://schemas.microsoft.com/office/drawing/2014/main" id="{629C6D41-0947-2641-4154-2077FF2D6371}"/>
              </a:ext>
            </a:extLst>
          </p:cNvPr>
          <p:cNvSpPr/>
          <p:nvPr userDrawn="1"/>
        </p:nvSpPr>
        <p:spPr>
          <a:xfrm rot="10800000">
            <a:off x="4013200" y="4619912"/>
            <a:ext cx="6578600" cy="2238088"/>
          </a:xfrm>
          <a:prstGeom prst="rect">
            <a:avLst/>
          </a:prstGeom>
          <a:gradFill flip="none" rotWithShape="1">
            <a:gsLst>
              <a:gs pos="0">
                <a:srgbClr val="004396">
                  <a:alpha val="50000"/>
                </a:srgbClr>
              </a:gs>
              <a:gs pos="86000">
                <a:srgbClr val="001E50"/>
              </a:gs>
            </a:gsLst>
            <a:lin ang="27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 name="Rectangle 2">
            <a:extLst>
              <a:ext uri="{FF2B5EF4-FFF2-40B4-BE49-F238E27FC236}">
                <a16:creationId xmlns:a16="http://schemas.microsoft.com/office/drawing/2014/main" id="{DD864E10-87C3-F018-3046-92EAC456DF58}"/>
              </a:ext>
            </a:extLst>
          </p:cNvPr>
          <p:cNvSpPr/>
          <p:nvPr userDrawn="1"/>
        </p:nvSpPr>
        <p:spPr>
          <a:xfrm>
            <a:off x="1" y="-4"/>
            <a:ext cx="4013198" cy="4619913"/>
          </a:xfrm>
          <a:prstGeom prst="rect">
            <a:avLst/>
          </a:prstGeom>
          <a:gradFill flip="none" rotWithShape="1">
            <a:gsLst>
              <a:gs pos="0">
                <a:srgbClr val="004396">
                  <a:alpha val="59000"/>
                </a:srgbClr>
              </a:gs>
              <a:gs pos="90000">
                <a:srgbClr val="001E50"/>
              </a:gs>
            </a:gsLst>
            <a:lin ang="27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pic>
        <p:nvPicPr>
          <p:cNvPr id="7" name="Picture 6" descr="A white text on a black background&#10;&#10;Description automatically generated">
            <a:extLst>
              <a:ext uri="{FF2B5EF4-FFF2-40B4-BE49-F238E27FC236}">
                <a16:creationId xmlns:a16="http://schemas.microsoft.com/office/drawing/2014/main" id="{88834BF2-0FBD-9958-66C2-B7B2DFF38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199" y="6362700"/>
            <a:ext cx="650727" cy="258021"/>
          </a:xfrm>
          <a:prstGeom prst="rect">
            <a:avLst/>
          </a:prstGeom>
        </p:spPr>
      </p:pic>
      <p:sp>
        <p:nvSpPr>
          <p:cNvPr id="5" name="Text Placeholder 2">
            <a:extLst>
              <a:ext uri="{FF2B5EF4-FFF2-40B4-BE49-F238E27FC236}">
                <a16:creationId xmlns:a16="http://schemas.microsoft.com/office/drawing/2014/main" id="{FE096E50-1D06-F32C-6A63-F480078BF063}"/>
              </a:ext>
            </a:extLst>
          </p:cNvPr>
          <p:cNvSpPr>
            <a:spLocks noGrp="1"/>
          </p:cNvSpPr>
          <p:nvPr>
            <p:ph idx="1"/>
          </p:nvPr>
        </p:nvSpPr>
        <p:spPr>
          <a:xfrm>
            <a:off x="381000" y="1491673"/>
            <a:ext cx="11433464" cy="46852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9EF3DCDB-1A1D-DF8C-0594-7D396EB11182}"/>
              </a:ext>
            </a:extLst>
          </p:cNvPr>
          <p:cNvSpPr>
            <a:spLocks noGrp="1"/>
          </p:cNvSpPr>
          <p:nvPr>
            <p:ph type="title"/>
          </p:nvPr>
        </p:nvSpPr>
        <p:spPr>
          <a:xfrm>
            <a:off x="381000" y="336884"/>
            <a:ext cx="11433464" cy="577516"/>
          </a:xfrm>
          <a:prstGeom prst="rect">
            <a:avLst/>
          </a:prstGeom>
        </p:spPr>
        <p:txBody>
          <a:bodyPr vert="horz" lIns="91440" tIns="45720" rIns="91440" bIns="45720" rtlCol="0" anchor="ctr">
            <a:normAutofit/>
          </a:bodyPr>
          <a:lstStyle>
            <a:lvl1pPr>
              <a:defRPr sz="4000"/>
            </a:lvl1pPr>
          </a:lstStyle>
          <a:p>
            <a:r>
              <a:rPr lang="en-US"/>
              <a:t>Click to edit Master title style</a:t>
            </a:r>
          </a:p>
        </p:txBody>
      </p:sp>
      <p:sp>
        <p:nvSpPr>
          <p:cNvPr id="9" name="Text Placeholder 5">
            <a:extLst>
              <a:ext uri="{FF2B5EF4-FFF2-40B4-BE49-F238E27FC236}">
                <a16:creationId xmlns:a16="http://schemas.microsoft.com/office/drawing/2014/main" id="{E967D1F0-8ABF-332B-408E-D1477DE73F3B}"/>
              </a:ext>
            </a:extLst>
          </p:cNvPr>
          <p:cNvSpPr>
            <a:spLocks noGrp="1"/>
          </p:cNvSpPr>
          <p:nvPr>
            <p:ph type="body" sz="quarter" idx="10"/>
          </p:nvPr>
        </p:nvSpPr>
        <p:spPr>
          <a:xfrm>
            <a:off x="381000" y="914400"/>
            <a:ext cx="11430000" cy="336550"/>
          </a:xfrm>
        </p:spPr>
        <p:txBody>
          <a:bodyPr>
            <a:noAutofit/>
          </a:bodyPr>
          <a:lstStyle>
            <a:lvl1pPr marL="0" indent="0" algn="ctr">
              <a:buNone/>
              <a:defRPr sz="2000"/>
            </a:lvl1pPr>
          </a:lstStyle>
          <a:p>
            <a:pPr lvl="0"/>
            <a:r>
              <a:rPr lang="en-US"/>
              <a:t>Click to edit Master text styles</a:t>
            </a:r>
          </a:p>
        </p:txBody>
      </p:sp>
      <p:sp>
        <p:nvSpPr>
          <p:cNvPr id="10" name="TextBox 9">
            <a:extLst>
              <a:ext uri="{FF2B5EF4-FFF2-40B4-BE49-F238E27FC236}">
                <a16:creationId xmlns:a16="http://schemas.microsoft.com/office/drawing/2014/main" id="{F96D76AF-8017-788B-6CE7-9BCD2B6BD36E}"/>
              </a:ext>
            </a:extLst>
          </p:cNvPr>
          <p:cNvSpPr txBox="1"/>
          <p:nvPr userDrawn="1"/>
        </p:nvSpPr>
        <p:spPr>
          <a:xfrm>
            <a:off x="992958" y="6398795"/>
            <a:ext cx="998621" cy="261610"/>
          </a:xfrm>
          <a:prstGeom prst="rect">
            <a:avLst/>
          </a:prstGeom>
          <a:noFill/>
        </p:spPr>
        <p:txBody>
          <a:bodyPr wrap="square" rtlCol="0">
            <a:spAutoFit/>
          </a:bodyPr>
          <a:lstStyle/>
          <a:p>
            <a:pPr algn="r"/>
            <a:r>
              <a:rPr lang="en-US" sz="1100">
                <a:solidFill>
                  <a:srgbClr val="B2E3FF"/>
                </a:solidFill>
                <a:latin typeface="IntelOne Display Medium" panose="020B0703020203020204" pitchFamily="34" charset="0"/>
              </a:rPr>
              <a:t>|    CES </a:t>
            </a:r>
            <a:r>
              <a:rPr lang="en-US" sz="1100">
                <a:solidFill>
                  <a:srgbClr val="B2E3FF"/>
                </a:solidFill>
                <a:latin typeface="+mn-lt"/>
              </a:rPr>
              <a:t>2025</a:t>
            </a:r>
          </a:p>
        </p:txBody>
      </p:sp>
    </p:spTree>
    <p:extLst>
      <p:ext uri="{BB962C8B-B14F-4D97-AF65-F5344CB8AC3E}">
        <p14:creationId xmlns:p14="http://schemas.microsoft.com/office/powerpoint/2010/main" val="407502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2 Empt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372A63-DCD4-7638-35A7-DBFB6D5C5E94}"/>
              </a:ext>
            </a:extLst>
          </p:cNvPr>
          <p:cNvSpPr/>
          <p:nvPr userDrawn="1"/>
        </p:nvSpPr>
        <p:spPr>
          <a:xfrm rot="10800000">
            <a:off x="10591799" y="0"/>
            <a:ext cx="1600198" cy="4619912"/>
          </a:xfrm>
          <a:prstGeom prst="rect">
            <a:avLst/>
          </a:prstGeom>
          <a:gradFill flip="none" rotWithShape="1">
            <a:gsLst>
              <a:gs pos="0">
                <a:srgbClr val="004396">
                  <a:alpha val="33000"/>
                </a:srgbClr>
              </a:gs>
              <a:gs pos="80000">
                <a:srgbClr val="001E50"/>
              </a:gs>
            </a:gsLst>
            <a:lin ang="135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4" name="Rectangle 3">
            <a:extLst>
              <a:ext uri="{FF2B5EF4-FFF2-40B4-BE49-F238E27FC236}">
                <a16:creationId xmlns:a16="http://schemas.microsoft.com/office/drawing/2014/main" id="{629C6D41-0947-2641-4154-2077FF2D6371}"/>
              </a:ext>
            </a:extLst>
          </p:cNvPr>
          <p:cNvSpPr/>
          <p:nvPr userDrawn="1"/>
        </p:nvSpPr>
        <p:spPr>
          <a:xfrm rot="10800000">
            <a:off x="4013200" y="4619912"/>
            <a:ext cx="6578600" cy="2238088"/>
          </a:xfrm>
          <a:prstGeom prst="rect">
            <a:avLst/>
          </a:prstGeom>
          <a:gradFill flip="none" rotWithShape="1">
            <a:gsLst>
              <a:gs pos="0">
                <a:srgbClr val="004396">
                  <a:alpha val="50000"/>
                </a:srgbClr>
              </a:gs>
              <a:gs pos="86000">
                <a:srgbClr val="001E50"/>
              </a:gs>
            </a:gsLst>
            <a:lin ang="27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 name="Rectangle 2">
            <a:extLst>
              <a:ext uri="{FF2B5EF4-FFF2-40B4-BE49-F238E27FC236}">
                <a16:creationId xmlns:a16="http://schemas.microsoft.com/office/drawing/2014/main" id="{DD864E10-87C3-F018-3046-92EAC456DF58}"/>
              </a:ext>
            </a:extLst>
          </p:cNvPr>
          <p:cNvSpPr/>
          <p:nvPr userDrawn="1"/>
        </p:nvSpPr>
        <p:spPr>
          <a:xfrm>
            <a:off x="1" y="-4"/>
            <a:ext cx="4013198" cy="4619913"/>
          </a:xfrm>
          <a:prstGeom prst="rect">
            <a:avLst/>
          </a:prstGeom>
          <a:gradFill flip="none" rotWithShape="1">
            <a:gsLst>
              <a:gs pos="0">
                <a:srgbClr val="004396">
                  <a:alpha val="59000"/>
                </a:srgbClr>
              </a:gs>
              <a:gs pos="90000">
                <a:srgbClr val="001E50"/>
              </a:gs>
            </a:gsLst>
            <a:lin ang="27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pic>
        <p:nvPicPr>
          <p:cNvPr id="7" name="Picture 6" descr="A white text on a black background&#10;&#10;Description automatically generated">
            <a:extLst>
              <a:ext uri="{FF2B5EF4-FFF2-40B4-BE49-F238E27FC236}">
                <a16:creationId xmlns:a16="http://schemas.microsoft.com/office/drawing/2014/main" id="{88834BF2-0FBD-9958-66C2-B7B2DFF38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199" y="6362700"/>
            <a:ext cx="650727" cy="258021"/>
          </a:xfrm>
          <a:prstGeom prst="rect">
            <a:avLst/>
          </a:prstGeom>
        </p:spPr>
      </p:pic>
      <p:sp>
        <p:nvSpPr>
          <p:cNvPr id="8" name="Title Placeholder 1">
            <a:extLst>
              <a:ext uri="{FF2B5EF4-FFF2-40B4-BE49-F238E27FC236}">
                <a16:creationId xmlns:a16="http://schemas.microsoft.com/office/drawing/2014/main" id="{7D1508A8-EDDA-39F0-6E8F-D57FBAE1039C}"/>
              </a:ext>
            </a:extLst>
          </p:cNvPr>
          <p:cNvSpPr>
            <a:spLocks noGrp="1"/>
          </p:cNvSpPr>
          <p:nvPr>
            <p:ph type="title"/>
          </p:nvPr>
        </p:nvSpPr>
        <p:spPr>
          <a:xfrm>
            <a:off x="381000" y="221694"/>
            <a:ext cx="11433464" cy="1199822"/>
          </a:xfrm>
          <a:prstGeom prst="rect">
            <a:avLst/>
          </a:prstGeom>
        </p:spPr>
        <p:txBody>
          <a:bodyPr vert="horz" lIns="91440" tIns="45720" rIns="91440" bIns="45720" rtlCol="0" anchor="ctr">
            <a:normAutofit/>
          </a:bodyPr>
          <a:lstStyle/>
          <a:p>
            <a:r>
              <a:rPr lang="en-US"/>
              <a:t>Click to edit Master title style</a:t>
            </a:r>
          </a:p>
        </p:txBody>
      </p:sp>
      <p:sp>
        <p:nvSpPr>
          <p:cNvPr id="6" name="TextBox 5">
            <a:extLst>
              <a:ext uri="{FF2B5EF4-FFF2-40B4-BE49-F238E27FC236}">
                <a16:creationId xmlns:a16="http://schemas.microsoft.com/office/drawing/2014/main" id="{731522BC-5A48-1642-6F4B-22821E02D13A}"/>
              </a:ext>
            </a:extLst>
          </p:cNvPr>
          <p:cNvSpPr txBox="1"/>
          <p:nvPr userDrawn="1"/>
        </p:nvSpPr>
        <p:spPr>
          <a:xfrm>
            <a:off x="992958" y="6398795"/>
            <a:ext cx="998621" cy="261610"/>
          </a:xfrm>
          <a:prstGeom prst="rect">
            <a:avLst/>
          </a:prstGeom>
          <a:noFill/>
        </p:spPr>
        <p:txBody>
          <a:bodyPr wrap="square" rtlCol="0">
            <a:spAutoFit/>
          </a:bodyPr>
          <a:lstStyle/>
          <a:p>
            <a:pPr algn="r"/>
            <a:r>
              <a:rPr lang="en-US" sz="1100">
                <a:solidFill>
                  <a:srgbClr val="B2E3FF"/>
                </a:solidFill>
                <a:latin typeface="IntelOne Display Medium" panose="020B0703020203020204" pitchFamily="34" charset="0"/>
              </a:rPr>
              <a:t>|    CES </a:t>
            </a:r>
            <a:r>
              <a:rPr lang="en-US" sz="1100">
                <a:solidFill>
                  <a:srgbClr val="B2E3FF"/>
                </a:solidFill>
                <a:latin typeface="+mn-lt"/>
              </a:rPr>
              <a:t>2025</a:t>
            </a:r>
          </a:p>
        </p:txBody>
      </p:sp>
    </p:spTree>
    <p:extLst>
      <p:ext uri="{BB962C8B-B14F-4D97-AF65-F5344CB8AC3E}">
        <p14:creationId xmlns:p14="http://schemas.microsoft.com/office/powerpoint/2010/main" val="1784881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3 with sub-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372A63-DCD4-7638-35A7-DBFB6D5C5E94}"/>
              </a:ext>
            </a:extLst>
          </p:cNvPr>
          <p:cNvSpPr/>
          <p:nvPr userDrawn="1"/>
        </p:nvSpPr>
        <p:spPr>
          <a:xfrm rot="10800000">
            <a:off x="7629671" y="-2"/>
            <a:ext cx="4562326" cy="4178301"/>
          </a:xfrm>
          <a:prstGeom prst="rect">
            <a:avLst/>
          </a:prstGeom>
          <a:gradFill flip="none" rotWithShape="1">
            <a:gsLst>
              <a:gs pos="0">
                <a:srgbClr val="004396">
                  <a:alpha val="33000"/>
                </a:srgbClr>
              </a:gs>
              <a:gs pos="91000">
                <a:srgbClr val="001E50"/>
              </a:gs>
            </a:gsLst>
            <a:lin ang="189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4" name="Rectangle 3">
            <a:extLst>
              <a:ext uri="{FF2B5EF4-FFF2-40B4-BE49-F238E27FC236}">
                <a16:creationId xmlns:a16="http://schemas.microsoft.com/office/drawing/2014/main" id="{629C6D41-0947-2641-4154-2077FF2D6371}"/>
              </a:ext>
            </a:extLst>
          </p:cNvPr>
          <p:cNvSpPr/>
          <p:nvPr userDrawn="1"/>
        </p:nvSpPr>
        <p:spPr>
          <a:xfrm rot="10800000">
            <a:off x="0" y="4178297"/>
            <a:ext cx="7629670" cy="2679699"/>
          </a:xfrm>
          <a:prstGeom prst="rect">
            <a:avLst/>
          </a:prstGeom>
          <a:gradFill flip="none" rotWithShape="1">
            <a:gsLst>
              <a:gs pos="0">
                <a:srgbClr val="004396">
                  <a:alpha val="50000"/>
                </a:srgbClr>
              </a:gs>
              <a:gs pos="93000">
                <a:srgbClr val="001E50"/>
              </a:gs>
            </a:gsLst>
            <a:lin ang="81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pic>
        <p:nvPicPr>
          <p:cNvPr id="7" name="Picture 6" descr="A white text on a black background&#10;&#10;Description automatically generated">
            <a:extLst>
              <a:ext uri="{FF2B5EF4-FFF2-40B4-BE49-F238E27FC236}">
                <a16:creationId xmlns:a16="http://schemas.microsoft.com/office/drawing/2014/main" id="{88834BF2-0FBD-9958-66C2-B7B2DFF38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199" y="6362700"/>
            <a:ext cx="650727" cy="258021"/>
          </a:xfrm>
          <a:prstGeom prst="rect">
            <a:avLst/>
          </a:prstGeom>
        </p:spPr>
      </p:pic>
      <p:sp>
        <p:nvSpPr>
          <p:cNvPr id="5" name="Text Placeholder 2">
            <a:extLst>
              <a:ext uri="{FF2B5EF4-FFF2-40B4-BE49-F238E27FC236}">
                <a16:creationId xmlns:a16="http://schemas.microsoft.com/office/drawing/2014/main" id="{BFF5BB31-13C3-3CFC-CF12-93B675C358B5}"/>
              </a:ext>
            </a:extLst>
          </p:cNvPr>
          <p:cNvSpPr>
            <a:spLocks noGrp="1"/>
          </p:cNvSpPr>
          <p:nvPr>
            <p:ph idx="1"/>
          </p:nvPr>
        </p:nvSpPr>
        <p:spPr>
          <a:xfrm>
            <a:off x="381000" y="1491673"/>
            <a:ext cx="11433464" cy="46852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1">
            <a:extLst>
              <a:ext uri="{FF2B5EF4-FFF2-40B4-BE49-F238E27FC236}">
                <a16:creationId xmlns:a16="http://schemas.microsoft.com/office/drawing/2014/main" id="{3C07EDDA-438E-5100-2403-D5EEFCBBA46A}"/>
              </a:ext>
            </a:extLst>
          </p:cNvPr>
          <p:cNvSpPr>
            <a:spLocks noGrp="1"/>
          </p:cNvSpPr>
          <p:nvPr>
            <p:ph type="title"/>
          </p:nvPr>
        </p:nvSpPr>
        <p:spPr>
          <a:xfrm>
            <a:off x="381000" y="336884"/>
            <a:ext cx="11433464" cy="577516"/>
          </a:xfrm>
          <a:prstGeom prst="rect">
            <a:avLst/>
          </a:prstGeom>
        </p:spPr>
        <p:txBody>
          <a:bodyPr vert="horz" lIns="91440" tIns="45720" rIns="91440" bIns="45720" rtlCol="0" anchor="ctr">
            <a:normAutofit/>
          </a:bodyPr>
          <a:lstStyle>
            <a:lvl1pPr>
              <a:defRPr sz="4000"/>
            </a:lvl1pPr>
          </a:lstStyle>
          <a:p>
            <a:r>
              <a:rPr lang="en-US"/>
              <a:t>Click to edit Master title style</a:t>
            </a:r>
          </a:p>
        </p:txBody>
      </p:sp>
      <p:sp>
        <p:nvSpPr>
          <p:cNvPr id="6" name="Text Placeholder 5">
            <a:extLst>
              <a:ext uri="{FF2B5EF4-FFF2-40B4-BE49-F238E27FC236}">
                <a16:creationId xmlns:a16="http://schemas.microsoft.com/office/drawing/2014/main" id="{4E43A20E-0722-4187-1420-22FAC2953ACC}"/>
              </a:ext>
            </a:extLst>
          </p:cNvPr>
          <p:cNvSpPr>
            <a:spLocks noGrp="1"/>
          </p:cNvSpPr>
          <p:nvPr>
            <p:ph type="body" sz="quarter" idx="10"/>
          </p:nvPr>
        </p:nvSpPr>
        <p:spPr>
          <a:xfrm>
            <a:off x="381000" y="914400"/>
            <a:ext cx="11430000" cy="336550"/>
          </a:xfrm>
        </p:spPr>
        <p:txBody>
          <a:bodyPr>
            <a:noAutofit/>
          </a:bodyPr>
          <a:lstStyle>
            <a:lvl1pPr marL="0" indent="0" algn="ctr">
              <a:buNone/>
              <a:defRPr sz="2000"/>
            </a:lvl1pPr>
          </a:lstStyle>
          <a:p>
            <a:pPr lvl="0"/>
            <a:r>
              <a:rPr lang="en-US"/>
              <a:t>Click to edit Master text styles</a:t>
            </a:r>
          </a:p>
        </p:txBody>
      </p:sp>
      <p:sp>
        <p:nvSpPr>
          <p:cNvPr id="9" name="TextBox 8">
            <a:extLst>
              <a:ext uri="{FF2B5EF4-FFF2-40B4-BE49-F238E27FC236}">
                <a16:creationId xmlns:a16="http://schemas.microsoft.com/office/drawing/2014/main" id="{3342204A-FDA0-0F1A-34A8-6E3326A6E181}"/>
              </a:ext>
            </a:extLst>
          </p:cNvPr>
          <p:cNvSpPr txBox="1"/>
          <p:nvPr userDrawn="1"/>
        </p:nvSpPr>
        <p:spPr>
          <a:xfrm>
            <a:off x="992958" y="6398795"/>
            <a:ext cx="998621" cy="261610"/>
          </a:xfrm>
          <a:prstGeom prst="rect">
            <a:avLst/>
          </a:prstGeom>
          <a:noFill/>
        </p:spPr>
        <p:txBody>
          <a:bodyPr wrap="square" rtlCol="0">
            <a:spAutoFit/>
          </a:bodyPr>
          <a:lstStyle/>
          <a:p>
            <a:pPr algn="r"/>
            <a:r>
              <a:rPr lang="en-US" sz="1100">
                <a:solidFill>
                  <a:srgbClr val="B2E3FF"/>
                </a:solidFill>
                <a:latin typeface="IntelOne Display Medium" panose="020B0703020203020204" pitchFamily="34" charset="0"/>
              </a:rPr>
              <a:t>|    CES </a:t>
            </a:r>
            <a:r>
              <a:rPr lang="en-US" sz="1100">
                <a:solidFill>
                  <a:srgbClr val="B2E3FF"/>
                </a:solidFill>
                <a:latin typeface="+mn-lt"/>
              </a:rPr>
              <a:t>2025</a:t>
            </a:r>
          </a:p>
        </p:txBody>
      </p:sp>
    </p:spTree>
    <p:extLst>
      <p:ext uri="{BB962C8B-B14F-4D97-AF65-F5344CB8AC3E}">
        <p14:creationId xmlns:p14="http://schemas.microsoft.com/office/powerpoint/2010/main" val="358840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3 Empt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372A63-DCD4-7638-35A7-DBFB6D5C5E94}"/>
              </a:ext>
            </a:extLst>
          </p:cNvPr>
          <p:cNvSpPr/>
          <p:nvPr userDrawn="1"/>
        </p:nvSpPr>
        <p:spPr>
          <a:xfrm rot="10800000">
            <a:off x="7629671" y="-2"/>
            <a:ext cx="4562326" cy="4178301"/>
          </a:xfrm>
          <a:prstGeom prst="rect">
            <a:avLst/>
          </a:prstGeom>
          <a:gradFill flip="none" rotWithShape="1">
            <a:gsLst>
              <a:gs pos="0">
                <a:srgbClr val="004396">
                  <a:alpha val="33000"/>
                </a:srgbClr>
              </a:gs>
              <a:gs pos="91000">
                <a:srgbClr val="001E50"/>
              </a:gs>
            </a:gsLst>
            <a:lin ang="189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4" name="Rectangle 3">
            <a:extLst>
              <a:ext uri="{FF2B5EF4-FFF2-40B4-BE49-F238E27FC236}">
                <a16:creationId xmlns:a16="http://schemas.microsoft.com/office/drawing/2014/main" id="{629C6D41-0947-2641-4154-2077FF2D6371}"/>
              </a:ext>
            </a:extLst>
          </p:cNvPr>
          <p:cNvSpPr/>
          <p:nvPr userDrawn="1"/>
        </p:nvSpPr>
        <p:spPr>
          <a:xfrm rot="10800000">
            <a:off x="0" y="4178297"/>
            <a:ext cx="7629670" cy="2679699"/>
          </a:xfrm>
          <a:prstGeom prst="rect">
            <a:avLst/>
          </a:prstGeom>
          <a:gradFill flip="none" rotWithShape="1">
            <a:gsLst>
              <a:gs pos="0">
                <a:srgbClr val="004396">
                  <a:alpha val="50000"/>
                </a:srgbClr>
              </a:gs>
              <a:gs pos="93000">
                <a:srgbClr val="001E50"/>
              </a:gs>
            </a:gsLst>
            <a:lin ang="81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pic>
        <p:nvPicPr>
          <p:cNvPr id="7" name="Picture 6" descr="A white text on a black background&#10;&#10;Description automatically generated">
            <a:extLst>
              <a:ext uri="{FF2B5EF4-FFF2-40B4-BE49-F238E27FC236}">
                <a16:creationId xmlns:a16="http://schemas.microsoft.com/office/drawing/2014/main" id="{88834BF2-0FBD-9958-66C2-B7B2DFF38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199" y="6362700"/>
            <a:ext cx="650727" cy="258021"/>
          </a:xfrm>
          <a:prstGeom prst="rect">
            <a:avLst/>
          </a:prstGeom>
        </p:spPr>
      </p:pic>
      <p:sp>
        <p:nvSpPr>
          <p:cNvPr id="8" name="Title Placeholder 1">
            <a:extLst>
              <a:ext uri="{FF2B5EF4-FFF2-40B4-BE49-F238E27FC236}">
                <a16:creationId xmlns:a16="http://schemas.microsoft.com/office/drawing/2014/main" id="{7D1508A8-EDDA-39F0-6E8F-D57FBAE1039C}"/>
              </a:ext>
            </a:extLst>
          </p:cNvPr>
          <p:cNvSpPr>
            <a:spLocks noGrp="1"/>
          </p:cNvSpPr>
          <p:nvPr>
            <p:ph type="title"/>
          </p:nvPr>
        </p:nvSpPr>
        <p:spPr>
          <a:xfrm>
            <a:off x="381000" y="221694"/>
            <a:ext cx="11433464" cy="1199822"/>
          </a:xfrm>
          <a:prstGeom prst="rect">
            <a:avLst/>
          </a:prstGeom>
        </p:spPr>
        <p:txBody>
          <a:bodyPr vert="horz" lIns="91440" tIns="45720" rIns="91440" bIns="45720" rtlCol="0" anchor="ctr">
            <a:normAutofit/>
          </a:bodyPr>
          <a:lstStyle/>
          <a:p>
            <a:r>
              <a:rPr lang="en-US"/>
              <a:t>Click to edit Master title style</a:t>
            </a:r>
          </a:p>
        </p:txBody>
      </p:sp>
      <p:sp>
        <p:nvSpPr>
          <p:cNvPr id="3" name="TextBox 2">
            <a:extLst>
              <a:ext uri="{FF2B5EF4-FFF2-40B4-BE49-F238E27FC236}">
                <a16:creationId xmlns:a16="http://schemas.microsoft.com/office/drawing/2014/main" id="{0C36B7AB-08F3-04BE-C807-06C2F0DC9532}"/>
              </a:ext>
            </a:extLst>
          </p:cNvPr>
          <p:cNvSpPr txBox="1"/>
          <p:nvPr userDrawn="1"/>
        </p:nvSpPr>
        <p:spPr>
          <a:xfrm>
            <a:off x="992958" y="6398795"/>
            <a:ext cx="998621" cy="261610"/>
          </a:xfrm>
          <a:prstGeom prst="rect">
            <a:avLst/>
          </a:prstGeom>
          <a:noFill/>
        </p:spPr>
        <p:txBody>
          <a:bodyPr wrap="square" rtlCol="0">
            <a:spAutoFit/>
          </a:bodyPr>
          <a:lstStyle/>
          <a:p>
            <a:pPr algn="r"/>
            <a:r>
              <a:rPr lang="en-US" sz="1100">
                <a:solidFill>
                  <a:srgbClr val="B2E3FF"/>
                </a:solidFill>
                <a:latin typeface="IntelOne Display Medium" panose="020B0703020203020204" pitchFamily="34" charset="0"/>
              </a:rPr>
              <a:t>|    CES </a:t>
            </a:r>
            <a:r>
              <a:rPr lang="en-US" sz="1100">
                <a:solidFill>
                  <a:srgbClr val="B2E3FF"/>
                </a:solidFill>
                <a:latin typeface="+mn-lt"/>
              </a:rPr>
              <a:t>2025</a:t>
            </a:r>
          </a:p>
        </p:txBody>
      </p:sp>
    </p:spTree>
    <p:extLst>
      <p:ext uri="{BB962C8B-B14F-4D97-AF65-F5344CB8AC3E}">
        <p14:creationId xmlns:p14="http://schemas.microsoft.com/office/powerpoint/2010/main" val="324253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4 with sub-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B674EB-7725-42C0-7885-2B32C1154E8F}"/>
              </a:ext>
            </a:extLst>
          </p:cNvPr>
          <p:cNvSpPr/>
          <p:nvPr userDrawn="1"/>
        </p:nvSpPr>
        <p:spPr>
          <a:xfrm rot="10800000">
            <a:off x="10693400" y="4038600"/>
            <a:ext cx="1498600" cy="2819396"/>
          </a:xfrm>
          <a:prstGeom prst="rect">
            <a:avLst/>
          </a:prstGeom>
          <a:gradFill flip="none" rotWithShape="1">
            <a:gsLst>
              <a:gs pos="0">
                <a:srgbClr val="004396">
                  <a:alpha val="44000"/>
                </a:srgbClr>
              </a:gs>
              <a:gs pos="85000">
                <a:srgbClr val="001E50"/>
              </a:gs>
            </a:gsLst>
            <a:lin ang="27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2" name="Rectangle 1">
            <a:extLst>
              <a:ext uri="{FF2B5EF4-FFF2-40B4-BE49-F238E27FC236}">
                <a16:creationId xmlns:a16="http://schemas.microsoft.com/office/drawing/2014/main" id="{A9372A63-DCD4-7638-35A7-DBFB6D5C5E94}"/>
              </a:ext>
            </a:extLst>
          </p:cNvPr>
          <p:cNvSpPr/>
          <p:nvPr userDrawn="1"/>
        </p:nvSpPr>
        <p:spPr>
          <a:xfrm rot="10800000">
            <a:off x="3644901" y="-2"/>
            <a:ext cx="7048499" cy="4038602"/>
          </a:xfrm>
          <a:prstGeom prst="rect">
            <a:avLst/>
          </a:prstGeom>
          <a:gradFill flip="none" rotWithShape="1">
            <a:gsLst>
              <a:gs pos="0">
                <a:srgbClr val="004396">
                  <a:alpha val="11000"/>
                </a:srgbClr>
              </a:gs>
              <a:gs pos="86000">
                <a:srgbClr val="001E50"/>
              </a:gs>
            </a:gsLst>
            <a:lin ang="135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4" name="Rectangle 3">
            <a:extLst>
              <a:ext uri="{FF2B5EF4-FFF2-40B4-BE49-F238E27FC236}">
                <a16:creationId xmlns:a16="http://schemas.microsoft.com/office/drawing/2014/main" id="{629C6D41-0947-2641-4154-2077FF2D6371}"/>
              </a:ext>
            </a:extLst>
          </p:cNvPr>
          <p:cNvSpPr/>
          <p:nvPr userDrawn="1"/>
        </p:nvSpPr>
        <p:spPr>
          <a:xfrm rot="10800000">
            <a:off x="0" y="4038600"/>
            <a:ext cx="3644900" cy="2819396"/>
          </a:xfrm>
          <a:prstGeom prst="rect">
            <a:avLst/>
          </a:prstGeom>
          <a:gradFill flip="none" rotWithShape="1">
            <a:gsLst>
              <a:gs pos="0">
                <a:srgbClr val="004396">
                  <a:alpha val="23000"/>
                </a:srgbClr>
              </a:gs>
              <a:gs pos="87000">
                <a:srgbClr val="001E50"/>
              </a:gs>
            </a:gsLst>
            <a:lin ang="81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pic>
        <p:nvPicPr>
          <p:cNvPr id="7" name="Picture 6" descr="A white text on a black background&#10;&#10;Description automatically generated">
            <a:extLst>
              <a:ext uri="{FF2B5EF4-FFF2-40B4-BE49-F238E27FC236}">
                <a16:creationId xmlns:a16="http://schemas.microsoft.com/office/drawing/2014/main" id="{88834BF2-0FBD-9958-66C2-B7B2DFF38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199" y="6362700"/>
            <a:ext cx="650727" cy="258021"/>
          </a:xfrm>
          <a:prstGeom prst="rect">
            <a:avLst/>
          </a:prstGeom>
        </p:spPr>
      </p:pic>
      <p:sp>
        <p:nvSpPr>
          <p:cNvPr id="3" name="Text Placeholder 2">
            <a:extLst>
              <a:ext uri="{FF2B5EF4-FFF2-40B4-BE49-F238E27FC236}">
                <a16:creationId xmlns:a16="http://schemas.microsoft.com/office/drawing/2014/main" id="{8DAB0706-1B86-34A3-03FE-48D75A24AB99}"/>
              </a:ext>
            </a:extLst>
          </p:cNvPr>
          <p:cNvSpPr>
            <a:spLocks noGrp="1"/>
          </p:cNvSpPr>
          <p:nvPr>
            <p:ph idx="1"/>
          </p:nvPr>
        </p:nvSpPr>
        <p:spPr>
          <a:xfrm>
            <a:off x="381000" y="1491673"/>
            <a:ext cx="11433464" cy="46852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D3344D75-A093-33EA-DEBF-3955CAB529FA}"/>
              </a:ext>
            </a:extLst>
          </p:cNvPr>
          <p:cNvSpPr>
            <a:spLocks noGrp="1"/>
          </p:cNvSpPr>
          <p:nvPr>
            <p:ph type="title"/>
          </p:nvPr>
        </p:nvSpPr>
        <p:spPr>
          <a:xfrm>
            <a:off x="381000" y="336884"/>
            <a:ext cx="11433464" cy="577516"/>
          </a:xfrm>
          <a:prstGeom prst="rect">
            <a:avLst/>
          </a:prstGeom>
        </p:spPr>
        <p:txBody>
          <a:bodyPr vert="horz" lIns="91440" tIns="45720" rIns="91440" bIns="45720" rtlCol="0" anchor="ctr">
            <a:normAutofit/>
          </a:bodyPr>
          <a:lstStyle>
            <a:lvl1pPr>
              <a:defRPr sz="4000"/>
            </a:lvl1pPr>
          </a:lstStyle>
          <a:p>
            <a:r>
              <a:rPr lang="en-US"/>
              <a:t>Click to edit Master title style</a:t>
            </a:r>
          </a:p>
        </p:txBody>
      </p:sp>
      <p:sp>
        <p:nvSpPr>
          <p:cNvPr id="9" name="Text Placeholder 5">
            <a:extLst>
              <a:ext uri="{FF2B5EF4-FFF2-40B4-BE49-F238E27FC236}">
                <a16:creationId xmlns:a16="http://schemas.microsoft.com/office/drawing/2014/main" id="{A8444F4E-ED6B-DF66-5601-9C37E0D17743}"/>
              </a:ext>
            </a:extLst>
          </p:cNvPr>
          <p:cNvSpPr>
            <a:spLocks noGrp="1"/>
          </p:cNvSpPr>
          <p:nvPr>
            <p:ph type="body" sz="quarter" idx="10"/>
          </p:nvPr>
        </p:nvSpPr>
        <p:spPr>
          <a:xfrm>
            <a:off x="381000" y="914400"/>
            <a:ext cx="11430000" cy="336550"/>
          </a:xfrm>
        </p:spPr>
        <p:txBody>
          <a:bodyPr>
            <a:noAutofit/>
          </a:bodyPr>
          <a:lstStyle>
            <a:lvl1pPr marL="0" indent="0" algn="ctr">
              <a:buNone/>
              <a:defRPr sz="2000"/>
            </a:lvl1pPr>
          </a:lstStyle>
          <a:p>
            <a:pPr lvl="0"/>
            <a:r>
              <a:rPr lang="en-US"/>
              <a:t>Click to edit Master text styles</a:t>
            </a:r>
          </a:p>
        </p:txBody>
      </p:sp>
      <p:sp>
        <p:nvSpPr>
          <p:cNvPr id="10" name="TextBox 9">
            <a:extLst>
              <a:ext uri="{FF2B5EF4-FFF2-40B4-BE49-F238E27FC236}">
                <a16:creationId xmlns:a16="http://schemas.microsoft.com/office/drawing/2014/main" id="{AC19EF04-D774-5EBC-5685-8C4150BAF743}"/>
              </a:ext>
            </a:extLst>
          </p:cNvPr>
          <p:cNvSpPr txBox="1"/>
          <p:nvPr userDrawn="1"/>
        </p:nvSpPr>
        <p:spPr>
          <a:xfrm>
            <a:off x="992958" y="6398795"/>
            <a:ext cx="998621" cy="261610"/>
          </a:xfrm>
          <a:prstGeom prst="rect">
            <a:avLst/>
          </a:prstGeom>
          <a:noFill/>
        </p:spPr>
        <p:txBody>
          <a:bodyPr wrap="square" rtlCol="0">
            <a:spAutoFit/>
          </a:bodyPr>
          <a:lstStyle/>
          <a:p>
            <a:pPr algn="r"/>
            <a:r>
              <a:rPr lang="en-US" sz="1100">
                <a:solidFill>
                  <a:srgbClr val="B2E3FF"/>
                </a:solidFill>
                <a:latin typeface="IntelOne Display Medium" panose="020B0703020203020204" pitchFamily="34" charset="0"/>
              </a:rPr>
              <a:t>|    CES </a:t>
            </a:r>
            <a:r>
              <a:rPr lang="en-US" sz="1100">
                <a:solidFill>
                  <a:srgbClr val="B2E3FF"/>
                </a:solidFill>
                <a:latin typeface="+mn-lt"/>
              </a:rPr>
              <a:t>2025</a:t>
            </a:r>
          </a:p>
        </p:txBody>
      </p:sp>
    </p:spTree>
    <p:extLst>
      <p:ext uri="{BB962C8B-B14F-4D97-AF65-F5344CB8AC3E}">
        <p14:creationId xmlns:p14="http://schemas.microsoft.com/office/powerpoint/2010/main" val="397114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4 Empt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B674EB-7725-42C0-7885-2B32C1154E8F}"/>
              </a:ext>
            </a:extLst>
          </p:cNvPr>
          <p:cNvSpPr/>
          <p:nvPr userDrawn="1"/>
        </p:nvSpPr>
        <p:spPr>
          <a:xfrm rot="10800000">
            <a:off x="10693400" y="4038600"/>
            <a:ext cx="1498600" cy="2819396"/>
          </a:xfrm>
          <a:prstGeom prst="rect">
            <a:avLst/>
          </a:prstGeom>
          <a:gradFill flip="none" rotWithShape="1">
            <a:gsLst>
              <a:gs pos="0">
                <a:srgbClr val="004396">
                  <a:alpha val="44000"/>
                </a:srgbClr>
              </a:gs>
              <a:gs pos="85000">
                <a:srgbClr val="001E50"/>
              </a:gs>
            </a:gsLst>
            <a:lin ang="27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2" name="Rectangle 1">
            <a:extLst>
              <a:ext uri="{FF2B5EF4-FFF2-40B4-BE49-F238E27FC236}">
                <a16:creationId xmlns:a16="http://schemas.microsoft.com/office/drawing/2014/main" id="{A9372A63-DCD4-7638-35A7-DBFB6D5C5E94}"/>
              </a:ext>
            </a:extLst>
          </p:cNvPr>
          <p:cNvSpPr/>
          <p:nvPr userDrawn="1"/>
        </p:nvSpPr>
        <p:spPr>
          <a:xfrm rot="10800000">
            <a:off x="3644901" y="-2"/>
            <a:ext cx="7048499" cy="4038602"/>
          </a:xfrm>
          <a:prstGeom prst="rect">
            <a:avLst/>
          </a:prstGeom>
          <a:gradFill flip="none" rotWithShape="1">
            <a:gsLst>
              <a:gs pos="0">
                <a:srgbClr val="004396">
                  <a:alpha val="11000"/>
                </a:srgbClr>
              </a:gs>
              <a:gs pos="86000">
                <a:srgbClr val="001E50"/>
              </a:gs>
            </a:gsLst>
            <a:lin ang="135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4" name="Rectangle 3">
            <a:extLst>
              <a:ext uri="{FF2B5EF4-FFF2-40B4-BE49-F238E27FC236}">
                <a16:creationId xmlns:a16="http://schemas.microsoft.com/office/drawing/2014/main" id="{629C6D41-0947-2641-4154-2077FF2D6371}"/>
              </a:ext>
            </a:extLst>
          </p:cNvPr>
          <p:cNvSpPr/>
          <p:nvPr userDrawn="1"/>
        </p:nvSpPr>
        <p:spPr>
          <a:xfrm rot="10800000">
            <a:off x="0" y="4038600"/>
            <a:ext cx="3644900" cy="2819396"/>
          </a:xfrm>
          <a:prstGeom prst="rect">
            <a:avLst/>
          </a:prstGeom>
          <a:gradFill flip="none" rotWithShape="1">
            <a:gsLst>
              <a:gs pos="0">
                <a:srgbClr val="004396">
                  <a:alpha val="23000"/>
                </a:srgbClr>
              </a:gs>
              <a:gs pos="87000">
                <a:srgbClr val="001E50"/>
              </a:gs>
            </a:gsLst>
            <a:lin ang="81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pic>
        <p:nvPicPr>
          <p:cNvPr id="7" name="Picture 6" descr="A white text on a black background&#10;&#10;Description automatically generated">
            <a:extLst>
              <a:ext uri="{FF2B5EF4-FFF2-40B4-BE49-F238E27FC236}">
                <a16:creationId xmlns:a16="http://schemas.microsoft.com/office/drawing/2014/main" id="{88834BF2-0FBD-9958-66C2-B7B2DFF38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199" y="6362700"/>
            <a:ext cx="650727" cy="258021"/>
          </a:xfrm>
          <a:prstGeom prst="rect">
            <a:avLst/>
          </a:prstGeom>
        </p:spPr>
      </p:pic>
      <p:sp>
        <p:nvSpPr>
          <p:cNvPr id="8" name="Title Placeholder 1">
            <a:extLst>
              <a:ext uri="{FF2B5EF4-FFF2-40B4-BE49-F238E27FC236}">
                <a16:creationId xmlns:a16="http://schemas.microsoft.com/office/drawing/2014/main" id="{7D1508A8-EDDA-39F0-6E8F-D57FBAE1039C}"/>
              </a:ext>
            </a:extLst>
          </p:cNvPr>
          <p:cNvSpPr>
            <a:spLocks noGrp="1"/>
          </p:cNvSpPr>
          <p:nvPr>
            <p:ph type="title"/>
          </p:nvPr>
        </p:nvSpPr>
        <p:spPr>
          <a:xfrm>
            <a:off x="381000" y="221694"/>
            <a:ext cx="11433464" cy="1199822"/>
          </a:xfrm>
          <a:prstGeom prst="rect">
            <a:avLst/>
          </a:prstGeom>
        </p:spPr>
        <p:txBody>
          <a:bodyPr vert="horz" lIns="91440" tIns="45720" rIns="91440" bIns="45720" rtlCol="0" anchor="ctr">
            <a:normAutofit/>
          </a:bodyPr>
          <a:lstStyle/>
          <a:p>
            <a:r>
              <a:rPr lang="en-US"/>
              <a:t>Click to edit Master title style</a:t>
            </a:r>
          </a:p>
        </p:txBody>
      </p:sp>
      <p:sp>
        <p:nvSpPr>
          <p:cNvPr id="6" name="TextBox 5">
            <a:extLst>
              <a:ext uri="{FF2B5EF4-FFF2-40B4-BE49-F238E27FC236}">
                <a16:creationId xmlns:a16="http://schemas.microsoft.com/office/drawing/2014/main" id="{62DAFCBF-2222-A441-57E7-3F0778FB918E}"/>
              </a:ext>
            </a:extLst>
          </p:cNvPr>
          <p:cNvSpPr txBox="1"/>
          <p:nvPr userDrawn="1"/>
        </p:nvSpPr>
        <p:spPr>
          <a:xfrm>
            <a:off x="992958" y="6398795"/>
            <a:ext cx="998621" cy="261610"/>
          </a:xfrm>
          <a:prstGeom prst="rect">
            <a:avLst/>
          </a:prstGeom>
          <a:noFill/>
        </p:spPr>
        <p:txBody>
          <a:bodyPr wrap="square" rtlCol="0">
            <a:spAutoFit/>
          </a:bodyPr>
          <a:lstStyle/>
          <a:p>
            <a:pPr algn="r"/>
            <a:r>
              <a:rPr lang="en-US" sz="1100">
                <a:solidFill>
                  <a:srgbClr val="B2E3FF"/>
                </a:solidFill>
                <a:latin typeface="IntelOne Display Medium" panose="020B0703020203020204" pitchFamily="34" charset="0"/>
              </a:rPr>
              <a:t>|    CES </a:t>
            </a:r>
            <a:r>
              <a:rPr lang="en-US" sz="1100">
                <a:solidFill>
                  <a:srgbClr val="B2E3FF"/>
                </a:solidFill>
                <a:latin typeface="+mn-lt"/>
              </a:rPr>
              <a:t>2025</a:t>
            </a:r>
          </a:p>
        </p:txBody>
      </p:sp>
    </p:spTree>
    <p:extLst>
      <p:ext uri="{BB962C8B-B14F-4D97-AF65-F5344CB8AC3E}">
        <p14:creationId xmlns:p14="http://schemas.microsoft.com/office/powerpoint/2010/main" val="420355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9C6D41-0947-2641-4154-2077FF2D6371}"/>
              </a:ext>
            </a:extLst>
          </p:cNvPr>
          <p:cNvSpPr/>
          <p:nvPr userDrawn="1"/>
        </p:nvSpPr>
        <p:spPr>
          <a:xfrm rot="10800000">
            <a:off x="5130800" y="3683000"/>
            <a:ext cx="5321300" cy="3175000"/>
          </a:xfrm>
          <a:prstGeom prst="rect">
            <a:avLst/>
          </a:prstGeom>
          <a:gradFill flip="none" rotWithShape="1">
            <a:gsLst>
              <a:gs pos="0">
                <a:srgbClr val="004396"/>
              </a:gs>
              <a:gs pos="80000">
                <a:srgbClr val="001E50"/>
              </a:gs>
            </a:gsLst>
            <a:lin ang="27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3" name="Rectangle 2">
            <a:extLst>
              <a:ext uri="{FF2B5EF4-FFF2-40B4-BE49-F238E27FC236}">
                <a16:creationId xmlns:a16="http://schemas.microsoft.com/office/drawing/2014/main" id="{DD864E10-87C3-F018-3046-92EAC456DF58}"/>
              </a:ext>
            </a:extLst>
          </p:cNvPr>
          <p:cNvSpPr/>
          <p:nvPr userDrawn="1"/>
        </p:nvSpPr>
        <p:spPr>
          <a:xfrm>
            <a:off x="1" y="-3"/>
            <a:ext cx="5130799" cy="3683003"/>
          </a:xfrm>
          <a:prstGeom prst="rect">
            <a:avLst/>
          </a:prstGeom>
          <a:gradFill flip="none" rotWithShape="1">
            <a:gsLst>
              <a:gs pos="0">
                <a:srgbClr val="004396"/>
              </a:gs>
              <a:gs pos="78000">
                <a:srgbClr val="001E50"/>
              </a:gs>
            </a:gsLst>
            <a:lin ang="27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5" name="Rectangle 4">
            <a:extLst>
              <a:ext uri="{FF2B5EF4-FFF2-40B4-BE49-F238E27FC236}">
                <a16:creationId xmlns:a16="http://schemas.microsoft.com/office/drawing/2014/main" id="{F5B27A6B-CB3D-1A9E-FAB8-CEC770E5C73E}"/>
              </a:ext>
            </a:extLst>
          </p:cNvPr>
          <p:cNvSpPr/>
          <p:nvPr userDrawn="1"/>
        </p:nvSpPr>
        <p:spPr>
          <a:xfrm>
            <a:off x="10452101" y="-3"/>
            <a:ext cx="1739900" cy="3683003"/>
          </a:xfrm>
          <a:prstGeom prst="rect">
            <a:avLst/>
          </a:prstGeom>
          <a:gradFill flip="none" rotWithShape="1">
            <a:gsLst>
              <a:gs pos="0">
                <a:srgbClr val="004396"/>
              </a:gs>
              <a:gs pos="88000">
                <a:srgbClr val="001E50"/>
              </a:gs>
            </a:gsLst>
            <a:lin ang="13500000" scaled="1"/>
            <a:tileRect/>
          </a:gradFill>
          <a:ln w="1118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pic>
        <p:nvPicPr>
          <p:cNvPr id="7" name="Picture 6" descr="A white text on a black background&#10;&#10;Description automatically generated">
            <a:extLst>
              <a:ext uri="{FF2B5EF4-FFF2-40B4-BE49-F238E27FC236}">
                <a16:creationId xmlns:a16="http://schemas.microsoft.com/office/drawing/2014/main" id="{88834BF2-0FBD-9958-66C2-B7B2DFF386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21100" y="2487330"/>
            <a:ext cx="4749800" cy="1883342"/>
          </a:xfrm>
          <a:prstGeom prst="rect">
            <a:avLst/>
          </a:prstGeom>
        </p:spPr>
      </p:pic>
      <p:sp>
        <p:nvSpPr>
          <p:cNvPr id="6" name="Rectangle 5">
            <a:extLst>
              <a:ext uri="{FF2B5EF4-FFF2-40B4-BE49-F238E27FC236}">
                <a16:creationId xmlns:a16="http://schemas.microsoft.com/office/drawing/2014/main" id="{64329752-1B75-5B20-A8D0-D48AC18FE699}"/>
              </a:ext>
            </a:extLst>
          </p:cNvPr>
          <p:cNvSpPr/>
          <p:nvPr userDrawn="1"/>
        </p:nvSpPr>
        <p:spPr>
          <a:xfrm>
            <a:off x="1516892" y="980982"/>
            <a:ext cx="512021" cy="512021"/>
          </a:xfrm>
          <a:prstGeom prst="rect">
            <a:avLst/>
          </a:prstGeom>
          <a:solidFill>
            <a:schemeClr val="tx1"/>
          </a:solidFill>
          <a:ln>
            <a:noFill/>
          </a:ln>
          <a:effectLst>
            <a:outerShdw blurRad="635000" sx="120000" sy="120000" algn="ctr" rotWithShape="0">
              <a:schemeClr val="tx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1BE1CD7-B9A1-0C74-BF0D-43A330ED2CCC}"/>
              </a:ext>
            </a:extLst>
          </p:cNvPr>
          <p:cNvSpPr/>
          <p:nvPr userDrawn="1"/>
        </p:nvSpPr>
        <p:spPr>
          <a:xfrm>
            <a:off x="2028914" y="1493004"/>
            <a:ext cx="201428" cy="201428"/>
          </a:xfrm>
          <a:prstGeom prst="rect">
            <a:avLst/>
          </a:prstGeom>
          <a:solidFill>
            <a:schemeClr val="tx1"/>
          </a:solidFill>
          <a:ln>
            <a:noFill/>
          </a:ln>
          <a:effectLst>
            <a:outerShdw blurRad="635000" sx="120000" sy="120000" algn="ctr" rotWithShape="0">
              <a:schemeClr val="tx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93063E-5388-F071-E2C4-F211403DBCA7}"/>
              </a:ext>
            </a:extLst>
          </p:cNvPr>
          <p:cNvSpPr/>
          <p:nvPr userDrawn="1"/>
        </p:nvSpPr>
        <p:spPr>
          <a:xfrm>
            <a:off x="1148348" y="5675436"/>
            <a:ext cx="254000" cy="254000"/>
          </a:xfrm>
          <a:prstGeom prst="rect">
            <a:avLst/>
          </a:prstGeom>
          <a:solidFill>
            <a:schemeClr val="tx1"/>
          </a:solidFill>
          <a:ln>
            <a:noFill/>
          </a:ln>
          <a:effectLst>
            <a:outerShdw blurRad="635000" sx="120000" sy="120000" algn="ctr" rotWithShape="0">
              <a:schemeClr val="tx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4F9BE0-55E1-8CF4-862A-347E663658D3}"/>
              </a:ext>
            </a:extLst>
          </p:cNvPr>
          <p:cNvSpPr/>
          <p:nvPr userDrawn="1"/>
        </p:nvSpPr>
        <p:spPr>
          <a:xfrm>
            <a:off x="2508250" y="5479485"/>
            <a:ext cx="114300" cy="114300"/>
          </a:xfrm>
          <a:prstGeom prst="rect">
            <a:avLst/>
          </a:prstGeom>
          <a:solidFill>
            <a:schemeClr val="tx1"/>
          </a:solidFill>
          <a:ln>
            <a:noFill/>
          </a:ln>
          <a:effectLst>
            <a:outerShdw blurRad="254000" sx="120000" sy="120000" algn="ctr" rotWithShape="0">
              <a:schemeClr val="tx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Rectangle 12">
            <a:extLst>
              <a:ext uri="{FF2B5EF4-FFF2-40B4-BE49-F238E27FC236}">
                <a16:creationId xmlns:a16="http://schemas.microsoft.com/office/drawing/2014/main" id="{74795E00-5DB8-131F-DCA8-41DEDD735EBF}"/>
              </a:ext>
            </a:extLst>
          </p:cNvPr>
          <p:cNvSpPr/>
          <p:nvPr userDrawn="1"/>
        </p:nvSpPr>
        <p:spPr>
          <a:xfrm>
            <a:off x="10301794" y="1694432"/>
            <a:ext cx="269865" cy="269865"/>
          </a:xfrm>
          <a:prstGeom prst="rect">
            <a:avLst/>
          </a:prstGeom>
          <a:solidFill>
            <a:schemeClr val="tx1"/>
          </a:solidFill>
          <a:ln>
            <a:noFill/>
          </a:ln>
          <a:effectLst>
            <a:outerShdw blurRad="635000" sx="120000" sy="120000" algn="ctr" rotWithShape="0">
              <a:schemeClr val="tx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F9FBB46-DE8D-638A-458F-8D74B0449761}"/>
              </a:ext>
            </a:extLst>
          </p:cNvPr>
          <p:cNvSpPr/>
          <p:nvPr userDrawn="1"/>
        </p:nvSpPr>
        <p:spPr>
          <a:xfrm>
            <a:off x="10274300" y="5536635"/>
            <a:ext cx="254000" cy="254000"/>
          </a:xfrm>
          <a:prstGeom prst="rect">
            <a:avLst/>
          </a:prstGeom>
          <a:solidFill>
            <a:schemeClr val="tx1"/>
          </a:solidFill>
          <a:ln>
            <a:noFill/>
          </a:ln>
          <a:effectLst>
            <a:outerShdw blurRad="635000" sx="120000" sy="120000" algn="ctr" rotWithShape="0">
              <a:schemeClr val="tx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1AB8E4-1457-6432-953E-D8C6BE99AC34}"/>
              </a:ext>
            </a:extLst>
          </p:cNvPr>
          <p:cNvSpPr/>
          <p:nvPr userDrawn="1"/>
        </p:nvSpPr>
        <p:spPr>
          <a:xfrm>
            <a:off x="11391574" y="4801160"/>
            <a:ext cx="114300" cy="114300"/>
          </a:xfrm>
          <a:prstGeom prst="rect">
            <a:avLst/>
          </a:prstGeom>
          <a:solidFill>
            <a:schemeClr val="tx1"/>
          </a:solidFill>
          <a:ln>
            <a:noFill/>
          </a:ln>
          <a:effectLst>
            <a:outerShdw blurRad="254000" sx="120000" sy="120000" algn="ctr" rotWithShape="0">
              <a:schemeClr val="tx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Rectangle 15">
            <a:extLst>
              <a:ext uri="{FF2B5EF4-FFF2-40B4-BE49-F238E27FC236}">
                <a16:creationId xmlns:a16="http://schemas.microsoft.com/office/drawing/2014/main" id="{5C01E683-3B06-A121-D3D5-17878FA52776}"/>
              </a:ext>
            </a:extLst>
          </p:cNvPr>
          <p:cNvSpPr/>
          <p:nvPr userDrawn="1"/>
        </p:nvSpPr>
        <p:spPr>
          <a:xfrm>
            <a:off x="8728794" y="723494"/>
            <a:ext cx="114300" cy="114300"/>
          </a:xfrm>
          <a:prstGeom prst="rect">
            <a:avLst/>
          </a:prstGeom>
          <a:solidFill>
            <a:schemeClr val="tx1"/>
          </a:solidFill>
          <a:ln>
            <a:noFill/>
          </a:ln>
          <a:effectLst>
            <a:outerShdw blurRad="254000" sx="120000" sy="120000" algn="ctr" rotWithShape="0">
              <a:schemeClr val="tx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Rectangle 16">
            <a:extLst>
              <a:ext uri="{FF2B5EF4-FFF2-40B4-BE49-F238E27FC236}">
                <a16:creationId xmlns:a16="http://schemas.microsoft.com/office/drawing/2014/main" id="{D651CB42-914E-1C22-383B-4FA0FF2E90B0}"/>
              </a:ext>
            </a:extLst>
          </p:cNvPr>
          <p:cNvSpPr/>
          <p:nvPr userDrawn="1"/>
        </p:nvSpPr>
        <p:spPr>
          <a:xfrm>
            <a:off x="1034047" y="5928876"/>
            <a:ext cx="114300" cy="114300"/>
          </a:xfrm>
          <a:prstGeom prst="rect">
            <a:avLst/>
          </a:prstGeom>
          <a:solidFill>
            <a:schemeClr val="tx1"/>
          </a:solidFill>
          <a:ln>
            <a:noFill/>
          </a:ln>
          <a:effectLst>
            <a:outerShdw blurRad="635000" sx="120000" sy="120000" algn="ctr" rotWithShape="0">
              <a:schemeClr val="tx1">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07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856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Text A">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FF2FC2-7D5F-646C-BF79-CD217D7B2B92}"/>
              </a:ext>
            </a:extLst>
          </p:cNvPr>
          <p:cNvSpPr>
            <a:spLocks noGrp="1"/>
          </p:cNvSpPr>
          <p:nvPr>
            <p:ph type="title"/>
          </p:nvPr>
        </p:nvSpPr>
        <p:spPr/>
        <p:txBody>
          <a:bodyPr/>
          <a:lstStyle/>
          <a:p>
            <a:r>
              <a:rPr lang="en-GB"/>
              <a:t>Click to edit Master title style</a:t>
            </a:r>
            <a:endParaRPr lang="en-NL"/>
          </a:p>
        </p:txBody>
      </p:sp>
      <p:sp>
        <p:nvSpPr>
          <p:cNvPr id="64" name="Footer Placeholder 63">
            <a:extLst>
              <a:ext uri="{FF2B5EF4-FFF2-40B4-BE49-F238E27FC236}">
                <a16:creationId xmlns:a16="http://schemas.microsoft.com/office/drawing/2014/main" id="{4B500AE4-A8FC-764A-9F08-BBE8464E488C}"/>
              </a:ext>
            </a:extLst>
          </p:cNvPr>
          <p:cNvSpPr>
            <a:spLocks noGrp="1"/>
          </p:cNvSpPr>
          <p:nvPr>
            <p:ph type="ftr" sz="quarter" idx="11"/>
          </p:nvPr>
        </p:nvSpPr>
        <p:spPr/>
        <p:txBody>
          <a:bodyPr/>
          <a:lstStyle>
            <a:lvl1pPr>
              <a:defRPr>
                <a:gradFill>
                  <a:gsLst>
                    <a:gs pos="45000">
                      <a:schemeClr val="bg1"/>
                    </a:gs>
                    <a:gs pos="100000">
                      <a:srgbClr val="6AB3D2"/>
                    </a:gs>
                    <a:gs pos="0">
                      <a:schemeClr val="bg1"/>
                    </a:gs>
                  </a:gsLst>
                  <a:lin ang="2700000" scaled="0"/>
                </a:gradFill>
              </a:defRPr>
            </a:lvl1pPr>
          </a:lstStyle>
          <a:p>
            <a:r>
              <a:rPr lang="en-GB"/>
              <a:t>CES 2025</a:t>
            </a:r>
          </a:p>
        </p:txBody>
      </p:sp>
      <p:sp>
        <p:nvSpPr>
          <p:cNvPr id="65" name="Slide Number Placeholder 64">
            <a:extLst>
              <a:ext uri="{FF2B5EF4-FFF2-40B4-BE49-F238E27FC236}">
                <a16:creationId xmlns:a16="http://schemas.microsoft.com/office/drawing/2014/main" id="{0A8F50FF-A830-D049-E9A9-4A7D2932547F}"/>
              </a:ext>
            </a:extLst>
          </p:cNvPr>
          <p:cNvSpPr>
            <a:spLocks noGrp="1"/>
          </p:cNvSpPr>
          <p:nvPr>
            <p:ph type="sldNum" sz="quarter" idx="12"/>
          </p:nvPr>
        </p:nvSpPr>
        <p:spPr/>
        <p:txBody>
          <a:bodyPr/>
          <a:lstStyle/>
          <a:p>
            <a:fld id="{2C387426-3E3D-1147-8365-BF949FCD81FA}" type="slidenum">
              <a:rPr lang="en-NL" smtClean="0"/>
              <a:pPr/>
              <a:t>‹#›</a:t>
            </a:fld>
            <a:endParaRPr lang="en-NL"/>
          </a:p>
        </p:txBody>
      </p:sp>
      <p:sp>
        <p:nvSpPr>
          <p:cNvPr id="5" name="Text Placeholder 4">
            <a:extLst>
              <a:ext uri="{FF2B5EF4-FFF2-40B4-BE49-F238E27FC236}">
                <a16:creationId xmlns:a16="http://schemas.microsoft.com/office/drawing/2014/main" id="{628F780E-0F62-A8A5-3FBE-71B739399E7E}"/>
              </a:ext>
            </a:extLst>
          </p:cNvPr>
          <p:cNvSpPr>
            <a:spLocks noGrp="1"/>
          </p:cNvSpPr>
          <p:nvPr>
            <p:ph type="body" sz="quarter" idx="10" hasCustomPrompt="1"/>
          </p:nvPr>
        </p:nvSpPr>
        <p:spPr>
          <a:xfrm>
            <a:off x="454025" y="902287"/>
            <a:ext cx="11279188" cy="278559"/>
          </a:xfrm>
          <a:prstGeom prst="rect">
            <a:avLst/>
          </a:prstGeom>
        </p:spPr>
        <p:txBody>
          <a:bodyPr>
            <a:noAutofit/>
          </a:bodyPr>
          <a:lstStyle>
            <a:lvl1pPr marL="0" indent="0">
              <a:buFontTx/>
              <a:buNone/>
              <a:defRPr sz="2000" b="0" i="0">
                <a:solidFill>
                  <a:schemeClr val="bg2"/>
                </a:solidFill>
                <a:latin typeface="IntelOne Display Light" panose="020B0403020203020204" pitchFamily="34" charset="77"/>
              </a:defRPr>
            </a:lvl1pPr>
          </a:lstStyle>
          <a:p>
            <a:pPr lvl="0"/>
            <a:r>
              <a:rPr lang="en-US"/>
              <a:t>Click to edit text styles</a:t>
            </a:r>
          </a:p>
        </p:txBody>
      </p:sp>
      <p:sp>
        <p:nvSpPr>
          <p:cNvPr id="22" name="Content Placeholder 21">
            <a:extLst>
              <a:ext uri="{FF2B5EF4-FFF2-40B4-BE49-F238E27FC236}">
                <a16:creationId xmlns:a16="http://schemas.microsoft.com/office/drawing/2014/main" id="{0D18841A-5646-4AE0-EF20-AF6487886714}"/>
              </a:ext>
            </a:extLst>
          </p:cNvPr>
          <p:cNvSpPr>
            <a:spLocks noGrp="1"/>
          </p:cNvSpPr>
          <p:nvPr>
            <p:ph sz="quarter" idx="13"/>
          </p:nvPr>
        </p:nvSpPr>
        <p:spPr>
          <a:xfrm>
            <a:off x="454025" y="1341438"/>
            <a:ext cx="8380413" cy="45989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77339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Title A">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629DA39-DBA3-8C5F-6DFB-9B7E42CFC2AC}"/>
              </a:ext>
            </a:extLst>
          </p:cNvPr>
          <p:cNvSpPr>
            <a:spLocks noGrp="1"/>
          </p:cNvSpPr>
          <p:nvPr>
            <p:ph type="title"/>
          </p:nvPr>
        </p:nvSpPr>
        <p:spPr/>
        <p:txBody>
          <a:bodyPr/>
          <a:lstStyle/>
          <a:p>
            <a:r>
              <a:rPr lang="en-GB"/>
              <a:t>Click to edit Master title style</a:t>
            </a:r>
            <a:endParaRPr lang="en-NL"/>
          </a:p>
        </p:txBody>
      </p:sp>
      <p:sp>
        <p:nvSpPr>
          <p:cNvPr id="84" name="Footer Placeholder 83">
            <a:extLst>
              <a:ext uri="{FF2B5EF4-FFF2-40B4-BE49-F238E27FC236}">
                <a16:creationId xmlns:a16="http://schemas.microsoft.com/office/drawing/2014/main" id="{02D9BFE6-1502-F25B-AD95-0B70A2A1DDFA}"/>
              </a:ext>
            </a:extLst>
          </p:cNvPr>
          <p:cNvSpPr>
            <a:spLocks noGrp="1"/>
          </p:cNvSpPr>
          <p:nvPr>
            <p:ph type="ftr" sz="quarter" idx="11"/>
          </p:nvPr>
        </p:nvSpPr>
        <p:spPr/>
        <p:txBody>
          <a:bodyPr/>
          <a:lstStyle/>
          <a:p>
            <a:r>
              <a:rPr lang="en-GB"/>
              <a:t>CES 2025</a:t>
            </a:r>
          </a:p>
        </p:txBody>
      </p:sp>
      <p:sp>
        <p:nvSpPr>
          <p:cNvPr id="85" name="Slide Number Placeholder 84">
            <a:extLst>
              <a:ext uri="{FF2B5EF4-FFF2-40B4-BE49-F238E27FC236}">
                <a16:creationId xmlns:a16="http://schemas.microsoft.com/office/drawing/2014/main" id="{AD593708-A06F-E557-D263-2B68693235FB}"/>
              </a:ext>
            </a:extLst>
          </p:cNvPr>
          <p:cNvSpPr>
            <a:spLocks noGrp="1"/>
          </p:cNvSpPr>
          <p:nvPr>
            <p:ph type="sldNum" sz="quarter" idx="12"/>
          </p:nvPr>
        </p:nvSpPr>
        <p:spPr/>
        <p:txBody>
          <a:bodyPr/>
          <a:lstStyle/>
          <a:p>
            <a:fld id="{2C387426-3E3D-1147-8365-BF949FCD81FA}" type="slidenum">
              <a:rPr lang="en-NL" smtClean="0"/>
              <a:pPr/>
              <a:t>‹#›</a:t>
            </a:fld>
            <a:endParaRPr lang="en-NL"/>
          </a:p>
        </p:txBody>
      </p:sp>
      <p:sp>
        <p:nvSpPr>
          <p:cNvPr id="3" name="Text Placeholder 4">
            <a:extLst>
              <a:ext uri="{FF2B5EF4-FFF2-40B4-BE49-F238E27FC236}">
                <a16:creationId xmlns:a16="http://schemas.microsoft.com/office/drawing/2014/main" id="{BC203698-1487-2490-7069-0263743049C9}"/>
              </a:ext>
            </a:extLst>
          </p:cNvPr>
          <p:cNvSpPr>
            <a:spLocks noGrp="1"/>
          </p:cNvSpPr>
          <p:nvPr>
            <p:ph type="body" sz="quarter" idx="10" hasCustomPrompt="1"/>
          </p:nvPr>
        </p:nvSpPr>
        <p:spPr>
          <a:xfrm>
            <a:off x="454025" y="902287"/>
            <a:ext cx="11279188" cy="278559"/>
          </a:xfrm>
          <a:prstGeom prst="rect">
            <a:avLst/>
          </a:prstGeom>
        </p:spPr>
        <p:txBody>
          <a:bodyPr>
            <a:noAutofit/>
          </a:bodyPr>
          <a:lstStyle>
            <a:lvl1pPr marL="0" indent="0">
              <a:buFontTx/>
              <a:buNone/>
              <a:defRPr sz="2000" b="0" i="0">
                <a:solidFill>
                  <a:schemeClr val="bg2"/>
                </a:solidFill>
                <a:latin typeface="IntelOne Display Light" panose="020B0403020203020204" pitchFamily="34" charset="77"/>
              </a:defRPr>
            </a:lvl1pPr>
          </a:lstStyle>
          <a:p>
            <a:pPr lvl="0"/>
            <a:r>
              <a:rPr lang="en-US"/>
              <a:t>Click to edit text styles</a:t>
            </a:r>
          </a:p>
        </p:txBody>
      </p:sp>
    </p:spTree>
    <p:extLst>
      <p:ext uri="{BB962C8B-B14F-4D97-AF65-F5344CB8AC3E}">
        <p14:creationId xmlns:p14="http://schemas.microsoft.com/office/powerpoint/2010/main" val="330106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Content | Empty A">
    <p:spTree>
      <p:nvGrpSpPr>
        <p:cNvPr id="1" name=""/>
        <p:cNvGrpSpPr/>
        <p:nvPr/>
      </p:nvGrpSpPr>
      <p:grpSpPr>
        <a:xfrm>
          <a:off x="0" y="0"/>
          <a:ext cx="0" cy="0"/>
          <a:chOff x="0" y="0"/>
          <a:chExt cx="0" cy="0"/>
        </a:xfrm>
      </p:grpSpPr>
      <p:sp>
        <p:nvSpPr>
          <p:cNvPr id="33" name="Footer Placeholder 32">
            <a:extLst>
              <a:ext uri="{FF2B5EF4-FFF2-40B4-BE49-F238E27FC236}">
                <a16:creationId xmlns:a16="http://schemas.microsoft.com/office/drawing/2014/main" id="{A577C9BD-985F-2726-6F6B-7D0931138021}"/>
              </a:ext>
            </a:extLst>
          </p:cNvPr>
          <p:cNvSpPr>
            <a:spLocks noGrp="1"/>
          </p:cNvSpPr>
          <p:nvPr>
            <p:ph type="ftr" sz="quarter" idx="10"/>
          </p:nvPr>
        </p:nvSpPr>
        <p:spPr/>
        <p:txBody>
          <a:bodyPr/>
          <a:lstStyle>
            <a:lvl1pPr>
              <a:defRPr>
                <a:gradFill>
                  <a:gsLst>
                    <a:gs pos="39030">
                      <a:schemeClr val="bg1"/>
                    </a:gs>
                    <a:gs pos="100000">
                      <a:srgbClr val="6AB3D2"/>
                    </a:gs>
                    <a:gs pos="9000">
                      <a:schemeClr val="bg1"/>
                    </a:gs>
                  </a:gsLst>
                  <a:lin ang="2700000" scaled="0"/>
                </a:gradFill>
              </a:defRPr>
            </a:lvl1pPr>
          </a:lstStyle>
          <a:p>
            <a:r>
              <a:rPr lang="en-GB"/>
              <a:t>CES 2025</a:t>
            </a:r>
          </a:p>
        </p:txBody>
      </p:sp>
      <p:sp>
        <p:nvSpPr>
          <p:cNvPr id="34" name="Slide Number Placeholder 33">
            <a:extLst>
              <a:ext uri="{FF2B5EF4-FFF2-40B4-BE49-F238E27FC236}">
                <a16:creationId xmlns:a16="http://schemas.microsoft.com/office/drawing/2014/main" id="{B7FC828D-F32F-1E5C-9DB0-275074E936B0}"/>
              </a:ext>
            </a:extLst>
          </p:cNvPr>
          <p:cNvSpPr>
            <a:spLocks noGrp="1"/>
          </p:cNvSpPr>
          <p:nvPr>
            <p:ph type="sldNum" sz="quarter" idx="11"/>
          </p:nvPr>
        </p:nvSpPr>
        <p:spPr/>
        <p:txBody>
          <a:bodyPr/>
          <a:lstStyle/>
          <a:p>
            <a:fld id="{2C387426-3E3D-1147-8365-BF949FCD81FA}" type="slidenum">
              <a:rPr lang="en-NL" smtClean="0"/>
              <a:pPr/>
              <a:t>‹#›</a:t>
            </a:fld>
            <a:endParaRPr lang="en-NL"/>
          </a:p>
        </p:txBody>
      </p:sp>
    </p:spTree>
    <p:extLst>
      <p:ext uri="{BB962C8B-B14F-4D97-AF65-F5344CB8AC3E}">
        <p14:creationId xmlns:p14="http://schemas.microsoft.com/office/powerpoint/2010/main" val="116489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ntent | Text B">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3A7EC5-5FAA-74A2-6F81-B4855D4AD92C}"/>
              </a:ext>
            </a:extLst>
          </p:cNvPr>
          <p:cNvPicPr>
            <a:picLocks noChangeAspect="1"/>
          </p:cNvPicPr>
          <p:nvPr userDrawn="1"/>
        </p:nvPicPr>
        <p:blipFill>
          <a:blip r:embed="rId2"/>
          <a:srcRect/>
          <a:stretch/>
        </p:blipFill>
        <p:spPr>
          <a:xfrm>
            <a:off x="0" y="-1"/>
            <a:ext cx="12192000" cy="6858000"/>
          </a:xfrm>
          <a:prstGeom prst="rect">
            <a:avLst/>
          </a:prstGeom>
        </p:spPr>
      </p:pic>
      <p:sp>
        <p:nvSpPr>
          <p:cNvPr id="39" name="Title 38">
            <a:extLst>
              <a:ext uri="{FF2B5EF4-FFF2-40B4-BE49-F238E27FC236}">
                <a16:creationId xmlns:a16="http://schemas.microsoft.com/office/drawing/2014/main" id="{C56D7DA7-665C-63F4-0C3E-EA3329DF4903}"/>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NL"/>
          </a:p>
        </p:txBody>
      </p:sp>
      <p:sp>
        <p:nvSpPr>
          <p:cNvPr id="7" name="Text Placeholder 4">
            <a:extLst>
              <a:ext uri="{FF2B5EF4-FFF2-40B4-BE49-F238E27FC236}">
                <a16:creationId xmlns:a16="http://schemas.microsoft.com/office/drawing/2014/main" id="{AB11CD49-4E26-9CCD-0779-6DB5A2D17A73}"/>
              </a:ext>
            </a:extLst>
          </p:cNvPr>
          <p:cNvSpPr>
            <a:spLocks noGrp="1"/>
          </p:cNvSpPr>
          <p:nvPr>
            <p:ph type="body" sz="quarter" idx="10" hasCustomPrompt="1"/>
          </p:nvPr>
        </p:nvSpPr>
        <p:spPr>
          <a:xfrm>
            <a:off x="454025" y="902287"/>
            <a:ext cx="11279188" cy="278559"/>
          </a:xfrm>
          <a:prstGeom prst="rect">
            <a:avLst/>
          </a:prstGeom>
        </p:spPr>
        <p:txBody>
          <a:bodyPr>
            <a:noAutofit/>
          </a:bodyPr>
          <a:lstStyle>
            <a:lvl1pPr marL="0" indent="0">
              <a:buFontTx/>
              <a:buNone/>
              <a:defRPr sz="2000" b="0" i="0">
                <a:solidFill>
                  <a:schemeClr val="bg2"/>
                </a:solidFill>
                <a:latin typeface="IntelOne Display Light" panose="020B0403020203020204" pitchFamily="34" charset="77"/>
              </a:defRPr>
            </a:lvl1pPr>
          </a:lstStyle>
          <a:p>
            <a:pPr lvl="0"/>
            <a:r>
              <a:rPr lang="en-US"/>
              <a:t>Click to edit text styles</a:t>
            </a:r>
          </a:p>
        </p:txBody>
      </p:sp>
      <p:sp>
        <p:nvSpPr>
          <p:cNvPr id="22" name="Content Placeholder 21">
            <a:extLst>
              <a:ext uri="{FF2B5EF4-FFF2-40B4-BE49-F238E27FC236}">
                <a16:creationId xmlns:a16="http://schemas.microsoft.com/office/drawing/2014/main" id="{693C5250-C522-4DF3-2DB8-35D1C3194FD8}"/>
              </a:ext>
            </a:extLst>
          </p:cNvPr>
          <p:cNvSpPr>
            <a:spLocks noGrp="1"/>
          </p:cNvSpPr>
          <p:nvPr>
            <p:ph sz="quarter" idx="13"/>
          </p:nvPr>
        </p:nvSpPr>
        <p:spPr>
          <a:xfrm>
            <a:off x="454025" y="1341438"/>
            <a:ext cx="8380413" cy="45989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8" name="Footer Placeholder 7">
            <a:extLst>
              <a:ext uri="{FF2B5EF4-FFF2-40B4-BE49-F238E27FC236}">
                <a16:creationId xmlns:a16="http://schemas.microsoft.com/office/drawing/2014/main" id="{16D89D40-A4F0-7923-AB9D-C69950ACBF52}"/>
              </a:ext>
            </a:extLst>
          </p:cNvPr>
          <p:cNvSpPr>
            <a:spLocks noGrp="1"/>
          </p:cNvSpPr>
          <p:nvPr>
            <p:ph type="ftr" sz="quarter" idx="14"/>
          </p:nvPr>
        </p:nvSpPr>
        <p:spPr/>
        <p:txBody>
          <a:bodyPr/>
          <a:lstStyle/>
          <a:p>
            <a:r>
              <a:rPr lang="en-GB"/>
              <a:t>CES 2025</a:t>
            </a:r>
          </a:p>
        </p:txBody>
      </p:sp>
      <p:sp>
        <p:nvSpPr>
          <p:cNvPr id="9" name="Slide Number Placeholder 8">
            <a:extLst>
              <a:ext uri="{FF2B5EF4-FFF2-40B4-BE49-F238E27FC236}">
                <a16:creationId xmlns:a16="http://schemas.microsoft.com/office/drawing/2014/main" id="{2F7AEE27-9623-CF4A-7449-2640B968A7CA}"/>
              </a:ext>
            </a:extLst>
          </p:cNvPr>
          <p:cNvSpPr>
            <a:spLocks noGrp="1"/>
          </p:cNvSpPr>
          <p:nvPr>
            <p:ph type="sldNum" sz="quarter" idx="15"/>
          </p:nvPr>
        </p:nvSpPr>
        <p:spPr/>
        <p:txBody>
          <a:bodyPr/>
          <a:lstStyle/>
          <a:p>
            <a:fld id="{2C387426-3E3D-1147-8365-BF949FCD81FA}" type="slidenum">
              <a:rPr lang="en-NL" smtClean="0"/>
              <a:pPr/>
              <a:t>‹#›</a:t>
            </a:fld>
            <a:endParaRPr lang="en-NL"/>
          </a:p>
        </p:txBody>
      </p:sp>
      <p:sp>
        <p:nvSpPr>
          <p:cNvPr id="10" name="Rectangle 9" descr="Intel Confidential">
            <a:extLst>
              <a:ext uri="{FF2B5EF4-FFF2-40B4-BE49-F238E27FC236}">
                <a16:creationId xmlns:a16="http://schemas.microsoft.com/office/drawing/2014/main" id="{DAE9D68F-589F-E18E-C97E-94709546A526}"/>
              </a:ext>
            </a:extLst>
          </p:cNvPr>
          <p:cNvSpPr/>
          <p:nvPr userDrawn="1"/>
        </p:nvSpPr>
        <p:spPr>
          <a:xfrm>
            <a:off x="5353294" y="6506290"/>
            <a:ext cx="1485410" cy="246221"/>
          </a:xfrm>
          <a:prstGeom prst="rect">
            <a:avLst/>
          </a:prstGeom>
        </p:spPr>
        <p:txBody>
          <a:bodyPr wrap="none">
            <a:noAutofit/>
          </a:bodyPr>
          <a:lstStyle/>
          <a:p>
            <a:pPr marL="0" algn="ctr" defTabSz="914400" rtl="0" eaLnBrk="1" latinLnBrk="0" hangingPunct="1"/>
            <a:r>
              <a:rPr lang="en-US" sz="800" b="0" i="0" kern="1200" cap="all" spc="80" baseline="0">
                <a:solidFill>
                  <a:schemeClr val="bg1"/>
                </a:solidFill>
                <a:latin typeface="IntelOne Display Regular" panose="020B0503020203020204" pitchFamily="34" charset="77"/>
                <a:ea typeface="Intel Clear" panose="020B0604020203020204" pitchFamily="34" charset="0"/>
                <a:cs typeface="Times New Roman" panose="02020603050405020304" pitchFamily="18" charset="0"/>
              </a:rPr>
              <a:t>Intel Confidential</a:t>
            </a:r>
          </a:p>
        </p:txBody>
      </p:sp>
    </p:spTree>
    <p:extLst>
      <p:ext uri="{BB962C8B-B14F-4D97-AF65-F5344CB8AC3E}">
        <p14:creationId xmlns:p14="http://schemas.microsoft.com/office/powerpoint/2010/main" val="49787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 Title B">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735A6C-F4A6-E807-B730-29EE6FE13467}"/>
              </a:ext>
            </a:extLst>
          </p:cNvPr>
          <p:cNvPicPr>
            <a:picLocks noChangeAspect="1"/>
          </p:cNvPicPr>
          <p:nvPr userDrawn="1"/>
        </p:nvPicPr>
        <p:blipFill>
          <a:blip r:embed="rId2"/>
          <a:srcRect/>
          <a:stretch/>
        </p:blipFill>
        <p:spPr>
          <a:xfrm>
            <a:off x="0" y="-1"/>
            <a:ext cx="12192000" cy="6858000"/>
          </a:xfrm>
          <a:prstGeom prst="rect">
            <a:avLst/>
          </a:prstGeom>
        </p:spPr>
      </p:pic>
      <p:sp>
        <p:nvSpPr>
          <p:cNvPr id="13" name="Text Placeholder 4">
            <a:extLst>
              <a:ext uri="{FF2B5EF4-FFF2-40B4-BE49-F238E27FC236}">
                <a16:creationId xmlns:a16="http://schemas.microsoft.com/office/drawing/2014/main" id="{48C9299A-243E-95ED-79FE-3601212B3908}"/>
              </a:ext>
            </a:extLst>
          </p:cNvPr>
          <p:cNvSpPr>
            <a:spLocks noGrp="1"/>
          </p:cNvSpPr>
          <p:nvPr>
            <p:ph type="body" sz="quarter" idx="10" hasCustomPrompt="1"/>
          </p:nvPr>
        </p:nvSpPr>
        <p:spPr>
          <a:xfrm>
            <a:off x="454025" y="902287"/>
            <a:ext cx="11279188" cy="278559"/>
          </a:xfrm>
          <a:prstGeom prst="rect">
            <a:avLst/>
          </a:prstGeom>
        </p:spPr>
        <p:txBody>
          <a:bodyPr>
            <a:noAutofit/>
          </a:bodyPr>
          <a:lstStyle>
            <a:lvl1pPr marL="0" indent="0">
              <a:buFontTx/>
              <a:buNone/>
              <a:defRPr sz="2000" b="0" i="0">
                <a:solidFill>
                  <a:schemeClr val="bg2"/>
                </a:solidFill>
                <a:latin typeface="IntelOne Display Light" panose="020B0403020203020204" pitchFamily="34" charset="77"/>
              </a:defRPr>
            </a:lvl1pPr>
          </a:lstStyle>
          <a:p>
            <a:pPr lvl="0"/>
            <a:r>
              <a:rPr lang="en-US"/>
              <a:t>Click to edit text styles</a:t>
            </a:r>
          </a:p>
        </p:txBody>
      </p:sp>
      <p:sp>
        <p:nvSpPr>
          <p:cNvPr id="14" name="Title 13">
            <a:extLst>
              <a:ext uri="{FF2B5EF4-FFF2-40B4-BE49-F238E27FC236}">
                <a16:creationId xmlns:a16="http://schemas.microsoft.com/office/drawing/2014/main" id="{014FF821-22B6-4049-4869-94978A06241F}"/>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NL"/>
          </a:p>
        </p:txBody>
      </p:sp>
      <p:sp>
        <p:nvSpPr>
          <p:cNvPr id="18" name="Footer Placeholder 17">
            <a:extLst>
              <a:ext uri="{FF2B5EF4-FFF2-40B4-BE49-F238E27FC236}">
                <a16:creationId xmlns:a16="http://schemas.microsoft.com/office/drawing/2014/main" id="{AA0C854E-EB72-A5F0-CD1A-506633575CBE}"/>
              </a:ext>
            </a:extLst>
          </p:cNvPr>
          <p:cNvSpPr>
            <a:spLocks noGrp="1"/>
          </p:cNvSpPr>
          <p:nvPr>
            <p:ph type="ftr" sz="quarter" idx="11"/>
          </p:nvPr>
        </p:nvSpPr>
        <p:spPr/>
        <p:txBody>
          <a:bodyPr/>
          <a:lstStyle/>
          <a:p>
            <a:r>
              <a:rPr lang="en-GB"/>
              <a:t>CES 2025</a:t>
            </a:r>
          </a:p>
        </p:txBody>
      </p:sp>
      <p:sp>
        <p:nvSpPr>
          <p:cNvPr id="19" name="Slide Number Placeholder 18">
            <a:extLst>
              <a:ext uri="{FF2B5EF4-FFF2-40B4-BE49-F238E27FC236}">
                <a16:creationId xmlns:a16="http://schemas.microsoft.com/office/drawing/2014/main" id="{222F16F9-C12D-97F2-55E7-6393ECC32FF6}"/>
              </a:ext>
            </a:extLst>
          </p:cNvPr>
          <p:cNvSpPr>
            <a:spLocks noGrp="1"/>
          </p:cNvSpPr>
          <p:nvPr>
            <p:ph type="sldNum" sz="quarter" idx="12"/>
          </p:nvPr>
        </p:nvSpPr>
        <p:spPr/>
        <p:txBody>
          <a:bodyPr/>
          <a:lstStyle/>
          <a:p>
            <a:fld id="{2C387426-3E3D-1147-8365-BF949FCD81FA}" type="slidenum">
              <a:rPr lang="en-NL" smtClean="0"/>
              <a:pPr/>
              <a:t>‹#›</a:t>
            </a:fld>
            <a:endParaRPr lang="en-NL"/>
          </a:p>
        </p:txBody>
      </p:sp>
      <p:sp>
        <p:nvSpPr>
          <p:cNvPr id="20" name="Rectangle 19" descr="Intel Confidential">
            <a:extLst>
              <a:ext uri="{FF2B5EF4-FFF2-40B4-BE49-F238E27FC236}">
                <a16:creationId xmlns:a16="http://schemas.microsoft.com/office/drawing/2014/main" id="{DE2E194B-9A3F-9E27-EB8E-802241AD41BF}"/>
              </a:ext>
            </a:extLst>
          </p:cNvPr>
          <p:cNvSpPr/>
          <p:nvPr userDrawn="1"/>
        </p:nvSpPr>
        <p:spPr>
          <a:xfrm>
            <a:off x="5353294" y="6506290"/>
            <a:ext cx="1485410" cy="246221"/>
          </a:xfrm>
          <a:prstGeom prst="rect">
            <a:avLst/>
          </a:prstGeom>
        </p:spPr>
        <p:txBody>
          <a:bodyPr wrap="none">
            <a:noAutofit/>
          </a:bodyPr>
          <a:lstStyle/>
          <a:p>
            <a:pPr marL="0" algn="ctr" defTabSz="914400" rtl="0" eaLnBrk="1" latinLnBrk="0" hangingPunct="1"/>
            <a:r>
              <a:rPr lang="en-US" sz="800" b="0" i="0" kern="1200" cap="all" spc="80" baseline="0">
                <a:solidFill>
                  <a:schemeClr val="bg1"/>
                </a:solidFill>
                <a:latin typeface="IntelOne Display Regular" panose="020B0503020203020204" pitchFamily="34" charset="77"/>
                <a:ea typeface="Intel Clear" panose="020B0604020203020204" pitchFamily="34" charset="0"/>
                <a:cs typeface="Times New Roman" panose="02020603050405020304" pitchFamily="18" charset="0"/>
              </a:rPr>
              <a:t>Intel Confidential</a:t>
            </a:r>
          </a:p>
        </p:txBody>
      </p:sp>
    </p:spTree>
    <p:extLst>
      <p:ext uri="{BB962C8B-B14F-4D97-AF65-F5344CB8AC3E}">
        <p14:creationId xmlns:p14="http://schemas.microsoft.com/office/powerpoint/2010/main" val="38737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ntent | Empty B">
    <p:bg>
      <p:bgPr>
        <a:solidFill>
          <a:schemeClr val="accent4"/>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D0756-EF3A-CBBF-8FCA-1D81736CEED3}"/>
              </a:ext>
            </a:extLst>
          </p:cNvPr>
          <p:cNvPicPr>
            <a:picLocks noChangeAspect="1"/>
          </p:cNvPicPr>
          <p:nvPr userDrawn="1"/>
        </p:nvPicPr>
        <p:blipFill>
          <a:blip r:embed="rId2"/>
          <a:srcRect/>
          <a:stretch/>
        </p:blipFill>
        <p:spPr>
          <a:xfrm>
            <a:off x="0" y="-1"/>
            <a:ext cx="12192000" cy="6858000"/>
          </a:xfrm>
          <a:prstGeom prst="rect">
            <a:avLst/>
          </a:prstGeom>
        </p:spPr>
      </p:pic>
      <p:sp>
        <p:nvSpPr>
          <p:cNvPr id="17" name="Footer Placeholder 16">
            <a:extLst>
              <a:ext uri="{FF2B5EF4-FFF2-40B4-BE49-F238E27FC236}">
                <a16:creationId xmlns:a16="http://schemas.microsoft.com/office/drawing/2014/main" id="{79827338-58E6-E30E-9165-9ED19851D0B8}"/>
              </a:ext>
            </a:extLst>
          </p:cNvPr>
          <p:cNvSpPr>
            <a:spLocks noGrp="1"/>
          </p:cNvSpPr>
          <p:nvPr>
            <p:ph type="ftr" sz="quarter" idx="10"/>
          </p:nvPr>
        </p:nvSpPr>
        <p:spPr/>
        <p:txBody>
          <a:bodyPr/>
          <a:lstStyle/>
          <a:p>
            <a:r>
              <a:rPr lang="en-GB"/>
              <a:t>CES 2025</a:t>
            </a:r>
          </a:p>
        </p:txBody>
      </p:sp>
      <p:sp>
        <p:nvSpPr>
          <p:cNvPr id="18" name="Slide Number Placeholder 17">
            <a:extLst>
              <a:ext uri="{FF2B5EF4-FFF2-40B4-BE49-F238E27FC236}">
                <a16:creationId xmlns:a16="http://schemas.microsoft.com/office/drawing/2014/main" id="{681985C9-2E2C-9B8C-62AB-2F51D30C50C9}"/>
              </a:ext>
            </a:extLst>
          </p:cNvPr>
          <p:cNvSpPr>
            <a:spLocks noGrp="1"/>
          </p:cNvSpPr>
          <p:nvPr>
            <p:ph type="sldNum" sz="quarter" idx="11"/>
          </p:nvPr>
        </p:nvSpPr>
        <p:spPr/>
        <p:txBody>
          <a:bodyPr/>
          <a:lstStyle/>
          <a:p>
            <a:fld id="{2C387426-3E3D-1147-8365-BF949FCD81FA}" type="slidenum">
              <a:rPr lang="en-NL" smtClean="0"/>
              <a:pPr/>
              <a:t>‹#›</a:t>
            </a:fld>
            <a:endParaRPr lang="en-NL"/>
          </a:p>
        </p:txBody>
      </p:sp>
      <p:sp>
        <p:nvSpPr>
          <p:cNvPr id="19" name="Rectangle 18" descr="Intel Confidential">
            <a:extLst>
              <a:ext uri="{FF2B5EF4-FFF2-40B4-BE49-F238E27FC236}">
                <a16:creationId xmlns:a16="http://schemas.microsoft.com/office/drawing/2014/main" id="{90071B70-D826-D129-3F1A-FF92660A8AE8}"/>
              </a:ext>
            </a:extLst>
          </p:cNvPr>
          <p:cNvSpPr/>
          <p:nvPr userDrawn="1"/>
        </p:nvSpPr>
        <p:spPr>
          <a:xfrm>
            <a:off x="5353294" y="6506290"/>
            <a:ext cx="1485410" cy="246221"/>
          </a:xfrm>
          <a:prstGeom prst="rect">
            <a:avLst/>
          </a:prstGeom>
        </p:spPr>
        <p:txBody>
          <a:bodyPr wrap="none">
            <a:noAutofit/>
          </a:bodyPr>
          <a:lstStyle/>
          <a:p>
            <a:pPr marL="0" algn="ctr" defTabSz="914400" rtl="0" eaLnBrk="1" latinLnBrk="0" hangingPunct="1"/>
            <a:r>
              <a:rPr lang="en-US" sz="800" b="0" i="0" kern="1200" cap="all" spc="80" baseline="0">
                <a:solidFill>
                  <a:schemeClr val="bg1"/>
                </a:solidFill>
                <a:latin typeface="IntelOne Display Regular" panose="020B0503020203020204" pitchFamily="34" charset="77"/>
                <a:ea typeface="Intel Clear" panose="020B0604020203020204" pitchFamily="34" charset="0"/>
                <a:cs typeface="Times New Roman" panose="02020603050405020304" pitchFamily="18" charset="0"/>
              </a:rPr>
              <a:t>Intel Confidential</a:t>
            </a:r>
          </a:p>
        </p:txBody>
      </p:sp>
    </p:spTree>
    <p:extLst>
      <p:ext uri="{BB962C8B-B14F-4D97-AF65-F5344CB8AC3E}">
        <p14:creationId xmlns:p14="http://schemas.microsoft.com/office/powerpoint/2010/main" val="402813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183544"/>
            </a:gs>
            <a:gs pos="39000">
              <a:schemeClr val="tx1"/>
            </a:gs>
          </a:gsLst>
          <a:lin ang="540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FB1B43-6CF9-3E07-2AF0-56DE39B8DCDD}"/>
              </a:ext>
            </a:extLst>
          </p:cNvPr>
          <p:cNvPicPr>
            <a:picLocks noChangeAspect="1"/>
          </p:cNvPicPr>
          <p:nvPr userDrawn="1"/>
        </p:nvPicPr>
        <p:blipFill>
          <a:blip r:embed="rId40"/>
          <a:srcRect/>
          <a:stretch/>
        </p:blipFill>
        <p:spPr>
          <a:xfrm>
            <a:off x="0" y="-1"/>
            <a:ext cx="12192000" cy="6858000"/>
          </a:xfrm>
          <a:prstGeom prst="rect">
            <a:avLst/>
          </a:prstGeom>
        </p:spPr>
      </p:pic>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454025" y="402644"/>
            <a:ext cx="11280774" cy="484821"/>
          </a:xfrm>
          <a:prstGeom prst="rect">
            <a:avLst/>
          </a:prstGeom>
        </p:spPr>
        <p:txBody>
          <a:bodyPr vert="horz" lIns="0" tIns="0" rIns="0" bIns="0" rtlCol="0" anchor="t">
            <a:noAutofit/>
          </a:bodyPr>
          <a:lstStyle/>
          <a:p>
            <a:r>
              <a:rPr lang="en-US"/>
              <a:t>Click to edit title style</a:t>
            </a:r>
          </a:p>
        </p:txBody>
      </p:sp>
      <p:sp>
        <p:nvSpPr>
          <p:cNvPr id="6" name="Rectangle 5" descr="Intel Confidential">
            <a:extLst>
              <a:ext uri="{FF2B5EF4-FFF2-40B4-BE49-F238E27FC236}">
                <a16:creationId xmlns:a16="http://schemas.microsoft.com/office/drawing/2014/main" id="{F4583477-587E-39A7-FC51-816784D64AD8}"/>
              </a:ext>
            </a:extLst>
          </p:cNvPr>
          <p:cNvSpPr/>
          <p:nvPr userDrawn="1"/>
        </p:nvSpPr>
        <p:spPr>
          <a:xfrm>
            <a:off x="5353294" y="6506290"/>
            <a:ext cx="1485410" cy="246221"/>
          </a:xfrm>
          <a:prstGeom prst="rect">
            <a:avLst/>
          </a:prstGeom>
        </p:spPr>
        <p:txBody>
          <a:bodyPr wrap="none">
            <a:noAutofit/>
          </a:bodyPr>
          <a:lstStyle/>
          <a:p>
            <a:pPr marL="0" algn="ctr" defTabSz="914400" rtl="0" eaLnBrk="1" latinLnBrk="0" hangingPunct="1"/>
            <a:r>
              <a:rPr lang="en-US" sz="800" b="0" i="0" kern="1200" cap="all" spc="80" baseline="0">
                <a:solidFill>
                  <a:schemeClr val="bg1"/>
                </a:solidFill>
                <a:latin typeface="IntelOne Display Regular" panose="020B0503020203020204" pitchFamily="34" charset="77"/>
                <a:ea typeface="Intel Clear" panose="020B0604020203020204" pitchFamily="34" charset="0"/>
                <a:cs typeface="Times New Roman" panose="02020603050405020304" pitchFamily="18" charset="0"/>
              </a:rPr>
              <a:t>Intel Confidential</a:t>
            </a:r>
          </a:p>
        </p:txBody>
      </p:sp>
      <p:sp>
        <p:nvSpPr>
          <p:cNvPr id="7" name="Text Placeholder 6">
            <a:extLst>
              <a:ext uri="{FF2B5EF4-FFF2-40B4-BE49-F238E27FC236}">
                <a16:creationId xmlns:a16="http://schemas.microsoft.com/office/drawing/2014/main" id="{F2F4DD64-8D8A-8B64-DE4D-878E53F05AC7}"/>
              </a:ext>
            </a:extLst>
          </p:cNvPr>
          <p:cNvSpPr>
            <a:spLocks noGrp="1"/>
          </p:cNvSpPr>
          <p:nvPr>
            <p:ph type="body" idx="1"/>
          </p:nvPr>
        </p:nvSpPr>
        <p:spPr>
          <a:xfrm>
            <a:off x="454025" y="1484313"/>
            <a:ext cx="11280774" cy="4456112"/>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2" name="Footer Placeholder 11">
            <a:extLst>
              <a:ext uri="{FF2B5EF4-FFF2-40B4-BE49-F238E27FC236}">
                <a16:creationId xmlns:a16="http://schemas.microsoft.com/office/drawing/2014/main" id="{C786C6D8-BE60-6F31-894A-C81978329505}"/>
              </a:ext>
            </a:extLst>
          </p:cNvPr>
          <p:cNvSpPr>
            <a:spLocks noGrp="1"/>
          </p:cNvSpPr>
          <p:nvPr>
            <p:ph type="ftr" sz="quarter" idx="3"/>
          </p:nvPr>
        </p:nvSpPr>
        <p:spPr>
          <a:xfrm>
            <a:off x="454025" y="6522757"/>
            <a:ext cx="4140200" cy="213286"/>
          </a:xfrm>
          <a:prstGeom prst="rect">
            <a:avLst/>
          </a:prstGeom>
        </p:spPr>
        <p:txBody>
          <a:bodyPr vert="horz" lIns="0" tIns="0" rIns="0" bIns="0" rtlCol="0" anchor="ctr">
            <a:noAutofit/>
          </a:bodyPr>
          <a:lstStyle>
            <a:lvl1pPr marL="0" algn="l" defTabSz="914400" rtl="0" eaLnBrk="1" latinLnBrk="0" hangingPunct="1">
              <a:lnSpc>
                <a:spcPct val="90000"/>
              </a:lnSpc>
              <a:spcBef>
                <a:spcPct val="0"/>
              </a:spcBef>
              <a:buNone/>
              <a:defRPr lang="en-GB" sz="1000" kern="1200" smtClean="0">
                <a:gradFill>
                  <a:gsLst>
                    <a:gs pos="45000">
                      <a:schemeClr val="bg1"/>
                    </a:gs>
                    <a:gs pos="100000">
                      <a:srgbClr val="6AB3D2"/>
                    </a:gs>
                    <a:gs pos="0">
                      <a:schemeClr val="bg1"/>
                    </a:gs>
                  </a:gsLst>
                  <a:lin ang="2700000" scaled="0"/>
                </a:gradFill>
                <a:latin typeface="IntelOne Display Light" panose="020B0403020203020204" pitchFamily="34" charset="77"/>
                <a:ea typeface="+mj-ea"/>
                <a:cs typeface="+mj-cs"/>
              </a:defRPr>
            </a:lvl1pPr>
          </a:lstStyle>
          <a:p>
            <a:r>
              <a:rPr lang="en-GB"/>
              <a:t>CES 2025</a:t>
            </a:r>
          </a:p>
        </p:txBody>
      </p:sp>
      <p:sp>
        <p:nvSpPr>
          <p:cNvPr id="14" name="Slide Number Placeholder 5">
            <a:extLst>
              <a:ext uri="{FF2B5EF4-FFF2-40B4-BE49-F238E27FC236}">
                <a16:creationId xmlns:a16="http://schemas.microsoft.com/office/drawing/2014/main" id="{62877047-E3CD-ED38-033E-E1B1542E54BF}"/>
              </a:ext>
            </a:extLst>
          </p:cNvPr>
          <p:cNvSpPr>
            <a:spLocks noGrp="1"/>
          </p:cNvSpPr>
          <p:nvPr>
            <p:ph type="sldNum" sz="quarter" idx="4"/>
          </p:nvPr>
        </p:nvSpPr>
        <p:spPr>
          <a:xfrm>
            <a:off x="11734800" y="6400800"/>
            <a:ext cx="457200" cy="457200"/>
          </a:xfrm>
          <a:prstGeom prst="rect">
            <a:avLst/>
          </a:prstGeom>
        </p:spPr>
        <p:txBody>
          <a:bodyPr vert="horz" lIns="0" tIns="0" rIns="0" bIns="0" rtlCol="0" anchor="ctr">
            <a:noAutofit/>
          </a:bodyPr>
          <a:lstStyle>
            <a:lvl1pPr algn="ctr">
              <a:defRPr lang="en-NL" sz="1000" b="0" i="0" kern="1200" smtClean="0">
                <a:solidFill>
                  <a:schemeClr val="bg1"/>
                </a:solidFill>
                <a:latin typeface="IntelOne Display Regular" panose="020B0503020203020204" pitchFamily="34" charset="77"/>
                <a:ea typeface="IntelOne Text Light" panose="020B0403020203020204" pitchFamily="34" charset="77"/>
                <a:cs typeface="Times New Roman" panose="02020603050405020304" pitchFamily="18" charset="0"/>
              </a:defRPr>
            </a:lvl1pPr>
          </a:lstStyle>
          <a:p>
            <a:fld id="{2C387426-3E3D-1147-8365-BF949FCD81FA}" type="slidenum">
              <a:rPr lang="en-NL" smtClean="0"/>
              <a:pPr/>
              <a:t>‹#›</a:t>
            </a:fld>
            <a:endParaRPr lang="en-NL"/>
          </a:p>
        </p:txBody>
      </p:sp>
    </p:spTree>
    <p:extLst>
      <p:ext uri="{BB962C8B-B14F-4D97-AF65-F5344CB8AC3E}">
        <p14:creationId xmlns:p14="http://schemas.microsoft.com/office/powerpoint/2010/main" val="105314253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3" r:id="rId14"/>
    <p:sldLayoutId id="2147483744" r:id="rId15"/>
    <p:sldLayoutId id="2147483749" r:id="rId16"/>
    <p:sldLayoutId id="2147483752" r:id="rId17"/>
    <p:sldLayoutId id="2147483753" r:id="rId18"/>
    <p:sldLayoutId id="2147483755" r:id="rId19"/>
    <p:sldLayoutId id="2147483756" r:id="rId20"/>
    <p:sldLayoutId id="2147483757" r:id="rId21"/>
    <p:sldLayoutId id="2147483760" r:id="rId22"/>
    <p:sldLayoutId id="2147483763" r:id="rId23"/>
    <p:sldLayoutId id="2147483764" r:id="rId24"/>
    <p:sldLayoutId id="2147483686" r:id="rId25"/>
    <p:sldLayoutId id="2147483700" r:id="rId26"/>
    <p:sldLayoutId id="2147483687" r:id="rId27"/>
    <p:sldLayoutId id="2147483696" r:id="rId28"/>
    <p:sldLayoutId id="2147483692" r:id="rId29"/>
    <p:sldLayoutId id="2147483688" r:id="rId30"/>
    <p:sldLayoutId id="2147483697" r:id="rId31"/>
    <p:sldLayoutId id="2147483693" r:id="rId32"/>
    <p:sldLayoutId id="2147483698" r:id="rId33"/>
    <p:sldLayoutId id="2147483694" r:id="rId34"/>
    <p:sldLayoutId id="2147483699" r:id="rId35"/>
    <p:sldLayoutId id="2147483695" r:id="rId36"/>
    <p:sldLayoutId id="2147483691" r:id="rId37"/>
    <p:sldLayoutId id="2147483765"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0" indent="0" algn="l" defTabSz="914400" rtl="0" eaLnBrk="1" latinLnBrk="0" hangingPunct="1">
        <a:lnSpc>
          <a:spcPct val="100000"/>
        </a:lnSpc>
        <a:spcBef>
          <a:spcPts val="0"/>
        </a:spcBef>
        <a:buFont typeface="IntelOne Display Regular" panose="020B0503020203020204" pitchFamily="34" charset="0"/>
        <a:buNone/>
        <a:defRPr sz="1800" b="0" i="0" kern="1200">
          <a:solidFill>
            <a:schemeClr val="bg1"/>
          </a:solidFill>
          <a:latin typeface="IntelOne Text Light" panose="020B0403020203020204" pitchFamily="34" charset="77"/>
          <a:ea typeface="+mn-ea"/>
          <a:cs typeface="+mn-cs"/>
        </a:defRPr>
      </a:lvl1pPr>
      <a:lvl2pPr marL="182563" indent="-182563" algn="l" defTabSz="914400" rtl="0" eaLnBrk="1" latinLnBrk="0" hangingPunct="1">
        <a:lnSpc>
          <a:spcPct val="100000"/>
        </a:lnSpc>
        <a:spcBef>
          <a:spcPts val="600"/>
        </a:spcBef>
        <a:buFont typeface="IntelOne Display Regular" panose="020B0503020203020204" pitchFamily="34" charset="0"/>
        <a:buChar char="•"/>
        <a:tabLst/>
        <a:defRPr sz="1600" b="0" i="0" kern="1200">
          <a:solidFill>
            <a:schemeClr val="bg1"/>
          </a:solidFill>
          <a:latin typeface="IntelOne Text Light" panose="020B0403020203020204" pitchFamily="34" charset="77"/>
          <a:ea typeface="+mn-ea"/>
          <a:cs typeface="+mn-cs"/>
        </a:defRPr>
      </a:lvl2pPr>
      <a:lvl3pPr marL="358775" indent="-176213" algn="l" defTabSz="914400" rtl="0" eaLnBrk="1" latinLnBrk="0" hangingPunct="1">
        <a:lnSpc>
          <a:spcPct val="100000"/>
        </a:lnSpc>
        <a:spcBef>
          <a:spcPts val="0"/>
        </a:spcBef>
        <a:spcAft>
          <a:spcPts val="600"/>
        </a:spcAft>
        <a:buFont typeface="System Font Regular"/>
        <a:buChar char="-"/>
        <a:tabLst/>
        <a:defRPr sz="1400" b="0" i="0" kern="1200">
          <a:solidFill>
            <a:schemeClr val="bg1"/>
          </a:solidFill>
          <a:latin typeface="IntelOne Text Light" panose="020B0403020203020204" pitchFamily="34" charset="77"/>
          <a:ea typeface="+mn-ea"/>
          <a:cs typeface="+mn-cs"/>
        </a:defRPr>
      </a:lvl3pPr>
      <a:lvl4pPr marL="6350" indent="0" algn="l" defTabSz="914400" rtl="0" eaLnBrk="1" latinLnBrk="0" hangingPunct="1">
        <a:lnSpc>
          <a:spcPct val="100000"/>
        </a:lnSpc>
        <a:spcBef>
          <a:spcPts val="0"/>
        </a:spcBef>
        <a:buFont typeface="IntelOne Display Regular" panose="020B0503020203020204" pitchFamily="34" charset="0"/>
        <a:buNone/>
        <a:tabLst/>
        <a:defRPr sz="1400" b="0" i="0" kern="1200">
          <a:solidFill>
            <a:schemeClr val="bg1"/>
          </a:solidFill>
          <a:latin typeface="IntelOne Text Light" panose="020B0403020203020204" pitchFamily="34" charset="77"/>
          <a:ea typeface="+mn-ea"/>
          <a:cs typeface="+mn-cs"/>
        </a:defRPr>
      </a:lvl4pPr>
      <a:lvl5pPr marL="6350" indent="0" algn="l" defTabSz="914400" rtl="0" eaLnBrk="1" latinLnBrk="0" hangingPunct="1">
        <a:lnSpc>
          <a:spcPct val="100000"/>
        </a:lnSpc>
        <a:spcBef>
          <a:spcPts val="1200"/>
        </a:spcBef>
        <a:buFont typeface="IntelOne Display Regular" panose="020B0503020203020204" pitchFamily="34" charset="0"/>
        <a:buNone/>
        <a:tabLst/>
        <a:defRPr sz="2000" b="1" i="0" kern="1200">
          <a:solidFill>
            <a:schemeClr val="bg1"/>
          </a:solidFill>
          <a:latin typeface="IntelOne Text Bold" panose="020B05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391">
          <p15:clr>
            <a:srgbClr val="F26B43"/>
          </p15:clr>
        </p15:guide>
        <p15:guide id="4" pos="286">
          <p15:clr>
            <a:srgbClr val="F26B43"/>
          </p15:clr>
        </p15:guide>
        <p15:guide id="5" orient="horz" pos="818">
          <p15:clr>
            <a:srgbClr val="F26B43"/>
          </p15:clr>
        </p15:guide>
        <p15:guide id="7" orient="horz" pos="3742">
          <p15:clr>
            <a:srgbClr val="F26B43"/>
          </p15:clr>
        </p15:guide>
        <p15:guide id="12" pos="3931">
          <p15:clr>
            <a:srgbClr val="F26B43"/>
          </p15:clr>
        </p15:guide>
        <p15:guide id="15" pos="6975">
          <p15:clr>
            <a:srgbClr val="F26B43"/>
          </p15:clr>
        </p15:guide>
        <p15:guide id="16" pos="3744">
          <p15:clr>
            <a:srgbClr val="F26B43"/>
          </p15:clr>
        </p15:guide>
        <p15:guide id="17" pos="5565">
          <p15:clr>
            <a:srgbClr val="F26B43"/>
          </p15:clr>
        </p15:guide>
        <p15:guide id="18" pos="2109">
          <p15:clr>
            <a:srgbClr val="F26B43"/>
          </p15:clr>
        </p15:guide>
        <p15:guide id="20" orient="horz" pos="935">
          <p15:clr>
            <a:srgbClr val="F26B43"/>
          </p15:clr>
        </p15:guide>
        <p15:guide id="21" pos="702">
          <p15:clr>
            <a:srgbClr val="F26B43"/>
          </p15:clr>
        </p15:guide>
        <p15:guide id="22" orient="horz" pos="288">
          <p15:clr>
            <a:srgbClr val="F26B43"/>
          </p15:clr>
        </p15:guide>
        <p15:guide id="23" orient="horz" pos="4026">
          <p15:clr>
            <a:srgbClr val="F26B43"/>
          </p15:clr>
        </p15:guide>
        <p15:guide id="24" pos="5757">
          <p15:clr>
            <a:srgbClr val="F26B43"/>
          </p15:clr>
        </p15:guide>
        <p15:guide id="25" pos="192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6.jpe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microsoft.com/office/2007/relationships/hdphoto" Target="../media/hdphoto1.wdp"/><Relationship Id="rId11" Type="http://schemas.openxmlformats.org/officeDocument/2006/relationships/image" Target="../media/image35.jpeg"/><Relationship Id="rId5" Type="http://schemas.openxmlformats.org/officeDocument/2006/relationships/image" Target="../media/image38.png"/><Relationship Id="rId10" Type="http://schemas.openxmlformats.org/officeDocument/2006/relationships/image" Target="../media/image25.png"/><Relationship Id="rId4" Type="http://schemas.openxmlformats.org/officeDocument/2006/relationships/image" Target="../media/image37.png"/><Relationship Id="rId9" Type="http://schemas.openxmlformats.org/officeDocument/2006/relationships/image" Target="../media/image30.sv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9.png"/><Relationship Id="rId7" Type="http://schemas.openxmlformats.org/officeDocument/2006/relationships/image" Target="../media/image40.sv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7.png"/><Relationship Id="rId5" Type="http://schemas.openxmlformats.org/officeDocument/2006/relationships/image" Target="../media/image35.jpeg"/><Relationship Id="rId4" Type="http://schemas.openxmlformats.org/officeDocument/2006/relationships/image" Target="../media/image30.sv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43.jpeg"/><Relationship Id="rId12"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7.png"/><Relationship Id="rId11" Type="http://schemas.openxmlformats.org/officeDocument/2006/relationships/image" Target="../media/image44.png"/><Relationship Id="rId5" Type="http://schemas.openxmlformats.org/officeDocument/2006/relationships/image" Target="../media/image35.jpeg"/><Relationship Id="rId10" Type="http://schemas.openxmlformats.org/officeDocument/2006/relationships/image" Target="../media/image34.svg"/><Relationship Id="rId4" Type="http://schemas.openxmlformats.org/officeDocument/2006/relationships/image" Target="../media/image30.svg"/><Relationship Id="rId9"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7.jpe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hyperlink" Target="https://www.intel.com/content/dam/www/central-libraries/us/en/documents/policy-human-rights.pdf" TargetMode="External"/><Relationship Id="rId2" Type="http://schemas.openxmlformats.org/officeDocument/2006/relationships/hyperlink" Target="https://edc.intel.com/content/www/us/en/products/performance/benchmarks/overview/"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hyperlink" Target="https://github.com/intel/compute-runtime/releases/tag/24.17.29377.6"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4.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FCE09-8E03-7FCE-DD3B-4F2A04FF7AE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34E0997-636D-95DB-7D41-C71F9375ACBF}"/>
              </a:ext>
            </a:extLst>
          </p:cNvPr>
          <p:cNvPicPr>
            <a:picLocks noChangeAspect="1"/>
          </p:cNvPicPr>
          <p:nvPr/>
        </p:nvPicPr>
        <p:blipFill>
          <a:blip r:embed="rId3"/>
          <a:srcRect/>
          <a:stretch/>
        </p:blipFill>
        <p:spPr>
          <a:xfrm>
            <a:off x="0" y="-2839"/>
            <a:ext cx="12197047" cy="6860839"/>
          </a:xfrm>
          <a:prstGeom prst="rect">
            <a:avLst/>
          </a:prstGeom>
        </p:spPr>
      </p:pic>
      <p:sp>
        <p:nvSpPr>
          <p:cNvPr id="11" name="Rectangle 10">
            <a:extLst>
              <a:ext uri="{FF2B5EF4-FFF2-40B4-BE49-F238E27FC236}">
                <a16:creationId xmlns:a16="http://schemas.microsoft.com/office/drawing/2014/main" id="{E006CADD-41C9-17AA-F71E-BA1920A71662}"/>
              </a:ext>
            </a:extLst>
          </p:cNvPr>
          <p:cNvSpPr/>
          <p:nvPr/>
        </p:nvSpPr>
        <p:spPr>
          <a:xfrm>
            <a:off x="2973362" y="1586753"/>
            <a:ext cx="7192614" cy="3071293"/>
          </a:xfrm>
          <a:prstGeom prst="rect">
            <a:avLst/>
          </a:prstGeom>
          <a:gradFill flip="none" rotWithShape="1">
            <a:gsLst>
              <a:gs pos="99000">
                <a:srgbClr val="653171">
                  <a:alpha val="46927"/>
                </a:srgbClr>
              </a:gs>
              <a:gs pos="46000">
                <a:srgbClr val="1E2EB8"/>
              </a:gs>
              <a:gs pos="0">
                <a:srgbClr val="548FAD"/>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itle 4">
            <a:extLst>
              <a:ext uri="{FF2B5EF4-FFF2-40B4-BE49-F238E27FC236}">
                <a16:creationId xmlns:a16="http://schemas.microsoft.com/office/drawing/2014/main" id="{787B6FF6-7910-685F-C868-C8ACEC1D089D}"/>
              </a:ext>
            </a:extLst>
          </p:cNvPr>
          <p:cNvSpPr>
            <a:spLocks noGrp="1"/>
          </p:cNvSpPr>
          <p:nvPr>
            <p:ph type="ctrTitle"/>
          </p:nvPr>
        </p:nvSpPr>
        <p:spPr>
          <a:xfrm>
            <a:off x="3431998" y="2156044"/>
            <a:ext cx="8329696" cy="869891"/>
          </a:xfrm>
        </p:spPr>
        <p:txBody>
          <a:bodyPr>
            <a:noAutofit/>
          </a:bodyPr>
          <a:lstStyle/>
          <a:p>
            <a:pPr algn="l"/>
            <a:r>
              <a:rPr lang="en-US" sz="4800">
                <a:solidFill>
                  <a:schemeClr val="bg1"/>
                </a:solidFill>
                <a:latin typeface="IntelOne Display Light" panose="020B0403020203020204" pitchFamily="34" charset="77"/>
              </a:rPr>
              <a:t>Edge CES Press Briefing</a:t>
            </a:r>
          </a:p>
        </p:txBody>
      </p:sp>
      <p:sp>
        <p:nvSpPr>
          <p:cNvPr id="7" name="Text Placeholder 8">
            <a:extLst>
              <a:ext uri="{FF2B5EF4-FFF2-40B4-BE49-F238E27FC236}">
                <a16:creationId xmlns:a16="http://schemas.microsoft.com/office/drawing/2014/main" id="{C4119900-CB83-DCE8-5505-3D3750C6D22E}"/>
              </a:ext>
            </a:extLst>
          </p:cNvPr>
          <p:cNvSpPr>
            <a:spLocks noGrp="1"/>
          </p:cNvSpPr>
          <p:nvPr>
            <p:ph type="subTitle" idx="1"/>
          </p:nvPr>
        </p:nvSpPr>
        <p:spPr>
          <a:xfrm>
            <a:off x="3396800" y="3375755"/>
            <a:ext cx="5443732" cy="940207"/>
          </a:xfrm>
        </p:spPr>
        <p:txBody>
          <a:bodyPr>
            <a:normAutofit fontScale="25000" lnSpcReduction="20000"/>
          </a:bodyPr>
          <a:lstStyle/>
          <a:p>
            <a:pPr algn="l">
              <a:spcBef>
                <a:spcPts val="600"/>
              </a:spcBef>
            </a:pPr>
            <a:r>
              <a:rPr lang="en-US" sz="9600">
                <a:solidFill>
                  <a:schemeClr val="bg1"/>
                </a:solidFill>
                <a:latin typeface="IntelOne Display Light" panose="020B0403020203020204" pitchFamily="34" charset="77"/>
              </a:rPr>
              <a:t>Michael </a:t>
            </a:r>
            <a:r>
              <a:rPr lang="en-US" sz="9600" err="1">
                <a:solidFill>
                  <a:schemeClr val="bg1"/>
                </a:solidFill>
                <a:latin typeface="IntelOne Display Light" panose="020B0403020203020204" pitchFamily="34" charset="77"/>
              </a:rPr>
              <a:t>Masci</a:t>
            </a:r>
            <a:endParaRPr lang="en-US" sz="8000">
              <a:latin typeface="IntelOne Display Light" panose="020B0403020203020204" pitchFamily="34" charset="77"/>
            </a:endParaRPr>
          </a:p>
          <a:p>
            <a:pPr algn="l">
              <a:spcBef>
                <a:spcPts val="600"/>
              </a:spcBef>
            </a:pPr>
            <a:r>
              <a:rPr lang="en-US" sz="4800">
                <a:solidFill>
                  <a:schemeClr val="bg1"/>
                </a:solidFill>
                <a:latin typeface="IntelOne Display Light" panose="020B0403020203020204" pitchFamily="34" charset="77"/>
              </a:rPr>
              <a:t>Vice President of Product Management </a:t>
            </a:r>
          </a:p>
          <a:p>
            <a:pPr algn="l">
              <a:lnSpc>
                <a:spcPts val="1540"/>
              </a:lnSpc>
            </a:pPr>
            <a:r>
              <a:rPr lang="en-US" sz="4800">
                <a:solidFill>
                  <a:schemeClr val="bg1"/>
                </a:solidFill>
                <a:latin typeface="IntelOne Display Light" panose="020B0403020203020204" pitchFamily="34" charset="77"/>
              </a:rPr>
              <a:t>Edge Computing Group</a:t>
            </a:r>
          </a:p>
          <a:p>
            <a:pPr algn="l">
              <a:lnSpc>
                <a:spcPts val="1540"/>
              </a:lnSpc>
            </a:pPr>
            <a:r>
              <a:rPr lang="en-US" sz="4800">
                <a:solidFill>
                  <a:schemeClr val="bg1"/>
                </a:solidFill>
                <a:latin typeface="IntelOne Display Light" panose="020B0403020203020204" pitchFamily="34" charset="77"/>
              </a:rPr>
              <a:t>Intel Corp.</a:t>
            </a:r>
          </a:p>
          <a:p>
            <a:pPr algn="l">
              <a:lnSpc>
                <a:spcPct val="100000"/>
              </a:lnSpc>
              <a:spcBef>
                <a:spcPts val="600"/>
              </a:spcBef>
            </a:pPr>
            <a:r>
              <a:rPr lang="en-US" sz="2200">
                <a:solidFill>
                  <a:schemeClr val="bg1"/>
                </a:solidFill>
                <a:latin typeface="IntelOne Display Light" panose="020B0403020203020204" pitchFamily="34" charset="77"/>
              </a:rPr>
              <a:t> </a:t>
            </a:r>
          </a:p>
          <a:p>
            <a:pPr algn="l">
              <a:lnSpc>
                <a:spcPct val="100000"/>
              </a:lnSpc>
              <a:spcBef>
                <a:spcPts val="600"/>
              </a:spcBef>
            </a:pPr>
            <a:endParaRPr lang="en-US" sz="2200">
              <a:solidFill>
                <a:schemeClr val="bg1"/>
              </a:solidFill>
              <a:latin typeface="IntelOne Display Light" panose="020B0403020203020204" pitchFamily="34" charset="77"/>
            </a:endParaRPr>
          </a:p>
        </p:txBody>
      </p:sp>
      <p:pic>
        <p:nvPicPr>
          <p:cNvPr id="5" name="Picture 4" descr="A close up of a logo&#10;&#10;Description automatically generated">
            <a:extLst>
              <a:ext uri="{FF2B5EF4-FFF2-40B4-BE49-F238E27FC236}">
                <a16:creationId xmlns:a16="http://schemas.microsoft.com/office/drawing/2014/main" id="{767C0FF5-16AC-060E-A023-79A4E16D8C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659" y="4108132"/>
            <a:ext cx="3185590" cy="2123726"/>
          </a:xfrm>
          <a:prstGeom prst="rect">
            <a:avLst/>
          </a:prstGeom>
        </p:spPr>
      </p:pic>
    </p:spTree>
    <p:extLst>
      <p:ext uri="{BB962C8B-B14F-4D97-AF65-F5344CB8AC3E}">
        <p14:creationId xmlns:p14="http://schemas.microsoft.com/office/powerpoint/2010/main" val="769111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0021D-F2E1-0D41-753E-FBF64323608E}"/>
              </a:ext>
            </a:extLst>
          </p:cNvPr>
          <p:cNvSpPr>
            <a:spLocks noGrp="1"/>
          </p:cNvSpPr>
          <p:nvPr>
            <p:ph type="title"/>
          </p:nvPr>
        </p:nvSpPr>
        <p:spPr>
          <a:xfrm>
            <a:off x="448205" y="105803"/>
            <a:ext cx="4963767" cy="2971800"/>
          </a:xfrm>
        </p:spPr>
        <p:txBody>
          <a:bodyPr/>
          <a:lstStyle/>
          <a:p>
            <a:r>
              <a:rPr lang="en-GB" sz="4000"/>
              <a:t>Empowering Teachers and Students at the Edge</a:t>
            </a:r>
            <a:endParaRPr lang="en-NL" sz="4000"/>
          </a:p>
        </p:txBody>
      </p:sp>
      <p:sp>
        <p:nvSpPr>
          <p:cNvPr id="6" name="Text Placeholder 5">
            <a:extLst>
              <a:ext uri="{FF2B5EF4-FFF2-40B4-BE49-F238E27FC236}">
                <a16:creationId xmlns:a16="http://schemas.microsoft.com/office/drawing/2014/main" id="{DF4C73A2-9895-E059-BBC4-8A8B4F5626E5}"/>
              </a:ext>
            </a:extLst>
          </p:cNvPr>
          <p:cNvSpPr>
            <a:spLocks noGrp="1"/>
          </p:cNvSpPr>
          <p:nvPr>
            <p:ph type="body" sz="quarter" idx="27"/>
          </p:nvPr>
        </p:nvSpPr>
        <p:spPr>
          <a:xfrm>
            <a:off x="448206" y="3290321"/>
            <a:ext cx="4725044" cy="1121513"/>
          </a:xfrm>
        </p:spPr>
        <p:txBody>
          <a:bodyPr/>
          <a:lstStyle/>
          <a:p>
            <a:r>
              <a:rPr lang="en-US"/>
              <a:t>“…boosts Gen AI inference throughput by 2.3X and cuts latency by 4.8X compared to previous generation. These improvements are a game changer for education, especially in remote areas.”</a:t>
            </a:r>
          </a:p>
          <a:p>
            <a:endParaRPr lang="en-US"/>
          </a:p>
          <a:p>
            <a:r>
              <a:rPr lang="en-US" sz="1200"/>
              <a:t>Helder Pereira</a:t>
            </a:r>
          </a:p>
          <a:p>
            <a:r>
              <a:rPr lang="en-US" sz="1200"/>
              <a:t>VP of Engineering </a:t>
            </a:r>
          </a:p>
        </p:txBody>
      </p:sp>
      <p:sp>
        <p:nvSpPr>
          <p:cNvPr id="4" name="Footer Placeholder 3">
            <a:extLst>
              <a:ext uri="{FF2B5EF4-FFF2-40B4-BE49-F238E27FC236}">
                <a16:creationId xmlns:a16="http://schemas.microsoft.com/office/drawing/2014/main" id="{7672AD45-228F-31F5-DF0A-555FB90E0F81}"/>
              </a:ext>
            </a:extLst>
          </p:cNvPr>
          <p:cNvSpPr>
            <a:spLocks noGrp="1"/>
          </p:cNvSpPr>
          <p:nvPr>
            <p:ph type="ftr" sz="quarter" idx="28"/>
          </p:nvPr>
        </p:nvSpPr>
        <p:spPr/>
        <p:txBody>
          <a:bodyPr/>
          <a:lstStyle/>
          <a:p>
            <a:r>
              <a:rPr lang="en-GB"/>
              <a:t>CES 2025</a:t>
            </a:r>
          </a:p>
        </p:txBody>
      </p:sp>
      <p:grpSp>
        <p:nvGrpSpPr>
          <p:cNvPr id="7" name="Group 6">
            <a:extLst>
              <a:ext uri="{FF2B5EF4-FFF2-40B4-BE49-F238E27FC236}">
                <a16:creationId xmlns:a16="http://schemas.microsoft.com/office/drawing/2014/main" id="{3AC6F0D7-08E7-CAC8-5F49-90F896948054}"/>
              </a:ext>
            </a:extLst>
          </p:cNvPr>
          <p:cNvGrpSpPr/>
          <p:nvPr/>
        </p:nvGrpSpPr>
        <p:grpSpPr>
          <a:xfrm>
            <a:off x="5756436" y="1864026"/>
            <a:ext cx="5976777" cy="3737684"/>
            <a:chOff x="4705463" y="2516694"/>
            <a:chExt cx="3544888" cy="3597390"/>
          </a:xfrm>
          <a:gradFill>
            <a:gsLst>
              <a:gs pos="0">
                <a:schemeClr val="bg2"/>
              </a:gs>
              <a:gs pos="46000">
                <a:srgbClr val="6AB3D2"/>
              </a:gs>
              <a:gs pos="100000">
                <a:srgbClr val="000F8A"/>
              </a:gs>
            </a:gsLst>
            <a:lin ang="2700000" scaled="0"/>
          </a:gradFill>
          <a:effectLst>
            <a:reflection blurRad="282761" stA="50000" endA="300" endPos="24325" dist="152400" dir="5400000" sy="-100000" algn="bl" rotWithShape="0"/>
          </a:effectLst>
        </p:grpSpPr>
        <p:sp>
          <p:nvSpPr>
            <p:cNvPr id="8" name="Content Placeholder 2">
              <a:extLst>
                <a:ext uri="{FF2B5EF4-FFF2-40B4-BE49-F238E27FC236}">
                  <a16:creationId xmlns:a16="http://schemas.microsoft.com/office/drawing/2014/main" id="{D05B5EAF-2757-957E-1CE1-61F5909F1E24}"/>
                </a:ext>
              </a:extLst>
            </p:cNvPr>
            <p:cNvSpPr txBox="1">
              <a:spLocks/>
            </p:cNvSpPr>
            <p:nvPr/>
          </p:nvSpPr>
          <p:spPr>
            <a:xfrm>
              <a:off x="4705463" y="4364544"/>
              <a:ext cx="3544888" cy="825615"/>
            </a:xfrm>
            <a:prstGeom prst="rect">
              <a:avLst/>
            </a:prstGeom>
            <a:grpFill/>
            <a:ln w="3175">
              <a:noFill/>
              <a:miter lim="800000"/>
            </a:ln>
          </p:spPr>
          <p:txBody>
            <a:bodyPr vert="horz" lIns="1620000" tIns="144000" rIns="144000" bIns="144000" rtlCol="0" anchor="ctr">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spcBef>
                  <a:spcPts val="0"/>
                </a:spcBef>
                <a:spcAft>
                  <a:spcPts val="0"/>
                </a:spcAft>
                <a:buClrTx/>
                <a:buSzTx/>
                <a:buFont typeface="Wingdings" panose="05000000000000000000" pitchFamily="2" charset="2"/>
                <a:buNone/>
                <a:tabLst/>
                <a:defRPr/>
              </a:pPr>
              <a:r>
                <a:rPr kumimoji="0" lang="en-US" b="0" i="0" u="none" strike="noStrike" kern="1200" cap="none" spc="-20" normalizeH="0" baseline="0" noProof="0">
                  <a:ln>
                    <a:noFill/>
                  </a:ln>
                  <a:solidFill>
                    <a:srgbClr val="FFFFFF"/>
                  </a:solidFill>
                  <a:effectLst/>
                  <a:uLnTx/>
                  <a:uFillTx/>
                  <a:latin typeface="IntelOne Display Light" panose="020B0403020203020204" pitchFamily="34" charset="77"/>
                  <a:ea typeface="Helvetica Neue"/>
                  <a:cs typeface="Arial"/>
                </a:rPr>
                <a:t>Software layer underpinning trained model </a:t>
              </a:r>
            </a:p>
          </p:txBody>
        </p:sp>
        <p:sp>
          <p:nvSpPr>
            <p:cNvPr id="9" name="Content Placeholder 2">
              <a:extLst>
                <a:ext uri="{FF2B5EF4-FFF2-40B4-BE49-F238E27FC236}">
                  <a16:creationId xmlns:a16="http://schemas.microsoft.com/office/drawing/2014/main" id="{907A5794-2706-2CC2-AB30-420D84EDC4C8}"/>
                </a:ext>
              </a:extLst>
            </p:cNvPr>
            <p:cNvSpPr txBox="1">
              <a:spLocks/>
            </p:cNvSpPr>
            <p:nvPr/>
          </p:nvSpPr>
          <p:spPr>
            <a:xfrm>
              <a:off x="4705463" y="2516694"/>
              <a:ext cx="3544888" cy="825615"/>
            </a:xfrm>
            <a:prstGeom prst="rect">
              <a:avLst/>
            </a:prstGeom>
            <a:grpFill/>
            <a:ln w="3175">
              <a:noFill/>
              <a:miter lim="800000"/>
            </a:ln>
          </p:spPr>
          <p:txBody>
            <a:bodyPr vert="horz" lIns="1620000" tIns="144000" rIns="144000" bIns="144000" rtlCol="0" anchor="ctr">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spcBef>
                  <a:spcPts val="0"/>
                </a:spcBef>
                <a:spcAft>
                  <a:spcPts val="0"/>
                </a:spcAft>
                <a:buClrTx/>
                <a:buSzTx/>
                <a:buFont typeface="Wingdings" panose="05000000000000000000" pitchFamily="2" charset="2"/>
                <a:buNone/>
                <a:tabLst/>
                <a:defRPr/>
              </a:pPr>
              <a:r>
                <a:rPr kumimoji="0" lang="en-US" b="0" i="0" u="none" strike="noStrike" kern="1200" cap="none" spc="-20" normalizeH="0" baseline="0" noProof="0">
                  <a:ln>
                    <a:noFill/>
                  </a:ln>
                  <a:solidFill>
                    <a:srgbClr val="FFFFFF"/>
                  </a:solidFill>
                  <a:effectLst/>
                  <a:uLnTx/>
                  <a:uFillTx/>
                  <a:latin typeface="IntelOne Display Light" panose="020B0403020203020204" pitchFamily="34" charset="77"/>
                  <a:ea typeface="Helvetica Neue"/>
                  <a:cs typeface="Arial"/>
                </a:rPr>
                <a:t>E-learning and Gen AI applications </a:t>
              </a:r>
            </a:p>
          </p:txBody>
        </p:sp>
        <p:sp>
          <p:nvSpPr>
            <p:cNvPr id="10" name="Content Placeholder 2">
              <a:extLst>
                <a:ext uri="{FF2B5EF4-FFF2-40B4-BE49-F238E27FC236}">
                  <a16:creationId xmlns:a16="http://schemas.microsoft.com/office/drawing/2014/main" id="{37AA980A-7910-5287-A8AD-DE9BADD25335}"/>
                </a:ext>
              </a:extLst>
            </p:cNvPr>
            <p:cNvSpPr txBox="1">
              <a:spLocks/>
            </p:cNvSpPr>
            <p:nvPr/>
          </p:nvSpPr>
          <p:spPr>
            <a:xfrm>
              <a:off x="4705463" y="5288469"/>
              <a:ext cx="3544888" cy="825615"/>
            </a:xfrm>
            <a:prstGeom prst="rect">
              <a:avLst/>
            </a:prstGeom>
            <a:grpFill/>
            <a:ln w="3175">
              <a:noFill/>
              <a:miter lim="800000"/>
            </a:ln>
          </p:spPr>
          <p:txBody>
            <a:bodyPr vert="horz" lIns="1620000" tIns="144000" rIns="144000" bIns="144000" rtlCol="0" anchor="ctr">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spcBef>
                  <a:spcPts val="0"/>
                </a:spcBef>
                <a:spcAft>
                  <a:spcPts val="0"/>
                </a:spcAft>
                <a:buClrTx/>
                <a:buSzTx/>
                <a:buFont typeface="Wingdings" panose="05000000000000000000" pitchFamily="2" charset="2"/>
                <a:buNone/>
                <a:tabLst/>
                <a:defRPr/>
              </a:pPr>
              <a:r>
                <a:rPr kumimoji="0" lang="en-US" b="0" i="0" u="none" strike="noStrike" kern="1200" cap="none" spc="-20" normalizeH="0" baseline="0" noProof="0">
                  <a:ln>
                    <a:noFill/>
                  </a:ln>
                  <a:solidFill>
                    <a:srgbClr val="FFFFFF"/>
                  </a:solidFill>
                  <a:effectLst/>
                  <a:uLnTx/>
                  <a:uFillTx/>
                  <a:latin typeface="IntelOne Display Light" panose="020B0403020203020204" pitchFamily="34" charset="77"/>
                  <a:ea typeface="Helvetica Neue"/>
                  <a:cs typeface="Arial"/>
                </a:rPr>
                <a:t>Hardware layer with built-in AI accelerators </a:t>
              </a:r>
            </a:p>
          </p:txBody>
        </p:sp>
        <p:sp>
          <p:nvSpPr>
            <p:cNvPr id="11" name="Content Placeholder 2">
              <a:extLst>
                <a:ext uri="{FF2B5EF4-FFF2-40B4-BE49-F238E27FC236}">
                  <a16:creationId xmlns:a16="http://schemas.microsoft.com/office/drawing/2014/main" id="{B0C30BE7-0A3A-7074-ABE4-60F9085C34E8}"/>
                </a:ext>
              </a:extLst>
            </p:cNvPr>
            <p:cNvSpPr txBox="1">
              <a:spLocks/>
            </p:cNvSpPr>
            <p:nvPr/>
          </p:nvSpPr>
          <p:spPr>
            <a:xfrm>
              <a:off x="4705463" y="3440619"/>
              <a:ext cx="3544888" cy="825615"/>
            </a:xfrm>
            <a:prstGeom prst="rect">
              <a:avLst/>
            </a:prstGeom>
            <a:grpFill/>
            <a:ln w="3175">
              <a:noFill/>
              <a:miter lim="800000"/>
            </a:ln>
          </p:spPr>
          <p:txBody>
            <a:bodyPr vert="horz" lIns="1620000" tIns="144000" rIns="144000" bIns="144000" rtlCol="0" anchor="ctr">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spcBef>
                  <a:spcPts val="0"/>
                </a:spcBef>
                <a:spcAft>
                  <a:spcPts val="0"/>
                </a:spcAft>
                <a:buClrTx/>
                <a:buSzTx/>
                <a:buFont typeface="Wingdings" panose="05000000000000000000" pitchFamily="2" charset="2"/>
                <a:buNone/>
                <a:tabLst/>
                <a:defRPr/>
              </a:pPr>
              <a:r>
                <a:rPr kumimoji="0" lang="en-US" sz="1600" b="0" i="0" u="none" strike="noStrike" kern="1200" cap="none" spc="-20" normalizeH="0" baseline="0" noProof="0">
                  <a:ln>
                    <a:noFill/>
                  </a:ln>
                  <a:solidFill>
                    <a:srgbClr val="FFFFFF"/>
                  </a:solidFill>
                  <a:effectLst/>
                  <a:uLnTx/>
                  <a:uFillTx/>
                  <a:latin typeface="IntelOne Display Light" panose="020B0403020203020204" pitchFamily="34" charset="77"/>
                  <a:ea typeface="Helvetica Neue"/>
                  <a:cs typeface="Arial"/>
                </a:rPr>
                <a:t>Model layer – Llama 3.1 8B </a:t>
              </a:r>
            </a:p>
          </p:txBody>
        </p:sp>
      </p:grpSp>
      <p:pic>
        <p:nvPicPr>
          <p:cNvPr id="12" name="Picture 11" descr="A person typing on a computer&#10;&#10;Description automatically generated">
            <a:extLst>
              <a:ext uri="{FF2B5EF4-FFF2-40B4-BE49-F238E27FC236}">
                <a16:creationId xmlns:a16="http://schemas.microsoft.com/office/drawing/2014/main" id="{EC5CC086-86AB-BFDA-8245-2E97412B6C8B}"/>
              </a:ext>
            </a:extLst>
          </p:cNvPr>
          <p:cNvPicPr>
            <a:picLocks noChangeAspect="1"/>
          </p:cNvPicPr>
          <p:nvPr/>
        </p:nvPicPr>
        <p:blipFill rotWithShape="1">
          <a:blip r:embed="rId3">
            <a:extLst>
              <a:ext uri="{28A0092B-C50C-407E-A947-70E740481C1C}">
                <a14:useLocalDpi xmlns:a14="http://schemas.microsoft.com/office/drawing/2010/main" val="0"/>
              </a:ext>
            </a:extLst>
          </a:blip>
          <a:srcRect l="14470" t="18049" r="18064" b="13192"/>
          <a:stretch/>
        </p:blipFill>
        <p:spPr>
          <a:xfrm>
            <a:off x="5950428" y="2060889"/>
            <a:ext cx="926174" cy="523845"/>
          </a:xfrm>
          <a:prstGeom prst="roundRect">
            <a:avLst>
              <a:gd name="adj" fmla="val 0"/>
            </a:avLst>
          </a:prstGeom>
          <a:solidFill>
            <a:srgbClr val="FFFFFF">
              <a:shade val="85000"/>
            </a:srgbClr>
          </a:solidFill>
          <a:ln>
            <a:noFill/>
          </a:ln>
          <a:effectLst/>
        </p:spPr>
      </p:pic>
      <p:pic>
        <p:nvPicPr>
          <p:cNvPr id="13" name="Picture 4">
            <a:extLst>
              <a:ext uri="{FF2B5EF4-FFF2-40B4-BE49-F238E27FC236}">
                <a16:creationId xmlns:a16="http://schemas.microsoft.com/office/drawing/2014/main" id="{BA6ED382-486C-092B-761C-0A0CE3D416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079" r="6079"/>
          <a:stretch/>
        </p:blipFill>
        <p:spPr bwMode="auto">
          <a:xfrm>
            <a:off x="6527235" y="2917727"/>
            <a:ext cx="589537" cy="5902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blue infinity symbol on a black background&#10;&#10;Description automatically generated">
            <a:extLst>
              <a:ext uri="{FF2B5EF4-FFF2-40B4-BE49-F238E27FC236}">
                <a16:creationId xmlns:a16="http://schemas.microsoft.com/office/drawing/2014/main" id="{E245C391-C881-7A85-7893-A51302ED9655}"/>
              </a:ext>
            </a:extLst>
          </p:cNvPr>
          <p:cNvPicPr>
            <a:picLocks noChangeAspect="1"/>
          </p:cNvPicPr>
          <p:nvPr/>
        </p:nvPicPr>
        <p:blipFill>
          <a:blip r:embed="rId5">
            <a:biLevel thresh="25000"/>
            <a:extLst>
              <a:ext uri="{BEBA8EAE-BF5A-486C-A8C5-ECC9F3942E4B}">
                <a14:imgProps xmlns:a14="http://schemas.microsoft.com/office/drawing/2010/main">
                  <a14:imgLayer r:embed="rId6">
                    <a14:imgEffect>
                      <a14:colorTemperature colorTemp="1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699342" y="2873530"/>
            <a:ext cx="951847" cy="873498"/>
          </a:xfrm>
          <a:prstGeom prst="rect">
            <a:avLst/>
          </a:prstGeom>
        </p:spPr>
      </p:pic>
      <p:pic>
        <p:nvPicPr>
          <p:cNvPr id="15" name="Imagem 6" descr="Interface gráfica do usuário, Aplicativo&#10;&#10;Descrição gerada automaticamente">
            <a:extLst>
              <a:ext uri="{FF2B5EF4-FFF2-40B4-BE49-F238E27FC236}">
                <a16:creationId xmlns:a16="http://schemas.microsoft.com/office/drawing/2014/main" id="{CDE984DD-7172-4AB4-22F7-CF493D2BBE9A}"/>
              </a:ext>
            </a:extLst>
          </p:cNvPr>
          <p:cNvPicPr>
            <a:picLocks noChangeAspect="1"/>
          </p:cNvPicPr>
          <p:nvPr/>
        </p:nvPicPr>
        <p:blipFill>
          <a:blip r:embed="rId7">
            <a:extLst>
              <a:ext uri="{28A0092B-C50C-407E-A947-70E740481C1C}">
                <a14:useLocalDpi xmlns:a14="http://schemas.microsoft.com/office/drawing/2010/main" val="0"/>
              </a:ext>
            </a:extLst>
          </a:blip>
          <a:srcRect t="14939"/>
          <a:stretch/>
        </p:blipFill>
        <p:spPr>
          <a:xfrm>
            <a:off x="5830488" y="4858677"/>
            <a:ext cx="1166053" cy="760661"/>
          </a:xfrm>
          <a:prstGeom prst="rect">
            <a:avLst/>
          </a:prstGeom>
        </p:spPr>
      </p:pic>
      <p:pic>
        <p:nvPicPr>
          <p:cNvPr id="16" name="Graphic 15">
            <a:extLst>
              <a:ext uri="{FF2B5EF4-FFF2-40B4-BE49-F238E27FC236}">
                <a16:creationId xmlns:a16="http://schemas.microsoft.com/office/drawing/2014/main" id="{F86BED5D-6AC4-4870-6D2D-FC4527AAB9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1517" y="4153377"/>
            <a:ext cx="1158593" cy="221008"/>
          </a:xfrm>
          <a:prstGeom prst="rect">
            <a:avLst/>
          </a:prstGeom>
        </p:spPr>
      </p:pic>
      <p:pic>
        <p:nvPicPr>
          <p:cNvPr id="19" name="Picture 18" descr="A black and white logo&#10;&#10;Description automatically generated">
            <a:extLst>
              <a:ext uri="{FF2B5EF4-FFF2-40B4-BE49-F238E27FC236}">
                <a16:creationId xmlns:a16="http://schemas.microsoft.com/office/drawing/2014/main" id="{26C4427A-67BA-28EA-5FAE-665D408C4D5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4090" y="758499"/>
            <a:ext cx="1768712" cy="420899"/>
          </a:xfrm>
          <a:prstGeom prst="rect">
            <a:avLst/>
          </a:prstGeom>
        </p:spPr>
      </p:pic>
      <p:sp>
        <p:nvSpPr>
          <p:cNvPr id="20" name="TextBox 19">
            <a:extLst>
              <a:ext uri="{FF2B5EF4-FFF2-40B4-BE49-F238E27FC236}">
                <a16:creationId xmlns:a16="http://schemas.microsoft.com/office/drawing/2014/main" id="{674F3D34-067E-10D0-D5A2-6B3B1A057417}"/>
              </a:ext>
            </a:extLst>
          </p:cNvPr>
          <p:cNvSpPr txBox="1"/>
          <p:nvPr/>
        </p:nvSpPr>
        <p:spPr>
          <a:xfrm>
            <a:off x="6413514" y="1198937"/>
            <a:ext cx="4496648" cy="523220"/>
          </a:xfrm>
          <a:prstGeom prst="rect">
            <a:avLst/>
          </a:prstGeom>
          <a:noFill/>
        </p:spPr>
        <p:txBody>
          <a:bodyPr wrap="square">
            <a:spAutoFit/>
          </a:bodyPr>
          <a:lstStyle/>
          <a:p>
            <a:pPr algn="ctr"/>
            <a:r>
              <a:rPr lang="en-US" sz="1400">
                <a:solidFill>
                  <a:schemeClr val="bg1"/>
                </a:solidFill>
                <a:latin typeface="IntelOne Text" panose="020B0503020203020204" pitchFamily="34" charset="77"/>
              </a:rPr>
              <a:t>Gen AI running locally, doesn’t require internet </a:t>
            </a:r>
            <a:br>
              <a:rPr lang="en-US" sz="1400">
                <a:solidFill>
                  <a:schemeClr val="bg1"/>
                </a:solidFill>
                <a:latin typeface="IntelOne Text" panose="020B0503020203020204" pitchFamily="34" charset="77"/>
              </a:rPr>
            </a:br>
            <a:r>
              <a:rPr lang="en-US" sz="1400">
                <a:solidFill>
                  <a:schemeClr val="bg1"/>
                </a:solidFill>
                <a:latin typeface="IntelOne Text" panose="020B0503020203020204" pitchFamily="34" charset="77"/>
              </a:rPr>
              <a:t>and offers a private and safe option</a:t>
            </a:r>
          </a:p>
        </p:txBody>
      </p:sp>
      <p:pic>
        <p:nvPicPr>
          <p:cNvPr id="21" name="Google Shape;109;p16">
            <a:extLst>
              <a:ext uri="{FF2B5EF4-FFF2-40B4-BE49-F238E27FC236}">
                <a16:creationId xmlns:a16="http://schemas.microsoft.com/office/drawing/2014/main" id="{6862A06A-CC38-315B-FB3D-1C20868E0FE7}"/>
              </a:ext>
            </a:extLst>
          </p:cNvPr>
          <p:cNvPicPr>
            <a:picLocks noChangeAspect="1"/>
          </p:cNvPicPr>
          <p:nvPr/>
        </p:nvPicPr>
        <p:blipFill>
          <a:blip r:embed="rId11"/>
          <a:srcRect/>
          <a:stretch/>
        </p:blipFill>
        <p:spPr>
          <a:xfrm>
            <a:off x="6711161" y="5011190"/>
            <a:ext cx="405611" cy="417426"/>
          </a:xfrm>
          <a:prstGeom prst="rect">
            <a:avLst/>
          </a:prstGeom>
          <a:noFill/>
          <a:ln>
            <a:noFill/>
          </a:ln>
        </p:spPr>
      </p:pic>
      <p:sp>
        <p:nvSpPr>
          <p:cNvPr id="22" name="TextBox 21">
            <a:extLst>
              <a:ext uri="{FF2B5EF4-FFF2-40B4-BE49-F238E27FC236}">
                <a16:creationId xmlns:a16="http://schemas.microsoft.com/office/drawing/2014/main" id="{F0637123-59E2-4EBD-A37A-A0FDBC5FFAB0}"/>
              </a:ext>
            </a:extLst>
          </p:cNvPr>
          <p:cNvSpPr txBox="1"/>
          <p:nvPr/>
        </p:nvSpPr>
        <p:spPr>
          <a:xfrm>
            <a:off x="626551" y="6077691"/>
            <a:ext cx="5498318" cy="551709"/>
          </a:xfrm>
          <a:prstGeom prst="rect">
            <a:avLst/>
          </a:prstGeom>
          <a:noFill/>
        </p:spPr>
        <p:txBody>
          <a:bodyPr wrap="square" lIns="0" tIns="0" rIns="0" bIns="0">
            <a:noAutofit/>
          </a:bodyPr>
          <a:lstStyle>
            <a:defPPr>
              <a:defRPr lang="en-US"/>
            </a:defPPr>
            <a:lvl1pPr>
              <a:defRPr sz="7200">
                <a:solidFill>
                  <a:srgbClr val="00C7FD"/>
                </a:solidFill>
                <a:latin typeface="IntelOne Display Regular" panose="020B0503020203020204" pitchFamily="34" charset="77"/>
                <a:ea typeface="Helvetica Neue Roman"/>
                <a:cs typeface="Helvetica Neue Roman"/>
              </a:defRPr>
            </a:lvl1pPr>
          </a:lstStyle>
          <a:p>
            <a:pPr marL="0" marR="0" lvl="0" indent="0" algn="l" defTabSz="914400" rtl="0" eaLnBrk="1" fontAlgn="auto" latinLnBrk="0" hangingPunct="1">
              <a:lnSpc>
                <a:spcPts val="86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rPr>
              <a:t>Intel does not control or audit third-party data.  You should consult other sources to evaluate accuracy.</a:t>
            </a:r>
          </a:p>
          <a:p>
            <a:pPr marL="0" marR="0" lvl="0" indent="0" algn="l" defTabSz="914400" rtl="0" eaLnBrk="1" fontAlgn="auto" latinLnBrk="0" hangingPunct="1">
              <a:lnSpc>
                <a:spcPts val="86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rPr>
              <a:t>Performance varies by use, configuration, and other factors. See configuration details in the back up. </a:t>
            </a:r>
          </a:p>
          <a:p>
            <a:pPr marL="0" marR="0" lvl="0" indent="0" algn="l" defTabSz="914400" rtl="0" eaLnBrk="1" fontAlgn="auto" latinLnBrk="0" hangingPunct="1">
              <a:lnSpc>
                <a:spcPts val="86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rPr>
              <a:t>Read the full list of customer testimonials on the Intel Press Portal.</a:t>
            </a:r>
          </a:p>
          <a:p>
            <a:pPr marL="0" marR="0" lvl="0" indent="0" algn="l" defTabSz="914400" rtl="0" eaLnBrk="1" fontAlgn="auto" latinLnBrk="0" hangingPunct="1">
              <a:lnSpc>
                <a:spcPts val="860"/>
              </a:lnSpc>
              <a:spcBef>
                <a:spcPts val="0"/>
              </a:spcBef>
              <a:spcAft>
                <a:spcPts val="0"/>
              </a:spcAft>
              <a:buClrTx/>
              <a:buSzTx/>
              <a:buFontTx/>
              <a:buNone/>
              <a:tabLst/>
              <a:defRPr/>
            </a:pPr>
            <a:endPar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endParaRPr>
          </a:p>
        </p:txBody>
      </p:sp>
    </p:spTree>
    <p:extLst>
      <p:ext uri="{BB962C8B-B14F-4D97-AF65-F5344CB8AC3E}">
        <p14:creationId xmlns:p14="http://schemas.microsoft.com/office/powerpoint/2010/main" val="263906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0021D-F2E1-0D41-753E-FBF64323608E}"/>
              </a:ext>
            </a:extLst>
          </p:cNvPr>
          <p:cNvSpPr>
            <a:spLocks noGrp="1"/>
          </p:cNvSpPr>
          <p:nvPr>
            <p:ph type="title"/>
          </p:nvPr>
        </p:nvSpPr>
        <p:spPr>
          <a:xfrm>
            <a:off x="393484" y="95988"/>
            <a:ext cx="5064342" cy="2971800"/>
          </a:xfrm>
        </p:spPr>
        <p:txBody>
          <a:bodyPr/>
          <a:lstStyle/>
          <a:p>
            <a:r>
              <a:rPr lang="en-GB" sz="4000"/>
              <a:t>Enhancing </a:t>
            </a:r>
            <a:r>
              <a:rPr lang="en-US" sz="4000"/>
              <a:t>Security Monitoring </a:t>
            </a:r>
            <a:r>
              <a:rPr lang="en-GB" sz="4000"/>
              <a:t>at the Edge</a:t>
            </a:r>
            <a:endParaRPr lang="en-NL" sz="4000"/>
          </a:p>
        </p:txBody>
      </p:sp>
      <p:sp>
        <p:nvSpPr>
          <p:cNvPr id="6" name="Text Placeholder 5">
            <a:extLst>
              <a:ext uri="{FF2B5EF4-FFF2-40B4-BE49-F238E27FC236}">
                <a16:creationId xmlns:a16="http://schemas.microsoft.com/office/drawing/2014/main" id="{DF4C73A2-9895-E059-BBC4-8A8B4F5626E5}"/>
              </a:ext>
            </a:extLst>
          </p:cNvPr>
          <p:cNvSpPr>
            <a:spLocks noGrp="1"/>
          </p:cNvSpPr>
          <p:nvPr>
            <p:ph type="body" sz="quarter" idx="27"/>
          </p:nvPr>
        </p:nvSpPr>
        <p:spPr>
          <a:xfrm>
            <a:off x="448206" y="3290321"/>
            <a:ext cx="4725044" cy="1720869"/>
          </a:xfrm>
        </p:spPr>
        <p:txBody>
          <a:bodyPr/>
          <a:lstStyle/>
          <a:p>
            <a:r>
              <a:rPr lang="en-US"/>
              <a:t>“…1.35X faster throughput and lower latency compared to previous generation…  enable us to seamlessly integrate context-aware monitoring features into our intelligent video solutions… meeting the demands of modern security challenges.”</a:t>
            </a:r>
          </a:p>
          <a:p>
            <a:endParaRPr lang="en-US"/>
          </a:p>
          <a:p>
            <a:r>
              <a:rPr lang="en-US" sz="1200"/>
              <a:t>Robin van Emden</a:t>
            </a:r>
          </a:p>
          <a:p>
            <a:r>
              <a:rPr lang="en-US" sz="1200"/>
              <a:t>Senior Director of Data Science</a:t>
            </a:r>
          </a:p>
        </p:txBody>
      </p:sp>
      <p:sp>
        <p:nvSpPr>
          <p:cNvPr id="4" name="Footer Placeholder 3">
            <a:extLst>
              <a:ext uri="{FF2B5EF4-FFF2-40B4-BE49-F238E27FC236}">
                <a16:creationId xmlns:a16="http://schemas.microsoft.com/office/drawing/2014/main" id="{7672AD45-228F-31F5-DF0A-555FB90E0F81}"/>
              </a:ext>
            </a:extLst>
          </p:cNvPr>
          <p:cNvSpPr>
            <a:spLocks noGrp="1"/>
          </p:cNvSpPr>
          <p:nvPr>
            <p:ph type="ftr" sz="quarter" idx="28"/>
          </p:nvPr>
        </p:nvSpPr>
        <p:spPr/>
        <p:txBody>
          <a:bodyPr/>
          <a:lstStyle/>
          <a:p>
            <a:r>
              <a:rPr lang="en-GB"/>
              <a:t>CES 2025</a:t>
            </a:r>
          </a:p>
        </p:txBody>
      </p:sp>
      <p:grpSp>
        <p:nvGrpSpPr>
          <p:cNvPr id="7" name="Group 6">
            <a:extLst>
              <a:ext uri="{FF2B5EF4-FFF2-40B4-BE49-F238E27FC236}">
                <a16:creationId xmlns:a16="http://schemas.microsoft.com/office/drawing/2014/main" id="{3AC6F0D7-08E7-CAC8-5F49-90F896948054}"/>
              </a:ext>
            </a:extLst>
          </p:cNvPr>
          <p:cNvGrpSpPr/>
          <p:nvPr/>
        </p:nvGrpSpPr>
        <p:grpSpPr>
          <a:xfrm>
            <a:off x="5756436" y="1864026"/>
            <a:ext cx="5976777" cy="3737684"/>
            <a:chOff x="4705463" y="2516694"/>
            <a:chExt cx="3544888" cy="3597390"/>
          </a:xfrm>
          <a:gradFill>
            <a:gsLst>
              <a:gs pos="0">
                <a:schemeClr val="bg2"/>
              </a:gs>
              <a:gs pos="46000">
                <a:srgbClr val="6AB3D2"/>
              </a:gs>
              <a:gs pos="100000">
                <a:srgbClr val="000F8A"/>
              </a:gs>
            </a:gsLst>
            <a:lin ang="2700000" scaled="0"/>
          </a:gradFill>
          <a:effectLst>
            <a:reflection blurRad="282761" stA="50000" endA="300" endPos="24325" dist="152400" dir="5400000" sy="-100000" algn="bl" rotWithShape="0"/>
          </a:effectLst>
        </p:grpSpPr>
        <p:sp>
          <p:nvSpPr>
            <p:cNvPr id="8" name="Content Placeholder 2">
              <a:extLst>
                <a:ext uri="{FF2B5EF4-FFF2-40B4-BE49-F238E27FC236}">
                  <a16:creationId xmlns:a16="http://schemas.microsoft.com/office/drawing/2014/main" id="{D05B5EAF-2757-957E-1CE1-61F5909F1E24}"/>
                </a:ext>
              </a:extLst>
            </p:cNvPr>
            <p:cNvSpPr txBox="1">
              <a:spLocks/>
            </p:cNvSpPr>
            <p:nvPr/>
          </p:nvSpPr>
          <p:spPr>
            <a:xfrm>
              <a:off x="4705463" y="4364544"/>
              <a:ext cx="3544888" cy="825615"/>
            </a:xfrm>
            <a:prstGeom prst="rect">
              <a:avLst/>
            </a:prstGeom>
            <a:grpFill/>
            <a:ln w="3175">
              <a:noFill/>
              <a:miter lim="800000"/>
            </a:ln>
          </p:spPr>
          <p:txBody>
            <a:bodyPr vert="horz" lIns="1620000" tIns="144000" rIns="144000" bIns="144000" rtlCol="0" anchor="ctr">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spcBef>
                  <a:spcPts val="0"/>
                </a:spcBef>
                <a:spcAft>
                  <a:spcPts val="0"/>
                </a:spcAft>
                <a:buClrTx/>
                <a:buSzTx/>
                <a:buFont typeface="Wingdings" panose="05000000000000000000" pitchFamily="2" charset="2"/>
                <a:buNone/>
                <a:tabLst/>
                <a:defRPr/>
              </a:pPr>
              <a:r>
                <a:rPr kumimoji="0" lang="en-US" b="0" i="0" u="none" strike="noStrike" kern="1200" cap="none" spc="-20" normalizeH="0" baseline="0" noProof="0">
                  <a:ln>
                    <a:noFill/>
                  </a:ln>
                  <a:solidFill>
                    <a:srgbClr val="FFFFFF"/>
                  </a:solidFill>
                  <a:effectLst/>
                  <a:uLnTx/>
                  <a:uFillTx/>
                  <a:latin typeface="IntelOne Display Light" panose="020B0403020203020204" pitchFamily="34" charset="77"/>
                  <a:ea typeface="Helvetica Neue"/>
                  <a:cs typeface="Arial"/>
                </a:rPr>
                <a:t>Software layer underpinning trained model </a:t>
              </a:r>
            </a:p>
          </p:txBody>
        </p:sp>
        <p:sp>
          <p:nvSpPr>
            <p:cNvPr id="9" name="Content Placeholder 2">
              <a:extLst>
                <a:ext uri="{FF2B5EF4-FFF2-40B4-BE49-F238E27FC236}">
                  <a16:creationId xmlns:a16="http://schemas.microsoft.com/office/drawing/2014/main" id="{907A5794-2706-2CC2-AB30-420D84EDC4C8}"/>
                </a:ext>
              </a:extLst>
            </p:cNvPr>
            <p:cNvSpPr txBox="1">
              <a:spLocks/>
            </p:cNvSpPr>
            <p:nvPr/>
          </p:nvSpPr>
          <p:spPr>
            <a:xfrm>
              <a:off x="4705463" y="2516694"/>
              <a:ext cx="3544888" cy="825615"/>
            </a:xfrm>
            <a:prstGeom prst="rect">
              <a:avLst/>
            </a:prstGeom>
            <a:grpFill/>
            <a:ln w="3175">
              <a:noFill/>
              <a:miter lim="800000"/>
            </a:ln>
          </p:spPr>
          <p:txBody>
            <a:bodyPr vert="horz" lIns="1620000" tIns="144000" rIns="144000" bIns="144000" rtlCol="0" anchor="ctr">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spcBef>
                  <a:spcPts val="0"/>
                </a:spcBef>
                <a:spcAft>
                  <a:spcPts val="0"/>
                </a:spcAft>
                <a:buClrTx/>
                <a:buSzTx/>
                <a:buFont typeface="Wingdings" panose="05000000000000000000" pitchFamily="2" charset="2"/>
                <a:buNone/>
                <a:tabLst/>
                <a:defRPr/>
              </a:pPr>
              <a:r>
                <a:rPr kumimoji="0" lang="en-US" b="0" i="0" u="none" strike="noStrike" kern="1200" cap="none" spc="-20" normalizeH="0" baseline="0" noProof="0">
                  <a:ln>
                    <a:noFill/>
                  </a:ln>
                  <a:solidFill>
                    <a:srgbClr val="FFFFFF"/>
                  </a:solidFill>
                  <a:effectLst/>
                  <a:uLnTx/>
                  <a:uFillTx/>
                  <a:latin typeface="IntelOne Display Light" panose="020B0403020203020204" pitchFamily="34" charset="77"/>
                  <a:ea typeface="Helvetica Neue"/>
                  <a:cs typeface="Arial"/>
                </a:rPr>
                <a:t>Intelligent Video Solutions</a:t>
              </a:r>
            </a:p>
          </p:txBody>
        </p:sp>
        <p:sp>
          <p:nvSpPr>
            <p:cNvPr id="10" name="Content Placeholder 2">
              <a:extLst>
                <a:ext uri="{FF2B5EF4-FFF2-40B4-BE49-F238E27FC236}">
                  <a16:creationId xmlns:a16="http://schemas.microsoft.com/office/drawing/2014/main" id="{37AA980A-7910-5287-A8AD-DE9BADD25335}"/>
                </a:ext>
              </a:extLst>
            </p:cNvPr>
            <p:cNvSpPr txBox="1">
              <a:spLocks/>
            </p:cNvSpPr>
            <p:nvPr/>
          </p:nvSpPr>
          <p:spPr>
            <a:xfrm>
              <a:off x="4705463" y="5288469"/>
              <a:ext cx="3544888" cy="825615"/>
            </a:xfrm>
            <a:prstGeom prst="rect">
              <a:avLst/>
            </a:prstGeom>
            <a:grpFill/>
            <a:ln w="3175">
              <a:noFill/>
              <a:miter lim="800000"/>
            </a:ln>
          </p:spPr>
          <p:txBody>
            <a:bodyPr vert="horz" lIns="1620000" tIns="144000" rIns="144000" bIns="144000" rtlCol="0" anchor="ctr">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spcBef>
                  <a:spcPts val="0"/>
                </a:spcBef>
                <a:spcAft>
                  <a:spcPts val="0"/>
                </a:spcAft>
                <a:buClrTx/>
                <a:buSzTx/>
                <a:buFont typeface="Wingdings" panose="05000000000000000000" pitchFamily="2" charset="2"/>
                <a:buNone/>
                <a:tabLst/>
                <a:defRPr/>
              </a:pPr>
              <a:r>
                <a:rPr kumimoji="0" lang="en-US" b="0" i="0" u="none" strike="noStrike" kern="1200" cap="none" spc="-20" normalizeH="0" baseline="0" noProof="0">
                  <a:ln>
                    <a:noFill/>
                  </a:ln>
                  <a:solidFill>
                    <a:srgbClr val="FFFFFF"/>
                  </a:solidFill>
                  <a:effectLst/>
                  <a:uLnTx/>
                  <a:uFillTx/>
                  <a:latin typeface="IntelOne Display Light" panose="020B0403020203020204" pitchFamily="34" charset="77"/>
                  <a:ea typeface="Helvetica Neue"/>
                  <a:cs typeface="Arial"/>
                </a:rPr>
                <a:t>Hardware layer with built-in AI accelerators </a:t>
              </a:r>
            </a:p>
          </p:txBody>
        </p:sp>
        <p:sp>
          <p:nvSpPr>
            <p:cNvPr id="11" name="Content Placeholder 2">
              <a:extLst>
                <a:ext uri="{FF2B5EF4-FFF2-40B4-BE49-F238E27FC236}">
                  <a16:creationId xmlns:a16="http://schemas.microsoft.com/office/drawing/2014/main" id="{B0C30BE7-0A3A-7074-ABE4-60F9085C34E8}"/>
                </a:ext>
              </a:extLst>
            </p:cNvPr>
            <p:cNvSpPr txBox="1">
              <a:spLocks/>
            </p:cNvSpPr>
            <p:nvPr/>
          </p:nvSpPr>
          <p:spPr>
            <a:xfrm>
              <a:off x="4705463" y="3440619"/>
              <a:ext cx="3544888" cy="825615"/>
            </a:xfrm>
            <a:prstGeom prst="rect">
              <a:avLst/>
            </a:prstGeom>
            <a:grpFill/>
            <a:ln w="3175">
              <a:noFill/>
              <a:miter lim="800000"/>
            </a:ln>
          </p:spPr>
          <p:txBody>
            <a:bodyPr vert="horz" lIns="1620000" tIns="144000" rIns="144000" bIns="144000" rtlCol="0" anchor="ctr">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spcBef>
                  <a:spcPts val="0"/>
                </a:spcBef>
                <a:spcAft>
                  <a:spcPts val="0"/>
                </a:spcAft>
                <a:buClrTx/>
                <a:buSzTx/>
                <a:buFont typeface="Wingdings" panose="05000000000000000000" pitchFamily="2" charset="2"/>
                <a:buNone/>
                <a:tabLst/>
                <a:defRPr/>
              </a:pPr>
              <a:r>
                <a:rPr kumimoji="0" lang="en-US" sz="1600" b="0" i="0" u="none" strike="noStrike" kern="1200" cap="none" spc="-20" normalizeH="0" baseline="0" noProof="0">
                  <a:ln>
                    <a:noFill/>
                  </a:ln>
                  <a:solidFill>
                    <a:srgbClr val="FFFFFF"/>
                  </a:solidFill>
                  <a:effectLst/>
                  <a:uLnTx/>
                  <a:uFillTx/>
                  <a:latin typeface="IntelOne Display Light" panose="020B0403020203020204" pitchFamily="34" charset="77"/>
                  <a:ea typeface="Helvetica Neue"/>
                  <a:cs typeface="Arial"/>
                </a:rPr>
                <a:t>CLIP (Contrastive Language–Image Pre-training)</a:t>
              </a:r>
            </a:p>
          </p:txBody>
        </p:sp>
      </p:grpSp>
      <p:pic>
        <p:nvPicPr>
          <p:cNvPr id="16" name="Graphic 15">
            <a:extLst>
              <a:ext uri="{FF2B5EF4-FFF2-40B4-BE49-F238E27FC236}">
                <a16:creationId xmlns:a16="http://schemas.microsoft.com/office/drawing/2014/main" id="{F86BED5D-6AC4-4870-6D2D-FC4527AAB9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1517" y="4153377"/>
            <a:ext cx="1158593" cy="221008"/>
          </a:xfrm>
          <a:prstGeom prst="rect">
            <a:avLst/>
          </a:prstGeom>
        </p:spPr>
      </p:pic>
      <p:sp>
        <p:nvSpPr>
          <p:cNvPr id="20" name="TextBox 19">
            <a:extLst>
              <a:ext uri="{FF2B5EF4-FFF2-40B4-BE49-F238E27FC236}">
                <a16:creationId xmlns:a16="http://schemas.microsoft.com/office/drawing/2014/main" id="{674F3D34-067E-10D0-D5A2-6B3B1A057417}"/>
              </a:ext>
            </a:extLst>
          </p:cNvPr>
          <p:cNvSpPr txBox="1"/>
          <p:nvPr/>
        </p:nvSpPr>
        <p:spPr>
          <a:xfrm>
            <a:off x="6413514" y="1198937"/>
            <a:ext cx="4496648" cy="523220"/>
          </a:xfrm>
          <a:prstGeom prst="rect">
            <a:avLst/>
          </a:prstGeom>
          <a:noFill/>
        </p:spPr>
        <p:txBody>
          <a:bodyPr wrap="square">
            <a:spAutoFit/>
          </a:bodyPr>
          <a:lstStyle/>
          <a:p>
            <a:pPr algn="ctr"/>
            <a:r>
              <a:rPr lang="en-US" sz="1400">
                <a:solidFill>
                  <a:schemeClr val="bg1"/>
                </a:solidFill>
                <a:latin typeface="IntelOne Text" panose="020B0503020203020204" pitchFamily="34" charset="77"/>
              </a:rPr>
              <a:t>Dynamic and context-aware monitoring without the need for predefined rules</a:t>
            </a:r>
          </a:p>
        </p:txBody>
      </p:sp>
      <p:pic>
        <p:nvPicPr>
          <p:cNvPr id="21" name="Google Shape;109;p16">
            <a:extLst>
              <a:ext uri="{FF2B5EF4-FFF2-40B4-BE49-F238E27FC236}">
                <a16:creationId xmlns:a16="http://schemas.microsoft.com/office/drawing/2014/main" id="{6862A06A-CC38-315B-FB3D-1C20868E0FE7}"/>
              </a:ext>
            </a:extLst>
          </p:cNvPr>
          <p:cNvPicPr>
            <a:picLocks noChangeAspect="1"/>
          </p:cNvPicPr>
          <p:nvPr/>
        </p:nvPicPr>
        <p:blipFill>
          <a:blip r:embed="rId5"/>
          <a:srcRect/>
          <a:stretch/>
        </p:blipFill>
        <p:spPr>
          <a:xfrm>
            <a:off x="6147223" y="4870661"/>
            <a:ext cx="587180" cy="604284"/>
          </a:xfrm>
          <a:prstGeom prst="rect">
            <a:avLst/>
          </a:prstGeom>
          <a:noFill/>
          <a:ln>
            <a:noFill/>
          </a:ln>
        </p:spPr>
      </p:pic>
      <p:sp>
        <p:nvSpPr>
          <p:cNvPr id="22" name="TextBox 21">
            <a:extLst>
              <a:ext uri="{FF2B5EF4-FFF2-40B4-BE49-F238E27FC236}">
                <a16:creationId xmlns:a16="http://schemas.microsoft.com/office/drawing/2014/main" id="{F0637123-59E2-4EBD-A37A-A0FDBC5FFAB0}"/>
              </a:ext>
            </a:extLst>
          </p:cNvPr>
          <p:cNvSpPr txBox="1"/>
          <p:nvPr/>
        </p:nvSpPr>
        <p:spPr>
          <a:xfrm>
            <a:off x="626551" y="6077691"/>
            <a:ext cx="5498318" cy="551709"/>
          </a:xfrm>
          <a:prstGeom prst="rect">
            <a:avLst/>
          </a:prstGeom>
          <a:noFill/>
        </p:spPr>
        <p:txBody>
          <a:bodyPr wrap="square" lIns="0" tIns="0" rIns="0" bIns="0">
            <a:noAutofit/>
          </a:bodyPr>
          <a:lstStyle>
            <a:defPPr>
              <a:defRPr lang="en-US"/>
            </a:defPPr>
            <a:lvl1pPr>
              <a:defRPr sz="7200">
                <a:solidFill>
                  <a:srgbClr val="00C7FD"/>
                </a:solidFill>
                <a:latin typeface="IntelOne Display Regular" panose="020B0503020203020204" pitchFamily="34" charset="77"/>
                <a:ea typeface="Helvetica Neue Roman"/>
                <a:cs typeface="Helvetica Neue Roman"/>
              </a:defRPr>
            </a:lvl1pPr>
          </a:lstStyle>
          <a:p>
            <a:pPr marL="0" marR="0" lvl="0" indent="0" algn="l" defTabSz="914400" rtl="0" eaLnBrk="1" fontAlgn="auto" latinLnBrk="0" hangingPunct="1">
              <a:lnSpc>
                <a:spcPts val="86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rPr>
              <a:t>Intel does not control or audit third-party data.  You should consult other sources to evaluate accuracy.</a:t>
            </a:r>
          </a:p>
          <a:p>
            <a:pPr marL="0" marR="0" lvl="0" indent="0" algn="l" defTabSz="914400" rtl="0" eaLnBrk="1" fontAlgn="auto" latinLnBrk="0" hangingPunct="1">
              <a:lnSpc>
                <a:spcPts val="86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rPr>
              <a:t>Performance varies by use, configuration, and other factors. See configuration details in the back up. </a:t>
            </a:r>
          </a:p>
          <a:p>
            <a:pPr marL="0" marR="0" lvl="0" indent="0" algn="l" defTabSz="914400" rtl="0" eaLnBrk="1" fontAlgn="auto" latinLnBrk="0" hangingPunct="1">
              <a:lnSpc>
                <a:spcPts val="86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rPr>
              <a:t>Read the full list of customer testimonials on the Intel Press Portal.</a:t>
            </a:r>
          </a:p>
          <a:p>
            <a:pPr marL="0" marR="0" lvl="0" indent="0" algn="l" defTabSz="914400" rtl="0" eaLnBrk="1" fontAlgn="auto" latinLnBrk="0" hangingPunct="1">
              <a:lnSpc>
                <a:spcPts val="860"/>
              </a:lnSpc>
              <a:spcBef>
                <a:spcPts val="0"/>
              </a:spcBef>
              <a:spcAft>
                <a:spcPts val="0"/>
              </a:spcAft>
              <a:buClrTx/>
              <a:buSzTx/>
              <a:buFontTx/>
              <a:buNone/>
              <a:tabLst/>
              <a:defRPr/>
            </a:pPr>
            <a:endPar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endParaRPr>
          </a:p>
        </p:txBody>
      </p:sp>
      <p:pic>
        <p:nvPicPr>
          <p:cNvPr id="12" name="Graphic 11">
            <a:extLst>
              <a:ext uri="{FF2B5EF4-FFF2-40B4-BE49-F238E27FC236}">
                <a16:creationId xmlns:a16="http://schemas.microsoft.com/office/drawing/2014/main" id="{76353C75-1325-1002-86FB-217B2E6707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4769" y="1000168"/>
            <a:ext cx="2180781" cy="397538"/>
          </a:xfrm>
          <a:prstGeom prst="rect">
            <a:avLst/>
          </a:prstGeom>
        </p:spPr>
      </p:pic>
      <p:pic>
        <p:nvPicPr>
          <p:cNvPr id="13" name="Picture 6" descr="Traffic Monitoring using AI - Pixel Solutionz">
            <a:extLst>
              <a:ext uri="{FF2B5EF4-FFF2-40B4-BE49-F238E27FC236}">
                <a16:creationId xmlns:a16="http://schemas.microsoft.com/office/drawing/2014/main" id="{8C530CB4-B71B-D4EA-E48E-59C868F7A87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056" r="7934"/>
          <a:stretch/>
        </p:blipFill>
        <p:spPr bwMode="auto">
          <a:xfrm>
            <a:off x="5840445" y="1963881"/>
            <a:ext cx="1146137" cy="7003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D41821E7-6190-D7FC-AE08-374E6FE4B5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1517" y="3116707"/>
            <a:ext cx="1052769" cy="286162"/>
          </a:xfrm>
          <a:prstGeom prst="rect">
            <a:avLst/>
          </a:prstGeom>
        </p:spPr>
      </p:pic>
    </p:spTree>
    <p:extLst>
      <p:ext uri="{BB962C8B-B14F-4D97-AF65-F5344CB8AC3E}">
        <p14:creationId xmlns:p14="http://schemas.microsoft.com/office/powerpoint/2010/main" val="2176767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0021D-F2E1-0D41-753E-FBF64323608E}"/>
              </a:ext>
            </a:extLst>
          </p:cNvPr>
          <p:cNvSpPr>
            <a:spLocks noGrp="1"/>
          </p:cNvSpPr>
          <p:nvPr>
            <p:ph type="title"/>
          </p:nvPr>
        </p:nvSpPr>
        <p:spPr>
          <a:xfrm>
            <a:off x="393484" y="95988"/>
            <a:ext cx="5064342" cy="2971800"/>
          </a:xfrm>
        </p:spPr>
        <p:txBody>
          <a:bodyPr/>
          <a:lstStyle/>
          <a:p>
            <a:r>
              <a:rPr lang="en-GB" sz="4000"/>
              <a:t>Empowering </a:t>
            </a:r>
            <a:r>
              <a:rPr lang="en-US" sz="4000"/>
              <a:t>Healthcare </a:t>
            </a:r>
            <a:r>
              <a:rPr lang="en-GB" sz="4000"/>
              <a:t>at the Edge</a:t>
            </a:r>
            <a:endParaRPr lang="en-NL" sz="4000"/>
          </a:p>
        </p:txBody>
      </p:sp>
      <p:sp>
        <p:nvSpPr>
          <p:cNvPr id="6" name="Text Placeholder 5">
            <a:extLst>
              <a:ext uri="{FF2B5EF4-FFF2-40B4-BE49-F238E27FC236}">
                <a16:creationId xmlns:a16="http://schemas.microsoft.com/office/drawing/2014/main" id="{DF4C73A2-9895-E059-BBC4-8A8B4F5626E5}"/>
              </a:ext>
            </a:extLst>
          </p:cNvPr>
          <p:cNvSpPr>
            <a:spLocks noGrp="1"/>
          </p:cNvSpPr>
          <p:nvPr>
            <p:ph type="body" sz="quarter" idx="27"/>
          </p:nvPr>
        </p:nvSpPr>
        <p:spPr>
          <a:xfrm>
            <a:off x="448206" y="3290321"/>
            <a:ext cx="4725044" cy="1720869"/>
          </a:xfrm>
        </p:spPr>
        <p:txBody>
          <a:bodyPr/>
          <a:lstStyle/>
          <a:p>
            <a:r>
              <a:rPr lang="en-US"/>
              <a:t>“…over 2.5X more powerful than mainstream discrete GPU, while the NPU outperforms by up to 5%, all while consuming less than one-third of the power… eliminating the need for a discrete GPU, making cutting-edge imaging technology more accessible and cost-effective.”</a:t>
            </a:r>
          </a:p>
          <a:p>
            <a:endParaRPr lang="en-US"/>
          </a:p>
          <a:p>
            <a:r>
              <a:rPr lang="en-US" sz="1200"/>
              <a:t>SungShik Baik</a:t>
            </a:r>
          </a:p>
          <a:p>
            <a:r>
              <a:rPr lang="en-US" sz="1200"/>
              <a:t>Principal Engineer</a:t>
            </a:r>
          </a:p>
        </p:txBody>
      </p:sp>
      <p:sp>
        <p:nvSpPr>
          <p:cNvPr id="4" name="Footer Placeholder 3">
            <a:extLst>
              <a:ext uri="{FF2B5EF4-FFF2-40B4-BE49-F238E27FC236}">
                <a16:creationId xmlns:a16="http://schemas.microsoft.com/office/drawing/2014/main" id="{7672AD45-228F-31F5-DF0A-555FB90E0F81}"/>
              </a:ext>
            </a:extLst>
          </p:cNvPr>
          <p:cNvSpPr>
            <a:spLocks noGrp="1"/>
          </p:cNvSpPr>
          <p:nvPr>
            <p:ph type="ftr" sz="quarter" idx="28"/>
          </p:nvPr>
        </p:nvSpPr>
        <p:spPr/>
        <p:txBody>
          <a:bodyPr/>
          <a:lstStyle/>
          <a:p>
            <a:r>
              <a:rPr lang="en-GB"/>
              <a:t>CES 2025</a:t>
            </a:r>
          </a:p>
        </p:txBody>
      </p:sp>
      <p:grpSp>
        <p:nvGrpSpPr>
          <p:cNvPr id="7" name="Group 6">
            <a:extLst>
              <a:ext uri="{FF2B5EF4-FFF2-40B4-BE49-F238E27FC236}">
                <a16:creationId xmlns:a16="http://schemas.microsoft.com/office/drawing/2014/main" id="{3AC6F0D7-08E7-CAC8-5F49-90F896948054}"/>
              </a:ext>
            </a:extLst>
          </p:cNvPr>
          <p:cNvGrpSpPr/>
          <p:nvPr/>
        </p:nvGrpSpPr>
        <p:grpSpPr>
          <a:xfrm>
            <a:off x="5756436" y="1864026"/>
            <a:ext cx="5976777" cy="3737684"/>
            <a:chOff x="4705463" y="2516694"/>
            <a:chExt cx="3544888" cy="3597390"/>
          </a:xfrm>
          <a:gradFill>
            <a:gsLst>
              <a:gs pos="0">
                <a:schemeClr val="bg2"/>
              </a:gs>
              <a:gs pos="46000">
                <a:srgbClr val="6AB3D2"/>
              </a:gs>
              <a:gs pos="100000">
                <a:srgbClr val="000F8A"/>
              </a:gs>
            </a:gsLst>
            <a:lin ang="2700000" scaled="0"/>
          </a:gradFill>
          <a:effectLst>
            <a:reflection blurRad="282761" stA="50000" endA="300" endPos="24325" dist="152400" dir="5400000" sy="-100000" algn="bl" rotWithShape="0"/>
          </a:effectLst>
        </p:grpSpPr>
        <p:sp>
          <p:nvSpPr>
            <p:cNvPr id="8" name="Content Placeholder 2">
              <a:extLst>
                <a:ext uri="{FF2B5EF4-FFF2-40B4-BE49-F238E27FC236}">
                  <a16:creationId xmlns:a16="http://schemas.microsoft.com/office/drawing/2014/main" id="{D05B5EAF-2757-957E-1CE1-61F5909F1E24}"/>
                </a:ext>
              </a:extLst>
            </p:cNvPr>
            <p:cNvSpPr txBox="1">
              <a:spLocks/>
            </p:cNvSpPr>
            <p:nvPr/>
          </p:nvSpPr>
          <p:spPr>
            <a:xfrm>
              <a:off x="4705463" y="4364544"/>
              <a:ext cx="3544888" cy="825615"/>
            </a:xfrm>
            <a:prstGeom prst="rect">
              <a:avLst/>
            </a:prstGeom>
            <a:grpFill/>
            <a:ln w="3175">
              <a:noFill/>
              <a:miter lim="800000"/>
            </a:ln>
          </p:spPr>
          <p:txBody>
            <a:bodyPr vert="horz" lIns="1620000" tIns="144000" rIns="144000" bIns="144000" rtlCol="0" anchor="ctr">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spcBef>
                  <a:spcPts val="0"/>
                </a:spcBef>
                <a:spcAft>
                  <a:spcPts val="0"/>
                </a:spcAft>
                <a:buClrTx/>
                <a:buSzTx/>
                <a:buFont typeface="Wingdings" panose="05000000000000000000" pitchFamily="2" charset="2"/>
                <a:buNone/>
                <a:tabLst/>
                <a:defRPr/>
              </a:pPr>
              <a:r>
                <a:rPr kumimoji="0" lang="en-US" b="0" i="0" u="none" strike="noStrike" kern="1200" cap="none" spc="-20" normalizeH="0" baseline="0" noProof="0">
                  <a:ln>
                    <a:noFill/>
                  </a:ln>
                  <a:solidFill>
                    <a:srgbClr val="FFFFFF"/>
                  </a:solidFill>
                  <a:effectLst/>
                  <a:uLnTx/>
                  <a:uFillTx/>
                  <a:latin typeface="IntelOne Display Light" panose="020B0403020203020204" pitchFamily="34" charset="77"/>
                  <a:ea typeface="Helvetica Neue"/>
                  <a:cs typeface="Arial"/>
                </a:rPr>
                <a:t>Software layer underpinning trained model </a:t>
              </a:r>
            </a:p>
          </p:txBody>
        </p:sp>
        <p:sp>
          <p:nvSpPr>
            <p:cNvPr id="9" name="Content Placeholder 2">
              <a:extLst>
                <a:ext uri="{FF2B5EF4-FFF2-40B4-BE49-F238E27FC236}">
                  <a16:creationId xmlns:a16="http://schemas.microsoft.com/office/drawing/2014/main" id="{907A5794-2706-2CC2-AB30-420D84EDC4C8}"/>
                </a:ext>
              </a:extLst>
            </p:cNvPr>
            <p:cNvSpPr txBox="1">
              <a:spLocks/>
            </p:cNvSpPr>
            <p:nvPr/>
          </p:nvSpPr>
          <p:spPr>
            <a:xfrm>
              <a:off x="4705463" y="2516694"/>
              <a:ext cx="3544888" cy="825615"/>
            </a:xfrm>
            <a:prstGeom prst="rect">
              <a:avLst/>
            </a:prstGeom>
            <a:grpFill/>
            <a:ln w="3175">
              <a:noFill/>
              <a:miter lim="800000"/>
            </a:ln>
          </p:spPr>
          <p:txBody>
            <a:bodyPr vert="horz" lIns="1620000" tIns="144000" rIns="144000" bIns="144000" rtlCol="0" anchor="ctr">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spcBef>
                  <a:spcPts val="0"/>
                </a:spcBef>
                <a:spcAft>
                  <a:spcPts val="0"/>
                </a:spcAft>
                <a:buClrTx/>
                <a:buSzTx/>
                <a:buFont typeface="Wingdings" panose="05000000000000000000" pitchFamily="2" charset="2"/>
                <a:buNone/>
                <a:tabLst/>
                <a:defRPr/>
              </a:pPr>
              <a:r>
                <a:rPr kumimoji="0" lang="en-US" b="0" i="0" u="none" strike="noStrike" kern="1200" cap="none" spc="-20" normalizeH="0" baseline="0" noProof="0">
                  <a:ln>
                    <a:noFill/>
                  </a:ln>
                  <a:solidFill>
                    <a:srgbClr val="FFFFFF"/>
                  </a:solidFill>
                  <a:effectLst/>
                  <a:uLnTx/>
                  <a:uFillTx/>
                  <a:latin typeface="IntelOne Display Light" panose="020B0403020203020204" pitchFamily="34" charset="77"/>
                  <a:ea typeface="Helvetica Neue"/>
                  <a:cs typeface="Arial"/>
                </a:rPr>
                <a:t>Live ViewAssist Ultrasound Imaging</a:t>
              </a:r>
            </a:p>
          </p:txBody>
        </p:sp>
        <p:sp>
          <p:nvSpPr>
            <p:cNvPr id="10" name="Content Placeholder 2">
              <a:extLst>
                <a:ext uri="{FF2B5EF4-FFF2-40B4-BE49-F238E27FC236}">
                  <a16:creationId xmlns:a16="http://schemas.microsoft.com/office/drawing/2014/main" id="{37AA980A-7910-5287-A8AD-DE9BADD25335}"/>
                </a:ext>
              </a:extLst>
            </p:cNvPr>
            <p:cNvSpPr txBox="1">
              <a:spLocks/>
            </p:cNvSpPr>
            <p:nvPr/>
          </p:nvSpPr>
          <p:spPr>
            <a:xfrm>
              <a:off x="4705463" y="5288469"/>
              <a:ext cx="3544888" cy="825615"/>
            </a:xfrm>
            <a:prstGeom prst="rect">
              <a:avLst/>
            </a:prstGeom>
            <a:grpFill/>
            <a:ln w="3175">
              <a:noFill/>
              <a:miter lim="800000"/>
            </a:ln>
          </p:spPr>
          <p:txBody>
            <a:bodyPr vert="horz" lIns="1620000" tIns="144000" rIns="144000" bIns="144000" rtlCol="0" anchor="ctr">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spcBef>
                  <a:spcPts val="0"/>
                </a:spcBef>
                <a:spcAft>
                  <a:spcPts val="0"/>
                </a:spcAft>
                <a:buClrTx/>
                <a:buSzTx/>
                <a:buFont typeface="Wingdings" panose="05000000000000000000" pitchFamily="2" charset="2"/>
                <a:buNone/>
                <a:tabLst/>
                <a:defRPr/>
              </a:pPr>
              <a:r>
                <a:rPr kumimoji="0" lang="en-US" b="0" i="0" u="none" strike="noStrike" kern="1200" cap="none" spc="-20" normalizeH="0" baseline="0" noProof="0">
                  <a:ln>
                    <a:noFill/>
                  </a:ln>
                  <a:solidFill>
                    <a:srgbClr val="FFFFFF"/>
                  </a:solidFill>
                  <a:effectLst/>
                  <a:uLnTx/>
                  <a:uFillTx/>
                  <a:latin typeface="IntelOne Display Light" panose="020B0403020203020204" pitchFamily="34" charset="77"/>
                  <a:ea typeface="Helvetica Neue"/>
                  <a:cs typeface="Arial"/>
                </a:rPr>
                <a:t>Hardware layer with built-in AI accelerators </a:t>
              </a:r>
            </a:p>
          </p:txBody>
        </p:sp>
        <p:sp>
          <p:nvSpPr>
            <p:cNvPr id="11" name="Content Placeholder 2">
              <a:extLst>
                <a:ext uri="{FF2B5EF4-FFF2-40B4-BE49-F238E27FC236}">
                  <a16:creationId xmlns:a16="http://schemas.microsoft.com/office/drawing/2014/main" id="{B0C30BE7-0A3A-7074-ABE4-60F9085C34E8}"/>
                </a:ext>
              </a:extLst>
            </p:cNvPr>
            <p:cNvSpPr txBox="1">
              <a:spLocks/>
            </p:cNvSpPr>
            <p:nvPr/>
          </p:nvSpPr>
          <p:spPr>
            <a:xfrm>
              <a:off x="4705463" y="3440619"/>
              <a:ext cx="3544888" cy="825615"/>
            </a:xfrm>
            <a:prstGeom prst="rect">
              <a:avLst/>
            </a:prstGeom>
            <a:grpFill/>
            <a:ln w="3175">
              <a:noFill/>
              <a:miter lim="800000"/>
            </a:ln>
          </p:spPr>
          <p:txBody>
            <a:bodyPr vert="horz" lIns="1620000" tIns="144000" rIns="144000" bIns="144000" rtlCol="0" anchor="ctr">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spcBef>
                  <a:spcPts val="0"/>
                </a:spcBef>
                <a:spcAft>
                  <a:spcPts val="0"/>
                </a:spcAft>
                <a:buClrTx/>
                <a:buSzTx/>
                <a:buFont typeface="Wingdings" panose="05000000000000000000" pitchFamily="2" charset="2"/>
                <a:buNone/>
                <a:tabLst/>
                <a:defRPr/>
              </a:pPr>
              <a:r>
                <a:rPr kumimoji="0" lang="en-US" sz="1600" b="0" i="0" u="none" strike="noStrike" kern="1200" cap="none" spc="-20" normalizeH="0" baseline="0" noProof="0">
                  <a:ln>
                    <a:noFill/>
                  </a:ln>
                  <a:solidFill>
                    <a:srgbClr val="FFFFFF"/>
                  </a:solidFill>
                  <a:effectLst/>
                  <a:uLnTx/>
                  <a:uFillTx/>
                  <a:latin typeface="IntelOne Display Light" panose="020B0403020203020204" pitchFamily="34" charset="77"/>
                  <a:ea typeface="Helvetica Neue"/>
                  <a:cs typeface="Arial"/>
                </a:rPr>
                <a:t>Custom object classification/detection multi model</a:t>
              </a:r>
            </a:p>
          </p:txBody>
        </p:sp>
      </p:grpSp>
      <p:pic>
        <p:nvPicPr>
          <p:cNvPr id="16" name="Graphic 15">
            <a:extLst>
              <a:ext uri="{FF2B5EF4-FFF2-40B4-BE49-F238E27FC236}">
                <a16:creationId xmlns:a16="http://schemas.microsoft.com/office/drawing/2014/main" id="{F86BED5D-6AC4-4870-6D2D-FC4527AAB9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1517" y="4153377"/>
            <a:ext cx="1158593" cy="221008"/>
          </a:xfrm>
          <a:prstGeom prst="rect">
            <a:avLst/>
          </a:prstGeom>
        </p:spPr>
      </p:pic>
      <p:sp>
        <p:nvSpPr>
          <p:cNvPr id="20" name="TextBox 19">
            <a:extLst>
              <a:ext uri="{FF2B5EF4-FFF2-40B4-BE49-F238E27FC236}">
                <a16:creationId xmlns:a16="http://schemas.microsoft.com/office/drawing/2014/main" id="{674F3D34-067E-10D0-D5A2-6B3B1A057417}"/>
              </a:ext>
            </a:extLst>
          </p:cNvPr>
          <p:cNvSpPr txBox="1"/>
          <p:nvPr/>
        </p:nvSpPr>
        <p:spPr>
          <a:xfrm>
            <a:off x="6413514" y="1198937"/>
            <a:ext cx="4496648" cy="523220"/>
          </a:xfrm>
          <a:prstGeom prst="rect">
            <a:avLst/>
          </a:prstGeom>
          <a:noFill/>
        </p:spPr>
        <p:txBody>
          <a:bodyPr wrap="square">
            <a:spAutoFit/>
          </a:bodyPr>
          <a:lstStyle/>
          <a:p>
            <a:pPr algn="ctr"/>
            <a:r>
              <a:rPr lang="en-US" sz="1400">
                <a:solidFill>
                  <a:schemeClr val="bg1"/>
                </a:solidFill>
                <a:latin typeface="IntelOne Text" panose="020B0503020203020204" pitchFamily="34" charset="77"/>
              </a:rPr>
              <a:t>Enabling on-device data processing to ensure user privacy and accessibility</a:t>
            </a:r>
          </a:p>
        </p:txBody>
      </p:sp>
      <p:pic>
        <p:nvPicPr>
          <p:cNvPr id="21" name="Google Shape;109;p16">
            <a:extLst>
              <a:ext uri="{FF2B5EF4-FFF2-40B4-BE49-F238E27FC236}">
                <a16:creationId xmlns:a16="http://schemas.microsoft.com/office/drawing/2014/main" id="{6862A06A-CC38-315B-FB3D-1C20868E0FE7}"/>
              </a:ext>
            </a:extLst>
          </p:cNvPr>
          <p:cNvPicPr>
            <a:picLocks noChangeAspect="1"/>
          </p:cNvPicPr>
          <p:nvPr/>
        </p:nvPicPr>
        <p:blipFill>
          <a:blip r:embed="rId5"/>
          <a:srcRect/>
          <a:stretch/>
        </p:blipFill>
        <p:spPr>
          <a:xfrm>
            <a:off x="6458679" y="5131968"/>
            <a:ext cx="405611" cy="417426"/>
          </a:xfrm>
          <a:prstGeom prst="rect">
            <a:avLst/>
          </a:prstGeom>
          <a:noFill/>
          <a:ln>
            <a:noFill/>
          </a:ln>
        </p:spPr>
      </p:pic>
      <p:sp>
        <p:nvSpPr>
          <p:cNvPr id="22" name="TextBox 21">
            <a:extLst>
              <a:ext uri="{FF2B5EF4-FFF2-40B4-BE49-F238E27FC236}">
                <a16:creationId xmlns:a16="http://schemas.microsoft.com/office/drawing/2014/main" id="{F0637123-59E2-4EBD-A37A-A0FDBC5FFAB0}"/>
              </a:ext>
            </a:extLst>
          </p:cNvPr>
          <p:cNvSpPr txBox="1"/>
          <p:nvPr/>
        </p:nvSpPr>
        <p:spPr>
          <a:xfrm>
            <a:off x="626551" y="6077691"/>
            <a:ext cx="5498318" cy="551709"/>
          </a:xfrm>
          <a:prstGeom prst="rect">
            <a:avLst/>
          </a:prstGeom>
          <a:noFill/>
        </p:spPr>
        <p:txBody>
          <a:bodyPr wrap="square" lIns="0" tIns="0" rIns="0" bIns="0">
            <a:noAutofit/>
          </a:bodyPr>
          <a:lstStyle>
            <a:defPPr>
              <a:defRPr lang="en-US"/>
            </a:defPPr>
            <a:lvl1pPr>
              <a:defRPr sz="7200">
                <a:solidFill>
                  <a:srgbClr val="00C7FD"/>
                </a:solidFill>
                <a:latin typeface="IntelOne Display Regular" panose="020B0503020203020204" pitchFamily="34" charset="77"/>
                <a:ea typeface="Helvetica Neue Roman"/>
                <a:cs typeface="Helvetica Neue Roman"/>
              </a:defRPr>
            </a:lvl1pPr>
          </a:lstStyle>
          <a:p>
            <a:pPr marL="0" marR="0" lvl="0" indent="0" algn="l" defTabSz="914400" rtl="0" eaLnBrk="1" fontAlgn="auto" latinLnBrk="0" hangingPunct="1">
              <a:lnSpc>
                <a:spcPts val="86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rPr>
              <a:t>Intel does not control or audit third-party data.  You should consult other sources to evaluate accuracy.</a:t>
            </a:r>
          </a:p>
          <a:p>
            <a:pPr marL="0" marR="0" lvl="0" indent="0" algn="l" defTabSz="914400" rtl="0" eaLnBrk="1" fontAlgn="auto" latinLnBrk="0" hangingPunct="1">
              <a:lnSpc>
                <a:spcPts val="86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rPr>
              <a:t>Performance varies by use, configuration, and other factors. See configuration details in the back up. </a:t>
            </a:r>
          </a:p>
          <a:p>
            <a:pPr marL="0" marR="0" lvl="0" indent="0" algn="l" defTabSz="914400" rtl="0" eaLnBrk="1" fontAlgn="auto" latinLnBrk="0" hangingPunct="1">
              <a:lnSpc>
                <a:spcPts val="86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rPr>
              <a:t>Read the full list of customer testimonials on the Intel Press Portal.</a:t>
            </a:r>
          </a:p>
          <a:p>
            <a:pPr marL="0" marR="0" lvl="0" indent="0" algn="l" defTabSz="914400" rtl="0" eaLnBrk="1" fontAlgn="auto" latinLnBrk="0" hangingPunct="1">
              <a:lnSpc>
                <a:spcPts val="860"/>
              </a:lnSpc>
              <a:spcBef>
                <a:spcPts val="0"/>
              </a:spcBef>
              <a:spcAft>
                <a:spcPts val="0"/>
              </a:spcAft>
              <a:buClrTx/>
              <a:buSzTx/>
              <a:buFontTx/>
              <a:buNone/>
              <a:tabLst/>
              <a:defRPr/>
            </a:pPr>
            <a:endPar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endParaRPr>
          </a:p>
        </p:txBody>
      </p:sp>
      <p:pic>
        <p:nvPicPr>
          <p:cNvPr id="2" name="Picture 1" descr="A blue text on a black background&#10;&#10;Description automatically generated">
            <a:extLst>
              <a:ext uri="{FF2B5EF4-FFF2-40B4-BE49-F238E27FC236}">
                <a16:creationId xmlns:a16="http://schemas.microsoft.com/office/drawing/2014/main" id="{4F4B9024-14D1-7F16-BBAC-4E77676D4139}"/>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a:off x="237693" y="696171"/>
            <a:ext cx="2791257" cy="721186"/>
          </a:xfrm>
          <a:prstGeom prst="rect">
            <a:avLst/>
          </a:prstGeom>
        </p:spPr>
      </p:pic>
      <p:pic>
        <p:nvPicPr>
          <p:cNvPr id="3" name="Picture 2">
            <a:extLst>
              <a:ext uri="{FF2B5EF4-FFF2-40B4-BE49-F238E27FC236}">
                <a16:creationId xmlns:a16="http://schemas.microsoft.com/office/drawing/2014/main" id="{E8FF4B58-39D5-4E6A-9B0B-156EAE24A4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2099" y="1930303"/>
            <a:ext cx="1113471" cy="742314"/>
          </a:xfrm>
          <a:prstGeom prst="roundRect">
            <a:avLst>
              <a:gd name="adj" fmla="val 0"/>
            </a:avLst>
          </a:prstGeom>
          <a:solidFill>
            <a:srgbClr val="FFFFFF">
              <a:shade val="85000"/>
            </a:srgbClr>
          </a:solidFill>
          <a:ln>
            <a:noFill/>
          </a:ln>
          <a:effectLst/>
        </p:spPr>
      </p:pic>
      <p:grpSp>
        <p:nvGrpSpPr>
          <p:cNvPr id="17" name="Group 16">
            <a:extLst>
              <a:ext uri="{FF2B5EF4-FFF2-40B4-BE49-F238E27FC236}">
                <a16:creationId xmlns:a16="http://schemas.microsoft.com/office/drawing/2014/main" id="{9AD47861-FC4B-D474-7A19-26BAC5332854}"/>
              </a:ext>
            </a:extLst>
          </p:cNvPr>
          <p:cNvGrpSpPr/>
          <p:nvPr/>
        </p:nvGrpSpPr>
        <p:grpSpPr>
          <a:xfrm>
            <a:off x="5861407" y="2955249"/>
            <a:ext cx="1158703" cy="561323"/>
            <a:chOff x="5030043" y="3099059"/>
            <a:chExt cx="1849450" cy="955838"/>
          </a:xfrm>
          <a:noFill/>
        </p:grpSpPr>
        <p:pic>
          <p:nvPicPr>
            <p:cNvPr id="18" name="Graphic 17" descr="Network outline">
              <a:extLst>
                <a:ext uri="{FF2B5EF4-FFF2-40B4-BE49-F238E27FC236}">
                  <a16:creationId xmlns:a16="http://schemas.microsoft.com/office/drawing/2014/main" id="{236FC24D-5966-45C8-09FA-3142087EE4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30043" y="3266059"/>
              <a:ext cx="637414" cy="637414"/>
            </a:xfrm>
            <a:prstGeom prst="rect">
              <a:avLst/>
            </a:prstGeom>
          </p:spPr>
        </p:pic>
        <p:pic>
          <p:nvPicPr>
            <p:cNvPr id="23" name="Graphic 22" descr="Network outline">
              <a:extLst>
                <a:ext uri="{FF2B5EF4-FFF2-40B4-BE49-F238E27FC236}">
                  <a16:creationId xmlns:a16="http://schemas.microsoft.com/office/drawing/2014/main" id="{C87D055D-9000-8923-13A1-2BF3EB4BE25A}"/>
                </a:ext>
              </a:extLst>
            </p:cNvPr>
            <p:cNvPicPr>
              <a:picLocks noChangeAspect="1"/>
            </p:cNvPicPr>
            <p:nvPr/>
          </p:nvPicPr>
          <p:blipFill>
            <a:blip r:embed="rId8">
              <a:extLst>
                <a:ext uri="{96DAC541-7B7A-43D3-8B79-37D633B846F1}">
                  <asvg:svgBlip xmlns:asvg="http://schemas.microsoft.com/office/drawing/2016/SVG/main" r:embed="rId10"/>
                </a:ext>
              </a:extLst>
            </a:blip>
            <a:stretch>
              <a:fillRect/>
            </a:stretch>
          </p:blipFill>
          <p:spPr>
            <a:xfrm rot="1220229">
              <a:off x="5440206" y="3099059"/>
              <a:ext cx="637414" cy="637414"/>
            </a:xfrm>
            <a:prstGeom prst="rect">
              <a:avLst/>
            </a:prstGeom>
          </p:spPr>
        </p:pic>
        <p:pic>
          <p:nvPicPr>
            <p:cNvPr id="24" name="Graphic 23" descr="Network outline">
              <a:extLst>
                <a:ext uri="{FF2B5EF4-FFF2-40B4-BE49-F238E27FC236}">
                  <a16:creationId xmlns:a16="http://schemas.microsoft.com/office/drawing/2014/main" id="{F2F9DA8A-70F1-6A9D-3AA4-3CA3EF6CDD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828318">
              <a:off x="5859617" y="3417483"/>
              <a:ext cx="637414" cy="637414"/>
            </a:xfrm>
            <a:prstGeom prst="rect">
              <a:avLst/>
            </a:prstGeom>
          </p:spPr>
        </p:pic>
        <p:pic>
          <p:nvPicPr>
            <p:cNvPr id="25" name="Graphic 24" descr="Network outline">
              <a:extLst>
                <a:ext uri="{FF2B5EF4-FFF2-40B4-BE49-F238E27FC236}">
                  <a16:creationId xmlns:a16="http://schemas.microsoft.com/office/drawing/2014/main" id="{C2CE8307-24B3-79A1-DE60-AC044CDA87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670270">
              <a:off x="6242079" y="3381333"/>
              <a:ext cx="637414" cy="637414"/>
            </a:xfrm>
            <a:prstGeom prst="rect">
              <a:avLst/>
            </a:prstGeom>
          </p:spPr>
        </p:pic>
      </p:grpSp>
      <p:pic>
        <p:nvPicPr>
          <p:cNvPr id="26" name="Picture 2">
            <a:extLst>
              <a:ext uri="{FF2B5EF4-FFF2-40B4-BE49-F238E27FC236}">
                <a16:creationId xmlns:a16="http://schemas.microsoft.com/office/drawing/2014/main" id="{3793AE34-B675-98B8-D7D8-EF3CA92B397B}"/>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500" b="92222" l="10000" r="90000">
                        <a14:foregroundMark x1="42093" y1="20556" x2="42135" y2="22315"/>
                        <a14:foregroundMark x1="41667" y1="2500" x2="42032" y2="17963"/>
                        <a14:foregroundMark x1="42135" y1="22315" x2="42292" y2="22778"/>
                        <a14:foregroundMark x1="41667" y1="2963" x2="41667" y2="2963"/>
                        <a14:foregroundMark x1="37760" y1="85556" x2="40743" y2="91253"/>
                        <a14:foregroundMark x1="47135" y1="91204" x2="49688" y2="89630"/>
                        <a14:foregroundMark x1="59167" y1="87593" x2="62344" y2="90556"/>
                        <a14:foregroundMark x1="41146" y1="17685" x2="42604" y2="20556"/>
                        <a14:backgroundMark x1="41302" y1="86852" x2="41302" y2="86852"/>
                        <a14:backgroundMark x1="41250" y1="91759" x2="41250" y2="91759"/>
                        <a14:backgroundMark x1="41406" y1="86296" x2="41250" y2="92037"/>
                        <a14:backgroundMark x1="41042" y1="92315" x2="41042" y2="92315"/>
                        <a14:backgroundMark x1="41146" y1="92222" x2="41146" y2="92685"/>
                        <a14:backgroundMark x1="41510" y1="91574" x2="40885" y2="92037"/>
                        <a14:backgroundMark x1="41146" y1="91481" x2="40729" y2="92037"/>
                        <a14:backgroundMark x1="41510" y1="92037" x2="41302" y2="92685"/>
                      </a14:backgroundRemoval>
                    </a14:imgEffect>
                  </a14:imgLayer>
                </a14:imgProps>
              </a:ext>
              <a:ext uri="{28A0092B-C50C-407E-A947-70E740481C1C}">
                <a14:useLocalDpi xmlns:a14="http://schemas.microsoft.com/office/drawing/2010/main" val="0"/>
              </a:ext>
            </a:extLst>
          </a:blip>
          <a:srcRect l="33430" r="33103"/>
          <a:stretch/>
        </p:blipFill>
        <p:spPr bwMode="auto">
          <a:xfrm>
            <a:off x="5909546" y="4674908"/>
            <a:ext cx="648505" cy="1089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85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ighway with cars on it&#10;&#10;Description automatically generated">
            <a:extLst>
              <a:ext uri="{FF2B5EF4-FFF2-40B4-BE49-F238E27FC236}">
                <a16:creationId xmlns:a16="http://schemas.microsoft.com/office/drawing/2014/main" id="{20752921-0476-3A1F-865F-BBDF87E2D3E2}"/>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32144" r="33786" b="5587"/>
          <a:stretch/>
        </p:blipFill>
        <p:spPr>
          <a:xfrm>
            <a:off x="4042107" y="-1"/>
            <a:ext cx="4085893" cy="6845725"/>
          </a:xfrm>
          <a:prstGeom prst="rect">
            <a:avLst/>
          </a:prstGeom>
        </p:spPr>
      </p:pic>
      <p:pic>
        <p:nvPicPr>
          <p:cNvPr id="30" name="Picture 29" descr="A person using a phone in a grocery store&#10;&#10;Description automatically generated">
            <a:extLst>
              <a:ext uri="{FF2B5EF4-FFF2-40B4-BE49-F238E27FC236}">
                <a16:creationId xmlns:a16="http://schemas.microsoft.com/office/drawing/2014/main" id="{C62DF8C9-4FD3-2804-12E7-557A47D05C5B}"/>
              </a:ext>
            </a:extLst>
          </p:cNvPr>
          <p:cNvPicPr>
            <a:picLocks noChangeAspect="1"/>
          </p:cNvPicPr>
          <p:nvPr/>
        </p:nvPicPr>
        <p:blipFill>
          <a:blip r:embed="rId4">
            <a:alphaModFix amt="50000"/>
          </a:blip>
          <a:srcRect b="5587"/>
          <a:stretch/>
        </p:blipFill>
        <p:spPr>
          <a:xfrm>
            <a:off x="-21893" y="12273"/>
            <a:ext cx="4063999" cy="6845728"/>
          </a:xfrm>
          <a:prstGeom prst="rect">
            <a:avLst/>
          </a:prstGeom>
        </p:spPr>
      </p:pic>
      <p:pic>
        <p:nvPicPr>
          <p:cNvPr id="26" name="Picture 25">
            <a:extLst>
              <a:ext uri="{FF2B5EF4-FFF2-40B4-BE49-F238E27FC236}">
                <a16:creationId xmlns:a16="http://schemas.microsoft.com/office/drawing/2014/main" id="{C1C1DD42-B077-15CF-1292-BD5DE6409017}"/>
              </a:ext>
            </a:extLst>
          </p:cNvPr>
          <p:cNvPicPr>
            <a:picLocks noChangeAspect="1"/>
          </p:cNvPicPr>
          <p:nvPr/>
        </p:nvPicPr>
        <p:blipFill>
          <a:blip r:embed="rId5">
            <a:alphaModFix amt="50000"/>
          </a:blip>
          <a:srcRect l="33363" r="33184"/>
          <a:stretch/>
        </p:blipFill>
        <p:spPr>
          <a:xfrm>
            <a:off x="8128000" y="12272"/>
            <a:ext cx="4085892" cy="6845725"/>
          </a:xfrm>
          <a:prstGeom prst="rect">
            <a:avLst/>
          </a:prstGeom>
        </p:spPr>
      </p:pic>
      <p:sp>
        <p:nvSpPr>
          <p:cNvPr id="24" name="Rectangle 23">
            <a:extLst>
              <a:ext uri="{FF2B5EF4-FFF2-40B4-BE49-F238E27FC236}">
                <a16:creationId xmlns:a16="http://schemas.microsoft.com/office/drawing/2014/main" id="{040D59E9-7DD4-44C7-210E-51197D3F68CB}"/>
              </a:ext>
            </a:extLst>
          </p:cNvPr>
          <p:cNvSpPr/>
          <p:nvPr/>
        </p:nvSpPr>
        <p:spPr>
          <a:xfrm rot="10800000">
            <a:off x="-11252" y="0"/>
            <a:ext cx="12203249" cy="1962615"/>
          </a:xfrm>
          <a:prstGeom prst="rect">
            <a:avLst/>
          </a:prstGeom>
          <a:gradFill>
            <a:gsLst>
              <a:gs pos="0">
                <a:schemeClr val="accent6">
                  <a:alpha val="0"/>
                </a:schemeClr>
              </a:gs>
              <a:gs pos="100000">
                <a:schemeClr val="accent6">
                  <a:alpha val="84339"/>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44000" rtlCol="0" anchor="t"/>
          <a:lstStyle/>
          <a:p>
            <a:pPr algn="ctr"/>
            <a:endParaRPr lang="en-US" sz="1600">
              <a:solidFill>
                <a:schemeClr val="accent1"/>
              </a:solidFill>
              <a:latin typeface="IntelOne Display Medium" panose="020B0503020203020204" pitchFamily="34" charset="77"/>
            </a:endParaRPr>
          </a:p>
        </p:txBody>
      </p:sp>
      <p:sp>
        <p:nvSpPr>
          <p:cNvPr id="19" name="Rectangle 18">
            <a:extLst>
              <a:ext uri="{FF2B5EF4-FFF2-40B4-BE49-F238E27FC236}">
                <a16:creationId xmlns:a16="http://schemas.microsoft.com/office/drawing/2014/main" id="{6E661858-CFEA-D9F8-0822-1382493C6FC4}"/>
              </a:ext>
            </a:extLst>
          </p:cNvPr>
          <p:cNvSpPr/>
          <p:nvPr/>
        </p:nvSpPr>
        <p:spPr>
          <a:xfrm>
            <a:off x="0" y="4121063"/>
            <a:ext cx="12192000" cy="2736935"/>
          </a:xfrm>
          <a:prstGeom prst="rect">
            <a:avLst/>
          </a:prstGeom>
          <a:gradFill>
            <a:gsLst>
              <a:gs pos="27000">
                <a:schemeClr val="tx1">
                  <a:alpha val="0"/>
                </a:schemeClr>
              </a:gs>
              <a:gs pos="100000">
                <a:srgbClr val="183544">
                  <a:lumMod val="50000"/>
                </a:srgbClr>
              </a:gs>
              <a:gs pos="62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sp>
        <p:nvSpPr>
          <p:cNvPr id="5" name="Rectangle 4">
            <a:extLst>
              <a:ext uri="{FF2B5EF4-FFF2-40B4-BE49-F238E27FC236}">
                <a16:creationId xmlns:a16="http://schemas.microsoft.com/office/drawing/2014/main" id="{5CE0D5E3-4752-ACD4-409E-3CB25FBF91D7}"/>
              </a:ext>
            </a:extLst>
          </p:cNvPr>
          <p:cNvSpPr/>
          <p:nvPr/>
        </p:nvSpPr>
        <p:spPr>
          <a:xfrm>
            <a:off x="0" y="1454697"/>
            <a:ext cx="12192000" cy="5403303"/>
          </a:xfrm>
          <a:prstGeom prst="rect">
            <a:avLst/>
          </a:prstGeom>
          <a:gradFill>
            <a:gsLst>
              <a:gs pos="27000">
                <a:schemeClr val="tx1">
                  <a:alpha val="0"/>
                </a:schemeClr>
              </a:gs>
              <a:gs pos="100000">
                <a:srgbClr val="183544">
                  <a:lumMod val="50000"/>
                </a:srgbClr>
              </a:gs>
              <a:gs pos="62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sp>
        <p:nvSpPr>
          <p:cNvPr id="3" name="Footer Placeholder 2">
            <a:extLst>
              <a:ext uri="{FF2B5EF4-FFF2-40B4-BE49-F238E27FC236}">
                <a16:creationId xmlns:a16="http://schemas.microsoft.com/office/drawing/2014/main" id="{18976D3F-E7DF-BDFA-0342-F5DF8A4124A0}"/>
              </a:ext>
            </a:extLst>
          </p:cNvPr>
          <p:cNvSpPr>
            <a:spLocks noGrp="1"/>
          </p:cNvSpPr>
          <p:nvPr>
            <p:ph type="ftr" sz="quarter" idx="11"/>
          </p:nvPr>
        </p:nvSpPr>
        <p:spPr/>
        <p:txBody>
          <a:bodyPr/>
          <a:lstStyle/>
          <a:p>
            <a:r>
              <a:rPr lang="en-GB"/>
              <a:t>CES 2025</a:t>
            </a:r>
          </a:p>
        </p:txBody>
      </p:sp>
      <p:sp>
        <p:nvSpPr>
          <p:cNvPr id="7" name="Title 5">
            <a:extLst>
              <a:ext uri="{FF2B5EF4-FFF2-40B4-BE49-F238E27FC236}">
                <a16:creationId xmlns:a16="http://schemas.microsoft.com/office/drawing/2014/main" id="{2B988CB9-43F4-FB82-B177-EC3350CCC46F}"/>
              </a:ext>
            </a:extLst>
          </p:cNvPr>
          <p:cNvSpPr txBox="1">
            <a:spLocks/>
          </p:cNvSpPr>
          <p:nvPr/>
        </p:nvSpPr>
        <p:spPr>
          <a:xfrm>
            <a:off x="454025" y="591569"/>
            <a:ext cx="11280774" cy="48482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n-US" sz="6600"/>
              <a:t>Three Things to Remember</a:t>
            </a:r>
            <a:endParaRPr lang="en-NL" sz="6600"/>
          </a:p>
        </p:txBody>
      </p:sp>
      <p:sp>
        <p:nvSpPr>
          <p:cNvPr id="12" name="TextBox 11">
            <a:extLst>
              <a:ext uri="{FF2B5EF4-FFF2-40B4-BE49-F238E27FC236}">
                <a16:creationId xmlns:a16="http://schemas.microsoft.com/office/drawing/2014/main" id="{156A94E0-46C2-32CA-D0D2-1BE0AC249B45}"/>
              </a:ext>
            </a:extLst>
          </p:cNvPr>
          <p:cNvSpPr txBox="1"/>
          <p:nvPr/>
        </p:nvSpPr>
        <p:spPr>
          <a:xfrm>
            <a:off x="4064000" y="4669676"/>
            <a:ext cx="3795713" cy="584775"/>
          </a:xfrm>
          <a:prstGeom prst="rect">
            <a:avLst/>
          </a:prstGeom>
          <a:noFill/>
        </p:spPr>
        <p:txBody>
          <a:bodyPr wrap="square" lIns="251999" rIns="36000">
            <a:spAutoFit/>
          </a:bodyPr>
          <a:lstStyle/>
          <a:p>
            <a:pPr marR="0" lvl="0" algn="l" defTabSz="541842" rtl="0" eaLnBrk="1" fontAlgn="auto" latinLnBrk="0" hangingPunct="1">
              <a:lnSpc>
                <a:spcPct val="100000"/>
              </a:lnSpc>
              <a:spcBef>
                <a:spcPts val="0"/>
              </a:spcBef>
              <a:spcAft>
                <a:spcPts val="0"/>
              </a:spcAft>
              <a:buClr>
                <a:srgbClr val="00C7FD"/>
              </a:buClr>
              <a:buSzTx/>
              <a:tabLst/>
              <a:defRPr/>
            </a:pPr>
            <a:r>
              <a:rPr kumimoji="0" lang="en-US" sz="1600" u="none" strike="noStrike" kern="0" cap="none" spc="0" normalizeH="0" baseline="0" noProof="0">
                <a:ln>
                  <a:noFill/>
                </a:ln>
                <a:solidFill>
                  <a:srgbClr val="FFFFFF"/>
                </a:solidFill>
                <a:effectLst/>
                <a:uLnTx/>
                <a:uFillTx/>
                <a:latin typeface="IntelOne Text" panose="020B0503020203020204" pitchFamily="34" charset="77"/>
                <a:ea typeface="Calibri"/>
                <a:cs typeface="Arial"/>
              </a:rPr>
              <a:t>Edge is the center of gravity for AI Inference</a:t>
            </a:r>
          </a:p>
        </p:txBody>
      </p:sp>
      <p:sp>
        <p:nvSpPr>
          <p:cNvPr id="13" name="TextBox 12">
            <a:extLst>
              <a:ext uri="{FF2B5EF4-FFF2-40B4-BE49-F238E27FC236}">
                <a16:creationId xmlns:a16="http://schemas.microsoft.com/office/drawing/2014/main" id="{4BD5E8EA-A5FD-C423-A6C7-C5AA2D47D230}"/>
              </a:ext>
            </a:extLst>
          </p:cNvPr>
          <p:cNvSpPr txBox="1"/>
          <p:nvPr/>
        </p:nvSpPr>
        <p:spPr>
          <a:xfrm>
            <a:off x="0" y="4669676"/>
            <a:ext cx="3345015" cy="830997"/>
          </a:xfrm>
          <a:prstGeom prst="rect">
            <a:avLst/>
          </a:prstGeom>
          <a:noFill/>
        </p:spPr>
        <p:txBody>
          <a:bodyPr wrap="square" lIns="251999" rIns="36000">
            <a:spAutoFit/>
          </a:bodyPr>
          <a:lstStyle/>
          <a:p>
            <a:pPr marR="0" lvl="0" algn="l" defTabSz="541842" rtl="0" eaLnBrk="1" fontAlgn="auto" latinLnBrk="0" hangingPunct="1">
              <a:lnSpc>
                <a:spcPct val="100000"/>
              </a:lnSpc>
              <a:spcBef>
                <a:spcPts val="0"/>
              </a:spcBef>
              <a:spcAft>
                <a:spcPts val="0"/>
              </a:spcAft>
              <a:buClr>
                <a:srgbClr val="00C7FD"/>
              </a:buClr>
              <a:buSzTx/>
              <a:tabLst/>
              <a:defRPr/>
            </a:pPr>
            <a:r>
              <a:rPr kumimoji="0" lang="en-US" sz="1600" u="none" strike="noStrike" kern="0" cap="none" spc="0" normalizeH="0" baseline="0" noProof="0">
                <a:ln>
                  <a:noFill/>
                </a:ln>
                <a:solidFill>
                  <a:srgbClr val="FFFFFF"/>
                </a:solidFill>
                <a:effectLst/>
                <a:uLnTx/>
                <a:uFillTx/>
                <a:latin typeface="IntelOne Text" panose="020B0503020203020204" pitchFamily="34" charset="77"/>
                <a:ea typeface="Calibri"/>
                <a:cs typeface="Arial"/>
              </a:rPr>
              <a:t>Intel launches new product offerings to address the needs of edge compute and AI</a:t>
            </a:r>
          </a:p>
        </p:txBody>
      </p:sp>
      <p:sp>
        <p:nvSpPr>
          <p:cNvPr id="14" name="TextBox 13">
            <a:extLst>
              <a:ext uri="{FF2B5EF4-FFF2-40B4-BE49-F238E27FC236}">
                <a16:creationId xmlns:a16="http://schemas.microsoft.com/office/drawing/2014/main" id="{F7FA9702-DAA2-1DD0-E3BB-03D3822AE265}"/>
              </a:ext>
            </a:extLst>
          </p:cNvPr>
          <p:cNvSpPr txBox="1"/>
          <p:nvPr/>
        </p:nvSpPr>
        <p:spPr>
          <a:xfrm>
            <a:off x="8149893" y="4669676"/>
            <a:ext cx="3468468" cy="1077218"/>
          </a:xfrm>
          <a:prstGeom prst="rect">
            <a:avLst/>
          </a:prstGeom>
          <a:noFill/>
        </p:spPr>
        <p:txBody>
          <a:bodyPr wrap="square" lIns="251999" rIns="36000">
            <a:spAutoFit/>
          </a:bodyPr>
          <a:lstStyle/>
          <a:p>
            <a:pPr marR="0" lvl="0" algn="l" defTabSz="541842" rtl="0" eaLnBrk="1" fontAlgn="auto" latinLnBrk="0" hangingPunct="1">
              <a:lnSpc>
                <a:spcPct val="100000"/>
              </a:lnSpc>
              <a:spcBef>
                <a:spcPts val="0"/>
              </a:spcBef>
              <a:spcAft>
                <a:spcPts val="0"/>
              </a:spcAft>
              <a:buClr>
                <a:srgbClr val="00C7FD"/>
              </a:buClr>
              <a:buSzTx/>
              <a:tabLst/>
              <a:defRPr/>
            </a:pPr>
            <a:r>
              <a:rPr kumimoji="0" lang="en-US" sz="1600" u="none" strike="noStrike" kern="0" cap="none" spc="0" normalizeH="0" baseline="0" noProof="0">
                <a:ln>
                  <a:noFill/>
                </a:ln>
                <a:solidFill>
                  <a:srgbClr val="FFFFFF"/>
                </a:solidFill>
                <a:effectLst/>
                <a:uLnTx/>
                <a:uFillTx/>
                <a:latin typeface="IntelOne Text" panose="020B0503020203020204" pitchFamily="34" charset="77"/>
                <a:ea typeface="Calibri"/>
                <a:cs typeface="Arial"/>
              </a:rPr>
              <a:t>Delivering leadership AI performance per watt per dollar optimized for everyday edge workloads</a:t>
            </a:r>
          </a:p>
        </p:txBody>
      </p:sp>
      <p:sp>
        <p:nvSpPr>
          <p:cNvPr id="15" name="Title 4">
            <a:extLst>
              <a:ext uri="{FF2B5EF4-FFF2-40B4-BE49-F238E27FC236}">
                <a16:creationId xmlns:a16="http://schemas.microsoft.com/office/drawing/2014/main" id="{9C45CF16-2E62-E329-42AE-E0FBB8D8D677}"/>
              </a:ext>
            </a:extLst>
          </p:cNvPr>
          <p:cNvSpPr txBox="1">
            <a:spLocks/>
          </p:cNvSpPr>
          <p:nvPr/>
        </p:nvSpPr>
        <p:spPr>
          <a:xfrm>
            <a:off x="0" y="3782336"/>
            <a:ext cx="1271860" cy="812832"/>
          </a:xfrm>
          <a:prstGeom prst="rect">
            <a:avLst/>
          </a:prstGeom>
        </p:spPr>
        <p:txBody>
          <a:bodyPr vert="horz" lIns="251999" tIns="45720" rIns="3600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a:gradFill>
                  <a:gsLst>
                    <a:gs pos="0">
                      <a:schemeClr val="bg1"/>
                    </a:gs>
                    <a:gs pos="100000">
                      <a:srgbClr val="76CEFF"/>
                    </a:gs>
                  </a:gsLst>
                  <a:lin ang="7200000" scaled="0"/>
                </a:gradFill>
                <a:effectLst>
                  <a:outerShdw blurRad="76200" sx="103000" sy="103000" algn="ctr" rotWithShape="0">
                    <a:prstClr val="black">
                      <a:alpha val="40000"/>
                    </a:prstClr>
                  </a:outerShdw>
                </a:effectLst>
                <a:latin typeface="IntelOne Display Light" panose="020B0403020203020204" pitchFamily="34" charset="77"/>
              </a:rPr>
              <a:t>01</a:t>
            </a:r>
          </a:p>
        </p:txBody>
      </p:sp>
      <p:sp>
        <p:nvSpPr>
          <p:cNvPr id="16" name="Title 4">
            <a:extLst>
              <a:ext uri="{FF2B5EF4-FFF2-40B4-BE49-F238E27FC236}">
                <a16:creationId xmlns:a16="http://schemas.microsoft.com/office/drawing/2014/main" id="{21ED2196-0C40-DC83-4E54-84F274C59432}"/>
              </a:ext>
            </a:extLst>
          </p:cNvPr>
          <p:cNvSpPr txBox="1">
            <a:spLocks/>
          </p:cNvSpPr>
          <p:nvPr/>
        </p:nvSpPr>
        <p:spPr>
          <a:xfrm>
            <a:off x="4064000" y="3782336"/>
            <a:ext cx="1271860" cy="812832"/>
          </a:xfrm>
          <a:prstGeom prst="rect">
            <a:avLst/>
          </a:prstGeom>
        </p:spPr>
        <p:txBody>
          <a:bodyPr vert="horz" lIns="251999" tIns="45720" rIns="3600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a:gradFill>
                  <a:gsLst>
                    <a:gs pos="0">
                      <a:schemeClr val="bg1"/>
                    </a:gs>
                    <a:gs pos="100000">
                      <a:srgbClr val="76CEFF"/>
                    </a:gs>
                  </a:gsLst>
                  <a:lin ang="7200000" scaled="0"/>
                </a:gradFill>
                <a:effectLst>
                  <a:outerShdw blurRad="76200" sx="103000" sy="103000" algn="ctr" rotWithShape="0">
                    <a:prstClr val="black">
                      <a:alpha val="40000"/>
                    </a:prstClr>
                  </a:outerShdw>
                </a:effectLst>
                <a:latin typeface="IntelOne Display Light" panose="020B0403020203020204" pitchFamily="34" charset="77"/>
              </a:rPr>
              <a:t>02</a:t>
            </a:r>
          </a:p>
        </p:txBody>
      </p:sp>
      <p:sp>
        <p:nvSpPr>
          <p:cNvPr id="17" name="Title 4">
            <a:extLst>
              <a:ext uri="{FF2B5EF4-FFF2-40B4-BE49-F238E27FC236}">
                <a16:creationId xmlns:a16="http://schemas.microsoft.com/office/drawing/2014/main" id="{E6ED68FF-054B-C437-8713-4C9F7CE63620}"/>
              </a:ext>
            </a:extLst>
          </p:cNvPr>
          <p:cNvSpPr txBox="1">
            <a:spLocks/>
          </p:cNvSpPr>
          <p:nvPr/>
        </p:nvSpPr>
        <p:spPr>
          <a:xfrm>
            <a:off x="8104466" y="3782336"/>
            <a:ext cx="1271860" cy="812832"/>
          </a:xfrm>
          <a:prstGeom prst="rect">
            <a:avLst/>
          </a:prstGeom>
        </p:spPr>
        <p:txBody>
          <a:bodyPr vert="horz" lIns="251999" tIns="45720" rIns="3600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a:gradFill>
                  <a:gsLst>
                    <a:gs pos="0">
                      <a:schemeClr val="bg1"/>
                    </a:gs>
                    <a:gs pos="100000">
                      <a:srgbClr val="76CEFF"/>
                    </a:gs>
                  </a:gsLst>
                  <a:lin ang="7200000" scaled="0"/>
                </a:gradFill>
                <a:effectLst>
                  <a:outerShdw blurRad="76200" sx="103000" sy="103000" algn="ctr" rotWithShape="0">
                    <a:prstClr val="black">
                      <a:alpha val="40000"/>
                    </a:prstClr>
                  </a:outerShdw>
                </a:effectLst>
                <a:latin typeface="IntelOne Display Light" panose="020B0403020203020204" pitchFamily="34" charset="77"/>
              </a:rPr>
              <a:t>03</a:t>
            </a:r>
          </a:p>
        </p:txBody>
      </p:sp>
    </p:spTree>
    <p:extLst>
      <p:ext uri="{BB962C8B-B14F-4D97-AF65-F5344CB8AC3E}">
        <p14:creationId xmlns:p14="http://schemas.microsoft.com/office/powerpoint/2010/main" val="367513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20F43-BB7B-3149-B206-704B303C4EED}"/>
              </a:ext>
            </a:extLst>
          </p:cNvPr>
          <p:cNvSpPr>
            <a:spLocks noGrp="1"/>
          </p:cNvSpPr>
          <p:nvPr>
            <p:ph type="title"/>
          </p:nvPr>
        </p:nvSpPr>
        <p:spPr/>
        <p:txBody>
          <a:bodyPr/>
          <a:lstStyle/>
          <a:p>
            <a:r>
              <a:rPr lang="en-US"/>
              <a:t>Notices &amp; Disclaimers</a:t>
            </a:r>
            <a:br>
              <a:rPr lang="en-US"/>
            </a:br>
            <a:endParaRPr lang="en-US"/>
          </a:p>
        </p:txBody>
      </p:sp>
      <p:sp>
        <p:nvSpPr>
          <p:cNvPr id="3" name="Footer Placeholder 2">
            <a:extLst>
              <a:ext uri="{FF2B5EF4-FFF2-40B4-BE49-F238E27FC236}">
                <a16:creationId xmlns:a16="http://schemas.microsoft.com/office/drawing/2014/main" id="{236D1B16-30EB-ADCD-27DA-AD0593ECDC4A}"/>
              </a:ext>
            </a:extLst>
          </p:cNvPr>
          <p:cNvSpPr>
            <a:spLocks noGrp="1"/>
          </p:cNvSpPr>
          <p:nvPr>
            <p:ph type="ftr" sz="quarter" idx="11"/>
          </p:nvPr>
        </p:nvSpPr>
        <p:spPr/>
        <p:txBody>
          <a:bodyPr/>
          <a:lstStyle/>
          <a:p>
            <a:r>
              <a:rPr lang="en-GB"/>
              <a:t>CES 2025</a:t>
            </a:r>
          </a:p>
        </p:txBody>
      </p:sp>
      <p:sp>
        <p:nvSpPr>
          <p:cNvPr id="6" name="TextBox 5">
            <a:extLst>
              <a:ext uri="{FF2B5EF4-FFF2-40B4-BE49-F238E27FC236}">
                <a16:creationId xmlns:a16="http://schemas.microsoft.com/office/drawing/2014/main" id="{2D10D0E5-81D2-3AA2-6223-C9214C9B3421}"/>
              </a:ext>
            </a:extLst>
          </p:cNvPr>
          <p:cNvSpPr txBox="1"/>
          <p:nvPr/>
        </p:nvSpPr>
        <p:spPr>
          <a:xfrm>
            <a:off x="454025" y="1100044"/>
            <a:ext cx="11279187" cy="4832092"/>
          </a:xfrm>
          <a:prstGeom prst="rect">
            <a:avLst/>
          </a:prstGeom>
          <a:noFill/>
        </p:spPr>
        <p:txBody>
          <a:bodyPr wrap="square">
            <a:spAutoFit/>
          </a:bodyPr>
          <a:lstStyle/>
          <a:p>
            <a:pPr algn="l"/>
            <a:r>
              <a:rPr lang="en-US" sz="1400" b="0" i="0">
                <a:solidFill>
                  <a:schemeClr val="bg1"/>
                </a:solidFill>
                <a:effectLst/>
              </a:rPr>
              <a:t>Performance varies by use, configuration and other factors. Learn more on the </a:t>
            </a:r>
            <a:r>
              <a:rPr lang="en-US" sz="1400" b="0" i="0" u="sng">
                <a:solidFill>
                  <a:schemeClr val="bg1"/>
                </a:solidFill>
                <a:effectLst/>
                <a:hlinkClick r:id="rId2">
                  <a:extLst>
                    <a:ext uri="{A12FA001-AC4F-418D-AE19-62706E023703}">
                      <ahyp:hlinkClr xmlns:ahyp="http://schemas.microsoft.com/office/drawing/2018/hyperlinkcolor" val="tx"/>
                    </a:ext>
                  </a:extLst>
                </a:hlinkClick>
              </a:rPr>
              <a:t>Performance Index site</a:t>
            </a:r>
            <a:r>
              <a:rPr lang="en-US" sz="1400" b="0" i="0">
                <a:solidFill>
                  <a:schemeClr val="bg1"/>
                </a:solidFill>
                <a:effectLst/>
              </a:rPr>
              <a:t>. </a:t>
            </a:r>
          </a:p>
          <a:p>
            <a:pPr algn="l"/>
            <a:endParaRPr lang="en-US" sz="1400" b="0" i="0">
              <a:solidFill>
                <a:schemeClr val="bg1"/>
              </a:solidFill>
              <a:effectLst/>
            </a:endParaRPr>
          </a:p>
          <a:p>
            <a:pPr algn="l"/>
            <a:r>
              <a:rPr lang="en-US" sz="1400" b="0" i="0">
                <a:solidFill>
                  <a:schemeClr val="bg1"/>
                </a:solidFill>
                <a:effectLst/>
              </a:rPr>
              <a:t>Performance results are based on testing as of dates shown in configurations and may not reflect all publicly available updates.  See backup for configuration details.  </a:t>
            </a:r>
          </a:p>
          <a:p>
            <a:pPr algn="l"/>
            <a:endParaRPr lang="en-US" sz="1400">
              <a:solidFill>
                <a:schemeClr val="bg1"/>
              </a:solidFill>
            </a:endParaRPr>
          </a:p>
          <a:p>
            <a:pPr algn="l"/>
            <a:r>
              <a:rPr lang="en-US" sz="1400" b="0" i="0">
                <a:solidFill>
                  <a:schemeClr val="bg1"/>
                </a:solidFill>
                <a:effectLst/>
              </a:rPr>
              <a:t>No product or component can be absolutely secure. </a:t>
            </a:r>
          </a:p>
          <a:p>
            <a:pPr algn="l"/>
            <a:endParaRPr lang="en-US" sz="1400" b="0" i="0">
              <a:solidFill>
                <a:schemeClr val="bg1"/>
              </a:solidFill>
              <a:effectLst/>
            </a:endParaRPr>
          </a:p>
          <a:p>
            <a:pPr algn="l"/>
            <a:r>
              <a:rPr lang="en-US" sz="1400" b="0" i="0">
                <a:solidFill>
                  <a:schemeClr val="bg1"/>
                </a:solidFill>
                <a:effectLst/>
              </a:rPr>
              <a:t>Your costs and results may vary. </a:t>
            </a:r>
          </a:p>
          <a:p>
            <a:pPr algn="l"/>
            <a:endParaRPr lang="en-US" sz="1400" b="0" i="0">
              <a:solidFill>
                <a:schemeClr val="bg1"/>
              </a:solidFill>
              <a:effectLst/>
            </a:endParaRPr>
          </a:p>
          <a:p>
            <a:pPr algn="l"/>
            <a:r>
              <a:rPr lang="en-US" sz="1400" b="0" i="0">
                <a:solidFill>
                  <a:schemeClr val="bg1"/>
                </a:solidFill>
                <a:effectLst/>
              </a:rPr>
              <a:t>Intel technologies may require enabled hardware, software or service activation.</a:t>
            </a:r>
          </a:p>
          <a:p>
            <a:pPr algn="l"/>
            <a:endParaRPr lang="en-US" sz="1400" b="0" i="0">
              <a:solidFill>
                <a:schemeClr val="bg1"/>
              </a:solidFill>
              <a:effectLst/>
            </a:endParaRPr>
          </a:p>
          <a:p>
            <a:pPr algn="l"/>
            <a:r>
              <a:rPr lang="en-US" sz="1400" b="0" i="0">
                <a:solidFill>
                  <a:schemeClr val="bg1"/>
                </a:solidFill>
                <a:effectLst/>
              </a:rPr>
              <a:t>Intel does not control or audit third-party data.  You should consult other sources to evaluate accuracy.</a:t>
            </a:r>
          </a:p>
          <a:p>
            <a:pPr algn="l"/>
            <a:endParaRPr lang="en-US" sz="1400" b="0" i="0">
              <a:solidFill>
                <a:schemeClr val="bg1"/>
              </a:solidFill>
              <a:effectLst/>
            </a:endParaRPr>
          </a:p>
          <a:p>
            <a:pPr algn="l"/>
            <a:r>
              <a:rPr lang="en-GB" sz="1400">
                <a:solidFill>
                  <a:schemeClr val="bg1"/>
                </a:solidFill>
                <a:effectLst/>
                <a:ea typeface="Times New Roman" panose="02020603050405020304" pitchFamily="18" charset="0"/>
                <a:cs typeface="Aptos" panose="020B0004020202020204" pitchFamily="34" charset="0"/>
              </a:rPr>
              <a:t>Intel is committed to respecting human rights and avoiding causing or contributing to adverse impacts on human rights. See </a:t>
            </a:r>
            <a:r>
              <a:rPr lang="en-GB" sz="1400" u="sng">
                <a:solidFill>
                  <a:schemeClr val="bg1"/>
                </a:solidFill>
                <a:effectLst/>
                <a:ea typeface="Times New Roman" panose="02020603050405020304" pitchFamily="18" charset="0"/>
                <a:cs typeface="Aptos" panose="020B0004020202020204" pitchFamily="34" charset="0"/>
                <a:hlinkClick r:id="rId3">
                  <a:extLst>
                    <a:ext uri="{A12FA001-AC4F-418D-AE19-62706E023703}">
                      <ahyp:hlinkClr xmlns:ahyp="http://schemas.microsoft.com/office/drawing/2018/hyperlinkcolor" val="tx"/>
                    </a:ext>
                  </a:extLst>
                </a:hlinkClick>
              </a:rPr>
              <a:t>Intel’s Global Human Rights Principles</a:t>
            </a:r>
            <a:r>
              <a:rPr lang="en-GB" sz="1400">
                <a:solidFill>
                  <a:schemeClr val="bg1"/>
                </a:solidFill>
                <a:effectLst/>
                <a:ea typeface="Times New Roman" panose="02020603050405020304" pitchFamily="18" charset="0"/>
                <a:cs typeface="Aptos" panose="020B0004020202020204" pitchFamily="34" charset="0"/>
              </a:rPr>
              <a:t>. Intel’s products and software are intended only to be used in applications that do not cause or contribute to adverse impacts on human rights.</a:t>
            </a:r>
            <a:endParaRPr lang="en-US" sz="1400" b="0" i="0">
              <a:solidFill>
                <a:schemeClr val="bg1"/>
              </a:solidFill>
              <a:effectLst/>
            </a:endParaRPr>
          </a:p>
          <a:p>
            <a:pPr algn="l"/>
            <a:endParaRPr lang="en-US" sz="1400" b="0" i="0">
              <a:solidFill>
                <a:schemeClr val="bg1"/>
              </a:solidFill>
              <a:effectLst/>
            </a:endParaRPr>
          </a:p>
          <a:p>
            <a:pPr algn="l"/>
            <a:r>
              <a:rPr lang="en-US" sz="1400" b="0" i="0">
                <a:solidFill>
                  <a:schemeClr val="bg1"/>
                </a:solidFill>
                <a:effectLst/>
              </a:rPr>
              <a:t>SPEC®, SPECrate® and SPEC CPU® are registered trademarks of the Standard Performance Evaluation Corporation. See http://www.spec.org/spec/trademarks.html for more information.</a:t>
            </a:r>
          </a:p>
          <a:p>
            <a:pPr algn="l"/>
            <a:endParaRPr lang="en-US" sz="1400" b="0" i="0">
              <a:solidFill>
                <a:schemeClr val="bg1"/>
              </a:solidFill>
              <a:effectLst/>
            </a:endParaRPr>
          </a:p>
          <a:p>
            <a:pPr algn="l"/>
            <a:r>
              <a:rPr lang="en-US" sz="1400" b="0" i="0">
                <a:solidFill>
                  <a:schemeClr val="bg1"/>
                </a:solidFill>
                <a:effectLst/>
              </a:rPr>
              <a:t>© Intel Corporation.  Intel, the Intel logo, and other Intel marks are trademarks of Intel Corporation or its subsidiaries.  Other names and brands may be claimed as the property of others. </a:t>
            </a:r>
          </a:p>
        </p:txBody>
      </p:sp>
    </p:spTree>
    <p:extLst>
      <p:ext uri="{BB962C8B-B14F-4D97-AF65-F5344CB8AC3E}">
        <p14:creationId xmlns:p14="http://schemas.microsoft.com/office/powerpoint/2010/main" val="83716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45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F78A7B1-1F8A-AF88-2224-5746967AE5D0}"/>
              </a:ext>
            </a:extLst>
          </p:cNvPr>
          <p:cNvGraphicFramePr>
            <a:graphicFrameLocks noGrp="1"/>
          </p:cNvGraphicFramePr>
          <p:nvPr>
            <p:extLst>
              <p:ext uri="{D42A27DB-BD31-4B8C-83A1-F6EECF244321}">
                <p14:modId xmlns:p14="http://schemas.microsoft.com/office/powerpoint/2010/main" val="2784352563"/>
              </p:ext>
            </p:extLst>
          </p:nvPr>
        </p:nvGraphicFramePr>
        <p:xfrm>
          <a:off x="454026" y="1298575"/>
          <a:ext cx="11279188" cy="5064750"/>
        </p:xfrm>
        <a:graphic>
          <a:graphicData uri="http://schemas.openxmlformats.org/drawingml/2006/table">
            <a:tbl>
              <a:tblPr>
                <a:tableStyleId>{BC89EF96-8CEA-46FF-86C4-4CE0E7609802}</a:tableStyleId>
              </a:tblPr>
              <a:tblGrid>
                <a:gridCol w="662080">
                  <a:extLst>
                    <a:ext uri="{9D8B030D-6E8A-4147-A177-3AD203B41FA5}">
                      <a16:colId xmlns:a16="http://schemas.microsoft.com/office/drawing/2014/main" val="170686325"/>
                    </a:ext>
                  </a:extLst>
                </a:gridCol>
                <a:gridCol w="793376">
                  <a:extLst>
                    <a:ext uri="{9D8B030D-6E8A-4147-A177-3AD203B41FA5}">
                      <a16:colId xmlns:a16="http://schemas.microsoft.com/office/drawing/2014/main" val="3396492769"/>
                    </a:ext>
                  </a:extLst>
                </a:gridCol>
                <a:gridCol w="1053986">
                  <a:extLst>
                    <a:ext uri="{9D8B030D-6E8A-4147-A177-3AD203B41FA5}">
                      <a16:colId xmlns:a16="http://schemas.microsoft.com/office/drawing/2014/main" val="3290259501"/>
                    </a:ext>
                  </a:extLst>
                </a:gridCol>
                <a:gridCol w="864803">
                  <a:extLst>
                    <a:ext uri="{9D8B030D-6E8A-4147-A177-3AD203B41FA5}">
                      <a16:colId xmlns:a16="http://schemas.microsoft.com/office/drawing/2014/main" val="1559046729"/>
                    </a:ext>
                  </a:extLst>
                </a:gridCol>
                <a:gridCol w="2128776">
                  <a:extLst>
                    <a:ext uri="{9D8B030D-6E8A-4147-A177-3AD203B41FA5}">
                      <a16:colId xmlns:a16="http://schemas.microsoft.com/office/drawing/2014/main" val="3436900320"/>
                    </a:ext>
                  </a:extLst>
                </a:gridCol>
                <a:gridCol w="4773706">
                  <a:extLst>
                    <a:ext uri="{9D8B030D-6E8A-4147-A177-3AD203B41FA5}">
                      <a16:colId xmlns:a16="http://schemas.microsoft.com/office/drawing/2014/main" val="1372823091"/>
                    </a:ext>
                  </a:extLst>
                </a:gridCol>
                <a:gridCol w="1002461">
                  <a:extLst>
                    <a:ext uri="{9D8B030D-6E8A-4147-A177-3AD203B41FA5}">
                      <a16:colId xmlns:a16="http://schemas.microsoft.com/office/drawing/2014/main" val="1962034284"/>
                    </a:ext>
                  </a:extLst>
                </a:gridCol>
              </a:tblGrid>
              <a:tr h="395046">
                <a:tc>
                  <a:txBody>
                    <a:bodyPr/>
                    <a:lstStyle/>
                    <a:p>
                      <a:pPr algn="ctr" fontAlgn="b">
                        <a:lnSpc>
                          <a:spcPct val="80000"/>
                        </a:lnSpc>
                      </a:pPr>
                      <a:r>
                        <a:rPr lang="en-US" sz="1000" b="0" i="0" u="none" strike="noStrike">
                          <a:solidFill>
                            <a:schemeClr val="bg1"/>
                          </a:solidFill>
                          <a:effectLst/>
                          <a:latin typeface="IntelOne Text Medium" panose="020B0503020203020204" pitchFamily="34" charset="77"/>
                        </a:rPr>
                        <a:t>Series</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9969"/>
                      </a:schemeClr>
                    </a:solidFill>
                  </a:tcPr>
                </a:tc>
                <a:tc>
                  <a:txBody>
                    <a:bodyPr/>
                    <a:lstStyle/>
                    <a:p>
                      <a:pPr algn="ctr" fontAlgn="b">
                        <a:lnSpc>
                          <a:spcPct val="80000"/>
                        </a:lnSpc>
                      </a:pPr>
                      <a:r>
                        <a:rPr lang="en-US" sz="1000" b="0" i="0" u="none" strike="noStrike">
                          <a:solidFill>
                            <a:schemeClr val="bg1"/>
                          </a:solidFill>
                          <a:effectLst/>
                          <a:latin typeface="IntelOne Text Medium" panose="020B0503020203020204" pitchFamily="34" charset="77"/>
                        </a:rPr>
                        <a:t>Use case</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9969"/>
                      </a:schemeClr>
                    </a:solidFill>
                  </a:tcPr>
                </a:tc>
                <a:tc>
                  <a:txBody>
                    <a:bodyPr/>
                    <a:lstStyle/>
                    <a:p>
                      <a:pPr algn="ctr" fontAlgn="b">
                        <a:lnSpc>
                          <a:spcPct val="80000"/>
                        </a:lnSpc>
                      </a:pPr>
                      <a:r>
                        <a:rPr lang="en-US" sz="1000" b="0" i="0" u="none" strike="noStrike">
                          <a:solidFill>
                            <a:schemeClr val="bg1"/>
                          </a:solidFill>
                          <a:effectLst/>
                          <a:latin typeface="IntelOne Text Medium" panose="020B0503020203020204" pitchFamily="34" charset="77"/>
                        </a:rPr>
                        <a:t>Claim</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9969"/>
                      </a:schemeClr>
                    </a:solidFill>
                  </a:tcPr>
                </a:tc>
                <a:tc>
                  <a:txBody>
                    <a:bodyPr/>
                    <a:lstStyle/>
                    <a:p>
                      <a:pPr algn="ctr" fontAlgn="b">
                        <a:lnSpc>
                          <a:spcPct val="80000"/>
                        </a:lnSpc>
                      </a:pPr>
                      <a:r>
                        <a:rPr lang="en-US" sz="1000" b="0" i="0" u="none" strike="noStrike">
                          <a:solidFill>
                            <a:schemeClr val="bg1"/>
                          </a:solidFill>
                          <a:effectLst/>
                          <a:latin typeface="IntelOne Text Medium" panose="020B0503020203020204" pitchFamily="34" charset="77"/>
                        </a:rPr>
                        <a:t>Processor</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9969"/>
                      </a:schemeClr>
                    </a:solidFill>
                  </a:tcPr>
                </a:tc>
                <a:tc>
                  <a:txBody>
                    <a:bodyPr/>
                    <a:lstStyle/>
                    <a:p>
                      <a:pPr algn="ctr" fontAlgn="b">
                        <a:lnSpc>
                          <a:spcPct val="80000"/>
                        </a:lnSpc>
                      </a:pPr>
                      <a:r>
                        <a:rPr lang="en-US" sz="1000" b="0" i="0" u="none" strike="noStrike">
                          <a:solidFill>
                            <a:schemeClr val="bg1"/>
                          </a:solidFill>
                          <a:effectLst/>
                          <a:latin typeface="IntelOne Text Medium" panose="020B0503020203020204" pitchFamily="34" charset="77"/>
                        </a:rPr>
                        <a:t>System measured</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9969"/>
                      </a:schemeClr>
                    </a:solidFill>
                  </a:tcPr>
                </a:tc>
                <a:tc>
                  <a:txBody>
                    <a:bodyPr/>
                    <a:lstStyle/>
                    <a:p>
                      <a:pPr algn="ctr" fontAlgn="b">
                        <a:lnSpc>
                          <a:spcPct val="80000"/>
                        </a:lnSpc>
                      </a:pPr>
                      <a:r>
                        <a:rPr lang="en-US" sz="1000" b="0" i="0" u="none" strike="noStrike">
                          <a:solidFill>
                            <a:schemeClr val="bg1"/>
                          </a:solidFill>
                          <a:effectLst/>
                          <a:latin typeface="IntelOne Text Medium" panose="020B0503020203020204" pitchFamily="34" charset="77"/>
                        </a:rPr>
                        <a:t>Measurement</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9969"/>
                      </a:schemeClr>
                    </a:solidFill>
                  </a:tcPr>
                </a:tc>
                <a:tc>
                  <a:txBody>
                    <a:bodyPr/>
                    <a:lstStyle/>
                    <a:p>
                      <a:pPr algn="ctr" fontAlgn="b">
                        <a:lnSpc>
                          <a:spcPct val="80000"/>
                        </a:lnSpc>
                      </a:pPr>
                      <a:r>
                        <a:rPr lang="en-US" sz="1000" b="0" i="0" u="none" strike="noStrike">
                          <a:solidFill>
                            <a:schemeClr val="bg1"/>
                          </a:solidFill>
                          <a:effectLst/>
                          <a:latin typeface="IntelOne Text Medium" panose="020B0503020203020204" pitchFamily="34" charset="77"/>
                        </a:rPr>
                        <a:t>Measurement period</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29969"/>
                      </a:schemeClr>
                    </a:solidFill>
                  </a:tcPr>
                </a:tc>
                <a:extLst>
                  <a:ext uri="{0D108BD9-81ED-4DB2-BD59-A6C34878D82A}">
                    <a16:rowId xmlns:a16="http://schemas.microsoft.com/office/drawing/2014/main" val="3005704697"/>
                  </a:ext>
                </a:extLst>
              </a:tr>
              <a:tr h="1047019">
                <a:tc rowSpan="3">
                  <a:txBody>
                    <a:bodyPr/>
                    <a:lstStyle/>
                    <a:p>
                      <a:pPr algn="ctr" fontAlgn="ctr">
                        <a:lnSpc>
                          <a:spcPct val="80000"/>
                        </a:lnSpc>
                      </a:pPr>
                      <a:r>
                        <a:rPr lang="en-US" sz="1400" b="0" i="0" u="none" strike="noStrike" kern="1200">
                          <a:solidFill>
                            <a:schemeClr val="bg1"/>
                          </a:solidFill>
                          <a:effectLst/>
                          <a:latin typeface="IntelOne Text Medium" panose="020B0503020203020204" pitchFamily="34" charset="77"/>
                          <a:ea typeface="+mn-ea"/>
                          <a:cs typeface="+mn-cs"/>
                        </a:rPr>
                        <a:t>200H</a:t>
                      </a:r>
                      <a:endParaRPr lang="en-US" sz="1100" b="0" i="0" u="none" strike="noStrike" kern="1200">
                        <a:solidFill>
                          <a:schemeClr val="bg1"/>
                        </a:solidFill>
                        <a:effectLst/>
                        <a:latin typeface="IntelOne Text Medium" panose="020B0503020203020204" pitchFamily="34" charset="77"/>
                        <a:ea typeface="+mn-ea"/>
                        <a:cs typeface="+mn-cs"/>
                      </a:endParaRP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lnSpc>
                          <a:spcPct val="80000"/>
                        </a:lnSpc>
                      </a:pPr>
                      <a:r>
                        <a:rPr lang="en-US" sz="800" u="none" strike="noStrike">
                          <a:solidFill>
                            <a:schemeClr val="bg1"/>
                          </a:solidFill>
                          <a:effectLst/>
                        </a:rPr>
                        <a:t>Media decode performance</a:t>
                      </a:r>
                      <a:endParaRPr lang="en-US" sz="800" b="0" i="0" u="none" strike="noStrike">
                        <a:solidFill>
                          <a:schemeClr val="bg1"/>
                        </a:solidFill>
                        <a:effectLst/>
                        <a:latin typeface="Aptos" panose="020B0004020202020204" pitchFamily="34" charset="0"/>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lnSpc>
                          <a:spcPct val="80000"/>
                        </a:lnSpc>
                      </a:pPr>
                      <a:r>
                        <a:rPr lang="en-US" sz="800" u="none" strike="noStrike">
                          <a:solidFill>
                            <a:schemeClr val="bg1"/>
                          </a:solidFill>
                          <a:effectLst/>
                        </a:rPr>
                        <a:t>Intel® Core™ Ultra 7 processor 265H is up to 5.8X faster in media performance than NVIDIA Jetson AGX Orin </a:t>
                      </a:r>
                      <a:endParaRPr lang="en-US" sz="800" b="0" i="0" u="none" strike="noStrike">
                        <a:solidFill>
                          <a:schemeClr val="bg1"/>
                        </a:solidFill>
                        <a:effectLst/>
                        <a:latin typeface="Aptos" panose="020B0004020202020204" pitchFamily="34" charset="0"/>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lnSpc>
                          <a:spcPct val="80000"/>
                        </a:lnSpc>
                      </a:pPr>
                      <a:r>
                        <a:rPr lang="pt-BR" sz="800" u="none" strike="noStrike">
                          <a:solidFill>
                            <a:schemeClr val="bg1"/>
                          </a:solidFill>
                          <a:effectLst/>
                        </a:rPr>
                        <a:t>Intel® Core™ Ultra 7 processor 265H</a:t>
                      </a:r>
                      <a:endParaRPr lang="pt-BR" sz="800" b="0" i="0" u="none" strike="noStrike">
                        <a:solidFill>
                          <a:schemeClr val="bg1"/>
                        </a:solidFill>
                        <a:effectLst/>
                        <a:latin typeface="Aptos" panose="020B0004020202020204" pitchFamily="34" charset="0"/>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l" fontAlgn="ctr">
                        <a:lnSpc>
                          <a:spcPct val="80000"/>
                        </a:lnSpc>
                      </a:pPr>
                      <a:r>
                        <a:rPr lang="en-US" sz="800" u="none" strike="noStrike" kern="1200">
                          <a:solidFill>
                            <a:schemeClr val="bg1"/>
                          </a:solidFill>
                          <a:effectLst/>
                          <a:latin typeface="+mn-lt"/>
                          <a:ea typeface="+mn-ea"/>
                          <a:cs typeface="+mn-cs"/>
                        </a:rPr>
                        <a:t>System 1: Intel® Core™ Ultra 7 265H</a:t>
                      </a:r>
                      <a:br>
                        <a:rPr lang="en-US" sz="800" u="none" strike="noStrike" kern="1200">
                          <a:solidFill>
                            <a:schemeClr val="bg1"/>
                          </a:solidFill>
                          <a:effectLst/>
                          <a:latin typeface="+mn-lt"/>
                          <a:ea typeface="+mn-ea"/>
                          <a:cs typeface="+mn-cs"/>
                        </a:rPr>
                      </a:br>
                      <a:r>
                        <a:rPr lang="en-US" sz="800" u="none" strike="noStrike" kern="1200">
                          <a:solidFill>
                            <a:schemeClr val="bg1"/>
                          </a:solidFill>
                          <a:effectLst/>
                          <a:latin typeface="+mn-lt"/>
                          <a:ea typeface="+mn-ea"/>
                          <a:cs typeface="+mn-cs"/>
                        </a:rPr>
                        <a:t>CPU: 16 cores</a:t>
                      </a:r>
                      <a:br>
                        <a:rPr lang="en-US" sz="800" u="none" strike="noStrike" kern="1200">
                          <a:solidFill>
                            <a:schemeClr val="bg1"/>
                          </a:solidFill>
                          <a:effectLst/>
                          <a:latin typeface="+mn-lt"/>
                          <a:ea typeface="+mn-ea"/>
                          <a:cs typeface="+mn-cs"/>
                        </a:rPr>
                      </a:br>
                      <a:r>
                        <a:rPr lang="en-US" sz="800" u="none" strike="noStrike" kern="1200">
                          <a:solidFill>
                            <a:schemeClr val="bg1"/>
                          </a:solidFill>
                          <a:effectLst/>
                          <a:latin typeface="+mn-lt"/>
                          <a:ea typeface="+mn-ea"/>
                          <a:cs typeface="+mn-cs"/>
                        </a:rPr>
                        <a:t>GPU: Built-in Intel Arc GPU with 8 Xe cores with 4d-systolic</a:t>
                      </a:r>
                      <a:br>
                        <a:rPr lang="en-US" sz="800" u="none" strike="noStrike" kern="1200">
                          <a:solidFill>
                            <a:schemeClr val="bg1"/>
                          </a:solidFill>
                          <a:effectLst/>
                          <a:latin typeface="+mn-lt"/>
                          <a:ea typeface="+mn-ea"/>
                          <a:cs typeface="+mn-cs"/>
                        </a:rPr>
                      </a:br>
                      <a:r>
                        <a:rPr lang="en-US" sz="800" u="none" strike="noStrike" kern="1200">
                          <a:solidFill>
                            <a:schemeClr val="bg1"/>
                          </a:solidFill>
                          <a:effectLst/>
                          <a:latin typeface="+mn-lt"/>
                          <a:ea typeface="+mn-ea"/>
                          <a:cs typeface="+mn-cs"/>
                        </a:rPr>
                        <a:t>NPU: Intel AI Boost</a:t>
                      </a:r>
                      <a:br>
                        <a:rPr lang="en-US" sz="800" u="none" strike="noStrike" kern="1200">
                          <a:solidFill>
                            <a:schemeClr val="bg1"/>
                          </a:solidFill>
                          <a:effectLst/>
                          <a:latin typeface="+mn-lt"/>
                          <a:ea typeface="+mn-ea"/>
                          <a:cs typeface="+mn-cs"/>
                        </a:rPr>
                      </a:br>
                      <a:r>
                        <a:rPr lang="en-US" sz="800" u="none" strike="noStrike" kern="1200">
                          <a:solidFill>
                            <a:schemeClr val="bg1"/>
                          </a:solidFill>
                          <a:effectLst/>
                          <a:latin typeface="+mn-lt"/>
                          <a:ea typeface="+mn-ea"/>
                          <a:cs typeface="+mn-cs"/>
                        </a:rPr>
                        <a:t>Memory: 2x8GB DDR5-6400 </a:t>
                      </a:r>
                      <a:br>
                        <a:rPr lang="en-US" sz="800" u="none" strike="noStrike" kern="1200">
                          <a:solidFill>
                            <a:schemeClr val="bg1"/>
                          </a:solidFill>
                          <a:effectLst/>
                          <a:latin typeface="+mn-lt"/>
                          <a:ea typeface="+mn-ea"/>
                          <a:cs typeface="+mn-cs"/>
                        </a:rPr>
                      </a:br>
                      <a:r>
                        <a:rPr lang="en-US" sz="800" u="none" strike="noStrike" kern="1200">
                          <a:solidFill>
                            <a:schemeClr val="bg1"/>
                          </a:solidFill>
                          <a:effectLst/>
                          <a:latin typeface="+mn-lt"/>
                          <a:ea typeface="+mn-ea"/>
                          <a:cs typeface="+mn-cs"/>
                        </a:rPr>
                        <a:t>Storage: 1024 GB SSD</a:t>
                      </a:r>
                      <a:br>
                        <a:rPr lang="en-US" sz="800" u="none" strike="noStrike" kern="1200">
                          <a:solidFill>
                            <a:schemeClr val="bg1"/>
                          </a:solidFill>
                          <a:effectLst/>
                          <a:latin typeface="+mn-lt"/>
                          <a:ea typeface="+mn-ea"/>
                          <a:cs typeface="+mn-cs"/>
                        </a:rPr>
                      </a:br>
                      <a:r>
                        <a:rPr lang="en-US" sz="800" u="none" strike="noStrike" kern="1200">
                          <a:solidFill>
                            <a:schemeClr val="bg1"/>
                          </a:solidFill>
                          <a:effectLst/>
                          <a:latin typeface="+mn-lt"/>
                          <a:ea typeface="+mn-ea"/>
                          <a:cs typeface="+mn-cs"/>
                        </a:rPr>
                        <a:t>OS: Ubuntu 24.04.1 LTS </a:t>
                      </a:r>
                    </a:p>
                    <a:p>
                      <a:pPr marL="0" marR="0" lvl="0" indent="0" algn="l" defTabSz="914400" rtl="0" eaLnBrk="1" fontAlgn="ctr" latinLnBrk="0" hangingPunct="1">
                        <a:lnSpc>
                          <a:spcPct val="80000"/>
                        </a:lnSpc>
                        <a:spcBef>
                          <a:spcPts val="0"/>
                        </a:spcBef>
                        <a:spcAft>
                          <a:spcPts val="0"/>
                        </a:spcAft>
                        <a:buClrTx/>
                        <a:buSzTx/>
                        <a:buFontTx/>
                        <a:buNone/>
                        <a:tabLst/>
                        <a:defRPr/>
                      </a:pPr>
                      <a:r>
                        <a:rPr lang="en-US" sz="800" u="none" strike="noStrike" kern="1200">
                          <a:solidFill>
                            <a:schemeClr val="bg1"/>
                          </a:solidFill>
                          <a:effectLst/>
                          <a:latin typeface="+mn-lt"/>
                          <a:ea typeface="+mn-ea"/>
                          <a:cs typeface="+mn-cs"/>
                        </a:rPr>
                        <a:t>OS BKC: MTL (24.04.1 LTS w/ Kernel 6.11)</a:t>
                      </a:r>
                      <a:br>
                        <a:rPr lang="en-US" sz="800" u="none" strike="noStrike" kern="1200">
                          <a:solidFill>
                            <a:schemeClr val="bg1"/>
                          </a:solidFill>
                          <a:effectLst/>
                          <a:latin typeface="+mn-lt"/>
                          <a:ea typeface="+mn-ea"/>
                          <a:cs typeface="+mn-cs"/>
                        </a:rPr>
                      </a:br>
                      <a:r>
                        <a:rPr lang="en-US" sz="800" u="none" strike="noStrike" kern="1200">
                          <a:solidFill>
                            <a:schemeClr val="bg1"/>
                          </a:solidFill>
                          <a:effectLst/>
                          <a:latin typeface="+mn-lt"/>
                          <a:ea typeface="+mn-ea"/>
                          <a:cs typeface="+mn-cs"/>
                        </a:rPr>
                        <a:t>Workload &amp; version: </a:t>
                      </a:r>
                      <a:r>
                        <a:rPr lang="en-US" sz="800" u="none" strike="noStrike" kern="1200">
                          <a:solidFill>
                            <a:schemeClr val="bg1"/>
                          </a:solidFill>
                          <a:effectLst/>
                          <a:latin typeface="+mn-lt"/>
                          <a:ea typeface="+mn-ea"/>
                          <a:cs typeface="+mn-cs"/>
                          <a:sym typeface="Intel Clear"/>
                        </a:rPr>
                        <a:t>OpenVINO 2024.4.0 [From Archives, Linux] &amp; </a:t>
                      </a:r>
                      <a:r>
                        <a:rPr lang="en-US" sz="800" u="none" strike="noStrike" kern="1200" err="1">
                          <a:solidFill>
                            <a:schemeClr val="bg1"/>
                          </a:solidFill>
                          <a:effectLst/>
                          <a:latin typeface="+mn-lt"/>
                          <a:ea typeface="+mn-ea"/>
                          <a:cs typeface="+mn-cs"/>
                          <a:sym typeface="Intel Clear"/>
                        </a:rPr>
                        <a:t>DLStreamer</a:t>
                      </a:r>
                      <a:r>
                        <a:rPr lang="en-US" sz="800" u="none" strike="noStrike" kern="1200">
                          <a:solidFill>
                            <a:schemeClr val="bg1"/>
                          </a:solidFill>
                          <a:effectLst/>
                          <a:latin typeface="+mn-lt"/>
                          <a:ea typeface="+mn-ea"/>
                          <a:cs typeface="+mn-cs"/>
                          <a:sym typeface="Intel Clear"/>
                        </a:rPr>
                        <a:t> 2024.2.1</a:t>
                      </a:r>
                      <a:r>
                        <a:rPr lang="en-US" sz="800" u="none" strike="noStrike" kern="1200">
                          <a:solidFill>
                            <a:schemeClr val="bg1"/>
                          </a:solidFill>
                          <a:effectLst/>
                          <a:latin typeface="+mn-lt"/>
                          <a:ea typeface="+mn-ea"/>
                          <a:cs typeface="+mn-cs"/>
                        </a:rPr>
                        <a:t>, Compiler: GCC 13.2.0 </a:t>
                      </a:r>
                      <a:br>
                        <a:rPr lang="en-US" sz="800" u="none" strike="noStrike" kern="1200">
                          <a:solidFill>
                            <a:schemeClr val="bg1"/>
                          </a:solidFill>
                          <a:effectLst/>
                          <a:latin typeface="+mn-lt"/>
                          <a:ea typeface="+mn-ea"/>
                          <a:cs typeface="+mn-cs"/>
                        </a:rPr>
                      </a:br>
                      <a:r>
                        <a:rPr lang="en-US" sz="800" u="none" strike="noStrike" kern="1200">
                          <a:solidFill>
                            <a:schemeClr val="bg1"/>
                          </a:solidFill>
                          <a:effectLst/>
                          <a:latin typeface="+mn-lt"/>
                          <a:ea typeface="+mn-ea"/>
                          <a:cs typeface="+mn-cs"/>
                        </a:rPr>
                        <a:t>CPU Plugin Version: </a:t>
                      </a:r>
                      <a:r>
                        <a:rPr lang="en-US" sz="800" u="none" strike="noStrike" kern="1200">
                          <a:solidFill>
                            <a:schemeClr val="bg1"/>
                          </a:solidFill>
                          <a:effectLst/>
                          <a:latin typeface="+mn-lt"/>
                          <a:ea typeface="+mn-ea"/>
                          <a:cs typeface="+mn-cs"/>
                          <a:sym typeface="Intel Clear"/>
                        </a:rPr>
                        <a:t>2024.4.0-16579-c3152d32c9c-releases/2024/4</a:t>
                      </a:r>
                      <a:br>
                        <a:rPr lang="en-US" sz="800" u="none" strike="noStrike" kern="1200">
                          <a:solidFill>
                            <a:schemeClr val="bg1"/>
                          </a:solidFill>
                          <a:effectLst/>
                          <a:latin typeface="+mn-lt"/>
                          <a:ea typeface="+mn-ea"/>
                          <a:cs typeface="+mn-cs"/>
                        </a:rPr>
                      </a:br>
                      <a:r>
                        <a:rPr lang="en-US" sz="800" u="none" strike="noStrike" kern="1200">
                          <a:solidFill>
                            <a:schemeClr val="bg1"/>
                          </a:solidFill>
                          <a:effectLst/>
                          <a:latin typeface="+mn-lt"/>
                          <a:ea typeface="+mn-ea"/>
                          <a:cs typeface="+mn-cs"/>
                        </a:rPr>
                        <a:t>GPU, NPU Plugin Version: </a:t>
                      </a:r>
                      <a:r>
                        <a:rPr lang="en-US" sz="800" u="none" strike="noStrike" kern="1200">
                          <a:solidFill>
                            <a:schemeClr val="bg1"/>
                          </a:solidFill>
                          <a:effectLst/>
                          <a:latin typeface="+mn-lt"/>
                          <a:ea typeface="+mn-ea"/>
                          <a:cs typeface="+mn-cs"/>
                          <a:sym typeface="Intel Clear"/>
                        </a:rPr>
                        <a:t>2024.4.0-16579-c3152d32c9c-releases/2024/4</a:t>
                      </a:r>
                      <a:br>
                        <a:rPr lang="en-US" sz="800" u="none" strike="noStrike" kern="1200">
                          <a:solidFill>
                            <a:schemeClr val="bg1"/>
                          </a:solidFill>
                          <a:effectLst/>
                          <a:latin typeface="+mn-lt"/>
                          <a:ea typeface="+mn-ea"/>
                          <a:cs typeface="+mn-cs"/>
                        </a:rPr>
                      </a:br>
                      <a:r>
                        <a:rPr lang="en-US" sz="800" u="none" strike="noStrike" kern="1200">
                          <a:solidFill>
                            <a:schemeClr val="bg1"/>
                          </a:solidFill>
                          <a:effectLst/>
                          <a:latin typeface="+mn-lt"/>
                          <a:ea typeface="+mn-ea"/>
                          <a:cs typeface="+mn-cs"/>
                        </a:rPr>
                        <a:t>NPU Driver: Public V1.8.0</a:t>
                      </a:r>
                      <a:br>
                        <a:rPr lang="en-US" sz="800" u="none" strike="noStrike" kern="1200">
                          <a:solidFill>
                            <a:schemeClr val="bg1"/>
                          </a:solidFill>
                          <a:effectLst/>
                          <a:latin typeface="+mn-lt"/>
                          <a:ea typeface="+mn-ea"/>
                          <a:cs typeface="+mn-cs"/>
                        </a:rPr>
                      </a:br>
                      <a:r>
                        <a:rPr lang="en-US" sz="800" u="none" strike="noStrike" kern="1200">
                          <a:solidFill>
                            <a:schemeClr val="bg1"/>
                          </a:solidFill>
                          <a:effectLst/>
                          <a:latin typeface="+mn-lt"/>
                          <a:ea typeface="+mn-ea"/>
                          <a:cs typeface="+mn-cs"/>
                        </a:rPr>
                        <a:t>OpenCL Compute Runtime Version: </a:t>
                      </a:r>
                      <a:r>
                        <a:rPr lang="en-US" sz="800" u="none" strike="noStrike" kern="1200">
                          <a:solidFill>
                            <a:schemeClr val="bg1"/>
                          </a:solidFill>
                          <a:effectLst/>
                          <a:latin typeface="+mn-lt"/>
                          <a:ea typeface="+mn-ea"/>
                          <a:cs typeface="+mn-cs"/>
                          <a:sym typeface="Intel Clear"/>
                          <a:hlinkClick r:id="rId2">
                            <a:extLst>
                              <a:ext uri="{A12FA001-AC4F-418D-AE19-62706E023703}">
                                <ahyp:hlinkClr xmlns:ahyp="http://schemas.microsoft.com/office/drawing/2018/hyperlinkcolor" val="tx"/>
                              </a:ext>
                            </a:extLst>
                          </a:hlinkClick>
                        </a:rPr>
                        <a:t>24.17.29377.6</a:t>
                      </a:r>
                      <a:br>
                        <a:rPr lang="en-US" sz="800" u="none" strike="noStrike" kern="1200">
                          <a:solidFill>
                            <a:schemeClr val="bg1"/>
                          </a:solidFill>
                          <a:effectLst/>
                          <a:latin typeface="+mn-lt"/>
                          <a:ea typeface="+mn-ea"/>
                          <a:cs typeface="+mn-cs"/>
                        </a:rPr>
                      </a:br>
                      <a:endParaRPr lang="en-US" sz="800" u="none" strike="noStrike" kern="1200">
                        <a:solidFill>
                          <a:schemeClr val="bg1"/>
                        </a:solidFill>
                        <a:effectLst/>
                        <a:latin typeface="+mn-lt"/>
                        <a:ea typeface="+mn-ea"/>
                        <a:cs typeface="+mn-cs"/>
                      </a:endParaRPr>
                    </a:p>
                    <a:p>
                      <a:pPr marL="0" marR="0" lvl="0" indent="0" algn="l" defTabSz="914400" rtl="0" eaLnBrk="1" fontAlgn="ctr" latinLnBrk="0" hangingPunct="1">
                        <a:lnSpc>
                          <a:spcPct val="80000"/>
                        </a:lnSpc>
                        <a:spcBef>
                          <a:spcPts val="0"/>
                        </a:spcBef>
                        <a:spcAft>
                          <a:spcPts val="0"/>
                        </a:spcAft>
                        <a:buClrTx/>
                        <a:buSzTx/>
                        <a:buFontTx/>
                        <a:buNone/>
                        <a:tabLst/>
                        <a:defRPr/>
                      </a:pPr>
                      <a:br>
                        <a:rPr lang="en-US" sz="800" u="none" strike="noStrike" kern="1200">
                          <a:solidFill>
                            <a:schemeClr val="bg1"/>
                          </a:solidFill>
                          <a:effectLst/>
                          <a:latin typeface="+mn-lt"/>
                          <a:ea typeface="+mn-ea"/>
                          <a:cs typeface="+mn-cs"/>
                        </a:rPr>
                      </a:br>
                      <a:r>
                        <a:rPr lang="en-US" sz="800" u="none" strike="noStrike" kern="1200">
                          <a:solidFill>
                            <a:schemeClr val="bg1"/>
                          </a:solidFill>
                          <a:effectLst/>
                          <a:latin typeface="+mn-lt"/>
                          <a:ea typeface="+mn-ea"/>
                          <a:cs typeface="+mn-cs"/>
                        </a:rPr>
                        <a:t>System 2: Jetson Orin AGX-64GB</a:t>
                      </a:r>
                      <a:br>
                        <a:rPr lang="en-US" sz="800" u="none" strike="noStrike" kern="1200">
                          <a:solidFill>
                            <a:schemeClr val="bg1"/>
                          </a:solidFill>
                          <a:effectLst/>
                          <a:latin typeface="+mn-lt"/>
                          <a:ea typeface="+mn-ea"/>
                          <a:cs typeface="+mn-cs"/>
                        </a:rPr>
                      </a:br>
                      <a:r>
                        <a:rPr lang="en-US" sz="800" u="none" strike="noStrike" kern="1200">
                          <a:solidFill>
                            <a:schemeClr val="bg1"/>
                          </a:solidFill>
                          <a:effectLst/>
                          <a:latin typeface="+mn-lt"/>
                          <a:ea typeface="+mn-ea"/>
                          <a:cs typeface="+mn-cs"/>
                        </a:rPr>
                        <a:t>CPU: 12-core Arm Cortex-A78AE v8.2 64-bit CPU 3MB L2 + 6MB L3 @ 2.2Ghz</a:t>
                      </a:r>
                      <a:br>
                        <a:rPr lang="en-US" sz="800" u="none" strike="noStrike" kern="1200">
                          <a:solidFill>
                            <a:schemeClr val="bg1"/>
                          </a:solidFill>
                          <a:effectLst/>
                          <a:latin typeface="+mn-lt"/>
                          <a:ea typeface="+mn-ea"/>
                          <a:cs typeface="+mn-cs"/>
                        </a:rPr>
                      </a:br>
                      <a:r>
                        <a:rPr lang="en-US" sz="800" u="none" strike="noStrike" kern="1200">
                          <a:solidFill>
                            <a:schemeClr val="bg1"/>
                          </a:solidFill>
                          <a:effectLst/>
                          <a:latin typeface="+mn-lt"/>
                          <a:ea typeface="+mn-ea"/>
                          <a:cs typeface="+mn-cs"/>
                        </a:rPr>
                        <a:t>GPU: NVIDIA Ampere architecture with 2048 NVIDIA® CUDA® cores and 64 Tensor cores @ 1.3Ghz</a:t>
                      </a:r>
                      <a:br>
                        <a:rPr lang="en-US" sz="800" u="none" strike="noStrike" kern="1200">
                          <a:solidFill>
                            <a:schemeClr val="bg1"/>
                          </a:solidFill>
                          <a:effectLst/>
                          <a:latin typeface="+mn-lt"/>
                          <a:ea typeface="+mn-ea"/>
                          <a:cs typeface="+mn-cs"/>
                        </a:rPr>
                      </a:br>
                      <a:r>
                        <a:rPr lang="en-US" sz="800" u="none" strike="noStrike" kern="1200">
                          <a:solidFill>
                            <a:schemeClr val="bg1"/>
                          </a:solidFill>
                          <a:effectLst/>
                          <a:latin typeface="+mn-lt"/>
                          <a:ea typeface="+mn-ea"/>
                          <a:cs typeface="+mn-cs"/>
                        </a:rPr>
                        <a:t>Memory: 64GB 256-bit LPDDR5 @ 204.8 GB/s</a:t>
                      </a:r>
                      <a:br>
                        <a:rPr lang="en-US" sz="800" u="none" strike="noStrike" kern="1200">
                          <a:solidFill>
                            <a:schemeClr val="bg1"/>
                          </a:solidFill>
                          <a:effectLst/>
                          <a:latin typeface="+mn-lt"/>
                          <a:ea typeface="+mn-ea"/>
                          <a:cs typeface="+mn-cs"/>
                        </a:rPr>
                      </a:br>
                      <a:r>
                        <a:rPr lang="en-US" sz="800" u="none" strike="noStrike" kern="1200">
                          <a:solidFill>
                            <a:schemeClr val="bg1"/>
                          </a:solidFill>
                          <a:effectLst/>
                          <a:latin typeface="+mn-lt"/>
                          <a:ea typeface="+mn-ea"/>
                          <a:cs typeface="+mn-cs"/>
                        </a:rPr>
                        <a:t>Storage: 64GB eMMC 5.1</a:t>
                      </a:r>
                      <a:br>
                        <a:rPr lang="en-US" sz="800" u="none" strike="noStrike" kern="1200">
                          <a:solidFill>
                            <a:schemeClr val="bg1"/>
                          </a:solidFill>
                          <a:effectLst/>
                          <a:latin typeface="+mn-lt"/>
                          <a:ea typeface="+mn-ea"/>
                          <a:cs typeface="+mn-cs"/>
                        </a:rPr>
                      </a:br>
                      <a:r>
                        <a:rPr lang="en-US" sz="800" u="none" strike="noStrike" kern="1200">
                          <a:solidFill>
                            <a:schemeClr val="bg1"/>
                          </a:solidFill>
                          <a:effectLst/>
                          <a:latin typeface="+mn-lt"/>
                          <a:ea typeface="+mn-ea"/>
                          <a:cs typeface="+mn-cs"/>
                        </a:rPr>
                        <a:t>OS: Ubuntu 22.04.4 LTS</a:t>
                      </a:r>
                    </a:p>
                    <a:p>
                      <a:pPr algn="l" fontAlgn="ctr">
                        <a:lnSpc>
                          <a:spcPct val="80000"/>
                        </a:lnSpc>
                      </a:pPr>
                      <a:r>
                        <a:rPr lang="en-US" sz="800" u="none" strike="noStrike" kern="1200">
                          <a:solidFill>
                            <a:schemeClr val="bg1"/>
                          </a:solidFill>
                          <a:effectLst/>
                          <a:latin typeface="+mn-lt"/>
                          <a:ea typeface="+mn-ea"/>
                          <a:cs typeface="+mn-cs"/>
                        </a:rPr>
                        <a:t>OS BKC: Orin (Ubuntu 20.04.05 LTS (5.10), Ubuntu 22.04.4 LTS (5.15.136-tegra))</a:t>
                      </a:r>
                      <a:br>
                        <a:rPr lang="en-US" sz="800" u="none" strike="noStrike" kern="1200">
                          <a:solidFill>
                            <a:schemeClr val="bg1"/>
                          </a:solidFill>
                          <a:effectLst/>
                          <a:latin typeface="+mn-lt"/>
                          <a:ea typeface="+mn-ea"/>
                          <a:cs typeface="+mn-cs"/>
                        </a:rPr>
                      </a:br>
                      <a:r>
                        <a:rPr lang="en-US" sz="800" u="none" strike="noStrike" kern="1200">
                          <a:solidFill>
                            <a:schemeClr val="bg1"/>
                          </a:solidFill>
                          <a:effectLst/>
                          <a:latin typeface="+mn-lt"/>
                          <a:ea typeface="+mn-ea"/>
                          <a:cs typeface="+mn-cs"/>
                        </a:rPr>
                        <a:t>Workload &amp; version: Jetpack 5.0.2, Jetpack 6.0 Rev 2</a:t>
                      </a:r>
                      <a:br>
                        <a:rPr lang="en-US" sz="800" u="none" strike="noStrike" kern="1200">
                          <a:solidFill>
                            <a:schemeClr val="bg1"/>
                          </a:solidFill>
                          <a:effectLst/>
                          <a:latin typeface="+mn-lt"/>
                          <a:ea typeface="+mn-ea"/>
                          <a:cs typeface="+mn-cs"/>
                        </a:rPr>
                      </a:br>
                      <a:r>
                        <a:rPr lang="en-US" sz="800" u="none" strike="noStrike" kern="1200">
                          <a:solidFill>
                            <a:schemeClr val="bg1"/>
                          </a:solidFill>
                          <a:effectLst/>
                          <a:latin typeface="+mn-lt"/>
                          <a:ea typeface="+mn-ea"/>
                          <a:cs typeface="+mn-cs"/>
                        </a:rPr>
                        <a:t>Compiler: GCC 11.4.0</a:t>
                      </a:r>
                      <a:br>
                        <a:rPr lang="en-US" sz="800" u="none" strike="noStrike" kern="1200">
                          <a:solidFill>
                            <a:schemeClr val="bg1"/>
                          </a:solidFill>
                          <a:effectLst/>
                          <a:latin typeface="+mn-lt"/>
                          <a:ea typeface="+mn-ea"/>
                          <a:cs typeface="+mn-cs"/>
                        </a:rPr>
                      </a:br>
                      <a:r>
                        <a:rPr lang="en-US" sz="800" u="none" strike="noStrike" kern="1200">
                          <a:solidFill>
                            <a:schemeClr val="bg1"/>
                          </a:solidFill>
                          <a:effectLst/>
                          <a:latin typeface="+mn-lt"/>
                          <a:ea typeface="+mn-ea"/>
                          <a:cs typeface="+mn-cs"/>
                        </a:rPr>
                        <a:t>CUDA Version: 11.4.x, 12.2</a:t>
                      </a:r>
                      <a:br>
                        <a:rPr lang="en-US" sz="800" u="none" strike="noStrike" kern="1200">
                          <a:solidFill>
                            <a:schemeClr val="bg1"/>
                          </a:solidFill>
                          <a:effectLst/>
                          <a:latin typeface="+mn-lt"/>
                          <a:ea typeface="+mn-ea"/>
                          <a:cs typeface="+mn-cs"/>
                        </a:rPr>
                      </a:br>
                      <a:endParaRPr lang="en-US" sz="800" u="none" strike="noStrike" kern="1200">
                        <a:solidFill>
                          <a:schemeClr val="bg1"/>
                        </a:solidFill>
                        <a:effectLst/>
                        <a:latin typeface="+mn-lt"/>
                        <a:ea typeface="+mn-ea"/>
                        <a:cs typeface="+mn-cs"/>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541842" rtl="0" eaLnBrk="1" fontAlgn="ctr" latinLnBrk="0" hangingPunct="1">
                        <a:lnSpc>
                          <a:spcPct val="80000"/>
                        </a:lnSpc>
                        <a:spcBef>
                          <a:spcPts val="0"/>
                        </a:spcBef>
                        <a:spcAft>
                          <a:spcPts val="0"/>
                        </a:spcAft>
                        <a:buClrTx/>
                        <a:buSzTx/>
                        <a:buFontTx/>
                        <a:buNone/>
                        <a:tabLst/>
                        <a:defRPr/>
                      </a:pPr>
                      <a:r>
                        <a:rPr lang="en-US" sz="800" u="none" strike="noStrike">
                          <a:solidFill>
                            <a:schemeClr val="bg1"/>
                          </a:solidFill>
                          <a:effectLst/>
                        </a:rPr>
                        <a:t>System 1  Measurement: 46 streams </a:t>
                      </a:r>
                      <a:br>
                        <a:rPr lang="en-US" sz="800" u="none" strike="noStrike">
                          <a:solidFill>
                            <a:schemeClr val="bg1"/>
                          </a:solidFill>
                          <a:effectLst/>
                        </a:rPr>
                      </a:br>
                      <a:r>
                        <a:rPr lang="en-US" sz="800" u="none" strike="noStrike">
                          <a:solidFill>
                            <a:schemeClr val="bg1"/>
                          </a:solidFill>
                          <a:effectLst/>
                        </a:rPr>
                        <a:t>System 2 Measurement: 8 streams</a:t>
                      </a:r>
                      <a:endParaRPr lang="en-US" sz="800" b="0" i="0" u="none" strike="noStrike">
                        <a:solidFill>
                          <a:schemeClr val="bg1"/>
                        </a:solidFill>
                        <a:effectLst/>
                        <a:latin typeface="+mn-lt"/>
                      </a:endParaRPr>
                    </a:p>
                    <a:p>
                      <a:pPr algn="l" fontAlgn="ctr">
                        <a:lnSpc>
                          <a:spcPct val="80000"/>
                        </a:lnSpc>
                      </a:pPr>
                      <a:endParaRPr lang="en-US" sz="800" u="none" strike="noStrike">
                        <a:solidFill>
                          <a:schemeClr val="bg1"/>
                        </a:solidFill>
                        <a:effectLst/>
                      </a:endParaRPr>
                    </a:p>
                    <a:p>
                      <a:pPr algn="l" fontAlgn="ctr">
                        <a:lnSpc>
                          <a:spcPct val="80000"/>
                        </a:lnSpc>
                      </a:pPr>
                      <a:r>
                        <a:rPr lang="en-US" sz="800" u="none" strike="noStrike">
                          <a:solidFill>
                            <a:schemeClr val="bg1"/>
                          </a:solidFill>
                          <a:effectLst/>
                        </a:rPr>
                        <a:t>Video Test Cases:</a:t>
                      </a:r>
                      <a:br>
                        <a:rPr lang="en-US" sz="800" u="none" strike="noStrike">
                          <a:solidFill>
                            <a:schemeClr val="bg1"/>
                          </a:solidFill>
                          <a:effectLst/>
                        </a:rPr>
                      </a:br>
                      <a:r>
                        <a:rPr lang="en-US" sz="800" u="none" strike="noStrike">
                          <a:solidFill>
                            <a:schemeClr val="bg1"/>
                          </a:solidFill>
                          <a:effectLst/>
                        </a:rPr>
                        <a:t>HEVC 1080p30 - 2mbps</a:t>
                      </a:r>
                      <a:br>
                        <a:rPr lang="en-US" sz="800" u="none" strike="noStrike">
                          <a:solidFill>
                            <a:schemeClr val="bg1"/>
                          </a:solidFill>
                          <a:effectLst/>
                        </a:rPr>
                      </a:br>
                      <a:r>
                        <a:rPr lang="en-US" sz="800" u="none" strike="noStrike">
                          <a:solidFill>
                            <a:schemeClr val="bg1"/>
                          </a:solidFill>
                          <a:effectLst/>
                        </a:rPr>
                        <a:t>HEVC  4k30 - 10mbps</a:t>
                      </a:r>
                    </a:p>
                    <a:p>
                      <a:pPr algn="l" fontAlgn="ctr">
                        <a:lnSpc>
                          <a:spcPct val="80000"/>
                        </a:lnSpc>
                      </a:pPr>
                      <a:r>
                        <a:rPr lang="en-US" sz="800" u="none" strike="noStrike" kern="1200">
                          <a:solidFill>
                            <a:schemeClr val="bg1"/>
                          </a:solidFill>
                          <a:effectLst/>
                          <a:latin typeface="+mn-lt"/>
                          <a:ea typeface="+mn-ea"/>
                          <a:cs typeface="+mn-cs"/>
                        </a:rPr>
                        <a:t>AVC  1080p15</a:t>
                      </a:r>
                    </a:p>
                    <a:p>
                      <a:pPr algn="l" fontAlgn="ctr">
                        <a:lnSpc>
                          <a:spcPct val="80000"/>
                        </a:lnSpc>
                      </a:pPr>
                      <a:r>
                        <a:rPr lang="en-US" sz="800" u="none" strike="noStrike" kern="1200">
                          <a:solidFill>
                            <a:schemeClr val="bg1"/>
                          </a:solidFill>
                          <a:effectLst/>
                          <a:latin typeface="+mn-lt"/>
                          <a:ea typeface="+mn-ea"/>
                          <a:cs typeface="+mn-cs"/>
                        </a:rPr>
                        <a:t>AVC  4k15</a:t>
                      </a: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lnSpc>
                          <a:spcPct val="80000"/>
                        </a:lnSpc>
                      </a:pPr>
                      <a:r>
                        <a:rPr lang="en-US" sz="1100" b="0" i="0" u="none" strike="noStrike">
                          <a:solidFill>
                            <a:schemeClr val="bg1"/>
                          </a:solidFill>
                          <a:effectLst/>
                          <a:latin typeface="IntelOne Text Medium" panose="020B0503020203020204" pitchFamily="34" charset="77"/>
                        </a:rPr>
                        <a:t>As of </a:t>
                      </a:r>
                      <a:br>
                        <a:rPr lang="en-US" sz="1100" b="0" i="0" u="none" strike="noStrike">
                          <a:solidFill>
                            <a:schemeClr val="bg1"/>
                          </a:solidFill>
                          <a:effectLst/>
                          <a:latin typeface="IntelOne Text Medium" panose="020B0503020203020204" pitchFamily="34" charset="77"/>
                        </a:rPr>
                      </a:br>
                      <a:r>
                        <a:rPr lang="en-US" sz="1100" b="0" i="0" u="none" strike="noStrike">
                          <a:solidFill>
                            <a:schemeClr val="bg1"/>
                          </a:solidFill>
                          <a:effectLst/>
                          <a:latin typeface="IntelOne Text Medium" panose="020B0503020203020204" pitchFamily="34" charset="77"/>
                        </a:rPr>
                        <a:t>Nov 2024</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088427"/>
                  </a:ext>
                </a:extLst>
              </a:tr>
              <a:tr h="1680365">
                <a:tc vMerge="1">
                  <a:txBody>
                    <a:bodyPr/>
                    <a:lstStyle/>
                    <a:p>
                      <a:endParaRPr lang="en-US"/>
                    </a:p>
                  </a:txBody>
                  <a:tcPr/>
                </a:tc>
                <a:tc>
                  <a:txBody>
                    <a:bodyPr/>
                    <a:lstStyle/>
                    <a:p>
                      <a:pPr algn="l" fontAlgn="ctr">
                        <a:lnSpc>
                          <a:spcPct val="80000"/>
                        </a:lnSpc>
                      </a:pPr>
                      <a:r>
                        <a:rPr lang="en-US" sz="800" u="none" strike="noStrike">
                          <a:solidFill>
                            <a:schemeClr val="bg1"/>
                          </a:solidFill>
                          <a:effectLst/>
                        </a:rPr>
                        <a:t>Video analytics end-to-end AI pipeline performance</a:t>
                      </a:r>
                      <a:endParaRPr lang="en-US" sz="800" b="0" i="0" u="none" strike="noStrike">
                        <a:solidFill>
                          <a:schemeClr val="bg1"/>
                        </a:solidFill>
                        <a:effectLst/>
                        <a:latin typeface="Aptos" panose="020B0004020202020204" pitchFamily="34" charset="0"/>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ctr">
                        <a:lnSpc>
                          <a:spcPct val="80000"/>
                        </a:lnSpc>
                      </a:pPr>
                      <a:r>
                        <a:rPr lang="en-US" sz="800" u="none" strike="noStrike">
                          <a:solidFill>
                            <a:schemeClr val="bg1"/>
                          </a:solidFill>
                          <a:effectLst/>
                        </a:rPr>
                        <a:t>Intel® Core™ Ultra 7 processor </a:t>
                      </a:r>
                      <a:r>
                        <a:rPr lang="pt-BR" sz="800" u="none" strike="noStrike">
                          <a:solidFill>
                            <a:schemeClr val="bg1"/>
                          </a:solidFill>
                          <a:effectLst/>
                        </a:rPr>
                        <a:t>265H</a:t>
                      </a:r>
                      <a:r>
                        <a:rPr lang="en-US" sz="800" u="none" strike="noStrike">
                          <a:solidFill>
                            <a:schemeClr val="bg1"/>
                          </a:solidFill>
                          <a:effectLst/>
                        </a:rPr>
                        <a:t> is up to 3.4X faster than NVIDIA Jetson AGX Orin in video analytics end-to-end AI pipeline</a:t>
                      </a:r>
                      <a:endParaRPr lang="en-US" sz="800" b="0" i="0" u="none" strike="noStrike">
                        <a:solidFill>
                          <a:schemeClr val="bg1"/>
                        </a:solidFill>
                        <a:effectLst/>
                        <a:latin typeface="Aptos" panose="020B0004020202020204" pitchFamily="34" charset="0"/>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ctr">
                        <a:lnSpc>
                          <a:spcPct val="80000"/>
                        </a:lnSpc>
                      </a:pPr>
                      <a:r>
                        <a:rPr lang="pt-BR" sz="800" u="none" strike="noStrike">
                          <a:solidFill>
                            <a:schemeClr val="bg1"/>
                          </a:solidFill>
                          <a:effectLst/>
                        </a:rPr>
                        <a:t>Intel® Core™ Ultra 7 processor 265H</a:t>
                      </a:r>
                      <a:endParaRPr lang="pt-BR" sz="800" b="0" i="0" u="none" strike="noStrike">
                        <a:solidFill>
                          <a:schemeClr val="bg1"/>
                        </a:solidFill>
                        <a:effectLst/>
                        <a:latin typeface="Aptos" panose="020B0004020202020204" pitchFamily="34" charset="0"/>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vMerge="1">
                  <a:txBody>
                    <a:bodyPr/>
                    <a:lstStyle/>
                    <a:p>
                      <a:endParaRPr lang="en-US"/>
                    </a:p>
                  </a:txBody>
                  <a:tcPr/>
                </a:tc>
                <a:tc>
                  <a:txBody>
                    <a:bodyPr/>
                    <a:lstStyle/>
                    <a:p>
                      <a:pPr marL="0" marR="0" lvl="0" indent="0" algn="l" defTabSz="541842" rtl="0" eaLnBrk="1" fontAlgn="ctr" latinLnBrk="0" hangingPunct="1">
                        <a:lnSpc>
                          <a:spcPct val="80000"/>
                        </a:lnSpc>
                        <a:spcBef>
                          <a:spcPts val="0"/>
                        </a:spcBef>
                        <a:spcAft>
                          <a:spcPts val="0"/>
                        </a:spcAft>
                        <a:buClrTx/>
                        <a:buSzTx/>
                        <a:buFontTx/>
                        <a:buNone/>
                        <a:tabLst/>
                        <a:defRPr/>
                      </a:pPr>
                      <a:r>
                        <a:rPr lang="en-US" sz="800" u="none" strike="noStrike">
                          <a:solidFill>
                            <a:schemeClr val="bg1"/>
                          </a:solidFill>
                          <a:effectLst/>
                        </a:rPr>
                        <a:t>System 1  Measurement: 68 streams </a:t>
                      </a:r>
                      <a:br>
                        <a:rPr lang="en-US" sz="800" u="none" strike="noStrike">
                          <a:solidFill>
                            <a:schemeClr val="bg1"/>
                          </a:solidFill>
                          <a:effectLst/>
                        </a:rPr>
                      </a:br>
                      <a:r>
                        <a:rPr lang="en-US" sz="800" u="none" strike="noStrike">
                          <a:solidFill>
                            <a:schemeClr val="bg1"/>
                          </a:solidFill>
                          <a:effectLst/>
                        </a:rPr>
                        <a:t>System 2 Measurement: 20 streams</a:t>
                      </a:r>
                      <a:endParaRPr lang="en-US" sz="800" b="0" i="0" u="none" strike="noStrike">
                        <a:solidFill>
                          <a:schemeClr val="bg1"/>
                        </a:solidFill>
                        <a:effectLst/>
                        <a:latin typeface="+mn-lt"/>
                      </a:endParaRPr>
                    </a:p>
                    <a:p>
                      <a:pPr algn="l" fontAlgn="ctr">
                        <a:lnSpc>
                          <a:spcPct val="80000"/>
                        </a:lnSpc>
                      </a:pPr>
                      <a:endParaRPr lang="en-US" sz="800" u="none" strike="noStrike">
                        <a:solidFill>
                          <a:schemeClr val="bg1"/>
                        </a:solidFill>
                        <a:effectLst/>
                      </a:endParaRPr>
                    </a:p>
                    <a:p>
                      <a:pPr algn="l" fontAlgn="ctr">
                        <a:lnSpc>
                          <a:spcPct val="80000"/>
                        </a:lnSpc>
                      </a:pPr>
                      <a:r>
                        <a:rPr lang="en-US" sz="750" u="none" strike="noStrike">
                          <a:solidFill>
                            <a:schemeClr val="bg1"/>
                          </a:solidFill>
                          <a:effectLst/>
                        </a:rPr>
                        <a:t>Test Cases:  we use 3 end-to-end  (E2E )workloads with different  AI complexities </a:t>
                      </a:r>
                    </a:p>
                    <a:p>
                      <a:pPr marL="99450" indent="-99450" algn="l" fontAlgn="ctr">
                        <a:lnSpc>
                          <a:spcPct val="80000"/>
                        </a:lnSpc>
                        <a:buFont typeface="Arial" panose="020B0604020202020204" pitchFamily="34" charset="0"/>
                        <a:buChar char="•"/>
                      </a:pPr>
                      <a:r>
                        <a:rPr lang="en-US" sz="750" u="none" strike="noStrike">
                          <a:solidFill>
                            <a:schemeClr val="bg1"/>
                          </a:solidFill>
                          <a:effectLst/>
                        </a:rPr>
                        <a:t>Self-checkout Retail WL:  Media decode  (AVC 1080p15 &amp; 4k15)+ pre-processing + Detection (YoloV5s_416x416 @ 15fps) + Object Tracking + pre-processing + Classification model (</a:t>
                      </a:r>
                      <a:r>
                        <a:rPr lang="en-US" sz="750" u="none" strike="noStrike" kern="1200">
                          <a:solidFill>
                            <a:schemeClr val="bg1"/>
                          </a:solidFill>
                          <a:effectLst/>
                          <a:latin typeface="+mn-lt"/>
                          <a:ea typeface="+mn-ea"/>
                          <a:cs typeface="+mn-cs"/>
                          <a:sym typeface="Helvetica Neue"/>
                        </a:rPr>
                        <a:t>EfficientNet-B0</a:t>
                      </a:r>
                      <a:r>
                        <a:rPr lang="en-US" sz="750" u="none" strike="noStrike">
                          <a:solidFill>
                            <a:schemeClr val="bg1"/>
                          </a:solidFill>
                          <a:effectLst/>
                        </a:rPr>
                        <a:t> @ 15inf/s)</a:t>
                      </a:r>
                    </a:p>
                    <a:p>
                      <a:pPr marL="99450" indent="-99450" algn="l" fontAlgn="ctr">
                        <a:lnSpc>
                          <a:spcPct val="80000"/>
                        </a:lnSpc>
                        <a:buFont typeface="Arial" panose="020B0604020202020204" pitchFamily="34" charset="0"/>
                        <a:buChar char="•"/>
                      </a:pPr>
                      <a:r>
                        <a:rPr lang="en-US" sz="750" u="none" strike="noStrike">
                          <a:solidFill>
                            <a:schemeClr val="bg1"/>
                          </a:solidFill>
                          <a:effectLst/>
                        </a:rPr>
                        <a:t>E2E AI pipeline (WL1): Media decode  (HEVC 1080p30 &amp; 4k30) + pre-processing + Detection (YoloV5s_640x640 @ 10fps) + Tracking + pre-processing + 2 Classification models (Resnet50 @10 inf/s + Mobilenet-V2 @ 10inf/s)</a:t>
                      </a:r>
                    </a:p>
                    <a:p>
                      <a:pPr marL="99450" indent="-99450" algn="l" fontAlgn="ctr">
                        <a:lnSpc>
                          <a:spcPct val="80000"/>
                        </a:lnSpc>
                        <a:buFont typeface="Arial" panose="020B0604020202020204" pitchFamily="34" charset="0"/>
                        <a:buChar char="•"/>
                      </a:pPr>
                      <a:r>
                        <a:rPr lang="en-US" sz="750" u="none" strike="noStrike">
                          <a:solidFill>
                            <a:schemeClr val="bg1"/>
                          </a:solidFill>
                          <a:effectLst/>
                        </a:rPr>
                        <a:t>E2E AI pipeline (WL2): Media decode (HEVC 1080p30 &amp; 4k30)+ pre-processing + Detection (YoloV5s_640x640 @ 5fps) + Object Tracking + pre-processing + 2 Classification models (Resnet50 @5 inf/s + Mobilenet-V2 @ 5inf/s)</a:t>
                      </a:r>
                      <a:br>
                        <a:rPr lang="en-US" sz="800" u="none" strike="noStrike">
                          <a:solidFill>
                            <a:schemeClr val="bg1"/>
                          </a:solidFill>
                          <a:effectLst/>
                        </a:rPr>
                      </a:br>
                      <a:br>
                        <a:rPr lang="en-US" sz="800" u="none" strike="noStrike">
                          <a:solidFill>
                            <a:schemeClr val="bg1"/>
                          </a:solidFill>
                          <a:effectLst/>
                        </a:rPr>
                      </a:br>
                      <a:r>
                        <a:rPr lang="en-US" sz="800" u="none" strike="noStrike">
                          <a:solidFill>
                            <a:schemeClr val="bg1"/>
                          </a:solidFill>
                          <a:effectLst/>
                        </a:rPr>
                        <a:t>Data was collected at different batch sizes for input videos and max performance was listed for each system. measured KPIs are based on the number of streams and # streams/watt</a:t>
                      </a:r>
                      <a:endParaRPr lang="en-US" sz="800" u="none" strike="noStrike" kern="1200">
                        <a:solidFill>
                          <a:schemeClr val="bg1"/>
                        </a:solidFill>
                        <a:effectLst/>
                        <a:latin typeface="+mn-lt"/>
                        <a:ea typeface="+mn-ea"/>
                        <a:cs typeface="+mn-cs"/>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ctr" fontAlgn="ctr">
                        <a:lnSpc>
                          <a:spcPct val="80000"/>
                        </a:lnSpc>
                      </a:pPr>
                      <a:r>
                        <a:rPr lang="en-US" sz="1100" b="0" i="0" u="none" strike="noStrike">
                          <a:solidFill>
                            <a:schemeClr val="bg1"/>
                          </a:solidFill>
                          <a:effectLst/>
                          <a:latin typeface="IntelOne Text Medium" panose="020B0503020203020204" pitchFamily="34" charset="77"/>
                        </a:rPr>
                        <a:t>As of </a:t>
                      </a:r>
                      <a:br>
                        <a:rPr lang="en-US" sz="1100" b="0" i="0" u="none" strike="noStrike">
                          <a:solidFill>
                            <a:schemeClr val="bg1"/>
                          </a:solidFill>
                          <a:effectLst/>
                          <a:latin typeface="IntelOne Text Medium" panose="020B0503020203020204" pitchFamily="34" charset="77"/>
                        </a:rPr>
                      </a:br>
                      <a:r>
                        <a:rPr lang="en-US" sz="1100" b="0" i="0" u="none" strike="noStrike">
                          <a:solidFill>
                            <a:schemeClr val="bg1"/>
                          </a:solidFill>
                          <a:effectLst/>
                          <a:latin typeface="IntelOne Text Medium" panose="020B0503020203020204" pitchFamily="34" charset="77"/>
                        </a:rPr>
                        <a:t>Nov 2024</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extLst>
                  <a:ext uri="{0D108BD9-81ED-4DB2-BD59-A6C34878D82A}">
                    <a16:rowId xmlns:a16="http://schemas.microsoft.com/office/drawing/2014/main" val="3422876496"/>
                  </a:ext>
                </a:extLst>
              </a:tr>
              <a:tr h="1868035">
                <a:tc vMerge="1">
                  <a:txBody>
                    <a:bodyPr/>
                    <a:lstStyle/>
                    <a:p>
                      <a:endParaRPr lang="en-NL"/>
                    </a:p>
                  </a:txBody>
                  <a:tcPr/>
                </a:tc>
                <a:tc>
                  <a:txBody>
                    <a:bodyPr/>
                    <a:lstStyle/>
                    <a:p>
                      <a:pPr algn="l" fontAlgn="ctr">
                        <a:lnSpc>
                          <a:spcPct val="80000"/>
                        </a:lnSpc>
                      </a:pPr>
                      <a:r>
                        <a:rPr lang="en-US" sz="800" u="none" strike="noStrike">
                          <a:solidFill>
                            <a:schemeClr val="bg1"/>
                          </a:solidFill>
                          <a:effectLst/>
                        </a:rPr>
                        <a:t>Video analytics end-to-end AI pipeline performance</a:t>
                      </a:r>
                      <a:endParaRPr lang="en-US" sz="800" b="0" i="0" u="none" strike="noStrike">
                        <a:solidFill>
                          <a:schemeClr val="bg1"/>
                        </a:solidFill>
                        <a:effectLst/>
                        <a:latin typeface="Aptos" panose="020B0004020202020204" pitchFamily="34" charset="0"/>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algn="l" fontAlgn="ctr">
                        <a:lnSpc>
                          <a:spcPct val="80000"/>
                        </a:lnSpc>
                      </a:pPr>
                      <a:r>
                        <a:rPr lang="en-US" sz="800" u="none" strike="noStrike">
                          <a:solidFill>
                            <a:schemeClr val="bg1"/>
                          </a:solidFill>
                          <a:effectLst/>
                        </a:rPr>
                        <a:t>Intel® Core™ Ultra 7 processor </a:t>
                      </a:r>
                      <a:r>
                        <a:rPr lang="pt-BR" sz="800" u="none" strike="noStrike">
                          <a:solidFill>
                            <a:schemeClr val="bg1"/>
                          </a:solidFill>
                          <a:effectLst/>
                        </a:rPr>
                        <a:t>265H</a:t>
                      </a:r>
                      <a:r>
                        <a:rPr lang="en-US" sz="800" u="none" strike="noStrike">
                          <a:solidFill>
                            <a:schemeClr val="bg1"/>
                          </a:solidFill>
                          <a:effectLst/>
                        </a:rPr>
                        <a:t> is up to 8.2X better performance/Watt/$ than NVIDIA Jetson AGX Orin in video analytics end-to-end AI pipeline performance</a:t>
                      </a:r>
                      <a:endParaRPr lang="en-US" sz="800" b="0" i="0" u="none" strike="noStrike">
                        <a:solidFill>
                          <a:schemeClr val="bg1"/>
                        </a:solidFill>
                        <a:effectLst/>
                        <a:latin typeface="Aptos" panose="020B0004020202020204" pitchFamily="34" charset="0"/>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algn="l" fontAlgn="ctr">
                        <a:lnSpc>
                          <a:spcPct val="80000"/>
                        </a:lnSpc>
                      </a:pPr>
                      <a:r>
                        <a:rPr lang="pt-BR" sz="800" u="none" strike="noStrike">
                          <a:solidFill>
                            <a:schemeClr val="bg1"/>
                          </a:solidFill>
                          <a:effectLst/>
                        </a:rPr>
                        <a:t>Intel® Core™ Ultra 7 processor 265H</a:t>
                      </a:r>
                      <a:endParaRPr lang="pt-BR" sz="800" b="0" i="0" u="none" strike="noStrike">
                        <a:solidFill>
                          <a:schemeClr val="bg1"/>
                        </a:solidFill>
                        <a:effectLst/>
                        <a:latin typeface="Aptos" panose="020B0004020202020204" pitchFamily="34" charset="0"/>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vMerge="1">
                  <a:txBody>
                    <a:bodyPr/>
                    <a:lstStyle/>
                    <a:p>
                      <a:endParaRPr lang="en-NL"/>
                    </a:p>
                  </a:txBody>
                  <a:tcPr/>
                </a:tc>
                <a:tc>
                  <a:txBody>
                    <a:bodyPr/>
                    <a:lstStyle/>
                    <a:p>
                      <a:pPr marL="0" marR="0" lvl="0" indent="0" algn="l" defTabSz="541842" rtl="0" eaLnBrk="1" fontAlgn="ctr" latinLnBrk="0" hangingPunct="1">
                        <a:lnSpc>
                          <a:spcPct val="80000"/>
                        </a:lnSpc>
                        <a:spcBef>
                          <a:spcPts val="0"/>
                        </a:spcBef>
                        <a:spcAft>
                          <a:spcPts val="0"/>
                        </a:spcAft>
                        <a:buClrTx/>
                        <a:buSzTx/>
                        <a:buFontTx/>
                        <a:buNone/>
                        <a:tabLst/>
                        <a:defRPr/>
                      </a:pPr>
                      <a:r>
                        <a:rPr lang="en-US" sz="800" u="none" strike="noStrike">
                          <a:solidFill>
                            <a:schemeClr val="bg1"/>
                          </a:solidFill>
                          <a:effectLst/>
                        </a:rPr>
                        <a:t>System 1  Measurement: 68 streams, 37.1 watt, 1.8 stream/watt, 2.3 stream/watt/$ </a:t>
                      </a:r>
                      <a:br>
                        <a:rPr lang="en-US" sz="800" u="none" strike="noStrike">
                          <a:solidFill>
                            <a:schemeClr val="bg1"/>
                          </a:solidFill>
                          <a:effectLst/>
                        </a:rPr>
                      </a:br>
                      <a:r>
                        <a:rPr lang="en-US" sz="800" u="none" strike="noStrike">
                          <a:solidFill>
                            <a:schemeClr val="bg1"/>
                          </a:solidFill>
                          <a:effectLst/>
                        </a:rPr>
                        <a:t>System 1 ASP: $800</a:t>
                      </a:r>
                    </a:p>
                    <a:p>
                      <a:pPr marL="0" marR="0" lvl="0" indent="0" algn="l" defTabSz="541842" rtl="0" eaLnBrk="1" fontAlgn="ctr" latinLnBrk="0" hangingPunct="1">
                        <a:lnSpc>
                          <a:spcPct val="80000"/>
                        </a:lnSpc>
                        <a:spcBef>
                          <a:spcPts val="0"/>
                        </a:spcBef>
                        <a:spcAft>
                          <a:spcPts val="0"/>
                        </a:spcAft>
                        <a:buClrTx/>
                        <a:buSzTx/>
                        <a:buFontTx/>
                        <a:buNone/>
                        <a:tabLst/>
                        <a:defRPr/>
                      </a:pPr>
                      <a:r>
                        <a:rPr lang="en-US" sz="800" u="none" strike="noStrike">
                          <a:solidFill>
                            <a:schemeClr val="bg1"/>
                          </a:solidFill>
                          <a:effectLst/>
                        </a:rPr>
                        <a:t>System 2 Measurement: 20 streams, 39.9 watt, 0.5 stream/watt, 0.3 stream/watt/$ </a:t>
                      </a:r>
                      <a:endParaRPr lang="en-US" sz="800" b="0" i="0" u="none" strike="noStrike">
                        <a:solidFill>
                          <a:schemeClr val="bg1"/>
                        </a:solidFill>
                        <a:effectLst/>
                        <a:latin typeface="+mn-lt"/>
                      </a:endParaRPr>
                    </a:p>
                    <a:p>
                      <a:pPr algn="l" fontAlgn="ctr">
                        <a:lnSpc>
                          <a:spcPct val="80000"/>
                        </a:lnSpc>
                      </a:pPr>
                      <a:r>
                        <a:rPr lang="en-US" sz="800" u="none" strike="noStrike">
                          <a:solidFill>
                            <a:schemeClr val="bg1"/>
                          </a:solidFill>
                          <a:effectLst/>
                        </a:rPr>
                        <a:t>System 2 ASP: $1799</a:t>
                      </a:r>
                      <a:br>
                        <a:rPr lang="en-US" sz="800" u="none" strike="noStrike">
                          <a:solidFill>
                            <a:schemeClr val="bg1"/>
                          </a:solidFill>
                          <a:effectLst/>
                        </a:rPr>
                      </a:br>
                      <a:endParaRPr lang="en-US" sz="800" u="none" strike="noStrike">
                        <a:solidFill>
                          <a:schemeClr val="bg1"/>
                        </a:solidFill>
                        <a:effectLst/>
                      </a:endParaRPr>
                    </a:p>
                    <a:p>
                      <a:pPr algn="l" fontAlgn="ctr">
                        <a:lnSpc>
                          <a:spcPct val="80000"/>
                        </a:lnSpc>
                      </a:pPr>
                      <a:r>
                        <a:rPr lang="en-US" sz="750" u="none" strike="noStrike">
                          <a:solidFill>
                            <a:schemeClr val="bg1"/>
                          </a:solidFill>
                          <a:effectLst/>
                        </a:rPr>
                        <a:t>Test Cases:  we use 3 end-to-end  (E2E )workloads with different  AI complexities </a:t>
                      </a:r>
                    </a:p>
                    <a:p>
                      <a:pPr marL="99450" indent="-99450" algn="l" fontAlgn="ctr">
                        <a:lnSpc>
                          <a:spcPct val="80000"/>
                        </a:lnSpc>
                        <a:buFont typeface="Arial" panose="020B0604020202020204" pitchFamily="34" charset="0"/>
                        <a:buChar char="•"/>
                      </a:pPr>
                      <a:r>
                        <a:rPr lang="en-US" sz="750" u="none" strike="noStrike">
                          <a:solidFill>
                            <a:schemeClr val="bg1"/>
                          </a:solidFill>
                          <a:effectLst/>
                        </a:rPr>
                        <a:t>Self-checkout Retail WL:  Media decode  (AVC 1080p15 &amp; 4k15)+ pre-processing + Detection (YoloV5s_416x416 @ 15fps) + Object Tracking + pre-processing + Classification model (</a:t>
                      </a:r>
                      <a:r>
                        <a:rPr lang="en-US" sz="750" u="none" strike="noStrike" kern="1200">
                          <a:solidFill>
                            <a:schemeClr val="bg1"/>
                          </a:solidFill>
                          <a:effectLst/>
                          <a:latin typeface="+mn-lt"/>
                          <a:ea typeface="+mn-ea"/>
                          <a:cs typeface="+mn-cs"/>
                          <a:sym typeface="Helvetica Neue"/>
                        </a:rPr>
                        <a:t>EfficientNet-B0</a:t>
                      </a:r>
                      <a:r>
                        <a:rPr lang="en-US" sz="750" u="none" strike="noStrike">
                          <a:solidFill>
                            <a:schemeClr val="bg1"/>
                          </a:solidFill>
                          <a:effectLst/>
                        </a:rPr>
                        <a:t> @ 15inf/s)</a:t>
                      </a:r>
                    </a:p>
                    <a:p>
                      <a:pPr marL="99450" indent="-99450" algn="l" fontAlgn="ctr">
                        <a:lnSpc>
                          <a:spcPct val="80000"/>
                        </a:lnSpc>
                        <a:buFont typeface="Arial" panose="020B0604020202020204" pitchFamily="34" charset="0"/>
                        <a:buChar char="•"/>
                      </a:pPr>
                      <a:r>
                        <a:rPr lang="en-US" sz="750" u="none" strike="noStrike">
                          <a:solidFill>
                            <a:schemeClr val="bg1"/>
                          </a:solidFill>
                          <a:effectLst/>
                        </a:rPr>
                        <a:t>E2E AI pipeline (WL1): Media decode  (HEVC 1080p30 &amp; 4k30) + pre-processing + Detection (YoloV5s_640x640 @ 10fps) + Tracking + pre-processing + 2 Classification models (Resnet50 @10 inf/s + Mobilenet-V2 @ 10inf/s)</a:t>
                      </a:r>
                    </a:p>
                    <a:p>
                      <a:pPr marL="99450" indent="-99450" algn="l" fontAlgn="ctr">
                        <a:lnSpc>
                          <a:spcPct val="80000"/>
                        </a:lnSpc>
                        <a:buFont typeface="Arial" panose="020B0604020202020204" pitchFamily="34" charset="0"/>
                        <a:buChar char="•"/>
                      </a:pPr>
                      <a:r>
                        <a:rPr lang="en-US" sz="750" u="none" strike="noStrike">
                          <a:solidFill>
                            <a:schemeClr val="bg1"/>
                          </a:solidFill>
                          <a:effectLst/>
                        </a:rPr>
                        <a:t>E2E AI pipeline (WL2): Media decode (HEVC 1080p30 &amp; 4k30)+ pre-processing + Detection (YoloV5s_640x640 @ 5fps) + Object Tracking + pre-processing + 2 Classification models (Resnet50 @5 inf/s + Mobilenet-V2 @ 5inf/s)</a:t>
                      </a:r>
                      <a:br>
                        <a:rPr lang="en-US" sz="800" u="none" strike="noStrike">
                          <a:solidFill>
                            <a:schemeClr val="bg1"/>
                          </a:solidFill>
                          <a:effectLst/>
                        </a:rPr>
                      </a:br>
                      <a:br>
                        <a:rPr lang="en-US" sz="800" u="none" strike="noStrike">
                          <a:solidFill>
                            <a:schemeClr val="bg1"/>
                          </a:solidFill>
                          <a:effectLst/>
                        </a:rPr>
                      </a:br>
                      <a:r>
                        <a:rPr lang="en-US" sz="800" u="none" strike="noStrike">
                          <a:solidFill>
                            <a:schemeClr val="bg1"/>
                          </a:solidFill>
                          <a:effectLst/>
                        </a:rPr>
                        <a:t>Data was collected at different batch sizes for input videos and max performance was listed for each system. measured KPIs are based on the number of streams, # streams/watt, #streams/watt/$</a:t>
                      </a:r>
                      <a:endParaRPr lang="en-US" sz="800" u="none" strike="noStrike" kern="1200">
                        <a:solidFill>
                          <a:schemeClr val="bg1"/>
                        </a:solidFill>
                        <a:effectLst/>
                        <a:latin typeface="+mn-lt"/>
                        <a:ea typeface="+mn-ea"/>
                        <a:cs typeface="+mn-cs"/>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algn="ctr" fontAlgn="ctr">
                        <a:lnSpc>
                          <a:spcPct val="80000"/>
                        </a:lnSpc>
                      </a:pPr>
                      <a:r>
                        <a:rPr lang="en-US" sz="1100" b="0" i="0" u="none" strike="noStrike">
                          <a:solidFill>
                            <a:schemeClr val="bg1"/>
                          </a:solidFill>
                          <a:effectLst/>
                          <a:latin typeface="IntelOne Text Medium" panose="020B0503020203020204" pitchFamily="34" charset="77"/>
                        </a:rPr>
                        <a:t>As of </a:t>
                      </a:r>
                      <a:br>
                        <a:rPr lang="en-US" sz="1100" b="0" i="0" u="none" strike="noStrike">
                          <a:solidFill>
                            <a:schemeClr val="bg1"/>
                          </a:solidFill>
                          <a:effectLst/>
                          <a:latin typeface="IntelOne Text Medium" panose="020B0503020203020204" pitchFamily="34" charset="77"/>
                        </a:rPr>
                      </a:br>
                      <a:r>
                        <a:rPr lang="en-US" sz="1100" b="0" i="0" u="none" strike="noStrike">
                          <a:solidFill>
                            <a:schemeClr val="bg1"/>
                          </a:solidFill>
                          <a:effectLst/>
                          <a:latin typeface="IntelOne Text Medium" panose="020B0503020203020204" pitchFamily="34" charset="77"/>
                        </a:rPr>
                        <a:t>Nov 2024</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extLst>
                  <a:ext uri="{0D108BD9-81ED-4DB2-BD59-A6C34878D82A}">
                    <a16:rowId xmlns:a16="http://schemas.microsoft.com/office/drawing/2014/main" val="573425222"/>
                  </a:ext>
                </a:extLst>
              </a:tr>
            </a:tbl>
          </a:graphicData>
        </a:graphic>
      </p:graphicFrame>
      <p:sp>
        <p:nvSpPr>
          <p:cNvPr id="4" name="Title 1">
            <a:extLst>
              <a:ext uri="{FF2B5EF4-FFF2-40B4-BE49-F238E27FC236}">
                <a16:creationId xmlns:a16="http://schemas.microsoft.com/office/drawing/2014/main" id="{6D8A869F-4C67-34D8-1641-1C61DA8D786E}"/>
              </a:ext>
            </a:extLst>
          </p:cNvPr>
          <p:cNvSpPr>
            <a:spLocks noGrp="1"/>
          </p:cNvSpPr>
          <p:nvPr>
            <p:ph type="title"/>
          </p:nvPr>
        </p:nvSpPr>
        <p:spPr/>
        <p:txBody>
          <a:bodyPr/>
          <a:lstStyle/>
          <a:p>
            <a:r>
              <a:rPr lang="en-US"/>
              <a:t>Performance System Configurations</a:t>
            </a:r>
            <a:endParaRPr lang="en-US" sz="2000"/>
          </a:p>
        </p:txBody>
      </p:sp>
      <p:sp>
        <p:nvSpPr>
          <p:cNvPr id="5" name="Text Placeholder 4">
            <a:extLst>
              <a:ext uri="{FF2B5EF4-FFF2-40B4-BE49-F238E27FC236}">
                <a16:creationId xmlns:a16="http://schemas.microsoft.com/office/drawing/2014/main" id="{97028D22-C962-47AB-C1A0-11D476DF378F}"/>
              </a:ext>
            </a:extLst>
          </p:cNvPr>
          <p:cNvSpPr>
            <a:spLocks noGrp="1"/>
          </p:cNvSpPr>
          <p:nvPr>
            <p:ph type="body" sz="quarter" idx="10"/>
          </p:nvPr>
        </p:nvSpPr>
        <p:spPr>
          <a:xfrm>
            <a:off x="454025" y="902287"/>
            <a:ext cx="9106834" cy="396288"/>
          </a:xfrm>
        </p:spPr>
        <p:txBody>
          <a:bodyPr/>
          <a:lstStyle/>
          <a:p>
            <a:r>
              <a:rPr lang="en-GB"/>
              <a:t>Intel® Core™ Ultra 7 processor 265H vs Nvidia Jetson Orin AGX-64GB</a:t>
            </a:r>
            <a:endParaRPr lang="en-NL"/>
          </a:p>
        </p:txBody>
      </p:sp>
    </p:spTree>
    <p:extLst>
      <p:ext uri="{BB962C8B-B14F-4D97-AF65-F5344CB8AC3E}">
        <p14:creationId xmlns:p14="http://schemas.microsoft.com/office/powerpoint/2010/main" val="402159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BA80E-5141-BFBB-CDB8-6B63D144B52A}"/>
              </a:ext>
            </a:extLst>
          </p:cNvPr>
          <p:cNvSpPr>
            <a:spLocks noGrp="1"/>
          </p:cNvSpPr>
          <p:nvPr>
            <p:ph type="title"/>
          </p:nvPr>
        </p:nvSpPr>
        <p:spPr/>
        <p:txBody>
          <a:bodyPr/>
          <a:lstStyle/>
          <a:p>
            <a:r>
              <a:rPr lang="en-US"/>
              <a:t>Performance System Configurations</a:t>
            </a:r>
            <a:endParaRPr lang="en-US" sz="2000"/>
          </a:p>
        </p:txBody>
      </p:sp>
      <p:sp>
        <p:nvSpPr>
          <p:cNvPr id="4" name="Text Placeholder 3">
            <a:extLst>
              <a:ext uri="{FF2B5EF4-FFF2-40B4-BE49-F238E27FC236}">
                <a16:creationId xmlns:a16="http://schemas.microsoft.com/office/drawing/2014/main" id="{313C7B8B-D204-1393-985F-A7A44F6AC97B}"/>
              </a:ext>
            </a:extLst>
          </p:cNvPr>
          <p:cNvSpPr>
            <a:spLocks noGrp="1"/>
          </p:cNvSpPr>
          <p:nvPr>
            <p:ph type="body" sz="quarter" idx="10"/>
          </p:nvPr>
        </p:nvSpPr>
        <p:spPr>
          <a:xfrm>
            <a:off x="454025" y="902287"/>
            <a:ext cx="10424646" cy="396288"/>
          </a:xfrm>
        </p:spPr>
        <p:txBody>
          <a:bodyPr/>
          <a:lstStyle/>
          <a:p>
            <a:r>
              <a:rPr lang="en-GB"/>
              <a:t>Intel® Core™ Ultra 9 processor 285H vs Intel® Core™ Ultra 9 processor 185H </a:t>
            </a:r>
            <a:endParaRPr lang="en-NL"/>
          </a:p>
        </p:txBody>
      </p:sp>
      <p:graphicFrame>
        <p:nvGraphicFramePr>
          <p:cNvPr id="5" name="Table 4">
            <a:extLst>
              <a:ext uri="{FF2B5EF4-FFF2-40B4-BE49-F238E27FC236}">
                <a16:creationId xmlns:a16="http://schemas.microsoft.com/office/drawing/2014/main" id="{021CF932-3658-465E-15F1-C6D2303A85A9}"/>
              </a:ext>
            </a:extLst>
          </p:cNvPr>
          <p:cNvGraphicFramePr>
            <a:graphicFrameLocks noGrp="1"/>
          </p:cNvGraphicFramePr>
          <p:nvPr/>
        </p:nvGraphicFramePr>
        <p:xfrm>
          <a:off x="454025" y="1298575"/>
          <a:ext cx="11280775" cy="5058825"/>
        </p:xfrm>
        <a:graphic>
          <a:graphicData uri="http://schemas.openxmlformats.org/drawingml/2006/table">
            <a:tbl>
              <a:tblPr>
                <a:tableStyleId>{5DA37D80-6434-44D0-A028-1B22A696006F}</a:tableStyleId>
              </a:tblPr>
              <a:tblGrid>
                <a:gridCol w="739688">
                  <a:extLst>
                    <a:ext uri="{9D8B030D-6E8A-4147-A177-3AD203B41FA5}">
                      <a16:colId xmlns:a16="http://schemas.microsoft.com/office/drawing/2014/main" val="3205412892"/>
                    </a:ext>
                  </a:extLst>
                </a:gridCol>
                <a:gridCol w="1121761">
                  <a:extLst>
                    <a:ext uri="{9D8B030D-6E8A-4147-A177-3AD203B41FA5}">
                      <a16:colId xmlns:a16="http://schemas.microsoft.com/office/drawing/2014/main" val="3813540395"/>
                    </a:ext>
                  </a:extLst>
                </a:gridCol>
                <a:gridCol w="1677687">
                  <a:extLst>
                    <a:ext uri="{9D8B030D-6E8A-4147-A177-3AD203B41FA5}">
                      <a16:colId xmlns:a16="http://schemas.microsoft.com/office/drawing/2014/main" val="2106689378"/>
                    </a:ext>
                  </a:extLst>
                </a:gridCol>
                <a:gridCol w="1291533">
                  <a:extLst>
                    <a:ext uri="{9D8B030D-6E8A-4147-A177-3AD203B41FA5}">
                      <a16:colId xmlns:a16="http://schemas.microsoft.com/office/drawing/2014/main" val="4159026469"/>
                    </a:ext>
                  </a:extLst>
                </a:gridCol>
                <a:gridCol w="3186953">
                  <a:extLst>
                    <a:ext uri="{9D8B030D-6E8A-4147-A177-3AD203B41FA5}">
                      <a16:colId xmlns:a16="http://schemas.microsoft.com/office/drawing/2014/main" val="3380826814"/>
                    </a:ext>
                  </a:extLst>
                </a:gridCol>
                <a:gridCol w="2178424">
                  <a:extLst>
                    <a:ext uri="{9D8B030D-6E8A-4147-A177-3AD203B41FA5}">
                      <a16:colId xmlns:a16="http://schemas.microsoft.com/office/drawing/2014/main" val="3712216800"/>
                    </a:ext>
                  </a:extLst>
                </a:gridCol>
                <a:gridCol w="1084729">
                  <a:extLst>
                    <a:ext uri="{9D8B030D-6E8A-4147-A177-3AD203B41FA5}">
                      <a16:colId xmlns:a16="http://schemas.microsoft.com/office/drawing/2014/main" val="360022301"/>
                    </a:ext>
                  </a:extLst>
                </a:gridCol>
              </a:tblGrid>
              <a:tr h="248579">
                <a:tc>
                  <a:txBody>
                    <a:bodyPr/>
                    <a:lstStyle/>
                    <a:p>
                      <a:pPr algn="ctr" fontAlgn="b"/>
                      <a:r>
                        <a:rPr lang="en-US" sz="1000" b="0" i="0" u="none" strike="noStrike">
                          <a:solidFill>
                            <a:schemeClr val="bg1"/>
                          </a:solidFill>
                          <a:effectLst/>
                          <a:latin typeface="IntelOne Text Medium" panose="020B0503020203020204" pitchFamily="34" charset="77"/>
                        </a:rPr>
                        <a:t>Series</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15000"/>
                      </a:schemeClr>
                    </a:solidFill>
                  </a:tcPr>
                </a:tc>
                <a:tc>
                  <a:txBody>
                    <a:bodyPr/>
                    <a:lstStyle/>
                    <a:p>
                      <a:pPr algn="ctr" fontAlgn="b"/>
                      <a:r>
                        <a:rPr lang="en-US" sz="1000" b="0" i="0" u="none" strike="noStrike">
                          <a:solidFill>
                            <a:schemeClr val="bg1"/>
                          </a:solidFill>
                          <a:effectLst/>
                          <a:latin typeface="IntelOne Text Medium" panose="020B0503020203020204" pitchFamily="34" charset="77"/>
                        </a:rPr>
                        <a:t>Use Case</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15000"/>
                      </a:schemeClr>
                    </a:solidFill>
                  </a:tcPr>
                </a:tc>
                <a:tc>
                  <a:txBody>
                    <a:bodyPr/>
                    <a:lstStyle/>
                    <a:p>
                      <a:pPr algn="ctr" fontAlgn="b"/>
                      <a:r>
                        <a:rPr lang="en-US" sz="1000" b="0" i="0" u="none" strike="noStrike">
                          <a:solidFill>
                            <a:schemeClr val="bg1"/>
                          </a:solidFill>
                          <a:effectLst/>
                          <a:latin typeface="IntelOne Text Medium" panose="020B0503020203020204" pitchFamily="34" charset="77"/>
                        </a:rPr>
                        <a:t>Claim</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15000"/>
                      </a:schemeClr>
                    </a:solidFill>
                  </a:tcPr>
                </a:tc>
                <a:tc>
                  <a:txBody>
                    <a:bodyPr/>
                    <a:lstStyle/>
                    <a:p>
                      <a:pPr algn="ctr" fontAlgn="b"/>
                      <a:r>
                        <a:rPr lang="en-US" sz="1000" b="0" i="0" u="none" strike="noStrike">
                          <a:solidFill>
                            <a:schemeClr val="bg1"/>
                          </a:solidFill>
                          <a:effectLst/>
                          <a:latin typeface="IntelOne Text Medium" panose="020B0503020203020204" pitchFamily="34" charset="77"/>
                        </a:rPr>
                        <a:t>Processor</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15000"/>
                      </a:schemeClr>
                    </a:solidFill>
                  </a:tcPr>
                </a:tc>
                <a:tc>
                  <a:txBody>
                    <a:bodyPr/>
                    <a:lstStyle/>
                    <a:p>
                      <a:pPr algn="ctr" fontAlgn="b"/>
                      <a:r>
                        <a:rPr lang="en-US" sz="1000" b="0" i="0" u="none" strike="noStrike">
                          <a:solidFill>
                            <a:schemeClr val="bg1"/>
                          </a:solidFill>
                          <a:effectLst/>
                          <a:latin typeface="IntelOne Text Medium" panose="020B0503020203020204" pitchFamily="34" charset="77"/>
                        </a:rPr>
                        <a:t>System Measured</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15000"/>
                      </a:schemeClr>
                    </a:solidFill>
                  </a:tcPr>
                </a:tc>
                <a:tc>
                  <a:txBody>
                    <a:bodyPr/>
                    <a:lstStyle/>
                    <a:p>
                      <a:pPr algn="ctr" fontAlgn="b"/>
                      <a:r>
                        <a:rPr lang="en-US" sz="1000" b="0" i="0" u="none" strike="noStrike">
                          <a:solidFill>
                            <a:schemeClr val="bg1"/>
                          </a:solidFill>
                          <a:effectLst/>
                          <a:latin typeface="IntelOne Text Medium" panose="020B0503020203020204" pitchFamily="34" charset="77"/>
                        </a:rPr>
                        <a:t>Measurement</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15000"/>
                      </a:schemeClr>
                    </a:solidFill>
                  </a:tcPr>
                </a:tc>
                <a:tc>
                  <a:txBody>
                    <a:bodyPr/>
                    <a:lstStyle/>
                    <a:p>
                      <a:pPr algn="ctr" fontAlgn="b"/>
                      <a:r>
                        <a:rPr lang="en-US" sz="1000" b="0" i="0" u="none" strike="noStrike">
                          <a:solidFill>
                            <a:schemeClr val="bg1"/>
                          </a:solidFill>
                          <a:effectLst/>
                          <a:latin typeface="IntelOne Text Medium" panose="020B0503020203020204" pitchFamily="34" charset="77"/>
                        </a:rPr>
                        <a:t>Measurement Period</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15000"/>
                      </a:schemeClr>
                    </a:solidFill>
                  </a:tcPr>
                </a:tc>
                <a:extLst>
                  <a:ext uri="{0D108BD9-81ED-4DB2-BD59-A6C34878D82A}">
                    <a16:rowId xmlns:a16="http://schemas.microsoft.com/office/drawing/2014/main" val="2265398504"/>
                  </a:ext>
                </a:extLst>
              </a:tr>
              <a:tr h="2303659">
                <a:tc rowSpan="2">
                  <a:txBody>
                    <a:bodyPr/>
                    <a:lstStyle/>
                    <a:p>
                      <a:pPr algn="l" fontAlgn="ctr"/>
                      <a:r>
                        <a:rPr lang="en-US" sz="1400" b="0" i="0" u="none" strike="noStrike">
                          <a:solidFill>
                            <a:schemeClr val="bg1"/>
                          </a:solidFill>
                          <a:effectLst/>
                          <a:latin typeface="IntelOne Text Medium" panose="020B0503020203020204" pitchFamily="34" charset="77"/>
                        </a:rPr>
                        <a:t>200H</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l" fontAlgn="ctr"/>
                      <a:r>
                        <a:rPr lang="en-US" sz="800" i="0" u="none" strike="noStrike">
                          <a:solidFill>
                            <a:schemeClr val="bg1"/>
                          </a:solidFill>
                          <a:effectLst/>
                          <a:latin typeface="+mn-lt"/>
                        </a:rPr>
                        <a:t>AI performance</a:t>
                      </a:r>
                      <a:endParaRPr lang="en-US" sz="800" b="0" i="0" u="none" strike="noStrike">
                        <a:solidFill>
                          <a:schemeClr val="bg1"/>
                        </a:solidFill>
                        <a:effectLst/>
                        <a:latin typeface="+mn-lt"/>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l" fontAlgn="ctr"/>
                      <a:r>
                        <a:rPr lang="en-US" sz="800" i="0" u="none" strike="noStrike">
                          <a:solidFill>
                            <a:schemeClr val="bg1"/>
                          </a:solidFill>
                          <a:effectLst/>
                          <a:latin typeface="+mn-lt"/>
                        </a:rPr>
                        <a:t>Intel® Core™ Ultra 9 285H  Processor is up to 3.3X better 1</a:t>
                      </a:r>
                      <a:r>
                        <a:rPr lang="en-US" sz="800" i="0" u="none" strike="noStrike" baseline="30000">
                          <a:solidFill>
                            <a:schemeClr val="bg1"/>
                          </a:solidFill>
                          <a:effectLst/>
                          <a:latin typeface="+mn-lt"/>
                        </a:rPr>
                        <a:t>st</a:t>
                      </a:r>
                      <a:r>
                        <a:rPr lang="en-US" sz="800" i="0" u="none" strike="noStrike">
                          <a:solidFill>
                            <a:schemeClr val="bg1"/>
                          </a:solidFill>
                          <a:effectLst/>
                          <a:latin typeface="+mn-lt"/>
                        </a:rPr>
                        <a:t> token latency performance vs. Intel® Ultra 9-185H Processor on Llama-3-8B (INT4).</a:t>
                      </a:r>
                    </a:p>
                    <a:p>
                      <a:pPr algn="l" fontAlgn="ctr"/>
                      <a:r>
                        <a:rPr lang="en-US" sz="800" i="0" u="none" strike="noStrike">
                          <a:solidFill>
                            <a:schemeClr val="bg1"/>
                          </a:solidFill>
                          <a:effectLst/>
                          <a:latin typeface="+mn-lt"/>
                        </a:rPr>
                        <a:t>Beam: 1, BS: 1, Input: 1024, output: 128</a:t>
                      </a:r>
                    </a:p>
                    <a:p>
                      <a:pPr algn="l" fontAlgn="ctr"/>
                      <a:r>
                        <a:rPr lang="en-US" sz="800" i="0" u="none" strike="noStrike">
                          <a:solidFill>
                            <a:schemeClr val="bg1"/>
                          </a:solidFill>
                          <a:effectLst/>
                          <a:latin typeface="+mn-lt"/>
                        </a:rPr>
                        <a:t> </a:t>
                      </a:r>
                    </a:p>
                    <a:p>
                      <a:pPr algn="l" fontAlgn="ctr"/>
                      <a:r>
                        <a:rPr lang="en-US" sz="800" i="0" u="none" strike="noStrike">
                          <a:solidFill>
                            <a:schemeClr val="bg1"/>
                          </a:solidFill>
                          <a:effectLst/>
                          <a:latin typeface="+mn-lt"/>
                        </a:rPr>
                        <a:t>Intel® Core™ Ultra 9 285H Processor is up to 2.3X better image generation performance vs. Intel® Ultra 9-185H Processor on Stable-Diffusion-v1.5, (INT4).</a:t>
                      </a:r>
                    </a:p>
                    <a:p>
                      <a:pPr algn="l" fontAlgn="ctr"/>
                      <a:r>
                        <a:rPr lang="en-US" sz="800" b="0" i="0" u="none" strike="noStrike">
                          <a:solidFill>
                            <a:schemeClr val="bg1"/>
                          </a:solidFill>
                          <a:effectLst/>
                          <a:latin typeface="+mn-lt"/>
                        </a:rPr>
                        <a:t>Input: 1024, steps: 20, resolution: 512x512</a:t>
                      </a: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l" fontAlgn="ctr"/>
                      <a:r>
                        <a:rPr lang="pt-BR" sz="800" i="0" u="none" strike="noStrike">
                          <a:solidFill>
                            <a:schemeClr val="bg1"/>
                          </a:solidFill>
                          <a:effectLst/>
                          <a:latin typeface="+mn-lt"/>
                        </a:rPr>
                        <a:t>Intel® Core™ Ultra 9 processor 285H</a:t>
                      </a: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rowSpan="2">
                  <a:txBody>
                    <a:bodyPr/>
                    <a:lstStyle/>
                    <a:p>
                      <a:pPr algn="l" fontAlgn="ctr"/>
                      <a:r>
                        <a:rPr lang="en-US" sz="800" i="0" u="none" strike="noStrike">
                          <a:solidFill>
                            <a:schemeClr val="bg1"/>
                          </a:solidFill>
                          <a:effectLst/>
                          <a:latin typeface="+mn-lt"/>
                        </a:rPr>
                        <a:t>System 1:</a:t>
                      </a:r>
                      <a:br>
                        <a:rPr lang="en-US" sz="800" i="0" u="none" strike="noStrike">
                          <a:solidFill>
                            <a:schemeClr val="bg1"/>
                          </a:solidFill>
                          <a:effectLst/>
                          <a:latin typeface="+mn-lt"/>
                        </a:rPr>
                      </a:br>
                      <a:r>
                        <a:rPr lang="en-US" sz="800" i="0" u="none" strike="noStrike">
                          <a:solidFill>
                            <a:schemeClr val="bg1"/>
                          </a:solidFill>
                          <a:effectLst/>
                          <a:latin typeface="+mn-lt"/>
                        </a:rPr>
                        <a:t>Intel® Core™ Ultra 9 285H (Arrow Lake H 8+16) Configuration:</a:t>
                      </a:r>
                      <a:br>
                        <a:rPr lang="en-US" sz="800" i="0" u="none" strike="noStrike">
                          <a:solidFill>
                            <a:schemeClr val="bg1"/>
                          </a:solidFill>
                          <a:effectLst/>
                          <a:latin typeface="+mn-lt"/>
                        </a:rPr>
                      </a:br>
                      <a:r>
                        <a:rPr lang="en-US" sz="800" i="0" u="none" strike="noStrike">
                          <a:solidFill>
                            <a:schemeClr val="bg1"/>
                          </a:solidFill>
                          <a:effectLst/>
                          <a:latin typeface="+mn-lt"/>
                        </a:rPr>
                        <a:t>Processor: Intel® Core™ Ultra 9 285H  Processor H 8P+16E, 45W, 5.6 GHz Max Turbo</a:t>
                      </a:r>
                      <a:br>
                        <a:rPr lang="en-US" sz="800" i="0" u="none" strike="noStrike">
                          <a:solidFill>
                            <a:schemeClr val="bg1"/>
                          </a:solidFill>
                          <a:effectLst/>
                          <a:latin typeface="+mn-lt"/>
                        </a:rPr>
                      </a:br>
                      <a:r>
                        <a:rPr lang="en-US" sz="800" i="0" u="none" strike="noStrike">
                          <a:solidFill>
                            <a:schemeClr val="bg1"/>
                          </a:solidFill>
                          <a:effectLst/>
                          <a:latin typeface="+mn-lt"/>
                        </a:rPr>
                        <a:t>Memory: 2x16GB DDR5-6400 </a:t>
                      </a:r>
                      <a:br>
                        <a:rPr lang="en-US" sz="800" i="0" u="none" strike="noStrike">
                          <a:solidFill>
                            <a:schemeClr val="bg1"/>
                          </a:solidFill>
                          <a:effectLst/>
                          <a:latin typeface="+mn-lt"/>
                        </a:rPr>
                      </a:br>
                      <a:r>
                        <a:rPr lang="en-US" sz="800" i="0" u="none" strike="noStrike">
                          <a:solidFill>
                            <a:schemeClr val="bg1"/>
                          </a:solidFill>
                          <a:effectLst/>
                          <a:latin typeface="+mn-lt"/>
                        </a:rPr>
                        <a:t>Storage: 1024 GB Samsung  </a:t>
                      </a:r>
                      <a:br>
                        <a:rPr lang="en-US" sz="800" i="0" u="none" strike="noStrike">
                          <a:solidFill>
                            <a:schemeClr val="bg1"/>
                          </a:solidFill>
                          <a:effectLst/>
                          <a:latin typeface="+mn-lt"/>
                        </a:rPr>
                      </a:br>
                      <a:r>
                        <a:rPr lang="en-US" sz="800" i="0" u="none" strike="noStrike">
                          <a:solidFill>
                            <a:schemeClr val="bg1"/>
                          </a:solidFill>
                          <a:effectLst/>
                          <a:latin typeface="+mn-lt"/>
                        </a:rPr>
                        <a:t>OS: Windows 11 </a:t>
                      </a:r>
                      <a:r>
                        <a:rPr lang="en-US" sz="800" i="0" u="none">
                          <a:solidFill>
                            <a:schemeClr val="bg1"/>
                          </a:solidFill>
                          <a:effectLst/>
                          <a:latin typeface="+mn-lt"/>
                        </a:rPr>
                        <a:t>24H2(OS Build 26100.1457)</a:t>
                      </a:r>
                      <a:br>
                        <a:rPr lang="en-US" sz="800" i="0" u="none" strike="noStrike">
                          <a:solidFill>
                            <a:schemeClr val="bg1"/>
                          </a:solidFill>
                          <a:effectLst/>
                          <a:latin typeface="+mn-lt"/>
                        </a:rPr>
                      </a:br>
                      <a:r>
                        <a:rPr lang="en-US" sz="800" i="0" u="none" strike="noStrike">
                          <a:solidFill>
                            <a:schemeClr val="bg1"/>
                          </a:solidFill>
                          <a:effectLst/>
                          <a:latin typeface="+mn-lt"/>
                        </a:rPr>
                        <a:t>Workload &amp; version: Llama-3-8B (INT4), Stable-Diffusion-v1.5 (FP16). Procyon AI Computer Vision.</a:t>
                      </a:r>
                      <a:br>
                        <a:rPr lang="en-US" sz="800" i="0" u="none" strike="noStrike">
                          <a:solidFill>
                            <a:schemeClr val="bg1"/>
                          </a:solidFill>
                          <a:effectLst/>
                          <a:latin typeface="+mn-lt"/>
                        </a:rPr>
                      </a:br>
                      <a:r>
                        <a:rPr lang="en-US" sz="800" i="0" u="none" strike="noStrike">
                          <a:solidFill>
                            <a:schemeClr val="bg1"/>
                          </a:solidFill>
                          <a:effectLst/>
                          <a:latin typeface="+mn-lt"/>
                        </a:rPr>
                        <a:t>BIOS Version​: IFWI_ARL_HU_A1A0_PSPP_Release_2024WW41.4.01</a:t>
                      </a:r>
                      <a:br>
                        <a:rPr lang="en-US" sz="800" i="0" u="none" strike="noStrike">
                          <a:solidFill>
                            <a:schemeClr val="bg1"/>
                          </a:solidFill>
                          <a:effectLst/>
                          <a:latin typeface="+mn-lt"/>
                        </a:rPr>
                      </a:br>
                      <a:r>
                        <a:rPr lang="en-US" sz="800" i="0" u="none" strike="noStrike">
                          <a:solidFill>
                            <a:schemeClr val="bg1"/>
                          </a:solidFill>
                          <a:effectLst/>
                          <a:latin typeface="+mn-lt"/>
                        </a:rPr>
                        <a:t>Intel® HD Graphics Driver: 32.0.101.6104​</a:t>
                      </a:r>
                    </a:p>
                    <a:p>
                      <a:pPr algn="l" fontAlgn="ctr"/>
                      <a:endParaRPr lang="en-US" sz="800" i="0" u="none" strike="noStrike">
                        <a:solidFill>
                          <a:schemeClr val="bg1"/>
                        </a:solidFill>
                        <a:effectLst/>
                        <a:latin typeface="+mn-lt"/>
                      </a:endParaRPr>
                    </a:p>
                    <a:p>
                      <a:pPr algn="l" fontAlgn="ctr"/>
                      <a:r>
                        <a:rPr lang="en-US" sz="800" i="0" u="none" strike="noStrike">
                          <a:solidFill>
                            <a:schemeClr val="bg1"/>
                          </a:solidFill>
                          <a:effectLst/>
                          <a:latin typeface="+mn-lt"/>
                        </a:rPr>
                        <a:t>System 2:</a:t>
                      </a:r>
                    </a:p>
                    <a:p>
                      <a:pPr algn="l" fontAlgn="ctr"/>
                      <a:r>
                        <a:rPr lang="en-US" sz="800" i="0" u="none" strike="noStrike">
                          <a:solidFill>
                            <a:schemeClr val="bg1"/>
                          </a:solidFill>
                          <a:effectLst/>
                          <a:latin typeface="+mn-lt"/>
                        </a:rPr>
                        <a:t>Lenovo Yoga Pro</a:t>
                      </a:r>
                    </a:p>
                    <a:p>
                      <a:pPr marL="0" marR="0" lvl="0" indent="0" algn="l" defTabSz="914400" rtl="0" eaLnBrk="1" fontAlgn="ctr" latinLnBrk="0" hangingPunct="1">
                        <a:lnSpc>
                          <a:spcPct val="100000"/>
                        </a:lnSpc>
                        <a:spcBef>
                          <a:spcPts val="0"/>
                        </a:spcBef>
                        <a:spcAft>
                          <a:spcPts val="0"/>
                        </a:spcAft>
                        <a:buClrTx/>
                        <a:buSzTx/>
                        <a:buFontTx/>
                        <a:buNone/>
                        <a:tabLst/>
                        <a:defRPr/>
                      </a:pPr>
                      <a:r>
                        <a:rPr lang="en-US" sz="800" i="0" u="none" strike="noStrike">
                          <a:solidFill>
                            <a:schemeClr val="bg1"/>
                          </a:solidFill>
                          <a:effectLst/>
                          <a:latin typeface="+mn-lt"/>
                        </a:rPr>
                        <a:t>Intel® Core™ Ultra 9 185H (Meteor Lake H 6+8) Configuration:</a:t>
                      </a:r>
                      <a:br>
                        <a:rPr lang="en-US" sz="800" i="0" u="none" strike="noStrike">
                          <a:solidFill>
                            <a:schemeClr val="bg1"/>
                          </a:solidFill>
                          <a:effectLst/>
                          <a:latin typeface="+mn-lt"/>
                        </a:rPr>
                      </a:br>
                      <a:r>
                        <a:rPr lang="en-US" sz="800" i="0" u="none" strike="noStrike">
                          <a:solidFill>
                            <a:schemeClr val="bg1"/>
                          </a:solidFill>
                          <a:effectLst/>
                          <a:latin typeface="+mn-lt"/>
                        </a:rPr>
                        <a:t>Processor: Intel® Core™ Ultra 9 185 H Processor 6P+8E, 45W, 5.1 GHz Max Turbo</a:t>
                      </a:r>
                      <a:br>
                        <a:rPr lang="en-US" sz="800" i="0" u="none" strike="noStrike">
                          <a:solidFill>
                            <a:schemeClr val="bg1"/>
                          </a:solidFill>
                          <a:effectLst/>
                          <a:latin typeface="+mn-lt"/>
                        </a:rPr>
                      </a:br>
                      <a:r>
                        <a:rPr lang="en-US" sz="800" i="0" u="none" strike="noStrike">
                          <a:solidFill>
                            <a:schemeClr val="bg1"/>
                          </a:solidFill>
                          <a:effectLst/>
                          <a:latin typeface="+mn-lt"/>
                        </a:rPr>
                        <a:t>Memory: 32GB LPDDR5- 7467 MHz</a:t>
                      </a:r>
                      <a:br>
                        <a:rPr lang="en-US" sz="800" i="0" u="none" strike="noStrike">
                          <a:solidFill>
                            <a:schemeClr val="bg1"/>
                          </a:solidFill>
                          <a:effectLst/>
                          <a:latin typeface="+mn-lt"/>
                        </a:rPr>
                      </a:br>
                      <a:r>
                        <a:rPr lang="en-US" sz="800" i="0" u="none" strike="noStrike">
                          <a:solidFill>
                            <a:schemeClr val="bg1"/>
                          </a:solidFill>
                          <a:effectLst/>
                          <a:latin typeface="+mn-lt"/>
                        </a:rPr>
                        <a:t>Storage: 1TB SSD  </a:t>
                      </a:r>
                      <a:br>
                        <a:rPr lang="en-US" sz="800" i="0" u="none" strike="noStrike">
                          <a:solidFill>
                            <a:schemeClr val="bg1"/>
                          </a:solidFill>
                          <a:effectLst/>
                          <a:latin typeface="+mn-lt"/>
                        </a:rPr>
                      </a:br>
                      <a:r>
                        <a:rPr lang="en-US" sz="800" i="0" u="none" strike="noStrike">
                          <a:solidFill>
                            <a:schemeClr val="bg1"/>
                          </a:solidFill>
                          <a:effectLst/>
                          <a:latin typeface="+mn-lt"/>
                        </a:rPr>
                        <a:t>OS: Windows 11 </a:t>
                      </a:r>
                      <a:r>
                        <a:rPr lang="en-US" sz="800" i="0" u="none">
                          <a:solidFill>
                            <a:schemeClr val="bg1"/>
                          </a:solidFill>
                          <a:effectLst/>
                          <a:latin typeface="+mn-lt"/>
                        </a:rPr>
                        <a:t>26100.712</a:t>
                      </a:r>
                      <a:br>
                        <a:rPr lang="en-US" sz="800" i="0" u="none" strike="noStrike">
                          <a:solidFill>
                            <a:schemeClr val="bg1"/>
                          </a:solidFill>
                          <a:effectLst/>
                          <a:latin typeface="+mn-lt"/>
                        </a:rPr>
                      </a:br>
                      <a:r>
                        <a:rPr lang="en-US" sz="800" i="0" u="none" strike="noStrike">
                          <a:solidFill>
                            <a:schemeClr val="bg1"/>
                          </a:solidFill>
                          <a:effectLst/>
                          <a:latin typeface="+mn-lt"/>
                        </a:rPr>
                        <a:t>Workload &amp; version: Llama-3-8B (INT4), Stable-Diffusion-v1.5 (FP16). Procyon AI Computer Vision.</a:t>
                      </a:r>
                      <a:br>
                        <a:rPr lang="en-US" sz="800" i="0" u="none" strike="noStrike">
                          <a:solidFill>
                            <a:schemeClr val="bg1"/>
                          </a:solidFill>
                          <a:effectLst/>
                          <a:latin typeface="+mn-lt"/>
                        </a:rPr>
                      </a:br>
                      <a:r>
                        <a:rPr lang="en-US" sz="800" i="0" u="none" strike="noStrike">
                          <a:solidFill>
                            <a:schemeClr val="bg1"/>
                          </a:solidFill>
                          <a:effectLst/>
                          <a:latin typeface="+mn-lt"/>
                        </a:rPr>
                        <a:t>BIOS Version​: </a:t>
                      </a:r>
                      <a:r>
                        <a:rPr lang="en-US" sz="800" i="0" u="none">
                          <a:solidFill>
                            <a:schemeClr val="bg1"/>
                          </a:solidFill>
                          <a:effectLst/>
                          <a:latin typeface="+mn-lt"/>
                        </a:rPr>
                        <a:t>R00.4122.D12</a:t>
                      </a:r>
                      <a:br>
                        <a:rPr lang="en-US" sz="800" i="0" u="none" strike="noStrike">
                          <a:solidFill>
                            <a:schemeClr val="bg1"/>
                          </a:solidFill>
                          <a:effectLst/>
                          <a:latin typeface="+mn-lt"/>
                        </a:rPr>
                      </a:br>
                      <a:r>
                        <a:rPr lang="en-US" sz="800" i="0" u="none" strike="noStrike">
                          <a:solidFill>
                            <a:schemeClr val="bg1"/>
                          </a:solidFill>
                          <a:effectLst/>
                          <a:latin typeface="+mn-lt"/>
                        </a:rPr>
                        <a:t>Intel® HD Graphics Driver: 32.0.1</a:t>
                      </a:r>
                      <a:r>
                        <a:rPr lang="en-US" sz="800" i="0" u="none">
                          <a:solidFill>
                            <a:schemeClr val="bg1"/>
                          </a:solidFill>
                          <a:effectLst/>
                          <a:latin typeface="+mn-lt"/>
                        </a:rPr>
                        <a:t>01.5967</a:t>
                      </a:r>
                      <a:endParaRPr lang="en-US" sz="800" i="0" u="none">
                        <a:solidFill>
                          <a:schemeClr val="bg1"/>
                        </a:solidFill>
                        <a:effectLst/>
                        <a:latin typeface="+mn-lt"/>
                        <a:ea typeface="Aptos" panose="020B0004020202020204" pitchFamily="34" charset="0"/>
                        <a:cs typeface="Aptos" panose="020B0004020202020204" pitchFamily="34" charset="0"/>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sz="800" i="0" u="none" strike="noStrike">
                        <a:solidFill>
                          <a:schemeClr val="bg1"/>
                        </a:solidFill>
                        <a:effectLst/>
                        <a:latin typeface="+mn-lt"/>
                      </a:endParaRPr>
                    </a:p>
                    <a:p>
                      <a:pPr algn="l" fontAlgn="ctr"/>
                      <a:endParaRPr lang="en-US" sz="800" i="0" u="none" strike="noStrike">
                        <a:solidFill>
                          <a:schemeClr val="bg1"/>
                        </a:solidFill>
                        <a:effectLst/>
                        <a:latin typeface="+mn-lt"/>
                      </a:endParaRPr>
                    </a:p>
                    <a:p>
                      <a:pPr algn="l" fontAlgn="ctr"/>
                      <a:br>
                        <a:rPr lang="en-US" sz="800" i="0" u="none" strike="noStrike">
                          <a:solidFill>
                            <a:schemeClr val="bg1"/>
                          </a:solidFill>
                          <a:effectLst/>
                          <a:latin typeface="+mn-lt"/>
                        </a:rPr>
                      </a:br>
                      <a:r>
                        <a:rPr lang="en-US" sz="800" i="0" u="none" strike="noStrike">
                          <a:solidFill>
                            <a:schemeClr val="bg1"/>
                          </a:solidFill>
                          <a:effectLst/>
                          <a:latin typeface="+mn-lt"/>
                        </a:rPr>
                        <a:t>​</a:t>
                      </a:r>
                      <a:endParaRPr lang="en-US" sz="800" b="0" i="0" u="none" strike="noStrike">
                        <a:solidFill>
                          <a:schemeClr val="bg1"/>
                        </a:solidFill>
                        <a:effectLst/>
                        <a:latin typeface="+mn-lt"/>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l" fontAlgn="ctr"/>
                      <a:r>
                        <a:rPr lang="en-US" sz="800" i="0" u="none" strike="noStrike">
                          <a:solidFill>
                            <a:schemeClr val="bg1"/>
                          </a:solidFill>
                          <a:effectLst/>
                          <a:latin typeface="+mn-lt"/>
                        </a:rPr>
                        <a:t>System 1: </a:t>
                      </a:r>
                      <a:br>
                        <a:rPr lang="en-US" sz="800" i="0" u="none" strike="noStrike">
                          <a:solidFill>
                            <a:schemeClr val="bg1"/>
                          </a:solidFill>
                          <a:effectLst/>
                          <a:latin typeface="+mn-lt"/>
                        </a:rPr>
                      </a:br>
                      <a:r>
                        <a:rPr lang="en-US" sz="800" i="0" u="none" strike="noStrike">
                          <a:solidFill>
                            <a:schemeClr val="bg1"/>
                          </a:solidFill>
                          <a:effectLst/>
                          <a:latin typeface="+mn-lt"/>
                        </a:rPr>
                        <a:t>Measurement:</a:t>
                      </a:r>
                    </a:p>
                    <a:p>
                      <a:pPr algn="l" fontAlgn="ctr"/>
                      <a:r>
                        <a:rPr lang="en-US" sz="800" i="0" u="none" strike="noStrike">
                          <a:solidFill>
                            <a:schemeClr val="bg1"/>
                          </a:solidFill>
                          <a:effectLst/>
                          <a:latin typeface="+mn-lt"/>
                        </a:rPr>
                        <a:t>Llama-3-8B, 1</a:t>
                      </a:r>
                      <a:r>
                        <a:rPr lang="en-US" sz="800" i="0" u="none" strike="noStrike" baseline="30000">
                          <a:solidFill>
                            <a:schemeClr val="bg1"/>
                          </a:solidFill>
                          <a:effectLst/>
                          <a:latin typeface="+mn-lt"/>
                        </a:rPr>
                        <a:t>st</a:t>
                      </a:r>
                      <a:r>
                        <a:rPr lang="en-US" sz="800" i="0" u="none" strike="noStrike">
                          <a:solidFill>
                            <a:schemeClr val="bg1"/>
                          </a:solidFill>
                          <a:effectLst/>
                          <a:latin typeface="+mn-lt"/>
                        </a:rPr>
                        <a:t> token Latency: 1010 msec. </a:t>
                      </a:r>
                    </a:p>
                    <a:p>
                      <a:pPr algn="l" fontAlgn="ctr"/>
                      <a:r>
                        <a:rPr lang="en-US" sz="800" i="0" u="none" strike="noStrike">
                          <a:solidFill>
                            <a:schemeClr val="bg1"/>
                          </a:solidFill>
                          <a:effectLst/>
                          <a:latin typeface="+mn-lt"/>
                        </a:rPr>
                        <a:t>Stable-Diffusion-V1.5:</a:t>
                      </a:r>
                    </a:p>
                    <a:p>
                      <a:pPr algn="l" fontAlgn="ctr"/>
                      <a:r>
                        <a:rPr lang="en-US" sz="800" i="0" u="none" strike="noStrike">
                          <a:solidFill>
                            <a:schemeClr val="bg1"/>
                          </a:solidFill>
                          <a:effectLst/>
                          <a:latin typeface="+mn-lt"/>
                        </a:rPr>
                        <a:t>Image generation time: 5.8 sec.</a:t>
                      </a:r>
                      <a:br>
                        <a:rPr lang="en-US" sz="800" i="0" u="none" strike="noStrike">
                          <a:solidFill>
                            <a:schemeClr val="bg1"/>
                          </a:solidFill>
                          <a:effectLst/>
                          <a:latin typeface="+mn-lt"/>
                        </a:rPr>
                      </a:br>
                      <a:br>
                        <a:rPr lang="en-US" sz="800" i="0" u="none" strike="noStrike">
                          <a:solidFill>
                            <a:schemeClr val="bg1"/>
                          </a:solidFill>
                          <a:effectLst/>
                          <a:latin typeface="+mn-lt"/>
                        </a:rPr>
                      </a:br>
                      <a:r>
                        <a:rPr lang="en-US" sz="800" i="0" u="none" strike="noStrike">
                          <a:solidFill>
                            <a:schemeClr val="bg1"/>
                          </a:solidFill>
                          <a:effectLst/>
                          <a:latin typeface="+mn-lt"/>
                        </a:rPr>
                        <a:t>System 2:  </a:t>
                      </a:r>
                      <a:br>
                        <a:rPr lang="en-US" sz="800" i="0" u="none" strike="noStrike">
                          <a:solidFill>
                            <a:schemeClr val="bg1"/>
                          </a:solidFill>
                          <a:effectLst/>
                          <a:latin typeface="+mn-lt"/>
                        </a:rPr>
                      </a:br>
                      <a:r>
                        <a:rPr lang="en-US" sz="800" i="0" u="none" strike="noStrike">
                          <a:solidFill>
                            <a:schemeClr val="bg1"/>
                          </a:solidFill>
                          <a:effectLst/>
                          <a:latin typeface="+mn-lt"/>
                        </a:rPr>
                        <a:t>Measurement: </a:t>
                      </a:r>
                    </a:p>
                    <a:p>
                      <a:pPr algn="l" fontAlgn="ctr"/>
                      <a:r>
                        <a:rPr lang="en-US" sz="800" b="0" i="0" u="none" strike="noStrike">
                          <a:solidFill>
                            <a:schemeClr val="bg1"/>
                          </a:solidFill>
                          <a:effectLst/>
                          <a:latin typeface="+mn-lt"/>
                        </a:rPr>
                        <a:t>Llama-3-8B, 1</a:t>
                      </a:r>
                      <a:r>
                        <a:rPr lang="en-US" sz="800" b="0" i="0" u="none" strike="noStrike" baseline="30000">
                          <a:solidFill>
                            <a:schemeClr val="bg1"/>
                          </a:solidFill>
                          <a:effectLst/>
                          <a:latin typeface="+mn-lt"/>
                        </a:rPr>
                        <a:t>st</a:t>
                      </a:r>
                      <a:r>
                        <a:rPr lang="en-US" sz="800" b="0" i="0" u="none" strike="noStrike">
                          <a:solidFill>
                            <a:schemeClr val="bg1"/>
                          </a:solidFill>
                          <a:effectLst/>
                          <a:latin typeface="+mn-lt"/>
                        </a:rPr>
                        <a:t> token latency: 3387 msec.</a:t>
                      </a:r>
                    </a:p>
                    <a:p>
                      <a:pPr algn="l" fontAlgn="ctr"/>
                      <a:r>
                        <a:rPr lang="en-US" sz="800" b="0" i="0" u="none" strike="noStrike">
                          <a:solidFill>
                            <a:schemeClr val="bg1"/>
                          </a:solidFill>
                          <a:effectLst/>
                          <a:latin typeface="+mn-lt"/>
                        </a:rPr>
                        <a:t>Stable-Diffusion-V1.5: </a:t>
                      </a:r>
                    </a:p>
                    <a:p>
                      <a:pPr algn="l" fontAlgn="ctr"/>
                      <a:r>
                        <a:rPr lang="en-US" sz="800" b="0" i="0" u="none" strike="noStrike">
                          <a:solidFill>
                            <a:schemeClr val="bg1"/>
                          </a:solidFill>
                          <a:effectLst/>
                          <a:latin typeface="+mn-lt"/>
                        </a:rPr>
                        <a:t>Image generation time: 13.7 sec.</a:t>
                      </a: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ctr"/>
                      <a:r>
                        <a:rPr lang="en-US" sz="1100" b="0" i="0" u="none" strike="noStrike">
                          <a:solidFill>
                            <a:schemeClr val="bg1"/>
                          </a:solidFill>
                          <a:effectLst/>
                          <a:latin typeface="IntelOne Text Medium" panose="020B0503020203020204" pitchFamily="34" charset="77"/>
                        </a:rPr>
                        <a:t>As of Nov 2024</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71636363"/>
                  </a:ext>
                </a:extLst>
              </a:tr>
              <a:tr h="2306366">
                <a:tc vMerge="1">
                  <a:txBody>
                    <a:bodyPr/>
                    <a:lstStyle/>
                    <a:p>
                      <a:endParaRPr/>
                    </a:p>
                  </a:txBody>
                  <a:tcPr marL="9525" marR="9525" marT="9525" marB="0" anchor="ctr"/>
                </a:tc>
                <a:tc>
                  <a:txBody>
                    <a:bodyPr/>
                    <a:lstStyle/>
                    <a:p>
                      <a:pPr algn="l" fontAlgn="ctr"/>
                      <a:r>
                        <a:rPr lang="it-IT" sz="800" b="0" i="0" u="none" strike="noStrike" err="1">
                          <a:solidFill>
                            <a:schemeClr val="bg1"/>
                          </a:solidFill>
                          <a:effectLst/>
                          <a:latin typeface="+mn-lt"/>
                        </a:rPr>
                        <a:t>Procyon</a:t>
                      </a:r>
                      <a:r>
                        <a:rPr lang="it-IT" sz="800" b="0" i="0" u="none" strike="noStrike">
                          <a:solidFill>
                            <a:schemeClr val="bg1"/>
                          </a:solidFill>
                          <a:effectLst/>
                          <a:latin typeface="+mn-lt"/>
                        </a:rPr>
                        <a:t> AI Computer Vision (UL </a:t>
                      </a:r>
                      <a:r>
                        <a:rPr lang="it-IT" sz="800" b="0" i="0" u="none" strike="noStrike" err="1">
                          <a:solidFill>
                            <a:schemeClr val="bg1"/>
                          </a:solidFill>
                          <a:effectLst/>
                          <a:latin typeface="+mn-lt"/>
                        </a:rPr>
                        <a:t>Procyon</a:t>
                      </a:r>
                      <a:r>
                        <a:rPr lang="it-IT" sz="800" b="0" i="0" u="none" strike="noStrike">
                          <a:solidFill>
                            <a:schemeClr val="bg1"/>
                          </a:solidFill>
                          <a:effectLst/>
                          <a:latin typeface="+mn-lt"/>
                        </a:rPr>
                        <a:t> </a:t>
                      </a: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5000"/>
                      </a:schemeClr>
                    </a:solidFill>
                  </a:tcPr>
                </a:tc>
                <a:tc>
                  <a:txBody>
                    <a:bodyPr/>
                    <a:lstStyle/>
                    <a:p>
                      <a:pPr algn="l" fontAlgn="ctr"/>
                      <a:r>
                        <a:rPr lang="en-US" sz="800" b="0" i="0" u="none" strike="noStrike">
                          <a:solidFill>
                            <a:schemeClr val="bg1"/>
                          </a:solidFill>
                          <a:effectLst/>
                          <a:latin typeface="+mn-lt"/>
                        </a:rPr>
                        <a:t>Intel® Core™ Ultra 9 285H Processor is up to 2.2X faster GPU Float16 performance in Procyon AI Computer Vision compared to Intel® Ultra 9-185H Processor</a:t>
                      </a:r>
                    </a:p>
                    <a:p>
                      <a:pPr algn="l" fontAlgn="ctr"/>
                      <a:r>
                        <a:rPr lang="en-US" sz="800" b="0" i="0" u="none" strike="noStrike">
                          <a:solidFill>
                            <a:schemeClr val="bg1"/>
                          </a:solidFill>
                          <a:effectLst/>
                          <a:latin typeface="+mn-lt"/>
                        </a:rPr>
                        <a:t> </a:t>
                      </a: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5000"/>
                      </a:schemeClr>
                    </a:solidFill>
                  </a:tcPr>
                </a:tc>
                <a:tc>
                  <a:txBody>
                    <a:bodyPr/>
                    <a:lstStyle/>
                    <a:p>
                      <a:pPr algn="l" fontAlgn="ctr"/>
                      <a:r>
                        <a:rPr lang="pt-BR" sz="800" b="0" i="0" u="none" strike="noStrike">
                          <a:solidFill>
                            <a:schemeClr val="bg1"/>
                          </a:solidFill>
                          <a:effectLst/>
                          <a:latin typeface="+mn-lt"/>
                        </a:rPr>
                        <a:t>Intel® Core™ Ultra 9 processor 285H</a:t>
                      </a: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5000"/>
                      </a:schemeClr>
                    </a:solidFill>
                  </a:tcPr>
                </a:tc>
                <a:tc vMerge="1">
                  <a:txBody>
                    <a:bodyPr/>
                    <a:lstStyle/>
                    <a:p>
                      <a:pPr algn="l" fontAlgn="ctr"/>
                      <a:endParaRPr lang="en-US" sz="800" b="0" i="0" u="none" strike="noStrike">
                        <a:solidFill>
                          <a:schemeClr val="tx1"/>
                        </a:solidFill>
                        <a:effectLst/>
                        <a:latin typeface="+mn-lt"/>
                      </a:endParaRPr>
                    </a:p>
                  </a:txBody>
                  <a:tcPr marL="9525" marR="9525" marT="9525" marB="0" anchor="ctr"/>
                </a:tc>
                <a:tc>
                  <a:txBody>
                    <a:bodyPr/>
                    <a:lstStyle/>
                    <a:p>
                      <a:pPr algn="l" fontAlgn="ctr"/>
                      <a:r>
                        <a:rPr lang="en-US" sz="800" b="0" i="0" u="none" strike="noStrike">
                          <a:solidFill>
                            <a:schemeClr val="bg1"/>
                          </a:solidFill>
                          <a:effectLst/>
                          <a:latin typeface="+mn-lt"/>
                        </a:rPr>
                        <a:t>System 1 measurement: </a:t>
                      </a:r>
                      <a:br>
                        <a:rPr lang="en-US" sz="800" b="0" i="0" u="none" strike="noStrike">
                          <a:solidFill>
                            <a:schemeClr val="bg1"/>
                          </a:solidFill>
                          <a:effectLst/>
                          <a:latin typeface="+mn-lt"/>
                        </a:rPr>
                      </a:br>
                      <a:r>
                        <a:rPr lang="en-US" sz="800" b="0" i="0" u="none" strike="noStrike">
                          <a:solidFill>
                            <a:schemeClr val="bg1"/>
                          </a:solidFill>
                          <a:effectLst/>
                          <a:latin typeface="+mn-lt"/>
                        </a:rPr>
                        <a:t>Procyon GPU Float 16: 847</a:t>
                      </a:r>
                      <a:br>
                        <a:rPr lang="en-US" sz="800" b="0" i="0" u="none" strike="noStrike">
                          <a:solidFill>
                            <a:schemeClr val="bg1"/>
                          </a:solidFill>
                          <a:effectLst/>
                          <a:latin typeface="+mn-lt"/>
                        </a:rPr>
                      </a:br>
                      <a:br>
                        <a:rPr lang="en-US" sz="800" b="0" i="0" u="none" strike="noStrike">
                          <a:solidFill>
                            <a:schemeClr val="bg1"/>
                          </a:solidFill>
                          <a:effectLst/>
                          <a:latin typeface="+mn-lt"/>
                        </a:rPr>
                      </a:br>
                      <a:r>
                        <a:rPr lang="en-US" sz="800" b="0" i="0" u="none" strike="noStrike">
                          <a:solidFill>
                            <a:schemeClr val="bg1"/>
                          </a:solidFill>
                          <a:effectLst/>
                          <a:latin typeface="+mn-lt"/>
                        </a:rPr>
                        <a:t>System 2 measurement: </a:t>
                      </a:r>
                      <a:br>
                        <a:rPr lang="en-US" sz="800" b="0" i="0" u="none" strike="noStrike">
                          <a:solidFill>
                            <a:schemeClr val="bg1"/>
                          </a:solidFill>
                          <a:effectLst/>
                          <a:latin typeface="+mn-lt"/>
                        </a:rPr>
                      </a:br>
                      <a:r>
                        <a:rPr lang="en-US" sz="800" b="0" i="0" u="none" strike="noStrike">
                          <a:solidFill>
                            <a:schemeClr val="bg1"/>
                          </a:solidFill>
                          <a:effectLst/>
                          <a:latin typeface="+mn-lt"/>
                        </a:rPr>
                        <a:t>Procyon GPU Float 16: 384</a:t>
                      </a:r>
                      <a:br>
                        <a:rPr lang="en-US" sz="800" b="0" i="0" u="none" strike="noStrike">
                          <a:solidFill>
                            <a:schemeClr val="bg1"/>
                          </a:solidFill>
                          <a:effectLst/>
                          <a:latin typeface="+mn-lt"/>
                        </a:rPr>
                      </a:br>
                      <a:endParaRPr lang="en-US" sz="800" b="0" i="0" u="none" strike="noStrike">
                        <a:solidFill>
                          <a:schemeClr val="bg1"/>
                        </a:solidFill>
                        <a:effectLst/>
                        <a:latin typeface="+mn-lt"/>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5000"/>
                      </a:schemeClr>
                    </a:solidFill>
                  </a:tcPr>
                </a:tc>
                <a:tc>
                  <a:txBody>
                    <a:bodyPr/>
                    <a:lstStyle/>
                    <a:p>
                      <a:pPr algn="ctr" fontAlgn="ctr"/>
                      <a:r>
                        <a:rPr lang="en-US" sz="1100" b="0" i="0" u="none" strike="noStrike">
                          <a:solidFill>
                            <a:schemeClr val="bg1"/>
                          </a:solidFill>
                          <a:effectLst/>
                          <a:latin typeface="IntelOne Text Medium" panose="020B0503020203020204" pitchFamily="34" charset="77"/>
                        </a:rPr>
                        <a:t>As of Nov 2024</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5000"/>
                      </a:schemeClr>
                    </a:solidFill>
                  </a:tcPr>
                </a:tc>
                <a:extLst>
                  <a:ext uri="{0D108BD9-81ED-4DB2-BD59-A6C34878D82A}">
                    <a16:rowId xmlns:a16="http://schemas.microsoft.com/office/drawing/2014/main" val="3148892970"/>
                  </a:ext>
                </a:extLst>
              </a:tr>
            </a:tbl>
          </a:graphicData>
        </a:graphic>
      </p:graphicFrame>
    </p:spTree>
    <p:extLst>
      <p:ext uri="{BB962C8B-B14F-4D97-AF65-F5344CB8AC3E}">
        <p14:creationId xmlns:p14="http://schemas.microsoft.com/office/powerpoint/2010/main" val="117689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BA80E-5141-BFBB-CDB8-6B63D144B52A}"/>
              </a:ext>
            </a:extLst>
          </p:cNvPr>
          <p:cNvSpPr>
            <a:spLocks noGrp="1"/>
          </p:cNvSpPr>
          <p:nvPr>
            <p:ph type="title"/>
          </p:nvPr>
        </p:nvSpPr>
        <p:spPr/>
        <p:txBody>
          <a:bodyPr/>
          <a:lstStyle/>
          <a:p>
            <a:r>
              <a:rPr lang="en-US"/>
              <a:t>Performance System Configurations</a:t>
            </a:r>
            <a:endParaRPr lang="en-US" sz="2000"/>
          </a:p>
        </p:txBody>
      </p:sp>
      <p:sp>
        <p:nvSpPr>
          <p:cNvPr id="5" name="Text Placeholder 4">
            <a:extLst>
              <a:ext uri="{FF2B5EF4-FFF2-40B4-BE49-F238E27FC236}">
                <a16:creationId xmlns:a16="http://schemas.microsoft.com/office/drawing/2014/main" id="{12CFFB8E-1B08-EA7F-E398-DACA8B5E5107}"/>
              </a:ext>
            </a:extLst>
          </p:cNvPr>
          <p:cNvSpPr>
            <a:spLocks noGrp="1"/>
          </p:cNvSpPr>
          <p:nvPr>
            <p:ph type="body" sz="quarter" idx="10"/>
          </p:nvPr>
        </p:nvSpPr>
        <p:spPr/>
        <p:txBody>
          <a:bodyPr/>
          <a:lstStyle/>
          <a:p>
            <a:r>
              <a:rPr lang="en-GB"/>
              <a:t>Intel® Core™ Ultra 9 processor 285 vs Intel® Core™ processor i9-14900</a:t>
            </a:r>
            <a:endParaRPr lang="en-NL"/>
          </a:p>
        </p:txBody>
      </p:sp>
      <p:graphicFrame>
        <p:nvGraphicFramePr>
          <p:cNvPr id="3" name="Table 2">
            <a:extLst>
              <a:ext uri="{FF2B5EF4-FFF2-40B4-BE49-F238E27FC236}">
                <a16:creationId xmlns:a16="http://schemas.microsoft.com/office/drawing/2014/main" id="{6415DD3F-FE2B-6120-1C34-B06F72372595}"/>
              </a:ext>
            </a:extLst>
          </p:cNvPr>
          <p:cNvGraphicFramePr>
            <a:graphicFrameLocks noGrp="1"/>
          </p:cNvGraphicFramePr>
          <p:nvPr/>
        </p:nvGraphicFramePr>
        <p:xfrm>
          <a:off x="454024" y="1298576"/>
          <a:ext cx="11279190" cy="5092699"/>
        </p:xfrm>
        <a:graphic>
          <a:graphicData uri="http://schemas.openxmlformats.org/drawingml/2006/table">
            <a:tbl>
              <a:tblPr>
                <a:tableStyleId>{5DA37D80-6434-44D0-A028-1B22A696006F}</a:tableStyleId>
              </a:tblPr>
              <a:tblGrid>
                <a:gridCol w="739584">
                  <a:extLst>
                    <a:ext uri="{9D8B030D-6E8A-4147-A177-3AD203B41FA5}">
                      <a16:colId xmlns:a16="http://schemas.microsoft.com/office/drawing/2014/main" val="3205412892"/>
                    </a:ext>
                  </a:extLst>
                </a:gridCol>
                <a:gridCol w="836898">
                  <a:extLst>
                    <a:ext uri="{9D8B030D-6E8A-4147-A177-3AD203B41FA5}">
                      <a16:colId xmlns:a16="http://schemas.microsoft.com/office/drawing/2014/main" val="3813540395"/>
                    </a:ext>
                  </a:extLst>
                </a:gridCol>
                <a:gridCol w="1694329">
                  <a:extLst>
                    <a:ext uri="{9D8B030D-6E8A-4147-A177-3AD203B41FA5}">
                      <a16:colId xmlns:a16="http://schemas.microsoft.com/office/drawing/2014/main" val="2106689378"/>
                    </a:ext>
                  </a:extLst>
                </a:gridCol>
                <a:gridCol w="1048871">
                  <a:extLst>
                    <a:ext uri="{9D8B030D-6E8A-4147-A177-3AD203B41FA5}">
                      <a16:colId xmlns:a16="http://schemas.microsoft.com/office/drawing/2014/main" val="4159026469"/>
                    </a:ext>
                  </a:extLst>
                </a:gridCol>
                <a:gridCol w="4383741">
                  <a:extLst>
                    <a:ext uri="{9D8B030D-6E8A-4147-A177-3AD203B41FA5}">
                      <a16:colId xmlns:a16="http://schemas.microsoft.com/office/drawing/2014/main" val="3380826814"/>
                    </a:ext>
                  </a:extLst>
                </a:gridCol>
                <a:gridCol w="1479177">
                  <a:extLst>
                    <a:ext uri="{9D8B030D-6E8A-4147-A177-3AD203B41FA5}">
                      <a16:colId xmlns:a16="http://schemas.microsoft.com/office/drawing/2014/main" val="3712216800"/>
                    </a:ext>
                  </a:extLst>
                </a:gridCol>
                <a:gridCol w="1096590">
                  <a:extLst>
                    <a:ext uri="{9D8B030D-6E8A-4147-A177-3AD203B41FA5}">
                      <a16:colId xmlns:a16="http://schemas.microsoft.com/office/drawing/2014/main" val="360022301"/>
                    </a:ext>
                  </a:extLst>
                </a:gridCol>
              </a:tblGrid>
              <a:tr h="377433">
                <a:tc>
                  <a:txBody>
                    <a:bodyPr/>
                    <a:lstStyle/>
                    <a:p>
                      <a:pPr algn="ctr" fontAlgn="b"/>
                      <a:r>
                        <a:rPr lang="en-US" sz="1000" b="0" i="0" u="none" strike="noStrike">
                          <a:solidFill>
                            <a:schemeClr val="bg1"/>
                          </a:solidFill>
                          <a:effectLst/>
                          <a:latin typeface="IntelOne Text Medium" panose="020B0503020203020204" pitchFamily="34" charset="77"/>
                        </a:rPr>
                        <a:t>Series</a:t>
                      </a:r>
                    </a:p>
                  </a:txBody>
                  <a:tcPr marL="5222" marR="5222" marT="5222"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15000"/>
                      </a:schemeClr>
                    </a:solidFill>
                  </a:tcPr>
                </a:tc>
                <a:tc>
                  <a:txBody>
                    <a:bodyPr/>
                    <a:lstStyle/>
                    <a:p>
                      <a:pPr algn="ctr" fontAlgn="b"/>
                      <a:r>
                        <a:rPr lang="en-US" sz="1000" b="0" i="0" u="none" strike="noStrike">
                          <a:solidFill>
                            <a:schemeClr val="bg1"/>
                          </a:solidFill>
                          <a:effectLst/>
                          <a:latin typeface="IntelOne Text Medium" panose="020B0503020203020204" pitchFamily="34" charset="77"/>
                        </a:rPr>
                        <a:t>Use Case</a:t>
                      </a:r>
                    </a:p>
                  </a:txBody>
                  <a:tcPr marL="5222" marR="5222" marT="5222"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15000"/>
                      </a:schemeClr>
                    </a:solidFill>
                  </a:tcPr>
                </a:tc>
                <a:tc>
                  <a:txBody>
                    <a:bodyPr/>
                    <a:lstStyle/>
                    <a:p>
                      <a:pPr algn="ctr" fontAlgn="b"/>
                      <a:r>
                        <a:rPr lang="en-US" sz="1000" b="0" i="0" u="none" strike="noStrike">
                          <a:solidFill>
                            <a:schemeClr val="bg1"/>
                          </a:solidFill>
                          <a:effectLst/>
                          <a:latin typeface="IntelOne Text Medium" panose="020B0503020203020204" pitchFamily="34" charset="77"/>
                        </a:rPr>
                        <a:t>Claim</a:t>
                      </a:r>
                    </a:p>
                  </a:txBody>
                  <a:tcPr marL="5222" marR="5222" marT="5222"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15000"/>
                      </a:schemeClr>
                    </a:solidFill>
                  </a:tcPr>
                </a:tc>
                <a:tc>
                  <a:txBody>
                    <a:bodyPr/>
                    <a:lstStyle/>
                    <a:p>
                      <a:pPr algn="ctr" fontAlgn="b"/>
                      <a:r>
                        <a:rPr lang="en-US" sz="1000" b="0" i="0" u="none" strike="noStrike">
                          <a:solidFill>
                            <a:schemeClr val="bg1"/>
                          </a:solidFill>
                          <a:effectLst/>
                          <a:latin typeface="IntelOne Text Medium" panose="020B0503020203020204" pitchFamily="34" charset="77"/>
                        </a:rPr>
                        <a:t>Processor</a:t>
                      </a:r>
                    </a:p>
                  </a:txBody>
                  <a:tcPr marL="5222" marR="5222" marT="5222"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15000"/>
                      </a:schemeClr>
                    </a:solidFill>
                  </a:tcPr>
                </a:tc>
                <a:tc>
                  <a:txBody>
                    <a:bodyPr/>
                    <a:lstStyle/>
                    <a:p>
                      <a:pPr algn="ctr" fontAlgn="b"/>
                      <a:r>
                        <a:rPr lang="en-US" sz="1000" b="0" i="0" u="none" strike="noStrike">
                          <a:solidFill>
                            <a:schemeClr val="bg1"/>
                          </a:solidFill>
                          <a:effectLst/>
                          <a:latin typeface="IntelOne Text Medium" panose="020B0503020203020204" pitchFamily="34" charset="77"/>
                        </a:rPr>
                        <a:t>System Measured</a:t>
                      </a:r>
                    </a:p>
                  </a:txBody>
                  <a:tcPr marL="5222" marR="5222" marT="5222"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15000"/>
                      </a:schemeClr>
                    </a:solidFill>
                  </a:tcPr>
                </a:tc>
                <a:tc>
                  <a:txBody>
                    <a:bodyPr/>
                    <a:lstStyle/>
                    <a:p>
                      <a:pPr algn="ctr" fontAlgn="b"/>
                      <a:r>
                        <a:rPr lang="en-US" sz="1000" b="0" i="0" u="none" strike="noStrike">
                          <a:solidFill>
                            <a:schemeClr val="bg1"/>
                          </a:solidFill>
                          <a:effectLst/>
                          <a:latin typeface="IntelOne Text Medium" panose="020B0503020203020204" pitchFamily="34" charset="77"/>
                        </a:rPr>
                        <a:t>Measurement</a:t>
                      </a:r>
                    </a:p>
                  </a:txBody>
                  <a:tcPr marL="5222" marR="5222" marT="5222"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15000"/>
                      </a:schemeClr>
                    </a:solidFill>
                  </a:tcPr>
                </a:tc>
                <a:tc>
                  <a:txBody>
                    <a:bodyPr/>
                    <a:lstStyle/>
                    <a:p>
                      <a:pPr algn="ctr" fontAlgn="b"/>
                      <a:r>
                        <a:rPr lang="en-US" sz="1000" b="0" i="0" u="none" strike="noStrike">
                          <a:solidFill>
                            <a:schemeClr val="bg1"/>
                          </a:solidFill>
                          <a:effectLst/>
                          <a:latin typeface="IntelOne Text Medium" panose="020B0503020203020204" pitchFamily="34" charset="77"/>
                        </a:rPr>
                        <a:t>Measurement Period</a:t>
                      </a:r>
                    </a:p>
                  </a:txBody>
                  <a:tcPr marL="5222" marR="5222" marT="5222"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15000"/>
                      </a:schemeClr>
                    </a:solidFill>
                  </a:tcPr>
                </a:tc>
                <a:extLst>
                  <a:ext uri="{0D108BD9-81ED-4DB2-BD59-A6C34878D82A}">
                    <a16:rowId xmlns:a16="http://schemas.microsoft.com/office/drawing/2014/main" val="2265398504"/>
                  </a:ext>
                </a:extLst>
              </a:tr>
              <a:tr h="1239658">
                <a:tc rowSpan="3">
                  <a:txBody>
                    <a:bodyPr/>
                    <a:lstStyle/>
                    <a:p>
                      <a:pPr algn="ctr" fontAlgn="ctr"/>
                      <a:r>
                        <a:rPr lang="en-US" sz="1600" b="0" i="0" u="none" strike="noStrike">
                          <a:solidFill>
                            <a:schemeClr val="bg1"/>
                          </a:solidFill>
                          <a:effectLst/>
                          <a:latin typeface="IntelOne Text Medium" panose="020B0503020203020204" pitchFamily="34" charset="77"/>
                        </a:rPr>
                        <a:t>200S</a:t>
                      </a:r>
                      <a:endParaRPr lang="en-US" sz="1400" b="0" i="0" u="none" strike="noStrike">
                        <a:solidFill>
                          <a:schemeClr val="bg1"/>
                        </a:solidFill>
                        <a:effectLst/>
                        <a:latin typeface="IntelOne Text Medium" panose="020B0503020203020204" pitchFamily="34" charset="77"/>
                      </a:endParaRPr>
                    </a:p>
                  </a:txBody>
                  <a:tcPr marL="5222" marR="5222" marT="5222"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l" fontAlgn="ctr"/>
                      <a:r>
                        <a:rPr lang="en-US" sz="800" u="none" strike="noStrike">
                          <a:solidFill>
                            <a:schemeClr val="bg1"/>
                          </a:solidFill>
                          <a:effectLst/>
                        </a:rPr>
                        <a:t>Graphics performance</a:t>
                      </a:r>
                      <a:endParaRPr lang="en-US" sz="800" b="0" i="0" u="none" strike="noStrike">
                        <a:solidFill>
                          <a:schemeClr val="bg1"/>
                        </a:solidFill>
                        <a:effectLst/>
                        <a:latin typeface="+mn-lt"/>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l" fontAlgn="ctr"/>
                      <a:r>
                        <a:rPr lang="en-US" sz="800" u="none" strike="noStrike">
                          <a:solidFill>
                            <a:schemeClr val="bg1"/>
                          </a:solidFill>
                          <a:effectLst/>
                        </a:rPr>
                        <a:t>Intel® Core™ Ultra 9 285  is up to 2.97X better graphic performance vs. Intel® Core™ i9-14900 </a:t>
                      </a:r>
                      <a:endParaRPr lang="en-US" sz="800" b="0" i="0" u="none" strike="noStrike">
                        <a:solidFill>
                          <a:schemeClr val="bg1"/>
                        </a:solidFill>
                        <a:effectLst/>
                        <a:latin typeface="+mn-lt"/>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l" fontAlgn="ctr"/>
                      <a:r>
                        <a:rPr lang="en-US" sz="800" u="none" strike="noStrike">
                          <a:solidFill>
                            <a:schemeClr val="bg1"/>
                          </a:solidFill>
                          <a:effectLst/>
                        </a:rPr>
                        <a:t>Intel® Core™ Ultra 9 processor 285 </a:t>
                      </a:r>
                      <a:endParaRPr lang="en-US" sz="800" b="0" i="0" u="none" strike="noStrike">
                        <a:solidFill>
                          <a:schemeClr val="bg1"/>
                        </a:solidFill>
                        <a:effectLst/>
                        <a:latin typeface="+mn-lt"/>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rowSpan="3">
                  <a:txBody>
                    <a:bodyPr/>
                    <a:lstStyle/>
                    <a:p>
                      <a:pPr algn="l" fontAlgn="ctr"/>
                      <a:r>
                        <a:rPr lang="en-US" sz="800" u="none" strike="noStrike">
                          <a:solidFill>
                            <a:schemeClr val="bg1"/>
                          </a:solidFill>
                          <a:effectLst/>
                        </a:rPr>
                        <a:t>System 1:</a:t>
                      </a:r>
                      <a:br>
                        <a:rPr lang="en-US" sz="800" u="none" strike="noStrike">
                          <a:solidFill>
                            <a:schemeClr val="bg1"/>
                          </a:solidFill>
                          <a:effectLst/>
                        </a:rPr>
                      </a:br>
                      <a:r>
                        <a:rPr lang="en-US" sz="800" u="none" strike="noStrike">
                          <a:solidFill>
                            <a:schemeClr val="bg1"/>
                          </a:solidFill>
                          <a:effectLst/>
                        </a:rPr>
                        <a:t>Intel® Core™ Ultra 9 285 (Arrow Lake S 8+16) Configuration:</a:t>
                      </a:r>
                      <a:br>
                        <a:rPr lang="en-US" sz="800" u="none" strike="noStrike">
                          <a:solidFill>
                            <a:schemeClr val="bg1"/>
                          </a:solidFill>
                          <a:effectLst/>
                        </a:rPr>
                      </a:br>
                      <a:r>
                        <a:rPr lang="en-US" sz="800" u="none" strike="noStrike">
                          <a:solidFill>
                            <a:schemeClr val="bg1"/>
                          </a:solidFill>
                          <a:effectLst/>
                        </a:rPr>
                        <a:t>Processor: Intel® Core™ Ultra 9 285 / ARL S 8+16 PL1=65W, PL2=182W, 24C24T, Turbo up to 5.6 GHz</a:t>
                      </a:r>
                      <a:br>
                        <a:rPr lang="en-US" sz="800" u="none" strike="noStrike">
                          <a:solidFill>
                            <a:schemeClr val="bg1"/>
                          </a:solidFill>
                          <a:effectLst/>
                        </a:rPr>
                      </a:br>
                      <a:r>
                        <a:rPr lang="en-US" sz="800" u="none" strike="noStrike">
                          <a:solidFill>
                            <a:schemeClr val="bg1"/>
                          </a:solidFill>
                          <a:effectLst/>
                        </a:rPr>
                        <a:t>Memory: 2x32GB DDR5-6400 2Rx8</a:t>
                      </a:r>
                      <a:br>
                        <a:rPr lang="en-US" sz="800" u="none" strike="noStrike">
                          <a:solidFill>
                            <a:schemeClr val="bg1"/>
                          </a:solidFill>
                          <a:effectLst/>
                        </a:rPr>
                      </a:br>
                      <a:r>
                        <a:rPr lang="en-US" sz="800" u="none" strike="noStrike">
                          <a:solidFill>
                            <a:schemeClr val="bg1"/>
                          </a:solidFill>
                          <a:effectLst/>
                        </a:rPr>
                        <a:t>Storage: 512GB Samsung PM9A1 </a:t>
                      </a:r>
                      <a:r>
                        <a:rPr lang="en-US" sz="800" u="none" strike="noStrike" err="1">
                          <a:solidFill>
                            <a:schemeClr val="bg1"/>
                          </a:solidFill>
                          <a:effectLst/>
                        </a:rPr>
                        <a:t>NVMe</a:t>
                      </a:r>
                      <a:r>
                        <a:rPr lang="en-US" sz="800" u="none" strike="noStrike">
                          <a:solidFill>
                            <a:schemeClr val="bg1"/>
                          </a:solidFill>
                          <a:effectLst/>
                        </a:rPr>
                        <a:t> / 512GB Western </a:t>
                      </a:r>
                      <a:br>
                        <a:rPr lang="en-US" sz="800" u="none" strike="noStrike">
                          <a:solidFill>
                            <a:schemeClr val="bg1"/>
                          </a:solidFill>
                          <a:effectLst/>
                        </a:rPr>
                      </a:br>
                      <a:r>
                        <a:rPr lang="en-US" sz="800" u="none" strike="noStrike">
                          <a:solidFill>
                            <a:schemeClr val="bg1"/>
                          </a:solidFill>
                          <a:effectLst/>
                        </a:rPr>
                        <a:t>Display Resolution: 1920x1080 </a:t>
                      </a:r>
                      <a:br>
                        <a:rPr lang="en-US" sz="800" u="none" strike="noStrike">
                          <a:solidFill>
                            <a:schemeClr val="bg1"/>
                          </a:solidFill>
                          <a:effectLst/>
                        </a:rPr>
                      </a:br>
                      <a:r>
                        <a:rPr lang="en-US" sz="800" u="none" strike="noStrike">
                          <a:solidFill>
                            <a:schemeClr val="bg1"/>
                          </a:solidFill>
                          <a:effectLst/>
                        </a:rPr>
                        <a:t>Operating System: Windows 11 (OS Build 26100.1591) with VBS, Defender, Tamper Protection enabled.</a:t>
                      </a:r>
                      <a:br>
                        <a:rPr lang="en-US" sz="800" u="none" strike="noStrike">
                          <a:solidFill>
                            <a:schemeClr val="bg1"/>
                          </a:solidFill>
                          <a:effectLst/>
                        </a:rPr>
                      </a:br>
                      <a:r>
                        <a:rPr lang="en-US" sz="800" u="none" strike="noStrike">
                          <a:solidFill>
                            <a:schemeClr val="bg1"/>
                          </a:solidFill>
                          <a:effectLst/>
                        </a:rPr>
                        <a:t>Power Plan: AC/Ultimate Performance for all benchmarks except </a:t>
                      </a:r>
                      <a:r>
                        <a:rPr lang="en-US" sz="800" u="none" strike="noStrike" err="1">
                          <a:solidFill>
                            <a:schemeClr val="bg1"/>
                          </a:solidFill>
                          <a:effectLst/>
                        </a:rPr>
                        <a:t>SYSmark</a:t>
                      </a:r>
                      <a:r>
                        <a:rPr lang="en-US" sz="800" u="none" strike="noStrike">
                          <a:solidFill>
                            <a:schemeClr val="bg1"/>
                          </a:solidFill>
                          <a:effectLst/>
                        </a:rPr>
                        <a:t> 25, </a:t>
                      </a:r>
                      <a:r>
                        <a:rPr lang="en-US" sz="800" u="none" strike="noStrike" err="1">
                          <a:solidFill>
                            <a:schemeClr val="bg1"/>
                          </a:solidFill>
                          <a:effectLst/>
                        </a:rPr>
                        <a:t>SYSmark</a:t>
                      </a:r>
                      <a:r>
                        <a:rPr lang="en-US" sz="800" u="none" strike="noStrike">
                          <a:solidFill>
                            <a:schemeClr val="bg1"/>
                          </a:solidFill>
                          <a:effectLst/>
                        </a:rPr>
                        <a:t> 30, and Crossmark which is measured in AC/</a:t>
                      </a:r>
                      <a:r>
                        <a:rPr lang="en-US" sz="800" u="none" strike="noStrike" err="1">
                          <a:solidFill>
                            <a:schemeClr val="bg1"/>
                          </a:solidFill>
                          <a:effectLst/>
                        </a:rPr>
                        <a:t>BAPCo</a:t>
                      </a:r>
                      <a:r>
                        <a:rPr lang="en-US" sz="800" u="none" strike="noStrike">
                          <a:solidFill>
                            <a:schemeClr val="bg1"/>
                          </a:solidFill>
                          <a:effectLst/>
                        </a:rPr>
                        <a:t> mode. All benchmarks run in Administrator mode. </a:t>
                      </a:r>
                      <a:br>
                        <a:rPr lang="en-US" sz="800" u="none" strike="noStrike">
                          <a:solidFill>
                            <a:schemeClr val="bg1"/>
                          </a:solidFill>
                          <a:effectLst/>
                        </a:rPr>
                      </a:br>
                      <a:r>
                        <a:rPr lang="en-US" sz="800" u="none" strike="noStrike">
                          <a:solidFill>
                            <a:schemeClr val="bg1"/>
                          </a:solidFill>
                          <a:effectLst/>
                        </a:rPr>
                        <a:t>OS: Windows 11 26100.1591</a:t>
                      </a:r>
                      <a:br>
                        <a:rPr lang="en-US" sz="800" u="none" strike="noStrike">
                          <a:solidFill>
                            <a:schemeClr val="bg1"/>
                          </a:solidFill>
                          <a:effectLst/>
                        </a:rPr>
                      </a:br>
                      <a:r>
                        <a:rPr lang="en-US" sz="800" u="none" strike="noStrike">
                          <a:solidFill>
                            <a:schemeClr val="bg1"/>
                          </a:solidFill>
                          <a:effectLst/>
                        </a:rPr>
                        <a:t>Workload &amp; version: 3DMark Steel Nomad Light Unlimited</a:t>
                      </a:r>
                      <a:br>
                        <a:rPr lang="en-US" sz="800" u="none" strike="noStrike">
                          <a:solidFill>
                            <a:schemeClr val="bg1"/>
                          </a:solidFill>
                          <a:effectLst/>
                        </a:rPr>
                      </a:br>
                      <a:r>
                        <a:rPr lang="en-US" sz="800" u="none" strike="noStrike">
                          <a:solidFill>
                            <a:schemeClr val="bg1"/>
                          </a:solidFill>
                          <a:effectLst/>
                        </a:rPr>
                        <a:t>BIOS Version​: MTLSFWI1.R00.4334.D93.2409111548</a:t>
                      </a:r>
                      <a:br>
                        <a:rPr lang="en-US" sz="800" u="none" strike="noStrike">
                          <a:solidFill>
                            <a:schemeClr val="bg1"/>
                          </a:solidFill>
                          <a:effectLst/>
                        </a:rPr>
                      </a:br>
                      <a:r>
                        <a:rPr lang="en-US" sz="800" u="none" strike="noStrike">
                          <a:solidFill>
                            <a:schemeClr val="bg1"/>
                          </a:solidFill>
                          <a:effectLst/>
                        </a:rPr>
                        <a:t>Micro Code​ Patch: 0x110</a:t>
                      </a:r>
                      <a:br>
                        <a:rPr lang="en-US" sz="800" u="none" strike="noStrike">
                          <a:solidFill>
                            <a:schemeClr val="bg1"/>
                          </a:solidFill>
                          <a:effectLst/>
                        </a:rPr>
                      </a:br>
                      <a:r>
                        <a:rPr lang="en-US" sz="800" u="none" strike="noStrike">
                          <a:solidFill>
                            <a:schemeClr val="bg1"/>
                          </a:solidFill>
                          <a:effectLst/>
                        </a:rPr>
                        <a:t>Intel® HD Graphics Driver: 32.0.101.5869​</a:t>
                      </a:r>
                      <a:br>
                        <a:rPr lang="en-US" sz="800" u="none" strike="noStrike">
                          <a:solidFill>
                            <a:schemeClr val="bg1"/>
                          </a:solidFill>
                          <a:effectLst/>
                        </a:rPr>
                      </a:br>
                      <a:br>
                        <a:rPr lang="en-US" sz="800" u="none" strike="noStrike">
                          <a:solidFill>
                            <a:schemeClr val="bg1"/>
                          </a:solidFill>
                          <a:effectLst/>
                        </a:rPr>
                      </a:br>
                      <a:r>
                        <a:rPr lang="en-US" sz="800" u="none" strike="noStrike">
                          <a:solidFill>
                            <a:schemeClr val="bg1"/>
                          </a:solidFill>
                          <a:effectLst/>
                        </a:rPr>
                        <a:t>System 2:</a:t>
                      </a:r>
                      <a:br>
                        <a:rPr lang="en-US" sz="800" u="none" strike="noStrike">
                          <a:solidFill>
                            <a:schemeClr val="bg1"/>
                          </a:solidFill>
                          <a:effectLst/>
                        </a:rPr>
                      </a:br>
                      <a:r>
                        <a:rPr lang="en-US" sz="800" u="none" strike="noStrike">
                          <a:solidFill>
                            <a:schemeClr val="bg1"/>
                          </a:solidFill>
                          <a:effectLst/>
                        </a:rPr>
                        <a:t>Intel® Core™ i9-14900 Configuration:</a:t>
                      </a:r>
                      <a:br>
                        <a:rPr lang="en-US" sz="800" u="none" strike="noStrike">
                          <a:solidFill>
                            <a:schemeClr val="bg1"/>
                          </a:solidFill>
                          <a:effectLst/>
                        </a:rPr>
                      </a:br>
                      <a:r>
                        <a:rPr lang="en-US" sz="800" u="none" strike="noStrike">
                          <a:solidFill>
                            <a:schemeClr val="bg1"/>
                          </a:solidFill>
                          <a:effectLst/>
                        </a:rPr>
                        <a:t>Processor: Intel® Core™ i9-14900 / Raptor Lake - S Refresh, 8+16, PL1=65W, PL2= 219W, 24C32T, Turbo up to 5.8GHz</a:t>
                      </a:r>
                      <a:br>
                        <a:rPr lang="en-US" sz="800" u="none" strike="noStrike">
                          <a:solidFill>
                            <a:schemeClr val="bg1"/>
                          </a:solidFill>
                          <a:effectLst/>
                        </a:rPr>
                      </a:br>
                      <a:r>
                        <a:rPr lang="en-US" sz="800" u="none" strike="noStrike">
                          <a:solidFill>
                            <a:schemeClr val="bg1"/>
                          </a:solidFill>
                          <a:effectLst/>
                        </a:rPr>
                        <a:t>Memory: 2x32GB DDR5-5600 2Rx8</a:t>
                      </a:r>
                      <a:br>
                        <a:rPr lang="en-US" sz="800" u="none" strike="noStrike">
                          <a:solidFill>
                            <a:schemeClr val="bg1"/>
                          </a:solidFill>
                          <a:effectLst/>
                        </a:rPr>
                      </a:br>
                      <a:r>
                        <a:rPr lang="en-US" sz="800" u="none" strike="noStrike">
                          <a:solidFill>
                            <a:schemeClr val="bg1"/>
                          </a:solidFill>
                          <a:effectLst/>
                        </a:rPr>
                        <a:t>Storage: 512GB Samsung PM9A1 </a:t>
                      </a:r>
                      <a:r>
                        <a:rPr lang="en-US" sz="800" u="none" strike="noStrike" err="1">
                          <a:solidFill>
                            <a:schemeClr val="bg1"/>
                          </a:solidFill>
                          <a:effectLst/>
                        </a:rPr>
                        <a:t>NVMe</a:t>
                      </a:r>
                      <a:r>
                        <a:rPr lang="en-US" sz="800" u="none" strike="noStrike">
                          <a:solidFill>
                            <a:schemeClr val="bg1"/>
                          </a:solidFill>
                          <a:effectLst/>
                        </a:rPr>
                        <a:t> / 512GB Western </a:t>
                      </a:r>
                      <a:br>
                        <a:rPr lang="en-US" sz="800" u="none" strike="noStrike">
                          <a:solidFill>
                            <a:schemeClr val="bg1"/>
                          </a:solidFill>
                          <a:effectLst/>
                        </a:rPr>
                      </a:br>
                      <a:r>
                        <a:rPr lang="en-US" sz="800" u="none" strike="noStrike">
                          <a:solidFill>
                            <a:schemeClr val="bg1"/>
                          </a:solidFill>
                          <a:effectLst/>
                        </a:rPr>
                        <a:t>Display Resolution: 1920x1080 </a:t>
                      </a:r>
                      <a:br>
                        <a:rPr lang="en-US" sz="800" u="none" strike="noStrike">
                          <a:solidFill>
                            <a:schemeClr val="bg1"/>
                          </a:solidFill>
                          <a:effectLst/>
                        </a:rPr>
                      </a:br>
                      <a:r>
                        <a:rPr lang="en-US" sz="800" u="none" strike="noStrike">
                          <a:solidFill>
                            <a:schemeClr val="bg1"/>
                          </a:solidFill>
                          <a:effectLst/>
                        </a:rPr>
                        <a:t>Operating System: Windows 11 (OS Build 26100.712) with VBS, Defender, Tamper Protection enabled.</a:t>
                      </a:r>
                      <a:br>
                        <a:rPr lang="en-US" sz="800" u="none" strike="noStrike">
                          <a:solidFill>
                            <a:schemeClr val="bg1"/>
                          </a:solidFill>
                          <a:effectLst/>
                        </a:rPr>
                      </a:br>
                      <a:r>
                        <a:rPr lang="en-US" sz="800" u="none" strike="noStrike">
                          <a:solidFill>
                            <a:schemeClr val="bg1"/>
                          </a:solidFill>
                          <a:effectLst/>
                        </a:rPr>
                        <a:t>Power Plan: AC/Ultimate Performance for all benchmarks except </a:t>
                      </a:r>
                      <a:r>
                        <a:rPr lang="en-US" sz="800" u="none" strike="noStrike" err="1">
                          <a:solidFill>
                            <a:schemeClr val="bg1"/>
                          </a:solidFill>
                          <a:effectLst/>
                        </a:rPr>
                        <a:t>SYSmark</a:t>
                      </a:r>
                      <a:r>
                        <a:rPr lang="en-US" sz="800" u="none" strike="noStrike">
                          <a:solidFill>
                            <a:schemeClr val="bg1"/>
                          </a:solidFill>
                          <a:effectLst/>
                        </a:rPr>
                        <a:t> 25, </a:t>
                      </a:r>
                      <a:r>
                        <a:rPr lang="en-US" sz="800" u="none" strike="noStrike" err="1">
                          <a:solidFill>
                            <a:schemeClr val="bg1"/>
                          </a:solidFill>
                          <a:effectLst/>
                        </a:rPr>
                        <a:t>SYSmark</a:t>
                      </a:r>
                      <a:r>
                        <a:rPr lang="en-US" sz="800" u="none" strike="noStrike">
                          <a:solidFill>
                            <a:schemeClr val="bg1"/>
                          </a:solidFill>
                          <a:effectLst/>
                        </a:rPr>
                        <a:t> 30, and Crossmark which is measured in AC/</a:t>
                      </a:r>
                      <a:r>
                        <a:rPr lang="en-US" sz="800" u="none" strike="noStrike" err="1">
                          <a:solidFill>
                            <a:schemeClr val="bg1"/>
                          </a:solidFill>
                          <a:effectLst/>
                        </a:rPr>
                        <a:t>BAPCo</a:t>
                      </a:r>
                      <a:r>
                        <a:rPr lang="en-US" sz="800" u="none" strike="noStrike">
                          <a:solidFill>
                            <a:schemeClr val="bg1"/>
                          </a:solidFill>
                          <a:effectLst/>
                        </a:rPr>
                        <a:t> mode. All benchmarks run in Administrator mode. </a:t>
                      </a:r>
                      <a:br>
                        <a:rPr lang="en-US" sz="800" u="none" strike="noStrike">
                          <a:solidFill>
                            <a:schemeClr val="bg1"/>
                          </a:solidFill>
                          <a:effectLst/>
                        </a:rPr>
                      </a:br>
                      <a:r>
                        <a:rPr lang="en-US" sz="800" u="none" strike="noStrike">
                          <a:solidFill>
                            <a:schemeClr val="bg1"/>
                          </a:solidFill>
                          <a:effectLst/>
                        </a:rPr>
                        <a:t>OS: Windows 11 26100.1591</a:t>
                      </a:r>
                      <a:br>
                        <a:rPr lang="en-US" sz="800" u="none" strike="noStrike">
                          <a:solidFill>
                            <a:schemeClr val="bg1"/>
                          </a:solidFill>
                          <a:effectLst/>
                        </a:rPr>
                      </a:br>
                      <a:r>
                        <a:rPr lang="en-US" sz="800" u="none" strike="noStrike">
                          <a:solidFill>
                            <a:schemeClr val="bg1"/>
                          </a:solidFill>
                          <a:effectLst/>
                        </a:rPr>
                        <a:t>Workload &amp; version: 3DMark Steel Nomad Light Unlimited</a:t>
                      </a:r>
                      <a:br>
                        <a:rPr lang="en-US" sz="800" u="none" strike="noStrike">
                          <a:solidFill>
                            <a:schemeClr val="bg1"/>
                          </a:solidFill>
                          <a:effectLst/>
                        </a:rPr>
                      </a:br>
                      <a:r>
                        <a:rPr lang="en-US" sz="800" u="none" strike="noStrike">
                          <a:solidFill>
                            <a:schemeClr val="bg1"/>
                          </a:solidFill>
                          <a:effectLst/>
                        </a:rPr>
                        <a:t>BIOS Version​: RPLSFWI1.R00.5045.A00.2401260733</a:t>
                      </a:r>
                      <a:br>
                        <a:rPr lang="en-US" sz="800" u="none" strike="noStrike">
                          <a:solidFill>
                            <a:schemeClr val="bg1"/>
                          </a:solidFill>
                          <a:effectLst/>
                        </a:rPr>
                      </a:br>
                      <a:r>
                        <a:rPr lang="en-US" sz="800" u="none" strike="noStrike">
                          <a:solidFill>
                            <a:schemeClr val="bg1"/>
                          </a:solidFill>
                          <a:effectLst/>
                        </a:rPr>
                        <a:t>Micro Code​ Patch: 0x127</a:t>
                      </a:r>
                      <a:br>
                        <a:rPr lang="en-US" sz="800" u="none" strike="noStrike">
                          <a:solidFill>
                            <a:schemeClr val="bg1"/>
                          </a:solidFill>
                          <a:effectLst/>
                        </a:rPr>
                      </a:br>
                      <a:r>
                        <a:rPr lang="en-US" sz="800" u="none" strike="noStrike">
                          <a:solidFill>
                            <a:schemeClr val="bg1"/>
                          </a:solidFill>
                          <a:effectLst/>
                        </a:rPr>
                        <a:t>Intel® HD Graphics Driver: 32.0.101.5542​</a:t>
                      </a:r>
                      <a:endParaRPr lang="en-US" sz="800" b="0" i="0" u="none" strike="noStrike">
                        <a:solidFill>
                          <a:schemeClr val="bg1"/>
                        </a:solidFill>
                        <a:effectLst/>
                        <a:latin typeface="+mn-lt"/>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l" fontAlgn="ctr"/>
                      <a:r>
                        <a:rPr lang="en-US" sz="800" u="none" strike="noStrike">
                          <a:solidFill>
                            <a:schemeClr val="bg1"/>
                          </a:solidFill>
                          <a:effectLst/>
                        </a:rPr>
                        <a:t>System 1: </a:t>
                      </a:r>
                      <a:br>
                        <a:rPr lang="en-US" sz="800" u="none" strike="noStrike">
                          <a:solidFill>
                            <a:schemeClr val="bg1"/>
                          </a:solidFill>
                          <a:effectLst/>
                        </a:rPr>
                      </a:br>
                      <a:r>
                        <a:rPr lang="en-US" sz="800" u="none" strike="noStrike">
                          <a:solidFill>
                            <a:schemeClr val="bg1"/>
                          </a:solidFill>
                          <a:effectLst/>
                        </a:rPr>
                        <a:t>Measurement: 1845</a:t>
                      </a:r>
                      <a:br>
                        <a:rPr lang="en-US" sz="800" u="none" strike="noStrike">
                          <a:solidFill>
                            <a:schemeClr val="bg1"/>
                          </a:solidFill>
                          <a:effectLst/>
                        </a:rPr>
                      </a:br>
                      <a:br>
                        <a:rPr lang="en-US" sz="800" u="none" strike="noStrike">
                          <a:solidFill>
                            <a:schemeClr val="bg1"/>
                          </a:solidFill>
                          <a:effectLst/>
                        </a:rPr>
                      </a:br>
                      <a:r>
                        <a:rPr lang="en-US" sz="800" u="none" strike="noStrike">
                          <a:solidFill>
                            <a:schemeClr val="bg1"/>
                          </a:solidFill>
                          <a:effectLst/>
                        </a:rPr>
                        <a:t>System 2:  </a:t>
                      </a:r>
                      <a:br>
                        <a:rPr lang="en-US" sz="800" u="none" strike="noStrike">
                          <a:solidFill>
                            <a:schemeClr val="bg1"/>
                          </a:solidFill>
                          <a:effectLst/>
                        </a:rPr>
                      </a:br>
                      <a:r>
                        <a:rPr lang="en-US" sz="800" u="none" strike="noStrike">
                          <a:solidFill>
                            <a:schemeClr val="bg1"/>
                          </a:solidFill>
                          <a:effectLst/>
                        </a:rPr>
                        <a:t>Measurement: 621</a:t>
                      </a:r>
                      <a:endParaRPr lang="en-US" sz="800" b="0" i="0" u="none" strike="noStrike">
                        <a:solidFill>
                          <a:schemeClr val="bg1"/>
                        </a:solidFill>
                        <a:effectLst/>
                        <a:latin typeface="+mn-lt"/>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pPr algn="ctr" fontAlgn="ctr"/>
                      <a:r>
                        <a:rPr lang="en-US" sz="1100" b="0" i="0" u="none" strike="noStrike">
                          <a:solidFill>
                            <a:schemeClr val="bg1"/>
                          </a:solidFill>
                          <a:effectLst/>
                          <a:latin typeface="IntelOne Text Medium" panose="020B0503020203020204" pitchFamily="34" charset="77"/>
                        </a:rPr>
                        <a:t>As of Oct 2024</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71636363"/>
                  </a:ext>
                </a:extLst>
              </a:tr>
              <a:tr h="2234494">
                <a:tc vMerge="1">
                  <a:txBody>
                    <a:bodyPr/>
                    <a:lstStyle/>
                    <a:p>
                      <a:endParaRPr lang="en-US"/>
                    </a:p>
                  </a:txBody>
                  <a:tcPr marL="9525" marR="9525" marT="9525" marB="0" anchor="ctr"/>
                </a:tc>
                <a:tc>
                  <a:txBody>
                    <a:bodyPr/>
                    <a:lstStyle/>
                    <a:p>
                      <a:pPr algn="l" fontAlgn="ctr"/>
                      <a:r>
                        <a:rPr lang="it-IT" sz="800" b="0" u="none" strike="noStrike" err="1">
                          <a:solidFill>
                            <a:schemeClr val="bg1"/>
                          </a:solidFill>
                          <a:effectLst/>
                        </a:rPr>
                        <a:t>Procyon</a:t>
                      </a:r>
                      <a:r>
                        <a:rPr lang="it-IT" sz="800" b="0" u="none" strike="noStrike">
                          <a:solidFill>
                            <a:schemeClr val="bg1"/>
                          </a:solidFill>
                          <a:effectLst/>
                        </a:rPr>
                        <a:t> AI Computer Vision (UL </a:t>
                      </a:r>
                      <a:r>
                        <a:rPr lang="it-IT" sz="800" b="0" u="none" strike="noStrike" err="1">
                          <a:solidFill>
                            <a:schemeClr val="bg1"/>
                          </a:solidFill>
                          <a:effectLst/>
                        </a:rPr>
                        <a:t>Procyon</a:t>
                      </a:r>
                      <a:r>
                        <a:rPr lang="it-IT" sz="800" b="0" u="none" strike="noStrike">
                          <a:solidFill>
                            <a:schemeClr val="bg1"/>
                          </a:solidFill>
                          <a:effectLst/>
                        </a:rPr>
                        <a:t> v2.8.1305)</a:t>
                      </a:r>
                      <a:endParaRPr lang="it-IT" sz="800" b="0" i="0" u="none" strike="noStrike">
                        <a:solidFill>
                          <a:schemeClr val="bg1"/>
                        </a:solidFill>
                        <a:effectLst/>
                        <a:latin typeface="+mn-lt"/>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5000"/>
                      </a:schemeClr>
                    </a:solidFill>
                  </a:tcPr>
                </a:tc>
                <a:tc>
                  <a:txBody>
                    <a:bodyPr/>
                    <a:lstStyle/>
                    <a:p>
                      <a:pPr algn="l" fontAlgn="ctr"/>
                      <a:r>
                        <a:rPr lang="en-US" sz="800" b="0" u="none" strike="noStrike">
                          <a:solidFill>
                            <a:schemeClr val="bg1"/>
                          </a:solidFill>
                          <a:effectLst/>
                        </a:rPr>
                        <a:t>Intel® Core™ Ultra 9 285 is up to 2.33X faster GPU Float16 performance in Procyon AI Computer Vision compared to Intel® Core™ i9-14900 GPU </a:t>
                      </a:r>
                    </a:p>
                    <a:p>
                      <a:pPr algn="l" fontAlgn="ctr"/>
                      <a:endParaRPr lang="en-US" sz="800" b="0" i="0" u="none" strike="noStrike">
                        <a:solidFill>
                          <a:schemeClr val="bg1"/>
                        </a:solidFill>
                        <a:effectLst/>
                        <a:latin typeface="+mn-lt"/>
                      </a:endParaRPr>
                    </a:p>
                    <a:p>
                      <a:pPr algn="l" fontAlgn="ctr"/>
                      <a:r>
                        <a:rPr lang="en-US" sz="800" b="0" i="0" u="none" strike="noStrike">
                          <a:solidFill>
                            <a:schemeClr val="bg1"/>
                          </a:solidFill>
                          <a:effectLst/>
                          <a:latin typeface="+mn-lt"/>
                        </a:rPr>
                        <a:t>Intel® Core™ Ultra 9 285 is up to 2.25X faster GPU Float32 performance in Procyon AI Computer Vision compared to Intel® Core™ i9-14900 GPU </a:t>
                      </a:r>
                    </a:p>
                    <a:p>
                      <a:pPr algn="l" fontAlgn="ctr"/>
                      <a:endParaRPr lang="en-US" sz="800" b="0" i="0" u="none" strike="noStrike">
                        <a:solidFill>
                          <a:schemeClr val="bg1"/>
                        </a:solidFill>
                        <a:effectLst/>
                        <a:latin typeface="+mn-lt"/>
                      </a:endParaRPr>
                    </a:p>
                    <a:p>
                      <a:pPr algn="l" fontAlgn="ctr"/>
                      <a:r>
                        <a:rPr lang="en-US" sz="800" b="0" i="0" u="none" strike="noStrike">
                          <a:solidFill>
                            <a:schemeClr val="bg1"/>
                          </a:solidFill>
                          <a:effectLst/>
                          <a:latin typeface="+mn-lt"/>
                        </a:rPr>
                        <a:t>Intel® Core™ Ultra 9 285 is up to  2.07X faster GPU INT8 performance in Procyon AI Computer Vision compared to Intel® Core™ i9-14900 GPU </a:t>
                      </a: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5000"/>
                      </a:schemeClr>
                    </a:solidFill>
                  </a:tcPr>
                </a:tc>
                <a:tc>
                  <a:txBody>
                    <a:bodyPr/>
                    <a:lstStyle/>
                    <a:p>
                      <a:pPr algn="l" fontAlgn="ctr"/>
                      <a:r>
                        <a:rPr lang="en-US" sz="800" b="0" u="none" strike="noStrike">
                          <a:solidFill>
                            <a:schemeClr val="bg1"/>
                          </a:solidFill>
                          <a:effectLst/>
                        </a:rPr>
                        <a:t>Intel® Core™ Ultra 9 processor 285 </a:t>
                      </a:r>
                      <a:endParaRPr lang="en-US" sz="800" b="0" i="0" u="none" strike="noStrike">
                        <a:solidFill>
                          <a:schemeClr val="bg1"/>
                        </a:solidFill>
                        <a:effectLst/>
                        <a:latin typeface="+mn-lt"/>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5000"/>
                      </a:schemeClr>
                    </a:solidFill>
                  </a:tcPr>
                </a:tc>
                <a:tc vMerge="1">
                  <a:txBody>
                    <a:bodyPr/>
                    <a:lstStyle/>
                    <a:p>
                      <a:pPr algn="l" fontAlgn="ctr"/>
                      <a:endParaRPr lang="en-US" sz="800" b="0" i="0" u="none" strike="noStrike">
                        <a:solidFill>
                          <a:schemeClr val="tx1"/>
                        </a:solidFill>
                        <a:effectLst/>
                        <a:latin typeface="+mn-lt"/>
                      </a:endParaRPr>
                    </a:p>
                  </a:txBody>
                  <a:tcPr marL="9525" marR="9525" marT="9525" marB="0" anchor="ctr"/>
                </a:tc>
                <a:tc>
                  <a:txBody>
                    <a:bodyPr/>
                    <a:lstStyle/>
                    <a:p>
                      <a:pPr algn="l" fontAlgn="ctr"/>
                      <a:r>
                        <a:rPr lang="en-US" sz="800" b="0" u="none" strike="noStrike">
                          <a:solidFill>
                            <a:schemeClr val="bg1"/>
                          </a:solidFill>
                          <a:effectLst/>
                        </a:rPr>
                        <a:t>System 1 measurement: </a:t>
                      </a:r>
                      <a:br>
                        <a:rPr lang="en-US" sz="800" b="0" u="none" strike="noStrike">
                          <a:solidFill>
                            <a:schemeClr val="bg1"/>
                          </a:solidFill>
                          <a:effectLst/>
                        </a:rPr>
                      </a:br>
                      <a:r>
                        <a:rPr lang="en-US" sz="800" b="0" u="none" strike="noStrike">
                          <a:solidFill>
                            <a:schemeClr val="bg1"/>
                          </a:solidFill>
                          <a:effectLst/>
                        </a:rPr>
                        <a:t>GPU Float 16: 331</a:t>
                      </a:r>
                      <a:br>
                        <a:rPr lang="en-US" sz="800" b="0" u="none" strike="noStrike">
                          <a:solidFill>
                            <a:schemeClr val="bg1"/>
                          </a:solidFill>
                          <a:effectLst/>
                        </a:rPr>
                      </a:br>
                      <a:r>
                        <a:rPr lang="en-US" sz="800" b="0" u="none" strike="noStrike">
                          <a:solidFill>
                            <a:schemeClr val="bg1"/>
                          </a:solidFill>
                          <a:effectLst/>
                        </a:rPr>
                        <a:t>GPU Float 32: 189</a:t>
                      </a:r>
                      <a:br>
                        <a:rPr lang="en-US" sz="800" b="0" u="none" strike="noStrike">
                          <a:solidFill>
                            <a:schemeClr val="bg1"/>
                          </a:solidFill>
                          <a:effectLst/>
                        </a:rPr>
                      </a:br>
                      <a:r>
                        <a:rPr lang="en-US" sz="800" b="0" u="none" strike="noStrike">
                          <a:solidFill>
                            <a:schemeClr val="bg1"/>
                          </a:solidFill>
                          <a:effectLst/>
                        </a:rPr>
                        <a:t>GPU INT8: 496</a:t>
                      </a:r>
                      <a:br>
                        <a:rPr lang="en-US" sz="800" b="0" u="none" strike="noStrike">
                          <a:solidFill>
                            <a:schemeClr val="bg1"/>
                          </a:solidFill>
                          <a:effectLst/>
                        </a:rPr>
                      </a:br>
                      <a:br>
                        <a:rPr lang="en-US" sz="800" b="0" u="none" strike="noStrike">
                          <a:solidFill>
                            <a:schemeClr val="bg1"/>
                          </a:solidFill>
                          <a:effectLst/>
                        </a:rPr>
                      </a:br>
                      <a:r>
                        <a:rPr lang="en-US" sz="800" b="0" u="none" strike="noStrike">
                          <a:solidFill>
                            <a:schemeClr val="bg1"/>
                          </a:solidFill>
                          <a:effectLst/>
                        </a:rPr>
                        <a:t>System 2 measurement: </a:t>
                      </a:r>
                      <a:br>
                        <a:rPr lang="en-US" sz="800" b="0" u="none" strike="noStrike">
                          <a:solidFill>
                            <a:schemeClr val="bg1"/>
                          </a:solidFill>
                          <a:effectLst/>
                        </a:rPr>
                      </a:br>
                      <a:r>
                        <a:rPr lang="en-US" sz="800" b="0" u="none" strike="noStrike">
                          <a:solidFill>
                            <a:schemeClr val="bg1"/>
                          </a:solidFill>
                          <a:effectLst/>
                        </a:rPr>
                        <a:t>GPU Float 16: 142</a:t>
                      </a:r>
                      <a:br>
                        <a:rPr lang="en-US" sz="800" b="0" u="none" strike="noStrike">
                          <a:solidFill>
                            <a:schemeClr val="bg1"/>
                          </a:solidFill>
                          <a:effectLst/>
                        </a:rPr>
                      </a:br>
                      <a:r>
                        <a:rPr lang="en-US" sz="800" b="0" u="none" strike="noStrike">
                          <a:solidFill>
                            <a:schemeClr val="bg1"/>
                          </a:solidFill>
                          <a:effectLst/>
                        </a:rPr>
                        <a:t>GPU Float 32: 84</a:t>
                      </a:r>
                      <a:br>
                        <a:rPr lang="en-US" sz="800" b="0" u="none" strike="noStrike">
                          <a:solidFill>
                            <a:schemeClr val="bg1"/>
                          </a:solidFill>
                          <a:effectLst/>
                        </a:rPr>
                      </a:br>
                      <a:r>
                        <a:rPr lang="en-US" sz="800" b="0" u="none" strike="noStrike">
                          <a:solidFill>
                            <a:schemeClr val="bg1"/>
                          </a:solidFill>
                          <a:effectLst/>
                        </a:rPr>
                        <a:t>GPU INT8: 240</a:t>
                      </a:r>
                      <a:endParaRPr lang="en-US" sz="800" b="0" i="0" u="none" strike="noStrike">
                        <a:solidFill>
                          <a:schemeClr val="bg1"/>
                        </a:solidFill>
                        <a:effectLst/>
                        <a:latin typeface="+mn-lt"/>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5000"/>
                      </a:schemeClr>
                    </a:solidFill>
                  </a:tcPr>
                </a:tc>
                <a:tc>
                  <a:txBody>
                    <a:bodyPr/>
                    <a:lstStyle/>
                    <a:p>
                      <a:pPr algn="ctr" fontAlgn="ctr"/>
                      <a:r>
                        <a:rPr lang="en-US" sz="1100" b="0" i="0" u="none" strike="noStrike">
                          <a:solidFill>
                            <a:schemeClr val="bg1"/>
                          </a:solidFill>
                          <a:effectLst/>
                          <a:latin typeface="IntelOne Text Medium" panose="020B0503020203020204" pitchFamily="34" charset="77"/>
                        </a:rPr>
                        <a:t>As of Oct 2024</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5000"/>
                      </a:schemeClr>
                    </a:solidFill>
                  </a:tcPr>
                </a:tc>
                <a:extLst>
                  <a:ext uri="{0D108BD9-81ED-4DB2-BD59-A6C34878D82A}">
                    <a16:rowId xmlns:a16="http://schemas.microsoft.com/office/drawing/2014/main" val="3148892970"/>
                  </a:ext>
                </a:extLst>
              </a:tr>
              <a:tr h="1241114">
                <a:tc vMerge="1">
                  <a:txBody>
                    <a:bodyPr/>
                    <a:lstStyle/>
                    <a:p>
                      <a:pPr algn="l" fontAlgn="ctr"/>
                      <a:endParaRPr lang="en-US" sz="800" u="none" strike="noStrike">
                        <a:solidFill>
                          <a:schemeClr val="tx1"/>
                        </a:solidFill>
                        <a:effectLst/>
                      </a:endParaRPr>
                    </a:p>
                  </a:txBody>
                  <a:tcPr marL="5222" marR="5222" marT="5222" marB="0" anchor="ctr"/>
                </a:tc>
                <a:tc>
                  <a:txBody>
                    <a:bodyPr/>
                    <a:lstStyle/>
                    <a:p>
                      <a:pPr algn="l" fontAlgn="ctr"/>
                      <a:r>
                        <a:rPr lang="it-IT" sz="800" b="0" i="0" u="none" strike="noStrike">
                          <a:solidFill>
                            <a:schemeClr val="bg1"/>
                          </a:solidFill>
                          <a:effectLst/>
                          <a:latin typeface="+mn-lt"/>
                        </a:rPr>
                        <a:t>SPECrate2017_fp_base v1.1.9 ICX 2023.2.3 (</a:t>
                      </a:r>
                      <a:r>
                        <a:rPr lang="it-IT" sz="800" b="0" i="0" u="none" strike="noStrike" err="1">
                          <a:solidFill>
                            <a:schemeClr val="bg1"/>
                          </a:solidFill>
                          <a:effectLst/>
                          <a:latin typeface="+mn-lt"/>
                        </a:rPr>
                        <a:t>n</a:t>
                      </a:r>
                      <a:r>
                        <a:rPr lang="it-IT" sz="800" b="0" i="0" u="none" strike="noStrike">
                          <a:solidFill>
                            <a:schemeClr val="bg1"/>
                          </a:solidFill>
                          <a:effectLst/>
                          <a:latin typeface="+mn-lt"/>
                        </a:rPr>
                        <a:t>-copy) </a:t>
                      </a: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10000"/>
                      </a:schemeClr>
                    </a:solidFill>
                  </a:tcPr>
                </a:tc>
                <a:tc>
                  <a:txBody>
                    <a:bodyPr/>
                    <a:lstStyle/>
                    <a:p>
                      <a:pPr algn="l" fontAlgn="ctr"/>
                      <a:r>
                        <a:rPr lang="en-US" sz="800" b="0" i="0" u="none" strike="noStrike">
                          <a:solidFill>
                            <a:schemeClr val="bg1"/>
                          </a:solidFill>
                          <a:effectLst/>
                          <a:latin typeface="+mn-lt"/>
                        </a:rPr>
                        <a:t>Intel® Core™ Ultra 9 285 is up to 1.29X faster multi-threaded performance vs. Intel® Core™ i9-14900 </a:t>
                      </a:r>
                    </a:p>
                    <a:p>
                      <a:pPr algn="l" fontAlgn="ctr"/>
                      <a:endParaRPr lang="en-US" sz="800" b="0" i="0" u="none" strike="noStrike">
                        <a:solidFill>
                          <a:schemeClr val="bg1"/>
                        </a:solidFill>
                        <a:effectLst/>
                        <a:latin typeface="+mn-lt"/>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10000"/>
                      </a:schemeClr>
                    </a:solidFill>
                  </a:tcPr>
                </a:tc>
                <a:tc>
                  <a:txBody>
                    <a:bodyPr/>
                    <a:lstStyle/>
                    <a:p>
                      <a:pPr marL="0" marR="0" lvl="0" indent="0" algn="l" defTabSz="541842" rtl="0" eaLnBrk="1" fontAlgn="ctr" latinLnBrk="0" hangingPunct="1">
                        <a:lnSpc>
                          <a:spcPct val="100000"/>
                        </a:lnSpc>
                        <a:spcBef>
                          <a:spcPts val="0"/>
                        </a:spcBef>
                        <a:spcAft>
                          <a:spcPts val="0"/>
                        </a:spcAft>
                        <a:buClrTx/>
                        <a:buSzTx/>
                        <a:buFontTx/>
                        <a:buNone/>
                        <a:tabLst/>
                        <a:defRPr/>
                      </a:pPr>
                      <a:r>
                        <a:rPr lang="en-US" sz="800" b="0" u="none" strike="noStrike">
                          <a:solidFill>
                            <a:schemeClr val="bg1"/>
                          </a:solidFill>
                          <a:effectLst/>
                        </a:rPr>
                        <a:t>Intel® Core™ Ultra 9 processor 285 </a:t>
                      </a:r>
                      <a:endParaRPr lang="en-US" sz="800" b="0" i="0" u="none" strike="noStrike">
                        <a:solidFill>
                          <a:schemeClr val="bg1"/>
                        </a:solidFill>
                        <a:effectLst/>
                        <a:latin typeface="+mn-lt"/>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10000"/>
                      </a:schemeClr>
                    </a:solidFill>
                  </a:tcPr>
                </a:tc>
                <a:tc vMerge="1">
                  <a:txBody>
                    <a:bodyPr/>
                    <a:lstStyle/>
                    <a:p>
                      <a:pPr algn="l" fontAlgn="ctr"/>
                      <a:endParaRPr lang="en-US" sz="800" b="0" i="0" u="none" strike="noStrike">
                        <a:solidFill>
                          <a:schemeClr val="tx1"/>
                        </a:solidFill>
                        <a:effectLst/>
                        <a:latin typeface="+mn-lt"/>
                      </a:endParaRPr>
                    </a:p>
                  </a:txBody>
                  <a:tcPr marL="5222" marR="5222" marT="5222" marB="0" anchor="ctr"/>
                </a:tc>
                <a:tc>
                  <a:txBody>
                    <a:bodyPr/>
                    <a:lstStyle/>
                    <a:p>
                      <a:pPr algn="l" fontAlgn="ctr"/>
                      <a:r>
                        <a:rPr lang="en-US" sz="800" b="0" i="0" u="none" strike="noStrike">
                          <a:solidFill>
                            <a:schemeClr val="bg1"/>
                          </a:solidFill>
                          <a:effectLst/>
                          <a:latin typeface="+mn-lt"/>
                        </a:rPr>
                        <a:t>System 1: Measurement: 168.68</a:t>
                      </a:r>
                    </a:p>
                    <a:p>
                      <a:pPr algn="l" fontAlgn="ctr"/>
                      <a:endParaRPr lang="en-US" sz="800" b="0" i="0" u="none" strike="noStrike">
                        <a:solidFill>
                          <a:schemeClr val="bg1"/>
                        </a:solidFill>
                        <a:effectLst/>
                        <a:latin typeface="+mn-lt"/>
                      </a:endParaRPr>
                    </a:p>
                    <a:p>
                      <a:pPr algn="l" fontAlgn="ctr"/>
                      <a:r>
                        <a:rPr lang="en-US" sz="800" b="0" i="0" u="none" strike="noStrike">
                          <a:solidFill>
                            <a:schemeClr val="bg1"/>
                          </a:solidFill>
                          <a:effectLst/>
                          <a:latin typeface="+mn-lt"/>
                        </a:rPr>
                        <a:t>System 2:  Measurement: 130.97"</a:t>
                      </a:r>
                    </a:p>
                    <a:p>
                      <a:pPr algn="l" fontAlgn="ctr"/>
                      <a:endParaRPr lang="en-US" sz="800" b="0" i="0" u="none" strike="noStrike">
                        <a:solidFill>
                          <a:schemeClr val="bg1"/>
                        </a:solidFill>
                        <a:effectLst/>
                        <a:latin typeface="+mn-lt"/>
                      </a:endParaRPr>
                    </a:p>
                  </a:txBody>
                  <a:tcPr marL="72000" marR="72000" marT="72000" marB="72000">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10000"/>
                      </a:schemeClr>
                    </a:solidFill>
                  </a:tcPr>
                </a:tc>
                <a:tc>
                  <a:txBody>
                    <a:bodyPr/>
                    <a:lstStyle/>
                    <a:p>
                      <a:pPr marL="0" marR="0" lvl="0" indent="0" algn="ctr" defTabSz="541842" rtl="0" eaLnBrk="1" fontAlgn="ctr" latinLnBrk="0" hangingPunct="1">
                        <a:lnSpc>
                          <a:spcPct val="100000"/>
                        </a:lnSpc>
                        <a:spcBef>
                          <a:spcPts val="0"/>
                        </a:spcBef>
                        <a:spcAft>
                          <a:spcPts val="0"/>
                        </a:spcAft>
                        <a:buClrTx/>
                        <a:buSzTx/>
                        <a:buFontTx/>
                        <a:buNone/>
                        <a:tabLst/>
                        <a:defRPr/>
                      </a:pPr>
                      <a:r>
                        <a:rPr lang="en-US" sz="1100" b="0" i="0" u="none" strike="noStrike">
                          <a:solidFill>
                            <a:schemeClr val="bg1"/>
                          </a:solidFill>
                          <a:effectLst/>
                          <a:latin typeface="IntelOne Text Medium" panose="020B0503020203020204" pitchFamily="34" charset="77"/>
                        </a:rPr>
                        <a:t>As of Oct 2024</a:t>
                      </a:r>
                    </a:p>
                  </a:txBody>
                  <a:tcPr marL="72000" marR="72000" marT="72000" marB="72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alpha val="10000"/>
                      </a:schemeClr>
                    </a:solidFill>
                  </a:tcPr>
                </a:tc>
                <a:extLst>
                  <a:ext uri="{0D108BD9-81ED-4DB2-BD59-A6C34878D82A}">
                    <a16:rowId xmlns:a16="http://schemas.microsoft.com/office/drawing/2014/main" val="2363404595"/>
                  </a:ext>
                </a:extLst>
              </a:tr>
            </a:tbl>
          </a:graphicData>
        </a:graphic>
      </p:graphicFrame>
    </p:spTree>
    <p:extLst>
      <p:ext uri="{BB962C8B-B14F-4D97-AF65-F5344CB8AC3E}">
        <p14:creationId xmlns:p14="http://schemas.microsoft.com/office/powerpoint/2010/main" val="34859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3F25C-356E-59C0-EA83-9690EA918F0F}"/>
              </a:ext>
            </a:extLst>
          </p:cNvPr>
          <p:cNvSpPr>
            <a:spLocks noGrp="1"/>
          </p:cNvSpPr>
          <p:nvPr>
            <p:ph type="title"/>
          </p:nvPr>
        </p:nvSpPr>
        <p:spPr/>
        <p:txBody>
          <a:bodyPr>
            <a:normAutofit fontScale="90000"/>
          </a:bodyPr>
          <a:lstStyle/>
          <a:p>
            <a:r>
              <a:rPr lang="pt-BR"/>
              <a:t>Quividi Test </a:t>
            </a:r>
            <a:r>
              <a:rPr lang="en-US"/>
              <a:t>Results and Configurations</a:t>
            </a:r>
          </a:p>
        </p:txBody>
      </p:sp>
      <p:graphicFrame>
        <p:nvGraphicFramePr>
          <p:cNvPr id="3" name="Table 2">
            <a:extLst>
              <a:ext uri="{FF2B5EF4-FFF2-40B4-BE49-F238E27FC236}">
                <a16:creationId xmlns:a16="http://schemas.microsoft.com/office/drawing/2014/main" id="{7ABB96D2-8CCD-DAB4-B989-155C83F876E5}"/>
              </a:ext>
            </a:extLst>
          </p:cNvPr>
          <p:cNvGraphicFramePr>
            <a:graphicFrameLocks noGrp="1"/>
          </p:cNvGraphicFramePr>
          <p:nvPr>
            <p:extLst>
              <p:ext uri="{D42A27DB-BD31-4B8C-83A1-F6EECF244321}">
                <p14:modId xmlns:p14="http://schemas.microsoft.com/office/powerpoint/2010/main" val="1985085306"/>
              </p:ext>
            </p:extLst>
          </p:nvPr>
        </p:nvGraphicFramePr>
        <p:xfrm>
          <a:off x="454025" y="1484315"/>
          <a:ext cx="11279188" cy="4608140"/>
        </p:xfrm>
        <a:graphic>
          <a:graphicData uri="http://schemas.openxmlformats.org/drawingml/2006/table">
            <a:tbl>
              <a:tblPr>
                <a:tableStyleId>{BC89EF96-8CEA-46FF-86C4-4CE0E7609802}</a:tableStyleId>
              </a:tblPr>
              <a:tblGrid>
                <a:gridCol w="2468652">
                  <a:extLst>
                    <a:ext uri="{9D8B030D-6E8A-4147-A177-3AD203B41FA5}">
                      <a16:colId xmlns:a16="http://schemas.microsoft.com/office/drawing/2014/main" val="3015834455"/>
                    </a:ext>
                  </a:extLst>
                </a:gridCol>
                <a:gridCol w="3043885">
                  <a:extLst>
                    <a:ext uri="{9D8B030D-6E8A-4147-A177-3AD203B41FA5}">
                      <a16:colId xmlns:a16="http://schemas.microsoft.com/office/drawing/2014/main" val="935193092"/>
                    </a:ext>
                  </a:extLst>
                </a:gridCol>
                <a:gridCol w="3156635">
                  <a:extLst>
                    <a:ext uri="{9D8B030D-6E8A-4147-A177-3AD203B41FA5}">
                      <a16:colId xmlns:a16="http://schemas.microsoft.com/office/drawing/2014/main" val="3508903412"/>
                    </a:ext>
                  </a:extLst>
                </a:gridCol>
                <a:gridCol w="2610016">
                  <a:extLst>
                    <a:ext uri="{9D8B030D-6E8A-4147-A177-3AD203B41FA5}">
                      <a16:colId xmlns:a16="http://schemas.microsoft.com/office/drawing/2014/main" val="2282793144"/>
                    </a:ext>
                  </a:extLst>
                </a:gridCol>
              </a:tblGrid>
              <a:tr h="415357">
                <a:tc>
                  <a:txBody>
                    <a:bodyPr/>
                    <a:lstStyle/>
                    <a:p>
                      <a:pPr algn="l" fontAlgn="t"/>
                      <a:r>
                        <a:rPr lang="en-US" sz="1100" b="0" u="none" strike="noStrike">
                          <a:solidFill>
                            <a:schemeClr val="bg1"/>
                          </a:solidFill>
                          <a:effectLst/>
                          <a:latin typeface="+mn-lt"/>
                        </a:rPr>
                        <a:t> </a:t>
                      </a:r>
                      <a:endParaRPr lang="en-US" sz="1100" b="0" i="0" u="none" strike="noStrike">
                        <a:solidFill>
                          <a:schemeClr val="bg1"/>
                        </a:solidFill>
                        <a:effectLst/>
                        <a:latin typeface="+mn-lt"/>
                      </a:endParaRPr>
                    </a:p>
                  </a:txBody>
                  <a:tcPr marL="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b" latinLnBrk="0" hangingPunct="1"/>
                      <a:r>
                        <a:rPr lang="en-US" sz="1200" b="0" i="0" u="none" strike="noStrike" kern="1200">
                          <a:solidFill>
                            <a:schemeClr val="bg1"/>
                          </a:solidFill>
                          <a:effectLst/>
                          <a:latin typeface="IntelOne Text Medium" panose="020B0503020203020204" pitchFamily="34" charset="77"/>
                          <a:ea typeface="+mn-ea"/>
                          <a:cs typeface="+mn-cs"/>
                        </a:rPr>
                        <a:t>Baseline system</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pPr marL="0" algn="l" defTabSz="914400" rtl="0" eaLnBrk="1" fontAlgn="b" latinLnBrk="0" hangingPunct="1"/>
                      <a:r>
                        <a:rPr lang="en-US" sz="1200" b="0" i="0" u="none" strike="noStrike" kern="1200">
                          <a:solidFill>
                            <a:schemeClr val="bg1"/>
                          </a:solidFill>
                          <a:effectLst/>
                          <a:latin typeface="IntelOne Text Medium" panose="020B0503020203020204" pitchFamily="34" charset="77"/>
                          <a:ea typeface="+mn-ea"/>
                          <a:cs typeface="+mn-cs"/>
                        </a:rPr>
                        <a:t>ARL system</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pPr marL="0" marR="0">
                        <a:spcBef>
                          <a:spcPts val="0"/>
                        </a:spcBef>
                        <a:spcAft>
                          <a:spcPts val="0"/>
                        </a:spcAft>
                      </a:pPr>
                      <a:r>
                        <a:rPr lang="en-US" sz="1200">
                          <a:solidFill>
                            <a:schemeClr val="bg1"/>
                          </a:solidFill>
                          <a:effectLst/>
                          <a:latin typeface="IntelOne Text Medium" panose="020B0703020203020204" pitchFamily="34" charset="0"/>
                        </a:rPr>
                        <a:t>Perf Delta</a:t>
                      </a:r>
                      <a:endParaRPr lang="en-US" sz="1200">
                        <a:solidFill>
                          <a:schemeClr val="bg1"/>
                        </a:solidFill>
                        <a:effectLst/>
                        <a:latin typeface="IntelOne Text Medium" panose="020B0703020203020204" pitchFamily="34" charset="0"/>
                        <a:ea typeface="DengXian" panose="02010600030101010101" pitchFamily="2" charset="-122"/>
                      </a:endParaRPr>
                    </a:p>
                  </a:txBody>
                  <a:tcPr marL="10800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extLst>
                  <a:ext uri="{0D108BD9-81ED-4DB2-BD59-A6C34878D82A}">
                    <a16:rowId xmlns:a16="http://schemas.microsoft.com/office/drawing/2014/main" val="4239856541"/>
                  </a:ext>
                </a:extLst>
              </a:tr>
              <a:tr h="415357">
                <a:tc>
                  <a:txBody>
                    <a:bodyPr/>
                    <a:lstStyle/>
                    <a:p>
                      <a:pPr algn="l" fontAlgn="t"/>
                      <a:r>
                        <a:rPr lang="en-US" sz="1200" b="0" i="0" u="none" strike="noStrike">
                          <a:solidFill>
                            <a:schemeClr val="bg1"/>
                          </a:solidFill>
                          <a:effectLst/>
                          <a:latin typeface="IntelOne Text Medium" panose="020B0503020203020204" pitchFamily="34" charset="77"/>
                        </a:rPr>
                        <a:t>CPU</a:t>
                      </a:r>
                    </a:p>
                  </a:txBody>
                  <a:tcPr marL="7200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pt-BR" sz="1000" b="0" u="none" strike="noStrike">
                          <a:solidFill>
                            <a:schemeClr val="bg1"/>
                          </a:solidFill>
                          <a:effectLst/>
                          <a:latin typeface="+mn-lt"/>
                        </a:rPr>
                        <a:t>Intel® Core™ Ultra 7 processor 155H</a:t>
                      </a:r>
                      <a:endParaRPr lang="pt-BR" sz="1000" b="0" i="0" u="none" strike="noStrike">
                        <a:solidFill>
                          <a:schemeClr val="bg1"/>
                        </a:solidFill>
                        <a:effectLst/>
                        <a:latin typeface="+mn-lt"/>
                      </a:endParaRPr>
                    </a:p>
                  </a:txBody>
                  <a:tcPr marL="10800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pt-BR" sz="1000" b="0" u="none" strike="noStrike">
                          <a:solidFill>
                            <a:schemeClr val="bg1"/>
                          </a:solidFill>
                          <a:effectLst/>
                          <a:latin typeface="+mn-lt"/>
                        </a:rPr>
                        <a:t>Intel® Core™ Ultra 7 processor 265H</a:t>
                      </a:r>
                      <a:endParaRPr lang="pt-BR" sz="1000" b="0" i="0" u="none" strike="noStrike">
                        <a:solidFill>
                          <a:schemeClr val="bg1"/>
                        </a:solidFill>
                        <a:effectLst/>
                        <a:latin typeface="+mn-lt"/>
                      </a:endParaRPr>
                    </a:p>
                  </a:txBody>
                  <a:tcPr marL="10800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000" b="0" u="none" strike="noStrike">
                          <a:solidFill>
                            <a:schemeClr val="bg1"/>
                          </a:solidFill>
                          <a:effectLst/>
                          <a:latin typeface="+mn-lt"/>
                        </a:rPr>
                        <a:t> N/A</a:t>
                      </a:r>
                      <a:endParaRPr lang="en-US" sz="1000" b="0" i="0" u="none" strike="noStrike">
                        <a:solidFill>
                          <a:schemeClr val="bg1"/>
                        </a:solidFill>
                        <a:effectLst/>
                        <a:latin typeface="+mn-lt"/>
                      </a:endParaRPr>
                    </a:p>
                  </a:txBody>
                  <a:tcPr marL="10800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2281537"/>
                  </a:ext>
                </a:extLst>
              </a:tr>
              <a:tr h="415357">
                <a:tc>
                  <a:txBody>
                    <a:bodyPr/>
                    <a:lstStyle/>
                    <a:p>
                      <a:pPr algn="l" fontAlgn="t"/>
                      <a:r>
                        <a:rPr lang="en-US" sz="1200" b="0" i="0" u="none" strike="noStrike">
                          <a:solidFill>
                            <a:schemeClr val="bg1"/>
                          </a:solidFill>
                          <a:effectLst/>
                          <a:latin typeface="IntelOne Text Medium" panose="020B0503020203020204" pitchFamily="34" charset="77"/>
                        </a:rPr>
                        <a:t>AI accelerator </a:t>
                      </a:r>
                    </a:p>
                  </a:txBody>
                  <a:tcPr marL="7200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t"/>
                      <a:r>
                        <a:rPr lang="en-US" sz="1000" b="0" u="none" strike="noStrike">
                          <a:solidFill>
                            <a:schemeClr val="bg1"/>
                          </a:solidFill>
                          <a:effectLst/>
                          <a:latin typeface="+mn-lt"/>
                        </a:rPr>
                        <a:t>No</a:t>
                      </a:r>
                      <a:endParaRPr lang="en-US" sz="1000" b="0" i="0" u="none" strike="noStrike">
                        <a:solidFill>
                          <a:schemeClr val="bg1"/>
                        </a:solidFill>
                        <a:effectLst/>
                        <a:latin typeface="+mn-lt"/>
                      </a:endParaRPr>
                    </a:p>
                  </a:txBody>
                  <a:tcPr marL="10800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t"/>
                      <a:r>
                        <a:rPr lang="en-US" sz="1000" b="0" u="none" strike="noStrike">
                          <a:solidFill>
                            <a:schemeClr val="bg1"/>
                          </a:solidFill>
                          <a:effectLst/>
                          <a:latin typeface="+mn-lt"/>
                        </a:rPr>
                        <a:t>No</a:t>
                      </a:r>
                      <a:endParaRPr lang="en-US" sz="1000" b="0" i="0" u="none" strike="noStrike">
                        <a:solidFill>
                          <a:schemeClr val="bg1"/>
                        </a:solidFill>
                        <a:effectLst/>
                        <a:latin typeface="+mn-lt"/>
                      </a:endParaRPr>
                    </a:p>
                  </a:txBody>
                  <a:tcPr marL="10800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t"/>
                      <a:r>
                        <a:rPr kumimoji="0" lang="en-US" sz="1000" b="0" i="0" u="none" strike="noStrike" kern="0" cap="none" spc="0" normalizeH="0" baseline="0" noProof="0">
                          <a:ln>
                            <a:noFill/>
                          </a:ln>
                          <a:solidFill>
                            <a:schemeClr val="bg1"/>
                          </a:solidFill>
                          <a:effectLst/>
                          <a:uLnTx/>
                          <a:uFillTx/>
                          <a:latin typeface="+mn-lt"/>
                          <a:sym typeface="Intel Clear"/>
                        </a:rPr>
                        <a:t>N/A</a:t>
                      </a:r>
                      <a:endParaRPr lang="en-US" sz="1000" b="0" i="0" u="none" strike="noStrike">
                        <a:solidFill>
                          <a:schemeClr val="bg1"/>
                        </a:solidFill>
                        <a:effectLst/>
                        <a:latin typeface="+mn-lt"/>
                      </a:endParaRPr>
                    </a:p>
                  </a:txBody>
                  <a:tcPr marL="10800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extLst>
                  <a:ext uri="{0D108BD9-81ED-4DB2-BD59-A6C34878D82A}">
                    <a16:rowId xmlns:a16="http://schemas.microsoft.com/office/drawing/2014/main" val="146887705"/>
                  </a:ext>
                </a:extLst>
              </a:tr>
              <a:tr h="415357">
                <a:tc>
                  <a:txBody>
                    <a:bodyPr/>
                    <a:lstStyle/>
                    <a:p>
                      <a:pPr algn="l" fontAlgn="t"/>
                      <a:r>
                        <a:rPr lang="en-US" sz="1200" b="0" i="0" u="none" strike="noStrike">
                          <a:solidFill>
                            <a:schemeClr val="bg1"/>
                          </a:solidFill>
                          <a:effectLst/>
                          <a:latin typeface="IntelOne Text Medium" panose="020B0503020203020204" pitchFamily="34" charset="77"/>
                        </a:rPr>
                        <a:t>Memory</a:t>
                      </a:r>
                    </a:p>
                  </a:txBody>
                  <a:tcPr marL="7200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000" b="0" u="none" strike="noStrike">
                          <a:solidFill>
                            <a:schemeClr val="bg1"/>
                          </a:solidFill>
                          <a:effectLst/>
                          <a:latin typeface="+mn-lt"/>
                        </a:rPr>
                        <a:t>16GB</a:t>
                      </a:r>
                      <a:endParaRPr lang="en-US" sz="1000" b="0" i="0" u="none" strike="noStrike">
                        <a:solidFill>
                          <a:schemeClr val="bg1"/>
                        </a:solidFill>
                        <a:effectLst/>
                        <a:latin typeface="+mn-lt"/>
                      </a:endParaRPr>
                    </a:p>
                  </a:txBody>
                  <a:tcPr marL="10800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000" b="0" u="none" strike="noStrike">
                          <a:solidFill>
                            <a:schemeClr val="bg1"/>
                          </a:solidFill>
                          <a:effectLst/>
                          <a:latin typeface="+mn-lt"/>
                        </a:rPr>
                        <a:t>16GB</a:t>
                      </a:r>
                      <a:endParaRPr lang="en-US" sz="1000" b="0" i="0" u="none" strike="noStrike">
                        <a:solidFill>
                          <a:schemeClr val="bg1"/>
                        </a:solidFill>
                        <a:effectLst/>
                        <a:latin typeface="+mn-lt"/>
                      </a:endParaRPr>
                    </a:p>
                  </a:txBody>
                  <a:tcPr marL="10800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kumimoji="0" lang="en-US" sz="1000" b="0" i="0" u="none" strike="noStrike" kern="0" cap="none" spc="0" normalizeH="0" baseline="0" noProof="0">
                          <a:ln>
                            <a:noFill/>
                          </a:ln>
                          <a:solidFill>
                            <a:schemeClr val="bg1"/>
                          </a:solidFill>
                          <a:effectLst/>
                          <a:uLnTx/>
                          <a:uFillTx/>
                          <a:latin typeface="+mn-lt"/>
                          <a:sym typeface="Intel Clear"/>
                        </a:rPr>
                        <a:t>N/A</a:t>
                      </a:r>
                      <a:endParaRPr lang="en-US" sz="1000" b="0" i="0" u="none" strike="noStrike">
                        <a:solidFill>
                          <a:schemeClr val="bg1"/>
                        </a:solidFill>
                        <a:effectLst/>
                        <a:latin typeface="+mn-lt"/>
                      </a:endParaRPr>
                    </a:p>
                  </a:txBody>
                  <a:tcPr marL="10800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0839536"/>
                  </a:ext>
                </a:extLst>
              </a:tr>
              <a:tr h="415357">
                <a:tc>
                  <a:txBody>
                    <a:bodyPr/>
                    <a:lstStyle/>
                    <a:p>
                      <a:pPr algn="l" fontAlgn="t"/>
                      <a:r>
                        <a:rPr lang="en-US" sz="1200" b="0" i="0" u="none" strike="noStrike">
                          <a:solidFill>
                            <a:schemeClr val="bg1"/>
                          </a:solidFill>
                          <a:effectLst/>
                          <a:latin typeface="IntelOne Text Medium" panose="020B0503020203020204" pitchFamily="34" charset="77"/>
                        </a:rPr>
                        <a:t>Disk</a:t>
                      </a:r>
                    </a:p>
                  </a:txBody>
                  <a:tcPr marL="7200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t"/>
                      <a:r>
                        <a:rPr lang="en-US" sz="1000" b="0" u="none" strike="noStrike">
                          <a:solidFill>
                            <a:schemeClr val="bg1"/>
                          </a:solidFill>
                          <a:effectLst/>
                          <a:latin typeface="+mn-lt"/>
                        </a:rPr>
                        <a:t>512GB</a:t>
                      </a:r>
                      <a:endParaRPr lang="en-US" sz="1000" b="0" i="0" u="none" strike="noStrike">
                        <a:solidFill>
                          <a:schemeClr val="bg1"/>
                        </a:solidFill>
                        <a:effectLst/>
                        <a:latin typeface="+mn-lt"/>
                      </a:endParaRPr>
                    </a:p>
                  </a:txBody>
                  <a:tcPr marL="10800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t"/>
                      <a:r>
                        <a:rPr lang="en-US" sz="1000" b="0" u="none" strike="noStrike">
                          <a:solidFill>
                            <a:schemeClr val="bg1"/>
                          </a:solidFill>
                          <a:effectLst/>
                          <a:latin typeface="+mn-lt"/>
                        </a:rPr>
                        <a:t>1TB</a:t>
                      </a:r>
                      <a:endParaRPr lang="en-US" sz="1000" b="0" i="0" u="none" strike="noStrike">
                        <a:solidFill>
                          <a:schemeClr val="bg1"/>
                        </a:solidFill>
                        <a:effectLst/>
                        <a:latin typeface="+mn-lt"/>
                      </a:endParaRPr>
                    </a:p>
                  </a:txBody>
                  <a:tcPr marL="10800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t"/>
                      <a:r>
                        <a:rPr kumimoji="0" lang="en-US" sz="1000" b="0" i="0" u="none" strike="noStrike" kern="0" cap="none" spc="0" normalizeH="0" baseline="0" noProof="0">
                          <a:ln>
                            <a:noFill/>
                          </a:ln>
                          <a:solidFill>
                            <a:schemeClr val="bg1"/>
                          </a:solidFill>
                          <a:effectLst/>
                          <a:uLnTx/>
                          <a:uFillTx/>
                          <a:latin typeface="+mn-lt"/>
                          <a:sym typeface="Intel Clear"/>
                        </a:rPr>
                        <a:t>N/A</a:t>
                      </a:r>
                      <a:endParaRPr lang="en-US" sz="1000" b="0" i="0" u="none" strike="noStrike">
                        <a:solidFill>
                          <a:schemeClr val="bg1"/>
                        </a:solidFill>
                        <a:effectLst/>
                        <a:latin typeface="+mn-lt"/>
                      </a:endParaRPr>
                    </a:p>
                  </a:txBody>
                  <a:tcPr marL="10800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extLst>
                  <a:ext uri="{0D108BD9-81ED-4DB2-BD59-A6C34878D82A}">
                    <a16:rowId xmlns:a16="http://schemas.microsoft.com/office/drawing/2014/main" val="1763375988"/>
                  </a:ext>
                </a:extLst>
              </a:tr>
              <a:tr h="415357">
                <a:tc>
                  <a:txBody>
                    <a:bodyPr/>
                    <a:lstStyle/>
                    <a:p>
                      <a:pPr algn="l" fontAlgn="t"/>
                      <a:r>
                        <a:rPr lang="en-US" sz="1200" b="0" i="0" u="none" strike="noStrike">
                          <a:solidFill>
                            <a:schemeClr val="bg1"/>
                          </a:solidFill>
                          <a:effectLst/>
                          <a:latin typeface="IntelOne Text Medium" panose="020B0503020203020204" pitchFamily="34" charset="77"/>
                        </a:rPr>
                        <a:t>OS &amp; version</a:t>
                      </a:r>
                    </a:p>
                  </a:txBody>
                  <a:tcPr marL="7200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000" b="0" u="none" strike="noStrike">
                          <a:solidFill>
                            <a:schemeClr val="bg1"/>
                          </a:solidFill>
                          <a:effectLst/>
                          <a:latin typeface="+mn-lt"/>
                        </a:rPr>
                        <a:t>Linux Ubuntu 22.04</a:t>
                      </a:r>
                      <a:endParaRPr lang="en-US" sz="1000" b="0" i="0" u="none" strike="noStrike">
                        <a:solidFill>
                          <a:schemeClr val="bg1"/>
                        </a:solidFill>
                        <a:effectLst/>
                        <a:latin typeface="+mn-lt"/>
                      </a:endParaRPr>
                    </a:p>
                  </a:txBody>
                  <a:tcPr marL="10800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000" b="0" u="none" strike="noStrike">
                          <a:solidFill>
                            <a:schemeClr val="bg1"/>
                          </a:solidFill>
                          <a:effectLst/>
                          <a:latin typeface="+mn-lt"/>
                        </a:rPr>
                        <a:t>Linux Ubuntu 24.10</a:t>
                      </a:r>
                      <a:endParaRPr lang="en-US" sz="1000" b="0" i="0" u="none" strike="noStrike">
                        <a:solidFill>
                          <a:schemeClr val="bg1"/>
                        </a:solidFill>
                        <a:effectLst/>
                        <a:latin typeface="+mn-lt"/>
                      </a:endParaRPr>
                    </a:p>
                  </a:txBody>
                  <a:tcPr marL="10800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kumimoji="0" lang="en-US" sz="1000" b="0" i="0" u="none" strike="noStrike" kern="0" cap="none" spc="0" normalizeH="0" baseline="0" noProof="0">
                          <a:ln>
                            <a:noFill/>
                          </a:ln>
                          <a:solidFill>
                            <a:schemeClr val="bg1"/>
                          </a:solidFill>
                          <a:effectLst/>
                          <a:uLnTx/>
                          <a:uFillTx/>
                          <a:latin typeface="+mn-lt"/>
                          <a:sym typeface="Intel Clear"/>
                        </a:rPr>
                        <a:t>N/A</a:t>
                      </a:r>
                      <a:endParaRPr lang="en-US" sz="1000" b="0" i="0" u="none" strike="noStrike">
                        <a:solidFill>
                          <a:schemeClr val="bg1"/>
                        </a:solidFill>
                        <a:effectLst/>
                        <a:latin typeface="+mn-lt"/>
                      </a:endParaRPr>
                    </a:p>
                  </a:txBody>
                  <a:tcPr marL="10800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4839690"/>
                  </a:ext>
                </a:extLst>
              </a:tr>
              <a:tr h="415357">
                <a:tc>
                  <a:txBody>
                    <a:bodyPr/>
                    <a:lstStyle/>
                    <a:p>
                      <a:pPr algn="l" fontAlgn="t"/>
                      <a:r>
                        <a:rPr lang="en-US" sz="1200" b="0" i="0" u="none" strike="noStrike">
                          <a:solidFill>
                            <a:schemeClr val="bg1"/>
                          </a:solidFill>
                          <a:effectLst/>
                          <a:latin typeface="IntelOne Text Medium" panose="020B0503020203020204" pitchFamily="34" charset="77"/>
                        </a:rPr>
                        <a:t>Inference engine &amp; version</a:t>
                      </a:r>
                    </a:p>
                  </a:txBody>
                  <a:tcPr marL="7200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t"/>
                      <a:r>
                        <a:rPr lang="en-US" sz="1000" b="0" u="none" strike="noStrike" err="1">
                          <a:solidFill>
                            <a:schemeClr val="bg1"/>
                          </a:solidFill>
                          <a:effectLst/>
                          <a:latin typeface="+mn-lt"/>
                        </a:rPr>
                        <a:t>OpenVINO</a:t>
                      </a:r>
                      <a:r>
                        <a:rPr lang="en-US" sz="1000" b="0" u="none" strike="noStrike">
                          <a:solidFill>
                            <a:schemeClr val="bg1"/>
                          </a:solidFill>
                          <a:effectLst/>
                          <a:latin typeface="+mn-lt"/>
                        </a:rPr>
                        <a:t> version 2022.3.1</a:t>
                      </a:r>
                      <a:endParaRPr lang="en-US" sz="1000" b="0" i="0" u="none" strike="noStrike">
                        <a:solidFill>
                          <a:schemeClr val="bg1"/>
                        </a:solidFill>
                        <a:effectLst/>
                        <a:latin typeface="+mn-lt"/>
                      </a:endParaRPr>
                    </a:p>
                  </a:txBody>
                  <a:tcPr marL="10800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t"/>
                      <a:r>
                        <a:rPr lang="en-US" sz="1000" b="0" u="none" strike="noStrike" err="1">
                          <a:solidFill>
                            <a:schemeClr val="bg1"/>
                          </a:solidFill>
                          <a:effectLst/>
                          <a:latin typeface="+mn-lt"/>
                        </a:rPr>
                        <a:t>OpenVINO</a:t>
                      </a:r>
                      <a:r>
                        <a:rPr lang="en-US" sz="1000" b="0" u="none" strike="noStrike">
                          <a:solidFill>
                            <a:schemeClr val="bg1"/>
                          </a:solidFill>
                          <a:effectLst/>
                          <a:latin typeface="+mn-lt"/>
                        </a:rPr>
                        <a:t> Version 2022.3.1</a:t>
                      </a:r>
                      <a:endParaRPr lang="en-US" sz="1000" b="0" i="0" u="none" strike="noStrike">
                        <a:solidFill>
                          <a:schemeClr val="bg1"/>
                        </a:solidFill>
                        <a:effectLst/>
                        <a:latin typeface="+mn-lt"/>
                      </a:endParaRPr>
                    </a:p>
                  </a:txBody>
                  <a:tcPr marL="10800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t"/>
                      <a:r>
                        <a:rPr kumimoji="0" lang="en-US" sz="1000" b="0" i="0" u="none" strike="noStrike" kern="0" cap="none" spc="0" normalizeH="0" baseline="0" noProof="0">
                          <a:ln>
                            <a:noFill/>
                          </a:ln>
                          <a:solidFill>
                            <a:schemeClr val="bg1"/>
                          </a:solidFill>
                          <a:effectLst/>
                          <a:uLnTx/>
                          <a:uFillTx/>
                          <a:latin typeface="+mn-lt"/>
                          <a:sym typeface="Intel Clear"/>
                        </a:rPr>
                        <a:t>N/A</a:t>
                      </a:r>
                      <a:endParaRPr lang="en-US" sz="1000" b="0" i="0" u="none" strike="noStrike">
                        <a:solidFill>
                          <a:schemeClr val="bg1"/>
                        </a:solidFill>
                        <a:effectLst/>
                        <a:latin typeface="+mn-lt"/>
                      </a:endParaRPr>
                    </a:p>
                  </a:txBody>
                  <a:tcPr marL="10800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extLst>
                  <a:ext uri="{0D108BD9-81ED-4DB2-BD59-A6C34878D82A}">
                    <a16:rowId xmlns:a16="http://schemas.microsoft.com/office/drawing/2014/main" val="409217048"/>
                  </a:ext>
                </a:extLst>
              </a:tr>
              <a:tr h="415357">
                <a:tc>
                  <a:txBody>
                    <a:bodyPr/>
                    <a:lstStyle/>
                    <a:p>
                      <a:pPr algn="l" fontAlgn="t"/>
                      <a:r>
                        <a:rPr lang="en-US" sz="1200" b="0" i="0" u="none" strike="noStrike">
                          <a:solidFill>
                            <a:schemeClr val="bg1"/>
                          </a:solidFill>
                          <a:effectLst/>
                          <a:latin typeface="IntelOne Text Medium" panose="020B0503020203020204" pitchFamily="34" charset="77"/>
                        </a:rPr>
                        <a:t>Workload/Model</a:t>
                      </a:r>
                    </a:p>
                  </a:txBody>
                  <a:tcPr marL="7200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000" b="0" u="none" strike="noStrike">
                          <a:solidFill>
                            <a:schemeClr val="bg1"/>
                          </a:solidFill>
                          <a:effectLst/>
                          <a:latin typeface="+mn-lt"/>
                        </a:rPr>
                        <a:t>Footfall detection and Vehicle detection (FP16)</a:t>
                      </a:r>
                      <a:endParaRPr lang="en-US" sz="1000" b="0" i="0" u="none" strike="noStrike">
                        <a:solidFill>
                          <a:schemeClr val="bg1"/>
                        </a:solidFill>
                        <a:effectLst/>
                        <a:latin typeface="+mn-lt"/>
                      </a:endParaRPr>
                    </a:p>
                  </a:txBody>
                  <a:tcPr marL="10800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lang="en-US" sz="1000" b="0" u="none" strike="noStrike">
                          <a:solidFill>
                            <a:schemeClr val="bg1"/>
                          </a:solidFill>
                          <a:effectLst/>
                          <a:latin typeface="+mn-lt"/>
                        </a:rPr>
                        <a:t>Footfall detection and Vehicle detection (FP16) </a:t>
                      </a:r>
                      <a:endParaRPr lang="en-US" sz="1000" b="0" i="0" u="none" strike="noStrike">
                        <a:solidFill>
                          <a:schemeClr val="bg1"/>
                        </a:solidFill>
                        <a:effectLst/>
                        <a:latin typeface="+mn-lt"/>
                      </a:endParaRPr>
                    </a:p>
                  </a:txBody>
                  <a:tcPr marL="10800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t"/>
                      <a:r>
                        <a:rPr kumimoji="0" lang="en-US" sz="1000" b="0" i="0" u="none" strike="noStrike" kern="0" cap="none" spc="0" normalizeH="0" baseline="0" noProof="0">
                          <a:ln>
                            <a:noFill/>
                          </a:ln>
                          <a:solidFill>
                            <a:schemeClr val="bg1"/>
                          </a:solidFill>
                          <a:effectLst/>
                          <a:uLnTx/>
                          <a:uFillTx/>
                          <a:latin typeface="+mn-lt"/>
                          <a:sym typeface="Intel Clear"/>
                        </a:rPr>
                        <a:t>N/A</a:t>
                      </a:r>
                      <a:endParaRPr lang="en-US" sz="1000" b="0" i="0" u="none" strike="noStrike">
                        <a:solidFill>
                          <a:schemeClr val="bg1"/>
                        </a:solidFill>
                        <a:effectLst/>
                        <a:latin typeface="+mn-lt"/>
                      </a:endParaRPr>
                    </a:p>
                  </a:txBody>
                  <a:tcPr marL="10800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3312308"/>
                  </a:ext>
                </a:extLst>
              </a:tr>
              <a:tr h="454570">
                <a:tc>
                  <a:txBody>
                    <a:bodyPr/>
                    <a:lstStyle/>
                    <a:p>
                      <a:pPr algn="l" fontAlgn="t"/>
                      <a:r>
                        <a:rPr lang="en-US" sz="1200" b="0" i="0" u="none" strike="noStrike">
                          <a:solidFill>
                            <a:schemeClr val="bg1"/>
                          </a:solidFill>
                          <a:effectLst/>
                          <a:latin typeface="IntelOne Text Medium" panose="020B0503020203020204" pitchFamily="34" charset="77"/>
                        </a:rPr>
                        <a:t>KPI 1:  </a:t>
                      </a:r>
                      <a:r>
                        <a:rPr lang="en-US" sz="1000" b="0" i="0" u="none" strike="noStrike">
                          <a:solidFill>
                            <a:schemeClr val="bg1"/>
                          </a:solidFill>
                          <a:effectLst/>
                          <a:latin typeface="IntelOne Text Medium" panose="020B0503020203020204" pitchFamily="34" charset="77"/>
                        </a:rPr>
                        <a:t>Inference throughput for footfall detection in FPS (average)</a:t>
                      </a:r>
                      <a:endParaRPr lang="en-US" sz="1200" b="0" i="0" u="none" strike="noStrike">
                        <a:solidFill>
                          <a:schemeClr val="bg1"/>
                        </a:solidFill>
                        <a:effectLst/>
                        <a:latin typeface="IntelOne Text Medium" panose="020B0503020203020204" pitchFamily="34" charset="77"/>
                      </a:endParaRPr>
                    </a:p>
                  </a:txBody>
                  <a:tcPr marL="7200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b"/>
                      <a:r>
                        <a:rPr lang="en-US" sz="1000" b="0" u="none" strike="noStrike">
                          <a:solidFill>
                            <a:schemeClr val="bg1"/>
                          </a:solidFill>
                          <a:effectLst/>
                          <a:latin typeface="+mn-lt"/>
                        </a:rPr>
                        <a:t>32.84</a:t>
                      </a:r>
                      <a:endParaRPr lang="en-US" sz="1000" b="0" i="0" u="none" strike="noStrike">
                        <a:solidFill>
                          <a:schemeClr val="bg1"/>
                        </a:solidFill>
                        <a:effectLst/>
                        <a:latin typeface="+mn-lt"/>
                      </a:endParaRPr>
                    </a:p>
                  </a:txBody>
                  <a:tcPr marL="108000" marR="8174" marT="8174"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b"/>
                      <a:r>
                        <a:rPr lang="en-US" sz="1000" b="0" u="none" strike="noStrike">
                          <a:solidFill>
                            <a:schemeClr val="bg1"/>
                          </a:solidFill>
                          <a:effectLst/>
                          <a:latin typeface="+mn-lt"/>
                        </a:rPr>
                        <a:t>41.21</a:t>
                      </a:r>
                      <a:endParaRPr lang="en-US" sz="1000" b="0" i="0" u="none" strike="noStrike">
                        <a:solidFill>
                          <a:schemeClr val="bg1"/>
                        </a:solidFill>
                        <a:effectLst/>
                        <a:latin typeface="+mn-lt"/>
                      </a:endParaRPr>
                    </a:p>
                  </a:txBody>
                  <a:tcPr marL="108000" marR="8174" marT="8174"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t"/>
                      <a:r>
                        <a:rPr lang="en-US" sz="1000" b="0" u="none" strike="noStrike">
                          <a:solidFill>
                            <a:schemeClr val="bg1"/>
                          </a:solidFill>
                          <a:effectLst/>
                          <a:latin typeface="+mn-lt"/>
                        </a:rPr>
                        <a:t>1.25</a:t>
                      </a:r>
                      <a:endParaRPr lang="en-US" sz="1000" b="0" i="0" u="none" strike="noStrike">
                        <a:solidFill>
                          <a:schemeClr val="bg1"/>
                        </a:solidFill>
                        <a:effectLst/>
                        <a:latin typeface="+mn-lt"/>
                      </a:endParaRPr>
                    </a:p>
                  </a:txBody>
                  <a:tcPr marL="10800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extLst>
                  <a:ext uri="{0D108BD9-81ED-4DB2-BD59-A6C34878D82A}">
                    <a16:rowId xmlns:a16="http://schemas.microsoft.com/office/drawing/2014/main" val="587239397"/>
                  </a:ext>
                </a:extLst>
              </a:tr>
              <a:tr h="415357">
                <a:tc>
                  <a:txBody>
                    <a:bodyPr/>
                    <a:lstStyle/>
                    <a:p>
                      <a:pPr algn="l" fontAlgn="t"/>
                      <a:r>
                        <a:rPr lang="en-US" sz="1200" b="0" i="0" u="none" strike="noStrike">
                          <a:solidFill>
                            <a:schemeClr val="bg1"/>
                          </a:solidFill>
                          <a:effectLst/>
                          <a:latin typeface="IntelOne Text Medium" panose="020B0503020203020204" pitchFamily="34" charset="77"/>
                        </a:rPr>
                        <a:t>Test date</a:t>
                      </a:r>
                    </a:p>
                  </a:txBody>
                  <a:tcPr marL="7200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000" b="0" i="0" u="none" strike="noStrike">
                          <a:solidFill>
                            <a:schemeClr val="bg1"/>
                          </a:solidFill>
                          <a:effectLst/>
                          <a:latin typeface="+mn-lt"/>
                        </a:rPr>
                        <a:t>Nov 22, 2024</a:t>
                      </a:r>
                    </a:p>
                  </a:txBody>
                  <a:tcPr marL="10800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09600" eaLnBrk="1" fontAlgn="t" latinLnBrk="0" hangingPunct="1">
                        <a:lnSpc>
                          <a:spcPct val="100000"/>
                        </a:lnSpc>
                        <a:spcBef>
                          <a:spcPts val="0"/>
                        </a:spcBef>
                        <a:spcAft>
                          <a:spcPts val="0"/>
                        </a:spcAft>
                        <a:buClrTx/>
                        <a:buSzTx/>
                        <a:buFontTx/>
                        <a:buNone/>
                        <a:tabLst/>
                        <a:defRPr/>
                      </a:pPr>
                      <a:r>
                        <a:rPr lang="en-US" sz="1000" b="0" i="0" u="none" strike="noStrike">
                          <a:solidFill>
                            <a:schemeClr val="bg1"/>
                          </a:solidFill>
                          <a:effectLst/>
                          <a:latin typeface="+mn-lt"/>
                        </a:rPr>
                        <a:t>Nov 26, 2024</a:t>
                      </a:r>
                    </a:p>
                  </a:txBody>
                  <a:tcPr marL="10800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lang="en-US" sz="1100" b="0" i="0" u="none" strike="noStrike">
                        <a:solidFill>
                          <a:schemeClr val="bg1"/>
                        </a:solidFill>
                        <a:effectLst/>
                        <a:latin typeface="IntelOne Text Medium" panose="020B0503020203020204" pitchFamily="34" charset="77"/>
                      </a:endParaRPr>
                    </a:p>
                  </a:txBody>
                  <a:tcPr marL="10800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273211"/>
                  </a:ext>
                </a:extLst>
              </a:tr>
              <a:tr h="415357">
                <a:tc>
                  <a:txBody>
                    <a:bodyPr/>
                    <a:lstStyle/>
                    <a:p>
                      <a:pPr algn="l" fontAlgn="t"/>
                      <a:r>
                        <a:rPr lang="en-US" sz="1200" b="0" i="0" u="none" strike="noStrike">
                          <a:solidFill>
                            <a:schemeClr val="bg1"/>
                          </a:solidFill>
                          <a:effectLst/>
                          <a:latin typeface="IntelOne Text Medium" panose="020B0503020203020204" pitchFamily="34" charset="77"/>
                        </a:rPr>
                        <a:t>Tested by</a:t>
                      </a:r>
                    </a:p>
                  </a:txBody>
                  <a:tcPr marL="72000" marR="0" marT="0" marB="0" anchor="ctr">
                    <a:lnL w="63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r>
                        <a:rPr lang="en-US" sz="1000" b="0" i="0" u="none" strike="noStrike">
                          <a:solidFill>
                            <a:schemeClr val="bg1"/>
                          </a:solidFill>
                          <a:effectLst/>
                          <a:latin typeface="+mn-lt"/>
                        </a:rPr>
                        <a:t>Quividi</a:t>
                      </a:r>
                    </a:p>
                  </a:txBody>
                  <a:tcPr marL="10800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09600" eaLnBrk="1" fontAlgn="t" latinLnBrk="0" hangingPunct="1">
                        <a:lnSpc>
                          <a:spcPct val="100000"/>
                        </a:lnSpc>
                        <a:spcBef>
                          <a:spcPts val="0"/>
                        </a:spcBef>
                        <a:spcAft>
                          <a:spcPts val="0"/>
                        </a:spcAft>
                        <a:buClrTx/>
                        <a:buSzTx/>
                        <a:buFontTx/>
                        <a:buNone/>
                        <a:tabLst/>
                        <a:defRPr/>
                      </a:pPr>
                      <a:r>
                        <a:rPr lang="en-US" sz="1000" b="0" i="0" u="none" strike="noStrike">
                          <a:solidFill>
                            <a:schemeClr val="bg1"/>
                          </a:solidFill>
                          <a:effectLst/>
                          <a:latin typeface="+mn-lt"/>
                        </a:rPr>
                        <a:t>Quividi</a:t>
                      </a:r>
                    </a:p>
                  </a:txBody>
                  <a:tcPr marL="108000" marR="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endParaRPr lang="en-US" sz="1100" b="0" i="0" u="none" strike="noStrike">
                        <a:solidFill>
                          <a:schemeClr val="bg1"/>
                        </a:solidFill>
                        <a:effectLst/>
                        <a:latin typeface="IntelOne Text Medium" panose="020B0503020203020204" pitchFamily="34" charset="77"/>
                      </a:endParaRPr>
                    </a:p>
                  </a:txBody>
                  <a:tcPr marL="108000" marR="0" marT="0" marB="0" anchor="ctr">
                    <a:lnL w="635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0666542"/>
                  </a:ext>
                </a:extLst>
              </a:tr>
            </a:tbl>
          </a:graphicData>
        </a:graphic>
      </p:graphicFrame>
      <p:sp>
        <p:nvSpPr>
          <p:cNvPr id="4" name="TextBox 3">
            <a:extLst>
              <a:ext uri="{FF2B5EF4-FFF2-40B4-BE49-F238E27FC236}">
                <a16:creationId xmlns:a16="http://schemas.microsoft.com/office/drawing/2014/main" id="{77EF4BE2-5958-2661-4473-50E2540484CC}"/>
              </a:ext>
            </a:extLst>
          </p:cNvPr>
          <p:cNvSpPr txBox="1"/>
          <p:nvPr/>
        </p:nvSpPr>
        <p:spPr>
          <a:xfrm>
            <a:off x="413500" y="6242984"/>
            <a:ext cx="10738314" cy="2000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700">
                <a:solidFill>
                  <a:schemeClr val="bg1"/>
                </a:solidFill>
                <a:effectLst/>
                <a:ea typeface="DengXian" panose="02010600030101010101" pitchFamily="2" charset="-122"/>
              </a:rPr>
              <a:t>Intel does not control or audit third party data. You should consult other sources to evaluate accuracy. </a:t>
            </a:r>
            <a:endParaRPr lang="en-US" sz="700">
              <a:solidFill>
                <a:schemeClr val="bg1"/>
              </a:solidFill>
            </a:endParaRPr>
          </a:p>
        </p:txBody>
      </p:sp>
    </p:spTree>
    <p:extLst>
      <p:ext uri="{BB962C8B-B14F-4D97-AF65-F5344CB8AC3E}">
        <p14:creationId xmlns:p14="http://schemas.microsoft.com/office/powerpoint/2010/main" val="212119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21B992-1337-1DDF-5415-4F8A2A4744A1}"/>
            </a:ext>
          </a:extLst>
        </p:cNvPr>
        <p:cNvGrpSpPr/>
        <p:nvPr/>
      </p:nvGrpSpPr>
      <p:grpSpPr>
        <a:xfrm>
          <a:off x="0" y="0"/>
          <a:ext cx="0" cy="0"/>
          <a:chOff x="0" y="0"/>
          <a:chExt cx="0" cy="0"/>
        </a:xfrm>
      </p:grpSpPr>
      <p:sp>
        <p:nvSpPr>
          <p:cNvPr id="2" name="Rectangle 1" hidden="1">
            <a:extLst>
              <a:ext uri="{FF2B5EF4-FFF2-40B4-BE49-F238E27FC236}">
                <a16:creationId xmlns:a16="http://schemas.microsoft.com/office/drawing/2014/main" id="{75A99424-A04A-449A-E0D8-0C60771848D3}"/>
              </a:ext>
            </a:extLst>
          </p:cNvPr>
          <p:cNvSpPr/>
          <p:nvPr/>
        </p:nvSpPr>
        <p:spPr>
          <a:xfrm>
            <a:off x="-8944" y="0"/>
            <a:ext cx="12200943" cy="6858000"/>
          </a:xfrm>
          <a:prstGeom prst="rect">
            <a:avLst/>
          </a:prstGeom>
          <a:gradFill flip="none" rotWithShape="1">
            <a:gsLst>
              <a:gs pos="53000">
                <a:srgbClr val="004A86"/>
              </a:gs>
              <a:gs pos="0">
                <a:srgbClr val="0071C5"/>
              </a:gs>
            </a:gsLst>
            <a:lin ang="21594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2" name="Rectangle 21">
            <a:extLst>
              <a:ext uri="{FF2B5EF4-FFF2-40B4-BE49-F238E27FC236}">
                <a16:creationId xmlns:a16="http://schemas.microsoft.com/office/drawing/2014/main" id="{7654B013-B311-1869-F315-C6E96C05D2FE}"/>
              </a:ext>
            </a:extLst>
          </p:cNvPr>
          <p:cNvSpPr/>
          <p:nvPr/>
        </p:nvSpPr>
        <p:spPr>
          <a:xfrm>
            <a:off x="-9739" y="0"/>
            <a:ext cx="461410" cy="461410"/>
          </a:xfrm>
          <a:prstGeom prst="rect">
            <a:avLst/>
          </a:prstGeom>
          <a:solidFill>
            <a:srgbClr val="00C7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1" name="Title 1">
            <a:extLst>
              <a:ext uri="{FF2B5EF4-FFF2-40B4-BE49-F238E27FC236}">
                <a16:creationId xmlns:a16="http://schemas.microsoft.com/office/drawing/2014/main" id="{EAF294C9-1576-2B8E-0796-92B5629A5F00}"/>
              </a:ext>
            </a:extLst>
          </p:cNvPr>
          <p:cNvSpPr txBox="1">
            <a:spLocks/>
          </p:cNvSpPr>
          <p:nvPr/>
        </p:nvSpPr>
        <p:spPr>
          <a:xfrm>
            <a:off x="451671" y="733721"/>
            <a:ext cx="7767769" cy="1008607"/>
          </a:xfrm>
          <a:prstGeom prst="rect">
            <a:avLst/>
          </a:prstGeom>
        </p:spPr>
        <p:txBody>
          <a:bodyPr lIns="0" tIns="0" rIns="0" bIns="360000" anchor="t"/>
          <a:lstStyle>
            <a:lvl1pPr algn="l" defTabSz="1920057" rtl="0" eaLnBrk="1" latinLnBrk="0" hangingPunct="1">
              <a:lnSpc>
                <a:spcPct val="90000"/>
              </a:lnSpc>
              <a:spcBef>
                <a:spcPct val="0"/>
              </a:spcBef>
              <a:buNone/>
              <a:defRPr sz="8000" kern="1200">
                <a:solidFill>
                  <a:schemeClr val="tx1"/>
                </a:solidFill>
                <a:latin typeface="+mj-lt"/>
                <a:ea typeface="+mj-ea"/>
                <a:cs typeface="+mj-cs"/>
              </a:defRPr>
            </a:lvl1pPr>
          </a:lstStyle>
          <a:p>
            <a:pPr>
              <a:lnSpc>
                <a:spcPct val="80000"/>
              </a:lnSpc>
              <a:spcBef>
                <a:spcPts val="600"/>
              </a:spcBef>
              <a:defRPr/>
            </a:pPr>
            <a:r>
              <a:rPr lang="en-US" sz="3200">
                <a:solidFill>
                  <a:schemeClr val="bg1"/>
                </a:solidFill>
                <a:latin typeface="IntelOne Display Light"/>
                <a:ea typeface="Helvetica Neue Roman"/>
                <a:cs typeface="Helvetica Neue Roman"/>
              </a:rPr>
              <a:t>Intel CES 2025</a:t>
            </a:r>
          </a:p>
          <a:p>
            <a:pPr>
              <a:lnSpc>
                <a:spcPct val="80000"/>
              </a:lnSpc>
              <a:spcBef>
                <a:spcPts val="600"/>
              </a:spcBef>
              <a:defRPr/>
            </a:pPr>
            <a:r>
              <a:rPr lang="en-US" sz="3200">
                <a:solidFill>
                  <a:schemeClr val="bg1"/>
                </a:solidFill>
                <a:latin typeface="IntelOne Display Light"/>
                <a:ea typeface="Helvetica Neue Roman"/>
                <a:cs typeface="Helvetica Neue Roman"/>
              </a:rPr>
              <a:t>Edge Launch Summary </a:t>
            </a:r>
            <a:endParaRPr lang="en-US" sz="6000">
              <a:solidFill>
                <a:schemeClr val="bg1"/>
              </a:solidFill>
              <a:latin typeface="IntelOne Display Light"/>
              <a:ea typeface="Helvetica Neue Roman"/>
              <a:cs typeface="Helvetica Neue Roman"/>
            </a:endParaRPr>
          </a:p>
          <a:p>
            <a:pPr>
              <a:lnSpc>
                <a:spcPct val="80000"/>
              </a:lnSpc>
              <a:spcBef>
                <a:spcPts val="600"/>
              </a:spcBef>
              <a:defRPr/>
            </a:pPr>
            <a:r>
              <a:rPr lang="en-US" sz="6000">
                <a:solidFill>
                  <a:schemeClr val="bg1"/>
                </a:solidFill>
                <a:latin typeface="IntelOne Display Light"/>
                <a:ea typeface="Helvetica Neue Roman"/>
                <a:cs typeface="Helvetica Neue Roman"/>
              </a:rPr>
              <a:t>News Embargo</a:t>
            </a:r>
          </a:p>
          <a:p>
            <a:pPr>
              <a:lnSpc>
                <a:spcPct val="80000"/>
              </a:lnSpc>
              <a:spcBef>
                <a:spcPts val="600"/>
              </a:spcBef>
              <a:defRPr/>
            </a:pPr>
            <a:r>
              <a:rPr lang="en-US" sz="3200">
                <a:solidFill>
                  <a:schemeClr val="bg2"/>
                </a:solidFill>
                <a:latin typeface="IntelOne Display Light"/>
                <a:ea typeface="Helvetica Neue Roman"/>
                <a:cs typeface="Helvetica Neue Roman"/>
              </a:rPr>
              <a:t>Jan 6, 2025    6:00am Pacific Standard Time</a:t>
            </a:r>
          </a:p>
        </p:txBody>
      </p:sp>
      <p:sp>
        <p:nvSpPr>
          <p:cNvPr id="29" name="Footer Placeholder 28">
            <a:extLst>
              <a:ext uri="{FF2B5EF4-FFF2-40B4-BE49-F238E27FC236}">
                <a16:creationId xmlns:a16="http://schemas.microsoft.com/office/drawing/2014/main" id="{0D1A775C-9A50-8D42-8E41-6E808207CEE0}"/>
              </a:ext>
            </a:extLst>
          </p:cNvPr>
          <p:cNvSpPr>
            <a:spLocks noGrp="1"/>
          </p:cNvSpPr>
          <p:nvPr>
            <p:ph type="ftr" sz="quarter" idx="11"/>
          </p:nvPr>
        </p:nvSpPr>
        <p:spPr/>
        <p:txBody>
          <a:bodyPr/>
          <a:lstStyle/>
          <a:p>
            <a:r>
              <a:rPr lang="en-GB"/>
              <a:t>CES 2025</a:t>
            </a:r>
          </a:p>
        </p:txBody>
      </p:sp>
      <p:sp>
        <p:nvSpPr>
          <p:cNvPr id="30" name="TextBox 29">
            <a:extLst>
              <a:ext uri="{FF2B5EF4-FFF2-40B4-BE49-F238E27FC236}">
                <a16:creationId xmlns:a16="http://schemas.microsoft.com/office/drawing/2014/main" id="{89714D76-44F0-A504-F8F3-16EBFB7061A9}"/>
              </a:ext>
            </a:extLst>
          </p:cNvPr>
          <p:cNvSpPr txBox="1"/>
          <p:nvPr/>
        </p:nvSpPr>
        <p:spPr>
          <a:xfrm>
            <a:off x="451670" y="3306331"/>
            <a:ext cx="10063929" cy="2223173"/>
          </a:xfrm>
          <a:prstGeom prst="rect">
            <a:avLst/>
          </a:prstGeom>
          <a:noFill/>
        </p:spPr>
        <p:txBody>
          <a:bodyPr wrap="square">
            <a:spAutoFit/>
          </a:bodyPr>
          <a:lstStyle/>
          <a:p>
            <a:pPr marL="742950" lvl="1" indent="-285750">
              <a:lnSpc>
                <a:spcPct val="90000"/>
              </a:lnSpc>
              <a:spcBef>
                <a:spcPts val="500"/>
              </a:spcBef>
              <a:buFont typeface="Wingdings"/>
              <a:buChar char="§"/>
            </a:pPr>
            <a:r>
              <a:rPr lang="en-US" sz="1800">
                <a:solidFill>
                  <a:schemeClr val="bg1"/>
                </a:solidFill>
                <a:latin typeface="+mn-lt"/>
              </a:rPr>
              <a:t>Intel® Core</a:t>
            </a:r>
            <a:r>
              <a:rPr kumimoji="0" lang="en-US" sz="1600" i="0" u="none" strike="noStrike" kern="1200" cap="none" spc="0" normalizeH="0" baseline="0" noProof="0">
                <a:ln>
                  <a:noFill/>
                </a:ln>
                <a:solidFill>
                  <a:schemeClr val="bg1"/>
                </a:solidFill>
                <a:effectLst/>
                <a:uLnTx/>
                <a:uFillTx/>
                <a:latin typeface="+mn-lt"/>
              </a:rPr>
              <a:t>™</a:t>
            </a:r>
            <a:r>
              <a:rPr lang="en-US" sz="1800">
                <a:solidFill>
                  <a:schemeClr val="bg1"/>
                </a:solidFill>
                <a:latin typeface="+mn-lt"/>
              </a:rPr>
              <a:t> Ultra 200H series processors (Formerly codenamed Arrow Lake H)</a:t>
            </a:r>
          </a:p>
          <a:p>
            <a:pPr marL="742950" lvl="1" indent="-285750">
              <a:lnSpc>
                <a:spcPct val="90000"/>
              </a:lnSpc>
              <a:spcBef>
                <a:spcPts val="500"/>
              </a:spcBef>
              <a:buFont typeface="Wingdings"/>
              <a:buChar char="§"/>
            </a:pPr>
            <a:r>
              <a:rPr lang="en-US" sz="1800">
                <a:solidFill>
                  <a:schemeClr val="bg1"/>
                </a:solidFill>
                <a:latin typeface="+mn-lt"/>
              </a:rPr>
              <a:t>Intel® Core</a:t>
            </a:r>
            <a:r>
              <a:rPr kumimoji="0" lang="en-US" sz="1600" i="0" u="none" strike="noStrike" kern="1200" cap="none" spc="0" normalizeH="0" baseline="0" noProof="0">
                <a:ln>
                  <a:noFill/>
                </a:ln>
                <a:solidFill>
                  <a:schemeClr val="bg1"/>
                </a:solidFill>
                <a:effectLst/>
                <a:uLnTx/>
                <a:uFillTx/>
                <a:latin typeface="+mn-lt"/>
              </a:rPr>
              <a:t>™</a:t>
            </a:r>
            <a:r>
              <a:rPr lang="en-US" sz="1800">
                <a:solidFill>
                  <a:schemeClr val="bg1"/>
                </a:solidFill>
                <a:latin typeface="+mn-lt"/>
              </a:rPr>
              <a:t> Ultra 200U series processors (Formerly codenamed Arrow Lake U)</a:t>
            </a:r>
          </a:p>
          <a:p>
            <a:pPr marL="742950" lvl="1" indent="-285750">
              <a:lnSpc>
                <a:spcPct val="90000"/>
              </a:lnSpc>
              <a:spcBef>
                <a:spcPts val="500"/>
              </a:spcBef>
              <a:buFont typeface="Wingdings"/>
              <a:buChar char="§"/>
            </a:pPr>
            <a:r>
              <a:rPr lang="en-US" sz="1800">
                <a:solidFill>
                  <a:schemeClr val="bg1"/>
                </a:solidFill>
                <a:latin typeface="+mn-lt"/>
              </a:rPr>
              <a:t>Intel® Core</a:t>
            </a:r>
            <a:r>
              <a:rPr kumimoji="0" lang="en-US" sz="1600" i="0" u="none" strike="noStrike" kern="1200" cap="none" spc="0" normalizeH="0" baseline="0" noProof="0">
                <a:ln>
                  <a:noFill/>
                </a:ln>
                <a:solidFill>
                  <a:schemeClr val="bg1"/>
                </a:solidFill>
                <a:effectLst/>
                <a:uLnTx/>
                <a:uFillTx/>
                <a:latin typeface="+mn-lt"/>
              </a:rPr>
              <a:t>™</a:t>
            </a:r>
            <a:r>
              <a:rPr lang="en-US" sz="1800">
                <a:solidFill>
                  <a:schemeClr val="bg1"/>
                </a:solidFill>
                <a:latin typeface="+mn-lt"/>
              </a:rPr>
              <a:t> Ultra 200S series processors (Formerly codenamed Arrow Lake  S)</a:t>
            </a:r>
          </a:p>
          <a:p>
            <a:pPr marL="742950" lvl="1" indent="-285750">
              <a:lnSpc>
                <a:spcPct val="90000"/>
              </a:lnSpc>
              <a:spcBef>
                <a:spcPts val="500"/>
              </a:spcBef>
              <a:buFont typeface="Wingdings"/>
              <a:buChar char="§"/>
            </a:pPr>
            <a:r>
              <a:rPr lang="en-US" sz="1800">
                <a:solidFill>
                  <a:schemeClr val="bg1"/>
                </a:solidFill>
                <a:latin typeface="+mn-lt"/>
              </a:rPr>
              <a:t>Intel® Core</a:t>
            </a:r>
            <a:r>
              <a:rPr kumimoji="0" lang="en-US" sz="1600" i="0" u="none" strike="noStrike" kern="1200" cap="none" spc="0" normalizeH="0" baseline="0" noProof="0">
                <a:ln>
                  <a:noFill/>
                </a:ln>
                <a:solidFill>
                  <a:schemeClr val="bg1"/>
                </a:solidFill>
                <a:effectLst/>
                <a:uLnTx/>
                <a:uFillTx/>
                <a:latin typeface="+mn-lt"/>
              </a:rPr>
              <a:t>™</a:t>
            </a:r>
            <a:r>
              <a:rPr lang="en-US" sz="1800">
                <a:solidFill>
                  <a:schemeClr val="bg1"/>
                </a:solidFill>
                <a:latin typeface="+mn-lt"/>
              </a:rPr>
              <a:t> 200S series processors (Formerly codenamed Bartlett Lake S)</a:t>
            </a:r>
          </a:p>
          <a:p>
            <a:pPr marL="742950" lvl="1" indent="-285750">
              <a:lnSpc>
                <a:spcPct val="90000"/>
              </a:lnSpc>
              <a:spcBef>
                <a:spcPts val="500"/>
              </a:spcBef>
              <a:buFont typeface="Wingdings"/>
              <a:buChar char="§"/>
            </a:pPr>
            <a:r>
              <a:rPr lang="en-US" sz="1800">
                <a:solidFill>
                  <a:schemeClr val="bg1"/>
                </a:solidFill>
                <a:latin typeface="+mn-lt"/>
              </a:rPr>
              <a:t>Intel® Core</a:t>
            </a:r>
            <a:r>
              <a:rPr kumimoji="0" lang="en-US" sz="1600" i="0" u="none" strike="noStrike" kern="1200" cap="none" spc="0" normalizeH="0" baseline="0" noProof="0">
                <a:ln>
                  <a:noFill/>
                </a:ln>
                <a:solidFill>
                  <a:schemeClr val="bg1"/>
                </a:solidFill>
                <a:effectLst/>
                <a:uLnTx/>
                <a:uFillTx/>
                <a:latin typeface="+mn-lt"/>
              </a:rPr>
              <a:t>™</a:t>
            </a:r>
            <a:r>
              <a:rPr lang="en-US" sz="1800">
                <a:solidFill>
                  <a:schemeClr val="bg1"/>
                </a:solidFill>
                <a:latin typeface="+mn-lt"/>
              </a:rPr>
              <a:t> 200H series processors (Formerly codenamed Raptor Lake H Refresh)</a:t>
            </a:r>
          </a:p>
          <a:p>
            <a:pPr marL="742950" lvl="1" indent="-285750">
              <a:lnSpc>
                <a:spcPct val="90000"/>
              </a:lnSpc>
              <a:spcBef>
                <a:spcPts val="500"/>
              </a:spcBef>
              <a:buFont typeface="Wingdings"/>
              <a:buChar char="§"/>
            </a:pPr>
            <a:r>
              <a:rPr lang="en-US" sz="1800">
                <a:solidFill>
                  <a:schemeClr val="bg1"/>
                </a:solidFill>
                <a:latin typeface="+mn-lt"/>
              </a:rPr>
              <a:t>Intel® Core</a:t>
            </a:r>
            <a:r>
              <a:rPr kumimoji="0" lang="en-US" sz="1600" i="0" u="none" strike="noStrike" kern="1200" cap="none" spc="0" normalizeH="0" baseline="0" noProof="0">
                <a:ln>
                  <a:noFill/>
                </a:ln>
                <a:solidFill>
                  <a:schemeClr val="bg1"/>
                </a:solidFill>
                <a:effectLst/>
                <a:uLnTx/>
                <a:uFillTx/>
                <a:latin typeface="+mn-lt"/>
              </a:rPr>
              <a:t>™</a:t>
            </a:r>
            <a:r>
              <a:rPr lang="en-US" sz="1800">
                <a:solidFill>
                  <a:schemeClr val="bg1"/>
                </a:solidFill>
                <a:latin typeface="+mn-lt"/>
              </a:rPr>
              <a:t> 100U series processors (Formerly codenamed Raptor Lake U Refresh)</a:t>
            </a:r>
          </a:p>
          <a:p>
            <a:pPr marL="742950" lvl="1" indent="-285750">
              <a:lnSpc>
                <a:spcPct val="90000"/>
              </a:lnSpc>
              <a:spcBef>
                <a:spcPts val="500"/>
              </a:spcBef>
              <a:buFont typeface="Wingdings"/>
              <a:buChar char="§"/>
            </a:pPr>
            <a:r>
              <a:rPr lang="en-US" sz="1800">
                <a:solidFill>
                  <a:schemeClr val="bg1"/>
                </a:solidFill>
                <a:latin typeface="+mn-lt"/>
              </a:rPr>
              <a:t>Intel® Core</a:t>
            </a:r>
            <a:r>
              <a:rPr kumimoji="0" lang="en-US" sz="1600" i="0" u="none" strike="noStrike" kern="1200" cap="none" spc="0" normalizeH="0" baseline="0" noProof="0">
                <a:ln>
                  <a:noFill/>
                </a:ln>
                <a:solidFill>
                  <a:schemeClr val="bg1"/>
                </a:solidFill>
                <a:effectLst/>
                <a:uLnTx/>
                <a:uFillTx/>
                <a:latin typeface="+mn-lt"/>
              </a:rPr>
              <a:t>™</a:t>
            </a:r>
            <a:r>
              <a:rPr lang="en-US" sz="1800">
                <a:solidFill>
                  <a:schemeClr val="bg1"/>
                </a:solidFill>
                <a:latin typeface="+mn-lt"/>
              </a:rPr>
              <a:t> 3 processor and  Intel® Processor  (Formerly codenamed Twin Lake)</a:t>
            </a:r>
            <a:endParaRPr lang="en-US">
              <a:solidFill>
                <a:schemeClr val="bg1"/>
              </a:solidFill>
              <a:latin typeface="+mn-lt"/>
            </a:endParaRPr>
          </a:p>
        </p:txBody>
      </p:sp>
    </p:spTree>
    <p:extLst>
      <p:ext uri="{BB962C8B-B14F-4D97-AF65-F5344CB8AC3E}">
        <p14:creationId xmlns:p14="http://schemas.microsoft.com/office/powerpoint/2010/main" val="301202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8D578-B98B-8E81-121A-12ABF4C6E23A}"/>
              </a:ext>
            </a:extLst>
          </p:cNvPr>
          <p:cNvSpPr>
            <a:spLocks noGrp="1"/>
          </p:cNvSpPr>
          <p:nvPr>
            <p:ph type="title"/>
          </p:nvPr>
        </p:nvSpPr>
        <p:spPr/>
        <p:txBody>
          <a:bodyPr>
            <a:normAutofit fontScale="90000"/>
          </a:bodyPr>
          <a:lstStyle/>
          <a:p>
            <a:r>
              <a:rPr lang="pt-BR"/>
              <a:t>Critical Links Test </a:t>
            </a:r>
            <a:r>
              <a:rPr lang="en-US"/>
              <a:t>Results and Configurations</a:t>
            </a:r>
          </a:p>
        </p:txBody>
      </p:sp>
      <p:graphicFrame>
        <p:nvGraphicFramePr>
          <p:cNvPr id="4" name="Table 3">
            <a:extLst>
              <a:ext uri="{FF2B5EF4-FFF2-40B4-BE49-F238E27FC236}">
                <a16:creationId xmlns:a16="http://schemas.microsoft.com/office/drawing/2014/main" id="{6D87C530-F9E4-94A2-012B-F88B1AEA229E}"/>
              </a:ext>
            </a:extLst>
          </p:cNvPr>
          <p:cNvGraphicFramePr>
            <a:graphicFrameLocks noGrp="1"/>
          </p:cNvGraphicFramePr>
          <p:nvPr>
            <p:extLst>
              <p:ext uri="{D42A27DB-BD31-4B8C-83A1-F6EECF244321}">
                <p14:modId xmlns:p14="http://schemas.microsoft.com/office/powerpoint/2010/main" val="1779033713"/>
              </p:ext>
            </p:extLst>
          </p:nvPr>
        </p:nvGraphicFramePr>
        <p:xfrm>
          <a:off x="455611" y="1115751"/>
          <a:ext cx="11279188" cy="4938960"/>
        </p:xfrm>
        <a:graphic>
          <a:graphicData uri="http://schemas.openxmlformats.org/drawingml/2006/table">
            <a:tbl>
              <a:tblPr>
                <a:tableStyleId>{BC89EF96-8CEA-46FF-86C4-4CE0E7609802}</a:tableStyleId>
              </a:tblPr>
              <a:tblGrid>
                <a:gridCol w="2453614">
                  <a:extLst>
                    <a:ext uri="{9D8B030D-6E8A-4147-A177-3AD203B41FA5}">
                      <a16:colId xmlns:a16="http://schemas.microsoft.com/office/drawing/2014/main" val="2645981435"/>
                    </a:ext>
                  </a:extLst>
                </a:gridCol>
                <a:gridCol w="3423906">
                  <a:extLst>
                    <a:ext uri="{9D8B030D-6E8A-4147-A177-3AD203B41FA5}">
                      <a16:colId xmlns:a16="http://schemas.microsoft.com/office/drawing/2014/main" val="3719605037"/>
                    </a:ext>
                  </a:extLst>
                </a:gridCol>
                <a:gridCol w="3138227">
                  <a:extLst>
                    <a:ext uri="{9D8B030D-6E8A-4147-A177-3AD203B41FA5}">
                      <a16:colId xmlns:a16="http://schemas.microsoft.com/office/drawing/2014/main" val="567724701"/>
                    </a:ext>
                  </a:extLst>
                </a:gridCol>
                <a:gridCol w="2263441">
                  <a:extLst>
                    <a:ext uri="{9D8B030D-6E8A-4147-A177-3AD203B41FA5}">
                      <a16:colId xmlns:a16="http://schemas.microsoft.com/office/drawing/2014/main" val="2127526206"/>
                    </a:ext>
                  </a:extLst>
                </a:gridCol>
              </a:tblGrid>
              <a:tr h="389150">
                <a:tc>
                  <a:txBody>
                    <a:bodyPr/>
                    <a:lstStyle/>
                    <a:p>
                      <a:pPr algn="l" fontAlgn="b"/>
                      <a:r>
                        <a:rPr lang="en-US" sz="1200" b="0" i="0" u="none" strike="noStrike" kern="1200">
                          <a:solidFill>
                            <a:schemeClr val="bg1"/>
                          </a:solidFill>
                          <a:effectLst/>
                          <a:latin typeface="IntelOne Text Medium" panose="020B0503020203020204" pitchFamily="34" charset="77"/>
                          <a:ea typeface="+mn-ea"/>
                          <a:cs typeface="+mn-cs"/>
                        </a:rPr>
                        <a:t> </a:t>
                      </a:r>
                    </a:p>
                  </a:txBody>
                  <a:tcPr marL="108000" marR="108000" marT="108000" marB="108000" anchor="ctr">
                    <a:lnL w="12700" cmpd="sng">
                      <a:noFill/>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b" latinLnBrk="0" hangingPunct="1"/>
                      <a:r>
                        <a:rPr lang="en-US" sz="1200" b="0" i="0" u="none" strike="noStrike" kern="1200">
                          <a:solidFill>
                            <a:schemeClr val="bg1"/>
                          </a:solidFill>
                          <a:effectLst/>
                          <a:latin typeface="IntelOne Text Medium" panose="020B0503020203020204" pitchFamily="34" charset="77"/>
                          <a:ea typeface="+mn-ea"/>
                          <a:cs typeface="+mn-cs"/>
                        </a:rPr>
                        <a:t>Baseline system</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pPr marL="0" algn="l" defTabSz="914400" rtl="0" eaLnBrk="1" fontAlgn="b" latinLnBrk="0" hangingPunct="1"/>
                      <a:r>
                        <a:rPr lang="en-US" sz="1200" b="0" i="0" u="none" strike="noStrike" kern="1200">
                          <a:solidFill>
                            <a:schemeClr val="bg1"/>
                          </a:solidFill>
                          <a:effectLst/>
                          <a:latin typeface="IntelOne Text Medium" panose="020B0503020203020204" pitchFamily="34" charset="77"/>
                          <a:ea typeface="+mn-ea"/>
                          <a:cs typeface="+mn-cs"/>
                        </a:rPr>
                        <a:t>ARL system</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pPr marL="0" marR="0">
                        <a:spcBef>
                          <a:spcPts val="0"/>
                        </a:spcBef>
                        <a:spcAft>
                          <a:spcPts val="0"/>
                        </a:spcAft>
                      </a:pPr>
                      <a:r>
                        <a:rPr lang="en-US" sz="1200">
                          <a:solidFill>
                            <a:schemeClr val="bg1"/>
                          </a:solidFill>
                          <a:effectLst/>
                          <a:latin typeface="IntelOne Text Medium" panose="020B0703020203020204" pitchFamily="34" charset="0"/>
                        </a:rPr>
                        <a:t>Perf Delta</a:t>
                      </a:r>
                      <a:endParaRPr lang="en-US" sz="1200">
                        <a:solidFill>
                          <a:schemeClr val="bg1"/>
                        </a:solidFill>
                        <a:effectLst/>
                        <a:latin typeface="IntelOne Text Medium" panose="020B0703020203020204" pitchFamily="34" charset="0"/>
                        <a:ea typeface="DengXian" panose="02010600030101010101" pitchFamily="2" charset="-122"/>
                      </a:endParaRPr>
                    </a:p>
                  </a:txBody>
                  <a:tcPr marL="108000" marR="108000" marT="108000" marB="108000" anchor="ctr">
                    <a:lnL w="6350" cap="flat" cmpd="sng" algn="ctr">
                      <a:solidFill>
                        <a:schemeClr val="bg1"/>
                      </a:solidFill>
                      <a:prstDash val="solid"/>
                      <a:round/>
                      <a:headEnd type="none" w="med" len="med"/>
                      <a:tailEnd type="none" w="med" len="med"/>
                    </a:lnL>
                    <a:lnR w="12700" cmpd="sng">
                      <a:noFill/>
                    </a:lnR>
                    <a:lnT w="127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extLst>
                  <a:ext uri="{0D108BD9-81ED-4DB2-BD59-A6C34878D82A}">
                    <a16:rowId xmlns:a16="http://schemas.microsoft.com/office/drawing/2014/main" val="2646747715"/>
                  </a:ext>
                </a:extLst>
              </a:tr>
              <a:tr h="389150">
                <a:tc>
                  <a:txBody>
                    <a:bodyPr/>
                    <a:lstStyle/>
                    <a:p>
                      <a:pPr algn="l" fontAlgn="b"/>
                      <a:r>
                        <a:rPr lang="en-US" sz="1200" b="0" i="0" u="none" strike="noStrike" kern="1200">
                          <a:solidFill>
                            <a:schemeClr val="bg1"/>
                          </a:solidFill>
                          <a:effectLst/>
                          <a:latin typeface="IntelOne Text Medium" panose="020B0503020203020204" pitchFamily="34" charset="77"/>
                          <a:ea typeface="+mn-ea"/>
                          <a:cs typeface="+mn-cs"/>
                        </a:rPr>
                        <a:t>CPU</a:t>
                      </a:r>
                    </a:p>
                  </a:txBody>
                  <a:tcPr marL="108000" marR="108000" marT="108000" marB="108000"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u="none" strike="noStrike" kern="1200">
                          <a:solidFill>
                            <a:schemeClr val="bg1"/>
                          </a:solidFill>
                          <a:effectLst/>
                          <a:latin typeface="+mn-lt"/>
                          <a:ea typeface="+mn-ea"/>
                          <a:cs typeface="+mn-cs"/>
                        </a:rPr>
                        <a:t>Intel® Core™ i5 13400</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pt-BR" sz="1000" b="0" u="none" strike="noStrike" kern="1200">
                          <a:solidFill>
                            <a:schemeClr val="bg1"/>
                          </a:solidFill>
                          <a:effectLst/>
                          <a:latin typeface="+mn-lt"/>
                          <a:ea typeface="+mn-ea"/>
                          <a:cs typeface="+mn-cs"/>
                        </a:rPr>
                        <a:t>Intel® Core™ Ultra 9 processor 285H</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u="none" strike="noStrike" kern="1200">
                          <a:solidFill>
                            <a:schemeClr val="bg1"/>
                          </a:solidFill>
                          <a:effectLst/>
                          <a:latin typeface="+mn-lt"/>
                          <a:ea typeface="+mn-ea"/>
                          <a:cs typeface="+mn-cs"/>
                        </a:rPr>
                        <a:t>N/A</a:t>
                      </a:r>
                    </a:p>
                  </a:txBody>
                  <a:tcPr marL="108000" marR="108000" marT="108000" marB="108000" anchor="ctr">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4109857"/>
                  </a:ext>
                </a:extLst>
              </a:tr>
              <a:tr h="389150">
                <a:tc>
                  <a:txBody>
                    <a:bodyPr/>
                    <a:lstStyle/>
                    <a:p>
                      <a:pPr algn="l" fontAlgn="b"/>
                      <a:r>
                        <a:rPr lang="en-US" sz="1200" b="0" i="0" u="none" strike="noStrike" kern="1200">
                          <a:solidFill>
                            <a:schemeClr val="bg1"/>
                          </a:solidFill>
                          <a:effectLst/>
                          <a:latin typeface="IntelOne Text Medium" panose="020B0503020203020204" pitchFamily="34" charset="77"/>
                          <a:ea typeface="+mn-ea"/>
                          <a:cs typeface="+mn-cs"/>
                        </a:rPr>
                        <a:t>AI accelerator</a:t>
                      </a:r>
                    </a:p>
                  </a:txBody>
                  <a:tcPr marL="108000" marR="108000" marT="108000" marB="108000"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b"/>
                      <a:r>
                        <a:rPr lang="en-US" sz="1000" b="0" u="none" strike="noStrike" kern="1200">
                          <a:solidFill>
                            <a:schemeClr val="bg1"/>
                          </a:solidFill>
                          <a:effectLst/>
                          <a:latin typeface="+mn-lt"/>
                          <a:ea typeface="+mn-ea"/>
                          <a:cs typeface="+mn-cs"/>
                        </a:rPr>
                        <a:t>Intel® UHD Graphics 730</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b"/>
                      <a:r>
                        <a:rPr lang="en-US" sz="1000" b="0" u="none" strike="noStrike" kern="1200">
                          <a:solidFill>
                            <a:schemeClr val="bg1"/>
                          </a:solidFill>
                          <a:effectLst/>
                          <a:latin typeface="+mn-lt"/>
                          <a:ea typeface="+mn-ea"/>
                          <a:cs typeface="+mn-cs"/>
                        </a:rPr>
                        <a:t>Integrated Arc GPU with 8 Xe cores</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b"/>
                      <a:r>
                        <a:rPr lang="en-US" sz="1000" b="0" u="none" strike="noStrike" kern="1200">
                          <a:solidFill>
                            <a:schemeClr val="bg1"/>
                          </a:solidFill>
                          <a:effectLst/>
                          <a:latin typeface="+mn-lt"/>
                          <a:ea typeface="+mn-ea"/>
                          <a:cs typeface="+mn-cs"/>
                        </a:rPr>
                        <a:t>N/A</a:t>
                      </a:r>
                    </a:p>
                  </a:txBody>
                  <a:tcPr marL="108000" marR="108000" marT="108000" marB="108000" anchor="ctr">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extLst>
                  <a:ext uri="{0D108BD9-81ED-4DB2-BD59-A6C34878D82A}">
                    <a16:rowId xmlns:a16="http://schemas.microsoft.com/office/drawing/2014/main" val="2056436827"/>
                  </a:ext>
                </a:extLst>
              </a:tr>
              <a:tr h="389150">
                <a:tc>
                  <a:txBody>
                    <a:bodyPr/>
                    <a:lstStyle/>
                    <a:p>
                      <a:pPr algn="l" fontAlgn="b"/>
                      <a:r>
                        <a:rPr lang="en-US" sz="1200" b="0" i="0" u="none" strike="noStrike" kern="1200">
                          <a:solidFill>
                            <a:schemeClr val="bg1"/>
                          </a:solidFill>
                          <a:effectLst/>
                          <a:latin typeface="IntelOne Text Medium" panose="020B0503020203020204" pitchFamily="34" charset="77"/>
                          <a:ea typeface="+mn-ea"/>
                          <a:cs typeface="+mn-cs"/>
                        </a:rPr>
                        <a:t>Memory</a:t>
                      </a:r>
                    </a:p>
                  </a:txBody>
                  <a:tcPr marL="108000" marR="108000" marT="108000" marB="108000"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u="none" strike="noStrike" kern="1200">
                          <a:solidFill>
                            <a:schemeClr val="bg1"/>
                          </a:solidFill>
                          <a:effectLst/>
                          <a:latin typeface="+mn-lt"/>
                          <a:ea typeface="+mn-ea"/>
                          <a:cs typeface="+mn-cs"/>
                        </a:rPr>
                        <a:t>2x8GB</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u="none" strike="noStrike" kern="1200">
                          <a:solidFill>
                            <a:schemeClr val="bg1"/>
                          </a:solidFill>
                          <a:effectLst/>
                          <a:latin typeface="+mn-lt"/>
                          <a:ea typeface="+mn-ea"/>
                          <a:cs typeface="+mn-cs"/>
                        </a:rPr>
                        <a:t>2 x 32GB</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u="none" strike="noStrike" kern="1200">
                          <a:solidFill>
                            <a:schemeClr val="bg1"/>
                          </a:solidFill>
                          <a:effectLst/>
                          <a:latin typeface="+mn-lt"/>
                          <a:ea typeface="+mn-ea"/>
                          <a:cs typeface="+mn-cs"/>
                        </a:rPr>
                        <a:t>N/A</a:t>
                      </a:r>
                    </a:p>
                  </a:txBody>
                  <a:tcPr marL="108000" marR="108000" marT="108000" marB="108000" anchor="ctr">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7791355"/>
                  </a:ext>
                </a:extLst>
              </a:tr>
              <a:tr h="389150">
                <a:tc>
                  <a:txBody>
                    <a:bodyPr/>
                    <a:lstStyle/>
                    <a:p>
                      <a:pPr algn="l" fontAlgn="b"/>
                      <a:r>
                        <a:rPr lang="en-US" sz="1200" b="0" i="0" u="none" strike="noStrike" kern="1200">
                          <a:solidFill>
                            <a:schemeClr val="bg1"/>
                          </a:solidFill>
                          <a:effectLst/>
                          <a:latin typeface="IntelOne Text Medium" panose="020B0503020203020204" pitchFamily="34" charset="77"/>
                          <a:ea typeface="+mn-ea"/>
                          <a:cs typeface="+mn-cs"/>
                        </a:rPr>
                        <a:t>Disk</a:t>
                      </a:r>
                    </a:p>
                  </a:txBody>
                  <a:tcPr marL="108000" marR="108000" marT="108000" marB="108000"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b"/>
                      <a:r>
                        <a:rPr lang="en-US" sz="1000" b="0" u="none" strike="noStrike" kern="1200">
                          <a:solidFill>
                            <a:schemeClr val="bg1"/>
                          </a:solidFill>
                          <a:effectLst/>
                          <a:latin typeface="+mn-lt"/>
                          <a:ea typeface="+mn-ea"/>
                          <a:cs typeface="+mn-cs"/>
                        </a:rPr>
                        <a:t>500GB SSD</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b"/>
                      <a:r>
                        <a:rPr lang="en-US" sz="1000" b="0" u="none" strike="noStrike" kern="1200">
                          <a:solidFill>
                            <a:schemeClr val="bg1"/>
                          </a:solidFill>
                          <a:effectLst/>
                          <a:latin typeface="+mn-lt"/>
                          <a:ea typeface="+mn-ea"/>
                          <a:cs typeface="+mn-cs"/>
                        </a:rPr>
                        <a:t>500GB</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b"/>
                      <a:r>
                        <a:rPr lang="en-US" sz="1000" b="0" u="none" strike="noStrike" kern="1200">
                          <a:solidFill>
                            <a:schemeClr val="bg1"/>
                          </a:solidFill>
                          <a:effectLst/>
                          <a:latin typeface="+mn-lt"/>
                          <a:ea typeface="+mn-ea"/>
                          <a:cs typeface="+mn-cs"/>
                        </a:rPr>
                        <a:t>N/A</a:t>
                      </a:r>
                    </a:p>
                  </a:txBody>
                  <a:tcPr marL="108000" marR="108000" marT="108000" marB="108000" anchor="ctr">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extLst>
                  <a:ext uri="{0D108BD9-81ED-4DB2-BD59-A6C34878D82A}">
                    <a16:rowId xmlns:a16="http://schemas.microsoft.com/office/drawing/2014/main" val="4116360847"/>
                  </a:ext>
                </a:extLst>
              </a:tr>
              <a:tr h="389150">
                <a:tc>
                  <a:txBody>
                    <a:bodyPr/>
                    <a:lstStyle/>
                    <a:p>
                      <a:pPr algn="l" fontAlgn="b"/>
                      <a:r>
                        <a:rPr lang="en-US" sz="1200" b="0" i="0" u="none" strike="noStrike" kern="1200">
                          <a:solidFill>
                            <a:schemeClr val="bg1"/>
                          </a:solidFill>
                          <a:effectLst/>
                          <a:latin typeface="IntelOne Text Medium" panose="020B0503020203020204" pitchFamily="34" charset="77"/>
                          <a:ea typeface="+mn-ea"/>
                          <a:cs typeface="+mn-cs"/>
                        </a:rPr>
                        <a:t>OS &amp; version</a:t>
                      </a:r>
                    </a:p>
                  </a:txBody>
                  <a:tcPr marL="108000" marR="108000" marT="108000" marB="108000"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u="none" strike="noStrike" kern="1200">
                          <a:solidFill>
                            <a:schemeClr val="bg1"/>
                          </a:solidFill>
                          <a:effectLst/>
                          <a:latin typeface="+mn-lt"/>
                          <a:ea typeface="+mn-ea"/>
                          <a:cs typeface="+mn-cs"/>
                        </a:rPr>
                        <a:t>Ubuntu 22.04 based</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u="none" strike="noStrike" kern="1200">
                          <a:solidFill>
                            <a:schemeClr val="bg1"/>
                          </a:solidFill>
                          <a:effectLst/>
                          <a:latin typeface="+mn-lt"/>
                          <a:ea typeface="+mn-ea"/>
                          <a:cs typeface="+mn-cs"/>
                        </a:rPr>
                        <a:t>Ubuntu 22.04</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u="none" strike="noStrike" kern="1200">
                          <a:solidFill>
                            <a:schemeClr val="bg1"/>
                          </a:solidFill>
                          <a:effectLst/>
                          <a:latin typeface="+mn-lt"/>
                          <a:ea typeface="+mn-ea"/>
                          <a:cs typeface="+mn-cs"/>
                        </a:rPr>
                        <a:t>N/A</a:t>
                      </a:r>
                    </a:p>
                  </a:txBody>
                  <a:tcPr marL="108000" marR="108000" marT="108000" marB="108000" anchor="ctr">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44368379"/>
                  </a:ext>
                </a:extLst>
              </a:tr>
              <a:tr h="389150">
                <a:tc>
                  <a:txBody>
                    <a:bodyPr/>
                    <a:lstStyle/>
                    <a:p>
                      <a:pPr algn="l" fontAlgn="b"/>
                      <a:r>
                        <a:rPr lang="en-US" sz="1200" b="0" i="0" u="none" strike="noStrike" kern="1200">
                          <a:solidFill>
                            <a:schemeClr val="bg1"/>
                          </a:solidFill>
                          <a:effectLst/>
                          <a:latin typeface="IntelOne Text Medium" panose="020B0503020203020204" pitchFamily="34" charset="77"/>
                          <a:ea typeface="+mn-ea"/>
                          <a:cs typeface="+mn-cs"/>
                        </a:rPr>
                        <a:t>Inference engine &amp; version</a:t>
                      </a:r>
                    </a:p>
                  </a:txBody>
                  <a:tcPr marL="108000" marR="108000" marT="108000" marB="108000"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b"/>
                      <a:r>
                        <a:rPr lang="en-US" sz="1000" b="0" u="none" strike="noStrike" kern="1200">
                          <a:solidFill>
                            <a:schemeClr val="bg1"/>
                          </a:solidFill>
                          <a:effectLst/>
                          <a:latin typeface="+mn-lt"/>
                          <a:ea typeface="+mn-ea"/>
                          <a:cs typeface="+mn-cs"/>
                        </a:rPr>
                        <a:t>openvino_genai-2024.5.0.0</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b"/>
                      <a:r>
                        <a:rPr lang="en-US" sz="1000" b="0" u="none" strike="noStrike" kern="1200">
                          <a:solidFill>
                            <a:schemeClr val="bg1"/>
                          </a:solidFill>
                          <a:effectLst/>
                          <a:latin typeface="+mn-lt"/>
                          <a:ea typeface="+mn-ea"/>
                          <a:cs typeface="+mn-cs"/>
                        </a:rPr>
                        <a:t>openvino_genai-2024.5.0.0</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b"/>
                      <a:r>
                        <a:rPr lang="en-US" sz="1000" b="0" u="none" strike="noStrike" kern="1200">
                          <a:solidFill>
                            <a:schemeClr val="bg1"/>
                          </a:solidFill>
                          <a:effectLst/>
                          <a:latin typeface="+mn-lt"/>
                          <a:ea typeface="+mn-ea"/>
                          <a:cs typeface="+mn-cs"/>
                        </a:rPr>
                        <a:t>N/A</a:t>
                      </a:r>
                    </a:p>
                  </a:txBody>
                  <a:tcPr marL="108000" marR="108000" marT="108000" marB="108000" anchor="ctr">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extLst>
                  <a:ext uri="{0D108BD9-81ED-4DB2-BD59-A6C34878D82A}">
                    <a16:rowId xmlns:a16="http://schemas.microsoft.com/office/drawing/2014/main" val="1156122648"/>
                  </a:ext>
                </a:extLst>
              </a:tr>
              <a:tr h="389150">
                <a:tc>
                  <a:txBody>
                    <a:bodyPr/>
                    <a:lstStyle/>
                    <a:p>
                      <a:pPr algn="l" fontAlgn="b"/>
                      <a:r>
                        <a:rPr lang="en-US" sz="1200" b="0" i="0" u="none" strike="noStrike" kern="1200">
                          <a:solidFill>
                            <a:schemeClr val="bg1"/>
                          </a:solidFill>
                          <a:effectLst/>
                          <a:latin typeface="IntelOne Text Medium" panose="020B0503020203020204" pitchFamily="34" charset="77"/>
                          <a:ea typeface="+mn-ea"/>
                          <a:cs typeface="+mn-cs"/>
                        </a:rPr>
                        <a:t>Workload/Model</a:t>
                      </a:r>
                    </a:p>
                  </a:txBody>
                  <a:tcPr marL="108000" marR="108000" marT="108000" marB="108000"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u="none" strike="noStrike" kern="1200">
                          <a:solidFill>
                            <a:schemeClr val="bg1"/>
                          </a:solidFill>
                          <a:effectLst/>
                          <a:latin typeface="+mn-lt"/>
                          <a:ea typeface="+mn-ea"/>
                          <a:cs typeface="+mn-cs"/>
                        </a:rPr>
                        <a:t>Llama 3.1 8B int4</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u="none" strike="noStrike" kern="1200">
                          <a:solidFill>
                            <a:schemeClr val="bg1"/>
                          </a:solidFill>
                          <a:effectLst/>
                          <a:latin typeface="+mn-lt"/>
                          <a:ea typeface="+mn-ea"/>
                          <a:cs typeface="+mn-cs"/>
                        </a:rPr>
                        <a:t>Llama 3.1 8B int4</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000" b="0" u="none" strike="noStrike" kern="1200">
                          <a:solidFill>
                            <a:schemeClr val="bg1"/>
                          </a:solidFill>
                          <a:effectLst/>
                          <a:latin typeface="+mn-lt"/>
                          <a:ea typeface="+mn-ea"/>
                          <a:cs typeface="+mn-cs"/>
                        </a:rPr>
                        <a:t>N/A</a:t>
                      </a:r>
                    </a:p>
                  </a:txBody>
                  <a:tcPr marL="108000" marR="108000" marT="108000" marB="108000" anchor="ctr">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1861065"/>
                  </a:ext>
                </a:extLst>
              </a:tr>
              <a:tr h="504669">
                <a:tc>
                  <a:txBody>
                    <a:bodyPr/>
                    <a:lstStyle/>
                    <a:p>
                      <a:pPr algn="l" fontAlgn="b"/>
                      <a:r>
                        <a:rPr lang="en-US" sz="1200" b="0" i="0" u="none" strike="noStrike" kern="1200">
                          <a:solidFill>
                            <a:schemeClr val="bg1"/>
                          </a:solidFill>
                          <a:effectLst/>
                          <a:latin typeface="IntelOne Text Medium" panose="020B0503020203020204" pitchFamily="34" charset="77"/>
                          <a:ea typeface="+mn-ea"/>
                          <a:cs typeface="+mn-cs"/>
                        </a:rPr>
                        <a:t>KPI 1: </a:t>
                      </a:r>
                      <a:r>
                        <a:rPr lang="en-US" sz="1000" b="0" i="0" u="none" strike="noStrike" kern="1200">
                          <a:solidFill>
                            <a:schemeClr val="bg1"/>
                          </a:solidFill>
                          <a:effectLst/>
                          <a:latin typeface="IntelOne Text Medium" panose="020B0503020203020204" pitchFamily="34" charset="77"/>
                          <a:ea typeface="+mn-ea"/>
                          <a:cs typeface="+mn-cs"/>
                        </a:rPr>
                        <a:t>Inference throughput (</a:t>
                      </a:r>
                      <a:r>
                        <a:rPr lang="nl-NL" sz="1000" b="0" i="0" u="none" strike="noStrike" kern="1200">
                          <a:solidFill>
                            <a:schemeClr val="bg1"/>
                          </a:solidFill>
                          <a:effectLst/>
                          <a:latin typeface="IntelOne Text Medium" panose="020B0503020203020204" pitchFamily="34" charset="77"/>
                          <a:ea typeface="+mn-ea"/>
                          <a:cs typeface="+mn-cs"/>
                        </a:rPr>
                        <a:t>tokens/s)</a:t>
                      </a:r>
                      <a:endParaRPr lang="en-US" sz="1000" b="0" i="0" u="none" strike="noStrike" kern="1200">
                        <a:solidFill>
                          <a:schemeClr val="bg1"/>
                        </a:solidFill>
                        <a:effectLst/>
                        <a:latin typeface="IntelOne Text Medium" panose="020B0503020203020204" pitchFamily="34" charset="77"/>
                        <a:ea typeface="+mn-ea"/>
                        <a:cs typeface="+mn-cs"/>
                      </a:endParaRPr>
                    </a:p>
                  </a:txBody>
                  <a:tcPr marL="108000" marR="108000" marT="108000" marB="108000"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b"/>
                      <a:r>
                        <a:rPr lang="nl-NL" sz="1000" b="0" u="none" strike="noStrike" kern="1200">
                          <a:solidFill>
                            <a:schemeClr val="bg1"/>
                          </a:solidFill>
                          <a:effectLst/>
                          <a:latin typeface="+mn-lt"/>
                          <a:ea typeface="+mn-ea"/>
                          <a:cs typeface="+mn-cs"/>
                        </a:rPr>
                        <a:t>GPU: 5.54</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b"/>
                      <a:r>
                        <a:rPr lang="nl-NL" sz="1000" b="0" u="none" strike="noStrike" kern="1200">
                          <a:solidFill>
                            <a:schemeClr val="bg1"/>
                          </a:solidFill>
                          <a:effectLst/>
                          <a:latin typeface="+mn-lt"/>
                          <a:ea typeface="+mn-ea"/>
                          <a:cs typeface="+mn-cs"/>
                        </a:rPr>
                        <a:t>GPU: 12.91</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tc>
                  <a:txBody>
                    <a:bodyPr/>
                    <a:lstStyle/>
                    <a:p>
                      <a:pPr algn="l" fontAlgn="b"/>
                      <a:r>
                        <a:rPr lang="en-US" sz="1000" b="0" u="none" strike="noStrike" kern="1200">
                          <a:solidFill>
                            <a:schemeClr val="bg1"/>
                          </a:solidFill>
                          <a:effectLst/>
                          <a:latin typeface="+mn-lt"/>
                          <a:ea typeface="+mn-ea"/>
                          <a:cs typeface="+mn-cs"/>
                        </a:rPr>
                        <a:t>GPU: 2.33X</a:t>
                      </a:r>
                    </a:p>
                  </a:txBody>
                  <a:tcPr marL="108000" marR="108000" marT="108000" marB="108000" anchor="ctr">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alpha val="5000"/>
                      </a:schemeClr>
                    </a:solidFill>
                  </a:tcPr>
                </a:tc>
                <a:extLst>
                  <a:ext uri="{0D108BD9-81ED-4DB2-BD59-A6C34878D82A}">
                    <a16:rowId xmlns:a16="http://schemas.microsoft.com/office/drawing/2014/main" val="161780401"/>
                  </a:ext>
                </a:extLst>
              </a:tr>
              <a:tr h="389150">
                <a:tc>
                  <a:txBody>
                    <a:bodyPr/>
                    <a:lstStyle/>
                    <a:p>
                      <a:pPr marL="0" marR="0" lvl="0" indent="0" algn="l" defTabSz="609600" eaLnBrk="1" fontAlgn="b" latinLnBrk="0" hangingPunct="1">
                        <a:lnSpc>
                          <a:spcPct val="100000"/>
                        </a:lnSpc>
                        <a:spcBef>
                          <a:spcPts val="0"/>
                        </a:spcBef>
                        <a:spcAft>
                          <a:spcPts val="0"/>
                        </a:spcAft>
                        <a:buClrTx/>
                        <a:buSzTx/>
                        <a:buFontTx/>
                        <a:buNone/>
                        <a:tabLst/>
                        <a:defRPr/>
                      </a:pPr>
                      <a:r>
                        <a:rPr lang="en-US" sz="1200" b="0" i="0" u="none" strike="noStrike" kern="1200">
                          <a:solidFill>
                            <a:schemeClr val="bg1"/>
                          </a:solidFill>
                          <a:effectLst/>
                          <a:latin typeface="IntelOne Text Medium" panose="020B0503020203020204" pitchFamily="34" charset="77"/>
                          <a:ea typeface="+mn-ea"/>
                          <a:cs typeface="+mn-cs"/>
                        </a:rPr>
                        <a:t>KPI 2: </a:t>
                      </a:r>
                      <a:r>
                        <a:rPr lang="en-US" sz="1000" b="0" i="0" u="none" strike="noStrike" kern="1200">
                          <a:solidFill>
                            <a:schemeClr val="bg1"/>
                          </a:solidFill>
                          <a:effectLst/>
                          <a:latin typeface="IntelOne Text Medium" panose="020B0503020203020204" pitchFamily="34" charset="77"/>
                          <a:ea typeface="+mn-ea"/>
                          <a:cs typeface="+mn-cs"/>
                        </a:rPr>
                        <a:t>Latency (</a:t>
                      </a:r>
                      <a:r>
                        <a:rPr lang="en-US" sz="1000" b="0" i="0" u="none" strike="noStrike" kern="1200" err="1">
                          <a:solidFill>
                            <a:schemeClr val="bg1"/>
                          </a:solidFill>
                          <a:effectLst/>
                          <a:latin typeface="IntelOne Text Medium" panose="020B0503020203020204" pitchFamily="34" charset="77"/>
                          <a:ea typeface="+mn-ea"/>
                          <a:cs typeface="+mn-cs"/>
                        </a:rPr>
                        <a:t>ms</a:t>
                      </a:r>
                      <a:r>
                        <a:rPr lang="en-US" sz="1000" b="0" i="0" u="none" strike="noStrike" kern="1200">
                          <a:solidFill>
                            <a:schemeClr val="bg1"/>
                          </a:solidFill>
                          <a:effectLst/>
                          <a:latin typeface="IntelOne Text Medium" panose="020B0503020203020204" pitchFamily="34" charset="77"/>
                          <a:ea typeface="+mn-ea"/>
                          <a:cs typeface="+mn-cs"/>
                        </a:rPr>
                        <a:t>/token)</a:t>
                      </a:r>
                    </a:p>
                  </a:txBody>
                  <a:tcPr marL="108000" marR="108000" marT="108000" marB="108000"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b" latinLnBrk="0" hangingPunct="1"/>
                      <a:r>
                        <a:rPr lang="en-US" sz="1000" b="0" i="0" u="none" strike="noStrike" kern="1200">
                          <a:solidFill>
                            <a:schemeClr val="bg1"/>
                          </a:solidFill>
                          <a:effectLst/>
                          <a:latin typeface="+mn-lt"/>
                          <a:ea typeface="+mn-ea"/>
                          <a:cs typeface="+mn-cs"/>
                        </a:rPr>
                        <a:t>GPU: 431.32</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b" latinLnBrk="0" hangingPunct="1"/>
                      <a:r>
                        <a:rPr lang="en-US" sz="1000" b="0" i="0" u="none" strike="noStrike" kern="1200">
                          <a:solidFill>
                            <a:schemeClr val="bg1"/>
                          </a:solidFill>
                          <a:effectLst/>
                          <a:latin typeface="+mn-lt"/>
                          <a:ea typeface="+mn-ea"/>
                          <a:cs typeface="+mn-cs"/>
                        </a:rPr>
                        <a:t>GPU: 89.04</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b" latinLnBrk="0" hangingPunct="1"/>
                      <a:r>
                        <a:rPr lang="en-US" sz="1000" b="0" i="0" u="none" strike="noStrike" kern="1200">
                          <a:solidFill>
                            <a:schemeClr val="bg1"/>
                          </a:solidFill>
                          <a:effectLst/>
                          <a:latin typeface="+mn-lt"/>
                          <a:ea typeface="+mn-ea"/>
                          <a:cs typeface="+mn-cs"/>
                        </a:rPr>
                        <a:t>GPU: 4.84X</a:t>
                      </a:r>
                    </a:p>
                  </a:txBody>
                  <a:tcPr marL="108000" marR="108000" marT="108000" marB="108000" anchor="ctr">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8673631"/>
                  </a:ext>
                </a:extLst>
              </a:tr>
              <a:tr h="389150">
                <a:tc>
                  <a:txBody>
                    <a:bodyPr/>
                    <a:lstStyle/>
                    <a:p>
                      <a:pPr marL="0" marR="0" lvl="0" indent="0" algn="l" defTabSz="609600" eaLnBrk="1" fontAlgn="b" latinLnBrk="0" hangingPunct="1">
                        <a:lnSpc>
                          <a:spcPct val="100000"/>
                        </a:lnSpc>
                        <a:spcBef>
                          <a:spcPts val="0"/>
                        </a:spcBef>
                        <a:spcAft>
                          <a:spcPts val="0"/>
                        </a:spcAft>
                        <a:buClrTx/>
                        <a:buSzTx/>
                        <a:buFontTx/>
                        <a:buNone/>
                        <a:tabLst/>
                        <a:defRPr/>
                      </a:pPr>
                      <a:r>
                        <a:rPr lang="en-US" sz="1200" b="0" i="0" u="none" strike="noStrike" kern="1200">
                          <a:solidFill>
                            <a:schemeClr val="bg1"/>
                          </a:solidFill>
                          <a:effectLst/>
                          <a:latin typeface="IntelOne Text Medium" panose="020B0503020203020204" pitchFamily="34" charset="77"/>
                          <a:ea typeface="+mn-ea"/>
                          <a:cs typeface="+mn-cs"/>
                        </a:rPr>
                        <a:t>Test date</a:t>
                      </a:r>
                    </a:p>
                  </a:txBody>
                  <a:tcPr marL="108000" marR="108000" marT="108000" marB="108000"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b" latinLnBrk="0" hangingPunct="1"/>
                      <a:r>
                        <a:rPr lang="en-US" sz="1000" b="0" i="0" u="none" strike="noStrike" kern="1200">
                          <a:solidFill>
                            <a:schemeClr val="bg1"/>
                          </a:solidFill>
                          <a:effectLst/>
                          <a:latin typeface="+mn-lt"/>
                          <a:ea typeface="+mn-ea"/>
                          <a:cs typeface="+mn-cs"/>
                        </a:rPr>
                        <a:t>As of Nov 2024</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b" latinLnBrk="0" hangingPunct="1"/>
                      <a:r>
                        <a:rPr lang="en-US" sz="1000" b="0" i="0" u="none" strike="noStrike" kern="1200">
                          <a:solidFill>
                            <a:schemeClr val="bg1"/>
                          </a:solidFill>
                          <a:effectLst/>
                          <a:latin typeface="+mn-lt"/>
                          <a:ea typeface="+mn-ea"/>
                          <a:cs typeface="+mn-cs"/>
                        </a:rPr>
                        <a:t>As of Nov 2024</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fontAlgn="b" latinLnBrk="0" hangingPunct="1"/>
                      <a:endParaRPr lang="en-US" sz="1000" b="0" i="0" u="none" strike="noStrike" kern="1200">
                        <a:solidFill>
                          <a:schemeClr val="bg1"/>
                        </a:solidFill>
                        <a:effectLst/>
                        <a:latin typeface="+mn-lt"/>
                        <a:ea typeface="+mn-ea"/>
                        <a:cs typeface="+mn-cs"/>
                      </a:endParaRPr>
                    </a:p>
                  </a:txBody>
                  <a:tcPr marL="108000" marR="108000" marT="108000" marB="108000" anchor="ctr">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0167678"/>
                  </a:ext>
                </a:extLst>
              </a:tr>
              <a:tr h="389150">
                <a:tc>
                  <a:txBody>
                    <a:bodyPr/>
                    <a:lstStyle/>
                    <a:p>
                      <a:pPr marL="0" marR="0" lvl="0" indent="0" algn="l" defTabSz="609600" eaLnBrk="1" fontAlgn="b" latinLnBrk="0" hangingPunct="1">
                        <a:lnSpc>
                          <a:spcPct val="100000"/>
                        </a:lnSpc>
                        <a:spcBef>
                          <a:spcPts val="0"/>
                        </a:spcBef>
                        <a:spcAft>
                          <a:spcPts val="0"/>
                        </a:spcAft>
                        <a:buClrTx/>
                        <a:buSzTx/>
                        <a:buFontTx/>
                        <a:buNone/>
                        <a:tabLst/>
                        <a:defRPr/>
                      </a:pPr>
                      <a:r>
                        <a:rPr lang="en-US" sz="1200" b="0" i="0" u="none" strike="noStrike" kern="1200">
                          <a:solidFill>
                            <a:schemeClr val="bg1"/>
                          </a:solidFill>
                          <a:effectLst/>
                          <a:latin typeface="IntelOne Text Medium" panose="020B0503020203020204" pitchFamily="34" charset="77"/>
                          <a:ea typeface="+mn-ea"/>
                          <a:cs typeface="+mn-cs"/>
                        </a:rPr>
                        <a:t>Tested by</a:t>
                      </a:r>
                    </a:p>
                  </a:txBody>
                  <a:tcPr marL="108000" marR="108000" marT="108000" marB="108000" anchor="ctr">
                    <a:lnL w="12700" cmpd="sng">
                      <a:noFill/>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algn="l" defTabSz="914400" rtl="0" eaLnBrk="1" fontAlgn="b" latinLnBrk="0" hangingPunct="1"/>
                      <a:r>
                        <a:rPr lang="en-US" sz="1000" b="0" i="0" u="none" strike="noStrike" kern="1200">
                          <a:solidFill>
                            <a:schemeClr val="bg1"/>
                          </a:solidFill>
                          <a:effectLst/>
                          <a:latin typeface="+mn-lt"/>
                          <a:ea typeface="+mn-ea"/>
                          <a:cs typeface="+mn-cs"/>
                        </a:rPr>
                        <a:t>Critical Links</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algn="l" defTabSz="914400" rtl="0" eaLnBrk="1" fontAlgn="b" latinLnBrk="0" hangingPunct="1"/>
                      <a:r>
                        <a:rPr lang="en-US" sz="1000" b="0" i="0" u="none" strike="noStrike" kern="1200">
                          <a:solidFill>
                            <a:schemeClr val="bg1"/>
                          </a:solidFill>
                          <a:effectLst/>
                          <a:latin typeface="+mn-lt"/>
                          <a:ea typeface="+mn-ea"/>
                          <a:cs typeface="+mn-cs"/>
                        </a:rPr>
                        <a:t>Critical Links</a:t>
                      </a:r>
                    </a:p>
                  </a:txBody>
                  <a:tcPr marL="108000" marR="108000" marT="108000" marB="108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algn="l" defTabSz="914400" rtl="0" eaLnBrk="1" fontAlgn="b" latinLnBrk="0" hangingPunct="1"/>
                      <a:endParaRPr lang="en-US" sz="1000" b="0" i="0" u="none" strike="noStrike" kern="1200">
                        <a:solidFill>
                          <a:schemeClr val="bg1"/>
                        </a:solidFill>
                        <a:effectLst/>
                        <a:latin typeface="+mn-lt"/>
                        <a:ea typeface="+mn-ea"/>
                        <a:cs typeface="+mn-cs"/>
                      </a:endParaRPr>
                    </a:p>
                  </a:txBody>
                  <a:tcPr marL="108000" marR="108000" marT="108000" marB="108000" anchor="ctr">
                    <a:lnL w="6350" cap="flat" cmpd="sng" algn="ctr">
                      <a:solidFill>
                        <a:schemeClr val="bg1"/>
                      </a:solidFill>
                      <a:prstDash val="solid"/>
                      <a:round/>
                      <a:headEnd type="none" w="med" len="med"/>
                      <a:tailEnd type="none" w="med" len="med"/>
                    </a:lnL>
                    <a:lnR w="12700" cmpd="sng">
                      <a:noFill/>
                    </a:lnR>
                    <a:lnT w="63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59824117"/>
                  </a:ext>
                </a:extLst>
              </a:tr>
            </a:tbl>
          </a:graphicData>
        </a:graphic>
      </p:graphicFrame>
      <p:sp>
        <p:nvSpPr>
          <p:cNvPr id="6" name="TextBox 5">
            <a:extLst>
              <a:ext uri="{FF2B5EF4-FFF2-40B4-BE49-F238E27FC236}">
                <a16:creationId xmlns:a16="http://schemas.microsoft.com/office/drawing/2014/main" id="{03E0E101-95DD-6DC4-4857-20050EAABFB0}"/>
              </a:ext>
            </a:extLst>
          </p:cNvPr>
          <p:cNvSpPr txBox="1"/>
          <p:nvPr/>
        </p:nvSpPr>
        <p:spPr>
          <a:xfrm>
            <a:off x="413500" y="6242984"/>
            <a:ext cx="10738314" cy="2000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700">
                <a:solidFill>
                  <a:schemeClr val="bg1"/>
                </a:solidFill>
                <a:effectLst/>
                <a:ea typeface="DengXian" panose="02010600030101010101" pitchFamily="2" charset="-122"/>
              </a:rPr>
              <a:t>Intel does not control or audit third party data. You should consult other sources to evaluate accuracy. </a:t>
            </a:r>
            <a:endParaRPr lang="en-US" sz="700">
              <a:solidFill>
                <a:schemeClr val="bg1"/>
              </a:solidFill>
            </a:endParaRPr>
          </a:p>
        </p:txBody>
      </p:sp>
    </p:spTree>
    <p:extLst>
      <p:ext uri="{BB962C8B-B14F-4D97-AF65-F5344CB8AC3E}">
        <p14:creationId xmlns:p14="http://schemas.microsoft.com/office/powerpoint/2010/main" val="84730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8D578-B98B-8E81-121A-12ABF4C6E23A}"/>
              </a:ext>
            </a:extLst>
          </p:cNvPr>
          <p:cNvSpPr>
            <a:spLocks noGrp="1"/>
          </p:cNvSpPr>
          <p:nvPr>
            <p:ph type="title"/>
          </p:nvPr>
        </p:nvSpPr>
        <p:spPr/>
        <p:txBody>
          <a:bodyPr>
            <a:normAutofit fontScale="90000"/>
          </a:bodyPr>
          <a:lstStyle/>
          <a:p>
            <a:r>
              <a:rPr lang="pt-BR"/>
              <a:t>Network Optix Test </a:t>
            </a:r>
            <a:r>
              <a:rPr lang="en-US"/>
              <a:t>Results and Configurations</a:t>
            </a:r>
          </a:p>
        </p:txBody>
      </p:sp>
      <p:graphicFrame>
        <p:nvGraphicFramePr>
          <p:cNvPr id="6" name="Table 5">
            <a:extLst>
              <a:ext uri="{FF2B5EF4-FFF2-40B4-BE49-F238E27FC236}">
                <a16:creationId xmlns:a16="http://schemas.microsoft.com/office/drawing/2014/main" id="{65469FC1-3739-F7BA-D2D1-910D36B5F3B8}"/>
              </a:ext>
            </a:extLst>
          </p:cNvPr>
          <p:cNvGraphicFramePr>
            <a:graphicFrameLocks noGrp="1"/>
          </p:cNvGraphicFramePr>
          <p:nvPr>
            <p:extLst>
              <p:ext uri="{D42A27DB-BD31-4B8C-83A1-F6EECF244321}">
                <p14:modId xmlns:p14="http://schemas.microsoft.com/office/powerpoint/2010/main" val="1410165593"/>
              </p:ext>
            </p:extLst>
          </p:nvPr>
        </p:nvGraphicFramePr>
        <p:xfrm>
          <a:off x="454025" y="1339702"/>
          <a:ext cx="10903335" cy="4284920"/>
        </p:xfrm>
        <a:graphic>
          <a:graphicData uri="http://schemas.openxmlformats.org/drawingml/2006/table">
            <a:tbl>
              <a:tblPr>
                <a:tableStyleId>{BC89EF96-8CEA-46FF-86C4-4CE0E7609802}</a:tableStyleId>
              </a:tblPr>
              <a:tblGrid>
                <a:gridCol w="3374939">
                  <a:extLst>
                    <a:ext uri="{9D8B030D-6E8A-4147-A177-3AD203B41FA5}">
                      <a16:colId xmlns:a16="http://schemas.microsoft.com/office/drawing/2014/main" val="3032017181"/>
                    </a:ext>
                  </a:extLst>
                </a:gridCol>
                <a:gridCol w="2869571">
                  <a:extLst>
                    <a:ext uri="{9D8B030D-6E8A-4147-A177-3AD203B41FA5}">
                      <a16:colId xmlns:a16="http://schemas.microsoft.com/office/drawing/2014/main" val="2247640801"/>
                    </a:ext>
                  </a:extLst>
                </a:gridCol>
                <a:gridCol w="2890717">
                  <a:extLst>
                    <a:ext uri="{9D8B030D-6E8A-4147-A177-3AD203B41FA5}">
                      <a16:colId xmlns:a16="http://schemas.microsoft.com/office/drawing/2014/main" val="4171263154"/>
                    </a:ext>
                  </a:extLst>
                </a:gridCol>
                <a:gridCol w="1768108">
                  <a:extLst>
                    <a:ext uri="{9D8B030D-6E8A-4147-A177-3AD203B41FA5}">
                      <a16:colId xmlns:a16="http://schemas.microsoft.com/office/drawing/2014/main" val="826729932"/>
                    </a:ext>
                  </a:extLst>
                </a:gridCol>
              </a:tblGrid>
              <a:tr h="498808">
                <a:tc>
                  <a:txBody>
                    <a:bodyPr/>
                    <a:lstStyle/>
                    <a:p>
                      <a:pPr algn="l" fontAlgn="b"/>
                      <a:r>
                        <a:rPr lang="en-US" sz="1100" b="0" u="none" strike="noStrike">
                          <a:solidFill>
                            <a:schemeClr val="bg1"/>
                          </a:solidFill>
                          <a:effectLst/>
                        </a:rPr>
                        <a:t> </a:t>
                      </a:r>
                      <a:endParaRPr lang="en-US" sz="1100" b="0" i="0" u="none" strike="noStrike">
                        <a:solidFill>
                          <a:schemeClr val="bg1"/>
                        </a:solidFill>
                        <a:effectLst/>
                        <a:latin typeface="Arial" panose="020B0604020202020204" pitchFamily="34" charset="0"/>
                      </a:endParaRPr>
                    </a:p>
                  </a:txBody>
                  <a:tcPr marL="0" marR="0" marT="0" marB="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algn="l" defTabSz="914400" rtl="0" eaLnBrk="1" fontAlgn="b" latinLnBrk="0" hangingPunct="1"/>
                      <a:r>
                        <a:rPr lang="en-US" sz="1200" b="0" i="0" u="none" strike="noStrike" kern="1200">
                          <a:solidFill>
                            <a:schemeClr val="bg1"/>
                          </a:solidFill>
                          <a:effectLst/>
                          <a:latin typeface="IntelOne Text Medium" panose="020B0503020203020204" pitchFamily="34" charset="77"/>
                          <a:ea typeface="+mn-ea"/>
                          <a:cs typeface="+mn-cs"/>
                        </a:rPr>
                        <a:t>Baseline system</a:t>
                      </a:r>
                    </a:p>
                  </a:txBody>
                  <a:tcPr marL="108000" marR="10800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algn="l" defTabSz="914400" rtl="0" eaLnBrk="1" fontAlgn="b" latinLnBrk="0" hangingPunct="1"/>
                      <a:r>
                        <a:rPr lang="en-US" sz="1200" b="0" i="0" u="none" strike="noStrike" kern="1200">
                          <a:solidFill>
                            <a:schemeClr val="bg1"/>
                          </a:solidFill>
                          <a:effectLst/>
                          <a:latin typeface="IntelOne Text Medium" panose="020B0503020203020204" pitchFamily="34" charset="77"/>
                          <a:ea typeface="+mn-ea"/>
                          <a:cs typeface="+mn-cs"/>
                        </a:rPr>
                        <a:t>ARL system</a:t>
                      </a:r>
                    </a:p>
                  </a:txBody>
                  <a:tcPr marL="108000" marR="10800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100">
                          <a:solidFill>
                            <a:schemeClr val="bg1"/>
                          </a:solidFill>
                          <a:effectLst/>
                          <a:latin typeface="IntelOne Text Medium" panose="020B0703020203020204" pitchFamily="34" charset="0"/>
                        </a:rPr>
                        <a:t>Perf Delta</a:t>
                      </a:r>
                      <a:endParaRPr lang="en-US" sz="1100">
                        <a:solidFill>
                          <a:schemeClr val="bg1"/>
                        </a:solidFill>
                        <a:effectLst/>
                        <a:latin typeface="IntelOne Text Medium" panose="020B0703020203020204" pitchFamily="34" charset="0"/>
                        <a:ea typeface="DengXian" panose="02010600030101010101" pitchFamily="2" charset="-122"/>
                      </a:endParaRPr>
                    </a:p>
                  </a:txBody>
                  <a:tcPr marL="0" marR="0"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46973937"/>
                  </a:ext>
                </a:extLst>
              </a:tr>
              <a:tr h="315215">
                <a:tc>
                  <a:txBody>
                    <a:bodyPr/>
                    <a:lstStyle/>
                    <a:p>
                      <a:pPr algn="l" fontAlgn="b"/>
                      <a:r>
                        <a:rPr lang="en-US" sz="1100" b="0" u="none" strike="noStrike">
                          <a:solidFill>
                            <a:schemeClr val="bg1"/>
                          </a:solidFill>
                          <a:effectLst/>
                          <a:latin typeface="IntelOne Text Medium" panose="020B0703020203020204" pitchFamily="34" charset="0"/>
                        </a:rPr>
                        <a:t>CPU</a:t>
                      </a:r>
                      <a:endParaRPr lang="en-US" sz="1100" b="0" i="0" u="none" strike="noStrike">
                        <a:solidFill>
                          <a:schemeClr val="bg1"/>
                        </a:solidFill>
                        <a:effectLst/>
                        <a:latin typeface="IntelOne Text Medium" panose="020B0703020203020204" pitchFamily="34" charset="0"/>
                      </a:endParaRPr>
                    </a:p>
                  </a:txBody>
                  <a:tcPr marL="0" marR="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pt-BR" sz="1000" b="0" u="none" strike="noStrike">
                          <a:solidFill>
                            <a:schemeClr val="bg1"/>
                          </a:solidFill>
                          <a:effectLst/>
                        </a:rPr>
                        <a:t>Intel® Core™ Ultra 7 165H</a:t>
                      </a:r>
                      <a:endParaRPr lang="pt-BR"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pt-BR" sz="1000" b="0" u="none" strike="noStrike">
                          <a:solidFill>
                            <a:schemeClr val="bg1"/>
                          </a:solidFill>
                          <a:effectLst/>
                        </a:rPr>
                        <a:t>Intel® Core™ Ultra 9 285H</a:t>
                      </a:r>
                      <a:endParaRPr lang="pt-BR"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N/A</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07082699"/>
                  </a:ext>
                </a:extLst>
              </a:tr>
              <a:tr h="540366">
                <a:tc>
                  <a:txBody>
                    <a:bodyPr/>
                    <a:lstStyle/>
                    <a:p>
                      <a:pPr algn="l" fontAlgn="b"/>
                      <a:r>
                        <a:rPr lang="en-US" sz="1100" b="0" u="none" strike="noStrike">
                          <a:solidFill>
                            <a:schemeClr val="bg1"/>
                          </a:solidFill>
                          <a:effectLst/>
                          <a:latin typeface="IntelOne Text Medium" panose="020B0703020203020204" pitchFamily="34" charset="0"/>
                        </a:rPr>
                        <a:t>AI accelerator</a:t>
                      </a:r>
                      <a:endParaRPr lang="en-US" sz="1100" b="0" i="0" u="none" strike="noStrike">
                        <a:solidFill>
                          <a:schemeClr val="bg1"/>
                        </a:solidFill>
                        <a:effectLst/>
                        <a:latin typeface="IntelOne Text Medium" panose="020B0703020203020204" pitchFamily="34" charset="0"/>
                      </a:endParaRPr>
                    </a:p>
                  </a:txBody>
                  <a:tcPr marL="0" marR="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Integrated Arc GPU with 8 Xe cores </a:t>
                      </a:r>
                    </a:p>
                    <a:p>
                      <a:pPr algn="l" fontAlgn="b"/>
                      <a:r>
                        <a:rPr lang="en-US" sz="1000" b="0" u="none" strike="noStrike">
                          <a:solidFill>
                            <a:schemeClr val="bg1"/>
                          </a:solidFill>
                          <a:effectLst/>
                        </a:rPr>
                        <a:t>NPU</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Integrated Arc GPU with 8 Xe cores</a:t>
                      </a:r>
                    </a:p>
                    <a:p>
                      <a:pPr algn="l" fontAlgn="b"/>
                      <a:r>
                        <a:rPr lang="en-US" sz="1000" b="0" u="none" strike="noStrike">
                          <a:solidFill>
                            <a:schemeClr val="bg1"/>
                          </a:solidFill>
                          <a:effectLst/>
                        </a:rPr>
                        <a:t>NPU</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N/A</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40599115"/>
                  </a:ext>
                </a:extLst>
              </a:tr>
              <a:tr h="315215">
                <a:tc>
                  <a:txBody>
                    <a:bodyPr/>
                    <a:lstStyle/>
                    <a:p>
                      <a:pPr algn="l" fontAlgn="b"/>
                      <a:r>
                        <a:rPr lang="en-US" sz="1100" b="0" u="none" strike="noStrike">
                          <a:solidFill>
                            <a:schemeClr val="bg1"/>
                          </a:solidFill>
                          <a:effectLst/>
                          <a:latin typeface="IntelOne Text Medium" panose="020B0703020203020204" pitchFamily="34" charset="0"/>
                        </a:rPr>
                        <a:t>Memory</a:t>
                      </a:r>
                      <a:endParaRPr lang="en-US" sz="1100" b="0" i="0" u="none" strike="noStrike">
                        <a:solidFill>
                          <a:schemeClr val="bg1"/>
                        </a:solidFill>
                        <a:effectLst/>
                        <a:latin typeface="IntelOne Text Medium" panose="020B0703020203020204" pitchFamily="34" charset="0"/>
                      </a:endParaRPr>
                    </a:p>
                  </a:txBody>
                  <a:tcPr marL="0" marR="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8 x 4GB</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2 x 8GB</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N/A</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3635469"/>
                  </a:ext>
                </a:extLst>
              </a:tr>
              <a:tr h="315215">
                <a:tc>
                  <a:txBody>
                    <a:bodyPr/>
                    <a:lstStyle/>
                    <a:p>
                      <a:pPr algn="l" fontAlgn="b"/>
                      <a:r>
                        <a:rPr lang="en-US" sz="1100" b="0" u="none" strike="noStrike">
                          <a:solidFill>
                            <a:schemeClr val="bg1"/>
                          </a:solidFill>
                          <a:effectLst/>
                          <a:latin typeface="IntelOne Text Medium" panose="020B0703020203020204" pitchFamily="34" charset="0"/>
                        </a:rPr>
                        <a:t>Disk</a:t>
                      </a:r>
                      <a:endParaRPr lang="en-US" sz="1100" b="0" i="0" u="none" strike="noStrike">
                        <a:solidFill>
                          <a:schemeClr val="bg1"/>
                        </a:solidFill>
                        <a:effectLst/>
                        <a:latin typeface="IntelOne Text Medium" panose="020B0703020203020204" pitchFamily="34" charset="0"/>
                      </a:endParaRPr>
                    </a:p>
                  </a:txBody>
                  <a:tcPr marL="0" marR="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1TB</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500GB</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N/A</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02990922"/>
                  </a:ext>
                </a:extLst>
              </a:tr>
              <a:tr h="315215">
                <a:tc>
                  <a:txBody>
                    <a:bodyPr/>
                    <a:lstStyle/>
                    <a:p>
                      <a:pPr algn="l" fontAlgn="b"/>
                      <a:r>
                        <a:rPr lang="en-US" sz="1100" b="0" u="none" strike="noStrike">
                          <a:solidFill>
                            <a:schemeClr val="bg1"/>
                          </a:solidFill>
                          <a:effectLst/>
                          <a:latin typeface="IntelOne Text Medium" panose="020B0703020203020204" pitchFamily="34" charset="0"/>
                        </a:rPr>
                        <a:t>OS &amp; version</a:t>
                      </a:r>
                      <a:endParaRPr lang="en-US" sz="1100" b="0" i="0" u="none" strike="noStrike">
                        <a:solidFill>
                          <a:schemeClr val="bg1"/>
                        </a:solidFill>
                        <a:effectLst/>
                        <a:latin typeface="IntelOne Text Medium" panose="020B0703020203020204" pitchFamily="34" charset="0"/>
                      </a:endParaRPr>
                    </a:p>
                  </a:txBody>
                  <a:tcPr marL="0" marR="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Ubuntu 24.04.1 LTS</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Ubuntu 24.10</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N/A</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71855613"/>
                  </a:ext>
                </a:extLst>
              </a:tr>
              <a:tr h="315215">
                <a:tc>
                  <a:txBody>
                    <a:bodyPr/>
                    <a:lstStyle/>
                    <a:p>
                      <a:pPr algn="l" fontAlgn="b"/>
                      <a:r>
                        <a:rPr lang="en-US" sz="1100" b="0" u="none" strike="noStrike">
                          <a:solidFill>
                            <a:schemeClr val="bg1"/>
                          </a:solidFill>
                          <a:effectLst/>
                          <a:latin typeface="IntelOne Text Medium" panose="020B0703020203020204" pitchFamily="34" charset="0"/>
                        </a:rPr>
                        <a:t>Inference engine &amp; version</a:t>
                      </a:r>
                      <a:endParaRPr lang="en-US" sz="1100" b="0" i="0" u="none" strike="noStrike">
                        <a:solidFill>
                          <a:schemeClr val="bg1"/>
                        </a:solidFill>
                        <a:effectLst/>
                        <a:latin typeface="IntelOne Text Medium" panose="020B0703020203020204" pitchFamily="34" charset="0"/>
                      </a:endParaRPr>
                    </a:p>
                  </a:txBody>
                  <a:tcPr marL="0" marR="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OpenVINO nightly</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OpenVINO nightly</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N/A</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52694477"/>
                  </a:ext>
                </a:extLst>
              </a:tr>
              <a:tr h="315215">
                <a:tc>
                  <a:txBody>
                    <a:bodyPr/>
                    <a:lstStyle/>
                    <a:p>
                      <a:pPr algn="l" fontAlgn="b"/>
                      <a:r>
                        <a:rPr lang="en-US" sz="1100" b="0" u="none" strike="noStrike">
                          <a:solidFill>
                            <a:schemeClr val="bg1"/>
                          </a:solidFill>
                          <a:effectLst/>
                          <a:latin typeface="IntelOne Text Medium" panose="020B0703020203020204" pitchFamily="34" charset="0"/>
                        </a:rPr>
                        <a:t>Workload/Model</a:t>
                      </a:r>
                      <a:endParaRPr lang="en-US" sz="1100" b="0" i="0" u="none" strike="noStrike">
                        <a:solidFill>
                          <a:schemeClr val="bg1"/>
                        </a:solidFill>
                        <a:effectLst/>
                        <a:latin typeface="IntelOne Text Medium" panose="020B0703020203020204" pitchFamily="34" charset="0"/>
                      </a:endParaRPr>
                    </a:p>
                  </a:txBody>
                  <a:tcPr marL="0" marR="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OpenAI CLIP (int8)</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OpenAI CLIP (int8)</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N/A</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25779587"/>
                  </a:ext>
                </a:extLst>
              </a:tr>
              <a:tr h="408811">
                <a:tc>
                  <a:txBody>
                    <a:bodyPr/>
                    <a:lstStyle/>
                    <a:p>
                      <a:pPr algn="l" fontAlgn="b"/>
                      <a:r>
                        <a:rPr lang="en-US" sz="1100" b="0" u="none" strike="noStrike">
                          <a:solidFill>
                            <a:schemeClr val="bg1"/>
                          </a:solidFill>
                          <a:effectLst/>
                          <a:latin typeface="IntelOne Text Medium" panose="020B0703020203020204" pitchFamily="34" charset="0"/>
                        </a:rPr>
                        <a:t>KPI 1: Inference throughput (CPU | GPU | NPU)</a:t>
                      </a:r>
                      <a:endParaRPr lang="en-US" sz="1100" b="0" i="0" u="none" strike="noStrike">
                        <a:solidFill>
                          <a:schemeClr val="bg1"/>
                        </a:solidFill>
                        <a:effectLst/>
                        <a:latin typeface="IntelOne Text Medium" panose="020B0703020203020204" pitchFamily="34" charset="0"/>
                      </a:endParaRPr>
                    </a:p>
                  </a:txBody>
                  <a:tcPr marL="0" marR="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28 | 95 | 152</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38 | 108 | 192</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1.36 | 1.14 | 1.26</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91463404"/>
                  </a:ext>
                </a:extLst>
              </a:tr>
              <a:tr h="315215">
                <a:tc>
                  <a:txBody>
                    <a:bodyPr/>
                    <a:lstStyle/>
                    <a:p>
                      <a:pPr algn="l" fontAlgn="b"/>
                      <a:r>
                        <a:rPr lang="en-US" sz="1100" b="0" u="none" strike="noStrike">
                          <a:solidFill>
                            <a:schemeClr val="bg1"/>
                          </a:solidFill>
                          <a:effectLst/>
                          <a:latin typeface="IntelOne Text Medium" panose="020B0703020203020204" pitchFamily="34" charset="0"/>
                        </a:rPr>
                        <a:t>KPI 2: Latency (ms) (CPU | GPU | NPU)</a:t>
                      </a:r>
                      <a:endParaRPr lang="en-US" sz="1100" b="0" i="0" u="none" strike="noStrike">
                        <a:solidFill>
                          <a:schemeClr val="bg1"/>
                        </a:solidFill>
                        <a:effectLst/>
                        <a:latin typeface="IntelOne Text Medium" panose="020B0703020203020204" pitchFamily="34" charset="0"/>
                      </a:endParaRPr>
                    </a:p>
                  </a:txBody>
                  <a:tcPr marL="0" marR="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35 | 10.5 | 6.6</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26 | 9.3 | 5.2</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r>
                        <a:rPr lang="en-US" sz="1000" b="0" u="none" strike="noStrike">
                          <a:solidFill>
                            <a:schemeClr val="bg1"/>
                          </a:solidFill>
                          <a:effectLst/>
                        </a:rPr>
                        <a:t>1.35 | 1.13 | 1.27</a:t>
                      </a:r>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62809809"/>
                  </a:ext>
                </a:extLst>
              </a:tr>
              <a:tr h="315215">
                <a:tc>
                  <a:txBody>
                    <a:bodyPr/>
                    <a:lstStyle/>
                    <a:p>
                      <a:pPr algn="l" fontAlgn="t"/>
                      <a:r>
                        <a:rPr lang="en-US" sz="1100" b="0" u="none" strike="noStrike">
                          <a:solidFill>
                            <a:schemeClr val="bg1"/>
                          </a:solidFill>
                          <a:effectLst/>
                          <a:latin typeface="IntelOne Text Medium" panose="020B0703020203020204" pitchFamily="34" charset="0"/>
                        </a:rPr>
                        <a:t>Test date</a:t>
                      </a:r>
                      <a:endParaRPr lang="en-US" sz="1100" b="0" i="0" u="none" strike="noStrike">
                        <a:solidFill>
                          <a:schemeClr val="bg1"/>
                        </a:solidFill>
                        <a:effectLst/>
                        <a:latin typeface="IntelOne Text Medium" panose="020B0703020203020204" pitchFamily="34" charset="0"/>
                      </a:endParaRPr>
                    </a:p>
                  </a:txBody>
                  <a:tcPr marL="0" marR="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541842" rtl="0" eaLnBrk="1" fontAlgn="ctr"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rgbClr val="FFFFFF"/>
                          </a:solidFill>
                          <a:effectLst/>
                          <a:uLnTx/>
                          <a:uFillTx/>
                        </a:rPr>
                        <a:t>As of Nov 2024</a:t>
                      </a:r>
                      <a:endParaRPr kumimoji="0" lang="en-US" sz="1000" b="0" i="0" u="none" strike="noStrike" kern="1200" cap="none" spc="0" normalizeH="0" baseline="0" noProof="0">
                        <a:ln>
                          <a:noFill/>
                        </a:ln>
                        <a:solidFill>
                          <a:srgbClr val="FFFFFF"/>
                        </a:solidFill>
                        <a:effectLst/>
                        <a:uLnTx/>
                        <a:uFillTx/>
                        <a:latin typeface="IntelOne Text Light"/>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541842" rtl="0" eaLnBrk="1" fontAlgn="ctr"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rgbClr val="FFFFFF"/>
                          </a:solidFill>
                          <a:effectLst/>
                          <a:uLnTx/>
                          <a:uFillTx/>
                        </a:rPr>
                        <a:t>As of Nov 2024</a:t>
                      </a:r>
                      <a:endParaRPr kumimoji="0" lang="en-US" sz="1000" b="0" i="0" u="none" strike="noStrike" kern="1200" cap="none" spc="0" normalizeH="0" baseline="0" noProof="0">
                        <a:ln>
                          <a:noFill/>
                        </a:ln>
                        <a:solidFill>
                          <a:srgbClr val="FFFFFF"/>
                        </a:solidFill>
                        <a:effectLst/>
                        <a:uLnTx/>
                        <a:uFillTx/>
                        <a:latin typeface="IntelOne Text Light"/>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fontAlgn="b"/>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73141624"/>
                  </a:ext>
                </a:extLst>
              </a:tr>
              <a:tr h="315215">
                <a:tc>
                  <a:txBody>
                    <a:bodyPr/>
                    <a:lstStyle/>
                    <a:p>
                      <a:pPr algn="l" fontAlgn="t"/>
                      <a:r>
                        <a:rPr lang="en-US" sz="1100" b="0" u="none" strike="noStrike">
                          <a:solidFill>
                            <a:schemeClr val="bg1"/>
                          </a:solidFill>
                          <a:effectLst/>
                          <a:latin typeface="IntelOne Text Medium" panose="020B0703020203020204" pitchFamily="34" charset="0"/>
                        </a:rPr>
                        <a:t>Tested by </a:t>
                      </a:r>
                      <a:endParaRPr lang="en-US" sz="1100" b="0" i="0" u="none" strike="noStrike">
                        <a:solidFill>
                          <a:schemeClr val="bg1"/>
                        </a:solidFill>
                        <a:effectLst/>
                        <a:latin typeface="IntelOne Text Medium" panose="020B0703020203020204" pitchFamily="34" charset="0"/>
                      </a:endParaRPr>
                    </a:p>
                  </a:txBody>
                  <a:tcPr marL="0" marR="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541842" rtl="0" eaLnBrk="1" fontAlgn="ctr"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rgbClr val="FFFFFF"/>
                          </a:solidFill>
                          <a:effectLst/>
                          <a:uLnTx/>
                          <a:uFillTx/>
                        </a:rPr>
                        <a:t>Network Optix </a:t>
                      </a:r>
                      <a:endParaRPr kumimoji="0" lang="en-US" sz="1000" b="0" i="0" u="none" strike="noStrike" kern="1200" cap="none" spc="0" normalizeH="0" baseline="0" noProof="0">
                        <a:ln>
                          <a:noFill/>
                        </a:ln>
                        <a:solidFill>
                          <a:srgbClr val="FFFFFF"/>
                        </a:solidFill>
                        <a:effectLst/>
                        <a:uLnTx/>
                        <a:uFillTx/>
                        <a:latin typeface="IntelOne Text Light"/>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541842" rtl="0" eaLnBrk="1" fontAlgn="ctr"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a:ln>
                            <a:noFill/>
                          </a:ln>
                          <a:solidFill>
                            <a:srgbClr val="FFFFFF"/>
                          </a:solidFill>
                          <a:effectLst/>
                          <a:uLnTx/>
                          <a:uFillTx/>
                        </a:rPr>
                        <a:t>Network Optix </a:t>
                      </a:r>
                      <a:endParaRPr kumimoji="0" lang="en-US" sz="1000" b="0" i="0" u="none" strike="noStrike" kern="1200" cap="none" spc="0" normalizeH="0" baseline="0" noProof="0">
                        <a:ln>
                          <a:noFill/>
                        </a:ln>
                        <a:solidFill>
                          <a:srgbClr val="FFFFFF"/>
                        </a:solidFill>
                        <a:effectLst/>
                        <a:uLnTx/>
                        <a:uFillTx/>
                        <a:latin typeface="IntelOne Text Light"/>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l" fontAlgn="b"/>
                      <a:endParaRPr lang="en-US" sz="1000" b="0" i="0" u="none" strike="noStrike">
                        <a:solidFill>
                          <a:schemeClr val="bg1"/>
                        </a:solidFill>
                        <a:effectLst/>
                        <a:latin typeface="Arial" panose="020B0604020202020204" pitchFamily="34" charset="0"/>
                      </a:endParaRPr>
                    </a:p>
                  </a:txBody>
                  <a:tcPr marL="0" marR="0"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297153910"/>
                  </a:ext>
                </a:extLst>
              </a:tr>
            </a:tbl>
          </a:graphicData>
        </a:graphic>
      </p:graphicFrame>
      <p:sp>
        <p:nvSpPr>
          <p:cNvPr id="4" name="TextBox 3">
            <a:extLst>
              <a:ext uri="{FF2B5EF4-FFF2-40B4-BE49-F238E27FC236}">
                <a16:creationId xmlns:a16="http://schemas.microsoft.com/office/drawing/2014/main" id="{EE2B8BD4-2CEF-7B30-EC49-105C3E28969A}"/>
              </a:ext>
            </a:extLst>
          </p:cNvPr>
          <p:cNvSpPr txBox="1"/>
          <p:nvPr/>
        </p:nvSpPr>
        <p:spPr>
          <a:xfrm>
            <a:off x="413500" y="6242984"/>
            <a:ext cx="10738314" cy="2000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700">
                <a:solidFill>
                  <a:schemeClr val="bg1"/>
                </a:solidFill>
                <a:effectLst/>
                <a:ea typeface="DengXian" panose="02010600030101010101" pitchFamily="2" charset="-122"/>
              </a:rPr>
              <a:t>Intel does not control or audit third party data. You should consult other sources to evaluate accuracy. </a:t>
            </a:r>
            <a:endParaRPr lang="en-US" sz="700">
              <a:solidFill>
                <a:schemeClr val="bg1"/>
              </a:solidFill>
            </a:endParaRPr>
          </a:p>
        </p:txBody>
      </p:sp>
    </p:spTree>
    <p:extLst>
      <p:ext uri="{BB962C8B-B14F-4D97-AF65-F5344CB8AC3E}">
        <p14:creationId xmlns:p14="http://schemas.microsoft.com/office/powerpoint/2010/main" val="364860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8D578-B98B-8E81-121A-12ABF4C6E23A}"/>
              </a:ext>
            </a:extLst>
          </p:cNvPr>
          <p:cNvSpPr>
            <a:spLocks noGrp="1"/>
          </p:cNvSpPr>
          <p:nvPr>
            <p:ph type="title"/>
          </p:nvPr>
        </p:nvSpPr>
        <p:spPr/>
        <p:txBody>
          <a:bodyPr>
            <a:normAutofit fontScale="90000"/>
          </a:bodyPr>
          <a:lstStyle/>
          <a:p>
            <a:r>
              <a:rPr lang="pt-BR"/>
              <a:t>Samsung Medison Test </a:t>
            </a:r>
            <a:r>
              <a:rPr lang="en-US"/>
              <a:t>Results and Configurations</a:t>
            </a:r>
          </a:p>
        </p:txBody>
      </p:sp>
      <p:graphicFrame>
        <p:nvGraphicFramePr>
          <p:cNvPr id="4" name="Table 3">
            <a:extLst>
              <a:ext uri="{FF2B5EF4-FFF2-40B4-BE49-F238E27FC236}">
                <a16:creationId xmlns:a16="http://schemas.microsoft.com/office/drawing/2014/main" id="{704A495C-B2B6-441E-AA25-84B0EB019C6E}"/>
              </a:ext>
            </a:extLst>
          </p:cNvPr>
          <p:cNvGraphicFramePr>
            <a:graphicFrameLocks noGrp="1"/>
          </p:cNvGraphicFramePr>
          <p:nvPr>
            <p:extLst>
              <p:ext uri="{D42A27DB-BD31-4B8C-83A1-F6EECF244321}">
                <p14:modId xmlns:p14="http://schemas.microsoft.com/office/powerpoint/2010/main" val="3833291362"/>
              </p:ext>
            </p:extLst>
          </p:nvPr>
        </p:nvGraphicFramePr>
        <p:xfrm>
          <a:off x="454026" y="1297173"/>
          <a:ext cx="10873154" cy="4385760"/>
        </p:xfrm>
        <a:graphic>
          <a:graphicData uri="http://schemas.openxmlformats.org/drawingml/2006/table">
            <a:tbl>
              <a:tblPr>
                <a:tableStyleId>{BC89EF96-8CEA-46FF-86C4-4CE0E7609802}</a:tableStyleId>
              </a:tblPr>
              <a:tblGrid>
                <a:gridCol w="2463680">
                  <a:extLst>
                    <a:ext uri="{9D8B030D-6E8A-4147-A177-3AD203B41FA5}">
                      <a16:colId xmlns:a16="http://schemas.microsoft.com/office/drawing/2014/main" val="968277664"/>
                    </a:ext>
                  </a:extLst>
                </a:gridCol>
                <a:gridCol w="3037817">
                  <a:extLst>
                    <a:ext uri="{9D8B030D-6E8A-4147-A177-3AD203B41FA5}">
                      <a16:colId xmlns:a16="http://schemas.microsoft.com/office/drawing/2014/main" val="210761043"/>
                    </a:ext>
                  </a:extLst>
                </a:gridCol>
                <a:gridCol w="3050639">
                  <a:extLst>
                    <a:ext uri="{9D8B030D-6E8A-4147-A177-3AD203B41FA5}">
                      <a16:colId xmlns:a16="http://schemas.microsoft.com/office/drawing/2014/main" val="2519534987"/>
                    </a:ext>
                  </a:extLst>
                </a:gridCol>
                <a:gridCol w="2321018">
                  <a:extLst>
                    <a:ext uri="{9D8B030D-6E8A-4147-A177-3AD203B41FA5}">
                      <a16:colId xmlns:a16="http://schemas.microsoft.com/office/drawing/2014/main" val="104062203"/>
                    </a:ext>
                  </a:extLst>
                </a:gridCol>
              </a:tblGrid>
              <a:tr h="455867">
                <a:tc>
                  <a:txBody>
                    <a:bodyPr/>
                    <a:lstStyle/>
                    <a:p>
                      <a:pPr marL="0" marR="0">
                        <a:spcBef>
                          <a:spcPts val="0"/>
                        </a:spcBef>
                        <a:spcAft>
                          <a:spcPts val="0"/>
                        </a:spcAft>
                      </a:pPr>
                      <a:r>
                        <a:rPr lang="en-US" sz="1200">
                          <a:solidFill>
                            <a:schemeClr val="bg1"/>
                          </a:solidFill>
                          <a:effectLst/>
                        </a:rPr>
                        <a:t> </a:t>
                      </a:r>
                      <a:endParaRPr lang="en-US" sz="1200">
                        <a:solidFill>
                          <a:schemeClr val="bg1"/>
                        </a:solidFill>
                        <a:effectLst/>
                        <a:latin typeface="+mn-lt"/>
                        <a:ea typeface="DengXian" panose="02010600030101010101" pitchFamily="2" charset="-122"/>
                      </a:endParaRPr>
                    </a:p>
                  </a:txBody>
                  <a:tcPr marL="74379" marR="74379" marT="0" marB="0">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algn="l" defTabSz="914400" rtl="0" eaLnBrk="1" fontAlgn="b" latinLnBrk="0" hangingPunct="1"/>
                      <a:r>
                        <a:rPr lang="en-US" sz="1200" b="0" i="0" u="none" strike="noStrike" kern="1200">
                          <a:solidFill>
                            <a:schemeClr val="bg1"/>
                          </a:solidFill>
                          <a:effectLst/>
                          <a:latin typeface="IntelOne Text Medium" panose="020B0503020203020204" pitchFamily="34" charset="77"/>
                          <a:ea typeface="+mn-ea"/>
                          <a:cs typeface="+mn-cs"/>
                        </a:rPr>
                        <a:t>Baseline system</a:t>
                      </a:r>
                    </a:p>
                  </a:txBody>
                  <a:tcPr marL="108000" marR="10800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algn="l" defTabSz="914400" rtl="0" eaLnBrk="1" fontAlgn="b" latinLnBrk="0" hangingPunct="1"/>
                      <a:r>
                        <a:rPr lang="en-US" sz="1200" b="0" i="0" u="none" strike="noStrike" kern="1200">
                          <a:solidFill>
                            <a:schemeClr val="bg1"/>
                          </a:solidFill>
                          <a:effectLst/>
                          <a:latin typeface="IntelOne Text Medium" panose="020B0503020203020204" pitchFamily="34" charset="77"/>
                          <a:ea typeface="+mn-ea"/>
                          <a:cs typeface="+mn-cs"/>
                        </a:rPr>
                        <a:t>ARL system</a:t>
                      </a:r>
                    </a:p>
                  </a:txBody>
                  <a:tcPr marL="108000" marR="108000" marT="108000" marB="108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200">
                          <a:solidFill>
                            <a:schemeClr val="bg1"/>
                          </a:solidFill>
                          <a:effectLst/>
                          <a:latin typeface="IntelOne Text Medium" panose="020B0703020203020204" pitchFamily="34" charset="0"/>
                        </a:rPr>
                        <a:t>Perf Delta</a:t>
                      </a:r>
                      <a:endParaRPr lang="en-US" sz="1200">
                        <a:solidFill>
                          <a:schemeClr val="bg1"/>
                        </a:solidFill>
                        <a:effectLst/>
                        <a:latin typeface="IntelOne Text Medium" panose="020B0703020203020204" pitchFamily="34" charset="0"/>
                        <a:ea typeface="DengXian" panose="02010600030101010101" pitchFamily="2" charset="-122"/>
                      </a:endParaRPr>
                    </a:p>
                  </a:txBody>
                  <a:tcPr marL="74379" marR="74379" marT="0" marB="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10972164"/>
                  </a:ext>
                </a:extLst>
              </a:tr>
              <a:tr h="209008">
                <a:tc>
                  <a:txBody>
                    <a:bodyPr/>
                    <a:lstStyle/>
                    <a:p>
                      <a:pPr marL="0" marR="0">
                        <a:spcBef>
                          <a:spcPts val="0"/>
                        </a:spcBef>
                        <a:spcAft>
                          <a:spcPts val="0"/>
                        </a:spcAft>
                      </a:pPr>
                      <a:r>
                        <a:rPr lang="en-US" sz="1200">
                          <a:solidFill>
                            <a:schemeClr val="bg1"/>
                          </a:solidFill>
                          <a:effectLst/>
                          <a:latin typeface="IntelOne Text Medium" panose="020B0703020203020204" pitchFamily="34" charset="0"/>
                        </a:rPr>
                        <a:t>CPU</a:t>
                      </a:r>
                      <a:endParaRPr lang="en-US" sz="1200">
                        <a:solidFill>
                          <a:schemeClr val="bg1"/>
                        </a:solidFill>
                        <a:effectLst/>
                        <a:latin typeface="IntelOne Text Medium" panose="020B0703020203020204" pitchFamily="34" charset="0"/>
                        <a:ea typeface="DengXian" panose="02010600030101010101" pitchFamily="2" charset="-122"/>
                      </a:endParaRPr>
                    </a:p>
                  </a:txBody>
                  <a:tcPr marL="74379" marR="74379"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a:solidFill>
                            <a:schemeClr val="bg1"/>
                          </a:solidFill>
                          <a:effectLst/>
                        </a:rPr>
                        <a:t>Intel Core i5-8400H</a:t>
                      </a:r>
                      <a:endParaRPr lang="en-US" sz="100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a:solidFill>
                            <a:schemeClr val="bg1"/>
                          </a:solidFill>
                          <a:effectLst/>
                        </a:rPr>
                        <a:t>Intel Core Ultra 7 265H</a:t>
                      </a:r>
                      <a:endParaRPr lang="en-US" sz="100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a:solidFill>
                            <a:schemeClr val="bg1"/>
                          </a:solidFill>
                          <a:effectLst/>
                        </a:rPr>
                        <a:t>Not needed</a:t>
                      </a:r>
                      <a:endParaRPr lang="en-US" sz="100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66824150"/>
                  </a:ext>
                </a:extLst>
              </a:tr>
              <a:tr h="209008">
                <a:tc>
                  <a:txBody>
                    <a:bodyPr/>
                    <a:lstStyle/>
                    <a:p>
                      <a:pPr marL="0" marR="0">
                        <a:spcBef>
                          <a:spcPts val="0"/>
                        </a:spcBef>
                        <a:spcAft>
                          <a:spcPts val="0"/>
                        </a:spcAft>
                      </a:pPr>
                      <a:r>
                        <a:rPr lang="en-US" sz="1200">
                          <a:solidFill>
                            <a:schemeClr val="bg1"/>
                          </a:solidFill>
                          <a:effectLst/>
                          <a:latin typeface="IntelOne Text Medium" panose="020B0703020203020204" pitchFamily="34" charset="0"/>
                        </a:rPr>
                        <a:t>GPU</a:t>
                      </a:r>
                      <a:endParaRPr lang="en-US" sz="1200">
                        <a:solidFill>
                          <a:schemeClr val="bg1"/>
                        </a:solidFill>
                        <a:effectLst/>
                        <a:latin typeface="IntelOne Text Medium" panose="020B0703020203020204" pitchFamily="34" charset="0"/>
                        <a:ea typeface="DengXian" panose="02010600030101010101" pitchFamily="2" charset="-122"/>
                      </a:endParaRPr>
                    </a:p>
                  </a:txBody>
                  <a:tcPr marL="74379" marR="74379"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a:solidFill>
                            <a:schemeClr val="bg1"/>
                          </a:solidFill>
                          <a:effectLst/>
                        </a:rPr>
                        <a:t>NVIDIA RTX 3050 </a:t>
                      </a:r>
                      <a:r>
                        <a:rPr lang="en-US" sz="1000" b="0">
                          <a:solidFill>
                            <a:schemeClr val="bg1"/>
                          </a:solidFill>
                          <a:effectLst/>
                        </a:rPr>
                        <a:t>6GB</a:t>
                      </a:r>
                      <a:endParaRPr lang="en-US" sz="1000" b="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a:solidFill>
                            <a:schemeClr val="bg1"/>
                          </a:solidFill>
                          <a:effectLst/>
                        </a:rPr>
                        <a:t>Built-in Intel Arc GPU or  NPU</a:t>
                      </a:r>
                      <a:endParaRPr lang="en-US" sz="100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a:solidFill>
                            <a:schemeClr val="bg1"/>
                          </a:solidFill>
                          <a:effectLst/>
                        </a:rPr>
                        <a:t>Not needed</a:t>
                      </a:r>
                      <a:endParaRPr lang="en-US" sz="100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75903171"/>
                  </a:ext>
                </a:extLst>
              </a:tr>
              <a:tr h="209008">
                <a:tc>
                  <a:txBody>
                    <a:bodyPr/>
                    <a:lstStyle/>
                    <a:p>
                      <a:pPr marL="0" marR="0">
                        <a:spcBef>
                          <a:spcPts val="0"/>
                        </a:spcBef>
                        <a:spcAft>
                          <a:spcPts val="0"/>
                        </a:spcAft>
                      </a:pPr>
                      <a:r>
                        <a:rPr lang="en-US" sz="1200">
                          <a:solidFill>
                            <a:schemeClr val="bg1"/>
                          </a:solidFill>
                          <a:effectLst/>
                          <a:latin typeface="IntelOne Text Medium" panose="020B0703020203020204" pitchFamily="34" charset="0"/>
                        </a:rPr>
                        <a:t>Memory</a:t>
                      </a:r>
                      <a:endParaRPr lang="en-US" sz="1200">
                        <a:solidFill>
                          <a:schemeClr val="bg1"/>
                        </a:solidFill>
                        <a:effectLst/>
                        <a:latin typeface="IntelOne Text Medium" panose="020B0703020203020204" pitchFamily="34" charset="0"/>
                        <a:ea typeface="DengXian" panose="02010600030101010101" pitchFamily="2" charset="-122"/>
                      </a:endParaRPr>
                    </a:p>
                  </a:txBody>
                  <a:tcPr marL="74379" marR="74379"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a:solidFill>
                            <a:schemeClr val="bg1"/>
                          </a:solidFill>
                          <a:effectLst/>
                        </a:rPr>
                        <a:t>16GB DDR4</a:t>
                      </a:r>
                      <a:endParaRPr lang="en-US" sz="100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a:solidFill>
                            <a:schemeClr val="bg1"/>
                          </a:solidFill>
                          <a:effectLst/>
                        </a:rPr>
                        <a:t>16GB DDR5</a:t>
                      </a:r>
                      <a:endParaRPr lang="en-US" sz="100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a:solidFill>
                            <a:schemeClr val="bg1"/>
                          </a:solidFill>
                          <a:effectLst/>
                        </a:rPr>
                        <a:t>Not needed</a:t>
                      </a:r>
                      <a:endParaRPr lang="en-US" sz="100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75755536"/>
                  </a:ext>
                </a:extLst>
              </a:tr>
              <a:tr h="209008">
                <a:tc>
                  <a:txBody>
                    <a:bodyPr/>
                    <a:lstStyle/>
                    <a:p>
                      <a:pPr marL="0" marR="0">
                        <a:spcBef>
                          <a:spcPts val="0"/>
                        </a:spcBef>
                        <a:spcAft>
                          <a:spcPts val="0"/>
                        </a:spcAft>
                      </a:pPr>
                      <a:r>
                        <a:rPr lang="en-US" sz="1200">
                          <a:solidFill>
                            <a:schemeClr val="bg1"/>
                          </a:solidFill>
                          <a:effectLst/>
                          <a:latin typeface="IntelOne Text Medium" panose="020B0703020203020204" pitchFamily="34" charset="0"/>
                        </a:rPr>
                        <a:t>Disk</a:t>
                      </a:r>
                      <a:endParaRPr lang="en-US" sz="1200">
                        <a:solidFill>
                          <a:schemeClr val="bg1"/>
                        </a:solidFill>
                        <a:effectLst/>
                        <a:latin typeface="IntelOne Text Medium" panose="020B0703020203020204" pitchFamily="34" charset="0"/>
                        <a:ea typeface="DengXian" panose="02010600030101010101" pitchFamily="2" charset="-122"/>
                      </a:endParaRPr>
                    </a:p>
                  </a:txBody>
                  <a:tcPr marL="74379" marR="74379"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a:solidFill>
                            <a:schemeClr val="bg1"/>
                          </a:solidFill>
                          <a:effectLst/>
                        </a:rPr>
                        <a:t>512G M.2 NVMe </a:t>
                      </a:r>
                      <a:endParaRPr lang="en-US" sz="100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a:solidFill>
                            <a:schemeClr val="bg1"/>
                          </a:solidFill>
                          <a:effectLst/>
                        </a:rPr>
                        <a:t>512G SSD</a:t>
                      </a:r>
                      <a:endParaRPr lang="en-US" sz="100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a:solidFill>
                            <a:schemeClr val="bg1"/>
                          </a:solidFill>
                          <a:effectLst/>
                        </a:rPr>
                        <a:t>Not needed</a:t>
                      </a:r>
                      <a:endParaRPr lang="en-US" sz="100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92548774"/>
                  </a:ext>
                </a:extLst>
              </a:tr>
              <a:tr h="209008">
                <a:tc>
                  <a:txBody>
                    <a:bodyPr/>
                    <a:lstStyle/>
                    <a:p>
                      <a:pPr marL="0" marR="0">
                        <a:spcBef>
                          <a:spcPts val="0"/>
                        </a:spcBef>
                        <a:spcAft>
                          <a:spcPts val="0"/>
                        </a:spcAft>
                      </a:pPr>
                      <a:r>
                        <a:rPr lang="en-US" sz="1200">
                          <a:solidFill>
                            <a:schemeClr val="bg1"/>
                          </a:solidFill>
                          <a:effectLst/>
                          <a:latin typeface="IntelOne Text Medium" panose="020B0703020203020204" pitchFamily="34" charset="0"/>
                        </a:rPr>
                        <a:t>OS and version</a:t>
                      </a:r>
                      <a:endParaRPr lang="en-US" sz="1200">
                        <a:solidFill>
                          <a:schemeClr val="bg1"/>
                        </a:solidFill>
                        <a:effectLst/>
                        <a:latin typeface="IntelOne Text Medium" panose="020B0703020203020204" pitchFamily="34" charset="0"/>
                        <a:ea typeface="DengXian" panose="02010600030101010101" pitchFamily="2" charset="-122"/>
                      </a:endParaRPr>
                    </a:p>
                  </a:txBody>
                  <a:tcPr marL="74379" marR="74379"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a:solidFill>
                            <a:schemeClr val="bg1"/>
                          </a:solidFill>
                          <a:effectLst/>
                        </a:rPr>
                        <a:t>Windows 10 IoT Enterprise LTSC </a:t>
                      </a:r>
                      <a:endParaRPr lang="en-US" sz="100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a:solidFill>
                            <a:schemeClr val="bg1"/>
                          </a:solidFill>
                          <a:effectLst/>
                        </a:rPr>
                        <a:t>Windows 11 IoT Enterprise LTSC</a:t>
                      </a:r>
                      <a:endParaRPr lang="en-US" sz="100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a:solidFill>
                            <a:schemeClr val="bg1"/>
                          </a:solidFill>
                          <a:effectLst/>
                        </a:rPr>
                        <a:t>Not needed</a:t>
                      </a:r>
                      <a:endParaRPr lang="en-US" sz="100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744120121"/>
                  </a:ext>
                </a:extLst>
              </a:tr>
              <a:tr h="380711">
                <a:tc>
                  <a:txBody>
                    <a:bodyPr/>
                    <a:lstStyle/>
                    <a:p>
                      <a:pPr marL="0" marR="0" lvl="0" indent="0">
                        <a:spcBef>
                          <a:spcPts val="0"/>
                        </a:spcBef>
                        <a:spcAft>
                          <a:spcPts val="0"/>
                        </a:spcAft>
                        <a:buFont typeface="+mj-lt"/>
                        <a:buNone/>
                      </a:pPr>
                      <a:r>
                        <a:rPr lang="en-US" sz="1200">
                          <a:solidFill>
                            <a:schemeClr val="bg1"/>
                          </a:solidFill>
                          <a:effectLst/>
                          <a:latin typeface="IntelOne Text Medium" panose="020B0703020203020204" pitchFamily="34" charset="0"/>
                        </a:rPr>
                        <a:t>Tested software/workload</a:t>
                      </a:r>
                      <a:endParaRPr lang="en-US" sz="1200">
                        <a:solidFill>
                          <a:schemeClr val="bg1"/>
                        </a:solidFill>
                        <a:effectLst/>
                        <a:latin typeface="IntelOne Text Medium" panose="020B0703020203020204" pitchFamily="34" charset="0"/>
                        <a:ea typeface="DengXian" panose="02010600030101010101" pitchFamily="2" charset="-122"/>
                      </a:endParaRPr>
                    </a:p>
                  </a:txBody>
                  <a:tcPr marL="74379" marR="74379"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a:solidFill>
                            <a:schemeClr val="bg1"/>
                          </a:solidFill>
                          <a:effectLst/>
                        </a:rPr>
                        <a:t>Live Assist with Vit-Small model</a:t>
                      </a:r>
                      <a:endParaRPr lang="en-US" sz="100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a:solidFill>
                            <a:schemeClr val="bg1"/>
                          </a:solidFill>
                          <a:effectLst/>
                        </a:rPr>
                        <a:t>Live Assist with Vit-Small model</a:t>
                      </a:r>
                      <a:endParaRPr lang="en-US" sz="100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a:solidFill>
                            <a:schemeClr val="bg1"/>
                          </a:solidFill>
                          <a:effectLst/>
                        </a:rPr>
                        <a:t>-</a:t>
                      </a:r>
                      <a:endParaRPr lang="en-US" sz="100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81258952"/>
                  </a:ext>
                </a:extLst>
              </a:tr>
              <a:tr h="556037">
                <a:tc>
                  <a:txBody>
                    <a:bodyPr/>
                    <a:lstStyle/>
                    <a:p>
                      <a:pPr marL="0" marR="0">
                        <a:spcBef>
                          <a:spcPts val="0"/>
                        </a:spcBef>
                        <a:spcAft>
                          <a:spcPts val="0"/>
                        </a:spcAft>
                      </a:pPr>
                      <a:r>
                        <a:rPr lang="en-US" sz="1200">
                          <a:solidFill>
                            <a:schemeClr val="bg1"/>
                          </a:solidFill>
                          <a:effectLst/>
                          <a:latin typeface="IntelOne Text Medium" panose="020B0703020203020204" pitchFamily="34" charset="0"/>
                        </a:rPr>
                        <a:t>Throughput result (FPS)</a:t>
                      </a:r>
                      <a:endParaRPr lang="en-US" sz="1200">
                        <a:solidFill>
                          <a:schemeClr val="bg1"/>
                        </a:solidFill>
                        <a:effectLst/>
                        <a:latin typeface="IntelOne Text Medium" panose="020B0703020203020204" pitchFamily="34" charset="0"/>
                        <a:ea typeface="DengXian" panose="02010600030101010101" pitchFamily="2" charset="-122"/>
                      </a:endParaRPr>
                    </a:p>
                  </a:txBody>
                  <a:tcPr marL="74379" marR="74379"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a:solidFill>
                            <a:schemeClr val="bg1"/>
                          </a:solidFill>
                          <a:effectLst/>
                        </a:rPr>
                        <a:t>50 to 55</a:t>
                      </a:r>
                      <a:endParaRPr lang="en-US" sz="100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a:solidFill>
                            <a:schemeClr val="bg1"/>
                          </a:solidFill>
                          <a:effectLst/>
                        </a:rPr>
                        <a:t>GPU only: 200</a:t>
                      </a:r>
                    </a:p>
                    <a:p>
                      <a:pPr marL="0" marR="0">
                        <a:spcBef>
                          <a:spcPts val="0"/>
                        </a:spcBef>
                        <a:spcAft>
                          <a:spcPts val="0"/>
                        </a:spcAft>
                      </a:pPr>
                      <a:r>
                        <a:rPr lang="en-US" sz="1000">
                          <a:solidFill>
                            <a:schemeClr val="bg1"/>
                          </a:solidFill>
                          <a:effectLst/>
                        </a:rPr>
                        <a:t>NPU only: 58</a:t>
                      </a:r>
                      <a:endParaRPr lang="en-US" sz="100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b="1">
                          <a:solidFill>
                            <a:schemeClr val="bg1"/>
                          </a:solidFill>
                          <a:effectLst/>
                        </a:rPr>
                        <a:t>GPU: 3.64X</a:t>
                      </a:r>
                    </a:p>
                    <a:p>
                      <a:pPr marL="0" marR="0">
                        <a:spcBef>
                          <a:spcPts val="0"/>
                        </a:spcBef>
                        <a:spcAft>
                          <a:spcPts val="0"/>
                        </a:spcAft>
                      </a:pPr>
                      <a:r>
                        <a:rPr lang="en-US" sz="1000" b="1">
                          <a:solidFill>
                            <a:schemeClr val="bg1"/>
                          </a:solidFill>
                          <a:effectLst/>
                        </a:rPr>
                        <a:t>NPU: 1.05X</a:t>
                      </a:r>
                      <a:endParaRPr lang="en-US" sz="1000" b="1" i="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12368331"/>
                  </a:ext>
                </a:extLst>
              </a:tr>
              <a:tr h="836031">
                <a:tc>
                  <a:txBody>
                    <a:bodyPr/>
                    <a:lstStyle/>
                    <a:p>
                      <a:pPr marL="0" marR="0">
                        <a:spcBef>
                          <a:spcPts val="0"/>
                        </a:spcBef>
                        <a:spcAft>
                          <a:spcPts val="0"/>
                        </a:spcAft>
                      </a:pPr>
                      <a:r>
                        <a:rPr lang="en-US" sz="1200">
                          <a:solidFill>
                            <a:schemeClr val="bg1"/>
                          </a:solidFill>
                          <a:effectLst/>
                          <a:latin typeface="IntelOne Text Medium" panose="020B0703020203020204" pitchFamily="34" charset="0"/>
                        </a:rPr>
                        <a:t>Power consumption (W)</a:t>
                      </a:r>
                      <a:endParaRPr lang="en-US" sz="1200">
                        <a:solidFill>
                          <a:schemeClr val="bg1"/>
                        </a:solidFill>
                        <a:effectLst/>
                        <a:latin typeface="IntelOne Text Medium" panose="020B0703020203020204" pitchFamily="34" charset="0"/>
                        <a:ea typeface="DengXian" panose="02010600030101010101" pitchFamily="2" charset="-122"/>
                      </a:endParaRPr>
                    </a:p>
                  </a:txBody>
                  <a:tcPr marL="74379" marR="74379"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a:solidFill>
                            <a:schemeClr val="bg1"/>
                          </a:solidFill>
                          <a:effectLst/>
                        </a:rPr>
                        <a:t>105</a:t>
                      </a:r>
                      <a:endParaRPr lang="en-US" sz="100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a:solidFill>
                            <a:schemeClr val="bg1"/>
                          </a:solidFill>
                          <a:effectLst/>
                        </a:rPr>
                        <a:t>24.9</a:t>
                      </a:r>
                      <a:endParaRPr lang="en-US" sz="100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r>
                        <a:rPr lang="en-US" sz="1000" b="1">
                          <a:solidFill>
                            <a:schemeClr val="bg1"/>
                          </a:solidFill>
                          <a:effectLst/>
                        </a:rPr>
                        <a:t>4.21X</a:t>
                      </a:r>
                    </a:p>
                    <a:p>
                      <a:pPr marL="0" marR="0">
                        <a:spcBef>
                          <a:spcPts val="0"/>
                        </a:spcBef>
                        <a:spcAft>
                          <a:spcPts val="0"/>
                        </a:spcAft>
                      </a:pPr>
                      <a:endParaRPr lang="en-US" sz="1000">
                        <a:solidFill>
                          <a:schemeClr val="bg1"/>
                        </a:solidFill>
                      </a:endParaRPr>
                    </a:p>
                    <a:p>
                      <a:pPr marL="0" marR="0">
                        <a:spcBef>
                          <a:spcPts val="0"/>
                        </a:spcBef>
                        <a:spcAft>
                          <a:spcPts val="0"/>
                        </a:spcAft>
                      </a:pPr>
                      <a:r>
                        <a:rPr lang="en-US" sz="1000">
                          <a:solidFill>
                            <a:schemeClr val="bg1"/>
                          </a:solidFill>
                        </a:rPr>
                        <a:t>Percentage =(105−24.9​)×100≈321.69%</a:t>
                      </a:r>
                      <a:endParaRPr lang="en-US" sz="1000" b="1" i="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5427027"/>
                  </a:ext>
                </a:extLst>
              </a:tr>
              <a:tr h="556037">
                <a:tc>
                  <a:txBody>
                    <a:bodyPr/>
                    <a:lstStyle/>
                    <a:p>
                      <a:pPr algn="l" fontAlgn="t"/>
                      <a:r>
                        <a:rPr lang="en-US" sz="1100" b="0" u="none" strike="noStrike">
                          <a:solidFill>
                            <a:schemeClr val="bg1"/>
                          </a:solidFill>
                          <a:effectLst/>
                          <a:latin typeface="IntelOne Text Medium" panose="020B0703020203020204" pitchFamily="34" charset="0"/>
                        </a:rPr>
                        <a:t>Test date</a:t>
                      </a:r>
                      <a:endParaRPr lang="en-US" sz="1100" b="0" i="0" u="none" strike="noStrike">
                        <a:solidFill>
                          <a:schemeClr val="bg1"/>
                        </a:solidFill>
                        <a:effectLst/>
                        <a:latin typeface="IntelOne Text Medium" panose="020B0703020203020204" pitchFamily="34" charset="0"/>
                      </a:endParaRPr>
                    </a:p>
                  </a:txBody>
                  <a:tcPr marL="0" marR="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541842"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Text Light"/>
                        </a:rPr>
                        <a:t>As of Nov 2024</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541842"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IntelOne Text Light"/>
                        </a:rPr>
                        <a:t>As of Nov 2024</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a:spcBef>
                          <a:spcPts val="0"/>
                        </a:spcBef>
                        <a:spcAft>
                          <a:spcPts val="0"/>
                        </a:spcAft>
                      </a:pPr>
                      <a:endParaRPr lang="en-US" sz="1000" b="1" i="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8764275"/>
                  </a:ext>
                </a:extLst>
              </a:tr>
              <a:tr h="556037">
                <a:tc>
                  <a:txBody>
                    <a:bodyPr/>
                    <a:lstStyle/>
                    <a:p>
                      <a:pPr algn="l" fontAlgn="t"/>
                      <a:r>
                        <a:rPr lang="en-US" sz="1100" b="0" i="0" u="none" strike="noStrike">
                          <a:solidFill>
                            <a:schemeClr val="bg1"/>
                          </a:solidFill>
                          <a:effectLst/>
                          <a:latin typeface="IntelOne Text Medium" panose="020B0703020203020204" pitchFamily="34" charset="0"/>
                        </a:rPr>
                        <a:t>Tested by </a:t>
                      </a:r>
                    </a:p>
                  </a:txBody>
                  <a:tcPr marL="0" marR="0" marT="0" marB="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541842"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n-lt"/>
                        </a:rPr>
                        <a:t>Samsung Medison </a:t>
                      </a:r>
                      <a:endParaRPr kumimoji="0" lang="en-US" sz="1000" b="0" i="0" u="none" strike="noStrike" kern="1200" cap="none" spc="0" normalizeH="0" baseline="0" noProof="0">
                        <a:ln>
                          <a:noFill/>
                        </a:ln>
                        <a:solidFill>
                          <a:srgbClr val="FFFFFF"/>
                        </a:solidFill>
                        <a:effectLst/>
                        <a:uLnTx/>
                        <a:uFillTx/>
                        <a:latin typeface="IntelOne Text Light"/>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541842" rtl="0" eaLnBrk="1" fontAlgn="ctr"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n-lt"/>
                        </a:rPr>
                        <a:t>Samsung Medison </a:t>
                      </a:r>
                      <a:endParaRPr kumimoji="0" lang="en-US" sz="1000" b="0" i="0" u="none" strike="noStrike" kern="1200" cap="none" spc="0" normalizeH="0" baseline="0" noProof="0">
                        <a:ln>
                          <a:noFill/>
                        </a:ln>
                        <a:solidFill>
                          <a:srgbClr val="FFFFFF"/>
                        </a:solidFill>
                        <a:effectLst/>
                        <a:uLnTx/>
                        <a:uFillTx/>
                        <a:latin typeface="IntelOne Text Light"/>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a:spcBef>
                          <a:spcPts val="0"/>
                        </a:spcBef>
                        <a:spcAft>
                          <a:spcPts val="0"/>
                        </a:spcAft>
                      </a:pPr>
                      <a:endParaRPr lang="en-US" sz="1000" b="1" i="0">
                        <a:solidFill>
                          <a:schemeClr val="bg1"/>
                        </a:solidFill>
                        <a:effectLst/>
                        <a:latin typeface="+mn-lt"/>
                        <a:ea typeface="DengXian" panose="02010600030101010101" pitchFamily="2" charset="-122"/>
                      </a:endParaRPr>
                    </a:p>
                  </a:txBody>
                  <a:tcPr marL="74379" marR="74379" marT="0" marB="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588770558"/>
                  </a:ext>
                </a:extLst>
              </a:tr>
            </a:tbl>
          </a:graphicData>
        </a:graphic>
      </p:graphicFrame>
      <p:sp>
        <p:nvSpPr>
          <p:cNvPr id="5" name="TextBox 4">
            <a:extLst>
              <a:ext uri="{FF2B5EF4-FFF2-40B4-BE49-F238E27FC236}">
                <a16:creationId xmlns:a16="http://schemas.microsoft.com/office/drawing/2014/main" id="{BA5952E2-8C94-5A9E-600A-354444D8D775}"/>
              </a:ext>
            </a:extLst>
          </p:cNvPr>
          <p:cNvSpPr txBox="1"/>
          <p:nvPr/>
        </p:nvSpPr>
        <p:spPr>
          <a:xfrm>
            <a:off x="413500" y="6242984"/>
            <a:ext cx="10738314" cy="2000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700">
                <a:solidFill>
                  <a:schemeClr val="bg1"/>
                </a:solidFill>
                <a:effectLst/>
                <a:ea typeface="DengXian" panose="02010600030101010101" pitchFamily="2" charset="-122"/>
              </a:rPr>
              <a:t>Intel does not control or audit third party data. You should consult other sources to evaluate accuracy. </a:t>
            </a:r>
            <a:endParaRPr lang="en-US" sz="700">
              <a:solidFill>
                <a:schemeClr val="bg1"/>
              </a:solidFill>
            </a:endParaRPr>
          </a:p>
        </p:txBody>
      </p:sp>
    </p:spTree>
    <p:extLst>
      <p:ext uri="{BB962C8B-B14F-4D97-AF65-F5344CB8AC3E}">
        <p14:creationId xmlns:p14="http://schemas.microsoft.com/office/powerpoint/2010/main" val="240898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CCABB-81DA-F307-14A1-4B8D798321E3}"/>
              </a:ext>
            </a:extLst>
          </p:cNvPr>
          <p:cNvSpPr>
            <a:spLocks noGrp="1"/>
          </p:cNvSpPr>
          <p:nvPr>
            <p:ph type="title"/>
          </p:nvPr>
        </p:nvSpPr>
        <p:spPr>
          <a:xfrm>
            <a:off x="590591" y="204103"/>
            <a:ext cx="11010816" cy="952499"/>
          </a:xfrm>
        </p:spPr>
        <p:txBody>
          <a:bodyPr/>
          <a:lstStyle/>
          <a:p>
            <a:r>
              <a:rPr lang="en-US">
                <a:solidFill>
                  <a:schemeClr val="bg1"/>
                </a:solidFill>
              </a:rPr>
              <a:t>Customer Quotes</a:t>
            </a:r>
          </a:p>
        </p:txBody>
      </p:sp>
      <p:sp>
        <p:nvSpPr>
          <p:cNvPr id="3" name="Content Placeholder 2">
            <a:extLst>
              <a:ext uri="{FF2B5EF4-FFF2-40B4-BE49-F238E27FC236}">
                <a16:creationId xmlns:a16="http://schemas.microsoft.com/office/drawing/2014/main" id="{BAA5F657-4AB3-44BD-E9B7-D161B40CDB06}"/>
              </a:ext>
            </a:extLst>
          </p:cNvPr>
          <p:cNvSpPr>
            <a:spLocks noGrp="1"/>
          </p:cNvSpPr>
          <p:nvPr>
            <p:ph sz="quarter" idx="28"/>
          </p:nvPr>
        </p:nvSpPr>
        <p:spPr>
          <a:xfrm>
            <a:off x="571286" y="1160178"/>
            <a:ext cx="5159663" cy="4563717"/>
          </a:xfrm>
        </p:spPr>
        <p:txBody>
          <a:bodyPr>
            <a:noAutofit/>
          </a:bodyPr>
          <a:lstStyle/>
          <a:p>
            <a:pPr marL="0" indent="0" algn="just">
              <a:buNone/>
            </a:pPr>
            <a:r>
              <a:rPr lang="en-US" sz="1000" b="1">
                <a:effectLst/>
                <a:latin typeface="IntelOne Text" panose="020B0503020203020204" pitchFamily="34" charset="0"/>
                <a:ea typeface="Times New Roman" panose="02020603050405020304" pitchFamily="18" charset="0"/>
                <a:cs typeface="IntelOne Display AR Regular" panose="020B0503020203020204" pitchFamily="34" charset="-78"/>
              </a:rPr>
              <a:t>Samsung </a:t>
            </a:r>
            <a:r>
              <a:rPr lang="en-US" sz="1000" b="1" err="1">
                <a:effectLst/>
                <a:latin typeface="IntelOne Text" panose="020B0503020203020204" pitchFamily="34" charset="0"/>
                <a:ea typeface="Times New Roman" panose="02020603050405020304" pitchFamily="18" charset="0"/>
                <a:cs typeface="IntelOne Display AR Regular" panose="020B0503020203020204" pitchFamily="34" charset="-78"/>
              </a:rPr>
              <a:t>Medison</a:t>
            </a:r>
            <a:r>
              <a:rPr lang="en-US" sz="1000" b="1">
                <a:effectLst/>
                <a:latin typeface="IntelOne Text" panose="020B0503020203020204" pitchFamily="34" charset="0"/>
                <a:ea typeface="Times New Roman" panose="02020603050405020304" pitchFamily="18" charset="0"/>
                <a:cs typeface="IntelOne Display AR Regular" panose="020B0503020203020204" pitchFamily="34" charset="-78"/>
              </a:rPr>
              <a:t>:</a:t>
            </a:r>
          </a:p>
          <a:p>
            <a:pPr marL="0" indent="0" algn="just">
              <a:buNone/>
            </a:pPr>
            <a:r>
              <a:rPr lang="en-US" sz="1000">
                <a:effectLst/>
                <a:latin typeface="IntelOne Text" panose="020B0503020203020204" pitchFamily="34" charset="0"/>
                <a:ea typeface="Times New Roman" panose="02020603050405020304" pitchFamily="18" charset="0"/>
                <a:cs typeface="IntelOne Display AR Regular" panose="020B0503020203020204" pitchFamily="34" charset="-78"/>
              </a:rPr>
              <a:t>“</a:t>
            </a:r>
            <a:r>
              <a:rPr lang="en-US" sz="1000">
                <a:solidFill>
                  <a:schemeClr val="bg1"/>
                </a:solidFill>
                <a:latin typeface="IntelOne Text" panose="020B0503020203020204" pitchFamily="34" charset="0"/>
                <a:ea typeface="Times New Roman" panose="02020603050405020304" pitchFamily="18" charset="0"/>
                <a:cs typeface="IntelOne Display AR Regular" panose="020B0503020203020204" pitchFamily="34" charset="-78"/>
              </a:rPr>
              <a:t>Intel Core Ultra processor </a:t>
            </a:r>
            <a:r>
              <a:rPr lang="en-US" sz="1000">
                <a:effectLst/>
                <a:latin typeface="IntelOne Text" panose="020B0503020203020204" pitchFamily="34" charset="0"/>
                <a:ea typeface="Times New Roman" panose="02020603050405020304" pitchFamily="18" charset="0"/>
                <a:cs typeface="IntelOne Display AR Regular" panose="020B0503020203020204" pitchFamily="34" charset="-78"/>
              </a:rPr>
              <a:t>delivers a remarkable boost in AI throughput performance for </a:t>
            </a:r>
            <a:r>
              <a:rPr lang="en-US" sz="1000">
                <a:latin typeface="IntelOne Text" panose="020B0503020203020204" pitchFamily="34" charset="0"/>
                <a:ea typeface="Times New Roman" panose="02020603050405020304" pitchFamily="18" charset="0"/>
                <a:cs typeface="IntelOne Display AR Regular" panose="020B0503020203020204" pitchFamily="34" charset="-78"/>
              </a:rPr>
              <a:t>our </a:t>
            </a:r>
            <a:r>
              <a:rPr lang="en-US" sz="1000">
                <a:effectLst/>
                <a:latin typeface="IntelOne Text" panose="020B0503020203020204" pitchFamily="34" charset="0"/>
                <a:ea typeface="Times New Roman" panose="02020603050405020304" pitchFamily="18" charset="0"/>
                <a:cs typeface="IntelOne Display AR Regular" panose="020B0503020203020204" pitchFamily="34" charset="-78"/>
              </a:rPr>
              <a:t>real-time ultrasound imaging applications, </a:t>
            </a:r>
            <a:r>
              <a:rPr lang="en-US" sz="1000">
                <a:latin typeface="IntelOne Text" panose="020B0503020203020204" pitchFamily="34" charset="0"/>
                <a:ea typeface="Times New Roman" panose="02020603050405020304" pitchFamily="18" charset="0"/>
                <a:cs typeface="IntelOne Display AR Regular" panose="020B0503020203020204" pitchFamily="34" charset="-78"/>
              </a:rPr>
              <a:t>Live </a:t>
            </a:r>
            <a:r>
              <a:rPr lang="en-US" sz="1000" err="1">
                <a:latin typeface="IntelOne Text" panose="020B0503020203020204" pitchFamily="34" charset="0"/>
                <a:ea typeface="Times New Roman" panose="02020603050405020304" pitchFamily="18" charset="0"/>
                <a:cs typeface="IntelOne Display AR Regular" panose="020B0503020203020204" pitchFamily="34" charset="-78"/>
              </a:rPr>
              <a:t>ViewAssist</a:t>
            </a:r>
            <a:r>
              <a:rPr lang="en-US" sz="1000">
                <a:latin typeface="IntelOne Text" panose="020B0503020203020204" pitchFamily="34" charset="0"/>
                <a:ea typeface="Times New Roman" panose="02020603050405020304" pitchFamily="18" charset="0"/>
                <a:cs typeface="IntelOne Display AR Regular" panose="020B0503020203020204" pitchFamily="34" charset="-78"/>
              </a:rPr>
              <a:t> </a:t>
            </a:r>
            <a:r>
              <a:rPr lang="en-US" sz="1000">
                <a:effectLst/>
                <a:latin typeface="IntelOne Text" panose="020B0503020203020204" pitchFamily="34" charset="0"/>
                <a:ea typeface="Times New Roman" panose="02020603050405020304" pitchFamily="18" charset="0"/>
                <a:cs typeface="IntelOne Display AR Regular" panose="020B0503020203020204" pitchFamily="34" charset="-78"/>
              </a:rPr>
              <a:t>which automatically classifies ultrasound images in real-time and provides annotation of structures. Our tests reveal that the built-in Intel Arc GPU with Intel XMX is over 2.5 times more powerful than mainstream discrete GPU, while the NPU outperforms by up to 5%, all while consuming less than one-third of the power. This flexibility allows us to offload AI tasks to either the NPU or </a:t>
            </a:r>
            <a:r>
              <a:rPr lang="en-US" sz="1000" err="1">
                <a:effectLst/>
                <a:latin typeface="IntelOne Text" panose="020B0503020203020204" pitchFamily="34" charset="0"/>
                <a:ea typeface="Times New Roman" panose="02020603050405020304" pitchFamily="18" charset="0"/>
                <a:cs typeface="IntelOne Display AR Regular" panose="020B0503020203020204" pitchFamily="34" charset="-78"/>
              </a:rPr>
              <a:t>iGPU</a:t>
            </a:r>
            <a:r>
              <a:rPr lang="en-US" sz="1000">
                <a:effectLst/>
                <a:latin typeface="IntelOne Text" panose="020B0503020203020204" pitchFamily="34" charset="0"/>
                <a:ea typeface="Times New Roman" panose="02020603050405020304" pitchFamily="18" charset="0"/>
                <a:cs typeface="IntelOne Display AR Regular" panose="020B0503020203020204" pitchFamily="34" charset="-78"/>
              </a:rPr>
              <a:t>, eliminating the need for a discrete GPU. This breakthrough enables us to integrate advanced AI features into mid and entry-level ultrasound devices, making cutting-edge imaging technology more accessible and cost-effective.”</a:t>
            </a:r>
          </a:p>
          <a:p>
            <a:pPr marL="0" indent="0" algn="just">
              <a:spcBef>
                <a:spcPts val="0"/>
              </a:spcBef>
              <a:buNone/>
            </a:pPr>
            <a:endParaRPr lang="en-US" sz="1000">
              <a:latin typeface="IntelOne Text" panose="020B0503020203020204" pitchFamily="34" charset="0"/>
            </a:endParaRPr>
          </a:p>
          <a:p>
            <a:pPr marL="0" indent="0" algn="just">
              <a:spcBef>
                <a:spcPts val="0"/>
              </a:spcBef>
              <a:buNone/>
            </a:pPr>
            <a:r>
              <a:rPr lang="en-US" sz="1000">
                <a:latin typeface="IntelOne Text" panose="020B0503020203020204" pitchFamily="34" charset="0"/>
              </a:rPr>
              <a:t>SungShik Baik</a:t>
            </a:r>
          </a:p>
          <a:p>
            <a:pPr marL="0" indent="0" algn="just">
              <a:spcBef>
                <a:spcPts val="0"/>
              </a:spcBef>
              <a:buNone/>
            </a:pPr>
            <a:r>
              <a:rPr lang="en-US" sz="1000">
                <a:latin typeface="IntelOne Text" panose="020B0503020203020204" pitchFamily="34" charset="0"/>
              </a:rPr>
              <a:t>Principal Engineer</a:t>
            </a:r>
          </a:p>
          <a:p>
            <a:pPr marL="0" lvl="0" indent="0" algn="just">
              <a:spcBef>
                <a:spcPts val="600"/>
              </a:spcBef>
              <a:buNone/>
              <a:defRPr/>
            </a:pPr>
            <a:endParaRPr lang="en-US" sz="1000" noProof="0">
              <a:latin typeface="IntelOne Text" panose="020B0503020203020204" pitchFamily="34" charset="0"/>
              <a:ea typeface="DengXian" panose="02010600030101010101" pitchFamily="2" charset="-122"/>
              <a:cs typeface="IntelOne Display AR Regular" panose="020B0503020203020204" pitchFamily="34" charset="-78"/>
            </a:endParaRPr>
          </a:p>
          <a:p>
            <a:pPr marL="0" lvl="0" indent="0" algn="just">
              <a:spcBef>
                <a:spcPts val="600"/>
              </a:spcBef>
              <a:buNone/>
              <a:defRPr/>
            </a:pPr>
            <a:r>
              <a:rPr kumimoji="0" lang="en-US" sz="1000" b="1" u="none" strike="noStrike" kern="1200" cap="none" spc="0" normalizeH="0" baseline="0" noProof="0" err="1">
                <a:ln>
                  <a:noFill/>
                </a:ln>
                <a:effectLst/>
                <a:uLnTx/>
                <a:uFillTx/>
                <a:latin typeface="IntelOne Text" panose="020B0503020203020204" pitchFamily="34" charset="0"/>
                <a:ea typeface="DengXian" panose="02010600030101010101" pitchFamily="2" charset="-122"/>
              </a:rPr>
              <a:t>Quividi</a:t>
            </a:r>
            <a:r>
              <a:rPr kumimoji="0" lang="en-US" sz="1000" b="1" u="none" strike="noStrike" kern="1200" cap="none" spc="0" normalizeH="0" baseline="0" noProof="0">
                <a:ln>
                  <a:noFill/>
                </a:ln>
                <a:effectLst/>
                <a:uLnTx/>
                <a:uFillTx/>
                <a:latin typeface="IntelOne Text" panose="020B0503020203020204" pitchFamily="34" charset="0"/>
                <a:ea typeface="DengXian" panose="02010600030101010101" pitchFamily="2" charset="-122"/>
              </a:rPr>
              <a:t>:</a:t>
            </a:r>
          </a:p>
          <a:p>
            <a:pPr marL="0" lvl="0" indent="0" algn="just">
              <a:spcBef>
                <a:spcPts val="600"/>
              </a:spcBef>
              <a:buNone/>
              <a:defRPr/>
            </a:pPr>
            <a:r>
              <a:rPr kumimoji="0" lang="en-US" sz="1000" u="none" strike="noStrike" kern="1200" cap="none" spc="0" normalizeH="0" baseline="0" noProof="0">
                <a:ln>
                  <a:noFill/>
                </a:ln>
                <a:effectLst/>
                <a:uLnTx/>
                <a:uFillTx/>
                <a:latin typeface="IntelOne Text" panose="020B0503020203020204" pitchFamily="34" charset="0"/>
                <a:ea typeface="DengXian" panose="02010600030101010101" pitchFamily="2" charset="-122"/>
              </a:rPr>
              <a:t>"We're thrilled to announce that our Intel Core Ultra processor delivers an average 1.25x faster object detection inference than the previous generation, transforming real-time audience analytics for Digital Out-Of-Home (DOOH) networks. Marketers can now access faster, more precise insights to optimize content and drive audience engagement—all while respecting privacy. Remarkably, this breakthrough AI performance runs entirely on the CPU, freeing the GPU for signage tasks and ensuring flawless video playback without glitches during AI workload spikes.”</a:t>
            </a:r>
            <a:endParaRPr lang="en-US" sz="1000">
              <a:latin typeface="IntelOne Text" panose="020B0503020203020204" pitchFamily="34" charset="0"/>
              <a:ea typeface="DengXian" panose="02010600030101010101" pitchFamily="2" charset="-122"/>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000" u="none" strike="noStrike" kern="1200" cap="none" spc="0" normalizeH="0" baseline="0" noProof="0">
              <a:ln>
                <a:noFill/>
              </a:ln>
              <a:effectLst/>
              <a:uLnTx/>
              <a:uFillTx/>
              <a:latin typeface="IntelOne Text" panose="020B0503020203020204" pitchFamily="34" charset="0"/>
              <a:ea typeface="DengXian" panose="02010600030101010101" pitchFamily="2" charset="-122"/>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it-IT" sz="1000">
                <a:latin typeface="IntelOne Text" panose="020B0503020203020204" pitchFamily="34" charset="0"/>
                <a:ea typeface="DengXian" panose="02010600030101010101" pitchFamily="2" charset="-122"/>
              </a:rPr>
              <a:t>Paolo Prandoni </a:t>
            </a:r>
          </a:p>
          <a:p>
            <a:pPr marL="0" marR="0" lvl="0" indent="0" algn="just" defTabSz="914400" rtl="0" eaLnBrk="1" fontAlgn="auto" latinLnBrk="0" hangingPunct="1">
              <a:lnSpc>
                <a:spcPct val="100000"/>
              </a:lnSpc>
              <a:spcBef>
                <a:spcPts val="0"/>
              </a:spcBef>
              <a:spcAft>
                <a:spcPts val="0"/>
              </a:spcAft>
              <a:buClrTx/>
              <a:buSzTx/>
              <a:buFontTx/>
              <a:buNone/>
              <a:tabLst/>
              <a:defRPr/>
            </a:pPr>
            <a:r>
              <a:rPr lang="it-IT" sz="1000">
                <a:latin typeface="IntelOne Text" panose="020B0503020203020204" pitchFamily="34" charset="0"/>
                <a:ea typeface="DengXian" panose="02010600030101010101" pitchFamily="2" charset="-122"/>
              </a:rPr>
              <a:t>Chief Scientific Officer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it-IT" sz="1000">
              <a:latin typeface="IntelOne Text" panose="020B0503020203020204" pitchFamily="34" charset="0"/>
              <a:ea typeface="DengXian" panose="02010600030101010101" pitchFamily="2" charset="-122"/>
            </a:endParaRPr>
          </a:p>
          <a:p>
            <a:pPr marL="0" indent="0" algn="just">
              <a:buNone/>
            </a:pPr>
            <a:endParaRPr lang="en-US" sz="1000">
              <a:effectLst/>
              <a:latin typeface="IntelOne Text" panose="020B0503020203020204" pitchFamily="34" charset="0"/>
              <a:ea typeface="DengXian" panose="02010600030101010101" pitchFamily="2" charset="-122"/>
              <a:cs typeface="IntelOne Display AR Regular" panose="020B0503020203020204" pitchFamily="34" charset="-78"/>
            </a:endParaRPr>
          </a:p>
          <a:p>
            <a:pPr algn="just"/>
            <a:endParaRPr lang="en-US" sz="1000">
              <a:latin typeface="IntelOne Text" panose="020B0503020203020204" pitchFamily="34" charset="0"/>
            </a:endParaRPr>
          </a:p>
        </p:txBody>
      </p:sp>
      <p:sp>
        <p:nvSpPr>
          <p:cNvPr id="8" name="Content Placeholder 2">
            <a:extLst>
              <a:ext uri="{FF2B5EF4-FFF2-40B4-BE49-F238E27FC236}">
                <a16:creationId xmlns:a16="http://schemas.microsoft.com/office/drawing/2014/main" id="{F33E3206-F254-2018-317B-D319F19F78AF}"/>
              </a:ext>
            </a:extLst>
          </p:cNvPr>
          <p:cNvSpPr txBox="1">
            <a:spLocks/>
          </p:cNvSpPr>
          <p:nvPr/>
        </p:nvSpPr>
        <p:spPr>
          <a:xfrm>
            <a:off x="6273881" y="1160178"/>
            <a:ext cx="5159663" cy="49133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t">
            <a:noAutofit/>
          </a:bodyPr>
          <a:lstStyle>
            <a:lvl1pPr marL="228600" marR="0" indent="-228600" algn="l" defTabSz="609600" latinLnBrk="0">
              <a:lnSpc>
                <a:spcPct val="100000"/>
              </a:lnSpc>
              <a:spcBef>
                <a:spcPts val="1200"/>
              </a:spcBef>
              <a:spcAft>
                <a:spcPts val="0"/>
              </a:spcAft>
              <a:buClrTx/>
              <a:buSzTx/>
              <a:buFont typeface="Wingdings" pitchFamily="2" charset="2"/>
              <a:buChar char="§"/>
              <a:tabLst/>
              <a:defRPr sz="2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1pPr>
            <a:lvl2pPr marL="431800" marR="0" indent="-203200" algn="l" defTabSz="609600" latinLnBrk="0">
              <a:lnSpc>
                <a:spcPct val="100000"/>
              </a:lnSpc>
              <a:spcBef>
                <a:spcPts val="1200"/>
              </a:spcBef>
              <a:spcAft>
                <a:spcPts val="0"/>
              </a:spcAft>
              <a:buClrTx/>
              <a:buSzTx/>
              <a:buFont typeface="Arial" panose="020B0604020202020204" pitchFamily="34" charset="0"/>
              <a:buChar char="•"/>
              <a:tabLst/>
              <a:defRPr sz="24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2pPr>
            <a:lvl3pPr marL="686594" marR="0" indent="-197644"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3pPr>
            <a:lvl4pPr marL="919957" marR="0" indent="-228600" algn="l" defTabSz="609600" latinLnBrk="0">
              <a:lnSpc>
                <a:spcPct val="100000"/>
              </a:lnSpc>
              <a:spcBef>
                <a:spcPts val="1200"/>
              </a:spcBef>
              <a:spcAft>
                <a:spcPts val="0"/>
              </a:spcAft>
              <a:buClrTx/>
              <a:buSzTx/>
              <a:buFont typeface="Arial" panose="020B0604020202020204" pitchFamily="34" charset="0"/>
              <a:buChar char="•"/>
              <a:tabLst/>
              <a:defRPr sz="18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4pPr>
            <a:lvl5pPr marL="1148557" marR="0" indent="-228600" algn="l" defTabSz="609600" latinLnBrk="0">
              <a:lnSpc>
                <a:spcPct val="100000"/>
              </a:lnSpc>
              <a:spcBef>
                <a:spcPts val="1200"/>
              </a:spcBef>
              <a:spcAft>
                <a:spcPts val="0"/>
              </a:spcAft>
              <a:buClrTx/>
              <a:buSzTx/>
              <a:buFont typeface="Arial" panose="020B0604020202020204" pitchFamily="34" charset="0"/>
              <a:buChar char="•"/>
              <a:tabLst/>
              <a:defRPr sz="1600" b="0" i="0" u="none" strike="noStrike" cap="none" spc="0" baseline="0">
                <a:solidFill>
                  <a:schemeClr val="bg2"/>
                </a:solidFill>
                <a:uFillTx/>
                <a:latin typeface="Intel Clear Light" panose="020B0404020203020204" pitchFamily="34" charset="0"/>
                <a:ea typeface="Intel Clear Light" panose="020B0404020203020204" pitchFamily="34" charset="0"/>
                <a:cs typeface="Intel Clear Light" panose="020B0404020203020204" pitchFamily="34" charset="0"/>
                <a:sym typeface="Helvetica"/>
              </a:defRPr>
            </a:lvl5pPr>
            <a:lvl6pPr marL="0" marR="0" indent="5715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6pPr>
            <a:lvl7pPr marL="0" marR="0" indent="6858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7pPr>
            <a:lvl8pPr marL="0" marR="0" indent="8001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8pPr>
            <a:lvl9pPr marL="0" marR="0" indent="914400" algn="l" defTabSz="609600" latinLnBrk="0">
              <a:lnSpc>
                <a:spcPct val="90000"/>
              </a:lnSpc>
              <a:spcBef>
                <a:spcPts val="0"/>
              </a:spcBef>
              <a:spcAft>
                <a:spcPts val="0"/>
              </a:spcAft>
              <a:buClrTx/>
              <a:buSzTx/>
              <a:buFontTx/>
              <a:buNone/>
              <a:tabLst/>
              <a:defRPr sz="1300" b="0" i="0" u="none" strike="noStrike" cap="none" spc="0" baseline="0">
                <a:solidFill>
                  <a:srgbClr val="5E5E5E"/>
                </a:solidFill>
                <a:uFillTx/>
                <a:latin typeface="Helvetica"/>
                <a:ea typeface="Helvetica"/>
                <a:cs typeface="Helvetica"/>
                <a:sym typeface="Helvetica"/>
              </a:defRPr>
            </a:lvl9pPr>
          </a:lstStyle>
          <a:p>
            <a:pPr marL="0" indent="0" algn="just" hangingPunct="1">
              <a:buFont typeface="Wingdings" pitchFamily="2" charset="2"/>
              <a:buNone/>
            </a:pPr>
            <a:r>
              <a:rPr lang="en-US" sz="1000" b="1">
                <a:solidFill>
                  <a:schemeClr val="bg1"/>
                </a:solidFill>
                <a:latin typeface="IntelOne Text"/>
                <a:ea typeface="Times New Roman" panose="02020603050405020304" pitchFamily="18" charset="0"/>
                <a:cs typeface="IntelOne Display AR Regular" panose="020B0503020203020204" pitchFamily="34" charset="-78"/>
              </a:rPr>
              <a:t>Network Optix:</a:t>
            </a:r>
          </a:p>
          <a:p>
            <a:pPr marL="0" indent="0" algn="just">
              <a:buNone/>
            </a:pPr>
            <a:r>
              <a:rPr lang="en-US" sz="1000">
                <a:solidFill>
                  <a:schemeClr val="bg1"/>
                </a:solidFill>
                <a:latin typeface="IntelOne Text"/>
                <a:ea typeface="Times New Roman" panose="02020603050405020304" pitchFamily="18" charset="0"/>
                <a:cs typeface="IntelOne Display AR Regular" panose="020B0503020203020204" pitchFamily="34" charset="-78"/>
              </a:rPr>
              <a:t>“Intel Core Ultra processor delivers a transformative boost in AI throughput for our real-time intelligent video solutions. Our tests reveal that Intel Core Ultra achieves up to 1.35X faster throughput and lower latency compared to previous generations in CLIP (Contrastive Language-Image Pre-Training), a multimodal model developed by OpenAI. Moreover, the integrated NPU surpasses the </a:t>
            </a:r>
            <a:r>
              <a:rPr lang="en-US" sz="1000" err="1">
                <a:solidFill>
                  <a:schemeClr val="bg1"/>
                </a:solidFill>
                <a:latin typeface="IntelOne Text"/>
                <a:ea typeface="Times New Roman" panose="02020603050405020304" pitchFamily="18" charset="0"/>
                <a:cs typeface="IntelOne Display AR Regular" panose="020B0503020203020204" pitchFamily="34" charset="-78"/>
              </a:rPr>
              <a:t>iGPU</a:t>
            </a:r>
            <a:r>
              <a:rPr lang="en-US" sz="1000">
                <a:solidFill>
                  <a:schemeClr val="bg1"/>
                </a:solidFill>
                <a:latin typeface="IntelOne Text"/>
                <a:ea typeface="Times New Roman" panose="02020603050405020304" pitchFamily="18" charset="0"/>
                <a:cs typeface="IntelOne Display AR Regular" panose="020B0503020203020204" pitchFamily="34" charset="-78"/>
              </a:rPr>
              <a:t>, offering up to 1.78X higher throughput and lower latency while consuming less power. These improvements enable us to seamlessly integrate context-aware monitoring features into our intelligent video solutions, ensuring they are more efficient, responsive, and capable of meeting the demands of modern security challenges."</a:t>
            </a:r>
          </a:p>
          <a:p>
            <a:pPr marL="0" indent="0" algn="just" hangingPunct="1">
              <a:spcBef>
                <a:spcPts val="0"/>
              </a:spcBef>
              <a:buFont typeface="Wingdings" pitchFamily="2" charset="2"/>
              <a:buNone/>
            </a:pPr>
            <a:endParaRPr lang="en-US" sz="1000">
              <a:solidFill>
                <a:schemeClr val="bg1"/>
              </a:solidFill>
              <a:latin typeface="IntelOne Text" panose="020B0503020203020204" pitchFamily="34" charset="0"/>
            </a:endParaRPr>
          </a:p>
          <a:p>
            <a:pPr marL="0" indent="0" algn="just" hangingPunct="1">
              <a:spcBef>
                <a:spcPts val="0"/>
              </a:spcBef>
              <a:buFont typeface="Wingdings" pitchFamily="2" charset="2"/>
              <a:buNone/>
            </a:pPr>
            <a:r>
              <a:rPr lang="en-US" sz="1000">
                <a:solidFill>
                  <a:schemeClr val="bg1"/>
                </a:solidFill>
                <a:latin typeface="IntelOne Text"/>
              </a:rPr>
              <a:t>Robin van Emden</a:t>
            </a:r>
          </a:p>
          <a:p>
            <a:pPr marL="0" indent="0" algn="just" hangingPunct="1">
              <a:spcBef>
                <a:spcPts val="0"/>
              </a:spcBef>
              <a:buFont typeface="Wingdings" pitchFamily="2" charset="2"/>
              <a:buNone/>
            </a:pPr>
            <a:r>
              <a:rPr lang="en-US" sz="1000">
                <a:solidFill>
                  <a:schemeClr val="bg1"/>
                </a:solidFill>
                <a:latin typeface="IntelOne Text"/>
              </a:rPr>
              <a:t>Senior Director of Data Science</a:t>
            </a:r>
          </a:p>
          <a:p>
            <a:pPr marL="0" indent="0" algn="just" hangingPunct="1">
              <a:spcBef>
                <a:spcPts val="600"/>
              </a:spcBef>
              <a:buFont typeface="Wingdings" pitchFamily="2" charset="2"/>
              <a:buNone/>
              <a:defRPr/>
            </a:pPr>
            <a:endParaRPr lang="en-US" sz="1000">
              <a:solidFill>
                <a:schemeClr val="bg1"/>
              </a:solidFill>
              <a:latin typeface="IntelOne Text" panose="020B0503020203020204" pitchFamily="34" charset="0"/>
              <a:ea typeface="DengXian" panose="02010600030101010101" pitchFamily="2" charset="-122"/>
              <a:cs typeface="IntelOne Display AR Regular" panose="020B0503020203020204" pitchFamily="34" charset="-78"/>
            </a:endParaRPr>
          </a:p>
          <a:p>
            <a:pPr marL="0" indent="0" algn="just" hangingPunct="1">
              <a:spcBef>
                <a:spcPts val="600"/>
              </a:spcBef>
              <a:buFont typeface="Wingdings" pitchFamily="2" charset="2"/>
              <a:buNone/>
              <a:defRPr/>
            </a:pPr>
            <a:r>
              <a:rPr lang="en-US" sz="1000" b="1" kern="1200">
                <a:solidFill>
                  <a:schemeClr val="bg1"/>
                </a:solidFill>
                <a:latin typeface="IntelOne Text"/>
                <a:ea typeface="DengXian"/>
              </a:rPr>
              <a:t>Critical Links:</a:t>
            </a:r>
          </a:p>
          <a:p>
            <a:pPr marL="0" indent="0" algn="just" hangingPunct="1">
              <a:spcBef>
                <a:spcPts val="600"/>
              </a:spcBef>
              <a:buFont typeface="Wingdings" pitchFamily="2" charset="2"/>
              <a:buNone/>
              <a:defRPr/>
            </a:pPr>
            <a:r>
              <a:rPr lang="en-US" sz="1000" kern="1200">
                <a:solidFill>
                  <a:schemeClr val="bg1"/>
                </a:solidFill>
                <a:latin typeface="IntelOne Text"/>
                <a:ea typeface="DengXian"/>
              </a:rPr>
              <a:t>"We are thrilled to share the incredible performance of Llama 3.1 8B on Intel® Core™ Ultra processor Series 2. Our new setup delivers up to 2.33X higher inference throughput and 4.84X faster latency compared to our previous solution based on Intel® Core™ 13th Gen processor, without the need for a discrete GPU accelerator. These advancements are game changers for education, especially in remote areas, making generative AI accessible to both students and teachers. Schools can now offer personalized learning experiences, real-time tutoring, and a more interactive environment. This is especially beneficial for remote schools with limited internet access, as the enhanced performance allows for quicker response times, better privacy without relying on the cloud. We're excited about the future and the positive impact this technology will have on students and teachers alike."</a:t>
            </a:r>
          </a:p>
          <a:p>
            <a:pPr marL="0" indent="0" algn="just" defTabSz="914400" rtl="0" hangingPunct="1">
              <a:spcBef>
                <a:spcPts val="0"/>
              </a:spcBef>
              <a:buFontTx/>
              <a:buNone/>
              <a:defRPr/>
            </a:pPr>
            <a:endParaRPr lang="en-US" sz="1000" kern="1200">
              <a:solidFill>
                <a:schemeClr val="bg1"/>
              </a:solidFill>
              <a:latin typeface="IntelOne Text" panose="020B0503020203020204" pitchFamily="34" charset="0"/>
              <a:ea typeface="DengXian" panose="02010600030101010101" pitchFamily="2" charset="-122"/>
            </a:endParaRPr>
          </a:p>
          <a:p>
            <a:pPr marL="0" indent="0" algn="just" defTabSz="914400" rtl="0" hangingPunct="1">
              <a:spcBef>
                <a:spcPts val="0"/>
              </a:spcBef>
              <a:buFontTx/>
              <a:buNone/>
              <a:defRPr/>
            </a:pPr>
            <a:r>
              <a:rPr lang="it-IT" sz="1000">
                <a:solidFill>
                  <a:schemeClr val="bg1"/>
                </a:solidFill>
                <a:latin typeface="IntelOne Text"/>
                <a:ea typeface="DengXian"/>
              </a:rPr>
              <a:t>Helder Pereira</a:t>
            </a:r>
          </a:p>
          <a:p>
            <a:pPr marL="0" indent="0" algn="just" defTabSz="914400" rtl="0" hangingPunct="1">
              <a:spcBef>
                <a:spcPts val="0"/>
              </a:spcBef>
              <a:buFontTx/>
              <a:buNone/>
              <a:defRPr/>
            </a:pPr>
            <a:r>
              <a:rPr lang="it-IT" sz="1000">
                <a:solidFill>
                  <a:schemeClr val="bg1"/>
                </a:solidFill>
                <a:latin typeface="IntelOne Text"/>
                <a:ea typeface="DengXian"/>
              </a:rPr>
              <a:t>VP of Engineering</a:t>
            </a:r>
          </a:p>
          <a:p>
            <a:pPr marL="0" indent="0" algn="just" hangingPunct="1">
              <a:buFont typeface="Wingdings" pitchFamily="2" charset="2"/>
              <a:buNone/>
            </a:pPr>
            <a:endParaRPr lang="en-US" sz="1000">
              <a:solidFill>
                <a:schemeClr val="bg1"/>
              </a:solidFill>
              <a:latin typeface="IntelOne Text" panose="020B0503020203020204" pitchFamily="34" charset="0"/>
              <a:ea typeface="DengXian" panose="02010600030101010101" pitchFamily="2" charset="-122"/>
              <a:cs typeface="IntelOne Display AR Regular" panose="020B0503020203020204" pitchFamily="34" charset="-78"/>
            </a:endParaRPr>
          </a:p>
          <a:p>
            <a:pPr marL="0" indent="0" algn="just" hangingPunct="1">
              <a:buNone/>
            </a:pPr>
            <a:endParaRPr lang="en-US" sz="1000">
              <a:solidFill>
                <a:schemeClr val="bg1"/>
              </a:solidFill>
              <a:latin typeface="IntelOne Text" panose="020B0503020203020204" pitchFamily="34" charset="0"/>
            </a:endParaRPr>
          </a:p>
        </p:txBody>
      </p:sp>
      <p:sp>
        <p:nvSpPr>
          <p:cNvPr id="6" name="TextBox 5">
            <a:extLst>
              <a:ext uri="{FF2B5EF4-FFF2-40B4-BE49-F238E27FC236}">
                <a16:creationId xmlns:a16="http://schemas.microsoft.com/office/drawing/2014/main" id="{4F06B4B0-BCEF-0666-7EF5-FF327AA205AA}"/>
              </a:ext>
            </a:extLst>
          </p:cNvPr>
          <p:cNvSpPr txBox="1"/>
          <p:nvPr/>
        </p:nvSpPr>
        <p:spPr>
          <a:xfrm>
            <a:off x="413500" y="6242984"/>
            <a:ext cx="10738314" cy="2000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700">
                <a:solidFill>
                  <a:schemeClr val="bg1"/>
                </a:solidFill>
                <a:effectLst/>
                <a:ea typeface="DengXian" panose="02010600030101010101" pitchFamily="2" charset="-122"/>
              </a:rPr>
              <a:t>Intel does not control or audit third party data. You should consult other sources to evaluate accuracy. </a:t>
            </a:r>
            <a:endParaRPr lang="en-US" sz="700">
              <a:solidFill>
                <a:schemeClr val="bg1"/>
              </a:solidFill>
            </a:endParaRPr>
          </a:p>
        </p:txBody>
      </p:sp>
    </p:spTree>
    <p:extLst>
      <p:ext uri="{BB962C8B-B14F-4D97-AF65-F5344CB8AC3E}">
        <p14:creationId xmlns:p14="http://schemas.microsoft.com/office/powerpoint/2010/main" val="290131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34E04F3-2ADE-13B4-85DA-5846CD7CAE6E}"/>
              </a:ext>
            </a:extLst>
          </p:cNvPr>
          <p:cNvGraphicFramePr>
            <a:graphicFrameLocks noGrp="1"/>
          </p:cNvGraphicFramePr>
          <p:nvPr>
            <p:extLst>
              <p:ext uri="{D42A27DB-BD31-4B8C-83A1-F6EECF244321}">
                <p14:modId xmlns:p14="http://schemas.microsoft.com/office/powerpoint/2010/main" val="739815926"/>
              </p:ext>
            </p:extLst>
          </p:nvPr>
        </p:nvGraphicFramePr>
        <p:xfrm>
          <a:off x="693306" y="4679676"/>
          <a:ext cx="10822958" cy="876910"/>
        </p:xfrm>
        <a:graphic>
          <a:graphicData uri="http://schemas.openxmlformats.org/drawingml/2006/table">
            <a:tbl>
              <a:tblPr/>
              <a:tblGrid>
                <a:gridCol w="1480551">
                  <a:extLst>
                    <a:ext uri="{9D8B030D-6E8A-4147-A177-3AD203B41FA5}">
                      <a16:colId xmlns:a16="http://schemas.microsoft.com/office/drawing/2014/main" val="3153173892"/>
                    </a:ext>
                  </a:extLst>
                </a:gridCol>
                <a:gridCol w="9342407">
                  <a:extLst>
                    <a:ext uri="{9D8B030D-6E8A-4147-A177-3AD203B41FA5}">
                      <a16:colId xmlns:a16="http://schemas.microsoft.com/office/drawing/2014/main" val="3533579309"/>
                    </a:ext>
                  </a:extLst>
                </a:gridCol>
              </a:tblGrid>
              <a:tr h="377658">
                <a:tc>
                  <a:txBody>
                    <a:bodyPr/>
                    <a:lstStyle/>
                    <a:p>
                      <a:pPr algn="l" rtl="0" fontAlgn="ctr"/>
                      <a:r>
                        <a:rPr lang="en-US" sz="1200" b="0" i="0" u="none" strike="noStrike">
                          <a:solidFill>
                            <a:schemeClr val="bg1"/>
                          </a:solidFill>
                          <a:effectLst/>
                          <a:latin typeface="+mn-lt"/>
                        </a:rPr>
                        <a:t>Workload</a:t>
                      </a:r>
                    </a:p>
                  </a:txBody>
                  <a:tcPr marL="5201" marR="5201" marT="520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1C5"/>
                    </a:solidFill>
                  </a:tcPr>
                </a:tc>
                <a:tc>
                  <a:txBody>
                    <a:bodyPr/>
                    <a:lstStyle/>
                    <a:p>
                      <a:pPr algn="ctr" rtl="0" fontAlgn="ctr"/>
                      <a:r>
                        <a:rPr lang="en-US" sz="1200" b="0" i="0" u="none" strike="noStrike">
                          <a:solidFill>
                            <a:schemeClr val="bg1"/>
                          </a:solidFill>
                          <a:effectLst/>
                          <a:latin typeface="+mn-lt"/>
                        </a:rPr>
                        <a:t>Video Analytics: Pipeline Configuration</a:t>
                      </a:r>
                    </a:p>
                  </a:txBody>
                  <a:tcPr marL="5201" marR="5201" marT="520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1C5"/>
                    </a:solidFill>
                  </a:tcPr>
                </a:tc>
                <a:extLst>
                  <a:ext uri="{0D108BD9-81ED-4DB2-BD59-A6C34878D82A}">
                    <a16:rowId xmlns:a16="http://schemas.microsoft.com/office/drawing/2014/main" val="2192766266"/>
                  </a:ext>
                </a:extLst>
              </a:tr>
              <a:tr h="249626">
                <a:tc>
                  <a:txBody>
                    <a:bodyPr/>
                    <a:lstStyle/>
                    <a:p>
                      <a:pPr algn="l" rtl="0" fontAlgn="ctr"/>
                      <a:r>
                        <a:rPr lang="en-US" sz="1200" b="1" i="0" u="none" strike="noStrike">
                          <a:solidFill>
                            <a:schemeClr val="bg1"/>
                          </a:solidFill>
                          <a:effectLst/>
                          <a:latin typeface="+mn-lt"/>
                        </a:rPr>
                        <a:t>Self-checkout</a:t>
                      </a:r>
                    </a:p>
                  </a:txBody>
                  <a:tcPr marL="5201" marR="5201" marT="520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09585" rtl="0" eaLnBrk="1" fontAlgn="ctr" latinLnBrk="0" hangingPunct="1">
                        <a:lnSpc>
                          <a:spcPct val="100000"/>
                        </a:lnSpc>
                        <a:spcBef>
                          <a:spcPts val="0"/>
                        </a:spcBef>
                        <a:spcAft>
                          <a:spcPts val="0"/>
                        </a:spcAft>
                        <a:buClrTx/>
                        <a:buSzTx/>
                        <a:buFontTx/>
                        <a:buNone/>
                        <a:tabLst/>
                        <a:defRPr/>
                      </a:pPr>
                      <a:r>
                        <a:rPr lang="en-US" sz="1200" b="1" i="0" u="none" strike="noStrike">
                          <a:solidFill>
                            <a:schemeClr val="bg1"/>
                          </a:solidFill>
                          <a:effectLst/>
                          <a:latin typeface="+mn-lt"/>
                        </a:rPr>
                        <a:t>Media decode (AVC 1080p15) + Detection (Yolov5s_416x1416 @15fps) + Classification  (Effecientnet-bo @15 ips)</a:t>
                      </a:r>
                    </a:p>
                  </a:txBody>
                  <a:tcPr marL="5201" marR="5201" marT="520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3271048"/>
                  </a:ext>
                </a:extLst>
              </a:tr>
              <a:tr h="249626">
                <a:tc>
                  <a:txBody>
                    <a:bodyPr/>
                    <a:lstStyle/>
                    <a:p>
                      <a:pPr algn="l" rtl="0" fontAlgn="ctr"/>
                      <a:r>
                        <a:rPr lang="en-US" sz="1200" b="1" i="0" u="none" strike="noStrike">
                          <a:solidFill>
                            <a:schemeClr val="bg1"/>
                          </a:solidFill>
                          <a:effectLst/>
                          <a:latin typeface="+mn-lt"/>
                        </a:rPr>
                        <a:t>NVR</a:t>
                      </a:r>
                    </a:p>
                  </a:txBody>
                  <a:tcPr marL="5201" marR="5201" marT="520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0" fontAlgn="ctr"/>
                      <a:r>
                        <a:rPr lang="en-US" sz="1200" b="1" i="0" u="none" strike="noStrike">
                          <a:solidFill>
                            <a:schemeClr val="bg1"/>
                          </a:solidFill>
                          <a:effectLst/>
                          <a:latin typeface="+mn-lt"/>
                        </a:rPr>
                        <a:t>Media decode (HEVC 1080p30) +Detection (Yolov5s @10fps ) + Classification (Resnet-50-tf @10 ips + Mobilenet-v2-tf @10 ips)</a:t>
                      </a:r>
                    </a:p>
                  </a:txBody>
                  <a:tcPr marL="5201" marR="5201" marT="520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9792975"/>
                  </a:ext>
                </a:extLst>
              </a:tr>
            </a:tbl>
          </a:graphicData>
        </a:graphic>
      </p:graphicFrame>
      <p:sp>
        <p:nvSpPr>
          <p:cNvPr id="7" name="Title 1">
            <a:extLst>
              <a:ext uri="{FF2B5EF4-FFF2-40B4-BE49-F238E27FC236}">
                <a16:creationId xmlns:a16="http://schemas.microsoft.com/office/drawing/2014/main" id="{1544495C-137F-8B47-1F62-B457669D3608}"/>
              </a:ext>
            </a:extLst>
          </p:cNvPr>
          <p:cNvSpPr>
            <a:spLocks noGrp="1"/>
          </p:cNvSpPr>
          <p:nvPr>
            <p:ph type="title"/>
          </p:nvPr>
        </p:nvSpPr>
        <p:spPr>
          <a:xfrm>
            <a:off x="584970" y="217818"/>
            <a:ext cx="11022060" cy="873744"/>
          </a:xfrm>
        </p:spPr>
        <p:txBody>
          <a:bodyPr/>
          <a:lstStyle/>
          <a:p>
            <a:r>
              <a:rPr lang="en-US">
                <a:solidFill>
                  <a:schemeClr val="bg1"/>
                </a:solidFill>
              </a:rPr>
              <a:t>E2E AI Workload Definition (Media + AI)</a:t>
            </a:r>
          </a:p>
        </p:txBody>
      </p:sp>
      <p:pic>
        <p:nvPicPr>
          <p:cNvPr id="9" name="Picture 8">
            <a:extLst>
              <a:ext uri="{FF2B5EF4-FFF2-40B4-BE49-F238E27FC236}">
                <a16:creationId xmlns:a16="http://schemas.microsoft.com/office/drawing/2014/main" id="{2512C871-E1A5-8E16-0C23-D96CE4D65F5E}"/>
              </a:ext>
            </a:extLst>
          </p:cNvPr>
          <p:cNvPicPr>
            <a:picLocks noChangeAspect="1"/>
          </p:cNvPicPr>
          <p:nvPr/>
        </p:nvPicPr>
        <p:blipFill>
          <a:blip r:embed="rId2"/>
          <a:stretch>
            <a:fillRect/>
          </a:stretch>
        </p:blipFill>
        <p:spPr>
          <a:xfrm>
            <a:off x="0" y="1007401"/>
            <a:ext cx="12192000" cy="3221431"/>
          </a:xfrm>
          <a:prstGeom prst="rect">
            <a:avLst/>
          </a:prstGeom>
        </p:spPr>
      </p:pic>
    </p:spTree>
    <p:extLst>
      <p:ext uri="{BB962C8B-B14F-4D97-AF65-F5344CB8AC3E}">
        <p14:creationId xmlns:p14="http://schemas.microsoft.com/office/powerpoint/2010/main" val="276695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49FEB4-8BAD-E0EB-FBE7-97C07FEBFC6B}"/>
              </a:ext>
            </a:extLst>
          </p:cNvPr>
          <p:cNvSpPr>
            <a:spLocks noGrp="1"/>
          </p:cNvSpPr>
          <p:nvPr>
            <p:ph type="title"/>
          </p:nvPr>
        </p:nvSpPr>
        <p:spPr>
          <a:xfrm>
            <a:off x="454025" y="402644"/>
            <a:ext cx="11280774" cy="484821"/>
          </a:xfrm>
        </p:spPr>
        <p:txBody>
          <a:bodyPr/>
          <a:lstStyle/>
          <a:p>
            <a:r>
              <a:rPr lang="en-GB" sz="5400"/>
              <a:t>The Edge is the </a:t>
            </a:r>
            <a:r>
              <a:rPr lang="en-GB" sz="5400" err="1"/>
              <a:t>Center</a:t>
            </a:r>
            <a:r>
              <a:rPr lang="en-GB" sz="5400"/>
              <a:t> of </a:t>
            </a:r>
            <a:br>
              <a:rPr lang="en-GB" sz="5400"/>
            </a:br>
            <a:r>
              <a:rPr lang="en-GB" sz="5400"/>
              <a:t>Gravity for AI Inference</a:t>
            </a:r>
            <a:endParaRPr lang="en-NL" sz="5400"/>
          </a:p>
        </p:txBody>
      </p:sp>
      <p:sp>
        <p:nvSpPr>
          <p:cNvPr id="5" name="Text Placeholder 4">
            <a:extLst>
              <a:ext uri="{FF2B5EF4-FFF2-40B4-BE49-F238E27FC236}">
                <a16:creationId xmlns:a16="http://schemas.microsoft.com/office/drawing/2014/main" id="{24626178-9531-BF8A-ABEC-994C50ACCE9B}"/>
              </a:ext>
            </a:extLst>
          </p:cNvPr>
          <p:cNvSpPr>
            <a:spLocks noGrp="1"/>
          </p:cNvSpPr>
          <p:nvPr>
            <p:ph type="body" sz="quarter" idx="10"/>
          </p:nvPr>
        </p:nvSpPr>
        <p:spPr>
          <a:xfrm>
            <a:off x="456406" y="1964829"/>
            <a:ext cx="11279188" cy="279400"/>
          </a:xfrm>
        </p:spPr>
        <p:txBody>
          <a:bodyPr/>
          <a:lstStyle/>
          <a:p>
            <a:r>
              <a:rPr lang="en-GB"/>
              <a:t>Running alongside compute and media</a:t>
            </a:r>
            <a:endParaRPr lang="en-NL"/>
          </a:p>
        </p:txBody>
      </p:sp>
      <p:sp>
        <p:nvSpPr>
          <p:cNvPr id="23" name="Footer Placeholder 22">
            <a:extLst>
              <a:ext uri="{FF2B5EF4-FFF2-40B4-BE49-F238E27FC236}">
                <a16:creationId xmlns:a16="http://schemas.microsoft.com/office/drawing/2014/main" id="{82D843A1-4430-D506-7A06-CC2C5C27774C}"/>
              </a:ext>
            </a:extLst>
          </p:cNvPr>
          <p:cNvSpPr>
            <a:spLocks noGrp="1"/>
          </p:cNvSpPr>
          <p:nvPr>
            <p:ph type="ftr" sz="quarter" idx="14"/>
          </p:nvPr>
        </p:nvSpPr>
        <p:spPr>
          <a:xfrm>
            <a:off x="454025" y="6522757"/>
            <a:ext cx="4140200" cy="213286"/>
          </a:xfrm>
        </p:spPr>
        <p:txBody>
          <a:bodyPr/>
          <a:lstStyle/>
          <a:p>
            <a:r>
              <a:rPr lang="en-GB"/>
              <a:t>CES 2025</a:t>
            </a:r>
          </a:p>
        </p:txBody>
      </p:sp>
      <p:grpSp>
        <p:nvGrpSpPr>
          <p:cNvPr id="8" name="Group 7">
            <a:extLst>
              <a:ext uri="{FF2B5EF4-FFF2-40B4-BE49-F238E27FC236}">
                <a16:creationId xmlns:a16="http://schemas.microsoft.com/office/drawing/2014/main" id="{00EB18B5-8EBB-1B18-4E12-89288FB1130C}"/>
              </a:ext>
            </a:extLst>
          </p:cNvPr>
          <p:cNvGrpSpPr/>
          <p:nvPr/>
        </p:nvGrpSpPr>
        <p:grpSpPr>
          <a:xfrm>
            <a:off x="1114427" y="2482443"/>
            <a:ext cx="9958386" cy="2654133"/>
            <a:chOff x="-973238" y="4686750"/>
            <a:chExt cx="5612216" cy="1460396"/>
          </a:xfrm>
          <a:gradFill>
            <a:gsLst>
              <a:gs pos="0">
                <a:schemeClr val="bg2"/>
              </a:gs>
              <a:gs pos="41000">
                <a:srgbClr val="6AB3D2"/>
              </a:gs>
              <a:gs pos="100000">
                <a:srgbClr val="000F8A"/>
              </a:gs>
            </a:gsLst>
            <a:lin ang="2700000" scaled="0"/>
          </a:gradFill>
          <a:effectLst>
            <a:reflection blurRad="127000" stA="50000" endA="300" endPos="50000" dist="198988" dir="5400000" sy="-100000" algn="bl" rotWithShape="0"/>
          </a:effectLst>
        </p:grpSpPr>
        <p:sp>
          <p:nvSpPr>
            <p:cNvPr id="9" name="Content Placeholder 2">
              <a:extLst>
                <a:ext uri="{FF2B5EF4-FFF2-40B4-BE49-F238E27FC236}">
                  <a16:creationId xmlns:a16="http://schemas.microsoft.com/office/drawing/2014/main" id="{406A5E48-8D09-93D7-60FF-A054C293AEC8}"/>
                </a:ext>
              </a:extLst>
            </p:cNvPr>
            <p:cNvSpPr txBox="1">
              <a:spLocks/>
            </p:cNvSpPr>
            <p:nvPr/>
          </p:nvSpPr>
          <p:spPr>
            <a:xfrm>
              <a:off x="454023" y="4686750"/>
              <a:ext cx="1342019" cy="1460393"/>
            </a:xfrm>
            <a:prstGeom prst="rect">
              <a:avLst/>
            </a:prstGeom>
            <a:grpFill/>
            <a:ln w="3175">
              <a:noFill/>
              <a:miter lim="800000"/>
            </a:ln>
          </p:spPr>
          <p:txBody>
            <a:bodyPr vert="horz" lIns="144000" tIns="251999" rIns="144000" bIns="108000" rtlCol="0" anchor="t">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lnSpc>
                  <a:spcPts val="1900"/>
                </a:lnSpc>
                <a:spcBef>
                  <a:spcPts val="0"/>
                </a:spcBef>
                <a:spcAft>
                  <a:spcPts val="0"/>
                </a:spcAft>
                <a:buClrTx/>
                <a:buSzTx/>
                <a:buFont typeface="Wingdings" panose="05000000000000000000" pitchFamily="2" charset="2"/>
                <a:buNone/>
                <a:tabLst/>
                <a:defRPr/>
              </a:pPr>
              <a:r>
                <a:rPr kumimoji="0" lang="en-US" u="none" strike="noStrike" kern="1200" cap="none" spc="0" normalizeH="0" baseline="0" noProof="0">
                  <a:ln>
                    <a:noFill/>
                  </a:ln>
                  <a:solidFill>
                    <a:srgbClr val="FFFFFF"/>
                  </a:solidFill>
                  <a:effectLst/>
                  <a:uLnTx/>
                  <a:uFillTx/>
                  <a:latin typeface="IntelOne Text Medium" panose="020B0503020203020204" pitchFamily="34" charset="77"/>
                  <a:ea typeface="Helvetica Neue Roman"/>
                  <a:cs typeface="Helvetica Neue Roman"/>
                </a:rPr>
                <a:t>Top drivers: </a:t>
              </a:r>
              <a:br>
                <a:rPr kumimoji="0" lang="en-US" u="none" strike="noStrike" kern="1200" cap="none" spc="0" normalizeH="0" baseline="0" noProof="0">
                  <a:ln>
                    <a:noFill/>
                  </a:ln>
                  <a:solidFill>
                    <a:srgbClr val="FFFFFF"/>
                  </a:solidFill>
                  <a:effectLst/>
                  <a:uLnTx/>
                  <a:uFillTx/>
                  <a:latin typeface="IntelOne Text Medium" panose="020B0503020203020204" pitchFamily="34" charset="77"/>
                  <a:ea typeface="Helvetica Neue Roman"/>
                  <a:cs typeface="Helvetica Neue Roman"/>
                </a:rPr>
              </a:br>
              <a:r>
                <a:rPr kumimoji="0" lang="en-US" u="none" strike="noStrike" kern="1200" cap="none" spc="0" normalizeH="0" baseline="0" noProof="0">
                  <a:ln>
                    <a:noFill/>
                  </a:ln>
                  <a:solidFill>
                    <a:srgbClr val="FFFFFF"/>
                  </a:solidFill>
                  <a:effectLst/>
                  <a:uLnTx/>
                  <a:uFillTx/>
                  <a:latin typeface="IntelOne Text" panose="020B0503020203020204" pitchFamily="34" charset="77"/>
                  <a:ea typeface="Helvetica Neue Roman"/>
                  <a:cs typeface="Helvetica Neue Roman"/>
                </a:rPr>
                <a:t>data security, operational efficiency, </a:t>
              </a:r>
              <a:br>
                <a:rPr kumimoji="0" lang="en-US" u="none" strike="noStrike" kern="1200" cap="none" spc="0" normalizeH="0" baseline="0" noProof="0">
                  <a:ln>
                    <a:noFill/>
                  </a:ln>
                  <a:solidFill>
                    <a:srgbClr val="FFFFFF"/>
                  </a:solidFill>
                  <a:effectLst/>
                  <a:uLnTx/>
                  <a:uFillTx/>
                  <a:latin typeface="IntelOne Text" panose="020B0503020203020204" pitchFamily="34" charset="77"/>
                  <a:ea typeface="Helvetica Neue Roman"/>
                  <a:cs typeface="Helvetica Neue Roman"/>
                </a:rPr>
              </a:br>
              <a:r>
                <a:rPr kumimoji="0" lang="en-US" u="none" strike="noStrike" kern="1200" cap="none" spc="0" normalizeH="0" baseline="0" noProof="0">
                  <a:ln>
                    <a:noFill/>
                  </a:ln>
                  <a:solidFill>
                    <a:srgbClr val="FFFFFF"/>
                  </a:solidFill>
                  <a:effectLst/>
                  <a:uLnTx/>
                  <a:uFillTx/>
                  <a:latin typeface="IntelOne Text" panose="020B0503020203020204" pitchFamily="34" charset="77"/>
                  <a:ea typeface="Helvetica Neue Roman"/>
                  <a:cs typeface="Helvetica Neue Roman"/>
                </a:rPr>
                <a:t>business resilience</a:t>
              </a:r>
              <a:r>
                <a:rPr kumimoji="0" lang="en-US" sz="1400" u="none" strike="noStrike" kern="1200" cap="none" spc="0" normalizeH="0" baseline="30000" noProof="0">
                  <a:ln>
                    <a:noFill/>
                  </a:ln>
                  <a:solidFill>
                    <a:srgbClr val="FFFFFF"/>
                  </a:solidFill>
                  <a:effectLst/>
                  <a:uLnTx/>
                  <a:uFillTx/>
                  <a:latin typeface="IntelOne Text" panose="020B0503020203020204" pitchFamily="34" charset="77"/>
                  <a:ea typeface="Helvetica Neue Roman"/>
                  <a:cs typeface="Helvetica Neue Roman"/>
                </a:rPr>
                <a:t>1</a:t>
              </a:r>
            </a:p>
          </p:txBody>
        </p:sp>
        <p:sp>
          <p:nvSpPr>
            <p:cNvPr id="10" name="Content Placeholder 2">
              <a:extLst>
                <a:ext uri="{FF2B5EF4-FFF2-40B4-BE49-F238E27FC236}">
                  <a16:creationId xmlns:a16="http://schemas.microsoft.com/office/drawing/2014/main" id="{7A0E7572-3187-4C2E-1619-DB99BB0A154C}"/>
                </a:ext>
              </a:extLst>
            </p:cNvPr>
            <p:cNvSpPr txBox="1">
              <a:spLocks/>
            </p:cNvSpPr>
            <p:nvPr/>
          </p:nvSpPr>
          <p:spPr>
            <a:xfrm>
              <a:off x="3296959" y="4686752"/>
              <a:ext cx="1342019" cy="1460394"/>
            </a:xfrm>
            <a:prstGeom prst="rect">
              <a:avLst/>
            </a:prstGeom>
            <a:grpFill/>
            <a:ln w="3175">
              <a:noFill/>
              <a:miter lim="800000"/>
            </a:ln>
          </p:spPr>
          <p:txBody>
            <a:bodyPr vert="horz" lIns="144000" tIns="251999" rIns="144000" bIns="108000" rtlCol="0" anchor="t">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lnSpc>
                  <a:spcPts val="1900"/>
                </a:lnSpc>
                <a:spcBef>
                  <a:spcPts val="0"/>
                </a:spcBef>
                <a:spcAft>
                  <a:spcPts val="0"/>
                </a:spcAft>
                <a:buClrTx/>
                <a:buSzTx/>
                <a:buFont typeface="Wingdings" panose="05000000000000000000" pitchFamily="2" charset="2"/>
                <a:buNone/>
                <a:tabLst/>
                <a:defRPr/>
              </a:pPr>
              <a:r>
                <a:rPr lang="en-US">
                  <a:solidFill>
                    <a:srgbClr val="FFFFFF"/>
                  </a:solidFill>
                  <a:latin typeface="IntelOne Text Medium" panose="020B0503020203020204" pitchFamily="34" charset="77"/>
                </a:rPr>
                <a:t>Edge AI requires unique solutions </a:t>
              </a:r>
              <a:r>
                <a:rPr kumimoji="0" lang="en-US" u="none" strike="noStrike" kern="1200" cap="none" spc="0" normalizeH="0" baseline="0" noProof="0">
                  <a:ln>
                    <a:noFill/>
                  </a:ln>
                  <a:solidFill>
                    <a:srgbClr val="FFFFFF"/>
                  </a:solidFill>
                  <a:effectLst/>
                  <a:uLnTx/>
                  <a:uFillTx/>
                  <a:latin typeface="IntelOne Text" panose="020B0503020203020204" pitchFamily="34" charset="77"/>
                  <a:ea typeface="Helvetica Neue Roman"/>
                  <a:cs typeface="Helvetica Neue Roman"/>
                </a:rPr>
                <a:t>built from expertise</a:t>
              </a:r>
            </a:p>
          </p:txBody>
        </p:sp>
        <p:sp>
          <p:nvSpPr>
            <p:cNvPr id="11" name="Content Placeholder 2">
              <a:extLst>
                <a:ext uri="{FF2B5EF4-FFF2-40B4-BE49-F238E27FC236}">
                  <a16:creationId xmlns:a16="http://schemas.microsoft.com/office/drawing/2014/main" id="{D9D3BB6A-BC44-EDEC-4728-FF98FFD41625}"/>
                </a:ext>
              </a:extLst>
            </p:cNvPr>
            <p:cNvSpPr txBox="1">
              <a:spLocks/>
            </p:cNvSpPr>
            <p:nvPr/>
          </p:nvSpPr>
          <p:spPr>
            <a:xfrm>
              <a:off x="1875492" y="4686752"/>
              <a:ext cx="1342019" cy="1460394"/>
            </a:xfrm>
            <a:prstGeom prst="rect">
              <a:avLst/>
            </a:prstGeom>
            <a:grpFill/>
            <a:ln w="3175">
              <a:noFill/>
              <a:miter lim="800000"/>
            </a:ln>
          </p:spPr>
          <p:txBody>
            <a:bodyPr vert="horz" lIns="144000" tIns="251999" rIns="144000" bIns="108000" rtlCol="0" anchor="t">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lnSpc>
                  <a:spcPts val="1900"/>
                </a:lnSpc>
                <a:spcBef>
                  <a:spcPts val="0"/>
                </a:spcBef>
                <a:spcAft>
                  <a:spcPts val="0"/>
                </a:spcAft>
                <a:buClrTx/>
                <a:buSzTx/>
                <a:buFont typeface="Wingdings" panose="05000000000000000000" pitchFamily="2" charset="2"/>
                <a:buNone/>
                <a:tabLst/>
                <a:defRPr/>
              </a:pPr>
              <a:r>
                <a:rPr lang="en-US">
                  <a:solidFill>
                    <a:srgbClr val="FFFFFF"/>
                  </a:solidFill>
                  <a:latin typeface="IntelOne Text Medium" panose="020B0503020203020204" pitchFamily="34" charset="77"/>
                </a:rPr>
                <a:t>Increasing use of AI </a:t>
              </a:r>
              <a:r>
                <a:rPr kumimoji="0" lang="en-US" u="none" strike="noStrike" kern="1200" cap="none" spc="0" normalizeH="0" baseline="0" noProof="0">
                  <a:ln>
                    <a:noFill/>
                  </a:ln>
                  <a:solidFill>
                    <a:srgbClr val="FFFFFF"/>
                  </a:solidFill>
                  <a:effectLst/>
                  <a:uLnTx/>
                  <a:uFillTx/>
                  <a:latin typeface="IntelOne Text" panose="020B0503020203020204" pitchFamily="34" charset="77"/>
                  <a:ea typeface="Helvetica Neue Roman"/>
                  <a:cs typeface="Helvetica Neue Roman"/>
                </a:rPr>
                <a:t>tightly inter- connected with existing applications to drive better business outcomes</a:t>
              </a:r>
            </a:p>
          </p:txBody>
        </p:sp>
        <p:sp>
          <p:nvSpPr>
            <p:cNvPr id="12" name="Content Placeholder 2">
              <a:extLst>
                <a:ext uri="{FF2B5EF4-FFF2-40B4-BE49-F238E27FC236}">
                  <a16:creationId xmlns:a16="http://schemas.microsoft.com/office/drawing/2014/main" id="{DD8C892A-8DC2-DC1F-BA40-472B03E05AC8}"/>
                </a:ext>
              </a:extLst>
            </p:cNvPr>
            <p:cNvSpPr txBox="1">
              <a:spLocks/>
            </p:cNvSpPr>
            <p:nvPr/>
          </p:nvSpPr>
          <p:spPr>
            <a:xfrm>
              <a:off x="-973238" y="4686750"/>
              <a:ext cx="1342019" cy="1460393"/>
            </a:xfrm>
            <a:prstGeom prst="rect">
              <a:avLst/>
            </a:prstGeom>
            <a:grpFill/>
            <a:ln w="3175">
              <a:noFill/>
              <a:miter lim="800000"/>
            </a:ln>
          </p:spPr>
          <p:txBody>
            <a:bodyPr vert="horz" lIns="144000" tIns="251999" rIns="144000" bIns="108000" rtlCol="0" anchor="t">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lnSpc>
                  <a:spcPts val="1900"/>
                </a:lnSpc>
                <a:spcBef>
                  <a:spcPts val="0"/>
                </a:spcBef>
                <a:spcAft>
                  <a:spcPts val="0"/>
                </a:spcAft>
                <a:buClrTx/>
                <a:buSzTx/>
                <a:buFont typeface="Wingdings" panose="05000000000000000000" pitchFamily="2" charset="2"/>
                <a:buNone/>
                <a:tabLst/>
                <a:defRPr/>
              </a:pPr>
              <a:r>
                <a:rPr lang="en-US">
                  <a:solidFill>
                    <a:srgbClr val="FFFFFF"/>
                  </a:solidFill>
                  <a:latin typeface="IntelOne Text Medium" panose="020B0503020203020204" pitchFamily="34" charset="77"/>
                </a:rPr>
                <a:t>We’ve been at the edge for years</a:t>
              </a:r>
              <a:r>
                <a:rPr kumimoji="0" lang="en-US" u="none" strike="noStrike" kern="1200" cap="none" spc="0" normalizeH="0" baseline="0" noProof="0">
                  <a:ln>
                    <a:noFill/>
                  </a:ln>
                  <a:solidFill>
                    <a:srgbClr val="FFFFFF"/>
                  </a:solidFill>
                  <a:effectLst/>
                  <a:uLnTx/>
                  <a:uFillTx/>
                  <a:latin typeface="IntelOne Text" panose="020B0503020203020204" pitchFamily="34" charset="77"/>
                  <a:ea typeface="Helvetica Neue Roman"/>
                  <a:cs typeface="Helvetica Neue Roman"/>
                </a:rPr>
                <a:t>, working with early adopters to digitize operations</a:t>
              </a:r>
            </a:p>
          </p:txBody>
        </p:sp>
      </p:grpSp>
      <p:sp>
        <p:nvSpPr>
          <p:cNvPr id="6" name="Content Placeholder 2">
            <a:extLst>
              <a:ext uri="{FF2B5EF4-FFF2-40B4-BE49-F238E27FC236}">
                <a16:creationId xmlns:a16="http://schemas.microsoft.com/office/drawing/2014/main" id="{FD30B5F0-B549-7C3C-C606-E7366EAD7B05}"/>
              </a:ext>
            </a:extLst>
          </p:cNvPr>
          <p:cNvSpPr txBox="1">
            <a:spLocks/>
          </p:cNvSpPr>
          <p:nvPr/>
        </p:nvSpPr>
        <p:spPr>
          <a:xfrm>
            <a:off x="6169249" y="5217221"/>
            <a:ext cx="4903564" cy="634600"/>
          </a:xfrm>
          <a:prstGeom prst="rect">
            <a:avLst/>
          </a:prstGeom>
          <a:gradFill>
            <a:gsLst>
              <a:gs pos="0">
                <a:schemeClr val="bg2"/>
              </a:gs>
              <a:gs pos="99000">
                <a:srgbClr val="000F8A">
                  <a:alpha val="80000"/>
                </a:srgbClr>
              </a:gs>
            </a:gsLst>
            <a:lin ang="2700000" scaled="0"/>
          </a:gradFill>
          <a:ln w="3175">
            <a:noFill/>
            <a:miter lim="800000"/>
          </a:ln>
        </p:spPr>
        <p:txBody>
          <a:bodyPr vert="horz" lIns="144000" tIns="432000" rIns="144000" bIns="108000" rtlCol="0" anchor="b">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1200">
                <a:solidFill>
                  <a:srgbClr val="FFFFFF"/>
                </a:solidFill>
                <a:latin typeface="IntelOne Text Light"/>
              </a:rPr>
              <a:t>According to Gartner®: By 2026, at least </a:t>
            </a:r>
            <a:r>
              <a:rPr lang="en-US" sz="2000">
                <a:solidFill>
                  <a:srgbClr val="FFFFFF"/>
                </a:solidFill>
                <a:latin typeface="IntelOne Text Medium" panose="020B0503020203020204" pitchFamily="34" charset="77"/>
              </a:rPr>
              <a:t>50%</a:t>
            </a:r>
            <a:r>
              <a:rPr lang="en-US" sz="1200">
                <a:solidFill>
                  <a:srgbClr val="FFFFFF"/>
                </a:solidFill>
                <a:latin typeface="IntelOne Text Light"/>
              </a:rPr>
              <a:t> of edge computing deployments will involve ML.</a:t>
            </a:r>
            <a:r>
              <a:rPr lang="en-US" sz="1200" baseline="30000">
                <a:solidFill>
                  <a:srgbClr val="FFFFFF"/>
                </a:solidFill>
                <a:latin typeface="IntelOne Text Light"/>
              </a:rPr>
              <a:t>2</a:t>
            </a:r>
          </a:p>
        </p:txBody>
      </p:sp>
      <p:pic>
        <p:nvPicPr>
          <p:cNvPr id="21" name="Picture 20" descr="A blue text on a black background&#10;&#10;Description automatically generated">
            <a:extLst>
              <a:ext uri="{FF2B5EF4-FFF2-40B4-BE49-F238E27FC236}">
                <a16:creationId xmlns:a16="http://schemas.microsoft.com/office/drawing/2014/main" id="{14864B95-C2FD-6311-3228-1BB1454CA2B2}"/>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125037" y="4501972"/>
            <a:ext cx="2456132" cy="634599"/>
          </a:xfrm>
          <a:prstGeom prst="rect">
            <a:avLst/>
          </a:prstGeom>
          <a:noFill/>
          <a:ln>
            <a:noFill/>
          </a:ln>
        </p:spPr>
      </p:pic>
      <p:pic>
        <p:nvPicPr>
          <p:cNvPr id="1026" name="Picture 2" descr="International Data Corporation (IDC) - BNamericas">
            <a:extLst>
              <a:ext uri="{FF2B5EF4-FFF2-40B4-BE49-F238E27FC236}">
                <a16:creationId xmlns:a16="http://schemas.microsoft.com/office/drawing/2014/main" id="{B58371E0-8A5A-039F-8F7E-E0C87B8432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628" y="4304369"/>
            <a:ext cx="1273947" cy="3861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3AC713-1B5C-FBF1-AA1D-1E11C966BBDE}"/>
              </a:ext>
            </a:extLst>
          </p:cNvPr>
          <p:cNvSpPr txBox="1"/>
          <p:nvPr/>
        </p:nvSpPr>
        <p:spPr>
          <a:xfrm>
            <a:off x="6094411" y="5841887"/>
            <a:ext cx="5162167" cy="523220"/>
          </a:xfrm>
          <a:prstGeom prst="rect">
            <a:avLst/>
          </a:prstGeom>
          <a:noFill/>
        </p:spPr>
        <p:txBody>
          <a:bodyPr wrap="square">
            <a:spAutoFit/>
          </a:bodyPr>
          <a:lstStyle/>
          <a:p>
            <a:pPr marL="0" marR="0">
              <a:spcBef>
                <a:spcPts val="0"/>
              </a:spcBef>
              <a:spcAft>
                <a:spcPts val="0"/>
              </a:spcAft>
            </a:pPr>
            <a:r>
              <a:rPr lang="en-US" sz="700">
                <a:solidFill>
                  <a:schemeClr val="bg1"/>
                </a:solidFill>
                <a:latin typeface="IntelOne Text Light"/>
              </a:rPr>
              <a:t>2.  Gartner®, </a:t>
            </a:r>
            <a:r>
              <a:rPr lang="en-US" sz="700" err="1">
                <a:solidFill>
                  <a:schemeClr val="bg1"/>
                </a:solidFill>
                <a:latin typeface="IntelOne Text Light"/>
              </a:rPr>
              <a:t>Hyperscalers</a:t>
            </a:r>
            <a:r>
              <a:rPr lang="en-US" sz="700">
                <a:solidFill>
                  <a:schemeClr val="bg1"/>
                </a:solidFill>
                <a:latin typeface="IntelOne Text Light"/>
              </a:rPr>
              <a:t> Stretching  to the Digital Edge, By Thomas Bittman, 24 July 2023.  GARTNER is a registered trademark and service mark of Gartner, Inc. and/or its affiliates in the U.S. and internationally and is used herein with permission. All right reserved. Intel does not control or audit third-party data. You should consult other sources to evaluate accuracy.​</a:t>
            </a:r>
          </a:p>
        </p:txBody>
      </p:sp>
      <p:sp>
        <p:nvSpPr>
          <p:cNvPr id="14" name="TextBox 13">
            <a:extLst>
              <a:ext uri="{FF2B5EF4-FFF2-40B4-BE49-F238E27FC236}">
                <a16:creationId xmlns:a16="http://schemas.microsoft.com/office/drawing/2014/main" id="{6ED32C57-FEBE-A96F-6565-51F1DC11296A}"/>
              </a:ext>
            </a:extLst>
          </p:cNvPr>
          <p:cNvSpPr txBox="1"/>
          <p:nvPr/>
        </p:nvSpPr>
        <p:spPr>
          <a:xfrm>
            <a:off x="3572278" y="5151840"/>
            <a:ext cx="2476242" cy="415498"/>
          </a:xfrm>
          <a:prstGeom prst="rect">
            <a:avLst/>
          </a:prstGeom>
          <a:noFill/>
        </p:spPr>
        <p:txBody>
          <a:bodyPr wrap="square">
            <a:spAutoFit/>
          </a:bodyPr>
          <a:lstStyle/>
          <a:p>
            <a:pPr marL="0" marR="0">
              <a:spcBef>
                <a:spcPts val="0"/>
              </a:spcBef>
              <a:spcAft>
                <a:spcPts val="0"/>
              </a:spcAft>
            </a:pPr>
            <a:r>
              <a:rPr lang="en-US" sz="700">
                <a:solidFill>
                  <a:srgbClr val="FFFFFF"/>
                </a:solidFill>
                <a:latin typeface="IntelOne Text Light"/>
                <a:cs typeface="Intel Clear" panose="020B0604020203020204" pitchFamily="34" charset="0"/>
              </a:rPr>
              <a:t>1. Source: IDC </a:t>
            </a:r>
            <a:r>
              <a:rPr lang="en-US" sz="700" err="1">
                <a:solidFill>
                  <a:srgbClr val="FFFFFF"/>
                </a:solidFill>
                <a:latin typeface="IntelOne Text Light"/>
                <a:cs typeface="Intel Clear" panose="020B0604020203020204" pitchFamily="34" charset="0"/>
              </a:rPr>
              <a:t>InfoBrief</a:t>
            </a:r>
            <a:r>
              <a:rPr lang="en-US" sz="700">
                <a:solidFill>
                  <a:srgbClr val="FFFFFF"/>
                </a:solidFill>
                <a:latin typeface="IntelOne Text Light"/>
                <a:cs typeface="Intel Clear" panose="020B0604020203020204" pitchFamily="34" charset="0"/>
              </a:rPr>
              <a:t>, sponsored by Intel, Breaking Boundaries: Edge-Native Infrastructure Powers AI Advancements, doc #US52123724, June 2024</a:t>
            </a:r>
          </a:p>
        </p:txBody>
      </p:sp>
    </p:spTree>
    <p:extLst>
      <p:ext uri="{BB962C8B-B14F-4D97-AF65-F5344CB8AC3E}">
        <p14:creationId xmlns:p14="http://schemas.microsoft.com/office/powerpoint/2010/main" val="390733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6E72F981-BBEE-48C8-723C-A904C09EF86C}"/>
              </a:ext>
            </a:extLst>
          </p:cNvPr>
          <p:cNvSpPr/>
          <p:nvPr/>
        </p:nvSpPr>
        <p:spPr>
          <a:xfrm>
            <a:off x="0" y="4331368"/>
            <a:ext cx="12192000" cy="2526630"/>
          </a:xfrm>
          <a:prstGeom prst="rect">
            <a:avLst/>
          </a:prstGeom>
          <a:gradFill>
            <a:gsLst>
              <a:gs pos="27000">
                <a:schemeClr val="tx1">
                  <a:alpha val="0"/>
                </a:schemeClr>
              </a:gs>
              <a:gs pos="100000">
                <a:srgbClr val="183544">
                  <a:lumMod val="50000"/>
                </a:srgbClr>
              </a:gs>
              <a:gs pos="62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sp>
        <p:nvSpPr>
          <p:cNvPr id="4" name="Footer Placeholder 3">
            <a:extLst>
              <a:ext uri="{FF2B5EF4-FFF2-40B4-BE49-F238E27FC236}">
                <a16:creationId xmlns:a16="http://schemas.microsoft.com/office/drawing/2014/main" id="{1EC71FBC-F0AD-AE48-E988-61C2830F316A}"/>
              </a:ext>
            </a:extLst>
          </p:cNvPr>
          <p:cNvSpPr>
            <a:spLocks noGrp="1"/>
          </p:cNvSpPr>
          <p:nvPr>
            <p:ph type="ftr" sz="quarter" idx="11"/>
          </p:nvPr>
        </p:nvSpPr>
        <p:spPr/>
        <p:txBody>
          <a:bodyPr/>
          <a:lstStyle/>
          <a:p>
            <a:r>
              <a:rPr lang="en-GB"/>
              <a:t>CES 2025</a:t>
            </a:r>
          </a:p>
        </p:txBody>
      </p:sp>
      <p:sp>
        <p:nvSpPr>
          <p:cNvPr id="6" name="Title 1">
            <a:extLst>
              <a:ext uri="{FF2B5EF4-FFF2-40B4-BE49-F238E27FC236}">
                <a16:creationId xmlns:a16="http://schemas.microsoft.com/office/drawing/2014/main" id="{B1AC110E-5D7D-725C-95C7-7E95ABE5E206}"/>
              </a:ext>
            </a:extLst>
          </p:cNvPr>
          <p:cNvSpPr txBox="1">
            <a:spLocks/>
          </p:cNvSpPr>
          <p:nvPr/>
        </p:nvSpPr>
        <p:spPr>
          <a:xfrm>
            <a:off x="454025" y="402050"/>
            <a:ext cx="11279188" cy="56868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pPr algn="ctr"/>
            <a:r>
              <a:rPr lang="en-GB" sz="4400"/>
              <a:t>How We Enable Customer Success in Edge</a:t>
            </a:r>
            <a:endParaRPr lang="en-NL" sz="4400"/>
          </a:p>
        </p:txBody>
      </p:sp>
      <p:sp>
        <p:nvSpPr>
          <p:cNvPr id="8" name="TextBox 7">
            <a:extLst>
              <a:ext uri="{FF2B5EF4-FFF2-40B4-BE49-F238E27FC236}">
                <a16:creationId xmlns:a16="http://schemas.microsoft.com/office/drawing/2014/main" id="{543CB9F1-203B-34A7-D404-5F69A3D762F3}"/>
              </a:ext>
            </a:extLst>
          </p:cNvPr>
          <p:cNvSpPr txBox="1"/>
          <p:nvPr/>
        </p:nvSpPr>
        <p:spPr>
          <a:xfrm>
            <a:off x="589288" y="2132418"/>
            <a:ext cx="4455152" cy="615553"/>
          </a:xfrm>
          <a:prstGeom prst="rect">
            <a:avLst/>
          </a:prstGeom>
          <a:noFill/>
        </p:spPr>
        <p:txBody>
          <a:bodyPr wrap="square">
            <a:spAutoFit/>
          </a:bodyPr>
          <a:lstStyle/>
          <a:p>
            <a:pPr marL="0" marR="0" lvl="0" indent="0" algn="l" defTabSz="91432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IntelOne Display Light" panose="020B0403020203020204" pitchFamily="34" charset="0"/>
                <a:ea typeface="Helvetica Neue"/>
                <a:cs typeface="Helvetica Neue"/>
              </a:rPr>
              <a:t>Use Case Fragmentation</a:t>
            </a:r>
          </a:p>
          <a:p>
            <a:pPr marL="0" marR="0" lvl="0" indent="0" algn="l" defTabSz="91432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lOne Display Light" panose="020B0403020203020204" pitchFamily="34" charset="0"/>
                <a:ea typeface="Helvetica Neue"/>
                <a:cs typeface="Helvetica Neue"/>
              </a:rPr>
              <a:t>Varying performance and power needs</a:t>
            </a:r>
          </a:p>
        </p:txBody>
      </p:sp>
      <p:sp>
        <p:nvSpPr>
          <p:cNvPr id="10" name="TextBox 9">
            <a:extLst>
              <a:ext uri="{FF2B5EF4-FFF2-40B4-BE49-F238E27FC236}">
                <a16:creationId xmlns:a16="http://schemas.microsoft.com/office/drawing/2014/main" id="{93ACA2A8-9C14-1201-44D5-6C4CC1E32DB0}"/>
              </a:ext>
            </a:extLst>
          </p:cNvPr>
          <p:cNvSpPr txBox="1"/>
          <p:nvPr/>
        </p:nvSpPr>
        <p:spPr>
          <a:xfrm>
            <a:off x="569707" y="4860551"/>
            <a:ext cx="4675535" cy="830997"/>
          </a:xfrm>
          <a:prstGeom prst="rect">
            <a:avLst/>
          </a:prstGeom>
          <a:noFill/>
        </p:spPr>
        <p:txBody>
          <a:bodyPr wrap="square">
            <a:spAutoFit/>
          </a:bodyPr>
          <a:lstStyle/>
          <a:p>
            <a:pPr marL="0" marR="0" lvl="0" indent="0" algn="l" defTabSz="91432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IntelOne Display Light" panose="020B0403020203020204" pitchFamily="34" charset="0"/>
                <a:ea typeface="Helvetica Neue"/>
                <a:cs typeface="Helvetica Neue"/>
              </a:rPr>
              <a:t>Workload Concurrency</a:t>
            </a:r>
          </a:p>
          <a:p>
            <a:pPr marL="0" marR="0" lvl="0" indent="0" algn="l" defTabSz="91432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lOne Display Light" panose="020B0403020203020204" pitchFamily="34" charset="0"/>
                <a:ea typeface="Helvetica Neue"/>
                <a:cs typeface="Helvetica Neue"/>
              </a:rPr>
              <a:t>AI doesn’t stand alone; it gets added to existing compute</a:t>
            </a:r>
            <a:br>
              <a:rPr kumimoji="0" lang="en-US" sz="1400" b="0" i="0" u="none" strike="noStrike" kern="1200" cap="none" spc="0" normalizeH="0" baseline="0" noProof="0">
                <a:ln>
                  <a:noFill/>
                </a:ln>
                <a:solidFill>
                  <a:srgbClr val="FFFFFF"/>
                </a:solidFill>
                <a:effectLst/>
                <a:uLnTx/>
                <a:uFillTx/>
                <a:latin typeface="IntelOne Display Light" panose="020B0403020203020204" pitchFamily="34" charset="0"/>
                <a:ea typeface="Helvetica Neue"/>
                <a:cs typeface="Helvetica Neue"/>
              </a:rPr>
            </a:br>
            <a:r>
              <a:rPr kumimoji="0" lang="en-US" sz="1400" b="0" i="0" u="none" strike="noStrike" kern="1200" cap="none" spc="0" normalizeH="0" baseline="0" noProof="0">
                <a:ln>
                  <a:noFill/>
                </a:ln>
                <a:solidFill>
                  <a:srgbClr val="FFFFFF"/>
                </a:solidFill>
                <a:effectLst/>
                <a:uLnTx/>
                <a:uFillTx/>
                <a:latin typeface="IntelOne Display Light" panose="020B0403020203020204" pitchFamily="34" charset="0"/>
                <a:ea typeface="Helvetica Neue"/>
                <a:cs typeface="Helvetica Neue"/>
              </a:rPr>
              <a:t> and media applications for maximum business value</a:t>
            </a:r>
          </a:p>
        </p:txBody>
      </p:sp>
      <p:sp>
        <p:nvSpPr>
          <p:cNvPr id="12" name="TextBox 11">
            <a:extLst>
              <a:ext uri="{FF2B5EF4-FFF2-40B4-BE49-F238E27FC236}">
                <a16:creationId xmlns:a16="http://schemas.microsoft.com/office/drawing/2014/main" id="{810CC334-AAEC-5A46-D9B1-492BDC84C51C}"/>
              </a:ext>
            </a:extLst>
          </p:cNvPr>
          <p:cNvSpPr txBox="1"/>
          <p:nvPr/>
        </p:nvSpPr>
        <p:spPr>
          <a:xfrm>
            <a:off x="589288" y="3287192"/>
            <a:ext cx="4655954" cy="1138773"/>
          </a:xfrm>
          <a:prstGeom prst="rect">
            <a:avLst/>
          </a:prstGeom>
          <a:noFill/>
        </p:spPr>
        <p:txBody>
          <a:bodyPr wrap="square">
            <a:spAutoFit/>
          </a:bodyPr>
          <a:lstStyle/>
          <a:p>
            <a:pPr marL="0" marR="0" lvl="0" indent="0" algn="l" defTabSz="91432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IntelOne Display Light" panose="020B0403020203020204" pitchFamily="34" charset="0"/>
                <a:ea typeface="Helvetica Neue"/>
                <a:cs typeface="Helvetica Neue"/>
              </a:rPr>
              <a:t>Legacy Infrastructure &amp; </a:t>
            </a:r>
            <a:br>
              <a:rPr kumimoji="0" lang="en-US" sz="2000" b="0" i="0" u="none" strike="noStrike" kern="1200" cap="none" spc="0" normalizeH="0" baseline="0" noProof="0">
                <a:ln>
                  <a:noFill/>
                </a:ln>
                <a:solidFill>
                  <a:srgbClr val="FFFFFF"/>
                </a:solidFill>
                <a:effectLst/>
                <a:uLnTx/>
                <a:uFillTx/>
                <a:latin typeface="IntelOne Display Light" panose="020B0403020203020204" pitchFamily="34" charset="0"/>
                <a:ea typeface="Helvetica Neue"/>
                <a:cs typeface="Helvetica Neue"/>
              </a:rPr>
            </a:br>
            <a:r>
              <a:rPr kumimoji="0" lang="en-US" sz="2000" b="0" i="0" u="none" strike="noStrike" kern="1200" cap="none" spc="0" normalizeH="0" baseline="0" noProof="0">
                <a:ln>
                  <a:noFill/>
                </a:ln>
                <a:solidFill>
                  <a:srgbClr val="FFFFFF"/>
                </a:solidFill>
                <a:effectLst/>
                <a:uLnTx/>
                <a:uFillTx/>
                <a:latin typeface="IntelOne Display Light" panose="020B0403020203020204" pitchFamily="34" charset="0"/>
                <a:ea typeface="Helvetica Neue"/>
                <a:cs typeface="Helvetica Neue"/>
              </a:rPr>
              <a:t>Deployment Complexity</a:t>
            </a:r>
          </a:p>
          <a:p>
            <a:pPr marL="0" marR="0" lvl="0" indent="0" algn="l" defTabSz="91432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IntelOne Display Light" panose="020B0403020203020204" pitchFamily="34" charset="0"/>
                <a:ea typeface="Helvetica Neue"/>
                <a:cs typeface="Helvetica Neue"/>
              </a:rPr>
              <a:t>Large installed base with need for seamless upgrades </a:t>
            </a:r>
            <a:br>
              <a:rPr kumimoji="0" lang="en-US" sz="1400" b="0" i="0" u="none" strike="noStrike" kern="1200" cap="none" spc="0" normalizeH="0" baseline="0" noProof="0">
                <a:ln>
                  <a:noFill/>
                </a:ln>
                <a:solidFill>
                  <a:srgbClr val="FFFFFF"/>
                </a:solidFill>
                <a:effectLst/>
                <a:uLnTx/>
                <a:uFillTx/>
                <a:latin typeface="IntelOne Display Light" panose="020B0403020203020204" pitchFamily="34" charset="0"/>
                <a:ea typeface="Helvetica Neue"/>
                <a:cs typeface="Helvetica Neue"/>
              </a:rPr>
            </a:br>
            <a:r>
              <a:rPr kumimoji="0" lang="en-US" sz="1400" b="0" i="0" u="none" strike="noStrike" kern="1200" cap="none" spc="0" normalizeH="0" baseline="0" noProof="0">
                <a:ln>
                  <a:noFill/>
                </a:ln>
                <a:solidFill>
                  <a:srgbClr val="FFFFFF"/>
                </a:solidFill>
                <a:effectLst/>
                <a:uLnTx/>
                <a:uFillTx/>
                <a:latin typeface="IntelOne Display Light" panose="020B0403020203020204" pitchFamily="34" charset="0"/>
                <a:ea typeface="Helvetica Neue"/>
                <a:cs typeface="Helvetica Neue"/>
              </a:rPr>
              <a:t>and advanced manageability</a:t>
            </a:r>
          </a:p>
        </p:txBody>
      </p:sp>
      <p:sp>
        <p:nvSpPr>
          <p:cNvPr id="62" name="Rectangle 61">
            <a:extLst>
              <a:ext uri="{FF2B5EF4-FFF2-40B4-BE49-F238E27FC236}">
                <a16:creationId xmlns:a16="http://schemas.microsoft.com/office/drawing/2014/main" id="{05AA3FB3-E01D-D7E1-84D1-C7807794A96F}"/>
              </a:ext>
            </a:extLst>
          </p:cNvPr>
          <p:cNvSpPr/>
          <p:nvPr/>
        </p:nvSpPr>
        <p:spPr>
          <a:xfrm flipV="1">
            <a:off x="454025" y="1852101"/>
            <a:ext cx="4979035" cy="1241617"/>
          </a:xfrm>
          <a:prstGeom prst="rect">
            <a:avLst/>
          </a:prstGeom>
          <a:noFill/>
          <a:ln>
            <a:gradFill>
              <a:gsLst>
                <a:gs pos="0">
                  <a:schemeClr val="accent1">
                    <a:lumMod val="5000"/>
                    <a:lumOff val="95000"/>
                    <a:alpha val="0"/>
                  </a:schemeClr>
                </a:gs>
                <a:gs pos="43000">
                  <a:schemeClr val="bg1">
                    <a:alpha val="50000"/>
                  </a:schemeClr>
                </a:gs>
                <a:gs pos="100000">
                  <a:schemeClr val="bg1">
                    <a:alpha val="50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lIns="457200" tIns="274320" rIns="1737360" bIns="274320" rtlCol="0" anchor="ctr" anchorCtr="0"/>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100" b="0" i="0" u="none" strike="noStrike" kern="1200" cap="none" spc="0" normalizeH="0" baseline="0" noProof="0">
              <a:ln>
                <a:noFill/>
              </a:ln>
              <a:solidFill>
                <a:srgbClr val="004A86"/>
              </a:solidFill>
              <a:effectLst/>
              <a:uLnTx/>
              <a:uFillTx/>
              <a:latin typeface="IntelOne Display Light"/>
              <a:ea typeface="Helvetica Neue"/>
              <a:cs typeface="Helvetica Neue"/>
            </a:endParaRPr>
          </a:p>
        </p:txBody>
      </p:sp>
      <p:sp>
        <p:nvSpPr>
          <p:cNvPr id="63" name="Rectangle 62">
            <a:extLst>
              <a:ext uri="{FF2B5EF4-FFF2-40B4-BE49-F238E27FC236}">
                <a16:creationId xmlns:a16="http://schemas.microsoft.com/office/drawing/2014/main" id="{F86AED7A-2EFA-F540-BDD9-521E819216C5}"/>
              </a:ext>
            </a:extLst>
          </p:cNvPr>
          <p:cNvSpPr/>
          <p:nvPr/>
        </p:nvSpPr>
        <p:spPr>
          <a:xfrm>
            <a:off x="211213" y="5917382"/>
            <a:ext cx="242812" cy="2428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sp>
        <p:nvSpPr>
          <p:cNvPr id="64" name="Rectangle 63">
            <a:extLst>
              <a:ext uri="{FF2B5EF4-FFF2-40B4-BE49-F238E27FC236}">
                <a16:creationId xmlns:a16="http://schemas.microsoft.com/office/drawing/2014/main" id="{37851092-D279-27AF-9C64-72E19290853E}"/>
              </a:ext>
            </a:extLst>
          </p:cNvPr>
          <p:cNvSpPr/>
          <p:nvPr/>
        </p:nvSpPr>
        <p:spPr>
          <a:xfrm flipV="1">
            <a:off x="454025" y="3271424"/>
            <a:ext cx="4979035" cy="1241617"/>
          </a:xfrm>
          <a:prstGeom prst="rect">
            <a:avLst/>
          </a:prstGeom>
          <a:noFill/>
          <a:ln>
            <a:gradFill>
              <a:gsLst>
                <a:gs pos="0">
                  <a:schemeClr val="accent1">
                    <a:lumMod val="5000"/>
                    <a:lumOff val="95000"/>
                    <a:alpha val="0"/>
                  </a:schemeClr>
                </a:gs>
                <a:gs pos="43000">
                  <a:schemeClr val="bg1">
                    <a:alpha val="50000"/>
                  </a:schemeClr>
                </a:gs>
                <a:gs pos="100000">
                  <a:schemeClr val="bg1">
                    <a:alpha val="50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lIns="457200" tIns="274320" rIns="1737360" bIns="274320" rtlCol="0" anchor="ctr" anchorCtr="0"/>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100" b="0" i="0" u="none" strike="noStrike" kern="1200" cap="none" spc="0" normalizeH="0" baseline="0" noProof="0">
              <a:ln>
                <a:noFill/>
              </a:ln>
              <a:solidFill>
                <a:srgbClr val="004A86"/>
              </a:solidFill>
              <a:effectLst/>
              <a:uLnTx/>
              <a:uFillTx/>
              <a:latin typeface="IntelOne Display Light"/>
              <a:ea typeface="Helvetica Neue"/>
              <a:cs typeface="Helvetica Neue"/>
            </a:endParaRPr>
          </a:p>
        </p:txBody>
      </p:sp>
      <p:sp>
        <p:nvSpPr>
          <p:cNvPr id="65" name="Rectangle 64">
            <a:extLst>
              <a:ext uri="{FF2B5EF4-FFF2-40B4-BE49-F238E27FC236}">
                <a16:creationId xmlns:a16="http://schemas.microsoft.com/office/drawing/2014/main" id="{A279F9F8-016C-6F96-2172-B021799C4FB3}"/>
              </a:ext>
            </a:extLst>
          </p:cNvPr>
          <p:cNvSpPr/>
          <p:nvPr/>
        </p:nvSpPr>
        <p:spPr>
          <a:xfrm flipV="1">
            <a:off x="454025" y="4690747"/>
            <a:ext cx="4979035" cy="1241617"/>
          </a:xfrm>
          <a:prstGeom prst="rect">
            <a:avLst/>
          </a:prstGeom>
          <a:noFill/>
          <a:ln>
            <a:gradFill>
              <a:gsLst>
                <a:gs pos="0">
                  <a:schemeClr val="accent1">
                    <a:lumMod val="5000"/>
                    <a:lumOff val="95000"/>
                    <a:alpha val="0"/>
                  </a:schemeClr>
                </a:gs>
                <a:gs pos="43000">
                  <a:schemeClr val="bg1">
                    <a:alpha val="50000"/>
                  </a:schemeClr>
                </a:gs>
                <a:gs pos="100000">
                  <a:schemeClr val="bg1">
                    <a:alpha val="50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lIns="457200" tIns="274320" rIns="1737360" bIns="274320" rtlCol="0" anchor="ctr" anchorCtr="0"/>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100" b="0" i="0" u="none" strike="noStrike" kern="1200" cap="none" spc="0" normalizeH="0" baseline="0" noProof="0">
              <a:ln>
                <a:noFill/>
              </a:ln>
              <a:solidFill>
                <a:srgbClr val="004A86"/>
              </a:solidFill>
              <a:effectLst/>
              <a:uLnTx/>
              <a:uFillTx/>
              <a:latin typeface="IntelOne Display Light"/>
              <a:ea typeface="Helvetica Neue"/>
              <a:cs typeface="Helvetica Neue"/>
            </a:endParaRPr>
          </a:p>
        </p:txBody>
      </p:sp>
      <p:sp>
        <p:nvSpPr>
          <p:cNvPr id="67" name="Content Placeholder 2">
            <a:extLst>
              <a:ext uri="{FF2B5EF4-FFF2-40B4-BE49-F238E27FC236}">
                <a16:creationId xmlns:a16="http://schemas.microsoft.com/office/drawing/2014/main" id="{33003E23-CA4B-8484-C8A0-2FAB619A0026}"/>
              </a:ext>
            </a:extLst>
          </p:cNvPr>
          <p:cNvSpPr txBox="1">
            <a:spLocks/>
          </p:cNvSpPr>
          <p:nvPr/>
        </p:nvSpPr>
        <p:spPr>
          <a:xfrm>
            <a:off x="5430642" y="2792823"/>
            <a:ext cx="6300153" cy="1063011"/>
          </a:xfrm>
          <a:prstGeom prst="rect">
            <a:avLst/>
          </a:prstGeom>
          <a:gradFill>
            <a:gsLst>
              <a:gs pos="0">
                <a:schemeClr val="accent6">
                  <a:lumMod val="75000"/>
                </a:schemeClr>
              </a:gs>
              <a:gs pos="18000">
                <a:srgbClr val="000F8A"/>
              </a:gs>
              <a:gs pos="100000">
                <a:srgbClr val="7BDEFF">
                  <a:alpha val="86000"/>
                </a:srgbClr>
              </a:gs>
            </a:gsLst>
            <a:lin ang="2700000" scaled="0"/>
          </a:gradFill>
          <a:ln w="3175">
            <a:noFill/>
            <a:miter lim="800000"/>
          </a:ln>
        </p:spPr>
        <p:txBody>
          <a:bodyPr vert="horz" lIns="144000" tIns="1152000" rIns="144000" bIns="0" rtlCol="0" anchor="t">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defTabSz="2844790" eaLnBrk="1" fontAlgn="auto" latinLnBrk="0" hangingPunct="1">
              <a:lnSpc>
                <a:spcPts val="1900"/>
              </a:lnSpc>
              <a:spcBef>
                <a:spcPts val="0"/>
              </a:spcBef>
              <a:spcAft>
                <a:spcPts val="0"/>
              </a:spcAft>
              <a:buClrTx/>
              <a:buSzTx/>
              <a:buFont typeface="Wingdings" panose="05000000000000000000" pitchFamily="2" charset="2"/>
              <a:buNone/>
              <a:tabLst/>
              <a:defRPr/>
            </a:pPr>
            <a:endParaRPr kumimoji="0" lang="en-US" sz="1400" u="none" strike="noStrike" kern="0" cap="none" spc="0" normalizeH="0" baseline="0" noProof="0">
              <a:ln>
                <a:noFill/>
              </a:ln>
              <a:solidFill>
                <a:srgbClr val="FFFFFF"/>
              </a:solidFill>
              <a:effectLst/>
              <a:uLnTx/>
              <a:uFillTx/>
              <a:latin typeface="IntelOne Text" panose="020B0503020203020204" pitchFamily="34" charset="77"/>
              <a:ea typeface="Helvetica Neue Roman"/>
              <a:cs typeface="Helvetica Neue Roman"/>
            </a:endParaRPr>
          </a:p>
        </p:txBody>
      </p:sp>
      <p:sp>
        <p:nvSpPr>
          <p:cNvPr id="68" name="Content Placeholder 2">
            <a:extLst>
              <a:ext uri="{FF2B5EF4-FFF2-40B4-BE49-F238E27FC236}">
                <a16:creationId xmlns:a16="http://schemas.microsoft.com/office/drawing/2014/main" id="{8BC75B99-1155-0C23-D3D2-B8EE33EC660D}"/>
              </a:ext>
            </a:extLst>
          </p:cNvPr>
          <p:cNvSpPr txBox="1">
            <a:spLocks/>
          </p:cNvSpPr>
          <p:nvPr/>
        </p:nvSpPr>
        <p:spPr>
          <a:xfrm>
            <a:off x="5433060" y="3934760"/>
            <a:ext cx="6300153" cy="1063013"/>
          </a:xfrm>
          <a:prstGeom prst="rect">
            <a:avLst/>
          </a:prstGeom>
          <a:gradFill>
            <a:gsLst>
              <a:gs pos="0">
                <a:schemeClr val="accent6">
                  <a:lumMod val="75000"/>
                </a:schemeClr>
              </a:gs>
              <a:gs pos="18000">
                <a:srgbClr val="000F8A"/>
              </a:gs>
              <a:gs pos="100000">
                <a:srgbClr val="7BDEFF">
                  <a:alpha val="86000"/>
                </a:srgbClr>
              </a:gs>
            </a:gsLst>
            <a:lin ang="2700000" scaled="0"/>
          </a:gradFill>
          <a:ln w="3175">
            <a:noFill/>
            <a:miter lim="800000"/>
          </a:ln>
        </p:spPr>
        <p:txBody>
          <a:bodyPr vert="horz" lIns="144000" tIns="1152000" rIns="144000" bIns="0" rtlCol="0" anchor="t">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lnSpc>
                <a:spcPts val="1900"/>
              </a:lnSpc>
              <a:spcBef>
                <a:spcPts val="0"/>
              </a:spcBef>
              <a:spcAft>
                <a:spcPts val="0"/>
              </a:spcAft>
              <a:buClrTx/>
              <a:buSzTx/>
              <a:buFont typeface="Wingdings" panose="05000000000000000000" pitchFamily="2" charset="2"/>
              <a:buNone/>
              <a:tabLst/>
              <a:defRPr/>
            </a:pPr>
            <a:endParaRPr kumimoji="0" lang="en-US" sz="1400" u="none" strike="noStrike" kern="0" cap="none" spc="0" normalizeH="0" baseline="0" noProof="0">
              <a:ln>
                <a:noFill/>
              </a:ln>
              <a:solidFill>
                <a:srgbClr val="FFFFFF"/>
              </a:solidFill>
              <a:effectLst/>
              <a:uLnTx/>
              <a:uFillTx/>
              <a:latin typeface="IntelOne Text" panose="020B0503020203020204" pitchFamily="34" charset="77"/>
              <a:ea typeface="Helvetica Neue Roman"/>
              <a:cs typeface="Helvetica Neue Roman"/>
            </a:endParaRPr>
          </a:p>
        </p:txBody>
      </p:sp>
      <p:sp>
        <p:nvSpPr>
          <p:cNvPr id="69" name="Content Placeholder 2">
            <a:extLst>
              <a:ext uri="{FF2B5EF4-FFF2-40B4-BE49-F238E27FC236}">
                <a16:creationId xmlns:a16="http://schemas.microsoft.com/office/drawing/2014/main" id="{D9724223-6969-7DDA-43A7-4527598D429B}"/>
              </a:ext>
            </a:extLst>
          </p:cNvPr>
          <p:cNvSpPr txBox="1">
            <a:spLocks/>
          </p:cNvSpPr>
          <p:nvPr/>
        </p:nvSpPr>
        <p:spPr>
          <a:xfrm>
            <a:off x="5430642" y="5071069"/>
            <a:ext cx="6300153" cy="1063013"/>
          </a:xfrm>
          <a:prstGeom prst="rect">
            <a:avLst/>
          </a:prstGeom>
          <a:gradFill>
            <a:gsLst>
              <a:gs pos="0">
                <a:schemeClr val="accent6">
                  <a:lumMod val="75000"/>
                </a:schemeClr>
              </a:gs>
              <a:gs pos="18000">
                <a:srgbClr val="000F8A"/>
              </a:gs>
              <a:gs pos="100000">
                <a:srgbClr val="7BDEFF">
                  <a:alpha val="86000"/>
                </a:srgbClr>
              </a:gs>
            </a:gsLst>
            <a:lin ang="2700000" scaled="0"/>
          </a:gradFill>
          <a:ln w="3175">
            <a:noFill/>
            <a:miter lim="800000"/>
          </a:ln>
        </p:spPr>
        <p:txBody>
          <a:bodyPr vert="horz" lIns="144000" tIns="1152000" rIns="144000" bIns="0" rtlCol="0" anchor="t">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lnSpc>
                <a:spcPts val="1900"/>
              </a:lnSpc>
              <a:spcBef>
                <a:spcPts val="0"/>
              </a:spcBef>
              <a:spcAft>
                <a:spcPts val="0"/>
              </a:spcAft>
              <a:buClrTx/>
              <a:buSzTx/>
              <a:buFont typeface="Wingdings" panose="05000000000000000000" pitchFamily="2" charset="2"/>
              <a:buNone/>
              <a:tabLst/>
              <a:defRPr/>
            </a:pPr>
            <a:endParaRPr kumimoji="0" lang="en-US" sz="1400" u="none" strike="noStrike" kern="0" cap="none" spc="0" normalizeH="0" baseline="0" noProof="0">
              <a:ln>
                <a:noFill/>
              </a:ln>
              <a:solidFill>
                <a:srgbClr val="FFFFFF"/>
              </a:solidFill>
              <a:effectLst/>
              <a:uLnTx/>
              <a:uFillTx/>
              <a:latin typeface="IntelOne Text" panose="020B0503020203020204" pitchFamily="34" charset="77"/>
              <a:ea typeface="Helvetica Neue Roman"/>
              <a:cs typeface="Helvetica Neue Roman"/>
            </a:endParaRPr>
          </a:p>
        </p:txBody>
      </p:sp>
      <p:sp>
        <p:nvSpPr>
          <p:cNvPr id="70" name="Content Placeholder 2">
            <a:extLst>
              <a:ext uri="{FF2B5EF4-FFF2-40B4-BE49-F238E27FC236}">
                <a16:creationId xmlns:a16="http://schemas.microsoft.com/office/drawing/2014/main" id="{B4329EB6-CF44-FD09-CAA7-96A09C1AC5EC}"/>
              </a:ext>
            </a:extLst>
          </p:cNvPr>
          <p:cNvSpPr txBox="1">
            <a:spLocks/>
          </p:cNvSpPr>
          <p:nvPr/>
        </p:nvSpPr>
        <p:spPr>
          <a:xfrm>
            <a:off x="5418749" y="1657253"/>
            <a:ext cx="6300153" cy="1063013"/>
          </a:xfrm>
          <a:prstGeom prst="rect">
            <a:avLst/>
          </a:prstGeom>
          <a:gradFill>
            <a:gsLst>
              <a:gs pos="0">
                <a:schemeClr val="accent6">
                  <a:lumMod val="75000"/>
                </a:schemeClr>
              </a:gs>
              <a:gs pos="18000">
                <a:srgbClr val="000F8A"/>
              </a:gs>
              <a:gs pos="100000">
                <a:srgbClr val="7BDEFF">
                  <a:alpha val="86000"/>
                </a:srgbClr>
              </a:gs>
            </a:gsLst>
            <a:lin ang="2700000" scaled="0"/>
          </a:gradFill>
          <a:ln w="3175">
            <a:noFill/>
            <a:miter lim="800000"/>
          </a:ln>
        </p:spPr>
        <p:txBody>
          <a:bodyPr vert="horz" lIns="144000" tIns="1152000" rIns="144000" bIns="0" rtlCol="0" anchor="t">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lnSpc>
                <a:spcPts val="1900"/>
              </a:lnSpc>
              <a:spcBef>
                <a:spcPts val="0"/>
              </a:spcBef>
              <a:spcAft>
                <a:spcPts val="0"/>
              </a:spcAft>
              <a:buClrTx/>
              <a:buSzTx/>
              <a:buFont typeface="Wingdings" panose="05000000000000000000" pitchFamily="2" charset="2"/>
              <a:buNone/>
              <a:tabLst/>
              <a:defRPr/>
            </a:pPr>
            <a:endParaRPr kumimoji="0" lang="en-US" sz="1400" u="none" strike="noStrike" kern="0" cap="none" spc="0" normalizeH="0" baseline="0" noProof="0">
              <a:ln>
                <a:noFill/>
              </a:ln>
              <a:solidFill>
                <a:srgbClr val="FFFFFF"/>
              </a:solidFill>
              <a:effectLst/>
              <a:uLnTx/>
              <a:uFillTx/>
              <a:latin typeface="IntelOne Text" panose="020B0503020203020204" pitchFamily="34" charset="77"/>
              <a:ea typeface="Helvetica Neue Roman"/>
              <a:cs typeface="Helvetica Neue Roman"/>
            </a:endParaRPr>
          </a:p>
        </p:txBody>
      </p:sp>
      <p:pic>
        <p:nvPicPr>
          <p:cNvPr id="71" name="silicon icon" descr="A white square with a square and a square with a square in the middle&#10;&#10;Description automatically generated">
            <a:extLst>
              <a:ext uri="{FF2B5EF4-FFF2-40B4-BE49-F238E27FC236}">
                <a16:creationId xmlns:a16="http://schemas.microsoft.com/office/drawing/2014/main" id="{7B7E0366-BE83-3FE2-D5B3-F9511A9C26F0}"/>
              </a:ext>
            </a:extLst>
          </p:cNvPr>
          <p:cNvPicPr>
            <a:picLocks noChangeAspect="1"/>
          </p:cNvPicPr>
          <p:nvPr/>
        </p:nvPicPr>
        <p:blipFill>
          <a:blip r:embed="rId3">
            <a:alphaModFix/>
          </a:blip>
          <a:stretch>
            <a:fillRect/>
          </a:stretch>
        </p:blipFill>
        <p:spPr>
          <a:xfrm>
            <a:off x="10312489" y="5193896"/>
            <a:ext cx="754082" cy="754083"/>
          </a:xfrm>
          <a:prstGeom prst="rect">
            <a:avLst/>
          </a:prstGeom>
        </p:spPr>
      </p:pic>
      <p:pic>
        <p:nvPicPr>
          <p:cNvPr id="72" name="systems icon">
            <a:extLst>
              <a:ext uri="{FF2B5EF4-FFF2-40B4-BE49-F238E27FC236}">
                <a16:creationId xmlns:a16="http://schemas.microsoft.com/office/drawing/2014/main" id="{6850E42C-4092-6D6C-ADD9-4159392DC89C}"/>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0277203" y="4008056"/>
            <a:ext cx="829490" cy="829491"/>
          </a:xfrm>
          <a:prstGeom prst="rect">
            <a:avLst/>
          </a:prstGeom>
        </p:spPr>
      </p:pic>
      <p:pic>
        <p:nvPicPr>
          <p:cNvPr id="73" name="systems icon">
            <a:extLst>
              <a:ext uri="{FF2B5EF4-FFF2-40B4-BE49-F238E27FC236}">
                <a16:creationId xmlns:a16="http://schemas.microsoft.com/office/drawing/2014/main" id="{3B69E8F1-C4FE-041B-2E2B-AB9A226A2571}"/>
              </a:ext>
            </a:extLst>
          </p:cNvPr>
          <p:cNvPicPr>
            <a:picLocks noChangeAspect="1"/>
          </p:cNvPicPr>
          <p:nvPr/>
        </p:nvPicPr>
        <p:blipFill>
          <a:blip r:embed="rId6"/>
          <a:srcRect/>
          <a:stretch/>
        </p:blipFill>
        <p:spPr>
          <a:xfrm>
            <a:off x="10148980" y="1666223"/>
            <a:ext cx="1057315" cy="1057315"/>
          </a:xfrm>
          <a:prstGeom prst="rect">
            <a:avLst/>
          </a:prstGeom>
        </p:spPr>
      </p:pic>
      <p:pic>
        <p:nvPicPr>
          <p:cNvPr id="74" name="silicon icon">
            <a:extLst>
              <a:ext uri="{FF2B5EF4-FFF2-40B4-BE49-F238E27FC236}">
                <a16:creationId xmlns:a16="http://schemas.microsoft.com/office/drawing/2014/main" id="{EEDBB7F7-F1C5-17D9-BC3C-50FE00EDF42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250878" y="2934665"/>
            <a:ext cx="877304" cy="877304"/>
          </a:xfrm>
          <a:prstGeom prst="rect">
            <a:avLst/>
          </a:prstGeom>
        </p:spPr>
      </p:pic>
      <p:sp>
        <p:nvSpPr>
          <p:cNvPr id="14" name="Rectangle 13">
            <a:extLst>
              <a:ext uri="{FF2B5EF4-FFF2-40B4-BE49-F238E27FC236}">
                <a16:creationId xmlns:a16="http://schemas.microsoft.com/office/drawing/2014/main" id="{F27DBD41-591A-9622-4EDD-75B4EA98A2E9}"/>
              </a:ext>
            </a:extLst>
          </p:cNvPr>
          <p:cNvSpPr/>
          <p:nvPr/>
        </p:nvSpPr>
        <p:spPr>
          <a:xfrm>
            <a:off x="5583389" y="1804156"/>
            <a:ext cx="4400950" cy="786151"/>
          </a:xfrm>
          <a:prstGeom prst="rect">
            <a:avLst/>
          </a:prstGeom>
          <a:noFill/>
          <a:ln w="12700" cap="flat" cmpd="sng" algn="ctr">
            <a:noFill/>
            <a:prstDash val="solid"/>
            <a:miter lim="800000"/>
          </a:ln>
          <a:effectLst/>
        </p:spPr>
        <p:txBody>
          <a:bodyPr lIns="2743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IntelOne Display Light" panose="020B0403020203020204" pitchFamily="34" charset="0"/>
                <a:ea typeface="Helvetica Neue"/>
                <a:cs typeface="Helvetica Neue"/>
              </a:rPr>
              <a:t>Ecosystem Scale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6CEFF"/>
                </a:solidFill>
                <a:effectLst/>
                <a:uLnTx/>
                <a:uFillTx/>
                <a:latin typeface="IntelOne Display Light" panose="020B0403020203020204" pitchFamily="34" charset="0"/>
                <a:ea typeface="Helvetica Neue"/>
                <a:cs typeface="Helvetica Neue"/>
              </a:rPr>
              <a:t>Industry Solution Builders</a:t>
            </a:r>
          </a:p>
        </p:txBody>
      </p:sp>
      <p:sp>
        <p:nvSpPr>
          <p:cNvPr id="31" name="Rectangle 30">
            <a:extLst>
              <a:ext uri="{FF2B5EF4-FFF2-40B4-BE49-F238E27FC236}">
                <a16:creationId xmlns:a16="http://schemas.microsoft.com/office/drawing/2014/main" id="{05546FA8-4FD3-8F70-2583-D29278C6D050}"/>
              </a:ext>
            </a:extLst>
          </p:cNvPr>
          <p:cNvSpPr/>
          <p:nvPr/>
        </p:nvSpPr>
        <p:spPr>
          <a:xfrm>
            <a:off x="5595282" y="2921524"/>
            <a:ext cx="4400950" cy="786151"/>
          </a:xfrm>
          <a:prstGeom prst="rect">
            <a:avLst/>
          </a:prstGeom>
          <a:noFill/>
          <a:ln w="12700" cap="flat" cmpd="sng" algn="ctr">
            <a:noFill/>
            <a:prstDash val="solid"/>
            <a:miter lim="800000"/>
          </a:ln>
          <a:effectLst/>
        </p:spPr>
        <p:txBody>
          <a:bodyPr lIns="27432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IntelOne Display Light"/>
                <a:ea typeface="Helvetica Neue"/>
                <a:cs typeface="Helvetica Neue"/>
              </a:rPr>
              <a:t>Vertical Focus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6CEFF"/>
                </a:solidFill>
                <a:effectLst/>
                <a:uLnTx/>
                <a:uFillTx/>
                <a:latin typeface="IntelOne Display Light"/>
                <a:ea typeface="Helvetica Neue"/>
                <a:cs typeface="Helvetica Neue"/>
              </a:rPr>
              <a:t>Tailored vertical solutions for broad set of use cases</a:t>
            </a:r>
            <a:endParaRPr kumimoji="0" lang="en-US"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sp>
        <p:nvSpPr>
          <p:cNvPr id="48" name="Rectangle 47">
            <a:extLst>
              <a:ext uri="{FF2B5EF4-FFF2-40B4-BE49-F238E27FC236}">
                <a16:creationId xmlns:a16="http://schemas.microsoft.com/office/drawing/2014/main" id="{01B67091-50E3-2430-9FBA-A85384C76AF8}"/>
              </a:ext>
            </a:extLst>
          </p:cNvPr>
          <p:cNvSpPr/>
          <p:nvPr/>
        </p:nvSpPr>
        <p:spPr>
          <a:xfrm>
            <a:off x="5597700" y="4075596"/>
            <a:ext cx="4400950" cy="786151"/>
          </a:xfrm>
          <a:prstGeom prst="rect">
            <a:avLst/>
          </a:prstGeom>
          <a:noFill/>
          <a:ln w="12700" cap="flat" cmpd="sng" algn="ctr">
            <a:noFill/>
            <a:prstDash val="solid"/>
            <a:miter lim="800000"/>
          </a:ln>
          <a:effectLst/>
        </p:spPr>
        <p:txBody>
          <a:bodyPr lIns="2743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IntelOne Display Light" panose="020B0403020203020204" pitchFamily="34" charset="0"/>
                <a:ea typeface="Helvetica Neue"/>
                <a:cs typeface="Helvetica Neue"/>
              </a:rPr>
              <a:t>Systems Mindset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6CEFF"/>
                </a:solidFill>
                <a:effectLst/>
                <a:uLnTx/>
                <a:uFillTx/>
                <a:latin typeface="IntelOne Display Light" panose="020B0403020203020204" pitchFamily="34" charset="0"/>
                <a:ea typeface="Helvetica Neue"/>
                <a:cs typeface="Helvetica Neue"/>
              </a:rPr>
              <a:t>Reference solutions and blueprints</a:t>
            </a:r>
          </a:p>
        </p:txBody>
      </p:sp>
      <p:sp>
        <p:nvSpPr>
          <p:cNvPr id="58" name="Rectangle 57">
            <a:extLst>
              <a:ext uri="{FF2B5EF4-FFF2-40B4-BE49-F238E27FC236}">
                <a16:creationId xmlns:a16="http://schemas.microsoft.com/office/drawing/2014/main" id="{1B208314-E58D-A1C9-7335-F4A21E831AE0}"/>
              </a:ext>
            </a:extLst>
          </p:cNvPr>
          <p:cNvSpPr/>
          <p:nvPr/>
        </p:nvSpPr>
        <p:spPr>
          <a:xfrm>
            <a:off x="5595282" y="5205837"/>
            <a:ext cx="4400950" cy="786151"/>
          </a:xfrm>
          <a:prstGeom prst="rect">
            <a:avLst/>
          </a:prstGeom>
          <a:noFill/>
          <a:ln w="12700" cap="flat" cmpd="sng" algn="ctr">
            <a:noFill/>
            <a:prstDash val="solid"/>
            <a:miter lim="800000"/>
          </a:ln>
          <a:effectLst/>
        </p:spPr>
        <p:txBody>
          <a:bodyPr lIns="27432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IntelOne Display Light"/>
                <a:ea typeface="Helvetica Neue"/>
                <a:cs typeface="Helvetica Neue"/>
              </a:rPr>
              <a:t>Broad Silicon Portfolio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76CEFF"/>
                </a:solidFill>
                <a:effectLst/>
                <a:uLnTx/>
                <a:uFillTx/>
                <a:latin typeface="IntelOne Display Light"/>
                <a:ea typeface="Helvetica Neue"/>
                <a:cs typeface="Helvetica Neue"/>
              </a:rPr>
              <a:t>Highly scalable set of offerings, built-in support for multimodal AI</a:t>
            </a:r>
          </a:p>
        </p:txBody>
      </p:sp>
      <p:sp>
        <p:nvSpPr>
          <p:cNvPr id="76" name="Rectangle 75">
            <a:extLst>
              <a:ext uri="{FF2B5EF4-FFF2-40B4-BE49-F238E27FC236}">
                <a16:creationId xmlns:a16="http://schemas.microsoft.com/office/drawing/2014/main" id="{A4C4BB92-3BC9-CA79-D063-A9F7C0BA20A1}"/>
              </a:ext>
            </a:extLst>
          </p:cNvPr>
          <p:cNvSpPr/>
          <p:nvPr/>
        </p:nvSpPr>
        <p:spPr>
          <a:xfrm>
            <a:off x="11732004" y="1395756"/>
            <a:ext cx="242812" cy="2428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sp>
        <p:nvSpPr>
          <p:cNvPr id="77" name="Rectangle 76">
            <a:extLst>
              <a:ext uri="{FF2B5EF4-FFF2-40B4-BE49-F238E27FC236}">
                <a16:creationId xmlns:a16="http://schemas.microsoft.com/office/drawing/2014/main" id="{0716478D-B94D-799A-DD52-9AA8D7066A1E}"/>
              </a:ext>
            </a:extLst>
          </p:cNvPr>
          <p:cNvSpPr/>
          <p:nvPr/>
        </p:nvSpPr>
        <p:spPr>
          <a:xfrm>
            <a:off x="11627066" y="1282172"/>
            <a:ext cx="103729" cy="103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spTree>
    <p:extLst>
      <p:ext uri="{BB962C8B-B14F-4D97-AF65-F5344CB8AC3E}">
        <p14:creationId xmlns:p14="http://schemas.microsoft.com/office/powerpoint/2010/main" val="217104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493773-D630-12FD-7AA2-10FA6E09932F}"/>
            </a:ext>
          </a:extLst>
        </p:cNvPr>
        <p:cNvGrpSpPr/>
        <p:nvPr/>
      </p:nvGrpSpPr>
      <p:grpSpPr>
        <a:xfrm>
          <a:off x="0" y="0"/>
          <a:ext cx="0" cy="0"/>
          <a:chOff x="0" y="0"/>
          <a:chExt cx="0" cy="0"/>
        </a:xfrm>
      </p:grpSpPr>
      <p:pic>
        <p:nvPicPr>
          <p:cNvPr id="19" name="Picture 18" descr="A person touching a white board&#10;&#10;Description automatically generated">
            <a:extLst>
              <a:ext uri="{FF2B5EF4-FFF2-40B4-BE49-F238E27FC236}">
                <a16:creationId xmlns:a16="http://schemas.microsoft.com/office/drawing/2014/main" id="{88667146-D609-E3AA-5791-A2A6ABF97BA0}"/>
              </a:ext>
            </a:extLst>
          </p:cNvPr>
          <p:cNvPicPr>
            <a:picLocks noChangeAspect="1"/>
          </p:cNvPicPr>
          <p:nvPr/>
        </p:nvPicPr>
        <p:blipFill>
          <a:blip r:embed="rId3">
            <a:extLst>
              <a:ext uri="{28A0092B-C50C-407E-A947-70E740481C1C}">
                <a14:useLocalDpi xmlns:a14="http://schemas.microsoft.com/office/drawing/2010/main" val="0"/>
              </a:ext>
            </a:extLst>
          </a:blip>
          <a:srcRect l="3640"/>
          <a:stretch/>
        </p:blipFill>
        <p:spPr>
          <a:xfrm>
            <a:off x="558817" y="1857991"/>
            <a:ext cx="3591291" cy="2795232"/>
          </a:xfrm>
          <a:prstGeom prst="rect">
            <a:avLst/>
          </a:prstGeom>
        </p:spPr>
      </p:pic>
      <p:pic>
        <p:nvPicPr>
          <p:cNvPr id="4" name="Picture 3">
            <a:extLst>
              <a:ext uri="{FF2B5EF4-FFF2-40B4-BE49-F238E27FC236}">
                <a16:creationId xmlns:a16="http://schemas.microsoft.com/office/drawing/2014/main" id="{1B98FD35-C526-7BD8-3502-33CA0241A477}"/>
              </a:ext>
            </a:extLst>
          </p:cNvPr>
          <p:cNvPicPr>
            <a:picLocks noChangeAspect="1"/>
          </p:cNvPicPr>
          <p:nvPr/>
        </p:nvPicPr>
        <p:blipFill>
          <a:blip r:embed="rId4">
            <a:extLst>
              <a:ext uri="{28A0092B-C50C-407E-A947-70E740481C1C}">
                <a14:useLocalDpi xmlns:a14="http://schemas.microsoft.com/office/drawing/2010/main" val="0"/>
              </a:ext>
            </a:extLst>
          </a:blip>
          <a:srcRect l="4444" t="4522" r="10463" b="3914"/>
          <a:stretch/>
        </p:blipFill>
        <p:spPr>
          <a:xfrm>
            <a:off x="8053586" y="1851709"/>
            <a:ext cx="3566896" cy="2169419"/>
          </a:xfrm>
          <a:prstGeom prst="rect">
            <a:avLst/>
          </a:prstGeom>
          <a:ln>
            <a:noFill/>
          </a:ln>
        </p:spPr>
      </p:pic>
      <p:sp>
        <p:nvSpPr>
          <p:cNvPr id="43" name="Rectangle 42">
            <a:extLst>
              <a:ext uri="{FF2B5EF4-FFF2-40B4-BE49-F238E27FC236}">
                <a16:creationId xmlns:a16="http://schemas.microsoft.com/office/drawing/2014/main" id="{B105372E-7063-8569-9AFB-988A02604B67}"/>
              </a:ext>
            </a:extLst>
          </p:cNvPr>
          <p:cNvSpPr/>
          <p:nvPr/>
        </p:nvSpPr>
        <p:spPr>
          <a:xfrm>
            <a:off x="0" y="4331368"/>
            <a:ext cx="12192000" cy="2526630"/>
          </a:xfrm>
          <a:prstGeom prst="rect">
            <a:avLst/>
          </a:prstGeom>
          <a:gradFill>
            <a:gsLst>
              <a:gs pos="27000">
                <a:schemeClr val="tx1">
                  <a:alpha val="0"/>
                </a:schemeClr>
              </a:gs>
              <a:gs pos="100000">
                <a:srgbClr val="183544">
                  <a:lumMod val="50000"/>
                </a:srgbClr>
              </a:gs>
              <a:gs pos="6200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sp>
        <p:nvSpPr>
          <p:cNvPr id="2" name="Rectangle 1">
            <a:extLst>
              <a:ext uri="{FF2B5EF4-FFF2-40B4-BE49-F238E27FC236}">
                <a16:creationId xmlns:a16="http://schemas.microsoft.com/office/drawing/2014/main" id="{4ACA06A2-F8F0-5B35-0758-A8A198246F22}"/>
              </a:ext>
            </a:extLst>
          </p:cNvPr>
          <p:cNvSpPr/>
          <p:nvPr/>
        </p:nvSpPr>
        <p:spPr>
          <a:xfrm rot="10800000">
            <a:off x="453329" y="2157666"/>
            <a:ext cx="11299246" cy="3673505"/>
          </a:xfrm>
          <a:prstGeom prst="rect">
            <a:avLst/>
          </a:prstGeom>
          <a:gradFill>
            <a:gsLst>
              <a:gs pos="0">
                <a:schemeClr val="accent3">
                  <a:alpha val="10000"/>
                </a:schemeClr>
              </a:gs>
              <a:gs pos="100000">
                <a:schemeClr val="accent6">
                  <a:alpha val="0"/>
                </a:schemeClr>
              </a:gs>
            </a:gsLst>
            <a:lin ang="5400000" scaled="0"/>
          </a:gradFill>
          <a:ln w="6350">
            <a:gradFill>
              <a:gsLst>
                <a:gs pos="0">
                  <a:schemeClr val="accent1">
                    <a:lumMod val="5000"/>
                    <a:lumOff val="95000"/>
                  </a:schemeClr>
                </a:gs>
                <a:gs pos="100000">
                  <a:srgbClr val="6AB3D2">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3" name="Picture 2" descr="Multifunctional robot for tomato harvesting introduced - Vegetable Growers  News">
            <a:extLst>
              <a:ext uri="{FF2B5EF4-FFF2-40B4-BE49-F238E27FC236}">
                <a16:creationId xmlns:a16="http://schemas.microsoft.com/office/drawing/2014/main" id="{09F12B55-EF8A-1B1E-5813-3B3FE29B6978}"/>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19523" t="3948" r="13552" b="2822"/>
          <a:stretch/>
        </p:blipFill>
        <p:spPr bwMode="auto">
          <a:xfrm>
            <a:off x="4328285" y="1844675"/>
            <a:ext cx="3547124" cy="2840793"/>
          </a:xfrm>
          <a:prstGeom prst="rect">
            <a:avLst/>
          </a:prstGeom>
          <a:noFill/>
          <a:ln>
            <a:noFill/>
          </a:ln>
          <a:effectLst>
            <a:reflection blurRad="190500" stA="50000" endA="300" endPos="55500" dist="127000" dir="5400000" sy="-100000" algn="bl" rotWithShape="0"/>
          </a:effectLst>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EA9305B7-92F8-5E0C-7D9F-B06A9D33D3B6}"/>
              </a:ext>
            </a:extLst>
          </p:cNvPr>
          <p:cNvSpPr/>
          <p:nvPr/>
        </p:nvSpPr>
        <p:spPr>
          <a:xfrm>
            <a:off x="4308513" y="1844675"/>
            <a:ext cx="3566896" cy="2840793"/>
          </a:xfrm>
          <a:prstGeom prst="rect">
            <a:avLst/>
          </a:prstGeom>
          <a:gradFill>
            <a:gsLst>
              <a:gs pos="0">
                <a:schemeClr val="accent6">
                  <a:alpha val="50000"/>
                </a:schemeClr>
              </a:gs>
              <a:gs pos="83000">
                <a:schemeClr val="accent6"/>
              </a:gs>
            </a:gsLst>
            <a:lin ang="5400000" scaled="0"/>
          </a:gradFill>
          <a:ln>
            <a:noFill/>
          </a:ln>
          <a:effectLst>
            <a:reflection blurRad="190500" stA="45285"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44000" rtlCol="0" anchor="t"/>
          <a:lstStyle/>
          <a:p>
            <a:pPr algn="ctr" defTabSz="914400"/>
            <a:endParaRPr lang="en-US" sz="1600">
              <a:solidFill>
                <a:srgbClr val="69B2D2"/>
              </a:solidFill>
              <a:latin typeface="IntelOne Display Medium" panose="020B0503020203020204" pitchFamily="34" charset="77"/>
              <a:ea typeface="Helvetica Neue"/>
              <a:cs typeface="Helvetica Neue"/>
            </a:endParaRPr>
          </a:p>
        </p:txBody>
      </p:sp>
      <p:sp>
        <p:nvSpPr>
          <p:cNvPr id="28" name="Rectangle 27">
            <a:extLst>
              <a:ext uri="{FF2B5EF4-FFF2-40B4-BE49-F238E27FC236}">
                <a16:creationId xmlns:a16="http://schemas.microsoft.com/office/drawing/2014/main" id="{68A91F87-10BD-E536-911D-EB512F620459}"/>
              </a:ext>
            </a:extLst>
          </p:cNvPr>
          <p:cNvSpPr/>
          <p:nvPr/>
        </p:nvSpPr>
        <p:spPr>
          <a:xfrm>
            <a:off x="550034" y="1831841"/>
            <a:ext cx="3597558" cy="2831901"/>
          </a:xfrm>
          <a:prstGeom prst="rect">
            <a:avLst/>
          </a:prstGeom>
          <a:gradFill>
            <a:gsLst>
              <a:gs pos="0">
                <a:schemeClr val="accent6">
                  <a:alpha val="50000"/>
                </a:schemeClr>
              </a:gs>
              <a:gs pos="83000">
                <a:schemeClr val="accent6"/>
              </a:gs>
            </a:gsLst>
            <a:lin ang="5400000" scaled="0"/>
          </a:gradFill>
          <a:ln>
            <a:noFill/>
          </a:ln>
          <a:effectLst>
            <a:reflection blurRad="190500" stA="45285"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4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69B2D2"/>
              </a:solidFill>
              <a:effectLst/>
              <a:uLnTx/>
              <a:uFillTx/>
              <a:latin typeface="IntelOne Display Medium" panose="020B0503020203020204" pitchFamily="34" charset="77"/>
              <a:ea typeface="Helvetica Neue"/>
              <a:cs typeface="Helvetica Neue"/>
            </a:endParaRPr>
          </a:p>
        </p:txBody>
      </p:sp>
      <p:sp>
        <p:nvSpPr>
          <p:cNvPr id="3" name="Title 2">
            <a:extLst>
              <a:ext uri="{FF2B5EF4-FFF2-40B4-BE49-F238E27FC236}">
                <a16:creationId xmlns:a16="http://schemas.microsoft.com/office/drawing/2014/main" id="{D7A62BCA-D836-1328-D45E-38AA9E12191A}"/>
              </a:ext>
            </a:extLst>
          </p:cNvPr>
          <p:cNvSpPr>
            <a:spLocks noGrp="1"/>
          </p:cNvSpPr>
          <p:nvPr>
            <p:ph type="title"/>
          </p:nvPr>
        </p:nvSpPr>
        <p:spPr/>
        <p:txBody>
          <a:bodyPr vert="horz" lIns="0" tIns="0" rIns="0" bIns="0" rtlCol="0" anchor="t">
            <a:noAutofit/>
          </a:bodyPr>
          <a:lstStyle/>
          <a:p>
            <a:pPr algn="ctr"/>
            <a:r>
              <a:rPr lang="en-US" sz="4400"/>
              <a:t>AI Optimized Across Edge </a:t>
            </a:r>
            <a:br>
              <a:rPr lang="en-US" sz="4400"/>
            </a:br>
            <a:r>
              <a:rPr lang="en-US" sz="4400"/>
              <a:t>Environments and Workloads</a:t>
            </a:r>
            <a:endParaRPr lang="en-NL" sz="4400"/>
          </a:p>
        </p:txBody>
      </p:sp>
      <p:grpSp>
        <p:nvGrpSpPr>
          <p:cNvPr id="66" name="Group 65">
            <a:extLst>
              <a:ext uri="{FF2B5EF4-FFF2-40B4-BE49-F238E27FC236}">
                <a16:creationId xmlns:a16="http://schemas.microsoft.com/office/drawing/2014/main" id="{47B408FA-5EBB-1943-C6AE-480F87909D83}"/>
              </a:ext>
            </a:extLst>
          </p:cNvPr>
          <p:cNvGrpSpPr/>
          <p:nvPr/>
        </p:nvGrpSpPr>
        <p:grpSpPr>
          <a:xfrm>
            <a:off x="5062148" y="9862283"/>
            <a:ext cx="2356629" cy="715004"/>
            <a:chOff x="4849312" y="5292463"/>
            <a:chExt cx="2960363" cy="898177"/>
          </a:xfrm>
        </p:grpSpPr>
        <p:pic>
          <p:nvPicPr>
            <p:cNvPr id="6" name="Picture 5" descr="A blue and white square with blue text&#10;&#10;Description automatically generated">
              <a:extLst>
                <a:ext uri="{FF2B5EF4-FFF2-40B4-BE49-F238E27FC236}">
                  <a16:creationId xmlns:a16="http://schemas.microsoft.com/office/drawing/2014/main" id="{749F1884-297A-35F5-A13B-A8B3A4EE6CF8}"/>
                </a:ext>
              </a:extLst>
            </p:cNvPr>
            <p:cNvPicPr>
              <a:picLocks noChangeAspect="1"/>
            </p:cNvPicPr>
            <p:nvPr/>
          </p:nvPicPr>
          <p:blipFill>
            <a:blip r:embed="rId6"/>
            <a:stretch>
              <a:fillRect/>
            </a:stretch>
          </p:blipFill>
          <p:spPr>
            <a:xfrm>
              <a:off x="6448020" y="5350304"/>
              <a:ext cx="1361655" cy="766004"/>
            </a:xfrm>
            <a:prstGeom prst="rect">
              <a:avLst/>
            </a:prstGeom>
          </p:spPr>
        </p:pic>
        <p:pic>
          <p:nvPicPr>
            <p:cNvPr id="7" name="Picture 6" descr="A group of blue squares with white text&#10;&#10;Description automatically generated">
              <a:extLst>
                <a:ext uri="{FF2B5EF4-FFF2-40B4-BE49-F238E27FC236}">
                  <a16:creationId xmlns:a16="http://schemas.microsoft.com/office/drawing/2014/main" id="{D1C8930E-31D5-6C40-4A92-AD3062077C08}"/>
                </a:ext>
              </a:extLst>
            </p:cNvPr>
            <p:cNvPicPr>
              <a:picLocks noChangeAspect="1"/>
            </p:cNvPicPr>
            <p:nvPr/>
          </p:nvPicPr>
          <p:blipFill>
            <a:blip r:embed="rId7"/>
            <a:stretch>
              <a:fillRect/>
            </a:stretch>
          </p:blipFill>
          <p:spPr>
            <a:xfrm>
              <a:off x="4849312" y="5292463"/>
              <a:ext cx="2021405" cy="898177"/>
            </a:xfrm>
            <a:prstGeom prst="rect">
              <a:avLst/>
            </a:prstGeom>
          </p:spPr>
        </p:pic>
      </p:grpSp>
      <p:pic>
        <p:nvPicPr>
          <p:cNvPr id="8" name="Picture 7" descr="A group of blue square labels with white text&#10;&#10;Description automatically generated">
            <a:extLst>
              <a:ext uri="{FF2B5EF4-FFF2-40B4-BE49-F238E27FC236}">
                <a16:creationId xmlns:a16="http://schemas.microsoft.com/office/drawing/2014/main" id="{ED6E59D5-5741-6A5B-9E26-A85B9332913D}"/>
              </a:ext>
            </a:extLst>
          </p:cNvPr>
          <p:cNvPicPr>
            <a:picLocks noChangeAspect="1"/>
          </p:cNvPicPr>
          <p:nvPr/>
        </p:nvPicPr>
        <p:blipFill>
          <a:blip r:embed="rId8"/>
          <a:stretch>
            <a:fillRect/>
          </a:stretch>
        </p:blipFill>
        <p:spPr>
          <a:xfrm>
            <a:off x="1389209" y="9418879"/>
            <a:ext cx="1490216" cy="1490216"/>
          </a:xfrm>
          <a:prstGeom prst="rect">
            <a:avLst/>
          </a:prstGeom>
        </p:spPr>
      </p:pic>
      <p:grpSp>
        <p:nvGrpSpPr>
          <p:cNvPr id="67" name="Group 66">
            <a:extLst>
              <a:ext uri="{FF2B5EF4-FFF2-40B4-BE49-F238E27FC236}">
                <a16:creationId xmlns:a16="http://schemas.microsoft.com/office/drawing/2014/main" id="{4992899A-35B0-670A-3388-6A482EC8D8E3}"/>
              </a:ext>
            </a:extLst>
          </p:cNvPr>
          <p:cNvGrpSpPr/>
          <p:nvPr/>
        </p:nvGrpSpPr>
        <p:grpSpPr>
          <a:xfrm>
            <a:off x="9305158" y="9883052"/>
            <a:ext cx="1404206" cy="668959"/>
            <a:chOff x="9071477" y="5350304"/>
            <a:chExt cx="1763943" cy="840336"/>
          </a:xfrm>
        </p:grpSpPr>
        <p:pic>
          <p:nvPicPr>
            <p:cNvPr id="9" name="Picture 8" descr="A blue and white logo&#10;&#10;Description automatically generated">
              <a:extLst>
                <a:ext uri="{FF2B5EF4-FFF2-40B4-BE49-F238E27FC236}">
                  <a16:creationId xmlns:a16="http://schemas.microsoft.com/office/drawing/2014/main" id="{1912C648-24FF-1B92-AF2C-23E0F80CB900}"/>
                </a:ext>
              </a:extLst>
            </p:cNvPr>
            <p:cNvPicPr>
              <a:picLocks noChangeAspect="1"/>
            </p:cNvPicPr>
            <p:nvPr/>
          </p:nvPicPr>
          <p:blipFill>
            <a:blip r:embed="rId9"/>
            <a:stretch>
              <a:fillRect/>
            </a:stretch>
          </p:blipFill>
          <p:spPr>
            <a:xfrm>
              <a:off x="9071477" y="5451541"/>
              <a:ext cx="615388" cy="615388"/>
            </a:xfrm>
            <a:prstGeom prst="rect">
              <a:avLst/>
            </a:prstGeom>
          </p:spPr>
        </p:pic>
        <p:pic>
          <p:nvPicPr>
            <p:cNvPr id="10" name="Picture 9" descr="A blue and white square with blue text&#10;&#10;Description automatically generated">
              <a:extLst>
                <a:ext uri="{FF2B5EF4-FFF2-40B4-BE49-F238E27FC236}">
                  <a16:creationId xmlns:a16="http://schemas.microsoft.com/office/drawing/2014/main" id="{B0859383-5995-A138-F251-C63E3FADB63E}"/>
                </a:ext>
              </a:extLst>
            </p:cNvPr>
            <p:cNvPicPr>
              <a:picLocks noChangeAspect="1"/>
            </p:cNvPicPr>
            <p:nvPr/>
          </p:nvPicPr>
          <p:blipFill>
            <a:blip r:embed="rId6"/>
            <a:stretch>
              <a:fillRect/>
            </a:stretch>
          </p:blipFill>
          <p:spPr>
            <a:xfrm>
              <a:off x="9341632" y="5350304"/>
              <a:ext cx="1493788" cy="840336"/>
            </a:xfrm>
            <a:prstGeom prst="rect">
              <a:avLst/>
            </a:prstGeom>
          </p:spPr>
        </p:pic>
      </p:grpSp>
      <p:sp>
        <p:nvSpPr>
          <p:cNvPr id="5" name="Rectangle 4">
            <a:extLst>
              <a:ext uri="{FF2B5EF4-FFF2-40B4-BE49-F238E27FC236}">
                <a16:creationId xmlns:a16="http://schemas.microsoft.com/office/drawing/2014/main" id="{AA41EE7A-2CF7-B0FE-7BCC-E7EB8D8E81B4}"/>
              </a:ext>
            </a:extLst>
          </p:cNvPr>
          <p:cNvSpPr/>
          <p:nvPr/>
        </p:nvSpPr>
        <p:spPr>
          <a:xfrm>
            <a:off x="8053586" y="1825671"/>
            <a:ext cx="3568203" cy="2852946"/>
          </a:xfrm>
          <a:prstGeom prst="rect">
            <a:avLst/>
          </a:prstGeom>
          <a:gradFill>
            <a:gsLst>
              <a:gs pos="0">
                <a:schemeClr val="accent6">
                  <a:alpha val="50000"/>
                </a:schemeClr>
              </a:gs>
              <a:gs pos="83000">
                <a:schemeClr val="accent6"/>
              </a:gs>
            </a:gsLst>
            <a:lin ang="5400000" scaled="0"/>
          </a:gradFill>
          <a:ln>
            <a:noFill/>
          </a:ln>
          <a:effectLst>
            <a:reflection blurRad="190500" stA="45285" dist="127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44000" tIns="180000" rIns="144000" bIns="144000" rtlCol="0" anchor="t"/>
          <a:lstStyle/>
          <a:p>
            <a:pPr algn="ctr" defTabSz="914400"/>
            <a:endParaRPr lang="en-US" sz="1600">
              <a:solidFill>
                <a:srgbClr val="69B2D2"/>
              </a:solidFill>
              <a:latin typeface="IntelOne Display Medium" panose="020B0503020203020204" pitchFamily="34" charset="77"/>
              <a:ea typeface="Helvetica Neue"/>
              <a:cs typeface="Helvetica Neue"/>
            </a:endParaRPr>
          </a:p>
        </p:txBody>
      </p:sp>
      <p:grpSp>
        <p:nvGrpSpPr>
          <p:cNvPr id="12" name="Group 11">
            <a:extLst>
              <a:ext uri="{FF2B5EF4-FFF2-40B4-BE49-F238E27FC236}">
                <a16:creationId xmlns:a16="http://schemas.microsoft.com/office/drawing/2014/main" id="{9F649663-29B2-C212-8E7B-6B578040AE9D}"/>
              </a:ext>
            </a:extLst>
          </p:cNvPr>
          <p:cNvGrpSpPr/>
          <p:nvPr/>
        </p:nvGrpSpPr>
        <p:grpSpPr>
          <a:xfrm>
            <a:off x="731245" y="2775896"/>
            <a:ext cx="3235136" cy="939583"/>
            <a:chOff x="1694761" y="3626837"/>
            <a:chExt cx="7392444" cy="1866464"/>
          </a:xfrm>
          <a:gradFill>
            <a:gsLst>
              <a:gs pos="0">
                <a:schemeClr val="accent6">
                  <a:lumMod val="75000"/>
                  <a:alpha val="90000"/>
                </a:schemeClr>
              </a:gs>
              <a:gs pos="17000">
                <a:srgbClr val="000F8A">
                  <a:alpha val="75000"/>
                </a:srgbClr>
              </a:gs>
              <a:gs pos="100000">
                <a:srgbClr val="7BDEFF">
                  <a:alpha val="85000"/>
                </a:srgbClr>
              </a:gs>
            </a:gsLst>
            <a:lin ang="2700000" scaled="0"/>
          </a:gradFill>
          <a:effectLst/>
        </p:grpSpPr>
        <p:sp>
          <p:nvSpPr>
            <p:cNvPr id="15" name="Content Placeholder 2">
              <a:extLst>
                <a:ext uri="{FF2B5EF4-FFF2-40B4-BE49-F238E27FC236}">
                  <a16:creationId xmlns:a16="http://schemas.microsoft.com/office/drawing/2014/main" id="{016B554C-1C01-3ED1-E352-7130C260CEF3}"/>
                </a:ext>
              </a:extLst>
            </p:cNvPr>
            <p:cNvSpPr txBox="1">
              <a:spLocks/>
            </p:cNvSpPr>
            <p:nvPr/>
          </p:nvSpPr>
          <p:spPr>
            <a:xfrm>
              <a:off x="1704777" y="4311968"/>
              <a:ext cx="6705071" cy="1181333"/>
            </a:xfrm>
            <a:prstGeom prst="rect">
              <a:avLst/>
            </a:prstGeom>
            <a:noFill/>
            <a:ln w="3175">
              <a:noFill/>
              <a:miter lim="800000"/>
            </a:ln>
          </p:spPr>
          <p:txBody>
            <a:bodyPr vert="horz" lIns="72000" tIns="72000" rIns="72000" bIns="72000" rtlCol="0" anchor="ctr">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a:defRPr/>
              </a:pPr>
              <a:r>
                <a:rPr lang="en-US" sz="1200">
                  <a:solidFill>
                    <a:schemeClr val="bg1"/>
                  </a:solidFill>
                  <a:latin typeface="IntelOne Text" panose="020B0503020203020204" pitchFamily="34" charset="77"/>
                  <a:ea typeface="Intel Clear Light"/>
                  <a:cs typeface="Intel Clear Light"/>
                </a:rPr>
                <a:t>Intel® AI Boost (NPU)</a:t>
              </a:r>
            </a:p>
          </p:txBody>
        </p:sp>
        <p:sp>
          <p:nvSpPr>
            <p:cNvPr id="16" name="Content Placeholder 2">
              <a:extLst>
                <a:ext uri="{FF2B5EF4-FFF2-40B4-BE49-F238E27FC236}">
                  <a16:creationId xmlns:a16="http://schemas.microsoft.com/office/drawing/2014/main" id="{62A6EA93-A5B8-5F3A-D03A-3D6BE2BE0B1E}"/>
                </a:ext>
              </a:extLst>
            </p:cNvPr>
            <p:cNvSpPr txBox="1">
              <a:spLocks/>
            </p:cNvSpPr>
            <p:nvPr/>
          </p:nvSpPr>
          <p:spPr>
            <a:xfrm>
              <a:off x="1694761" y="3626837"/>
              <a:ext cx="7392444" cy="727229"/>
            </a:xfrm>
            <a:prstGeom prst="rect">
              <a:avLst/>
            </a:prstGeom>
            <a:noFill/>
            <a:ln w="3175">
              <a:noFill/>
              <a:miter lim="800000"/>
            </a:ln>
          </p:spPr>
          <p:txBody>
            <a:bodyPr vert="horz" lIns="72000" tIns="72000" rIns="72000" bIns="72000" rtlCol="0" anchor="ctr">
              <a:noAutofit/>
            </a:bodyPr>
            <a:lstStyle>
              <a:defPPr>
                <a:defRPr lang="en-US"/>
              </a:defPPr>
              <a:lvl1pPr indent="0" defTabSz="2844790">
                <a:spcBef>
                  <a:spcPts val="0"/>
                </a:spcBef>
                <a:spcAft>
                  <a:spcPts val="0"/>
                </a:spcAft>
                <a:buFont typeface="Wingdings" panose="05000000000000000000" pitchFamily="2" charset="2"/>
                <a:buNone/>
                <a:defRPr sz="1000" b="0">
                  <a:solidFill>
                    <a:schemeClr val="bg1"/>
                  </a:solidFill>
                  <a:latin typeface="IntelOne Text" panose="020B0503020203020204" pitchFamily="34" charset="77"/>
                  <a:ea typeface="Intel Clear Light"/>
                  <a:cs typeface="Intel Clear Light"/>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a:defRPr/>
              </a:pPr>
              <a:r>
                <a:rPr lang="en-US" sz="1200">
                  <a:solidFill>
                    <a:schemeClr val="bg1"/>
                  </a:solidFill>
                  <a:latin typeface="IntelOne Text" panose="020B0503020203020204" pitchFamily="34" charset="77"/>
                  <a:ea typeface="Intel Clear Light"/>
                  <a:cs typeface="Intel Clear Light"/>
                </a:rPr>
                <a:t>Built in Intel® </a:t>
              </a:r>
              <a:r>
                <a:rPr lang="en-US" sz="1200" err="1">
                  <a:solidFill>
                    <a:schemeClr val="bg1"/>
                  </a:solidFill>
                  <a:latin typeface="IntelOne Text" panose="020B0503020203020204" pitchFamily="34" charset="77"/>
                  <a:ea typeface="Intel Clear Light"/>
                  <a:cs typeface="Intel Clear Light"/>
                </a:rPr>
                <a:t>Arc</a:t>
              </a:r>
              <a:r>
                <a:rPr lang="en-US" sz="1200" baseline="30000" err="1">
                  <a:solidFill>
                    <a:schemeClr val="bg1"/>
                  </a:solidFill>
                  <a:latin typeface="IntelOne Text" panose="020B0503020203020204" pitchFamily="34" charset="77"/>
                  <a:ea typeface="Intel Clear Light"/>
                  <a:cs typeface="Intel Clear Light"/>
                </a:rPr>
                <a:t>TM</a:t>
              </a:r>
              <a:r>
                <a:rPr lang="en-US" sz="1200">
                  <a:solidFill>
                    <a:schemeClr val="bg1"/>
                  </a:solidFill>
                  <a:latin typeface="IntelOne Text" panose="020B0503020203020204" pitchFamily="34" charset="77"/>
                  <a:ea typeface="Intel Clear Light"/>
                  <a:cs typeface="Intel Clear Light"/>
                </a:rPr>
                <a:t>  GPU</a:t>
              </a:r>
              <a:r>
                <a:rPr lang="en-US" sz="1200" baseline="30000">
                  <a:solidFill>
                    <a:schemeClr val="bg1"/>
                  </a:solidFill>
                  <a:latin typeface="IntelOne Text" panose="020B0503020203020204" pitchFamily="34" charset="77"/>
                  <a:ea typeface="Intel Clear Light"/>
                  <a:cs typeface="Intel Clear Light"/>
                </a:rPr>
                <a:t>1</a:t>
              </a:r>
              <a:r>
                <a:rPr lang="en-US" sz="1200">
                  <a:solidFill>
                    <a:schemeClr val="bg1"/>
                  </a:solidFill>
                  <a:latin typeface="IntelOne Text" panose="020B0503020203020204" pitchFamily="34" charset="77"/>
                  <a:ea typeface="Intel Clear Light"/>
                  <a:cs typeface="Intel Clear Light"/>
                </a:rPr>
                <a:t> with Intel® XMX or Intel® Graphics</a:t>
              </a:r>
            </a:p>
          </p:txBody>
        </p:sp>
      </p:grpSp>
      <p:grpSp>
        <p:nvGrpSpPr>
          <p:cNvPr id="24" name="Group 23">
            <a:extLst>
              <a:ext uri="{FF2B5EF4-FFF2-40B4-BE49-F238E27FC236}">
                <a16:creationId xmlns:a16="http://schemas.microsoft.com/office/drawing/2014/main" id="{D83C5FF1-B590-7D9A-301F-9944469AE44C}"/>
              </a:ext>
            </a:extLst>
          </p:cNvPr>
          <p:cNvGrpSpPr/>
          <p:nvPr/>
        </p:nvGrpSpPr>
        <p:grpSpPr>
          <a:xfrm>
            <a:off x="4418117" y="2779863"/>
            <a:ext cx="2811359" cy="1273614"/>
            <a:chOff x="1570092" y="3881537"/>
            <a:chExt cx="7382153" cy="2530012"/>
          </a:xfrm>
          <a:gradFill>
            <a:gsLst>
              <a:gs pos="0">
                <a:schemeClr val="accent6">
                  <a:lumMod val="75000"/>
                  <a:alpha val="90000"/>
                </a:schemeClr>
              </a:gs>
              <a:gs pos="17000">
                <a:srgbClr val="000F8A">
                  <a:alpha val="75000"/>
                </a:srgbClr>
              </a:gs>
              <a:gs pos="100000">
                <a:srgbClr val="7BDEFF">
                  <a:alpha val="85000"/>
                </a:srgbClr>
              </a:gs>
            </a:gsLst>
            <a:lin ang="2700000" scaled="0"/>
          </a:gradFill>
          <a:effectLst/>
        </p:grpSpPr>
        <p:sp>
          <p:nvSpPr>
            <p:cNvPr id="25" name="Content Placeholder 2">
              <a:extLst>
                <a:ext uri="{FF2B5EF4-FFF2-40B4-BE49-F238E27FC236}">
                  <a16:creationId xmlns:a16="http://schemas.microsoft.com/office/drawing/2014/main" id="{CFCEF85D-9040-0FCD-3714-B3827C792726}"/>
                </a:ext>
              </a:extLst>
            </p:cNvPr>
            <p:cNvSpPr txBox="1">
              <a:spLocks/>
            </p:cNvSpPr>
            <p:nvPr/>
          </p:nvSpPr>
          <p:spPr>
            <a:xfrm>
              <a:off x="1570095" y="3881537"/>
              <a:ext cx="5744757" cy="699812"/>
            </a:xfrm>
            <a:prstGeom prst="rect">
              <a:avLst/>
            </a:prstGeom>
            <a:noFill/>
            <a:ln w="3175">
              <a:noFill/>
              <a:miter lim="800000"/>
            </a:ln>
          </p:spPr>
          <p:txBody>
            <a:bodyPr vert="horz" lIns="72000" tIns="72000" rIns="72000" bIns="72000" rtlCol="0" anchor="ctr">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defTabSz="914400">
                <a:defRPr/>
              </a:pPr>
              <a:r>
                <a:rPr lang="en-US" sz="1200">
                  <a:solidFill>
                    <a:schemeClr val="bg1"/>
                  </a:solidFill>
                  <a:latin typeface="IntelOne Text" panose="020B0503020203020204" pitchFamily="34" charset="77"/>
                  <a:ea typeface="Intel Clear Light"/>
                  <a:cs typeface="Intel Clear Light"/>
                </a:rPr>
                <a:t>Built in Intel® Graphics </a:t>
              </a:r>
            </a:p>
          </p:txBody>
        </p:sp>
        <p:sp>
          <p:nvSpPr>
            <p:cNvPr id="26" name="Content Placeholder 2">
              <a:extLst>
                <a:ext uri="{FF2B5EF4-FFF2-40B4-BE49-F238E27FC236}">
                  <a16:creationId xmlns:a16="http://schemas.microsoft.com/office/drawing/2014/main" id="{65A126FC-61A8-0535-917C-9D77ADA71639}"/>
                </a:ext>
              </a:extLst>
            </p:cNvPr>
            <p:cNvSpPr txBox="1">
              <a:spLocks/>
            </p:cNvSpPr>
            <p:nvPr/>
          </p:nvSpPr>
          <p:spPr>
            <a:xfrm>
              <a:off x="1570092" y="5711733"/>
              <a:ext cx="6705070" cy="699816"/>
            </a:xfrm>
            <a:prstGeom prst="rect">
              <a:avLst/>
            </a:prstGeom>
            <a:noFill/>
            <a:ln w="3175">
              <a:noFill/>
              <a:miter lim="800000"/>
            </a:ln>
          </p:spPr>
          <p:txBody>
            <a:bodyPr vert="horz" lIns="72000" tIns="72000" rIns="72000" bIns="72000" rtlCol="0" anchor="ctr">
              <a:noAutofit/>
            </a:bodyPr>
            <a:lstStyle>
              <a:defPPr>
                <a:defRPr lang="en-US"/>
              </a:defPPr>
              <a:lvl1pPr indent="0" defTabSz="2844790">
                <a:spcBef>
                  <a:spcPts val="0"/>
                </a:spcBef>
                <a:spcAft>
                  <a:spcPts val="0"/>
                </a:spcAft>
                <a:buFont typeface="Wingdings" panose="05000000000000000000" pitchFamily="2" charset="2"/>
                <a:buNone/>
                <a:defRPr sz="1000" b="0">
                  <a:solidFill>
                    <a:schemeClr val="bg1"/>
                  </a:solidFill>
                  <a:latin typeface="IntelOne Text" panose="020B0503020203020204" pitchFamily="34" charset="77"/>
                  <a:ea typeface="Intel Clear Light"/>
                  <a:cs typeface="Intel Clear Light"/>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r>
                <a:rPr lang="en-US" sz="1200">
                  <a:latin typeface="IntelOne Text" panose="020B0503020203020204" pitchFamily="34" charset="77"/>
                  <a:ea typeface="Intel Clear Light"/>
                  <a:cs typeface="Intel Clear Light"/>
                </a:rPr>
                <a:t>Up to 10 years</a:t>
              </a:r>
              <a:r>
                <a:rPr lang="en-US" sz="1200" baseline="30000">
                  <a:latin typeface="IntelOne Text" panose="020B0503020203020204" pitchFamily="34" charset="77"/>
                  <a:ea typeface="Intel Clear Light"/>
                  <a:cs typeface="Intel Clear Light"/>
                </a:rPr>
                <a:t>3</a:t>
              </a:r>
              <a:r>
                <a:rPr lang="en-US" sz="1200">
                  <a:latin typeface="IntelOne Text" panose="020B0503020203020204" pitchFamily="34" charset="77"/>
                  <a:ea typeface="Intel Clear Light"/>
                  <a:cs typeface="Intel Clear Light"/>
                </a:rPr>
                <a:t> supply</a:t>
              </a:r>
            </a:p>
          </p:txBody>
        </p:sp>
        <p:sp>
          <p:nvSpPr>
            <p:cNvPr id="27" name="Content Placeholder 2">
              <a:extLst>
                <a:ext uri="{FF2B5EF4-FFF2-40B4-BE49-F238E27FC236}">
                  <a16:creationId xmlns:a16="http://schemas.microsoft.com/office/drawing/2014/main" id="{4A6C0F2D-96B6-B00C-6ED1-36E298181C89}"/>
                </a:ext>
              </a:extLst>
            </p:cNvPr>
            <p:cNvSpPr txBox="1">
              <a:spLocks/>
            </p:cNvSpPr>
            <p:nvPr/>
          </p:nvSpPr>
          <p:spPr>
            <a:xfrm>
              <a:off x="1570092" y="4741163"/>
              <a:ext cx="7382153" cy="699814"/>
            </a:xfrm>
            <a:prstGeom prst="rect">
              <a:avLst/>
            </a:prstGeom>
            <a:noFill/>
            <a:ln w="3175">
              <a:noFill/>
              <a:miter lim="800000"/>
            </a:ln>
          </p:spPr>
          <p:txBody>
            <a:bodyPr vert="horz" lIns="72000" tIns="72000" rIns="72000" bIns="72000" rtlCol="0" anchor="ctr">
              <a:noAutofit/>
            </a:bodyPr>
            <a:lstStyle>
              <a:defPPr>
                <a:defRPr lang="en-US"/>
              </a:defPPr>
              <a:lvl1pPr indent="0" defTabSz="2844790">
                <a:spcBef>
                  <a:spcPts val="0"/>
                </a:spcBef>
                <a:spcAft>
                  <a:spcPts val="0"/>
                </a:spcAft>
                <a:buFont typeface="Wingdings" panose="05000000000000000000" pitchFamily="2" charset="2"/>
                <a:buNone/>
                <a:defRPr sz="1000" b="0">
                  <a:solidFill>
                    <a:schemeClr val="bg1"/>
                  </a:solidFill>
                  <a:latin typeface="IntelOne Text" panose="020B0503020203020204" pitchFamily="34" charset="77"/>
                  <a:ea typeface="Intel Clear Light"/>
                  <a:cs typeface="Intel Clear Light"/>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r>
                <a:rPr lang="en-US" sz="1200">
                  <a:solidFill>
                    <a:schemeClr val="bg1"/>
                  </a:solidFill>
                  <a:latin typeface="IntelOne Text" panose="020B0503020203020204" pitchFamily="34" charset="77"/>
                  <a:ea typeface="Intel Clear Light"/>
                  <a:cs typeface="Intel Clear Light"/>
                </a:rPr>
                <a:t>Backward compatible with prior gen</a:t>
              </a:r>
            </a:p>
          </p:txBody>
        </p:sp>
      </p:grpSp>
      <p:grpSp>
        <p:nvGrpSpPr>
          <p:cNvPr id="29" name="Group 28">
            <a:extLst>
              <a:ext uri="{FF2B5EF4-FFF2-40B4-BE49-F238E27FC236}">
                <a16:creationId xmlns:a16="http://schemas.microsoft.com/office/drawing/2014/main" id="{1D7AE1BF-886D-4402-8424-559880DDD9BC}"/>
              </a:ext>
            </a:extLst>
          </p:cNvPr>
          <p:cNvGrpSpPr/>
          <p:nvPr/>
        </p:nvGrpSpPr>
        <p:grpSpPr>
          <a:xfrm>
            <a:off x="8192880" y="2750357"/>
            <a:ext cx="2867305" cy="1288139"/>
            <a:chOff x="1570092" y="3784045"/>
            <a:chExt cx="6705070" cy="2558864"/>
          </a:xfrm>
          <a:gradFill>
            <a:gsLst>
              <a:gs pos="0">
                <a:schemeClr val="accent6">
                  <a:lumMod val="75000"/>
                  <a:alpha val="90000"/>
                </a:schemeClr>
              </a:gs>
              <a:gs pos="17000">
                <a:srgbClr val="000F8A">
                  <a:alpha val="75000"/>
                </a:srgbClr>
              </a:gs>
              <a:gs pos="100000">
                <a:srgbClr val="7BDEFF">
                  <a:alpha val="85000"/>
                </a:srgbClr>
              </a:gs>
            </a:gsLst>
            <a:lin ang="2700000" scaled="0"/>
          </a:gradFill>
          <a:effectLst/>
        </p:grpSpPr>
        <p:sp>
          <p:nvSpPr>
            <p:cNvPr id="30" name="Content Placeholder 2">
              <a:extLst>
                <a:ext uri="{FF2B5EF4-FFF2-40B4-BE49-F238E27FC236}">
                  <a16:creationId xmlns:a16="http://schemas.microsoft.com/office/drawing/2014/main" id="{2A644D53-18A9-2FBE-8712-4D8E3F9F1198}"/>
                </a:ext>
              </a:extLst>
            </p:cNvPr>
            <p:cNvSpPr txBox="1">
              <a:spLocks/>
            </p:cNvSpPr>
            <p:nvPr/>
          </p:nvSpPr>
          <p:spPr>
            <a:xfrm>
              <a:off x="1570092" y="4614667"/>
              <a:ext cx="6705070" cy="791460"/>
            </a:xfrm>
            <a:prstGeom prst="rect">
              <a:avLst/>
            </a:prstGeom>
            <a:noFill/>
            <a:ln w="3175">
              <a:noFill/>
              <a:miter lim="800000"/>
            </a:ln>
          </p:spPr>
          <p:txBody>
            <a:bodyPr vert="horz" lIns="72000" tIns="72000" rIns="72000" bIns="72000" rtlCol="0" anchor="ctr">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r>
                <a:rPr lang="en-US" sz="1200">
                  <a:solidFill>
                    <a:schemeClr val="bg1"/>
                  </a:solidFill>
                  <a:latin typeface="IntelOne Text" panose="020B0503020203020204" pitchFamily="34" charset="77"/>
                  <a:ea typeface="Intel Clear Light"/>
                  <a:cs typeface="Intel Clear Light"/>
                </a:rPr>
                <a:t>Backward compatible with prior gen</a:t>
              </a:r>
            </a:p>
          </p:txBody>
        </p:sp>
        <p:sp>
          <p:nvSpPr>
            <p:cNvPr id="31" name="Content Placeholder 2">
              <a:extLst>
                <a:ext uri="{FF2B5EF4-FFF2-40B4-BE49-F238E27FC236}">
                  <a16:creationId xmlns:a16="http://schemas.microsoft.com/office/drawing/2014/main" id="{715A16FE-C27A-8444-7233-44B228CE4DA9}"/>
                </a:ext>
              </a:extLst>
            </p:cNvPr>
            <p:cNvSpPr txBox="1">
              <a:spLocks/>
            </p:cNvSpPr>
            <p:nvPr/>
          </p:nvSpPr>
          <p:spPr>
            <a:xfrm>
              <a:off x="1570092" y="5572669"/>
              <a:ext cx="6705070" cy="770240"/>
            </a:xfrm>
            <a:prstGeom prst="rect">
              <a:avLst/>
            </a:prstGeom>
            <a:noFill/>
            <a:ln w="3175">
              <a:noFill/>
              <a:miter lim="800000"/>
            </a:ln>
          </p:spPr>
          <p:txBody>
            <a:bodyPr vert="horz" lIns="72000" tIns="72000" rIns="72000" bIns="72000" rtlCol="0" anchor="ctr">
              <a:noAutofit/>
            </a:bodyPr>
            <a:lstStyle>
              <a:defPPr>
                <a:defRPr lang="en-US"/>
              </a:defPPr>
              <a:lvl1pPr indent="0" defTabSz="2844790">
                <a:spcBef>
                  <a:spcPts val="0"/>
                </a:spcBef>
                <a:spcAft>
                  <a:spcPts val="0"/>
                </a:spcAft>
                <a:buFont typeface="Wingdings" panose="05000000000000000000" pitchFamily="2" charset="2"/>
                <a:buNone/>
                <a:defRPr sz="1000" b="0">
                  <a:solidFill>
                    <a:schemeClr val="bg1"/>
                  </a:solidFill>
                  <a:latin typeface="IntelOne Text" panose="020B0503020203020204" pitchFamily="34" charset="77"/>
                  <a:ea typeface="Intel Clear Light"/>
                  <a:cs typeface="Intel Clear Light"/>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r>
                <a:rPr lang="en-US" sz="1200">
                  <a:latin typeface="IntelOne Text" panose="020B0503020203020204" pitchFamily="34" charset="77"/>
                  <a:ea typeface="Intel Clear Light"/>
                  <a:cs typeface="Intel Clear Light"/>
                </a:rPr>
                <a:t>Up to 10 years</a:t>
              </a:r>
              <a:r>
                <a:rPr lang="en-US" sz="1200" baseline="30000">
                  <a:latin typeface="IntelOne Text" panose="020B0503020203020204" pitchFamily="34" charset="77"/>
                  <a:ea typeface="Intel Clear Light"/>
                  <a:cs typeface="Intel Clear Light"/>
                </a:rPr>
                <a:t>3</a:t>
              </a:r>
              <a:r>
                <a:rPr lang="en-US" sz="1200">
                  <a:latin typeface="IntelOne Text" panose="020B0503020203020204" pitchFamily="34" charset="77"/>
                  <a:ea typeface="Intel Clear Light"/>
                  <a:cs typeface="Intel Clear Light"/>
                </a:rPr>
                <a:t> supply</a:t>
              </a:r>
            </a:p>
          </p:txBody>
        </p:sp>
        <p:sp>
          <p:nvSpPr>
            <p:cNvPr id="33" name="Content Placeholder 2">
              <a:extLst>
                <a:ext uri="{FF2B5EF4-FFF2-40B4-BE49-F238E27FC236}">
                  <a16:creationId xmlns:a16="http://schemas.microsoft.com/office/drawing/2014/main" id="{42DECCF1-BF59-B490-2F95-E51F8A3B8510}"/>
                </a:ext>
              </a:extLst>
            </p:cNvPr>
            <p:cNvSpPr txBox="1">
              <a:spLocks/>
            </p:cNvSpPr>
            <p:nvPr/>
          </p:nvSpPr>
          <p:spPr>
            <a:xfrm>
              <a:off x="1570092" y="3784045"/>
              <a:ext cx="6705070" cy="791460"/>
            </a:xfrm>
            <a:prstGeom prst="rect">
              <a:avLst/>
            </a:prstGeom>
            <a:noFill/>
            <a:ln w="3175">
              <a:noFill/>
              <a:miter lim="800000"/>
            </a:ln>
          </p:spPr>
          <p:txBody>
            <a:bodyPr vert="horz" lIns="72000" tIns="72000" rIns="72000" bIns="72000" rtlCol="0" anchor="ctr">
              <a:noAutofit/>
            </a:bodyPr>
            <a:lstStyle>
              <a:defPPr>
                <a:defRPr lang="en-US"/>
              </a:defPPr>
              <a:lvl1pPr indent="0" defTabSz="2844790">
                <a:spcBef>
                  <a:spcPts val="0"/>
                </a:spcBef>
                <a:spcAft>
                  <a:spcPts val="0"/>
                </a:spcAft>
                <a:buFont typeface="Wingdings" panose="05000000000000000000" pitchFamily="2" charset="2"/>
                <a:buNone/>
                <a:defRPr sz="1000" b="0">
                  <a:solidFill>
                    <a:schemeClr val="bg1"/>
                  </a:solidFill>
                  <a:latin typeface="IntelOne Text" panose="020B0503020203020204" pitchFamily="34" charset="77"/>
                  <a:ea typeface="Intel Clear Light"/>
                  <a:cs typeface="Intel Clear Light"/>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defTabSz="914400">
                <a:defRPr/>
              </a:pPr>
              <a:r>
                <a:rPr lang="en-US" sz="1200">
                  <a:solidFill>
                    <a:schemeClr val="bg1"/>
                  </a:solidFill>
                  <a:latin typeface="IntelOne Text" panose="020B0503020203020204" pitchFamily="34" charset="77"/>
                  <a:ea typeface="Intel Clear Light"/>
                  <a:cs typeface="Intel Clear Light"/>
                </a:rPr>
                <a:t>Built in Intel® Graphics </a:t>
              </a:r>
            </a:p>
          </p:txBody>
        </p:sp>
      </p:grpSp>
      <p:grpSp>
        <p:nvGrpSpPr>
          <p:cNvPr id="34" name="Group 33">
            <a:extLst>
              <a:ext uri="{FF2B5EF4-FFF2-40B4-BE49-F238E27FC236}">
                <a16:creationId xmlns:a16="http://schemas.microsoft.com/office/drawing/2014/main" id="{05E8791C-9507-2106-C69D-046F42EC0A78}"/>
              </a:ext>
            </a:extLst>
          </p:cNvPr>
          <p:cNvGrpSpPr/>
          <p:nvPr/>
        </p:nvGrpSpPr>
        <p:grpSpPr>
          <a:xfrm>
            <a:off x="5748324" y="4306240"/>
            <a:ext cx="2356629" cy="715004"/>
            <a:chOff x="4849312" y="5292463"/>
            <a:chExt cx="2960363" cy="898177"/>
          </a:xfrm>
        </p:grpSpPr>
        <p:pic>
          <p:nvPicPr>
            <p:cNvPr id="35" name="Picture 34" descr="A blue and white square with blue text&#10;&#10;Description automatically generated">
              <a:extLst>
                <a:ext uri="{FF2B5EF4-FFF2-40B4-BE49-F238E27FC236}">
                  <a16:creationId xmlns:a16="http://schemas.microsoft.com/office/drawing/2014/main" id="{8CC43667-9712-A338-D99E-7EC271C24F7B}"/>
                </a:ext>
              </a:extLst>
            </p:cNvPr>
            <p:cNvPicPr>
              <a:picLocks noChangeAspect="1"/>
            </p:cNvPicPr>
            <p:nvPr/>
          </p:nvPicPr>
          <p:blipFill>
            <a:blip r:embed="rId6"/>
            <a:stretch>
              <a:fillRect/>
            </a:stretch>
          </p:blipFill>
          <p:spPr>
            <a:xfrm>
              <a:off x="6448020" y="5350304"/>
              <a:ext cx="1361655" cy="766004"/>
            </a:xfrm>
            <a:prstGeom prst="rect">
              <a:avLst/>
            </a:prstGeom>
          </p:spPr>
        </p:pic>
        <p:pic>
          <p:nvPicPr>
            <p:cNvPr id="36" name="Picture 35" descr="A group of blue squares with white text&#10;&#10;Description automatically generated">
              <a:extLst>
                <a:ext uri="{FF2B5EF4-FFF2-40B4-BE49-F238E27FC236}">
                  <a16:creationId xmlns:a16="http://schemas.microsoft.com/office/drawing/2014/main" id="{1E0F9C7B-2192-ED5C-5885-0BA8AD4DA359}"/>
                </a:ext>
              </a:extLst>
            </p:cNvPr>
            <p:cNvPicPr>
              <a:picLocks noChangeAspect="1"/>
            </p:cNvPicPr>
            <p:nvPr/>
          </p:nvPicPr>
          <p:blipFill>
            <a:blip r:embed="rId7"/>
            <a:stretch>
              <a:fillRect/>
            </a:stretch>
          </p:blipFill>
          <p:spPr>
            <a:xfrm>
              <a:off x="4849312" y="5292463"/>
              <a:ext cx="2021405" cy="898177"/>
            </a:xfrm>
            <a:prstGeom prst="rect">
              <a:avLst/>
            </a:prstGeom>
          </p:spPr>
        </p:pic>
      </p:grpSp>
      <p:pic>
        <p:nvPicPr>
          <p:cNvPr id="37" name="Picture 36" descr="A group of blue square labels with white text&#10;&#10;Description automatically generated">
            <a:extLst>
              <a:ext uri="{FF2B5EF4-FFF2-40B4-BE49-F238E27FC236}">
                <a16:creationId xmlns:a16="http://schemas.microsoft.com/office/drawing/2014/main" id="{127C6FB2-EC65-1187-BA21-44C4E98328A8}"/>
              </a:ext>
            </a:extLst>
          </p:cNvPr>
          <p:cNvPicPr>
            <a:picLocks noChangeAspect="1"/>
          </p:cNvPicPr>
          <p:nvPr/>
        </p:nvPicPr>
        <p:blipFill>
          <a:blip r:embed="rId8"/>
          <a:stretch>
            <a:fillRect/>
          </a:stretch>
        </p:blipFill>
        <p:spPr>
          <a:xfrm>
            <a:off x="2565376" y="3843349"/>
            <a:ext cx="1490216" cy="1490216"/>
          </a:xfrm>
          <a:prstGeom prst="rect">
            <a:avLst/>
          </a:prstGeom>
        </p:spPr>
      </p:pic>
      <p:grpSp>
        <p:nvGrpSpPr>
          <p:cNvPr id="38" name="Group 37">
            <a:extLst>
              <a:ext uri="{FF2B5EF4-FFF2-40B4-BE49-F238E27FC236}">
                <a16:creationId xmlns:a16="http://schemas.microsoft.com/office/drawing/2014/main" id="{BDAF8C49-543B-BF6E-17FE-52771635BC22}"/>
              </a:ext>
            </a:extLst>
          </p:cNvPr>
          <p:cNvGrpSpPr/>
          <p:nvPr/>
        </p:nvGrpSpPr>
        <p:grpSpPr>
          <a:xfrm>
            <a:off x="10382122" y="4193949"/>
            <a:ext cx="1544627" cy="735855"/>
            <a:chOff x="9071477" y="5350304"/>
            <a:chExt cx="1763943" cy="840336"/>
          </a:xfrm>
        </p:grpSpPr>
        <p:pic>
          <p:nvPicPr>
            <p:cNvPr id="39" name="Picture 38" descr="A blue and white logo&#10;&#10;Description automatically generated">
              <a:extLst>
                <a:ext uri="{FF2B5EF4-FFF2-40B4-BE49-F238E27FC236}">
                  <a16:creationId xmlns:a16="http://schemas.microsoft.com/office/drawing/2014/main" id="{B32A6AAC-4CB0-3FCD-85B2-93DF47A9F022}"/>
                </a:ext>
              </a:extLst>
            </p:cNvPr>
            <p:cNvPicPr>
              <a:picLocks noChangeAspect="1"/>
            </p:cNvPicPr>
            <p:nvPr/>
          </p:nvPicPr>
          <p:blipFill>
            <a:blip r:embed="rId9"/>
            <a:stretch>
              <a:fillRect/>
            </a:stretch>
          </p:blipFill>
          <p:spPr>
            <a:xfrm>
              <a:off x="9071477" y="5451541"/>
              <a:ext cx="615388" cy="615388"/>
            </a:xfrm>
            <a:prstGeom prst="rect">
              <a:avLst/>
            </a:prstGeom>
          </p:spPr>
        </p:pic>
        <p:pic>
          <p:nvPicPr>
            <p:cNvPr id="40" name="Picture 39" descr="A blue and white square with blue text&#10;&#10;Description automatically generated">
              <a:extLst>
                <a:ext uri="{FF2B5EF4-FFF2-40B4-BE49-F238E27FC236}">
                  <a16:creationId xmlns:a16="http://schemas.microsoft.com/office/drawing/2014/main" id="{9538D41E-3B98-C4FC-A2A0-D2C37B5DA25A}"/>
                </a:ext>
              </a:extLst>
            </p:cNvPr>
            <p:cNvPicPr>
              <a:picLocks noChangeAspect="1"/>
            </p:cNvPicPr>
            <p:nvPr/>
          </p:nvPicPr>
          <p:blipFill>
            <a:blip r:embed="rId6"/>
            <a:stretch>
              <a:fillRect/>
            </a:stretch>
          </p:blipFill>
          <p:spPr>
            <a:xfrm>
              <a:off x="9341632" y="5350304"/>
              <a:ext cx="1493788" cy="840336"/>
            </a:xfrm>
            <a:prstGeom prst="rect">
              <a:avLst/>
            </a:prstGeom>
          </p:spPr>
        </p:pic>
      </p:grpSp>
      <p:sp>
        <p:nvSpPr>
          <p:cNvPr id="65" name="TextBox 64">
            <a:extLst>
              <a:ext uri="{FF2B5EF4-FFF2-40B4-BE49-F238E27FC236}">
                <a16:creationId xmlns:a16="http://schemas.microsoft.com/office/drawing/2014/main" id="{A59AB339-4DA5-8B55-885E-E3377718450C}"/>
              </a:ext>
            </a:extLst>
          </p:cNvPr>
          <p:cNvSpPr txBox="1"/>
          <p:nvPr/>
        </p:nvSpPr>
        <p:spPr>
          <a:xfrm>
            <a:off x="453329" y="5085608"/>
            <a:ext cx="11256072" cy="647485"/>
          </a:xfrm>
          <a:prstGeom prst="rect">
            <a:avLst/>
          </a:prstGeom>
          <a:noFill/>
        </p:spPr>
        <p:txBody>
          <a:bodyPr wrap="square">
            <a:spAutoFit/>
          </a:bodyPr>
          <a:lstStyle/>
          <a:p>
            <a:pPr marL="0" lvl="0" indent="0" algn="ctr" defTabSz="844550">
              <a:lnSpc>
                <a:spcPct val="90000"/>
              </a:lnSpc>
              <a:spcBef>
                <a:spcPct val="0"/>
              </a:spcBef>
              <a:spcAft>
                <a:spcPct val="35000"/>
              </a:spcAft>
              <a:buNone/>
            </a:pPr>
            <a:r>
              <a:rPr lang="en-US" sz="2000">
                <a:solidFill>
                  <a:schemeClr val="bg1"/>
                </a:solidFill>
                <a:latin typeface="IntelOne Text" panose="020B0503020203020204" pitchFamily="34" charset="77"/>
              </a:rPr>
              <a:t>The AI + Compute + Media performance per watt per dollar that Edge customers need to scale across their diverse use cases, environments, and workloads</a:t>
            </a:r>
            <a:endParaRPr lang="en-US" sz="2000" kern="1200">
              <a:solidFill>
                <a:schemeClr val="bg1"/>
              </a:solidFill>
              <a:latin typeface="IntelOne Text" panose="020B0503020203020204" pitchFamily="34" charset="77"/>
            </a:endParaRPr>
          </a:p>
        </p:txBody>
      </p:sp>
      <p:sp>
        <p:nvSpPr>
          <p:cNvPr id="54" name="TextBox 53">
            <a:extLst>
              <a:ext uri="{FF2B5EF4-FFF2-40B4-BE49-F238E27FC236}">
                <a16:creationId xmlns:a16="http://schemas.microsoft.com/office/drawing/2014/main" id="{0A2527EB-9156-5CBB-BEDE-EEB4271CD73B}"/>
              </a:ext>
            </a:extLst>
          </p:cNvPr>
          <p:cNvSpPr txBox="1"/>
          <p:nvPr/>
        </p:nvSpPr>
        <p:spPr>
          <a:xfrm>
            <a:off x="577515" y="1902294"/>
            <a:ext cx="3597557" cy="769441"/>
          </a:xfrm>
          <a:prstGeom prst="rect">
            <a:avLst/>
          </a:prstGeom>
          <a:noFill/>
        </p:spPr>
        <p:txBody>
          <a:bodyPr wrap="square" lIns="180000">
            <a:spAutoFit/>
          </a:bodyPr>
          <a:lstStyle/>
          <a:p>
            <a:pPr marR="0" lvl="0" defTabSz="914400" rtl="0" eaLnBrk="1" fontAlgn="auto" latinLnBrk="0" hangingPunct="1">
              <a:lnSpc>
                <a:spcPct val="100000"/>
              </a:lnSpc>
              <a:spcAft>
                <a:spcPts val="0"/>
              </a:spcAft>
              <a:buClrTx/>
              <a:buSzTx/>
              <a:tabLst/>
              <a:defRPr/>
            </a:pPr>
            <a:r>
              <a:rPr lang="en-US" sz="1600">
                <a:solidFill>
                  <a:schemeClr val="bg1"/>
                </a:solidFill>
                <a:latin typeface="IntelOne Display Medium" panose="020B0503020203020204" pitchFamily="34" charset="77"/>
              </a:rPr>
              <a:t>Intel</a:t>
            </a:r>
            <a:r>
              <a:rPr lang="en-US" sz="1600" baseline="30000">
                <a:solidFill>
                  <a:schemeClr val="bg1"/>
                </a:solidFill>
                <a:latin typeface="IntelOne Display Medium" panose="020B0503020203020204" pitchFamily="34" charset="77"/>
              </a:rPr>
              <a:t>®</a:t>
            </a:r>
            <a:r>
              <a:rPr lang="en-US" sz="1600">
                <a:solidFill>
                  <a:schemeClr val="bg1"/>
                </a:solidFill>
                <a:latin typeface="IntelOne Display Medium" panose="020B0503020203020204" pitchFamily="34" charset="77"/>
              </a:rPr>
              <a:t> Core</a:t>
            </a:r>
            <a:r>
              <a:rPr lang="en-US" sz="1600" baseline="30000">
                <a:solidFill>
                  <a:schemeClr val="bg1"/>
                </a:solidFill>
                <a:latin typeface="IntelOne Display Medium" panose="020B0503020203020204" pitchFamily="34" charset="77"/>
              </a:rPr>
              <a:t>™</a:t>
            </a:r>
            <a:r>
              <a:rPr lang="en-US" sz="1600">
                <a:solidFill>
                  <a:schemeClr val="bg1"/>
                </a:solidFill>
                <a:latin typeface="IntelOne Display Medium" panose="020B0503020203020204" pitchFamily="34" charset="77"/>
              </a:rPr>
              <a:t> Ultra 200H/U/S </a:t>
            </a:r>
            <a:br>
              <a:rPr lang="en-US" sz="1600">
                <a:solidFill>
                  <a:schemeClr val="bg1"/>
                </a:solidFill>
                <a:latin typeface="IntelOne Display Medium" panose="020B0503020203020204" pitchFamily="34" charset="77"/>
              </a:rPr>
            </a:br>
            <a:r>
              <a:rPr lang="en-US" sz="1600">
                <a:solidFill>
                  <a:schemeClr val="bg1"/>
                </a:solidFill>
                <a:latin typeface="IntelOne Display Medium" panose="020B0503020203020204" pitchFamily="34" charset="77"/>
              </a:rPr>
              <a:t>Series Processors </a:t>
            </a:r>
          </a:p>
          <a:p>
            <a:pPr marR="0" lvl="0" defTabSz="914400" rtl="0" eaLnBrk="1" fontAlgn="auto" latinLnBrk="0" hangingPunct="1">
              <a:lnSpc>
                <a:spcPct val="100000"/>
              </a:lnSpc>
              <a:spcAft>
                <a:spcPts val="0"/>
              </a:spcAft>
              <a:buClrTx/>
              <a:buSzTx/>
              <a:tabLst/>
              <a:defRPr/>
            </a:pPr>
            <a:r>
              <a:rPr lang="en-US" sz="1050">
                <a:solidFill>
                  <a:schemeClr val="bg1"/>
                </a:solidFill>
                <a:latin typeface="IntelOne Text Light" panose="020B0403020203020204" pitchFamily="34" charset="77"/>
              </a:rPr>
              <a:t>(Codenamed Arrow Lake)</a:t>
            </a:r>
            <a:endParaRPr kumimoji="0" lang="en-US" sz="1050" u="none" strike="noStrike" kern="1200" cap="none" spc="0" normalizeH="0" baseline="0" noProof="0">
              <a:ln>
                <a:noFill/>
              </a:ln>
              <a:solidFill>
                <a:schemeClr val="bg1"/>
              </a:solidFill>
              <a:effectLst/>
              <a:uLnTx/>
              <a:uFillTx/>
              <a:latin typeface="IntelOne Text Light" panose="020B0403020203020204" pitchFamily="34" charset="77"/>
            </a:endParaRPr>
          </a:p>
        </p:txBody>
      </p:sp>
      <p:sp>
        <p:nvSpPr>
          <p:cNvPr id="55" name="TextBox 54">
            <a:extLst>
              <a:ext uri="{FF2B5EF4-FFF2-40B4-BE49-F238E27FC236}">
                <a16:creationId xmlns:a16="http://schemas.microsoft.com/office/drawing/2014/main" id="{DB84685F-DA9C-7497-F0B8-24DBDD3CFC1E}"/>
              </a:ext>
            </a:extLst>
          </p:cNvPr>
          <p:cNvSpPr txBox="1"/>
          <p:nvPr/>
        </p:nvSpPr>
        <p:spPr>
          <a:xfrm>
            <a:off x="4321690" y="1902294"/>
            <a:ext cx="3553719" cy="769441"/>
          </a:xfrm>
          <a:prstGeom prst="rect">
            <a:avLst/>
          </a:prstGeom>
          <a:noFill/>
        </p:spPr>
        <p:txBody>
          <a:bodyPr wrap="square" lIns="180000">
            <a:spAutoFit/>
          </a:bodyPr>
          <a:lstStyle/>
          <a:p>
            <a:pPr defTabSz="914400">
              <a:defRPr/>
            </a:pPr>
            <a:r>
              <a:rPr lang="en-US" sz="1600">
                <a:solidFill>
                  <a:schemeClr val="bg1"/>
                </a:solidFill>
                <a:latin typeface="IntelOne Display Medium" panose="020B0503020203020204" pitchFamily="34" charset="77"/>
              </a:rPr>
              <a:t>Intel® Core™ 200S/200H/100U </a:t>
            </a:r>
            <a:br>
              <a:rPr lang="en-US" sz="1600">
                <a:solidFill>
                  <a:schemeClr val="bg1"/>
                </a:solidFill>
                <a:latin typeface="IntelOne Display Medium" panose="020B0503020203020204" pitchFamily="34" charset="77"/>
              </a:rPr>
            </a:br>
            <a:r>
              <a:rPr lang="en-US" sz="1600">
                <a:solidFill>
                  <a:schemeClr val="bg1"/>
                </a:solidFill>
                <a:latin typeface="IntelOne Display Medium" panose="020B0503020203020204" pitchFamily="34" charset="77"/>
              </a:rPr>
              <a:t>Series Processors </a:t>
            </a:r>
          </a:p>
          <a:p>
            <a:pPr defTabSz="914400">
              <a:defRPr/>
            </a:pPr>
            <a:r>
              <a:rPr lang="en-US" sz="1050">
                <a:solidFill>
                  <a:schemeClr val="bg1"/>
                </a:solidFill>
                <a:latin typeface="IntelOne Text Light" panose="020B0403020203020204" pitchFamily="34" charset="77"/>
              </a:rPr>
              <a:t>(Codenamed Bartlett Lake, Raptor Lake Refresh)</a:t>
            </a:r>
          </a:p>
        </p:txBody>
      </p:sp>
      <p:sp>
        <p:nvSpPr>
          <p:cNvPr id="57" name="TextBox 56">
            <a:extLst>
              <a:ext uri="{FF2B5EF4-FFF2-40B4-BE49-F238E27FC236}">
                <a16:creationId xmlns:a16="http://schemas.microsoft.com/office/drawing/2014/main" id="{1231F962-3EF8-C05B-072E-69B54D702A0B}"/>
              </a:ext>
            </a:extLst>
          </p:cNvPr>
          <p:cNvSpPr txBox="1"/>
          <p:nvPr/>
        </p:nvSpPr>
        <p:spPr>
          <a:xfrm>
            <a:off x="8062760" y="1902294"/>
            <a:ext cx="3548548" cy="746358"/>
          </a:xfrm>
          <a:prstGeom prst="rect">
            <a:avLst/>
          </a:prstGeom>
          <a:noFill/>
        </p:spPr>
        <p:txBody>
          <a:bodyPr wrap="square" lIns="180000">
            <a:spAutoFit/>
          </a:bodyPr>
          <a:lstStyle/>
          <a:p>
            <a:pPr defTabSz="914400">
              <a:defRPr/>
            </a:pPr>
            <a:r>
              <a:rPr lang="en-US" sz="1600">
                <a:solidFill>
                  <a:schemeClr val="bg1"/>
                </a:solidFill>
                <a:latin typeface="IntelOne Display Medium" panose="020B0503020203020204" pitchFamily="34" charset="77"/>
              </a:rPr>
              <a:t>Intel® Core™ 3 processor and  </a:t>
            </a:r>
            <a:br>
              <a:rPr lang="en-US" sz="1600">
                <a:solidFill>
                  <a:schemeClr val="bg1"/>
                </a:solidFill>
                <a:latin typeface="IntelOne Display Medium" panose="020B0503020203020204" pitchFamily="34" charset="77"/>
              </a:rPr>
            </a:br>
            <a:r>
              <a:rPr lang="en-US" sz="1600">
                <a:solidFill>
                  <a:schemeClr val="bg1"/>
                </a:solidFill>
                <a:latin typeface="IntelOne Display Medium" panose="020B0503020203020204" pitchFamily="34" charset="77"/>
              </a:rPr>
              <a:t>Intel® Processor </a:t>
            </a:r>
          </a:p>
          <a:p>
            <a:pPr defTabSz="914400">
              <a:defRPr/>
            </a:pPr>
            <a:r>
              <a:rPr lang="en-US" sz="1050">
                <a:solidFill>
                  <a:schemeClr val="bg1"/>
                </a:solidFill>
                <a:latin typeface="IntelOne Text Light" panose="020B0403020203020204" pitchFamily="34" charset="77"/>
              </a:rPr>
              <a:t>(Codenamed Twin Lake)</a:t>
            </a:r>
          </a:p>
        </p:txBody>
      </p:sp>
      <p:sp>
        <p:nvSpPr>
          <p:cNvPr id="18" name="TextBox 17">
            <a:extLst>
              <a:ext uri="{FF2B5EF4-FFF2-40B4-BE49-F238E27FC236}">
                <a16:creationId xmlns:a16="http://schemas.microsoft.com/office/drawing/2014/main" id="{52907F65-C04B-22F4-F2A0-687A70066A59}"/>
              </a:ext>
            </a:extLst>
          </p:cNvPr>
          <p:cNvSpPr txBox="1"/>
          <p:nvPr/>
        </p:nvSpPr>
        <p:spPr>
          <a:xfrm>
            <a:off x="459794" y="6189784"/>
            <a:ext cx="11299246" cy="453907"/>
          </a:xfrm>
          <a:prstGeom prst="rect">
            <a:avLst/>
          </a:prstGeom>
          <a:noFill/>
        </p:spPr>
        <p:txBody>
          <a:bodyPr wrap="square" lIns="0" tIns="0" rIns="0" bIns="0">
            <a:spAutoFit/>
          </a:bodyPr>
          <a:lstStyle>
            <a:defPPr>
              <a:defRPr lang="en-US"/>
            </a:defPPr>
            <a:lvl1pPr>
              <a:defRPr sz="7200">
                <a:solidFill>
                  <a:srgbClr val="00C7FD"/>
                </a:solidFill>
                <a:latin typeface="IntelOne Display Regular" panose="020B0503020203020204" pitchFamily="34" charset="77"/>
                <a:ea typeface="Helvetica Neue Roman"/>
                <a:cs typeface="Helvetica Neue Roman"/>
              </a:defRPr>
            </a:lvl1pPr>
          </a:lstStyle>
          <a:p>
            <a:pPr marL="0" marR="0" lvl="0" indent="0" algn="l" defTabSz="914400" rtl="0" eaLnBrk="1" fontAlgn="auto" latinLnBrk="0" hangingPunct="1">
              <a:lnSpc>
                <a:spcPts val="86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rPr>
              <a:t>Statements in this document that refer to future plans or expectations are forward-looking statements. These statements are based on current expectations and involve many risks and uncertainties that could cause actual results to differ materially from those expressed or implied in such statements. For more information on the factors that could cause actual results to differ materially, see our most recent earnings release and SEC filings at www.intc.com.</a:t>
            </a:r>
          </a:p>
          <a:p>
            <a:pPr defTabSz="914400">
              <a:lnSpc>
                <a:spcPts val="860"/>
              </a:lnSpc>
              <a:defRPr/>
            </a:pPr>
            <a:r>
              <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rPr>
              <a:t>1. </a:t>
            </a:r>
            <a:r>
              <a:rPr lang="en-US" sz="600">
                <a:solidFill>
                  <a:schemeClr val="bg1"/>
                </a:solidFill>
                <a:latin typeface="IntelOne Text Light"/>
                <a:sym typeface="Helvetica Neue"/>
              </a:rPr>
              <a:t>Intel® Arc™ GPU only available on H-SKUs of  Intel® Core™ Ultra processor (Series  </a:t>
            </a:r>
            <a:r>
              <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rPr>
              <a:t>2). Select H-SKUs of Intel Core Ultra processors (Series 2) can achieve up to 99 total platform TOPS. Results may vary. </a:t>
            </a:r>
          </a:p>
          <a:p>
            <a:pPr marL="0" marR="0" lvl="0" indent="0" algn="l" defTabSz="914400" rtl="0" eaLnBrk="1" fontAlgn="auto" latinLnBrk="0" hangingPunct="1">
              <a:lnSpc>
                <a:spcPts val="860"/>
              </a:lnSpc>
              <a:spcBef>
                <a:spcPts val="0"/>
              </a:spcBef>
              <a:spcAft>
                <a:spcPts val="0"/>
              </a:spcAft>
              <a:buClrTx/>
              <a:buSzTx/>
              <a:buFontTx/>
              <a:buNone/>
              <a:tabLst/>
              <a:defRPr/>
            </a:pPr>
            <a:r>
              <a:rPr lang="en-US" sz="600">
                <a:solidFill>
                  <a:schemeClr val="bg1"/>
                </a:solidFill>
                <a:latin typeface="IntelOne Text Light"/>
              </a:rPr>
              <a:t>3</a:t>
            </a:r>
            <a:r>
              <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rPr>
              <a:t>. Intel does not commit or guarantee product availability or software support by way of road map guidance. Intel reserves the right to change road maps or discontinue products, software, and software support services through standard EOL/PDN processes. Contact your Intel account rep for additional information.</a:t>
            </a:r>
          </a:p>
        </p:txBody>
      </p:sp>
      <p:sp>
        <p:nvSpPr>
          <p:cNvPr id="20" name="Content Placeholder 2">
            <a:extLst>
              <a:ext uri="{FF2B5EF4-FFF2-40B4-BE49-F238E27FC236}">
                <a16:creationId xmlns:a16="http://schemas.microsoft.com/office/drawing/2014/main" id="{57BFBA1E-799A-46B2-6C1C-98766BC551E9}"/>
              </a:ext>
            </a:extLst>
          </p:cNvPr>
          <p:cNvSpPr txBox="1">
            <a:spLocks/>
          </p:cNvSpPr>
          <p:nvPr/>
        </p:nvSpPr>
        <p:spPr>
          <a:xfrm>
            <a:off x="743556" y="3694287"/>
            <a:ext cx="2934323" cy="366089"/>
          </a:xfrm>
          <a:prstGeom prst="rect">
            <a:avLst/>
          </a:prstGeom>
          <a:noFill/>
          <a:ln w="3175">
            <a:noFill/>
            <a:miter lim="800000"/>
          </a:ln>
        </p:spPr>
        <p:txBody>
          <a:bodyPr vert="horz" lIns="72000" tIns="72000" rIns="72000" bIns="72000" rtlCol="0" anchor="ctr">
            <a:noAutofit/>
          </a:bodyPr>
          <a:lstStyle>
            <a:defPPr>
              <a:defRPr lang="en-US"/>
            </a:defPPr>
            <a:lvl1pPr indent="0" defTabSz="2844790">
              <a:spcBef>
                <a:spcPts val="0"/>
              </a:spcBef>
              <a:spcAft>
                <a:spcPts val="0"/>
              </a:spcAft>
              <a:buFont typeface="Wingdings" panose="05000000000000000000" pitchFamily="2" charset="2"/>
              <a:buNone/>
              <a:defRPr sz="1000" b="0">
                <a:solidFill>
                  <a:schemeClr val="bg1"/>
                </a:solidFill>
                <a:latin typeface="IntelOne Text" panose="020B0503020203020204" pitchFamily="34" charset="77"/>
                <a:ea typeface="Intel Clear Light"/>
                <a:cs typeface="Intel Clear Light"/>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a:defRPr/>
            </a:pPr>
            <a:r>
              <a:rPr lang="en-US" sz="1200">
                <a:solidFill>
                  <a:schemeClr val="bg1"/>
                </a:solidFill>
                <a:latin typeface="IntelOne Text" panose="020B0503020203020204" pitchFamily="34" charset="77"/>
                <a:ea typeface="Intel Clear Light"/>
                <a:cs typeface="Intel Clear Light"/>
              </a:rPr>
              <a:t>Up to 99 total platform TOPS</a:t>
            </a:r>
            <a:r>
              <a:rPr lang="en-US" sz="1200" baseline="30000">
                <a:solidFill>
                  <a:schemeClr val="bg1"/>
                </a:solidFill>
                <a:latin typeface="IntelOne Text" panose="020B0503020203020204" pitchFamily="34" charset="77"/>
                <a:ea typeface="Intel Clear Light"/>
                <a:cs typeface="Intel Clear Light"/>
              </a:rPr>
              <a:t>2</a:t>
            </a:r>
            <a:endParaRPr lang="en-US" sz="1200" baseline="30000">
              <a:solidFill>
                <a:schemeClr val="bg1"/>
              </a:solidFill>
              <a:latin typeface="IntelOne Text" panose="020B0503020203020204" pitchFamily="34" charset="77"/>
            </a:endParaRPr>
          </a:p>
        </p:txBody>
      </p:sp>
    </p:spTree>
    <p:extLst>
      <p:ext uri="{BB962C8B-B14F-4D97-AF65-F5344CB8AC3E}">
        <p14:creationId xmlns:p14="http://schemas.microsoft.com/office/powerpoint/2010/main" val="342049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4A138B81-7C18-0C1F-3087-EB943E1949FF}"/>
              </a:ext>
            </a:extLst>
          </p:cNvPr>
          <p:cNvGrpSpPr/>
          <p:nvPr/>
        </p:nvGrpSpPr>
        <p:grpSpPr>
          <a:xfrm>
            <a:off x="3384926" y="2985247"/>
            <a:ext cx="8335136" cy="2667139"/>
            <a:chOff x="1570092" y="4078755"/>
            <a:chExt cx="6496804" cy="2078896"/>
          </a:xfrm>
          <a:gradFill>
            <a:gsLst>
              <a:gs pos="92000">
                <a:srgbClr val="000F8A"/>
              </a:gs>
              <a:gs pos="0">
                <a:srgbClr val="7BDEFF">
                  <a:alpha val="86000"/>
                </a:srgbClr>
              </a:gs>
            </a:gsLst>
            <a:lin ang="15000000" scaled="0"/>
          </a:gradFill>
          <a:effectLst>
            <a:reflection blurRad="6350" stA="29703" endPos="35000" dist="190500" dir="5400000" sy="-100000" algn="bl" rotWithShape="0"/>
          </a:effectLst>
        </p:grpSpPr>
        <p:sp>
          <p:nvSpPr>
            <p:cNvPr id="38" name="Content Placeholder 2">
              <a:extLst>
                <a:ext uri="{FF2B5EF4-FFF2-40B4-BE49-F238E27FC236}">
                  <a16:creationId xmlns:a16="http://schemas.microsoft.com/office/drawing/2014/main" id="{4AB2D42A-AB30-E261-1ADA-5E3A7033E795}"/>
                </a:ext>
              </a:extLst>
            </p:cNvPr>
            <p:cNvSpPr txBox="1">
              <a:spLocks/>
            </p:cNvSpPr>
            <p:nvPr/>
          </p:nvSpPr>
          <p:spPr>
            <a:xfrm>
              <a:off x="1570092" y="4078756"/>
              <a:ext cx="2078892" cy="2078894"/>
            </a:xfrm>
            <a:prstGeom prst="rect">
              <a:avLst/>
            </a:prstGeom>
            <a:grpFill/>
            <a:ln w="3175">
              <a:noFill/>
              <a:miter lim="800000"/>
            </a:ln>
          </p:spPr>
          <p:txBody>
            <a:bodyPr vert="horz" lIns="144000" tIns="1152000" rIns="144000" bIns="0" rtlCol="0" anchor="t">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defTabSz="2844790" eaLnBrk="1" fontAlgn="auto" latinLnBrk="0" hangingPunct="1">
                <a:lnSpc>
                  <a:spcPts val="1900"/>
                </a:lnSpc>
                <a:spcBef>
                  <a:spcPts val="0"/>
                </a:spcBef>
                <a:spcAft>
                  <a:spcPts val="0"/>
                </a:spcAft>
                <a:buClrTx/>
                <a:buSzTx/>
                <a:buFont typeface="Wingdings" panose="05000000000000000000" pitchFamily="2" charset="2"/>
                <a:buNone/>
                <a:tabLst/>
                <a:defRPr/>
              </a:pPr>
              <a:endParaRPr kumimoji="0" lang="en-US" sz="1400" u="none" strike="noStrike" kern="0" cap="none" spc="0" normalizeH="0" baseline="0" noProof="0">
                <a:ln>
                  <a:noFill/>
                </a:ln>
                <a:solidFill>
                  <a:srgbClr val="FFFFFF"/>
                </a:solidFill>
                <a:effectLst/>
                <a:uLnTx/>
                <a:uFillTx/>
                <a:latin typeface="IntelOne Text" panose="020B0503020203020204" pitchFamily="34" charset="77"/>
                <a:ea typeface="Helvetica Neue Roman"/>
                <a:cs typeface="Helvetica Neue Roman"/>
              </a:endParaRPr>
            </a:p>
          </p:txBody>
        </p:sp>
        <p:sp>
          <p:nvSpPr>
            <p:cNvPr id="39" name="Content Placeholder 2">
              <a:extLst>
                <a:ext uri="{FF2B5EF4-FFF2-40B4-BE49-F238E27FC236}">
                  <a16:creationId xmlns:a16="http://schemas.microsoft.com/office/drawing/2014/main" id="{EF85C490-6333-F5FB-7622-9C19DCAEA253}"/>
                </a:ext>
              </a:extLst>
            </p:cNvPr>
            <p:cNvSpPr txBox="1">
              <a:spLocks/>
            </p:cNvSpPr>
            <p:nvPr/>
          </p:nvSpPr>
          <p:spPr>
            <a:xfrm>
              <a:off x="5988004" y="4078755"/>
              <a:ext cx="2078892" cy="2078895"/>
            </a:xfrm>
            <a:prstGeom prst="rect">
              <a:avLst/>
            </a:prstGeom>
            <a:grpFill/>
            <a:ln w="3175">
              <a:noFill/>
              <a:miter lim="800000"/>
            </a:ln>
          </p:spPr>
          <p:txBody>
            <a:bodyPr vert="horz" lIns="144000" tIns="1152000" rIns="144000" bIns="0" rtlCol="0" anchor="t">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lnSpc>
                  <a:spcPts val="1900"/>
                </a:lnSpc>
                <a:spcBef>
                  <a:spcPts val="0"/>
                </a:spcBef>
                <a:spcAft>
                  <a:spcPts val="0"/>
                </a:spcAft>
                <a:buClrTx/>
                <a:buSzTx/>
                <a:buFont typeface="Wingdings" panose="05000000000000000000" pitchFamily="2" charset="2"/>
                <a:buNone/>
                <a:tabLst/>
                <a:defRPr/>
              </a:pPr>
              <a:endParaRPr kumimoji="0" lang="en-US" sz="1400" u="none" strike="noStrike" kern="0" cap="none" spc="0" normalizeH="0" baseline="0" noProof="0">
                <a:ln>
                  <a:noFill/>
                </a:ln>
                <a:solidFill>
                  <a:srgbClr val="FFFFFF"/>
                </a:solidFill>
                <a:effectLst/>
                <a:uLnTx/>
                <a:uFillTx/>
                <a:latin typeface="IntelOne Text" panose="020B0503020203020204" pitchFamily="34" charset="77"/>
                <a:ea typeface="Helvetica Neue Roman"/>
                <a:cs typeface="Helvetica Neue Roman"/>
              </a:endParaRPr>
            </a:p>
          </p:txBody>
        </p:sp>
        <p:sp>
          <p:nvSpPr>
            <p:cNvPr id="40" name="Content Placeholder 2">
              <a:extLst>
                <a:ext uri="{FF2B5EF4-FFF2-40B4-BE49-F238E27FC236}">
                  <a16:creationId xmlns:a16="http://schemas.microsoft.com/office/drawing/2014/main" id="{1F123DAE-5F68-E658-08E7-442A8710A198}"/>
                </a:ext>
              </a:extLst>
            </p:cNvPr>
            <p:cNvSpPr txBox="1">
              <a:spLocks/>
            </p:cNvSpPr>
            <p:nvPr/>
          </p:nvSpPr>
          <p:spPr>
            <a:xfrm>
              <a:off x="3779048" y="4078756"/>
              <a:ext cx="2078892" cy="2078895"/>
            </a:xfrm>
            <a:prstGeom prst="rect">
              <a:avLst/>
            </a:prstGeom>
            <a:grpFill/>
            <a:ln w="3175">
              <a:noFill/>
              <a:miter lim="800000"/>
            </a:ln>
          </p:spPr>
          <p:txBody>
            <a:bodyPr vert="horz" lIns="144000" tIns="1152000" rIns="144000" bIns="0" rtlCol="0" anchor="t">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lnSpc>
                  <a:spcPts val="1900"/>
                </a:lnSpc>
                <a:spcBef>
                  <a:spcPts val="0"/>
                </a:spcBef>
                <a:spcAft>
                  <a:spcPts val="0"/>
                </a:spcAft>
                <a:buClrTx/>
                <a:buSzTx/>
                <a:buFont typeface="Wingdings" panose="05000000000000000000" pitchFamily="2" charset="2"/>
                <a:buNone/>
                <a:tabLst/>
                <a:defRPr/>
              </a:pPr>
              <a:endParaRPr kumimoji="0" lang="en-US" sz="1400" u="none" strike="noStrike" kern="0" cap="none" spc="0" normalizeH="0" baseline="0" noProof="0">
                <a:ln>
                  <a:noFill/>
                </a:ln>
                <a:solidFill>
                  <a:srgbClr val="FFFFFF"/>
                </a:solidFill>
                <a:effectLst/>
                <a:uLnTx/>
                <a:uFillTx/>
                <a:latin typeface="IntelOne Text" panose="020B0503020203020204" pitchFamily="34" charset="77"/>
                <a:ea typeface="Helvetica Neue Roman"/>
                <a:cs typeface="Helvetica Neue Roman"/>
              </a:endParaRPr>
            </a:p>
          </p:txBody>
        </p:sp>
      </p:grpSp>
      <p:sp>
        <p:nvSpPr>
          <p:cNvPr id="25" name="Text Placeholder 24">
            <a:extLst>
              <a:ext uri="{FF2B5EF4-FFF2-40B4-BE49-F238E27FC236}">
                <a16:creationId xmlns:a16="http://schemas.microsoft.com/office/drawing/2014/main" id="{6CEC7F8E-2086-BCC3-2E11-4A097205404A}"/>
              </a:ext>
            </a:extLst>
          </p:cNvPr>
          <p:cNvSpPr>
            <a:spLocks noGrp="1"/>
          </p:cNvSpPr>
          <p:nvPr>
            <p:ph type="body" sz="quarter" idx="10"/>
          </p:nvPr>
        </p:nvSpPr>
        <p:spPr>
          <a:xfrm>
            <a:off x="3412797" y="2184409"/>
            <a:ext cx="6678577" cy="578586"/>
          </a:xfrm>
        </p:spPr>
        <p:txBody>
          <a:bodyPr/>
          <a:lstStyle/>
          <a:p>
            <a:r>
              <a:rPr lang="en-GB">
                <a:solidFill>
                  <a:schemeClr val="bg2"/>
                </a:solidFill>
              </a:rPr>
              <a:t>Intel</a:t>
            </a:r>
            <a:r>
              <a:rPr lang="en-GB" baseline="30000">
                <a:solidFill>
                  <a:schemeClr val="bg2"/>
                </a:solidFill>
              </a:rPr>
              <a:t>®</a:t>
            </a:r>
            <a:r>
              <a:rPr lang="en-GB">
                <a:solidFill>
                  <a:schemeClr val="bg2"/>
                </a:solidFill>
              </a:rPr>
              <a:t> Core</a:t>
            </a:r>
            <a:r>
              <a:rPr lang="en-GB" baseline="30000">
                <a:solidFill>
                  <a:schemeClr val="bg2"/>
                </a:solidFill>
              </a:rPr>
              <a:t>™</a:t>
            </a:r>
            <a:r>
              <a:rPr lang="en-GB">
                <a:solidFill>
                  <a:schemeClr val="bg2"/>
                </a:solidFill>
              </a:rPr>
              <a:t> Ultra 7 processor 265H (97 TOPS) VS </a:t>
            </a:r>
          </a:p>
          <a:p>
            <a:r>
              <a:rPr lang="en-GB">
                <a:solidFill>
                  <a:schemeClr val="bg2"/>
                </a:solidFill>
              </a:rPr>
              <a:t>NVIDIA</a:t>
            </a:r>
            <a:r>
              <a:rPr lang="en-GB" baseline="30000">
                <a:solidFill>
                  <a:schemeClr val="bg2"/>
                </a:solidFill>
              </a:rPr>
              <a:t>®</a:t>
            </a:r>
            <a:r>
              <a:rPr lang="en-GB">
                <a:solidFill>
                  <a:schemeClr val="bg2"/>
                </a:solidFill>
              </a:rPr>
              <a:t> Jetson AGX Orin 64GB  (275 TOPS)</a:t>
            </a:r>
          </a:p>
          <a:p>
            <a:endParaRPr lang="en-GB">
              <a:solidFill>
                <a:schemeClr val="bg2"/>
              </a:solidFill>
            </a:endParaRPr>
          </a:p>
          <a:p>
            <a:endParaRPr lang="en-NL">
              <a:solidFill>
                <a:schemeClr val="bg2"/>
              </a:solidFill>
            </a:endParaRPr>
          </a:p>
        </p:txBody>
      </p:sp>
      <p:sp>
        <p:nvSpPr>
          <p:cNvPr id="2" name="Title 1">
            <a:extLst>
              <a:ext uri="{FF2B5EF4-FFF2-40B4-BE49-F238E27FC236}">
                <a16:creationId xmlns:a16="http://schemas.microsoft.com/office/drawing/2014/main" id="{5484145A-288A-3239-6867-75B71AA85740}"/>
              </a:ext>
            </a:extLst>
          </p:cNvPr>
          <p:cNvSpPr>
            <a:spLocks noGrp="1"/>
          </p:cNvSpPr>
          <p:nvPr>
            <p:ph type="title"/>
          </p:nvPr>
        </p:nvSpPr>
        <p:spPr>
          <a:xfrm>
            <a:off x="3348038" y="636884"/>
            <a:ext cx="6838662" cy="484188"/>
          </a:xfrm>
          <a:noFill/>
        </p:spPr>
        <p:txBody>
          <a:bodyPr/>
          <a:lstStyle/>
          <a:p>
            <a:r>
              <a:rPr lang="en-US" sz="5400"/>
              <a:t>What Truly Matters for Edge AI </a:t>
            </a:r>
            <a:r>
              <a:rPr lang="en-US"/>
              <a:t>(Intel Vs Nvidia)</a:t>
            </a:r>
            <a:endParaRPr lang="en-US" sz="5400"/>
          </a:p>
        </p:txBody>
      </p:sp>
      <p:sp>
        <p:nvSpPr>
          <p:cNvPr id="34" name="TextBox 33">
            <a:extLst>
              <a:ext uri="{FF2B5EF4-FFF2-40B4-BE49-F238E27FC236}">
                <a16:creationId xmlns:a16="http://schemas.microsoft.com/office/drawing/2014/main" id="{054593C4-E060-7A68-661E-90F551E9E02C}"/>
              </a:ext>
            </a:extLst>
          </p:cNvPr>
          <p:cNvSpPr txBox="1"/>
          <p:nvPr/>
        </p:nvSpPr>
        <p:spPr>
          <a:xfrm>
            <a:off x="8242098" y="5689346"/>
            <a:ext cx="8109207" cy="104131"/>
          </a:xfrm>
          <a:prstGeom prst="rect">
            <a:avLst/>
          </a:prstGeom>
          <a:noFill/>
        </p:spPr>
        <p:txBody>
          <a:bodyPr wrap="square" lIns="0" tIns="0" rIns="0" bIns="0">
            <a:spAutoFit/>
          </a:bodyPr>
          <a:lstStyle>
            <a:defPPr>
              <a:defRPr lang="en-US"/>
            </a:defPPr>
            <a:lvl1pPr>
              <a:defRPr sz="7200">
                <a:solidFill>
                  <a:srgbClr val="00C7FD"/>
                </a:solidFill>
                <a:latin typeface="IntelOne Display Regular" panose="020B0503020203020204" pitchFamily="34" charset="77"/>
                <a:ea typeface="Helvetica Neue Roman"/>
                <a:cs typeface="Helvetica Neue Roman"/>
              </a:defRPr>
            </a:lvl1pPr>
          </a:lstStyle>
          <a:p>
            <a:pPr marL="0" marR="0" lvl="0" indent="0" algn="l" defTabSz="914400" rtl="0" eaLnBrk="1" fontAlgn="auto" latinLnBrk="0" hangingPunct="1">
              <a:lnSpc>
                <a:spcPts val="86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rPr>
              <a:t>Performance varies by use, configuration, and other factors. See configuration details in the back up. </a:t>
            </a:r>
          </a:p>
        </p:txBody>
      </p:sp>
      <p:pic>
        <p:nvPicPr>
          <p:cNvPr id="49" name="Picture 48" descr="A blue square with white text&#10;&#10;Description automatically generated">
            <a:extLst>
              <a:ext uri="{FF2B5EF4-FFF2-40B4-BE49-F238E27FC236}">
                <a16:creationId xmlns:a16="http://schemas.microsoft.com/office/drawing/2014/main" id="{EEF6F394-5ED9-4D75-48FE-E3F7F9001BB9}"/>
              </a:ext>
            </a:extLst>
          </p:cNvPr>
          <p:cNvPicPr>
            <a:picLocks noChangeAspect="1"/>
          </p:cNvPicPr>
          <p:nvPr/>
        </p:nvPicPr>
        <p:blipFill rotWithShape="1">
          <a:blip r:embed="rId3"/>
          <a:srcRect l="16499" r="16499" b="22073"/>
          <a:stretch/>
        </p:blipFill>
        <p:spPr>
          <a:xfrm>
            <a:off x="32295" y="2084027"/>
            <a:ext cx="3315743" cy="3856398"/>
          </a:xfrm>
          <a:prstGeom prst="rect">
            <a:avLst/>
          </a:prstGeom>
          <a:effectLst>
            <a:reflection blurRad="241719" stA="92000" endPos="55000" dist="115387" dir="5400000" sy="-100000" algn="bl" rotWithShape="0"/>
          </a:effectLst>
        </p:spPr>
      </p:pic>
      <p:sp>
        <p:nvSpPr>
          <p:cNvPr id="53" name="TextBox 52">
            <a:extLst>
              <a:ext uri="{FF2B5EF4-FFF2-40B4-BE49-F238E27FC236}">
                <a16:creationId xmlns:a16="http://schemas.microsoft.com/office/drawing/2014/main" id="{AF5FAE45-716D-9A96-3142-885D080A9339}"/>
              </a:ext>
            </a:extLst>
          </p:cNvPr>
          <p:cNvSpPr txBox="1"/>
          <p:nvPr/>
        </p:nvSpPr>
        <p:spPr>
          <a:xfrm>
            <a:off x="3488121" y="3651089"/>
            <a:ext cx="595821" cy="507792"/>
          </a:xfrm>
          <a:prstGeom prst="rect">
            <a:avLst/>
          </a:prstGeom>
          <a:noFill/>
        </p:spPr>
        <p:txBody>
          <a:bodyPr wrap="square" lIns="90000" tIns="0" rIns="0" bIns="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spc="-20">
                <a:solidFill>
                  <a:schemeClr val="bg1"/>
                </a:solidFill>
                <a:latin typeface="IntelOne Display Medium" panose="020B0503020203020204" pitchFamily="34" charset="77"/>
                <a:ea typeface="+mj-ea"/>
                <a:cs typeface="Arial"/>
              </a:rPr>
              <a:t>Up to</a:t>
            </a:r>
            <a:endParaRPr lang="en-GB" sz="2000" spc="-20">
              <a:solidFill>
                <a:schemeClr val="bg1"/>
              </a:solidFill>
              <a:latin typeface="IntelOne Display Medium" panose="020B0503020203020204" pitchFamily="34" charset="77"/>
              <a:ea typeface="+mj-ea"/>
              <a:cs typeface="Arial"/>
            </a:endParaRPr>
          </a:p>
        </p:txBody>
      </p:sp>
      <p:sp>
        <p:nvSpPr>
          <p:cNvPr id="57" name="TextBox 56">
            <a:extLst>
              <a:ext uri="{FF2B5EF4-FFF2-40B4-BE49-F238E27FC236}">
                <a16:creationId xmlns:a16="http://schemas.microsoft.com/office/drawing/2014/main" id="{8A267324-3009-6FD2-81BA-928BC942C200}"/>
              </a:ext>
            </a:extLst>
          </p:cNvPr>
          <p:cNvSpPr txBox="1"/>
          <p:nvPr/>
        </p:nvSpPr>
        <p:spPr>
          <a:xfrm>
            <a:off x="3488121" y="3972097"/>
            <a:ext cx="2423509" cy="1354217"/>
          </a:xfrm>
          <a:prstGeom prst="rect">
            <a:avLst/>
          </a:prstGeom>
          <a:noFill/>
        </p:spPr>
        <p:txBody>
          <a:bodyPr wrap="square">
            <a:spAutoFit/>
          </a:bodyPr>
          <a:lstStyle/>
          <a:p>
            <a:pPr marL="0" marR="0" lvl="0" indent="0" algn="l" defTabSz="914321"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IntelOne Display Bold" panose="020B0803020203020204" pitchFamily="34" charset="0"/>
                <a:ea typeface="Helvetica Neue"/>
                <a:cs typeface="Helvetica Neue"/>
              </a:rPr>
              <a:t>5.8x</a:t>
            </a:r>
            <a:endParaRPr kumimoji="0" lang="en-NL" sz="5400" b="0" i="0" u="none" strike="noStrike" kern="1200" cap="none" spc="0" normalizeH="0" baseline="0" noProof="0">
              <a:ln>
                <a:noFill/>
              </a:ln>
              <a:solidFill>
                <a:srgbClr val="FFFFFF"/>
              </a:solidFill>
              <a:effectLst/>
              <a:uLnTx/>
              <a:uFillTx/>
              <a:latin typeface="IntelOne Text Light"/>
              <a:ea typeface="Helvetica Neue"/>
              <a:cs typeface="Helvetica Neue"/>
            </a:endParaRPr>
          </a:p>
          <a:p>
            <a:pPr lvl="0">
              <a:buNone/>
            </a:pPr>
            <a:r>
              <a:rPr lang="en-US" sz="1400" baseline="0">
                <a:solidFill>
                  <a:schemeClr val="bg1"/>
                </a:solidFill>
                <a:latin typeface="IntelOne Text Medium" panose="020B0503020203020204" pitchFamily="34" charset="77"/>
              </a:rPr>
              <a:t>Faster in media </a:t>
            </a:r>
            <a:r>
              <a:rPr lang="en-US" sz="1400" baseline="0">
                <a:solidFill>
                  <a:schemeClr val="bg1"/>
                </a:solidFill>
                <a:latin typeface="IntelOne Text" panose="020B0503020203020204" pitchFamily="34" charset="77"/>
              </a:rPr>
              <a:t>performance</a:t>
            </a:r>
            <a:endParaRPr lang="en-US" sz="1400">
              <a:solidFill>
                <a:schemeClr val="bg1"/>
              </a:solidFill>
              <a:latin typeface="IntelOne Text" panose="020B0503020203020204" pitchFamily="34" charset="77"/>
            </a:endParaRPr>
          </a:p>
        </p:txBody>
      </p:sp>
      <p:sp>
        <p:nvSpPr>
          <p:cNvPr id="60" name="TextBox 59">
            <a:extLst>
              <a:ext uri="{FF2B5EF4-FFF2-40B4-BE49-F238E27FC236}">
                <a16:creationId xmlns:a16="http://schemas.microsoft.com/office/drawing/2014/main" id="{CE5C38AB-6E38-DC20-10A4-0A705ABDDC34}"/>
              </a:ext>
            </a:extLst>
          </p:cNvPr>
          <p:cNvSpPr txBox="1"/>
          <p:nvPr/>
        </p:nvSpPr>
        <p:spPr>
          <a:xfrm>
            <a:off x="6348906" y="3972097"/>
            <a:ext cx="2485532" cy="1569660"/>
          </a:xfrm>
          <a:prstGeom prst="rect">
            <a:avLst/>
          </a:prstGeom>
          <a:noFill/>
        </p:spPr>
        <p:txBody>
          <a:bodyPr wrap="square">
            <a:spAutoFit/>
          </a:bodyPr>
          <a:lstStyle/>
          <a:p>
            <a:pPr marL="0" marR="0" lvl="0" indent="0" algn="l" defTabSz="914321"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IntelOne Display Bold" panose="020B0803020203020204" pitchFamily="34" charset="0"/>
                <a:ea typeface="Helvetica Neue"/>
                <a:cs typeface="Helvetica Neue"/>
              </a:rPr>
              <a:t>3.4x</a:t>
            </a:r>
            <a:endParaRPr kumimoji="0" lang="en-NL" sz="5400" b="0" i="0" u="none" strike="noStrike" kern="1200" cap="none" spc="0" normalizeH="0" baseline="0" noProof="0">
              <a:ln>
                <a:noFill/>
              </a:ln>
              <a:solidFill>
                <a:srgbClr val="FFFFFF"/>
              </a:solidFill>
              <a:effectLst/>
              <a:uLnTx/>
              <a:uFillTx/>
              <a:latin typeface="IntelOne Text Light"/>
              <a:ea typeface="Helvetica Neue"/>
              <a:cs typeface="Helvetica Neue"/>
            </a:endParaRPr>
          </a:p>
          <a:p>
            <a:pPr lvl="0">
              <a:buNone/>
            </a:pPr>
            <a:r>
              <a:rPr lang="en-US" sz="1400">
                <a:solidFill>
                  <a:schemeClr val="bg1"/>
                </a:solidFill>
                <a:latin typeface="IntelOne Text Medium" panose="020B0503020203020204" pitchFamily="34" charset="77"/>
              </a:rPr>
              <a:t>Faster in video analytics </a:t>
            </a:r>
            <a:r>
              <a:rPr lang="en-US" sz="1400" baseline="0">
                <a:solidFill>
                  <a:schemeClr val="bg1"/>
                </a:solidFill>
                <a:latin typeface="IntelOne Text" panose="020B0503020203020204" pitchFamily="34" charset="77"/>
              </a:rPr>
              <a:t>end-to-end workload Media + AI inference performance</a:t>
            </a:r>
          </a:p>
        </p:txBody>
      </p:sp>
      <p:sp>
        <p:nvSpPr>
          <p:cNvPr id="61" name="TextBox 60">
            <a:extLst>
              <a:ext uri="{FF2B5EF4-FFF2-40B4-BE49-F238E27FC236}">
                <a16:creationId xmlns:a16="http://schemas.microsoft.com/office/drawing/2014/main" id="{D52AD630-CCED-3E53-2702-88DC5A35B353}"/>
              </a:ext>
            </a:extLst>
          </p:cNvPr>
          <p:cNvSpPr txBox="1"/>
          <p:nvPr/>
        </p:nvSpPr>
        <p:spPr>
          <a:xfrm>
            <a:off x="9182907" y="3972097"/>
            <a:ext cx="2096927" cy="1354217"/>
          </a:xfrm>
          <a:prstGeom prst="rect">
            <a:avLst/>
          </a:prstGeom>
          <a:noFill/>
        </p:spPr>
        <p:txBody>
          <a:bodyPr wrap="square">
            <a:spAutoFit/>
          </a:bodyPr>
          <a:lstStyle/>
          <a:p>
            <a:pPr marL="0" marR="0" lvl="0" indent="0" algn="l" defTabSz="914321"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IntelOne Display Bold" panose="020B0803020203020204" pitchFamily="34" charset="0"/>
                <a:ea typeface="Helvetica Neue"/>
                <a:cs typeface="Helvetica Neue"/>
              </a:rPr>
              <a:t>8.2x</a:t>
            </a:r>
          </a:p>
          <a:p>
            <a:pPr lvl="0">
              <a:buNone/>
            </a:pPr>
            <a:r>
              <a:rPr lang="en-US" sz="1400">
                <a:solidFill>
                  <a:schemeClr val="bg1"/>
                </a:solidFill>
                <a:latin typeface="IntelOne Text Medium" panose="020B0503020203020204" pitchFamily="34" charset="77"/>
              </a:rPr>
              <a:t>Better performance </a:t>
            </a:r>
            <a:r>
              <a:rPr lang="en-US" sz="1400" baseline="0">
                <a:solidFill>
                  <a:schemeClr val="bg1"/>
                </a:solidFill>
                <a:latin typeface="IntelOne Text" panose="020B0503020203020204" pitchFamily="34" charset="77"/>
              </a:rPr>
              <a:t>per watt per $</a:t>
            </a:r>
          </a:p>
        </p:txBody>
      </p:sp>
      <p:sp>
        <p:nvSpPr>
          <p:cNvPr id="64" name="Footer Placeholder 63">
            <a:extLst>
              <a:ext uri="{FF2B5EF4-FFF2-40B4-BE49-F238E27FC236}">
                <a16:creationId xmlns:a16="http://schemas.microsoft.com/office/drawing/2014/main" id="{FA4ADEB6-FFA1-7F94-86AB-92C07C394A6D}"/>
              </a:ext>
            </a:extLst>
          </p:cNvPr>
          <p:cNvSpPr>
            <a:spLocks noGrp="1"/>
          </p:cNvSpPr>
          <p:nvPr>
            <p:ph type="ftr" sz="quarter" idx="11"/>
          </p:nvPr>
        </p:nvSpPr>
        <p:spPr/>
        <p:txBody>
          <a:bodyPr/>
          <a:lstStyle/>
          <a:p>
            <a:r>
              <a:rPr lang="en-GB"/>
              <a:t>CES 2025</a:t>
            </a:r>
          </a:p>
        </p:txBody>
      </p:sp>
      <p:sp>
        <p:nvSpPr>
          <p:cNvPr id="3" name="TextBox 2">
            <a:extLst>
              <a:ext uri="{FF2B5EF4-FFF2-40B4-BE49-F238E27FC236}">
                <a16:creationId xmlns:a16="http://schemas.microsoft.com/office/drawing/2014/main" id="{4ACB06F6-9DE5-30FF-1CD1-DCBC14A501E4}"/>
              </a:ext>
            </a:extLst>
          </p:cNvPr>
          <p:cNvSpPr txBox="1"/>
          <p:nvPr/>
        </p:nvSpPr>
        <p:spPr>
          <a:xfrm>
            <a:off x="6348906" y="3651089"/>
            <a:ext cx="595821" cy="507792"/>
          </a:xfrm>
          <a:prstGeom prst="rect">
            <a:avLst/>
          </a:prstGeom>
          <a:noFill/>
        </p:spPr>
        <p:txBody>
          <a:bodyPr wrap="square" lIns="90000" tIns="0" rIns="0" bIns="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spc="-20">
                <a:solidFill>
                  <a:schemeClr val="bg1"/>
                </a:solidFill>
                <a:latin typeface="IntelOne Display Medium" panose="020B0503020203020204" pitchFamily="34" charset="77"/>
                <a:ea typeface="+mj-ea"/>
                <a:cs typeface="Arial"/>
              </a:rPr>
              <a:t>Up to</a:t>
            </a:r>
            <a:endParaRPr lang="en-GB" sz="2000" spc="-20">
              <a:solidFill>
                <a:schemeClr val="bg1"/>
              </a:solidFill>
              <a:latin typeface="IntelOne Display Medium" panose="020B0503020203020204" pitchFamily="34" charset="77"/>
              <a:ea typeface="+mj-ea"/>
              <a:cs typeface="Arial"/>
            </a:endParaRPr>
          </a:p>
        </p:txBody>
      </p:sp>
      <p:sp>
        <p:nvSpPr>
          <p:cNvPr id="4" name="TextBox 3">
            <a:extLst>
              <a:ext uri="{FF2B5EF4-FFF2-40B4-BE49-F238E27FC236}">
                <a16:creationId xmlns:a16="http://schemas.microsoft.com/office/drawing/2014/main" id="{D010682E-99ED-1691-D601-F5BFB69829A5}"/>
              </a:ext>
            </a:extLst>
          </p:cNvPr>
          <p:cNvSpPr txBox="1"/>
          <p:nvPr/>
        </p:nvSpPr>
        <p:spPr>
          <a:xfrm>
            <a:off x="9182907" y="3651089"/>
            <a:ext cx="595821" cy="507792"/>
          </a:xfrm>
          <a:prstGeom prst="rect">
            <a:avLst/>
          </a:prstGeom>
          <a:noFill/>
        </p:spPr>
        <p:txBody>
          <a:bodyPr wrap="square" lIns="90000" tIns="0" rIns="0" bIns="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spc="-20">
                <a:solidFill>
                  <a:schemeClr val="bg1"/>
                </a:solidFill>
                <a:latin typeface="IntelOne Display Medium" panose="020B0503020203020204" pitchFamily="34" charset="77"/>
                <a:ea typeface="+mj-ea"/>
                <a:cs typeface="Arial"/>
              </a:rPr>
              <a:t>Up to</a:t>
            </a:r>
            <a:endParaRPr lang="en-GB" sz="2000" spc="-20">
              <a:solidFill>
                <a:schemeClr val="bg1"/>
              </a:solidFill>
              <a:latin typeface="IntelOne Display Medium" panose="020B0503020203020204" pitchFamily="34" charset="77"/>
              <a:ea typeface="+mj-ea"/>
              <a:cs typeface="Arial"/>
            </a:endParaRPr>
          </a:p>
        </p:txBody>
      </p:sp>
    </p:spTree>
    <p:extLst>
      <p:ext uri="{BB962C8B-B14F-4D97-AF65-F5344CB8AC3E}">
        <p14:creationId xmlns:p14="http://schemas.microsoft.com/office/powerpoint/2010/main" val="9531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F4364CD-BCFA-3493-0026-777A5E8686E7}"/>
              </a:ext>
            </a:extLst>
          </p:cNvPr>
          <p:cNvSpPr/>
          <p:nvPr/>
        </p:nvSpPr>
        <p:spPr>
          <a:xfrm>
            <a:off x="0" y="3693281"/>
            <a:ext cx="11733213" cy="2232000"/>
          </a:xfrm>
          <a:prstGeom prst="rect">
            <a:avLst/>
          </a:prstGeom>
          <a:gradFill>
            <a:gsLst>
              <a:gs pos="0">
                <a:schemeClr val="tx1">
                  <a:alpha val="0"/>
                </a:schemeClr>
              </a:gs>
              <a:gs pos="50000">
                <a:srgbClr val="183544">
                  <a:lumMod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sp>
        <p:nvSpPr>
          <p:cNvPr id="27" name="Rectangle 26">
            <a:extLst>
              <a:ext uri="{FF2B5EF4-FFF2-40B4-BE49-F238E27FC236}">
                <a16:creationId xmlns:a16="http://schemas.microsoft.com/office/drawing/2014/main" id="{74392643-1D22-BC15-40AC-929398D88D46}"/>
              </a:ext>
            </a:extLst>
          </p:cNvPr>
          <p:cNvSpPr/>
          <p:nvPr/>
        </p:nvSpPr>
        <p:spPr>
          <a:xfrm>
            <a:off x="11876" y="1311329"/>
            <a:ext cx="11720062" cy="2232000"/>
          </a:xfrm>
          <a:prstGeom prst="rect">
            <a:avLst/>
          </a:prstGeom>
          <a:gradFill>
            <a:gsLst>
              <a:gs pos="0">
                <a:schemeClr val="tx1">
                  <a:alpha val="0"/>
                </a:schemeClr>
              </a:gs>
              <a:gs pos="50000">
                <a:srgbClr val="183544">
                  <a:lumMod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srgbClr val="FFFFFF"/>
              </a:solidFill>
              <a:effectLst/>
              <a:uLnTx/>
              <a:uFillTx/>
              <a:latin typeface="IntelOne Text Light"/>
              <a:ea typeface="Helvetica Neue"/>
              <a:cs typeface="Helvetica Neue"/>
            </a:endParaRPr>
          </a:p>
        </p:txBody>
      </p:sp>
      <p:sp>
        <p:nvSpPr>
          <p:cNvPr id="4" name="Title 3">
            <a:extLst>
              <a:ext uri="{FF2B5EF4-FFF2-40B4-BE49-F238E27FC236}">
                <a16:creationId xmlns:a16="http://schemas.microsoft.com/office/drawing/2014/main" id="{7DB5F9B9-EF31-80E4-44B1-4CB0F0B311F2}"/>
              </a:ext>
            </a:extLst>
          </p:cNvPr>
          <p:cNvSpPr>
            <a:spLocks noGrp="1"/>
          </p:cNvSpPr>
          <p:nvPr>
            <p:ph type="title"/>
          </p:nvPr>
        </p:nvSpPr>
        <p:spPr>
          <a:noFill/>
        </p:spPr>
        <p:txBody>
          <a:bodyPr/>
          <a:lstStyle/>
          <a:p>
            <a:r>
              <a:rPr lang="en-US" sz="3600"/>
              <a:t>Gen over Gen Performance Improvements</a:t>
            </a:r>
            <a:endParaRPr lang="en-NL"/>
          </a:p>
        </p:txBody>
      </p:sp>
      <p:grpSp>
        <p:nvGrpSpPr>
          <p:cNvPr id="6" name="Group 5">
            <a:extLst>
              <a:ext uri="{FF2B5EF4-FFF2-40B4-BE49-F238E27FC236}">
                <a16:creationId xmlns:a16="http://schemas.microsoft.com/office/drawing/2014/main" id="{798E1FD3-01FF-C5EF-5CF8-0A6AECFAEA11}"/>
              </a:ext>
            </a:extLst>
          </p:cNvPr>
          <p:cNvGrpSpPr/>
          <p:nvPr/>
        </p:nvGrpSpPr>
        <p:grpSpPr>
          <a:xfrm>
            <a:off x="4756546" y="3696511"/>
            <a:ext cx="6975392" cy="2232038"/>
            <a:chOff x="1570092" y="4078755"/>
            <a:chExt cx="6496804" cy="2078896"/>
          </a:xfrm>
          <a:gradFill>
            <a:gsLst>
              <a:gs pos="92000">
                <a:srgbClr val="000F8A"/>
              </a:gs>
              <a:gs pos="0">
                <a:srgbClr val="00A3F6"/>
              </a:gs>
            </a:gsLst>
            <a:lin ang="15000000" scaled="0"/>
          </a:gradFill>
          <a:effectLst>
            <a:reflection blurRad="6350" stA="29703" endPos="35000" dist="190500" dir="5400000" sy="-100000" algn="bl" rotWithShape="0"/>
          </a:effectLst>
        </p:grpSpPr>
        <p:sp>
          <p:nvSpPr>
            <p:cNvPr id="7" name="Content Placeholder 2">
              <a:extLst>
                <a:ext uri="{FF2B5EF4-FFF2-40B4-BE49-F238E27FC236}">
                  <a16:creationId xmlns:a16="http://schemas.microsoft.com/office/drawing/2014/main" id="{0DA267C3-A648-4C2C-37B1-B372E5392463}"/>
                </a:ext>
              </a:extLst>
            </p:cNvPr>
            <p:cNvSpPr txBox="1">
              <a:spLocks/>
            </p:cNvSpPr>
            <p:nvPr/>
          </p:nvSpPr>
          <p:spPr>
            <a:xfrm>
              <a:off x="1570092" y="4078756"/>
              <a:ext cx="2078892" cy="2078894"/>
            </a:xfrm>
            <a:prstGeom prst="rect">
              <a:avLst/>
            </a:prstGeom>
            <a:grpFill/>
            <a:ln w="3175">
              <a:noFill/>
              <a:miter lim="800000"/>
            </a:ln>
          </p:spPr>
          <p:txBody>
            <a:bodyPr vert="horz" lIns="144000" tIns="1152000" rIns="144000" bIns="0" rtlCol="0" anchor="t">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defTabSz="2844790" eaLnBrk="1" fontAlgn="auto" latinLnBrk="0" hangingPunct="1">
                <a:lnSpc>
                  <a:spcPts val="1900"/>
                </a:lnSpc>
                <a:spcBef>
                  <a:spcPts val="0"/>
                </a:spcBef>
                <a:spcAft>
                  <a:spcPts val="0"/>
                </a:spcAft>
                <a:buClrTx/>
                <a:buSzTx/>
                <a:buFont typeface="Wingdings" panose="05000000000000000000" pitchFamily="2" charset="2"/>
                <a:buNone/>
                <a:tabLst/>
                <a:defRPr/>
              </a:pPr>
              <a:endParaRPr kumimoji="0" lang="en-US" sz="1400" u="none" strike="noStrike" kern="0" cap="none" spc="0" normalizeH="0" baseline="0" noProof="0">
                <a:ln>
                  <a:noFill/>
                </a:ln>
                <a:solidFill>
                  <a:srgbClr val="FFFFFF"/>
                </a:solidFill>
                <a:effectLst/>
                <a:uLnTx/>
                <a:uFillTx/>
                <a:latin typeface="IntelOne Text" panose="020B0503020203020204" pitchFamily="34" charset="77"/>
                <a:ea typeface="Helvetica Neue Roman"/>
                <a:cs typeface="Helvetica Neue Roman"/>
              </a:endParaRPr>
            </a:p>
          </p:txBody>
        </p:sp>
        <p:sp>
          <p:nvSpPr>
            <p:cNvPr id="8" name="Content Placeholder 2">
              <a:extLst>
                <a:ext uri="{FF2B5EF4-FFF2-40B4-BE49-F238E27FC236}">
                  <a16:creationId xmlns:a16="http://schemas.microsoft.com/office/drawing/2014/main" id="{386CF598-73E7-C62D-5759-FE8573839F84}"/>
                </a:ext>
              </a:extLst>
            </p:cNvPr>
            <p:cNvSpPr txBox="1">
              <a:spLocks/>
            </p:cNvSpPr>
            <p:nvPr/>
          </p:nvSpPr>
          <p:spPr>
            <a:xfrm>
              <a:off x="5988004" y="4078755"/>
              <a:ext cx="2078892" cy="2078895"/>
            </a:xfrm>
            <a:prstGeom prst="rect">
              <a:avLst/>
            </a:prstGeom>
            <a:grpFill/>
            <a:ln w="3175">
              <a:noFill/>
              <a:miter lim="800000"/>
            </a:ln>
          </p:spPr>
          <p:txBody>
            <a:bodyPr vert="horz" lIns="144000" tIns="1152000" rIns="144000" bIns="0" rtlCol="0" anchor="t">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lnSpc>
                  <a:spcPts val="1900"/>
                </a:lnSpc>
                <a:spcBef>
                  <a:spcPts val="0"/>
                </a:spcBef>
                <a:spcAft>
                  <a:spcPts val="0"/>
                </a:spcAft>
                <a:buClrTx/>
                <a:buSzTx/>
                <a:buFont typeface="Wingdings" panose="05000000000000000000" pitchFamily="2" charset="2"/>
                <a:buNone/>
                <a:tabLst/>
                <a:defRPr/>
              </a:pPr>
              <a:endParaRPr kumimoji="0" lang="en-US" sz="1400" u="none" strike="noStrike" kern="0" cap="none" spc="0" normalizeH="0" baseline="0" noProof="0">
                <a:ln>
                  <a:noFill/>
                </a:ln>
                <a:solidFill>
                  <a:srgbClr val="FFFFFF"/>
                </a:solidFill>
                <a:effectLst/>
                <a:uLnTx/>
                <a:uFillTx/>
                <a:latin typeface="IntelOne Text" panose="020B0503020203020204" pitchFamily="34" charset="77"/>
                <a:ea typeface="Helvetica Neue Roman"/>
                <a:cs typeface="Helvetica Neue Roman"/>
              </a:endParaRPr>
            </a:p>
          </p:txBody>
        </p:sp>
        <p:sp>
          <p:nvSpPr>
            <p:cNvPr id="9" name="Content Placeholder 2">
              <a:extLst>
                <a:ext uri="{FF2B5EF4-FFF2-40B4-BE49-F238E27FC236}">
                  <a16:creationId xmlns:a16="http://schemas.microsoft.com/office/drawing/2014/main" id="{47BF4EF4-0485-FE16-080B-F44B1BCAA3D5}"/>
                </a:ext>
              </a:extLst>
            </p:cNvPr>
            <p:cNvSpPr txBox="1">
              <a:spLocks/>
            </p:cNvSpPr>
            <p:nvPr/>
          </p:nvSpPr>
          <p:spPr>
            <a:xfrm>
              <a:off x="3779048" y="4078756"/>
              <a:ext cx="2078892" cy="2078895"/>
            </a:xfrm>
            <a:prstGeom prst="rect">
              <a:avLst/>
            </a:prstGeom>
            <a:grpFill/>
            <a:ln w="3175">
              <a:noFill/>
              <a:miter lim="800000"/>
            </a:ln>
          </p:spPr>
          <p:txBody>
            <a:bodyPr vert="horz" lIns="144000" tIns="1152000" rIns="144000" bIns="0" rtlCol="0" anchor="t">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lnSpc>
                  <a:spcPts val="1900"/>
                </a:lnSpc>
                <a:spcBef>
                  <a:spcPts val="0"/>
                </a:spcBef>
                <a:spcAft>
                  <a:spcPts val="0"/>
                </a:spcAft>
                <a:buClrTx/>
                <a:buSzTx/>
                <a:buFont typeface="Wingdings" panose="05000000000000000000" pitchFamily="2" charset="2"/>
                <a:buNone/>
                <a:tabLst/>
                <a:defRPr/>
              </a:pPr>
              <a:endParaRPr kumimoji="0" lang="en-US" sz="1400" u="none" strike="noStrike" kern="0" cap="none" spc="0" normalizeH="0" baseline="0" noProof="0">
                <a:ln>
                  <a:noFill/>
                </a:ln>
                <a:solidFill>
                  <a:srgbClr val="FFFFFF"/>
                </a:solidFill>
                <a:effectLst/>
                <a:uLnTx/>
                <a:uFillTx/>
                <a:latin typeface="IntelOne Text" panose="020B0503020203020204" pitchFamily="34" charset="77"/>
                <a:ea typeface="Helvetica Neue Roman"/>
                <a:cs typeface="Helvetica Neue Roman"/>
              </a:endParaRPr>
            </a:p>
          </p:txBody>
        </p:sp>
      </p:grpSp>
      <p:sp>
        <p:nvSpPr>
          <p:cNvPr id="11" name="TextBox 10">
            <a:extLst>
              <a:ext uri="{FF2B5EF4-FFF2-40B4-BE49-F238E27FC236}">
                <a16:creationId xmlns:a16="http://schemas.microsoft.com/office/drawing/2014/main" id="{8E38EC0A-84A5-6CD7-CA22-ACE9C6D6558A}"/>
              </a:ext>
            </a:extLst>
          </p:cNvPr>
          <p:cNvSpPr txBox="1"/>
          <p:nvPr/>
        </p:nvSpPr>
        <p:spPr>
          <a:xfrm>
            <a:off x="4823534" y="4129858"/>
            <a:ext cx="2096927" cy="1569660"/>
          </a:xfrm>
          <a:prstGeom prst="rect">
            <a:avLst/>
          </a:prstGeom>
          <a:noFill/>
        </p:spPr>
        <p:txBody>
          <a:bodyPr wrap="square">
            <a:spAutoFit/>
          </a:bodyPr>
          <a:lstStyle/>
          <a:p>
            <a:pPr marL="0" marR="0" lvl="0" indent="0" algn="l" defTabSz="914321"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IntelOne Display Bold" panose="020B0803020203020204" pitchFamily="34" charset="0"/>
                <a:ea typeface="Helvetica Neue"/>
                <a:cs typeface="Helvetica Neue"/>
              </a:rPr>
              <a:t>2x</a:t>
            </a:r>
            <a:endParaRPr kumimoji="0" lang="en-NL" sz="5400" b="0" i="0" u="none" strike="noStrike" kern="1200" cap="none" spc="0" normalizeH="0" baseline="0" noProof="0">
              <a:ln>
                <a:noFill/>
              </a:ln>
              <a:solidFill>
                <a:srgbClr val="FFFFFF"/>
              </a:solidFill>
              <a:effectLst/>
              <a:uLnTx/>
              <a:uFillTx/>
              <a:latin typeface="IntelOne Text Light"/>
              <a:ea typeface="Helvetica Neue"/>
              <a:cs typeface="Helvetica Neue"/>
            </a:endParaRPr>
          </a:p>
          <a:p>
            <a:pPr lvl="0">
              <a:buNone/>
            </a:pPr>
            <a:r>
              <a:rPr lang="it-IT" sz="1400" baseline="0">
                <a:solidFill>
                  <a:schemeClr val="bg1"/>
                </a:solidFill>
                <a:latin typeface="IntelOne Text" panose="020B0503020203020204" pitchFamily="34" charset="77"/>
              </a:rPr>
              <a:t>Higher performance in Procyon AI Computer Vision </a:t>
            </a:r>
          </a:p>
        </p:txBody>
      </p:sp>
      <p:sp>
        <p:nvSpPr>
          <p:cNvPr id="12" name="TextBox 11">
            <a:extLst>
              <a:ext uri="{FF2B5EF4-FFF2-40B4-BE49-F238E27FC236}">
                <a16:creationId xmlns:a16="http://schemas.microsoft.com/office/drawing/2014/main" id="{8BA1E570-CA91-2827-2411-272D9D8CA1AC}"/>
              </a:ext>
            </a:extLst>
          </p:cNvPr>
          <p:cNvSpPr txBox="1"/>
          <p:nvPr/>
        </p:nvSpPr>
        <p:spPr>
          <a:xfrm>
            <a:off x="7179459" y="4129858"/>
            <a:ext cx="2180800" cy="1354217"/>
          </a:xfrm>
          <a:prstGeom prst="rect">
            <a:avLst/>
          </a:prstGeom>
          <a:noFill/>
        </p:spPr>
        <p:txBody>
          <a:bodyPr wrap="square">
            <a:spAutoFit/>
          </a:bodyPr>
          <a:lstStyle/>
          <a:p>
            <a:pPr marL="0" marR="0" lvl="0" indent="0" algn="l" defTabSz="914321"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IntelOne Display Bold" panose="020B0803020203020204" pitchFamily="34" charset="0"/>
                <a:ea typeface="Helvetica Neue"/>
                <a:cs typeface="Helvetica Neue"/>
              </a:rPr>
              <a:t>2.9x</a:t>
            </a:r>
            <a:endParaRPr kumimoji="0" lang="en-NL" sz="5400" b="0" i="0" u="none" strike="noStrike" kern="1200" cap="none" spc="0" normalizeH="0" baseline="0" noProof="0">
              <a:ln>
                <a:noFill/>
              </a:ln>
              <a:solidFill>
                <a:srgbClr val="FFFFFF"/>
              </a:solidFill>
              <a:effectLst/>
              <a:uLnTx/>
              <a:uFillTx/>
              <a:latin typeface="IntelOne Text Light"/>
              <a:ea typeface="Helvetica Neue"/>
              <a:cs typeface="Helvetica Neue"/>
            </a:endParaRPr>
          </a:p>
          <a:p>
            <a:pPr lvl="0">
              <a:buNone/>
            </a:pPr>
            <a:r>
              <a:rPr lang="en-US" sz="1400" baseline="0">
                <a:solidFill>
                  <a:schemeClr val="bg1"/>
                </a:solidFill>
                <a:latin typeface="IntelOne Text" panose="020B0503020203020204" pitchFamily="34" charset="77"/>
              </a:rPr>
              <a:t>Better graphics performance</a:t>
            </a:r>
          </a:p>
        </p:txBody>
      </p:sp>
      <p:sp>
        <p:nvSpPr>
          <p:cNvPr id="13" name="TextBox 12">
            <a:extLst>
              <a:ext uri="{FF2B5EF4-FFF2-40B4-BE49-F238E27FC236}">
                <a16:creationId xmlns:a16="http://schemas.microsoft.com/office/drawing/2014/main" id="{9EA8A928-84D5-99AB-749B-50D300D27D1C}"/>
              </a:ext>
            </a:extLst>
          </p:cNvPr>
          <p:cNvSpPr txBox="1"/>
          <p:nvPr/>
        </p:nvSpPr>
        <p:spPr>
          <a:xfrm>
            <a:off x="9556899" y="4129858"/>
            <a:ext cx="2096927" cy="1354217"/>
          </a:xfrm>
          <a:prstGeom prst="rect">
            <a:avLst/>
          </a:prstGeom>
          <a:noFill/>
        </p:spPr>
        <p:txBody>
          <a:bodyPr wrap="square">
            <a:spAutoFit/>
          </a:bodyPr>
          <a:lstStyle/>
          <a:p>
            <a:pPr marL="0" marR="0" lvl="0" indent="0" algn="l" defTabSz="914321"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IntelOne Display Bold" panose="020B0803020203020204" pitchFamily="34" charset="0"/>
                <a:ea typeface="Helvetica Neue"/>
                <a:cs typeface="Helvetica Neue"/>
              </a:rPr>
              <a:t>1.29x</a:t>
            </a:r>
            <a:r>
              <a:rPr lang="en-US" sz="700" b="1">
                <a:solidFill>
                  <a:srgbClr val="FFFFFF"/>
                </a:solidFill>
                <a:latin typeface="IntelOne Display Bold" panose="020B0803020203020204" pitchFamily="34" charset="0"/>
                <a:ea typeface="Helvetica Neue"/>
                <a:cs typeface="Helvetica Neue"/>
              </a:rPr>
              <a:t>(</a:t>
            </a:r>
            <a:r>
              <a:rPr kumimoji="0" lang="en-US" sz="700" b="1" i="0" u="none" strike="noStrike" kern="1200" cap="none" spc="0" normalizeH="0" baseline="0" noProof="0">
                <a:ln>
                  <a:noFill/>
                </a:ln>
                <a:solidFill>
                  <a:srgbClr val="FFFFFF"/>
                </a:solidFill>
                <a:effectLst/>
                <a:uLnTx/>
                <a:uFillTx/>
                <a:latin typeface="IntelOne Display Bold" panose="020B0803020203020204" pitchFamily="34" charset="0"/>
                <a:ea typeface="Helvetica Neue"/>
                <a:cs typeface="Helvetica Neue"/>
              </a:rPr>
              <a:t>est.)</a:t>
            </a:r>
          </a:p>
          <a:p>
            <a:pPr lvl="0">
              <a:buNone/>
            </a:pPr>
            <a:r>
              <a:rPr lang="en-US" sz="1400" baseline="0">
                <a:solidFill>
                  <a:schemeClr val="bg1"/>
                </a:solidFill>
                <a:latin typeface="IntelOne Text" panose="020B0503020203020204" pitchFamily="34" charset="77"/>
              </a:rPr>
              <a:t>Faster Multi-threaded Performance*</a:t>
            </a:r>
          </a:p>
        </p:txBody>
      </p:sp>
      <p:grpSp>
        <p:nvGrpSpPr>
          <p:cNvPr id="16" name="Group 15">
            <a:extLst>
              <a:ext uri="{FF2B5EF4-FFF2-40B4-BE49-F238E27FC236}">
                <a16:creationId xmlns:a16="http://schemas.microsoft.com/office/drawing/2014/main" id="{F1F396D6-A3CF-3DD2-A48E-A06B593D0227}"/>
              </a:ext>
            </a:extLst>
          </p:cNvPr>
          <p:cNvGrpSpPr/>
          <p:nvPr/>
        </p:nvGrpSpPr>
        <p:grpSpPr>
          <a:xfrm>
            <a:off x="4756546" y="1303629"/>
            <a:ext cx="6975392" cy="2232038"/>
            <a:chOff x="1570092" y="4078755"/>
            <a:chExt cx="6496804" cy="2078896"/>
          </a:xfrm>
          <a:gradFill>
            <a:gsLst>
              <a:gs pos="0">
                <a:srgbClr val="000F8A"/>
              </a:gs>
              <a:gs pos="89000">
                <a:srgbClr val="7BDEFF">
                  <a:alpha val="86000"/>
                </a:srgbClr>
              </a:gs>
            </a:gsLst>
            <a:lin ang="15000000" scaled="0"/>
          </a:gradFill>
          <a:effectLst/>
        </p:grpSpPr>
        <p:sp>
          <p:nvSpPr>
            <p:cNvPr id="17" name="Content Placeholder 2">
              <a:extLst>
                <a:ext uri="{FF2B5EF4-FFF2-40B4-BE49-F238E27FC236}">
                  <a16:creationId xmlns:a16="http://schemas.microsoft.com/office/drawing/2014/main" id="{3B0C6351-C74C-F8AF-2C67-B97615A1AF7D}"/>
                </a:ext>
              </a:extLst>
            </p:cNvPr>
            <p:cNvSpPr txBox="1">
              <a:spLocks/>
            </p:cNvSpPr>
            <p:nvPr/>
          </p:nvSpPr>
          <p:spPr>
            <a:xfrm>
              <a:off x="1570092" y="4078756"/>
              <a:ext cx="2078892" cy="2078894"/>
            </a:xfrm>
            <a:prstGeom prst="rect">
              <a:avLst/>
            </a:prstGeom>
            <a:grpFill/>
            <a:ln w="3175">
              <a:noFill/>
              <a:miter lim="800000"/>
            </a:ln>
          </p:spPr>
          <p:txBody>
            <a:bodyPr vert="horz" lIns="144000" tIns="1152000" rIns="144000" bIns="0" rtlCol="0" anchor="t">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defTabSz="2844790" eaLnBrk="1" fontAlgn="auto" latinLnBrk="0" hangingPunct="1">
                <a:lnSpc>
                  <a:spcPts val="1900"/>
                </a:lnSpc>
                <a:spcBef>
                  <a:spcPts val="0"/>
                </a:spcBef>
                <a:spcAft>
                  <a:spcPts val="0"/>
                </a:spcAft>
                <a:buClrTx/>
                <a:buSzTx/>
                <a:buFont typeface="Wingdings" panose="05000000000000000000" pitchFamily="2" charset="2"/>
                <a:buNone/>
                <a:tabLst/>
                <a:defRPr/>
              </a:pPr>
              <a:endParaRPr kumimoji="0" lang="en-US" sz="1400" u="none" strike="noStrike" kern="0" cap="none" spc="0" normalizeH="0" baseline="0" noProof="0">
                <a:ln>
                  <a:noFill/>
                </a:ln>
                <a:solidFill>
                  <a:srgbClr val="FFFFFF"/>
                </a:solidFill>
                <a:effectLst/>
                <a:uLnTx/>
                <a:uFillTx/>
                <a:latin typeface="IntelOne Text" panose="020B0503020203020204" pitchFamily="34" charset="77"/>
                <a:ea typeface="Helvetica Neue Roman"/>
                <a:cs typeface="Helvetica Neue Roman"/>
              </a:endParaRPr>
            </a:p>
          </p:txBody>
        </p:sp>
        <p:sp>
          <p:nvSpPr>
            <p:cNvPr id="18" name="Content Placeholder 2">
              <a:extLst>
                <a:ext uri="{FF2B5EF4-FFF2-40B4-BE49-F238E27FC236}">
                  <a16:creationId xmlns:a16="http://schemas.microsoft.com/office/drawing/2014/main" id="{E0D2B7A5-B3A8-F01C-C506-2EDECD9B7139}"/>
                </a:ext>
              </a:extLst>
            </p:cNvPr>
            <p:cNvSpPr txBox="1">
              <a:spLocks/>
            </p:cNvSpPr>
            <p:nvPr/>
          </p:nvSpPr>
          <p:spPr>
            <a:xfrm>
              <a:off x="5988004" y="4078755"/>
              <a:ext cx="2078892" cy="2078895"/>
            </a:xfrm>
            <a:prstGeom prst="rect">
              <a:avLst/>
            </a:prstGeom>
            <a:grpFill/>
            <a:ln w="3175">
              <a:noFill/>
              <a:miter lim="800000"/>
            </a:ln>
          </p:spPr>
          <p:txBody>
            <a:bodyPr vert="horz" lIns="144000" tIns="1152000" rIns="144000" bIns="0" rtlCol="0" anchor="t">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lnSpc>
                  <a:spcPts val="1900"/>
                </a:lnSpc>
                <a:spcBef>
                  <a:spcPts val="0"/>
                </a:spcBef>
                <a:spcAft>
                  <a:spcPts val="0"/>
                </a:spcAft>
                <a:buClrTx/>
                <a:buSzTx/>
                <a:buFont typeface="Wingdings" panose="05000000000000000000" pitchFamily="2" charset="2"/>
                <a:buNone/>
                <a:tabLst/>
                <a:defRPr/>
              </a:pPr>
              <a:endParaRPr kumimoji="0" lang="en-US" sz="1400" u="none" strike="noStrike" kern="0" cap="none" spc="0" normalizeH="0" baseline="0" noProof="0">
                <a:ln>
                  <a:noFill/>
                </a:ln>
                <a:solidFill>
                  <a:srgbClr val="FFFFFF"/>
                </a:solidFill>
                <a:effectLst/>
                <a:uLnTx/>
                <a:uFillTx/>
                <a:latin typeface="IntelOne Text" panose="020B0503020203020204" pitchFamily="34" charset="77"/>
                <a:ea typeface="Helvetica Neue Roman"/>
                <a:cs typeface="Helvetica Neue Roman"/>
              </a:endParaRPr>
            </a:p>
          </p:txBody>
        </p:sp>
        <p:sp>
          <p:nvSpPr>
            <p:cNvPr id="19" name="Content Placeholder 2">
              <a:extLst>
                <a:ext uri="{FF2B5EF4-FFF2-40B4-BE49-F238E27FC236}">
                  <a16:creationId xmlns:a16="http://schemas.microsoft.com/office/drawing/2014/main" id="{448F37A1-0CF0-6A8C-DAE9-07302BE56CFF}"/>
                </a:ext>
              </a:extLst>
            </p:cNvPr>
            <p:cNvSpPr txBox="1">
              <a:spLocks/>
            </p:cNvSpPr>
            <p:nvPr/>
          </p:nvSpPr>
          <p:spPr>
            <a:xfrm>
              <a:off x="3779048" y="4078756"/>
              <a:ext cx="2078892" cy="2078895"/>
            </a:xfrm>
            <a:prstGeom prst="rect">
              <a:avLst/>
            </a:prstGeom>
            <a:grpFill/>
            <a:ln w="3175">
              <a:noFill/>
              <a:miter lim="800000"/>
            </a:ln>
          </p:spPr>
          <p:txBody>
            <a:bodyPr vert="horz" lIns="144000" tIns="1152000" rIns="144000" bIns="0" rtlCol="0" anchor="t">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lnSpc>
                  <a:spcPts val="1900"/>
                </a:lnSpc>
                <a:spcBef>
                  <a:spcPts val="0"/>
                </a:spcBef>
                <a:spcAft>
                  <a:spcPts val="0"/>
                </a:spcAft>
                <a:buClrTx/>
                <a:buSzTx/>
                <a:buFont typeface="Wingdings" panose="05000000000000000000" pitchFamily="2" charset="2"/>
                <a:buNone/>
                <a:tabLst/>
                <a:defRPr/>
              </a:pPr>
              <a:endParaRPr kumimoji="0" lang="en-US" sz="1400" u="none" strike="noStrike" kern="0" cap="none" spc="0" normalizeH="0" baseline="0" noProof="0">
                <a:ln>
                  <a:noFill/>
                </a:ln>
                <a:solidFill>
                  <a:srgbClr val="FFFFFF"/>
                </a:solidFill>
                <a:effectLst/>
                <a:uLnTx/>
                <a:uFillTx/>
                <a:latin typeface="IntelOne Text" panose="020B0503020203020204" pitchFamily="34" charset="77"/>
                <a:ea typeface="Helvetica Neue Roman"/>
                <a:cs typeface="Helvetica Neue Roman"/>
              </a:endParaRPr>
            </a:p>
          </p:txBody>
        </p:sp>
      </p:grpSp>
      <p:sp>
        <p:nvSpPr>
          <p:cNvPr id="20" name="TextBox 19">
            <a:extLst>
              <a:ext uri="{FF2B5EF4-FFF2-40B4-BE49-F238E27FC236}">
                <a16:creationId xmlns:a16="http://schemas.microsoft.com/office/drawing/2014/main" id="{6FA44986-E7C3-2EB3-D9F6-CFD7BD889BAC}"/>
              </a:ext>
            </a:extLst>
          </p:cNvPr>
          <p:cNvSpPr txBox="1"/>
          <p:nvPr/>
        </p:nvSpPr>
        <p:spPr>
          <a:xfrm>
            <a:off x="4823534" y="1943310"/>
            <a:ext cx="2096927" cy="1569660"/>
          </a:xfrm>
          <a:prstGeom prst="rect">
            <a:avLst/>
          </a:prstGeom>
          <a:noFill/>
        </p:spPr>
        <p:txBody>
          <a:bodyPr wrap="square">
            <a:spAutoFit/>
          </a:bodyPr>
          <a:lstStyle/>
          <a:p>
            <a:pPr marL="0" marR="0" lvl="0" indent="0" algn="l" defTabSz="914321"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IntelOne Display Bold" panose="020B0803020203020204" pitchFamily="34" charset="0"/>
                <a:ea typeface="Helvetica Neue"/>
                <a:cs typeface="Helvetica Neue"/>
              </a:rPr>
              <a:t>2.2x</a:t>
            </a:r>
            <a:endParaRPr kumimoji="0" lang="en-NL" sz="5400" b="0" i="0" u="none" strike="noStrike" kern="1200" cap="none" spc="0" normalizeH="0" baseline="0" noProof="0">
              <a:ln>
                <a:noFill/>
              </a:ln>
              <a:solidFill>
                <a:srgbClr val="FFFFFF"/>
              </a:solidFill>
              <a:effectLst/>
              <a:uLnTx/>
              <a:uFillTx/>
              <a:latin typeface="IntelOne Text Light"/>
              <a:ea typeface="Helvetica Neue"/>
              <a:cs typeface="Helvetica Neue"/>
            </a:endParaRPr>
          </a:p>
          <a:p>
            <a:pPr lvl="0">
              <a:buNone/>
            </a:pPr>
            <a:r>
              <a:rPr lang="en-US" sz="1400" baseline="0">
                <a:solidFill>
                  <a:schemeClr val="bg1"/>
                </a:solidFill>
                <a:latin typeface="IntelOne Text" panose="020B0503020203020204" pitchFamily="34" charset="77"/>
              </a:rPr>
              <a:t>Higher performance in Procyon AI Computer Vision </a:t>
            </a:r>
          </a:p>
        </p:txBody>
      </p:sp>
      <p:sp>
        <p:nvSpPr>
          <p:cNvPr id="21" name="TextBox 20">
            <a:extLst>
              <a:ext uri="{FF2B5EF4-FFF2-40B4-BE49-F238E27FC236}">
                <a16:creationId xmlns:a16="http://schemas.microsoft.com/office/drawing/2014/main" id="{DAD8888C-D128-468B-CD5A-E2606859EB29}"/>
              </a:ext>
            </a:extLst>
          </p:cNvPr>
          <p:cNvSpPr txBox="1"/>
          <p:nvPr/>
        </p:nvSpPr>
        <p:spPr>
          <a:xfrm>
            <a:off x="7169691" y="1962139"/>
            <a:ext cx="2096927" cy="1354217"/>
          </a:xfrm>
          <a:prstGeom prst="rect">
            <a:avLst/>
          </a:prstGeom>
          <a:noFill/>
        </p:spPr>
        <p:txBody>
          <a:bodyPr wrap="square">
            <a:spAutoFit/>
          </a:bodyPr>
          <a:lstStyle/>
          <a:p>
            <a:pPr marL="0" marR="0" lvl="0" indent="0" algn="l" defTabSz="914321"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IntelOne Display Bold" panose="020B0803020203020204" pitchFamily="34" charset="0"/>
                <a:ea typeface="Helvetica Neue"/>
                <a:cs typeface="Helvetica Neue"/>
              </a:rPr>
              <a:t>3.3x</a:t>
            </a:r>
            <a:endParaRPr kumimoji="0" lang="en-NL" sz="5400" b="0" i="0" u="none" strike="noStrike" kern="1200" cap="none" spc="0" normalizeH="0" baseline="0" noProof="0">
              <a:ln>
                <a:noFill/>
              </a:ln>
              <a:solidFill>
                <a:srgbClr val="FFFFFF"/>
              </a:solidFill>
              <a:effectLst/>
              <a:uLnTx/>
              <a:uFillTx/>
              <a:latin typeface="IntelOne Text Light"/>
              <a:ea typeface="Helvetica Neue"/>
              <a:cs typeface="Helvetica Neue"/>
            </a:endParaRPr>
          </a:p>
          <a:p>
            <a:pPr lvl="0">
              <a:buNone/>
            </a:pPr>
            <a:r>
              <a:rPr lang="en-US" sz="1400" baseline="0">
                <a:solidFill>
                  <a:schemeClr val="bg1"/>
                </a:solidFill>
                <a:latin typeface="IntelOne Text" panose="020B0503020203020204" pitchFamily="34" charset="77"/>
              </a:rPr>
              <a:t>Higher performance in Llama 3 8B </a:t>
            </a:r>
          </a:p>
        </p:txBody>
      </p:sp>
      <p:sp>
        <p:nvSpPr>
          <p:cNvPr id="22" name="TextBox 21">
            <a:extLst>
              <a:ext uri="{FF2B5EF4-FFF2-40B4-BE49-F238E27FC236}">
                <a16:creationId xmlns:a16="http://schemas.microsoft.com/office/drawing/2014/main" id="{29154C85-BFA7-A88D-140D-D58A0B916875}"/>
              </a:ext>
            </a:extLst>
          </p:cNvPr>
          <p:cNvSpPr txBox="1"/>
          <p:nvPr/>
        </p:nvSpPr>
        <p:spPr>
          <a:xfrm>
            <a:off x="9556899" y="1958149"/>
            <a:ext cx="2096927" cy="1354217"/>
          </a:xfrm>
          <a:prstGeom prst="rect">
            <a:avLst/>
          </a:prstGeom>
          <a:noFill/>
        </p:spPr>
        <p:txBody>
          <a:bodyPr wrap="square">
            <a:spAutoFit/>
          </a:bodyPr>
          <a:lstStyle/>
          <a:p>
            <a:pPr marL="0" marR="0" lvl="0" indent="0" algn="l" defTabSz="914321"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IntelOne Display Bold" panose="020B0803020203020204" pitchFamily="34" charset="0"/>
                <a:ea typeface="Helvetica Neue"/>
                <a:cs typeface="Helvetica Neue"/>
              </a:rPr>
              <a:t>2.3x</a:t>
            </a:r>
          </a:p>
          <a:p>
            <a:pPr lvl="0">
              <a:buNone/>
            </a:pPr>
            <a:r>
              <a:rPr lang="en-US" sz="1400" baseline="0">
                <a:solidFill>
                  <a:schemeClr val="bg1"/>
                </a:solidFill>
                <a:latin typeface="IntelOne Text" panose="020B0503020203020204" pitchFamily="34" charset="77"/>
              </a:rPr>
              <a:t>Higher performance in Stable Diffusion 1.5</a:t>
            </a:r>
          </a:p>
        </p:txBody>
      </p:sp>
      <p:sp>
        <p:nvSpPr>
          <p:cNvPr id="25" name="TextBox 24">
            <a:extLst>
              <a:ext uri="{FF2B5EF4-FFF2-40B4-BE49-F238E27FC236}">
                <a16:creationId xmlns:a16="http://schemas.microsoft.com/office/drawing/2014/main" id="{ECB08CC2-1850-F10F-966C-2A09CB1B3A32}"/>
              </a:ext>
            </a:extLst>
          </p:cNvPr>
          <p:cNvSpPr txBox="1"/>
          <p:nvPr/>
        </p:nvSpPr>
        <p:spPr>
          <a:xfrm>
            <a:off x="2039280" y="1497033"/>
            <a:ext cx="2705619" cy="1877437"/>
          </a:xfrm>
          <a:prstGeom prst="rect">
            <a:avLst/>
          </a:prstGeom>
          <a:noFill/>
        </p:spPr>
        <p:txBody>
          <a:bodyPr wrap="square" lIns="0">
            <a:spAutoFit/>
          </a:bodyPr>
          <a:lstStyle/>
          <a:p>
            <a:r>
              <a:rPr lang="pt-BR" sz="1400">
                <a:solidFill>
                  <a:schemeClr val="bg1"/>
                </a:solidFill>
                <a:latin typeface="IntelOne Text Medium" panose="020B0503020203020204" pitchFamily="34" charset="77"/>
              </a:rPr>
              <a:t>Intel</a:t>
            </a:r>
            <a:r>
              <a:rPr lang="pt-BR" sz="1400" baseline="30000">
                <a:solidFill>
                  <a:schemeClr val="bg1"/>
                </a:solidFill>
                <a:latin typeface="IntelOne Text Medium" panose="020B0503020203020204" pitchFamily="34" charset="77"/>
              </a:rPr>
              <a:t>® </a:t>
            </a:r>
            <a:r>
              <a:rPr lang="pt-BR" sz="1400">
                <a:solidFill>
                  <a:schemeClr val="bg1"/>
                </a:solidFill>
                <a:latin typeface="IntelOne Text Medium" panose="020B0503020203020204" pitchFamily="34" charset="77"/>
              </a:rPr>
              <a:t>Core</a:t>
            </a:r>
            <a:r>
              <a:rPr lang="pt-BR" sz="1400" baseline="30000">
                <a:solidFill>
                  <a:schemeClr val="bg1"/>
                </a:solidFill>
                <a:latin typeface="IntelOne Text Medium" panose="020B0503020203020204" pitchFamily="34" charset="77"/>
              </a:rPr>
              <a:t>™</a:t>
            </a:r>
            <a:r>
              <a:rPr lang="pt-BR" sz="1400">
                <a:solidFill>
                  <a:schemeClr val="bg1"/>
                </a:solidFill>
                <a:latin typeface="IntelOne Text Medium" panose="020B0503020203020204" pitchFamily="34" charset="77"/>
              </a:rPr>
              <a:t> Ultra 9 </a:t>
            </a:r>
            <a:br>
              <a:rPr lang="pt-BR" sz="1400">
                <a:solidFill>
                  <a:schemeClr val="bg1"/>
                </a:solidFill>
                <a:latin typeface="IntelOne Text Medium" panose="020B0503020203020204" pitchFamily="34" charset="77"/>
              </a:rPr>
            </a:br>
            <a:r>
              <a:rPr lang="pt-BR" sz="1400">
                <a:solidFill>
                  <a:schemeClr val="bg1"/>
                </a:solidFill>
                <a:latin typeface="IntelOne Text Medium" panose="020B0503020203020204" pitchFamily="34" charset="77"/>
              </a:rPr>
              <a:t>processor 285H </a:t>
            </a:r>
          </a:p>
          <a:p>
            <a:r>
              <a:rPr lang="pt-BR" sz="1200">
                <a:solidFill>
                  <a:srgbClr val="76CEFF"/>
                </a:solidFill>
                <a:latin typeface="IntelOne Text" panose="020B0503020203020204" pitchFamily="34" charset="77"/>
              </a:rPr>
              <a:t>(codenamed Arrow Lake H)</a:t>
            </a:r>
          </a:p>
          <a:p>
            <a:r>
              <a:rPr lang="pt-BR" sz="1200">
                <a:solidFill>
                  <a:schemeClr val="bg1"/>
                </a:solidFill>
                <a:latin typeface="IntelOne Text" panose="020B0503020203020204" pitchFamily="34" charset="77"/>
              </a:rPr>
              <a:t> </a:t>
            </a:r>
          </a:p>
          <a:p>
            <a:r>
              <a:rPr lang="pt-BR" sz="1200">
                <a:solidFill>
                  <a:schemeClr val="bg1"/>
                </a:solidFill>
                <a:latin typeface="IntelOne Text" panose="020B0503020203020204" pitchFamily="34" charset="77"/>
              </a:rPr>
              <a:t>VS</a:t>
            </a:r>
          </a:p>
          <a:p>
            <a:endParaRPr lang="pt-BR" sz="1200">
              <a:solidFill>
                <a:schemeClr val="bg1"/>
              </a:solidFill>
              <a:latin typeface="IntelOne Text" panose="020B0503020203020204" pitchFamily="34" charset="77"/>
            </a:endParaRPr>
          </a:p>
          <a:p>
            <a:r>
              <a:rPr lang="pt-BR" sz="1400">
                <a:solidFill>
                  <a:schemeClr val="bg1"/>
                </a:solidFill>
                <a:latin typeface="IntelOne Text Medium" panose="020B0503020203020204" pitchFamily="34" charset="77"/>
              </a:rPr>
              <a:t>Intel</a:t>
            </a:r>
            <a:r>
              <a:rPr lang="pt-BR" sz="1400" baseline="30000">
                <a:solidFill>
                  <a:schemeClr val="bg1"/>
                </a:solidFill>
                <a:latin typeface="IntelOne Text Medium" panose="020B0503020203020204" pitchFamily="34" charset="77"/>
              </a:rPr>
              <a:t>®</a:t>
            </a:r>
            <a:r>
              <a:rPr lang="pt-BR" sz="1400">
                <a:solidFill>
                  <a:schemeClr val="bg1"/>
                </a:solidFill>
                <a:latin typeface="IntelOne Text Medium" panose="020B0503020203020204" pitchFamily="34" charset="77"/>
              </a:rPr>
              <a:t> Core</a:t>
            </a:r>
            <a:r>
              <a:rPr lang="pt-BR" sz="1400" baseline="30000">
                <a:solidFill>
                  <a:schemeClr val="bg1"/>
                </a:solidFill>
                <a:latin typeface="IntelOne Text Medium" panose="020B0503020203020204" pitchFamily="34" charset="77"/>
              </a:rPr>
              <a:t>™</a:t>
            </a:r>
            <a:r>
              <a:rPr lang="pt-BR" sz="1400">
                <a:solidFill>
                  <a:schemeClr val="bg1"/>
                </a:solidFill>
                <a:latin typeface="IntelOne Text Medium" panose="020B0503020203020204" pitchFamily="34" charset="77"/>
              </a:rPr>
              <a:t> Ultra 9 </a:t>
            </a:r>
            <a:br>
              <a:rPr lang="pt-BR" sz="1400">
                <a:solidFill>
                  <a:schemeClr val="bg1"/>
                </a:solidFill>
                <a:latin typeface="IntelOne Text Medium" panose="020B0503020203020204" pitchFamily="34" charset="77"/>
              </a:rPr>
            </a:br>
            <a:r>
              <a:rPr lang="pt-BR" sz="1400">
                <a:solidFill>
                  <a:schemeClr val="bg1"/>
                </a:solidFill>
                <a:latin typeface="IntelOne Text Medium" panose="020B0503020203020204" pitchFamily="34" charset="77"/>
              </a:rPr>
              <a:t>processor 185H</a:t>
            </a:r>
          </a:p>
          <a:p>
            <a:r>
              <a:rPr lang="pt-BR" sz="1200">
                <a:solidFill>
                  <a:srgbClr val="76CEFF"/>
                </a:solidFill>
                <a:latin typeface="IntelOne Text" panose="020B0503020203020204" pitchFamily="34" charset="77"/>
              </a:rPr>
              <a:t>(codenamed Meteor Lake H)</a:t>
            </a:r>
          </a:p>
        </p:txBody>
      </p:sp>
      <p:sp>
        <p:nvSpPr>
          <p:cNvPr id="26" name="TextBox 25">
            <a:extLst>
              <a:ext uri="{FF2B5EF4-FFF2-40B4-BE49-F238E27FC236}">
                <a16:creationId xmlns:a16="http://schemas.microsoft.com/office/drawing/2014/main" id="{932B05B0-AFCF-CA06-ABC2-FCC19D2BB1D1}"/>
              </a:ext>
            </a:extLst>
          </p:cNvPr>
          <p:cNvSpPr txBox="1"/>
          <p:nvPr/>
        </p:nvSpPr>
        <p:spPr>
          <a:xfrm>
            <a:off x="1886091" y="3830087"/>
            <a:ext cx="2716449" cy="2277547"/>
          </a:xfrm>
          <a:prstGeom prst="rect">
            <a:avLst/>
          </a:prstGeom>
          <a:noFill/>
        </p:spPr>
        <p:txBody>
          <a:bodyPr wrap="square" lIns="0">
            <a:spAutoFit/>
          </a:bodyPr>
          <a:lstStyle/>
          <a:p>
            <a:r>
              <a:rPr lang="pt-BR" sz="1400">
                <a:solidFill>
                  <a:schemeClr val="bg1"/>
                </a:solidFill>
                <a:latin typeface="IntelOne Text Medium" panose="020B0503020203020204" pitchFamily="34" charset="77"/>
              </a:rPr>
              <a:t>Intel</a:t>
            </a:r>
            <a:r>
              <a:rPr lang="pt-BR" sz="1400" baseline="30000">
                <a:solidFill>
                  <a:schemeClr val="bg1"/>
                </a:solidFill>
                <a:latin typeface="IntelOne Text Medium" panose="020B0503020203020204" pitchFamily="34" charset="77"/>
              </a:rPr>
              <a:t>®</a:t>
            </a:r>
            <a:r>
              <a:rPr lang="pt-BR" sz="1400">
                <a:solidFill>
                  <a:schemeClr val="bg1"/>
                </a:solidFill>
                <a:latin typeface="IntelOne Text Medium" panose="020B0503020203020204" pitchFamily="34" charset="77"/>
              </a:rPr>
              <a:t> Core</a:t>
            </a:r>
            <a:r>
              <a:rPr lang="pt-BR" sz="1400" baseline="30000">
                <a:solidFill>
                  <a:schemeClr val="bg1"/>
                </a:solidFill>
                <a:latin typeface="IntelOne Text Medium" panose="020B0503020203020204" pitchFamily="34" charset="77"/>
              </a:rPr>
              <a:t>™</a:t>
            </a:r>
            <a:r>
              <a:rPr lang="pt-BR" sz="1400">
                <a:solidFill>
                  <a:schemeClr val="bg1"/>
                </a:solidFill>
                <a:latin typeface="IntelOne Text Medium" panose="020B0503020203020204" pitchFamily="34" charset="77"/>
              </a:rPr>
              <a:t> Ultra 9 </a:t>
            </a:r>
            <a:br>
              <a:rPr lang="pt-BR" sz="1400">
                <a:solidFill>
                  <a:schemeClr val="bg1"/>
                </a:solidFill>
                <a:latin typeface="IntelOne Text Medium" panose="020B0503020203020204" pitchFamily="34" charset="77"/>
              </a:rPr>
            </a:br>
            <a:r>
              <a:rPr lang="pt-BR" sz="1400">
                <a:solidFill>
                  <a:schemeClr val="bg1"/>
                </a:solidFill>
                <a:latin typeface="IntelOne Text Medium" panose="020B0503020203020204" pitchFamily="34" charset="77"/>
              </a:rPr>
              <a:t>processor 285 </a:t>
            </a:r>
          </a:p>
          <a:p>
            <a:r>
              <a:rPr lang="pt-BR" sz="1200">
                <a:solidFill>
                  <a:srgbClr val="76CEFF"/>
                </a:solidFill>
                <a:latin typeface="IntelOne Text" panose="020B0503020203020204" pitchFamily="34" charset="77"/>
              </a:rPr>
              <a:t>(codenamed Arrow Lake S)</a:t>
            </a:r>
          </a:p>
          <a:p>
            <a:endParaRPr lang="pt-BR" sz="1200">
              <a:solidFill>
                <a:schemeClr val="bg1"/>
              </a:solidFill>
              <a:latin typeface="IntelOne Text" panose="020B0503020203020204" pitchFamily="34" charset="77"/>
            </a:endParaRPr>
          </a:p>
          <a:p>
            <a:endParaRPr lang="pt-BR" sz="1200">
              <a:solidFill>
                <a:schemeClr val="bg1"/>
              </a:solidFill>
              <a:latin typeface="IntelOne Text" panose="020B0503020203020204" pitchFamily="34" charset="77"/>
            </a:endParaRPr>
          </a:p>
          <a:p>
            <a:r>
              <a:rPr lang="pt-BR" sz="1200">
                <a:solidFill>
                  <a:schemeClr val="bg1"/>
                </a:solidFill>
                <a:latin typeface="IntelOne Text" panose="020B0503020203020204" pitchFamily="34" charset="77"/>
              </a:rPr>
              <a:t>VS</a:t>
            </a:r>
          </a:p>
          <a:p>
            <a:br>
              <a:rPr lang="pt-BR" sz="1400">
                <a:solidFill>
                  <a:schemeClr val="bg1"/>
                </a:solidFill>
                <a:latin typeface="IntelOne Text" panose="020B0503020203020204" pitchFamily="34" charset="77"/>
              </a:rPr>
            </a:br>
            <a:r>
              <a:rPr lang="pt-BR" sz="1400">
                <a:solidFill>
                  <a:schemeClr val="bg1"/>
                </a:solidFill>
                <a:latin typeface="IntelOne Text Medium" panose="020B0503020203020204" pitchFamily="34" charset="77"/>
              </a:rPr>
              <a:t>Intel® Core™ i9 </a:t>
            </a:r>
            <a:br>
              <a:rPr lang="pt-BR" sz="1400">
                <a:solidFill>
                  <a:schemeClr val="bg1"/>
                </a:solidFill>
                <a:latin typeface="IntelOne Text Medium" panose="020B0503020203020204" pitchFamily="34" charset="77"/>
              </a:rPr>
            </a:br>
            <a:r>
              <a:rPr lang="pt-BR" sz="1400">
                <a:solidFill>
                  <a:schemeClr val="bg1"/>
                </a:solidFill>
                <a:latin typeface="IntelOne Text Medium" panose="020B0503020203020204" pitchFamily="34" charset="77"/>
              </a:rPr>
              <a:t>processor 14900</a:t>
            </a:r>
          </a:p>
          <a:p>
            <a:r>
              <a:rPr lang="pt-BR" sz="1200">
                <a:solidFill>
                  <a:srgbClr val="76CEFF"/>
                </a:solidFill>
                <a:latin typeface="IntelOne Text" panose="020B0503020203020204" pitchFamily="34" charset="77"/>
              </a:rPr>
              <a:t>(codenamed Raptor Lake S Refresh)</a:t>
            </a:r>
          </a:p>
          <a:p>
            <a:endParaRPr lang="pt-BR" sz="1200">
              <a:solidFill>
                <a:schemeClr val="bg1"/>
              </a:solidFill>
              <a:latin typeface="IntelOne Text" panose="020B0503020203020204" pitchFamily="34" charset="77"/>
            </a:endParaRPr>
          </a:p>
        </p:txBody>
      </p:sp>
      <p:sp>
        <p:nvSpPr>
          <p:cNvPr id="29" name="Rectangle 28">
            <a:extLst>
              <a:ext uri="{FF2B5EF4-FFF2-40B4-BE49-F238E27FC236}">
                <a16:creationId xmlns:a16="http://schemas.microsoft.com/office/drawing/2014/main" id="{283E83AB-4C28-8795-B96E-1E194EAE5076}"/>
              </a:ext>
            </a:extLst>
          </p:cNvPr>
          <p:cNvSpPr/>
          <p:nvPr/>
        </p:nvSpPr>
        <p:spPr>
          <a:xfrm rot="10800000" flipV="1">
            <a:off x="454025" y="1279972"/>
            <a:ext cx="11279186" cy="2255694"/>
          </a:xfrm>
          <a:prstGeom prst="rect">
            <a:avLst/>
          </a:prstGeom>
          <a:noFill/>
          <a:ln>
            <a:gradFill>
              <a:gsLst>
                <a:gs pos="0">
                  <a:schemeClr val="accent1">
                    <a:lumMod val="5000"/>
                    <a:lumOff val="95000"/>
                    <a:alpha val="0"/>
                  </a:schemeClr>
                </a:gs>
                <a:gs pos="100000">
                  <a:schemeClr val="bg1">
                    <a:alpha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lIns="457200" tIns="274320" rIns="1737360" bIns="274320" rtlCol="0" anchor="ctr" anchorCtr="0"/>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100" b="0" i="0" u="none" strike="noStrike" kern="1200" cap="none" spc="0" normalizeH="0" baseline="0" noProof="0">
              <a:ln>
                <a:noFill/>
              </a:ln>
              <a:solidFill>
                <a:srgbClr val="004A86"/>
              </a:solidFill>
              <a:effectLst/>
              <a:uLnTx/>
              <a:uFillTx/>
              <a:latin typeface="IntelOne Display Light"/>
              <a:ea typeface="Helvetica Neue"/>
              <a:cs typeface="Helvetica Neue"/>
            </a:endParaRPr>
          </a:p>
        </p:txBody>
      </p:sp>
      <p:sp>
        <p:nvSpPr>
          <p:cNvPr id="39" name="Footer Placeholder 38">
            <a:extLst>
              <a:ext uri="{FF2B5EF4-FFF2-40B4-BE49-F238E27FC236}">
                <a16:creationId xmlns:a16="http://schemas.microsoft.com/office/drawing/2014/main" id="{3CC28E67-53B4-DB62-89DA-C0B6DDAE0944}"/>
              </a:ext>
            </a:extLst>
          </p:cNvPr>
          <p:cNvSpPr>
            <a:spLocks noGrp="1"/>
          </p:cNvSpPr>
          <p:nvPr>
            <p:ph type="ftr" sz="quarter" idx="11"/>
          </p:nvPr>
        </p:nvSpPr>
        <p:spPr/>
        <p:txBody>
          <a:bodyPr/>
          <a:lstStyle/>
          <a:p>
            <a:r>
              <a:rPr lang="en-GB"/>
              <a:t>CES 2025</a:t>
            </a:r>
          </a:p>
        </p:txBody>
      </p:sp>
      <p:sp>
        <p:nvSpPr>
          <p:cNvPr id="2" name="TextBox 1">
            <a:extLst>
              <a:ext uri="{FF2B5EF4-FFF2-40B4-BE49-F238E27FC236}">
                <a16:creationId xmlns:a16="http://schemas.microsoft.com/office/drawing/2014/main" id="{6F027229-D100-86C6-F6A2-7DBBD8A55BD8}"/>
              </a:ext>
            </a:extLst>
          </p:cNvPr>
          <p:cNvSpPr txBox="1"/>
          <p:nvPr/>
        </p:nvSpPr>
        <p:spPr>
          <a:xfrm>
            <a:off x="4823534" y="1634604"/>
            <a:ext cx="595821" cy="507792"/>
          </a:xfrm>
          <a:prstGeom prst="rect">
            <a:avLst/>
          </a:prstGeom>
          <a:noFill/>
        </p:spPr>
        <p:txBody>
          <a:bodyPr wrap="square" lIns="90000" tIns="0" rIns="0" bIns="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spc="-20">
                <a:solidFill>
                  <a:schemeClr val="bg1"/>
                </a:solidFill>
                <a:latin typeface="IntelOne Display Medium" panose="020B0503020203020204" pitchFamily="34" charset="77"/>
                <a:ea typeface="+mj-ea"/>
                <a:cs typeface="Arial"/>
              </a:rPr>
              <a:t>Up to</a:t>
            </a:r>
            <a:endParaRPr lang="en-GB" sz="2400" spc="-20">
              <a:solidFill>
                <a:schemeClr val="bg1"/>
              </a:solidFill>
              <a:latin typeface="IntelOne Display Medium" panose="020B0503020203020204" pitchFamily="34" charset="77"/>
              <a:ea typeface="+mj-ea"/>
              <a:cs typeface="Arial"/>
            </a:endParaRPr>
          </a:p>
        </p:txBody>
      </p:sp>
      <p:sp>
        <p:nvSpPr>
          <p:cNvPr id="3" name="TextBox 2">
            <a:extLst>
              <a:ext uri="{FF2B5EF4-FFF2-40B4-BE49-F238E27FC236}">
                <a16:creationId xmlns:a16="http://schemas.microsoft.com/office/drawing/2014/main" id="{43C93527-6AD8-A3A7-BD51-C4D9AB640CD8}"/>
              </a:ext>
            </a:extLst>
          </p:cNvPr>
          <p:cNvSpPr txBox="1"/>
          <p:nvPr/>
        </p:nvSpPr>
        <p:spPr>
          <a:xfrm>
            <a:off x="7169691" y="1634604"/>
            <a:ext cx="595821" cy="507792"/>
          </a:xfrm>
          <a:prstGeom prst="rect">
            <a:avLst/>
          </a:prstGeom>
          <a:noFill/>
        </p:spPr>
        <p:txBody>
          <a:bodyPr wrap="square" lIns="90000" tIns="0" rIns="0" bIns="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spc="-20">
                <a:solidFill>
                  <a:schemeClr val="bg1"/>
                </a:solidFill>
                <a:latin typeface="IntelOne Display Medium" panose="020B0503020203020204" pitchFamily="34" charset="77"/>
                <a:ea typeface="+mj-ea"/>
                <a:cs typeface="Arial"/>
              </a:rPr>
              <a:t>Up to</a:t>
            </a:r>
            <a:endParaRPr lang="en-GB" sz="2400" spc="-20">
              <a:solidFill>
                <a:schemeClr val="bg1"/>
              </a:solidFill>
              <a:latin typeface="IntelOne Display Medium" panose="020B0503020203020204" pitchFamily="34" charset="77"/>
              <a:ea typeface="+mj-ea"/>
              <a:cs typeface="Arial"/>
            </a:endParaRPr>
          </a:p>
        </p:txBody>
      </p:sp>
      <p:sp>
        <p:nvSpPr>
          <p:cNvPr id="10" name="TextBox 9">
            <a:extLst>
              <a:ext uri="{FF2B5EF4-FFF2-40B4-BE49-F238E27FC236}">
                <a16:creationId xmlns:a16="http://schemas.microsoft.com/office/drawing/2014/main" id="{241B5D12-CDF7-028F-F609-E71D5CD56FE2}"/>
              </a:ext>
            </a:extLst>
          </p:cNvPr>
          <p:cNvSpPr txBox="1"/>
          <p:nvPr/>
        </p:nvSpPr>
        <p:spPr>
          <a:xfrm>
            <a:off x="9556899" y="1518458"/>
            <a:ext cx="595821" cy="623938"/>
          </a:xfrm>
          <a:prstGeom prst="rect">
            <a:avLst/>
          </a:prstGeom>
          <a:noFill/>
        </p:spPr>
        <p:txBody>
          <a:bodyPr wrap="square" lIns="90000" tIns="0" rIns="0" bIns="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spc="-20">
                <a:solidFill>
                  <a:schemeClr val="bg1"/>
                </a:solidFill>
                <a:latin typeface="IntelOne Display Medium" panose="020B0503020203020204" pitchFamily="34" charset="77"/>
                <a:ea typeface="+mj-ea"/>
                <a:cs typeface="Arial"/>
              </a:rPr>
              <a:t>Up to</a:t>
            </a:r>
            <a:endParaRPr lang="en-GB" sz="2400" spc="-20">
              <a:solidFill>
                <a:schemeClr val="bg1"/>
              </a:solidFill>
              <a:latin typeface="IntelOne Display Medium" panose="020B0503020203020204" pitchFamily="34" charset="77"/>
              <a:ea typeface="+mj-ea"/>
              <a:cs typeface="Arial"/>
            </a:endParaRPr>
          </a:p>
        </p:txBody>
      </p:sp>
      <p:sp>
        <p:nvSpPr>
          <p:cNvPr id="15" name="TextBox 14">
            <a:extLst>
              <a:ext uri="{FF2B5EF4-FFF2-40B4-BE49-F238E27FC236}">
                <a16:creationId xmlns:a16="http://schemas.microsoft.com/office/drawing/2014/main" id="{CBE0F1C2-44AD-7504-65FC-8C821AE8A945}"/>
              </a:ext>
            </a:extLst>
          </p:cNvPr>
          <p:cNvSpPr txBox="1"/>
          <p:nvPr/>
        </p:nvSpPr>
        <p:spPr>
          <a:xfrm>
            <a:off x="4823534" y="3836383"/>
            <a:ext cx="595821" cy="507792"/>
          </a:xfrm>
          <a:prstGeom prst="rect">
            <a:avLst/>
          </a:prstGeom>
          <a:noFill/>
        </p:spPr>
        <p:txBody>
          <a:bodyPr wrap="square" lIns="90000" tIns="0" rIns="0" bIns="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spc="-20">
                <a:solidFill>
                  <a:schemeClr val="bg1"/>
                </a:solidFill>
                <a:latin typeface="IntelOne Display Medium" panose="020B0503020203020204" pitchFamily="34" charset="77"/>
                <a:ea typeface="+mj-ea"/>
                <a:cs typeface="Arial"/>
              </a:rPr>
              <a:t>Up to</a:t>
            </a:r>
            <a:endParaRPr lang="en-GB" sz="2400" spc="-20">
              <a:solidFill>
                <a:schemeClr val="bg1"/>
              </a:solidFill>
              <a:latin typeface="IntelOne Display Medium" panose="020B0503020203020204" pitchFamily="34" charset="77"/>
              <a:ea typeface="+mj-ea"/>
              <a:cs typeface="Arial"/>
            </a:endParaRPr>
          </a:p>
        </p:txBody>
      </p:sp>
      <p:sp>
        <p:nvSpPr>
          <p:cNvPr id="23" name="TextBox 22">
            <a:extLst>
              <a:ext uri="{FF2B5EF4-FFF2-40B4-BE49-F238E27FC236}">
                <a16:creationId xmlns:a16="http://schemas.microsoft.com/office/drawing/2014/main" id="{9F6DB4CB-559B-93AB-CD10-C370B4B25045}"/>
              </a:ext>
            </a:extLst>
          </p:cNvPr>
          <p:cNvSpPr txBox="1"/>
          <p:nvPr/>
        </p:nvSpPr>
        <p:spPr>
          <a:xfrm>
            <a:off x="7169691" y="3836383"/>
            <a:ext cx="595821" cy="507792"/>
          </a:xfrm>
          <a:prstGeom prst="rect">
            <a:avLst/>
          </a:prstGeom>
          <a:noFill/>
        </p:spPr>
        <p:txBody>
          <a:bodyPr wrap="square" lIns="90000" tIns="0" rIns="0" bIns="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spc="-20">
                <a:solidFill>
                  <a:schemeClr val="bg1"/>
                </a:solidFill>
                <a:latin typeface="IntelOne Display Medium" panose="020B0503020203020204" pitchFamily="34" charset="77"/>
                <a:ea typeface="+mj-ea"/>
                <a:cs typeface="Arial"/>
              </a:rPr>
              <a:t>Up to</a:t>
            </a:r>
            <a:endParaRPr lang="en-GB" sz="2400" spc="-20">
              <a:solidFill>
                <a:schemeClr val="bg1"/>
              </a:solidFill>
              <a:latin typeface="IntelOne Display Medium" panose="020B0503020203020204" pitchFamily="34" charset="77"/>
              <a:ea typeface="+mj-ea"/>
              <a:cs typeface="Arial"/>
            </a:endParaRPr>
          </a:p>
        </p:txBody>
      </p:sp>
      <p:sp>
        <p:nvSpPr>
          <p:cNvPr id="24" name="TextBox 23">
            <a:extLst>
              <a:ext uri="{FF2B5EF4-FFF2-40B4-BE49-F238E27FC236}">
                <a16:creationId xmlns:a16="http://schemas.microsoft.com/office/drawing/2014/main" id="{5AE9B276-237B-118D-26AE-37725B8A300E}"/>
              </a:ext>
            </a:extLst>
          </p:cNvPr>
          <p:cNvSpPr txBox="1"/>
          <p:nvPr/>
        </p:nvSpPr>
        <p:spPr>
          <a:xfrm>
            <a:off x="9556899" y="3720237"/>
            <a:ext cx="595821" cy="623938"/>
          </a:xfrm>
          <a:prstGeom prst="rect">
            <a:avLst/>
          </a:prstGeom>
          <a:noFill/>
        </p:spPr>
        <p:txBody>
          <a:bodyPr wrap="square" lIns="90000" tIns="0" rIns="0" bIns="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spc="-20">
                <a:solidFill>
                  <a:schemeClr val="bg1"/>
                </a:solidFill>
                <a:latin typeface="IntelOne Display Medium" panose="020B0503020203020204" pitchFamily="34" charset="77"/>
                <a:ea typeface="+mj-ea"/>
                <a:cs typeface="Arial"/>
              </a:rPr>
              <a:t>Up to</a:t>
            </a:r>
            <a:endParaRPr lang="en-GB" sz="2400" spc="-20">
              <a:solidFill>
                <a:schemeClr val="bg1"/>
              </a:solidFill>
              <a:latin typeface="IntelOne Display Medium" panose="020B0503020203020204" pitchFamily="34" charset="77"/>
              <a:ea typeface="+mj-ea"/>
              <a:cs typeface="Arial"/>
            </a:endParaRPr>
          </a:p>
        </p:txBody>
      </p:sp>
      <p:cxnSp>
        <p:nvCxnSpPr>
          <p:cNvPr id="41" name="Straight Connector 40">
            <a:extLst>
              <a:ext uri="{FF2B5EF4-FFF2-40B4-BE49-F238E27FC236}">
                <a16:creationId xmlns:a16="http://schemas.microsoft.com/office/drawing/2014/main" id="{A4D6D7B8-2366-BFCE-A384-7B1B64A6358A}"/>
              </a:ext>
            </a:extLst>
          </p:cNvPr>
          <p:cNvCxnSpPr>
            <a:cxnSpLocks/>
          </p:cNvCxnSpPr>
          <p:nvPr/>
        </p:nvCxnSpPr>
        <p:spPr>
          <a:xfrm>
            <a:off x="2524125" y="2433753"/>
            <a:ext cx="2164138" cy="0"/>
          </a:xfrm>
          <a:prstGeom prst="line">
            <a:avLst/>
          </a:prstGeom>
          <a:ln>
            <a:gradFill>
              <a:gsLst>
                <a:gs pos="0">
                  <a:schemeClr val="bg1"/>
                </a:gs>
                <a:gs pos="16000">
                  <a:schemeClr val="bg1"/>
                </a:gs>
                <a:gs pos="0">
                  <a:schemeClr val="bg1"/>
                </a:gs>
                <a:gs pos="98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B17EF1-D0A3-FB99-A602-534D59789FCA}"/>
              </a:ext>
            </a:extLst>
          </p:cNvPr>
          <p:cNvCxnSpPr>
            <a:cxnSpLocks/>
          </p:cNvCxnSpPr>
          <p:nvPr/>
        </p:nvCxnSpPr>
        <p:spPr>
          <a:xfrm>
            <a:off x="2524125" y="4948353"/>
            <a:ext cx="2164138" cy="0"/>
          </a:xfrm>
          <a:prstGeom prst="line">
            <a:avLst/>
          </a:prstGeom>
          <a:ln>
            <a:gradFill>
              <a:gsLst>
                <a:gs pos="0">
                  <a:schemeClr val="bg1"/>
                </a:gs>
                <a:gs pos="16000">
                  <a:schemeClr val="bg1"/>
                </a:gs>
                <a:gs pos="0">
                  <a:schemeClr val="bg1"/>
                </a:gs>
                <a:gs pos="98000">
                  <a:schemeClr val="bg1">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2A5C29D-6912-9400-1F38-21ACA8F9A307}"/>
              </a:ext>
            </a:extLst>
          </p:cNvPr>
          <p:cNvSpPr txBox="1"/>
          <p:nvPr/>
        </p:nvSpPr>
        <p:spPr>
          <a:xfrm>
            <a:off x="365564" y="6177586"/>
            <a:ext cx="11366374" cy="307777"/>
          </a:xfrm>
          <a:prstGeom prst="rect">
            <a:avLst/>
          </a:prstGeom>
          <a:noFill/>
        </p:spPr>
        <p:txBody>
          <a:bodyPr wrap="square" lIns="91440" tIns="45720" rIns="91440" bIns="45720" rtlCol="0" anchor="t">
            <a:spAutoFit/>
          </a:bodyPr>
          <a:lstStyle/>
          <a:p>
            <a:r>
              <a:rPr lang="en-US" sz="700" b="0" i="0">
                <a:solidFill>
                  <a:schemeClr val="bg1"/>
                </a:solidFill>
                <a:effectLst/>
              </a:rPr>
              <a:t>Performance varies by use, configuration, and other factors. See configuration details in the back up.</a:t>
            </a:r>
          </a:p>
          <a:p>
            <a:r>
              <a:rPr lang="en-US" sz="700" b="0" i="0">
                <a:solidFill>
                  <a:schemeClr val="bg1"/>
                </a:solidFill>
                <a:effectLst/>
              </a:rPr>
              <a:t>*As estimated by SPECrate® 2017_fp_base (n-copy) on Intel® Core™ Ultra 9 285 vs. Intel® Core™ i9-14900. See configuration details in the back up. Results may vary. </a:t>
            </a:r>
            <a:endParaRPr lang="en-US" sz="700">
              <a:solidFill>
                <a:schemeClr val="bg1"/>
              </a:solidFill>
            </a:endParaRPr>
          </a:p>
        </p:txBody>
      </p:sp>
      <p:pic>
        <p:nvPicPr>
          <p:cNvPr id="47" name="Picture 46" descr="A computer chip with a blue rectangle&#10;&#10;Description automatically generated">
            <a:extLst>
              <a:ext uri="{FF2B5EF4-FFF2-40B4-BE49-F238E27FC236}">
                <a16:creationId xmlns:a16="http://schemas.microsoft.com/office/drawing/2014/main" id="{80C54518-D082-69F7-4917-243BAA447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5762" y="1203643"/>
            <a:ext cx="4323568" cy="2432007"/>
          </a:xfrm>
          <a:prstGeom prst="rect">
            <a:avLst/>
          </a:prstGeom>
        </p:spPr>
      </p:pic>
      <p:pic>
        <p:nvPicPr>
          <p:cNvPr id="55" name="Picture 54" descr="A close-up of a computer chip&#10;&#10;Description automatically generated">
            <a:extLst>
              <a:ext uri="{FF2B5EF4-FFF2-40B4-BE49-F238E27FC236}">
                <a16:creationId xmlns:a16="http://schemas.microsoft.com/office/drawing/2014/main" id="{B3AE1935-3E55-D5AA-93A1-FAFB1EBD18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941" y="3866701"/>
            <a:ext cx="3726176" cy="2095974"/>
          </a:xfrm>
          <a:prstGeom prst="rect">
            <a:avLst/>
          </a:prstGeom>
        </p:spPr>
      </p:pic>
    </p:spTree>
    <p:extLst>
      <p:ext uri="{BB962C8B-B14F-4D97-AF65-F5344CB8AC3E}">
        <p14:creationId xmlns:p14="http://schemas.microsoft.com/office/powerpoint/2010/main" val="33717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1CE378-71EB-6820-0037-B69CEB8E4F00}"/>
              </a:ext>
            </a:extLst>
          </p:cNvPr>
          <p:cNvSpPr>
            <a:spLocks noGrp="1"/>
          </p:cNvSpPr>
          <p:nvPr>
            <p:ph type="title"/>
          </p:nvPr>
        </p:nvSpPr>
        <p:spPr/>
        <p:txBody>
          <a:bodyPr/>
          <a:lstStyle/>
          <a:p>
            <a:r>
              <a:rPr lang="en-GB"/>
              <a:t>Drive TCO/Sustainability Advantages</a:t>
            </a:r>
            <a:endParaRPr lang="en-NL"/>
          </a:p>
        </p:txBody>
      </p:sp>
      <p:sp>
        <p:nvSpPr>
          <p:cNvPr id="6" name="spark">
            <a:extLst>
              <a:ext uri="{FF2B5EF4-FFF2-40B4-BE49-F238E27FC236}">
                <a16:creationId xmlns:a16="http://schemas.microsoft.com/office/drawing/2014/main" id="{2271C5DE-C7B4-8B3A-C24C-AFC2B0E78D85}"/>
              </a:ext>
            </a:extLst>
          </p:cNvPr>
          <p:cNvSpPr/>
          <p:nvPr/>
        </p:nvSpPr>
        <p:spPr>
          <a:xfrm>
            <a:off x="454025" y="1484313"/>
            <a:ext cx="2598738" cy="4456112"/>
          </a:xfrm>
          <a:prstGeom prst="rect">
            <a:avLst/>
          </a:prstGeom>
          <a:gradFill>
            <a:gsLst>
              <a:gs pos="52000">
                <a:schemeClr val="accent6">
                  <a:alpha val="54000"/>
                </a:schemeClr>
              </a:gs>
              <a:gs pos="100000">
                <a:srgbClr val="76CEFF">
                  <a:alpha val="66930"/>
                </a:srgbClr>
              </a:gs>
              <a:gs pos="0">
                <a:schemeClr val="accent4">
                  <a:alpha val="6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7" name="Picture 2">
            <a:extLst>
              <a:ext uri="{FF2B5EF4-FFF2-40B4-BE49-F238E27FC236}">
                <a16:creationId xmlns:a16="http://schemas.microsoft.com/office/drawing/2014/main" id="{7751DEFF-CDA3-CF52-B88E-19E7AA14D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319" y="1745570"/>
            <a:ext cx="1093390" cy="437356"/>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E34DE667-20BD-B19C-0259-CD2BD705E8EE}"/>
              </a:ext>
            </a:extLst>
          </p:cNvPr>
          <p:cNvSpPr txBox="1">
            <a:spLocks/>
          </p:cNvSpPr>
          <p:nvPr/>
        </p:nvSpPr>
        <p:spPr>
          <a:xfrm>
            <a:off x="656741" y="2330757"/>
            <a:ext cx="2278964" cy="2422908"/>
          </a:xfrm>
          <a:prstGeom prst="rect">
            <a:avLst/>
          </a:prstGeom>
        </p:spPr>
        <p:txBody>
          <a:bodyPr vert="horz" lIns="91440" tIns="45720" rIns="91440" bIns="45720" rtlCol="0">
            <a:noAutofit/>
          </a:bodyPr>
          <a:lstStyle>
            <a:lvl1pPr marL="135461" indent="-135461" algn="l" defTabSz="541842" rtl="0" eaLnBrk="1" latinLnBrk="0" hangingPunct="1">
              <a:lnSpc>
                <a:spcPct val="100000"/>
              </a:lnSpc>
              <a:spcBef>
                <a:spcPts val="0"/>
              </a:spcBef>
              <a:buClr>
                <a:schemeClr val="accent2"/>
              </a:buClr>
              <a:buFont typeface="IntelOne Display Regular" panose="020B0503020203020204" pitchFamily="34" charset="0"/>
              <a:buChar char="•"/>
              <a:defRPr sz="2800" kern="1200">
                <a:solidFill>
                  <a:schemeClr val="tx1"/>
                </a:solidFill>
                <a:latin typeface="+mj-lt"/>
                <a:ea typeface="+mn-ea"/>
                <a:cs typeface="+mn-cs"/>
              </a:defRPr>
            </a:lvl1pPr>
            <a:lvl2pPr marL="406382" indent="-135461" algn="l" defTabSz="541842" rtl="0" eaLnBrk="1" latinLnBrk="0" hangingPunct="1">
              <a:lnSpc>
                <a:spcPct val="100000"/>
              </a:lnSpc>
              <a:spcBef>
                <a:spcPts val="0"/>
              </a:spcBef>
              <a:buClr>
                <a:schemeClr val="accent2"/>
              </a:buClr>
              <a:buFont typeface="IntelOne Display Regular" panose="020B0503020203020204" pitchFamily="34" charset="0"/>
              <a:buChar char="•"/>
              <a:defRPr sz="2400" kern="1200">
                <a:solidFill>
                  <a:schemeClr val="tx1"/>
                </a:solidFill>
                <a:latin typeface="+mj-lt"/>
                <a:ea typeface="+mn-ea"/>
                <a:cs typeface="+mn-cs"/>
              </a:defRPr>
            </a:lvl2pPr>
            <a:lvl3pPr marL="677303" indent="-135461" algn="l" defTabSz="541842" rtl="0" eaLnBrk="1" latinLnBrk="0" hangingPunct="1">
              <a:lnSpc>
                <a:spcPct val="100000"/>
              </a:lnSpc>
              <a:spcBef>
                <a:spcPts val="0"/>
              </a:spcBef>
              <a:buClr>
                <a:schemeClr val="accent2"/>
              </a:buClr>
              <a:buFont typeface="IntelOne Display Regular" panose="020B0503020203020204" pitchFamily="34" charset="0"/>
              <a:buChar char="•"/>
              <a:defRPr sz="1800" kern="1200">
                <a:solidFill>
                  <a:schemeClr val="tx1"/>
                </a:solidFill>
                <a:latin typeface="+mj-lt"/>
                <a:ea typeface="+mn-ea"/>
                <a:cs typeface="+mn-cs"/>
              </a:defRPr>
            </a:lvl3pPr>
            <a:lvl4pPr marL="948224" indent="-135461" algn="l" defTabSz="541842" rtl="0" eaLnBrk="1" latinLnBrk="0" hangingPunct="1">
              <a:lnSpc>
                <a:spcPct val="100000"/>
              </a:lnSpc>
              <a:spcBef>
                <a:spcPts val="0"/>
              </a:spcBef>
              <a:buClr>
                <a:schemeClr val="accent2"/>
              </a:buClr>
              <a:buFont typeface="IntelOne Display Regular" panose="020B0503020203020204" pitchFamily="34" charset="0"/>
              <a:buChar char="•"/>
              <a:defRPr sz="1600" kern="1200">
                <a:solidFill>
                  <a:schemeClr val="tx1"/>
                </a:solidFill>
                <a:latin typeface="+mj-lt"/>
                <a:ea typeface="+mn-ea"/>
                <a:cs typeface="+mn-cs"/>
              </a:defRPr>
            </a:lvl4pPr>
            <a:lvl5pPr marL="1219146" indent="-135461" algn="l" defTabSz="541842" rtl="0" eaLnBrk="1" latinLnBrk="0" hangingPunct="1">
              <a:lnSpc>
                <a:spcPct val="100000"/>
              </a:lnSpc>
              <a:spcBef>
                <a:spcPts val="0"/>
              </a:spcBef>
              <a:buClr>
                <a:schemeClr val="accent2"/>
              </a:buClr>
              <a:buFont typeface="IntelOne Display Regular" panose="020B0503020203020204" pitchFamily="34" charset="0"/>
              <a:buChar char="•"/>
              <a:defRPr sz="1600" kern="1200">
                <a:solidFill>
                  <a:schemeClr val="tx1"/>
                </a:solidFill>
                <a:latin typeface="+mj-lt"/>
                <a:ea typeface="+mn-ea"/>
                <a:cs typeface="+mn-cs"/>
              </a:defRPr>
            </a:lvl5pPr>
            <a:lvl6pPr marL="1490067" indent="-135461" algn="l" defTabSz="541842" rtl="0" eaLnBrk="1" latinLnBrk="0" hangingPunct="1">
              <a:lnSpc>
                <a:spcPct val="90000"/>
              </a:lnSpc>
              <a:spcBef>
                <a:spcPts val="296"/>
              </a:spcBef>
              <a:buFont typeface="Arial" panose="020B0604020202020204" pitchFamily="34" charset="0"/>
              <a:buChar char="•"/>
              <a:defRPr sz="1067" kern="1200">
                <a:solidFill>
                  <a:schemeClr val="tx1"/>
                </a:solidFill>
                <a:latin typeface="+mn-lt"/>
                <a:ea typeface="+mn-ea"/>
                <a:cs typeface="+mn-cs"/>
              </a:defRPr>
            </a:lvl6pPr>
            <a:lvl7pPr marL="1760988" indent="-135461" algn="l" defTabSz="541842" rtl="0" eaLnBrk="1" latinLnBrk="0" hangingPunct="1">
              <a:lnSpc>
                <a:spcPct val="90000"/>
              </a:lnSpc>
              <a:spcBef>
                <a:spcPts val="296"/>
              </a:spcBef>
              <a:buFont typeface="Arial" panose="020B0604020202020204" pitchFamily="34" charset="0"/>
              <a:buChar char="•"/>
              <a:defRPr sz="1067" kern="1200">
                <a:solidFill>
                  <a:schemeClr val="tx1"/>
                </a:solidFill>
                <a:latin typeface="+mn-lt"/>
                <a:ea typeface="+mn-ea"/>
                <a:cs typeface="+mn-cs"/>
              </a:defRPr>
            </a:lvl7pPr>
            <a:lvl8pPr marL="2031910" indent="-135461" algn="l" defTabSz="541842" rtl="0" eaLnBrk="1" latinLnBrk="0" hangingPunct="1">
              <a:lnSpc>
                <a:spcPct val="90000"/>
              </a:lnSpc>
              <a:spcBef>
                <a:spcPts val="296"/>
              </a:spcBef>
              <a:buFont typeface="Arial" panose="020B0604020202020204" pitchFamily="34" charset="0"/>
              <a:buChar char="•"/>
              <a:defRPr sz="1067" kern="1200">
                <a:solidFill>
                  <a:schemeClr val="tx1"/>
                </a:solidFill>
                <a:latin typeface="+mn-lt"/>
                <a:ea typeface="+mn-ea"/>
                <a:cs typeface="+mn-cs"/>
              </a:defRPr>
            </a:lvl8pPr>
            <a:lvl9pPr marL="2302831" indent="-135461" algn="l" defTabSz="541842" rtl="0" eaLnBrk="1" latinLnBrk="0" hangingPunct="1">
              <a:lnSpc>
                <a:spcPct val="90000"/>
              </a:lnSpc>
              <a:spcBef>
                <a:spcPts val="296"/>
              </a:spcBef>
              <a:buFont typeface="Arial" panose="020B0604020202020204" pitchFamily="34" charset="0"/>
              <a:buChar char="•"/>
              <a:defRPr sz="1067" kern="1200">
                <a:solidFill>
                  <a:schemeClr val="tx1"/>
                </a:solidFill>
                <a:latin typeface="+mn-lt"/>
                <a:ea typeface="+mn-ea"/>
                <a:cs typeface="+mn-cs"/>
              </a:defRPr>
            </a:lvl9pPr>
          </a:lstStyle>
          <a:p>
            <a:pPr marL="0" indent="0">
              <a:buNone/>
            </a:pPr>
            <a:r>
              <a:rPr lang="en-US" sz="1600">
                <a:solidFill>
                  <a:schemeClr val="bg1"/>
                </a:solidFill>
                <a:latin typeface="IntelOne Text" panose="020B0503020203020204" pitchFamily="34" charset="0"/>
              </a:rPr>
              <a:t>“…improves AI inference throughput by 1.25X in object detection in average compared to previous generation... all AI processing run on CPU only, challenging the perception that running AI requires discrete GPU.”</a:t>
            </a:r>
          </a:p>
          <a:p>
            <a:pPr marL="0" indent="0">
              <a:buFont typeface="IntelOne Display Regular" panose="020B0503020203020204" pitchFamily="34" charset="0"/>
              <a:buNone/>
            </a:pPr>
            <a:endParaRPr lang="en-US" sz="1600">
              <a:solidFill>
                <a:schemeClr val="bg1"/>
              </a:solidFill>
              <a:latin typeface="IntelOne Text" panose="020B0503020203020204" pitchFamily="34" charset="0"/>
            </a:endParaRPr>
          </a:p>
          <a:p>
            <a:pPr marL="0" indent="0">
              <a:buFont typeface="IntelOne Display Regular" panose="020B0503020203020204" pitchFamily="34" charset="0"/>
              <a:buNone/>
            </a:pPr>
            <a:r>
              <a:rPr lang="it-IT" sz="1200">
                <a:solidFill>
                  <a:schemeClr val="bg1"/>
                </a:solidFill>
                <a:latin typeface="IntelOne Text" panose="020B0503020203020204" pitchFamily="34" charset="0"/>
              </a:rPr>
              <a:t>Paolo Prandoni </a:t>
            </a:r>
          </a:p>
          <a:p>
            <a:pPr marL="0" indent="0">
              <a:buFont typeface="IntelOne Display Regular" panose="020B0503020203020204" pitchFamily="34" charset="0"/>
              <a:buNone/>
            </a:pPr>
            <a:r>
              <a:rPr lang="it-IT" sz="1200">
                <a:solidFill>
                  <a:schemeClr val="bg1"/>
                </a:solidFill>
                <a:latin typeface="IntelOne Text" panose="020B0503020203020204" pitchFamily="34" charset="0"/>
              </a:rPr>
              <a:t>Chief Scientific Officer</a:t>
            </a:r>
            <a:r>
              <a:rPr lang="en-US" sz="1200">
                <a:solidFill>
                  <a:schemeClr val="bg1"/>
                </a:solidFill>
                <a:latin typeface="IntelOne Text" panose="020B0503020203020204" pitchFamily="34" charset="0"/>
              </a:rPr>
              <a:t> </a:t>
            </a:r>
          </a:p>
        </p:txBody>
      </p:sp>
      <p:sp>
        <p:nvSpPr>
          <p:cNvPr id="10" name="spark">
            <a:extLst>
              <a:ext uri="{FF2B5EF4-FFF2-40B4-BE49-F238E27FC236}">
                <a16:creationId xmlns:a16="http://schemas.microsoft.com/office/drawing/2014/main" id="{D17A6F5A-C129-AE2B-99F3-6CEEAFF6FEA3}"/>
              </a:ext>
            </a:extLst>
          </p:cNvPr>
          <p:cNvSpPr/>
          <p:nvPr/>
        </p:nvSpPr>
        <p:spPr>
          <a:xfrm>
            <a:off x="3336120" y="1504745"/>
            <a:ext cx="2607480" cy="4437558"/>
          </a:xfrm>
          <a:prstGeom prst="rect">
            <a:avLst/>
          </a:prstGeom>
          <a:gradFill>
            <a:gsLst>
              <a:gs pos="52000">
                <a:schemeClr val="accent6">
                  <a:alpha val="54000"/>
                </a:schemeClr>
              </a:gs>
              <a:gs pos="100000">
                <a:srgbClr val="76CEFF">
                  <a:alpha val="66930"/>
                </a:srgbClr>
              </a:gs>
              <a:gs pos="0">
                <a:schemeClr val="accent4">
                  <a:alpha val="6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2" name="Picture 11" descr="A black and white logo&#10;&#10;Description automatically generated">
            <a:extLst>
              <a:ext uri="{FF2B5EF4-FFF2-40B4-BE49-F238E27FC236}">
                <a16:creationId xmlns:a16="http://schemas.microsoft.com/office/drawing/2014/main" id="{3D1A75D6-50EB-6665-018D-FCB6383CA3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7294" y="1724180"/>
            <a:ext cx="1768712" cy="420899"/>
          </a:xfrm>
          <a:prstGeom prst="rect">
            <a:avLst/>
          </a:prstGeom>
        </p:spPr>
      </p:pic>
      <p:sp>
        <p:nvSpPr>
          <p:cNvPr id="13" name="Text Placeholder 2">
            <a:extLst>
              <a:ext uri="{FF2B5EF4-FFF2-40B4-BE49-F238E27FC236}">
                <a16:creationId xmlns:a16="http://schemas.microsoft.com/office/drawing/2014/main" id="{3AD1849E-0213-C82F-35CD-579D2E4CB274}"/>
              </a:ext>
            </a:extLst>
          </p:cNvPr>
          <p:cNvSpPr txBox="1">
            <a:spLocks/>
          </p:cNvSpPr>
          <p:nvPr/>
        </p:nvSpPr>
        <p:spPr>
          <a:xfrm>
            <a:off x="3547294" y="2330757"/>
            <a:ext cx="2213426" cy="2422908"/>
          </a:xfrm>
          <a:prstGeom prst="rect">
            <a:avLst/>
          </a:prstGeom>
        </p:spPr>
        <p:txBody>
          <a:bodyPr vert="horz" lIns="91440" tIns="45720" rIns="91440" bIns="45720" rtlCol="0">
            <a:noAutofit/>
          </a:bodyPr>
          <a:lstStyle>
            <a:lvl1pPr marL="135461" indent="-135461" algn="l" defTabSz="541842" rtl="0" eaLnBrk="1" latinLnBrk="0" hangingPunct="1">
              <a:lnSpc>
                <a:spcPct val="100000"/>
              </a:lnSpc>
              <a:spcBef>
                <a:spcPts val="0"/>
              </a:spcBef>
              <a:buClr>
                <a:schemeClr val="accent2"/>
              </a:buClr>
              <a:buFont typeface="IntelOne Display Regular" panose="020B0503020203020204" pitchFamily="34" charset="0"/>
              <a:buChar char="•"/>
              <a:defRPr sz="2800" kern="1200">
                <a:solidFill>
                  <a:schemeClr val="tx1"/>
                </a:solidFill>
                <a:latin typeface="+mj-lt"/>
                <a:ea typeface="+mn-ea"/>
                <a:cs typeface="+mn-cs"/>
              </a:defRPr>
            </a:lvl1pPr>
            <a:lvl2pPr marL="406382" indent="-135461" algn="l" defTabSz="541842" rtl="0" eaLnBrk="1" latinLnBrk="0" hangingPunct="1">
              <a:lnSpc>
                <a:spcPct val="100000"/>
              </a:lnSpc>
              <a:spcBef>
                <a:spcPts val="0"/>
              </a:spcBef>
              <a:buClr>
                <a:schemeClr val="accent2"/>
              </a:buClr>
              <a:buFont typeface="IntelOne Display Regular" panose="020B0503020203020204" pitchFamily="34" charset="0"/>
              <a:buChar char="•"/>
              <a:defRPr sz="2400" kern="1200">
                <a:solidFill>
                  <a:schemeClr val="tx1"/>
                </a:solidFill>
                <a:latin typeface="+mj-lt"/>
                <a:ea typeface="+mn-ea"/>
                <a:cs typeface="+mn-cs"/>
              </a:defRPr>
            </a:lvl2pPr>
            <a:lvl3pPr marL="677303" indent="-135461" algn="l" defTabSz="541842" rtl="0" eaLnBrk="1" latinLnBrk="0" hangingPunct="1">
              <a:lnSpc>
                <a:spcPct val="100000"/>
              </a:lnSpc>
              <a:spcBef>
                <a:spcPts val="0"/>
              </a:spcBef>
              <a:buClr>
                <a:schemeClr val="accent2"/>
              </a:buClr>
              <a:buFont typeface="IntelOne Display Regular" panose="020B0503020203020204" pitchFamily="34" charset="0"/>
              <a:buChar char="•"/>
              <a:defRPr sz="1800" kern="1200">
                <a:solidFill>
                  <a:schemeClr val="tx1"/>
                </a:solidFill>
                <a:latin typeface="+mj-lt"/>
                <a:ea typeface="+mn-ea"/>
                <a:cs typeface="+mn-cs"/>
              </a:defRPr>
            </a:lvl3pPr>
            <a:lvl4pPr marL="948224" indent="-135461" algn="l" defTabSz="541842" rtl="0" eaLnBrk="1" latinLnBrk="0" hangingPunct="1">
              <a:lnSpc>
                <a:spcPct val="100000"/>
              </a:lnSpc>
              <a:spcBef>
                <a:spcPts val="0"/>
              </a:spcBef>
              <a:buClr>
                <a:schemeClr val="accent2"/>
              </a:buClr>
              <a:buFont typeface="IntelOne Display Regular" panose="020B0503020203020204" pitchFamily="34" charset="0"/>
              <a:buChar char="•"/>
              <a:defRPr sz="1600" kern="1200">
                <a:solidFill>
                  <a:schemeClr val="tx1"/>
                </a:solidFill>
                <a:latin typeface="+mj-lt"/>
                <a:ea typeface="+mn-ea"/>
                <a:cs typeface="+mn-cs"/>
              </a:defRPr>
            </a:lvl4pPr>
            <a:lvl5pPr marL="1219146" indent="-135461" algn="l" defTabSz="541842" rtl="0" eaLnBrk="1" latinLnBrk="0" hangingPunct="1">
              <a:lnSpc>
                <a:spcPct val="100000"/>
              </a:lnSpc>
              <a:spcBef>
                <a:spcPts val="0"/>
              </a:spcBef>
              <a:buClr>
                <a:schemeClr val="accent2"/>
              </a:buClr>
              <a:buFont typeface="IntelOne Display Regular" panose="020B0503020203020204" pitchFamily="34" charset="0"/>
              <a:buChar char="•"/>
              <a:defRPr sz="1600" kern="1200">
                <a:solidFill>
                  <a:schemeClr val="tx1"/>
                </a:solidFill>
                <a:latin typeface="+mj-lt"/>
                <a:ea typeface="+mn-ea"/>
                <a:cs typeface="+mn-cs"/>
              </a:defRPr>
            </a:lvl5pPr>
            <a:lvl6pPr marL="1490067" indent="-135461" algn="l" defTabSz="541842" rtl="0" eaLnBrk="1" latinLnBrk="0" hangingPunct="1">
              <a:lnSpc>
                <a:spcPct val="90000"/>
              </a:lnSpc>
              <a:spcBef>
                <a:spcPts val="296"/>
              </a:spcBef>
              <a:buFont typeface="Arial" panose="020B0604020202020204" pitchFamily="34" charset="0"/>
              <a:buChar char="•"/>
              <a:defRPr sz="1067" kern="1200">
                <a:solidFill>
                  <a:schemeClr val="tx1"/>
                </a:solidFill>
                <a:latin typeface="+mn-lt"/>
                <a:ea typeface="+mn-ea"/>
                <a:cs typeface="+mn-cs"/>
              </a:defRPr>
            </a:lvl6pPr>
            <a:lvl7pPr marL="1760988" indent="-135461" algn="l" defTabSz="541842" rtl="0" eaLnBrk="1" latinLnBrk="0" hangingPunct="1">
              <a:lnSpc>
                <a:spcPct val="90000"/>
              </a:lnSpc>
              <a:spcBef>
                <a:spcPts val="296"/>
              </a:spcBef>
              <a:buFont typeface="Arial" panose="020B0604020202020204" pitchFamily="34" charset="0"/>
              <a:buChar char="•"/>
              <a:defRPr sz="1067" kern="1200">
                <a:solidFill>
                  <a:schemeClr val="tx1"/>
                </a:solidFill>
                <a:latin typeface="+mn-lt"/>
                <a:ea typeface="+mn-ea"/>
                <a:cs typeface="+mn-cs"/>
              </a:defRPr>
            </a:lvl7pPr>
            <a:lvl8pPr marL="2031910" indent="-135461" algn="l" defTabSz="541842" rtl="0" eaLnBrk="1" latinLnBrk="0" hangingPunct="1">
              <a:lnSpc>
                <a:spcPct val="90000"/>
              </a:lnSpc>
              <a:spcBef>
                <a:spcPts val="296"/>
              </a:spcBef>
              <a:buFont typeface="Arial" panose="020B0604020202020204" pitchFamily="34" charset="0"/>
              <a:buChar char="•"/>
              <a:defRPr sz="1067" kern="1200">
                <a:solidFill>
                  <a:schemeClr val="tx1"/>
                </a:solidFill>
                <a:latin typeface="+mn-lt"/>
                <a:ea typeface="+mn-ea"/>
                <a:cs typeface="+mn-cs"/>
              </a:defRPr>
            </a:lvl8pPr>
            <a:lvl9pPr marL="2302831" indent="-135461" algn="l" defTabSz="541842" rtl="0" eaLnBrk="1" latinLnBrk="0" hangingPunct="1">
              <a:lnSpc>
                <a:spcPct val="90000"/>
              </a:lnSpc>
              <a:spcBef>
                <a:spcPts val="296"/>
              </a:spcBef>
              <a:buFont typeface="Arial" panose="020B0604020202020204" pitchFamily="34" charset="0"/>
              <a:buChar char="•"/>
              <a:defRPr sz="1067" kern="1200">
                <a:solidFill>
                  <a:schemeClr val="tx1"/>
                </a:solidFill>
                <a:latin typeface="+mn-lt"/>
                <a:ea typeface="+mn-ea"/>
                <a:cs typeface="+mn-cs"/>
              </a:defRPr>
            </a:lvl9pPr>
          </a:lstStyle>
          <a:p>
            <a:pPr marL="0" indent="0">
              <a:buNone/>
            </a:pPr>
            <a:r>
              <a:rPr lang="en-US" sz="1600">
                <a:solidFill>
                  <a:schemeClr val="bg1"/>
                </a:solidFill>
                <a:latin typeface="IntelOne Text" panose="020B0503020203020204" pitchFamily="34" charset="0"/>
              </a:rPr>
              <a:t>“…boosts </a:t>
            </a:r>
            <a:r>
              <a:rPr lang="en-US" sz="1600" err="1">
                <a:solidFill>
                  <a:schemeClr val="bg1"/>
                </a:solidFill>
                <a:latin typeface="IntelOne Text" panose="020B0503020203020204" pitchFamily="34" charset="0"/>
              </a:rPr>
              <a:t>GenAI</a:t>
            </a:r>
            <a:r>
              <a:rPr lang="en-US" sz="1600">
                <a:solidFill>
                  <a:schemeClr val="bg1"/>
                </a:solidFill>
                <a:latin typeface="IntelOne Text" panose="020B0503020203020204" pitchFamily="34" charset="0"/>
              </a:rPr>
              <a:t> inference throughput by up to 2.3X and cuts latency by up </a:t>
            </a:r>
            <a:br>
              <a:rPr lang="en-US" sz="1600">
                <a:solidFill>
                  <a:schemeClr val="bg1"/>
                </a:solidFill>
                <a:latin typeface="IntelOne Text" panose="020B0503020203020204" pitchFamily="34" charset="0"/>
              </a:rPr>
            </a:br>
            <a:r>
              <a:rPr lang="en-US" sz="1600">
                <a:solidFill>
                  <a:schemeClr val="bg1"/>
                </a:solidFill>
                <a:latin typeface="IntelOne Text" panose="020B0503020203020204" pitchFamily="34" charset="0"/>
              </a:rPr>
              <a:t>to 4.8X compared </a:t>
            </a:r>
          </a:p>
          <a:p>
            <a:pPr marL="0" indent="0">
              <a:buNone/>
            </a:pPr>
            <a:r>
              <a:rPr lang="en-US" sz="1600">
                <a:solidFill>
                  <a:schemeClr val="bg1"/>
                </a:solidFill>
                <a:latin typeface="IntelOne Text" panose="020B0503020203020204" pitchFamily="34" charset="0"/>
              </a:rPr>
              <a:t>to previous generation. These improvements are a game changer for education, especially in remote areas.” </a:t>
            </a:r>
          </a:p>
          <a:p>
            <a:pPr marL="0" indent="0">
              <a:buNone/>
            </a:pPr>
            <a:endParaRPr lang="en-US" sz="1600">
              <a:solidFill>
                <a:schemeClr val="bg1"/>
              </a:solidFill>
              <a:latin typeface="IntelOne Text" panose="020B0503020203020204" pitchFamily="34" charset="0"/>
            </a:endParaRPr>
          </a:p>
          <a:p>
            <a:pPr marL="0" indent="0">
              <a:buNone/>
            </a:pPr>
            <a:r>
              <a:rPr lang="en-US" sz="1200" err="1">
                <a:solidFill>
                  <a:schemeClr val="bg1"/>
                </a:solidFill>
                <a:latin typeface="IntelOne Text" panose="020B0503020203020204" pitchFamily="34" charset="0"/>
              </a:rPr>
              <a:t>Helder</a:t>
            </a:r>
            <a:r>
              <a:rPr lang="en-US" sz="1200">
                <a:solidFill>
                  <a:schemeClr val="bg1"/>
                </a:solidFill>
                <a:latin typeface="IntelOne Text" panose="020B0503020203020204" pitchFamily="34" charset="0"/>
              </a:rPr>
              <a:t> Pereira</a:t>
            </a:r>
          </a:p>
          <a:p>
            <a:pPr marL="0" indent="0">
              <a:buNone/>
            </a:pPr>
            <a:r>
              <a:rPr lang="en-US" sz="1200">
                <a:solidFill>
                  <a:schemeClr val="bg1"/>
                </a:solidFill>
                <a:latin typeface="IntelOne Text" panose="020B0503020203020204" pitchFamily="34" charset="0"/>
              </a:rPr>
              <a:t>VP of Engineering </a:t>
            </a:r>
          </a:p>
          <a:p>
            <a:pPr marL="0" indent="0">
              <a:buNone/>
            </a:pPr>
            <a:endParaRPr lang="en-US" sz="1600">
              <a:solidFill>
                <a:schemeClr val="bg1"/>
              </a:solidFill>
              <a:latin typeface="IntelOne Text" panose="020B0503020203020204" pitchFamily="34" charset="0"/>
            </a:endParaRPr>
          </a:p>
          <a:p>
            <a:pPr marL="0" indent="0">
              <a:buNone/>
            </a:pPr>
            <a:endParaRPr lang="en-US" sz="1600">
              <a:solidFill>
                <a:schemeClr val="bg1"/>
              </a:solidFill>
              <a:latin typeface="IntelOne Text" panose="020B0503020203020204" pitchFamily="34" charset="0"/>
            </a:endParaRPr>
          </a:p>
          <a:p>
            <a:pPr marL="0" indent="0">
              <a:buNone/>
            </a:pPr>
            <a:endParaRPr lang="en-US" sz="1600">
              <a:solidFill>
                <a:schemeClr val="bg1"/>
              </a:solidFill>
              <a:latin typeface="IntelOne Text" panose="020B0503020203020204" pitchFamily="34" charset="0"/>
            </a:endParaRPr>
          </a:p>
        </p:txBody>
      </p:sp>
      <p:sp>
        <p:nvSpPr>
          <p:cNvPr id="19" name="TextBox 18">
            <a:extLst>
              <a:ext uri="{FF2B5EF4-FFF2-40B4-BE49-F238E27FC236}">
                <a16:creationId xmlns:a16="http://schemas.microsoft.com/office/drawing/2014/main" id="{DD206481-97F2-8EE4-0905-809DF6E3C58F}"/>
              </a:ext>
            </a:extLst>
          </p:cNvPr>
          <p:cNvSpPr txBox="1"/>
          <p:nvPr/>
        </p:nvSpPr>
        <p:spPr>
          <a:xfrm>
            <a:off x="626551" y="6077691"/>
            <a:ext cx="5498318" cy="551709"/>
          </a:xfrm>
          <a:prstGeom prst="rect">
            <a:avLst/>
          </a:prstGeom>
          <a:noFill/>
        </p:spPr>
        <p:txBody>
          <a:bodyPr wrap="square" lIns="0" tIns="0" rIns="0" bIns="0">
            <a:noAutofit/>
          </a:bodyPr>
          <a:lstStyle>
            <a:defPPr>
              <a:defRPr lang="en-US"/>
            </a:defPPr>
            <a:lvl1pPr>
              <a:defRPr sz="7200">
                <a:solidFill>
                  <a:srgbClr val="00C7FD"/>
                </a:solidFill>
                <a:latin typeface="IntelOne Display Regular" panose="020B0503020203020204" pitchFamily="34" charset="77"/>
                <a:ea typeface="Helvetica Neue Roman"/>
                <a:cs typeface="Helvetica Neue Roman"/>
              </a:defRPr>
            </a:lvl1pPr>
          </a:lstStyle>
          <a:p>
            <a:pPr marL="0" marR="0" lvl="0" indent="0" algn="l" defTabSz="914400" rtl="0" eaLnBrk="1" fontAlgn="auto" latinLnBrk="0" hangingPunct="1">
              <a:lnSpc>
                <a:spcPts val="86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rPr>
              <a:t>Intel does not control or audit third-party data.  You should consult other sources to evaluate accuracy.</a:t>
            </a:r>
          </a:p>
          <a:p>
            <a:pPr marL="0" marR="0" lvl="0" indent="0" algn="l" defTabSz="914400" rtl="0" eaLnBrk="1" fontAlgn="auto" latinLnBrk="0" hangingPunct="1">
              <a:lnSpc>
                <a:spcPts val="86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rPr>
              <a:t>Performance varies by use, configuration, and other factors. See configuration details in the back up. </a:t>
            </a:r>
          </a:p>
          <a:p>
            <a:pPr marL="0" marR="0" lvl="0" indent="0" algn="l" defTabSz="914400" rtl="0" eaLnBrk="1" fontAlgn="auto" latinLnBrk="0" hangingPunct="1">
              <a:lnSpc>
                <a:spcPts val="86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rPr>
              <a:t>Read the full list of customer testimonials on the Intel Press Portal.</a:t>
            </a:r>
          </a:p>
          <a:p>
            <a:pPr marL="0" marR="0" lvl="0" indent="0" algn="l" defTabSz="914400" rtl="0" eaLnBrk="1" fontAlgn="auto" latinLnBrk="0" hangingPunct="1">
              <a:lnSpc>
                <a:spcPts val="860"/>
              </a:lnSpc>
              <a:spcBef>
                <a:spcPts val="0"/>
              </a:spcBef>
              <a:spcAft>
                <a:spcPts val="0"/>
              </a:spcAft>
              <a:buClrTx/>
              <a:buSzTx/>
              <a:buFontTx/>
              <a:buNone/>
              <a:tabLst/>
              <a:defRPr/>
            </a:pPr>
            <a:endPar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endParaRPr>
          </a:p>
        </p:txBody>
      </p:sp>
      <p:sp>
        <p:nvSpPr>
          <p:cNvPr id="20" name="Rectangle 19">
            <a:extLst>
              <a:ext uri="{FF2B5EF4-FFF2-40B4-BE49-F238E27FC236}">
                <a16:creationId xmlns:a16="http://schemas.microsoft.com/office/drawing/2014/main" id="{4B5C3D21-F96B-8A16-1A5E-10369721A03A}"/>
              </a:ext>
            </a:extLst>
          </p:cNvPr>
          <p:cNvSpPr/>
          <p:nvPr/>
        </p:nvSpPr>
        <p:spPr>
          <a:xfrm>
            <a:off x="-30162" y="5955266"/>
            <a:ext cx="484187" cy="484187"/>
          </a:xfrm>
          <a:prstGeom prst="rect">
            <a:avLst/>
          </a:prstGeom>
          <a:solidFill>
            <a:srgbClr val="00C7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2" name="Group 1">
            <a:extLst>
              <a:ext uri="{FF2B5EF4-FFF2-40B4-BE49-F238E27FC236}">
                <a16:creationId xmlns:a16="http://schemas.microsoft.com/office/drawing/2014/main" id="{F1649339-D4CB-3BBE-2001-EB0676FF967F}"/>
              </a:ext>
            </a:extLst>
          </p:cNvPr>
          <p:cNvGrpSpPr/>
          <p:nvPr/>
        </p:nvGrpSpPr>
        <p:grpSpPr>
          <a:xfrm>
            <a:off x="9045611" y="1504745"/>
            <a:ext cx="2598738" cy="4456112"/>
            <a:chOff x="6245225" y="1484313"/>
            <a:chExt cx="2598738" cy="4456112"/>
          </a:xfrm>
        </p:grpSpPr>
        <p:sp>
          <p:nvSpPr>
            <p:cNvPr id="14" name="spark">
              <a:extLst>
                <a:ext uri="{FF2B5EF4-FFF2-40B4-BE49-F238E27FC236}">
                  <a16:creationId xmlns:a16="http://schemas.microsoft.com/office/drawing/2014/main" id="{5E140F2B-39AE-B5B1-79B2-8A6BD07F52B8}"/>
                </a:ext>
              </a:extLst>
            </p:cNvPr>
            <p:cNvSpPr/>
            <p:nvPr/>
          </p:nvSpPr>
          <p:spPr>
            <a:xfrm>
              <a:off x="6245225" y="1484313"/>
              <a:ext cx="2598738" cy="4456112"/>
            </a:xfrm>
            <a:prstGeom prst="rect">
              <a:avLst/>
            </a:prstGeom>
            <a:gradFill>
              <a:gsLst>
                <a:gs pos="52000">
                  <a:schemeClr val="accent6">
                    <a:alpha val="54000"/>
                  </a:schemeClr>
                </a:gs>
                <a:gs pos="100000">
                  <a:srgbClr val="76CEFF">
                    <a:alpha val="66930"/>
                  </a:srgbClr>
                </a:gs>
                <a:gs pos="0">
                  <a:schemeClr val="accent4">
                    <a:alpha val="6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 name="Text Placeholder 2">
              <a:extLst>
                <a:ext uri="{FF2B5EF4-FFF2-40B4-BE49-F238E27FC236}">
                  <a16:creationId xmlns:a16="http://schemas.microsoft.com/office/drawing/2014/main" id="{DCCBEA62-6C75-63BB-FCCE-D5B02EA74E01}"/>
                </a:ext>
              </a:extLst>
            </p:cNvPr>
            <p:cNvSpPr txBox="1">
              <a:spLocks/>
            </p:cNvSpPr>
            <p:nvPr/>
          </p:nvSpPr>
          <p:spPr>
            <a:xfrm>
              <a:off x="6368716" y="2330757"/>
              <a:ext cx="2362953" cy="2422908"/>
            </a:xfrm>
            <a:prstGeom prst="rect">
              <a:avLst/>
            </a:prstGeom>
          </p:spPr>
          <p:txBody>
            <a:bodyPr vert="horz" lIns="91440" tIns="45720" rIns="91440" bIns="45720" rtlCol="0">
              <a:noAutofit/>
            </a:bodyPr>
            <a:lstStyle>
              <a:lvl1pPr marL="135461" indent="-135461" algn="l" defTabSz="541842" rtl="0" eaLnBrk="1" latinLnBrk="0" hangingPunct="1">
                <a:lnSpc>
                  <a:spcPct val="100000"/>
                </a:lnSpc>
                <a:spcBef>
                  <a:spcPts val="0"/>
                </a:spcBef>
                <a:buClr>
                  <a:schemeClr val="accent2"/>
                </a:buClr>
                <a:buFont typeface="IntelOne Display Regular" panose="020B0503020203020204" pitchFamily="34" charset="0"/>
                <a:buChar char="•"/>
                <a:defRPr sz="2800" kern="1200">
                  <a:solidFill>
                    <a:schemeClr val="tx1"/>
                  </a:solidFill>
                  <a:latin typeface="+mj-lt"/>
                  <a:ea typeface="+mn-ea"/>
                  <a:cs typeface="+mn-cs"/>
                </a:defRPr>
              </a:lvl1pPr>
              <a:lvl2pPr marL="406382" indent="-135461" algn="l" defTabSz="541842" rtl="0" eaLnBrk="1" latinLnBrk="0" hangingPunct="1">
                <a:lnSpc>
                  <a:spcPct val="100000"/>
                </a:lnSpc>
                <a:spcBef>
                  <a:spcPts val="0"/>
                </a:spcBef>
                <a:buClr>
                  <a:schemeClr val="accent2"/>
                </a:buClr>
                <a:buFont typeface="IntelOne Display Regular" panose="020B0503020203020204" pitchFamily="34" charset="0"/>
                <a:buChar char="•"/>
                <a:defRPr sz="2400" kern="1200">
                  <a:solidFill>
                    <a:schemeClr val="tx1"/>
                  </a:solidFill>
                  <a:latin typeface="+mj-lt"/>
                  <a:ea typeface="+mn-ea"/>
                  <a:cs typeface="+mn-cs"/>
                </a:defRPr>
              </a:lvl2pPr>
              <a:lvl3pPr marL="677303" indent="-135461" algn="l" defTabSz="541842" rtl="0" eaLnBrk="1" latinLnBrk="0" hangingPunct="1">
                <a:lnSpc>
                  <a:spcPct val="100000"/>
                </a:lnSpc>
                <a:spcBef>
                  <a:spcPts val="0"/>
                </a:spcBef>
                <a:buClr>
                  <a:schemeClr val="accent2"/>
                </a:buClr>
                <a:buFont typeface="IntelOne Display Regular" panose="020B0503020203020204" pitchFamily="34" charset="0"/>
                <a:buChar char="•"/>
                <a:defRPr sz="1800" kern="1200">
                  <a:solidFill>
                    <a:schemeClr val="tx1"/>
                  </a:solidFill>
                  <a:latin typeface="+mj-lt"/>
                  <a:ea typeface="+mn-ea"/>
                  <a:cs typeface="+mn-cs"/>
                </a:defRPr>
              </a:lvl3pPr>
              <a:lvl4pPr marL="948224" indent="-135461" algn="l" defTabSz="541842" rtl="0" eaLnBrk="1" latinLnBrk="0" hangingPunct="1">
                <a:lnSpc>
                  <a:spcPct val="100000"/>
                </a:lnSpc>
                <a:spcBef>
                  <a:spcPts val="0"/>
                </a:spcBef>
                <a:buClr>
                  <a:schemeClr val="accent2"/>
                </a:buClr>
                <a:buFont typeface="IntelOne Display Regular" panose="020B0503020203020204" pitchFamily="34" charset="0"/>
                <a:buChar char="•"/>
                <a:defRPr sz="1600" kern="1200">
                  <a:solidFill>
                    <a:schemeClr val="tx1"/>
                  </a:solidFill>
                  <a:latin typeface="+mj-lt"/>
                  <a:ea typeface="+mn-ea"/>
                  <a:cs typeface="+mn-cs"/>
                </a:defRPr>
              </a:lvl4pPr>
              <a:lvl5pPr marL="1219146" indent="-135461" algn="l" defTabSz="541842" rtl="0" eaLnBrk="1" latinLnBrk="0" hangingPunct="1">
                <a:lnSpc>
                  <a:spcPct val="100000"/>
                </a:lnSpc>
                <a:spcBef>
                  <a:spcPts val="0"/>
                </a:spcBef>
                <a:buClr>
                  <a:schemeClr val="accent2"/>
                </a:buClr>
                <a:buFont typeface="IntelOne Display Regular" panose="020B0503020203020204" pitchFamily="34" charset="0"/>
                <a:buChar char="•"/>
                <a:defRPr sz="1600" kern="1200">
                  <a:solidFill>
                    <a:schemeClr val="tx1"/>
                  </a:solidFill>
                  <a:latin typeface="+mj-lt"/>
                  <a:ea typeface="+mn-ea"/>
                  <a:cs typeface="+mn-cs"/>
                </a:defRPr>
              </a:lvl5pPr>
              <a:lvl6pPr marL="1490067" indent="-135461" algn="l" defTabSz="541842" rtl="0" eaLnBrk="1" latinLnBrk="0" hangingPunct="1">
                <a:lnSpc>
                  <a:spcPct val="90000"/>
                </a:lnSpc>
                <a:spcBef>
                  <a:spcPts val="296"/>
                </a:spcBef>
                <a:buFont typeface="Arial" panose="020B0604020202020204" pitchFamily="34" charset="0"/>
                <a:buChar char="•"/>
                <a:defRPr sz="1067" kern="1200">
                  <a:solidFill>
                    <a:schemeClr val="tx1"/>
                  </a:solidFill>
                  <a:latin typeface="+mn-lt"/>
                  <a:ea typeface="+mn-ea"/>
                  <a:cs typeface="+mn-cs"/>
                </a:defRPr>
              </a:lvl6pPr>
              <a:lvl7pPr marL="1760988" indent="-135461" algn="l" defTabSz="541842" rtl="0" eaLnBrk="1" latinLnBrk="0" hangingPunct="1">
                <a:lnSpc>
                  <a:spcPct val="90000"/>
                </a:lnSpc>
                <a:spcBef>
                  <a:spcPts val="296"/>
                </a:spcBef>
                <a:buFont typeface="Arial" panose="020B0604020202020204" pitchFamily="34" charset="0"/>
                <a:buChar char="•"/>
                <a:defRPr sz="1067" kern="1200">
                  <a:solidFill>
                    <a:schemeClr val="tx1"/>
                  </a:solidFill>
                  <a:latin typeface="+mn-lt"/>
                  <a:ea typeface="+mn-ea"/>
                  <a:cs typeface="+mn-cs"/>
                </a:defRPr>
              </a:lvl7pPr>
              <a:lvl8pPr marL="2031910" indent="-135461" algn="l" defTabSz="541842" rtl="0" eaLnBrk="1" latinLnBrk="0" hangingPunct="1">
                <a:lnSpc>
                  <a:spcPct val="90000"/>
                </a:lnSpc>
                <a:spcBef>
                  <a:spcPts val="296"/>
                </a:spcBef>
                <a:buFont typeface="Arial" panose="020B0604020202020204" pitchFamily="34" charset="0"/>
                <a:buChar char="•"/>
                <a:defRPr sz="1067" kern="1200">
                  <a:solidFill>
                    <a:schemeClr val="tx1"/>
                  </a:solidFill>
                  <a:latin typeface="+mn-lt"/>
                  <a:ea typeface="+mn-ea"/>
                  <a:cs typeface="+mn-cs"/>
                </a:defRPr>
              </a:lvl8pPr>
              <a:lvl9pPr marL="2302831" indent="-135461" algn="l" defTabSz="541842" rtl="0" eaLnBrk="1" latinLnBrk="0" hangingPunct="1">
                <a:lnSpc>
                  <a:spcPct val="90000"/>
                </a:lnSpc>
                <a:spcBef>
                  <a:spcPts val="296"/>
                </a:spcBef>
                <a:buFont typeface="Arial" panose="020B0604020202020204" pitchFamily="34" charset="0"/>
                <a:buChar char="•"/>
                <a:defRPr sz="1067" kern="1200">
                  <a:solidFill>
                    <a:schemeClr val="tx1"/>
                  </a:solidFill>
                  <a:latin typeface="+mn-lt"/>
                  <a:ea typeface="+mn-ea"/>
                  <a:cs typeface="+mn-cs"/>
                </a:defRPr>
              </a:lvl9pPr>
            </a:lstStyle>
            <a:p>
              <a:pPr marL="0" indent="0">
                <a:buNone/>
              </a:pPr>
              <a:r>
                <a:rPr lang="en-US" sz="1600">
                  <a:solidFill>
                    <a:schemeClr val="bg1"/>
                  </a:solidFill>
                  <a:latin typeface="IntelOne Text" panose="020B0503020203020204" pitchFamily="34" charset="0"/>
                </a:rPr>
                <a:t>“…over 2.5X more powerful than mainstream discrete GPU, while the NPU slightly outperforms by 5% … eliminating the need for a discrete GPU. making cutting-edge imaging technology more accessible and cost-effective.” </a:t>
              </a:r>
            </a:p>
            <a:p>
              <a:pPr marL="0" marR="0" lvl="0" indent="0" algn="l" defTabSz="914321"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a:p>
              <a:pPr marL="0" marR="0" lvl="0" indent="0" algn="l" defTabSz="91432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SungShik Baik</a:t>
              </a:r>
            </a:p>
            <a:p>
              <a:pPr marL="0" marR="0" lvl="0" indent="0" algn="l" defTabSz="91432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Principal Engineer</a:t>
              </a:r>
            </a:p>
            <a:p>
              <a:pPr marL="0" marR="0" lvl="0" indent="0" algn="l" defTabSz="91432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p:txBody>
        </p:sp>
        <p:pic>
          <p:nvPicPr>
            <p:cNvPr id="11" name="Picture 10">
              <a:extLst>
                <a:ext uri="{FF2B5EF4-FFF2-40B4-BE49-F238E27FC236}">
                  <a16:creationId xmlns:a16="http://schemas.microsoft.com/office/drawing/2014/main" id="{92DE0BD0-A8F9-C0E8-66E3-8BC2CE3EA3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8716" y="1810852"/>
              <a:ext cx="2050181" cy="251713"/>
            </a:xfrm>
            <a:prstGeom prst="rect">
              <a:avLst/>
            </a:prstGeom>
          </p:spPr>
        </p:pic>
      </p:grpSp>
      <p:grpSp>
        <p:nvGrpSpPr>
          <p:cNvPr id="5" name="Group 4">
            <a:extLst>
              <a:ext uri="{FF2B5EF4-FFF2-40B4-BE49-F238E27FC236}">
                <a16:creationId xmlns:a16="http://schemas.microsoft.com/office/drawing/2014/main" id="{9DEFE567-060E-0DD7-6B77-630E306ED945}"/>
              </a:ext>
            </a:extLst>
          </p:cNvPr>
          <p:cNvGrpSpPr/>
          <p:nvPr/>
        </p:nvGrpSpPr>
        <p:grpSpPr>
          <a:xfrm>
            <a:off x="6154774" y="1517708"/>
            <a:ext cx="2607480" cy="4437558"/>
            <a:chOff x="9127319" y="1504745"/>
            <a:chExt cx="2607480" cy="4437558"/>
          </a:xfrm>
        </p:grpSpPr>
        <p:sp>
          <p:nvSpPr>
            <p:cNvPr id="15" name="spark">
              <a:extLst>
                <a:ext uri="{FF2B5EF4-FFF2-40B4-BE49-F238E27FC236}">
                  <a16:creationId xmlns:a16="http://schemas.microsoft.com/office/drawing/2014/main" id="{70730B02-F381-17B5-BBF1-9B0FE0AB97EC}"/>
                </a:ext>
              </a:extLst>
            </p:cNvPr>
            <p:cNvSpPr/>
            <p:nvPr/>
          </p:nvSpPr>
          <p:spPr>
            <a:xfrm>
              <a:off x="9127319" y="1504745"/>
              <a:ext cx="2607480" cy="4437558"/>
            </a:xfrm>
            <a:prstGeom prst="rect">
              <a:avLst/>
            </a:prstGeom>
            <a:gradFill>
              <a:gsLst>
                <a:gs pos="52000">
                  <a:schemeClr val="accent6">
                    <a:alpha val="54000"/>
                  </a:schemeClr>
                </a:gs>
                <a:gs pos="100000">
                  <a:srgbClr val="76CEFF">
                    <a:alpha val="66930"/>
                  </a:srgbClr>
                </a:gs>
                <a:gs pos="0">
                  <a:schemeClr val="accent4">
                    <a:alpha val="6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 name="Text Placeholder 2">
              <a:extLst>
                <a:ext uri="{FF2B5EF4-FFF2-40B4-BE49-F238E27FC236}">
                  <a16:creationId xmlns:a16="http://schemas.microsoft.com/office/drawing/2014/main" id="{E33199B8-4A3F-216F-96FE-CFBC194C4476}"/>
                </a:ext>
              </a:extLst>
            </p:cNvPr>
            <p:cNvSpPr txBox="1">
              <a:spLocks/>
            </p:cNvSpPr>
            <p:nvPr/>
          </p:nvSpPr>
          <p:spPr>
            <a:xfrm>
              <a:off x="9198753" y="2330757"/>
              <a:ext cx="2507696" cy="2422908"/>
            </a:xfrm>
            <a:prstGeom prst="rect">
              <a:avLst/>
            </a:prstGeom>
          </p:spPr>
          <p:txBody>
            <a:bodyPr vert="horz" lIns="91440" tIns="45720" rIns="91440" bIns="45720" rtlCol="0">
              <a:noAutofit/>
            </a:bodyPr>
            <a:lstStyle>
              <a:lvl1pPr marL="135461" indent="-135461" algn="l" defTabSz="541842" rtl="0" eaLnBrk="1" latinLnBrk="0" hangingPunct="1">
                <a:lnSpc>
                  <a:spcPct val="100000"/>
                </a:lnSpc>
                <a:spcBef>
                  <a:spcPts val="0"/>
                </a:spcBef>
                <a:buClr>
                  <a:schemeClr val="accent2"/>
                </a:buClr>
                <a:buFont typeface="IntelOne Display Regular" panose="020B0503020203020204" pitchFamily="34" charset="0"/>
                <a:buChar char="•"/>
                <a:defRPr sz="2800" kern="1200">
                  <a:solidFill>
                    <a:schemeClr val="tx1"/>
                  </a:solidFill>
                  <a:latin typeface="+mj-lt"/>
                  <a:ea typeface="+mn-ea"/>
                  <a:cs typeface="+mn-cs"/>
                </a:defRPr>
              </a:lvl1pPr>
              <a:lvl2pPr marL="406382" indent="-135461" algn="l" defTabSz="541842" rtl="0" eaLnBrk="1" latinLnBrk="0" hangingPunct="1">
                <a:lnSpc>
                  <a:spcPct val="100000"/>
                </a:lnSpc>
                <a:spcBef>
                  <a:spcPts val="0"/>
                </a:spcBef>
                <a:buClr>
                  <a:schemeClr val="accent2"/>
                </a:buClr>
                <a:buFont typeface="IntelOne Display Regular" panose="020B0503020203020204" pitchFamily="34" charset="0"/>
                <a:buChar char="•"/>
                <a:defRPr sz="2400" kern="1200">
                  <a:solidFill>
                    <a:schemeClr val="tx1"/>
                  </a:solidFill>
                  <a:latin typeface="+mj-lt"/>
                  <a:ea typeface="+mn-ea"/>
                  <a:cs typeface="+mn-cs"/>
                </a:defRPr>
              </a:lvl2pPr>
              <a:lvl3pPr marL="677303" indent="-135461" algn="l" defTabSz="541842" rtl="0" eaLnBrk="1" latinLnBrk="0" hangingPunct="1">
                <a:lnSpc>
                  <a:spcPct val="100000"/>
                </a:lnSpc>
                <a:spcBef>
                  <a:spcPts val="0"/>
                </a:spcBef>
                <a:buClr>
                  <a:schemeClr val="accent2"/>
                </a:buClr>
                <a:buFont typeface="IntelOne Display Regular" panose="020B0503020203020204" pitchFamily="34" charset="0"/>
                <a:buChar char="•"/>
                <a:defRPr sz="1800" kern="1200">
                  <a:solidFill>
                    <a:schemeClr val="tx1"/>
                  </a:solidFill>
                  <a:latin typeface="+mj-lt"/>
                  <a:ea typeface="+mn-ea"/>
                  <a:cs typeface="+mn-cs"/>
                </a:defRPr>
              </a:lvl3pPr>
              <a:lvl4pPr marL="948224" indent="-135461" algn="l" defTabSz="541842" rtl="0" eaLnBrk="1" latinLnBrk="0" hangingPunct="1">
                <a:lnSpc>
                  <a:spcPct val="100000"/>
                </a:lnSpc>
                <a:spcBef>
                  <a:spcPts val="0"/>
                </a:spcBef>
                <a:buClr>
                  <a:schemeClr val="accent2"/>
                </a:buClr>
                <a:buFont typeface="IntelOne Display Regular" panose="020B0503020203020204" pitchFamily="34" charset="0"/>
                <a:buChar char="•"/>
                <a:defRPr sz="1600" kern="1200">
                  <a:solidFill>
                    <a:schemeClr val="tx1"/>
                  </a:solidFill>
                  <a:latin typeface="+mj-lt"/>
                  <a:ea typeface="+mn-ea"/>
                  <a:cs typeface="+mn-cs"/>
                </a:defRPr>
              </a:lvl4pPr>
              <a:lvl5pPr marL="1219146" indent="-135461" algn="l" defTabSz="541842" rtl="0" eaLnBrk="1" latinLnBrk="0" hangingPunct="1">
                <a:lnSpc>
                  <a:spcPct val="100000"/>
                </a:lnSpc>
                <a:spcBef>
                  <a:spcPts val="0"/>
                </a:spcBef>
                <a:buClr>
                  <a:schemeClr val="accent2"/>
                </a:buClr>
                <a:buFont typeface="IntelOne Display Regular" panose="020B0503020203020204" pitchFamily="34" charset="0"/>
                <a:buChar char="•"/>
                <a:defRPr sz="1600" kern="1200">
                  <a:solidFill>
                    <a:schemeClr val="tx1"/>
                  </a:solidFill>
                  <a:latin typeface="+mj-lt"/>
                  <a:ea typeface="+mn-ea"/>
                  <a:cs typeface="+mn-cs"/>
                </a:defRPr>
              </a:lvl5pPr>
              <a:lvl6pPr marL="1490067" indent="-135461" algn="l" defTabSz="541842" rtl="0" eaLnBrk="1" latinLnBrk="0" hangingPunct="1">
                <a:lnSpc>
                  <a:spcPct val="90000"/>
                </a:lnSpc>
                <a:spcBef>
                  <a:spcPts val="296"/>
                </a:spcBef>
                <a:buFont typeface="Arial" panose="020B0604020202020204" pitchFamily="34" charset="0"/>
                <a:buChar char="•"/>
                <a:defRPr sz="1067" kern="1200">
                  <a:solidFill>
                    <a:schemeClr val="tx1"/>
                  </a:solidFill>
                  <a:latin typeface="+mn-lt"/>
                  <a:ea typeface="+mn-ea"/>
                  <a:cs typeface="+mn-cs"/>
                </a:defRPr>
              </a:lvl6pPr>
              <a:lvl7pPr marL="1760988" indent="-135461" algn="l" defTabSz="541842" rtl="0" eaLnBrk="1" latinLnBrk="0" hangingPunct="1">
                <a:lnSpc>
                  <a:spcPct val="90000"/>
                </a:lnSpc>
                <a:spcBef>
                  <a:spcPts val="296"/>
                </a:spcBef>
                <a:buFont typeface="Arial" panose="020B0604020202020204" pitchFamily="34" charset="0"/>
                <a:buChar char="•"/>
                <a:defRPr sz="1067" kern="1200">
                  <a:solidFill>
                    <a:schemeClr val="tx1"/>
                  </a:solidFill>
                  <a:latin typeface="+mn-lt"/>
                  <a:ea typeface="+mn-ea"/>
                  <a:cs typeface="+mn-cs"/>
                </a:defRPr>
              </a:lvl7pPr>
              <a:lvl8pPr marL="2031910" indent="-135461" algn="l" defTabSz="541842" rtl="0" eaLnBrk="1" latinLnBrk="0" hangingPunct="1">
                <a:lnSpc>
                  <a:spcPct val="90000"/>
                </a:lnSpc>
                <a:spcBef>
                  <a:spcPts val="296"/>
                </a:spcBef>
                <a:buFont typeface="Arial" panose="020B0604020202020204" pitchFamily="34" charset="0"/>
                <a:buChar char="•"/>
                <a:defRPr sz="1067" kern="1200">
                  <a:solidFill>
                    <a:schemeClr val="tx1"/>
                  </a:solidFill>
                  <a:latin typeface="+mn-lt"/>
                  <a:ea typeface="+mn-ea"/>
                  <a:cs typeface="+mn-cs"/>
                </a:defRPr>
              </a:lvl8pPr>
              <a:lvl9pPr marL="2302831" indent="-135461" algn="l" defTabSz="541842" rtl="0" eaLnBrk="1" latinLnBrk="0" hangingPunct="1">
                <a:lnSpc>
                  <a:spcPct val="90000"/>
                </a:lnSpc>
                <a:spcBef>
                  <a:spcPts val="296"/>
                </a:spcBef>
                <a:buFont typeface="Arial" panose="020B0604020202020204" pitchFamily="34" charset="0"/>
                <a:buChar char="•"/>
                <a:defRPr sz="1067" kern="1200">
                  <a:solidFill>
                    <a:schemeClr val="tx1"/>
                  </a:solidFill>
                  <a:latin typeface="+mn-lt"/>
                  <a:ea typeface="+mn-ea"/>
                  <a:cs typeface="+mn-cs"/>
                </a:defRPr>
              </a:lvl9pPr>
            </a:lstStyle>
            <a:p>
              <a:pPr marL="0" indent="0">
                <a:buNone/>
              </a:pPr>
              <a:r>
                <a:rPr lang="en-US" sz="1600">
                  <a:solidFill>
                    <a:schemeClr val="bg1"/>
                  </a:solidFill>
                  <a:latin typeface="IntelOne Text" panose="020B0503020203020204" pitchFamily="34" charset="0"/>
                </a:rPr>
                <a:t>“… 1.35X faster throughput and lower latency compared to previous generation…  enable us to seamlessly integrate context-aware monitoring features into our intelligent video solutions… meeting the demands of modern security challenges” </a:t>
              </a:r>
            </a:p>
            <a:p>
              <a:pPr marL="0" marR="0" lvl="0" indent="0" algn="l" defTabSz="914321"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endParaRPr>
            </a:p>
            <a:p>
              <a:pPr marL="0" marR="0" lvl="0" indent="0" algn="l" defTabSz="91432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Robin van Emden</a:t>
              </a:r>
            </a:p>
            <a:p>
              <a:pPr marL="0" marR="0" lvl="0" indent="0" algn="l" defTabSz="91432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Text" panose="020B0503020203020204" pitchFamily="34" charset="0"/>
                  <a:ea typeface="Helvetica Neue"/>
                  <a:cs typeface="Helvetica Neue"/>
                </a:rPr>
                <a:t>Senior Director of Data Science</a:t>
              </a:r>
            </a:p>
          </p:txBody>
        </p:sp>
        <p:pic>
          <p:nvPicPr>
            <p:cNvPr id="28" name="Graphic 27">
              <a:extLst>
                <a:ext uri="{FF2B5EF4-FFF2-40B4-BE49-F238E27FC236}">
                  <a16:creationId xmlns:a16="http://schemas.microsoft.com/office/drawing/2014/main" id="{A3414983-B250-7397-0868-CEF54B9FB6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0726" y="1724180"/>
              <a:ext cx="2075251" cy="378301"/>
            </a:xfrm>
            <a:prstGeom prst="rect">
              <a:avLst/>
            </a:prstGeom>
          </p:spPr>
        </p:pic>
      </p:grpSp>
    </p:spTree>
    <p:extLst>
      <p:ext uri="{BB962C8B-B14F-4D97-AF65-F5344CB8AC3E}">
        <p14:creationId xmlns:p14="http://schemas.microsoft.com/office/powerpoint/2010/main" val="345164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0021D-F2E1-0D41-753E-FBF64323608E}"/>
              </a:ext>
            </a:extLst>
          </p:cNvPr>
          <p:cNvSpPr>
            <a:spLocks noGrp="1"/>
          </p:cNvSpPr>
          <p:nvPr>
            <p:ph type="title"/>
          </p:nvPr>
        </p:nvSpPr>
        <p:spPr>
          <a:xfrm>
            <a:off x="448205" y="105803"/>
            <a:ext cx="5495395" cy="2971800"/>
          </a:xfrm>
        </p:spPr>
        <p:txBody>
          <a:bodyPr/>
          <a:lstStyle/>
          <a:p>
            <a:r>
              <a:rPr lang="en-GB" sz="4400"/>
              <a:t>Empowering </a:t>
            </a:r>
            <a:br>
              <a:rPr lang="en-GB" sz="4400"/>
            </a:br>
            <a:r>
              <a:rPr lang="en-GB" sz="4400"/>
              <a:t>Brands at the Edge</a:t>
            </a:r>
            <a:endParaRPr lang="en-NL"/>
          </a:p>
        </p:txBody>
      </p:sp>
      <p:sp>
        <p:nvSpPr>
          <p:cNvPr id="6" name="Text Placeholder 5">
            <a:extLst>
              <a:ext uri="{FF2B5EF4-FFF2-40B4-BE49-F238E27FC236}">
                <a16:creationId xmlns:a16="http://schemas.microsoft.com/office/drawing/2014/main" id="{DF4C73A2-9895-E059-BBC4-8A8B4F5626E5}"/>
              </a:ext>
            </a:extLst>
          </p:cNvPr>
          <p:cNvSpPr>
            <a:spLocks noGrp="1"/>
          </p:cNvSpPr>
          <p:nvPr>
            <p:ph type="body" sz="quarter" idx="27"/>
          </p:nvPr>
        </p:nvSpPr>
        <p:spPr>
          <a:xfrm>
            <a:off x="448206" y="3290321"/>
            <a:ext cx="4725044" cy="1121513"/>
          </a:xfrm>
        </p:spPr>
        <p:txBody>
          <a:bodyPr/>
          <a:lstStyle/>
          <a:p>
            <a:r>
              <a:rPr lang="en-GB"/>
              <a:t>“…delivers an average 1.25x faster object detection inference than the previous generation... AI performance runs entirely on the CPU, freeing the GPU for signage tasks and ensuring flawless video playback without glitches during AI workload spikes."</a:t>
            </a:r>
          </a:p>
          <a:p>
            <a:endParaRPr lang="en-GB"/>
          </a:p>
          <a:p>
            <a:r>
              <a:rPr lang="en-GB" sz="1200"/>
              <a:t>Paolo Prandoni </a:t>
            </a:r>
          </a:p>
          <a:p>
            <a:r>
              <a:rPr lang="en-GB" sz="1200"/>
              <a:t>Chief Scientific Officer </a:t>
            </a:r>
          </a:p>
          <a:p>
            <a:endParaRPr lang="en-NL"/>
          </a:p>
        </p:txBody>
      </p:sp>
      <p:sp>
        <p:nvSpPr>
          <p:cNvPr id="4" name="Footer Placeholder 3">
            <a:extLst>
              <a:ext uri="{FF2B5EF4-FFF2-40B4-BE49-F238E27FC236}">
                <a16:creationId xmlns:a16="http://schemas.microsoft.com/office/drawing/2014/main" id="{7672AD45-228F-31F5-DF0A-555FB90E0F81}"/>
              </a:ext>
            </a:extLst>
          </p:cNvPr>
          <p:cNvSpPr>
            <a:spLocks noGrp="1"/>
          </p:cNvSpPr>
          <p:nvPr>
            <p:ph type="ftr" sz="quarter" idx="28"/>
          </p:nvPr>
        </p:nvSpPr>
        <p:spPr/>
        <p:txBody>
          <a:bodyPr/>
          <a:lstStyle/>
          <a:p>
            <a:r>
              <a:rPr lang="en-GB"/>
              <a:t>CES 2025</a:t>
            </a:r>
          </a:p>
        </p:txBody>
      </p:sp>
      <p:pic>
        <p:nvPicPr>
          <p:cNvPr id="2" name="Picture 2">
            <a:extLst>
              <a:ext uri="{FF2B5EF4-FFF2-40B4-BE49-F238E27FC236}">
                <a16:creationId xmlns:a16="http://schemas.microsoft.com/office/drawing/2014/main" id="{937D5DBF-188E-AFA2-013E-A23320A08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813" y="951121"/>
            <a:ext cx="1093390" cy="43735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AC6F0D7-08E7-CAC8-5F49-90F896948054}"/>
              </a:ext>
            </a:extLst>
          </p:cNvPr>
          <p:cNvGrpSpPr/>
          <p:nvPr/>
        </p:nvGrpSpPr>
        <p:grpSpPr>
          <a:xfrm>
            <a:off x="5783087" y="1881655"/>
            <a:ext cx="5976777" cy="3737684"/>
            <a:chOff x="4705463" y="2516694"/>
            <a:chExt cx="3544888" cy="3597390"/>
          </a:xfrm>
          <a:gradFill>
            <a:gsLst>
              <a:gs pos="0">
                <a:schemeClr val="bg2"/>
              </a:gs>
              <a:gs pos="46000">
                <a:srgbClr val="6AB3D2"/>
              </a:gs>
              <a:gs pos="100000">
                <a:srgbClr val="000F8A"/>
              </a:gs>
            </a:gsLst>
            <a:lin ang="2700000" scaled="0"/>
          </a:gradFill>
          <a:effectLst>
            <a:reflection blurRad="282761" stA="50000" endA="300" endPos="24325" dist="152400" dir="5400000" sy="-100000" algn="bl" rotWithShape="0"/>
          </a:effectLst>
        </p:grpSpPr>
        <p:sp>
          <p:nvSpPr>
            <p:cNvPr id="8" name="Content Placeholder 2">
              <a:extLst>
                <a:ext uri="{FF2B5EF4-FFF2-40B4-BE49-F238E27FC236}">
                  <a16:creationId xmlns:a16="http://schemas.microsoft.com/office/drawing/2014/main" id="{D05B5EAF-2757-957E-1CE1-61F5909F1E24}"/>
                </a:ext>
              </a:extLst>
            </p:cNvPr>
            <p:cNvSpPr txBox="1">
              <a:spLocks/>
            </p:cNvSpPr>
            <p:nvPr/>
          </p:nvSpPr>
          <p:spPr>
            <a:xfrm>
              <a:off x="4705463" y="4364544"/>
              <a:ext cx="3544888" cy="825615"/>
            </a:xfrm>
            <a:prstGeom prst="rect">
              <a:avLst/>
            </a:prstGeom>
            <a:grpFill/>
            <a:ln w="3175">
              <a:noFill/>
              <a:miter lim="800000"/>
            </a:ln>
          </p:spPr>
          <p:txBody>
            <a:bodyPr vert="horz" lIns="1620000" tIns="144000" rIns="144000" bIns="144000" rtlCol="0" anchor="ctr">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spcBef>
                  <a:spcPts val="0"/>
                </a:spcBef>
                <a:spcAft>
                  <a:spcPts val="0"/>
                </a:spcAft>
                <a:buClrTx/>
                <a:buSzTx/>
                <a:buFont typeface="Wingdings" panose="05000000000000000000" pitchFamily="2" charset="2"/>
                <a:buNone/>
                <a:tabLst/>
                <a:defRPr/>
              </a:pPr>
              <a:r>
                <a:rPr kumimoji="0" lang="en-US" b="0" i="0" u="none" strike="noStrike" kern="1200" cap="none" spc="-20" normalizeH="0" baseline="0" noProof="0">
                  <a:ln>
                    <a:noFill/>
                  </a:ln>
                  <a:solidFill>
                    <a:srgbClr val="FFFFFF"/>
                  </a:solidFill>
                  <a:effectLst/>
                  <a:uLnTx/>
                  <a:uFillTx/>
                  <a:latin typeface="IntelOne Display Light" panose="020B0403020203020204" pitchFamily="34" charset="77"/>
                  <a:ea typeface="Helvetica Neue"/>
                  <a:cs typeface="Arial"/>
                </a:rPr>
                <a:t>Software layer underpinning trained model </a:t>
              </a:r>
            </a:p>
          </p:txBody>
        </p:sp>
        <p:sp>
          <p:nvSpPr>
            <p:cNvPr id="9" name="Content Placeholder 2">
              <a:extLst>
                <a:ext uri="{FF2B5EF4-FFF2-40B4-BE49-F238E27FC236}">
                  <a16:creationId xmlns:a16="http://schemas.microsoft.com/office/drawing/2014/main" id="{907A5794-2706-2CC2-AB30-420D84EDC4C8}"/>
                </a:ext>
              </a:extLst>
            </p:cNvPr>
            <p:cNvSpPr txBox="1">
              <a:spLocks/>
            </p:cNvSpPr>
            <p:nvPr/>
          </p:nvSpPr>
          <p:spPr>
            <a:xfrm>
              <a:off x="4705463" y="2516694"/>
              <a:ext cx="3544888" cy="825615"/>
            </a:xfrm>
            <a:prstGeom prst="rect">
              <a:avLst/>
            </a:prstGeom>
            <a:grpFill/>
            <a:ln w="3175">
              <a:noFill/>
              <a:miter lim="800000"/>
            </a:ln>
          </p:spPr>
          <p:txBody>
            <a:bodyPr vert="horz" lIns="1620000" tIns="144000" rIns="144000" bIns="144000" rtlCol="0" anchor="ctr">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spcBef>
                  <a:spcPts val="0"/>
                </a:spcBef>
                <a:spcAft>
                  <a:spcPts val="0"/>
                </a:spcAft>
                <a:buClrTx/>
                <a:buSzTx/>
                <a:buFont typeface="Wingdings" panose="05000000000000000000" pitchFamily="2" charset="2"/>
                <a:buNone/>
                <a:tabLst/>
                <a:defRPr/>
              </a:pPr>
              <a:r>
                <a:rPr kumimoji="0" lang="en-US" b="0" i="0" u="none" strike="noStrike" kern="1200" cap="none" spc="-20" normalizeH="0" baseline="0" noProof="0">
                  <a:ln>
                    <a:noFill/>
                  </a:ln>
                  <a:solidFill>
                    <a:srgbClr val="FFFFFF"/>
                  </a:solidFill>
                  <a:effectLst/>
                  <a:uLnTx/>
                  <a:uFillTx/>
                  <a:latin typeface="IntelOne Display Light" panose="020B0403020203020204" pitchFamily="34" charset="77"/>
                  <a:ea typeface="Helvetica Neue"/>
                  <a:cs typeface="Arial"/>
                </a:rPr>
                <a:t>Audience measurement platform</a:t>
              </a:r>
            </a:p>
          </p:txBody>
        </p:sp>
        <p:sp>
          <p:nvSpPr>
            <p:cNvPr id="10" name="Content Placeholder 2">
              <a:extLst>
                <a:ext uri="{FF2B5EF4-FFF2-40B4-BE49-F238E27FC236}">
                  <a16:creationId xmlns:a16="http://schemas.microsoft.com/office/drawing/2014/main" id="{37AA980A-7910-5287-A8AD-DE9BADD25335}"/>
                </a:ext>
              </a:extLst>
            </p:cNvPr>
            <p:cNvSpPr txBox="1">
              <a:spLocks/>
            </p:cNvSpPr>
            <p:nvPr/>
          </p:nvSpPr>
          <p:spPr>
            <a:xfrm>
              <a:off x="4705463" y="5288469"/>
              <a:ext cx="3544888" cy="825615"/>
            </a:xfrm>
            <a:prstGeom prst="rect">
              <a:avLst/>
            </a:prstGeom>
            <a:grpFill/>
            <a:ln w="3175">
              <a:noFill/>
              <a:miter lim="800000"/>
            </a:ln>
          </p:spPr>
          <p:txBody>
            <a:bodyPr vert="horz" lIns="1620000" tIns="144000" rIns="144000" bIns="144000" rtlCol="0" anchor="ctr">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spcBef>
                  <a:spcPts val="0"/>
                </a:spcBef>
                <a:spcAft>
                  <a:spcPts val="0"/>
                </a:spcAft>
                <a:buClrTx/>
                <a:buSzTx/>
                <a:buFont typeface="Wingdings" panose="05000000000000000000" pitchFamily="2" charset="2"/>
                <a:buNone/>
                <a:tabLst/>
                <a:defRPr/>
              </a:pPr>
              <a:r>
                <a:rPr kumimoji="0" lang="en-US" b="0" i="0" u="none" strike="noStrike" kern="1200" cap="none" spc="-20" normalizeH="0" baseline="0" noProof="0">
                  <a:ln>
                    <a:noFill/>
                  </a:ln>
                  <a:solidFill>
                    <a:srgbClr val="FFFFFF"/>
                  </a:solidFill>
                  <a:effectLst/>
                  <a:uLnTx/>
                  <a:uFillTx/>
                  <a:latin typeface="IntelOne Display Light" panose="020B0403020203020204" pitchFamily="34" charset="77"/>
                  <a:ea typeface="Helvetica Neue"/>
                  <a:cs typeface="Arial"/>
                </a:rPr>
                <a:t>Hardware layer with built-in AI accelerators </a:t>
              </a:r>
            </a:p>
          </p:txBody>
        </p:sp>
        <p:sp>
          <p:nvSpPr>
            <p:cNvPr id="11" name="Content Placeholder 2">
              <a:extLst>
                <a:ext uri="{FF2B5EF4-FFF2-40B4-BE49-F238E27FC236}">
                  <a16:creationId xmlns:a16="http://schemas.microsoft.com/office/drawing/2014/main" id="{B0C30BE7-0A3A-7074-ABE4-60F9085C34E8}"/>
                </a:ext>
              </a:extLst>
            </p:cNvPr>
            <p:cNvSpPr txBox="1">
              <a:spLocks/>
            </p:cNvSpPr>
            <p:nvPr/>
          </p:nvSpPr>
          <p:spPr>
            <a:xfrm>
              <a:off x="4705463" y="3440619"/>
              <a:ext cx="3544888" cy="825615"/>
            </a:xfrm>
            <a:prstGeom prst="rect">
              <a:avLst/>
            </a:prstGeom>
            <a:grpFill/>
            <a:ln w="3175">
              <a:noFill/>
              <a:miter lim="800000"/>
            </a:ln>
          </p:spPr>
          <p:txBody>
            <a:bodyPr vert="horz" lIns="1620000" tIns="144000" rIns="144000" bIns="144000" rtlCol="0" anchor="ctr">
              <a:noAutofit/>
            </a:bodyPr>
            <a:lstStyle>
              <a:defPPr>
                <a:defRPr lang="en-US"/>
              </a:defPPr>
              <a:lvl1pPr indent="0" defTabSz="609570">
                <a:spcBef>
                  <a:spcPts val="1600"/>
                </a:spcBef>
                <a:spcAft>
                  <a:spcPts val="0"/>
                </a:spcAft>
                <a:buFont typeface="Wingdings" panose="05000000000000000000" pitchFamily="2" charset="2"/>
                <a:buNone/>
                <a:defRPr b="0">
                  <a:solidFill>
                    <a:schemeClr val="accent1"/>
                  </a:solidFill>
                  <a:cs typeface="Intel Clear" panose="020B0604020203020204" pitchFamily="34" charset="0"/>
                </a:defRPr>
              </a:lvl1pPr>
              <a:lvl2pPr marL="300551" indent="-300551" defTabSz="609570">
                <a:spcBef>
                  <a:spcPts val="1600"/>
                </a:spcBef>
                <a:buFont typeface="Wingdings" charset="2"/>
                <a:buChar char="§"/>
                <a:defRPr sz="2133" baseline="0">
                  <a:solidFill>
                    <a:schemeClr val="tx2"/>
                  </a:solidFill>
                  <a:cs typeface="Intel Clear" panose="020B0604020203020204" pitchFamily="34" charset="0"/>
                </a:defRPr>
              </a:lvl2pPr>
              <a:lvl3pPr marL="761962" indent="-304784" defTabSz="609570">
                <a:spcBef>
                  <a:spcPts val="1067"/>
                </a:spcBef>
                <a:buFont typeface="Intel Clear" panose="020B0604020203020204" pitchFamily="34" charset="0"/>
                <a:buChar char="–"/>
                <a:defRPr sz="2133">
                  <a:solidFill>
                    <a:schemeClr val="tx2"/>
                  </a:solidFill>
                  <a:cs typeface="Intel Clear" panose="020B0604020203020204" pitchFamily="34" charset="0"/>
                </a:defRPr>
              </a:lvl3pPr>
              <a:lvl4pPr marL="1293220" indent="-304784" defTabSz="609570">
                <a:spcBef>
                  <a:spcPct val="20000"/>
                </a:spcBef>
                <a:buFont typeface="Arial"/>
                <a:buChar char="–"/>
                <a:defRPr sz="1867">
                  <a:solidFill>
                    <a:schemeClr val="tx2"/>
                  </a:solidFill>
                  <a:cs typeface="Intel Clear" panose="020B0604020203020204" pitchFamily="34" charset="0"/>
                </a:defRPr>
              </a:lvl4pPr>
              <a:lvl5pPr marL="1758863" indent="-304784" defTabSz="609570">
                <a:spcBef>
                  <a:spcPct val="20000"/>
                </a:spcBef>
                <a:buFont typeface="Intel Clear" panose="020B0604020203020204" pitchFamily="34" charset="0"/>
                <a:buChar char="–"/>
                <a:defRPr sz="1867">
                  <a:solidFill>
                    <a:schemeClr val="tx2"/>
                  </a:solidFill>
                  <a:cs typeface="Intel Clear" panose="020B0604020203020204" pitchFamily="34" charset="0"/>
                </a:defRPr>
              </a:lvl5pPr>
              <a:lvl6pPr marL="3352632" indent="-304784" defTabSz="609570">
                <a:spcBef>
                  <a:spcPct val="20000"/>
                </a:spcBef>
                <a:buFont typeface="Arial"/>
                <a:buChar char="•"/>
                <a:defRPr sz="2667"/>
              </a:lvl6pPr>
              <a:lvl7pPr marL="3962202" indent="-304784" defTabSz="609570">
                <a:spcBef>
                  <a:spcPct val="20000"/>
                </a:spcBef>
                <a:buFont typeface="Arial"/>
                <a:buChar char="•"/>
                <a:defRPr sz="2667"/>
              </a:lvl7pPr>
              <a:lvl8pPr marL="4571772" indent="-304784" defTabSz="609570">
                <a:spcBef>
                  <a:spcPct val="20000"/>
                </a:spcBef>
                <a:buFont typeface="Arial"/>
                <a:buChar char="•"/>
                <a:defRPr sz="2667"/>
              </a:lvl8pPr>
              <a:lvl9pPr marL="5181341" indent="-304784" defTabSz="609570">
                <a:spcBef>
                  <a:spcPct val="20000"/>
                </a:spcBef>
                <a:buFont typeface="Arial"/>
                <a:buChar char="•"/>
                <a:defRPr sz="2667"/>
              </a:lvl9pPr>
            </a:lstStyle>
            <a:p>
              <a:pPr marL="0" marR="0" lvl="0" indent="0" algn="l" defTabSz="2844790" rtl="0" eaLnBrk="1" fontAlgn="auto" latinLnBrk="0" hangingPunct="1">
                <a:spcBef>
                  <a:spcPts val="0"/>
                </a:spcBef>
                <a:spcAft>
                  <a:spcPts val="0"/>
                </a:spcAft>
                <a:buClrTx/>
                <a:buSzTx/>
                <a:buFont typeface="Wingdings" panose="05000000000000000000" pitchFamily="2" charset="2"/>
                <a:buNone/>
                <a:tabLst/>
                <a:defRPr/>
              </a:pPr>
              <a:r>
                <a:rPr kumimoji="0" lang="en-US" b="0" i="0" u="none" strike="noStrike" kern="1200" cap="none" spc="-20" normalizeH="0" baseline="0" noProof="0">
                  <a:ln>
                    <a:noFill/>
                  </a:ln>
                  <a:solidFill>
                    <a:srgbClr val="FFFFFF"/>
                  </a:solidFill>
                  <a:effectLst/>
                  <a:uLnTx/>
                  <a:uFillTx/>
                  <a:latin typeface="IntelOne Display Light" panose="020B0403020203020204" pitchFamily="34" charset="77"/>
                  <a:ea typeface="Helvetica Neue"/>
                  <a:cs typeface="Arial"/>
                </a:rPr>
                <a:t>Custom object detection multi model</a:t>
              </a:r>
            </a:p>
          </p:txBody>
        </p:sp>
      </p:grpSp>
      <p:sp>
        <p:nvSpPr>
          <p:cNvPr id="3" name="TextBox 2">
            <a:extLst>
              <a:ext uri="{FF2B5EF4-FFF2-40B4-BE49-F238E27FC236}">
                <a16:creationId xmlns:a16="http://schemas.microsoft.com/office/drawing/2014/main" id="{B8B56F65-EE47-3208-1B5B-0E733C3462B6}"/>
              </a:ext>
            </a:extLst>
          </p:cNvPr>
          <p:cNvSpPr txBox="1"/>
          <p:nvPr/>
        </p:nvSpPr>
        <p:spPr>
          <a:xfrm>
            <a:off x="5756436" y="1238661"/>
            <a:ext cx="5976777" cy="523220"/>
          </a:xfrm>
          <a:prstGeom prst="rect">
            <a:avLst/>
          </a:prstGeom>
          <a:noFill/>
        </p:spPr>
        <p:txBody>
          <a:bodyPr wrap="square" lIns="180000">
            <a:spAutoFit/>
          </a:bodyPr>
          <a:lstStyle/>
          <a:p>
            <a:pPr algn="ctr"/>
            <a:r>
              <a:rPr lang="en-US" sz="1400">
                <a:solidFill>
                  <a:schemeClr val="bg1"/>
                </a:solidFill>
                <a:latin typeface="IntelOne Text" panose="020B0503020203020204" pitchFamily="34" charset="77"/>
              </a:rPr>
              <a:t>High fidelity AI detection providing faster, </a:t>
            </a:r>
            <a:br>
              <a:rPr lang="en-US" sz="1400">
                <a:solidFill>
                  <a:schemeClr val="bg1"/>
                </a:solidFill>
                <a:latin typeface="IntelOne Text" panose="020B0503020203020204" pitchFamily="34" charset="77"/>
              </a:rPr>
            </a:br>
            <a:r>
              <a:rPr lang="en-US" sz="1400">
                <a:solidFill>
                  <a:schemeClr val="bg1"/>
                </a:solidFill>
                <a:latin typeface="IntelOne Text" panose="020B0503020203020204" pitchFamily="34" charset="77"/>
              </a:rPr>
              <a:t>more accurate insights that are private</a:t>
            </a:r>
          </a:p>
        </p:txBody>
      </p:sp>
      <p:pic>
        <p:nvPicPr>
          <p:cNvPr id="16" name="Graphic 15">
            <a:extLst>
              <a:ext uri="{FF2B5EF4-FFF2-40B4-BE49-F238E27FC236}">
                <a16:creationId xmlns:a16="http://schemas.microsoft.com/office/drawing/2014/main" id="{F86BED5D-6AC4-4870-6D2D-FC4527AAB9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61517" y="4153377"/>
            <a:ext cx="1158593" cy="221008"/>
          </a:xfrm>
          <a:prstGeom prst="rect">
            <a:avLst/>
          </a:prstGeom>
        </p:spPr>
      </p:pic>
      <p:pic>
        <p:nvPicPr>
          <p:cNvPr id="18" name="Picture 2">
            <a:extLst>
              <a:ext uri="{FF2B5EF4-FFF2-40B4-BE49-F238E27FC236}">
                <a16:creationId xmlns:a16="http://schemas.microsoft.com/office/drawing/2014/main" id="{E953C3E1-64CE-8EE0-46B1-FDF74AE3DC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0553" y="1961997"/>
            <a:ext cx="1025921" cy="677268"/>
          </a:xfrm>
          <a:prstGeom prst="roundRect">
            <a:avLst>
              <a:gd name="adj" fmla="val 0"/>
            </a:avLst>
          </a:prstGeom>
          <a:solidFill>
            <a:srgbClr val="FFFFFF">
              <a:shade val="85000"/>
            </a:srgbClr>
          </a:solidFill>
          <a:ln>
            <a:noFill/>
          </a:ln>
          <a:effectLst/>
        </p:spPr>
      </p:pic>
      <p:grpSp>
        <p:nvGrpSpPr>
          <p:cNvPr id="19" name="Group 18">
            <a:extLst>
              <a:ext uri="{FF2B5EF4-FFF2-40B4-BE49-F238E27FC236}">
                <a16:creationId xmlns:a16="http://schemas.microsoft.com/office/drawing/2014/main" id="{88AAF862-ED9B-6956-7A03-2580FAD198DE}"/>
              </a:ext>
            </a:extLst>
          </p:cNvPr>
          <p:cNvGrpSpPr/>
          <p:nvPr/>
        </p:nvGrpSpPr>
        <p:grpSpPr>
          <a:xfrm>
            <a:off x="5861407" y="2955249"/>
            <a:ext cx="1158703" cy="561323"/>
            <a:chOff x="5030043" y="3099059"/>
            <a:chExt cx="1849450" cy="955838"/>
          </a:xfrm>
          <a:noFill/>
        </p:grpSpPr>
        <p:pic>
          <p:nvPicPr>
            <p:cNvPr id="20" name="Graphic 19" descr="Network outline">
              <a:extLst>
                <a:ext uri="{FF2B5EF4-FFF2-40B4-BE49-F238E27FC236}">
                  <a16:creationId xmlns:a16="http://schemas.microsoft.com/office/drawing/2014/main" id="{371875B1-9AAF-0A82-10E9-9EF0D9E07A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0043" y="3266059"/>
              <a:ext cx="637414" cy="637414"/>
            </a:xfrm>
            <a:prstGeom prst="rect">
              <a:avLst/>
            </a:prstGeom>
          </p:spPr>
        </p:pic>
        <p:pic>
          <p:nvPicPr>
            <p:cNvPr id="21" name="Graphic 20" descr="Network outline">
              <a:extLst>
                <a:ext uri="{FF2B5EF4-FFF2-40B4-BE49-F238E27FC236}">
                  <a16:creationId xmlns:a16="http://schemas.microsoft.com/office/drawing/2014/main" id="{995FBCEF-46CC-A273-0CCB-E57618284427}"/>
                </a:ext>
              </a:extLst>
            </p:cNvPr>
            <p:cNvPicPr>
              <a:picLocks noChangeAspect="1"/>
            </p:cNvPicPr>
            <p:nvPr/>
          </p:nvPicPr>
          <p:blipFill>
            <a:blip r:embed="rId7">
              <a:extLst>
                <a:ext uri="{96DAC541-7B7A-43D3-8B79-37D633B846F1}">
                  <asvg:svgBlip xmlns:asvg="http://schemas.microsoft.com/office/drawing/2016/SVG/main" r:embed="rId9"/>
                </a:ext>
              </a:extLst>
            </a:blip>
            <a:stretch>
              <a:fillRect/>
            </a:stretch>
          </p:blipFill>
          <p:spPr>
            <a:xfrm rot="1220229">
              <a:off x="5440206" y="3099059"/>
              <a:ext cx="637414" cy="637414"/>
            </a:xfrm>
            <a:prstGeom prst="rect">
              <a:avLst/>
            </a:prstGeom>
          </p:spPr>
        </p:pic>
        <p:pic>
          <p:nvPicPr>
            <p:cNvPr id="22" name="Graphic 21" descr="Network outline">
              <a:extLst>
                <a:ext uri="{FF2B5EF4-FFF2-40B4-BE49-F238E27FC236}">
                  <a16:creationId xmlns:a16="http://schemas.microsoft.com/office/drawing/2014/main" id="{89A3814D-2702-FDF3-E84C-3626908C71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828318">
              <a:off x="5859617" y="3417483"/>
              <a:ext cx="637414" cy="637414"/>
            </a:xfrm>
            <a:prstGeom prst="rect">
              <a:avLst/>
            </a:prstGeom>
          </p:spPr>
        </p:pic>
        <p:pic>
          <p:nvPicPr>
            <p:cNvPr id="23" name="Graphic 22" descr="Network outline">
              <a:extLst>
                <a:ext uri="{FF2B5EF4-FFF2-40B4-BE49-F238E27FC236}">
                  <a16:creationId xmlns:a16="http://schemas.microsoft.com/office/drawing/2014/main" id="{41E2C6BF-E630-A3D0-838C-6063A6B74F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670270">
              <a:off x="6242079" y="3381333"/>
              <a:ext cx="637414" cy="637414"/>
            </a:xfrm>
            <a:prstGeom prst="rect">
              <a:avLst/>
            </a:prstGeom>
          </p:spPr>
        </p:pic>
      </p:grpSp>
      <p:grpSp>
        <p:nvGrpSpPr>
          <p:cNvPr id="45" name="Group 44">
            <a:extLst>
              <a:ext uri="{FF2B5EF4-FFF2-40B4-BE49-F238E27FC236}">
                <a16:creationId xmlns:a16="http://schemas.microsoft.com/office/drawing/2014/main" id="{53756071-7CCF-A063-44C5-410C9B44F29C}"/>
              </a:ext>
            </a:extLst>
          </p:cNvPr>
          <p:cNvGrpSpPr/>
          <p:nvPr/>
        </p:nvGrpSpPr>
        <p:grpSpPr>
          <a:xfrm>
            <a:off x="5783088" y="4658103"/>
            <a:ext cx="1507770" cy="1049338"/>
            <a:chOff x="9172792" y="3295522"/>
            <a:chExt cx="1781049" cy="1239523"/>
          </a:xfrm>
        </p:grpSpPr>
        <p:sp>
          <p:nvSpPr>
            <p:cNvPr id="46" name="Rectangle: Rounded Corners 22">
              <a:extLst>
                <a:ext uri="{FF2B5EF4-FFF2-40B4-BE49-F238E27FC236}">
                  <a16:creationId xmlns:a16="http://schemas.microsoft.com/office/drawing/2014/main" id="{285E318C-575D-EFD2-D466-A035A9393662}"/>
                </a:ext>
              </a:extLst>
            </p:cNvPr>
            <p:cNvSpPr/>
            <p:nvPr/>
          </p:nvSpPr>
          <p:spPr>
            <a:xfrm>
              <a:off x="10223440" y="3455576"/>
              <a:ext cx="502742" cy="833623"/>
            </a:xfrm>
            <a:prstGeom prst="roundRect">
              <a:avLst/>
            </a:prstGeom>
            <a:solidFill>
              <a:srgbClr val="FFFFFF">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525252"/>
                </a:solidFill>
                <a:effectLst/>
                <a:uLnTx/>
                <a:uFillTx/>
                <a:latin typeface="IntelOne Display Regular"/>
                <a:cs typeface="Arial"/>
              </a:endParaRPr>
            </a:p>
          </p:txBody>
        </p:sp>
        <p:sp>
          <p:nvSpPr>
            <p:cNvPr id="47" name="Rectangle: Rounded Corners 35">
              <a:extLst>
                <a:ext uri="{FF2B5EF4-FFF2-40B4-BE49-F238E27FC236}">
                  <a16:creationId xmlns:a16="http://schemas.microsoft.com/office/drawing/2014/main" id="{9C077640-3808-4332-005C-88C6CE614FD0}"/>
                </a:ext>
              </a:extLst>
            </p:cNvPr>
            <p:cNvSpPr/>
            <p:nvPr/>
          </p:nvSpPr>
          <p:spPr>
            <a:xfrm>
              <a:off x="9712461" y="3400680"/>
              <a:ext cx="380652" cy="696608"/>
            </a:xfrm>
            <a:prstGeom prst="roundRect">
              <a:avLst/>
            </a:prstGeom>
            <a:solidFill>
              <a:srgbClr val="FFFFFF">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525252"/>
                </a:solidFill>
                <a:effectLst/>
                <a:uLnTx/>
                <a:uFillTx/>
                <a:latin typeface="IntelOne Display Regular"/>
                <a:cs typeface="Arial"/>
              </a:endParaRPr>
            </a:p>
          </p:txBody>
        </p:sp>
        <p:sp>
          <p:nvSpPr>
            <p:cNvPr id="48" name="Rectangle: Rounded Corners 47">
              <a:extLst>
                <a:ext uri="{FF2B5EF4-FFF2-40B4-BE49-F238E27FC236}">
                  <a16:creationId xmlns:a16="http://schemas.microsoft.com/office/drawing/2014/main" id="{C065B860-4B3C-0EAE-DE94-3327299F47E2}"/>
                </a:ext>
              </a:extLst>
            </p:cNvPr>
            <p:cNvSpPr/>
            <p:nvPr/>
          </p:nvSpPr>
          <p:spPr>
            <a:xfrm>
              <a:off x="9244302" y="3521185"/>
              <a:ext cx="304609" cy="582574"/>
            </a:xfrm>
            <a:prstGeom prst="roundRect">
              <a:avLst/>
            </a:prstGeom>
            <a:solidFill>
              <a:srgbClr val="FFFFFF">
                <a:alpha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525252"/>
                </a:solidFill>
                <a:effectLst/>
                <a:uLnTx/>
                <a:uFillTx/>
                <a:latin typeface="IntelOne Display Regular"/>
                <a:cs typeface="Arial"/>
              </a:endParaRPr>
            </a:p>
          </p:txBody>
        </p:sp>
        <p:grpSp>
          <p:nvGrpSpPr>
            <p:cNvPr id="49" name="Group 48">
              <a:extLst>
                <a:ext uri="{FF2B5EF4-FFF2-40B4-BE49-F238E27FC236}">
                  <a16:creationId xmlns:a16="http://schemas.microsoft.com/office/drawing/2014/main" id="{89B6CDE2-D8AC-6E44-708A-D1F582677FAD}"/>
                </a:ext>
              </a:extLst>
            </p:cNvPr>
            <p:cNvGrpSpPr/>
            <p:nvPr/>
          </p:nvGrpSpPr>
          <p:grpSpPr>
            <a:xfrm>
              <a:off x="9172792" y="3295522"/>
              <a:ext cx="1781049" cy="1239523"/>
              <a:chOff x="9172792" y="3295522"/>
              <a:chExt cx="1781049" cy="1239523"/>
            </a:xfrm>
          </p:grpSpPr>
          <p:grpSp>
            <p:nvGrpSpPr>
              <p:cNvPr id="50" name="Group 49">
                <a:extLst>
                  <a:ext uri="{FF2B5EF4-FFF2-40B4-BE49-F238E27FC236}">
                    <a16:creationId xmlns:a16="http://schemas.microsoft.com/office/drawing/2014/main" id="{DA1FEE15-0141-6A0E-BE15-C15B9E79BE3A}"/>
                  </a:ext>
                </a:extLst>
              </p:cNvPr>
              <p:cNvGrpSpPr/>
              <p:nvPr/>
            </p:nvGrpSpPr>
            <p:grpSpPr>
              <a:xfrm>
                <a:off x="10142761" y="3350418"/>
                <a:ext cx="593246" cy="1184627"/>
                <a:chOff x="4263172" y="4982177"/>
                <a:chExt cx="593246" cy="1184627"/>
              </a:xfrm>
            </p:grpSpPr>
            <p:sp>
              <p:nvSpPr>
                <p:cNvPr id="62" name="TextBox 61">
                  <a:extLst>
                    <a:ext uri="{FF2B5EF4-FFF2-40B4-BE49-F238E27FC236}">
                      <a16:creationId xmlns:a16="http://schemas.microsoft.com/office/drawing/2014/main" id="{5C682928-862D-664A-2DB7-5A8323835373}"/>
                    </a:ext>
                  </a:extLst>
                </p:cNvPr>
                <p:cNvSpPr txBox="1"/>
                <p:nvPr/>
              </p:nvSpPr>
              <p:spPr>
                <a:xfrm rot="16200000">
                  <a:off x="4029298" y="5349634"/>
                  <a:ext cx="824068" cy="30902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FFFFFF"/>
                      </a:solidFill>
                      <a:effectLst/>
                      <a:uLnTx/>
                      <a:uFillTx/>
                      <a:latin typeface="IntelOne Display Regular"/>
                      <a:cs typeface="Arial"/>
                    </a:rPr>
                    <a:t>Signage</a:t>
                  </a:r>
                </a:p>
              </p:txBody>
            </p:sp>
            <p:sp>
              <p:nvSpPr>
                <p:cNvPr id="63" name="Freeform: Shape 18">
                  <a:extLst>
                    <a:ext uri="{FF2B5EF4-FFF2-40B4-BE49-F238E27FC236}">
                      <a16:creationId xmlns:a16="http://schemas.microsoft.com/office/drawing/2014/main" id="{2486310B-5120-E079-E488-73F80C6580D5}"/>
                    </a:ext>
                  </a:extLst>
                </p:cNvPr>
                <p:cNvSpPr/>
                <p:nvPr/>
              </p:nvSpPr>
              <p:spPr>
                <a:xfrm>
                  <a:off x="4263172" y="4982177"/>
                  <a:ext cx="593246" cy="1184627"/>
                </a:xfrm>
                <a:custGeom>
                  <a:avLst/>
                  <a:gdLst>
                    <a:gd name="connsiteX0" fmla="*/ 723900 w 762000"/>
                    <a:gd name="connsiteY0" fmla="*/ 0 h 647842"/>
                    <a:gd name="connsiteX1" fmla="*/ 38100 w 762000"/>
                    <a:gd name="connsiteY1" fmla="*/ 0 h 647842"/>
                    <a:gd name="connsiteX2" fmla="*/ 0 w 762000"/>
                    <a:gd name="connsiteY2" fmla="*/ 38100 h 647842"/>
                    <a:gd name="connsiteX3" fmla="*/ 0 w 762000"/>
                    <a:gd name="connsiteY3" fmla="*/ 495443 h 647842"/>
                    <a:gd name="connsiteX4" fmla="*/ 38100 w 762000"/>
                    <a:gd name="connsiteY4" fmla="*/ 533543 h 647842"/>
                    <a:gd name="connsiteX5" fmla="*/ 314325 w 762000"/>
                    <a:gd name="connsiteY5" fmla="*/ 533543 h 647842"/>
                    <a:gd name="connsiteX6" fmla="*/ 314325 w 762000"/>
                    <a:gd name="connsiteY6" fmla="*/ 628793 h 647842"/>
                    <a:gd name="connsiteX7" fmla="*/ 209550 w 762000"/>
                    <a:gd name="connsiteY7" fmla="*/ 628793 h 647842"/>
                    <a:gd name="connsiteX8" fmla="*/ 209550 w 762000"/>
                    <a:gd name="connsiteY8" fmla="*/ 647843 h 647842"/>
                    <a:gd name="connsiteX9" fmla="*/ 552450 w 762000"/>
                    <a:gd name="connsiteY9" fmla="*/ 647843 h 647842"/>
                    <a:gd name="connsiteX10" fmla="*/ 552450 w 762000"/>
                    <a:gd name="connsiteY10" fmla="*/ 628793 h 647842"/>
                    <a:gd name="connsiteX11" fmla="*/ 447675 w 762000"/>
                    <a:gd name="connsiteY11" fmla="*/ 628793 h 647842"/>
                    <a:gd name="connsiteX12" fmla="*/ 447675 w 762000"/>
                    <a:gd name="connsiteY12" fmla="*/ 533543 h 647842"/>
                    <a:gd name="connsiteX13" fmla="*/ 723900 w 762000"/>
                    <a:gd name="connsiteY13" fmla="*/ 533543 h 647842"/>
                    <a:gd name="connsiteX14" fmla="*/ 762000 w 762000"/>
                    <a:gd name="connsiteY14" fmla="*/ 495443 h 647842"/>
                    <a:gd name="connsiteX15" fmla="*/ 762000 w 762000"/>
                    <a:gd name="connsiteY15" fmla="*/ 38100 h 647842"/>
                    <a:gd name="connsiteX16" fmla="*/ 723900 w 762000"/>
                    <a:gd name="connsiteY16" fmla="*/ 0 h 647842"/>
                    <a:gd name="connsiteX17" fmla="*/ 428625 w 762000"/>
                    <a:gd name="connsiteY17" fmla="*/ 628831 h 647842"/>
                    <a:gd name="connsiteX18" fmla="*/ 333375 w 762000"/>
                    <a:gd name="connsiteY18" fmla="*/ 628831 h 647842"/>
                    <a:gd name="connsiteX19" fmla="*/ 333375 w 762000"/>
                    <a:gd name="connsiteY19" fmla="*/ 533581 h 647842"/>
                    <a:gd name="connsiteX20" fmla="*/ 428625 w 762000"/>
                    <a:gd name="connsiteY20" fmla="*/ 533581 h 647842"/>
                    <a:gd name="connsiteX21" fmla="*/ 742950 w 762000"/>
                    <a:gd name="connsiteY21" fmla="*/ 495481 h 647842"/>
                    <a:gd name="connsiteX22" fmla="*/ 723900 w 762000"/>
                    <a:gd name="connsiteY22" fmla="*/ 514531 h 647842"/>
                    <a:gd name="connsiteX23" fmla="*/ 38100 w 762000"/>
                    <a:gd name="connsiteY23" fmla="*/ 514531 h 647842"/>
                    <a:gd name="connsiteX24" fmla="*/ 19050 w 762000"/>
                    <a:gd name="connsiteY24" fmla="*/ 495481 h 647842"/>
                    <a:gd name="connsiteX25" fmla="*/ 19050 w 762000"/>
                    <a:gd name="connsiteY25" fmla="*/ 38100 h 647842"/>
                    <a:gd name="connsiteX26" fmla="*/ 38100 w 762000"/>
                    <a:gd name="connsiteY26" fmla="*/ 19050 h 647842"/>
                    <a:gd name="connsiteX27" fmla="*/ 723900 w 762000"/>
                    <a:gd name="connsiteY27" fmla="*/ 19050 h 647842"/>
                    <a:gd name="connsiteX28" fmla="*/ 742950 w 762000"/>
                    <a:gd name="connsiteY28" fmla="*/ 38100 h 64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2000" h="647842">
                      <a:moveTo>
                        <a:pt x="723900" y="0"/>
                      </a:moveTo>
                      <a:lnTo>
                        <a:pt x="38100" y="0"/>
                      </a:lnTo>
                      <a:cubicBezTo>
                        <a:pt x="17084" y="63"/>
                        <a:pt x="63" y="17084"/>
                        <a:pt x="0" y="38100"/>
                      </a:cubicBezTo>
                      <a:lnTo>
                        <a:pt x="0" y="495443"/>
                      </a:lnTo>
                      <a:cubicBezTo>
                        <a:pt x="68" y="516457"/>
                        <a:pt x="17086" y="533475"/>
                        <a:pt x="38100" y="533543"/>
                      </a:cubicBezTo>
                      <a:lnTo>
                        <a:pt x="314325" y="533543"/>
                      </a:lnTo>
                      <a:lnTo>
                        <a:pt x="314325" y="628793"/>
                      </a:lnTo>
                      <a:lnTo>
                        <a:pt x="209550" y="628793"/>
                      </a:lnTo>
                      <a:lnTo>
                        <a:pt x="209550" y="647843"/>
                      </a:lnTo>
                      <a:lnTo>
                        <a:pt x="552450" y="647843"/>
                      </a:lnTo>
                      <a:lnTo>
                        <a:pt x="552450" y="628793"/>
                      </a:lnTo>
                      <a:lnTo>
                        <a:pt x="447675" y="628793"/>
                      </a:lnTo>
                      <a:lnTo>
                        <a:pt x="447675" y="533543"/>
                      </a:lnTo>
                      <a:lnTo>
                        <a:pt x="723900" y="533543"/>
                      </a:lnTo>
                      <a:cubicBezTo>
                        <a:pt x="744914" y="533475"/>
                        <a:pt x="761932" y="516457"/>
                        <a:pt x="762000" y="495443"/>
                      </a:cubicBezTo>
                      <a:lnTo>
                        <a:pt x="762000" y="38100"/>
                      </a:lnTo>
                      <a:cubicBezTo>
                        <a:pt x="761937" y="17084"/>
                        <a:pt x="744916" y="63"/>
                        <a:pt x="723900" y="0"/>
                      </a:cubicBezTo>
                      <a:close/>
                      <a:moveTo>
                        <a:pt x="428625" y="628831"/>
                      </a:moveTo>
                      <a:lnTo>
                        <a:pt x="333375" y="628831"/>
                      </a:lnTo>
                      <a:lnTo>
                        <a:pt x="333375" y="533581"/>
                      </a:lnTo>
                      <a:lnTo>
                        <a:pt x="428625" y="533581"/>
                      </a:lnTo>
                      <a:close/>
                      <a:moveTo>
                        <a:pt x="742950" y="495481"/>
                      </a:moveTo>
                      <a:cubicBezTo>
                        <a:pt x="742950" y="506002"/>
                        <a:pt x="734421" y="514531"/>
                        <a:pt x="723900" y="514531"/>
                      </a:cubicBezTo>
                      <a:lnTo>
                        <a:pt x="38100" y="514531"/>
                      </a:lnTo>
                      <a:cubicBezTo>
                        <a:pt x="27579" y="514531"/>
                        <a:pt x="19050" y="506002"/>
                        <a:pt x="19050" y="495481"/>
                      </a:cubicBezTo>
                      <a:lnTo>
                        <a:pt x="19050" y="38100"/>
                      </a:lnTo>
                      <a:cubicBezTo>
                        <a:pt x="19050" y="27579"/>
                        <a:pt x="27579" y="19050"/>
                        <a:pt x="38100" y="19050"/>
                      </a:cubicBezTo>
                      <a:lnTo>
                        <a:pt x="723900" y="19050"/>
                      </a:lnTo>
                      <a:cubicBezTo>
                        <a:pt x="734421" y="19050"/>
                        <a:pt x="742950" y="27579"/>
                        <a:pt x="742950" y="38100"/>
                      </a:cubicBezTo>
                      <a:close/>
                    </a:path>
                  </a:pathLst>
                </a:custGeom>
                <a:solidFill>
                  <a:srgbClr val="FFFFFF"/>
                </a:solidFill>
                <a:ln w="9525"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IntelOne Display Regular"/>
                    <a:cs typeface="Arial"/>
                  </a:endParaRPr>
                </a:p>
              </p:txBody>
            </p:sp>
            <p:sp>
              <p:nvSpPr>
                <p:cNvPr id="64" name="Rectangle: Rounded Corners 19">
                  <a:extLst>
                    <a:ext uri="{FF2B5EF4-FFF2-40B4-BE49-F238E27FC236}">
                      <a16:creationId xmlns:a16="http://schemas.microsoft.com/office/drawing/2014/main" id="{2281CF80-A411-D7C0-C90E-ABED27AA9AF7}"/>
                    </a:ext>
                  </a:extLst>
                </p:cNvPr>
                <p:cNvSpPr/>
                <p:nvPr/>
              </p:nvSpPr>
              <p:spPr>
                <a:xfrm>
                  <a:off x="4320241" y="5107086"/>
                  <a:ext cx="473149" cy="776298"/>
                </a:xfrm>
                <a:prstGeom prst="roundRect">
                  <a:avLst/>
                </a:prstGeom>
                <a:noFill/>
                <a:ln w="9525"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IntelOne Display Regular"/>
                    <a:cs typeface="Arial"/>
                  </a:endParaRPr>
                </a:p>
              </p:txBody>
            </p:sp>
            <p:cxnSp>
              <p:nvCxnSpPr>
                <p:cNvPr id="65" name="Straight Connector 64">
                  <a:extLst>
                    <a:ext uri="{FF2B5EF4-FFF2-40B4-BE49-F238E27FC236}">
                      <a16:creationId xmlns:a16="http://schemas.microsoft.com/office/drawing/2014/main" id="{B8D23204-6840-8622-0E3B-8555F7DE61C6}"/>
                    </a:ext>
                  </a:extLst>
                </p:cNvPr>
                <p:cNvCxnSpPr>
                  <a:cxnSpLocks/>
                </p:cNvCxnSpPr>
                <p:nvPr/>
              </p:nvCxnSpPr>
              <p:spPr>
                <a:xfrm>
                  <a:off x="4459683" y="5059425"/>
                  <a:ext cx="185895" cy="0"/>
                </a:xfrm>
                <a:prstGeom prst="line">
                  <a:avLst/>
                </a:prstGeom>
                <a:noFill/>
                <a:ln w="28575" cap="flat" cmpd="sng" algn="ctr">
                  <a:solidFill>
                    <a:srgbClr val="FFFFFF"/>
                  </a:solidFill>
                  <a:prstDash val="solid"/>
                  <a:miter lim="800000"/>
                </a:ln>
                <a:effectLst/>
              </p:spPr>
            </p:cxnSp>
          </p:grpSp>
          <p:grpSp>
            <p:nvGrpSpPr>
              <p:cNvPr id="51" name="Group 50">
                <a:extLst>
                  <a:ext uri="{FF2B5EF4-FFF2-40B4-BE49-F238E27FC236}">
                    <a16:creationId xmlns:a16="http://schemas.microsoft.com/office/drawing/2014/main" id="{7589D7C6-2891-B75F-68B8-3ECA3C4CB3AA}"/>
                  </a:ext>
                </a:extLst>
              </p:cNvPr>
              <p:cNvGrpSpPr/>
              <p:nvPr/>
            </p:nvGrpSpPr>
            <p:grpSpPr>
              <a:xfrm>
                <a:off x="9612165" y="3295522"/>
                <a:ext cx="468794" cy="989920"/>
                <a:chOff x="4237263" y="4982177"/>
                <a:chExt cx="619155" cy="1184627"/>
              </a:xfrm>
            </p:grpSpPr>
            <p:sp>
              <p:nvSpPr>
                <p:cNvPr id="58" name="TextBox 57">
                  <a:extLst>
                    <a:ext uri="{FF2B5EF4-FFF2-40B4-BE49-F238E27FC236}">
                      <a16:creationId xmlns:a16="http://schemas.microsoft.com/office/drawing/2014/main" id="{0884896A-D06C-2382-2368-9E2470737E19}"/>
                    </a:ext>
                  </a:extLst>
                </p:cNvPr>
                <p:cNvSpPr txBox="1"/>
                <p:nvPr/>
              </p:nvSpPr>
              <p:spPr>
                <a:xfrm rot="16200000">
                  <a:off x="3948257" y="5300079"/>
                  <a:ext cx="986154" cy="40814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FFFFFF"/>
                      </a:solidFill>
                      <a:effectLst/>
                      <a:uLnTx/>
                      <a:uFillTx/>
                      <a:latin typeface="IntelOne Display Regular"/>
                      <a:cs typeface="Arial"/>
                    </a:rPr>
                    <a:t>Signage</a:t>
                  </a:r>
                </a:p>
              </p:txBody>
            </p:sp>
            <p:sp>
              <p:nvSpPr>
                <p:cNvPr id="59" name="Freeform: Shape 38">
                  <a:extLst>
                    <a:ext uri="{FF2B5EF4-FFF2-40B4-BE49-F238E27FC236}">
                      <a16:creationId xmlns:a16="http://schemas.microsoft.com/office/drawing/2014/main" id="{699924DE-757C-9D7D-1AC5-D26DB20FA97A}"/>
                    </a:ext>
                  </a:extLst>
                </p:cNvPr>
                <p:cNvSpPr/>
                <p:nvPr/>
              </p:nvSpPr>
              <p:spPr>
                <a:xfrm>
                  <a:off x="4263172" y="4982177"/>
                  <a:ext cx="593246" cy="1184627"/>
                </a:xfrm>
                <a:custGeom>
                  <a:avLst/>
                  <a:gdLst>
                    <a:gd name="connsiteX0" fmla="*/ 723900 w 762000"/>
                    <a:gd name="connsiteY0" fmla="*/ 0 h 647842"/>
                    <a:gd name="connsiteX1" fmla="*/ 38100 w 762000"/>
                    <a:gd name="connsiteY1" fmla="*/ 0 h 647842"/>
                    <a:gd name="connsiteX2" fmla="*/ 0 w 762000"/>
                    <a:gd name="connsiteY2" fmla="*/ 38100 h 647842"/>
                    <a:gd name="connsiteX3" fmla="*/ 0 w 762000"/>
                    <a:gd name="connsiteY3" fmla="*/ 495443 h 647842"/>
                    <a:gd name="connsiteX4" fmla="*/ 38100 w 762000"/>
                    <a:gd name="connsiteY4" fmla="*/ 533543 h 647842"/>
                    <a:gd name="connsiteX5" fmla="*/ 314325 w 762000"/>
                    <a:gd name="connsiteY5" fmla="*/ 533543 h 647842"/>
                    <a:gd name="connsiteX6" fmla="*/ 314325 w 762000"/>
                    <a:gd name="connsiteY6" fmla="*/ 628793 h 647842"/>
                    <a:gd name="connsiteX7" fmla="*/ 209550 w 762000"/>
                    <a:gd name="connsiteY7" fmla="*/ 628793 h 647842"/>
                    <a:gd name="connsiteX8" fmla="*/ 209550 w 762000"/>
                    <a:gd name="connsiteY8" fmla="*/ 647843 h 647842"/>
                    <a:gd name="connsiteX9" fmla="*/ 552450 w 762000"/>
                    <a:gd name="connsiteY9" fmla="*/ 647843 h 647842"/>
                    <a:gd name="connsiteX10" fmla="*/ 552450 w 762000"/>
                    <a:gd name="connsiteY10" fmla="*/ 628793 h 647842"/>
                    <a:gd name="connsiteX11" fmla="*/ 447675 w 762000"/>
                    <a:gd name="connsiteY11" fmla="*/ 628793 h 647842"/>
                    <a:gd name="connsiteX12" fmla="*/ 447675 w 762000"/>
                    <a:gd name="connsiteY12" fmla="*/ 533543 h 647842"/>
                    <a:gd name="connsiteX13" fmla="*/ 723900 w 762000"/>
                    <a:gd name="connsiteY13" fmla="*/ 533543 h 647842"/>
                    <a:gd name="connsiteX14" fmla="*/ 762000 w 762000"/>
                    <a:gd name="connsiteY14" fmla="*/ 495443 h 647842"/>
                    <a:gd name="connsiteX15" fmla="*/ 762000 w 762000"/>
                    <a:gd name="connsiteY15" fmla="*/ 38100 h 647842"/>
                    <a:gd name="connsiteX16" fmla="*/ 723900 w 762000"/>
                    <a:gd name="connsiteY16" fmla="*/ 0 h 647842"/>
                    <a:gd name="connsiteX17" fmla="*/ 428625 w 762000"/>
                    <a:gd name="connsiteY17" fmla="*/ 628831 h 647842"/>
                    <a:gd name="connsiteX18" fmla="*/ 333375 w 762000"/>
                    <a:gd name="connsiteY18" fmla="*/ 628831 h 647842"/>
                    <a:gd name="connsiteX19" fmla="*/ 333375 w 762000"/>
                    <a:gd name="connsiteY19" fmla="*/ 533581 h 647842"/>
                    <a:gd name="connsiteX20" fmla="*/ 428625 w 762000"/>
                    <a:gd name="connsiteY20" fmla="*/ 533581 h 647842"/>
                    <a:gd name="connsiteX21" fmla="*/ 742950 w 762000"/>
                    <a:gd name="connsiteY21" fmla="*/ 495481 h 647842"/>
                    <a:gd name="connsiteX22" fmla="*/ 723900 w 762000"/>
                    <a:gd name="connsiteY22" fmla="*/ 514531 h 647842"/>
                    <a:gd name="connsiteX23" fmla="*/ 38100 w 762000"/>
                    <a:gd name="connsiteY23" fmla="*/ 514531 h 647842"/>
                    <a:gd name="connsiteX24" fmla="*/ 19050 w 762000"/>
                    <a:gd name="connsiteY24" fmla="*/ 495481 h 647842"/>
                    <a:gd name="connsiteX25" fmla="*/ 19050 w 762000"/>
                    <a:gd name="connsiteY25" fmla="*/ 38100 h 647842"/>
                    <a:gd name="connsiteX26" fmla="*/ 38100 w 762000"/>
                    <a:gd name="connsiteY26" fmla="*/ 19050 h 647842"/>
                    <a:gd name="connsiteX27" fmla="*/ 723900 w 762000"/>
                    <a:gd name="connsiteY27" fmla="*/ 19050 h 647842"/>
                    <a:gd name="connsiteX28" fmla="*/ 742950 w 762000"/>
                    <a:gd name="connsiteY28" fmla="*/ 38100 h 64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2000" h="647842">
                      <a:moveTo>
                        <a:pt x="723900" y="0"/>
                      </a:moveTo>
                      <a:lnTo>
                        <a:pt x="38100" y="0"/>
                      </a:lnTo>
                      <a:cubicBezTo>
                        <a:pt x="17084" y="63"/>
                        <a:pt x="63" y="17084"/>
                        <a:pt x="0" y="38100"/>
                      </a:cubicBezTo>
                      <a:lnTo>
                        <a:pt x="0" y="495443"/>
                      </a:lnTo>
                      <a:cubicBezTo>
                        <a:pt x="68" y="516457"/>
                        <a:pt x="17086" y="533475"/>
                        <a:pt x="38100" y="533543"/>
                      </a:cubicBezTo>
                      <a:lnTo>
                        <a:pt x="314325" y="533543"/>
                      </a:lnTo>
                      <a:lnTo>
                        <a:pt x="314325" y="628793"/>
                      </a:lnTo>
                      <a:lnTo>
                        <a:pt x="209550" y="628793"/>
                      </a:lnTo>
                      <a:lnTo>
                        <a:pt x="209550" y="647843"/>
                      </a:lnTo>
                      <a:lnTo>
                        <a:pt x="552450" y="647843"/>
                      </a:lnTo>
                      <a:lnTo>
                        <a:pt x="552450" y="628793"/>
                      </a:lnTo>
                      <a:lnTo>
                        <a:pt x="447675" y="628793"/>
                      </a:lnTo>
                      <a:lnTo>
                        <a:pt x="447675" y="533543"/>
                      </a:lnTo>
                      <a:lnTo>
                        <a:pt x="723900" y="533543"/>
                      </a:lnTo>
                      <a:cubicBezTo>
                        <a:pt x="744914" y="533475"/>
                        <a:pt x="761932" y="516457"/>
                        <a:pt x="762000" y="495443"/>
                      </a:cubicBezTo>
                      <a:lnTo>
                        <a:pt x="762000" y="38100"/>
                      </a:lnTo>
                      <a:cubicBezTo>
                        <a:pt x="761937" y="17084"/>
                        <a:pt x="744916" y="63"/>
                        <a:pt x="723900" y="0"/>
                      </a:cubicBezTo>
                      <a:close/>
                      <a:moveTo>
                        <a:pt x="428625" y="628831"/>
                      </a:moveTo>
                      <a:lnTo>
                        <a:pt x="333375" y="628831"/>
                      </a:lnTo>
                      <a:lnTo>
                        <a:pt x="333375" y="533581"/>
                      </a:lnTo>
                      <a:lnTo>
                        <a:pt x="428625" y="533581"/>
                      </a:lnTo>
                      <a:close/>
                      <a:moveTo>
                        <a:pt x="742950" y="495481"/>
                      </a:moveTo>
                      <a:cubicBezTo>
                        <a:pt x="742950" y="506002"/>
                        <a:pt x="734421" y="514531"/>
                        <a:pt x="723900" y="514531"/>
                      </a:cubicBezTo>
                      <a:lnTo>
                        <a:pt x="38100" y="514531"/>
                      </a:lnTo>
                      <a:cubicBezTo>
                        <a:pt x="27579" y="514531"/>
                        <a:pt x="19050" y="506002"/>
                        <a:pt x="19050" y="495481"/>
                      </a:cubicBezTo>
                      <a:lnTo>
                        <a:pt x="19050" y="38100"/>
                      </a:lnTo>
                      <a:cubicBezTo>
                        <a:pt x="19050" y="27579"/>
                        <a:pt x="27579" y="19050"/>
                        <a:pt x="38100" y="19050"/>
                      </a:cubicBezTo>
                      <a:lnTo>
                        <a:pt x="723900" y="19050"/>
                      </a:lnTo>
                      <a:cubicBezTo>
                        <a:pt x="734421" y="19050"/>
                        <a:pt x="742950" y="27579"/>
                        <a:pt x="742950" y="38100"/>
                      </a:cubicBezTo>
                      <a:close/>
                    </a:path>
                  </a:pathLst>
                </a:custGeom>
                <a:solidFill>
                  <a:srgbClr val="FFFFFF"/>
                </a:solidFill>
                <a:ln w="9525"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cs typeface="Arial"/>
                  </a:endParaRPr>
                </a:p>
              </p:txBody>
            </p:sp>
            <p:sp>
              <p:nvSpPr>
                <p:cNvPr id="60" name="Rectangle: Rounded Corners 39">
                  <a:extLst>
                    <a:ext uri="{FF2B5EF4-FFF2-40B4-BE49-F238E27FC236}">
                      <a16:creationId xmlns:a16="http://schemas.microsoft.com/office/drawing/2014/main" id="{B7D02A0A-DB08-6549-4073-FB90DF7208C0}"/>
                    </a:ext>
                  </a:extLst>
                </p:cNvPr>
                <p:cNvSpPr/>
                <p:nvPr/>
              </p:nvSpPr>
              <p:spPr>
                <a:xfrm>
                  <a:off x="4320241" y="5107086"/>
                  <a:ext cx="473149" cy="776298"/>
                </a:xfrm>
                <a:prstGeom prst="roundRect">
                  <a:avLst/>
                </a:prstGeom>
                <a:noFill/>
                <a:ln w="9525"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FFFFFF"/>
                    </a:solidFill>
                    <a:effectLst/>
                    <a:uLnTx/>
                    <a:uFillTx/>
                    <a:latin typeface="IntelOne Display Regular"/>
                    <a:cs typeface="Arial"/>
                  </a:endParaRPr>
                </a:p>
              </p:txBody>
            </p:sp>
            <p:cxnSp>
              <p:nvCxnSpPr>
                <p:cNvPr id="61" name="Straight Connector 60">
                  <a:extLst>
                    <a:ext uri="{FF2B5EF4-FFF2-40B4-BE49-F238E27FC236}">
                      <a16:creationId xmlns:a16="http://schemas.microsoft.com/office/drawing/2014/main" id="{034D2CD0-06AE-9805-14E7-50152C674060}"/>
                    </a:ext>
                  </a:extLst>
                </p:cNvPr>
                <p:cNvCxnSpPr>
                  <a:cxnSpLocks/>
                </p:cNvCxnSpPr>
                <p:nvPr/>
              </p:nvCxnSpPr>
              <p:spPr>
                <a:xfrm>
                  <a:off x="4459683" y="5059425"/>
                  <a:ext cx="185895" cy="0"/>
                </a:xfrm>
                <a:prstGeom prst="line">
                  <a:avLst/>
                </a:prstGeom>
                <a:noFill/>
                <a:ln w="28575" cap="flat" cmpd="sng" algn="ctr">
                  <a:solidFill>
                    <a:srgbClr val="FFFFFF"/>
                  </a:solidFill>
                  <a:prstDash val="solid"/>
                  <a:miter lim="800000"/>
                </a:ln>
                <a:effectLst/>
              </p:spPr>
            </p:cxnSp>
          </p:grpSp>
          <p:pic>
            <p:nvPicPr>
              <p:cNvPr id="52" name="Google Shape;109;p16">
                <a:extLst>
                  <a:ext uri="{FF2B5EF4-FFF2-40B4-BE49-F238E27FC236}">
                    <a16:creationId xmlns:a16="http://schemas.microsoft.com/office/drawing/2014/main" id="{4ACE8F4E-4C32-A96F-761D-2D2A9CD1E116}"/>
                  </a:ext>
                </a:extLst>
              </p:cNvPr>
              <p:cNvPicPr>
                <a:picLocks noChangeAspect="1"/>
              </p:cNvPicPr>
              <p:nvPr/>
            </p:nvPicPr>
            <p:blipFill>
              <a:blip r:embed="rId10"/>
              <a:srcRect/>
              <a:stretch/>
            </p:blipFill>
            <p:spPr>
              <a:xfrm>
                <a:off x="10474715" y="3833356"/>
                <a:ext cx="479126" cy="493082"/>
              </a:xfrm>
              <a:prstGeom prst="rect">
                <a:avLst/>
              </a:prstGeom>
              <a:noFill/>
              <a:ln>
                <a:noFill/>
              </a:ln>
            </p:spPr>
          </p:pic>
          <p:grpSp>
            <p:nvGrpSpPr>
              <p:cNvPr id="53" name="Group 52">
                <a:extLst>
                  <a:ext uri="{FF2B5EF4-FFF2-40B4-BE49-F238E27FC236}">
                    <a16:creationId xmlns:a16="http://schemas.microsoft.com/office/drawing/2014/main" id="{80B4A2E2-F509-9958-35C7-1C89BAEB2B22}"/>
                  </a:ext>
                </a:extLst>
              </p:cNvPr>
              <p:cNvGrpSpPr/>
              <p:nvPr/>
            </p:nvGrpSpPr>
            <p:grpSpPr>
              <a:xfrm>
                <a:off x="9172792" y="3416027"/>
                <a:ext cx="378744" cy="827871"/>
                <a:chOff x="4231321" y="4982177"/>
                <a:chExt cx="625097" cy="1184627"/>
              </a:xfrm>
            </p:grpSpPr>
            <p:sp>
              <p:nvSpPr>
                <p:cNvPr id="54" name="TextBox 53">
                  <a:extLst>
                    <a:ext uri="{FF2B5EF4-FFF2-40B4-BE49-F238E27FC236}">
                      <a16:creationId xmlns:a16="http://schemas.microsoft.com/office/drawing/2014/main" id="{F53C1135-1042-6104-6AD6-273389653661}"/>
                    </a:ext>
                  </a:extLst>
                </p:cNvPr>
                <p:cNvSpPr txBox="1"/>
                <p:nvPr/>
              </p:nvSpPr>
              <p:spPr>
                <a:xfrm rot="16200000">
                  <a:off x="3969605" y="5294135"/>
                  <a:ext cx="943458" cy="42002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FFFFFF"/>
                      </a:solidFill>
                      <a:effectLst/>
                      <a:uLnTx/>
                      <a:uFillTx/>
                      <a:latin typeface="IntelOne Display Regular"/>
                      <a:cs typeface="Arial"/>
                    </a:rPr>
                    <a:t>Signage</a:t>
                  </a:r>
                </a:p>
              </p:txBody>
            </p:sp>
            <p:sp>
              <p:nvSpPr>
                <p:cNvPr id="55" name="Freeform: Shape 51">
                  <a:extLst>
                    <a:ext uri="{FF2B5EF4-FFF2-40B4-BE49-F238E27FC236}">
                      <a16:creationId xmlns:a16="http://schemas.microsoft.com/office/drawing/2014/main" id="{E7D16543-8E21-6DAB-5E28-F3237414F6D0}"/>
                    </a:ext>
                  </a:extLst>
                </p:cNvPr>
                <p:cNvSpPr/>
                <p:nvPr/>
              </p:nvSpPr>
              <p:spPr>
                <a:xfrm>
                  <a:off x="4263172" y="4982177"/>
                  <a:ext cx="593246" cy="1184627"/>
                </a:xfrm>
                <a:custGeom>
                  <a:avLst/>
                  <a:gdLst>
                    <a:gd name="connsiteX0" fmla="*/ 723900 w 762000"/>
                    <a:gd name="connsiteY0" fmla="*/ 0 h 647842"/>
                    <a:gd name="connsiteX1" fmla="*/ 38100 w 762000"/>
                    <a:gd name="connsiteY1" fmla="*/ 0 h 647842"/>
                    <a:gd name="connsiteX2" fmla="*/ 0 w 762000"/>
                    <a:gd name="connsiteY2" fmla="*/ 38100 h 647842"/>
                    <a:gd name="connsiteX3" fmla="*/ 0 w 762000"/>
                    <a:gd name="connsiteY3" fmla="*/ 495443 h 647842"/>
                    <a:gd name="connsiteX4" fmla="*/ 38100 w 762000"/>
                    <a:gd name="connsiteY4" fmla="*/ 533543 h 647842"/>
                    <a:gd name="connsiteX5" fmla="*/ 314325 w 762000"/>
                    <a:gd name="connsiteY5" fmla="*/ 533543 h 647842"/>
                    <a:gd name="connsiteX6" fmla="*/ 314325 w 762000"/>
                    <a:gd name="connsiteY6" fmla="*/ 628793 h 647842"/>
                    <a:gd name="connsiteX7" fmla="*/ 209550 w 762000"/>
                    <a:gd name="connsiteY7" fmla="*/ 628793 h 647842"/>
                    <a:gd name="connsiteX8" fmla="*/ 209550 w 762000"/>
                    <a:gd name="connsiteY8" fmla="*/ 647843 h 647842"/>
                    <a:gd name="connsiteX9" fmla="*/ 552450 w 762000"/>
                    <a:gd name="connsiteY9" fmla="*/ 647843 h 647842"/>
                    <a:gd name="connsiteX10" fmla="*/ 552450 w 762000"/>
                    <a:gd name="connsiteY10" fmla="*/ 628793 h 647842"/>
                    <a:gd name="connsiteX11" fmla="*/ 447675 w 762000"/>
                    <a:gd name="connsiteY11" fmla="*/ 628793 h 647842"/>
                    <a:gd name="connsiteX12" fmla="*/ 447675 w 762000"/>
                    <a:gd name="connsiteY12" fmla="*/ 533543 h 647842"/>
                    <a:gd name="connsiteX13" fmla="*/ 723900 w 762000"/>
                    <a:gd name="connsiteY13" fmla="*/ 533543 h 647842"/>
                    <a:gd name="connsiteX14" fmla="*/ 762000 w 762000"/>
                    <a:gd name="connsiteY14" fmla="*/ 495443 h 647842"/>
                    <a:gd name="connsiteX15" fmla="*/ 762000 w 762000"/>
                    <a:gd name="connsiteY15" fmla="*/ 38100 h 647842"/>
                    <a:gd name="connsiteX16" fmla="*/ 723900 w 762000"/>
                    <a:gd name="connsiteY16" fmla="*/ 0 h 647842"/>
                    <a:gd name="connsiteX17" fmla="*/ 428625 w 762000"/>
                    <a:gd name="connsiteY17" fmla="*/ 628831 h 647842"/>
                    <a:gd name="connsiteX18" fmla="*/ 333375 w 762000"/>
                    <a:gd name="connsiteY18" fmla="*/ 628831 h 647842"/>
                    <a:gd name="connsiteX19" fmla="*/ 333375 w 762000"/>
                    <a:gd name="connsiteY19" fmla="*/ 533581 h 647842"/>
                    <a:gd name="connsiteX20" fmla="*/ 428625 w 762000"/>
                    <a:gd name="connsiteY20" fmla="*/ 533581 h 647842"/>
                    <a:gd name="connsiteX21" fmla="*/ 742950 w 762000"/>
                    <a:gd name="connsiteY21" fmla="*/ 495481 h 647842"/>
                    <a:gd name="connsiteX22" fmla="*/ 723900 w 762000"/>
                    <a:gd name="connsiteY22" fmla="*/ 514531 h 647842"/>
                    <a:gd name="connsiteX23" fmla="*/ 38100 w 762000"/>
                    <a:gd name="connsiteY23" fmla="*/ 514531 h 647842"/>
                    <a:gd name="connsiteX24" fmla="*/ 19050 w 762000"/>
                    <a:gd name="connsiteY24" fmla="*/ 495481 h 647842"/>
                    <a:gd name="connsiteX25" fmla="*/ 19050 w 762000"/>
                    <a:gd name="connsiteY25" fmla="*/ 38100 h 647842"/>
                    <a:gd name="connsiteX26" fmla="*/ 38100 w 762000"/>
                    <a:gd name="connsiteY26" fmla="*/ 19050 h 647842"/>
                    <a:gd name="connsiteX27" fmla="*/ 723900 w 762000"/>
                    <a:gd name="connsiteY27" fmla="*/ 19050 h 647842"/>
                    <a:gd name="connsiteX28" fmla="*/ 742950 w 762000"/>
                    <a:gd name="connsiteY28" fmla="*/ 38100 h 64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62000" h="647842">
                      <a:moveTo>
                        <a:pt x="723900" y="0"/>
                      </a:moveTo>
                      <a:lnTo>
                        <a:pt x="38100" y="0"/>
                      </a:lnTo>
                      <a:cubicBezTo>
                        <a:pt x="17084" y="63"/>
                        <a:pt x="63" y="17084"/>
                        <a:pt x="0" y="38100"/>
                      </a:cubicBezTo>
                      <a:lnTo>
                        <a:pt x="0" y="495443"/>
                      </a:lnTo>
                      <a:cubicBezTo>
                        <a:pt x="68" y="516457"/>
                        <a:pt x="17086" y="533475"/>
                        <a:pt x="38100" y="533543"/>
                      </a:cubicBezTo>
                      <a:lnTo>
                        <a:pt x="314325" y="533543"/>
                      </a:lnTo>
                      <a:lnTo>
                        <a:pt x="314325" y="628793"/>
                      </a:lnTo>
                      <a:lnTo>
                        <a:pt x="209550" y="628793"/>
                      </a:lnTo>
                      <a:lnTo>
                        <a:pt x="209550" y="647843"/>
                      </a:lnTo>
                      <a:lnTo>
                        <a:pt x="552450" y="647843"/>
                      </a:lnTo>
                      <a:lnTo>
                        <a:pt x="552450" y="628793"/>
                      </a:lnTo>
                      <a:lnTo>
                        <a:pt x="447675" y="628793"/>
                      </a:lnTo>
                      <a:lnTo>
                        <a:pt x="447675" y="533543"/>
                      </a:lnTo>
                      <a:lnTo>
                        <a:pt x="723900" y="533543"/>
                      </a:lnTo>
                      <a:cubicBezTo>
                        <a:pt x="744914" y="533475"/>
                        <a:pt x="761932" y="516457"/>
                        <a:pt x="762000" y="495443"/>
                      </a:cubicBezTo>
                      <a:lnTo>
                        <a:pt x="762000" y="38100"/>
                      </a:lnTo>
                      <a:cubicBezTo>
                        <a:pt x="761937" y="17084"/>
                        <a:pt x="744916" y="63"/>
                        <a:pt x="723900" y="0"/>
                      </a:cubicBezTo>
                      <a:close/>
                      <a:moveTo>
                        <a:pt x="428625" y="628831"/>
                      </a:moveTo>
                      <a:lnTo>
                        <a:pt x="333375" y="628831"/>
                      </a:lnTo>
                      <a:lnTo>
                        <a:pt x="333375" y="533581"/>
                      </a:lnTo>
                      <a:lnTo>
                        <a:pt x="428625" y="533581"/>
                      </a:lnTo>
                      <a:close/>
                      <a:moveTo>
                        <a:pt x="742950" y="495481"/>
                      </a:moveTo>
                      <a:cubicBezTo>
                        <a:pt x="742950" y="506002"/>
                        <a:pt x="734421" y="514531"/>
                        <a:pt x="723900" y="514531"/>
                      </a:cubicBezTo>
                      <a:lnTo>
                        <a:pt x="38100" y="514531"/>
                      </a:lnTo>
                      <a:cubicBezTo>
                        <a:pt x="27579" y="514531"/>
                        <a:pt x="19050" y="506002"/>
                        <a:pt x="19050" y="495481"/>
                      </a:cubicBezTo>
                      <a:lnTo>
                        <a:pt x="19050" y="38100"/>
                      </a:lnTo>
                      <a:cubicBezTo>
                        <a:pt x="19050" y="27579"/>
                        <a:pt x="27579" y="19050"/>
                        <a:pt x="38100" y="19050"/>
                      </a:cubicBezTo>
                      <a:lnTo>
                        <a:pt x="723900" y="19050"/>
                      </a:lnTo>
                      <a:cubicBezTo>
                        <a:pt x="734421" y="19050"/>
                        <a:pt x="742950" y="27579"/>
                        <a:pt x="742950" y="38100"/>
                      </a:cubicBezTo>
                      <a:close/>
                    </a:path>
                  </a:pathLst>
                </a:custGeom>
                <a:solidFill>
                  <a:srgbClr val="FFFFFF"/>
                </a:solidFill>
                <a:ln w="9525"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IntelOne Display Regular"/>
                    <a:cs typeface="Arial"/>
                  </a:endParaRPr>
                </a:p>
              </p:txBody>
            </p:sp>
            <p:sp>
              <p:nvSpPr>
                <p:cNvPr id="56" name="Rectangle: Rounded Corners 53">
                  <a:extLst>
                    <a:ext uri="{FF2B5EF4-FFF2-40B4-BE49-F238E27FC236}">
                      <a16:creationId xmlns:a16="http://schemas.microsoft.com/office/drawing/2014/main" id="{B20755E4-0B56-8888-EE2B-ECAD4E1E2ABC}"/>
                    </a:ext>
                  </a:extLst>
                </p:cNvPr>
                <p:cNvSpPr/>
                <p:nvPr/>
              </p:nvSpPr>
              <p:spPr>
                <a:xfrm>
                  <a:off x="4320241" y="5107086"/>
                  <a:ext cx="473149" cy="776298"/>
                </a:xfrm>
                <a:prstGeom prst="roundRect">
                  <a:avLst/>
                </a:prstGeom>
                <a:noFill/>
                <a:ln w="9525"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IntelOne Display Regular"/>
                    <a:cs typeface="Arial"/>
                  </a:endParaRPr>
                </a:p>
              </p:txBody>
            </p:sp>
            <p:cxnSp>
              <p:nvCxnSpPr>
                <p:cNvPr id="57" name="Straight Connector 56">
                  <a:extLst>
                    <a:ext uri="{FF2B5EF4-FFF2-40B4-BE49-F238E27FC236}">
                      <a16:creationId xmlns:a16="http://schemas.microsoft.com/office/drawing/2014/main" id="{C05A30F5-554F-CA63-63D3-5FCECDA80931}"/>
                    </a:ext>
                  </a:extLst>
                </p:cNvPr>
                <p:cNvCxnSpPr>
                  <a:cxnSpLocks/>
                </p:cNvCxnSpPr>
                <p:nvPr/>
              </p:nvCxnSpPr>
              <p:spPr>
                <a:xfrm>
                  <a:off x="4459683" y="5059425"/>
                  <a:ext cx="185895" cy="0"/>
                </a:xfrm>
                <a:prstGeom prst="line">
                  <a:avLst/>
                </a:prstGeom>
                <a:noFill/>
                <a:ln w="28575" cap="flat" cmpd="sng" algn="ctr">
                  <a:solidFill>
                    <a:srgbClr val="FFFFFF"/>
                  </a:solidFill>
                  <a:prstDash val="solid"/>
                  <a:miter lim="800000"/>
                </a:ln>
                <a:effectLst/>
              </p:spPr>
            </p:cxnSp>
          </p:grpSp>
        </p:grpSp>
      </p:grpSp>
      <p:sp>
        <p:nvSpPr>
          <p:cNvPr id="66" name="TextBox 65">
            <a:extLst>
              <a:ext uri="{FF2B5EF4-FFF2-40B4-BE49-F238E27FC236}">
                <a16:creationId xmlns:a16="http://schemas.microsoft.com/office/drawing/2014/main" id="{15B4C171-B8EE-35FD-513D-4542D5E32FE7}"/>
              </a:ext>
            </a:extLst>
          </p:cNvPr>
          <p:cNvSpPr txBox="1"/>
          <p:nvPr/>
        </p:nvSpPr>
        <p:spPr>
          <a:xfrm>
            <a:off x="626551" y="6077691"/>
            <a:ext cx="5498318" cy="551709"/>
          </a:xfrm>
          <a:prstGeom prst="rect">
            <a:avLst/>
          </a:prstGeom>
          <a:noFill/>
        </p:spPr>
        <p:txBody>
          <a:bodyPr wrap="square" lIns="0" tIns="0" rIns="0" bIns="0">
            <a:noAutofit/>
          </a:bodyPr>
          <a:lstStyle>
            <a:defPPr>
              <a:defRPr lang="en-US"/>
            </a:defPPr>
            <a:lvl1pPr>
              <a:defRPr sz="7200">
                <a:solidFill>
                  <a:srgbClr val="00C7FD"/>
                </a:solidFill>
                <a:latin typeface="IntelOne Display Regular" panose="020B0503020203020204" pitchFamily="34" charset="77"/>
                <a:ea typeface="Helvetica Neue Roman"/>
                <a:cs typeface="Helvetica Neue Roman"/>
              </a:defRPr>
            </a:lvl1pPr>
          </a:lstStyle>
          <a:p>
            <a:pPr marL="0" marR="0" lvl="0" indent="0" algn="l" defTabSz="914400" rtl="0" eaLnBrk="1" fontAlgn="auto" latinLnBrk="0" hangingPunct="1">
              <a:lnSpc>
                <a:spcPts val="86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rPr>
              <a:t>Intel does not control or audit third-party data.  You should consult other sources to evaluate accuracy.</a:t>
            </a:r>
          </a:p>
          <a:p>
            <a:pPr marL="0" marR="0" lvl="0" indent="0" algn="l" defTabSz="914400" rtl="0" eaLnBrk="1" fontAlgn="auto" latinLnBrk="0" hangingPunct="1">
              <a:lnSpc>
                <a:spcPts val="86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rPr>
              <a:t>Performance varies by use, configuration, and other factors. See configuration details in the back up. </a:t>
            </a:r>
          </a:p>
          <a:p>
            <a:pPr marL="0" marR="0" lvl="0" indent="0" algn="l" defTabSz="914400" rtl="0" eaLnBrk="1" fontAlgn="auto" latinLnBrk="0" hangingPunct="1">
              <a:lnSpc>
                <a:spcPts val="860"/>
              </a:lnSpc>
              <a:spcBef>
                <a:spcPts val="0"/>
              </a:spcBef>
              <a:spcAft>
                <a:spcPts val="0"/>
              </a:spcAft>
              <a:buClrTx/>
              <a:buSzTx/>
              <a:buFontTx/>
              <a:buNone/>
              <a:tabLst/>
              <a:defRPr/>
            </a:pPr>
            <a:r>
              <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rPr>
              <a:t>Read the full list of customer testimonials on the Intel Press Portal.</a:t>
            </a:r>
          </a:p>
          <a:p>
            <a:pPr marL="0" marR="0" lvl="0" indent="0" algn="l" defTabSz="914400" rtl="0" eaLnBrk="1" fontAlgn="auto" latinLnBrk="0" hangingPunct="1">
              <a:lnSpc>
                <a:spcPts val="860"/>
              </a:lnSpc>
              <a:spcBef>
                <a:spcPts val="0"/>
              </a:spcBef>
              <a:spcAft>
                <a:spcPts val="0"/>
              </a:spcAft>
              <a:buClrTx/>
              <a:buSzTx/>
              <a:buFontTx/>
              <a:buNone/>
              <a:tabLst/>
              <a:defRPr/>
            </a:pPr>
            <a:endParaRPr kumimoji="0" lang="en-US" sz="600" b="0" i="0" u="none" strike="noStrike" kern="1200" cap="none" spc="0" normalizeH="0" baseline="0" noProof="0">
              <a:ln>
                <a:noFill/>
              </a:ln>
              <a:solidFill>
                <a:schemeClr val="bg1"/>
              </a:solidFill>
              <a:effectLst/>
              <a:uLnTx/>
              <a:uFillTx/>
              <a:latin typeface="IntelOne Text Light"/>
              <a:ea typeface="Helvetica Neue Roman"/>
              <a:cs typeface="Helvetica Neue Roman"/>
            </a:endParaRPr>
          </a:p>
        </p:txBody>
      </p:sp>
    </p:spTree>
    <p:extLst>
      <p:ext uri="{BB962C8B-B14F-4D97-AF65-F5344CB8AC3E}">
        <p14:creationId xmlns:p14="http://schemas.microsoft.com/office/powerpoint/2010/main" val="356611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ntel Commercial CES- Theme 2025">
  <a:themeElements>
    <a:clrScheme name="Intel CES 2025 | vPro - Ultra">
      <a:dk1>
        <a:srgbClr val="000000"/>
      </a:dk1>
      <a:lt1>
        <a:srgbClr val="FFFFFF"/>
      </a:lt1>
      <a:dk2>
        <a:srgbClr val="505050"/>
      </a:dk2>
      <a:lt2>
        <a:srgbClr val="03C6FC"/>
      </a:lt2>
      <a:accent1>
        <a:srgbClr val="69B2D2"/>
      </a:accent1>
      <a:accent2>
        <a:srgbClr val="00A1C2"/>
      </a:accent2>
      <a:accent3>
        <a:srgbClr val="0178A3"/>
      </a:accent3>
      <a:accent4>
        <a:srgbClr val="5B69FE"/>
      </a:accent4>
      <a:accent5>
        <a:srgbClr val="1D2EB8"/>
      </a:accent5>
      <a:accent6>
        <a:srgbClr val="000F88"/>
      </a:accent6>
      <a:hlink>
        <a:srgbClr val="00C7FD"/>
      </a:hlink>
      <a:folHlink>
        <a:srgbClr val="0068B5"/>
      </a:folHlink>
    </a:clrScheme>
    <a:fontScheme name="Intel2021">
      <a:majorFont>
        <a:latin typeface="IntelOne Display Light"/>
        <a:ea typeface="Helvetica Neue"/>
        <a:cs typeface="Helvetica Neue"/>
      </a:majorFont>
      <a:minorFont>
        <a:latin typeface="IntelOne Text Light"/>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Theme1" id="{FD5E17D2-2CB4-4788-BCBC-F3F658FA850B}" vid="{9C6A121C-822C-4A49-B9CA-A9BF65F8DB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A07FC0E72BC114DB38A2B8597C8E017" ma:contentTypeVersion="12" ma:contentTypeDescription="Create a new document." ma:contentTypeScope="" ma:versionID="2e2068dd8593eb109f6999806e3027df">
  <xsd:schema xmlns:xsd="http://www.w3.org/2001/XMLSchema" xmlns:xs="http://www.w3.org/2001/XMLSchema" xmlns:p="http://schemas.microsoft.com/office/2006/metadata/properties" xmlns:ns2="ef64111c-a312-4cd9-a0cc-538e8f2ac336" xmlns:ns3="8cd60eff-f379-40f4-bb1b-991c0e55d198" targetNamespace="http://schemas.microsoft.com/office/2006/metadata/properties" ma:root="true" ma:fieldsID="cce141575c062d377c546617650f8f60" ns2:_="" ns3:_="">
    <xsd:import namespace="ef64111c-a312-4cd9-a0cc-538e8f2ac336"/>
    <xsd:import namespace="8cd60eff-f379-40f4-bb1b-991c0e55d19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64111c-a312-4cd9-a0cc-538e8f2ac3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cd60eff-f379-40f4-bb1b-991c0e55d19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BC8614-0E8D-40B2-AB11-0C936EAF8CD6}">
  <ds:schemaRefs>
    <ds:schemaRef ds:uri="http://purl.org/dc/dcmitype/"/>
    <ds:schemaRef ds:uri="http://schemas.microsoft.com/office/2006/documentManagement/types"/>
    <ds:schemaRef ds:uri="http://purl.org/dc/terms/"/>
    <ds:schemaRef ds:uri="http://purl.org/dc/elements/1.1/"/>
    <ds:schemaRef ds:uri="http://schemas.microsoft.com/office/infopath/2007/PartnerControls"/>
    <ds:schemaRef ds:uri="http://schemas.openxmlformats.org/package/2006/metadata/core-properties"/>
    <ds:schemaRef ds:uri="http://www.w3.org/XML/1998/namespace"/>
    <ds:schemaRef ds:uri="8cd60eff-f379-40f4-bb1b-991c0e55d198"/>
    <ds:schemaRef ds:uri="ef64111c-a312-4cd9-a0cc-538e8f2ac336"/>
    <ds:schemaRef ds:uri="http://schemas.microsoft.com/office/2006/metadata/properties"/>
  </ds:schemaRefs>
</ds:datastoreItem>
</file>

<file path=customXml/itemProps2.xml><?xml version="1.0" encoding="utf-8"?>
<ds:datastoreItem xmlns:ds="http://schemas.openxmlformats.org/officeDocument/2006/customXml" ds:itemID="{E9A23B85-90F7-4575-8FB8-6FF912FED3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64111c-a312-4cd9-a0cc-538e8f2ac336"/>
    <ds:schemaRef ds:uri="8cd60eff-f379-40f4-bb1b-991c0e55d1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AA5C9B-3BE5-4A08-A275-977EDEF571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5268</Words>
  <Application>Microsoft Office PowerPoint</Application>
  <PresentationFormat>Widescreen</PresentationFormat>
  <Paragraphs>573</Paragraphs>
  <Slides>24</Slides>
  <Notes>14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24</vt:i4>
      </vt:variant>
    </vt:vector>
  </HeadingPairs>
  <TitlesOfParts>
    <vt:vector size="40" baseType="lpstr">
      <vt:lpstr>DengXian</vt:lpstr>
      <vt:lpstr>-apple-system</vt:lpstr>
      <vt:lpstr>Aptos</vt:lpstr>
      <vt:lpstr>Arial</vt:lpstr>
      <vt:lpstr>IntelOne Display Bold</vt:lpstr>
      <vt:lpstr>IntelOne Display Light</vt:lpstr>
      <vt:lpstr>IntelOne Display Medium</vt:lpstr>
      <vt:lpstr>IntelOne Display Regular</vt:lpstr>
      <vt:lpstr>IntelOne Text</vt:lpstr>
      <vt:lpstr>IntelOne Text Bold</vt:lpstr>
      <vt:lpstr>IntelOne Text Light</vt:lpstr>
      <vt:lpstr>IntelOne Text Medium</vt:lpstr>
      <vt:lpstr>System Font Regular</vt:lpstr>
      <vt:lpstr>Times New Roman</vt:lpstr>
      <vt:lpstr>Wingdings</vt:lpstr>
      <vt:lpstr>Intel Commercial CES- Theme 2025</vt:lpstr>
      <vt:lpstr>Edge CES Press Briefing</vt:lpstr>
      <vt:lpstr>PowerPoint Presentation</vt:lpstr>
      <vt:lpstr>The Edge is the Center of  Gravity for AI Inference</vt:lpstr>
      <vt:lpstr>PowerPoint Presentation</vt:lpstr>
      <vt:lpstr>AI Optimized Across Edge  Environments and Workloads</vt:lpstr>
      <vt:lpstr>What Truly Matters for Edge AI (Intel Vs Nvidia)</vt:lpstr>
      <vt:lpstr>Gen over Gen Performance Improvements</vt:lpstr>
      <vt:lpstr>Drive TCO/Sustainability Advantages</vt:lpstr>
      <vt:lpstr>Empowering  Brands at the Edge</vt:lpstr>
      <vt:lpstr>Empowering Teachers and Students at the Edge</vt:lpstr>
      <vt:lpstr>Enhancing Security Monitoring at the Edge</vt:lpstr>
      <vt:lpstr>Empowering Healthcare at the Edge</vt:lpstr>
      <vt:lpstr>PowerPoint Presentation</vt:lpstr>
      <vt:lpstr>Notices &amp; Disclaimers </vt:lpstr>
      <vt:lpstr>PowerPoint Presentation</vt:lpstr>
      <vt:lpstr>Performance System Configurations</vt:lpstr>
      <vt:lpstr>Performance System Configurations</vt:lpstr>
      <vt:lpstr>Performance System Configurations</vt:lpstr>
      <vt:lpstr>Quividi Test Results and Configurations</vt:lpstr>
      <vt:lpstr>Critical Links Test Results and Configurations</vt:lpstr>
      <vt:lpstr>Network Optix Test Results and Configurations</vt:lpstr>
      <vt:lpstr>Samsung Medison Test Results and Configurations</vt:lpstr>
      <vt:lpstr>Customer Quotes</vt:lpstr>
      <vt:lpstr>E2E AI Workload Definition (Media + 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Killeen, Kristine</dc:creator>
  <cp:lastModifiedBy>Levine, MareX</cp:lastModifiedBy>
  <cp:revision>2</cp:revision>
  <dcterms:created xsi:type="dcterms:W3CDTF">2024-10-16T16:53:42Z</dcterms:created>
  <dcterms:modified xsi:type="dcterms:W3CDTF">2025-02-25T15:12:14Z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0x010100FA07FC0E72BC114DB38A2B8597C8E017</vt:lpwstr>
  </property>
</Properties>
</file>