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3" r:id="rId4"/>
    <p:sldMasterId id="2147484154" r:id="rId5"/>
  </p:sldMasterIdLst>
  <p:notesMasterIdLst>
    <p:notesMasterId r:id="rId28"/>
  </p:notesMasterIdLst>
  <p:handoutMasterIdLst>
    <p:handoutMasterId r:id="rId29"/>
  </p:handoutMasterIdLst>
  <p:sldIdLst>
    <p:sldId id="260" r:id="rId6"/>
    <p:sldId id="519" r:id="rId7"/>
    <p:sldId id="267" r:id="rId8"/>
    <p:sldId id="520" r:id="rId9"/>
    <p:sldId id="262" r:id="rId10"/>
    <p:sldId id="516" r:id="rId11"/>
    <p:sldId id="268" r:id="rId12"/>
    <p:sldId id="512" r:id="rId13"/>
    <p:sldId id="285" r:id="rId14"/>
    <p:sldId id="286" r:id="rId15"/>
    <p:sldId id="257" r:id="rId16"/>
    <p:sldId id="269" r:id="rId17"/>
    <p:sldId id="256" r:id="rId18"/>
    <p:sldId id="263" r:id="rId19"/>
    <p:sldId id="521" r:id="rId20"/>
    <p:sldId id="517" r:id="rId21"/>
    <p:sldId id="276" r:id="rId22"/>
    <p:sldId id="258" r:id="rId23"/>
    <p:sldId id="510" r:id="rId24"/>
    <p:sldId id="509" r:id="rId25"/>
    <p:sldId id="265" r:id="rId26"/>
    <p:sldId id="515" r:id="rId27"/>
  </p:sldIdLst>
  <p:sldSz cx="12192000" cy="6858000"/>
  <p:notesSz cx="6858000" cy="9144000"/>
  <p:embeddedFontLst>
    <p:embeddedFont>
      <p:font typeface="Intel Clear Light" panose="020B0604020202020204" charset="0"/>
      <p:regular r:id="rId30"/>
      <p:italic r:id="rId31"/>
    </p:embeddedFont>
    <p:embeddedFont>
      <p:font typeface="IntelOne Display Bold" panose="020B0604020202020204" charset="0"/>
      <p:bold r:id="rId32"/>
    </p:embeddedFont>
    <p:embeddedFont>
      <p:font typeface="IntelOne Display Light" panose="020B0604020202020204" charset="0"/>
      <p:regular r:id="rId33"/>
    </p:embeddedFont>
    <p:embeddedFont>
      <p:font typeface="IntelOne Display Medium" panose="020B0604020202020204" charset="0"/>
      <p:regular r:id="rId34"/>
    </p:embeddedFont>
    <p:embeddedFont>
      <p:font typeface="IntelOne Display Regular" panose="020B0604020202020204" charset="0"/>
      <p:regular r:id="rId35"/>
    </p:embeddedFont>
    <p:embeddedFont>
      <p:font typeface="IntelOne Display TH Light" panose="020B0604020202020204" charset="0"/>
      <p:regular r:id="rId36"/>
      <p:bold r:id="rId37"/>
    </p:embeddedFont>
    <p:embeddedFont>
      <p:font typeface="IntelOne Text" panose="020B0604020202020204" charset="0"/>
      <p:regular r:id="rId38"/>
      <p:italic r:id="rId39"/>
    </p:embeddedFont>
    <p:embeddedFont>
      <p:font typeface="IntelOne Text Bold" panose="020B0604020202020204" charset="0"/>
      <p:bold r:id="rId40"/>
      <p:italic r:id="rId41"/>
      <p:boldItalic r:id="rId42"/>
    </p:embeddedFont>
    <p:embeddedFont>
      <p:font typeface="IntelOne Text Light" panose="020B0604020202020204" charset="0"/>
      <p:regular r:id="rId43"/>
      <p:italic r:id="rId44"/>
    </p:embeddedFont>
    <p:embeddedFont>
      <p:font typeface="IntelOne Text Medium" panose="020B060402020202020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C3FA01-EB9A-9BAB-2D50-5F0279862F7F}" name="Gonzales, Miriam" initials="MG" userId="S::miriam.gonzales@intel.com::67f09e42-e1b4-48c4-a785-2e14cb9d48f2" providerId="AD"/>
  <p188:author id="{6C7ABD16-B9FA-F246-FEF0-030D402DF922}" name="Michael Rosenberg" initials="" userId="S::michaelrosenberg@binarypulse.com::3d740779-e8b1-42c9-9e41-b19d2eaaa48f" providerId="AD"/>
  <p188:author id="{BB893D1A-B8D1-87A3-8340-EF606157ED2A}" name="Mungara, Ajay" initials="AM" userId="S::ajay.mungara@intel.com::b5e1607f-e3d2-462b-a21d-e12987b32e4e" providerId="AD"/>
  <p188:author id="{F186162B-7B88-8D71-584F-53543FC2E5B4}" name="Steve Mohundro" initials="SM" userId="S::mohundro@prowessconsulting.com::3002ac74-4a36-4fdf-aa52-8678f54d339d" providerId="AD"/>
  <p188:author id="{7E1C582B-DCD6-6A5A-9834-4A19C4A3883D}" name="Lauren Langele" initials="LL" userId="S::langele@prowessconsulting.com::f635f109-1c62-4536-8ed2-7d459d928e6a" providerId="AD"/>
  <p188:author id="{88857033-0BCA-F242-CD1F-1C09CE52A520}" name="Runberg, David" initials="DR" userId="S::david.runberg@intel.com::598613c0-a69d-45cc-8b14-2630a33d4883" providerId="AD"/>
  <p188:author id="{21D5BF3E-72A2-4C50-A953-CCE780B03731}" name="Michael Rosenberg" initials="MR" userId="S::michael.rosenberg@prowessconsulting.com::29dc7519-bee3-4ba9-8f28-922f510253e2" providerId="AD"/>
  <p188:author id="{8C5B0140-29E9-142E-6FA9-CC142C2681DF}" name="Evan Touger" initials="ET" userId="S::touger@prowessconsulting.com::e6f95c64-c294-49fd-8d67-d2190e99475d" providerId="AD"/>
  <p188:author id="{7FDBF650-74D5-2EA9-1C8E-0F86A3B8923B}" name="Beardsley, Dedrie A" initials="BD" userId="S::dedrie.a.beardsley@intel.com::4b49926a-946e-40e2-9122-fb6ba7811e2c" providerId="AD"/>
  <p188:author id="{2B40635C-FAAF-0A89-FD59-1D070410EAFB}" name="Miura, SiobhanX" initials="MS" userId="S::siobhanx.miura@intel.com::f6d738de-e2c4-48d1-a0e7-5ceda834a06c" providerId="AD"/>
  <p188:author id="{77666B78-92E7-589A-4351-3D97EB198CC3}" name="Sara Richardson" initials="SR" userId="S::richardson@prowessconsulting.com::a96f7376-af05-4999-be91-e5f42bb9f31c" providerId="AD"/>
  <p188:author id="{99F98B78-C5F0-F16D-D66A-2BEF9041BC76}" name="Colleen Stratton" initials="CS" userId="S::Stratton@prowessconsulting.com::d48809c9-64fe-494c-9b39-a87381cc4e90" providerId="AD"/>
  <p188:author id="{92F98E78-0DE6-E31B-8F03-F7B680F0F75E}" name="Hilliker, Josh" initials="JH" userId="S::josh.hilliker@intel.com::37a98038-ef67-4a76-9d21-332a34186f95" providerId="AD"/>
  <p188:author id="{15F3BD7F-4788-19CD-69E3-245CB131E873}" name="Melo, Lucas" initials="ML" userId="S::lucas.melo@intel.com::5595d538-f3e8-4851-b155-802b52e77093" providerId="AD"/>
  <p188:author id="{60DB8782-93D6-F6A9-E796-DEB2EE31DBB3}" name="Imran, Sheik Mohamed" initials="" userId="S::sheik.mohamed.imran@intel.com::e520fc55-d899-420e-8969-5a0c4886513b" providerId="AD"/>
  <p188:author id="{9DE112A0-EA90-6948-29A7-A28B8E6014B9}" name="Collins, Brent" initials="BC" userId="S::brent.collins@intel.com::a2c75180-17bb-439d-811d-65405fd51b05" providerId="AD"/>
  <p188:author id="{4FAD85AF-B0CC-F3A0-25DF-D4FAB9E4D23A}" name="Evan Touger" initials="ET" userId="Evan Touger" providerId="None"/>
  <p188:author id="{7EA012B2-78D3-872A-CC6A-D24C13BA28C9}" name="Rafael Frausto" initials="" userId="S::frausto@prowessconsulting.com::209279f7-accc-40ac-8481-01d195fc271b" providerId="AD"/>
  <p188:author id="{B4D284C0-04E4-B10D-DE2B-0FF1427322E2}" name="Moorthy, Raghu K" initials="RM" userId="S::raghu.k.moorthy@intel.com::1ff4689f-a492-461d-80c1-be81008e3c83" providerId="AD"/>
  <p188:author id="{79A7AED7-07BF-5972-5B71-B9FB31708C66}" name="R F" initials="RF" userId="7e3206630f08ed0a" providerId="Windows Live"/>
  <p188:author id="{6B570AE8-702D-F6B0-43F4-EBE52C5682D9}" name="Iwanow, Atanas K" initials="AI" userId="S::atanas.k.iwanow@intel.com::c2f622a5-2c12-4da2-996b-50867b1e72e3" providerId="AD"/>
  <p188:author id="{E1FD74F7-4B13-1DFE-274B-584CBC1E19A8}" name="Alan Deeth" initials="AD" userId="S::deeth@prowessconsulting.com::d711ffe9-eda4-40ee-b572-c80637bab9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6"/>
    <a:srgbClr val="A0EBFF"/>
    <a:srgbClr val="00549A"/>
    <a:srgbClr val="004362"/>
    <a:srgbClr val="D87CE8"/>
    <a:srgbClr val="B86AC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C1567-D58D-FE48-B983-52AADF60F5BA}" v="2" dt="2025-03-13T20:57:33.09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197" autoAdjust="0"/>
  </p:normalViewPr>
  <p:slideViewPr>
    <p:cSldViewPr snapToGrid="0">
      <p:cViewPr varScale="1">
        <p:scale>
          <a:sx n="115" d="100"/>
          <a:sy n="115" d="100"/>
        </p:scale>
        <p:origin x="396" y="11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handoutMaster" Target="handoutMasters/handout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5.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211007-55DD-4953-AA4C-568C7B960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567F65-DC68-4D72-B0D6-C6DEFAE5A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64F017-A209-439E-A6E7-15E23391106E}" type="datetimeFigureOut">
              <a:rPr lang="en-US" smtClean="0"/>
              <a:t>3/13/2025</a:t>
            </a:fld>
            <a:endParaRPr lang="en-US"/>
          </a:p>
        </p:txBody>
      </p:sp>
      <p:sp>
        <p:nvSpPr>
          <p:cNvPr id="4" name="Footer Placeholder 3">
            <a:extLst>
              <a:ext uri="{FF2B5EF4-FFF2-40B4-BE49-F238E27FC236}">
                <a16:creationId xmlns:a16="http://schemas.microsoft.com/office/drawing/2014/main" id="{7B566DC2-A8B8-4C33-A060-005B53726C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D8570C6-85C2-4AE0-96F9-E1FC620A57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2D0A4D-AC6F-4705-8F3E-F6ED0C7AB3F2}" type="slidenum">
              <a:rPr lang="en-US" smtClean="0"/>
              <a:t>‹#›</a:t>
            </a:fld>
            <a:endParaRPr lang="en-US"/>
          </a:p>
        </p:txBody>
      </p:sp>
    </p:spTree>
    <p:extLst>
      <p:ext uri="{BB962C8B-B14F-4D97-AF65-F5344CB8AC3E}">
        <p14:creationId xmlns:p14="http://schemas.microsoft.com/office/powerpoint/2010/main" val="332093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EC105-3E63-4709-9ECA-2EB22CB2AA34}"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92567-D7D7-4223-A842-9A06E6D4E1F9}" type="slidenum">
              <a:rPr lang="en-US" smtClean="0"/>
              <a:t>‹#›</a:t>
            </a:fld>
            <a:endParaRPr lang="en-US"/>
          </a:p>
        </p:txBody>
      </p:sp>
    </p:spTree>
    <p:extLst>
      <p:ext uri="{BB962C8B-B14F-4D97-AF65-F5344CB8AC3E}">
        <p14:creationId xmlns:p14="http://schemas.microsoft.com/office/powerpoint/2010/main" val="322756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9152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DF51B-C986-39C0-220F-78609006B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660C64-5257-8A92-E9C0-F7D2D3B41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BFEB2F-0968-1C70-6B2E-94D6152A8AC9}"/>
              </a:ext>
            </a:extLst>
          </p:cNvPr>
          <p:cNvSpPr>
            <a:spLocks noGrp="1"/>
          </p:cNvSpPr>
          <p:nvPr>
            <p:ph type="body" idx="1"/>
          </p:nvPr>
        </p:nvSpPr>
        <p:spPr/>
        <p:txBody>
          <a:bodyPr/>
          <a:lstStyle/>
          <a:p>
            <a:r>
              <a:rPr lang="en-US" baseline="30000"/>
              <a:t>1</a:t>
            </a:r>
            <a:r>
              <a:rPr lang="en-US"/>
              <a:t> S</a:t>
            </a:r>
            <a:r>
              <a:rPr lang="en-US" sz="1800" b="0" i="0" u="none" strike="noStrike">
                <a:solidFill>
                  <a:srgbClr val="FFFFFF"/>
                </a:solidFill>
                <a:effectLst/>
                <a:latin typeface="IntelOne Display Light" panose="020B0403020203020204" pitchFamily="34" charset="77"/>
              </a:rPr>
              <a:t>ee [9T8] at </a:t>
            </a:r>
            <a:r>
              <a:rPr lang="en-US" sz="1800" b="0" i="0" u="none" strike="noStrike" err="1">
                <a:solidFill>
                  <a:srgbClr val="FFFFFF"/>
                </a:solidFill>
                <a:effectLst/>
                <a:latin typeface="IntelOne Display Light" panose="020B0403020203020204" pitchFamily="34" charset="77"/>
              </a:rPr>
              <a:t>intel.com</a:t>
            </a:r>
            <a:r>
              <a:rPr lang="en-US" sz="1800" b="0" i="0" u="none" strike="noStrike">
                <a:solidFill>
                  <a:srgbClr val="FFFFFF"/>
                </a:solidFill>
                <a:effectLst/>
                <a:latin typeface="IntelOne Display Light" panose="020B0403020203020204" pitchFamily="34" charset="77"/>
              </a:rPr>
              <a:t>/</a:t>
            </a:r>
            <a:r>
              <a:rPr lang="en-US" sz="1800" b="0" i="0" u="none" strike="noStrike" err="1">
                <a:solidFill>
                  <a:srgbClr val="FFFFFF"/>
                </a:solidFill>
                <a:effectLst/>
                <a:latin typeface="IntelOne Display Light" panose="020B0403020203020204" pitchFamily="34" charset="77"/>
              </a:rPr>
              <a:t>processorclaims</a:t>
            </a:r>
            <a:r>
              <a:rPr lang="en-US" sz="1800" b="0" i="0" u="none" strike="noStrike">
                <a:solidFill>
                  <a:srgbClr val="FFFFFF"/>
                </a:solidFill>
                <a:effectLst/>
                <a:latin typeface="IntelOne Display Light" panose="020B0403020203020204" pitchFamily="34" charset="77"/>
              </a:rPr>
              <a:t>: 6th Generation Intel Xeon Scalable Processors.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a:t>2</a:t>
            </a:r>
            <a:r>
              <a:rPr lang="en-US"/>
              <a:t> S</a:t>
            </a:r>
            <a:r>
              <a:rPr lang="en-US" sz="1200" b="0" i="0" u="none" strike="noStrike">
                <a:solidFill>
                  <a:srgbClr val="FFFFFF"/>
                </a:solidFill>
                <a:effectLst/>
                <a:latin typeface="IntelOne Display Light" panose="020B0403020203020204" pitchFamily="34" charset="77"/>
              </a:rPr>
              <a:t>ee [7T224] at </a:t>
            </a:r>
            <a:r>
              <a:rPr lang="en-US" sz="1200" b="0" i="0" u="none" strike="noStrike" err="1">
                <a:solidFill>
                  <a:srgbClr val="FFFFFF"/>
                </a:solidFill>
                <a:effectLst/>
                <a:latin typeface="IntelOne Display Light" panose="020B0403020203020204" pitchFamily="34" charset="77"/>
              </a:rPr>
              <a:t>intel.com</a:t>
            </a:r>
            <a:r>
              <a:rPr lang="en-US" sz="1200" b="0" i="0" u="none" strike="noStrike">
                <a:solidFill>
                  <a:srgbClr val="FFFFFF"/>
                </a:solidFill>
                <a:effectLst/>
                <a:latin typeface="IntelOne Display Light" panose="020B0403020203020204" pitchFamily="34" charset="77"/>
              </a:rPr>
              <a:t>/</a:t>
            </a:r>
            <a:r>
              <a:rPr lang="en-US" sz="1200" b="0" i="0" u="none" strike="noStrike" err="1">
                <a:solidFill>
                  <a:srgbClr val="FFFFFF"/>
                </a:solidFill>
                <a:effectLst/>
                <a:latin typeface="IntelOne Display Light" panose="020B0403020203020204" pitchFamily="34" charset="77"/>
              </a:rPr>
              <a:t>processorclaims</a:t>
            </a:r>
            <a:r>
              <a:rPr lang="en-US" sz="1200" b="0" i="0" u="none" strike="noStrike">
                <a:solidFill>
                  <a:srgbClr val="FFFFFF"/>
                </a:solidFill>
                <a:effectLst/>
                <a:latin typeface="IntelOne Display Light" panose="020B0403020203020204" pitchFamily="34" charset="77"/>
              </a:rPr>
              <a:t>: 6th Generation Intel Xeon Scalable Processors.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a:t>3</a:t>
            </a:r>
            <a:r>
              <a:rPr lang="en-US"/>
              <a:t> S</a:t>
            </a:r>
            <a:r>
              <a:rPr lang="en-US" sz="1200" b="0" i="0" u="none" strike="noStrike">
                <a:solidFill>
                  <a:srgbClr val="FFFFFF"/>
                </a:solidFill>
                <a:effectLst/>
                <a:latin typeface="IntelOne Display Light" panose="020B0403020203020204" pitchFamily="34" charset="77"/>
              </a:rPr>
              <a:t>ee [T202] at </a:t>
            </a:r>
            <a:r>
              <a:rPr lang="en-US" sz="1200" b="0" i="0" u="none" strike="noStrike" err="1">
                <a:solidFill>
                  <a:srgbClr val="FFFFFF"/>
                </a:solidFill>
                <a:effectLst/>
                <a:latin typeface="IntelOne Display Light" panose="020B0403020203020204" pitchFamily="34" charset="77"/>
              </a:rPr>
              <a:t>intel.com</a:t>
            </a:r>
            <a:r>
              <a:rPr lang="en-US" sz="1200" b="0" i="0" u="none" strike="noStrike">
                <a:solidFill>
                  <a:srgbClr val="FFFFFF"/>
                </a:solidFill>
                <a:effectLst/>
                <a:latin typeface="IntelOne Display Light" panose="020B0403020203020204" pitchFamily="34" charset="77"/>
              </a:rPr>
              <a:t>/</a:t>
            </a:r>
            <a:r>
              <a:rPr lang="en-US" sz="1200" b="0" i="0" u="none" strike="noStrike" err="1">
                <a:solidFill>
                  <a:srgbClr val="FFFFFF"/>
                </a:solidFill>
                <a:effectLst/>
                <a:latin typeface="IntelOne Display Light" panose="020B0403020203020204" pitchFamily="34" charset="77"/>
              </a:rPr>
              <a:t>processorclaims</a:t>
            </a:r>
            <a:r>
              <a:rPr lang="en-US" sz="1200" b="0" i="0" u="none" strike="noStrike">
                <a:solidFill>
                  <a:srgbClr val="FFFFFF"/>
                </a:solidFill>
                <a:effectLst/>
                <a:latin typeface="IntelOne Display Light" panose="020B0403020203020204" pitchFamily="34" charset="77"/>
              </a:rPr>
              <a:t>: 5th Generation Intel Xeon Scalable Processors.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a:t>4</a:t>
            </a:r>
            <a:r>
              <a:rPr lang="en-US"/>
              <a:t> S</a:t>
            </a:r>
            <a:r>
              <a:rPr lang="en-US" sz="1200" b="0" i="0" u="none" strike="noStrike">
                <a:solidFill>
                  <a:srgbClr val="FFFFFF"/>
                </a:solidFill>
                <a:effectLst/>
                <a:latin typeface="IntelOne Display Light" panose="020B0403020203020204" pitchFamily="34" charset="77"/>
              </a:rPr>
              <a:t>ee [T201] at </a:t>
            </a:r>
            <a:r>
              <a:rPr lang="en-US" sz="1200" b="0" i="0" u="none" strike="noStrike" err="1">
                <a:solidFill>
                  <a:srgbClr val="FFFFFF"/>
                </a:solidFill>
                <a:effectLst/>
                <a:latin typeface="IntelOne Display Light" panose="020B0403020203020204" pitchFamily="34" charset="77"/>
              </a:rPr>
              <a:t>intel.com</a:t>
            </a:r>
            <a:r>
              <a:rPr lang="en-US" sz="1200" b="0" i="0" u="none" strike="noStrike">
                <a:solidFill>
                  <a:srgbClr val="FFFFFF"/>
                </a:solidFill>
                <a:effectLst/>
                <a:latin typeface="IntelOne Display Light" panose="020B0403020203020204" pitchFamily="34" charset="77"/>
              </a:rPr>
              <a:t>/</a:t>
            </a:r>
            <a:r>
              <a:rPr lang="en-US" sz="1200" b="0" i="0" u="none" strike="noStrike" err="1">
                <a:solidFill>
                  <a:srgbClr val="FFFFFF"/>
                </a:solidFill>
                <a:effectLst/>
                <a:latin typeface="IntelOne Display Light" panose="020B0403020203020204" pitchFamily="34" charset="77"/>
              </a:rPr>
              <a:t>processorclaims</a:t>
            </a:r>
            <a:r>
              <a:rPr lang="en-US" sz="1200" b="0" i="0" u="none" strike="noStrike">
                <a:solidFill>
                  <a:srgbClr val="FFFFFF"/>
                </a:solidFill>
                <a:effectLst/>
                <a:latin typeface="IntelOne Display Light" panose="020B0403020203020204" pitchFamily="34" charset="77"/>
              </a:rPr>
              <a:t>: 5th Generation Intel Xeon Scalable Processors. </a:t>
            </a:r>
            <a:endParaRPr lang="en-US"/>
          </a:p>
          <a:p>
            <a:endParaRPr lang="en-US"/>
          </a:p>
        </p:txBody>
      </p:sp>
      <p:sp>
        <p:nvSpPr>
          <p:cNvPr id="4" name="Slide Number Placeholder 3">
            <a:extLst>
              <a:ext uri="{FF2B5EF4-FFF2-40B4-BE49-F238E27FC236}">
                <a16:creationId xmlns:a16="http://schemas.microsoft.com/office/drawing/2014/main" id="{C3141FD3-B871-1B5D-AC6A-0F4901C509C1}"/>
              </a:ext>
            </a:extLst>
          </p:cNvPr>
          <p:cNvSpPr>
            <a:spLocks noGrp="1"/>
          </p:cNvSpPr>
          <p:nvPr>
            <p:ph type="sldNum" sz="quarter" idx="5"/>
          </p:nvPr>
        </p:nvSpPr>
        <p:spPr/>
        <p:txBody>
          <a:bodyPr/>
          <a:lstStyle/>
          <a:p>
            <a:fld id="{43D92567-D7D7-4223-A842-9A06E6D4E1F9}" type="slidenum">
              <a:rPr lang="en-US" smtClean="0"/>
              <a:t>14</a:t>
            </a:fld>
            <a:endParaRPr lang="en-US"/>
          </a:p>
        </p:txBody>
      </p:sp>
    </p:spTree>
    <p:extLst>
      <p:ext uri="{BB962C8B-B14F-4D97-AF65-F5344CB8AC3E}">
        <p14:creationId xmlns:p14="http://schemas.microsoft.com/office/powerpoint/2010/main" val="292091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328E-197B-F8D0-6F5E-4996E4E91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F377B-986F-B82E-B337-36C5773EE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913E9-5F96-B3E7-4B1F-97DF85029A6D}"/>
              </a:ext>
            </a:extLst>
          </p:cNvPr>
          <p:cNvSpPr>
            <a:spLocks noGrp="1"/>
          </p:cNvSpPr>
          <p:nvPr>
            <p:ph type="body" idx="1"/>
          </p:nvPr>
        </p:nvSpPr>
        <p:spPr/>
        <p:txBody>
          <a:bodyPr/>
          <a:lstStyle/>
          <a:p>
            <a:r>
              <a:rPr lang="en-US" sz="1000" b="0" i="0" dirty="0">
                <a:solidFill>
                  <a:srgbClr val="000000"/>
                </a:solidFill>
                <a:effectLst/>
                <a:latin typeface="IntelOne Display Light" panose="020B0403020203020204" pitchFamily="34" charset="77"/>
              </a:rPr>
              <a:t>20 See [7ND21] at intel.com/</a:t>
            </a:r>
            <a:r>
              <a:rPr lang="en-US" sz="1000" b="0" i="0" dirty="0" err="1">
                <a:solidFill>
                  <a:srgbClr val="000000"/>
                </a:solidFill>
                <a:effectLst/>
                <a:latin typeface="IntelOne Display Light" panose="020B0403020203020204" pitchFamily="34" charset="77"/>
              </a:rPr>
              <a:t>processorclaims</a:t>
            </a:r>
            <a:r>
              <a:rPr lang="en-US" sz="1000" b="0" i="0" dirty="0">
                <a:solidFill>
                  <a:srgbClr val="000000"/>
                </a:solidFill>
                <a:effectLst/>
                <a:latin typeface="IntelOne Display Light" panose="020B0403020203020204" pitchFamily="34" charset="77"/>
              </a:rPr>
              <a:t>: Intel Xeon 6 Processors. Results may vary.</a:t>
            </a:r>
          </a:p>
          <a:p>
            <a:r>
              <a:rPr lang="en-US" sz="1000" b="0" i="0" dirty="0">
                <a:solidFill>
                  <a:srgbClr val="000000"/>
                </a:solidFill>
                <a:effectLst/>
                <a:latin typeface="IntelOne Display Light" panose="020B0403020203020204" pitchFamily="34" charset="77"/>
              </a:rPr>
              <a:t>21 See [7ND22] at intel.com/</a:t>
            </a:r>
            <a:r>
              <a:rPr lang="en-US" sz="1000" b="0" i="0" dirty="0" err="1">
                <a:solidFill>
                  <a:srgbClr val="000000"/>
                </a:solidFill>
                <a:effectLst/>
                <a:latin typeface="IntelOne Display Light" panose="020B0403020203020204" pitchFamily="34" charset="77"/>
              </a:rPr>
              <a:t>processorclaims</a:t>
            </a:r>
            <a:r>
              <a:rPr lang="en-US" sz="1000" b="0" i="0" dirty="0">
                <a:solidFill>
                  <a:srgbClr val="000000"/>
                </a:solidFill>
                <a:effectLst/>
                <a:latin typeface="IntelOne Display Light" panose="020B0403020203020204" pitchFamily="34" charset="77"/>
              </a:rPr>
              <a:t>: Intel Xeon 6 Processors. Results may vary.</a:t>
            </a:r>
          </a:p>
          <a:p>
            <a:r>
              <a:rPr lang="en-US" sz="1000" b="0" i="0" dirty="0">
                <a:solidFill>
                  <a:srgbClr val="000000"/>
                </a:solidFill>
                <a:effectLst/>
                <a:latin typeface="IntelOne Display Light" panose="020B0403020203020204" pitchFamily="34" charset="77"/>
              </a:rPr>
              <a:t>22 See [7ND34] at intel.com/</a:t>
            </a:r>
            <a:r>
              <a:rPr lang="en-US" sz="1000" b="0" i="0" dirty="0" err="1">
                <a:solidFill>
                  <a:srgbClr val="000000"/>
                </a:solidFill>
                <a:effectLst/>
                <a:latin typeface="IntelOne Display Light" panose="020B0403020203020204" pitchFamily="34" charset="77"/>
              </a:rPr>
              <a:t>processorclaims</a:t>
            </a:r>
            <a:r>
              <a:rPr lang="en-US" sz="1000" b="0" i="0" dirty="0">
                <a:solidFill>
                  <a:srgbClr val="000000"/>
                </a:solidFill>
                <a:effectLst/>
                <a:latin typeface="IntelOne Display Light" panose="020B0403020203020204" pitchFamily="34" charset="77"/>
              </a:rPr>
              <a:t>: Intel Xeon 6 Processors. Results may vary.</a:t>
            </a:r>
          </a:p>
          <a:p>
            <a:r>
              <a:rPr lang="en-US" sz="1000" b="0" i="0" dirty="0">
                <a:solidFill>
                  <a:srgbClr val="000000"/>
                </a:solidFill>
                <a:effectLst/>
                <a:latin typeface="IntelOne Display Light" panose="020B0403020203020204" pitchFamily="34" charset="77"/>
              </a:rPr>
              <a:t>23 Intel Newsroom. “Intel Unveils High-Performance, Power-Efficient Ethernet Solutions.” February 24, 2025. newsroom.intel.com/data-center/intel-unveils-high-performance-power-efficient-ethernet-solutions. </a:t>
            </a:r>
          </a:p>
          <a:p>
            <a:r>
              <a:rPr lang="en-US" sz="1000" b="0" i="0" dirty="0">
                <a:solidFill>
                  <a:srgbClr val="000000"/>
                </a:solidFill>
                <a:effectLst/>
                <a:latin typeface="IntelOne Display Light" panose="020B0403020203020204" pitchFamily="34" charset="77"/>
              </a:rPr>
              <a:t>24 Comparison is based on E610-XAT2 vs. X550AT2.</a:t>
            </a:r>
          </a:p>
          <a:p>
            <a:endParaRPr lang="en-US" sz="1000" b="0" i="0" dirty="0">
              <a:solidFill>
                <a:srgbClr val="000000"/>
              </a:solidFill>
              <a:effectLst/>
              <a:latin typeface="IntelOne Display Light" panose="020B0403020203020204" pitchFamily="34" charset="77"/>
            </a:endParaRPr>
          </a:p>
        </p:txBody>
      </p:sp>
      <p:sp>
        <p:nvSpPr>
          <p:cNvPr id="4" name="Slide Number Placeholder 3">
            <a:extLst>
              <a:ext uri="{FF2B5EF4-FFF2-40B4-BE49-F238E27FC236}">
                <a16:creationId xmlns:a16="http://schemas.microsoft.com/office/drawing/2014/main" id="{2884EB6D-E8A7-5AF6-7CC1-D1D94E978EE0}"/>
              </a:ext>
            </a:extLst>
          </p:cNvPr>
          <p:cNvSpPr>
            <a:spLocks noGrp="1"/>
          </p:cNvSpPr>
          <p:nvPr>
            <p:ph type="sldNum" sz="quarter" idx="5"/>
          </p:nvPr>
        </p:nvSpPr>
        <p:spPr/>
        <p:txBody>
          <a:bodyPr/>
          <a:lstStyle/>
          <a:p>
            <a:fld id="{43D92567-D7D7-4223-A842-9A06E6D4E1F9}" type="slidenum">
              <a:rPr lang="en-US" smtClean="0"/>
              <a:t>15</a:t>
            </a:fld>
            <a:endParaRPr lang="en-US"/>
          </a:p>
        </p:txBody>
      </p:sp>
    </p:spTree>
    <p:extLst>
      <p:ext uri="{BB962C8B-B14F-4D97-AF65-F5344CB8AC3E}">
        <p14:creationId xmlns:p14="http://schemas.microsoft.com/office/powerpoint/2010/main" val="251123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541C9-5424-1E19-6E54-F799865BA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EBBBD-1A7C-CBE0-68CF-6467E57B0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2108D-FDA2-7A8F-8960-2D2A76819C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10451D-7EF9-225A-DAEB-6DC8863D18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125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92567-D7D7-4223-A842-9A06E6D4E1F9}" type="slidenum">
              <a:rPr lang="en-US" smtClean="0"/>
              <a:t>17</a:t>
            </a:fld>
            <a:endParaRPr lang="en-US"/>
          </a:p>
        </p:txBody>
      </p:sp>
    </p:spTree>
    <p:extLst>
      <p:ext uri="{BB962C8B-B14F-4D97-AF65-F5344CB8AC3E}">
        <p14:creationId xmlns:p14="http://schemas.microsoft.com/office/powerpoint/2010/main" val="347109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92567-D7D7-4223-A842-9A06E6D4E1F9}" type="slidenum">
              <a:rPr lang="en-US" smtClean="0"/>
              <a:t>18</a:t>
            </a:fld>
            <a:endParaRPr lang="en-US"/>
          </a:p>
        </p:txBody>
      </p:sp>
    </p:spTree>
    <p:extLst>
      <p:ext uri="{BB962C8B-B14F-4D97-AF65-F5344CB8AC3E}">
        <p14:creationId xmlns:p14="http://schemas.microsoft.com/office/powerpoint/2010/main" val="1365896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92567-D7D7-4223-A842-9A06E6D4E1F9}" type="slidenum">
              <a:rPr lang="en-US" smtClean="0"/>
              <a:t>20</a:t>
            </a:fld>
            <a:endParaRPr lang="en-US"/>
          </a:p>
        </p:txBody>
      </p:sp>
    </p:spTree>
    <p:extLst>
      <p:ext uri="{BB962C8B-B14F-4D97-AF65-F5344CB8AC3E}">
        <p14:creationId xmlns:p14="http://schemas.microsoft.com/office/powerpoint/2010/main" val="11707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37B69-2F7C-E907-54B9-A8FB209DF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0DCA1-0607-0A73-39FC-6A7A21A683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E9A0E-5027-BDE6-1081-8D064F65A8B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54102B0-10C8-5FA6-88FE-F55274F5C89B}"/>
              </a:ext>
            </a:extLst>
          </p:cNvPr>
          <p:cNvSpPr>
            <a:spLocks noGrp="1"/>
          </p:cNvSpPr>
          <p:nvPr>
            <p:ph type="sldNum" sz="quarter" idx="5"/>
          </p:nvPr>
        </p:nvSpPr>
        <p:spPr/>
        <p:txBody>
          <a:bodyPr/>
          <a:lstStyle/>
          <a:p>
            <a:fld id="{43D92567-D7D7-4223-A842-9A06E6D4E1F9}" type="slidenum">
              <a:rPr lang="en-US" smtClean="0"/>
              <a:t>21</a:t>
            </a:fld>
            <a:endParaRPr lang="en-US"/>
          </a:p>
        </p:txBody>
      </p:sp>
    </p:spTree>
    <p:extLst>
      <p:ext uri="{BB962C8B-B14F-4D97-AF65-F5344CB8AC3E}">
        <p14:creationId xmlns:p14="http://schemas.microsoft.com/office/powerpoint/2010/main" val="3926726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AA3F-BE82-DFB7-6B4D-FCB4BD352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03BF2-26C4-9338-FEE1-0AF3F78A4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89719-2C1D-6220-3A06-E9CA20A4C875}"/>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F9B890F-673C-3D9A-F1B4-524FC0BF97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92567-D7D7-4223-A842-9A06E6D4E1F9}" type="slidenum">
              <a:rPr kumimoji="0" lang="en-US" sz="1200" b="0" i="0" u="none" strike="noStrike" kern="1200" cap="none" spc="0" normalizeH="0" baseline="0" noProof="0" smtClean="0">
                <a:ln>
                  <a:noFill/>
                </a:ln>
                <a:solidFill>
                  <a:srgbClr val="525252"/>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25252"/>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010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BCC5C-43D1-28E0-26E9-34CE98D0D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EBEF3-1174-438E-CAEE-77D7211EE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947859-F8DF-19C8-451A-ED8BA5AAD4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49328D-935D-5CF5-38EB-4C69374B9614}"/>
              </a:ext>
            </a:extLst>
          </p:cNvPr>
          <p:cNvSpPr>
            <a:spLocks noGrp="1"/>
          </p:cNvSpPr>
          <p:nvPr>
            <p:ph type="sldNum" sz="quarter" idx="5"/>
          </p:nvPr>
        </p:nvSpPr>
        <p:spPr/>
        <p:txBody>
          <a:bodyPr/>
          <a:lstStyle/>
          <a:p>
            <a:fld id="{675964BE-64D7-A049-BCCE-EDDADA192685}" type="slidenum">
              <a:rPr lang="en-US" smtClean="0"/>
              <a:t>6</a:t>
            </a:fld>
            <a:endParaRPr lang="en-US"/>
          </a:p>
        </p:txBody>
      </p:sp>
    </p:spTree>
    <p:extLst>
      <p:ext uri="{BB962C8B-B14F-4D97-AF65-F5344CB8AC3E}">
        <p14:creationId xmlns:p14="http://schemas.microsoft.com/office/powerpoint/2010/main" val="292433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0DD73-145A-8DCA-E96E-FBBA9444F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32215-6143-CA84-68F2-DE19AE305E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2EA292-54EF-EA36-8484-A3F9B29D8F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E909AB-5B76-4208-F724-13C389B40C31}"/>
              </a:ext>
            </a:extLst>
          </p:cNvPr>
          <p:cNvSpPr>
            <a:spLocks noGrp="1"/>
          </p:cNvSpPr>
          <p:nvPr>
            <p:ph type="sldNum" sz="quarter" idx="5"/>
          </p:nvPr>
        </p:nvSpPr>
        <p:spPr/>
        <p:txBody>
          <a:bodyPr/>
          <a:lstStyle/>
          <a:p>
            <a:fld id="{43D92567-D7D7-4223-A842-9A06E6D4E1F9}" type="slidenum">
              <a:rPr lang="en-US" smtClean="0"/>
              <a:t>7</a:t>
            </a:fld>
            <a:endParaRPr lang="en-US"/>
          </a:p>
        </p:txBody>
      </p:sp>
    </p:spTree>
    <p:extLst>
      <p:ext uri="{BB962C8B-B14F-4D97-AF65-F5344CB8AC3E}">
        <p14:creationId xmlns:p14="http://schemas.microsoft.com/office/powerpoint/2010/main" val="202205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D92567-D7D7-4223-A842-9A06E6D4E1F9}" type="slidenum">
              <a:rPr lang="en-US" smtClean="0"/>
              <a:t>8</a:t>
            </a:fld>
            <a:endParaRPr lang="en-US"/>
          </a:p>
        </p:txBody>
      </p:sp>
    </p:spTree>
    <p:extLst>
      <p:ext uri="{BB962C8B-B14F-4D97-AF65-F5344CB8AC3E}">
        <p14:creationId xmlns:p14="http://schemas.microsoft.com/office/powerpoint/2010/main" val="50232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1328E-197B-F8D0-6F5E-4996E4E91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F377B-986F-B82E-B337-36C5773EE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913E9-5F96-B3E7-4B1F-97DF85029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S</a:t>
            </a:r>
            <a:r>
              <a:rPr lang="en-US" sz="1200" b="0" i="0" u="none" strike="noStrike">
                <a:solidFill>
                  <a:srgbClr val="FFFFFF"/>
                </a:solidFill>
                <a:effectLst/>
                <a:latin typeface="IntelOne Display Light" panose="020B0403020203020204" pitchFamily="34" charset="77"/>
              </a:rPr>
              <a:t>ee [T8] at </a:t>
            </a:r>
            <a:r>
              <a:rPr lang="en-US" sz="1200" b="0" i="0" u="none" strike="noStrike" err="1">
                <a:solidFill>
                  <a:srgbClr val="FFFFFF"/>
                </a:solidFill>
                <a:effectLst/>
                <a:latin typeface="IntelOne Display Light" panose="020B0403020203020204" pitchFamily="34" charset="77"/>
              </a:rPr>
              <a:t>intel.com</a:t>
            </a:r>
            <a:r>
              <a:rPr lang="en-US" sz="1200" b="0" i="0" u="none" strike="noStrike">
                <a:solidFill>
                  <a:srgbClr val="FFFFFF"/>
                </a:solidFill>
                <a:effectLst/>
                <a:latin typeface="IntelOne Display Light" panose="020B0403020203020204" pitchFamily="34" charset="77"/>
              </a:rPr>
              <a:t>/</a:t>
            </a:r>
            <a:r>
              <a:rPr lang="en-US" sz="1200" b="0" i="0" u="none" strike="noStrike" err="1">
                <a:solidFill>
                  <a:srgbClr val="FFFFFF"/>
                </a:solidFill>
                <a:effectLst/>
                <a:latin typeface="IntelOne Display Light" panose="020B0403020203020204" pitchFamily="34" charset="77"/>
              </a:rPr>
              <a:t>processorclaims</a:t>
            </a:r>
            <a:r>
              <a:rPr lang="en-US" sz="1200" b="0" i="0" u="none" strike="noStrike">
                <a:solidFill>
                  <a:srgbClr val="FFFFFF"/>
                </a:solidFill>
                <a:effectLst/>
                <a:latin typeface="IntelOne Display Light" panose="020B0403020203020204" pitchFamily="34" charset="77"/>
              </a:rPr>
              <a:t>: 5th Generation Intel Xeon Scalable Processors</a:t>
            </a:r>
            <a:endParaRPr lang="en-US"/>
          </a:p>
          <a:p>
            <a:r>
              <a:rPr lang="en-US"/>
              <a:t>2 S</a:t>
            </a:r>
            <a:r>
              <a:rPr lang="en-US" sz="1200" b="0" i="0" u="none" strike="noStrike">
                <a:solidFill>
                  <a:srgbClr val="FFFFFF"/>
                </a:solidFill>
                <a:effectLst/>
                <a:latin typeface="IntelOne Display Light" panose="020B0403020203020204" pitchFamily="34" charset="77"/>
              </a:rPr>
              <a:t>ee [T7] at </a:t>
            </a:r>
            <a:r>
              <a:rPr lang="en-US" sz="1200" b="0" i="0" u="none" strike="noStrike" err="1">
                <a:solidFill>
                  <a:srgbClr val="FFFFFF"/>
                </a:solidFill>
                <a:effectLst/>
                <a:latin typeface="IntelOne Display Light" panose="020B0403020203020204" pitchFamily="34" charset="77"/>
              </a:rPr>
              <a:t>intel.com</a:t>
            </a:r>
            <a:r>
              <a:rPr lang="en-US" sz="1200" b="0" i="0" u="none" strike="noStrike">
                <a:solidFill>
                  <a:srgbClr val="FFFFFF"/>
                </a:solidFill>
                <a:effectLst/>
                <a:latin typeface="IntelOne Display Light" panose="020B0403020203020204" pitchFamily="34" charset="77"/>
              </a:rPr>
              <a:t>/</a:t>
            </a:r>
            <a:r>
              <a:rPr lang="en-US" sz="1200" b="0" i="0" u="none" strike="noStrike" err="1">
                <a:solidFill>
                  <a:srgbClr val="FFFFFF"/>
                </a:solidFill>
                <a:effectLst/>
                <a:latin typeface="IntelOne Display Light" panose="020B0403020203020204" pitchFamily="34" charset="77"/>
              </a:rPr>
              <a:t>processorclaims</a:t>
            </a:r>
            <a:r>
              <a:rPr lang="en-US" sz="1200" b="0" i="0" u="none" strike="noStrike">
                <a:solidFill>
                  <a:srgbClr val="FFFFFF"/>
                </a:solidFill>
                <a:effectLst/>
                <a:latin typeface="IntelOne Display Light" panose="020B0403020203020204" pitchFamily="34" charset="77"/>
              </a:rPr>
              <a:t>: 5th Generation Intel Xeon Scalable Processors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3 S</a:t>
            </a:r>
            <a:r>
              <a:rPr lang="en-US" sz="1200" b="0" i="0" u="none" strike="noStrike">
                <a:solidFill>
                  <a:srgbClr val="FFFFFF"/>
                </a:solidFill>
                <a:effectLst/>
                <a:latin typeface="IntelOne Display Light" panose="020B0403020203020204" pitchFamily="34" charset="77"/>
              </a:rPr>
              <a:t>ee [7T21] at </a:t>
            </a:r>
            <a:r>
              <a:rPr lang="en-US" sz="1200" b="0" i="0" u="none" strike="noStrike" err="1">
                <a:solidFill>
                  <a:srgbClr val="FFFFFF"/>
                </a:solidFill>
                <a:effectLst/>
                <a:latin typeface="IntelOne Display Light" panose="020B0403020203020204" pitchFamily="34" charset="77"/>
              </a:rPr>
              <a:t>intel.com</a:t>
            </a:r>
            <a:r>
              <a:rPr lang="en-US" sz="1200" b="0" i="0" u="none" strike="noStrike">
                <a:solidFill>
                  <a:srgbClr val="FFFFFF"/>
                </a:solidFill>
                <a:effectLst/>
                <a:latin typeface="IntelOne Display Light" panose="020B0403020203020204" pitchFamily="34" charset="77"/>
              </a:rPr>
              <a:t>/</a:t>
            </a:r>
            <a:r>
              <a:rPr lang="en-US" sz="1200" b="0" i="0" u="none" strike="noStrike" err="1">
                <a:solidFill>
                  <a:srgbClr val="FFFFFF"/>
                </a:solidFill>
                <a:effectLst/>
                <a:latin typeface="IntelOne Display Light" panose="020B0403020203020204" pitchFamily="34" charset="77"/>
              </a:rPr>
              <a:t>processorclaims</a:t>
            </a:r>
            <a:r>
              <a:rPr lang="en-US" sz="1200" b="0" i="0" u="none" strike="noStrike">
                <a:solidFill>
                  <a:srgbClr val="FFFFFF"/>
                </a:solidFill>
                <a:effectLst/>
                <a:latin typeface="IntelOne Display Light" panose="020B0403020203020204" pitchFamily="34" charset="77"/>
              </a:rPr>
              <a:t>: 5th Generation Intel Xeon Scalable Processors</a:t>
            </a:r>
            <a:endParaRPr lang="en-US"/>
          </a:p>
          <a:p>
            <a:endParaRPr lang="en-US"/>
          </a:p>
        </p:txBody>
      </p:sp>
      <p:sp>
        <p:nvSpPr>
          <p:cNvPr id="4" name="Slide Number Placeholder 3">
            <a:extLst>
              <a:ext uri="{FF2B5EF4-FFF2-40B4-BE49-F238E27FC236}">
                <a16:creationId xmlns:a16="http://schemas.microsoft.com/office/drawing/2014/main" id="{2884EB6D-E8A7-5AF6-7CC1-D1D94E978EE0}"/>
              </a:ext>
            </a:extLst>
          </p:cNvPr>
          <p:cNvSpPr>
            <a:spLocks noGrp="1"/>
          </p:cNvSpPr>
          <p:nvPr>
            <p:ph type="sldNum" sz="quarter" idx="5"/>
          </p:nvPr>
        </p:nvSpPr>
        <p:spPr/>
        <p:txBody>
          <a:bodyPr/>
          <a:lstStyle/>
          <a:p>
            <a:fld id="{43D92567-D7D7-4223-A842-9A06E6D4E1F9}" type="slidenum">
              <a:rPr lang="en-US" smtClean="0"/>
              <a:t>9</a:t>
            </a:fld>
            <a:endParaRPr lang="en-US"/>
          </a:p>
        </p:txBody>
      </p:sp>
    </p:spTree>
    <p:extLst>
      <p:ext uri="{BB962C8B-B14F-4D97-AF65-F5344CB8AC3E}">
        <p14:creationId xmlns:p14="http://schemas.microsoft.com/office/powerpoint/2010/main" val="251123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D479-CD37-FFB9-1EE4-3A58A0AFE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0092E-9975-EB65-7B84-6B0225680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A8C8C-7363-7003-DF93-F35EA712EC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a:t>
            </a:r>
            <a:r>
              <a:rPr lang="en-US" sz="1200" b="0" i="0" u="none" strike="noStrike" dirty="0">
                <a:solidFill>
                  <a:srgbClr val="FFFFFF"/>
                </a:solidFill>
                <a:effectLst/>
                <a:latin typeface="IntelOne Display Light" panose="020B0403020203020204" pitchFamily="34" charset="77"/>
              </a:rPr>
              <a:t>ee </a:t>
            </a:r>
            <a:r>
              <a:rPr lang="en-US" dirty="0"/>
              <a:t>[7T221]</a:t>
            </a:r>
            <a:r>
              <a:rPr lang="en-US" sz="1200" b="0" i="0" u="none" strike="noStrike" dirty="0">
                <a:solidFill>
                  <a:srgbClr val="FFFFFF"/>
                </a:solidFill>
                <a:effectLst/>
                <a:latin typeface="IntelOne Display Light" panose="020B0403020203020204" pitchFamily="34" charset="77"/>
              </a:rPr>
              <a:t>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Intel Xeon 6 Processors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a:t>
            </a:r>
            <a:r>
              <a:rPr lang="en-US" sz="1200" b="0" i="0" u="none" strike="noStrike" dirty="0">
                <a:solidFill>
                  <a:srgbClr val="FFFFFF"/>
                </a:solidFill>
                <a:effectLst/>
                <a:latin typeface="IntelOne Display Light" panose="020B0403020203020204" pitchFamily="34" charset="77"/>
              </a:rPr>
              <a:t>ee </a:t>
            </a:r>
            <a:r>
              <a:rPr lang="en-US" dirty="0"/>
              <a:t>[7T222]</a:t>
            </a:r>
            <a:r>
              <a:rPr lang="en-US" sz="1200" b="0" i="0" u="none" strike="noStrike" dirty="0">
                <a:solidFill>
                  <a:srgbClr val="FFFFFF"/>
                </a:solidFill>
                <a:effectLst/>
                <a:latin typeface="IntelOne Display Light" panose="020B0403020203020204" pitchFamily="34" charset="77"/>
              </a:rPr>
              <a:t>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Intel Xeon 6 Processors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S</a:t>
            </a:r>
            <a:r>
              <a:rPr lang="en-US" sz="1200" b="0" i="0" u="none" strike="noStrike" dirty="0">
                <a:solidFill>
                  <a:srgbClr val="FFFFFF"/>
                </a:solidFill>
                <a:effectLst/>
                <a:latin typeface="IntelOne Display Light" panose="020B0403020203020204" pitchFamily="34" charset="77"/>
              </a:rPr>
              <a:t>ee </a:t>
            </a:r>
            <a:r>
              <a:rPr lang="en-US" dirty="0"/>
              <a:t>[9T222]</a:t>
            </a:r>
            <a:r>
              <a:rPr lang="en-US" sz="1200" b="0" i="0" u="none" strike="noStrike" dirty="0">
                <a:solidFill>
                  <a:srgbClr val="FFFFFF"/>
                </a:solidFill>
                <a:effectLst/>
                <a:latin typeface="IntelOne Display Light" panose="020B0403020203020204" pitchFamily="34" charset="77"/>
              </a:rPr>
              <a:t>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Intel Xeon 6 Processors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S</a:t>
            </a:r>
            <a:r>
              <a:rPr lang="en-US" sz="1200" b="0" i="0" u="none" strike="noStrike" dirty="0">
                <a:solidFill>
                  <a:srgbClr val="FFFFFF"/>
                </a:solidFill>
                <a:effectLst/>
                <a:latin typeface="IntelOne Display Light" panose="020B0403020203020204" pitchFamily="34" charset="77"/>
              </a:rPr>
              <a:t>ee </a:t>
            </a:r>
            <a:r>
              <a:rPr lang="en-US" dirty="0"/>
              <a:t>[9T10]</a:t>
            </a:r>
            <a:r>
              <a:rPr lang="en-US" sz="1200" b="0" i="0" u="none" strike="noStrike" dirty="0">
                <a:solidFill>
                  <a:srgbClr val="FFFFFF"/>
                </a:solidFill>
                <a:effectLst/>
                <a:latin typeface="IntelOne Display Light" panose="020B0403020203020204" pitchFamily="34" charset="77"/>
              </a:rPr>
              <a:t>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Intel Xeon 6 Processors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S</a:t>
            </a:r>
            <a:r>
              <a:rPr lang="en-US" sz="1200" b="0" i="0" u="none" strike="noStrike" dirty="0">
                <a:solidFill>
                  <a:srgbClr val="FFFFFF"/>
                </a:solidFill>
                <a:effectLst/>
                <a:latin typeface="IntelOne Display Light" panose="020B0403020203020204" pitchFamily="34" charset="77"/>
              </a:rPr>
              <a:t>ee </a:t>
            </a:r>
            <a:r>
              <a:rPr lang="en-US" dirty="0"/>
              <a:t>[T205]</a:t>
            </a:r>
            <a:r>
              <a:rPr lang="en-US" sz="1200" b="0" i="0" u="none" strike="noStrike" dirty="0">
                <a:solidFill>
                  <a:srgbClr val="FFFFFF"/>
                </a:solidFill>
                <a:effectLst/>
                <a:latin typeface="IntelOne Display Light" panose="020B0403020203020204" pitchFamily="34" charset="77"/>
              </a:rPr>
              <a:t>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5th Generation Intel Xeon Scalable Processors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S</a:t>
            </a:r>
            <a:r>
              <a:rPr lang="en-US" sz="1200" b="0" i="0" u="none" strike="noStrike" dirty="0">
                <a:solidFill>
                  <a:srgbClr val="FFFFFF"/>
                </a:solidFill>
                <a:effectLst/>
                <a:latin typeface="IntelOne Display Light" panose="020B0403020203020204" pitchFamily="34" charset="77"/>
              </a:rPr>
              <a:t>ee </a:t>
            </a:r>
            <a:r>
              <a:rPr lang="en-US" dirty="0"/>
              <a:t>[T206] </a:t>
            </a:r>
            <a:r>
              <a:rPr lang="en-US" sz="1200" b="0" i="0" u="none" strike="noStrike" dirty="0">
                <a:solidFill>
                  <a:srgbClr val="FFFFFF"/>
                </a:solidFill>
                <a:effectLst/>
                <a:latin typeface="IntelOne Display Light" panose="020B0403020203020204" pitchFamily="34" charset="77"/>
              </a:rPr>
              <a:t>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5th Generation Intel Xeon Scalable Processors</a:t>
            </a:r>
            <a:endParaRPr lang="en-US" dirty="0"/>
          </a:p>
        </p:txBody>
      </p:sp>
      <p:sp>
        <p:nvSpPr>
          <p:cNvPr id="4" name="Slide Number Placeholder 3">
            <a:extLst>
              <a:ext uri="{FF2B5EF4-FFF2-40B4-BE49-F238E27FC236}">
                <a16:creationId xmlns:a16="http://schemas.microsoft.com/office/drawing/2014/main" id="{A09383F0-6BBC-CAFC-0F06-373F8336B3B0}"/>
              </a:ext>
            </a:extLst>
          </p:cNvPr>
          <p:cNvSpPr>
            <a:spLocks noGrp="1"/>
          </p:cNvSpPr>
          <p:nvPr>
            <p:ph type="sldNum" sz="quarter" idx="5"/>
          </p:nvPr>
        </p:nvSpPr>
        <p:spPr/>
        <p:txBody>
          <a:bodyPr/>
          <a:lstStyle/>
          <a:p>
            <a:fld id="{43D92567-D7D7-4223-A842-9A06E6D4E1F9}" type="slidenum">
              <a:rPr lang="en-US" smtClean="0"/>
              <a:t>10</a:t>
            </a:fld>
            <a:endParaRPr lang="en-US"/>
          </a:p>
        </p:txBody>
      </p:sp>
    </p:spTree>
    <p:extLst>
      <p:ext uri="{BB962C8B-B14F-4D97-AF65-F5344CB8AC3E}">
        <p14:creationId xmlns:p14="http://schemas.microsoft.com/office/powerpoint/2010/main" val="406503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BBCC-2621-82C1-A514-6789300DE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26FB4-A295-C240-5CC0-F231A52BA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143C0-1139-E88F-873A-CBADBE334FF7}"/>
              </a:ext>
            </a:extLst>
          </p:cNvPr>
          <p:cNvSpPr>
            <a:spLocks noGrp="1"/>
          </p:cNvSpPr>
          <p:nvPr>
            <p:ph type="body" idx="1"/>
          </p:nvPr>
        </p:nvSpPr>
        <p:spPr/>
        <p:txBody>
          <a:bodyPr/>
          <a:lstStyle/>
          <a:p>
            <a:r>
              <a:rPr lang="en-US" baseline="30000"/>
              <a:t>1</a:t>
            </a:r>
            <a:r>
              <a:rPr lang="en-US"/>
              <a:t> S</a:t>
            </a:r>
            <a:r>
              <a:rPr lang="en-US" sz="1800" b="0" i="0" u="none" strike="noStrike">
                <a:solidFill>
                  <a:srgbClr val="FFFFFF"/>
                </a:solidFill>
                <a:effectLst/>
                <a:latin typeface="IntelOne Display Light" panose="020B0403020203020204" pitchFamily="34" charset="77"/>
              </a:rPr>
              <a:t>ee [7T22] at intel.com/</a:t>
            </a:r>
            <a:r>
              <a:rPr lang="en-US" sz="1800" b="0" i="0" u="none" strike="noStrike" err="1">
                <a:solidFill>
                  <a:srgbClr val="FFFFFF"/>
                </a:solidFill>
                <a:effectLst/>
                <a:latin typeface="IntelOne Display Light" panose="020B0403020203020204" pitchFamily="34" charset="77"/>
              </a:rPr>
              <a:t>processorclaims</a:t>
            </a:r>
            <a:r>
              <a:rPr lang="en-US" sz="1800" b="0" i="0" u="none" strike="noStrike">
                <a:solidFill>
                  <a:srgbClr val="FFFFFF"/>
                </a:solidFill>
                <a:effectLst/>
                <a:latin typeface="IntelOne Display Light" panose="020B0403020203020204" pitchFamily="34" charset="77"/>
              </a:rPr>
              <a:t>: </a:t>
            </a:r>
            <a:r>
              <a:rPr lang="en-US" sz="1200" b="0" i="0" u="none" strike="noStrike">
                <a:solidFill>
                  <a:srgbClr val="FFFFFF"/>
                </a:solidFill>
                <a:effectLst/>
                <a:latin typeface="IntelOne Display Light" panose="020B0403020203020204" pitchFamily="34" charset="77"/>
              </a:rPr>
              <a:t>Intel Xeon 6. Results may vary.</a:t>
            </a:r>
            <a:endParaRPr lang="en-US"/>
          </a:p>
        </p:txBody>
      </p:sp>
      <p:sp>
        <p:nvSpPr>
          <p:cNvPr id="4" name="Slide Number Placeholder 3">
            <a:extLst>
              <a:ext uri="{FF2B5EF4-FFF2-40B4-BE49-F238E27FC236}">
                <a16:creationId xmlns:a16="http://schemas.microsoft.com/office/drawing/2014/main" id="{8036D1D6-3424-51F6-0573-FF34B997BD36}"/>
              </a:ext>
            </a:extLst>
          </p:cNvPr>
          <p:cNvSpPr>
            <a:spLocks noGrp="1"/>
          </p:cNvSpPr>
          <p:nvPr>
            <p:ph type="sldNum" sz="quarter" idx="5"/>
          </p:nvPr>
        </p:nvSpPr>
        <p:spPr/>
        <p:txBody>
          <a:bodyPr/>
          <a:lstStyle/>
          <a:p>
            <a:fld id="{43D92567-D7D7-4223-A842-9A06E6D4E1F9}" type="slidenum">
              <a:rPr lang="en-US" smtClean="0"/>
              <a:t>11</a:t>
            </a:fld>
            <a:endParaRPr lang="en-US"/>
          </a:p>
        </p:txBody>
      </p:sp>
    </p:spTree>
    <p:extLst>
      <p:ext uri="{BB962C8B-B14F-4D97-AF65-F5344CB8AC3E}">
        <p14:creationId xmlns:p14="http://schemas.microsoft.com/office/powerpoint/2010/main" val="114993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D479-CD37-FFB9-1EE4-3A58A0AFE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0092E-9975-EB65-7B84-6B0225680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A8C8C-7363-7003-DF93-F35EA712EC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a:t>
            </a:r>
            <a:r>
              <a:rPr lang="en-US" sz="1200" b="0" i="0" u="none" strike="noStrike" dirty="0">
                <a:solidFill>
                  <a:srgbClr val="FFFFFF"/>
                </a:solidFill>
                <a:effectLst/>
                <a:latin typeface="IntelOne Display Light" panose="020B0403020203020204" pitchFamily="34" charset="77"/>
              </a:rPr>
              <a:t>ee [9T9]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Intel Xeon 6 Processors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a:t>
            </a:r>
            <a:r>
              <a:rPr lang="en-US" sz="1200" b="0" i="0" u="none" strike="noStrike" dirty="0">
                <a:solidFill>
                  <a:srgbClr val="FFFFFF"/>
                </a:solidFill>
                <a:effectLst/>
                <a:latin typeface="IntelOne Display Light" panose="020B0403020203020204" pitchFamily="34" charset="77"/>
              </a:rPr>
              <a:t>ee [9T223]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Intel Xeon 6 Processors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FFFFFF"/>
                </a:solidFill>
                <a:effectLst/>
                <a:latin typeface="IntelOne Display Light" panose="020B0403020203020204" pitchFamily="34" charset="77"/>
              </a:rPr>
              <a:t>3 </a:t>
            </a:r>
            <a:r>
              <a:rPr lang="en-US" dirty="0"/>
              <a:t>S</a:t>
            </a:r>
            <a:r>
              <a:rPr lang="en-US" sz="1200" b="0" i="0" u="none" strike="noStrike" dirty="0">
                <a:solidFill>
                  <a:srgbClr val="FFFFFF"/>
                </a:solidFill>
                <a:effectLst/>
                <a:latin typeface="IntelOne Display Light" panose="020B0403020203020204" pitchFamily="34" charset="77"/>
              </a:rPr>
              <a:t>ee [T206] at intel.com/</a:t>
            </a:r>
            <a:r>
              <a:rPr lang="en-US" sz="1200" b="0" i="0" u="none" strike="noStrike" dirty="0" err="1">
                <a:solidFill>
                  <a:srgbClr val="FFFFFF"/>
                </a:solidFill>
                <a:effectLst/>
                <a:latin typeface="IntelOne Display Light" panose="020B0403020203020204" pitchFamily="34" charset="77"/>
              </a:rPr>
              <a:t>processorclaims</a:t>
            </a:r>
            <a:r>
              <a:rPr lang="en-US" sz="1200" b="0" i="0" u="none" strike="noStrike" dirty="0">
                <a:solidFill>
                  <a:srgbClr val="FFFFFF"/>
                </a:solidFill>
                <a:effectLst/>
                <a:latin typeface="IntelOne Display Light" panose="020B0403020203020204" pitchFamily="34" charset="77"/>
              </a:rPr>
              <a:t>: 5th Generation Intel Xeon Scalable Processors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FFFFFF"/>
              </a:solidFill>
              <a:effectLst/>
              <a:latin typeface="IntelOne Display Light" panose="020B0403020203020204" pitchFamily="34" charset="77"/>
            </a:endParaRPr>
          </a:p>
        </p:txBody>
      </p:sp>
      <p:sp>
        <p:nvSpPr>
          <p:cNvPr id="4" name="Slide Number Placeholder 3">
            <a:extLst>
              <a:ext uri="{FF2B5EF4-FFF2-40B4-BE49-F238E27FC236}">
                <a16:creationId xmlns:a16="http://schemas.microsoft.com/office/drawing/2014/main" id="{A09383F0-6BBC-CAFC-0F06-373F8336B3B0}"/>
              </a:ext>
            </a:extLst>
          </p:cNvPr>
          <p:cNvSpPr>
            <a:spLocks noGrp="1"/>
          </p:cNvSpPr>
          <p:nvPr>
            <p:ph type="sldNum" sz="quarter" idx="5"/>
          </p:nvPr>
        </p:nvSpPr>
        <p:spPr/>
        <p:txBody>
          <a:bodyPr/>
          <a:lstStyle/>
          <a:p>
            <a:fld id="{43D92567-D7D7-4223-A842-9A06E6D4E1F9}" type="slidenum">
              <a:rPr lang="en-US" smtClean="0"/>
              <a:t>12</a:t>
            </a:fld>
            <a:endParaRPr lang="en-US"/>
          </a:p>
        </p:txBody>
      </p:sp>
    </p:spTree>
    <p:extLst>
      <p:ext uri="{BB962C8B-B14F-4D97-AF65-F5344CB8AC3E}">
        <p14:creationId xmlns:p14="http://schemas.microsoft.com/office/powerpoint/2010/main" val="392493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50D1-E764-81AB-2A90-A298D2CB9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25EEA-C17F-4562-07BF-E89FF464D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6AB0D-F0F0-CF0F-71E0-8DEB0F052229}"/>
              </a:ext>
            </a:extLst>
          </p:cNvPr>
          <p:cNvSpPr>
            <a:spLocks noGrp="1"/>
          </p:cNvSpPr>
          <p:nvPr>
            <p:ph type="body" idx="1"/>
          </p:nvPr>
        </p:nvSpPr>
        <p:spPr/>
        <p:txBody>
          <a:bodyPr/>
          <a:lstStyle/>
          <a:p>
            <a:r>
              <a:rPr lang="en-US" baseline="30000"/>
              <a:t>1</a:t>
            </a:r>
            <a:r>
              <a:rPr lang="en-US"/>
              <a:t> S</a:t>
            </a:r>
            <a:r>
              <a:rPr lang="en-US" sz="1800" b="0" i="0" u="none" strike="noStrike">
                <a:solidFill>
                  <a:srgbClr val="FFFFFF"/>
                </a:solidFill>
                <a:effectLst/>
                <a:latin typeface="IntelOne Display Light" panose="020B0403020203020204" pitchFamily="34" charset="77"/>
              </a:rPr>
              <a:t>ee [T5] at </a:t>
            </a:r>
            <a:r>
              <a:rPr lang="en-US" sz="1800" b="0" i="0" u="none" strike="noStrike" err="1">
                <a:solidFill>
                  <a:srgbClr val="FFFFFF"/>
                </a:solidFill>
                <a:effectLst/>
                <a:latin typeface="IntelOne Display Light" panose="020B0403020203020204" pitchFamily="34" charset="77"/>
              </a:rPr>
              <a:t>intel.com</a:t>
            </a:r>
            <a:r>
              <a:rPr lang="en-US" sz="1800" b="0" i="0" u="none" strike="noStrike">
                <a:solidFill>
                  <a:srgbClr val="FFFFFF"/>
                </a:solidFill>
                <a:effectLst/>
                <a:latin typeface="IntelOne Display Light" panose="020B0403020203020204" pitchFamily="34" charset="77"/>
              </a:rPr>
              <a:t>/</a:t>
            </a:r>
            <a:r>
              <a:rPr lang="en-US" sz="1800" b="0" i="0" u="none" strike="noStrike" err="1">
                <a:solidFill>
                  <a:srgbClr val="FFFFFF"/>
                </a:solidFill>
                <a:effectLst/>
                <a:latin typeface="IntelOne Display Light" panose="020B0403020203020204" pitchFamily="34" charset="77"/>
              </a:rPr>
              <a:t>processorclaims</a:t>
            </a:r>
            <a:r>
              <a:rPr lang="en-US" sz="1800" b="0" i="0" u="none" strike="noStrike">
                <a:solidFill>
                  <a:srgbClr val="FFFFFF"/>
                </a:solidFill>
                <a:effectLst/>
                <a:latin typeface="IntelOne Display Light" panose="020B0403020203020204" pitchFamily="34" charset="77"/>
              </a:rPr>
              <a:t>: 5th Generation Intel Xeon Scalable Processors.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30000"/>
              <a:t>2</a:t>
            </a:r>
            <a:r>
              <a:rPr lang="en-US"/>
              <a:t> S</a:t>
            </a:r>
            <a:r>
              <a:rPr lang="en-US" sz="1200" b="0" i="0" u="none" strike="noStrike">
                <a:solidFill>
                  <a:srgbClr val="FFFFFF"/>
                </a:solidFill>
                <a:effectLst/>
                <a:latin typeface="IntelOne Display Light" panose="020B0403020203020204" pitchFamily="34" charset="77"/>
              </a:rPr>
              <a:t>ee [7T24] at </a:t>
            </a:r>
            <a:r>
              <a:rPr lang="en-US" sz="1200" b="0" i="0" u="none" strike="noStrike" err="1">
                <a:solidFill>
                  <a:srgbClr val="FFFFFF"/>
                </a:solidFill>
                <a:effectLst/>
                <a:latin typeface="IntelOne Display Light" panose="020B0403020203020204" pitchFamily="34" charset="77"/>
              </a:rPr>
              <a:t>intel.com</a:t>
            </a:r>
            <a:r>
              <a:rPr lang="en-US" sz="1200" b="0" i="0" u="none" strike="noStrike">
                <a:solidFill>
                  <a:srgbClr val="FFFFFF"/>
                </a:solidFill>
                <a:effectLst/>
                <a:latin typeface="IntelOne Display Light" panose="020B0403020203020204" pitchFamily="34" charset="77"/>
              </a:rPr>
              <a:t>/</a:t>
            </a:r>
            <a:r>
              <a:rPr lang="en-US" sz="1200" b="0" i="0" u="none" strike="noStrike" err="1">
                <a:solidFill>
                  <a:srgbClr val="FFFFFF"/>
                </a:solidFill>
                <a:effectLst/>
                <a:latin typeface="IntelOne Display Light" panose="020B0403020203020204" pitchFamily="34" charset="77"/>
              </a:rPr>
              <a:t>processorclaims</a:t>
            </a:r>
            <a:r>
              <a:rPr lang="en-US" sz="1200" b="0" i="0" u="none" strike="noStrike">
                <a:solidFill>
                  <a:srgbClr val="FFFFFF"/>
                </a:solidFill>
                <a:effectLst/>
                <a:latin typeface="IntelOne Display Light" panose="020B0403020203020204" pitchFamily="34" charset="77"/>
              </a:rPr>
              <a:t>: 6th Generation Intel Xeon Scalable Processors. </a:t>
            </a:r>
            <a:endParaRPr lang="en-US"/>
          </a:p>
          <a:p>
            <a:endParaRPr lang="en-US"/>
          </a:p>
        </p:txBody>
      </p:sp>
      <p:sp>
        <p:nvSpPr>
          <p:cNvPr id="4" name="Slide Number Placeholder 3">
            <a:extLst>
              <a:ext uri="{FF2B5EF4-FFF2-40B4-BE49-F238E27FC236}">
                <a16:creationId xmlns:a16="http://schemas.microsoft.com/office/drawing/2014/main" id="{7C2B6DFD-E2D5-D65F-76A8-2A44635152EF}"/>
              </a:ext>
            </a:extLst>
          </p:cNvPr>
          <p:cNvSpPr>
            <a:spLocks noGrp="1"/>
          </p:cNvSpPr>
          <p:nvPr>
            <p:ph type="sldNum" sz="quarter" idx="5"/>
          </p:nvPr>
        </p:nvSpPr>
        <p:spPr/>
        <p:txBody>
          <a:bodyPr/>
          <a:lstStyle/>
          <a:p>
            <a:fld id="{43D92567-D7D7-4223-A842-9A06E6D4E1F9}" type="slidenum">
              <a:rPr lang="en-US" smtClean="0"/>
              <a:t>13</a:t>
            </a:fld>
            <a:endParaRPr lang="en-US"/>
          </a:p>
        </p:txBody>
      </p:sp>
    </p:spTree>
    <p:extLst>
      <p:ext uri="{BB962C8B-B14F-4D97-AF65-F5344CB8AC3E}">
        <p14:creationId xmlns:p14="http://schemas.microsoft.com/office/powerpoint/2010/main" val="505655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2" name="Picture 1" descr="A blue dots in a dark background&#10;&#10;AI-generated content may be incorrect.">
            <a:extLst>
              <a:ext uri="{FF2B5EF4-FFF2-40B4-BE49-F238E27FC236}">
                <a16:creationId xmlns:a16="http://schemas.microsoft.com/office/drawing/2014/main" id="{731E16BE-66F7-5A1E-AC46-8940203B03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A black and blue logo&#10;&#10;AI-generated content may be incorrect.">
            <a:extLst>
              <a:ext uri="{FF2B5EF4-FFF2-40B4-BE49-F238E27FC236}">
                <a16:creationId xmlns:a16="http://schemas.microsoft.com/office/drawing/2014/main" id="{B4D14927-D05D-1C85-C301-4868188559F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3040510"/>
            <a:ext cx="1845634" cy="322986"/>
          </a:xfrm>
          <a:prstGeom prst="rect">
            <a:avLst/>
          </a:prstGeom>
        </p:spPr>
      </p:pic>
    </p:spTree>
    <p:extLst>
      <p:ext uri="{BB962C8B-B14F-4D97-AF65-F5344CB8AC3E}">
        <p14:creationId xmlns:p14="http://schemas.microsoft.com/office/powerpoint/2010/main" val="3570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609600" y="1487056"/>
            <a:ext cx="10972800" cy="4658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8E7FA8D9-326E-4A84-248B-23A71D2D38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98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userDrawn="1">
          <p15:clr>
            <a:srgbClr val="FBAE40"/>
          </p15:clr>
        </p15:guide>
        <p15:guide id="5" pos="240" userDrawn="1">
          <p15:clr>
            <a:srgbClr val="FBAE40"/>
          </p15:clr>
        </p15:guide>
        <p15:guide id="6" pos="71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609600" y="1487056"/>
            <a:ext cx="5429866" cy="4658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6152534" y="1487056"/>
            <a:ext cx="5429866" cy="4658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a:extLst>
              <a:ext uri="{FF2B5EF4-FFF2-40B4-BE49-F238E27FC236}">
                <a16:creationId xmlns:a16="http://schemas.microsoft.com/office/drawing/2014/main" id="{867D3E9E-8393-5C7D-3C39-345AF1163FCF}"/>
              </a:ext>
            </a:extLst>
          </p:cNvPr>
          <p:cNvSpPr>
            <a:spLocks noGrp="1"/>
          </p:cNvSpPr>
          <p:nvPr>
            <p:ph type="title"/>
          </p:nvPr>
        </p:nvSpPr>
        <p:spPr>
          <a:xfrm>
            <a:off x="609600" y="381002"/>
            <a:ext cx="10972800" cy="985367"/>
          </a:xfrm>
        </p:spPr>
        <p:txBody>
          <a:bodyPr/>
          <a:lstStyle/>
          <a:p>
            <a:r>
              <a:rPr lang="en-US"/>
              <a:t>Click to edit Master title style</a:t>
            </a:r>
          </a:p>
        </p:txBody>
      </p:sp>
    </p:spTree>
    <p:extLst>
      <p:ext uri="{BB962C8B-B14F-4D97-AF65-F5344CB8AC3E}">
        <p14:creationId xmlns:p14="http://schemas.microsoft.com/office/powerpoint/2010/main" val="15731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621CC-18DC-3B06-EEB8-93AE493C6EC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54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and Conten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C827E3-834F-40BA-9518-B0648BD536F2}"/>
              </a:ext>
            </a:extLst>
          </p:cNvPr>
          <p:cNvSpPr>
            <a:spLocks noGrp="1"/>
          </p:cNvSpPr>
          <p:nvPr>
            <p:ph type="body" sz="quarter" idx="10"/>
          </p:nvPr>
        </p:nvSpPr>
        <p:spPr>
          <a:xfrm>
            <a:off x="609600" y="1494289"/>
            <a:ext cx="10972800" cy="525462"/>
          </a:xfrm>
        </p:spPr>
        <p:txBody>
          <a:bodyPr>
            <a:noAutofit/>
          </a:bodyPr>
          <a:lstStyle>
            <a:lvl1pPr marL="0" indent="0">
              <a:buFontTx/>
              <a:buNone/>
              <a:defRPr sz="2000" b="0" i="0">
                <a:solidFill>
                  <a:schemeClr val="accent1"/>
                </a:solidFill>
                <a:latin typeface="+mn-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609600" y="2110067"/>
            <a:ext cx="10972800" cy="40352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FB2E2F26-2E22-938E-C235-D128AB5008A3}"/>
              </a:ext>
            </a:extLst>
          </p:cNvPr>
          <p:cNvSpPr>
            <a:spLocks noGrp="1"/>
          </p:cNvSpPr>
          <p:nvPr>
            <p:ph type="title"/>
          </p:nvPr>
        </p:nvSpPr>
        <p:spPr>
          <a:xfrm>
            <a:off x="609600" y="381002"/>
            <a:ext cx="10972800" cy="985367"/>
          </a:xfrm>
        </p:spPr>
        <p:txBody>
          <a:bodyPr/>
          <a:lstStyle/>
          <a:p>
            <a:r>
              <a:rPr lang="en-US"/>
              <a:t>Click to edit Master title style</a:t>
            </a:r>
          </a:p>
        </p:txBody>
      </p:sp>
    </p:spTree>
    <p:extLst>
      <p:ext uri="{BB962C8B-B14F-4D97-AF65-F5344CB8AC3E}">
        <p14:creationId xmlns:p14="http://schemas.microsoft.com/office/powerpoint/2010/main" val="104290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guide id="3" pos="7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68BF-F1E4-4683-BA9A-72115B1D9783}"/>
              </a:ext>
            </a:extLst>
          </p:cNvPr>
          <p:cNvSpPr>
            <a:spLocks noGrp="1"/>
          </p:cNvSpPr>
          <p:nvPr>
            <p:ph type="title" hasCustomPrompt="1"/>
          </p:nvPr>
        </p:nvSpPr>
        <p:spPr/>
        <p:txBody>
          <a:bodyPr/>
          <a:lstStyle>
            <a:lvl1pPr>
              <a:defRPr>
                <a:solidFill>
                  <a:schemeClr val="tx1"/>
                </a:solidFill>
              </a:defRPr>
            </a:lvl1pPr>
          </a:lstStyle>
          <a:p>
            <a:r>
              <a:rPr lang="en-US" dirty="0"/>
              <a:t>Click to edit title style</a:t>
            </a:r>
          </a:p>
        </p:txBody>
      </p:sp>
      <p:sp>
        <p:nvSpPr>
          <p:cNvPr id="4" name="Content Placeholder 3">
            <a:extLst>
              <a:ext uri="{FF2B5EF4-FFF2-40B4-BE49-F238E27FC236}">
                <a16:creationId xmlns:a16="http://schemas.microsoft.com/office/drawing/2014/main" id="{EDB16C5C-41A7-48AD-AE8C-9CD787615F4E}"/>
              </a:ext>
            </a:extLst>
          </p:cNvPr>
          <p:cNvSpPr>
            <a:spLocks noGrp="1"/>
          </p:cNvSpPr>
          <p:nvPr>
            <p:ph sz="quarter" idx="10" hasCustomPrompt="1"/>
          </p:nvPr>
        </p:nvSpPr>
        <p:spPr>
          <a:xfrm>
            <a:off x="614363" y="1496350"/>
            <a:ext cx="10971212" cy="47053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35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91F35-F61F-438B-8E55-A4EBBEA90D55}"/>
              </a:ext>
            </a:extLst>
          </p:cNvPr>
          <p:cNvSpPr txBox="1"/>
          <p:nvPr userDrawn="1"/>
        </p:nvSpPr>
        <p:spPr>
          <a:xfrm>
            <a:off x="3420428" y="2767281"/>
            <a:ext cx="5351145" cy="1323439"/>
          </a:xfrm>
          <a:prstGeom prst="rect">
            <a:avLst/>
          </a:prstGeom>
          <a:noFill/>
        </p:spPr>
        <p:txBody>
          <a:bodyPr wrap="none" rtlCol="0">
            <a:spAutoFit/>
          </a:bodyPr>
          <a:lstStyle/>
          <a:p>
            <a:pPr algn="ctr"/>
            <a:r>
              <a:rPr lang="en-US" sz="8000" dirty="0">
                <a:solidFill>
                  <a:schemeClr val="bg1"/>
                </a:solidFill>
                <a:latin typeface="+mj-lt"/>
              </a:rPr>
              <a:t>Thank You</a:t>
            </a:r>
          </a:p>
        </p:txBody>
      </p:sp>
    </p:spTree>
    <p:extLst>
      <p:ext uri="{BB962C8B-B14F-4D97-AF65-F5344CB8AC3E}">
        <p14:creationId xmlns:p14="http://schemas.microsoft.com/office/powerpoint/2010/main" val="220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09600" y="381002"/>
            <a:ext cx="10972800" cy="985367"/>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09600" y="1491673"/>
            <a:ext cx="10972800" cy="4653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descr="page number">
            <a:extLst>
              <a:ext uri="{FF2B5EF4-FFF2-40B4-BE49-F238E27FC236}">
                <a16:creationId xmlns:a16="http://schemas.microsoft.com/office/drawing/2014/main" id="{02FB4E28-8FF4-469D-9172-AA2B2441695C}"/>
              </a:ext>
            </a:extLst>
          </p:cNvPr>
          <p:cNvSpPr txBox="1"/>
          <p:nvPr/>
        </p:nvSpPr>
        <p:spPr>
          <a:xfrm>
            <a:off x="11886783" y="6502105"/>
            <a:ext cx="166713"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a:ln>
                <a:noFill/>
              </a:ln>
              <a:solidFill>
                <a:schemeClr val="tx1"/>
              </a:solidFill>
              <a:effectLst/>
              <a:uFillTx/>
              <a:latin typeface="IntelOne Text" panose="020B0503020203020204" pitchFamily="34" charset="77"/>
              <a:ea typeface="Intel Clear" panose="020B0604020203020204" pitchFamily="34" charset="0"/>
              <a:cs typeface="Times New Roman" panose="02020603050405020304" pitchFamily="18" charset="0"/>
              <a:sym typeface="Helvetica Neue"/>
            </a:endParaRPr>
          </a:p>
        </p:txBody>
      </p:sp>
      <p:pic>
        <p:nvPicPr>
          <p:cNvPr id="4" name="Picture 3" descr="A blue x and a black background&#10;&#10;AI-generated content may be incorrect.">
            <a:extLst>
              <a:ext uri="{FF2B5EF4-FFF2-40B4-BE49-F238E27FC236}">
                <a16:creationId xmlns:a16="http://schemas.microsoft.com/office/drawing/2014/main" id="{19277CC9-52F5-FD97-2E1C-7FF9B0B0D7D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31229" y="6476998"/>
            <a:ext cx="1022823" cy="178994"/>
          </a:xfrm>
          <a:prstGeom prst="rect">
            <a:avLst/>
          </a:prstGeom>
        </p:spPr>
      </p:pic>
    </p:spTree>
    <p:extLst>
      <p:ext uri="{BB962C8B-B14F-4D97-AF65-F5344CB8AC3E}">
        <p14:creationId xmlns:p14="http://schemas.microsoft.com/office/powerpoint/2010/main" val="2327371139"/>
      </p:ext>
    </p:extLst>
  </p:cSld>
  <p:clrMap bg1="lt1" tx1="dk1" bg2="lt2" tx2="dk2" accent1="accent1" accent2="accent2" accent3="accent3" accent4="accent4" accent5="accent5" accent6="accent6" hlink="hlink" folHlink="folHlink"/>
  <p:sldLayoutIdLst>
    <p:sldLayoutId id="2147483683" r:id="rId1"/>
    <p:sldLayoutId id="2147483679" r:id="rId2"/>
    <p:sldLayoutId id="2147483682" r:id="rId3"/>
    <p:sldLayoutId id="2147483678" r:id="rId4"/>
    <p:sldLayoutId id="214748368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613771" y="221694"/>
            <a:ext cx="10972093" cy="1199822"/>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606137" y="1488016"/>
            <a:ext cx="10979728" cy="4755447"/>
          </a:xfrm>
          <a:prstGeom prst="rect">
            <a:avLst/>
          </a:prstGeom>
        </p:spPr>
        <p:txBody>
          <a:bodyPr vert="horz" lIns="91440" tIns="45720" rIns="91440" bIns="45720" rtlCol="0">
            <a:normAutofit/>
          </a:body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descr="page  number">
            <a:extLst>
              <a:ext uri="{FF2B5EF4-FFF2-40B4-BE49-F238E27FC236}">
                <a16:creationId xmlns:a16="http://schemas.microsoft.com/office/drawing/2014/main" id="{02FB4E28-8FF4-469D-9172-AA2B2441695C}"/>
              </a:ext>
            </a:extLst>
          </p:cNvPr>
          <p:cNvSpPr txBox="1"/>
          <p:nvPr/>
        </p:nvSpPr>
        <p:spPr>
          <a:xfrm>
            <a:off x="11749174" y="6506788"/>
            <a:ext cx="142668"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1000" b="0" i="0" u="none" strike="noStrike" cap="none" spc="0" normalizeH="0" baseline="0" smtClean="0">
                <a:ln>
                  <a:noFill/>
                </a:ln>
                <a:solidFill>
                  <a:schemeClr val="tx1"/>
                </a:solidFill>
                <a:effectLst/>
                <a:uFillTx/>
                <a:latin typeface="+mn-lt"/>
                <a:ea typeface="Intel Clear" panose="020B0604020203020204" pitchFamily="34" charset="0"/>
                <a:cs typeface="Times New Roman" panose="02020603050405020304" pitchFamily="18"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1000" b="0" i="0" u="none" strike="noStrike" cap="none" spc="0" normalizeH="0" baseline="0" dirty="0">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pic>
        <p:nvPicPr>
          <p:cNvPr id="10" name="Image">
            <a:extLst>
              <a:ext uri="{FF2B5EF4-FFF2-40B4-BE49-F238E27FC236}">
                <a16:creationId xmlns:a16="http://schemas.microsoft.com/office/drawing/2014/main" id="{64A2D6CF-7583-466C-9598-F9EF092AC91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691" y="6247279"/>
            <a:ext cx="610721" cy="610721"/>
          </a:xfrm>
          <a:prstGeom prst="rect">
            <a:avLst/>
          </a:prstGeom>
          <a:ln w="12700">
            <a:miter lim="400000"/>
          </a:ln>
        </p:spPr>
      </p:pic>
    </p:spTree>
    <p:extLst>
      <p:ext uri="{BB962C8B-B14F-4D97-AF65-F5344CB8AC3E}">
        <p14:creationId xmlns:p14="http://schemas.microsoft.com/office/powerpoint/2010/main" val="1038544427"/>
      </p:ext>
    </p:extLst>
  </p:cSld>
  <p:clrMap bg1="lt1" tx1="dk1" bg2="lt2" tx2="dk2" accent1="accent1" accent2="accent2" accent3="accent3" accent4="accent4" accent5="accent5" accent6="accent6" hlink="hlink" folHlink="folHlink"/>
  <p:sldLayoutIdLst>
    <p:sldLayoutId id="2147484159" r:id="rId1"/>
    <p:sldLayoutId id="214748416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s://intel.insighthub.unrival.net/home.html?reloaded" TargetMode="External"/><Relationship Id="rId3" Type="http://schemas.openxmlformats.org/officeDocument/2006/relationships/image" Target="../media/image37.jpeg"/><Relationship Id="rId7" Type="http://schemas.openxmlformats.org/officeDocument/2006/relationships/image" Target="../media/image24.png"/><Relationship Id="rId12"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xeonprocessoradvisor.intel.com/welcome"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hyperlink" Target="https://www.intel.com/content/www/us/en/content-details/834093/content-details.html" TargetMode="External"/><Relationship Id="rId5" Type="http://schemas.openxmlformats.org/officeDocument/2006/relationships/image" Target="../media/image10.svg"/><Relationship Id="rId10" Type="http://schemas.openxmlformats.org/officeDocument/2006/relationships/hyperlink" Target="https://www.intel.com/content/www/us/en/content-details/827246/content-details.html"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hyperlink" Target="https://cdrdv2.intel.com/v1/dl/getContent/845774?explicitVersion=true" TargetMode="External"/><Relationship Id="rId13" Type="http://schemas.openxmlformats.org/officeDocument/2006/relationships/hyperlink" Target="https://www.intel.com/content/www/us/en/secure/content-details/784869/content-details.html" TargetMode="External"/><Relationship Id="rId18" Type="http://schemas.openxmlformats.org/officeDocument/2006/relationships/image" Target="../media/image49.png"/><Relationship Id="rId3" Type="http://schemas.openxmlformats.org/officeDocument/2006/relationships/image" Target="../media/image46.jpeg"/><Relationship Id="rId7" Type="http://schemas.openxmlformats.org/officeDocument/2006/relationships/hyperlink" Target="https://download.intel.com/newsroom/2025/3jdc8gkA5/xeon-addresses-workload-needs-infographic.pdf" TargetMode="External"/><Relationship Id="rId12" Type="http://schemas.openxmlformats.org/officeDocument/2006/relationships/hyperlink" Target="https://www.intel.com/content/www/us/en/secure/content-details/752795/content-details.html" TargetMode="External"/><Relationship Id="rId17" Type="http://schemas.openxmlformats.org/officeDocument/2006/relationships/image" Target="../media/image48.png"/><Relationship Id="rId2" Type="http://schemas.openxmlformats.org/officeDocument/2006/relationships/notesSlide" Target="../notesSlides/notesSlide15.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hyperlink" Target="https://www.intel.com/content/www/us/en/products/details/processors/xeon/xeon6-product-brief.html" TargetMode="External"/><Relationship Id="rId11" Type="http://schemas.openxmlformats.org/officeDocument/2006/relationships/hyperlink" Target="https://www.intel.com/content/www/us/en/content-details/827246/content-details.html" TargetMode="External"/><Relationship Id="rId5" Type="http://schemas.openxmlformats.org/officeDocument/2006/relationships/hyperlink" Target="https://www.intel.com/content/www/us/en/content-details/834093/intel-xeon-6-product-deck-30-3-30.html?DocID=834093" TargetMode="External"/><Relationship Id="rId15" Type="http://schemas.openxmlformats.org/officeDocument/2006/relationships/image" Target="../media/image25.png"/><Relationship Id="rId10" Type="http://schemas.openxmlformats.org/officeDocument/2006/relationships/hyperlink" Target="https://www.intel.com/content/www/us/en/content-details/845955/content-details.html" TargetMode="External"/><Relationship Id="rId19" Type="http://schemas.openxmlformats.org/officeDocument/2006/relationships/image" Target="../media/image26.png"/><Relationship Id="rId4" Type="http://schemas.openxmlformats.org/officeDocument/2006/relationships/hyperlink" Target="https://www.intel.com/content/www/us/en/products/details/processors/xeon.html" TargetMode="External"/><Relationship Id="rId9" Type="http://schemas.openxmlformats.org/officeDocument/2006/relationships/hyperlink" Target="https://www.intel.com/content/www/us/en/secure/content-details/847598/content-details.html" TargetMode="External"/><Relationship Id="rId14" Type="http://schemas.openxmlformats.org/officeDocument/2006/relationships/hyperlink" Target="https://login.microsoftonline.com/46c98d88-e344-4ed4-8496-4ed7712e255d/oauth2/v2.0/authorize?client_id=80ebef2a-2f2f-4fd6-93c8-b80a651479a2&amp;redirect_uri=https%3a%2f%2fconsumer.intel.com%2fintelcorpb2c.onmicrosoft.com%2foauth2%2fauthresp&amp;response_type=code&amp;scope=openid+profile&amp;response_mode=form_post&amp;nonce=%2bmYIZwNCrgGfpq9QXfYytg%3d%3d&amp;state=StateProperties%3deyJTSUQiOiJ4LW1zLWNwaW0tcmM6MjM5YTIwMTMtMWJhOC00NTIxLTlmYzctNDcxNGVmZjMyMTIwIiwiVElEIjoiZWFmNjUxMDctOGE3Mi00NjZhLWJlZDAtMzE3NWM1ZWQ1NjI2IiwiVE9JRCI6IjZhYmNhNjYzLTU1YWQtNDI3NC04NGRmLWNhYTQ2NGRkZWY5ZSJ9&amp;sso_reload=true&amp;sso_nonce=AwABEgEAAAADAOz_BQD0_4yywJR6to8hCCQEo78pAo2J0Rublpjz2BCE_VHwbjOVVE8q37cWhcvKN6lYuKpxLGi8PKY4b8XY1A6gxYSHXMEgAA&amp;client-request-id=9fad1379-261a-4455-9fef-08b38686058b&amp;mscrid=9fad1379-261a-4455-9fef-08b38686058b"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ntel.com/PerformanceInde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hyperlink" Target="https://www.intel.com/content/www/us/en/content-details/834093/content-details.html" TargetMode="External"/><Relationship Id="rId5" Type="http://schemas.openxmlformats.org/officeDocument/2006/relationships/image" Target="../media/image10.svg"/><Relationship Id="rId10" Type="http://schemas.openxmlformats.org/officeDocument/2006/relationships/hyperlink" Target="https://www.intel.com/content/www/us/en/content-details/827246/content-details.html"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hyperlink" Target="https://www.intel.com/content/www/us/en/content-details/827246/content-details.html"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ttps://www.intel.com/content/www/us/en/content-details/827246/content-details.html" TargetMode="External"/><Relationship Id="rId3" Type="http://schemas.openxmlformats.org/officeDocument/2006/relationships/image" Target="../media/image16.png"/><Relationship Id="rId7" Type="http://schemas.openxmlformats.org/officeDocument/2006/relationships/image" Target="../media/image10.sv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8.png"/><Relationship Id="rId7" Type="http://schemas.microsoft.com/office/2007/relationships/hdphoto" Target="../media/hdphoto2.wdp"/><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3.png"/><Relationship Id="rId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9.png"/><Relationship Id="rId9" Type="http://schemas.microsoft.com/office/2007/relationships/hdphoto" Target="../media/hdphoto3.wdp"/><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DCA3B84-A1A1-BE93-1034-15B584825E04}"/>
              </a:ext>
            </a:extLst>
          </p:cNvPr>
          <p:cNvSpPr txBox="1">
            <a:spLocks/>
          </p:cNvSpPr>
          <p:nvPr/>
        </p:nvSpPr>
        <p:spPr>
          <a:xfrm>
            <a:off x="609599" y="3814010"/>
            <a:ext cx="8208579" cy="2172370"/>
          </a:xfrm>
        </p:spPr>
        <p:txBody>
          <a:bodyPr lIns="0"/>
          <a:lstStyle>
            <a:lvl1pPr algn="l" defTabSz="914400" rtl="0" eaLnBrk="1" latinLnBrk="0" hangingPunct="1">
              <a:lnSpc>
                <a:spcPct val="90000"/>
              </a:lnSpc>
              <a:spcBef>
                <a:spcPct val="0"/>
              </a:spcBef>
              <a:buNone/>
              <a:defRPr sz="4400" kern="1200">
                <a:solidFill>
                  <a:schemeClr val="tx1"/>
                </a:solidFill>
                <a:latin typeface="+mn-lt"/>
                <a:ea typeface="+mj-ea"/>
                <a:cs typeface="Arial" panose="020B0604020202020204" pitchFamily="34" charset="0"/>
              </a:defRPr>
            </a:lvl1pPr>
          </a:lstStyle>
          <a:p>
            <a:pPr>
              <a:lnSpc>
                <a:spcPct val="100000"/>
              </a:lnSpc>
            </a:pPr>
            <a:r>
              <a:rPr lang="en-US" dirty="0">
                <a:solidFill>
                  <a:schemeClr val="bg1"/>
                </a:solidFill>
                <a:latin typeface="IntelOne Display Light" panose="020B0403020203020204" pitchFamily="34" charset="77"/>
              </a:rPr>
              <a:t>Modernize Your Data Center to Achieve Unprecedented Levels of Performance and Efficiency</a:t>
            </a:r>
          </a:p>
        </p:txBody>
      </p:sp>
    </p:spTree>
    <p:extLst>
      <p:ext uri="{BB962C8B-B14F-4D97-AF65-F5344CB8AC3E}">
        <p14:creationId xmlns:p14="http://schemas.microsoft.com/office/powerpoint/2010/main" val="8735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7FA9-FD4D-42D0-D286-E01E4A8F9A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664460-8DBF-9D5C-DBF8-0A4EAE71B31B}"/>
              </a:ext>
            </a:extLst>
          </p:cNvPr>
          <p:cNvSpPr txBox="1"/>
          <p:nvPr/>
        </p:nvSpPr>
        <p:spPr>
          <a:xfrm>
            <a:off x="8185446" y="1293164"/>
            <a:ext cx="3677301" cy="693543"/>
          </a:xfrm>
          <a:prstGeom prst="rect">
            <a:avLst/>
          </a:prstGeom>
          <a:solidFill>
            <a:schemeClr val="bg1"/>
          </a:solidFill>
          <a:ln w="12700">
            <a:solidFill>
              <a:srgbClr val="005B85"/>
            </a:solidFill>
          </a:ln>
        </p:spPr>
        <p:txBody>
          <a:bodyPr wrap="square" lIns="0" tIns="91440" rIns="0" bIns="0" rtlCol="0" anchor="t" anchorCtr="0">
            <a:noAutofit/>
          </a:bodyPr>
          <a:lstStyle/>
          <a:p>
            <a:pPr algn="ctr"/>
            <a:r>
              <a:rPr lang="en-US" sz="1400" dirty="0">
                <a:solidFill>
                  <a:srgbClr val="005B85"/>
                </a:solidFill>
                <a:latin typeface="IntelOne Text Medium" panose="020B0503020203020204" pitchFamily="34" charset="77"/>
              </a:rPr>
              <a:t>5th Gen Intel Xeon </a:t>
            </a:r>
            <a:br>
              <a:rPr lang="en-US" sz="1400" dirty="0">
                <a:solidFill>
                  <a:srgbClr val="005B85"/>
                </a:solidFill>
                <a:latin typeface="IntelOne Text Medium" panose="020B0503020203020204" pitchFamily="34" charset="77"/>
              </a:rPr>
            </a:br>
            <a:r>
              <a:rPr lang="en-US" sz="1100" dirty="0">
                <a:solidFill>
                  <a:srgbClr val="005B85"/>
                </a:solidFill>
                <a:latin typeface="IntelOne Text" panose="020B0503020203020204" pitchFamily="34" charset="77"/>
              </a:rPr>
              <a:t>vs. AMD EPYC 9554 (Genoa)</a:t>
            </a:r>
            <a:endParaRPr lang="en-US" sz="1400" dirty="0">
              <a:solidFill>
                <a:srgbClr val="005B85"/>
              </a:solidFill>
              <a:latin typeface="IntelOne Text" panose="020B0503020203020204" pitchFamily="34" charset="77"/>
            </a:endParaRPr>
          </a:p>
        </p:txBody>
      </p:sp>
      <p:sp>
        <p:nvSpPr>
          <p:cNvPr id="3" name="TextBox 2">
            <a:extLst>
              <a:ext uri="{FF2B5EF4-FFF2-40B4-BE49-F238E27FC236}">
                <a16:creationId xmlns:a16="http://schemas.microsoft.com/office/drawing/2014/main" id="{12DB5048-26B2-B178-9D0D-B45A02EFD302}"/>
              </a:ext>
            </a:extLst>
          </p:cNvPr>
          <p:cNvSpPr txBox="1"/>
          <p:nvPr/>
        </p:nvSpPr>
        <p:spPr>
          <a:xfrm>
            <a:off x="4778802" y="1293164"/>
            <a:ext cx="3412389" cy="693543"/>
          </a:xfrm>
          <a:prstGeom prst="rect">
            <a:avLst/>
          </a:prstGeom>
          <a:solidFill>
            <a:schemeClr val="bg1"/>
          </a:solidFill>
          <a:ln w="12700">
            <a:solidFill>
              <a:schemeClr val="tx2"/>
            </a:solidFill>
          </a:ln>
        </p:spPr>
        <p:txBody>
          <a:bodyPr wrap="square" lIns="0" tIns="91440" rIns="0" bIns="0" rtlCol="0" anchor="t" anchorCtr="0">
            <a:noAutofit/>
          </a:bodyPr>
          <a:lstStyle/>
          <a:p>
            <a:pPr algn="ctr"/>
            <a:r>
              <a:rPr lang="en-US" sz="1400" dirty="0">
                <a:solidFill>
                  <a:schemeClr val="tx2"/>
                </a:solidFill>
                <a:latin typeface="IntelOne Text Medium" panose="020B0503020203020204" pitchFamily="34" charset="77"/>
              </a:rPr>
              <a:t>Intel Xeon 6900P </a:t>
            </a:r>
            <a:br>
              <a:rPr lang="en-US" sz="1400" dirty="0">
                <a:solidFill>
                  <a:schemeClr val="tx2"/>
                </a:solidFill>
                <a:latin typeface="IntelOne Text" panose="020B0503020203020204" pitchFamily="34" charset="77"/>
              </a:rPr>
            </a:br>
            <a:r>
              <a:rPr lang="en-US" sz="1100" dirty="0">
                <a:solidFill>
                  <a:schemeClr val="tx2"/>
                </a:solidFill>
                <a:latin typeface="IntelOne Text" panose="020B0503020203020204" pitchFamily="34" charset="77"/>
              </a:rPr>
              <a:t>vs. AMD EPYC 9755/9654 (Turin/Genoa)</a:t>
            </a:r>
            <a:endParaRPr lang="en-US" sz="1400" dirty="0">
              <a:solidFill>
                <a:schemeClr val="tx2"/>
              </a:solidFill>
              <a:latin typeface="IntelOne Text" panose="020B0503020203020204" pitchFamily="34" charset="77"/>
            </a:endParaRPr>
          </a:p>
        </p:txBody>
      </p:sp>
      <p:sp>
        <p:nvSpPr>
          <p:cNvPr id="4" name="TextBox 3">
            <a:extLst>
              <a:ext uri="{FF2B5EF4-FFF2-40B4-BE49-F238E27FC236}">
                <a16:creationId xmlns:a16="http://schemas.microsoft.com/office/drawing/2014/main" id="{C010C161-F7C9-8042-8F3A-02D1E2974C30}"/>
              </a:ext>
            </a:extLst>
          </p:cNvPr>
          <p:cNvSpPr txBox="1"/>
          <p:nvPr/>
        </p:nvSpPr>
        <p:spPr>
          <a:xfrm>
            <a:off x="1365650" y="1293164"/>
            <a:ext cx="3417589" cy="729542"/>
          </a:xfrm>
          <a:prstGeom prst="rect">
            <a:avLst/>
          </a:prstGeom>
          <a:solidFill>
            <a:schemeClr val="bg1"/>
          </a:solidFill>
          <a:ln w="12700">
            <a:solidFill>
              <a:srgbClr val="0068B5"/>
            </a:solidFill>
          </a:ln>
        </p:spPr>
        <p:txBody>
          <a:bodyPr wrap="square" lIns="0" tIns="91440" rIns="0" bIns="0" rtlCol="0" anchor="t" anchorCtr="0">
            <a:noAutofit/>
          </a:bodyPr>
          <a:lstStyle/>
          <a:p>
            <a:pPr algn="ctr"/>
            <a:r>
              <a:rPr lang="en-US" sz="1400" dirty="0">
                <a:solidFill>
                  <a:srgbClr val="0068B5"/>
                </a:solidFill>
                <a:latin typeface="IntelOne Text Medium" panose="020B0503020203020204" pitchFamily="34" charset="77"/>
              </a:rPr>
              <a:t>Intel Xeon 6700P </a:t>
            </a:r>
            <a:br>
              <a:rPr lang="en-US" sz="1400" dirty="0">
                <a:solidFill>
                  <a:srgbClr val="0068B5"/>
                </a:solidFill>
                <a:latin typeface="IntelOne Text" panose="020B0503020203020204" pitchFamily="34" charset="77"/>
              </a:rPr>
            </a:br>
            <a:r>
              <a:rPr lang="en-US" sz="1100" dirty="0">
                <a:solidFill>
                  <a:srgbClr val="0068B5"/>
                </a:solidFill>
                <a:latin typeface="IntelOne Text" panose="020B0503020203020204" pitchFamily="34" charset="77"/>
              </a:rPr>
              <a:t>vs. AMD EPYC 9535 (Turin)</a:t>
            </a:r>
            <a:endParaRPr lang="en-US" sz="1400" dirty="0">
              <a:solidFill>
                <a:srgbClr val="0068B5"/>
              </a:solidFill>
              <a:latin typeface="IntelOne Text" panose="020B0503020203020204" pitchFamily="34" charset="77"/>
            </a:endParaRPr>
          </a:p>
        </p:txBody>
      </p:sp>
      <p:sp>
        <p:nvSpPr>
          <p:cNvPr id="5" name="TextBox 4">
            <a:extLst>
              <a:ext uri="{FF2B5EF4-FFF2-40B4-BE49-F238E27FC236}">
                <a16:creationId xmlns:a16="http://schemas.microsoft.com/office/drawing/2014/main" id="{F5569DE4-4BEC-2CBE-A912-4CDAD974B703}"/>
              </a:ext>
            </a:extLst>
          </p:cNvPr>
          <p:cNvSpPr txBox="1"/>
          <p:nvPr/>
        </p:nvSpPr>
        <p:spPr>
          <a:xfrm>
            <a:off x="422713" y="599972"/>
            <a:ext cx="11429615" cy="276999"/>
          </a:xfrm>
          <a:prstGeom prst="rect">
            <a:avLst/>
          </a:prstGeom>
          <a:noFill/>
        </p:spPr>
        <p:txBody>
          <a:bodyPr wrap="square" lIns="0">
            <a:spAutoFit/>
          </a:bodyPr>
          <a:lstStyle/>
          <a:p>
            <a:r>
              <a:rPr kumimoji="0" lang="en-US" sz="1200" u="none" strike="noStrike" kern="1200" cap="none" spc="0" normalizeH="0" baseline="0" noProof="0">
                <a:ln>
                  <a:noFill/>
                </a:ln>
                <a:effectLst/>
                <a:uLnTx/>
                <a:uFillTx/>
                <a:latin typeface="IntelOne Text" panose="020B0503020203020204" pitchFamily="34" charset="77"/>
              </a:rPr>
              <a:t>Intel® Xeon® processors deliver a </a:t>
            </a:r>
            <a:r>
              <a:rPr kumimoji="0" lang="en-US" sz="1200" b="1" u="none" strike="noStrike" kern="1200" cap="none" spc="0" normalizeH="0" baseline="0" noProof="0">
                <a:ln>
                  <a:noFill/>
                </a:ln>
                <a:effectLst/>
                <a:uLnTx/>
                <a:uFillTx/>
                <a:latin typeface="IntelOne Text Bold" panose="020B0503020203020204" pitchFamily="34" charset="77"/>
              </a:rPr>
              <a:t>significant performance advantage and lower TCO </a:t>
            </a:r>
            <a:r>
              <a:rPr kumimoji="0" lang="en-US" sz="1200" u="none" strike="noStrike" kern="1200" cap="none" spc="0" normalizeH="0" baseline="0" noProof="0">
                <a:ln>
                  <a:noFill/>
                </a:ln>
                <a:effectLst/>
                <a:uLnTx/>
                <a:uFillTx/>
                <a:latin typeface="IntelOne Text" panose="020B0503020203020204" pitchFamily="34" charset="77"/>
              </a:rPr>
              <a:t>compared to AMD EPYC servers on AI workloads.</a:t>
            </a:r>
          </a:p>
        </p:txBody>
      </p:sp>
      <p:sp>
        <p:nvSpPr>
          <p:cNvPr id="6" name="Rectangle 5">
            <a:extLst>
              <a:ext uri="{FF2B5EF4-FFF2-40B4-BE49-F238E27FC236}">
                <a16:creationId xmlns:a16="http://schemas.microsoft.com/office/drawing/2014/main" id="{AA9440A8-95DF-B820-4634-216BE972652E}"/>
              </a:ext>
            </a:extLst>
          </p:cNvPr>
          <p:cNvSpPr/>
          <p:nvPr/>
        </p:nvSpPr>
        <p:spPr>
          <a:xfrm>
            <a:off x="4784548" y="1871495"/>
            <a:ext cx="3421679" cy="3704704"/>
          </a:xfrm>
          <a:prstGeom prst="rect">
            <a:avLst/>
          </a:prstGeom>
          <a:gradFill>
            <a:gsLst>
              <a:gs pos="0">
                <a:srgbClr val="00285A"/>
              </a:gs>
              <a:gs pos="100000">
                <a:srgbClr val="004A86"/>
              </a:gs>
            </a:gsLst>
            <a:lin ang="16200000" scaled="0"/>
          </a:gradFill>
          <a:ln>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4A1900-22FC-02DD-12D0-1C6359930C63}"/>
              </a:ext>
            </a:extLst>
          </p:cNvPr>
          <p:cNvSpPr/>
          <p:nvPr/>
        </p:nvSpPr>
        <p:spPr>
          <a:xfrm>
            <a:off x="8204920" y="1871492"/>
            <a:ext cx="3657827" cy="3724076"/>
          </a:xfrm>
          <a:prstGeom prst="rect">
            <a:avLst/>
          </a:prstGeom>
          <a:gradFill>
            <a:gsLst>
              <a:gs pos="0">
                <a:srgbClr val="004362"/>
              </a:gs>
              <a:gs pos="99000">
                <a:srgbClr val="005B85"/>
              </a:gs>
            </a:gsLst>
            <a:lin ang="16200000" scaled="0"/>
          </a:gradFill>
          <a:ln>
            <a:gradFill>
              <a:gsLst>
                <a:gs pos="0">
                  <a:srgbClr val="004362"/>
                </a:gs>
                <a:gs pos="100000">
                  <a:srgbClr val="005B8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96D2FA-B5CF-7EDC-D13D-7628919C282B}"/>
              </a:ext>
            </a:extLst>
          </p:cNvPr>
          <p:cNvSpPr/>
          <p:nvPr/>
        </p:nvSpPr>
        <p:spPr>
          <a:xfrm>
            <a:off x="1366958" y="1871492"/>
            <a:ext cx="3412389" cy="3704707"/>
          </a:xfrm>
          <a:prstGeom prst="rect">
            <a:avLst/>
          </a:prstGeom>
          <a:gradFill>
            <a:gsLst>
              <a:gs pos="0">
                <a:srgbClr val="004A86"/>
              </a:gs>
              <a:gs pos="100000">
                <a:srgbClr val="0068B5"/>
              </a:gs>
            </a:gsLst>
            <a:lin ang="16200000" scaled="0"/>
          </a:gradFill>
          <a:ln>
            <a:gradFill>
              <a:gsLst>
                <a:gs pos="0">
                  <a:srgbClr val="004A86"/>
                </a:gs>
                <a:gs pos="100000">
                  <a:srgbClr val="0068B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B30BA7-3C6E-3E7E-4A1B-6D0D02ACC47D}"/>
              </a:ext>
            </a:extLst>
          </p:cNvPr>
          <p:cNvSpPr/>
          <p:nvPr/>
        </p:nvSpPr>
        <p:spPr>
          <a:xfrm>
            <a:off x="-2" y="2625801"/>
            <a:ext cx="11852331" cy="614742"/>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3E488C-7423-EE82-DCFC-607CD745A38C}"/>
              </a:ext>
            </a:extLst>
          </p:cNvPr>
          <p:cNvSpPr/>
          <p:nvPr/>
        </p:nvSpPr>
        <p:spPr>
          <a:xfrm>
            <a:off x="-2" y="5576204"/>
            <a:ext cx="11862749" cy="637923"/>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7B7D409-3B27-E6CE-DB39-F89A46483E76}"/>
              </a:ext>
            </a:extLst>
          </p:cNvPr>
          <p:cNvCxnSpPr>
            <a:cxnSpLocks/>
          </p:cNvCxnSpPr>
          <p:nvPr/>
        </p:nvCxnSpPr>
        <p:spPr>
          <a:xfrm>
            <a:off x="339669" y="3771585"/>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1959EF-A2ED-BC74-B75F-DECC63D3FB8A}"/>
              </a:ext>
            </a:extLst>
          </p:cNvPr>
          <p:cNvCxnSpPr>
            <a:cxnSpLocks/>
          </p:cNvCxnSpPr>
          <p:nvPr/>
        </p:nvCxnSpPr>
        <p:spPr>
          <a:xfrm>
            <a:off x="339669" y="4299482"/>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357B45-6ECC-BDA2-6D00-C131EE9104D7}"/>
              </a:ext>
            </a:extLst>
          </p:cNvPr>
          <p:cNvCxnSpPr>
            <a:cxnSpLocks/>
          </p:cNvCxnSpPr>
          <p:nvPr/>
        </p:nvCxnSpPr>
        <p:spPr>
          <a:xfrm>
            <a:off x="339669" y="5005350"/>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7C774F7-7017-DB07-AADF-20B84057C62E}"/>
              </a:ext>
            </a:extLst>
          </p:cNvPr>
          <p:cNvSpPr txBox="1"/>
          <p:nvPr/>
        </p:nvSpPr>
        <p:spPr>
          <a:xfrm>
            <a:off x="8255966" y="1928617"/>
            <a:ext cx="1893688"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Natural language processing</a:t>
            </a:r>
            <a:br>
              <a:rPr lang="en-US" sz="1000" dirty="0">
                <a:solidFill>
                  <a:schemeClr val="bg1"/>
                </a:solidFill>
                <a:latin typeface="IntelOne Text Medium" panose="020B0503020203020204" pitchFamily="34" charset="77"/>
              </a:rPr>
            </a:br>
            <a:r>
              <a:rPr lang="en-US" sz="1000" dirty="0">
                <a:solidFill>
                  <a:schemeClr val="bg1"/>
                </a:solidFill>
                <a:latin typeface="IntelOne Text Medium" panose="020B0503020203020204" pitchFamily="34" charset="77"/>
              </a:rPr>
              <a:t>BERT-Large</a:t>
            </a:r>
            <a:endParaRPr lang="en-US" sz="1000" baseline="30000" dirty="0">
              <a:solidFill>
                <a:schemeClr val="bg1"/>
              </a:solidFill>
              <a:latin typeface="IntelOne Text Medium" panose="020B0503020203020204" pitchFamily="34" charset="77"/>
            </a:endParaRPr>
          </a:p>
        </p:txBody>
      </p:sp>
      <p:sp>
        <p:nvSpPr>
          <p:cNvPr id="20" name="TextBox 19">
            <a:extLst>
              <a:ext uri="{FF2B5EF4-FFF2-40B4-BE49-F238E27FC236}">
                <a16:creationId xmlns:a16="http://schemas.microsoft.com/office/drawing/2014/main" id="{D6A5DC5E-6561-3710-E917-DB2D0D35C90D}"/>
              </a:ext>
            </a:extLst>
          </p:cNvPr>
          <p:cNvSpPr txBox="1"/>
          <p:nvPr/>
        </p:nvSpPr>
        <p:spPr>
          <a:xfrm>
            <a:off x="10137849" y="1928617"/>
            <a:ext cx="1714481"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Natural language processing</a:t>
            </a:r>
            <a:br>
              <a:rPr lang="en-US" sz="1000" dirty="0">
                <a:solidFill>
                  <a:schemeClr val="bg1"/>
                </a:solidFill>
                <a:latin typeface="IntelOne Text Medium" panose="020B0503020203020204" pitchFamily="34" charset="77"/>
              </a:rPr>
            </a:br>
            <a:r>
              <a:rPr lang="en-US" sz="1000" dirty="0">
                <a:solidFill>
                  <a:schemeClr val="bg1"/>
                </a:solidFill>
                <a:latin typeface="IntelOne Text Medium" panose="020B0503020203020204" pitchFamily="34" charset="77"/>
              </a:rPr>
              <a:t> </a:t>
            </a:r>
            <a:r>
              <a:rPr lang="en-US" sz="1000" dirty="0" err="1">
                <a:solidFill>
                  <a:schemeClr val="bg1"/>
                </a:solidFill>
                <a:latin typeface="IntelOne Text Medium" panose="020B0503020203020204" pitchFamily="34" charset="77"/>
              </a:rPr>
              <a:t>DistilBERT</a:t>
            </a:r>
            <a:r>
              <a:rPr lang="en-US" sz="1000" dirty="0">
                <a:solidFill>
                  <a:schemeClr val="bg1"/>
                </a:solidFill>
                <a:latin typeface="IntelOne Text Medium" panose="020B0503020203020204" pitchFamily="34" charset="77"/>
              </a:rPr>
              <a:t> </a:t>
            </a:r>
            <a:endParaRPr lang="en-US" sz="1000" baseline="30000" dirty="0">
              <a:solidFill>
                <a:schemeClr val="bg1"/>
              </a:solidFill>
              <a:latin typeface="IntelOne Text Medium" panose="020B0503020203020204" pitchFamily="34" charset="77"/>
            </a:endParaRPr>
          </a:p>
        </p:txBody>
      </p:sp>
      <p:sp>
        <p:nvSpPr>
          <p:cNvPr id="21" name="TextBox 20">
            <a:extLst>
              <a:ext uri="{FF2B5EF4-FFF2-40B4-BE49-F238E27FC236}">
                <a16:creationId xmlns:a16="http://schemas.microsoft.com/office/drawing/2014/main" id="{07D5A3E2-668D-36FE-675A-B79E54892EA2}"/>
              </a:ext>
            </a:extLst>
          </p:cNvPr>
          <p:cNvSpPr txBox="1"/>
          <p:nvPr/>
        </p:nvSpPr>
        <p:spPr>
          <a:xfrm>
            <a:off x="1392746" y="1928617"/>
            <a:ext cx="1675059"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Vision Transformation INT8</a:t>
            </a:r>
            <a:r>
              <a:rPr lang="en-US" sz="1000" baseline="30000" dirty="0">
                <a:solidFill>
                  <a:schemeClr val="bg1"/>
                </a:solidFill>
                <a:latin typeface="IntelOne Text Medium" panose="020B0503020203020204" pitchFamily="34" charset="77"/>
              </a:rPr>
              <a:t> </a:t>
            </a:r>
            <a:r>
              <a:rPr lang="en-US" sz="1000" dirty="0">
                <a:solidFill>
                  <a:schemeClr val="bg1"/>
                </a:solidFill>
                <a:latin typeface="IntelOne Text Medium" panose="020B0503020203020204" pitchFamily="34" charset="77"/>
              </a:rPr>
              <a:t>(Batched)</a:t>
            </a:r>
          </a:p>
        </p:txBody>
      </p:sp>
      <p:sp>
        <p:nvSpPr>
          <p:cNvPr id="23" name="TextBox 22">
            <a:extLst>
              <a:ext uri="{FF2B5EF4-FFF2-40B4-BE49-F238E27FC236}">
                <a16:creationId xmlns:a16="http://schemas.microsoft.com/office/drawing/2014/main" id="{1BC11B86-FAE5-101A-5F2D-11786D8A4AED}"/>
              </a:ext>
            </a:extLst>
          </p:cNvPr>
          <p:cNvSpPr txBox="1"/>
          <p:nvPr/>
        </p:nvSpPr>
        <p:spPr>
          <a:xfrm>
            <a:off x="3098543" y="1928617"/>
            <a:ext cx="1675059"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Stable Diffusion </a:t>
            </a:r>
          </a:p>
          <a:p>
            <a:pPr algn="ctr"/>
            <a:r>
              <a:rPr lang="en-US" sz="1000" dirty="0">
                <a:solidFill>
                  <a:schemeClr val="bg1"/>
                </a:solidFill>
                <a:latin typeface="IntelOne Text Medium" panose="020B0503020203020204" pitchFamily="34" charset="77"/>
              </a:rPr>
              <a:t>INT8</a:t>
            </a:r>
            <a:r>
              <a:rPr lang="en-US" sz="1000" baseline="30000" dirty="0">
                <a:solidFill>
                  <a:schemeClr val="bg1"/>
                </a:solidFill>
                <a:latin typeface="IntelOne Text Medium" panose="020B0503020203020204" pitchFamily="34" charset="77"/>
              </a:rPr>
              <a:t>  </a:t>
            </a:r>
            <a:r>
              <a:rPr lang="en-US" sz="800" dirty="0">
                <a:solidFill>
                  <a:schemeClr val="bg1"/>
                </a:solidFill>
                <a:latin typeface="IntelOne Text Medium" panose="020B0503020203020204" pitchFamily="34" charset="77"/>
              </a:rPr>
              <a:t>(Realtime)</a:t>
            </a:r>
            <a:endParaRPr lang="en-US" sz="1000" baseline="30000" dirty="0">
              <a:solidFill>
                <a:schemeClr val="bg1"/>
              </a:solidFill>
              <a:latin typeface="IntelOne Text Medium" panose="020B0503020203020204" pitchFamily="34" charset="77"/>
            </a:endParaRPr>
          </a:p>
        </p:txBody>
      </p:sp>
      <p:sp>
        <p:nvSpPr>
          <p:cNvPr id="24" name="TextBox 23">
            <a:extLst>
              <a:ext uri="{FF2B5EF4-FFF2-40B4-BE49-F238E27FC236}">
                <a16:creationId xmlns:a16="http://schemas.microsoft.com/office/drawing/2014/main" id="{CB233D0B-FC25-8BD0-C8AC-D614791D2598}"/>
              </a:ext>
            </a:extLst>
          </p:cNvPr>
          <p:cNvSpPr txBox="1"/>
          <p:nvPr/>
        </p:nvSpPr>
        <p:spPr>
          <a:xfrm>
            <a:off x="8424743" y="2679932"/>
            <a:ext cx="1602730"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2.22x</a:t>
            </a:r>
          </a:p>
        </p:txBody>
      </p:sp>
      <p:sp>
        <p:nvSpPr>
          <p:cNvPr id="25" name="TextBox 24">
            <a:extLst>
              <a:ext uri="{FF2B5EF4-FFF2-40B4-BE49-F238E27FC236}">
                <a16:creationId xmlns:a16="http://schemas.microsoft.com/office/drawing/2014/main" id="{E694F474-F138-1D77-C935-5186BA8153D9}"/>
              </a:ext>
            </a:extLst>
          </p:cNvPr>
          <p:cNvSpPr txBox="1"/>
          <p:nvPr/>
        </p:nvSpPr>
        <p:spPr>
          <a:xfrm>
            <a:off x="8424743" y="3333372"/>
            <a:ext cx="1602731"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50 to 23 </a:t>
            </a:r>
          </a:p>
        </p:txBody>
      </p:sp>
      <p:sp>
        <p:nvSpPr>
          <p:cNvPr id="28" name="TextBox 27">
            <a:extLst>
              <a:ext uri="{FF2B5EF4-FFF2-40B4-BE49-F238E27FC236}">
                <a16:creationId xmlns:a16="http://schemas.microsoft.com/office/drawing/2014/main" id="{55114C29-BBD2-0216-1E4C-5EF8910FC8F6}"/>
              </a:ext>
            </a:extLst>
          </p:cNvPr>
          <p:cNvSpPr txBox="1"/>
          <p:nvPr/>
        </p:nvSpPr>
        <p:spPr>
          <a:xfrm>
            <a:off x="8426139" y="3860266"/>
            <a:ext cx="159993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1,205 MWh </a:t>
            </a:r>
          </a:p>
        </p:txBody>
      </p:sp>
      <p:sp>
        <p:nvSpPr>
          <p:cNvPr id="29" name="TextBox 28">
            <a:extLst>
              <a:ext uri="{FF2B5EF4-FFF2-40B4-BE49-F238E27FC236}">
                <a16:creationId xmlns:a16="http://schemas.microsoft.com/office/drawing/2014/main" id="{2019525E-763B-8FFD-5547-F07CF19AEDB5}"/>
              </a:ext>
            </a:extLst>
          </p:cNvPr>
          <p:cNvSpPr txBox="1"/>
          <p:nvPr/>
        </p:nvSpPr>
        <p:spPr>
          <a:xfrm>
            <a:off x="8424743" y="4343416"/>
            <a:ext cx="1602730" cy="615553"/>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5,109</a:t>
            </a:r>
            <a:br>
              <a:rPr lang="en-US">
                <a:solidFill>
                  <a:schemeClr val="bg1"/>
                </a:solidFill>
                <a:latin typeface="IntelOne Text Light" panose="020B0403020203020204" pitchFamily="34" charset="77"/>
              </a:rPr>
            </a:br>
            <a:r>
              <a:rPr lang="en-US" sz="1600">
                <a:solidFill>
                  <a:schemeClr val="bg1"/>
                </a:solidFill>
                <a:latin typeface="IntelOne Text Light" panose="020B0403020203020204" pitchFamily="34" charset="77"/>
              </a:rPr>
              <a:t>metric tons</a:t>
            </a:r>
          </a:p>
        </p:txBody>
      </p:sp>
      <p:sp>
        <p:nvSpPr>
          <p:cNvPr id="30" name="TextBox 29">
            <a:extLst>
              <a:ext uri="{FF2B5EF4-FFF2-40B4-BE49-F238E27FC236}">
                <a16:creationId xmlns:a16="http://schemas.microsoft.com/office/drawing/2014/main" id="{3F746D21-C99F-96D5-6190-87D73BDA7560}"/>
              </a:ext>
            </a:extLst>
          </p:cNvPr>
          <p:cNvSpPr txBox="1"/>
          <p:nvPr/>
        </p:nvSpPr>
        <p:spPr>
          <a:xfrm>
            <a:off x="8424743" y="5097267"/>
            <a:ext cx="160273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$883K </a:t>
            </a:r>
          </a:p>
        </p:txBody>
      </p:sp>
      <p:sp>
        <p:nvSpPr>
          <p:cNvPr id="37" name="TextBox 36">
            <a:extLst>
              <a:ext uri="{FF2B5EF4-FFF2-40B4-BE49-F238E27FC236}">
                <a16:creationId xmlns:a16="http://schemas.microsoft.com/office/drawing/2014/main" id="{9E5D50E8-A952-A520-CE7A-EECC1C7B3FA7}"/>
              </a:ext>
            </a:extLst>
          </p:cNvPr>
          <p:cNvSpPr txBox="1"/>
          <p:nvPr/>
        </p:nvSpPr>
        <p:spPr>
          <a:xfrm>
            <a:off x="8424743" y="5614931"/>
            <a:ext cx="1602730"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41% </a:t>
            </a:r>
          </a:p>
        </p:txBody>
      </p:sp>
      <p:sp>
        <p:nvSpPr>
          <p:cNvPr id="38" name="TextBox 37">
            <a:extLst>
              <a:ext uri="{FF2B5EF4-FFF2-40B4-BE49-F238E27FC236}">
                <a16:creationId xmlns:a16="http://schemas.microsoft.com/office/drawing/2014/main" id="{93563230-4D74-B4FA-5E02-95F71672DA8D}"/>
              </a:ext>
            </a:extLst>
          </p:cNvPr>
          <p:cNvSpPr txBox="1"/>
          <p:nvPr/>
        </p:nvSpPr>
        <p:spPr>
          <a:xfrm>
            <a:off x="10358284" y="2679932"/>
            <a:ext cx="1221012"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3.49x</a:t>
            </a:r>
          </a:p>
        </p:txBody>
      </p:sp>
      <p:sp>
        <p:nvSpPr>
          <p:cNvPr id="39" name="TextBox 38">
            <a:extLst>
              <a:ext uri="{FF2B5EF4-FFF2-40B4-BE49-F238E27FC236}">
                <a16:creationId xmlns:a16="http://schemas.microsoft.com/office/drawing/2014/main" id="{182CD6C6-1587-4913-DAD1-31E589EA9E30}"/>
              </a:ext>
            </a:extLst>
          </p:cNvPr>
          <p:cNvSpPr txBox="1"/>
          <p:nvPr/>
        </p:nvSpPr>
        <p:spPr>
          <a:xfrm>
            <a:off x="10280582" y="3333372"/>
            <a:ext cx="1376416"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50 to 15 </a:t>
            </a:r>
          </a:p>
        </p:txBody>
      </p:sp>
      <p:sp>
        <p:nvSpPr>
          <p:cNvPr id="40" name="TextBox 39">
            <a:extLst>
              <a:ext uri="{FF2B5EF4-FFF2-40B4-BE49-F238E27FC236}">
                <a16:creationId xmlns:a16="http://schemas.microsoft.com/office/drawing/2014/main" id="{22FD1E50-1A4E-B089-9DD5-CCA9AA54C471}"/>
              </a:ext>
            </a:extLst>
          </p:cNvPr>
          <p:cNvSpPr txBox="1"/>
          <p:nvPr/>
        </p:nvSpPr>
        <p:spPr>
          <a:xfrm>
            <a:off x="10199294" y="3860266"/>
            <a:ext cx="153899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1,496 MWh </a:t>
            </a:r>
          </a:p>
        </p:txBody>
      </p:sp>
      <p:sp>
        <p:nvSpPr>
          <p:cNvPr id="41" name="TextBox 40">
            <a:extLst>
              <a:ext uri="{FF2B5EF4-FFF2-40B4-BE49-F238E27FC236}">
                <a16:creationId xmlns:a16="http://schemas.microsoft.com/office/drawing/2014/main" id="{CBDD6F0D-A6B4-6D4A-E999-F170B7F84839}"/>
              </a:ext>
            </a:extLst>
          </p:cNvPr>
          <p:cNvSpPr txBox="1"/>
          <p:nvPr/>
        </p:nvSpPr>
        <p:spPr>
          <a:xfrm>
            <a:off x="10199294" y="4343416"/>
            <a:ext cx="1538993" cy="615553"/>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6,344</a:t>
            </a:r>
            <a:br>
              <a:rPr lang="en-US">
                <a:solidFill>
                  <a:schemeClr val="bg1"/>
                </a:solidFill>
                <a:latin typeface="IntelOne Text Light" panose="020B0403020203020204" pitchFamily="34" charset="77"/>
              </a:rPr>
            </a:br>
            <a:r>
              <a:rPr lang="en-US" sz="1600">
                <a:solidFill>
                  <a:schemeClr val="bg1"/>
                </a:solidFill>
                <a:latin typeface="IntelOne Text Light" panose="020B0403020203020204" pitchFamily="34" charset="77"/>
              </a:rPr>
              <a:t>metric tons</a:t>
            </a:r>
          </a:p>
        </p:txBody>
      </p:sp>
      <p:sp>
        <p:nvSpPr>
          <p:cNvPr id="42" name="TextBox 41">
            <a:extLst>
              <a:ext uri="{FF2B5EF4-FFF2-40B4-BE49-F238E27FC236}">
                <a16:creationId xmlns:a16="http://schemas.microsoft.com/office/drawing/2014/main" id="{4F1FFF58-CCDD-85E8-DE1F-871BBE26B91C}"/>
              </a:ext>
            </a:extLst>
          </p:cNvPr>
          <p:cNvSpPr txBox="1"/>
          <p:nvPr/>
        </p:nvSpPr>
        <p:spPr>
          <a:xfrm>
            <a:off x="10199294" y="5097267"/>
            <a:ext cx="153899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$1.3M </a:t>
            </a:r>
          </a:p>
        </p:txBody>
      </p:sp>
      <p:sp>
        <p:nvSpPr>
          <p:cNvPr id="43" name="TextBox 42">
            <a:extLst>
              <a:ext uri="{FF2B5EF4-FFF2-40B4-BE49-F238E27FC236}">
                <a16:creationId xmlns:a16="http://schemas.microsoft.com/office/drawing/2014/main" id="{EE44BB95-6AD1-6753-20C8-696A83C01AC2}"/>
              </a:ext>
            </a:extLst>
          </p:cNvPr>
          <p:cNvSpPr txBox="1"/>
          <p:nvPr/>
        </p:nvSpPr>
        <p:spPr>
          <a:xfrm>
            <a:off x="10199294" y="5614931"/>
            <a:ext cx="1538993"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62% </a:t>
            </a:r>
          </a:p>
        </p:txBody>
      </p:sp>
      <p:sp>
        <p:nvSpPr>
          <p:cNvPr id="51" name="TextBox 50">
            <a:extLst>
              <a:ext uri="{FF2B5EF4-FFF2-40B4-BE49-F238E27FC236}">
                <a16:creationId xmlns:a16="http://schemas.microsoft.com/office/drawing/2014/main" id="{781975A5-B39C-B3E7-BCAA-1288A4DFEB5D}"/>
              </a:ext>
            </a:extLst>
          </p:cNvPr>
          <p:cNvSpPr txBox="1"/>
          <p:nvPr/>
        </p:nvSpPr>
        <p:spPr>
          <a:xfrm>
            <a:off x="1501016" y="2679932"/>
            <a:ext cx="1602730"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2.09x</a:t>
            </a:r>
          </a:p>
        </p:txBody>
      </p:sp>
      <p:sp>
        <p:nvSpPr>
          <p:cNvPr id="81" name="TextBox 80">
            <a:extLst>
              <a:ext uri="{FF2B5EF4-FFF2-40B4-BE49-F238E27FC236}">
                <a16:creationId xmlns:a16="http://schemas.microsoft.com/office/drawing/2014/main" id="{483C9383-F375-2A96-CA63-0470D6F76790}"/>
              </a:ext>
            </a:extLst>
          </p:cNvPr>
          <p:cNvSpPr txBox="1"/>
          <p:nvPr/>
        </p:nvSpPr>
        <p:spPr>
          <a:xfrm>
            <a:off x="1468753" y="3333372"/>
            <a:ext cx="1602730"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289 to 140</a:t>
            </a:r>
          </a:p>
        </p:txBody>
      </p:sp>
      <p:sp>
        <p:nvSpPr>
          <p:cNvPr id="82" name="TextBox 81">
            <a:extLst>
              <a:ext uri="{FF2B5EF4-FFF2-40B4-BE49-F238E27FC236}">
                <a16:creationId xmlns:a16="http://schemas.microsoft.com/office/drawing/2014/main" id="{AD8CB43E-7CBE-4C00-8D03-0FF64127A8AB}"/>
              </a:ext>
            </a:extLst>
          </p:cNvPr>
          <p:cNvSpPr txBox="1"/>
          <p:nvPr/>
        </p:nvSpPr>
        <p:spPr>
          <a:xfrm>
            <a:off x="1547941" y="3860266"/>
            <a:ext cx="1599937"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5,788 MWh</a:t>
            </a:r>
          </a:p>
        </p:txBody>
      </p:sp>
      <p:sp>
        <p:nvSpPr>
          <p:cNvPr id="83" name="TextBox 82">
            <a:extLst>
              <a:ext uri="{FF2B5EF4-FFF2-40B4-BE49-F238E27FC236}">
                <a16:creationId xmlns:a16="http://schemas.microsoft.com/office/drawing/2014/main" id="{B9A9B540-DE3E-C50C-9BDC-E25F213EA5EC}"/>
              </a:ext>
            </a:extLst>
          </p:cNvPr>
          <p:cNvSpPr txBox="1"/>
          <p:nvPr/>
        </p:nvSpPr>
        <p:spPr>
          <a:xfrm>
            <a:off x="1519908" y="4343416"/>
            <a:ext cx="1602730" cy="646331"/>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2,454</a:t>
            </a:r>
            <a:br>
              <a:rPr lang="en-US">
                <a:solidFill>
                  <a:schemeClr val="bg1"/>
                </a:solidFill>
                <a:latin typeface="IntelOne Text Light" panose="020B0403020203020204" pitchFamily="34" charset="77"/>
              </a:rPr>
            </a:br>
            <a:r>
              <a:rPr lang="en-US" sz="1800">
                <a:solidFill>
                  <a:schemeClr val="bg1"/>
                </a:solidFill>
                <a:latin typeface="IntelOne Text Light" panose="020B0403020203020204" pitchFamily="34" charset="77"/>
              </a:rPr>
              <a:t>metric tons</a:t>
            </a:r>
            <a:endParaRPr lang="en-US" sz="1600">
              <a:solidFill>
                <a:schemeClr val="bg1"/>
              </a:solidFill>
              <a:latin typeface="IntelOne Text Light" panose="020B0403020203020204" pitchFamily="34" charset="77"/>
            </a:endParaRPr>
          </a:p>
        </p:txBody>
      </p:sp>
      <p:sp>
        <p:nvSpPr>
          <p:cNvPr id="84" name="TextBox 83">
            <a:extLst>
              <a:ext uri="{FF2B5EF4-FFF2-40B4-BE49-F238E27FC236}">
                <a16:creationId xmlns:a16="http://schemas.microsoft.com/office/drawing/2014/main" id="{A5B2BF83-1FEB-41B0-4F9A-BAAB691B61C9}"/>
              </a:ext>
            </a:extLst>
          </p:cNvPr>
          <p:cNvSpPr txBox="1"/>
          <p:nvPr/>
        </p:nvSpPr>
        <p:spPr>
          <a:xfrm>
            <a:off x="1485024" y="5097267"/>
            <a:ext cx="160273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$6.3M</a:t>
            </a:r>
          </a:p>
        </p:txBody>
      </p:sp>
      <p:sp>
        <p:nvSpPr>
          <p:cNvPr id="86" name="TextBox 85">
            <a:extLst>
              <a:ext uri="{FF2B5EF4-FFF2-40B4-BE49-F238E27FC236}">
                <a16:creationId xmlns:a16="http://schemas.microsoft.com/office/drawing/2014/main" id="{616475A1-F59A-BBB5-703D-B7A013B1D8E5}"/>
              </a:ext>
            </a:extLst>
          </p:cNvPr>
          <p:cNvSpPr txBox="1"/>
          <p:nvPr/>
        </p:nvSpPr>
        <p:spPr>
          <a:xfrm>
            <a:off x="4951278" y="5614931"/>
            <a:ext cx="1602730"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46% </a:t>
            </a:r>
          </a:p>
        </p:txBody>
      </p:sp>
      <p:sp>
        <p:nvSpPr>
          <p:cNvPr id="87" name="TextBox 86">
            <a:extLst>
              <a:ext uri="{FF2B5EF4-FFF2-40B4-BE49-F238E27FC236}">
                <a16:creationId xmlns:a16="http://schemas.microsoft.com/office/drawing/2014/main" id="{9FD7EC84-7422-C416-4628-C2D05AECF78A}"/>
              </a:ext>
            </a:extLst>
          </p:cNvPr>
          <p:cNvSpPr txBox="1"/>
          <p:nvPr/>
        </p:nvSpPr>
        <p:spPr>
          <a:xfrm>
            <a:off x="3187541" y="2679932"/>
            <a:ext cx="1483322"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1.53x</a:t>
            </a:r>
          </a:p>
        </p:txBody>
      </p:sp>
      <p:sp>
        <p:nvSpPr>
          <p:cNvPr id="88" name="TextBox 87">
            <a:extLst>
              <a:ext uri="{FF2B5EF4-FFF2-40B4-BE49-F238E27FC236}">
                <a16:creationId xmlns:a16="http://schemas.microsoft.com/office/drawing/2014/main" id="{3252CDB9-CD4C-CD1D-E6FE-2363E5605A44}"/>
              </a:ext>
            </a:extLst>
          </p:cNvPr>
          <p:cNvSpPr txBox="1"/>
          <p:nvPr/>
        </p:nvSpPr>
        <p:spPr>
          <a:xfrm>
            <a:off x="3153984" y="3333372"/>
            <a:ext cx="1485911"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204 to 130</a:t>
            </a:r>
          </a:p>
        </p:txBody>
      </p:sp>
      <p:sp>
        <p:nvSpPr>
          <p:cNvPr id="89" name="TextBox 88">
            <a:extLst>
              <a:ext uri="{FF2B5EF4-FFF2-40B4-BE49-F238E27FC236}">
                <a16:creationId xmlns:a16="http://schemas.microsoft.com/office/drawing/2014/main" id="{E8870F34-34D9-4D39-1C04-4763EBE87196}"/>
              </a:ext>
            </a:extLst>
          </p:cNvPr>
          <p:cNvSpPr txBox="1"/>
          <p:nvPr/>
        </p:nvSpPr>
        <p:spPr>
          <a:xfrm>
            <a:off x="3233069" y="3860266"/>
            <a:ext cx="1483322"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2,011 MWh </a:t>
            </a:r>
          </a:p>
        </p:txBody>
      </p:sp>
      <p:sp>
        <p:nvSpPr>
          <p:cNvPr id="90" name="TextBox 89">
            <a:extLst>
              <a:ext uri="{FF2B5EF4-FFF2-40B4-BE49-F238E27FC236}">
                <a16:creationId xmlns:a16="http://schemas.microsoft.com/office/drawing/2014/main" id="{5FC97D87-8C7A-1214-0DF3-4FE889C34AC5}"/>
              </a:ext>
            </a:extLst>
          </p:cNvPr>
          <p:cNvSpPr txBox="1"/>
          <p:nvPr/>
        </p:nvSpPr>
        <p:spPr>
          <a:xfrm>
            <a:off x="3206433" y="4343416"/>
            <a:ext cx="1483322" cy="615553"/>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853</a:t>
            </a:r>
            <a:br>
              <a:rPr lang="en-US">
                <a:solidFill>
                  <a:schemeClr val="bg1"/>
                </a:solidFill>
                <a:latin typeface="IntelOne Text Light" panose="020B0403020203020204" pitchFamily="34" charset="77"/>
              </a:rPr>
            </a:br>
            <a:r>
              <a:rPr lang="en-US" sz="1600">
                <a:solidFill>
                  <a:schemeClr val="bg1"/>
                </a:solidFill>
                <a:latin typeface="IntelOne Text Light" panose="020B0403020203020204" pitchFamily="34" charset="77"/>
              </a:rPr>
              <a:t>metric tons</a:t>
            </a:r>
          </a:p>
        </p:txBody>
      </p:sp>
      <p:sp>
        <p:nvSpPr>
          <p:cNvPr id="91" name="TextBox 90">
            <a:extLst>
              <a:ext uri="{FF2B5EF4-FFF2-40B4-BE49-F238E27FC236}">
                <a16:creationId xmlns:a16="http://schemas.microsoft.com/office/drawing/2014/main" id="{2F89460A-CF02-1ED5-3870-C0F531D25CBF}"/>
              </a:ext>
            </a:extLst>
          </p:cNvPr>
          <p:cNvSpPr txBox="1"/>
          <p:nvPr/>
        </p:nvSpPr>
        <p:spPr>
          <a:xfrm>
            <a:off x="3171549" y="5097267"/>
            <a:ext cx="1483322"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$2.6M </a:t>
            </a:r>
          </a:p>
        </p:txBody>
      </p:sp>
      <p:sp>
        <p:nvSpPr>
          <p:cNvPr id="92" name="TextBox 91">
            <a:extLst>
              <a:ext uri="{FF2B5EF4-FFF2-40B4-BE49-F238E27FC236}">
                <a16:creationId xmlns:a16="http://schemas.microsoft.com/office/drawing/2014/main" id="{D096C61A-2027-8F9E-C335-B65E25CD222C}"/>
              </a:ext>
            </a:extLst>
          </p:cNvPr>
          <p:cNvSpPr txBox="1"/>
          <p:nvPr/>
        </p:nvSpPr>
        <p:spPr>
          <a:xfrm>
            <a:off x="6637803" y="5614931"/>
            <a:ext cx="1483322"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74%</a:t>
            </a:r>
          </a:p>
        </p:txBody>
      </p:sp>
      <p:sp>
        <p:nvSpPr>
          <p:cNvPr id="93" name="TextBox 92">
            <a:extLst>
              <a:ext uri="{FF2B5EF4-FFF2-40B4-BE49-F238E27FC236}">
                <a16:creationId xmlns:a16="http://schemas.microsoft.com/office/drawing/2014/main" id="{DB200EB2-F250-444E-D5D3-918E73BBD525}"/>
              </a:ext>
            </a:extLst>
          </p:cNvPr>
          <p:cNvSpPr txBox="1"/>
          <p:nvPr/>
        </p:nvSpPr>
        <p:spPr>
          <a:xfrm>
            <a:off x="4922695" y="2679932"/>
            <a:ext cx="1596495"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1.87x</a:t>
            </a:r>
          </a:p>
        </p:txBody>
      </p:sp>
      <p:sp>
        <p:nvSpPr>
          <p:cNvPr id="94" name="TextBox 93">
            <a:extLst>
              <a:ext uri="{FF2B5EF4-FFF2-40B4-BE49-F238E27FC236}">
                <a16:creationId xmlns:a16="http://schemas.microsoft.com/office/drawing/2014/main" id="{5D69E194-CBBB-EB7F-8157-799B69C43205}"/>
              </a:ext>
            </a:extLst>
          </p:cNvPr>
          <p:cNvSpPr txBox="1"/>
          <p:nvPr/>
        </p:nvSpPr>
        <p:spPr>
          <a:xfrm>
            <a:off x="4851721" y="3333372"/>
            <a:ext cx="1596495"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170 to 90</a:t>
            </a:r>
          </a:p>
        </p:txBody>
      </p:sp>
      <p:sp>
        <p:nvSpPr>
          <p:cNvPr id="95" name="TextBox 94">
            <a:extLst>
              <a:ext uri="{FF2B5EF4-FFF2-40B4-BE49-F238E27FC236}">
                <a16:creationId xmlns:a16="http://schemas.microsoft.com/office/drawing/2014/main" id="{9998172A-CFF0-FABD-7B30-42D451CFE7A7}"/>
              </a:ext>
            </a:extLst>
          </p:cNvPr>
          <p:cNvSpPr txBox="1"/>
          <p:nvPr/>
        </p:nvSpPr>
        <p:spPr>
          <a:xfrm>
            <a:off x="4890019" y="3860266"/>
            <a:ext cx="1635877"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5,497 MWh</a:t>
            </a:r>
          </a:p>
        </p:txBody>
      </p:sp>
      <p:sp>
        <p:nvSpPr>
          <p:cNvPr id="96" name="TextBox 95">
            <a:extLst>
              <a:ext uri="{FF2B5EF4-FFF2-40B4-BE49-F238E27FC236}">
                <a16:creationId xmlns:a16="http://schemas.microsoft.com/office/drawing/2014/main" id="{AA2FD148-5C12-0C44-8799-9C7E0A57311D}"/>
              </a:ext>
            </a:extLst>
          </p:cNvPr>
          <p:cNvSpPr txBox="1"/>
          <p:nvPr/>
        </p:nvSpPr>
        <p:spPr>
          <a:xfrm>
            <a:off x="4826698" y="4343416"/>
            <a:ext cx="1654893" cy="615553"/>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2,330</a:t>
            </a:r>
            <a:br>
              <a:rPr lang="en-US">
                <a:solidFill>
                  <a:schemeClr val="bg1"/>
                </a:solidFill>
                <a:latin typeface="IntelOne Text Light" panose="020B0403020203020204" pitchFamily="34" charset="77"/>
              </a:rPr>
            </a:br>
            <a:r>
              <a:rPr lang="en-US" sz="1600">
                <a:solidFill>
                  <a:schemeClr val="bg1"/>
                </a:solidFill>
                <a:latin typeface="IntelOne Text Light" panose="020B0403020203020204" pitchFamily="34" charset="77"/>
              </a:rPr>
              <a:t>metric tons</a:t>
            </a:r>
          </a:p>
        </p:txBody>
      </p:sp>
      <p:sp>
        <p:nvSpPr>
          <p:cNvPr id="97" name="TextBox 96">
            <a:extLst>
              <a:ext uri="{FF2B5EF4-FFF2-40B4-BE49-F238E27FC236}">
                <a16:creationId xmlns:a16="http://schemas.microsoft.com/office/drawing/2014/main" id="{A3F18F30-9E1B-E2C9-7BB7-D1FC002E9D2E}"/>
              </a:ext>
            </a:extLst>
          </p:cNvPr>
          <p:cNvSpPr txBox="1"/>
          <p:nvPr/>
        </p:nvSpPr>
        <p:spPr>
          <a:xfrm>
            <a:off x="4851721" y="5097267"/>
            <a:ext cx="1648609"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$4.0M </a:t>
            </a:r>
          </a:p>
        </p:txBody>
      </p:sp>
      <p:sp>
        <p:nvSpPr>
          <p:cNvPr id="98" name="TextBox 97">
            <a:extLst>
              <a:ext uri="{FF2B5EF4-FFF2-40B4-BE49-F238E27FC236}">
                <a16:creationId xmlns:a16="http://schemas.microsoft.com/office/drawing/2014/main" id="{98F4843D-EDB8-BF67-C193-E96A9505E5CD}"/>
              </a:ext>
            </a:extLst>
          </p:cNvPr>
          <p:cNvSpPr txBox="1"/>
          <p:nvPr/>
        </p:nvSpPr>
        <p:spPr>
          <a:xfrm>
            <a:off x="1415387" y="5614931"/>
            <a:ext cx="1635877"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52%</a:t>
            </a:r>
          </a:p>
        </p:txBody>
      </p:sp>
      <p:sp>
        <p:nvSpPr>
          <p:cNvPr id="99" name="TextBox 98">
            <a:extLst>
              <a:ext uri="{FF2B5EF4-FFF2-40B4-BE49-F238E27FC236}">
                <a16:creationId xmlns:a16="http://schemas.microsoft.com/office/drawing/2014/main" id="{DC6606CB-32A6-CA45-66BD-45891CE7E3AC}"/>
              </a:ext>
            </a:extLst>
          </p:cNvPr>
          <p:cNvSpPr txBox="1"/>
          <p:nvPr/>
        </p:nvSpPr>
        <p:spPr>
          <a:xfrm>
            <a:off x="4908939" y="1951391"/>
            <a:ext cx="1612935"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Recommendation systems</a:t>
            </a:r>
            <a:br>
              <a:rPr lang="en-US" sz="1000" dirty="0">
                <a:solidFill>
                  <a:schemeClr val="bg1"/>
                </a:solidFill>
                <a:latin typeface="IntelOne Text Medium" panose="020B0503020203020204" pitchFamily="34" charset="77"/>
              </a:rPr>
            </a:br>
            <a:r>
              <a:rPr lang="en-US" sz="1000" dirty="0">
                <a:solidFill>
                  <a:schemeClr val="bg1"/>
                </a:solidFill>
                <a:latin typeface="IntelOne Text Medium" panose="020B0503020203020204" pitchFamily="34" charset="77"/>
              </a:rPr>
              <a:t>DLRM</a:t>
            </a:r>
            <a:endParaRPr lang="en-US" sz="1000" baseline="30000" dirty="0">
              <a:solidFill>
                <a:schemeClr val="bg1"/>
              </a:solidFill>
              <a:latin typeface="IntelOne Text Medium" panose="020B0503020203020204" pitchFamily="34" charset="77"/>
            </a:endParaRPr>
          </a:p>
        </p:txBody>
      </p:sp>
      <p:sp>
        <p:nvSpPr>
          <p:cNvPr id="100" name="TextBox 99">
            <a:extLst>
              <a:ext uri="{FF2B5EF4-FFF2-40B4-BE49-F238E27FC236}">
                <a16:creationId xmlns:a16="http://schemas.microsoft.com/office/drawing/2014/main" id="{2AAD9A11-800B-4422-B3DB-F40016387AA4}"/>
              </a:ext>
            </a:extLst>
          </p:cNvPr>
          <p:cNvSpPr txBox="1"/>
          <p:nvPr/>
        </p:nvSpPr>
        <p:spPr>
          <a:xfrm>
            <a:off x="6665841" y="2679932"/>
            <a:ext cx="1501018"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4.91x</a:t>
            </a:r>
          </a:p>
        </p:txBody>
      </p:sp>
      <p:sp>
        <p:nvSpPr>
          <p:cNvPr id="101" name="TextBox 100">
            <a:extLst>
              <a:ext uri="{FF2B5EF4-FFF2-40B4-BE49-F238E27FC236}">
                <a16:creationId xmlns:a16="http://schemas.microsoft.com/office/drawing/2014/main" id="{5F052576-88CA-EF3B-34F9-ACFBE81A2F24}"/>
              </a:ext>
            </a:extLst>
          </p:cNvPr>
          <p:cNvSpPr txBox="1"/>
          <p:nvPr/>
        </p:nvSpPr>
        <p:spPr>
          <a:xfrm>
            <a:off x="6594867" y="3333372"/>
            <a:ext cx="1501019"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496 to 100</a:t>
            </a:r>
          </a:p>
        </p:txBody>
      </p:sp>
      <p:sp>
        <p:nvSpPr>
          <p:cNvPr id="102" name="TextBox 101">
            <a:extLst>
              <a:ext uri="{FF2B5EF4-FFF2-40B4-BE49-F238E27FC236}">
                <a16:creationId xmlns:a16="http://schemas.microsoft.com/office/drawing/2014/main" id="{70758D5D-A661-73BC-8739-36732704A1C9}"/>
              </a:ext>
            </a:extLst>
          </p:cNvPr>
          <p:cNvSpPr txBox="1"/>
          <p:nvPr/>
        </p:nvSpPr>
        <p:spPr>
          <a:xfrm>
            <a:off x="6652856" y="3860266"/>
            <a:ext cx="150101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16,717 MWh </a:t>
            </a:r>
          </a:p>
        </p:txBody>
      </p:sp>
      <p:sp>
        <p:nvSpPr>
          <p:cNvPr id="103" name="TextBox 102">
            <a:extLst>
              <a:ext uri="{FF2B5EF4-FFF2-40B4-BE49-F238E27FC236}">
                <a16:creationId xmlns:a16="http://schemas.microsoft.com/office/drawing/2014/main" id="{04DF908A-C3A2-7EA6-337C-B1E5EFFDEA04}"/>
              </a:ext>
            </a:extLst>
          </p:cNvPr>
          <p:cNvSpPr txBox="1"/>
          <p:nvPr/>
        </p:nvSpPr>
        <p:spPr>
          <a:xfrm>
            <a:off x="6561895" y="4343416"/>
            <a:ext cx="1575315" cy="646331"/>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7,087</a:t>
            </a:r>
            <a:br>
              <a:rPr lang="en-US">
                <a:solidFill>
                  <a:schemeClr val="bg1"/>
                </a:solidFill>
                <a:latin typeface="IntelOne Text Light" panose="020B0403020203020204" pitchFamily="34" charset="77"/>
              </a:rPr>
            </a:br>
            <a:r>
              <a:rPr lang="en-US" sz="1800">
                <a:solidFill>
                  <a:schemeClr val="bg1"/>
                </a:solidFill>
                <a:latin typeface="IntelOne Text Light" panose="020B0403020203020204" pitchFamily="34" charset="77"/>
              </a:rPr>
              <a:t>metric tons</a:t>
            </a:r>
          </a:p>
        </p:txBody>
      </p:sp>
      <p:sp>
        <p:nvSpPr>
          <p:cNvPr id="104" name="TextBox 103">
            <a:extLst>
              <a:ext uri="{FF2B5EF4-FFF2-40B4-BE49-F238E27FC236}">
                <a16:creationId xmlns:a16="http://schemas.microsoft.com/office/drawing/2014/main" id="{19DF917D-19ED-5A65-5C7E-31448AE45D77}"/>
              </a:ext>
            </a:extLst>
          </p:cNvPr>
          <p:cNvSpPr txBox="1"/>
          <p:nvPr/>
        </p:nvSpPr>
        <p:spPr>
          <a:xfrm>
            <a:off x="6620928" y="5097267"/>
            <a:ext cx="150101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$18.8M </a:t>
            </a:r>
          </a:p>
        </p:txBody>
      </p:sp>
      <p:sp>
        <p:nvSpPr>
          <p:cNvPr id="105" name="TextBox 104">
            <a:extLst>
              <a:ext uri="{FF2B5EF4-FFF2-40B4-BE49-F238E27FC236}">
                <a16:creationId xmlns:a16="http://schemas.microsoft.com/office/drawing/2014/main" id="{1CEC4A79-3643-D3A9-7000-EC3056587710}"/>
              </a:ext>
            </a:extLst>
          </p:cNvPr>
          <p:cNvSpPr txBox="1"/>
          <p:nvPr/>
        </p:nvSpPr>
        <p:spPr>
          <a:xfrm>
            <a:off x="3178230" y="5614931"/>
            <a:ext cx="1501007"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31%</a:t>
            </a:r>
          </a:p>
        </p:txBody>
      </p:sp>
      <p:sp>
        <p:nvSpPr>
          <p:cNvPr id="106" name="TextBox 105">
            <a:extLst>
              <a:ext uri="{FF2B5EF4-FFF2-40B4-BE49-F238E27FC236}">
                <a16:creationId xmlns:a16="http://schemas.microsoft.com/office/drawing/2014/main" id="{F49A5D05-4170-CA02-F2F8-DB532A4C70D2}"/>
              </a:ext>
            </a:extLst>
          </p:cNvPr>
          <p:cNvSpPr txBox="1"/>
          <p:nvPr/>
        </p:nvSpPr>
        <p:spPr>
          <a:xfrm>
            <a:off x="6552612" y="1951391"/>
            <a:ext cx="1675059"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Image </a:t>
            </a:r>
          </a:p>
          <a:p>
            <a:pPr algn="ctr"/>
            <a:r>
              <a:rPr lang="en-US" sz="1000" dirty="0">
                <a:solidFill>
                  <a:schemeClr val="bg1"/>
                </a:solidFill>
                <a:latin typeface="IntelOne Text Medium" panose="020B0503020203020204" pitchFamily="34" charset="77"/>
              </a:rPr>
              <a:t>classification </a:t>
            </a:r>
          </a:p>
          <a:p>
            <a:pPr algn="ctr"/>
            <a:r>
              <a:rPr lang="en-US" sz="1000" dirty="0">
                <a:solidFill>
                  <a:schemeClr val="bg1"/>
                </a:solidFill>
                <a:latin typeface="IntelOne Text Medium" panose="020B0503020203020204" pitchFamily="34" charset="77"/>
              </a:rPr>
              <a:t>ResNet-50</a:t>
            </a:r>
            <a:endParaRPr lang="en-US" sz="1000" baseline="30000" dirty="0">
              <a:solidFill>
                <a:schemeClr val="bg1"/>
              </a:solidFill>
              <a:latin typeface="IntelOne Text Medium" panose="020B0503020203020204" pitchFamily="34" charset="77"/>
            </a:endParaRPr>
          </a:p>
        </p:txBody>
      </p:sp>
      <p:sp>
        <p:nvSpPr>
          <p:cNvPr id="107" name="Rectangle 106">
            <a:extLst>
              <a:ext uri="{FF2B5EF4-FFF2-40B4-BE49-F238E27FC236}">
                <a16:creationId xmlns:a16="http://schemas.microsoft.com/office/drawing/2014/main" id="{EE2BF520-35A5-B844-5D0A-8FA08A768072}"/>
              </a:ext>
            </a:extLst>
          </p:cNvPr>
          <p:cNvSpPr/>
          <p:nvPr/>
        </p:nvSpPr>
        <p:spPr>
          <a:xfrm>
            <a:off x="0" y="2712545"/>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Performance advantage</a:t>
            </a:r>
            <a:br>
              <a:rPr lang="en-US" sz="1000">
                <a:solidFill>
                  <a:schemeClr val="bg1"/>
                </a:solidFill>
                <a:latin typeface="IntelOne Text Medium" panose="020B0503020203020204" pitchFamily="34" charset="77"/>
              </a:rPr>
            </a:br>
            <a:r>
              <a:rPr lang="en-US" sz="700">
                <a:solidFill>
                  <a:schemeClr val="bg1"/>
                </a:solidFill>
                <a:latin typeface="IntelOne Text Medium" panose="020B0503020203020204" pitchFamily="34" charset="77"/>
              </a:rPr>
              <a:t>(per server)</a:t>
            </a:r>
          </a:p>
        </p:txBody>
      </p:sp>
      <p:sp>
        <p:nvSpPr>
          <p:cNvPr id="108" name="Rectangle 107">
            <a:extLst>
              <a:ext uri="{FF2B5EF4-FFF2-40B4-BE49-F238E27FC236}">
                <a16:creationId xmlns:a16="http://schemas.microsoft.com/office/drawing/2014/main" id="{629412EE-451E-00B8-5E96-357BABFA1757}"/>
              </a:ext>
            </a:extLst>
          </p:cNvPr>
          <p:cNvSpPr/>
          <p:nvPr/>
        </p:nvSpPr>
        <p:spPr>
          <a:xfrm>
            <a:off x="-1" y="3299888"/>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Server </a:t>
            </a:r>
            <a:br>
              <a:rPr lang="en-US" sz="1000">
                <a:solidFill>
                  <a:schemeClr val="tx1"/>
                </a:solidFill>
                <a:latin typeface="IntelOne Text" panose="020B0503020203020204" pitchFamily="34" charset="77"/>
              </a:rPr>
            </a:br>
            <a:r>
              <a:rPr lang="en-US" sz="1000">
                <a:solidFill>
                  <a:schemeClr val="tx1"/>
                </a:solidFill>
                <a:latin typeface="IntelOne Text" panose="020B0503020203020204" pitchFamily="34" charset="77"/>
              </a:rPr>
              <a:t>consolidation</a:t>
            </a:r>
          </a:p>
        </p:txBody>
      </p:sp>
      <p:sp>
        <p:nvSpPr>
          <p:cNvPr id="109" name="Rectangle 108">
            <a:extLst>
              <a:ext uri="{FF2B5EF4-FFF2-40B4-BE49-F238E27FC236}">
                <a16:creationId xmlns:a16="http://schemas.microsoft.com/office/drawing/2014/main" id="{346D66F7-A23C-FB10-4C1C-41244E085E8D}"/>
              </a:ext>
            </a:extLst>
          </p:cNvPr>
          <p:cNvSpPr/>
          <p:nvPr/>
        </p:nvSpPr>
        <p:spPr>
          <a:xfrm>
            <a:off x="0" y="3827785"/>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Fleet energy</a:t>
            </a:r>
            <a:br>
              <a:rPr lang="en-US" sz="1000">
                <a:solidFill>
                  <a:schemeClr val="tx1"/>
                </a:solidFill>
                <a:latin typeface="IntelOne Text" panose="020B0503020203020204" pitchFamily="34" charset="77"/>
              </a:rPr>
            </a:br>
            <a:r>
              <a:rPr lang="en-US" sz="1000">
                <a:solidFill>
                  <a:schemeClr val="tx1"/>
                </a:solidFill>
                <a:latin typeface="IntelOne Text" panose="020B0503020203020204" pitchFamily="34" charset="77"/>
              </a:rPr>
              <a:t>saved</a:t>
            </a:r>
          </a:p>
        </p:txBody>
      </p:sp>
      <p:sp>
        <p:nvSpPr>
          <p:cNvPr id="110" name="Rectangle 109">
            <a:extLst>
              <a:ext uri="{FF2B5EF4-FFF2-40B4-BE49-F238E27FC236}">
                <a16:creationId xmlns:a16="http://schemas.microsoft.com/office/drawing/2014/main" id="{C6C2DEC1-6CF9-03BA-3951-5EDA281B1B63}"/>
              </a:ext>
            </a:extLst>
          </p:cNvPr>
          <p:cNvSpPr/>
          <p:nvPr/>
        </p:nvSpPr>
        <p:spPr>
          <a:xfrm>
            <a:off x="0" y="4462293"/>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Reduced CO</a:t>
            </a:r>
            <a:r>
              <a:rPr lang="en-US" sz="1000" baseline="-25000">
                <a:solidFill>
                  <a:schemeClr val="tx1"/>
                </a:solidFill>
                <a:latin typeface="IntelOne Text" panose="020B0503020203020204" pitchFamily="34" charset="77"/>
              </a:rPr>
              <a:t>2</a:t>
            </a:r>
            <a:r>
              <a:rPr lang="en-US" sz="1000">
                <a:solidFill>
                  <a:schemeClr val="tx1"/>
                </a:solidFill>
                <a:latin typeface="IntelOne Text" panose="020B0503020203020204" pitchFamily="34" charset="77"/>
              </a:rPr>
              <a:t> emissions</a:t>
            </a:r>
          </a:p>
        </p:txBody>
      </p:sp>
      <p:sp>
        <p:nvSpPr>
          <p:cNvPr id="111" name="Rectangle 110">
            <a:extLst>
              <a:ext uri="{FF2B5EF4-FFF2-40B4-BE49-F238E27FC236}">
                <a16:creationId xmlns:a16="http://schemas.microsoft.com/office/drawing/2014/main" id="{FE9AD099-8FE9-A48C-3FF2-BB9FD04DBDE2}"/>
              </a:ext>
            </a:extLst>
          </p:cNvPr>
          <p:cNvSpPr/>
          <p:nvPr/>
        </p:nvSpPr>
        <p:spPr>
          <a:xfrm>
            <a:off x="-1" y="5097267"/>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TCO savings</a:t>
            </a:r>
            <a:br>
              <a:rPr lang="en-US" sz="1000">
                <a:solidFill>
                  <a:schemeClr val="tx1"/>
                </a:solidFill>
                <a:latin typeface="IntelOne Text" panose="020B0503020203020204" pitchFamily="34" charset="77"/>
              </a:rPr>
            </a:br>
            <a:r>
              <a:rPr lang="en-US" sz="700">
                <a:solidFill>
                  <a:schemeClr val="tx1"/>
                </a:solidFill>
                <a:latin typeface="IntelOne Text" panose="020B0503020203020204" pitchFamily="34" charset="77"/>
              </a:rPr>
              <a:t>(estimated over 4 years)</a:t>
            </a:r>
          </a:p>
        </p:txBody>
      </p:sp>
      <p:sp>
        <p:nvSpPr>
          <p:cNvPr id="112" name="Rectangle 111">
            <a:extLst>
              <a:ext uri="{FF2B5EF4-FFF2-40B4-BE49-F238E27FC236}">
                <a16:creationId xmlns:a16="http://schemas.microsoft.com/office/drawing/2014/main" id="{CF4FCF12-2FD2-3A71-2C69-1B76E5D2CC8C}"/>
              </a:ext>
            </a:extLst>
          </p:cNvPr>
          <p:cNvSpPr/>
          <p:nvPr/>
        </p:nvSpPr>
        <p:spPr>
          <a:xfrm>
            <a:off x="0" y="5681364"/>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bg1"/>
                </a:solidFill>
                <a:latin typeface="IntelOne Text Medium" panose="020B0503020203020204" pitchFamily="34" charset="77"/>
              </a:rPr>
              <a:t>% TCO savings*</a:t>
            </a:r>
          </a:p>
        </p:txBody>
      </p:sp>
      <p:sp>
        <p:nvSpPr>
          <p:cNvPr id="113" name="Title 3">
            <a:extLst>
              <a:ext uri="{FF2B5EF4-FFF2-40B4-BE49-F238E27FC236}">
                <a16:creationId xmlns:a16="http://schemas.microsoft.com/office/drawing/2014/main" id="{6B2095E4-7DDD-850A-A1E5-58DC93B03514}"/>
              </a:ext>
            </a:extLst>
          </p:cNvPr>
          <p:cNvSpPr txBox="1">
            <a:spLocks/>
          </p:cNvSpPr>
          <p:nvPr/>
        </p:nvSpPr>
        <p:spPr>
          <a:xfrm>
            <a:off x="422714" y="154393"/>
            <a:ext cx="11125200"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Reduce Your Energy Consumption and Costs on New Server Purchases for AI</a:t>
            </a:r>
          </a:p>
        </p:txBody>
      </p:sp>
      <p:sp>
        <p:nvSpPr>
          <p:cNvPr id="116" name="Rectangle 115">
            <a:extLst>
              <a:ext uri="{FF2B5EF4-FFF2-40B4-BE49-F238E27FC236}">
                <a16:creationId xmlns:a16="http://schemas.microsoft.com/office/drawing/2014/main" id="{39287249-E4C6-13A0-B5CB-2E080B68CBEC}"/>
              </a:ext>
            </a:extLst>
          </p:cNvPr>
          <p:cNvSpPr/>
          <p:nvPr/>
        </p:nvSpPr>
        <p:spPr>
          <a:xfrm>
            <a:off x="-3" y="-1"/>
            <a:ext cx="306695" cy="306695"/>
          </a:xfrm>
          <a:prstGeom prst="rect">
            <a:avLst/>
          </a:prstGeom>
          <a:solidFill>
            <a:srgbClr val="B1D2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FE1B92-3666-8B8C-7E8A-54E59C0A76BC}"/>
              </a:ext>
            </a:extLst>
          </p:cNvPr>
          <p:cNvSpPr txBox="1"/>
          <p:nvPr/>
        </p:nvSpPr>
        <p:spPr>
          <a:xfrm>
            <a:off x="6448216" y="6387749"/>
            <a:ext cx="596900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*Based on US energy costs, estimated over 4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Intel Xeon 6 leveraging MRDIMMs</a:t>
            </a:r>
          </a:p>
          <a:p>
            <a:pPr defTabSz="3251036" hangingPunct="0"/>
            <a:r>
              <a:rPr lang="en-US" sz="800" dirty="0">
                <a:latin typeface="+mj-lt"/>
                <a:sym typeface="Helvetica Neue"/>
              </a:rPr>
              <a:t>See [7T221, 7T222, 9T222, 9T10, T205, T206] intel.com/</a:t>
            </a:r>
            <a:r>
              <a:rPr lang="en-US" sz="800" dirty="0" err="1">
                <a:latin typeface="+mj-lt"/>
                <a:sym typeface="Helvetica Neue"/>
              </a:rPr>
              <a:t>processorclaims</a:t>
            </a:r>
            <a:r>
              <a:rPr lang="en-US" sz="800" dirty="0">
                <a:latin typeface="+mj-lt"/>
                <a:sym typeface="Helvetica Neue"/>
              </a:rPr>
              <a:t>: 5th gen and  Intel Xeon 6.  Results may vary</a:t>
            </a:r>
          </a:p>
        </p:txBody>
      </p:sp>
    </p:spTree>
    <p:extLst>
      <p:ext uri="{BB962C8B-B14F-4D97-AF65-F5344CB8AC3E}">
        <p14:creationId xmlns:p14="http://schemas.microsoft.com/office/powerpoint/2010/main" val="184172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AAEE1-960D-2BFF-E15B-6A29DEB0906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961ACC-0102-F7E7-6BA8-246C2A4E6E69}"/>
              </a:ext>
            </a:extLst>
          </p:cNvPr>
          <p:cNvSpPr txBox="1"/>
          <p:nvPr/>
        </p:nvSpPr>
        <p:spPr>
          <a:xfrm>
            <a:off x="3347144" y="1464188"/>
            <a:ext cx="3962248" cy="684327"/>
          </a:xfrm>
          <a:prstGeom prst="rect">
            <a:avLst/>
          </a:prstGeom>
          <a:solidFill>
            <a:schemeClr val="bg1"/>
          </a:solidFill>
          <a:ln w="12700">
            <a:solidFill>
              <a:srgbClr val="004A86"/>
            </a:solidFill>
          </a:ln>
        </p:spPr>
        <p:txBody>
          <a:bodyPr wrap="square" lIns="0" tIns="0" rIns="0" bIns="0" rtlCol="0" anchor="ctr" anchorCtr="0">
            <a:noAutofit/>
          </a:bodyPr>
          <a:lstStyle/>
          <a:p>
            <a:pPr algn="ctr"/>
            <a:r>
              <a:rPr lang="en-US" sz="1600">
                <a:solidFill>
                  <a:schemeClr val="accent1"/>
                </a:solidFill>
                <a:latin typeface="IntelOne Display Regular" panose="020B0503020203020204" pitchFamily="34" charset="77"/>
              </a:rPr>
              <a:t>2</a:t>
            </a:r>
            <a:r>
              <a:rPr lang="en-US" sz="1600" baseline="30000">
                <a:solidFill>
                  <a:schemeClr val="accent1"/>
                </a:solidFill>
                <a:latin typeface="IntelOne Display Regular" panose="020B0503020203020204" pitchFamily="34" charset="77"/>
              </a:rPr>
              <a:t>nd</a:t>
            </a:r>
            <a:r>
              <a:rPr lang="en-US" sz="1600">
                <a:solidFill>
                  <a:schemeClr val="accent1"/>
                </a:solidFill>
                <a:latin typeface="IntelOne Display Regular" panose="020B0503020203020204" pitchFamily="34" charset="77"/>
              </a:rPr>
              <a:t> Gen Intel Xeon to Intel Xeon 6 </a:t>
            </a:r>
            <a:br>
              <a:rPr lang="en-US" sz="1600">
                <a:solidFill>
                  <a:schemeClr val="accent1"/>
                </a:solidFill>
                <a:latin typeface="IntelOne Display Regular" panose="020B0503020203020204" pitchFamily="34" charset="77"/>
              </a:rPr>
            </a:br>
            <a:r>
              <a:rPr lang="en-US" sz="1600">
                <a:solidFill>
                  <a:schemeClr val="accent1"/>
                </a:solidFill>
                <a:latin typeface="IntelOne Display Regular" panose="020B0503020203020204" pitchFamily="34" charset="77"/>
              </a:rPr>
              <a:t>with P-cores (6700 series)</a:t>
            </a:r>
          </a:p>
        </p:txBody>
      </p:sp>
      <p:sp>
        <p:nvSpPr>
          <p:cNvPr id="6" name="Rectangle 5">
            <a:extLst>
              <a:ext uri="{FF2B5EF4-FFF2-40B4-BE49-F238E27FC236}">
                <a16:creationId xmlns:a16="http://schemas.microsoft.com/office/drawing/2014/main" id="{03337AAA-39AA-005C-FE69-6D78FDC25874}"/>
              </a:ext>
            </a:extLst>
          </p:cNvPr>
          <p:cNvSpPr/>
          <p:nvPr/>
        </p:nvSpPr>
        <p:spPr>
          <a:xfrm>
            <a:off x="3347144" y="2156134"/>
            <a:ext cx="3962248" cy="4037474"/>
          </a:xfrm>
          <a:prstGeom prst="rect">
            <a:avLst/>
          </a:prstGeom>
          <a:gradFill>
            <a:gsLst>
              <a:gs pos="0">
                <a:srgbClr val="00285A"/>
              </a:gs>
              <a:gs pos="100000">
                <a:srgbClr val="004A86"/>
              </a:gs>
            </a:gsLst>
            <a:lin ang="16200000" scaled="0"/>
          </a:gradFill>
          <a:ln w="12700">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9A442B-EF1E-2357-1214-07D0C0B59C5B}"/>
              </a:ext>
            </a:extLst>
          </p:cNvPr>
          <p:cNvSpPr/>
          <p:nvPr/>
        </p:nvSpPr>
        <p:spPr>
          <a:xfrm>
            <a:off x="1697823" y="2834507"/>
            <a:ext cx="5611569" cy="614742"/>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E9B5D7-4721-DCFB-39BF-F9E55B4CD923}"/>
              </a:ext>
            </a:extLst>
          </p:cNvPr>
          <p:cNvSpPr/>
          <p:nvPr/>
        </p:nvSpPr>
        <p:spPr>
          <a:xfrm>
            <a:off x="1697823" y="5614974"/>
            <a:ext cx="5611569" cy="597883"/>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lue rectangular object with black border&#10;&#10;AI-generated content may be incorrect.">
            <a:extLst>
              <a:ext uri="{FF2B5EF4-FFF2-40B4-BE49-F238E27FC236}">
                <a16:creationId xmlns:a16="http://schemas.microsoft.com/office/drawing/2014/main" id="{01C190E8-C994-4806-B2B2-8677EBA720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1424" y="0"/>
            <a:ext cx="3876317" cy="6858000"/>
          </a:xfrm>
          <a:prstGeom prst="rect">
            <a:avLst/>
          </a:prstGeom>
        </p:spPr>
      </p:pic>
      <p:sp>
        <p:nvSpPr>
          <p:cNvPr id="23" name="Title 3">
            <a:extLst>
              <a:ext uri="{FF2B5EF4-FFF2-40B4-BE49-F238E27FC236}">
                <a16:creationId xmlns:a16="http://schemas.microsoft.com/office/drawing/2014/main" id="{86B0D17A-AC75-6EB7-F772-07CB880BF349}"/>
              </a:ext>
            </a:extLst>
          </p:cNvPr>
          <p:cNvSpPr txBox="1">
            <a:spLocks/>
          </p:cNvSpPr>
          <p:nvPr/>
        </p:nvSpPr>
        <p:spPr>
          <a:xfrm>
            <a:off x="422714" y="154393"/>
            <a:ext cx="7958710" cy="728931"/>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Achieve Better TCO Without Compromising</a:t>
            </a:r>
            <a:br>
              <a:rPr lang="en-US" sz="2400">
                <a:latin typeface="IntelOne Display Light" panose="020B0403020203020204" pitchFamily="34" charset="77"/>
              </a:rPr>
            </a:br>
            <a:r>
              <a:rPr lang="en-US" sz="2400">
                <a:latin typeface="IntelOne Display Light" panose="020B0403020203020204" pitchFamily="34" charset="77"/>
              </a:rPr>
              <a:t>on Performance for HPC</a:t>
            </a:r>
          </a:p>
        </p:txBody>
      </p:sp>
      <p:sp>
        <p:nvSpPr>
          <p:cNvPr id="24" name="TextBox 23">
            <a:extLst>
              <a:ext uri="{FF2B5EF4-FFF2-40B4-BE49-F238E27FC236}">
                <a16:creationId xmlns:a16="http://schemas.microsoft.com/office/drawing/2014/main" id="{7381DD66-D487-CC24-B3E7-D0E949D12406}"/>
              </a:ext>
            </a:extLst>
          </p:cNvPr>
          <p:cNvSpPr txBox="1"/>
          <p:nvPr/>
        </p:nvSpPr>
        <p:spPr>
          <a:xfrm>
            <a:off x="422714" y="880358"/>
            <a:ext cx="8251826" cy="461665"/>
          </a:xfrm>
          <a:prstGeom prst="rect">
            <a:avLst/>
          </a:prstGeom>
          <a:noFill/>
        </p:spPr>
        <p:txBody>
          <a:bodyPr wrap="square" lIns="0">
            <a:spAutoFit/>
          </a:bodyPr>
          <a:lstStyle/>
          <a:p>
            <a:r>
              <a:rPr kumimoji="0" lang="en-US" sz="1200" u="none" strike="noStrike" kern="1200" cap="none" spc="0" normalizeH="0" baseline="0" noProof="0">
                <a:ln>
                  <a:noFill/>
                </a:ln>
                <a:effectLst/>
                <a:uLnTx/>
                <a:uFillTx/>
                <a:latin typeface="IntelOne Text" panose="020B0503020203020204" pitchFamily="34" charset="77"/>
              </a:rPr>
              <a:t>Intel® Xeon® 6 processors with  P-cores use </a:t>
            </a:r>
            <a:r>
              <a:rPr kumimoji="0" lang="en-US" sz="1200" b="1" u="none" strike="noStrike" kern="1200" cap="none" spc="0" normalizeH="0" baseline="0" noProof="0">
                <a:ln>
                  <a:noFill/>
                </a:ln>
                <a:effectLst/>
                <a:uLnTx/>
                <a:uFillTx/>
                <a:latin typeface="IntelOne Text Bold" panose="020B0503020203020204" pitchFamily="34" charset="77"/>
              </a:rPr>
              <a:t>higher core counts and higher bandwidth memory </a:t>
            </a:r>
            <a:br>
              <a:rPr kumimoji="0" lang="en-US" sz="1200" b="1" u="none" strike="noStrike" kern="1200" cap="none" spc="0" normalizeH="0" baseline="0" noProof="0">
                <a:ln>
                  <a:noFill/>
                </a:ln>
                <a:effectLst/>
                <a:uLnTx/>
                <a:uFillTx/>
                <a:latin typeface="IntelOne Text Bold" panose="020B0503020203020204" pitchFamily="34" charset="77"/>
              </a:rPr>
            </a:br>
            <a:r>
              <a:rPr kumimoji="0" lang="en-US" sz="1200" u="none" strike="noStrike" kern="1200" cap="none" spc="0" normalizeH="0" baseline="0" noProof="0">
                <a:ln>
                  <a:noFill/>
                </a:ln>
                <a:effectLst/>
                <a:uLnTx/>
                <a:uFillTx/>
                <a:latin typeface="IntelOne Text" panose="020B0503020203020204" pitchFamily="34" charset="77"/>
              </a:rPr>
              <a:t>to boost HPC workloads.</a:t>
            </a:r>
            <a:endParaRPr lang="en-US" sz="1200">
              <a:latin typeface="IntelOne Text" panose="020B0503020203020204" pitchFamily="34" charset="77"/>
            </a:endParaRPr>
          </a:p>
        </p:txBody>
      </p:sp>
      <p:grpSp>
        <p:nvGrpSpPr>
          <p:cNvPr id="30" name="Group 29">
            <a:extLst>
              <a:ext uri="{FF2B5EF4-FFF2-40B4-BE49-F238E27FC236}">
                <a16:creationId xmlns:a16="http://schemas.microsoft.com/office/drawing/2014/main" id="{63CABAEB-4AB4-D931-71EB-F307823644FB}"/>
              </a:ext>
            </a:extLst>
          </p:cNvPr>
          <p:cNvGrpSpPr/>
          <p:nvPr/>
        </p:nvGrpSpPr>
        <p:grpSpPr>
          <a:xfrm>
            <a:off x="2811100" y="4000218"/>
            <a:ext cx="4537159" cy="1060576"/>
            <a:chOff x="4736111" y="4027316"/>
            <a:chExt cx="7092594" cy="1060576"/>
          </a:xfrm>
        </p:grpSpPr>
        <p:cxnSp>
          <p:nvCxnSpPr>
            <p:cNvPr id="31" name="Straight Connector 30">
              <a:extLst>
                <a:ext uri="{FF2B5EF4-FFF2-40B4-BE49-F238E27FC236}">
                  <a16:creationId xmlns:a16="http://schemas.microsoft.com/office/drawing/2014/main" id="{76F19BBA-7432-B59F-5B91-5C33AD5DC255}"/>
                </a:ext>
              </a:extLst>
            </p:cNvPr>
            <p:cNvCxnSpPr>
              <a:cxnSpLocks/>
            </p:cNvCxnSpPr>
            <p:nvPr/>
          </p:nvCxnSpPr>
          <p:spPr>
            <a:xfrm>
              <a:off x="4736111" y="4027316"/>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35A795C-92E2-A487-81CA-EE9EEB2E5E2A}"/>
                </a:ext>
              </a:extLst>
            </p:cNvPr>
            <p:cNvCxnSpPr>
              <a:cxnSpLocks/>
            </p:cNvCxnSpPr>
            <p:nvPr/>
          </p:nvCxnSpPr>
          <p:spPr>
            <a:xfrm>
              <a:off x="4736111" y="4559995"/>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CAEF35-2CBB-FDF4-8F42-26D2693FAA7F}"/>
                </a:ext>
              </a:extLst>
            </p:cNvPr>
            <p:cNvCxnSpPr>
              <a:cxnSpLocks/>
            </p:cNvCxnSpPr>
            <p:nvPr/>
          </p:nvCxnSpPr>
          <p:spPr>
            <a:xfrm>
              <a:off x="4736111" y="5087892"/>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3303F2EB-FF1F-D8D9-4A4C-634B83AF5821}"/>
              </a:ext>
            </a:extLst>
          </p:cNvPr>
          <p:cNvSpPr/>
          <p:nvPr/>
        </p:nvSpPr>
        <p:spPr>
          <a:xfrm>
            <a:off x="1697823" y="2930653"/>
            <a:ext cx="1574396"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Performance advantage per server</a:t>
            </a:r>
            <a:endParaRPr lang="en-US" sz="700">
              <a:solidFill>
                <a:schemeClr val="bg1"/>
              </a:solidFill>
              <a:latin typeface="IntelOne Text Medium" panose="020B0503020203020204" pitchFamily="34" charset="77"/>
            </a:endParaRPr>
          </a:p>
        </p:txBody>
      </p:sp>
      <p:sp>
        <p:nvSpPr>
          <p:cNvPr id="35" name="Rectangle 34">
            <a:extLst>
              <a:ext uri="{FF2B5EF4-FFF2-40B4-BE49-F238E27FC236}">
                <a16:creationId xmlns:a16="http://schemas.microsoft.com/office/drawing/2014/main" id="{042D0AC0-EC2B-76E7-7B68-5354ACCF046E}"/>
              </a:ext>
            </a:extLst>
          </p:cNvPr>
          <p:cNvSpPr/>
          <p:nvPr/>
        </p:nvSpPr>
        <p:spPr>
          <a:xfrm>
            <a:off x="1944984" y="3531875"/>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Server consolidation</a:t>
            </a:r>
          </a:p>
        </p:txBody>
      </p:sp>
      <p:sp>
        <p:nvSpPr>
          <p:cNvPr id="36" name="Rectangle 35">
            <a:extLst>
              <a:ext uri="{FF2B5EF4-FFF2-40B4-BE49-F238E27FC236}">
                <a16:creationId xmlns:a16="http://schemas.microsoft.com/office/drawing/2014/main" id="{B55336C7-0C00-A010-5997-E3AB283B5836}"/>
              </a:ext>
            </a:extLst>
          </p:cNvPr>
          <p:cNvSpPr/>
          <p:nvPr/>
        </p:nvSpPr>
        <p:spPr>
          <a:xfrm>
            <a:off x="1772773" y="4059772"/>
            <a:ext cx="1499446"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Fleet energy saved</a:t>
            </a:r>
          </a:p>
        </p:txBody>
      </p:sp>
      <p:sp>
        <p:nvSpPr>
          <p:cNvPr id="37" name="Rectangle 36">
            <a:extLst>
              <a:ext uri="{FF2B5EF4-FFF2-40B4-BE49-F238E27FC236}">
                <a16:creationId xmlns:a16="http://schemas.microsoft.com/office/drawing/2014/main" id="{FF2FED12-8A72-3F63-2A04-114036E7F2B1}"/>
              </a:ext>
            </a:extLst>
          </p:cNvPr>
          <p:cNvSpPr/>
          <p:nvPr/>
        </p:nvSpPr>
        <p:spPr>
          <a:xfrm>
            <a:off x="1457980" y="4587669"/>
            <a:ext cx="1814239"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Reduced CO</a:t>
            </a:r>
            <a:r>
              <a:rPr lang="en-US" sz="1000" baseline="-25000" dirty="0">
                <a:solidFill>
                  <a:schemeClr val="tx1"/>
                </a:solidFill>
                <a:latin typeface="IntelOne Text" panose="020B0503020203020204" pitchFamily="34" charset="77"/>
              </a:rPr>
              <a:t>2</a:t>
            </a:r>
            <a:r>
              <a:rPr lang="en-US" sz="1000" dirty="0">
                <a:solidFill>
                  <a:schemeClr val="tx1"/>
                </a:solidFill>
                <a:latin typeface="IntelOne Text" panose="020B0503020203020204" pitchFamily="34" charset="77"/>
              </a:rPr>
              <a:t> emissions</a:t>
            </a:r>
          </a:p>
        </p:txBody>
      </p:sp>
      <p:sp>
        <p:nvSpPr>
          <p:cNvPr id="38" name="Rectangle 37">
            <a:extLst>
              <a:ext uri="{FF2B5EF4-FFF2-40B4-BE49-F238E27FC236}">
                <a16:creationId xmlns:a16="http://schemas.microsoft.com/office/drawing/2014/main" id="{3F23510E-42CC-5F1C-B5F0-294033A0B3A4}"/>
              </a:ext>
            </a:extLst>
          </p:cNvPr>
          <p:cNvSpPr/>
          <p:nvPr/>
        </p:nvSpPr>
        <p:spPr>
          <a:xfrm>
            <a:off x="1944984" y="5115566"/>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TCO savings</a:t>
            </a:r>
            <a:endParaRPr lang="en-US" sz="700" dirty="0">
              <a:solidFill>
                <a:schemeClr val="tx1"/>
              </a:solidFill>
              <a:latin typeface="IntelOne Text" panose="020B0503020203020204" pitchFamily="34" charset="77"/>
            </a:endParaRPr>
          </a:p>
        </p:txBody>
      </p:sp>
      <p:sp>
        <p:nvSpPr>
          <p:cNvPr id="39" name="Rectangle 38">
            <a:extLst>
              <a:ext uri="{FF2B5EF4-FFF2-40B4-BE49-F238E27FC236}">
                <a16:creationId xmlns:a16="http://schemas.microsoft.com/office/drawing/2014/main" id="{A3B32DEA-A35F-41CD-EBC0-2FB7E8F64547}"/>
              </a:ext>
            </a:extLst>
          </p:cNvPr>
          <p:cNvSpPr/>
          <p:nvPr/>
        </p:nvSpPr>
        <p:spPr>
          <a:xfrm>
            <a:off x="1944985" y="5680110"/>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 TCO savings*</a:t>
            </a:r>
          </a:p>
        </p:txBody>
      </p:sp>
      <p:sp>
        <p:nvSpPr>
          <p:cNvPr id="40" name="TextBox 39">
            <a:extLst>
              <a:ext uri="{FF2B5EF4-FFF2-40B4-BE49-F238E27FC236}">
                <a16:creationId xmlns:a16="http://schemas.microsoft.com/office/drawing/2014/main" id="{F8FFC45B-B3F3-4A11-2331-1B8FE5C7EE8A}"/>
              </a:ext>
            </a:extLst>
          </p:cNvPr>
          <p:cNvSpPr txBox="1"/>
          <p:nvPr/>
        </p:nvSpPr>
        <p:spPr>
          <a:xfrm>
            <a:off x="4657749" y="2876792"/>
            <a:ext cx="1340021"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3.95x</a:t>
            </a:r>
          </a:p>
        </p:txBody>
      </p:sp>
      <p:sp>
        <p:nvSpPr>
          <p:cNvPr id="41" name="TextBox 40">
            <a:extLst>
              <a:ext uri="{FF2B5EF4-FFF2-40B4-BE49-F238E27FC236}">
                <a16:creationId xmlns:a16="http://schemas.microsoft.com/office/drawing/2014/main" id="{622EB105-6E10-F83D-D724-5E399F3DED26}"/>
              </a:ext>
            </a:extLst>
          </p:cNvPr>
          <p:cNvSpPr txBox="1"/>
          <p:nvPr/>
        </p:nvSpPr>
        <p:spPr>
          <a:xfrm>
            <a:off x="4185812" y="3541750"/>
            <a:ext cx="2283895" cy="369332"/>
          </a:xfrm>
          <a:prstGeom prst="rect">
            <a:avLst/>
          </a:prstGeom>
          <a:noFill/>
        </p:spPr>
        <p:txBody>
          <a:bodyPr wrap="square" rtlCol="0">
            <a:spAutoFit/>
          </a:bodyPr>
          <a:lstStyle/>
          <a:p>
            <a:pPr algn="ctr"/>
            <a:r>
              <a:rPr lang="en-US">
                <a:solidFill>
                  <a:srgbClr val="CC94DA"/>
                </a:solidFill>
                <a:latin typeface="IntelOne Text Medium" panose="020B0503020203020204" pitchFamily="34" charset="77"/>
              </a:rPr>
              <a:t>4 to 1 servers</a:t>
            </a:r>
          </a:p>
        </p:txBody>
      </p:sp>
      <p:sp>
        <p:nvSpPr>
          <p:cNvPr id="42" name="TextBox 41">
            <a:extLst>
              <a:ext uri="{FF2B5EF4-FFF2-40B4-BE49-F238E27FC236}">
                <a16:creationId xmlns:a16="http://schemas.microsoft.com/office/drawing/2014/main" id="{7CA83CDB-CE56-9B34-DC27-799D4783DAE6}"/>
              </a:ext>
            </a:extLst>
          </p:cNvPr>
          <p:cNvSpPr txBox="1"/>
          <p:nvPr/>
        </p:nvSpPr>
        <p:spPr>
          <a:xfrm>
            <a:off x="4230728" y="4076679"/>
            <a:ext cx="2194062"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9,889 MWh</a:t>
            </a:r>
          </a:p>
        </p:txBody>
      </p:sp>
      <p:sp>
        <p:nvSpPr>
          <p:cNvPr id="43" name="TextBox 42">
            <a:extLst>
              <a:ext uri="{FF2B5EF4-FFF2-40B4-BE49-F238E27FC236}">
                <a16:creationId xmlns:a16="http://schemas.microsoft.com/office/drawing/2014/main" id="{574A510F-82A2-CCB4-EAB8-EDDDDC83F27D}"/>
              </a:ext>
            </a:extLst>
          </p:cNvPr>
          <p:cNvSpPr txBox="1"/>
          <p:nvPr/>
        </p:nvSpPr>
        <p:spPr>
          <a:xfrm>
            <a:off x="4198037" y="4607767"/>
            <a:ext cx="2259445"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4,193 metric tons</a:t>
            </a:r>
          </a:p>
        </p:txBody>
      </p:sp>
      <p:sp>
        <p:nvSpPr>
          <p:cNvPr id="44" name="TextBox 43">
            <a:extLst>
              <a:ext uri="{FF2B5EF4-FFF2-40B4-BE49-F238E27FC236}">
                <a16:creationId xmlns:a16="http://schemas.microsoft.com/office/drawing/2014/main" id="{D3F52B83-F06D-AA2A-7F5E-2AA9ED71A85F}"/>
              </a:ext>
            </a:extLst>
          </p:cNvPr>
          <p:cNvSpPr txBox="1"/>
          <p:nvPr/>
        </p:nvSpPr>
        <p:spPr>
          <a:xfrm>
            <a:off x="4635878" y="5172979"/>
            <a:ext cx="138376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$1.6M</a:t>
            </a:r>
            <a:endParaRPr lang="en-US" sz="1400">
              <a:solidFill>
                <a:schemeClr val="bg1"/>
              </a:solidFill>
              <a:latin typeface="IntelOne Text Light" panose="020B0403020203020204" pitchFamily="34" charset="77"/>
            </a:endParaRPr>
          </a:p>
        </p:txBody>
      </p:sp>
      <p:sp>
        <p:nvSpPr>
          <p:cNvPr id="45" name="TextBox 44">
            <a:extLst>
              <a:ext uri="{FF2B5EF4-FFF2-40B4-BE49-F238E27FC236}">
                <a16:creationId xmlns:a16="http://schemas.microsoft.com/office/drawing/2014/main" id="{4585F48B-6F6E-0BD7-4B07-14CFA9490625}"/>
              </a:ext>
            </a:extLst>
          </p:cNvPr>
          <p:cNvSpPr txBox="1"/>
          <p:nvPr/>
        </p:nvSpPr>
        <p:spPr>
          <a:xfrm>
            <a:off x="3994707" y="5628256"/>
            <a:ext cx="2666105"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22%</a:t>
            </a:r>
          </a:p>
        </p:txBody>
      </p:sp>
      <p:sp>
        <p:nvSpPr>
          <p:cNvPr id="46" name="TextBox 45">
            <a:extLst>
              <a:ext uri="{FF2B5EF4-FFF2-40B4-BE49-F238E27FC236}">
                <a16:creationId xmlns:a16="http://schemas.microsoft.com/office/drawing/2014/main" id="{EE91CA3E-F4F9-7958-81C7-DE19133ADC11}"/>
              </a:ext>
            </a:extLst>
          </p:cNvPr>
          <p:cNvSpPr txBox="1"/>
          <p:nvPr/>
        </p:nvSpPr>
        <p:spPr>
          <a:xfrm>
            <a:off x="3566548" y="2298452"/>
            <a:ext cx="3522422" cy="430840"/>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HPCG</a:t>
            </a:r>
            <a:endParaRPr lang="en-US" sz="1000" baseline="30000" dirty="0">
              <a:solidFill>
                <a:schemeClr val="bg1"/>
              </a:solidFill>
              <a:latin typeface="IntelOne Text" panose="020B0503020203020204" pitchFamily="34" charset="77"/>
            </a:endParaRPr>
          </a:p>
        </p:txBody>
      </p:sp>
      <p:pic>
        <p:nvPicPr>
          <p:cNvPr id="47" name="Picture 46" descr="A blue and white logo&#10;&#10;Description automatically generated">
            <a:extLst>
              <a:ext uri="{FF2B5EF4-FFF2-40B4-BE49-F238E27FC236}">
                <a16:creationId xmlns:a16="http://schemas.microsoft.com/office/drawing/2014/main" id="{587AB813-0C8F-505C-6F9B-7AA044277E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5273" y="350311"/>
            <a:ext cx="880842" cy="880842"/>
          </a:xfrm>
          <a:prstGeom prst="rect">
            <a:avLst/>
          </a:prstGeom>
          <a:effectLst/>
        </p:spPr>
      </p:pic>
      <p:sp>
        <p:nvSpPr>
          <p:cNvPr id="48" name="Slide Number Placeholder 5">
            <a:extLst>
              <a:ext uri="{FF2B5EF4-FFF2-40B4-BE49-F238E27FC236}">
                <a16:creationId xmlns:a16="http://schemas.microsoft.com/office/drawing/2014/main" id="{0F6FB906-8726-E98B-EA56-E5885162374F}"/>
              </a:ext>
            </a:extLst>
          </p:cNvPr>
          <p:cNvSpPr txBox="1">
            <a:spLocks/>
          </p:cNvSpPr>
          <p:nvPr/>
        </p:nvSpPr>
        <p:spPr>
          <a:xfrm>
            <a:off x="11702735" y="6403850"/>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11</a:t>
            </a:fld>
            <a:endParaRPr lang="en-US" sz="1000">
              <a:solidFill>
                <a:schemeClr val="bg1"/>
              </a:solidFill>
            </a:endParaRPr>
          </a:p>
        </p:txBody>
      </p:sp>
      <p:grpSp>
        <p:nvGrpSpPr>
          <p:cNvPr id="7" name="Group 6">
            <a:extLst>
              <a:ext uri="{FF2B5EF4-FFF2-40B4-BE49-F238E27FC236}">
                <a16:creationId xmlns:a16="http://schemas.microsoft.com/office/drawing/2014/main" id="{588F3709-9DB9-4155-3E0F-42F6A588FC2F}"/>
              </a:ext>
            </a:extLst>
          </p:cNvPr>
          <p:cNvGrpSpPr/>
          <p:nvPr/>
        </p:nvGrpSpPr>
        <p:grpSpPr>
          <a:xfrm>
            <a:off x="8597144" y="1464188"/>
            <a:ext cx="3278971" cy="3355615"/>
            <a:chOff x="8597144" y="1464188"/>
            <a:chExt cx="3278971" cy="3355615"/>
          </a:xfrm>
        </p:grpSpPr>
        <p:sp>
          <p:nvSpPr>
            <p:cNvPr id="25" name="TextBox 24">
              <a:extLst>
                <a:ext uri="{FF2B5EF4-FFF2-40B4-BE49-F238E27FC236}">
                  <a16:creationId xmlns:a16="http://schemas.microsoft.com/office/drawing/2014/main" id="{02D0C190-1007-4B59-8762-D74DAEA1379D}"/>
                </a:ext>
              </a:extLst>
            </p:cNvPr>
            <p:cNvSpPr txBox="1"/>
            <p:nvPr/>
          </p:nvSpPr>
          <p:spPr>
            <a:xfrm>
              <a:off x="8598474" y="1464188"/>
              <a:ext cx="3277641" cy="733024"/>
            </a:xfrm>
            <a:prstGeom prst="rect">
              <a:avLst/>
            </a:prstGeom>
            <a:solidFill>
              <a:srgbClr val="00285A"/>
            </a:solidFill>
          </p:spPr>
          <p:txBody>
            <a:bodyPr wrap="square" lIns="548640" tIns="182880" rIns="182880" bIns="182880" anchor="ctr" anchorCtr="0">
              <a:noAutofit/>
            </a:bodyPr>
            <a:lstStyle/>
            <a:p>
              <a:r>
                <a:rPr lang="en-US" sz="1400">
                  <a:solidFill>
                    <a:schemeClr val="bg1"/>
                  </a:solidFill>
                  <a:latin typeface="IntelOne Text Medium" panose="020B0503020203020204" pitchFamily="34" charset="77"/>
                </a:rPr>
                <a:t>Higher core counts </a:t>
              </a:r>
              <a:r>
                <a:rPr lang="en-US" sz="1000">
                  <a:solidFill>
                    <a:schemeClr val="bg1"/>
                  </a:solidFill>
                  <a:latin typeface="IntelOne Display Light" panose="020B0403020203020204" pitchFamily="34" charset="0"/>
                </a:rPr>
                <a:t>featuring up to </a:t>
              </a:r>
              <a:br>
                <a:rPr lang="en-US" sz="1000">
                  <a:solidFill>
                    <a:schemeClr val="bg1"/>
                  </a:solidFill>
                  <a:latin typeface="IntelOne Display Light" panose="020B0403020203020204" pitchFamily="34" charset="0"/>
                </a:rPr>
              </a:br>
              <a:r>
                <a:rPr lang="en-US" sz="1000">
                  <a:solidFill>
                    <a:schemeClr val="bg1"/>
                  </a:solidFill>
                  <a:latin typeface="IntelOne Display Light" panose="020B0403020203020204" pitchFamily="34" charset="0"/>
                </a:rPr>
                <a:t>86 P-cores on the 6500/6700-series and up to 128 P-cores on the 6900-series</a:t>
              </a:r>
            </a:p>
          </p:txBody>
        </p:sp>
        <p:sp>
          <p:nvSpPr>
            <p:cNvPr id="26" name="TextBox 25">
              <a:extLst>
                <a:ext uri="{FF2B5EF4-FFF2-40B4-BE49-F238E27FC236}">
                  <a16:creationId xmlns:a16="http://schemas.microsoft.com/office/drawing/2014/main" id="{21DE4D85-3C4F-99B0-F9BB-B9CDB6832A32}"/>
                </a:ext>
              </a:extLst>
            </p:cNvPr>
            <p:cNvSpPr txBox="1"/>
            <p:nvPr/>
          </p:nvSpPr>
          <p:spPr>
            <a:xfrm>
              <a:off x="8598474" y="2268921"/>
              <a:ext cx="3277641" cy="906667"/>
            </a:xfrm>
            <a:prstGeom prst="rect">
              <a:avLst/>
            </a:prstGeom>
            <a:solidFill>
              <a:srgbClr val="00285A"/>
            </a:solidFill>
          </p:spPr>
          <p:txBody>
            <a:bodyPr wrap="square" lIns="548640" tIns="182880" rIns="182880" bIns="182880" anchor="ctr" anchorCtr="0">
              <a:noAutofit/>
            </a:bodyPr>
            <a:lstStyle/>
            <a:p>
              <a:r>
                <a:rPr lang="en-US" sz="1400">
                  <a:solidFill>
                    <a:schemeClr val="bg1"/>
                  </a:solidFill>
                  <a:latin typeface="IntelOne Text Medium" panose="020B0503020203020204" pitchFamily="34" charset="77"/>
                </a:rPr>
                <a:t>Increased bandwidth </a:t>
              </a:r>
              <a:r>
                <a:rPr lang="en-US" sz="1000">
                  <a:solidFill>
                    <a:schemeClr val="bg1"/>
                  </a:solidFill>
                  <a:latin typeface="IntelOne Display Light" panose="020B0403020203020204" pitchFamily="34" charset="0"/>
                </a:rPr>
                <a:t>with MRDIMM memory support and delivering </a:t>
              </a:r>
              <a:br>
                <a:rPr lang="en-US" sz="1000">
                  <a:solidFill>
                    <a:schemeClr val="bg1"/>
                  </a:solidFill>
                  <a:latin typeface="IntelOne Display Light" panose="020B0403020203020204" pitchFamily="34" charset="0"/>
                </a:rPr>
              </a:br>
              <a:r>
                <a:rPr lang="en-US" sz="1000">
                  <a:solidFill>
                    <a:schemeClr val="bg1"/>
                  </a:solidFill>
                  <a:latin typeface="IntelOne Display Light" panose="020B0403020203020204" pitchFamily="34" charset="0"/>
                </a:rPr>
                <a:t>up to 504MB low-latency last-level cache</a:t>
              </a:r>
            </a:p>
          </p:txBody>
        </p:sp>
        <p:sp>
          <p:nvSpPr>
            <p:cNvPr id="27" name="TextBox 26">
              <a:extLst>
                <a:ext uri="{FF2B5EF4-FFF2-40B4-BE49-F238E27FC236}">
                  <a16:creationId xmlns:a16="http://schemas.microsoft.com/office/drawing/2014/main" id="{6DDA6D1C-C210-49DC-AC5B-7129FA902F9D}"/>
                </a:ext>
              </a:extLst>
            </p:cNvPr>
            <p:cNvSpPr txBox="1"/>
            <p:nvPr/>
          </p:nvSpPr>
          <p:spPr>
            <a:xfrm>
              <a:off x="8597144" y="3247297"/>
              <a:ext cx="3277641" cy="733024"/>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Display Light" panose="020B0403020203020204" pitchFamily="34" charset="0"/>
                </a:rPr>
                <a:t>Provides</a:t>
              </a:r>
              <a:r>
                <a:rPr lang="en-US" sz="1000">
                  <a:solidFill>
                    <a:schemeClr val="bg1"/>
                  </a:solidFill>
                </a:rPr>
                <a:t> </a:t>
              </a:r>
              <a:r>
                <a:rPr lang="en-US" sz="1400">
                  <a:solidFill>
                    <a:schemeClr val="bg1"/>
                  </a:solidFill>
                  <a:latin typeface="IntelOne Text Medium" panose="020B0503020203020204" pitchFamily="34" charset="77"/>
                </a:rPr>
                <a:t>built-in accelerators</a:t>
              </a:r>
              <a:r>
                <a:rPr lang="en-US" sz="1000">
                  <a:solidFill>
                    <a:schemeClr val="bg1"/>
                  </a:solidFill>
                </a:rPr>
                <a:t>, </a:t>
              </a:r>
              <a:r>
                <a:rPr lang="en-US" sz="1000">
                  <a:solidFill>
                    <a:schemeClr val="bg1"/>
                  </a:solidFill>
                  <a:latin typeface="IntelOne Display Light" panose="020B0403020203020204" pitchFamily="34" charset="0"/>
                </a:rPr>
                <a:t>including Intel® AMX and Intel® AVX-512</a:t>
              </a:r>
            </a:p>
          </p:txBody>
        </p:sp>
        <p:sp>
          <p:nvSpPr>
            <p:cNvPr id="28" name="TextBox 27">
              <a:extLst>
                <a:ext uri="{FF2B5EF4-FFF2-40B4-BE49-F238E27FC236}">
                  <a16:creationId xmlns:a16="http://schemas.microsoft.com/office/drawing/2014/main" id="{232C5E6F-CC7B-7C39-E44B-4CDCC4E2DDF9}"/>
                </a:ext>
              </a:extLst>
            </p:cNvPr>
            <p:cNvSpPr txBox="1"/>
            <p:nvPr/>
          </p:nvSpPr>
          <p:spPr>
            <a:xfrm>
              <a:off x="8598474" y="4056692"/>
              <a:ext cx="3277641" cy="763111"/>
            </a:xfrm>
            <a:prstGeom prst="rect">
              <a:avLst/>
            </a:prstGeom>
            <a:solidFill>
              <a:srgbClr val="00285A"/>
            </a:solidFill>
          </p:spPr>
          <p:txBody>
            <a:bodyPr wrap="square" lIns="548640" tIns="182880" rIns="182880" bIns="182880" anchor="ctr" anchorCtr="0">
              <a:noAutofit/>
            </a:bodyPr>
            <a:lstStyle/>
            <a:p>
              <a:r>
                <a:rPr lang="en-US" sz="1400">
                  <a:solidFill>
                    <a:schemeClr val="bg1"/>
                  </a:solidFill>
                  <a:latin typeface="IntelOne Text Medium" panose="020B0503020203020204" pitchFamily="34" charset="77"/>
                </a:rPr>
                <a:t>Strengthens security </a:t>
              </a:r>
              <a:r>
                <a:rPr lang="en-US" sz="1000">
                  <a:solidFill>
                    <a:schemeClr val="bg1"/>
                  </a:solidFill>
                  <a:latin typeface="IntelOne Display Light" panose="020B0403020203020204" pitchFamily="34" charset="0"/>
                </a:rPr>
                <a:t>with </a:t>
              </a:r>
              <a:br>
                <a:rPr lang="en-US" sz="1000">
                  <a:solidFill>
                    <a:schemeClr val="bg1"/>
                  </a:solidFill>
                  <a:latin typeface="IntelOne Display Light" panose="020B0403020203020204" pitchFamily="34" charset="0"/>
                </a:rPr>
              </a:br>
              <a:r>
                <a:rPr lang="en-US" sz="1000">
                  <a:solidFill>
                    <a:schemeClr val="bg1"/>
                  </a:solidFill>
                  <a:latin typeface="IntelOne Display Light" panose="020B0403020203020204" pitchFamily="34" charset="0"/>
                </a:rPr>
                <a:t>Intel® SGX, Intel® TDX and Intel TDX Connect (only for Intel Xeon 6 P-cores)</a:t>
              </a:r>
            </a:p>
          </p:txBody>
        </p:sp>
        <p:pic>
          <p:nvPicPr>
            <p:cNvPr id="29" name="Picture 28">
              <a:extLst>
                <a:ext uri="{FF2B5EF4-FFF2-40B4-BE49-F238E27FC236}">
                  <a16:creationId xmlns:a16="http://schemas.microsoft.com/office/drawing/2014/main" id="{F3F86B81-A5A7-B0E7-8DC5-67FF8B0C2EF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1385" y="1607400"/>
              <a:ext cx="497299" cy="480905"/>
            </a:xfrm>
            <a:prstGeom prst="rect">
              <a:avLst/>
            </a:prstGeom>
          </p:spPr>
        </p:pic>
        <p:pic>
          <p:nvPicPr>
            <p:cNvPr id="49" name="Picture 48">
              <a:extLst>
                <a:ext uri="{FF2B5EF4-FFF2-40B4-BE49-F238E27FC236}">
                  <a16:creationId xmlns:a16="http://schemas.microsoft.com/office/drawing/2014/main" id="{C220ADE5-AB32-257C-1831-0C2A324E1DF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1385" y="2511896"/>
              <a:ext cx="497299" cy="480905"/>
            </a:xfrm>
            <a:prstGeom prst="rect">
              <a:avLst/>
            </a:prstGeom>
          </p:spPr>
        </p:pic>
        <p:pic>
          <p:nvPicPr>
            <p:cNvPr id="50" name="Picture 49">
              <a:extLst>
                <a:ext uri="{FF2B5EF4-FFF2-40B4-BE49-F238E27FC236}">
                  <a16:creationId xmlns:a16="http://schemas.microsoft.com/office/drawing/2014/main" id="{14B10AA4-BABE-2F86-C0F0-17F1786D95B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0055" y="3405213"/>
              <a:ext cx="497299" cy="480905"/>
            </a:xfrm>
            <a:prstGeom prst="rect">
              <a:avLst/>
            </a:prstGeom>
          </p:spPr>
        </p:pic>
        <p:pic>
          <p:nvPicPr>
            <p:cNvPr id="51" name="Picture 50">
              <a:extLst>
                <a:ext uri="{FF2B5EF4-FFF2-40B4-BE49-F238E27FC236}">
                  <a16:creationId xmlns:a16="http://schemas.microsoft.com/office/drawing/2014/main" id="{13C61566-C8BF-C70D-669B-B27C3FDAC7B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1385" y="4217676"/>
              <a:ext cx="497299" cy="480905"/>
            </a:xfrm>
            <a:prstGeom prst="rect">
              <a:avLst/>
            </a:prstGeom>
          </p:spPr>
        </p:pic>
      </p:grpSp>
      <p:sp>
        <p:nvSpPr>
          <p:cNvPr id="52" name="TextBox 51">
            <a:extLst>
              <a:ext uri="{FF2B5EF4-FFF2-40B4-BE49-F238E27FC236}">
                <a16:creationId xmlns:a16="http://schemas.microsoft.com/office/drawing/2014/main" id="{0C883036-4926-CFFC-39B8-3B0F3789B810}"/>
              </a:ext>
            </a:extLst>
          </p:cNvPr>
          <p:cNvSpPr txBox="1"/>
          <p:nvPr/>
        </p:nvSpPr>
        <p:spPr>
          <a:xfrm>
            <a:off x="8597144" y="701139"/>
            <a:ext cx="4295032" cy="553998"/>
          </a:xfrm>
          <a:prstGeom prst="rect">
            <a:avLst/>
          </a:prstGeom>
          <a:noFill/>
        </p:spPr>
        <p:txBody>
          <a:bodyPr wrap="square" lIns="0" tIns="0" rIns="0" bIns="0" rtlCol="0">
            <a:spAutoFit/>
          </a:bodyPr>
          <a:lstStyle/>
          <a:p>
            <a:r>
              <a:rPr lang="en-US">
                <a:solidFill>
                  <a:schemeClr val="bg1"/>
                </a:solidFill>
                <a:latin typeface="IntelOne Text Medium" panose="020B0503020203020204" pitchFamily="34" charset="77"/>
              </a:rPr>
              <a:t>Why Intel Xeon </a:t>
            </a:r>
            <a:br>
              <a:rPr lang="en-US">
                <a:solidFill>
                  <a:schemeClr val="bg1"/>
                </a:solidFill>
                <a:latin typeface="IntelOne Text Medium" panose="020B0503020203020204" pitchFamily="34" charset="77"/>
              </a:rPr>
            </a:br>
            <a:r>
              <a:rPr lang="en-US">
                <a:solidFill>
                  <a:schemeClr val="bg1"/>
                </a:solidFill>
                <a:latin typeface="IntelOne Text Medium" panose="020B0503020203020204" pitchFamily="34" charset="77"/>
              </a:rPr>
              <a:t>for HPC?</a:t>
            </a:r>
          </a:p>
        </p:txBody>
      </p:sp>
      <p:sp>
        <p:nvSpPr>
          <p:cNvPr id="53" name="Rectangle 52">
            <a:extLst>
              <a:ext uri="{FF2B5EF4-FFF2-40B4-BE49-F238E27FC236}">
                <a16:creationId xmlns:a16="http://schemas.microsoft.com/office/drawing/2014/main" id="{7551C2ED-E7C4-5321-1C63-593D19810B9F}"/>
              </a:ext>
            </a:extLst>
          </p:cNvPr>
          <p:cNvSpPr/>
          <p:nvPr/>
        </p:nvSpPr>
        <p:spPr>
          <a:xfrm>
            <a:off x="-3" y="-1"/>
            <a:ext cx="306695" cy="306695"/>
          </a:xfrm>
          <a:prstGeom prst="rect">
            <a:avLst/>
          </a:prstGeom>
          <a:solidFill>
            <a:srgbClr val="CC94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E721331-354F-AC26-5DB4-EC0F1233F39B}"/>
              </a:ext>
            </a:extLst>
          </p:cNvPr>
          <p:cNvSpPr txBox="1"/>
          <p:nvPr/>
        </p:nvSpPr>
        <p:spPr>
          <a:xfrm>
            <a:off x="4943351" y="6366026"/>
            <a:ext cx="6377195" cy="461665"/>
          </a:xfrm>
          <a:prstGeom prst="rect">
            <a:avLst/>
          </a:prstGeom>
          <a:noFill/>
        </p:spPr>
        <p:txBody>
          <a:bodyPr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*Based on US energy costs, estimated over 4 years</a:t>
            </a:r>
          </a:p>
          <a:p>
            <a:pPr>
              <a:defRPr/>
            </a:pPr>
            <a:r>
              <a:rPr lang="en-US" sz="800">
                <a:latin typeface="+mj-lt"/>
              </a:rPr>
              <a:t>Intel Xeon 6 leveraging MRDIMMs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IntelOne Text" panose="020B0503020203020204" pitchFamily="34" charset="0"/>
                <a:cs typeface="Helvetica Neue"/>
              </a:rPr>
              <a:t>See [7T22] intel.com/</a:t>
            </a:r>
            <a:r>
              <a:rPr kumimoji="0" lang="en-US" sz="800" b="0" i="0" u="none" strike="noStrike" kern="1200" cap="none" spc="0" normalizeH="0" baseline="0" noProof="0" dirty="0" err="1">
                <a:ln>
                  <a:noFill/>
                </a:ln>
                <a:effectLst/>
                <a:uLnTx/>
                <a:uFillTx/>
                <a:latin typeface="IntelOne Text" panose="020B0503020203020204" pitchFamily="34" charset="0"/>
                <a:cs typeface="Helvetica Neue"/>
              </a:rPr>
              <a:t>processorclaims</a:t>
            </a:r>
            <a:r>
              <a:rPr kumimoji="0" lang="en-US" sz="800" b="0" i="0" u="none" strike="noStrike" kern="1200" cap="none" spc="0" normalizeH="0" baseline="0" noProof="0" dirty="0">
                <a:ln>
                  <a:noFill/>
                </a:ln>
                <a:effectLst/>
                <a:uLnTx/>
                <a:uFillTx/>
                <a:latin typeface="IntelOne Text" panose="020B0503020203020204" pitchFamily="34" charset="0"/>
                <a:cs typeface="Helvetica Neue"/>
              </a:rPr>
              <a:t>: Intel Xeon 6.  Results may vary.</a:t>
            </a:r>
          </a:p>
        </p:txBody>
      </p:sp>
    </p:spTree>
    <p:extLst>
      <p:ext uri="{BB962C8B-B14F-4D97-AF65-F5344CB8AC3E}">
        <p14:creationId xmlns:p14="http://schemas.microsoft.com/office/powerpoint/2010/main" val="4214916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D7FA9-FD4D-42D0-D286-E01E4A8F9A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664460-8DBF-9D5C-DBF8-0A4EAE71B31B}"/>
              </a:ext>
            </a:extLst>
          </p:cNvPr>
          <p:cNvSpPr txBox="1"/>
          <p:nvPr/>
        </p:nvSpPr>
        <p:spPr>
          <a:xfrm>
            <a:off x="8198974" y="1293165"/>
            <a:ext cx="3652034" cy="632594"/>
          </a:xfrm>
          <a:prstGeom prst="rect">
            <a:avLst/>
          </a:prstGeom>
          <a:solidFill>
            <a:schemeClr val="bg1"/>
          </a:solidFill>
          <a:ln w="12700">
            <a:solidFill>
              <a:srgbClr val="005B85"/>
            </a:solidFill>
          </a:ln>
        </p:spPr>
        <p:txBody>
          <a:bodyPr wrap="square" lIns="0" tIns="91440" rIns="0" bIns="0" rtlCol="0" anchor="t" anchorCtr="0">
            <a:noAutofit/>
          </a:bodyPr>
          <a:lstStyle/>
          <a:p>
            <a:pPr algn="ctr"/>
            <a:r>
              <a:rPr lang="en-US" sz="1400" dirty="0">
                <a:solidFill>
                  <a:srgbClr val="005B85"/>
                </a:solidFill>
                <a:latin typeface="IntelOne Text Medium" panose="020B0503020203020204" pitchFamily="34" charset="77"/>
              </a:rPr>
              <a:t>5th Gen Intel Xeon processors</a:t>
            </a:r>
            <a:br>
              <a:rPr lang="en-US" sz="1400" dirty="0">
                <a:solidFill>
                  <a:srgbClr val="005B85"/>
                </a:solidFill>
                <a:latin typeface="IntelOne Text Medium" panose="020B0503020203020204" pitchFamily="34" charset="77"/>
              </a:rPr>
            </a:br>
            <a:r>
              <a:rPr lang="en-US" sz="1100" dirty="0">
                <a:solidFill>
                  <a:srgbClr val="005B85"/>
                </a:solidFill>
                <a:latin typeface="IntelOne Text" panose="020B0503020203020204" pitchFamily="34" charset="77"/>
              </a:rPr>
              <a:t>vs. AMD EPYC 9554 (Genoa)</a:t>
            </a:r>
            <a:endParaRPr lang="en-US" sz="1100" baseline="30000" dirty="0">
              <a:solidFill>
                <a:srgbClr val="005B85"/>
              </a:solidFill>
              <a:latin typeface="IntelOne Text" panose="020B0503020203020204" pitchFamily="34" charset="77"/>
            </a:endParaRPr>
          </a:p>
        </p:txBody>
      </p:sp>
      <p:sp>
        <p:nvSpPr>
          <p:cNvPr id="3" name="TextBox 2">
            <a:extLst>
              <a:ext uri="{FF2B5EF4-FFF2-40B4-BE49-F238E27FC236}">
                <a16:creationId xmlns:a16="http://schemas.microsoft.com/office/drawing/2014/main" id="{12DB5048-26B2-B178-9D0D-B45A02EFD302}"/>
              </a:ext>
            </a:extLst>
          </p:cNvPr>
          <p:cNvSpPr txBox="1"/>
          <p:nvPr/>
        </p:nvSpPr>
        <p:spPr>
          <a:xfrm>
            <a:off x="4776230" y="1293164"/>
            <a:ext cx="3419180" cy="621645"/>
          </a:xfrm>
          <a:prstGeom prst="rect">
            <a:avLst/>
          </a:prstGeom>
          <a:solidFill>
            <a:schemeClr val="bg1"/>
          </a:solidFill>
          <a:ln w="12700">
            <a:solidFill>
              <a:srgbClr val="004A86"/>
            </a:solidFill>
          </a:ln>
        </p:spPr>
        <p:txBody>
          <a:bodyPr wrap="square" lIns="0" tIns="91440" rIns="0" bIns="0" rtlCol="0" anchor="t" anchorCtr="0">
            <a:noAutofit/>
          </a:bodyPr>
          <a:lstStyle/>
          <a:p>
            <a:pPr algn="ctr"/>
            <a:r>
              <a:rPr lang="en-US" sz="1400" dirty="0">
                <a:solidFill>
                  <a:schemeClr val="tx2"/>
                </a:solidFill>
                <a:latin typeface="IntelOne Text Medium" panose="020B0503020203020204" pitchFamily="34" charset="77"/>
              </a:rPr>
              <a:t>Intel Xeon 6900P processors</a:t>
            </a:r>
            <a:br>
              <a:rPr lang="en-US" sz="1400" dirty="0">
                <a:solidFill>
                  <a:schemeClr val="tx2"/>
                </a:solidFill>
                <a:latin typeface="IntelOne Text Medium" panose="020B0503020203020204" pitchFamily="34" charset="77"/>
              </a:rPr>
            </a:br>
            <a:r>
              <a:rPr lang="en-US" sz="1100" dirty="0">
                <a:solidFill>
                  <a:schemeClr val="tx2"/>
                </a:solidFill>
                <a:latin typeface="IntelOne Text" panose="020B0503020203020204" pitchFamily="34" charset="77"/>
              </a:rPr>
              <a:t>vs. </a:t>
            </a:r>
            <a:r>
              <a:rPr lang="en-US" sz="1100" dirty="0">
                <a:solidFill>
                  <a:srgbClr val="005B85"/>
                </a:solidFill>
                <a:latin typeface="IntelOne Text" panose="020B0503020203020204" pitchFamily="34" charset="77"/>
              </a:rPr>
              <a:t>AMD EPYC 9654 (Genoa)</a:t>
            </a:r>
            <a:endParaRPr lang="en-US" sz="1100" baseline="30000" dirty="0">
              <a:solidFill>
                <a:schemeClr val="tx2"/>
              </a:solidFill>
              <a:latin typeface="IntelOne Text" panose="020B0503020203020204" pitchFamily="34" charset="77"/>
            </a:endParaRPr>
          </a:p>
        </p:txBody>
      </p:sp>
      <p:sp>
        <p:nvSpPr>
          <p:cNvPr id="4" name="TextBox 3">
            <a:extLst>
              <a:ext uri="{FF2B5EF4-FFF2-40B4-BE49-F238E27FC236}">
                <a16:creationId xmlns:a16="http://schemas.microsoft.com/office/drawing/2014/main" id="{C010C161-F7C9-8042-8F3A-02D1E2974C30}"/>
              </a:ext>
            </a:extLst>
          </p:cNvPr>
          <p:cNvSpPr txBox="1"/>
          <p:nvPr/>
        </p:nvSpPr>
        <p:spPr>
          <a:xfrm>
            <a:off x="1366958" y="1293164"/>
            <a:ext cx="3421679" cy="621645"/>
          </a:xfrm>
          <a:prstGeom prst="rect">
            <a:avLst/>
          </a:prstGeom>
          <a:solidFill>
            <a:schemeClr val="bg1"/>
          </a:solidFill>
          <a:ln w="12700">
            <a:solidFill>
              <a:srgbClr val="0068B5"/>
            </a:solidFill>
          </a:ln>
        </p:spPr>
        <p:txBody>
          <a:bodyPr wrap="square" lIns="0" tIns="91440" rIns="0" bIns="0" rtlCol="0" anchor="t" anchorCtr="0">
            <a:noAutofit/>
          </a:bodyPr>
          <a:lstStyle/>
          <a:p>
            <a:pPr algn="ctr"/>
            <a:r>
              <a:rPr lang="en-US" sz="1400" dirty="0">
                <a:solidFill>
                  <a:schemeClr val="accent1"/>
                </a:solidFill>
                <a:latin typeface="IntelOne Text Medium" panose="020B0503020203020204" pitchFamily="34" charset="77"/>
              </a:rPr>
              <a:t>Intel Xeon 6900P processors</a:t>
            </a:r>
            <a:br>
              <a:rPr lang="en-US" sz="1400" dirty="0">
                <a:solidFill>
                  <a:schemeClr val="accent1"/>
                </a:solidFill>
                <a:latin typeface="IntelOne Text Medium" panose="020B0503020203020204" pitchFamily="34" charset="77"/>
              </a:rPr>
            </a:br>
            <a:r>
              <a:rPr lang="en-US" sz="1100" dirty="0">
                <a:solidFill>
                  <a:schemeClr val="accent1"/>
                </a:solidFill>
                <a:latin typeface="IntelOne Text" panose="020B0503020203020204" pitchFamily="34" charset="77"/>
              </a:rPr>
              <a:t>vs. AMD EPYC 9755 (Turin)</a:t>
            </a:r>
            <a:endParaRPr lang="en-US" sz="1100" baseline="30000" dirty="0">
              <a:solidFill>
                <a:schemeClr val="accent1"/>
              </a:solidFill>
              <a:latin typeface="IntelOne Text" panose="020B0503020203020204" pitchFamily="34" charset="77"/>
            </a:endParaRPr>
          </a:p>
        </p:txBody>
      </p:sp>
      <p:sp>
        <p:nvSpPr>
          <p:cNvPr id="5" name="TextBox 4">
            <a:extLst>
              <a:ext uri="{FF2B5EF4-FFF2-40B4-BE49-F238E27FC236}">
                <a16:creationId xmlns:a16="http://schemas.microsoft.com/office/drawing/2014/main" id="{F5569DE4-4BEC-2CBE-A912-4CDAD974B703}"/>
              </a:ext>
            </a:extLst>
          </p:cNvPr>
          <p:cNvSpPr txBox="1"/>
          <p:nvPr/>
        </p:nvSpPr>
        <p:spPr>
          <a:xfrm>
            <a:off x="422713" y="599972"/>
            <a:ext cx="11429615" cy="276999"/>
          </a:xfrm>
          <a:prstGeom prst="rect">
            <a:avLst/>
          </a:prstGeom>
          <a:noFill/>
        </p:spPr>
        <p:txBody>
          <a:bodyPr wrap="square" lIns="0">
            <a:spAutoFit/>
          </a:bodyPr>
          <a:lstStyle/>
          <a:p>
            <a:r>
              <a:rPr kumimoji="0" lang="en-US" sz="1200" u="none" strike="noStrike" kern="1200" cap="none" spc="0" normalizeH="0" baseline="0" noProof="0">
                <a:ln>
                  <a:noFill/>
                </a:ln>
                <a:effectLst/>
                <a:uLnTx/>
                <a:uFillTx/>
                <a:latin typeface="IntelOne Text" panose="020B0503020203020204" pitchFamily="34" charset="77"/>
              </a:rPr>
              <a:t>Intel® Xeon® processors bring higher performance and TCO savings over AMD EPYC processors for HPC workloads.</a:t>
            </a:r>
          </a:p>
        </p:txBody>
      </p:sp>
      <p:sp>
        <p:nvSpPr>
          <p:cNvPr id="6" name="Rectangle 5">
            <a:extLst>
              <a:ext uri="{FF2B5EF4-FFF2-40B4-BE49-F238E27FC236}">
                <a16:creationId xmlns:a16="http://schemas.microsoft.com/office/drawing/2014/main" id="{AA9440A8-95DF-B820-4634-216BE972652E}"/>
              </a:ext>
            </a:extLst>
          </p:cNvPr>
          <p:cNvSpPr/>
          <p:nvPr/>
        </p:nvSpPr>
        <p:spPr>
          <a:xfrm>
            <a:off x="4792201" y="1871494"/>
            <a:ext cx="3419481" cy="4342627"/>
          </a:xfrm>
          <a:prstGeom prst="rect">
            <a:avLst/>
          </a:prstGeom>
          <a:gradFill>
            <a:gsLst>
              <a:gs pos="0">
                <a:srgbClr val="00285A"/>
              </a:gs>
              <a:gs pos="100000">
                <a:srgbClr val="004A86"/>
              </a:gs>
            </a:gsLst>
            <a:lin ang="16200000" scaled="0"/>
          </a:gradFill>
          <a:ln>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4A1900-22FC-02DD-12D0-1C6359930C63}"/>
              </a:ext>
            </a:extLst>
          </p:cNvPr>
          <p:cNvSpPr/>
          <p:nvPr/>
        </p:nvSpPr>
        <p:spPr>
          <a:xfrm>
            <a:off x="8214545" y="1871494"/>
            <a:ext cx="3636463" cy="4342627"/>
          </a:xfrm>
          <a:prstGeom prst="rect">
            <a:avLst/>
          </a:prstGeom>
          <a:gradFill>
            <a:gsLst>
              <a:gs pos="0">
                <a:srgbClr val="004362"/>
              </a:gs>
              <a:gs pos="100000">
                <a:srgbClr val="005B85"/>
              </a:gs>
            </a:gsLst>
            <a:lin ang="16200000" scaled="0"/>
          </a:gradFill>
          <a:ln>
            <a:gradFill>
              <a:gsLst>
                <a:gs pos="0">
                  <a:srgbClr val="004362"/>
                </a:gs>
                <a:gs pos="100000">
                  <a:srgbClr val="005B8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B85"/>
              </a:solidFill>
            </a:endParaRPr>
          </a:p>
        </p:txBody>
      </p:sp>
      <p:sp>
        <p:nvSpPr>
          <p:cNvPr id="8" name="Rectangle 7">
            <a:extLst>
              <a:ext uri="{FF2B5EF4-FFF2-40B4-BE49-F238E27FC236}">
                <a16:creationId xmlns:a16="http://schemas.microsoft.com/office/drawing/2014/main" id="{CC96D2FA-B5CF-7EDC-D13D-7628919C282B}"/>
              </a:ext>
            </a:extLst>
          </p:cNvPr>
          <p:cNvSpPr/>
          <p:nvPr/>
        </p:nvSpPr>
        <p:spPr>
          <a:xfrm>
            <a:off x="1366958" y="1871494"/>
            <a:ext cx="3421679" cy="4342627"/>
          </a:xfrm>
          <a:prstGeom prst="rect">
            <a:avLst/>
          </a:prstGeom>
          <a:gradFill>
            <a:gsLst>
              <a:gs pos="0">
                <a:srgbClr val="004A86"/>
              </a:gs>
              <a:gs pos="100000">
                <a:srgbClr val="0068B5"/>
              </a:gs>
            </a:gsLst>
            <a:lin ang="16200000" scaled="0"/>
          </a:gradFill>
          <a:ln>
            <a:gradFill>
              <a:gsLst>
                <a:gs pos="0">
                  <a:srgbClr val="004A86"/>
                </a:gs>
                <a:gs pos="100000">
                  <a:srgbClr val="0068B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B30BA7-3C6E-3E7E-4A1B-6D0D02ACC47D}"/>
              </a:ext>
            </a:extLst>
          </p:cNvPr>
          <p:cNvSpPr/>
          <p:nvPr/>
        </p:nvSpPr>
        <p:spPr>
          <a:xfrm>
            <a:off x="-2" y="2625801"/>
            <a:ext cx="11852331" cy="614742"/>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73E488C-7423-EE82-DCFC-607CD745A38C}"/>
              </a:ext>
            </a:extLst>
          </p:cNvPr>
          <p:cNvSpPr/>
          <p:nvPr/>
        </p:nvSpPr>
        <p:spPr>
          <a:xfrm>
            <a:off x="-1" y="5576204"/>
            <a:ext cx="11851009" cy="637923"/>
          </a:xfrm>
          <a:prstGeom prst="rect">
            <a:avLst/>
          </a:prstGeom>
          <a:solidFill>
            <a:srgbClr val="00285A"/>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F7B7D409-3B27-E6CE-DB39-F89A46483E76}"/>
              </a:ext>
            </a:extLst>
          </p:cNvPr>
          <p:cNvCxnSpPr>
            <a:cxnSpLocks/>
          </p:cNvCxnSpPr>
          <p:nvPr/>
        </p:nvCxnSpPr>
        <p:spPr>
          <a:xfrm>
            <a:off x="339669" y="3820445"/>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F1959EF-A2ED-BC74-B75F-DECC63D3FB8A}"/>
              </a:ext>
            </a:extLst>
          </p:cNvPr>
          <p:cNvCxnSpPr>
            <a:cxnSpLocks/>
          </p:cNvCxnSpPr>
          <p:nvPr/>
        </p:nvCxnSpPr>
        <p:spPr>
          <a:xfrm>
            <a:off x="339669" y="4411162"/>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357B45-6ECC-BDA2-6D00-C131EE9104D7}"/>
              </a:ext>
            </a:extLst>
          </p:cNvPr>
          <p:cNvCxnSpPr>
            <a:cxnSpLocks/>
          </p:cNvCxnSpPr>
          <p:nvPr/>
        </p:nvCxnSpPr>
        <p:spPr>
          <a:xfrm>
            <a:off x="339669" y="4989471"/>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7C774F7-7017-DB07-AADF-20B84057C62E}"/>
              </a:ext>
            </a:extLst>
          </p:cNvPr>
          <p:cNvSpPr txBox="1"/>
          <p:nvPr/>
        </p:nvSpPr>
        <p:spPr>
          <a:xfrm>
            <a:off x="8737394" y="2033553"/>
            <a:ext cx="2575195" cy="452214"/>
          </a:xfrm>
          <a:prstGeom prst="rect">
            <a:avLst/>
          </a:prstGeom>
          <a:noFill/>
          <a:ln>
            <a:noFill/>
          </a:ln>
        </p:spPr>
        <p:txBody>
          <a:bodyPr wrap="square" lIns="91440" tIns="91440" rIns="91440" bIns="91440" rtlCol="0" anchor="ctr" anchorCtr="0">
            <a:noAutofit/>
          </a:bodyPr>
          <a:lstStyle/>
          <a:p>
            <a:pPr algn="ctr"/>
            <a:r>
              <a:rPr lang="en-US" sz="1400">
                <a:solidFill>
                  <a:schemeClr val="bg1"/>
                </a:solidFill>
                <a:latin typeface="IntelOne Text Medium" panose="020B0503020203020204" pitchFamily="34" charset="77"/>
              </a:rPr>
              <a:t>Monte Carlo</a:t>
            </a:r>
            <a:endParaRPr lang="en-US" sz="1400" baseline="30000">
              <a:solidFill>
                <a:schemeClr val="bg1"/>
              </a:solidFill>
              <a:latin typeface="IntelOne Text Medium" panose="020B0503020203020204" pitchFamily="34" charset="77"/>
            </a:endParaRPr>
          </a:p>
        </p:txBody>
      </p:sp>
      <p:sp>
        <p:nvSpPr>
          <p:cNvPr id="21" name="TextBox 20">
            <a:extLst>
              <a:ext uri="{FF2B5EF4-FFF2-40B4-BE49-F238E27FC236}">
                <a16:creationId xmlns:a16="http://schemas.microsoft.com/office/drawing/2014/main" id="{07D5A3E2-668D-36FE-675A-B79E54892EA2}"/>
              </a:ext>
            </a:extLst>
          </p:cNvPr>
          <p:cNvSpPr txBox="1"/>
          <p:nvPr/>
        </p:nvSpPr>
        <p:spPr>
          <a:xfrm>
            <a:off x="1811621" y="2033553"/>
            <a:ext cx="2548059" cy="452214"/>
          </a:xfrm>
          <a:prstGeom prst="rect">
            <a:avLst/>
          </a:prstGeom>
          <a:noFill/>
          <a:ln>
            <a:noFill/>
          </a:ln>
        </p:spPr>
        <p:txBody>
          <a:bodyPr wrap="square" lIns="91440" tIns="91440" rIns="91440" bIns="91440" rtlCol="0" anchor="ctr" anchorCtr="0">
            <a:noAutofit/>
          </a:bodyPr>
          <a:lstStyle/>
          <a:p>
            <a:pPr algn="ctr"/>
            <a:r>
              <a:rPr lang="en-US" sz="1400" dirty="0" err="1">
                <a:solidFill>
                  <a:schemeClr val="bg1"/>
                </a:solidFill>
                <a:latin typeface="IntelOne Text Medium" panose="020B0503020203020204" pitchFamily="34" charset="77"/>
              </a:rPr>
              <a:t>OpenFOAM</a:t>
            </a:r>
            <a:endParaRPr lang="en-US" sz="1400" baseline="30000" dirty="0">
              <a:solidFill>
                <a:schemeClr val="bg1"/>
              </a:solidFill>
              <a:latin typeface="IntelOne Text Medium" panose="020B0503020203020204" pitchFamily="34" charset="77"/>
            </a:endParaRPr>
          </a:p>
        </p:txBody>
      </p:sp>
      <p:sp>
        <p:nvSpPr>
          <p:cNvPr id="24" name="TextBox 23">
            <a:extLst>
              <a:ext uri="{FF2B5EF4-FFF2-40B4-BE49-F238E27FC236}">
                <a16:creationId xmlns:a16="http://schemas.microsoft.com/office/drawing/2014/main" id="{CB233D0B-FC25-8BD0-C8AC-D614791D2598}"/>
              </a:ext>
            </a:extLst>
          </p:cNvPr>
          <p:cNvSpPr txBox="1"/>
          <p:nvPr/>
        </p:nvSpPr>
        <p:spPr>
          <a:xfrm>
            <a:off x="9223626" y="2679932"/>
            <a:ext cx="1602730"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1.83x</a:t>
            </a:r>
          </a:p>
        </p:txBody>
      </p:sp>
      <p:sp>
        <p:nvSpPr>
          <p:cNvPr id="25" name="TextBox 24">
            <a:extLst>
              <a:ext uri="{FF2B5EF4-FFF2-40B4-BE49-F238E27FC236}">
                <a16:creationId xmlns:a16="http://schemas.microsoft.com/office/drawing/2014/main" id="{E694F474-F138-1D77-C935-5186BA8153D9}"/>
              </a:ext>
            </a:extLst>
          </p:cNvPr>
          <p:cNvSpPr txBox="1"/>
          <p:nvPr/>
        </p:nvSpPr>
        <p:spPr>
          <a:xfrm>
            <a:off x="9223626" y="3333372"/>
            <a:ext cx="1602731" cy="369332"/>
          </a:xfrm>
          <a:prstGeom prst="rect">
            <a:avLst/>
          </a:prstGeom>
          <a:noFill/>
        </p:spPr>
        <p:txBody>
          <a:bodyPr wrap="square" rtlCol="0">
            <a:spAutoFit/>
          </a:bodyPr>
          <a:lstStyle/>
          <a:p>
            <a:pPr algn="ctr"/>
            <a:r>
              <a:rPr lang="en-US">
                <a:solidFill>
                  <a:srgbClr val="CC94DA"/>
                </a:solidFill>
                <a:latin typeface="IntelOne Text Medium" panose="020B0503020203020204" pitchFamily="34" charset="77"/>
              </a:rPr>
              <a:t>50 to 28</a:t>
            </a:r>
          </a:p>
        </p:txBody>
      </p:sp>
      <p:sp>
        <p:nvSpPr>
          <p:cNvPr id="28" name="TextBox 27">
            <a:extLst>
              <a:ext uri="{FF2B5EF4-FFF2-40B4-BE49-F238E27FC236}">
                <a16:creationId xmlns:a16="http://schemas.microsoft.com/office/drawing/2014/main" id="{55114C29-BBD2-0216-1E4C-5EF8910FC8F6}"/>
              </a:ext>
            </a:extLst>
          </p:cNvPr>
          <p:cNvSpPr txBox="1"/>
          <p:nvPr/>
        </p:nvSpPr>
        <p:spPr>
          <a:xfrm>
            <a:off x="9225022" y="3923086"/>
            <a:ext cx="159993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585 MWh </a:t>
            </a:r>
          </a:p>
        </p:txBody>
      </p:sp>
      <p:sp>
        <p:nvSpPr>
          <p:cNvPr id="29" name="TextBox 28">
            <a:extLst>
              <a:ext uri="{FF2B5EF4-FFF2-40B4-BE49-F238E27FC236}">
                <a16:creationId xmlns:a16="http://schemas.microsoft.com/office/drawing/2014/main" id="{2019525E-763B-8FFD-5547-F07CF19AEDB5}"/>
              </a:ext>
            </a:extLst>
          </p:cNvPr>
          <p:cNvSpPr txBox="1"/>
          <p:nvPr/>
        </p:nvSpPr>
        <p:spPr>
          <a:xfrm>
            <a:off x="9085156" y="4502650"/>
            <a:ext cx="1879671"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248 </a:t>
            </a:r>
            <a:r>
              <a:rPr lang="en-US" sz="1600">
                <a:solidFill>
                  <a:schemeClr val="bg1"/>
                </a:solidFill>
                <a:latin typeface="IntelOne Text Light" panose="020B0403020203020204" pitchFamily="34" charset="77"/>
              </a:rPr>
              <a:t>metric tons</a:t>
            </a:r>
          </a:p>
        </p:txBody>
      </p:sp>
      <p:sp>
        <p:nvSpPr>
          <p:cNvPr id="30" name="TextBox 29">
            <a:extLst>
              <a:ext uri="{FF2B5EF4-FFF2-40B4-BE49-F238E27FC236}">
                <a16:creationId xmlns:a16="http://schemas.microsoft.com/office/drawing/2014/main" id="{3F746D21-C99F-96D5-6190-87D73BDA7560}"/>
              </a:ext>
            </a:extLst>
          </p:cNvPr>
          <p:cNvSpPr txBox="1"/>
          <p:nvPr/>
        </p:nvSpPr>
        <p:spPr>
          <a:xfrm>
            <a:off x="9223626" y="5097267"/>
            <a:ext cx="160273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$561,000</a:t>
            </a:r>
          </a:p>
        </p:txBody>
      </p:sp>
      <p:sp>
        <p:nvSpPr>
          <p:cNvPr id="37" name="TextBox 36">
            <a:extLst>
              <a:ext uri="{FF2B5EF4-FFF2-40B4-BE49-F238E27FC236}">
                <a16:creationId xmlns:a16="http://schemas.microsoft.com/office/drawing/2014/main" id="{9E5D50E8-A952-A520-CE7A-EECC1C7B3FA7}"/>
              </a:ext>
            </a:extLst>
          </p:cNvPr>
          <p:cNvSpPr txBox="1"/>
          <p:nvPr/>
        </p:nvSpPr>
        <p:spPr>
          <a:xfrm>
            <a:off x="9057235" y="5621911"/>
            <a:ext cx="1935512"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27% </a:t>
            </a:r>
            <a:r>
              <a:rPr lang="en-US" sz="1400">
                <a:solidFill>
                  <a:schemeClr val="bg1"/>
                </a:solidFill>
                <a:latin typeface="IntelOne Text Light" panose="020B0403020203020204" pitchFamily="34" charset="77"/>
              </a:rPr>
              <a:t>lower TCO</a:t>
            </a:r>
          </a:p>
        </p:txBody>
      </p:sp>
      <p:sp>
        <p:nvSpPr>
          <p:cNvPr id="86" name="TextBox 85">
            <a:extLst>
              <a:ext uri="{FF2B5EF4-FFF2-40B4-BE49-F238E27FC236}">
                <a16:creationId xmlns:a16="http://schemas.microsoft.com/office/drawing/2014/main" id="{616475A1-F59A-BBB5-703D-B7A013B1D8E5}"/>
              </a:ext>
            </a:extLst>
          </p:cNvPr>
          <p:cNvSpPr txBox="1"/>
          <p:nvPr/>
        </p:nvSpPr>
        <p:spPr>
          <a:xfrm>
            <a:off x="2093971" y="5621911"/>
            <a:ext cx="1983022"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28% </a:t>
            </a:r>
            <a:r>
              <a:rPr lang="en-US" sz="1400">
                <a:solidFill>
                  <a:schemeClr val="bg1"/>
                </a:solidFill>
                <a:latin typeface="IntelOne Text Light" panose="020B0403020203020204" pitchFamily="34" charset="77"/>
              </a:rPr>
              <a:t>lower TCO</a:t>
            </a:r>
          </a:p>
        </p:txBody>
      </p:sp>
      <p:sp>
        <p:nvSpPr>
          <p:cNvPr id="93" name="TextBox 92">
            <a:extLst>
              <a:ext uri="{FF2B5EF4-FFF2-40B4-BE49-F238E27FC236}">
                <a16:creationId xmlns:a16="http://schemas.microsoft.com/office/drawing/2014/main" id="{DB200EB2-F250-444E-D5D3-918E73BBD525}"/>
              </a:ext>
            </a:extLst>
          </p:cNvPr>
          <p:cNvSpPr txBox="1"/>
          <p:nvPr/>
        </p:nvSpPr>
        <p:spPr>
          <a:xfrm>
            <a:off x="2287235" y="2679932"/>
            <a:ext cx="1596495"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1.43x</a:t>
            </a:r>
          </a:p>
        </p:txBody>
      </p:sp>
      <p:sp>
        <p:nvSpPr>
          <p:cNvPr id="94" name="TextBox 93">
            <a:extLst>
              <a:ext uri="{FF2B5EF4-FFF2-40B4-BE49-F238E27FC236}">
                <a16:creationId xmlns:a16="http://schemas.microsoft.com/office/drawing/2014/main" id="{5D69E194-CBBB-EB7F-8157-799B69C43205}"/>
              </a:ext>
            </a:extLst>
          </p:cNvPr>
          <p:cNvSpPr txBox="1"/>
          <p:nvPr/>
        </p:nvSpPr>
        <p:spPr>
          <a:xfrm>
            <a:off x="2287235" y="3333372"/>
            <a:ext cx="1596495" cy="369332"/>
          </a:xfrm>
          <a:prstGeom prst="rect">
            <a:avLst/>
          </a:prstGeom>
          <a:noFill/>
        </p:spPr>
        <p:txBody>
          <a:bodyPr wrap="square" rtlCol="0">
            <a:spAutoFit/>
          </a:bodyPr>
          <a:lstStyle/>
          <a:p>
            <a:pPr algn="ctr"/>
            <a:r>
              <a:rPr lang="en-US">
                <a:solidFill>
                  <a:srgbClr val="CC94DA"/>
                </a:solidFill>
                <a:latin typeface="IntelOne Text Medium" panose="020B0503020203020204" pitchFamily="34" charset="77"/>
              </a:rPr>
              <a:t>126 to 90</a:t>
            </a:r>
          </a:p>
        </p:txBody>
      </p:sp>
      <p:sp>
        <p:nvSpPr>
          <p:cNvPr id="95" name="TextBox 94">
            <a:extLst>
              <a:ext uri="{FF2B5EF4-FFF2-40B4-BE49-F238E27FC236}">
                <a16:creationId xmlns:a16="http://schemas.microsoft.com/office/drawing/2014/main" id="{9998172A-CFF0-FABD-7B30-42D451CFE7A7}"/>
              </a:ext>
            </a:extLst>
          </p:cNvPr>
          <p:cNvSpPr txBox="1"/>
          <p:nvPr/>
        </p:nvSpPr>
        <p:spPr>
          <a:xfrm>
            <a:off x="2267544" y="3923086"/>
            <a:ext cx="1635877"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2,623 MWh</a:t>
            </a:r>
          </a:p>
        </p:txBody>
      </p:sp>
      <p:sp>
        <p:nvSpPr>
          <p:cNvPr id="96" name="TextBox 95">
            <a:extLst>
              <a:ext uri="{FF2B5EF4-FFF2-40B4-BE49-F238E27FC236}">
                <a16:creationId xmlns:a16="http://schemas.microsoft.com/office/drawing/2014/main" id="{AA2FD148-5C12-0C44-8799-9C7E0A57311D}"/>
              </a:ext>
            </a:extLst>
          </p:cNvPr>
          <p:cNvSpPr txBox="1"/>
          <p:nvPr/>
        </p:nvSpPr>
        <p:spPr>
          <a:xfrm>
            <a:off x="2080796" y="4502650"/>
            <a:ext cx="200937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1,112 </a:t>
            </a:r>
            <a:r>
              <a:rPr lang="en-US" sz="1600">
                <a:solidFill>
                  <a:schemeClr val="bg1"/>
                </a:solidFill>
                <a:latin typeface="IntelOne Text Light" panose="020B0403020203020204" pitchFamily="34" charset="77"/>
              </a:rPr>
              <a:t>metric tons</a:t>
            </a:r>
          </a:p>
        </p:txBody>
      </p:sp>
      <p:sp>
        <p:nvSpPr>
          <p:cNvPr id="97" name="TextBox 96">
            <a:extLst>
              <a:ext uri="{FF2B5EF4-FFF2-40B4-BE49-F238E27FC236}">
                <a16:creationId xmlns:a16="http://schemas.microsoft.com/office/drawing/2014/main" id="{A3F18F30-9E1B-E2C9-7BB7-D1FC002E9D2E}"/>
              </a:ext>
            </a:extLst>
          </p:cNvPr>
          <p:cNvSpPr txBox="1"/>
          <p:nvPr/>
        </p:nvSpPr>
        <p:spPr>
          <a:xfrm>
            <a:off x="2261178" y="5097267"/>
            <a:ext cx="1648609"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$1.9M</a:t>
            </a:r>
          </a:p>
        </p:txBody>
      </p:sp>
      <p:sp>
        <p:nvSpPr>
          <p:cNvPr id="51" name="TextBox 50">
            <a:extLst>
              <a:ext uri="{FF2B5EF4-FFF2-40B4-BE49-F238E27FC236}">
                <a16:creationId xmlns:a16="http://schemas.microsoft.com/office/drawing/2014/main" id="{781975A5-B39C-B3E7-BCAA-1288A4DFEB5D}"/>
              </a:ext>
            </a:extLst>
          </p:cNvPr>
          <p:cNvSpPr txBox="1"/>
          <p:nvPr/>
        </p:nvSpPr>
        <p:spPr>
          <a:xfrm>
            <a:off x="5689210" y="2679932"/>
            <a:ext cx="1602730"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1.8x</a:t>
            </a:r>
          </a:p>
        </p:txBody>
      </p:sp>
      <p:sp>
        <p:nvSpPr>
          <p:cNvPr id="81" name="TextBox 80">
            <a:extLst>
              <a:ext uri="{FF2B5EF4-FFF2-40B4-BE49-F238E27FC236}">
                <a16:creationId xmlns:a16="http://schemas.microsoft.com/office/drawing/2014/main" id="{483C9383-F375-2A96-CA63-0470D6F76790}"/>
              </a:ext>
            </a:extLst>
          </p:cNvPr>
          <p:cNvSpPr txBox="1"/>
          <p:nvPr/>
        </p:nvSpPr>
        <p:spPr>
          <a:xfrm>
            <a:off x="5689210" y="3333372"/>
            <a:ext cx="1602730" cy="369332"/>
          </a:xfrm>
          <a:prstGeom prst="rect">
            <a:avLst/>
          </a:prstGeom>
          <a:noFill/>
        </p:spPr>
        <p:txBody>
          <a:bodyPr wrap="square" rtlCol="0">
            <a:spAutoFit/>
          </a:bodyPr>
          <a:lstStyle/>
          <a:p>
            <a:pPr algn="ctr"/>
            <a:r>
              <a:rPr lang="en-US">
                <a:solidFill>
                  <a:srgbClr val="CC94DA"/>
                </a:solidFill>
                <a:latin typeface="IntelOne Text Medium" panose="020B0503020203020204" pitchFamily="34" charset="77"/>
              </a:rPr>
              <a:t>154 to 80</a:t>
            </a:r>
          </a:p>
        </p:txBody>
      </p:sp>
      <p:sp>
        <p:nvSpPr>
          <p:cNvPr id="82" name="TextBox 81">
            <a:extLst>
              <a:ext uri="{FF2B5EF4-FFF2-40B4-BE49-F238E27FC236}">
                <a16:creationId xmlns:a16="http://schemas.microsoft.com/office/drawing/2014/main" id="{AD8CB43E-7CBE-4C00-8D03-0FF64127A8AB}"/>
              </a:ext>
            </a:extLst>
          </p:cNvPr>
          <p:cNvSpPr txBox="1"/>
          <p:nvPr/>
        </p:nvSpPr>
        <p:spPr>
          <a:xfrm>
            <a:off x="5690607" y="3923086"/>
            <a:ext cx="1599937"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992 MWh</a:t>
            </a:r>
          </a:p>
        </p:txBody>
      </p:sp>
      <p:sp>
        <p:nvSpPr>
          <p:cNvPr id="83" name="TextBox 82">
            <a:extLst>
              <a:ext uri="{FF2B5EF4-FFF2-40B4-BE49-F238E27FC236}">
                <a16:creationId xmlns:a16="http://schemas.microsoft.com/office/drawing/2014/main" id="{B9A9B540-DE3E-C50C-9BDC-E25F213EA5EC}"/>
              </a:ext>
            </a:extLst>
          </p:cNvPr>
          <p:cNvSpPr txBox="1"/>
          <p:nvPr/>
        </p:nvSpPr>
        <p:spPr>
          <a:xfrm>
            <a:off x="5540681" y="4502650"/>
            <a:ext cx="189978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421 </a:t>
            </a:r>
            <a:r>
              <a:rPr lang="en-US" sz="1600">
                <a:solidFill>
                  <a:schemeClr val="bg1"/>
                </a:solidFill>
                <a:latin typeface="IntelOne Text Light" panose="020B0403020203020204" pitchFamily="34" charset="77"/>
              </a:rPr>
              <a:t>metric tons</a:t>
            </a:r>
          </a:p>
        </p:txBody>
      </p:sp>
      <p:sp>
        <p:nvSpPr>
          <p:cNvPr id="84" name="TextBox 83">
            <a:extLst>
              <a:ext uri="{FF2B5EF4-FFF2-40B4-BE49-F238E27FC236}">
                <a16:creationId xmlns:a16="http://schemas.microsoft.com/office/drawing/2014/main" id="{A5B2BF83-1FEB-41B0-4F9A-BAAB691B61C9}"/>
              </a:ext>
            </a:extLst>
          </p:cNvPr>
          <p:cNvSpPr txBox="1"/>
          <p:nvPr/>
        </p:nvSpPr>
        <p:spPr>
          <a:xfrm>
            <a:off x="5689210" y="5097267"/>
            <a:ext cx="160273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$2.3M</a:t>
            </a:r>
          </a:p>
        </p:txBody>
      </p:sp>
      <p:sp>
        <p:nvSpPr>
          <p:cNvPr id="98" name="TextBox 97">
            <a:extLst>
              <a:ext uri="{FF2B5EF4-FFF2-40B4-BE49-F238E27FC236}">
                <a16:creationId xmlns:a16="http://schemas.microsoft.com/office/drawing/2014/main" id="{98F4843D-EDB8-BF67-C193-E96A9505E5CD}"/>
              </a:ext>
            </a:extLst>
          </p:cNvPr>
          <p:cNvSpPr txBox="1"/>
          <p:nvPr/>
        </p:nvSpPr>
        <p:spPr>
          <a:xfrm>
            <a:off x="5469914" y="5621911"/>
            <a:ext cx="2041322"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29% </a:t>
            </a:r>
            <a:r>
              <a:rPr lang="en-US" sz="1400">
                <a:solidFill>
                  <a:schemeClr val="bg1"/>
                </a:solidFill>
                <a:latin typeface="IntelOne Text Light" panose="020B0403020203020204" pitchFamily="34" charset="77"/>
              </a:rPr>
              <a:t>lower TCO</a:t>
            </a:r>
          </a:p>
        </p:txBody>
      </p:sp>
      <p:sp>
        <p:nvSpPr>
          <p:cNvPr id="99" name="TextBox 98">
            <a:extLst>
              <a:ext uri="{FF2B5EF4-FFF2-40B4-BE49-F238E27FC236}">
                <a16:creationId xmlns:a16="http://schemas.microsoft.com/office/drawing/2014/main" id="{DC6606CB-32A6-CA45-66BD-45891CE7E3AC}"/>
              </a:ext>
            </a:extLst>
          </p:cNvPr>
          <p:cNvSpPr txBox="1"/>
          <p:nvPr/>
        </p:nvSpPr>
        <p:spPr>
          <a:xfrm>
            <a:off x="5277278" y="2033553"/>
            <a:ext cx="2423966" cy="452214"/>
          </a:xfrm>
          <a:prstGeom prst="rect">
            <a:avLst/>
          </a:prstGeom>
          <a:noFill/>
          <a:ln>
            <a:noFill/>
          </a:ln>
        </p:spPr>
        <p:txBody>
          <a:bodyPr wrap="square" lIns="91440" tIns="91440" rIns="91440" bIns="91440" rtlCol="0" anchor="ctr" anchorCtr="0">
            <a:noAutofit/>
          </a:bodyPr>
          <a:lstStyle/>
          <a:p>
            <a:pPr algn="ctr"/>
            <a:r>
              <a:rPr lang="en-US" sz="1400" err="1">
                <a:solidFill>
                  <a:schemeClr val="bg1"/>
                </a:solidFill>
                <a:latin typeface="IntelOne Text Medium" panose="020B0503020203020204" pitchFamily="34" charset="77"/>
              </a:rPr>
              <a:t>OpenFOAM</a:t>
            </a:r>
            <a:endParaRPr lang="en-US" sz="1400" baseline="30000">
              <a:solidFill>
                <a:schemeClr val="bg1"/>
              </a:solidFill>
              <a:latin typeface="IntelOne Text Medium" panose="020B0503020203020204" pitchFamily="34" charset="77"/>
            </a:endParaRPr>
          </a:p>
        </p:txBody>
      </p:sp>
      <p:sp>
        <p:nvSpPr>
          <p:cNvPr id="107" name="Rectangle 106">
            <a:extLst>
              <a:ext uri="{FF2B5EF4-FFF2-40B4-BE49-F238E27FC236}">
                <a16:creationId xmlns:a16="http://schemas.microsoft.com/office/drawing/2014/main" id="{EE2BF520-35A5-B844-5D0A-8FA08A768072}"/>
              </a:ext>
            </a:extLst>
          </p:cNvPr>
          <p:cNvSpPr/>
          <p:nvPr/>
        </p:nvSpPr>
        <p:spPr>
          <a:xfrm>
            <a:off x="0" y="2712545"/>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Performance advantage</a:t>
            </a:r>
            <a:br>
              <a:rPr lang="en-US" sz="1000">
                <a:solidFill>
                  <a:schemeClr val="bg1"/>
                </a:solidFill>
                <a:latin typeface="IntelOne Text Medium" panose="020B0503020203020204" pitchFamily="34" charset="77"/>
              </a:rPr>
            </a:br>
            <a:r>
              <a:rPr lang="en-US" sz="700">
                <a:solidFill>
                  <a:schemeClr val="bg1"/>
                </a:solidFill>
                <a:latin typeface="IntelOne Text Medium" panose="020B0503020203020204" pitchFamily="34" charset="77"/>
              </a:rPr>
              <a:t>(per server)</a:t>
            </a:r>
          </a:p>
        </p:txBody>
      </p:sp>
      <p:sp>
        <p:nvSpPr>
          <p:cNvPr id="108" name="Rectangle 107">
            <a:extLst>
              <a:ext uri="{FF2B5EF4-FFF2-40B4-BE49-F238E27FC236}">
                <a16:creationId xmlns:a16="http://schemas.microsoft.com/office/drawing/2014/main" id="{629412EE-451E-00B8-5E96-357BABFA1757}"/>
              </a:ext>
            </a:extLst>
          </p:cNvPr>
          <p:cNvSpPr/>
          <p:nvPr/>
        </p:nvSpPr>
        <p:spPr>
          <a:xfrm>
            <a:off x="-1" y="3299888"/>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Server </a:t>
            </a:r>
            <a:br>
              <a:rPr lang="en-US" sz="1000">
                <a:solidFill>
                  <a:schemeClr val="tx1"/>
                </a:solidFill>
                <a:latin typeface="IntelOne Text" panose="020B0503020203020204" pitchFamily="34" charset="77"/>
              </a:rPr>
            </a:br>
            <a:r>
              <a:rPr lang="en-US" sz="1000">
                <a:solidFill>
                  <a:schemeClr val="tx1"/>
                </a:solidFill>
                <a:latin typeface="IntelOne Text" panose="020B0503020203020204" pitchFamily="34" charset="77"/>
              </a:rPr>
              <a:t>consolidation</a:t>
            </a:r>
          </a:p>
        </p:txBody>
      </p:sp>
      <p:sp>
        <p:nvSpPr>
          <p:cNvPr id="109" name="Rectangle 108">
            <a:extLst>
              <a:ext uri="{FF2B5EF4-FFF2-40B4-BE49-F238E27FC236}">
                <a16:creationId xmlns:a16="http://schemas.microsoft.com/office/drawing/2014/main" id="{346D66F7-A23C-FB10-4C1C-41244E085E8D}"/>
              </a:ext>
            </a:extLst>
          </p:cNvPr>
          <p:cNvSpPr/>
          <p:nvPr/>
        </p:nvSpPr>
        <p:spPr>
          <a:xfrm>
            <a:off x="0" y="3890605"/>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Lower fleet power </a:t>
            </a:r>
            <a:r>
              <a:rPr lang="en-US" sz="700">
                <a:solidFill>
                  <a:schemeClr val="tx1"/>
                </a:solidFill>
                <a:latin typeface="IntelOne Text" panose="020B0503020203020204" pitchFamily="34" charset="77"/>
              </a:rPr>
              <a:t>(megawatt)</a:t>
            </a:r>
          </a:p>
        </p:txBody>
      </p:sp>
      <p:sp>
        <p:nvSpPr>
          <p:cNvPr id="110" name="Rectangle 109">
            <a:extLst>
              <a:ext uri="{FF2B5EF4-FFF2-40B4-BE49-F238E27FC236}">
                <a16:creationId xmlns:a16="http://schemas.microsoft.com/office/drawing/2014/main" id="{C6C2DEC1-6CF9-03BA-3951-5EDA281B1B63}"/>
              </a:ext>
            </a:extLst>
          </p:cNvPr>
          <p:cNvSpPr/>
          <p:nvPr/>
        </p:nvSpPr>
        <p:spPr>
          <a:xfrm>
            <a:off x="0" y="4497193"/>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Reduced CO</a:t>
            </a:r>
            <a:r>
              <a:rPr lang="en-US" sz="1000" baseline="-25000" dirty="0">
                <a:solidFill>
                  <a:schemeClr val="tx1"/>
                </a:solidFill>
                <a:latin typeface="IntelOne Text" panose="020B0503020203020204" pitchFamily="34" charset="77"/>
              </a:rPr>
              <a:t>2</a:t>
            </a:r>
            <a:r>
              <a:rPr lang="en-US" sz="1000" dirty="0">
                <a:solidFill>
                  <a:schemeClr val="tx1"/>
                </a:solidFill>
                <a:latin typeface="IntelOne Text" panose="020B0503020203020204" pitchFamily="34" charset="77"/>
              </a:rPr>
              <a:t> emissions</a:t>
            </a:r>
          </a:p>
        </p:txBody>
      </p:sp>
      <p:sp>
        <p:nvSpPr>
          <p:cNvPr id="111" name="Rectangle 110">
            <a:extLst>
              <a:ext uri="{FF2B5EF4-FFF2-40B4-BE49-F238E27FC236}">
                <a16:creationId xmlns:a16="http://schemas.microsoft.com/office/drawing/2014/main" id="{FE9AD099-8FE9-A48C-3FF2-BB9FD04DBDE2}"/>
              </a:ext>
            </a:extLst>
          </p:cNvPr>
          <p:cNvSpPr/>
          <p:nvPr/>
        </p:nvSpPr>
        <p:spPr>
          <a:xfrm>
            <a:off x="-1" y="5097267"/>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TCO savings</a:t>
            </a:r>
            <a:endParaRPr lang="en-US" sz="700" dirty="0">
              <a:solidFill>
                <a:schemeClr val="tx1"/>
              </a:solidFill>
              <a:latin typeface="IntelOne Text" panose="020B0503020203020204" pitchFamily="34" charset="77"/>
            </a:endParaRPr>
          </a:p>
        </p:txBody>
      </p:sp>
      <p:sp>
        <p:nvSpPr>
          <p:cNvPr id="113" name="Title 3">
            <a:extLst>
              <a:ext uri="{FF2B5EF4-FFF2-40B4-BE49-F238E27FC236}">
                <a16:creationId xmlns:a16="http://schemas.microsoft.com/office/drawing/2014/main" id="{6B2095E4-7DDD-850A-A1E5-58DC93B03514}"/>
              </a:ext>
            </a:extLst>
          </p:cNvPr>
          <p:cNvSpPr txBox="1">
            <a:spLocks/>
          </p:cNvSpPr>
          <p:nvPr/>
        </p:nvSpPr>
        <p:spPr>
          <a:xfrm>
            <a:off x="422714" y="154393"/>
            <a:ext cx="11125200"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Reduce Your Energy Consumption and Costs on New Server Purchases for HPC</a:t>
            </a:r>
          </a:p>
        </p:txBody>
      </p:sp>
      <p:sp>
        <p:nvSpPr>
          <p:cNvPr id="10" name="Rectangle 9">
            <a:extLst>
              <a:ext uri="{FF2B5EF4-FFF2-40B4-BE49-F238E27FC236}">
                <a16:creationId xmlns:a16="http://schemas.microsoft.com/office/drawing/2014/main" id="{DE99FF39-DE41-0023-1F27-264993790060}"/>
              </a:ext>
            </a:extLst>
          </p:cNvPr>
          <p:cNvSpPr/>
          <p:nvPr/>
        </p:nvSpPr>
        <p:spPr>
          <a:xfrm>
            <a:off x="-3" y="-1"/>
            <a:ext cx="306695" cy="306695"/>
          </a:xfrm>
          <a:prstGeom prst="rect">
            <a:avLst/>
          </a:prstGeom>
          <a:solidFill>
            <a:srgbClr val="CC94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4C076A-A5B3-05CF-97C7-CAE22D6FB129}"/>
              </a:ext>
            </a:extLst>
          </p:cNvPr>
          <p:cNvSpPr txBox="1"/>
          <p:nvPr/>
        </p:nvSpPr>
        <p:spPr>
          <a:xfrm>
            <a:off x="2464910" y="6303225"/>
            <a:ext cx="10092651" cy="523220"/>
          </a:xfrm>
          <a:prstGeom prst="rect">
            <a:avLst/>
          </a:prstGeom>
          <a:noFill/>
        </p:spPr>
        <p:txBody>
          <a:bodyPr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latin typeface="+mj-lt"/>
              </a:rPr>
              <a:t>*Based on US energy costs, estimated over 4 years</a:t>
            </a:r>
          </a:p>
          <a:p>
            <a:pPr>
              <a:defRPr/>
            </a:pPr>
            <a:r>
              <a:rPr lang="en-US" sz="700">
                <a:latin typeface="+mj-lt"/>
              </a:rPr>
              <a:t>Intel Xeon 6 leveraging MRDIMMs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effectLst/>
                <a:uLnTx/>
                <a:uFillTx/>
                <a:latin typeface="IntelOne Text" panose="020B0503020203020204" pitchFamily="34" charset="0"/>
                <a:cs typeface="Helvetica Neue"/>
              </a:rPr>
              <a:t>See [</a:t>
            </a:r>
            <a:r>
              <a:rPr lang="en-US" sz="700" dirty="0">
                <a:latin typeface="IntelOne Text" panose="020B0503020203020204" pitchFamily="34" charset="0"/>
                <a:cs typeface="Helvetica Neue"/>
              </a:rPr>
              <a:t>9T9, 9T223, T206</a:t>
            </a:r>
            <a:r>
              <a:rPr kumimoji="0" lang="en-US" sz="700" b="0" i="0" u="none" strike="noStrike" kern="1200" cap="none" spc="0" normalizeH="0" baseline="0" noProof="0" dirty="0">
                <a:ln>
                  <a:noFill/>
                </a:ln>
                <a:effectLst/>
                <a:uLnTx/>
                <a:uFillTx/>
                <a:latin typeface="IntelOne Text" panose="020B0503020203020204" pitchFamily="34" charset="0"/>
                <a:cs typeface="Helvetica Neue"/>
              </a:rPr>
              <a:t>] intel.com/</a:t>
            </a:r>
            <a:r>
              <a:rPr kumimoji="0" lang="en-US" sz="700" b="0" i="0" u="none" strike="noStrike" kern="1200" cap="none" spc="0" normalizeH="0" baseline="0" noProof="0" dirty="0" err="1">
                <a:ln>
                  <a:noFill/>
                </a:ln>
                <a:effectLst/>
                <a:uLnTx/>
                <a:uFillTx/>
                <a:latin typeface="IntelOne Text" panose="020B0503020203020204" pitchFamily="34" charset="0"/>
                <a:cs typeface="Helvetica Neue"/>
              </a:rPr>
              <a:t>processorclaims</a:t>
            </a:r>
            <a:r>
              <a:rPr kumimoji="0" lang="en-US" sz="700" b="0" i="0" u="none" strike="noStrike" kern="1200" cap="none" spc="0" normalizeH="0" baseline="0" noProof="0" dirty="0">
                <a:ln>
                  <a:noFill/>
                </a:ln>
                <a:effectLst/>
                <a:uLnTx/>
                <a:uFillTx/>
                <a:latin typeface="IntelOne Text" panose="020B0503020203020204" pitchFamily="34" charset="0"/>
                <a:cs typeface="Helvetica Neue"/>
              </a:rPr>
              <a:t>: 5th Gen and  Intel Xeon 6.  Results may vary.</a:t>
            </a:r>
            <a:br>
              <a:rPr kumimoji="0" lang="en-US" sz="700" b="0" i="0" u="none" strike="noStrike" kern="1200" cap="none" spc="0" normalizeH="0" baseline="0" noProof="0" dirty="0">
                <a:ln>
                  <a:noFill/>
                </a:ln>
                <a:effectLst/>
                <a:uLnTx/>
                <a:uFillTx/>
                <a:latin typeface="IntelOne Text" panose="020B0503020203020204" pitchFamily="34" charset="0"/>
                <a:cs typeface="Helvetica Neue"/>
              </a:rPr>
            </a:br>
            <a:r>
              <a:rPr kumimoji="0" lang="en-US" sz="700" b="0" i="0" u="none" strike="noStrike" kern="1200" cap="none" spc="0" normalizeH="0" baseline="0" noProof="0" dirty="0">
                <a:ln>
                  <a:noFill/>
                </a:ln>
                <a:effectLst/>
                <a:uLnTx/>
                <a:uFillTx/>
                <a:latin typeface="IntelOne Text" panose="020B0503020203020204" pitchFamily="34" charset="0"/>
                <a:cs typeface="Helvetica Neue"/>
              </a:rPr>
              <a:t>This offering is not approved or endorsed by </a:t>
            </a:r>
            <a:r>
              <a:rPr kumimoji="0" lang="en-US" sz="700" b="0" i="0" u="none" strike="noStrike" kern="1200" cap="none" spc="0" normalizeH="0" baseline="0" noProof="0" dirty="0" err="1">
                <a:ln>
                  <a:noFill/>
                </a:ln>
                <a:effectLst/>
                <a:uLnTx/>
                <a:uFillTx/>
                <a:latin typeface="IntelOne Text" panose="020B0503020203020204" pitchFamily="34" charset="0"/>
                <a:cs typeface="Helvetica Neue"/>
              </a:rPr>
              <a:t>OpenCFD</a:t>
            </a:r>
            <a:r>
              <a:rPr kumimoji="0" lang="en-US" sz="700" b="0" i="0" u="none" strike="noStrike" kern="1200" cap="none" spc="0" normalizeH="0" baseline="0" noProof="0" dirty="0">
                <a:ln>
                  <a:noFill/>
                </a:ln>
                <a:effectLst/>
                <a:uLnTx/>
                <a:uFillTx/>
                <a:latin typeface="IntelOne Text" panose="020B0503020203020204" pitchFamily="34" charset="0"/>
                <a:cs typeface="Helvetica Neue"/>
              </a:rPr>
              <a:t> Limited, producer and distributor of the </a:t>
            </a:r>
            <a:r>
              <a:rPr kumimoji="0" lang="en-US" sz="700" b="0" i="0" u="none" strike="noStrike" kern="1200" cap="none" spc="0" normalizeH="0" baseline="0" noProof="0" dirty="0" err="1">
                <a:ln>
                  <a:noFill/>
                </a:ln>
                <a:effectLst/>
                <a:uLnTx/>
                <a:uFillTx/>
                <a:latin typeface="IntelOne Text" panose="020B0503020203020204" pitchFamily="34" charset="0"/>
                <a:cs typeface="Helvetica Neue"/>
              </a:rPr>
              <a:t>OpenFOAM</a:t>
            </a:r>
            <a:r>
              <a:rPr kumimoji="0" lang="en-US" sz="700" b="0" i="0" u="none" strike="noStrike" kern="1200" cap="none" spc="0" normalizeH="0" baseline="0" noProof="0" dirty="0">
                <a:ln>
                  <a:noFill/>
                </a:ln>
                <a:effectLst/>
                <a:uLnTx/>
                <a:uFillTx/>
                <a:latin typeface="IntelOne Text" panose="020B0503020203020204" pitchFamily="34" charset="0"/>
                <a:cs typeface="Helvetica Neue"/>
              </a:rPr>
              <a:t> software via www.openfoam.com, and owner of the OPENFOAM® and </a:t>
            </a:r>
            <a:r>
              <a:rPr kumimoji="0" lang="en-US" sz="700" b="0" i="0" u="none" strike="noStrike" kern="1200" cap="none" spc="0" normalizeH="0" baseline="0" noProof="0" dirty="0" err="1">
                <a:ln>
                  <a:noFill/>
                </a:ln>
                <a:effectLst/>
                <a:uLnTx/>
                <a:uFillTx/>
                <a:latin typeface="IntelOne Text" panose="020B0503020203020204" pitchFamily="34" charset="0"/>
                <a:cs typeface="Helvetica Neue"/>
              </a:rPr>
              <a:t>OpenCFD</a:t>
            </a:r>
            <a:r>
              <a:rPr kumimoji="0" lang="en-US" sz="700" b="0" i="0" u="none" strike="noStrike" kern="1200" cap="none" spc="0" normalizeH="0" baseline="0" noProof="0" dirty="0">
                <a:ln>
                  <a:noFill/>
                </a:ln>
                <a:effectLst/>
                <a:uLnTx/>
                <a:uFillTx/>
                <a:latin typeface="IntelOne Text" panose="020B0503020203020204" pitchFamily="34" charset="0"/>
                <a:cs typeface="Helvetica Neue"/>
              </a:rPr>
              <a:t>® trademark.</a:t>
            </a:r>
          </a:p>
        </p:txBody>
      </p:sp>
      <p:sp>
        <p:nvSpPr>
          <p:cNvPr id="13" name="Rectangle 12">
            <a:extLst>
              <a:ext uri="{FF2B5EF4-FFF2-40B4-BE49-F238E27FC236}">
                <a16:creationId xmlns:a16="http://schemas.microsoft.com/office/drawing/2014/main" id="{04E3A9C1-0D0D-8B68-B971-22081FF78C16}"/>
              </a:ext>
            </a:extLst>
          </p:cNvPr>
          <p:cNvSpPr/>
          <p:nvPr/>
        </p:nvSpPr>
        <p:spPr>
          <a:xfrm>
            <a:off x="-3" y="5707208"/>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 TCO savings*</a:t>
            </a:r>
          </a:p>
        </p:txBody>
      </p:sp>
    </p:spTree>
    <p:extLst>
      <p:ext uri="{BB962C8B-B14F-4D97-AF65-F5344CB8AC3E}">
        <p14:creationId xmlns:p14="http://schemas.microsoft.com/office/powerpoint/2010/main" val="1152452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3AC1F-32DF-556E-17EA-1E1FA306063B}"/>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8656C47B-5632-72DA-05B4-8F9D65940632}"/>
              </a:ext>
            </a:extLst>
          </p:cNvPr>
          <p:cNvGrpSpPr/>
          <p:nvPr/>
        </p:nvGrpSpPr>
        <p:grpSpPr>
          <a:xfrm>
            <a:off x="8381424" y="0"/>
            <a:ext cx="3876317" cy="6858000"/>
            <a:chOff x="8381424" y="0"/>
            <a:chExt cx="3876317" cy="6858000"/>
          </a:xfrm>
        </p:grpSpPr>
        <p:pic>
          <p:nvPicPr>
            <p:cNvPr id="4" name="Picture 3" descr="A blue rectangular object with black border&#10;&#10;AI-generated content may be incorrect.">
              <a:extLst>
                <a:ext uri="{FF2B5EF4-FFF2-40B4-BE49-F238E27FC236}">
                  <a16:creationId xmlns:a16="http://schemas.microsoft.com/office/drawing/2014/main" id="{58381305-09AD-815F-F194-E3B3B5F315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1424" y="0"/>
              <a:ext cx="3876317" cy="6858000"/>
            </a:xfrm>
            <a:prstGeom prst="rect">
              <a:avLst/>
            </a:prstGeom>
          </p:spPr>
        </p:pic>
        <p:pic>
          <p:nvPicPr>
            <p:cNvPr id="12" name="Picture 11" descr="A blue rectangular object with black border&#10;&#10;AI-generated content may be incorrect.">
              <a:extLst>
                <a:ext uri="{FF2B5EF4-FFF2-40B4-BE49-F238E27FC236}">
                  <a16:creationId xmlns:a16="http://schemas.microsoft.com/office/drawing/2014/main" id="{82786069-BDB3-CECB-4429-A3F63BC9067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62922" y="5297487"/>
              <a:ext cx="279830" cy="291752"/>
            </a:xfrm>
            <a:prstGeom prst="rect">
              <a:avLst/>
            </a:prstGeom>
          </p:spPr>
        </p:pic>
      </p:grpSp>
      <p:sp>
        <p:nvSpPr>
          <p:cNvPr id="65" name="TextBox 64">
            <a:extLst>
              <a:ext uri="{FF2B5EF4-FFF2-40B4-BE49-F238E27FC236}">
                <a16:creationId xmlns:a16="http://schemas.microsoft.com/office/drawing/2014/main" id="{20D88EE0-1497-B3C0-2ADC-33D23A5A6DAE}"/>
              </a:ext>
            </a:extLst>
          </p:cNvPr>
          <p:cNvSpPr txBox="1"/>
          <p:nvPr/>
        </p:nvSpPr>
        <p:spPr>
          <a:xfrm>
            <a:off x="1819393" y="1491825"/>
            <a:ext cx="3258218" cy="707500"/>
          </a:xfrm>
          <a:prstGeom prst="rect">
            <a:avLst/>
          </a:prstGeom>
          <a:solidFill>
            <a:schemeClr val="bg1"/>
          </a:solidFill>
          <a:ln w="12700">
            <a:solidFill>
              <a:schemeClr val="accent1"/>
            </a:solidFill>
          </a:ln>
        </p:spPr>
        <p:txBody>
          <a:bodyPr wrap="square" lIns="0" tIns="0" rIns="0" bIns="0" rtlCol="0" anchor="ctr" anchorCtr="0">
            <a:noAutofit/>
          </a:bodyPr>
          <a:lstStyle/>
          <a:p>
            <a:pPr algn="ctr"/>
            <a:r>
              <a:rPr lang="en-US" sz="1600">
                <a:solidFill>
                  <a:schemeClr val="accent1"/>
                </a:solidFill>
                <a:latin typeface="IntelOne Display Regular" panose="020B0503020203020204" pitchFamily="34" charset="77"/>
              </a:rPr>
              <a:t>1</a:t>
            </a:r>
            <a:r>
              <a:rPr lang="en-US" sz="1600" baseline="30000">
                <a:solidFill>
                  <a:schemeClr val="accent1"/>
                </a:solidFill>
                <a:latin typeface="IntelOne Display Regular" panose="020B0503020203020204" pitchFamily="34" charset="77"/>
              </a:rPr>
              <a:t>st</a:t>
            </a:r>
            <a:r>
              <a:rPr lang="en-US" sz="1600">
                <a:solidFill>
                  <a:schemeClr val="accent1"/>
                </a:solidFill>
                <a:latin typeface="IntelOne Display Regular" panose="020B0503020203020204" pitchFamily="34" charset="77"/>
              </a:rPr>
              <a:t> Gen Intel Xeon </a:t>
            </a:r>
            <a:br>
              <a:rPr lang="en-US" sz="1600">
                <a:solidFill>
                  <a:schemeClr val="accent1"/>
                </a:solidFill>
                <a:latin typeface="IntelOne Display Regular" panose="020B0503020203020204" pitchFamily="34" charset="77"/>
              </a:rPr>
            </a:br>
            <a:r>
              <a:rPr lang="en-US" sz="1600">
                <a:solidFill>
                  <a:schemeClr val="accent1"/>
                </a:solidFill>
                <a:latin typeface="IntelOne Display Regular" panose="020B0503020203020204" pitchFamily="34" charset="77"/>
              </a:rPr>
              <a:t>to 5</a:t>
            </a:r>
            <a:r>
              <a:rPr lang="en-US" sz="1600" baseline="30000">
                <a:solidFill>
                  <a:schemeClr val="accent1"/>
                </a:solidFill>
                <a:latin typeface="IntelOne Display Regular" panose="020B0503020203020204" pitchFamily="34" charset="77"/>
              </a:rPr>
              <a:t>th</a:t>
            </a:r>
            <a:r>
              <a:rPr lang="en-US" sz="1600">
                <a:solidFill>
                  <a:schemeClr val="accent1"/>
                </a:solidFill>
                <a:latin typeface="IntelOne Display Regular" panose="020B0503020203020204" pitchFamily="34" charset="77"/>
              </a:rPr>
              <a:t> Gen Intel Xeon</a:t>
            </a:r>
          </a:p>
        </p:txBody>
      </p:sp>
      <p:sp>
        <p:nvSpPr>
          <p:cNvPr id="37" name="TextBox 36">
            <a:extLst>
              <a:ext uri="{FF2B5EF4-FFF2-40B4-BE49-F238E27FC236}">
                <a16:creationId xmlns:a16="http://schemas.microsoft.com/office/drawing/2014/main" id="{C1B91B34-889B-3A3D-577C-D86F1763C8F5}"/>
              </a:ext>
            </a:extLst>
          </p:cNvPr>
          <p:cNvSpPr txBox="1"/>
          <p:nvPr/>
        </p:nvSpPr>
        <p:spPr>
          <a:xfrm>
            <a:off x="5071260" y="1491287"/>
            <a:ext cx="3310164" cy="691946"/>
          </a:xfrm>
          <a:prstGeom prst="rect">
            <a:avLst/>
          </a:prstGeom>
          <a:solidFill>
            <a:schemeClr val="bg1"/>
          </a:solidFill>
          <a:ln w="12700">
            <a:solidFill>
              <a:srgbClr val="004A86"/>
            </a:solidFill>
          </a:ln>
        </p:spPr>
        <p:txBody>
          <a:bodyPr wrap="square" lIns="0" tIns="0" rIns="0" bIns="0" rtlCol="0" anchor="ctr" anchorCtr="0">
            <a:noAutofit/>
          </a:bodyPr>
          <a:lstStyle/>
          <a:p>
            <a:pPr algn="ctr"/>
            <a:r>
              <a:rPr lang="en-US" sz="1600">
                <a:solidFill>
                  <a:schemeClr val="accent1"/>
                </a:solidFill>
                <a:latin typeface="IntelOne Display Regular" panose="020B0503020203020204" pitchFamily="34" charset="77"/>
              </a:rPr>
              <a:t>2</a:t>
            </a:r>
            <a:r>
              <a:rPr lang="en-US" sz="1600" baseline="30000">
                <a:solidFill>
                  <a:schemeClr val="accent1"/>
                </a:solidFill>
                <a:latin typeface="IntelOne Display Regular" panose="020B0503020203020204" pitchFamily="34" charset="77"/>
              </a:rPr>
              <a:t>nd</a:t>
            </a:r>
            <a:r>
              <a:rPr lang="en-US" sz="1600">
                <a:solidFill>
                  <a:schemeClr val="accent1"/>
                </a:solidFill>
                <a:latin typeface="IntelOne Display Regular" panose="020B0503020203020204" pitchFamily="34" charset="77"/>
              </a:rPr>
              <a:t> Gen Intel Xeon to Intel Xeon 6</a:t>
            </a:r>
            <a:br>
              <a:rPr lang="en-US" sz="1600">
                <a:solidFill>
                  <a:schemeClr val="accent1"/>
                </a:solidFill>
                <a:latin typeface="IntelOne Display Regular" panose="020B0503020203020204" pitchFamily="34" charset="77"/>
              </a:rPr>
            </a:br>
            <a:r>
              <a:rPr lang="en-US" sz="1600">
                <a:solidFill>
                  <a:schemeClr val="accent1"/>
                </a:solidFill>
                <a:latin typeface="IntelOne Display Regular" panose="020B0503020203020204" pitchFamily="34" charset="77"/>
              </a:rPr>
              <a:t>with P-cores (6700 series )</a:t>
            </a:r>
          </a:p>
        </p:txBody>
      </p:sp>
      <p:sp>
        <p:nvSpPr>
          <p:cNvPr id="11" name="Title 3">
            <a:extLst>
              <a:ext uri="{FF2B5EF4-FFF2-40B4-BE49-F238E27FC236}">
                <a16:creationId xmlns:a16="http://schemas.microsoft.com/office/drawing/2014/main" id="{3E9039E8-27D3-04A3-D4ED-EBB88F983824}"/>
              </a:ext>
            </a:extLst>
          </p:cNvPr>
          <p:cNvSpPr txBox="1">
            <a:spLocks/>
          </p:cNvSpPr>
          <p:nvPr/>
        </p:nvSpPr>
        <p:spPr>
          <a:xfrm>
            <a:off x="422714" y="154393"/>
            <a:ext cx="7958710"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Accelerate Time to Insights for Data Services</a:t>
            </a:r>
          </a:p>
        </p:txBody>
      </p:sp>
      <p:sp>
        <p:nvSpPr>
          <p:cNvPr id="24" name="TextBox 23">
            <a:extLst>
              <a:ext uri="{FF2B5EF4-FFF2-40B4-BE49-F238E27FC236}">
                <a16:creationId xmlns:a16="http://schemas.microsoft.com/office/drawing/2014/main" id="{7C00F457-0D96-E66C-3E03-C319D4682843}"/>
              </a:ext>
            </a:extLst>
          </p:cNvPr>
          <p:cNvSpPr txBox="1"/>
          <p:nvPr/>
        </p:nvSpPr>
        <p:spPr>
          <a:xfrm>
            <a:off x="422713" y="599972"/>
            <a:ext cx="7646343" cy="461665"/>
          </a:xfrm>
          <a:prstGeom prst="rect">
            <a:avLst/>
          </a:prstGeom>
          <a:noFill/>
        </p:spPr>
        <p:txBody>
          <a:bodyPr wrap="square" lIns="0">
            <a:spAutoFit/>
          </a:bodyPr>
          <a:lstStyle/>
          <a:p>
            <a:r>
              <a:rPr kumimoji="0" lang="en-US" sz="1200" u="none" strike="noStrike" kern="1200" cap="none" spc="0" normalizeH="0" baseline="0" noProof="0">
                <a:ln>
                  <a:noFill/>
                </a:ln>
                <a:effectLst/>
                <a:uLnTx/>
                <a:uFillTx/>
                <a:latin typeface="IntelOne Text" panose="020B0503020203020204" pitchFamily="34" charset="77"/>
              </a:rPr>
              <a:t>Relational databases benefit from parallel data processing in Intel® Xeon® 6 processors with P-cores, while non-relational databases benefit from the task-parallel design of Intel Xeon 6 processors with E-cores.</a:t>
            </a:r>
            <a:endParaRPr lang="en-US" sz="1200">
              <a:latin typeface="IntelOne Text" panose="020B0503020203020204" pitchFamily="34" charset="77"/>
            </a:endParaRPr>
          </a:p>
        </p:txBody>
      </p:sp>
      <p:pic>
        <p:nvPicPr>
          <p:cNvPr id="30" name="Picture 29" descr="A blue and white logo&#10;&#10;Description automatically generated">
            <a:extLst>
              <a:ext uri="{FF2B5EF4-FFF2-40B4-BE49-F238E27FC236}">
                <a16:creationId xmlns:a16="http://schemas.microsoft.com/office/drawing/2014/main" id="{CB9DE838-FC8D-A2AC-2AF6-302813D0B2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95273" y="350311"/>
            <a:ext cx="880842" cy="880842"/>
          </a:xfrm>
          <a:prstGeom prst="rect">
            <a:avLst/>
          </a:prstGeom>
          <a:effectLst/>
        </p:spPr>
      </p:pic>
      <p:sp>
        <p:nvSpPr>
          <p:cNvPr id="35" name="TextBox 34">
            <a:extLst>
              <a:ext uri="{FF2B5EF4-FFF2-40B4-BE49-F238E27FC236}">
                <a16:creationId xmlns:a16="http://schemas.microsoft.com/office/drawing/2014/main" id="{5CC138CE-89DA-A070-DF4F-6E4E3EB92748}"/>
              </a:ext>
            </a:extLst>
          </p:cNvPr>
          <p:cNvSpPr txBox="1"/>
          <p:nvPr/>
        </p:nvSpPr>
        <p:spPr>
          <a:xfrm>
            <a:off x="8597144" y="711606"/>
            <a:ext cx="2578080" cy="553998"/>
          </a:xfrm>
          <a:prstGeom prst="rect">
            <a:avLst/>
          </a:prstGeom>
          <a:noFill/>
        </p:spPr>
        <p:txBody>
          <a:bodyPr wrap="square" lIns="0" tIns="0" rIns="0" bIns="0" rtlCol="0">
            <a:spAutoFit/>
          </a:bodyPr>
          <a:lstStyle/>
          <a:p>
            <a:r>
              <a:rPr lang="en-US">
                <a:solidFill>
                  <a:schemeClr val="bg1"/>
                </a:solidFill>
                <a:latin typeface="IntelOne Text Medium" panose="020B0503020203020204" pitchFamily="34" charset="77"/>
              </a:rPr>
              <a:t>Why Intel Xeon </a:t>
            </a:r>
            <a:br>
              <a:rPr lang="en-US">
                <a:solidFill>
                  <a:schemeClr val="bg1"/>
                </a:solidFill>
                <a:latin typeface="IntelOne Text Medium" panose="020B0503020203020204" pitchFamily="34" charset="77"/>
              </a:rPr>
            </a:br>
            <a:r>
              <a:rPr lang="en-US">
                <a:solidFill>
                  <a:schemeClr val="bg1"/>
                </a:solidFill>
                <a:latin typeface="IntelOne Text Medium" panose="020B0503020203020204" pitchFamily="34" charset="77"/>
              </a:rPr>
              <a:t>for data services?</a:t>
            </a:r>
          </a:p>
        </p:txBody>
      </p:sp>
      <p:sp>
        <p:nvSpPr>
          <p:cNvPr id="36" name="Rectangle 35">
            <a:extLst>
              <a:ext uri="{FF2B5EF4-FFF2-40B4-BE49-F238E27FC236}">
                <a16:creationId xmlns:a16="http://schemas.microsoft.com/office/drawing/2014/main" id="{513FC20F-FECC-235A-1432-CB35BA832EA9}"/>
              </a:ext>
            </a:extLst>
          </p:cNvPr>
          <p:cNvSpPr/>
          <p:nvPr/>
        </p:nvSpPr>
        <p:spPr>
          <a:xfrm>
            <a:off x="-3" y="-1"/>
            <a:ext cx="306695" cy="306695"/>
          </a:xfrm>
          <a:prstGeom prst="rect">
            <a:avLst/>
          </a:prstGeom>
          <a:solidFill>
            <a:srgbClr val="FEC9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37987AB-7D73-A1A7-62FB-8EA90B26B53B}"/>
              </a:ext>
            </a:extLst>
          </p:cNvPr>
          <p:cNvSpPr/>
          <p:nvPr/>
        </p:nvSpPr>
        <p:spPr>
          <a:xfrm>
            <a:off x="5071260" y="2183232"/>
            <a:ext cx="3310164" cy="3523976"/>
          </a:xfrm>
          <a:prstGeom prst="rect">
            <a:avLst/>
          </a:prstGeom>
          <a:gradFill>
            <a:gsLst>
              <a:gs pos="0">
                <a:srgbClr val="00285A"/>
              </a:gs>
              <a:gs pos="100000">
                <a:srgbClr val="004A86"/>
              </a:gs>
            </a:gsLst>
            <a:lin ang="16200000" scaled="0"/>
          </a:gradFill>
          <a:ln>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FE52F9A-ABEF-4008-EDF9-5111954005A6}"/>
              </a:ext>
            </a:extLst>
          </p:cNvPr>
          <p:cNvSpPr/>
          <p:nvPr/>
        </p:nvSpPr>
        <p:spPr>
          <a:xfrm>
            <a:off x="1819392" y="2183232"/>
            <a:ext cx="3245518" cy="3472118"/>
          </a:xfrm>
          <a:prstGeom prst="rect">
            <a:avLst/>
          </a:prstGeom>
          <a:gradFill>
            <a:gsLst>
              <a:gs pos="0">
                <a:srgbClr val="004A86"/>
              </a:gs>
              <a:gs pos="100000">
                <a:srgbClr val="0068B5"/>
              </a:gs>
            </a:gsLst>
            <a:lin ang="16200000" scaled="0"/>
          </a:gradFill>
          <a:ln>
            <a:gradFill>
              <a:gsLst>
                <a:gs pos="0">
                  <a:srgbClr val="004A86"/>
                </a:gs>
                <a:gs pos="100000">
                  <a:srgbClr val="0068B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FB5995E-BDB6-9690-086A-408694EB260F}"/>
              </a:ext>
            </a:extLst>
          </p:cNvPr>
          <p:cNvSpPr/>
          <p:nvPr/>
        </p:nvSpPr>
        <p:spPr>
          <a:xfrm>
            <a:off x="-2" y="2861605"/>
            <a:ext cx="8381426" cy="614742"/>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95DD88-BB2F-5706-80A6-2B6E286FC1BA}"/>
              </a:ext>
            </a:extLst>
          </p:cNvPr>
          <p:cNvSpPr/>
          <p:nvPr/>
        </p:nvSpPr>
        <p:spPr>
          <a:xfrm>
            <a:off x="-2" y="5622822"/>
            <a:ext cx="8381426" cy="597883"/>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34A2BD64-79F4-D78F-B3CA-8D5931EDBD89}"/>
              </a:ext>
            </a:extLst>
          </p:cNvPr>
          <p:cNvCxnSpPr>
            <a:cxnSpLocks/>
          </p:cNvCxnSpPr>
          <p:nvPr/>
        </p:nvCxnSpPr>
        <p:spPr>
          <a:xfrm>
            <a:off x="1288830" y="4027316"/>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E1AB5E-40D7-E5EA-E663-52FD54D0D845}"/>
              </a:ext>
            </a:extLst>
          </p:cNvPr>
          <p:cNvCxnSpPr>
            <a:cxnSpLocks/>
          </p:cNvCxnSpPr>
          <p:nvPr/>
        </p:nvCxnSpPr>
        <p:spPr>
          <a:xfrm>
            <a:off x="1288830" y="4559995"/>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C18469-01F1-4B45-644E-0ECF6AB57448}"/>
              </a:ext>
            </a:extLst>
          </p:cNvPr>
          <p:cNvCxnSpPr>
            <a:cxnSpLocks/>
          </p:cNvCxnSpPr>
          <p:nvPr/>
        </p:nvCxnSpPr>
        <p:spPr>
          <a:xfrm>
            <a:off x="1288830" y="5087892"/>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246BC03-F1D7-2AA7-8312-BBDBB5FDC05C}"/>
              </a:ext>
            </a:extLst>
          </p:cNvPr>
          <p:cNvSpPr txBox="1"/>
          <p:nvPr/>
        </p:nvSpPr>
        <p:spPr>
          <a:xfrm>
            <a:off x="2742163" y="2903890"/>
            <a:ext cx="1412678"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5.86x</a:t>
            </a:r>
          </a:p>
        </p:txBody>
      </p:sp>
      <p:sp>
        <p:nvSpPr>
          <p:cNvPr id="46" name="TextBox 45">
            <a:extLst>
              <a:ext uri="{FF2B5EF4-FFF2-40B4-BE49-F238E27FC236}">
                <a16:creationId xmlns:a16="http://schemas.microsoft.com/office/drawing/2014/main" id="{464176AF-BF1D-5384-3A48-323E798856BE}"/>
              </a:ext>
            </a:extLst>
          </p:cNvPr>
          <p:cNvSpPr txBox="1"/>
          <p:nvPr/>
        </p:nvSpPr>
        <p:spPr>
          <a:xfrm>
            <a:off x="2523926" y="3568848"/>
            <a:ext cx="1849152" cy="369332"/>
          </a:xfrm>
          <a:prstGeom prst="rect">
            <a:avLst/>
          </a:prstGeom>
          <a:noFill/>
        </p:spPr>
        <p:txBody>
          <a:bodyPr wrap="square" rtlCol="0">
            <a:spAutoFit/>
          </a:bodyPr>
          <a:lstStyle/>
          <a:p>
            <a:pPr algn="ctr"/>
            <a:r>
              <a:rPr lang="en-US">
                <a:solidFill>
                  <a:srgbClr val="FEC91B"/>
                </a:solidFill>
                <a:latin typeface="IntelOne Text Medium" panose="020B0503020203020204" pitchFamily="34" charset="77"/>
              </a:rPr>
              <a:t>50 to 9 servers</a:t>
            </a:r>
          </a:p>
        </p:txBody>
      </p:sp>
      <p:sp>
        <p:nvSpPr>
          <p:cNvPr id="47" name="TextBox 46">
            <a:extLst>
              <a:ext uri="{FF2B5EF4-FFF2-40B4-BE49-F238E27FC236}">
                <a16:creationId xmlns:a16="http://schemas.microsoft.com/office/drawing/2014/main" id="{0E83BD2B-DE64-9FD1-9EFE-39302374319E}"/>
              </a:ext>
            </a:extLst>
          </p:cNvPr>
          <p:cNvSpPr txBox="1"/>
          <p:nvPr/>
        </p:nvSpPr>
        <p:spPr>
          <a:xfrm>
            <a:off x="2724739" y="4103777"/>
            <a:ext cx="1447526"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1,191 MWh</a:t>
            </a:r>
          </a:p>
        </p:txBody>
      </p:sp>
      <p:sp>
        <p:nvSpPr>
          <p:cNvPr id="48" name="TextBox 47">
            <a:extLst>
              <a:ext uri="{FF2B5EF4-FFF2-40B4-BE49-F238E27FC236}">
                <a16:creationId xmlns:a16="http://schemas.microsoft.com/office/drawing/2014/main" id="{70EE4995-A637-33B4-E26C-E2BB092F4D9D}"/>
              </a:ext>
            </a:extLst>
          </p:cNvPr>
          <p:cNvSpPr txBox="1"/>
          <p:nvPr/>
        </p:nvSpPr>
        <p:spPr>
          <a:xfrm>
            <a:off x="2517711" y="4616218"/>
            <a:ext cx="186158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5,051 </a:t>
            </a:r>
            <a:r>
              <a:rPr lang="en-US" sz="1400">
                <a:solidFill>
                  <a:schemeClr val="bg1"/>
                </a:solidFill>
                <a:latin typeface="IntelOne Text Light" panose="020B0403020203020204" pitchFamily="34" charset="77"/>
              </a:rPr>
              <a:t>metric tons</a:t>
            </a:r>
          </a:p>
        </p:txBody>
      </p:sp>
      <p:sp>
        <p:nvSpPr>
          <p:cNvPr id="49" name="TextBox 48">
            <a:extLst>
              <a:ext uri="{FF2B5EF4-FFF2-40B4-BE49-F238E27FC236}">
                <a16:creationId xmlns:a16="http://schemas.microsoft.com/office/drawing/2014/main" id="{8178A148-F702-A7BB-CB1F-A44BEA01013C}"/>
              </a:ext>
            </a:extLst>
          </p:cNvPr>
          <p:cNvSpPr txBox="1"/>
          <p:nvPr/>
        </p:nvSpPr>
        <p:spPr>
          <a:xfrm>
            <a:off x="2719106" y="5200077"/>
            <a:ext cx="1458792"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$192K</a:t>
            </a:r>
          </a:p>
        </p:txBody>
      </p:sp>
      <p:sp>
        <p:nvSpPr>
          <p:cNvPr id="50" name="TextBox 49">
            <a:extLst>
              <a:ext uri="{FF2B5EF4-FFF2-40B4-BE49-F238E27FC236}">
                <a16:creationId xmlns:a16="http://schemas.microsoft.com/office/drawing/2014/main" id="{C58068D8-A0A7-7DE1-B608-6CE7BF3E7CC8}"/>
              </a:ext>
            </a:extLst>
          </p:cNvPr>
          <p:cNvSpPr txBox="1"/>
          <p:nvPr/>
        </p:nvSpPr>
        <p:spPr>
          <a:xfrm>
            <a:off x="2724739" y="5655354"/>
            <a:ext cx="1447526"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28%</a:t>
            </a:r>
          </a:p>
        </p:txBody>
      </p:sp>
      <p:sp>
        <p:nvSpPr>
          <p:cNvPr id="51" name="TextBox 50">
            <a:extLst>
              <a:ext uri="{FF2B5EF4-FFF2-40B4-BE49-F238E27FC236}">
                <a16:creationId xmlns:a16="http://schemas.microsoft.com/office/drawing/2014/main" id="{4B4C14E5-842B-C45E-934E-BCE93A007DA1}"/>
              </a:ext>
            </a:extLst>
          </p:cNvPr>
          <p:cNvSpPr txBox="1"/>
          <p:nvPr/>
        </p:nvSpPr>
        <p:spPr>
          <a:xfrm>
            <a:off x="2426024" y="2325550"/>
            <a:ext cx="2044956" cy="430840"/>
          </a:xfrm>
          <a:prstGeom prst="rect">
            <a:avLst/>
          </a:prstGeom>
          <a:noFill/>
          <a:ln>
            <a:noFill/>
          </a:ln>
        </p:spPr>
        <p:txBody>
          <a:bodyPr wrap="square" lIns="91440" tIns="91440" rIns="91440" bIns="91440" rtlCol="0" anchor="ctr" anchorCtr="0">
            <a:noAutofit/>
          </a:bodyPr>
          <a:lstStyle/>
          <a:p>
            <a:pPr algn="ctr"/>
            <a:r>
              <a:rPr lang="en-US" sz="1000" dirty="0" err="1">
                <a:solidFill>
                  <a:schemeClr val="bg1"/>
                </a:solidFill>
                <a:latin typeface="IntelOne Text Medium" panose="020B0503020203020204" pitchFamily="34" charset="77"/>
              </a:rPr>
              <a:t>RocksDB</a:t>
            </a:r>
            <a:endParaRPr lang="en-US" sz="1000" baseline="30000" dirty="0">
              <a:solidFill>
                <a:schemeClr val="bg1"/>
              </a:solidFill>
              <a:latin typeface="IntelOne Text Medium" panose="020B0503020203020204" pitchFamily="34" charset="77"/>
            </a:endParaRPr>
          </a:p>
        </p:txBody>
      </p:sp>
      <p:sp>
        <p:nvSpPr>
          <p:cNvPr id="52" name="Rectangle 51">
            <a:extLst>
              <a:ext uri="{FF2B5EF4-FFF2-40B4-BE49-F238E27FC236}">
                <a16:creationId xmlns:a16="http://schemas.microsoft.com/office/drawing/2014/main" id="{5AED438A-95F5-1EA3-972C-9FEC22177926}"/>
              </a:ext>
            </a:extLst>
          </p:cNvPr>
          <p:cNvSpPr/>
          <p:nvPr/>
        </p:nvSpPr>
        <p:spPr>
          <a:xfrm>
            <a:off x="216747" y="2957751"/>
            <a:ext cx="1533202"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Performance advantage per server</a:t>
            </a:r>
            <a:endParaRPr lang="en-US" sz="700">
              <a:solidFill>
                <a:schemeClr val="bg1"/>
              </a:solidFill>
              <a:latin typeface="IntelOne Text Medium" panose="020B0503020203020204" pitchFamily="34" charset="77"/>
            </a:endParaRPr>
          </a:p>
        </p:txBody>
      </p:sp>
      <p:sp>
        <p:nvSpPr>
          <p:cNvPr id="53" name="Rectangle 52">
            <a:extLst>
              <a:ext uri="{FF2B5EF4-FFF2-40B4-BE49-F238E27FC236}">
                <a16:creationId xmlns:a16="http://schemas.microsoft.com/office/drawing/2014/main" id="{F7E1AFFA-F1CD-FDA3-CFA8-440BA8B289DD}"/>
              </a:ext>
            </a:extLst>
          </p:cNvPr>
          <p:cNvSpPr/>
          <p:nvPr/>
        </p:nvSpPr>
        <p:spPr>
          <a:xfrm>
            <a:off x="422714" y="3558973"/>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Server consolidation</a:t>
            </a:r>
          </a:p>
        </p:txBody>
      </p:sp>
      <p:sp>
        <p:nvSpPr>
          <p:cNvPr id="54" name="Rectangle 53">
            <a:extLst>
              <a:ext uri="{FF2B5EF4-FFF2-40B4-BE49-F238E27FC236}">
                <a16:creationId xmlns:a16="http://schemas.microsoft.com/office/drawing/2014/main" id="{68DEC71E-8664-FAAA-67D0-BABD212822F9}"/>
              </a:ext>
            </a:extLst>
          </p:cNvPr>
          <p:cNvSpPr/>
          <p:nvPr/>
        </p:nvSpPr>
        <p:spPr>
          <a:xfrm>
            <a:off x="216747" y="4086870"/>
            <a:ext cx="1533202"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Fleet energy saved</a:t>
            </a:r>
          </a:p>
        </p:txBody>
      </p:sp>
      <p:sp>
        <p:nvSpPr>
          <p:cNvPr id="55" name="Rectangle 54">
            <a:extLst>
              <a:ext uri="{FF2B5EF4-FFF2-40B4-BE49-F238E27FC236}">
                <a16:creationId xmlns:a16="http://schemas.microsoft.com/office/drawing/2014/main" id="{69EE6261-9F7B-EF43-33B6-AAED6ADE68F6}"/>
              </a:ext>
            </a:extLst>
          </p:cNvPr>
          <p:cNvSpPr/>
          <p:nvPr/>
        </p:nvSpPr>
        <p:spPr>
          <a:xfrm>
            <a:off x="115147" y="4614767"/>
            <a:ext cx="1634802"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Reduced CO</a:t>
            </a:r>
            <a:r>
              <a:rPr lang="en-US" sz="1000" baseline="-25000" dirty="0">
                <a:solidFill>
                  <a:schemeClr val="tx1"/>
                </a:solidFill>
                <a:latin typeface="IntelOne Text" panose="020B0503020203020204" pitchFamily="34" charset="77"/>
              </a:rPr>
              <a:t>2</a:t>
            </a:r>
            <a:r>
              <a:rPr lang="en-US" sz="1000" dirty="0">
                <a:solidFill>
                  <a:schemeClr val="tx1"/>
                </a:solidFill>
                <a:latin typeface="IntelOne Text" panose="020B0503020203020204" pitchFamily="34" charset="77"/>
              </a:rPr>
              <a:t> </a:t>
            </a:r>
          </a:p>
          <a:p>
            <a:pPr algn="r"/>
            <a:r>
              <a:rPr lang="en-US" sz="1000" dirty="0">
                <a:solidFill>
                  <a:schemeClr val="tx1"/>
                </a:solidFill>
                <a:latin typeface="IntelOne Text" panose="020B0503020203020204" pitchFamily="34" charset="77"/>
              </a:rPr>
              <a:t>emissions</a:t>
            </a:r>
          </a:p>
        </p:txBody>
      </p:sp>
      <p:sp>
        <p:nvSpPr>
          <p:cNvPr id="56" name="Rectangle 55">
            <a:extLst>
              <a:ext uri="{FF2B5EF4-FFF2-40B4-BE49-F238E27FC236}">
                <a16:creationId xmlns:a16="http://schemas.microsoft.com/office/drawing/2014/main" id="{EC001974-F200-F19F-A8D0-74EEF3FF7565}"/>
              </a:ext>
            </a:extLst>
          </p:cNvPr>
          <p:cNvSpPr/>
          <p:nvPr/>
        </p:nvSpPr>
        <p:spPr>
          <a:xfrm>
            <a:off x="422714" y="5142664"/>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TCO savings</a:t>
            </a:r>
            <a:endParaRPr lang="en-US" sz="700" dirty="0">
              <a:solidFill>
                <a:schemeClr val="tx1"/>
              </a:solidFill>
              <a:latin typeface="IntelOne Text" panose="020B0503020203020204" pitchFamily="34" charset="77"/>
            </a:endParaRPr>
          </a:p>
        </p:txBody>
      </p:sp>
      <p:sp>
        <p:nvSpPr>
          <p:cNvPr id="57" name="Rectangle 56">
            <a:extLst>
              <a:ext uri="{FF2B5EF4-FFF2-40B4-BE49-F238E27FC236}">
                <a16:creationId xmlns:a16="http://schemas.microsoft.com/office/drawing/2014/main" id="{86574917-607D-FCC5-A5EA-41D1AF43EA0B}"/>
              </a:ext>
            </a:extLst>
          </p:cNvPr>
          <p:cNvSpPr/>
          <p:nvPr/>
        </p:nvSpPr>
        <p:spPr>
          <a:xfrm>
            <a:off x="422715" y="5707208"/>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 TCO savings*</a:t>
            </a:r>
          </a:p>
        </p:txBody>
      </p:sp>
      <p:sp>
        <p:nvSpPr>
          <p:cNvPr id="58" name="TextBox 57">
            <a:extLst>
              <a:ext uri="{FF2B5EF4-FFF2-40B4-BE49-F238E27FC236}">
                <a16:creationId xmlns:a16="http://schemas.microsoft.com/office/drawing/2014/main" id="{E0C3D34A-AB27-366F-D25A-789F97F93C3E}"/>
              </a:ext>
            </a:extLst>
          </p:cNvPr>
          <p:cNvSpPr txBox="1"/>
          <p:nvPr/>
        </p:nvSpPr>
        <p:spPr>
          <a:xfrm>
            <a:off x="6056332" y="2903890"/>
            <a:ext cx="1340021"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4.29x</a:t>
            </a:r>
          </a:p>
        </p:txBody>
      </p:sp>
      <p:sp>
        <p:nvSpPr>
          <p:cNvPr id="59" name="TextBox 58">
            <a:extLst>
              <a:ext uri="{FF2B5EF4-FFF2-40B4-BE49-F238E27FC236}">
                <a16:creationId xmlns:a16="http://schemas.microsoft.com/office/drawing/2014/main" id="{6E415A98-0D5E-60B4-145F-3B46FC232570}"/>
              </a:ext>
            </a:extLst>
          </p:cNvPr>
          <p:cNvSpPr txBox="1"/>
          <p:nvPr/>
        </p:nvSpPr>
        <p:spPr>
          <a:xfrm>
            <a:off x="5558822" y="3568848"/>
            <a:ext cx="2335040" cy="369332"/>
          </a:xfrm>
          <a:prstGeom prst="rect">
            <a:avLst/>
          </a:prstGeom>
          <a:noFill/>
        </p:spPr>
        <p:txBody>
          <a:bodyPr wrap="square" rtlCol="0">
            <a:spAutoFit/>
          </a:bodyPr>
          <a:lstStyle/>
          <a:p>
            <a:pPr algn="ctr"/>
            <a:r>
              <a:rPr lang="en-US">
                <a:solidFill>
                  <a:srgbClr val="FEC91B"/>
                </a:solidFill>
                <a:latin typeface="IntelOne Text Medium" panose="020B0503020203020204" pitchFamily="34" charset="77"/>
              </a:rPr>
              <a:t>780 to 180 servers</a:t>
            </a:r>
          </a:p>
        </p:txBody>
      </p:sp>
      <p:sp>
        <p:nvSpPr>
          <p:cNvPr id="60" name="TextBox 59">
            <a:extLst>
              <a:ext uri="{FF2B5EF4-FFF2-40B4-BE49-F238E27FC236}">
                <a16:creationId xmlns:a16="http://schemas.microsoft.com/office/drawing/2014/main" id="{F5DBF735-8F18-DEAE-4AC7-219A1DB1CDED}"/>
              </a:ext>
            </a:extLst>
          </p:cNvPr>
          <p:cNvSpPr txBox="1"/>
          <p:nvPr/>
        </p:nvSpPr>
        <p:spPr>
          <a:xfrm>
            <a:off x="5748653" y="4103777"/>
            <a:ext cx="195537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14,735 MWh</a:t>
            </a:r>
          </a:p>
        </p:txBody>
      </p:sp>
      <p:sp>
        <p:nvSpPr>
          <p:cNvPr id="61" name="TextBox 60">
            <a:extLst>
              <a:ext uri="{FF2B5EF4-FFF2-40B4-BE49-F238E27FC236}">
                <a16:creationId xmlns:a16="http://schemas.microsoft.com/office/drawing/2014/main" id="{4FF45BFD-1174-DB86-64B6-FEF5298F6592}"/>
              </a:ext>
            </a:extLst>
          </p:cNvPr>
          <p:cNvSpPr txBox="1"/>
          <p:nvPr/>
        </p:nvSpPr>
        <p:spPr>
          <a:xfrm>
            <a:off x="5596620" y="4634865"/>
            <a:ext cx="2259445"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6,247 </a:t>
            </a:r>
            <a:r>
              <a:rPr lang="en-US" sz="1400">
                <a:solidFill>
                  <a:schemeClr val="bg1"/>
                </a:solidFill>
                <a:latin typeface="IntelOne Text Light" panose="020B0403020203020204" pitchFamily="34" charset="77"/>
              </a:rPr>
              <a:t>metric tons</a:t>
            </a:r>
          </a:p>
        </p:txBody>
      </p:sp>
      <p:sp>
        <p:nvSpPr>
          <p:cNvPr id="62" name="TextBox 61">
            <a:extLst>
              <a:ext uri="{FF2B5EF4-FFF2-40B4-BE49-F238E27FC236}">
                <a16:creationId xmlns:a16="http://schemas.microsoft.com/office/drawing/2014/main" id="{D2A8E427-08D0-140B-E775-BEAC366A76EE}"/>
              </a:ext>
            </a:extLst>
          </p:cNvPr>
          <p:cNvSpPr txBox="1"/>
          <p:nvPr/>
        </p:nvSpPr>
        <p:spPr>
          <a:xfrm>
            <a:off x="6034461" y="5200077"/>
            <a:ext cx="138376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$3.2M</a:t>
            </a:r>
          </a:p>
        </p:txBody>
      </p:sp>
      <p:sp>
        <p:nvSpPr>
          <p:cNvPr id="63" name="TextBox 62">
            <a:extLst>
              <a:ext uri="{FF2B5EF4-FFF2-40B4-BE49-F238E27FC236}">
                <a16:creationId xmlns:a16="http://schemas.microsoft.com/office/drawing/2014/main" id="{510881D0-68FD-5028-0A42-CFB6CD9C7B0B}"/>
              </a:ext>
            </a:extLst>
          </p:cNvPr>
          <p:cNvSpPr txBox="1"/>
          <p:nvPr/>
        </p:nvSpPr>
        <p:spPr>
          <a:xfrm>
            <a:off x="5393290" y="5655354"/>
            <a:ext cx="2666105"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29%</a:t>
            </a:r>
          </a:p>
        </p:txBody>
      </p:sp>
      <p:sp>
        <p:nvSpPr>
          <p:cNvPr id="64" name="TextBox 63">
            <a:extLst>
              <a:ext uri="{FF2B5EF4-FFF2-40B4-BE49-F238E27FC236}">
                <a16:creationId xmlns:a16="http://schemas.microsoft.com/office/drawing/2014/main" id="{6B83FB25-A9B9-A0E2-F296-AA824F7B71C6}"/>
              </a:ext>
            </a:extLst>
          </p:cNvPr>
          <p:cNvSpPr txBox="1"/>
          <p:nvPr/>
        </p:nvSpPr>
        <p:spPr>
          <a:xfrm>
            <a:off x="5276058" y="2325550"/>
            <a:ext cx="2900569" cy="430840"/>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MySQL OLTP </a:t>
            </a:r>
          </a:p>
          <a:p>
            <a:pPr algn="ctr"/>
            <a:r>
              <a:rPr lang="en-US" sz="1000" dirty="0">
                <a:solidFill>
                  <a:schemeClr val="bg1"/>
                </a:solidFill>
                <a:latin typeface="IntelOne Text Medium" panose="020B0503020203020204" pitchFamily="34" charset="77"/>
              </a:rPr>
              <a:t>(1S </a:t>
            </a:r>
            <a:r>
              <a:rPr lang="en-US" sz="1000" dirty="0" err="1">
                <a:solidFill>
                  <a:schemeClr val="bg1"/>
                </a:solidFill>
                <a:latin typeface="IntelOne Text Medium" panose="020B0503020203020204" pitchFamily="34" charset="77"/>
              </a:rPr>
              <a:t>HammerDB</a:t>
            </a:r>
            <a:r>
              <a:rPr lang="en-US" sz="1000" dirty="0">
                <a:solidFill>
                  <a:schemeClr val="bg1"/>
                </a:solidFill>
                <a:latin typeface="IntelOne Text Medium" panose="020B0503020203020204" pitchFamily="34" charset="77"/>
              </a:rPr>
              <a:t>)</a:t>
            </a:r>
            <a:endParaRPr lang="en-US" sz="1000" baseline="30000" dirty="0">
              <a:solidFill>
                <a:schemeClr val="bg1"/>
              </a:solidFill>
              <a:latin typeface="IntelOne Text Medium" panose="020B0503020203020204" pitchFamily="34" charset="77"/>
            </a:endParaRPr>
          </a:p>
        </p:txBody>
      </p:sp>
      <p:sp>
        <p:nvSpPr>
          <p:cNvPr id="25" name="TextBox 24">
            <a:extLst>
              <a:ext uri="{FF2B5EF4-FFF2-40B4-BE49-F238E27FC236}">
                <a16:creationId xmlns:a16="http://schemas.microsoft.com/office/drawing/2014/main" id="{0635E019-A41D-325D-E433-5B6893E89FC0}"/>
              </a:ext>
            </a:extLst>
          </p:cNvPr>
          <p:cNvSpPr txBox="1"/>
          <p:nvPr/>
        </p:nvSpPr>
        <p:spPr>
          <a:xfrm>
            <a:off x="8598474" y="1491287"/>
            <a:ext cx="3277641" cy="732194"/>
          </a:xfrm>
          <a:prstGeom prst="rect">
            <a:avLst/>
          </a:prstGeom>
          <a:solidFill>
            <a:srgbClr val="00285A"/>
          </a:solidFill>
        </p:spPr>
        <p:txBody>
          <a:bodyPr wrap="square" lIns="548640" tIns="182880" rIns="182880" bIns="182880" anchor="ctr" anchorCtr="0">
            <a:noAutofit/>
          </a:bodyPr>
          <a:lstStyle/>
          <a:p>
            <a:r>
              <a:rPr lang="en-US" sz="1400">
                <a:solidFill>
                  <a:schemeClr val="bg1"/>
                </a:solidFill>
                <a:latin typeface="IntelOne Text Medium" panose="020B0503020203020204" pitchFamily="34" charset="77"/>
              </a:rPr>
              <a:t>Higher core counts</a:t>
            </a:r>
            <a:r>
              <a:rPr lang="en-US" sz="1000">
                <a:solidFill>
                  <a:schemeClr val="bg1"/>
                </a:solidFill>
              </a:rPr>
              <a:t>, </a:t>
            </a:r>
            <a:r>
              <a:rPr lang="en-US" sz="1000">
                <a:solidFill>
                  <a:schemeClr val="bg1"/>
                </a:solidFill>
                <a:latin typeface="IntelOne Display Light" panose="020B0403020203020204" pitchFamily="34" charset="0"/>
                <a:cs typeface="IntelOne Display TH Light" panose="020B0403020203020204" pitchFamily="34" charset="-34"/>
              </a:rPr>
              <a:t>featuring up to 86 P-cores on the 6700 series and up to  128 P-cores for 6900 series</a:t>
            </a:r>
          </a:p>
        </p:txBody>
      </p:sp>
      <p:sp>
        <p:nvSpPr>
          <p:cNvPr id="26" name="TextBox 25">
            <a:extLst>
              <a:ext uri="{FF2B5EF4-FFF2-40B4-BE49-F238E27FC236}">
                <a16:creationId xmlns:a16="http://schemas.microsoft.com/office/drawing/2014/main" id="{92672459-7D7F-BA05-0F99-8322203CE19C}"/>
              </a:ext>
            </a:extLst>
          </p:cNvPr>
          <p:cNvSpPr txBox="1"/>
          <p:nvPr/>
        </p:nvSpPr>
        <p:spPr>
          <a:xfrm>
            <a:off x="8598474" y="2308031"/>
            <a:ext cx="3277641" cy="1190544"/>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Display Light" panose="020B0403020203020204" pitchFamily="34" charset="0"/>
              </a:rPr>
              <a:t>Increased bandwidth and cache </a:t>
            </a:r>
            <a:br>
              <a:rPr lang="en-US" sz="1000">
                <a:solidFill>
                  <a:schemeClr val="bg1"/>
                </a:solidFill>
                <a:latin typeface="IntelOne Display Light" panose="020B0403020203020204" pitchFamily="34" charset="0"/>
              </a:rPr>
            </a:br>
            <a:r>
              <a:rPr lang="en-US" sz="1000">
                <a:solidFill>
                  <a:schemeClr val="bg1"/>
                </a:solidFill>
                <a:latin typeface="IntelOne Display Light" panose="020B0403020203020204" pitchFamily="34" charset="0"/>
              </a:rPr>
              <a:t>memory with MRDIMM memory support (P-core only) and delivering</a:t>
            </a:r>
            <a:br>
              <a:rPr lang="en-US" sz="1000">
                <a:solidFill>
                  <a:schemeClr val="bg1"/>
                </a:solidFill>
                <a:latin typeface="IntelOne Display Light" panose="020B0403020203020204" pitchFamily="34" charset="0"/>
              </a:rPr>
            </a:br>
            <a:r>
              <a:rPr lang="en-US" sz="1400">
                <a:solidFill>
                  <a:schemeClr val="bg1"/>
                </a:solidFill>
                <a:latin typeface="IntelOne Text Medium" panose="020B0503020203020204" pitchFamily="34" charset="77"/>
              </a:rPr>
              <a:t>up to 504MB low-latency </a:t>
            </a:r>
            <a:br>
              <a:rPr lang="en-US" sz="1400">
                <a:solidFill>
                  <a:schemeClr val="bg1"/>
                </a:solidFill>
                <a:latin typeface="IntelOne Text Medium" panose="020B0503020203020204" pitchFamily="34" charset="77"/>
              </a:rPr>
            </a:br>
            <a:r>
              <a:rPr lang="en-US" sz="1400">
                <a:solidFill>
                  <a:schemeClr val="bg1"/>
                </a:solidFill>
                <a:latin typeface="IntelOne Text Medium" panose="020B0503020203020204" pitchFamily="34" charset="77"/>
              </a:rPr>
              <a:t>last-level cache</a:t>
            </a:r>
          </a:p>
        </p:txBody>
      </p:sp>
      <p:sp>
        <p:nvSpPr>
          <p:cNvPr id="27" name="TextBox 26">
            <a:extLst>
              <a:ext uri="{FF2B5EF4-FFF2-40B4-BE49-F238E27FC236}">
                <a16:creationId xmlns:a16="http://schemas.microsoft.com/office/drawing/2014/main" id="{F9666AF0-D49B-2159-F24B-846A83576DD6}"/>
              </a:ext>
            </a:extLst>
          </p:cNvPr>
          <p:cNvSpPr txBox="1"/>
          <p:nvPr/>
        </p:nvSpPr>
        <p:spPr>
          <a:xfrm>
            <a:off x="8598474" y="3583125"/>
            <a:ext cx="3277641" cy="998411"/>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Display Light" panose="020B0403020203020204" pitchFamily="34" charset="0"/>
              </a:rPr>
              <a:t>Offers</a:t>
            </a:r>
            <a:r>
              <a:rPr lang="en-US" sz="1000">
                <a:solidFill>
                  <a:schemeClr val="bg1"/>
                </a:solidFill>
              </a:rPr>
              <a:t> </a:t>
            </a:r>
            <a:r>
              <a:rPr lang="en-US" sz="1400">
                <a:solidFill>
                  <a:schemeClr val="bg1"/>
                </a:solidFill>
                <a:latin typeface="IntelOne Text Medium" panose="020B0503020203020204" pitchFamily="34" charset="77"/>
              </a:rPr>
              <a:t>built-in accelerators</a:t>
            </a:r>
            <a:r>
              <a:rPr lang="en-US" sz="1000">
                <a:solidFill>
                  <a:schemeClr val="bg1"/>
                </a:solidFill>
              </a:rPr>
              <a:t> like </a:t>
            </a:r>
            <a:r>
              <a:rPr lang="en-US" sz="1000">
                <a:solidFill>
                  <a:schemeClr val="bg1"/>
                </a:solidFill>
                <a:latin typeface="IntelOne Display Light" panose="020B0403020203020204" pitchFamily="34" charset="0"/>
              </a:rPr>
              <a:t>Intel® In-Memory Analytics Accelerator, Intel® </a:t>
            </a:r>
            <a:r>
              <a:rPr lang="en-US" sz="1000" err="1">
                <a:solidFill>
                  <a:schemeClr val="bg1"/>
                </a:solidFill>
                <a:latin typeface="IntelOne Display Light" panose="020B0403020203020204" pitchFamily="34" charset="0"/>
              </a:rPr>
              <a:t>QuickAssist</a:t>
            </a:r>
            <a:r>
              <a:rPr lang="en-US" sz="1000">
                <a:solidFill>
                  <a:schemeClr val="bg1"/>
                </a:solidFill>
                <a:latin typeface="IntelOne Display Light" panose="020B0403020203020204" pitchFamily="34" charset="0"/>
              </a:rPr>
              <a:t> Technology, and  </a:t>
            </a:r>
            <a:br>
              <a:rPr lang="en-US" sz="1000">
                <a:solidFill>
                  <a:schemeClr val="bg1"/>
                </a:solidFill>
                <a:latin typeface="IntelOne Display Light" panose="020B0403020203020204" pitchFamily="34" charset="0"/>
              </a:rPr>
            </a:br>
            <a:r>
              <a:rPr lang="en-US" sz="1000">
                <a:solidFill>
                  <a:schemeClr val="bg1"/>
                </a:solidFill>
                <a:latin typeface="IntelOne Display Light" panose="020B0403020203020204" pitchFamily="34" charset="0"/>
              </a:rPr>
              <a:t>Intel® Data Streaming Accelerator</a:t>
            </a:r>
          </a:p>
        </p:txBody>
      </p:sp>
      <p:sp>
        <p:nvSpPr>
          <p:cNvPr id="28" name="TextBox 27">
            <a:extLst>
              <a:ext uri="{FF2B5EF4-FFF2-40B4-BE49-F238E27FC236}">
                <a16:creationId xmlns:a16="http://schemas.microsoft.com/office/drawing/2014/main" id="{CE6FA51A-7CF9-FC5F-C001-8BD7E2E05F6D}"/>
              </a:ext>
            </a:extLst>
          </p:cNvPr>
          <p:cNvSpPr txBox="1"/>
          <p:nvPr/>
        </p:nvSpPr>
        <p:spPr>
          <a:xfrm>
            <a:off x="8598474" y="5490799"/>
            <a:ext cx="3277641" cy="729906"/>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Display Light" panose="020B0403020203020204" pitchFamily="34" charset="0"/>
              </a:rPr>
              <a:t>Strengthens</a:t>
            </a:r>
            <a:r>
              <a:rPr lang="en-US" sz="1000">
                <a:solidFill>
                  <a:schemeClr val="bg1"/>
                </a:solidFill>
              </a:rPr>
              <a:t> </a:t>
            </a:r>
            <a:r>
              <a:rPr lang="en-US" sz="1400">
                <a:solidFill>
                  <a:schemeClr val="bg1"/>
                </a:solidFill>
                <a:latin typeface="IntelOne Text Medium" panose="020B0503020203020204" pitchFamily="34" charset="77"/>
              </a:rPr>
              <a:t>security</a:t>
            </a:r>
            <a:r>
              <a:rPr lang="en-US" sz="1000">
                <a:solidFill>
                  <a:schemeClr val="bg1"/>
                </a:solidFill>
              </a:rPr>
              <a:t> </a:t>
            </a:r>
            <a:r>
              <a:rPr lang="en-US" sz="1000">
                <a:solidFill>
                  <a:schemeClr val="bg1"/>
                </a:solidFill>
                <a:latin typeface="IntelOne Display Light" panose="020B0403020203020204" pitchFamily="34" charset="0"/>
              </a:rPr>
              <a:t>with Intel® SGX,  Intel® TDX and Intel TDX Connect (only for Xeon 6 P-cores)</a:t>
            </a:r>
          </a:p>
        </p:txBody>
      </p:sp>
      <p:pic>
        <p:nvPicPr>
          <p:cNvPr id="29" name="Picture 28">
            <a:extLst>
              <a:ext uri="{FF2B5EF4-FFF2-40B4-BE49-F238E27FC236}">
                <a16:creationId xmlns:a16="http://schemas.microsoft.com/office/drawing/2014/main" id="{1778700A-3388-55FC-FC09-C41587DB7EE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1616865"/>
            <a:ext cx="497299" cy="480905"/>
          </a:xfrm>
          <a:prstGeom prst="rect">
            <a:avLst/>
          </a:prstGeom>
        </p:spPr>
      </p:pic>
      <p:sp>
        <p:nvSpPr>
          <p:cNvPr id="31" name="Slide Number Placeholder 5">
            <a:extLst>
              <a:ext uri="{FF2B5EF4-FFF2-40B4-BE49-F238E27FC236}">
                <a16:creationId xmlns:a16="http://schemas.microsoft.com/office/drawing/2014/main" id="{1CB981D2-A4F9-1813-B129-9A3B7C9A6CBD}"/>
              </a:ext>
            </a:extLst>
          </p:cNvPr>
          <p:cNvSpPr txBox="1">
            <a:spLocks/>
          </p:cNvSpPr>
          <p:nvPr/>
        </p:nvSpPr>
        <p:spPr>
          <a:xfrm>
            <a:off x="11702735" y="6409418"/>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13</a:t>
            </a:fld>
            <a:endParaRPr lang="en-US" sz="1000">
              <a:solidFill>
                <a:schemeClr val="bg1"/>
              </a:solidFill>
            </a:endParaRPr>
          </a:p>
        </p:txBody>
      </p:sp>
      <p:pic>
        <p:nvPicPr>
          <p:cNvPr id="32" name="Picture 31">
            <a:extLst>
              <a:ext uri="{FF2B5EF4-FFF2-40B4-BE49-F238E27FC236}">
                <a16:creationId xmlns:a16="http://schemas.microsoft.com/office/drawing/2014/main" id="{FA4C86A5-FF83-22B0-E1E5-01A494EC635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2677569"/>
            <a:ext cx="497299" cy="480905"/>
          </a:xfrm>
          <a:prstGeom prst="rect">
            <a:avLst/>
          </a:prstGeom>
        </p:spPr>
      </p:pic>
      <p:pic>
        <p:nvPicPr>
          <p:cNvPr id="33" name="Picture 32">
            <a:extLst>
              <a:ext uri="{FF2B5EF4-FFF2-40B4-BE49-F238E27FC236}">
                <a16:creationId xmlns:a16="http://schemas.microsoft.com/office/drawing/2014/main" id="{3717ABBC-FDFA-FD89-C0E6-B3C4AEC0A5B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3890659"/>
            <a:ext cx="497299" cy="480905"/>
          </a:xfrm>
          <a:prstGeom prst="rect">
            <a:avLst/>
          </a:prstGeom>
        </p:spPr>
      </p:pic>
      <p:pic>
        <p:nvPicPr>
          <p:cNvPr id="34" name="Picture 33">
            <a:extLst>
              <a:ext uri="{FF2B5EF4-FFF2-40B4-BE49-F238E27FC236}">
                <a16:creationId xmlns:a16="http://schemas.microsoft.com/office/drawing/2014/main" id="{3E5C62B2-68C1-728D-4E7C-4B4C4E68AC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5626027"/>
            <a:ext cx="497299" cy="480905"/>
          </a:xfrm>
          <a:prstGeom prst="rect">
            <a:avLst/>
          </a:prstGeom>
        </p:spPr>
      </p:pic>
      <p:sp>
        <p:nvSpPr>
          <p:cNvPr id="66" name="TextBox 65">
            <a:extLst>
              <a:ext uri="{FF2B5EF4-FFF2-40B4-BE49-F238E27FC236}">
                <a16:creationId xmlns:a16="http://schemas.microsoft.com/office/drawing/2014/main" id="{A7B9B06B-0EB8-730A-BA03-6F4745044B9F}"/>
              </a:ext>
            </a:extLst>
          </p:cNvPr>
          <p:cNvSpPr txBox="1"/>
          <p:nvPr/>
        </p:nvSpPr>
        <p:spPr>
          <a:xfrm>
            <a:off x="8598474" y="4666022"/>
            <a:ext cx="3277641" cy="729905"/>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Display Light" panose="020B0403020203020204" pitchFamily="34" charset="0"/>
              </a:rPr>
              <a:t>Delivers</a:t>
            </a:r>
            <a:r>
              <a:rPr lang="en-US" sz="1000">
                <a:solidFill>
                  <a:schemeClr val="bg1"/>
                </a:solidFill>
              </a:rPr>
              <a:t> </a:t>
            </a:r>
            <a:r>
              <a:rPr lang="en-US" sz="1400">
                <a:solidFill>
                  <a:schemeClr val="bg1"/>
                </a:solidFill>
                <a:latin typeface="IntelOne Text Medium" panose="020B0503020203020204" pitchFamily="34" charset="77"/>
              </a:rPr>
              <a:t>scalability</a:t>
            </a:r>
            <a:r>
              <a:rPr lang="en-US" sz="1000">
                <a:solidFill>
                  <a:schemeClr val="bg1"/>
                </a:solidFill>
              </a:rPr>
              <a:t> </a:t>
            </a:r>
            <a:r>
              <a:rPr lang="en-US" sz="1000">
                <a:solidFill>
                  <a:schemeClr val="bg1"/>
                </a:solidFill>
                <a:latin typeface="IntelOne Display Light" panose="020B0403020203020204" pitchFamily="34" charset="0"/>
              </a:rPr>
              <a:t>with 1S, 2S, 4S, </a:t>
            </a:r>
            <a:br>
              <a:rPr lang="en-US" sz="1000">
                <a:solidFill>
                  <a:schemeClr val="bg1"/>
                </a:solidFill>
                <a:latin typeface="IntelOne Display Light" panose="020B0403020203020204" pitchFamily="34" charset="0"/>
              </a:rPr>
            </a:br>
            <a:r>
              <a:rPr lang="en-US" sz="1000">
                <a:solidFill>
                  <a:schemeClr val="bg1"/>
                </a:solidFill>
                <a:latin typeface="IntelOne Display Light" panose="020B0403020203020204" pitchFamily="34" charset="0"/>
              </a:rPr>
              <a:t>and 8S options (4S/8S only for 6700P)</a:t>
            </a:r>
          </a:p>
        </p:txBody>
      </p:sp>
      <p:pic>
        <p:nvPicPr>
          <p:cNvPr id="67" name="Picture 66">
            <a:extLst>
              <a:ext uri="{FF2B5EF4-FFF2-40B4-BE49-F238E27FC236}">
                <a16:creationId xmlns:a16="http://schemas.microsoft.com/office/drawing/2014/main" id="{6A218B83-EEBF-C127-2D61-05EBFF87049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4791971"/>
            <a:ext cx="497299" cy="480905"/>
          </a:xfrm>
          <a:prstGeom prst="rect">
            <a:avLst/>
          </a:prstGeom>
        </p:spPr>
      </p:pic>
      <p:sp>
        <p:nvSpPr>
          <p:cNvPr id="2" name="TextBox 1">
            <a:extLst>
              <a:ext uri="{FF2B5EF4-FFF2-40B4-BE49-F238E27FC236}">
                <a16:creationId xmlns:a16="http://schemas.microsoft.com/office/drawing/2014/main" id="{C2004036-02F5-5758-2DF3-02D0FA541940}"/>
              </a:ext>
            </a:extLst>
          </p:cNvPr>
          <p:cNvSpPr txBox="1"/>
          <p:nvPr/>
        </p:nvSpPr>
        <p:spPr>
          <a:xfrm>
            <a:off x="4190712" y="6393231"/>
            <a:ext cx="6792412" cy="215444"/>
          </a:xfrm>
          <a:prstGeom prst="rect">
            <a:avLst/>
          </a:prstGeom>
          <a:noFill/>
        </p:spPr>
        <p:txBody>
          <a:bodyPr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*Based on US energy costs, estimated over 4 years</a:t>
            </a:r>
          </a:p>
        </p:txBody>
      </p:sp>
      <p:sp>
        <p:nvSpPr>
          <p:cNvPr id="3" name="TextBox 2">
            <a:extLst>
              <a:ext uri="{FF2B5EF4-FFF2-40B4-BE49-F238E27FC236}">
                <a16:creationId xmlns:a16="http://schemas.microsoft.com/office/drawing/2014/main" id="{FB83CDE8-D16F-ECFD-ACF3-580C7A7DC7EB}"/>
              </a:ext>
            </a:extLst>
          </p:cNvPr>
          <p:cNvSpPr txBox="1"/>
          <p:nvPr/>
        </p:nvSpPr>
        <p:spPr>
          <a:xfrm>
            <a:off x="4190711" y="6595110"/>
            <a:ext cx="10613551"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b" anchorCtr="0">
            <a:spAutoFit/>
          </a:bodyPr>
          <a:lstStyle/>
          <a:p>
            <a:pPr defTabSz="3251036" hangingPunct="0"/>
            <a:r>
              <a:rPr lang="en-US" sz="800" dirty="0">
                <a:latin typeface="+mj-lt"/>
                <a:sym typeface="Helvetica Neue"/>
              </a:rPr>
              <a:t>See [T5, 7T24] intel.com/</a:t>
            </a:r>
            <a:r>
              <a:rPr lang="en-US" sz="800" dirty="0" err="1">
                <a:latin typeface="+mj-lt"/>
                <a:sym typeface="Helvetica Neue"/>
              </a:rPr>
              <a:t>processorclaims</a:t>
            </a:r>
            <a:r>
              <a:rPr lang="en-US" sz="800" dirty="0">
                <a:latin typeface="+mj-lt"/>
                <a:sym typeface="Helvetica Neue"/>
              </a:rPr>
              <a:t>: 5th Gen and  Intel Xeon 6.  Results may vary</a:t>
            </a:r>
          </a:p>
        </p:txBody>
      </p:sp>
    </p:spTree>
    <p:extLst>
      <p:ext uri="{BB962C8B-B14F-4D97-AF65-F5344CB8AC3E}">
        <p14:creationId xmlns:p14="http://schemas.microsoft.com/office/powerpoint/2010/main" val="196227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CC757-3EAE-B592-D732-A6C75E0C98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2EC8B8-1A8F-ABE9-E328-05E6C67C55E9}"/>
              </a:ext>
            </a:extLst>
          </p:cNvPr>
          <p:cNvSpPr txBox="1"/>
          <p:nvPr/>
        </p:nvSpPr>
        <p:spPr>
          <a:xfrm>
            <a:off x="6617101" y="1293164"/>
            <a:ext cx="5245645" cy="588068"/>
          </a:xfrm>
          <a:prstGeom prst="rect">
            <a:avLst/>
          </a:prstGeom>
          <a:solidFill>
            <a:schemeClr val="bg1"/>
          </a:solidFill>
          <a:ln w="12700">
            <a:solidFill>
              <a:srgbClr val="005B85"/>
            </a:solidFill>
          </a:ln>
        </p:spPr>
        <p:txBody>
          <a:bodyPr wrap="square" lIns="0" tIns="0" rIns="0" bIns="0" rtlCol="0" anchor="ctr" anchorCtr="0">
            <a:noAutofit/>
          </a:bodyPr>
          <a:lstStyle/>
          <a:p>
            <a:pPr algn="ctr"/>
            <a:r>
              <a:rPr lang="en-US" sz="1400" dirty="0">
                <a:solidFill>
                  <a:srgbClr val="005B85"/>
                </a:solidFill>
                <a:latin typeface="IntelOne Text Medium" panose="020B0503020203020204" pitchFamily="34" charset="77"/>
              </a:rPr>
              <a:t>5th Gen Intel Xeon </a:t>
            </a:r>
          </a:p>
          <a:p>
            <a:pPr algn="ctr"/>
            <a:r>
              <a:rPr lang="en-US" sz="1100" dirty="0">
                <a:solidFill>
                  <a:schemeClr val="accent1"/>
                </a:solidFill>
                <a:latin typeface="IntelOne Text" panose="020B0503020203020204" pitchFamily="34" charset="77"/>
              </a:rPr>
              <a:t>vs. AMD EPYC 9554 (Genoa)</a:t>
            </a:r>
          </a:p>
        </p:txBody>
      </p:sp>
      <p:sp>
        <p:nvSpPr>
          <p:cNvPr id="4" name="TextBox 3">
            <a:extLst>
              <a:ext uri="{FF2B5EF4-FFF2-40B4-BE49-F238E27FC236}">
                <a16:creationId xmlns:a16="http://schemas.microsoft.com/office/drawing/2014/main" id="{CF44DC96-6DD6-5179-2BFA-60FDDF2937E8}"/>
              </a:ext>
            </a:extLst>
          </p:cNvPr>
          <p:cNvSpPr txBox="1"/>
          <p:nvPr/>
        </p:nvSpPr>
        <p:spPr>
          <a:xfrm>
            <a:off x="3999407" y="1293164"/>
            <a:ext cx="2617695" cy="693543"/>
          </a:xfrm>
          <a:prstGeom prst="rect">
            <a:avLst/>
          </a:prstGeom>
          <a:solidFill>
            <a:schemeClr val="bg1"/>
          </a:solidFill>
          <a:ln w="12700">
            <a:solidFill>
              <a:srgbClr val="004A86"/>
            </a:solidFill>
          </a:ln>
        </p:spPr>
        <p:txBody>
          <a:bodyPr wrap="square" lIns="0" tIns="91440" rIns="0" bIns="0" rtlCol="0" anchor="t" anchorCtr="0">
            <a:noAutofit/>
          </a:bodyPr>
          <a:lstStyle/>
          <a:p>
            <a:pPr algn="ctr"/>
            <a:r>
              <a:rPr lang="en-US" sz="1400" dirty="0">
                <a:solidFill>
                  <a:schemeClr val="accent1"/>
                </a:solidFill>
                <a:latin typeface="IntelOne Text Medium" panose="020B0503020203020204" pitchFamily="34" charset="77"/>
              </a:rPr>
              <a:t>Intel Xeon 6900P </a:t>
            </a:r>
            <a:br>
              <a:rPr lang="en-US" sz="1400" dirty="0">
                <a:solidFill>
                  <a:schemeClr val="accent1"/>
                </a:solidFill>
                <a:latin typeface="IntelOne Text Medium" panose="020B0503020203020204" pitchFamily="34" charset="77"/>
              </a:rPr>
            </a:br>
            <a:r>
              <a:rPr lang="en-US" sz="1100" dirty="0">
                <a:solidFill>
                  <a:schemeClr val="accent1"/>
                </a:solidFill>
                <a:latin typeface="IntelOne Text" panose="020B0503020203020204" pitchFamily="34" charset="77"/>
              </a:rPr>
              <a:t>vs. AMD EPYC 9535 (Turin)</a:t>
            </a:r>
            <a:endParaRPr lang="en-US" sz="1100" baseline="30000" dirty="0">
              <a:solidFill>
                <a:schemeClr val="accent1"/>
              </a:solidFill>
              <a:latin typeface="IntelOne Text" panose="020B0503020203020204" pitchFamily="34" charset="77"/>
            </a:endParaRPr>
          </a:p>
        </p:txBody>
      </p:sp>
      <p:sp>
        <p:nvSpPr>
          <p:cNvPr id="11" name="TextBox 10">
            <a:extLst>
              <a:ext uri="{FF2B5EF4-FFF2-40B4-BE49-F238E27FC236}">
                <a16:creationId xmlns:a16="http://schemas.microsoft.com/office/drawing/2014/main" id="{763B5162-D465-6BD1-0F29-3E949E4C4364}"/>
              </a:ext>
            </a:extLst>
          </p:cNvPr>
          <p:cNvSpPr txBox="1"/>
          <p:nvPr/>
        </p:nvSpPr>
        <p:spPr>
          <a:xfrm>
            <a:off x="1366960" y="1293164"/>
            <a:ext cx="2640024" cy="729542"/>
          </a:xfrm>
          <a:prstGeom prst="rect">
            <a:avLst/>
          </a:prstGeom>
          <a:solidFill>
            <a:schemeClr val="bg1"/>
          </a:solidFill>
          <a:ln w="12700">
            <a:solidFill>
              <a:srgbClr val="0068B5"/>
            </a:solidFill>
          </a:ln>
        </p:spPr>
        <p:txBody>
          <a:bodyPr wrap="square" lIns="0" tIns="91440" rIns="0" bIns="0" rtlCol="0" anchor="t" anchorCtr="0">
            <a:noAutofit/>
          </a:bodyPr>
          <a:lstStyle/>
          <a:p>
            <a:pPr algn="ctr"/>
            <a:r>
              <a:rPr lang="en-US" sz="1400" dirty="0">
                <a:solidFill>
                  <a:srgbClr val="0068B5"/>
                </a:solidFill>
                <a:latin typeface="IntelOne Text Medium" panose="020B0503020203020204" pitchFamily="34" charset="77"/>
              </a:rPr>
              <a:t>Intel Xeon 6900P</a:t>
            </a:r>
            <a:br>
              <a:rPr lang="en-US" sz="1400" dirty="0">
                <a:solidFill>
                  <a:srgbClr val="0068B5"/>
                </a:solidFill>
                <a:latin typeface="IntelOne Text Medium" panose="020B0503020203020204" pitchFamily="34" charset="77"/>
              </a:rPr>
            </a:br>
            <a:r>
              <a:rPr lang="en-US" sz="1100" dirty="0">
                <a:solidFill>
                  <a:srgbClr val="0068B5"/>
                </a:solidFill>
                <a:latin typeface="IntelOne Text" panose="020B0503020203020204" pitchFamily="34" charset="77"/>
              </a:rPr>
              <a:t>vs. AMD EPYC 9654 (Turin)</a:t>
            </a:r>
            <a:endParaRPr lang="en-US" sz="1100" baseline="30000" dirty="0">
              <a:solidFill>
                <a:srgbClr val="0068B5"/>
              </a:solidFill>
              <a:latin typeface="IntelOne Text" panose="020B0503020203020204" pitchFamily="34" charset="77"/>
            </a:endParaRPr>
          </a:p>
        </p:txBody>
      </p:sp>
      <p:sp>
        <p:nvSpPr>
          <p:cNvPr id="14" name="TextBox 13">
            <a:extLst>
              <a:ext uri="{FF2B5EF4-FFF2-40B4-BE49-F238E27FC236}">
                <a16:creationId xmlns:a16="http://schemas.microsoft.com/office/drawing/2014/main" id="{37BDDC13-F27D-CEA2-01E0-BC23CB0C0CCA}"/>
              </a:ext>
            </a:extLst>
          </p:cNvPr>
          <p:cNvSpPr txBox="1"/>
          <p:nvPr/>
        </p:nvSpPr>
        <p:spPr>
          <a:xfrm>
            <a:off x="422713" y="643873"/>
            <a:ext cx="11010674" cy="461665"/>
          </a:xfrm>
          <a:prstGeom prst="rect">
            <a:avLst/>
          </a:prstGeom>
          <a:noFill/>
        </p:spPr>
        <p:txBody>
          <a:bodyPr wrap="square" lIns="0">
            <a:spAutoFit/>
          </a:bodyPr>
          <a:lstStyle/>
          <a:p>
            <a:r>
              <a:rPr kumimoji="0" lang="en-US" sz="1200" u="none" strike="noStrike" kern="1200" cap="none" spc="0" normalizeH="0" baseline="0" noProof="0">
                <a:ln>
                  <a:noFill/>
                </a:ln>
                <a:effectLst/>
                <a:uLnTx/>
                <a:uFillTx/>
                <a:latin typeface="IntelOne Text" panose="020B0503020203020204" pitchFamily="34" charset="77"/>
              </a:rPr>
              <a:t>Intel® Xeon® processors bring higher performance and TCO savings over AMD EPYC processors for data services workloads taking advantage of MRDIMMs and Intel Accelerators.</a:t>
            </a:r>
          </a:p>
        </p:txBody>
      </p:sp>
      <p:sp>
        <p:nvSpPr>
          <p:cNvPr id="15" name="Rectangle 14">
            <a:extLst>
              <a:ext uri="{FF2B5EF4-FFF2-40B4-BE49-F238E27FC236}">
                <a16:creationId xmlns:a16="http://schemas.microsoft.com/office/drawing/2014/main" id="{5FC1BE5C-33C1-9EDC-F1EC-6677A60750D3}"/>
              </a:ext>
            </a:extLst>
          </p:cNvPr>
          <p:cNvSpPr/>
          <p:nvPr/>
        </p:nvSpPr>
        <p:spPr>
          <a:xfrm>
            <a:off x="4003627" y="1871494"/>
            <a:ext cx="2624421" cy="4342627"/>
          </a:xfrm>
          <a:prstGeom prst="rect">
            <a:avLst/>
          </a:prstGeom>
          <a:gradFill>
            <a:gsLst>
              <a:gs pos="0">
                <a:srgbClr val="00285A"/>
              </a:gs>
              <a:gs pos="100000">
                <a:srgbClr val="004A86"/>
              </a:gs>
            </a:gsLst>
            <a:lin ang="16200000" scaled="1"/>
          </a:gradFill>
          <a:ln>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9E86D-8C67-1636-4C1D-8AB800DD910B}"/>
              </a:ext>
            </a:extLst>
          </p:cNvPr>
          <p:cNvSpPr/>
          <p:nvPr/>
        </p:nvSpPr>
        <p:spPr>
          <a:xfrm>
            <a:off x="6628048" y="1871494"/>
            <a:ext cx="5234699" cy="4342627"/>
          </a:xfrm>
          <a:prstGeom prst="rect">
            <a:avLst/>
          </a:prstGeom>
          <a:gradFill>
            <a:gsLst>
              <a:gs pos="0">
                <a:srgbClr val="004362"/>
              </a:gs>
              <a:gs pos="100000">
                <a:srgbClr val="005B85"/>
              </a:gs>
            </a:gsLst>
            <a:lin ang="16200000" scaled="1"/>
          </a:gradFill>
          <a:ln>
            <a:gradFill>
              <a:gsLst>
                <a:gs pos="0">
                  <a:srgbClr val="004362"/>
                </a:gs>
                <a:gs pos="100000">
                  <a:srgbClr val="005B8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343546-6341-F8DB-1582-AFDB35CDEBB8}"/>
              </a:ext>
            </a:extLst>
          </p:cNvPr>
          <p:cNvSpPr/>
          <p:nvPr/>
        </p:nvSpPr>
        <p:spPr>
          <a:xfrm>
            <a:off x="1366959" y="1871494"/>
            <a:ext cx="2636668" cy="4342627"/>
          </a:xfrm>
          <a:prstGeom prst="rect">
            <a:avLst/>
          </a:prstGeom>
          <a:gradFill>
            <a:gsLst>
              <a:gs pos="0">
                <a:srgbClr val="004A86"/>
              </a:gs>
              <a:gs pos="100000">
                <a:srgbClr val="0068B5"/>
              </a:gs>
            </a:gsLst>
            <a:lin ang="16200000" scaled="0"/>
          </a:gradFill>
          <a:ln>
            <a:gradFill>
              <a:gsLst>
                <a:gs pos="0">
                  <a:srgbClr val="004A86"/>
                </a:gs>
                <a:gs pos="100000">
                  <a:srgbClr val="0068B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F83ACE-025A-2AA8-EF98-FC30D0B62317}"/>
              </a:ext>
            </a:extLst>
          </p:cNvPr>
          <p:cNvSpPr/>
          <p:nvPr/>
        </p:nvSpPr>
        <p:spPr>
          <a:xfrm>
            <a:off x="-2" y="2625801"/>
            <a:ext cx="11862748" cy="614742"/>
          </a:xfrm>
          <a:prstGeom prst="rect">
            <a:avLst/>
          </a:prstGeom>
          <a:solidFill>
            <a:srgbClr val="00285A"/>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25FA58-C4F9-7400-396E-D1B9AA7DAB3A}"/>
              </a:ext>
            </a:extLst>
          </p:cNvPr>
          <p:cNvSpPr/>
          <p:nvPr/>
        </p:nvSpPr>
        <p:spPr>
          <a:xfrm>
            <a:off x="-2" y="5576204"/>
            <a:ext cx="11862748" cy="637923"/>
          </a:xfrm>
          <a:prstGeom prst="rect">
            <a:avLst/>
          </a:prstGeom>
          <a:solidFill>
            <a:srgbClr val="00285A"/>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E795890-5863-BEA2-4266-7645DBB07625}"/>
              </a:ext>
            </a:extLst>
          </p:cNvPr>
          <p:cNvCxnSpPr>
            <a:cxnSpLocks/>
          </p:cNvCxnSpPr>
          <p:nvPr/>
        </p:nvCxnSpPr>
        <p:spPr>
          <a:xfrm>
            <a:off x="369300" y="3820445"/>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1A14C4-EE42-D936-F436-0D3C85EA27AA}"/>
              </a:ext>
            </a:extLst>
          </p:cNvPr>
          <p:cNvCxnSpPr>
            <a:cxnSpLocks/>
          </p:cNvCxnSpPr>
          <p:nvPr/>
        </p:nvCxnSpPr>
        <p:spPr>
          <a:xfrm>
            <a:off x="369300" y="4411162"/>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0A657D5-6673-535A-01E7-75C18C6910E0}"/>
              </a:ext>
            </a:extLst>
          </p:cNvPr>
          <p:cNvCxnSpPr>
            <a:cxnSpLocks/>
          </p:cNvCxnSpPr>
          <p:nvPr/>
        </p:nvCxnSpPr>
        <p:spPr>
          <a:xfrm>
            <a:off x="369300" y="4989471"/>
            <a:ext cx="1151266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38B9BDC-FA8C-531E-5D81-8A356022DA4E}"/>
              </a:ext>
            </a:extLst>
          </p:cNvPr>
          <p:cNvSpPr txBox="1"/>
          <p:nvPr/>
        </p:nvSpPr>
        <p:spPr>
          <a:xfrm>
            <a:off x="1637119" y="1928617"/>
            <a:ext cx="2104247"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MongoDB (1S)</a:t>
            </a:r>
            <a:endParaRPr lang="en-US" sz="1000" baseline="30000" dirty="0">
              <a:solidFill>
                <a:schemeClr val="bg1"/>
              </a:solidFill>
              <a:latin typeface="IntelOne Text Medium" panose="020B0503020203020204" pitchFamily="34" charset="77"/>
            </a:endParaRPr>
          </a:p>
        </p:txBody>
      </p:sp>
      <p:sp>
        <p:nvSpPr>
          <p:cNvPr id="26" name="TextBox 25">
            <a:extLst>
              <a:ext uri="{FF2B5EF4-FFF2-40B4-BE49-F238E27FC236}">
                <a16:creationId xmlns:a16="http://schemas.microsoft.com/office/drawing/2014/main" id="{BA7A7A67-A390-BA73-EBFE-17EDEE8054FA}"/>
              </a:ext>
            </a:extLst>
          </p:cNvPr>
          <p:cNvSpPr txBox="1"/>
          <p:nvPr/>
        </p:nvSpPr>
        <p:spPr>
          <a:xfrm>
            <a:off x="1887877" y="2679932"/>
            <a:ext cx="1602730"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2x</a:t>
            </a:r>
          </a:p>
        </p:txBody>
      </p:sp>
      <p:sp>
        <p:nvSpPr>
          <p:cNvPr id="27" name="TextBox 26">
            <a:extLst>
              <a:ext uri="{FF2B5EF4-FFF2-40B4-BE49-F238E27FC236}">
                <a16:creationId xmlns:a16="http://schemas.microsoft.com/office/drawing/2014/main" id="{FAC3B10B-FA6E-5DAA-7A08-F91E263A14BF}"/>
              </a:ext>
            </a:extLst>
          </p:cNvPr>
          <p:cNvSpPr txBox="1"/>
          <p:nvPr/>
        </p:nvSpPr>
        <p:spPr>
          <a:xfrm>
            <a:off x="1614828" y="3333372"/>
            <a:ext cx="2148828" cy="369332"/>
          </a:xfrm>
          <a:prstGeom prst="rect">
            <a:avLst/>
          </a:prstGeom>
          <a:noFill/>
        </p:spPr>
        <p:txBody>
          <a:bodyPr wrap="square" rtlCol="0">
            <a:spAutoFit/>
          </a:bodyPr>
          <a:lstStyle/>
          <a:p>
            <a:pPr algn="ctr"/>
            <a:r>
              <a:rPr lang="en-US">
                <a:solidFill>
                  <a:srgbClr val="FEC91B"/>
                </a:solidFill>
                <a:latin typeface="IntelOne Text Medium" panose="020B0503020203020204" pitchFamily="34" charset="77"/>
              </a:rPr>
              <a:t>229 to 110 servers</a:t>
            </a:r>
          </a:p>
        </p:txBody>
      </p:sp>
      <p:sp>
        <p:nvSpPr>
          <p:cNvPr id="28" name="TextBox 27">
            <a:extLst>
              <a:ext uri="{FF2B5EF4-FFF2-40B4-BE49-F238E27FC236}">
                <a16:creationId xmlns:a16="http://schemas.microsoft.com/office/drawing/2014/main" id="{8815B689-EBBF-B70C-5D54-DE46D8EAF54C}"/>
              </a:ext>
            </a:extLst>
          </p:cNvPr>
          <p:cNvSpPr txBox="1"/>
          <p:nvPr/>
        </p:nvSpPr>
        <p:spPr>
          <a:xfrm>
            <a:off x="1889274" y="3936034"/>
            <a:ext cx="1599937"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1,897 MWh</a:t>
            </a:r>
          </a:p>
        </p:txBody>
      </p:sp>
      <p:sp>
        <p:nvSpPr>
          <p:cNvPr id="29" name="TextBox 28">
            <a:extLst>
              <a:ext uri="{FF2B5EF4-FFF2-40B4-BE49-F238E27FC236}">
                <a16:creationId xmlns:a16="http://schemas.microsoft.com/office/drawing/2014/main" id="{480B5467-BD08-8359-0C51-72568B6C3E33}"/>
              </a:ext>
            </a:extLst>
          </p:cNvPr>
          <p:cNvSpPr txBox="1"/>
          <p:nvPr/>
        </p:nvSpPr>
        <p:spPr>
          <a:xfrm>
            <a:off x="1739348" y="4502650"/>
            <a:ext cx="189978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804 </a:t>
            </a:r>
            <a:r>
              <a:rPr lang="en-US" sz="1600">
                <a:solidFill>
                  <a:schemeClr val="bg1"/>
                </a:solidFill>
                <a:latin typeface="IntelOne Text Light" panose="020B0403020203020204" pitchFamily="34" charset="77"/>
              </a:rPr>
              <a:t>metric tons</a:t>
            </a:r>
          </a:p>
        </p:txBody>
      </p:sp>
      <p:sp>
        <p:nvSpPr>
          <p:cNvPr id="30" name="TextBox 29">
            <a:extLst>
              <a:ext uri="{FF2B5EF4-FFF2-40B4-BE49-F238E27FC236}">
                <a16:creationId xmlns:a16="http://schemas.microsoft.com/office/drawing/2014/main" id="{ADFA5F23-46E2-6EBC-EDA1-CE363F970AB1}"/>
              </a:ext>
            </a:extLst>
          </p:cNvPr>
          <p:cNvSpPr txBox="1"/>
          <p:nvPr/>
        </p:nvSpPr>
        <p:spPr>
          <a:xfrm>
            <a:off x="1887877" y="5097267"/>
            <a:ext cx="160273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$4.2M</a:t>
            </a:r>
          </a:p>
        </p:txBody>
      </p:sp>
      <p:sp>
        <p:nvSpPr>
          <p:cNvPr id="31" name="TextBox 30">
            <a:extLst>
              <a:ext uri="{FF2B5EF4-FFF2-40B4-BE49-F238E27FC236}">
                <a16:creationId xmlns:a16="http://schemas.microsoft.com/office/drawing/2014/main" id="{F210082A-22EB-C7C3-2BF2-B68CB7BA8AAF}"/>
              </a:ext>
            </a:extLst>
          </p:cNvPr>
          <p:cNvSpPr txBox="1"/>
          <p:nvPr/>
        </p:nvSpPr>
        <p:spPr>
          <a:xfrm>
            <a:off x="4510439" y="2679932"/>
            <a:ext cx="1596495"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1.09x</a:t>
            </a:r>
          </a:p>
        </p:txBody>
      </p:sp>
      <p:sp>
        <p:nvSpPr>
          <p:cNvPr id="32" name="TextBox 31">
            <a:extLst>
              <a:ext uri="{FF2B5EF4-FFF2-40B4-BE49-F238E27FC236}">
                <a16:creationId xmlns:a16="http://schemas.microsoft.com/office/drawing/2014/main" id="{B3A2184B-FE54-DF3B-9446-1967FC30F762}"/>
              </a:ext>
            </a:extLst>
          </p:cNvPr>
          <p:cNvSpPr txBox="1"/>
          <p:nvPr/>
        </p:nvSpPr>
        <p:spPr>
          <a:xfrm>
            <a:off x="4490748" y="3936034"/>
            <a:ext cx="1635877"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845 MWh</a:t>
            </a:r>
          </a:p>
        </p:txBody>
      </p:sp>
      <p:sp>
        <p:nvSpPr>
          <p:cNvPr id="33" name="TextBox 32">
            <a:extLst>
              <a:ext uri="{FF2B5EF4-FFF2-40B4-BE49-F238E27FC236}">
                <a16:creationId xmlns:a16="http://schemas.microsoft.com/office/drawing/2014/main" id="{1BD1C9E8-6388-32A8-BD9F-4572E7C6EA01}"/>
              </a:ext>
            </a:extLst>
          </p:cNvPr>
          <p:cNvSpPr txBox="1"/>
          <p:nvPr/>
        </p:nvSpPr>
        <p:spPr>
          <a:xfrm>
            <a:off x="4304000" y="4502650"/>
            <a:ext cx="200937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359 </a:t>
            </a:r>
            <a:r>
              <a:rPr lang="en-US" sz="1600">
                <a:solidFill>
                  <a:schemeClr val="bg1"/>
                </a:solidFill>
                <a:latin typeface="IntelOne Text Light" panose="020B0403020203020204" pitchFamily="34" charset="77"/>
              </a:rPr>
              <a:t>metric tons</a:t>
            </a:r>
          </a:p>
        </p:txBody>
      </p:sp>
      <p:sp>
        <p:nvSpPr>
          <p:cNvPr id="34" name="TextBox 33">
            <a:extLst>
              <a:ext uri="{FF2B5EF4-FFF2-40B4-BE49-F238E27FC236}">
                <a16:creationId xmlns:a16="http://schemas.microsoft.com/office/drawing/2014/main" id="{27AD2E64-2CB5-CD50-3652-3915E1F8EC6C}"/>
              </a:ext>
            </a:extLst>
          </p:cNvPr>
          <p:cNvSpPr txBox="1"/>
          <p:nvPr/>
        </p:nvSpPr>
        <p:spPr>
          <a:xfrm>
            <a:off x="4484382" y="5097267"/>
            <a:ext cx="1648609"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$1.2M</a:t>
            </a:r>
          </a:p>
        </p:txBody>
      </p:sp>
      <p:sp>
        <p:nvSpPr>
          <p:cNvPr id="35" name="TextBox 34">
            <a:extLst>
              <a:ext uri="{FF2B5EF4-FFF2-40B4-BE49-F238E27FC236}">
                <a16:creationId xmlns:a16="http://schemas.microsoft.com/office/drawing/2014/main" id="{7734D7D5-908C-6042-2484-8AE7B98D8FEC}"/>
              </a:ext>
            </a:extLst>
          </p:cNvPr>
          <p:cNvSpPr txBox="1"/>
          <p:nvPr/>
        </p:nvSpPr>
        <p:spPr>
          <a:xfrm>
            <a:off x="1632898" y="5621911"/>
            <a:ext cx="2112688"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38% </a:t>
            </a:r>
            <a:r>
              <a:rPr lang="en-US" sz="1400">
                <a:solidFill>
                  <a:schemeClr val="bg1"/>
                </a:solidFill>
                <a:latin typeface="IntelOne Text Light" panose="020B0403020203020204" pitchFamily="34" charset="77"/>
              </a:rPr>
              <a:t>savings</a:t>
            </a:r>
          </a:p>
        </p:txBody>
      </p:sp>
      <p:sp>
        <p:nvSpPr>
          <p:cNvPr id="36" name="TextBox 35">
            <a:extLst>
              <a:ext uri="{FF2B5EF4-FFF2-40B4-BE49-F238E27FC236}">
                <a16:creationId xmlns:a16="http://schemas.microsoft.com/office/drawing/2014/main" id="{F816C92B-D51E-F648-EBD7-A6E97A90B8F5}"/>
              </a:ext>
            </a:extLst>
          </p:cNvPr>
          <p:cNvSpPr txBox="1"/>
          <p:nvPr/>
        </p:nvSpPr>
        <p:spPr>
          <a:xfrm>
            <a:off x="4203341" y="1951391"/>
            <a:ext cx="2210690"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Redis </a:t>
            </a:r>
            <a:r>
              <a:rPr lang="en-US" sz="1000" dirty="0" err="1">
                <a:solidFill>
                  <a:schemeClr val="bg1"/>
                </a:solidFill>
                <a:latin typeface="IntelOne Text Medium" panose="020B0503020203020204" pitchFamily="34" charset="77"/>
              </a:rPr>
              <a:t>Memtier</a:t>
            </a:r>
            <a:r>
              <a:rPr lang="en-US" sz="1000" dirty="0">
                <a:solidFill>
                  <a:schemeClr val="bg1"/>
                </a:solidFill>
                <a:latin typeface="IntelOne Text Medium" panose="020B0503020203020204" pitchFamily="34" charset="77"/>
              </a:rPr>
              <a:t> (1S)</a:t>
            </a:r>
            <a:endParaRPr lang="en-US" sz="1000" baseline="30000" dirty="0">
              <a:solidFill>
                <a:schemeClr val="bg1"/>
              </a:solidFill>
              <a:latin typeface="IntelOne Text Medium" panose="020B0503020203020204" pitchFamily="34" charset="77"/>
            </a:endParaRPr>
          </a:p>
        </p:txBody>
      </p:sp>
      <p:sp>
        <p:nvSpPr>
          <p:cNvPr id="37" name="Rectangle 36">
            <a:extLst>
              <a:ext uri="{FF2B5EF4-FFF2-40B4-BE49-F238E27FC236}">
                <a16:creationId xmlns:a16="http://schemas.microsoft.com/office/drawing/2014/main" id="{CACBBDD3-9598-55CB-86A3-074E436F4602}"/>
              </a:ext>
            </a:extLst>
          </p:cNvPr>
          <p:cNvSpPr/>
          <p:nvPr/>
        </p:nvSpPr>
        <p:spPr>
          <a:xfrm>
            <a:off x="-10420" y="2712545"/>
            <a:ext cx="133765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Performance advantage </a:t>
            </a:r>
            <a:br>
              <a:rPr lang="en-US" sz="1000">
                <a:solidFill>
                  <a:schemeClr val="bg1"/>
                </a:solidFill>
                <a:latin typeface="IntelOne Text Medium" panose="020B0503020203020204" pitchFamily="34" charset="77"/>
              </a:rPr>
            </a:br>
            <a:r>
              <a:rPr lang="en-US" sz="1000">
                <a:solidFill>
                  <a:schemeClr val="bg1"/>
                </a:solidFill>
                <a:latin typeface="IntelOne Text Medium" panose="020B0503020203020204" pitchFamily="34" charset="77"/>
              </a:rPr>
              <a:t>per server</a:t>
            </a:r>
            <a:endParaRPr lang="en-US" sz="700">
              <a:solidFill>
                <a:schemeClr val="bg1"/>
              </a:solidFill>
              <a:latin typeface="IntelOne Text Medium" panose="020B0503020203020204" pitchFamily="34" charset="77"/>
            </a:endParaRPr>
          </a:p>
        </p:txBody>
      </p:sp>
      <p:sp>
        <p:nvSpPr>
          <p:cNvPr id="38" name="Rectangle 37">
            <a:extLst>
              <a:ext uri="{FF2B5EF4-FFF2-40B4-BE49-F238E27FC236}">
                <a16:creationId xmlns:a16="http://schemas.microsoft.com/office/drawing/2014/main" id="{A5622ADF-334A-5828-2F44-06D314A9EEE4}"/>
              </a:ext>
            </a:extLst>
          </p:cNvPr>
          <p:cNvSpPr/>
          <p:nvPr/>
        </p:nvSpPr>
        <p:spPr>
          <a:xfrm>
            <a:off x="-1" y="3299888"/>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Server consolidation</a:t>
            </a:r>
          </a:p>
        </p:txBody>
      </p:sp>
      <p:sp>
        <p:nvSpPr>
          <p:cNvPr id="39" name="Rectangle 38">
            <a:extLst>
              <a:ext uri="{FF2B5EF4-FFF2-40B4-BE49-F238E27FC236}">
                <a16:creationId xmlns:a16="http://schemas.microsoft.com/office/drawing/2014/main" id="{FF569A5B-C8BB-192D-E20B-496D4829FAF4}"/>
              </a:ext>
            </a:extLst>
          </p:cNvPr>
          <p:cNvSpPr/>
          <p:nvPr/>
        </p:nvSpPr>
        <p:spPr>
          <a:xfrm>
            <a:off x="0" y="3890605"/>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Fleet energy </a:t>
            </a:r>
          </a:p>
          <a:p>
            <a:pPr algn="r"/>
            <a:r>
              <a:rPr lang="en-US" sz="1000" dirty="0">
                <a:solidFill>
                  <a:schemeClr val="tx1"/>
                </a:solidFill>
                <a:latin typeface="IntelOne Text" panose="020B0503020203020204" pitchFamily="34" charset="77"/>
              </a:rPr>
              <a:t>saved</a:t>
            </a:r>
            <a:endParaRPr lang="en-US" sz="700" dirty="0">
              <a:solidFill>
                <a:schemeClr val="tx1"/>
              </a:solidFill>
              <a:latin typeface="IntelOne Text" panose="020B0503020203020204" pitchFamily="34" charset="77"/>
            </a:endParaRPr>
          </a:p>
        </p:txBody>
      </p:sp>
      <p:sp>
        <p:nvSpPr>
          <p:cNvPr id="40" name="Rectangle 39">
            <a:extLst>
              <a:ext uri="{FF2B5EF4-FFF2-40B4-BE49-F238E27FC236}">
                <a16:creationId xmlns:a16="http://schemas.microsoft.com/office/drawing/2014/main" id="{46449B77-58B1-4046-1615-FB9D1FC3F575}"/>
              </a:ext>
            </a:extLst>
          </p:cNvPr>
          <p:cNvSpPr/>
          <p:nvPr/>
        </p:nvSpPr>
        <p:spPr>
          <a:xfrm>
            <a:off x="0" y="4497193"/>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Reduced CO</a:t>
            </a:r>
            <a:r>
              <a:rPr lang="en-US" sz="1000" baseline="-25000" dirty="0">
                <a:solidFill>
                  <a:schemeClr val="tx1"/>
                </a:solidFill>
                <a:latin typeface="IntelOne Text" panose="020B0503020203020204" pitchFamily="34" charset="77"/>
              </a:rPr>
              <a:t>2</a:t>
            </a:r>
            <a:r>
              <a:rPr lang="en-US" sz="1000" dirty="0">
                <a:solidFill>
                  <a:schemeClr val="tx1"/>
                </a:solidFill>
                <a:latin typeface="IntelOne Text" panose="020B0503020203020204" pitchFamily="34" charset="77"/>
              </a:rPr>
              <a:t> emissions</a:t>
            </a:r>
          </a:p>
        </p:txBody>
      </p:sp>
      <p:sp>
        <p:nvSpPr>
          <p:cNvPr id="41" name="Rectangle 40">
            <a:extLst>
              <a:ext uri="{FF2B5EF4-FFF2-40B4-BE49-F238E27FC236}">
                <a16:creationId xmlns:a16="http://schemas.microsoft.com/office/drawing/2014/main" id="{7E2911EB-54B4-0D1F-21C6-54EA5AF5D163}"/>
              </a:ext>
            </a:extLst>
          </p:cNvPr>
          <p:cNvSpPr/>
          <p:nvPr/>
        </p:nvSpPr>
        <p:spPr>
          <a:xfrm>
            <a:off x="-1" y="5097267"/>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TCO savings</a:t>
            </a:r>
            <a:endParaRPr lang="en-US" sz="700" dirty="0">
              <a:solidFill>
                <a:schemeClr val="tx1"/>
              </a:solidFill>
              <a:latin typeface="IntelOne Text" panose="020B0503020203020204" pitchFamily="34" charset="77"/>
            </a:endParaRPr>
          </a:p>
        </p:txBody>
      </p:sp>
      <p:sp>
        <p:nvSpPr>
          <p:cNvPr id="42" name="Title 3">
            <a:extLst>
              <a:ext uri="{FF2B5EF4-FFF2-40B4-BE49-F238E27FC236}">
                <a16:creationId xmlns:a16="http://schemas.microsoft.com/office/drawing/2014/main" id="{0F936939-CD92-C62B-6032-C41F53D37734}"/>
              </a:ext>
            </a:extLst>
          </p:cNvPr>
          <p:cNvSpPr txBox="1">
            <a:spLocks/>
          </p:cNvSpPr>
          <p:nvPr/>
        </p:nvSpPr>
        <p:spPr>
          <a:xfrm>
            <a:off x="422713" y="154393"/>
            <a:ext cx="11965713"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Reduce Your Energy Consumption and Costs on New Server Purchases for Data Services</a:t>
            </a:r>
          </a:p>
        </p:txBody>
      </p:sp>
      <p:sp>
        <p:nvSpPr>
          <p:cNvPr id="43" name="Rectangle 42">
            <a:extLst>
              <a:ext uri="{FF2B5EF4-FFF2-40B4-BE49-F238E27FC236}">
                <a16:creationId xmlns:a16="http://schemas.microsoft.com/office/drawing/2014/main" id="{BE5C1B80-179B-0A18-5DB8-3F126F159E1B}"/>
              </a:ext>
            </a:extLst>
          </p:cNvPr>
          <p:cNvSpPr/>
          <p:nvPr/>
        </p:nvSpPr>
        <p:spPr>
          <a:xfrm>
            <a:off x="-3" y="-1"/>
            <a:ext cx="306695" cy="306695"/>
          </a:xfrm>
          <a:prstGeom prst="rect">
            <a:avLst/>
          </a:prstGeom>
          <a:solidFill>
            <a:srgbClr val="FEC9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3E12FEA-C6BC-C18E-D85A-807D02EC7363}"/>
              </a:ext>
            </a:extLst>
          </p:cNvPr>
          <p:cNvSpPr txBox="1"/>
          <p:nvPr/>
        </p:nvSpPr>
        <p:spPr>
          <a:xfrm>
            <a:off x="6638994" y="1928617"/>
            <a:ext cx="2602529" cy="662086"/>
          </a:xfrm>
          <a:prstGeom prst="rect">
            <a:avLst/>
          </a:prstGeom>
          <a:noFill/>
          <a:ln>
            <a:noFill/>
          </a:ln>
        </p:spPr>
        <p:txBody>
          <a:bodyPr wrap="square" lIns="91440" tIns="91440" rIns="91440" bIns="91440" rtlCol="0" anchor="ctr" anchorCtr="0">
            <a:noAutofit/>
          </a:bodyPr>
          <a:lstStyle/>
          <a:p>
            <a:pPr algn="ctr"/>
            <a:r>
              <a:rPr lang="en-US" sz="1000" dirty="0" err="1">
                <a:solidFill>
                  <a:schemeClr val="bg1"/>
                </a:solidFill>
                <a:latin typeface="IntelOne Text Medium" panose="020B0503020203020204" pitchFamily="34" charset="77"/>
              </a:rPr>
              <a:t>RocksDB</a:t>
            </a:r>
            <a:endParaRPr lang="en-US" sz="1000" baseline="30000" dirty="0">
              <a:solidFill>
                <a:schemeClr val="bg1"/>
              </a:solidFill>
              <a:latin typeface="IntelOne Text Medium" panose="020B0503020203020204" pitchFamily="34" charset="77"/>
            </a:endParaRPr>
          </a:p>
        </p:txBody>
      </p:sp>
      <p:sp>
        <p:nvSpPr>
          <p:cNvPr id="45" name="TextBox 44">
            <a:extLst>
              <a:ext uri="{FF2B5EF4-FFF2-40B4-BE49-F238E27FC236}">
                <a16:creationId xmlns:a16="http://schemas.microsoft.com/office/drawing/2014/main" id="{6F81800C-F681-5B56-E594-30946FE80DD0}"/>
              </a:ext>
            </a:extLst>
          </p:cNvPr>
          <p:cNvSpPr txBox="1"/>
          <p:nvPr/>
        </p:nvSpPr>
        <p:spPr>
          <a:xfrm>
            <a:off x="9241523" y="1928617"/>
            <a:ext cx="2610805" cy="662086"/>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MySQL OLTP (</a:t>
            </a:r>
            <a:r>
              <a:rPr lang="en-US" sz="1000" dirty="0" err="1">
                <a:solidFill>
                  <a:schemeClr val="bg1"/>
                </a:solidFill>
                <a:latin typeface="IntelOne Text Medium" panose="020B0503020203020204" pitchFamily="34" charset="77"/>
              </a:rPr>
              <a:t>HammerDB</a:t>
            </a:r>
            <a:r>
              <a:rPr lang="en-US" sz="1000" dirty="0">
                <a:solidFill>
                  <a:schemeClr val="bg1"/>
                </a:solidFill>
                <a:latin typeface="IntelOne Text Medium" panose="020B0503020203020204" pitchFamily="34" charset="77"/>
              </a:rPr>
              <a:t>)</a:t>
            </a:r>
            <a:endParaRPr lang="en-US" sz="1000" baseline="30000" dirty="0">
              <a:solidFill>
                <a:schemeClr val="bg1"/>
              </a:solidFill>
              <a:latin typeface="IntelOne Text Medium" panose="020B0503020203020204" pitchFamily="34" charset="77"/>
            </a:endParaRPr>
          </a:p>
        </p:txBody>
      </p:sp>
      <p:sp>
        <p:nvSpPr>
          <p:cNvPr id="46" name="TextBox 45">
            <a:extLst>
              <a:ext uri="{FF2B5EF4-FFF2-40B4-BE49-F238E27FC236}">
                <a16:creationId xmlns:a16="http://schemas.microsoft.com/office/drawing/2014/main" id="{D031C09A-9A87-AFB9-BC19-C46E1232FF03}"/>
              </a:ext>
            </a:extLst>
          </p:cNvPr>
          <p:cNvSpPr txBox="1"/>
          <p:nvPr/>
        </p:nvSpPr>
        <p:spPr>
          <a:xfrm>
            <a:off x="7138893" y="2679932"/>
            <a:ext cx="1602730"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1.62x</a:t>
            </a:r>
          </a:p>
        </p:txBody>
      </p:sp>
      <p:sp>
        <p:nvSpPr>
          <p:cNvPr id="47" name="TextBox 46">
            <a:extLst>
              <a:ext uri="{FF2B5EF4-FFF2-40B4-BE49-F238E27FC236}">
                <a16:creationId xmlns:a16="http://schemas.microsoft.com/office/drawing/2014/main" id="{CBBE7CE2-A7D3-0424-38D1-8FBD231839E8}"/>
              </a:ext>
            </a:extLst>
          </p:cNvPr>
          <p:cNvSpPr txBox="1"/>
          <p:nvPr/>
        </p:nvSpPr>
        <p:spPr>
          <a:xfrm>
            <a:off x="7140289" y="3936034"/>
            <a:ext cx="159993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 218 MWh</a:t>
            </a:r>
          </a:p>
        </p:txBody>
      </p:sp>
      <p:sp>
        <p:nvSpPr>
          <p:cNvPr id="48" name="TextBox 47">
            <a:extLst>
              <a:ext uri="{FF2B5EF4-FFF2-40B4-BE49-F238E27FC236}">
                <a16:creationId xmlns:a16="http://schemas.microsoft.com/office/drawing/2014/main" id="{FB7D0670-2F59-5504-29A6-747CB4AA194B}"/>
              </a:ext>
            </a:extLst>
          </p:cNvPr>
          <p:cNvSpPr txBox="1"/>
          <p:nvPr/>
        </p:nvSpPr>
        <p:spPr>
          <a:xfrm>
            <a:off x="7138893" y="5097267"/>
            <a:ext cx="160273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$471K</a:t>
            </a:r>
          </a:p>
        </p:txBody>
      </p:sp>
      <p:sp>
        <p:nvSpPr>
          <p:cNvPr id="49" name="TextBox 48">
            <a:extLst>
              <a:ext uri="{FF2B5EF4-FFF2-40B4-BE49-F238E27FC236}">
                <a16:creationId xmlns:a16="http://schemas.microsoft.com/office/drawing/2014/main" id="{F239AAB5-893E-D422-E977-0B70620E7A65}"/>
              </a:ext>
            </a:extLst>
          </p:cNvPr>
          <p:cNvSpPr txBox="1"/>
          <p:nvPr/>
        </p:nvSpPr>
        <p:spPr>
          <a:xfrm>
            <a:off x="9936419" y="2679932"/>
            <a:ext cx="1221012"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1.70x</a:t>
            </a:r>
          </a:p>
        </p:txBody>
      </p:sp>
      <p:sp>
        <p:nvSpPr>
          <p:cNvPr id="50" name="TextBox 49">
            <a:extLst>
              <a:ext uri="{FF2B5EF4-FFF2-40B4-BE49-F238E27FC236}">
                <a16:creationId xmlns:a16="http://schemas.microsoft.com/office/drawing/2014/main" id="{40F7C028-28D5-C5EC-DE7F-91D39ACC0B2F}"/>
              </a:ext>
            </a:extLst>
          </p:cNvPr>
          <p:cNvSpPr txBox="1"/>
          <p:nvPr/>
        </p:nvSpPr>
        <p:spPr>
          <a:xfrm>
            <a:off x="9777429" y="3936034"/>
            <a:ext cx="153899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684 MWh</a:t>
            </a:r>
          </a:p>
        </p:txBody>
      </p:sp>
      <p:sp>
        <p:nvSpPr>
          <p:cNvPr id="51" name="TextBox 50">
            <a:extLst>
              <a:ext uri="{FF2B5EF4-FFF2-40B4-BE49-F238E27FC236}">
                <a16:creationId xmlns:a16="http://schemas.microsoft.com/office/drawing/2014/main" id="{A3D0F2A9-BD85-C536-BCA4-16E22A05E72D}"/>
              </a:ext>
            </a:extLst>
          </p:cNvPr>
          <p:cNvSpPr txBox="1"/>
          <p:nvPr/>
        </p:nvSpPr>
        <p:spPr>
          <a:xfrm>
            <a:off x="9777429" y="5097267"/>
            <a:ext cx="153899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$508K</a:t>
            </a:r>
          </a:p>
        </p:txBody>
      </p:sp>
      <p:sp>
        <p:nvSpPr>
          <p:cNvPr id="52" name="TextBox 51">
            <a:extLst>
              <a:ext uri="{FF2B5EF4-FFF2-40B4-BE49-F238E27FC236}">
                <a16:creationId xmlns:a16="http://schemas.microsoft.com/office/drawing/2014/main" id="{BF2BBAF1-003E-1A20-1AB1-90FF0D9E273E}"/>
              </a:ext>
            </a:extLst>
          </p:cNvPr>
          <p:cNvSpPr txBox="1"/>
          <p:nvPr/>
        </p:nvSpPr>
        <p:spPr>
          <a:xfrm>
            <a:off x="6935572" y="4502650"/>
            <a:ext cx="200937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516 </a:t>
            </a:r>
            <a:r>
              <a:rPr lang="en-US" sz="1600">
                <a:solidFill>
                  <a:schemeClr val="bg1"/>
                </a:solidFill>
                <a:latin typeface="IntelOne Text Light" panose="020B0403020203020204" pitchFamily="34" charset="77"/>
              </a:rPr>
              <a:t>metric tons</a:t>
            </a:r>
          </a:p>
        </p:txBody>
      </p:sp>
      <p:sp>
        <p:nvSpPr>
          <p:cNvPr id="53" name="TextBox 52">
            <a:extLst>
              <a:ext uri="{FF2B5EF4-FFF2-40B4-BE49-F238E27FC236}">
                <a16:creationId xmlns:a16="http://schemas.microsoft.com/office/drawing/2014/main" id="{FCD26A17-8C82-D000-82E7-E5F2BFEB5BB6}"/>
              </a:ext>
            </a:extLst>
          </p:cNvPr>
          <p:cNvSpPr txBox="1"/>
          <p:nvPr/>
        </p:nvSpPr>
        <p:spPr>
          <a:xfrm>
            <a:off x="9542239" y="4502650"/>
            <a:ext cx="200937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289 </a:t>
            </a:r>
            <a:r>
              <a:rPr lang="en-US" sz="1600">
                <a:solidFill>
                  <a:schemeClr val="bg1"/>
                </a:solidFill>
                <a:latin typeface="IntelOne Text Light" panose="020B0403020203020204" pitchFamily="34" charset="77"/>
              </a:rPr>
              <a:t>metric tons</a:t>
            </a:r>
          </a:p>
        </p:txBody>
      </p:sp>
      <p:sp>
        <p:nvSpPr>
          <p:cNvPr id="54" name="Rectangle 53">
            <a:extLst>
              <a:ext uri="{FF2B5EF4-FFF2-40B4-BE49-F238E27FC236}">
                <a16:creationId xmlns:a16="http://schemas.microsoft.com/office/drawing/2014/main" id="{2801C998-761C-4201-BDBF-A91CAC083CD3}"/>
              </a:ext>
            </a:extLst>
          </p:cNvPr>
          <p:cNvSpPr/>
          <p:nvPr/>
        </p:nvSpPr>
        <p:spPr>
          <a:xfrm>
            <a:off x="-1" y="5702384"/>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TCO Savings*</a:t>
            </a:r>
            <a:endParaRPr lang="en-US" sz="700">
              <a:solidFill>
                <a:schemeClr val="bg1"/>
              </a:solidFill>
              <a:latin typeface="IntelOne Text Medium" panose="020B0503020203020204" pitchFamily="34" charset="77"/>
            </a:endParaRPr>
          </a:p>
        </p:txBody>
      </p:sp>
      <p:sp>
        <p:nvSpPr>
          <p:cNvPr id="55" name="TextBox 54">
            <a:extLst>
              <a:ext uri="{FF2B5EF4-FFF2-40B4-BE49-F238E27FC236}">
                <a16:creationId xmlns:a16="http://schemas.microsoft.com/office/drawing/2014/main" id="{5895E16C-5A7C-68E3-4EF3-E4185515ECE1}"/>
              </a:ext>
            </a:extLst>
          </p:cNvPr>
          <p:cNvSpPr txBox="1"/>
          <p:nvPr/>
        </p:nvSpPr>
        <p:spPr>
          <a:xfrm>
            <a:off x="4144134" y="3333372"/>
            <a:ext cx="2329104" cy="369332"/>
          </a:xfrm>
          <a:prstGeom prst="rect">
            <a:avLst/>
          </a:prstGeom>
          <a:noFill/>
        </p:spPr>
        <p:txBody>
          <a:bodyPr wrap="square" rtlCol="0">
            <a:spAutoFit/>
          </a:bodyPr>
          <a:lstStyle/>
          <a:p>
            <a:pPr algn="ctr"/>
            <a:r>
              <a:rPr lang="en-US">
                <a:solidFill>
                  <a:srgbClr val="FEC91B"/>
                </a:solidFill>
                <a:latin typeface="IntelOne Text Medium" panose="020B0503020203020204" pitchFamily="34" charset="77"/>
              </a:rPr>
              <a:t>220 to 200 servers</a:t>
            </a:r>
          </a:p>
        </p:txBody>
      </p:sp>
      <p:sp>
        <p:nvSpPr>
          <p:cNvPr id="56" name="TextBox 55">
            <a:extLst>
              <a:ext uri="{FF2B5EF4-FFF2-40B4-BE49-F238E27FC236}">
                <a16:creationId xmlns:a16="http://schemas.microsoft.com/office/drawing/2014/main" id="{2119D045-DB4B-1D81-DE0D-4FDE0EC00F90}"/>
              </a:ext>
            </a:extLst>
          </p:cNvPr>
          <p:cNvSpPr txBox="1"/>
          <p:nvPr/>
        </p:nvSpPr>
        <p:spPr>
          <a:xfrm>
            <a:off x="6865844" y="3333372"/>
            <a:ext cx="2148828" cy="369332"/>
          </a:xfrm>
          <a:prstGeom prst="rect">
            <a:avLst/>
          </a:prstGeom>
          <a:noFill/>
        </p:spPr>
        <p:txBody>
          <a:bodyPr wrap="square" rtlCol="0">
            <a:spAutoFit/>
          </a:bodyPr>
          <a:lstStyle/>
          <a:p>
            <a:pPr algn="ctr"/>
            <a:r>
              <a:rPr lang="en-US">
                <a:solidFill>
                  <a:srgbClr val="FEC91B"/>
                </a:solidFill>
                <a:latin typeface="IntelOne Text Medium" panose="020B0503020203020204" pitchFamily="34" charset="77"/>
              </a:rPr>
              <a:t>50 to 31 servers</a:t>
            </a:r>
          </a:p>
        </p:txBody>
      </p:sp>
      <p:sp>
        <p:nvSpPr>
          <p:cNvPr id="57" name="TextBox 56">
            <a:extLst>
              <a:ext uri="{FF2B5EF4-FFF2-40B4-BE49-F238E27FC236}">
                <a16:creationId xmlns:a16="http://schemas.microsoft.com/office/drawing/2014/main" id="{F33CFF70-AA2F-DE00-9C1F-E344AB63B924}"/>
              </a:ext>
            </a:extLst>
          </p:cNvPr>
          <p:cNvSpPr txBox="1"/>
          <p:nvPr/>
        </p:nvSpPr>
        <p:spPr>
          <a:xfrm>
            <a:off x="9472511" y="3333372"/>
            <a:ext cx="2148828" cy="369332"/>
          </a:xfrm>
          <a:prstGeom prst="rect">
            <a:avLst/>
          </a:prstGeom>
          <a:noFill/>
        </p:spPr>
        <p:txBody>
          <a:bodyPr wrap="square" rtlCol="0">
            <a:spAutoFit/>
          </a:bodyPr>
          <a:lstStyle/>
          <a:p>
            <a:pPr algn="ctr"/>
            <a:r>
              <a:rPr lang="en-US">
                <a:solidFill>
                  <a:srgbClr val="FEC91B"/>
                </a:solidFill>
                <a:latin typeface="IntelOne Text Medium" panose="020B0503020203020204" pitchFamily="34" charset="77"/>
              </a:rPr>
              <a:t>50 to 30 servers</a:t>
            </a:r>
          </a:p>
        </p:txBody>
      </p:sp>
      <p:sp>
        <p:nvSpPr>
          <p:cNvPr id="58" name="TextBox 57">
            <a:extLst>
              <a:ext uri="{FF2B5EF4-FFF2-40B4-BE49-F238E27FC236}">
                <a16:creationId xmlns:a16="http://schemas.microsoft.com/office/drawing/2014/main" id="{53E60CF8-0D24-EB7F-F76D-68366FAF1239}"/>
              </a:ext>
            </a:extLst>
          </p:cNvPr>
          <p:cNvSpPr txBox="1"/>
          <p:nvPr/>
        </p:nvSpPr>
        <p:spPr>
          <a:xfrm>
            <a:off x="4252342" y="5621911"/>
            <a:ext cx="2112688"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13% </a:t>
            </a:r>
            <a:r>
              <a:rPr lang="en-US" sz="1400">
                <a:solidFill>
                  <a:schemeClr val="bg1"/>
                </a:solidFill>
                <a:latin typeface="IntelOne Text Light" panose="020B0403020203020204" pitchFamily="34" charset="77"/>
              </a:rPr>
              <a:t>savings</a:t>
            </a:r>
          </a:p>
        </p:txBody>
      </p:sp>
      <p:sp>
        <p:nvSpPr>
          <p:cNvPr id="59" name="TextBox 58">
            <a:extLst>
              <a:ext uri="{FF2B5EF4-FFF2-40B4-BE49-F238E27FC236}">
                <a16:creationId xmlns:a16="http://schemas.microsoft.com/office/drawing/2014/main" id="{94311497-3E40-2DA1-65AB-5B461475C3CF}"/>
              </a:ext>
            </a:extLst>
          </p:cNvPr>
          <p:cNvSpPr txBox="1"/>
          <p:nvPr/>
        </p:nvSpPr>
        <p:spPr>
          <a:xfrm>
            <a:off x="6883914" y="5621911"/>
            <a:ext cx="2112688"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22% </a:t>
            </a:r>
            <a:r>
              <a:rPr lang="en-US" sz="1400">
                <a:solidFill>
                  <a:schemeClr val="bg1"/>
                </a:solidFill>
                <a:latin typeface="IntelOne Text Light" panose="020B0403020203020204" pitchFamily="34" charset="77"/>
              </a:rPr>
              <a:t>savings</a:t>
            </a:r>
          </a:p>
        </p:txBody>
      </p:sp>
      <p:sp>
        <p:nvSpPr>
          <p:cNvPr id="60" name="TextBox 59">
            <a:extLst>
              <a:ext uri="{FF2B5EF4-FFF2-40B4-BE49-F238E27FC236}">
                <a16:creationId xmlns:a16="http://schemas.microsoft.com/office/drawing/2014/main" id="{3C4CF3BF-847A-C38C-2BB1-2B91CF7E9301}"/>
              </a:ext>
            </a:extLst>
          </p:cNvPr>
          <p:cNvSpPr txBox="1"/>
          <p:nvPr/>
        </p:nvSpPr>
        <p:spPr>
          <a:xfrm>
            <a:off x="9490581" y="5621911"/>
            <a:ext cx="2112688"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24% </a:t>
            </a:r>
            <a:r>
              <a:rPr lang="en-US" sz="1400">
                <a:solidFill>
                  <a:schemeClr val="bg1"/>
                </a:solidFill>
                <a:latin typeface="IntelOne Text Light" panose="020B0403020203020204" pitchFamily="34" charset="77"/>
              </a:rPr>
              <a:t>savings</a:t>
            </a:r>
          </a:p>
        </p:txBody>
      </p:sp>
      <p:sp>
        <p:nvSpPr>
          <p:cNvPr id="2" name="TextBox 1">
            <a:extLst>
              <a:ext uri="{FF2B5EF4-FFF2-40B4-BE49-F238E27FC236}">
                <a16:creationId xmlns:a16="http://schemas.microsoft.com/office/drawing/2014/main" id="{C7B21739-DE17-7D34-5EFC-8A04F1FFFACF}"/>
              </a:ext>
            </a:extLst>
          </p:cNvPr>
          <p:cNvSpPr txBox="1"/>
          <p:nvPr/>
        </p:nvSpPr>
        <p:spPr>
          <a:xfrm>
            <a:off x="9118740" y="6392977"/>
            <a:ext cx="2744006" cy="215444"/>
          </a:xfrm>
          <a:prstGeom prst="rect">
            <a:avLst/>
          </a:prstGeom>
          <a:noFill/>
        </p:spPr>
        <p:txBody>
          <a:bodyPr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*Based on US energy costs, estimated over 4 years</a:t>
            </a:r>
          </a:p>
        </p:txBody>
      </p:sp>
      <p:sp>
        <p:nvSpPr>
          <p:cNvPr id="5" name="TextBox 4">
            <a:extLst>
              <a:ext uri="{FF2B5EF4-FFF2-40B4-BE49-F238E27FC236}">
                <a16:creationId xmlns:a16="http://schemas.microsoft.com/office/drawing/2014/main" id="{65F08E7B-BEC5-27AF-0EB6-B07FB27F92C5}"/>
              </a:ext>
            </a:extLst>
          </p:cNvPr>
          <p:cNvSpPr txBox="1"/>
          <p:nvPr/>
        </p:nvSpPr>
        <p:spPr>
          <a:xfrm>
            <a:off x="6588742" y="6629267"/>
            <a:ext cx="5906994"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b" anchorCtr="0">
            <a:spAutoFit/>
          </a:bodyPr>
          <a:lstStyle/>
          <a:p>
            <a:pPr defTabSz="3251036" hangingPunct="0"/>
            <a:r>
              <a:rPr lang="en-US" sz="800" dirty="0">
                <a:latin typeface="+mj-lt"/>
                <a:sym typeface="Helvetica Neue"/>
              </a:rPr>
              <a:t>See [9T8, 7T224, T202, T201] intel.com/</a:t>
            </a:r>
            <a:r>
              <a:rPr lang="en-US" sz="800" dirty="0" err="1">
                <a:latin typeface="+mj-lt"/>
                <a:sym typeface="Helvetica Neue"/>
              </a:rPr>
              <a:t>processorclaims</a:t>
            </a:r>
            <a:r>
              <a:rPr lang="en-US" sz="800" dirty="0">
                <a:latin typeface="+mj-lt"/>
                <a:sym typeface="Helvetica Neue"/>
              </a:rPr>
              <a:t>: 5th Gen and  Intel Xeon 6.  Results may vary</a:t>
            </a:r>
          </a:p>
        </p:txBody>
      </p:sp>
    </p:spTree>
    <p:extLst>
      <p:ext uri="{BB962C8B-B14F-4D97-AF65-F5344CB8AC3E}">
        <p14:creationId xmlns:p14="http://schemas.microsoft.com/office/powerpoint/2010/main" val="106735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26F5F-FDE6-3E95-96F8-54BA82E7D5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8E4041-B7E0-2882-6CA7-0E97B239BC70}"/>
              </a:ext>
            </a:extLst>
          </p:cNvPr>
          <p:cNvSpPr txBox="1"/>
          <p:nvPr/>
        </p:nvSpPr>
        <p:spPr>
          <a:xfrm>
            <a:off x="4926057" y="1491286"/>
            <a:ext cx="3455368" cy="908860"/>
          </a:xfrm>
          <a:prstGeom prst="rect">
            <a:avLst/>
          </a:prstGeom>
          <a:solidFill>
            <a:schemeClr val="bg1"/>
          </a:solidFill>
          <a:ln w="12700">
            <a:solidFill>
              <a:schemeClr val="tx2"/>
            </a:solidFill>
          </a:ln>
        </p:spPr>
        <p:txBody>
          <a:bodyPr wrap="square" lIns="0" tIns="0" rIns="0" bIns="0" rtlCol="0" anchor="ctr" anchorCtr="0">
            <a:noAutofit/>
          </a:bodyPr>
          <a:lstStyle/>
          <a:p>
            <a:pPr algn="ctr">
              <a:spcBef>
                <a:spcPts val="300"/>
              </a:spcBef>
            </a:pPr>
            <a:r>
              <a:rPr lang="en-US" sz="1400">
                <a:solidFill>
                  <a:srgbClr val="004A86"/>
                </a:solidFill>
                <a:latin typeface="IntelOne Display Regular" panose="020B0503020203020204" pitchFamily="34" charset="77"/>
              </a:rPr>
              <a:t>Driving the next wave of </a:t>
            </a:r>
            <a:r>
              <a:rPr lang="en-US" sz="1400" err="1">
                <a:solidFill>
                  <a:srgbClr val="004A86"/>
                </a:solidFill>
                <a:latin typeface="IntelOne Display Regular" panose="020B0503020203020204" pitchFamily="34" charset="77"/>
              </a:rPr>
              <a:t>vRAN</a:t>
            </a:r>
            <a:r>
              <a:rPr lang="en-US" sz="1400">
                <a:solidFill>
                  <a:srgbClr val="004A86"/>
                </a:solidFill>
                <a:latin typeface="IntelOne Display Regular" panose="020B0503020203020204" pitchFamily="34" charset="77"/>
              </a:rPr>
              <a:t> and </a:t>
            </a:r>
            <a:br>
              <a:rPr lang="en-US" sz="1400">
                <a:solidFill>
                  <a:srgbClr val="004A86"/>
                </a:solidFill>
                <a:latin typeface="IntelOne Display Regular" panose="020B0503020203020204" pitchFamily="34" charset="77"/>
              </a:rPr>
            </a:br>
            <a:r>
              <a:rPr lang="en-US" sz="1400">
                <a:solidFill>
                  <a:srgbClr val="004A86"/>
                </a:solidFill>
                <a:latin typeface="IntelOne Display Regular" panose="020B0503020203020204" pitchFamily="34" charset="77"/>
              </a:rPr>
              <a:t>open RAN innovation with leading </a:t>
            </a:r>
            <a:br>
              <a:rPr lang="en-US" sz="1400">
                <a:solidFill>
                  <a:srgbClr val="004A86"/>
                </a:solidFill>
                <a:latin typeface="IntelOne Display Regular" panose="020B0503020203020204" pitchFamily="34" charset="77"/>
              </a:rPr>
            </a:br>
            <a:r>
              <a:rPr lang="en-US" sz="1400">
                <a:solidFill>
                  <a:srgbClr val="004A86"/>
                </a:solidFill>
                <a:latin typeface="IntelOne Display Regular" panose="020B0503020203020204" pitchFamily="34" charset="77"/>
              </a:rPr>
              <a:t>telecom operators</a:t>
            </a:r>
          </a:p>
        </p:txBody>
      </p:sp>
      <p:sp>
        <p:nvSpPr>
          <p:cNvPr id="92" name="TextBox 91">
            <a:extLst>
              <a:ext uri="{FF2B5EF4-FFF2-40B4-BE49-F238E27FC236}">
                <a16:creationId xmlns:a16="http://schemas.microsoft.com/office/drawing/2014/main" id="{A8FBFAF6-E083-0126-EA42-CF62618AC8FB}"/>
              </a:ext>
            </a:extLst>
          </p:cNvPr>
          <p:cNvSpPr txBox="1"/>
          <p:nvPr/>
        </p:nvSpPr>
        <p:spPr>
          <a:xfrm>
            <a:off x="1819375" y="1491286"/>
            <a:ext cx="3106683" cy="908860"/>
          </a:xfrm>
          <a:prstGeom prst="rect">
            <a:avLst/>
          </a:prstGeom>
          <a:solidFill>
            <a:schemeClr val="bg1"/>
          </a:solidFill>
          <a:ln w="12700">
            <a:solidFill>
              <a:schemeClr val="accent1"/>
            </a:solidFill>
          </a:ln>
        </p:spPr>
        <p:txBody>
          <a:bodyPr wrap="square" lIns="0" tIns="0" rIns="0" bIns="0" rtlCol="0" anchor="ctr" anchorCtr="0">
            <a:noAutofit/>
          </a:bodyPr>
          <a:lstStyle/>
          <a:p>
            <a:pPr algn="ctr"/>
            <a:r>
              <a:rPr lang="en-US" sz="1400">
                <a:solidFill>
                  <a:srgbClr val="0068B5"/>
                </a:solidFill>
                <a:effectLst/>
                <a:latin typeface="IntelOne Display Regular" panose="020B0503020203020204" pitchFamily="34" charset="77"/>
              </a:rPr>
              <a:t>Intel silicon innovations drive </a:t>
            </a:r>
            <a:br>
              <a:rPr lang="en-US" sz="1400">
                <a:solidFill>
                  <a:srgbClr val="0068B5"/>
                </a:solidFill>
                <a:effectLst/>
                <a:latin typeface="IntelOne Display Regular" panose="020B0503020203020204" pitchFamily="34" charset="77"/>
              </a:rPr>
            </a:br>
            <a:r>
              <a:rPr lang="en-US" sz="1400">
                <a:solidFill>
                  <a:srgbClr val="0068B5"/>
                </a:solidFill>
                <a:effectLst/>
                <a:latin typeface="IntelOne Display Regular" panose="020B0503020203020204" pitchFamily="34" charset="77"/>
              </a:rPr>
              <a:t>AI-powered next-generation networks</a:t>
            </a:r>
          </a:p>
        </p:txBody>
      </p:sp>
      <p:sp>
        <p:nvSpPr>
          <p:cNvPr id="7" name="Rectangle 6">
            <a:extLst>
              <a:ext uri="{FF2B5EF4-FFF2-40B4-BE49-F238E27FC236}">
                <a16:creationId xmlns:a16="http://schemas.microsoft.com/office/drawing/2014/main" id="{80199F06-DAAD-1A01-0D6B-80507F01C093}"/>
              </a:ext>
            </a:extLst>
          </p:cNvPr>
          <p:cNvSpPr/>
          <p:nvPr/>
        </p:nvSpPr>
        <p:spPr>
          <a:xfrm>
            <a:off x="4929773" y="2377508"/>
            <a:ext cx="3451651" cy="3843197"/>
          </a:xfrm>
          <a:prstGeom prst="rect">
            <a:avLst/>
          </a:prstGeom>
          <a:gradFill>
            <a:gsLst>
              <a:gs pos="0">
                <a:srgbClr val="00285A"/>
              </a:gs>
              <a:gs pos="100000">
                <a:srgbClr val="004A86"/>
              </a:gs>
            </a:gsLst>
            <a:lin ang="16200000" scaled="0"/>
          </a:gradFill>
          <a:ln>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B7B254-5451-D384-5BF4-46F3E00DF105}"/>
              </a:ext>
            </a:extLst>
          </p:cNvPr>
          <p:cNvSpPr/>
          <p:nvPr/>
        </p:nvSpPr>
        <p:spPr>
          <a:xfrm>
            <a:off x="0" y="2400146"/>
            <a:ext cx="4926057" cy="3820560"/>
          </a:xfrm>
          <a:prstGeom prst="rect">
            <a:avLst/>
          </a:prstGeom>
          <a:gradFill>
            <a:gsLst>
              <a:gs pos="0">
                <a:srgbClr val="004A86"/>
              </a:gs>
              <a:gs pos="100000">
                <a:srgbClr val="0068B5"/>
              </a:gs>
            </a:gsLst>
            <a:lin ang="16200000" scaled="0"/>
          </a:gradFill>
          <a:ln>
            <a:gradFill>
              <a:gsLst>
                <a:gs pos="0">
                  <a:srgbClr val="004A86"/>
                </a:gs>
                <a:gs pos="100000">
                  <a:srgbClr val="0068B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BA01FE-FE6A-C6EE-9BA1-541030CF829D}"/>
              </a:ext>
            </a:extLst>
          </p:cNvPr>
          <p:cNvSpPr/>
          <p:nvPr/>
        </p:nvSpPr>
        <p:spPr>
          <a:xfrm>
            <a:off x="-2" y="2377509"/>
            <a:ext cx="4926059" cy="1828393"/>
          </a:xfrm>
          <a:prstGeom prst="rect">
            <a:avLst/>
          </a:prstGeom>
          <a:solidFill>
            <a:srgbClr val="00285A"/>
          </a:solidFill>
          <a:ln>
            <a:solidFill>
              <a:srgbClr val="002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rectangular object with black border&#10;&#10;AI-generated content may be incorrect.">
            <a:extLst>
              <a:ext uri="{FF2B5EF4-FFF2-40B4-BE49-F238E27FC236}">
                <a16:creationId xmlns:a16="http://schemas.microsoft.com/office/drawing/2014/main" id="{27D01281-94F5-B6B6-50FF-E45108D7AA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1424" y="0"/>
            <a:ext cx="3876317" cy="6858000"/>
          </a:xfrm>
          <a:prstGeom prst="rect">
            <a:avLst/>
          </a:prstGeom>
        </p:spPr>
      </p:pic>
      <p:sp>
        <p:nvSpPr>
          <p:cNvPr id="59" name="TextBox 58">
            <a:extLst>
              <a:ext uri="{FF2B5EF4-FFF2-40B4-BE49-F238E27FC236}">
                <a16:creationId xmlns:a16="http://schemas.microsoft.com/office/drawing/2014/main" id="{D46E517C-17FF-F22E-A7D3-F5F471C39B00}"/>
              </a:ext>
            </a:extLst>
          </p:cNvPr>
          <p:cNvSpPr txBox="1"/>
          <p:nvPr/>
        </p:nvSpPr>
        <p:spPr>
          <a:xfrm>
            <a:off x="2595568" y="2735329"/>
            <a:ext cx="1558031" cy="430887"/>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200">
                <a:solidFill>
                  <a:schemeClr val="bg1"/>
                </a:solidFill>
                <a:latin typeface="IntelOne Text Light" panose="020B0403020203020204" pitchFamily="34" charset="77"/>
              </a:rPr>
              <a:t>2.4x</a:t>
            </a:r>
          </a:p>
        </p:txBody>
      </p:sp>
      <p:sp>
        <p:nvSpPr>
          <p:cNvPr id="73" name="Rectangle 72">
            <a:extLst>
              <a:ext uri="{FF2B5EF4-FFF2-40B4-BE49-F238E27FC236}">
                <a16:creationId xmlns:a16="http://schemas.microsoft.com/office/drawing/2014/main" id="{80530F8F-DA80-3B29-9578-6811EC054510}"/>
              </a:ext>
            </a:extLst>
          </p:cNvPr>
          <p:cNvSpPr/>
          <p:nvPr/>
        </p:nvSpPr>
        <p:spPr>
          <a:xfrm>
            <a:off x="137241" y="2840064"/>
            <a:ext cx="1612708" cy="257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bg1"/>
                </a:solidFill>
                <a:latin typeface="IntelOne Text Medium" panose="020B0503020203020204" pitchFamily="34" charset="77"/>
              </a:rPr>
              <a:t>RAN capacity</a:t>
            </a:r>
            <a:endParaRPr lang="en-US" sz="700" baseline="30000" dirty="0">
              <a:solidFill>
                <a:schemeClr val="bg1"/>
              </a:solidFill>
              <a:latin typeface="IntelOne Text Medium" panose="020B0503020203020204" pitchFamily="34" charset="77"/>
            </a:endParaRPr>
          </a:p>
        </p:txBody>
      </p:sp>
      <p:sp>
        <p:nvSpPr>
          <p:cNvPr id="75" name="Rectangle 74">
            <a:extLst>
              <a:ext uri="{FF2B5EF4-FFF2-40B4-BE49-F238E27FC236}">
                <a16:creationId xmlns:a16="http://schemas.microsoft.com/office/drawing/2014/main" id="{9903D06A-5898-618A-530D-A1A3035F0286}"/>
              </a:ext>
            </a:extLst>
          </p:cNvPr>
          <p:cNvSpPr/>
          <p:nvPr/>
        </p:nvSpPr>
        <p:spPr>
          <a:xfrm>
            <a:off x="137241" y="3751104"/>
            <a:ext cx="1612708" cy="257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bg1"/>
                </a:solidFill>
                <a:latin typeface="IntelOne Text Medium" panose="020B0503020203020204" pitchFamily="34" charset="77"/>
              </a:rPr>
              <a:t>AI RAN Performance</a:t>
            </a:r>
            <a:endParaRPr lang="en-US" sz="1000" baseline="30000" dirty="0">
              <a:solidFill>
                <a:schemeClr val="bg1"/>
              </a:solidFill>
              <a:latin typeface="IntelOne Text Medium" panose="020B0503020203020204" pitchFamily="34" charset="77"/>
            </a:endParaRPr>
          </a:p>
        </p:txBody>
      </p:sp>
      <p:pic>
        <p:nvPicPr>
          <p:cNvPr id="86" name="Picture 85" descr="A blue and white logo&#10;&#10;Description automatically generated">
            <a:extLst>
              <a:ext uri="{FF2B5EF4-FFF2-40B4-BE49-F238E27FC236}">
                <a16:creationId xmlns:a16="http://schemas.microsoft.com/office/drawing/2014/main" id="{077F8F94-E99F-63FA-4C79-14FC1B5B9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8149" y="350311"/>
            <a:ext cx="880842" cy="880842"/>
          </a:xfrm>
          <a:prstGeom prst="rect">
            <a:avLst/>
          </a:prstGeom>
          <a:effectLst/>
        </p:spPr>
      </p:pic>
      <p:sp>
        <p:nvSpPr>
          <p:cNvPr id="87" name="Slide Number Placeholder 5">
            <a:extLst>
              <a:ext uri="{FF2B5EF4-FFF2-40B4-BE49-F238E27FC236}">
                <a16:creationId xmlns:a16="http://schemas.microsoft.com/office/drawing/2014/main" id="{C4965C23-A885-FE4D-E6B6-957B6FD86AAA}"/>
              </a:ext>
            </a:extLst>
          </p:cNvPr>
          <p:cNvSpPr txBox="1">
            <a:spLocks/>
          </p:cNvSpPr>
          <p:nvPr/>
        </p:nvSpPr>
        <p:spPr>
          <a:xfrm>
            <a:off x="11702735" y="6403850"/>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15</a:t>
            </a:fld>
            <a:endParaRPr lang="en-US" sz="1000">
              <a:solidFill>
                <a:schemeClr val="bg1"/>
              </a:solidFill>
            </a:endParaRPr>
          </a:p>
        </p:txBody>
      </p:sp>
      <p:sp>
        <p:nvSpPr>
          <p:cNvPr id="94" name="Rectangle 93">
            <a:extLst>
              <a:ext uri="{FF2B5EF4-FFF2-40B4-BE49-F238E27FC236}">
                <a16:creationId xmlns:a16="http://schemas.microsoft.com/office/drawing/2014/main" id="{C66B75C5-EE51-FBD7-8D28-74E5F3AB0E06}"/>
              </a:ext>
            </a:extLst>
          </p:cNvPr>
          <p:cNvSpPr/>
          <p:nvPr/>
        </p:nvSpPr>
        <p:spPr>
          <a:xfrm>
            <a:off x="-3" y="-1"/>
            <a:ext cx="306695" cy="306695"/>
          </a:xfrm>
          <a:prstGeom prst="rect">
            <a:avLst/>
          </a:prstGeom>
          <a:solidFill>
            <a:srgbClr val="A0EB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6" name="Title 3">
            <a:extLst>
              <a:ext uri="{FF2B5EF4-FFF2-40B4-BE49-F238E27FC236}">
                <a16:creationId xmlns:a16="http://schemas.microsoft.com/office/drawing/2014/main" id="{B84F2B43-5D79-708B-09AF-93A3C006F9E4}"/>
              </a:ext>
            </a:extLst>
          </p:cNvPr>
          <p:cNvSpPr txBox="1">
            <a:spLocks/>
          </p:cNvSpPr>
          <p:nvPr/>
        </p:nvSpPr>
        <p:spPr>
          <a:xfrm>
            <a:off x="422714" y="174626"/>
            <a:ext cx="7958693" cy="480604"/>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dirty="0">
                <a:latin typeface="IntelOne Display Light"/>
              </a:rPr>
              <a:t>Boost your network with Intel® Xeon® SoC and Intel® Ethernet  </a:t>
            </a:r>
          </a:p>
        </p:txBody>
      </p:sp>
      <p:sp>
        <p:nvSpPr>
          <p:cNvPr id="9" name="Text Placeholder 1">
            <a:extLst>
              <a:ext uri="{FF2B5EF4-FFF2-40B4-BE49-F238E27FC236}">
                <a16:creationId xmlns:a16="http://schemas.microsoft.com/office/drawing/2014/main" id="{95BA0971-5AA3-7941-EC76-850E20069307}"/>
              </a:ext>
            </a:extLst>
          </p:cNvPr>
          <p:cNvSpPr txBox="1">
            <a:spLocks/>
          </p:cNvSpPr>
          <p:nvPr/>
        </p:nvSpPr>
        <p:spPr>
          <a:xfrm>
            <a:off x="364712" y="630319"/>
            <a:ext cx="7958693" cy="638436"/>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Clr>
                <a:schemeClr val="accent1"/>
              </a:buClr>
              <a:buFontTx/>
              <a:buNone/>
              <a:defRPr sz="2000" b="0"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200" dirty="0">
                <a:solidFill>
                  <a:schemeClr val="tx1"/>
                </a:solidFill>
                <a:latin typeface="IntelOne Text"/>
              </a:rPr>
              <a:t>Intel® Xeon® 6 system-on-chip (SoC) and integrated Ethernet offer advanced features and built-in connectivity while discrete Intel® Ethernet E830 and E610  controllers and network adapters add expanded capacity, comprehensive manageability and security features to provide improved performance, efficiency and security in the data center.</a:t>
            </a:r>
          </a:p>
        </p:txBody>
      </p:sp>
      <p:sp>
        <p:nvSpPr>
          <p:cNvPr id="10" name="TextBox 9">
            <a:extLst>
              <a:ext uri="{FF2B5EF4-FFF2-40B4-BE49-F238E27FC236}">
                <a16:creationId xmlns:a16="http://schemas.microsoft.com/office/drawing/2014/main" id="{6B5D434C-B458-C25D-0E2D-A264978C67FD}"/>
              </a:ext>
            </a:extLst>
          </p:cNvPr>
          <p:cNvSpPr txBox="1"/>
          <p:nvPr/>
        </p:nvSpPr>
        <p:spPr>
          <a:xfrm>
            <a:off x="8579810" y="376117"/>
            <a:ext cx="2106714" cy="830997"/>
          </a:xfrm>
          <a:prstGeom prst="rect">
            <a:avLst/>
          </a:prstGeom>
          <a:noFill/>
        </p:spPr>
        <p:txBody>
          <a:bodyPr wrap="square" lIns="0" tIns="0" rIns="0" bIns="0" rtlCol="0">
            <a:spAutoFit/>
          </a:bodyPr>
          <a:lstStyle/>
          <a:p>
            <a:r>
              <a:rPr lang="en-US">
                <a:solidFill>
                  <a:schemeClr val="bg1"/>
                </a:solidFill>
                <a:latin typeface="IntelOne Text Medium" panose="020B0503020203020204" pitchFamily="34" charset="77"/>
              </a:rPr>
              <a:t>Why Intel Xeon 6 SoC and Ethernet for networking?</a:t>
            </a:r>
          </a:p>
        </p:txBody>
      </p:sp>
      <p:sp>
        <p:nvSpPr>
          <p:cNvPr id="36" name="TextBox 35">
            <a:extLst>
              <a:ext uri="{FF2B5EF4-FFF2-40B4-BE49-F238E27FC236}">
                <a16:creationId xmlns:a16="http://schemas.microsoft.com/office/drawing/2014/main" id="{10A68B03-8B43-7D14-975C-9BBEFA2E35BE}"/>
              </a:ext>
            </a:extLst>
          </p:cNvPr>
          <p:cNvSpPr txBox="1"/>
          <p:nvPr/>
        </p:nvSpPr>
        <p:spPr>
          <a:xfrm>
            <a:off x="8579810" y="1659445"/>
            <a:ext cx="3349182" cy="992586"/>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Text" panose="020B0503020203020204" pitchFamily="34" charset="77"/>
              </a:rPr>
              <a:t>Purpose-built for network and edge applications Intel Xeon 6 SoC, </a:t>
            </a:r>
            <a:br>
              <a:rPr lang="en-US" sz="1000">
                <a:solidFill>
                  <a:schemeClr val="bg1"/>
                </a:solidFill>
                <a:latin typeface="IntelOne Text" panose="020B0503020203020204" pitchFamily="34" charset="77"/>
              </a:rPr>
            </a:br>
            <a:r>
              <a:rPr lang="en-US" sz="1300" b="1">
                <a:solidFill>
                  <a:schemeClr val="bg1"/>
                </a:solidFill>
                <a:latin typeface="IntelOne Text Bold" panose="020B0503020203020204" pitchFamily="34" charset="77"/>
              </a:rPr>
              <a:t>sets a new benchmark for performance-per-watt</a:t>
            </a:r>
          </a:p>
        </p:txBody>
      </p:sp>
      <p:sp>
        <p:nvSpPr>
          <p:cNvPr id="37" name="TextBox 36">
            <a:extLst>
              <a:ext uri="{FF2B5EF4-FFF2-40B4-BE49-F238E27FC236}">
                <a16:creationId xmlns:a16="http://schemas.microsoft.com/office/drawing/2014/main" id="{C2D02CE2-A610-6F72-9A4A-3EA0F003E8B6}"/>
              </a:ext>
            </a:extLst>
          </p:cNvPr>
          <p:cNvSpPr txBox="1"/>
          <p:nvPr/>
        </p:nvSpPr>
        <p:spPr>
          <a:xfrm>
            <a:off x="8579810" y="2701874"/>
            <a:ext cx="3349182" cy="992586"/>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Text" panose="020B0503020203020204" pitchFamily="34" charset="77"/>
              </a:rPr>
              <a:t>Integrating Intel Xeon 6 SoC with with Intel AVX and AMX SoC AI RAN </a:t>
            </a:r>
            <a:r>
              <a:rPr lang="en-US" sz="1300" b="1">
                <a:solidFill>
                  <a:schemeClr val="bg1"/>
                </a:solidFill>
                <a:latin typeface="IntelOne Text Bold" panose="020B0503020203020204" pitchFamily="34" charset="77"/>
              </a:rPr>
              <a:t>redefines performance</a:t>
            </a:r>
            <a:r>
              <a:rPr lang="en-US" sz="1000">
                <a:solidFill>
                  <a:schemeClr val="bg1"/>
                </a:solidFill>
                <a:latin typeface="IntelOne Text Medium" panose="020B0503020203020204" pitchFamily="34" charset="77"/>
              </a:rPr>
              <a:t> </a:t>
            </a:r>
            <a:r>
              <a:rPr lang="en-US" sz="1000">
                <a:solidFill>
                  <a:schemeClr val="bg1"/>
                </a:solidFill>
                <a:latin typeface="IntelOne Text" panose="020B0503020203020204" pitchFamily="34" charset="77"/>
              </a:rPr>
              <a:t>without the need for discrete accelerators</a:t>
            </a:r>
          </a:p>
        </p:txBody>
      </p:sp>
      <p:sp>
        <p:nvSpPr>
          <p:cNvPr id="38" name="TextBox 37">
            <a:extLst>
              <a:ext uri="{FF2B5EF4-FFF2-40B4-BE49-F238E27FC236}">
                <a16:creationId xmlns:a16="http://schemas.microsoft.com/office/drawing/2014/main" id="{8B11DC90-E228-55F0-B99E-D763071A8064}"/>
              </a:ext>
            </a:extLst>
          </p:cNvPr>
          <p:cNvSpPr txBox="1"/>
          <p:nvPr/>
        </p:nvSpPr>
        <p:spPr>
          <a:xfrm>
            <a:off x="8579809" y="4152009"/>
            <a:ext cx="3349182" cy="1003365"/>
          </a:xfrm>
          <a:prstGeom prst="rect">
            <a:avLst/>
          </a:prstGeom>
          <a:solidFill>
            <a:srgbClr val="0068B5"/>
          </a:solidFill>
        </p:spPr>
        <p:txBody>
          <a:bodyPr wrap="square" lIns="548640" tIns="182880" rIns="182880" bIns="182880" anchor="ctr" anchorCtr="0">
            <a:noAutofit/>
          </a:bodyPr>
          <a:lstStyle/>
          <a:p>
            <a:r>
              <a:rPr lang="en-US" sz="1000" dirty="0">
                <a:solidFill>
                  <a:schemeClr val="bg1"/>
                </a:solidFill>
                <a:latin typeface="IntelOne Text" panose="020B0503020203020204" pitchFamily="34" charset="77"/>
              </a:rPr>
              <a:t>Intel Ethernet Controllers and Network Adapters provide </a:t>
            </a:r>
            <a:r>
              <a:rPr lang="en-US" sz="1300" b="1" dirty="0">
                <a:solidFill>
                  <a:schemeClr val="bg1"/>
                </a:solidFill>
                <a:latin typeface="IntelOne Text Bold" panose="020B0503020203020204" pitchFamily="34" charset="77"/>
              </a:rPr>
              <a:t>robust, scalable connectivity</a:t>
            </a:r>
            <a:r>
              <a:rPr lang="en-US" sz="1000" dirty="0">
                <a:solidFill>
                  <a:schemeClr val="bg1"/>
                </a:solidFill>
                <a:latin typeface="IntelOne Text Medium" panose="020B0503020203020204" pitchFamily="34" charset="77"/>
              </a:rPr>
              <a:t> </a:t>
            </a:r>
            <a:r>
              <a:rPr lang="en-US" sz="1000" dirty="0">
                <a:solidFill>
                  <a:schemeClr val="bg1"/>
                </a:solidFill>
                <a:latin typeface="IntelOne Text" panose="020B0503020203020204" pitchFamily="34" charset="77"/>
              </a:rPr>
              <a:t>while enhancing energy efficiency,  security and manageability</a:t>
            </a:r>
          </a:p>
        </p:txBody>
      </p:sp>
      <p:pic>
        <p:nvPicPr>
          <p:cNvPr id="39" name="Picture 38">
            <a:extLst>
              <a:ext uri="{FF2B5EF4-FFF2-40B4-BE49-F238E27FC236}">
                <a16:creationId xmlns:a16="http://schemas.microsoft.com/office/drawing/2014/main" id="{086885F5-8C8C-33C3-9CF6-1AB0476B4364}"/>
              </a:ext>
            </a:extLst>
          </p:cNvPr>
          <p:cNvPicPr>
            <a:picLocks noChangeAspect="1"/>
          </p:cNvPicPr>
          <p:nvPr/>
        </p:nvPicPr>
        <p:blipFill>
          <a:blip r:embed="rId5" cstate="screen">
            <a:duotone>
              <a:prstClr val="black"/>
              <a:srgbClr val="A0EBFF">
                <a:tint val="45000"/>
                <a:satMod val="400000"/>
              </a:srgbClr>
            </a:duotone>
            <a:extLst>
              <a:ext uri="{28A0092B-C50C-407E-A947-70E740481C1C}">
                <a14:useLocalDpi xmlns:a14="http://schemas.microsoft.com/office/drawing/2010/main"/>
              </a:ext>
            </a:extLst>
          </a:blip>
          <a:srcRect/>
          <a:stretch/>
        </p:blipFill>
        <p:spPr>
          <a:xfrm>
            <a:off x="8631385" y="1907091"/>
            <a:ext cx="497299" cy="480905"/>
          </a:xfrm>
          <a:prstGeom prst="rect">
            <a:avLst/>
          </a:prstGeom>
        </p:spPr>
      </p:pic>
      <p:pic>
        <p:nvPicPr>
          <p:cNvPr id="42" name="Picture 41">
            <a:extLst>
              <a:ext uri="{FF2B5EF4-FFF2-40B4-BE49-F238E27FC236}">
                <a16:creationId xmlns:a16="http://schemas.microsoft.com/office/drawing/2014/main" id="{C012E436-D87F-C002-E0E2-C6BD0F4FFA57}"/>
              </a:ext>
            </a:extLst>
          </p:cNvPr>
          <p:cNvPicPr>
            <a:picLocks noChangeAspect="1"/>
          </p:cNvPicPr>
          <p:nvPr/>
        </p:nvPicPr>
        <p:blipFill>
          <a:blip r:embed="rId5" cstate="screen">
            <a:duotone>
              <a:prstClr val="black"/>
              <a:srgbClr val="A0EBFF">
                <a:tint val="45000"/>
                <a:satMod val="400000"/>
              </a:srgbClr>
            </a:duotone>
            <a:extLst>
              <a:ext uri="{28A0092B-C50C-407E-A947-70E740481C1C}">
                <a14:useLocalDpi xmlns:a14="http://schemas.microsoft.com/office/drawing/2010/main"/>
              </a:ext>
            </a:extLst>
          </a:blip>
          <a:srcRect/>
          <a:stretch/>
        </p:blipFill>
        <p:spPr>
          <a:xfrm>
            <a:off x="8631385" y="2964590"/>
            <a:ext cx="497299" cy="480905"/>
          </a:xfrm>
          <a:prstGeom prst="rect">
            <a:avLst/>
          </a:prstGeom>
        </p:spPr>
      </p:pic>
      <p:pic>
        <p:nvPicPr>
          <p:cNvPr id="43" name="Picture 42">
            <a:extLst>
              <a:ext uri="{FF2B5EF4-FFF2-40B4-BE49-F238E27FC236}">
                <a16:creationId xmlns:a16="http://schemas.microsoft.com/office/drawing/2014/main" id="{09ED0AF6-3520-91E9-2FF9-A2FE0A98E5A6}"/>
              </a:ext>
            </a:extLst>
          </p:cNvPr>
          <p:cNvPicPr>
            <a:picLocks noChangeAspect="1"/>
          </p:cNvPicPr>
          <p:nvPr/>
        </p:nvPicPr>
        <p:blipFill>
          <a:blip r:embed="rId5" cstate="screen">
            <a:duotone>
              <a:prstClr val="black"/>
              <a:srgbClr val="A0EBFF">
                <a:tint val="45000"/>
                <a:satMod val="400000"/>
              </a:srgbClr>
            </a:duotone>
            <a:extLst>
              <a:ext uri="{28A0092B-C50C-407E-A947-70E740481C1C}">
                <a14:useLocalDpi xmlns:a14="http://schemas.microsoft.com/office/drawing/2010/main"/>
              </a:ext>
            </a:extLst>
          </a:blip>
          <a:srcRect/>
          <a:stretch/>
        </p:blipFill>
        <p:spPr>
          <a:xfrm>
            <a:off x="8631385" y="4493305"/>
            <a:ext cx="497299" cy="480905"/>
          </a:xfrm>
          <a:prstGeom prst="rect">
            <a:avLst/>
          </a:prstGeom>
        </p:spPr>
      </p:pic>
      <p:sp>
        <p:nvSpPr>
          <p:cNvPr id="44" name="TextBox 43">
            <a:extLst>
              <a:ext uri="{FF2B5EF4-FFF2-40B4-BE49-F238E27FC236}">
                <a16:creationId xmlns:a16="http://schemas.microsoft.com/office/drawing/2014/main" id="{854534EF-E7B3-352D-FA11-8F23B8C4DC70}"/>
              </a:ext>
            </a:extLst>
          </p:cNvPr>
          <p:cNvSpPr txBox="1"/>
          <p:nvPr/>
        </p:nvSpPr>
        <p:spPr>
          <a:xfrm>
            <a:off x="8579809" y="5204824"/>
            <a:ext cx="3349182" cy="1003365"/>
          </a:xfrm>
          <a:prstGeom prst="rect">
            <a:avLst/>
          </a:prstGeom>
          <a:solidFill>
            <a:srgbClr val="0068B5"/>
          </a:solidFill>
        </p:spPr>
        <p:txBody>
          <a:bodyPr wrap="square" lIns="548640" tIns="182880" rIns="182880" bIns="182880" anchor="ctr" anchorCtr="0">
            <a:noAutofit/>
          </a:bodyPr>
          <a:lstStyle/>
          <a:p>
            <a:r>
              <a:rPr lang="en-US" sz="1000" dirty="0">
                <a:solidFill>
                  <a:schemeClr val="bg1"/>
                </a:solidFill>
                <a:latin typeface="IntelOne Text" panose="020B0503020203020204" pitchFamily="34" charset="77"/>
              </a:rPr>
              <a:t>Intel Ethernet solutions offer a </a:t>
            </a:r>
            <a:r>
              <a:rPr lang="en-US" sz="1200" b="1" dirty="0">
                <a:solidFill>
                  <a:schemeClr val="bg1"/>
                </a:solidFill>
                <a:latin typeface="IntelOne Text Bold" panose="020B0503020203020204" pitchFamily="34" charset="77"/>
              </a:rPr>
              <a:t>foundation for scalable, optimized network </a:t>
            </a:r>
            <a:r>
              <a:rPr lang="en-US" sz="1000" dirty="0">
                <a:solidFill>
                  <a:schemeClr val="bg1"/>
                </a:solidFill>
                <a:latin typeface="IntelOne Text" panose="020B0503020203020204" pitchFamily="34" charset="77"/>
              </a:rPr>
              <a:t>enabling businesses to accelerate innovation and reduce costs </a:t>
            </a:r>
          </a:p>
        </p:txBody>
      </p:sp>
      <p:pic>
        <p:nvPicPr>
          <p:cNvPr id="45" name="Picture 44">
            <a:extLst>
              <a:ext uri="{FF2B5EF4-FFF2-40B4-BE49-F238E27FC236}">
                <a16:creationId xmlns:a16="http://schemas.microsoft.com/office/drawing/2014/main" id="{808E48DD-0585-CAAC-C82C-04D5877CAE7A}"/>
              </a:ext>
            </a:extLst>
          </p:cNvPr>
          <p:cNvPicPr>
            <a:picLocks noChangeAspect="1"/>
          </p:cNvPicPr>
          <p:nvPr/>
        </p:nvPicPr>
        <p:blipFill>
          <a:blip r:embed="rId5" cstate="screen">
            <a:duotone>
              <a:prstClr val="black"/>
              <a:srgbClr val="A0EBFF">
                <a:tint val="45000"/>
                <a:satMod val="400000"/>
              </a:srgbClr>
            </a:duotone>
            <a:extLst>
              <a:ext uri="{28A0092B-C50C-407E-A947-70E740481C1C}">
                <a14:useLocalDpi xmlns:a14="http://schemas.microsoft.com/office/drawing/2010/main"/>
              </a:ext>
            </a:extLst>
          </a:blip>
          <a:srcRect/>
          <a:stretch/>
        </p:blipFill>
        <p:spPr>
          <a:xfrm>
            <a:off x="8612720" y="5512585"/>
            <a:ext cx="497299" cy="480905"/>
          </a:xfrm>
          <a:prstGeom prst="rect">
            <a:avLst/>
          </a:prstGeom>
        </p:spPr>
      </p:pic>
      <p:sp>
        <p:nvSpPr>
          <p:cNvPr id="47" name="TextBox 46">
            <a:extLst>
              <a:ext uri="{FF2B5EF4-FFF2-40B4-BE49-F238E27FC236}">
                <a16:creationId xmlns:a16="http://schemas.microsoft.com/office/drawing/2014/main" id="{78BFE078-8087-50B3-2899-819D411A86C0}"/>
              </a:ext>
            </a:extLst>
          </p:cNvPr>
          <p:cNvSpPr txBox="1"/>
          <p:nvPr/>
        </p:nvSpPr>
        <p:spPr>
          <a:xfrm>
            <a:off x="5219702" y="2540287"/>
            <a:ext cx="2882281" cy="3454792"/>
          </a:xfrm>
          <a:prstGeom prst="rect">
            <a:avLst/>
          </a:prstGeom>
          <a:noFill/>
        </p:spPr>
        <p:txBody>
          <a:bodyPr wrap="square" lIns="0" rIns="0">
            <a:spAutoFit/>
          </a:bodyPr>
          <a:lstStyle/>
          <a:p>
            <a:pPr marL="285750" indent="-285750">
              <a:spcBef>
                <a:spcPts val="300"/>
              </a:spcBef>
              <a:buFont typeface="Wingdings" panose="05000000000000000000" pitchFamily="2" charset="2"/>
              <a:buChar char="§"/>
            </a:pPr>
            <a:r>
              <a:rPr lang="en-US" sz="1000">
                <a:solidFill>
                  <a:srgbClr val="A0EBFF"/>
                </a:solidFill>
                <a:latin typeface="IntelOne Text Medium" panose="020B0703020203020204" pitchFamily="34" charset="0"/>
              </a:rPr>
              <a:t>Vodafone’s</a:t>
            </a:r>
            <a:r>
              <a:rPr lang="en-US" sz="1000" b="1">
                <a:solidFill>
                  <a:schemeClr val="bg1"/>
                </a:solidFill>
                <a:latin typeface="IntelOne Text Bold" panose="020B0503020203020204" pitchFamily="34" charset="77"/>
              </a:rPr>
              <a:t> </a:t>
            </a:r>
            <a:r>
              <a:rPr lang="en-US" sz="800">
                <a:solidFill>
                  <a:schemeClr val="bg1"/>
                </a:solidFill>
                <a:latin typeface="IntelOne Text" panose="020B0503020203020204" pitchFamily="34" charset="77"/>
              </a:rPr>
              <a:t>first </a:t>
            </a:r>
            <a:r>
              <a:rPr lang="en-US" sz="800" err="1">
                <a:solidFill>
                  <a:schemeClr val="bg1"/>
                </a:solidFill>
                <a:latin typeface="IntelOne Text" panose="020B0503020203020204" pitchFamily="34" charset="77"/>
              </a:rPr>
              <a:t>OpenRAN</a:t>
            </a:r>
            <a:r>
              <a:rPr lang="en-US" sz="800">
                <a:solidFill>
                  <a:schemeClr val="bg1"/>
                </a:solidFill>
                <a:latin typeface="IntelOne Text" panose="020B0503020203020204" pitchFamily="34" charset="77"/>
              </a:rPr>
              <a:t> deployments demonstrate the competitiveness of networks built on Intel Xeon versus advanced legacy radio access networks (RAN).</a:t>
            </a:r>
          </a:p>
          <a:p>
            <a:pPr marL="285750" indent="-285750">
              <a:spcBef>
                <a:spcPts val="300"/>
              </a:spcBef>
              <a:buFont typeface="Wingdings" panose="05000000000000000000" pitchFamily="2" charset="2"/>
              <a:buChar char="§"/>
            </a:pPr>
            <a:r>
              <a:rPr lang="en-US" sz="1000">
                <a:solidFill>
                  <a:srgbClr val="A0EBFF"/>
                </a:solidFill>
                <a:latin typeface="IntelOne Text Medium" panose="020B0703020203020204" pitchFamily="34" charset="0"/>
              </a:rPr>
              <a:t>AT&amp;T</a:t>
            </a:r>
            <a:r>
              <a:rPr lang="en-US" sz="1000" b="1">
                <a:solidFill>
                  <a:srgbClr val="76CEFF"/>
                </a:solidFill>
                <a:latin typeface="IntelOne Text Bold" panose="020B0503020203020204" pitchFamily="34" charset="77"/>
              </a:rPr>
              <a:t> </a:t>
            </a:r>
            <a:r>
              <a:rPr lang="en-US" sz="800">
                <a:solidFill>
                  <a:schemeClr val="bg1"/>
                </a:solidFill>
                <a:latin typeface="IntelOne Text" panose="020B0503020203020204" pitchFamily="34" charset="77"/>
              </a:rPr>
              <a:t>will begin using Intel’s Xeon 6 SoC, a high-capacity, programmable virtual RAN hardware platform, to enable ongoing AI advancements through seamless software updates.</a:t>
            </a:r>
          </a:p>
          <a:p>
            <a:pPr marL="285750" indent="-285750">
              <a:spcBef>
                <a:spcPts val="300"/>
              </a:spcBef>
              <a:buFont typeface="Wingdings" panose="05000000000000000000" pitchFamily="2" charset="2"/>
              <a:buChar char="§"/>
            </a:pPr>
            <a:r>
              <a:rPr lang="en-US" sz="1000">
                <a:solidFill>
                  <a:srgbClr val="A0EBFF"/>
                </a:solidFill>
                <a:latin typeface="IntelOne Text Medium" panose="020B0703020203020204" pitchFamily="34" charset="0"/>
              </a:rPr>
              <a:t>Samsung</a:t>
            </a:r>
            <a:r>
              <a:rPr lang="en-US" sz="800">
                <a:solidFill>
                  <a:schemeClr val="bg1"/>
                </a:solidFill>
                <a:latin typeface="IntelOne Text" panose="020B0503020203020204" pitchFamily="34" charset="77"/>
              </a:rPr>
              <a:t> leverages Xeon 6 to enhance performance and energy efficiency, accelerating AI integration across RAN and supporting its TCO and AI objectives.</a:t>
            </a:r>
          </a:p>
          <a:p>
            <a:pPr marL="285750" indent="-285750">
              <a:spcBef>
                <a:spcPts val="300"/>
              </a:spcBef>
              <a:buFont typeface="Wingdings" panose="05000000000000000000" pitchFamily="2" charset="2"/>
              <a:buChar char="§"/>
            </a:pPr>
            <a:r>
              <a:rPr lang="en-US" sz="1000">
                <a:solidFill>
                  <a:srgbClr val="A0EBFF"/>
                </a:solidFill>
                <a:latin typeface="IntelOne Text Medium" panose="020B0703020203020204" pitchFamily="34" charset="0"/>
              </a:rPr>
              <a:t>Verizon</a:t>
            </a:r>
            <a:r>
              <a:rPr lang="en-US" sz="800">
                <a:solidFill>
                  <a:srgbClr val="A0EBFF"/>
                </a:solidFill>
                <a:latin typeface="IntelOne Text" panose="020B0503020203020204" pitchFamily="34" charset="77"/>
              </a:rPr>
              <a:t> </a:t>
            </a:r>
            <a:r>
              <a:rPr lang="en-US" sz="800">
                <a:solidFill>
                  <a:schemeClr val="bg1"/>
                </a:solidFill>
                <a:latin typeface="IntelOne Text" panose="020B0503020203020204" pitchFamily="34" charset="77"/>
              </a:rPr>
              <a:t>is developing the next-gen high-compute-density </a:t>
            </a:r>
            <a:r>
              <a:rPr lang="en-US" sz="800" err="1">
                <a:solidFill>
                  <a:schemeClr val="bg1"/>
                </a:solidFill>
                <a:latin typeface="IntelOne Text" panose="020B0503020203020204" pitchFamily="34" charset="77"/>
              </a:rPr>
              <a:t>vRAN</a:t>
            </a:r>
            <a:r>
              <a:rPr lang="en-US" sz="800">
                <a:solidFill>
                  <a:schemeClr val="bg1"/>
                </a:solidFill>
                <a:latin typeface="IntelOne Text" panose="020B0503020203020204" pitchFamily="34" charset="77"/>
              </a:rPr>
              <a:t> server, based on Intel Xeon 6, to double RAN compute capacity and enable greater energy efficiency, multitenancy, and lower TCO.</a:t>
            </a:r>
          </a:p>
          <a:p>
            <a:pPr marL="285750" indent="-285750">
              <a:spcBef>
                <a:spcPts val="300"/>
              </a:spcBef>
              <a:buFont typeface="Wingdings" panose="05000000000000000000" pitchFamily="2" charset="2"/>
              <a:buChar char="§"/>
            </a:pPr>
            <a:r>
              <a:rPr lang="en-US" sz="1000">
                <a:solidFill>
                  <a:srgbClr val="A0EBFF"/>
                </a:solidFill>
                <a:latin typeface="IntelOne Text Medium" panose="020B0703020203020204" pitchFamily="34" charset="0"/>
              </a:rPr>
              <a:t>Ericsson</a:t>
            </a:r>
            <a:r>
              <a:rPr lang="en-US" sz="800">
                <a:solidFill>
                  <a:schemeClr val="bg1"/>
                </a:solidFill>
                <a:latin typeface="IntelOne Text" panose="020B0503020203020204" pitchFamily="34" charset="77"/>
              </a:rPr>
              <a:t> is industrializing Open RAN and AI RAN innovations with Xeon 6 SoC and has achieved its first Cloud RAN call on Xeon 6, powered by Dell servers.</a:t>
            </a:r>
          </a:p>
          <a:p>
            <a:pPr marL="285750" indent="-285750">
              <a:spcBef>
                <a:spcPts val="300"/>
              </a:spcBef>
              <a:buClr>
                <a:srgbClr val="A0EBFF"/>
              </a:buClr>
              <a:buFont typeface="Wingdings" panose="05000000000000000000" pitchFamily="2" charset="2"/>
              <a:buChar char="§"/>
            </a:pPr>
            <a:r>
              <a:rPr lang="en-US" sz="1000">
                <a:solidFill>
                  <a:srgbClr val="A0EBFF"/>
                </a:solidFill>
                <a:latin typeface="IntelOne Text Medium" panose="020B0703020203020204" pitchFamily="34" charset="0"/>
              </a:rPr>
              <a:t>Rakuten Mobile, Reliance Jio, SK Telecom,</a:t>
            </a:r>
            <a:r>
              <a:rPr lang="en-US" sz="1000" b="1">
                <a:solidFill>
                  <a:srgbClr val="76CEFF"/>
                </a:solidFill>
                <a:latin typeface="IntelOne Text Bold" panose="020B0503020203020204" pitchFamily="34" charset="77"/>
              </a:rPr>
              <a:t> </a:t>
            </a:r>
            <a:r>
              <a:rPr lang="en-US" sz="800">
                <a:solidFill>
                  <a:schemeClr val="bg1"/>
                </a:solidFill>
                <a:latin typeface="IntelOne Text" panose="020B0503020203020204" pitchFamily="34" charset="77"/>
              </a:rPr>
              <a:t>and </a:t>
            </a:r>
            <a:r>
              <a:rPr lang="en-US" sz="1000">
                <a:solidFill>
                  <a:srgbClr val="A0EBFF"/>
                </a:solidFill>
                <a:latin typeface="IntelOne Text Medium" panose="020B0703020203020204" pitchFamily="34" charset="0"/>
              </a:rPr>
              <a:t>TELUS</a:t>
            </a:r>
            <a:r>
              <a:rPr lang="en-US" sz="800">
                <a:solidFill>
                  <a:schemeClr val="bg1"/>
                </a:solidFill>
                <a:latin typeface="IntelOne Text" panose="020B0503020203020204" pitchFamily="34" charset="77"/>
              </a:rPr>
              <a:t> are advancing 5G adoption and transforming network infrastructure using Intel Xeon processors for smarter, more flexible, and energy-efficient networks.</a:t>
            </a:r>
            <a:r>
              <a:rPr lang="en-US" sz="800">
                <a:solidFill>
                  <a:srgbClr val="A0EBFF"/>
                </a:solidFill>
                <a:latin typeface="IntelOne Text" panose="020B0503020203020204" pitchFamily="34" charset="77"/>
              </a:rPr>
              <a:t> </a:t>
            </a:r>
          </a:p>
        </p:txBody>
      </p:sp>
      <p:sp>
        <p:nvSpPr>
          <p:cNvPr id="95" name="TextBox 94">
            <a:extLst>
              <a:ext uri="{FF2B5EF4-FFF2-40B4-BE49-F238E27FC236}">
                <a16:creationId xmlns:a16="http://schemas.microsoft.com/office/drawing/2014/main" id="{3F3542DB-5B43-6249-39EC-5E14156008F2}"/>
              </a:ext>
            </a:extLst>
          </p:cNvPr>
          <p:cNvSpPr txBox="1"/>
          <p:nvPr/>
        </p:nvSpPr>
        <p:spPr>
          <a:xfrm>
            <a:off x="2560848" y="3191789"/>
            <a:ext cx="1627471" cy="430887"/>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200">
                <a:solidFill>
                  <a:schemeClr val="bg1"/>
                </a:solidFill>
                <a:latin typeface="IntelOne Text Light" panose="020B0403020203020204" pitchFamily="34" charset="77"/>
              </a:rPr>
              <a:t>70%</a:t>
            </a:r>
          </a:p>
        </p:txBody>
      </p:sp>
      <p:sp>
        <p:nvSpPr>
          <p:cNvPr id="97" name="Rectangle 96">
            <a:extLst>
              <a:ext uri="{FF2B5EF4-FFF2-40B4-BE49-F238E27FC236}">
                <a16:creationId xmlns:a16="http://schemas.microsoft.com/office/drawing/2014/main" id="{20549196-33F0-13D8-3F97-359AA9C90AF8}"/>
              </a:ext>
            </a:extLst>
          </p:cNvPr>
          <p:cNvSpPr/>
          <p:nvPr/>
        </p:nvSpPr>
        <p:spPr>
          <a:xfrm>
            <a:off x="2568229" y="2368580"/>
            <a:ext cx="161270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rgbClr val="A0EBFF"/>
                </a:solidFill>
                <a:latin typeface="IntelOne Text Medium" panose="020B0503020203020204" pitchFamily="34" charset="77"/>
              </a:rPr>
              <a:t>Intel Xeon 6 SoC</a:t>
            </a:r>
            <a:endParaRPr lang="en-US" sz="700">
              <a:solidFill>
                <a:srgbClr val="A0EBFF"/>
              </a:solidFill>
              <a:latin typeface="IntelOne Text Medium" panose="020B0503020203020204" pitchFamily="34" charset="77"/>
            </a:endParaRPr>
          </a:p>
        </p:txBody>
      </p:sp>
      <p:sp>
        <p:nvSpPr>
          <p:cNvPr id="100" name="Rectangle 99">
            <a:extLst>
              <a:ext uri="{FF2B5EF4-FFF2-40B4-BE49-F238E27FC236}">
                <a16:creationId xmlns:a16="http://schemas.microsoft.com/office/drawing/2014/main" id="{BD8F5DCE-33C7-C2A8-451D-F50615BA4038}"/>
              </a:ext>
            </a:extLst>
          </p:cNvPr>
          <p:cNvSpPr/>
          <p:nvPr/>
        </p:nvSpPr>
        <p:spPr>
          <a:xfrm>
            <a:off x="91385" y="3272928"/>
            <a:ext cx="1658564" cy="257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bg1"/>
                </a:solidFill>
                <a:latin typeface="IntelOne Text Medium" panose="020B0503020203020204" pitchFamily="34" charset="77"/>
              </a:rPr>
              <a:t>Performance per watt</a:t>
            </a:r>
            <a:endParaRPr lang="en-US" sz="700" baseline="30000" dirty="0">
              <a:solidFill>
                <a:schemeClr val="bg1"/>
              </a:solidFill>
              <a:latin typeface="IntelOne Text Medium" panose="020B0503020203020204" pitchFamily="34" charset="77"/>
            </a:endParaRPr>
          </a:p>
        </p:txBody>
      </p:sp>
      <p:cxnSp>
        <p:nvCxnSpPr>
          <p:cNvPr id="101" name="Straight Connector 100">
            <a:extLst>
              <a:ext uri="{FF2B5EF4-FFF2-40B4-BE49-F238E27FC236}">
                <a16:creationId xmlns:a16="http://schemas.microsoft.com/office/drawing/2014/main" id="{36603A87-50E7-0021-159C-5BD47E804BBA}"/>
              </a:ext>
            </a:extLst>
          </p:cNvPr>
          <p:cNvCxnSpPr>
            <a:cxnSpLocks/>
          </p:cNvCxnSpPr>
          <p:nvPr/>
        </p:nvCxnSpPr>
        <p:spPr>
          <a:xfrm>
            <a:off x="1819392" y="2368580"/>
            <a:ext cx="0" cy="3910726"/>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81BA785D-24D2-9D0F-4DF4-7CC3B502E3C8}"/>
              </a:ext>
            </a:extLst>
          </p:cNvPr>
          <p:cNvSpPr txBox="1"/>
          <p:nvPr/>
        </p:nvSpPr>
        <p:spPr>
          <a:xfrm>
            <a:off x="2560850" y="3693321"/>
            <a:ext cx="1627466" cy="430887"/>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200">
                <a:solidFill>
                  <a:schemeClr val="bg1"/>
                </a:solidFill>
                <a:latin typeface="IntelOne Text Light" panose="020B0403020203020204" pitchFamily="34" charset="77"/>
              </a:rPr>
              <a:t>3.2x</a:t>
            </a:r>
          </a:p>
        </p:txBody>
      </p:sp>
      <p:sp>
        <p:nvSpPr>
          <p:cNvPr id="113" name="TextBox 112">
            <a:extLst>
              <a:ext uri="{FF2B5EF4-FFF2-40B4-BE49-F238E27FC236}">
                <a16:creationId xmlns:a16="http://schemas.microsoft.com/office/drawing/2014/main" id="{84E0078E-571E-2164-6B2A-96D5130BF085}"/>
              </a:ext>
            </a:extLst>
          </p:cNvPr>
          <p:cNvSpPr txBox="1"/>
          <p:nvPr/>
        </p:nvSpPr>
        <p:spPr>
          <a:xfrm>
            <a:off x="2084039" y="4709725"/>
            <a:ext cx="2514634" cy="430887"/>
          </a:xfrm>
          <a:prstGeom prst="rect">
            <a:avLst/>
          </a:prstGeom>
          <a:noFill/>
        </p:spPr>
        <p:txBody>
          <a:bodyPr wrap="square" rtlCol="0" anchor="ctr">
            <a:spAutoFit/>
          </a:bodyPr>
          <a:lstStyle/>
          <a:p>
            <a:pPr algn="ctr"/>
            <a:r>
              <a:rPr lang="en-US" sz="2200" dirty="0">
                <a:solidFill>
                  <a:schemeClr val="bg1"/>
                </a:solidFill>
                <a:latin typeface="IntelOne Text Light" panose="020B0403020203020204" pitchFamily="34" charset="77"/>
              </a:rPr>
              <a:t>Up to 200GbE</a:t>
            </a:r>
          </a:p>
        </p:txBody>
      </p:sp>
      <p:sp>
        <p:nvSpPr>
          <p:cNvPr id="114" name="Rectangle 113">
            <a:extLst>
              <a:ext uri="{FF2B5EF4-FFF2-40B4-BE49-F238E27FC236}">
                <a16:creationId xmlns:a16="http://schemas.microsoft.com/office/drawing/2014/main" id="{F44F52C4-871C-DFA3-C077-81D398936B00}"/>
              </a:ext>
            </a:extLst>
          </p:cNvPr>
          <p:cNvSpPr/>
          <p:nvPr/>
        </p:nvSpPr>
        <p:spPr>
          <a:xfrm>
            <a:off x="137241" y="4709725"/>
            <a:ext cx="1612708" cy="257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Throughput at higher efficiency</a:t>
            </a:r>
            <a:endParaRPr lang="en-US" sz="700" baseline="30000">
              <a:solidFill>
                <a:schemeClr val="bg1"/>
              </a:solidFill>
              <a:latin typeface="IntelOne Text Medium" panose="020B0503020203020204" pitchFamily="34" charset="77"/>
            </a:endParaRPr>
          </a:p>
        </p:txBody>
      </p:sp>
      <p:sp>
        <p:nvSpPr>
          <p:cNvPr id="115" name="Rectangle 114">
            <a:extLst>
              <a:ext uri="{FF2B5EF4-FFF2-40B4-BE49-F238E27FC236}">
                <a16:creationId xmlns:a16="http://schemas.microsoft.com/office/drawing/2014/main" id="{872D4083-7D83-EE57-7FAD-789F577E7B89}"/>
              </a:ext>
            </a:extLst>
          </p:cNvPr>
          <p:cNvSpPr/>
          <p:nvPr/>
        </p:nvSpPr>
        <p:spPr>
          <a:xfrm>
            <a:off x="0" y="5826081"/>
            <a:ext cx="1749949" cy="257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bg1"/>
                </a:solidFill>
                <a:latin typeface="IntelOne Text Medium" panose="020B0503020203020204" pitchFamily="34" charset="77"/>
              </a:rPr>
              <a:t>Power consumption**</a:t>
            </a:r>
            <a:endParaRPr lang="en-US" sz="1000" baseline="30000" dirty="0">
              <a:solidFill>
                <a:schemeClr val="bg1"/>
              </a:solidFill>
              <a:latin typeface="IntelOne Text Medium" panose="020B0503020203020204" pitchFamily="34" charset="77"/>
            </a:endParaRPr>
          </a:p>
        </p:txBody>
      </p:sp>
      <p:sp>
        <p:nvSpPr>
          <p:cNvPr id="116" name="TextBox 115">
            <a:extLst>
              <a:ext uri="{FF2B5EF4-FFF2-40B4-BE49-F238E27FC236}">
                <a16:creationId xmlns:a16="http://schemas.microsoft.com/office/drawing/2014/main" id="{B1849AC0-A702-41F3-CF08-49A58483D4CC}"/>
              </a:ext>
            </a:extLst>
          </p:cNvPr>
          <p:cNvSpPr txBox="1"/>
          <p:nvPr/>
        </p:nvSpPr>
        <p:spPr>
          <a:xfrm>
            <a:off x="2560848" y="5263248"/>
            <a:ext cx="1627471" cy="267547"/>
          </a:xfrm>
          <a:prstGeom prst="rect">
            <a:avLst/>
          </a:prstGeom>
          <a:noFill/>
        </p:spPr>
        <p:txBody>
          <a:bodyPr wrap="square" rtlCol="0" anchor="ctr">
            <a:spAutoFit/>
          </a:bodyPr>
          <a:lstStyle/>
          <a:p>
            <a:pPr algn="ctr"/>
            <a:r>
              <a:rPr lang="en-US" sz="2200">
                <a:solidFill>
                  <a:schemeClr val="bg1"/>
                </a:solidFill>
                <a:latin typeface="IntelOne Text Light" panose="020B0403020203020204" pitchFamily="34" charset="77"/>
              </a:rPr>
              <a:t>2x</a:t>
            </a:r>
          </a:p>
        </p:txBody>
      </p:sp>
      <p:sp>
        <p:nvSpPr>
          <p:cNvPr id="117" name="Rectangle 116">
            <a:extLst>
              <a:ext uri="{FF2B5EF4-FFF2-40B4-BE49-F238E27FC236}">
                <a16:creationId xmlns:a16="http://schemas.microsoft.com/office/drawing/2014/main" id="{C4118C68-7763-2E6E-43AF-404225AF39DA}"/>
              </a:ext>
            </a:extLst>
          </p:cNvPr>
          <p:cNvSpPr/>
          <p:nvPr/>
        </p:nvSpPr>
        <p:spPr>
          <a:xfrm>
            <a:off x="2385392" y="4312085"/>
            <a:ext cx="2014299"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rgbClr val="A0EBFF"/>
                </a:solidFill>
                <a:latin typeface="IntelOne Text Medium" panose="020B0703020203020204" pitchFamily="34" charset="0"/>
              </a:rPr>
              <a:t>Intel Ethernet Controllers and Network Adapters bandwidth</a:t>
            </a:r>
            <a:endParaRPr lang="en-US" sz="700" dirty="0">
              <a:solidFill>
                <a:srgbClr val="A0EBFF"/>
              </a:solidFill>
              <a:latin typeface="IntelOne Text Medium" panose="020B0703020203020204" pitchFamily="34" charset="0"/>
            </a:endParaRPr>
          </a:p>
        </p:txBody>
      </p:sp>
      <p:sp>
        <p:nvSpPr>
          <p:cNvPr id="119" name="Rectangle 118">
            <a:extLst>
              <a:ext uri="{FF2B5EF4-FFF2-40B4-BE49-F238E27FC236}">
                <a16:creationId xmlns:a16="http://schemas.microsoft.com/office/drawing/2014/main" id="{675DD443-26C1-F6DF-B15A-B07CE7EF296B}"/>
              </a:ext>
            </a:extLst>
          </p:cNvPr>
          <p:cNvSpPr/>
          <p:nvPr/>
        </p:nvSpPr>
        <p:spPr>
          <a:xfrm>
            <a:off x="103808" y="5279443"/>
            <a:ext cx="1658562" cy="344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bg1"/>
                </a:solidFill>
                <a:latin typeface="IntelOne Text Medium" panose="020B0503020203020204" pitchFamily="34" charset="77"/>
              </a:rPr>
              <a:t>Bandwidth gen-on-gen and improved performance per watt*</a:t>
            </a:r>
            <a:endParaRPr lang="en-US" sz="700" baseline="30000" dirty="0">
              <a:solidFill>
                <a:schemeClr val="bg1"/>
              </a:solidFill>
              <a:latin typeface="IntelOne Text Medium" panose="020B0503020203020204" pitchFamily="34" charset="77"/>
            </a:endParaRPr>
          </a:p>
        </p:txBody>
      </p:sp>
      <p:sp>
        <p:nvSpPr>
          <p:cNvPr id="120" name="TextBox 119">
            <a:extLst>
              <a:ext uri="{FF2B5EF4-FFF2-40B4-BE49-F238E27FC236}">
                <a16:creationId xmlns:a16="http://schemas.microsoft.com/office/drawing/2014/main" id="{520E9427-6567-D742-5D7F-C0E733B11D10}"/>
              </a:ext>
            </a:extLst>
          </p:cNvPr>
          <p:cNvSpPr txBox="1"/>
          <p:nvPr/>
        </p:nvSpPr>
        <p:spPr>
          <a:xfrm>
            <a:off x="2366118" y="5833243"/>
            <a:ext cx="2016931" cy="26754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Up to </a:t>
            </a:r>
            <a:r>
              <a:rPr lang="en-US" sz="2200">
                <a:solidFill>
                  <a:schemeClr val="bg1"/>
                </a:solidFill>
                <a:latin typeface="IntelOne Text Light" panose="020B0403020203020204" pitchFamily="34" charset="77"/>
              </a:rPr>
              <a:t>50% </a:t>
            </a:r>
            <a:r>
              <a:rPr lang="en-US" sz="1400">
                <a:solidFill>
                  <a:schemeClr val="bg1"/>
                </a:solidFill>
                <a:latin typeface="IntelOne Text Light" panose="020B0403020203020204" pitchFamily="34" charset="77"/>
              </a:rPr>
              <a:t>less</a:t>
            </a:r>
          </a:p>
        </p:txBody>
      </p:sp>
      <p:cxnSp>
        <p:nvCxnSpPr>
          <p:cNvPr id="98" name="Straight Connector 97">
            <a:extLst>
              <a:ext uri="{FF2B5EF4-FFF2-40B4-BE49-F238E27FC236}">
                <a16:creationId xmlns:a16="http://schemas.microsoft.com/office/drawing/2014/main" id="{483E4496-37B0-3BAD-70B8-6429DCFA5DEE}"/>
              </a:ext>
            </a:extLst>
          </p:cNvPr>
          <p:cNvCxnSpPr>
            <a:cxnSpLocks/>
          </p:cNvCxnSpPr>
          <p:nvPr/>
        </p:nvCxnSpPr>
        <p:spPr>
          <a:xfrm>
            <a:off x="594510" y="3188808"/>
            <a:ext cx="4331547"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68CE13D-B60F-6928-80A3-0B932F7AD36F}"/>
              </a:ext>
            </a:extLst>
          </p:cNvPr>
          <p:cNvCxnSpPr>
            <a:cxnSpLocks/>
          </p:cNvCxnSpPr>
          <p:nvPr/>
        </p:nvCxnSpPr>
        <p:spPr>
          <a:xfrm>
            <a:off x="594510" y="3645102"/>
            <a:ext cx="4331547"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41F0A02-F013-6118-7664-1761979FB7D1}"/>
              </a:ext>
            </a:extLst>
          </p:cNvPr>
          <p:cNvCxnSpPr>
            <a:cxnSpLocks/>
          </p:cNvCxnSpPr>
          <p:nvPr/>
        </p:nvCxnSpPr>
        <p:spPr>
          <a:xfrm>
            <a:off x="2436541" y="2712724"/>
            <a:ext cx="1936311"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D399C9E-4146-E5EF-A9E2-13A745099780}"/>
              </a:ext>
            </a:extLst>
          </p:cNvPr>
          <p:cNvCxnSpPr>
            <a:cxnSpLocks/>
          </p:cNvCxnSpPr>
          <p:nvPr/>
        </p:nvCxnSpPr>
        <p:spPr>
          <a:xfrm>
            <a:off x="594510" y="5087903"/>
            <a:ext cx="4331547"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2F039EB-B779-8DFB-E976-B5142174EDCE}"/>
              </a:ext>
            </a:extLst>
          </p:cNvPr>
          <p:cNvCxnSpPr>
            <a:cxnSpLocks/>
          </p:cNvCxnSpPr>
          <p:nvPr/>
        </p:nvCxnSpPr>
        <p:spPr>
          <a:xfrm>
            <a:off x="594510" y="5743736"/>
            <a:ext cx="4331547"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A8DAE39-6BB9-F2A3-3CC2-4DCA2B423696}"/>
              </a:ext>
            </a:extLst>
          </p:cNvPr>
          <p:cNvSpPr txBox="1"/>
          <p:nvPr/>
        </p:nvSpPr>
        <p:spPr>
          <a:xfrm>
            <a:off x="8598474" y="1316555"/>
            <a:ext cx="3277641" cy="294457"/>
          </a:xfrm>
          <a:prstGeom prst="rect">
            <a:avLst/>
          </a:prstGeom>
          <a:noFill/>
        </p:spPr>
        <p:txBody>
          <a:bodyPr wrap="square" lIns="0" tIns="182880" rIns="0" bIns="182880" anchor="ctr" anchorCtr="0">
            <a:noAutofit/>
          </a:bodyPr>
          <a:lstStyle/>
          <a:p>
            <a:pPr algn="ctr"/>
            <a:r>
              <a:rPr lang="en-US" sz="1000" b="1">
                <a:solidFill>
                  <a:srgbClr val="A0EBFF"/>
                </a:solidFill>
                <a:latin typeface="IntelOne Text Bold" panose="020B0503020203020204" pitchFamily="34" charset="77"/>
              </a:rPr>
              <a:t>Intel Xeon 6 SoC</a:t>
            </a:r>
            <a:endParaRPr lang="en-US" sz="700" b="1">
              <a:solidFill>
                <a:srgbClr val="A0EBFF"/>
              </a:solidFill>
              <a:latin typeface="IntelOne Text Bold" panose="020B0503020203020204" pitchFamily="34" charset="77"/>
            </a:endParaRPr>
          </a:p>
        </p:txBody>
      </p:sp>
      <p:sp>
        <p:nvSpPr>
          <p:cNvPr id="4" name="TextBox 3">
            <a:extLst>
              <a:ext uri="{FF2B5EF4-FFF2-40B4-BE49-F238E27FC236}">
                <a16:creationId xmlns:a16="http://schemas.microsoft.com/office/drawing/2014/main" id="{ADBE9424-587F-00EE-CBDF-5CA5D322AA9D}"/>
              </a:ext>
            </a:extLst>
          </p:cNvPr>
          <p:cNvSpPr txBox="1"/>
          <p:nvPr/>
        </p:nvSpPr>
        <p:spPr>
          <a:xfrm>
            <a:off x="8612720" y="3776006"/>
            <a:ext cx="3330517" cy="294457"/>
          </a:xfrm>
          <a:prstGeom prst="rect">
            <a:avLst/>
          </a:prstGeom>
          <a:noFill/>
        </p:spPr>
        <p:txBody>
          <a:bodyPr wrap="square" lIns="0" tIns="182880" rIns="0" bIns="182880" anchor="ctr" anchorCtr="0">
            <a:noAutofit/>
          </a:bodyPr>
          <a:lstStyle/>
          <a:p>
            <a:pPr algn="ctr"/>
            <a:r>
              <a:rPr lang="en-US" sz="1000">
                <a:solidFill>
                  <a:srgbClr val="A0EBFF"/>
                </a:solidFill>
                <a:latin typeface="IntelOne Text Bold"/>
              </a:rPr>
              <a:t>Intel Ethernet Controllers and Network Adapters</a:t>
            </a:r>
            <a:endParaRPr lang="en-US" sz="700">
              <a:solidFill>
                <a:srgbClr val="A0EBFF"/>
              </a:solidFill>
              <a:latin typeface="IntelOne Text Medium"/>
            </a:endParaRPr>
          </a:p>
        </p:txBody>
      </p:sp>
      <p:sp>
        <p:nvSpPr>
          <p:cNvPr id="5" name="TextBox 4">
            <a:extLst>
              <a:ext uri="{FF2B5EF4-FFF2-40B4-BE49-F238E27FC236}">
                <a16:creationId xmlns:a16="http://schemas.microsoft.com/office/drawing/2014/main" id="{05838CF8-4840-2A6B-131C-179E81453C23}"/>
              </a:ext>
            </a:extLst>
          </p:cNvPr>
          <p:cNvSpPr txBox="1"/>
          <p:nvPr/>
        </p:nvSpPr>
        <p:spPr>
          <a:xfrm>
            <a:off x="2160846" y="6363960"/>
            <a:ext cx="62205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b" anchorCtr="0">
            <a:spAutoFit/>
          </a:bodyPr>
          <a:lstStyle/>
          <a:p>
            <a:pPr defTabSz="3251036" hangingPunct="0"/>
            <a:r>
              <a:rPr lang="en-US" sz="600" dirty="0">
                <a:latin typeface="+mj-lt"/>
                <a:sym typeface="Helvetica Neue"/>
              </a:rPr>
              <a:t>See [7ND21, 7ND22, 7Nd34] intel.com/</a:t>
            </a:r>
            <a:r>
              <a:rPr lang="en-US" sz="600" dirty="0" err="1">
                <a:latin typeface="+mj-lt"/>
                <a:sym typeface="Helvetica Neue"/>
              </a:rPr>
              <a:t>processorclaims</a:t>
            </a:r>
            <a:r>
              <a:rPr lang="en-US" sz="600" dirty="0">
                <a:latin typeface="+mj-lt"/>
                <a:sym typeface="Helvetica Neue"/>
              </a:rPr>
              <a:t>: Intel Xeon 6.  Results may vary.</a:t>
            </a:r>
          </a:p>
          <a:p>
            <a:pPr defTabSz="3251036" hangingPunct="0"/>
            <a:r>
              <a:rPr lang="en-US" sz="600" b="0" i="0" dirty="0">
                <a:solidFill>
                  <a:srgbClr val="000000"/>
                </a:solidFill>
                <a:effectLst/>
                <a:latin typeface="+mj-lt"/>
                <a:sym typeface="Helvetica Neue"/>
              </a:rPr>
              <a:t>*</a:t>
            </a:r>
            <a:r>
              <a:rPr lang="en-US" sz="600" b="0" i="0" dirty="0">
                <a:solidFill>
                  <a:srgbClr val="000000"/>
                </a:solidFill>
                <a:effectLst/>
                <a:latin typeface="IntelOne Display Light" panose="020B0403020203020204" pitchFamily="34" charset="77"/>
              </a:rPr>
              <a:t> Intel Newsroom. “Intel Unveils High-Performance, Power-Efficient Ethernet Solutions.” February 24, 2025. newsroom.intel.com/data-center/intel-unveils-high-performance-power-efficient-ethernet-solutions. </a:t>
            </a:r>
          </a:p>
          <a:p>
            <a:r>
              <a:rPr lang="en-US" sz="600" b="0" i="0" dirty="0">
                <a:solidFill>
                  <a:srgbClr val="000000"/>
                </a:solidFill>
                <a:effectLst/>
                <a:latin typeface="IntelOne Display Light" panose="020B0403020203020204" pitchFamily="34" charset="77"/>
              </a:rPr>
              <a:t>**Comparison is based on E610-XAT2 vs. X550AT2.</a:t>
            </a:r>
          </a:p>
        </p:txBody>
      </p:sp>
    </p:spTree>
    <p:extLst>
      <p:ext uri="{BB962C8B-B14F-4D97-AF65-F5344CB8AC3E}">
        <p14:creationId xmlns:p14="http://schemas.microsoft.com/office/powerpoint/2010/main" val="1617582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D4EEE-4EF1-BABA-2777-8545A66BDFF1}"/>
            </a:ext>
          </a:extLst>
        </p:cNvPr>
        <p:cNvGrpSpPr/>
        <p:nvPr/>
      </p:nvGrpSpPr>
      <p:grpSpPr>
        <a:xfrm>
          <a:off x="0" y="0"/>
          <a:ext cx="0" cy="0"/>
          <a:chOff x="0" y="0"/>
          <a:chExt cx="0" cy="0"/>
        </a:xfrm>
      </p:grpSpPr>
      <p:sp>
        <p:nvSpPr>
          <p:cNvPr id="60" name="Rectangle 59">
            <a:extLst>
              <a:ext uri="{FF2B5EF4-FFF2-40B4-BE49-F238E27FC236}">
                <a16:creationId xmlns:a16="http://schemas.microsoft.com/office/drawing/2014/main" id="{0905BC85-0C9F-B9CF-ACB4-4CC3F7959E78}"/>
              </a:ext>
            </a:extLst>
          </p:cNvPr>
          <p:cNvSpPr/>
          <p:nvPr/>
        </p:nvSpPr>
        <p:spPr>
          <a:xfrm flipH="1">
            <a:off x="422713" y="2034029"/>
            <a:ext cx="4865199" cy="1063615"/>
          </a:xfrm>
          <a:prstGeom prst="rect">
            <a:avLst/>
          </a:prstGeom>
          <a:gradFill>
            <a:gsLst>
              <a:gs pos="0">
                <a:srgbClr val="002060"/>
              </a:gs>
              <a:gs pos="67000">
                <a:srgbClr val="0054AE">
                  <a:alpha val="77000"/>
                </a:srgbClr>
              </a:gs>
              <a:gs pos="100000">
                <a:srgbClr val="001E50">
                  <a:alpha val="0"/>
                </a:srgbClr>
              </a:gs>
            </a:gsLst>
            <a:lin ang="10800000" scaled="0"/>
          </a:gradFill>
          <a:ln w="43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8B5"/>
              </a:solidFill>
              <a:effectLst/>
              <a:uLnTx/>
              <a:uFillTx/>
              <a:latin typeface="IntelOne Display Regular" panose="020B0503020203020204" pitchFamily="34" charset="0"/>
              <a:cs typeface="Helvetica Neue"/>
            </a:endParaRPr>
          </a:p>
        </p:txBody>
      </p:sp>
      <p:sp>
        <p:nvSpPr>
          <p:cNvPr id="64" name="Rectangle 63">
            <a:extLst>
              <a:ext uri="{FF2B5EF4-FFF2-40B4-BE49-F238E27FC236}">
                <a16:creationId xmlns:a16="http://schemas.microsoft.com/office/drawing/2014/main" id="{DDBB5150-0455-DEFC-150F-89D9D8B0A7E4}"/>
              </a:ext>
            </a:extLst>
          </p:cNvPr>
          <p:cNvSpPr/>
          <p:nvPr/>
        </p:nvSpPr>
        <p:spPr>
          <a:xfrm flipH="1">
            <a:off x="424826" y="3252177"/>
            <a:ext cx="4859358" cy="1095158"/>
          </a:xfrm>
          <a:prstGeom prst="rect">
            <a:avLst/>
          </a:prstGeom>
          <a:gradFill>
            <a:gsLst>
              <a:gs pos="0">
                <a:srgbClr val="002060"/>
              </a:gs>
              <a:gs pos="67000">
                <a:srgbClr val="0054AE">
                  <a:alpha val="77000"/>
                </a:srgbClr>
              </a:gs>
              <a:gs pos="100000">
                <a:srgbClr val="001E50">
                  <a:alpha val="0"/>
                </a:srgbClr>
              </a:gs>
            </a:gsLst>
            <a:lin ang="10800000" scaled="0"/>
          </a:gradFill>
          <a:ln w="43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8B5"/>
              </a:solidFill>
              <a:effectLst/>
              <a:uLnTx/>
              <a:uFillTx/>
              <a:latin typeface="IntelOne Display Regular" panose="020B0503020203020204" pitchFamily="34" charset="0"/>
              <a:cs typeface="Helvetica Neue"/>
            </a:endParaRPr>
          </a:p>
        </p:txBody>
      </p:sp>
      <p:sp>
        <p:nvSpPr>
          <p:cNvPr id="66" name="Rectangle 65">
            <a:extLst>
              <a:ext uri="{FF2B5EF4-FFF2-40B4-BE49-F238E27FC236}">
                <a16:creationId xmlns:a16="http://schemas.microsoft.com/office/drawing/2014/main" id="{11516450-0113-5BE7-3A51-B9A0FE4E3671}"/>
              </a:ext>
            </a:extLst>
          </p:cNvPr>
          <p:cNvSpPr/>
          <p:nvPr/>
        </p:nvSpPr>
        <p:spPr>
          <a:xfrm flipH="1">
            <a:off x="434722" y="4519788"/>
            <a:ext cx="4859358" cy="1304452"/>
          </a:xfrm>
          <a:prstGeom prst="rect">
            <a:avLst/>
          </a:prstGeom>
          <a:gradFill>
            <a:gsLst>
              <a:gs pos="0">
                <a:srgbClr val="002060"/>
              </a:gs>
              <a:gs pos="67000">
                <a:srgbClr val="0054AE">
                  <a:alpha val="77000"/>
                </a:srgbClr>
              </a:gs>
              <a:gs pos="100000">
                <a:srgbClr val="001E50">
                  <a:alpha val="0"/>
                </a:srgbClr>
              </a:gs>
            </a:gsLst>
            <a:lin ang="10800000" scaled="0"/>
          </a:gradFill>
          <a:ln w="43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8B5"/>
              </a:solidFill>
              <a:effectLst/>
              <a:uLnTx/>
              <a:uFillTx/>
              <a:latin typeface="IntelOne Display Regular" panose="020B0503020203020204" pitchFamily="34" charset="0"/>
              <a:cs typeface="Helvetica Neue"/>
            </a:endParaRPr>
          </a:p>
        </p:txBody>
      </p:sp>
      <p:sp>
        <p:nvSpPr>
          <p:cNvPr id="4" name="Title 3">
            <a:extLst>
              <a:ext uri="{FF2B5EF4-FFF2-40B4-BE49-F238E27FC236}">
                <a16:creationId xmlns:a16="http://schemas.microsoft.com/office/drawing/2014/main" id="{0DEB8B3C-AC20-0A2A-72A4-AA41E8FB25DF}"/>
              </a:ext>
            </a:extLst>
          </p:cNvPr>
          <p:cNvSpPr txBox="1">
            <a:spLocks/>
          </p:cNvSpPr>
          <p:nvPr/>
        </p:nvSpPr>
        <p:spPr>
          <a:xfrm>
            <a:off x="422714" y="174625"/>
            <a:ext cx="11167923"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IntelOne Display Light" panose="020B0403020203020204" pitchFamily="34" charset="77"/>
                <a:cs typeface="Helvetica Neue"/>
              </a:rPr>
              <a:t>Reduce Risk and Optimize Performance When Updating Windows 2012 and Refreshing to Xeon 6 </a:t>
            </a:r>
          </a:p>
        </p:txBody>
      </p:sp>
      <p:sp>
        <p:nvSpPr>
          <p:cNvPr id="18" name="Rectangle 17">
            <a:extLst>
              <a:ext uri="{FF2B5EF4-FFF2-40B4-BE49-F238E27FC236}">
                <a16:creationId xmlns:a16="http://schemas.microsoft.com/office/drawing/2014/main" id="{DA8878D8-1EFE-E17B-3D9C-535541931C32}"/>
              </a:ext>
            </a:extLst>
          </p:cNvPr>
          <p:cNvSpPr/>
          <p:nvPr/>
        </p:nvSpPr>
        <p:spPr>
          <a:xfrm rot="10800000" flipH="1">
            <a:off x="6582966" y="3980621"/>
            <a:ext cx="5168717" cy="1829376"/>
          </a:xfrm>
          <a:prstGeom prst="rect">
            <a:avLst/>
          </a:prstGeom>
          <a:gradFill>
            <a:gsLst>
              <a:gs pos="0">
                <a:srgbClr val="002060"/>
              </a:gs>
              <a:gs pos="67000">
                <a:srgbClr val="0054AE">
                  <a:alpha val="77000"/>
                </a:srgbClr>
              </a:gs>
              <a:gs pos="100000">
                <a:srgbClr val="001E50">
                  <a:alpha val="0"/>
                </a:srgbClr>
              </a:gs>
            </a:gsLst>
            <a:lin ang="10800000" scaled="0"/>
          </a:gradFill>
          <a:ln w="43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8B5"/>
              </a:solidFill>
              <a:effectLst/>
              <a:uLnTx/>
              <a:uFillTx/>
              <a:latin typeface="IntelOne Display Regular" panose="020B0503020203020204" pitchFamily="34" charset="0"/>
              <a:cs typeface="Helvetica Neue"/>
            </a:endParaRPr>
          </a:p>
        </p:txBody>
      </p:sp>
      <p:sp>
        <p:nvSpPr>
          <p:cNvPr id="21" name="Rectangle 20">
            <a:extLst>
              <a:ext uri="{FF2B5EF4-FFF2-40B4-BE49-F238E27FC236}">
                <a16:creationId xmlns:a16="http://schemas.microsoft.com/office/drawing/2014/main" id="{6384C90C-52DF-9EDA-FFE9-D8A60856001D}"/>
              </a:ext>
            </a:extLst>
          </p:cNvPr>
          <p:cNvSpPr/>
          <p:nvPr/>
        </p:nvSpPr>
        <p:spPr>
          <a:xfrm rot="10800000" flipH="1">
            <a:off x="6582967" y="2037990"/>
            <a:ext cx="5168717" cy="1803406"/>
          </a:xfrm>
          <a:prstGeom prst="rect">
            <a:avLst/>
          </a:prstGeom>
          <a:gradFill>
            <a:gsLst>
              <a:gs pos="0">
                <a:srgbClr val="002060"/>
              </a:gs>
              <a:gs pos="67000">
                <a:srgbClr val="0054AE">
                  <a:alpha val="77000"/>
                </a:srgbClr>
              </a:gs>
              <a:gs pos="100000">
                <a:srgbClr val="001E50">
                  <a:alpha val="0"/>
                </a:srgbClr>
              </a:gs>
            </a:gsLst>
            <a:lin ang="10800000" scaled="0"/>
          </a:gradFill>
          <a:ln w="43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8B5"/>
              </a:solidFill>
              <a:effectLst/>
              <a:uLnTx/>
              <a:uFillTx/>
              <a:latin typeface="IntelOne Display Regular" panose="020B0503020203020204" pitchFamily="34" charset="0"/>
              <a:cs typeface="Helvetica Neue"/>
            </a:endParaRPr>
          </a:p>
        </p:txBody>
      </p:sp>
      <p:sp>
        <p:nvSpPr>
          <p:cNvPr id="41" name="Rectangle 40">
            <a:extLst>
              <a:ext uri="{FF2B5EF4-FFF2-40B4-BE49-F238E27FC236}">
                <a16:creationId xmlns:a16="http://schemas.microsoft.com/office/drawing/2014/main" id="{E5B49368-56C3-E029-46FF-EA189824C2FE}"/>
              </a:ext>
            </a:extLst>
          </p:cNvPr>
          <p:cNvSpPr/>
          <p:nvPr/>
        </p:nvSpPr>
        <p:spPr>
          <a:xfrm>
            <a:off x="4317018" y="2043925"/>
            <a:ext cx="3336312" cy="3779976"/>
          </a:xfrm>
          <a:prstGeom prst="rect">
            <a:avLst/>
          </a:prstGeom>
          <a:gradFill flip="none" rotWithShape="1">
            <a:gsLst>
              <a:gs pos="0">
                <a:srgbClr val="00285A"/>
              </a:gs>
              <a:gs pos="100000">
                <a:srgbClr val="00A3F6"/>
              </a:gs>
              <a:gs pos="49000">
                <a:srgbClr val="263870"/>
              </a:gs>
            </a:gsLst>
            <a:lin ang="18900000" scaled="1"/>
            <a:tileRect/>
          </a:gradFill>
          <a:ln>
            <a:noFill/>
          </a:ln>
          <a:effectLst>
            <a:outerShdw blurRad="508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b"/>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0" b="0" i="0" u="none" strike="noStrike" kern="1200" cap="none" spc="0" normalizeH="0" baseline="0" noProof="0">
              <a:ln>
                <a:noFill/>
              </a:ln>
              <a:solidFill>
                <a:srgbClr val="0068B5"/>
              </a:solidFill>
              <a:effectLst/>
              <a:uLnTx/>
              <a:uFillTx/>
              <a:latin typeface="IntelOne Display Light" panose="020B0403020203020204" pitchFamily="34" charset="77"/>
              <a:cs typeface="Helvetica Neue"/>
            </a:endParaRPr>
          </a:p>
        </p:txBody>
      </p:sp>
      <p:grpSp>
        <p:nvGrpSpPr>
          <p:cNvPr id="42" name="Group 41">
            <a:extLst>
              <a:ext uri="{FF2B5EF4-FFF2-40B4-BE49-F238E27FC236}">
                <a16:creationId xmlns:a16="http://schemas.microsoft.com/office/drawing/2014/main" id="{93C433E3-93D6-F50A-33CC-2136B648967D}"/>
              </a:ext>
            </a:extLst>
          </p:cNvPr>
          <p:cNvGrpSpPr/>
          <p:nvPr/>
        </p:nvGrpSpPr>
        <p:grpSpPr>
          <a:xfrm>
            <a:off x="4383324" y="3841397"/>
            <a:ext cx="300236" cy="299058"/>
            <a:chOff x="7243459" y="1292489"/>
            <a:chExt cx="359001" cy="357593"/>
          </a:xfrm>
        </p:grpSpPr>
        <p:sp>
          <p:nvSpPr>
            <p:cNvPr id="43" name="Rectangle 42">
              <a:extLst>
                <a:ext uri="{FF2B5EF4-FFF2-40B4-BE49-F238E27FC236}">
                  <a16:creationId xmlns:a16="http://schemas.microsoft.com/office/drawing/2014/main" id="{81B36183-6804-656B-9614-A57B0EC84303}"/>
                </a:ext>
              </a:extLst>
            </p:cNvPr>
            <p:cNvSpPr/>
            <p:nvPr/>
          </p:nvSpPr>
          <p:spPr>
            <a:xfrm>
              <a:off x="7243459" y="1292489"/>
              <a:ext cx="246333" cy="246333"/>
            </a:xfrm>
            <a:prstGeom prst="rect">
              <a:avLst/>
            </a:prstGeom>
            <a:solidFill>
              <a:srgbClr val="00C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8B5"/>
                </a:solidFill>
                <a:effectLst/>
                <a:uLnTx/>
                <a:uFillTx/>
                <a:latin typeface="IntelOne Display Light" panose="020B0403020203020204" pitchFamily="34" charset="0"/>
                <a:cs typeface="Helvetica Neue"/>
              </a:endParaRPr>
            </a:p>
          </p:txBody>
        </p:sp>
        <p:sp>
          <p:nvSpPr>
            <p:cNvPr id="44" name="Rectangle 43">
              <a:extLst>
                <a:ext uri="{FF2B5EF4-FFF2-40B4-BE49-F238E27FC236}">
                  <a16:creationId xmlns:a16="http://schemas.microsoft.com/office/drawing/2014/main" id="{9476D9B3-DABB-B012-22D9-B1E55DF2F9D3}"/>
                </a:ext>
              </a:extLst>
            </p:cNvPr>
            <p:cNvSpPr/>
            <p:nvPr/>
          </p:nvSpPr>
          <p:spPr>
            <a:xfrm>
              <a:off x="7495486" y="1543108"/>
              <a:ext cx="106974" cy="106974"/>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8B5"/>
                </a:solidFill>
                <a:effectLst/>
                <a:uLnTx/>
                <a:uFillTx/>
                <a:latin typeface="IntelOne Display Light" panose="020B0403020203020204" pitchFamily="34" charset="0"/>
                <a:cs typeface="Helvetica Neue"/>
              </a:endParaRPr>
            </a:p>
          </p:txBody>
        </p:sp>
      </p:grpSp>
      <p:pic>
        <p:nvPicPr>
          <p:cNvPr id="45" name="Picture 44" descr="A blue and white logo&#10;&#10;Description automatically generated">
            <a:extLst>
              <a:ext uri="{FF2B5EF4-FFF2-40B4-BE49-F238E27FC236}">
                <a16:creationId xmlns:a16="http://schemas.microsoft.com/office/drawing/2014/main" id="{5D1EC9C8-ABC6-6B11-E7FD-D3A83A8BD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7001" y="2337827"/>
            <a:ext cx="1505027" cy="1505027"/>
          </a:xfrm>
          <a:prstGeom prst="rect">
            <a:avLst/>
          </a:prstGeom>
          <a:effectLst/>
        </p:spPr>
      </p:pic>
      <p:pic>
        <p:nvPicPr>
          <p:cNvPr id="49" name="Picture 48">
            <a:extLst>
              <a:ext uri="{FF2B5EF4-FFF2-40B4-BE49-F238E27FC236}">
                <a16:creationId xmlns:a16="http://schemas.microsoft.com/office/drawing/2014/main" id="{94D712A7-2818-911C-0783-D1EDBCCB44D4}"/>
              </a:ext>
            </a:extLst>
          </p:cNvPr>
          <p:cNvPicPr>
            <a:picLocks noChangeAspect="1"/>
          </p:cNvPicPr>
          <p:nvPr/>
        </p:nvPicPr>
        <p:blipFill>
          <a:blip r:embed="rId4"/>
          <a:stretch>
            <a:fillRect/>
          </a:stretch>
        </p:blipFill>
        <p:spPr>
          <a:xfrm>
            <a:off x="5752548" y="3966718"/>
            <a:ext cx="1530429" cy="1505027"/>
          </a:xfrm>
          <a:prstGeom prst="rect">
            <a:avLst/>
          </a:prstGeom>
        </p:spPr>
      </p:pic>
      <p:sp>
        <p:nvSpPr>
          <p:cNvPr id="54" name="Content Placeholder 2">
            <a:extLst>
              <a:ext uri="{FF2B5EF4-FFF2-40B4-BE49-F238E27FC236}">
                <a16:creationId xmlns:a16="http://schemas.microsoft.com/office/drawing/2014/main" id="{43AD2A0B-9D4B-3EB3-4FC6-95C0DB134E44}"/>
              </a:ext>
            </a:extLst>
          </p:cNvPr>
          <p:cNvSpPr>
            <a:spLocks noGrp="1"/>
          </p:cNvSpPr>
          <p:nvPr>
            <p:ph idx="1"/>
          </p:nvPr>
        </p:nvSpPr>
        <p:spPr>
          <a:xfrm>
            <a:off x="422713" y="954937"/>
            <a:ext cx="11381935" cy="421493"/>
          </a:xfrm>
        </p:spPr>
        <p:txBody>
          <a:bodyPr lIns="0">
            <a:noAutofit/>
          </a:bodyPr>
          <a:lstStyle/>
          <a:p>
            <a:pPr marL="0" indent="0" algn="l">
              <a:spcBef>
                <a:spcPts val="0"/>
              </a:spcBef>
              <a:buNone/>
            </a:pPr>
            <a:r>
              <a:rPr lang="en-US" sz="1800">
                <a:solidFill>
                  <a:schemeClr val="accent1"/>
                </a:solidFill>
                <a:latin typeface="+mj-lt"/>
                <a:cs typeface="IntelOne Display TH Light" panose="020B0403020203020204" pitchFamily="34" charset="-34"/>
              </a:rPr>
              <a:t>Upgrade hardware along with your OS to realize the full enhanced performance, efficiency and security potential available.</a:t>
            </a:r>
          </a:p>
          <a:p>
            <a:pPr marL="0" indent="0" algn="l">
              <a:spcBef>
                <a:spcPts val="0"/>
              </a:spcBef>
              <a:buNone/>
            </a:pPr>
            <a:endParaRPr lang="en-US" sz="1600">
              <a:solidFill>
                <a:schemeClr val="accent1"/>
              </a:solidFill>
              <a:effectLst/>
              <a:latin typeface="IntelOne Text Medium" panose="020B0503020203020204" pitchFamily="34" charset="77"/>
            </a:endParaRPr>
          </a:p>
        </p:txBody>
      </p:sp>
      <p:sp>
        <p:nvSpPr>
          <p:cNvPr id="61" name="TextBox 60">
            <a:extLst>
              <a:ext uri="{FF2B5EF4-FFF2-40B4-BE49-F238E27FC236}">
                <a16:creationId xmlns:a16="http://schemas.microsoft.com/office/drawing/2014/main" id="{1E123670-27D8-3D1B-1C8F-89273DAADD10}"/>
              </a:ext>
            </a:extLst>
          </p:cNvPr>
          <p:cNvSpPr txBox="1"/>
          <p:nvPr/>
        </p:nvSpPr>
        <p:spPr>
          <a:xfrm>
            <a:off x="508798" y="2240041"/>
            <a:ext cx="370668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Text Light"/>
                <a:cs typeface="Arial"/>
              </a:rPr>
              <a:t>Faster Boot &amp; Login Times, Data Back Ups &amp; Seamless Analytics</a:t>
            </a:r>
            <a:endParaRPr kumimoji="0" lang="en-US" sz="1800" b="0" i="0" u="none" strike="noStrike" kern="1200" cap="none" spc="0" normalizeH="0" baseline="0" noProof="0">
              <a:ln>
                <a:noFill/>
              </a:ln>
              <a:solidFill>
                <a:srgbClr val="00C7FD"/>
              </a:solidFill>
              <a:effectLst/>
              <a:uLnTx/>
              <a:uFillTx/>
              <a:latin typeface="IntelOne Display Medium" panose="020B0703020203020204" pitchFamily="34" charset="0"/>
              <a:cs typeface="Arial"/>
            </a:endParaRPr>
          </a:p>
        </p:txBody>
      </p:sp>
      <p:sp>
        <p:nvSpPr>
          <p:cNvPr id="65" name="TextBox 64">
            <a:extLst>
              <a:ext uri="{FF2B5EF4-FFF2-40B4-BE49-F238E27FC236}">
                <a16:creationId xmlns:a16="http://schemas.microsoft.com/office/drawing/2014/main" id="{DAC6F9A1-0182-F4E8-F551-804E868FC004}"/>
              </a:ext>
            </a:extLst>
          </p:cNvPr>
          <p:cNvSpPr txBox="1"/>
          <p:nvPr/>
        </p:nvSpPr>
        <p:spPr>
          <a:xfrm>
            <a:off x="566524" y="3455273"/>
            <a:ext cx="3706681"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Text Light"/>
                <a:cs typeface="Arial"/>
              </a:rPr>
              <a:t>Increased Memory 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Up to 48TB</a:t>
            </a:r>
          </a:p>
        </p:txBody>
      </p:sp>
      <p:sp>
        <p:nvSpPr>
          <p:cNvPr id="67" name="TextBox 66">
            <a:extLst>
              <a:ext uri="{FF2B5EF4-FFF2-40B4-BE49-F238E27FC236}">
                <a16:creationId xmlns:a16="http://schemas.microsoft.com/office/drawing/2014/main" id="{AD38FEB8-8152-5C25-8C19-6CAFD2FFE0E6}"/>
              </a:ext>
            </a:extLst>
          </p:cNvPr>
          <p:cNvSpPr txBox="1"/>
          <p:nvPr/>
        </p:nvSpPr>
        <p:spPr>
          <a:xfrm>
            <a:off x="555750" y="4899284"/>
            <a:ext cx="3706681"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Text Light"/>
                <a:cs typeface="Arial"/>
              </a:rPr>
              <a:t>More Logical Cores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Up to 2048 across 64 sockets</a:t>
            </a:r>
          </a:p>
        </p:txBody>
      </p:sp>
      <p:sp>
        <p:nvSpPr>
          <p:cNvPr id="36" name="TextBox 35">
            <a:extLst>
              <a:ext uri="{FF2B5EF4-FFF2-40B4-BE49-F238E27FC236}">
                <a16:creationId xmlns:a16="http://schemas.microsoft.com/office/drawing/2014/main" id="{1A367C28-3EF2-2026-CBD7-976CB2ECB54E}"/>
              </a:ext>
            </a:extLst>
          </p:cNvPr>
          <p:cNvSpPr txBox="1"/>
          <p:nvPr/>
        </p:nvSpPr>
        <p:spPr>
          <a:xfrm>
            <a:off x="7638062" y="2094784"/>
            <a:ext cx="3941659" cy="156966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Text Light"/>
                <a:cs typeface="Arial"/>
              </a:rPr>
              <a:t>Robust Protection Against Modern Threats</a:t>
            </a:r>
            <a:r>
              <a:rPr kumimoji="0" lang="en-US" sz="1600" b="0" i="0" u="none" strike="noStrike" kern="1200" cap="none" spc="0" normalizeH="0" baseline="0" noProof="0">
                <a:ln>
                  <a:noFill/>
                </a:ln>
                <a:solidFill>
                  <a:srgbClr val="FFFFFF"/>
                </a:solidFill>
                <a:effectLst/>
                <a:uLnTx/>
                <a:uFillTx/>
                <a:latin typeface="IntelOne Display Regular" panose="020B0503020203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With  Microsoft VBS &amp; Windows Defender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Xeon Platform Security </a:t>
            </a:r>
            <a:r>
              <a:rPr kumimoji="0" lang="en-US" sz="1200" b="0" i="0" u="none" strike="noStrike" kern="1200" cap="none" spc="0" normalizeH="0" baseline="0" noProof="0">
                <a:ln>
                  <a:noFill/>
                </a:ln>
                <a:solidFill>
                  <a:srgbClr val="00C7FD"/>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(UEFI, TPM 2.0, Secure Boot)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Secure Core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Total Memory Encryption </a:t>
            </a:r>
            <a:r>
              <a:rPr kumimoji="0" lang="en-US" sz="1200" b="0" i="0" u="none" strike="noStrike" kern="1200" cap="none" spc="0" normalizeH="0" baseline="0" noProof="0">
                <a:ln>
                  <a:noFill/>
                </a:ln>
                <a:solidFill>
                  <a:srgbClr val="00C7FD"/>
                </a:solidFill>
                <a:effectLst/>
                <a:uLnTx/>
                <a:uFillTx/>
                <a:latin typeface="IntelOne Display TH Light" panose="020B0403020203020204" pitchFamily="34" charset="-34"/>
                <a:cs typeface="IntelOne Display TH Light" panose="020B0403020203020204" pitchFamily="34" charset="-34"/>
              </a:rPr>
              <a:t>(TME-MK)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Intel SGX &amp; TDX</a:t>
            </a:r>
          </a:p>
        </p:txBody>
      </p:sp>
      <p:sp>
        <p:nvSpPr>
          <p:cNvPr id="68" name="TextBox 67">
            <a:extLst>
              <a:ext uri="{FF2B5EF4-FFF2-40B4-BE49-F238E27FC236}">
                <a16:creationId xmlns:a16="http://schemas.microsoft.com/office/drawing/2014/main" id="{5EAABBDC-CDFB-9814-4676-05DBFBF728CF}"/>
              </a:ext>
            </a:extLst>
          </p:cNvPr>
          <p:cNvSpPr txBox="1"/>
          <p:nvPr/>
        </p:nvSpPr>
        <p:spPr>
          <a:xfrm>
            <a:off x="7653330" y="4141268"/>
            <a:ext cx="3941659" cy="147732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IntelOne Text Light"/>
                <a:cs typeface="Arial"/>
              </a:rPr>
              <a:t>Hybrid &amp; Multi-Cloud Integration With Smooth Operations &amp; Data Management</a:t>
            </a:r>
            <a:r>
              <a:rPr kumimoji="0" lang="en-US" sz="1600" b="0" i="0" u="none" strike="noStrike" kern="1200" cap="none" spc="0" normalizeH="0" baseline="0" noProof="0">
                <a:ln>
                  <a:noFill/>
                </a:ln>
                <a:solidFill>
                  <a:srgbClr val="FFFFFF"/>
                </a:solidFill>
                <a:effectLst/>
                <a:uLnTx/>
                <a:uFillTx/>
                <a:latin typeface="IntelOne Display Regular" panose="020B050302020302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Azure Local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Text Light"/>
                <a:cs typeface="Arial"/>
              </a:rPr>
              <a:t>(Arc, SMB compression &amp; Windows Admin Center)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solidFill>
                <a:effectLst/>
                <a:uLnTx/>
                <a:uFillTx/>
                <a:latin typeface="IntelOne Display Medium" panose="020B0703020203020204" pitchFamily="34" charset="0"/>
                <a:cs typeface="Arial"/>
              </a:rPr>
              <a:t>Xeon Compatibility</a:t>
            </a:r>
          </a:p>
        </p:txBody>
      </p:sp>
    </p:spTree>
    <p:extLst>
      <p:ext uri="{BB962C8B-B14F-4D97-AF65-F5344CB8AC3E}">
        <p14:creationId xmlns:p14="http://schemas.microsoft.com/office/powerpoint/2010/main" val="2156493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3F3A9-2011-D7D7-E8A4-0D3DBBE01873}"/>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5CA301EB-E44C-26D2-C544-3F4F2A8194A2}"/>
              </a:ext>
            </a:extLst>
          </p:cNvPr>
          <p:cNvSpPr/>
          <p:nvPr/>
        </p:nvSpPr>
        <p:spPr>
          <a:xfrm>
            <a:off x="0" y="3632992"/>
            <a:ext cx="4131082" cy="1222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80328E-51CA-92E6-784F-B7544DE77A1B}"/>
              </a:ext>
            </a:extLst>
          </p:cNvPr>
          <p:cNvSpPr/>
          <p:nvPr/>
        </p:nvSpPr>
        <p:spPr>
          <a:xfrm>
            <a:off x="8053580" y="1361811"/>
            <a:ext cx="3708368" cy="4838780"/>
          </a:xfrm>
          <a:prstGeom prst="rect">
            <a:avLst/>
          </a:prstGeom>
          <a:gradFill>
            <a:gsLst>
              <a:gs pos="0">
                <a:schemeClr val="tx2">
                  <a:lumMod val="50000"/>
                </a:schemeClr>
              </a:gs>
              <a:gs pos="35000">
                <a:srgbClr val="004A8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ACF386-1805-EE2E-08F6-A8E534CDE0A4}"/>
              </a:ext>
            </a:extLst>
          </p:cNvPr>
          <p:cNvSpPr/>
          <p:nvPr/>
        </p:nvSpPr>
        <p:spPr>
          <a:xfrm>
            <a:off x="4238147" y="1361810"/>
            <a:ext cx="3708368" cy="4838779"/>
          </a:xfrm>
          <a:prstGeom prst="rect">
            <a:avLst/>
          </a:prstGeom>
          <a:gradFill>
            <a:gsLst>
              <a:gs pos="0">
                <a:srgbClr val="004A86"/>
              </a:gs>
              <a:gs pos="35000">
                <a:srgbClr val="0068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74C84B-891F-7CA2-A2F5-D573F7E12820}"/>
              </a:ext>
            </a:extLst>
          </p:cNvPr>
          <p:cNvSpPr txBox="1"/>
          <p:nvPr/>
        </p:nvSpPr>
        <p:spPr>
          <a:xfrm>
            <a:off x="8053580" y="935420"/>
            <a:ext cx="3708368" cy="5265171"/>
          </a:xfrm>
          <a:prstGeom prst="rect">
            <a:avLst/>
          </a:prstGeom>
          <a:noFill/>
          <a:ln w="12700">
            <a:solidFill>
              <a:srgbClr val="00285A"/>
            </a:solidFill>
          </a:ln>
        </p:spPr>
        <p:txBody>
          <a:bodyPr wrap="square" lIns="274320" tIns="91440" rIns="274320" bIns="18288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a:ln>
                  <a:noFill/>
                </a:ln>
                <a:solidFill>
                  <a:schemeClr val="tx2">
                    <a:lumMod val="75000"/>
                  </a:schemeClr>
                </a:solidFill>
                <a:effectLst/>
                <a:uLnTx/>
                <a:uFillTx/>
                <a:latin typeface="IntelOne Text Bold" panose="020B0503020203020204" pitchFamily="34" charset="77"/>
                <a:ea typeface="Helvetica Neue"/>
                <a:cs typeface="Helvetica Neue"/>
              </a:rPr>
              <a:t>Intel Xeon 6 solutions</a:t>
            </a:r>
          </a:p>
          <a:p>
            <a:endParaRPr lang="en-US" sz="1200" b="1"/>
          </a:p>
          <a:p>
            <a:endParaRPr lang="en-US" sz="1000">
              <a:solidFill>
                <a:schemeClr val="bg1"/>
              </a:solidFill>
              <a:latin typeface="IntelOne Text Medium" panose="020B0503020203020204" pitchFamily="34" charset="77"/>
            </a:endParaRPr>
          </a:p>
          <a:p>
            <a:r>
              <a:rPr lang="en-US" sz="1400">
                <a:solidFill>
                  <a:schemeClr val="bg1"/>
                </a:solidFill>
                <a:latin typeface="IntelOne Text Medium" panose="020B0503020203020204" pitchFamily="34" charset="77"/>
              </a:rPr>
              <a:t>Cisco</a:t>
            </a:r>
          </a:p>
          <a:p>
            <a:r>
              <a:rPr lang="en-US" sz="900">
                <a:solidFill>
                  <a:schemeClr val="bg1"/>
                </a:solidFill>
              </a:rPr>
              <a:t>x210cM8, x410cM8, C240M8, C220M8</a:t>
            </a:r>
          </a:p>
          <a:p>
            <a:endParaRPr lang="en-US" sz="1000">
              <a:solidFill>
                <a:schemeClr val="bg1"/>
              </a:solidFill>
            </a:endParaRPr>
          </a:p>
          <a:p>
            <a:r>
              <a:rPr lang="en-US" sz="1400">
                <a:solidFill>
                  <a:schemeClr val="bg1"/>
                </a:solidFill>
                <a:latin typeface="IntelOne Text Medium" panose="020B0503020203020204" pitchFamily="34" charset="77"/>
              </a:rPr>
              <a:t>Dell</a:t>
            </a:r>
          </a:p>
          <a:p>
            <a:r>
              <a:rPr lang="en-US" sz="900">
                <a:solidFill>
                  <a:schemeClr val="bg1"/>
                </a:solidFill>
              </a:rPr>
              <a:t>R670, R770, R740, R570</a:t>
            </a:r>
          </a:p>
          <a:p>
            <a:endParaRPr lang="en-US" sz="1000">
              <a:solidFill>
                <a:schemeClr val="bg1"/>
              </a:solidFill>
            </a:endParaRPr>
          </a:p>
          <a:p>
            <a:r>
              <a:rPr lang="en-US" sz="1400">
                <a:solidFill>
                  <a:schemeClr val="bg1"/>
                </a:solidFill>
                <a:latin typeface="IntelOne Text Medium" panose="020B0503020203020204" pitchFamily="34" charset="77"/>
              </a:rPr>
              <a:t>HPE</a:t>
            </a:r>
          </a:p>
          <a:p>
            <a:r>
              <a:rPr lang="en-US" sz="900">
                <a:solidFill>
                  <a:schemeClr val="bg1"/>
                </a:solidFill>
              </a:rPr>
              <a:t>DL580G12, DL380G12, DL380aG12, DL360G12, DL340G12, DL320G12, SY480G12, ML350G12</a:t>
            </a:r>
          </a:p>
          <a:p>
            <a:endParaRPr lang="en-US" sz="1000">
              <a:solidFill>
                <a:schemeClr val="bg1"/>
              </a:solidFill>
            </a:endParaRPr>
          </a:p>
          <a:p>
            <a:r>
              <a:rPr lang="en-US" sz="1400">
                <a:solidFill>
                  <a:schemeClr val="bg1"/>
                </a:solidFill>
                <a:latin typeface="IntelOne Text Medium" panose="020B0503020203020204" pitchFamily="34" charset="77"/>
              </a:rPr>
              <a:t>Lenovo </a:t>
            </a:r>
            <a:r>
              <a:rPr lang="en-US" sz="1400" err="1">
                <a:solidFill>
                  <a:schemeClr val="bg1"/>
                </a:solidFill>
                <a:latin typeface="IntelOne Text Medium" panose="020B0503020203020204" pitchFamily="34" charset="77"/>
              </a:rPr>
              <a:t>ThinkSystem</a:t>
            </a:r>
            <a:endParaRPr lang="en-US" sz="1400">
              <a:solidFill>
                <a:schemeClr val="bg1"/>
              </a:solidFill>
              <a:latin typeface="IntelOne Text Medium" panose="020B0503020203020204" pitchFamily="34" charset="77"/>
            </a:endParaRPr>
          </a:p>
          <a:p>
            <a:r>
              <a:rPr lang="en-US" sz="900">
                <a:solidFill>
                  <a:schemeClr val="bg1"/>
                </a:solidFill>
              </a:rPr>
              <a:t>SC750V4, SD520V4, SR630V4, SR650V4, SR680V4, SR850V4, SR860V4, SR950V4, HD350XV4, HR650V4, WR5220G5</a:t>
            </a:r>
          </a:p>
          <a:p>
            <a:endParaRPr lang="en-US" sz="1000">
              <a:solidFill>
                <a:schemeClr val="bg1"/>
              </a:solidFill>
            </a:endParaRPr>
          </a:p>
          <a:p>
            <a:r>
              <a:rPr lang="en-US" sz="1400">
                <a:solidFill>
                  <a:schemeClr val="bg1"/>
                </a:solidFill>
                <a:latin typeface="IntelOne Text Medium" panose="020B0503020203020204" pitchFamily="34" charset="77"/>
              </a:rPr>
              <a:t>Supermicro</a:t>
            </a:r>
          </a:p>
          <a:p>
            <a:r>
              <a:rPr lang="en-US" sz="900">
                <a:solidFill>
                  <a:schemeClr val="bg1"/>
                </a:solidFill>
              </a:rPr>
              <a:t>SYS-122H-TN, SYS-222H-TN, SYS-242H-NR, SYS-242B-NR, SYS-442B-NR, SYS-222BT-HER, SYS-222BT-HNR/HNC8R/HC9, SYS-622BT-HNC8R, SYS-22BT-DNR, SYS-622BT-DNC8R, SBI-422B-1NE14, SBI-622B-1NE34/1NE38, SYS-222HE-TN, SYS-222HE-FTN, SYS-122C-TN, SYS-222-TN, SSG-122B-NE316R, SSG-222B-NE3X24R</a:t>
            </a:r>
          </a:p>
        </p:txBody>
      </p:sp>
      <p:sp>
        <p:nvSpPr>
          <p:cNvPr id="7" name="TextBox 6">
            <a:extLst>
              <a:ext uri="{FF2B5EF4-FFF2-40B4-BE49-F238E27FC236}">
                <a16:creationId xmlns:a16="http://schemas.microsoft.com/office/drawing/2014/main" id="{D63CF57D-3F64-A42F-285D-9F9C939D74D7}"/>
              </a:ext>
            </a:extLst>
          </p:cNvPr>
          <p:cNvSpPr txBox="1"/>
          <p:nvPr/>
        </p:nvSpPr>
        <p:spPr>
          <a:xfrm>
            <a:off x="4238147" y="935420"/>
            <a:ext cx="3708368" cy="5265171"/>
          </a:xfrm>
          <a:prstGeom prst="rect">
            <a:avLst/>
          </a:prstGeom>
          <a:noFill/>
          <a:ln w="12700">
            <a:solidFill>
              <a:schemeClr val="tx2"/>
            </a:solidFill>
          </a:ln>
        </p:spPr>
        <p:txBody>
          <a:bodyPr wrap="square" lIns="274320" tIns="91440" rIns="274320" bIns="18288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a:ln>
                  <a:noFill/>
                </a:ln>
                <a:solidFill>
                  <a:schemeClr val="accent1"/>
                </a:solidFill>
                <a:effectLst/>
                <a:uLnTx/>
                <a:uFillTx/>
                <a:ea typeface="Helvetica Neue"/>
                <a:cs typeface="Helvetica Neue"/>
              </a:rPr>
              <a:t>5</a:t>
            </a:r>
            <a:r>
              <a:rPr kumimoji="0" lang="en-US" sz="1400" b="1" u="none" strike="noStrike" kern="1200" cap="none" spc="0" normalizeH="0" baseline="30000" noProof="0">
                <a:ln>
                  <a:noFill/>
                </a:ln>
                <a:solidFill>
                  <a:schemeClr val="accent1"/>
                </a:solidFill>
                <a:effectLst/>
                <a:uLnTx/>
                <a:uFillTx/>
                <a:ea typeface="Helvetica Neue"/>
                <a:cs typeface="Helvetica Neue"/>
              </a:rPr>
              <a:t>th</a:t>
            </a:r>
            <a:r>
              <a:rPr kumimoji="0" lang="en-US" sz="1400" b="1" u="none" strike="noStrike" kern="1200" cap="none" spc="0" normalizeH="0" baseline="0" noProof="0">
                <a:ln>
                  <a:noFill/>
                </a:ln>
                <a:solidFill>
                  <a:schemeClr val="accent1"/>
                </a:solidFill>
                <a:effectLst/>
                <a:uLnTx/>
                <a:uFillTx/>
                <a:ea typeface="Helvetica Neue"/>
                <a:cs typeface="Helvetica Neue"/>
              </a:rPr>
              <a:t> Gen Intel Xeon solutions</a:t>
            </a:r>
          </a:p>
          <a:p>
            <a:endParaRPr lang="en-US" sz="1200" b="1"/>
          </a:p>
          <a:p>
            <a:endParaRPr lang="en-US" sz="1000">
              <a:solidFill>
                <a:schemeClr val="bg1"/>
              </a:solidFill>
              <a:latin typeface="IntelOne Text Medium" panose="020B0503020203020204" pitchFamily="34" charset="77"/>
            </a:endParaRPr>
          </a:p>
          <a:p>
            <a:r>
              <a:rPr lang="en-US" sz="1400">
                <a:solidFill>
                  <a:schemeClr val="bg1"/>
                </a:solidFill>
                <a:latin typeface="IntelOne Text Medium" panose="020B0503020203020204" pitchFamily="34" charset="77"/>
              </a:rPr>
              <a:t>Cisco</a:t>
            </a:r>
          </a:p>
          <a:p>
            <a:r>
              <a:rPr lang="en-US" sz="900">
                <a:solidFill>
                  <a:schemeClr val="bg1"/>
                </a:solidFill>
              </a:rPr>
              <a:t>C220M7, C240M7</a:t>
            </a:r>
          </a:p>
          <a:p>
            <a:endParaRPr lang="en-US" sz="1000">
              <a:solidFill>
                <a:schemeClr val="bg1"/>
              </a:solidFill>
            </a:endParaRPr>
          </a:p>
          <a:p>
            <a:r>
              <a:rPr lang="en-US" sz="1400">
                <a:solidFill>
                  <a:schemeClr val="bg1"/>
                </a:solidFill>
                <a:latin typeface="IntelOne Text Medium" panose="020B0503020203020204" pitchFamily="34" charset="77"/>
              </a:rPr>
              <a:t>Dell</a:t>
            </a:r>
          </a:p>
          <a:p>
            <a:r>
              <a:rPr lang="en-US" sz="900">
                <a:solidFill>
                  <a:schemeClr val="bg1"/>
                </a:solidFill>
              </a:rPr>
              <a:t>R660, R660XS, R760, R760XA, R760XD2, R760XS, XR5610, XR7620</a:t>
            </a:r>
          </a:p>
          <a:p>
            <a:endParaRPr lang="en-US" sz="1000">
              <a:solidFill>
                <a:schemeClr val="bg1"/>
              </a:solidFill>
              <a:latin typeface="IntelOne Text Medium" panose="020B0503020203020204" pitchFamily="34" charset="77"/>
            </a:endParaRPr>
          </a:p>
          <a:p>
            <a:r>
              <a:rPr lang="en-US" sz="1400">
                <a:solidFill>
                  <a:schemeClr val="bg1"/>
                </a:solidFill>
                <a:latin typeface="IntelOne Text Medium" panose="020B0503020203020204" pitchFamily="34" charset="77"/>
              </a:rPr>
              <a:t>HPE</a:t>
            </a:r>
          </a:p>
          <a:p>
            <a:r>
              <a:rPr lang="en-US" sz="900">
                <a:solidFill>
                  <a:schemeClr val="bg1"/>
                </a:solidFill>
              </a:rPr>
              <a:t>DL320G11, DL360G11, DL380G11, DL380aG11, SY480G11, ML110G11, ML350G11</a:t>
            </a:r>
          </a:p>
          <a:p>
            <a:endParaRPr lang="en-US" sz="1000">
              <a:solidFill>
                <a:schemeClr val="bg1"/>
              </a:solidFill>
            </a:endParaRPr>
          </a:p>
          <a:p>
            <a:r>
              <a:rPr lang="en-US" sz="1400">
                <a:solidFill>
                  <a:schemeClr val="bg1"/>
                </a:solidFill>
                <a:latin typeface="IntelOne Text Medium" panose="020B0503020203020204" pitchFamily="34" charset="77"/>
              </a:rPr>
              <a:t>Lenovo </a:t>
            </a:r>
            <a:r>
              <a:rPr lang="en-US" sz="1400" err="1">
                <a:solidFill>
                  <a:schemeClr val="bg1"/>
                </a:solidFill>
                <a:latin typeface="IntelOne Text Medium" panose="020B0503020203020204" pitchFamily="34" charset="77"/>
              </a:rPr>
              <a:t>ThinkSystem</a:t>
            </a:r>
            <a:endParaRPr lang="en-US" sz="1400">
              <a:solidFill>
                <a:schemeClr val="bg1"/>
              </a:solidFill>
              <a:latin typeface="IntelOne Text Medium" panose="020B0503020203020204" pitchFamily="34" charset="77"/>
            </a:endParaRPr>
          </a:p>
          <a:p>
            <a:r>
              <a:rPr lang="en-US" sz="900">
                <a:solidFill>
                  <a:schemeClr val="bg1"/>
                </a:solidFill>
              </a:rPr>
              <a:t>SD530V3, SD550V3, SR630V3, SR650V3, ST650V3</a:t>
            </a:r>
          </a:p>
          <a:p>
            <a:endParaRPr lang="en-US" sz="1000">
              <a:solidFill>
                <a:schemeClr val="bg1"/>
              </a:solidFill>
            </a:endParaRPr>
          </a:p>
          <a:p>
            <a:r>
              <a:rPr lang="en-US" sz="1400">
                <a:solidFill>
                  <a:schemeClr val="bg1"/>
                </a:solidFill>
                <a:latin typeface="IntelOne Text Medium" panose="020B0503020203020204" pitchFamily="34" charset="77"/>
              </a:rPr>
              <a:t>Supermicro</a:t>
            </a:r>
          </a:p>
          <a:p>
            <a:r>
              <a:rPr lang="en-US" sz="900">
                <a:solidFill>
                  <a:schemeClr val="bg1"/>
                </a:solidFill>
              </a:rPr>
              <a:t>SSG-121E-NE316R, SYS-521GE-TNRT, SYS-821GE-TNHR, SYS-221H-TNRT, SYS-221H-TNR, SYS-221BT-HNR</a:t>
            </a:r>
          </a:p>
        </p:txBody>
      </p:sp>
      <p:sp>
        <p:nvSpPr>
          <p:cNvPr id="3" name="Title 3">
            <a:extLst>
              <a:ext uri="{FF2B5EF4-FFF2-40B4-BE49-F238E27FC236}">
                <a16:creationId xmlns:a16="http://schemas.microsoft.com/office/drawing/2014/main" id="{EA7D1F9D-BA67-1F8B-D323-41E07BD220A2}"/>
              </a:ext>
            </a:extLst>
          </p:cNvPr>
          <p:cNvSpPr txBox="1">
            <a:spLocks/>
          </p:cNvSpPr>
          <p:nvPr/>
        </p:nvSpPr>
        <p:spPr>
          <a:xfrm>
            <a:off x="422714" y="154393"/>
            <a:ext cx="11026604"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The following OEM solutions are available for Intel® Xeon® processors</a:t>
            </a:r>
          </a:p>
        </p:txBody>
      </p:sp>
      <p:grpSp>
        <p:nvGrpSpPr>
          <p:cNvPr id="30" name="Group 29">
            <a:extLst>
              <a:ext uri="{FF2B5EF4-FFF2-40B4-BE49-F238E27FC236}">
                <a16:creationId xmlns:a16="http://schemas.microsoft.com/office/drawing/2014/main" id="{2B1F13A2-53CA-25A1-528D-58E4049F637E}"/>
              </a:ext>
            </a:extLst>
          </p:cNvPr>
          <p:cNvGrpSpPr/>
          <p:nvPr/>
        </p:nvGrpSpPr>
        <p:grpSpPr>
          <a:xfrm>
            <a:off x="0" y="942178"/>
            <a:ext cx="4131082" cy="1222189"/>
            <a:chOff x="0" y="942178"/>
            <a:chExt cx="4131082" cy="1222189"/>
          </a:xfrm>
        </p:grpSpPr>
        <p:sp>
          <p:nvSpPr>
            <p:cNvPr id="28" name="Rectangle 27">
              <a:extLst>
                <a:ext uri="{FF2B5EF4-FFF2-40B4-BE49-F238E27FC236}">
                  <a16:creationId xmlns:a16="http://schemas.microsoft.com/office/drawing/2014/main" id="{0C45B961-3DAB-548E-3699-63D324E5CAD7}"/>
                </a:ext>
              </a:extLst>
            </p:cNvPr>
            <p:cNvSpPr/>
            <p:nvPr/>
          </p:nvSpPr>
          <p:spPr>
            <a:xfrm>
              <a:off x="0" y="942178"/>
              <a:ext cx="4131082" cy="1222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60FBAA8-312A-07BE-ED21-0FD284935676}"/>
                </a:ext>
              </a:extLst>
            </p:cNvPr>
            <p:cNvSpPr txBox="1"/>
            <p:nvPr/>
          </p:nvSpPr>
          <p:spPr>
            <a:xfrm>
              <a:off x="422714" y="1237801"/>
              <a:ext cx="3449425" cy="646331"/>
            </a:xfrm>
            <a:prstGeom prst="rect">
              <a:avLst/>
            </a:prstGeom>
            <a:noFill/>
          </p:spPr>
          <p:txBody>
            <a:bodyPr wrap="square" lIns="0" tIns="0" rIns="0" bIns="0" rtlCol="0">
              <a:spAutoFit/>
            </a:bodyPr>
            <a:lstStyle/>
            <a:p>
              <a:pPr>
                <a:spcAft>
                  <a:spcPts val="600"/>
                </a:spcAft>
              </a:pPr>
              <a:r>
                <a:rPr lang="en-US" sz="1600">
                  <a:solidFill>
                    <a:schemeClr val="accent1"/>
                  </a:solidFill>
                  <a:latin typeface="IntelOne Text" panose="020B0503020203020204" pitchFamily="34" charset="77"/>
                </a:rPr>
                <a:t>Intel Xeon </a:t>
              </a:r>
              <a:r>
                <a:rPr lang="en-US" sz="1600" b="1">
                  <a:solidFill>
                    <a:schemeClr val="accent1"/>
                  </a:solidFill>
                  <a:latin typeface="IntelOne Text Bold" panose="020B0503020203020204" pitchFamily="34" charset="77"/>
                </a:rPr>
                <a:t>6900</a:t>
              </a:r>
              <a:r>
                <a:rPr lang="en-US" sz="1600">
                  <a:solidFill>
                    <a:schemeClr val="accent1"/>
                  </a:solidFill>
                  <a:latin typeface="IntelOne Text" panose="020B0503020203020204" pitchFamily="34" charset="77"/>
                </a:rPr>
                <a:t>-series processors</a:t>
              </a:r>
            </a:p>
            <a:p>
              <a:r>
                <a:rPr lang="en-US" sz="1050">
                  <a:latin typeface="IntelOne Text" panose="020B0503020203020204" pitchFamily="34" charset="77"/>
                </a:rPr>
                <a:t>Designed for </a:t>
              </a:r>
              <a:r>
                <a:rPr lang="en-US" sz="1050" b="1">
                  <a:latin typeface="IntelOne Text Bold" panose="020B0503020203020204" pitchFamily="34" charset="77"/>
                </a:rPr>
                <a:t>maximum performance</a:t>
              </a:r>
              <a:r>
                <a:rPr lang="en-US" sz="1050">
                  <a:latin typeface="IntelOne Text" panose="020B0503020203020204" pitchFamily="34" charset="77"/>
                </a:rPr>
                <a:t>; ideal for the most demanding cloud, AI, and HPC environments</a:t>
              </a:r>
            </a:p>
          </p:txBody>
        </p:sp>
      </p:grpSp>
      <p:grpSp>
        <p:nvGrpSpPr>
          <p:cNvPr id="29" name="Group 28">
            <a:extLst>
              <a:ext uri="{FF2B5EF4-FFF2-40B4-BE49-F238E27FC236}">
                <a16:creationId xmlns:a16="http://schemas.microsoft.com/office/drawing/2014/main" id="{0BFA1DE4-77D2-B692-7D13-8A5C14967B53}"/>
              </a:ext>
            </a:extLst>
          </p:cNvPr>
          <p:cNvGrpSpPr/>
          <p:nvPr/>
        </p:nvGrpSpPr>
        <p:grpSpPr>
          <a:xfrm>
            <a:off x="0" y="2287585"/>
            <a:ext cx="4131082" cy="1222189"/>
            <a:chOff x="0" y="2120900"/>
            <a:chExt cx="4131082" cy="1222189"/>
          </a:xfrm>
        </p:grpSpPr>
        <p:sp>
          <p:nvSpPr>
            <p:cNvPr id="27" name="Rectangle 26">
              <a:extLst>
                <a:ext uri="{FF2B5EF4-FFF2-40B4-BE49-F238E27FC236}">
                  <a16:creationId xmlns:a16="http://schemas.microsoft.com/office/drawing/2014/main" id="{7AF5BA40-5C71-0296-2E70-D2A01002EA79}"/>
                </a:ext>
              </a:extLst>
            </p:cNvPr>
            <p:cNvSpPr/>
            <p:nvPr/>
          </p:nvSpPr>
          <p:spPr>
            <a:xfrm>
              <a:off x="0" y="2120900"/>
              <a:ext cx="4131082" cy="1222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6D23C60-532F-1CBE-1584-C0D337EA0F54}"/>
                </a:ext>
              </a:extLst>
            </p:cNvPr>
            <p:cNvSpPr txBox="1"/>
            <p:nvPr/>
          </p:nvSpPr>
          <p:spPr>
            <a:xfrm>
              <a:off x="422714" y="2416523"/>
              <a:ext cx="3449425" cy="646331"/>
            </a:xfrm>
            <a:prstGeom prst="rect">
              <a:avLst/>
            </a:prstGeom>
            <a:noFill/>
          </p:spPr>
          <p:txBody>
            <a:bodyPr wrap="square" lIns="0" tIns="0" rIns="0" bIns="0" rtlCol="0">
              <a:spAutoFit/>
            </a:bodyPr>
            <a:lstStyle/>
            <a:p>
              <a:pPr>
                <a:spcAft>
                  <a:spcPts val="600"/>
                </a:spcAft>
              </a:pPr>
              <a:r>
                <a:rPr lang="en-US" sz="1600">
                  <a:solidFill>
                    <a:schemeClr val="accent1"/>
                  </a:solidFill>
                  <a:latin typeface="IntelOne Text" panose="020B0503020203020204" pitchFamily="34" charset="77"/>
                </a:rPr>
                <a:t>Intel Xeon </a:t>
              </a:r>
              <a:r>
                <a:rPr lang="en-US" sz="1600" b="1">
                  <a:solidFill>
                    <a:srgbClr val="004A86"/>
                  </a:solidFill>
                  <a:latin typeface="IntelOne Text Bold" panose="020B0503020203020204" pitchFamily="34" charset="77"/>
                </a:rPr>
                <a:t>6700</a:t>
              </a:r>
              <a:r>
                <a:rPr lang="en-US" sz="1600">
                  <a:solidFill>
                    <a:schemeClr val="accent1"/>
                  </a:solidFill>
                  <a:latin typeface="IntelOne Text" panose="020B0503020203020204" pitchFamily="34" charset="77"/>
                </a:rPr>
                <a:t>-series processors</a:t>
              </a:r>
            </a:p>
            <a:p>
              <a:r>
                <a:rPr lang="en-US" sz="1050">
                  <a:latin typeface="IntelOne Text" panose="020B0503020203020204" pitchFamily="34" charset="77"/>
                </a:rPr>
                <a:t>Designed for </a:t>
              </a:r>
              <a:r>
                <a:rPr lang="en-US" sz="1050" b="1">
                  <a:latin typeface="IntelOne Text Bold" panose="020B0503020203020204" pitchFamily="34" charset="77"/>
                </a:rPr>
                <a:t>enhanced performance</a:t>
              </a:r>
              <a:r>
                <a:rPr lang="en-US" sz="1050">
                  <a:latin typeface="IntelOne Text" panose="020B0503020203020204" pitchFamily="34" charset="77"/>
                </a:rPr>
                <a:t>; ideal for a wide array of data center and telco environments</a:t>
              </a:r>
            </a:p>
          </p:txBody>
        </p:sp>
      </p:grpSp>
      <p:sp>
        <p:nvSpPr>
          <p:cNvPr id="17" name="TextBox 16">
            <a:extLst>
              <a:ext uri="{FF2B5EF4-FFF2-40B4-BE49-F238E27FC236}">
                <a16:creationId xmlns:a16="http://schemas.microsoft.com/office/drawing/2014/main" id="{EE52F9F3-664C-054A-4CD5-8B1C73D64F71}"/>
              </a:ext>
            </a:extLst>
          </p:cNvPr>
          <p:cNvSpPr txBox="1"/>
          <p:nvPr/>
        </p:nvSpPr>
        <p:spPr>
          <a:xfrm>
            <a:off x="422714" y="3851623"/>
            <a:ext cx="3449425" cy="646331"/>
          </a:xfrm>
          <a:prstGeom prst="rect">
            <a:avLst/>
          </a:prstGeom>
          <a:noFill/>
        </p:spPr>
        <p:txBody>
          <a:bodyPr wrap="square" lIns="0" tIns="0" rIns="0" bIns="0" rtlCol="0">
            <a:spAutoFit/>
          </a:bodyPr>
          <a:lstStyle/>
          <a:p>
            <a:pPr>
              <a:spcAft>
                <a:spcPts val="600"/>
              </a:spcAft>
            </a:pPr>
            <a:r>
              <a:rPr lang="en-US" sz="1600">
                <a:solidFill>
                  <a:schemeClr val="accent1"/>
                </a:solidFill>
                <a:latin typeface="IntelOne Text" panose="020B0503020203020204" pitchFamily="34" charset="77"/>
              </a:rPr>
              <a:t>Intel Xeon </a:t>
            </a:r>
            <a:r>
              <a:rPr lang="en-US" sz="1600" b="1">
                <a:solidFill>
                  <a:schemeClr val="tx2">
                    <a:lumMod val="50000"/>
                  </a:schemeClr>
                </a:solidFill>
                <a:latin typeface="IntelOne Text Bold" panose="020B0503020203020204" pitchFamily="34" charset="77"/>
              </a:rPr>
              <a:t>6500</a:t>
            </a:r>
            <a:r>
              <a:rPr lang="en-US" sz="1600">
                <a:solidFill>
                  <a:schemeClr val="accent1"/>
                </a:solidFill>
                <a:latin typeface="IntelOne Text" panose="020B0503020203020204" pitchFamily="34" charset="77"/>
              </a:rPr>
              <a:t>-series processors</a:t>
            </a:r>
          </a:p>
          <a:p>
            <a:r>
              <a:rPr lang="en-US" sz="1050">
                <a:latin typeface="IntelOne Text" panose="020B0503020203020204" pitchFamily="34" charset="77"/>
              </a:rPr>
              <a:t>Designed for </a:t>
            </a:r>
            <a:r>
              <a:rPr lang="en-US" sz="1050" b="1">
                <a:latin typeface="IntelOne Text Bold" panose="020B0503020203020204" pitchFamily="34" charset="77"/>
              </a:rPr>
              <a:t>essential performance</a:t>
            </a:r>
            <a:r>
              <a:rPr lang="en-US" sz="1050">
                <a:latin typeface="IntelOne Text" panose="020B0503020203020204" pitchFamily="34" charset="77"/>
              </a:rPr>
              <a:t>; ideal for mainstream server and edge environments</a:t>
            </a:r>
          </a:p>
        </p:txBody>
      </p:sp>
      <p:grpSp>
        <p:nvGrpSpPr>
          <p:cNvPr id="31" name="Group 30">
            <a:extLst>
              <a:ext uri="{FF2B5EF4-FFF2-40B4-BE49-F238E27FC236}">
                <a16:creationId xmlns:a16="http://schemas.microsoft.com/office/drawing/2014/main" id="{031562DF-CB06-EB22-D1B5-34D5A1EB5A2A}"/>
              </a:ext>
            </a:extLst>
          </p:cNvPr>
          <p:cNvGrpSpPr/>
          <p:nvPr/>
        </p:nvGrpSpPr>
        <p:grpSpPr>
          <a:xfrm>
            <a:off x="0" y="4978400"/>
            <a:ext cx="4131082" cy="1222189"/>
            <a:chOff x="0" y="4978400"/>
            <a:chExt cx="4131082" cy="1222189"/>
          </a:xfrm>
        </p:grpSpPr>
        <p:sp>
          <p:nvSpPr>
            <p:cNvPr id="19" name="Rectangle 18">
              <a:extLst>
                <a:ext uri="{FF2B5EF4-FFF2-40B4-BE49-F238E27FC236}">
                  <a16:creationId xmlns:a16="http://schemas.microsoft.com/office/drawing/2014/main" id="{4A8BF467-D1FC-AECE-81FB-FE31B505A1F3}"/>
                </a:ext>
              </a:extLst>
            </p:cNvPr>
            <p:cNvSpPr/>
            <p:nvPr/>
          </p:nvSpPr>
          <p:spPr>
            <a:xfrm>
              <a:off x="0" y="4978400"/>
              <a:ext cx="4131082" cy="1222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5447C05-7E9F-CB20-A68B-CC0CF97E5EC3}"/>
                </a:ext>
              </a:extLst>
            </p:cNvPr>
            <p:cNvSpPr txBox="1"/>
            <p:nvPr/>
          </p:nvSpPr>
          <p:spPr>
            <a:xfrm>
              <a:off x="422714" y="5274023"/>
              <a:ext cx="3449425" cy="646331"/>
            </a:xfrm>
            <a:prstGeom prst="rect">
              <a:avLst/>
            </a:prstGeom>
            <a:noFill/>
          </p:spPr>
          <p:txBody>
            <a:bodyPr wrap="square" lIns="0" tIns="0" rIns="0" bIns="0" rtlCol="0">
              <a:spAutoFit/>
            </a:bodyPr>
            <a:lstStyle/>
            <a:p>
              <a:pPr>
                <a:spcAft>
                  <a:spcPts val="600"/>
                </a:spcAft>
              </a:pPr>
              <a:r>
                <a:rPr lang="en-US" sz="1600">
                  <a:solidFill>
                    <a:schemeClr val="accent1"/>
                  </a:solidFill>
                  <a:latin typeface="IntelOne Text" panose="020B0503020203020204" pitchFamily="34" charset="77"/>
                </a:rPr>
                <a:t>Intel Xeon </a:t>
              </a:r>
              <a:r>
                <a:rPr lang="en-US" sz="1600" b="1">
                  <a:solidFill>
                    <a:schemeClr val="accent2">
                      <a:lumMod val="75000"/>
                    </a:schemeClr>
                  </a:solidFill>
                  <a:latin typeface="IntelOne Text Bold" panose="020B0503020203020204" pitchFamily="34" charset="77"/>
                </a:rPr>
                <a:t>6300</a:t>
              </a:r>
              <a:r>
                <a:rPr lang="en-US" sz="1600">
                  <a:solidFill>
                    <a:schemeClr val="accent1"/>
                  </a:solidFill>
                  <a:latin typeface="IntelOne Text" panose="020B0503020203020204" pitchFamily="34" charset="77"/>
                </a:rPr>
                <a:t>-series processors</a:t>
              </a:r>
            </a:p>
            <a:p>
              <a:r>
                <a:rPr lang="en-US" sz="1050">
                  <a:latin typeface="IntelOne Text" panose="020B0503020203020204" pitchFamily="34" charset="77"/>
                </a:rPr>
                <a:t>Designed for </a:t>
              </a:r>
              <a:r>
                <a:rPr lang="en-US" sz="1050" b="1">
                  <a:latin typeface="IntelOne Text Bold" panose="020B0503020203020204" pitchFamily="34" charset="77"/>
                </a:rPr>
                <a:t>entry-level performance</a:t>
              </a:r>
              <a:r>
                <a:rPr lang="en-US" sz="1050">
                  <a:latin typeface="IntelOne Text" panose="020B0503020203020204" pitchFamily="34" charset="77"/>
                </a:rPr>
                <a:t>; ideal for small/medium business environments</a:t>
              </a:r>
            </a:p>
          </p:txBody>
        </p:sp>
      </p:grpSp>
      <p:sp>
        <p:nvSpPr>
          <p:cNvPr id="32" name="Rectangle 31">
            <a:extLst>
              <a:ext uri="{FF2B5EF4-FFF2-40B4-BE49-F238E27FC236}">
                <a16:creationId xmlns:a16="http://schemas.microsoft.com/office/drawing/2014/main" id="{AAF3C04D-9E36-FB01-DDDB-4B317E61A932}"/>
              </a:ext>
            </a:extLst>
          </p:cNvPr>
          <p:cNvSpPr/>
          <p:nvPr/>
        </p:nvSpPr>
        <p:spPr>
          <a:xfrm>
            <a:off x="0" y="942177"/>
            <a:ext cx="204938" cy="204938"/>
          </a:xfrm>
          <a:prstGeom prst="rect">
            <a:avLst/>
          </a:prstGeom>
          <a:solidFill>
            <a:srgbClr val="0068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5D3C98-37B6-9EC1-63AA-180AFD0E50B0}"/>
              </a:ext>
            </a:extLst>
          </p:cNvPr>
          <p:cNvSpPr/>
          <p:nvPr/>
        </p:nvSpPr>
        <p:spPr>
          <a:xfrm>
            <a:off x="0" y="2292470"/>
            <a:ext cx="204938" cy="204938"/>
          </a:xfrm>
          <a:prstGeom prst="rect">
            <a:avLst/>
          </a:prstGeom>
          <a:solidFill>
            <a:srgbClr val="004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73A3F31-CBEA-502B-34CA-602BFA8E4499}"/>
              </a:ext>
            </a:extLst>
          </p:cNvPr>
          <p:cNvSpPr/>
          <p:nvPr/>
        </p:nvSpPr>
        <p:spPr>
          <a:xfrm>
            <a:off x="0" y="3632991"/>
            <a:ext cx="204938" cy="204938"/>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4C1D05B-54A4-E862-581F-6A4A35938731}"/>
              </a:ext>
            </a:extLst>
          </p:cNvPr>
          <p:cNvSpPr/>
          <p:nvPr/>
        </p:nvSpPr>
        <p:spPr>
          <a:xfrm>
            <a:off x="0" y="4978399"/>
            <a:ext cx="204938" cy="2049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blue and white logo&#10;&#10;Description automatically generated">
            <a:extLst>
              <a:ext uri="{FF2B5EF4-FFF2-40B4-BE49-F238E27FC236}">
                <a16:creationId xmlns:a16="http://schemas.microsoft.com/office/drawing/2014/main" id="{AA5B8F0B-5A8C-B3D0-040C-CD9C79CAFA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7818" y="5274023"/>
            <a:ext cx="1143000" cy="1143000"/>
          </a:xfrm>
          <a:prstGeom prst="rect">
            <a:avLst/>
          </a:prstGeom>
          <a:effectLst/>
        </p:spPr>
      </p:pic>
    </p:spTree>
    <p:extLst>
      <p:ext uri="{BB962C8B-B14F-4D97-AF65-F5344CB8AC3E}">
        <p14:creationId xmlns:p14="http://schemas.microsoft.com/office/powerpoint/2010/main" val="99186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and person standing in a room with computers&#10;&#10;AI-generated content may be incorrect.">
            <a:extLst>
              <a:ext uri="{FF2B5EF4-FFF2-40B4-BE49-F238E27FC236}">
                <a16:creationId xmlns:a16="http://schemas.microsoft.com/office/drawing/2014/main" id="{550F3CCD-84FB-C659-59AA-07550C733096}"/>
              </a:ext>
            </a:extLst>
          </p:cNvPr>
          <p:cNvPicPr>
            <a:picLocks noChangeAspect="1"/>
          </p:cNvPicPr>
          <p:nvPr/>
        </p:nvPicPr>
        <p:blipFill>
          <a:blip r:embed="rId3"/>
          <a:srcRect l="8431" r="62544" b="7165"/>
          <a:stretch/>
        </p:blipFill>
        <p:spPr>
          <a:xfrm>
            <a:off x="8381424" y="0"/>
            <a:ext cx="3810576" cy="6858000"/>
          </a:xfrm>
          <a:prstGeom prst="rect">
            <a:avLst/>
          </a:prstGeom>
        </p:spPr>
      </p:pic>
      <p:sp>
        <p:nvSpPr>
          <p:cNvPr id="7" name="Rectangle 6">
            <a:extLst>
              <a:ext uri="{FF2B5EF4-FFF2-40B4-BE49-F238E27FC236}">
                <a16:creationId xmlns:a16="http://schemas.microsoft.com/office/drawing/2014/main" id="{E640D44D-63EE-12A4-EAFC-2302EE8EB046}"/>
              </a:ext>
            </a:extLst>
          </p:cNvPr>
          <p:cNvSpPr/>
          <p:nvPr/>
        </p:nvSpPr>
        <p:spPr>
          <a:xfrm>
            <a:off x="0" y="935420"/>
            <a:ext cx="9054646" cy="5249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a:extLst>
              <a:ext uri="{FF2B5EF4-FFF2-40B4-BE49-F238E27FC236}">
                <a16:creationId xmlns:a16="http://schemas.microsoft.com/office/drawing/2014/main" id="{DACC3CDB-33B9-2BA6-CA9E-91FE81000FEC}"/>
              </a:ext>
            </a:extLst>
          </p:cNvPr>
          <p:cNvSpPr txBox="1">
            <a:spLocks/>
          </p:cNvSpPr>
          <p:nvPr/>
        </p:nvSpPr>
        <p:spPr>
          <a:xfrm>
            <a:off x="422714" y="277864"/>
            <a:ext cx="7958710" cy="49914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Qualifying Questions</a:t>
            </a:r>
          </a:p>
        </p:txBody>
      </p:sp>
      <p:sp>
        <p:nvSpPr>
          <p:cNvPr id="6" name="Slide Number Placeholder 5">
            <a:extLst>
              <a:ext uri="{FF2B5EF4-FFF2-40B4-BE49-F238E27FC236}">
                <a16:creationId xmlns:a16="http://schemas.microsoft.com/office/drawing/2014/main" id="{F4FB170D-FB9E-A098-5E95-674799438437}"/>
              </a:ext>
            </a:extLst>
          </p:cNvPr>
          <p:cNvSpPr txBox="1">
            <a:spLocks/>
          </p:cNvSpPr>
          <p:nvPr/>
        </p:nvSpPr>
        <p:spPr>
          <a:xfrm>
            <a:off x="11702735" y="6403850"/>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18</a:t>
            </a:fld>
            <a:endParaRPr lang="en-US" sz="1000">
              <a:solidFill>
                <a:schemeClr val="bg1"/>
              </a:solidFill>
            </a:endParaRPr>
          </a:p>
        </p:txBody>
      </p:sp>
      <p:sp>
        <p:nvSpPr>
          <p:cNvPr id="13" name="Slide Number Placeholder 5">
            <a:extLst>
              <a:ext uri="{FF2B5EF4-FFF2-40B4-BE49-F238E27FC236}">
                <a16:creationId xmlns:a16="http://schemas.microsoft.com/office/drawing/2014/main" id="{D098DF42-6F47-75C6-8AC9-F4F2E2E33D53}"/>
              </a:ext>
            </a:extLst>
          </p:cNvPr>
          <p:cNvSpPr txBox="1">
            <a:spLocks/>
          </p:cNvSpPr>
          <p:nvPr/>
        </p:nvSpPr>
        <p:spPr>
          <a:xfrm>
            <a:off x="11604630" y="6215511"/>
            <a:ext cx="489264" cy="7418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18</a:t>
            </a:fld>
            <a:endParaRPr lang="en-US" sz="1000">
              <a:solidFill>
                <a:schemeClr val="bg1"/>
              </a:solidFill>
            </a:endParaRPr>
          </a:p>
        </p:txBody>
      </p:sp>
      <p:sp>
        <p:nvSpPr>
          <p:cNvPr id="14" name="Rectangle 13">
            <a:extLst>
              <a:ext uri="{FF2B5EF4-FFF2-40B4-BE49-F238E27FC236}">
                <a16:creationId xmlns:a16="http://schemas.microsoft.com/office/drawing/2014/main" id="{FA1986D1-083A-7127-ECFC-1DE81BD8F58A}"/>
              </a:ext>
            </a:extLst>
          </p:cNvPr>
          <p:cNvSpPr/>
          <p:nvPr/>
        </p:nvSpPr>
        <p:spPr>
          <a:xfrm>
            <a:off x="8381424" y="6184778"/>
            <a:ext cx="673222" cy="673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40E251AB-CB16-4D90-24AD-F1CB0615FE8A}"/>
              </a:ext>
            </a:extLst>
          </p:cNvPr>
          <p:cNvSpPr>
            <a:spLocks noGrp="1"/>
          </p:cNvSpPr>
          <p:nvPr>
            <p:ph idx="1"/>
          </p:nvPr>
        </p:nvSpPr>
        <p:spPr>
          <a:xfrm>
            <a:off x="918882" y="1021019"/>
            <a:ext cx="3798406" cy="4295335"/>
          </a:xfrm>
        </p:spPr>
        <p:txBody>
          <a:bodyPr lIns="0">
            <a:noAutofit/>
          </a:bodyPr>
          <a:lstStyle/>
          <a:p>
            <a:pPr marL="0" indent="0">
              <a:lnSpc>
                <a:spcPct val="100000"/>
              </a:lnSpc>
              <a:buClr>
                <a:schemeClr val="bg1"/>
              </a:buClr>
              <a:buNone/>
            </a:pPr>
            <a:r>
              <a:rPr lang="en-US" sz="1600">
                <a:latin typeface="IntelOne Text" panose="020B0503020203020204" pitchFamily="34" charset="77"/>
              </a:rPr>
              <a:t>Are you looking to </a:t>
            </a:r>
            <a:r>
              <a:rPr lang="en-US" sz="1600" b="1">
                <a:solidFill>
                  <a:srgbClr val="0068B5"/>
                </a:solidFill>
                <a:latin typeface="IntelOne Text Bold" panose="020B0503020203020204" pitchFamily="34" charset="77"/>
              </a:rPr>
              <a:t>reduce your data center’s TCO</a:t>
            </a:r>
            <a:r>
              <a:rPr lang="en-US" sz="1600">
                <a:solidFill>
                  <a:srgbClr val="004A86"/>
                </a:solidFill>
                <a:latin typeface="IntelOne Text" panose="020B0503020203020204" pitchFamily="34" charset="77"/>
              </a:rPr>
              <a:t> </a:t>
            </a:r>
            <a:r>
              <a:rPr lang="en-US" sz="1600">
                <a:latin typeface="IntelOne Text" panose="020B0503020203020204" pitchFamily="34" charset="77"/>
              </a:rPr>
              <a:t>through reduced </a:t>
            </a:r>
            <a:br>
              <a:rPr lang="en-US" sz="1600">
                <a:latin typeface="IntelOne Text" panose="020B0503020203020204" pitchFamily="34" charset="77"/>
              </a:rPr>
            </a:br>
            <a:r>
              <a:rPr lang="en-US" sz="1600">
                <a:latin typeface="IntelOne Text" panose="020B0503020203020204" pitchFamily="34" charset="77"/>
              </a:rPr>
              <a:t>power and space consumption?</a:t>
            </a:r>
          </a:p>
          <a:p>
            <a:pPr marL="0" indent="0">
              <a:lnSpc>
                <a:spcPct val="100000"/>
              </a:lnSpc>
              <a:buClr>
                <a:schemeClr val="bg1"/>
              </a:buClr>
              <a:buNone/>
            </a:pPr>
            <a:endParaRPr lang="en-US" sz="800">
              <a:latin typeface="IntelOne Text" panose="020B0503020203020204" pitchFamily="34" charset="77"/>
            </a:endParaRPr>
          </a:p>
          <a:p>
            <a:pPr marL="0" indent="0">
              <a:lnSpc>
                <a:spcPct val="100000"/>
              </a:lnSpc>
              <a:buClr>
                <a:schemeClr val="bg1"/>
              </a:buClr>
              <a:buNone/>
            </a:pPr>
            <a:r>
              <a:rPr lang="en-US" sz="1600">
                <a:latin typeface="IntelOne Text" panose="020B0503020203020204" pitchFamily="34" charset="77"/>
              </a:rPr>
              <a:t>What </a:t>
            </a:r>
            <a:r>
              <a:rPr lang="en-US" sz="1600" b="1">
                <a:solidFill>
                  <a:srgbClr val="0068B5"/>
                </a:solidFill>
                <a:latin typeface="IntelOne Text Bold" panose="020B0503020203020204" pitchFamily="34" charset="77"/>
              </a:rPr>
              <a:t>generation</a:t>
            </a:r>
            <a:r>
              <a:rPr lang="en-US" sz="1600">
                <a:latin typeface="IntelOne Text" panose="020B0503020203020204" pitchFamily="34" charset="77"/>
              </a:rPr>
              <a:t> of Intel® </a:t>
            </a:r>
            <a:br>
              <a:rPr lang="en-US" sz="1600">
                <a:latin typeface="IntelOne Text" panose="020B0503020203020204" pitchFamily="34" charset="77"/>
              </a:rPr>
            </a:br>
            <a:r>
              <a:rPr lang="en-US" sz="1600">
                <a:latin typeface="IntelOne Text" panose="020B0503020203020204" pitchFamily="34" charset="77"/>
              </a:rPr>
              <a:t>processors are you using today?</a:t>
            </a:r>
          </a:p>
          <a:p>
            <a:pPr marL="0" indent="0">
              <a:lnSpc>
                <a:spcPct val="100000"/>
              </a:lnSpc>
              <a:buClr>
                <a:schemeClr val="bg1"/>
              </a:buClr>
              <a:buNone/>
            </a:pPr>
            <a:endParaRPr lang="en-US" sz="800">
              <a:latin typeface="IntelOne Text" panose="020B0503020203020204" pitchFamily="34" charset="77"/>
            </a:endParaRPr>
          </a:p>
          <a:p>
            <a:pPr marL="0" indent="0">
              <a:lnSpc>
                <a:spcPct val="100000"/>
              </a:lnSpc>
              <a:buClr>
                <a:schemeClr val="bg1"/>
              </a:buClr>
              <a:buNone/>
            </a:pPr>
            <a:r>
              <a:rPr lang="en-US" sz="1600">
                <a:latin typeface="IntelOne Text" panose="020B0503020203020204" pitchFamily="34" charset="77"/>
              </a:rPr>
              <a:t>What </a:t>
            </a:r>
            <a:r>
              <a:rPr lang="en-US" sz="1600" b="1">
                <a:solidFill>
                  <a:srgbClr val="0068B5"/>
                </a:solidFill>
                <a:latin typeface="IntelOne Text Bold" panose="020B0503020203020204" pitchFamily="34" charset="77"/>
              </a:rPr>
              <a:t>workloads</a:t>
            </a:r>
            <a:r>
              <a:rPr lang="en-US" sz="1600">
                <a:latin typeface="IntelOne Text" panose="020B0503020203020204" pitchFamily="34" charset="77"/>
              </a:rPr>
              <a:t> do you need to support now and in the future?</a:t>
            </a:r>
          </a:p>
          <a:p>
            <a:pPr marL="0" indent="0">
              <a:lnSpc>
                <a:spcPct val="100000"/>
              </a:lnSpc>
              <a:buClr>
                <a:schemeClr val="bg1"/>
              </a:buClr>
              <a:buNone/>
            </a:pPr>
            <a:endParaRPr lang="en-US" sz="800">
              <a:latin typeface="IntelOne Text" panose="020B0503020203020204" pitchFamily="34" charset="77"/>
            </a:endParaRPr>
          </a:p>
          <a:p>
            <a:pPr marL="0" indent="0">
              <a:lnSpc>
                <a:spcPct val="100000"/>
              </a:lnSpc>
              <a:buClr>
                <a:schemeClr val="bg1"/>
              </a:buClr>
              <a:buNone/>
            </a:pPr>
            <a:r>
              <a:rPr lang="en-US" sz="1600">
                <a:latin typeface="IntelOne Text" panose="020B0503020203020204" pitchFamily="34" charset="77"/>
              </a:rPr>
              <a:t>Are your current servers meeting </a:t>
            </a:r>
            <a:br>
              <a:rPr lang="en-US" sz="1600">
                <a:latin typeface="IntelOne Text" panose="020B0503020203020204" pitchFamily="34" charset="77"/>
              </a:rPr>
            </a:br>
            <a:r>
              <a:rPr lang="en-US" sz="1600">
                <a:latin typeface="IntelOne Text" panose="020B0503020203020204" pitchFamily="34" charset="77"/>
              </a:rPr>
              <a:t>your </a:t>
            </a:r>
            <a:r>
              <a:rPr lang="en-US" sz="1600" b="1">
                <a:solidFill>
                  <a:srgbClr val="0068B5"/>
                </a:solidFill>
                <a:latin typeface="IntelOne Text Bold" panose="020B0503020203020204" pitchFamily="34" charset="77"/>
              </a:rPr>
              <a:t>workload demands?</a:t>
            </a:r>
          </a:p>
          <a:p>
            <a:pPr marL="0" indent="0">
              <a:lnSpc>
                <a:spcPct val="100000"/>
              </a:lnSpc>
              <a:buClr>
                <a:schemeClr val="bg1"/>
              </a:buClr>
              <a:buNone/>
            </a:pPr>
            <a:endParaRPr lang="en-US" sz="800">
              <a:latin typeface="IntelOne Text" panose="020B0503020203020204" pitchFamily="34" charset="77"/>
            </a:endParaRPr>
          </a:p>
          <a:p>
            <a:pPr marL="0" indent="0">
              <a:lnSpc>
                <a:spcPct val="100000"/>
              </a:lnSpc>
              <a:buClr>
                <a:schemeClr val="bg1"/>
              </a:buClr>
              <a:buNone/>
            </a:pPr>
            <a:r>
              <a:rPr lang="en-US" sz="1600">
                <a:latin typeface="IntelOne Text" panose="020B0503020203020204" pitchFamily="34" charset="77"/>
              </a:rPr>
              <a:t>Are you experiencing performance </a:t>
            </a:r>
            <a:r>
              <a:rPr lang="en-US" sz="1600" b="1">
                <a:solidFill>
                  <a:srgbClr val="0068B5"/>
                </a:solidFill>
                <a:latin typeface="IntelOne Text Bold" panose="020B0503020203020204" pitchFamily="34" charset="77"/>
              </a:rPr>
              <a:t>bottlenecks</a:t>
            </a:r>
            <a:r>
              <a:rPr lang="en-US" sz="1600">
                <a:latin typeface="IntelOne Text" panose="020B0503020203020204" pitchFamily="34" charset="77"/>
              </a:rPr>
              <a:t> or workload </a:t>
            </a:r>
            <a:r>
              <a:rPr lang="en-US" sz="1600" b="1">
                <a:solidFill>
                  <a:srgbClr val="0068B5"/>
                </a:solidFill>
                <a:latin typeface="IntelOne Text Bold" panose="020B0503020203020204" pitchFamily="34" charset="77"/>
              </a:rPr>
              <a:t>slowdowns?</a:t>
            </a:r>
          </a:p>
        </p:txBody>
      </p:sp>
      <p:sp>
        <p:nvSpPr>
          <p:cNvPr id="4" name="Content Placeholder 1">
            <a:extLst>
              <a:ext uri="{FF2B5EF4-FFF2-40B4-BE49-F238E27FC236}">
                <a16:creationId xmlns:a16="http://schemas.microsoft.com/office/drawing/2014/main" id="{2B80DC81-4545-790E-19F4-A3F9EC0CB8C6}"/>
              </a:ext>
            </a:extLst>
          </p:cNvPr>
          <p:cNvSpPr txBox="1">
            <a:spLocks/>
          </p:cNvSpPr>
          <p:nvPr/>
        </p:nvSpPr>
        <p:spPr>
          <a:xfrm>
            <a:off x="5506599" y="1021019"/>
            <a:ext cx="3461099" cy="429533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bg1"/>
              </a:buClr>
              <a:buNone/>
            </a:pPr>
            <a:r>
              <a:rPr lang="en-US" sz="1600">
                <a:latin typeface="IntelOne Text" panose="020B0503020203020204" pitchFamily="34" charset="77"/>
              </a:rPr>
              <a:t>Are you running AI, analytics, or HPC applications that</a:t>
            </a:r>
            <a:r>
              <a:rPr lang="en-US" sz="1600">
                <a:solidFill>
                  <a:srgbClr val="0068B5"/>
                </a:solidFill>
                <a:latin typeface="IntelOne Text" panose="020B0503020203020204" pitchFamily="34" charset="77"/>
              </a:rPr>
              <a:t> </a:t>
            </a:r>
            <a:r>
              <a:rPr lang="en-US" sz="1600" b="1">
                <a:solidFill>
                  <a:srgbClr val="0068B5"/>
                </a:solidFill>
                <a:latin typeface="IntelOne Text Bold" panose="020B0503020203020204" pitchFamily="34" charset="77"/>
              </a:rPr>
              <a:t>require acceleration?</a:t>
            </a:r>
          </a:p>
          <a:p>
            <a:pPr marL="0" indent="0">
              <a:lnSpc>
                <a:spcPct val="100000"/>
              </a:lnSpc>
              <a:buClr>
                <a:schemeClr val="bg1"/>
              </a:buClr>
              <a:buNone/>
            </a:pPr>
            <a:endParaRPr lang="en-US" sz="800">
              <a:latin typeface="IntelOne Text" panose="020B0503020203020204" pitchFamily="34" charset="77"/>
            </a:endParaRPr>
          </a:p>
          <a:p>
            <a:pPr marL="0" indent="0">
              <a:lnSpc>
                <a:spcPct val="100000"/>
              </a:lnSpc>
              <a:buClr>
                <a:schemeClr val="bg1"/>
              </a:buClr>
              <a:buNone/>
            </a:pPr>
            <a:r>
              <a:rPr lang="en-US" sz="1600">
                <a:latin typeface="IntelOne Text" panose="020B0503020203020204" pitchFamily="34" charset="77"/>
              </a:rPr>
              <a:t>Are you facing challenges with </a:t>
            </a:r>
            <a:r>
              <a:rPr lang="en-US" sz="1600" b="1">
                <a:solidFill>
                  <a:srgbClr val="0068B5"/>
                </a:solidFill>
                <a:latin typeface="IntelOne Text Bold" panose="020B0503020203020204" pitchFamily="34" charset="77"/>
              </a:rPr>
              <a:t>power consumption</a:t>
            </a:r>
            <a:r>
              <a:rPr lang="en-US" sz="1600">
                <a:latin typeface="IntelOne Text" panose="020B0503020203020204" pitchFamily="34" charset="77"/>
              </a:rPr>
              <a:t> and </a:t>
            </a:r>
            <a:r>
              <a:rPr lang="en-US" sz="1600" b="1">
                <a:solidFill>
                  <a:srgbClr val="0068B5"/>
                </a:solidFill>
                <a:latin typeface="IntelOne Text Bold" panose="020B0503020203020204" pitchFamily="34" charset="77"/>
              </a:rPr>
              <a:t>available space</a:t>
            </a:r>
            <a:r>
              <a:rPr lang="en-US" sz="1600">
                <a:latin typeface="IntelOne Text" panose="020B0503020203020204" pitchFamily="34" charset="77"/>
              </a:rPr>
              <a:t> in your data center?</a:t>
            </a:r>
          </a:p>
          <a:p>
            <a:pPr marL="0" indent="0">
              <a:lnSpc>
                <a:spcPct val="100000"/>
              </a:lnSpc>
              <a:buClr>
                <a:schemeClr val="bg1"/>
              </a:buClr>
              <a:buNone/>
            </a:pPr>
            <a:endParaRPr lang="en-US" sz="800">
              <a:latin typeface="IntelOne Text" panose="020B0503020203020204" pitchFamily="34" charset="77"/>
            </a:endParaRPr>
          </a:p>
          <a:p>
            <a:pPr marL="0" indent="0">
              <a:lnSpc>
                <a:spcPct val="100000"/>
              </a:lnSpc>
              <a:buClr>
                <a:schemeClr val="bg1"/>
              </a:buClr>
              <a:buNone/>
            </a:pPr>
            <a:r>
              <a:rPr lang="en-US" sz="1600">
                <a:latin typeface="IntelOne Text" panose="020B0503020203020204" pitchFamily="34" charset="77"/>
              </a:rPr>
              <a:t>Are </a:t>
            </a:r>
            <a:r>
              <a:rPr lang="en-US" sz="1600" b="1">
                <a:solidFill>
                  <a:srgbClr val="0068B5"/>
                </a:solidFill>
                <a:latin typeface="IntelOne Text Bold" panose="020B0503020203020204" pitchFamily="34" charset="77"/>
              </a:rPr>
              <a:t>security and data protection</a:t>
            </a:r>
            <a:r>
              <a:rPr lang="en-US" sz="1600" b="1">
                <a:latin typeface="IntelOne Text Bold" panose="020B0503020203020204" pitchFamily="34" charset="77"/>
              </a:rPr>
              <a:t> </a:t>
            </a:r>
            <a:r>
              <a:rPr lang="en-US" sz="1600">
                <a:latin typeface="IntelOne Text" panose="020B0503020203020204" pitchFamily="34" charset="77"/>
              </a:rPr>
              <a:t>significant concerns for your organization?</a:t>
            </a:r>
          </a:p>
          <a:p>
            <a:pPr marL="0" indent="0">
              <a:lnSpc>
                <a:spcPct val="100000"/>
              </a:lnSpc>
              <a:buClr>
                <a:schemeClr val="bg1"/>
              </a:buClr>
              <a:buNone/>
            </a:pPr>
            <a:endParaRPr lang="en-US" sz="800">
              <a:latin typeface="IntelOne Text" panose="020B0503020203020204" pitchFamily="34" charset="77"/>
            </a:endParaRPr>
          </a:p>
          <a:p>
            <a:pPr marL="0" indent="0">
              <a:lnSpc>
                <a:spcPct val="100000"/>
              </a:lnSpc>
              <a:buClr>
                <a:schemeClr val="bg1"/>
              </a:buClr>
              <a:buNone/>
            </a:pPr>
            <a:r>
              <a:rPr lang="en-US" sz="1600">
                <a:latin typeface="IntelOne Text" panose="020B0503020203020204" pitchFamily="34" charset="77"/>
              </a:rPr>
              <a:t>Do you have software licenses </a:t>
            </a:r>
            <a:br>
              <a:rPr lang="en-US" sz="1600">
                <a:latin typeface="IntelOne Text" panose="020B0503020203020204" pitchFamily="34" charset="77"/>
              </a:rPr>
            </a:br>
            <a:r>
              <a:rPr lang="en-US" sz="1600">
                <a:latin typeface="IntelOne Text" panose="020B0503020203020204" pitchFamily="34" charset="77"/>
              </a:rPr>
              <a:t>that are reaching their </a:t>
            </a:r>
            <a:r>
              <a:rPr lang="en-US" sz="1600" b="1">
                <a:solidFill>
                  <a:srgbClr val="0068B5"/>
                </a:solidFill>
                <a:latin typeface="IntelOne Text Bold" panose="020B0503020203020204" pitchFamily="34" charset="77"/>
              </a:rPr>
              <a:t>end of life (EOL)?</a:t>
            </a:r>
          </a:p>
        </p:txBody>
      </p:sp>
      <p:pic>
        <p:nvPicPr>
          <p:cNvPr id="10" name="chipset-level1-2c.png" descr="chipset-level1-2 color icon">
            <a:extLst>
              <a:ext uri="{FF2B5EF4-FFF2-40B4-BE49-F238E27FC236}">
                <a16:creationId xmlns:a16="http://schemas.microsoft.com/office/drawing/2014/main" id="{9E68F980-17E2-213E-B995-B7683A97F079}"/>
              </a:ext>
            </a:extLst>
          </p:cNvPr>
          <p:cNvPicPr>
            <a:picLocks noChangeAspect="1"/>
          </p:cNvPicPr>
          <p:nvPr/>
        </p:nvPicPr>
        <p:blipFill>
          <a:blip r:embed="rId4" cstate="screen">
            <a:extLst>
              <a:ext uri="{28A0092B-C50C-407E-A947-70E740481C1C}">
                <a14:useLocalDpi xmlns:a14="http://schemas.microsoft.com/office/drawing/2010/main"/>
              </a:ext>
            </a:extLst>
          </a:blip>
          <a:srcRect l="495" r="495"/>
          <a:stretch>
            <a:fillRect/>
          </a:stretch>
        </p:blipFill>
        <p:spPr>
          <a:xfrm>
            <a:off x="224981" y="3051787"/>
            <a:ext cx="480798" cy="480798"/>
          </a:xfrm>
          <a:prstGeom prst="rect">
            <a:avLst/>
          </a:prstGeom>
          <a:ln w="12700">
            <a:miter lim="400000"/>
          </a:ln>
        </p:spPr>
      </p:pic>
      <p:pic>
        <p:nvPicPr>
          <p:cNvPr id="11" name="server-level1-2c.png" descr="server-level1-2 color icon">
            <a:extLst>
              <a:ext uri="{FF2B5EF4-FFF2-40B4-BE49-F238E27FC236}">
                <a16:creationId xmlns:a16="http://schemas.microsoft.com/office/drawing/2014/main" id="{7CF31B60-861B-AFEA-60C5-8E3018847183}"/>
              </a:ext>
            </a:extLst>
          </p:cNvPr>
          <p:cNvPicPr>
            <a:picLocks noChangeAspect="1"/>
          </p:cNvPicPr>
          <p:nvPr/>
        </p:nvPicPr>
        <p:blipFill>
          <a:blip r:embed="rId5" cstate="screen">
            <a:extLst>
              <a:ext uri="{28A0092B-C50C-407E-A947-70E740481C1C}">
                <a14:useLocalDpi xmlns:a14="http://schemas.microsoft.com/office/drawing/2010/main"/>
              </a:ext>
            </a:extLst>
          </a:blip>
          <a:srcRect l="495" r="495"/>
          <a:stretch>
            <a:fillRect/>
          </a:stretch>
        </p:blipFill>
        <p:spPr>
          <a:xfrm>
            <a:off x="173901" y="3904575"/>
            <a:ext cx="542319" cy="542320"/>
          </a:xfrm>
          <a:prstGeom prst="rect">
            <a:avLst/>
          </a:prstGeom>
          <a:ln w="12700">
            <a:miter lim="400000"/>
          </a:ln>
        </p:spPr>
      </p:pic>
      <p:pic>
        <p:nvPicPr>
          <p:cNvPr id="16" name="blazing-perfomance-level1-2c.png" descr="blazing-perfomance-level1-2 color icon">
            <a:extLst>
              <a:ext uri="{FF2B5EF4-FFF2-40B4-BE49-F238E27FC236}">
                <a16:creationId xmlns:a16="http://schemas.microsoft.com/office/drawing/2014/main" id="{DCD2068A-1F1E-6980-BD37-CF2678763FDB}"/>
              </a:ext>
            </a:extLst>
          </p:cNvPr>
          <p:cNvPicPr>
            <a:picLocks noChangeAspect="1"/>
          </p:cNvPicPr>
          <p:nvPr/>
        </p:nvPicPr>
        <p:blipFill>
          <a:blip r:embed="rId6" cstate="screen">
            <a:extLst>
              <a:ext uri="{28A0092B-C50C-407E-A947-70E740481C1C}">
                <a14:useLocalDpi xmlns:a14="http://schemas.microsoft.com/office/drawing/2010/main"/>
              </a:ext>
            </a:extLst>
          </a:blip>
          <a:srcRect l="495" r="495"/>
          <a:stretch>
            <a:fillRect/>
          </a:stretch>
        </p:blipFill>
        <p:spPr>
          <a:xfrm>
            <a:off x="143798" y="4854318"/>
            <a:ext cx="528878" cy="528878"/>
          </a:xfrm>
          <a:prstGeom prst="rect">
            <a:avLst/>
          </a:prstGeom>
          <a:ln w="12700">
            <a:miter lim="400000"/>
          </a:ln>
        </p:spPr>
      </p:pic>
      <p:pic>
        <p:nvPicPr>
          <p:cNvPr id="18" name="battery-life-level1-2c-.png" descr="battery-life-level1-2 color icon">
            <a:extLst>
              <a:ext uri="{FF2B5EF4-FFF2-40B4-BE49-F238E27FC236}">
                <a16:creationId xmlns:a16="http://schemas.microsoft.com/office/drawing/2014/main" id="{5120ECBB-2A16-8884-44AD-4969C249183C}"/>
              </a:ext>
            </a:extLst>
          </p:cNvPr>
          <p:cNvPicPr>
            <a:picLocks noChangeAspect="1"/>
          </p:cNvPicPr>
          <p:nvPr/>
        </p:nvPicPr>
        <p:blipFill>
          <a:blip r:embed="rId7" cstate="screen">
            <a:extLst>
              <a:ext uri="{28A0092B-C50C-407E-A947-70E740481C1C}">
                <a14:useLocalDpi xmlns:a14="http://schemas.microsoft.com/office/drawing/2010/main"/>
              </a:ext>
            </a:extLst>
          </a:blip>
          <a:srcRect l="495" r="495"/>
          <a:stretch>
            <a:fillRect/>
          </a:stretch>
        </p:blipFill>
        <p:spPr>
          <a:xfrm>
            <a:off x="4783762" y="2384860"/>
            <a:ext cx="528879" cy="528878"/>
          </a:xfrm>
          <a:prstGeom prst="rect">
            <a:avLst/>
          </a:prstGeom>
          <a:ln w="12700">
            <a:miter lim="400000"/>
          </a:ln>
        </p:spPr>
      </p:pic>
      <p:pic>
        <p:nvPicPr>
          <p:cNvPr id="19" name="software-level1-2c.png" descr="software-level1-2 color icon">
            <a:extLst>
              <a:ext uri="{FF2B5EF4-FFF2-40B4-BE49-F238E27FC236}">
                <a16:creationId xmlns:a16="http://schemas.microsoft.com/office/drawing/2014/main" id="{49A034E9-454D-EA61-4BAF-B91BBF23B588}"/>
              </a:ext>
            </a:extLst>
          </p:cNvPr>
          <p:cNvPicPr>
            <a:picLocks noChangeAspect="1"/>
          </p:cNvPicPr>
          <p:nvPr/>
        </p:nvPicPr>
        <p:blipFill>
          <a:blip r:embed="rId8" cstate="screen">
            <a:extLst>
              <a:ext uri="{28A0092B-C50C-407E-A947-70E740481C1C}">
                <a14:useLocalDpi xmlns:a14="http://schemas.microsoft.com/office/drawing/2010/main"/>
              </a:ext>
            </a:extLst>
          </a:blip>
          <a:srcRect l="495" r="495"/>
          <a:stretch>
            <a:fillRect/>
          </a:stretch>
        </p:blipFill>
        <p:spPr>
          <a:xfrm>
            <a:off x="4793594" y="4729507"/>
            <a:ext cx="528879" cy="528878"/>
          </a:xfrm>
          <a:prstGeom prst="rect">
            <a:avLst/>
          </a:prstGeom>
          <a:ln w="12700">
            <a:miter lim="400000"/>
          </a:ln>
        </p:spPr>
      </p:pic>
      <p:pic>
        <p:nvPicPr>
          <p:cNvPr id="24" name="Picture 23" descr="A blue shield with a lock&#10;&#10;AI-generated content may be incorrect.">
            <a:extLst>
              <a:ext uri="{FF2B5EF4-FFF2-40B4-BE49-F238E27FC236}">
                <a16:creationId xmlns:a16="http://schemas.microsoft.com/office/drawing/2014/main" id="{625F9933-CD59-BE1A-F530-9409CEAF4D7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26959" y="3710344"/>
            <a:ext cx="442484" cy="506660"/>
          </a:xfrm>
          <a:prstGeom prst="rect">
            <a:avLst/>
          </a:prstGeom>
        </p:spPr>
      </p:pic>
      <p:pic>
        <p:nvPicPr>
          <p:cNvPr id="25" name="laptop-analytics-level1-2c.png" descr="laptop-analytics-level1-2 color icon">
            <a:extLst>
              <a:ext uri="{FF2B5EF4-FFF2-40B4-BE49-F238E27FC236}">
                <a16:creationId xmlns:a16="http://schemas.microsoft.com/office/drawing/2014/main" id="{F3C2D124-F16F-777F-048D-C5B61D47EB19}"/>
              </a:ext>
            </a:extLst>
          </p:cNvPr>
          <p:cNvPicPr>
            <a:picLocks noChangeAspect="1"/>
          </p:cNvPicPr>
          <p:nvPr/>
        </p:nvPicPr>
        <p:blipFill>
          <a:blip r:embed="rId10" cstate="screen">
            <a:extLst>
              <a:ext uri="{28A0092B-C50C-407E-A947-70E740481C1C}">
                <a14:useLocalDpi xmlns:a14="http://schemas.microsoft.com/office/drawing/2010/main"/>
              </a:ext>
            </a:extLst>
          </a:blip>
          <a:srcRect l="495" r="495"/>
          <a:stretch>
            <a:fillRect/>
          </a:stretch>
        </p:blipFill>
        <p:spPr>
          <a:xfrm>
            <a:off x="4749926" y="1141668"/>
            <a:ext cx="596550" cy="596552"/>
          </a:xfrm>
          <a:prstGeom prst="rect">
            <a:avLst/>
          </a:prstGeom>
          <a:ln w="12700">
            <a:miter lim="400000"/>
          </a:ln>
        </p:spPr>
      </p:pic>
      <p:pic>
        <p:nvPicPr>
          <p:cNvPr id="27" name="Picture 26" descr="A blue and black computer tower&#10;&#10;AI-generated content may be incorrect.">
            <a:extLst>
              <a:ext uri="{FF2B5EF4-FFF2-40B4-BE49-F238E27FC236}">
                <a16:creationId xmlns:a16="http://schemas.microsoft.com/office/drawing/2014/main" id="{DC0C03A1-03D3-61A4-2143-22697999974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7398" y="1257813"/>
            <a:ext cx="397308" cy="397308"/>
          </a:xfrm>
          <a:prstGeom prst="rect">
            <a:avLst/>
          </a:prstGeom>
        </p:spPr>
      </p:pic>
      <p:pic>
        <p:nvPicPr>
          <p:cNvPr id="29" name="Picture 28" descr="A blue and black logo&#10;&#10;AI-generated content may be incorrect.">
            <a:extLst>
              <a:ext uri="{FF2B5EF4-FFF2-40B4-BE49-F238E27FC236}">
                <a16:creationId xmlns:a16="http://schemas.microsoft.com/office/drawing/2014/main" id="{044F56B9-EBA8-496D-0F97-BEE9B288EA3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2122" y="2225192"/>
            <a:ext cx="397308" cy="397308"/>
          </a:xfrm>
          <a:prstGeom prst="rect">
            <a:avLst/>
          </a:prstGeom>
        </p:spPr>
      </p:pic>
      <p:sp>
        <p:nvSpPr>
          <p:cNvPr id="2" name="Rounded Rectangle 12">
            <a:extLst>
              <a:ext uri="{FF2B5EF4-FFF2-40B4-BE49-F238E27FC236}">
                <a16:creationId xmlns:a16="http://schemas.microsoft.com/office/drawing/2014/main" id="{85CA7695-B62B-BD0E-603A-846D0AA6BA56}"/>
              </a:ext>
            </a:extLst>
          </p:cNvPr>
          <p:cNvSpPr/>
          <p:nvPr/>
        </p:nvSpPr>
        <p:spPr>
          <a:xfrm>
            <a:off x="1531171" y="5568455"/>
            <a:ext cx="6061435" cy="56590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45720" rtlCol="0" anchor="ctr"/>
          <a:lstStyle/>
          <a:p>
            <a:pPr algn="ctr"/>
            <a:r>
              <a:rPr lang="en-US" sz="1400">
                <a:solidFill>
                  <a:schemeClr val="bg1"/>
                </a:solidFill>
                <a:latin typeface="IntelOne Text"/>
              </a:rPr>
              <a:t>For additional qualifying questions and narratives, explore your</a:t>
            </a:r>
          </a:p>
          <a:p>
            <a:pPr algn="ctr"/>
            <a:r>
              <a:rPr lang="en-US" sz="1400">
                <a:solidFill>
                  <a:schemeClr val="bg1"/>
                </a:solidFill>
                <a:latin typeface="IntelOne Text"/>
              </a:rPr>
              <a:t> </a:t>
            </a:r>
            <a:r>
              <a:rPr lang="en-US" sz="1400">
                <a:solidFill>
                  <a:schemeClr val="bg1"/>
                </a:solidFill>
                <a:latin typeface="IntelOne Text"/>
                <a:hlinkClick r:id="rId13">
                  <a:extLst>
                    <a:ext uri="{A12FA001-AC4F-418D-AE19-62706E023703}">
                      <ahyp:hlinkClr xmlns:ahyp="http://schemas.microsoft.com/office/drawing/2018/hyperlinkcolor" val="tx"/>
                    </a:ext>
                  </a:extLst>
                </a:hlinkClick>
              </a:rPr>
              <a:t>Customer Engagement </a:t>
            </a:r>
            <a:r>
              <a:rPr lang="en-US" sz="1400" err="1">
                <a:solidFill>
                  <a:schemeClr val="bg1"/>
                </a:solidFill>
                <a:latin typeface="IntelOne Text"/>
                <a:hlinkClick r:id="rId13">
                  <a:extLst>
                    <a:ext uri="{A12FA001-AC4F-418D-AE19-62706E023703}">
                      <ahyp:hlinkClr xmlns:ahyp="http://schemas.microsoft.com/office/drawing/2018/hyperlinkcolor" val="tx"/>
                    </a:ext>
                  </a:extLst>
                </a:hlinkClick>
              </a:rPr>
              <a:t>Kickstarters</a:t>
            </a:r>
            <a:r>
              <a:rPr lang="en-US" sz="1400">
                <a:solidFill>
                  <a:schemeClr val="bg1"/>
                </a:solidFill>
                <a:latin typeface="IntelOne Text"/>
                <a:hlinkClick r:id="rId13">
                  <a:extLst>
                    <a:ext uri="{A12FA001-AC4F-418D-AE19-62706E023703}">
                      <ahyp:hlinkClr xmlns:ahyp="http://schemas.microsoft.com/office/drawing/2018/hyperlinkcolor" val="tx"/>
                    </a:ext>
                  </a:extLst>
                </a:hlinkClick>
              </a:rPr>
              <a:t> </a:t>
            </a:r>
            <a:r>
              <a:rPr lang="en-US" sz="1400">
                <a:solidFill>
                  <a:schemeClr val="bg1"/>
                </a:solidFill>
                <a:latin typeface="IntelOne Text"/>
              </a:rPr>
              <a:t>(Intel internal only)</a:t>
            </a:r>
            <a:endParaRPr lang="en-US" sz="1400">
              <a:solidFill>
                <a:schemeClr val="bg1"/>
              </a:solidFill>
            </a:endParaRPr>
          </a:p>
        </p:txBody>
      </p:sp>
    </p:spTree>
    <p:extLst>
      <p:ext uri="{BB962C8B-B14F-4D97-AF65-F5344CB8AC3E}">
        <p14:creationId xmlns:p14="http://schemas.microsoft.com/office/powerpoint/2010/main" val="2359674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AI-generated content may be incorrect.">
            <a:extLst>
              <a:ext uri="{FF2B5EF4-FFF2-40B4-BE49-F238E27FC236}">
                <a16:creationId xmlns:a16="http://schemas.microsoft.com/office/drawing/2014/main" id="{55081C5C-6A73-91FD-3BE7-7716B642A83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93613" y="0"/>
            <a:ext cx="5698388" cy="6858000"/>
          </a:xfrm>
          <a:prstGeom prst="rect">
            <a:avLst/>
          </a:prstGeom>
          <a:ln>
            <a:solidFill>
              <a:schemeClr val="bg1">
                <a:lumMod val="85000"/>
              </a:schemeClr>
            </a:solidFill>
          </a:ln>
        </p:spPr>
      </p:pic>
      <p:sp>
        <p:nvSpPr>
          <p:cNvPr id="2" name="Content Placeholder 1">
            <a:extLst>
              <a:ext uri="{FF2B5EF4-FFF2-40B4-BE49-F238E27FC236}">
                <a16:creationId xmlns:a16="http://schemas.microsoft.com/office/drawing/2014/main" id="{CE042956-126B-F538-956C-4CE3D7B9D302}"/>
              </a:ext>
            </a:extLst>
          </p:cNvPr>
          <p:cNvSpPr>
            <a:spLocks noGrp="1"/>
          </p:cNvSpPr>
          <p:nvPr>
            <p:ph idx="1"/>
          </p:nvPr>
        </p:nvSpPr>
        <p:spPr>
          <a:xfrm>
            <a:off x="422713" y="1813280"/>
            <a:ext cx="5275675" cy="3294749"/>
          </a:xfrm>
        </p:spPr>
        <p:txBody>
          <a:bodyPr>
            <a:noAutofit/>
          </a:bodyPr>
          <a:lstStyle/>
          <a:p>
            <a:r>
              <a:rPr lang="en-US" sz="1700">
                <a:solidFill>
                  <a:schemeClr val="accent1"/>
                </a:solidFill>
                <a:latin typeface="IntelOne Text Medium" panose="020B0503020203020204" pitchFamily="34" charset="77"/>
              </a:rPr>
              <a:t>Optimize performance and TCO</a:t>
            </a:r>
            <a:br>
              <a:rPr lang="en-US" sz="1800">
                <a:solidFill>
                  <a:srgbClr val="0068B5"/>
                </a:solidFill>
                <a:latin typeface="IntelOne Text" panose="020B0503020203020204" pitchFamily="34" charset="77"/>
              </a:rPr>
            </a:br>
            <a:r>
              <a:rPr lang="en-US" sz="1500">
                <a:solidFill>
                  <a:srgbClr val="262626"/>
                </a:solidFill>
                <a:latin typeface="IntelOne Text" panose="020B0503020203020204" pitchFamily="34" charset="77"/>
              </a:rPr>
              <a:t>Measure the impact of system features on density, power, TCO and ROI for your infrastructure.</a:t>
            </a:r>
          </a:p>
          <a:p>
            <a:endParaRPr lang="en-US" sz="1000">
              <a:solidFill>
                <a:srgbClr val="262626"/>
              </a:solidFill>
              <a:latin typeface="IntelOne Text" panose="020B0503020203020204" pitchFamily="34" charset="77"/>
            </a:endParaRPr>
          </a:p>
          <a:p>
            <a:pPr>
              <a:buClr>
                <a:srgbClr val="0068B5"/>
              </a:buClr>
            </a:pPr>
            <a:r>
              <a:rPr lang="en-US" sz="1600">
                <a:solidFill>
                  <a:schemeClr val="accent1"/>
                </a:solidFill>
                <a:latin typeface="IntelOne Text Medium" panose="020B0503020203020204" pitchFamily="34" charset="77"/>
              </a:rPr>
              <a:t>Recommendations for SKU transitions, refresh</a:t>
            </a:r>
            <a:br>
              <a:rPr lang="en-US" sz="1600">
                <a:solidFill>
                  <a:schemeClr val="accent1"/>
                </a:solidFill>
                <a:latin typeface="IntelOne Text Medium" panose="020B0503020203020204" pitchFamily="34" charset="77"/>
              </a:rPr>
            </a:br>
            <a:r>
              <a:rPr lang="en-US" sz="1600">
                <a:solidFill>
                  <a:schemeClr val="accent1"/>
                </a:solidFill>
                <a:latin typeface="IntelOne Text Medium" panose="020B0503020203020204" pitchFamily="34" charset="77"/>
              </a:rPr>
              <a:t>and solution finder</a:t>
            </a:r>
            <a:br>
              <a:rPr lang="en-US" sz="1800">
                <a:solidFill>
                  <a:schemeClr val="accent1"/>
                </a:solidFill>
                <a:latin typeface="IntelOne Text" panose="020B0503020203020204" pitchFamily="34" charset="77"/>
              </a:rPr>
            </a:br>
            <a:r>
              <a:rPr lang="en-US" sz="1400" b="0" i="0">
                <a:solidFill>
                  <a:srgbClr val="262626"/>
                </a:solidFill>
                <a:effectLst/>
                <a:latin typeface="IntelOne Text" panose="020B0503020203020204" pitchFamily="34" charset="77"/>
              </a:rPr>
              <a:t>Hub to share information with customers about datacenter transformation.</a:t>
            </a:r>
          </a:p>
          <a:p>
            <a:endParaRPr lang="en-US" sz="1000">
              <a:solidFill>
                <a:srgbClr val="262626"/>
              </a:solidFill>
              <a:latin typeface="IntelOne Text" panose="020B0503020203020204" pitchFamily="34" charset="77"/>
            </a:endParaRPr>
          </a:p>
          <a:p>
            <a:r>
              <a:rPr lang="en-US" sz="1700">
                <a:solidFill>
                  <a:schemeClr val="accent1"/>
                </a:solidFill>
                <a:latin typeface="IntelOne Text Medium" panose="020B0503020203020204" pitchFamily="34" charset="77"/>
              </a:rPr>
              <a:t>Navigate VMware transitions</a:t>
            </a:r>
            <a:br>
              <a:rPr lang="en-US" sz="1800">
                <a:solidFill>
                  <a:srgbClr val="0068B5"/>
                </a:solidFill>
                <a:latin typeface="IntelOne Text" panose="020B0503020203020204" pitchFamily="34" charset="77"/>
              </a:rPr>
            </a:br>
            <a:r>
              <a:rPr lang="en-US" sz="1500">
                <a:solidFill>
                  <a:srgbClr val="262626"/>
                </a:solidFill>
                <a:latin typeface="IntelOne Text" panose="020B0503020203020204" pitchFamily="34" charset="77"/>
              </a:rPr>
              <a:t>Enable cost-effective transitions for your VMware infrastructure and explore t</a:t>
            </a:r>
            <a:r>
              <a:rPr lang="en-US" sz="1500" b="0" i="0">
                <a:solidFill>
                  <a:srgbClr val="262626"/>
                </a:solidFill>
                <a:effectLst/>
                <a:latin typeface="IntelOne Text" panose="020B0503020203020204" pitchFamily="34" charset="77"/>
              </a:rPr>
              <a:t>he impact on density, power, TCO and ROI.</a:t>
            </a:r>
          </a:p>
        </p:txBody>
      </p:sp>
      <p:sp>
        <p:nvSpPr>
          <p:cNvPr id="6" name="Title 3">
            <a:extLst>
              <a:ext uri="{FF2B5EF4-FFF2-40B4-BE49-F238E27FC236}">
                <a16:creationId xmlns:a16="http://schemas.microsoft.com/office/drawing/2014/main" id="{CBFD5CE7-58E7-4AFB-D53A-5168E799B9E9}"/>
              </a:ext>
            </a:extLst>
          </p:cNvPr>
          <p:cNvSpPr txBox="1">
            <a:spLocks/>
          </p:cNvSpPr>
          <p:nvPr/>
        </p:nvSpPr>
        <p:spPr>
          <a:xfrm>
            <a:off x="422713" y="334211"/>
            <a:ext cx="6001575" cy="130184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The Intel® Xeon® Processor Advisor Suite: </a:t>
            </a:r>
            <a:br>
              <a:rPr lang="en-US" sz="2400">
                <a:latin typeface="IntelOne Display Light" panose="020B0403020203020204" pitchFamily="34" charset="77"/>
              </a:rPr>
            </a:br>
            <a:r>
              <a:rPr lang="en-US" sz="2400">
                <a:latin typeface="IntelOne Display Light" panose="020B0403020203020204" pitchFamily="34" charset="77"/>
              </a:rPr>
              <a:t>A Guide for Customers Considering Refreshing and Scaling Their Data Centers</a:t>
            </a:r>
          </a:p>
        </p:txBody>
      </p:sp>
      <p:sp>
        <p:nvSpPr>
          <p:cNvPr id="12" name="Slide Number Placeholder 5">
            <a:extLst>
              <a:ext uri="{FF2B5EF4-FFF2-40B4-BE49-F238E27FC236}">
                <a16:creationId xmlns:a16="http://schemas.microsoft.com/office/drawing/2014/main" id="{3271A86A-2F17-7442-EF80-65BC98728299}"/>
              </a:ext>
            </a:extLst>
          </p:cNvPr>
          <p:cNvSpPr txBox="1">
            <a:spLocks/>
          </p:cNvSpPr>
          <p:nvPr/>
        </p:nvSpPr>
        <p:spPr>
          <a:xfrm>
            <a:off x="11702735" y="6409418"/>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pPr/>
              <a:t>19</a:t>
            </a:fld>
            <a:endParaRPr lang="en-US" sz="1000"/>
          </a:p>
        </p:txBody>
      </p:sp>
      <p:sp>
        <p:nvSpPr>
          <p:cNvPr id="13" name="Rounded Rectangle 12">
            <a:extLst>
              <a:ext uri="{FF2B5EF4-FFF2-40B4-BE49-F238E27FC236}">
                <a16:creationId xmlns:a16="http://schemas.microsoft.com/office/drawing/2014/main" id="{18E4697D-58EC-AD8D-28CD-56D39ED963C8}"/>
              </a:ext>
            </a:extLst>
          </p:cNvPr>
          <p:cNvSpPr/>
          <p:nvPr/>
        </p:nvSpPr>
        <p:spPr>
          <a:xfrm>
            <a:off x="488745" y="5449547"/>
            <a:ext cx="5499100" cy="564588"/>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indent="0" algn="ctr">
              <a:lnSpc>
                <a:spcPct val="100000"/>
              </a:lnSpc>
              <a:buFont typeface="IntelOne Display Regular" panose="020B0503020203020204" pitchFamily="34" charset="0"/>
              <a:buNone/>
            </a:pPr>
            <a:r>
              <a:rPr lang="en-US">
                <a:solidFill>
                  <a:schemeClr val="bg1"/>
                </a:solidFill>
                <a:latin typeface="IntelOne Text" panose="020B0503020203020204" pitchFamily="34" charset="77"/>
                <a:hlinkClick r:id="rId3">
                  <a:extLst>
                    <a:ext uri="{A12FA001-AC4F-418D-AE19-62706E023703}">
                      <ahyp:hlinkClr xmlns:ahyp="http://schemas.microsoft.com/office/drawing/2018/hyperlinkcolor" val="tx"/>
                    </a:ext>
                  </a:extLst>
                </a:hlinkClick>
              </a:rPr>
              <a:t>Visit the Intel Xeon Processor Advisor Suite.</a:t>
            </a:r>
            <a:endParaRPr lang="en-US">
              <a:solidFill>
                <a:schemeClr val="bg1"/>
              </a:solidFill>
              <a:latin typeface="IntelOne Text" panose="020B0503020203020204" pitchFamily="34" charset="77"/>
            </a:endParaRPr>
          </a:p>
        </p:txBody>
      </p:sp>
    </p:spTree>
    <p:extLst>
      <p:ext uri="{BB962C8B-B14F-4D97-AF65-F5344CB8AC3E}">
        <p14:creationId xmlns:p14="http://schemas.microsoft.com/office/powerpoint/2010/main" val="2942294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FB0C6-7C47-3271-0292-9441B8252D76}"/>
            </a:ext>
          </a:extLst>
        </p:cNvPr>
        <p:cNvGrpSpPr/>
        <p:nvPr/>
      </p:nvGrpSpPr>
      <p:grpSpPr>
        <a:xfrm>
          <a:off x="0" y="0"/>
          <a:ext cx="0" cy="0"/>
          <a:chOff x="0" y="0"/>
          <a:chExt cx="0" cy="0"/>
        </a:xfrm>
      </p:grpSpPr>
      <p:grpSp>
        <p:nvGrpSpPr>
          <p:cNvPr id="88" name="Group 87">
            <a:extLst>
              <a:ext uri="{FF2B5EF4-FFF2-40B4-BE49-F238E27FC236}">
                <a16:creationId xmlns:a16="http://schemas.microsoft.com/office/drawing/2014/main" id="{66B915C7-CD8C-5DBC-E223-CBE615A831B9}"/>
              </a:ext>
            </a:extLst>
          </p:cNvPr>
          <p:cNvGrpSpPr/>
          <p:nvPr/>
        </p:nvGrpSpPr>
        <p:grpSpPr>
          <a:xfrm>
            <a:off x="3264822" y="838986"/>
            <a:ext cx="5767691" cy="5793828"/>
            <a:chOff x="3264822" y="838986"/>
            <a:chExt cx="5767691" cy="5793828"/>
          </a:xfrm>
        </p:grpSpPr>
        <p:sp>
          <p:nvSpPr>
            <p:cNvPr id="56" name="Rectangle 55">
              <a:extLst>
                <a:ext uri="{FF2B5EF4-FFF2-40B4-BE49-F238E27FC236}">
                  <a16:creationId xmlns:a16="http://schemas.microsoft.com/office/drawing/2014/main" id="{9210DE87-5332-32FF-D0D4-83F143F3DD9D}"/>
                </a:ext>
              </a:extLst>
            </p:cNvPr>
            <p:cNvSpPr/>
            <p:nvPr/>
          </p:nvSpPr>
          <p:spPr>
            <a:xfrm>
              <a:off x="3264822" y="838986"/>
              <a:ext cx="5751985" cy="5793828"/>
            </a:xfrm>
            <a:prstGeom prst="rect">
              <a:avLst/>
            </a:prstGeom>
            <a:solidFill>
              <a:schemeClr val="bg1">
                <a:alpha val="36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5" name="Rectangle 54">
              <a:extLst>
                <a:ext uri="{FF2B5EF4-FFF2-40B4-BE49-F238E27FC236}">
                  <a16:creationId xmlns:a16="http://schemas.microsoft.com/office/drawing/2014/main" id="{7116FEA1-BC95-7FA8-7DBD-F951429B9248}"/>
                </a:ext>
              </a:extLst>
            </p:cNvPr>
            <p:cNvSpPr/>
            <p:nvPr/>
          </p:nvSpPr>
          <p:spPr>
            <a:xfrm>
              <a:off x="3280528" y="838986"/>
              <a:ext cx="5751985" cy="5793828"/>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sp>
        <p:nvSpPr>
          <p:cNvPr id="2" name="Title 1">
            <a:extLst>
              <a:ext uri="{FF2B5EF4-FFF2-40B4-BE49-F238E27FC236}">
                <a16:creationId xmlns:a16="http://schemas.microsoft.com/office/drawing/2014/main" id="{46A64005-FC2C-28E2-0EEF-855920006B34}"/>
              </a:ext>
            </a:extLst>
          </p:cNvPr>
          <p:cNvSpPr>
            <a:spLocks noGrp="1"/>
          </p:cNvSpPr>
          <p:nvPr>
            <p:ph type="title"/>
          </p:nvPr>
        </p:nvSpPr>
        <p:spPr>
          <a:xfrm>
            <a:off x="502934" y="86885"/>
            <a:ext cx="10972093" cy="841664"/>
          </a:xfrm>
        </p:spPr>
        <p:txBody>
          <a:bodyPr/>
          <a:lstStyle/>
          <a:p>
            <a:r>
              <a:rPr lang="en-US" dirty="0">
                <a:solidFill>
                  <a:schemeClr val="accent1"/>
                </a:solidFill>
              </a:rPr>
              <a:t>Infrastructure Refresh – Intel® Xeon® 6700 with P-cores</a:t>
            </a:r>
          </a:p>
        </p:txBody>
      </p:sp>
      <p:sp>
        <p:nvSpPr>
          <p:cNvPr id="4" name="Rectangle 3">
            <a:extLst>
              <a:ext uri="{FF2B5EF4-FFF2-40B4-BE49-F238E27FC236}">
                <a16:creationId xmlns:a16="http://schemas.microsoft.com/office/drawing/2014/main" id="{2B14C622-B346-6573-5AED-77517F948EA0}"/>
              </a:ext>
            </a:extLst>
          </p:cNvPr>
          <p:cNvSpPr/>
          <p:nvPr/>
        </p:nvSpPr>
        <p:spPr>
          <a:xfrm>
            <a:off x="609510" y="1334751"/>
            <a:ext cx="2968626" cy="4748279"/>
          </a:xfrm>
          <a:prstGeom prst="rect">
            <a:avLst/>
          </a:prstGeom>
          <a:gradFill>
            <a:gsLst>
              <a:gs pos="0">
                <a:schemeClr val="tx2">
                  <a:lumMod val="75000"/>
                </a:schemeClr>
              </a:gs>
              <a:gs pos="83000">
                <a:schemeClr val="accent1"/>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 name="TextBox 4">
            <a:extLst>
              <a:ext uri="{FF2B5EF4-FFF2-40B4-BE49-F238E27FC236}">
                <a16:creationId xmlns:a16="http://schemas.microsoft.com/office/drawing/2014/main" id="{59A05278-CD42-5C06-30A7-D03622CFB305}"/>
              </a:ext>
            </a:extLst>
          </p:cNvPr>
          <p:cNvSpPr txBox="1"/>
          <p:nvPr/>
        </p:nvSpPr>
        <p:spPr>
          <a:xfrm>
            <a:off x="601251" y="1335263"/>
            <a:ext cx="3042461" cy="4601260"/>
          </a:xfrm>
          <a:prstGeom prst="rect">
            <a:avLst/>
          </a:prstGeom>
          <a:noFill/>
        </p:spPr>
        <p:txBody>
          <a:bodyPr wrap="square" lIns="182880" tIns="182880" rIns="182880" rtlCol="0">
            <a:spAutoFit/>
          </a:bodyPr>
          <a:lstStyle/>
          <a:p>
            <a:pPr marL="73152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The Pitch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Enterprise customers are always seeking improved performance with better efficiency and TCO for the </a:t>
            </a:r>
            <a:r>
              <a:rPr kumimoji="0" lang="en-US" sz="900" b="0" i="1" u="none" strike="noStrike" kern="1200" cap="none" spc="0" normalizeH="0" baseline="0" noProof="0" dirty="0">
                <a:ln>
                  <a:noFill/>
                </a:ln>
                <a:solidFill>
                  <a:srgbClr val="00C7FD"/>
                </a:solidFill>
                <a:effectLst/>
                <a:uLnTx/>
                <a:uFillTx/>
                <a:latin typeface="IntelOne Text"/>
                <a:cs typeface="Arial"/>
              </a:rPr>
              <a:t>broadest set of workloads.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Customers might be afraid to refresh and modernize their data infrastructure because of the cost required and overall time commitment.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By refreshing infrastructure with Intel® Xeon® 6700 with P-cores, customers can consolidate server count and experience gains like:</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Lower TCO</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Improved workload performance G2G and vs. AMD EPYC</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Greater efficiency and perf/watt</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Customer Challenges/Pain Points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Rising compute costs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Inability to justify investment and quickly achieve ROI</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Performance inefficiencies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Pressure to operate more efficiently with better TCO/sustainability grades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Security concerns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Addressing modern and evolving workloads</a:t>
            </a:r>
          </a:p>
        </p:txBody>
      </p:sp>
      <p:sp>
        <p:nvSpPr>
          <p:cNvPr id="8" name="Google Shape;281;g261fa9ba1df_0_0">
            <a:extLst>
              <a:ext uri="{FF2B5EF4-FFF2-40B4-BE49-F238E27FC236}">
                <a16:creationId xmlns:a16="http://schemas.microsoft.com/office/drawing/2014/main" id="{614AB26F-FC35-C375-C7C3-9CB820B16EAA}"/>
              </a:ext>
            </a:extLst>
          </p:cNvPr>
          <p:cNvSpPr txBox="1"/>
          <p:nvPr/>
        </p:nvSpPr>
        <p:spPr>
          <a:xfrm>
            <a:off x="3315394" y="900964"/>
            <a:ext cx="5698967" cy="333352"/>
          </a:xfrm>
          <a:prstGeom prst="rect">
            <a:avLst/>
          </a:prstGeom>
          <a:noFill/>
          <a:ln>
            <a:noFill/>
          </a:ln>
        </p:spPr>
        <p:txBody>
          <a:bodyPr spcFirstLastPara="1" wrap="square" lIns="73150" tIns="36575" rIns="73150" bIns="36575" anchor="t" anchorCtr="0">
            <a:noAutofit/>
          </a:bodyPr>
          <a:lstStyle/>
          <a:p>
            <a:pPr marL="0" marR="0" lvl="0" indent="0" algn="ctr" defTabSz="914400" rtl="0" eaLnBrk="1" fontAlgn="auto" latinLnBrk="0" hangingPunct="1">
              <a:lnSpc>
                <a:spcPct val="100000"/>
              </a:lnSpc>
              <a:spcBef>
                <a:spcPts val="0"/>
              </a:spcBef>
              <a:spcAft>
                <a:spcPts val="0"/>
              </a:spcAft>
              <a:buClr>
                <a:srgbClr val="004A86"/>
              </a:buClr>
              <a:buSzPts val="1050"/>
              <a:buFontTx/>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Key Value Propositions – Refresh with Intel Xeon 6700 with P-cores </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endParaRPr>
          </a:p>
        </p:txBody>
      </p:sp>
      <p:sp>
        <p:nvSpPr>
          <p:cNvPr id="12" name="TextBox 11">
            <a:extLst>
              <a:ext uri="{FF2B5EF4-FFF2-40B4-BE49-F238E27FC236}">
                <a16:creationId xmlns:a16="http://schemas.microsoft.com/office/drawing/2014/main" id="{BFB799A4-68C0-FA5C-0C14-C00471257A2A}"/>
              </a:ext>
            </a:extLst>
          </p:cNvPr>
          <p:cNvSpPr txBox="1"/>
          <p:nvPr/>
        </p:nvSpPr>
        <p:spPr>
          <a:xfrm>
            <a:off x="5852162" y="3076949"/>
            <a:ext cx="694046" cy="461665"/>
          </a:xfrm>
          <a:prstGeom prst="rect">
            <a:avLst/>
          </a:prstGeom>
          <a:noFill/>
        </p:spPr>
        <p:txBody>
          <a:bodyPr wrap="square" lIns="0" rIns="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1.6X</a:t>
            </a:r>
            <a:r>
              <a:rPr kumimoji="0" lang="en-US" sz="1400" b="0" i="0" u="none" strike="noStrike" kern="1200" cap="none" spc="0" normalizeH="0" baseline="0" noProof="0" dirty="0">
                <a:ln>
                  <a:noFill/>
                </a:ln>
                <a:solidFill>
                  <a:srgbClr val="0068B5"/>
                </a:solidFill>
                <a:effectLst/>
                <a:uLnTx/>
                <a:uFillTx/>
                <a:latin typeface="IntelOne Text Bold" panose="020B0803020203020204" pitchFamily="34" charset="0"/>
                <a:cs typeface="Helvetica Neue"/>
              </a:rPr>
              <a:t> </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14" name="Google Shape;282;g261fa9ba1df_0_0">
            <a:extLst>
              <a:ext uri="{FF2B5EF4-FFF2-40B4-BE49-F238E27FC236}">
                <a16:creationId xmlns:a16="http://schemas.microsoft.com/office/drawing/2014/main" id="{1DF3305E-318E-4DBE-ED64-2E0663B78EEC}"/>
              </a:ext>
            </a:extLst>
          </p:cNvPr>
          <p:cNvSpPr txBox="1"/>
          <p:nvPr/>
        </p:nvSpPr>
        <p:spPr>
          <a:xfrm>
            <a:off x="9202253" y="5815432"/>
            <a:ext cx="2902566" cy="1023327"/>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900" b="1" i="0" u="none" strike="noStrike" kern="1200" cap="none" spc="0" normalizeH="0" baseline="0" noProof="0" dirty="0">
                <a:ln>
                  <a:noFill/>
                </a:ln>
                <a:solidFill>
                  <a:srgbClr val="0068B5"/>
                </a:solidFill>
                <a:effectLst/>
                <a:uLnTx/>
                <a:uFillTx/>
                <a:latin typeface="IntelOne Text Bold" panose="020B0503020203020204" pitchFamily="34" charset="0"/>
                <a:ea typeface="Arial"/>
                <a:cs typeface="Arial"/>
                <a:sym typeface="Arial"/>
              </a:rPr>
              <a:t>Target customer personas </a:t>
            </a:r>
            <a:endParaRPr kumimoji="0" sz="1100" b="0" i="0" u="none" strike="noStrike" kern="1200" cap="none" spc="0" normalizeH="0" baseline="0" noProof="0" dirty="0">
              <a:ln>
                <a:noFill/>
              </a:ln>
              <a:solidFill>
                <a:srgbClr val="0068B5"/>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BEST: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Chief Technology Officer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BETTER: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Infrastructure Manager/Director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GOOD: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IT Manager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0" marR="0" lvl="0" indent="0" algn="l" defTabSz="914400" rtl="0" eaLnBrk="1" fontAlgn="auto" latinLnBrk="0" hangingPunct="1">
              <a:lnSpc>
                <a:spcPct val="100000"/>
              </a:lnSpc>
              <a:spcBef>
                <a:spcPts val="600"/>
              </a:spcBef>
              <a:spcAft>
                <a:spcPts val="0"/>
              </a:spcAft>
              <a:buClr>
                <a:srgbClr val="000000"/>
              </a:buClr>
              <a:buSzPts val="800"/>
              <a:buFont typeface="Arial"/>
              <a:buNone/>
              <a:tabLst/>
              <a:defRPr/>
            </a:pPr>
            <a:endParaRPr kumimoji="0" sz="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287;g261fa9ba1df_0_0">
            <a:extLst>
              <a:ext uri="{FF2B5EF4-FFF2-40B4-BE49-F238E27FC236}">
                <a16:creationId xmlns:a16="http://schemas.microsoft.com/office/drawing/2014/main" id="{412FF33D-0673-0856-F0A2-C6B9CC49F291}"/>
              </a:ext>
            </a:extLst>
          </p:cNvPr>
          <p:cNvSpPr txBox="1"/>
          <p:nvPr/>
        </p:nvSpPr>
        <p:spPr>
          <a:xfrm>
            <a:off x="9202253" y="4017206"/>
            <a:ext cx="2847299" cy="1761991"/>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Customer Targeting</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kumimoji="0" lang="en-US" sz="800" b="1" i="0" u="none" strike="noStrike" kern="1200" cap="none" spc="0" normalizeH="0" baseline="0" noProof="0" dirty="0">
                <a:ln>
                  <a:noFill/>
                </a:ln>
                <a:solidFill>
                  <a:srgbClr val="0068B5"/>
                </a:solidFill>
                <a:effectLst/>
                <a:uLnTx/>
                <a:uFillTx/>
                <a:latin typeface="IntelOne Text Bold" panose="020B0503020203020204" pitchFamily="34" charset="77"/>
                <a:ea typeface="Arial"/>
                <a:cs typeface="Arial"/>
                <a:sym typeface="Arial"/>
              </a:rPr>
              <a:t>Customers that check any of these boxes:</a:t>
            </a:r>
            <a:endParaRPr kumimoji="0" sz="800" b="1" i="0" u="none" strike="noStrike" kern="1200" cap="none" spc="0" normalizeH="0" baseline="0" noProof="0" dirty="0">
              <a:ln>
                <a:noFill/>
              </a:ln>
              <a:solidFill>
                <a:srgbClr val="0068B5"/>
              </a:solidFill>
              <a:effectLst/>
              <a:uLnTx/>
              <a:uFillTx/>
              <a:latin typeface="IntelOne Text Bold"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Current Xeon customers</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cs typeface="Arial"/>
                <a:sym typeface="Arial"/>
              </a:rPr>
              <a:t>Want to remain on Xeon or exploring competitive refresh options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Looking to improve performance particularly across networking, database and microservices</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Targeting improvements in efficiency and TCO with server consolidation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p:txBody>
      </p:sp>
      <p:cxnSp>
        <p:nvCxnSpPr>
          <p:cNvPr id="16" name="Google Shape;288;g261fa9ba1df_0_0">
            <a:extLst>
              <a:ext uri="{FF2B5EF4-FFF2-40B4-BE49-F238E27FC236}">
                <a16:creationId xmlns:a16="http://schemas.microsoft.com/office/drawing/2014/main" id="{01DF11EE-CAAE-EE01-1412-D1B5496B3EF6}"/>
              </a:ext>
            </a:extLst>
          </p:cNvPr>
          <p:cNvCxnSpPr>
            <a:cxnSpLocks/>
          </p:cNvCxnSpPr>
          <p:nvPr/>
        </p:nvCxnSpPr>
        <p:spPr>
          <a:xfrm>
            <a:off x="8687935" y="2959911"/>
            <a:ext cx="0" cy="0"/>
          </a:xfrm>
          <a:prstGeom prst="straightConnector1">
            <a:avLst/>
          </a:prstGeom>
          <a:noFill/>
          <a:ln w="12700" cap="flat" cmpd="sng">
            <a:solidFill>
              <a:schemeClr val="accent5"/>
            </a:solidFill>
            <a:prstDash val="solid"/>
            <a:miter lim="800000"/>
            <a:headEnd type="none" w="sm" len="sm"/>
            <a:tailEnd type="none" w="sm" len="sm"/>
          </a:ln>
        </p:spPr>
      </p:cxnSp>
      <p:sp>
        <p:nvSpPr>
          <p:cNvPr id="18" name="TextBox 17">
            <a:extLst>
              <a:ext uri="{FF2B5EF4-FFF2-40B4-BE49-F238E27FC236}">
                <a16:creationId xmlns:a16="http://schemas.microsoft.com/office/drawing/2014/main" id="{A3F5AD36-F258-0A6F-4312-7227B661C067}"/>
              </a:ext>
            </a:extLst>
          </p:cNvPr>
          <p:cNvSpPr txBox="1"/>
          <p:nvPr/>
        </p:nvSpPr>
        <p:spPr>
          <a:xfrm>
            <a:off x="4509922" y="1272486"/>
            <a:ext cx="874210" cy="886397"/>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Up to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reduction </a:t>
            </a:r>
            <a:b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b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in TCO</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1</a:t>
            </a:r>
          </a:p>
        </p:txBody>
      </p:sp>
      <p:sp>
        <p:nvSpPr>
          <p:cNvPr id="20" name="TextBox 19">
            <a:extLst>
              <a:ext uri="{FF2B5EF4-FFF2-40B4-BE49-F238E27FC236}">
                <a16:creationId xmlns:a16="http://schemas.microsoft.com/office/drawing/2014/main" id="{9978CAC9-53F8-1C5B-FCA3-25DDAC63908E}"/>
              </a:ext>
            </a:extLst>
          </p:cNvPr>
          <p:cNvSpPr txBox="1"/>
          <p:nvPr/>
        </p:nvSpPr>
        <p:spPr>
          <a:xfrm>
            <a:off x="4516329" y="2162602"/>
            <a:ext cx="1286908" cy="564578"/>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Over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1.5x</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31" name="Google Shape;282;g261fa9ba1df_0_0">
            <a:extLst>
              <a:ext uri="{FF2B5EF4-FFF2-40B4-BE49-F238E27FC236}">
                <a16:creationId xmlns:a16="http://schemas.microsoft.com/office/drawing/2014/main" id="{77A5EA04-2567-9021-8F18-5D4FD841C441}"/>
              </a:ext>
            </a:extLst>
          </p:cNvPr>
          <p:cNvSpPr txBox="1"/>
          <p:nvPr/>
        </p:nvSpPr>
        <p:spPr>
          <a:xfrm>
            <a:off x="9202252" y="937995"/>
            <a:ext cx="2989747" cy="284663"/>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The Performance-Core Processor</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p:txBody>
      </p:sp>
      <p:sp>
        <p:nvSpPr>
          <p:cNvPr id="33" name="TextBox 32">
            <a:extLst>
              <a:ext uri="{FF2B5EF4-FFF2-40B4-BE49-F238E27FC236}">
                <a16:creationId xmlns:a16="http://schemas.microsoft.com/office/drawing/2014/main" id="{137752F4-7060-9431-9740-7771FE7F2143}"/>
              </a:ext>
            </a:extLst>
          </p:cNvPr>
          <p:cNvSpPr txBox="1"/>
          <p:nvPr/>
        </p:nvSpPr>
        <p:spPr>
          <a:xfrm flipH="1">
            <a:off x="9527373" y="1485466"/>
            <a:ext cx="2696952" cy="56938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Up to 50% better AI inference with 33% fewer cores vs. AMD EPYC 9755</a:t>
            </a:r>
            <a:r>
              <a:rPr kumimoji="0" lang="en-US" sz="900" b="0" i="0" u="none" strike="noStrike" kern="0" cap="none" spc="0" normalizeH="0" baseline="30000" noProof="0" dirty="0">
                <a:ln>
                  <a:noFill/>
                </a:ln>
                <a:solidFill>
                  <a:srgbClr val="004A86"/>
                </a:solidFill>
                <a:effectLst/>
                <a:uLnTx/>
                <a:uFillTx/>
                <a:latin typeface="IntelOne Text"/>
                <a:cs typeface="Arial"/>
                <a:sym typeface="Helvetica Neue"/>
              </a:rPr>
              <a:t>5</a:t>
            </a:r>
          </a:p>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Over 25% better performance with MRDIMM</a:t>
            </a:r>
            <a:r>
              <a:rPr kumimoji="0" lang="en-US" sz="900" b="0" i="0" u="none" strike="noStrike" kern="0" cap="none" spc="0" normalizeH="0" baseline="30000" noProof="0" dirty="0">
                <a:ln>
                  <a:noFill/>
                </a:ln>
                <a:solidFill>
                  <a:srgbClr val="004A86"/>
                </a:solidFill>
                <a:effectLst/>
                <a:uLnTx/>
                <a:uFillTx/>
                <a:latin typeface="IntelOne Text"/>
                <a:cs typeface="Arial"/>
                <a:sym typeface="Helvetica Neue"/>
              </a:rPr>
              <a:t>6</a:t>
            </a:r>
          </a:p>
        </p:txBody>
      </p:sp>
      <p:sp>
        <p:nvSpPr>
          <p:cNvPr id="40" name="TextBox 39">
            <a:extLst>
              <a:ext uri="{FF2B5EF4-FFF2-40B4-BE49-F238E27FC236}">
                <a16:creationId xmlns:a16="http://schemas.microsoft.com/office/drawing/2014/main" id="{6FF2EC10-ED96-F22A-25E7-56A4A92DF41F}"/>
              </a:ext>
            </a:extLst>
          </p:cNvPr>
          <p:cNvSpPr txBox="1"/>
          <p:nvPr/>
        </p:nvSpPr>
        <p:spPr>
          <a:xfrm flipH="1">
            <a:off x="9311106" y="3314765"/>
            <a:ext cx="2781833" cy="64633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171450" marR="0" lvl="0" indent="-171450" algn="l" defTabSz="2432242"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Up to 86 cores per socket</a:t>
            </a:r>
          </a:p>
          <a:p>
            <a:pPr marL="171450" marR="0" lvl="0" indent="-171450" algn="l" defTabSz="2432242"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8000 MT/s MRDIMM for memory bound WLs</a:t>
            </a:r>
          </a:p>
          <a:p>
            <a:pPr marL="171450" marR="0" lvl="0" indent="-171450" algn="l" defTabSz="2432242"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Intel® AMX with FP16 support</a:t>
            </a:r>
          </a:p>
        </p:txBody>
      </p:sp>
      <p:sp>
        <p:nvSpPr>
          <p:cNvPr id="42" name="TextBox 41">
            <a:extLst>
              <a:ext uri="{FF2B5EF4-FFF2-40B4-BE49-F238E27FC236}">
                <a16:creationId xmlns:a16="http://schemas.microsoft.com/office/drawing/2014/main" id="{162FF2B2-3AB8-C8E5-3A39-540B52EDAE14}"/>
              </a:ext>
            </a:extLst>
          </p:cNvPr>
          <p:cNvSpPr txBox="1"/>
          <p:nvPr/>
        </p:nvSpPr>
        <p:spPr>
          <a:xfrm>
            <a:off x="9446615" y="1295483"/>
            <a:ext cx="215031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Delivering unmatched performance</a:t>
            </a:r>
          </a:p>
        </p:txBody>
      </p:sp>
      <p:sp>
        <p:nvSpPr>
          <p:cNvPr id="43" name="TextBox 42">
            <a:extLst>
              <a:ext uri="{FF2B5EF4-FFF2-40B4-BE49-F238E27FC236}">
                <a16:creationId xmlns:a16="http://schemas.microsoft.com/office/drawing/2014/main" id="{FB87F14E-C65D-5366-D3D3-B6D9CEB3A680}"/>
              </a:ext>
            </a:extLst>
          </p:cNvPr>
          <p:cNvSpPr txBox="1"/>
          <p:nvPr/>
        </p:nvSpPr>
        <p:spPr>
          <a:xfrm>
            <a:off x="9283845" y="2180220"/>
            <a:ext cx="18931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Wide-reaching workload support</a:t>
            </a:r>
          </a:p>
        </p:txBody>
      </p:sp>
      <p:sp>
        <p:nvSpPr>
          <p:cNvPr id="44" name="TextBox 43">
            <a:extLst>
              <a:ext uri="{FF2B5EF4-FFF2-40B4-BE49-F238E27FC236}">
                <a16:creationId xmlns:a16="http://schemas.microsoft.com/office/drawing/2014/main" id="{276C1945-45EF-AE18-60AA-10283A6E0AA4}"/>
              </a:ext>
            </a:extLst>
          </p:cNvPr>
          <p:cNvSpPr txBox="1"/>
          <p:nvPr/>
        </p:nvSpPr>
        <p:spPr>
          <a:xfrm>
            <a:off x="9229138" y="3087332"/>
            <a:ext cx="26123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Focal features for optimal performance</a:t>
            </a:r>
          </a:p>
        </p:txBody>
      </p:sp>
      <p:sp>
        <p:nvSpPr>
          <p:cNvPr id="47" name="Google Shape;281;g261fa9ba1df_0_0">
            <a:extLst>
              <a:ext uri="{FF2B5EF4-FFF2-40B4-BE49-F238E27FC236}">
                <a16:creationId xmlns:a16="http://schemas.microsoft.com/office/drawing/2014/main" id="{319F36D3-E1B0-5447-063E-E617050166A8}"/>
              </a:ext>
            </a:extLst>
          </p:cNvPr>
          <p:cNvSpPr txBox="1"/>
          <p:nvPr/>
        </p:nvSpPr>
        <p:spPr>
          <a:xfrm>
            <a:off x="5744577" y="5724822"/>
            <a:ext cx="3126392" cy="781768"/>
          </a:xfrm>
          <a:prstGeom prst="rect">
            <a:avLst/>
          </a:prstGeom>
          <a:noFill/>
          <a:ln>
            <a:noFill/>
          </a:ln>
        </p:spPr>
        <p:txBody>
          <a:bodyPr spcFirstLastPara="1" wrap="square" lIns="73150" tIns="36575" rIns="73150" bIns="36575" anchor="t" anchorCtr="0">
            <a:no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cs typeface="Helvetica Neue"/>
              </a:rPr>
              <a:t>Confidential Computing </a:t>
            </a: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a:ea typeface="Arial"/>
                <a:cs typeface="Arial"/>
                <a:sym typeface="Arial"/>
              </a:rPr>
              <a:t>With Intel, you can choose from</a:t>
            </a:r>
            <a:r>
              <a:rPr kumimoji="0" lang="en-US" sz="800" b="0" i="0" u="none" strike="noStrike" kern="1200" cap="none" spc="0" normalizeH="0" baseline="0" noProof="0" dirty="0">
                <a:ln>
                  <a:noFill/>
                </a:ln>
                <a:solidFill>
                  <a:srgbClr val="000000"/>
                </a:solidFill>
                <a:effectLst/>
                <a:uLnTx/>
                <a:uFillTx/>
                <a:latin typeface="IntelOne Text"/>
                <a:cs typeface="Helvetica Neue"/>
              </a:rPr>
              <a:t> the most deployed confidential computing options in data centers on the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77"/>
                <a:cs typeface="Helvetica Neue"/>
              </a:rPr>
              <a:t>market</a:t>
            </a:r>
            <a:r>
              <a:rPr kumimoji="0" lang="en-US" sz="800" b="0" i="0" u="none" strike="noStrike" kern="1200" cap="none" spc="0" normalizeH="0" baseline="0" noProof="0" dirty="0">
                <a:ln>
                  <a:noFill/>
                </a:ln>
                <a:solidFill>
                  <a:srgbClr val="000000"/>
                </a:solidFill>
                <a:effectLst/>
                <a:uLnTx/>
                <a:uFillTx/>
                <a:latin typeface="IntelOne Text"/>
                <a:cs typeface="Helvetica Neue"/>
              </a:rPr>
              <a:t> today—now including application and VM-level isolation—across Intel SGX, Intel TDX and TDX Connect.</a:t>
            </a:r>
          </a:p>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endParaRPr kumimoji="0" sz="800" b="1" i="0" u="none" strike="noStrike" kern="1200" cap="none" spc="0" normalizeH="0" baseline="0" noProof="0" dirty="0">
              <a:ln>
                <a:noFill/>
              </a:ln>
              <a:solidFill>
                <a:srgbClr val="000000"/>
              </a:solidFill>
              <a:effectLst/>
              <a:uLnTx/>
              <a:uFillTx/>
              <a:latin typeface="IntelOne Text Bold"/>
              <a:ea typeface="Arial"/>
              <a:cs typeface="Arial"/>
              <a:sym typeface="Arial"/>
            </a:endParaRPr>
          </a:p>
        </p:txBody>
      </p:sp>
      <p:sp>
        <p:nvSpPr>
          <p:cNvPr id="48" name="TextBox 47">
            <a:extLst>
              <a:ext uri="{FF2B5EF4-FFF2-40B4-BE49-F238E27FC236}">
                <a16:creationId xmlns:a16="http://schemas.microsoft.com/office/drawing/2014/main" id="{CECB378E-B5DD-A00F-C2E1-DEAA52653E35}"/>
              </a:ext>
            </a:extLst>
          </p:cNvPr>
          <p:cNvSpPr txBox="1"/>
          <p:nvPr/>
        </p:nvSpPr>
        <p:spPr>
          <a:xfrm>
            <a:off x="5301896" y="1337210"/>
            <a:ext cx="35334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cs typeface="Arial"/>
              </a:rPr>
              <a:t>Lower TCO – </a:t>
            </a:r>
            <a:r>
              <a:rPr kumimoji="0" lang="en-US" sz="800" b="0" i="0" u="none" strike="noStrike" kern="1200" cap="none" spc="0" normalizeH="0" baseline="0" noProof="0" dirty="0">
                <a:ln>
                  <a:noFill/>
                </a:ln>
                <a:solidFill>
                  <a:srgbClr val="000000"/>
                </a:solidFill>
                <a:effectLst/>
                <a:uLnTx/>
                <a:uFillTx/>
                <a:latin typeface="IntelOne Text"/>
                <a:cs typeface="Arial"/>
              </a:rPr>
              <a:t>Intel’s portfolio of hardware, software, systems, and tools can help advance your data center’s overall efficiency, creating energy savings and reducing your carbon footprint, without sacrificing performance, while providing better TCO and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nvGrpSpPr>
          <p:cNvPr id="49" name="Group 48">
            <a:extLst>
              <a:ext uri="{FF2B5EF4-FFF2-40B4-BE49-F238E27FC236}">
                <a16:creationId xmlns:a16="http://schemas.microsoft.com/office/drawing/2014/main" id="{467B980A-CE50-7D0D-C3E6-BE35E2114361}"/>
              </a:ext>
            </a:extLst>
          </p:cNvPr>
          <p:cNvGrpSpPr>
            <a:grpSpLocks noChangeAspect="1"/>
          </p:cNvGrpSpPr>
          <p:nvPr/>
        </p:nvGrpSpPr>
        <p:grpSpPr>
          <a:xfrm>
            <a:off x="3851321" y="1433889"/>
            <a:ext cx="530189" cy="389497"/>
            <a:chOff x="5181934" y="2621186"/>
            <a:chExt cx="1926834" cy="1415527"/>
          </a:xfrm>
        </p:grpSpPr>
        <p:sp>
          <p:nvSpPr>
            <p:cNvPr id="50" name="Freeform 47">
              <a:extLst>
                <a:ext uri="{FF2B5EF4-FFF2-40B4-BE49-F238E27FC236}">
                  <a16:creationId xmlns:a16="http://schemas.microsoft.com/office/drawing/2014/main" id="{FEB2808F-19CE-9887-CB37-4A1FD7B6DEA3}"/>
                </a:ext>
              </a:extLst>
            </p:cNvPr>
            <p:cNvSpPr/>
            <p:nvPr/>
          </p:nvSpPr>
          <p:spPr>
            <a:xfrm flipV="1">
              <a:off x="5695160" y="2621186"/>
              <a:ext cx="1312636" cy="807774"/>
            </a:xfrm>
            <a:custGeom>
              <a:avLst/>
              <a:gdLst>
                <a:gd name="connsiteX0" fmla="*/ 483992 w 571990"/>
                <a:gd name="connsiteY0" fmla="*/ 0 h 527991"/>
                <a:gd name="connsiteX1" fmla="*/ 483992 w 571990"/>
                <a:gd name="connsiteY1" fmla="*/ 263996 h 527991"/>
                <a:gd name="connsiteX2" fmla="*/ 0 w 571990"/>
                <a:gd name="connsiteY2" fmla="*/ 263996 h 527991"/>
                <a:gd name="connsiteX3" fmla="*/ 0 w 571990"/>
                <a:gd name="connsiteY3" fmla="*/ 351994 h 527991"/>
                <a:gd name="connsiteX4" fmla="*/ 184797 w 571990"/>
                <a:gd name="connsiteY4" fmla="*/ 351994 h 527991"/>
                <a:gd name="connsiteX5" fmla="*/ 184797 w 571990"/>
                <a:gd name="connsiteY5" fmla="*/ 435593 h 527991"/>
                <a:gd name="connsiteX6" fmla="*/ 43999 w 571990"/>
                <a:gd name="connsiteY6" fmla="*/ 435593 h 527991"/>
                <a:gd name="connsiteX7" fmla="*/ 43999 w 571990"/>
                <a:gd name="connsiteY7" fmla="*/ 527992 h 527991"/>
                <a:gd name="connsiteX8" fmla="*/ 395994 w 571990"/>
                <a:gd name="connsiteY8" fmla="*/ 527992 h 527991"/>
                <a:gd name="connsiteX9" fmla="*/ 395994 w 571990"/>
                <a:gd name="connsiteY9" fmla="*/ 435593 h 527991"/>
                <a:gd name="connsiteX10" fmla="*/ 255196 w 571990"/>
                <a:gd name="connsiteY10" fmla="*/ 435593 h 527991"/>
                <a:gd name="connsiteX11" fmla="*/ 255196 w 571990"/>
                <a:gd name="connsiteY11" fmla="*/ 351994 h 527991"/>
                <a:gd name="connsiteX12" fmla="*/ 523592 w 571990"/>
                <a:gd name="connsiteY12" fmla="*/ 351994 h 527991"/>
                <a:gd name="connsiteX13" fmla="*/ 571991 w 571990"/>
                <a:gd name="connsiteY13" fmla="*/ 299195 h 527991"/>
                <a:gd name="connsiteX14" fmla="*/ 571991 w 571990"/>
                <a:gd name="connsiteY14" fmla="*/ 0 h 527991"/>
                <a:gd name="connsiteX15" fmla="*/ 483992 w 571990"/>
                <a:gd name="connsiteY15" fmla="*/ 0 h 527991"/>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43999 w 571991"/>
                <a:gd name="connsiteY6" fmla="*/ 435593 h 527992"/>
                <a:gd name="connsiteX7" fmla="*/ 395994 w 571991"/>
                <a:gd name="connsiteY7" fmla="*/ 527992 h 527992"/>
                <a:gd name="connsiteX8" fmla="*/ 395994 w 571991"/>
                <a:gd name="connsiteY8" fmla="*/ 435593 h 527992"/>
                <a:gd name="connsiteX9" fmla="*/ 255196 w 571991"/>
                <a:gd name="connsiteY9" fmla="*/ 435593 h 527992"/>
                <a:gd name="connsiteX10" fmla="*/ 255196 w 571991"/>
                <a:gd name="connsiteY10" fmla="*/ 351994 h 527992"/>
                <a:gd name="connsiteX11" fmla="*/ 523592 w 571991"/>
                <a:gd name="connsiteY11" fmla="*/ 351994 h 527992"/>
                <a:gd name="connsiteX12" fmla="*/ 571991 w 571991"/>
                <a:gd name="connsiteY12" fmla="*/ 299195 h 527992"/>
                <a:gd name="connsiteX13" fmla="*/ 571991 w 571991"/>
                <a:gd name="connsiteY13" fmla="*/ 0 h 527992"/>
                <a:gd name="connsiteX14" fmla="*/ 483992 w 571991"/>
                <a:gd name="connsiteY14"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395994 w 571991"/>
                <a:gd name="connsiteY6" fmla="*/ 527992 h 527992"/>
                <a:gd name="connsiteX7" fmla="*/ 395994 w 571991"/>
                <a:gd name="connsiteY7" fmla="*/ 435593 h 527992"/>
                <a:gd name="connsiteX8" fmla="*/ 255196 w 571991"/>
                <a:gd name="connsiteY8" fmla="*/ 435593 h 527992"/>
                <a:gd name="connsiteX9" fmla="*/ 255196 w 571991"/>
                <a:gd name="connsiteY9" fmla="*/ 351994 h 527992"/>
                <a:gd name="connsiteX10" fmla="*/ 523592 w 571991"/>
                <a:gd name="connsiteY10" fmla="*/ 351994 h 527992"/>
                <a:gd name="connsiteX11" fmla="*/ 571991 w 571991"/>
                <a:gd name="connsiteY11" fmla="*/ 299195 h 527992"/>
                <a:gd name="connsiteX12" fmla="*/ 571991 w 571991"/>
                <a:gd name="connsiteY12" fmla="*/ 0 h 527992"/>
                <a:gd name="connsiteX13" fmla="*/ 483992 w 571991"/>
                <a:gd name="connsiteY13"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435593 h 527992"/>
                <a:gd name="connsiteX8" fmla="*/ 255196 w 571991"/>
                <a:gd name="connsiteY8" fmla="*/ 351994 h 527992"/>
                <a:gd name="connsiteX9" fmla="*/ 523592 w 571991"/>
                <a:gd name="connsiteY9" fmla="*/ 351994 h 527992"/>
                <a:gd name="connsiteX10" fmla="*/ 571991 w 571991"/>
                <a:gd name="connsiteY10" fmla="*/ 299195 h 527992"/>
                <a:gd name="connsiteX11" fmla="*/ 571991 w 571991"/>
                <a:gd name="connsiteY11" fmla="*/ 0 h 527992"/>
                <a:gd name="connsiteX12" fmla="*/ 483992 w 571991"/>
                <a:gd name="connsiteY12"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351994 h 527992"/>
                <a:gd name="connsiteX8" fmla="*/ 523592 w 571991"/>
                <a:gd name="connsiteY8" fmla="*/ 351994 h 527992"/>
                <a:gd name="connsiteX9" fmla="*/ 571991 w 571991"/>
                <a:gd name="connsiteY9" fmla="*/ 299195 h 527992"/>
                <a:gd name="connsiteX10" fmla="*/ 571991 w 571991"/>
                <a:gd name="connsiteY10" fmla="*/ 0 h 527992"/>
                <a:gd name="connsiteX11" fmla="*/ 483992 w 571991"/>
                <a:gd name="connsiteY11"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255196 w 571991"/>
                <a:gd name="connsiteY6" fmla="*/ 351994 h 527992"/>
                <a:gd name="connsiteX7" fmla="*/ 523592 w 571991"/>
                <a:gd name="connsiteY7" fmla="*/ 351994 h 527992"/>
                <a:gd name="connsiteX8" fmla="*/ 571991 w 571991"/>
                <a:gd name="connsiteY8" fmla="*/ 299195 h 527992"/>
                <a:gd name="connsiteX9" fmla="*/ 571991 w 571991"/>
                <a:gd name="connsiteY9" fmla="*/ 0 h 527992"/>
                <a:gd name="connsiteX10" fmla="*/ 483992 w 571991"/>
                <a:gd name="connsiteY10" fmla="*/ 0 h 527992"/>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255196 w 571991"/>
                <a:gd name="connsiteY5" fmla="*/ 351994 h 351994"/>
                <a:gd name="connsiteX6" fmla="*/ 523592 w 571991"/>
                <a:gd name="connsiteY6" fmla="*/ 351994 h 351994"/>
                <a:gd name="connsiteX7" fmla="*/ 571991 w 571991"/>
                <a:gd name="connsiteY7" fmla="*/ 299195 h 351994"/>
                <a:gd name="connsiteX8" fmla="*/ 571991 w 571991"/>
                <a:gd name="connsiteY8" fmla="*/ 0 h 351994"/>
                <a:gd name="connsiteX9" fmla="*/ 483992 w 571991"/>
                <a:gd name="connsiteY9"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523592 w 571991"/>
                <a:gd name="connsiteY5" fmla="*/ 351994 h 351994"/>
                <a:gd name="connsiteX6" fmla="*/ 571991 w 571991"/>
                <a:gd name="connsiteY6" fmla="*/ 299195 h 351994"/>
                <a:gd name="connsiteX7" fmla="*/ 571991 w 571991"/>
                <a:gd name="connsiteY7" fmla="*/ 0 h 351994"/>
                <a:gd name="connsiteX8" fmla="*/ 483992 w 571991"/>
                <a:gd name="connsiteY8"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523592 w 571991"/>
                <a:gd name="connsiteY4" fmla="*/ 351994 h 351994"/>
                <a:gd name="connsiteX5" fmla="*/ 571991 w 571991"/>
                <a:gd name="connsiteY5" fmla="*/ 299195 h 351994"/>
                <a:gd name="connsiteX6" fmla="*/ 571991 w 571991"/>
                <a:gd name="connsiteY6" fmla="*/ 0 h 351994"/>
                <a:gd name="connsiteX7" fmla="*/ 483992 w 571991"/>
                <a:gd name="connsiteY7" fmla="*/ 0 h 3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91" h="351994">
                  <a:moveTo>
                    <a:pt x="483992" y="0"/>
                  </a:moveTo>
                  <a:lnTo>
                    <a:pt x="483992" y="263996"/>
                  </a:lnTo>
                  <a:lnTo>
                    <a:pt x="0" y="263996"/>
                  </a:lnTo>
                  <a:lnTo>
                    <a:pt x="0" y="351994"/>
                  </a:lnTo>
                  <a:lnTo>
                    <a:pt x="523592" y="351994"/>
                  </a:lnTo>
                  <a:cubicBezTo>
                    <a:pt x="549991" y="351994"/>
                    <a:pt x="571991" y="325595"/>
                    <a:pt x="571991" y="299195"/>
                  </a:cubicBezTo>
                  <a:lnTo>
                    <a:pt x="571991" y="0"/>
                  </a:lnTo>
                  <a:lnTo>
                    <a:pt x="483992"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1" name="Freeform: Shape 898">
              <a:extLst>
                <a:ext uri="{FF2B5EF4-FFF2-40B4-BE49-F238E27FC236}">
                  <a16:creationId xmlns:a16="http://schemas.microsoft.com/office/drawing/2014/main" id="{E3873191-580F-61F6-480E-E54D56307421}"/>
                </a:ext>
              </a:extLst>
            </p:cNvPr>
            <p:cNvSpPr/>
            <p:nvPr/>
          </p:nvSpPr>
          <p:spPr>
            <a:xfrm flipV="1">
              <a:off x="5392244" y="2924102"/>
              <a:ext cx="1211665" cy="908747"/>
            </a:xfrm>
            <a:custGeom>
              <a:avLst/>
              <a:gdLst>
                <a:gd name="connsiteX0" fmla="*/ 702231 w 1211665"/>
                <a:gd name="connsiteY0" fmla="*/ 201945 h 908747"/>
                <a:gd name="connsiteX1" fmla="*/ 1211665 w 1211665"/>
                <a:gd name="connsiteY1" fmla="*/ 201945 h 908747"/>
                <a:gd name="connsiteX2" fmla="*/ 1211665 w 1211665"/>
                <a:gd name="connsiteY2" fmla="*/ 0 h 908747"/>
                <a:gd name="connsiteX3" fmla="*/ 659872 w 1211665"/>
                <a:gd name="connsiteY3" fmla="*/ 0 h 908747"/>
                <a:gd name="connsiteX4" fmla="*/ 662410 w 1211665"/>
                <a:gd name="connsiteY4" fmla="*/ 4676 h 908747"/>
                <a:gd name="connsiteX5" fmla="*/ 702233 w 1211665"/>
                <a:gd name="connsiteY5" fmla="*/ 201926 h 908747"/>
                <a:gd name="connsiteX6" fmla="*/ 0 w 1211665"/>
                <a:gd name="connsiteY6" fmla="*/ 908747 h 908747"/>
                <a:gd name="connsiteX7" fmla="*/ 201945 w 1211665"/>
                <a:gd name="connsiteY7" fmla="*/ 908747 h 908747"/>
                <a:gd name="connsiteX8" fmla="*/ 201945 w 1211665"/>
                <a:gd name="connsiteY8" fmla="*/ 708025 h 908747"/>
                <a:gd name="connsiteX9" fmla="*/ 195481 w 1211665"/>
                <a:gd name="connsiteY9" fmla="*/ 708677 h 908747"/>
                <a:gd name="connsiteX10" fmla="*/ 93353 w 1211665"/>
                <a:gd name="connsiteY10" fmla="*/ 698382 h 908747"/>
                <a:gd name="connsiteX11" fmla="*/ 0 w 1211665"/>
                <a:gd name="connsiteY11" fmla="*/ 669403 h 90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1665" h="908747">
                  <a:moveTo>
                    <a:pt x="702231" y="201945"/>
                  </a:moveTo>
                  <a:lnTo>
                    <a:pt x="1211665" y="201945"/>
                  </a:lnTo>
                  <a:lnTo>
                    <a:pt x="1211665" y="0"/>
                  </a:lnTo>
                  <a:lnTo>
                    <a:pt x="659872" y="0"/>
                  </a:lnTo>
                  <a:lnTo>
                    <a:pt x="662410" y="4676"/>
                  </a:lnTo>
                  <a:cubicBezTo>
                    <a:pt x="688053" y="65303"/>
                    <a:pt x="702233" y="131958"/>
                    <a:pt x="702233" y="201926"/>
                  </a:cubicBezTo>
                  <a:close/>
                  <a:moveTo>
                    <a:pt x="0" y="908747"/>
                  </a:moveTo>
                  <a:lnTo>
                    <a:pt x="201945" y="908747"/>
                  </a:lnTo>
                  <a:lnTo>
                    <a:pt x="201945" y="708025"/>
                  </a:lnTo>
                  <a:lnTo>
                    <a:pt x="195481" y="708677"/>
                  </a:lnTo>
                  <a:cubicBezTo>
                    <a:pt x="160497" y="708677"/>
                    <a:pt x="126341" y="705132"/>
                    <a:pt x="93353" y="698382"/>
                  </a:cubicBezTo>
                  <a:lnTo>
                    <a:pt x="0" y="669403"/>
                  </a:lnTo>
                  <a:close/>
                </a:path>
              </a:pathLst>
            </a:custGeom>
            <a:solidFill>
              <a:srgbClr val="0068B5"/>
            </a:solidFill>
            <a:ln w="4365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2" name="Freeform 52">
              <a:extLst>
                <a:ext uri="{FF2B5EF4-FFF2-40B4-BE49-F238E27FC236}">
                  <a16:creationId xmlns:a16="http://schemas.microsoft.com/office/drawing/2014/main" id="{6E332668-88C1-D955-294B-84624AACC845}"/>
                </a:ext>
              </a:extLst>
            </p:cNvPr>
            <p:cNvSpPr/>
            <p:nvPr/>
          </p:nvSpPr>
          <p:spPr>
            <a:xfrm rot="10800000" flipV="1">
              <a:off x="5392506" y="2622441"/>
              <a:ext cx="201943" cy="201942"/>
            </a:xfrm>
            <a:custGeom>
              <a:avLst/>
              <a:gdLst>
                <a:gd name="connsiteX0" fmla="*/ 0 w 87998"/>
                <a:gd name="connsiteY0" fmla="*/ 0 h 87998"/>
                <a:gd name="connsiteX1" fmla="*/ 87999 w 87998"/>
                <a:gd name="connsiteY1" fmla="*/ 0 h 87998"/>
                <a:gd name="connsiteX2" fmla="*/ 87999 w 87998"/>
                <a:gd name="connsiteY2" fmla="*/ 87999 h 87998"/>
                <a:gd name="connsiteX3" fmla="*/ 0 w 87998"/>
                <a:gd name="connsiteY3" fmla="*/ 87999 h 87998"/>
              </a:gdLst>
              <a:ahLst/>
              <a:cxnLst>
                <a:cxn ang="0">
                  <a:pos x="connsiteX0" y="connsiteY0"/>
                </a:cxn>
                <a:cxn ang="0">
                  <a:pos x="connsiteX1" y="connsiteY1"/>
                </a:cxn>
                <a:cxn ang="0">
                  <a:pos x="connsiteX2" y="connsiteY2"/>
                </a:cxn>
                <a:cxn ang="0">
                  <a:pos x="connsiteX3" y="connsiteY3"/>
                </a:cxn>
              </a:cxnLst>
              <a:rect l="l" t="t" r="r" b="b"/>
              <a:pathLst>
                <a:path w="87998" h="87998">
                  <a:moveTo>
                    <a:pt x="0" y="0"/>
                  </a:moveTo>
                  <a:lnTo>
                    <a:pt x="87999" y="0"/>
                  </a:lnTo>
                  <a:lnTo>
                    <a:pt x="87999" y="87999"/>
                  </a:lnTo>
                  <a:lnTo>
                    <a:pt x="0" y="87999"/>
                  </a:lnTo>
                  <a:close/>
                </a:path>
              </a:pathLst>
            </a:custGeom>
            <a:solidFill>
              <a:srgbClr val="00C7FD"/>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3" name="Freeform 54">
              <a:extLst>
                <a:ext uri="{FF2B5EF4-FFF2-40B4-BE49-F238E27FC236}">
                  <a16:creationId xmlns:a16="http://schemas.microsoft.com/office/drawing/2014/main" id="{E9BEE760-144A-A085-97C0-5BAC219CB849}"/>
                </a:ext>
              </a:extLst>
            </p:cNvPr>
            <p:cNvSpPr/>
            <p:nvPr/>
          </p:nvSpPr>
          <p:spPr>
            <a:xfrm flipV="1">
              <a:off x="5695160" y="2924104"/>
              <a:ext cx="1413608" cy="1009716"/>
            </a:xfrm>
            <a:custGeom>
              <a:avLst/>
              <a:gdLst>
                <a:gd name="connsiteX0" fmla="*/ 615990 w 615990"/>
                <a:gd name="connsiteY0" fmla="*/ 0 h 439992"/>
                <a:gd name="connsiteX1" fmla="*/ 615990 w 615990"/>
                <a:gd name="connsiteY1" fmla="*/ 0 h 439992"/>
                <a:gd name="connsiteX2" fmla="*/ 439993 w 615990"/>
                <a:gd name="connsiteY2" fmla="*/ 0 h 439992"/>
                <a:gd name="connsiteX3" fmla="*/ 439993 w 615990"/>
                <a:gd name="connsiteY3" fmla="*/ 43999 h 439992"/>
                <a:gd name="connsiteX4" fmla="*/ 541191 w 615990"/>
                <a:gd name="connsiteY4" fmla="*/ 43999 h 439992"/>
                <a:gd name="connsiteX5" fmla="*/ 272796 w 615990"/>
                <a:gd name="connsiteY5" fmla="*/ 316795 h 439992"/>
                <a:gd name="connsiteX6" fmla="*/ 202397 w 615990"/>
                <a:gd name="connsiteY6" fmla="*/ 259596 h 439992"/>
                <a:gd name="connsiteX7" fmla="*/ 92399 w 615990"/>
                <a:gd name="connsiteY7" fmla="*/ 395994 h 439992"/>
                <a:gd name="connsiteX8" fmla="*/ 0 w 615990"/>
                <a:gd name="connsiteY8" fmla="*/ 395994 h 439992"/>
                <a:gd name="connsiteX9" fmla="*/ 0 w 615990"/>
                <a:gd name="connsiteY9" fmla="*/ 439993 h 439992"/>
                <a:gd name="connsiteX10" fmla="*/ 114398 w 615990"/>
                <a:gd name="connsiteY10" fmla="*/ 439993 h 439992"/>
                <a:gd name="connsiteX11" fmla="*/ 211197 w 615990"/>
                <a:gd name="connsiteY11" fmla="*/ 316795 h 439992"/>
                <a:gd name="connsiteX12" fmla="*/ 277196 w 615990"/>
                <a:gd name="connsiteY12" fmla="*/ 373994 h 439992"/>
                <a:gd name="connsiteX13" fmla="*/ 571991 w 615990"/>
                <a:gd name="connsiteY13" fmla="*/ 79199 h 439992"/>
                <a:gd name="connsiteX14" fmla="*/ 571991 w 615990"/>
                <a:gd name="connsiteY14" fmla="*/ 175997 h 439992"/>
                <a:gd name="connsiteX15" fmla="*/ 615990 w 615990"/>
                <a:gd name="connsiteY15" fmla="*/ 175997 h 439992"/>
                <a:gd name="connsiteX16" fmla="*/ 615990 w 615990"/>
                <a:gd name="connsiteY16" fmla="*/ 0 h 4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990" h="439992">
                  <a:moveTo>
                    <a:pt x="615990" y="0"/>
                  </a:moveTo>
                  <a:lnTo>
                    <a:pt x="615990" y="0"/>
                  </a:lnTo>
                  <a:lnTo>
                    <a:pt x="439993" y="0"/>
                  </a:lnTo>
                  <a:lnTo>
                    <a:pt x="439993" y="43999"/>
                  </a:lnTo>
                  <a:lnTo>
                    <a:pt x="541191" y="43999"/>
                  </a:lnTo>
                  <a:lnTo>
                    <a:pt x="272796" y="316795"/>
                  </a:lnTo>
                  <a:lnTo>
                    <a:pt x="202397" y="259596"/>
                  </a:lnTo>
                  <a:lnTo>
                    <a:pt x="92399" y="395994"/>
                  </a:lnTo>
                  <a:lnTo>
                    <a:pt x="0" y="395994"/>
                  </a:lnTo>
                  <a:lnTo>
                    <a:pt x="0" y="439993"/>
                  </a:lnTo>
                  <a:lnTo>
                    <a:pt x="114398" y="439993"/>
                  </a:lnTo>
                  <a:lnTo>
                    <a:pt x="211197" y="316795"/>
                  </a:lnTo>
                  <a:lnTo>
                    <a:pt x="277196" y="373994"/>
                  </a:lnTo>
                  <a:lnTo>
                    <a:pt x="571991" y="79199"/>
                  </a:lnTo>
                  <a:lnTo>
                    <a:pt x="571991" y="175997"/>
                  </a:lnTo>
                  <a:lnTo>
                    <a:pt x="615990" y="175997"/>
                  </a:lnTo>
                  <a:lnTo>
                    <a:pt x="615990"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4" name="Freeform: Shape 901">
              <a:extLst>
                <a:ext uri="{FF2B5EF4-FFF2-40B4-BE49-F238E27FC236}">
                  <a16:creationId xmlns:a16="http://schemas.microsoft.com/office/drawing/2014/main" id="{324C4CAA-E425-53E2-2DC6-8C1E774C75B7}"/>
                </a:ext>
              </a:extLst>
            </p:cNvPr>
            <p:cNvSpPr/>
            <p:nvPr/>
          </p:nvSpPr>
          <p:spPr>
            <a:xfrm>
              <a:off x="5181934" y="3225132"/>
              <a:ext cx="811582" cy="811581"/>
            </a:xfrm>
            <a:custGeom>
              <a:avLst/>
              <a:gdLst>
                <a:gd name="connsiteX0" fmla="*/ 362757 w 807882"/>
                <a:gd name="connsiteY0" fmla="*/ 101586 h 807882"/>
                <a:gd name="connsiteX1" fmla="*/ 362757 w 807882"/>
                <a:gd name="connsiteY1" fmla="*/ 167214 h 807882"/>
                <a:gd name="connsiteX2" fmla="*/ 254606 w 807882"/>
                <a:gd name="connsiteY2" fmla="*/ 216769 h 807882"/>
                <a:gd name="connsiteX3" fmla="*/ 215430 w 807882"/>
                <a:gd name="connsiteY3" fmla="*/ 311862 h 807882"/>
                <a:gd name="connsiteX4" fmla="*/ 257954 w 807882"/>
                <a:gd name="connsiteY4" fmla="*/ 409969 h 807882"/>
                <a:gd name="connsiteX5" fmla="*/ 406955 w 807882"/>
                <a:gd name="connsiteY5" fmla="*/ 451153 h 807882"/>
                <a:gd name="connsiteX6" fmla="*/ 476601 w 807882"/>
                <a:gd name="connsiteY6" fmla="*/ 464547 h 807882"/>
                <a:gd name="connsiteX7" fmla="*/ 494682 w 807882"/>
                <a:gd name="connsiteY7" fmla="*/ 490664 h 807882"/>
                <a:gd name="connsiteX8" fmla="*/ 474257 w 807882"/>
                <a:gd name="connsiteY8" fmla="*/ 518120 h 807882"/>
                <a:gd name="connsiteX9" fmla="*/ 417000 w 807882"/>
                <a:gd name="connsiteY9" fmla="*/ 528165 h 807882"/>
                <a:gd name="connsiteX10" fmla="*/ 335636 w 807882"/>
                <a:gd name="connsiteY10" fmla="*/ 513433 h 807882"/>
                <a:gd name="connsiteX11" fmla="*/ 253601 w 807882"/>
                <a:gd name="connsiteY11" fmla="*/ 469904 h 807882"/>
                <a:gd name="connsiteX12" fmla="*/ 195340 w 807882"/>
                <a:gd name="connsiteY12" fmla="*/ 558970 h 807882"/>
                <a:gd name="connsiteX13" fmla="*/ 272687 w 807882"/>
                <a:gd name="connsiteY13" fmla="*/ 605512 h 807882"/>
                <a:gd name="connsiteX14" fmla="*/ 362757 w 807882"/>
                <a:gd name="connsiteY14" fmla="*/ 629285 h 807882"/>
                <a:gd name="connsiteX15" fmla="*/ 362757 w 807882"/>
                <a:gd name="connsiteY15" fmla="*/ 706297 h 807882"/>
                <a:gd name="connsiteX16" fmla="*/ 465216 w 807882"/>
                <a:gd name="connsiteY16" fmla="*/ 706297 h 807882"/>
                <a:gd name="connsiteX17" fmla="*/ 465216 w 807882"/>
                <a:gd name="connsiteY17" fmla="*/ 627946 h 807882"/>
                <a:gd name="connsiteX18" fmla="*/ 573033 w 807882"/>
                <a:gd name="connsiteY18" fmla="*/ 577051 h 807882"/>
                <a:gd name="connsiteX19" fmla="*/ 612543 w 807882"/>
                <a:gd name="connsiteY19" fmla="*/ 481958 h 807882"/>
                <a:gd name="connsiteX20" fmla="*/ 570020 w 807882"/>
                <a:gd name="connsiteY20" fmla="*/ 382178 h 807882"/>
                <a:gd name="connsiteX21" fmla="*/ 425706 w 807882"/>
                <a:gd name="connsiteY21" fmla="*/ 341328 h 807882"/>
                <a:gd name="connsiteX22" fmla="*/ 352377 w 807882"/>
                <a:gd name="connsiteY22" fmla="*/ 328269 h 807882"/>
                <a:gd name="connsiteX23" fmla="*/ 333292 w 807882"/>
                <a:gd name="connsiteY23" fmla="*/ 303157 h 807882"/>
                <a:gd name="connsiteX24" fmla="*/ 352712 w 807882"/>
                <a:gd name="connsiteY24" fmla="*/ 277374 h 807882"/>
                <a:gd name="connsiteX25" fmla="*/ 407625 w 807882"/>
                <a:gd name="connsiteY25" fmla="*/ 267664 h 807882"/>
                <a:gd name="connsiteX26" fmla="*/ 474927 w 807882"/>
                <a:gd name="connsiteY26" fmla="*/ 281392 h 807882"/>
                <a:gd name="connsiteX27" fmla="*/ 539550 w 807882"/>
                <a:gd name="connsiteY27" fmla="*/ 318559 h 807882"/>
                <a:gd name="connsiteX28" fmla="*/ 600489 w 807882"/>
                <a:gd name="connsiteY28" fmla="*/ 230832 h 807882"/>
                <a:gd name="connsiteX29" fmla="*/ 535532 w 807882"/>
                <a:gd name="connsiteY29" fmla="*/ 189648 h 807882"/>
                <a:gd name="connsiteX30" fmla="*/ 465216 w 807882"/>
                <a:gd name="connsiteY30" fmla="*/ 167883 h 807882"/>
                <a:gd name="connsiteX31" fmla="*/ 465216 w 807882"/>
                <a:gd name="connsiteY31" fmla="*/ 101586 h 807882"/>
                <a:gd name="connsiteX32" fmla="*/ 403941 w 807882"/>
                <a:gd name="connsiteY32" fmla="*/ 0 h 807882"/>
                <a:gd name="connsiteX33" fmla="*/ 807882 w 807882"/>
                <a:gd name="connsiteY33" fmla="*/ 403941 h 807882"/>
                <a:gd name="connsiteX34" fmla="*/ 403941 w 807882"/>
                <a:gd name="connsiteY34" fmla="*/ 807882 h 807882"/>
                <a:gd name="connsiteX35" fmla="*/ 0 w 807882"/>
                <a:gd name="connsiteY35" fmla="*/ 403941 h 807882"/>
                <a:gd name="connsiteX36" fmla="*/ 403941 w 807882"/>
                <a:gd name="connsiteY36" fmla="*/ 0 h 8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7882" h="807882">
                  <a:moveTo>
                    <a:pt x="362757" y="101586"/>
                  </a:moveTo>
                  <a:lnTo>
                    <a:pt x="362757" y="167214"/>
                  </a:lnTo>
                  <a:cubicBezTo>
                    <a:pt x="316773" y="174357"/>
                    <a:pt x="280723" y="190875"/>
                    <a:pt x="254606" y="216769"/>
                  </a:cubicBezTo>
                  <a:cubicBezTo>
                    <a:pt x="228489" y="242663"/>
                    <a:pt x="215430" y="274361"/>
                    <a:pt x="215430" y="311862"/>
                  </a:cubicBezTo>
                  <a:cubicBezTo>
                    <a:pt x="215430" y="356953"/>
                    <a:pt x="229605" y="389656"/>
                    <a:pt x="257954" y="409969"/>
                  </a:cubicBezTo>
                  <a:cubicBezTo>
                    <a:pt x="286303" y="430282"/>
                    <a:pt x="335970" y="444010"/>
                    <a:pt x="406955" y="451153"/>
                  </a:cubicBezTo>
                  <a:cubicBezTo>
                    <a:pt x="441332" y="454725"/>
                    <a:pt x="464547" y="459189"/>
                    <a:pt x="476601" y="464547"/>
                  </a:cubicBezTo>
                  <a:cubicBezTo>
                    <a:pt x="488655" y="469904"/>
                    <a:pt x="494682" y="478610"/>
                    <a:pt x="494682" y="490664"/>
                  </a:cubicBezTo>
                  <a:cubicBezTo>
                    <a:pt x="494682" y="502271"/>
                    <a:pt x="487873" y="511424"/>
                    <a:pt x="474257" y="518120"/>
                  </a:cubicBezTo>
                  <a:cubicBezTo>
                    <a:pt x="460640" y="524817"/>
                    <a:pt x="441555" y="528165"/>
                    <a:pt x="417000" y="528165"/>
                  </a:cubicBezTo>
                  <a:cubicBezTo>
                    <a:pt x="390214" y="528165"/>
                    <a:pt x="363092" y="523254"/>
                    <a:pt x="335636" y="513433"/>
                  </a:cubicBezTo>
                  <a:cubicBezTo>
                    <a:pt x="308179" y="503611"/>
                    <a:pt x="280835" y="489101"/>
                    <a:pt x="253601" y="469904"/>
                  </a:cubicBezTo>
                  <a:lnTo>
                    <a:pt x="195340" y="558970"/>
                  </a:lnTo>
                  <a:cubicBezTo>
                    <a:pt x="219002" y="578167"/>
                    <a:pt x="244784" y="593681"/>
                    <a:pt x="272687" y="605512"/>
                  </a:cubicBezTo>
                  <a:cubicBezTo>
                    <a:pt x="300590" y="617343"/>
                    <a:pt x="330613" y="625267"/>
                    <a:pt x="362757" y="629285"/>
                  </a:cubicBezTo>
                  <a:lnTo>
                    <a:pt x="362757" y="706297"/>
                  </a:lnTo>
                  <a:lnTo>
                    <a:pt x="465216" y="706297"/>
                  </a:lnTo>
                  <a:lnTo>
                    <a:pt x="465216" y="627946"/>
                  </a:lnTo>
                  <a:cubicBezTo>
                    <a:pt x="510754" y="620356"/>
                    <a:pt x="546693" y="603391"/>
                    <a:pt x="573033" y="577051"/>
                  </a:cubicBezTo>
                  <a:cubicBezTo>
                    <a:pt x="599373" y="550711"/>
                    <a:pt x="612543" y="519013"/>
                    <a:pt x="612543" y="481958"/>
                  </a:cubicBezTo>
                  <a:cubicBezTo>
                    <a:pt x="612543" y="436421"/>
                    <a:pt x="598369" y="403160"/>
                    <a:pt x="570020" y="382178"/>
                  </a:cubicBezTo>
                  <a:cubicBezTo>
                    <a:pt x="541670" y="361194"/>
                    <a:pt x="493566" y="347578"/>
                    <a:pt x="425706" y="341328"/>
                  </a:cubicBezTo>
                  <a:cubicBezTo>
                    <a:pt x="389544" y="337756"/>
                    <a:pt x="365101" y="333403"/>
                    <a:pt x="352377" y="328269"/>
                  </a:cubicBezTo>
                  <a:cubicBezTo>
                    <a:pt x="339654" y="323135"/>
                    <a:pt x="333292" y="314764"/>
                    <a:pt x="333292" y="303157"/>
                  </a:cubicBezTo>
                  <a:cubicBezTo>
                    <a:pt x="333292" y="292442"/>
                    <a:pt x="339765" y="283848"/>
                    <a:pt x="352712" y="277374"/>
                  </a:cubicBezTo>
                  <a:cubicBezTo>
                    <a:pt x="365659" y="270901"/>
                    <a:pt x="383963" y="267664"/>
                    <a:pt x="407625" y="267664"/>
                  </a:cubicBezTo>
                  <a:cubicBezTo>
                    <a:pt x="429054" y="267664"/>
                    <a:pt x="451488" y="272240"/>
                    <a:pt x="474927" y="281392"/>
                  </a:cubicBezTo>
                  <a:cubicBezTo>
                    <a:pt x="498365" y="290544"/>
                    <a:pt x="519906" y="302933"/>
                    <a:pt x="539550" y="318559"/>
                  </a:cubicBezTo>
                  <a:lnTo>
                    <a:pt x="600489" y="230832"/>
                  </a:lnTo>
                  <a:cubicBezTo>
                    <a:pt x="579506" y="213867"/>
                    <a:pt x="557854" y="200139"/>
                    <a:pt x="535532" y="189648"/>
                  </a:cubicBezTo>
                  <a:cubicBezTo>
                    <a:pt x="513209" y="179156"/>
                    <a:pt x="489771" y="171901"/>
                    <a:pt x="465216" y="167883"/>
                  </a:cubicBezTo>
                  <a:lnTo>
                    <a:pt x="465216" y="101586"/>
                  </a:lnTo>
                  <a:close/>
                  <a:moveTo>
                    <a:pt x="403941" y="0"/>
                  </a:moveTo>
                  <a:cubicBezTo>
                    <a:pt x="627031" y="0"/>
                    <a:pt x="807882" y="180851"/>
                    <a:pt x="807882" y="403941"/>
                  </a:cubicBezTo>
                  <a:cubicBezTo>
                    <a:pt x="807882" y="627031"/>
                    <a:pt x="627031" y="807882"/>
                    <a:pt x="403941" y="807882"/>
                  </a:cubicBezTo>
                  <a:cubicBezTo>
                    <a:pt x="180851" y="807882"/>
                    <a:pt x="0" y="627031"/>
                    <a:pt x="0" y="403941"/>
                  </a:cubicBezTo>
                  <a:cubicBezTo>
                    <a:pt x="0" y="180851"/>
                    <a:pt x="180851" y="0"/>
                    <a:pt x="403941" y="0"/>
                  </a:cubicBezTo>
                  <a:close/>
                </a:path>
              </a:pathLst>
            </a:custGeom>
            <a:solidFill>
              <a:srgbClr val="00C7FD"/>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cxnSp>
        <p:nvCxnSpPr>
          <p:cNvPr id="58" name="Straight Connector 57">
            <a:extLst>
              <a:ext uri="{FF2B5EF4-FFF2-40B4-BE49-F238E27FC236}">
                <a16:creationId xmlns:a16="http://schemas.microsoft.com/office/drawing/2014/main" id="{CBFBC5BD-EDB3-9F27-188D-DFB2F72C3F1F}"/>
              </a:ext>
            </a:extLst>
          </p:cNvPr>
          <p:cNvCxnSpPr>
            <a:cxnSpLocks/>
          </p:cNvCxnSpPr>
          <p:nvPr/>
        </p:nvCxnSpPr>
        <p:spPr>
          <a:xfrm>
            <a:off x="3807317" y="2164218"/>
            <a:ext cx="189957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AC75AFE-208E-A8C6-DEF3-BF5724ABC47B}"/>
              </a:ext>
            </a:extLst>
          </p:cNvPr>
          <p:cNvSpPr txBox="1"/>
          <p:nvPr/>
        </p:nvSpPr>
        <p:spPr>
          <a:xfrm>
            <a:off x="3627569" y="3265218"/>
            <a:ext cx="2137692" cy="584775"/>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Optimized Workload Performance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Xeon 6 processors with P-cores deliver unmatched for the broadest set of workloads, including AI and HPC.</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grpSp>
        <p:nvGrpSpPr>
          <p:cNvPr id="60" name="Group 59">
            <a:extLst>
              <a:ext uri="{FF2B5EF4-FFF2-40B4-BE49-F238E27FC236}">
                <a16:creationId xmlns:a16="http://schemas.microsoft.com/office/drawing/2014/main" id="{620D056E-51AB-971F-C018-1D83AD40C56F}"/>
              </a:ext>
            </a:extLst>
          </p:cNvPr>
          <p:cNvGrpSpPr>
            <a:grpSpLocks noChangeAspect="1"/>
          </p:cNvGrpSpPr>
          <p:nvPr/>
        </p:nvGrpSpPr>
        <p:grpSpPr>
          <a:xfrm>
            <a:off x="3728569" y="2414466"/>
            <a:ext cx="658247" cy="476901"/>
            <a:chOff x="5086350" y="2674789"/>
            <a:chExt cx="2019290" cy="1462980"/>
          </a:xfrm>
          <a:solidFill>
            <a:srgbClr val="00C7FD"/>
          </a:solidFill>
        </p:grpSpPr>
        <p:grpSp>
          <p:nvGrpSpPr>
            <p:cNvPr id="61" name="Graphic 21">
              <a:extLst>
                <a:ext uri="{FF2B5EF4-FFF2-40B4-BE49-F238E27FC236}">
                  <a16:creationId xmlns:a16="http://schemas.microsoft.com/office/drawing/2014/main" id="{E2C5F518-50BF-35ED-8241-10230037D8CD}"/>
                </a:ext>
              </a:extLst>
            </p:cNvPr>
            <p:cNvGrpSpPr/>
            <p:nvPr/>
          </p:nvGrpSpPr>
          <p:grpSpPr>
            <a:xfrm>
              <a:off x="5086350" y="3027154"/>
              <a:ext cx="551264" cy="757232"/>
              <a:chOff x="6000750" y="3391090"/>
              <a:chExt cx="52006" cy="71437"/>
            </a:xfrm>
            <a:grpFill/>
          </p:grpSpPr>
          <p:sp>
            <p:nvSpPr>
              <p:cNvPr id="66" name="Freeform: Shape 1412">
                <a:extLst>
                  <a:ext uri="{FF2B5EF4-FFF2-40B4-BE49-F238E27FC236}">
                    <a16:creationId xmlns:a16="http://schemas.microsoft.com/office/drawing/2014/main" id="{929A6DCE-63D2-48D9-DF6C-A15FAB19DD7F}"/>
                  </a:ext>
                </a:extLst>
              </p:cNvPr>
              <p:cNvSpPr/>
              <p:nvPr/>
            </p:nvSpPr>
            <p:spPr>
              <a:xfrm>
                <a:off x="6000750" y="3391090"/>
                <a:ext cx="52006" cy="14192"/>
              </a:xfrm>
              <a:custGeom>
                <a:avLst/>
                <a:gdLst>
                  <a:gd name="connsiteX0" fmla="*/ 52007 w 52006"/>
                  <a:gd name="connsiteY0" fmla="*/ 0 h 14192"/>
                  <a:gd name="connsiteX1" fmla="*/ 0 w 52006"/>
                  <a:gd name="connsiteY1" fmla="*/ 0 h 14192"/>
                  <a:gd name="connsiteX2" fmla="*/ 2667 w 52006"/>
                  <a:gd name="connsiteY2" fmla="*/ 14192 h 14192"/>
                  <a:gd name="connsiteX3" fmla="*/ 46292 w 52006"/>
                  <a:gd name="connsiteY3" fmla="*/ 14192 h 14192"/>
                  <a:gd name="connsiteX4" fmla="*/ 52007 w 52006"/>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6" h="14192">
                    <a:moveTo>
                      <a:pt x="52007" y="0"/>
                    </a:moveTo>
                    <a:lnTo>
                      <a:pt x="0" y="0"/>
                    </a:lnTo>
                    <a:lnTo>
                      <a:pt x="2667" y="14192"/>
                    </a:lnTo>
                    <a:lnTo>
                      <a:pt x="46292" y="14192"/>
                    </a:lnTo>
                    <a:cubicBezTo>
                      <a:pt x="47816" y="9334"/>
                      <a:pt x="49625" y="4572"/>
                      <a:pt x="5200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7" name="Freeform: Shape 1413">
                <a:extLst>
                  <a:ext uri="{FF2B5EF4-FFF2-40B4-BE49-F238E27FC236}">
                    <a16:creationId xmlns:a16="http://schemas.microsoft.com/office/drawing/2014/main" id="{3856761B-FD88-58A0-0FEE-4B108233F8BB}"/>
                  </a:ext>
                </a:extLst>
              </p:cNvPr>
              <p:cNvSpPr/>
              <p:nvPr/>
            </p:nvSpPr>
            <p:spPr>
              <a:xfrm>
                <a:off x="6011703" y="3448335"/>
                <a:ext cx="40957" cy="14192"/>
              </a:xfrm>
              <a:custGeom>
                <a:avLst/>
                <a:gdLst>
                  <a:gd name="connsiteX0" fmla="*/ 35338 w 40957"/>
                  <a:gd name="connsiteY0" fmla="*/ 0 h 14192"/>
                  <a:gd name="connsiteX1" fmla="*/ 0 w 40957"/>
                  <a:gd name="connsiteY1" fmla="*/ 0 h 14192"/>
                  <a:gd name="connsiteX2" fmla="*/ 2762 w 40957"/>
                  <a:gd name="connsiteY2" fmla="*/ 14192 h 14192"/>
                  <a:gd name="connsiteX3" fmla="*/ 40957 w 40957"/>
                  <a:gd name="connsiteY3" fmla="*/ 14192 h 14192"/>
                  <a:gd name="connsiteX4" fmla="*/ 35338 w 40957"/>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 h="14192">
                    <a:moveTo>
                      <a:pt x="35338" y="0"/>
                    </a:moveTo>
                    <a:lnTo>
                      <a:pt x="0" y="0"/>
                    </a:lnTo>
                    <a:lnTo>
                      <a:pt x="2762" y="14192"/>
                    </a:lnTo>
                    <a:lnTo>
                      <a:pt x="40957" y="14192"/>
                    </a:lnTo>
                    <a:cubicBezTo>
                      <a:pt x="38672" y="9716"/>
                      <a:pt x="36767" y="4953"/>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8" name="Freeform: Shape 1414">
                <a:extLst>
                  <a:ext uri="{FF2B5EF4-FFF2-40B4-BE49-F238E27FC236}">
                    <a16:creationId xmlns:a16="http://schemas.microsoft.com/office/drawing/2014/main" id="{6FD0FE9E-090F-EBF3-C4EE-8609342175FF}"/>
                  </a:ext>
                </a:extLst>
              </p:cNvPr>
              <p:cNvSpPr/>
              <p:nvPr/>
            </p:nvSpPr>
            <p:spPr>
              <a:xfrm>
                <a:off x="6006083" y="3419665"/>
                <a:ext cx="38385" cy="14192"/>
              </a:xfrm>
              <a:custGeom>
                <a:avLst/>
                <a:gdLst>
                  <a:gd name="connsiteX0" fmla="*/ 38005 w 38385"/>
                  <a:gd name="connsiteY0" fmla="*/ 7334 h 14192"/>
                  <a:gd name="connsiteX1" fmla="*/ 38386 w 38385"/>
                  <a:gd name="connsiteY1" fmla="*/ 0 h 14192"/>
                  <a:gd name="connsiteX2" fmla="*/ 0 w 38385"/>
                  <a:gd name="connsiteY2" fmla="*/ 0 h 14192"/>
                  <a:gd name="connsiteX3" fmla="*/ 2762 w 38385"/>
                  <a:gd name="connsiteY3" fmla="*/ 14192 h 14192"/>
                  <a:gd name="connsiteX4" fmla="*/ 38291 w 38385"/>
                  <a:gd name="connsiteY4" fmla="*/ 14192 h 14192"/>
                  <a:gd name="connsiteX5" fmla="*/ 38005 w 38385"/>
                  <a:gd name="connsiteY5" fmla="*/ 7334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85" h="14192">
                    <a:moveTo>
                      <a:pt x="38005" y="7334"/>
                    </a:moveTo>
                    <a:cubicBezTo>
                      <a:pt x="38005" y="4858"/>
                      <a:pt x="38100" y="2476"/>
                      <a:pt x="38386" y="0"/>
                    </a:cubicBezTo>
                    <a:lnTo>
                      <a:pt x="0" y="0"/>
                    </a:lnTo>
                    <a:lnTo>
                      <a:pt x="2762" y="14192"/>
                    </a:lnTo>
                    <a:lnTo>
                      <a:pt x="38291" y="14192"/>
                    </a:lnTo>
                    <a:cubicBezTo>
                      <a:pt x="38100" y="12001"/>
                      <a:pt x="38005" y="9715"/>
                      <a:pt x="38005" y="73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2" name="Freeform: Shape 1408">
              <a:extLst>
                <a:ext uri="{FF2B5EF4-FFF2-40B4-BE49-F238E27FC236}">
                  <a16:creationId xmlns:a16="http://schemas.microsoft.com/office/drawing/2014/main" id="{10EC5564-D47D-CEE7-0F0F-95D5459346C9}"/>
                </a:ext>
              </a:extLst>
            </p:cNvPr>
            <p:cNvSpPr/>
            <p:nvPr/>
          </p:nvSpPr>
          <p:spPr>
            <a:xfrm rot="2700000">
              <a:off x="6714245" y="2851311"/>
              <a:ext cx="201919" cy="201919"/>
            </a:xfrm>
            <a:custGeom>
              <a:avLst/>
              <a:gdLst>
                <a:gd name="connsiteX0" fmla="*/ 0 w 19049"/>
                <a:gd name="connsiteY0" fmla="*/ 0 h 19049"/>
                <a:gd name="connsiteX1" fmla="*/ 19050 w 19049"/>
                <a:gd name="connsiteY1" fmla="*/ 0 h 19049"/>
                <a:gd name="connsiteX2" fmla="*/ 19050 w 19049"/>
                <a:gd name="connsiteY2" fmla="*/ 19050 h 19049"/>
                <a:gd name="connsiteX3" fmla="*/ 0 w 19049"/>
                <a:gd name="connsiteY3" fmla="*/ 19050 h 19049"/>
              </a:gdLst>
              <a:ahLst/>
              <a:cxnLst>
                <a:cxn ang="0">
                  <a:pos x="connsiteX0" y="connsiteY0"/>
                </a:cxn>
                <a:cxn ang="0">
                  <a:pos x="connsiteX1" y="connsiteY1"/>
                </a:cxn>
                <a:cxn ang="0">
                  <a:pos x="connsiteX2" y="connsiteY2"/>
                </a:cxn>
                <a:cxn ang="0">
                  <a:pos x="connsiteX3" y="connsiteY3"/>
                </a:cxn>
              </a:cxnLst>
              <a:rect l="l" t="t" r="r" b="b"/>
              <a:pathLst>
                <a:path w="19049" h="19049">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3" name="Freeform: Shape 1409">
              <a:extLst>
                <a:ext uri="{FF2B5EF4-FFF2-40B4-BE49-F238E27FC236}">
                  <a16:creationId xmlns:a16="http://schemas.microsoft.com/office/drawing/2014/main" id="{E6E80D7B-FD7D-522E-39BC-F077B6D82004}"/>
                </a:ext>
              </a:extLst>
            </p:cNvPr>
            <p:cNvSpPr/>
            <p:nvPr/>
          </p:nvSpPr>
          <p:spPr>
            <a:xfrm rot="18900000">
              <a:off x="6315897" y="3157735"/>
              <a:ext cx="412934" cy="201919"/>
            </a:xfrm>
            <a:custGeom>
              <a:avLst/>
              <a:gdLst>
                <a:gd name="connsiteX0" fmla="*/ 0 w 38956"/>
                <a:gd name="connsiteY0" fmla="*/ 0 h 19049"/>
                <a:gd name="connsiteX1" fmla="*/ 38957 w 38956"/>
                <a:gd name="connsiteY1" fmla="*/ 0 h 19049"/>
                <a:gd name="connsiteX2" fmla="*/ 38957 w 38956"/>
                <a:gd name="connsiteY2" fmla="*/ 19050 h 19049"/>
                <a:gd name="connsiteX3" fmla="*/ 0 w 38956"/>
                <a:gd name="connsiteY3" fmla="*/ 19050 h 19049"/>
              </a:gdLst>
              <a:ahLst/>
              <a:cxnLst>
                <a:cxn ang="0">
                  <a:pos x="connsiteX0" y="connsiteY0"/>
                </a:cxn>
                <a:cxn ang="0">
                  <a:pos x="connsiteX1" y="connsiteY1"/>
                </a:cxn>
                <a:cxn ang="0">
                  <a:pos x="connsiteX2" y="connsiteY2"/>
                </a:cxn>
                <a:cxn ang="0">
                  <a:pos x="connsiteX3" y="connsiteY3"/>
                </a:cxn>
              </a:cxnLst>
              <a:rect l="l" t="t" r="r" b="b"/>
              <a:pathLst>
                <a:path w="38956" h="19049">
                  <a:moveTo>
                    <a:pt x="0" y="0"/>
                  </a:moveTo>
                  <a:lnTo>
                    <a:pt x="38957" y="0"/>
                  </a:lnTo>
                  <a:lnTo>
                    <a:pt x="38957" y="19050"/>
                  </a:lnTo>
                  <a:lnTo>
                    <a:pt x="0" y="19050"/>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4" name="Freeform: Shape 1410">
              <a:extLst>
                <a:ext uri="{FF2B5EF4-FFF2-40B4-BE49-F238E27FC236}">
                  <a16:creationId xmlns:a16="http://schemas.microsoft.com/office/drawing/2014/main" id="{BF30E8DA-8A10-B345-65B7-82C79AA2AE46}"/>
                </a:ext>
              </a:extLst>
            </p:cNvPr>
            <p:cNvSpPr/>
            <p:nvPr/>
          </p:nvSpPr>
          <p:spPr>
            <a:xfrm>
              <a:off x="5645691" y="2674789"/>
              <a:ext cx="1459949" cy="1462980"/>
            </a:xfrm>
            <a:custGeom>
              <a:avLst/>
              <a:gdLst>
                <a:gd name="connsiteX0" fmla="*/ 116396 w 137731"/>
                <a:gd name="connsiteY0" fmla="*/ 47339 h 138017"/>
                <a:gd name="connsiteX1" fmla="*/ 121063 w 137731"/>
                <a:gd name="connsiteY1" fmla="*/ 68866 h 138017"/>
                <a:gd name="connsiteX2" fmla="*/ 121063 w 137731"/>
                <a:gd name="connsiteY2" fmla="*/ 69152 h 138017"/>
                <a:gd name="connsiteX3" fmla="*/ 68866 w 137731"/>
                <a:gd name="connsiteY3" fmla="*/ 121349 h 138017"/>
                <a:gd name="connsiteX4" fmla="*/ 16669 w 137731"/>
                <a:gd name="connsiteY4" fmla="*/ 68866 h 138017"/>
                <a:gd name="connsiteX5" fmla="*/ 68866 w 137731"/>
                <a:gd name="connsiteY5" fmla="*/ 16669 h 138017"/>
                <a:gd name="connsiteX6" fmla="*/ 88678 w 137731"/>
                <a:gd name="connsiteY6" fmla="*/ 20574 h 138017"/>
                <a:gd name="connsiteX7" fmla="*/ 101156 w 137731"/>
                <a:gd name="connsiteY7" fmla="*/ 8096 h 138017"/>
                <a:gd name="connsiteX8" fmla="*/ 68866 w 137731"/>
                <a:gd name="connsiteY8" fmla="*/ 0 h 138017"/>
                <a:gd name="connsiteX9" fmla="*/ 0 w 137731"/>
                <a:gd name="connsiteY9" fmla="*/ 69152 h 138017"/>
                <a:gd name="connsiteX10" fmla="*/ 68866 w 137731"/>
                <a:gd name="connsiteY10" fmla="*/ 138017 h 138017"/>
                <a:gd name="connsiteX11" fmla="*/ 137732 w 137731"/>
                <a:gd name="connsiteY11" fmla="*/ 69152 h 138017"/>
                <a:gd name="connsiteX12" fmla="*/ 137732 w 137731"/>
                <a:gd name="connsiteY12" fmla="*/ 68866 h 138017"/>
                <a:gd name="connsiteX13" fmla="*/ 128778 w 137731"/>
                <a:gd name="connsiteY13" fmla="*/ 34957 h 138017"/>
                <a:gd name="connsiteX14" fmla="*/ 116396 w 137731"/>
                <a:gd name="connsiteY14" fmla="*/ 47339 h 1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731" h="138017">
                  <a:moveTo>
                    <a:pt x="116396" y="47339"/>
                  </a:moveTo>
                  <a:cubicBezTo>
                    <a:pt x="119348" y="53911"/>
                    <a:pt x="121063" y="61150"/>
                    <a:pt x="121063" y="68866"/>
                  </a:cubicBezTo>
                  <a:lnTo>
                    <a:pt x="121063" y="69152"/>
                  </a:lnTo>
                  <a:cubicBezTo>
                    <a:pt x="121063" y="97917"/>
                    <a:pt x="97631" y="121349"/>
                    <a:pt x="68866" y="121349"/>
                  </a:cubicBezTo>
                  <a:cubicBezTo>
                    <a:pt x="40100" y="121349"/>
                    <a:pt x="16669" y="97917"/>
                    <a:pt x="16669" y="68866"/>
                  </a:cubicBezTo>
                  <a:cubicBezTo>
                    <a:pt x="16669" y="40100"/>
                    <a:pt x="40100" y="16669"/>
                    <a:pt x="68866" y="16669"/>
                  </a:cubicBezTo>
                  <a:cubicBezTo>
                    <a:pt x="75914" y="16669"/>
                    <a:pt x="82582" y="18097"/>
                    <a:pt x="88678" y="20574"/>
                  </a:cubicBezTo>
                  <a:lnTo>
                    <a:pt x="101156" y="8096"/>
                  </a:lnTo>
                  <a:cubicBezTo>
                    <a:pt x="91535" y="2953"/>
                    <a:pt x="80486" y="0"/>
                    <a:pt x="68866" y="0"/>
                  </a:cubicBezTo>
                  <a:cubicBezTo>
                    <a:pt x="30861" y="0"/>
                    <a:pt x="0" y="30861"/>
                    <a:pt x="0" y="69152"/>
                  </a:cubicBezTo>
                  <a:cubicBezTo>
                    <a:pt x="0" y="107156"/>
                    <a:pt x="30861" y="138017"/>
                    <a:pt x="68866" y="138017"/>
                  </a:cubicBezTo>
                  <a:cubicBezTo>
                    <a:pt x="106871" y="138017"/>
                    <a:pt x="137732" y="107156"/>
                    <a:pt x="137732" y="69152"/>
                  </a:cubicBezTo>
                  <a:lnTo>
                    <a:pt x="137732" y="68866"/>
                  </a:lnTo>
                  <a:cubicBezTo>
                    <a:pt x="137732" y="56579"/>
                    <a:pt x="134398" y="45053"/>
                    <a:pt x="128778" y="34957"/>
                  </a:cubicBezTo>
                  <a:lnTo>
                    <a:pt x="116396" y="47339"/>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5" name="Freeform: Shape 1411">
              <a:extLst>
                <a:ext uri="{FF2B5EF4-FFF2-40B4-BE49-F238E27FC236}">
                  <a16:creationId xmlns:a16="http://schemas.microsoft.com/office/drawing/2014/main" id="{E485BF5B-FFCC-29D5-70BF-7BF7F82B7DAF}"/>
                </a:ext>
              </a:extLst>
            </p:cNvPr>
            <p:cNvSpPr/>
            <p:nvPr/>
          </p:nvSpPr>
          <p:spPr>
            <a:xfrm>
              <a:off x="5995035" y="2987605"/>
              <a:ext cx="509871" cy="317194"/>
            </a:xfrm>
            <a:custGeom>
              <a:avLst/>
              <a:gdLst>
                <a:gd name="connsiteX0" fmla="*/ 19241 w 48101"/>
                <a:gd name="connsiteY0" fmla="*/ 4398 h 29924"/>
                <a:gd name="connsiteX1" fmla="*/ 0 w 48101"/>
                <a:gd name="connsiteY1" fmla="*/ 27353 h 29924"/>
                <a:gd name="connsiteX2" fmla="*/ 8096 w 48101"/>
                <a:gd name="connsiteY2" fmla="*/ 29925 h 29924"/>
                <a:gd name="connsiteX3" fmla="*/ 23241 w 48101"/>
                <a:gd name="connsiteY3" fmla="*/ 11923 h 29924"/>
                <a:gd name="connsiteX4" fmla="*/ 41339 w 48101"/>
                <a:gd name="connsiteY4" fmla="*/ 8779 h 29924"/>
                <a:gd name="connsiteX5" fmla="*/ 48101 w 48101"/>
                <a:gd name="connsiteY5" fmla="*/ 1540 h 29924"/>
                <a:gd name="connsiteX6" fmla="*/ 19241 w 48101"/>
                <a:gd name="connsiteY6" fmla="*/ 4398 h 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 h="29924">
                  <a:moveTo>
                    <a:pt x="19241" y="4398"/>
                  </a:moveTo>
                  <a:cubicBezTo>
                    <a:pt x="10001" y="9256"/>
                    <a:pt x="3143" y="17352"/>
                    <a:pt x="0" y="27353"/>
                  </a:cubicBezTo>
                  <a:lnTo>
                    <a:pt x="8096" y="29925"/>
                  </a:lnTo>
                  <a:cubicBezTo>
                    <a:pt x="10573" y="22114"/>
                    <a:pt x="15907" y="15733"/>
                    <a:pt x="23241" y="11923"/>
                  </a:cubicBezTo>
                  <a:cubicBezTo>
                    <a:pt x="28861" y="8970"/>
                    <a:pt x="35147" y="7922"/>
                    <a:pt x="41339" y="8779"/>
                  </a:cubicBezTo>
                  <a:lnTo>
                    <a:pt x="48101" y="1540"/>
                  </a:lnTo>
                  <a:cubicBezTo>
                    <a:pt x="38386" y="-1222"/>
                    <a:pt x="28194" y="-269"/>
                    <a:pt x="19241" y="43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9" name="TextBox 68">
            <a:extLst>
              <a:ext uri="{FF2B5EF4-FFF2-40B4-BE49-F238E27FC236}">
                <a16:creationId xmlns:a16="http://schemas.microsoft.com/office/drawing/2014/main" id="{2A6F49A7-8AFA-7A3C-C532-3E280E4AB56C}"/>
              </a:ext>
            </a:extLst>
          </p:cNvPr>
          <p:cNvSpPr txBox="1"/>
          <p:nvPr/>
        </p:nvSpPr>
        <p:spPr>
          <a:xfrm>
            <a:off x="6572355" y="3506052"/>
            <a:ext cx="2134039"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Efficiency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Helvetica Neue"/>
                <a:sym typeface="Arial"/>
              </a:rPr>
              <a:t>Increase data center efficiency and total cost of ownership</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 Intel Xeon 6 with P-cores offers as perf/watt improvement while maintaining overall performance. </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sp>
        <p:nvSpPr>
          <p:cNvPr id="70" name="TextBox 69">
            <a:extLst>
              <a:ext uri="{FF2B5EF4-FFF2-40B4-BE49-F238E27FC236}">
                <a16:creationId xmlns:a16="http://schemas.microsoft.com/office/drawing/2014/main" id="{2A6BC59B-E557-C2E1-1FFE-1170E7A55FD6}"/>
              </a:ext>
            </a:extLst>
          </p:cNvPr>
          <p:cNvSpPr txBox="1"/>
          <p:nvPr/>
        </p:nvSpPr>
        <p:spPr>
          <a:xfrm>
            <a:off x="6441370" y="3108696"/>
            <a:ext cx="26634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better performance/watt</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3</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a:t>
            </a:r>
            <a:b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b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vs. 5</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th</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Gen Intel Xeon at 40% utilization</a:t>
            </a:r>
            <a:endParaRPr kumimoji="0" lang="en-US" sz="1000" b="0" i="0" u="none" strike="noStrike" kern="1200" cap="none" spc="0" normalizeH="0" baseline="0" noProof="0" dirty="0">
              <a:ln>
                <a:noFill/>
              </a:ln>
              <a:solidFill>
                <a:srgbClr val="000000"/>
              </a:solidFill>
              <a:effectLst/>
              <a:uLnTx/>
              <a:uFillTx/>
              <a:latin typeface="IntelOne Text"/>
              <a:cs typeface="Arial"/>
            </a:endParaRPr>
          </a:p>
        </p:txBody>
      </p:sp>
      <p:grpSp>
        <p:nvGrpSpPr>
          <p:cNvPr id="72" name="Group 71">
            <a:extLst>
              <a:ext uri="{FF2B5EF4-FFF2-40B4-BE49-F238E27FC236}">
                <a16:creationId xmlns:a16="http://schemas.microsoft.com/office/drawing/2014/main" id="{88948C63-25AA-5B3A-D69F-7F619BCFF72A}"/>
              </a:ext>
            </a:extLst>
          </p:cNvPr>
          <p:cNvGrpSpPr>
            <a:grpSpLocks noChangeAspect="1"/>
          </p:cNvGrpSpPr>
          <p:nvPr/>
        </p:nvGrpSpPr>
        <p:grpSpPr>
          <a:xfrm>
            <a:off x="6071290" y="3565222"/>
            <a:ext cx="474264" cy="473204"/>
            <a:chOff x="768422" y="3918881"/>
            <a:chExt cx="2019156" cy="2014639"/>
          </a:xfrm>
        </p:grpSpPr>
        <p:sp>
          <p:nvSpPr>
            <p:cNvPr id="73" name="Freeform: Shape 136">
              <a:extLst>
                <a:ext uri="{FF2B5EF4-FFF2-40B4-BE49-F238E27FC236}">
                  <a16:creationId xmlns:a16="http://schemas.microsoft.com/office/drawing/2014/main" id="{84FD8B17-CDE6-C0CD-E0D4-F79E2D261DBB}"/>
                </a:ext>
              </a:extLst>
            </p:cNvPr>
            <p:cNvSpPr/>
            <p:nvPr/>
          </p:nvSpPr>
          <p:spPr>
            <a:xfrm>
              <a:off x="768422" y="3918881"/>
              <a:ext cx="2019156" cy="1999321"/>
            </a:xfrm>
            <a:custGeom>
              <a:avLst/>
              <a:gdLst>
                <a:gd name="connsiteX0" fmla="*/ 1009578 w 2019156"/>
                <a:gd name="connsiteY0" fmla="*/ 0 h 1999321"/>
                <a:gd name="connsiteX1" fmla="*/ 2019156 w 2019156"/>
                <a:gd name="connsiteY1" fmla="*/ 1009578 h 1999321"/>
                <a:gd name="connsiteX2" fmla="*/ 1213043 w 2019156"/>
                <a:gd name="connsiteY2" fmla="*/ 1998645 h 1999321"/>
                <a:gd name="connsiteX3" fmla="*/ 1208616 w 2019156"/>
                <a:gd name="connsiteY3" fmla="*/ 1999321 h 1999321"/>
                <a:gd name="connsiteX4" fmla="*/ 1208616 w 2019156"/>
                <a:gd name="connsiteY4" fmla="*/ 1795297 h 1999321"/>
                <a:gd name="connsiteX5" fmla="*/ 1250845 w 2019156"/>
                <a:gd name="connsiteY5" fmla="*/ 1784439 h 1999321"/>
                <a:gd name="connsiteX6" fmla="*/ 1820915 w 2019156"/>
                <a:gd name="connsiteY6" fmla="*/ 1009578 h 1999321"/>
                <a:gd name="connsiteX7" fmla="*/ 1009578 w 2019156"/>
                <a:gd name="connsiteY7" fmla="*/ 198241 h 1999321"/>
                <a:gd name="connsiteX8" fmla="*/ 198241 w 2019156"/>
                <a:gd name="connsiteY8" fmla="*/ 1009578 h 1999321"/>
                <a:gd name="connsiteX9" fmla="*/ 768311 w 2019156"/>
                <a:gd name="connsiteY9" fmla="*/ 1784439 h 1999321"/>
                <a:gd name="connsiteX10" fmla="*/ 807658 w 2019156"/>
                <a:gd name="connsiteY10" fmla="*/ 1794556 h 1999321"/>
                <a:gd name="connsiteX11" fmla="*/ 807658 w 2019156"/>
                <a:gd name="connsiteY11" fmla="*/ 1998881 h 1999321"/>
                <a:gd name="connsiteX12" fmla="*/ 806113 w 2019156"/>
                <a:gd name="connsiteY12" fmla="*/ 1998645 h 1999321"/>
                <a:gd name="connsiteX13" fmla="*/ 0 w 2019156"/>
                <a:gd name="connsiteY13" fmla="*/ 1009578 h 1999321"/>
                <a:gd name="connsiteX14" fmla="*/ 1009578 w 2019156"/>
                <a:gd name="connsiteY14" fmla="*/ 0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9156" h="1999321">
                  <a:moveTo>
                    <a:pt x="1009578" y="0"/>
                  </a:moveTo>
                  <a:cubicBezTo>
                    <a:pt x="1567153" y="0"/>
                    <a:pt x="2019156" y="452003"/>
                    <a:pt x="2019156" y="1009578"/>
                  </a:cubicBezTo>
                  <a:cubicBezTo>
                    <a:pt x="2019156" y="1497456"/>
                    <a:pt x="1673091" y="1904506"/>
                    <a:pt x="1213043" y="1998645"/>
                  </a:cubicBezTo>
                  <a:lnTo>
                    <a:pt x="1208616" y="1999321"/>
                  </a:lnTo>
                  <a:lnTo>
                    <a:pt x="1208616" y="1795297"/>
                  </a:lnTo>
                  <a:lnTo>
                    <a:pt x="1250845" y="1784439"/>
                  </a:lnTo>
                  <a:cubicBezTo>
                    <a:pt x="1581115" y="1681715"/>
                    <a:pt x="1820915" y="1373651"/>
                    <a:pt x="1820915" y="1009578"/>
                  </a:cubicBezTo>
                  <a:cubicBezTo>
                    <a:pt x="1820915" y="561489"/>
                    <a:pt x="1457667" y="198241"/>
                    <a:pt x="1009578" y="198241"/>
                  </a:cubicBezTo>
                  <a:cubicBezTo>
                    <a:pt x="561489" y="198241"/>
                    <a:pt x="198241" y="561489"/>
                    <a:pt x="198241" y="1009578"/>
                  </a:cubicBezTo>
                  <a:cubicBezTo>
                    <a:pt x="198241" y="1373651"/>
                    <a:pt x="438042" y="1681715"/>
                    <a:pt x="768311" y="1784439"/>
                  </a:cubicBezTo>
                  <a:lnTo>
                    <a:pt x="807658" y="1794556"/>
                  </a:lnTo>
                  <a:lnTo>
                    <a:pt x="807658" y="1998881"/>
                  </a:lnTo>
                  <a:lnTo>
                    <a:pt x="806113" y="1998645"/>
                  </a:lnTo>
                  <a:cubicBezTo>
                    <a:pt x="346065" y="1904506"/>
                    <a:pt x="0" y="1497456"/>
                    <a:pt x="0" y="1009578"/>
                  </a:cubicBezTo>
                  <a:cubicBezTo>
                    <a:pt x="0" y="452003"/>
                    <a:pt x="452003" y="0"/>
                    <a:pt x="1009578" y="0"/>
                  </a:cubicBez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nvGrpSpPr>
            <p:cNvPr id="74" name="Group 73">
              <a:extLst>
                <a:ext uri="{FF2B5EF4-FFF2-40B4-BE49-F238E27FC236}">
                  <a16:creationId xmlns:a16="http://schemas.microsoft.com/office/drawing/2014/main" id="{9C082D4C-79FF-21C3-75A8-C3A0F81A5F81}"/>
                </a:ext>
              </a:extLst>
            </p:cNvPr>
            <p:cNvGrpSpPr/>
            <p:nvPr/>
          </p:nvGrpSpPr>
          <p:grpSpPr>
            <a:xfrm>
              <a:off x="1071020" y="4221463"/>
              <a:ext cx="1413960" cy="707543"/>
              <a:chOff x="1071020" y="4221463"/>
              <a:chExt cx="1413960" cy="707543"/>
            </a:xfrm>
            <a:solidFill>
              <a:srgbClr val="00C7FD"/>
            </a:solidFill>
          </p:grpSpPr>
          <p:sp>
            <p:nvSpPr>
              <p:cNvPr id="78" name="Freeform: Shape 141">
                <a:extLst>
                  <a:ext uri="{FF2B5EF4-FFF2-40B4-BE49-F238E27FC236}">
                    <a16:creationId xmlns:a16="http://schemas.microsoft.com/office/drawing/2014/main" id="{5410473C-A31D-A3AC-1551-D0FEF47DC1C0}"/>
                  </a:ext>
                </a:extLst>
              </p:cNvPr>
              <p:cNvSpPr/>
              <p:nvPr/>
            </p:nvSpPr>
            <p:spPr>
              <a:xfrm>
                <a:off x="1071020" y="4221463"/>
                <a:ext cx="1413960" cy="706835"/>
              </a:xfrm>
              <a:custGeom>
                <a:avLst/>
                <a:gdLst>
                  <a:gd name="connsiteX0" fmla="*/ 706980 w 1413960"/>
                  <a:gd name="connsiteY0" fmla="*/ 0 h 706835"/>
                  <a:gd name="connsiteX1" fmla="*/ 1399612 w 1413960"/>
                  <a:gd name="connsiteY1" fmla="*/ 564512 h 706835"/>
                  <a:gd name="connsiteX2" fmla="*/ 1413960 w 1413960"/>
                  <a:gd name="connsiteY2" fmla="*/ 706835 h 706835"/>
                  <a:gd name="connsiteX3" fmla="*/ 1312978 w 1413960"/>
                  <a:gd name="connsiteY3" fmla="*/ 706835 h 706835"/>
                  <a:gd name="connsiteX4" fmla="*/ 1300682 w 1413960"/>
                  <a:gd name="connsiteY4" fmla="*/ 584862 h 706835"/>
                  <a:gd name="connsiteX5" fmla="*/ 706980 w 1413960"/>
                  <a:gd name="connsiteY5" fmla="*/ 100981 h 706835"/>
                  <a:gd name="connsiteX6" fmla="*/ 113278 w 1413960"/>
                  <a:gd name="connsiteY6" fmla="*/ 584862 h 706835"/>
                  <a:gd name="connsiteX7" fmla="*/ 100982 w 1413960"/>
                  <a:gd name="connsiteY7" fmla="*/ 706835 h 706835"/>
                  <a:gd name="connsiteX8" fmla="*/ 0 w 1413960"/>
                  <a:gd name="connsiteY8" fmla="*/ 706835 h 706835"/>
                  <a:gd name="connsiteX9" fmla="*/ 14348 w 1413960"/>
                  <a:gd name="connsiteY9" fmla="*/ 564512 h 706835"/>
                  <a:gd name="connsiteX10" fmla="*/ 706980 w 1413960"/>
                  <a:gd name="connsiteY10" fmla="*/ 0 h 7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960" h="706835">
                    <a:moveTo>
                      <a:pt x="706980" y="0"/>
                    </a:moveTo>
                    <a:cubicBezTo>
                      <a:pt x="1048635" y="0"/>
                      <a:pt x="1333688" y="242346"/>
                      <a:pt x="1399612" y="564512"/>
                    </a:cubicBezTo>
                    <a:lnTo>
                      <a:pt x="1413960" y="706835"/>
                    </a:lnTo>
                    <a:lnTo>
                      <a:pt x="1312978" y="706835"/>
                    </a:lnTo>
                    <a:lnTo>
                      <a:pt x="1300682" y="584862"/>
                    </a:lnTo>
                    <a:cubicBezTo>
                      <a:pt x="1244173" y="308712"/>
                      <a:pt x="999836" y="100981"/>
                      <a:pt x="706980" y="100981"/>
                    </a:cubicBezTo>
                    <a:cubicBezTo>
                      <a:pt x="414125" y="100981"/>
                      <a:pt x="169787" y="308712"/>
                      <a:pt x="113278" y="584862"/>
                    </a:cubicBezTo>
                    <a:lnTo>
                      <a:pt x="100982" y="706835"/>
                    </a:lnTo>
                    <a:lnTo>
                      <a:pt x="0" y="706835"/>
                    </a:lnTo>
                    <a:lnTo>
                      <a:pt x="14348" y="564512"/>
                    </a:lnTo>
                    <a:cubicBezTo>
                      <a:pt x="80273" y="242346"/>
                      <a:pt x="365325" y="0"/>
                      <a:pt x="70698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9" name="Rectangle 78">
                <a:extLst>
                  <a:ext uri="{FF2B5EF4-FFF2-40B4-BE49-F238E27FC236}">
                    <a16:creationId xmlns:a16="http://schemas.microsoft.com/office/drawing/2014/main" id="{3A3DC0BE-785E-CAF5-103B-4EE49B579E3F}"/>
                  </a:ext>
                </a:extLst>
              </p:cNvPr>
              <p:cNvSpPr/>
              <p:nvPr/>
            </p:nvSpPr>
            <p:spPr>
              <a:xfrm>
                <a:off x="1726959" y="4239051"/>
                <a:ext cx="102082" cy="184839"/>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0" name="Rectangle 79">
                <a:extLst>
                  <a:ext uri="{FF2B5EF4-FFF2-40B4-BE49-F238E27FC236}">
                    <a16:creationId xmlns:a16="http://schemas.microsoft.com/office/drawing/2014/main" id="{83A51383-E4A8-A541-BF5D-0FC50598835E}"/>
                  </a:ext>
                </a:extLst>
              </p:cNvPr>
              <p:cNvSpPr/>
              <p:nvPr/>
            </p:nvSpPr>
            <p:spPr>
              <a:xfrm rot="16200000">
                <a:off x="1146340" y="4802183"/>
                <a:ext cx="102082" cy="151564"/>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1" name="Rectangle 80">
                <a:extLst>
                  <a:ext uri="{FF2B5EF4-FFF2-40B4-BE49-F238E27FC236}">
                    <a16:creationId xmlns:a16="http://schemas.microsoft.com/office/drawing/2014/main" id="{B4A7A96C-8B9F-EB43-C1EA-7CF541B0730C}"/>
                  </a:ext>
                </a:extLst>
              </p:cNvPr>
              <p:cNvSpPr/>
              <p:nvPr/>
            </p:nvSpPr>
            <p:spPr>
              <a:xfrm rot="16200000">
                <a:off x="2325852" y="4786817"/>
                <a:ext cx="102082" cy="182296"/>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2" name="Rectangle 81">
                <a:extLst>
                  <a:ext uri="{FF2B5EF4-FFF2-40B4-BE49-F238E27FC236}">
                    <a16:creationId xmlns:a16="http://schemas.microsoft.com/office/drawing/2014/main" id="{AA601426-840E-B30E-54A1-45A844F7887F}"/>
                  </a:ext>
                </a:extLst>
              </p:cNvPr>
              <p:cNvSpPr/>
              <p:nvPr/>
            </p:nvSpPr>
            <p:spPr>
              <a:xfrm rot="2700000">
                <a:off x="2147155" y="4405573"/>
                <a:ext cx="102082" cy="201931"/>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3" name="Rectangle 82">
                <a:extLst>
                  <a:ext uri="{FF2B5EF4-FFF2-40B4-BE49-F238E27FC236}">
                    <a16:creationId xmlns:a16="http://schemas.microsoft.com/office/drawing/2014/main" id="{E066F4CC-EF9C-AB09-56FF-98ADD107256E}"/>
                  </a:ext>
                </a:extLst>
              </p:cNvPr>
              <p:cNvSpPr/>
              <p:nvPr/>
            </p:nvSpPr>
            <p:spPr>
              <a:xfrm rot="18900000" flipH="1">
                <a:off x="1321833" y="4439795"/>
                <a:ext cx="102082" cy="164982"/>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75" name="Rectangle 74">
              <a:extLst>
                <a:ext uri="{FF2B5EF4-FFF2-40B4-BE49-F238E27FC236}">
                  <a16:creationId xmlns:a16="http://schemas.microsoft.com/office/drawing/2014/main" id="{9BF21EDA-44CA-BA51-9A72-D1C1B74FC779}"/>
                </a:ext>
              </a:extLst>
            </p:cNvPr>
            <p:cNvSpPr/>
            <p:nvPr/>
          </p:nvSpPr>
          <p:spPr>
            <a:xfrm>
              <a:off x="1683155" y="4621306"/>
              <a:ext cx="199197" cy="556502"/>
            </a:xfrm>
            <a:prstGeom prst="rect">
              <a:avLst/>
            </a:prstGeom>
            <a:solidFill>
              <a:srgbClr val="0068B5"/>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6" name="Rectangle 75">
              <a:extLst>
                <a:ext uri="{FF2B5EF4-FFF2-40B4-BE49-F238E27FC236}">
                  <a16:creationId xmlns:a16="http://schemas.microsoft.com/office/drawing/2014/main" id="{7F93FB7E-B5D9-54BF-0417-63825DC4D2C0}"/>
                </a:ext>
              </a:extLst>
            </p:cNvPr>
            <p:cNvSpPr/>
            <p:nvPr/>
          </p:nvSpPr>
          <p:spPr>
            <a:xfrm>
              <a:off x="1678402" y="5736153"/>
              <a:ext cx="199197" cy="197367"/>
            </a:xfrm>
            <a:prstGeom prst="rect">
              <a:avLst/>
            </a:prstGeom>
            <a:solidFill>
              <a:srgbClr val="00C7FD"/>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7" name="Circle: Hollow 140">
              <a:extLst>
                <a:ext uri="{FF2B5EF4-FFF2-40B4-BE49-F238E27FC236}">
                  <a16:creationId xmlns:a16="http://schemas.microsoft.com/office/drawing/2014/main" id="{F2E1C8B1-0B0D-9586-0B59-D1C840438792}"/>
                </a:ext>
              </a:extLst>
            </p:cNvPr>
            <p:cNvSpPr/>
            <p:nvPr/>
          </p:nvSpPr>
          <p:spPr>
            <a:xfrm>
              <a:off x="1572706" y="5127627"/>
              <a:ext cx="404323" cy="404323"/>
            </a:xfrm>
            <a:prstGeom prst="donut">
              <a:avLst>
                <a:gd name="adj" fmla="val 26033"/>
              </a:avLst>
            </a:prstGeom>
            <a:solidFill>
              <a:schemeClr val="accent1"/>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84" name="TextBox 83">
            <a:extLst>
              <a:ext uri="{FF2B5EF4-FFF2-40B4-BE49-F238E27FC236}">
                <a16:creationId xmlns:a16="http://schemas.microsoft.com/office/drawing/2014/main" id="{65D881DE-5D56-2CCD-7F68-BF09FAFD0891}"/>
              </a:ext>
            </a:extLst>
          </p:cNvPr>
          <p:cNvSpPr txBox="1"/>
          <p:nvPr/>
        </p:nvSpPr>
        <p:spPr>
          <a:xfrm>
            <a:off x="4504821" y="2620161"/>
            <a:ext cx="1210179" cy="707886"/>
          </a:xfrm>
          <a:prstGeom prst="rect">
            <a:avLst/>
          </a:prstGeom>
          <a:noFill/>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a:cs typeface="Helvetica Neue"/>
              </a:rPr>
              <a:t>better HPC performance</a:t>
            </a:r>
            <a:r>
              <a:rPr kumimoji="0" lang="en-US" sz="1000" b="0" i="0" u="none" strike="noStrike" kern="1200" cap="none" spc="0" normalizeH="0" baseline="30000" noProof="0" dirty="0">
                <a:ln>
                  <a:noFill/>
                </a:ln>
                <a:solidFill>
                  <a:srgbClr val="0068B5"/>
                </a:solidFill>
                <a:effectLst/>
                <a:uLnTx/>
                <a:uFillTx/>
                <a:latin typeface="IntelOne Text"/>
                <a:cs typeface="Helvetica Neue"/>
              </a:rPr>
              <a:t>2 </a:t>
            </a:r>
            <a:r>
              <a:rPr kumimoji="0" lang="en-US" sz="1000" b="0" i="0" u="none" strike="noStrike" kern="1200" cap="none" spc="0" normalizeH="0" baseline="0" noProof="0" dirty="0">
                <a:ln>
                  <a:noFill/>
                </a:ln>
                <a:solidFill>
                  <a:srgbClr val="0068B5"/>
                </a:solidFill>
                <a:effectLst/>
                <a:uLnTx/>
                <a:uFillTx/>
                <a:latin typeface="IntelOne Text"/>
                <a:cs typeface="Helvetica Neue"/>
              </a:rPr>
              <a:t>vs. 5</a:t>
            </a:r>
            <a:r>
              <a:rPr kumimoji="0" lang="en-US" sz="1000" b="0" i="0" u="none" strike="noStrike" kern="1200" cap="none" spc="0" normalizeH="0" baseline="30000" noProof="0" dirty="0">
                <a:ln>
                  <a:noFill/>
                </a:ln>
                <a:solidFill>
                  <a:srgbClr val="0068B5"/>
                </a:solidFill>
                <a:effectLst/>
                <a:uLnTx/>
                <a:uFillTx/>
                <a:latin typeface="IntelOne Text"/>
                <a:cs typeface="Helvetica Neue"/>
              </a:rPr>
              <a:t>th </a:t>
            </a:r>
            <a:r>
              <a:rPr kumimoji="0" lang="en-US" sz="1000" b="0" i="0" u="none" strike="noStrike" kern="1200" cap="none" spc="0" normalizeH="0" baseline="0" noProof="0" dirty="0">
                <a:ln>
                  <a:noFill/>
                </a:ln>
                <a:solidFill>
                  <a:srgbClr val="0068B5"/>
                </a:solidFill>
                <a:effectLst/>
                <a:uLnTx/>
                <a:uFillTx/>
                <a:latin typeface="IntelOne Text"/>
                <a:cs typeface="Helvetica Neue"/>
              </a:rPr>
              <a:t>Gen Intel Xeon</a:t>
            </a:r>
            <a:endPar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endParaRPr>
          </a:p>
        </p:txBody>
      </p:sp>
      <p:cxnSp>
        <p:nvCxnSpPr>
          <p:cNvPr id="85" name="Straight Connector 84">
            <a:extLst>
              <a:ext uri="{FF2B5EF4-FFF2-40B4-BE49-F238E27FC236}">
                <a16:creationId xmlns:a16="http://schemas.microsoft.com/office/drawing/2014/main" id="{AE134E6E-E3FD-46A8-FFD0-6F62865297D3}"/>
              </a:ext>
            </a:extLst>
          </p:cNvPr>
          <p:cNvCxnSpPr>
            <a:cxnSpLocks/>
          </p:cNvCxnSpPr>
          <p:nvPr/>
        </p:nvCxnSpPr>
        <p:spPr>
          <a:xfrm>
            <a:off x="5779853" y="419092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402142C-A796-980A-40C6-4C6486242C9C}"/>
              </a:ext>
            </a:extLst>
          </p:cNvPr>
          <p:cNvSpPr txBox="1"/>
          <p:nvPr/>
        </p:nvSpPr>
        <p:spPr>
          <a:xfrm>
            <a:off x="6226981" y="4291924"/>
            <a:ext cx="2385239" cy="57862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Over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5:1</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96" name="TextBox 95">
            <a:extLst>
              <a:ext uri="{FF2B5EF4-FFF2-40B4-BE49-F238E27FC236}">
                <a16:creationId xmlns:a16="http://schemas.microsoft.com/office/drawing/2014/main" id="{E89062A7-B489-802C-8D02-2714988B72BE}"/>
              </a:ext>
            </a:extLst>
          </p:cNvPr>
          <p:cNvSpPr txBox="1"/>
          <p:nvPr/>
        </p:nvSpPr>
        <p:spPr>
          <a:xfrm>
            <a:off x="5744578" y="4870153"/>
            <a:ext cx="2970928"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Modernization –</a:t>
            </a:r>
            <a:r>
              <a:rPr kumimoji="0" lang="en-US" sz="800" b="0" i="0" u="none" strike="noStrike" kern="1200" cap="none" spc="0" normalizeH="0" baseline="0" noProof="0" dirty="0">
                <a:ln>
                  <a:noFill/>
                </a:ln>
                <a:solidFill>
                  <a:srgbClr val="000000"/>
                </a:solidFill>
                <a:effectLst/>
                <a:uLnTx/>
                <a:uFillTx/>
                <a:latin typeface="IntelOne Text Medium" panose="020B0503020203020204" pitchFamily="34" charset="77"/>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Xeon 6 processors  with P-cores deliver the data center efficiency capabilities required by modern workloads. Replacing aging infrastructure with these speedy and energy efficient processors will help you keep pace with rapidly evolving market needs.</a:t>
            </a:r>
          </a:p>
        </p:txBody>
      </p:sp>
      <p:cxnSp>
        <p:nvCxnSpPr>
          <p:cNvPr id="98" name="Straight Connector 97">
            <a:extLst>
              <a:ext uri="{FF2B5EF4-FFF2-40B4-BE49-F238E27FC236}">
                <a16:creationId xmlns:a16="http://schemas.microsoft.com/office/drawing/2014/main" id="{789EB832-DD2D-8A5E-524A-23C7946928F5}"/>
              </a:ext>
            </a:extLst>
          </p:cNvPr>
          <p:cNvCxnSpPr>
            <a:cxnSpLocks/>
          </p:cNvCxnSpPr>
          <p:nvPr/>
        </p:nvCxnSpPr>
        <p:spPr>
          <a:xfrm>
            <a:off x="5779853" y="569116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87EF4F43-44B6-3089-F7B2-A96C68A8956F}"/>
              </a:ext>
            </a:extLst>
          </p:cNvPr>
          <p:cNvSpPr txBox="1"/>
          <p:nvPr/>
        </p:nvSpPr>
        <p:spPr>
          <a:xfrm>
            <a:off x="6755834" y="4423922"/>
            <a:ext cx="1785052" cy="40011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server consolidation from 2</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nd</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Gen Intel Xeon</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4</a:t>
            </a:r>
          </a:p>
        </p:txBody>
      </p:sp>
      <p:grpSp>
        <p:nvGrpSpPr>
          <p:cNvPr id="106" name="Group 105">
            <a:extLst>
              <a:ext uri="{FF2B5EF4-FFF2-40B4-BE49-F238E27FC236}">
                <a16:creationId xmlns:a16="http://schemas.microsoft.com/office/drawing/2014/main" id="{92D29E03-C1A1-12B2-E6F6-DB4269E66CAC}"/>
              </a:ext>
            </a:extLst>
          </p:cNvPr>
          <p:cNvGrpSpPr>
            <a:grpSpLocks noChangeAspect="1"/>
          </p:cNvGrpSpPr>
          <p:nvPr/>
        </p:nvGrpSpPr>
        <p:grpSpPr>
          <a:xfrm>
            <a:off x="11092311" y="3924780"/>
            <a:ext cx="613547" cy="302428"/>
            <a:chOff x="280345" y="856567"/>
            <a:chExt cx="11057074" cy="5450228"/>
          </a:xfrm>
        </p:grpSpPr>
        <p:sp>
          <p:nvSpPr>
            <p:cNvPr id="107" name="Freeform: Shape 199">
              <a:extLst>
                <a:ext uri="{FF2B5EF4-FFF2-40B4-BE49-F238E27FC236}">
                  <a16:creationId xmlns:a16="http://schemas.microsoft.com/office/drawing/2014/main" id="{DAB6DAC7-4176-546B-72F5-BD6DE6321B86}"/>
                </a:ext>
              </a:extLst>
            </p:cNvPr>
            <p:cNvSpPr/>
            <p:nvPr/>
          </p:nvSpPr>
          <p:spPr>
            <a:xfrm>
              <a:off x="280345" y="856567"/>
              <a:ext cx="11057074" cy="5450228"/>
            </a:xfrm>
            <a:custGeom>
              <a:avLst/>
              <a:gdLst>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4874154 h 5450228"/>
                <a:gd name="connsiteX47" fmla="*/ 11060500 w 11060500"/>
                <a:gd name="connsiteY47" fmla="*/ 5450228 h 5450228"/>
                <a:gd name="connsiteX48" fmla="*/ 4167707 w 11060500"/>
                <a:gd name="connsiteY48" fmla="*/ 5450228 h 5450228"/>
                <a:gd name="connsiteX49" fmla="*/ 4167707 w 11060500"/>
                <a:gd name="connsiteY49" fmla="*/ 5263730 h 5450228"/>
                <a:gd name="connsiteX50" fmla="*/ 4163984 w 11060500"/>
                <a:gd name="connsiteY50" fmla="*/ 5145131 h 5450228"/>
                <a:gd name="connsiteX51" fmla="*/ 4165652 w 11060500"/>
                <a:gd name="connsiteY51" fmla="*/ 4860944 h 5450228"/>
                <a:gd name="connsiteX52" fmla="*/ 4789633 w 11060500"/>
                <a:gd name="connsiteY52" fmla="*/ 4857047 h 5450228"/>
                <a:gd name="connsiteX53" fmla="*/ 5413795 w 11060500"/>
                <a:gd name="connsiteY53" fmla="*/ 4856858 h 5450228"/>
                <a:gd name="connsiteX54" fmla="*/ 6021089 w 11060500"/>
                <a:gd name="connsiteY54" fmla="*/ 4856858 h 5450228"/>
                <a:gd name="connsiteX55" fmla="*/ 6645251 w 11060500"/>
                <a:gd name="connsiteY55" fmla="*/ 4856858 h 5450228"/>
                <a:gd name="connsiteX56" fmla="*/ 7278274 w 11060500"/>
                <a:gd name="connsiteY56" fmla="*/ 4856858 h 5450228"/>
                <a:gd name="connsiteX57" fmla="*/ 7098547 w 11060500"/>
                <a:gd name="connsiteY57" fmla="*/ 4189351 h 5450228"/>
                <a:gd name="connsiteX58" fmla="*/ 5529815 w 11060500"/>
                <a:gd name="connsiteY58" fmla="*/ 3266498 h 5450228"/>
                <a:gd name="connsiteX59" fmla="*/ 3938001 w 11060500"/>
                <a:gd name="connsiteY59" fmla="*/ 4416542 h 5450228"/>
                <a:gd name="connsiteX60" fmla="*/ 3883920 w 11060500"/>
                <a:gd name="connsiteY60" fmla="*/ 4582960 h 5450228"/>
                <a:gd name="connsiteX61" fmla="*/ 3317143 w 11060500"/>
                <a:gd name="connsiteY61" fmla="*/ 4582960 h 5450228"/>
                <a:gd name="connsiteX62" fmla="*/ 1558894 w 11060500"/>
                <a:gd name="connsiteY62" fmla="*/ 3653005 h 5450228"/>
                <a:gd name="connsiteX63" fmla="*/ 511150 w 11060500"/>
                <a:gd name="connsiteY63" fmla="*/ 4745812 h 5450228"/>
                <a:gd name="connsiteX64" fmla="*/ 506471 w 11060500"/>
                <a:gd name="connsiteY64" fmla="*/ 4874154 h 5450228"/>
                <a:gd name="connsiteX65" fmla="*/ 3026385 w 11060500"/>
                <a:gd name="connsiteY65" fmla="*/ 4874154 h 5450228"/>
                <a:gd name="connsiteX66" fmla="*/ 3026385 w 11060500"/>
                <a:gd name="connsiteY66" fmla="*/ 5450228 h 5450228"/>
                <a:gd name="connsiteX67" fmla="*/ 5262 w 11060500"/>
                <a:gd name="connsiteY67" fmla="*/ 5450228 h 5450228"/>
                <a:gd name="connsiteX68" fmla="*/ 5262 w 11060500"/>
                <a:gd name="connsiteY68" fmla="*/ 5127981 h 5450228"/>
                <a:gd name="connsiteX69" fmla="*/ 0 w 11060500"/>
                <a:gd name="connsiteY69" fmla="*/ 5062030 h 5450228"/>
                <a:gd name="connsiteX70" fmla="*/ 5262 w 11060500"/>
                <a:gd name="connsiteY70" fmla="*/ 5005444 h 5450228"/>
                <a:gd name="connsiteX71" fmla="*/ 5262 w 11060500"/>
                <a:gd name="connsiteY71" fmla="*/ 4874154 h 5450228"/>
                <a:gd name="connsiteX72" fmla="*/ 17472 w 11060500"/>
                <a:gd name="connsiteY72" fmla="*/ 4874154 h 5450228"/>
                <a:gd name="connsiteX73" fmla="*/ 32124 w 11060500"/>
                <a:gd name="connsiteY73" fmla="*/ 4716600 h 5450228"/>
                <a:gd name="connsiteX74" fmla="*/ 1455878 w 11060500"/>
                <a:gd name="connsiteY74" fmla="*/ 3180851 h 5450228"/>
                <a:gd name="connsiteX75" fmla="*/ 1305653 w 11060500"/>
                <a:gd name="connsiteY75" fmla="*/ 3092344 h 5450228"/>
                <a:gd name="connsiteX76" fmla="*/ 736263 w 11060500"/>
                <a:gd name="connsiteY76" fmla="*/ 1884438 h 5450228"/>
                <a:gd name="connsiteX77" fmla="*/ 1619411 w 11060500"/>
                <a:gd name="connsiteY77" fmla="*/ 902695 h 5450228"/>
                <a:gd name="connsiteX78" fmla="*/ 3031630 w 11060500"/>
                <a:gd name="connsiteY78" fmla="*/ 1574864 h 5450228"/>
                <a:gd name="connsiteX79" fmla="*/ 2584088 w 11060500"/>
                <a:gd name="connsiteY79" fmla="*/ 3071999 h 5450228"/>
                <a:gd name="connsiteX80" fmla="*/ 2426991 w 11060500"/>
                <a:gd name="connsiteY80" fmla="*/ 3166383 h 5450228"/>
                <a:gd name="connsiteX81" fmla="*/ 3014137 w 11060500"/>
                <a:gd name="connsiteY81" fmla="*/ 3472645 h 5450228"/>
                <a:gd name="connsiteX82" fmla="*/ 3531732 w 11060500"/>
                <a:gd name="connsiteY82" fmla="*/ 3923878 h 5450228"/>
                <a:gd name="connsiteX83" fmla="*/ 5021205 w 11060500"/>
                <a:gd name="connsiteY83" fmla="*/ 2761816 h 5450228"/>
                <a:gd name="connsiteX84" fmla="*/ 4180382 w 11060500"/>
                <a:gd name="connsiteY84" fmla="*/ 1789905 h 5450228"/>
                <a:gd name="connsiteX85" fmla="*/ 4228314 w 11060500"/>
                <a:gd name="connsiteY85" fmla="*/ 928984 h 5450228"/>
                <a:gd name="connsiteX86" fmla="*/ 5510393 w 11060500"/>
                <a:gd name="connsiteY86"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17472 w 11060500"/>
                <a:gd name="connsiteY71" fmla="*/ 4874154 h 5450228"/>
                <a:gd name="connsiteX72" fmla="*/ 32124 w 11060500"/>
                <a:gd name="connsiteY72" fmla="*/ 4716600 h 5450228"/>
                <a:gd name="connsiteX73" fmla="*/ 1455878 w 11060500"/>
                <a:gd name="connsiteY73" fmla="*/ 3180851 h 5450228"/>
                <a:gd name="connsiteX74" fmla="*/ 1305653 w 11060500"/>
                <a:gd name="connsiteY74" fmla="*/ 3092344 h 5450228"/>
                <a:gd name="connsiteX75" fmla="*/ 736263 w 11060500"/>
                <a:gd name="connsiteY75" fmla="*/ 1884438 h 5450228"/>
                <a:gd name="connsiteX76" fmla="*/ 1619411 w 11060500"/>
                <a:gd name="connsiteY76" fmla="*/ 902695 h 5450228"/>
                <a:gd name="connsiteX77" fmla="*/ 3031630 w 11060500"/>
                <a:gd name="connsiteY77" fmla="*/ 1574864 h 5450228"/>
                <a:gd name="connsiteX78" fmla="*/ 2584088 w 11060500"/>
                <a:gd name="connsiteY78" fmla="*/ 3071999 h 5450228"/>
                <a:gd name="connsiteX79" fmla="*/ 2426991 w 11060500"/>
                <a:gd name="connsiteY79" fmla="*/ 3166383 h 5450228"/>
                <a:gd name="connsiteX80" fmla="*/ 3014137 w 11060500"/>
                <a:gd name="connsiteY80" fmla="*/ 3472645 h 5450228"/>
                <a:gd name="connsiteX81" fmla="*/ 3531732 w 11060500"/>
                <a:gd name="connsiteY81" fmla="*/ 3923878 h 5450228"/>
                <a:gd name="connsiteX82" fmla="*/ 5021205 w 11060500"/>
                <a:gd name="connsiteY82" fmla="*/ 2761816 h 5450228"/>
                <a:gd name="connsiteX83" fmla="*/ 4180382 w 11060500"/>
                <a:gd name="connsiteY83" fmla="*/ 1789905 h 5450228"/>
                <a:gd name="connsiteX84" fmla="*/ 4228314 w 11060500"/>
                <a:gd name="connsiteY84" fmla="*/ 928984 h 5450228"/>
                <a:gd name="connsiteX85" fmla="*/ 5510393 w 11060500"/>
                <a:gd name="connsiteY85"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32124 w 11060500"/>
                <a:gd name="connsiteY71" fmla="*/ 4716600 h 5450228"/>
                <a:gd name="connsiteX72" fmla="*/ 1455878 w 11060500"/>
                <a:gd name="connsiteY72" fmla="*/ 3180851 h 5450228"/>
                <a:gd name="connsiteX73" fmla="*/ 1305653 w 11060500"/>
                <a:gd name="connsiteY73" fmla="*/ 3092344 h 5450228"/>
                <a:gd name="connsiteX74" fmla="*/ 736263 w 11060500"/>
                <a:gd name="connsiteY74" fmla="*/ 1884438 h 5450228"/>
                <a:gd name="connsiteX75" fmla="*/ 1619411 w 11060500"/>
                <a:gd name="connsiteY75" fmla="*/ 902695 h 5450228"/>
                <a:gd name="connsiteX76" fmla="*/ 3031630 w 11060500"/>
                <a:gd name="connsiteY76" fmla="*/ 1574864 h 5450228"/>
                <a:gd name="connsiteX77" fmla="*/ 2584088 w 11060500"/>
                <a:gd name="connsiteY77" fmla="*/ 3071999 h 5450228"/>
                <a:gd name="connsiteX78" fmla="*/ 2426991 w 11060500"/>
                <a:gd name="connsiteY78" fmla="*/ 3166383 h 5450228"/>
                <a:gd name="connsiteX79" fmla="*/ 3014137 w 11060500"/>
                <a:gd name="connsiteY79" fmla="*/ 3472645 h 5450228"/>
                <a:gd name="connsiteX80" fmla="*/ 3531732 w 11060500"/>
                <a:gd name="connsiteY80" fmla="*/ 3923878 h 5450228"/>
                <a:gd name="connsiteX81" fmla="*/ 5021205 w 11060500"/>
                <a:gd name="connsiteY81" fmla="*/ 2761816 h 5450228"/>
                <a:gd name="connsiteX82" fmla="*/ 4180382 w 11060500"/>
                <a:gd name="connsiteY82" fmla="*/ 1789905 h 5450228"/>
                <a:gd name="connsiteX83" fmla="*/ 4228314 w 11060500"/>
                <a:gd name="connsiteY83" fmla="*/ 928984 h 5450228"/>
                <a:gd name="connsiteX84" fmla="*/ 5510393 w 11060500"/>
                <a:gd name="connsiteY84"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4874154 h 5450228"/>
                <a:gd name="connsiteX70" fmla="*/ 32124 w 11060500"/>
                <a:gd name="connsiteY70" fmla="*/ 4716600 h 5450228"/>
                <a:gd name="connsiteX71" fmla="*/ 1455878 w 11060500"/>
                <a:gd name="connsiteY71" fmla="*/ 3180851 h 5450228"/>
                <a:gd name="connsiteX72" fmla="*/ 1305653 w 11060500"/>
                <a:gd name="connsiteY72" fmla="*/ 3092344 h 5450228"/>
                <a:gd name="connsiteX73" fmla="*/ 736263 w 11060500"/>
                <a:gd name="connsiteY73" fmla="*/ 1884438 h 5450228"/>
                <a:gd name="connsiteX74" fmla="*/ 1619411 w 11060500"/>
                <a:gd name="connsiteY74" fmla="*/ 902695 h 5450228"/>
                <a:gd name="connsiteX75" fmla="*/ 3031630 w 11060500"/>
                <a:gd name="connsiteY75" fmla="*/ 1574864 h 5450228"/>
                <a:gd name="connsiteX76" fmla="*/ 2584088 w 11060500"/>
                <a:gd name="connsiteY76" fmla="*/ 3071999 h 5450228"/>
                <a:gd name="connsiteX77" fmla="*/ 2426991 w 11060500"/>
                <a:gd name="connsiteY77" fmla="*/ 3166383 h 5450228"/>
                <a:gd name="connsiteX78" fmla="*/ 3014137 w 11060500"/>
                <a:gd name="connsiteY78" fmla="*/ 3472645 h 5450228"/>
                <a:gd name="connsiteX79" fmla="*/ 3531732 w 11060500"/>
                <a:gd name="connsiteY79" fmla="*/ 3923878 h 5450228"/>
                <a:gd name="connsiteX80" fmla="*/ 5021205 w 11060500"/>
                <a:gd name="connsiteY80" fmla="*/ 2761816 h 5450228"/>
                <a:gd name="connsiteX81" fmla="*/ 4180382 w 11060500"/>
                <a:gd name="connsiteY81" fmla="*/ 1789905 h 5450228"/>
                <a:gd name="connsiteX82" fmla="*/ 4228314 w 11060500"/>
                <a:gd name="connsiteY82" fmla="*/ 928984 h 5450228"/>
                <a:gd name="connsiteX83" fmla="*/ 5510393 w 11060500"/>
                <a:gd name="connsiteY83"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5127981 h 5450228"/>
                <a:gd name="connsiteX68" fmla="*/ 0 w 11055238"/>
                <a:gd name="connsiteY68" fmla="*/ 4874154 h 5450228"/>
                <a:gd name="connsiteX69" fmla="*/ 26862 w 11055238"/>
                <a:gd name="connsiteY69" fmla="*/ 4716600 h 5450228"/>
                <a:gd name="connsiteX70" fmla="*/ 1450616 w 11055238"/>
                <a:gd name="connsiteY70" fmla="*/ 3180851 h 5450228"/>
                <a:gd name="connsiteX71" fmla="*/ 1300391 w 11055238"/>
                <a:gd name="connsiteY71" fmla="*/ 3092344 h 5450228"/>
                <a:gd name="connsiteX72" fmla="*/ 731001 w 11055238"/>
                <a:gd name="connsiteY72" fmla="*/ 1884438 h 5450228"/>
                <a:gd name="connsiteX73" fmla="*/ 1614149 w 11055238"/>
                <a:gd name="connsiteY73" fmla="*/ 902695 h 5450228"/>
                <a:gd name="connsiteX74" fmla="*/ 3026368 w 11055238"/>
                <a:gd name="connsiteY74" fmla="*/ 1574864 h 5450228"/>
                <a:gd name="connsiteX75" fmla="*/ 2578826 w 11055238"/>
                <a:gd name="connsiteY75" fmla="*/ 3071999 h 5450228"/>
                <a:gd name="connsiteX76" fmla="*/ 2421729 w 11055238"/>
                <a:gd name="connsiteY76" fmla="*/ 3166383 h 5450228"/>
                <a:gd name="connsiteX77" fmla="*/ 3008875 w 11055238"/>
                <a:gd name="connsiteY77" fmla="*/ 3472645 h 5450228"/>
                <a:gd name="connsiteX78" fmla="*/ 3526470 w 11055238"/>
                <a:gd name="connsiteY78" fmla="*/ 3923878 h 5450228"/>
                <a:gd name="connsiteX79" fmla="*/ 5015943 w 11055238"/>
                <a:gd name="connsiteY79" fmla="*/ 2761816 h 5450228"/>
                <a:gd name="connsiteX80" fmla="*/ 4175120 w 11055238"/>
                <a:gd name="connsiteY80" fmla="*/ 1789905 h 5450228"/>
                <a:gd name="connsiteX81" fmla="*/ 4223052 w 11055238"/>
                <a:gd name="connsiteY81" fmla="*/ 928984 h 5450228"/>
                <a:gd name="connsiteX82" fmla="*/ 5505131 w 11055238"/>
                <a:gd name="connsiteY82"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4874154 h 5450228"/>
                <a:gd name="connsiteX68" fmla="*/ 26862 w 11055238"/>
                <a:gd name="connsiteY68" fmla="*/ 4716600 h 5450228"/>
                <a:gd name="connsiteX69" fmla="*/ 1450616 w 11055238"/>
                <a:gd name="connsiteY69" fmla="*/ 3180851 h 5450228"/>
                <a:gd name="connsiteX70" fmla="*/ 1300391 w 11055238"/>
                <a:gd name="connsiteY70" fmla="*/ 3092344 h 5450228"/>
                <a:gd name="connsiteX71" fmla="*/ 731001 w 11055238"/>
                <a:gd name="connsiteY71" fmla="*/ 1884438 h 5450228"/>
                <a:gd name="connsiteX72" fmla="*/ 1614149 w 11055238"/>
                <a:gd name="connsiteY72" fmla="*/ 902695 h 5450228"/>
                <a:gd name="connsiteX73" fmla="*/ 3026368 w 11055238"/>
                <a:gd name="connsiteY73" fmla="*/ 1574864 h 5450228"/>
                <a:gd name="connsiteX74" fmla="*/ 2578826 w 11055238"/>
                <a:gd name="connsiteY74" fmla="*/ 3071999 h 5450228"/>
                <a:gd name="connsiteX75" fmla="*/ 2421729 w 11055238"/>
                <a:gd name="connsiteY75" fmla="*/ 3166383 h 5450228"/>
                <a:gd name="connsiteX76" fmla="*/ 3008875 w 11055238"/>
                <a:gd name="connsiteY76" fmla="*/ 3472645 h 5450228"/>
                <a:gd name="connsiteX77" fmla="*/ 3526470 w 11055238"/>
                <a:gd name="connsiteY77" fmla="*/ 3923878 h 5450228"/>
                <a:gd name="connsiteX78" fmla="*/ 5015943 w 11055238"/>
                <a:gd name="connsiteY78" fmla="*/ 2761816 h 5450228"/>
                <a:gd name="connsiteX79" fmla="*/ 4175120 w 11055238"/>
                <a:gd name="connsiteY79" fmla="*/ 1789905 h 5450228"/>
                <a:gd name="connsiteX80" fmla="*/ 4223052 w 11055238"/>
                <a:gd name="connsiteY80" fmla="*/ 928984 h 5450228"/>
                <a:gd name="connsiteX81" fmla="*/ 5505131 w 11055238"/>
                <a:gd name="connsiteY81" fmla="*/ 976 h 5450228"/>
                <a:gd name="connsiteX0" fmla="*/ 9181902 w 11057074"/>
                <a:gd name="connsiteY0" fmla="*/ 3609591 h 5450228"/>
                <a:gd name="connsiteX1" fmla="*/ 8758407 w 11057074"/>
                <a:gd name="connsiteY1" fmla="*/ 3650169 h 5450228"/>
                <a:gd name="connsiteX2" fmla="*/ 7861071 w 11057074"/>
                <a:gd name="connsiteY2" fmla="*/ 4340891 h 5450228"/>
                <a:gd name="connsiteX3" fmla="*/ 7806102 w 11057074"/>
                <a:gd name="connsiteY3" fmla="*/ 4478670 h 5450228"/>
                <a:gd name="connsiteX4" fmla="*/ 7831592 w 11057074"/>
                <a:gd name="connsiteY4" fmla="*/ 4709619 h 5450228"/>
                <a:gd name="connsiteX5" fmla="*/ 7854591 w 11057074"/>
                <a:gd name="connsiteY5" fmla="*/ 4874154 h 5450228"/>
                <a:gd name="connsiteX6" fmla="*/ 10563795 w 11057074"/>
                <a:gd name="connsiteY6" fmla="*/ 4874154 h 5450228"/>
                <a:gd name="connsiteX7" fmla="*/ 10534857 w 11057074"/>
                <a:gd name="connsiteY7" fmla="*/ 4696078 h 5450228"/>
                <a:gd name="connsiteX8" fmla="*/ 10220334 w 11057074"/>
                <a:gd name="connsiteY8" fmla="*/ 4104115 h 5450228"/>
                <a:gd name="connsiteX9" fmla="*/ 9181902 w 11057074"/>
                <a:gd name="connsiteY9" fmla="*/ 3609591 h 5450228"/>
                <a:gd name="connsiteX10" fmla="*/ 9130085 w 11057074"/>
                <a:gd name="connsiteY10" fmla="*/ 1360141 h 5450228"/>
                <a:gd name="connsiteX11" fmla="*/ 8444263 w 11057074"/>
                <a:gd name="connsiteY11" fmla="*/ 1875042 h 5450228"/>
                <a:gd name="connsiteX12" fmla="*/ 8884325 w 11057074"/>
                <a:gd name="connsiteY12" fmla="*/ 2727390 h 5450228"/>
                <a:gd name="connsiteX13" fmla="*/ 9115354 w 11057074"/>
                <a:gd name="connsiteY13" fmla="*/ 2765335 h 5450228"/>
                <a:gd name="connsiteX14" fmla="*/ 9830884 w 11057074"/>
                <a:gd name="connsiteY14" fmla="*/ 2140638 h 5450228"/>
                <a:gd name="connsiteX15" fmla="*/ 9267593 w 11057074"/>
                <a:gd name="connsiteY15" fmla="*/ 1373821 h 5450228"/>
                <a:gd name="connsiteX16" fmla="*/ 9130085 w 11057074"/>
                <a:gd name="connsiteY16" fmla="*/ 1360141 h 5450228"/>
                <a:gd name="connsiteX17" fmla="*/ 1917574 w 11057074"/>
                <a:gd name="connsiteY17" fmla="*/ 1358803 h 5450228"/>
                <a:gd name="connsiteX18" fmla="*/ 1285874 w 11057074"/>
                <a:gd name="connsiteY18" fmla="*/ 1761882 h 5450228"/>
                <a:gd name="connsiteX19" fmla="*/ 1578474 w 11057074"/>
                <a:gd name="connsiteY19" fmla="*/ 2680387 h 5450228"/>
                <a:gd name="connsiteX20" fmla="*/ 2545707 w 11057074"/>
                <a:gd name="connsiteY20" fmla="*/ 2399509 h 5450228"/>
                <a:gd name="connsiteX21" fmla="*/ 2599254 w 11057074"/>
                <a:gd name="connsiteY21" fmla="*/ 2276099 h 5450228"/>
                <a:gd name="connsiteX22" fmla="*/ 2181904 w 11057074"/>
                <a:gd name="connsiteY22" fmla="*/ 1407623 h 5450228"/>
                <a:gd name="connsiteX23" fmla="*/ 1917574 w 11057074"/>
                <a:gd name="connsiteY23" fmla="*/ 1358803 h 5450228"/>
                <a:gd name="connsiteX24" fmla="*/ 5561275 w 11057074"/>
                <a:gd name="connsiteY24" fmla="*/ 595389 h 5450228"/>
                <a:gd name="connsiteX25" fmla="*/ 4836775 w 11057074"/>
                <a:gd name="connsiteY25" fmla="*/ 1013693 h 5450228"/>
                <a:gd name="connsiteX26" fmla="*/ 5108922 w 11057074"/>
                <a:gd name="connsiteY26" fmla="*/ 2139265 h 5450228"/>
                <a:gd name="connsiteX27" fmla="*/ 6247917 w 11057074"/>
                <a:gd name="connsiteY27" fmla="*/ 1921380 h 5450228"/>
                <a:gd name="connsiteX28" fmla="*/ 6089727 w 11057074"/>
                <a:gd name="connsiteY28" fmla="*/ 780682 h 5450228"/>
                <a:gd name="connsiteX29" fmla="*/ 5948742 w 11057074"/>
                <a:gd name="connsiteY29" fmla="*/ 689528 h 5450228"/>
                <a:gd name="connsiteX30" fmla="*/ 5561275 w 11057074"/>
                <a:gd name="connsiteY30" fmla="*/ 595389 h 5450228"/>
                <a:gd name="connsiteX31" fmla="*/ 5505131 w 11057074"/>
                <a:gd name="connsiteY31" fmla="*/ 976 h 5450228"/>
                <a:gd name="connsiteX32" fmla="*/ 5617894 w 11057074"/>
                <a:gd name="connsiteY32" fmla="*/ 1387 h 5450228"/>
                <a:gd name="connsiteX33" fmla="*/ 6948848 w 11057074"/>
                <a:gd name="connsiteY33" fmla="*/ 1063919 h 5450228"/>
                <a:gd name="connsiteX34" fmla="*/ 6856707 w 11057074"/>
                <a:gd name="connsiteY34" fmla="*/ 2049508 h 5450228"/>
                <a:gd name="connsiteX35" fmla="*/ 6107902 w 11057074"/>
                <a:gd name="connsiteY35" fmla="*/ 2759654 h 5450228"/>
                <a:gd name="connsiteX36" fmla="*/ 7580917 w 11057074"/>
                <a:gd name="connsiteY36" fmla="*/ 3897557 h 5450228"/>
                <a:gd name="connsiteX37" fmla="*/ 8660472 w 11057074"/>
                <a:gd name="connsiteY37" fmla="*/ 3186087 h 5450228"/>
                <a:gd name="connsiteX38" fmla="*/ 7919747 w 11057074"/>
                <a:gd name="connsiteY38" fmla="*/ 2040318 h 5450228"/>
                <a:gd name="connsiteX39" fmla="*/ 8313331 w 11057074"/>
                <a:gd name="connsiteY39" fmla="*/ 1174908 h 5450228"/>
                <a:gd name="connsiteX40" fmla="*/ 10067865 w 11057074"/>
                <a:gd name="connsiteY40" fmla="*/ 1312498 h 5450228"/>
                <a:gd name="connsiteX41" fmla="*/ 10296297 w 11057074"/>
                <a:gd name="connsiteY41" fmla="*/ 2360134 h 5450228"/>
                <a:gd name="connsiteX42" fmla="*/ 9589694 w 11057074"/>
                <a:gd name="connsiteY42" fmla="*/ 3182117 h 5450228"/>
                <a:gd name="connsiteX43" fmla="*/ 10796227 w 11057074"/>
                <a:gd name="connsiteY43" fmla="*/ 4093190 h 5450228"/>
                <a:gd name="connsiteX44" fmla="*/ 11024050 w 11057074"/>
                <a:gd name="connsiteY44" fmla="*/ 4724514 h 5450228"/>
                <a:gd name="connsiteX45" fmla="*/ 11057074 w 11057074"/>
                <a:gd name="connsiteY45" fmla="*/ 4874154 h 5450228"/>
                <a:gd name="connsiteX46" fmla="*/ 11055238 w 11057074"/>
                <a:gd name="connsiteY46" fmla="*/ 5450228 h 5450228"/>
                <a:gd name="connsiteX47" fmla="*/ 4162445 w 11057074"/>
                <a:gd name="connsiteY47" fmla="*/ 5450228 h 5450228"/>
                <a:gd name="connsiteX48" fmla="*/ 4162445 w 11057074"/>
                <a:gd name="connsiteY48" fmla="*/ 5263730 h 5450228"/>
                <a:gd name="connsiteX49" fmla="*/ 4158722 w 11057074"/>
                <a:gd name="connsiteY49" fmla="*/ 5145131 h 5450228"/>
                <a:gd name="connsiteX50" fmla="*/ 4160390 w 11057074"/>
                <a:gd name="connsiteY50" fmla="*/ 4860944 h 5450228"/>
                <a:gd name="connsiteX51" fmla="*/ 4784371 w 11057074"/>
                <a:gd name="connsiteY51" fmla="*/ 4857047 h 5450228"/>
                <a:gd name="connsiteX52" fmla="*/ 5408533 w 11057074"/>
                <a:gd name="connsiteY52" fmla="*/ 4856858 h 5450228"/>
                <a:gd name="connsiteX53" fmla="*/ 6015827 w 11057074"/>
                <a:gd name="connsiteY53" fmla="*/ 4856858 h 5450228"/>
                <a:gd name="connsiteX54" fmla="*/ 6639989 w 11057074"/>
                <a:gd name="connsiteY54" fmla="*/ 4856858 h 5450228"/>
                <a:gd name="connsiteX55" fmla="*/ 7273012 w 11057074"/>
                <a:gd name="connsiteY55" fmla="*/ 4856858 h 5450228"/>
                <a:gd name="connsiteX56" fmla="*/ 7093285 w 11057074"/>
                <a:gd name="connsiteY56" fmla="*/ 4189351 h 5450228"/>
                <a:gd name="connsiteX57" fmla="*/ 5524553 w 11057074"/>
                <a:gd name="connsiteY57" fmla="*/ 3266498 h 5450228"/>
                <a:gd name="connsiteX58" fmla="*/ 3932739 w 11057074"/>
                <a:gd name="connsiteY58" fmla="*/ 4416542 h 5450228"/>
                <a:gd name="connsiteX59" fmla="*/ 3878658 w 11057074"/>
                <a:gd name="connsiteY59" fmla="*/ 4582960 h 5450228"/>
                <a:gd name="connsiteX60" fmla="*/ 3311881 w 11057074"/>
                <a:gd name="connsiteY60" fmla="*/ 4582960 h 5450228"/>
                <a:gd name="connsiteX61" fmla="*/ 1553632 w 11057074"/>
                <a:gd name="connsiteY61" fmla="*/ 3653005 h 5450228"/>
                <a:gd name="connsiteX62" fmla="*/ 505888 w 11057074"/>
                <a:gd name="connsiteY62" fmla="*/ 4745812 h 5450228"/>
                <a:gd name="connsiteX63" fmla="*/ 501209 w 11057074"/>
                <a:gd name="connsiteY63" fmla="*/ 4874154 h 5450228"/>
                <a:gd name="connsiteX64" fmla="*/ 3021123 w 11057074"/>
                <a:gd name="connsiteY64" fmla="*/ 4874154 h 5450228"/>
                <a:gd name="connsiteX65" fmla="*/ 3021123 w 11057074"/>
                <a:gd name="connsiteY65" fmla="*/ 5450228 h 5450228"/>
                <a:gd name="connsiteX66" fmla="*/ 0 w 11057074"/>
                <a:gd name="connsiteY66" fmla="*/ 5450228 h 5450228"/>
                <a:gd name="connsiteX67" fmla="*/ 0 w 11057074"/>
                <a:gd name="connsiteY67" fmla="*/ 4874154 h 5450228"/>
                <a:gd name="connsiteX68" fmla="*/ 26862 w 11057074"/>
                <a:gd name="connsiteY68" fmla="*/ 4716600 h 5450228"/>
                <a:gd name="connsiteX69" fmla="*/ 1450616 w 11057074"/>
                <a:gd name="connsiteY69" fmla="*/ 3180851 h 5450228"/>
                <a:gd name="connsiteX70" fmla="*/ 1300391 w 11057074"/>
                <a:gd name="connsiteY70" fmla="*/ 3092344 h 5450228"/>
                <a:gd name="connsiteX71" fmla="*/ 731001 w 11057074"/>
                <a:gd name="connsiteY71" fmla="*/ 1884438 h 5450228"/>
                <a:gd name="connsiteX72" fmla="*/ 1614149 w 11057074"/>
                <a:gd name="connsiteY72" fmla="*/ 902695 h 5450228"/>
                <a:gd name="connsiteX73" fmla="*/ 3026368 w 11057074"/>
                <a:gd name="connsiteY73" fmla="*/ 1574864 h 5450228"/>
                <a:gd name="connsiteX74" fmla="*/ 2578826 w 11057074"/>
                <a:gd name="connsiteY74" fmla="*/ 3071999 h 5450228"/>
                <a:gd name="connsiteX75" fmla="*/ 2421729 w 11057074"/>
                <a:gd name="connsiteY75" fmla="*/ 3166383 h 5450228"/>
                <a:gd name="connsiteX76" fmla="*/ 3008875 w 11057074"/>
                <a:gd name="connsiteY76" fmla="*/ 3472645 h 5450228"/>
                <a:gd name="connsiteX77" fmla="*/ 3526470 w 11057074"/>
                <a:gd name="connsiteY77" fmla="*/ 3923878 h 5450228"/>
                <a:gd name="connsiteX78" fmla="*/ 5015943 w 11057074"/>
                <a:gd name="connsiteY78" fmla="*/ 2761816 h 5450228"/>
                <a:gd name="connsiteX79" fmla="*/ 4175120 w 11057074"/>
                <a:gd name="connsiteY79" fmla="*/ 1789905 h 5450228"/>
                <a:gd name="connsiteX80" fmla="*/ 4223052 w 11057074"/>
                <a:gd name="connsiteY80" fmla="*/ 928984 h 5450228"/>
                <a:gd name="connsiteX81" fmla="*/ 5505131 w 11057074"/>
                <a:gd name="connsiteY81" fmla="*/ 976 h 545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057074" h="5450228">
                  <a:moveTo>
                    <a:pt x="9181902" y="3609591"/>
                  </a:moveTo>
                  <a:cubicBezTo>
                    <a:pt x="9047443" y="3606063"/>
                    <a:pt x="8906365" y="3619611"/>
                    <a:pt x="8758407" y="3650169"/>
                  </a:cubicBezTo>
                  <a:cubicBezTo>
                    <a:pt x="8366368" y="3759695"/>
                    <a:pt x="8065574" y="3988358"/>
                    <a:pt x="7861071" y="4340891"/>
                  </a:cubicBezTo>
                  <a:cubicBezTo>
                    <a:pt x="7836197" y="4383776"/>
                    <a:pt x="7802798" y="4434182"/>
                    <a:pt x="7806102" y="4478670"/>
                  </a:cubicBezTo>
                  <a:cubicBezTo>
                    <a:pt x="7811844" y="4556014"/>
                    <a:pt x="7821190" y="4633091"/>
                    <a:pt x="7831592" y="4709619"/>
                  </a:cubicBezTo>
                  <a:lnTo>
                    <a:pt x="7854591" y="4874154"/>
                  </a:lnTo>
                  <a:lnTo>
                    <a:pt x="10563795" y="4874154"/>
                  </a:lnTo>
                  <a:lnTo>
                    <a:pt x="10534857" y="4696078"/>
                  </a:lnTo>
                  <a:cubicBezTo>
                    <a:pt x="10481466" y="4476100"/>
                    <a:pt x="10378015" y="4277184"/>
                    <a:pt x="10220334" y="4104115"/>
                  </a:cubicBezTo>
                  <a:cubicBezTo>
                    <a:pt x="9929079" y="3784438"/>
                    <a:pt x="9585278" y="3620175"/>
                    <a:pt x="9181902" y="3609591"/>
                  </a:cubicBezTo>
                  <a:close/>
                  <a:moveTo>
                    <a:pt x="9130085" y="1360141"/>
                  </a:moveTo>
                  <a:cubicBezTo>
                    <a:pt x="8814182" y="1358138"/>
                    <a:pt x="8539495" y="1561080"/>
                    <a:pt x="8444263" y="1875042"/>
                  </a:cubicBezTo>
                  <a:cubicBezTo>
                    <a:pt x="8359496" y="2154472"/>
                    <a:pt x="8479331" y="2557157"/>
                    <a:pt x="8884325" y="2727390"/>
                  </a:cubicBezTo>
                  <a:cubicBezTo>
                    <a:pt x="8961324" y="2740600"/>
                    <a:pt x="9038109" y="2763674"/>
                    <a:pt x="9115354" y="2765335"/>
                  </a:cubicBezTo>
                  <a:cubicBezTo>
                    <a:pt x="9484377" y="2773242"/>
                    <a:pt x="9794797" y="2499484"/>
                    <a:pt x="9830884" y="2140638"/>
                  </a:cubicBezTo>
                  <a:cubicBezTo>
                    <a:pt x="9867612" y="1775429"/>
                    <a:pt x="9622773" y="1442132"/>
                    <a:pt x="9267593" y="1373821"/>
                  </a:cubicBezTo>
                  <a:cubicBezTo>
                    <a:pt x="9221185" y="1364896"/>
                    <a:pt x="9175214" y="1360428"/>
                    <a:pt x="9130085" y="1360141"/>
                  </a:cubicBezTo>
                  <a:close/>
                  <a:moveTo>
                    <a:pt x="1917574" y="1358803"/>
                  </a:moveTo>
                  <a:cubicBezTo>
                    <a:pt x="1653941" y="1360816"/>
                    <a:pt x="1405146" y="1510288"/>
                    <a:pt x="1285874" y="1761882"/>
                  </a:cubicBezTo>
                  <a:cubicBezTo>
                    <a:pt x="1126484" y="2098090"/>
                    <a:pt x="1253857" y="2497199"/>
                    <a:pt x="1578474" y="2680387"/>
                  </a:cubicBezTo>
                  <a:cubicBezTo>
                    <a:pt x="1872618" y="2846386"/>
                    <a:pt x="2314603" y="2787940"/>
                    <a:pt x="2545707" y="2399509"/>
                  </a:cubicBezTo>
                  <a:cubicBezTo>
                    <a:pt x="2563767" y="2358441"/>
                    <a:pt x="2585871" y="2318639"/>
                    <a:pt x="2599254" y="2276099"/>
                  </a:cubicBezTo>
                  <a:cubicBezTo>
                    <a:pt x="2710646" y="1921947"/>
                    <a:pt x="2527343" y="1541851"/>
                    <a:pt x="2181904" y="1407623"/>
                  </a:cubicBezTo>
                  <a:cubicBezTo>
                    <a:pt x="2094977" y="1373846"/>
                    <a:pt x="2005451" y="1358133"/>
                    <a:pt x="1917574" y="1358803"/>
                  </a:cubicBezTo>
                  <a:close/>
                  <a:moveTo>
                    <a:pt x="5561275" y="595389"/>
                  </a:moveTo>
                  <a:cubicBezTo>
                    <a:pt x="5272721" y="596772"/>
                    <a:pt x="4992200" y="747805"/>
                    <a:pt x="4836775" y="1013693"/>
                  </a:cubicBezTo>
                  <a:cubicBezTo>
                    <a:pt x="4612058" y="1398129"/>
                    <a:pt x="4732920" y="1898009"/>
                    <a:pt x="5108922" y="2139265"/>
                  </a:cubicBezTo>
                  <a:cubicBezTo>
                    <a:pt x="5484011" y="2379937"/>
                    <a:pt x="5987196" y="2281467"/>
                    <a:pt x="6247917" y="1921380"/>
                  </a:cubicBezTo>
                  <a:cubicBezTo>
                    <a:pt x="6476209" y="1606084"/>
                    <a:pt x="6466098" y="1095616"/>
                    <a:pt x="6089727" y="780682"/>
                  </a:cubicBezTo>
                  <a:cubicBezTo>
                    <a:pt x="6042847" y="750086"/>
                    <a:pt x="5998137" y="715323"/>
                    <a:pt x="5948742" y="689528"/>
                  </a:cubicBezTo>
                  <a:cubicBezTo>
                    <a:pt x="5825256" y="625051"/>
                    <a:pt x="5692435" y="594760"/>
                    <a:pt x="5561275" y="595389"/>
                  </a:cubicBezTo>
                  <a:close/>
                  <a:moveTo>
                    <a:pt x="5505131" y="976"/>
                  </a:moveTo>
                  <a:cubicBezTo>
                    <a:pt x="5542537" y="-442"/>
                    <a:pt x="5580151" y="-322"/>
                    <a:pt x="5617894" y="1387"/>
                  </a:cubicBezTo>
                  <a:cubicBezTo>
                    <a:pt x="6245533" y="29821"/>
                    <a:pt x="6786950" y="460775"/>
                    <a:pt x="6948848" y="1063919"/>
                  </a:cubicBezTo>
                  <a:cubicBezTo>
                    <a:pt x="7039895" y="1403127"/>
                    <a:pt x="7008239" y="1733309"/>
                    <a:pt x="6856707" y="2049508"/>
                  </a:cubicBezTo>
                  <a:cubicBezTo>
                    <a:pt x="6705315" y="2365412"/>
                    <a:pt x="6460352" y="2590013"/>
                    <a:pt x="6107902" y="2759654"/>
                  </a:cubicBezTo>
                  <a:cubicBezTo>
                    <a:pt x="6766013" y="2951663"/>
                    <a:pt x="7249239" y="3320044"/>
                    <a:pt x="7580917" y="3897557"/>
                  </a:cubicBezTo>
                  <a:cubicBezTo>
                    <a:pt x="7866998" y="3543347"/>
                    <a:pt x="8209896" y="3309095"/>
                    <a:pt x="8660472" y="3186087"/>
                  </a:cubicBezTo>
                  <a:cubicBezTo>
                    <a:pt x="8184783" y="2934860"/>
                    <a:pt x="7916796" y="2565205"/>
                    <a:pt x="7919747" y="2040318"/>
                  </a:cubicBezTo>
                  <a:cubicBezTo>
                    <a:pt x="7921662" y="1699417"/>
                    <a:pt x="8058513" y="1405724"/>
                    <a:pt x="8313331" y="1174908"/>
                  </a:cubicBezTo>
                  <a:cubicBezTo>
                    <a:pt x="8830425" y="706527"/>
                    <a:pt x="9640553" y="769799"/>
                    <a:pt x="10067865" y="1312498"/>
                  </a:cubicBezTo>
                  <a:cubicBezTo>
                    <a:pt x="10312623" y="1623355"/>
                    <a:pt x="10393592" y="1975625"/>
                    <a:pt x="10296297" y="2360134"/>
                  </a:cubicBezTo>
                  <a:cubicBezTo>
                    <a:pt x="10200795" y="2737525"/>
                    <a:pt x="9955117" y="2996907"/>
                    <a:pt x="9589694" y="3182117"/>
                  </a:cubicBezTo>
                  <a:cubicBezTo>
                    <a:pt x="10124174" y="3338671"/>
                    <a:pt x="10524474" y="3633474"/>
                    <a:pt x="10796227" y="4093190"/>
                  </a:cubicBezTo>
                  <a:cubicBezTo>
                    <a:pt x="10915720" y="4295330"/>
                    <a:pt x="10987337" y="4506611"/>
                    <a:pt x="11024050" y="4724514"/>
                  </a:cubicBezTo>
                  <a:lnTo>
                    <a:pt x="11057074" y="4874154"/>
                  </a:lnTo>
                  <a:lnTo>
                    <a:pt x="11055238" y="5450228"/>
                  </a:lnTo>
                  <a:lnTo>
                    <a:pt x="4162445" y="5450228"/>
                  </a:lnTo>
                  <a:lnTo>
                    <a:pt x="4162445" y="5263730"/>
                  </a:lnTo>
                  <a:lnTo>
                    <a:pt x="4158722" y="5145131"/>
                  </a:lnTo>
                  <a:cubicBezTo>
                    <a:pt x="4159243" y="5054323"/>
                    <a:pt x="4161430" y="4960355"/>
                    <a:pt x="4160390" y="4860944"/>
                  </a:cubicBezTo>
                  <a:cubicBezTo>
                    <a:pt x="4372891" y="4852954"/>
                    <a:pt x="4578783" y="4857911"/>
                    <a:pt x="4784371" y="4857047"/>
                  </a:cubicBezTo>
                  <a:lnTo>
                    <a:pt x="5408533" y="4856858"/>
                  </a:lnTo>
                  <a:lnTo>
                    <a:pt x="6015827" y="4856858"/>
                  </a:lnTo>
                  <a:lnTo>
                    <a:pt x="6639989" y="4856858"/>
                  </a:lnTo>
                  <a:lnTo>
                    <a:pt x="7273012" y="4856858"/>
                  </a:lnTo>
                  <a:cubicBezTo>
                    <a:pt x="7272864" y="4610884"/>
                    <a:pt x="7195660" y="4403282"/>
                    <a:pt x="7093285" y="4189351"/>
                  </a:cubicBezTo>
                  <a:cubicBezTo>
                    <a:pt x="6739667" y="3577453"/>
                    <a:pt x="6220190" y="3265067"/>
                    <a:pt x="5524553" y="3266498"/>
                  </a:cubicBezTo>
                  <a:cubicBezTo>
                    <a:pt x="4815961" y="3267961"/>
                    <a:pt x="4162987" y="3745499"/>
                    <a:pt x="3932739" y="4416542"/>
                  </a:cubicBezTo>
                  <a:cubicBezTo>
                    <a:pt x="3914679" y="4469176"/>
                    <a:pt x="3898296" y="4522393"/>
                    <a:pt x="3878658" y="4582960"/>
                  </a:cubicBezTo>
                  <a:lnTo>
                    <a:pt x="3311881" y="4582960"/>
                  </a:lnTo>
                  <a:cubicBezTo>
                    <a:pt x="2929707" y="3675619"/>
                    <a:pt x="2107544" y="3500051"/>
                    <a:pt x="1553632" y="3653005"/>
                  </a:cubicBezTo>
                  <a:cubicBezTo>
                    <a:pt x="1023005" y="3799535"/>
                    <a:pt x="578153" y="4274434"/>
                    <a:pt x="505888" y="4745812"/>
                  </a:cubicBezTo>
                  <a:lnTo>
                    <a:pt x="501209" y="4874154"/>
                  </a:lnTo>
                  <a:lnTo>
                    <a:pt x="3021123" y="4874154"/>
                  </a:lnTo>
                  <a:lnTo>
                    <a:pt x="3021123" y="5450228"/>
                  </a:lnTo>
                  <a:lnTo>
                    <a:pt x="0" y="5450228"/>
                  </a:lnTo>
                  <a:lnTo>
                    <a:pt x="0" y="4874154"/>
                  </a:lnTo>
                  <a:lnTo>
                    <a:pt x="26862" y="4716600"/>
                  </a:lnTo>
                  <a:cubicBezTo>
                    <a:pt x="150797" y="4035463"/>
                    <a:pt x="631783" y="3428512"/>
                    <a:pt x="1450616" y="3180851"/>
                  </a:cubicBezTo>
                  <a:lnTo>
                    <a:pt x="1300391" y="3092344"/>
                  </a:lnTo>
                  <a:cubicBezTo>
                    <a:pt x="881562" y="2837607"/>
                    <a:pt x="646826" y="2359288"/>
                    <a:pt x="731001" y="1884438"/>
                  </a:cubicBezTo>
                  <a:cubicBezTo>
                    <a:pt x="820470" y="1379740"/>
                    <a:pt x="1117064" y="1042702"/>
                    <a:pt x="1614149" y="902695"/>
                  </a:cubicBezTo>
                  <a:cubicBezTo>
                    <a:pt x="2183236" y="742417"/>
                    <a:pt x="2784702" y="1033841"/>
                    <a:pt x="3026368" y="1574864"/>
                  </a:cubicBezTo>
                  <a:cubicBezTo>
                    <a:pt x="3268701" y="2117366"/>
                    <a:pt x="3080120" y="2748976"/>
                    <a:pt x="2578826" y="3071999"/>
                  </a:cubicBezTo>
                  <a:cubicBezTo>
                    <a:pt x="2527573" y="3105036"/>
                    <a:pt x="2474281" y="3134916"/>
                    <a:pt x="2421729" y="3166383"/>
                  </a:cubicBezTo>
                  <a:cubicBezTo>
                    <a:pt x="2621933" y="3268470"/>
                    <a:pt x="2829667" y="3349760"/>
                    <a:pt x="3008875" y="3472645"/>
                  </a:cubicBezTo>
                  <a:cubicBezTo>
                    <a:pt x="3191866" y="3598118"/>
                    <a:pt x="3346842" y="3764447"/>
                    <a:pt x="3526470" y="3923878"/>
                  </a:cubicBezTo>
                  <a:cubicBezTo>
                    <a:pt x="3842201" y="3353196"/>
                    <a:pt x="4329833" y="2959151"/>
                    <a:pt x="5015943" y="2761816"/>
                  </a:cubicBezTo>
                  <a:cubicBezTo>
                    <a:pt x="4575815" y="2542829"/>
                    <a:pt x="4292776" y="2232573"/>
                    <a:pt x="4175120" y="1789905"/>
                  </a:cubicBezTo>
                  <a:cubicBezTo>
                    <a:pt x="4097858" y="1499238"/>
                    <a:pt x="4115071" y="1210929"/>
                    <a:pt x="4223052" y="928984"/>
                  </a:cubicBezTo>
                  <a:cubicBezTo>
                    <a:pt x="4429609" y="389623"/>
                    <a:pt x="4944043" y="22249"/>
                    <a:pt x="5505131" y="976"/>
                  </a:cubicBezTo>
                  <a:close/>
                </a:path>
              </a:pathLst>
            </a:custGeom>
            <a:solidFill>
              <a:srgbClr val="0068B5"/>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sp>
          <p:nvSpPr>
            <p:cNvPr id="108" name="Rectangle 107">
              <a:extLst>
                <a:ext uri="{FF2B5EF4-FFF2-40B4-BE49-F238E27FC236}">
                  <a16:creationId xmlns:a16="http://schemas.microsoft.com/office/drawing/2014/main" id="{02FB1BC7-4F82-60C2-BADB-4B3B21185FC0}"/>
                </a:ext>
              </a:extLst>
            </p:cNvPr>
            <p:cNvSpPr/>
            <p:nvPr/>
          </p:nvSpPr>
          <p:spPr>
            <a:xfrm>
              <a:off x="3584088" y="5730721"/>
              <a:ext cx="576074" cy="576074"/>
            </a:xfrm>
            <a:prstGeom prst="rect">
              <a:avLst/>
            </a:prstGeom>
            <a:solidFill>
              <a:srgbClr val="00C7FD"/>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grpSp>
      <p:cxnSp>
        <p:nvCxnSpPr>
          <p:cNvPr id="110" name="Straight Connector 109">
            <a:extLst>
              <a:ext uri="{FF2B5EF4-FFF2-40B4-BE49-F238E27FC236}">
                <a16:creationId xmlns:a16="http://schemas.microsoft.com/office/drawing/2014/main" id="{58CA3470-23F8-6E03-9F80-7ACAE7FC9D24}"/>
              </a:ext>
            </a:extLst>
          </p:cNvPr>
          <p:cNvCxnSpPr>
            <a:cxnSpLocks/>
          </p:cNvCxnSpPr>
          <p:nvPr/>
        </p:nvCxnSpPr>
        <p:spPr>
          <a:xfrm>
            <a:off x="9450516" y="20682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D263862-990F-79F7-4CA1-515CE274D7FF}"/>
              </a:ext>
            </a:extLst>
          </p:cNvPr>
          <p:cNvCxnSpPr>
            <a:cxnSpLocks/>
          </p:cNvCxnSpPr>
          <p:nvPr/>
        </p:nvCxnSpPr>
        <p:spPr>
          <a:xfrm>
            <a:off x="9450516" y="29826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45F4679-6E18-70A1-4C8C-1657228ADB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220"/>
          <a:stretch/>
        </p:blipFill>
        <p:spPr>
          <a:xfrm>
            <a:off x="5804170" y="2022411"/>
            <a:ext cx="3460778" cy="915934"/>
          </a:xfrm>
          <a:prstGeom prst="rect">
            <a:avLst/>
          </a:prstGeom>
        </p:spPr>
      </p:pic>
      <p:pic>
        <p:nvPicPr>
          <p:cNvPr id="11" name="Picture 10" descr="A person holding a computer&#10;&#10;Description automatically generated">
            <a:extLst>
              <a:ext uri="{FF2B5EF4-FFF2-40B4-BE49-F238E27FC236}">
                <a16:creationId xmlns:a16="http://schemas.microsoft.com/office/drawing/2014/main" id="{6E524BF5-C988-C16B-FF4B-8F78A20CD2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1458" y="4075485"/>
            <a:ext cx="1892026" cy="2372659"/>
          </a:xfrm>
          <a:prstGeom prst="rect">
            <a:avLst/>
          </a:prstGeom>
        </p:spPr>
      </p:pic>
      <p:grpSp>
        <p:nvGrpSpPr>
          <p:cNvPr id="21" name="Group 20">
            <a:extLst>
              <a:ext uri="{FF2B5EF4-FFF2-40B4-BE49-F238E27FC236}">
                <a16:creationId xmlns:a16="http://schemas.microsoft.com/office/drawing/2014/main" id="{7FB47A72-0AED-69CB-A699-802E6F1B2AD3}"/>
              </a:ext>
            </a:extLst>
          </p:cNvPr>
          <p:cNvGrpSpPr/>
          <p:nvPr/>
        </p:nvGrpSpPr>
        <p:grpSpPr>
          <a:xfrm>
            <a:off x="4943859" y="4223780"/>
            <a:ext cx="555772" cy="488714"/>
            <a:chOff x="4943859" y="4223780"/>
            <a:chExt cx="555772" cy="488714"/>
          </a:xfrm>
        </p:grpSpPr>
        <p:sp>
          <p:nvSpPr>
            <p:cNvPr id="13" name="Rectangle 12">
              <a:extLst>
                <a:ext uri="{FF2B5EF4-FFF2-40B4-BE49-F238E27FC236}">
                  <a16:creationId xmlns:a16="http://schemas.microsoft.com/office/drawing/2014/main" id="{9637B068-64F6-A040-1AEF-A3F09724B8B9}"/>
                </a:ext>
              </a:extLst>
            </p:cNvPr>
            <p:cNvSpPr/>
            <p:nvPr/>
          </p:nvSpPr>
          <p:spPr>
            <a:xfrm>
              <a:off x="4943859" y="4340280"/>
              <a:ext cx="372214" cy="372214"/>
            </a:xfrm>
            <a:prstGeom prst="rect">
              <a:avLst/>
            </a:prstGeom>
            <a:solidFill>
              <a:schemeClr val="accent1">
                <a:alpha val="7177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7" name="Rectangle 16">
              <a:extLst>
                <a:ext uri="{FF2B5EF4-FFF2-40B4-BE49-F238E27FC236}">
                  <a16:creationId xmlns:a16="http://schemas.microsoft.com/office/drawing/2014/main" id="{E9E456A7-2BAF-FDE5-D7C4-E2CF8ABEA609}"/>
                </a:ext>
              </a:extLst>
            </p:cNvPr>
            <p:cNvSpPr/>
            <p:nvPr/>
          </p:nvSpPr>
          <p:spPr>
            <a:xfrm>
              <a:off x="5201491" y="4223780"/>
              <a:ext cx="233000" cy="233000"/>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9" name="Rectangle 18">
              <a:extLst>
                <a:ext uri="{FF2B5EF4-FFF2-40B4-BE49-F238E27FC236}">
                  <a16:creationId xmlns:a16="http://schemas.microsoft.com/office/drawing/2014/main" id="{4F84BC3B-4568-2ABC-3593-B918FFACB614}"/>
                </a:ext>
              </a:extLst>
            </p:cNvPr>
            <p:cNvSpPr/>
            <p:nvPr/>
          </p:nvSpPr>
          <p:spPr>
            <a:xfrm>
              <a:off x="5361169" y="4386446"/>
              <a:ext cx="138462" cy="138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pic>
        <p:nvPicPr>
          <p:cNvPr id="6" name="Graphic 5" descr="Shield Tick with solid fill">
            <a:extLst>
              <a:ext uri="{FF2B5EF4-FFF2-40B4-BE49-F238E27FC236}">
                <a16:creationId xmlns:a16="http://schemas.microsoft.com/office/drawing/2014/main" id="{2F6DE978-1C82-B4B8-DFF4-B8F17A749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1006" y="6198325"/>
            <a:ext cx="402771" cy="402771"/>
          </a:xfrm>
          <a:prstGeom prst="rect">
            <a:avLst/>
          </a:prstGeom>
        </p:spPr>
      </p:pic>
      <p:pic>
        <p:nvPicPr>
          <p:cNvPr id="9" name="Graphic 8" descr="Server with solid fill">
            <a:extLst>
              <a:ext uri="{FF2B5EF4-FFF2-40B4-BE49-F238E27FC236}">
                <a16:creationId xmlns:a16="http://schemas.microsoft.com/office/drawing/2014/main" id="{085C8672-C2C2-EC7A-471A-91F41F343D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0647" y="4304213"/>
            <a:ext cx="579120" cy="579120"/>
          </a:xfrm>
          <a:prstGeom prst="rect">
            <a:avLst/>
          </a:prstGeom>
        </p:spPr>
      </p:pic>
      <p:pic>
        <p:nvPicPr>
          <p:cNvPr id="10" name="Picture 9" descr="A blue and white logo">
            <a:extLst>
              <a:ext uri="{FF2B5EF4-FFF2-40B4-BE49-F238E27FC236}">
                <a16:creationId xmlns:a16="http://schemas.microsoft.com/office/drawing/2014/main" id="{D5CD58C8-2F8F-BE01-657A-9B13FA513D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7896" y="1118782"/>
            <a:ext cx="1282934" cy="721650"/>
          </a:xfrm>
          <a:prstGeom prst="rect">
            <a:avLst/>
          </a:prstGeom>
        </p:spPr>
      </p:pic>
      <p:pic>
        <p:nvPicPr>
          <p:cNvPr id="22" name="Picture 21" descr="A blue and white logo&#10;&#10;Description automatically generated">
            <a:extLst>
              <a:ext uri="{FF2B5EF4-FFF2-40B4-BE49-F238E27FC236}">
                <a16:creationId xmlns:a16="http://schemas.microsoft.com/office/drawing/2014/main" id="{2CF7AD78-E141-61D9-7E75-C5DA10D133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07189" y="1282068"/>
            <a:ext cx="935856" cy="526419"/>
          </a:xfrm>
          <a:prstGeom prst="rect">
            <a:avLst/>
          </a:prstGeom>
        </p:spPr>
      </p:pic>
      <p:graphicFrame>
        <p:nvGraphicFramePr>
          <p:cNvPr id="23" name="Table 22">
            <a:extLst>
              <a:ext uri="{FF2B5EF4-FFF2-40B4-BE49-F238E27FC236}">
                <a16:creationId xmlns:a16="http://schemas.microsoft.com/office/drawing/2014/main" id="{464101C6-1902-B673-C220-ECC6B310518C}"/>
              </a:ext>
            </a:extLst>
          </p:cNvPr>
          <p:cNvGraphicFramePr>
            <a:graphicFrameLocks noGrp="1"/>
          </p:cNvGraphicFramePr>
          <p:nvPr/>
        </p:nvGraphicFramePr>
        <p:xfrm>
          <a:off x="9307286" y="2404774"/>
          <a:ext cx="2815046" cy="488648"/>
        </p:xfrm>
        <a:graphic>
          <a:graphicData uri="http://schemas.openxmlformats.org/drawingml/2006/table">
            <a:tbl>
              <a:tblPr firstRow="1" bandRow="1">
                <a:tableStyleId>{5C22544A-7EE6-4342-B048-85BDC9FD1C3A}</a:tableStyleId>
              </a:tblPr>
              <a:tblGrid>
                <a:gridCol w="1489166">
                  <a:extLst>
                    <a:ext uri="{9D8B030D-6E8A-4147-A177-3AD203B41FA5}">
                      <a16:colId xmlns:a16="http://schemas.microsoft.com/office/drawing/2014/main" val="201983742"/>
                    </a:ext>
                  </a:extLst>
                </a:gridCol>
                <a:gridCol w="1325880">
                  <a:extLst>
                    <a:ext uri="{9D8B030D-6E8A-4147-A177-3AD203B41FA5}">
                      <a16:colId xmlns:a16="http://schemas.microsoft.com/office/drawing/2014/main" val="1118572831"/>
                    </a:ext>
                  </a:extLst>
                </a:gridCol>
              </a:tblGrid>
              <a:tr h="244324">
                <a:tc>
                  <a:txBody>
                    <a:bodyPr/>
                    <a:lstStyle/>
                    <a:p>
                      <a:r>
                        <a:rPr lang="en-US" sz="900" b="0" dirty="0">
                          <a:solidFill>
                            <a:schemeClr val="tx2"/>
                          </a:solidFill>
                        </a:rPr>
                        <a:t>Artificial Intelligence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2"/>
                          </a:solidFill>
                        </a:rPr>
                        <a:t>HPC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7343707"/>
                  </a:ext>
                </a:extLst>
              </a:tr>
              <a:tr h="244324">
                <a:tc>
                  <a:txBody>
                    <a:bodyPr/>
                    <a:lstStyle/>
                    <a:p>
                      <a:r>
                        <a:rPr lang="en-US" sz="900" b="0" dirty="0">
                          <a:solidFill>
                            <a:schemeClr val="tx2"/>
                          </a:solidFill>
                        </a:rPr>
                        <a:t>Database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dirty="0">
                          <a:solidFill>
                            <a:schemeClr val="tx2"/>
                          </a:solidFill>
                        </a:rPr>
                        <a:t>AI Host CPU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44932"/>
                  </a:ext>
                </a:extLst>
              </a:tr>
            </a:tbl>
          </a:graphicData>
        </a:graphic>
      </p:graphicFrame>
      <p:sp>
        <p:nvSpPr>
          <p:cNvPr id="3" name="TextBox 2">
            <a:extLst>
              <a:ext uri="{FF2B5EF4-FFF2-40B4-BE49-F238E27FC236}">
                <a16:creationId xmlns:a16="http://schemas.microsoft.com/office/drawing/2014/main" id="{C73822F0-21E9-D30D-0E3A-0132DA9BCCB4}"/>
              </a:ext>
            </a:extLst>
          </p:cNvPr>
          <p:cNvSpPr txBox="1"/>
          <p:nvPr/>
        </p:nvSpPr>
        <p:spPr>
          <a:xfrm>
            <a:off x="582931" y="6076529"/>
            <a:ext cx="262719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1,</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rPr>
              <a:t> See P-core section in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hlinkClick r:id="rId10"/>
              </a:rPr>
              <a:t>Refresh Pitch Deck</a:t>
            </a:r>
            <a:endPar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2,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See [7H25]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3</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[7T20]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4</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Workload geomean – see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Xeon 6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5</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[7A220]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6</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hlinkClick r:id="rId11"/>
              </a:rPr>
              <a:t>Intel Xeon 6 product deck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slide 39 (compared to DDR5)</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endParaRPr>
          </a:p>
        </p:txBody>
      </p:sp>
      <p:sp>
        <p:nvSpPr>
          <p:cNvPr id="24" name="TextBox 23">
            <a:extLst>
              <a:ext uri="{FF2B5EF4-FFF2-40B4-BE49-F238E27FC236}">
                <a16:creationId xmlns:a16="http://schemas.microsoft.com/office/drawing/2014/main" id="{8F3F7AA1-095E-2E4C-DAAE-1C4EEC69C2D2}"/>
              </a:ext>
            </a:extLst>
          </p:cNvPr>
          <p:cNvSpPr txBox="1"/>
          <p:nvPr/>
        </p:nvSpPr>
        <p:spPr>
          <a:xfrm>
            <a:off x="523373" y="776038"/>
            <a:ext cx="28575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IntelOne Text"/>
                <a:cs typeface="Arial"/>
              </a:rPr>
              <a:t>Explore the full </a:t>
            </a:r>
            <a:r>
              <a:rPr kumimoji="0" lang="en-US" sz="900" b="0" i="1" u="none" strike="noStrike" kern="1200" cap="none" spc="0" normalizeH="0" baseline="0" noProof="0" dirty="0">
                <a:ln>
                  <a:noFill/>
                </a:ln>
                <a:solidFill>
                  <a:srgbClr val="000000"/>
                </a:solidFill>
                <a:effectLst/>
                <a:uLnTx/>
                <a:uFillTx/>
                <a:latin typeface="IntelOne Text"/>
                <a:cs typeface="Arial"/>
                <a:hlinkClick r:id="rId10"/>
              </a:rPr>
              <a:t>Data Center Refresh Pitch Deck</a:t>
            </a:r>
            <a:endParaRPr kumimoji="0" lang="en-US" sz="900" b="0" i="1" u="none" strike="noStrike" kern="1200" cap="none" spc="0" normalizeH="0" baseline="0" noProof="0" dirty="0">
              <a:ln>
                <a:noFill/>
              </a:ln>
              <a:solidFill>
                <a:srgbClr val="000000"/>
              </a:solidFill>
              <a:effectLst/>
              <a:uLnTx/>
              <a:uFillTx/>
              <a:latin typeface="IntelOne Text"/>
              <a:cs typeface="Arial"/>
            </a:endParaRPr>
          </a:p>
        </p:txBody>
      </p:sp>
    </p:spTree>
    <p:extLst>
      <p:ext uri="{BB962C8B-B14F-4D97-AF65-F5344CB8AC3E}">
        <p14:creationId xmlns:p14="http://schemas.microsoft.com/office/powerpoint/2010/main" val="83694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54522DBC-7E35-628D-8586-3717731325F7}"/>
              </a:ext>
            </a:extLst>
          </p:cNvPr>
          <p:cNvSpPr txBox="1"/>
          <p:nvPr/>
        </p:nvSpPr>
        <p:spPr>
          <a:xfrm>
            <a:off x="6341735" y="3511960"/>
            <a:ext cx="4470860" cy="817359"/>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51" name="TextBox 50">
            <a:extLst>
              <a:ext uri="{FF2B5EF4-FFF2-40B4-BE49-F238E27FC236}">
                <a16:creationId xmlns:a16="http://schemas.microsoft.com/office/drawing/2014/main" id="{9A8FE666-06A4-8B6F-C0DD-C5BD0AA2355A}"/>
              </a:ext>
            </a:extLst>
          </p:cNvPr>
          <p:cNvSpPr txBox="1"/>
          <p:nvPr/>
        </p:nvSpPr>
        <p:spPr>
          <a:xfrm>
            <a:off x="6341735" y="4385690"/>
            <a:ext cx="4470860" cy="817359"/>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52" name="TextBox 51">
            <a:extLst>
              <a:ext uri="{FF2B5EF4-FFF2-40B4-BE49-F238E27FC236}">
                <a16:creationId xmlns:a16="http://schemas.microsoft.com/office/drawing/2014/main" id="{8CBF4E3E-4592-278B-AFC0-23702722CC5D}"/>
              </a:ext>
            </a:extLst>
          </p:cNvPr>
          <p:cNvSpPr txBox="1"/>
          <p:nvPr/>
        </p:nvSpPr>
        <p:spPr>
          <a:xfrm>
            <a:off x="6341735" y="5259420"/>
            <a:ext cx="4470860" cy="817359"/>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2" name="TextBox 1">
            <a:extLst>
              <a:ext uri="{FF2B5EF4-FFF2-40B4-BE49-F238E27FC236}">
                <a16:creationId xmlns:a16="http://schemas.microsoft.com/office/drawing/2014/main" id="{D53A99E6-9C1F-BC42-0BE0-3CBE896AB245}"/>
              </a:ext>
            </a:extLst>
          </p:cNvPr>
          <p:cNvSpPr txBox="1"/>
          <p:nvPr/>
        </p:nvSpPr>
        <p:spPr>
          <a:xfrm>
            <a:off x="422714" y="1031436"/>
            <a:ext cx="5673287" cy="817359"/>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17" name="TextBox 16">
            <a:extLst>
              <a:ext uri="{FF2B5EF4-FFF2-40B4-BE49-F238E27FC236}">
                <a16:creationId xmlns:a16="http://schemas.microsoft.com/office/drawing/2014/main" id="{94D3D9AB-9613-739F-BBB4-B59BEF7885F0}"/>
              </a:ext>
            </a:extLst>
          </p:cNvPr>
          <p:cNvSpPr txBox="1"/>
          <p:nvPr/>
        </p:nvSpPr>
        <p:spPr>
          <a:xfrm>
            <a:off x="422714" y="1905166"/>
            <a:ext cx="5673286" cy="1550423"/>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47" name="TextBox 46">
            <a:extLst>
              <a:ext uri="{FF2B5EF4-FFF2-40B4-BE49-F238E27FC236}">
                <a16:creationId xmlns:a16="http://schemas.microsoft.com/office/drawing/2014/main" id="{5FC52567-C3D2-CE24-3D15-BE75138139CC}"/>
              </a:ext>
            </a:extLst>
          </p:cNvPr>
          <p:cNvSpPr txBox="1"/>
          <p:nvPr/>
        </p:nvSpPr>
        <p:spPr>
          <a:xfrm>
            <a:off x="422714" y="3511960"/>
            <a:ext cx="5673287" cy="817359"/>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48" name="TextBox 47">
            <a:extLst>
              <a:ext uri="{FF2B5EF4-FFF2-40B4-BE49-F238E27FC236}">
                <a16:creationId xmlns:a16="http://schemas.microsoft.com/office/drawing/2014/main" id="{05BF9E0C-AB89-06E9-BA92-F7383FCDB4F4}"/>
              </a:ext>
            </a:extLst>
          </p:cNvPr>
          <p:cNvSpPr txBox="1"/>
          <p:nvPr/>
        </p:nvSpPr>
        <p:spPr>
          <a:xfrm>
            <a:off x="422714" y="4385690"/>
            <a:ext cx="5673287" cy="817359"/>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49" name="TextBox 48">
            <a:extLst>
              <a:ext uri="{FF2B5EF4-FFF2-40B4-BE49-F238E27FC236}">
                <a16:creationId xmlns:a16="http://schemas.microsoft.com/office/drawing/2014/main" id="{1BA200B9-BF10-28F7-BC7E-C2FA67C49E82}"/>
              </a:ext>
            </a:extLst>
          </p:cNvPr>
          <p:cNvSpPr txBox="1"/>
          <p:nvPr/>
        </p:nvSpPr>
        <p:spPr>
          <a:xfrm>
            <a:off x="422714" y="5259420"/>
            <a:ext cx="5673287" cy="817359"/>
          </a:xfrm>
          <a:prstGeom prst="rect">
            <a:avLst/>
          </a:prstGeom>
          <a:solidFill>
            <a:schemeClr val="bg1">
              <a:lumMod val="9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endParaRPr lang="en-US" sz="1200">
              <a:solidFill>
                <a:srgbClr val="0068B5"/>
              </a:solidFill>
              <a:latin typeface="IntelOne Text Medium" panose="020B0503020203020204" pitchFamily="34" charset="77"/>
            </a:endParaRPr>
          </a:p>
        </p:txBody>
      </p:sp>
      <p:sp>
        <p:nvSpPr>
          <p:cNvPr id="7" name="Subtitle And Bullet Text 1">
            <a:extLst>
              <a:ext uri="{FF2B5EF4-FFF2-40B4-BE49-F238E27FC236}">
                <a16:creationId xmlns:a16="http://schemas.microsoft.com/office/drawing/2014/main" id="{BDEEC092-298F-0AAA-09C4-3A03D25C83BF}"/>
              </a:ext>
            </a:extLst>
          </p:cNvPr>
          <p:cNvSpPr txBox="1">
            <a:spLocks noGrp="1"/>
          </p:cNvSpPr>
          <p:nvPr>
            <p:ph sz="half" idx="1"/>
          </p:nvPr>
        </p:nvSpPr>
        <p:spPr>
          <a:xfrm>
            <a:off x="1170437" y="1149245"/>
            <a:ext cx="2211156" cy="576104"/>
          </a:xfrm>
        </p:spPr>
        <p:txBody>
          <a:bodyPr vert="horz" lIns="91440" tIns="45720" rIns="91440" bIns="45720" rtlCol="0" anchor="t">
            <a:noAutofit/>
          </a:bodyPr>
          <a:lstStyle/>
          <a:p>
            <a:pPr marL="0" marR="0" indent="0">
              <a:lnSpc>
                <a:spcPct val="100000"/>
              </a:lnSpc>
              <a:spcBef>
                <a:spcPts val="400"/>
              </a:spcBef>
              <a:spcAft>
                <a:spcPts val="400"/>
              </a:spcAft>
              <a:buNone/>
            </a:pPr>
            <a:r>
              <a:rPr lang="en-US" sz="1100" b="1">
                <a:solidFill>
                  <a:srgbClr val="0068B5"/>
                </a:solidFill>
                <a:latin typeface="IntelOne Text Bold" panose="020B0503020203020204" pitchFamily="34" charset="77"/>
              </a:rPr>
              <a:t>General information</a:t>
            </a:r>
          </a:p>
          <a:p>
            <a:pPr marL="0" marR="0" indent="0">
              <a:lnSpc>
                <a:spcPct val="100000"/>
              </a:lnSpc>
              <a:spcBef>
                <a:spcPts val="400"/>
              </a:spcBef>
              <a:spcAft>
                <a:spcPts val="400"/>
              </a:spcAft>
              <a:buNone/>
            </a:pPr>
            <a:r>
              <a:rPr lang="en-US" sz="1000">
                <a:solidFill>
                  <a:srgbClr val="00B0F0"/>
                </a:solidFill>
                <a:latin typeface="IntelOne Text" panose="020B0503020203020204" pitchFamily="34" charset="77"/>
                <a:ea typeface="Aptos" panose="020B0004020202020204" pitchFamily="34" charset="0"/>
                <a:cs typeface="Times New Roman"/>
              </a:rPr>
              <a:t>Contact your Intel sales rep</a:t>
            </a:r>
            <a:endParaRPr lang="en-US" sz="1050">
              <a:solidFill>
                <a:srgbClr val="00B0F0"/>
              </a:solidFill>
              <a:latin typeface="IntelOne Text" panose="020B0503020203020204" pitchFamily="34" charset="77"/>
            </a:endParaRPr>
          </a:p>
        </p:txBody>
      </p:sp>
      <p:pic>
        <p:nvPicPr>
          <p:cNvPr id="11" name="Picture 10" descr="A close-up of several computer chips&#10;&#10;AI-generated content may be incorrect.">
            <a:extLst>
              <a:ext uri="{FF2B5EF4-FFF2-40B4-BE49-F238E27FC236}">
                <a16:creationId xmlns:a16="http://schemas.microsoft.com/office/drawing/2014/main" id="{7D2B6988-278F-006E-CFE8-6271050D4E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8306" y="0"/>
            <a:ext cx="5853694" cy="3446731"/>
          </a:xfrm>
          <a:prstGeom prst="rect">
            <a:avLst/>
          </a:prstGeom>
        </p:spPr>
      </p:pic>
      <p:sp>
        <p:nvSpPr>
          <p:cNvPr id="12" name="Rectangle 11">
            <a:extLst>
              <a:ext uri="{FF2B5EF4-FFF2-40B4-BE49-F238E27FC236}">
                <a16:creationId xmlns:a16="http://schemas.microsoft.com/office/drawing/2014/main" id="{C0C9DD47-94FE-7288-5140-E99013A38DB9}"/>
              </a:ext>
            </a:extLst>
          </p:cNvPr>
          <p:cNvSpPr/>
          <p:nvPr/>
        </p:nvSpPr>
        <p:spPr>
          <a:xfrm>
            <a:off x="11828042" y="0"/>
            <a:ext cx="363958" cy="363958"/>
          </a:xfrm>
          <a:prstGeom prst="rect">
            <a:avLst/>
          </a:prstGeom>
          <a:solidFill>
            <a:srgbClr val="00C7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1B429BF6-8C0E-C9A7-5478-4A9AAD474278}"/>
              </a:ext>
            </a:extLst>
          </p:cNvPr>
          <p:cNvSpPr txBox="1">
            <a:spLocks/>
          </p:cNvSpPr>
          <p:nvPr/>
        </p:nvSpPr>
        <p:spPr>
          <a:xfrm>
            <a:off x="422714" y="302121"/>
            <a:ext cx="11125200"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Learn More About Intel® Xeon® Processors</a:t>
            </a:r>
          </a:p>
        </p:txBody>
      </p:sp>
      <p:sp>
        <p:nvSpPr>
          <p:cNvPr id="4" name="Subtitle And Bullet Text 1">
            <a:extLst>
              <a:ext uri="{FF2B5EF4-FFF2-40B4-BE49-F238E27FC236}">
                <a16:creationId xmlns:a16="http://schemas.microsoft.com/office/drawing/2014/main" id="{A7FEB94C-F7AE-E356-F411-90309133D5CA}"/>
              </a:ext>
            </a:extLst>
          </p:cNvPr>
          <p:cNvSpPr txBox="1">
            <a:spLocks/>
          </p:cNvSpPr>
          <p:nvPr/>
        </p:nvSpPr>
        <p:spPr>
          <a:xfrm>
            <a:off x="1170437" y="2021993"/>
            <a:ext cx="3870990" cy="13623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IntelOne Display Regular" panose="020B0503020203020204" pitchFamily="34" charset="0"/>
              <a:buNone/>
            </a:pPr>
            <a:r>
              <a:rPr lang="en-US" sz="1100" b="1">
                <a:solidFill>
                  <a:srgbClr val="0068B5"/>
                </a:solidFill>
                <a:latin typeface="IntelOne Text Bold" panose="020B0503020203020204" pitchFamily="34" charset="77"/>
              </a:rPr>
              <a:t>Intel Xeon 6 processor family</a:t>
            </a:r>
          </a:p>
          <a:p>
            <a:pPr marL="0">
              <a:lnSpc>
                <a:spcPct val="100000"/>
              </a:lnSpc>
              <a:spcBef>
                <a:spcPts val="400"/>
              </a:spcBef>
              <a:spcAft>
                <a:spcPts val="400"/>
              </a:spcAft>
              <a:buFont typeface="Wingdings" pitchFamily="2" charset="2"/>
              <a:buChar char="§"/>
            </a:pPr>
            <a:r>
              <a:rPr lang="en-US" sz="1000" u="sng">
                <a:latin typeface="IntelOne Text" panose="020B0503020203020204" pitchFamily="34" charset="77"/>
                <a:cs typeface="Times New Roman"/>
                <a:hlinkClick r:id="rId4">
                  <a:extLst>
                    <a:ext uri="{A12FA001-AC4F-418D-AE19-62706E023703}">
                      <ahyp:hlinkClr xmlns:ahyp="http://schemas.microsoft.com/office/drawing/2018/hyperlinkcolor" val="tx"/>
                    </a:ext>
                  </a:extLst>
                </a:hlinkClick>
              </a:rPr>
              <a:t>Learn more about Intel Xeon 6 processors</a:t>
            </a:r>
            <a:endParaRPr lang="en-US" sz="1000" u="sng">
              <a:latin typeface="IntelOne Text" panose="020B0503020203020204" pitchFamily="34" charset="77"/>
              <a:cs typeface="Times New Roman"/>
            </a:endParaRPr>
          </a:p>
          <a:p>
            <a:pPr marL="0">
              <a:lnSpc>
                <a:spcPct val="100000"/>
              </a:lnSpc>
              <a:spcBef>
                <a:spcPts val="400"/>
              </a:spcBef>
              <a:spcAft>
                <a:spcPts val="400"/>
              </a:spcAft>
              <a:buFont typeface="Wingdings" pitchFamily="2" charset="2"/>
              <a:buChar char="§"/>
            </a:pPr>
            <a:r>
              <a:rPr lang="en-US" sz="1000" u="sng">
                <a:latin typeface="IntelOne Text" panose="020B0503020203020204" pitchFamily="34" charset="77"/>
                <a:cs typeface="Times New Roman"/>
                <a:hlinkClick r:id="rId5">
                  <a:extLst>
                    <a:ext uri="{A12FA001-AC4F-418D-AE19-62706E023703}">
                      <ahyp:hlinkClr xmlns:ahyp="http://schemas.microsoft.com/office/drawing/2018/hyperlinkcolor" val="tx"/>
                    </a:ext>
                  </a:extLst>
                </a:hlinkClick>
              </a:rPr>
              <a:t>Intel Xeon 6 product deck (30-3-30)</a:t>
            </a:r>
            <a:endParaRPr lang="en-US" sz="1000" u="sng">
              <a:latin typeface="IntelOne Text" panose="020B0503020203020204" pitchFamily="34" charset="77"/>
              <a:cs typeface="Times New Roman"/>
            </a:endParaRPr>
          </a:p>
          <a:p>
            <a:pPr marL="0">
              <a:lnSpc>
                <a:spcPct val="100000"/>
              </a:lnSpc>
              <a:spcBef>
                <a:spcPts val="400"/>
              </a:spcBef>
              <a:spcAft>
                <a:spcPts val="400"/>
              </a:spcAft>
              <a:buFont typeface="Wingdings" pitchFamily="2" charset="2"/>
              <a:buChar char="§"/>
            </a:pPr>
            <a:r>
              <a:rPr lang="en-US" sz="1000" u="sng">
                <a:latin typeface="IntelOne Text" panose="020B0503020203020204" pitchFamily="34" charset="77"/>
                <a:cs typeface="Times New Roman"/>
                <a:hlinkClick r:id="rId6">
                  <a:extLst>
                    <a:ext uri="{A12FA001-AC4F-418D-AE19-62706E023703}">
                      <ahyp:hlinkClr xmlns:ahyp="http://schemas.microsoft.com/office/drawing/2018/hyperlinkcolor" val="tx"/>
                    </a:ext>
                  </a:extLst>
                </a:hlinkClick>
              </a:rPr>
              <a:t>Read the Intel Xeon 6 processor family product brief</a:t>
            </a:r>
            <a:endParaRPr lang="en-US" sz="1000" u="sng">
              <a:latin typeface="IntelOne Text" panose="020B0503020203020204" pitchFamily="34" charset="77"/>
              <a:cs typeface="Times New Roman"/>
            </a:endParaRPr>
          </a:p>
          <a:p>
            <a:pPr marL="0">
              <a:lnSpc>
                <a:spcPct val="100000"/>
              </a:lnSpc>
              <a:spcBef>
                <a:spcPts val="400"/>
              </a:spcBef>
              <a:spcAft>
                <a:spcPts val="400"/>
              </a:spcAft>
              <a:buFont typeface="Wingdings" pitchFamily="2" charset="2"/>
              <a:buChar char="§"/>
            </a:pPr>
            <a:r>
              <a:rPr lang="en-US" sz="1000" u="sng">
                <a:latin typeface="IntelOne Text" panose="020B0503020203020204" pitchFamily="34" charset="77"/>
                <a:cs typeface="Times New Roman"/>
                <a:hlinkClick r:id="rId7">
                  <a:extLst>
                    <a:ext uri="{A12FA001-AC4F-418D-AE19-62706E023703}">
                      <ahyp:hlinkClr xmlns:ahyp="http://schemas.microsoft.com/office/drawing/2018/hyperlinkcolor" val="tx"/>
                    </a:ext>
                  </a:extLst>
                </a:hlinkClick>
              </a:rPr>
              <a:t>View the Intel Xeon 6 processor infographic</a:t>
            </a:r>
            <a:endParaRPr lang="en-US" sz="1000" u="sng">
              <a:latin typeface="IntelOne Text" panose="020B0503020203020204" pitchFamily="34" charset="77"/>
              <a:cs typeface="Times New Roman"/>
            </a:endParaRPr>
          </a:p>
          <a:p>
            <a:pPr marL="0" indent="0">
              <a:lnSpc>
                <a:spcPct val="100000"/>
              </a:lnSpc>
              <a:spcAft>
                <a:spcPts val="1200"/>
              </a:spcAft>
              <a:buNone/>
            </a:pPr>
            <a:endParaRPr lang="en-US" sz="1050">
              <a:latin typeface="IntelOne Text" panose="020B0503020203020204" pitchFamily="34" charset="77"/>
            </a:endParaRPr>
          </a:p>
        </p:txBody>
      </p:sp>
      <p:sp>
        <p:nvSpPr>
          <p:cNvPr id="8" name="Subtitle And Bullet Text 1">
            <a:extLst>
              <a:ext uri="{FF2B5EF4-FFF2-40B4-BE49-F238E27FC236}">
                <a16:creationId xmlns:a16="http://schemas.microsoft.com/office/drawing/2014/main" id="{DB8D1B7C-A286-0467-3061-0C5F8367C9DA}"/>
              </a:ext>
            </a:extLst>
          </p:cNvPr>
          <p:cNvSpPr txBox="1">
            <a:spLocks/>
          </p:cNvSpPr>
          <p:nvPr/>
        </p:nvSpPr>
        <p:spPr>
          <a:xfrm>
            <a:off x="1170437" y="3654082"/>
            <a:ext cx="4299649" cy="5887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IntelOne Display Regular" panose="020B0503020203020204" pitchFamily="34" charset="0"/>
              <a:buNone/>
            </a:pPr>
            <a:r>
              <a:rPr lang="en-US" sz="1100" b="1">
                <a:solidFill>
                  <a:srgbClr val="0068B5"/>
                </a:solidFill>
                <a:latin typeface="IntelOne Text Bold" panose="020B0503020203020204" pitchFamily="34" charset="77"/>
              </a:rPr>
              <a:t>Intel Xeon 6700P/6500P-series</a:t>
            </a:r>
          </a:p>
          <a:p>
            <a:pPr marL="0" indent="0">
              <a:lnSpc>
                <a:spcPct val="100000"/>
              </a:lnSpc>
              <a:spcBef>
                <a:spcPts val="400"/>
              </a:spcBef>
              <a:spcAft>
                <a:spcPts val="400"/>
              </a:spcAft>
              <a:buNone/>
            </a:pPr>
            <a:r>
              <a:rPr lang="en-US" sz="1000" u="sng">
                <a:latin typeface="IntelOne Text" panose="020B0503020203020204" pitchFamily="34" charset="77"/>
                <a:cs typeface="Times New Roman"/>
                <a:hlinkClick r:id="rId8">
                  <a:extLst>
                    <a:ext uri="{A12FA001-AC4F-418D-AE19-62706E023703}">
                      <ahyp:hlinkClr xmlns:ahyp="http://schemas.microsoft.com/office/drawing/2018/hyperlinkcolor" val="tx"/>
                    </a:ext>
                  </a:extLst>
                </a:hlinkClick>
              </a:rPr>
              <a:t>Read the Intel Xeon 6700P-series/6500P-series product brief</a:t>
            </a:r>
            <a:endParaRPr lang="en-US" sz="1100">
              <a:latin typeface="IntelOne Text" panose="020B0503020203020204" pitchFamily="34" charset="77"/>
            </a:endParaRPr>
          </a:p>
          <a:p>
            <a:pPr marL="91440">
              <a:lnSpc>
                <a:spcPct val="100000"/>
              </a:lnSpc>
              <a:spcAft>
                <a:spcPts val="1200"/>
              </a:spcAft>
            </a:pPr>
            <a:endParaRPr lang="en-US" sz="1050">
              <a:latin typeface="IntelOne Text" panose="020B0503020203020204" pitchFamily="34" charset="77"/>
            </a:endParaRPr>
          </a:p>
        </p:txBody>
      </p:sp>
      <p:sp>
        <p:nvSpPr>
          <p:cNvPr id="9" name="Subtitle And Bullet Text 1">
            <a:extLst>
              <a:ext uri="{FF2B5EF4-FFF2-40B4-BE49-F238E27FC236}">
                <a16:creationId xmlns:a16="http://schemas.microsoft.com/office/drawing/2014/main" id="{BC501FD4-D3F1-8A4E-3B41-1DAC8AE3AC31}"/>
              </a:ext>
            </a:extLst>
          </p:cNvPr>
          <p:cNvSpPr txBox="1">
            <a:spLocks/>
          </p:cNvSpPr>
          <p:nvPr/>
        </p:nvSpPr>
        <p:spPr>
          <a:xfrm>
            <a:off x="1170437" y="4523113"/>
            <a:ext cx="3870990" cy="53018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IntelOne Display Regular" panose="020B0503020203020204" pitchFamily="34" charset="0"/>
              <a:buNone/>
            </a:pPr>
            <a:r>
              <a:rPr lang="en-US" sz="1100" b="1">
                <a:solidFill>
                  <a:srgbClr val="0068B5"/>
                </a:solidFill>
                <a:latin typeface="IntelOne Text Bold" panose="020B0503020203020204" pitchFamily="34" charset="77"/>
              </a:rPr>
              <a:t>1-socket processor (6700P)</a:t>
            </a:r>
            <a:endParaRPr lang="en-US" sz="1100" b="1">
              <a:solidFill>
                <a:srgbClr val="0068B5"/>
              </a:solidFill>
              <a:latin typeface="IntelOne Text Bold" panose="020B0503020203020204" pitchFamily="34" charset="77"/>
              <a:hlinkClick r:id="rId9">
                <a:extLst>
                  <a:ext uri="{A12FA001-AC4F-418D-AE19-62706E023703}">
                    <ahyp:hlinkClr xmlns:ahyp="http://schemas.microsoft.com/office/drawing/2018/hyperlinkcolor" val="tx"/>
                  </a:ext>
                </a:extLst>
              </a:hlinkClick>
            </a:endParaRPr>
          </a:p>
          <a:p>
            <a:pPr marL="0" indent="0">
              <a:lnSpc>
                <a:spcPct val="100000"/>
              </a:lnSpc>
              <a:spcBef>
                <a:spcPts val="400"/>
              </a:spcBef>
              <a:spcAft>
                <a:spcPts val="400"/>
              </a:spcAft>
              <a:buNone/>
            </a:pPr>
            <a:r>
              <a:rPr lang="en-US" sz="1000" u="sng">
                <a:latin typeface="IntelOne Text" panose="020B0503020203020204" pitchFamily="34" charset="77"/>
                <a:cs typeface="Times New Roman"/>
                <a:hlinkClick r:id="rId9">
                  <a:extLst>
                    <a:ext uri="{A12FA001-AC4F-418D-AE19-62706E023703}">
                      <ahyp:hlinkClr xmlns:ahyp="http://schemas.microsoft.com/office/drawing/2018/hyperlinkcolor" val="tx"/>
                    </a:ext>
                  </a:extLst>
                </a:hlinkClick>
              </a:rPr>
              <a:t>Learn about 1S/R1S positioning and value propositions</a:t>
            </a:r>
            <a:endParaRPr lang="en-US" sz="1000" u="sng">
              <a:latin typeface="IntelOne Text" panose="020B0503020203020204" pitchFamily="34" charset="77"/>
              <a:cs typeface="Times New Roman"/>
            </a:endParaRPr>
          </a:p>
          <a:p>
            <a:pPr marL="0" indent="0">
              <a:lnSpc>
                <a:spcPct val="100000"/>
              </a:lnSpc>
              <a:spcAft>
                <a:spcPts val="1200"/>
              </a:spcAft>
              <a:buNone/>
            </a:pPr>
            <a:endParaRPr lang="en-US" sz="1050">
              <a:latin typeface="IntelOne Text" panose="020B0503020203020204" pitchFamily="34" charset="77"/>
            </a:endParaRPr>
          </a:p>
        </p:txBody>
      </p:sp>
      <p:sp>
        <p:nvSpPr>
          <p:cNvPr id="10" name="Subtitle And Bullet Text 1">
            <a:extLst>
              <a:ext uri="{FF2B5EF4-FFF2-40B4-BE49-F238E27FC236}">
                <a16:creationId xmlns:a16="http://schemas.microsoft.com/office/drawing/2014/main" id="{ED7D7963-B764-635C-7220-C8A2F8BD3AA7}"/>
              </a:ext>
            </a:extLst>
          </p:cNvPr>
          <p:cNvSpPr txBox="1">
            <a:spLocks/>
          </p:cNvSpPr>
          <p:nvPr/>
        </p:nvSpPr>
        <p:spPr>
          <a:xfrm>
            <a:off x="7096686" y="3511960"/>
            <a:ext cx="3715909" cy="57885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IntelOne Display Regular" panose="020B0503020203020204" pitchFamily="34" charset="0"/>
              <a:buNone/>
            </a:pPr>
            <a:r>
              <a:rPr lang="en-US" sz="1100" b="1" dirty="0">
                <a:solidFill>
                  <a:srgbClr val="0068B5"/>
                </a:solidFill>
                <a:latin typeface="IntelOne Text Bold" panose="020B0503020203020204" pitchFamily="34" charset="77"/>
              </a:rPr>
              <a:t>Refresh and Consolidation</a:t>
            </a:r>
          </a:p>
          <a:p>
            <a:pPr>
              <a:lnSpc>
                <a:spcPct val="100000"/>
              </a:lnSpc>
              <a:spcBef>
                <a:spcPts val="400"/>
              </a:spcBef>
              <a:spcAft>
                <a:spcPts val="400"/>
              </a:spcAft>
              <a:buFont typeface="Wingdings" panose="05000000000000000000" pitchFamily="2" charset="2"/>
              <a:buChar char="§"/>
            </a:pPr>
            <a:r>
              <a:rPr lang="en-US" sz="1050" dirty="0">
                <a:latin typeface="IntelOne Text" panose="020B0503020203020204" pitchFamily="34" charset="77"/>
                <a:hlinkClick r:id="rId10">
                  <a:extLst>
                    <a:ext uri="{A12FA001-AC4F-418D-AE19-62706E023703}">
                      <ahyp:hlinkClr xmlns:ahyp="http://schemas.microsoft.com/office/drawing/2018/hyperlinkcolor" val="tx"/>
                    </a:ext>
                  </a:extLst>
                </a:hlinkClick>
              </a:rPr>
              <a:t>View the refresh and consolidation infographic</a:t>
            </a:r>
          </a:p>
          <a:p>
            <a:pPr>
              <a:lnSpc>
                <a:spcPct val="100000"/>
              </a:lnSpc>
              <a:spcBef>
                <a:spcPts val="400"/>
              </a:spcBef>
              <a:spcAft>
                <a:spcPts val="400"/>
              </a:spcAft>
              <a:buFont typeface="Wingdings" panose="05000000000000000000" pitchFamily="2" charset="2"/>
              <a:buChar char="§"/>
            </a:pPr>
            <a:r>
              <a:rPr lang="en-US" sz="1050" dirty="0">
                <a:latin typeface="IntelOne Text" panose="020B0503020203020204" pitchFamily="34" charset="77"/>
                <a:hlinkClick r:id="rId11">
                  <a:extLst>
                    <a:ext uri="{A12FA001-AC4F-418D-AE19-62706E023703}">
                      <ahyp:hlinkClr xmlns:ahyp="http://schemas.microsoft.com/office/drawing/2018/hyperlinkcolor" val="tx"/>
                    </a:ext>
                  </a:extLst>
                </a:hlinkClick>
              </a:rPr>
              <a:t>Server refresh and consolidation pitch deck</a:t>
            </a:r>
            <a:endParaRPr lang="en-US" sz="1050" dirty="0">
              <a:latin typeface="IntelOne Text" panose="020B0503020203020204" pitchFamily="34" charset="77"/>
            </a:endParaRPr>
          </a:p>
          <a:p>
            <a:pPr marL="0" indent="0">
              <a:lnSpc>
                <a:spcPct val="100000"/>
              </a:lnSpc>
              <a:spcBef>
                <a:spcPts val="400"/>
              </a:spcBef>
              <a:spcAft>
                <a:spcPts val="400"/>
              </a:spcAft>
              <a:buNone/>
            </a:pPr>
            <a:endParaRPr lang="en-US" sz="1050" dirty="0">
              <a:latin typeface="IntelOne Text" panose="020B0503020203020204" pitchFamily="34" charset="77"/>
            </a:endParaRPr>
          </a:p>
        </p:txBody>
      </p:sp>
      <p:sp>
        <p:nvSpPr>
          <p:cNvPr id="13" name="Subtitle And Bullet Text 1">
            <a:extLst>
              <a:ext uri="{FF2B5EF4-FFF2-40B4-BE49-F238E27FC236}">
                <a16:creationId xmlns:a16="http://schemas.microsoft.com/office/drawing/2014/main" id="{613EB1B2-E6C1-D2B9-ADD9-D2724D2AAD81}"/>
              </a:ext>
            </a:extLst>
          </p:cNvPr>
          <p:cNvSpPr txBox="1">
            <a:spLocks/>
          </p:cNvSpPr>
          <p:nvPr/>
        </p:nvSpPr>
        <p:spPr>
          <a:xfrm>
            <a:off x="7096686" y="4523113"/>
            <a:ext cx="4003507" cy="6206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IntelOne Display Regular" panose="020B0503020203020204" pitchFamily="34" charset="0"/>
              <a:buNone/>
            </a:pPr>
            <a:r>
              <a:rPr lang="en-US" sz="1100" b="1">
                <a:solidFill>
                  <a:srgbClr val="0068B5"/>
                </a:solidFill>
                <a:latin typeface="IntelOne Text Bold" panose="020B0503020203020204" pitchFamily="34" charset="77"/>
              </a:rPr>
              <a:t>Security</a:t>
            </a:r>
            <a:endParaRPr lang="en-US" sz="1100" b="1">
              <a:solidFill>
                <a:srgbClr val="0068B5"/>
              </a:solidFill>
              <a:latin typeface="IntelOne Text Bold" panose="020B0503020203020204" pitchFamily="34" charset="77"/>
              <a:hlinkClick r:id="rId12">
                <a:extLst>
                  <a:ext uri="{A12FA001-AC4F-418D-AE19-62706E023703}">
                    <ahyp:hlinkClr xmlns:ahyp="http://schemas.microsoft.com/office/drawing/2018/hyperlinkcolor" val="tx"/>
                  </a:ext>
                </a:extLst>
              </a:hlinkClick>
            </a:endParaRPr>
          </a:p>
          <a:p>
            <a:pPr marL="0" indent="0">
              <a:lnSpc>
                <a:spcPct val="100000"/>
              </a:lnSpc>
              <a:spcBef>
                <a:spcPts val="400"/>
              </a:spcBef>
              <a:spcAft>
                <a:spcPts val="400"/>
              </a:spcAft>
              <a:buNone/>
            </a:pPr>
            <a:r>
              <a:rPr lang="en-US" sz="1050">
                <a:latin typeface="IntelOne Text" panose="020B0503020203020204" pitchFamily="34" charset="77"/>
                <a:hlinkClick r:id="rId12">
                  <a:extLst>
                    <a:ext uri="{A12FA001-AC4F-418D-AE19-62706E023703}">
                      <ahyp:hlinkClr xmlns:ahyp="http://schemas.microsoft.com/office/drawing/2018/hyperlinkcolor" val="tx"/>
                    </a:ext>
                  </a:extLst>
                </a:hlinkClick>
              </a:rPr>
              <a:t>View the “Data Center Security” gold deck</a:t>
            </a:r>
            <a:endParaRPr lang="en-US" sz="1050">
              <a:latin typeface="IntelOne Text" panose="020B0503020203020204" pitchFamily="34" charset="77"/>
            </a:endParaRPr>
          </a:p>
        </p:txBody>
      </p:sp>
      <p:sp>
        <p:nvSpPr>
          <p:cNvPr id="14" name="Subtitle And Bullet Text 1">
            <a:extLst>
              <a:ext uri="{FF2B5EF4-FFF2-40B4-BE49-F238E27FC236}">
                <a16:creationId xmlns:a16="http://schemas.microsoft.com/office/drawing/2014/main" id="{72D2163E-014C-9225-7DA1-B8E995D9A95D}"/>
              </a:ext>
            </a:extLst>
          </p:cNvPr>
          <p:cNvSpPr txBox="1">
            <a:spLocks/>
          </p:cNvSpPr>
          <p:nvPr/>
        </p:nvSpPr>
        <p:spPr>
          <a:xfrm>
            <a:off x="1170437" y="5371119"/>
            <a:ext cx="4183978" cy="6001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IntelOne Display Regular" panose="020B0503020203020204" pitchFamily="34" charset="0"/>
              <a:buNone/>
            </a:pPr>
            <a:r>
              <a:rPr lang="en-US" sz="1100" b="1">
                <a:solidFill>
                  <a:srgbClr val="0068B5"/>
                </a:solidFill>
                <a:latin typeface="IntelOne Text Bold" panose="020B0503020203020204" pitchFamily="34" charset="77"/>
              </a:rPr>
              <a:t>AI</a:t>
            </a:r>
          </a:p>
          <a:p>
            <a:pPr marL="0" indent="0">
              <a:lnSpc>
                <a:spcPct val="100000"/>
              </a:lnSpc>
              <a:spcBef>
                <a:spcPts val="400"/>
              </a:spcBef>
              <a:spcAft>
                <a:spcPts val="400"/>
              </a:spcAft>
              <a:buNone/>
            </a:pPr>
            <a:r>
              <a:rPr lang="en-US" sz="1050">
                <a:latin typeface="IntelOne Text" panose="020B0503020203020204" pitchFamily="34" charset="77"/>
                <a:hlinkClick r:id="rId13">
                  <a:extLst>
                    <a:ext uri="{A12FA001-AC4F-418D-AE19-62706E023703}">
                      <ahyp:hlinkClr xmlns:ahyp="http://schemas.microsoft.com/office/drawing/2018/hyperlinkcolor" val="tx"/>
                    </a:ext>
                  </a:extLst>
                </a:hlinkClick>
              </a:rPr>
              <a:t>View the “Bringing AI Everywhere” narrative and gold deck</a:t>
            </a:r>
            <a:endParaRPr lang="en-US" sz="1050">
              <a:latin typeface="IntelOne Text" panose="020B0503020203020204" pitchFamily="34" charset="77"/>
            </a:endParaRPr>
          </a:p>
        </p:txBody>
      </p:sp>
      <p:sp>
        <p:nvSpPr>
          <p:cNvPr id="15" name="Subtitle And Bullet Text 1">
            <a:extLst>
              <a:ext uri="{FF2B5EF4-FFF2-40B4-BE49-F238E27FC236}">
                <a16:creationId xmlns:a16="http://schemas.microsoft.com/office/drawing/2014/main" id="{1EEA914C-276E-FD2E-22BC-6EDF8C8E939C}"/>
              </a:ext>
            </a:extLst>
          </p:cNvPr>
          <p:cNvSpPr txBox="1">
            <a:spLocks/>
          </p:cNvSpPr>
          <p:nvPr/>
        </p:nvSpPr>
        <p:spPr>
          <a:xfrm>
            <a:off x="7096686" y="5371119"/>
            <a:ext cx="3730531" cy="5747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spcAft>
                <a:spcPts val="400"/>
              </a:spcAft>
              <a:buFont typeface="IntelOne Display Regular" panose="020B0503020203020204" pitchFamily="34" charset="0"/>
              <a:buNone/>
            </a:pPr>
            <a:r>
              <a:rPr lang="en-US" sz="1100" b="1">
                <a:solidFill>
                  <a:srgbClr val="0068B5"/>
                </a:solidFill>
                <a:latin typeface="IntelOne Text Bold" panose="020B0503020203020204" pitchFamily="34" charset="77"/>
              </a:rPr>
              <a:t>Xeon Processor Advisor Tool</a:t>
            </a:r>
            <a:endParaRPr lang="en-US" sz="1100" b="1">
              <a:solidFill>
                <a:srgbClr val="0068B5"/>
              </a:solidFill>
              <a:latin typeface="IntelOne Text Bold" panose="020B0503020203020204" pitchFamily="34" charset="77"/>
              <a:hlinkClick r:id="rId14">
                <a:extLst>
                  <a:ext uri="{A12FA001-AC4F-418D-AE19-62706E023703}">
                    <ahyp:hlinkClr xmlns:ahyp="http://schemas.microsoft.com/office/drawing/2018/hyperlinkcolor" val="tx"/>
                  </a:ext>
                </a:extLst>
              </a:hlinkClick>
            </a:endParaRPr>
          </a:p>
          <a:p>
            <a:pPr marL="0" indent="0">
              <a:lnSpc>
                <a:spcPct val="100000"/>
              </a:lnSpc>
              <a:spcBef>
                <a:spcPts val="400"/>
              </a:spcBef>
              <a:spcAft>
                <a:spcPts val="400"/>
              </a:spcAft>
              <a:buNone/>
            </a:pPr>
            <a:r>
              <a:rPr lang="en-US" sz="1050">
                <a:latin typeface="IntelOne Text" panose="020B0503020203020204" pitchFamily="34" charset="77"/>
                <a:hlinkClick r:id="rId14">
                  <a:extLst>
                    <a:ext uri="{A12FA001-AC4F-418D-AE19-62706E023703}">
                      <ahyp:hlinkClr xmlns:ahyp="http://schemas.microsoft.com/office/drawing/2018/hyperlinkcolor" val="tx"/>
                    </a:ext>
                  </a:extLst>
                </a:hlinkClick>
              </a:rPr>
              <a:t>Visit the Intel Xeon Processor Advisor Tool Suite</a:t>
            </a:r>
            <a:endParaRPr lang="en-US" sz="1050">
              <a:latin typeface="IntelOne Text" panose="020B0503020203020204" pitchFamily="34" charset="77"/>
            </a:endParaRPr>
          </a:p>
          <a:p>
            <a:pPr marL="91440">
              <a:lnSpc>
                <a:spcPct val="100000"/>
              </a:lnSpc>
              <a:spcAft>
                <a:spcPts val="1200"/>
              </a:spcAft>
            </a:pPr>
            <a:endParaRPr lang="en-US" sz="1050">
              <a:latin typeface="IntelOne Text" panose="020B0503020203020204" pitchFamily="34" charset="77"/>
            </a:endParaRPr>
          </a:p>
        </p:txBody>
      </p:sp>
      <p:pic>
        <p:nvPicPr>
          <p:cNvPr id="37" name="Picture 36" descr="A blue shield with a lock&#10;&#10;AI-generated content may be incorrect.">
            <a:extLst>
              <a:ext uri="{FF2B5EF4-FFF2-40B4-BE49-F238E27FC236}">
                <a16:creationId xmlns:a16="http://schemas.microsoft.com/office/drawing/2014/main" id="{4ABC8051-3C2C-25CE-C9B1-B7E40CDE45A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30521" y="4560431"/>
            <a:ext cx="442484" cy="506660"/>
          </a:xfrm>
          <a:prstGeom prst="rect">
            <a:avLst/>
          </a:prstGeom>
        </p:spPr>
      </p:pic>
      <p:pic>
        <p:nvPicPr>
          <p:cNvPr id="38" name="Picture 37" descr="A blue and black logo&#10;&#10;AI-generated content may be incorrect.">
            <a:extLst>
              <a:ext uri="{FF2B5EF4-FFF2-40B4-BE49-F238E27FC236}">
                <a16:creationId xmlns:a16="http://schemas.microsoft.com/office/drawing/2014/main" id="{1A166740-4B74-4A3A-9FBA-8F5AB9A3950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32934" y="2494698"/>
            <a:ext cx="416897" cy="416897"/>
          </a:xfrm>
          <a:prstGeom prst="rect">
            <a:avLst/>
          </a:prstGeom>
        </p:spPr>
      </p:pic>
      <p:pic>
        <p:nvPicPr>
          <p:cNvPr id="39" name="software-services-level1-2c.png" descr="software-services-level1-2 color icon">
            <a:extLst>
              <a:ext uri="{FF2B5EF4-FFF2-40B4-BE49-F238E27FC236}">
                <a16:creationId xmlns:a16="http://schemas.microsoft.com/office/drawing/2014/main" id="{37CF82FB-1FC2-113A-E11D-FA1F04EF09F6}"/>
              </a:ext>
            </a:extLst>
          </p:cNvPr>
          <p:cNvPicPr>
            <a:picLocks noChangeAspect="1"/>
          </p:cNvPicPr>
          <p:nvPr/>
        </p:nvPicPr>
        <p:blipFill>
          <a:blip r:embed="rId17" cstate="screen">
            <a:extLst>
              <a:ext uri="{28A0092B-C50C-407E-A947-70E740481C1C}">
                <a14:useLocalDpi xmlns:a14="http://schemas.microsoft.com/office/drawing/2010/main"/>
              </a:ext>
            </a:extLst>
          </a:blip>
          <a:srcRect l="495" r="495"/>
          <a:stretch>
            <a:fillRect/>
          </a:stretch>
        </p:blipFill>
        <p:spPr>
          <a:xfrm>
            <a:off x="6511364" y="5414852"/>
            <a:ext cx="480799" cy="480798"/>
          </a:xfrm>
          <a:prstGeom prst="rect">
            <a:avLst/>
          </a:prstGeom>
          <a:ln w="12700">
            <a:miter lim="400000"/>
          </a:ln>
        </p:spPr>
      </p:pic>
      <p:pic>
        <p:nvPicPr>
          <p:cNvPr id="40" name="document-level1-2c.png" descr="document-level1-2 color icon">
            <a:extLst>
              <a:ext uri="{FF2B5EF4-FFF2-40B4-BE49-F238E27FC236}">
                <a16:creationId xmlns:a16="http://schemas.microsoft.com/office/drawing/2014/main" id="{B8934EE8-3E3F-4DBB-A3A1-715FCA023D6D}"/>
              </a:ext>
            </a:extLst>
          </p:cNvPr>
          <p:cNvPicPr>
            <a:picLocks noChangeAspect="1"/>
          </p:cNvPicPr>
          <p:nvPr/>
        </p:nvPicPr>
        <p:blipFill>
          <a:blip r:embed="rId18" cstate="screen">
            <a:extLst>
              <a:ext uri="{28A0092B-C50C-407E-A947-70E740481C1C}">
                <a14:useLocalDpi xmlns:a14="http://schemas.microsoft.com/office/drawing/2010/main"/>
              </a:ext>
            </a:extLst>
          </a:blip>
          <a:srcRect l="495" r="495"/>
          <a:stretch>
            <a:fillRect/>
          </a:stretch>
        </p:blipFill>
        <p:spPr>
          <a:xfrm>
            <a:off x="605609" y="1172673"/>
            <a:ext cx="480798" cy="480798"/>
          </a:xfrm>
          <a:prstGeom prst="rect">
            <a:avLst/>
          </a:prstGeom>
          <a:ln w="12700">
            <a:miter lim="400000"/>
          </a:ln>
        </p:spPr>
      </p:pic>
      <p:pic>
        <p:nvPicPr>
          <p:cNvPr id="41" name="Picture 40" descr="A blue and black logo&#10;&#10;AI-generated content may be incorrect.">
            <a:extLst>
              <a:ext uri="{FF2B5EF4-FFF2-40B4-BE49-F238E27FC236}">
                <a16:creationId xmlns:a16="http://schemas.microsoft.com/office/drawing/2014/main" id="{98B9B0F9-E021-16A4-7B31-52C9D8A22C6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5502" y="3711151"/>
            <a:ext cx="416897" cy="416897"/>
          </a:xfrm>
          <a:prstGeom prst="rect">
            <a:avLst/>
          </a:prstGeom>
        </p:spPr>
      </p:pic>
      <p:grpSp>
        <p:nvGrpSpPr>
          <p:cNvPr id="42" name="Group 41">
            <a:extLst>
              <a:ext uri="{FF2B5EF4-FFF2-40B4-BE49-F238E27FC236}">
                <a16:creationId xmlns:a16="http://schemas.microsoft.com/office/drawing/2014/main" id="{9C3F2CAA-9C9B-8F01-D402-5F6C84369AED}"/>
              </a:ext>
            </a:extLst>
          </p:cNvPr>
          <p:cNvGrpSpPr>
            <a:grpSpLocks noChangeAspect="1"/>
          </p:cNvGrpSpPr>
          <p:nvPr/>
        </p:nvGrpSpPr>
        <p:grpSpPr>
          <a:xfrm>
            <a:off x="581963" y="5432894"/>
            <a:ext cx="463974" cy="461665"/>
            <a:chOff x="5081230" y="2419290"/>
            <a:chExt cx="2029522" cy="2019432"/>
          </a:xfrm>
        </p:grpSpPr>
        <p:sp>
          <p:nvSpPr>
            <p:cNvPr id="43" name="Freeform: Shape 1087">
              <a:extLst>
                <a:ext uri="{FF2B5EF4-FFF2-40B4-BE49-F238E27FC236}">
                  <a16:creationId xmlns:a16="http://schemas.microsoft.com/office/drawing/2014/main" id="{D80B8135-8D56-5ACC-F9A6-9D2A2C496B79}"/>
                </a:ext>
              </a:extLst>
            </p:cNvPr>
            <p:cNvSpPr/>
            <p:nvPr/>
          </p:nvSpPr>
          <p:spPr>
            <a:xfrm>
              <a:off x="5283182" y="2621230"/>
              <a:ext cx="201942" cy="201942"/>
            </a:xfrm>
            <a:custGeom>
              <a:avLst/>
              <a:gdLst>
                <a:gd name="connsiteX0" fmla="*/ 0 w 87998"/>
                <a:gd name="connsiteY0" fmla="*/ 0 h 87998"/>
                <a:gd name="connsiteX1" fmla="*/ 87999 w 87998"/>
                <a:gd name="connsiteY1" fmla="*/ 0 h 87998"/>
                <a:gd name="connsiteX2" fmla="*/ 87999 w 87998"/>
                <a:gd name="connsiteY2" fmla="*/ 87999 h 87998"/>
                <a:gd name="connsiteX3" fmla="*/ 0 w 87998"/>
                <a:gd name="connsiteY3" fmla="*/ 87999 h 87998"/>
              </a:gdLst>
              <a:ahLst/>
              <a:cxnLst>
                <a:cxn ang="0">
                  <a:pos x="connsiteX0" y="connsiteY0"/>
                </a:cxn>
                <a:cxn ang="0">
                  <a:pos x="connsiteX1" y="connsiteY1"/>
                </a:cxn>
                <a:cxn ang="0">
                  <a:pos x="connsiteX2" y="connsiteY2"/>
                </a:cxn>
                <a:cxn ang="0">
                  <a:pos x="connsiteX3" y="connsiteY3"/>
                </a:cxn>
              </a:cxnLst>
              <a:rect l="l" t="t" r="r" b="b"/>
              <a:pathLst>
                <a:path w="87998" h="87998">
                  <a:moveTo>
                    <a:pt x="0" y="0"/>
                  </a:moveTo>
                  <a:lnTo>
                    <a:pt x="87999" y="0"/>
                  </a:lnTo>
                  <a:lnTo>
                    <a:pt x="87999" y="87999"/>
                  </a:lnTo>
                  <a:lnTo>
                    <a:pt x="0" y="87999"/>
                  </a:lnTo>
                  <a:close/>
                </a:path>
              </a:pathLst>
            </a:custGeom>
            <a:solidFill>
              <a:srgbClr val="00C7FD"/>
            </a:solidFill>
            <a:ln w="43656" cap="flat">
              <a:noFill/>
              <a:prstDash val="solid"/>
              <a:miter/>
            </a:ln>
          </p:spPr>
          <p:txBody>
            <a:bodyPr rtlCol="0" anchor="ctr"/>
            <a:lstStyle/>
            <a:p>
              <a:endParaRPr lang="en-US"/>
            </a:p>
          </p:txBody>
        </p:sp>
        <p:sp>
          <p:nvSpPr>
            <p:cNvPr id="44" name="Freeform: Shape 1088">
              <a:extLst>
                <a:ext uri="{FF2B5EF4-FFF2-40B4-BE49-F238E27FC236}">
                  <a16:creationId xmlns:a16="http://schemas.microsoft.com/office/drawing/2014/main" id="{92035911-B7B6-1FE4-5C22-45FF82F802E7}"/>
                </a:ext>
              </a:extLst>
            </p:cNvPr>
            <p:cNvSpPr/>
            <p:nvPr/>
          </p:nvSpPr>
          <p:spPr>
            <a:xfrm>
              <a:off x="5081238" y="2419286"/>
              <a:ext cx="2029525" cy="2019428"/>
            </a:xfrm>
            <a:custGeom>
              <a:avLst/>
              <a:gdLst>
                <a:gd name="connsiteX0" fmla="*/ 884386 w 884385"/>
                <a:gd name="connsiteY0" fmla="*/ 395994 h 879985"/>
                <a:gd name="connsiteX1" fmla="*/ 884386 w 884385"/>
                <a:gd name="connsiteY1" fmla="*/ 263996 h 879985"/>
                <a:gd name="connsiteX2" fmla="*/ 796387 w 884385"/>
                <a:gd name="connsiteY2" fmla="*/ 263996 h 879985"/>
                <a:gd name="connsiteX3" fmla="*/ 796387 w 884385"/>
                <a:gd name="connsiteY3" fmla="*/ 149598 h 879985"/>
                <a:gd name="connsiteX4" fmla="*/ 734788 w 884385"/>
                <a:gd name="connsiteY4" fmla="*/ 87999 h 879985"/>
                <a:gd name="connsiteX5" fmla="*/ 620390 w 884385"/>
                <a:gd name="connsiteY5" fmla="*/ 87999 h 879985"/>
                <a:gd name="connsiteX6" fmla="*/ 620390 w 884385"/>
                <a:gd name="connsiteY6" fmla="*/ 0 h 879985"/>
                <a:gd name="connsiteX7" fmla="*/ 488392 w 884385"/>
                <a:gd name="connsiteY7" fmla="*/ 0 h 879985"/>
                <a:gd name="connsiteX8" fmla="*/ 488392 w 884385"/>
                <a:gd name="connsiteY8" fmla="*/ 87999 h 879985"/>
                <a:gd name="connsiteX9" fmla="*/ 400394 w 884385"/>
                <a:gd name="connsiteY9" fmla="*/ 87999 h 879985"/>
                <a:gd name="connsiteX10" fmla="*/ 400394 w 884385"/>
                <a:gd name="connsiteY10" fmla="*/ 0 h 879985"/>
                <a:gd name="connsiteX11" fmla="*/ 268396 w 884385"/>
                <a:gd name="connsiteY11" fmla="*/ 0 h 879985"/>
                <a:gd name="connsiteX12" fmla="*/ 268396 w 884385"/>
                <a:gd name="connsiteY12" fmla="*/ 87999 h 879985"/>
                <a:gd name="connsiteX13" fmla="*/ 219996 w 884385"/>
                <a:gd name="connsiteY13" fmla="*/ 87999 h 879985"/>
                <a:gd name="connsiteX14" fmla="*/ 219996 w 884385"/>
                <a:gd name="connsiteY14" fmla="*/ 175997 h 879985"/>
                <a:gd name="connsiteX15" fmla="*/ 703989 w 884385"/>
                <a:gd name="connsiteY15" fmla="*/ 175997 h 879985"/>
                <a:gd name="connsiteX16" fmla="*/ 703989 w 884385"/>
                <a:gd name="connsiteY16" fmla="*/ 703989 h 879985"/>
                <a:gd name="connsiteX17" fmla="*/ 175997 w 884385"/>
                <a:gd name="connsiteY17" fmla="*/ 703989 h 879985"/>
                <a:gd name="connsiteX18" fmla="*/ 175997 w 884385"/>
                <a:gd name="connsiteY18" fmla="*/ 219996 h 879985"/>
                <a:gd name="connsiteX19" fmla="*/ 87999 w 884385"/>
                <a:gd name="connsiteY19" fmla="*/ 219996 h 879985"/>
                <a:gd name="connsiteX20" fmla="*/ 87999 w 884385"/>
                <a:gd name="connsiteY20" fmla="*/ 263996 h 879985"/>
                <a:gd name="connsiteX21" fmla="*/ 0 w 884385"/>
                <a:gd name="connsiteY21" fmla="*/ 263996 h 879985"/>
                <a:gd name="connsiteX22" fmla="*/ 0 w 884385"/>
                <a:gd name="connsiteY22" fmla="*/ 395994 h 879985"/>
                <a:gd name="connsiteX23" fmla="*/ 87999 w 884385"/>
                <a:gd name="connsiteY23" fmla="*/ 395994 h 879985"/>
                <a:gd name="connsiteX24" fmla="*/ 87999 w 884385"/>
                <a:gd name="connsiteY24" fmla="*/ 483992 h 879985"/>
                <a:gd name="connsiteX25" fmla="*/ 0 w 884385"/>
                <a:gd name="connsiteY25" fmla="*/ 483992 h 879985"/>
                <a:gd name="connsiteX26" fmla="*/ 0 w 884385"/>
                <a:gd name="connsiteY26" fmla="*/ 615990 h 879985"/>
                <a:gd name="connsiteX27" fmla="*/ 87999 w 884385"/>
                <a:gd name="connsiteY27" fmla="*/ 615990 h 879985"/>
                <a:gd name="connsiteX28" fmla="*/ 87999 w 884385"/>
                <a:gd name="connsiteY28" fmla="*/ 730388 h 879985"/>
                <a:gd name="connsiteX29" fmla="*/ 149598 w 884385"/>
                <a:gd name="connsiteY29" fmla="*/ 791987 h 879985"/>
                <a:gd name="connsiteX30" fmla="*/ 263996 w 884385"/>
                <a:gd name="connsiteY30" fmla="*/ 791987 h 879985"/>
                <a:gd name="connsiteX31" fmla="*/ 263996 w 884385"/>
                <a:gd name="connsiteY31" fmla="*/ 879986 h 879985"/>
                <a:gd name="connsiteX32" fmla="*/ 395994 w 884385"/>
                <a:gd name="connsiteY32" fmla="*/ 879986 h 879985"/>
                <a:gd name="connsiteX33" fmla="*/ 395994 w 884385"/>
                <a:gd name="connsiteY33" fmla="*/ 791987 h 879985"/>
                <a:gd name="connsiteX34" fmla="*/ 483992 w 884385"/>
                <a:gd name="connsiteY34" fmla="*/ 791987 h 879985"/>
                <a:gd name="connsiteX35" fmla="*/ 483992 w 884385"/>
                <a:gd name="connsiteY35" fmla="*/ 879986 h 879985"/>
                <a:gd name="connsiteX36" fmla="*/ 615990 w 884385"/>
                <a:gd name="connsiteY36" fmla="*/ 879986 h 879985"/>
                <a:gd name="connsiteX37" fmla="*/ 615990 w 884385"/>
                <a:gd name="connsiteY37" fmla="*/ 791987 h 879985"/>
                <a:gd name="connsiteX38" fmla="*/ 791987 w 884385"/>
                <a:gd name="connsiteY38" fmla="*/ 791987 h 879985"/>
                <a:gd name="connsiteX39" fmla="*/ 791987 w 884385"/>
                <a:gd name="connsiteY39" fmla="*/ 615990 h 879985"/>
                <a:gd name="connsiteX40" fmla="*/ 879986 w 884385"/>
                <a:gd name="connsiteY40" fmla="*/ 615990 h 879985"/>
                <a:gd name="connsiteX41" fmla="*/ 879986 w 884385"/>
                <a:gd name="connsiteY41" fmla="*/ 483992 h 879985"/>
                <a:gd name="connsiteX42" fmla="*/ 791987 w 884385"/>
                <a:gd name="connsiteY42" fmla="*/ 483992 h 879985"/>
                <a:gd name="connsiteX43" fmla="*/ 791987 w 884385"/>
                <a:gd name="connsiteY43" fmla="*/ 395994 h 879985"/>
                <a:gd name="connsiteX44" fmla="*/ 884386 w 884385"/>
                <a:gd name="connsiteY44" fmla="*/ 395994 h 8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4385" h="879985">
                  <a:moveTo>
                    <a:pt x="884386" y="395994"/>
                  </a:moveTo>
                  <a:lnTo>
                    <a:pt x="884386" y="263996"/>
                  </a:lnTo>
                  <a:lnTo>
                    <a:pt x="796387" y="263996"/>
                  </a:lnTo>
                  <a:lnTo>
                    <a:pt x="796387" y="149598"/>
                  </a:lnTo>
                  <a:cubicBezTo>
                    <a:pt x="796387" y="114398"/>
                    <a:pt x="769988" y="87999"/>
                    <a:pt x="734788" y="87999"/>
                  </a:cubicBezTo>
                  <a:lnTo>
                    <a:pt x="620390" y="87999"/>
                  </a:lnTo>
                  <a:lnTo>
                    <a:pt x="620390" y="0"/>
                  </a:lnTo>
                  <a:lnTo>
                    <a:pt x="488392" y="0"/>
                  </a:lnTo>
                  <a:lnTo>
                    <a:pt x="488392" y="87999"/>
                  </a:lnTo>
                  <a:lnTo>
                    <a:pt x="400394" y="87999"/>
                  </a:lnTo>
                  <a:lnTo>
                    <a:pt x="400394" y="0"/>
                  </a:lnTo>
                  <a:lnTo>
                    <a:pt x="268396" y="0"/>
                  </a:lnTo>
                  <a:lnTo>
                    <a:pt x="268396" y="87999"/>
                  </a:lnTo>
                  <a:lnTo>
                    <a:pt x="219996" y="87999"/>
                  </a:lnTo>
                  <a:lnTo>
                    <a:pt x="219996" y="175997"/>
                  </a:lnTo>
                  <a:lnTo>
                    <a:pt x="703989" y="175997"/>
                  </a:lnTo>
                  <a:lnTo>
                    <a:pt x="703989" y="703989"/>
                  </a:lnTo>
                  <a:lnTo>
                    <a:pt x="175997" y="703989"/>
                  </a:lnTo>
                  <a:lnTo>
                    <a:pt x="175997" y="219996"/>
                  </a:lnTo>
                  <a:lnTo>
                    <a:pt x="87999" y="219996"/>
                  </a:lnTo>
                  <a:lnTo>
                    <a:pt x="87999" y="263996"/>
                  </a:lnTo>
                  <a:lnTo>
                    <a:pt x="0" y="263996"/>
                  </a:lnTo>
                  <a:lnTo>
                    <a:pt x="0" y="395994"/>
                  </a:lnTo>
                  <a:lnTo>
                    <a:pt x="87999" y="395994"/>
                  </a:lnTo>
                  <a:lnTo>
                    <a:pt x="87999" y="483992"/>
                  </a:lnTo>
                  <a:lnTo>
                    <a:pt x="0" y="483992"/>
                  </a:lnTo>
                  <a:lnTo>
                    <a:pt x="0" y="615990"/>
                  </a:lnTo>
                  <a:lnTo>
                    <a:pt x="87999" y="615990"/>
                  </a:lnTo>
                  <a:lnTo>
                    <a:pt x="87999" y="730388"/>
                  </a:lnTo>
                  <a:cubicBezTo>
                    <a:pt x="87999" y="765588"/>
                    <a:pt x="114398" y="791987"/>
                    <a:pt x="149598" y="791987"/>
                  </a:cubicBezTo>
                  <a:lnTo>
                    <a:pt x="263996" y="791987"/>
                  </a:lnTo>
                  <a:lnTo>
                    <a:pt x="263996" y="879986"/>
                  </a:lnTo>
                  <a:lnTo>
                    <a:pt x="395994" y="879986"/>
                  </a:lnTo>
                  <a:lnTo>
                    <a:pt x="395994" y="791987"/>
                  </a:lnTo>
                  <a:lnTo>
                    <a:pt x="483992" y="791987"/>
                  </a:lnTo>
                  <a:lnTo>
                    <a:pt x="483992" y="879986"/>
                  </a:lnTo>
                  <a:lnTo>
                    <a:pt x="615990" y="879986"/>
                  </a:lnTo>
                  <a:lnTo>
                    <a:pt x="615990" y="791987"/>
                  </a:lnTo>
                  <a:lnTo>
                    <a:pt x="791987" y="791987"/>
                  </a:lnTo>
                  <a:lnTo>
                    <a:pt x="791987" y="615990"/>
                  </a:lnTo>
                  <a:lnTo>
                    <a:pt x="879986" y="615990"/>
                  </a:lnTo>
                  <a:lnTo>
                    <a:pt x="879986" y="483992"/>
                  </a:lnTo>
                  <a:lnTo>
                    <a:pt x="791987" y="483992"/>
                  </a:lnTo>
                  <a:lnTo>
                    <a:pt x="791987" y="395994"/>
                  </a:lnTo>
                  <a:lnTo>
                    <a:pt x="884386" y="395994"/>
                  </a:lnTo>
                  <a:close/>
                </a:path>
              </a:pathLst>
            </a:custGeom>
            <a:solidFill>
              <a:srgbClr val="0068B5"/>
            </a:solidFill>
            <a:ln w="43656" cap="flat">
              <a:noFill/>
              <a:prstDash val="solid"/>
              <a:miter/>
            </a:ln>
          </p:spPr>
          <p:txBody>
            <a:bodyPr rtlCol="0" anchor="ctr"/>
            <a:lstStyle/>
            <a:p>
              <a:endParaRPr lang="en-US"/>
            </a:p>
          </p:txBody>
        </p:sp>
        <p:sp>
          <p:nvSpPr>
            <p:cNvPr id="45" name="Freeform: Shape 1089">
              <a:extLst>
                <a:ext uri="{FF2B5EF4-FFF2-40B4-BE49-F238E27FC236}">
                  <a16:creationId xmlns:a16="http://schemas.microsoft.com/office/drawing/2014/main" id="{A29D8EB8-5665-AC0D-33B5-98E2777F4EDD}"/>
                </a:ext>
              </a:extLst>
            </p:cNvPr>
            <p:cNvSpPr/>
            <p:nvPr/>
          </p:nvSpPr>
          <p:spPr>
            <a:xfrm>
              <a:off x="5634931" y="3125936"/>
              <a:ext cx="863500" cy="605796"/>
            </a:xfrm>
            <a:custGeom>
              <a:avLst/>
              <a:gdLst/>
              <a:ahLst/>
              <a:cxnLst/>
              <a:rect l="l" t="t" r="r" b="b"/>
              <a:pathLst>
                <a:path w="1111949" h="780098">
                  <a:moveTo>
                    <a:pt x="432397" y="219542"/>
                  </a:moveTo>
                  <a:lnTo>
                    <a:pt x="336557" y="464716"/>
                  </a:lnTo>
                  <a:lnTo>
                    <a:pt x="528238" y="464716"/>
                  </a:lnTo>
                  <a:close/>
                  <a:moveTo>
                    <a:pt x="912467" y="211741"/>
                  </a:moveTo>
                  <a:lnTo>
                    <a:pt x="1107491" y="211741"/>
                  </a:lnTo>
                  <a:lnTo>
                    <a:pt x="1107491" y="780098"/>
                  </a:lnTo>
                  <a:lnTo>
                    <a:pt x="912467" y="780098"/>
                  </a:lnTo>
                  <a:close/>
                  <a:moveTo>
                    <a:pt x="908009" y="0"/>
                  </a:moveTo>
                  <a:lnTo>
                    <a:pt x="1111949" y="0"/>
                  </a:lnTo>
                  <a:lnTo>
                    <a:pt x="1111949" y="161592"/>
                  </a:lnTo>
                  <a:lnTo>
                    <a:pt x="908009" y="161592"/>
                  </a:lnTo>
                  <a:close/>
                  <a:moveTo>
                    <a:pt x="320955" y="0"/>
                  </a:moveTo>
                  <a:lnTo>
                    <a:pt x="549412" y="0"/>
                  </a:lnTo>
                  <a:lnTo>
                    <a:pt x="871481" y="780098"/>
                  </a:lnTo>
                  <a:lnTo>
                    <a:pt x="651939" y="780098"/>
                  </a:lnTo>
                  <a:lnTo>
                    <a:pt x="597332" y="640795"/>
                  </a:lnTo>
                  <a:lnTo>
                    <a:pt x="267462" y="640795"/>
                  </a:lnTo>
                  <a:lnTo>
                    <a:pt x="212855" y="780098"/>
                  </a:lnTo>
                  <a:lnTo>
                    <a:pt x="0" y="780098"/>
                  </a:lnTo>
                  <a:close/>
                </a:path>
              </a:pathLst>
            </a:custGeom>
            <a:solidFill>
              <a:srgbClr val="0068B5"/>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a:p>
          </p:txBody>
        </p:sp>
      </p:grpSp>
      <p:pic>
        <p:nvPicPr>
          <p:cNvPr id="46" name="memory-storage-level1-2c.png" descr="memory-storage-level1-2 color icon">
            <a:extLst>
              <a:ext uri="{FF2B5EF4-FFF2-40B4-BE49-F238E27FC236}">
                <a16:creationId xmlns:a16="http://schemas.microsoft.com/office/drawing/2014/main" id="{D93B206B-5E77-8114-EC1F-99BCB1A26B9E}"/>
              </a:ext>
            </a:extLst>
          </p:cNvPr>
          <p:cNvPicPr>
            <a:picLocks noChangeAspect="1"/>
          </p:cNvPicPr>
          <p:nvPr/>
        </p:nvPicPr>
        <p:blipFill>
          <a:blip r:embed="rId19" cstate="screen">
            <a:extLst>
              <a:ext uri="{28A0092B-C50C-407E-A947-70E740481C1C}">
                <a14:useLocalDpi xmlns:a14="http://schemas.microsoft.com/office/drawing/2010/main"/>
              </a:ext>
            </a:extLst>
          </a:blip>
          <a:srcRect l="495" r="495"/>
          <a:stretch>
            <a:fillRect/>
          </a:stretch>
        </p:blipFill>
        <p:spPr>
          <a:xfrm>
            <a:off x="6511364" y="3683378"/>
            <a:ext cx="480799" cy="480798"/>
          </a:xfrm>
          <a:prstGeom prst="rect">
            <a:avLst/>
          </a:prstGeom>
          <a:ln w="12700">
            <a:miter lim="400000"/>
          </a:ln>
        </p:spPr>
      </p:pic>
      <p:pic>
        <p:nvPicPr>
          <p:cNvPr id="53" name="Picture 52" descr="A blue and black logo&#10;&#10;AI-generated content may be incorrect.">
            <a:extLst>
              <a:ext uri="{FF2B5EF4-FFF2-40B4-BE49-F238E27FC236}">
                <a16:creationId xmlns:a16="http://schemas.microsoft.com/office/drawing/2014/main" id="{0FFA03CD-5FC0-5D21-FA41-90E8EEC504E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5502" y="4584619"/>
            <a:ext cx="416897" cy="416897"/>
          </a:xfrm>
          <a:prstGeom prst="rect">
            <a:avLst/>
          </a:prstGeom>
        </p:spPr>
      </p:pic>
    </p:spTree>
    <p:extLst>
      <p:ext uri="{BB962C8B-B14F-4D97-AF65-F5344CB8AC3E}">
        <p14:creationId xmlns:p14="http://schemas.microsoft.com/office/powerpoint/2010/main" val="313504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F8824-6BA5-B73C-9B67-29F8368F7FD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8D8AF46-80E2-0067-DC7C-C8760208B3A3}"/>
              </a:ext>
            </a:extLst>
          </p:cNvPr>
          <p:cNvSpPr/>
          <p:nvPr/>
        </p:nvSpPr>
        <p:spPr>
          <a:xfrm>
            <a:off x="11661058" y="6327058"/>
            <a:ext cx="530942" cy="5309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And Bullet Text 1">
            <a:extLst>
              <a:ext uri="{FF2B5EF4-FFF2-40B4-BE49-F238E27FC236}">
                <a16:creationId xmlns:a16="http://schemas.microsoft.com/office/drawing/2014/main" id="{316E4B00-6C94-DC20-B89E-7068C3C0ED1B}"/>
              </a:ext>
            </a:extLst>
          </p:cNvPr>
          <p:cNvSpPr txBox="1">
            <a:spLocks noGrp="1"/>
          </p:cNvSpPr>
          <p:nvPr>
            <p:ph sz="half" idx="1"/>
          </p:nvPr>
        </p:nvSpPr>
        <p:spPr>
          <a:xfrm>
            <a:off x="422714" y="973262"/>
            <a:ext cx="10640992" cy="2830642"/>
          </a:xfrm>
        </p:spPr>
        <p:txBody>
          <a:bodyPr>
            <a:noAutofit/>
          </a:bodyPr>
          <a:lstStyle/>
          <a:p>
            <a:pPr marL="0" indent="0">
              <a:lnSpc>
                <a:spcPct val="100000"/>
              </a:lnSpc>
              <a:buNone/>
            </a:pPr>
            <a:r>
              <a:rPr lang="en-US" sz="1400">
                <a:latin typeface="IntelOne Text" panose="020B0503020203020204" pitchFamily="34" charset="77"/>
              </a:rPr>
              <a:t>Performance varies by use, configuration and other factors. Learn more at </a:t>
            </a:r>
            <a:r>
              <a:rPr lang="en-US" sz="1400">
                <a:solidFill>
                  <a:schemeClr val="accent1"/>
                </a:solidFill>
                <a:latin typeface="IntelOne Text" panose="020B0503020203020204" pitchFamily="34" charset="77"/>
                <a:hlinkClick r:id="rId3">
                  <a:extLst>
                    <a:ext uri="{A12FA001-AC4F-418D-AE19-62706E023703}">
                      <ahyp:hlinkClr xmlns:ahyp="http://schemas.microsoft.com/office/drawing/2018/hyperlinkcolor" val="tx"/>
                    </a:ext>
                  </a:extLst>
                </a:hlinkClick>
              </a:rPr>
              <a:t>www.Intel.com/PerformanceIndex</a:t>
            </a:r>
            <a:r>
              <a:rPr lang="en-US" sz="1400">
                <a:latin typeface="IntelOne Text" panose="020B0503020203020204" pitchFamily="34" charset="77"/>
              </a:rPr>
              <a:t>.</a:t>
            </a:r>
          </a:p>
          <a:p>
            <a:pPr marL="0" indent="0">
              <a:lnSpc>
                <a:spcPct val="100000"/>
              </a:lnSpc>
              <a:buNone/>
            </a:pPr>
            <a:r>
              <a:rPr lang="en-US" sz="1400">
                <a:latin typeface="IntelOne Text" panose="020B0503020203020204" pitchFamily="34" charset="77"/>
              </a:rPr>
              <a:t>Performance results are based on testing as of dates shown in configurations and may not reflect all publicly available updates. See configuration disclosure for additional details.</a:t>
            </a:r>
          </a:p>
          <a:p>
            <a:pPr marL="0" indent="0">
              <a:lnSpc>
                <a:spcPct val="100000"/>
              </a:lnSpc>
              <a:buNone/>
            </a:pPr>
            <a:r>
              <a:rPr lang="en-US" sz="1400">
                <a:latin typeface="IntelOne Text" panose="020B0503020203020204" pitchFamily="34" charset="77"/>
              </a:rPr>
              <a:t>No product or component can be absolutely secure.</a:t>
            </a:r>
          </a:p>
          <a:p>
            <a:pPr marL="0" indent="0">
              <a:lnSpc>
                <a:spcPct val="100000"/>
              </a:lnSpc>
              <a:buNone/>
            </a:pPr>
            <a:r>
              <a:rPr lang="en-US" sz="1400">
                <a:latin typeface="IntelOne Text" panose="020B0503020203020204" pitchFamily="34" charset="77"/>
              </a:rPr>
              <a:t>Your costs and results may vary.</a:t>
            </a:r>
          </a:p>
          <a:p>
            <a:pPr marL="0" indent="0">
              <a:lnSpc>
                <a:spcPct val="100000"/>
              </a:lnSpc>
              <a:buNone/>
            </a:pPr>
            <a:r>
              <a:rPr lang="en-US" sz="1400">
                <a:latin typeface="IntelOne Text" panose="020B0503020203020204" pitchFamily="34" charset="77"/>
              </a:rPr>
              <a:t>Intel technologies may require enabled hardware, software or service activation.</a:t>
            </a:r>
          </a:p>
          <a:p>
            <a:pPr marL="0" indent="0">
              <a:lnSpc>
                <a:spcPct val="100000"/>
              </a:lnSpc>
              <a:buNone/>
            </a:pPr>
            <a:r>
              <a:rPr lang="en-US" sz="1400">
                <a:latin typeface="IntelOne Text" panose="020B0503020203020204" pitchFamily="34" charset="77"/>
              </a:rPr>
              <a:t>Intel does not control or audit third-party data. You should consult other sources to evaluate accuracy.</a:t>
            </a:r>
          </a:p>
          <a:p>
            <a:pPr marL="0" indent="0">
              <a:lnSpc>
                <a:spcPct val="100000"/>
              </a:lnSpc>
              <a:buNone/>
            </a:pPr>
            <a:r>
              <a:rPr lang="en-US" sz="1400">
                <a:latin typeface="IntelOne Text" panose="020B0503020203020204" pitchFamily="34" charset="77"/>
              </a:rPr>
              <a:t>© Intel Corporation. Intel, the Intel logo, and other Intel marks are trademarks of Intel Corporation or its subsidiaries. </a:t>
            </a:r>
            <a:br>
              <a:rPr lang="en-US" sz="1400">
                <a:latin typeface="IntelOne Text" panose="020B0503020203020204" pitchFamily="34" charset="77"/>
              </a:rPr>
            </a:br>
            <a:r>
              <a:rPr lang="en-US" sz="1400">
                <a:latin typeface="IntelOne Text" panose="020B0503020203020204" pitchFamily="34" charset="77"/>
              </a:rPr>
              <a:t>Other names and brands may be claimed as the property of others.</a:t>
            </a:r>
          </a:p>
        </p:txBody>
      </p:sp>
      <p:sp>
        <p:nvSpPr>
          <p:cNvPr id="11" name="Title 3">
            <a:extLst>
              <a:ext uri="{FF2B5EF4-FFF2-40B4-BE49-F238E27FC236}">
                <a16:creationId xmlns:a16="http://schemas.microsoft.com/office/drawing/2014/main" id="{55017E60-9432-D4F6-486C-2C65F9D513CD}"/>
              </a:ext>
            </a:extLst>
          </p:cNvPr>
          <p:cNvSpPr txBox="1">
            <a:spLocks/>
          </p:cNvSpPr>
          <p:nvPr/>
        </p:nvSpPr>
        <p:spPr>
          <a:xfrm>
            <a:off x="422714" y="292612"/>
            <a:ext cx="11125200" cy="55721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Legal Notices and Disclaimers</a:t>
            </a:r>
          </a:p>
        </p:txBody>
      </p:sp>
      <p:sp>
        <p:nvSpPr>
          <p:cNvPr id="3" name="Slide Number Placeholder 5">
            <a:extLst>
              <a:ext uri="{FF2B5EF4-FFF2-40B4-BE49-F238E27FC236}">
                <a16:creationId xmlns:a16="http://schemas.microsoft.com/office/drawing/2014/main" id="{A8744B46-5171-EDA6-40EA-710BF978EA78}"/>
              </a:ext>
            </a:extLst>
          </p:cNvPr>
          <p:cNvSpPr txBox="1">
            <a:spLocks/>
          </p:cNvSpPr>
          <p:nvPr/>
        </p:nvSpPr>
        <p:spPr>
          <a:xfrm>
            <a:off x="11604630" y="6215511"/>
            <a:ext cx="489264" cy="7418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21</a:t>
            </a:fld>
            <a:endParaRPr lang="en-US" sz="1000">
              <a:solidFill>
                <a:schemeClr val="bg1"/>
              </a:solidFill>
            </a:endParaRPr>
          </a:p>
        </p:txBody>
      </p:sp>
      <p:sp>
        <p:nvSpPr>
          <p:cNvPr id="5" name="Rectangle 4">
            <a:extLst>
              <a:ext uri="{FF2B5EF4-FFF2-40B4-BE49-F238E27FC236}">
                <a16:creationId xmlns:a16="http://schemas.microsoft.com/office/drawing/2014/main" id="{F76D9130-4516-CA42-D827-F6EF1CC6E353}"/>
              </a:ext>
            </a:extLst>
          </p:cNvPr>
          <p:cNvSpPr/>
          <p:nvPr/>
        </p:nvSpPr>
        <p:spPr>
          <a:xfrm>
            <a:off x="10725470" y="5384096"/>
            <a:ext cx="935588" cy="935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11533F1-0520-7FCF-2C43-5796065C263F}"/>
              </a:ext>
            </a:extLst>
          </p:cNvPr>
          <p:cNvSpPr/>
          <p:nvPr/>
        </p:nvSpPr>
        <p:spPr>
          <a:xfrm>
            <a:off x="11654619" y="5058696"/>
            <a:ext cx="317091" cy="317091"/>
          </a:xfrm>
          <a:prstGeom prst="rect">
            <a:avLst/>
          </a:prstGeom>
          <a:solidFill>
            <a:srgbClr val="CC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185867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2FAC-FDB1-530F-0AD6-E8013DB5A2C0}"/>
            </a:ext>
          </a:extLst>
        </p:cNvPr>
        <p:cNvGrpSpPr/>
        <p:nvPr/>
      </p:nvGrpSpPr>
      <p:grpSpPr>
        <a:xfrm>
          <a:off x="0" y="0"/>
          <a:ext cx="0" cy="0"/>
          <a:chOff x="0" y="0"/>
          <a:chExt cx="0" cy="0"/>
        </a:xfrm>
      </p:grpSpPr>
      <p:sp>
        <p:nvSpPr>
          <p:cNvPr id="2" name="Subtitle And Bullet Text 1">
            <a:extLst>
              <a:ext uri="{FF2B5EF4-FFF2-40B4-BE49-F238E27FC236}">
                <a16:creationId xmlns:a16="http://schemas.microsoft.com/office/drawing/2014/main" id="{2F6B2FC7-C6F0-16AE-5049-0F71E502228D}"/>
              </a:ext>
            </a:extLst>
          </p:cNvPr>
          <p:cNvSpPr txBox="1">
            <a:spLocks noGrp="1"/>
          </p:cNvSpPr>
          <p:nvPr>
            <p:ph sz="half" idx="1"/>
          </p:nvPr>
        </p:nvSpPr>
        <p:spPr>
          <a:xfrm>
            <a:off x="422714" y="973262"/>
            <a:ext cx="10640992" cy="4843338"/>
          </a:xfrm>
        </p:spPr>
        <p:txBody>
          <a:bodyPr vert="horz" lIns="91440" tIns="45720" rIns="91440" bIns="45720" rtlCol="0" anchor="t">
            <a:noAutofit/>
          </a:bodyPr>
          <a:lstStyle/>
          <a:p>
            <a:pPr marL="114300" indent="-114300">
              <a:lnSpc>
                <a:spcPct val="100000"/>
              </a:lnSpc>
              <a:spcBef>
                <a:spcPts val="0"/>
              </a:spcBef>
              <a:buNone/>
            </a:pPr>
            <a:r>
              <a:rPr lang="en-US" sz="1200" baseline="30000">
                <a:latin typeface="IntelOne Text"/>
              </a:rPr>
              <a:t>1</a:t>
            </a:r>
            <a:r>
              <a:rPr lang="en-US" sz="1200">
                <a:latin typeface="IntelOne Text"/>
              </a:rPr>
              <a:t>  See [T8] at intel.com/</a:t>
            </a:r>
            <a:r>
              <a:rPr lang="en-US" sz="1200" err="1">
                <a:latin typeface="IntelOne Text"/>
              </a:rPr>
              <a:t>processorclaims</a:t>
            </a:r>
            <a:r>
              <a:rPr lang="en-US" sz="1200">
                <a:latin typeface="IntelOne Text"/>
              </a:rPr>
              <a:t>: 5th Generation Intel Xeon Scalable Processors. Results may vary.</a:t>
            </a:r>
          </a:p>
          <a:p>
            <a:pPr marL="114300" indent="-114300">
              <a:lnSpc>
                <a:spcPct val="100000"/>
              </a:lnSpc>
              <a:spcBef>
                <a:spcPts val="0"/>
              </a:spcBef>
              <a:buNone/>
            </a:pPr>
            <a:r>
              <a:rPr lang="en-US" sz="1200" baseline="30000">
                <a:latin typeface="IntelOne Text"/>
              </a:rPr>
              <a:t>2</a:t>
            </a:r>
            <a:r>
              <a:rPr lang="en-US" sz="1200">
                <a:latin typeface="IntelOne Text"/>
              </a:rPr>
              <a:t>  See [T7] at intel.com/</a:t>
            </a:r>
            <a:r>
              <a:rPr lang="en-US" sz="1200" err="1">
                <a:latin typeface="IntelOne Text"/>
              </a:rPr>
              <a:t>processorclaims</a:t>
            </a:r>
            <a:r>
              <a:rPr lang="en-US" sz="1200">
                <a:latin typeface="IntelOne Text"/>
              </a:rPr>
              <a:t>: 5th Generation Intel Xeon Scalable Processors. Results may vary.</a:t>
            </a:r>
          </a:p>
          <a:p>
            <a:pPr marL="114300" indent="-114300">
              <a:lnSpc>
                <a:spcPct val="100000"/>
              </a:lnSpc>
              <a:spcBef>
                <a:spcPts val="0"/>
              </a:spcBef>
              <a:buNone/>
            </a:pPr>
            <a:r>
              <a:rPr lang="en-US" sz="1200" baseline="30000">
                <a:latin typeface="IntelOne Text"/>
              </a:rPr>
              <a:t>3</a:t>
            </a:r>
            <a:r>
              <a:rPr lang="en-US" sz="1200">
                <a:latin typeface="IntelOne Text"/>
              </a:rPr>
              <a:t>  See [7T21] at intel.com/</a:t>
            </a:r>
            <a:r>
              <a:rPr lang="en-US" sz="1200" err="1">
                <a:latin typeface="IntelOne Text"/>
              </a:rPr>
              <a:t>processorclaims</a:t>
            </a:r>
            <a:r>
              <a:rPr lang="en-US" sz="1200">
                <a:latin typeface="IntelOne Text"/>
              </a:rPr>
              <a:t>: 5th Generation Intel Xeon Scalable Processors. Results may vary.</a:t>
            </a:r>
          </a:p>
          <a:p>
            <a:pPr marL="114300" indent="-114300">
              <a:lnSpc>
                <a:spcPct val="100000"/>
              </a:lnSpc>
              <a:spcBef>
                <a:spcPts val="0"/>
              </a:spcBef>
              <a:buNone/>
            </a:pPr>
            <a:r>
              <a:rPr lang="en-US" sz="1200" baseline="30000">
                <a:latin typeface="IntelOne Text"/>
              </a:rPr>
              <a:t>4</a:t>
            </a:r>
            <a:r>
              <a:rPr lang="en-US" sz="1200">
                <a:latin typeface="IntelOne Text"/>
              </a:rPr>
              <a:t>  See [7T221] at intel.com/</a:t>
            </a:r>
            <a:r>
              <a:rPr lang="en-US" sz="1200" err="1">
                <a:latin typeface="IntelOne Text"/>
              </a:rPr>
              <a:t>processorclaims</a:t>
            </a:r>
            <a:r>
              <a:rPr lang="en-US" sz="1200">
                <a:latin typeface="IntelOne Text"/>
              </a:rPr>
              <a:t>: Intel Xeon 6 Processors. Results may vary.</a:t>
            </a:r>
          </a:p>
          <a:p>
            <a:pPr marL="114300" indent="-114300">
              <a:lnSpc>
                <a:spcPct val="100000"/>
              </a:lnSpc>
              <a:spcBef>
                <a:spcPts val="0"/>
              </a:spcBef>
              <a:buNone/>
            </a:pPr>
            <a:r>
              <a:rPr lang="en-US" sz="1200" baseline="30000">
                <a:latin typeface="IntelOne Text"/>
              </a:rPr>
              <a:t>5</a:t>
            </a:r>
            <a:r>
              <a:rPr lang="en-US" sz="1200">
                <a:latin typeface="IntelOne Text"/>
              </a:rPr>
              <a:t>  See [7T222] at intel.com/</a:t>
            </a:r>
            <a:r>
              <a:rPr lang="en-US" sz="1200" err="1">
                <a:latin typeface="IntelOne Text"/>
              </a:rPr>
              <a:t>processorclaims</a:t>
            </a:r>
            <a:r>
              <a:rPr lang="en-US" sz="1200">
                <a:latin typeface="IntelOne Text"/>
              </a:rPr>
              <a:t>: Intel Xeon 6 Processors. Results may vary.</a:t>
            </a:r>
          </a:p>
          <a:p>
            <a:pPr marL="114300" indent="-114300">
              <a:lnSpc>
                <a:spcPct val="100000"/>
              </a:lnSpc>
              <a:spcBef>
                <a:spcPts val="0"/>
              </a:spcBef>
              <a:buNone/>
            </a:pPr>
            <a:r>
              <a:rPr lang="en-US" sz="1200" baseline="30000">
                <a:latin typeface="IntelOne Text"/>
              </a:rPr>
              <a:t>6</a:t>
            </a:r>
            <a:r>
              <a:rPr lang="en-US" sz="1200">
                <a:latin typeface="IntelOne Text"/>
              </a:rPr>
              <a:t>  See [9T222] at intel.com/</a:t>
            </a:r>
            <a:r>
              <a:rPr lang="en-US" sz="1200" err="1">
                <a:latin typeface="IntelOne Text"/>
              </a:rPr>
              <a:t>processorclaims</a:t>
            </a:r>
            <a:r>
              <a:rPr lang="en-US" sz="1200">
                <a:latin typeface="IntelOne Text"/>
              </a:rPr>
              <a:t>: Intel Xeon 6 Processors. Results may vary.</a:t>
            </a:r>
          </a:p>
          <a:p>
            <a:pPr marL="114300" indent="-114300">
              <a:lnSpc>
                <a:spcPct val="100000"/>
              </a:lnSpc>
              <a:spcBef>
                <a:spcPts val="0"/>
              </a:spcBef>
              <a:buNone/>
            </a:pPr>
            <a:r>
              <a:rPr lang="en-US" sz="1200" baseline="30000">
                <a:latin typeface="IntelOne Text"/>
              </a:rPr>
              <a:t>7</a:t>
            </a:r>
            <a:r>
              <a:rPr lang="en-US" sz="1200">
                <a:latin typeface="IntelOne Text"/>
              </a:rPr>
              <a:t>  See [9T10] at intel.com/</a:t>
            </a:r>
            <a:r>
              <a:rPr lang="en-US" sz="1200" err="1">
                <a:latin typeface="IntelOne Text"/>
              </a:rPr>
              <a:t>processorclaims</a:t>
            </a:r>
            <a:r>
              <a:rPr lang="en-US" sz="1200">
                <a:latin typeface="IntelOne Text"/>
              </a:rPr>
              <a:t>: Intel Xeon 6 Processors. Results may vary.</a:t>
            </a:r>
          </a:p>
          <a:p>
            <a:pPr marL="114300" indent="-114300">
              <a:lnSpc>
                <a:spcPct val="100000"/>
              </a:lnSpc>
              <a:spcBef>
                <a:spcPts val="0"/>
              </a:spcBef>
              <a:buNone/>
            </a:pPr>
            <a:r>
              <a:rPr lang="en-US" sz="1200" baseline="30000">
                <a:latin typeface="IntelOne Text"/>
              </a:rPr>
              <a:t>8</a:t>
            </a:r>
            <a:r>
              <a:rPr lang="en-US" sz="1200">
                <a:latin typeface="IntelOne Text"/>
              </a:rPr>
              <a:t>  See [T205] at intel.com/</a:t>
            </a:r>
            <a:r>
              <a:rPr lang="en-US" sz="1200" err="1">
                <a:latin typeface="IntelOne Text"/>
              </a:rPr>
              <a:t>processorclaims</a:t>
            </a:r>
            <a:r>
              <a:rPr lang="en-US" sz="1200">
                <a:latin typeface="IntelOne Text"/>
              </a:rPr>
              <a:t>: 5th Generation Intel Xeon Scalable Processors. Results may vary.</a:t>
            </a:r>
          </a:p>
          <a:p>
            <a:pPr marL="114300" indent="-114300">
              <a:lnSpc>
                <a:spcPct val="100000"/>
              </a:lnSpc>
              <a:spcBef>
                <a:spcPts val="0"/>
              </a:spcBef>
              <a:buNone/>
            </a:pPr>
            <a:r>
              <a:rPr lang="en-US" sz="1200" baseline="30000">
                <a:latin typeface="IntelOne Text"/>
              </a:rPr>
              <a:t>9</a:t>
            </a:r>
            <a:r>
              <a:rPr lang="en-US" sz="1200">
                <a:latin typeface="IntelOne Text"/>
              </a:rPr>
              <a:t>  See [T206] at intel.com/</a:t>
            </a:r>
            <a:r>
              <a:rPr lang="en-US" sz="1200" err="1">
                <a:latin typeface="IntelOne Text"/>
              </a:rPr>
              <a:t>processorclaims</a:t>
            </a:r>
            <a:r>
              <a:rPr lang="en-US" sz="1200">
                <a:latin typeface="IntelOne Text"/>
              </a:rPr>
              <a:t>: 5th Generation Intel Xeon Scalable Processors. Results may vary.</a:t>
            </a:r>
          </a:p>
          <a:p>
            <a:pPr marL="114300" indent="-114300">
              <a:lnSpc>
                <a:spcPct val="100000"/>
              </a:lnSpc>
              <a:spcBef>
                <a:spcPts val="0"/>
              </a:spcBef>
              <a:buNone/>
            </a:pPr>
            <a:r>
              <a:rPr lang="en-US" sz="1200" baseline="30000">
                <a:latin typeface="IntelOne Text" panose="020B0503020203020204" pitchFamily="34" charset="77"/>
              </a:rPr>
              <a:t>10</a:t>
            </a:r>
            <a:r>
              <a:rPr lang="en-US" sz="1200">
                <a:latin typeface="IntelOne Text" panose="020B0503020203020204" pitchFamily="34" charset="77"/>
              </a:rPr>
              <a:t> See [7T22]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11</a:t>
            </a:r>
            <a:r>
              <a:rPr lang="en-US" sz="1200">
                <a:latin typeface="IntelOne Text" panose="020B0503020203020204" pitchFamily="34" charset="77"/>
              </a:rPr>
              <a:t> See [9T223]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12</a:t>
            </a:r>
            <a:r>
              <a:rPr lang="en-US" sz="1200">
                <a:latin typeface="IntelOne Text" panose="020B0503020203020204" pitchFamily="34" charset="77"/>
              </a:rPr>
              <a:t> See [9T9]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13</a:t>
            </a:r>
            <a:r>
              <a:rPr lang="en-US" sz="1200">
                <a:latin typeface="IntelOne Text" panose="020B0503020203020204" pitchFamily="34" charset="77"/>
              </a:rPr>
              <a:t> See [T206] at intel.com/</a:t>
            </a:r>
            <a:r>
              <a:rPr lang="en-US" sz="1200" err="1">
                <a:latin typeface="IntelOne Text" panose="020B0503020203020204" pitchFamily="34" charset="77"/>
              </a:rPr>
              <a:t>processorclaims</a:t>
            </a:r>
            <a:r>
              <a:rPr lang="en-US" sz="1200">
                <a:latin typeface="IntelOne Text" panose="020B0503020203020204" pitchFamily="34" charset="77"/>
              </a:rPr>
              <a:t>: 5th Generation Intel Xeon Scalable Processors. Results may vary.</a:t>
            </a:r>
          </a:p>
          <a:p>
            <a:pPr marL="114300" indent="-114300">
              <a:lnSpc>
                <a:spcPct val="100000"/>
              </a:lnSpc>
              <a:spcBef>
                <a:spcPts val="0"/>
              </a:spcBef>
              <a:buNone/>
            </a:pPr>
            <a:r>
              <a:rPr lang="en-US" sz="1200" baseline="30000">
                <a:latin typeface="IntelOne Text" panose="020B0503020203020204" pitchFamily="34" charset="77"/>
              </a:rPr>
              <a:t>14</a:t>
            </a:r>
            <a:r>
              <a:rPr lang="en-US" sz="1200">
                <a:latin typeface="IntelOne Text" panose="020B0503020203020204" pitchFamily="34" charset="77"/>
              </a:rPr>
              <a:t> See [T5] at intel.com/</a:t>
            </a:r>
            <a:r>
              <a:rPr lang="en-US" sz="1200" err="1">
                <a:latin typeface="IntelOne Text" panose="020B0503020203020204" pitchFamily="34" charset="77"/>
              </a:rPr>
              <a:t>processorclaims</a:t>
            </a:r>
            <a:r>
              <a:rPr lang="en-US" sz="1200">
                <a:latin typeface="IntelOne Text" panose="020B0503020203020204" pitchFamily="34" charset="77"/>
              </a:rPr>
              <a:t>: 5th Generation Intel Xeon Scalable Processors. Results may vary.</a:t>
            </a:r>
          </a:p>
          <a:p>
            <a:pPr marL="114300" indent="-114300">
              <a:lnSpc>
                <a:spcPct val="100000"/>
              </a:lnSpc>
              <a:spcBef>
                <a:spcPts val="0"/>
              </a:spcBef>
              <a:buNone/>
            </a:pPr>
            <a:r>
              <a:rPr lang="en-US" sz="1200" baseline="30000">
                <a:latin typeface="IntelOne Text" panose="020B0503020203020204" pitchFamily="34" charset="77"/>
              </a:rPr>
              <a:t>15</a:t>
            </a:r>
            <a:r>
              <a:rPr lang="en-US" sz="1200">
                <a:latin typeface="IntelOne Text" panose="020B0503020203020204" pitchFamily="34" charset="77"/>
              </a:rPr>
              <a:t> See [7T24]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16</a:t>
            </a:r>
            <a:r>
              <a:rPr lang="en-US" sz="1200">
                <a:latin typeface="IntelOne Text" panose="020B0503020203020204" pitchFamily="34" charset="77"/>
              </a:rPr>
              <a:t> See [9T8]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17</a:t>
            </a:r>
            <a:r>
              <a:rPr lang="en-US" sz="1200">
                <a:latin typeface="IntelOne Text" panose="020B0503020203020204" pitchFamily="34" charset="77"/>
              </a:rPr>
              <a:t> See [7T224]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18</a:t>
            </a:r>
            <a:r>
              <a:rPr lang="en-US" sz="1200">
                <a:latin typeface="IntelOne Text" panose="020B0503020203020204" pitchFamily="34" charset="77"/>
              </a:rPr>
              <a:t> See [T202] at intel.com/</a:t>
            </a:r>
            <a:r>
              <a:rPr lang="en-US" sz="1200" err="1">
                <a:latin typeface="IntelOne Text" panose="020B0503020203020204" pitchFamily="34" charset="77"/>
              </a:rPr>
              <a:t>processorclaims</a:t>
            </a:r>
            <a:r>
              <a:rPr lang="en-US" sz="1200">
                <a:latin typeface="IntelOne Text" panose="020B0503020203020204" pitchFamily="34" charset="77"/>
              </a:rPr>
              <a:t>: 5th Generation Intel Xeon Scalable Processors. Results may vary.</a:t>
            </a:r>
          </a:p>
          <a:p>
            <a:pPr marL="114300" indent="-114300">
              <a:lnSpc>
                <a:spcPct val="100000"/>
              </a:lnSpc>
              <a:spcBef>
                <a:spcPts val="0"/>
              </a:spcBef>
              <a:buNone/>
            </a:pPr>
            <a:r>
              <a:rPr lang="en-US" sz="1200" baseline="30000">
                <a:latin typeface="IntelOne Text" panose="020B0503020203020204" pitchFamily="34" charset="77"/>
              </a:rPr>
              <a:t>19</a:t>
            </a:r>
            <a:r>
              <a:rPr lang="en-US" sz="1200">
                <a:latin typeface="IntelOne Text" panose="020B0503020203020204" pitchFamily="34" charset="77"/>
              </a:rPr>
              <a:t> See [T201] at intel.com/</a:t>
            </a:r>
            <a:r>
              <a:rPr lang="en-US" sz="1200" err="1">
                <a:latin typeface="IntelOne Text" panose="020B0503020203020204" pitchFamily="34" charset="77"/>
              </a:rPr>
              <a:t>processorclaims</a:t>
            </a:r>
            <a:r>
              <a:rPr lang="en-US" sz="1200">
                <a:latin typeface="IntelOne Text" panose="020B0503020203020204" pitchFamily="34" charset="77"/>
              </a:rPr>
              <a:t>: 5th Generation Intel Xeon Scalable Processors. Results may vary.</a:t>
            </a:r>
          </a:p>
          <a:p>
            <a:pPr marL="114300" indent="-114300">
              <a:lnSpc>
                <a:spcPct val="100000"/>
              </a:lnSpc>
              <a:spcBef>
                <a:spcPts val="0"/>
              </a:spcBef>
              <a:buNone/>
            </a:pPr>
            <a:r>
              <a:rPr lang="en-US" sz="1200" baseline="30000">
                <a:latin typeface="IntelOne Text" panose="020B0503020203020204" pitchFamily="34" charset="77"/>
              </a:rPr>
              <a:t>20</a:t>
            </a:r>
            <a:r>
              <a:rPr lang="en-US" sz="1200">
                <a:latin typeface="IntelOne Text" panose="020B0503020203020204" pitchFamily="34" charset="77"/>
              </a:rPr>
              <a:t> See [7ND21]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21</a:t>
            </a:r>
            <a:r>
              <a:rPr lang="en-US" sz="1200">
                <a:latin typeface="IntelOne Text" panose="020B0503020203020204" pitchFamily="34" charset="77"/>
              </a:rPr>
              <a:t> See [7ND22]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panose="020B0503020203020204" pitchFamily="34" charset="77"/>
              </a:rPr>
              <a:t>22</a:t>
            </a:r>
            <a:r>
              <a:rPr lang="en-US" sz="1200">
                <a:latin typeface="IntelOne Text" panose="020B0503020203020204" pitchFamily="34" charset="77"/>
              </a:rPr>
              <a:t> See [7ND34] at intel.com/</a:t>
            </a:r>
            <a:r>
              <a:rPr lang="en-US" sz="1200" err="1">
                <a:latin typeface="IntelOne Text" panose="020B0503020203020204" pitchFamily="34" charset="77"/>
              </a:rPr>
              <a:t>processorclaims</a:t>
            </a:r>
            <a:r>
              <a:rPr lang="en-US" sz="1200">
                <a:latin typeface="IntelOne Text" panose="020B0503020203020204" pitchFamily="34" charset="77"/>
              </a:rPr>
              <a:t>: Intel Xeon 6 Processors. Results may vary.</a:t>
            </a:r>
          </a:p>
          <a:p>
            <a:pPr marL="114300" indent="-114300">
              <a:lnSpc>
                <a:spcPct val="100000"/>
              </a:lnSpc>
              <a:spcBef>
                <a:spcPts val="0"/>
              </a:spcBef>
              <a:buNone/>
            </a:pPr>
            <a:r>
              <a:rPr lang="en-US" sz="1200" baseline="30000">
                <a:latin typeface="IntelOne Text"/>
              </a:rPr>
              <a:t>23</a:t>
            </a:r>
            <a:r>
              <a:rPr lang="en-US" sz="1200">
                <a:latin typeface="IntelOne Text"/>
              </a:rPr>
              <a:t> Intel Newsroom. “Intel Unveils High-Performance, Power-Efficient Ethernet Solutions.” February 24, 2025. </a:t>
            </a:r>
            <a:br>
              <a:rPr lang="en-US" sz="1200">
                <a:latin typeface="IntelOne Text"/>
              </a:rPr>
            </a:br>
            <a:r>
              <a:rPr lang="en-US" sz="1200">
                <a:latin typeface="IntelOne Text"/>
              </a:rPr>
              <a:t>  newsroom.intel.com/data-center/intel-unveils-high-performance-power-efficient-ethernet-solutions. </a:t>
            </a:r>
          </a:p>
          <a:p>
            <a:pPr marL="114300" indent="-114300">
              <a:lnSpc>
                <a:spcPct val="100000"/>
              </a:lnSpc>
              <a:spcBef>
                <a:spcPts val="0"/>
              </a:spcBef>
              <a:buNone/>
            </a:pPr>
            <a:r>
              <a:rPr lang="en-US" sz="1200" baseline="30000">
                <a:latin typeface="IntelOne Text" panose="020B0503020203020204" pitchFamily="34" charset="77"/>
              </a:rPr>
              <a:t>24</a:t>
            </a:r>
            <a:r>
              <a:rPr lang="en-US" sz="1200">
                <a:latin typeface="IntelOne Text" panose="020B0503020203020204" pitchFamily="34" charset="77"/>
              </a:rPr>
              <a:t> Comparison is based on E610-XAT2 vs. X550AT2.</a:t>
            </a:r>
          </a:p>
          <a:p>
            <a:pPr marL="114300" indent="-114300">
              <a:lnSpc>
                <a:spcPct val="100000"/>
              </a:lnSpc>
              <a:spcBef>
                <a:spcPts val="0"/>
              </a:spcBef>
              <a:buNone/>
            </a:pPr>
            <a:r>
              <a:rPr lang="en-US" sz="1200" baseline="30000">
                <a:latin typeface="IntelOne Text" panose="020B0503020203020204" pitchFamily="34" charset="77"/>
              </a:rPr>
              <a:t>	</a:t>
            </a:r>
            <a:endParaRPr lang="en-US" sz="1200">
              <a:latin typeface="IntelOne Text" panose="020B0503020203020204" pitchFamily="34" charset="77"/>
            </a:endParaRPr>
          </a:p>
        </p:txBody>
      </p:sp>
      <p:sp>
        <p:nvSpPr>
          <p:cNvPr id="6" name="Rectangle 5">
            <a:extLst>
              <a:ext uri="{FF2B5EF4-FFF2-40B4-BE49-F238E27FC236}">
                <a16:creationId xmlns:a16="http://schemas.microsoft.com/office/drawing/2014/main" id="{355B835E-9030-CC4F-F55E-B1BF6C332241}"/>
              </a:ext>
            </a:extLst>
          </p:cNvPr>
          <p:cNvSpPr/>
          <p:nvPr/>
        </p:nvSpPr>
        <p:spPr>
          <a:xfrm>
            <a:off x="0" y="0"/>
            <a:ext cx="12192000" cy="732341"/>
          </a:xfrm>
          <a:prstGeom prst="rect">
            <a:avLst/>
          </a:prstGeom>
          <a:solidFill>
            <a:srgbClr val="0068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Text"/>
            </a:endParaRPr>
          </a:p>
        </p:txBody>
      </p:sp>
      <p:sp>
        <p:nvSpPr>
          <p:cNvPr id="7" name="Title 3">
            <a:extLst>
              <a:ext uri="{FF2B5EF4-FFF2-40B4-BE49-F238E27FC236}">
                <a16:creationId xmlns:a16="http://schemas.microsoft.com/office/drawing/2014/main" id="{AA4709EF-DA55-F22B-49CC-D44F1FBD45CC}"/>
              </a:ext>
            </a:extLst>
          </p:cNvPr>
          <p:cNvSpPr txBox="1">
            <a:spLocks/>
          </p:cNvSpPr>
          <p:nvPr/>
        </p:nvSpPr>
        <p:spPr>
          <a:xfrm>
            <a:off x="422714" y="174625"/>
            <a:ext cx="11125200" cy="55721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IntelOne Display Light" panose="020B0403020203020204" pitchFamily="34" charset="77"/>
              </a:rPr>
              <a:t>Endnotes</a:t>
            </a:r>
          </a:p>
        </p:txBody>
      </p:sp>
    </p:spTree>
    <p:extLst>
      <p:ext uri="{BB962C8B-B14F-4D97-AF65-F5344CB8AC3E}">
        <p14:creationId xmlns:p14="http://schemas.microsoft.com/office/powerpoint/2010/main" val="392839814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8E4DDFD7-1A95-8EEB-36CC-AE45FD05F966}"/>
              </a:ext>
            </a:extLst>
          </p:cNvPr>
          <p:cNvGrpSpPr/>
          <p:nvPr/>
        </p:nvGrpSpPr>
        <p:grpSpPr>
          <a:xfrm>
            <a:off x="3264822" y="838986"/>
            <a:ext cx="5767691" cy="5793828"/>
            <a:chOff x="3264822" y="838986"/>
            <a:chExt cx="5767691" cy="5793828"/>
          </a:xfrm>
        </p:grpSpPr>
        <p:sp>
          <p:nvSpPr>
            <p:cNvPr id="56" name="Rectangle 55">
              <a:extLst>
                <a:ext uri="{FF2B5EF4-FFF2-40B4-BE49-F238E27FC236}">
                  <a16:creationId xmlns:a16="http://schemas.microsoft.com/office/drawing/2014/main" id="{2ECF7941-105B-4F5F-0C33-264361BA4396}"/>
                </a:ext>
              </a:extLst>
            </p:cNvPr>
            <p:cNvSpPr/>
            <p:nvPr/>
          </p:nvSpPr>
          <p:spPr>
            <a:xfrm>
              <a:off x="3264822" y="838986"/>
              <a:ext cx="5751985" cy="5793828"/>
            </a:xfrm>
            <a:prstGeom prst="rect">
              <a:avLst/>
            </a:prstGeom>
            <a:solidFill>
              <a:schemeClr val="bg1">
                <a:alpha val="36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5" name="Rectangle 54">
              <a:extLst>
                <a:ext uri="{FF2B5EF4-FFF2-40B4-BE49-F238E27FC236}">
                  <a16:creationId xmlns:a16="http://schemas.microsoft.com/office/drawing/2014/main" id="{920FFB12-A73C-B45C-9801-3CD986C4B8B1}"/>
                </a:ext>
              </a:extLst>
            </p:cNvPr>
            <p:cNvSpPr/>
            <p:nvPr/>
          </p:nvSpPr>
          <p:spPr>
            <a:xfrm>
              <a:off x="3280528" y="838986"/>
              <a:ext cx="5751985" cy="5793828"/>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sp>
        <p:nvSpPr>
          <p:cNvPr id="2" name="Title 1">
            <a:extLst>
              <a:ext uri="{FF2B5EF4-FFF2-40B4-BE49-F238E27FC236}">
                <a16:creationId xmlns:a16="http://schemas.microsoft.com/office/drawing/2014/main" id="{A3707B34-D54F-4ECE-A26A-56F41EC36868}"/>
              </a:ext>
            </a:extLst>
          </p:cNvPr>
          <p:cNvSpPr>
            <a:spLocks noGrp="1"/>
          </p:cNvSpPr>
          <p:nvPr>
            <p:ph type="title"/>
          </p:nvPr>
        </p:nvSpPr>
        <p:spPr>
          <a:xfrm>
            <a:off x="502934" y="86885"/>
            <a:ext cx="10972093" cy="841664"/>
          </a:xfrm>
        </p:spPr>
        <p:txBody>
          <a:bodyPr/>
          <a:lstStyle/>
          <a:p>
            <a:r>
              <a:rPr lang="en-US" dirty="0">
                <a:solidFill>
                  <a:schemeClr val="accent1"/>
                </a:solidFill>
              </a:rPr>
              <a:t>Infrastructure Refresh – Intel® Xeon® 6900 with P-cores</a:t>
            </a:r>
          </a:p>
        </p:txBody>
      </p:sp>
      <p:sp>
        <p:nvSpPr>
          <p:cNvPr id="4" name="Rectangle 3">
            <a:extLst>
              <a:ext uri="{FF2B5EF4-FFF2-40B4-BE49-F238E27FC236}">
                <a16:creationId xmlns:a16="http://schemas.microsoft.com/office/drawing/2014/main" id="{83088DD6-2D45-ECAC-3CAE-2CBF7F340EC1}"/>
              </a:ext>
            </a:extLst>
          </p:cNvPr>
          <p:cNvSpPr/>
          <p:nvPr/>
        </p:nvSpPr>
        <p:spPr>
          <a:xfrm>
            <a:off x="609510" y="1334751"/>
            <a:ext cx="2968626" cy="4748279"/>
          </a:xfrm>
          <a:prstGeom prst="rect">
            <a:avLst/>
          </a:prstGeom>
          <a:gradFill>
            <a:gsLst>
              <a:gs pos="0">
                <a:schemeClr val="tx2">
                  <a:lumMod val="75000"/>
                </a:schemeClr>
              </a:gs>
              <a:gs pos="83000">
                <a:schemeClr val="accent1"/>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 name="TextBox 4">
            <a:extLst>
              <a:ext uri="{FF2B5EF4-FFF2-40B4-BE49-F238E27FC236}">
                <a16:creationId xmlns:a16="http://schemas.microsoft.com/office/drawing/2014/main" id="{FEEFBFA5-1C47-D3FF-1412-89CA9590788C}"/>
              </a:ext>
            </a:extLst>
          </p:cNvPr>
          <p:cNvSpPr txBox="1"/>
          <p:nvPr/>
        </p:nvSpPr>
        <p:spPr>
          <a:xfrm>
            <a:off x="603107" y="1334751"/>
            <a:ext cx="2975029" cy="4816703"/>
          </a:xfrm>
          <a:prstGeom prst="rect">
            <a:avLst/>
          </a:prstGeom>
          <a:noFill/>
        </p:spPr>
        <p:txBody>
          <a:bodyPr wrap="square" lIns="182880" tIns="182880" rIns="182880" rtlCol="0">
            <a:spAutoFit/>
          </a:bodyPr>
          <a:lstStyle/>
          <a:p>
            <a:pPr marL="73152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The Pitch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Enterprise customers are always seeking improved performance with better efficiency and TCO for </a:t>
            </a:r>
            <a:r>
              <a:rPr kumimoji="0" lang="en-US" sz="900" b="0" i="1" u="none" strike="noStrike" kern="1200" cap="none" spc="0" normalizeH="0" baseline="0" noProof="0" dirty="0">
                <a:ln>
                  <a:noFill/>
                </a:ln>
                <a:solidFill>
                  <a:srgbClr val="00C7FD"/>
                </a:solidFill>
                <a:effectLst/>
                <a:uLnTx/>
                <a:uFillTx/>
                <a:latin typeface="IntelOne Text"/>
                <a:cs typeface="Arial"/>
              </a:rPr>
              <a:t>AI &amp; HPC workloads</a:t>
            </a:r>
            <a:r>
              <a:rPr kumimoji="0" lang="en-US" sz="900" b="0" i="0" u="none" strike="noStrike" kern="1200" cap="none" spc="0" normalizeH="0" baseline="0" noProof="0" dirty="0">
                <a:ln>
                  <a:noFill/>
                </a:ln>
                <a:solidFill>
                  <a:srgbClr val="FFFFFF"/>
                </a:solidFill>
                <a:effectLst/>
                <a:uLnTx/>
                <a:uFillTx/>
                <a:latin typeface="IntelOne Text"/>
                <a:cs typeface="Arial"/>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Customers might be afraid to refresh and modernize their data infrastructure because of the cost required and overall time commitment.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By refreshing infrastructure with Intel Xeon 6900 with P-cores, customers can consolidate server count and experience gains like:</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Lower TCO</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Improved workload performance G2G and vs. AMD EPYC</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Greater efficiency and perf/watt</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Customer Challenges/Pain Points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Rising compute costs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Inability to justify investment and quickly achieve ROI</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Performance inefficiencies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Pressure to operate more efficiently with better TCO/sustainability grades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Security concerns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Addressing modern and evolving workloads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IntelOne Text"/>
              <a:cs typeface="Arial"/>
            </a:endParaRPr>
          </a:p>
        </p:txBody>
      </p:sp>
      <p:sp>
        <p:nvSpPr>
          <p:cNvPr id="8" name="Google Shape;281;g261fa9ba1df_0_0">
            <a:extLst>
              <a:ext uri="{FF2B5EF4-FFF2-40B4-BE49-F238E27FC236}">
                <a16:creationId xmlns:a16="http://schemas.microsoft.com/office/drawing/2014/main" id="{4924AC49-6949-971D-F7C3-FF5FD75BDAFA}"/>
              </a:ext>
            </a:extLst>
          </p:cNvPr>
          <p:cNvSpPr txBox="1"/>
          <p:nvPr/>
        </p:nvSpPr>
        <p:spPr>
          <a:xfrm>
            <a:off x="3296234" y="902346"/>
            <a:ext cx="5751985" cy="333352"/>
          </a:xfrm>
          <a:prstGeom prst="rect">
            <a:avLst/>
          </a:prstGeom>
          <a:noFill/>
          <a:ln>
            <a:noFill/>
          </a:ln>
        </p:spPr>
        <p:txBody>
          <a:bodyPr spcFirstLastPara="1" wrap="square" lIns="73150" tIns="36575" rIns="73150" bIns="36575" anchor="t" anchorCtr="0">
            <a:noAutofit/>
          </a:bodyPr>
          <a:lstStyle/>
          <a:p>
            <a:pPr marL="0" marR="0" lvl="0" indent="0" algn="ctr" defTabSz="914400" rtl="0" eaLnBrk="1" fontAlgn="auto" latinLnBrk="0" hangingPunct="1">
              <a:lnSpc>
                <a:spcPct val="100000"/>
              </a:lnSpc>
              <a:spcBef>
                <a:spcPts val="0"/>
              </a:spcBef>
              <a:spcAft>
                <a:spcPts val="0"/>
              </a:spcAft>
              <a:buClr>
                <a:srgbClr val="004A86"/>
              </a:buClr>
              <a:buSzPts val="1050"/>
              <a:buFontTx/>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Key Value Propositions – Refresh with Intel Xeon 6900 with P-cores </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endParaRPr>
          </a:p>
        </p:txBody>
      </p:sp>
      <p:sp>
        <p:nvSpPr>
          <p:cNvPr id="12" name="TextBox 11">
            <a:extLst>
              <a:ext uri="{FF2B5EF4-FFF2-40B4-BE49-F238E27FC236}">
                <a16:creationId xmlns:a16="http://schemas.microsoft.com/office/drawing/2014/main" id="{F39BDC69-CB62-5D30-731D-C941F819C538}"/>
              </a:ext>
            </a:extLst>
          </p:cNvPr>
          <p:cNvSpPr txBox="1"/>
          <p:nvPr/>
        </p:nvSpPr>
        <p:spPr>
          <a:xfrm>
            <a:off x="5852162" y="3076949"/>
            <a:ext cx="694046" cy="461665"/>
          </a:xfrm>
          <a:prstGeom prst="rect">
            <a:avLst/>
          </a:prstGeom>
          <a:noFill/>
        </p:spPr>
        <p:txBody>
          <a:bodyPr wrap="square" lIns="0" rIns="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1.9X</a:t>
            </a:r>
            <a:r>
              <a:rPr kumimoji="0" lang="en-US" sz="1400" b="0" i="0" u="none" strike="noStrike" kern="1200" cap="none" spc="0" normalizeH="0" baseline="0" noProof="0" dirty="0">
                <a:ln>
                  <a:noFill/>
                </a:ln>
                <a:solidFill>
                  <a:srgbClr val="0068B5"/>
                </a:solidFill>
                <a:effectLst/>
                <a:uLnTx/>
                <a:uFillTx/>
                <a:latin typeface="IntelOne Text Bold" panose="020B0803020203020204" pitchFamily="34" charset="0"/>
                <a:cs typeface="Helvetica Neue"/>
              </a:rPr>
              <a:t> </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14" name="Google Shape;282;g261fa9ba1df_0_0">
            <a:extLst>
              <a:ext uri="{FF2B5EF4-FFF2-40B4-BE49-F238E27FC236}">
                <a16:creationId xmlns:a16="http://schemas.microsoft.com/office/drawing/2014/main" id="{8505509B-E376-74A0-FEB0-F282324D8E3A}"/>
              </a:ext>
            </a:extLst>
          </p:cNvPr>
          <p:cNvSpPr txBox="1"/>
          <p:nvPr/>
        </p:nvSpPr>
        <p:spPr>
          <a:xfrm>
            <a:off x="9202253" y="5815432"/>
            <a:ext cx="2902566" cy="1023327"/>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900" b="1" i="0" u="none" strike="noStrike" kern="1200" cap="none" spc="0" normalizeH="0" baseline="0" noProof="0" dirty="0">
                <a:ln>
                  <a:noFill/>
                </a:ln>
                <a:solidFill>
                  <a:srgbClr val="0068B5"/>
                </a:solidFill>
                <a:effectLst/>
                <a:uLnTx/>
                <a:uFillTx/>
                <a:latin typeface="IntelOne Text Bold" panose="020B0503020203020204" pitchFamily="34" charset="0"/>
                <a:ea typeface="Arial"/>
                <a:cs typeface="Arial"/>
                <a:sym typeface="Arial"/>
              </a:rPr>
              <a:t>Target customer personas </a:t>
            </a:r>
            <a:endParaRPr kumimoji="0" sz="1100" b="0" i="0" u="none" strike="noStrike" kern="1200" cap="none" spc="0" normalizeH="0" baseline="0" noProof="0" dirty="0">
              <a:ln>
                <a:noFill/>
              </a:ln>
              <a:solidFill>
                <a:srgbClr val="0068B5"/>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BEST: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Chief Technology Officer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BETTER: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Infrastructure Manager/Director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GOOD: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IT Manager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0" marR="0" lvl="0" indent="0" algn="l" defTabSz="914400" rtl="0" eaLnBrk="1" fontAlgn="auto" latinLnBrk="0" hangingPunct="1">
              <a:lnSpc>
                <a:spcPct val="100000"/>
              </a:lnSpc>
              <a:spcBef>
                <a:spcPts val="600"/>
              </a:spcBef>
              <a:spcAft>
                <a:spcPts val="0"/>
              </a:spcAft>
              <a:buClr>
                <a:srgbClr val="000000"/>
              </a:buClr>
              <a:buSzPts val="800"/>
              <a:buFont typeface="Arial"/>
              <a:buNone/>
              <a:tabLst/>
              <a:defRPr/>
            </a:pPr>
            <a:endParaRPr kumimoji="0" sz="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287;g261fa9ba1df_0_0">
            <a:extLst>
              <a:ext uri="{FF2B5EF4-FFF2-40B4-BE49-F238E27FC236}">
                <a16:creationId xmlns:a16="http://schemas.microsoft.com/office/drawing/2014/main" id="{FF57121A-10D5-09ED-5F94-4FD01721020B}"/>
              </a:ext>
            </a:extLst>
          </p:cNvPr>
          <p:cNvSpPr txBox="1"/>
          <p:nvPr/>
        </p:nvSpPr>
        <p:spPr>
          <a:xfrm>
            <a:off x="9202253" y="4017206"/>
            <a:ext cx="2847299" cy="1761991"/>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Customer Targeting</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kumimoji="0" lang="en-US" sz="800" b="1" i="0" u="none" strike="noStrike" kern="1200" cap="none" spc="0" normalizeH="0" baseline="0" noProof="0" dirty="0">
                <a:ln>
                  <a:noFill/>
                </a:ln>
                <a:solidFill>
                  <a:srgbClr val="0068B5"/>
                </a:solidFill>
                <a:effectLst/>
                <a:uLnTx/>
                <a:uFillTx/>
                <a:latin typeface="IntelOne Text Bold" panose="020B0503020203020204" pitchFamily="34" charset="77"/>
                <a:ea typeface="Arial"/>
                <a:cs typeface="Arial"/>
                <a:sym typeface="Arial"/>
              </a:rPr>
              <a:t>Customers that check any of these boxes:</a:t>
            </a:r>
            <a:endParaRPr kumimoji="0" sz="800" b="1" i="0" u="none" strike="noStrike" kern="1200" cap="none" spc="0" normalizeH="0" baseline="0" noProof="0" dirty="0">
              <a:ln>
                <a:noFill/>
              </a:ln>
              <a:solidFill>
                <a:srgbClr val="0068B5"/>
              </a:solidFill>
              <a:effectLst/>
              <a:uLnTx/>
              <a:uFillTx/>
              <a:latin typeface="IntelOne Text Bold"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Current Xeon customers</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cs typeface="Arial"/>
                <a:sym typeface="Arial"/>
              </a:rPr>
              <a:t>Want to remain on Xeon or exploring competitive refresh options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Looking to improve performance particularly across networking, database and microservices</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Targeting improvements in efficiency and TCO with server consolidation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p:txBody>
      </p:sp>
      <p:cxnSp>
        <p:nvCxnSpPr>
          <p:cNvPr id="16" name="Google Shape;288;g261fa9ba1df_0_0">
            <a:extLst>
              <a:ext uri="{FF2B5EF4-FFF2-40B4-BE49-F238E27FC236}">
                <a16:creationId xmlns:a16="http://schemas.microsoft.com/office/drawing/2014/main" id="{96873D42-D5B4-79E3-16BE-F76F15B63CBB}"/>
              </a:ext>
            </a:extLst>
          </p:cNvPr>
          <p:cNvCxnSpPr>
            <a:cxnSpLocks/>
          </p:cNvCxnSpPr>
          <p:nvPr/>
        </p:nvCxnSpPr>
        <p:spPr>
          <a:xfrm>
            <a:off x="8687935" y="2959911"/>
            <a:ext cx="0" cy="0"/>
          </a:xfrm>
          <a:prstGeom prst="straightConnector1">
            <a:avLst/>
          </a:prstGeom>
          <a:noFill/>
          <a:ln w="12700" cap="flat" cmpd="sng">
            <a:solidFill>
              <a:schemeClr val="accent5"/>
            </a:solidFill>
            <a:prstDash val="solid"/>
            <a:miter lim="800000"/>
            <a:headEnd type="none" w="sm" len="sm"/>
            <a:tailEnd type="none" w="sm" len="sm"/>
          </a:ln>
        </p:spPr>
      </p:cxnSp>
      <p:sp>
        <p:nvSpPr>
          <p:cNvPr id="18" name="TextBox 17">
            <a:extLst>
              <a:ext uri="{FF2B5EF4-FFF2-40B4-BE49-F238E27FC236}">
                <a16:creationId xmlns:a16="http://schemas.microsoft.com/office/drawing/2014/main" id="{4979E6E1-D74A-624D-DA32-E0C3D7FA89B8}"/>
              </a:ext>
            </a:extLst>
          </p:cNvPr>
          <p:cNvSpPr txBox="1"/>
          <p:nvPr/>
        </p:nvSpPr>
        <p:spPr>
          <a:xfrm>
            <a:off x="4509922" y="1272486"/>
            <a:ext cx="839317" cy="886397"/>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Up to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87%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reduction </a:t>
            </a:r>
            <a:b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b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in TCO</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1</a:t>
            </a:r>
          </a:p>
        </p:txBody>
      </p:sp>
      <p:sp>
        <p:nvSpPr>
          <p:cNvPr id="20" name="TextBox 19">
            <a:extLst>
              <a:ext uri="{FF2B5EF4-FFF2-40B4-BE49-F238E27FC236}">
                <a16:creationId xmlns:a16="http://schemas.microsoft.com/office/drawing/2014/main" id="{BB8082F7-A99D-2A06-421E-C751166D72E5}"/>
              </a:ext>
            </a:extLst>
          </p:cNvPr>
          <p:cNvSpPr txBox="1"/>
          <p:nvPr/>
        </p:nvSpPr>
        <p:spPr>
          <a:xfrm>
            <a:off x="4516329" y="2162602"/>
            <a:ext cx="1286908" cy="564578"/>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Up to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17x</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31" name="Google Shape;282;g261fa9ba1df_0_0">
            <a:extLst>
              <a:ext uri="{FF2B5EF4-FFF2-40B4-BE49-F238E27FC236}">
                <a16:creationId xmlns:a16="http://schemas.microsoft.com/office/drawing/2014/main" id="{BE9866F5-5184-0206-8B20-AD10269F7AF4}"/>
              </a:ext>
            </a:extLst>
          </p:cNvPr>
          <p:cNvSpPr txBox="1"/>
          <p:nvPr/>
        </p:nvSpPr>
        <p:spPr>
          <a:xfrm>
            <a:off x="9202252" y="937995"/>
            <a:ext cx="2989747" cy="284663"/>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The Performance-Core Processor</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p:txBody>
      </p:sp>
      <p:sp>
        <p:nvSpPr>
          <p:cNvPr id="33" name="TextBox 32">
            <a:extLst>
              <a:ext uri="{FF2B5EF4-FFF2-40B4-BE49-F238E27FC236}">
                <a16:creationId xmlns:a16="http://schemas.microsoft.com/office/drawing/2014/main" id="{474B541E-DDAD-D1E9-E806-722FA972BD87}"/>
              </a:ext>
            </a:extLst>
          </p:cNvPr>
          <p:cNvSpPr txBox="1"/>
          <p:nvPr/>
        </p:nvSpPr>
        <p:spPr>
          <a:xfrm flipH="1">
            <a:off x="9527373" y="1485466"/>
            <a:ext cx="2696952" cy="43088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Up to 2x higher AI inference vs. AMD EPYC 9755</a:t>
            </a:r>
            <a:r>
              <a:rPr kumimoji="0" lang="en-US" sz="900" b="0" i="0" u="none" strike="noStrike" kern="0" cap="none" spc="0" normalizeH="0" baseline="30000" noProof="0" dirty="0">
                <a:ln>
                  <a:noFill/>
                </a:ln>
                <a:solidFill>
                  <a:srgbClr val="004A86"/>
                </a:solidFill>
                <a:effectLst/>
                <a:uLnTx/>
                <a:uFillTx/>
                <a:latin typeface="IntelOne Text"/>
                <a:cs typeface="Arial"/>
                <a:sym typeface="Helvetica Neue"/>
              </a:rPr>
              <a:t>5</a:t>
            </a:r>
          </a:p>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Over 30% better performance with MRDIMM</a:t>
            </a:r>
            <a:r>
              <a:rPr kumimoji="0" lang="en-US" sz="900" b="0" i="0" u="none" strike="noStrike" kern="0" cap="none" spc="0" normalizeH="0" baseline="30000" noProof="0" dirty="0">
                <a:ln>
                  <a:noFill/>
                </a:ln>
                <a:solidFill>
                  <a:srgbClr val="004A86"/>
                </a:solidFill>
                <a:effectLst/>
                <a:uLnTx/>
                <a:uFillTx/>
                <a:latin typeface="IntelOne Text"/>
                <a:cs typeface="Arial"/>
                <a:sym typeface="Helvetica Neue"/>
              </a:rPr>
              <a:t>6</a:t>
            </a:r>
          </a:p>
        </p:txBody>
      </p:sp>
      <p:sp>
        <p:nvSpPr>
          <p:cNvPr id="40" name="TextBox 39">
            <a:extLst>
              <a:ext uri="{FF2B5EF4-FFF2-40B4-BE49-F238E27FC236}">
                <a16:creationId xmlns:a16="http://schemas.microsoft.com/office/drawing/2014/main" id="{C2DB46B8-D959-8A1D-18DF-0567F52B23FC}"/>
              </a:ext>
            </a:extLst>
          </p:cNvPr>
          <p:cNvSpPr txBox="1"/>
          <p:nvPr/>
        </p:nvSpPr>
        <p:spPr>
          <a:xfrm flipH="1">
            <a:off x="9311106" y="3314765"/>
            <a:ext cx="2781833" cy="646331"/>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171450" marR="0" lvl="0" indent="-171450" algn="l" defTabSz="2432242"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Up to 128 cores per socket</a:t>
            </a:r>
          </a:p>
          <a:p>
            <a:pPr marL="171450" marR="0" lvl="0" indent="-171450" algn="l" defTabSz="2432242"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8800 MT/s MRDIMM for memory bound WLs</a:t>
            </a:r>
          </a:p>
          <a:p>
            <a:pPr marL="171450" marR="0" lvl="0" indent="-171450" algn="l" defTabSz="2432242"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Intel® AMX with FP16 support</a:t>
            </a:r>
          </a:p>
        </p:txBody>
      </p:sp>
      <p:sp>
        <p:nvSpPr>
          <p:cNvPr id="42" name="TextBox 41">
            <a:extLst>
              <a:ext uri="{FF2B5EF4-FFF2-40B4-BE49-F238E27FC236}">
                <a16:creationId xmlns:a16="http://schemas.microsoft.com/office/drawing/2014/main" id="{69804D5A-3A85-E6BD-537D-DDC1A299344C}"/>
              </a:ext>
            </a:extLst>
          </p:cNvPr>
          <p:cNvSpPr txBox="1"/>
          <p:nvPr/>
        </p:nvSpPr>
        <p:spPr>
          <a:xfrm>
            <a:off x="9446615" y="1295483"/>
            <a:ext cx="215031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Delivering unmatched performance</a:t>
            </a:r>
          </a:p>
        </p:txBody>
      </p:sp>
      <p:sp>
        <p:nvSpPr>
          <p:cNvPr id="43" name="TextBox 42">
            <a:extLst>
              <a:ext uri="{FF2B5EF4-FFF2-40B4-BE49-F238E27FC236}">
                <a16:creationId xmlns:a16="http://schemas.microsoft.com/office/drawing/2014/main" id="{291F92EA-891F-CDCD-64F7-DF773BEEC78E}"/>
              </a:ext>
            </a:extLst>
          </p:cNvPr>
          <p:cNvSpPr txBox="1"/>
          <p:nvPr/>
        </p:nvSpPr>
        <p:spPr>
          <a:xfrm>
            <a:off x="9283845" y="2180220"/>
            <a:ext cx="18931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Wide-reaching workload support</a:t>
            </a:r>
          </a:p>
        </p:txBody>
      </p:sp>
      <p:sp>
        <p:nvSpPr>
          <p:cNvPr id="44" name="TextBox 43">
            <a:extLst>
              <a:ext uri="{FF2B5EF4-FFF2-40B4-BE49-F238E27FC236}">
                <a16:creationId xmlns:a16="http://schemas.microsoft.com/office/drawing/2014/main" id="{561796A7-F542-4075-4680-68ADCCE732C5}"/>
              </a:ext>
            </a:extLst>
          </p:cNvPr>
          <p:cNvSpPr txBox="1"/>
          <p:nvPr/>
        </p:nvSpPr>
        <p:spPr>
          <a:xfrm>
            <a:off x="9229138" y="3087332"/>
            <a:ext cx="26123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Focal features for optimal performance</a:t>
            </a:r>
          </a:p>
        </p:txBody>
      </p:sp>
      <p:sp>
        <p:nvSpPr>
          <p:cNvPr id="47" name="Google Shape;281;g261fa9ba1df_0_0">
            <a:extLst>
              <a:ext uri="{FF2B5EF4-FFF2-40B4-BE49-F238E27FC236}">
                <a16:creationId xmlns:a16="http://schemas.microsoft.com/office/drawing/2014/main" id="{3C276D12-895B-8816-B01B-748C36F5E49F}"/>
              </a:ext>
            </a:extLst>
          </p:cNvPr>
          <p:cNvSpPr txBox="1"/>
          <p:nvPr/>
        </p:nvSpPr>
        <p:spPr>
          <a:xfrm>
            <a:off x="5744576" y="5724822"/>
            <a:ext cx="3122697" cy="781768"/>
          </a:xfrm>
          <a:prstGeom prst="rect">
            <a:avLst/>
          </a:prstGeom>
          <a:noFill/>
          <a:ln>
            <a:noFill/>
          </a:ln>
        </p:spPr>
        <p:txBody>
          <a:bodyPr spcFirstLastPara="1" wrap="square" lIns="73150" tIns="36575" rIns="73150" bIns="36575" anchor="t" anchorCtr="0">
            <a:no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cs typeface="Helvetica Neue"/>
              </a:rPr>
              <a:t>Confidential Computing </a:t>
            </a: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a:ea typeface="Arial"/>
                <a:cs typeface="Arial"/>
                <a:sym typeface="Arial"/>
              </a:rPr>
              <a:t>With Intel, you can choose from</a:t>
            </a:r>
            <a:r>
              <a:rPr kumimoji="0" lang="en-US" sz="800" b="0" i="0" u="none" strike="noStrike" kern="1200" cap="none" spc="0" normalizeH="0" baseline="0" noProof="0" dirty="0">
                <a:ln>
                  <a:noFill/>
                </a:ln>
                <a:solidFill>
                  <a:srgbClr val="000000"/>
                </a:solidFill>
                <a:effectLst/>
                <a:uLnTx/>
                <a:uFillTx/>
                <a:latin typeface="IntelOne Text"/>
                <a:cs typeface="Helvetica Neue"/>
              </a:rPr>
              <a:t> the most deployed confidential computing options in data centers on the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77"/>
                <a:cs typeface="Helvetica Neue"/>
              </a:rPr>
              <a:t>market</a:t>
            </a:r>
            <a:r>
              <a:rPr kumimoji="0" lang="en-US" sz="800" b="0" i="0" u="none" strike="noStrike" kern="1200" cap="none" spc="0" normalizeH="0" baseline="0" noProof="0" dirty="0">
                <a:ln>
                  <a:noFill/>
                </a:ln>
                <a:solidFill>
                  <a:srgbClr val="000000"/>
                </a:solidFill>
                <a:effectLst/>
                <a:uLnTx/>
                <a:uFillTx/>
                <a:latin typeface="IntelOne Text"/>
                <a:cs typeface="Helvetica Neue"/>
              </a:rPr>
              <a:t> today—now including application and VM-level isolation—across Intel SGX, Intel TDX and TDX Connect.</a:t>
            </a:r>
          </a:p>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endParaRPr kumimoji="0" sz="800" b="1" i="0" u="none" strike="noStrike" kern="1200" cap="none" spc="0" normalizeH="0" baseline="0" noProof="0" dirty="0">
              <a:ln>
                <a:noFill/>
              </a:ln>
              <a:solidFill>
                <a:srgbClr val="000000"/>
              </a:solidFill>
              <a:effectLst/>
              <a:uLnTx/>
              <a:uFillTx/>
              <a:latin typeface="IntelOne Text Bold"/>
              <a:ea typeface="Arial"/>
              <a:cs typeface="Arial"/>
              <a:sym typeface="Arial"/>
            </a:endParaRPr>
          </a:p>
        </p:txBody>
      </p:sp>
      <p:sp>
        <p:nvSpPr>
          <p:cNvPr id="48" name="TextBox 47">
            <a:extLst>
              <a:ext uri="{FF2B5EF4-FFF2-40B4-BE49-F238E27FC236}">
                <a16:creationId xmlns:a16="http://schemas.microsoft.com/office/drawing/2014/main" id="{ADBC0F8C-461F-595E-A8E6-266E030FDD0B}"/>
              </a:ext>
            </a:extLst>
          </p:cNvPr>
          <p:cNvSpPr txBox="1"/>
          <p:nvPr/>
        </p:nvSpPr>
        <p:spPr>
          <a:xfrm>
            <a:off x="5301896" y="1337210"/>
            <a:ext cx="35334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cs typeface="Arial"/>
              </a:rPr>
              <a:t>Lower TCO – </a:t>
            </a:r>
            <a:r>
              <a:rPr kumimoji="0" lang="en-US" sz="800" b="0" i="0" u="none" strike="noStrike" kern="1200" cap="none" spc="0" normalizeH="0" baseline="0" noProof="0" dirty="0">
                <a:ln>
                  <a:noFill/>
                </a:ln>
                <a:solidFill>
                  <a:srgbClr val="000000"/>
                </a:solidFill>
                <a:effectLst/>
                <a:uLnTx/>
                <a:uFillTx/>
                <a:latin typeface="IntelOne Text"/>
                <a:cs typeface="Arial"/>
              </a:rPr>
              <a:t>Intel’s portfolio of hardware, software, systems, and tools can help advance your data center’s overall efficiency, creating energy savings and reducing your carbon footprint, without sacrificing performance, while providing better TCO and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nvGrpSpPr>
          <p:cNvPr id="49" name="Group 48">
            <a:extLst>
              <a:ext uri="{FF2B5EF4-FFF2-40B4-BE49-F238E27FC236}">
                <a16:creationId xmlns:a16="http://schemas.microsoft.com/office/drawing/2014/main" id="{8CBB0833-AAAC-C081-2D64-0B93DEA03491}"/>
              </a:ext>
            </a:extLst>
          </p:cNvPr>
          <p:cNvGrpSpPr>
            <a:grpSpLocks noChangeAspect="1"/>
          </p:cNvGrpSpPr>
          <p:nvPr/>
        </p:nvGrpSpPr>
        <p:grpSpPr>
          <a:xfrm>
            <a:off x="3851321" y="1433889"/>
            <a:ext cx="530189" cy="389497"/>
            <a:chOff x="5181934" y="2621186"/>
            <a:chExt cx="1926834" cy="1415527"/>
          </a:xfrm>
        </p:grpSpPr>
        <p:sp>
          <p:nvSpPr>
            <p:cNvPr id="50" name="Freeform 47">
              <a:extLst>
                <a:ext uri="{FF2B5EF4-FFF2-40B4-BE49-F238E27FC236}">
                  <a16:creationId xmlns:a16="http://schemas.microsoft.com/office/drawing/2014/main" id="{D346AD4D-E2C7-7BCF-D776-6783E67C3F72}"/>
                </a:ext>
              </a:extLst>
            </p:cNvPr>
            <p:cNvSpPr/>
            <p:nvPr/>
          </p:nvSpPr>
          <p:spPr>
            <a:xfrm flipV="1">
              <a:off x="5695160" y="2621186"/>
              <a:ext cx="1312636" cy="807774"/>
            </a:xfrm>
            <a:custGeom>
              <a:avLst/>
              <a:gdLst>
                <a:gd name="connsiteX0" fmla="*/ 483992 w 571990"/>
                <a:gd name="connsiteY0" fmla="*/ 0 h 527991"/>
                <a:gd name="connsiteX1" fmla="*/ 483992 w 571990"/>
                <a:gd name="connsiteY1" fmla="*/ 263996 h 527991"/>
                <a:gd name="connsiteX2" fmla="*/ 0 w 571990"/>
                <a:gd name="connsiteY2" fmla="*/ 263996 h 527991"/>
                <a:gd name="connsiteX3" fmla="*/ 0 w 571990"/>
                <a:gd name="connsiteY3" fmla="*/ 351994 h 527991"/>
                <a:gd name="connsiteX4" fmla="*/ 184797 w 571990"/>
                <a:gd name="connsiteY4" fmla="*/ 351994 h 527991"/>
                <a:gd name="connsiteX5" fmla="*/ 184797 w 571990"/>
                <a:gd name="connsiteY5" fmla="*/ 435593 h 527991"/>
                <a:gd name="connsiteX6" fmla="*/ 43999 w 571990"/>
                <a:gd name="connsiteY6" fmla="*/ 435593 h 527991"/>
                <a:gd name="connsiteX7" fmla="*/ 43999 w 571990"/>
                <a:gd name="connsiteY7" fmla="*/ 527992 h 527991"/>
                <a:gd name="connsiteX8" fmla="*/ 395994 w 571990"/>
                <a:gd name="connsiteY8" fmla="*/ 527992 h 527991"/>
                <a:gd name="connsiteX9" fmla="*/ 395994 w 571990"/>
                <a:gd name="connsiteY9" fmla="*/ 435593 h 527991"/>
                <a:gd name="connsiteX10" fmla="*/ 255196 w 571990"/>
                <a:gd name="connsiteY10" fmla="*/ 435593 h 527991"/>
                <a:gd name="connsiteX11" fmla="*/ 255196 w 571990"/>
                <a:gd name="connsiteY11" fmla="*/ 351994 h 527991"/>
                <a:gd name="connsiteX12" fmla="*/ 523592 w 571990"/>
                <a:gd name="connsiteY12" fmla="*/ 351994 h 527991"/>
                <a:gd name="connsiteX13" fmla="*/ 571991 w 571990"/>
                <a:gd name="connsiteY13" fmla="*/ 299195 h 527991"/>
                <a:gd name="connsiteX14" fmla="*/ 571991 w 571990"/>
                <a:gd name="connsiteY14" fmla="*/ 0 h 527991"/>
                <a:gd name="connsiteX15" fmla="*/ 483992 w 571990"/>
                <a:gd name="connsiteY15" fmla="*/ 0 h 527991"/>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43999 w 571991"/>
                <a:gd name="connsiteY6" fmla="*/ 435593 h 527992"/>
                <a:gd name="connsiteX7" fmla="*/ 395994 w 571991"/>
                <a:gd name="connsiteY7" fmla="*/ 527992 h 527992"/>
                <a:gd name="connsiteX8" fmla="*/ 395994 w 571991"/>
                <a:gd name="connsiteY8" fmla="*/ 435593 h 527992"/>
                <a:gd name="connsiteX9" fmla="*/ 255196 w 571991"/>
                <a:gd name="connsiteY9" fmla="*/ 435593 h 527992"/>
                <a:gd name="connsiteX10" fmla="*/ 255196 w 571991"/>
                <a:gd name="connsiteY10" fmla="*/ 351994 h 527992"/>
                <a:gd name="connsiteX11" fmla="*/ 523592 w 571991"/>
                <a:gd name="connsiteY11" fmla="*/ 351994 h 527992"/>
                <a:gd name="connsiteX12" fmla="*/ 571991 w 571991"/>
                <a:gd name="connsiteY12" fmla="*/ 299195 h 527992"/>
                <a:gd name="connsiteX13" fmla="*/ 571991 w 571991"/>
                <a:gd name="connsiteY13" fmla="*/ 0 h 527992"/>
                <a:gd name="connsiteX14" fmla="*/ 483992 w 571991"/>
                <a:gd name="connsiteY14"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395994 w 571991"/>
                <a:gd name="connsiteY6" fmla="*/ 527992 h 527992"/>
                <a:gd name="connsiteX7" fmla="*/ 395994 w 571991"/>
                <a:gd name="connsiteY7" fmla="*/ 435593 h 527992"/>
                <a:gd name="connsiteX8" fmla="*/ 255196 w 571991"/>
                <a:gd name="connsiteY8" fmla="*/ 435593 h 527992"/>
                <a:gd name="connsiteX9" fmla="*/ 255196 w 571991"/>
                <a:gd name="connsiteY9" fmla="*/ 351994 h 527992"/>
                <a:gd name="connsiteX10" fmla="*/ 523592 w 571991"/>
                <a:gd name="connsiteY10" fmla="*/ 351994 h 527992"/>
                <a:gd name="connsiteX11" fmla="*/ 571991 w 571991"/>
                <a:gd name="connsiteY11" fmla="*/ 299195 h 527992"/>
                <a:gd name="connsiteX12" fmla="*/ 571991 w 571991"/>
                <a:gd name="connsiteY12" fmla="*/ 0 h 527992"/>
                <a:gd name="connsiteX13" fmla="*/ 483992 w 571991"/>
                <a:gd name="connsiteY13"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435593 h 527992"/>
                <a:gd name="connsiteX8" fmla="*/ 255196 w 571991"/>
                <a:gd name="connsiteY8" fmla="*/ 351994 h 527992"/>
                <a:gd name="connsiteX9" fmla="*/ 523592 w 571991"/>
                <a:gd name="connsiteY9" fmla="*/ 351994 h 527992"/>
                <a:gd name="connsiteX10" fmla="*/ 571991 w 571991"/>
                <a:gd name="connsiteY10" fmla="*/ 299195 h 527992"/>
                <a:gd name="connsiteX11" fmla="*/ 571991 w 571991"/>
                <a:gd name="connsiteY11" fmla="*/ 0 h 527992"/>
                <a:gd name="connsiteX12" fmla="*/ 483992 w 571991"/>
                <a:gd name="connsiteY12"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351994 h 527992"/>
                <a:gd name="connsiteX8" fmla="*/ 523592 w 571991"/>
                <a:gd name="connsiteY8" fmla="*/ 351994 h 527992"/>
                <a:gd name="connsiteX9" fmla="*/ 571991 w 571991"/>
                <a:gd name="connsiteY9" fmla="*/ 299195 h 527992"/>
                <a:gd name="connsiteX10" fmla="*/ 571991 w 571991"/>
                <a:gd name="connsiteY10" fmla="*/ 0 h 527992"/>
                <a:gd name="connsiteX11" fmla="*/ 483992 w 571991"/>
                <a:gd name="connsiteY11"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255196 w 571991"/>
                <a:gd name="connsiteY6" fmla="*/ 351994 h 527992"/>
                <a:gd name="connsiteX7" fmla="*/ 523592 w 571991"/>
                <a:gd name="connsiteY7" fmla="*/ 351994 h 527992"/>
                <a:gd name="connsiteX8" fmla="*/ 571991 w 571991"/>
                <a:gd name="connsiteY8" fmla="*/ 299195 h 527992"/>
                <a:gd name="connsiteX9" fmla="*/ 571991 w 571991"/>
                <a:gd name="connsiteY9" fmla="*/ 0 h 527992"/>
                <a:gd name="connsiteX10" fmla="*/ 483992 w 571991"/>
                <a:gd name="connsiteY10" fmla="*/ 0 h 527992"/>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255196 w 571991"/>
                <a:gd name="connsiteY5" fmla="*/ 351994 h 351994"/>
                <a:gd name="connsiteX6" fmla="*/ 523592 w 571991"/>
                <a:gd name="connsiteY6" fmla="*/ 351994 h 351994"/>
                <a:gd name="connsiteX7" fmla="*/ 571991 w 571991"/>
                <a:gd name="connsiteY7" fmla="*/ 299195 h 351994"/>
                <a:gd name="connsiteX8" fmla="*/ 571991 w 571991"/>
                <a:gd name="connsiteY8" fmla="*/ 0 h 351994"/>
                <a:gd name="connsiteX9" fmla="*/ 483992 w 571991"/>
                <a:gd name="connsiteY9"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523592 w 571991"/>
                <a:gd name="connsiteY5" fmla="*/ 351994 h 351994"/>
                <a:gd name="connsiteX6" fmla="*/ 571991 w 571991"/>
                <a:gd name="connsiteY6" fmla="*/ 299195 h 351994"/>
                <a:gd name="connsiteX7" fmla="*/ 571991 w 571991"/>
                <a:gd name="connsiteY7" fmla="*/ 0 h 351994"/>
                <a:gd name="connsiteX8" fmla="*/ 483992 w 571991"/>
                <a:gd name="connsiteY8"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523592 w 571991"/>
                <a:gd name="connsiteY4" fmla="*/ 351994 h 351994"/>
                <a:gd name="connsiteX5" fmla="*/ 571991 w 571991"/>
                <a:gd name="connsiteY5" fmla="*/ 299195 h 351994"/>
                <a:gd name="connsiteX6" fmla="*/ 571991 w 571991"/>
                <a:gd name="connsiteY6" fmla="*/ 0 h 351994"/>
                <a:gd name="connsiteX7" fmla="*/ 483992 w 571991"/>
                <a:gd name="connsiteY7" fmla="*/ 0 h 3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91" h="351994">
                  <a:moveTo>
                    <a:pt x="483992" y="0"/>
                  </a:moveTo>
                  <a:lnTo>
                    <a:pt x="483992" y="263996"/>
                  </a:lnTo>
                  <a:lnTo>
                    <a:pt x="0" y="263996"/>
                  </a:lnTo>
                  <a:lnTo>
                    <a:pt x="0" y="351994"/>
                  </a:lnTo>
                  <a:lnTo>
                    <a:pt x="523592" y="351994"/>
                  </a:lnTo>
                  <a:cubicBezTo>
                    <a:pt x="549991" y="351994"/>
                    <a:pt x="571991" y="325595"/>
                    <a:pt x="571991" y="299195"/>
                  </a:cubicBezTo>
                  <a:lnTo>
                    <a:pt x="571991" y="0"/>
                  </a:lnTo>
                  <a:lnTo>
                    <a:pt x="483992"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1" name="Freeform: Shape 898">
              <a:extLst>
                <a:ext uri="{FF2B5EF4-FFF2-40B4-BE49-F238E27FC236}">
                  <a16:creationId xmlns:a16="http://schemas.microsoft.com/office/drawing/2014/main" id="{3D76CC14-4544-7D0B-066B-E305701C9E95}"/>
                </a:ext>
              </a:extLst>
            </p:cNvPr>
            <p:cNvSpPr/>
            <p:nvPr/>
          </p:nvSpPr>
          <p:spPr>
            <a:xfrm flipV="1">
              <a:off x="5392244" y="2924102"/>
              <a:ext cx="1211665" cy="908747"/>
            </a:xfrm>
            <a:custGeom>
              <a:avLst/>
              <a:gdLst>
                <a:gd name="connsiteX0" fmla="*/ 702231 w 1211665"/>
                <a:gd name="connsiteY0" fmla="*/ 201945 h 908747"/>
                <a:gd name="connsiteX1" fmla="*/ 1211665 w 1211665"/>
                <a:gd name="connsiteY1" fmla="*/ 201945 h 908747"/>
                <a:gd name="connsiteX2" fmla="*/ 1211665 w 1211665"/>
                <a:gd name="connsiteY2" fmla="*/ 0 h 908747"/>
                <a:gd name="connsiteX3" fmla="*/ 659872 w 1211665"/>
                <a:gd name="connsiteY3" fmla="*/ 0 h 908747"/>
                <a:gd name="connsiteX4" fmla="*/ 662410 w 1211665"/>
                <a:gd name="connsiteY4" fmla="*/ 4676 h 908747"/>
                <a:gd name="connsiteX5" fmla="*/ 702233 w 1211665"/>
                <a:gd name="connsiteY5" fmla="*/ 201926 h 908747"/>
                <a:gd name="connsiteX6" fmla="*/ 0 w 1211665"/>
                <a:gd name="connsiteY6" fmla="*/ 908747 h 908747"/>
                <a:gd name="connsiteX7" fmla="*/ 201945 w 1211665"/>
                <a:gd name="connsiteY7" fmla="*/ 908747 h 908747"/>
                <a:gd name="connsiteX8" fmla="*/ 201945 w 1211665"/>
                <a:gd name="connsiteY8" fmla="*/ 708025 h 908747"/>
                <a:gd name="connsiteX9" fmla="*/ 195481 w 1211665"/>
                <a:gd name="connsiteY9" fmla="*/ 708677 h 908747"/>
                <a:gd name="connsiteX10" fmla="*/ 93353 w 1211665"/>
                <a:gd name="connsiteY10" fmla="*/ 698382 h 908747"/>
                <a:gd name="connsiteX11" fmla="*/ 0 w 1211665"/>
                <a:gd name="connsiteY11" fmla="*/ 669403 h 90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1665" h="908747">
                  <a:moveTo>
                    <a:pt x="702231" y="201945"/>
                  </a:moveTo>
                  <a:lnTo>
                    <a:pt x="1211665" y="201945"/>
                  </a:lnTo>
                  <a:lnTo>
                    <a:pt x="1211665" y="0"/>
                  </a:lnTo>
                  <a:lnTo>
                    <a:pt x="659872" y="0"/>
                  </a:lnTo>
                  <a:lnTo>
                    <a:pt x="662410" y="4676"/>
                  </a:lnTo>
                  <a:cubicBezTo>
                    <a:pt x="688053" y="65303"/>
                    <a:pt x="702233" y="131958"/>
                    <a:pt x="702233" y="201926"/>
                  </a:cubicBezTo>
                  <a:close/>
                  <a:moveTo>
                    <a:pt x="0" y="908747"/>
                  </a:moveTo>
                  <a:lnTo>
                    <a:pt x="201945" y="908747"/>
                  </a:lnTo>
                  <a:lnTo>
                    <a:pt x="201945" y="708025"/>
                  </a:lnTo>
                  <a:lnTo>
                    <a:pt x="195481" y="708677"/>
                  </a:lnTo>
                  <a:cubicBezTo>
                    <a:pt x="160497" y="708677"/>
                    <a:pt x="126341" y="705132"/>
                    <a:pt x="93353" y="698382"/>
                  </a:cubicBezTo>
                  <a:lnTo>
                    <a:pt x="0" y="669403"/>
                  </a:lnTo>
                  <a:close/>
                </a:path>
              </a:pathLst>
            </a:custGeom>
            <a:solidFill>
              <a:srgbClr val="0068B5"/>
            </a:solidFill>
            <a:ln w="4365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2" name="Freeform 52">
              <a:extLst>
                <a:ext uri="{FF2B5EF4-FFF2-40B4-BE49-F238E27FC236}">
                  <a16:creationId xmlns:a16="http://schemas.microsoft.com/office/drawing/2014/main" id="{2CD96A2E-A713-C6C4-7CEE-E4670F7D76A8}"/>
                </a:ext>
              </a:extLst>
            </p:cNvPr>
            <p:cNvSpPr/>
            <p:nvPr/>
          </p:nvSpPr>
          <p:spPr>
            <a:xfrm rot="10800000" flipV="1">
              <a:off x="5392506" y="2622441"/>
              <a:ext cx="201943" cy="201942"/>
            </a:xfrm>
            <a:custGeom>
              <a:avLst/>
              <a:gdLst>
                <a:gd name="connsiteX0" fmla="*/ 0 w 87998"/>
                <a:gd name="connsiteY0" fmla="*/ 0 h 87998"/>
                <a:gd name="connsiteX1" fmla="*/ 87999 w 87998"/>
                <a:gd name="connsiteY1" fmla="*/ 0 h 87998"/>
                <a:gd name="connsiteX2" fmla="*/ 87999 w 87998"/>
                <a:gd name="connsiteY2" fmla="*/ 87999 h 87998"/>
                <a:gd name="connsiteX3" fmla="*/ 0 w 87998"/>
                <a:gd name="connsiteY3" fmla="*/ 87999 h 87998"/>
              </a:gdLst>
              <a:ahLst/>
              <a:cxnLst>
                <a:cxn ang="0">
                  <a:pos x="connsiteX0" y="connsiteY0"/>
                </a:cxn>
                <a:cxn ang="0">
                  <a:pos x="connsiteX1" y="connsiteY1"/>
                </a:cxn>
                <a:cxn ang="0">
                  <a:pos x="connsiteX2" y="connsiteY2"/>
                </a:cxn>
                <a:cxn ang="0">
                  <a:pos x="connsiteX3" y="connsiteY3"/>
                </a:cxn>
              </a:cxnLst>
              <a:rect l="l" t="t" r="r" b="b"/>
              <a:pathLst>
                <a:path w="87998" h="87998">
                  <a:moveTo>
                    <a:pt x="0" y="0"/>
                  </a:moveTo>
                  <a:lnTo>
                    <a:pt x="87999" y="0"/>
                  </a:lnTo>
                  <a:lnTo>
                    <a:pt x="87999" y="87999"/>
                  </a:lnTo>
                  <a:lnTo>
                    <a:pt x="0" y="87999"/>
                  </a:lnTo>
                  <a:close/>
                </a:path>
              </a:pathLst>
            </a:custGeom>
            <a:solidFill>
              <a:srgbClr val="00C7FD"/>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3" name="Freeform 54">
              <a:extLst>
                <a:ext uri="{FF2B5EF4-FFF2-40B4-BE49-F238E27FC236}">
                  <a16:creationId xmlns:a16="http://schemas.microsoft.com/office/drawing/2014/main" id="{47351FFF-8328-87A7-AB29-B5C67082B3C6}"/>
                </a:ext>
              </a:extLst>
            </p:cNvPr>
            <p:cNvSpPr/>
            <p:nvPr/>
          </p:nvSpPr>
          <p:spPr>
            <a:xfrm flipV="1">
              <a:off x="5695160" y="2924104"/>
              <a:ext cx="1413608" cy="1009716"/>
            </a:xfrm>
            <a:custGeom>
              <a:avLst/>
              <a:gdLst>
                <a:gd name="connsiteX0" fmla="*/ 615990 w 615990"/>
                <a:gd name="connsiteY0" fmla="*/ 0 h 439992"/>
                <a:gd name="connsiteX1" fmla="*/ 615990 w 615990"/>
                <a:gd name="connsiteY1" fmla="*/ 0 h 439992"/>
                <a:gd name="connsiteX2" fmla="*/ 439993 w 615990"/>
                <a:gd name="connsiteY2" fmla="*/ 0 h 439992"/>
                <a:gd name="connsiteX3" fmla="*/ 439993 w 615990"/>
                <a:gd name="connsiteY3" fmla="*/ 43999 h 439992"/>
                <a:gd name="connsiteX4" fmla="*/ 541191 w 615990"/>
                <a:gd name="connsiteY4" fmla="*/ 43999 h 439992"/>
                <a:gd name="connsiteX5" fmla="*/ 272796 w 615990"/>
                <a:gd name="connsiteY5" fmla="*/ 316795 h 439992"/>
                <a:gd name="connsiteX6" fmla="*/ 202397 w 615990"/>
                <a:gd name="connsiteY6" fmla="*/ 259596 h 439992"/>
                <a:gd name="connsiteX7" fmla="*/ 92399 w 615990"/>
                <a:gd name="connsiteY7" fmla="*/ 395994 h 439992"/>
                <a:gd name="connsiteX8" fmla="*/ 0 w 615990"/>
                <a:gd name="connsiteY8" fmla="*/ 395994 h 439992"/>
                <a:gd name="connsiteX9" fmla="*/ 0 w 615990"/>
                <a:gd name="connsiteY9" fmla="*/ 439993 h 439992"/>
                <a:gd name="connsiteX10" fmla="*/ 114398 w 615990"/>
                <a:gd name="connsiteY10" fmla="*/ 439993 h 439992"/>
                <a:gd name="connsiteX11" fmla="*/ 211197 w 615990"/>
                <a:gd name="connsiteY11" fmla="*/ 316795 h 439992"/>
                <a:gd name="connsiteX12" fmla="*/ 277196 w 615990"/>
                <a:gd name="connsiteY12" fmla="*/ 373994 h 439992"/>
                <a:gd name="connsiteX13" fmla="*/ 571991 w 615990"/>
                <a:gd name="connsiteY13" fmla="*/ 79199 h 439992"/>
                <a:gd name="connsiteX14" fmla="*/ 571991 w 615990"/>
                <a:gd name="connsiteY14" fmla="*/ 175997 h 439992"/>
                <a:gd name="connsiteX15" fmla="*/ 615990 w 615990"/>
                <a:gd name="connsiteY15" fmla="*/ 175997 h 439992"/>
                <a:gd name="connsiteX16" fmla="*/ 615990 w 615990"/>
                <a:gd name="connsiteY16" fmla="*/ 0 h 4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990" h="439992">
                  <a:moveTo>
                    <a:pt x="615990" y="0"/>
                  </a:moveTo>
                  <a:lnTo>
                    <a:pt x="615990" y="0"/>
                  </a:lnTo>
                  <a:lnTo>
                    <a:pt x="439993" y="0"/>
                  </a:lnTo>
                  <a:lnTo>
                    <a:pt x="439993" y="43999"/>
                  </a:lnTo>
                  <a:lnTo>
                    <a:pt x="541191" y="43999"/>
                  </a:lnTo>
                  <a:lnTo>
                    <a:pt x="272796" y="316795"/>
                  </a:lnTo>
                  <a:lnTo>
                    <a:pt x="202397" y="259596"/>
                  </a:lnTo>
                  <a:lnTo>
                    <a:pt x="92399" y="395994"/>
                  </a:lnTo>
                  <a:lnTo>
                    <a:pt x="0" y="395994"/>
                  </a:lnTo>
                  <a:lnTo>
                    <a:pt x="0" y="439993"/>
                  </a:lnTo>
                  <a:lnTo>
                    <a:pt x="114398" y="439993"/>
                  </a:lnTo>
                  <a:lnTo>
                    <a:pt x="211197" y="316795"/>
                  </a:lnTo>
                  <a:lnTo>
                    <a:pt x="277196" y="373994"/>
                  </a:lnTo>
                  <a:lnTo>
                    <a:pt x="571991" y="79199"/>
                  </a:lnTo>
                  <a:lnTo>
                    <a:pt x="571991" y="175997"/>
                  </a:lnTo>
                  <a:lnTo>
                    <a:pt x="615990" y="175997"/>
                  </a:lnTo>
                  <a:lnTo>
                    <a:pt x="615990"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4" name="Freeform: Shape 901">
              <a:extLst>
                <a:ext uri="{FF2B5EF4-FFF2-40B4-BE49-F238E27FC236}">
                  <a16:creationId xmlns:a16="http://schemas.microsoft.com/office/drawing/2014/main" id="{A15598AB-FF42-AAE4-B2E7-CF530CF94CC2}"/>
                </a:ext>
              </a:extLst>
            </p:cNvPr>
            <p:cNvSpPr/>
            <p:nvPr/>
          </p:nvSpPr>
          <p:spPr>
            <a:xfrm>
              <a:off x="5181934" y="3225132"/>
              <a:ext cx="811582" cy="811581"/>
            </a:xfrm>
            <a:custGeom>
              <a:avLst/>
              <a:gdLst>
                <a:gd name="connsiteX0" fmla="*/ 362757 w 807882"/>
                <a:gd name="connsiteY0" fmla="*/ 101586 h 807882"/>
                <a:gd name="connsiteX1" fmla="*/ 362757 w 807882"/>
                <a:gd name="connsiteY1" fmla="*/ 167214 h 807882"/>
                <a:gd name="connsiteX2" fmla="*/ 254606 w 807882"/>
                <a:gd name="connsiteY2" fmla="*/ 216769 h 807882"/>
                <a:gd name="connsiteX3" fmla="*/ 215430 w 807882"/>
                <a:gd name="connsiteY3" fmla="*/ 311862 h 807882"/>
                <a:gd name="connsiteX4" fmla="*/ 257954 w 807882"/>
                <a:gd name="connsiteY4" fmla="*/ 409969 h 807882"/>
                <a:gd name="connsiteX5" fmla="*/ 406955 w 807882"/>
                <a:gd name="connsiteY5" fmla="*/ 451153 h 807882"/>
                <a:gd name="connsiteX6" fmla="*/ 476601 w 807882"/>
                <a:gd name="connsiteY6" fmla="*/ 464547 h 807882"/>
                <a:gd name="connsiteX7" fmla="*/ 494682 w 807882"/>
                <a:gd name="connsiteY7" fmla="*/ 490664 h 807882"/>
                <a:gd name="connsiteX8" fmla="*/ 474257 w 807882"/>
                <a:gd name="connsiteY8" fmla="*/ 518120 h 807882"/>
                <a:gd name="connsiteX9" fmla="*/ 417000 w 807882"/>
                <a:gd name="connsiteY9" fmla="*/ 528165 h 807882"/>
                <a:gd name="connsiteX10" fmla="*/ 335636 w 807882"/>
                <a:gd name="connsiteY10" fmla="*/ 513433 h 807882"/>
                <a:gd name="connsiteX11" fmla="*/ 253601 w 807882"/>
                <a:gd name="connsiteY11" fmla="*/ 469904 h 807882"/>
                <a:gd name="connsiteX12" fmla="*/ 195340 w 807882"/>
                <a:gd name="connsiteY12" fmla="*/ 558970 h 807882"/>
                <a:gd name="connsiteX13" fmla="*/ 272687 w 807882"/>
                <a:gd name="connsiteY13" fmla="*/ 605512 h 807882"/>
                <a:gd name="connsiteX14" fmla="*/ 362757 w 807882"/>
                <a:gd name="connsiteY14" fmla="*/ 629285 h 807882"/>
                <a:gd name="connsiteX15" fmla="*/ 362757 w 807882"/>
                <a:gd name="connsiteY15" fmla="*/ 706297 h 807882"/>
                <a:gd name="connsiteX16" fmla="*/ 465216 w 807882"/>
                <a:gd name="connsiteY16" fmla="*/ 706297 h 807882"/>
                <a:gd name="connsiteX17" fmla="*/ 465216 w 807882"/>
                <a:gd name="connsiteY17" fmla="*/ 627946 h 807882"/>
                <a:gd name="connsiteX18" fmla="*/ 573033 w 807882"/>
                <a:gd name="connsiteY18" fmla="*/ 577051 h 807882"/>
                <a:gd name="connsiteX19" fmla="*/ 612543 w 807882"/>
                <a:gd name="connsiteY19" fmla="*/ 481958 h 807882"/>
                <a:gd name="connsiteX20" fmla="*/ 570020 w 807882"/>
                <a:gd name="connsiteY20" fmla="*/ 382178 h 807882"/>
                <a:gd name="connsiteX21" fmla="*/ 425706 w 807882"/>
                <a:gd name="connsiteY21" fmla="*/ 341328 h 807882"/>
                <a:gd name="connsiteX22" fmla="*/ 352377 w 807882"/>
                <a:gd name="connsiteY22" fmla="*/ 328269 h 807882"/>
                <a:gd name="connsiteX23" fmla="*/ 333292 w 807882"/>
                <a:gd name="connsiteY23" fmla="*/ 303157 h 807882"/>
                <a:gd name="connsiteX24" fmla="*/ 352712 w 807882"/>
                <a:gd name="connsiteY24" fmla="*/ 277374 h 807882"/>
                <a:gd name="connsiteX25" fmla="*/ 407625 w 807882"/>
                <a:gd name="connsiteY25" fmla="*/ 267664 h 807882"/>
                <a:gd name="connsiteX26" fmla="*/ 474927 w 807882"/>
                <a:gd name="connsiteY26" fmla="*/ 281392 h 807882"/>
                <a:gd name="connsiteX27" fmla="*/ 539550 w 807882"/>
                <a:gd name="connsiteY27" fmla="*/ 318559 h 807882"/>
                <a:gd name="connsiteX28" fmla="*/ 600489 w 807882"/>
                <a:gd name="connsiteY28" fmla="*/ 230832 h 807882"/>
                <a:gd name="connsiteX29" fmla="*/ 535532 w 807882"/>
                <a:gd name="connsiteY29" fmla="*/ 189648 h 807882"/>
                <a:gd name="connsiteX30" fmla="*/ 465216 w 807882"/>
                <a:gd name="connsiteY30" fmla="*/ 167883 h 807882"/>
                <a:gd name="connsiteX31" fmla="*/ 465216 w 807882"/>
                <a:gd name="connsiteY31" fmla="*/ 101586 h 807882"/>
                <a:gd name="connsiteX32" fmla="*/ 403941 w 807882"/>
                <a:gd name="connsiteY32" fmla="*/ 0 h 807882"/>
                <a:gd name="connsiteX33" fmla="*/ 807882 w 807882"/>
                <a:gd name="connsiteY33" fmla="*/ 403941 h 807882"/>
                <a:gd name="connsiteX34" fmla="*/ 403941 w 807882"/>
                <a:gd name="connsiteY34" fmla="*/ 807882 h 807882"/>
                <a:gd name="connsiteX35" fmla="*/ 0 w 807882"/>
                <a:gd name="connsiteY35" fmla="*/ 403941 h 807882"/>
                <a:gd name="connsiteX36" fmla="*/ 403941 w 807882"/>
                <a:gd name="connsiteY36" fmla="*/ 0 h 8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7882" h="807882">
                  <a:moveTo>
                    <a:pt x="362757" y="101586"/>
                  </a:moveTo>
                  <a:lnTo>
                    <a:pt x="362757" y="167214"/>
                  </a:lnTo>
                  <a:cubicBezTo>
                    <a:pt x="316773" y="174357"/>
                    <a:pt x="280723" y="190875"/>
                    <a:pt x="254606" y="216769"/>
                  </a:cubicBezTo>
                  <a:cubicBezTo>
                    <a:pt x="228489" y="242663"/>
                    <a:pt x="215430" y="274361"/>
                    <a:pt x="215430" y="311862"/>
                  </a:cubicBezTo>
                  <a:cubicBezTo>
                    <a:pt x="215430" y="356953"/>
                    <a:pt x="229605" y="389656"/>
                    <a:pt x="257954" y="409969"/>
                  </a:cubicBezTo>
                  <a:cubicBezTo>
                    <a:pt x="286303" y="430282"/>
                    <a:pt x="335970" y="444010"/>
                    <a:pt x="406955" y="451153"/>
                  </a:cubicBezTo>
                  <a:cubicBezTo>
                    <a:pt x="441332" y="454725"/>
                    <a:pt x="464547" y="459189"/>
                    <a:pt x="476601" y="464547"/>
                  </a:cubicBezTo>
                  <a:cubicBezTo>
                    <a:pt x="488655" y="469904"/>
                    <a:pt x="494682" y="478610"/>
                    <a:pt x="494682" y="490664"/>
                  </a:cubicBezTo>
                  <a:cubicBezTo>
                    <a:pt x="494682" y="502271"/>
                    <a:pt x="487873" y="511424"/>
                    <a:pt x="474257" y="518120"/>
                  </a:cubicBezTo>
                  <a:cubicBezTo>
                    <a:pt x="460640" y="524817"/>
                    <a:pt x="441555" y="528165"/>
                    <a:pt x="417000" y="528165"/>
                  </a:cubicBezTo>
                  <a:cubicBezTo>
                    <a:pt x="390214" y="528165"/>
                    <a:pt x="363092" y="523254"/>
                    <a:pt x="335636" y="513433"/>
                  </a:cubicBezTo>
                  <a:cubicBezTo>
                    <a:pt x="308179" y="503611"/>
                    <a:pt x="280835" y="489101"/>
                    <a:pt x="253601" y="469904"/>
                  </a:cubicBezTo>
                  <a:lnTo>
                    <a:pt x="195340" y="558970"/>
                  </a:lnTo>
                  <a:cubicBezTo>
                    <a:pt x="219002" y="578167"/>
                    <a:pt x="244784" y="593681"/>
                    <a:pt x="272687" y="605512"/>
                  </a:cubicBezTo>
                  <a:cubicBezTo>
                    <a:pt x="300590" y="617343"/>
                    <a:pt x="330613" y="625267"/>
                    <a:pt x="362757" y="629285"/>
                  </a:cubicBezTo>
                  <a:lnTo>
                    <a:pt x="362757" y="706297"/>
                  </a:lnTo>
                  <a:lnTo>
                    <a:pt x="465216" y="706297"/>
                  </a:lnTo>
                  <a:lnTo>
                    <a:pt x="465216" y="627946"/>
                  </a:lnTo>
                  <a:cubicBezTo>
                    <a:pt x="510754" y="620356"/>
                    <a:pt x="546693" y="603391"/>
                    <a:pt x="573033" y="577051"/>
                  </a:cubicBezTo>
                  <a:cubicBezTo>
                    <a:pt x="599373" y="550711"/>
                    <a:pt x="612543" y="519013"/>
                    <a:pt x="612543" y="481958"/>
                  </a:cubicBezTo>
                  <a:cubicBezTo>
                    <a:pt x="612543" y="436421"/>
                    <a:pt x="598369" y="403160"/>
                    <a:pt x="570020" y="382178"/>
                  </a:cubicBezTo>
                  <a:cubicBezTo>
                    <a:pt x="541670" y="361194"/>
                    <a:pt x="493566" y="347578"/>
                    <a:pt x="425706" y="341328"/>
                  </a:cubicBezTo>
                  <a:cubicBezTo>
                    <a:pt x="389544" y="337756"/>
                    <a:pt x="365101" y="333403"/>
                    <a:pt x="352377" y="328269"/>
                  </a:cubicBezTo>
                  <a:cubicBezTo>
                    <a:pt x="339654" y="323135"/>
                    <a:pt x="333292" y="314764"/>
                    <a:pt x="333292" y="303157"/>
                  </a:cubicBezTo>
                  <a:cubicBezTo>
                    <a:pt x="333292" y="292442"/>
                    <a:pt x="339765" y="283848"/>
                    <a:pt x="352712" y="277374"/>
                  </a:cubicBezTo>
                  <a:cubicBezTo>
                    <a:pt x="365659" y="270901"/>
                    <a:pt x="383963" y="267664"/>
                    <a:pt x="407625" y="267664"/>
                  </a:cubicBezTo>
                  <a:cubicBezTo>
                    <a:pt x="429054" y="267664"/>
                    <a:pt x="451488" y="272240"/>
                    <a:pt x="474927" y="281392"/>
                  </a:cubicBezTo>
                  <a:cubicBezTo>
                    <a:pt x="498365" y="290544"/>
                    <a:pt x="519906" y="302933"/>
                    <a:pt x="539550" y="318559"/>
                  </a:cubicBezTo>
                  <a:lnTo>
                    <a:pt x="600489" y="230832"/>
                  </a:lnTo>
                  <a:cubicBezTo>
                    <a:pt x="579506" y="213867"/>
                    <a:pt x="557854" y="200139"/>
                    <a:pt x="535532" y="189648"/>
                  </a:cubicBezTo>
                  <a:cubicBezTo>
                    <a:pt x="513209" y="179156"/>
                    <a:pt x="489771" y="171901"/>
                    <a:pt x="465216" y="167883"/>
                  </a:cubicBezTo>
                  <a:lnTo>
                    <a:pt x="465216" y="101586"/>
                  </a:lnTo>
                  <a:close/>
                  <a:moveTo>
                    <a:pt x="403941" y="0"/>
                  </a:moveTo>
                  <a:cubicBezTo>
                    <a:pt x="627031" y="0"/>
                    <a:pt x="807882" y="180851"/>
                    <a:pt x="807882" y="403941"/>
                  </a:cubicBezTo>
                  <a:cubicBezTo>
                    <a:pt x="807882" y="627031"/>
                    <a:pt x="627031" y="807882"/>
                    <a:pt x="403941" y="807882"/>
                  </a:cubicBezTo>
                  <a:cubicBezTo>
                    <a:pt x="180851" y="807882"/>
                    <a:pt x="0" y="627031"/>
                    <a:pt x="0" y="403941"/>
                  </a:cubicBezTo>
                  <a:cubicBezTo>
                    <a:pt x="0" y="180851"/>
                    <a:pt x="180851" y="0"/>
                    <a:pt x="403941" y="0"/>
                  </a:cubicBezTo>
                  <a:close/>
                </a:path>
              </a:pathLst>
            </a:custGeom>
            <a:solidFill>
              <a:srgbClr val="00C7FD"/>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cxnSp>
        <p:nvCxnSpPr>
          <p:cNvPr id="58" name="Straight Connector 57">
            <a:extLst>
              <a:ext uri="{FF2B5EF4-FFF2-40B4-BE49-F238E27FC236}">
                <a16:creationId xmlns:a16="http://schemas.microsoft.com/office/drawing/2014/main" id="{CB6186F8-7DB4-C475-E85C-439E3E8689CE}"/>
              </a:ext>
            </a:extLst>
          </p:cNvPr>
          <p:cNvCxnSpPr>
            <a:cxnSpLocks/>
          </p:cNvCxnSpPr>
          <p:nvPr/>
        </p:nvCxnSpPr>
        <p:spPr>
          <a:xfrm>
            <a:off x="3807317" y="2164218"/>
            <a:ext cx="189957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1D03559-8159-1C71-ACB2-EDB6D450915E}"/>
              </a:ext>
            </a:extLst>
          </p:cNvPr>
          <p:cNvSpPr txBox="1"/>
          <p:nvPr/>
        </p:nvSpPr>
        <p:spPr>
          <a:xfrm>
            <a:off x="3627569" y="3265218"/>
            <a:ext cx="2137692"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Optimized Workload Performance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Xeon 6 processors with P-cores deliver unmatched performance for compute-intensive, memory-bound workloads across AI and HPC.</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grpSp>
        <p:nvGrpSpPr>
          <p:cNvPr id="60" name="Group 59">
            <a:extLst>
              <a:ext uri="{FF2B5EF4-FFF2-40B4-BE49-F238E27FC236}">
                <a16:creationId xmlns:a16="http://schemas.microsoft.com/office/drawing/2014/main" id="{D95D62A2-73B3-4B85-DB2D-B53B6F32BF2D}"/>
              </a:ext>
            </a:extLst>
          </p:cNvPr>
          <p:cNvGrpSpPr>
            <a:grpSpLocks noChangeAspect="1"/>
          </p:cNvGrpSpPr>
          <p:nvPr/>
        </p:nvGrpSpPr>
        <p:grpSpPr>
          <a:xfrm>
            <a:off x="3728569" y="2414466"/>
            <a:ext cx="658247" cy="476901"/>
            <a:chOff x="5086350" y="2674789"/>
            <a:chExt cx="2019290" cy="1462980"/>
          </a:xfrm>
          <a:solidFill>
            <a:srgbClr val="00C7FD"/>
          </a:solidFill>
        </p:grpSpPr>
        <p:grpSp>
          <p:nvGrpSpPr>
            <p:cNvPr id="61" name="Graphic 21">
              <a:extLst>
                <a:ext uri="{FF2B5EF4-FFF2-40B4-BE49-F238E27FC236}">
                  <a16:creationId xmlns:a16="http://schemas.microsoft.com/office/drawing/2014/main" id="{8478DA1E-3269-9640-9159-CBDD2EB72D16}"/>
                </a:ext>
              </a:extLst>
            </p:cNvPr>
            <p:cNvGrpSpPr/>
            <p:nvPr/>
          </p:nvGrpSpPr>
          <p:grpSpPr>
            <a:xfrm>
              <a:off x="5086350" y="3027154"/>
              <a:ext cx="551264" cy="757232"/>
              <a:chOff x="6000750" y="3391090"/>
              <a:chExt cx="52006" cy="71437"/>
            </a:xfrm>
            <a:grpFill/>
          </p:grpSpPr>
          <p:sp>
            <p:nvSpPr>
              <p:cNvPr id="66" name="Freeform: Shape 1412">
                <a:extLst>
                  <a:ext uri="{FF2B5EF4-FFF2-40B4-BE49-F238E27FC236}">
                    <a16:creationId xmlns:a16="http://schemas.microsoft.com/office/drawing/2014/main" id="{4FB4AC3D-30F1-709A-11A6-156935D03507}"/>
                  </a:ext>
                </a:extLst>
              </p:cNvPr>
              <p:cNvSpPr/>
              <p:nvPr/>
            </p:nvSpPr>
            <p:spPr>
              <a:xfrm>
                <a:off x="6000750" y="3391090"/>
                <a:ext cx="52006" cy="14192"/>
              </a:xfrm>
              <a:custGeom>
                <a:avLst/>
                <a:gdLst>
                  <a:gd name="connsiteX0" fmla="*/ 52007 w 52006"/>
                  <a:gd name="connsiteY0" fmla="*/ 0 h 14192"/>
                  <a:gd name="connsiteX1" fmla="*/ 0 w 52006"/>
                  <a:gd name="connsiteY1" fmla="*/ 0 h 14192"/>
                  <a:gd name="connsiteX2" fmla="*/ 2667 w 52006"/>
                  <a:gd name="connsiteY2" fmla="*/ 14192 h 14192"/>
                  <a:gd name="connsiteX3" fmla="*/ 46292 w 52006"/>
                  <a:gd name="connsiteY3" fmla="*/ 14192 h 14192"/>
                  <a:gd name="connsiteX4" fmla="*/ 52007 w 52006"/>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6" h="14192">
                    <a:moveTo>
                      <a:pt x="52007" y="0"/>
                    </a:moveTo>
                    <a:lnTo>
                      <a:pt x="0" y="0"/>
                    </a:lnTo>
                    <a:lnTo>
                      <a:pt x="2667" y="14192"/>
                    </a:lnTo>
                    <a:lnTo>
                      <a:pt x="46292" y="14192"/>
                    </a:lnTo>
                    <a:cubicBezTo>
                      <a:pt x="47816" y="9334"/>
                      <a:pt x="49625" y="4572"/>
                      <a:pt x="5200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7" name="Freeform: Shape 1413">
                <a:extLst>
                  <a:ext uri="{FF2B5EF4-FFF2-40B4-BE49-F238E27FC236}">
                    <a16:creationId xmlns:a16="http://schemas.microsoft.com/office/drawing/2014/main" id="{6CD8F48D-A929-2AE7-E3AB-394E80F1721A}"/>
                  </a:ext>
                </a:extLst>
              </p:cNvPr>
              <p:cNvSpPr/>
              <p:nvPr/>
            </p:nvSpPr>
            <p:spPr>
              <a:xfrm>
                <a:off x="6011703" y="3448335"/>
                <a:ext cx="40957" cy="14192"/>
              </a:xfrm>
              <a:custGeom>
                <a:avLst/>
                <a:gdLst>
                  <a:gd name="connsiteX0" fmla="*/ 35338 w 40957"/>
                  <a:gd name="connsiteY0" fmla="*/ 0 h 14192"/>
                  <a:gd name="connsiteX1" fmla="*/ 0 w 40957"/>
                  <a:gd name="connsiteY1" fmla="*/ 0 h 14192"/>
                  <a:gd name="connsiteX2" fmla="*/ 2762 w 40957"/>
                  <a:gd name="connsiteY2" fmla="*/ 14192 h 14192"/>
                  <a:gd name="connsiteX3" fmla="*/ 40957 w 40957"/>
                  <a:gd name="connsiteY3" fmla="*/ 14192 h 14192"/>
                  <a:gd name="connsiteX4" fmla="*/ 35338 w 40957"/>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 h="14192">
                    <a:moveTo>
                      <a:pt x="35338" y="0"/>
                    </a:moveTo>
                    <a:lnTo>
                      <a:pt x="0" y="0"/>
                    </a:lnTo>
                    <a:lnTo>
                      <a:pt x="2762" y="14192"/>
                    </a:lnTo>
                    <a:lnTo>
                      <a:pt x="40957" y="14192"/>
                    </a:lnTo>
                    <a:cubicBezTo>
                      <a:pt x="38672" y="9716"/>
                      <a:pt x="36767" y="4953"/>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8" name="Freeform: Shape 1414">
                <a:extLst>
                  <a:ext uri="{FF2B5EF4-FFF2-40B4-BE49-F238E27FC236}">
                    <a16:creationId xmlns:a16="http://schemas.microsoft.com/office/drawing/2014/main" id="{0FD51A5D-3263-BE3A-AEAD-0D3C51B5C236}"/>
                  </a:ext>
                </a:extLst>
              </p:cNvPr>
              <p:cNvSpPr/>
              <p:nvPr/>
            </p:nvSpPr>
            <p:spPr>
              <a:xfrm>
                <a:off x="6006083" y="3419665"/>
                <a:ext cx="38385" cy="14192"/>
              </a:xfrm>
              <a:custGeom>
                <a:avLst/>
                <a:gdLst>
                  <a:gd name="connsiteX0" fmla="*/ 38005 w 38385"/>
                  <a:gd name="connsiteY0" fmla="*/ 7334 h 14192"/>
                  <a:gd name="connsiteX1" fmla="*/ 38386 w 38385"/>
                  <a:gd name="connsiteY1" fmla="*/ 0 h 14192"/>
                  <a:gd name="connsiteX2" fmla="*/ 0 w 38385"/>
                  <a:gd name="connsiteY2" fmla="*/ 0 h 14192"/>
                  <a:gd name="connsiteX3" fmla="*/ 2762 w 38385"/>
                  <a:gd name="connsiteY3" fmla="*/ 14192 h 14192"/>
                  <a:gd name="connsiteX4" fmla="*/ 38291 w 38385"/>
                  <a:gd name="connsiteY4" fmla="*/ 14192 h 14192"/>
                  <a:gd name="connsiteX5" fmla="*/ 38005 w 38385"/>
                  <a:gd name="connsiteY5" fmla="*/ 7334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85" h="14192">
                    <a:moveTo>
                      <a:pt x="38005" y="7334"/>
                    </a:moveTo>
                    <a:cubicBezTo>
                      <a:pt x="38005" y="4858"/>
                      <a:pt x="38100" y="2476"/>
                      <a:pt x="38386" y="0"/>
                    </a:cubicBezTo>
                    <a:lnTo>
                      <a:pt x="0" y="0"/>
                    </a:lnTo>
                    <a:lnTo>
                      <a:pt x="2762" y="14192"/>
                    </a:lnTo>
                    <a:lnTo>
                      <a:pt x="38291" y="14192"/>
                    </a:lnTo>
                    <a:cubicBezTo>
                      <a:pt x="38100" y="12001"/>
                      <a:pt x="38005" y="9715"/>
                      <a:pt x="38005" y="73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2" name="Freeform: Shape 1408">
              <a:extLst>
                <a:ext uri="{FF2B5EF4-FFF2-40B4-BE49-F238E27FC236}">
                  <a16:creationId xmlns:a16="http://schemas.microsoft.com/office/drawing/2014/main" id="{B420C671-0BE8-DFB6-79FE-CF34B736D0D3}"/>
                </a:ext>
              </a:extLst>
            </p:cNvPr>
            <p:cNvSpPr/>
            <p:nvPr/>
          </p:nvSpPr>
          <p:spPr>
            <a:xfrm rot="2700000">
              <a:off x="6714245" y="2851311"/>
              <a:ext cx="201919" cy="201919"/>
            </a:xfrm>
            <a:custGeom>
              <a:avLst/>
              <a:gdLst>
                <a:gd name="connsiteX0" fmla="*/ 0 w 19049"/>
                <a:gd name="connsiteY0" fmla="*/ 0 h 19049"/>
                <a:gd name="connsiteX1" fmla="*/ 19050 w 19049"/>
                <a:gd name="connsiteY1" fmla="*/ 0 h 19049"/>
                <a:gd name="connsiteX2" fmla="*/ 19050 w 19049"/>
                <a:gd name="connsiteY2" fmla="*/ 19050 h 19049"/>
                <a:gd name="connsiteX3" fmla="*/ 0 w 19049"/>
                <a:gd name="connsiteY3" fmla="*/ 19050 h 19049"/>
              </a:gdLst>
              <a:ahLst/>
              <a:cxnLst>
                <a:cxn ang="0">
                  <a:pos x="connsiteX0" y="connsiteY0"/>
                </a:cxn>
                <a:cxn ang="0">
                  <a:pos x="connsiteX1" y="connsiteY1"/>
                </a:cxn>
                <a:cxn ang="0">
                  <a:pos x="connsiteX2" y="connsiteY2"/>
                </a:cxn>
                <a:cxn ang="0">
                  <a:pos x="connsiteX3" y="connsiteY3"/>
                </a:cxn>
              </a:cxnLst>
              <a:rect l="l" t="t" r="r" b="b"/>
              <a:pathLst>
                <a:path w="19049" h="19049">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3" name="Freeform: Shape 1409">
              <a:extLst>
                <a:ext uri="{FF2B5EF4-FFF2-40B4-BE49-F238E27FC236}">
                  <a16:creationId xmlns:a16="http://schemas.microsoft.com/office/drawing/2014/main" id="{C3B2301D-6A78-AD86-6C7D-B1DBB65A2209}"/>
                </a:ext>
              </a:extLst>
            </p:cNvPr>
            <p:cNvSpPr/>
            <p:nvPr/>
          </p:nvSpPr>
          <p:spPr>
            <a:xfrm rot="18900000">
              <a:off x="6315897" y="3157735"/>
              <a:ext cx="412934" cy="201919"/>
            </a:xfrm>
            <a:custGeom>
              <a:avLst/>
              <a:gdLst>
                <a:gd name="connsiteX0" fmla="*/ 0 w 38956"/>
                <a:gd name="connsiteY0" fmla="*/ 0 h 19049"/>
                <a:gd name="connsiteX1" fmla="*/ 38957 w 38956"/>
                <a:gd name="connsiteY1" fmla="*/ 0 h 19049"/>
                <a:gd name="connsiteX2" fmla="*/ 38957 w 38956"/>
                <a:gd name="connsiteY2" fmla="*/ 19050 h 19049"/>
                <a:gd name="connsiteX3" fmla="*/ 0 w 38956"/>
                <a:gd name="connsiteY3" fmla="*/ 19050 h 19049"/>
              </a:gdLst>
              <a:ahLst/>
              <a:cxnLst>
                <a:cxn ang="0">
                  <a:pos x="connsiteX0" y="connsiteY0"/>
                </a:cxn>
                <a:cxn ang="0">
                  <a:pos x="connsiteX1" y="connsiteY1"/>
                </a:cxn>
                <a:cxn ang="0">
                  <a:pos x="connsiteX2" y="connsiteY2"/>
                </a:cxn>
                <a:cxn ang="0">
                  <a:pos x="connsiteX3" y="connsiteY3"/>
                </a:cxn>
              </a:cxnLst>
              <a:rect l="l" t="t" r="r" b="b"/>
              <a:pathLst>
                <a:path w="38956" h="19049">
                  <a:moveTo>
                    <a:pt x="0" y="0"/>
                  </a:moveTo>
                  <a:lnTo>
                    <a:pt x="38957" y="0"/>
                  </a:lnTo>
                  <a:lnTo>
                    <a:pt x="38957" y="19050"/>
                  </a:lnTo>
                  <a:lnTo>
                    <a:pt x="0" y="19050"/>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4" name="Freeform: Shape 1410">
              <a:extLst>
                <a:ext uri="{FF2B5EF4-FFF2-40B4-BE49-F238E27FC236}">
                  <a16:creationId xmlns:a16="http://schemas.microsoft.com/office/drawing/2014/main" id="{59A42902-CD02-7EDC-57EB-202B42E9CB5D}"/>
                </a:ext>
              </a:extLst>
            </p:cNvPr>
            <p:cNvSpPr/>
            <p:nvPr/>
          </p:nvSpPr>
          <p:spPr>
            <a:xfrm>
              <a:off x="5645691" y="2674789"/>
              <a:ext cx="1459949" cy="1462980"/>
            </a:xfrm>
            <a:custGeom>
              <a:avLst/>
              <a:gdLst>
                <a:gd name="connsiteX0" fmla="*/ 116396 w 137731"/>
                <a:gd name="connsiteY0" fmla="*/ 47339 h 138017"/>
                <a:gd name="connsiteX1" fmla="*/ 121063 w 137731"/>
                <a:gd name="connsiteY1" fmla="*/ 68866 h 138017"/>
                <a:gd name="connsiteX2" fmla="*/ 121063 w 137731"/>
                <a:gd name="connsiteY2" fmla="*/ 69152 h 138017"/>
                <a:gd name="connsiteX3" fmla="*/ 68866 w 137731"/>
                <a:gd name="connsiteY3" fmla="*/ 121349 h 138017"/>
                <a:gd name="connsiteX4" fmla="*/ 16669 w 137731"/>
                <a:gd name="connsiteY4" fmla="*/ 68866 h 138017"/>
                <a:gd name="connsiteX5" fmla="*/ 68866 w 137731"/>
                <a:gd name="connsiteY5" fmla="*/ 16669 h 138017"/>
                <a:gd name="connsiteX6" fmla="*/ 88678 w 137731"/>
                <a:gd name="connsiteY6" fmla="*/ 20574 h 138017"/>
                <a:gd name="connsiteX7" fmla="*/ 101156 w 137731"/>
                <a:gd name="connsiteY7" fmla="*/ 8096 h 138017"/>
                <a:gd name="connsiteX8" fmla="*/ 68866 w 137731"/>
                <a:gd name="connsiteY8" fmla="*/ 0 h 138017"/>
                <a:gd name="connsiteX9" fmla="*/ 0 w 137731"/>
                <a:gd name="connsiteY9" fmla="*/ 69152 h 138017"/>
                <a:gd name="connsiteX10" fmla="*/ 68866 w 137731"/>
                <a:gd name="connsiteY10" fmla="*/ 138017 h 138017"/>
                <a:gd name="connsiteX11" fmla="*/ 137732 w 137731"/>
                <a:gd name="connsiteY11" fmla="*/ 69152 h 138017"/>
                <a:gd name="connsiteX12" fmla="*/ 137732 w 137731"/>
                <a:gd name="connsiteY12" fmla="*/ 68866 h 138017"/>
                <a:gd name="connsiteX13" fmla="*/ 128778 w 137731"/>
                <a:gd name="connsiteY13" fmla="*/ 34957 h 138017"/>
                <a:gd name="connsiteX14" fmla="*/ 116396 w 137731"/>
                <a:gd name="connsiteY14" fmla="*/ 47339 h 1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731" h="138017">
                  <a:moveTo>
                    <a:pt x="116396" y="47339"/>
                  </a:moveTo>
                  <a:cubicBezTo>
                    <a:pt x="119348" y="53911"/>
                    <a:pt x="121063" y="61150"/>
                    <a:pt x="121063" y="68866"/>
                  </a:cubicBezTo>
                  <a:lnTo>
                    <a:pt x="121063" y="69152"/>
                  </a:lnTo>
                  <a:cubicBezTo>
                    <a:pt x="121063" y="97917"/>
                    <a:pt x="97631" y="121349"/>
                    <a:pt x="68866" y="121349"/>
                  </a:cubicBezTo>
                  <a:cubicBezTo>
                    <a:pt x="40100" y="121349"/>
                    <a:pt x="16669" y="97917"/>
                    <a:pt x="16669" y="68866"/>
                  </a:cubicBezTo>
                  <a:cubicBezTo>
                    <a:pt x="16669" y="40100"/>
                    <a:pt x="40100" y="16669"/>
                    <a:pt x="68866" y="16669"/>
                  </a:cubicBezTo>
                  <a:cubicBezTo>
                    <a:pt x="75914" y="16669"/>
                    <a:pt x="82582" y="18097"/>
                    <a:pt x="88678" y="20574"/>
                  </a:cubicBezTo>
                  <a:lnTo>
                    <a:pt x="101156" y="8096"/>
                  </a:lnTo>
                  <a:cubicBezTo>
                    <a:pt x="91535" y="2953"/>
                    <a:pt x="80486" y="0"/>
                    <a:pt x="68866" y="0"/>
                  </a:cubicBezTo>
                  <a:cubicBezTo>
                    <a:pt x="30861" y="0"/>
                    <a:pt x="0" y="30861"/>
                    <a:pt x="0" y="69152"/>
                  </a:cubicBezTo>
                  <a:cubicBezTo>
                    <a:pt x="0" y="107156"/>
                    <a:pt x="30861" y="138017"/>
                    <a:pt x="68866" y="138017"/>
                  </a:cubicBezTo>
                  <a:cubicBezTo>
                    <a:pt x="106871" y="138017"/>
                    <a:pt x="137732" y="107156"/>
                    <a:pt x="137732" y="69152"/>
                  </a:cubicBezTo>
                  <a:lnTo>
                    <a:pt x="137732" y="68866"/>
                  </a:lnTo>
                  <a:cubicBezTo>
                    <a:pt x="137732" y="56579"/>
                    <a:pt x="134398" y="45053"/>
                    <a:pt x="128778" y="34957"/>
                  </a:cubicBezTo>
                  <a:lnTo>
                    <a:pt x="116396" y="47339"/>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5" name="Freeform: Shape 1411">
              <a:extLst>
                <a:ext uri="{FF2B5EF4-FFF2-40B4-BE49-F238E27FC236}">
                  <a16:creationId xmlns:a16="http://schemas.microsoft.com/office/drawing/2014/main" id="{3DCA05BA-BC94-B36B-0B9F-11D975F3C61F}"/>
                </a:ext>
              </a:extLst>
            </p:cNvPr>
            <p:cNvSpPr/>
            <p:nvPr/>
          </p:nvSpPr>
          <p:spPr>
            <a:xfrm>
              <a:off x="5995035" y="2987605"/>
              <a:ext cx="509871" cy="317194"/>
            </a:xfrm>
            <a:custGeom>
              <a:avLst/>
              <a:gdLst>
                <a:gd name="connsiteX0" fmla="*/ 19241 w 48101"/>
                <a:gd name="connsiteY0" fmla="*/ 4398 h 29924"/>
                <a:gd name="connsiteX1" fmla="*/ 0 w 48101"/>
                <a:gd name="connsiteY1" fmla="*/ 27353 h 29924"/>
                <a:gd name="connsiteX2" fmla="*/ 8096 w 48101"/>
                <a:gd name="connsiteY2" fmla="*/ 29925 h 29924"/>
                <a:gd name="connsiteX3" fmla="*/ 23241 w 48101"/>
                <a:gd name="connsiteY3" fmla="*/ 11923 h 29924"/>
                <a:gd name="connsiteX4" fmla="*/ 41339 w 48101"/>
                <a:gd name="connsiteY4" fmla="*/ 8779 h 29924"/>
                <a:gd name="connsiteX5" fmla="*/ 48101 w 48101"/>
                <a:gd name="connsiteY5" fmla="*/ 1540 h 29924"/>
                <a:gd name="connsiteX6" fmla="*/ 19241 w 48101"/>
                <a:gd name="connsiteY6" fmla="*/ 4398 h 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 h="29924">
                  <a:moveTo>
                    <a:pt x="19241" y="4398"/>
                  </a:moveTo>
                  <a:cubicBezTo>
                    <a:pt x="10001" y="9256"/>
                    <a:pt x="3143" y="17352"/>
                    <a:pt x="0" y="27353"/>
                  </a:cubicBezTo>
                  <a:lnTo>
                    <a:pt x="8096" y="29925"/>
                  </a:lnTo>
                  <a:cubicBezTo>
                    <a:pt x="10573" y="22114"/>
                    <a:pt x="15907" y="15733"/>
                    <a:pt x="23241" y="11923"/>
                  </a:cubicBezTo>
                  <a:cubicBezTo>
                    <a:pt x="28861" y="8970"/>
                    <a:pt x="35147" y="7922"/>
                    <a:pt x="41339" y="8779"/>
                  </a:cubicBezTo>
                  <a:lnTo>
                    <a:pt x="48101" y="1540"/>
                  </a:lnTo>
                  <a:cubicBezTo>
                    <a:pt x="38386" y="-1222"/>
                    <a:pt x="28194" y="-269"/>
                    <a:pt x="19241" y="43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9" name="TextBox 68">
            <a:extLst>
              <a:ext uri="{FF2B5EF4-FFF2-40B4-BE49-F238E27FC236}">
                <a16:creationId xmlns:a16="http://schemas.microsoft.com/office/drawing/2014/main" id="{39DFD291-26E6-DD48-DB28-D2A78AAC55D5}"/>
              </a:ext>
            </a:extLst>
          </p:cNvPr>
          <p:cNvSpPr txBox="1"/>
          <p:nvPr/>
        </p:nvSpPr>
        <p:spPr>
          <a:xfrm>
            <a:off x="6572355" y="3506052"/>
            <a:ext cx="2134039"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Efficiency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Helvetica Neue"/>
                <a:sym typeface="Arial"/>
              </a:rPr>
              <a:t>Increase data center efficiency and total cost of ownership</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 Intel Xeon 6 with P-cores offers as perf/watt improvement while maintaining overall performance. </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sp>
        <p:nvSpPr>
          <p:cNvPr id="70" name="TextBox 69">
            <a:extLst>
              <a:ext uri="{FF2B5EF4-FFF2-40B4-BE49-F238E27FC236}">
                <a16:creationId xmlns:a16="http://schemas.microsoft.com/office/drawing/2014/main" id="{C657A9DC-1EDF-C6A1-06E4-484E436DAC19}"/>
              </a:ext>
            </a:extLst>
          </p:cNvPr>
          <p:cNvSpPr txBox="1"/>
          <p:nvPr/>
        </p:nvSpPr>
        <p:spPr>
          <a:xfrm>
            <a:off x="6441370" y="3108696"/>
            <a:ext cx="26634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better performance/watt</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3</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a:t>
            </a:r>
            <a:b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b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vs. 5</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th</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Gen Intel Xeon CPUs</a:t>
            </a:r>
            <a:endParaRPr kumimoji="0" lang="en-US" sz="1000" b="0" i="0" u="none" strike="noStrike" kern="1200" cap="none" spc="0" normalizeH="0" baseline="0" noProof="0" dirty="0">
              <a:ln>
                <a:noFill/>
              </a:ln>
              <a:solidFill>
                <a:srgbClr val="000000"/>
              </a:solidFill>
              <a:effectLst/>
              <a:uLnTx/>
              <a:uFillTx/>
              <a:latin typeface="IntelOne Text"/>
              <a:cs typeface="Arial"/>
            </a:endParaRPr>
          </a:p>
        </p:txBody>
      </p:sp>
      <p:grpSp>
        <p:nvGrpSpPr>
          <p:cNvPr id="72" name="Group 71">
            <a:extLst>
              <a:ext uri="{FF2B5EF4-FFF2-40B4-BE49-F238E27FC236}">
                <a16:creationId xmlns:a16="http://schemas.microsoft.com/office/drawing/2014/main" id="{C941567E-F7E5-B93F-BFF8-0AA70BE49362}"/>
              </a:ext>
            </a:extLst>
          </p:cNvPr>
          <p:cNvGrpSpPr>
            <a:grpSpLocks noChangeAspect="1"/>
          </p:cNvGrpSpPr>
          <p:nvPr/>
        </p:nvGrpSpPr>
        <p:grpSpPr>
          <a:xfrm>
            <a:off x="6071290" y="3565222"/>
            <a:ext cx="474264" cy="473204"/>
            <a:chOff x="768422" y="3918881"/>
            <a:chExt cx="2019156" cy="2014639"/>
          </a:xfrm>
        </p:grpSpPr>
        <p:sp>
          <p:nvSpPr>
            <p:cNvPr id="73" name="Freeform: Shape 136">
              <a:extLst>
                <a:ext uri="{FF2B5EF4-FFF2-40B4-BE49-F238E27FC236}">
                  <a16:creationId xmlns:a16="http://schemas.microsoft.com/office/drawing/2014/main" id="{11DD944B-F4DE-BBAC-14CF-E64F4FAE8FA1}"/>
                </a:ext>
              </a:extLst>
            </p:cNvPr>
            <p:cNvSpPr/>
            <p:nvPr/>
          </p:nvSpPr>
          <p:spPr>
            <a:xfrm>
              <a:off x="768422" y="3918881"/>
              <a:ext cx="2019156" cy="1999321"/>
            </a:xfrm>
            <a:custGeom>
              <a:avLst/>
              <a:gdLst>
                <a:gd name="connsiteX0" fmla="*/ 1009578 w 2019156"/>
                <a:gd name="connsiteY0" fmla="*/ 0 h 1999321"/>
                <a:gd name="connsiteX1" fmla="*/ 2019156 w 2019156"/>
                <a:gd name="connsiteY1" fmla="*/ 1009578 h 1999321"/>
                <a:gd name="connsiteX2" fmla="*/ 1213043 w 2019156"/>
                <a:gd name="connsiteY2" fmla="*/ 1998645 h 1999321"/>
                <a:gd name="connsiteX3" fmla="*/ 1208616 w 2019156"/>
                <a:gd name="connsiteY3" fmla="*/ 1999321 h 1999321"/>
                <a:gd name="connsiteX4" fmla="*/ 1208616 w 2019156"/>
                <a:gd name="connsiteY4" fmla="*/ 1795297 h 1999321"/>
                <a:gd name="connsiteX5" fmla="*/ 1250845 w 2019156"/>
                <a:gd name="connsiteY5" fmla="*/ 1784439 h 1999321"/>
                <a:gd name="connsiteX6" fmla="*/ 1820915 w 2019156"/>
                <a:gd name="connsiteY6" fmla="*/ 1009578 h 1999321"/>
                <a:gd name="connsiteX7" fmla="*/ 1009578 w 2019156"/>
                <a:gd name="connsiteY7" fmla="*/ 198241 h 1999321"/>
                <a:gd name="connsiteX8" fmla="*/ 198241 w 2019156"/>
                <a:gd name="connsiteY8" fmla="*/ 1009578 h 1999321"/>
                <a:gd name="connsiteX9" fmla="*/ 768311 w 2019156"/>
                <a:gd name="connsiteY9" fmla="*/ 1784439 h 1999321"/>
                <a:gd name="connsiteX10" fmla="*/ 807658 w 2019156"/>
                <a:gd name="connsiteY10" fmla="*/ 1794556 h 1999321"/>
                <a:gd name="connsiteX11" fmla="*/ 807658 w 2019156"/>
                <a:gd name="connsiteY11" fmla="*/ 1998881 h 1999321"/>
                <a:gd name="connsiteX12" fmla="*/ 806113 w 2019156"/>
                <a:gd name="connsiteY12" fmla="*/ 1998645 h 1999321"/>
                <a:gd name="connsiteX13" fmla="*/ 0 w 2019156"/>
                <a:gd name="connsiteY13" fmla="*/ 1009578 h 1999321"/>
                <a:gd name="connsiteX14" fmla="*/ 1009578 w 2019156"/>
                <a:gd name="connsiteY14" fmla="*/ 0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9156" h="1999321">
                  <a:moveTo>
                    <a:pt x="1009578" y="0"/>
                  </a:moveTo>
                  <a:cubicBezTo>
                    <a:pt x="1567153" y="0"/>
                    <a:pt x="2019156" y="452003"/>
                    <a:pt x="2019156" y="1009578"/>
                  </a:cubicBezTo>
                  <a:cubicBezTo>
                    <a:pt x="2019156" y="1497456"/>
                    <a:pt x="1673091" y="1904506"/>
                    <a:pt x="1213043" y="1998645"/>
                  </a:cubicBezTo>
                  <a:lnTo>
                    <a:pt x="1208616" y="1999321"/>
                  </a:lnTo>
                  <a:lnTo>
                    <a:pt x="1208616" y="1795297"/>
                  </a:lnTo>
                  <a:lnTo>
                    <a:pt x="1250845" y="1784439"/>
                  </a:lnTo>
                  <a:cubicBezTo>
                    <a:pt x="1581115" y="1681715"/>
                    <a:pt x="1820915" y="1373651"/>
                    <a:pt x="1820915" y="1009578"/>
                  </a:cubicBezTo>
                  <a:cubicBezTo>
                    <a:pt x="1820915" y="561489"/>
                    <a:pt x="1457667" y="198241"/>
                    <a:pt x="1009578" y="198241"/>
                  </a:cubicBezTo>
                  <a:cubicBezTo>
                    <a:pt x="561489" y="198241"/>
                    <a:pt x="198241" y="561489"/>
                    <a:pt x="198241" y="1009578"/>
                  </a:cubicBezTo>
                  <a:cubicBezTo>
                    <a:pt x="198241" y="1373651"/>
                    <a:pt x="438042" y="1681715"/>
                    <a:pt x="768311" y="1784439"/>
                  </a:cubicBezTo>
                  <a:lnTo>
                    <a:pt x="807658" y="1794556"/>
                  </a:lnTo>
                  <a:lnTo>
                    <a:pt x="807658" y="1998881"/>
                  </a:lnTo>
                  <a:lnTo>
                    <a:pt x="806113" y="1998645"/>
                  </a:lnTo>
                  <a:cubicBezTo>
                    <a:pt x="346065" y="1904506"/>
                    <a:pt x="0" y="1497456"/>
                    <a:pt x="0" y="1009578"/>
                  </a:cubicBezTo>
                  <a:cubicBezTo>
                    <a:pt x="0" y="452003"/>
                    <a:pt x="452003" y="0"/>
                    <a:pt x="1009578" y="0"/>
                  </a:cubicBez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nvGrpSpPr>
            <p:cNvPr id="74" name="Group 73">
              <a:extLst>
                <a:ext uri="{FF2B5EF4-FFF2-40B4-BE49-F238E27FC236}">
                  <a16:creationId xmlns:a16="http://schemas.microsoft.com/office/drawing/2014/main" id="{487F80BA-0E16-3A50-DA04-F8CA2E182437}"/>
                </a:ext>
              </a:extLst>
            </p:cNvPr>
            <p:cNvGrpSpPr/>
            <p:nvPr/>
          </p:nvGrpSpPr>
          <p:grpSpPr>
            <a:xfrm>
              <a:off x="1071020" y="4221463"/>
              <a:ext cx="1413960" cy="707543"/>
              <a:chOff x="1071020" y="4221463"/>
              <a:chExt cx="1413960" cy="707543"/>
            </a:xfrm>
            <a:solidFill>
              <a:srgbClr val="00C7FD"/>
            </a:solidFill>
          </p:grpSpPr>
          <p:sp>
            <p:nvSpPr>
              <p:cNvPr id="78" name="Freeform: Shape 141">
                <a:extLst>
                  <a:ext uri="{FF2B5EF4-FFF2-40B4-BE49-F238E27FC236}">
                    <a16:creationId xmlns:a16="http://schemas.microsoft.com/office/drawing/2014/main" id="{5B64FC7F-645C-321B-C074-3232A27CF6D0}"/>
                  </a:ext>
                </a:extLst>
              </p:cNvPr>
              <p:cNvSpPr/>
              <p:nvPr/>
            </p:nvSpPr>
            <p:spPr>
              <a:xfrm>
                <a:off x="1071020" y="4221463"/>
                <a:ext cx="1413960" cy="706835"/>
              </a:xfrm>
              <a:custGeom>
                <a:avLst/>
                <a:gdLst>
                  <a:gd name="connsiteX0" fmla="*/ 706980 w 1413960"/>
                  <a:gd name="connsiteY0" fmla="*/ 0 h 706835"/>
                  <a:gd name="connsiteX1" fmla="*/ 1399612 w 1413960"/>
                  <a:gd name="connsiteY1" fmla="*/ 564512 h 706835"/>
                  <a:gd name="connsiteX2" fmla="*/ 1413960 w 1413960"/>
                  <a:gd name="connsiteY2" fmla="*/ 706835 h 706835"/>
                  <a:gd name="connsiteX3" fmla="*/ 1312978 w 1413960"/>
                  <a:gd name="connsiteY3" fmla="*/ 706835 h 706835"/>
                  <a:gd name="connsiteX4" fmla="*/ 1300682 w 1413960"/>
                  <a:gd name="connsiteY4" fmla="*/ 584862 h 706835"/>
                  <a:gd name="connsiteX5" fmla="*/ 706980 w 1413960"/>
                  <a:gd name="connsiteY5" fmla="*/ 100981 h 706835"/>
                  <a:gd name="connsiteX6" fmla="*/ 113278 w 1413960"/>
                  <a:gd name="connsiteY6" fmla="*/ 584862 h 706835"/>
                  <a:gd name="connsiteX7" fmla="*/ 100982 w 1413960"/>
                  <a:gd name="connsiteY7" fmla="*/ 706835 h 706835"/>
                  <a:gd name="connsiteX8" fmla="*/ 0 w 1413960"/>
                  <a:gd name="connsiteY8" fmla="*/ 706835 h 706835"/>
                  <a:gd name="connsiteX9" fmla="*/ 14348 w 1413960"/>
                  <a:gd name="connsiteY9" fmla="*/ 564512 h 706835"/>
                  <a:gd name="connsiteX10" fmla="*/ 706980 w 1413960"/>
                  <a:gd name="connsiteY10" fmla="*/ 0 h 7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960" h="706835">
                    <a:moveTo>
                      <a:pt x="706980" y="0"/>
                    </a:moveTo>
                    <a:cubicBezTo>
                      <a:pt x="1048635" y="0"/>
                      <a:pt x="1333688" y="242346"/>
                      <a:pt x="1399612" y="564512"/>
                    </a:cubicBezTo>
                    <a:lnTo>
                      <a:pt x="1413960" y="706835"/>
                    </a:lnTo>
                    <a:lnTo>
                      <a:pt x="1312978" y="706835"/>
                    </a:lnTo>
                    <a:lnTo>
                      <a:pt x="1300682" y="584862"/>
                    </a:lnTo>
                    <a:cubicBezTo>
                      <a:pt x="1244173" y="308712"/>
                      <a:pt x="999836" y="100981"/>
                      <a:pt x="706980" y="100981"/>
                    </a:cubicBezTo>
                    <a:cubicBezTo>
                      <a:pt x="414125" y="100981"/>
                      <a:pt x="169787" y="308712"/>
                      <a:pt x="113278" y="584862"/>
                    </a:cubicBezTo>
                    <a:lnTo>
                      <a:pt x="100982" y="706835"/>
                    </a:lnTo>
                    <a:lnTo>
                      <a:pt x="0" y="706835"/>
                    </a:lnTo>
                    <a:lnTo>
                      <a:pt x="14348" y="564512"/>
                    </a:lnTo>
                    <a:cubicBezTo>
                      <a:pt x="80273" y="242346"/>
                      <a:pt x="365325" y="0"/>
                      <a:pt x="70698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9" name="Rectangle 78">
                <a:extLst>
                  <a:ext uri="{FF2B5EF4-FFF2-40B4-BE49-F238E27FC236}">
                    <a16:creationId xmlns:a16="http://schemas.microsoft.com/office/drawing/2014/main" id="{6F35610A-C803-A46D-6264-6E774FD324AB}"/>
                  </a:ext>
                </a:extLst>
              </p:cNvPr>
              <p:cNvSpPr/>
              <p:nvPr/>
            </p:nvSpPr>
            <p:spPr>
              <a:xfrm>
                <a:off x="1726959" y="4239051"/>
                <a:ext cx="102082" cy="184839"/>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0" name="Rectangle 79">
                <a:extLst>
                  <a:ext uri="{FF2B5EF4-FFF2-40B4-BE49-F238E27FC236}">
                    <a16:creationId xmlns:a16="http://schemas.microsoft.com/office/drawing/2014/main" id="{4DBC5E24-FAE3-3FC6-FEFE-88F3232F727C}"/>
                  </a:ext>
                </a:extLst>
              </p:cNvPr>
              <p:cNvSpPr/>
              <p:nvPr/>
            </p:nvSpPr>
            <p:spPr>
              <a:xfrm rot="16200000">
                <a:off x="1146340" y="4802183"/>
                <a:ext cx="102082" cy="151564"/>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1" name="Rectangle 80">
                <a:extLst>
                  <a:ext uri="{FF2B5EF4-FFF2-40B4-BE49-F238E27FC236}">
                    <a16:creationId xmlns:a16="http://schemas.microsoft.com/office/drawing/2014/main" id="{346ADCA7-F06E-E476-780A-6FDE7722303D}"/>
                  </a:ext>
                </a:extLst>
              </p:cNvPr>
              <p:cNvSpPr/>
              <p:nvPr/>
            </p:nvSpPr>
            <p:spPr>
              <a:xfrm rot="16200000">
                <a:off x="2325852" y="4786817"/>
                <a:ext cx="102082" cy="182296"/>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2" name="Rectangle 81">
                <a:extLst>
                  <a:ext uri="{FF2B5EF4-FFF2-40B4-BE49-F238E27FC236}">
                    <a16:creationId xmlns:a16="http://schemas.microsoft.com/office/drawing/2014/main" id="{450E50CF-06A6-621D-3DAB-447E7BA5FBE8}"/>
                  </a:ext>
                </a:extLst>
              </p:cNvPr>
              <p:cNvSpPr/>
              <p:nvPr/>
            </p:nvSpPr>
            <p:spPr>
              <a:xfrm rot="2700000">
                <a:off x="2147155" y="4405573"/>
                <a:ext cx="102082" cy="201931"/>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3" name="Rectangle 82">
                <a:extLst>
                  <a:ext uri="{FF2B5EF4-FFF2-40B4-BE49-F238E27FC236}">
                    <a16:creationId xmlns:a16="http://schemas.microsoft.com/office/drawing/2014/main" id="{8D7D5AC2-2AF6-C288-5F58-88DCFF544780}"/>
                  </a:ext>
                </a:extLst>
              </p:cNvPr>
              <p:cNvSpPr/>
              <p:nvPr/>
            </p:nvSpPr>
            <p:spPr>
              <a:xfrm rot="18900000" flipH="1">
                <a:off x="1321833" y="4439795"/>
                <a:ext cx="102082" cy="164982"/>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75" name="Rectangle 74">
              <a:extLst>
                <a:ext uri="{FF2B5EF4-FFF2-40B4-BE49-F238E27FC236}">
                  <a16:creationId xmlns:a16="http://schemas.microsoft.com/office/drawing/2014/main" id="{CDD0C93A-0E59-BE84-C17D-6A67F2D7F563}"/>
                </a:ext>
              </a:extLst>
            </p:cNvPr>
            <p:cNvSpPr/>
            <p:nvPr/>
          </p:nvSpPr>
          <p:spPr>
            <a:xfrm>
              <a:off x="1683155" y="4621306"/>
              <a:ext cx="199197" cy="556502"/>
            </a:xfrm>
            <a:prstGeom prst="rect">
              <a:avLst/>
            </a:prstGeom>
            <a:solidFill>
              <a:srgbClr val="0068B5"/>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6" name="Rectangle 75">
              <a:extLst>
                <a:ext uri="{FF2B5EF4-FFF2-40B4-BE49-F238E27FC236}">
                  <a16:creationId xmlns:a16="http://schemas.microsoft.com/office/drawing/2014/main" id="{81C32DA6-BAF0-2AF6-3F69-872B099A7776}"/>
                </a:ext>
              </a:extLst>
            </p:cNvPr>
            <p:cNvSpPr/>
            <p:nvPr/>
          </p:nvSpPr>
          <p:spPr>
            <a:xfrm>
              <a:off x="1678402" y="5736153"/>
              <a:ext cx="199197" cy="197367"/>
            </a:xfrm>
            <a:prstGeom prst="rect">
              <a:avLst/>
            </a:prstGeom>
            <a:solidFill>
              <a:srgbClr val="00C7FD"/>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7" name="Circle: Hollow 140">
              <a:extLst>
                <a:ext uri="{FF2B5EF4-FFF2-40B4-BE49-F238E27FC236}">
                  <a16:creationId xmlns:a16="http://schemas.microsoft.com/office/drawing/2014/main" id="{D052C5F7-1471-0691-84BB-A103D18A9EC8}"/>
                </a:ext>
              </a:extLst>
            </p:cNvPr>
            <p:cNvSpPr/>
            <p:nvPr/>
          </p:nvSpPr>
          <p:spPr>
            <a:xfrm>
              <a:off x="1572706" y="5127627"/>
              <a:ext cx="404323" cy="404323"/>
            </a:xfrm>
            <a:prstGeom prst="donut">
              <a:avLst>
                <a:gd name="adj" fmla="val 26033"/>
              </a:avLst>
            </a:prstGeom>
            <a:solidFill>
              <a:schemeClr val="accent1"/>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84" name="TextBox 83">
            <a:extLst>
              <a:ext uri="{FF2B5EF4-FFF2-40B4-BE49-F238E27FC236}">
                <a16:creationId xmlns:a16="http://schemas.microsoft.com/office/drawing/2014/main" id="{B7F1564D-FA34-E44A-1310-94F4C95C6A5C}"/>
              </a:ext>
            </a:extLst>
          </p:cNvPr>
          <p:cNvSpPr txBox="1"/>
          <p:nvPr/>
        </p:nvSpPr>
        <p:spPr>
          <a:xfrm>
            <a:off x="4504821" y="2620161"/>
            <a:ext cx="1210179" cy="707886"/>
          </a:xfrm>
          <a:prstGeom prst="rect">
            <a:avLst/>
          </a:prstGeom>
          <a:noFill/>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a:cs typeface="Helvetica Neue"/>
              </a:rPr>
              <a:t>AI inference p</a:t>
            </a:r>
            <a:r>
              <a:rPr kumimoji="0" lang="en-US" sz="1000" b="0" i="0" u="none" strike="noStrike" kern="1200" cap="none" spc="0" normalizeH="0" baseline="0" noProof="0" dirty="0" err="1">
                <a:ln>
                  <a:noFill/>
                </a:ln>
                <a:solidFill>
                  <a:srgbClr val="0068B5"/>
                </a:solidFill>
                <a:effectLst/>
                <a:uLnTx/>
                <a:uFillTx/>
                <a:latin typeface="IntelOne Text"/>
                <a:cs typeface="Helvetica Neue"/>
              </a:rPr>
              <a:t>erformance</a:t>
            </a:r>
            <a:r>
              <a:rPr kumimoji="0" lang="en-US" sz="1000" b="0" i="0" u="none" strike="noStrike" kern="1200" cap="none" spc="0" normalizeH="0" baseline="0" noProof="0" dirty="0">
                <a:ln>
                  <a:noFill/>
                </a:ln>
                <a:solidFill>
                  <a:srgbClr val="0068B5"/>
                </a:solidFill>
                <a:effectLst/>
                <a:uLnTx/>
                <a:uFillTx/>
                <a:latin typeface="IntelOne Text"/>
                <a:cs typeface="Helvetica Neue"/>
              </a:rPr>
              <a:t> gain</a:t>
            </a:r>
            <a:r>
              <a:rPr kumimoji="0" lang="en-US" sz="1000" b="0" i="0" u="none" strike="noStrike" kern="1200" cap="none" spc="0" normalizeH="0" baseline="30000" noProof="0" dirty="0">
                <a:ln>
                  <a:noFill/>
                </a:ln>
                <a:solidFill>
                  <a:srgbClr val="0068B5"/>
                </a:solidFill>
                <a:effectLst/>
                <a:uLnTx/>
                <a:uFillTx/>
                <a:latin typeface="IntelOne Text"/>
                <a:cs typeface="Helvetica Neue"/>
              </a:rPr>
              <a:t>2 </a:t>
            </a:r>
            <a:r>
              <a:rPr kumimoji="0" lang="en-US" sz="1000" b="0" i="0" u="none" strike="noStrike" kern="1200" cap="none" spc="0" normalizeH="0" baseline="0" noProof="0" dirty="0">
                <a:ln>
                  <a:noFill/>
                </a:ln>
                <a:solidFill>
                  <a:srgbClr val="0068B5"/>
                </a:solidFill>
                <a:effectLst/>
                <a:uLnTx/>
                <a:uFillTx/>
                <a:latin typeface="IntelOne Text"/>
                <a:cs typeface="Helvetica Neue"/>
              </a:rPr>
              <a:t>vs. 2</a:t>
            </a:r>
            <a:r>
              <a:rPr kumimoji="0" lang="en-US" sz="1000" b="0" i="0" u="none" strike="noStrike" kern="1200" cap="none" spc="0" normalizeH="0" baseline="30000" noProof="0" dirty="0">
                <a:ln>
                  <a:noFill/>
                </a:ln>
                <a:solidFill>
                  <a:srgbClr val="0068B5"/>
                </a:solidFill>
                <a:effectLst/>
                <a:uLnTx/>
                <a:uFillTx/>
                <a:latin typeface="IntelOne Text"/>
                <a:cs typeface="Helvetica Neue"/>
              </a:rPr>
              <a:t>nd</a:t>
            </a:r>
            <a:r>
              <a:rPr kumimoji="0" lang="en-US" sz="1000" b="0" i="0" u="none" strike="noStrike" kern="1200" cap="none" spc="0" normalizeH="0" baseline="0" noProof="0" dirty="0">
                <a:ln>
                  <a:noFill/>
                </a:ln>
                <a:solidFill>
                  <a:srgbClr val="0068B5"/>
                </a:solidFill>
                <a:effectLst/>
                <a:uLnTx/>
                <a:uFillTx/>
                <a:latin typeface="IntelOne Text"/>
                <a:cs typeface="Helvetica Neue"/>
              </a:rPr>
              <a:t> Gen Intel Xeon</a:t>
            </a:r>
            <a:endPar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endParaRPr>
          </a:p>
        </p:txBody>
      </p:sp>
      <p:cxnSp>
        <p:nvCxnSpPr>
          <p:cNvPr id="85" name="Straight Connector 84">
            <a:extLst>
              <a:ext uri="{FF2B5EF4-FFF2-40B4-BE49-F238E27FC236}">
                <a16:creationId xmlns:a16="http://schemas.microsoft.com/office/drawing/2014/main" id="{9FD720DB-01EC-42A2-60D9-CDDDA08FDBB0}"/>
              </a:ext>
            </a:extLst>
          </p:cNvPr>
          <p:cNvCxnSpPr>
            <a:cxnSpLocks/>
          </p:cNvCxnSpPr>
          <p:nvPr/>
        </p:nvCxnSpPr>
        <p:spPr>
          <a:xfrm>
            <a:off x="5779853" y="419092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02F3F08-7F49-ACA3-F66D-2F00734D4843}"/>
              </a:ext>
            </a:extLst>
          </p:cNvPr>
          <p:cNvSpPr txBox="1"/>
          <p:nvPr/>
        </p:nvSpPr>
        <p:spPr>
          <a:xfrm>
            <a:off x="6226981" y="4291924"/>
            <a:ext cx="2385239" cy="57862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Over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17:1</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96" name="TextBox 95">
            <a:extLst>
              <a:ext uri="{FF2B5EF4-FFF2-40B4-BE49-F238E27FC236}">
                <a16:creationId xmlns:a16="http://schemas.microsoft.com/office/drawing/2014/main" id="{89157AF8-1301-A1F4-17E8-FEBC68D5D5F0}"/>
              </a:ext>
            </a:extLst>
          </p:cNvPr>
          <p:cNvSpPr txBox="1"/>
          <p:nvPr/>
        </p:nvSpPr>
        <p:spPr>
          <a:xfrm>
            <a:off x="5744578" y="4870153"/>
            <a:ext cx="2970928"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Modernization –</a:t>
            </a:r>
            <a:r>
              <a:rPr kumimoji="0" lang="en-US" sz="800" b="0" i="0" u="none" strike="noStrike" kern="1200" cap="none" spc="0" normalizeH="0" baseline="0" noProof="0" dirty="0">
                <a:ln>
                  <a:noFill/>
                </a:ln>
                <a:solidFill>
                  <a:srgbClr val="000000"/>
                </a:solidFill>
                <a:effectLst/>
                <a:uLnTx/>
                <a:uFillTx/>
                <a:latin typeface="IntelOne Text Medium" panose="020B0503020203020204" pitchFamily="34" charset="77"/>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Xeon 6 processors  with P-cores deliver the data center efficiency capabilities required by modern workloads. Replacing aging infrastructure with these speedy and energy efficient processors will help you keep pace with rapidly evolving market needs.</a:t>
            </a:r>
          </a:p>
        </p:txBody>
      </p:sp>
      <p:cxnSp>
        <p:nvCxnSpPr>
          <p:cNvPr id="98" name="Straight Connector 97">
            <a:extLst>
              <a:ext uri="{FF2B5EF4-FFF2-40B4-BE49-F238E27FC236}">
                <a16:creationId xmlns:a16="http://schemas.microsoft.com/office/drawing/2014/main" id="{6D0D62B5-19F5-65DD-DA92-C119BF2E3532}"/>
              </a:ext>
            </a:extLst>
          </p:cNvPr>
          <p:cNvCxnSpPr>
            <a:cxnSpLocks/>
          </p:cNvCxnSpPr>
          <p:nvPr/>
        </p:nvCxnSpPr>
        <p:spPr>
          <a:xfrm>
            <a:off x="5779853" y="569116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47750130-F88D-49A0-E85D-14BCF7C4F185}"/>
              </a:ext>
            </a:extLst>
          </p:cNvPr>
          <p:cNvSpPr txBox="1"/>
          <p:nvPr/>
        </p:nvSpPr>
        <p:spPr>
          <a:xfrm>
            <a:off x="6755834" y="4423922"/>
            <a:ext cx="1785052" cy="40011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server consolidation from 1</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st</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Gen Intel Xeon</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4</a:t>
            </a:r>
          </a:p>
        </p:txBody>
      </p:sp>
      <p:grpSp>
        <p:nvGrpSpPr>
          <p:cNvPr id="106" name="Group 105">
            <a:extLst>
              <a:ext uri="{FF2B5EF4-FFF2-40B4-BE49-F238E27FC236}">
                <a16:creationId xmlns:a16="http://schemas.microsoft.com/office/drawing/2014/main" id="{9AC58191-DEC2-883A-9177-C823ED526D4B}"/>
              </a:ext>
            </a:extLst>
          </p:cNvPr>
          <p:cNvGrpSpPr>
            <a:grpSpLocks noChangeAspect="1"/>
          </p:cNvGrpSpPr>
          <p:nvPr/>
        </p:nvGrpSpPr>
        <p:grpSpPr>
          <a:xfrm>
            <a:off x="11092311" y="3924780"/>
            <a:ext cx="613547" cy="302428"/>
            <a:chOff x="280345" y="856567"/>
            <a:chExt cx="11057074" cy="5450228"/>
          </a:xfrm>
        </p:grpSpPr>
        <p:sp>
          <p:nvSpPr>
            <p:cNvPr id="107" name="Freeform: Shape 199">
              <a:extLst>
                <a:ext uri="{FF2B5EF4-FFF2-40B4-BE49-F238E27FC236}">
                  <a16:creationId xmlns:a16="http://schemas.microsoft.com/office/drawing/2014/main" id="{651C5DAB-0C67-29A3-8355-D3B93FB1EB31}"/>
                </a:ext>
              </a:extLst>
            </p:cNvPr>
            <p:cNvSpPr/>
            <p:nvPr/>
          </p:nvSpPr>
          <p:spPr>
            <a:xfrm>
              <a:off x="280345" y="856567"/>
              <a:ext cx="11057074" cy="5450228"/>
            </a:xfrm>
            <a:custGeom>
              <a:avLst/>
              <a:gdLst>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4874154 h 5450228"/>
                <a:gd name="connsiteX47" fmla="*/ 11060500 w 11060500"/>
                <a:gd name="connsiteY47" fmla="*/ 5450228 h 5450228"/>
                <a:gd name="connsiteX48" fmla="*/ 4167707 w 11060500"/>
                <a:gd name="connsiteY48" fmla="*/ 5450228 h 5450228"/>
                <a:gd name="connsiteX49" fmla="*/ 4167707 w 11060500"/>
                <a:gd name="connsiteY49" fmla="*/ 5263730 h 5450228"/>
                <a:gd name="connsiteX50" fmla="*/ 4163984 w 11060500"/>
                <a:gd name="connsiteY50" fmla="*/ 5145131 h 5450228"/>
                <a:gd name="connsiteX51" fmla="*/ 4165652 w 11060500"/>
                <a:gd name="connsiteY51" fmla="*/ 4860944 h 5450228"/>
                <a:gd name="connsiteX52" fmla="*/ 4789633 w 11060500"/>
                <a:gd name="connsiteY52" fmla="*/ 4857047 h 5450228"/>
                <a:gd name="connsiteX53" fmla="*/ 5413795 w 11060500"/>
                <a:gd name="connsiteY53" fmla="*/ 4856858 h 5450228"/>
                <a:gd name="connsiteX54" fmla="*/ 6021089 w 11060500"/>
                <a:gd name="connsiteY54" fmla="*/ 4856858 h 5450228"/>
                <a:gd name="connsiteX55" fmla="*/ 6645251 w 11060500"/>
                <a:gd name="connsiteY55" fmla="*/ 4856858 h 5450228"/>
                <a:gd name="connsiteX56" fmla="*/ 7278274 w 11060500"/>
                <a:gd name="connsiteY56" fmla="*/ 4856858 h 5450228"/>
                <a:gd name="connsiteX57" fmla="*/ 7098547 w 11060500"/>
                <a:gd name="connsiteY57" fmla="*/ 4189351 h 5450228"/>
                <a:gd name="connsiteX58" fmla="*/ 5529815 w 11060500"/>
                <a:gd name="connsiteY58" fmla="*/ 3266498 h 5450228"/>
                <a:gd name="connsiteX59" fmla="*/ 3938001 w 11060500"/>
                <a:gd name="connsiteY59" fmla="*/ 4416542 h 5450228"/>
                <a:gd name="connsiteX60" fmla="*/ 3883920 w 11060500"/>
                <a:gd name="connsiteY60" fmla="*/ 4582960 h 5450228"/>
                <a:gd name="connsiteX61" fmla="*/ 3317143 w 11060500"/>
                <a:gd name="connsiteY61" fmla="*/ 4582960 h 5450228"/>
                <a:gd name="connsiteX62" fmla="*/ 1558894 w 11060500"/>
                <a:gd name="connsiteY62" fmla="*/ 3653005 h 5450228"/>
                <a:gd name="connsiteX63" fmla="*/ 511150 w 11060500"/>
                <a:gd name="connsiteY63" fmla="*/ 4745812 h 5450228"/>
                <a:gd name="connsiteX64" fmla="*/ 506471 w 11060500"/>
                <a:gd name="connsiteY64" fmla="*/ 4874154 h 5450228"/>
                <a:gd name="connsiteX65" fmla="*/ 3026385 w 11060500"/>
                <a:gd name="connsiteY65" fmla="*/ 4874154 h 5450228"/>
                <a:gd name="connsiteX66" fmla="*/ 3026385 w 11060500"/>
                <a:gd name="connsiteY66" fmla="*/ 5450228 h 5450228"/>
                <a:gd name="connsiteX67" fmla="*/ 5262 w 11060500"/>
                <a:gd name="connsiteY67" fmla="*/ 5450228 h 5450228"/>
                <a:gd name="connsiteX68" fmla="*/ 5262 w 11060500"/>
                <a:gd name="connsiteY68" fmla="*/ 5127981 h 5450228"/>
                <a:gd name="connsiteX69" fmla="*/ 0 w 11060500"/>
                <a:gd name="connsiteY69" fmla="*/ 5062030 h 5450228"/>
                <a:gd name="connsiteX70" fmla="*/ 5262 w 11060500"/>
                <a:gd name="connsiteY70" fmla="*/ 5005444 h 5450228"/>
                <a:gd name="connsiteX71" fmla="*/ 5262 w 11060500"/>
                <a:gd name="connsiteY71" fmla="*/ 4874154 h 5450228"/>
                <a:gd name="connsiteX72" fmla="*/ 17472 w 11060500"/>
                <a:gd name="connsiteY72" fmla="*/ 4874154 h 5450228"/>
                <a:gd name="connsiteX73" fmla="*/ 32124 w 11060500"/>
                <a:gd name="connsiteY73" fmla="*/ 4716600 h 5450228"/>
                <a:gd name="connsiteX74" fmla="*/ 1455878 w 11060500"/>
                <a:gd name="connsiteY74" fmla="*/ 3180851 h 5450228"/>
                <a:gd name="connsiteX75" fmla="*/ 1305653 w 11060500"/>
                <a:gd name="connsiteY75" fmla="*/ 3092344 h 5450228"/>
                <a:gd name="connsiteX76" fmla="*/ 736263 w 11060500"/>
                <a:gd name="connsiteY76" fmla="*/ 1884438 h 5450228"/>
                <a:gd name="connsiteX77" fmla="*/ 1619411 w 11060500"/>
                <a:gd name="connsiteY77" fmla="*/ 902695 h 5450228"/>
                <a:gd name="connsiteX78" fmla="*/ 3031630 w 11060500"/>
                <a:gd name="connsiteY78" fmla="*/ 1574864 h 5450228"/>
                <a:gd name="connsiteX79" fmla="*/ 2584088 w 11060500"/>
                <a:gd name="connsiteY79" fmla="*/ 3071999 h 5450228"/>
                <a:gd name="connsiteX80" fmla="*/ 2426991 w 11060500"/>
                <a:gd name="connsiteY80" fmla="*/ 3166383 h 5450228"/>
                <a:gd name="connsiteX81" fmla="*/ 3014137 w 11060500"/>
                <a:gd name="connsiteY81" fmla="*/ 3472645 h 5450228"/>
                <a:gd name="connsiteX82" fmla="*/ 3531732 w 11060500"/>
                <a:gd name="connsiteY82" fmla="*/ 3923878 h 5450228"/>
                <a:gd name="connsiteX83" fmla="*/ 5021205 w 11060500"/>
                <a:gd name="connsiteY83" fmla="*/ 2761816 h 5450228"/>
                <a:gd name="connsiteX84" fmla="*/ 4180382 w 11060500"/>
                <a:gd name="connsiteY84" fmla="*/ 1789905 h 5450228"/>
                <a:gd name="connsiteX85" fmla="*/ 4228314 w 11060500"/>
                <a:gd name="connsiteY85" fmla="*/ 928984 h 5450228"/>
                <a:gd name="connsiteX86" fmla="*/ 5510393 w 11060500"/>
                <a:gd name="connsiteY86"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17472 w 11060500"/>
                <a:gd name="connsiteY71" fmla="*/ 4874154 h 5450228"/>
                <a:gd name="connsiteX72" fmla="*/ 32124 w 11060500"/>
                <a:gd name="connsiteY72" fmla="*/ 4716600 h 5450228"/>
                <a:gd name="connsiteX73" fmla="*/ 1455878 w 11060500"/>
                <a:gd name="connsiteY73" fmla="*/ 3180851 h 5450228"/>
                <a:gd name="connsiteX74" fmla="*/ 1305653 w 11060500"/>
                <a:gd name="connsiteY74" fmla="*/ 3092344 h 5450228"/>
                <a:gd name="connsiteX75" fmla="*/ 736263 w 11060500"/>
                <a:gd name="connsiteY75" fmla="*/ 1884438 h 5450228"/>
                <a:gd name="connsiteX76" fmla="*/ 1619411 w 11060500"/>
                <a:gd name="connsiteY76" fmla="*/ 902695 h 5450228"/>
                <a:gd name="connsiteX77" fmla="*/ 3031630 w 11060500"/>
                <a:gd name="connsiteY77" fmla="*/ 1574864 h 5450228"/>
                <a:gd name="connsiteX78" fmla="*/ 2584088 w 11060500"/>
                <a:gd name="connsiteY78" fmla="*/ 3071999 h 5450228"/>
                <a:gd name="connsiteX79" fmla="*/ 2426991 w 11060500"/>
                <a:gd name="connsiteY79" fmla="*/ 3166383 h 5450228"/>
                <a:gd name="connsiteX80" fmla="*/ 3014137 w 11060500"/>
                <a:gd name="connsiteY80" fmla="*/ 3472645 h 5450228"/>
                <a:gd name="connsiteX81" fmla="*/ 3531732 w 11060500"/>
                <a:gd name="connsiteY81" fmla="*/ 3923878 h 5450228"/>
                <a:gd name="connsiteX82" fmla="*/ 5021205 w 11060500"/>
                <a:gd name="connsiteY82" fmla="*/ 2761816 h 5450228"/>
                <a:gd name="connsiteX83" fmla="*/ 4180382 w 11060500"/>
                <a:gd name="connsiteY83" fmla="*/ 1789905 h 5450228"/>
                <a:gd name="connsiteX84" fmla="*/ 4228314 w 11060500"/>
                <a:gd name="connsiteY84" fmla="*/ 928984 h 5450228"/>
                <a:gd name="connsiteX85" fmla="*/ 5510393 w 11060500"/>
                <a:gd name="connsiteY85"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32124 w 11060500"/>
                <a:gd name="connsiteY71" fmla="*/ 4716600 h 5450228"/>
                <a:gd name="connsiteX72" fmla="*/ 1455878 w 11060500"/>
                <a:gd name="connsiteY72" fmla="*/ 3180851 h 5450228"/>
                <a:gd name="connsiteX73" fmla="*/ 1305653 w 11060500"/>
                <a:gd name="connsiteY73" fmla="*/ 3092344 h 5450228"/>
                <a:gd name="connsiteX74" fmla="*/ 736263 w 11060500"/>
                <a:gd name="connsiteY74" fmla="*/ 1884438 h 5450228"/>
                <a:gd name="connsiteX75" fmla="*/ 1619411 w 11060500"/>
                <a:gd name="connsiteY75" fmla="*/ 902695 h 5450228"/>
                <a:gd name="connsiteX76" fmla="*/ 3031630 w 11060500"/>
                <a:gd name="connsiteY76" fmla="*/ 1574864 h 5450228"/>
                <a:gd name="connsiteX77" fmla="*/ 2584088 w 11060500"/>
                <a:gd name="connsiteY77" fmla="*/ 3071999 h 5450228"/>
                <a:gd name="connsiteX78" fmla="*/ 2426991 w 11060500"/>
                <a:gd name="connsiteY78" fmla="*/ 3166383 h 5450228"/>
                <a:gd name="connsiteX79" fmla="*/ 3014137 w 11060500"/>
                <a:gd name="connsiteY79" fmla="*/ 3472645 h 5450228"/>
                <a:gd name="connsiteX80" fmla="*/ 3531732 w 11060500"/>
                <a:gd name="connsiteY80" fmla="*/ 3923878 h 5450228"/>
                <a:gd name="connsiteX81" fmla="*/ 5021205 w 11060500"/>
                <a:gd name="connsiteY81" fmla="*/ 2761816 h 5450228"/>
                <a:gd name="connsiteX82" fmla="*/ 4180382 w 11060500"/>
                <a:gd name="connsiteY82" fmla="*/ 1789905 h 5450228"/>
                <a:gd name="connsiteX83" fmla="*/ 4228314 w 11060500"/>
                <a:gd name="connsiteY83" fmla="*/ 928984 h 5450228"/>
                <a:gd name="connsiteX84" fmla="*/ 5510393 w 11060500"/>
                <a:gd name="connsiteY84"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4874154 h 5450228"/>
                <a:gd name="connsiteX70" fmla="*/ 32124 w 11060500"/>
                <a:gd name="connsiteY70" fmla="*/ 4716600 h 5450228"/>
                <a:gd name="connsiteX71" fmla="*/ 1455878 w 11060500"/>
                <a:gd name="connsiteY71" fmla="*/ 3180851 h 5450228"/>
                <a:gd name="connsiteX72" fmla="*/ 1305653 w 11060500"/>
                <a:gd name="connsiteY72" fmla="*/ 3092344 h 5450228"/>
                <a:gd name="connsiteX73" fmla="*/ 736263 w 11060500"/>
                <a:gd name="connsiteY73" fmla="*/ 1884438 h 5450228"/>
                <a:gd name="connsiteX74" fmla="*/ 1619411 w 11060500"/>
                <a:gd name="connsiteY74" fmla="*/ 902695 h 5450228"/>
                <a:gd name="connsiteX75" fmla="*/ 3031630 w 11060500"/>
                <a:gd name="connsiteY75" fmla="*/ 1574864 h 5450228"/>
                <a:gd name="connsiteX76" fmla="*/ 2584088 w 11060500"/>
                <a:gd name="connsiteY76" fmla="*/ 3071999 h 5450228"/>
                <a:gd name="connsiteX77" fmla="*/ 2426991 w 11060500"/>
                <a:gd name="connsiteY77" fmla="*/ 3166383 h 5450228"/>
                <a:gd name="connsiteX78" fmla="*/ 3014137 w 11060500"/>
                <a:gd name="connsiteY78" fmla="*/ 3472645 h 5450228"/>
                <a:gd name="connsiteX79" fmla="*/ 3531732 w 11060500"/>
                <a:gd name="connsiteY79" fmla="*/ 3923878 h 5450228"/>
                <a:gd name="connsiteX80" fmla="*/ 5021205 w 11060500"/>
                <a:gd name="connsiteY80" fmla="*/ 2761816 h 5450228"/>
                <a:gd name="connsiteX81" fmla="*/ 4180382 w 11060500"/>
                <a:gd name="connsiteY81" fmla="*/ 1789905 h 5450228"/>
                <a:gd name="connsiteX82" fmla="*/ 4228314 w 11060500"/>
                <a:gd name="connsiteY82" fmla="*/ 928984 h 5450228"/>
                <a:gd name="connsiteX83" fmla="*/ 5510393 w 11060500"/>
                <a:gd name="connsiteY83"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5127981 h 5450228"/>
                <a:gd name="connsiteX68" fmla="*/ 0 w 11055238"/>
                <a:gd name="connsiteY68" fmla="*/ 4874154 h 5450228"/>
                <a:gd name="connsiteX69" fmla="*/ 26862 w 11055238"/>
                <a:gd name="connsiteY69" fmla="*/ 4716600 h 5450228"/>
                <a:gd name="connsiteX70" fmla="*/ 1450616 w 11055238"/>
                <a:gd name="connsiteY70" fmla="*/ 3180851 h 5450228"/>
                <a:gd name="connsiteX71" fmla="*/ 1300391 w 11055238"/>
                <a:gd name="connsiteY71" fmla="*/ 3092344 h 5450228"/>
                <a:gd name="connsiteX72" fmla="*/ 731001 w 11055238"/>
                <a:gd name="connsiteY72" fmla="*/ 1884438 h 5450228"/>
                <a:gd name="connsiteX73" fmla="*/ 1614149 w 11055238"/>
                <a:gd name="connsiteY73" fmla="*/ 902695 h 5450228"/>
                <a:gd name="connsiteX74" fmla="*/ 3026368 w 11055238"/>
                <a:gd name="connsiteY74" fmla="*/ 1574864 h 5450228"/>
                <a:gd name="connsiteX75" fmla="*/ 2578826 w 11055238"/>
                <a:gd name="connsiteY75" fmla="*/ 3071999 h 5450228"/>
                <a:gd name="connsiteX76" fmla="*/ 2421729 w 11055238"/>
                <a:gd name="connsiteY76" fmla="*/ 3166383 h 5450228"/>
                <a:gd name="connsiteX77" fmla="*/ 3008875 w 11055238"/>
                <a:gd name="connsiteY77" fmla="*/ 3472645 h 5450228"/>
                <a:gd name="connsiteX78" fmla="*/ 3526470 w 11055238"/>
                <a:gd name="connsiteY78" fmla="*/ 3923878 h 5450228"/>
                <a:gd name="connsiteX79" fmla="*/ 5015943 w 11055238"/>
                <a:gd name="connsiteY79" fmla="*/ 2761816 h 5450228"/>
                <a:gd name="connsiteX80" fmla="*/ 4175120 w 11055238"/>
                <a:gd name="connsiteY80" fmla="*/ 1789905 h 5450228"/>
                <a:gd name="connsiteX81" fmla="*/ 4223052 w 11055238"/>
                <a:gd name="connsiteY81" fmla="*/ 928984 h 5450228"/>
                <a:gd name="connsiteX82" fmla="*/ 5505131 w 11055238"/>
                <a:gd name="connsiteY82"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4874154 h 5450228"/>
                <a:gd name="connsiteX68" fmla="*/ 26862 w 11055238"/>
                <a:gd name="connsiteY68" fmla="*/ 4716600 h 5450228"/>
                <a:gd name="connsiteX69" fmla="*/ 1450616 w 11055238"/>
                <a:gd name="connsiteY69" fmla="*/ 3180851 h 5450228"/>
                <a:gd name="connsiteX70" fmla="*/ 1300391 w 11055238"/>
                <a:gd name="connsiteY70" fmla="*/ 3092344 h 5450228"/>
                <a:gd name="connsiteX71" fmla="*/ 731001 w 11055238"/>
                <a:gd name="connsiteY71" fmla="*/ 1884438 h 5450228"/>
                <a:gd name="connsiteX72" fmla="*/ 1614149 w 11055238"/>
                <a:gd name="connsiteY72" fmla="*/ 902695 h 5450228"/>
                <a:gd name="connsiteX73" fmla="*/ 3026368 w 11055238"/>
                <a:gd name="connsiteY73" fmla="*/ 1574864 h 5450228"/>
                <a:gd name="connsiteX74" fmla="*/ 2578826 w 11055238"/>
                <a:gd name="connsiteY74" fmla="*/ 3071999 h 5450228"/>
                <a:gd name="connsiteX75" fmla="*/ 2421729 w 11055238"/>
                <a:gd name="connsiteY75" fmla="*/ 3166383 h 5450228"/>
                <a:gd name="connsiteX76" fmla="*/ 3008875 w 11055238"/>
                <a:gd name="connsiteY76" fmla="*/ 3472645 h 5450228"/>
                <a:gd name="connsiteX77" fmla="*/ 3526470 w 11055238"/>
                <a:gd name="connsiteY77" fmla="*/ 3923878 h 5450228"/>
                <a:gd name="connsiteX78" fmla="*/ 5015943 w 11055238"/>
                <a:gd name="connsiteY78" fmla="*/ 2761816 h 5450228"/>
                <a:gd name="connsiteX79" fmla="*/ 4175120 w 11055238"/>
                <a:gd name="connsiteY79" fmla="*/ 1789905 h 5450228"/>
                <a:gd name="connsiteX80" fmla="*/ 4223052 w 11055238"/>
                <a:gd name="connsiteY80" fmla="*/ 928984 h 5450228"/>
                <a:gd name="connsiteX81" fmla="*/ 5505131 w 11055238"/>
                <a:gd name="connsiteY81" fmla="*/ 976 h 5450228"/>
                <a:gd name="connsiteX0" fmla="*/ 9181902 w 11057074"/>
                <a:gd name="connsiteY0" fmla="*/ 3609591 h 5450228"/>
                <a:gd name="connsiteX1" fmla="*/ 8758407 w 11057074"/>
                <a:gd name="connsiteY1" fmla="*/ 3650169 h 5450228"/>
                <a:gd name="connsiteX2" fmla="*/ 7861071 w 11057074"/>
                <a:gd name="connsiteY2" fmla="*/ 4340891 h 5450228"/>
                <a:gd name="connsiteX3" fmla="*/ 7806102 w 11057074"/>
                <a:gd name="connsiteY3" fmla="*/ 4478670 h 5450228"/>
                <a:gd name="connsiteX4" fmla="*/ 7831592 w 11057074"/>
                <a:gd name="connsiteY4" fmla="*/ 4709619 h 5450228"/>
                <a:gd name="connsiteX5" fmla="*/ 7854591 w 11057074"/>
                <a:gd name="connsiteY5" fmla="*/ 4874154 h 5450228"/>
                <a:gd name="connsiteX6" fmla="*/ 10563795 w 11057074"/>
                <a:gd name="connsiteY6" fmla="*/ 4874154 h 5450228"/>
                <a:gd name="connsiteX7" fmla="*/ 10534857 w 11057074"/>
                <a:gd name="connsiteY7" fmla="*/ 4696078 h 5450228"/>
                <a:gd name="connsiteX8" fmla="*/ 10220334 w 11057074"/>
                <a:gd name="connsiteY8" fmla="*/ 4104115 h 5450228"/>
                <a:gd name="connsiteX9" fmla="*/ 9181902 w 11057074"/>
                <a:gd name="connsiteY9" fmla="*/ 3609591 h 5450228"/>
                <a:gd name="connsiteX10" fmla="*/ 9130085 w 11057074"/>
                <a:gd name="connsiteY10" fmla="*/ 1360141 h 5450228"/>
                <a:gd name="connsiteX11" fmla="*/ 8444263 w 11057074"/>
                <a:gd name="connsiteY11" fmla="*/ 1875042 h 5450228"/>
                <a:gd name="connsiteX12" fmla="*/ 8884325 w 11057074"/>
                <a:gd name="connsiteY12" fmla="*/ 2727390 h 5450228"/>
                <a:gd name="connsiteX13" fmla="*/ 9115354 w 11057074"/>
                <a:gd name="connsiteY13" fmla="*/ 2765335 h 5450228"/>
                <a:gd name="connsiteX14" fmla="*/ 9830884 w 11057074"/>
                <a:gd name="connsiteY14" fmla="*/ 2140638 h 5450228"/>
                <a:gd name="connsiteX15" fmla="*/ 9267593 w 11057074"/>
                <a:gd name="connsiteY15" fmla="*/ 1373821 h 5450228"/>
                <a:gd name="connsiteX16" fmla="*/ 9130085 w 11057074"/>
                <a:gd name="connsiteY16" fmla="*/ 1360141 h 5450228"/>
                <a:gd name="connsiteX17" fmla="*/ 1917574 w 11057074"/>
                <a:gd name="connsiteY17" fmla="*/ 1358803 h 5450228"/>
                <a:gd name="connsiteX18" fmla="*/ 1285874 w 11057074"/>
                <a:gd name="connsiteY18" fmla="*/ 1761882 h 5450228"/>
                <a:gd name="connsiteX19" fmla="*/ 1578474 w 11057074"/>
                <a:gd name="connsiteY19" fmla="*/ 2680387 h 5450228"/>
                <a:gd name="connsiteX20" fmla="*/ 2545707 w 11057074"/>
                <a:gd name="connsiteY20" fmla="*/ 2399509 h 5450228"/>
                <a:gd name="connsiteX21" fmla="*/ 2599254 w 11057074"/>
                <a:gd name="connsiteY21" fmla="*/ 2276099 h 5450228"/>
                <a:gd name="connsiteX22" fmla="*/ 2181904 w 11057074"/>
                <a:gd name="connsiteY22" fmla="*/ 1407623 h 5450228"/>
                <a:gd name="connsiteX23" fmla="*/ 1917574 w 11057074"/>
                <a:gd name="connsiteY23" fmla="*/ 1358803 h 5450228"/>
                <a:gd name="connsiteX24" fmla="*/ 5561275 w 11057074"/>
                <a:gd name="connsiteY24" fmla="*/ 595389 h 5450228"/>
                <a:gd name="connsiteX25" fmla="*/ 4836775 w 11057074"/>
                <a:gd name="connsiteY25" fmla="*/ 1013693 h 5450228"/>
                <a:gd name="connsiteX26" fmla="*/ 5108922 w 11057074"/>
                <a:gd name="connsiteY26" fmla="*/ 2139265 h 5450228"/>
                <a:gd name="connsiteX27" fmla="*/ 6247917 w 11057074"/>
                <a:gd name="connsiteY27" fmla="*/ 1921380 h 5450228"/>
                <a:gd name="connsiteX28" fmla="*/ 6089727 w 11057074"/>
                <a:gd name="connsiteY28" fmla="*/ 780682 h 5450228"/>
                <a:gd name="connsiteX29" fmla="*/ 5948742 w 11057074"/>
                <a:gd name="connsiteY29" fmla="*/ 689528 h 5450228"/>
                <a:gd name="connsiteX30" fmla="*/ 5561275 w 11057074"/>
                <a:gd name="connsiteY30" fmla="*/ 595389 h 5450228"/>
                <a:gd name="connsiteX31" fmla="*/ 5505131 w 11057074"/>
                <a:gd name="connsiteY31" fmla="*/ 976 h 5450228"/>
                <a:gd name="connsiteX32" fmla="*/ 5617894 w 11057074"/>
                <a:gd name="connsiteY32" fmla="*/ 1387 h 5450228"/>
                <a:gd name="connsiteX33" fmla="*/ 6948848 w 11057074"/>
                <a:gd name="connsiteY33" fmla="*/ 1063919 h 5450228"/>
                <a:gd name="connsiteX34" fmla="*/ 6856707 w 11057074"/>
                <a:gd name="connsiteY34" fmla="*/ 2049508 h 5450228"/>
                <a:gd name="connsiteX35" fmla="*/ 6107902 w 11057074"/>
                <a:gd name="connsiteY35" fmla="*/ 2759654 h 5450228"/>
                <a:gd name="connsiteX36" fmla="*/ 7580917 w 11057074"/>
                <a:gd name="connsiteY36" fmla="*/ 3897557 h 5450228"/>
                <a:gd name="connsiteX37" fmla="*/ 8660472 w 11057074"/>
                <a:gd name="connsiteY37" fmla="*/ 3186087 h 5450228"/>
                <a:gd name="connsiteX38" fmla="*/ 7919747 w 11057074"/>
                <a:gd name="connsiteY38" fmla="*/ 2040318 h 5450228"/>
                <a:gd name="connsiteX39" fmla="*/ 8313331 w 11057074"/>
                <a:gd name="connsiteY39" fmla="*/ 1174908 h 5450228"/>
                <a:gd name="connsiteX40" fmla="*/ 10067865 w 11057074"/>
                <a:gd name="connsiteY40" fmla="*/ 1312498 h 5450228"/>
                <a:gd name="connsiteX41" fmla="*/ 10296297 w 11057074"/>
                <a:gd name="connsiteY41" fmla="*/ 2360134 h 5450228"/>
                <a:gd name="connsiteX42" fmla="*/ 9589694 w 11057074"/>
                <a:gd name="connsiteY42" fmla="*/ 3182117 h 5450228"/>
                <a:gd name="connsiteX43" fmla="*/ 10796227 w 11057074"/>
                <a:gd name="connsiteY43" fmla="*/ 4093190 h 5450228"/>
                <a:gd name="connsiteX44" fmla="*/ 11024050 w 11057074"/>
                <a:gd name="connsiteY44" fmla="*/ 4724514 h 5450228"/>
                <a:gd name="connsiteX45" fmla="*/ 11057074 w 11057074"/>
                <a:gd name="connsiteY45" fmla="*/ 4874154 h 5450228"/>
                <a:gd name="connsiteX46" fmla="*/ 11055238 w 11057074"/>
                <a:gd name="connsiteY46" fmla="*/ 5450228 h 5450228"/>
                <a:gd name="connsiteX47" fmla="*/ 4162445 w 11057074"/>
                <a:gd name="connsiteY47" fmla="*/ 5450228 h 5450228"/>
                <a:gd name="connsiteX48" fmla="*/ 4162445 w 11057074"/>
                <a:gd name="connsiteY48" fmla="*/ 5263730 h 5450228"/>
                <a:gd name="connsiteX49" fmla="*/ 4158722 w 11057074"/>
                <a:gd name="connsiteY49" fmla="*/ 5145131 h 5450228"/>
                <a:gd name="connsiteX50" fmla="*/ 4160390 w 11057074"/>
                <a:gd name="connsiteY50" fmla="*/ 4860944 h 5450228"/>
                <a:gd name="connsiteX51" fmla="*/ 4784371 w 11057074"/>
                <a:gd name="connsiteY51" fmla="*/ 4857047 h 5450228"/>
                <a:gd name="connsiteX52" fmla="*/ 5408533 w 11057074"/>
                <a:gd name="connsiteY52" fmla="*/ 4856858 h 5450228"/>
                <a:gd name="connsiteX53" fmla="*/ 6015827 w 11057074"/>
                <a:gd name="connsiteY53" fmla="*/ 4856858 h 5450228"/>
                <a:gd name="connsiteX54" fmla="*/ 6639989 w 11057074"/>
                <a:gd name="connsiteY54" fmla="*/ 4856858 h 5450228"/>
                <a:gd name="connsiteX55" fmla="*/ 7273012 w 11057074"/>
                <a:gd name="connsiteY55" fmla="*/ 4856858 h 5450228"/>
                <a:gd name="connsiteX56" fmla="*/ 7093285 w 11057074"/>
                <a:gd name="connsiteY56" fmla="*/ 4189351 h 5450228"/>
                <a:gd name="connsiteX57" fmla="*/ 5524553 w 11057074"/>
                <a:gd name="connsiteY57" fmla="*/ 3266498 h 5450228"/>
                <a:gd name="connsiteX58" fmla="*/ 3932739 w 11057074"/>
                <a:gd name="connsiteY58" fmla="*/ 4416542 h 5450228"/>
                <a:gd name="connsiteX59" fmla="*/ 3878658 w 11057074"/>
                <a:gd name="connsiteY59" fmla="*/ 4582960 h 5450228"/>
                <a:gd name="connsiteX60" fmla="*/ 3311881 w 11057074"/>
                <a:gd name="connsiteY60" fmla="*/ 4582960 h 5450228"/>
                <a:gd name="connsiteX61" fmla="*/ 1553632 w 11057074"/>
                <a:gd name="connsiteY61" fmla="*/ 3653005 h 5450228"/>
                <a:gd name="connsiteX62" fmla="*/ 505888 w 11057074"/>
                <a:gd name="connsiteY62" fmla="*/ 4745812 h 5450228"/>
                <a:gd name="connsiteX63" fmla="*/ 501209 w 11057074"/>
                <a:gd name="connsiteY63" fmla="*/ 4874154 h 5450228"/>
                <a:gd name="connsiteX64" fmla="*/ 3021123 w 11057074"/>
                <a:gd name="connsiteY64" fmla="*/ 4874154 h 5450228"/>
                <a:gd name="connsiteX65" fmla="*/ 3021123 w 11057074"/>
                <a:gd name="connsiteY65" fmla="*/ 5450228 h 5450228"/>
                <a:gd name="connsiteX66" fmla="*/ 0 w 11057074"/>
                <a:gd name="connsiteY66" fmla="*/ 5450228 h 5450228"/>
                <a:gd name="connsiteX67" fmla="*/ 0 w 11057074"/>
                <a:gd name="connsiteY67" fmla="*/ 4874154 h 5450228"/>
                <a:gd name="connsiteX68" fmla="*/ 26862 w 11057074"/>
                <a:gd name="connsiteY68" fmla="*/ 4716600 h 5450228"/>
                <a:gd name="connsiteX69" fmla="*/ 1450616 w 11057074"/>
                <a:gd name="connsiteY69" fmla="*/ 3180851 h 5450228"/>
                <a:gd name="connsiteX70" fmla="*/ 1300391 w 11057074"/>
                <a:gd name="connsiteY70" fmla="*/ 3092344 h 5450228"/>
                <a:gd name="connsiteX71" fmla="*/ 731001 w 11057074"/>
                <a:gd name="connsiteY71" fmla="*/ 1884438 h 5450228"/>
                <a:gd name="connsiteX72" fmla="*/ 1614149 w 11057074"/>
                <a:gd name="connsiteY72" fmla="*/ 902695 h 5450228"/>
                <a:gd name="connsiteX73" fmla="*/ 3026368 w 11057074"/>
                <a:gd name="connsiteY73" fmla="*/ 1574864 h 5450228"/>
                <a:gd name="connsiteX74" fmla="*/ 2578826 w 11057074"/>
                <a:gd name="connsiteY74" fmla="*/ 3071999 h 5450228"/>
                <a:gd name="connsiteX75" fmla="*/ 2421729 w 11057074"/>
                <a:gd name="connsiteY75" fmla="*/ 3166383 h 5450228"/>
                <a:gd name="connsiteX76" fmla="*/ 3008875 w 11057074"/>
                <a:gd name="connsiteY76" fmla="*/ 3472645 h 5450228"/>
                <a:gd name="connsiteX77" fmla="*/ 3526470 w 11057074"/>
                <a:gd name="connsiteY77" fmla="*/ 3923878 h 5450228"/>
                <a:gd name="connsiteX78" fmla="*/ 5015943 w 11057074"/>
                <a:gd name="connsiteY78" fmla="*/ 2761816 h 5450228"/>
                <a:gd name="connsiteX79" fmla="*/ 4175120 w 11057074"/>
                <a:gd name="connsiteY79" fmla="*/ 1789905 h 5450228"/>
                <a:gd name="connsiteX80" fmla="*/ 4223052 w 11057074"/>
                <a:gd name="connsiteY80" fmla="*/ 928984 h 5450228"/>
                <a:gd name="connsiteX81" fmla="*/ 5505131 w 11057074"/>
                <a:gd name="connsiteY81" fmla="*/ 976 h 545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057074" h="5450228">
                  <a:moveTo>
                    <a:pt x="9181902" y="3609591"/>
                  </a:moveTo>
                  <a:cubicBezTo>
                    <a:pt x="9047443" y="3606063"/>
                    <a:pt x="8906365" y="3619611"/>
                    <a:pt x="8758407" y="3650169"/>
                  </a:cubicBezTo>
                  <a:cubicBezTo>
                    <a:pt x="8366368" y="3759695"/>
                    <a:pt x="8065574" y="3988358"/>
                    <a:pt x="7861071" y="4340891"/>
                  </a:cubicBezTo>
                  <a:cubicBezTo>
                    <a:pt x="7836197" y="4383776"/>
                    <a:pt x="7802798" y="4434182"/>
                    <a:pt x="7806102" y="4478670"/>
                  </a:cubicBezTo>
                  <a:cubicBezTo>
                    <a:pt x="7811844" y="4556014"/>
                    <a:pt x="7821190" y="4633091"/>
                    <a:pt x="7831592" y="4709619"/>
                  </a:cubicBezTo>
                  <a:lnTo>
                    <a:pt x="7854591" y="4874154"/>
                  </a:lnTo>
                  <a:lnTo>
                    <a:pt x="10563795" y="4874154"/>
                  </a:lnTo>
                  <a:lnTo>
                    <a:pt x="10534857" y="4696078"/>
                  </a:lnTo>
                  <a:cubicBezTo>
                    <a:pt x="10481466" y="4476100"/>
                    <a:pt x="10378015" y="4277184"/>
                    <a:pt x="10220334" y="4104115"/>
                  </a:cubicBezTo>
                  <a:cubicBezTo>
                    <a:pt x="9929079" y="3784438"/>
                    <a:pt x="9585278" y="3620175"/>
                    <a:pt x="9181902" y="3609591"/>
                  </a:cubicBezTo>
                  <a:close/>
                  <a:moveTo>
                    <a:pt x="9130085" y="1360141"/>
                  </a:moveTo>
                  <a:cubicBezTo>
                    <a:pt x="8814182" y="1358138"/>
                    <a:pt x="8539495" y="1561080"/>
                    <a:pt x="8444263" y="1875042"/>
                  </a:cubicBezTo>
                  <a:cubicBezTo>
                    <a:pt x="8359496" y="2154472"/>
                    <a:pt x="8479331" y="2557157"/>
                    <a:pt x="8884325" y="2727390"/>
                  </a:cubicBezTo>
                  <a:cubicBezTo>
                    <a:pt x="8961324" y="2740600"/>
                    <a:pt x="9038109" y="2763674"/>
                    <a:pt x="9115354" y="2765335"/>
                  </a:cubicBezTo>
                  <a:cubicBezTo>
                    <a:pt x="9484377" y="2773242"/>
                    <a:pt x="9794797" y="2499484"/>
                    <a:pt x="9830884" y="2140638"/>
                  </a:cubicBezTo>
                  <a:cubicBezTo>
                    <a:pt x="9867612" y="1775429"/>
                    <a:pt x="9622773" y="1442132"/>
                    <a:pt x="9267593" y="1373821"/>
                  </a:cubicBezTo>
                  <a:cubicBezTo>
                    <a:pt x="9221185" y="1364896"/>
                    <a:pt x="9175214" y="1360428"/>
                    <a:pt x="9130085" y="1360141"/>
                  </a:cubicBezTo>
                  <a:close/>
                  <a:moveTo>
                    <a:pt x="1917574" y="1358803"/>
                  </a:moveTo>
                  <a:cubicBezTo>
                    <a:pt x="1653941" y="1360816"/>
                    <a:pt x="1405146" y="1510288"/>
                    <a:pt x="1285874" y="1761882"/>
                  </a:cubicBezTo>
                  <a:cubicBezTo>
                    <a:pt x="1126484" y="2098090"/>
                    <a:pt x="1253857" y="2497199"/>
                    <a:pt x="1578474" y="2680387"/>
                  </a:cubicBezTo>
                  <a:cubicBezTo>
                    <a:pt x="1872618" y="2846386"/>
                    <a:pt x="2314603" y="2787940"/>
                    <a:pt x="2545707" y="2399509"/>
                  </a:cubicBezTo>
                  <a:cubicBezTo>
                    <a:pt x="2563767" y="2358441"/>
                    <a:pt x="2585871" y="2318639"/>
                    <a:pt x="2599254" y="2276099"/>
                  </a:cubicBezTo>
                  <a:cubicBezTo>
                    <a:pt x="2710646" y="1921947"/>
                    <a:pt x="2527343" y="1541851"/>
                    <a:pt x="2181904" y="1407623"/>
                  </a:cubicBezTo>
                  <a:cubicBezTo>
                    <a:pt x="2094977" y="1373846"/>
                    <a:pt x="2005451" y="1358133"/>
                    <a:pt x="1917574" y="1358803"/>
                  </a:cubicBezTo>
                  <a:close/>
                  <a:moveTo>
                    <a:pt x="5561275" y="595389"/>
                  </a:moveTo>
                  <a:cubicBezTo>
                    <a:pt x="5272721" y="596772"/>
                    <a:pt x="4992200" y="747805"/>
                    <a:pt x="4836775" y="1013693"/>
                  </a:cubicBezTo>
                  <a:cubicBezTo>
                    <a:pt x="4612058" y="1398129"/>
                    <a:pt x="4732920" y="1898009"/>
                    <a:pt x="5108922" y="2139265"/>
                  </a:cubicBezTo>
                  <a:cubicBezTo>
                    <a:pt x="5484011" y="2379937"/>
                    <a:pt x="5987196" y="2281467"/>
                    <a:pt x="6247917" y="1921380"/>
                  </a:cubicBezTo>
                  <a:cubicBezTo>
                    <a:pt x="6476209" y="1606084"/>
                    <a:pt x="6466098" y="1095616"/>
                    <a:pt x="6089727" y="780682"/>
                  </a:cubicBezTo>
                  <a:cubicBezTo>
                    <a:pt x="6042847" y="750086"/>
                    <a:pt x="5998137" y="715323"/>
                    <a:pt x="5948742" y="689528"/>
                  </a:cubicBezTo>
                  <a:cubicBezTo>
                    <a:pt x="5825256" y="625051"/>
                    <a:pt x="5692435" y="594760"/>
                    <a:pt x="5561275" y="595389"/>
                  </a:cubicBezTo>
                  <a:close/>
                  <a:moveTo>
                    <a:pt x="5505131" y="976"/>
                  </a:moveTo>
                  <a:cubicBezTo>
                    <a:pt x="5542537" y="-442"/>
                    <a:pt x="5580151" y="-322"/>
                    <a:pt x="5617894" y="1387"/>
                  </a:cubicBezTo>
                  <a:cubicBezTo>
                    <a:pt x="6245533" y="29821"/>
                    <a:pt x="6786950" y="460775"/>
                    <a:pt x="6948848" y="1063919"/>
                  </a:cubicBezTo>
                  <a:cubicBezTo>
                    <a:pt x="7039895" y="1403127"/>
                    <a:pt x="7008239" y="1733309"/>
                    <a:pt x="6856707" y="2049508"/>
                  </a:cubicBezTo>
                  <a:cubicBezTo>
                    <a:pt x="6705315" y="2365412"/>
                    <a:pt x="6460352" y="2590013"/>
                    <a:pt x="6107902" y="2759654"/>
                  </a:cubicBezTo>
                  <a:cubicBezTo>
                    <a:pt x="6766013" y="2951663"/>
                    <a:pt x="7249239" y="3320044"/>
                    <a:pt x="7580917" y="3897557"/>
                  </a:cubicBezTo>
                  <a:cubicBezTo>
                    <a:pt x="7866998" y="3543347"/>
                    <a:pt x="8209896" y="3309095"/>
                    <a:pt x="8660472" y="3186087"/>
                  </a:cubicBezTo>
                  <a:cubicBezTo>
                    <a:pt x="8184783" y="2934860"/>
                    <a:pt x="7916796" y="2565205"/>
                    <a:pt x="7919747" y="2040318"/>
                  </a:cubicBezTo>
                  <a:cubicBezTo>
                    <a:pt x="7921662" y="1699417"/>
                    <a:pt x="8058513" y="1405724"/>
                    <a:pt x="8313331" y="1174908"/>
                  </a:cubicBezTo>
                  <a:cubicBezTo>
                    <a:pt x="8830425" y="706527"/>
                    <a:pt x="9640553" y="769799"/>
                    <a:pt x="10067865" y="1312498"/>
                  </a:cubicBezTo>
                  <a:cubicBezTo>
                    <a:pt x="10312623" y="1623355"/>
                    <a:pt x="10393592" y="1975625"/>
                    <a:pt x="10296297" y="2360134"/>
                  </a:cubicBezTo>
                  <a:cubicBezTo>
                    <a:pt x="10200795" y="2737525"/>
                    <a:pt x="9955117" y="2996907"/>
                    <a:pt x="9589694" y="3182117"/>
                  </a:cubicBezTo>
                  <a:cubicBezTo>
                    <a:pt x="10124174" y="3338671"/>
                    <a:pt x="10524474" y="3633474"/>
                    <a:pt x="10796227" y="4093190"/>
                  </a:cubicBezTo>
                  <a:cubicBezTo>
                    <a:pt x="10915720" y="4295330"/>
                    <a:pt x="10987337" y="4506611"/>
                    <a:pt x="11024050" y="4724514"/>
                  </a:cubicBezTo>
                  <a:lnTo>
                    <a:pt x="11057074" y="4874154"/>
                  </a:lnTo>
                  <a:lnTo>
                    <a:pt x="11055238" y="5450228"/>
                  </a:lnTo>
                  <a:lnTo>
                    <a:pt x="4162445" y="5450228"/>
                  </a:lnTo>
                  <a:lnTo>
                    <a:pt x="4162445" y="5263730"/>
                  </a:lnTo>
                  <a:lnTo>
                    <a:pt x="4158722" y="5145131"/>
                  </a:lnTo>
                  <a:cubicBezTo>
                    <a:pt x="4159243" y="5054323"/>
                    <a:pt x="4161430" y="4960355"/>
                    <a:pt x="4160390" y="4860944"/>
                  </a:cubicBezTo>
                  <a:cubicBezTo>
                    <a:pt x="4372891" y="4852954"/>
                    <a:pt x="4578783" y="4857911"/>
                    <a:pt x="4784371" y="4857047"/>
                  </a:cubicBezTo>
                  <a:lnTo>
                    <a:pt x="5408533" y="4856858"/>
                  </a:lnTo>
                  <a:lnTo>
                    <a:pt x="6015827" y="4856858"/>
                  </a:lnTo>
                  <a:lnTo>
                    <a:pt x="6639989" y="4856858"/>
                  </a:lnTo>
                  <a:lnTo>
                    <a:pt x="7273012" y="4856858"/>
                  </a:lnTo>
                  <a:cubicBezTo>
                    <a:pt x="7272864" y="4610884"/>
                    <a:pt x="7195660" y="4403282"/>
                    <a:pt x="7093285" y="4189351"/>
                  </a:cubicBezTo>
                  <a:cubicBezTo>
                    <a:pt x="6739667" y="3577453"/>
                    <a:pt x="6220190" y="3265067"/>
                    <a:pt x="5524553" y="3266498"/>
                  </a:cubicBezTo>
                  <a:cubicBezTo>
                    <a:pt x="4815961" y="3267961"/>
                    <a:pt x="4162987" y="3745499"/>
                    <a:pt x="3932739" y="4416542"/>
                  </a:cubicBezTo>
                  <a:cubicBezTo>
                    <a:pt x="3914679" y="4469176"/>
                    <a:pt x="3898296" y="4522393"/>
                    <a:pt x="3878658" y="4582960"/>
                  </a:cubicBezTo>
                  <a:lnTo>
                    <a:pt x="3311881" y="4582960"/>
                  </a:lnTo>
                  <a:cubicBezTo>
                    <a:pt x="2929707" y="3675619"/>
                    <a:pt x="2107544" y="3500051"/>
                    <a:pt x="1553632" y="3653005"/>
                  </a:cubicBezTo>
                  <a:cubicBezTo>
                    <a:pt x="1023005" y="3799535"/>
                    <a:pt x="578153" y="4274434"/>
                    <a:pt x="505888" y="4745812"/>
                  </a:cubicBezTo>
                  <a:lnTo>
                    <a:pt x="501209" y="4874154"/>
                  </a:lnTo>
                  <a:lnTo>
                    <a:pt x="3021123" y="4874154"/>
                  </a:lnTo>
                  <a:lnTo>
                    <a:pt x="3021123" y="5450228"/>
                  </a:lnTo>
                  <a:lnTo>
                    <a:pt x="0" y="5450228"/>
                  </a:lnTo>
                  <a:lnTo>
                    <a:pt x="0" y="4874154"/>
                  </a:lnTo>
                  <a:lnTo>
                    <a:pt x="26862" y="4716600"/>
                  </a:lnTo>
                  <a:cubicBezTo>
                    <a:pt x="150797" y="4035463"/>
                    <a:pt x="631783" y="3428512"/>
                    <a:pt x="1450616" y="3180851"/>
                  </a:cubicBezTo>
                  <a:lnTo>
                    <a:pt x="1300391" y="3092344"/>
                  </a:lnTo>
                  <a:cubicBezTo>
                    <a:pt x="881562" y="2837607"/>
                    <a:pt x="646826" y="2359288"/>
                    <a:pt x="731001" y="1884438"/>
                  </a:cubicBezTo>
                  <a:cubicBezTo>
                    <a:pt x="820470" y="1379740"/>
                    <a:pt x="1117064" y="1042702"/>
                    <a:pt x="1614149" y="902695"/>
                  </a:cubicBezTo>
                  <a:cubicBezTo>
                    <a:pt x="2183236" y="742417"/>
                    <a:pt x="2784702" y="1033841"/>
                    <a:pt x="3026368" y="1574864"/>
                  </a:cubicBezTo>
                  <a:cubicBezTo>
                    <a:pt x="3268701" y="2117366"/>
                    <a:pt x="3080120" y="2748976"/>
                    <a:pt x="2578826" y="3071999"/>
                  </a:cubicBezTo>
                  <a:cubicBezTo>
                    <a:pt x="2527573" y="3105036"/>
                    <a:pt x="2474281" y="3134916"/>
                    <a:pt x="2421729" y="3166383"/>
                  </a:cubicBezTo>
                  <a:cubicBezTo>
                    <a:pt x="2621933" y="3268470"/>
                    <a:pt x="2829667" y="3349760"/>
                    <a:pt x="3008875" y="3472645"/>
                  </a:cubicBezTo>
                  <a:cubicBezTo>
                    <a:pt x="3191866" y="3598118"/>
                    <a:pt x="3346842" y="3764447"/>
                    <a:pt x="3526470" y="3923878"/>
                  </a:cubicBezTo>
                  <a:cubicBezTo>
                    <a:pt x="3842201" y="3353196"/>
                    <a:pt x="4329833" y="2959151"/>
                    <a:pt x="5015943" y="2761816"/>
                  </a:cubicBezTo>
                  <a:cubicBezTo>
                    <a:pt x="4575815" y="2542829"/>
                    <a:pt x="4292776" y="2232573"/>
                    <a:pt x="4175120" y="1789905"/>
                  </a:cubicBezTo>
                  <a:cubicBezTo>
                    <a:pt x="4097858" y="1499238"/>
                    <a:pt x="4115071" y="1210929"/>
                    <a:pt x="4223052" y="928984"/>
                  </a:cubicBezTo>
                  <a:cubicBezTo>
                    <a:pt x="4429609" y="389623"/>
                    <a:pt x="4944043" y="22249"/>
                    <a:pt x="5505131" y="976"/>
                  </a:cubicBezTo>
                  <a:close/>
                </a:path>
              </a:pathLst>
            </a:custGeom>
            <a:solidFill>
              <a:srgbClr val="0068B5"/>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sp>
          <p:nvSpPr>
            <p:cNvPr id="108" name="Rectangle 107">
              <a:extLst>
                <a:ext uri="{FF2B5EF4-FFF2-40B4-BE49-F238E27FC236}">
                  <a16:creationId xmlns:a16="http://schemas.microsoft.com/office/drawing/2014/main" id="{63456FF1-78E0-624C-C26B-A02D2C4BCD96}"/>
                </a:ext>
              </a:extLst>
            </p:cNvPr>
            <p:cNvSpPr/>
            <p:nvPr/>
          </p:nvSpPr>
          <p:spPr>
            <a:xfrm>
              <a:off x="3584088" y="5730721"/>
              <a:ext cx="576074" cy="576074"/>
            </a:xfrm>
            <a:prstGeom prst="rect">
              <a:avLst/>
            </a:prstGeom>
            <a:solidFill>
              <a:srgbClr val="00C7FD"/>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grpSp>
      <p:cxnSp>
        <p:nvCxnSpPr>
          <p:cNvPr id="110" name="Straight Connector 109">
            <a:extLst>
              <a:ext uri="{FF2B5EF4-FFF2-40B4-BE49-F238E27FC236}">
                <a16:creationId xmlns:a16="http://schemas.microsoft.com/office/drawing/2014/main" id="{D4C8C4FD-A6B7-3B00-E7A6-9521A0D2793A}"/>
              </a:ext>
            </a:extLst>
          </p:cNvPr>
          <p:cNvCxnSpPr>
            <a:cxnSpLocks/>
          </p:cNvCxnSpPr>
          <p:nvPr/>
        </p:nvCxnSpPr>
        <p:spPr>
          <a:xfrm>
            <a:off x="9450516" y="20682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5B0BFC-6020-AAF5-1EF1-531C187C6D50}"/>
              </a:ext>
            </a:extLst>
          </p:cNvPr>
          <p:cNvCxnSpPr>
            <a:cxnSpLocks/>
          </p:cNvCxnSpPr>
          <p:nvPr/>
        </p:nvCxnSpPr>
        <p:spPr>
          <a:xfrm>
            <a:off x="9450516" y="29826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7C108B-3403-3622-ECA5-D54BE08D1C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220"/>
          <a:stretch/>
        </p:blipFill>
        <p:spPr>
          <a:xfrm>
            <a:off x="5804170" y="2022411"/>
            <a:ext cx="3460778" cy="915934"/>
          </a:xfrm>
          <a:prstGeom prst="rect">
            <a:avLst/>
          </a:prstGeom>
        </p:spPr>
      </p:pic>
      <p:pic>
        <p:nvPicPr>
          <p:cNvPr id="11" name="Picture 10" descr="A person holding a computer&#10;&#10;Description automatically generated">
            <a:extLst>
              <a:ext uri="{FF2B5EF4-FFF2-40B4-BE49-F238E27FC236}">
                <a16:creationId xmlns:a16="http://schemas.microsoft.com/office/drawing/2014/main" id="{02BB7C26-2A52-5E14-1796-725F0D396F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1458" y="4075485"/>
            <a:ext cx="1892026" cy="2372659"/>
          </a:xfrm>
          <a:prstGeom prst="rect">
            <a:avLst/>
          </a:prstGeom>
        </p:spPr>
      </p:pic>
      <p:grpSp>
        <p:nvGrpSpPr>
          <p:cNvPr id="21" name="Group 20">
            <a:extLst>
              <a:ext uri="{FF2B5EF4-FFF2-40B4-BE49-F238E27FC236}">
                <a16:creationId xmlns:a16="http://schemas.microsoft.com/office/drawing/2014/main" id="{D2207EF8-9946-5949-65A2-383679767565}"/>
              </a:ext>
            </a:extLst>
          </p:cNvPr>
          <p:cNvGrpSpPr/>
          <p:nvPr/>
        </p:nvGrpSpPr>
        <p:grpSpPr>
          <a:xfrm>
            <a:off x="4943859" y="4223780"/>
            <a:ext cx="555772" cy="488714"/>
            <a:chOff x="4943859" y="4223780"/>
            <a:chExt cx="555772" cy="488714"/>
          </a:xfrm>
        </p:grpSpPr>
        <p:sp>
          <p:nvSpPr>
            <p:cNvPr id="13" name="Rectangle 12">
              <a:extLst>
                <a:ext uri="{FF2B5EF4-FFF2-40B4-BE49-F238E27FC236}">
                  <a16:creationId xmlns:a16="http://schemas.microsoft.com/office/drawing/2014/main" id="{BAF4A431-1719-A774-07BB-C5F6F51C014F}"/>
                </a:ext>
              </a:extLst>
            </p:cNvPr>
            <p:cNvSpPr/>
            <p:nvPr/>
          </p:nvSpPr>
          <p:spPr>
            <a:xfrm>
              <a:off x="4943859" y="4340280"/>
              <a:ext cx="372214" cy="372214"/>
            </a:xfrm>
            <a:prstGeom prst="rect">
              <a:avLst/>
            </a:prstGeom>
            <a:solidFill>
              <a:schemeClr val="accent1">
                <a:alpha val="7177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7" name="Rectangle 16">
              <a:extLst>
                <a:ext uri="{FF2B5EF4-FFF2-40B4-BE49-F238E27FC236}">
                  <a16:creationId xmlns:a16="http://schemas.microsoft.com/office/drawing/2014/main" id="{FB139584-D259-2FF8-B471-B7FA8F50428E}"/>
                </a:ext>
              </a:extLst>
            </p:cNvPr>
            <p:cNvSpPr/>
            <p:nvPr/>
          </p:nvSpPr>
          <p:spPr>
            <a:xfrm>
              <a:off x="5201491" y="4223780"/>
              <a:ext cx="233000" cy="233000"/>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9" name="Rectangle 18">
              <a:extLst>
                <a:ext uri="{FF2B5EF4-FFF2-40B4-BE49-F238E27FC236}">
                  <a16:creationId xmlns:a16="http://schemas.microsoft.com/office/drawing/2014/main" id="{E0538609-3741-83C9-3904-CF2EAE0A35CF}"/>
                </a:ext>
              </a:extLst>
            </p:cNvPr>
            <p:cNvSpPr/>
            <p:nvPr/>
          </p:nvSpPr>
          <p:spPr>
            <a:xfrm>
              <a:off x="5361169" y="4386446"/>
              <a:ext cx="138462" cy="138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pic>
        <p:nvPicPr>
          <p:cNvPr id="6" name="Graphic 5" descr="Shield Tick with solid fill">
            <a:extLst>
              <a:ext uri="{FF2B5EF4-FFF2-40B4-BE49-F238E27FC236}">
                <a16:creationId xmlns:a16="http://schemas.microsoft.com/office/drawing/2014/main" id="{4CE72065-8312-E027-A4A5-08E4BA52AD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1006" y="6198325"/>
            <a:ext cx="402771" cy="402771"/>
          </a:xfrm>
          <a:prstGeom prst="rect">
            <a:avLst/>
          </a:prstGeom>
        </p:spPr>
      </p:pic>
      <p:pic>
        <p:nvPicPr>
          <p:cNvPr id="9" name="Graphic 8" descr="Server with solid fill">
            <a:extLst>
              <a:ext uri="{FF2B5EF4-FFF2-40B4-BE49-F238E27FC236}">
                <a16:creationId xmlns:a16="http://schemas.microsoft.com/office/drawing/2014/main" id="{045420F8-9A2E-45CD-0E6C-A7E7E800C3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0647" y="4304213"/>
            <a:ext cx="579120" cy="579120"/>
          </a:xfrm>
          <a:prstGeom prst="rect">
            <a:avLst/>
          </a:prstGeom>
        </p:spPr>
      </p:pic>
      <p:pic>
        <p:nvPicPr>
          <p:cNvPr id="10" name="Picture 9" descr="A blue and white logo">
            <a:extLst>
              <a:ext uri="{FF2B5EF4-FFF2-40B4-BE49-F238E27FC236}">
                <a16:creationId xmlns:a16="http://schemas.microsoft.com/office/drawing/2014/main" id="{AB780AB1-8092-A688-6131-DF7A916A7E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7896" y="1118782"/>
            <a:ext cx="1282934" cy="721650"/>
          </a:xfrm>
          <a:prstGeom prst="rect">
            <a:avLst/>
          </a:prstGeom>
        </p:spPr>
      </p:pic>
      <p:pic>
        <p:nvPicPr>
          <p:cNvPr id="22" name="Picture 21" descr="A blue and white logo&#10;&#10;Description automatically generated">
            <a:extLst>
              <a:ext uri="{FF2B5EF4-FFF2-40B4-BE49-F238E27FC236}">
                <a16:creationId xmlns:a16="http://schemas.microsoft.com/office/drawing/2014/main" id="{35D98C3C-B761-C909-A8EF-2B9D49B366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07189" y="1282068"/>
            <a:ext cx="935856" cy="526419"/>
          </a:xfrm>
          <a:prstGeom prst="rect">
            <a:avLst/>
          </a:prstGeom>
        </p:spPr>
      </p:pic>
      <p:graphicFrame>
        <p:nvGraphicFramePr>
          <p:cNvPr id="23" name="Table 22">
            <a:extLst>
              <a:ext uri="{FF2B5EF4-FFF2-40B4-BE49-F238E27FC236}">
                <a16:creationId xmlns:a16="http://schemas.microsoft.com/office/drawing/2014/main" id="{D3C1F230-7CF4-43BA-FF69-FD31F895F1BA}"/>
              </a:ext>
            </a:extLst>
          </p:cNvPr>
          <p:cNvGraphicFramePr>
            <a:graphicFrameLocks noGrp="1"/>
          </p:cNvGraphicFramePr>
          <p:nvPr/>
        </p:nvGraphicFramePr>
        <p:xfrm>
          <a:off x="9307286" y="2404774"/>
          <a:ext cx="2815046" cy="488648"/>
        </p:xfrm>
        <a:graphic>
          <a:graphicData uri="http://schemas.openxmlformats.org/drawingml/2006/table">
            <a:tbl>
              <a:tblPr firstRow="1" bandRow="1">
                <a:tableStyleId>{5C22544A-7EE6-4342-B048-85BDC9FD1C3A}</a:tableStyleId>
              </a:tblPr>
              <a:tblGrid>
                <a:gridCol w="1489166">
                  <a:extLst>
                    <a:ext uri="{9D8B030D-6E8A-4147-A177-3AD203B41FA5}">
                      <a16:colId xmlns:a16="http://schemas.microsoft.com/office/drawing/2014/main" val="201983742"/>
                    </a:ext>
                  </a:extLst>
                </a:gridCol>
                <a:gridCol w="1325880">
                  <a:extLst>
                    <a:ext uri="{9D8B030D-6E8A-4147-A177-3AD203B41FA5}">
                      <a16:colId xmlns:a16="http://schemas.microsoft.com/office/drawing/2014/main" val="1118572831"/>
                    </a:ext>
                  </a:extLst>
                </a:gridCol>
              </a:tblGrid>
              <a:tr h="244324">
                <a:tc>
                  <a:txBody>
                    <a:bodyPr/>
                    <a:lstStyle/>
                    <a:p>
                      <a:r>
                        <a:rPr lang="en-US" sz="900" b="0" dirty="0">
                          <a:solidFill>
                            <a:schemeClr val="tx2"/>
                          </a:solidFill>
                        </a:rPr>
                        <a:t>Artificial Intelligence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2"/>
                          </a:solidFill>
                        </a:rPr>
                        <a:t>HPC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7343707"/>
                  </a:ext>
                </a:extLst>
              </a:tr>
              <a:tr h="244324">
                <a:tc>
                  <a:txBody>
                    <a:bodyPr/>
                    <a:lstStyle/>
                    <a:p>
                      <a:r>
                        <a:rPr lang="en-US" sz="900" b="0" dirty="0">
                          <a:solidFill>
                            <a:schemeClr val="tx2"/>
                          </a:solidFill>
                        </a:rPr>
                        <a:t>Database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dirty="0">
                          <a:solidFill>
                            <a:schemeClr val="tx2"/>
                          </a:solidFill>
                        </a:rPr>
                        <a:t>AI Host CPU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44932"/>
                  </a:ext>
                </a:extLst>
              </a:tr>
            </a:tbl>
          </a:graphicData>
        </a:graphic>
      </p:graphicFrame>
      <p:sp>
        <p:nvSpPr>
          <p:cNvPr id="3" name="TextBox 2">
            <a:extLst>
              <a:ext uri="{FF2B5EF4-FFF2-40B4-BE49-F238E27FC236}">
                <a16:creationId xmlns:a16="http://schemas.microsoft.com/office/drawing/2014/main" id="{B2A47DEA-E33E-3F8D-BB82-13CC0C765A68}"/>
              </a:ext>
            </a:extLst>
          </p:cNvPr>
          <p:cNvSpPr txBox="1"/>
          <p:nvPr/>
        </p:nvSpPr>
        <p:spPr>
          <a:xfrm>
            <a:off x="582931" y="6076529"/>
            <a:ext cx="262719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1,</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rPr>
              <a:t> See P-core section in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hlinkClick r:id="rId10"/>
              </a:rPr>
              <a:t>Refresh Pitch Deck </a:t>
            </a:r>
            <a:endPar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2,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See [9A3]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 </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3</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[9G2]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4</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P-core section in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hlinkClick r:id="rId10"/>
              </a:rPr>
              <a:t>Refresh Pitch Deck</a:t>
            </a:r>
            <a:endPar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5</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[9A221]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6</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hlinkClick r:id="rId11"/>
              </a:rPr>
              <a:t>Intel Xeon 6 product deck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slide 39 (compared to DDR5)</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endParaRPr>
          </a:p>
        </p:txBody>
      </p:sp>
      <p:sp>
        <p:nvSpPr>
          <p:cNvPr id="24" name="TextBox 23">
            <a:extLst>
              <a:ext uri="{FF2B5EF4-FFF2-40B4-BE49-F238E27FC236}">
                <a16:creationId xmlns:a16="http://schemas.microsoft.com/office/drawing/2014/main" id="{33041EA7-21A9-6E44-39F3-D1784DF3E0BF}"/>
              </a:ext>
            </a:extLst>
          </p:cNvPr>
          <p:cNvSpPr txBox="1"/>
          <p:nvPr/>
        </p:nvSpPr>
        <p:spPr>
          <a:xfrm>
            <a:off x="523373" y="776038"/>
            <a:ext cx="28575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IntelOne Text"/>
                <a:cs typeface="Arial"/>
              </a:rPr>
              <a:t>Explore the full </a:t>
            </a:r>
            <a:r>
              <a:rPr kumimoji="0" lang="en-US" sz="900" b="0" i="1" u="none" strike="noStrike" kern="1200" cap="none" spc="0" normalizeH="0" baseline="0" noProof="0" dirty="0">
                <a:ln>
                  <a:noFill/>
                </a:ln>
                <a:solidFill>
                  <a:srgbClr val="000000"/>
                </a:solidFill>
                <a:effectLst/>
                <a:uLnTx/>
                <a:uFillTx/>
                <a:latin typeface="IntelOne Text"/>
                <a:cs typeface="Arial"/>
                <a:hlinkClick r:id="rId10"/>
              </a:rPr>
              <a:t>Data Center Refresh Pitch Deck</a:t>
            </a:r>
            <a:endParaRPr kumimoji="0" lang="en-US" sz="900" b="0" i="1" u="none" strike="noStrike" kern="1200" cap="none" spc="0" normalizeH="0" baseline="0" noProof="0" dirty="0">
              <a:ln>
                <a:noFill/>
              </a:ln>
              <a:solidFill>
                <a:srgbClr val="000000"/>
              </a:solidFill>
              <a:effectLst/>
              <a:uLnTx/>
              <a:uFillTx/>
              <a:latin typeface="IntelOne Text"/>
              <a:cs typeface="Arial"/>
            </a:endParaRPr>
          </a:p>
        </p:txBody>
      </p:sp>
    </p:spTree>
    <p:extLst>
      <p:ext uri="{BB962C8B-B14F-4D97-AF65-F5344CB8AC3E}">
        <p14:creationId xmlns:p14="http://schemas.microsoft.com/office/powerpoint/2010/main" val="227540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8E4DDFD7-1A95-8EEB-36CC-AE45FD05F966}"/>
              </a:ext>
            </a:extLst>
          </p:cNvPr>
          <p:cNvGrpSpPr/>
          <p:nvPr/>
        </p:nvGrpSpPr>
        <p:grpSpPr>
          <a:xfrm>
            <a:off x="3264822" y="838986"/>
            <a:ext cx="5767691" cy="5793828"/>
            <a:chOff x="3264822" y="838986"/>
            <a:chExt cx="5767691" cy="5793828"/>
          </a:xfrm>
        </p:grpSpPr>
        <p:sp>
          <p:nvSpPr>
            <p:cNvPr id="56" name="Rectangle 55">
              <a:extLst>
                <a:ext uri="{FF2B5EF4-FFF2-40B4-BE49-F238E27FC236}">
                  <a16:creationId xmlns:a16="http://schemas.microsoft.com/office/drawing/2014/main" id="{2ECF7941-105B-4F5F-0C33-264361BA4396}"/>
                </a:ext>
              </a:extLst>
            </p:cNvPr>
            <p:cNvSpPr/>
            <p:nvPr/>
          </p:nvSpPr>
          <p:spPr>
            <a:xfrm>
              <a:off x="3264822" y="838986"/>
              <a:ext cx="5751985" cy="5793828"/>
            </a:xfrm>
            <a:prstGeom prst="rect">
              <a:avLst/>
            </a:prstGeom>
            <a:solidFill>
              <a:schemeClr val="bg1">
                <a:alpha val="36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5" name="Rectangle 54">
              <a:extLst>
                <a:ext uri="{FF2B5EF4-FFF2-40B4-BE49-F238E27FC236}">
                  <a16:creationId xmlns:a16="http://schemas.microsoft.com/office/drawing/2014/main" id="{920FFB12-A73C-B45C-9801-3CD986C4B8B1}"/>
                </a:ext>
              </a:extLst>
            </p:cNvPr>
            <p:cNvSpPr/>
            <p:nvPr/>
          </p:nvSpPr>
          <p:spPr>
            <a:xfrm>
              <a:off x="3280528" y="838986"/>
              <a:ext cx="5751985" cy="5793828"/>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sp>
        <p:nvSpPr>
          <p:cNvPr id="2" name="Title 1">
            <a:extLst>
              <a:ext uri="{FF2B5EF4-FFF2-40B4-BE49-F238E27FC236}">
                <a16:creationId xmlns:a16="http://schemas.microsoft.com/office/drawing/2014/main" id="{A3707B34-D54F-4ECE-A26A-56F41EC36868}"/>
              </a:ext>
            </a:extLst>
          </p:cNvPr>
          <p:cNvSpPr>
            <a:spLocks noGrp="1"/>
          </p:cNvSpPr>
          <p:nvPr>
            <p:ph type="title"/>
          </p:nvPr>
        </p:nvSpPr>
        <p:spPr>
          <a:xfrm>
            <a:off x="502934" y="86885"/>
            <a:ext cx="10972093" cy="841664"/>
          </a:xfrm>
        </p:spPr>
        <p:txBody>
          <a:bodyPr/>
          <a:lstStyle/>
          <a:p>
            <a:r>
              <a:rPr lang="en-US" dirty="0">
                <a:solidFill>
                  <a:schemeClr val="accent1"/>
                </a:solidFill>
              </a:rPr>
              <a:t>Infrastructure Refresh – Intel® Xeon® 6700 with E-cores</a:t>
            </a:r>
          </a:p>
        </p:txBody>
      </p:sp>
      <p:sp>
        <p:nvSpPr>
          <p:cNvPr id="4" name="Rectangle 3">
            <a:extLst>
              <a:ext uri="{FF2B5EF4-FFF2-40B4-BE49-F238E27FC236}">
                <a16:creationId xmlns:a16="http://schemas.microsoft.com/office/drawing/2014/main" id="{83088DD6-2D45-ECAC-3CAE-2CBF7F340EC1}"/>
              </a:ext>
            </a:extLst>
          </p:cNvPr>
          <p:cNvSpPr/>
          <p:nvPr/>
        </p:nvSpPr>
        <p:spPr>
          <a:xfrm>
            <a:off x="609510" y="1334751"/>
            <a:ext cx="2968626" cy="4902546"/>
          </a:xfrm>
          <a:prstGeom prst="rect">
            <a:avLst/>
          </a:prstGeom>
          <a:gradFill>
            <a:gsLst>
              <a:gs pos="0">
                <a:schemeClr val="tx2">
                  <a:lumMod val="75000"/>
                </a:schemeClr>
              </a:gs>
              <a:gs pos="83000">
                <a:schemeClr val="accent1"/>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 name="TextBox 4">
            <a:extLst>
              <a:ext uri="{FF2B5EF4-FFF2-40B4-BE49-F238E27FC236}">
                <a16:creationId xmlns:a16="http://schemas.microsoft.com/office/drawing/2014/main" id="{FEEFBFA5-1C47-D3FF-1412-89CA9590788C}"/>
              </a:ext>
            </a:extLst>
          </p:cNvPr>
          <p:cNvSpPr txBox="1"/>
          <p:nvPr/>
        </p:nvSpPr>
        <p:spPr>
          <a:xfrm>
            <a:off x="603107" y="1334751"/>
            <a:ext cx="2975029" cy="4816703"/>
          </a:xfrm>
          <a:prstGeom prst="rect">
            <a:avLst/>
          </a:prstGeom>
          <a:noFill/>
        </p:spPr>
        <p:txBody>
          <a:bodyPr wrap="square" lIns="182880" tIns="182880" rIns="182880" rtlCol="0">
            <a:spAutoFit/>
          </a:bodyPr>
          <a:lstStyle/>
          <a:p>
            <a:pPr marL="73152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The Pitch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Enterprise customers are always seeking improved performance with better efficiency and  TCO.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Customers might be afraid to refresh and modernize their data infrastructure because of the cost required and overall time commitment.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By refreshing infrastructure with Intel® Xeon® 6700 with E-cores, customers can consolidate server count and experience gains like:</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Lower TCO</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Improved workload performance G2G and vs. AMD EPYC</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Greater efficiency and perf/watt</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Customer Challenges/Pain Points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Rising compute costs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Inability to justify investment and quickly achieve ROI</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Performance inefficiencies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Pressure to operate more efficiently with better TCO/sustainability grades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Security concerns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Addressing modern and evolving workloads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IntelOne Text"/>
              <a:cs typeface="Arial"/>
            </a:endParaRPr>
          </a:p>
        </p:txBody>
      </p:sp>
      <p:sp>
        <p:nvSpPr>
          <p:cNvPr id="8" name="Google Shape;281;g261fa9ba1df_0_0">
            <a:extLst>
              <a:ext uri="{FF2B5EF4-FFF2-40B4-BE49-F238E27FC236}">
                <a16:creationId xmlns:a16="http://schemas.microsoft.com/office/drawing/2014/main" id="{4924AC49-6949-971D-F7C3-FF5FD75BDAFA}"/>
              </a:ext>
            </a:extLst>
          </p:cNvPr>
          <p:cNvSpPr txBox="1"/>
          <p:nvPr/>
        </p:nvSpPr>
        <p:spPr>
          <a:xfrm>
            <a:off x="3193506" y="901758"/>
            <a:ext cx="5911311" cy="333352"/>
          </a:xfrm>
          <a:prstGeom prst="rect">
            <a:avLst/>
          </a:prstGeom>
          <a:noFill/>
          <a:ln>
            <a:noFill/>
          </a:ln>
        </p:spPr>
        <p:txBody>
          <a:bodyPr spcFirstLastPara="1" wrap="square" lIns="73150" tIns="36575" rIns="73150" bIns="36575" anchor="t" anchorCtr="0">
            <a:noAutofit/>
          </a:bodyPr>
          <a:lstStyle/>
          <a:p>
            <a:pPr marL="0" marR="0" lvl="0" indent="0" algn="ctr" defTabSz="914400" rtl="0" eaLnBrk="1" fontAlgn="auto" latinLnBrk="0" hangingPunct="1">
              <a:lnSpc>
                <a:spcPct val="100000"/>
              </a:lnSpc>
              <a:spcBef>
                <a:spcPts val="0"/>
              </a:spcBef>
              <a:spcAft>
                <a:spcPts val="0"/>
              </a:spcAft>
              <a:buClr>
                <a:srgbClr val="004A86"/>
              </a:buClr>
              <a:buSzPts val="1050"/>
              <a:buFontTx/>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Key Value Propositions – Refresh with Intel® Xeon® 6700 with E-cores </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endParaRPr>
          </a:p>
        </p:txBody>
      </p:sp>
      <p:sp>
        <p:nvSpPr>
          <p:cNvPr id="12" name="TextBox 11">
            <a:extLst>
              <a:ext uri="{FF2B5EF4-FFF2-40B4-BE49-F238E27FC236}">
                <a16:creationId xmlns:a16="http://schemas.microsoft.com/office/drawing/2014/main" id="{F39BDC69-CB62-5D30-731D-C941F819C538}"/>
              </a:ext>
            </a:extLst>
          </p:cNvPr>
          <p:cNvSpPr txBox="1"/>
          <p:nvPr/>
        </p:nvSpPr>
        <p:spPr>
          <a:xfrm>
            <a:off x="5852162" y="3076949"/>
            <a:ext cx="694046" cy="461665"/>
          </a:xfrm>
          <a:prstGeom prst="rect">
            <a:avLst/>
          </a:prstGeom>
          <a:noFill/>
        </p:spPr>
        <p:txBody>
          <a:bodyPr wrap="square" lIns="0" rIns="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3.4X</a:t>
            </a:r>
            <a:r>
              <a:rPr kumimoji="0" lang="en-US" sz="1400" b="0" i="0" u="none" strike="noStrike" kern="1200" cap="none" spc="0" normalizeH="0" baseline="0" noProof="0" dirty="0">
                <a:ln>
                  <a:noFill/>
                </a:ln>
                <a:solidFill>
                  <a:srgbClr val="0068B5"/>
                </a:solidFill>
                <a:effectLst/>
                <a:uLnTx/>
                <a:uFillTx/>
                <a:latin typeface="IntelOne Text Bold" panose="020B0803020203020204" pitchFamily="34" charset="0"/>
                <a:cs typeface="Helvetica Neue"/>
              </a:rPr>
              <a:t> </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14" name="Google Shape;282;g261fa9ba1df_0_0">
            <a:extLst>
              <a:ext uri="{FF2B5EF4-FFF2-40B4-BE49-F238E27FC236}">
                <a16:creationId xmlns:a16="http://schemas.microsoft.com/office/drawing/2014/main" id="{8505509B-E376-74A0-FEB0-F282324D8E3A}"/>
              </a:ext>
            </a:extLst>
          </p:cNvPr>
          <p:cNvSpPr txBox="1"/>
          <p:nvPr/>
        </p:nvSpPr>
        <p:spPr>
          <a:xfrm>
            <a:off x="9202253" y="5562517"/>
            <a:ext cx="2902566" cy="1023327"/>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900" b="1" i="0" u="none" strike="noStrike" kern="1200" cap="none" spc="0" normalizeH="0" baseline="0" noProof="0" dirty="0">
                <a:ln>
                  <a:noFill/>
                </a:ln>
                <a:solidFill>
                  <a:srgbClr val="0068B5"/>
                </a:solidFill>
                <a:effectLst/>
                <a:uLnTx/>
                <a:uFillTx/>
                <a:latin typeface="IntelOne Text Bold" panose="020B0503020203020204" pitchFamily="34" charset="0"/>
                <a:ea typeface="Arial"/>
                <a:cs typeface="Arial"/>
                <a:sym typeface="Arial"/>
              </a:rPr>
              <a:t>Target customer personas </a:t>
            </a:r>
            <a:endParaRPr kumimoji="0" sz="1100" b="0" i="0" u="none" strike="noStrike" kern="1200" cap="none" spc="0" normalizeH="0" baseline="0" noProof="0" dirty="0">
              <a:ln>
                <a:noFill/>
              </a:ln>
              <a:solidFill>
                <a:srgbClr val="0068B5"/>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BEST: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Chief Technology Officer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BETTER: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Infrastructure Manager/Director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GOOD: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IT Manager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0" marR="0" lvl="0" indent="0" algn="l" defTabSz="914400" rtl="0" eaLnBrk="1" fontAlgn="auto" latinLnBrk="0" hangingPunct="1">
              <a:lnSpc>
                <a:spcPct val="100000"/>
              </a:lnSpc>
              <a:spcBef>
                <a:spcPts val="600"/>
              </a:spcBef>
              <a:spcAft>
                <a:spcPts val="0"/>
              </a:spcAft>
              <a:buClr>
                <a:srgbClr val="000000"/>
              </a:buClr>
              <a:buSzPts val="800"/>
              <a:buFont typeface="Arial"/>
              <a:buNone/>
              <a:tabLst/>
              <a:defRPr/>
            </a:pPr>
            <a:endParaRPr kumimoji="0" sz="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287;g261fa9ba1df_0_0">
            <a:extLst>
              <a:ext uri="{FF2B5EF4-FFF2-40B4-BE49-F238E27FC236}">
                <a16:creationId xmlns:a16="http://schemas.microsoft.com/office/drawing/2014/main" id="{FF57121A-10D5-09ED-5F94-4FD01721020B}"/>
              </a:ext>
            </a:extLst>
          </p:cNvPr>
          <p:cNvSpPr txBox="1"/>
          <p:nvPr/>
        </p:nvSpPr>
        <p:spPr>
          <a:xfrm>
            <a:off x="9202253" y="3764291"/>
            <a:ext cx="2847299" cy="1761991"/>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Customer Targeting</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kumimoji="0" lang="en-US" sz="800" b="1" i="0" u="none" strike="noStrike" kern="1200" cap="none" spc="0" normalizeH="0" baseline="0" noProof="0" dirty="0">
                <a:ln>
                  <a:noFill/>
                </a:ln>
                <a:solidFill>
                  <a:srgbClr val="0068B5"/>
                </a:solidFill>
                <a:effectLst/>
                <a:uLnTx/>
                <a:uFillTx/>
                <a:latin typeface="IntelOne Text Bold" panose="020B0503020203020204" pitchFamily="34" charset="77"/>
                <a:ea typeface="Arial"/>
                <a:cs typeface="Arial"/>
                <a:sym typeface="Arial"/>
              </a:rPr>
              <a:t>Customers that check any of these boxes:</a:t>
            </a:r>
            <a:endParaRPr kumimoji="0" sz="800" b="1" i="0" u="none" strike="noStrike" kern="1200" cap="none" spc="0" normalizeH="0" baseline="0" noProof="0" dirty="0">
              <a:ln>
                <a:noFill/>
              </a:ln>
              <a:solidFill>
                <a:srgbClr val="0068B5"/>
              </a:solidFill>
              <a:effectLst/>
              <a:uLnTx/>
              <a:uFillTx/>
              <a:latin typeface="IntelOne Text Bold"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Current Xeon customers</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cs typeface="Arial"/>
                <a:sym typeface="Arial"/>
              </a:rPr>
              <a:t>Want to remain on Xeon or exploring competitive refresh options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Looking to improve performance particularly across networking, database and microservices</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Targeting improvements in efficiency and TCO with server consolidation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p:txBody>
      </p:sp>
      <p:cxnSp>
        <p:nvCxnSpPr>
          <p:cNvPr id="16" name="Google Shape;288;g261fa9ba1df_0_0">
            <a:extLst>
              <a:ext uri="{FF2B5EF4-FFF2-40B4-BE49-F238E27FC236}">
                <a16:creationId xmlns:a16="http://schemas.microsoft.com/office/drawing/2014/main" id="{96873D42-D5B4-79E3-16BE-F76F15B63CBB}"/>
              </a:ext>
            </a:extLst>
          </p:cNvPr>
          <p:cNvCxnSpPr>
            <a:cxnSpLocks/>
          </p:cNvCxnSpPr>
          <p:nvPr/>
        </p:nvCxnSpPr>
        <p:spPr>
          <a:xfrm>
            <a:off x="8687935" y="2959911"/>
            <a:ext cx="0" cy="0"/>
          </a:xfrm>
          <a:prstGeom prst="straightConnector1">
            <a:avLst/>
          </a:prstGeom>
          <a:noFill/>
          <a:ln w="12700" cap="flat" cmpd="sng">
            <a:solidFill>
              <a:schemeClr val="accent5"/>
            </a:solidFill>
            <a:prstDash val="solid"/>
            <a:miter lim="800000"/>
            <a:headEnd type="none" w="sm" len="sm"/>
            <a:tailEnd type="none" w="sm" len="sm"/>
          </a:ln>
        </p:spPr>
      </p:cxnSp>
      <p:sp>
        <p:nvSpPr>
          <p:cNvPr id="18" name="TextBox 17">
            <a:extLst>
              <a:ext uri="{FF2B5EF4-FFF2-40B4-BE49-F238E27FC236}">
                <a16:creationId xmlns:a16="http://schemas.microsoft.com/office/drawing/2014/main" id="{4979E6E1-D74A-624D-DA32-E0C3D7FA89B8}"/>
              </a:ext>
            </a:extLst>
          </p:cNvPr>
          <p:cNvSpPr txBox="1"/>
          <p:nvPr/>
        </p:nvSpPr>
        <p:spPr>
          <a:xfrm>
            <a:off x="4509922" y="1272486"/>
            <a:ext cx="839317" cy="886397"/>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Up to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s</a:t>
            </a:r>
            <a:r>
              <a:rPr kumimoji="0" lang="en-US" sz="1000" b="0" i="0" u="none" strike="noStrike" kern="1200" cap="none" spc="0" normalizeH="0" baseline="0" noProof="0" dirty="0" err="1">
                <a:ln>
                  <a:noFill/>
                </a:ln>
                <a:solidFill>
                  <a:srgbClr val="0068B5"/>
                </a:solidFill>
                <a:effectLst/>
                <a:uLnTx/>
                <a:uFillTx/>
                <a:latin typeface="IntelOne Text" panose="020B0503020203020204" pitchFamily="34" charset="0"/>
                <a:cs typeface="Helvetica Neue"/>
              </a:rPr>
              <a:t>erver</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reduction</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1</a:t>
            </a:r>
          </a:p>
        </p:txBody>
      </p:sp>
      <p:sp>
        <p:nvSpPr>
          <p:cNvPr id="20" name="TextBox 19">
            <a:extLst>
              <a:ext uri="{FF2B5EF4-FFF2-40B4-BE49-F238E27FC236}">
                <a16:creationId xmlns:a16="http://schemas.microsoft.com/office/drawing/2014/main" id="{BB8082F7-A99D-2A06-421E-C751166D72E5}"/>
              </a:ext>
            </a:extLst>
          </p:cNvPr>
          <p:cNvSpPr txBox="1"/>
          <p:nvPr/>
        </p:nvSpPr>
        <p:spPr>
          <a:xfrm>
            <a:off x="4516329" y="2162602"/>
            <a:ext cx="1286908" cy="564578"/>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Up to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5.8x</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31" name="Google Shape;282;g261fa9ba1df_0_0">
            <a:extLst>
              <a:ext uri="{FF2B5EF4-FFF2-40B4-BE49-F238E27FC236}">
                <a16:creationId xmlns:a16="http://schemas.microsoft.com/office/drawing/2014/main" id="{BE9866F5-5184-0206-8B20-AD10269F7AF4}"/>
              </a:ext>
            </a:extLst>
          </p:cNvPr>
          <p:cNvSpPr txBox="1"/>
          <p:nvPr/>
        </p:nvSpPr>
        <p:spPr>
          <a:xfrm>
            <a:off x="9202253" y="937995"/>
            <a:ext cx="2902566" cy="284663"/>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The Efficient-Core Processor</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p:txBody>
      </p:sp>
      <p:sp>
        <p:nvSpPr>
          <p:cNvPr id="33" name="TextBox 32">
            <a:extLst>
              <a:ext uri="{FF2B5EF4-FFF2-40B4-BE49-F238E27FC236}">
                <a16:creationId xmlns:a16="http://schemas.microsoft.com/office/drawing/2014/main" id="{474B541E-DDAD-D1E9-E806-722FA972BD87}"/>
              </a:ext>
            </a:extLst>
          </p:cNvPr>
          <p:cNvSpPr txBox="1"/>
          <p:nvPr/>
        </p:nvSpPr>
        <p:spPr>
          <a:xfrm flipH="1">
            <a:off x="9628786" y="1485466"/>
            <a:ext cx="2563213" cy="43088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~60% average perf/watt gain vs prior gen</a:t>
            </a:r>
            <a:r>
              <a:rPr kumimoji="0" lang="en-US" sz="900" b="0" i="0" u="none" strike="noStrike" kern="0" cap="none" spc="0" normalizeH="0" baseline="30000" noProof="0" dirty="0">
                <a:ln>
                  <a:noFill/>
                </a:ln>
                <a:solidFill>
                  <a:srgbClr val="004A86"/>
                </a:solidFill>
                <a:effectLst/>
                <a:uLnTx/>
                <a:uFillTx/>
                <a:latin typeface="IntelOne Text"/>
                <a:cs typeface="Arial"/>
                <a:sym typeface="Helvetica Neue"/>
              </a:rPr>
              <a:t>3</a:t>
            </a:r>
          </a:p>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Save up to 280W power compared to prior gen</a:t>
            </a:r>
            <a:r>
              <a:rPr kumimoji="0" lang="en-US" sz="900" b="0" i="0" u="none" strike="noStrike" kern="0" cap="none" spc="0" normalizeH="0" baseline="30000" noProof="0" dirty="0">
                <a:ln>
                  <a:noFill/>
                </a:ln>
                <a:solidFill>
                  <a:srgbClr val="004A86"/>
                </a:solidFill>
                <a:effectLst/>
                <a:uLnTx/>
                <a:uFillTx/>
                <a:latin typeface="IntelOne Text"/>
                <a:cs typeface="Arial"/>
                <a:sym typeface="Helvetica Neue"/>
              </a:rPr>
              <a:t>4</a:t>
            </a: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 </a:t>
            </a:r>
          </a:p>
        </p:txBody>
      </p:sp>
      <p:sp>
        <p:nvSpPr>
          <p:cNvPr id="40" name="TextBox 39">
            <a:extLst>
              <a:ext uri="{FF2B5EF4-FFF2-40B4-BE49-F238E27FC236}">
                <a16:creationId xmlns:a16="http://schemas.microsoft.com/office/drawing/2014/main" id="{C2DB46B8-D959-8A1D-18DF-0567F52B23FC}"/>
              </a:ext>
            </a:extLst>
          </p:cNvPr>
          <p:cNvSpPr txBox="1"/>
          <p:nvPr/>
        </p:nvSpPr>
        <p:spPr>
          <a:xfrm flipH="1">
            <a:off x="9311106" y="3284285"/>
            <a:ext cx="2738445" cy="43088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Up to 144 cores per socket</a:t>
            </a:r>
          </a:p>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2.5x more threads than 2</a:t>
            </a:r>
            <a:r>
              <a:rPr kumimoji="0" lang="en-US" sz="900" b="0" i="0" u="none" strike="noStrike" kern="0" cap="none" spc="0" normalizeH="0" baseline="30000" noProof="0" dirty="0">
                <a:ln>
                  <a:noFill/>
                </a:ln>
                <a:solidFill>
                  <a:srgbClr val="004A86"/>
                </a:solidFill>
                <a:effectLst/>
                <a:uLnTx/>
                <a:uFillTx/>
                <a:latin typeface="IntelOne Text" panose="020B0503020203020204" pitchFamily="34" charset="77"/>
                <a:cs typeface="Arial"/>
                <a:sym typeface="Helvetica Neue"/>
              </a:rPr>
              <a:t>nd</a:t>
            </a: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 Gen Intel Xeon CPUs </a:t>
            </a:r>
          </a:p>
        </p:txBody>
      </p:sp>
      <p:sp>
        <p:nvSpPr>
          <p:cNvPr id="42" name="TextBox 41">
            <a:extLst>
              <a:ext uri="{FF2B5EF4-FFF2-40B4-BE49-F238E27FC236}">
                <a16:creationId xmlns:a16="http://schemas.microsoft.com/office/drawing/2014/main" id="{69804D5A-3A85-E6BD-537D-DDC1A299344C}"/>
              </a:ext>
            </a:extLst>
          </p:cNvPr>
          <p:cNvSpPr txBox="1"/>
          <p:nvPr/>
        </p:nvSpPr>
        <p:spPr>
          <a:xfrm>
            <a:off x="9529366" y="1295483"/>
            <a:ext cx="19456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Optimized for performance/watt</a:t>
            </a:r>
          </a:p>
        </p:txBody>
      </p:sp>
      <p:sp>
        <p:nvSpPr>
          <p:cNvPr id="43" name="TextBox 42">
            <a:extLst>
              <a:ext uri="{FF2B5EF4-FFF2-40B4-BE49-F238E27FC236}">
                <a16:creationId xmlns:a16="http://schemas.microsoft.com/office/drawing/2014/main" id="{291F92EA-891F-CDCD-64F7-DF773BEEC78E}"/>
              </a:ext>
            </a:extLst>
          </p:cNvPr>
          <p:cNvSpPr txBox="1"/>
          <p:nvPr/>
        </p:nvSpPr>
        <p:spPr>
          <a:xfrm>
            <a:off x="9283845" y="2180220"/>
            <a:ext cx="18931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Wide-reaching workload support</a:t>
            </a:r>
          </a:p>
        </p:txBody>
      </p:sp>
      <p:sp>
        <p:nvSpPr>
          <p:cNvPr id="44" name="TextBox 43">
            <a:extLst>
              <a:ext uri="{FF2B5EF4-FFF2-40B4-BE49-F238E27FC236}">
                <a16:creationId xmlns:a16="http://schemas.microsoft.com/office/drawing/2014/main" id="{561796A7-F542-4075-4680-68ADCCE732C5}"/>
              </a:ext>
            </a:extLst>
          </p:cNvPr>
          <p:cNvSpPr txBox="1"/>
          <p:nvPr/>
        </p:nvSpPr>
        <p:spPr>
          <a:xfrm>
            <a:off x="9229138" y="3087332"/>
            <a:ext cx="261234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Unmatched core density for scale-out capacity</a:t>
            </a:r>
          </a:p>
        </p:txBody>
      </p:sp>
      <p:sp>
        <p:nvSpPr>
          <p:cNvPr id="47" name="Google Shape;281;g261fa9ba1df_0_0">
            <a:extLst>
              <a:ext uri="{FF2B5EF4-FFF2-40B4-BE49-F238E27FC236}">
                <a16:creationId xmlns:a16="http://schemas.microsoft.com/office/drawing/2014/main" id="{3C276D12-895B-8816-B01B-748C36F5E49F}"/>
              </a:ext>
            </a:extLst>
          </p:cNvPr>
          <p:cNvSpPr txBox="1"/>
          <p:nvPr/>
        </p:nvSpPr>
        <p:spPr>
          <a:xfrm>
            <a:off x="5744577" y="5724822"/>
            <a:ext cx="3126392" cy="781768"/>
          </a:xfrm>
          <a:prstGeom prst="rect">
            <a:avLst/>
          </a:prstGeom>
          <a:noFill/>
          <a:ln>
            <a:noFill/>
          </a:ln>
        </p:spPr>
        <p:txBody>
          <a:bodyPr spcFirstLastPara="1" wrap="square" lIns="73150" tIns="36575" rIns="73150" bIns="36575" anchor="t" anchorCtr="0">
            <a:no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cs typeface="Helvetica Neue"/>
              </a:rPr>
              <a:t>Confidential Computing </a:t>
            </a: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a:ea typeface="Arial"/>
                <a:cs typeface="Arial"/>
                <a:sym typeface="Arial"/>
              </a:rPr>
              <a:t>With Intel, you can choose from</a:t>
            </a:r>
            <a:r>
              <a:rPr kumimoji="0" lang="en-US" sz="800" b="0" i="0" u="none" strike="noStrike" kern="1200" cap="none" spc="0" normalizeH="0" baseline="0" noProof="0" dirty="0">
                <a:ln>
                  <a:noFill/>
                </a:ln>
                <a:solidFill>
                  <a:srgbClr val="000000"/>
                </a:solidFill>
                <a:effectLst/>
                <a:uLnTx/>
                <a:uFillTx/>
                <a:latin typeface="IntelOne Text"/>
                <a:cs typeface="Helvetica Neue"/>
              </a:rPr>
              <a:t> the most deployed confidential computing options in data centers on the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77"/>
                <a:cs typeface="Helvetica Neue"/>
              </a:rPr>
              <a:t>market</a:t>
            </a:r>
            <a:r>
              <a:rPr kumimoji="0" lang="en-US" sz="800" b="0" i="0" u="none" strike="noStrike" kern="1200" cap="none" spc="0" normalizeH="0" baseline="0" noProof="0" dirty="0">
                <a:ln>
                  <a:noFill/>
                </a:ln>
                <a:solidFill>
                  <a:srgbClr val="000000"/>
                </a:solidFill>
                <a:effectLst/>
                <a:uLnTx/>
                <a:uFillTx/>
                <a:latin typeface="IntelOne Text"/>
                <a:cs typeface="Helvetica Neue"/>
              </a:rPr>
              <a:t> today—now including application and VM-level isolation—across Intel® SGX and Intel® TDX.</a:t>
            </a:r>
          </a:p>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endParaRPr kumimoji="0" sz="800" b="1" i="0" u="none" strike="noStrike" kern="1200" cap="none" spc="0" normalizeH="0" baseline="0" noProof="0" dirty="0">
              <a:ln>
                <a:noFill/>
              </a:ln>
              <a:solidFill>
                <a:srgbClr val="000000"/>
              </a:solidFill>
              <a:effectLst/>
              <a:uLnTx/>
              <a:uFillTx/>
              <a:latin typeface="IntelOne Text Bold"/>
              <a:ea typeface="Arial"/>
              <a:cs typeface="Arial"/>
              <a:sym typeface="Arial"/>
            </a:endParaRPr>
          </a:p>
        </p:txBody>
      </p:sp>
      <p:sp>
        <p:nvSpPr>
          <p:cNvPr id="48" name="TextBox 47">
            <a:extLst>
              <a:ext uri="{FF2B5EF4-FFF2-40B4-BE49-F238E27FC236}">
                <a16:creationId xmlns:a16="http://schemas.microsoft.com/office/drawing/2014/main" id="{ADBC0F8C-461F-595E-A8E6-266E030FDD0B}"/>
              </a:ext>
            </a:extLst>
          </p:cNvPr>
          <p:cNvSpPr txBox="1"/>
          <p:nvPr/>
        </p:nvSpPr>
        <p:spPr>
          <a:xfrm>
            <a:off x="5301896" y="1337210"/>
            <a:ext cx="35334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cs typeface="Arial"/>
              </a:rPr>
              <a:t>Lower TCO – </a:t>
            </a:r>
            <a:r>
              <a:rPr kumimoji="0" lang="en-US" sz="800" b="0" i="0" u="none" strike="noStrike" kern="1200" cap="none" spc="0" normalizeH="0" baseline="0" noProof="0" dirty="0">
                <a:ln>
                  <a:noFill/>
                </a:ln>
                <a:solidFill>
                  <a:srgbClr val="000000"/>
                </a:solidFill>
                <a:effectLst/>
                <a:uLnTx/>
                <a:uFillTx/>
                <a:latin typeface="IntelOne Text"/>
                <a:cs typeface="Arial"/>
              </a:rPr>
              <a:t>Intel’s portfolio of hardware, software, systems, and tools can help advance your data center’s overall efficiency, creating energy savings and reducing your carbon footprint, without sacrificing performance, while providing better TCO and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nvGrpSpPr>
          <p:cNvPr id="49" name="Group 48">
            <a:extLst>
              <a:ext uri="{FF2B5EF4-FFF2-40B4-BE49-F238E27FC236}">
                <a16:creationId xmlns:a16="http://schemas.microsoft.com/office/drawing/2014/main" id="{8CBB0833-AAAC-C081-2D64-0B93DEA03491}"/>
              </a:ext>
            </a:extLst>
          </p:cNvPr>
          <p:cNvGrpSpPr>
            <a:grpSpLocks noChangeAspect="1"/>
          </p:cNvGrpSpPr>
          <p:nvPr/>
        </p:nvGrpSpPr>
        <p:grpSpPr>
          <a:xfrm>
            <a:off x="3851321" y="1433889"/>
            <a:ext cx="530189" cy="389497"/>
            <a:chOff x="5181934" y="2621186"/>
            <a:chExt cx="1926834" cy="1415527"/>
          </a:xfrm>
        </p:grpSpPr>
        <p:sp>
          <p:nvSpPr>
            <p:cNvPr id="50" name="Freeform 47">
              <a:extLst>
                <a:ext uri="{FF2B5EF4-FFF2-40B4-BE49-F238E27FC236}">
                  <a16:creationId xmlns:a16="http://schemas.microsoft.com/office/drawing/2014/main" id="{D346AD4D-E2C7-7BCF-D776-6783E67C3F72}"/>
                </a:ext>
              </a:extLst>
            </p:cNvPr>
            <p:cNvSpPr/>
            <p:nvPr/>
          </p:nvSpPr>
          <p:spPr>
            <a:xfrm flipV="1">
              <a:off x="5695160" y="2621186"/>
              <a:ext cx="1312636" cy="807774"/>
            </a:xfrm>
            <a:custGeom>
              <a:avLst/>
              <a:gdLst>
                <a:gd name="connsiteX0" fmla="*/ 483992 w 571990"/>
                <a:gd name="connsiteY0" fmla="*/ 0 h 527991"/>
                <a:gd name="connsiteX1" fmla="*/ 483992 w 571990"/>
                <a:gd name="connsiteY1" fmla="*/ 263996 h 527991"/>
                <a:gd name="connsiteX2" fmla="*/ 0 w 571990"/>
                <a:gd name="connsiteY2" fmla="*/ 263996 h 527991"/>
                <a:gd name="connsiteX3" fmla="*/ 0 w 571990"/>
                <a:gd name="connsiteY3" fmla="*/ 351994 h 527991"/>
                <a:gd name="connsiteX4" fmla="*/ 184797 w 571990"/>
                <a:gd name="connsiteY4" fmla="*/ 351994 h 527991"/>
                <a:gd name="connsiteX5" fmla="*/ 184797 w 571990"/>
                <a:gd name="connsiteY5" fmla="*/ 435593 h 527991"/>
                <a:gd name="connsiteX6" fmla="*/ 43999 w 571990"/>
                <a:gd name="connsiteY6" fmla="*/ 435593 h 527991"/>
                <a:gd name="connsiteX7" fmla="*/ 43999 w 571990"/>
                <a:gd name="connsiteY7" fmla="*/ 527992 h 527991"/>
                <a:gd name="connsiteX8" fmla="*/ 395994 w 571990"/>
                <a:gd name="connsiteY8" fmla="*/ 527992 h 527991"/>
                <a:gd name="connsiteX9" fmla="*/ 395994 w 571990"/>
                <a:gd name="connsiteY9" fmla="*/ 435593 h 527991"/>
                <a:gd name="connsiteX10" fmla="*/ 255196 w 571990"/>
                <a:gd name="connsiteY10" fmla="*/ 435593 h 527991"/>
                <a:gd name="connsiteX11" fmla="*/ 255196 w 571990"/>
                <a:gd name="connsiteY11" fmla="*/ 351994 h 527991"/>
                <a:gd name="connsiteX12" fmla="*/ 523592 w 571990"/>
                <a:gd name="connsiteY12" fmla="*/ 351994 h 527991"/>
                <a:gd name="connsiteX13" fmla="*/ 571991 w 571990"/>
                <a:gd name="connsiteY13" fmla="*/ 299195 h 527991"/>
                <a:gd name="connsiteX14" fmla="*/ 571991 w 571990"/>
                <a:gd name="connsiteY14" fmla="*/ 0 h 527991"/>
                <a:gd name="connsiteX15" fmla="*/ 483992 w 571990"/>
                <a:gd name="connsiteY15" fmla="*/ 0 h 527991"/>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43999 w 571991"/>
                <a:gd name="connsiteY6" fmla="*/ 435593 h 527992"/>
                <a:gd name="connsiteX7" fmla="*/ 395994 w 571991"/>
                <a:gd name="connsiteY7" fmla="*/ 527992 h 527992"/>
                <a:gd name="connsiteX8" fmla="*/ 395994 w 571991"/>
                <a:gd name="connsiteY8" fmla="*/ 435593 h 527992"/>
                <a:gd name="connsiteX9" fmla="*/ 255196 w 571991"/>
                <a:gd name="connsiteY9" fmla="*/ 435593 h 527992"/>
                <a:gd name="connsiteX10" fmla="*/ 255196 w 571991"/>
                <a:gd name="connsiteY10" fmla="*/ 351994 h 527992"/>
                <a:gd name="connsiteX11" fmla="*/ 523592 w 571991"/>
                <a:gd name="connsiteY11" fmla="*/ 351994 h 527992"/>
                <a:gd name="connsiteX12" fmla="*/ 571991 w 571991"/>
                <a:gd name="connsiteY12" fmla="*/ 299195 h 527992"/>
                <a:gd name="connsiteX13" fmla="*/ 571991 w 571991"/>
                <a:gd name="connsiteY13" fmla="*/ 0 h 527992"/>
                <a:gd name="connsiteX14" fmla="*/ 483992 w 571991"/>
                <a:gd name="connsiteY14"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395994 w 571991"/>
                <a:gd name="connsiteY6" fmla="*/ 527992 h 527992"/>
                <a:gd name="connsiteX7" fmla="*/ 395994 w 571991"/>
                <a:gd name="connsiteY7" fmla="*/ 435593 h 527992"/>
                <a:gd name="connsiteX8" fmla="*/ 255196 w 571991"/>
                <a:gd name="connsiteY8" fmla="*/ 435593 h 527992"/>
                <a:gd name="connsiteX9" fmla="*/ 255196 w 571991"/>
                <a:gd name="connsiteY9" fmla="*/ 351994 h 527992"/>
                <a:gd name="connsiteX10" fmla="*/ 523592 w 571991"/>
                <a:gd name="connsiteY10" fmla="*/ 351994 h 527992"/>
                <a:gd name="connsiteX11" fmla="*/ 571991 w 571991"/>
                <a:gd name="connsiteY11" fmla="*/ 299195 h 527992"/>
                <a:gd name="connsiteX12" fmla="*/ 571991 w 571991"/>
                <a:gd name="connsiteY12" fmla="*/ 0 h 527992"/>
                <a:gd name="connsiteX13" fmla="*/ 483992 w 571991"/>
                <a:gd name="connsiteY13"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435593 h 527992"/>
                <a:gd name="connsiteX8" fmla="*/ 255196 w 571991"/>
                <a:gd name="connsiteY8" fmla="*/ 351994 h 527992"/>
                <a:gd name="connsiteX9" fmla="*/ 523592 w 571991"/>
                <a:gd name="connsiteY9" fmla="*/ 351994 h 527992"/>
                <a:gd name="connsiteX10" fmla="*/ 571991 w 571991"/>
                <a:gd name="connsiteY10" fmla="*/ 299195 h 527992"/>
                <a:gd name="connsiteX11" fmla="*/ 571991 w 571991"/>
                <a:gd name="connsiteY11" fmla="*/ 0 h 527992"/>
                <a:gd name="connsiteX12" fmla="*/ 483992 w 571991"/>
                <a:gd name="connsiteY12"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351994 h 527992"/>
                <a:gd name="connsiteX8" fmla="*/ 523592 w 571991"/>
                <a:gd name="connsiteY8" fmla="*/ 351994 h 527992"/>
                <a:gd name="connsiteX9" fmla="*/ 571991 w 571991"/>
                <a:gd name="connsiteY9" fmla="*/ 299195 h 527992"/>
                <a:gd name="connsiteX10" fmla="*/ 571991 w 571991"/>
                <a:gd name="connsiteY10" fmla="*/ 0 h 527992"/>
                <a:gd name="connsiteX11" fmla="*/ 483992 w 571991"/>
                <a:gd name="connsiteY11"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255196 w 571991"/>
                <a:gd name="connsiteY6" fmla="*/ 351994 h 527992"/>
                <a:gd name="connsiteX7" fmla="*/ 523592 w 571991"/>
                <a:gd name="connsiteY7" fmla="*/ 351994 h 527992"/>
                <a:gd name="connsiteX8" fmla="*/ 571991 w 571991"/>
                <a:gd name="connsiteY8" fmla="*/ 299195 h 527992"/>
                <a:gd name="connsiteX9" fmla="*/ 571991 w 571991"/>
                <a:gd name="connsiteY9" fmla="*/ 0 h 527992"/>
                <a:gd name="connsiteX10" fmla="*/ 483992 w 571991"/>
                <a:gd name="connsiteY10" fmla="*/ 0 h 527992"/>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255196 w 571991"/>
                <a:gd name="connsiteY5" fmla="*/ 351994 h 351994"/>
                <a:gd name="connsiteX6" fmla="*/ 523592 w 571991"/>
                <a:gd name="connsiteY6" fmla="*/ 351994 h 351994"/>
                <a:gd name="connsiteX7" fmla="*/ 571991 w 571991"/>
                <a:gd name="connsiteY7" fmla="*/ 299195 h 351994"/>
                <a:gd name="connsiteX8" fmla="*/ 571991 w 571991"/>
                <a:gd name="connsiteY8" fmla="*/ 0 h 351994"/>
                <a:gd name="connsiteX9" fmla="*/ 483992 w 571991"/>
                <a:gd name="connsiteY9"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523592 w 571991"/>
                <a:gd name="connsiteY5" fmla="*/ 351994 h 351994"/>
                <a:gd name="connsiteX6" fmla="*/ 571991 w 571991"/>
                <a:gd name="connsiteY6" fmla="*/ 299195 h 351994"/>
                <a:gd name="connsiteX7" fmla="*/ 571991 w 571991"/>
                <a:gd name="connsiteY7" fmla="*/ 0 h 351994"/>
                <a:gd name="connsiteX8" fmla="*/ 483992 w 571991"/>
                <a:gd name="connsiteY8"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523592 w 571991"/>
                <a:gd name="connsiteY4" fmla="*/ 351994 h 351994"/>
                <a:gd name="connsiteX5" fmla="*/ 571991 w 571991"/>
                <a:gd name="connsiteY5" fmla="*/ 299195 h 351994"/>
                <a:gd name="connsiteX6" fmla="*/ 571991 w 571991"/>
                <a:gd name="connsiteY6" fmla="*/ 0 h 351994"/>
                <a:gd name="connsiteX7" fmla="*/ 483992 w 571991"/>
                <a:gd name="connsiteY7" fmla="*/ 0 h 3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91" h="351994">
                  <a:moveTo>
                    <a:pt x="483992" y="0"/>
                  </a:moveTo>
                  <a:lnTo>
                    <a:pt x="483992" y="263996"/>
                  </a:lnTo>
                  <a:lnTo>
                    <a:pt x="0" y="263996"/>
                  </a:lnTo>
                  <a:lnTo>
                    <a:pt x="0" y="351994"/>
                  </a:lnTo>
                  <a:lnTo>
                    <a:pt x="523592" y="351994"/>
                  </a:lnTo>
                  <a:cubicBezTo>
                    <a:pt x="549991" y="351994"/>
                    <a:pt x="571991" y="325595"/>
                    <a:pt x="571991" y="299195"/>
                  </a:cubicBezTo>
                  <a:lnTo>
                    <a:pt x="571991" y="0"/>
                  </a:lnTo>
                  <a:lnTo>
                    <a:pt x="483992"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1" name="Freeform: Shape 898">
              <a:extLst>
                <a:ext uri="{FF2B5EF4-FFF2-40B4-BE49-F238E27FC236}">
                  <a16:creationId xmlns:a16="http://schemas.microsoft.com/office/drawing/2014/main" id="{3D76CC14-4544-7D0B-066B-E305701C9E95}"/>
                </a:ext>
              </a:extLst>
            </p:cNvPr>
            <p:cNvSpPr/>
            <p:nvPr/>
          </p:nvSpPr>
          <p:spPr>
            <a:xfrm flipV="1">
              <a:off x="5392244" y="2924102"/>
              <a:ext cx="1211665" cy="908747"/>
            </a:xfrm>
            <a:custGeom>
              <a:avLst/>
              <a:gdLst>
                <a:gd name="connsiteX0" fmla="*/ 702231 w 1211665"/>
                <a:gd name="connsiteY0" fmla="*/ 201945 h 908747"/>
                <a:gd name="connsiteX1" fmla="*/ 1211665 w 1211665"/>
                <a:gd name="connsiteY1" fmla="*/ 201945 h 908747"/>
                <a:gd name="connsiteX2" fmla="*/ 1211665 w 1211665"/>
                <a:gd name="connsiteY2" fmla="*/ 0 h 908747"/>
                <a:gd name="connsiteX3" fmla="*/ 659872 w 1211665"/>
                <a:gd name="connsiteY3" fmla="*/ 0 h 908747"/>
                <a:gd name="connsiteX4" fmla="*/ 662410 w 1211665"/>
                <a:gd name="connsiteY4" fmla="*/ 4676 h 908747"/>
                <a:gd name="connsiteX5" fmla="*/ 702233 w 1211665"/>
                <a:gd name="connsiteY5" fmla="*/ 201926 h 908747"/>
                <a:gd name="connsiteX6" fmla="*/ 0 w 1211665"/>
                <a:gd name="connsiteY6" fmla="*/ 908747 h 908747"/>
                <a:gd name="connsiteX7" fmla="*/ 201945 w 1211665"/>
                <a:gd name="connsiteY7" fmla="*/ 908747 h 908747"/>
                <a:gd name="connsiteX8" fmla="*/ 201945 w 1211665"/>
                <a:gd name="connsiteY8" fmla="*/ 708025 h 908747"/>
                <a:gd name="connsiteX9" fmla="*/ 195481 w 1211665"/>
                <a:gd name="connsiteY9" fmla="*/ 708677 h 908747"/>
                <a:gd name="connsiteX10" fmla="*/ 93353 w 1211665"/>
                <a:gd name="connsiteY10" fmla="*/ 698382 h 908747"/>
                <a:gd name="connsiteX11" fmla="*/ 0 w 1211665"/>
                <a:gd name="connsiteY11" fmla="*/ 669403 h 90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1665" h="908747">
                  <a:moveTo>
                    <a:pt x="702231" y="201945"/>
                  </a:moveTo>
                  <a:lnTo>
                    <a:pt x="1211665" y="201945"/>
                  </a:lnTo>
                  <a:lnTo>
                    <a:pt x="1211665" y="0"/>
                  </a:lnTo>
                  <a:lnTo>
                    <a:pt x="659872" y="0"/>
                  </a:lnTo>
                  <a:lnTo>
                    <a:pt x="662410" y="4676"/>
                  </a:lnTo>
                  <a:cubicBezTo>
                    <a:pt x="688053" y="65303"/>
                    <a:pt x="702233" y="131958"/>
                    <a:pt x="702233" y="201926"/>
                  </a:cubicBezTo>
                  <a:close/>
                  <a:moveTo>
                    <a:pt x="0" y="908747"/>
                  </a:moveTo>
                  <a:lnTo>
                    <a:pt x="201945" y="908747"/>
                  </a:lnTo>
                  <a:lnTo>
                    <a:pt x="201945" y="708025"/>
                  </a:lnTo>
                  <a:lnTo>
                    <a:pt x="195481" y="708677"/>
                  </a:lnTo>
                  <a:cubicBezTo>
                    <a:pt x="160497" y="708677"/>
                    <a:pt x="126341" y="705132"/>
                    <a:pt x="93353" y="698382"/>
                  </a:cubicBezTo>
                  <a:lnTo>
                    <a:pt x="0" y="669403"/>
                  </a:lnTo>
                  <a:close/>
                </a:path>
              </a:pathLst>
            </a:custGeom>
            <a:solidFill>
              <a:srgbClr val="0068B5"/>
            </a:solidFill>
            <a:ln w="4365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2" name="Freeform 52">
              <a:extLst>
                <a:ext uri="{FF2B5EF4-FFF2-40B4-BE49-F238E27FC236}">
                  <a16:creationId xmlns:a16="http://schemas.microsoft.com/office/drawing/2014/main" id="{2CD96A2E-A713-C6C4-7CEE-E4670F7D76A8}"/>
                </a:ext>
              </a:extLst>
            </p:cNvPr>
            <p:cNvSpPr/>
            <p:nvPr/>
          </p:nvSpPr>
          <p:spPr>
            <a:xfrm rot="10800000" flipV="1">
              <a:off x="5392506" y="2622441"/>
              <a:ext cx="201943" cy="201942"/>
            </a:xfrm>
            <a:custGeom>
              <a:avLst/>
              <a:gdLst>
                <a:gd name="connsiteX0" fmla="*/ 0 w 87998"/>
                <a:gd name="connsiteY0" fmla="*/ 0 h 87998"/>
                <a:gd name="connsiteX1" fmla="*/ 87999 w 87998"/>
                <a:gd name="connsiteY1" fmla="*/ 0 h 87998"/>
                <a:gd name="connsiteX2" fmla="*/ 87999 w 87998"/>
                <a:gd name="connsiteY2" fmla="*/ 87999 h 87998"/>
                <a:gd name="connsiteX3" fmla="*/ 0 w 87998"/>
                <a:gd name="connsiteY3" fmla="*/ 87999 h 87998"/>
              </a:gdLst>
              <a:ahLst/>
              <a:cxnLst>
                <a:cxn ang="0">
                  <a:pos x="connsiteX0" y="connsiteY0"/>
                </a:cxn>
                <a:cxn ang="0">
                  <a:pos x="connsiteX1" y="connsiteY1"/>
                </a:cxn>
                <a:cxn ang="0">
                  <a:pos x="connsiteX2" y="connsiteY2"/>
                </a:cxn>
                <a:cxn ang="0">
                  <a:pos x="connsiteX3" y="connsiteY3"/>
                </a:cxn>
              </a:cxnLst>
              <a:rect l="l" t="t" r="r" b="b"/>
              <a:pathLst>
                <a:path w="87998" h="87998">
                  <a:moveTo>
                    <a:pt x="0" y="0"/>
                  </a:moveTo>
                  <a:lnTo>
                    <a:pt x="87999" y="0"/>
                  </a:lnTo>
                  <a:lnTo>
                    <a:pt x="87999" y="87999"/>
                  </a:lnTo>
                  <a:lnTo>
                    <a:pt x="0" y="87999"/>
                  </a:lnTo>
                  <a:close/>
                </a:path>
              </a:pathLst>
            </a:custGeom>
            <a:solidFill>
              <a:srgbClr val="00C7FD"/>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3" name="Freeform 54">
              <a:extLst>
                <a:ext uri="{FF2B5EF4-FFF2-40B4-BE49-F238E27FC236}">
                  <a16:creationId xmlns:a16="http://schemas.microsoft.com/office/drawing/2014/main" id="{47351FFF-8328-87A7-AB29-B5C67082B3C6}"/>
                </a:ext>
              </a:extLst>
            </p:cNvPr>
            <p:cNvSpPr/>
            <p:nvPr/>
          </p:nvSpPr>
          <p:spPr>
            <a:xfrm flipV="1">
              <a:off x="5695160" y="2924104"/>
              <a:ext cx="1413608" cy="1009716"/>
            </a:xfrm>
            <a:custGeom>
              <a:avLst/>
              <a:gdLst>
                <a:gd name="connsiteX0" fmla="*/ 615990 w 615990"/>
                <a:gd name="connsiteY0" fmla="*/ 0 h 439992"/>
                <a:gd name="connsiteX1" fmla="*/ 615990 w 615990"/>
                <a:gd name="connsiteY1" fmla="*/ 0 h 439992"/>
                <a:gd name="connsiteX2" fmla="*/ 439993 w 615990"/>
                <a:gd name="connsiteY2" fmla="*/ 0 h 439992"/>
                <a:gd name="connsiteX3" fmla="*/ 439993 w 615990"/>
                <a:gd name="connsiteY3" fmla="*/ 43999 h 439992"/>
                <a:gd name="connsiteX4" fmla="*/ 541191 w 615990"/>
                <a:gd name="connsiteY4" fmla="*/ 43999 h 439992"/>
                <a:gd name="connsiteX5" fmla="*/ 272796 w 615990"/>
                <a:gd name="connsiteY5" fmla="*/ 316795 h 439992"/>
                <a:gd name="connsiteX6" fmla="*/ 202397 w 615990"/>
                <a:gd name="connsiteY6" fmla="*/ 259596 h 439992"/>
                <a:gd name="connsiteX7" fmla="*/ 92399 w 615990"/>
                <a:gd name="connsiteY7" fmla="*/ 395994 h 439992"/>
                <a:gd name="connsiteX8" fmla="*/ 0 w 615990"/>
                <a:gd name="connsiteY8" fmla="*/ 395994 h 439992"/>
                <a:gd name="connsiteX9" fmla="*/ 0 w 615990"/>
                <a:gd name="connsiteY9" fmla="*/ 439993 h 439992"/>
                <a:gd name="connsiteX10" fmla="*/ 114398 w 615990"/>
                <a:gd name="connsiteY10" fmla="*/ 439993 h 439992"/>
                <a:gd name="connsiteX11" fmla="*/ 211197 w 615990"/>
                <a:gd name="connsiteY11" fmla="*/ 316795 h 439992"/>
                <a:gd name="connsiteX12" fmla="*/ 277196 w 615990"/>
                <a:gd name="connsiteY12" fmla="*/ 373994 h 439992"/>
                <a:gd name="connsiteX13" fmla="*/ 571991 w 615990"/>
                <a:gd name="connsiteY13" fmla="*/ 79199 h 439992"/>
                <a:gd name="connsiteX14" fmla="*/ 571991 w 615990"/>
                <a:gd name="connsiteY14" fmla="*/ 175997 h 439992"/>
                <a:gd name="connsiteX15" fmla="*/ 615990 w 615990"/>
                <a:gd name="connsiteY15" fmla="*/ 175997 h 439992"/>
                <a:gd name="connsiteX16" fmla="*/ 615990 w 615990"/>
                <a:gd name="connsiteY16" fmla="*/ 0 h 4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990" h="439992">
                  <a:moveTo>
                    <a:pt x="615990" y="0"/>
                  </a:moveTo>
                  <a:lnTo>
                    <a:pt x="615990" y="0"/>
                  </a:lnTo>
                  <a:lnTo>
                    <a:pt x="439993" y="0"/>
                  </a:lnTo>
                  <a:lnTo>
                    <a:pt x="439993" y="43999"/>
                  </a:lnTo>
                  <a:lnTo>
                    <a:pt x="541191" y="43999"/>
                  </a:lnTo>
                  <a:lnTo>
                    <a:pt x="272796" y="316795"/>
                  </a:lnTo>
                  <a:lnTo>
                    <a:pt x="202397" y="259596"/>
                  </a:lnTo>
                  <a:lnTo>
                    <a:pt x="92399" y="395994"/>
                  </a:lnTo>
                  <a:lnTo>
                    <a:pt x="0" y="395994"/>
                  </a:lnTo>
                  <a:lnTo>
                    <a:pt x="0" y="439993"/>
                  </a:lnTo>
                  <a:lnTo>
                    <a:pt x="114398" y="439993"/>
                  </a:lnTo>
                  <a:lnTo>
                    <a:pt x="211197" y="316795"/>
                  </a:lnTo>
                  <a:lnTo>
                    <a:pt x="277196" y="373994"/>
                  </a:lnTo>
                  <a:lnTo>
                    <a:pt x="571991" y="79199"/>
                  </a:lnTo>
                  <a:lnTo>
                    <a:pt x="571991" y="175997"/>
                  </a:lnTo>
                  <a:lnTo>
                    <a:pt x="615990" y="175997"/>
                  </a:lnTo>
                  <a:lnTo>
                    <a:pt x="615990"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4" name="Freeform: Shape 901">
              <a:extLst>
                <a:ext uri="{FF2B5EF4-FFF2-40B4-BE49-F238E27FC236}">
                  <a16:creationId xmlns:a16="http://schemas.microsoft.com/office/drawing/2014/main" id="{A15598AB-FF42-AAE4-B2E7-CF530CF94CC2}"/>
                </a:ext>
              </a:extLst>
            </p:cNvPr>
            <p:cNvSpPr/>
            <p:nvPr/>
          </p:nvSpPr>
          <p:spPr>
            <a:xfrm>
              <a:off x="5181934" y="3225132"/>
              <a:ext cx="811582" cy="811581"/>
            </a:xfrm>
            <a:custGeom>
              <a:avLst/>
              <a:gdLst>
                <a:gd name="connsiteX0" fmla="*/ 362757 w 807882"/>
                <a:gd name="connsiteY0" fmla="*/ 101586 h 807882"/>
                <a:gd name="connsiteX1" fmla="*/ 362757 w 807882"/>
                <a:gd name="connsiteY1" fmla="*/ 167214 h 807882"/>
                <a:gd name="connsiteX2" fmla="*/ 254606 w 807882"/>
                <a:gd name="connsiteY2" fmla="*/ 216769 h 807882"/>
                <a:gd name="connsiteX3" fmla="*/ 215430 w 807882"/>
                <a:gd name="connsiteY3" fmla="*/ 311862 h 807882"/>
                <a:gd name="connsiteX4" fmla="*/ 257954 w 807882"/>
                <a:gd name="connsiteY4" fmla="*/ 409969 h 807882"/>
                <a:gd name="connsiteX5" fmla="*/ 406955 w 807882"/>
                <a:gd name="connsiteY5" fmla="*/ 451153 h 807882"/>
                <a:gd name="connsiteX6" fmla="*/ 476601 w 807882"/>
                <a:gd name="connsiteY6" fmla="*/ 464547 h 807882"/>
                <a:gd name="connsiteX7" fmla="*/ 494682 w 807882"/>
                <a:gd name="connsiteY7" fmla="*/ 490664 h 807882"/>
                <a:gd name="connsiteX8" fmla="*/ 474257 w 807882"/>
                <a:gd name="connsiteY8" fmla="*/ 518120 h 807882"/>
                <a:gd name="connsiteX9" fmla="*/ 417000 w 807882"/>
                <a:gd name="connsiteY9" fmla="*/ 528165 h 807882"/>
                <a:gd name="connsiteX10" fmla="*/ 335636 w 807882"/>
                <a:gd name="connsiteY10" fmla="*/ 513433 h 807882"/>
                <a:gd name="connsiteX11" fmla="*/ 253601 w 807882"/>
                <a:gd name="connsiteY11" fmla="*/ 469904 h 807882"/>
                <a:gd name="connsiteX12" fmla="*/ 195340 w 807882"/>
                <a:gd name="connsiteY12" fmla="*/ 558970 h 807882"/>
                <a:gd name="connsiteX13" fmla="*/ 272687 w 807882"/>
                <a:gd name="connsiteY13" fmla="*/ 605512 h 807882"/>
                <a:gd name="connsiteX14" fmla="*/ 362757 w 807882"/>
                <a:gd name="connsiteY14" fmla="*/ 629285 h 807882"/>
                <a:gd name="connsiteX15" fmla="*/ 362757 w 807882"/>
                <a:gd name="connsiteY15" fmla="*/ 706297 h 807882"/>
                <a:gd name="connsiteX16" fmla="*/ 465216 w 807882"/>
                <a:gd name="connsiteY16" fmla="*/ 706297 h 807882"/>
                <a:gd name="connsiteX17" fmla="*/ 465216 w 807882"/>
                <a:gd name="connsiteY17" fmla="*/ 627946 h 807882"/>
                <a:gd name="connsiteX18" fmla="*/ 573033 w 807882"/>
                <a:gd name="connsiteY18" fmla="*/ 577051 h 807882"/>
                <a:gd name="connsiteX19" fmla="*/ 612543 w 807882"/>
                <a:gd name="connsiteY19" fmla="*/ 481958 h 807882"/>
                <a:gd name="connsiteX20" fmla="*/ 570020 w 807882"/>
                <a:gd name="connsiteY20" fmla="*/ 382178 h 807882"/>
                <a:gd name="connsiteX21" fmla="*/ 425706 w 807882"/>
                <a:gd name="connsiteY21" fmla="*/ 341328 h 807882"/>
                <a:gd name="connsiteX22" fmla="*/ 352377 w 807882"/>
                <a:gd name="connsiteY22" fmla="*/ 328269 h 807882"/>
                <a:gd name="connsiteX23" fmla="*/ 333292 w 807882"/>
                <a:gd name="connsiteY23" fmla="*/ 303157 h 807882"/>
                <a:gd name="connsiteX24" fmla="*/ 352712 w 807882"/>
                <a:gd name="connsiteY24" fmla="*/ 277374 h 807882"/>
                <a:gd name="connsiteX25" fmla="*/ 407625 w 807882"/>
                <a:gd name="connsiteY25" fmla="*/ 267664 h 807882"/>
                <a:gd name="connsiteX26" fmla="*/ 474927 w 807882"/>
                <a:gd name="connsiteY26" fmla="*/ 281392 h 807882"/>
                <a:gd name="connsiteX27" fmla="*/ 539550 w 807882"/>
                <a:gd name="connsiteY27" fmla="*/ 318559 h 807882"/>
                <a:gd name="connsiteX28" fmla="*/ 600489 w 807882"/>
                <a:gd name="connsiteY28" fmla="*/ 230832 h 807882"/>
                <a:gd name="connsiteX29" fmla="*/ 535532 w 807882"/>
                <a:gd name="connsiteY29" fmla="*/ 189648 h 807882"/>
                <a:gd name="connsiteX30" fmla="*/ 465216 w 807882"/>
                <a:gd name="connsiteY30" fmla="*/ 167883 h 807882"/>
                <a:gd name="connsiteX31" fmla="*/ 465216 w 807882"/>
                <a:gd name="connsiteY31" fmla="*/ 101586 h 807882"/>
                <a:gd name="connsiteX32" fmla="*/ 403941 w 807882"/>
                <a:gd name="connsiteY32" fmla="*/ 0 h 807882"/>
                <a:gd name="connsiteX33" fmla="*/ 807882 w 807882"/>
                <a:gd name="connsiteY33" fmla="*/ 403941 h 807882"/>
                <a:gd name="connsiteX34" fmla="*/ 403941 w 807882"/>
                <a:gd name="connsiteY34" fmla="*/ 807882 h 807882"/>
                <a:gd name="connsiteX35" fmla="*/ 0 w 807882"/>
                <a:gd name="connsiteY35" fmla="*/ 403941 h 807882"/>
                <a:gd name="connsiteX36" fmla="*/ 403941 w 807882"/>
                <a:gd name="connsiteY36" fmla="*/ 0 h 8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7882" h="807882">
                  <a:moveTo>
                    <a:pt x="362757" y="101586"/>
                  </a:moveTo>
                  <a:lnTo>
                    <a:pt x="362757" y="167214"/>
                  </a:lnTo>
                  <a:cubicBezTo>
                    <a:pt x="316773" y="174357"/>
                    <a:pt x="280723" y="190875"/>
                    <a:pt x="254606" y="216769"/>
                  </a:cubicBezTo>
                  <a:cubicBezTo>
                    <a:pt x="228489" y="242663"/>
                    <a:pt x="215430" y="274361"/>
                    <a:pt x="215430" y="311862"/>
                  </a:cubicBezTo>
                  <a:cubicBezTo>
                    <a:pt x="215430" y="356953"/>
                    <a:pt x="229605" y="389656"/>
                    <a:pt x="257954" y="409969"/>
                  </a:cubicBezTo>
                  <a:cubicBezTo>
                    <a:pt x="286303" y="430282"/>
                    <a:pt x="335970" y="444010"/>
                    <a:pt x="406955" y="451153"/>
                  </a:cubicBezTo>
                  <a:cubicBezTo>
                    <a:pt x="441332" y="454725"/>
                    <a:pt x="464547" y="459189"/>
                    <a:pt x="476601" y="464547"/>
                  </a:cubicBezTo>
                  <a:cubicBezTo>
                    <a:pt x="488655" y="469904"/>
                    <a:pt x="494682" y="478610"/>
                    <a:pt x="494682" y="490664"/>
                  </a:cubicBezTo>
                  <a:cubicBezTo>
                    <a:pt x="494682" y="502271"/>
                    <a:pt x="487873" y="511424"/>
                    <a:pt x="474257" y="518120"/>
                  </a:cubicBezTo>
                  <a:cubicBezTo>
                    <a:pt x="460640" y="524817"/>
                    <a:pt x="441555" y="528165"/>
                    <a:pt x="417000" y="528165"/>
                  </a:cubicBezTo>
                  <a:cubicBezTo>
                    <a:pt x="390214" y="528165"/>
                    <a:pt x="363092" y="523254"/>
                    <a:pt x="335636" y="513433"/>
                  </a:cubicBezTo>
                  <a:cubicBezTo>
                    <a:pt x="308179" y="503611"/>
                    <a:pt x="280835" y="489101"/>
                    <a:pt x="253601" y="469904"/>
                  </a:cubicBezTo>
                  <a:lnTo>
                    <a:pt x="195340" y="558970"/>
                  </a:lnTo>
                  <a:cubicBezTo>
                    <a:pt x="219002" y="578167"/>
                    <a:pt x="244784" y="593681"/>
                    <a:pt x="272687" y="605512"/>
                  </a:cubicBezTo>
                  <a:cubicBezTo>
                    <a:pt x="300590" y="617343"/>
                    <a:pt x="330613" y="625267"/>
                    <a:pt x="362757" y="629285"/>
                  </a:cubicBezTo>
                  <a:lnTo>
                    <a:pt x="362757" y="706297"/>
                  </a:lnTo>
                  <a:lnTo>
                    <a:pt x="465216" y="706297"/>
                  </a:lnTo>
                  <a:lnTo>
                    <a:pt x="465216" y="627946"/>
                  </a:lnTo>
                  <a:cubicBezTo>
                    <a:pt x="510754" y="620356"/>
                    <a:pt x="546693" y="603391"/>
                    <a:pt x="573033" y="577051"/>
                  </a:cubicBezTo>
                  <a:cubicBezTo>
                    <a:pt x="599373" y="550711"/>
                    <a:pt x="612543" y="519013"/>
                    <a:pt x="612543" y="481958"/>
                  </a:cubicBezTo>
                  <a:cubicBezTo>
                    <a:pt x="612543" y="436421"/>
                    <a:pt x="598369" y="403160"/>
                    <a:pt x="570020" y="382178"/>
                  </a:cubicBezTo>
                  <a:cubicBezTo>
                    <a:pt x="541670" y="361194"/>
                    <a:pt x="493566" y="347578"/>
                    <a:pt x="425706" y="341328"/>
                  </a:cubicBezTo>
                  <a:cubicBezTo>
                    <a:pt x="389544" y="337756"/>
                    <a:pt x="365101" y="333403"/>
                    <a:pt x="352377" y="328269"/>
                  </a:cubicBezTo>
                  <a:cubicBezTo>
                    <a:pt x="339654" y="323135"/>
                    <a:pt x="333292" y="314764"/>
                    <a:pt x="333292" y="303157"/>
                  </a:cubicBezTo>
                  <a:cubicBezTo>
                    <a:pt x="333292" y="292442"/>
                    <a:pt x="339765" y="283848"/>
                    <a:pt x="352712" y="277374"/>
                  </a:cubicBezTo>
                  <a:cubicBezTo>
                    <a:pt x="365659" y="270901"/>
                    <a:pt x="383963" y="267664"/>
                    <a:pt x="407625" y="267664"/>
                  </a:cubicBezTo>
                  <a:cubicBezTo>
                    <a:pt x="429054" y="267664"/>
                    <a:pt x="451488" y="272240"/>
                    <a:pt x="474927" y="281392"/>
                  </a:cubicBezTo>
                  <a:cubicBezTo>
                    <a:pt x="498365" y="290544"/>
                    <a:pt x="519906" y="302933"/>
                    <a:pt x="539550" y="318559"/>
                  </a:cubicBezTo>
                  <a:lnTo>
                    <a:pt x="600489" y="230832"/>
                  </a:lnTo>
                  <a:cubicBezTo>
                    <a:pt x="579506" y="213867"/>
                    <a:pt x="557854" y="200139"/>
                    <a:pt x="535532" y="189648"/>
                  </a:cubicBezTo>
                  <a:cubicBezTo>
                    <a:pt x="513209" y="179156"/>
                    <a:pt x="489771" y="171901"/>
                    <a:pt x="465216" y="167883"/>
                  </a:cubicBezTo>
                  <a:lnTo>
                    <a:pt x="465216" y="101586"/>
                  </a:lnTo>
                  <a:close/>
                  <a:moveTo>
                    <a:pt x="403941" y="0"/>
                  </a:moveTo>
                  <a:cubicBezTo>
                    <a:pt x="627031" y="0"/>
                    <a:pt x="807882" y="180851"/>
                    <a:pt x="807882" y="403941"/>
                  </a:cubicBezTo>
                  <a:cubicBezTo>
                    <a:pt x="807882" y="627031"/>
                    <a:pt x="627031" y="807882"/>
                    <a:pt x="403941" y="807882"/>
                  </a:cubicBezTo>
                  <a:cubicBezTo>
                    <a:pt x="180851" y="807882"/>
                    <a:pt x="0" y="627031"/>
                    <a:pt x="0" y="403941"/>
                  </a:cubicBezTo>
                  <a:cubicBezTo>
                    <a:pt x="0" y="180851"/>
                    <a:pt x="180851" y="0"/>
                    <a:pt x="403941" y="0"/>
                  </a:cubicBezTo>
                  <a:close/>
                </a:path>
              </a:pathLst>
            </a:custGeom>
            <a:solidFill>
              <a:srgbClr val="00C7FD"/>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cxnSp>
        <p:nvCxnSpPr>
          <p:cNvPr id="58" name="Straight Connector 57">
            <a:extLst>
              <a:ext uri="{FF2B5EF4-FFF2-40B4-BE49-F238E27FC236}">
                <a16:creationId xmlns:a16="http://schemas.microsoft.com/office/drawing/2014/main" id="{CB6186F8-7DB4-C475-E85C-439E3E8689CE}"/>
              </a:ext>
            </a:extLst>
          </p:cNvPr>
          <p:cNvCxnSpPr>
            <a:cxnSpLocks/>
          </p:cNvCxnSpPr>
          <p:nvPr/>
        </p:nvCxnSpPr>
        <p:spPr>
          <a:xfrm>
            <a:off x="3807317" y="2164218"/>
            <a:ext cx="1899577"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1D03559-8159-1C71-ACB2-EDB6D450915E}"/>
              </a:ext>
            </a:extLst>
          </p:cNvPr>
          <p:cNvSpPr txBox="1"/>
          <p:nvPr/>
        </p:nvSpPr>
        <p:spPr>
          <a:xfrm>
            <a:off x="3627569" y="3265218"/>
            <a:ext cx="2137692"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Optimized Workload Performance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Xeon® 6 processors with E-cores deliver distinct advantages for cloud-scale workloads, and provide unmatched core density for scale-out capacity.</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grpSp>
        <p:nvGrpSpPr>
          <p:cNvPr id="60" name="Group 59">
            <a:extLst>
              <a:ext uri="{FF2B5EF4-FFF2-40B4-BE49-F238E27FC236}">
                <a16:creationId xmlns:a16="http://schemas.microsoft.com/office/drawing/2014/main" id="{D95D62A2-73B3-4B85-DB2D-B53B6F32BF2D}"/>
              </a:ext>
            </a:extLst>
          </p:cNvPr>
          <p:cNvGrpSpPr>
            <a:grpSpLocks noChangeAspect="1"/>
          </p:cNvGrpSpPr>
          <p:nvPr/>
        </p:nvGrpSpPr>
        <p:grpSpPr>
          <a:xfrm>
            <a:off x="3728569" y="2414466"/>
            <a:ext cx="658247" cy="476901"/>
            <a:chOff x="5086350" y="2674789"/>
            <a:chExt cx="2019290" cy="1462980"/>
          </a:xfrm>
          <a:solidFill>
            <a:srgbClr val="00C7FD"/>
          </a:solidFill>
        </p:grpSpPr>
        <p:grpSp>
          <p:nvGrpSpPr>
            <p:cNvPr id="61" name="Graphic 21">
              <a:extLst>
                <a:ext uri="{FF2B5EF4-FFF2-40B4-BE49-F238E27FC236}">
                  <a16:creationId xmlns:a16="http://schemas.microsoft.com/office/drawing/2014/main" id="{8478DA1E-3269-9640-9159-CBDD2EB72D16}"/>
                </a:ext>
              </a:extLst>
            </p:cNvPr>
            <p:cNvGrpSpPr/>
            <p:nvPr/>
          </p:nvGrpSpPr>
          <p:grpSpPr>
            <a:xfrm>
              <a:off x="5086350" y="3027154"/>
              <a:ext cx="551264" cy="757232"/>
              <a:chOff x="6000750" y="3391090"/>
              <a:chExt cx="52006" cy="71437"/>
            </a:xfrm>
            <a:grpFill/>
          </p:grpSpPr>
          <p:sp>
            <p:nvSpPr>
              <p:cNvPr id="66" name="Freeform: Shape 1412">
                <a:extLst>
                  <a:ext uri="{FF2B5EF4-FFF2-40B4-BE49-F238E27FC236}">
                    <a16:creationId xmlns:a16="http://schemas.microsoft.com/office/drawing/2014/main" id="{4FB4AC3D-30F1-709A-11A6-156935D03507}"/>
                  </a:ext>
                </a:extLst>
              </p:cNvPr>
              <p:cNvSpPr/>
              <p:nvPr/>
            </p:nvSpPr>
            <p:spPr>
              <a:xfrm>
                <a:off x="6000750" y="3391090"/>
                <a:ext cx="52006" cy="14192"/>
              </a:xfrm>
              <a:custGeom>
                <a:avLst/>
                <a:gdLst>
                  <a:gd name="connsiteX0" fmla="*/ 52007 w 52006"/>
                  <a:gd name="connsiteY0" fmla="*/ 0 h 14192"/>
                  <a:gd name="connsiteX1" fmla="*/ 0 w 52006"/>
                  <a:gd name="connsiteY1" fmla="*/ 0 h 14192"/>
                  <a:gd name="connsiteX2" fmla="*/ 2667 w 52006"/>
                  <a:gd name="connsiteY2" fmla="*/ 14192 h 14192"/>
                  <a:gd name="connsiteX3" fmla="*/ 46292 w 52006"/>
                  <a:gd name="connsiteY3" fmla="*/ 14192 h 14192"/>
                  <a:gd name="connsiteX4" fmla="*/ 52007 w 52006"/>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6" h="14192">
                    <a:moveTo>
                      <a:pt x="52007" y="0"/>
                    </a:moveTo>
                    <a:lnTo>
                      <a:pt x="0" y="0"/>
                    </a:lnTo>
                    <a:lnTo>
                      <a:pt x="2667" y="14192"/>
                    </a:lnTo>
                    <a:lnTo>
                      <a:pt x="46292" y="14192"/>
                    </a:lnTo>
                    <a:cubicBezTo>
                      <a:pt x="47816" y="9334"/>
                      <a:pt x="49625" y="4572"/>
                      <a:pt x="5200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7" name="Freeform: Shape 1413">
                <a:extLst>
                  <a:ext uri="{FF2B5EF4-FFF2-40B4-BE49-F238E27FC236}">
                    <a16:creationId xmlns:a16="http://schemas.microsoft.com/office/drawing/2014/main" id="{6CD8F48D-A929-2AE7-E3AB-394E80F1721A}"/>
                  </a:ext>
                </a:extLst>
              </p:cNvPr>
              <p:cNvSpPr/>
              <p:nvPr/>
            </p:nvSpPr>
            <p:spPr>
              <a:xfrm>
                <a:off x="6011703" y="3448335"/>
                <a:ext cx="40957" cy="14192"/>
              </a:xfrm>
              <a:custGeom>
                <a:avLst/>
                <a:gdLst>
                  <a:gd name="connsiteX0" fmla="*/ 35338 w 40957"/>
                  <a:gd name="connsiteY0" fmla="*/ 0 h 14192"/>
                  <a:gd name="connsiteX1" fmla="*/ 0 w 40957"/>
                  <a:gd name="connsiteY1" fmla="*/ 0 h 14192"/>
                  <a:gd name="connsiteX2" fmla="*/ 2762 w 40957"/>
                  <a:gd name="connsiteY2" fmla="*/ 14192 h 14192"/>
                  <a:gd name="connsiteX3" fmla="*/ 40957 w 40957"/>
                  <a:gd name="connsiteY3" fmla="*/ 14192 h 14192"/>
                  <a:gd name="connsiteX4" fmla="*/ 35338 w 40957"/>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 h="14192">
                    <a:moveTo>
                      <a:pt x="35338" y="0"/>
                    </a:moveTo>
                    <a:lnTo>
                      <a:pt x="0" y="0"/>
                    </a:lnTo>
                    <a:lnTo>
                      <a:pt x="2762" y="14192"/>
                    </a:lnTo>
                    <a:lnTo>
                      <a:pt x="40957" y="14192"/>
                    </a:lnTo>
                    <a:cubicBezTo>
                      <a:pt x="38672" y="9716"/>
                      <a:pt x="36767" y="4953"/>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8" name="Freeform: Shape 1414">
                <a:extLst>
                  <a:ext uri="{FF2B5EF4-FFF2-40B4-BE49-F238E27FC236}">
                    <a16:creationId xmlns:a16="http://schemas.microsoft.com/office/drawing/2014/main" id="{0FD51A5D-3263-BE3A-AEAD-0D3C51B5C236}"/>
                  </a:ext>
                </a:extLst>
              </p:cNvPr>
              <p:cNvSpPr/>
              <p:nvPr/>
            </p:nvSpPr>
            <p:spPr>
              <a:xfrm>
                <a:off x="6006083" y="3419665"/>
                <a:ext cx="38385" cy="14192"/>
              </a:xfrm>
              <a:custGeom>
                <a:avLst/>
                <a:gdLst>
                  <a:gd name="connsiteX0" fmla="*/ 38005 w 38385"/>
                  <a:gd name="connsiteY0" fmla="*/ 7334 h 14192"/>
                  <a:gd name="connsiteX1" fmla="*/ 38386 w 38385"/>
                  <a:gd name="connsiteY1" fmla="*/ 0 h 14192"/>
                  <a:gd name="connsiteX2" fmla="*/ 0 w 38385"/>
                  <a:gd name="connsiteY2" fmla="*/ 0 h 14192"/>
                  <a:gd name="connsiteX3" fmla="*/ 2762 w 38385"/>
                  <a:gd name="connsiteY3" fmla="*/ 14192 h 14192"/>
                  <a:gd name="connsiteX4" fmla="*/ 38291 w 38385"/>
                  <a:gd name="connsiteY4" fmla="*/ 14192 h 14192"/>
                  <a:gd name="connsiteX5" fmla="*/ 38005 w 38385"/>
                  <a:gd name="connsiteY5" fmla="*/ 7334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85" h="14192">
                    <a:moveTo>
                      <a:pt x="38005" y="7334"/>
                    </a:moveTo>
                    <a:cubicBezTo>
                      <a:pt x="38005" y="4858"/>
                      <a:pt x="38100" y="2476"/>
                      <a:pt x="38386" y="0"/>
                    </a:cubicBezTo>
                    <a:lnTo>
                      <a:pt x="0" y="0"/>
                    </a:lnTo>
                    <a:lnTo>
                      <a:pt x="2762" y="14192"/>
                    </a:lnTo>
                    <a:lnTo>
                      <a:pt x="38291" y="14192"/>
                    </a:lnTo>
                    <a:cubicBezTo>
                      <a:pt x="38100" y="12001"/>
                      <a:pt x="38005" y="9715"/>
                      <a:pt x="38005" y="73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2" name="Freeform: Shape 1408">
              <a:extLst>
                <a:ext uri="{FF2B5EF4-FFF2-40B4-BE49-F238E27FC236}">
                  <a16:creationId xmlns:a16="http://schemas.microsoft.com/office/drawing/2014/main" id="{B420C671-0BE8-DFB6-79FE-CF34B736D0D3}"/>
                </a:ext>
              </a:extLst>
            </p:cNvPr>
            <p:cNvSpPr/>
            <p:nvPr/>
          </p:nvSpPr>
          <p:spPr>
            <a:xfrm rot="2700000">
              <a:off x="6714245" y="2851311"/>
              <a:ext cx="201919" cy="201919"/>
            </a:xfrm>
            <a:custGeom>
              <a:avLst/>
              <a:gdLst>
                <a:gd name="connsiteX0" fmla="*/ 0 w 19049"/>
                <a:gd name="connsiteY0" fmla="*/ 0 h 19049"/>
                <a:gd name="connsiteX1" fmla="*/ 19050 w 19049"/>
                <a:gd name="connsiteY1" fmla="*/ 0 h 19049"/>
                <a:gd name="connsiteX2" fmla="*/ 19050 w 19049"/>
                <a:gd name="connsiteY2" fmla="*/ 19050 h 19049"/>
                <a:gd name="connsiteX3" fmla="*/ 0 w 19049"/>
                <a:gd name="connsiteY3" fmla="*/ 19050 h 19049"/>
              </a:gdLst>
              <a:ahLst/>
              <a:cxnLst>
                <a:cxn ang="0">
                  <a:pos x="connsiteX0" y="connsiteY0"/>
                </a:cxn>
                <a:cxn ang="0">
                  <a:pos x="connsiteX1" y="connsiteY1"/>
                </a:cxn>
                <a:cxn ang="0">
                  <a:pos x="connsiteX2" y="connsiteY2"/>
                </a:cxn>
                <a:cxn ang="0">
                  <a:pos x="connsiteX3" y="connsiteY3"/>
                </a:cxn>
              </a:cxnLst>
              <a:rect l="l" t="t" r="r" b="b"/>
              <a:pathLst>
                <a:path w="19049" h="19049">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3" name="Freeform: Shape 1409">
              <a:extLst>
                <a:ext uri="{FF2B5EF4-FFF2-40B4-BE49-F238E27FC236}">
                  <a16:creationId xmlns:a16="http://schemas.microsoft.com/office/drawing/2014/main" id="{C3B2301D-6A78-AD86-6C7D-B1DBB65A2209}"/>
                </a:ext>
              </a:extLst>
            </p:cNvPr>
            <p:cNvSpPr/>
            <p:nvPr/>
          </p:nvSpPr>
          <p:spPr>
            <a:xfrm rot="18900000">
              <a:off x="6315897" y="3157735"/>
              <a:ext cx="412934" cy="201919"/>
            </a:xfrm>
            <a:custGeom>
              <a:avLst/>
              <a:gdLst>
                <a:gd name="connsiteX0" fmla="*/ 0 w 38956"/>
                <a:gd name="connsiteY0" fmla="*/ 0 h 19049"/>
                <a:gd name="connsiteX1" fmla="*/ 38957 w 38956"/>
                <a:gd name="connsiteY1" fmla="*/ 0 h 19049"/>
                <a:gd name="connsiteX2" fmla="*/ 38957 w 38956"/>
                <a:gd name="connsiteY2" fmla="*/ 19050 h 19049"/>
                <a:gd name="connsiteX3" fmla="*/ 0 w 38956"/>
                <a:gd name="connsiteY3" fmla="*/ 19050 h 19049"/>
              </a:gdLst>
              <a:ahLst/>
              <a:cxnLst>
                <a:cxn ang="0">
                  <a:pos x="connsiteX0" y="connsiteY0"/>
                </a:cxn>
                <a:cxn ang="0">
                  <a:pos x="connsiteX1" y="connsiteY1"/>
                </a:cxn>
                <a:cxn ang="0">
                  <a:pos x="connsiteX2" y="connsiteY2"/>
                </a:cxn>
                <a:cxn ang="0">
                  <a:pos x="connsiteX3" y="connsiteY3"/>
                </a:cxn>
              </a:cxnLst>
              <a:rect l="l" t="t" r="r" b="b"/>
              <a:pathLst>
                <a:path w="38956" h="19049">
                  <a:moveTo>
                    <a:pt x="0" y="0"/>
                  </a:moveTo>
                  <a:lnTo>
                    <a:pt x="38957" y="0"/>
                  </a:lnTo>
                  <a:lnTo>
                    <a:pt x="38957" y="19050"/>
                  </a:lnTo>
                  <a:lnTo>
                    <a:pt x="0" y="19050"/>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4" name="Freeform: Shape 1410">
              <a:extLst>
                <a:ext uri="{FF2B5EF4-FFF2-40B4-BE49-F238E27FC236}">
                  <a16:creationId xmlns:a16="http://schemas.microsoft.com/office/drawing/2014/main" id="{59A42902-CD02-7EDC-57EB-202B42E9CB5D}"/>
                </a:ext>
              </a:extLst>
            </p:cNvPr>
            <p:cNvSpPr/>
            <p:nvPr/>
          </p:nvSpPr>
          <p:spPr>
            <a:xfrm>
              <a:off x="5645691" y="2674789"/>
              <a:ext cx="1459949" cy="1462980"/>
            </a:xfrm>
            <a:custGeom>
              <a:avLst/>
              <a:gdLst>
                <a:gd name="connsiteX0" fmla="*/ 116396 w 137731"/>
                <a:gd name="connsiteY0" fmla="*/ 47339 h 138017"/>
                <a:gd name="connsiteX1" fmla="*/ 121063 w 137731"/>
                <a:gd name="connsiteY1" fmla="*/ 68866 h 138017"/>
                <a:gd name="connsiteX2" fmla="*/ 121063 w 137731"/>
                <a:gd name="connsiteY2" fmla="*/ 69152 h 138017"/>
                <a:gd name="connsiteX3" fmla="*/ 68866 w 137731"/>
                <a:gd name="connsiteY3" fmla="*/ 121349 h 138017"/>
                <a:gd name="connsiteX4" fmla="*/ 16669 w 137731"/>
                <a:gd name="connsiteY4" fmla="*/ 68866 h 138017"/>
                <a:gd name="connsiteX5" fmla="*/ 68866 w 137731"/>
                <a:gd name="connsiteY5" fmla="*/ 16669 h 138017"/>
                <a:gd name="connsiteX6" fmla="*/ 88678 w 137731"/>
                <a:gd name="connsiteY6" fmla="*/ 20574 h 138017"/>
                <a:gd name="connsiteX7" fmla="*/ 101156 w 137731"/>
                <a:gd name="connsiteY7" fmla="*/ 8096 h 138017"/>
                <a:gd name="connsiteX8" fmla="*/ 68866 w 137731"/>
                <a:gd name="connsiteY8" fmla="*/ 0 h 138017"/>
                <a:gd name="connsiteX9" fmla="*/ 0 w 137731"/>
                <a:gd name="connsiteY9" fmla="*/ 69152 h 138017"/>
                <a:gd name="connsiteX10" fmla="*/ 68866 w 137731"/>
                <a:gd name="connsiteY10" fmla="*/ 138017 h 138017"/>
                <a:gd name="connsiteX11" fmla="*/ 137732 w 137731"/>
                <a:gd name="connsiteY11" fmla="*/ 69152 h 138017"/>
                <a:gd name="connsiteX12" fmla="*/ 137732 w 137731"/>
                <a:gd name="connsiteY12" fmla="*/ 68866 h 138017"/>
                <a:gd name="connsiteX13" fmla="*/ 128778 w 137731"/>
                <a:gd name="connsiteY13" fmla="*/ 34957 h 138017"/>
                <a:gd name="connsiteX14" fmla="*/ 116396 w 137731"/>
                <a:gd name="connsiteY14" fmla="*/ 47339 h 1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731" h="138017">
                  <a:moveTo>
                    <a:pt x="116396" y="47339"/>
                  </a:moveTo>
                  <a:cubicBezTo>
                    <a:pt x="119348" y="53911"/>
                    <a:pt x="121063" y="61150"/>
                    <a:pt x="121063" y="68866"/>
                  </a:cubicBezTo>
                  <a:lnTo>
                    <a:pt x="121063" y="69152"/>
                  </a:lnTo>
                  <a:cubicBezTo>
                    <a:pt x="121063" y="97917"/>
                    <a:pt x="97631" y="121349"/>
                    <a:pt x="68866" y="121349"/>
                  </a:cubicBezTo>
                  <a:cubicBezTo>
                    <a:pt x="40100" y="121349"/>
                    <a:pt x="16669" y="97917"/>
                    <a:pt x="16669" y="68866"/>
                  </a:cubicBezTo>
                  <a:cubicBezTo>
                    <a:pt x="16669" y="40100"/>
                    <a:pt x="40100" y="16669"/>
                    <a:pt x="68866" y="16669"/>
                  </a:cubicBezTo>
                  <a:cubicBezTo>
                    <a:pt x="75914" y="16669"/>
                    <a:pt x="82582" y="18097"/>
                    <a:pt x="88678" y="20574"/>
                  </a:cubicBezTo>
                  <a:lnTo>
                    <a:pt x="101156" y="8096"/>
                  </a:lnTo>
                  <a:cubicBezTo>
                    <a:pt x="91535" y="2953"/>
                    <a:pt x="80486" y="0"/>
                    <a:pt x="68866" y="0"/>
                  </a:cubicBezTo>
                  <a:cubicBezTo>
                    <a:pt x="30861" y="0"/>
                    <a:pt x="0" y="30861"/>
                    <a:pt x="0" y="69152"/>
                  </a:cubicBezTo>
                  <a:cubicBezTo>
                    <a:pt x="0" y="107156"/>
                    <a:pt x="30861" y="138017"/>
                    <a:pt x="68866" y="138017"/>
                  </a:cubicBezTo>
                  <a:cubicBezTo>
                    <a:pt x="106871" y="138017"/>
                    <a:pt x="137732" y="107156"/>
                    <a:pt x="137732" y="69152"/>
                  </a:cubicBezTo>
                  <a:lnTo>
                    <a:pt x="137732" y="68866"/>
                  </a:lnTo>
                  <a:cubicBezTo>
                    <a:pt x="137732" y="56579"/>
                    <a:pt x="134398" y="45053"/>
                    <a:pt x="128778" y="34957"/>
                  </a:cubicBezTo>
                  <a:lnTo>
                    <a:pt x="116396" y="47339"/>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5" name="Freeform: Shape 1411">
              <a:extLst>
                <a:ext uri="{FF2B5EF4-FFF2-40B4-BE49-F238E27FC236}">
                  <a16:creationId xmlns:a16="http://schemas.microsoft.com/office/drawing/2014/main" id="{3DCA05BA-BC94-B36B-0B9F-11D975F3C61F}"/>
                </a:ext>
              </a:extLst>
            </p:cNvPr>
            <p:cNvSpPr/>
            <p:nvPr/>
          </p:nvSpPr>
          <p:spPr>
            <a:xfrm>
              <a:off x="5995035" y="2987605"/>
              <a:ext cx="509871" cy="317194"/>
            </a:xfrm>
            <a:custGeom>
              <a:avLst/>
              <a:gdLst>
                <a:gd name="connsiteX0" fmla="*/ 19241 w 48101"/>
                <a:gd name="connsiteY0" fmla="*/ 4398 h 29924"/>
                <a:gd name="connsiteX1" fmla="*/ 0 w 48101"/>
                <a:gd name="connsiteY1" fmla="*/ 27353 h 29924"/>
                <a:gd name="connsiteX2" fmla="*/ 8096 w 48101"/>
                <a:gd name="connsiteY2" fmla="*/ 29925 h 29924"/>
                <a:gd name="connsiteX3" fmla="*/ 23241 w 48101"/>
                <a:gd name="connsiteY3" fmla="*/ 11923 h 29924"/>
                <a:gd name="connsiteX4" fmla="*/ 41339 w 48101"/>
                <a:gd name="connsiteY4" fmla="*/ 8779 h 29924"/>
                <a:gd name="connsiteX5" fmla="*/ 48101 w 48101"/>
                <a:gd name="connsiteY5" fmla="*/ 1540 h 29924"/>
                <a:gd name="connsiteX6" fmla="*/ 19241 w 48101"/>
                <a:gd name="connsiteY6" fmla="*/ 4398 h 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 h="29924">
                  <a:moveTo>
                    <a:pt x="19241" y="4398"/>
                  </a:moveTo>
                  <a:cubicBezTo>
                    <a:pt x="10001" y="9256"/>
                    <a:pt x="3143" y="17352"/>
                    <a:pt x="0" y="27353"/>
                  </a:cubicBezTo>
                  <a:lnTo>
                    <a:pt x="8096" y="29925"/>
                  </a:lnTo>
                  <a:cubicBezTo>
                    <a:pt x="10573" y="22114"/>
                    <a:pt x="15907" y="15733"/>
                    <a:pt x="23241" y="11923"/>
                  </a:cubicBezTo>
                  <a:cubicBezTo>
                    <a:pt x="28861" y="8970"/>
                    <a:pt x="35147" y="7922"/>
                    <a:pt x="41339" y="8779"/>
                  </a:cubicBezTo>
                  <a:lnTo>
                    <a:pt x="48101" y="1540"/>
                  </a:lnTo>
                  <a:cubicBezTo>
                    <a:pt x="38386" y="-1222"/>
                    <a:pt x="28194" y="-269"/>
                    <a:pt x="19241" y="43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9" name="TextBox 68">
            <a:extLst>
              <a:ext uri="{FF2B5EF4-FFF2-40B4-BE49-F238E27FC236}">
                <a16:creationId xmlns:a16="http://schemas.microsoft.com/office/drawing/2014/main" id="{39DFD291-26E6-DD48-DB28-D2A78AAC55D5}"/>
              </a:ext>
            </a:extLst>
          </p:cNvPr>
          <p:cNvSpPr txBox="1"/>
          <p:nvPr/>
        </p:nvSpPr>
        <p:spPr>
          <a:xfrm>
            <a:off x="6572355" y="3525507"/>
            <a:ext cx="2134039" cy="584775"/>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Efficiency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Helvetica Neue"/>
                <a:sym typeface="Arial"/>
              </a:rPr>
              <a:t>Increase rack utilization for better efficiency and total cost of ownership</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 Intel Xeon 6 with E-cores offers the highest task parallel perf/watt.  </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sp>
        <p:nvSpPr>
          <p:cNvPr id="70" name="TextBox 69">
            <a:extLst>
              <a:ext uri="{FF2B5EF4-FFF2-40B4-BE49-F238E27FC236}">
                <a16:creationId xmlns:a16="http://schemas.microsoft.com/office/drawing/2014/main" id="{C657A9DC-1EDF-C6A1-06E4-484E436DAC19}"/>
              </a:ext>
            </a:extLst>
          </p:cNvPr>
          <p:cNvSpPr txBox="1"/>
          <p:nvPr/>
        </p:nvSpPr>
        <p:spPr>
          <a:xfrm>
            <a:off x="6441370" y="3108696"/>
            <a:ext cx="26634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better performance/watt</a:t>
            </a:r>
            <a:b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b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vs. 2</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nd</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Gen Intel  Xeon</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2</a:t>
            </a:r>
            <a:endParaRPr kumimoji="0" lang="en-US" sz="1000" b="0" i="0" u="none" strike="noStrike" kern="1200" cap="none" spc="0" normalizeH="0" baseline="0" noProof="0" dirty="0">
              <a:ln>
                <a:noFill/>
              </a:ln>
              <a:solidFill>
                <a:srgbClr val="000000"/>
              </a:solidFill>
              <a:effectLst/>
              <a:uLnTx/>
              <a:uFillTx/>
              <a:latin typeface="IntelOne Text"/>
              <a:cs typeface="Arial"/>
            </a:endParaRPr>
          </a:p>
        </p:txBody>
      </p:sp>
      <p:grpSp>
        <p:nvGrpSpPr>
          <p:cNvPr id="72" name="Group 71">
            <a:extLst>
              <a:ext uri="{FF2B5EF4-FFF2-40B4-BE49-F238E27FC236}">
                <a16:creationId xmlns:a16="http://schemas.microsoft.com/office/drawing/2014/main" id="{C941567E-F7E5-B93F-BFF8-0AA70BE49362}"/>
              </a:ext>
            </a:extLst>
          </p:cNvPr>
          <p:cNvGrpSpPr>
            <a:grpSpLocks noChangeAspect="1"/>
          </p:cNvGrpSpPr>
          <p:nvPr/>
        </p:nvGrpSpPr>
        <p:grpSpPr>
          <a:xfrm>
            <a:off x="6071290" y="3565222"/>
            <a:ext cx="474264" cy="473204"/>
            <a:chOff x="768422" y="3918881"/>
            <a:chExt cx="2019156" cy="2014639"/>
          </a:xfrm>
        </p:grpSpPr>
        <p:sp>
          <p:nvSpPr>
            <p:cNvPr id="73" name="Freeform: Shape 136">
              <a:extLst>
                <a:ext uri="{FF2B5EF4-FFF2-40B4-BE49-F238E27FC236}">
                  <a16:creationId xmlns:a16="http://schemas.microsoft.com/office/drawing/2014/main" id="{11DD944B-F4DE-BBAC-14CF-E64F4FAE8FA1}"/>
                </a:ext>
              </a:extLst>
            </p:cNvPr>
            <p:cNvSpPr/>
            <p:nvPr/>
          </p:nvSpPr>
          <p:spPr>
            <a:xfrm>
              <a:off x="768422" y="3918881"/>
              <a:ext cx="2019156" cy="1999321"/>
            </a:xfrm>
            <a:custGeom>
              <a:avLst/>
              <a:gdLst>
                <a:gd name="connsiteX0" fmla="*/ 1009578 w 2019156"/>
                <a:gd name="connsiteY0" fmla="*/ 0 h 1999321"/>
                <a:gd name="connsiteX1" fmla="*/ 2019156 w 2019156"/>
                <a:gd name="connsiteY1" fmla="*/ 1009578 h 1999321"/>
                <a:gd name="connsiteX2" fmla="*/ 1213043 w 2019156"/>
                <a:gd name="connsiteY2" fmla="*/ 1998645 h 1999321"/>
                <a:gd name="connsiteX3" fmla="*/ 1208616 w 2019156"/>
                <a:gd name="connsiteY3" fmla="*/ 1999321 h 1999321"/>
                <a:gd name="connsiteX4" fmla="*/ 1208616 w 2019156"/>
                <a:gd name="connsiteY4" fmla="*/ 1795297 h 1999321"/>
                <a:gd name="connsiteX5" fmla="*/ 1250845 w 2019156"/>
                <a:gd name="connsiteY5" fmla="*/ 1784439 h 1999321"/>
                <a:gd name="connsiteX6" fmla="*/ 1820915 w 2019156"/>
                <a:gd name="connsiteY6" fmla="*/ 1009578 h 1999321"/>
                <a:gd name="connsiteX7" fmla="*/ 1009578 w 2019156"/>
                <a:gd name="connsiteY7" fmla="*/ 198241 h 1999321"/>
                <a:gd name="connsiteX8" fmla="*/ 198241 w 2019156"/>
                <a:gd name="connsiteY8" fmla="*/ 1009578 h 1999321"/>
                <a:gd name="connsiteX9" fmla="*/ 768311 w 2019156"/>
                <a:gd name="connsiteY9" fmla="*/ 1784439 h 1999321"/>
                <a:gd name="connsiteX10" fmla="*/ 807658 w 2019156"/>
                <a:gd name="connsiteY10" fmla="*/ 1794556 h 1999321"/>
                <a:gd name="connsiteX11" fmla="*/ 807658 w 2019156"/>
                <a:gd name="connsiteY11" fmla="*/ 1998881 h 1999321"/>
                <a:gd name="connsiteX12" fmla="*/ 806113 w 2019156"/>
                <a:gd name="connsiteY12" fmla="*/ 1998645 h 1999321"/>
                <a:gd name="connsiteX13" fmla="*/ 0 w 2019156"/>
                <a:gd name="connsiteY13" fmla="*/ 1009578 h 1999321"/>
                <a:gd name="connsiteX14" fmla="*/ 1009578 w 2019156"/>
                <a:gd name="connsiteY14" fmla="*/ 0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9156" h="1999321">
                  <a:moveTo>
                    <a:pt x="1009578" y="0"/>
                  </a:moveTo>
                  <a:cubicBezTo>
                    <a:pt x="1567153" y="0"/>
                    <a:pt x="2019156" y="452003"/>
                    <a:pt x="2019156" y="1009578"/>
                  </a:cubicBezTo>
                  <a:cubicBezTo>
                    <a:pt x="2019156" y="1497456"/>
                    <a:pt x="1673091" y="1904506"/>
                    <a:pt x="1213043" y="1998645"/>
                  </a:cubicBezTo>
                  <a:lnTo>
                    <a:pt x="1208616" y="1999321"/>
                  </a:lnTo>
                  <a:lnTo>
                    <a:pt x="1208616" y="1795297"/>
                  </a:lnTo>
                  <a:lnTo>
                    <a:pt x="1250845" y="1784439"/>
                  </a:lnTo>
                  <a:cubicBezTo>
                    <a:pt x="1581115" y="1681715"/>
                    <a:pt x="1820915" y="1373651"/>
                    <a:pt x="1820915" y="1009578"/>
                  </a:cubicBezTo>
                  <a:cubicBezTo>
                    <a:pt x="1820915" y="561489"/>
                    <a:pt x="1457667" y="198241"/>
                    <a:pt x="1009578" y="198241"/>
                  </a:cubicBezTo>
                  <a:cubicBezTo>
                    <a:pt x="561489" y="198241"/>
                    <a:pt x="198241" y="561489"/>
                    <a:pt x="198241" y="1009578"/>
                  </a:cubicBezTo>
                  <a:cubicBezTo>
                    <a:pt x="198241" y="1373651"/>
                    <a:pt x="438042" y="1681715"/>
                    <a:pt x="768311" y="1784439"/>
                  </a:cubicBezTo>
                  <a:lnTo>
                    <a:pt x="807658" y="1794556"/>
                  </a:lnTo>
                  <a:lnTo>
                    <a:pt x="807658" y="1998881"/>
                  </a:lnTo>
                  <a:lnTo>
                    <a:pt x="806113" y="1998645"/>
                  </a:lnTo>
                  <a:cubicBezTo>
                    <a:pt x="346065" y="1904506"/>
                    <a:pt x="0" y="1497456"/>
                    <a:pt x="0" y="1009578"/>
                  </a:cubicBezTo>
                  <a:cubicBezTo>
                    <a:pt x="0" y="452003"/>
                    <a:pt x="452003" y="0"/>
                    <a:pt x="1009578" y="0"/>
                  </a:cubicBez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nvGrpSpPr>
            <p:cNvPr id="74" name="Group 73">
              <a:extLst>
                <a:ext uri="{FF2B5EF4-FFF2-40B4-BE49-F238E27FC236}">
                  <a16:creationId xmlns:a16="http://schemas.microsoft.com/office/drawing/2014/main" id="{487F80BA-0E16-3A50-DA04-F8CA2E182437}"/>
                </a:ext>
              </a:extLst>
            </p:cNvPr>
            <p:cNvGrpSpPr/>
            <p:nvPr/>
          </p:nvGrpSpPr>
          <p:grpSpPr>
            <a:xfrm>
              <a:off x="1071020" y="4221463"/>
              <a:ext cx="1413960" cy="707543"/>
              <a:chOff x="1071020" y="4221463"/>
              <a:chExt cx="1413960" cy="707543"/>
            </a:xfrm>
            <a:solidFill>
              <a:srgbClr val="00C7FD"/>
            </a:solidFill>
          </p:grpSpPr>
          <p:sp>
            <p:nvSpPr>
              <p:cNvPr id="78" name="Freeform: Shape 141">
                <a:extLst>
                  <a:ext uri="{FF2B5EF4-FFF2-40B4-BE49-F238E27FC236}">
                    <a16:creationId xmlns:a16="http://schemas.microsoft.com/office/drawing/2014/main" id="{5B64FC7F-645C-321B-C074-3232A27CF6D0}"/>
                  </a:ext>
                </a:extLst>
              </p:cNvPr>
              <p:cNvSpPr/>
              <p:nvPr/>
            </p:nvSpPr>
            <p:spPr>
              <a:xfrm>
                <a:off x="1071020" y="4221463"/>
                <a:ext cx="1413960" cy="706835"/>
              </a:xfrm>
              <a:custGeom>
                <a:avLst/>
                <a:gdLst>
                  <a:gd name="connsiteX0" fmla="*/ 706980 w 1413960"/>
                  <a:gd name="connsiteY0" fmla="*/ 0 h 706835"/>
                  <a:gd name="connsiteX1" fmla="*/ 1399612 w 1413960"/>
                  <a:gd name="connsiteY1" fmla="*/ 564512 h 706835"/>
                  <a:gd name="connsiteX2" fmla="*/ 1413960 w 1413960"/>
                  <a:gd name="connsiteY2" fmla="*/ 706835 h 706835"/>
                  <a:gd name="connsiteX3" fmla="*/ 1312978 w 1413960"/>
                  <a:gd name="connsiteY3" fmla="*/ 706835 h 706835"/>
                  <a:gd name="connsiteX4" fmla="*/ 1300682 w 1413960"/>
                  <a:gd name="connsiteY4" fmla="*/ 584862 h 706835"/>
                  <a:gd name="connsiteX5" fmla="*/ 706980 w 1413960"/>
                  <a:gd name="connsiteY5" fmla="*/ 100981 h 706835"/>
                  <a:gd name="connsiteX6" fmla="*/ 113278 w 1413960"/>
                  <a:gd name="connsiteY6" fmla="*/ 584862 h 706835"/>
                  <a:gd name="connsiteX7" fmla="*/ 100982 w 1413960"/>
                  <a:gd name="connsiteY7" fmla="*/ 706835 h 706835"/>
                  <a:gd name="connsiteX8" fmla="*/ 0 w 1413960"/>
                  <a:gd name="connsiteY8" fmla="*/ 706835 h 706835"/>
                  <a:gd name="connsiteX9" fmla="*/ 14348 w 1413960"/>
                  <a:gd name="connsiteY9" fmla="*/ 564512 h 706835"/>
                  <a:gd name="connsiteX10" fmla="*/ 706980 w 1413960"/>
                  <a:gd name="connsiteY10" fmla="*/ 0 h 7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960" h="706835">
                    <a:moveTo>
                      <a:pt x="706980" y="0"/>
                    </a:moveTo>
                    <a:cubicBezTo>
                      <a:pt x="1048635" y="0"/>
                      <a:pt x="1333688" y="242346"/>
                      <a:pt x="1399612" y="564512"/>
                    </a:cubicBezTo>
                    <a:lnTo>
                      <a:pt x="1413960" y="706835"/>
                    </a:lnTo>
                    <a:lnTo>
                      <a:pt x="1312978" y="706835"/>
                    </a:lnTo>
                    <a:lnTo>
                      <a:pt x="1300682" y="584862"/>
                    </a:lnTo>
                    <a:cubicBezTo>
                      <a:pt x="1244173" y="308712"/>
                      <a:pt x="999836" y="100981"/>
                      <a:pt x="706980" y="100981"/>
                    </a:cubicBezTo>
                    <a:cubicBezTo>
                      <a:pt x="414125" y="100981"/>
                      <a:pt x="169787" y="308712"/>
                      <a:pt x="113278" y="584862"/>
                    </a:cubicBezTo>
                    <a:lnTo>
                      <a:pt x="100982" y="706835"/>
                    </a:lnTo>
                    <a:lnTo>
                      <a:pt x="0" y="706835"/>
                    </a:lnTo>
                    <a:lnTo>
                      <a:pt x="14348" y="564512"/>
                    </a:lnTo>
                    <a:cubicBezTo>
                      <a:pt x="80273" y="242346"/>
                      <a:pt x="365325" y="0"/>
                      <a:pt x="70698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9" name="Rectangle 78">
                <a:extLst>
                  <a:ext uri="{FF2B5EF4-FFF2-40B4-BE49-F238E27FC236}">
                    <a16:creationId xmlns:a16="http://schemas.microsoft.com/office/drawing/2014/main" id="{6F35610A-C803-A46D-6264-6E774FD324AB}"/>
                  </a:ext>
                </a:extLst>
              </p:cNvPr>
              <p:cNvSpPr/>
              <p:nvPr/>
            </p:nvSpPr>
            <p:spPr>
              <a:xfrm>
                <a:off x="1726959" y="4239051"/>
                <a:ext cx="102082" cy="184839"/>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0" name="Rectangle 79">
                <a:extLst>
                  <a:ext uri="{FF2B5EF4-FFF2-40B4-BE49-F238E27FC236}">
                    <a16:creationId xmlns:a16="http://schemas.microsoft.com/office/drawing/2014/main" id="{4DBC5E24-FAE3-3FC6-FEFE-88F3232F727C}"/>
                  </a:ext>
                </a:extLst>
              </p:cNvPr>
              <p:cNvSpPr/>
              <p:nvPr/>
            </p:nvSpPr>
            <p:spPr>
              <a:xfrm rot="16200000">
                <a:off x="1146340" y="4802183"/>
                <a:ext cx="102082" cy="151564"/>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1" name="Rectangle 80">
                <a:extLst>
                  <a:ext uri="{FF2B5EF4-FFF2-40B4-BE49-F238E27FC236}">
                    <a16:creationId xmlns:a16="http://schemas.microsoft.com/office/drawing/2014/main" id="{346ADCA7-F06E-E476-780A-6FDE7722303D}"/>
                  </a:ext>
                </a:extLst>
              </p:cNvPr>
              <p:cNvSpPr/>
              <p:nvPr/>
            </p:nvSpPr>
            <p:spPr>
              <a:xfrm rot="16200000">
                <a:off x="2325852" y="4786817"/>
                <a:ext cx="102082" cy="182296"/>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2" name="Rectangle 81">
                <a:extLst>
                  <a:ext uri="{FF2B5EF4-FFF2-40B4-BE49-F238E27FC236}">
                    <a16:creationId xmlns:a16="http://schemas.microsoft.com/office/drawing/2014/main" id="{450E50CF-06A6-621D-3DAB-447E7BA5FBE8}"/>
                  </a:ext>
                </a:extLst>
              </p:cNvPr>
              <p:cNvSpPr/>
              <p:nvPr/>
            </p:nvSpPr>
            <p:spPr>
              <a:xfrm rot="2700000">
                <a:off x="2147155" y="4405573"/>
                <a:ext cx="102082" cy="201931"/>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3" name="Rectangle 82">
                <a:extLst>
                  <a:ext uri="{FF2B5EF4-FFF2-40B4-BE49-F238E27FC236}">
                    <a16:creationId xmlns:a16="http://schemas.microsoft.com/office/drawing/2014/main" id="{8D7D5AC2-2AF6-C288-5F58-88DCFF544780}"/>
                  </a:ext>
                </a:extLst>
              </p:cNvPr>
              <p:cNvSpPr/>
              <p:nvPr/>
            </p:nvSpPr>
            <p:spPr>
              <a:xfrm rot="18900000" flipH="1">
                <a:off x="1321833" y="4439795"/>
                <a:ext cx="102082" cy="164982"/>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75" name="Rectangle 74">
              <a:extLst>
                <a:ext uri="{FF2B5EF4-FFF2-40B4-BE49-F238E27FC236}">
                  <a16:creationId xmlns:a16="http://schemas.microsoft.com/office/drawing/2014/main" id="{CDD0C93A-0E59-BE84-C17D-6A67F2D7F563}"/>
                </a:ext>
              </a:extLst>
            </p:cNvPr>
            <p:cNvSpPr/>
            <p:nvPr/>
          </p:nvSpPr>
          <p:spPr>
            <a:xfrm>
              <a:off x="1683155" y="4621306"/>
              <a:ext cx="199197" cy="556502"/>
            </a:xfrm>
            <a:prstGeom prst="rect">
              <a:avLst/>
            </a:prstGeom>
            <a:solidFill>
              <a:srgbClr val="0068B5"/>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6" name="Rectangle 75">
              <a:extLst>
                <a:ext uri="{FF2B5EF4-FFF2-40B4-BE49-F238E27FC236}">
                  <a16:creationId xmlns:a16="http://schemas.microsoft.com/office/drawing/2014/main" id="{81C32DA6-BAF0-2AF6-3F69-872B099A7776}"/>
                </a:ext>
              </a:extLst>
            </p:cNvPr>
            <p:cNvSpPr/>
            <p:nvPr/>
          </p:nvSpPr>
          <p:spPr>
            <a:xfrm>
              <a:off x="1678402" y="5736153"/>
              <a:ext cx="199197" cy="197367"/>
            </a:xfrm>
            <a:prstGeom prst="rect">
              <a:avLst/>
            </a:prstGeom>
            <a:solidFill>
              <a:srgbClr val="00C7FD"/>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7" name="Circle: Hollow 140">
              <a:extLst>
                <a:ext uri="{FF2B5EF4-FFF2-40B4-BE49-F238E27FC236}">
                  <a16:creationId xmlns:a16="http://schemas.microsoft.com/office/drawing/2014/main" id="{D052C5F7-1471-0691-84BB-A103D18A9EC8}"/>
                </a:ext>
              </a:extLst>
            </p:cNvPr>
            <p:cNvSpPr/>
            <p:nvPr/>
          </p:nvSpPr>
          <p:spPr>
            <a:xfrm>
              <a:off x="1572706" y="5127627"/>
              <a:ext cx="404323" cy="404323"/>
            </a:xfrm>
            <a:prstGeom prst="donut">
              <a:avLst>
                <a:gd name="adj" fmla="val 26033"/>
              </a:avLst>
            </a:prstGeom>
            <a:solidFill>
              <a:schemeClr val="accent1"/>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84" name="TextBox 83">
            <a:extLst>
              <a:ext uri="{FF2B5EF4-FFF2-40B4-BE49-F238E27FC236}">
                <a16:creationId xmlns:a16="http://schemas.microsoft.com/office/drawing/2014/main" id="{B7F1564D-FA34-E44A-1310-94F4C95C6A5C}"/>
              </a:ext>
            </a:extLst>
          </p:cNvPr>
          <p:cNvSpPr txBox="1"/>
          <p:nvPr/>
        </p:nvSpPr>
        <p:spPr>
          <a:xfrm>
            <a:off x="4504821" y="2620905"/>
            <a:ext cx="1210179" cy="553998"/>
          </a:xfrm>
          <a:prstGeom prst="rect">
            <a:avLst/>
          </a:prstGeom>
          <a:noFill/>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a:cs typeface="Helvetica Neue"/>
              </a:rPr>
              <a:t>p</a:t>
            </a:r>
            <a:r>
              <a:rPr kumimoji="0" lang="en-US" sz="1000" b="0" i="0" u="none" strike="noStrike" kern="1200" cap="none" spc="0" normalizeH="0" baseline="0" noProof="0" dirty="0" err="1">
                <a:ln>
                  <a:noFill/>
                </a:ln>
                <a:solidFill>
                  <a:srgbClr val="0068B5"/>
                </a:solidFill>
                <a:effectLst/>
                <a:uLnTx/>
                <a:uFillTx/>
                <a:latin typeface="IntelOne Text"/>
                <a:cs typeface="Helvetica Neue"/>
              </a:rPr>
              <a:t>erformance</a:t>
            </a:r>
            <a:r>
              <a:rPr kumimoji="0" lang="en-US" sz="1000" b="0" i="0" u="none" strike="noStrike" kern="1200" cap="none" spc="0" normalizeH="0" baseline="0" noProof="0" dirty="0">
                <a:ln>
                  <a:noFill/>
                </a:ln>
                <a:solidFill>
                  <a:srgbClr val="0068B5"/>
                </a:solidFill>
                <a:effectLst/>
                <a:uLnTx/>
                <a:uFillTx/>
                <a:latin typeface="IntelOne Text"/>
                <a:cs typeface="Helvetica Neue"/>
              </a:rPr>
              <a:t> gain vs. 2nd Gen Intel® Xeon</a:t>
            </a:r>
            <a:r>
              <a:rPr kumimoji="0" lang="en-US" sz="1000" b="0" i="0" u="none" strike="noStrike" kern="1200" cap="none" spc="0" normalizeH="0" baseline="30000" noProof="0" dirty="0">
                <a:ln>
                  <a:noFill/>
                </a:ln>
                <a:solidFill>
                  <a:srgbClr val="0068B5"/>
                </a:solidFill>
                <a:effectLst/>
                <a:uLnTx/>
                <a:uFillTx/>
                <a:latin typeface="IntelOne Text"/>
                <a:cs typeface="Helvetica Neue"/>
              </a:rPr>
              <a:t>2 </a:t>
            </a:r>
            <a:endPar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endParaRPr>
          </a:p>
        </p:txBody>
      </p:sp>
      <p:cxnSp>
        <p:nvCxnSpPr>
          <p:cNvPr id="85" name="Straight Connector 84">
            <a:extLst>
              <a:ext uri="{FF2B5EF4-FFF2-40B4-BE49-F238E27FC236}">
                <a16:creationId xmlns:a16="http://schemas.microsoft.com/office/drawing/2014/main" id="{9FD720DB-01EC-42A2-60D9-CDDDA08FDBB0}"/>
              </a:ext>
            </a:extLst>
          </p:cNvPr>
          <p:cNvCxnSpPr>
            <a:cxnSpLocks/>
          </p:cNvCxnSpPr>
          <p:nvPr/>
        </p:nvCxnSpPr>
        <p:spPr>
          <a:xfrm>
            <a:off x="5779853" y="419092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02F3F08-7F49-ACA3-F66D-2F00734D4843}"/>
              </a:ext>
            </a:extLst>
          </p:cNvPr>
          <p:cNvSpPr txBox="1"/>
          <p:nvPr/>
        </p:nvSpPr>
        <p:spPr>
          <a:xfrm>
            <a:off x="6226982" y="4291924"/>
            <a:ext cx="1256628" cy="57862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Over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6:1</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96" name="TextBox 95">
            <a:extLst>
              <a:ext uri="{FF2B5EF4-FFF2-40B4-BE49-F238E27FC236}">
                <a16:creationId xmlns:a16="http://schemas.microsoft.com/office/drawing/2014/main" id="{89157AF8-1301-A1F4-17E8-FEBC68D5D5F0}"/>
              </a:ext>
            </a:extLst>
          </p:cNvPr>
          <p:cNvSpPr txBox="1"/>
          <p:nvPr/>
        </p:nvSpPr>
        <p:spPr>
          <a:xfrm>
            <a:off x="5744578" y="4870153"/>
            <a:ext cx="2970928"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Modernization –</a:t>
            </a:r>
            <a:r>
              <a:rPr kumimoji="0" lang="en-US" sz="800" b="0" i="0" u="none" strike="noStrike" kern="1200" cap="none" spc="0" normalizeH="0" baseline="0" noProof="0" dirty="0">
                <a:ln>
                  <a:noFill/>
                </a:ln>
                <a:solidFill>
                  <a:srgbClr val="000000"/>
                </a:solidFill>
                <a:effectLst/>
                <a:uLnTx/>
                <a:uFillTx/>
                <a:latin typeface="IntelOne Text Medium" panose="020B0503020203020204" pitchFamily="34" charset="77"/>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Xeon 6 processors  with E-cores deliver the data center efficiency capabilities required by modern workloads. Replacing aging infrastructure with these speedy and energy efficient processors will help you keep pace with rapidly evolving market needs.</a:t>
            </a:r>
          </a:p>
        </p:txBody>
      </p:sp>
      <p:cxnSp>
        <p:nvCxnSpPr>
          <p:cNvPr id="98" name="Straight Connector 97">
            <a:extLst>
              <a:ext uri="{FF2B5EF4-FFF2-40B4-BE49-F238E27FC236}">
                <a16:creationId xmlns:a16="http://schemas.microsoft.com/office/drawing/2014/main" id="{6D0D62B5-19F5-65DD-DA92-C119BF2E3532}"/>
              </a:ext>
            </a:extLst>
          </p:cNvPr>
          <p:cNvCxnSpPr>
            <a:cxnSpLocks/>
          </p:cNvCxnSpPr>
          <p:nvPr/>
        </p:nvCxnSpPr>
        <p:spPr>
          <a:xfrm>
            <a:off x="5779853" y="569116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47750130-F88D-49A0-E85D-14BCF7C4F185}"/>
              </a:ext>
            </a:extLst>
          </p:cNvPr>
          <p:cNvSpPr txBox="1"/>
          <p:nvPr/>
        </p:nvSpPr>
        <p:spPr>
          <a:xfrm>
            <a:off x="6755834" y="4423922"/>
            <a:ext cx="1555046" cy="40011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server consolidation from 1</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st</a:t>
            </a: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 Gen Intel Xeon</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1</a:t>
            </a:r>
          </a:p>
        </p:txBody>
      </p:sp>
      <p:grpSp>
        <p:nvGrpSpPr>
          <p:cNvPr id="106" name="Group 105">
            <a:extLst>
              <a:ext uri="{FF2B5EF4-FFF2-40B4-BE49-F238E27FC236}">
                <a16:creationId xmlns:a16="http://schemas.microsoft.com/office/drawing/2014/main" id="{9AC58191-DEC2-883A-9177-C823ED526D4B}"/>
              </a:ext>
            </a:extLst>
          </p:cNvPr>
          <p:cNvGrpSpPr>
            <a:grpSpLocks noChangeAspect="1"/>
          </p:cNvGrpSpPr>
          <p:nvPr/>
        </p:nvGrpSpPr>
        <p:grpSpPr>
          <a:xfrm>
            <a:off x="11092311" y="3691319"/>
            <a:ext cx="613547" cy="302428"/>
            <a:chOff x="280345" y="856567"/>
            <a:chExt cx="11057074" cy="5450228"/>
          </a:xfrm>
        </p:grpSpPr>
        <p:sp>
          <p:nvSpPr>
            <p:cNvPr id="107" name="Freeform: Shape 199">
              <a:extLst>
                <a:ext uri="{FF2B5EF4-FFF2-40B4-BE49-F238E27FC236}">
                  <a16:creationId xmlns:a16="http://schemas.microsoft.com/office/drawing/2014/main" id="{651C5DAB-0C67-29A3-8355-D3B93FB1EB31}"/>
                </a:ext>
              </a:extLst>
            </p:cNvPr>
            <p:cNvSpPr/>
            <p:nvPr/>
          </p:nvSpPr>
          <p:spPr>
            <a:xfrm>
              <a:off x="280345" y="856567"/>
              <a:ext cx="11057074" cy="5450228"/>
            </a:xfrm>
            <a:custGeom>
              <a:avLst/>
              <a:gdLst>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4874154 h 5450228"/>
                <a:gd name="connsiteX47" fmla="*/ 11060500 w 11060500"/>
                <a:gd name="connsiteY47" fmla="*/ 5450228 h 5450228"/>
                <a:gd name="connsiteX48" fmla="*/ 4167707 w 11060500"/>
                <a:gd name="connsiteY48" fmla="*/ 5450228 h 5450228"/>
                <a:gd name="connsiteX49" fmla="*/ 4167707 w 11060500"/>
                <a:gd name="connsiteY49" fmla="*/ 5263730 h 5450228"/>
                <a:gd name="connsiteX50" fmla="*/ 4163984 w 11060500"/>
                <a:gd name="connsiteY50" fmla="*/ 5145131 h 5450228"/>
                <a:gd name="connsiteX51" fmla="*/ 4165652 w 11060500"/>
                <a:gd name="connsiteY51" fmla="*/ 4860944 h 5450228"/>
                <a:gd name="connsiteX52" fmla="*/ 4789633 w 11060500"/>
                <a:gd name="connsiteY52" fmla="*/ 4857047 h 5450228"/>
                <a:gd name="connsiteX53" fmla="*/ 5413795 w 11060500"/>
                <a:gd name="connsiteY53" fmla="*/ 4856858 h 5450228"/>
                <a:gd name="connsiteX54" fmla="*/ 6021089 w 11060500"/>
                <a:gd name="connsiteY54" fmla="*/ 4856858 h 5450228"/>
                <a:gd name="connsiteX55" fmla="*/ 6645251 w 11060500"/>
                <a:gd name="connsiteY55" fmla="*/ 4856858 h 5450228"/>
                <a:gd name="connsiteX56" fmla="*/ 7278274 w 11060500"/>
                <a:gd name="connsiteY56" fmla="*/ 4856858 h 5450228"/>
                <a:gd name="connsiteX57" fmla="*/ 7098547 w 11060500"/>
                <a:gd name="connsiteY57" fmla="*/ 4189351 h 5450228"/>
                <a:gd name="connsiteX58" fmla="*/ 5529815 w 11060500"/>
                <a:gd name="connsiteY58" fmla="*/ 3266498 h 5450228"/>
                <a:gd name="connsiteX59" fmla="*/ 3938001 w 11060500"/>
                <a:gd name="connsiteY59" fmla="*/ 4416542 h 5450228"/>
                <a:gd name="connsiteX60" fmla="*/ 3883920 w 11060500"/>
                <a:gd name="connsiteY60" fmla="*/ 4582960 h 5450228"/>
                <a:gd name="connsiteX61" fmla="*/ 3317143 w 11060500"/>
                <a:gd name="connsiteY61" fmla="*/ 4582960 h 5450228"/>
                <a:gd name="connsiteX62" fmla="*/ 1558894 w 11060500"/>
                <a:gd name="connsiteY62" fmla="*/ 3653005 h 5450228"/>
                <a:gd name="connsiteX63" fmla="*/ 511150 w 11060500"/>
                <a:gd name="connsiteY63" fmla="*/ 4745812 h 5450228"/>
                <a:gd name="connsiteX64" fmla="*/ 506471 w 11060500"/>
                <a:gd name="connsiteY64" fmla="*/ 4874154 h 5450228"/>
                <a:gd name="connsiteX65" fmla="*/ 3026385 w 11060500"/>
                <a:gd name="connsiteY65" fmla="*/ 4874154 h 5450228"/>
                <a:gd name="connsiteX66" fmla="*/ 3026385 w 11060500"/>
                <a:gd name="connsiteY66" fmla="*/ 5450228 h 5450228"/>
                <a:gd name="connsiteX67" fmla="*/ 5262 w 11060500"/>
                <a:gd name="connsiteY67" fmla="*/ 5450228 h 5450228"/>
                <a:gd name="connsiteX68" fmla="*/ 5262 w 11060500"/>
                <a:gd name="connsiteY68" fmla="*/ 5127981 h 5450228"/>
                <a:gd name="connsiteX69" fmla="*/ 0 w 11060500"/>
                <a:gd name="connsiteY69" fmla="*/ 5062030 h 5450228"/>
                <a:gd name="connsiteX70" fmla="*/ 5262 w 11060500"/>
                <a:gd name="connsiteY70" fmla="*/ 5005444 h 5450228"/>
                <a:gd name="connsiteX71" fmla="*/ 5262 w 11060500"/>
                <a:gd name="connsiteY71" fmla="*/ 4874154 h 5450228"/>
                <a:gd name="connsiteX72" fmla="*/ 17472 w 11060500"/>
                <a:gd name="connsiteY72" fmla="*/ 4874154 h 5450228"/>
                <a:gd name="connsiteX73" fmla="*/ 32124 w 11060500"/>
                <a:gd name="connsiteY73" fmla="*/ 4716600 h 5450228"/>
                <a:gd name="connsiteX74" fmla="*/ 1455878 w 11060500"/>
                <a:gd name="connsiteY74" fmla="*/ 3180851 h 5450228"/>
                <a:gd name="connsiteX75" fmla="*/ 1305653 w 11060500"/>
                <a:gd name="connsiteY75" fmla="*/ 3092344 h 5450228"/>
                <a:gd name="connsiteX76" fmla="*/ 736263 w 11060500"/>
                <a:gd name="connsiteY76" fmla="*/ 1884438 h 5450228"/>
                <a:gd name="connsiteX77" fmla="*/ 1619411 w 11060500"/>
                <a:gd name="connsiteY77" fmla="*/ 902695 h 5450228"/>
                <a:gd name="connsiteX78" fmla="*/ 3031630 w 11060500"/>
                <a:gd name="connsiteY78" fmla="*/ 1574864 h 5450228"/>
                <a:gd name="connsiteX79" fmla="*/ 2584088 w 11060500"/>
                <a:gd name="connsiteY79" fmla="*/ 3071999 h 5450228"/>
                <a:gd name="connsiteX80" fmla="*/ 2426991 w 11060500"/>
                <a:gd name="connsiteY80" fmla="*/ 3166383 h 5450228"/>
                <a:gd name="connsiteX81" fmla="*/ 3014137 w 11060500"/>
                <a:gd name="connsiteY81" fmla="*/ 3472645 h 5450228"/>
                <a:gd name="connsiteX82" fmla="*/ 3531732 w 11060500"/>
                <a:gd name="connsiteY82" fmla="*/ 3923878 h 5450228"/>
                <a:gd name="connsiteX83" fmla="*/ 5021205 w 11060500"/>
                <a:gd name="connsiteY83" fmla="*/ 2761816 h 5450228"/>
                <a:gd name="connsiteX84" fmla="*/ 4180382 w 11060500"/>
                <a:gd name="connsiteY84" fmla="*/ 1789905 h 5450228"/>
                <a:gd name="connsiteX85" fmla="*/ 4228314 w 11060500"/>
                <a:gd name="connsiteY85" fmla="*/ 928984 h 5450228"/>
                <a:gd name="connsiteX86" fmla="*/ 5510393 w 11060500"/>
                <a:gd name="connsiteY86"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17472 w 11060500"/>
                <a:gd name="connsiteY71" fmla="*/ 4874154 h 5450228"/>
                <a:gd name="connsiteX72" fmla="*/ 32124 w 11060500"/>
                <a:gd name="connsiteY72" fmla="*/ 4716600 h 5450228"/>
                <a:gd name="connsiteX73" fmla="*/ 1455878 w 11060500"/>
                <a:gd name="connsiteY73" fmla="*/ 3180851 h 5450228"/>
                <a:gd name="connsiteX74" fmla="*/ 1305653 w 11060500"/>
                <a:gd name="connsiteY74" fmla="*/ 3092344 h 5450228"/>
                <a:gd name="connsiteX75" fmla="*/ 736263 w 11060500"/>
                <a:gd name="connsiteY75" fmla="*/ 1884438 h 5450228"/>
                <a:gd name="connsiteX76" fmla="*/ 1619411 w 11060500"/>
                <a:gd name="connsiteY76" fmla="*/ 902695 h 5450228"/>
                <a:gd name="connsiteX77" fmla="*/ 3031630 w 11060500"/>
                <a:gd name="connsiteY77" fmla="*/ 1574864 h 5450228"/>
                <a:gd name="connsiteX78" fmla="*/ 2584088 w 11060500"/>
                <a:gd name="connsiteY78" fmla="*/ 3071999 h 5450228"/>
                <a:gd name="connsiteX79" fmla="*/ 2426991 w 11060500"/>
                <a:gd name="connsiteY79" fmla="*/ 3166383 h 5450228"/>
                <a:gd name="connsiteX80" fmla="*/ 3014137 w 11060500"/>
                <a:gd name="connsiteY80" fmla="*/ 3472645 h 5450228"/>
                <a:gd name="connsiteX81" fmla="*/ 3531732 w 11060500"/>
                <a:gd name="connsiteY81" fmla="*/ 3923878 h 5450228"/>
                <a:gd name="connsiteX82" fmla="*/ 5021205 w 11060500"/>
                <a:gd name="connsiteY82" fmla="*/ 2761816 h 5450228"/>
                <a:gd name="connsiteX83" fmla="*/ 4180382 w 11060500"/>
                <a:gd name="connsiteY83" fmla="*/ 1789905 h 5450228"/>
                <a:gd name="connsiteX84" fmla="*/ 4228314 w 11060500"/>
                <a:gd name="connsiteY84" fmla="*/ 928984 h 5450228"/>
                <a:gd name="connsiteX85" fmla="*/ 5510393 w 11060500"/>
                <a:gd name="connsiteY85"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32124 w 11060500"/>
                <a:gd name="connsiteY71" fmla="*/ 4716600 h 5450228"/>
                <a:gd name="connsiteX72" fmla="*/ 1455878 w 11060500"/>
                <a:gd name="connsiteY72" fmla="*/ 3180851 h 5450228"/>
                <a:gd name="connsiteX73" fmla="*/ 1305653 w 11060500"/>
                <a:gd name="connsiteY73" fmla="*/ 3092344 h 5450228"/>
                <a:gd name="connsiteX74" fmla="*/ 736263 w 11060500"/>
                <a:gd name="connsiteY74" fmla="*/ 1884438 h 5450228"/>
                <a:gd name="connsiteX75" fmla="*/ 1619411 w 11060500"/>
                <a:gd name="connsiteY75" fmla="*/ 902695 h 5450228"/>
                <a:gd name="connsiteX76" fmla="*/ 3031630 w 11060500"/>
                <a:gd name="connsiteY76" fmla="*/ 1574864 h 5450228"/>
                <a:gd name="connsiteX77" fmla="*/ 2584088 w 11060500"/>
                <a:gd name="connsiteY77" fmla="*/ 3071999 h 5450228"/>
                <a:gd name="connsiteX78" fmla="*/ 2426991 w 11060500"/>
                <a:gd name="connsiteY78" fmla="*/ 3166383 h 5450228"/>
                <a:gd name="connsiteX79" fmla="*/ 3014137 w 11060500"/>
                <a:gd name="connsiteY79" fmla="*/ 3472645 h 5450228"/>
                <a:gd name="connsiteX80" fmla="*/ 3531732 w 11060500"/>
                <a:gd name="connsiteY80" fmla="*/ 3923878 h 5450228"/>
                <a:gd name="connsiteX81" fmla="*/ 5021205 w 11060500"/>
                <a:gd name="connsiteY81" fmla="*/ 2761816 h 5450228"/>
                <a:gd name="connsiteX82" fmla="*/ 4180382 w 11060500"/>
                <a:gd name="connsiteY82" fmla="*/ 1789905 h 5450228"/>
                <a:gd name="connsiteX83" fmla="*/ 4228314 w 11060500"/>
                <a:gd name="connsiteY83" fmla="*/ 928984 h 5450228"/>
                <a:gd name="connsiteX84" fmla="*/ 5510393 w 11060500"/>
                <a:gd name="connsiteY84"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4874154 h 5450228"/>
                <a:gd name="connsiteX70" fmla="*/ 32124 w 11060500"/>
                <a:gd name="connsiteY70" fmla="*/ 4716600 h 5450228"/>
                <a:gd name="connsiteX71" fmla="*/ 1455878 w 11060500"/>
                <a:gd name="connsiteY71" fmla="*/ 3180851 h 5450228"/>
                <a:gd name="connsiteX72" fmla="*/ 1305653 w 11060500"/>
                <a:gd name="connsiteY72" fmla="*/ 3092344 h 5450228"/>
                <a:gd name="connsiteX73" fmla="*/ 736263 w 11060500"/>
                <a:gd name="connsiteY73" fmla="*/ 1884438 h 5450228"/>
                <a:gd name="connsiteX74" fmla="*/ 1619411 w 11060500"/>
                <a:gd name="connsiteY74" fmla="*/ 902695 h 5450228"/>
                <a:gd name="connsiteX75" fmla="*/ 3031630 w 11060500"/>
                <a:gd name="connsiteY75" fmla="*/ 1574864 h 5450228"/>
                <a:gd name="connsiteX76" fmla="*/ 2584088 w 11060500"/>
                <a:gd name="connsiteY76" fmla="*/ 3071999 h 5450228"/>
                <a:gd name="connsiteX77" fmla="*/ 2426991 w 11060500"/>
                <a:gd name="connsiteY77" fmla="*/ 3166383 h 5450228"/>
                <a:gd name="connsiteX78" fmla="*/ 3014137 w 11060500"/>
                <a:gd name="connsiteY78" fmla="*/ 3472645 h 5450228"/>
                <a:gd name="connsiteX79" fmla="*/ 3531732 w 11060500"/>
                <a:gd name="connsiteY79" fmla="*/ 3923878 h 5450228"/>
                <a:gd name="connsiteX80" fmla="*/ 5021205 w 11060500"/>
                <a:gd name="connsiteY80" fmla="*/ 2761816 h 5450228"/>
                <a:gd name="connsiteX81" fmla="*/ 4180382 w 11060500"/>
                <a:gd name="connsiteY81" fmla="*/ 1789905 h 5450228"/>
                <a:gd name="connsiteX82" fmla="*/ 4228314 w 11060500"/>
                <a:gd name="connsiteY82" fmla="*/ 928984 h 5450228"/>
                <a:gd name="connsiteX83" fmla="*/ 5510393 w 11060500"/>
                <a:gd name="connsiteY83"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5127981 h 5450228"/>
                <a:gd name="connsiteX68" fmla="*/ 0 w 11055238"/>
                <a:gd name="connsiteY68" fmla="*/ 4874154 h 5450228"/>
                <a:gd name="connsiteX69" fmla="*/ 26862 w 11055238"/>
                <a:gd name="connsiteY69" fmla="*/ 4716600 h 5450228"/>
                <a:gd name="connsiteX70" fmla="*/ 1450616 w 11055238"/>
                <a:gd name="connsiteY70" fmla="*/ 3180851 h 5450228"/>
                <a:gd name="connsiteX71" fmla="*/ 1300391 w 11055238"/>
                <a:gd name="connsiteY71" fmla="*/ 3092344 h 5450228"/>
                <a:gd name="connsiteX72" fmla="*/ 731001 w 11055238"/>
                <a:gd name="connsiteY72" fmla="*/ 1884438 h 5450228"/>
                <a:gd name="connsiteX73" fmla="*/ 1614149 w 11055238"/>
                <a:gd name="connsiteY73" fmla="*/ 902695 h 5450228"/>
                <a:gd name="connsiteX74" fmla="*/ 3026368 w 11055238"/>
                <a:gd name="connsiteY74" fmla="*/ 1574864 h 5450228"/>
                <a:gd name="connsiteX75" fmla="*/ 2578826 w 11055238"/>
                <a:gd name="connsiteY75" fmla="*/ 3071999 h 5450228"/>
                <a:gd name="connsiteX76" fmla="*/ 2421729 w 11055238"/>
                <a:gd name="connsiteY76" fmla="*/ 3166383 h 5450228"/>
                <a:gd name="connsiteX77" fmla="*/ 3008875 w 11055238"/>
                <a:gd name="connsiteY77" fmla="*/ 3472645 h 5450228"/>
                <a:gd name="connsiteX78" fmla="*/ 3526470 w 11055238"/>
                <a:gd name="connsiteY78" fmla="*/ 3923878 h 5450228"/>
                <a:gd name="connsiteX79" fmla="*/ 5015943 w 11055238"/>
                <a:gd name="connsiteY79" fmla="*/ 2761816 h 5450228"/>
                <a:gd name="connsiteX80" fmla="*/ 4175120 w 11055238"/>
                <a:gd name="connsiteY80" fmla="*/ 1789905 h 5450228"/>
                <a:gd name="connsiteX81" fmla="*/ 4223052 w 11055238"/>
                <a:gd name="connsiteY81" fmla="*/ 928984 h 5450228"/>
                <a:gd name="connsiteX82" fmla="*/ 5505131 w 11055238"/>
                <a:gd name="connsiteY82"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4874154 h 5450228"/>
                <a:gd name="connsiteX68" fmla="*/ 26862 w 11055238"/>
                <a:gd name="connsiteY68" fmla="*/ 4716600 h 5450228"/>
                <a:gd name="connsiteX69" fmla="*/ 1450616 w 11055238"/>
                <a:gd name="connsiteY69" fmla="*/ 3180851 h 5450228"/>
                <a:gd name="connsiteX70" fmla="*/ 1300391 w 11055238"/>
                <a:gd name="connsiteY70" fmla="*/ 3092344 h 5450228"/>
                <a:gd name="connsiteX71" fmla="*/ 731001 w 11055238"/>
                <a:gd name="connsiteY71" fmla="*/ 1884438 h 5450228"/>
                <a:gd name="connsiteX72" fmla="*/ 1614149 w 11055238"/>
                <a:gd name="connsiteY72" fmla="*/ 902695 h 5450228"/>
                <a:gd name="connsiteX73" fmla="*/ 3026368 w 11055238"/>
                <a:gd name="connsiteY73" fmla="*/ 1574864 h 5450228"/>
                <a:gd name="connsiteX74" fmla="*/ 2578826 w 11055238"/>
                <a:gd name="connsiteY74" fmla="*/ 3071999 h 5450228"/>
                <a:gd name="connsiteX75" fmla="*/ 2421729 w 11055238"/>
                <a:gd name="connsiteY75" fmla="*/ 3166383 h 5450228"/>
                <a:gd name="connsiteX76" fmla="*/ 3008875 w 11055238"/>
                <a:gd name="connsiteY76" fmla="*/ 3472645 h 5450228"/>
                <a:gd name="connsiteX77" fmla="*/ 3526470 w 11055238"/>
                <a:gd name="connsiteY77" fmla="*/ 3923878 h 5450228"/>
                <a:gd name="connsiteX78" fmla="*/ 5015943 w 11055238"/>
                <a:gd name="connsiteY78" fmla="*/ 2761816 h 5450228"/>
                <a:gd name="connsiteX79" fmla="*/ 4175120 w 11055238"/>
                <a:gd name="connsiteY79" fmla="*/ 1789905 h 5450228"/>
                <a:gd name="connsiteX80" fmla="*/ 4223052 w 11055238"/>
                <a:gd name="connsiteY80" fmla="*/ 928984 h 5450228"/>
                <a:gd name="connsiteX81" fmla="*/ 5505131 w 11055238"/>
                <a:gd name="connsiteY81" fmla="*/ 976 h 5450228"/>
                <a:gd name="connsiteX0" fmla="*/ 9181902 w 11057074"/>
                <a:gd name="connsiteY0" fmla="*/ 3609591 h 5450228"/>
                <a:gd name="connsiteX1" fmla="*/ 8758407 w 11057074"/>
                <a:gd name="connsiteY1" fmla="*/ 3650169 h 5450228"/>
                <a:gd name="connsiteX2" fmla="*/ 7861071 w 11057074"/>
                <a:gd name="connsiteY2" fmla="*/ 4340891 h 5450228"/>
                <a:gd name="connsiteX3" fmla="*/ 7806102 w 11057074"/>
                <a:gd name="connsiteY3" fmla="*/ 4478670 h 5450228"/>
                <a:gd name="connsiteX4" fmla="*/ 7831592 w 11057074"/>
                <a:gd name="connsiteY4" fmla="*/ 4709619 h 5450228"/>
                <a:gd name="connsiteX5" fmla="*/ 7854591 w 11057074"/>
                <a:gd name="connsiteY5" fmla="*/ 4874154 h 5450228"/>
                <a:gd name="connsiteX6" fmla="*/ 10563795 w 11057074"/>
                <a:gd name="connsiteY6" fmla="*/ 4874154 h 5450228"/>
                <a:gd name="connsiteX7" fmla="*/ 10534857 w 11057074"/>
                <a:gd name="connsiteY7" fmla="*/ 4696078 h 5450228"/>
                <a:gd name="connsiteX8" fmla="*/ 10220334 w 11057074"/>
                <a:gd name="connsiteY8" fmla="*/ 4104115 h 5450228"/>
                <a:gd name="connsiteX9" fmla="*/ 9181902 w 11057074"/>
                <a:gd name="connsiteY9" fmla="*/ 3609591 h 5450228"/>
                <a:gd name="connsiteX10" fmla="*/ 9130085 w 11057074"/>
                <a:gd name="connsiteY10" fmla="*/ 1360141 h 5450228"/>
                <a:gd name="connsiteX11" fmla="*/ 8444263 w 11057074"/>
                <a:gd name="connsiteY11" fmla="*/ 1875042 h 5450228"/>
                <a:gd name="connsiteX12" fmla="*/ 8884325 w 11057074"/>
                <a:gd name="connsiteY12" fmla="*/ 2727390 h 5450228"/>
                <a:gd name="connsiteX13" fmla="*/ 9115354 w 11057074"/>
                <a:gd name="connsiteY13" fmla="*/ 2765335 h 5450228"/>
                <a:gd name="connsiteX14" fmla="*/ 9830884 w 11057074"/>
                <a:gd name="connsiteY14" fmla="*/ 2140638 h 5450228"/>
                <a:gd name="connsiteX15" fmla="*/ 9267593 w 11057074"/>
                <a:gd name="connsiteY15" fmla="*/ 1373821 h 5450228"/>
                <a:gd name="connsiteX16" fmla="*/ 9130085 w 11057074"/>
                <a:gd name="connsiteY16" fmla="*/ 1360141 h 5450228"/>
                <a:gd name="connsiteX17" fmla="*/ 1917574 w 11057074"/>
                <a:gd name="connsiteY17" fmla="*/ 1358803 h 5450228"/>
                <a:gd name="connsiteX18" fmla="*/ 1285874 w 11057074"/>
                <a:gd name="connsiteY18" fmla="*/ 1761882 h 5450228"/>
                <a:gd name="connsiteX19" fmla="*/ 1578474 w 11057074"/>
                <a:gd name="connsiteY19" fmla="*/ 2680387 h 5450228"/>
                <a:gd name="connsiteX20" fmla="*/ 2545707 w 11057074"/>
                <a:gd name="connsiteY20" fmla="*/ 2399509 h 5450228"/>
                <a:gd name="connsiteX21" fmla="*/ 2599254 w 11057074"/>
                <a:gd name="connsiteY21" fmla="*/ 2276099 h 5450228"/>
                <a:gd name="connsiteX22" fmla="*/ 2181904 w 11057074"/>
                <a:gd name="connsiteY22" fmla="*/ 1407623 h 5450228"/>
                <a:gd name="connsiteX23" fmla="*/ 1917574 w 11057074"/>
                <a:gd name="connsiteY23" fmla="*/ 1358803 h 5450228"/>
                <a:gd name="connsiteX24" fmla="*/ 5561275 w 11057074"/>
                <a:gd name="connsiteY24" fmla="*/ 595389 h 5450228"/>
                <a:gd name="connsiteX25" fmla="*/ 4836775 w 11057074"/>
                <a:gd name="connsiteY25" fmla="*/ 1013693 h 5450228"/>
                <a:gd name="connsiteX26" fmla="*/ 5108922 w 11057074"/>
                <a:gd name="connsiteY26" fmla="*/ 2139265 h 5450228"/>
                <a:gd name="connsiteX27" fmla="*/ 6247917 w 11057074"/>
                <a:gd name="connsiteY27" fmla="*/ 1921380 h 5450228"/>
                <a:gd name="connsiteX28" fmla="*/ 6089727 w 11057074"/>
                <a:gd name="connsiteY28" fmla="*/ 780682 h 5450228"/>
                <a:gd name="connsiteX29" fmla="*/ 5948742 w 11057074"/>
                <a:gd name="connsiteY29" fmla="*/ 689528 h 5450228"/>
                <a:gd name="connsiteX30" fmla="*/ 5561275 w 11057074"/>
                <a:gd name="connsiteY30" fmla="*/ 595389 h 5450228"/>
                <a:gd name="connsiteX31" fmla="*/ 5505131 w 11057074"/>
                <a:gd name="connsiteY31" fmla="*/ 976 h 5450228"/>
                <a:gd name="connsiteX32" fmla="*/ 5617894 w 11057074"/>
                <a:gd name="connsiteY32" fmla="*/ 1387 h 5450228"/>
                <a:gd name="connsiteX33" fmla="*/ 6948848 w 11057074"/>
                <a:gd name="connsiteY33" fmla="*/ 1063919 h 5450228"/>
                <a:gd name="connsiteX34" fmla="*/ 6856707 w 11057074"/>
                <a:gd name="connsiteY34" fmla="*/ 2049508 h 5450228"/>
                <a:gd name="connsiteX35" fmla="*/ 6107902 w 11057074"/>
                <a:gd name="connsiteY35" fmla="*/ 2759654 h 5450228"/>
                <a:gd name="connsiteX36" fmla="*/ 7580917 w 11057074"/>
                <a:gd name="connsiteY36" fmla="*/ 3897557 h 5450228"/>
                <a:gd name="connsiteX37" fmla="*/ 8660472 w 11057074"/>
                <a:gd name="connsiteY37" fmla="*/ 3186087 h 5450228"/>
                <a:gd name="connsiteX38" fmla="*/ 7919747 w 11057074"/>
                <a:gd name="connsiteY38" fmla="*/ 2040318 h 5450228"/>
                <a:gd name="connsiteX39" fmla="*/ 8313331 w 11057074"/>
                <a:gd name="connsiteY39" fmla="*/ 1174908 h 5450228"/>
                <a:gd name="connsiteX40" fmla="*/ 10067865 w 11057074"/>
                <a:gd name="connsiteY40" fmla="*/ 1312498 h 5450228"/>
                <a:gd name="connsiteX41" fmla="*/ 10296297 w 11057074"/>
                <a:gd name="connsiteY41" fmla="*/ 2360134 h 5450228"/>
                <a:gd name="connsiteX42" fmla="*/ 9589694 w 11057074"/>
                <a:gd name="connsiteY42" fmla="*/ 3182117 h 5450228"/>
                <a:gd name="connsiteX43" fmla="*/ 10796227 w 11057074"/>
                <a:gd name="connsiteY43" fmla="*/ 4093190 h 5450228"/>
                <a:gd name="connsiteX44" fmla="*/ 11024050 w 11057074"/>
                <a:gd name="connsiteY44" fmla="*/ 4724514 h 5450228"/>
                <a:gd name="connsiteX45" fmla="*/ 11057074 w 11057074"/>
                <a:gd name="connsiteY45" fmla="*/ 4874154 h 5450228"/>
                <a:gd name="connsiteX46" fmla="*/ 11055238 w 11057074"/>
                <a:gd name="connsiteY46" fmla="*/ 5450228 h 5450228"/>
                <a:gd name="connsiteX47" fmla="*/ 4162445 w 11057074"/>
                <a:gd name="connsiteY47" fmla="*/ 5450228 h 5450228"/>
                <a:gd name="connsiteX48" fmla="*/ 4162445 w 11057074"/>
                <a:gd name="connsiteY48" fmla="*/ 5263730 h 5450228"/>
                <a:gd name="connsiteX49" fmla="*/ 4158722 w 11057074"/>
                <a:gd name="connsiteY49" fmla="*/ 5145131 h 5450228"/>
                <a:gd name="connsiteX50" fmla="*/ 4160390 w 11057074"/>
                <a:gd name="connsiteY50" fmla="*/ 4860944 h 5450228"/>
                <a:gd name="connsiteX51" fmla="*/ 4784371 w 11057074"/>
                <a:gd name="connsiteY51" fmla="*/ 4857047 h 5450228"/>
                <a:gd name="connsiteX52" fmla="*/ 5408533 w 11057074"/>
                <a:gd name="connsiteY52" fmla="*/ 4856858 h 5450228"/>
                <a:gd name="connsiteX53" fmla="*/ 6015827 w 11057074"/>
                <a:gd name="connsiteY53" fmla="*/ 4856858 h 5450228"/>
                <a:gd name="connsiteX54" fmla="*/ 6639989 w 11057074"/>
                <a:gd name="connsiteY54" fmla="*/ 4856858 h 5450228"/>
                <a:gd name="connsiteX55" fmla="*/ 7273012 w 11057074"/>
                <a:gd name="connsiteY55" fmla="*/ 4856858 h 5450228"/>
                <a:gd name="connsiteX56" fmla="*/ 7093285 w 11057074"/>
                <a:gd name="connsiteY56" fmla="*/ 4189351 h 5450228"/>
                <a:gd name="connsiteX57" fmla="*/ 5524553 w 11057074"/>
                <a:gd name="connsiteY57" fmla="*/ 3266498 h 5450228"/>
                <a:gd name="connsiteX58" fmla="*/ 3932739 w 11057074"/>
                <a:gd name="connsiteY58" fmla="*/ 4416542 h 5450228"/>
                <a:gd name="connsiteX59" fmla="*/ 3878658 w 11057074"/>
                <a:gd name="connsiteY59" fmla="*/ 4582960 h 5450228"/>
                <a:gd name="connsiteX60" fmla="*/ 3311881 w 11057074"/>
                <a:gd name="connsiteY60" fmla="*/ 4582960 h 5450228"/>
                <a:gd name="connsiteX61" fmla="*/ 1553632 w 11057074"/>
                <a:gd name="connsiteY61" fmla="*/ 3653005 h 5450228"/>
                <a:gd name="connsiteX62" fmla="*/ 505888 w 11057074"/>
                <a:gd name="connsiteY62" fmla="*/ 4745812 h 5450228"/>
                <a:gd name="connsiteX63" fmla="*/ 501209 w 11057074"/>
                <a:gd name="connsiteY63" fmla="*/ 4874154 h 5450228"/>
                <a:gd name="connsiteX64" fmla="*/ 3021123 w 11057074"/>
                <a:gd name="connsiteY64" fmla="*/ 4874154 h 5450228"/>
                <a:gd name="connsiteX65" fmla="*/ 3021123 w 11057074"/>
                <a:gd name="connsiteY65" fmla="*/ 5450228 h 5450228"/>
                <a:gd name="connsiteX66" fmla="*/ 0 w 11057074"/>
                <a:gd name="connsiteY66" fmla="*/ 5450228 h 5450228"/>
                <a:gd name="connsiteX67" fmla="*/ 0 w 11057074"/>
                <a:gd name="connsiteY67" fmla="*/ 4874154 h 5450228"/>
                <a:gd name="connsiteX68" fmla="*/ 26862 w 11057074"/>
                <a:gd name="connsiteY68" fmla="*/ 4716600 h 5450228"/>
                <a:gd name="connsiteX69" fmla="*/ 1450616 w 11057074"/>
                <a:gd name="connsiteY69" fmla="*/ 3180851 h 5450228"/>
                <a:gd name="connsiteX70" fmla="*/ 1300391 w 11057074"/>
                <a:gd name="connsiteY70" fmla="*/ 3092344 h 5450228"/>
                <a:gd name="connsiteX71" fmla="*/ 731001 w 11057074"/>
                <a:gd name="connsiteY71" fmla="*/ 1884438 h 5450228"/>
                <a:gd name="connsiteX72" fmla="*/ 1614149 w 11057074"/>
                <a:gd name="connsiteY72" fmla="*/ 902695 h 5450228"/>
                <a:gd name="connsiteX73" fmla="*/ 3026368 w 11057074"/>
                <a:gd name="connsiteY73" fmla="*/ 1574864 h 5450228"/>
                <a:gd name="connsiteX74" fmla="*/ 2578826 w 11057074"/>
                <a:gd name="connsiteY74" fmla="*/ 3071999 h 5450228"/>
                <a:gd name="connsiteX75" fmla="*/ 2421729 w 11057074"/>
                <a:gd name="connsiteY75" fmla="*/ 3166383 h 5450228"/>
                <a:gd name="connsiteX76" fmla="*/ 3008875 w 11057074"/>
                <a:gd name="connsiteY76" fmla="*/ 3472645 h 5450228"/>
                <a:gd name="connsiteX77" fmla="*/ 3526470 w 11057074"/>
                <a:gd name="connsiteY77" fmla="*/ 3923878 h 5450228"/>
                <a:gd name="connsiteX78" fmla="*/ 5015943 w 11057074"/>
                <a:gd name="connsiteY78" fmla="*/ 2761816 h 5450228"/>
                <a:gd name="connsiteX79" fmla="*/ 4175120 w 11057074"/>
                <a:gd name="connsiteY79" fmla="*/ 1789905 h 5450228"/>
                <a:gd name="connsiteX80" fmla="*/ 4223052 w 11057074"/>
                <a:gd name="connsiteY80" fmla="*/ 928984 h 5450228"/>
                <a:gd name="connsiteX81" fmla="*/ 5505131 w 11057074"/>
                <a:gd name="connsiteY81" fmla="*/ 976 h 545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057074" h="5450228">
                  <a:moveTo>
                    <a:pt x="9181902" y="3609591"/>
                  </a:moveTo>
                  <a:cubicBezTo>
                    <a:pt x="9047443" y="3606063"/>
                    <a:pt x="8906365" y="3619611"/>
                    <a:pt x="8758407" y="3650169"/>
                  </a:cubicBezTo>
                  <a:cubicBezTo>
                    <a:pt x="8366368" y="3759695"/>
                    <a:pt x="8065574" y="3988358"/>
                    <a:pt x="7861071" y="4340891"/>
                  </a:cubicBezTo>
                  <a:cubicBezTo>
                    <a:pt x="7836197" y="4383776"/>
                    <a:pt x="7802798" y="4434182"/>
                    <a:pt x="7806102" y="4478670"/>
                  </a:cubicBezTo>
                  <a:cubicBezTo>
                    <a:pt x="7811844" y="4556014"/>
                    <a:pt x="7821190" y="4633091"/>
                    <a:pt x="7831592" y="4709619"/>
                  </a:cubicBezTo>
                  <a:lnTo>
                    <a:pt x="7854591" y="4874154"/>
                  </a:lnTo>
                  <a:lnTo>
                    <a:pt x="10563795" y="4874154"/>
                  </a:lnTo>
                  <a:lnTo>
                    <a:pt x="10534857" y="4696078"/>
                  </a:lnTo>
                  <a:cubicBezTo>
                    <a:pt x="10481466" y="4476100"/>
                    <a:pt x="10378015" y="4277184"/>
                    <a:pt x="10220334" y="4104115"/>
                  </a:cubicBezTo>
                  <a:cubicBezTo>
                    <a:pt x="9929079" y="3784438"/>
                    <a:pt x="9585278" y="3620175"/>
                    <a:pt x="9181902" y="3609591"/>
                  </a:cubicBezTo>
                  <a:close/>
                  <a:moveTo>
                    <a:pt x="9130085" y="1360141"/>
                  </a:moveTo>
                  <a:cubicBezTo>
                    <a:pt x="8814182" y="1358138"/>
                    <a:pt x="8539495" y="1561080"/>
                    <a:pt x="8444263" y="1875042"/>
                  </a:cubicBezTo>
                  <a:cubicBezTo>
                    <a:pt x="8359496" y="2154472"/>
                    <a:pt x="8479331" y="2557157"/>
                    <a:pt x="8884325" y="2727390"/>
                  </a:cubicBezTo>
                  <a:cubicBezTo>
                    <a:pt x="8961324" y="2740600"/>
                    <a:pt x="9038109" y="2763674"/>
                    <a:pt x="9115354" y="2765335"/>
                  </a:cubicBezTo>
                  <a:cubicBezTo>
                    <a:pt x="9484377" y="2773242"/>
                    <a:pt x="9794797" y="2499484"/>
                    <a:pt x="9830884" y="2140638"/>
                  </a:cubicBezTo>
                  <a:cubicBezTo>
                    <a:pt x="9867612" y="1775429"/>
                    <a:pt x="9622773" y="1442132"/>
                    <a:pt x="9267593" y="1373821"/>
                  </a:cubicBezTo>
                  <a:cubicBezTo>
                    <a:pt x="9221185" y="1364896"/>
                    <a:pt x="9175214" y="1360428"/>
                    <a:pt x="9130085" y="1360141"/>
                  </a:cubicBezTo>
                  <a:close/>
                  <a:moveTo>
                    <a:pt x="1917574" y="1358803"/>
                  </a:moveTo>
                  <a:cubicBezTo>
                    <a:pt x="1653941" y="1360816"/>
                    <a:pt x="1405146" y="1510288"/>
                    <a:pt x="1285874" y="1761882"/>
                  </a:cubicBezTo>
                  <a:cubicBezTo>
                    <a:pt x="1126484" y="2098090"/>
                    <a:pt x="1253857" y="2497199"/>
                    <a:pt x="1578474" y="2680387"/>
                  </a:cubicBezTo>
                  <a:cubicBezTo>
                    <a:pt x="1872618" y="2846386"/>
                    <a:pt x="2314603" y="2787940"/>
                    <a:pt x="2545707" y="2399509"/>
                  </a:cubicBezTo>
                  <a:cubicBezTo>
                    <a:pt x="2563767" y="2358441"/>
                    <a:pt x="2585871" y="2318639"/>
                    <a:pt x="2599254" y="2276099"/>
                  </a:cubicBezTo>
                  <a:cubicBezTo>
                    <a:pt x="2710646" y="1921947"/>
                    <a:pt x="2527343" y="1541851"/>
                    <a:pt x="2181904" y="1407623"/>
                  </a:cubicBezTo>
                  <a:cubicBezTo>
                    <a:pt x="2094977" y="1373846"/>
                    <a:pt x="2005451" y="1358133"/>
                    <a:pt x="1917574" y="1358803"/>
                  </a:cubicBezTo>
                  <a:close/>
                  <a:moveTo>
                    <a:pt x="5561275" y="595389"/>
                  </a:moveTo>
                  <a:cubicBezTo>
                    <a:pt x="5272721" y="596772"/>
                    <a:pt x="4992200" y="747805"/>
                    <a:pt x="4836775" y="1013693"/>
                  </a:cubicBezTo>
                  <a:cubicBezTo>
                    <a:pt x="4612058" y="1398129"/>
                    <a:pt x="4732920" y="1898009"/>
                    <a:pt x="5108922" y="2139265"/>
                  </a:cubicBezTo>
                  <a:cubicBezTo>
                    <a:pt x="5484011" y="2379937"/>
                    <a:pt x="5987196" y="2281467"/>
                    <a:pt x="6247917" y="1921380"/>
                  </a:cubicBezTo>
                  <a:cubicBezTo>
                    <a:pt x="6476209" y="1606084"/>
                    <a:pt x="6466098" y="1095616"/>
                    <a:pt x="6089727" y="780682"/>
                  </a:cubicBezTo>
                  <a:cubicBezTo>
                    <a:pt x="6042847" y="750086"/>
                    <a:pt x="5998137" y="715323"/>
                    <a:pt x="5948742" y="689528"/>
                  </a:cubicBezTo>
                  <a:cubicBezTo>
                    <a:pt x="5825256" y="625051"/>
                    <a:pt x="5692435" y="594760"/>
                    <a:pt x="5561275" y="595389"/>
                  </a:cubicBezTo>
                  <a:close/>
                  <a:moveTo>
                    <a:pt x="5505131" y="976"/>
                  </a:moveTo>
                  <a:cubicBezTo>
                    <a:pt x="5542537" y="-442"/>
                    <a:pt x="5580151" y="-322"/>
                    <a:pt x="5617894" y="1387"/>
                  </a:cubicBezTo>
                  <a:cubicBezTo>
                    <a:pt x="6245533" y="29821"/>
                    <a:pt x="6786950" y="460775"/>
                    <a:pt x="6948848" y="1063919"/>
                  </a:cubicBezTo>
                  <a:cubicBezTo>
                    <a:pt x="7039895" y="1403127"/>
                    <a:pt x="7008239" y="1733309"/>
                    <a:pt x="6856707" y="2049508"/>
                  </a:cubicBezTo>
                  <a:cubicBezTo>
                    <a:pt x="6705315" y="2365412"/>
                    <a:pt x="6460352" y="2590013"/>
                    <a:pt x="6107902" y="2759654"/>
                  </a:cubicBezTo>
                  <a:cubicBezTo>
                    <a:pt x="6766013" y="2951663"/>
                    <a:pt x="7249239" y="3320044"/>
                    <a:pt x="7580917" y="3897557"/>
                  </a:cubicBezTo>
                  <a:cubicBezTo>
                    <a:pt x="7866998" y="3543347"/>
                    <a:pt x="8209896" y="3309095"/>
                    <a:pt x="8660472" y="3186087"/>
                  </a:cubicBezTo>
                  <a:cubicBezTo>
                    <a:pt x="8184783" y="2934860"/>
                    <a:pt x="7916796" y="2565205"/>
                    <a:pt x="7919747" y="2040318"/>
                  </a:cubicBezTo>
                  <a:cubicBezTo>
                    <a:pt x="7921662" y="1699417"/>
                    <a:pt x="8058513" y="1405724"/>
                    <a:pt x="8313331" y="1174908"/>
                  </a:cubicBezTo>
                  <a:cubicBezTo>
                    <a:pt x="8830425" y="706527"/>
                    <a:pt x="9640553" y="769799"/>
                    <a:pt x="10067865" y="1312498"/>
                  </a:cubicBezTo>
                  <a:cubicBezTo>
                    <a:pt x="10312623" y="1623355"/>
                    <a:pt x="10393592" y="1975625"/>
                    <a:pt x="10296297" y="2360134"/>
                  </a:cubicBezTo>
                  <a:cubicBezTo>
                    <a:pt x="10200795" y="2737525"/>
                    <a:pt x="9955117" y="2996907"/>
                    <a:pt x="9589694" y="3182117"/>
                  </a:cubicBezTo>
                  <a:cubicBezTo>
                    <a:pt x="10124174" y="3338671"/>
                    <a:pt x="10524474" y="3633474"/>
                    <a:pt x="10796227" y="4093190"/>
                  </a:cubicBezTo>
                  <a:cubicBezTo>
                    <a:pt x="10915720" y="4295330"/>
                    <a:pt x="10987337" y="4506611"/>
                    <a:pt x="11024050" y="4724514"/>
                  </a:cubicBezTo>
                  <a:lnTo>
                    <a:pt x="11057074" y="4874154"/>
                  </a:lnTo>
                  <a:lnTo>
                    <a:pt x="11055238" y="5450228"/>
                  </a:lnTo>
                  <a:lnTo>
                    <a:pt x="4162445" y="5450228"/>
                  </a:lnTo>
                  <a:lnTo>
                    <a:pt x="4162445" y="5263730"/>
                  </a:lnTo>
                  <a:lnTo>
                    <a:pt x="4158722" y="5145131"/>
                  </a:lnTo>
                  <a:cubicBezTo>
                    <a:pt x="4159243" y="5054323"/>
                    <a:pt x="4161430" y="4960355"/>
                    <a:pt x="4160390" y="4860944"/>
                  </a:cubicBezTo>
                  <a:cubicBezTo>
                    <a:pt x="4372891" y="4852954"/>
                    <a:pt x="4578783" y="4857911"/>
                    <a:pt x="4784371" y="4857047"/>
                  </a:cubicBezTo>
                  <a:lnTo>
                    <a:pt x="5408533" y="4856858"/>
                  </a:lnTo>
                  <a:lnTo>
                    <a:pt x="6015827" y="4856858"/>
                  </a:lnTo>
                  <a:lnTo>
                    <a:pt x="6639989" y="4856858"/>
                  </a:lnTo>
                  <a:lnTo>
                    <a:pt x="7273012" y="4856858"/>
                  </a:lnTo>
                  <a:cubicBezTo>
                    <a:pt x="7272864" y="4610884"/>
                    <a:pt x="7195660" y="4403282"/>
                    <a:pt x="7093285" y="4189351"/>
                  </a:cubicBezTo>
                  <a:cubicBezTo>
                    <a:pt x="6739667" y="3577453"/>
                    <a:pt x="6220190" y="3265067"/>
                    <a:pt x="5524553" y="3266498"/>
                  </a:cubicBezTo>
                  <a:cubicBezTo>
                    <a:pt x="4815961" y="3267961"/>
                    <a:pt x="4162987" y="3745499"/>
                    <a:pt x="3932739" y="4416542"/>
                  </a:cubicBezTo>
                  <a:cubicBezTo>
                    <a:pt x="3914679" y="4469176"/>
                    <a:pt x="3898296" y="4522393"/>
                    <a:pt x="3878658" y="4582960"/>
                  </a:cubicBezTo>
                  <a:lnTo>
                    <a:pt x="3311881" y="4582960"/>
                  </a:lnTo>
                  <a:cubicBezTo>
                    <a:pt x="2929707" y="3675619"/>
                    <a:pt x="2107544" y="3500051"/>
                    <a:pt x="1553632" y="3653005"/>
                  </a:cubicBezTo>
                  <a:cubicBezTo>
                    <a:pt x="1023005" y="3799535"/>
                    <a:pt x="578153" y="4274434"/>
                    <a:pt x="505888" y="4745812"/>
                  </a:cubicBezTo>
                  <a:lnTo>
                    <a:pt x="501209" y="4874154"/>
                  </a:lnTo>
                  <a:lnTo>
                    <a:pt x="3021123" y="4874154"/>
                  </a:lnTo>
                  <a:lnTo>
                    <a:pt x="3021123" y="5450228"/>
                  </a:lnTo>
                  <a:lnTo>
                    <a:pt x="0" y="5450228"/>
                  </a:lnTo>
                  <a:lnTo>
                    <a:pt x="0" y="4874154"/>
                  </a:lnTo>
                  <a:lnTo>
                    <a:pt x="26862" y="4716600"/>
                  </a:lnTo>
                  <a:cubicBezTo>
                    <a:pt x="150797" y="4035463"/>
                    <a:pt x="631783" y="3428512"/>
                    <a:pt x="1450616" y="3180851"/>
                  </a:cubicBezTo>
                  <a:lnTo>
                    <a:pt x="1300391" y="3092344"/>
                  </a:lnTo>
                  <a:cubicBezTo>
                    <a:pt x="881562" y="2837607"/>
                    <a:pt x="646826" y="2359288"/>
                    <a:pt x="731001" y="1884438"/>
                  </a:cubicBezTo>
                  <a:cubicBezTo>
                    <a:pt x="820470" y="1379740"/>
                    <a:pt x="1117064" y="1042702"/>
                    <a:pt x="1614149" y="902695"/>
                  </a:cubicBezTo>
                  <a:cubicBezTo>
                    <a:pt x="2183236" y="742417"/>
                    <a:pt x="2784702" y="1033841"/>
                    <a:pt x="3026368" y="1574864"/>
                  </a:cubicBezTo>
                  <a:cubicBezTo>
                    <a:pt x="3268701" y="2117366"/>
                    <a:pt x="3080120" y="2748976"/>
                    <a:pt x="2578826" y="3071999"/>
                  </a:cubicBezTo>
                  <a:cubicBezTo>
                    <a:pt x="2527573" y="3105036"/>
                    <a:pt x="2474281" y="3134916"/>
                    <a:pt x="2421729" y="3166383"/>
                  </a:cubicBezTo>
                  <a:cubicBezTo>
                    <a:pt x="2621933" y="3268470"/>
                    <a:pt x="2829667" y="3349760"/>
                    <a:pt x="3008875" y="3472645"/>
                  </a:cubicBezTo>
                  <a:cubicBezTo>
                    <a:pt x="3191866" y="3598118"/>
                    <a:pt x="3346842" y="3764447"/>
                    <a:pt x="3526470" y="3923878"/>
                  </a:cubicBezTo>
                  <a:cubicBezTo>
                    <a:pt x="3842201" y="3353196"/>
                    <a:pt x="4329833" y="2959151"/>
                    <a:pt x="5015943" y="2761816"/>
                  </a:cubicBezTo>
                  <a:cubicBezTo>
                    <a:pt x="4575815" y="2542829"/>
                    <a:pt x="4292776" y="2232573"/>
                    <a:pt x="4175120" y="1789905"/>
                  </a:cubicBezTo>
                  <a:cubicBezTo>
                    <a:pt x="4097858" y="1499238"/>
                    <a:pt x="4115071" y="1210929"/>
                    <a:pt x="4223052" y="928984"/>
                  </a:cubicBezTo>
                  <a:cubicBezTo>
                    <a:pt x="4429609" y="389623"/>
                    <a:pt x="4944043" y="22249"/>
                    <a:pt x="5505131" y="976"/>
                  </a:cubicBezTo>
                  <a:close/>
                </a:path>
              </a:pathLst>
            </a:custGeom>
            <a:solidFill>
              <a:srgbClr val="0068B5"/>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sp>
          <p:nvSpPr>
            <p:cNvPr id="108" name="Rectangle 107">
              <a:extLst>
                <a:ext uri="{FF2B5EF4-FFF2-40B4-BE49-F238E27FC236}">
                  <a16:creationId xmlns:a16="http://schemas.microsoft.com/office/drawing/2014/main" id="{63456FF1-78E0-624C-C26B-A02D2C4BCD96}"/>
                </a:ext>
              </a:extLst>
            </p:cNvPr>
            <p:cNvSpPr/>
            <p:nvPr/>
          </p:nvSpPr>
          <p:spPr>
            <a:xfrm>
              <a:off x="3584088" y="5730721"/>
              <a:ext cx="576074" cy="576074"/>
            </a:xfrm>
            <a:prstGeom prst="rect">
              <a:avLst/>
            </a:prstGeom>
            <a:solidFill>
              <a:srgbClr val="00C7FD"/>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grpSp>
      <p:cxnSp>
        <p:nvCxnSpPr>
          <p:cNvPr id="110" name="Straight Connector 109">
            <a:extLst>
              <a:ext uri="{FF2B5EF4-FFF2-40B4-BE49-F238E27FC236}">
                <a16:creationId xmlns:a16="http://schemas.microsoft.com/office/drawing/2014/main" id="{D4C8C4FD-A6B7-3B00-E7A6-9521A0D2793A}"/>
              </a:ext>
            </a:extLst>
          </p:cNvPr>
          <p:cNvCxnSpPr>
            <a:cxnSpLocks/>
          </p:cNvCxnSpPr>
          <p:nvPr/>
        </p:nvCxnSpPr>
        <p:spPr>
          <a:xfrm>
            <a:off x="9450516" y="20682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5B0BFC-6020-AAF5-1EF1-531C187C6D50}"/>
              </a:ext>
            </a:extLst>
          </p:cNvPr>
          <p:cNvCxnSpPr>
            <a:cxnSpLocks/>
          </p:cNvCxnSpPr>
          <p:nvPr/>
        </p:nvCxnSpPr>
        <p:spPr>
          <a:xfrm>
            <a:off x="9450516" y="29826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7C108B-3403-3622-ECA5-D54BE08D1C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220"/>
          <a:stretch/>
        </p:blipFill>
        <p:spPr>
          <a:xfrm>
            <a:off x="5804170" y="2022411"/>
            <a:ext cx="3460778" cy="915934"/>
          </a:xfrm>
          <a:prstGeom prst="rect">
            <a:avLst/>
          </a:prstGeom>
        </p:spPr>
      </p:pic>
      <p:pic>
        <p:nvPicPr>
          <p:cNvPr id="11" name="Picture 10" descr="A person holding a computer&#10;&#10;Description automatically generated">
            <a:extLst>
              <a:ext uri="{FF2B5EF4-FFF2-40B4-BE49-F238E27FC236}">
                <a16:creationId xmlns:a16="http://schemas.microsoft.com/office/drawing/2014/main" id="{02BB7C26-2A52-5E14-1796-725F0D396F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1458" y="4075485"/>
            <a:ext cx="1892026" cy="2372659"/>
          </a:xfrm>
          <a:prstGeom prst="rect">
            <a:avLst/>
          </a:prstGeom>
        </p:spPr>
      </p:pic>
      <p:grpSp>
        <p:nvGrpSpPr>
          <p:cNvPr id="21" name="Group 20">
            <a:extLst>
              <a:ext uri="{FF2B5EF4-FFF2-40B4-BE49-F238E27FC236}">
                <a16:creationId xmlns:a16="http://schemas.microsoft.com/office/drawing/2014/main" id="{D2207EF8-9946-5949-65A2-383679767565}"/>
              </a:ext>
            </a:extLst>
          </p:cNvPr>
          <p:cNvGrpSpPr/>
          <p:nvPr/>
        </p:nvGrpSpPr>
        <p:grpSpPr>
          <a:xfrm>
            <a:off x="4943859" y="4223780"/>
            <a:ext cx="555772" cy="488714"/>
            <a:chOff x="4943859" y="4223780"/>
            <a:chExt cx="555772" cy="488714"/>
          </a:xfrm>
        </p:grpSpPr>
        <p:sp>
          <p:nvSpPr>
            <p:cNvPr id="13" name="Rectangle 12">
              <a:extLst>
                <a:ext uri="{FF2B5EF4-FFF2-40B4-BE49-F238E27FC236}">
                  <a16:creationId xmlns:a16="http://schemas.microsoft.com/office/drawing/2014/main" id="{BAF4A431-1719-A774-07BB-C5F6F51C014F}"/>
                </a:ext>
              </a:extLst>
            </p:cNvPr>
            <p:cNvSpPr/>
            <p:nvPr/>
          </p:nvSpPr>
          <p:spPr>
            <a:xfrm>
              <a:off x="4943859" y="4340280"/>
              <a:ext cx="372214" cy="372214"/>
            </a:xfrm>
            <a:prstGeom prst="rect">
              <a:avLst/>
            </a:prstGeom>
            <a:solidFill>
              <a:schemeClr val="accent1">
                <a:alpha val="7177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7" name="Rectangle 16">
              <a:extLst>
                <a:ext uri="{FF2B5EF4-FFF2-40B4-BE49-F238E27FC236}">
                  <a16:creationId xmlns:a16="http://schemas.microsoft.com/office/drawing/2014/main" id="{FB139584-D259-2FF8-B471-B7FA8F50428E}"/>
                </a:ext>
              </a:extLst>
            </p:cNvPr>
            <p:cNvSpPr/>
            <p:nvPr/>
          </p:nvSpPr>
          <p:spPr>
            <a:xfrm>
              <a:off x="5201491" y="4223780"/>
              <a:ext cx="233000" cy="233000"/>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9" name="Rectangle 18">
              <a:extLst>
                <a:ext uri="{FF2B5EF4-FFF2-40B4-BE49-F238E27FC236}">
                  <a16:creationId xmlns:a16="http://schemas.microsoft.com/office/drawing/2014/main" id="{E0538609-3741-83C9-3904-CF2EAE0A35CF}"/>
                </a:ext>
              </a:extLst>
            </p:cNvPr>
            <p:cNvSpPr/>
            <p:nvPr/>
          </p:nvSpPr>
          <p:spPr>
            <a:xfrm>
              <a:off x="5361169" y="4386446"/>
              <a:ext cx="138462" cy="138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pic>
        <p:nvPicPr>
          <p:cNvPr id="6" name="Graphic 5" descr="Shield Tick with solid fill">
            <a:extLst>
              <a:ext uri="{FF2B5EF4-FFF2-40B4-BE49-F238E27FC236}">
                <a16:creationId xmlns:a16="http://schemas.microsoft.com/office/drawing/2014/main" id="{4CE72065-8312-E027-A4A5-08E4BA52AD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91006" y="6198325"/>
            <a:ext cx="402771" cy="402771"/>
          </a:xfrm>
          <a:prstGeom prst="rect">
            <a:avLst/>
          </a:prstGeom>
        </p:spPr>
      </p:pic>
      <p:pic>
        <p:nvPicPr>
          <p:cNvPr id="9" name="Graphic 8" descr="Server with solid fill">
            <a:extLst>
              <a:ext uri="{FF2B5EF4-FFF2-40B4-BE49-F238E27FC236}">
                <a16:creationId xmlns:a16="http://schemas.microsoft.com/office/drawing/2014/main" id="{045420F8-9A2E-45CD-0E6C-A7E7E800C3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10647" y="4304213"/>
            <a:ext cx="579120" cy="579120"/>
          </a:xfrm>
          <a:prstGeom prst="rect">
            <a:avLst/>
          </a:prstGeom>
        </p:spPr>
      </p:pic>
      <p:pic>
        <p:nvPicPr>
          <p:cNvPr id="10" name="Picture 9" descr="A blue and white logo">
            <a:extLst>
              <a:ext uri="{FF2B5EF4-FFF2-40B4-BE49-F238E27FC236}">
                <a16:creationId xmlns:a16="http://schemas.microsoft.com/office/drawing/2014/main" id="{AB780AB1-8092-A688-6131-DF7A916A7E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7896" y="1118782"/>
            <a:ext cx="1282934" cy="721650"/>
          </a:xfrm>
          <a:prstGeom prst="rect">
            <a:avLst/>
          </a:prstGeom>
        </p:spPr>
      </p:pic>
      <p:pic>
        <p:nvPicPr>
          <p:cNvPr id="22" name="Picture 21" descr="A blue and white logo&#10;&#10;Description automatically generated">
            <a:extLst>
              <a:ext uri="{FF2B5EF4-FFF2-40B4-BE49-F238E27FC236}">
                <a16:creationId xmlns:a16="http://schemas.microsoft.com/office/drawing/2014/main" id="{35D98C3C-B761-C909-A8EF-2B9D49B366C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53844" y="1282068"/>
            <a:ext cx="935856" cy="526419"/>
          </a:xfrm>
          <a:prstGeom prst="rect">
            <a:avLst/>
          </a:prstGeom>
        </p:spPr>
      </p:pic>
      <p:graphicFrame>
        <p:nvGraphicFramePr>
          <p:cNvPr id="23" name="Table 22">
            <a:extLst>
              <a:ext uri="{FF2B5EF4-FFF2-40B4-BE49-F238E27FC236}">
                <a16:creationId xmlns:a16="http://schemas.microsoft.com/office/drawing/2014/main" id="{D3C1F230-7CF4-43BA-FF69-FD31F895F1BA}"/>
              </a:ext>
            </a:extLst>
          </p:cNvPr>
          <p:cNvGraphicFramePr>
            <a:graphicFrameLocks noGrp="1"/>
          </p:cNvGraphicFramePr>
          <p:nvPr/>
        </p:nvGraphicFramePr>
        <p:xfrm>
          <a:off x="9307286" y="2404774"/>
          <a:ext cx="2815046" cy="488648"/>
        </p:xfrm>
        <a:graphic>
          <a:graphicData uri="http://schemas.openxmlformats.org/drawingml/2006/table">
            <a:tbl>
              <a:tblPr firstRow="1" bandRow="1">
                <a:tableStyleId>{5C22544A-7EE6-4342-B048-85BDC9FD1C3A}</a:tableStyleId>
              </a:tblPr>
              <a:tblGrid>
                <a:gridCol w="1489166">
                  <a:extLst>
                    <a:ext uri="{9D8B030D-6E8A-4147-A177-3AD203B41FA5}">
                      <a16:colId xmlns:a16="http://schemas.microsoft.com/office/drawing/2014/main" val="201983742"/>
                    </a:ext>
                  </a:extLst>
                </a:gridCol>
                <a:gridCol w="1325880">
                  <a:extLst>
                    <a:ext uri="{9D8B030D-6E8A-4147-A177-3AD203B41FA5}">
                      <a16:colId xmlns:a16="http://schemas.microsoft.com/office/drawing/2014/main" val="1118572831"/>
                    </a:ext>
                  </a:extLst>
                </a:gridCol>
              </a:tblGrid>
              <a:tr h="244324">
                <a:tc>
                  <a:txBody>
                    <a:bodyPr/>
                    <a:lstStyle/>
                    <a:p>
                      <a:r>
                        <a:rPr lang="en-US" sz="900" b="0" dirty="0">
                          <a:solidFill>
                            <a:schemeClr val="tx2"/>
                          </a:solidFill>
                        </a:rPr>
                        <a:t>Web &amp; Microservices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2"/>
                          </a:solidFill>
                        </a:rPr>
                        <a:t>Database &amp; Analytics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7343707"/>
                  </a:ext>
                </a:extLst>
              </a:tr>
              <a:tr h="244324">
                <a:tc>
                  <a:txBody>
                    <a:bodyPr/>
                    <a:lstStyle/>
                    <a:p>
                      <a:r>
                        <a:rPr lang="en-US" sz="900" b="0" dirty="0">
                          <a:solidFill>
                            <a:schemeClr val="tx2"/>
                          </a:solidFill>
                        </a:rPr>
                        <a:t>Infrastructure &amp; Storage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dirty="0">
                          <a:solidFill>
                            <a:schemeClr val="tx2"/>
                          </a:solidFill>
                        </a:rPr>
                        <a:t>Networking &amp; Edge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1344932"/>
                  </a:ext>
                </a:extLst>
              </a:tr>
            </a:tbl>
          </a:graphicData>
        </a:graphic>
      </p:graphicFrame>
      <p:sp>
        <p:nvSpPr>
          <p:cNvPr id="3" name="TextBox 2">
            <a:extLst>
              <a:ext uri="{FF2B5EF4-FFF2-40B4-BE49-F238E27FC236}">
                <a16:creationId xmlns:a16="http://schemas.microsoft.com/office/drawing/2014/main" id="{92C05DA2-10F0-CBE8-F854-D3EFE88AABF8}"/>
              </a:ext>
            </a:extLst>
          </p:cNvPr>
          <p:cNvSpPr txBox="1"/>
          <p:nvPr/>
        </p:nvSpPr>
        <p:spPr>
          <a:xfrm>
            <a:off x="647781" y="6290534"/>
            <a:ext cx="2471203" cy="656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1,</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rPr>
              <a:t> See E-core section in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hlinkClick r:id="rId10"/>
              </a:rPr>
              <a:t>Refresh Pitch Deck</a:t>
            </a:r>
            <a:endPar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2,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See [7G1, 7D1, 7W4, 7N1, 7N2 ]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 (Database, Web, Media and Networking workloads)</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3</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[7T4]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Arial"/>
              </a:rPr>
              <a:t>4</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See [7T3] at intel.com/</a:t>
            </a:r>
            <a:r>
              <a:rPr kumimoji="0" lang="en-US" sz="500" b="0" i="0" u="none" strike="noStrike" kern="1200" cap="none" spc="0" normalizeH="0" baseline="0" noProof="0" dirty="0" err="1">
                <a:ln>
                  <a:noFill/>
                </a:ln>
                <a:solidFill>
                  <a:srgbClr val="004A86"/>
                </a:solidFill>
                <a:effectLst/>
                <a:uLnTx/>
                <a:uFillTx/>
                <a:latin typeface="IntelOne Text" panose="020B0503020203020204" pitchFamily="34" charset="0"/>
                <a:cs typeface="Arial"/>
              </a:rPr>
              <a:t>processorclaims</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rPr>
              <a:t>: Intel® Xeon® 6. Results may vary</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Arial"/>
            </a:endParaRPr>
          </a:p>
        </p:txBody>
      </p:sp>
      <p:sp>
        <p:nvSpPr>
          <p:cNvPr id="24" name="TextBox 23">
            <a:extLst>
              <a:ext uri="{FF2B5EF4-FFF2-40B4-BE49-F238E27FC236}">
                <a16:creationId xmlns:a16="http://schemas.microsoft.com/office/drawing/2014/main" id="{75BAF893-A442-8644-7193-EAF613A0030A}"/>
              </a:ext>
            </a:extLst>
          </p:cNvPr>
          <p:cNvSpPr txBox="1"/>
          <p:nvPr/>
        </p:nvSpPr>
        <p:spPr>
          <a:xfrm>
            <a:off x="523373" y="776038"/>
            <a:ext cx="28575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IntelOne Text"/>
                <a:cs typeface="Arial"/>
              </a:rPr>
              <a:t>Explore the full </a:t>
            </a:r>
            <a:r>
              <a:rPr kumimoji="0" lang="en-US" sz="900" b="0" i="1" u="none" strike="noStrike" kern="1200" cap="none" spc="0" normalizeH="0" baseline="0" noProof="0" dirty="0">
                <a:ln>
                  <a:noFill/>
                </a:ln>
                <a:solidFill>
                  <a:srgbClr val="000000"/>
                </a:solidFill>
                <a:effectLst/>
                <a:uLnTx/>
                <a:uFillTx/>
                <a:latin typeface="IntelOne Text"/>
                <a:cs typeface="Arial"/>
                <a:hlinkClick r:id="rId10"/>
              </a:rPr>
              <a:t>Data Center Refresh Pitch Deck</a:t>
            </a:r>
            <a:endParaRPr kumimoji="0" lang="en-US" sz="900" b="0" i="1" u="none" strike="noStrike" kern="1200" cap="none" spc="0" normalizeH="0" baseline="0" noProof="0" dirty="0">
              <a:ln>
                <a:noFill/>
              </a:ln>
              <a:solidFill>
                <a:srgbClr val="000000"/>
              </a:solidFill>
              <a:effectLst/>
              <a:uLnTx/>
              <a:uFillTx/>
              <a:latin typeface="IntelOne Text"/>
              <a:cs typeface="Arial"/>
            </a:endParaRPr>
          </a:p>
        </p:txBody>
      </p:sp>
    </p:spTree>
    <p:extLst>
      <p:ext uri="{BB962C8B-B14F-4D97-AF65-F5344CB8AC3E}">
        <p14:creationId xmlns:p14="http://schemas.microsoft.com/office/powerpoint/2010/main" val="181577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8E4DDFD7-1A95-8EEB-36CC-AE45FD05F966}"/>
              </a:ext>
            </a:extLst>
          </p:cNvPr>
          <p:cNvGrpSpPr/>
          <p:nvPr/>
        </p:nvGrpSpPr>
        <p:grpSpPr>
          <a:xfrm>
            <a:off x="3264822" y="838986"/>
            <a:ext cx="5767691" cy="5793828"/>
            <a:chOff x="3264822" y="838986"/>
            <a:chExt cx="5767691" cy="5793828"/>
          </a:xfrm>
        </p:grpSpPr>
        <p:sp>
          <p:nvSpPr>
            <p:cNvPr id="56" name="Rectangle 55">
              <a:extLst>
                <a:ext uri="{FF2B5EF4-FFF2-40B4-BE49-F238E27FC236}">
                  <a16:creationId xmlns:a16="http://schemas.microsoft.com/office/drawing/2014/main" id="{2ECF7941-105B-4F5F-0C33-264361BA4396}"/>
                </a:ext>
              </a:extLst>
            </p:cNvPr>
            <p:cNvSpPr/>
            <p:nvPr/>
          </p:nvSpPr>
          <p:spPr>
            <a:xfrm>
              <a:off x="3264822" y="838986"/>
              <a:ext cx="5751985" cy="5793828"/>
            </a:xfrm>
            <a:prstGeom prst="rect">
              <a:avLst/>
            </a:prstGeom>
            <a:solidFill>
              <a:schemeClr val="bg1">
                <a:alpha val="36000"/>
              </a:schemeClr>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5" name="Rectangle 54">
              <a:extLst>
                <a:ext uri="{FF2B5EF4-FFF2-40B4-BE49-F238E27FC236}">
                  <a16:creationId xmlns:a16="http://schemas.microsoft.com/office/drawing/2014/main" id="{920FFB12-A73C-B45C-9801-3CD986C4B8B1}"/>
                </a:ext>
              </a:extLst>
            </p:cNvPr>
            <p:cNvSpPr/>
            <p:nvPr/>
          </p:nvSpPr>
          <p:spPr>
            <a:xfrm>
              <a:off x="3280528" y="838986"/>
              <a:ext cx="5751985" cy="5793828"/>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sp>
        <p:nvSpPr>
          <p:cNvPr id="2" name="Title 1">
            <a:extLst>
              <a:ext uri="{FF2B5EF4-FFF2-40B4-BE49-F238E27FC236}">
                <a16:creationId xmlns:a16="http://schemas.microsoft.com/office/drawing/2014/main" id="{A3707B34-D54F-4ECE-A26A-56F41EC36868}"/>
              </a:ext>
            </a:extLst>
          </p:cNvPr>
          <p:cNvSpPr>
            <a:spLocks noGrp="1"/>
          </p:cNvSpPr>
          <p:nvPr>
            <p:ph type="title"/>
          </p:nvPr>
        </p:nvSpPr>
        <p:spPr>
          <a:xfrm>
            <a:off x="502934" y="86885"/>
            <a:ext cx="10972093" cy="841664"/>
          </a:xfrm>
        </p:spPr>
        <p:txBody>
          <a:bodyPr>
            <a:normAutofit fontScale="90000"/>
          </a:bodyPr>
          <a:lstStyle/>
          <a:p>
            <a:r>
              <a:rPr lang="en-US" dirty="0">
                <a:solidFill>
                  <a:schemeClr val="accent1"/>
                </a:solidFill>
              </a:rPr>
              <a:t>Infrastructure Refresh with 5</a:t>
            </a:r>
            <a:r>
              <a:rPr lang="en-US" baseline="30000" dirty="0">
                <a:solidFill>
                  <a:schemeClr val="accent1"/>
                </a:solidFill>
              </a:rPr>
              <a:t>th</a:t>
            </a:r>
            <a:r>
              <a:rPr lang="en-US" dirty="0">
                <a:solidFill>
                  <a:schemeClr val="accent1"/>
                </a:solidFill>
              </a:rPr>
              <a:t> Gen Intel® Xeon® Processors</a:t>
            </a:r>
          </a:p>
        </p:txBody>
      </p:sp>
      <p:sp>
        <p:nvSpPr>
          <p:cNvPr id="4" name="Rectangle 3">
            <a:extLst>
              <a:ext uri="{FF2B5EF4-FFF2-40B4-BE49-F238E27FC236}">
                <a16:creationId xmlns:a16="http://schemas.microsoft.com/office/drawing/2014/main" id="{83088DD6-2D45-ECAC-3CAE-2CBF7F340EC1}"/>
              </a:ext>
            </a:extLst>
          </p:cNvPr>
          <p:cNvSpPr/>
          <p:nvPr/>
        </p:nvSpPr>
        <p:spPr>
          <a:xfrm>
            <a:off x="609510" y="1334751"/>
            <a:ext cx="2968626" cy="4902546"/>
          </a:xfrm>
          <a:prstGeom prst="rect">
            <a:avLst/>
          </a:prstGeom>
          <a:gradFill>
            <a:gsLst>
              <a:gs pos="0">
                <a:schemeClr val="tx2">
                  <a:lumMod val="75000"/>
                </a:schemeClr>
              </a:gs>
              <a:gs pos="83000">
                <a:schemeClr val="accent1"/>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5" name="TextBox 4">
            <a:extLst>
              <a:ext uri="{FF2B5EF4-FFF2-40B4-BE49-F238E27FC236}">
                <a16:creationId xmlns:a16="http://schemas.microsoft.com/office/drawing/2014/main" id="{FEEFBFA5-1C47-D3FF-1412-89CA9590788C}"/>
              </a:ext>
            </a:extLst>
          </p:cNvPr>
          <p:cNvSpPr txBox="1"/>
          <p:nvPr/>
        </p:nvSpPr>
        <p:spPr>
          <a:xfrm>
            <a:off x="603107" y="1334751"/>
            <a:ext cx="2975029" cy="4739759"/>
          </a:xfrm>
          <a:prstGeom prst="rect">
            <a:avLst/>
          </a:prstGeom>
          <a:noFill/>
        </p:spPr>
        <p:txBody>
          <a:bodyPr wrap="square" lIns="182880" tIns="182880" rIns="182880" rtlCol="0">
            <a:spAutoFit/>
          </a:bodyPr>
          <a:lstStyle/>
          <a:p>
            <a:pPr marL="731520" marR="0" lvl="0" indent="0" algn="l" defTabSz="914400" rtl="0" eaLnBrk="1" fontAlgn="auto" latinLnBrk="0" hangingPunct="1">
              <a:lnSpc>
                <a:spcPct val="100000"/>
              </a:lnSpc>
              <a:spcBef>
                <a:spcPts val="0"/>
              </a:spcBef>
              <a:spcAft>
                <a:spcPts val="4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The Pitch</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Enterprise customers are always seeking improved performance with better efficiency and TCO.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Customers might be afraid to refresh and modernize their data infrastructure because of the cost required and overall time commitment.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By refreshing infrastructure with 5</a:t>
            </a:r>
            <a:r>
              <a:rPr kumimoji="0" lang="en-US" sz="900" b="0" i="0" u="none" strike="noStrike" kern="1200" cap="none" spc="0" normalizeH="0" baseline="30000" noProof="0" dirty="0">
                <a:ln>
                  <a:noFill/>
                </a:ln>
                <a:solidFill>
                  <a:srgbClr val="FFFFFF"/>
                </a:solidFill>
                <a:effectLst/>
                <a:uLnTx/>
                <a:uFillTx/>
                <a:latin typeface="IntelOne Text"/>
                <a:cs typeface="Arial"/>
              </a:rPr>
              <a:t>th</a:t>
            </a:r>
            <a:r>
              <a:rPr kumimoji="0" lang="en-US" sz="900" b="0" i="0" u="none" strike="noStrike" kern="1200" cap="none" spc="0" normalizeH="0" baseline="0" noProof="0" dirty="0">
                <a:ln>
                  <a:noFill/>
                </a:ln>
                <a:solidFill>
                  <a:srgbClr val="FFFFFF"/>
                </a:solidFill>
                <a:effectLst/>
                <a:uLnTx/>
                <a:uFillTx/>
                <a:latin typeface="IntelOne Text"/>
                <a:cs typeface="Arial"/>
              </a:rPr>
              <a:t> Gen Intel® Xeon® Scalable processors, customers can consolidate server count and experience gains like:</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Lower TCO</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Improved workload performance G2G and vs. AMD EPYC</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1" u="none" strike="noStrike" kern="1200" cap="none" spc="0" normalizeH="0" baseline="0" noProof="0" dirty="0">
                <a:ln>
                  <a:noFill/>
                </a:ln>
                <a:solidFill>
                  <a:srgbClr val="FFFFFF"/>
                </a:solidFill>
                <a:effectLst/>
                <a:uLnTx/>
                <a:uFillTx/>
                <a:latin typeface="IntelOne Text"/>
                <a:cs typeface="Arial"/>
              </a:rPr>
              <a:t>Greater efficiency and perf/watt</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IntelOne Text Medium" panose="020B0503020203020204" pitchFamily="34" charset="77"/>
                <a:cs typeface="Arial"/>
              </a:rPr>
              <a:t>Customer Challenges/Pain Points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Rising compute costs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Inability to justify investment and quickly achieve ROI</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Performance inefficiencies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Pressure to operate more efficiently with better TCO/sustainability grades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Security concerns</a:t>
            </a:r>
          </a:p>
          <a:p>
            <a:pPr marL="109728" marR="0" lvl="0" indent="-10972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900" b="0" i="0" u="none" strike="noStrike" kern="1200" cap="none" spc="0" normalizeH="0" baseline="0" noProof="0" dirty="0">
                <a:ln>
                  <a:noFill/>
                </a:ln>
                <a:solidFill>
                  <a:srgbClr val="FFFFFF"/>
                </a:solidFill>
                <a:effectLst/>
                <a:uLnTx/>
                <a:uFillTx/>
                <a:latin typeface="IntelOne Text"/>
                <a:cs typeface="Arial"/>
              </a:rPr>
              <a:t>Addressing modern and evolving workloads</a:t>
            </a:r>
          </a:p>
        </p:txBody>
      </p:sp>
      <p:sp>
        <p:nvSpPr>
          <p:cNvPr id="8" name="Google Shape;281;g261fa9ba1df_0_0">
            <a:extLst>
              <a:ext uri="{FF2B5EF4-FFF2-40B4-BE49-F238E27FC236}">
                <a16:creationId xmlns:a16="http://schemas.microsoft.com/office/drawing/2014/main" id="{4924AC49-6949-971D-F7C3-FF5FD75BDAFA}"/>
              </a:ext>
            </a:extLst>
          </p:cNvPr>
          <p:cNvSpPr txBox="1"/>
          <p:nvPr/>
        </p:nvSpPr>
        <p:spPr>
          <a:xfrm>
            <a:off x="3372534" y="919938"/>
            <a:ext cx="5568601" cy="333352"/>
          </a:xfrm>
          <a:prstGeom prst="rect">
            <a:avLst/>
          </a:prstGeom>
          <a:noFill/>
          <a:ln>
            <a:noFill/>
          </a:ln>
        </p:spPr>
        <p:txBody>
          <a:bodyPr spcFirstLastPara="1" wrap="square" lIns="73150" tIns="36575" rIns="73150" bIns="36575" anchor="t" anchorCtr="0">
            <a:noAutofit/>
          </a:bodyPr>
          <a:lstStyle/>
          <a:p>
            <a:pPr marL="0" marR="0" lvl="0" indent="0" algn="ctr" defTabSz="914400" rtl="0" eaLnBrk="1" fontAlgn="auto" latinLnBrk="0" hangingPunct="1">
              <a:lnSpc>
                <a:spcPct val="100000"/>
              </a:lnSpc>
              <a:spcBef>
                <a:spcPts val="0"/>
              </a:spcBef>
              <a:spcAft>
                <a:spcPts val="0"/>
              </a:spcAft>
              <a:buClr>
                <a:srgbClr val="004A86"/>
              </a:buClr>
              <a:buSzPts val="1050"/>
              <a:buFontTx/>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Key Value Propositions – Refresh with 5th Gen Intel Xeon</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endParaRPr>
          </a:p>
        </p:txBody>
      </p:sp>
      <p:sp>
        <p:nvSpPr>
          <p:cNvPr id="12" name="TextBox 11">
            <a:extLst>
              <a:ext uri="{FF2B5EF4-FFF2-40B4-BE49-F238E27FC236}">
                <a16:creationId xmlns:a16="http://schemas.microsoft.com/office/drawing/2014/main" id="{F39BDC69-CB62-5D30-731D-C941F819C538}"/>
              </a:ext>
            </a:extLst>
          </p:cNvPr>
          <p:cNvSpPr txBox="1"/>
          <p:nvPr/>
        </p:nvSpPr>
        <p:spPr>
          <a:xfrm>
            <a:off x="5967622" y="3070418"/>
            <a:ext cx="591647" cy="461665"/>
          </a:xfrm>
          <a:prstGeom prst="rect">
            <a:avLst/>
          </a:prstGeom>
          <a:noFill/>
        </p:spPr>
        <p:txBody>
          <a:bodyPr wrap="square" lIns="0" rIns="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10X</a:t>
            </a:r>
            <a:r>
              <a:rPr kumimoji="0" lang="en-US" sz="1400" b="0" i="0" u="none" strike="noStrike" kern="1200" cap="none" spc="0" normalizeH="0" baseline="0" noProof="0" dirty="0">
                <a:ln>
                  <a:noFill/>
                </a:ln>
                <a:solidFill>
                  <a:srgbClr val="0068B5"/>
                </a:solidFill>
                <a:effectLst/>
                <a:uLnTx/>
                <a:uFillTx/>
                <a:latin typeface="IntelOne Text Bold" panose="020B0803020203020204" pitchFamily="34" charset="0"/>
                <a:cs typeface="Helvetica Neue"/>
              </a:rPr>
              <a:t> </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14" name="Google Shape;282;g261fa9ba1df_0_0">
            <a:extLst>
              <a:ext uri="{FF2B5EF4-FFF2-40B4-BE49-F238E27FC236}">
                <a16:creationId xmlns:a16="http://schemas.microsoft.com/office/drawing/2014/main" id="{8505509B-E376-74A0-FEB0-F282324D8E3A}"/>
              </a:ext>
            </a:extLst>
          </p:cNvPr>
          <p:cNvSpPr txBox="1"/>
          <p:nvPr/>
        </p:nvSpPr>
        <p:spPr>
          <a:xfrm>
            <a:off x="9202253" y="5562517"/>
            <a:ext cx="2902566" cy="1023327"/>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900" b="1" i="0" u="none" strike="noStrike" kern="1200" cap="none" spc="0" normalizeH="0" baseline="0" noProof="0" dirty="0">
                <a:ln>
                  <a:noFill/>
                </a:ln>
                <a:solidFill>
                  <a:srgbClr val="0068B5"/>
                </a:solidFill>
                <a:effectLst/>
                <a:uLnTx/>
                <a:uFillTx/>
                <a:latin typeface="IntelOne Text Bold" panose="020B0503020203020204" pitchFamily="34" charset="0"/>
                <a:ea typeface="Arial"/>
                <a:cs typeface="Arial"/>
                <a:sym typeface="Arial"/>
              </a:rPr>
              <a:t>Target customer personas </a:t>
            </a:r>
            <a:endParaRPr kumimoji="0" sz="1100" b="0" i="0" u="none" strike="noStrike" kern="1200" cap="none" spc="0" normalizeH="0" baseline="0" noProof="0" dirty="0">
              <a:ln>
                <a:noFill/>
              </a:ln>
              <a:solidFill>
                <a:srgbClr val="0068B5"/>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BEST: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Chief Technology Officer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BETTER: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Infrastructure Manager/Director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9653" marR="0" lvl="0" indent="0" algn="l" defTabSz="914400" rtl="0" eaLnBrk="1" fontAlgn="auto" latinLnBrk="0" hangingPunct="1">
              <a:lnSpc>
                <a:spcPct val="100000"/>
              </a:lnSpc>
              <a:spcBef>
                <a:spcPts val="600"/>
              </a:spcBef>
              <a:spcAft>
                <a:spcPts val="0"/>
              </a:spcAft>
              <a:buClr>
                <a:srgbClr val="181818"/>
              </a:buClr>
              <a:buSzPts val="1000"/>
              <a:buFont typeface="Arial"/>
              <a:buNone/>
              <a:tabLst/>
              <a:defRPr/>
            </a:pPr>
            <a:r>
              <a:rPr kumimoji="0" lang="en-US" sz="800" b="1" i="0" u="none" strike="noStrike" kern="1200" cap="none" spc="0" normalizeH="0" baseline="0" noProof="0" dirty="0">
                <a:ln>
                  <a:noFill/>
                </a:ln>
                <a:solidFill>
                  <a:srgbClr val="000000"/>
                </a:solidFill>
                <a:effectLst/>
                <a:uLnTx/>
                <a:uFillTx/>
                <a:latin typeface="IntelOne Text Bold" panose="020B0503020203020204" pitchFamily="34" charset="0"/>
                <a:ea typeface="Arial"/>
                <a:cs typeface="Arial"/>
                <a:sym typeface="Arial"/>
              </a:rPr>
              <a:t>GOOD: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ea typeface="Arial"/>
                <a:cs typeface="Arial"/>
                <a:sym typeface="Arial"/>
              </a:rPr>
              <a:t>IT Manager</a:t>
            </a:r>
            <a:endParaRPr kumimoji="0"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a:p>
            <a:pPr marL="0" marR="0" lvl="0" indent="0" algn="l" defTabSz="914400" rtl="0" eaLnBrk="1" fontAlgn="auto" latinLnBrk="0" hangingPunct="1">
              <a:lnSpc>
                <a:spcPct val="100000"/>
              </a:lnSpc>
              <a:spcBef>
                <a:spcPts val="600"/>
              </a:spcBef>
              <a:spcAft>
                <a:spcPts val="0"/>
              </a:spcAft>
              <a:buClr>
                <a:srgbClr val="000000"/>
              </a:buClr>
              <a:buSzPts val="800"/>
              <a:buFont typeface="Arial"/>
              <a:buNone/>
              <a:tabLst/>
              <a:defRPr/>
            </a:pPr>
            <a:endParaRPr kumimoji="0" sz="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287;g261fa9ba1df_0_0">
            <a:extLst>
              <a:ext uri="{FF2B5EF4-FFF2-40B4-BE49-F238E27FC236}">
                <a16:creationId xmlns:a16="http://schemas.microsoft.com/office/drawing/2014/main" id="{FF57121A-10D5-09ED-5F94-4FD01721020B}"/>
              </a:ext>
            </a:extLst>
          </p:cNvPr>
          <p:cNvSpPr txBox="1"/>
          <p:nvPr/>
        </p:nvSpPr>
        <p:spPr>
          <a:xfrm>
            <a:off x="9202253" y="3764291"/>
            <a:ext cx="2847299" cy="1746602"/>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Customer Targeting</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kumimoji="0" lang="en-US" sz="800" b="1" i="0" u="none" strike="noStrike" kern="1200" cap="none" spc="0" normalizeH="0" baseline="0" noProof="0" dirty="0">
                <a:ln>
                  <a:noFill/>
                </a:ln>
                <a:solidFill>
                  <a:srgbClr val="0068B5"/>
                </a:solidFill>
                <a:effectLst/>
                <a:uLnTx/>
                <a:uFillTx/>
                <a:latin typeface="IntelOne Text Bold" panose="020B0503020203020204" pitchFamily="34" charset="77"/>
                <a:ea typeface="Arial"/>
                <a:cs typeface="Arial"/>
                <a:sym typeface="Arial"/>
              </a:rPr>
              <a:t>Customers that check any of these boxes:</a:t>
            </a:r>
            <a:endParaRPr kumimoji="0" sz="800" b="1" i="0" u="none" strike="noStrike" kern="1200" cap="none" spc="0" normalizeH="0" baseline="0" noProof="0" dirty="0">
              <a:ln>
                <a:noFill/>
              </a:ln>
              <a:solidFill>
                <a:srgbClr val="0068B5"/>
              </a:solidFill>
              <a:effectLst/>
              <a:uLnTx/>
              <a:uFillTx/>
              <a:latin typeface="IntelOne Text Bold"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Current Xeon customers</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cs typeface="Arial"/>
                <a:sym typeface="Arial"/>
              </a:rPr>
              <a:t>Want to remain on Xeon or exploring competitive refresh options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Looking to improve performance particularly across AI workloads </a:t>
            </a:r>
          </a:p>
          <a:p>
            <a:pPr marL="109728" marR="0" lvl="0" indent="-109728" algn="l" defTabSz="914400" rtl="0" eaLnBrk="1" fontAlgn="auto" latinLnBrk="0" hangingPunct="1">
              <a:lnSpc>
                <a:spcPct val="100000"/>
              </a:lnSpc>
              <a:spcBef>
                <a:spcPts val="600"/>
              </a:spcBef>
              <a:spcAft>
                <a:spcPts val="0"/>
              </a:spcAft>
              <a:buClr>
                <a:srgbClr val="000000"/>
              </a:buClr>
              <a:buSzPct val="100000"/>
              <a:buFont typeface="Wingdings" pitchFamily="2" charset="2"/>
              <a:buChar char="§"/>
              <a:tabLst/>
              <a:defRPr/>
            </a:pPr>
            <a:r>
              <a:rPr kumimoji="0" lang="en-US" sz="900" b="0" i="0" u="none" strike="noStrike" kern="1200" cap="none" spc="0" normalizeH="0" baseline="0" noProof="0" dirty="0">
                <a:ln>
                  <a:noFill/>
                </a:ln>
                <a:solidFill>
                  <a:srgbClr val="000000"/>
                </a:solidFill>
                <a:effectLst/>
                <a:uLnTx/>
                <a:uFillTx/>
                <a:latin typeface="IntelOne Text" panose="020B0503020203020204" pitchFamily="34" charset="77"/>
                <a:ea typeface="Arial"/>
                <a:cs typeface="Arial"/>
                <a:sym typeface="Arial"/>
              </a:rPr>
              <a:t>Targeting improvements in efficiency and TCO with server consolidation </a:t>
            </a:r>
            <a:endParaRPr kumimoji="0" sz="900" b="0" i="0" u="none" strike="noStrike" kern="1200" cap="none" spc="0" normalizeH="0" baseline="0" noProof="0" dirty="0">
              <a:ln>
                <a:noFill/>
              </a:ln>
              <a:solidFill>
                <a:srgbClr val="000000"/>
              </a:solidFill>
              <a:effectLst/>
              <a:uLnTx/>
              <a:uFillTx/>
              <a:latin typeface="IntelOne Text" panose="020B0503020203020204" pitchFamily="34" charset="77"/>
              <a:cs typeface="Arial"/>
            </a:endParaRPr>
          </a:p>
        </p:txBody>
      </p:sp>
      <p:cxnSp>
        <p:nvCxnSpPr>
          <p:cNvPr id="16" name="Google Shape;288;g261fa9ba1df_0_0">
            <a:extLst>
              <a:ext uri="{FF2B5EF4-FFF2-40B4-BE49-F238E27FC236}">
                <a16:creationId xmlns:a16="http://schemas.microsoft.com/office/drawing/2014/main" id="{96873D42-D5B4-79E3-16BE-F76F15B63CBB}"/>
              </a:ext>
            </a:extLst>
          </p:cNvPr>
          <p:cNvCxnSpPr>
            <a:cxnSpLocks/>
          </p:cNvCxnSpPr>
          <p:nvPr/>
        </p:nvCxnSpPr>
        <p:spPr>
          <a:xfrm>
            <a:off x="8687935" y="2959911"/>
            <a:ext cx="0" cy="0"/>
          </a:xfrm>
          <a:prstGeom prst="straightConnector1">
            <a:avLst/>
          </a:prstGeom>
          <a:noFill/>
          <a:ln w="12700" cap="flat" cmpd="sng">
            <a:solidFill>
              <a:schemeClr val="accent5"/>
            </a:solidFill>
            <a:prstDash val="solid"/>
            <a:miter lim="800000"/>
            <a:headEnd type="none" w="sm" len="sm"/>
            <a:tailEnd type="none" w="sm" len="sm"/>
          </a:ln>
        </p:spPr>
      </p:cxnSp>
      <p:sp>
        <p:nvSpPr>
          <p:cNvPr id="18" name="TextBox 17">
            <a:extLst>
              <a:ext uri="{FF2B5EF4-FFF2-40B4-BE49-F238E27FC236}">
                <a16:creationId xmlns:a16="http://schemas.microsoft.com/office/drawing/2014/main" id="{4979E6E1-D74A-624D-DA32-E0C3D7FA89B8}"/>
              </a:ext>
            </a:extLst>
          </p:cNvPr>
          <p:cNvSpPr txBox="1"/>
          <p:nvPr/>
        </p:nvSpPr>
        <p:spPr>
          <a:xfrm>
            <a:off x="4509923" y="1272486"/>
            <a:ext cx="806150" cy="886397"/>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Up to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77%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reduction </a:t>
            </a:r>
            <a:b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b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in TCO</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1</a:t>
            </a:r>
          </a:p>
        </p:txBody>
      </p:sp>
      <p:sp>
        <p:nvSpPr>
          <p:cNvPr id="20" name="TextBox 19">
            <a:extLst>
              <a:ext uri="{FF2B5EF4-FFF2-40B4-BE49-F238E27FC236}">
                <a16:creationId xmlns:a16="http://schemas.microsoft.com/office/drawing/2014/main" id="{BB8082F7-A99D-2A06-421E-C751166D72E5}"/>
              </a:ext>
            </a:extLst>
          </p:cNvPr>
          <p:cNvSpPr txBox="1"/>
          <p:nvPr/>
        </p:nvSpPr>
        <p:spPr>
          <a:xfrm>
            <a:off x="4470612" y="2343553"/>
            <a:ext cx="1286908" cy="424732"/>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84%</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30" name="TextBox 29">
            <a:extLst>
              <a:ext uri="{FF2B5EF4-FFF2-40B4-BE49-F238E27FC236}">
                <a16:creationId xmlns:a16="http://schemas.microsoft.com/office/drawing/2014/main" id="{CBAA3E0F-7CE6-EA95-2349-DADEC7BE41B2}"/>
              </a:ext>
            </a:extLst>
          </p:cNvPr>
          <p:cNvSpPr txBox="1"/>
          <p:nvPr/>
        </p:nvSpPr>
        <p:spPr>
          <a:xfrm>
            <a:off x="647781" y="6362375"/>
            <a:ext cx="2471203" cy="3488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1, 2, 3 </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rPr>
              <a:t>See [T7. G1, A16+17, T13] at intel.com/processorclaims:5th Gen Intel Xeon Scalable processors. Results may vary.</a:t>
            </a: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US" sz="500" b="0" i="0" u="none" strike="noStrike" kern="1200" cap="none" spc="0" normalizeH="0" baseline="30000" noProof="0" dirty="0">
                <a:ln>
                  <a:noFill/>
                </a:ln>
                <a:solidFill>
                  <a:srgbClr val="004A86"/>
                </a:solidFill>
                <a:effectLst/>
                <a:uLnTx/>
                <a:uFillTx/>
                <a:latin typeface="IntelOne Text" panose="020B0503020203020204" pitchFamily="34" charset="0"/>
                <a:cs typeface="Helvetica Neue"/>
              </a:rPr>
              <a:t>2</a:t>
            </a:r>
            <a:r>
              <a:rPr kumimoji="0" lang="en-US" sz="500" b="0" i="0" u="none" strike="noStrike" kern="1200" cap="none" spc="0" normalizeH="0" baseline="0" noProof="0" dirty="0">
                <a:ln>
                  <a:noFill/>
                </a:ln>
                <a:solidFill>
                  <a:srgbClr val="004A86"/>
                </a:solidFill>
                <a:effectLst/>
                <a:uLnTx/>
                <a:uFillTx/>
                <a:latin typeface="IntelOne Text" panose="020B0503020203020204" pitchFamily="34" charset="0"/>
                <a:cs typeface="Helvetica Neue"/>
              </a:rPr>
              <a:t> Geomean of LINPACK, STREAM Triad and SPECrate 2017</a:t>
            </a:r>
          </a:p>
        </p:txBody>
      </p:sp>
      <p:sp>
        <p:nvSpPr>
          <p:cNvPr id="31" name="Google Shape;282;g261fa9ba1df_0_0">
            <a:extLst>
              <a:ext uri="{FF2B5EF4-FFF2-40B4-BE49-F238E27FC236}">
                <a16:creationId xmlns:a16="http://schemas.microsoft.com/office/drawing/2014/main" id="{BE9866F5-5184-0206-8B20-AD10269F7AF4}"/>
              </a:ext>
            </a:extLst>
          </p:cNvPr>
          <p:cNvSpPr txBox="1"/>
          <p:nvPr/>
        </p:nvSpPr>
        <p:spPr>
          <a:xfrm>
            <a:off x="9202253" y="937995"/>
            <a:ext cx="2902566" cy="284663"/>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
                <a:srgbClr val="004A86"/>
              </a:buClr>
              <a:buSzPts val="1050"/>
              <a:buFont typeface="Arial"/>
              <a:buNone/>
              <a:tabLst/>
              <a:defRPr/>
            </a:pPr>
            <a:r>
              <a:rPr kumimoji="0" lang="en-US" sz="1400" b="0" i="0" u="none" strike="noStrike" kern="1200" cap="none" spc="0" normalizeH="0" baseline="0" noProof="0" dirty="0">
                <a:ln>
                  <a:noFill/>
                </a:ln>
                <a:solidFill>
                  <a:srgbClr val="004A86"/>
                </a:solidFill>
                <a:effectLst/>
                <a:uLnTx/>
                <a:uFillTx/>
                <a:latin typeface="IntelOne Text Light" panose="020B0403020203020204" pitchFamily="34" charset="77"/>
                <a:ea typeface="Arial"/>
                <a:cs typeface="Arial"/>
                <a:sym typeface="Arial"/>
              </a:rPr>
              <a:t>The Processor Designed for AI</a:t>
            </a:r>
            <a:endParaRPr kumimoji="0" sz="1400" b="0" i="0" u="none" strike="noStrike" kern="1200" cap="none" spc="0" normalizeH="0" baseline="0" noProof="0" dirty="0">
              <a:ln>
                <a:noFill/>
              </a:ln>
              <a:solidFill>
                <a:srgbClr val="004A86"/>
              </a:solidFill>
              <a:effectLst/>
              <a:uLnTx/>
              <a:uFillTx/>
              <a:latin typeface="IntelOne Text Light" panose="020B0403020203020204" pitchFamily="34" charset="77"/>
              <a:cs typeface="Arial"/>
            </a:endParaRPr>
          </a:p>
        </p:txBody>
      </p:sp>
      <p:sp>
        <p:nvSpPr>
          <p:cNvPr id="33" name="TextBox 32">
            <a:extLst>
              <a:ext uri="{FF2B5EF4-FFF2-40B4-BE49-F238E27FC236}">
                <a16:creationId xmlns:a16="http://schemas.microsoft.com/office/drawing/2014/main" id="{474B541E-DDAD-D1E9-E806-722FA972BD87}"/>
              </a:ext>
            </a:extLst>
          </p:cNvPr>
          <p:cNvSpPr txBox="1"/>
          <p:nvPr/>
        </p:nvSpPr>
        <p:spPr>
          <a:xfrm flipH="1">
            <a:off x="9628788" y="1485466"/>
            <a:ext cx="2205904" cy="569387"/>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5</a:t>
            </a:r>
            <a:r>
              <a:rPr kumimoji="0" lang="en-US" sz="900" b="0" i="0" u="none" strike="noStrike" kern="0" cap="none" spc="0" normalizeH="0" baseline="30000" noProof="0" dirty="0">
                <a:ln>
                  <a:noFill/>
                </a:ln>
                <a:solidFill>
                  <a:srgbClr val="004A86"/>
                </a:solidFill>
                <a:effectLst/>
                <a:uLnTx/>
                <a:uFillTx/>
                <a:latin typeface="IntelOne Text"/>
                <a:cs typeface="Arial"/>
                <a:sym typeface="Helvetica Neue"/>
              </a:rPr>
              <a:t>th</a:t>
            </a: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 Gen Intel® Xeon® Scalable processor</a:t>
            </a:r>
          </a:p>
          <a:p>
            <a:pPr marL="0" marR="0" lvl="0" indent="0" algn="l" defTabSz="2432242" rtl="0" eaLnBrk="1"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4A86"/>
                </a:solidFill>
                <a:effectLst/>
                <a:uLnTx/>
                <a:uFillTx/>
                <a:latin typeface="IntelOne Text"/>
                <a:cs typeface="Arial"/>
                <a:sym typeface="Intel Clear"/>
              </a:rPr>
              <a:t>The flexibility of Xeon with the built-in DL performance of an AI accelerator</a:t>
            </a:r>
          </a:p>
          <a:p>
            <a:pPr marL="0" marR="0" lvl="0" indent="0" algn="l" defTabSz="2432242" rtl="0" eaLnBrk="1" fontAlgn="auto"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Display Light"/>
                <a:cs typeface="Arial"/>
                <a:sym typeface="Helvetica Neue"/>
              </a:rPr>
              <a:t> </a:t>
            </a:r>
          </a:p>
        </p:txBody>
      </p:sp>
      <p:sp>
        <p:nvSpPr>
          <p:cNvPr id="37" name="TextBox 36">
            <a:extLst>
              <a:ext uri="{FF2B5EF4-FFF2-40B4-BE49-F238E27FC236}">
                <a16:creationId xmlns:a16="http://schemas.microsoft.com/office/drawing/2014/main" id="{37EF7F09-E4E2-E099-14BA-2569F7B452C8}"/>
              </a:ext>
            </a:extLst>
          </p:cNvPr>
          <p:cNvSpPr txBox="1"/>
          <p:nvPr/>
        </p:nvSpPr>
        <p:spPr>
          <a:xfrm flipH="1">
            <a:off x="9442045" y="2370816"/>
            <a:ext cx="2539835" cy="600164"/>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a:cs typeface="Arial"/>
                <a:sym typeface="Helvetica Neue"/>
              </a:rPr>
              <a:t>Intel® AI software suite of optimized open-source frameworks and tools</a:t>
            </a:r>
          </a:p>
          <a:p>
            <a:pPr marL="0" marR="0" lvl="0" indent="0" algn="l" defTabSz="2432242" rtl="0" eaLnBrk="1"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4A86"/>
                </a:solidFill>
                <a:effectLst/>
                <a:uLnTx/>
                <a:uFillTx/>
                <a:latin typeface="IntelOne Text"/>
                <a:cs typeface="Arial"/>
                <a:sym typeface="Intel Clear"/>
              </a:rPr>
              <a:t>Enables out of the box AI performance and E2E productivity </a:t>
            </a:r>
          </a:p>
          <a:p>
            <a:pPr marL="0" marR="0" lvl="0" indent="0" algn="l" defTabSz="2432242" rtl="0" eaLnBrk="1" fontAlgn="auto"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4A86"/>
              </a:solidFill>
              <a:effectLst/>
              <a:uLnTx/>
              <a:uFillTx/>
              <a:latin typeface="IntelOne Text"/>
              <a:cs typeface="Arial"/>
              <a:sym typeface="Helvetica Neue"/>
            </a:endParaRPr>
          </a:p>
        </p:txBody>
      </p:sp>
      <p:sp>
        <p:nvSpPr>
          <p:cNvPr id="40" name="TextBox 39">
            <a:extLst>
              <a:ext uri="{FF2B5EF4-FFF2-40B4-BE49-F238E27FC236}">
                <a16:creationId xmlns:a16="http://schemas.microsoft.com/office/drawing/2014/main" id="{C2DB46B8-D959-8A1D-18DF-0567F52B23FC}"/>
              </a:ext>
            </a:extLst>
          </p:cNvPr>
          <p:cNvSpPr txBox="1"/>
          <p:nvPr/>
        </p:nvSpPr>
        <p:spPr>
          <a:xfrm flipH="1">
            <a:off x="9311107" y="3284285"/>
            <a:ext cx="2539834" cy="323165"/>
          </a:xfrm>
          <a:prstGeom prst="rect">
            <a:avLst/>
          </a:prstGeom>
          <a:noFill/>
          <a:ln w="12700" cap="flat">
            <a:noFill/>
            <a:miter lim="400000"/>
          </a:ln>
          <a:effectLst/>
          <a:sp3d/>
        </p:spPr>
        <p:txBody>
          <a:bodyPr rot="0" spcFirstLastPara="1" vertOverflow="overflow" horzOverflow="overflow" vert="horz" wrap="square" lIns="0" tIns="0" rIns="0" bIns="0" numCol="1" spcCol="38100" rtlCol="0" anchor="t" anchorCtr="0">
            <a:spAutoFit/>
          </a:bodyPr>
          <a:lstStyle/>
          <a:p>
            <a:pPr marL="0" marR="0" lvl="0" indent="0" algn="l" defTabSz="2432242" rtl="0" eaLnBrk="1" fontAlgn="auto" latinLnBrk="0" hangingPunct="0">
              <a:lnSpc>
                <a:spcPct val="100000"/>
              </a:lnSpc>
              <a:spcBef>
                <a:spcPts val="0"/>
              </a:spcBef>
              <a:spcAft>
                <a:spcPts val="600"/>
              </a:spcAft>
              <a:buClrTx/>
              <a:buSzTx/>
              <a:buFontTx/>
              <a:buNone/>
              <a:tabLst/>
              <a:defRPr/>
            </a:pPr>
            <a:r>
              <a:rPr kumimoji="0" lang="en-US" sz="9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Helvetica Neue"/>
              </a:rPr>
              <a:t>Extensive Intel AI products and  partnership</a:t>
            </a:r>
          </a:p>
          <a:p>
            <a:pPr marL="0" marR="0" lvl="0" indent="0" algn="l" defTabSz="2432242" rtl="0" eaLnBrk="1"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4A86"/>
                </a:solidFill>
                <a:effectLst/>
                <a:uLnTx/>
                <a:uFillTx/>
                <a:latin typeface="IntelOne Text" panose="020B0503020203020204" pitchFamily="34" charset="77"/>
                <a:cs typeface="Arial"/>
                <a:sym typeface="Intel Clear"/>
              </a:rPr>
              <a:t>Accelerate end customer time to  market</a:t>
            </a:r>
          </a:p>
        </p:txBody>
      </p:sp>
      <p:sp>
        <p:nvSpPr>
          <p:cNvPr id="42" name="TextBox 41">
            <a:extLst>
              <a:ext uri="{FF2B5EF4-FFF2-40B4-BE49-F238E27FC236}">
                <a16:creationId xmlns:a16="http://schemas.microsoft.com/office/drawing/2014/main" id="{69804D5A-3A85-E6BD-537D-DDC1A299344C}"/>
              </a:ext>
            </a:extLst>
          </p:cNvPr>
          <p:cNvSpPr txBox="1"/>
          <p:nvPr/>
        </p:nvSpPr>
        <p:spPr>
          <a:xfrm>
            <a:off x="9529366" y="1295483"/>
            <a:ext cx="194566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Run any AI code, every workload</a:t>
            </a:r>
          </a:p>
        </p:txBody>
      </p:sp>
      <p:sp>
        <p:nvSpPr>
          <p:cNvPr id="43" name="TextBox 42">
            <a:extLst>
              <a:ext uri="{FF2B5EF4-FFF2-40B4-BE49-F238E27FC236}">
                <a16:creationId xmlns:a16="http://schemas.microsoft.com/office/drawing/2014/main" id="{291F92EA-891F-CDCD-64F7-DF773BEEC78E}"/>
              </a:ext>
            </a:extLst>
          </p:cNvPr>
          <p:cNvSpPr txBox="1"/>
          <p:nvPr/>
        </p:nvSpPr>
        <p:spPr>
          <a:xfrm>
            <a:off x="9342624" y="2180220"/>
            <a:ext cx="189312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Build and deploy AI everywhere</a:t>
            </a:r>
          </a:p>
        </p:txBody>
      </p:sp>
      <p:sp>
        <p:nvSpPr>
          <p:cNvPr id="44" name="TextBox 43">
            <a:extLst>
              <a:ext uri="{FF2B5EF4-FFF2-40B4-BE49-F238E27FC236}">
                <a16:creationId xmlns:a16="http://schemas.microsoft.com/office/drawing/2014/main" id="{561796A7-F542-4075-4680-68ADCCE732C5}"/>
              </a:ext>
            </a:extLst>
          </p:cNvPr>
          <p:cNvSpPr txBox="1"/>
          <p:nvPr/>
        </p:nvSpPr>
        <p:spPr>
          <a:xfrm>
            <a:off x="9229139" y="3087332"/>
            <a:ext cx="240426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70C0"/>
                </a:solidFill>
                <a:effectLst/>
                <a:uLnTx/>
                <a:uFillTx/>
                <a:latin typeface="IntelOne Text Bold" panose="020B0503020203020204" pitchFamily="34" charset="77"/>
                <a:cs typeface="Arial"/>
              </a:rPr>
              <a:t>Implement pre-built solutions</a:t>
            </a:r>
          </a:p>
        </p:txBody>
      </p:sp>
      <p:pic>
        <p:nvPicPr>
          <p:cNvPr id="46" name="Picture 45" descr="A blue square with white text&#10;&#10;Description automatically generated">
            <a:extLst>
              <a:ext uri="{FF2B5EF4-FFF2-40B4-BE49-F238E27FC236}">
                <a16:creationId xmlns:a16="http://schemas.microsoft.com/office/drawing/2014/main" id="{80E8932E-8017-E4B3-2C56-7673CA31FF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308" y="689384"/>
            <a:ext cx="1290733" cy="1290733"/>
          </a:xfrm>
          <a:prstGeom prst="rect">
            <a:avLst/>
          </a:prstGeom>
        </p:spPr>
      </p:pic>
      <p:sp>
        <p:nvSpPr>
          <p:cNvPr id="47" name="Google Shape;281;g261fa9ba1df_0_0">
            <a:extLst>
              <a:ext uri="{FF2B5EF4-FFF2-40B4-BE49-F238E27FC236}">
                <a16:creationId xmlns:a16="http://schemas.microsoft.com/office/drawing/2014/main" id="{3C276D12-895B-8816-B01B-748C36F5E49F}"/>
              </a:ext>
            </a:extLst>
          </p:cNvPr>
          <p:cNvSpPr txBox="1"/>
          <p:nvPr/>
        </p:nvSpPr>
        <p:spPr>
          <a:xfrm>
            <a:off x="5744577" y="5724822"/>
            <a:ext cx="3126392" cy="781768"/>
          </a:xfrm>
          <a:prstGeom prst="rect">
            <a:avLst/>
          </a:prstGeom>
          <a:noFill/>
          <a:ln>
            <a:noFill/>
          </a:ln>
        </p:spPr>
        <p:txBody>
          <a:bodyPr spcFirstLastPara="1" wrap="square" lIns="73150" tIns="36575" rIns="73150" bIns="36575" anchor="t" anchorCtr="0">
            <a:no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cs typeface="Helvetica Neue"/>
              </a:rPr>
              <a:t>Confidential Computing </a:t>
            </a:r>
            <a:r>
              <a:rPr kumimoji="0" lang="en-US" sz="800" b="0" i="0" u="none" strike="noStrike" kern="1200" cap="none" spc="0" normalizeH="0" baseline="0" noProof="0" dirty="0">
                <a:ln>
                  <a:noFill/>
                </a:ln>
                <a:solidFill>
                  <a:srgbClr val="004A86"/>
                </a:solidFill>
                <a:effectLst/>
                <a:uLnTx/>
                <a:uFillTx/>
                <a:latin typeface="IntelOne Text Medium" panose="020B0703020203020204" pitchFamily="34" charset="0"/>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a:ea typeface="Arial"/>
                <a:cs typeface="Arial"/>
                <a:sym typeface="Arial"/>
              </a:rPr>
              <a:t>With Intel, you can choose from</a:t>
            </a:r>
            <a:r>
              <a:rPr kumimoji="0" lang="en-US" sz="800" b="0" i="0" u="none" strike="noStrike" kern="1200" cap="none" spc="0" normalizeH="0" baseline="0" noProof="0" dirty="0">
                <a:ln>
                  <a:noFill/>
                </a:ln>
                <a:solidFill>
                  <a:srgbClr val="000000"/>
                </a:solidFill>
                <a:effectLst/>
                <a:uLnTx/>
                <a:uFillTx/>
                <a:latin typeface="IntelOne Text"/>
                <a:cs typeface="Helvetica Neue"/>
              </a:rPr>
              <a:t> the most deployed confidential computing options in data centers on the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77"/>
                <a:cs typeface="Helvetica Neue"/>
              </a:rPr>
              <a:t>market</a:t>
            </a:r>
            <a:r>
              <a:rPr kumimoji="0" lang="en-US" sz="800" b="0" i="0" u="none" strike="noStrike" kern="1200" cap="none" spc="0" normalizeH="0" baseline="0" noProof="0" dirty="0">
                <a:ln>
                  <a:noFill/>
                </a:ln>
                <a:solidFill>
                  <a:srgbClr val="000000"/>
                </a:solidFill>
                <a:effectLst/>
                <a:uLnTx/>
                <a:uFillTx/>
                <a:latin typeface="IntelOne Text"/>
                <a:cs typeface="Helvetica Neue"/>
              </a:rPr>
              <a:t> today—now including application and VM-level isolation—across Intel® SGX and Intel® TDX.</a:t>
            </a:r>
          </a:p>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endParaRPr kumimoji="0" sz="800" b="1" i="0" u="none" strike="noStrike" kern="1200" cap="none" spc="0" normalizeH="0" baseline="0" noProof="0" dirty="0">
              <a:ln>
                <a:noFill/>
              </a:ln>
              <a:solidFill>
                <a:srgbClr val="000000"/>
              </a:solidFill>
              <a:effectLst/>
              <a:uLnTx/>
              <a:uFillTx/>
              <a:latin typeface="IntelOne Text Bold"/>
              <a:ea typeface="Arial"/>
              <a:cs typeface="Arial"/>
              <a:sym typeface="Arial"/>
            </a:endParaRPr>
          </a:p>
        </p:txBody>
      </p:sp>
      <p:sp>
        <p:nvSpPr>
          <p:cNvPr id="48" name="TextBox 47">
            <a:extLst>
              <a:ext uri="{FF2B5EF4-FFF2-40B4-BE49-F238E27FC236}">
                <a16:creationId xmlns:a16="http://schemas.microsoft.com/office/drawing/2014/main" id="{ADBC0F8C-461F-595E-A8E6-266E030FDD0B}"/>
              </a:ext>
            </a:extLst>
          </p:cNvPr>
          <p:cNvSpPr txBox="1"/>
          <p:nvPr/>
        </p:nvSpPr>
        <p:spPr>
          <a:xfrm>
            <a:off x="5301896" y="1337210"/>
            <a:ext cx="35334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cs typeface="Arial"/>
              </a:rPr>
              <a:t>Lower TCO – </a:t>
            </a:r>
            <a:r>
              <a:rPr kumimoji="0" lang="en-US" sz="800" b="0" i="0" u="none" strike="noStrike" kern="1200" cap="none" spc="0" normalizeH="0" baseline="0" noProof="0" dirty="0">
                <a:ln>
                  <a:noFill/>
                </a:ln>
                <a:solidFill>
                  <a:srgbClr val="000000"/>
                </a:solidFill>
                <a:effectLst/>
                <a:uLnTx/>
                <a:uFillTx/>
                <a:latin typeface="IntelOne Text"/>
                <a:cs typeface="Arial"/>
              </a:rPr>
              <a:t>Intel’s portfolio of hardware, software, systems, and tools can help advance your data center’s overall efficiency, creating energy savings and reducing your carbon footprint, without sacrificing performance, while providing better TCO and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nvGrpSpPr>
          <p:cNvPr id="49" name="Group 48">
            <a:extLst>
              <a:ext uri="{FF2B5EF4-FFF2-40B4-BE49-F238E27FC236}">
                <a16:creationId xmlns:a16="http://schemas.microsoft.com/office/drawing/2014/main" id="{8CBB0833-AAAC-C081-2D64-0B93DEA03491}"/>
              </a:ext>
            </a:extLst>
          </p:cNvPr>
          <p:cNvGrpSpPr>
            <a:grpSpLocks noChangeAspect="1"/>
          </p:cNvGrpSpPr>
          <p:nvPr/>
        </p:nvGrpSpPr>
        <p:grpSpPr>
          <a:xfrm>
            <a:off x="3851321" y="1433889"/>
            <a:ext cx="530189" cy="389497"/>
            <a:chOff x="5181934" y="2621186"/>
            <a:chExt cx="1926834" cy="1415527"/>
          </a:xfrm>
        </p:grpSpPr>
        <p:sp>
          <p:nvSpPr>
            <p:cNvPr id="50" name="Freeform 47">
              <a:extLst>
                <a:ext uri="{FF2B5EF4-FFF2-40B4-BE49-F238E27FC236}">
                  <a16:creationId xmlns:a16="http://schemas.microsoft.com/office/drawing/2014/main" id="{D346AD4D-E2C7-7BCF-D776-6783E67C3F72}"/>
                </a:ext>
              </a:extLst>
            </p:cNvPr>
            <p:cNvSpPr/>
            <p:nvPr/>
          </p:nvSpPr>
          <p:spPr>
            <a:xfrm flipV="1">
              <a:off x="5695160" y="2621186"/>
              <a:ext cx="1312636" cy="807774"/>
            </a:xfrm>
            <a:custGeom>
              <a:avLst/>
              <a:gdLst>
                <a:gd name="connsiteX0" fmla="*/ 483992 w 571990"/>
                <a:gd name="connsiteY0" fmla="*/ 0 h 527991"/>
                <a:gd name="connsiteX1" fmla="*/ 483992 w 571990"/>
                <a:gd name="connsiteY1" fmla="*/ 263996 h 527991"/>
                <a:gd name="connsiteX2" fmla="*/ 0 w 571990"/>
                <a:gd name="connsiteY2" fmla="*/ 263996 h 527991"/>
                <a:gd name="connsiteX3" fmla="*/ 0 w 571990"/>
                <a:gd name="connsiteY3" fmla="*/ 351994 h 527991"/>
                <a:gd name="connsiteX4" fmla="*/ 184797 w 571990"/>
                <a:gd name="connsiteY4" fmla="*/ 351994 h 527991"/>
                <a:gd name="connsiteX5" fmla="*/ 184797 w 571990"/>
                <a:gd name="connsiteY5" fmla="*/ 435593 h 527991"/>
                <a:gd name="connsiteX6" fmla="*/ 43999 w 571990"/>
                <a:gd name="connsiteY6" fmla="*/ 435593 h 527991"/>
                <a:gd name="connsiteX7" fmla="*/ 43999 w 571990"/>
                <a:gd name="connsiteY7" fmla="*/ 527992 h 527991"/>
                <a:gd name="connsiteX8" fmla="*/ 395994 w 571990"/>
                <a:gd name="connsiteY8" fmla="*/ 527992 h 527991"/>
                <a:gd name="connsiteX9" fmla="*/ 395994 w 571990"/>
                <a:gd name="connsiteY9" fmla="*/ 435593 h 527991"/>
                <a:gd name="connsiteX10" fmla="*/ 255196 w 571990"/>
                <a:gd name="connsiteY10" fmla="*/ 435593 h 527991"/>
                <a:gd name="connsiteX11" fmla="*/ 255196 w 571990"/>
                <a:gd name="connsiteY11" fmla="*/ 351994 h 527991"/>
                <a:gd name="connsiteX12" fmla="*/ 523592 w 571990"/>
                <a:gd name="connsiteY12" fmla="*/ 351994 h 527991"/>
                <a:gd name="connsiteX13" fmla="*/ 571991 w 571990"/>
                <a:gd name="connsiteY13" fmla="*/ 299195 h 527991"/>
                <a:gd name="connsiteX14" fmla="*/ 571991 w 571990"/>
                <a:gd name="connsiteY14" fmla="*/ 0 h 527991"/>
                <a:gd name="connsiteX15" fmla="*/ 483992 w 571990"/>
                <a:gd name="connsiteY15" fmla="*/ 0 h 527991"/>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43999 w 571991"/>
                <a:gd name="connsiteY6" fmla="*/ 435593 h 527992"/>
                <a:gd name="connsiteX7" fmla="*/ 395994 w 571991"/>
                <a:gd name="connsiteY7" fmla="*/ 527992 h 527992"/>
                <a:gd name="connsiteX8" fmla="*/ 395994 w 571991"/>
                <a:gd name="connsiteY8" fmla="*/ 435593 h 527992"/>
                <a:gd name="connsiteX9" fmla="*/ 255196 w 571991"/>
                <a:gd name="connsiteY9" fmla="*/ 435593 h 527992"/>
                <a:gd name="connsiteX10" fmla="*/ 255196 w 571991"/>
                <a:gd name="connsiteY10" fmla="*/ 351994 h 527992"/>
                <a:gd name="connsiteX11" fmla="*/ 523592 w 571991"/>
                <a:gd name="connsiteY11" fmla="*/ 351994 h 527992"/>
                <a:gd name="connsiteX12" fmla="*/ 571991 w 571991"/>
                <a:gd name="connsiteY12" fmla="*/ 299195 h 527992"/>
                <a:gd name="connsiteX13" fmla="*/ 571991 w 571991"/>
                <a:gd name="connsiteY13" fmla="*/ 0 h 527992"/>
                <a:gd name="connsiteX14" fmla="*/ 483992 w 571991"/>
                <a:gd name="connsiteY14"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184797 w 571991"/>
                <a:gd name="connsiteY5" fmla="*/ 435593 h 527992"/>
                <a:gd name="connsiteX6" fmla="*/ 395994 w 571991"/>
                <a:gd name="connsiteY6" fmla="*/ 527992 h 527992"/>
                <a:gd name="connsiteX7" fmla="*/ 395994 w 571991"/>
                <a:gd name="connsiteY7" fmla="*/ 435593 h 527992"/>
                <a:gd name="connsiteX8" fmla="*/ 255196 w 571991"/>
                <a:gd name="connsiteY8" fmla="*/ 435593 h 527992"/>
                <a:gd name="connsiteX9" fmla="*/ 255196 w 571991"/>
                <a:gd name="connsiteY9" fmla="*/ 351994 h 527992"/>
                <a:gd name="connsiteX10" fmla="*/ 523592 w 571991"/>
                <a:gd name="connsiteY10" fmla="*/ 351994 h 527992"/>
                <a:gd name="connsiteX11" fmla="*/ 571991 w 571991"/>
                <a:gd name="connsiteY11" fmla="*/ 299195 h 527992"/>
                <a:gd name="connsiteX12" fmla="*/ 571991 w 571991"/>
                <a:gd name="connsiteY12" fmla="*/ 0 h 527992"/>
                <a:gd name="connsiteX13" fmla="*/ 483992 w 571991"/>
                <a:gd name="connsiteY13"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435593 h 527992"/>
                <a:gd name="connsiteX8" fmla="*/ 255196 w 571991"/>
                <a:gd name="connsiteY8" fmla="*/ 351994 h 527992"/>
                <a:gd name="connsiteX9" fmla="*/ 523592 w 571991"/>
                <a:gd name="connsiteY9" fmla="*/ 351994 h 527992"/>
                <a:gd name="connsiteX10" fmla="*/ 571991 w 571991"/>
                <a:gd name="connsiteY10" fmla="*/ 299195 h 527992"/>
                <a:gd name="connsiteX11" fmla="*/ 571991 w 571991"/>
                <a:gd name="connsiteY11" fmla="*/ 0 h 527992"/>
                <a:gd name="connsiteX12" fmla="*/ 483992 w 571991"/>
                <a:gd name="connsiteY12"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395994 w 571991"/>
                <a:gd name="connsiteY6" fmla="*/ 435593 h 527992"/>
                <a:gd name="connsiteX7" fmla="*/ 255196 w 571991"/>
                <a:gd name="connsiteY7" fmla="*/ 351994 h 527992"/>
                <a:gd name="connsiteX8" fmla="*/ 523592 w 571991"/>
                <a:gd name="connsiteY8" fmla="*/ 351994 h 527992"/>
                <a:gd name="connsiteX9" fmla="*/ 571991 w 571991"/>
                <a:gd name="connsiteY9" fmla="*/ 299195 h 527992"/>
                <a:gd name="connsiteX10" fmla="*/ 571991 w 571991"/>
                <a:gd name="connsiteY10" fmla="*/ 0 h 527992"/>
                <a:gd name="connsiteX11" fmla="*/ 483992 w 571991"/>
                <a:gd name="connsiteY11" fmla="*/ 0 h 527992"/>
                <a:gd name="connsiteX0" fmla="*/ 483992 w 571991"/>
                <a:gd name="connsiteY0" fmla="*/ 0 h 527992"/>
                <a:gd name="connsiteX1" fmla="*/ 483992 w 571991"/>
                <a:gd name="connsiteY1" fmla="*/ 263996 h 527992"/>
                <a:gd name="connsiteX2" fmla="*/ 0 w 571991"/>
                <a:gd name="connsiteY2" fmla="*/ 263996 h 527992"/>
                <a:gd name="connsiteX3" fmla="*/ 0 w 571991"/>
                <a:gd name="connsiteY3" fmla="*/ 351994 h 527992"/>
                <a:gd name="connsiteX4" fmla="*/ 184797 w 571991"/>
                <a:gd name="connsiteY4" fmla="*/ 351994 h 527992"/>
                <a:gd name="connsiteX5" fmla="*/ 395994 w 571991"/>
                <a:gd name="connsiteY5" fmla="*/ 527992 h 527992"/>
                <a:gd name="connsiteX6" fmla="*/ 255196 w 571991"/>
                <a:gd name="connsiteY6" fmla="*/ 351994 h 527992"/>
                <a:gd name="connsiteX7" fmla="*/ 523592 w 571991"/>
                <a:gd name="connsiteY7" fmla="*/ 351994 h 527992"/>
                <a:gd name="connsiteX8" fmla="*/ 571991 w 571991"/>
                <a:gd name="connsiteY8" fmla="*/ 299195 h 527992"/>
                <a:gd name="connsiteX9" fmla="*/ 571991 w 571991"/>
                <a:gd name="connsiteY9" fmla="*/ 0 h 527992"/>
                <a:gd name="connsiteX10" fmla="*/ 483992 w 571991"/>
                <a:gd name="connsiteY10" fmla="*/ 0 h 527992"/>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255196 w 571991"/>
                <a:gd name="connsiteY5" fmla="*/ 351994 h 351994"/>
                <a:gd name="connsiteX6" fmla="*/ 523592 w 571991"/>
                <a:gd name="connsiteY6" fmla="*/ 351994 h 351994"/>
                <a:gd name="connsiteX7" fmla="*/ 571991 w 571991"/>
                <a:gd name="connsiteY7" fmla="*/ 299195 h 351994"/>
                <a:gd name="connsiteX8" fmla="*/ 571991 w 571991"/>
                <a:gd name="connsiteY8" fmla="*/ 0 h 351994"/>
                <a:gd name="connsiteX9" fmla="*/ 483992 w 571991"/>
                <a:gd name="connsiteY9"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184797 w 571991"/>
                <a:gd name="connsiteY4" fmla="*/ 351994 h 351994"/>
                <a:gd name="connsiteX5" fmla="*/ 523592 w 571991"/>
                <a:gd name="connsiteY5" fmla="*/ 351994 h 351994"/>
                <a:gd name="connsiteX6" fmla="*/ 571991 w 571991"/>
                <a:gd name="connsiteY6" fmla="*/ 299195 h 351994"/>
                <a:gd name="connsiteX7" fmla="*/ 571991 w 571991"/>
                <a:gd name="connsiteY7" fmla="*/ 0 h 351994"/>
                <a:gd name="connsiteX8" fmla="*/ 483992 w 571991"/>
                <a:gd name="connsiteY8" fmla="*/ 0 h 351994"/>
                <a:gd name="connsiteX0" fmla="*/ 483992 w 571991"/>
                <a:gd name="connsiteY0" fmla="*/ 0 h 351994"/>
                <a:gd name="connsiteX1" fmla="*/ 483992 w 571991"/>
                <a:gd name="connsiteY1" fmla="*/ 263996 h 351994"/>
                <a:gd name="connsiteX2" fmla="*/ 0 w 571991"/>
                <a:gd name="connsiteY2" fmla="*/ 263996 h 351994"/>
                <a:gd name="connsiteX3" fmla="*/ 0 w 571991"/>
                <a:gd name="connsiteY3" fmla="*/ 351994 h 351994"/>
                <a:gd name="connsiteX4" fmla="*/ 523592 w 571991"/>
                <a:gd name="connsiteY4" fmla="*/ 351994 h 351994"/>
                <a:gd name="connsiteX5" fmla="*/ 571991 w 571991"/>
                <a:gd name="connsiteY5" fmla="*/ 299195 h 351994"/>
                <a:gd name="connsiteX6" fmla="*/ 571991 w 571991"/>
                <a:gd name="connsiteY6" fmla="*/ 0 h 351994"/>
                <a:gd name="connsiteX7" fmla="*/ 483992 w 571991"/>
                <a:gd name="connsiteY7" fmla="*/ 0 h 35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991" h="351994">
                  <a:moveTo>
                    <a:pt x="483992" y="0"/>
                  </a:moveTo>
                  <a:lnTo>
                    <a:pt x="483992" y="263996"/>
                  </a:lnTo>
                  <a:lnTo>
                    <a:pt x="0" y="263996"/>
                  </a:lnTo>
                  <a:lnTo>
                    <a:pt x="0" y="351994"/>
                  </a:lnTo>
                  <a:lnTo>
                    <a:pt x="523592" y="351994"/>
                  </a:lnTo>
                  <a:cubicBezTo>
                    <a:pt x="549991" y="351994"/>
                    <a:pt x="571991" y="325595"/>
                    <a:pt x="571991" y="299195"/>
                  </a:cubicBezTo>
                  <a:lnTo>
                    <a:pt x="571991" y="0"/>
                  </a:lnTo>
                  <a:lnTo>
                    <a:pt x="483992"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1" name="Freeform: Shape 898">
              <a:extLst>
                <a:ext uri="{FF2B5EF4-FFF2-40B4-BE49-F238E27FC236}">
                  <a16:creationId xmlns:a16="http://schemas.microsoft.com/office/drawing/2014/main" id="{3D76CC14-4544-7D0B-066B-E305701C9E95}"/>
                </a:ext>
              </a:extLst>
            </p:cNvPr>
            <p:cNvSpPr/>
            <p:nvPr/>
          </p:nvSpPr>
          <p:spPr>
            <a:xfrm flipV="1">
              <a:off x="5392244" y="2924102"/>
              <a:ext cx="1211665" cy="908747"/>
            </a:xfrm>
            <a:custGeom>
              <a:avLst/>
              <a:gdLst>
                <a:gd name="connsiteX0" fmla="*/ 702231 w 1211665"/>
                <a:gd name="connsiteY0" fmla="*/ 201945 h 908747"/>
                <a:gd name="connsiteX1" fmla="*/ 1211665 w 1211665"/>
                <a:gd name="connsiteY1" fmla="*/ 201945 h 908747"/>
                <a:gd name="connsiteX2" fmla="*/ 1211665 w 1211665"/>
                <a:gd name="connsiteY2" fmla="*/ 0 h 908747"/>
                <a:gd name="connsiteX3" fmla="*/ 659872 w 1211665"/>
                <a:gd name="connsiteY3" fmla="*/ 0 h 908747"/>
                <a:gd name="connsiteX4" fmla="*/ 662410 w 1211665"/>
                <a:gd name="connsiteY4" fmla="*/ 4676 h 908747"/>
                <a:gd name="connsiteX5" fmla="*/ 702233 w 1211665"/>
                <a:gd name="connsiteY5" fmla="*/ 201926 h 908747"/>
                <a:gd name="connsiteX6" fmla="*/ 0 w 1211665"/>
                <a:gd name="connsiteY6" fmla="*/ 908747 h 908747"/>
                <a:gd name="connsiteX7" fmla="*/ 201945 w 1211665"/>
                <a:gd name="connsiteY7" fmla="*/ 908747 h 908747"/>
                <a:gd name="connsiteX8" fmla="*/ 201945 w 1211665"/>
                <a:gd name="connsiteY8" fmla="*/ 708025 h 908747"/>
                <a:gd name="connsiteX9" fmla="*/ 195481 w 1211665"/>
                <a:gd name="connsiteY9" fmla="*/ 708677 h 908747"/>
                <a:gd name="connsiteX10" fmla="*/ 93353 w 1211665"/>
                <a:gd name="connsiteY10" fmla="*/ 698382 h 908747"/>
                <a:gd name="connsiteX11" fmla="*/ 0 w 1211665"/>
                <a:gd name="connsiteY11" fmla="*/ 669403 h 90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1665" h="908747">
                  <a:moveTo>
                    <a:pt x="702231" y="201945"/>
                  </a:moveTo>
                  <a:lnTo>
                    <a:pt x="1211665" y="201945"/>
                  </a:lnTo>
                  <a:lnTo>
                    <a:pt x="1211665" y="0"/>
                  </a:lnTo>
                  <a:lnTo>
                    <a:pt x="659872" y="0"/>
                  </a:lnTo>
                  <a:lnTo>
                    <a:pt x="662410" y="4676"/>
                  </a:lnTo>
                  <a:cubicBezTo>
                    <a:pt x="688053" y="65303"/>
                    <a:pt x="702233" y="131958"/>
                    <a:pt x="702233" y="201926"/>
                  </a:cubicBezTo>
                  <a:close/>
                  <a:moveTo>
                    <a:pt x="0" y="908747"/>
                  </a:moveTo>
                  <a:lnTo>
                    <a:pt x="201945" y="908747"/>
                  </a:lnTo>
                  <a:lnTo>
                    <a:pt x="201945" y="708025"/>
                  </a:lnTo>
                  <a:lnTo>
                    <a:pt x="195481" y="708677"/>
                  </a:lnTo>
                  <a:cubicBezTo>
                    <a:pt x="160497" y="708677"/>
                    <a:pt x="126341" y="705132"/>
                    <a:pt x="93353" y="698382"/>
                  </a:cubicBezTo>
                  <a:lnTo>
                    <a:pt x="0" y="669403"/>
                  </a:lnTo>
                  <a:close/>
                </a:path>
              </a:pathLst>
            </a:custGeom>
            <a:solidFill>
              <a:srgbClr val="0068B5"/>
            </a:solidFill>
            <a:ln w="4365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2" name="Freeform 52">
              <a:extLst>
                <a:ext uri="{FF2B5EF4-FFF2-40B4-BE49-F238E27FC236}">
                  <a16:creationId xmlns:a16="http://schemas.microsoft.com/office/drawing/2014/main" id="{2CD96A2E-A713-C6C4-7CEE-E4670F7D76A8}"/>
                </a:ext>
              </a:extLst>
            </p:cNvPr>
            <p:cNvSpPr/>
            <p:nvPr/>
          </p:nvSpPr>
          <p:spPr>
            <a:xfrm rot="10800000" flipV="1">
              <a:off x="5392506" y="2622441"/>
              <a:ext cx="201943" cy="201942"/>
            </a:xfrm>
            <a:custGeom>
              <a:avLst/>
              <a:gdLst>
                <a:gd name="connsiteX0" fmla="*/ 0 w 87998"/>
                <a:gd name="connsiteY0" fmla="*/ 0 h 87998"/>
                <a:gd name="connsiteX1" fmla="*/ 87999 w 87998"/>
                <a:gd name="connsiteY1" fmla="*/ 0 h 87998"/>
                <a:gd name="connsiteX2" fmla="*/ 87999 w 87998"/>
                <a:gd name="connsiteY2" fmla="*/ 87999 h 87998"/>
                <a:gd name="connsiteX3" fmla="*/ 0 w 87998"/>
                <a:gd name="connsiteY3" fmla="*/ 87999 h 87998"/>
              </a:gdLst>
              <a:ahLst/>
              <a:cxnLst>
                <a:cxn ang="0">
                  <a:pos x="connsiteX0" y="connsiteY0"/>
                </a:cxn>
                <a:cxn ang="0">
                  <a:pos x="connsiteX1" y="connsiteY1"/>
                </a:cxn>
                <a:cxn ang="0">
                  <a:pos x="connsiteX2" y="connsiteY2"/>
                </a:cxn>
                <a:cxn ang="0">
                  <a:pos x="connsiteX3" y="connsiteY3"/>
                </a:cxn>
              </a:cxnLst>
              <a:rect l="l" t="t" r="r" b="b"/>
              <a:pathLst>
                <a:path w="87998" h="87998">
                  <a:moveTo>
                    <a:pt x="0" y="0"/>
                  </a:moveTo>
                  <a:lnTo>
                    <a:pt x="87999" y="0"/>
                  </a:lnTo>
                  <a:lnTo>
                    <a:pt x="87999" y="87999"/>
                  </a:lnTo>
                  <a:lnTo>
                    <a:pt x="0" y="87999"/>
                  </a:lnTo>
                  <a:close/>
                </a:path>
              </a:pathLst>
            </a:custGeom>
            <a:solidFill>
              <a:srgbClr val="00C7FD"/>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3" name="Freeform 54">
              <a:extLst>
                <a:ext uri="{FF2B5EF4-FFF2-40B4-BE49-F238E27FC236}">
                  <a16:creationId xmlns:a16="http://schemas.microsoft.com/office/drawing/2014/main" id="{47351FFF-8328-87A7-AB29-B5C67082B3C6}"/>
                </a:ext>
              </a:extLst>
            </p:cNvPr>
            <p:cNvSpPr/>
            <p:nvPr/>
          </p:nvSpPr>
          <p:spPr>
            <a:xfrm flipV="1">
              <a:off x="5695160" y="2924104"/>
              <a:ext cx="1413608" cy="1009716"/>
            </a:xfrm>
            <a:custGeom>
              <a:avLst/>
              <a:gdLst>
                <a:gd name="connsiteX0" fmla="*/ 615990 w 615990"/>
                <a:gd name="connsiteY0" fmla="*/ 0 h 439992"/>
                <a:gd name="connsiteX1" fmla="*/ 615990 w 615990"/>
                <a:gd name="connsiteY1" fmla="*/ 0 h 439992"/>
                <a:gd name="connsiteX2" fmla="*/ 439993 w 615990"/>
                <a:gd name="connsiteY2" fmla="*/ 0 h 439992"/>
                <a:gd name="connsiteX3" fmla="*/ 439993 w 615990"/>
                <a:gd name="connsiteY3" fmla="*/ 43999 h 439992"/>
                <a:gd name="connsiteX4" fmla="*/ 541191 w 615990"/>
                <a:gd name="connsiteY4" fmla="*/ 43999 h 439992"/>
                <a:gd name="connsiteX5" fmla="*/ 272796 w 615990"/>
                <a:gd name="connsiteY5" fmla="*/ 316795 h 439992"/>
                <a:gd name="connsiteX6" fmla="*/ 202397 w 615990"/>
                <a:gd name="connsiteY6" fmla="*/ 259596 h 439992"/>
                <a:gd name="connsiteX7" fmla="*/ 92399 w 615990"/>
                <a:gd name="connsiteY7" fmla="*/ 395994 h 439992"/>
                <a:gd name="connsiteX8" fmla="*/ 0 w 615990"/>
                <a:gd name="connsiteY8" fmla="*/ 395994 h 439992"/>
                <a:gd name="connsiteX9" fmla="*/ 0 w 615990"/>
                <a:gd name="connsiteY9" fmla="*/ 439993 h 439992"/>
                <a:gd name="connsiteX10" fmla="*/ 114398 w 615990"/>
                <a:gd name="connsiteY10" fmla="*/ 439993 h 439992"/>
                <a:gd name="connsiteX11" fmla="*/ 211197 w 615990"/>
                <a:gd name="connsiteY11" fmla="*/ 316795 h 439992"/>
                <a:gd name="connsiteX12" fmla="*/ 277196 w 615990"/>
                <a:gd name="connsiteY12" fmla="*/ 373994 h 439992"/>
                <a:gd name="connsiteX13" fmla="*/ 571991 w 615990"/>
                <a:gd name="connsiteY13" fmla="*/ 79199 h 439992"/>
                <a:gd name="connsiteX14" fmla="*/ 571991 w 615990"/>
                <a:gd name="connsiteY14" fmla="*/ 175997 h 439992"/>
                <a:gd name="connsiteX15" fmla="*/ 615990 w 615990"/>
                <a:gd name="connsiteY15" fmla="*/ 175997 h 439992"/>
                <a:gd name="connsiteX16" fmla="*/ 615990 w 615990"/>
                <a:gd name="connsiteY16" fmla="*/ 0 h 43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990" h="439992">
                  <a:moveTo>
                    <a:pt x="615990" y="0"/>
                  </a:moveTo>
                  <a:lnTo>
                    <a:pt x="615990" y="0"/>
                  </a:lnTo>
                  <a:lnTo>
                    <a:pt x="439993" y="0"/>
                  </a:lnTo>
                  <a:lnTo>
                    <a:pt x="439993" y="43999"/>
                  </a:lnTo>
                  <a:lnTo>
                    <a:pt x="541191" y="43999"/>
                  </a:lnTo>
                  <a:lnTo>
                    <a:pt x="272796" y="316795"/>
                  </a:lnTo>
                  <a:lnTo>
                    <a:pt x="202397" y="259596"/>
                  </a:lnTo>
                  <a:lnTo>
                    <a:pt x="92399" y="395994"/>
                  </a:lnTo>
                  <a:lnTo>
                    <a:pt x="0" y="395994"/>
                  </a:lnTo>
                  <a:lnTo>
                    <a:pt x="0" y="439993"/>
                  </a:lnTo>
                  <a:lnTo>
                    <a:pt x="114398" y="439993"/>
                  </a:lnTo>
                  <a:lnTo>
                    <a:pt x="211197" y="316795"/>
                  </a:lnTo>
                  <a:lnTo>
                    <a:pt x="277196" y="373994"/>
                  </a:lnTo>
                  <a:lnTo>
                    <a:pt x="571991" y="79199"/>
                  </a:lnTo>
                  <a:lnTo>
                    <a:pt x="571991" y="175997"/>
                  </a:lnTo>
                  <a:lnTo>
                    <a:pt x="615990" y="175997"/>
                  </a:lnTo>
                  <a:lnTo>
                    <a:pt x="615990" y="0"/>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sp>
          <p:nvSpPr>
            <p:cNvPr id="54" name="Freeform: Shape 901">
              <a:extLst>
                <a:ext uri="{FF2B5EF4-FFF2-40B4-BE49-F238E27FC236}">
                  <a16:creationId xmlns:a16="http://schemas.microsoft.com/office/drawing/2014/main" id="{A15598AB-FF42-AAE4-B2E7-CF530CF94CC2}"/>
                </a:ext>
              </a:extLst>
            </p:cNvPr>
            <p:cNvSpPr/>
            <p:nvPr/>
          </p:nvSpPr>
          <p:spPr>
            <a:xfrm>
              <a:off x="5181934" y="3225132"/>
              <a:ext cx="811582" cy="811581"/>
            </a:xfrm>
            <a:custGeom>
              <a:avLst/>
              <a:gdLst>
                <a:gd name="connsiteX0" fmla="*/ 362757 w 807882"/>
                <a:gd name="connsiteY0" fmla="*/ 101586 h 807882"/>
                <a:gd name="connsiteX1" fmla="*/ 362757 w 807882"/>
                <a:gd name="connsiteY1" fmla="*/ 167214 h 807882"/>
                <a:gd name="connsiteX2" fmla="*/ 254606 w 807882"/>
                <a:gd name="connsiteY2" fmla="*/ 216769 h 807882"/>
                <a:gd name="connsiteX3" fmla="*/ 215430 w 807882"/>
                <a:gd name="connsiteY3" fmla="*/ 311862 h 807882"/>
                <a:gd name="connsiteX4" fmla="*/ 257954 w 807882"/>
                <a:gd name="connsiteY4" fmla="*/ 409969 h 807882"/>
                <a:gd name="connsiteX5" fmla="*/ 406955 w 807882"/>
                <a:gd name="connsiteY5" fmla="*/ 451153 h 807882"/>
                <a:gd name="connsiteX6" fmla="*/ 476601 w 807882"/>
                <a:gd name="connsiteY6" fmla="*/ 464547 h 807882"/>
                <a:gd name="connsiteX7" fmla="*/ 494682 w 807882"/>
                <a:gd name="connsiteY7" fmla="*/ 490664 h 807882"/>
                <a:gd name="connsiteX8" fmla="*/ 474257 w 807882"/>
                <a:gd name="connsiteY8" fmla="*/ 518120 h 807882"/>
                <a:gd name="connsiteX9" fmla="*/ 417000 w 807882"/>
                <a:gd name="connsiteY9" fmla="*/ 528165 h 807882"/>
                <a:gd name="connsiteX10" fmla="*/ 335636 w 807882"/>
                <a:gd name="connsiteY10" fmla="*/ 513433 h 807882"/>
                <a:gd name="connsiteX11" fmla="*/ 253601 w 807882"/>
                <a:gd name="connsiteY11" fmla="*/ 469904 h 807882"/>
                <a:gd name="connsiteX12" fmla="*/ 195340 w 807882"/>
                <a:gd name="connsiteY12" fmla="*/ 558970 h 807882"/>
                <a:gd name="connsiteX13" fmla="*/ 272687 w 807882"/>
                <a:gd name="connsiteY13" fmla="*/ 605512 h 807882"/>
                <a:gd name="connsiteX14" fmla="*/ 362757 w 807882"/>
                <a:gd name="connsiteY14" fmla="*/ 629285 h 807882"/>
                <a:gd name="connsiteX15" fmla="*/ 362757 w 807882"/>
                <a:gd name="connsiteY15" fmla="*/ 706297 h 807882"/>
                <a:gd name="connsiteX16" fmla="*/ 465216 w 807882"/>
                <a:gd name="connsiteY16" fmla="*/ 706297 h 807882"/>
                <a:gd name="connsiteX17" fmla="*/ 465216 w 807882"/>
                <a:gd name="connsiteY17" fmla="*/ 627946 h 807882"/>
                <a:gd name="connsiteX18" fmla="*/ 573033 w 807882"/>
                <a:gd name="connsiteY18" fmla="*/ 577051 h 807882"/>
                <a:gd name="connsiteX19" fmla="*/ 612543 w 807882"/>
                <a:gd name="connsiteY19" fmla="*/ 481958 h 807882"/>
                <a:gd name="connsiteX20" fmla="*/ 570020 w 807882"/>
                <a:gd name="connsiteY20" fmla="*/ 382178 h 807882"/>
                <a:gd name="connsiteX21" fmla="*/ 425706 w 807882"/>
                <a:gd name="connsiteY21" fmla="*/ 341328 h 807882"/>
                <a:gd name="connsiteX22" fmla="*/ 352377 w 807882"/>
                <a:gd name="connsiteY22" fmla="*/ 328269 h 807882"/>
                <a:gd name="connsiteX23" fmla="*/ 333292 w 807882"/>
                <a:gd name="connsiteY23" fmla="*/ 303157 h 807882"/>
                <a:gd name="connsiteX24" fmla="*/ 352712 w 807882"/>
                <a:gd name="connsiteY24" fmla="*/ 277374 h 807882"/>
                <a:gd name="connsiteX25" fmla="*/ 407625 w 807882"/>
                <a:gd name="connsiteY25" fmla="*/ 267664 h 807882"/>
                <a:gd name="connsiteX26" fmla="*/ 474927 w 807882"/>
                <a:gd name="connsiteY26" fmla="*/ 281392 h 807882"/>
                <a:gd name="connsiteX27" fmla="*/ 539550 w 807882"/>
                <a:gd name="connsiteY27" fmla="*/ 318559 h 807882"/>
                <a:gd name="connsiteX28" fmla="*/ 600489 w 807882"/>
                <a:gd name="connsiteY28" fmla="*/ 230832 h 807882"/>
                <a:gd name="connsiteX29" fmla="*/ 535532 w 807882"/>
                <a:gd name="connsiteY29" fmla="*/ 189648 h 807882"/>
                <a:gd name="connsiteX30" fmla="*/ 465216 w 807882"/>
                <a:gd name="connsiteY30" fmla="*/ 167883 h 807882"/>
                <a:gd name="connsiteX31" fmla="*/ 465216 w 807882"/>
                <a:gd name="connsiteY31" fmla="*/ 101586 h 807882"/>
                <a:gd name="connsiteX32" fmla="*/ 403941 w 807882"/>
                <a:gd name="connsiteY32" fmla="*/ 0 h 807882"/>
                <a:gd name="connsiteX33" fmla="*/ 807882 w 807882"/>
                <a:gd name="connsiteY33" fmla="*/ 403941 h 807882"/>
                <a:gd name="connsiteX34" fmla="*/ 403941 w 807882"/>
                <a:gd name="connsiteY34" fmla="*/ 807882 h 807882"/>
                <a:gd name="connsiteX35" fmla="*/ 0 w 807882"/>
                <a:gd name="connsiteY35" fmla="*/ 403941 h 807882"/>
                <a:gd name="connsiteX36" fmla="*/ 403941 w 807882"/>
                <a:gd name="connsiteY36" fmla="*/ 0 h 80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7882" h="807882">
                  <a:moveTo>
                    <a:pt x="362757" y="101586"/>
                  </a:moveTo>
                  <a:lnTo>
                    <a:pt x="362757" y="167214"/>
                  </a:lnTo>
                  <a:cubicBezTo>
                    <a:pt x="316773" y="174357"/>
                    <a:pt x="280723" y="190875"/>
                    <a:pt x="254606" y="216769"/>
                  </a:cubicBezTo>
                  <a:cubicBezTo>
                    <a:pt x="228489" y="242663"/>
                    <a:pt x="215430" y="274361"/>
                    <a:pt x="215430" y="311862"/>
                  </a:cubicBezTo>
                  <a:cubicBezTo>
                    <a:pt x="215430" y="356953"/>
                    <a:pt x="229605" y="389656"/>
                    <a:pt x="257954" y="409969"/>
                  </a:cubicBezTo>
                  <a:cubicBezTo>
                    <a:pt x="286303" y="430282"/>
                    <a:pt x="335970" y="444010"/>
                    <a:pt x="406955" y="451153"/>
                  </a:cubicBezTo>
                  <a:cubicBezTo>
                    <a:pt x="441332" y="454725"/>
                    <a:pt x="464547" y="459189"/>
                    <a:pt x="476601" y="464547"/>
                  </a:cubicBezTo>
                  <a:cubicBezTo>
                    <a:pt x="488655" y="469904"/>
                    <a:pt x="494682" y="478610"/>
                    <a:pt x="494682" y="490664"/>
                  </a:cubicBezTo>
                  <a:cubicBezTo>
                    <a:pt x="494682" y="502271"/>
                    <a:pt x="487873" y="511424"/>
                    <a:pt x="474257" y="518120"/>
                  </a:cubicBezTo>
                  <a:cubicBezTo>
                    <a:pt x="460640" y="524817"/>
                    <a:pt x="441555" y="528165"/>
                    <a:pt x="417000" y="528165"/>
                  </a:cubicBezTo>
                  <a:cubicBezTo>
                    <a:pt x="390214" y="528165"/>
                    <a:pt x="363092" y="523254"/>
                    <a:pt x="335636" y="513433"/>
                  </a:cubicBezTo>
                  <a:cubicBezTo>
                    <a:pt x="308179" y="503611"/>
                    <a:pt x="280835" y="489101"/>
                    <a:pt x="253601" y="469904"/>
                  </a:cubicBezTo>
                  <a:lnTo>
                    <a:pt x="195340" y="558970"/>
                  </a:lnTo>
                  <a:cubicBezTo>
                    <a:pt x="219002" y="578167"/>
                    <a:pt x="244784" y="593681"/>
                    <a:pt x="272687" y="605512"/>
                  </a:cubicBezTo>
                  <a:cubicBezTo>
                    <a:pt x="300590" y="617343"/>
                    <a:pt x="330613" y="625267"/>
                    <a:pt x="362757" y="629285"/>
                  </a:cubicBezTo>
                  <a:lnTo>
                    <a:pt x="362757" y="706297"/>
                  </a:lnTo>
                  <a:lnTo>
                    <a:pt x="465216" y="706297"/>
                  </a:lnTo>
                  <a:lnTo>
                    <a:pt x="465216" y="627946"/>
                  </a:lnTo>
                  <a:cubicBezTo>
                    <a:pt x="510754" y="620356"/>
                    <a:pt x="546693" y="603391"/>
                    <a:pt x="573033" y="577051"/>
                  </a:cubicBezTo>
                  <a:cubicBezTo>
                    <a:pt x="599373" y="550711"/>
                    <a:pt x="612543" y="519013"/>
                    <a:pt x="612543" y="481958"/>
                  </a:cubicBezTo>
                  <a:cubicBezTo>
                    <a:pt x="612543" y="436421"/>
                    <a:pt x="598369" y="403160"/>
                    <a:pt x="570020" y="382178"/>
                  </a:cubicBezTo>
                  <a:cubicBezTo>
                    <a:pt x="541670" y="361194"/>
                    <a:pt x="493566" y="347578"/>
                    <a:pt x="425706" y="341328"/>
                  </a:cubicBezTo>
                  <a:cubicBezTo>
                    <a:pt x="389544" y="337756"/>
                    <a:pt x="365101" y="333403"/>
                    <a:pt x="352377" y="328269"/>
                  </a:cubicBezTo>
                  <a:cubicBezTo>
                    <a:pt x="339654" y="323135"/>
                    <a:pt x="333292" y="314764"/>
                    <a:pt x="333292" y="303157"/>
                  </a:cubicBezTo>
                  <a:cubicBezTo>
                    <a:pt x="333292" y="292442"/>
                    <a:pt x="339765" y="283848"/>
                    <a:pt x="352712" y="277374"/>
                  </a:cubicBezTo>
                  <a:cubicBezTo>
                    <a:pt x="365659" y="270901"/>
                    <a:pt x="383963" y="267664"/>
                    <a:pt x="407625" y="267664"/>
                  </a:cubicBezTo>
                  <a:cubicBezTo>
                    <a:pt x="429054" y="267664"/>
                    <a:pt x="451488" y="272240"/>
                    <a:pt x="474927" y="281392"/>
                  </a:cubicBezTo>
                  <a:cubicBezTo>
                    <a:pt x="498365" y="290544"/>
                    <a:pt x="519906" y="302933"/>
                    <a:pt x="539550" y="318559"/>
                  </a:cubicBezTo>
                  <a:lnTo>
                    <a:pt x="600489" y="230832"/>
                  </a:lnTo>
                  <a:cubicBezTo>
                    <a:pt x="579506" y="213867"/>
                    <a:pt x="557854" y="200139"/>
                    <a:pt x="535532" y="189648"/>
                  </a:cubicBezTo>
                  <a:cubicBezTo>
                    <a:pt x="513209" y="179156"/>
                    <a:pt x="489771" y="171901"/>
                    <a:pt x="465216" y="167883"/>
                  </a:cubicBezTo>
                  <a:lnTo>
                    <a:pt x="465216" y="101586"/>
                  </a:lnTo>
                  <a:close/>
                  <a:moveTo>
                    <a:pt x="403941" y="0"/>
                  </a:moveTo>
                  <a:cubicBezTo>
                    <a:pt x="627031" y="0"/>
                    <a:pt x="807882" y="180851"/>
                    <a:pt x="807882" y="403941"/>
                  </a:cubicBezTo>
                  <a:cubicBezTo>
                    <a:pt x="807882" y="627031"/>
                    <a:pt x="627031" y="807882"/>
                    <a:pt x="403941" y="807882"/>
                  </a:cubicBezTo>
                  <a:cubicBezTo>
                    <a:pt x="180851" y="807882"/>
                    <a:pt x="0" y="627031"/>
                    <a:pt x="0" y="403941"/>
                  </a:cubicBezTo>
                  <a:cubicBezTo>
                    <a:pt x="0" y="180851"/>
                    <a:pt x="180851" y="0"/>
                    <a:pt x="403941" y="0"/>
                  </a:cubicBezTo>
                  <a:close/>
                </a:path>
              </a:pathLst>
            </a:custGeom>
            <a:solidFill>
              <a:srgbClr val="00C7FD"/>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Text"/>
                <a:cs typeface="Arial"/>
              </a:endParaRPr>
            </a:p>
          </p:txBody>
        </p:sp>
      </p:grpSp>
      <p:cxnSp>
        <p:nvCxnSpPr>
          <p:cNvPr id="58" name="Straight Connector 57">
            <a:extLst>
              <a:ext uri="{FF2B5EF4-FFF2-40B4-BE49-F238E27FC236}">
                <a16:creationId xmlns:a16="http://schemas.microsoft.com/office/drawing/2014/main" id="{CB6186F8-7DB4-C475-E85C-439E3E8689CE}"/>
              </a:ext>
            </a:extLst>
          </p:cNvPr>
          <p:cNvCxnSpPr>
            <a:cxnSpLocks/>
          </p:cNvCxnSpPr>
          <p:nvPr/>
        </p:nvCxnSpPr>
        <p:spPr>
          <a:xfrm>
            <a:off x="3807317" y="2262091"/>
            <a:ext cx="1718265"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1D03559-8159-1C71-ACB2-EDB6D450915E}"/>
              </a:ext>
            </a:extLst>
          </p:cNvPr>
          <p:cNvSpPr txBox="1"/>
          <p:nvPr/>
        </p:nvSpPr>
        <p:spPr>
          <a:xfrm>
            <a:off x="3718497" y="3115372"/>
            <a:ext cx="2001019" cy="830997"/>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Optimized Workload Performance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By delivering more performance per core with built-in accelerators, 5</a:t>
            </a:r>
            <a:r>
              <a:rPr kumimoji="0" lang="en-US" sz="800" b="0" i="0" u="none" strike="noStrike" kern="1200" cap="none" spc="0" normalizeH="0" baseline="30000" noProof="0" dirty="0">
                <a:ln>
                  <a:noFill/>
                </a:ln>
                <a:solidFill>
                  <a:srgbClr val="000000"/>
                </a:solidFill>
                <a:effectLst/>
                <a:uLnTx/>
                <a:uFillTx/>
                <a:latin typeface="IntelOne Text" panose="020B0503020203020204" pitchFamily="34" charset="0"/>
                <a:cs typeface="Helvetica Neue"/>
              </a:rPr>
              <a:t>th</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  Gen Intel Xeon processors help you meet requirements for even the most demanding workloads. </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grpSp>
        <p:nvGrpSpPr>
          <p:cNvPr id="60" name="Group 59">
            <a:extLst>
              <a:ext uri="{FF2B5EF4-FFF2-40B4-BE49-F238E27FC236}">
                <a16:creationId xmlns:a16="http://schemas.microsoft.com/office/drawing/2014/main" id="{D95D62A2-73B3-4B85-DB2D-B53B6F32BF2D}"/>
              </a:ext>
            </a:extLst>
          </p:cNvPr>
          <p:cNvGrpSpPr>
            <a:grpSpLocks noChangeAspect="1"/>
          </p:cNvGrpSpPr>
          <p:nvPr/>
        </p:nvGrpSpPr>
        <p:grpSpPr>
          <a:xfrm>
            <a:off x="3813474" y="2414466"/>
            <a:ext cx="658247" cy="476901"/>
            <a:chOff x="5086350" y="2674789"/>
            <a:chExt cx="2019290" cy="1462980"/>
          </a:xfrm>
          <a:solidFill>
            <a:srgbClr val="00C7FD"/>
          </a:solidFill>
        </p:grpSpPr>
        <p:grpSp>
          <p:nvGrpSpPr>
            <p:cNvPr id="61" name="Graphic 21">
              <a:extLst>
                <a:ext uri="{FF2B5EF4-FFF2-40B4-BE49-F238E27FC236}">
                  <a16:creationId xmlns:a16="http://schemas.microsoft.com/office/drawing/2014/main" id="{8478DA1E-3269-9640-9159-CBDD2EB72D16}"/>
                </a:ext>
              </a:extLst>
            </p:cNvPr>
            <p:cNvGrpSpPr/>
            <p:nvPr/>
          </p:nvGrpSpPr>
          <p:grpSpPr>
            <a:xfrm>
              <a:off x="5086350" y="3027154"/>
              <a:ext cx="551264" cy="757232"/>
              <a:chOff x="6000750" y="3391090"/>
              <a:chExt cx="52006" cy="71437"/>
            </a:xfrm>
            <a:grpFill/>
          </p:grpSpPr>
          <p:sp>
            <p:nvSpPr>
              <p:cNvPr id="66" name="Freeform: Shape 1412">
                <a:extLst>
                  <a:ext uri="{FF2B5EF4-FFF2-40B4-BE49-F238E27FC236}">
                    <a16:creationId xmlns:a16="http://schemas.microsoft.com/office/drawing/2014/main" id="{4FB4AC3D-30F1-709A-11A6-156935D03507}"/>
                  </a:ext>
                </a:extLst>
              </p:cNvPr>
              <p:cNvSpPr/>
              <p:nvPr/>
            </p:nvSpPr>
            <p:spPr>
              <a:xfrm>
                <a:off x="6000750" y="3391090"/>
                <a:ext cx="52006" cy="14192"/>
              </a:xfrm>
              <a:custGeom>
                <a:avLst/>
                <a:gdLst>
                  <a:gd name="connsiteX0" fmla="*/ 52007 w 52006"/>
                  <a:gd name="connsiteY0" fmla="*/ 0 h 14192"/>
                  <a:gd name="connsiteX1" fmla="*/ 0 w 52006"/>
                  <a:gd name="connsiteY1" fmla="*/ 0 h 14192"/>
                  <a:gd name="connsiteX2" fmla="*/ 2667 w 52006"/>
                  <a:gd name="connsiteY2" fmla="*/ 14192 h 14192"/>
                  <a:gd name="connsiteX3" fmla="*/ 46292 w 52006"/>
                  <a:gd name="connsiteY3" fmla="*/ 14192 h 14192"/>
                  <a:gd name="connsiteX4" fmla="*/ 52007 w 52006"/>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06" h="14192">
                    <a:moveTo>
                      <a:pt x="52007" y="0"/>
                    </a:moveTo>
                    <a:lnTo>
                      <a:pt x="0" y="0"/>
                    </a:lnTo>
                    <a:lnTo>
                      <a:pt x="2667" y="14192"/>
                    </a:lnTo>
                    <a:lnTo>
                      <a:pt x="46292" y="14192"/>
                    </a:lnTo>
                    <a:cubicBezTo>
                      <a:pt x="47816" y="9334"/>
                      <a:pt x="49625" y="4572"/>
                      <a:pt x="5200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7" name="Freeform: Shape 1413">
                <a:extLst>
                  <a:ext uri="{FF2B5EF4-FFF2-40B4-BE49-F238E27FC236}">
                    <a16:creationId xmlns:a16="http://schemas.microsoft.com/office/drawing/2014/main" id="{6CD8F48D-A929-2AE7-E3AB-394E80F1721A}"/>
                  </a:ext>
                </a:extLst>
              </p:cNvPr>
              <p:cNvSpPr/>
              <p:nvPr/>
            </p:nvSpPr>
            <p:spPr>
              <a:xfrm>
                <a:off x="6011703" y="3448335"/>
                <a:ext cx="40957" cy="14192"/>
              </a:xfrm>
              <a:custGeom>
                <a:avLst/>
                <a:gdLst>
                  <a:gd name="connsiteX0" fmla="*/ 35338 w 40957"/>
                  <a:gd name="connsiteY0" fmla="*/ 0 h 14192"/>
                  <a:gd name="connsiteX1" fmla="*/ 0 w 40957"/>
                  <a:gd name="connsiteY1" fmla="*/ 0 h 14192"/>
                  <a:gd name="connsiteX2" fmla="*/ 2762 w 40957"/>
                  <a:gd name="connsiteY2" fmla="*/ 14192 h 14192"/>
                  <a:gd name="connsiteX3" fmla="*/ 40957 w 40957"/>
                  <a:gd name="connsiteY3" fmla="*/ 14192 h 14192"/>
                  <a:gd name="connsiteX4" fmla="*/ 35338 w 40957"/>
                  <a:gd name="connsiteY4" fmla="*/ 0 h 1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 h="14192">
                    <a:moveTo>
                      <a:pt x="35338" y="0"/>
                    </a:moveTo>
                    <a:lnTo>
                      <a:pt x="0" y="0"/>
                    </a:lnTo>
                    <a:lnTo>
                      <a:pt x="2762" y="14192"/>
                    </a:lnTo>
                    <a:lnTo>
                      <a:pt x="40957" y="14192"/>
                    </a:lnTo>
                    <a:cubicBezTo>
                      <a:pt x="38672" y="9716"/>
                      <a:pt x="36767" y="4953"/>
                      <a:pt x="35338"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8" name="Freeform: Shape 1414">
                <a:extLst>
                  <a:ext uri="{FF2B5EF4-FFF2-40B4-BE49-F238E27FC236}">
                    <a16:creationId xmlns:a16="http://schemas.microsoft.com/office/drawing/2014/main" id="{0FD51A5D-3263-BE3A-AEAD-0D3C51B5C236}"/>
                  </a:ext>
                </a:extLst>
              </p:cNvPr>
              <p:cNvSpPr/>
              <p:nvPr/>
            </p:nvSpPr>
            <p:spPr>
              <a:xfrm>
                <a:off x="6006083" y="3419665"/>
                <a:ext cx="38385" cy="14192"/>
              </a:xfrm>
              <a:custGeom>
                <a:avLst/>
                <a:gdLst>
                  <a:gd name="connsiteX0" fmla="*/ 38005 w 38385"/>
                  <a:gd name="connsiteY0" fmla="*/ 7334 h 14192"/>
                  <a:gd name="connsiteX1" fmla="*/ 38386 w 38385"/>
                  <a:gd name="connsiteY1" fmla="*/ 0 h 14192"/>
                  <a:gd name="connsiteX2" fmla="*/ 0 w 38385"/>
                  <a:gd name="connsiteY2" fmla="*/ 0 h 14192"/>
                  <a:gd name="connsiteX3" fmla="*/ 2762 w 38385"/>
                  <a:gd name="connsiteY3" fmla="*/ 14192 h 14192"/>
                  <a:gd name="connsiteX4" fmla="*/ 38291 w 38385"/>
                  <a:gd name="connsiteY4" fmla="*/ 14192 h 14192"/>
                  <a:gd name="connsiteX5" fmla="*/ 38005 w 38385"/>
                  <a:gd name="connsiteY5" fmla="*/ 7334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85" h="14192">
                    <a:moveTo>
                      <a:pt x="38005" y="7334"/>
                    </a:moveTo>
                    <a:cubicBezTo>
                      <a:pt x="38005" y="4858"/>
                      <a:pt x="38100" y="2476"/>
                      <a:pt x="38386" y="0"/>
                    </a:cubicBezTo>
                    <a:lnTo>
                      <a:pt x="0" y="0"/>
                    </a:lnTo>
                    <a:lnTo>
                      <a:pt x="2762" y="14192"/>
                    </a:lnTo>
                    <a:lnTo>
                      <a:pt x="38291" y="14192"/>
                    </a:lnTo>
                    <a:cubicBezTo>
                      <a:pt x="38100" y="12001"/>
                      <a:pt x="38005" y="9715"/>
                      <a:pt x="38005" y="73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2" name="Freeform: Shape 1408">
              <a:extLst>
                <a:ext uri="{FF2B5EF4-FFF2-40B4-BE49-F238E27FC236}">
                  <a16:creationId xmlns:a16="http://schemas.microsoft.com/office/drawing/2014/main" id="{B420C671-0BE8-DFB6-79FE-CF34B736D0D3}"/>
                </a:ext>
              </a:extLst>
            </p:cNvPr>
            <p:cNvSpPr/>
            <p:nvPr/>
          </p:nvSpPr>
          <p:spPr>
            <a:xfrm rot="2700000">
              <a:off x="6714245" y="2851311"/>
              <a:ext cx="201919" cy="201919"/>
            </a:xfrm>
            <a:custGeom>
              <a:avLst/>
              <a:gdLst>
                <a:gd name="connsiteX0" fmla="*/ 0 w 19049"/>
                <a:gd name="connsiteY0" fmla="*/ 0 h 19049"/>
                <a:gd name="connsiteX1" fmla="*/ 19050 w 19049"/>
                <a:gd name="connsiteY1" fmla="*/ 0 h 19049"/>
                <a:gd name="connsiteX2" fmla="*/ 19050 w 19049"/>
                <a:gd name="connsiteY2" fmla="*/ 19050 h 19049"/>
                <a:gd name="connsiteX3" fmla="*/ 0 w 19049"/>
                <a:gd name="connsiteY3" fmla="*/ 19050 h 19049"/>
              </a:gdLst>
              <a:ahLst/>
              <a:cxnLst>
                <a:cxn ang="0">
                  <a:pos x="connsiteX0" y="connsiteY0"/>
                </a:cxn>
                <a:cxn ang="0">
                  <a:pos x="connsiteX1" y="connsiteY1"/>
                </a:cxn>
                <a:cxn ang="0">
                  <a:pos x="connsiteX2" y="connsiteY2"/>
                </a:cxn>
                <a:cxn ang="0">
                  <a:pos x="connsiteX3" y="connsiteY3"/>
                </a:cxn>
              </a:cxnLst>
              <a:rect l="l" t="t" r="r" b="b"/>
              <a:pathLst>
                <a:path w="19049" h="19049">
                  <a:moveTo>
                    <a:pt x="0" y="0"/>
                  </a:moveTo>
                  <a:lnTo>
                    <a:pt x="19050" y="0"/>
                  </a:lnTo>
                  <a:lnTo>
                    <a:pt x="19050" y="19050"/>
                  </a:lnTo>
                  <a:lnTo>
                    <a:pt x="0" y="1905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3" name="Freeform: Shape 1409">
              <a:extLst>
                <a:ext uri="{FF2B5EF4-FFF2-40B4-BE49-F238E27FC236}">
                  <a16:creationId xmlns:a16="http://schemas.microsoft.com/office/drawing/2014/main" id="{C3B2301D-6A78-AD86-6C7D-B1DBB65A2209}"/>
                </a:ext>
              </a:extLst>
            </p:cNvPr>
            <p:cNvSpPr/>
            <p:nvPr/>
          </p:nvSpPr>
          <p:spPr>
            <a:xfrm rot="18900000">
              <a:off x="6315897" y="3157735"/>
              <a:ext cx="412934" cy="201919"/>
            </a:xfrm>
            <a:custGeom>
              <a:avLst/>
              <a:gdLst>
                <a:gd name="connsiteX0" fmla="*/ 0 w 38956"/>
                <a:gd name="connsiteY0" fmla="*/ 0 h 19049"/>
                <a:gd name="connsiteX1" fmla="*/ 38957 w 38956"/>
                <a:gd name="connsiteY1" fmla="*/ 0 h 19049"/>
                <a:gd name="connsiteX2" fmla="*/ 38957 w 38956"/>
                <a:gd name="connsiteY2" fmla="*/ 19050 h 19049"/>
                <a:gd name="connsiteX3" fmla="*/ 0 w 38956"/>
                <a:gd name="connsiteY3" fmla="*/ 19050 h 19049"/>
              </a:gdLst>
              <a:ahLst/>
              <a:cxnLst>
                <a:cxn ang="0">
                  <a:pos x="connsiteX0" y="connsiteY0"/>
                </a:cxn>
                <a:cxn ang="0">
                  <a:pos x="connsiteX1" y="connsiteY1"/>
                </a:cxn>
                <a:cxn ang="0">
                  <a:pos x="connsiteX2" y="connsiteY2"/>
                </a:cxn>
                <a:cxn ang="0">
                  <a:pos x="connsiteX3" y="connsiteY3"/>
                </a:cxn>
              </a:cxnLst>
              <a:rect l="l" t="t" r="r" b="b"/>
              <a:pathLst>
                <a:path w="38956" h="19049">
                  <a:moveTo>
                    <a:pt x="0" y="0"/>
                  </a:moveTo>
                  <a:lnTo>
                    <a:pt x="38957" y="0"/>
                  </a:lnTo>
                  <a:lnTo>
                    <a:pt x="38957" y="19050"/>
                  </a:lnTo>
                  <a:lnTo>
                    <a:pt x="0" y="19050"/>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4" name="Freeform: Shape 1410">
              <a:extLst>
                <a:ext uri="{FF2B5EF4-FFF2-40B4-BE49-F238E27FC236}">
                  <a16:creationId xmlns:a16="http://schemas.microsoft.com/office/drawing/2014/main" id="{59A42902-CD02-7EDC-57EB-202B42E9CB5D}"/>
                </a:ext>
              </a:extLst>
            </p:cNvPr>
            <p:cNvSpPr/>
            <p:nvPr/>
          </p:nvSpPr>
          <p:spPr>
            <a:xfrm>
              <a:off x="5645691" y="2674789"/>
              <a:ext cx="1459949" cy="1462980"/>
            </a:xfrm>
            <a:custGeom>
              <a:avLst/>
              <a:gdLst>
                <a:gd name="connsiteX0" fmla="*/ 116396 w 137731"/>
                <a:gd name="connsiteY0" fmla="*/ 47339 h 138017"/>
                <a:gd name="connsiteX1" fmla="*/ 121063 w 137731"/>
                <a:gd name="connsiteY1" fmla="*/ 68866 h 138017"/>
                <a:gd name="connsiteX2" fmla="*/ 121063 w 137731"/>
                <a:gd name="connsiteY2" fmla="*/ 69152 h 138017"/>
                <a:gd name="connsiteX3" fmla="*/ 68866 w 137731"/>
                <a:gd name="connsiteY3" fmla="*/ 121349 h 138017"/>
                <a:gd name="connsiteX4" fmla="*/ 16669 w 137731"/>
                <a:gd name="connsiteY4" fmla="*/ 68866 h 138017"/>
                <a:gd name="connsiteX5" fmla="*/ 68866 w 137731"/>
                <a:gd name="connsiteY5" fmla="*/ 16669 h 138017"/>
                <a:gd name="connsiteX6" fmla="*/ 88678 w 137731"/>
                <a:gd name="connsiteY6" fmla="*/ 20574 h 138017"/>
                <a:gd name="connsiteX7" fmla="*/ 101156 w 137731"/>
                <a:gd name="connsiteY7" fmla="*/ 8096 h 138017"/>
                <a:gd name="connsiteX8" fmla="*/ 68866 w 137731"/>
                <a:gd name="connsiteY8" fmla="*/ 0 h 138017"/>
                <a:gd name="connsiteX9" fmla="*/ 0 w 137731"/>
                <a:gd name="connsiteY9" fmla="*/ 69152 h 138017"/>
                <a:gd name="connsiteX10" fmla="*/ 68866 w 137731"/>
                <a:gd name="connsiteY10" fmla="*/ 138017 h 138017"/>
                <a:gd name="connsiteX11" fmla="*/ 137732 w 137731"/>
                <a:gd name="connsiteY11" fmla="*/ 69152 h 138017"/>
                <a:gd name="connsiteX12" fmla="*/ 137732 w 137731"/>
                <a:gd name="connsiteY12" fmla="*/ 68866 h 138017"/>
                <a:gd name="connsiteX13" fmla="*/ 128778 w 137731"/>
                <a:gd name="connsiteY13" fmla="*/ 34957 h 138017"/>
                <a:gd name="connsiteX14" fmla="*/ 116396 w 137731"/>
                <a:gd name="connsiteY14" fmla="*/ 47339 h 1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731" h="138017">
                  <a:moveTo>
                    <a:pt x="116396" y="47339"/>
                  </a:moveTo>
                  <a:cubicBezTo>
                    <a:pt x="119348" y="53911"/>
                    <a:pt x="121063" y="61150"/>
                    <a:pt x="121063" y="68866"/>
                  </a:cubicBezTo>
                  <a:lnTo>
                    <a:pt x="121063" y="69152"/>
                  </a:lnTo>
                  <a:cubicBezTo>
                    <a:pt x="121063" y="97917"/>
                    <a:pt x="97631" y="121349"/>
                    <a:pt x="68866" y="121349"/>
                  </a:cubicBezTo>
                  <a:cubicBezTo>
                    <a:pt x="40100" y="121349"/>
                    <a:pt x="16669" y="97917"/>
                    <a:pt x="16669" y="68866"/>
                  </a:cubicBezTo>
                  <a:cubicBezTo>
                    <a:pt x="16669" y="40100"/>
                    <a:pt x="40100" y="16669"/>
                    <a:pt x="68866" y="16669"/>
                  </a:cubicBezTo>
                  <a:cubicBezTo>
                    <a:pt x="75914" y="16669"/>
                    <a:pt x="82582" y="18097"/>
                    <a:pt x="88678" y="20574"/>
                  </a:cubicBezTo>
                  <a:lnTo>
                    <a:pt x="101156" y="8096"/>
                  </a:lnTo>
                  <a:cubicBezTo>
                    <a:pt x="91535" y="2953"/>
                    <a:pt x="80486" y="0"/>
                    <a:pt x="68866" y="0"/>
                  </a:cubicBezTo>
                  <a:cubicBezTo>
                    <a:pt x="30861" y="0"/>
                    <a:pt x="0" y="30861"/>
                    <a:pt x="0" y="69152"/>
                  </a:cubicBezTo>
                  <a:cubicBezTo>
                    <a:pt x="0" y="107156"/>
                    <a:pt x="30861" y="138017"/>
                    <a:pt x="68866" y="138017"/>
                  </a:cubicBezTo>
                  <a:cubicBezTo>
                    <a:pt x="106871" y="138017"/>
                    <a:pt x="137732" y="107156"/>
                    <a:pt x="137732" y="69152"/>
                  </a:cubicBezTo>
                  <a:lnTo>
                    <a:pt x="137732" y="68866"/>
                  </a:lnTo>
                  <a:cubicBezTo>
                    <a:pt x="137732" y="56579"/>
                    <a:pt x="134398" y="45053"/>
                    <a:pt x="128778" y="34957"/>
                  </a:cubicBezTo>
                  <a:lnTo>
                    <a:pt x="116396" y="47339"/>
                  </a:ln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65" name="Freeform: Shape 1411">
              <a:extLst>
                <a:ext uri="{FF2B5EF4-FFF2-40B4-BE49-F238E27FC236}">
                  <a16:creationId xmlns:a16="http://schemas.microsoft.com/office/drawing/2014/main" id="{3DCA05BA-BC94-B36B-0B9F-11D975F3C61F}"/>
                </a:ext>
              </a:extLst>
            </p:cNvPr>
            <p:cNvSpPr/>
            <p:nvPr/>
          </p:nvSpPr>
          <p:spPr>
            <a:xfrm>
              <a:off x="5995035" y="2987605"/>
              <a:ext cx="509871" cy="317194"/>
            </a:xfrm>
            <a:custGeom>
              <a:avLst/>
              <a:gdLst>
                <a:gd name="connsiteX0" fmla="*/ 19241 w 48101"/>
                <a:gd name="connsiteY0" fmla="*/ 4398 h 29924"/>
                <a:gd name="connsiteX1" fmla="*/ 0 w 48101"/>
                <a:gd name="connsiteY1" fmla="*/ 27353 h 29924"/>
                <a:gd name="connsiteX2" fmla="*/ 8096 w 48101"/>
                <a:gd name="connsiteY2" fmla="*/ 29925 h 29924"/>
                <a:gd name="connsiteX3" fmla="*/ 23241 w 48101"/>
                <a:gd name="connsiteY3" fmla="*/ 11923 h 29924"/>
                <a:gd name="connsiteX4" fmla="*/ 41339 w 48101"/>
                <a:gd name="connsiteY4" fmla="*/ 8779 h 29924"/>
                <a:gd name="connsiteX5" fmla="*/ 48101 w 48101"/>
                <a:gd name="connsiteY5" fmla="*/ 1540 h 29924"/>
                <a:gd name="connsiteX6" fmla="*/ 19241 w 48101"/>
                <a:gd name="connsiteY6" fmla="*/ 4398 h 2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 h="29924">
                  <a:moveTo>
                    <a:pt x="19241" y="4398"/>
                  </a:moveTo>
                  <a:cubicBezTo>
                    <a:pt x="10001" y="9256"/>
                    <a:pt x="3143" y="17352"/>
                    <a:pt x="0" y="27353"/>
                  </a:cubicBezTo>
                  <a:lnTo>
                    <a:pt x="8096" y="29925"/>
                  </a:lnTo>
                  <a:cubicBezTo>
                    <a:pt x="10573" y="22114"/>
                    <a:pt x="15907" y="15733"/>
                    <a:pt x="23241" y="11923"/>
                  </a:cubicBezTo>
                  <a:cubicBezTo>
                    <a:pt x="28861" y="8970"/>
                    <a:pt x="35147" y="7922"/>
                    <a:pt x="41339" y="8779"/>
                  </a:cubicBezTo>
                  <a:lnTo>
                    <a:pt x="48101" y="1540"/>
                  </a:lnTo>
                  <a:cubicBezTo>
                    <a:pt x="38386" y="-1222"/>
                    <a:pt x="28194" y="-269"/>
                    <a:pt x="19241" y="439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69" name="TextBox 68">
            <a:extLst>
              <a:ext uri="{FF2B5EF4-FFF2-40B4-BE49-F238E27FC236}">
                <a16:creationId xmlns:a16="http://schemas.microsoft.com/office/drawing/2014/main" id="{39DFD291-26E6-DD48-DB28-D2A78AAC55D5}"/>
              </a:ext>
            </a:extLst>
          </p:cNvPr>
          <p:cNvSpPr txBox="1"/>
          <p:nvPr/>
        </p:nvSpPr>
        <p:spPr>
          <a:xfrm>
            <a:off x="6572355" y="3525507"/>
            <a:ext cx="2066833" cy="584775"/>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Efficiency –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Accelerator Engines  boost CPU utilization and reduce electricity consumption, resulting in lower impact on the environment.  </a:t>
            </a:r>
            <a:endPar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Arial"/>
            </a:endParaRPr>
          </a:p>
        </p:txBody>
      </p:sp>
      <p:sp>
        <p:nvSpPr>
          <p:cNvPr id="70" name="TextBox 69">
            <a:extLst>
              <a:ext uri="{FF2B5EF4-FFF2-40B4-BE49-F238E27FC236}">
                <a16:creationId xmlns:a16="http://schemas.microsoft.com/office/drawing/2014/main" id="{C657A9DC-1EDF-C6A1-06E4-484E436DAC19}"/>
              </a:ext>
            </a:extLst>
          </p:cNvPr>
          <p:cNvSpPr txBox="1"/>
          <p:nvPr/>
        </p:nvSpPr>
        <p:spPr>
          <a:xfrm>
            <a:off x="6441370" y="3108696"/>
            <a:ext cx="26634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better efficiency (perf/watt) </a:t>
            </a:r>
            <a:b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b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with built-in accelerators like Intel® AMX</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3</a:t>
            </a:r>
            <a:endParaRPr kumimoji="0" lang="en-US" sz="1000" b="0" i="0" u="none" strike="noStrike" kern="1200" cap="none" spc="0" normalizeH="0" baseline="0" noProof="0" dirty="0">
              <a:ln>
                <a:noFill/>
              </a:ln>
              <a:solidFill>
                <a:srgbClr val="000000"/>
              </a:solidFill>
              <a:effectLst/>
              <a:uLnTx/>
              <a:uFillTx/>
              <a:latin typeface="IntelOne Text"/>
              <a:cs typeface="Arial"/>
            </a:endParaRPr>
          </a:p>
        </p:txBody>
      </p:sp>
      <p:grpSp>
        <p:nvGrpSpPr>
          <p:cNvPr id="72" name="Group 71">
            <a:extLst>
              <a:ext uri="{FF2B5EF4-FFF2-40B4-BE49-F238E27FC236}">
                <a16:creationId xmlns:a16="http://schemas.microsoft.com/office/drawing/2014/main" id="{C941567E-F7E5-B93F-BFF8-0AA70BE49362}"/>
              </a:ext>
            </a:extLst>
          </p:cNvPr>
          <p:cNvGrpSpPr>
            <a:grpSpLocks noChangeAspect="1"/>
          </p:cNvGrpSpPr>
          <p:nvPr/>
        </p:nvGrpSpPr>
        <p:grpSpPr>
          <a:xfrm>
            <a:off x="6071290" y="3565222"/>
            <a:ext cx="474264" cy="473204"/>
            <a:chOff x="768422" y="3918881"/>
            <a:chExt cx="2019156" cy="2014639"/>
          </a:xfrm>
        </p:grpSpPr>
        <p:sp>
          <p:nvSpPr>
            <p:cNvPr id="73" name="Freeform: Shape 136">
              <a:extLst>
                <a:ext uri="{FF2B5EF4-FFF2-40B4-BE49-F238E27FC236}">
                  <a16:creationId xmlns:a16="http://schemas.microsoft.com/office/drawing/2014/main" id="{11DD944B-F4DE-BBAC-14CF-E64F4FAE8FA1}"/>
                </a:ext>
              </a:extLst>
            </p:cNvPr>
            <p:cNvSpPr/>
            <p:nvPr/>
          </p:nvSpPr>
          <p:spPr>
            <a:xfrm>
              <a:off x="768422" y="3918881"/>
              <a:ext cx="2019156" cy="1999321"/>
            </a:xfrm>
            <a:custGeom>
              <a:avLst/>
              <a:gdLst>
                <a:gd name="connsiteX0" fmla="*/ 1009578 w 2019156"/>
                <a:gd name="connsiteY0" fmla="*/ 0 h 1999321"/>
                <a:gd name="connsiteX1" fmla="*/ 2019156 w 2019156"/>
                <a:gd name="connsiteY1" fmla="*/ 1009578 h 1999321"/>
                <a:gd name="connsiteX2" fmla="*/ 1213043 w 2019156"/>
                <a:gd name="connsiteY2" fmla="*/ 1998645 h 1999321"/>
                <a:gd name="connsiteX3" fmla="*/ 1208616 w 2019156"/>
                <a:gd name="connsiteY3" fmla="*/ 1999321 h 1999321"/>
                <a:gd name="connsiteX4" fmla="*/ 1208616 w 2019156"/>
                <a:gd name="connsiteY4" fmla="*/ 1795297 h 1999321"/>
                <a:gd name="connsiteX5" fmla="*/ 1250845 w 2019156"/>
                <a:gd name="connsiteY5" fmla="*/ 1784439 h 1999321"/>
                <a:gd name="connsiteX6" fmla="*/ 1820915 w 2019156"/>
                <a:gd name="connsiteY6" fmla="*/ 1009578 h 1999321"/>
                <a:gd name="connsiteX7" fmla="*/ 1009578 w 2019156"/>
                <a:gd name="connsiteY7" fmla="*/ 198241 h 1999321"/>
                <a:gd name="connsiteX8" fmla="*/ 198241 w 2019156"/>
                <a:gd name="connsiteY8" fmla="*/ 1009578 h 1999321"/>
                <a:gd name="connsiteX9" fmla="*/ 768311 w 2019156"/>
                <a:gd name="connsiteY9" fmla="*/ 1784439 h 1999321"/>
                <a:gd name="connsiteX10" fmla="*/ 807658 w 2019156"/>
                <a:gd name="connsiteY10" fmla="*/ 1794556 h 1999321"/>
                <a:gd name="connsiteX11" fmla="*/ 807658 w 2019156"/>
                <a:gd name="connsiteY11" fmla="*/ 1998881 h 1999321"/>
                <a:gd name="connsiteX12" fmla="*/ 806113 w 2019156"/>
                <a:gd name="connsiteY12" fmla="*/ 1998645 h 1999321"/>
                <a:gd name="connsiteX13" fmla="*/ 0 w 2019156"/>
                <a:gd name="connsiteY13" fmla="*/ 1009578 h 1999321"/>
                <a:gd name="connsiteX14" fmla="*/ 1009578 w 2019156"/>
                <a:gd name="connsiteY14" fmla="*/ 0 h 19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9156" h="1999321">
                  <a:moveTo>
                    <a:pt x="1009578" y="0"/>
                  </a:moveTo>
                  <a:cubicBezTo>
                    <a:pt x="1567153" y="0"/>
                    <a:pt x="2019156" y="452003"/>
                    <a:pt x="2019156" y="1009578"/>
                  </a:cubicBezTo>
                  <a:cubicBezTo>
                    <a:pt x="2019156" y="1497456"/>
                    <a:pt x="1673091" y="1904506"/>
                    <a:pt x="1213043" y="1998645"/>
                  </a:cubicBezTo>
                  <a:lnTo>
                    <a:pt x="1208616" y="1999321"/>
                  </a:lnTo>
                  <a:lnTo>
                    <a:pt x="1208616" y="1795297"/>
                  </a:lnTo>
                  <a:lnTo>
                    <a:pt x="1250845" y="1784439"/>
                  </a:lnTo>
                  <a:cubicBezTo>
                    <a:pt x="1581115" y="1681715"/>
                    <a:pt x="1820915" y="1373651"/>
                    <a:pt x="1820915" y="1009578"/>
                  </a:cubicBezTo>
                  <a:cubicBezTo>
                    <a:pt x="1820915" y="561489"/>
                    <a:pt x="1457667" y="198241"/>
                    <a:pt x="1009578" y="198241"/>
                  </a:cubicBezTo>
                  <a:cubicBezTo>
                    <a:pt x="561489" y="198241"/>
                    <a:pt x="198241" y="561489"/>
                    <a:pt x="198241" y="1009578"/>
                  </a:cubicBezTo>
                  <a:cubicBezTo>
                    <a:pt x="198241" y="1373651"/>
                    <a:pt x="438042" y="1681715"/>
                    <a:pt x="768311" y="1784439"/>
                  </a:cubicBezTo>
                  <a:lnTo>
                    <a:pt x="807658" y="1794556"/>
                  </a:lnTo>
                  <a:lnTo>
                    <a:pt x="807658" y="1998881"/>
                  </a:lnTo>
                  <a:lnTo>
                    <a:pt x="806113" y="1998645"/>
                  </a:lnTo>
                  <a:cubicBezTo>
                    <a:pt x="346065" y="1904506"/>
                    <a:pt x="0" y="1497456"/>
                    <a:pt x="0" y="1009578"/>
                  </a:cubicBezTo>
                  <a:cubicBezTo>
                    <a:pt x="0" y="452003"/>
                    <a:pt x="452003" y="0"/>
                    <a:pt x="1009578" y="0"/>
                  </a:cubicBezTo>
                  <a:close/>
                </a:path>
              </a:pathLst>
            </a:custGeom>
            <a:solidFill>
              <a:srgbClr val="0068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nvGrpSpPr>
            <p:cNvPr id="74" name="Group 73">
              <a:extLst>
                <a:ext uri="{FF2B5EF4-FFF2-40B4-BE49-F238E27FC236}">
                  <a16:creationId xmlns:a16="http://schemas.microsoft.com/office/drawing/2014/main" id="{487F80BA-0E16-3A50-DA04-F8CA2E182437}"/>
                </a:ext>
              </a:extLst>
            </p:cNvPr>
            <p:cNvGrpSpPr/>
            <p:nvPr/>
          </p:nvGrpSpPr>
          <p:grpSpPr>
            <a:xfrm>
              <a:off x="1071020" y="4221463"/>
              <a:ext cx="1413960" cy="707543"/>
              <a:chOff x="1071020" y="4221463"/>
              <a:chExt cx="1413960" cy="707543"/>
            </a:xfrm>
            <a:solidFill>
              <a:srgbClr val="00C7FD"/>
            </a:solidFill>
          </p:grpSpPr>
          <p:sp>
            <p:nvSpPr>
              <p:cNvPr id="78" name="Freeform: Shape 141">
                <a:extLst>
                  <a:ext uri="{FF2B5EF4-FFF2-40B4-BE49-F238E27FC236}">
                    <a16:creationId xmlns:a16="http://schemas.microsoft.com/office/drawing/2014/main" id="{5B64FC7F-645C-321B-C074-3232A27CF6D0}"/>
                  </a:ext>
                </a:extLst>
              </p:cNvPr>
              <p:cNvSpPr/>
              <p:nvPr/>
            </p:nvSpPr>
            <p:spPr>
              <a:xfrm>
                <a:off x="1071020" y="4221463"/>
                <a:ext cx="1413960" cy="706835"/>
              </a:xfrm>
              <a:custGeom>
                <a:avLst/>
                <a:gdLst>
                  <a:gd name="connsiteX0" fmla="*/ 706980 w 1413960"/>
                  <a:gd name="connsiteY0" fmla="*/ 0 h 706835"/>
                  <a:gd name="connsiteX1" fmla="*/ 1399612 w 1413960"/>
                  <a:gd name="connsiteY1" fmla="*/ 564512 h 706835"/>
                  <a:gd name="connsiteX2" fmla="*/ 1413960 w 1413960"/>
                  <a:gd name="connsiteY2" fmla="*/ 706835 h 706835"/>
                  <a:gd name="connsiteX3" fmla="*/ 1312978 w 1413960"/>
                  <a:gd name="connsiteY3" fmla="*/ 706835 h 706835"/>
                  <a:gd name="connsiteX4" fmla="*/ 1300682 w 1413960"/>
                  <a:gd name="connsiteY4" fmla="*/ 584862 h 706835"/>
                  <a:gd name="connsiteX5" fmla="*/ 706980 w 1413960"/>
                  <a:gd name="connsiteY5" fmla="*/ 100981 h 706835"/>
                  <a:gd name="connsiteX6" fmla="*/ 113278 w 1413960"/>
                  <a:gd name="connsiteY6" fmla="*/ 584862 h 706835"/>
                  <a:gd name="connsiteX7" fmla="*/ 100982 w 1413960"/>
                  <a:gd name="connsiteY7" fmla="*/ 706835 h 706835"/>
                  <a:gd name="connsiteX8" fmla="*/ 0 w 1413960"/>
                  <a:gd name="connsiteY8" fmla="*/ 706835 h 706835"/>
                  <a:gd name="connsiteX9" fmla="*/ 14348 w 1413960"/>
                  <a:gd name="connsiteY9" fmla="*/ 564512 h 706835"/>
                  <a:gd name="connsiteX10" fmla="*/ 706980 w 1413960"/>
                  <a:gd name="connsiteY10" fmla="*/ 0 h 70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960" h="706835">
                    <a:moveTo>
                      <a:pt x="706980" y="0"/>
                    </a:moveTo>
                    <a:cubicBezTo>
                      <a:pt x="1048635" y="0"/>
                      <a:pt x="1333688" y="242346"/>
                      <a:pt x="1399612" y="564512"/>
                    </a:cubicBezTo>
                    <a:lnTo>
                      <a:pt x="1413960" y="706835"/>
                    </a:lnTo>
                    <a:lnTo>
                      <a:pt x="1312978" y="706835"/>
                    </a:lnTo>
                    <a:lnTo>
                      <a:pt x="1300682" y="584862"/>
                    </a:lnTo>
                    <a:cubicBezTo>
                      <a:pt x="1244173" y="308712"/>
                      <a:pt x="999836" y="100981"/>
                      <a:pt x="706980" y="100981"/>
                    </a:cubicBezTo>
                    <a:cubicBezTo>
                      <a:pt x="414125" y="100981"/>
                      <a:pt x="169787" y="308712"/>
                      <a:pt x="113278" y="584862"/>
                    </a:cubicBezTo>
                    <a:lnTo>
                      <a:pt x="100982" y="706835"/>
                    </a:lnTo>
                    <a:lnTo>
                      <a:pt x="0" y="706835"/>
                    </a:lnTo>
                    <a:lnTo>
                      <a:pt x="14348" y="564512"/>
                    </a:lnTo>
                    <a:cubicBezTo>
                      <a:pt x="80273" y="242346"/>
                      <a:pt x="365325" y="0"/>
                      <a:pt x="706980"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9" name="Rectangle 78">
                <a:extLst>
                  <a:ext uri="{FF2B5EF4-FFF2-40B4-BE49-F238E27FC236}">
                    <a16:creationId xmlns:a16="http://schemas.microsoft.com/office/drawing/2014/main" id="{6F35610A-C803-A46D-6264-6E774FD324AB}"/>
                  </a:ext>
                </a:extLst>
              </p:cNvPr>
              <p:cNvSpPr/>
              <p:nvPr/>
            </p:nvSpPr>
            <p:spPr>
              <a:xfrm>
                <a:off x="1726959" y="4239051"/>
                <a:ext cx="102082" cy="184839"/>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0" name="Rectangle 79">
                <a:extLst>
                  <a:ext uri="{FF2B5EF4-FFF2-40B4-BE49-F238E27FC236}">
                    <a16:creationId xmlns:a16="http://schemas.microsoft.com/office/drawing/2014/main" id="{4DBC5E24-FAE3-3FC6-FEFE-88F3232F727C}"/>
                  </a:ext>
                </a:extLst>
              </p:cNvPr>
              <p:cNvSpPr/>
              <p:nvPr/>
            </p:nvSpPr>
            <p:spPr>
              <a:xfrm rot="16200000">
                <a:off x="1146340" y="4802183"/>
                <a:ext cx="102082" cy="151564"/>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1" name="Rectangle 80">
                <a:extLst>
                  <a:ext uri="{FF2B5EF4-FFF2-40B4-BE49-F238E27FC236}">
                    <a16:creationId xmlns:a16="http://schemas.microsoft.com/office/drawing/2014/main" id="{346ADCA7-F06E-E476-780A-6FDE7722303D}"/>
                  </a:ext>
                </a:extLst>
              </p:cNvPr>
              <p:cNvSpPr/>
              <p:nvPr/>
            </p:nvSpPr>
            <p:spPr>
              <a:xfrm rot="16200000">
                <a:off x="2325852" y="4786817"/>
                <a:ext cx="102082" cy="182296"/>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2" name="Rectangle 81">
                <a:extLst>
                  <a:ext uri="{FF2B5EF4-FFF2-40B4-BE49-F238E27FC236}">
                    <a16:creationId xmlns:a16="http://schemas.microsoft.com/office/drawing/2014/main" id="{450E50CF-06A6-621D-3DAB-447E7BA5FBE8}"/>
                  </a:ext>
                </a:extLst>
              </p:cNvPr>
              <p:cNvSpPr/>
              <p:nvPr/>
            </p:nvSpPr>
            <p:spPr>
              <a:xfrm rot="2700000">
                <a:off x="2147155" y="4405573"/>
                <a:ext cx="102082" cy="201931"/>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83" name="Rectangle 82">
                <a:extLst>
                  <a:ext uri="{FF2B5EF4-FFF2-40B4-BE49-F238E27FC236}">
                    <a16:creationId xmlns:a16="http://schemas.microsoft.com/office/drawing/2014/main" id="{8D7D5AC2-2AF6-C288-5F58-88DCFF544780}"/>
                  </a:ext>
                </a:extLst>
              </p:cNvPr>
              <p:cNvSpPr/>
              <p:nvPr/>
            </p:nvSpPr>
            <p:spPr>
              <a:xfrm rot="18900000" flipH="1">
                <a:off x="1321833" y="4439795"/>
                <a:ext cx="102082" cy="164982"/>
              </a:xfrm>
              <a:prstGeom prst="rect">
                <a:avLst/>
              </a:prstGeom>
              <a:grp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75" name="Rectangle 74">
              <a:extLst>
                <a:ext uri="{FF2B5EF4-FFF2-40B4-BE49-F238E27FC236}">
                  <a16:creationId xmlns:a16="http://schemas.microsoft.com/office/drawing/2014/main" id="{CDD0C93A-0E59-BE84-C17D-6A67F2D7F563}"/>
                </a:ext>
              </a:extLst>
            </p:cNvPr>
            <p:cNvSpPr/>
            <p:nvPr/>
          </p:nvSpPr>
          <p:spPr>
            <a:xfrm>
              <a:off x="1683155" y="4621306"/>
              <a:ext cx="199197" cy="556502"/>
            </a:xfrm>
            <a:prstGeom prst="rect">
              <a:avLst/>
            </a:prstGeom>
            <a:solidFill>
              <a:srgbClr val="0068B5"/>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6" name="Rectangle 75">
              <a:extLst>
                <a:ext uri="{FF2B5EF4-FFF2-40B4-BE49-F238E27FC236}">
                  <a16:creationId xmlns:a16="http://schemas.microsoft.com/office/drawing/2014/main" id="{81C32DA6-BAF0-2AF6-3F69-872B099A7776}"/>
                </a:ext>
              </a:extLst>
            </p:cNvPr>
            <p:cNvSpPr/>
            <p:nvPr/>
          </p:nvSpPr>
          <p:spPr>
            <a:xfrm>
              <a:off x="1678402" y="5736153"/>
              <a:ext cx="199197" cy="197367"/>
            </a:xfrm>
            <a:prstGeom prst="rect">
              <a:avLst/>
            </a:prstGeom>
            <a:solidFill>
              <a:srgbClr val="00C7FD"/>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sp>
          <p:nvSpPr>
            <p:cNvPr id="77" name="Circle: Hollow 140">
              <a:extLst>
                <a:ext uri="{FF2B5EF4-FFF2-40B4-BE49-F238E27FC236}">
                  <a16:creationId xmlns:a16="http://schemas.microsoft.com/office/drawing/2014/main" id="{D052C5F7-1471-0691-84BB-A103D18A9EC8}"/>
                </a:ext>
              </a:extLst>
            </p:cNvPr>
            <p:cNvSpPr/>
            <p:nvPr/>
          </p:nvSpPr>
          <p:spPr>
            <a:xfrm>
              <a:off x="1572706" y="5127627"/>
              <a:ext cx="404323" cy="404323"/>
            </a:xfrm>
            <a:prstGeom prst="donut">
              <a:avLst>
                <a:gd name="adj" fmla="val 26033"/>
              </a:avLst>
            </a:prstGeom>
            <a:solidFill>
              <a:schemeClr val="accent1"/>
            </a:solidFill>
            <a:ln w="66675">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IntelOne Display Regular" panose="020B0503020203020204" pitchFamily="34" charset="0"/>
                <a:cs typeface="Arial"/>
              </a:endParaRPr>
            </a:p>
          </p:txBody>
        </p:sp>
      </p:grpSp>
      <p:sp>
        <p:nvSpPr>
          <p:cNvPr id="84" name="TextBox 83">
            <a:extLst>
              <a:ext uri="{FF2B5EF4-FFF2-40B4-BE49-F238E27FC236}">
                <a16:creationId xmlns:a16="http://schemas.microsoft.com/office/drawing/2014/main" id="{B7F1564D-FA34-E44A-1310-94F4C95C6A5C}"/>
              </a:ext>
            </a:extLst>
          </p:cNvPr>
          <p:cNvSpPr txBox="1"/>
          <p:nvPr/>
        </p:nvSpPr>
        <p:spPr>
          <a:xfrm>
            <a:off x="4354598" y="2697849"/>
            <a:ext cx="1667383" cy="400110"/>
          </a:xfrm>
          <a:prstGeom prst="rect">
            <a:avLst/>
          </a:prstGeom>
          <a:noFill/>
        </p:spPr>
        <p:txBody>
          <a:bodyPr wrap="square" lIns="91440" tIns="4572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a:cs typeface="Helvetica Neue"/>
              </a:rPr>
              <a:t>p</a:t>
            </a:r>
            <a:r>
              <a:rPr kumimoji="0" lang="en-US" sz="1000" b="0" i="0" u="none" strike="noStrike" kern="1200" cap="none" spc="0" normalizeH="0" baseline="0" noProof="0" dirty="0" err="1">
                <a:ln>
                  <a:noFill/>
                </a:ln>
                <a:solidFill>
                  <a:srgbClr val="0068B5"/>
                </a:solidFill>
                <a:effectLst/>
                <a:uLnTx/>
                <a:uFillTx/>
                <a:latin typeface="IntelOne Text"/>
                <a:cs typeface="Helvetica Neue"/>
              </a:rPr>
              <a:t>erformance</a:t>
            </a:r>
            <a:r>
              <a:rPr kumimoji="0" lang="en-US" sz="1000" b="0" i="0" u="none" strike="noStrike" kern="1200" cap="none" spc="0" normalizeH="0" baseline="0" noProof="0" dirty="0">
                <a:ln>
                  <a:noFill/>
                </a:ln>
                <a:solidFill>
                  <a:srgbClr val="0068B5"/>
                </a:solidFill>
                <a:effectLst/>
                <a:uLnTx/>
                <a:uFillTx/>
                <a:latin typeface="IntelOne Text"/>
                <a:cs typeface="Helvetica Neue"/>
              </a:rPr>
              <a:t> gain</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a:cs typeface="Helvetica Neue"/>
              </a:rPr>
              <a:t>for</a:t>
            </a:r>
            <a:r>
              <a:rPr kumimoji="0" lang="en-US" sz="1000" b="0" i="0" u="none" strike="noStrike" kern="1200" cap="none" spc="0" normalizeH="0" baseline="30000" noProof="0" dirty="0">
                <a:ln>
                  <a:noFill/>
                </a:ln>
                <a:solidFill>
                  <a:srgbClr val="0068B5"/>
                </a:solidFill>
                <a:effectLst/>
                <a:uLnTx/>
                <a:uFillTx/>
                <a:latin typeface="IntelOne Text"/>
                <a:cs typeface="Helvetica Neue"/>
              </a:rPr>
              <a:t> </a:t>
            </a:r>
            <a:r>
              <a:rPr kumimoji="0" lang="en-US" sz="1000" b="0" i="0" u="none" strike="noStrike" kern="1200" cap="none" spc="0" normalizeH="0" baseline="0" noProof="0" dirty="0">
                <a:ln>
                  <a:noFill/>
                </a:ln>
                <a:solidFill>
                  <a:srgbClr val="0068B5"/>
                </a:solidFill>
                <a:effectLst/>
                <a:uLnTx/>
                <a:uFillTx/>
                <a:latin typeface="IntelOne Text"/>
                <a:cs typeface="Helvetica Neue"/>
              </a:rPr>
              <a:t>general compute</a:t>
            </a:r>
            <a:r>
              <a:rPr kumimoji="0" lang="en-US" sz="1000" b="0" i="0" u="none" strike="noStrike" kern="1200" cap="none" spc="0" normalizeH="0" baseline="30000" noProof="0" dirty="0">
                <a:ln>
                  <a:noFill/>
                </a:ln>
                <a:solidFill>
                  <a:srgbClr val="0068B5"/>
                </a:solidFill>
                <a:effectLst/>
                <a:uLnTx/>
                <a:uFillTx/>
                <a:latin typeface="IntelOne Text"/>
                <a:cs typeface="Helvetica Neue"/>
              </a:rPr>
              <a:t>2</a:t>
            </a:r>
            <a:endPar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endParaRPr>
          </a:p>
        </p:txBody>
      </p:sp>
      <p:cxnSp>
        <p:nvCxnSpPr>
          <p:cNvPr id="85" name="Straight Connector 84">
            <a:extLst>
              <a:ext uri="{FF2B5EF4-FFF2-40B4-BE49-F238E27FC236}">
                <a16:creationId xmlns:a16="http://schemas.microsoft.com/office/drawing/2014/main" id="{9FD720DB-01EC-42A2-60D9-CDDDA08FDBB0}"/>
              </a:ext>
            </a:extLst>
          </p:cNvPr>
          <p:cNvCxnSpPr>
            <a:cxnSpLocks/>
          </p:cNvCxnSpPr>
          <p:nvPr/>
        </p:nvCxnSpPr>
        <p:spPr>
          <a:xfrm>
            <a:off x="5779853" y="419092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02F3F08-7F49-ACA3-F66D-2F00734D4843}"/>
              </a:ext>
            </a:extLst>
          </p:cNvPr>
          <p:cNvSpPr txBox="1"/>
          <p:nvPr/>
        </p:nvSpPr>
        <p:spPr>
          <a:xfrm>
            <a:off x="6226982" y="4291924"/>
            <a:ext cx="1256628" cy="57862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68B5"/>
                </a:solidFill>
                <a:effectLst/>
                <a:uLnTx/>
                <a:uFillTx/>
                <a:latin typeface="IntelOne Text Bold" panose="020B0503020203020204" pitchFamily="34" charset="77"/>
                <a:cs typeface="Helvetica Neue"/>
              </a:rPr>
              <a:t>Up to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68B5"/>
                </a:solidFill>
                <a:effectLst/>
                <a:uLnTx/>
                <a:uFillTx/>
                <a:latin typeface="IntelOne Text Light" panose="020B0403020203020204" pitchFamily="34" charset="77"/>
                <a:cs typeface="Helvetica Neue"/>
              </a:rPr>
              <a:t>16:1</a:t>
            </a:r>
            <a:endPar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endParaRPr>
          </a:p>
        </p:txBody>
      </p:sp>
      <p:sp>
        <p:nvSpPr>
          <p:cNvPr id="96" name="TextBox 95">
            <a:extLst>
              <a:ext uri="{FF2B5EF4-FFF2-40B4-BE49-F238E27FC236}">
                <a16:creationId xmlns:a16="http://schemas.microsoft.com/office/drawing/2014/main" id="{89157AF8-1301-A1F4-17E8-FEBC68D5D5F0}"/>
              </a:ext>
            </a:extLst>
          </p:cNvPr>
          <p:cNvSpPr txBox="1"/>
          <p:nvPr/>
        </p:nvSpPr>
        <p:spPr>
          <a:xfrm>
            <a:off x="5744578" y="4870153"/>
            <a:ext cx="2970928" cy="707886"/>
          </a:xfrm>
          <a:prstGeom prst="rect">
            <a:avLst/>
          </a:prstGeom>
          <a:noFill/>
        </p:spPr>
        <p:txBody>
          <a:bodyPr wrap="square" rtlCol="0">
            <a:spAutoFit/>
          </a:bodyPr>
          <a:lstStyle/>
          <a:p>
            <a:pPr marL="9525" marR="0" lvl="0" indent="0" algn="l" defTabSz="914400" rtl="0" eaLnBrk="1" fontAlgn="auto" latinLnBrk="0" hangingPunct="1">
              <a:lnSpc>
                <a:spcPct val="100000"/>
              </a:lnSpc>
              <a:spcBef>
                <a:spcPts val="600"/>
              </a:spcBef>
              <a:spcAft>
                <a:spcPts val="0"/>
              </a:spcAft>
              <a:buClr>
                <a:srgbClr val="181818"/>
              </a:buClr>
              <a:buSzPts val="1000"/>
              <a:buFontTx/>
              <a:buNone/>
              <a:tabLst/>
              <a:defRPr/>
            </a:pPr>
            <a:r>
              <a:rPr kumimoji="0" lang="en-US" sz="800" b="0" i="0" u="none" strike="noStrike" kern="1200" cap="none" spc="0" normalizeH="0" baseline="0" noProof="0" dirty="0">
                <a:ln>
                  <a:noFill/>
                </a:ln>
                <a:solidFill>
                  <a:srgbClr val="004A86"/>
                </a:solidFill>
                <a:effectLst/>
                <a:uLnTx/>
                <a:uFillTx/>
                <a:latin typeface="IntelOne Text Medium" panose="020B0503020203020204" pitchFamily="34" charset="77"/>
                <a:ea typeface="Arial"/>
                <a:cs typeface="Arial"/>
                <a:sym typeface="Arial"/>
              </a:rPr>
              <a:t>Modernization –</a:t>
            </a:r>
            <a:r>
              <a:rPr kumimoji="0" lang="en-US" sz="800" b="0" i="0" u="none" strike="noStrike" kern="1200" cap="none" spc="0" normalizeH="0" baseline="0" noProof="0" dirty="0">
                <a:ln>
                  <a:noFill/>
                </a:ln>
                <a:solidFill>
                  <a:srgbClr val="000000"/>
                </a:solidFill>
                <a:effectLst/>
                <a:uLnTx/>
                <a:uFillTx/>
                <a:latin typeface="IntelOne Text Medium" panose="020B0503020203020204" pitchFamily="34" charset="77"/>
                <a:ea typeface="Arial"/>
                <a:cs typeface="Arial"/>
                <a:sym typeface="Arial"/>
              </a:rPr>
              <a:t> </a:t>
            </a:r>
            <a:r>
              <a:rPr kumimoji="0" lang="en-US" sz="800" b="0" i="0" u="none" strike="noStrike" kern="1200" cap="none" spc="0" normalizeH="0" baseline="0" noProof="0" dirty="0">
                <a:ln>
                  <a:noFill/>
                </a:ln>
                <a:solidFill>
                  <a:srgbClr val="000000"/>
                </a:solidFill>
                <a:effectLst/>
                <a:uLnTx/>
                <a:uFillTx/>
                <a:latin typeface="IntelOne Text" panose="020B0503020203020204" pitchFamily="34" charset="0"/>
                <a:cs typeface="Helvetica Neue"/>
              </a:rPr>
              <a:t>Intel Xeon processors deliver the low-latency, high-bandwidth capabilities required by modern and AI-infused workloads. Replacing aging infrastructure with these speedy and energy efficient processors will help you keep pace with rapidly evolving market needs.</a:t>
            </a:r>
          </a:p>
        </p:txBody>
      </p:sp>
      <p:cxnSp>
        <p:nvCxnSpPr>
          <p:cNvPr id="98" name="Straight Connector 97">
            <a:extLst>
              <a:ext uri="{FF2B5EF4-FFF2-40B4-BE49-F238E27FC236}">
                <a16:creationId xmlns:a16="http://schemas.microsoft.com/office/drawing/2014/main" id="{6D0D62B5-19F5-65DD-DA92-C119BF2E3532}"/>
              </a:ext>
            </a:extLst>
          </p:cNvPr>
          <p:cNvCxnSpPr>
            <a:cxnSpLocks/>
          </p:cNvCxnSpPr>
          <p:nvPr/>
        </p:nvCxnSpPr>
        <p:spPr>
          <a:xfrm>
            <a:off x="5779853" y="5691162"/>
            <a:ext cx="2939941" cy="0"/>
          </a:xfrm>
          <a:prstGeom prst="line">
            <a:avLst/>
          </a:prstGeom>
          <a:ln w="9525"/>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AAF5B08D-C3C9-ED51-1690-2F76D3373EAC}"/>
              </a:ext>
            </a:extLst>
          </p:cNvPr>
          <p:cNvGrpSpPr>
            <a:grpSpLocks noChangeAspect="1"/>
          </p:cNvGrpSpPr>
          <p:nvPr/>
        </p:nvGrpSpPr>
        <p:grpSpPr>
          <a:xfrm>
            <a:off x="5747302" y="4331589"/>
            <a:ext cx="463974" cy="461665"/>
            <a:chOff x="5081238" y="2419286"/>
            <a:chExt cx="2029525" cy="2019428"/>
          </a:xfrm>
        </p:grpSpPr>
        <p:sp>
          <p:nvSpPr>
            <p:cNvPr id="100" name="Freeform: Shape 1087">
              <a:extLst>
                <a:ext uri="{FF2B5EF4-FFF2-40B4-BE49-F238E27FC236}">
                  <a16:creationId xmlns:a16="http://schemas.microsoft.com/office/drawing/2014/main" id="{22BD2126-1DDA-A796-8D8A-9A80458D40B1}"/>
                </a:ext>
              </a:extLst>
            </p:cNvPr>
            <p:cNvSpPr/>
            <p:nvPr/>
          </p:nvSpPr>
          <p:spPr>
            <a:xfrm>
              <a:off x="5283182" y="2621230"/>
              <a:ext cx="201942" cy="201942"/>
            </a:xfrm>
            <a:custGeom>
              <a:avLst/>
              <a:gdLst>
                <a:gd name="connsiteX0" fmla="*/ 0 w 87998"/>
                <a:gd name="connsiteY0" fmla="*/ 0 h 87998"/>
                <a:gd name="connsiteX1" fmla="*/ 87999 w 87998"/>
                <a:gd name="connsiteY1" fmla="*/ 0 h 87998"/>
                <a:gd name="connsiteX2" fmla="*/ 87999 w 87998"/>
                <a:gd name="connsiteY2" fmla="*/ 87999 h 87998"/>
                <a:gd name="connsiteX3" fmla="*/ 0 w 87998"/>
                <a:gd name="connsiteY3" fmla="*/ 87999 h 87998"/>
              </a:gdLst>
              <a:ahLst/>
              <a:cxnLst>
                <a:cxn ang="0">
                  <a:pos x="connsiteX0" y="connsiteY0"/>
                </a:cxn>
                <a:cxn ang="0">
                  <a:pos x="connsiteX1" y="connsiteY1"/>
                </a:cxn>
                <a:cxn ang="0">
                  <a:pos x="connsiteX2" y="connsiteY2"/>
                </a:cxn>
                <a:cxn ang="0">
                  <a:pos x="connsiteX3" y="connsiteY3"/>
                </a:cxn>
              </a:cxnLst>
              <a:rect l="l" t="t" r="r" b="b"/>
              <a:pathLst>
                <a:path w="87998" h="87998">
                  <a:moveTo>
                    <a:pt x="0" y="0"/>
                  </a:moveTo>
                  <a:lnTo>
                    <a:pt x="87999" y="0"/>
                  </a:lnTo>
                  <a:lnTo>
                    <a:pt x="87999" y="87999"/>
                  </a:lnTo>
                  <a:lnTo>
                    <a:pt x="0" y="87999"/>
                  </a:lnTo>
                  <a:close/>
                </a:path>
              </a:pathLst>
            </a:custGeom>
            <a:solidFill>
              <a:srgbClr val="00C7FD"/>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sp>
          <p:nvSpPr>
            <p:cNvPr id="101" name="Freeform: Shape 1088">
              <a:extLst>
                <a:ext uri="{FF2B5EF4-FFF2-40B4-BE49-F238E27FC236}">
                  <a16:creationId xmlns:a16="http://schemas.microsoft.com/office/drawing/2014/main" id="{D413FA52-DA46-942A-A80D-A5C4067DBB8E}"/>
                </a:ext>
              </a:extLst>
            </p:cNvPr>
            <p:cNvSpPr/>
            <p:nvPr/>
          </p:nvSpPr>
          <p:spPr>
            <a:xfrm>
              <a:off x="5081238" y="2419286"/>
              <a:ext cx="2029525" cy="2019428"/>
            </a:xfrm>
            <a:custGeom>
              <a:avLst/>
              <a:gdLst>
                <a:gd name="connsiteX0" fmla="*/ 884386 w 884385"/>
                <a:gd name="connsiteY0" fmla="*/ 395994 h 879985"/>
                <a:gd name="connsiteX1" fmla="*/ 884386 w 884385"/>
                <a:gd name="connsiteY1" fmla="*/ 263996 h 879985"/>
                <a:gd name="connsiteX2" fmla="*/ 796387 w 884385"/>
                <a:gd name="connsiteY2" fmla="*/ 263996 h 879985"/>
                <a:gd name="connsiteX3" fmla="*/ 796387 w 884385"/>
                <a:gd name="connsiteY3" fmla="*/ 149598 h 879985"/>
                <a:gd name="connsiteX4" fmla="*/ 734788 w 884385"/>
                <a:gd name="connsiteY4" fmla="*/ 87999 h 879985"/>
                <a:gd name="connsiteX5" fmla="*/ 620390 w 884385"/>
                <a:gd name="connsiteY5" fmla="*/ 87999 h 879985"/>
                <a:gd name="connsiteX6" fmla="*/ 620390 w 884385"/>
                <a:gd name="connsiteY6" fmla="*/ 0 h 879985"/>
                <a:gd name="connsiteX7" fmla="*/ 488392 w 884385"/>
                <a:gd name="connsiteY7" fmla="*/ 0 h 879985"/>
                <a:gd name="connsiteX8" fmla="*/ 488392 w 884385"/>
                <a:gd name="connsiteY8" fmla="*/ 87999 h 879985"/>
                <a:gd name="connsiteX9" fmla="*/ 400394 w 884385"/>
                <a:gd name="connsiteY9" fmla="*/ 87999 h 879985"/>
                <a:gd name="connsiteX10" fmla="*/ 400394 w 884385"/>
                <a:gd name="connsiteY10" fmla="*/ 0 h 879985"/>
                <a:gd name="connsiteX11" fmla="*/ 268396 w 884385"/>
                <a:gd name="connsiteY11" fmla="*/ 0 h 879985"/>
                <a:gd name="connsiteX12" fmla="*/ 268396 w 884385"/>
                <a:gd name="connsiteY12" fmla="*/ 87999 h 879985"/>
                <a:gd name="connsiteX13" fmla="*/ 219996 w 884385"/>
                <a:gd name="connsiteY13" fmla="*/ 87999 h 879985"/>
                <a:gd name="connsiteX14" fmla="*/ 219996 w 884385"/>
                <a:gd name="connsiteY14" fmla="*/ 175997 h 879985"/>
                <a:gd name="connsiteX15" fmla="*/ 703989 w 884385"/>
                <a:gd name="connsiteY15" fmla="*/ 175997 h 879985"/>
                <a:gd name="connsiteX16" fmla="*/ 703989 w 884385"/>
                <a:gd name="connsiteY16" fmla="*/ 703989 h 879985"/>
                <a:gd name="connsiteX17" fmla="*/ 175997 w 884385"/>
                <a:gd name="connsiteY17" fmla="*/ 703989 h 879985"/>
                <a:gd name="connsiteX18" fmla="*/ 175997 w 884385"/>
                <a:gd name="connsiteY18" fmla="*/ 219996 h 879985"/>
                <a:gd name="connsiteX19" fmla="*/ 87999 w 884385"/>
                <a:gd name="connsiteY19" fmla="*/ 219996 h 879985"/>
                <a:gd name="connsiteX20" fmla="*/ 87999 w 884385"/>
                <a:gd name="connsiteY20" fmla="*/ 263996 h 879985"/>
                <a:gd name="connsiteX21" fmla="*/ 0 w 884385"/>
                <a:gd name="connsiteY21" fmla="*/ 263996 h 879985"/>
                <a:gd name="connsiteX22" fmla="*/ 0 w 884385"/>
                <a:gd name="connsiteY22" fmla="*/ 395994 h 879985"/>
                <a:gd name="connsiteX23" fmla="*/ 87999 w 884385"/>
                <a:gd name="connsiteY23" fmla="*/ 395994 h 879985"/>
                <a:gd name="connsiteX24" fmla="*/ 87999 w 884385"/>
                <a:gd name="connsiteY24" fmla="*/ 483992 h 879985"/>
                <a:gd name="connsiteX25" fmla="*/ 0 w 884385"/>
                <a:gd name="connsiteY25" fmla="*/ 483992 h 879985"/>
                <a:gd name="connsiteX26" fmla="*/ 0 w 884385"/>
                <a:gd name="connsiteY26" fmla="*/ 615990 h 879985"/>
                <a:gd name="connsiteX27" fmla="*/ 87999 w 884385"/>
                <a:gd name="connsiteY27" fmla="*/ 615990 h 879985"/>
                <a:gd name="connsiteX28" fmla="*/ 87999 w 884385"/>
                <a:gd name="connsiteY28" fmla="*/ 730388 h 879985"/>
                <a:gd name="connsiteX29" fmla="*/ 149598 w 884385"/>
                <a:gd name="connsiteY29" fmla="*/ 791987 h 879985"/>
                <a:gd name="connsiteX30" fmla="*/ 263996 w 884385"/>
                <a:gd name="connsiteY30" fmla="*/ 791987 h 879985"/>
                <a:gd name="connsiteX31" fmla="*/ 263996 w 884385"/>
                <a:gd name="connsiteY31" fmla="*/ 879986 h 879985"/>
                <a:gd name="connsiteX32" fmla="*/ 395994 w 884385"/>
                <a:gd name="connsiteY32" fmla="*/ 879986 h 879985"/>
                <a:gd name="connsiteX33" fmla="*/ 395994 w 884385"/>
                <a:gd name="connsiteY33" fmla="*/ 791987 h 879985"/>
                <a:gd name="connsiteX34" fmla="*/ 483992 w 884385"/>
                <a:gd name="connsiteY34" fmla="*/ 791987 h 879985"/>
                <a:gd name="connsiteX35" fmla="*/ 483992 w 884385"/>
                <a:gd name="connsiteY35" fmla="*/ 879986 h 879985"/>
                <a:gd name="connsiteX36" fmla="*/ 615990 w 884385"/>
                <a:gd name="connsiteY36" fmla="*/ 879986 h 879985"/>
                <a:gd name="connsiteX37" fmla="*/ 615990 w 884385"/>
                <a:gd name="connsiteY37" fmla="*/ 791987 h 879985"/>
                <a:gd name="connsiteX38" fmla="*/ 791987 w 884385"/>
                <a:gd name="connsiteY38" fmla="*/ 791987 h 879985"/>
                <a:gd name="connsiteX39" fmla="*/ 791987 w 884385"/>
                <a:gd name="connsiteY39" fmla="*/ 615990 h 879985"/>
                <a:gd name="connsiteX40" fmla="*/ 879986 w 884385"/>
                <a:gd name="connsiteY40" fmla="*/ 615990 h 879985"/>
                <a:gd name="connsiteX41" fmla="*/ 879986 w 884385"/>
                <a:gd name="connsiteY41" fmla="*/ 483992 h 879985"/>
                <a:gd name="connsiteX42" fmla="*/ 791987 w 884385"/>
                <a:gd name="connsiteY42" fmla="*/ 483992 h 879985"/>
                <a:gd name="connsiteX43" fmla="*/ 791987 w 884385"/>
                <a:gd name="connsiteY43" fmla="*/ 395994 h 879985"/>
                <a:gd name="connsiteX44" fmla="*/ 884386 w 884385"/>
                <a:gd name="connsiteY44" fmla="*/ 395994 h 8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4385" h="879985">
                  <a:moveTo>
                    <a:pt x="884386" y="395994"/>
                  </a:moveTo>
                  <a:lnTo>
                    <a:pt x="884386" y="263996"/>
                  </a:lnTo>
                  <a:lnTo>
                    <a:pt x="796387" y="263996"/>
                  </a:lnTo>
                  <a:lnTo>
                    <a:pt x="796387" y="149598"/>
                  </a:lnTo>
                  <a:cubicBezTo>
                    <a:pt x="796387" y="114398"/>
                    <a:pt x="769988" y="87999"/>
                    <a:pt x="734788" y="87999"/>
                  </a:cubicBezTo>
                  <a:lnTo>
                    <a:pt x="620390" y="87999"/>
                  </a:lnTo>
                  <a:lnTo>
                    <a:pt x="620390" y="0"/>
                  </a:lnTo>
                  <a:lnTo>
                    <a:pt x="488392" y="0"/>
                  </a:lnTo>
                  <a:lnTo>
                    <a:pt x="488392" y="87999"/>
                  </a:lnTo>
                  <a:lnTo>
                    <a:pt x="400394" y="87999"/>
                  </a:lnTo>
                  <a:lnTo>
                    <a:pt x="400394" y="0"/>
                  </a:lnTo>
                  <a:lnTo>
                    <a:pt x="268396" y="0"/>
                  </a:lnTo>
                  <a:lnTo>
                    <a:pt x="268396" y="87999"/>
                  </a:lnTo>
                  <a:lnTo>
                    <a:pt x="219996" y="87999"/>
                  </a:lnTo>
                  <a:lnTo>
                    <a:pt x="219996" y="175997"/>
                  </a:lnTo>
                  <a:lnTo>
                    <a:pt x="703989" y="175997"/>
                  </a:lnTo>
                  <a:lnTo>
                    <a:pt x="703989" y="703989"/>
                  </a:lnTo>
                  <a:lnTo>
                    <a:pt x="175997" y="703989"/>
                  </a:lnTo>
                  <a:lnTo>
                    <a:pt x="175997" y="219996"/>
                  </a:lnTo>
                  <a:lnTo>
                    <a:pt x="87999" y="219996"/>
                  </a:lnTo>
                  <a:lnTo>
                    <a:pt x="87999" y="263996"/>
                  </a:lnTo>
                  <a:lnTo>
                    <a:pt x="0" y="263996"/>
                  </a:lnTo>
                  <a:lnTo>
                    <a:pt x="0" y="395994"/>
                  </a:lnTo>
                  <a:lnTo>
                    <a:pt x="87999" y="395994"/>
                  </a:lnTo>
                  <a:lnTo>
                    <a:pt x="87999" y="483992"/>
                  </a:lnTo>
                  <a:lnTo>
                    <a:pt x="0" y="483992"/>
                  </a:lnTo>
                  <a:lnTo>
                    <a:pt x="0" y="615990"/>
                  </a:lnTo>
                  <a:lnTo>
                    <a:pt x="87999" y="615990"/>
                  </a:lnTo>
                  <a:lnTo>
                    <a:pt x="87999" y="730388"/>
                  </a:lnTo>
                  <a:cubicBezTo>
                    <a:pt x="87999" y="765588"/>
                    <a:pt x="114398" y="791987"/>
                    <a:pt x="149598" y="791987"/>
                  </a:cubicBezTo>
                  <a:lnTo>
                    <a:pt x="263996" y="791987"/>
                  </a:lnTo>
                  <a:lnTo>
                    <a:pt x="263996" y="879986"/>
                  </a:lnTo>
                  <a:lnTo>
                    <a:pt x="395994" y="879986"/>
                  </a:lnTo>
                  <a:lnTo>
                    <a:pt x="395994" y="791987"/>
                  </a:lnTo>
                  <a:lnTo>
                    <a:pt x="483992" y="791987"/>
                  </a:lnTo>
                  <a:lnTo>
                    <a:pt x="483992" y="879986"/>
                  </a:lnTo>
                  <a:lnTo>
                    <a:pt x="615990" y="879986"/>
                  </a:lnTo>
                  <a:lnTo>
                    <a:pt x="615990" y="791987"/>
                  </a:lnTo>
                  <a:lnTo>
                    <a:pt x="791987" y="791987"/>
                  </a:lnTo>
                  <a:lnTo>
                    <a:pt x="791987" y="615990"/>
                  </a:lnTo>
                  <a:lnTo>
                    <a:pt x="879986" y="615990"/>
                  </a:lnTo>
                  <a:lnTo>
                    <a:pt x="879986" y="483992"/>
                  </a:lnTo>
                  <a:lnTo>
                    <a:pt x="791987" y="483992"/>
                  </a:lnTo>
                  <a:lnTo>
                    <a:pt x="791987" y="395994"/>
                  </a:lnTo>
                  <a:lnTo>
                    <a:pt x="884386" y="395994"/>
                  </a:lnTo>
                  <a:close/>
                </a:path>
              </a:pathLst>
            </a:custGeom>
            <a:solidFill>
              <a:srgbClr val="0068B5"/>
            </a:solidFill>
            <a:ln w="4365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sp>
          <p:nvSpPr>
            <p:cNvPr id="102" name="Freeform: Shape 1089">
              <a:extLst>
                <a:ext uri="{FF2B5EF4-FFF2-40B4-BE49-F238E27FC236}">
                  <a16:creationId xmlns:a16="http://schemas.microsoft.com/office/drawing/2014/main" id="{86B817D4-E4BC-13CE-4341-5D4576CCB3D4}"/>
                </a:ext>
              </a:extLst>
            </p:cNvPr>
            <p:cNvSpPr/>
            <p:nvPr/>
          </p:nvSpPr>
          <p:spPr>
            <a:xfrm>
              <a:off x="5634931" y="3125936"/>
              <a:ext cx="863500" cy="605796"/>
            </a:xfrm>
            <a:custGeom>
              <a:avLst/>
              <a:gdLst/>
              <a:ahLst/>
              <a:cxnLst/>
              <a:rect l="l" t="t" r="r" b="b"/>
              <a:pathLst>
                <a:path w="1111949" h="780098">
                  <a:moveTo>
                    <a:pt x="432397" y="219542"/>
                  </a:moveTo>
                  <a:lnTo>
                    <a:pt x="336557" y="464716"/>
                  </a:lnTo>
                  <a:lnTo>
                    <a:pt x="528238" y="464716"/>
                  </a:lnTo>
                  <a:close/>
                  <a:moveTo>
                    <a:pt x="912467" y="211741"/>
                  </a:moveTo>
                  <a:lnTo>
                    <a:pt x="1107491" y="211741"/>
                  </a:lnTo>
                  <a:lnTo>
                    <a:pt x="1107491" y="780098"/>
                  </a:lnTo>
                  <a:lnTo>
                    <a:pt x="912467" y="780098"/>
                  </a:lnTo>
                  <a:close/>
                  <a:moveTo>
                    <a:pt x="908009" y="0"/>
                  </a:moveTo>
                  <a:lnTo>
                    <a:pt x="1111949" y="0"/>
                  </a:lnTo>
                  <a:lnTo>
                    <a:pt x="1111949" y="161592"/>
                  </a:lnTo>
                  <a:lnTo>
                    <a:pt x="908009" y="161592"/>
                  </a:lnTo>
                  <a:close/>
                  <a:moveTo>
                    <a:pt x="320955" y="0"/>
                  </a:moveTo>
                  <a:lnTo>
                    <a:pt x="549412" y="0"/>
                  </a:lnTo>
                  <a:lnTo>
                    <a:pt x="871481" y="780098"/>
                  </a:lnTo>
                  <a:lnTo>
                    <a:pt x="651939" y="780098"/>
                  </a:lnTo>
                  <a:lnTo>
                    <a:pt x="597332" y="640795"/>
                  </a:lnTo>
                  <a:lnTo>
                    <a:pt x="267462" y="640795"/>
                  </a:lnTo>
                  <a:lnTo>
                    <a:pt x="212855" y="780098"/>
                  </a:lnTo>
                  <a:lnTo>
                    <a:pt x="0" y="780098"/>
                  </a:lnTo>
                  <a:close/>
                </a:path>
              </a:pathLst>
            </a:custGeom>
            <a:solidFill>
              <a:srgbClr val="0068B5"/>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grpSp>
      <p:sp>
        <p:nvSpPr>
          <p:cNvPr id="103" name="TextBox 102">
            <a:extLst>
              <a:ext uri="{FF2B5EF4-FFF2-40B4-BE49-F238E27FC236}">
                <a16:creationId xmlns:a16="http://schemas.microsoft.com/office/drawing/2014/main" id="{47750130-F88D-49A0-E85D-14BCF7C4F185}"/>
              </a:ext>
            </a:extLst>
          </p:cNvPr>
          <p:cNvSpPr txBox="1"/>
          <p:nvPr/>
        </p:nvSpPr>
        <p:spPr>
          <a:xfrm>
            <a:off x="6755834" y="4423922"/>
            <a:ext cx="1256628" cy="400110"/>
          </a:xfrm>
          <a:prstGeom prst="rect">
            <a:avLst/>
          </a:prstGeom>
          <a:noFill/>
        </p:spPr>
        <p:txBody>
          <a:bodyPr wrap="square" lIns="91440" rIns="91440" bIns="4572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68B5"/>
                </a:solidFill>
                <a:effectLst/>
                <a:uLnTx/>
                <a:uFillTx/>
                <a:latin typeface="IntelOne Text" panose="020B0503020203020204" pitchFamily="34" charset="0"/>
                <a:cs typeface="Helvetica Neue"/>
              </a:rPr>
              <a:t>server consolidation</a:t>
            </a:r>
            <a:r>
              <a:rPr kumimoji="0" lang="en-US" sz="1000" b="0" i="0" u="none" strike="noStrike" kern="1200" cap="none" spc="0" normalizeH="0" baseline="30000" noProof="0" dirty="0">
                <a:ln>
                  <a:noFill/>
                </a:ln>
                <a:solidFill>
                  <a:srgbClr val="0068B5"/>
                </a:solidFill>
                <a:effectLst/>
                <a:uLnTx/>
                <a:uFillTx/>
                <a:latin typeface="IntelOne Text" panose="020B0503020203020204" pitchFamily="34" charset="0"/>
                <a:cs typeface="Helvetica Neue"/>
              </a:rPr>
              <a:t>1</a:t>
            </a:r>
          </a:p>
        </p:txBody>
      </p:sp>
      <p:grpSp>
        <p:nvGrpSpPr>
          <p:cNvPr id="106" name="Group 105">
            <a:extLst>
              <a:ext uri="{FF2B5EF4-FFF2-40B4-BE49-F238E27FC236}">
                <a16:creationId xmlns:a16="http://schemas.microsoft.com/office/drawing/2014/main" id="{9AC58191-DEC2-883A-9177-C823ED526D4B}"/>
              </a:ext>
            </a:extLst>
          </p:cNvPr>
          <p:cNvGrpSpPr>
            <a:grpSpLocks noChangeAspect="1"/>
          </p:cNvGrpSpPr>
          <p:nvPr/>
        </p:nvGrpSpPr>
        <p:grpSpPr>
          <a:xfrm>
            <a:off x="11092311" y="3691319"/>
            <a:ext cx="613547" cy="302428"/>
            <a:chOff x="280345" y="856567"/>
            <a:chExt cx="11057074" cy="5450228"/>
          </a:xfrm>
        </p:grpSpPr>
        <p:sp>
          <p:nvSpPr>
            <p:cNvPr id="107" name="Freeform: Shape 199">
              <a:extLst>
                <a:ext uri="{FF2B5EF4-FFF2-40B4-BE49-F238E27FC236}">
                  <a16:creationId xmlns:a16="http://schemas.microsoft.com/office/drawing/2014/main" id="{651C5DAB-0C67-29A3-8355-D3B93FB1EB31}"/>
                </a:ext>
              </a:extLst>
            </p:cNvPr>
            <p:cNvSpPr/>
            <p:nvPr/>
          </p:nvSpPr>
          <p:spPr>
            <a:xfrm>
              <a:off x="280345" y="856567"/>
              <a:ext cx="11057074" cy="5450228"/>
            </a:xfrm>
            <a:custGeom>
              <a:avLst/>
              <a:gdLst>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4874154 h 5450228"/>
                <a:gd name="connsiteX47" fmla="*/ 11060500 w 11060500"/>
                <a:gd name="connsiteY47" fmla="*/ 5450228 h 5450228"/>
                <a:gd name="connsiteX48" fmla="*/ 4167707 w 11060500"/>
                <a:gd name="connsiteY48" fmla="*/ 5450228 h 5450228"/>
                <a:gd name="connsiteX49" fmla="*/ 4167707 w 11060500"/>
                <a:gd name="connsiteY49" fmla="*/ 5263730 h 5450228"/>
                <a:gd name="connsiteX50" fmla="*/ 4163984 w 11060500"/>
                <a:gd name="connsiteY50" fmla="*/ 5145131 h 5450228"/>
                <a:gd name="connsiteX51" fmla="*/ 4165652 w 11060500"/>
                <a:gd name="connsiteY51" fmla="*/ 4860944 h 5450228"/>
                <a:gd name="connsiteX52" fmla="*/ 4789633 w 11060500"/>
                <a:gd name="connsiteY52" fmla="*/ 4857047 h 5450228"/>
                <a:gd name="connsiteX53" fmla="*/ 5413795 w 11060500"/>
                <a:gd name="connsiteY53" fmla="*/ 4856858 h 5450228"/>
                <a:gd name="connsiteX54" fmla="*/ 6021089 w 11060500"/>
                <a:gd name="connsiteY54" fmla="*/ 4856858 h 5450228"/>
                <a:gd name="connsiteX55" fmla="*/ 6645251 w 11060500"/>
                <a:gd name="connsiteY55" fmla="*/ 4856858 h 5450228"/>
                <a:gd name="connsiteX56" fmla="*/ 7278274 w 11060500"/>
                <a:gd name="connsiteY56" fmla="*/ 4856858 h 5450228"/>
                <a:gd name="connsiteX57" fmla="*/ 7098547 w 11060500"/>
                <a:gd name="connsiteY57" fmla="*/ 4189351 h 5450228"/>
                <a:gd name="connsiteX58" fmla="*/ 5529815 w 11060500"/>
                <a:gd name="connsiteY58" fmla="*/ 3266498 h 5450228"/>
                <a:gd name="connsiteX59" fmla="*/ 3938001 w 11060500"/>
                <a:gd name="connsiteY59" fmla="*/ 4416542 h 5450228"/>
                <a:gd name="connsiteX60" fmla="*/ 3883920 w 11060500"/>
                <a:gd name="connsiteY60" fmla="*/ 4582960 h 5450228"/>
                <a:gd name="connsiteX61" fmla="*/ 3317143 w 11060500"/>
                <a:gd name="connsiteY61" fmla="*/ 4582960 h 5450228"/>
                <a:gd name="connsiteX62" fmla="*/ 1558894 w 11060500"/>
                <a:gd name="connsiteY62" fmla="*/ 3653005 h 5450228"/>
                <a:gd name="connsiteX63" fmla="*/ 511150 w 11060500"/>
                <a:gd name="connsiteY63" fmla="*/ 4745812 h 5450228"/>
                <a:gd name="connsiteX64" fmla="*/ 506471 w 11060500"/>
                <a:gd name="connsiteY64" fmla="*/ 4874154 h 5450228"/>
                <a:gd name="connsiteX65" fmla="*/ 3026385 w 11060500"/>
                <a:gd name="connsiteY65" fmla="*/ 4874154 h 5450228"/>
                <a:gd name="connsiteX66" fmla="*/ 3026385 w 11060500"/>
                <a:gd name="connsiteY66" fmla="*/ 5450228 h 5450228"/>
                <a:gd name="connsiteX67" fmla="*/ 5262 w 11060500"/>
                <a:gd name="connsiteY67" fmla="*/ 5450228 h 5450228"/>
                <a:gd name="connsiteX68" fmla="*/ 5262 w 11060500"/>
                <a:gd name="connsiteY68" fmla="*/ 5127981 h 5450228"/>
                <a:gd name="connsiteX69" fmla="*/ 0 w 11060500"/>
                <a:gd name="connsiteY69" fmla="*/ 5062030 h 5450228"/>
                <a:gd name="connsiteX70" fmla="*/ 5262 w 11060500"/>
                <a:gd name="connsiteY70" fmla="*/ 5005444 h 5450228"/>
                <a:gd name="connsiteX71" fmla="*/ 5262 w 11060500"/>
                <a:gd name="connsiteY71" fmla="*/ 4874154 h 5450228"/>
                <a:gd name="connsiteX72" fmla="*/ 17472 w 11060500"/>
                <a:gd name="connsiteY72" fmla="*/ 4874154 h 5450228"/>
                <a:gd name="connsiteX73" fmla="*/ 32124 w 11060500"/>
                <a:gd name="connsiteY73" fmla="*/ 4716600 h 5450228"/>
                <a:gd name="connsiteX74" fmla="*/ 1455878 w 11060500"/>
                <a:gd name="connsiteY74" fmla="*/ 3180851 h 5450228"/>
                <a:gd name="connsiteX75" fmla="*/ 1305653 w 11060500"/>
                <a:gd name="connsiteY75" fmla="*/ 3092344 h 5450228"/>
                <a:gd name="connsiteX76" fmla="*/ 736263 w 11060500"/>
                <a:gd name="connsiteY76" fmla="*/ 1884438 h 5450228"/>
                <a:gd name="connsiteX77" fmla="*/ 1619411 w 11060500"/>
                <a:gd name="connsiteY77" fmla="*/ 902695 h 5450228"/>
                <a:gd name="connsiteX78" fmla="*/ 3031630 w 11060500"/>
                <a:gd name="connsiteY78" fmla="*/ 1574864 h 5450228"/>
                <a:gd name="connsiteX79" fmla="*/ 2584088 w 11060500"/>
                <a:gd name="connsiteY79" fmla="*/ 3071999 h 5450228"/>
                <a:gd name="connsiteX80" fmla="*/ 2426991 w 11060500"/>
                <a:gd name="connsiteY80" fmla="*/ 3166383 h 5450228"/>
                <a:gd name="connsiteX81" fmla="*/ 3014137 w 11060500"/>
                <a:gd name="connsiteY81" fmla="*/ 3472645 h 5450228"/>
                <a:gd name="connsiteX82" fmla="*/ 3531732 w 11060500"/>
                <a:gd name="connsiteY82" fmla="*/ 3923878 h 5450228"/>
                <a:gd name="connsiteX83" fmla="*/ 5021205 w 11060500"/>
                <a:gd name="connsiteY83" fmla="*/ 2761816 h 5450228"/>
                <a:gd name="connsiteX84" fmla="*/ 4180382 w 11060500"/>
                <a:gd name="connsiteY84" fmla="*/ 1789905 h 5450228"/>
                <a:gd name="connsiteX85" fmla="*/ 4228314 w 11060500"/>
                <a:gd name="connsiteY85" fmla="*/ 928984 h 5450228"/>
                <a:gd name="connsiteX86" fmla="*/ 5510393 w 11060500"/>
                <a:gd name="connsiteY86"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17472 w 11060500"/>
                <a:gd name="connsiteY71" fmla="*/ 4874154 h 5450228"/>
                <a:gd name="connsiteX72" fmla="*/ 32124 w 11060500"/>
                <a:gd name="connsiteY72" fmla="*/ 4716600 h 5450228"/>
                <a:gd name="connsiteX73" fmla="*/ 1455878 w 11060500"/>
                <a:gd name="connsiteY73" fmla="*/ 3180851 h 5450228"/>
                <a:gd name="connsiteX74" fmla="*/ 1305653 w 11060500"/>
                <a:gd name="connsiteY74" fmla="*/ 3092344 h 5450228"/>
                <a:gd name="connsiteX75" fmla="*/ 736263 w 11060500"/>
                <a:gd name="connsiteY75" fmla="*/ 1884438 h 5450228"/>
                <a:gd name="connsiteX76" fmla="*/ 1619411 w 11060500"/>
                <a:gd name="connsiteY76" fmla="*/ 902695 h 5450228"/>
                <a:gd name="connsiteX77" fmla="*/ 3031630 w 11060500"/>
                <a:gd name="connsiteY77" fmla="*/ 1574864 h 5450228"/>
                <a:gd name="connsiteX78" fmla="*/ 2584088 w 11060500"/>
                <a:gd name="connsiteY78" fmla="*/ 3071999 h 5450228"/>
                <a:gd name="connsiteX79" fmla="*/ 2426991 w 11060500"/>
                <a:gd name="connsiteY79" fmla="*/ 3166383 h 5450228"/>
                <a:gd name="connsiteX80" fmla="*/ 3014137 w 11060500"/>
                <a:gd name="connsiteY80" fmla="*/ 3472645 h 5450228"/>
                <a:gd name="connsiteX81" fmla="*/ 3531732 w 11060500"/>
                <a:gd name="connsiteY81" fmla="*/ 3923878 h 5450228"/>
                <a:gd name="connsiteX82" fmla="*/ 5021205 w 11060500"/>
                <a:gd name="connsiteY82" fmla="*/ 2761816 h 5450228"/>
                <a:gd name="connsiteX83" fmla="*/ 4180382 w 11060500"/>
                <a:gd name="connsiteY83" fmla="*/ 1789905 h 5450228"/>
                <a:gd name="connsiteX84" fmla="*/ 4228314 w 11060500"/>
                <a:gd name="connsiteY84" fmla="*/ 928984 h 5450228"/>
                <a:gd name="connsiteX85" fmla="*/ 5510393 w 11060500"/>
                <a:gd name="connsiteY85"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5005444 h 5450228"/>
                <a:gd name="connsiteX70" fmla="*/ 5262 w 11060500"/>
                <a:gd name="connsiteY70" fmla="*/ 4874154 h 5450228"/>
                <a:gd name="connsiteX71" fmla="*/ 32124 w 11060500"/>
                <a:gd name="connsiteY71" fmla="*/ 4716600 h 5450228"/>
                <a:gd name="connsiteX72" fmla="*/ 1455878 w 11060500"/>
                <a:gd name="connsiteY72" fmla="*/ 3180851 h 5450228"/>
                <a:gd name="connsiteX73" fmla="*/ 1305653 w 11060500"/>
                <a:gd name="connsiteY73" fmla="*/ 3092344 h 5450228"/>
                <a:gd name="connsiteX74" fmla="*/ 736263 w 11060500"/>
                <a:gd name="connsiteY74" fmla="*/ 1884438 h 5450228"/>
                <a:gd name="connsiteX75" fmla="*/ 1619411 w 11060500"/>
                <a:gd name="connsiteY75" fmla="*/ 902695 h 5450228"/>
                <a:gd name="connsiteX76" fmla="*/ 3031630 w 11060500"/>
                <a:gd name="connsiteY76" fmla="*/ 1574864 h 5450228"/>
                <a:gd name="connsiteX77" fmla="*/ 2584088 w 11060500"/>
                <a:gd name="connsiteY77" fmla="*/ 3071999 h 5450228"/>
                <a:gd name="connsiteX78" fmla="*/ 2426991 w 11060500"/>
                <a:gd name="connsiteY78" fmla="*/ 3166383 h 5450228"/>
                <a:gd name="connsiteX79" fmla="*/ 3014137 w 11060500"/>
                <a:gd name="connsiteY79" fmla="*/ 3472645 h 5450228"/>
                <a:gd name="connsiteX80" fmla="*/ 3531732 w 11060500"/>
                <a:gd name="connsiteY80" fmla="*/ 3923878 h 5450228"/>
                <a:gd name="connsiteX81" fmla="*/ 5021205 w 11060500"/>
                <a:gd name="connsiteY81" fmla="*/ 2761816 h 5450228"/>
                <a:gd name="connsiteX82" fmla="*/ 4180382 w 11060500"/>
                <a:gd name="connsiteY82" fmla="*/ 1789905 h 5450228"/>
                <a:gd name="connsiteX83" fmla="*/ 4228314 w 11060500"/>
                <a:gd name="connsiteY83" fmla="*/ 928984 h 5450228"/>
                <a:gd name="connsiteX84" fmla="*/ 5510393 w 11060500"/>
                <a:gd name="connsiteY84" fmla="*/ 976 h 5450228"/>
                <a:gd name="connsiteX0" fmla="*/ 9187164 w 11060500"/>
                <a:gd name="connsiteY0" fmla="*/ 3609591 h 5450228"/>
                <a:gd name="connsiteX1" fmla="*/ 8763669 w 11060500"/>
                <a:gd name="connsiteY1" fmla="*/ 3650169 h 5450228"/>
                <a:gd name="connsiteX2" fmla="*/ 7866333 w 11060500"/>
                <a:gd name="connsiteY2" fmla="*/ 4340891 h 5450228"/>
                <a:gd name="connsiteX3" fmla="*/ 7811364 w 11060500"/>
                <a:gd name="connsiteY3" fmla="*/ 4478670 h 5450228"/>
                <a:gd name="connsiteX4" fmla="*/ 7836854 w 11060500"/>
                <a:gd name="connsiteY4" fmla="*/ 4709619 h 5450228"/>
                <a:gd name="connsiteX5" fmla="*/ 7859853 w 11060500"/>
                <a:gd name="connsiteY5" fmla="*/ 4874154 h 5450228"/>
                <a:gd name="connsiteX6" fmla="*/ 10569057 w 11060500"/>
                <a:gd name="connsiteY6" fmla="*/ 4874154 h 5450228"/>
                <a:gd name="connsiteX7" fmla="*/ 10540119 w 11060500"/>
                <a:gd name="connsiteY7" fmla="*/ 4696078 h 5450228"/>
                <a:gd name="connsiteX8" fmla="*/ 10225596 w 11060500"/>
                <a:gd name="connsiteY8" fmla="*/ 4104115 h 5450228"/>
                <a:gd name="connsiteX9" fmla="*/ 9187164 w 11060500"/>
                <a:gd name="connsiteY9" fmla="*/ 3609591 h 5450228"/>
                <a:gd name="connsiteX10" fmla="*/ 9135347 w 11060500"/>
                <a:gd name="connsiteY10" fmla="*/ 1360141 h 5450228"/>
                <a:gd name="connsiteX11" fmla="*/ 8449525 w 11060500"/>
                <a:gd name="connsiteY11" fmla="*/ 1875042 h 5450228"/>
                <a:gd name="connsiteX12" fmla="*/ 8889587 w 11060500"/>
                <a:gd name="connsiteY12" fmla="*/ 2727390 h 5450228"/>
                <a:gd name="connsiteX13" fmla="*/ 9120616 w 11060500"/>
                <a:gd name="connsiteY13" fmla="*/ 2765335 h 5450228"/>
                <a:gd name="connsiteX14" fmla="*/ 9836146 w 11060500"/>
                <a:gd name="connsiteY14" fmla="*/ 2140638 h 5450228"/>
                <a:gd name="connsiteX15" fmla="*/ 9272855 w 11060500"/>
                <a:gd name="connsiteY15" fmla="*/ 1373821 h 5450228"/>
                <a:gd name="connsiteX16" fmla="*/ 9135347 w 11060500"/>
                <a:gd name="connsiteY16" fmla="*/ 1360141 h 5450228"/>
                <a:gd name="connsiteX17" fmla="*/ 1922836 w 11060500"/>
                <a:gd name="connsiteY17" fmla="*/ 1358803 h 5450228"/>
                <a:gd name="connsiteX18" fmla="*/ 1291136 w 11060500"/>
                <a:gd name="connsiteY18" fmla="*/ 1761882 h 5450228"/>
                <a:gd name="connsiteX19" fmla="*/ 1583736 w 11060500"/>
                <a:gd name="connsiteY19" fmla="*/ 2680387 h 5450228"/>
                <a:gd name="connsiteX20" fmla="*/ 2550969 w 11060500"/>
                <a:gd name="connsiteY20" fmla="*/ 2399509 h 5450228"/>
                <a:gd name="connsiteX21" fmla="*/ 2604516 w 11060500"/>
                <a:gd name="connsiteY21" fmla="*/ 2276099 h 5450228"/>
                <a:gd name="connsiteX22" fmla="*/ 2187166 w 11060500"/>
                <a:gd name="connsiteY22" fmla="*/ 1407623 h 5450228"/>
                <a:gd name="connsiteX23" fmla="*/ 1922836 w 11060500"/>
                <a:gd name="connsiteY23" fmla="*/ 1358803 h 5450228"/>
                <a:gd name="connsiteX24" fmla="*/ 5566537 w 11060500"/>
                <a:gd name="connsiteY24" fmla="*/ 595389 h 5450228"/>
                <a:gd name="connsiteX25" fmla="*/ 4842037 w 11060500"/>
                <a:gd name="connsiteY25" fmla="*/ 1013693 h 5450228"/>
                <a:gd name="connsiteX26" fmla="*/ 5114184 w 11060500"/>
                <a:gd name="connsiteY26" fmla="*/ 2139265 h 5450228"/>
                <a:gd name="connsiteX27" fmla="*/ 6253179 w 11060500"/>
                <a:gd name="connsiteY27" fmla="*/ 1921380 h 5450228"/>
                <a:gd name="connsiteX28" fmla="*/ 6094989 w 11060500"/>
                <a:gd name="connsiteY28" fmla="*/ 780682 h 5450228"/>
                <a:gd name="connsiteX29" fmla="*/ 5954004 w 11060500"/>
                <a:gd name="connsiteY29" fmla="*/ 689528 h 5450228"/>
                <a:gd name="connsiteX30" fmla="*/ 5566537 w 11060500"/>
                <a:gd name="connsiteY30" fmla="*/ 595389 h 5450228"/>
                <a:gd name="connsiteX31" fmla="*/ 5510393 w 11060500"/>
                <a:gd name="connsiteY31" fmla="*/ 976 h 5450228"/>
                <a:gd name="connsiteX32" fmla="*/ 5623156 w 11060500"/>
                <a:gd name="connsiteY32" fmla="*/ 1387 h 5450228"/>
                <a:gd name="connsiteX33" fmla="*/ 6954110 w 11060500"/>
                <a:gd name="connsiteY33" fmla="*/ 1063919 h 5450228"/>
                <a:gd name="connsiteX34" fmla="*/ 6861969 w 11060500"/>
                <a:gd name="connsiteY34" fmla="*/ 2049508 h 5450228"/>
                <a:gd name="connsiteX35" fmla="*/ 6113164 w 11060500"/>
                <a:gd name="connsiteY35" fmla="*/ 2759654 h 5450228"/>
                <a:gd name="connsiteX36" fmla="*/ 7586179 w 11060500"/>
                <a:gd name="connsiteY36" fmla="*/ 3897557 h 5450228"/>
                <a:gd name="connsiteX37" fmla="*/ 8665734 w 11060500"/>
                <a:gd name="connsiteY37" fmla="*/ 3186087 h 5450228"/>
                <a:gd name="connsiteX38" fmla="*/ 7925009 w 11060500"/>
                <a:gd name="connsiteY38" fmla="*/ 2040318 h 5450228"/>
                <a:gd name="connsiteX39" fmla="*/ 8318593 w 11060500"/>
                <a:gd name="connsiteY39" fmla="*/ 1174908 h 5450228"/>
                <a:gd name="connsiteX40" fmla="*/ 10073127 w 11060500"/>
                <a:gd name="connsiteY40" fmla="*/ 1312498 h 5450228"/>
                <a:gd name="connsiteX41" fmla="*/ 10301559 w 11060500"/>
                <a:gd name="connsiteY41" fmla="*/ 2360134 h 5450228"/>
                <a:gd name="connsiteX42" fmla="*/ 9594956 w 11060500"/>
                <a:gd name="connsiteY42" fmla="*/ 3182117 h 5450228"/>
                <a:gd name="connsiteX43" fmla="*/ 10801489 w 11060500"/>
                <a:gd name="connsiteY43" fmla="*/ 4093190 h 5450228"/>
                <a:gd name="connsiteX44" fmla="*/ 11029312 w 11060500"/>
                <a:gd name="connsiteY44" fmla="*/ 4724514 h 5450228"/>
                <a:gd name="connsiteX45" fmla="*/ 11043085 w 11060500"/>
                <a:gd name="connsiteY45" fmla="*/ 4874154 h 5450228"/>
                <a:gd name="connsiteX46" fmla="*/ 11060500 w 11060500"/>
                <a:gd name="connsiteY46" fmla="*/ 5450228 h 5450228"/>
                <a:gd name="connsiteX47" fmla="*/ 4167707 w 11060500"/>
                <a:gd name="connsiteY47" fmla="*/ 5450228 h 5450228"/>
                <a:gd name="connsiteX48" fmla="*/ 4167707 w 11060500"/>
                <a:gd name="connsiteY48" fmla="*/ 5263730 h 5450228"/>
                <a:gd name="connsiteX49" fmla="*/ 4163984 w 11060500"/>
                <a:gd name="connsiteY49" fmla="*/ 5145131 h 5450228"/>
                <a:gd name="connsiteX50" fmla="*/ 4165652 w 11060500"/>
                <a:gd name="connsiteY50" fmla="*/ 4860944 h 5450228"/>
                <a:gd name="connsiteX51" fmla="*/ 4789633 w 11060500"/>
                <a:gd name="connsiteY51" fmla="*/ 4857047 h 5450228"/>
                <a:gd name="connsiteX52" fmla="*/ 5413795 w 11060500"/>
                <a:gd name="connsiteY52" fmla="*/ 4856858 h 5450228"/>
                <a:gd name="connsiteX53" fmla="*/ 6021089 w 11060500"/>
                <a:gd name="connsiteY53" fmla="*/ 4856858 h 5450228"/>
                <a:gd name="connsiteX54" fmla="*/ 6645251 w 11060500"/>
                <a:gd name="connsiteY54" fmla="*/ 4856858 h 5450228"/>
                <a:gd name="connsiteX55" fmla="*/ 7278274 w 11060500"/>
                <a:gd name="connsiteY55" fmla="*/ 4856858 h 5450228"/>
                <a:gd name="connsiteX56" fmla="*/ 7098547 w 11060500"/>
                <a:gd name="connsiteY56" fmla="*/ 4189351 h 5450228"/>
                <a:gd name="connsiteX57" fmla="*/ 5529815 w 11060500"/>
                <a:gd name="connsiteY57" fmla="*/ 3266498 h 5450228"/>
                <a:gd name="connsiteX58" fmla="*/ 3938001 w 11060500"/>
                <a:gd name="connsiteY58" fmla="*/ 4416542 h 5450228"/>
                <a:gd name="connsiteX59" fmla="*/ 3883920 w 11060500"/>
                <a:gd name="connsiteY59" fmla="*/ 4582960 h 5450228"/>
                <a:gd name="connsiteX60" fmla="*/ 3317143 w 11060500"/>
                <a:gd name="connsiteY60" fmla="*/ 4582960 h 5450228"/>
                <a:gd name="connsiteX61" fmla="*/ 1558894 w 11060500"/>
                <a:gd name="connsiteY61" fmla="*/ 3653005 h 5450228"/>
                <a:gd name="connsiteX62" fmla="*/ 511150 w 11060500"/>
                <a:gd name="connsiteY62" fmla="*/ 4745812 h 5450228"/>
                <a:gd name="connsiteX63" fmla="*/ 506471 w 11060500"/>
                <a:gd name="connsiteY63" fmla="*/ 4874154 h 5450228"/>
                <a:gd name="connsiteX64" fmla="*/ 3026385 w 11060500"/>
                <a:gd name="connsiteY64" fmla="*/ 4874154 h 5450228"/>
                <a:gd name="connsiteX65" fmla="*/ 3026385 w 11060500"/>
                <a:gd name="connsiteY65" fmla="*/ 5450228 h 5450228"/>
                <a:gd name="connsiteX66" fmla="*/ 5262 w 11060500"/>
                <a:gd name="connsiteY66" fmla="*/ 5450228 h 5450228"/>
                <a:gd name="connsiteX67" fmla="*/ 5262 w 11060500"/>
                <a:gd name="connsiteY67" fmla="*/ 5127981 h 5450228"/>
                <a:gd name="connsiteX68" fmla="*/ 0 w 11060500"/>
                <a:gd name="connsiteY68" fmla="*/ 5062030 h 5450228"/>
                <a:gd name="connsiteX69" fmla="*/ 5262 w 11060500"/>
                <a:gd name="connsiteY69" fmla="*/ 4874154 h 5450228"/>
                <a:gd name="connsiteX70" fmla="*/ 32124 w 11060500"/>
                <a:gd name="connsiteY70" fmla="*/ 4716600 h 5450228"/>
                <a:gd name="connsiteX71" fmla="*/ 1455878 w 11060500"/>
                <a:gd name="connsiteY71" fmla="*/ 3180851 h 5450228"/>
                <a:gd name="connsiteX72" fmla="*/ 1305653 w 11060500"/>
                <a:gd name="connsiteY72" fmla="*/ 3092344 h 5450228"/>
                <a:gd name="connsiteX73" fmla="*/ 736263 w 11060500"/>
                <a:gd name="connsiteY73" fmla="*/ 1884438 h 5450228"/>
                <a:gd name="connsiteX74" fmla="*/ 1619411 w 11060500"/>
                <a:gd name="connsiteY74" fmla="*/ 902695 h 5450228"/>
                <a:gd name="connsiteX75" fmla="*/ 3031630 w 11060500"/>
                <a:gd name="connsiteY75" fmla="*/ 1574864 h 5450228"/>
                <a:gd name="connsiteX76" fmla="*/ 2584088 w 11060500"/>
                <a:gd name="connsiteY76" fmla="*/ 3071999 h 5450228"/>
                <a:gd name="connsiteX77" fmla="*/ 2426991 w 11060500"/>
                <a:gd name="connsiteY77" fmla="*/ 3166383 h 5450228"/>
                <a:gd name="connsiteX78" fmla="*/ 3014137 w 11060500"/>
                <a:gd name="connsiteY78" fmla="*/ 3472645 h 5450228"/>
                <a:gd name="connsiteX79" fmla="*/ 3531732 w 11060500"/>
                <a:gd name="connsiteY79" fmla="*/ 3923878 h 5450228"/>
                <a:gd name="connsiteX80" fmla="*/ 5021205 w 11060500"/>
                <a:gd name="connsiteY80" fmla="*/ 2761816 h 5450228"/>
                <a:gd name="connsiteX81" fmla="*/ 4180382 w 11060500"/>
                <a:gd name="connsiteY81" fmla="*/ 1789905 h 5450228"/>
                <a:gd name="connsiteX82" fmla="*/ 4228314 w 11060500"/>
                <a:gd name="connsiteY82" fmla="*/ 928984 h 5450228"/>
                <a:gd name="connsiteX83" fmla="*/ 5510393 w 11060500"/>
                <a:gd name="connsiteY83"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5127981 h 5450228"/>
                <a:gd name="connsiteX68" fmla="*/ 0 w 11055238"/>
                <a:gd name="connsiteY68" fmla="*/ 4874154 h 5450228"/>
                <a:gd name="connsiteX69" fmla="*/ 26862 w 11055238"/>
                <a:gd name="connsiteY69" fmla="*/ 4716600 h 5450228"/>
                <a:gd name="connsiteX70" fmla="*/ 1450616 w 11055238"/>
                <a:gd name="connsiteY70" fmla="*/ 3180851 h 5450228"/>
                <a:gd name="connsiteX71" fmla="*/ 1300391 w 11055238"/>
                <a:gd name="connsiteY71" fmla="*/ 3092344 h 5450228"/>
                <a:gd name="connsiteX72" fmla="*/ 731001 w 11055238"/>
                <a:gd name="connsiteY72" fmla="*/ 1884438 h 5450228"/>
                <a:gd name="connsiteX73" fmla="*/ 1614149 w 11055238"/>
                <a:gd name="connsiteY73" fmla="*/ 902695 h 5450228"/>
                <a:gd name="connsiteX74" fmla="*/ 3026368 w 11055238"/>
                <a:gd name="connsiteY74" fmla="*/ 1574864 h 5450228"/>
                <a:gd name="connsiteX75" fmla="*/ 2578826 w 11055238"/>
                <a:gd name="connsiteY75" fmla="*/ 3071999 h 5450228"/>
                <a:gd name="connsiteX76" fmla="*/ 2421729 w 11055238"/>
                <a:gd name="connsiteY76" fmla="*/ 3166383 h 5450228"/>
                <a:gd name="connsiteX77" fmla="*/ 3008875 w 11055238"/>
                <a:gd name="connsiteY77" fmla="*/ 3472645 h 5450228"/>
                <a:gd name="connsiteX78" fmla="*/ 3526470 w 11055238"/>
                <a:gd name="connsiteY78" fmla="*/ 3923878 h 5450228"/>
                <a:gd name="connsiteX79" fmla="*/ 5015943 w 11055238"/>
                <a:gd name="connsiteY79" fmla="*/ 2761816 h 5450228"/>
                <a:gd name="connsiteX80" fmla="*/ 4175120 w 11055238"/>
                <a:gd name="connsiteY80" fmla="*/ 1789905 h 5450228"/>
                <a:gd name="connsiteX81" fmla="*/ 4223052 w 11055238"/>
                <a:gd name="connsiteY81" fmla="*/ 928984 h 5450228"/>
                <a:gd name="connsiteX82" fmla="*/ 5505131 w 11055238"/>
                <a:gd name="connsiteY82" fmla="*/ 976 h 5450228"/>
                <a:gd name="connsiteX0" fmla="*/ 9181902 w 11055238"/>
                <a:gd name="connsiteY0" fmla="*/ 3609591 h 5450228"/>
                <a:gd name="connsiteX1" fmla="*/ 8758407 w 11055238"/>
                <a:gd name="connsiteY1" fmla="*/ 3650169 h 5450228"/>
                <a:gd name="connsiteX2" fmla="*/ 7861071 w 11055238"/>
                <a:gd name="connsiteY2" fmla="*/ 4340891 h 5450228"/>
                <a:gd name="connsiteX3" fmla="*/ 7806102 w 11055238"/>
                <a:gd name="connsiteY3" fmla="*/ 4478670 h 5450228"/>
                <a:gd name="connsiteX4" fmla="*/ 7831592 w 11055238"/>
                <a:gd name="connsiteY4" fmla="*/ 4709619 h 5450228"/>
                <a:gd name="connsiteX5" fmla="*/ 7854591 w 11055238"/>
                <a:gd name="connsiteY5" fmla="*/ 4874154 h 5450228"/>
                <a:gd name="connsiteX6" fmla="*/ 10563795 w 11055238"/>
                <a:gd name="connsiteY6" fmla="*/ 4874154 h 5450228"/>
                <a:gd name="connsiteX7" fmla="*/ 10534857 w 11055238"/>
                <a:gd name="connsiteY7" fmla="*/ 4696078 h 5450228"/>
                <a:gd name="connsiteX8" fmla="*/ 10220334 w 11055238"/>
                <a:gd name="connsiteY8" fmla="*/ 4104115 h 5450228"/>
                <a:gd name="connsiteX9" fmla="*/ 9181902 w 11055238"/>
                <a:gd name="connsiteY9" fmla="*/ 3609591 h 5450228"/>
                <a:gd name="connsiteX10" fmla="*/ 9130085 w 11055238"/>
                <a:gd name="connsiteY10" fmla="*/ 1360141 h 5450228"/>
                <a:gd name="connsiteX11" fmla="*/ 8444263 w 11055238"/>
                <a:gd name="connsiteY11" fmla="*/ 1875042 h 5450228"/>
                <a:gd name="connsiteX12" fmla="*/ 8884325 w 11055238"/>
                <a:gd name="connsiteY12" fmla="*/ 2727390 h 5450228"/>
                <a:gd name="connsiteX13" fmla="*/ 9115354 w 11055238"/>
                <a:gd name="connsiteY13" fmla="*/ 2765335 h 5450228"/>
                <a:gd name="connsiteX14" fmla="*/ 9830884 w 11055238"/>
                <a:gd name="connsiteY14" fmla="*/ 2140638 h 5450228"/>
                <a:gd name="connsiteX15" fmla="*/ 9267593 w 11055238"/>
                <a:gd name="connsiteY15" fmla="*/ 1373821 h 5450228"/>
                <a:gd name="connsiteX16" fmla="*/ 9130085 w 11055238"/>
                <a:gd name="connsiteY16" fmla="*/ 1360141 h 5450228"/>
                <a:gd name="connsiteX17" fmla="*/ 1917574 w 11055238"/>
                <a:gd name="connsiteY17" fmla="*/ 1358803 h 5450228"/>
                <a:gd name="connsiteX18" fmla="*/ 1285874 w 11055238"/>
                <a:gd name="connsiteY18" fmla="*/ 1761882 h 5450228"/>
                <a:gd name="connsiteX19" fmla="*/ 1578474 w 11055238"/>
                <a:gd name="connsiteY19" fmla="*/ 2680387 h 5450228"/>
                <a:gd name="connsiteX20" fmla="*/ 2545707 w 11055238"/>
                <a:gd name="connsiteY20" fmla="*/ 2399509 h 5450228"/>
                <a:gd name="connsiteX21" fmla="*/ 2599254 w 11055238"/>
                <a:gd name="connsiteY21" fmla="*/ 2276099 h 5450228"/>
                <a:gd name="connsiteX22" fmla="*/ 2181904 w 11055238"/>
                <a:gd name="connsiteY22" fmla="*/ 1407623 h 5450228"/>
                <a:gd name="connsiteX23" fmla="*/ 1917574 w 11055238"/>
                <a:gd name="connsiteY23" fmla="*/ 1358803 h 5450228"/>
                <a:gd name="connsiteX24" fmla="*/ 5561275 w 11055238"/>
                <a:gd name="connsiteY24" fmla="*/ 595389 h 5450228"/>
                <a:gd name="connsiteX25" fmla="*/ 4836775 w 11055238"/>
                <a:gd name="connsiteY25" fmla="*/ 1013693 h 5450228"/>
                <a:gd name="connsiteX26" fmla="*/ 5108922 w 11055238"/>
                <a:gd name="connsiteY26" fmla="*/ 2139265 h 5450228"/>
                <a:gd name="connsiteX27" fmla="*/ 6247917 w 11055238"/>
                <a:gd name="connsiteY27" fmla="*/ 1921380 h 5450228"/>
                <a:gd name="connsiteX28" fmla="*/ 6089727 w 11055238"/>
                <a:gd name="connsiteY28" fmla="*/ 780682 h 5450228"/>
                <a:gd name="connsiteX29" fmla="*/ 5948742 w 11055238"/>
                <a:gd name="connsiteY29" fmla="*/ 689528 h 5450228"/>
                <a:gd name="connsiteX30" fmla="*/ 5561275 w 11055238"/>
                <a:gd name="connsiteY30" fmla="*/ 595389 h 5450228"/>
                <a:gd name="connsiteX31" fmla="*/ 5505131 w 11055238"/>
                <a:gd name="connsiteY31" fmla="*/ 976 h 5450228"/>
                <a:gd name="connsiteX32" fmla="*/ 5617894 w 11055238"/>
                <a:gd name="connsiteY32" fmla="*/ 1387 h 5450228"/>
                <a:gd name="connsiteX33" fmla="*/ 6948848 w 11055238"/>
                <a:gd name="connsiteY33" fmla="*/ 1063919 h 5450228"/>
                <a:gd name="connsiteX34" fmla="*/ 6856707 w 11055238"/>
                <a:gd name="connsiteY34" fmla="*/ 2049508 h 5450228"/>
                <a:gd name="connsiteX35" fmla="*/ 6107902 w 11055238"/>
                <a:gd name="connsiteY35" fmla="*/ 2759654 h 5450228"/>
                <a:gd name="connsiteX36" fmla="*/ 7580917 w 11055238"/>
                <a:gd name="connsiteY36" fmla="*/ 3897557 h 5450228"/>
                <a:gd name="connsiteX37" fmla="*/ 8660472 w 11055238"/>
                <a:gd name="connsiteY37" fmla="*/ 3186087 h 5450228"/>
                <a:gd name="connsiteX38" fmla="*/ 7919747 w 11055238"/>
                <a:gd name="connsiteY38" fmla="*/ 2040318 h 5450228"/>
                <a:gd name="connsiteX39" fmla="*/ 8313331 w 11055238"/>
                <a:gd name="connsiteY39" fmla="*/ 1174908 h 5450228"/>
                <a:gd name="connsiteX40" fmla="*/ 10067865 w 11055238"/>
                <a:gd name="connsiteY40" fmla="*/ 1312498 h 5450228"/>
                <a:gd name="connsiteX41" fmla="*/ 10296297 w 11055238"/>
                <a:gd name="connsiteY41" fmla="*/ 2360134 h 5450228"/>
                <a:gd name="connsiteX42" fmla="*/ 9589694 w 11055238"/>
                <a:gd name="connsiteY42" fmla="*/ 3182117 h 5450228"/>
                <a:gd name="connsiteX43" fmla="*/ 10796227 w 11055238"/>
                <a:gd name="connsiteY43" fmla="*/ 4093190 h 5450228"/>
                <a:gd name="connsiteX44" fmla="*/ 11024050 w 11055238"/>
                <a:gd name="connsiteY44" fmla="*/ 4724514 h 5450228"/>
                <a:gd name="connsiteX45" fmla="*/ 11037823 w 11055238"/>
                <a:gd name="connsiteY45" fmla="*/ 4874154 h 5450228"/>
                <a:gd name="connsiteX46" fmla="*/ 11055238 w 11055238"/>
                <a:gd name="connsiteY46" fmla="*/ 5450228 h 5450228"/>
                <a:gd name="connsiteX47" fmla="*/ 4162445 w 11055238"/>
                <a:gd name="connsiteY47" fmla="*/ 5450228 h 5450228"/>
                <a:gd name="connsiteX48" fmla="*/ 4162445 w 11055238"/>
                <a:gd name="connsiteY48" fmla="*/ 5263730 h 5450228"/>
                <a:gd name="connsiteX49" fmla="*/ 4158722 w 11055238"/>
                <a:gd name="connsiteY49" fmla="*/ 5145131 h 5450228"/>
                <a:gd name="connsiteX50" fmla="*/ 4160390 w 11055238"/>
                <a:gd name="connsiteY50" fmla="*/ 4860944 h 5450228"/>
                <a:gd name="connsiteX51" fmla="*/ 4784371 w 11055238"/>
                <a:gd name="connsiteY51" fmla="*/ 4857047 h 5450228"/>
                <a:gd name="connsiteX52" fmla="*/ 5408533 w 11055238"/>
                <a:gd name="connsiteY52" fmla="*/ 4856858 h 5450228"/>
                <a:gd name="connsiteX53" fmla="*/ 6015827 w 11055238"/>
                <a:gd name="connsiteY53" fmla="*/ 4856858 h 5450228"/>
                <a:gd name="connsiteX54" fmla="*/ 6639989 w 11055238"/>
                <a:gd name="connsiteY54" fmla="*/ 4856858 h 5450228"/>
                <a:gd name="connsiteX55" fmla="*/ 7273012 w 11055238"/>
                <a:gd name="connsiteY55" fmla="*/ 4856858 h 5450228"/>
                <a:gd name="connsiteX56" fmla="*/ 7093285 w 11055238"/>
                <a:gd name="connsiteY56" fmla="*/ 4189351 h 5450228"/>
                <a:gd name="connsiteX57" fmla="*/ 5524553 w 11055238"/>
                <a:gd name="connsiteY57" fmla="*/ 3266498 h 5450228"/>
                <a:gd name="connsiteX58" fmla="*/ 3932739 w 11055238"/>
                <a:gd name="connsiteY58" fmla="*/ 4416542 h 5450228"/>
                <a:gd name="connsiteX59" fmla="*/ 3878658 w 11055238"/>
                <a:gd name="connsiteY59" fmla="*/ 4582960 h 5450228"/>
                <a:gd name="connsiteX60" fmla="*/ 3311881 w 11055238"/>
                <a:gd name="connsiteY60" fmla="*/ 4582960 h 5450228"/>
                <a:gd name="connsiteX61" fmla="*/ 1553632 w 11055238"/>
                <a:gd name="connsiteY61" fmla="*/ 3653005 h 5450228"/>
                <a:gd name="connsiteX62" fmla="*/ 505888 w 11055238"/>
                <a:gd name="connsiteY62" fmla="*/ 4745812 h 5450228"/>
                <a:gd name="connsiteX63" fmla="*/ 501209 w 11055238"/>
                <a:gd name="connsiteY63" fmla="*/ 4874154 h 5450228"/>
                <a:gd name="connsiteX64" fmla="*/ 3021123 w 11055238"/>
                <a:gd name="connsiteY64" fmla="*/ 4874154 h 5450228"/>
                <a:gd name="connsiteX65" fmla="*/ 3021123 w 11055238"/>
                <a:gd name="connsiteY65" fmla="*/ 5450228 h 5450228"/>
                <a:gd name="connsiteX66" fmla="*/ 0 w 11055238"/>
                <a:gd name="connsiteY66" fmla="*/ 5450228 h 5450228"/>
                <a:gd name="connsiteX67" fmla="*/ 0 w 11055238"/>
                <a:gd name="connsiteY67" fmla="*/ 4874154 h 5450228"/>
                <a:gd name="connsiteX68" fmla="*/ 26862 w 11055238"/>
                <a:gd name="connsiteY68" fmla="*/ 4716600 h 5450228"/>
                <a:gd name="connsiteX69" fmla="*/ 1450616 w 11055238"/>
                <a:gd name="connsiteY69" fmla="*/ 3180851 h 5450228"/>
                <a:gd name="connsiteX70" fmla="*/ 1300391 w 11055238"/>
                <a:gd name="connsiteY70" fmla="*/ 3092344 h 5450228"/>
                <a:gd name="connsiteX71" fmla="*/ 731001 w 11055238"/>
                <a:gd name="connsiteY71" fmla="*/ 1884438 h 5450228"/>
                <a:gd name="connsiteX72" fmla="*/ 1614149 w 11055238"/>
                <a:gd name="connsiteY72" fmla="*/ 902695 h 5450228"/>
                <a:gd name="connsiteX73" fmla="*/ 3026368 w 11055238"/>
                <a:gd name="connsiteY73" fmla="*/ 1574864 h 5450228"/>
                <a:gd name="connsiteX74" fmla="*/ 2578826 w 11055238"/>
                <a:gd name="connsiteY74" fmla="*/ 3071999 h 5450228"/>
                <a:gd name="connsiteX75" fmla="*/ 2421729 w 11055238"/>
                <a:gd name="connsiteY75" fmla="*/ 3166383 h 5450228"/>
                <a:gd name="connsiteX76" fmla="*/ 3008875 w 11055238"/>
                <a:gd name="connsiteY76" fmla="*/ 3472645 h 5450228"/>
                <a:gd name="connsiteX77" fmla="*/ 3526470 w 11055238"/>
                <a:gd name="connsiteY77" fmla="*/ 3923878 h 5450228"/>
                <a:gd name="connsiteX78" fmla="*/ 5015943 w 11055238"/>
                <a:gd name="connsiteY78" fmla="*/ 2761816 h 5450228"/>
                <a:gd name="connsiteX79" fmla="*/ 4175120 w 11055238"/>
                <a:gd name="connsiteY79" fmla="*/ 1789905 h 5450228"/>
                <a:gd name="connsiteX80" fmla="*/ 4223052 w 11055238"/>
                <a:gd name="connsiteY80" fmla="*/ 928984 h 5450228"/>
                <a:gd name="connsiteX81" fmla="*/ 5505131 w 11055238"/>
                <a:gd name="connsiteY81" fmla="*/ 976 h 5450228"/>
                <a:gd name="connsiteX0" fmla="*/ 9181902 w 11057074"/>
                <a:gd name="connsiteY0" fmla="*/ 3609591 h 5450228"/>
                <a:gd name="connsiteX1" fmla="*/ 8758407 w 11057074"/>
                <a:gd name="connsiteY1" fmla="*/ 3650169 h 5450228"/>
                <a:gd name="connsiteX2" fmla="*/ 7861071 w 11057074"/>
                <a:gd name="connsiteY2" fmla="*/ 4340891 h 5450228"/>
                <a:gd name="connsiteX3" fmla="*/ 7806102 w 11057074"/>
                <a:gd name="connsiteY3" fmla="*/ 4478670 h 5450228"/>
                <a:gd name="connsiteX4" fmla="*/ 7831592 w 11057074"/>
                <a:gd name="connsiteY4" fmla="*/ 4709619 h 5450228"/>
                <a:gd name="connsiteX5" fmla="*/ 7854591 w 11057074"/>
                <a:gd name="connsiteY5" fmla="*/ 4874154 h 5450228"/>
                <a:gd name="connsiteX6" fmla="*/ 10563795 w 11057074"/>
                <a:gd name="connsiteY6" fmla="*/ 4874154 h 5450228"/>
                <a:gd name="connsiteX7" fmla="*/ 10534857 w 11057074"/>
                <a:gd name="connsiteY7" fmla="*/ 4696078 h 5450228"/>
                <a:gd name="connsiteX8" fmla="*/ 10220334 w 11057074"/>
                <a:gd name="connsiteY8" fmla="*/ 4104115 h 5450228"/>
                <a:gd name="connsiteX9" fmla="*/ 9181902 w 11057074"/>
                <a:gd name="connsiteY9" fmla="*/ 3609591 h 5450228"/>
                <a:gd name="connsiteX10" fmla="*/ 9130085 w 11057074"/>
                <a:gd name="connsiteY10" fmla="*/ 1360141 h 5450228"/>
                <a:gd name="connsiteX11" fmla="*/ 8444263 w 11057074"/>
                <a:gd name="connsiteY11" fmla="*/ 1875042 h 5450228"/>
                <a:gd name="connsiteX12" fmla="*/ 8884325 w 11057074"/>
                <a:gd name="connsiteY12" fmla="*/ 2727390 h 5450228"/>
                <a:gd name="connsiteX13" fmla="*/ 9115354 w 11057074"/>
                <a:gd name="connsiteY13" fmla="*/ 2765335 h 5450228"/>
                <a:gd name="connsiteX14" fmla="*/ 9830884 w 11057074"/>
                <a:gd name="connsiteY14" fmla="*/ 2140638 h 5450228"/>
                <a:gd name="connsiteX15" fmla="*/ 9267593 w 11057074"/>
                <a:gd name="connsiteY15" fmla="*/ 1373821 h 5450228"/>
                <a:gd name="connsiteX16" fmla="*/ 9130085 w 11057074"/>
                <a:gd name="connsiteY16" fmla="*/ 1360141 h 5450228"/>
                <a:gd name="connsiteX17" fmla="*/ 1917574 w 11057074"/>
                <a:gd name="connsiteY17" fmla="*/ 1358803 h 5450228"/>
                <a:gd name="connsiteX18" fmla="*/ 1285874 w 11057074"/>
                <a:gd name="connsiteY18" fmla="*/ 1761882 h 5450228"/>
                <a:gd name="connsiteX19" fmla="*/ 1578474 w 11057074"/>
                <a:gd name="connsiteY19" fmla="*/ 2680387 h 5450228"/>
                <a:gd name="connsiteX20" fmla="*/ 2545707 w 11057074"/>
                <a:gd name="connsiteY20" fmla="*/ 2399509 h 5450228"/>
                <a:gd name="connsiteX21" fmla="*/ 2599254 w 11057074"/>
                <a:gd name="connsiteY21" fmla="*/ 2276099 h 5450228"/>
                <a:gd name="connsiteX22" fmla="*/ 2181904 w 11057074"/>
                <a:gd name="connsiteY22" fmla="*/ 1407623 h 5450228"/>
                <a:gd name="connsiteX23" fmla="*/ 1917574 w 11057074"/>
                <a:gd name="connsiteY23" fmla="*/ 1358803 h 5450228"/>
                <a:gd name="connsiteX24" fmla="*/ 5561275 w 11057074"/>
                <a:gd name="connsiteY24" fmla="*/ 595389 h 5450228"/>
                <a:gd name="connsiteX25" fmla="*/ 4836775 w 11057074"/>
                <a:gd name="connsiteY25" fmla="*/ 1013693 h 5450228"/>
                <a:gd name="connsiteX26" fmla="*/ 5108922 w 11057074"/>
                <a:gd name="connsiteY26" fmla="*/ 2139265 h 5450228"/>
                <a:gd name="connsiteX27" fmla="*/ 6247917 w 11057074"/>
                <a:gd name="connsiteY27" fmla="*/ 1921380 h 5450228"/>
                <a:gd name="connsiteX28" fmla="*/ 6089727 w 11057074"/>
                <a:gd name="connsiteY28" fmla="*/ 780682 h 5450228"/>
                <a:gd name="connsiteX29" fmla="*/ 5948742 w 11057074"/>
                <a:gd name="connsiteY29" fmla="*/ 689528 h 5450228"/>
                <a:gd name="connsiteX30" fmla="*/ 5561275 w 11057074"/>
                <a:gd name="connsiteY30" fmla="*/ 595389 h 5450228"/>
                <a:gd name="connsiteX31" fmla="*/ 5505131 w 11057074"/>
                <a:gd name="connsiteY31" fmla="*/ 976 h 5450228"/>
                <a:gd name="connsiteX32" fmla="*/ 5617894 w 11057074"/>
                <a:gd name="connsiteY32" fmla="*/ 1387 h 5450228"/>
                <a:gd name="connsiteX33" fmla="*/ 6948848 w 11057074"/>
                <a:gd name="connsiteY33" fmla="*/ 1063919 h 5450228"/>
                <a:gd name="connsiteX34" fmla="*/ 6856707 w 11057074"/>
                <a:gd name="connsiteY34" fmla="*/ 2049508 h 5450228"/>
                <a:gd name="connsiteX35" fmla="*/ 6107902 w 11057074"/>
                <a:gd name="connsiteY35" fmla="*/ 2759654 h 5450228"/>
                <a:gd name="connsiteX36" fmla="*/ 7580917 w 11057074"/>
                <a:gd name="connsiteY36" fmla="*/ 3897557 h 5450228"/>
                <a:gd name="connsiteX37" fmla="*/ 8660472 w 11057074"/>
                <a:gd name="connsiteY37" fmla="*/ 3186087 h 5450228"/>
                <a:gd name="connsiteX38" fmla="*/ 7919747 w 11057074"/>
                <a:gd name="connsiteY38" fmla="*/ 2040318 h 5450228"/>
                <a:gd name="connsiteX39" fmla="*/ 8313331 w 11057074"/>
                <a:gd name="connsiteY39" fmla="*/ 1174908 h 5450228"/>
                <a:gd name="connsiteX40" fmla="*/ 10067865 w 11057074"/>
                <a:gd name="connsiteY40" fmla="*/ 1312498 h 5450228"/>
                <a:gd name="connsiteX41" fmla="*/ 10296297 w 11057074"/>
                <a:gd name="connsiteY41" fmla="*/ 2360134 h 5450228"/>
                <a:gd name="connsiteX42" fmla="*/ 9589694 w 11057074"/>
                <a:gd name="connsiteY42" fmla="*/ 3182117 h 5450228"/>
                <a:gd name="connsiteX43" fmla="*/ 10796227 w 11057074"/>
                <a:gd name="connsiteY43" fmla="*/ 4093190 h 5450228"/>
                <a:gd name="connsiteX44" fmla="*/ 11024050 w 11057074"/>
                <a:gd name="connsiteY44" fmla="*/ 4724514 h 5450228"/>
                <a:gd name="connsiteX45" fmla="*/ 11057074 w 11057074"/>
                <a:gd name="connsiteY45" fmla="*/ 4874154 h 5450228"/>
                <a:gd name="connsiteX46" fmla="*/ 11055238 w 11057074"/>
                <a:gd name="connsiteY46" fmla="*/ 5450228 h 5450228"/>
                <a:gd name="connsiteX47" fmla="*/ 4162445 w 11057074"/>
                <a:gd name="connsiteY47" fmla="*/ 5450228 h 5450228"/>
                <a:gd name="connsiteX48" fmla="*/ 4162445 w 11057074"/>
                <a:gd name="connsiteY48" fmla="*/ 5263730 h 5450228"/>
                <a:gd name="connsiteX49" fmla="*/ 4158722 w 11057074"/>
                <a:gd name="connsiteY49" fmla="*/ 5145131 h 5450228"/>
                <a:gd name="connsiteX50" fmla="*/ 4160390 w 11057074"/>
                <a:gd name="connsiteY50" fmla="*/ 4860944 h 5450228"/>
                <a:gd name="connsiteX51" fmla="*/ 4784371 w 11057074"/>
                <a:gd name="connsiteY51" fmla="*/ 4857047 h 5450228"/>
                <a:gd name="connsiteX52" fmla="*/ 5408533 w 11057074"/>
                <a:gd name="connsiteY52" fmla="*/ 4856858 h 5450228"/>
                <a:gd name="connsiteX53" fmla="*/ 6015827 w 11057074"/>
                <a:gd name="connsiteY53" fmla="*/ 4856858 h 5450228"/>
                <a:gd name="connsiteX54" fmla="*/ 6639989 w 11057074"/>
                <a:gd name="connsiteY54" fmla="*/ 4856858 h 5450228"/>
                <a:gd name="connsiteX55" fmla="*/ 7273012 w 11057074"/>
                <a:gd name="connsiteY55" fmla="*/ 4856858 h 5450228"/>
                <a:gd name="connsiteX56" fmla="*/ 7093285 w 11057074"/>
                <a:gd name="connsiteY56" fmla="*/ 4189351 h 5450228"/>
                <a:gd name="connsiteX57" fmla="*/ 5524553 w 11057074"/>
                <a:gd name="connsiteY57" fmla="*/ 3266498 h 5450228"/>
                <a:gd name="connsiteX58" fmla="*/ 3932739 w 11057074"/>
                <a:gd name="connsiteY58" fmla="*/ 4416542 h 5450228"/>
                <a:gd name="connsiteX59" fmla="*/ 3878658 w 11057074"/>
                <a:gd name="connsiteY59" fmla="*/ 4582960 h 5450228"/>
                <a:gd name="connsiteX60" fmla="*/ 3311881 w 11057074"/>
                <a:gd name="connsiteY60" fmla="*/ 4582960 h 5450228"/>
                <a:gd name="connsiteX61" fmla="*/ 1553632 w 11057074"/>
                <a:gd name="connsiteY61" fmla="*/ 3653005 h 5450228"/>
                <a:gd name="connsiteX62" fmla="*/ 505888 w 11057074"/>
                <a:gd name="connsiteY62" fmla="*/ 4745812 h 5450228"/>
                <a:gd name="connsiteX63" fmla="*/ 501209 w 11057074"/>
                <a:gd name="connsiteY63" fmla="*/ 4874154 h 5450228"/>
                <a:gd name="connsiteX64" fmla="*/ 3021123 w 11057074"/>
                <a:gd name="connsiteY64" fmla="*/ 4874154 h 5450228"/>
                <a:gd name="connsiteX65" fmla="*/ 3021123 w 11057074"/>
                <a:gd name="connsiteY65" fmla="*/ 5450228 h 5450228"/>
                <a:gd name="connsiteX66" fmla="*/ 0 w 11057074"/>
                <a:gd name="connsiteY66" fmla="*/ 5450228 h 5450228"/>
                <a:gd name="connsiteX67" fmla="*/ 0 w 11057074"/>
                <a:gd name="connsiteY67" fmla="*/ 4874154 h 5450228"/>
                <a:gd name="connsiteX68" fmla="*/ 26862 w 11057074"/>
                <a:gd name="connsiteY68" fmla="*/ 4716600 h 5450228"/>
                <a:gd name="connsiteX69" fmla="*/ 1450616 w 11057074"/>
                <a:gd name="connsiteY69" fmla="*/ 3180851 h 5450228"/>
                <a:gd name="connsiteX70" fmla="*/ 1300391 w 11057074"/>
                <a:gd name="connsiteY70" fmla="*/ 3092344 h 5450228"/>
                <a:gd name="connsiteX71" fmla="*/ 731001 w 11057074"/>
                <a:gd name="connsiteY71" fmla="*/ 1884438 h 5450228"/>
                <a:gd name="connsiteX72" fmla="*/ 1614149 w 11057074"/>
                <a:gd name="connsiteY72" fmla="*/ 902695 h 5450228"/>
                <a:gd name="connsiteX73" fmla="*/ 3026368 w 11057074"/>
                <a:gd name="connsiteY73" fmla="*/ 1574864 h 5450228"/>
                <a:gd name="connsiteX74" fmla="*/ 2578826 w 11057074"/>
                <a:gd name="connsiteY74" fmla="*/ 3071999 h 5450228"/>
                <a:gd name="connsiteX75" fmla="*/ 2421729 w 11057074"/>
                <a:gd name="connsiteY75" fmla="*/ 3166383 h 5450228"/>
                <a:gd name="connsiteX76" fmla="*/ 3008875 w 11057074"/>
                <a:gd name="connsiteY76" fmla="*/ 3472645 h 5450228"/>
                <a:gd name="connsiteX77" fmla="*/ 3526470 w 11057074"/>
                <a:gd name="connsiteY77" fmla="*/ 3923878 h 5450228"/>
                <a:gd name="connsiteX78" fmla="*/ 5015943 w 11057074"/>
                <a:gd name="connsiteY78" fmla="*/ 2761816 h 5450228"/>
                <a:gd name="connsiteX79" fmla="*/ 4175120 w 11057074"/>
                <a:gd name="connsiteY79" fmla="*/ 1789905 h 5450228"/>
                <a:gd name="connsiteX80" fmla="*/ 4223052 w 11057074"/>
                <a:gd name="connsiteY80" fmla="*/ 928984 h 5450228"/>
                <a:gd name="connsiteX81" fmla="*/ 5505131 w 11057074"/>
                <a:gd name="connsiteY81" fmla="*/ 976 h 545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1057074" h="5450228">
                  <a:moveTo>
                    <a:pt x="9181902" y="3609591"/>
                  </a:moveTo>
                  <a:cubicBezTo>
                    <a:pt x="9047443" y="3606063"/>
                    <a:pt x="8906365" y="3619611"/>
                    <a:pt x="8758407" y="3650169"/>
                  </a:cubicBezTo>
                  <a:cubicBezTo>
                    <a:pt x="8366368" y="3759695"/>
                    <a:pt x="8065574" y="3988358"/>
                    <a:pt x="7861071" y="4340891"/>
                  </a:cubicBezTo>
                  <a:cubicBezTo>
                    <a:pt x="7836197" y="4383776"/>
                    <a:pt x="7802798" y="4434182"/>
                    <a:pt x="7806102" y="4478670"/>
                  </a:cubicBezTo>
                  <a:cubicBezTo>
                    <a:pt x="7811844" y="4556014"/>
                    <a:pt x="7821190" y="4633091"/>
                    <a:pt x="7831592" y="4709619"/>
                  </a:cubicBezTo>
                  <a:lnTo>
                    <a:pt x="7854591" y="4874154"/>
                  </a:lnTo>
                  <a:lnTo>
                    <a:pt x="10563795" y="4874154"/>
                  </a:lnTo>
                  <a:lnTo>
                    <a:pt x="10534857" y="4696078"/>
                  </a:lnTo>
                  <a:cubicBezTo>
                    <a:pt x="10481466" y="4476100"/>
                    <a:pt x="10378015" y="4277184"/>
                    <a:pt x="10220334" y="4104115"/>
                  </a:cubicBezTo>
                  <a:cubicBezTo>
                    <a:pt x="9929079" y="3784438"/>
                    <a:pt x="9585278" y="3620175"/>
                    <a:pt x="9181902" y="3609591"/>
                  </a:cubicBezTo>
                  <a:close/>
                  <a:moveTo>
                    <a:pt x="9130085" y="1360141"/>
                  </a:moveTo>
                  <a:cubicBezTo>
                    <a:pt x="8814182" y="1358138"/>
                    <a:pt x="8539495" y="1561080"/>
                    <a:pt x="8444263" y="1875042"/>
                  </a:cubicBezTo>
                  <a:cubicBezTo>
                    <a:pt x="8359496" y="2154472"/>
                    <a:pt x="8479331" y="2557157"/>
                    <a:pt x="8884325" y="2727390"/>
                  </a:cubicBezTo>
                  <a:cubicBezTo>
                    <a:pt x="8961324" y="2740600"/>
                    <a:pt x="9038109" y="2763674"/>
                    <a:pt x="9115354" y="2765335"/>
                  </a:cubicBezTo>
                  <a:cubicBezTo>
                    <a:pt x="9484377" y="2773242"/>
                    <a:pt x="9794797" y="2499484"/>
                    <a:pt x="9830884" y="2140638"/>
                  </a:cubicBezTo>
                  <a:cubicBezTo>
                    <a:pt x="9867612" y="1775429"/>
                    <a:pt x="9622773" y="1442132"/>
                    <a:pt x="9267593" y="1373821"/>
                  </a:cubicBezTo>
                  <a:cubicBezTo>
                    <a:pt x="9221185" y="1364896"/>
                    <a:pt x="9175214" y="1360428"/>
                    <a:pt x="9130085" y="1360141"/>
                  </a:cubicBezTo>
                  <a:close/>
                  <a:moveTo>
                    <a:pt x="1917574" y="1358803"/>
                  </a:moveTo>
                  <a:cubicBezTo>
                    <a:pt x="1653941" y="1360816"/>
                    <a:pt x="1405146" y="1510288"/>
                    <a:pt x="1285874" y="1761882"/>
                  </a:cubicBezTo>
                  <a:cubicBezTo>
                    <a:pt x="1126484" y="2098090"/>
                    <a:pt x="1253857" y="2497199"/>
                    <a:pt x="1578474" y="2680387"/>
                  </a:cubicBezTo>
                  <a:cubicBezTo>
                    <a:pt x="1872618" y="2846386"/>
                    <a:pt x="2314603" y="2787940"/>
                    <a:pt x="2545707" y="2399509"/>
                  </a:cubicBezTo>
                  <a:cubicBezTo>
                    <a:pt x="2563767" y="2358441"/>
                    <a:pt x="2585871" y="2318639"/>
                    <a:pt x="2599254" y="2276099"/>
                  </a:cubicBezTo>
                  <a:cubicBezTo>
                    <a:pt x="2710646" y="1921947"/>
                    <a:pt x="2527343" y="1541851"/>
                    <a:pt x="2181904" y="1407623"/>
                  </a:cubicBezTo>
                  <a:cubicBezTo>
                    <a:pt x="2094977" y="1373846"/>
                    <a:pt x="2005451" y="1358133"/>
                    <a:pt x="1917574" y="1358803"/>
                  </a:cubicBezTo>
                  <a:close/>
                  <a:moveTo>
                    <a:pt x="5561275" y="595389"/>
                  </a:moveTo>
                  <a:cubicBezTo>
                    <a:pt x="5272721" y="596772"/>
                    <a:pt x="4992200" y="747805"/>
                    <a:pt x="4836775" y="1013693"/>
                  </a:cubicBezTo>
                  <a:cubicBezTo>
                    <a:pt x="4612058" y="1398129"/>
                    <a:pt x="4732920" y="1898009"/>
                    <a:pt x="5108922" y="2139265"/>
                  </a:cubicBezTo>
                  <a:cubicBezTo>
                    <a:pt x="5484011" y="2379937"/>
                    <a:pt x="5987196" y="2281467"/>
                    <a:pt x="6247917" y="1921380"/>
                  </a:cubicBezTo>
                  <a:cubicBezTo>
                    <a:pt x="6476209" y="1606084"/>
                    <a:pt x="6466098" y="1095616"/>
                    <a:pt x="6089727" y="780682"/>
                  </a:cubicBezTo>
                  <a:cubicBezTo>
                    <a:pt x="6042847" y="750086"/>
                    <a:pt x="5998137" y="715323"/>
                    <a:pt x="5948742" y="689528"/>
                  </a:cubicBezTo>
                  <a:cubicBezTo>
                    <a:pt x="5825256" y="625051"/>
                    <a:pt x="5692435" y="594760"/>
                    <a:pt x="5561275" y="595389"/>
                  </a:cubicBezTo>
                  <a:close/>
                  <a:moveTo>
                    <a:pt x="5505131" y="976"/>
                  </a:moveTo>
                  <a:cubicBezTo>
                    <a:pt x="5542537" y="-442"/>
                    <a:pt x="5580151" y="-322"/>
                    <a:pt x="5617894" y="1387"/>
                  </a:cubicBezTo>
                  <a:cubicBezTo>
                    <a:pt x="6245533" y="29821"/>
                    <a:pt x="6786950" y="460775"/>
                    <a:pt x="6948848" y="1063919"/>
                  </a:cubicBezTo>
                  <a:cubicBezTo>
                    <a:pt x="7039895" y="1403127"/>
                    <a:pt x="7008239" y="1733309"/>
                    <a:pt x="6856707" y="2049508"/>
                  </a:cubicBezTo>
                  <a:cubicBezTo>
                    <a:pt x="6705315" y="2365412"/>
                    <a:pt x="6460352" y="2590013"/>
                    <a:pt x="6107902" y="2759654"/>
                  </a:cubicBezTo>
                  <a:cubicBezTo>
                    <a:pt x="6766013" y="2951663"/>
                    <a:pt x="7249239" y="3320044"/>
                    <a:pt x="7580917" y="3897557"/>
                  </a:cubicBezTo>
                  <a:cubicBezTo>
                    <a:pt x="7866998" y="3543347"/>
                    <a:pt x="8209896" y="3309095"/>
                    <a:pt x="8660472" y="3186087"/>
                  </a:cubicBezTo>
                  <a:cubicBezTo>
                    <a:pt x="8184783" y="2934860"/>
                    <a:pt x="7916796" y="2565205"/>
                    <a:pt x="7919747" y="2040318"/>
                  </a:cubicBezTo>
                  <a:cubicBezTo>
                    <a:pt x="7921662" y="1699417"/>
                    <a:pt x="8058513" y="1405724"/>
                    <a:pt x="8313331" y="1174908"/>
                  </a:cubicBezTo>
                  <a:cubicBezTo>
                    <a:pt x="8830425" y="706527"/>
                    <a:pt x="9640553" y="769799"/>
                    <a:pt x="10067865" y="1312498"/>
                  </a:cubicBezTo>
                  <a:cubicBezTo>
                    <a:pt x="10312623" y="1623355"/>
                    <a:pt x="10393592" y="1975625"/>
                    <a:pt x="10296297" y="2360134"/>
                  </a:cubicBezTo>
                  <a:cubicBezTo>
                    <a:pt x="10200795" y="2737525"/>
                    <a:pt x="9955117" y="2996907"/>
                    <a:pt x="9589694" y="3182117"/>
                  </a:cubicBezTo>
                  <a:cubicBezTo>
                    <a:pt x="10124174" y="3338671"/>
                    <a:pt x="10524474" y="3633474"/>
                    <a:pt x="10796227" y="4093190"/>
                  </a:cubicBezTo>
                  <a:cubicBezTo>
                    <a:pt x="10915720" y="4295330"/>
                    <a:pt x="10987337" y="4506611"/>
                    <a:pt x="11024050" y="4724514"/>
                  </a:cubicBezTo>
                  <a:lnTo>
                    <a:pt x="11057074" y="4874154"/>
                  </a:lnTo>
                  <a:lnTo>
                    <a:pt x="11055238" y="5450228"/>
                  </a:lnTo>
                  <a:lnTo>
                    <a:pt x="4162445" y="5450228"/>
                  </a:lnTo>
                  <a:lnTo>
                    <a:pt x="4162445" y="5263730"/>
                  </a:lnTo>
                  <a:lnTo>
                    <a:pt x="4158722" y="5145131"/>
                  </a:lnTo>
                  <a:cubicBezTo>
                    <a:pt x="4159243" y="5054323"/>
                    <a:pt x="4161430" y="4960355"/>
                    <a:pt x="4160390" y="4860944"/>
                  </a:cubicBezTo>
                  <a:cubicBezTo>
                    <a:pt x="4372891" y="4852954"/>
                    <a:pt x="4578783" y="4857911"/>
                    <a:pt x="4784371" y="4857047"/>
                  </a:cubicBezTo>
                  <a:lnTo>
                    <a:pt x="5408533" y="4856858"/>
                  </a:lnTo>
                  <a:lnTo>
                    <a:pt x="6015827" y="4856858"/>
                  </a:lnTo>
                  <a:lnTo>
                    <a:pt x="6639989" y="4856858"/>
                  </a:lnTo>
                  <a:lnTo>
                    <a:pt x="7273012" y="4856858"/>
                  </a:lnTo>
                  <a:cubicBezTo>
                    <a:pt x="7272864" y="4610884"/>
                    <a:pt x="7195660" y="4403282"/>
                    <a:pt x="7093285" y="4189351"/>
                  </a:cubicBezTo>
                  <a:cubicBezTo>
                    <a:pt x="6739667" y="3577453"/>
                    <a:pt x="6220190" y="3265067"/>
                    <a:pt x="5524553" y="3266498"/>
                  </a:cubicBezTo>
                  <a:cubicBezTo>
                    <a:pt x="4815961" y="3267961"/>
                    <a:pt x="4162987" y="3745499"/>
                    <a:pt x="3932739" y="4416542"/>
                  </a:cubicBezTo>
                  <a:cubicBezTo>
                    <a:pt x="3914679" y="4469176"/>
                    <a:pt x="3898296" y="4522393"/>
                    <a:pt x="3878658" y="4582960"/>
                  </a:cubicBezTo>
                  <a:lnTo>
                    <a:pt x="3311881" y="4582960"/>
                  </a:lnTo>
                  <a:cubicBezTo>
                    <a:pt x="2929707" y="3675619"/>
                    <a:pt x="2107544" y="3500051"/>
                    <a:pt x="1553632" y="3653005"/>
                  </a:cubicBezTo>
                  <a:cubicBezTo>
                    <a:pt x="1023005" y="3799535"/>
                    <a:pt x="578153" y="4274434"/>
                    <a:pt x="505888" y="4745812"/>
                  </a:cubicBezTo>
                  <a:lnTo>
                    <a:pt x="501209" y="4874154"/>
                  </a:lnTo>
                  <a:lnTo>
                    <a:pt x="3021123" y="4874154"/>
                  </a:lnTo>
                  <a:lnTo>
                    <a:pt x="3021123" y="5450228"/>
                  </a:lnTo>
                  <a:lnTo>
                    <a:pt x="0" y="5450228"/>
                  </a:lnTo>
                  <a:lnTo>
                    <a:pt x="0" y="4874154"/>
                  </a:lnTo>
                  <a:lnTo>
                    <a:pt x="26862" y="4716600"/>
                  </a:lnTo>
                  <a:cubicBezTo>
                    <a:pt x="150797" y="4035463"/>
                    <a:pt x="631783" y="3428512"/>
                    <a:pt x="1450616" y="3180851"/>
                  </a:cubicBezTo>
                  <a:lnTo>
                    <a:pt x="1300391" y="3092344"/>
                  </a:lnTo>
                  <a:cubicBezTo>
                    <a:pt x="881562" y="2837607"/>
                    <a:pt x="646826" y="2359288"/>
                    <a:pt x="731001" y="1884438"/>
                  </a:cubicBezTo>
                  <a:cubicBezTo>
                    <a:pt x="820470" y="1379740"/>
                    <a:pt x="1117064" y="1042702"/>
                    <a:pt x="1614149" y="902695"/>
                  </a:cubicBezTo>
                  <a:cubicBezTo>
                    <a:pt x="2183236" y="742417"/>
                    <a:pt x="2784702" y="1033841"/>
                    <a:pt x="3026368" y="1574864"/>
                  </a:cubicBezTo>
                  <a:cubicBezTo>
                    <a:pt x="3268701" y="2117366"/>
                    <a:pt x="3080120" y="2748976"/>
                    <a:pt x="2578826" y="3071999"/>
                  </a:cubicBezTo>
                  <a:cubicBezTo>
                    <a:pt x="2527573" y="3105036"/>
                    <a:pt x="2474281" y="3134916"/>
                    <a:pt x="2421729" y="3166383"/>
                  </a:cubicBezTo>
                  <a:cubicBezTo>
                    <a:pt x="2621933" y="3268470"/>
                    <a:pt x="2829667" y="3349760"/>
                    <a:pt x="3008875" y="3472645"/>
                  </a:cubicBezTo>
                  <a:cubicBezTo>
                    <a:pt x="3191866" y="3598118"/>
                    <a:pt x="3346842" y="3764447"/>
                    <a:pt x="3526470" y="3923878"/>
                  </a:cubicBezTo>
                  <a:cubicBezTo>
                    <a:pt x="3842201" y="3353196"/>
                    <a:pt x="4329833" y="2959151"/>
                    <a:pt x="5015943" y="2761816"/>
                  </a:cubicBezTo>
                  <a:cubicBezTo>
                    <a:pt x="4575815" y="2542829"/>
                    <a:pt x="4292776" y="2232573"/>
                    <a:pt x="4175120" y="1789905"/>
                  </a:cubicBezTo>
                  <a:cubicBezTo>
                    <a:pt x="4097858" y="1499238"/>
                    <a:pt x="4115071" y="1210929"/>
                    <a:pt x="4223052" y="928984"/>
                  </a:cubicBezTo>
                  <a:cubicBezTo>
                    <a:pt x="4429609" y="389623"/>
                    <a:pt x="4944043" y="22249"/>
                    <a:pt x="5505131" y="976"/>
                  </a:cubicBezTo>
                  <a:close/>
                </a:path>
              </a:pathLst>
            </a:custGeom>
            <a:solidFill>
              <a:srgbClr val="0068B5"/>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sp>
          <p:nvSpPr>
            <p:cNvPr id="108" name="Rectangle 107">
              <a:extLst>
                <a:ext uri="{FF2B5EF4-FFF2-40B4-BE49-F238E27FC236}">
                  <a16:creationId xmlns:a16="http://schemas.microsoft.com/office/drawing/2014/main" id="{63456FF1-78E0-624C-C26B-A02D2C4BCD96}"/>
                </a:ext>
              </a:extLst>
            </p:cNvPr>
            <p:cNvSpPr/>
            <p:nvPr/>
          </p:nvSpPr>
          <p:spPr>
            <a:xfrm>
              <a:off x="3584088" y="5730721"/>
              <a:ext cx="576074" cy="576074"/>
            </a:xfrm>
            <a:prstGeom prst="rect">
              <a:avLst/>
            </a:prstGeom>
            <a:solidFill>
              <a:srgbClr val="00C7FD"/>
            </a:solidFill>
            <a:ln w="20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IntelOne Text"/>
                <a:cs typeface="Arial"/>
              </a:endParaRPr>
            </a:p>
          </p:txBody>
        </p:sp>
      </p:grpSp>
      <p:pic>
        <p:nvPicPr>
          <p:cNvPr id="109" name="Picture 108" descr="A blue square with white text&#10;&#10;Description automatically generated">
            <a:extLst>
              <a:ext uri="{FF2B5EF4-FFF2-40B4-BE49-F238E27FC236}">
                <a16:creationId xmlns:a16="http://schemas.microsoft.com/office/drawing/2014/main" id="{8006DCF7-ADD1-9CD0-8C47-5B0F2FE443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1135" y="1140092"/>
            <a:ext cx="828488" cy="828488"/>
          </a:xfrm>
          <a:prstGeom prst="rect">
            <a:avLst/>
          </a:prstGeom>
        </p:spPr>
      </p:pic>
      <p:cxnSp>
        <p:nvCxnSpPr>
          <p:cNvPr id="110" name="Straight Connector 109">
            <a:extLst>
              <a:ext uri="{FF2B5EF4-FFF2-40B4-BE49-F238E27FC236}">
                <a16:creationId xmlns:a16="http://schemas.microsoft.com/office/drawing/2014/main" id="{D4C8C4FD-A6B7-3B00-E7A6-9521A0D2793A}"/>
              </a:ext>
            </a:extLst>
          </p:cNvPr>
          <p:cNvCxnSpPr>
            <a:cxnSpLocks/>
          </p:cNvCxnSpPr>
          <p:nvPr/>
        </p:nvCxnSpPr>
        <p:spPr>
          <a:xfrm>
            <a:off x="9450516" y="20682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45B0BFC-6020-AAF5-1EF1-531C187C6D50}"/>
              </a:ext>
            </a:extLst>
          </p:cNvPr>
          <p:cNvCxnSpPr>
            <a:cxnSpLocks/>
          </p:cNvCxnSpPr>
          <p:nvPr/>
        </p:nvCxnSpPr>
        <p:spPr>
          <a:xfrm>
            <a:off x="9450516" y="2982608"/>
            <a:ext cx="238417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7C108B-3403-3622-ECA5-D54BE08D1C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220"/>
          <a:stretch/>
        </p:blipFill>
        <p:spPr>
          <a:xfrm>
            <a:off x="5740496" y="2022411"/>
            <a:ext cx="3524452" cy="952910"/>
          </a:xfrm>
          <a:prstGeom prst="rect">
            <a:avLst/>
          </a:prstGeom>
        </p:spPr>
      </p:pic>
      <p:pic>
        <p:nvPicPr>
          <p:cNvPr id="11" name="Picture 10" descr="A person holding a computer&#10;&#10;Description automatically generated">
            <a:extLst>
              <a:ext uri="{FF2B5EF4-FFF2-40B4-BE49-F238E27FC236}">
                <a16:creationId xmlns:a16="http://schemas.microsoft.com/office/drawing/2014/main" id="{02BB7C26-2A52-5E14-1796-725F0D396FD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61458" y="4075485"/>
            <a:ext cx="1892026" cy="2372659"/>
          </a:xfrm>
          <a:prstGeom prst="rect">
            <a:avLst/>
          </a:prstGeom>
        </p:spPr>
      </p:pic>
      <p:grpSp>
        <p:nvGrpSpPr>
          <p:cNvPr id="21" name="Group 20">
            <a:extLst>
              <a:ext uri="{FF2B5EF4-FFF2-40B4-BE49-F238E27FC236}">
                <a16:creationId xmlns:a16="http://schemas.microsoft.com/office/drawing/2014/main" id="{D2207EF8-9946-5949-65A2-383679767565}"/>
              </a:ext>
            </a:extLst>
          </p:cNvPr>
          <p:cNvGrpSpPr/>
          <p:nvPr/>
        </p:nvGrpSpPr>
        <p:grpSpPr>
          <a:xfrm>
            <a:off x="4943859" y="4223780"/>
            <a:ext cx="555772" cy="488714"/>
            <a:chOff x="4943859" y="4223780"/>
            <a:chExt cx="555772" cy="488714"/>
          </a:xfrm>
        </p:grpSpPr>
        <p:sp>
          <p:nvSpPr>
            <p:cNvPr id="13" name="Rectangle 12">
              <a:extLst>
                <a:ext uri="{FF2B5EF4-FFF2-40B4-BE49-F238E27FC236}">
                  <a16:creationId xmlns:a16="http://schemas.microsoft.com/office/drawing/2014/main" id="{BAF4A431-1719-A774-07BB-C5F6F51C014F}"/>
                </a:ext>
              </a:extLst>
            </p:cNvPr>
            <p:cNvSpPr/>
            <p:nvPr/>
          </p:nvSpPr>
          <p:spPr>
            <a:xfrm>
              <a:off x="4943859" y="4340280"/>
              <a:ext cx="372214" cy="372214"/>
            </a:xfrm>
            <a:prstGeom prst="rect">
              <a:avLst/>
            </a:prstGeom>
            <a:solidFill>
              <a:schemeClr val="accent1">
                <a:alpha val="71779"/>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7" name="Rectangle 16">
              <a:extLst>
                <a:ext uri="{FF2B5EF4-FFF2-40B4-BE49-F238E27FC236}">
                  <a16:creationId xmlns:a16="http://schemas.microsoft.com/office/drawing/2014/main" id="{FB139584-D259-2FF8-B471-B7FA8F50428E}"/>
                </a:ext>
              </a:extLst>
            </p:cNvPr>
            <p:cNvSpPr/>
            <p:nvPr/>
          </p:nvSpPr>
          <p:spPr>
            <a:xfrm>
              <a:off x="5201491" y="4223780"/>
              <a:ext cx="233000" cy="233000"/>
            </a:xfrm>
            <a:prstGeom prst="rect">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sp>
          <p:nvSpPr>
            <p:cNvPr id="19" name="Rectangle 18">
              <a:extLst>
                <a:ext uri="{FF2B5EF4-FFF2-40B4-BE49-F238E27FC236}">
                  <a16:creationId xmlns:a16="http://schemas.microsoft.com/office/drawing/2014/main" id="{E0538609-3741-83C9-3904-CF2EAE0A35CF}"/>
                </a:ext>
              </a:extLst>
            </p:cNvPr>
            <p:cNvSpPr/>
            <p:nvPr/>
          </p:nvSpPr>
          <p:spPr>
            <a:xfrm>
              <a:off x="5361169" y="4386446"/>
              <a:ext cx="138462" cy="138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ntelOne Text"/>
                <a:cs typeface="Arial"/>
              </a:endParaRPr>
            </a:p>
          </p:txBody>
        </p:sp>
      </p:grpSp>
      <p:pic>
        <p:nvPicPr>
          <p:cNvPr id="6" name="Graphic 5" descr="Shield Tick with solid fill">
            <a:extLst>
              <a:ext uri="{FF2B5EF4-FFF2-40B4-BE49-F238E27FC236}">
                <a16:creationId xmlns:a16="http://schemas.microsoft.com/office/drawing/2014/main" id="{4CE72065-8312-E027-A4A5-08E4BA52AD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1006" y="6198325"/>
            <a:ext cx="402771" cy="402771"/>
          </a:xfrm>
          <a:prstGeom prst="rect">
            <a:avLst/>
          </a:prstGeom>
        </p:spPr>
      </p:pic>
      <p:sp>
        <p:nvSpPr>
          <p:cNvPr id="3" name="TextBox 2">
            <a:extLst>
              <a:ext uri="{FF2B5EF4-FFF2-40B4-BE49-F238E27FC236}">
                <a16:creationId xmlns:a16="http://schemas.microsoft.com/office/drawing/2014/main" id="{CC33C33E-A7A3-9AD3-44C6-A3EC645AEB38}"/>
              </a:ext>
            </a:extLst>
          </p:cNvPr>
          <p:cNvSpPr txBox="1"/>
          <p:nvPr/>
        </p:nvSpPr>
        <p:spPr>
          <a:xfrm>
            <a:off x="523373" y="776038"/>
            <a:ext cx="285750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IntelOne Text"/>
                <a:cs typeface="Arial"/>
              </a:rPr>
              <a:t>Explore the full </a:t>
            </a:r>
            <a:r>
              <a:rPr kumimoji="0" lang="en-US" sz="900" b="0" i="1" u="none" strike="noStrike" kern="1200" cap="none" spc="0" normalizeH="0" baseline="0" noProof="0" dirty="0">
                <a:ln>
                  <a:noFill/>
                </a:ln>
                <a:solidFill>
                  <a:srgbClr val="000000"/>
                </a:solidFill>
                <a:effectLst/>
                <a:uLnTx/>
                <a:uFillTx/>
                <a:latin typeface="IntelOne Text"/>
                <a:cs typeface="Arial"/>
                <a:hlinkClick r:id="rId8"/>
              </a:rPr>
              <a:t>Data Center Refresh Pitch Deck</a:t>
            </a:r>
            <a:endParaRPr kumimoji="0" lang="en-US" sz="900" b="0" i="1" u="none" strike="noStrike" kern="1200" cap="none" spc="0" normalizeH="0" baseline="0" noProof="0" dirty="0">
              <a:ln>
                <a:noFill/>
              </a:ln>
              <a:solidFill>
                <a:srgbClr val="000000"/>
              </a:solidFill>
              <a:effectLst/>
              <a:uLnTx/>
              <a:uFillTx/>
              <a:latin typeface="IntelOne Text"/>
              <a:cs typeface="Arial"/>
            </a:endParaRPr>
          </a:p>
        </p:txBody>
      </p:sp>
    </p:spTree>
    <p:extLst>
      <p:ext uri="{BB962C8B-B14F-4D97-AF65-F5344CB8AC3E}">
        <p14:creationId xmlns:p14="http://schemas.microsoft.com/office/powerpoint/2010/main" val="311739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07DA2-4F85-66D7-E042-D87F23D4DCD5}"/>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84AC6095-A48D-105B-4C65-0F3BEAF4B799}"/>
              </a:ext>
            </a:extLst>
          </p:cNvPr>
          <p:cNvSpPr/>
          <p:nvPr/>
        </p:nvSpPr>
        <p:spPr>
          <a:xfrm>
            <a:off x="-1" y="1307139"/>
            <a:ext cx="7800953" cy="4851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25BBDF0-BA83-E8DA-6460-E6D5475319C8}"/>
              </a:ext>
            </a:extLst>
          </p:cNvPr>
          <p:cNvSpPr txBox="1"/>
          <p:nvPr/>
        </p:nvSpPr>
        <p:spPr>
          <a:xfrm>
            <a:off x="3997249" y="2832518"/>
            <a:ext cx="3803703" cy="603314"/>
          </a:xfrm>
          <a:prstGeom prst="rect">
            <a:avLst/>
          </a:prstGeom>
          <a:solidFill>
            <a:schemeClr val="tx2"/>
          </a:solidFill>
          <a:ln>
            <a:noFill/>
          </a:ln>
        </p:spPr>
        <p:txBody>
          <a:bodyPr wrap="square" lIns="914400" anchor="ctr" anchorCtr="0">
            <a:noAutofit/>
          </a:bodyPr>
          <a:lstStyle/>
          <a:p>
            <a:pPr>
              <a:lnSpc>
                <a:spcPct val="100000"/>
              </a:lnSpc>
              <a:spcBef>
                <a:spcPts val="0"/>
              </a:spcBef>
              <a:buClr>
                <a:srgbClr val="0068B5"/>
              </a:buClr>
            </a:pPr>
            <a:endParaRPr lang="en-US" sz="1200">
              <a:solidFill>
                <a:schemeClr val="bg1"/>
              </a:solidFill>
              <a:latin typeface="IntelOne Text" panose="020B0503020203020204" pitchFamily="34" charset="77"/>
            </a:endParaRPr>
          </a:p>
        </p:txBody>
      </p:sp>
      <p:pic>
        <p:nvPicPr>
          <p:cNvPr id="56" name="Picture 55" descr="A blue rectangular object with black border&#10;&#10;AI-generated content may be incorrect.">
            <a:extLst>
              <a:ext uri="{FF2B5EF4-FFF2-40B4-BE49-F238E27FC236}">
                <a16:creationId xmlns:a16="http://schemas.microsoft.com/office/drawing/2014/main" id="{C1EFAF73-5F18-A46E-FDE7-8D2EDA459CA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93891" y="0"/>
            <a:ext cx="4398109" cy="6858000"/>
          </a:xfrm>
          <a:prstGeom prst="rect">
            <a:avLst/>
          </a:prstGeom>
        </p:spPr>
      </p:pic>
      <p:sp>
        <p:nvSpPr>
          <p:cNvPr id="61" name="TextBox 60">
            <a:extLst>
              <a:ext uri="{FF2B5EF4-FFF2-40B4-BE49-F238E27FC236}">
                <a16:creationId xmlns:a16="http://schemas.microsoft.com/office/drawing/2014/main" id="{1CD9E4BB-0EB0-9D1C-3D0A-7CAC37603E2E}"/>
              </a:ext>
            </a:extLst>
          </p:cNvPr>
          <p:cNvSpPr txBox="1"/>
          <p:nvPr/>
        </p:nvSpPr>
        <p:spPr>
          <a:xfrm>
            <a:off x="3997249" y="3642587"/>
            <a:ext cx="3803703" cy="603314"/>
          </a:xfrm>
          <a:prstGeom prst="rect">
            <a:avLst/>
          </a:prstGeom>
          <a:solidFill>
            <a:schemeClr val="tx2"/>
          </a:solidFill>
          <a:ln>
            <a:noFill/>
          </a:ln>
        </p:spPr>
        <p:txBody>
          <a:bodyPr wrap="square" lIns="914400" anchor="ctr" anchorCtr="0">
            <a:noAutofit/>
          </a:bodyPr>
          <a:lstStyle/>
          <a:p>
            <a:pPr>
              <a:lnSpc>
                <a:spcPct val="100000"/>
              </a:lnSpc>
              <a:spcBef>
                <a:spcPts val="0"/>
              </a:spcBef>
              <a:buClr>
                <a:srgbClr val="0068B5"/>
              </a:buClr>
            </a:pPr>
            <a:endParaRPr lang="en-US" sz="1200">
              <a:solidFill>
                <a:schemeClr val="bg1"/>
              </a:solidFill>
              <a:latin typeface="IntelOne Text" panose="020B0503020203020204" pitchFamily="34" charset="77"/>
            </a:endParaRPr>
          </a:p>
        </p:txBody>
      </p:sp>
      <p:sp>
        <p:nvSpPr>
          <p:cNvPr id="62" name="TextBox 61">
            <a:extLst>
              <a:ext uri="{FF2B5EF4-FFF2-40B4-BE49-F238E27FC236}">
                <a16:creationId xmlns:a16="http://schemas.microsoft.com/office/drawing/2014/main" id="{94B30EA4-3DA2-E095-D17D-5B05B2A657E8}"/>
              </a:ext>
            </a:extLst>
          </p:cNvPr>
          <p:cNvSpPr txBox="1"/>
          <p:nvPr/>
        </p:nvSpPr>
        <p:spPr>
          <a:xfrm>
            <a:off x="3997249" y="4452466"/>
            <a:ext cx="3803703" cy="598461"/>
          </a:xfrm>
          <a:prstGeom prst="rect">
            <a:avLst/>
          </a:prstGeom>
          <a:solidFill>
            <a:schemeClr val="tx2"/>
          </a:solidFill>
          <a:ln w="12700">
            <a:noFill/>
          </a:ln>
        </p:spPr>
        <p:txBody>
          <a:bodyPr wrap="square" lIns="914400" anchor="ctr" anchorCtr="0">
            <a:noAutofit/>
          </a:bodyPr>
          <a:lstStyle/>
          <a:p>
            <a:pPr>
              <a:lnSpc>
                <a:spcPct val="100000"/>
              </a:lnSpc>
              <a:spcBef>
                <a:spcPts val="0"/>
              </a:spcBef>
              <a:buClr>
                <a:srgbClr val="0068B5"/>
              </a:buClr>
            </a:pPr>
            <a:endParaRPr lang="en-US" sz="1200">
              <a:solidFill>
                <a:schemeClr val="bg1"/>
              </a:solidFill>
              <a:latin typeface="IntelOne Text" panose="020B0503020203020204" pitchFamily="34" charset="77"/>
            </a:endParaRPr>
          </a:p>
        </p:txBody>
      </p:sp>
      <p:sp>
        <p:nvSpPr>
          <p:cNvPr id="63" name="TextBox 62">
            <a:extLst>
              <a:ext uri="{FF2B5EF4-FFF2-40B4-BE49-F238E27FC236}">
                <a16:creationId xmlns:a16="http://schemas.microsoft.com/office/drawing/2014/main" id="{DFD6E122-CD81-0D97-503D-BC4ADA9F8B19}"/>
              </a:ext>
            </a:extLst>
          </p:cNvPr>
          <p:cNvSpPr txBox="1"/>
          <p:nvPr/>
        </p:nvSpPr>
        <p:spPr>
          <a:xfrm>
            <a:off x="3997249" y="5257588"/>
            <a:ext cx="3803703" cy="598461"/>
          </a:xfrm>
          <a:prstGeom prst="rect">
            <a:avLst/>
          </a:prstGeom>
          <a:solidFill>
            <a:schemeClr val="tx2"/>
          </a:solidFill>
          <a:ln w="12700">
            <a:noFill/>
          </a:ln>
        </p:spPr>
        <p:txBody>
          <a:bodyPr wrap="square" lIns="914400" anchor="ctr" anchorCtr="0">
            <a:noAutofit/>
          </a:bodyPr>
          <a:lstStyle/>
          <a:p>
            <a:pPr>
              <a:lnSpc>
                <a:spcPct val="100000"/>
              </a:lnSpc>
              <a:spcBef>
                <a:spcPts val="0"/>
              </a:spcBef>
              <a:buClr>
                <a:srgbClr val="0068B5"/>
              </a:buClr>
            </a:pPr>
            <a:endParaRPr lang="en-US" sz="1200">
              <a:solidFill>
                <a:schemeClr val="bg1"/>
              </a:solidFill>
              <a:latin typeface="IntelOne Text" panose="020B0503020203020204" pitchFamily="34" charset="77"/>
            </a:endParaRPr>
          </a:p>
        </p:txBody>
      </p:sp>
      <p:sp>
        <p:nvSpPr>
          <p:cNvPr id="64" name="Title 2">
            <a:extLst>
              <a:ext uri="{FF2B5EF4-FFF2-40B4-BE49-F238E27FC236}">
                <a16:creationId xmlns:a16="http://schemas.microsoft.com/office/drawing/2014/main" id="{C9242D4E-CDD0-0931-C866-8F1169169D6C}"/>
              </a:ext>
            </a:extLst>
          </p:cNvPr>
          <p:cNvSpPr>
            <a:spLocks noGrp="1"/>
          </p:cNvSpPr>
          <p:nvPr>
            <p:ph type="title"/>
          </p:nvPr>
        </p:nvSpPr>
        <p:spPr>
          <a:xfrm>
            <a:off x="293825" y="296265"/>
            <a:ext cx="7218563" cy="640622"/>
          </a:xfrm>
        </p:spPr>
        <p:txBody>
          <a:bodyPr lIns="0">
            <a:normAutofit fontScale="90000"/>
          </a:bodyPr>
          <a:lstStyle/>
          <a:p>
            <a:r>
              <a:rPr lang="en-US" sz="2400">
                <a:latin typeface="IntelOne Display Light" panose="020B0403020203020204" pitchFamily="34" charset="77"/>
                <a:ea typeface="+mn-ea"/>
                <a:cs typeface="+mn-cs"/>
              </a:rPr>
              <a:t>Modernize Your Data Center and Significantly Reduce TCO Without Sacrificing Performance</a:t>
            </a:r>
          </a:p>
        </p:txBody>
      </p:sp>
      <p:grpSp>
        <p:nvGrpSpPr>
          <p:cNvPr id="65" name="Group 64">
            <a:extLst>
              <a:ext uri="{FF2B5EF4-FFF2-40B4-BE49-F238E27FC236}">
                <a16:creationId xmlns:a16="http://schemas.microsoft.com/office/drawing/2014/main" id="{19D78F72-B541-6171-9E0A-EF23DA5D01A8}"/>
              </a:ext>
            </a:extLst>
          </p:cNvPr>
          <p:cNvGrpSpPr/>
          <p:nvPr/>
        </p:nvGrpSpPr>
        <p:grpSpPr>
          <a:xfrm>
            <a:off x="8106032" y="4047940"/>
            <a:ext cx="2508340" cy="1769970"/>
            <a:chOff x="3440081" y="2317929"/>
            <a:chExt cx="5272899" cy="3575555"/>
          </a:xfrm>
        </p:grpSpPr>
        <p:pic>
          <p:nvPicPr>
            <p:cNvPr id="66" name="Picture 65">
              <a:extLst>
                <a:ext uri="{FF2B5EF4-FFF2-40B4-BE49-F238E27FC236}">
                  <a16:creationId xmlns:a16="http://schemas.microsoft.com/office/drawing/2014/main" id="{FB8A07B3-F86C-0267-86A4-8E6CCE0CB9F5}"/>
                </a:ext>
              </a:extLst>
            </p:cNvPr>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5000"/>
                      </a14:imgEffect>
                    </a14:imgLayer>
                  </a14:imgProps>
                </a:ext>
                <a:ext uri="{28A0092B-C50C-407E-A947-70E740481C1C}">
                  <a14:useLocalDpi xmlns:a14="http://schemas.microsoft.com/office/drawing/2010/main"/>
                </a:ext>
              </a:extLst>
            </a:blip>
            <a:srcRect/>
            <a:stretch/>
          </p:blipFill>
          <p:spPr>
            <a:xfrm rot="16200000">
              <a:off x="2982881" y="2819139"/>
              <a:ext cx="3428999" cy="2514600"/>
            </a:xfrm>
            <a:prstGeom prst="rect">
              <a:avLst/>
            </a:prstGeom>
            <a:effectLst>
              <a:reflection blurRad="94207" stA="50000" endA="300" endPos="26000" dist="164925" dir="5400000" sy="-100000" algn="bl" rotWithShape="0"/>
            </a:effectLst>
            <a:scene3d>
              <a:camera prst="orthographicFront">
                <a:rot lat="20699999" lon="0" rev="0"/>
              </a:camera>
              <a:lightRig rig="contrasting" dir="t"/>
            </a:scene3d>
          </p:spPr>
        </p:pic>
        <p:pic>
          <p:nvPicPr>
            <p:cNvPr id="67" name="Picture 66">
              <a:extLst>
                <a:ext uri="{FF2B5EF4-FFF2-40B4-BE49-F238E27FC236}">
                  <a16:creationId xmlns:a16="http://schemas.microsoft.com/office/drawing/2014/main" id="{4AF350E2-B934-872E-7FB6-D0F59D647F2A}"/>
                </a:ext>
              </a:extLst>
            </p:cNvPr>
            <p:cNvPicPr>
              <a:picLocks noChangeAspect="1"/>
            </p:cNvPicPr>
            <p:nvPr/>
          </p:nvPicPr>
          <p:blipFill>
            <a:blip r:embed="rId6" cstate="screen">
              <a:extLst>
                <a:ext uri="{BEBA8EAE-BF5A-486C-A8C5-ECC9F3942E4B}">
                  <a14:imgProps xmlns:a14="http://schemas.microsoft.com/office/drawing/2010/main">
                    <a14:imgLayer r:embed="rId7">
                      <a14:imgEffect>
                        <a14:colorTemperature colorTemp="5000"/>
                      </a14:imgEffect>
                    </a14:imgLayer>
                  </a14:imgProps>
                </a:ext>
                <a:ext uri="{28A0092B-C50C-407E-A947-70E740481C1C}">
                  <a14:useLocalDpi xmlns:a14="http://schemas.microsoft.com/office/drawing/2010/main"/>
                </a:ext>
              </a:extLst>
            </a:blip>
            <a:srcRect/>
            <a:stretch/>
          </p:blipFill>
          <p:spPr>
            <a:xfrm rot="16200000">
              <a:off x="5699617" y="2823157"/>
              <a:ext cx="3460171" cy="2566555"/>
            </a:xfrm>
            <a:prstGeom prst="rect">
              <a:avLst/>
            </a:prstGeom>
            <a:effectLst>
              <a:reflection blurRad="94207" stA="50000" endA="300" endPos="26000" dist="164925" dir="5400000" sy="-100000" algn="bl" rotWithShape="0"/>
            </a:effectLst>
            <a:scene3d>
              <a:camera prst="orthographicFront">
                <a:rot lat="900000" lon="0" rev="0"/>
              </a:camera>
              <a:lightRig rig="threePt" dir="t"/>
            </a:scene3d>
          </p:spPr>
        </p:pic>
        <p:sp>
          <p:nvSpPr>
            <p:cNvPr id="68" name="Rectangle 67">
              <a:extLst>
                <a:ext uri="{FF2B5EF4-FFF2-40B4-BE49-F238E27FC236}">
                  <a16:creationId xmlns:a16="http://schemas.microsoft.com/office/drawing/2014/main" id="{EAAFA960-64EE-FE6C-1439-C2C486732478}"/>
                </a:ext>
              </a:extLst>
            </p:cNvPr>
            <p:cNvSpPr/>
            <p:nvPr/>
          </p:nvSpPr>
          <p:spPr>
            <a:xfrm flipH="1">
              <a:off x="4034532" y="2410691"/>
              <a:ext cx="815537" cy="3341406"/>
            </a:xfrm>
            <a:prstGeom prst="rect">
              <a:avLst/>
            </a:prstGeom>
            <a:gradFill flip="none" rotWithShape="1">
              <a:gsLst>
                <a:gs pos="100000">
                  <a:schemeClr val="bg1">
                    <a:alpha val="82000"/>
                  </a:scheme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One Display Regular"/>
                <a:cs typeface="Arial"/>
              </a:endParaRPr>
            </a:p>
          </p:txBody>
        </p:sp>
        <p:sp>
          <p:nvSpPr>
            <p:cNvPr id="69" name="Rectangle 68">
              <a:extLst>
                <a:ext uri="{FF2B5EF4-FFF2-40B4-BE49-F238E27FC236}">
                  <a16:creationId xmlns:a16="http://schemas.microsoft.com/office/drawing/2014/main" id="{773D1989-CC60-89D7-0371-3416CF9B93F3}"/>
                </a:ext>
              </a:extLst>
            </p:cNvPr>
            <p:cNvSpPr/>
            <p:nvPr/>
          </p:nvSpPr>
          <p:spPr>
            <a:xfrm>
              <a:off x="7405331" y="2430381"/>
              <a:ext cx="815537" cy="3248980"/>
            </a:xfrm>
            <a:prstGeom prst="rect">
              <a:avLst/>
            </a:prstGeom>
            <a:gradFill flip="none" rotWithShape="1">
              <a:gsLst>
                <a:gs pos="100000">
                  <a:schemeClr val="bg1">
                    <a:alpha val="82000"/>
                  </a:scheme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ntelOne Display Regular"/>
                <a:cs typeface="Arial"/>
              </a:endParaRPr>
            </a:p>
          </p:txBody>
        </p:sp>
        <p:pic>
          <p:nvPicPr>
            <p:cNvPr id="70" name="Picture 69">
              <a:extLst>
                <a:ext uri="{FF2B5EF4-FFF2-40B4-BE49-F238E27FC236}">
                  <a16:creationId xmlns:a16="http://schemas.microsoft.com/office/drawing/2014/main" id="{E7FDD22F-1D84-2503-BC1D-B0AC1AD96964}"/>
                </a:ext>
              </a:extLst>
            </p:cNvPr>
            <p:cNvPicPr>
              <a:picLocks noChangeAspect="1"/>
            </p:cNvPicPr>
            <p:nvPr/>
          </p:nvPicPr>
          <p:blipFill>
            <a:blip r:embed="rId8" cstate="screen">
              <a:extLst>
                <a:ext uri="{BEBA8EAE-BF5A-486C-A8C5-ECC9F3942E4B}">
                  <a14:imgProps xmlns:a14="http://schemas.microsoft.com/office/drawing/2010/main">
                    <a14:imgLayer r:embed="rId9">
                      <a14:imgEffect>
                        <a14:colorTemperature colorTemp="5000"/>
                      </a14:imgEffect>
                    </a14:imgLayer>
                  </a14:imgProps>
                </a:ext>
                <a:ext uri="{28A0092B-C50C-407E-A947-70E740481C1C}">
                  <a14:useLocalDpi xmlns:a14="http://schemas.microsoft.com/office/drawing/2010/main"/>
                </a:ext>
              </a:extLst>
            </a:blip>
            <a:srcRect/>
            <a:stretch/>
          </p:blipFill>
          <p:spPr>
            <a:xfrm rot="16200000">
              <a:off x="4262775" y="2800705"/>
              <a:ext cx="3575555" cy="2610004"/>
            </a:xfrm>
            <a:prstGeom prst="rect">
              <a:avLst/>
            </a:prstGeom>
            <a:effectLst>
              <a:reflection blurRad="39738" stA="62000" endPos="55000" dist="213624" dir="5400000" sy="-100000" algn="bl" rotWithShape="0"/>
            </a:effectLst>
          </p:spPr>
        </p:pic>
      </p:grpSp>
      <p:pic>
        <p:nvPicPr>
          <p:cNvPr id="71" name="Picture 70" descr="A blue and white logo&#10;&#10;Description automatically generated">
            <a:extLst>
              <a:ext uri="{FF2B5EF4-FFF2-40B4-BE49-F238E27FC236}">
                <a16:creationId xmlns:a16="http://schemas.microsoft.com/office/drawing/2014/main" id="{C42AD16F-D4AA-56C0-5AD6-01B5205C95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97932" y="4865641"/>
            <a:ext cx="877191" cy="877191"/>
          </a:xfrm>
          <a:prstGeom prst="rect">
            <a:avLst/>
          </a:prstGeom>
          <a:effectLst/>
        </p:spPr>
      </p:pic>
      <p:sp>
        <p:nvSpPr>
          <p:cNvPr id="72" name="Slide Number Placeholder 5">
            <a:extLst>
              <a:ext uri="{FF2B5EF4-FFF2-40B4-BE49-F238E27FC236}">
                <a16:creationId xmlns:a16="http://schemas.microsoft.com/office/drawing/2014/main" id="{5AE6BB31-7305-BC4E-8F5B-C785EC74AC0B}"/>
              </a:ext>
            </a:extLst>
          </p:cNvPr>
          <p:cNvSpPr txBox="1">
            <a:spLocks/>
          </p:cNvSpPr>
          <p:nvPr/>
        </p:nvSpPr>
        <p:spPr>
          <a:xfrm>
            <a:off x="11702735" y="6403850"/>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6</a:t>
            </a:fld>
            <a:endParaRPr lang="en-US" sz="1000">
              <a:solidFill>
                <a:schemeClr val="bg1"/>
              </a:solidFill>
            </a:endParaRPr>
          </a:p>
        </p:txBody>
      </p:sp>
      <p:sp>
        <p:nvSpPr>
          <p:cNvPr id="73" name="Text Placeholder 4">
            <a:extLst>
              <a:ext uri="{FF2B5EF4-FFF2-40B4-BE49-F238E27FC236}">
                <a16:creationId xmlns:a16="http://schemas.microsoft.com/office/drawing/2014/main" id="{7935A1AB-29C8-42A2-0F1A-300B658E19CC}"/>
              </a:ext>
            </a:extLst>
          </p:cNvPr>
          <p:cNvSpPr txBox="1">
            <a:spLocks/>
          </p:cNvSpPr>
          <p:nvPr/>
        </p:nvSpPr>
        <p:spPr>
          <a:xfrm>
            <a:off x="8106032" y="1238518"/>
            <a:ext cx="3770083" cy="1019250"/>
          </a:xfrm>
          <a:prstGeom prst="rect">
            <a:avLst/>
          </a:prstGeom>
          <a:noFill/>
          <a:ln>
            <a:noFill/>
          </a:ln>
        </p:spPr>
        <p:txBody>
          <a:bodyPr lIns="0"/>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0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solidFill>
                  <a:schemeClr val="bg1"/>
                </a:solidFill>
                <a:latin typeface="IntelOne Text Medium" panose="020B0503020203020204" pitchFamily="34" charset="77"/>
                <a:ea typeface="Yu Mincho" panose="02020400000000000000" pitchFamily="18" charset="-128"/>
                <a:cs typeface="Times New Roman" panose="02020603050405020304" pitchFamily="18" charset="0"/>
              </a:rPr>
              <a:t>Intel® Xeon® CPUs offer performance and flexibility to handle the broadest range of workloads, including:</a:t>
            </a:r>
          </a:p>
        </p:txBody>
      </p:sp>
      <p:sp>
        <p:nvSpPr>
          <p:cNvPr id="79" name="TextBox 78">
            <a:extLst>
              <a:ext uri="{FF2B5EF4-FFF2-40B4-BE49-F238E27FC236}">
                <a16:creationId xmlns:a16="http://schemas.microsoft.com/office/drawing/2014/main" id="{D00BDE9E-8981-2D4E-4871-5A67DC3D0242}"/>
              </a:ext>
            </a:extLst>
          </p:cNvPr>
          <p:cNvSpPr txBox="1"/>
          <p:nvPr/>
        </p:nvSpPr>
        <p:spPr>
          <a:xfrm>
            <a:off x="302203" y="2832518"/>
            <a:ext cx="3749040" cy="603504"/>
          </a:xfrm>
          <a:prstGeom prst="rect">
            <a:avLst/>
          </a:prstGeom>
          <a:solidFill>
            <a:srgbClr val="E9E9E9"/>
          </a:solidFill>
          <a:ln w="12700">
            <a:noFill/>
          </a:ln>
        </p:spPr>
        <p:txBody>
          <a:bodyPr wrap="square" lIns="182880" tIns="91440" rIns="365760" bIns="91440" anchor="ctr" anchorCtr="0">
            <a:noAutofit/>
          </a:bodyPr>
          <a:lstStyle/>
          <a:p>
            <a:pPr algn="r">
              <a:spcAft>
                <a:spcPts val="800"/>
              </a:spcAft>
              <a:buClr>
                <a:srgbClr val="0068B5"/>
              </a:buClr>
            </a:pPr>
            <a:r>
              <a:rPr lang="en-US">
                <a:solidFill>
                  <a:srgbClr val="0068B5"/>
                </a:solidFill>
                <a:latin typeface="IntelOne Text Light" panose="020B0403020203020204" pitchFamily="34" charset="77"/>
                <a:ea typeface="Yu Mincho" panose="02020400000000000000" pitchFamily="18" charset="-128"/>
                <a:cs typeface="Times New Roman" panose="02020603050405020304" pitchFamily="18" charset="0"/>
              </a:rPr>
              <a:t>Emerging workloads</a:t>
            </a:r>
          </a:p>
        </p:txBody>
      </p:sp>
      <p:sp>
        <p:nvSpPr>
          <p:cNvPr id="78" name="TextBox 77">
            <a:extLst>
              <a:ext uri="{FF2B5EF4-FFF2-40B4-BE49-F238E27FC236}">
                <a16:creationId xmlns:a16="http://schemas.microsoft.com/office/drawing/2014/main" id="{78F0BAF5-8375-6655-153C-8F5276A7A59F}"/>
              </a:ext>
            </a:extLst>
          </p:cNvPr>
          <p:cNvSpPr txBox="1"/>
          <p:nvPr/>
        </p:nvSpPr>
        <p:spPr>
          <a:xfrm>
            <a:off x="4009522" y="1646175"/>
            <a:ext cx="3586762" cy="841256"/>
          </a:xfrm>
          <a:prstGeom prst="rect">
            <a:avLst/>
          </a:prstGeom>
          <a:noFill/>
        </p:spPr>
        <p:txBody>
          <a:bodyPr wrap="square" lIns="0">
            <a:spAutoFit/>
          </a:bodyPr>
          <a:lstStyle/>
          <a:p>
            <a:pPr>
              <a:spcAft>
                <a:spcPts val="800"/>
              </a:spcAft>
              <a:buClr>
                <a:srgbClr val="0068B5"/>
              </a:buClr>
            </a:pPr>
            <a:r>
              <a:rPr lang="en-US" sz="1400">
                <a:solidFill>
                  <a:schemeClr val="tx2"/>
                </a:solidFill>
                <a:latin typeface="IntelOne Text Medium" panose="020B0503020203020204" pitchFamily="34" charset="77"/>
                <a:ea typeface="Yu Mincho" panose="02020400000000000000" pitchFamily="18" charset="-128"/>
                <a:cs typeface="Times New Roman" panose="02020603050405020304" pitchFamily="18" charset="0"/>
              </a:rPr>
              <a:t>Solution:</a:t>
            </a:r>
            <a:endParaRPr lang="en-US" sz="1200">
              <a:solidFill>
                <a:schemeClr val="tx2"/>
              </a:solidFill>
              <a:latin typeface="IntelOne Text Medium" panose="020B0503020203020204" pitchFamily="34" charset="77"/>
              <a:ea typeface="Yu Mincho" panose="02020400000000000000" pitchFamily="18" charset="-128"/>
              <a:cs typeface="Times New Roman" panose="02020603050405020304" pitchFamily="18" charset="0"/>
            </a:endParaRPr>
          </a:p>
          <a:p>
            <a:pPr>
              <a:spcAft>
                <a:spcPts val="800"/>
              </a:spcAft>
              <a:buClr>
                <a:srgbClr val="0068B5"/>
              </a:buClr>
            </a:pPr>
            <a:r>
              <a:rPr lang="en-US" sz="1400">
                <a:latin typeface="IntelOne Display TH Light" panose="020B0403020203020204" pitchFamily="34" charset="-34"/>
                <a:ea typeface="Yu Mincho" panose="02020400000000000000" pitchFamily="18" charset="-128"/>
                <a:cs typeface="IntelOne Display TH Light" panose="020B0403020203020204" pitchFamily="34" charset="-34"/>
              </a:rPr>
              <a:t>Refreshing servers to newer 5th Gen and Intel Xeon 6 processors can help organizations:</a:t>
            </a:r>
            <a:endParaRPr lang="en-US" sz="1400">
              <a:effectLst/>
              <a:latin typeface="IntelOne Display TH Light" panose="020B0403020203020204" pitchFamily="34" charset="-34"/>
              <a:ea typeface="Yu Mincho" panose="02020400000000000000" pitchFamily="18" charset="-128"/>
              <a:cs typeface="IntelOne Display TH Light" panose="020B0403020203020204" pitchFamily="34" charset="-34"/>
            </a:endParaRPr>
          </a:p>
        </p:txBody>
      </p:sp>
      <p:sp>
        <p:nvSpPr>
          <p:cNvPr id="80" name="TextBox 79">
            <a:extLst>
              <a:ext uri="{FF2B5EF4-FFF2-40B4-BE49-F238E27FC236}">
                <a16:creationId xmlns:a16="http://schemas.microsoft.com/office/drawing/2014/main" id="{C8063436-6102-2237-2A1F-40FDCF81D714}"/>
              </a:ext>
            </a:extLst>
          </p:cNvPr>
          <p:cNvSpPr txBox="1"/>
          <p:nvPr/>
        </p:nvSpPr>
        <p:spPr>
          <a:xfrm>
            <a:off x="302203" y="3642492"/>
            <a:ext cx="3749040" cy="603504"/>
          </a:xfrm>
          <a:prstGeom prst="rect">
            <a:avLst/>
          </a:prstGeom>
          <a:solidFill>
            <a:srgbClr val="E9E9E9"/>
          </a:solidFill>
          <a:ln w="12700">
            <a:noFill/>
          </a:ln>
        </p:spPr>
        <p:txBody>
          <a:bodyPr wrap="square" lIns="182880" tIns="91440" rIns="365760" bIns="91440" anchor="ctr" anchorCtr="0">
            <a:noAutofit/>
          </a:bodyPr>
          <a:lstStyle/>
          <a:p>
            <a:pPr algn="r">
              <a:spcAft>
                <a:spcPts val="800"/>
              </a:spcAft>
              <a:buClr>
                <a:srgbClr val="0068B5"/>
              </a:buClr>
            </a:pPr>
            <a:r>
              <a:rPr lang="en-US">
                <a:solidFill>
                  <a:srgbClr val="0068B5"/>
                </a:solidFill>
                <a:latin typeface="IntelOne Text Light" panose="020B0403020203020204" pitchFamily="34" charset="77"/>
                <a:ea typeface="Yu Mincho" panose="02020400000000000000" pitchFamily="18" charset="-128"/>
                <a:cs typeface="Times New Roman" panose="02020603050405020304" pitchFamily="18" charset="0"/>
              </a:rPr>
              <a:t>Efficiency and TCO</a:t>
            </a:r>
          </a:p>
        </p:txBody>
      </p:sp>
      <p:sp>
        <p:nvSpPr>
          <p:cNvPr id="81" name="TextBox 80">
            <a:extLst>
              <a:ext uri="{FF2B5EF4-FFF2-40B4-BE49-F238E27FC236}">
                <a16:creationId xmlns:a16="http://schemas.microsoft.com/office/drawing/2014/main" id="{CCAA2AA2-E6A9-8CB0-5BFD-617505DBE834}"/>
              </a:ext>
            </a:extLst>
          </p:cNvPr>
          <p:cNvSpPr txBox="1"/>
          <p:nvPr/>
        </p:nvSpPr>
        <p:spPr>
          <a:xfrm>
            <a:off x="302203" y="4452466"/>
            <a:ext cx="3749040" cy="603504"/>
          </a:xfrm>
          <a:prstGeom prst="rect">
            <a:avLst/>
          </a:prstGeom>
          <a:solidFill>
            <a:srgbClr val="E9E9E9"/>
          </a:solidFill>
          <a:ln w="12700">
            <a:noFill/>
          </a:ln>
        </p:spPr>
        <p:txBody>
          <a:bodyPr wrap="square" lIns="182880" tIns="91440" rIns="365760" bIns="91440" anchor="ctr" anchorCtr="0">
            <a:noAutofit/>
          </a:bodyPr>
          <a:lstStyle/>
          <a:p>
            <a:pPr algn="r">
              <a:spcAft>
                <a:spcPts val="800"/>
              </a:spcAft>
              <a:buClr>
                <a:srgbClr val="0068B5"/>
              </a:buClr>
            </a:pPr>
            <a:r>
              <a:rPr lang="en-US">
                <a:solidFill>
                  <a:srgbClr val="0068B5"/>
                </a:solidFill>
                <a:latin typeface="IntelOne Text Light" panose="020B0403020203020204" pitchFamily="34" charset="77"/>
                <a:ea typeface="Yu Mincho" panose="02020400000000000000" pitchFamily="18" charset="-128"/>
                <a:cs typeface="Times New Roman" panose="02020603050405020304" pitchFamily="18" charset="0"/>
              </a:rPr>
              <a:t>Sustainability</a:t>
            </a:r>
          </a:p>
        </p:txBody>
      </p:sp>
      <p:sp>
        <p:nvSpPr>
          <p:cNvPr id="82" name="TextBox 81">
            <a:extLst>
              <a:ext uri="{FF2B5EF4-FFF2-40B4-BE49-F238E27FC236}">
                <a16:creationId xmlns:a16="http://schemas.microsoft.com/office/drawing/2014/main" id="{1CC1EE0A-259E-3B13-0B80-BEA8C89DC191}"/>
              </a:ext>
            </a:extLst>
          </p:cNvPr>
          <p:cNvSpPr txBox="1"/>
          <p:nvPr/>
        </p:nvSpPr>
        <p:spPr>
          <a:xfrm>
            <a:off x="298971" y="5257588"/>
            <a:ext cx="3749040" cy="603504"/>
          </a:xfrm>
          <a:prstGeom prst="rect">
            <a:avLst/>
          </a:prstGeom>
          <a:solidFill>
            <a:srgbClr val="E9E9E9"/>
          </a:solidFill>
          <a:ln w="12700">
            <a:noFill/>
          </a:ln>
        </p:spPr>
        <p:txBody>
          <a:bodyPr wrap="square" lIns="182880" tIns="91440" rIns="365760" bIns="91440" anchor="ctr" anchorCtr="0">
            <a:noAutofit/>
          </a:bodyPr>
          <a:lstStyle/>
          <a:p>
            <a:pPr algn="r">
              <a:spcAft>
                <a:spcPts val="800"/>
              </a:spcAft>
              <a:buClr>
                <a:srgbClr val="0068B5"/>
              </a:buClr>
            </a:pPr>
            <a:r>
              <a:rPr lang="en-US">
                <a:solidFill>
                  <a:srgbClr val="0068B5"/>
                </a:solidFill>
                <a:latin typeface="IntelOne Text Light" panose="020B0403020203020204" pitchFamily="34" charset="77"/>
                <a:ea typeface="Yu Mincho" panose="02020400000000000000" pitchFamily="18" charset="-128"/>
                <a:cs typeface="Times New Roman" panose="02020603050405020304" pitchFamily="18" charset="0"/>
              </a:rPr>
              <a:t>Security and reliability</a:t>
            </a:r>
          </a:p>
        </p:txBody>
      </p:sp>
      <p:sp>
        <p:nvSpPr>
          <p:cNvPr id="83" name="TextBox 82">
            <a:extLst>
              <a:ext uri="{FF2B5EF4-FFF2-40B4-BE49-F238E27FC236}">
                <a16:creationId xmlns:a16="http://schemas.microsoft.com/office/drawing/2014/main" id="{9F991B9A-A09F-5825-1ED0-CFB40CD0896A}"/>
              </a:ext>
            </a:extLst>
          </p:cNvPr>
          <p:cNvSpPr txBox="1"/>
          <p:nvPr/>
        </p:nvSpPr>
        <p:spPr>
          <a:xfrm>
            <a:off x="8106032" y="2125727"/>
            <a:ext cx="1729667" cy="725893"/>
          </a:xfrm>
          <a:prstGeom prst="rect">
            <a:avLst/>
          </a:prstGeom>
          <a:noFill/>
        </p:spPr>
        <p:txBody>
          <a:bodyPr wrap="square" lIns="640080" tIns="182880" rIns="91440" bIns="182880" anchor="ctr" anchorCtr="0">
            <a:noAutofit/>
          </a:bodyPr>
          <a:lstStyle/>
          <a:p>
            <a:r>
              <a:rPr lang="en-US" sz="1600">
                <a:solidFill>
                  <a:schemeClr val="bg1"/>
                </a:solidFill>
                <a:latin typeface="IntelOne Text Light" panose="020B0403020203020204" pitchFamily="34" charset="77"/>
              </a:rPr>
              <a:t>AI</a:t>
            </a:r>
          </a:p>
        </p:txBody>
      </p:sp>
      <p:pic>
        <p:nvPicPr>
          <p:cNvPr id="84" name="Picture 83">
            <a:extLst>
              <a:ext uri="{FF2B5EF4-FFF2-40B4-BE49-F238E27FC236}">
                <a16:creationId xmlns:a16="http://schemas.microsoft.com/office/drawing/2014/main" id="{82B69BD0-6C76-F7CC-CD4D-1E64BAEC0ABB}"/>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154534" y="2225028"/>
            <a:ext cx="547029" cy="528996"/>
          </a:xfrm>
          <a:prstGeom prst="rect">
            <a:avLst/>
          </a:prstGeom>
        </p:spPr>
      </p:pic>
      <p:sp>
        <p:nvSpPr>
          <p:cNvPr id="85" name="TextBox 84">
            <a:extLst>
              <a:ext uri="{FF2B5EF4-FFF2-40B4-BE49-F238E27FC236}">
                <a16:creationId xmlns:a16="http://schemas.microsoft.com/office/drawing/2014/main" id="{72A9B19E-8E2D-34BF-A8C7-8DD619B8CE7B}"/>
              </a:ext>
            </a:extLst>
          </p:cNvPr>
          <p:cNvSpPr txBox="1"/>
          <p:nvPr/>
        </p:nvSpPr>
        <p:spPr>
          <a:xfrm>
            <a:off x="8106032" y="3003057"/>
            <a:ext cx="1729667" cy="725893"/>
          </a:xfrm>
          <a:prstGeom prst="rect">
            <a:avLst/>
          </a:prstGeom>
          <a:noFill/>
        </p:spPr>
        <p:txBody>
          <a:bodyPr wrap="square" lIns="640080" tIns="182880" rIns="91440" bIns="182880" anchor="ctr" anchorCtr="0">
            <a:noAutofit/>
          </a:bodyPr>
          <a:lstStyle/>
          <a:p>
            <a:r>
              <a:rPr lang="en-US" sz="1600">
                <a:solidFill>
                  <a:schemeClr val="bg1"/>
                </a:solidFill>
                <a:latin typeface="IntelOne Text Light" panose="020B0403020203020204" pitchFamily="34" charset="77"/>
              </a:rPr>
              <a:t>HPC</a:t>
            </a:r>
          </a:p>
        </p:txBody>
      </p:sp>
      <p:pic>
        <p:nvPicPr>
          <p:cNvPr id="86" name="Picture 85">
            <a:extLst>
              <a:ext uri="{FF2B5EF4-FFF2-40B4-BE49-F238E27FC236}">
                <a16:creationId xmlns:a16="http://schemas.microsoft.com/office/drawing/2014/main" id="{ADFB919A-7CD0-38BC-79DE-13021A9A82A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8154534" y="3102358"/>
            <a:ext cx="547029" cy="528996"/>
          </a:xfrm>
          <a:prstGeom prst="rect">
            <a:avLst/>
          </a:prstGeom>
        </p:spPr>
      </p:pic>
      <p:sp>
        <p:nvSpPr>
          <p:cNvPr id="87" name="TextBox 86">
            <a:extLst>
              <a:ext uri="{FF2B5EF4-FFF2-40B4-BE49-F238E27FC236}">
                <a16:creationId xmlns:a16="http://schemas.microsoft.com/office/drawing/2014/main" id="{21FD8488-15A6-9296-DDA1-C1B353A86781}"/>
              </a:ext>
            </a:extLst>
          </p:cNvPr>
          <p:cNvSpPr txBox="1"/>
          <p:nvPr/>
        </p:nvSpPr>
        <p:spPr>
          <a:xfrm>
            <a:off x="9766041" y="2125727"/>
            <a:ext cx="2228352" cy="725893"/>
          </a:xfrm>
          <a:prstGeom prst="rect">
            <a:avLst/>
          </a:prstGeom>
          <a:noFill/>
        </p:spPr>
        <p:txBody>
          <a:bodyPr wrap="square" lIns="640080" tIns="182880" rIns="91440" bIns="182880" anchor="ctr" anchorCtr="0">
            <a:noAutofit/>
          </a:bodyPr>
          <a:lstStyle/>
          <a:p>
            <a:r>
              <a:rPr lang="en-US" sz="1600">
                <a:solidFill>
                  <a:schemeClr val="bg1"/>
                </a:solidFill>
                <a:latin typeface="IntelOne Text Light" panose="020B0403020203020204" pitchFamily="34" charset="77"/>
              </a:rPr>
              <a:t>Data services</a:t>
            </a:r>
          </a:p>
        </p:txBody>
      </p:sp>
      <p:pic>
        <p:nvPicPr>
          <p:cNvPr id="88" name="Picture 87">
            <a:extLst>
              <a:ext uri="{FF2B5EF4-FFF2-40B4-BE49-F238E27FC236}">
                <a16:creationId xmlns:a16="http://schemas.microsoft.com/office/drawing/2014/main" id="{22BA8E7F-665D-485F-7962-9C6A19A121BA}"/>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814543" y="2225028"/>
            <a:ext cx="547029" cy="528996"/>
          </a:xfrm>
          <a:prstGeom prst="rect">
            <a:avLst/>
          </a:prstGeom>
        </p:spPr>
      </p:pic>
      <p:sp>
        <p:nvSpPr>
          <p:cNvPr id="89" name="TextBox 88">
            <a:extLst>
              <a:ext uri="{FF2B5EF4-FFF2-40B4-BE49-F238E27FC236}">
                <a16:creationId xmlns:a16="http://schemas.microsoft.com/office/drawing/2014/main" id="{282365EA-293A-DFF7-2ED4-0E39DD7CF1A6}"/>
              </a:ext>
            </a:extLst>
          </p:cNvPr>
          <p:cNvSpPr txBox="1"/>
          <p:nvPr/>
        </p:nvSpPr>
        <p:spPr>
          <a:xfrm>
            <a:off x="9766041" y="3003057"/>
            <a:ext cx="2016106" cy="725893"/>
          </a:xfrm>
          <a:prstGeom prst="rect">
            <a:avLst/>
          </a:prstGeom>
          <a:noFill/>
        </p:spPr>
        <p:txBody>
          <a:bodyPr wrap="square" lIns="640080" tIns="182880" rIns="91440" bIns="182880" anchor="ctr" anchorCtr="0">
            <a:noAutofit/>
          </a:bodyPr>
          <a:lstStyle/>
          <a:p>
            <a:r>
              <a:rPr lang="en-US" sz="1600">
                <a:solidFill>
                  <a:schemeClr val="bg1"/>
                </a:solidFill>
                <a:latin typeface="IntelOne Text Light" panose="020B0403020203020204" pitchFamily="34" charset="77"/>
              </a:rPr>
              <a:t>Networking</a:t>
            </a:r>
          </a:p>
        </p:txBody>
      </p:sp>
      <p:pic>
        <p:nvPicPr>
          <p:cNvPr id="90" name="Picture 89">
            <a:extLst>
              <a:ext uri="{FF2B5EF4-FFF2-40B4-BE49-F238E27FC236}">
                <a16:creationId xmlns:a16="http://schemas.microsoft.com/office/drawing/2014/main" id="{4007A9F6-8182-6848-69EE-2D735CA4572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9814543" y="3102358"/>
            <a:ext cx="547029" cy="528996"/>
          </a:xfrm>
          <a:prstGeom prst="rect">
            <a:avLst/>
          </a:prstGeom>
        </p:spPr>
      </p:pic>
      <p:pic>
        <p:nvPicPr>
          <p:cNvPr id="91" name="battery-life-level1-2c-.png" descr="battery-life-level1-2 color icon">
            <a:extLst>
              <a:ext uri="{FF2B5EF4-FFF2-40B4-BE49-F238E27FC236}">
                <a16:creationId xmlns:a16="http://schemas.microsoft.com/office/drawing/2014/main" id="{BA370BBD-D067-01D3-1C6C-6BFC3AF45655}"/>
              </a:ext>
            </a:extLst>
          </p:cNvPr>
          <p:cNvPicPr>
            <a:picLocks noChangeAspect="1"/>
          </p:cNvPicPr>
          <p:nvPr/>
        </p:nvPicPr>
        <p:blipFill>
          <a:blip r:embed="rId12" cstate="screen">
            <a:extLst>
              <a:ext uri="{28A0092B-C50C-407E-A947-70E740481C1C}">
                <a14:useLocalDpi xmlns:a14="http://schemas.microsoft.com/office/drawing/2010/main"/>
              </a:ext>
            </a:extLst>
          </a:blip>
          <a:srcRect l="495" r="495"/>
          <a:stretch>
            <a:fillRect/>
          </a:stretch>
        </p:blipFill>
        <p:spPr>
          <a:xfrm>
            <a:off x="613668" y="4511432"/>
            <a:ext cx="528879" cy="528878"/>
          </a:xfrm>
          <a:prstGeom prst="rect">
            <a:avLst/>
          </a:prstGeom>
          <a:ln w="12700">
            <a:miter lim="400000"/>
          </a:ln>
        </p:spPr>
      </p:pic>
      <p:pic>
        <p:nvPicPr>
          <p:cNvPr id="92" name="Picture 91" descr="A blue shield with a lock&#10;&#10;AI-generated content may be incorrect.">
            <a:extLst>
              <a:ext uri="{FF2B5EF4-FFF2-40B4-BE49-F238E27FC236}">
                <a16:creationId xmlns:a16="http://schemas.microsoft.com/office/drawing/2014/main" id="{7C00F063-9515-47F5-C3A3-13EF5A118D3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6865" y="5357669"/>
            <a:ext cx="442484" cy="506660"/>
          </a:xfrm>
          <a:prstGeom prst="rect">
            <a:avLst/>
          </a:prstGeom>
        </p:spPr>
      </p:pic>
      <p:pic>
        <p:nvPicPr>
          <p:cNvPr id="93" name="memory-storage-level1-2c.png" descr="memory-storage-level1-2 color icon">
            <a:extLst>
              <a:ext uri="{FF2B5EF4-FFF2-40B4-BE49-F238E27FC236}">
                <a16:creationId xmlns:a16="http://schemas.microsoft.com/office/drawing/2014/main" id="{BD1E2197-C513-E935-C9F5-656BFEA1EB10}"/>
              </a:ext>
            </a:extLst>
          </p:cNvPr>
          <p:cNvPicPr>
            <a:picLocks noChangeAspect="1"/>
          </p:cNvPicPr>
          <p:nvPr/>
        </p:nvPicPr>
        <p:blipFill>
          <a:blip r:embed="rId14" cstate="screen">
            <a:extLst>
              <a:ext uri="{28A0092B-C50C-407E-A947-70E740481C1C}">
                <a14:useLocalDpi xmlns:a14="http://schemas.microsoft.com/office/drawing/2010/main"/>
              </a:ext>
            </a:extLst>
          </a:blip>
          <a:srcRect l="495" r="495"/>
          <a:stretch>
            <a:fillRect/>
          </a:stretch>
        </p:blipFill>
        <p:spPr>
          <a:xfrm>
            <a:off x="637708" y="3764895"/>
            <a:ext cx="480799" cy="480798"/>
          </a:xfrm>
          <a:prstGeom prst="rect">
            <a:avLst/>
          </a:prstGeom>
          <a:ln w="12700">
            <a:miter lim="400000"/>
          </a:ln>
        </p:spPr>
      </p:pic>
      <p:sp>
        <p:nvSpPr>
          <p:cNvPr id="94" name="TextBox 93">
            <a:extLst>
              <a:ext uri="{FF2B5EF4-FFF2-40B4-BE49-F238E27FC236}">
                <a16:creationId xmlns:a16="http://schemas.microsoft.com/office/drawing/2014/main" id="{60592BF6-DC8E-7509-AFA8-860BA1E60560}"/>
              </a:ext>
            </a:extLst>
          </p:cNvPr>
          <p:cNvSpPr txBox="1"/>
          <p:nvPr/>
        </p:nvSpPr>
        <p:spPr>
          <a:xfrm>
            <a:off x="4206745" y="2896939"/>
            <a:ext cx="2924139" cy="461665"/>
          </a:xfrm>
          <a:prstGeom prst="rect">
            <a:avLst/>
          </a:prstGeom>
          <a:noFill/>
        </p:spPr>
        <p:txBody>
          <a:bodyPr wrap="square" lIns="0">
            <a:spAutoFit/>
          </a:bodyPr>
          <a:lstStyle/>
          <a:p>
            <a:pPr>
              <a:lnSpc>
                <a:spcPct val="100000"/>
              </a:lnSpc>
              <a:spcBef>
                <a:spcPts val="0"/>
              </a:spcBef>
              <a:buClr>
                <a:srgbClr val="0068B5"/>
              </a:buClr>
            </a:pPr>
            <a:r>
              <a:rPr lang="en-US" sz="1200">
                <a:solidFill>
                  <a:schemeClr val="bg1"/>
                </a:solidFill>
                <a:latin typeface="IntelOne Text" panose="020B0503020203020204" pitchFamily="34" charset="77"/>
              </a:rPr>
              <a:t>Improve performance for modern workloads like AI and HPC</a:t>
            </a:r>
          </a:p>
        </p:txBody>
      </p:sp>
      <p:sp>
        <p:nvSpPr>
          <p:cNvPr id="95" name="TextBox 94">
            <a:extLst>
              <a:ext uri="{FF2B5EF4-FFF2-40B4-BE49-F238E27FC236}">
                <a16:creationId xmlns:a16="http://schemas.microsoft.com/office/drawing/2014/main" id="{3E7DB19A-C006-D726-3F5F-904A9AA06D11}"/>
              </a:ext>
            </a:extLst>
          </p:cNvPr>
          <p:cNvSpPr txBox="1"/>
          <p:nvPr/>
        </p:nvSpPr>
        <p:spPr>
          <a:xfrm>
            <a:off x="4206746" y="3713316"/>
            <a:ext cx="2701824" cy="461665"/>
          </a:xfrm>
          <a:prstGeom prst="rect">
            <a:avLst/>
          </a:prstGeom>
          <a:noFill/>
        </p:spPr>
        <p:txBody>
          <a:bodyPr wrap="square" lIns="0">
            <a:spAutoFit/>
          </a:bodyPr>
          <a:lstStyle/>
          <a:p>
            <a:pPr>
              <a:lnSpc>
                <a:spcPct val="100000"/>
              </a:lnSpc>
              <a:spcBef>
                <a:spcPts val="0"/>
              </a:spcBef>
              <a:buClr>
                <a:srgbClr val="0068B5"/>
              </a:buClr>
            </a:pPr>
            <a:r>
              <a:rPr lang="en-US" sz="1200">
                <a:solidFill>
                  <a:schemeClr val="bg1"/>
                </a:solidFill>
                <a:latin typeface="IntelOne Text" panose="020B0503020203020204" pitchFamily="34" charset="77"/>
              </a:rPr>
              <a:t>Enable server consolidation for a lower total cost of ownership (TCO)</a:t>
            </a:r>
          </a:p>
        </p:txBody>
      </p:sp>
      <p:sp>
        <p:nvSpPr>
          <p:cNvPr id="96" name="TextBox 95">
            <a:extLst>
              <a:ext uri="{FF2B5EF4-FFF2-40B4-BE49-F238E27FC236}">
                <a16:creationId xmlns:a16="http://schemas.microsoft.com/office/drawing/2014/main" id="{A4FF849B-AA1B-6B3A-4D9A-18C484AB7716}"/>
              </a:ext>
            </a:extLst>
          </p:cNvPr>
          <p:cNvSpPr txBox="1"/>
          <p:nvPr/>
        </p:nvSpPr>
        <p:spPr>
          <a:xfrm>
            <a:off x="4206745" y="4520863"/>
            <a:ext cx="2701824" cy="461665"/>
          </a:xfrm>
          <a:prstGeom prst="rect">
            <a:avLst/>
          </a:prstGeom>
          <a:noFill/>
        </p:spPr>
        <p:txBody>
          <a:bodyPr wrap="square" lIns="0">
            <a:spAutoFit/>
          </a:bodyPr>
          <a:lstStyle/>
          <a:p>
            <a:pPr>
              <a:lnSpc>
                <a:spcPct val="100000"/>
              </a:lnSpc>
              <a:spcBef>
                <a:spcPts val="0"/>
              </a:spcBef>
              <a:buClr>
                <a:srgbClr val="0068B5"/>
              </a:buClr>
            </a:pPr>
            <a:r>
              <a:rPr lang="en-US" sz="1200">
                <a:solidFill>
                  <a:schemeClr val="bg1"/>
                </a:solidFill>
                <a:latin typeface="IntelOne Text" panose="020B0503020203020204" pitchFamily="34" charset="77"/>
              </a:rPr>
              <a:t>Increase energy efficiency and deliver on sustainability goals</a:t>
            </a:r>
          </a:p>
        </p:txBody>
      </p:sp>
      <p:sp>
        <p:nvSpPr>
          <p:cNvPr id="97" name="TextBox 96">
            <a:extLst>
              <a:ext uri="{FF2B5EF4-FFF2-40B4-BE49-F238E27FC236}">
                <a16:creationId xmlns:a16="http://schemas.microsoft.com/office/drawing/2014/main" id="{244EEE1A-6017-C31E-9AF2-2857C7B76035}"/>
              </a:ext>
            </a:extLst>
          </p:cNvPr>
          <p:cNvSpPr txBox="1"/>
          <p:nvPr/>
        </p:nvSpPr>
        <p:spPr>
          <a:xfrm>
            <a:off x="4206745" y="5309513"/>
            <a:ext cx="2757107" cy="461665"/>
          </a:xfrm>
          <a:prstGeom prst="rect">
            <a:avLst/>
          </a:prstGeom>
          <a:noFill/>
        </p:spPr>
        <p:txBody>
          <a:bodyPr wrap="square" lIns="0">
            <a:spAutoFit/>
          </a:bodyPr>
          <a:lstStyle/>
          <a:p>
            <a:pPr>
              <a:lnSpc>
                <a:spcPct val="100000"/>
              </a:lnSpc>
              <a:spcBef>
                <a:spcPts val="0"/>
              </a:spcBef>
              <a:buClr>
                <a:srgbClr val="0068B5"/>
              </a:buClr>
            </a:pPr>
            <a:r>
              <a:rPr lang="en-US" sz="1200">
                <a:solidFill>
                  <a:schemeClr val="bg1"/>
                </a:solidFill>
                <a:latin typeface="IntelOne Text" panose="020B0503020203020204" pitchFamily="34" charset="77"/>
              </a:rPr>
              <a:t>Reduce security risks while increasing reliability and uptime</a:t>
            </a:r>
          </a:p>
        </p:txBody>
      </p:sp>
      <p:grpSp>
        <p:nvGrpSpPr>
          <p:cNvPr id="74" name="Group 73">
            <a:extLst>
              <a:ext uri="{FF2B5EF4-FFF2-40B4-BE49-F238E27FC236}">
                <a16:creationId xmlns:a16="http://schemas.microsoft.com/office/drawing/2014/main" id="{60EFDDB2-D88B-9B3D-AD0E-504F186727AD}"/>
              </a:ext>
            </a:extLst>
          </p:cNvPr>
          <p:cNvGrpSpPr>
            <a:grpSpLocks noChangeAspect="1"/>
          </p:cNvGrpSpPr>
          <p:nvPr/>
        </p:nvGrpSpPr>
        <p:grpSpPr>
          <a:xfrm>
            <a:off x="646120" y="2911522"/>
            <a:ext cx="463974" cy="461665"/>
            <a:chOff x="5081230" y="2419290"/>
            <a:chExt cx="2029522" cy="2019432"/>
          </a:xfrm>
        </p:grpSpPr>
        <p:sp>
          <p:nvSpPr>
            <p:cNvPr id="75" name="Freeform: Shape 1087">
              <a:extLst>
                <a:ext uri="{FF2B5EF4-FFF2-40B4-BE49-F238E27FC236}">
                  <a16:creationId xmlns:a16="http://schemas.microsoft.com/office/drawing/2014/main" id="{22A8FBE0-01A3-8153-B8AA-E3BFD69DCE22}"/>
                </a:ext>
              </a:extLst>
            </p:cNvPr>
            <p:cNvSpPr/>
            <p:nvPr/>
          </p:nvSpPr>
          <p:spPr>
            <a:xfrm>
              <a:off x="5283182" y="2621230"/>
              <a:ext cx="201942" cy="201942"/>
            </a:xfrm>
            <a:custGeom>
              <a:avLst/>
              <a:gdLst>
                <a:gd name="connsiteX0" fmla="*/ 0 w 87998"/>
                <a:gd name="connsiteY0" fmla="*/ 0 h 87998"/>
                <a:gd name="connsiteX1" fmla="*/ 87999 w 87998"/>
                <a:gd name="connsiteY1" fmla="*/ 0 h 87998"/>
                <a:gd name="connsiteX2" fmla="*/ 87999 w 87998"/>
                <a:gd name="connsiteY2" fmla="*/ 87999 h 87998"/>
                <a:gd name="connsiteX3" fmla="*/ 0 w 87998"/>
                <a:gd name="connsiteY3" fmla="*/ 87999 h 87998"/>
              </a:gdLst>
              <a:ahLst/>
              <a:cxnLst>
                <a:cxn ang="0">
                  <a:pos x="connsiteX0" y="connsiteY0"/>
                </a:cxn>
                <a:cxn ang="0">
                  <a:pos x="connsiteX1" y="connsiteY1"/>
                </a:cxn>
                <a:cxn ang="0">
                  <a:pos x="connsiteX2" y="connsiteY2"/>
                </a:cxn>
                <a:cxn ang="0">
                  <a:pos x="connsiteX3" y="connsiteY3"/>
                </a:cxn>
              </a:cxnLst>
              <a:rect l="l" t="t" r="r" b="b"/>
              <a:pathLst>
                <a:path w="87998" h="87998">
                  <a:moveTo>
                    <a:pt x="0" y="0"/>
                  </a:moveTo>
                  <a:lnTo>
                    <a:pt x="87999" y="0"/>
                  </a:lnTo>
                  <a:lnTo>
                    <a:pt x="87999" y="87999"/>
                  </a:lnTo>
                  <a:lnTo>
                    <a:pt x="0" y="87999"/>
                  </a:lnTo>
                  <a:close/>
                </a:path>
              </a:pathLst>
            </a:custGeom>
            <a:solidFill>
              <a:srgbClr val="00C7FD"/>
            </a:solidFill>
            <a:ln w="43656" cap="flat">
              <a:noFill/>
              <a:prstDash val="solid"/>
              <a:miter/>
            </a:ln>
          </p:spPr>
          <p:txBody>
            <a:bodyPr rtlCol="0" anchor="ctr"/>
            <a:lstStyle/>
            <a:p>
              <a:endParaRPr lang="en-US"/>
            </a:p>
          </p:txBody>
        </p:sp>
        <p:sp>
          <p:nvSpPr>
            <p:cNvPr id="76" name="Freeform: Shape 1088">
              <a:extLst>
                <a:ext uri="{FF2B5EF4-FFF2-40B4-BE49-F238E27FC236}">
                  <a16:creationId xmlns:a16="http://schemas.microsoft.com/office/drawing/2014/main" id="{B9857B90-A9C3-EDB5-0388-91E6A78AFBC6}"/>
                </a:ext>
              </a:extLst>
            </p:cNvPr>
            <p:cNvSpPr/>
            <p:nvPr/>
          </p:nvSpPr>
          <p:spPr>
            <a:xfrm>
              <a:off x="5081238" y="2419286"/>
              <a:ext cx="2029525" cy="2019428"/>
            </a:xfrm>
            <a:custGeom>
              <a:avLst/>
              <a:gdLst>
                <a:gd name="connsiteX0" fmla="*/ 884386 w 884385"/>
                <a:gd name="connsiteY0" fmla="*/ 395994 h 879985"/>
                <a:gd name="connsiteX1" fmla="*/ 884386 w 884385"/>
                <a:gd name="connsiteY1" fmla="*/ 263996 h 879985"/>
                <a:gd name="connsiteX2" fmla="*/ 796387 w 884385"/>
                <a:gd name="connsiteY2" fmla="*/ 263996 h 879985"/>
                <a:gd name="connsiteX3" fmla="*/ 796387 w 884385"/>
                <a:gd name="connsiteY3" fmla="*/ 149598 h 879985"/>
                <a:gd name="connsiteX4" fmla="*/ 734788 w 884385"/>
                <a:gd name="connsiteY4" fmla="*/ 87999 h 879985"/>
                <a:gd name="connsiteX5" fmla="*/ 620390 w 884385"/>
                <a:gd name="connsiteY5" fmla="*/ 87999 h 879985"/>
                <a:gd name="connsiteX6" fmla="*/ 620390 w 884385"/>
                <a:gd name="connsiteY6" fmla="*/ 0 h 879985"/>
                <a:gd name="connsiteX7" fmla="*/ 488392 w 884385"/>
                <a:gd name="connsiteY7" fmla="*/ 0 h 879985"/>
                <a:gd name="connsiteX8" fmla="*/ 488392 w 884385"/>
                <a:gd name="connsiteY8" fmla="*/ 87999 h 879985"/>
                <a:gd name="connsiteX9" fmla="*/ 400394 w 884385"/>
                <a:gd name="connsiteY9" fmla="*/ 87999 h 879985"/>
                <a:gd name="connsiteX10" fmla="*/ 400394 w 884385"/>
                <a:gd name="connsiteY10" fmla="*/ 0 h 879985"/>
                <a:gd name="connsiteX11" fmla="*/ 268396 w 884385"/>
                <a:gd name="connsiteY11" fmla="*/ 0 h 879985"/>
                <a:gd name="connsiteX12" fmla="*/ 268396 w 884385"/>
                <a:gd name="connsiteY12" fmla="*/ 87999 h 879985"/>
                <a:gd name="connsiteX13" fmla="*/ 219996 w 884385"/>
                <a:gd name="connsiteY13" fmla="*/ 87999 h 879985"/>
                <a:gd name="connsiteX14" fmla="*/ 219996 w 884385"/>
                <a:gd name="connsiteY14" fmla="*/ 175997 h 879985"/>
                <a:gd name="connsiteX15" fmla="*/ 703989 w 884385"/>
                <a:gd name="connsiteY15" fmla="*/ 175997 h 879985"/>
                <a:gd name="connsiteX16" fmla="*/ 703989 w 884385"/>
                <a:gd name="connsiteY16" fmla="*/ 703989 h 879985"/>
                <a:gd name="connsiteX17" fmla="*/ 175997 w 884385"/>
                <a:gd name="connsiteY17" fmla="*/ 703989 h 879985"/>
                <a:gd name="connsiteX18" fmla="*/ 175997 w 884385"/>
                <a:gd name="connsiteY18" fmla="*/ 219996 h 879985"/>
                <a:gd name="connsiteX19" fmla="*/ 87999 w 884385"/>
                <a:gd name="connsiteY19" fmla="*/ 219996 h 879985"/>
                <a:gd name="connsiteX20" fmla="*/ 87999 w 884385"/>
                <a:gd name="connsiteY20" fmla="*/ 263996 h 879985"/>
                <a:gd name="connsiteX21" fmla="*/ 0 w 884385"/>
                <a:gd name="connsiteY21" fmla="*/ 263996 h 879985"/>
                <a:gd name="connsiteX22" fmla="*/ 0 w 884385"/>
                <a:gd name="connsiteY22" fmla="*/ 395994 h 879985"/>
                <a:gd name="connsiteX23" fmla="*/ 87999 w 884385"/>
                <a:gd name="connsiteY23" fmla="*/ 395994 h 879985"/>
                <a:gd name="connsiteX24" fmla="*/ 87999 w 884385"/>
                <a:gd name="connsiteY24" fmla="*/ 483992 h 879985"/>
                <a:gd name="connsiteX25" fmla="*/ 0 w 884385"/>
                <a:gd name="connsiteY25" fmla="*/ 483992 h 879985"/>
                <a:gd name="connsiteX26" fmla="*/ 0 w 884385"/>
                <a:gd name="connsiteY26" fmla="*/ 615990 h 879985"/>
                <a:gd name="connsiteX27" fmla="*/ 87999 w 884385"/>
                <a:gd name="connsiteY27" fmla="*/ 615990 h 879985"/>
                <a:gd name="connsiteX28" fmla="*/ 87999 w 884385"/>
                <a:gd name="connsiteY28" fmla="*/ 730388 h 879985"/>
                <a:gd name="connsiteX29" fmla="*/ 149598 w 884385"/>
                <a:gd name="connsiteY29" fmla="*/ 791987 h 879985"/>
                <a:gd name="connsiteX30" fmla="*/ 263996 w 884385"/>
                <a:gd name="connsiteY30" fmla="*/ 791987 h 879985"/>
                <a:gd name="connsiteX31" fmla="*/ 263996 w 884385"/>
                <a:gd name="connsiteY31" fmla="*/ 879986 h 879985"/>
                <a:gd name="connsiteX32" fmla="*/ 395994 w 884385"/>
                <a:gd name="connsiteY32" fmla="*/ 879986 h 879985"/>
                <a:gd name="connsiteX33" fmla="*/ 395994 w 884385"/>
                <a:gd name="connsiteY33" fmla="*/ 791987 h 879985"/>
                <a:gd name="connsiteX34" fmla="*/ 483992 w 884385"/>
                <a:gd name="connsiteY34" fmla="*/ 791987 h 879985"/>
                <a:gd name="connsiteX35" fmla="*/ 483992 w 884385"/>
                <a:gd name="connsiteY35" fmla="*/ 879986 h 879985"/>
                <a:gd name="connsiteX36" fmla="*/ 615990 w 884385"/>
                <a:gd name="connsiteY36" fmla="*/ 879986 h 879985"/>
                <a:gd name="connsiteX37" fmla="*/ 615990 w 884385"/>
                <a:gd name="connsiteY37" fmla="*/ 791987 h 879985"/>
                <a:gd name="connsiteX38" fmla="*/ 791987 w 884385"/>
                <a:gd name="connsiteY38" fmla="*/ 791987 h 879985"/>
                <a:gd name="connsiteX39" fmla="*/ 791987 w 884385"/>
                <a:gd name="connsiteY39" fmla="*/ 615990 h 879985"/>
                <a:gd name="connsiteX40" fmla="*/ 879986 w 884385"/>
                <a:gd name="connsiteY40" fmla="*/ 615990 h 879985"/>
                <a:gd name="connsiteX41" fmla="*/ 879986 w 884385"/>
                <a:gd name="connsiteY41" fmla="*/ 483992 h 879985"/>
                <a:gd name="connsiteX42" fmla="*/ 791987 w 884385"/>
                <a:gd name="connsiteY42" fmla="*/ 483992 h 879985"/>
                <a:gd name="connsiteX43" fmla="*/ 791987 w 884385"/>
                <a:gd name="connsiteY43" fmla="*/ 395994 h 879985"/>
                <a:gd name="connsiteX44" fmla="*/ 884386 w 884385"/>
                <a:gd name="connsiteY44" fmla="*/ 395994 h 87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4385" h="879985">
                  <a:moveTo>
                    <a:pt x="884386" y="395994"/>
                  </a:moveTo>
                  <a:lnTo>
                    <a:pt x="884386" y="263996"/>
                  </a:lnTo>
                  <a:lnTo>
                    <a:pt x="796387" y="263996"/>
                  </a:lnTo>
                  <a:lnTo>
                    <a:pt x="796387" y="149598"/>
                  </a:lnTo>
                  <a:cubicBezTo>
                    <a:pt x="796387" y="114398"/>
                    <a:pt x="769988" y="87999"/>
                    <a:pt x="734788" y="87999"/>
                  </a:cubicBezTo>
                  <a:lnTo>
                    <a:pt x="620390" y="87999"/>
                  </a:lnTo>
                  <a:lnTo>
                    <a:pt x="620390" y="0"/>
                  </a:lnTo>
                  <a:lnTo>
                    <a:pt x="488392" y="0"/>
                  </a:lnTo>
                  <a:lnTo>
                    <a:pt x="488392" y="87999"/>
                  </a:lnTo>
                  <a:lnTo>
                    <a:pt x="400394" y="87999"/>
                  </a:lnTo>
                  <a:lnTo>
                    <a:pt x="400394" y="0"/>
                  </a:lnTo>
                  <a:lnTo>
                    <a:pt x="268396" y="0"/>
                  </a:lnTo>
                  <a:lnTo>
                    <a:pt x="268396" y="87999"/>
                  </a:lnTo>
                  <a:lnTo>
                    <a:pt x="219996" y="87999"/>
                  </a:lnTo>
                  <a:lnTo>
                    <a:pt x="219996" y="175997"/>
                  </a:lnTo>
                  <a:lnTo>
                    <a:pt x="703989" y="175997"/>
                  </a:lnTo>
                  <a:lnTo>
                    <a:pt x="703989" y="703989"/>
                  </a:lnTo>
                  <a:lnTo>
                    <a:pt x="175997" y="703989"/>
                  </a:lnTo>
                  <a:lnTo>
                    <a:pt x="175997" y="219996"/>
                  </a:lnTo>
                  <a:lnTo>
                    <a:pt x="87999" y="219996"/>
                  </a:lnTo>
                  <a:lnTo>
                    <a:pt x="87999" y="263996"/>
                  </a:lnTo>
                  <a:lnTo>
                    <a:pt x="0" y="263996"/>
                  </a:lnTo>
                  <a:lnTo>
                    <a:pt x="0" y="395994"/>
                  </a:lnTo>
                  <a:lnTo>
                    <a:pt x="87999" y="395994"/>
                  </a:lnTo>
                  <a:lnTo>
                    <a:pt x="87999" y="483992"/>
                  </a:lnTo>
                  <a:lnTo>
                    <a:pt x="0" y="483992"/>
                  </a:lnTo>
                  <a:lnTo>
                    <a:pt x="0" y="615990"/>
                  </a:lnTo>
                  <a:lnTo>
                    <a:pt x="87999" y="615990"/>
                  </a:lnTo>
                  <a:lnTo>
                    <a:pt x="87999" y="730388"/>
                  </a:lnTo>
                  <a:cubicBezTo>
                    <a:pt x="87999" y="765588"/>
                    <a:pt x="114398" y="791987"/>
                    <a:pt x="149598" y="791987"/>
                  </a:cubicBezTo>
                  <a:lnTo>
                    <a:pt x="263996" y="791987"/>
                  </a:lnTo>
                  <a:lnTo>
                    <a:pt x="263996" y="879986"/>
                  </a:lnTo>
                  <a:lnTo>
                    <a:pt x="395994" y="879986"/>
                  </a:lnTo>
                  <a:lnTo>
                    <a:pt x="395994" y="791987"/>
                  </a:lnTo>
                  <a:lnTo>
                    <a:pt x="483992" y="791987"/>
                  </a:lnTo>
                  <a:lnTo>
                    <a:pt x="483992" y="879986"/>
                  </a:lnTo>
                  <a:lnTo>
                    <a:pt x="615990" y="879986"/>
                  </a:lnTo>
                  <a:lnTo>
                    <a:pt x="615990" y="791987"/>
                  </a:lnTo>
                  <a:lnTo>
                    <a:pt x="791987" y="791987"/>
                  </a:lnTo>
                  <a:lnTo>
                    <a:pt x="791987" y="615990"/>
                  </a:lnTo>
                  <a:lnTo>
                    <a:pt x="879986" y="615990"/>
                  </a:lnTo>
                  <a:lnTo>
                    <a:pt x="879986" y="483992"/>
                  </a:lnTo>
                  <a:lnTo>
                    <a:pt x="791987" y="483992"/>
                  </a:lnTo>
                  <a:lnTo>
                    <a:pt x="791987" y="395994"/>
                  </a:lnTo>
                  <a:lnTo>
                    <a:pt x="884386" y="395994"/>
                  </a:lnTo>
                  <a:close/>
                </a:path>
              </a:pathLst>
            </a:custGeom>
            <a:solidFill>
              <a:srgbClr val="0068B5"/>
            </a:solidFill>
            <a:ln w="43656" cap="flat">
              <a:noFill/>
              <a:prstDash val="solid"/>
              <a:miter/>
            </a:ln>
          </p:spPr>
          <p:txBody>
            <a:bodyPr rtlCol="0" anchor="ctr"/>
            <a:lstStyle/>
            <a:p>
              <a:endParaRPr lang="en-US"/>
            </a:p>
          </p:txBody>
        </p:sp>
        <p:sp>
          <p:nvSpPr>
            <p:cNvPr id="77" name="Freeform: Shape 1089">
              <a:extLst>
                <a:ext uri="{FF2B5EF4-FFF2-40B4-BE49-F238E27FC236}">
                  <a16:creationId xmlns:a16="http://schemas.microsoft.com/office/drawing/2014/main" id="{54BE59A4-2693-3DB9-B086-C31C965CEB18}"/>
                </a:ext>
              </a:extLst>
            </p:cNvPr>
            <p:cNvSpPr/>
            <p:nvPr/>
          </p:nvSpPr>
          <p:spPr>
            <a:xfrm>
              <a:off x="5634931" y="3125936"/>
              <a:ext cx="863500" cy="605796"/>
            </a:xfrm>
            <a:custGeom>
              <a:avLst/>
              <a:gdLst/>
              <a:ahLst/>
              <a:cxnLst/>
              <a:rect l="l" t="t" r="r" b="b"/>
              <a:pathLst>
                <a:path w="1111949" h="780098">
                  <a:moveTo>
                    <a:pt x="432397" y="219542"/>
                  </a:moveTo>
                  <a:lnTo>
                    <a:pt x="336557" y="464716"/>
                  </a:lnTo>
                  <a:lnTo>
                    <a:pt x="528238" y="464716"/>
                  </a:lnTo>
                  <a:close/>
                  <a:moveTo>
                    <a:pt x="912467" y="211741"/>
                  </a:moveTo>
                  <a:lnTo>
                    <a:pt x="1107491" y="211741"/>
                  </a:lnTo>
                  <a:lnTo>
                    <a:pt x="1107491" y="780098"/>
                  </a:lnTo>
                  <a:lnTo>
                    <a:pt x="912467" y="780098"/>
                  </a:lnTo>
                  <a:close/>
                  <a:moveTo>
                    <a:pt x="908009" y="0"/>
                  </a:moveTo>
                  <a:lnTo>
                    <a:pt x="1111949" y="0"/>
                  </a:lnTo>
                  <a:lnTo>
                    <a:pt x="1111949" y="161592"/>
                  </a:lnTo>
                  <a:lnTo>
                    <a:pt x="908009" y="161592"/>
                  </a:lnTo>
                  <a:close/>
                  <a:moveTo>
                    <a:pt x="320955" y="0"/>
                  </a:moveTo>
                  <a:lnTo>
                    <a:pt x="549412" y="0"/>
                  </a:lnTo>
                  <a:lnTo>
                    <a:pt x="871481" y="780098"/>
                  </a:lnTo>
                  <a:lnTo>
                    <a:pt x="651939" y="780098"/>
                  </a:lnTo>
                  <a:lnTo>
                    <a:pt x="597332" y="640795"/>
                  </a:lnTo>
                  <a:lnTo>
                    <a:pt x="267462" y="640795"/>
                  </a:lnTo>
                  <a:lnTo>
                    <a:pt x="212855" y="780098"/>
                  </a:lnTo>
                  <a:lnTo>
                    <a:pt x="0" y="780098"/>
                  </a:lnTo>
                  <a:close/>
                </a:path>
              </a:pathLst>
            </a:custGeom>
            <a:solidFill>
              <a:srgbClr val="0068B5"/>
            </a:solidFill>
            <a:ln w="3175">
              <a:no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en-US"/>
            </a:p>
          </p:txBody>
        </p:sp>
      </p:grpSp>
      <p:sp>
        <p:nvSpPr>
          <p:cNvPr id="98" name="TextBox 97">
            <a:extLst>
              <a:ext uri="{FF2B5EF4-FFF2-40B4-BE49-F238E27FC236}">
                <a16:creationId xmlns:a16="http://schemas.microsoft.com/office/drawing/2014/main" id="{4C20F0AE-60A5-8CC7-17C6-999B29274895}"/>
              </a:ext>
            </a:extLst>
          </p:cNvPr>
          <p:cNvSpPr txBox="1"/>
          <p:nvPr/>
        </p:nvSpPr>
        <p:spPr>
          <a:xfrm>
            <a:off x="392742" y="1646175"/>
            <a:ext cx="2842919" cy="841256"/>
          </a:xfrm>
          <a:prstGeom prst="rect">
            <a:avLst/>
          </a:prstGeom>
          <a:noFill/>
        </p:spPr>
        <p:txBody>
          <a:bodyPr wrap="square" lIns="0">
            <a:spAutoFit/>
          </a:bodyPr>
          <a:lstStyle/>
          <a:p>
            <a:pPr>
              <a:spcAft>
                <a:spcPts val="800"/>
              </a:spcAft>
              <a:buClr>
                <a:srgbClr val="0068B5"/>
              </a:buClr>
            </a:pPr>
            <a:r>
              <a:rPr lang="en-US" sz="1400">
                <a:solidFill>
                  <a:srgbClr val="0068B5"/>
                </a:solidFill>
                <a:latin typeface="IntelOne Text Medium" panose="020B0503020203020204" pitchFamily="34" charset="77"/>
                <a:ea typeface="Yu Mincho" panose="02020400000000000000" pitchFamily="18" charset="-128"/>
                <a:cs typeface="Times New Roman" panose="02020603050405020304" pitchFamily="18" charset="0"/>
              </a:rPr>
              <a:t>Challenges </a:t>
            </a:r>
            <a:r>
              <a:rPr lang="en-US" sz="1400">
                <a:solidFill>
                  <a:schemeClr val="accent1"/>
                </a:solidFill>
                <a:latin typeface="IntelOne Text Medium" panose="020B0503020203020204" pitchFamily="34" charset="77"/>
                <a:ea typeface="Yu Mincho" panose="02020400000000000000" pitchFamily="18" charset="-128"/>
                <a:cs typeface="Times New Roman" panose="02020603050405020304" pitchFamily="18" charset="0"/>
              </a:rPr>
              <a:t>:</a:t>
            </a:r>
            <a:endParaRPr lang="en-US" sz="1200">
              <a:solidFill>
                <a:schemeClr val="accent1"/>
              </a:solidFill>
              <a:latin typeface="IntelOne Text Medium" panose="020B0503020203020204" pitchFamily="34" charset="77"/>
              <a:ea typeface="Yu Mincho" panose="02020400000000000000" pitchFamily="18" charset="-128"/>
              <a:cs typeface="Times New Roman" panose="02020603050405020304" pitchFamily="18" charset="0"/>
            </a:endParaRPr>
          </a:p>
          <a:p>
            <a:pPr>
              <a:spcAft>
                <a:spcPts val="800"/>
              </a:spcAft>
              <a:buClr>
                <a:srgbClr val="0068B5"/>
              </a:buClr>
            </a:pPr>
            <a:r>
              <a:rPr lang="en-US" sz="1400">
                <a:latin typeface="IntelOne Display TH Light" panose="020B0403020203020204" pitchFamily="34" charset="-34"/>
                <a:ea typeface="Yu Mincho" panose="02020400000000000000" pitchFamily="18" charset="-128"/>
                <a:cs typeface="IntelOne Display TH Light" panose="020B0403020203020204" pitchFamily="34" charset="-34"/>
              </a:rPr>
              <a:t>Update aging infrastructure to meet increasing and diverse demands. </a:t>
            </a:r>
            <a:endParaRPr lang="en-US" sz="1400">
              <a:effectLst/>
              <a:latin typeface="IntelOne Display TH Light" panose="020B0403020203020204" pitchFamily="34" charset="-34"/>
              <a:ea typeface="Yu Mincho" panose="02020400000000000000" pitchFamily="18" charset="-128"/>
              <a:cs typeface="IntelOne Display TH Light" panose="020B0403020203020204" pitchFamily="34" charset="-34"/>
            </a:endParaRPr>
          </a:p>
        </p:txBody>
      </p:sp>
    </p:spTree>
    <p:extLst>
      <p:ext uri="{BB962C8B-B14F-4D97-AF65-F5344CB8AC3E}">
        <p14:creationId xmlns:p14="http://schemas.microsoft.com/office/powerpoint/2010/main" val="3835879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3C432-13DD-F29F-592C-4EAF8A0A8DB4}"/>
            </a:ext>
          </a:extLst>
        </p:cNvPr>
        <p:cNvGrpSpPr/>
        <p:nvPr/>
      </p:nvGrpSpPr>
      <p:grpSpPr>
        <a:xfrm>
          <a:off x="0" y="0"/>
          <a:ext cx="0" cy="0"/>
          <a:chOff x="0" y="0"/>
          <a:chExt cx="0" cy="0"/>
        </a:xfrm>
      </p:grpSpPr>
      <p:grpSp>
        <p:nvGrpSpPr>
          <p:cNvPr id="70" name="Group 69">
            <a:extLst>
              <a:ext uri="{FF2B5EF4-FFF2-40B4-BE49-F238E27FC236}">
                <a16:creationId xmlns:a16="http://schemas.microsoft.com/office/drawing/2014/main" id="{E4E05ED9-3ED8-1441-F2F8-A16E0C9640EE}"/>
              </a:ext>
            </a:extLst>
          </p:cNvPr>
          <p:cNvGrpSpPr/>
          <p:nvPr/>
        </p:nvGrpSpPr>
        <p:grpSpPr>
          <a:xfrm>
            <a:off x="5312097" y="1278559"/>
            <a:ext cx="3230152" cy="1475889"/>
            <a:chOff x="5326468" y="1121800"/>
            <a:chExt cx="3230152" cy="1475889"/>
          </a:xfrm>
        </p:grpSpPr>
        <p:sp>
          <p:nvSpPr>
            <p:cNvPr id="115" name="TextBox 114">
              <a:extLst>
                <a:ext uri="{FF2B5EF4-FFF2-40B4-BE49-F238E27FC236}">
                  <a16:creationId xmlns:a16="http://schemas.microsoft.com/office/drawing/2014/main" id="{90C6FEEB-D20A-DB68-25B5-4AAD8D43C233}"/>
                </a:ext>
              </a:extLst>
            </p:cNvPr>
            <p:cNvSpPr txBox="1"/>
            <p:nvPr/>
          </p:nvSpPr>
          <p:spPr>
            <a:xfrm>
              <a:off x="5326468" y="1121801"/>
              <a:ext cx="3230152" cy="1475888"/>
            </a:xfrm>
            <a:prstGeom prst="rect">
              <a:avLst/>
            </a:prstGeom>
            <a:noFill/>
            <a:ln w="19050">
              <a:solidFill>
                <a:srgbClr val="00A3F6"/>
              </a:solid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rIns="91440" bIns="45720" anchor="t">
              <a:noAutofit/>
            </a:bodyPr>
            <a:lstStyle/>
            <a:p>
              <a:pPr algn="ctr">
                <a:spcAft>
                  <a:spcPts val="800"/>
                </a:spcAft>
              </a:pPr>
              <a:r>
                <a:rPr lang="en-US" sz="1600">
                  <a:solidFill>
                    <a:srgbClr val="0068B5"/>
                  </a:solidFill>
                  <a:latin typeface="IntelOne Text Medium" panose="020B0503020203020204" pitchFamily="34" charset="77"/>
                </a:rPr>
                <a:t>Intel Xeon 6 processors with Performance-cores (P-cores)</a:t>
              </a:r>
            </a:p>
            <a:p>
              <a:pPr algn="ctr"/>
              <a:r>
                <a:rPr kumimoji="0" lang="en-US" sz="1000" u="none" strike="noStrike" kern="1200" cap="none" spc="0" normalizeH="0" baseline="0" noProof="0">
                  <a:ln>
                    <a:noFill/>
                  </a:ln>
                  <a:solidFill>
                    <a:srgbClr val="0068B5"/>
                  </a:solidFill>
                  <a:effectLst/>
                  <a:uLnTx/>
                  <a:uFillTx/>
                  <a:latin typeface="IntelOne Text" panose="020B0503020203020204" pitchFamily="34" charset="77"/>
                  <a:ea typeface="Helvetica Neue"/>
                  <a:cs typeface="Helvetica Neue"/>
                </a:rPr>
                <a:t>High performance per core and the best </a:t>
              </a:r>
              <a:br>
                <a:rPr kumimoji="0" lang="en-US" sz="1000" u="none" strike="noStrike" kern="1200" cap="none" spc="0" normalizeH="0" baseline="0" noProof="0">
                  <a:ln>
                    <a:noFill/>
                  </a:ln>
                  <a:solidFill>
                    <a:srgbClr val="0068B5"/>
                  </a:solidFill>
                  <a:effectLst/>
                  <a:uLnTx/>
                  <a:uFillTx/>
                  <a:latin typeface="IntelOne Text" panose="020B0503020203020204" pitchFamily="34" charset="77"/>
                  <a:ea typeface="Helvetica Neue"/>
                  <a:cs typeface="Helvetica Neue"/>
                </a:rPr>
              </a:br>
              <a:r>
                <a:rPr kumimoji="0" lang="en-US" sz="1000" u="none" strike="noStrike" kern="1200" cap="none" spc="0" normalizeH="0" baseline="0" noProof="0">
                  <a:ln>
                    <a:noFill/>
                  </a:ln>
                  <a:solidFill>
                    <a:srgbClr val="0068B5"/>
                  </a:solidFill>
                  <a:effectLst/>
                  <a:uLnTx/>
                  <a:uFillTx/>
                  <a:latin typeface="IntelOne Text" panose="020B0503020203020204" pitchFamily="34" charset="77"/>
                  <a:ea typeface="Helvetica Neue"/>
                  <a:cs typeface="Helvetica Neue"/>
                </a:rPr>
                <a:t>solution for compute-intensive, vector-based workloads such as AI and HPC.</a:t>
              </a:r>
              <a:endParaRPr lang="en-US" sz="1000" u="none" strike="noStrike" kern="1200" cap="none" spc="0" normalizeH="0" baseline="0" noProof="0">
                <a:ln>
                  <a:noFill/>
                </a:ln>
                <a:solidFill>
                  <a:srgbClr val="0068B5"/>
                </a:solidFill>
                <a:effectLst/>
                <a:uLnTx/>
                <a:uFillTx/>
                <a:latin typeface="IntelOne Text" panose="020B0503020203020204" pitchFamily="34" charset="77"/>
                <a:ea typeface="Helvetica Neue"/>
                <a:cs typeface="Helvetica Neue"/>
              </a:endParaRPr>
            </a:p>
            <a:p>
              <a:pPr algn="ctr"/>
              <a:endParaRPr lang="en-US" sz="1200">
                <a:solidFill>
                  <a:srgbClr val="0068B5"/>
                </a:solidFill>
                <a:latin typeface="IntelOne Text Medium" panose="020B0503020203020204" pitchFamily="34" charset="77"/>
              </a:endParaRPr>
            </a:p>
          </p:txBody>
        </p:sp>
        <p:sp>
          <p:nvSpPr>
            <p:cNvPr id="117" name="Rectangle 116">
              <a:extLst>
                <a:ext uri="{FF2B5EF4-FFF2-40B4-BE49-F238E27FC236}">
                  <a16:creationId xmlns:a16="http://schemas.microsoft.com/office/drawing/2014/main" id="{01E7779B-0390-27F6-3558-8570AFB8E322}"/>
                </a:ext>
              </a:extLst>
            </p:cNvPr>
            <p:cNvSpPr/>
            <p:nvPr/>
          </p:nvSpPr>
          <p:spPr>
            <a:xfrm>
              <a:off x="5326468" y="1121800"/>
              <a:ext cx="182260" cy="182260"/>
            </a:xfrm>
            <a:prstGeom prst="rect">
              <a:avLst/>
            </a:prstGeom>
            <a:solidFill>
              <a:srgbClr val="00A3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FD7098FD-63BF-1EC6-E4B3-FD540E1CA038}"/>
              </a:ext>
            </a:extLst>
          </p:cNvPr>
          <p:cNvGrpSpPr/>
          <p:nvPr/>
        </p:nvGrpSpPr>
        <p:grpSpPr>
          <a:xfrm>
            <a:off x="8626087" y="1278559"/>
            <a:ext cx="3230152" cy="1475889"/>
            <a:chOff x="8626087" y="1121800"/>
            <a:chExt cx="3230152" cy="1475889"/>
          </a:xfrm>
        </p:grpSpPr>
        <p:sp>
          <p:nvSpPr>
            <p:cNvPr id="118" name="TextBox 117">
              <a:extLst>
                <a:ext uri="{FF2B5EF4-FFF2-40B4-BE49-F238E27FC236}">
                  <a16:creationId xmlns:a16="http://schemas.microsoft.com/office/drawing/2014/main" id="{73D15EBD-BADE-7EC1-AA4E-4C045E58B947}"/>
                </a:ext>
              </a:extLst>
            </p:cNvPr>
            <p:cNvSpPr txBox="1"/>
            <p:nvPr/>
          </p:nvSpPr>
          <p:spPr>
            <a:xfrm>
              <a:off x="8626087" y="1121801"/>
              <a:ext cx="3230152" cy="1475888"/>
            </a:xfrm>
            <a:prstGeom prst="rect">
              <a:avLst/>
            </a:prstGeom>
            <a:noFill/>
            <a:ln w="19050">
              <a:solidFill>
                <a:srgbClr val="0068B5"/>
              </a:solid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a:noAutofit/>
            </a:bodyPr>
            <a:lstStyle/>
            <a:p>
              <a:pPr algn="ctr">
                <a:spcAft>
                  <a:spcPts val="800"/>
                </a:spcAft>
              </a:pPr>
              <a:r>
                <a:rPr lang="en-US" sz="1600">
                  <a:solidFill>
                    <a:srgbClr val="004A86"/>
                  </a:solidFill>
                  <a:latin typeface="IntelOne Text Medium" panose="020B0503020203020204" pitchFamily="34" charset="77"/>
                </a:rPr>
                <a:t>Intel Xeon 6 processors with </a:t>
              </a:r>
              <a:br>
                <a:rPr lang="en-US" sz="1600">
                  <a:solidFill>
                    <a:srgbClr val="004A86"/>
                  </a:solidFill>
                  <a:latin typeface="IntelOne Text Medium" panose="020B0503020203020204" pitchFamily="34" charset="77"/>
                </a:rPr>
              </a:br>
              <a:r>
                <a:rPr lang="en-US" sz="1600">
                  <a:solidFill>
                    <a:srgbClr val="004A86"/>
                  </a:solidFill>
                  <a:latin typeface="IntelOne Text Medium" panose="020B0503020203020204" pitchFamily="34" charset="77"/>
                </a:rPr>
                <a:t>Efficient-cores (E-cores)</a:t>
              </a:r>
            </a:p>
            <a:p>
              <a:pPr algn="ctr"/>
              <a:r>
                <a:rPr kumimoji="0" lang="en-US" sz="1000" u="none" strike="noStrike" kern="1200" cap="none" spc="0" normalizeH="0" baseline="0" noProof="0">
                  <a:ln>
                    <a:noFill/>
                  </a:ln>
                  <a:solidFill>
                    <a:srgbClr val="004A86"/>
                  </a:solidFill>
                  <a:effectLst/>
                  <a:uLnTx/>
                  <a:uFillTx/>
                  <a:latin typeface="IntelOne Text" panose="020B0503020203020204" pitchFamily="34" charset="77"/>
                  <a:ea typeface="Helvetica Neue"/>
                  <a:cs typeface="Helvetica Neue"/>
                </a:rPr>
                <a:t>Best for task-parallel, scale-out workloads such as web  and </a:t>
              </a:r>
              <a:r>
                <a:rPr lang="en-US" sz="1000">
                  <a:solidFill>
                    <a:srgbClr val="004A86"/>
                  </a:solidFill>
                  <a:latin typeface="IntelOne Text" panose="020B0503020203020204" pitchFamily="34" charset="77"/>
                  <a:ea typeface="Helvetica Neue"/>
                  <a:cs typeface="Helvetica Neue"/>
                </a:rPr>
                <a:t>m</a:t>
              </a:r>
              <a:r>
                <a:rPr kumimoji="0" lang="en-US" sz="1000" u="none" strike="noStrike" kern="1200" cap="none" spc="0" normalizeH="0" baseline="0" noProof="0" err="1">
                  <a:ln>
                    <a:noFill/>
                  </a:ln>
                  <a:solidFill>
                    <a:srgbClr val="004A86"/>
                  </a:solidFill>
                  <a:effectLst/>
                  <a:uLnTx/>
                  <a:uFillTx/>
                  <a:latin typeface="IntelOne Text" panose="020B0503020203020204" pitchFamily="34" charset="77"/>
                  <a:ea typeface="Helvetica Neue"/>
                  <a:cs typeface="Helvetica Neue"/>
                </a:rPr>
                <a:t>icroservices</a:t>
              </a:r>
              <a:r>
                <a:rPr lang="en-US" sz="1000">
                  <a:solidFill>
                    <a:srgbClr val="004A86"/>
                  </a:solidFill>
                  <a:latin typeface="IntelOne Text" panose="020B0503020203020204" pitchFamily="34" charset="77"/>
                  <a:ea typeface="Helvetica Neue"/>
                  <a:cs typeface="Helvetica Neue"/>
                </a:rPr>
                <a:t> </a:t>
              </a:r>
            </a:p>
            <a:p>
              <a:pPr algn="ctr"/>
              <a:r>
                <a:rPr lang="en-US" sz="1000">
                  <a:solidFill>
                    <a:srgbClr val="004A86"/>
                  </a:solidFill>
                  <a:latin typeface="IntelOne Text" panose="020B0503020203020204" pitchFamily="34" charset="77"/>
                  <a:ea typeface="Helvetica Neue"/>
                  <a:cs typeface="Helvetica Neue"/>
                </a:rPr>
                <a:t>and storage.</a:t>
              </a:r>
              <a:endParaRPr lang="en-US" sz="1200" b="1">
                <a:solidFill>
                  <a:srgbClr val="004A86"/>
                </a:solidFill>
                <a:latin typeface="IntelOne Text Medium" panose="020B0503020203020204" pitchFamily="34" charset="77"/>
              </a:endParaRPr>
            </a:p>
          </p:txBody>
        </p:sp>
        <p:sp>
          <p:nvSpPr>
            <p:cNvPr id="120" name="Rectangle 119">
              <a:extLst>
                <a:ext uri="{FF2B5EF4-FFF2-40B4-BE49-F238E27FC236}">
                  <a16:creationId xmlns:a16="http://schemas.microsoft.com/office/drawing/2014/main" id="{30919875-C20C-0E45-9CD4-95CF1075C736}"/>
                </a:ext>
              </a:extLst>
            </p:cNvPr>
            <p:cNvSpPr/>
            <p:nvPr/>
          </p:nvSpPr>
          <p:spPr>
            <a:xfrm>
              <a:off x="8626087" y="1121800"/>
              <a:ext cx="182260" cy="182260"/>
            </a:xfrm>
            <a:prstGeom prst="rect">
              <a:avLst/>
            </a:prstGeom>
            <a:solidFill>
              <a:srgbClr val="0068B5"/>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3C1682C-486E-99C0-FB32-C1B0327DA610}"/>
              </a:ext>
            </a:extLst>
          </p:cNvPr>
          <p:cNvGrpSpPr/>
          <p:nvPr/>
        </p:nvGrpSpPr>
        <p:grpSpPr>
          <a:xfrm>
            <a:off x="2023227" y="1278559"/>
            <a:ext cx="3205032" cy="1475889"/>
            <a:chOff x="2024478" y="1121800"/>
            <a:chExt cx="3205032" cy="1475889"/>
          </a:xfrm>
        </p:grpSpPr>
        <p:sp>
          <p:nvSpPr>
            <p:cNvPr id="121" name="TextBox 120">
              <a:extLst>
                <a:ext uri="{FF2B5EF4-FFF2-40B4-BE49-F238E27FC236}">
                  <a16:creationId xmlns:a16="http://schemas.microsoft.com/office/drawing/2014/main" id="{55FC42C9-FB37-5EA6-8C37-E50D2A3B1315}"/>
                </a:ext>
              </a:extLst>
            </p:cNvPr>
            <p:cNvSpPr txBox="1"/>
            <p:nvPr/>
          </p:nvSpPr>
          <p:spPr>
            <a:xfrm>
              <a:off x="2024478" y="1121801"/>
              <a:ext cx="3205032" cy="1475888"/>
            </a:xfrm>
            <a:prstGeom prst="rect">
              <a:avLst/>
            </a:prstGeom>
            <a:noFill/>
            <a:ln w="19050">
              <a:solidFill>
                <a:srgbClr val="41728A"/>
              </a:solidFill>
            </a:ln>
          </p:spPr>
          <p:style>
            <a:lnRef idx="2">
              <a:schemeClr val="accent1">
                <a:shade val="15000"/>
              </a:schemeClr>
            </a:lnRef>
            <a:fillRef idx="1">
              <a:schemeClr val="accent1"/>
            </a:fillRef>
            <a:effectRef idx="0">
              <a:schemeClr val="accent1"/>
            </a:effectRef>
            <a:fontRef idx="minor">
              <a:schemeClr val="lt1"/>
            </a:fontRef>
          </p:style>
          <p:txBody>
            <a:bodyPr wrap="square" lIns="182880" tIns="182880">
              <a:noAutofit/>
            </a:bodyPr>
            <a:lstStyle/>
            <a:p>
              <a:pPr algn="ctr">
                <a:spcAft>
                  <a:spcPts val="800"/>
                </a:spcAft>
              </a:pPr>
              <a:r>
                <a:rPr lang="en-US" sz="1600">
                  <a:solidFill>
                    <a:srgbClr val="41728A"/>
                  </a:solidFill>
                  <a:latin typeface="IntelOne Text Medium" panose="020B0503020203020204" pitchFamily="34" charset="77"/>
                </a:rPr>
                <a:t>5</a:t>
              </a:r>
              <a:r>
                <a:rPr lang="en-US" sz="1600" baseline="30000">
                  <a:solidFill>
                    <a:srgbClr val="41728A"/>
                  </a:solidFill>
                  <a:latin typeface="IntelOne Text Medium" panose="020B0503020203020204" pitchFamily="34" charset="77"/>
                </a:rPr>
                <a:t>th</a:t>
              </a:r>
              <a:r>
                <a:rPr lang="en-US" sz="1600">
                  <a:solidFill>
                    <a:srgbClr val="41728A"/>
                  </a:solidFill>
                  <a:latin typeface="IntelOne Text Medium" panose="020B0503020203020204" pitchFamily="34" charset="77"/>
                </a:rPr>
                <a:t> Gen </a:t>
              </a:r>
              <a:br>
                <a:rPr lang="en-US" sz="1600">
                  <a:solidFill>
                    <a:srgbClr val="41728A"/>
                  </a:solidFill>
                  <a:latin typeface="IntelOne Text Medium" panose="020B0503020203020204" pitchFamily="34" charset="77"/>
                </a:rPr>
              </a:br>
              <a:r>
                <a:rPr lang="en-US" sz="1600">
                  <a:solidFill>
                    <a:srgbClr val="41728A"/>
                  </a:solidFill>
                  <a:latin typeface="IntelOne Text Medium" panose="020B0503020203020204" pitchFamily="34" charset="77"/>
                </a:rPr>
                <a:t>Intel Xeon processors </a:t>
              </a:r>
            </a:p>
            <a:p>
              <a:pPr algn="ctr">
                <a:spcAft>
                  <a:spcPts val="1200"/>
                </a:spcAft>
              </a:pPr>
              <a:r>
                <a:rPr lang="en-US" sz="1000">
                  <a:solidFill>
                    <a:srgbClr val="41728A"/>
                  </a:solidFill>
                  <a:latin typeface="IntelOne Text" panose="020B0503020203020204" pitchFamily="34" charset="77"/>
                  <a:ea typeface="Helvetica Neue"/>
                  <a:cs typeface="Helvetica Neue"/>
                </a:rPr>
                <a:t>Impressive </a:t>
              </a:r>
              <a:r>
                <a:rPr kumimoji="0" lang="en-US" sz="1000" u="none" strike="noStrike" kern="1200" cap="none" spc="0" normalizeH="0" baseline="0" noProof="0">
                  <a:ln>
                    <a:noFill/>
                  </a:ln>
                  <a:solidFill>
                    <a:srgbClr val="41728A"/>
                  </a:solidFill>
                  <a:effectLst/>
                  <a:uLnTx/>
                  <a:uFillTx/>
                  <a:latin typeface="IntelOne Text" panose="020B0503020203020204" pitchFamily="34" charset="77"/>
                  <a:ea typeface="Helvetica Neue"/>
                  <a:cs typeface="Helvetica Neue"/>
                </a:rPr>
                <a:t>performance per watt </a:t>
              </a:r>
              <a:br>
                <a:rPr kumimoji="0" lang="en-US" sz="1000" u="none" strike="noStrike" kern="1200" cap="none" spc="0" normalizeH="0" baseline="0" noProof="0">
                  <a:ln>
                    <a:noFill/>
                  </a:ln>
                  <a:solidFill>
                    <a:srgbClr val="41728A"/>
                  </a:solidFill>
                  <a:effectLst/>
                  <a:uLnTx/>
                  <a:uFillTx/>
                  <a:latin typeface="IntelOne Text" panose="020B0503020203020204" pitchFamily="34" charset="77"/>
                  <a:ea typeface="Helvetica Neue"/>
                  <a:cs typeface="Helvetica Neue"/>
                </a:rPr>
              </a:br>
              <a:r>
                <a:rPr kumimoji="0" lang="en-US" sz="1000" u="none" strike="noStrike" kern="1200" cap="none" spc="0" normalizeH="0" baseline="0" noProof="0">
                  <a:ln>
                    <a:noFill/>
                  </a:ln>
                  <a:solidFill>
                    <a:srgbClr val="41728A"/>
                  </a:solidFill>
                  <a:effectLst/>
                  <a:uLnTx/>
                  <a:uFillTx/>
                  <a:latin typeface="IntelOne Text" panose="020B0503020203020204" pitchFamily="34" charset="77"/>
                  <a:ea typeface="Helvetica Neue"/>
                  <a:cs typeface="Helvetica Neue"/>
                </a:rPr>
                <a:t>across all workloads, with a lower TCO compared to the previous generation.</a:t>
              </a:r>
            </a:p>
            <a:p>
              <a:pPr algn="ctr"/>
              <a:endParaRPr lang="en-US" sz="1200" b="1">
                <a:solidFill>
                  <a:srgbClr val="41728A"/>
                </a:solidFill>
                <a:latin typeface="IntelOne Text Medium" panose="020B0503020203020204" pitchFamily="34" charset="77"/>
              </a:endParaRPr>
            </a:p>
          </p:txBody>
        </p:sp>
        <p:sp>
          <p:nvSpPr>
            <p:cNvPr id="123" name="Rectangle 122">
              <a:extLst>
                <a:ext uri="{FF2B5EF4-FFF2-40B4-BE49-F238E27FC236}">
                  <a16:creationId xmlns:a16="http://schemas.microsoft.com/office/drawing/2014/main" id="{490F02E3-2E00-6912-0C27-19698FA3E9E6}"/>
                </a:ext>
              </a:extLst>
            </p:cNvPr>
            <p:cNvSpPr/>
            <p:nvPr/>
          </p:nvSpPr>
          <p:spPr>
            <a:xfrm>
              <a:off x="2030828" y="1121800"/>
              <a:ext cx="182260" cy="182260"/>
            </a:xfrm>
            <a:prstGeom prst="rect">
              <a:avLst/>
            </a:prstGeom>
            <a:solidFill>
              <a:srgbClr val="0069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a:extLst>
              <a:ext uri="{FF2B5EF4-FFF2-40B4-BE49-F238E27FC236}">
                <a16:creationId xmlns:a16="http://schemas.microsoft.com/office/drawing/2014/main" id="{F364C480-C92C-EDC3-9DDB-87228960E922}"/>
              </a:ext>
            </a:extLst>
          </p:cNvPr>
          <p:cNvSpPr/>
          <p:nvPr/>
        </p:nvSpPr>
        <p:spPr>
          <a:xfrm>
            <a:off x="2023227" y="2602576"/>
            <a:ext cx="9833012" cy="3866386"/>
          </a:xfrm>
          <a:prstGeom prst="rect">
            <a:avLst/>
          </a:prstGeom>
          <a:gradFill flip="none" rotWithShape="1">
            <a:gsLst>
              <a:gs pos="0">
                <a:srgbClr val="00285A"/>
              </a:gs>
              <a:gs pos="81000">
                <a:srgbClr val="00549A"/>
              </a:gs>
            </a:gsLst>
            <a:lin ang="16200000" scaled="1"/>
            <a:tileRect/>
          </a:gradFill>
          <a:ln w="12700">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6A2446B6-4666-F2D7-0454-75EEAF05DDBD}"/>
              </a:ext>
            </a:extLst>
          </p:cNvPr>
          <p:cNvSpPr txBox="1">
            <a:spLocks/>
          </p:cNvSpPr>
          <p:nvPr/>
        </p:nvSpPr>
        <p:spPr>
          <a:xfrm>
            <a:off x="422714" y="174625"/>
            <a:ext cx="11125200"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Optimize the Data Center with Power, Efficiency, and Versatility</a:t>
            </a:r>
          </a:p>
        </p:txBody>
      </p:sp>
      <p:sp>
        <p:nvSpPr>
          <p:cNvPr id="38" name="Text Placeholder 1">
            <a:extLst>
              <a:ext uri="{FF2B5EF4-FFF2-40B4-BE49-F238E27FC236}">
                <a16:creationId xmlns:a16="http://schemas.microsoft.com/office/drawing/2014/main" id="{35D60FFA-56F9-BDB3-6843-C1FE62FB0E1A}"/>
              </a:ext>
            </a:extLst>
          </p:cNvPr>
          <p:cNvSpPr txBox="1">
            <a:spLocks/>
          </p:cNvSpPr>
          <p:nvPr/>
        </p:nvSpPr>
        <p:spPr>
          <a:xfrm>
            <a:off x="422711" y="625376"/>
            <a:ext cx="8942417" cy="341011"/>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1"/>
              </a:buClr>
              <a:buFontTx/>
              <a:buNone/>
              <a:defRPr sz="2000" b="0" i="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i="0" u="none" strike="noStrike">
                <a:solidFill>
                  <a:srgbClr val="000000"/>
                </a:solidFill>
                <a:effectLst/>
              </a:rPr>
              <a:t>Efficiently transition workloads to Intel Xeon 6 and 5</a:t>
            </a:r>
            <a:r>
              <a:rPr lang="en-US" sz="1200" b="0" i="0" u="none" strike="noStrike" baseline="30000">
                <a:solidFill>
                  <a:srgbClr val="000000"/>
                </a:solidFill>
                <a:effectLst/>
              </a:rPr>
              <a:t>th</a:t>
            </a:r>
            <a:r>
              <a:rPr lang="en-US" sz="1200" b="0" i="0" u="none" strike="noStrike">
                <a:solidFill>
                  <a:srgbClr val="000000"/>
                </a:solidFill>
                <a:effectLst/>
              </a:rPr>
              <a:t> Gen</a:t>
            </a:r>
            <a:r>
              <a:rPr lang="en-US" sz="1200">
                <a:solidFill>
                  <a:srgbClr val="000000"/>
                </a:solidFill>
              </a:rPr>
              <a:t> Intel Xeon</a:t>
            </a:r>
            <a:r>
              <a:rPr lang="en-US" sz="1200" b="0" i="0" u="none" strike="noStrike">
                <a:solidFill>
                  <a:srgbClr val="000000"/>
                </a:solidFill>
                <a:effectLst/>
              </a:rPr>
              <a:t> processors. These product families offer a choice of microarchitectures designed to address a wide range of workloads, from AI &amp; HPC to data services.</a:t>
            </a:r>
            <a:endParaRPr lang="en-US" sz="1200">
              <a:solidFill>
                <a:sysClr val="windowText" lastClr="000000"/>
              </a:solidFill>
              <a:latin typeface="IntelOne Text" panose="020B0503020203020204" pitchFamily="34" charset="77"/>
            </a:endParaRPr>
          </a:p>
        </p:txBody>
      </p:sp>
      <p:sp>
        <p:nvSpPr>
          <p:cNvPr id="126" name="TextBox 125">
            <a:extLst>
              <a:ext uri="{FF2B5EF4-FFF2-40B4-BE49-F238E27FC236}">
                <a16:creationId xmlns:a16="http://schemas.microsoft.com/office/drawing/2014/main" id="{2ABD3EDD-86F4-83FB-8736-EFA7695C9313}"/>
              </a:ext>
            </a:extLst>
          </p:cNvPr>
          <p:cNvSpPr txBox="1"/>
          <p:nvPr/>
        </p:nvSpPr>
        <p:spPr>
          <a:xfrm>
            <a:off x="1001095" y="2838367"/>
            <a:ext cx="772800" cy="1301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pPr algn="r"/>
            <a:r>
              <a:rPr kumimoji="0" lang="en-US" sz="1100" u="none" strike="noStrike" kern="1200" cap="none" spc="0" normalizeH="0" baseline="0" noProof="0">
                <a:ln>
                  <a:noFill/>
                </a:ln>
                <a:solidFill>
                  <a:schemeClr val="tx1"/>
                </a:solidFill>
                <a:effectLst/>
                <a:uLnTx/>
                <a:uFillTx/>
                <a:latin typeface="IntelOne Text" panose="020B0503020203020204" pitchFamily="34" charset="77"/>
                <a:ea typeface="Helvetica Neue"/>
                <a:cs typeface="Helvetica Neue"/>
              </a:rPr>
              <a:t>Cores</a:t>
            </a:r>
            <a:endParaRPr lang="en-US" sz="1100">
              <a:solidFill>
                <a:schemeClr val="tx1"/>
              </a:solidFill>
              <a:latin typeface="IntelOne Text" panose="020B0503020203020204" pitchFamily="34" charset="77"/>
            </a:endParaRPr>
          </a:p>
        </p:txBody>
      </p:sp>
      <p:sp>
        <p:nvSpPr>
          <p:cNvPr id="127" name="TextBox 126">
            <a:extLst>
              <a:ext uri="{FF2B5EF4-FFF2-40B4-BE49-F238E27FC236}">
                <a16:creationId xmlns:a16="http://schemas.microsoft.com/office/drawing/2014/main" id="{8BACC561-9BB9-1FF6-FD11-59E45346670E}"/>
              </a:ext>
            </a:extLst>
          </p:cNvPr>
          <p:cNvSpPr txBox="1"/>
          <p:nvPr/>
        </p:nvSpPr>
        <p:spPr>
          <a:xfrm>
            <a:off x="1001095" y="3456899"/>
            <a:ext cx="772800" cy="1301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pPr algn="r"/>
            <a:r>
              <a:rPr kumimoji="0" lang="en-US" sz="1100" u="none" strike="noStrike" kern="1200" cap="none" spc="0" normalizeH="0" baseline="0" noProof="0">
                <a:ln>
                  <a:noFill/>
                </a:ln>
                <a:solidFill>
                  <a:schemeClr val="tx1"/>
                </a:solidFill>
                <a:effectLst/>
                <a:uLnTx/>
                <a:uFillTx/>
                <a:latin typeface="IntelOne Text" panose="020B0503020203020204" pitchFamily="34" charset="77"/>
                <a:ea typeface="Helvetica Neue"/>
                <a:cs typeface="Helvetica Neue"/>
              </a:rPr>
              <a:t>Scalability</a:t>
            </a:r>
            <a:endParaRPr lang="en-US" sz="1100">
              <a:solidFill>
                <a:schemeClr val="tx1"/>
              </a:solidFill>
              <a:latin typeface="IntelOne Text" panose="020B0503020203020204" pitchFamily="34" charset="77"/>
            </a:endParaRPr>
          </a:p>
        </p:txBody>
      </p:sp>
      <p:sp>
        <p:nvSpPr>
          <p:cNvPr id="164" name="TextBox 163">
            <a:extLst>
              <a:ext uri="{FF2B5EF4-FFF2-40B4-BE49-F238E27FC236}">
                <a16:creationId xmlns:a16="http://schemas.microsoft.com/office/drawing/2014/main" id="{D4879E05-53A3-A191-F69D-5E097EA3C42F}"/>
              </a:ext>
            </a:extLst>
          </p:cNvPr>
          <p:cNvSpPr txBox="1"/>
          <p:nvPr/>
        </p:nvSpPr>
        <p:spPr>
          <a:xfrm>
            <a:off x="8587487" y="3320498"/>
            <a:ext cx="3275102" cy="246221"/>
          </a:xfrm>
          <a:prstGeom prst="rect">
            <a:avLst/>
          </a:prstGeom>
          <a:noFill/>
        </p:spPr>
        <p:txBody>
          <a:bodyPr wrap="square" rtlCol="0" anchor="ctr">
            <a:spAutoFit/>
          </a:bodyPr>
          <a:lstStyle/>
          <a:p>
            <a:pPr algn="ctr"/>
            <a:r>
              <a:rPr lang="en-US" sz="1000">
                <a:solidFill>
                  <a:schemeClr val="bg1"/>
                </a:solidFill>
                <a:latin typeface="IntelOne Text Light" panose="020B0403020203020204" pitchFamily="34" charset="77"/>
                <a:cs typeface="Helvetica Neue"/>
              </a:rPr>
              <a:t>2 socket</a:t>
            </a:r>
          </a:p>
        </p:txBody>
      </p:sp>
      <p:sp>
        <p:nvSpPr>
          <p:cNvPr id="159" name="TextBox 158">
            <a:extLst>
              <a:ext uri="{FF2B5EF4-FFF2-40B4-BE49-F238E27FC236}">
                <a16:creationId xmlns:a16="http://schemas.microsoft.com/office/drawing/2014/main" id="{8C9FD8EC-B4A0-05F6-6C93-F579AABDA4FB}"/>
              </a:ext>
            </a:extLst>
          </p:cNvPr>
          <p:cNvSpPr txBox="1"/>
          <p:nvPr/>
        </p:nvSpPr>
        <p:spPr>
          <a:xfrm>
            <a:off x="5269168" y="2677590"/>
            <a:ext cx="3286237" cy="400110"/>
          </a:xfrm>
          <a:prstGeom prst="rect">
            <a:avLst/>
          </a:prstGeom>
          <a:noFill/>
        </p:spPr>
        <p:txBody>
          <a:bodyPr wrap="square" rtlCol="0" anchor="ctr">
            <a:spAutoFit/>
          </a:bodyPr>
          <a:lstStyle/>
          <a:p>
            <a:pPr algn="ctr"/>
            <a:r>
              <a:rPr lang="en-US" sz="1000">
                <a:solidFill>
                  <a:schemeClr val="bg1"/>
                </a:solidFill>
                <a:latin typeface="IntelOne Text Light" panose="020B0403020203020204" pitchFamily="34" charset="77"/>
                <a:cs typeface="Helvetica Neue"/>
              </a:rPr>
              <a:t>Up to 128 cores (6900P) &amp; </a:t>
            </a:r>
          </a:p>
          <a:p>
            <a:pPr algn="ctr"/>
            <a:r>
              <a:rPr lang="en-US" sz="1000">
                <a:solidFill>
                  <a:schemeClr val="bg1"/>
                </a:solidFill>
                <a:latin typeface="IntelOne Text Light" panose="020B0403020203020204" pitchFamily="34" charset="77"/>
                <a:cs typeface="Helvetica Neue"/>
              </a:rPr>
              <a:t>Up to 86 cores (6700P)</a:t>
            </a:r>
          </a:p>
        </p:txBody>
      </p:sp>
      <p:sp>
        <p:nvSpPr>
          <p:cNvPr id="163" name="TextBox 162">
            <a:extLst>
              <a:ext uri="{FF2B5EF4-FFF2-40B4-BE49-F238E27FC236}">
                <a16:creationId xmlns:a16="http://schemas.microsoft.com/office/drawing/2014/main" id="{464330CF-E910-F831-9027-BCCAED2F10F9}"/>
              </a:ext>
            </a:extLst>
          </p:cNvPr>
          <p:cNvSpPr txBox="1"/>
          <p:nvPr/>
        </p:nvSpPr>
        <p:spPr>
          <a:xfrm>
            <a:off x="5487647" y="3272288"/>
            <a:ext cx="2975174" cy="400110"/>
          </a:xfrm>
          <a:prstGeom prst="rect">
            <a:avLst/>
          </a:prstGeom>
          <a:noFill/>
        </p:spPr>
        <p:txBody>
          <a:bodyPr wrap="square" rtlCol="0" anchor="ctr">
            <a:spAutoFit/>
          </a:bodyPr>
          <a:lstStyle/>
          <a:p>
            <a:pPr marL="0" marR="0" lvl="0" indent="0" algn="ctr" defTabSz="914400" rtl="0" eaLnBrk="1" fontAlgn="auto" latinLnBrk="0" hangingPunct="1">
              <a:spcBef>
                <a:spcPts val="0"/>
              </a:spcBef>
              <a:spcAft>
                <a:spcPts val="0"/>
              </a:spcAft>
              <a:buClrTx/>
              <a:buSzTx/>
              <a:buFontTx/>
              <a:buNone/>
              <a:tabLst/>
              <a:defRPr/>
            </a:pPr>
            <a:r>
              <a:rPr lang="en-US" sz="1000">
                <a:solidFill>
                  <a:schemeClr val="bg1"/>
                </a:solidFill>
                <a:latin typeface="IntelOne Text Light" panose="020B0403020203020204" pitchFamily="34" charset="77"/>
                <a:cs typeface="Helvetica Neue"/>
              </a:rPr>
              <a:t>1 socket (136 PCIe lanes)</a:t>
            </a:r>
          </a:p>
          <a:p>
            <a:pPr marL="0" marR="0" lvl="0" indent="0" algn="ctr" defTabSz="914400" rtl="0" eaLnBrk="1" fontAlgn="auto" latinLnBrk="0" hangingPunct="1">
              <a:spcBef>
                <a:spcPts val="0"/>
              </a:spcBef>
              <a:spcAft>
                <a:spcPts val="0"/>
              </a:spcAft>
              <a:buClrTx/>
              <a:buSzTx/>
              <a:buFontTx/>
              <a:buNone/>
              <a:tabLst/>
              <a:defRPr/>
            </a:pPr>
            <a:r>
              <a:rPr lang="en-US" sz="1000">
                <a:solidFill>
                  <a:schemeClr val="bg1"/>
                </a:solidFill>
                <a:latin typeface="IntelOne Text Light" panose="020B0403020203020204" pitchFamily="34" charset="77"/>
                <a:cs typeface="Helvetica Neue"/>
              </a:rPr>
              <a:t>2 , 4 and 8 socket</a:t>
            </a:r>
          </a:p>
        </p:txBody>
      </p:sp>
      <p:cxnSp>
        <p:nvCxnSpPr>
          <p:cNvPr id="25" name="Straight Connector 24">
            <a:extLst>
              <a:ext uri="{FF2B5EF4-FFF2-40B4-BE49-F238E27FC236}">
                <a16:creationId xmlns:a16="http://schemas.microsoft.com/office/drawing/2014/main" id="{274787B1-D141-6767-FAA2-A5F1FAA6FB51}"/>
              </a:ext>
            </a:extLst>
          </p:cNvPr>
          <p:cNvCxnSpPr>
            <a:cxnSpLocks/>
          </p:cNvCxnSpPr>
          <p:nvPr/>
        </p:nvCxnSpPr>
        <p:spPr>
          <a:xfrm>
            <a:off x="413147" y="3063790"/>
            <a:ext cx="11495653" cy="0"/>
          </a:xfrm>
          <a:prstGeom prst="line">
            <a:avLst/>
          </a:prstGeom>
          <a:ln w="9525">
            <a:solidFill>
              <a:schemeClr val="bg1">
                <a:alpha val="31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7EE8BF8-3ACB-A684-460C-3E4705370C65}"/>
              </a:ext>
            </a:extLst>
          </p:cNvPr>
          <p:cNvCxnSpPr>
            <a:cxnSpLocks/>
          </p:cNvCxnSpPr>
          <p:nvPr/>
        </p:nvCxnSpPr>
        <p:spPr>
          <a:xfrm>
            <a:off x="413147" y="4974177"/>
            <a:ext cx="11495653" cy="0"/>
          </a:xfrm>
          <a:prstGeom prst="line">
            <a:avLst/>
          </a:prstGeom>
          <a:ln w="9525">
            <a:solidFill>
              <a:schemeClr val="bg1">
                <a:alpha val="31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BCD078-21BE-1F52-AA02-D5A368745158}"/>
              </a:ext>
            </a:extLst>
          </p:cNvPr>
          <p:cNvCxnSpPr>
            <a:cxnSpLocks/>
          </p:cNvCxnSpPr>
          <p:nvPr/>
        </p:nvCxnSpPr>
        <p:spPr>
          <a:xfrm>
            <a:off x="413147" y="3701401"/>
            <a:ext cx="11495653" cy="0"/>
          </a:xfrm>
          <a:prstGeom prst="line">
            <a:avLst/>
          </a:prstGeom>
          <a:ln w="9525">
            <a:solidFill>
              <a:schemeClr val="bg1">
                <a:alpha val="31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CB7BB36-D28F-8778-AE2E-D398F3553016}"/>
              </a:ext>
            </a:extLst>
          </p:cNvPr>
          <p:cNvCxnSpPr>
            <a:cxnSpLocks/>
          </p:cNvCxnSpPr>
          <p:nvPr/>
        </p:nvCxnSpPr>
        <p:spPr>
          <a:xfrm>
            <a:off x="413147" y="4338093"/>
            <a:ext cx="11495653" cy="0"/>
          </a:xfrm>
          <a:prstGeom prst="line">
            <a:avLst/>
          </a:prstGeom>
          <a:ln w="9525">
            <a:solidFill>
              <a:schemeClr val="bg1">
                <a:alpha val="31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72DEFD8-C5C6-14FF-3B17-AB24CDD63D1F}"/>
              </a:ext>
            </a:extLst>
          </p:cNvPr>
          <p:cNvCxnSpPr>
            <a:cxnSpLocks/>
          </p:cNvCxnSpPr>
          <p:nvPr/>
        </p:nvCxnSpPr>
        <p:spPr>
          <a:xfrm>
            <a:off x="413147" y="5612222"/>
            <a:ext cx="11495653" cy="0"/>
          </a:xfrm>
          <a:prstGeom prst="line">
            <a:avLst/>
          </a:prstGeom>
          <a:ln w="9525">
            <a:solidFill>
              <a:schemeClr val="bg1">
                <a:alpha val="31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3F764F5-54D8-119E-1196-E3165A43EC1E}"/>
              </a:ext>
            </a:extLst>
          </p:cNvPr>
          <p:cNvCxnSpPr>
            <a:cxnSpLocks/>
          </p:cNvCxnSpPr>
          <p:nvPr/>
        </p:nvCxnSpPr>
        <p:spPr>
          <a:xfrm>
            <a:off x="5312097" y="2602576"/>
            <a:ext cx="0" cy="1737360"/>
          </a:xfrm>
          <a:prstGeom prst="line">
            <a:avLst/>
          </a:prstGeom>
          <a:ln w="12700">
            <a:solidFill>
              <a:schemeClr val="bg1">
                <a:alpha val="3505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B4C6ECFA-193E-791A-07AB-39FC79B23D89}"/>
              </a:ext>
            </a:extLst>
          </p:cNvPr>
          <p:cNvSpPr txBox="1"/>
          <p:nvPr/>
        </p:nvSpPr>
        <p:spPr>
          <a:xfrm>
            <a:off x="2029577" y="2719384"/>
            <a:ext cx="3241537" cy="246221"/>
          </a:xfrm>
          <a:prstGeom prst="rect">
            <a:avLst/>
          </a:prstGeom>
          <a:noFill/>
        </p:spPr>
        <p:txBody>
          <a:bodyPr wrap="square" rtlCol="0" anchor="ctr">
            <a:spAutoFit/>
          </a:bodyPr>
          <a:lstStyle>
            <a:defPPr>
              <a:defRPr lang="en-US"/>
            </a:defPPr>
            <a:lvl1pPr algn="ctr">
              <a:defRPr sz="1000">
                <a:solidFill>
                  <a:schemeClr val="bg1"/>
                </a:solidFill>
                <a:latin typeface="IntelOne Text Light" panose="020B0403020203020204" pitchFamily="34" charset="77"/>
                <a:cs typeface="Helvetica Neue"/>
              </a:defRPr>
            </a:lvl1pPr>
          </a:lstStyle>
          <a:p>
            <a:r>
              <a:rPr lang="en-US"/>
              <a:t>Up to 64 cores</a:t>
            </a:r>
          </a:p>
        </p:txBody>
      </p:sp>
      <p:sp>
        <p:nvSpPr>
          <p:cNvPr id="161" name="TextBox 160">
            <a:extLst>
              <a:ext uri="{FF2B5EF4-FFF2-40B4-BE49-F238E27FC236}">
                <a16:creationId xmlns:a16="http://schemas.microsoft.com/office/drawing/2014/main" id="{BE56F372-0004-DFB6-FD27-224279637631}"/>
              </a:ext>
            </a:extLst>
          </p:cNvPr>
          <p:cNvSpPr txBox="1"/>
          <p:nvPr/>
        </p:nvSpPr>
        <p:spPr>
          <a:xfrm>
            <a:off x="8551886" y="2764423"/>
            <a:ext cx="3266804" cy="246221"/>
          </a:xfrm>
          <a:prstGeom prst="rect">
            <a:avLst/>
          </a:prstGeom>
          <a:noFill/>
        </p:spPr>
        <p:txBody>
          <a:bodyPr wrap="square" rtlCol="0" anchor="ctr">
            <a:spAutoFit/>
          </a:bodyPr>
          <a:lstStyle/>
          <a:p>
            <a:pPr algn="ctr"/>
            <a:r>
              <a:rPr lang="en-US" sz="1000">
                <a:solidFill>
                  <a:schemeClr val="bg1"/>
                </a:solidFill>
                <a:latin typeface="IntelOne Text Light" panose="020B0403020203020204" pitchFamily="34" charset="77"/>
                <a:cs typeface="Helvetica Neue"/>
              </a:rPr>
              <a:t>Up to 144 cores</a:t>
            </a:r>
          </a:p>
        </p:txBody>
      </p:sp>
      <p:sp>
        <p:nvSpPr>
          <p:cNvPr id="2" name="TextBox 1">
            <a:extLst>
              <a:ext uri="{FF2B5EF4-FFF2-40B4-BE49-F238E27FC236}">
                <a16:creationId xmlns:a16="http://schemas.microsoft.com/office/drawing/2014/main" id="{0DA1ACB7-D223-9443-9675-664C58E4DE26}"/>
              </a:ext>
            </a:extLst>
          </p:cNvPr>
          <p:cNvSpPr txBox="1"/>
          <p:nvPr/>
        </p:nvSpPr>
        <p:spPr>
          <a:xfrm>
            <a:off x="738178" y="4046331"/>
            <a:ext cx="1060700" cy="2479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pPr algn="r"/>
            <a:r>
              <a:rPr kumimoji="0" lang="en-US" sz="1100" u="none" strike="noStrike" kern="1200" cap="none" spc="0" normalizeH="0" baseline="0" noProof="0">
                <a:ln>
                  <a:noFill/>
                </a:ln>
                <a:solidFill>
                  <a:schemeClr val="tx1"/>
                </a:solidFill>
                <a:effectLst/>
                <a:uLnTx/>
                <a:uFillTx/>
                <a:latin typeface="IntelOne Text" panose="020B0503020203020204" pitchFamily="34" charset="77"/>
                <a:ea typeface="Helvetica Neue"/>
                <a:cs typeface="Helvetica Neue"/>
              </a:rPr>
              <a:t>Memory</a:t>
            </a:r>
          </a:p>
        </p:txBody>
      </p:sp>
      <p:sp>
        <p:nvSpPr>
          <p:cNvPr id="20" name="TextBox 19">
            <a:extLst>
              <a:ext uri="{FF2B5EF4-FFF2-40B4-BE49-F238E27FC236}">
                <a16:creationId xmlns:a16="http://schemas.microsoft.com/office/drawing/2014/main" id="{1F22810E-D531-C1E6-3BCF-7FD4E669EC27}"/>
              </a:ext>
            </a:extLst>
          </p:cNvPr>
          <p:cNvSpPr txBox="1"/>
          <p:nvPr/>
        </p:nvSpPr>
        <p:spPr>
          <a:xfrm>
            <a:off x="5287156" y="3858069"/>
            <a:ext cx="3305629" cy="415498"/>
          </a:xfrm>
          <a:prstGeom prst="rect">
            <a:avLst/>
          </a:prstGeom>
          <a:noFill/>
        </p:spPr>
        <p:txBody>
          <a:bodyPr wrap="square" rtlCol="0" anchor="ctr">
            <a:spAutoFit/>
          </a:bodyPr>
          <a:lstStyle/>
          <a:p>
            <a:pPr algn="ctr"/>
            <a:r>
              <a:rPr lang="en-US" sz="1100">
                <a:solidFill>
                  <a:srgbClr val="76CEFF"/>
                </a:solidFill>
                <a:latin typeface="IntelOne Display Bold" panose="020B0803020203020204" pitchFamily="34" charset="0"/>
                <a:cs typeface="Helvetica Neue"/>
              </a:rPr>
              <a:t>Improved memory bandwidth</a:t>
            </a:r>
          </a:p>
          <a:p>
            <a:pPr algn="ctr"/>
            <a:r>
              <a:rPr lang="en-US" sz="1000">
                <a:solidFill>
                  <a:schemeClr val="bg1"/>
                </a:solidFill>
                <a:latin typeface="IntelOne Text Light" panose="020B0403020203020204" pitchFamily="34" charset="77"/>
                <a:ea typeface="Helvetica Neue"/>
                <a:cs typeface="Helvetica Neue"/>
              </a:rPr>
              <a:t>Multiplexed Rank DIMMs (MRDIMMs) </a:t>
            </a:r>
          </a:p>
        </p:txBody>
      </p:sp>
      <p:sp>
        <p:nvSpPr>
          <p:cNvPr id="29" name="TextBox 28">
            <a:extLst>
              <a:ext uri="{FF2B5EF4-FFF2-40B4-BE49-F238E27FC236}">
                <a16:creationId xmlns:a16="http://schemas.microsoft.com/office/drawing/2014/main" id="{E1C8D164-50F8-0B01-1654-E5AD9EE2C00D}"/>
              </a:ext>
            </a:extLst>
          </p:cNvPr>
          <p:cNvSpPr txBox="1"/>
          <p:nvPr/>
        </p:nvSpPr>
        <p:spPr>
          <a:xfrm>
            <a:off x="2029577" y="3320498"/>
            <a:ext cx="3233721" cy="246221"/>
          </a:xfrm>
          <a:prstGeom prst="rect">
            <a:avLst/>
          </a:prstGeom>
          <a:noFill/>
        </p:spPr>
        <p:txBody>
          <a:bodyPr wrap="square" rtlCol="0" anchor="ctr">
            <a:spAutoFit/>
          </a:bodyPr>
          <a:lstStyle/>
          <a:p>
            <a:pPr algn="ctr"/>
            <a:r>
              <a:rPr lang="en-US" sz="1000">
                <a:solidFill>
                  <a:schemeClr val="bg1"/>
                </a:solidFill>
                <a:latin typeface="IntelOne Text Light" panose="020B0403020203020204" pitchFamily="34" charset="77"/>
                <a:cs typeface="Helvetica Neue"/>
              </a:rPr>
              <a:t>2 socket</a:t>
            </a:r>
          </a:p>
        </p:txBody>
      </p:sp>
      <p:sp>
        <p:nvSpPr>
          <p:cNvPr id="128" name="TextBox 127">
            <a:extLst>
              <a:ext uri="{FF2B5EF4-FFF2-40B4-BE49-F238E27FC236}">
                <a16:creationId xmlns:a16="http://schemas.microsoft.com/office/drawing/2014/main" id="{56462409-870B-E503-5C7B-B64E64B61C27}"/>
              </a:ext>
            </a:extLst>
          </p:cNvPr>
          <p:cNvSpPr txBox="1"/>
          <p:nvPr/>
        </p:nvSpPr>
        <p:spPr>
          <a:xfrm>
            <a:off x="738178" y="4694666"/>
            <a:ext cx="1060700" cy="2479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pPr algn="r"/>
            <a:r>
              <a:rPr kumimoji="0" lang="en-US" sz="1100" u="none" strike="noStrike" kern="1200" cap="none" spc="0" normalizeH="0" baseline="0" noProof="0">
                <a:ln>
                  <a:noFill/>
                </a:ln>
                <a:solidFill>
                  <a:schemeClr val="tx1"/>
                </a:solidFill>
                <a:effectLst/>
                <a:uLnTx/>
                <a:uFillTx/>
                <a:latin typeface="IntelOne Text" panose="020B0503020203020204" pitchFamily="34" charset="77"/>
                <a:ea typeface="Helvetica Neue"/>
                <a:cs typeface="Helvetica Neue"/>
              </a:rPr>
              <a:t>AI</a:t>
            </a:r>
          </a:p>
        </p:txBody>
      </p:sp>
      <p:sp>
        <p:nvSpPr>
          <p:cNvPr id="17" name="TextBox 16">
            <a:extLst>
              <a:ext uri="{FF2B5EF4-FFF2-40B4-BE49-F238E27FC236}">
                <a16:creationId xmlns:a16="http://schemas.microsoft.com/office/drawing/2014/main" id="{351A64EF-71B8-D25A-D0A6-C67AF0F95498}"/>
              </a:ext>
            </a:extLst>
          </p:cNvPr>
          <p:cNvSpPr txBox="1"/>
          <p:nvPr/>
        </p:nvSpPr>
        <p:spPr>
          <a:xfrm>
            <a:off x="738178" y="5343001"/>
            <a:ext cx="1060700" cy="2479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pPr algn="r"/>
            <a:r>
              <a:rPr kumimoji="0" lang="en-US" sz="1100" u="none" strike="noStrike" kern="1200" cap="none" spc="0" normalizeH="0" baseline="0" noProof="0">
                <a:ln>
                  <a:noFill/>
                </a:ln>
                <a:solidFill>
                  <a:schemeClr val="tx1"/>
                </a:solidFill>
                <a:effectLst/>
                <a:uLnTx/>
                <a:uFillTx/>
                <a:latin typeface="IntelOne Text" panose="020B0503020203020204" pitchFamily="34" charset="77"/>
                <a:ea typeface="Helvetica Neue"/>
                <a:cs typeface="Helvetica Neue"/>
              </a:rPr>
              <a:t>Security</a:t>
            </a:r>
          </a:p>
        </p:txBody>
      </p:sp>
      <p:sp>
        <p:nvSpPr>
          <p:cNvPr id="18" name="TextBox 17">
            <a:extLst>
              <a:ext uri="{FF2B5EF4-FFF2-40B4-BE49-F238E27FC236}">
                <a16:creationId xmlns:a16="http://schemas.microsoft.com/office/drawing/2014/main" id="{72D89AAF-5093-B8B2-5BF2-81C2ECC7C6C1}"/>
              </a:ext>
            </a:extLst>
          </p:cNvPr>
          <p:cNvSpPr txBox="1"/>
          <p:nvPr/>
        </p:nvSpPr>
        <p:spPr>
          <a:xfrm>
            <a:off x="738178" y="5991337"/>
            <a:ext cx="1060700" cy="2479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pPr algn="r"/>
            <a:r>
              <a:rPr kumimoji="0" lang="en-US" sz="1100" u="none" strike="noStrike" kern="1200" cap="none" spc="0" normalizeH="0" baseline="0" noProof="0">
                <a:ln>
                  <a:noFill/>
                </a:ln>
                <a:solidFill>
                  <a:schemeClr val="tx1"/>
                </a:solidFill>
                <a:effectLst/>
                <a:uLnTx/>
                <a:uFillTx/>
                <a:latin typeface="IntelOne Text" panose="020B0503020203020204" pitchFamily="34" charset="77"/>
                <a:ea typeface="Helvetica Neue"/>
                <a:cs typeface="Helvetica Neue"/>
              </a:rPr>
              <a:t>Acceleration</a:t>
            </a:r>
          </a:p>
        </p:txBody>
      </p:sp>
      <p:sp>
        <p:nvSpPr>
          <p:cNvPr id="112" name="TextBox 111">
            <a:extLst>
              <a:ext uri="{FF2B5EF4-FFF2-40B4-BE49-F238E27FC236}">
                <a16:creationId xmlns:a16="http://schemas.microsoft.com/office/drawing/2014/main" id="{DDABC26C-EB9F-C7B2-DFEF-F308F87637B4}"/>
              </a:ext>
            </a:extLst>
          </p:cNvPr>
          <p:cNvSpPr txBox="1"/>
          <p:nvPr/>
        </p:nvSpPr>
        <p:spPr>
          <a:xfrm>
            <a:off x="7158125" y="5924295"/>
            <a:ext cx="4660566" cy="3105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r>
              <a:rPr lang="en-US" sz="1100">
                <a:solidFill>
                  <a:srgbClr val="76CEFF"/>
                </a:solidFill>
                <a:latin typeface="IntelOne Display Bold" panose="020B0803020203020204" pitchFamily="34" charset="0"/>
                <a:ea typeface="Helvetica Neue"/>
                <a:cs typeface="Helvetica Neue"/>
              </a:rPr>
              <a:t>Accelerated network processing</a:t>
            </a:r>
          </a:p>
          <a:p>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Intel® Dynamic Load Balancer (Intel® DLB)</a:t>
            </a:r>
          </a:p>
        </p:txBody>
      </p:sp>
      <p:sp>
        <p:nvSpPr>
          <p:cNvPr id="11" name="TextBox 10">
            <a:extLst>
              <a:ext uri="{FF2B5EF4-FFF2-40B4-BE49-F238E27FC236}">
                <a16:creationId xmlns:a16="http://schemas.microsoft.com/office/drawing/2014/main" id="{0BDC868C-73E6-B43D-EA7E-0759FB01C1CE}"/>
              </a:ext>
            </a:extLst>
          </p:cNvPr>
          <p:cNvSpPr txBox="1"/>
          <p:nvPr/>
        </p:nvSpPr>
        <p:spPr>
          <a:xfrm>
            <a:off x="8594358" y="4448045"/>
            <a:ext cx="3261880" cy="430887"/>
          </a:xfrm>
          <a:prstGeom prst="rect">
            <a:avLst/>
          </a:prstGeom>
          <a:noFill/>
        </p:spPr>
        <p:txBody>
          <a:bodyPr wrap="square" rtlCol="0" anchor="ctr">
            <a:spAutoFit/>
          </a:bodyPr>
          <a:lstStyle/>
          <a:p>
            <a:pPr algn="ctr"/>
            <a:r>
              <a:rPr kumimoji="0" lang="en-US" sz="1100" u="none" strike="noStrike" kern="1200" cap="none" spc="0" normalizeH="0" baseline="0" noProof="0">
                <a:ln>
                  <a:noFill/>
                </a:ln>
                <a:solidFill>
                  <a:srgbClr val="76CEFF"/>
                </a:solidFill>
                <a:effectLst/>
                <a:uLnTx/>
                <a:uFillTx/>
                <a:latin typeface="IntelOne Display Bold" panose="020B0803020203020204" pitchFamily="34" charset="0"/>
                <a:ea typeface="Helvetica Neue"/>
                <a:cs typeface="Helvetica Neue"/>
              </a:rPr>
              <a:t>Integer </a:t>
            </a:r>
            <a:r>
              <a:rPr lang="en-US" sz="1100">
                <a:solidFill>
                  <a:srgbClr val="76CEFF"/>
                </a:solidFill>
                <a:latin typeface="IntelOne Display Bold" panose="020B0803020203020204" pitchFamily="34" charset="0"/>
                <a:ea typeface="Helvetica Neue"/>
                <a:cs typeface="Helvetica Neue"/>
              </a:rPr>
              <a:t>Operations</a:t>
            </a:r>
            <a:r>
              <a:rPr kumimoji="0" lang="en-US" sz="1100" u="none" strike="noStrike" kern="1200" cap="none" spc="0" normalizeH="0" baseline="0" noProof="0" dirty="0">
                <a:ln>
                  <a:noFill/>
                </a:ln>
                <a:solidFill>
                  <a:srgbClr val="76CEFF"/>
                </a:solidFill>
                <a:effectLst/>
                <a:uLnTx/>
                <a:uFillTx/>
                <a:latin typeface="IntelOne Display Bold" panose="020B0803020203020204" pitchFamily="34" charset="0"/>
                <a:ea typeface="Helvetica Neue"/>
                <a:cs typeface="Helvetica Neue"/>
              </a:rPr>
              <a:t> Support</a:t>
            </a:r>
          </a:p>
          <a:p>
            <a:pPr algn="ctr"/>
            <a:r>
              <a:rPr kumimoji="0" lang="en-US" sz="1000" u="none" strike="noStrike" kern="1200" cap="none" spc="0" normalizeH="0" baseline="0" noProof="0" dirty="0">
                <a:ln>
                  <a:noFill/>
                </a:ln>
                <a:solidFill>
                  <a:schemeClr val="bg1"/>
                </a:solidFill>
                <a:effectLst/>
                <a:uLnTx/>
                <a:uFillTx/>
                <a:latin typeface="IntelOne Text Light" panose="020B0403020203020204" pitchFamily="34" charset="77"/>
                <a:ea typeface="Helvetica Neue"/>
                <a:cs typeface="Helvetica Neue"/>
              </a:rPr>
              <a:t>Intel® Advanced Vector Extensions (Intel® AVX2)</a:t>
            </a:r>
          </a:p>
        </p:txBody>
      </p:sp>
      <p:sp>
        <p:nvSpPr>
          <p:cNvPr id="5" name="TextBox 4">
            <a:extLst>
              <a:ext uri="{FF2B5EF4-FFF2-40B4-BE49-F238E27FC236}">
                <a16:creationId xmlns:a16="http://schemas.microsoft.com/office/drawing/2014/main" id="{317097E0-BD8C-8F22-F017-065C022703D6}"/>
              </a:ext>
            </a:extLst>
          </p:cNvPr>
          <p:cNvSpPr txBox="1"/>
          <p:nvPr/>
        </p:nvSpPr>
        <p:spPr>
          <a:xfrm>
            <a:off x="2755105" y="5125997"/>
            <a:ext cx="3566766" cy="415498"/>
          </a:xfrm>
          <a:prstGeom prst="rect">
            <a:avLst/>
          </a:prstGeom>
          <a:noFill/>
        </p:spPr>
        <p:txBody>
          <a:bodyPr wrap="square" lIns="0" rIns="0" rtlCol="0" anchor="ctr">
            <a:spAutoFit/>
          </a:bodyPr>
          <a:lstStyle/>
          <a:p>
            <a:pPr algn="r"/>
            <a:r>
              <a:rPr kumimoji="0" lang="en-US" sz="1100" u="none" strike="noStrike" kern="1200" cap="none" spc="0" normalizeH="0" baseline="0" noProof="0">
                <a:ln>
                  <a:noFill/>
                </a:ln>
                <a:solidFill>
                  <a:srgbClr val="76CEFF"/>
                </a:solidFill>
                <a:effectLst/>
                <a:uLnTx/>
                <a:uFillTx/>
                <a:latin typeface="IntelOne Display Bold" panose="020B0803020203020204" pitchFamily="34" charset="0"/>
                <a:ea typeface="Helvetica Neue"/>
                <a:cs typeface="Helvetica Neue"/>
              </a:rPr>
              <a:t>Application-level isolation</a:t>
            </a:r>
            <a:r>
              <a:rPr kumimoji="0" lang="en-US" sz="1100" b="1" u="none" strike="noStrike" kern="1200" cap="none" spc="0" normalizeH="0" baseline="0" noProof="0">
                <a:ln>
                  <a:noFill/>
                </a:ln>
                <a:solidFill>
                  <a:srgbClr val="76CEFF"/>
                </a:solidFill>
                <a:effectLst/>
                <a:uLnTx/>
                <a:uFillTx/>
                <a:latin typeface="IntelOne Text Bold" panose="020B0503020203020204" pitchFamily="34" charset="77"/>
                <a:ea typeface="Helvetica Neue"/>
                <a:cs typeface="Helvetica Neue"/>
              </a:rPr>
              <a:t> </a:t>
            </a:r>
          </a:p>
          <a:p>
            <a:pPr algn="r"/>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 Intel® Software Guard Extensions (Intel® SGX)</a:t>
            </a:r>
          </a:p>
        </p:txBody>
      </p:sp>
      <p:sp>
        <p:nvSpPr>
          <p:cNvPr id="7" name="TextBox 6">
            <a:extLst>
              <a:ext uri="{FF2B5EF4-FFF2-40B4-BE49-F238E27FC236}">
                <a16:creationId xmlns:a16="http://schemas.microsoft.com/office/drawing/2014/main" id="{729C5D8F-DDCA-8558-6B0C-2CAD2CEAC71B}"/>
              </a:ext>
            </a:extLst>
          </p:cNvPr>
          <p:cNvSpPr txBox="1"/>
          <p:nvPr/>
        </p:nvSpPr>
        <p:spPr>
          <a:xfrm>
            <a:off x="7127647" y="5124672"/>
            <a:ext cx="4204126" cy="415498"/>
          </a:xfrm>
          <a:prstGeom prst="rect">
            <a:avLst/>
          </a:prstGeom>
          <a:noFill/>
        </p:spPr>
        <p:txBody>
          <a:bodyPr wrap="square" lIns="0" rIns="0" rtlCol="0" anchor="ctr">
            <a:spAutoFit/>
          </a:bodyPr>
          <a:lstStyle/>
          <a:p>
            <a:r>
              <a:rPr kumimoji="0" lang="en-US" sz="1100" u="none" strike="noStrike" kern="1200" cap="none" spc="0" normalizeH="0" baseline="0" noProof="0">
                <a:ln>
                  <a:noFill/>
                </a:ln>
                <a:solidFill>
                  <a:srgbClr val="76CEFF"/>
                </a:solidFill>
                <a:effectLst/>
                <a:uLnTx/>
                <a:uFillTx/>
                <a:latin typeface="IntelOne Display Bold" panose="020B0803020203020204" pitchFamily="34" charset="0"/>
                <a:ea typeface="Helvetica Neue"/>
                <a:cs typeface="Helvetica Neue"/>
              </a:rPr>
              <a:t>Virtual machine (VM) isolation &amp; confidentiality </a:t>
            </a:r>
          </a:p>
          <a:p>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Intel® Trust Domain Extensions (Intel® TDX)*</a:t>
            </a:r>
          </a:p>
        </p:txBody>
      </p:sp>
      <p:sp>
        <p:nvSpPr>
          <p:cNvPr id="14" name="TextBox 13">
            <a:extLst>
              <a:ext uri="{FF2B5EF4-FFF2-40B4-BE49-F238E27FC236}">
                <a16:creationId xmlns:a16="http://schemas.microsoft.com/office/drawing/2014/main" id="{9A4E1CA4-3EA0-722B-0F57-68F2814439E3}"/>
              </a:ext>
            </a:extLst>
          </p:cNvPr>
          <p:cNvSpPr txBox="1"/>
          <p:nvPr/>
        </p:nvSpPr>
        <p:spPr>
          <a:xfrm>
            <a:off x="6554352" y="5096867"/>
            <a:ext cx="308557" cy="439350"/>
          </a:xfrm>
          <a:prstGeom prst="rect">
            <a:avLst/>
          </a:prstGeom>
          <a:noFill/>
        </p:spPr>
        <p:txBody>
          <a:bodyPr wrap="square" rtlCol="0" anchor="ctr">
            <a:spAutoFit/>
          </a:bodyPr>
          <a:lstStyle/>
          <a:p>
            <a:pPr algn="ctr"/>
            <a:r>
              <a:rPr kumimoji="0" lang="en-US" sz="3200" u="none" strike="noStrike" kern="1200" cap="none" spc="0" normalizeH="0" baseline="0" noProof="0">
                <a:ln>
                  <a:noFill/>
                </a:ln>
                <a:solidFill>
                  <a:srgbClr val="0068B5"/>
                </a:solidFill>
                <a:effectLst/>
                <a:uLnTx/>
                <a:uFillTx/>
                <a:latin typeface="IntelOne Text Light" panose="020B0403020203020204" pitchFamily="34" charset="77"/>
                <a:ea typeface="Helvetica Neue"/>
                <a:cs typeface="Helvetica Neue"/>
              </a:rPr>
              <a:t>+</a:t>
            </a:r>
          </a:p>
        </p:txBody>
      </p:sp>
      <p:sp>
        <p:nvSpPr>
          <p:cNvPr id="46" name="TextBox 45">
            <a:extLst>
              <a:ext uri="{FF2B5EF4-FFF2-40B4-BE49-F238E27FC236}">
                <a16:creationId xmlns:a16="http://schemas.microsoft.com/office/drawing/2014/main" id="{9660BF41-75DF-97B3-0E4C-0C627B64CB8C}"/>
              </a:ext>
            </a:extLst>
          </p:cNvPr>
          <p:cNvSpPr txBox="1"/>
          <p:nvPr/>
        </p:nvSpPr>
        <p:spPr>
          <a:xfrm>
            <a:off x="2029577" y="3942708"/>
            <a:ext cx="3233721" cy="246221"/>
          </a:xfrm>
          <a:prstGeom prst="rect">
            <a:avLst/>
          </a:prstGeom>
          <a:noFill/>
        </p:spPr>
        <p:txBody>
          <a:bodyPr wrap="square" rtlCol="0" anchor="ctr">
            <a:spAutoFit/>
          </a:bodyPr>
          <a:lstStyle/>
          <a:p>
            <a:pPr algn="ctr"/>
            <a:r>
              <a:rPr lang="en-US" sz="1000">
                <a:solidFill>
                  <a:schemeClr val="bg1"/>
                </a:solidFill>
                <a:latin typeface="IntelOne Text Light" panose="020B0403020203020204" pitchFamily="34" charset="77"/>
                <a:cs typeface="Helvetica Neue"/>
              </a:rPr>
              <a:t>DDR5</a:t>
            </a:r>
          </a:p>
        </p:txBody>
      </p:sp>
      <p:sp>
        <p:nvSpPr>
          <p:cNvPr id="47" name="TextBox 46">
            <a:extLst>
              <a:ext uri="{FF2B5EF4-FFF2-40B4-BE49-F238E27FC236}">
                <a16:creationId xmlns:a16="http://schemas.microsoft.com/office/drawing/2014/main" id="{24430264-0D50-250B-10D6-C8A5965D485F}"/>
              </a:ext>
            </a:extLst>
          </p:cNvPr>
          <p:cNvSpPr txBox="1"/>
          <p:nvPr/>
        </p:nvSpPr>
        <p:spPr>
          <a:xfrm>
            <a:off x="8601582" y="3942708"/>
            <a:ext cx="3254656" cy="246221"/>
          </a:xfrm>
          <a:prstGeom prst="rect">
            <a:avLst/>
          </a:prstGeom>
          <a:noFill/>
        </p:spPr>
        <p:txBody>
          <a:bodyPr wrap="square" rtlCol="0" anchor="ctr">
            <a:spAutoFit/>
          </a:bodyPr>
          <a:lstStyle/>
          <a:p>
            <a:pPr algn="ctr"/>
            <a:r>
              <a:rPr lang="en-US" sz="1000">
                <a:solidFill>
                  <a:schemeClr val="bg1"/>
                </a:solidFill>
                <a:latin typeface="IntelOne Text Light" panose="020B0403020203020204" pitchFamily="34" charset="77"/>
                <a:cs typeface="Helvetica Neue"/>
              </a:rPr>
              <a:t>DDR5</a:t>
            </a:r>
          </a:p>
        </p:txBody>
      </p:sp>
      <p:cxnSp>
        <p:nvCxnSpPr>
          <p:cNvPr id="53" name="Straight Connector 52">
            <a:extLst>
              <a:ext uri="{FF2B5EF4-FFF2-40B4-BE49-F238E27FC236}">
                <a16:creationId xmlns:a16="http://schemas.microsoft.com/office/drawing/2014/main" id="{90A41D9C-C7EE-743E-44F6-C6E7F5F24F0B}"/>
              </a:ext>
            </a:extLst>
          </p:cNvPr>
          <p:cNvCxnSpPr>
            <a:cxnSpLocks/>
          </p:cNvCxnSpPr>
          <p:nvPr/>
        </p:nvCxnSpPr>
        <p:spPr>
          <a:xfrm>
            <a:off x="8542249" y="2602575"/>
            <a:ext cx="0" cy="2377440"/>
          </a:xfrm>
          <a:prstGeom prst="line">
            <a:avLst/>
          </a:prstGeom>
          <a:ln w="12700">
            <a:solidFill>
              <a:schemeClr val="bg1">
                <a:alpha val="3505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9EDC5E12-F886-4271-A748-CA7E6D062EDE}"/>
              </a:ext>
            </a:extLst>
          </p:cNvPr>
          <p:cNvSpPr txBox="1"/>
          <p:nvPr/>
        </p:nvSpPr>
        <p:spPr>
          <a:xfrm>
            <a:off x="2023228" y="4378795"/>
            <a:ext cx="6564260" cy="569387"/>
          </a:xfrm>
          <a:prstGeom prst="rect">
            <a:avLst/>
          </a:prstGeom>
          <a:noFill/>
        </p:spPr>
        <p:txBody>
          <a:bodyPr wrap="square" rtlCol="0" anchor="ctr">
            <a:spAutoFit/>
          </a:bodyPr>
          <a:lstStyle/>
          <a:p>
            <a:pPr algn="ctr"/>
            <a:r>
              <a:rPr kumimoji="0" lang="en-US" sz="1100" b="1" u="none" strike="noStrike" kern="1200" cap="none" spc="0" normalizeH="0" baseline="0" noProof="0">
                <a:ln>
                  <a:noFill/>
                </a:ln>
                <a:solidFill>
                  <a:srgbClr val="76CEFF"/>
                </a:solidFill>
                <a:effectLst/>
                <a:uLnTx/>
                <a:uFillTx/>
                <a:latin typeface="IntelOne Display Bold" panose="020B0803020203020204" pitchFamily="34" charset="0"/>
                <a:ea typeface="Helvetica Neue"/>
                <a:cs typeface="IntelOne Display AR Medium" panose="020B0703020203020204" pitchFamily="34" charset="-78"/>
              </a:rPr>
              <a:t>Accelerated Inferencing</a:t>
            </a:r>
            <a:endParaRPr lang="en-US" sz="1100">
              <a:latin typeface="IntelOne Display Bold" panose="020B0803020203020204" pitchFamily="34" charset="0"/>
              <a:cs typeface="IntelOne Display AR Medium" panose="020B0703020203020204" pitchFamily="34" charset="-78"/>
            </a:endParaRPr>
          </a:p>
          <a:p>
            <a:pPr algn="ctr"/>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Intel® Advanced Matrix Extensions (Intel® AMX</a:t>
            </a:r>
            <a:r>
              <a:rPr lang="en-US" sz="1000">
                <a:solidFill>
                  <a:schemeClr val="bg1"/>
                </a:solidFill>
                <a:latin typeface="IntelOne Text Light" panose="020B0403020203020204" pitchFamily="34" charset="77"/>
                <a:ea typeface="Helvetica Neue"/>
                <a:cs typeface="Helvetica Neue"/>
              </a:rPr>
              <a:t> – FP16 for Xeon 6)</a:t>
            </a:r>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  and </a:t>
            </a:r>
          </a:p>
          <a:p>
            <a:pPr algn="ctr"/>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Intel® Advanced Vector Extensions (Intel®AVX-512)</a:t>
            </a:r>
          </a:p>
        </p:txBody>
      </p:sp>
      <p:sp>
        <p:nvSpPr>
          <p:cNvPr id="80" name="TextBox 79">
            <a:extLst>
              <a:ext uri="{FF2B5EF4-FFF2-40B4-BE49-F238E27FC236}">
                <a16:creationId xmlns:a16="http://schemas.microsoft.com/office/drawing/2014/main" id="{83D50A9D-384B-0E70-2433-15B1A80C3FA4}"/>
              </a:ext>
            </a:extLst>
          </p:cNvPr>
          <p:cNvSpPr txBox="1"/>
          <p:nvPr/>
        </p:nvSpPr>
        <p:spPr>
          <a:xfrm>
            <a:off x="869920" y="5924296"/>
            <a:ext cx="5491137" cy="2771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anchor="ctr">
            <a:noAutofit/>
          </a:bodyPr>
          <a:lstStyle/>
          <a:p>
            <a:pPr algn="r"/>
            <a:r>
              <a:rPr kumimoji="0" lang="en-US" sz="1100" u="none" strike="noStrike" kern="1200" cap="none" spc="0" normalizeH="0" baseline="0" noProof="0">
                <a:ln>
                  <a:noFill/>
                </a:ln>
                <a:solidFill>
                  <a:srgbClr val="76CEFF"/>
                </a:solidFill>
                <a:effectLst/>
                <a:uLnTx/>
                <a:uFillTx/>
                <a:latin typeface="IntelOne Display Bold" panose="020B0803020203020204" pitchFamily="34" charset="0"/>
                <a:ea typeface="Helvetica Neue"/>
                <a:cs typeface="Helvetica Neue"/>
              </a:rPr>
              <a:t>Accelerated cryptography &amp; compression</a:t>
            </a:r>
            <a:r>
              <a:rPr kumimoji="0" lang="en-US" sz="1100" b="1" u="none" strike="noStrike" kern="1200" cap="none" spc="0" normalizeH="0" baseline="0" noProof="0">
                <a:ln>
                  <a:noFill/>
                </a:ln>
                <a:solidFill>
                  <a:srgbClr val="76CEFF"/>
                </a:solidFill>
                <a:effectLst/>
                <a:uLnTx/>
                <a:uFillTx/>
                <a:latin typeface="IntelOne Text Bold" panose="020B0503020203020204" pitchFamily="34" charset="77"/>
                <a:ea typeface="Helvetica Neue"/>
                <a:cs typeface="Helvetica Neue"/>
              </a:rPr>
              <a:t> </a:t>
            </a:r>
          </a:p>
          <a:p>
            <a:pPr algn="r"/>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 Intel® </a:t>
            </a:r>
            <a:r>
              <a:rPr kumimoji="0" lang="en-US" sz="1000" u="none" strike="noStrike" kern="1200" cap="none" spc="0" normalizeH="0" baseline="0" noProof="0" err="1">
                <a:ln>
                  <a:noFill/>
                </a:ln>
                <a:solidFill>
                  <a:schemeClr val="bg1"/>
                </a:solidFill>
                <a:effectLst/>
                <a:uLnTx/>
                <a:uFillTx/>
                <a:latin typeface="IntelOne Text Light" panose="020B0403020203020204" pitchFamily="34" charset="77"/>
                <a:ea typeface="Helvetica Neue"/>
                <a:cs typeface="Helvetica Neue"/>
              </a:rPr>
              <a:t>QuickAssist</a:t>
            </a:r>
            <a:r>
              <a:rPr kumimoji="0" lang="en-US" sz="1000" u="none" strike="noStrike" kern="1200" cap="none" spc="0" normalizeH="0" baseline="0" noProof="0">
                <a:ln>
                  <a:noFill/>
                </a:ln>
                <a:solidFill>
                  <a:schemeClr val="bg1"/>
                </a:solidFill>
                <a:effectLst/>
                <a:uLnTx/>
                <a:uFillTx/>
                <a:latin typeface="IntelOne Text Light" panose="020B0403020203020204" pitchFamily="34" charset="77"/>
                <a:ea typeface="Helvetica Neue"/>
                <a:cs typeface="Helvetica Neue"/>
              </a:rPr>
              <a:t> Technology (Intel® QAT)</a:t>
            </a:r>
          </a:p>
        </p:txBody>
      </p:sp>
      <p:sp>
        <p:nvSpPr>
          <p:cNvPr id="3" name="TextBox 2">
            <a:extLst>
              <a:ext uri="{FF2B5EF4-FFF2-40B4-BE49-F238E27FC236}">
                <a16:creationId xmlns:a16="http://schemas.microsoft.com/office/drawing/2014/main" id="{C341A2B7-C812-BA6A-279E-AC1B3697A680}"/>
              </a:ext>
            </a:extLst>
          </p:cNvPr>
          <p:cNvSpPr txBox="1"/>
          <p:nvPr/>
        </p:nvSpPr>
        <p:spPr>
          <a:xfrm>
            <a:off x="8808347" y="6642556"/>
            <a:ext cx="3365939" cy="215444"/>
          </a:xfrm>
          <a:prstGeom prst="rect">
            <a:avLst/>
          </a:prstGeom>
          <a:noFill/>
        </p:spPr>
        <p:txBody>
          <a:bodyPr wrap="square" rtlCol="0">
            <a:spAutoFit/>
          </a:bodyPr>
          <a:lstStyle/>
          <a:p>
            <a:r>
              <a:rPr lang="en-US" sz="800"/>
              <a:t>*Intel TDX Connect supported on Intel Xeon 6 with P-cores</a:t>
            </a:r>
          </a:p>
        </p:txBody>
      </p:sp>
      <p:sp>
        <p:nvSpPr>
          <p:cNvPr id="10" name="TextBox 9">
            <a:extLst>
              <a:ext uri="{FF2B5EF4-FFF2-40B4-BE49-F238E27FC236}">
                <a16:creationId xmlns:a16="http://schemas.microsoft.com/office/drawing/2014/main" id="{830DB426-F524-3EC7-8DC3-BE824FA42C01}"/>
              </a:ext>
            </a:extLst>
          </p:cNvPr>
          <p:cNvSpPr txBox="1"/>
          <p:nvPr/>
        </p:nvSpPr>
        <p:spPr>
          <a:xfrm>
            <a:off x="6554352" y="5822935"/>
            <a:ext cx="308557" cy="439350"/>
          </a:xfrm>
          <a:prstGeom prst="rect">
            <a:avLst/>
          </a:prstGeom>
          <a:noFill/>
        </p:spPr>
        <p:txBody>
          <a:bodyPr wrap="square" rtlCol="0" anchor="ctr">
            <a:spAutoFit/>
          </a:bodyPr>
          <a:lstStyle/>
          <a:p>
            <a:pPr algn="ctr"/>
            <a:r>
              <a:rPr kumimoji="0" lang="en-US" sz="3200" u="none" strike="noStrike" kern="1200" cap="none" spc="0" normalizeH="0" baseline="0" noProof="0">
                <a:ln>
                  <a:noFill/>
                </a:ln>
                <a:solidFill>
                  <a:srgbClr val="0068B5"/>
                </a:solidFill>
                <a:effectLst/>
                <a:uLnTx/>
                <a:uFillTx/>
                <a:latin typeface="IntelOne Text Light" panose="020B0403020203020204" pitchFamily="34" charset="77"/>
                <a:ea typeface="Helvetica Neue"/>
                <a:cs typeface="Helvetica Neue"/>
              </a:rPr>
              <a:t>+</a:t>
            </a:r>
          </a:p>
        </p:txBody>
      </p:sp>
    </p:spTree>
    <p:extLst>
      <p:ext uri="{BB962C8B-B14F-4D97-AF65-F5344CB8AC3E}">
        <p14:creationId xmlns:p14="http://schemas.microsoft.com/office/powerpoint/2010/main" val="183842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160">
            <a:extLst>
              <a:ext uri="{FF2B5EF4-FFF2-40B4-BE49-F238E27FC236}">
                <a16:creationId xmlns:a16="http://schemas.microsoft.com/office/drawing/2014/main" id="{89B5DE10-D4DC-1148-43B8-1063F5CC0EC6}"/>
              </a:ext>
            </a:extLst>
          </p:cNvPr>
          <p:cNvSpPr txBox="1"/>
          <p:nvPr/>
        </p:nvSpPr>
        <p:spPr>
          <a:xfrm>
            <a:off x="6099057" y="1216283"/>
            <a:ext cx="5886997" cy="271915"/>
          </a:xfrm>
          <a:prstGeom prst="rect">
            <a:avLst/>
          </a:prstGeom>
          <a:noFill/>
          <a:ln w="12700">
            <a:solidFill>
              <a:srgbClr val="0068B5"/>
            </a:solidFill>
          </a:ln>
        </p:spPr>
        <p:txBody>
          <a:bodyPr wrap="square" lIns="0" tIns="0" rIns="0" bIns="0" rtlCol="0" anchor="ctr" anchorCtr="0">
            <a:noAutofit/>
          </a:bodyPr>
          <a:lstStyle/>
          <a:p>
            <a:pPr algn="ctr"/>
            <a:r>
              <a:rPr lang="en-US" sz="1300">
                <a:solidFill>
                  <a:schemeClr val="accent1"/>
                </a:solidFill>
                <a:latin typeface="IntelOne Display Regular" panose="020B0503020203020204" pitchFamily="34" charset="77"/>
              </a:rPr>
              <a:t>From 2</a:t>
            </a:r>
            <a:r>
              <a:rPr lang="en-US" sz="1300" baseline="30000">
                <a:solidFill>
                  <a:schemeClr val="accent1"/>
                </a:solidFill>
                <a:latin typeface="IntelOne Display Regular" panose="020B0503020203020204" pitchFamily="34" charset="77"/>
              </a:rPr>
              <a:t>nd</a:t>
            </a:r>
            <a:r>
              <a:rPr lang="en-US" sz="1300">
                <a:solidFill>
                  <a:schemeClr val="accent1"/>
                </a:solidFill>
                <a:latin typeface="IntelOne Display Regular" panose="020B0503020203020204" pitchFamily="34" charset="77"/>
              </a:rPr>
              <a:t> Gen Intel Xeon to Intel Xeon 6900 with P-cores</a:t>
            </a:r>
          </a:p>
        </p:txBody>
      </p:sp>
      <p:sp>
        <p:nvSpPr>
          <p:cNvPr id="11" name="TextBox 10">
            <a:extLst>
              <a:ext uri="{FF2B5EF4-FFF2-40B4-BE49-F238E27FC236}">
                <a16:creationId xmlns:a16="http://schemas.microsoft.com/office/drawing/2014/main" id="{80D4FA4C-503C-B5FD-756D-05F060CE068B}"/>
              </a:ext>
            </a:extLst>
          </p:cNvPr>
          <p:cNvSpPr txBox="1"/>
          <p:nvPr/>
        </p:nvSpPr>
        <p:spPr>
          <a:xfrm>
            <a:off x="6341622" y="6433395"/>
            <a:ext cx="5761699" cy="338554"/>
          </a:xfrm>
          <a:prstGeom prst="rect">
            <a:avLst/>
          </a:prstGeom>
          <a:noFill/>
        </p:spPr>
        <p:txBody>
          <a:bodyPr wrap="square" lIns="0" tIns="45720" rIns="91440" bIns="4572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IntelOne Text" panose="020B0503020203020204" pitchFamily="34" charset="0"/>
                <a:cs typeface="Helvetica Neue"/>
              </a:rPr>
              <a:t>*B</a:t>
            </a:r>
            <a:r>
              <a:rPr lang="en-US" sz="800" dirty="0"/>
              <a:t>ased on US energy costs, e</a:t>
            </a:r>
            <a:r>
              <a:rPr kumimoji="0" lang="en-US" sz="800" b="0" i="0" u="none" strike="noStrike" kern="1200" cap="none" spc="0" normalizeH="0" baseline="0" noProof="0" dirty="0" err="1">
                <a:ln>
                  <a:noFill/>
                </a:ln>
                <a:effectLst/>
                <a:uLnTx/>
                <a:uFillTx/>
                <a:latin typeface="IntelOne Text" panose="020B0503020203020204" pitchFamily="34" charset="0"/>
                <a:cs typeface="Helvetica Neue"/>
              </a:rPr>
              <a:t>stimated</a:t>
            </a:r>
            <a:r>
              <a:rPr kumimoji="0" lang="en-US" sz="800" b="0" i="0" u="none" strike="noStrike" kern="1200" cap="none" spc="0" normalizeH="0" baseline="0" noProof="0" dirty="0">
                <a:ln>
                  <a:noFill/>
                </a:ln>
                <a:effectLst/>
                <a:uLnTx/>
                <a:uFillTx/>
                <a:latin typeface="IntelOne Text" panose="020B0503020203020204" pitchFamily="34" charset="0"/>
                <a:cs typeface="Helvetica Neue"/>
              </a:rPr>
              <a:t> over 4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IntelOne Text" panose="020B0503020203020204" pitchFamily="34" charset="0"/>
                <a:cs typeface="Helvetica Neue"/>
              </a:rPr>
              <a:t>P</a:t>
            </a:r>
            <a:r>
              <a:rPr kumimoji="0" lang="en-US" sz="800" b="0" i="0" u="none" strike="noStrike" kern="1200" cap="none" spc="0" normalizeH="0" baseline="0" noProof="0" dirty="0" err="1">
                <a:ln>
                  <a:noFill/>
                </a:ln>
                <a:effectLst/>
                <a:uLnTx/>
                <a:uFillTx/>
                <a:latin typeface="IntelOne Text" panose="020B0503020203020204" pitchFamily="34" charset="0"/>
                <a:cs typeface="Helvetica Neue"/>
              </a:rPr>
              <a:t>erformance</a:t>
            </a:r>
            <a:r>
              <a:rPr kumimoji="0" lang="en-US" sz="800" b="0" i="0" u="none" strike="noStrike" kern="1200" cap="none" spc="0" normalizeH="0" baseline="0" noProof="0" dirty="0">
                <a:ln>
                  <a:noFill/>
                </a:ln>
                <a:effectLst/>
                <a:uLnTx/>
                <a:uFillTx/>
                <a:latin typeface="IntelOne Text" panose="020B0503020203020204" pitchFamily="34" charset="0"/>
                <a:cs typeface="Helvetica Neue"/>
              </a:rPr>
              <a:t> varies by use, configuration and other factors.</a:t>
            </a:r>
            <a:r>
              <a:rPr lang="en-US" sz="800" dirty="0">
                <a:latin typeface="IntelOne Text Medium" panose="020B0703020203020204" pitchFamily="34" charset="0"/>
                <a:cs typeface="Helvetica Neue"/>
              </a:rPr>
              <a:t>    </a:t>
            </a:r>
            <a:r>
              <a:rPr kumimoji="0" lang="en-US" sz="800" b="0" i="0" u="none" strike="noStrike" kern="1200" cap="none" spc="0" normalizeH="0" baseline="0" noProof="0" dirty="0">
                <a:ln>
                  <a:noFill/>
                </a:ln>
                <a:effectLst/>
                <a:uLnTx/>
                <a:uFillTx/>
                <a:latin typeface="IntelOne Text Medium" panose="020B0703020203020204" pitchFamily="34" charset="0"/>
                <a:cs typeface="Helvetica Neue"/>
              </a:rPr>
              <a:t>|    </a:t>
            </a:r>
            <a:r>
              <a:rPr kumimoji="0" lang="en-US" sz="800" b="0" i="0" u="none" strike="noStrike" kern="1200" cap="none" spc="0" normalizeH="0" baseline="0" noProof="0" dirty="0">
                <a:ln>
                  <a:noFill/>
                </a:ln>
                <a:effectLst/>
                <a:uLnTx/>
                <a:uFillTx/>
                <a:latin typeface="IntelOne Text" panose="020B0503020203020204" pitchFamily="34" charset="0"/>
                <a:cs typeface="Helvetica Neue"/>
              </a:rPr>
              <a:t>Please reference Intel Node TCO &amp; Power Calculator</a:t>
            </a:r>
          </a:p>
        </p:txBody>
      </p:sp>
      <p:sp>
        <p:nvSpPr>
          <p:cNvPr id="12" name="Title 3">
            <a:extLst>
              <a:ext uri="{FF2B5EF4-FFF2-40B4-BE49-F238E27FC236}">
                <a16:creationId xmlns:a16="http://schemas.microsoft.com/office/drawing/2014/main" id="{E0DE8E81-2997-03C4-CB91-EE56D2443874}"/>
              </a:ext>
            </a:extLst>
          </p:cNvPr>
          <p:cNvSpPr txBox="1">
            <a:spLocks/>
          </p:cNvSpPr>
          <p:nvPr/>
        </p:nvSpPr>
        <p:spPr>
          <a:xfrm>
            <a:off x="422714" y="154393"/>
            <a:ext cx="7958710"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Modernize for a Datacenter Transformation</a:t>
            </a:r>
          </a:p>
        </p:txBody>
      </p:sp>
      <p:sp>
        <p:nvSpPr>
          <p:cNvPr id="20" name="TextBox 19">
            <a:extLst>
              <a:ext uri="{FF2B5EF4-FFF2-40B4-BE49-F238E27FC236}">
                <a16:creationId xmlns:a16="http://schemas.microsoft.com/office/drawing/2014/main" id="{BB97E533-CE7F-B3B2-7B4F-CB457A55F1F7}"/>
              </a:ext>
            </a:extLst>
          </p:cNvPr>
          <p:cNvSpPr txBox="1"/>
          <p:nvPr/>
        </p:nvSpPr>
        <p:spPr>
          <a:xfrm>
            <a:off x="422714" y="542356"/>
            <a:ext cx="7445642" cy="461665"/>
          </a:xfrm>
          <a:prstGeom prst="rect">
            <a:avLst/>
          </a:prstGeom>
          <a:noFill/>
        </p:spPr>
        <p:txBody>
          <a:bodyPr wrap="square" lIns="0">
            <a:spAutoFit/>
          </a:bodyPr>
          <a:lstStyle/>
          <a:p>
            <a:r>
              <a:rPr kumimoji="0" lang="en-US" sz="1200" u="none" strike="noStrike" kern="1200" cap="none" spc="0" normalizeH="0" baseline="0" noProof="0">
                <a:ln>
                  <a:noFill/>
                </a:ln>
                <a:effectLst/>
                <a:uLnTx/>
                <a:uFillTx/>
                <a:latin typeface="IntelOne Text" panose="020B0503020203020204" pitchFamily="34" charset="77"/>
              </a:rPr>
              <a:t>Make room to expand your AI infrastructure. Consolidate your data center with Intel® Xeon® processors to save </a:t>
            </a:r>
            <a:r>
              <a:rPr lang="en-US" sz="1200">
                <a:latin typeface="IntelOne Text" panose="020B0503020203020204" pitchFamily="34" charset="77"/>
              </a:rPr>
              <a:t>s</a:t>
            </a:r>
            <a:r>
              <a:rPr kumimoji="0" lang="en-US" sz="1200" u="none" strike="noStrike" kern="1200" cap="none" spc="0" normalizeH="0" baseline="0" noProof="0">
                <a:ln>
                  <a:noFill/>
                </a:ln>
                <a:effectLst/>
                <a:uLnTx/>
                <a:uFillTx/>
                <a:latin typeface="IntelOne Text" panose="020B0503020203020204" pitchFamily="34" charset="77"/>
              </a:rPr>
              <a:t>pace, reduce costs, and take on new workloads. </a:t>
            </a:r>
          </a:p>
        </p:txBody>
      </p:sp>
      <p:sp>
        <p:nvSpPr>
          <p:cNvPr id="2" name="Rectangle 1">
            <a:extLst>
              <a:ext uri="{FF2B5EF4-FFF2-40B4-BE49-F238E27FC236}">
                <a16:creationId xmlns:a16="http://schemas.microsoft.com/office/drawing/2014/main" id="{9BF33257-4A62-6ECC-BCEC-166FCE3431A1}"/>
              </a:ext>
            </a:extLst>
          </p:cNvPr>
          <p:cNvSpPr/>
          <p:nvPr/>
        </p:nvSpPr>
        <p:spPr>
          <a:xfrm>
            <a:off x="-3" y="-1"/>
            <a:ext cx="306695" cy="30669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62733E50-ACEC-582F-F095-E3E44E466C14}"/>
              </a:ext>
            </a:extLst>
          </p:cNvPr>
          <p:cNvSpPr/>
          <p:nvPr/>
        </p:nvSpPr>
        <p:spPr>
          <a:xfrm>
            <a:off x="6088970" y="3973271"/>
            <a:ext cx="5906025" cy="1993311"/>
          </a:xfrm>
          <a:prstGeom prst="rect">
            <a:avLst/>
          </a:prstGeom>
          <a:gradFill>
            <a:gsLst>
              <a:gs pos="0">
                <a:srgbClr val="00285A"/>
              </a:gs>
              <a:gs pos="35000">
                <a:srgbClr val="004A8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3EA548BD-4513-57D8-05AF-5160961BB6B6}"/>
              </a:ext>
            </a:extLst>
          </p:cNvPr>
          <p:cNvSpPr/>
          <p:nvPr/>
        </p:nvSpPr>
        <p:spPr>
          <a:xfrm>
            <a:off x="1378180" y="3973271"/>
            <a:ext cx="4400636" cy="1993311"/>
          </a:xfrm>
          <a:prstGeom prst="rect">
            <a:avLst/>
          </a:prstGeom>
          <a:gradFill>
            <a:gsLst>
              <a:gs pos="0">
                <a:srgbClr val="004A86"/>
              </a:gs>
              <a:gs pos="35000">
                <a:srgbClr val="0068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AAB79B39-6BA7-7428-AB00-DB7A37B2ECE2}"/>
              </a:ext>
            </a:extLst>
          </p:cNvPr>
          <p:cNvSpPr/>
          <p:nvPr/>
        </p:nvSpPr>
        <p:spPr>
          <a:xfrm>
            <a:off x="0" y="4224803"/>
            <a:ext cx="11988965" cy="920687"/>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a:extLst>
              <a:ext uri="{FF2B5EF4-FFF2-40B4-BE49-F238E27FC236}">
                <a16:creationId xmlns:a16="http://schemas.microsoft.com/office/drawing/2014/main" id="{7814C49B-4854-908B-99EA-C7E02A52154C}"/>
              </a:ext>
            </a:extLst>
          </p:cNvPr>
          <p:cNvSpPr txBox="1"/>
          <p:nvPr/>
        </p:nvSpPr>
        <p:spPr>
          <a:xfrm>
            <a:off x="5933445" y="4309573"/>
            <a:ext cx="1618673"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18 (64%)</a:t>
            </a:r>
          </a:p>
        </p:txBody>
      </p:sp>
      <p:sp>
        <p:nvSpPr>
          <p:cNvPr id="208" name="TextBox 207">
            <a:extLst>
              <a:ext uri="{FF2B5EF4-FFF2-40B4-BE49-F238E27FC236}">
                <a16:creationId xmlns:a16="http://schemas.microsoft.com/office/drawing/2014/main" id="{495B4F1C-39EB-6830-59A5-BCA0D7CC0FF6}"/>
              </a:ext>
            </a:extLst>
          </p:cNvPr>
          <p:cNvSpPr txBox="1"/>
          <p:nvPr/>
        </p:nvSpPr>
        <p:spPr>
          <a:xfrm>
            <a:off x="6361749" y="4811470"/>
            <a:ext cx="917591" cy="229326"/>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33%</a:t>
            </a:r>
          </a:p>
        </p:txBody>
      </p:sp>
      <p:sp>
        <p:nvSpPr>
          <p:cNvPr id="209" name="TextBox 208">
            <a:extLst>
              <a:ext uri="{FF2B5EF4-FFF2-40B4-BE49-F238E27FC236}">
                <a16:creationId xmlns:a16="http://schemas.microsoft.com/office/drawing/2014/main" id="{2AAF9A9C-15AD-E34C-2E3C-CB04D30A04AE}"/>
              </a:ext>
            </a:extLst>
          </p:cNvPr>
          <p:cNvSpPr txBox="1"/>
          <p:nvPr/>
        </p:nvSpPr>
        <p:spPr>
          <a:xfrm>
            <a:off x="6350432" y="5184062"/>
            <a:ext cx="94022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45%</a:t>
            </a:r>
          </a:p>
        </p:txBody>
      </p:sp>
      <p:sp>
        <p:nvSpPr>
          <p:cNvPr id="210" name="TextBox 209">
            <a:extLst>
              <a:ext uri="{FF2B5EF4-FFF2-40B4-BE49-F238E27FC236}">
                <a16:creationId xmlns:a16="http://schemas.microsoft.com/office/drawing/2014/main" id="{60AA7745-736F-18FD-17F3-438407FD1ED4}"/>
              </a:ext>
            </a:extLst>
          </p:cNvPr>
          <p:cNvSpPr txBox="1"/>
          <p:nvPr/>
        </p:nvSpPr>
        <p:spPr>
          <a:xfrm>
            <a:off x="6540857" y="5598214"/>
            <a:ext cx="55937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15</a:t>
            </a:r>
          </a:p>
        </p:txBody>
      </p:sp>
      <p:sp>
        <p:nvSpPr>
          <p:cNvPr id="211" name="TextBox 210">
            <a:extLst>
              <a:ext uri="{FF2B5EF4-FFF2-40B4-BE49-F238E27FC236}">
                <a16:creationId xmlns:a16="http://schemas.microsoft.com/office/drawing/2014/main" id="{95A7371D-B5EE-FF22-8D3C-AFB423CC2A54}"/>
              </a:ext>
            </a:extLst>
          </p:cNvPr>
          <p:cNvSpPr txBox="1"/>
          <p:nvPr/>
        </p:nvSpPr>
        <p:spPr>
          <a:xfrm>
            <a:off x="6276536" y="4037925"/>
            <a:ext cx="1088017"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8260--&gt;8558</a:t>
            </a:r>
            <a:endParaRPr lang="en-US" sz="1000" baseline="30000">
              <a:solidFill>
                <a:schemeClr val="bg1"/>
              </a:solidFill>
              <a:latin typeface="IntelOne Text" panose="020B0503020203020204" pitchFamily="34" charset="77"/>
            </a:endParaRPr>
          </a:p>
        </p:txBody>
      </p:sp>
      <p:sp>
        <p:nvSpPr>
          <p:cNvPr id="212" name="TextBox 211">
            <a:extLst>
              <a:ext uri="{FF2B5EF4-FFF2-40B4-BE49-F238E27FC236}">
                <a16:creationId xmlns:a16="http://schemas.microsoft.com/office/drawing/2014/main" id="{D7FC5C06-02A9-7903-106D-C8A8BE4F34B6}"/>
              </a:ext>
            </a:extLst>
          </p:cNvPr>
          <p:cNvSpPr txBox="1"/>
          <p:nvPr/>
        </p:nvSpPr>
        <p:spPr>
          <a:xfrm>
            <a:off x="7547355" y="4309573"/>
            <a:ext cx="1487620"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15 (70%)</a:t>
            </a:r>
          </a:p>
        </p:txBody>
      </p:sp>
      <p:sp>
        <p:nvSpPr>
          <p:cNvPr id="213" name="TextBox 212">
            <a:extLst>
              <a:ext uri="{FF2B5EF4-FFF2-40B4-BE49-F238E27FC236}">
                <a16:creationId xmlns:a16="http://schemas.microsoft.com/office/drawing/2014/main" id="{A2157314-B501-97DD-E99C-2E6970DA74F4}"/>
              </a:ext>
            </a:extLst>
          </p:cNvPr>
          <p:cNvSpPr txBox="1"/>
          <p:nvPr/>
        </p:nvSpPr>
        <p:spPr>
          <a:xfrm>
            <a:off x="7900667" y="4811470"/>
            <a:ext cx="798907" cy="229326"/>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30%</a:t>
            </a:r>
          </a:p>
        </p:txBody>
      </p:sp>
      <p:sp>
        <p:nvSpPr>
          <p:cNvPr id="214" name="TextBox 213">
            <a:extLst>
              <a:ext uri="{FF2B5EF4-FFF2-40B4-BE49-F238E27FC236}">
                <a16:creationId xmlns:a16="http://schemas.microsoft.com/office/drawing/2014/main" id="{E67385F0-5890-4E76-7AC6-6999F52BB7C2}"/>
              </a:ext>
            </a:extLst>
          </p:cNvPr>
          <p:cNvSpPr txBox="1"/>
          <p:nvPr/>
        </p:nvSpPr>
        <p:spPr>
          <a:xfrm>
            <a:off x="7743523" y="5184062"/>
            <a:ext cx="1113194"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53%</a:t>
            </a:r>
          </a:p>
        </p:txBody>
      </p:sp>
      <p:sp>
        <p:nvSpPr>
          <p:cNvPr id="215" name="TextBox 214">
            <a:extLst>
              <a:ext uri="{FF2B5EF4-FFF2-40B4-BE49-F238E27FC236}">
                <a16:creationId xmlns:a16="http://schemas.microsoft.com/office/drawing/2014/main" id="{E9E39F51-3198-C9AB-423D-E92E08C97561}"/>
              </a:ext>
            </a:extLst>
          </p:cNvPr>
          <p:cNvSpPr txBox="1"/>
          <p:nvPr/>
        </p:nvSpPr>
        <p:spPr>
          <a:xfrm>
            <a:off x="8010781" y="5601977"/>
            <a:ext cx="578678"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12</a:t>
            </a:r>
          </a:p>
        </p:txBody>
      </p:sp>
      <p:sp>
        <p:nvSpPr>
          <p:cNvPr id="216" name="TextBox 215">
            <a:extLst>
              <a:ext uri="{FF2B5EF4-FFF2-40B4-BE49-F238E27FC236}">
                <a16:creationId xmlns:a16="http://schemas.microsoft.com/office/drawing/2014/main" id="{9B4D5B7E-F3EE-E2F4-EDF3-F0AE6E6E2D67}"/>
              </a:ext>
            </a:extLst>
          </p:cNvPr>
          <p:cNvSpPr txBox="1"/>
          <p:nvPr/>
        </p:nvSpPr>
        <p:spPr>
          <a:xfrm>
            <a:off x="7756112" y="4037925"/>
            <a:ext cx="1088017"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6230--&gt;8558</a:t>
            </a:r>
            <a:endParaRPr lang="en-US" sz="1000" baseline="30000">
              <a:solidFill>
                <a:schemeClr val="bg1"/>
              </a:solidFill>
              <a:latin typeface="IntelOne Text" panose="020B0503020203020204" pitchFamily="34" charset="77"/>
            </a:endParaRPr>
          </a:p>
        </p:txBody>
      </p:sp>
      <p:sp>
        <p:nvSpPr>
          <p:cNvPr id="217" name="TextBox 216">
            <a:extLst>
              <a:ext uri="{FF2B5EF4-FFF2-40B4-BE49-F238E27FC236}">
                <a16:creationId xmlns:a16="http://schemas.microsoft.com/office/drawing/2014/main" id="{16E20E84-25BD-2906-D4C8-9C3211127562}"/>
              </a:ext>
            </a:extLst>
          </p:cNvPr>
          <p:cNvSpPr txBox="1"/>
          <p:nvPr/>
        </p:nvSpPr>
        <p:spPr>
          <a:xfrm>
            <a:off x="6096000" y="3715286"/>
            <a:ext cx="5892965" cy="271915"/>
          </a:xfrm>
          <a:prstGeom prst="rect">
            <a:avLst/>
          </a:prstGeom>
          <a:noFill/>
          <a:ln w="12700">
            <a:solidFill>
              <a:srgbClr val="004A86"/>
            </a:solidFill>
          </a:ln>
        </p:spPr>
        <p:txBody>
          <a:bodyPr wrap="square" lIns="0" tIns="0" rIns="0" bIns="0" rtlCol="0" anchor="ctr" anchorCtr="0">
            <a:noAutofit/>
          </a:bodyPr>
          <a:lstStyle/>
          <a:p>
            <a:pPr algn="ctr"/>
            <a:r>
              <a:rPr lang="en-US" sz="1300">
                <a:solidFill>
                  <a:srgbClr val="004A86"/>
                </a:solidFill>
                <a:latin typeface="IntelOne Display Regular" panose="020B0503020203020204" pitchFamily="34" charset="77"/>
              </a:rPr>
              <a:t>From 2</a:t>
            </a:r>
            <a:r>
              <a:rPr lang="en-US" sz="1300" baseline="30000">
                <a:solidFill>
                  <a:srgbClr val="004A86"/>
                </a:solidFill>
                <a:latin typeface="IntelOne Display Regular" panose="020B0503020203020204" pitchFamily="34" charset="77"/>
              </a:rPr>
              <a:t>nd</a:t>
            </a:r>
            <a:r>
              <a:rPr lang="en-US" sz="1300">
                <a:solidFill>
                  <a:srgbClr val="004A86"/>
                </a:solidFill>
                <a:latin typeface="IntelOne Display Regular" panose="020B0503020203020204" pitchFamily="34" charset="77"/>
              </a:rPr>
              <a:t> Gen Intel Xeon to 5th Gen Intel Xeon</a:t>
            </a:r>
          </a:p>
        </p:txBody>
      </p:sp>
      <p:sp>
        <p:nvSpPr>
          <p:cNvPr id="218" name="TextBox 217">
            <a:extLst>
              <a:ext uri="{FF2B5EF4-FFF2-40B4-BE49-F238E27FC236}">
                <a16:creationId xmlns:a16="http://schemas.microsoft.com/office/drawing/2014/main" id="{E72C945F-FC59-B094-80A0-FFE8607BAFB9}"/>
              </a:ext>
            </a:extLst>
          </p:cNvPr>
          <p:cNvSpPr txBox="1"/>
          <p:nvPr/>
        </p:nvSpPr>
        <p:spPr>
          <a:xfrm>
            <a:off x="9034975" y="4309573"/>
            <a:ext cx="1484531"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16 (68%)</a:t>
            </a:r>
          </a:p>
        </p:txBody>
      </p:sp>
      <p:sp>
        <p:nvSpPr>
          <p:cNvPr id="219" name="TextBox 218">
            <a:extLst>
              <a:ext uri="{FF2B5EF4-FFF2-40B4-BE49-F238E27FC236}">
                <a16:creationId xmlns:a16="http://schemas.microsoft.com/office/drawing/2014/main" id="{7C013F41-3755-8A6C-64F2-43C918E65E8A}"/>
              </a:ext>
            </a:extLst>
          </p:cNvPr>
          <p:cNvSpPr txBox="1"/>
          <p:nvPr/>
        </p:nvSpPr>
        <p:spPr>
          <a:xfrm>
            <a:off x="9379616" y="4811470"/>
            <a:ext cx="798907" cy="229326"/>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47%</a:t>
            </a:r>
          </a:p>
        </p:txBody>
      </p:sp>
      <p:sp>
        <p:nvSpPr>
          <p:cNvPr id="220" name="TextBox 219">
            <a:extLst>
              <a:ext uri="{FF2B5EF4-FFF2-40B4-BE49-F238E27FC236}">
                <a16:creationId xmlns:a16="http://schemas.microsoft.com/office/drawing/2014/main" id="{78719137-41A9-AF49-AA7F-2693D5D31379}"/>
              </a:ext>
            </a:extLst>
          </p:cNvPr>
          <p:cNvSpPr txBox="1"/>
          <p:nvPr/>
        </p:nvSpPr>
        <p:spPr>
          <a:xfrm>
            <a:off x="9222472" y="5184062"/>
            <a:ext cx="1113194"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55%</a:t>
            </a:r>
          </a:p>
        </p:txBody>
      </p:sp>
      <p:sp>
        <p:nvSpPr>
          <p:cNvPr id="221" name="TextBox 220">
            <a:extLst>
              <a:ext uri="{FF2B5EF4-FFF2-40B4-BE49-F238E27FC236}">
                <a16:creationId xmlns:a16="http://schemas.microsoft.com/office/drawing/2014/main" id="{F2A65EB6-CBE1-2128-4CE3-F0881F8456F4}"/>
              </a:ext>
            </a:extLst>
          </p:cNvPr>
          <p:cNvSpPr txBox="1"/>
          <p:nvPr/>
        </p:nvSpPr>
        <p:spPr>
          <a:xfrm>
            <a:off x="9489730" y="5601977"/>
            <a:ext cx="578678"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9</a:t>
            </a:r>
          </a:p>
        </p:txBody>
      </p:sp>
      <p:sp>
        <p:nvSpPr>
          <p:cNvPr id="222" name="TextBox 221">
            <a:extLst>
              <a:ext uri="{FF2B5EF4-FFF2-40B4-BE49-F238E27FC236}">
                <a16:creationId xmlns:a16="http://schemas.microsoft.com/office/drawing/2014/main" id="{9CD4907B-01FF-604C-AE39-460D02CE13C5}"/>
              </a:ext>
            </a:extLst>
          </p:cNvPr>
          <p:cNvSpPr txBox="1"/>
          <p:nvPr/>
        </p:nvSpPr>
        <p:spPr>
          <a:xfrm>
            <a:off x="9180660" y="4037925"/>
            <a:ext cx="1196819"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5218--&gt;6538Y+</a:t>
            </a:r>
            <a:endParaRPr lang="en-US" sz="1000" baseline="30000">
              <a:solidFill>
                <a:schemeClr val="bg1"/>
              </a:solidFill>
              <a:latin typeface="IntelOne Text" panose="020B0503020203020204" pitchFamily="34" charset="77"/>
            </a:endParaRPr>
          </a:p>
        </p:txBody>
      </p:sp>
      <p:cxnSp>
        <p:nvCxnSpPr>
          <p:cNvPr id="223" name="Straight Connector 222">
            <a:extLst>
              <a:ext uri="{FF2B5EF4-FFF2-40B4-BE49-F238E27FC236}">
                <a16:creationId xmlns:a16="http://schemas.microsoft.com/office/drawing/2014/main" id="{01C93BFE-7F87-D12C-8197-E13A57EEA7A4}"/>
              </a:ext>
            </a:extLst>
          </p:cNvPr>
          <p:cNvCxnSpPr>
            <a:cxnSpLocks/>
          </p:cNvCxnSpPr>
          <p:nvPr/>
        </p:nvCxnSpPr>
        <p:spPr>
          <a:xfrm>
            <a:off x="919489" y="5542418"/>
            <a:ext cx="11063126"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2E224E44-1CD3-DA16-1AC3-A654F74B69CA}"/>
              </a:ext>
            </a:extLst>
          </p:cNvPr>
          <p:cNvSpPr txBox="1"/>
          <p:nvPr/>
        </p:nvSpPr>
        <p:spPr>
          <a:xfrm>
            <a:off x="1385099" y="4309573"/>
            <a:ext cx="1462878"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21 (58%)</a:t>
            </a:r>
          </a:p>
        </p:txBody>
      </p:sp>
      <p:sp>
        <p:nvSpPr>
          <p:cNvPr id="225" name="TextBox 224">
            <a:extLst>
              <a:ext uri="{FF2B5EF4-FFF2-40B4-BE49-F238E27FC236}">
                <a16:creationId xmlns:a16="http://schemas.microsoft.com/office/drawing/2014/main" id="{401CB933-90E2-82CB-9C55-0166023B81E7}"/>
              </a:ext>
            </a:extLst>
          </p:cNvPr>
          <p:cNvSpPr txBox="1"/>
          <p:nvPr/>
        </p:nvSpPr>
        <p:spPr>
          <a:xfrm>
            <a:off x="1650959" y="4811470"/>
            <a:ext cx="917591" cy="229326"/>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45%</a:t>
            </a:r>
          </a:p>
        </p:txBody>
      </p:sp>
      <p:sp>
        <p:nvSpPr>
          <p:cNvPr id="226" name="TextBox 225">
            <a:extLst>
              <a:ext uri="{FF2B5EF4-FFF2-40B4-BE49-F238E27FC236}">
                <a16:creationId xmlns:a16="http://schemas.microsoft.com/office/drawing/2014/main" id="{46BE4550-52B4-A724-C6BA-2172B92477B4}"/>
              </a:ext>
            </a:extLst>
          </p:cNvPr>
          <p:cNvSpPr txBox="1"/>
          <p:nvPr/>
        </p:nvSpPr>
        <p:spPr>
          <a:xfrm>
            <a:off x="1721232" y="5184062"/>
            <a:ext cx="77704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43%</a:t>
            </a:r>
          </a:p>
        </p:txBody>
      </p:sp>
      <p:sp>
        <p:nvSpPr>
          <p:cNvPr id="227" name="TextBox 226">
            <a:extLst>
              <a:ext uri="{FF2B5EF4-FFF2-40B4-BE49-F238E27FC236}">
                <a16:creationId xmlns:a16="http://schemas.microsoft.com/office/drawing/2014/main" id="{B9899F15-FDBB-0163-B900-96840B926869}"/>
              </a:ext>
            </a:extLst>
          </p:cNvPr>
          <p:cNvSpPr txBox="1"/>
          <p:nvPr/>
        </p:nvSpPr>
        <p:spPr>
          <a:xfrm>
            <a:off x="1878607" y="5598214"/>
            <a:ext cx="462294"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14</a:t>
            </a:r>
          </a:p>
        </p:txBody>
      </p:sp>
      <p:sp>
        <p:nvSpPr>
          <p:cNvPr id="228" name="TextBox 227">
            <a:extLst>
              <a:ext uri="{FF2B5EF4-FFF2-40B4-BE49-F238E27FC236}">
                <a16:creationId xmlns:a16="http://schemas.microsoft.com/office/drawing/2014/main" id="{6F49EE32-3A3B-AF57-8D71-A6AF21666F54}"/>
              </a:ext>
            </a:extLst>
          </p:cNvPr>
          <p:cNvSpPr txBox="1"/>
          <p:nvPr/>
        </p:nvSpPr>
        <p:spPr>
          <a:xfrm>
            <a:off x="1565746" y="4037925"/>
            <a:ext cx="1088017"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6252--&gt;6710E</a:t>
            </a:r>
            <a:endParaRPr lang="en-US" sz="1000" baseline="30000">
              <a:solidFill>
                <a:schemeClr val="bg1"/>
              </a:solidFill>
              <a:latin typeface="IntelOne Text" panose="020B0503020203020204" pitchFamily="34" charset="77"/>
            </a:endParaRPr>
          </a:p>
        </p:txBody>
      </p:sp>
      <p:sp>
        <p:nvSpPr>
          <p:cNvPr id="229" name="TextBox 228">
            <a:extLst>
              <a:ext uri="{FF2B5EF4-FFF2-40B4-BE49-F238E27FC236}">
                <a16:creationId xmlns:a16="http://schemas.microsoft.com/office/drawing/2014/main" id="{563CF77B-FA68-FF4D-8267-5CA771D66597}"/>
              </a:ext>
            </a:extLst>
          </p:cNvPr>
          <p:cNvSpPr txBox="1"/>
          <p:nvPr/>
        </p:nvSpPr>
        <p:spPr>
          <a:xfrm>
            <a:off x="2843213" y="4309573"/>
            <a:ext cx="1473710"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15 (70%)</a:t>
            </a:r>
          </a:p>
        </p:txBody>
      </p:sp>
      <p:sp>
        <p:nvSpPr>
          <p:cNvPr id="230" name="TextBox 229">
            <a:extLst>
              <a:ext uri="{FF2B5EF4-FFF2-40B4-BE49-F238E27FC236}">
                <a16:creationId xmlns:a16="http://schemas.microsoft.com/office/drawing/2014/main" id="{C6D7BC1B-99D6-F428-60AA-E373777188E2}"/>
              </a:ext>
            </a:extLst>
          </p:cNvPr>
          <p:cNvSpPr txBox="1"/>
          <p:nvPr/>
        </p:nvSpPr>
        <p:spPr>
          <a:xfrm>
            <a:off x="3047452" y="4811470"/>
            <a:ext cx="1063346" cy="229326"/>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53%</a:t>
            </a:r>
          </a:p>
        </p:txBody>
      </p:sp>
      <p:sp>
        <p:nvSpPr>
          <p:cNvPr id="231" name="TextBox 230">
            <a:extLst>
              <a:ext uri="{FF2B5EF4-FFF2-40B4-BE49-F238E27FC236}">
                <a16:creationId xmlns:a16="http://schemas.microsoft.com/office/drawing/2014/main" id="{AECBEFB0-D4C0-1793-2265-48AF6B092612}"/>
              </a:ext>
            </a:extLst>
          </p:cNvPr>
          <p:cNvSpPr txBox="1"/>
          <p:nvPr/>
        </p:nvSpPr>
        <p:spPr>
          <a:xfrm>
            <a:off x="3198962" y="5184062"/>
            <a:ext cx="760326"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53%</a:t>
            </a:r>
          </a:p>
        </p:txBody>
      </p:sp>
      <p:sp>
        <p:nvSpPr>
          <p:cNvPr id="232" name="TextBox 231">
            <a:extLst>
              <a:ext uri="{FF2B5EF4-FFF2-40B4-BE49-F238E27FC236}">
                <a16:creationId xmlns:a16="http://schemas.microsoft.com/office/drawing/2014/main" id="{79FBD9CC-FBA4-7A4B-E1AE-55368E4BC0F9}"/>
              </a:ext>
            </a:extLst>
          </p:cNvPr>
          <p:cNvSpPr txBox="1"/>
          <p:nvPr/>
        </p:nvSpPr>
        <p:spPr>
          <a:xfrm>
            <a:off x="3316090" y="5601977"/>
            <a:ext cx="526071"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13</a:t>
            </a:r>
          </a:p>
        </p:txBody>
      </p:sp>
      <p:sp>
        <p:nvSpPr>
          <p:cNvPr id="233" name="TextBox 232">
            <a:extLst>
              <a:ext uri="{FF2B5EF4-FFF2-40B4-BE49-F238E27FC236}">
                <a16:creationId xmlns:a16="http://schemas.microsoft.com/office/drawing/2014/main" id="{2A710BF3-A4CC-32F7-5147-7F50AAB00AE4}"/>
              </a:ext>
            </a:extLst>
          </p:cNvPr>
          <p:cNvSpPr txBox="1"/>
          <p:nvPr/>
        </p:nvSpPr>
        <p:spPr>
          <a:xfrm>
            <a:off x="3035117" y="4037925"/>
            <a:ext cx="1088017"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6252--&gt;6740E</a:t>
            </a:r>
            <a:endParaRPr lang="en-US" sz="1000" baseline="30000">
              <a:solidFill>
                <a:schemeClr val="bg1"/>
              </a:solidFill>
              <a:latin typeface="IntelOne Text" panose="020B0503020203020204" pitchFamily="34" charset="77"/>
            </a:endParaRPr>
          </a:p>
        </p:txBody>
      </p:sp>
      <p:sp>
        <p:nvSpPr>
          <p:cNvPr id="234" name="Rectangle 233">
            <a:extLst>
              <a:ext uri="{FF2B5EF4-FFF2-40B4-BE49-F238E27FC236}">
                <a16:creationId xmlns:a16="http://schemas.microsoft.com/office/drawing/2014/main" id="{71536DB3-1522-9987-3BAF-C430FF288834}"/>
              </a:ext>
            </a:extLst>
          </p:cNvPr>
          <p:cNvSpPr/>
          <p:nvPr/>
        </p:nvSpPr>
        <p:spPr>
          <a:xfrm>
            <a:off x="107796" y="4312805"/>
            <a:ext cx="1210348" cy="303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Reduce servers</a:t>
            </a:r>
            <a:endParaRPr lang="en-US" sz="700">
              <a:solidFill>
                <a:schemeClr val="bg1"/>
              </a:solidFill>
              <a:latin typeface="IntelOne Text Medium" panose="020B0503020203020204" pitchFamily="34" charset="77"/>
            </a:endParaRPr>
          </a:p>
        </p:txBody>
      </p:sp>
      <p:sp>
        <p:nvSpPr>
          <p:cNvPr id="235" name="Rectangle 234">
            <a:extLst>
              <a:ext uri="{FF2B5EF4-FFF2-40B4-BE49-F238E27FC236}">
                <a16:creationId xmlns:a16="http://schemas.microsoft.com/office/drawing/2014/main" id="{37B5F6BA-E635-EE32-5004-70BFD3776D49}"/>
              </a:ext>
            </a:extLst>
          </p:cNvPr>
          <p:cNvSpPr/>
          <p:nvPr/>
        </p:nvSpPr>
        <p:spPr>
          <a:xfrm>
            <a:off x="170699" y="4824089"/>
            <a:ext cx="1147444" cy="188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Reduce energy and CO</a:t>
            </a:r>
            <a:r>
              <a:rPr lang="en-US" sz="1000" baseline="-25000">
                <a:solidFill>
                  <a:schemeClr val="bg1"/>
                </a:solidFill>
                <a:latin typeface="IntelOne Text Medium" panose="020B0503020203020204" pitchFamily="34" charset="77"/>
              </a:rPr>
              <a:t>2</a:t>
            </a:r>
          </a:p>
        </p:txBody>
      </p:sp>
      <p:sp>
        <p:nvSpPr>
          <p:cNvPr id="236" name="Rectangle 235">
            <a:extLst>
              <a:ext uri="{FF2B5EF4-FFF2-40B4-BE49-F238E27FC236}">
                <a16:creationId xmlns:a16="http://schemas.microsoft.com/office/drawing/2014/main" id="{59B41AA6-9386-C76F-BD55-DEB95355A822}"/>
              </a:ext>
            </a:extLst>
          </p:cNvPr>
          <p:cNvSpPr/>
          <p:nvPr/>
        </p:nvSpPr>
        <p:spPr>
          <a:xfrm>
            <a:off x="170700" y="5173032"/>
            <a:ext cx="1147443" cy="303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Reduce TCO*</a:t>
            </a:r>
          </a:p>
        </p:txBody>
      </p:sp>
      <p:sp>
        <p:nvSpPr>
          <p:cNvPr id="237" name="Rectangle 236">
            <a:extLst>
              <a:ext uri="{FF2B5EF4-FFF2-40B4-BE49-F238E27FC236}">
                <a16:creationId xmlns:a16="http://schemas.microsoft.com/office/drawing/2014/main" id="{8AA6D5DD-635D-AC98-073C-1C31616FB4CC}"/>
              </a:ext>
            </a:extLst>
          </p:cNvPr>
          <p:cNvSpPr/>
          <p:nvPr/>
        </p:nvSpPr>
        <p:spPr>
          <a:xfrm>
            <a:off x="170699" y="5630331"/>
            <a:ext cx="1147444" cy="20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Recover costs</a:t>
            </a:r>
            <a:br>
              <a:rPr lang="en-US" sz="1000">
                <a:solidFill>
                  <a:schemeClr val="tx1"/>
                </a:solidFill>
                <a:latin typeface="IntelOne Text" panose="020B0503020203020204" pitchFamily="34" charset="77"/>
              </a:rPr>
            </a:br>
            <a:r>
              <a:rPr lang="en-US" sz="1000">
                <a:solidFill>
                  <a:schemeClr val="tx1"/>
                </a:solidFill>
                <a:latin typeface="IntelOne Text" panose="020B0503020203020204" pitchFamily="34" charset="77"/>
              </a:rPr>
              <a:t>(months)</a:t>
            </a:r>
          </a:p>
        </p:txBody>
      </p:sp>
      <p:sp>
        <p:nvSpPr>
          <p:cNvPr id="238" name="TextBox 237">
            <a:extLst>
              <a:ext uri="{FF2B5EF4-FFF2-40B4-BE49-F238E27FC236}">
                <a16:creationId xmlns:a16="http://schemas.microsoft.com/office/drawing/2014/main" id="{20A8D498-ABC8-2124-56C6-F9F9D3D98A61}"/>
              </a:ext>
            </a:extLst>
          </p:cNvPr>
          <p:cNvSpPr txBox="1"/>
          <p:nvPr/>
        </p:nvSpPr>
        <p:spPr>
          <a:xfrm>
            <a:off x="1385241" y="3715286"/>
            <a:ext cx="4385760" cy="271915"/>
          </a:xfrm>
          <a:prstGeom prst="rect">
            <a:avLst/>
          </a:prstGeom>
          <a:noFill/>
          <a:ln w="12700">
            <a:solidFill>
              <a:srgbClr val="0068B5"/>
            </a:solidFill>
          </a:ln>
        </p:spPr>
        <p:txBody>
          <a:bodyPr wrap="square" lIns="0" tIns="0" rIns="0" bIns="0" rtlCol="0" anchor="ctr" anchorCtr="0">
            <a:noAutofit/>
          </a:bodyPr>
          <a:lstStyle/>
          <a:p>
            <a:pPr algn="ctr"/>
            <a:r>
              <a:rPr lang="en-US" sz="1300">
                <a:solidFill>
                  <a:schemeClr val="accent1"/>
                </a:solidFill>
                <a:latin typeface="IntelOne Display Regular" panose="020B0503020203020204" pitchFamily="34" charset="77"/>
              </a:rPr>
              <a:t>From 2</a:t>
            </a:r>
            <a:r>
              <a:rPr lang="en-US" sz="1300" baseline="30000">
                <a:solidFill>
                  <a:schemeClr val="accent1"/>
                </a:solidFill>
                <a:latin typeface="IntelOne Display Regular" panose="020B0503020203020204" pitchFamily="34" charset="77"/>
              </a:rPr>
              <a:t>nd</a:t>
            </a:r>
            <a:r>
              <a:rPr lang="en-US" sz="1300">
                <a:solidFill>
                  <a:schemeClr val="accent1"/>
                </a:solidFill>
                <a:latin typeface="IntelOne Display Regular" panose="020B0503020203020204" pitchFamily="34" charset="77"/>
              </a:rPr>
              <a:t> Gen Intel Xeon to Intel Xeon 6700 with E-cores</a:t>
            </a:r>
          </a:p>
        </p:txBody>
      </p:sp>
      <p:sp>
        <p:nvSpPr>
          <p:cNvPr id="239" name="TextBox 238">
            <a:extLst>
              <a:ext uri="{FF2B5EF4-FFF2-40B4-BE49-F238E27FC236}">
                <a16:creationId xmlns:a16="http://schemas.microsoft.com/office/drawing/2014/main" id="{5815B9CA-BDBA-E2BD-DDEF-F505C98A47A0}"/>
              </a:ext>
            </a:extLst>
          </p:cNvPr>
          <p:cNvSpPr txBox="1"/>
          <p:nvPr/>
        </p:nvSpPr>
        <p:spPr>
          <a:xfrm>
            <a:off x="4316721" y="4309573"/>
            <a:ext cx="1624338"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11 (78%)</a:t>
            </a:r>
          </a:p>
        </p:txBody>
      </p:sp>
      <p:sp>
        <p:nvSpPr>
          <p:cNvPr id="240" name="TextBox 239">
            <a:extLst>
              <a:ext uri="{FF2B5EF4-FFF2-40B4-BE49-F238E27FC236}">
                <a16:creationId xmlns:a16="http://schemas.microsoft.com/office/drawing/2014/main" id="{33B063EC-29F5-70C8-6B83-715A43A84D5F}"/>
              </a:ext>
            </a:extLst>
          </p:cNvPr>
          <p:cNvSpPr txBox="1"/>
          <p:nvPr/>
        </p:nvSpPr>
        <p:spPr>
          <a:xfrm>
            <a:off x="4516196" y="4811470"/>
            <a:ext cx="1063346" cy="229326"/>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56%</a:t>
            </a:r>
          </a:p>
        </p:txBody>
      </p:sp>
      <p:sp>
        <p:nvSpPr>
          <p:cNvPr id="241" name="TextBox 240">
            <a:extLst>
              <a:ext uri="{FF2B5EF4-FFF2-40B4-BE49-F238E27FC236}">
                <a16:creationId xmlns:a16="http://schemas.microsoft.com/office/drawing/2014/main" id="{A2E88400-55DA-7741-2094-3B38D9984404}"/>
              </a:ext>
            </a:extLst>
          </p:cNvPr>
          <p:cNvSpPr txBox="1"/>
          <p:nvPr/>
        </p:nvSpPr>
        <p:spPr>
          <a:xfrm>
            <a:off x="4667706" y="5184062"/>
            <a:ext cx="760326"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55%</a:t>
            </a:r>
          </a:p>
        </p:txBody>
      </p:sp>
      <p:sp>
        <p:nvSpPr>
          <p:cNvPr id="242" name="TextBox 241">
            <a:extLst>
              <a:ext uri="{FF2B5EF4-FFF2-40B4-BE49-F238E27FC236}">
                <a16:creationId xmlns:a16="http://schemas.microsoft.com/office/drawing/2014/main" id="{47B3B8FC-61D5-4957-0A77-CA70B5D66CE5}"/>
              </a:ext>
            </a:extLst>
          </p:cNvPr>
          <p:cNvSpPr txBox="1"/>
          <p:nvPr/>
        </p:nvSpPr>
        <p:spPr>
          <a:xfrm>
            <a:off x="4784834" y="5601977"/>
            <a:ext cx="526071"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16</a:t>
            </a:r>
          </a:p>
        </p:txBody>
      </p:sp>
      <p:sp>
        <p:nvSpPr>
          <p:cNvPr id="243" name="TextBox 242">
            <a:extLst>
              <a:ext uri="{FF2B5EF4-FFF2-40B4-BE49-F238E27FC236}">
                <a16:creationId xmlns:a16="http://schemas.microsoft.com/office/drawing/2014/main" id="{6E3AA295-8665-77A8-D1C9-32DB54627770}"/>
              </a:ext>
            </a:extLst>
          </p:cNvPr>
          <p:cNvSpPr txBox="1"/>
          <p:nvPr/>
        </p:nvSpPr>
        <p:spPr>
          <a:xfrm>
            <a:off x="4503861" y="4037925"/>
            <a:ext cx="1088017"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6252--&gt;6780E</a:t>
            </a:r>
            <a:endParaRPr lang="en-US" sz="1000" baseline="30000">
              <a:solidFill>
                <a:schemeClr val="bg1"/>
              </a:solidFill>
              <a:latin typeface="IntelOne Text" panose="020B0503020203020204" pitchFamily="34" charset="77"/>
            </a:endParaRPr>
          </a:p>
        </p:txBody>
      </p:sp>
      <p:cxnSp>
        <p:nvCxnSpPr>
          <p:cNvPr id="244" name="Straight Connector 243">
            <a:extLst>
              <a:ext uri="{FF2B5EF4-FFF2-40B4-BE49-F238E27FC236}">
                <a16:creationId xmlns:a16="http://schemas.microsoft.com/office/drawing/2014/main" id="{7B46E295-3D19-6690-BFD6-A11E737971A9}"/>
              </a:ext>
            </a:extLst>
          </p:cNvPr>
          <p:cNvCxnSpPr>
            <a:cxnSpLocks/>
          </p:cNvCxnSpPr>
          <p:nvPr/>
        </p:nvCxnSpPr>
        <p:spPr>
          <a:xfrm>
            <a:off x="12379" y="4685146"/>
            <a:ext cx="11982615"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5" name="TextBox 244">
            <a:extLst>
              <a:ext uri="{FF2B5EF4-FFF2-40B4-BE49-F238E27FC236}">
                <a16:creationId xmlns:a16="http://schemas.microsoft.com/office/drawing/2014/main" id="{053744A5-3CEE-32DC-A6AB-CC45824416B8}"/>
              </a:ext>
            </a:extLst>
          </p:cNvPr>
          <p:cNvSpPr txBox="1"/>
          <p:nvPr/>
        </p:nvSpPr>
        <p:spPr>
          <a:xfrm>
            <a:off x="10527357" y="4309573"/>
            <a:ext cx="1471134"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15 (70%)</a:t>
            </a:r>
          </a:p>
        </p:txBody>
      </p:sp>
      <p:sp>
        <p:nvSpPr>
          <p:cNvPr id="246" name="TextBox 245">
            <a:extLst>
              <a:ext uri="{FF2B5EF4-FFF2-40B4-BE49-F238E27FC236}">
                <a16:creationId xmlns:a16="http://schemas.microsoft.com/office/drawing/2014/main" id="{265126CF-5E85-19E2-4697-B93F94B326F1}"/>
              </a:ext>
            </a:extLst>
          </p:cNvPr>
          <p:cNvSpPr txBox="1"/>
          <p:nvPr/>
        </p:nvSpPr>
        <p:spPr>
          <a:xfrm>
            <a:off x="10858565" y="4811470"/>
            <a:ext cx="798907" cy="229326"/>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38%</a:t>
            </a:r>
          </a:p>
        </p:txBody>
      </p:sp>
      <p:sp>
        <p:nvSpPr>
          <p:cNvPr id="247" name="TextBox 246">
            <a:extLst>
              <a:ext uri="{FF2B5EF4-FFF2-40B4-BE49-F238E27FC236}">
                <a16:creationId xmlns:a16="http://schemas.microsoft.com/office/drawing/2014/main" id="{002EBBD9-1C63-AB92-FCED-5ABCAFB49E14}"/>
              </a:ext>
            </a:extLst>
          </p:cNvPr>
          <p:cNvSpPr txBox="1"/>
          <p:nvPr/>
        </p:nvSpPr>
        <p:spPr>
          <a:xfrm>
            <a:off x="10701421" y="5184062"/>
            <a:ext cx="1113194"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61%</a:t>
            </a:r>
          </a:p>
        </p:txBody>
      </p:sp>
      <p:sp>
        <p:nvSpPr>
          <p:cNvPr id="248" name="TextBox 247">
            <a:extLst>
              <a:ext uri="{FF2B5EF4-FFF2-40B4-BE49-F238E27FC236}">
                <a16:creationId xmlns:a16="http://schemas.microsoft.com/office/drawing/2014/main" id="{E956CE72-1180-009D-934F-2958F32E711E}"/>
              </a:ext>
            </a:extLst>
          </p:cNvPr>
          <p:cNvSpPr txBox="1"/>
          <p:nvPr/>
        </p:nvSpPr>
        <p:spPr>
          <a:xfrm>
            <a:off x="10968679" y="5601977"/>
            <a:ext cx="578678"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6</a:t>
            </a:r>
          </a:p>
        </p:txBody>
      </p:sp>
      <p:sp>
        <p:nvSpPr>
          <p:cNvPr id="249" name="TextBox 248">
            <a:extLst>
              <a:ext uri="{FF2B5EF4-FFF2-40B4-BE49-F238E27FC236}">
                <a16:creationId xmlns:a16="http://schemas.microsoft.com/office/drawing/2014/main" id="{922EAC06-F8E6-4AE9-3968-5AFFD4E9F4CA}"/>
              </a:ext>
            </a:extLst>
          </p:cNvPr>
          <p:cNvSpPr txBox="1"/>
          <p:nvPr/>
        </p:nvSpPr>
        <p:spPr>
          <a:xfrm>
            <a:off x="10714010" y="4037925"/>
            <a:ext cx="1088017"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4214--&gt;5520+</a:t>
            </a:r>
            <a:endParaRPr lang="en-US" sz="1000" baseline="30000">
              <a:solidFill>
                <a:schemeClr val="bg1"/>
              </a:solidFill>
              <a:latin typeface="IntelOne Text" panose="020B0503020203020204" pitchFamily="34" charset="77"/>
            </a:endParaRPr>
          </a:p>
        </p:txBody>
      </p:sp>
      <p:cxnSp>
        <p:nvCxnSpPr>
          <p:cNvPr id="250" name="Straight Connector 249">
            <a:extLst>
              <a:ext uri="{FF2B5EF4-FFF2-40B4-BE49-F238E27FC236}">
                <a16:creationId xmlns:a16="http://schemas.microsoft.com/office/drawing/2014/main" id="{73171AE2-4811-A422-607E-00D32439F41F}"/>
              </a:ext>
            </a:extLst>
          </p:cNvPr>
          <p:cNvCxnSpPr>
            <a:cxnSpLocks/>
          </p:cNvCxnSpPr>
          <p:nvPr/>
        </p:nvCxnSpPr>
        <p:spPr>
          <a:xfrm>
            <a:off x="1381776" y="432862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0279D43-C14A-BD67-D315-32DDECE2C937}"/>
              </a:ext>
            </a:extLst>
          </p:cNvPr>
          <p:cNvCxnSpPr>
            <a:cxnSpLocks/>
          </p:cNvCxnSpPr>
          <p:nvPr/>
        </p:nvCxnSpPr>
        <p:spPr>
          <a:xfrm>
            <a:off x="1381776" y="477947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DE3DA5D5-CA14-186D-9127-011506DE6F4C}"/>
              </a:ext>
            </a:extLst>
          </p:cNvPr>
          <p:cNvCxnSpPr>
            <a:cxnSpLocks/>
          </p:cNvCxnSpPr>
          <p:nvPr/>
        </p:nvCxnSpPr>
        <p:spPr>
          <a:xfrm>
            <a:off x="2848179" y="432862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1B76EDA-84CE-A63A-4A32-A3ADCC933209}"/>
              </a:ext>
            </a:extLst>
          </p:cNvPr>
          <p:cNvCxnSpPr>
            <a:cxnSpLocks/>
          </p:cNvCxnSpPr>
          <p:nvPr/>
        </p:nvCxnSpPr>
        <p:spPr>
          <a:xfrm>
            <a:off x="2848179" y="477947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FE8C3889-B33F-5954-DD95-C5CD6161E76E}"/>
              </a:ext>
            </a:extLst>
          </p:cNvPr>
          <p:cNvCxnSpPr>
            <a:cxnSpLocks/>
          </p:cNvCxnSpPr>
          <p:nvPr/>
        </p:nvCxnSpPr>
        <p:spPr>
          <a:xfrm>
            <a:off x="4316923" y="432862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1EE9E10-9A18-2115-197A-3885B99393EE}"/>
              </a:ext>
            </a:extLst>
          </p:cNvPr>
          <p:cNvCxnSpPr>
            <a:cxnSpLocks/>
          </p:cNvCxnSpPr>
          <p:nvPr/>
        </p:nvCxnSpPr>
        <p:spPr>
          <a:xfrm>
            <a:off x="4316923" y="477947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9F2B9E1-6967-6DF1-A299-428C96D1D303}"/>
              </a:ext>
            </a:extLst>
          </p:cNvPr>
          <p:cNvCxnSpPr>
            <a:cxnSpLocks/>
          </p:cNvCxnSpPr>
          <p:nvPr/>
        </p:nvCxnSpPr>
        <p:spPr>
          <a:xfrm>
            <a:off x="7552118" y="432862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E7F5AA1-6299-DD6A-AFD7-B29AD097F77A}"/>
              </a:ext>
            </a:extLst>
          </p:cNvPr>
          <p:cNvCxnSpPr>
            <a:cxnSpLocks/>
          </p:cNvCxnSpPr>
          <p:nvPr/>
        </p:nvCxnSpPr>
        <p:spPr>
          <a:xfrm>
            <a:off x="7552118" y="477947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D78B34F4-8C57-EBC6-4DEF-C7FA42694121}"/>
              </a:ext>
            </a:extLst>
          </p:cNvPr>
          <p:cNvCxnSpPr>
            <a:cxnSpLocks/>
          </p:cNvCxnSpPr>
          <p:nvPr/>
        </p:nvCxnSpPr>
        <p:spPr>
          <a:xfrm>
            <a:off x="5934340" y="432862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CAC3774-1A1E-5A87-D9D5-8F1DEB85BB82}"/>
              </a:ext>
            </a:extLst>
          </p:cNvPr>
          <p:cNvCxnSpPr>
            <a:cxnSpLocks/>
          </p:cNvCxnSpPr>
          <p:nvPr/>
        </p:nvCxnSpPr>
        <p:spPr>
          <a:xfrm>
            <a:off x="5934340" y="477947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0E9A3088-5661-37DE-D3F5-9CF51D9D7087}"/>
              </a:ext>
            </a:extLst>
          </p:cNvPr>
          <p:cNvSpPr/>
          <p:nvPr/>
        </p:nvSpPr>
        <p:spPr>
          <a:xfrm>
            <a:off x="6088970" y="1474268"/>
            <a:ext cx="5906025" cy="1993311"/>
          </a:xfrm>
          <a:prstGeom prst="rect">
            <a:avLst/>
          </a:prstGeom>
          <a:gradFill>
            <a:gsLst>
              <a:gs pos="0">
                <a:srgbClr val="004A86"/>
              </a:gs>
              <a:gs pos="35000">
                <a:srgbClr val="0068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384A9FED-F1F3-367F-D252-3D33AC5160C8}"/>
              </a:ext>
            </a:extLst>
          </p:cNvPr>
          <p:cNvSpPr/>
          <p:nvPr/>
        </p:nvSpPr>
        <p:spPr>
          <a:xfrm>
            <a:off x="1378180" y="1474268"/>
            <a:ext cx="4400636" cy="1993311"/>
          </a:xfrm>
          <a:prstGeom prst="rect">
            <a:avLst/>
          </a:prstGeom>
          <a:gradFill>
            <a:gsLst>
              <a:gs pos="12005">
                <a:srgbClr val="005496"/>
              </a:gs>
              <a:gs pos="35000">
                <a:srgbClr val="0068B5"/>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B0949110-9451-2934-26E5-5732CC2D1E9C}"/>
              </a:ext>
            </a:extLst>
          </p:cNvPr>
          <p:cNvSpPr/>
          <p:nvPr/>
        </p:nvSpPr>
        <p:spPr>
          <a:xfrm>
            <a:off x="-3" y="1726187"/>
            <a:ext cx="11988968" cy="920687"/>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24965F23-2EEE-1E27-328D-5D90E0CDE251}"/>
              </a:ext>
            </a:extLst>
          </p:cNvPr>
          <p:cNvSpPr txBox="1"/>
          <p:nvPr/>
        </p:nvSpPr>
        <p:spPr>
          <a:xfrm>
            <a:off x="5941059" y="1810570"/>
            <a:ext cx="1611059"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8 (84%)</a:t>
            </a:r>
          </a:p>
        </p:txBody>
      </p:sp>
      <p:sp>
        <p:nvSpPr>
          <p:cNvPr id="152" name="TextBox 151">
            <a:extLst>
              <a:ext uri="{FF2B5EF4-FFF2-40B4-BE49-F238E27FC236}">
                <a16:creationId xmlns:a16="http://schemas.microsoft.com/office/drawing/2014/main" id="{F68A1B4F-B0C2-3B2B-B31D-46CDA27C7987}"/>
              </a:ext>
            </a:extLst>
          </p:cNvPr>
          <p:cNvSpPr txBox="1"/>
          <p:nvPr/>
        </p:nvSpPr>
        <p:spPr>
          <a:xfrm>
            <a:off x="6475844" y="2301001"/>
            <a:ext cx="689400" cy="252259"/>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56%</a:t>
            </a:r>
          </a:p>
        </p:txBody>
      </p:sp>
      <p:sp>
        <p:nvSpPr>
          <p:cNvPr id="153" name="TextBox 152">
            <a:extLst>
              <a:ext uri="{FF2B5EF4-FFF2-40B4-BE49-F238E27FC236}">
                <a16:creationId xmlns:a16="http://schemas.microsoft.com/office/drawing/2014/main" id="{9906ED21-4139-1EF3-84F7-957CEFD4ADDD}"/>
              </a:ext>
            </a:extLst>
          </p:cNvPr>
          <p:cNvSpPr txBox="1"/>
          <p:nvPr/>
        </p:nvSpPr>
        <p:spPr>
          <a:xfrm>
            <a:off x="6432022" y="2685059"/>
            <a:ext cx="77704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62%</a:t>
            </a:r>
          </a:p>
        </p:txBody>
      </p:sp>
      <p:sp>
        <p:nvSpPr>
          <p:cNvPr id="154" name="TextBox 153">
            <a:extLst>
              <a:ext uri="{FF2B5EF4-FFF2-40B4-BE49-F238E27FC236}">
                <a16:creationId xmlns:a16="http://schemas.microsoft.com/office/drawing/2014/main" id="{EE827ACA-7E4A-A803-0E7B-D590E7A56BDD}"/>
              </a:ext>
            </a:extLst>
          </p:cNvPr>
          <p:cNvSpPr txBox="1"/>
          <p:nvPr/>
        </p:nvSpPr>
        <p:spPr>
          <a:xfrm>
            <a:off x="6448280" y="3099210"/>
            <a:ext cx="744528"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14</a:t>
            </a:r>
          </a:p>
        </p:txBody>
      </p:sp>
      <p:sp>
        <p:nvSpPr>
          <p:cNvPr id="156" name="TextBox 155">
            <a:extLst>
              <a:ext uri="{FF2B5EF4-FFF2-40B4-BE49-F238E27FC236}">
                <a16:creationId xmlns:a16="http://schemas.microsoft.com/office/drawing/2014/main" id="{0E180F09-1620-0CB2-77DC-620128B09FE7}"/>
              </a:ext>
            </a:extLst>
          </p:cNvPr>
          <p:cNvSpPr txBox="1"/>
          <p:nvPr/>
        </p:nvSpPr>
        <p:spPr>
          <a:xfrm>
            <a:off x="7552118" y="1810570"/>
            <a:ext cx="1487620"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6 (88%)</a:t>
            </a:r>
          </a:p>
        </p:txBody>
      </p:sp>
      <p:sp>
        <p:nvSpPr>
          <p:cNvPr id="157" name="TextBox 156">
            <a:extLst>
              <a:ext uri="{FF2B5EF4-FFF2-40B4-BE49-F238E27FC236}">
                <a16:creationId xmlns:a16="http://schemas.microsoft.com/office/drawing/2014/main" id="{4E1DF25A-A349-D88E-AD9A-0F8847D45B5D}"/>
              </a:ext>
            </a:extLst>
          </p:cNvPr>
          <p:cNvSpPr txBox="1"/>
          <p:nvPr/>
        </p:nvSpPr>
        <p:spPr>
          <a:xfrm>
            <a:off x="7936981" y="2301001"/>
            <a:ext cx="726279" cy="252259"/>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69%</a:t>
            </a:r>
          </a:p>
        </p:txBody>
      </p:sp>
      <p:sp>
        <p:nvSpPr>
          <p:cNvPr id="158" name="TextBox 157">
            <a:extLst>
              <a:ext uri="{FF2B5EF4-FFF2-40B4-BE49-F238E27FC236}">
                <a16:creationId xmlns:a16="http://schemas.microsoft.com/office/drawing/2014/main" id="{0FB30F91-44A1-C0AE-520F-288CC3AF644E}"/>
              </a:ext>
            </a:extLst>
          </p:cNvPr>
          <p:cNvSpPr txBox="1"/>
          <p:nvPr/>
        </p:nvSpPr>
        <p:spPr>
          <a:xfrm>
            <a:off x="7840123" y="2685059"/>
            <a:ext cx="91999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64%</a:t>
            </a:r>
          </a:p>
        </p:txBody>
      </p:sp>
      <p:sp>
        <p:nvSpPr>
          <p:cNvPr id="159" name="TextBox 158">
            <a:extLst>
              <a:ext uri="{FF2B5EF4-FFF2-40B4-BE49-F238E27FC236}">
                <a16:creationId xmlns:a16="http://schemas.microsoft.com/office/drawing/2014/main" id="{FBB868F2-53AE-F5A6-821C-7177EC311BF8}"/>
              </a:ext>
            </a:extLst>
          </p:cNvPr>
          <p:cNvSpPr txBox="1"/>
          <p:nvPr/>
        </p:nvSpPr>
        <p:spPr>
          <a:xfrm>
            <a:off x="7915010" y="3102973"/>
            <a:ext cx="770221"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11</a:t>
            </a:r>
          </a:p>
        </p:txBody>
      </p:sp>
      <p:sp>
        <p:nvSpPr>
          <p:cNvPr id="162" name="TextBox 161">
            <a:extLst>
              <a:ext uri="{FF2B5EF4-FFF2-40B4-BE49-F238E27FC236}">
                <a16:creationId xmlns:a16="http://schemas.microsoft.com/office/drawing/2014/main" id="{2ACB36F0-7894-5B90-FB92-D751015656F4}"/>
              </a:ext>
            </a:extLst>
          </p:cNvPr>
          <p:cNvSpPr txBox="1"/>
          <p:nvPr/>
        </p:nvSpPr>
        <p:spPr>
          <a:xfrm>
            <a:off x="9039737" y="1810570"/>
            <a:ext cx="1479775"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6 (88%)</a:t>
            </a:r>
          </a:p>
        </p:txBody>
      </p:sp>
      <p:sp>
        <p:nvSpPr>
          <p:cNvPr id="163" name="TextBox 162">
            <a:extLst>
              <a:ext uri="{FF2B5EF4-FFF2-40B4-BE49-F238E27FC236}">
                <a16:creationId xmlns:a16="http://schemas.microsoft.com/office/drawing/2014/main" id="{50209E82-55EE-8733-4BD6-462387F2C534}"/>
              </a:ext>
            </a:extLst>
          </p:cNvPr>
          <p:cNvSpPr txBox="1"/>
          <p:nvPr/>
        </p:nvSpPr>
        <p:spPr>
          <a:xfrm>
            <a:off x="9415930" y="2301001"/>
            <a:ext cx="726279" cy="252259"/>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59%</a:t>
            </a:r>
          </a:p>
        </p:txBody>
      </p:sp>
      <p:sp>
        <p:nvSpPr>
          <p:cNvPr id="164" name="TextBox 163">
            <a:extLst>
              <a:ext uri="{FF2B5EF4-FFF2-40B4-BE49-F238E27FC236}">
                <a16:creationId xmlns:a16="http://schemas.microsoft.com/office/drawing/2014/main" id="{6536D096-A7CC-CBE6-8032-2D6FD96D6F62}"/>
              </a:ext>
            </a:extLst>
          </p:cNvPr>
          <p:cNvSpPr txBox="1"/>
          <p:nvPr/>
        </p:nvSpPr>
        <p:spPr>
          <a:xfrm>
            <a:off x="9273072" y="2685059"/>
            <a:ext cx="101199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72%</a:t>
            </a:r>
          </a:p>
        </p:txBody>
      </p:sp>
      <p:sp>
        <p:nvSpPr>
          <p:cNvPr id="165" name="TextBox 164">
            <a:extLst>
              <a:ext uri="{FF2B5EF4-FFF2-40B4-BE49-F238E27FC236}">
                <a16:creationId xmlns:a16="http://schemas.microsoft.com/office/drawing/2014/main" id="{27386286-2EFC-79FB-6D0C-D7B4F1B26C09}"/>
              </a:ext>
            </a:extLst>
          </p:cNvPr>
          <p:cNvSpPr txBox="1"/>
          <p:nvPr/>
        </p:nvSpPr>
        <p:spPr>
          <a:xfrm>
            <a:off x="9393959" y="3102973"/>
            <a:ext cx="770221"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9</a:t>
            </a:r>
          </a:p>
        </p:txBody>
      </p:sp>
      <p:cxnSp>
        <p:nvCxnSpPr>
          <p:cNvPr id="167" name="Straight Connector 166">
            <a:extLst>
              <a:ext uri="{FF2B5EF4-FFF2-40B4-BE49-F238E27FC236}">
                <a16:creationId xmlns:a16="http://schemas.microsoft.com/office/drawing/2014/main" id="{FC75F04C-BA06-40BB-EF20-5686931A1F7C}"/>
              </a:ext>
            </a:extLst>
          </p:cNvPr>
          <p:cNvCxnSpPr>
            <a:cxnSpLocks/>
          </p:cNvCxnSpPr>
          <p:nvPr/>
        </p:nvCxnSpPr>
        <p:spPr>
          <a:xfrm>
            <a:off x="919489" y="3043415"/>
            <a:ext cx="11063126"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1B03F9FC-EC52-3A17-66F6-5397DDA7139C}"/>
              </a:ext>
            </a:extLst>
          </p:cNvPr>
          <p:cNvSpPr txBox="1"/>
          <p:nvPr/>
        </p:nvSpPr>
        <p:spPr>
          <a:xfrm>
            <a:off x="1380336" y="1810570"/>
            <a:ext cx="1462877"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14 (72%)</a:t>
            </a:r>
          </a:p>
        </p:txBody>
      </p:sp>
      <p:sp>
        <p:nvSpPr>
          <p:cNvPr id="169" name="TextBox 168">
            <a:extLst>
              <a:ext uri="{FF2B5EF4-FFF2-40B4-BE49-F238E27FC236}">
                <a16:creationId xmlns:a16="http://schemas.microsoft.com/office/drawing/2014/main" id="{6DC81EA8-42B8-4374-AECF-AB26430D666E}"/>
              </a:ext>
            </a:extLst>
          </p:cNvPr>
          <p:cNvSpPr txBox="1"/>
          <p:nvPr/>
        </p:nvSpPr>
        <p:spPr>
          <a:xfrm>
            <a:off x="1650959" y="2242464"/>
            <a:ext cx="917591" cy="369332"/>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48%</a:t>
            </a:r>
          </a:p>
        </p:txBody>
      </p:sp>
      <p:sp>
        <p:nvSpPr>
          <p:cNvPr id="170" name="TextBox 169">
            <a:extLst>
              <a:ext uri="{FF2B5EF4-FFF2-40B4-BE49-F238E27FC236}">
                <a16:creationId xmlns:a16="http://schemas.microsoft.com/office/drawing/2014/main" id="{0588F129-83C5-6F44-638F-C7C2DE287546}"/>
              </a:ext>
            </a:extLst>
          </p:cNvPr>
          <p:cNvSpPr txBox="1"/>
          <p:nvPr/>
        </p:nvSpPr>
        <p:spPr>
          <a:xfrm>
            <a:off x="1639642" y="2685058"/>
            <a:ext cx="94022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51%</a:t>
            </a:r>
          </a:p>
        </p:txBody>
      </p:sp>
      <p:sp>
        <p:nvSpPr>
          <p:cNvPr id="171" name="TextBox 170">
            <a:extLst>
              <a:ext uri="{FF2B5EF4-FFF2-40B4-BE49-F238E27FC236}">
                <a16:creationId xmlns:a16="http://schemas.microsoft.com/office/drawing/2014/main" id="{ED525921-8071-DE6E-1778-10372F255125}"/>
              </a:ext>
            </a:extLst>
          </p:cNvPr>
          <p:cNvSpPr txBox="1"/>
          <p:nvPr/>
        </p:nvSpPr>
        <p:spPr>
          <a:xfrm>
            <a:off x="1830067" y="3099210"/>
            <a:ext cx="55937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15</a:t>
            </a:r>
          </a:p>
        </p:txBody>
      </p:sp>
      <p:sp>
        <p:nvSpPr>
          <p:cNvPr id="173" name="TextBox 172">
            <a:extLst>
              <a:ext uri="{FF2B5EF4-FFF2-40B4-BE49-F238E27FC236}">
                <a16:creationId xmlns:a16="http://schemas.microsoft.com/office/drawing/2014/main" id="{592BFBC8-3A79-1A18-0851-BAFCFF1C3E19}"/>
              </a:ext>
            </a:extLst>
          </p:cNvPr>
          <p:cNvSpPr txBox="1"/>
          <p:nvPr/>
        </p:nvSpPr>
        <p:spPr>
          <a:xfrm>
            <a:off x="2828924" y="1810570"/>
            <a:ext cx="1505652"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10 (80%)</a:t>
            </a:r>
          </a:p>
        </p:txBody>
      </p:sp>
      <p:sp>
        <p:nvSpPr>
          <p:cNvPr id="174" name="TextBox 173">
            <a:extLst>
              <a:ext uri="{FF2B5EF4-FFF2-40B4-BE49-F238E27FC236}">
                <a16:creationId xmlns:a16="http://schemas.microsoft.com/office/drawing/2014/main" id="{2CCDD397-C790-5690-BD93-39895B881AFD}"/>
              </a:ext>
            </a:extLst>
          </p:cNvPr>
          <p:cNvSpPr txBox="1"/>
          <p:nvPr/>
        </p:nvSpPr>
        <p:spPr>
          <a:xfrm>
            <a:off x="3047452" y="2242464"/>
            <a:ext cx="1063346" cy="369332"/>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51%</a:t>
            </a:r>
          </a:p>
        </p:txBody>
      </p:sp>
      <p:sp>
        <p:nvSpPr>
          <p:cNvPr id="175" name="TextBox 174">
            <a:extLst>
              <a:ext uri="{FF2B5EF4-FFF2-40B4-BE49-F238E27FC236}">
                <a16:creationId xmlns:a16="http://schemas.microsoft.com/office/drawing/2014/main" id="{6B279275-DF3B-3D03-9407-8E4489BF84B8}"/>
              </a:ext>
            </a:extLst>
          </p:cNvPr>
          <p:cNvSpPr txBox="1"/>
          <p:nvPr/>
        </p:nvSpPr>
        <p:spPr>
          <a:xfrm>
            <a:off x="3073128" y="2685059"/>
            <a:ext cx="101199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60%</a:t>
            </a:r>
          </a:p>
        </p:txBody>
      </p:sp>
      <p:sp>
        <p:nvSpPr>
          <p:cNvPr id="176" name="TextBox 175">
            <a:extLst>
              <a:ext uri="{FF2B5EF4-FFF2-40B4-BE49-F238E27FC236}">
                <a16:creationId xmlns:a16="http://schemas.microsoft.com/office/drawing/2014/main" id="{52548430-C064-0957-EE7B-0943FA008422}"/>
              </a:ext>
            </a:extLst>
          </p:cNvPr>
          <p:cNvSpPr txBox="1"/>
          <p:nvPr/>
        </p:nvSpPr>
        <p:spPr>
          <a:xfrm>
            <a:off x="3194015" y="3102973"/>
            <a:ext cx="770221"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11</a:t>
            </a:r>
          </a:p>
        </p:txBody>
      </p:sp>
      <p:sp>
        <p:nvSpPr>
          <p:cNvPr id="178" name="Rectangle 177">
            <a:extLst>
              <a:ext uri="{FF2B5EF4-FFF2-40B4-BE49-F238E27FC236}">
                <a16:creationId xmlns:a16="http://schemas.microsoft.com/office/drawing/2014/main" id="{EE573D38-AE49-4479-7AD6-9824A2245D67}"/>
              </a:ext>
            </a:extLst>
          </p:cNvPr>
          <p:cNvSpPr/>
          <p:nvPr/>
        </p:nvSpPr>
        <p:spPr>
          <a:xfrm>
            <a:off x="107796" y="1813802"/>
            <a:ext cx="1210348" cy="303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Reduce servers</a:t>
            </a:r>
            <a:endParaRPr lang="en-US" sz="700">
              <a:solidFill>
                <a:schemeClr val="bg1"/>
              </a:solidFill>
              <a:latin typeface="IntelOne Text Medium" panose="020B0503020203020204" pitchFamily="34" charset="77"/>
            </a:endParaRPr>
          </a:p>
        </p:txBody>
      </p:sp>
      <p:sp>
        <p:nvSpPr>
          <p:cNvPr id="179" name="Rectangle 178">
            <a:extLst>
              <a:ext uri="{FF2B5EF4-FFF2-40B4-BE49-F238E27FC236}">
                <a16:creationId xmlns:a16="http://schemas.microsoft.com/office/drawing/2014/main" id="{98D94B1E-9BC9-538E-B71A-31BC5901010F}"/>
              </a:ext>
            </a:extLst>
          </p:cNvPr>
          <p:cNvSpPr/>
          <p:nvPr/>
        </p:nvSpPr>
        <p:spPr>
          <a:xfrm>
            <a:off x="170699" y="2325086"/>
            <a:ext cx="1147444" cy="188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Reduce energy and CO</a:t>
            </a:r>
            <a:r>
              <a:rPr lang="en-US" sz="1000" baseline="-25000">
                <a:solidFill>
                  <a:schemeClr val="bg1"/>
                </a:solidFill>
                <a:latin typeface="IntelOne Text Medium" panose="020B0503020203020204" pitchFamily="34" charset="77"/>
              </a:rPr>
              <a:t>2</a:t>
            </a:r>
          </a:p>
        </p:txBody>
      </p:sp>
      <p:sp>
        <p:nvSpPr>
          <p:cNvPr id="180" name="Rectangle 179">
            <a:extLst>
              <a:ext uri="{FF2B5EF4-FFF2-40B4-BE49-F238E27FC236}">
                <a16:creationId xmlns:a16="http://schemas.microsoft.com/office/drawing/2014/main" id="{8816CFC5-4977-05B7-8550-ED741FBE8495}"/>
              </a:ext>
            </a:extLst>
          </p:cNvPr>
          <p:cNvSpPr/>
          <p:nvPr/>
        </p:nvSpPr>
        <p:spPr>
          <a:xfrm>
            <a:off x="170700" y="2674029"/>
            <a:ext cx="1147443" cy="303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IntelOne Text" panose="020B0503020203020204" pitchFamily="34" charset="77"/>
              </a:rPr>
              <a:t>Reduce TCO*</a:t>
            </a:r>
          </a:p>
        </p:txBody>
      </p:sp>
      <p:sp>
        <p:nvSpPr>
          <p:cNvPr id="181" name="Rectangle 180">
            <a:extLst>
              <a:ext uri="{FF2B5EF4-FFF2-40B4-BE49-F238E27FC236}">
                <a16:creationId xmlns:a16="http://schemas.microsoft.com/office/drawing/2014/main" id="{904F7658-8171-6C9C-9553-E9400DD6C16F}"/>
              </a:ext>
            </a:extLst>
          </p:cNvPr>
          <p:cNvSpPr/>
          <p:nvPr/>
        </p:nvSpPr>
        <p:spPr>
          <a:xfrm>
            <a:off x="170699" y="3131328"/>
            <a:ext cx="1147444" cy="20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Recover costs</a:t>
            </a:r>
            <a:br>
              <a:rPr lang="en-US" sz="1000">
                <a:solidFill>
                  <a:schemeClr val="tx1"/>
                </a:solidFill>
                <a:latin typeface="IntelOne Text" panose="020B0503020203020204" pitchFamily="34" charset="77"/>
              </a:rPr>
            </a:br>
            <a:r>
              <a:rPr lang="en-US" sz="1000">
                <a:solidFill>
                  <a:schemeClr val="tx1"/>
                </a:solidFill>
                <a:latin typeface="IntelOne Text" panose="020B0503020203020204" pitchFamily="34" charset="77"/>
              </a:rPr>
              <a:t>(months)</a:t>
            </a:r>
          </a:p>
        </p:txBody>
      </p:sp>
      <p:sp>
        <p:nvSpPr>
          <p:cNvPr id="182" name="TextBox 181">
            <a:extLst>
              <a:ext uri="{FF2B5EF4-FFF2-40B4-BE49-F238E27FC236}">
                <a16:creationId xmlns:a16="http://schemas.microsoft.com/office/drawing/2014/main" id="{DB93791A-E58C-4FD4-AC2C-585F28704BB6}"/>
              </a:ext>
            </a:extLst>
          </p:cNvPr>
          <p:cNvSpPr txBox="1"/>
          <p:nvPr/>
        </p:nvSpPr>
        <p:spPr>
          <a:xfrm>
            <a:off x="1385241" y="1216283"/>
            <a:ext cx="4385760" cy="271915"/>
          </a:xfrm>
          <a:prstGeom prst="rect">
            <a:avLst/>
          </a:prstGeom>
          <a:noFill/>
          <a:ln w="12700">
            <a:solidFill>
              <a:srgbClr val="0068B5"/>
            </a:solidFill>
          </a:ln>
        </p:spPr>
        <p:txBody>
          <a:bodyPr wrap="square" lIns="0" tIns="0" rIns="0" bIns="0" rtlCol="0" anchor="ctr" anchorCtr="0">
            <a:noAutofit/>
          </a:bodyPr>
          <a:lstStyle/>
          <a:p>
            <a:pPr algn="ctr"/>
            <a:r>
              <a:rPr lang="en-US" sz="1300">
                <a:solidFill>
                  <a:schemeClr val="accent1"/>
                </a:solidFill>
                <a:latin typeface="IntelOne Display Regular" panose="020B0503020203020204" pitchFamily="34" charset="77"/>
              </a:rPr>
              <a:t>From 2</a:t>
            </a:r>
            <a:r>
              <a:rPr lang="en-US" sz="1300" baseline="30000">
                <a:solidFill>
                  <a:schemeClr val="accent1"/>
                </a:solidFill>
                <a:latin typeface="IntelOne Display Regular" panose="020B0503020203020204" pitchFamily="34" charset="77"/>
              </a:rPr>
              <a:t>nd</a:t>
            </a:r>
            <a:r>
              <a:rPr lang="en-US" sz="1300">
                <a:solidFill>
                  <a:schemeClr val="accent1"/>
                </a:solidFill>
                <a:latin typeface="IntelOne Display Regular" panose="020B0503020203020204" pitchFamily="34" charset="77"/>
              </a:rPr>
              <a:t> Gen Intel Xeon to Intel Xeon 6700 with P-cores</a:t>
            </a:r>
          </a:p>
        </p:txBody>
      </p:sp>
      <p:sp>
        <p:nvSpPr>
          <p:cNvPr id="183" name="TextBox 182">
            <a:extLst>
              <a:ext uri="{FF2B5EF4-FFF2-40B4-BE49-F238E27FC236}">
                <a16:creationId xmlns:a16="http://schemas.microsoft.com/office/drawing/2014/main" id="{93A9B10A-4285-6185-C97E-1C76573509C2}"/>
              </a:ext>
            </a:extLst>
          </p:cNvPr>
          <p:cNvSpPr txBox="1"/>
          <p:nvPr/>
        </p:nvSpPr>
        <p:spPr>
          <a:xfrm>
            <a:off x="4317980" y="1810570"/>
            <a:ext cx="1611059"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12 (76%)</a:t>
            </a:r>
          </a:p>
        </p:txBody>
      </p:sp>
      <p:sp>
        <p:nvSpPr>
          <p:cNvPr id="184" name="TextBox 183">
            <a:extLst>
              <a:ext uri="{FF2B5EF4-FFF2-40B4-BE49-F238E27FC236}">
                <a16:creationId xmlns:a16="http://schemas.microsoft.com/office/drawing/2014/main" id="{EA260087-C3E5-6F1C-59A7-93B0838ED05C}"/>
              </a:ext>
            </a:extLst>
          </p:cNvPr>
          <p:cNvSpPr txBox="1"/>
          <p:nvPr/>
        </p:nvSpPr>
        <p:spPr>
          <a:xfrm>
            <a:off x="4516196" y="2242464"/>
            <a:ext cx="1063346" cy="369332"/>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44%</a:t>
            </a:r>
          </a:p>
        </p:txBody>
      </p:sp>
      <p:sp>
        <p:nvSpPr>
          <p:cNvPr id="185" name="TextBox 184">
            <a:extLst>
              <a:ext uri="{FF2B5EF4-FFF2-40B4-BE49-F238E27FC236}">
                <a16:creationId xmlns:a16="http://schemas.microsoft.com/office/drawing/2014/main" id="{E1C270B2-18EE-82A9-0948-2E82FA99B1BA}"/>
              </a:ext>
            </a:extLst>
          </p:cNvPr>
          <p:cNvSpPr txBox="1"/>
          <p:nvPr/>
        </p:nvSpPr>
        <p:spPr>
          <a:xfrm>
            <a:off x="4587872" y="2685058"/>
            <a:ext cx="91999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57%</a:t>
            </a:r>
          </a:p>
        </p:txBody>
      </p:sp>
      <p:sp>
        <p:nvSpPr>
          <p:cNvPr id="186" name="TextBox 185">
            <a:extLst>
              <a:ext uri="{FF2B5EF4-FFF2-40B4-BE49-F238E27FC236}">
                <a16:creationId xmlns:a16="http://schemas.microsoft.com/office/drawing/2014/main" id="{F6CBF683-D538-3380-8725-2CE38D10D7A7}"/>
              </a:ext>
            </a:extLst>
          </p:cNvPr>
          <p:cNvSpPr txBox="1"/>
          <p:nvPr/>
        </p:nvSpPr>
        <p:spPr>
          <a:xfrm>
            <a:off x="4662759" y="3102973"/>
            <a:ext cx="770221"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13</a:t>
            </a:r>
          </a:p>
        </p:txBody>
      </p:sp>
      <p:cxnSp>
        <p:nvCxnSpPr>
          <p:cNvPr id="188" name="Straight Connector 187">
            <a:extLst>
              <a:ext uri="{FF2B5EF4-FFF2-40B4-BE49-F238E27FC236}">
                <a16:creationId xmlns:a16="http://schemas.microsoft.com/office/drawing/2014/main" id="{F33176E2-FF95-26EB-3418-78D1DD10C256}"/>
              </a:ext>
            </a:extLst>
          </p:cNvPr>
          <p:cNvCxnSpPr>
            <a:cxnSpLocks/>
          </p:cNvCxnSpPr>
          <p:nvPr/>
        </p:nvCxnSpPr>
        <p:spPr>
          <a:xfrm>
            <a:off x="12379" y="2186143"/>
            <a:ext cx="11982615"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CF242A53-985C-A486-6C9B-C952980F85FA}"/>
              </a:ext>
            </a:extLst>
          </p:cNvPr>
          <p:cNvSpPr txBox="1"/>
          <p:nvPr/>
        </p:nvSpPr>
        <p:spPr>
          <a:xfrm>
            <a:off x="10519512" y="1810570"/>
            <a:ext cx="1463102" cy="323165"/>
          </a:xfrm>
          <a:prstGeom prst="rect">
            <a:avLst/>
          </a:prstGeom>
          <a:noFill/>
        </p:spPr>
        <p:txBody>
          <a:bodyPr wrap="square" rtlCol="0">
            <a:spAutoFit/>
          </a:bodyPr>
          <a:lstStyle/>
          <a:p>
            <a:pPr algn="ctr"/>
            <a:r>
              <a:rPr lang="en-US" sz="1500">
                <a:solidFill>
                  <a:schemeClr val="bg1"/>
                </a:solidFill>
                <a:latin typeface="IntelOne Text Light" panose="020B0403020203020204" pitchFamily="34" charset="77"/>
              </a:rPr>
              <a:t>50 to 3 (94%)</a:t>
            </a:r>
          </a:p>
        </p:txBody>
      </p:sp>
      <p:sp>
        <p:nvSpPr>
          <p:cNvPr id="190" name="TextBox 189">
            <a:extLst>
              <a:ext uri="{FF2B5EF4-FFF2-40B4-BE49-F238E27FC236}">
                <a16:creationId xmlns:a16="http://schemas.microsoft.com/office/drawing/2014/main" id="{64DFD2B5-F401-124B-2651-B810972D186F}"/>
              </a:ext>
            </a:extLst>
          </p:cNvPr>
          <p:cNvSpPr txBox="1"/>
          <p:nvPr/>
        </p:nvSpPr>
        <p:spPr>
          <a:xfrm>
            <a:off x="10894879" y="2301001"/>
            <a:ext cx="726279" cy="252259"/>
          </a:xfrm>
          <a:prstGeom prst="rect">
            <a:avLst/>
          </a:prstGeom>
          <a:noFill/>
        </p:spPr>
        <p:txBody>
          <a:bodyPr wrap="square" rtlCol="0" anchor="ctr">
            <a:spAutoFit/>
          </a:bodyPr>
          <a:lstStyle/>
          <a:p>
            <a:pPr algn="ctr"/>
            <a:r>
              <a:rPr lang="en-US">
                <a:solidFill>
                  <a:schemeClr val="bg1"/>
                </a:solidFill>
                <a:latin typeface="IntelOne Text Light" panose="020B0403020203020204" pitchFamily="34" charset="77"/>
              </a:rPr>
              <a:t>77%</a:t>
            </a:r>
          </a:p>
        </p:txBody>
      </p:sp>
      <p:sp>
        <p:nvSpPr>
          <p:cNvPr id="191" name="TextBox 190">
            <a:extLst>
              <a:ext uri="{FF2B5EF4-FFF2-40B4-BE49-F238E27FC236}">
                <a16:creationId xmlns:a16="http://schemas.microsoft.com/office/drawing/2014/main" id="{7921F356-AEE4-BF90-24AA-7AF1DBBA52B4}"/>
              </a:ext>
            </a:extLst>
          </p:cNvPr>
          <p:cNvSpPr txBox="1"/>
          <p:nvPr/>
        </p:nvSpPr>
        <p:spPr>
          <a:xfrm>
            <a:off x="10752021" y="2685059"/>
            <a:ext cx="1011995"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87%</a:t>
            </a:r>
          </a:p>
        </p:txBody>
      </p:sp>
      <p:sp>
        <p:nvSpPr>
          <p:cNvPr id="192" name="TextBox 191">
            <a:extLst>
              <a:ext uri="{FF2B5EF4-FFF2-40B4-BE49-F238E27FC236}">
                <a16:creationId xmlns:a16="http://schemas.microsoft.com/office/drawing/2014/main" id="{A5406BFC-1651-5A28-E4C8-88B1028E59F7}"/>
              </a:ext>
            </a:extLst>
          </p:cNvPr>
          <p:cNvSpPr txBox="1"/>
          <p:nvPr/>
        </p:nvSpPr>
        <p:spPr>
          <a:xfrm>
            <a:off x="10872908" y="3102973"/>
            <a:ext cx="770221" cy="307777"/>
          </a:xfrm>
          <a:prstGeom prst="rect">
            <a:avLst/>
          </a:prstGeom>
          <a:noFill/>
        </p:spPr>
        <p:txBody>
          <a:bodyPr wrap="square" rtlCol="0" anchor="ctr">
            <a:spAutoFit/>
          </a:bodyPr>
          <a:lstStyle/>
          <a:p>
            <a:pPr algn="ctr"/>
            <a:r>
              <a:rPr lang="en-US" sz="1400">
                <a:solidFill>
                  <a:schemeClr val="bg1"/>
                </a:solidFill>
                <a:latin typeface="IntelOne Text Light" panose="020B0403020203020204" pitchFamily="34" charset="77"/>
              </a:rPr>
              <a:t>4</a:t>
            </a:r>
          </a:p>
        </p:txBody>
      </p:sp>
      <p:cxnSp>
        <p:nvCxnSpPr>
          <p:cNvPr id="194" name="Straight Connector 193">
            <a:extLst>
              <a:ext uri="{FF2B5EF4-FFF2-40B4-BE49-F238E27FC236}">
                <a16:creationId xmlns:a16="http://schemas.microsoft.com/office/drawing/2014/main" id="{D5B228FE-ED45-9018-190B-029483EEE175}"/>
              </a:ext>
            </a:extLst>
          </p:cNvPr>
          <p:cNvCxnSpPr>
            <a:cxnSpLocks/>
          </p:cNvCxnSpPr>
          <p:nvPr/>
        </p:nvCxnSpPr>
        <p:spPr>
          <a:xfrm>
            <a:off x="1381776" y="182962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0BFBBD2F-E2E1-23F0-B283-69DC3FF7DC3E}"/>
              </a:ext>
            </a:extLst>
          </p:cNvPr>
          <p:cNvCxnSpPr>
            <a:cxnSpLocks/>
          </p:cNvCxnSpPr>
          <p:nvPr/>
        </p:nvCxnSpPr>
        <p:spPr>
          <a:xfrm>
            <a:off x="1381776" y="228047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6B6A62BE-FA78-01E5-DCDE-566AEB33AA93}"/>
              </a:ext>
            </a:extLst>
          </p:cNvPr>
          <p:cNvCxnSpPr>
            <a:cxnSpLocks/>
          </p:cNvCxnSpPr>
          <p:nvPr/>
        </p:nvCxnSpPr>
        <p:spPr>
          <a:xfrm>
            <a:off x="2848179" y="182962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0216FBD-1176-E76D-7089-9D0407167895}"/>
              </a:ext>
            </a:extLst>
          </p:cNvPr>
          <p:cNvCxnSpPr>
            <a:cxnSpLocks/>
          </p:cNvCxnSpPr>
          <p:nvPr/>
        </p:nvCxnSpPr>
        <p:spPr>
          <a:xfrm>
            <a:off x="2848179" y="228047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1495683-11CA-DAFD-834E-D8A02AF43FA4}"/>
              </a:ext>
            </a:extLst>
          </p:cNvPr>
          <p:cNvCxnSpPr>
            <a:cxnSpLocks/>
          </p:cNvCxnSpPr>
          <p:nvPr/>
        </p:nvCxnSpPr>
        <p:spPr>
          <a:xfrm>
            <a:off x="4316923" y="182962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E9BD3C8-4E5A-9A67-A331-B2D2098DC4C4}"/>
              </a:ext>
            </a:extLst>
          </p:cNvPr>
          <p:cNvCxnSpPr>
            <a:cxnSpLocks/>
          </p:cNvCxnSpPr>
          <p:nvPr/>
        </p:nvCxnSpPr>
        <p:spPr>
          <a:xfrm>
            <a:off x="4316923" y="228047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24CB976-2B4A-C5DE-D26D-75685C53A026}"/>
              </a:ext>
            </a:extLst>
          </p:cNvPr>
          <p:cNvCxnSpPr>
            <a:cxnSpLocks/>
          </p:cNvCxnSpPr>
          <p:nvPr/>
        </p:nvCxnSpPr>
        <p:spPr>
          <a:xfrm>
            <a:off x="7552118" y="182962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64EDFF66-2912-0A27-F251-576E83A19A60}"/>
              </a:ext>
            </a:extLst>
          </p:cNvPr>
          <p:cNvCxnSpPr>
            <a:cxnSpLocks/>
          </p:cNvCxnSpPr>
          <p:nvPr/>
        </p:nvCxnSpPr>
        <p:spPr>
          <a:xfrm>
            <a:off x="7552118" y="228047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84A087BD-9B2D-901E-DAFF-0014CD38DC9C}"/>
              </a:ext>
            </a:extLst>
          </p:cNvPr>
          <p:cNvSpPr txBox="1"/>
          <p:nvPr/>
        </p:nvSpPr>
        <p:spPr>
          <a:xfrm>
            <a:off x="1451504" y="1544996"/>
            <a:ext cx="1316501" cy="121467"/>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8260--&gt;6760P</a:t>
            </a:r>
            <a:endParaRPr lang="en-US" sz="1000" baseline="30000">
              <a:solidFill>
                <a:schemeClr val="bg1"/>
              </a:solidFill>
              <a:latin typeface="IntelOne Text" panose="020B0503020203020204" pitchFamily="34" charset="77"/>
            </a:endParaRPr>
          </a:p>
        </p:txBody>
      </p:sp>
      <p:sp>
        <p:nvSpPr>
          <p:cNvPr id="260" name="TextBox 259">
            <a:extLst>
              <a:ext uri="{FF2B5EF4-FFF2-40B4-BE49-F238E27FC236}">
                <a16:creationId xmlns:a16="http://schemas.microsoft.com/office/drawing/2014/main" id="{B52037C0-A72A-128B-E7AB-56B5826FF353}"/>
              </a:ext>
            </a:extLst>
          </p:cNvPr>
          <p:cNvSpPr txBox="1"/>
          <p:nvPr/>
        </p:nvSpPr>
        <p:spPr>
          <a:xfrm>
            <a:off x="3035117" y="1550517"/>
            <a:ext cx="1088017" cy="110425"/>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6230--&gt;6787P</a:t>
            </a:r>
            <a:endParaRPr lang="en-US" sz="1000" baseline="30000">
              <a:solidFill>
                <a:schemeClr val="bg1"/>
              </a:solidFill>
              <a:latin typeface="IntelOne Text" panose="020B0503020203020204" pitchFamily="34" charset="77"/>
            </a:endParaRPr>
          </a:p>
        </p:txBody>
      </p:sp>
      <p:sp>
        <p:nvSpPr>
          <p:cNvPr id="261" name="TextBox 260">
            <a:extLst>
              <a:ext uri="{FF2B5EF4-FFF2-40B4-BE49-F238E27FC236}">
                <a16:creationId xmlns:a16="http://schemas.microsoft.com/office/drawing/2014/main" id="{C8DA913C-9921-7E4C-3235-91851462A1CD}"/>
              </a:ext>
            </a:extLst>
          </p:cNvPr>
          <p:cNvSpPr txBox="1"/>
          <p:nvPr/>
        </p:nvSpPr>
        <p:spPr>
          <a:xfrm>
            <a:off x="4449460" y="1550517"/>
            <a:ext cx="1196819" cy="110425"/>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a:rPr>
              <a:t>5218R--&gt;6760P</a:t>
            </a:r>
            <a:endParaRPr lang="en-US" sz="1000" baseline="30000">
              <a:solidFill>
                <a:schemeClr val="bg1"/>
              </a:solidFill>
              <a:latin typeface="IntelOne Text"/>
            </a:endParaRPr>
          </a:p>
        </p:txBody>
      </p:sp>
      <p:sp>
        <p:nvSpPr>
          <p:cNvPr id="16" name="TextBox 15">
            <a:extLst>
              <a:ext uri="{FF2B5EF4-FFF2-40B4-BE49-F238E27FC236}">
                <a16:creationId xmlns:a16="http://schemas.microsoft.com/office/drawing/2014/main" id="{5B93737E-9100-0CE2-0638-2D81575DEB3D}"/>
              </a:ext>
            </a:extLst>
          </p:cNvPr>
          <p:cNvSpPr txBox="1"/>
          <p:nvPr/>
        </p:nvSpPr>
        <p:spPr>
          <a:xfrm>
            <a:off x="6276536" y="1544996"/>
            <a:ext cx="1088017" cy="121467"/>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8260--&gt;6979P</a:t>
            </a:r>
            <a:endParaRPr lang="en-US" sz="1000" baseline="30000">
              <a:solidFill>
                <a:schemeClr val="bg1"/>
              </a:solidFill>
              <a:latin typeface="IntelOne Text" panose="020B0503020203020204" pitchFamily="34" charset="77"/>
            </a:endParaRPr>
          </a:p>
        </p:txBody>
      </p:sp>
      <p:sp>
        <p:nvSpPr>
          <p:cNvPr id="41" name="TextBox 40">
            <a:extLst>
              <a:ext uri="{FF2B5EF4-FFF2-40B4-BE49-F238E27FC236}">
                <a16:creationId xmlns:a16="http://schemas.microsoft.com/office/drawing/2014/main" id="{2714119D-4DC1-B475-DB33-8C56574F277A}"/>
              </a:ext>
            </a:extLst>
          </p:cNvPr>
          <p:cNvSpPr txBox="1"/>
          <p:nvPr/>
        </p:nvSpPr>
        <p:spPr>
          <a:xfrm>
            <a:off x="7701711" y="1538922"/>
            <a:ext cx="1196819"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6240--&gt;6980P</a:t>
            </a:r>
            <a:endParaRPr lang="en-US" sz="1000" baseline="30000">
              <a:solidFill>
                <a:schemeClr val="bg1"/>
              </a:solidFill>
              <a:latin typeface="IntelOne Text" panose="020B0503020203020204" pitchFamily="34" charset="77"/>
            </a:endParaRPr>
          </a:p>
        </p:txBody>
      </p:sp>
      <p:sp>
        <p:nvSpPr>
          <p:cNvPr id="120" name="TextBox 119">
            <a:extLst>
              <a:ext uri="{FF2B5EF4-FFF2-40B4-BE49-F238E27FC236}">
                <a16:creationId xmlns:a16="http://schemas.microsoft.com/office/drawing/2014/main" id="{308AEF18-6535-1A9F-FBFD-57FCA248EF38}"/>
              </a:ext>
            </a:extLst>
          </p:cNvPr>
          <p:cNvSpPr txBox="1"/>
          <p:nvPr/>
        </p:nvSpPr>
        <p:spPr>
          <a:xfrm>
            <a:off x="9235061" y="1538922"/>
            <a:ext cx="1088017"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panose="020B0503020203020204" pitchFamily="34" charset="77"/>
              </a:rPr>
              <a:t>5220--&gt;6972P</a:t>
            </a:r>
            <a:endParaRPr lang="en-US" sz="1000" baseline="30000">
              <a:solidFill>
                <a:schemeClr val="bg1"/>
              </a:solidFill>
              <a:latin typeface="IntelOne Text" panose="020B0503020203020204" pitchFamily="34" charset="77"/>
            </a:endParaRPr>
          </a:p>
        </p:txBody>
      </p:sp>
      <p:sp>
        <p:nvSpPr>
          <p:cNvPr id="147" name="TextBox 146">
            <a:extLst>
              <a:ext uri="{FF2B5EF4-FFF2-40B4-BE49-F238E27FC236}">
                <a16:creationId xmlns:a16="http://schemas.microsoft.com/office/drawing/2014/main" id="{9C174E67-EB6A-05AF-E663-D09BAA3B340E}"/>
              </a:ext>
            </a:extLst>
          </p:cNvPr>
          <p:cNvSpPr txBox="1"/>
          <p:nvPr/>
        </p:nvSpPr>
        <p:spPr>
          <a:xfrm>
            <a:off x="10659609" y="1538922"/>
            <a:ext cx="1196819" cy="133614"/>
          </a:xfrm>
          <a:prstGeom prst="rect">
            <a:avLst/>
          </a:prstGeom>
          <a:noFill/>
          <a:ln>
            <a:noFill/>
          </a:ln>
        </p:spPr>
        <p:txBody>
          <a:bodyPr wrap="square" lIns="91440" tIns="91440" rIns="91440" bIns="91440" rtlCol="0" anchor="ctr" anchorCtr="0">
            <a:noAutofit/>
          </a:bodyPr>
          <a:lstStyle/>
          <a:p>
            <a:pPr algn="ctr"/>
            <a:r>
              <a:rPr lang="en-US" sz="1000">
                <a:solidFill>
                  <a:schemeClr val="bg1"/>
                </a:solidFill>
                <a:latin typeface="IntelOne Text"/>
              </a:rPr>
              <a:t>4208--&gt;6952P</a:t>
            </a:r>
            <a:endParaRPr lang="en-US" sz="1000" baseline="30000">
              <a:solidFill>
                <a:schemeClr val="bg1"/>
              </a:solidFill>
              <a:latin typeface="IntelOne Text"/>
            </a:endParaRPr>
          </a:p>
        </p:txBody>
      </p:sp>
      <p:cxnSp>
        <p:nvCxnSpPr>
          <p:cNvPr id="265" name="Straight Connector 264">
            <a:extLst>
              <a:ext uri="{FF2B5EF4-FFF2-40B4-BE49-F238E27FC236}">
                <a16:creationId xmlns:a16="http://schemas.microsoft.com/office/drawing/2014/main" id="{139CB017-06DF-3B8A-CD00-668497B34393}"/>
              </a:ext>
            </a:extLst>
          </p:cNvPr>
          <p:cNvCxnSpPr>
            <a:cxnSpLocks/>
          </p:cNvCxnSpPr>
          <p:nvPr/>
        </p:nvCxnSpPr>
        <p:spPr>
          <a:xfrm>
            <a:off x="5934340" y="182962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2F51B91-BB9D-FCAF-AFDF-9E7DF6FBB98B}"/>
              </a:ext>
            </a:extLst>
          </p:cNvPr>
          <p:cNvCxnSpPr>
            <a:cxnSpLocks/>
          </p:cNvCxnSpPr>
          <p:nvPr/>
        </p:nvCxnSpPr>
        <p:spPr>
          <a:xfrm>
            <a:off x="5934340" y="228047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CA36861-1224-38D5-44CC-FF489180F8B0}"/>
              </a:ext>
            </a:extLst>
          </p:cNvPr>
          <p:cNvCxnSpPr>
            <a:cxnSpLocks/>
          </p:cNvCxnSpPr>
          <p:nvPr/>
        </p:nvCxnSpPr>
        <p:spPr>
          <a:xfrm>
            <a:off x="9034814" y="182962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57C1F139-8563-179B-8AF1-CF99C9AF5B26}"/>
              </a:ext>
            </a:extLst>
          </p:cNvPr>
          <p:cNvCxnSpPr>
            <a:cxnSpLocks/>
          </p:cNvCxnSpPr>
          <p:nvPr/>
        </p:nvCxnSpPr>
        <p:spPr>
          <a:xfrm>
            <a:off x="9034814" y="228047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C49934C-D861-074E-13A8-4F888824626A}"/>
              </a:ext>
            </a:extLst>
          </p:cNvPr>
          <p:cNvCxnSpPr>
            <a:cxnSpLocks/>
          </p:cNvCxnSpPr>
          <p:nvPr/>
        </p:nvCxnSpPr>
        <p:spPr>
          <a:xfrm>
            <a:off x="10521782" y="182962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418EF02-D72E-F4BC-982A-A0A6A390FDF0}"/>
              </a:ext>
            </a:extLst>
          </p:cNvPr>
          <p:cNvCxnSpPr>
            <a:cxnSpLocks/>
          </p:cNvCxnSpPr>
          <p:nvPr/>
        </p:nvCxnSpPr>
        <p:spPr>
          <a:xfrm>
            <a:off x="10521782" y="2280470"/>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6EEE1C14-07CE-DEF5-9454-FE184A78F717}"/>
              </a:ext>
            </a:extLst>
          </p:cNvPr>
          <p:cNvCxnSpPr>
            <a:cxnSpLocks/>
          </p:cNvCxnSpPr>
          <p:nvPr/>
        </p:nvCxnSpPr>
        <p:spPr>
          <a:xfrm>
            <a:off x="9031067" y="432862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FF91D4E2-C47A-FB91-1FE6-0B98AE55AE62}"/>
              </a:ext>
            </a:extLst>
          </p:cNvPr>
          <p:cNvCxnSpPr>
            <a:cxnSpLocks/>
          </p:cNvCxnSpPr>
          <p:nvPr/>
        </p:nvCxnSpPr>
        <p:spPr>
          <a:xfrm>
            <a:off x="9031067" y="477947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46A5F13B-D21C-E454-AA85-C42127AE2785}"/>
              </a:ext>
            </a:extLst>
          </p:cNvPr>
          <p:cNvCxnSpPr>
            <a:cxnSpLocks/>
          </p:cNvCxnSpPr>
          <p:nvPr/>
        </p:nvCxnSpPr>
        <p:spPr>
          <a:xfrm>
            <a:off x="10527072" y="432862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E13929DC-60EB-7A58-1421-ED4116767D83}"/>
              </a:ext>
            </a:extLst>
          </p:cNvPr>
          <p:cNvCxnSpPr>
            <a:cxnSpLocks/>
          </p:cNvCxnSpPr>
          <p:nvPr/>
        </p:nvCxnSpPr>
        <p:spPr>
          <a:xfrm>
            <a:off x="10527072" y="4779473"/>
            <a:ext cx="0" cy="268612"/>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7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26F5F-FDE6-3E95-96F8-54BA82E7D5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8E4041-B7E0-2882-6CA7-0E97B239BC70}"/>
              </a:ext>
            </a:extLst>
          </p:cNvPr>
          <p:cNvSpPr txBox="1"/>
          <p:nvPr/>
        </p:nvSpPr>
        <p:spPr>
          <a:xfrm>
            <a:off x="5273099" y="1491286"/>
            <a:ext cx="3108325" cy="691407"/>
          </a:xfrm>
          <a:prstGeom prst="rect">
            <a:avLst/>
          </a:prstGeom>
          <a:solidFill>
            <a:schemeClr val="bg1"/>
          </a:solidFill>
          <a:ln w="12700">
            <a:solidFill>
              <a:schemeClr val="tx2"/>
            </a:solidFill>
          </a:ln>
        </p:spPr>
        <p:txBody>
          <a:bodyPr wrap="square" lIns="0" tIns="0" rIns="0" bIns="0" rtlCol="0" anchor="ctr" anchorCtr="0">
            <a:noAutofit/>
          </a:bodyPr>
          <a:lstStyle/>
          <a:p>
            <a:pPr algn="ctr"/>
            <a:r>
              <a:rPr lang="en-US" sz="1600">
                <a:solidFill>
                  <a:schemeClr val="accent1"/>
                </a:solidFill>
                <a:latin typeface="IntelOne Display Regular" panose="020B0503020203020204" pitchFamily="34" charset="77"/>
              </a:rPr>
              <a:t>2</a:t>
            </a:r>
            <a:r>
              <a:rPr lang="en-US" sz="1600" baseline="30000">
                <a:solidFill>
                  <a:schemeClr val="accent1"/>
                </a:solidFill>
                <a:latin typeface="IntelOne Display Regular" panose="020B0503020203020204" pitchFamily="34" charset="77"/>
              </a:rPr>
              <a:t>nd</a:t>
            </a:r>
            <a:r>
              <a:rPr lang="en-US" sz="1600">
                <a:solidFill>
                  <a:schemeClr val="accent1"/>
                </a:solidFill>
                <a:latin typeface="IntelOne Display Regular" panose="020B0503020203020204" pitchFamily="34" charset="77"/>
              </a:rPr>
              <a:t> Gen Intel Xeon to Intel Xeon 6</a:t>
            </a:r>
            <a:br>
              <a:rPr lang="en-US" sz="1600">
                <a:solidFill>
                  <a:schemeClr val="accent1"/>
                </a:solidFill>
                <a:latin typeface="IntelOne Display Regular" panose="020B0503020203020204" pitchFamily="34" charset="77"/>
              </a:rPr>
            </a:br>
            <a:r>
              <a:rPr lang="en-US" sz="1600">
                <a:solidFill>
                  <a:schemeClr val="accent1"/>
                </a:solidFill>
                <a:latin typeface="IntelOne Display Regular" panose="020B0503020203020204" pitchFamily="34" charset="77"/>
              </a:rPr>
              <a:t>with P-cores (6700 series )</a:t>
            </a:r>
          </a:p>
        </p:txBody>
      </p:sp>
      <p:sp>
        <p:nvSpPr>
          <p:cNvPr id="92" name="TextBox 91">
            <a:extLst>
              <a:ext uri="{FF2B5EF4-FFF2-40B4-BE49-F238E27FC236}">
                <a16:creationId xmlns:a16="http://schemas.microsoft.com/office/drawing/2014/main" id="{A8FBFAF6-E083-0126-EA42-CF62618AC8FB}"/>
              </a:ext>
            </a:extLst>
          </p:cNvPr>
          <p:cNvSpPr txBox="1"/>
          <p:nvPr/>
        </p:nvSpPr>
        <p:spPr>
          <a:xfrm>
            <a:off x="1823110" y="1491286"/>
            <a:ext cx="3464488" cy="691407"/>
          </a:xfrm>
          <a:prstGeom prst="rect">
            <a:avLst/>
          </a:prstGeom>
          <a:solidFill>
            <a:schemeClr val="bg1"/>
          </a:solidFill>
          <a:ln w="12700">
            <a:solidFill>
              <a:schemeClr val="accent1"/>
            </a:solidFill>
          </a:ln>
        </p:spPr>
        <p:txBody>
          <a:bodyPr wrap="square" lIns="0" tIns="0" rIns="0" bIns="0" rtlCol="0" anchor="ctr" anchorCtr="0">
            <a:noAutofit/>
          </a:bodyPr>
          <a:lstStyle/>
          <a:p>
            <a:pPr algn="ctr"/>
            <a:r>
              <a:rPr lang="en-US" sz="1600">
                <a:solidFill>
                  <a:schemeClr val="accent1"/>
                </a:solidFill>
                <a:latin typeface="IntelOne Display Regular" panose="020B0503020203020204" pitchFamily="34" charset="77"/>
              </a:rPr>
              <a:t>1</a:t>
            </a:r>
            <a:r>
              <a:rPr lang="en-US" sz="1600" baseline="30000">
                <a:solidFill>
                  <a:schemeClr val="accent1"/>
                </a:solidFill>
                <a:latin typeface="IntelOne Display Regular" panose="020B0503020203020204" pitchFamily="34" charset="77"/>
              </a:rPr>
              <a:t>st</a:t>
            </a:r>
            <a:r>
              <a:rPr lang="en-US" sz="1600">
                <a:solidFill>
                  <a:schemeClr val="accent1"/>
                </a:solidFill>
                <a:latin typeface="IntelOne Display Regular" panose="020B0503020203020204" pitchFamily="34" charset="77"/>
              </a:rPr>
              <a:t> Gen Intel Xeon to </a:t>
            </a:r>
            <a:br>
              <a:rPr lang="en-US" sz="1600">
                <a:solidFill>
                  <a:schemeClr val="accent1"/>
                </a:solidFill>
                <a:latin typeface="IntelOne Display Regular" panose="020B0503020203020204" pitchFamily="34" charset="77"/>
              </a:rPr>
            </a:br>
            <a:r>
              <a:rPr lang="en-US" sz="1600">
                <a:solidFill>
                  <a:schemeClr val="accent1"/>
                </a:solidFill>
                <a:latin typeface="IntelOne Display Regular" panose="020B0503020203020204" pitchFamily="34" charset="77"/>
              </a:rPr>
              <a:t>5th Gen Intel Xeon</a:t>
            </a:r>
          </a:p>
        </p:txBody>
      </p:sp>
      <p:sp>
        <p:nvSpPr>
          <p:cNvPr id="7" name="Rectangle 6">
            <a:extLst>
              <a:ext uri="{FF2B5EF4-FFF2-40B4-BE49-F238E27FC236}">
                <a16:creationId xmlns:a16="http://schemas.microsoft.com/office/drawing/2014/main" id="{80199F06-DAAD-1A01-0D6B-80507F01C093}"/>
              </a:ext>
            </a:extLst>
          </p:cNvPr>
          <p:cNvSpPr/>
          <p:nvPr/>
        </p:nvSpPr>
        <p:spPr>
          <a:xfrm>
            <a:off x="5283880" y="2183232"/>
            <a:ext cx="3097544" cy="4037474"/>
          </a:xfrm>
          <a:prstGeom prst="rect">
            <a:avLst/>
          </a:prstGeom>
          <a:gradFill>
            <a:gsLst>
              <a:gs pos="0">
                <a:srgbClr val="00285A"/>
              </a:gs>
              <a:gs pos="100000">
                <a:srgbClr val="004A86"/>
              </a:gs>
            </a:gsLst>
            <a:lin ang="16200000" scaled="0"/>
          </a:gradFill>
          <a:ln>
            <a:gradFill>
              <a:gsLst>
                <a:gs pos="0">
                  <a:srgbClr val="00285A"/>
                </a:gs>
                <a:gs pos="100000">
                  <a:srgbClr val="004A86"/>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B7B254-5451-D384-5BF4-46F3E00DF105}"/>
              </a:ext>
            </a:extLst>
          </p:cNvPr>
          <p:cNvSpPr/>
          <p:nvPr/>
        </p:nvSpPr>
        <p:spPr>
          <a:xfrm>
            <a:off x="1819392" y="2183232"/>
            <a:ext cx="3464488" cy="4037474"/>
          </a:xfrm>
          <a:prstGeom prst="rect">
            <a:avLst/>
          </a:prstGeom>
          <a:gradFill>
            <a:gsLst>
              <a:gs pos="0">
                <a:srgbClr val="004A86"/>
              </a:gs>
              <a:gs pos="100000">
                <a:srgbClr val="0068B5"/>
              </a:gs>
            </a:gsLst>
            <a:lin ang="16200000" scaled="0"/>
          </a:gradFill>
          <a:ln>
            <a:gradFill>
              <a:gsLst>
                <a:gs pos="0">
                  <a:srgbClr val="004A86"/>
                </a:gs>
                <a:gs pos="100000">
                  <a:srgbClr val="0068B5"/>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BA01FE-FE6A-C6EE-9BA1-541030CF829D}"/>
              </a:ext>
            </a:extLst>
          </p:cNvPr>
          <p:cNvSpPr/>
          <p:nvPr/>
        </p:nvSpPr>
        <p:spPr>
          <a:xfrm>
            <a:off x="-2" y="2861605"/>
            <a:ext cx="8381426" cy="614742"/>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24FF08-3C5B-DF5A-9103-1BB0D78F6191}"/>
              </a:ext>
            </a:extLst>
          </p:cNvPr>
          <p:cNvSpPr/>
          <p:nvPr/>
        </p:nvSpPr>
        <p:spPr>
          <a:xfrm>
            <a:off x="-2" y="5622822"/>
            <a:ext cx="8381426" cy="597883"/>
          </a:xfrm>
          <a:prstGeom prst="rect">
            <a:avLst/>
          </a:prstGeom>
          <a:solidFill>
            <a:srgbClr val="002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rectangular object with black border&#10;&#10;AI-generated content may be incorrect.">
            <a:extLst>
              <a:ext uri="{FF2B5EF4-FFF2-40B4-BE49-F238E27FC236}">
                <a16:creationId xmlns:a16="http://schemas.microsoft.com/office/drawing/2014/main" id="{27D01281-94F5-B6B6-50FF-E45108D7AA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81424" y="0"/>
            <a:ext cx="3876317" cy="6858000"/>
          </a:xfrm>
          <a:prstGeom prst="rect">
            <a:avLst/>
          </a:prstGeom>
        </p:spPr>
      </p:pic>
      <p:sp>
        <p:nvSpPr>
          <p:cNvPr id="15" name="Title 3">
            <a:extLst>
              <a:ext uri="{FF2B5EF4-FFF2-40B4-BE49-F238E27FC236}">
                <a16:creationId xmlns:a16="http://schemas.microsoft.com/office/drawing/2014/main" id="{50AAB6C1-3944-E0FD-60A6-5545C28ABA32}"/>
              </a:ext>
            </a:extLst>
          </p:cNvPr>
          <p:cNvSpPr txBox="1">
            <a:spLocks/>
          </p:cNvSpPr>
          <p:nvPr/>
        </p:nvSpPr>
        <p:spPr>
          <a:xfrm>
            <a:off x="422714" y="154393"/>
            <a:ext cx="7958710" cy="557213"/>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a:latin typeface="IntelOne Display Light" panose="020B0403020203020204" pitchFamily="34" charset="77"/>
              </a:rPr>
              <a:t>Modernize your datacenter to run your AI </a:t>
            </a:r>
          </a:p>
          <a:p>
            <a:r>
              <a:rPr lang="en-US" sz="2400">
                <a:latin typeface="IntelOne Display Light" panose="020B0403020203020204" pitchFamily="34" charset="77"/>
              </a:rPr>
              <a:t>workloads more efficiently</a:t>
            </a:r>
          </a:p>
        </p:txBody>
      </p:sp>
      <p:sp>
        <p:nvSpPr>
          <p:cNvPr id="16" name="TextBox 15">
            <a:extLst>
              <a:ext uri="{FF2B5EF4-FFF2-40B4-BE49-F238E27FC236}">
                <a16:creationId xmlns:a16="http://schemas.microsoft.com/office/drawing/2014/main" id="{D867775E-18A0-C45F-0940-DF00B8DBE6E6}"/>
              </a:ext>
            </a:extLst>
          </p:cNvPr>
          <p:cNvSpPr txBox="1"/>
          <p:nvPr/>
        </p:nvSpPr>
        <p:spPr>
          <a:xfrm>
            <a:off x="422714" y="924406"/>
            <a:ext cx="7958710" cy="461665"/>
          </a:xfrm>
          <a:prstGeom prst="rect">
            <a:avLst/>
          </a:prstGeom>
          <a:noFill/>
        </p:spPr>
        <p:txBody>
          <a:bodyPr wrap="square" lIns="0">
            <a:spAutoFit/>
          </a:bodyPr>
          <a:lstStyle/>
          <a:p>
            <a:r>
              <a:rPr kumimoji="0" lang="en-US" sz="1200" u="none" strike="noStrike" kern="1200" cap="none" spc="0" normalizeH="0" baseline="0" noProof="0">
                <a:ln>
                  <a:noFill/>
                </a:ln>
                <a:effectLst/>
                <a:uLnTx/>
                <a:uFillTx/>
                <a:latin typeface="IntelOne Text" panose="020B0503020203020204" pitchFamily="34" charset="77"/>
              </a:rPr>
              <a:t>Intel® Xeon® processors feature</a:t>
            </a:r>
            <a:r>
              <a:rPr lang="en-US" sz="1200">
                <a:latin typeface="IntelOne Text" panose="020B0503020203020204" pitchFamily="34" charset="77"/>
              </a:rPr>
              <a:t> </a:t>
            </a:r>
            <a:r>
              <a:rPr lang="en-US" sz="1200" b="1">
                <a:latin typeface="IntelOne Text Bold" panose="020B0503020203020204" pitchFamily="34" charset="77"/>
              </a:rPr>
              <a:t>Intel® AMX, MRDIMMs, and native security features </a:t>
            </a:r>
            <a:r>
              <a:rPr lang="en-US" sz="1200">
                <a:latin typeface="IntelOne Text" panose="020B0503020203020204" pitchFamily="34" charset="77"/>
              </a:rPr>
              <a:t>for inferencing workloads and sensitive data.</a:t>
            </a:r>
          </a:p>
        </p:txBody>
      </p:sp>
      <p:cxnSp>
        <p:nvCxnSpPr>
          <p:cNvPr id="49" name="Straight Connector 48">
            <a:extLst>
              <a:ext uri="{FF2B5EF4-FFF2-40B4-BE49-F238E27FC236}">
                <a16:creationId xmlns:a16="http://schemas.microsoft.com/office/drawing/2014/main" id="{309ECCA9-5CC3-6BAC-2C02-66A054138F5D}"/>
              </a:ext>
            </a:extLst>
          </p:cNvPr>
          <p:cNvCxnSpPr>
            <a:cxnSpLocks/>
          </p:cNvCxnSpPr>
          <p:nvPr/>
        </p:nvCxnSpPr>
        <p:spPr>
          <a:xfrm>
            <a:off x="1288830" y="4027316"/>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4C66FB1-F2E6-7EF9-067F-33BF251435F1}"/>
              </a:ext>
            </a:extLst>
          </p:cNvPr>
          <p:cNvCxnSpPr>
            <a:cxnSpLocks/>
          </p:cNvCxnSpPr>
          <p:nvPr/>
        </p:nvCxnSpPr>
        <p:spPr>
          <a:xfrm>
            <a:off x="1288830" y="4559995"/>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3BDDEB-A6B6-AF31-8EED-AAE8C23B4C41}"/>
              </a:ext>
            </a:extLst>
          </p:cNvPr>
          <p:cNvCxnSpPr>
            <a:cxnSpLocks/>
          </p:cNvCxnSpPr>
          <p:nvPr/>
        </p:nvCxnSpPr>
        <p:spPr>
          <a:xfrm>
            <a:off x="1288830" y="5087892"/>
            <a:ext cx="7092594" cy="0"/>
          </a:xfrm>
          <a:prstGeom prst="line">
            <a:avLst/>
          </a:prstGeom>
          <a:ln w="9525">
            <a:solidFill>
              <a:schemeClr val="bg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D46E517C-17FF-F22E-A7D3-F5F471C39B00}"/>
              </a:ext>
            </a:extLst>
          </p:cNvPr>
          <p:cNvSpPr txBox="1"/>
          <p:nvPr/>
        </p:nvSpPr>
        <p:spPr>
          <a:xfrm>
            <a:off x="2010855" y="2903890"/>
            <a:ext cx="1412678"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15.4x</a:t>
            </a:r>
          </a:p>
        </p:txBody>
      </p:sp>
      <p:sp>
        <p:nvSpPr>
          <p:cNvPr id="60" name="TextBox 59">
            <a:extLst>
              <a:ext uri="{FF2B5EF4-FFF2-40B4-BE49-F238E27FC236}">
                <a16:creationId xmlns:a16="http://schemas.microsoft.com/office/drawing/2014/main" id="{C89E5D03-5F1A-BDDB-5839-E882AE542549}"/>
              </a:ext>
            </a:extLst>
          </p:cNvPr>
          <p:cNvSpPr txBox="1"/>
          <p:nvPr/>
        </p:nvSpPr>
        <p:spPr>
          <a:xfrm>
            <a:off x="2010855" y="3568848"/>
            <a:ext cx="1412678"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50 to 4</a:t>
            </a:r>
          </a:p>
        </p:txBody>
      </p:sp>
      <p:sp>
        <p:nvSpPr>
          <p:cNvPr id="61" name="TextBox 60">
            <a:extLst>
              <a:ext uri="{FF2B5EF4-FFF2-40B4-BE49-F238E27FC236}">
                <a16:creationId xmlns:a16="http://schemas.microsoft.com/office/drawing/2014/main" id="{EF38C451-A16D-6ADD-DF7F-0E85224401CB}"/>
              </a:ext>
            </a:extLst>
          </p:cNvPr>
          <p:cNvSpPr txBox="1"/>
          <p:nvPr/>
        </p:nvSpPr>
        <p:spPr>
          <a:xfrm>
            <a:off x="1993431" y="4103777"/>
            <a:ext cx="1447526"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1,259 MWh</a:t>
            </a:r>
          </a:p>
        </p:txBody>
      </p:sp>
      <p:sp>
        <p:nvSpPr>
          <p:cNvPr id="62" name="TextBox 61">
            <a:extLst>
              <a:ext uri="{FF2B5EF4-FFF2-40B4-BE49-F238E27FC236}">
                <a16:creationId xmlns:a16="http://schemas.microsoft.com/office/drawing/2014/main" id="{4E701C80-3902-D1BC-0703-FCC796F36EFD}"/>
              </a:ext>
            </a:extLst>
          </p:cNvPr>
          <p:cNvSpPr txBox="1"/>
          <p:nvPr/>
        </p:nvSpPr>
        <p:spPr>
          <a:xfrm>
            <a:off x="1878089" y="4616218"/>
            <a:ext cx="1678210"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533 </a:t>
            </a:r>
            <a:r>
              <a:rPr lang="en-US" sz="1400">
                <a:solidFill>
                  <a:schemeClr val="bg1"/>
                </a:solidFill>
                <a:latin typeface="IntelOne Text Light" panose="020B0403020203020204" pitchFamily="34" charset="77"/>
              </a:rPr>
              <a:t>metric tons</a:t>
            </a:r>
          </a:p>
        </p:txBody>
      </p:sp>
      <p:sp>
        <p:nvSpPr>
          <p:cNvPr id="63" name="TextBox 62">
            <a:extLst>
              <a:ext uri="{FF2B5EF4-FFF2-40B4-BE49-F238E27FC236}">
                <a16:creationId xmlns:a16="http://schemas.microsoft.com/office/drawing/2014/main" id="{C7722207-DCF6-D046-D701-5F0D940D664F}"/>
              </a:ext>
            </a:extLst>
          </p:cNvPr>
          <p:cNvSpPr txBox="1"/>
          <p:nvPr/>
        </p:nvSpPr>
        <p:spPr>
          <a:xfrm>
            <a:off x="1987798" y="5200077"/>
            <a:ext cx="1458792"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$448K</a:t>
            </a:r>
          </a:p>
        </p:txBody>
      </p:sp>
      <p:sp>
        <p:nvSpPr>
          <p:cNvPr id="64" name="TextBox 63">
            <a:extLst>
              <a:ext uri="{FF2B5EF4-FFF2-40B4-BE49-F238E27FC236}">
                <a16:creationId xmlns:a16="http://schemas.microsoft.com/office/drawing/2014/main" id="{B29AE5FE-A5A4-6494-3182-B2CE24288359}"/>
              </a:ext>
            </a:extLst>
          </p:cNvPr>
          <p:cNvSpPr txBox="1"/>
          <p:nvPr/>
        </p:nvSpPr>
        <p:spPr>
          <a:xfrm>
            <a:off x="1993431" y="5655354"/>
            <a:ext cx="1447526"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67%</a:t>
            </a:r>
          </a:p>
        </p:txBody>
      </p:sp>
      <p:sp>
        <p:nvSpPr>
          <p:cNvPr id="65" name="TextBox 64">
            <a:extLst>
              <a:ext uri="{FF2B5EF4-FFF2-40B4-BE49-F238E27FC236}">
                <a16:creationId xmlns:a16="http://schemas.microsoft.com/office/drawing/2014/main" id="{A9AFF0E0-202A-2D0C-7604-080B79F4E169}"/>
              </a:ext>
            </a:extLst>
          </p:cNvPr>
          <p:cNvSpPr txBox="1"/>
          <p:nvPr/>
        </p:nvSpPr>
        <p:spPr>
          <a:xfrm>
            <a:off x="1876006" y="2325550"/>
            <a:ext cx="1675059" cy="430840"/>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Recommendation system </a:t>
            </a:r>
          </a:p>
          <a:p>
            <a:pPr algn="ctr"/>
            <a:r>
              <a:rPr lang="en-US" sz="1000" dirty="0">
                <a:solidFill>
                  <a:schemeClr val="bg1"/>
                </a:solidFill>
                <a:latin typeface="IntelOne Text" panose="020B0503020203020204" pitchFamily="34" charset="77"/>
              </a:rPr>
              <a:t>DLRM</a:t>
            </a:r>
            <a:endParaRPr lang="en-US" sz="1000" baseline="30000" dirty="0">
              <a:solidFill>
                <a:schemeClr val="bg1"/>
              </a:solidFill>
              <a:latin typeface="IntelOne Text" panose="020B0503020203020204" pitchFamily="34" charset="77"/>
            </a:endParaRPr>
          </a:p>
        </p:txBody>
      </p:sp>
      <p:sp>
        <p:nvSpPr>
          <p:cNvPr id="66" name="TextBox 65">
            <a:extLst>
              <a:ext uri="{FF2B5EF4-FFF2-40B4-BE49-F238E27FC236}">
                <a16:creationId xmlns:a16="http://schemas.microsoft.com/office/drawing/2014/main" id="{F12871CC-25F3-C81E-8211-DF39BA638BE9}"/>
              </a:ext>
            </a:extLst>
          </p:cNvPr>
          <p:cNvSpPr txBox="1"/>
          <p:nvPr/>
        </p:nvSpPr>
        <p:spPr>
          <a:xfrm>
            <a:off x="3790059" y="2903890"/>
            <a:ext cx="1229959"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24x</a:t>
            </a:r>
          </a:p>
        </p:txBody>
      </p:sp>
      <p:sp>
        <p:nvSpPr>
          <p:cNvPr id="67" name="TextBox 66">
            <a:extLst>
              <a:ext uri="{FF2B5EF4-FFF2-40B4-BE49-F238E27FC236}">
                <a16:creationId xmlns:a16="http://schemas.microsoft.com/office/drawing/2014/main" id="{CBDBF449-196D-6E1E-DCA2-B2CE6484E27A}"/>
              </a:ext>
            </a:extLst>
          </p:cNvPr>
          <p:cNvSpPr txBox="1"/>
          <p:nvPr/>
        </p:nvSpPr>
        <p:spPr>
          <a:xfrm>
            <a:off x="3790058" y="3568848"/>
            <a:ext cx="1229960"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50 to 3</a:t>
            </a:r>
          </a:p>
        </p:txBody>
      </p:sp>
      <p:sp>
        <p:nvSpPr>
          <p:cNvPr id="68" name="TextBox 67">
            <a:extLst>
              <a:ext uri="{FF2B5EF4-FFF2-40B4-BE49-F238E27FC236}">
                <a16:creationId xmlns:a16="http://schemas.microsoft.com/office/drawing/2014/main" id="{0127782A-7A23-E18B-3AD7-9630EDF628D8}"/>
              </a:ext>
            </a:extLst>
          </p:cNvPr>
          <p:cNvSpPr txBox="1"/>
          <p:nvPr/>
        </p:nvSpPr>
        <p:spPr>
          <a:xfrm>
            <a:off x="3548129" y="4103777"/>
            <a:ext cx="171381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1,697 MWh</a:t>
            </a:r>
          </a:p>
        </p:txBody>
      </p:sp>
      <p:sp>
        <p:nvSpPr>
          <p:cNvPr id="69" name="TextBox 68">
            <a:extLst>
              <a:ext uri="{FF2B5EF4-FFF2-40B4-BE49-F238E27FC236}">
                <a16:creationId xmlns:a16="http://schemas.microsoft.com/office/drawing/2014/main" id="{B412DD7A-B9D8-0914-6C54-20A1345690D6}"/>
              </a:ext>
            </a:extLst>
          </p:cNvPr>
          <p:cNvSpPr txBox="1"/>
          <p:nvPr/>
        </p:nvSpPr>
        <p:spPr>
          <a:xfrm>
            <a:off x="3536978" y="4619981"/>
            <a:ext cx="1736121"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719 </a:t>
            </a:r>
            <a:r>
              <a:rPr lang="en-US" sz="1400">
                <a:solidFill>
                  <a:schemeClr val="bg1"/>
                </a:solidFill>
                <a:latin typeface="IntelOne Text Light" panose="020B0403020203020204" pitchFamily="34" charset="77"/>
              </a:rPr>
              <a:t>metric tons </a:t>
            </a:r>
          </a:p>
        </p:txBody>
      </p:sp>
      <p:sp>
        <p:nvSpPr>
          <p:cNvPr id="70" name="TextBox 69">
            <a:extLst>
              <a:ext uri="{FF2B5EF4-FFF2-40B4-BE49-F238E27FC236}">
                <a16:creationId xmlns:a16="http://schemas.microsoft.com/office/drawing/2014/main" id="{0CE5C2BD-6607-4D9F-29F1-0CB9B7E30078}"/>
              </a:ext>
            </a:extLst>
          </p:cNvPr>
          <p:cNvSpPr txBox="1"/>
          <p:nvPr/>
        </p:nvSpPr>
        <p:spPr>
          <a:xfrm>
            <a:off x="3790062" y="5200077"/>
            <a:ext cx="1229952"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$541K </a:t>
            </a:r>
          </a:p>
        </p:txBody>
      </p:sp>
      <p:sp>
        <p:nvSpPr>
          <p:cNvPr id="71" name="TextBox 70">
            <a:extLst>
              <a:ext uri="{FF2B5EF4-FFF2-40B4-BE49-F238E27FC236}">
                <a16:creationId xmlns:a16="http://schemas.microsoft.com/office/drawing/2014/main" id="{4B04017D-400D-5273-171C-2F9C4B9C928F}"/>
              </a:ext>
            </a:extLst>
          </p:cNvPr>
          <p:cNvSpPr txBox="1"/>
          <p:nvPr/>
        </p:nvSpPr>
        <p:spPr>
          <a:xfrm>
            <a:off x="3675510" y="5655354"/>
            <a:ext cx="1459056"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77%</a:t>
            </a:r>
          </a:p>
        </p:txBody>
      </p:sp>
      <p:sp>
        <p:nvSpPr>
          <p:cNvPr id="72" name="TextBox 71">
            <a:extLst>
              <a:ext uri="{FF2B5EF4-FFF2-40B4-BE49-F238E27FC236}">
                <a16:creationId xmlns:a16="http://schemas.microsoft.com/office/drawing/2014/main" id="{E6F154AF-7476-1FE1-94AF-41D3E330B1A4}"/>
              </a:ext>
            </a:extLst>
          </p:cNvPr>
          <p:cNvSpPr txBox="1"/>
          <p:nvPr/>
        </p:nvSpPr>
        <p:spPr>
          <a:xfrm>
            <a:off x="3539378" y="2325550"/>
            <a:ext cx="1675059" cy="430840"/>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Natural language processing (NLP) </a:t>
            </a:r>
            <a:br>
              <a:rPr lang="en-US" sz="1000" dirty="0">
                <a:solidFill>
                  <a:schemeClr val="bg1"/>
                </a:solidFill>
                <a:latin typeface="IntelOne Text Medium" panose="020B0503020203020204" pitchFamily="34" charset="77"/>
              </a:rPr>
            </a:br>
            <a:r>
              <a:rPr lang="en-US" sz="1000" dirty="0">
                <a:solidFill>
                  <a:schemeClr val="bg1"/>
                </a:solidFill>
                <a:latin typeface="IntelOne Text" panose="020B0503020203020204" pitchFamily="34" charset="77"/>
              </a:rPr>
              <a:t>BERT-Large</a:t>
            </a:r>
            <a:endParaRPr lang="en-US" sz="1000" baseline="30000" dirty="0">
              <a:solidFill>
                <a:schemeClr val="bg1"/>
              </a:solidFill>
              <a:latin typeface="IntelOne Text" panose="020B0503020203020204" pitchFamily="34" charset="77"/>
            </a:endParaRPr>
          </a:p>
        </p:txBody>
      </p:sp>
      <p:sp>
        <p:nvSpPr>
          <p:cNvPr id="73" name="Rectangle 72">
            <a:extLst>
              <a:ext uri="{FF2B5EF4-FFF2-40B4-BE49-F238E27FC236}">
                <a16:creationId xmlns:a16="http://schemas.microsoft.com/office/drawing/2014/main" id="{80530F8F-DA80-3B29-9578-6811EC054510}"/>
              </a:ext>
            </a:extLst>
          </p:cNvPr>
          <p:cNvSpPr/>
          <p:nvPr/>
        </p:nvSpPr>
        <p:spPr>
          <a:xfrm>
            <a:off x="137241" y="2957751"/>
            <a:ext cx="161270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bg1"/>
                </a:solidFill>
                <a:latin typeface="IntelOne Text Medium" panose="020B0503020203020204" pitchFamily="34" charset="77"/>
              </a:rPr>
              <a:t>Performance advantage per server</a:t>
            </a:r>
            <a:endParaRPr lang="en-US" sz="700">
              <a:solidFill>
                <a:schemeClr val="bg1"/>
              </a:solidFill>
              <a:latin typeface="IntelOne Text Medium" panose="020B0503020203020204" pitchFamily="34" charset="77"/>
            </a:endParaRPr>
          </a:p>
        </p:txBody>
      </p:sp>
      <p:sp>
        <p:nvSpPr>
          <p:cNvPr id="74" name="Rectangle 73">
            <a:extLst>
              <a:ext uri="{FF2B5EF4-FFF2-40B4-BE49-F238E27FC236}">
                <a16:creationId xmlns:a16="http://schemas.microsoft.com/office/drawing/2014/main" id="{5097852E-4E09-EDE7-2369-2A59AC517B0B}"/>
              </a:ext>
            </a:extLst>
          </p:cNvPr>
          <p:cNvSpPr/>
          <p:nvPr/>
        </p:nvSpPr>
        <p:spPr>
          <a:xfrm>
            <a:off x="422714" y="3558973"/>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Server consolidation </a:t>
            </a:r>
          </a:p>
        </p:txBody>
      </p:sp>
      <p:sp>
        <p:nvSpPr>
          <p:cNvPr id="75" name="Rectangle 74">
            <a:extLst>
              <a:ext uri="{FF2B5EF4-FFF2-40B4-BE49-F238E27FC236}">
                <a16:creationId xmlns:a16="http://schemas.microsoft.com/office/drawing/2014/main" id="{9903D06A-5898-618A-530D-A1A3035F0286}"/>
              </a:ext>
            </a:extLst>
          </p:cNvPr>
          <p:cNvSpPr/>
          <p:nvPr/>
        </p:nvSpPr>
        <p:spPr>
          <a:xfrm>
            <a:off x="137241" y="4086870"/>
            <a:ext cx="161270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Fleet energy saved</a:t>
            </a:r>
          </a:p>
        </p:txBody>
      </p:sp>
      <p:sp>
        <p:nvSpPr>
          <p:cNvPr id="76" name="Rectangle 75">
            <a:extLst>
              <a:ext uri="{FF2B5EF4-FFF2-40B4-BE49-F238E27FC236}">
                <a16:creationId xmlns:a16="http://schemas.microsoft.com/office/drawing/2014/main" id="{9FA59A32-86A0-D367-90A4-216148E670AA}"/>
              </a:ext>
            </a:extLst>
          </p:cNvPr>
          <p:cNvSpPr/>
          <p:nvPr/>
        </p:nvSpPr>
        <p:spPr>
          <a:xfrm>
            <a:off x="422715" y="4614767"/>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Reduced CO</a:t>
            </a:r>
            <a:r>
              <a:rPr lang="en-US" sz="1000" baseline="-25000">
                <a:solidFill>
                  <a:schemeClr val="tx1"/>
                </a:solidFill>
                <a:latin typeface="IntelOne Text" panose="020B0503020203020204" pitchFamily="34" charset="77"/>
              </a:rPr>
              <a:t>2</a:t>
            </a:r>
            <a:r>
              <a:rPr lang="en-US" sz="1000">
                <a:solidFill>
                  <a:schemeClr val="tx1"/>
                </a:solidFill>
                <a:latin typeface="IntelOne Text" panose="020B0503020203020204" pitchFamily="34" charset="77"/>
              </a:rPr>
              <a:t> emissions</a:t>
            </a:r>
          </a:p>
        </p:txBody>
      </p:sp>
      <p:sp>
        <p:nvSpPr>
          <p:cNvPr id="77" name="Rectangle 76">
            <a:extLst>
              <a:ext uri="{FF2B5EF4-FFF2-40B4-BE49-F238E27FC236}">
                <a16:creationId xmlns:a16="http://schemas.microsoft.com/office/drawing/2014/main" id="{82CC25EF-AD7C-7B6B-1A66-9958CA3405B2}"/>
              </a:ext>
            </a:extLst>
          </p:cNvPr>
          <p:cNvSpPr/>
          <p:nvPr/>
        </p:nvSpPr>
        <p:spPr>
          <a:xfrm>
            <a:off x="422714" y="5142664"/>
            <a:ext cx="132723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a:solidFill>
                  <a:schemeClr val="tx1"/>
                </a:solidFill>
                <a:latin typeface="IntelOne Text" panose="020B0503020203020204" pitchFamily="34" charset="77"/>
              </a:rPr>
              <a:t>TCO savings</a:t>
            </a:r>
            <a:br>
              <a:rPr lang="en-US" sz="1000">
                <a:solidFill>
                  <a:schemeClr val="tx1"/>
                </a:solidFill>
                <a:latin typeface="IntelOne Text" panose="020B0503020203020204" pitchFamily="34" charset="77"/>
              </a:rPr>
            </a:br>
            <a:r>
              <a:rPr lang="en-US" sz="700">
                <a:solidFill>
                  <a:schemeClr val="tx1"/>
                </a:solidFill>
                <a:latin typeface="IntelOne Text" panose="020B0503020203020204" pitchFamily="34" charset="77"/>
              </a:rPr>
              <a:t>(estimated over 4 years)</a:t>
            </a:r>
          </a:p>
        </p:txBody>
      </p:sp>
      <p:sp>
        <p:nvSpPr>
          <p:cNvPr id="78" name="Rectangle 77">
            <a:extLst>
              <a:ext uri="{FF2B5EF4-FFF2-40B4-BE49-F238E27FC236}">
                <a16:creationId xmlns:a16="http://schemas.microsoft.com/office/drawing/2014/main" id="{910EBC42-4B76-4AB7-F833-4AC05C0956AA}"/>
              </a:ext>
            </a:extLst>
          </p:cNvPr>
          <p:cNvSpPr/>
          <p:nvPr/>
        </p:nvSpPr>
        <p:spPr>
          <a:xfrm>
            <a:off x="422715" y="5707208"/>
            <a:ext cx="1327234"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bg1"/>
                </a:solidFill>
                <a:latin typeface="IntelOne Text Medium" panose="020B0503020203020204" pitchFamily="34" charset="77"/>
              </a:rPr>
              <a:t>% TCO savings*</a:t>
            </a:r>
          </a:p>
        </p:txBody>
      </p:sp>
      <p:sp>
        <p:nvSpPr>
          <p:cNvPr id="79" name="TextBox 78">
            <a:extLst>
              <a:ext uri="{FF2B5EF4-FFF2-40B4-BE49-F238E27FC236}">
                <a16:creationId xmlns:a16="http://schemas.microsoft.com/office/drawing/2014/main" id="{F3E96C75-185D-B077-3404-84136D507760}"/>
              </a:ext>
            </a:extLst>
          </p:cNvPr>
          <p:cNvSpPr txBox="1"/>
          <p:nvPr/>
        </p:nvSpPr>
        <p:spPr>
          <a:xfrm>
            <a:off x="6162641" y="2903890"/>
            <a:ext cx="1340021" cy="523220"/>
          </a:xfrm>
          <a:prstGeom prst="rect">
            <a:avLst/>
          </a:prstGeom>
          <a:noFill/>
        </p:spPr>
        <p:txBody>
          <a:bodyPr wrap="square" rtlCol="0">
            <a:spAutoFit/>
          </a:bodyPr>
          <a:lstStyle/>
          <a:p>
            <a:pPr algn="ctr"/>
            <a:r>
              <a:rPr lang="en-US" sz="2800">
                <a:solidFill>
                  <a:schemeClr val="bg1"/>
                </a:solidFill>
                <a:latin typeface="IntelOne Text Light" panose="020B0403020203020204" pitchFamily="34" charset="77"/>
              </a:rPr>
              <a:t>9.9x</a:t>
            </a:r>
          </a:p>
        </p:txBody>
      </p:sp>
      <p:sp>
        <p:nvSpPr>
          <p:cNvPr id="80" name="TextBox 79">
            <a:extLst>
              <a:ext uri="{FF2B5EF4-FFF2-40B4-BE49-F238E27FC236}">
                <a16:creationId xmlns:a16="http://schemas.microsoft.com/office/drawing/2014/main" id="{E7B2A10D-D3A8-9174-C13D-AEE0FB0C4FE8}"/>
              </a:ext>
            </a:extLst>
          </p:cNvPr>
          <p:cNvSpPr txBox="1"/>
          <p:nvPr/>
        </p:nvSpPr>
        <p:spPr>
          <a:xfrm>
            <a:off x="5881808" y="3568848"/>
            <a:ext cx="1901686" cy="369332"/>
          </a:xfrm>
          <a:prstGeom prst="rect">
            <a:avLst/>
          </a:prstGeom>
          <a:noFill/>
        </p:spPr>
        <p:txBody>
          <a:bodyPr wrap="square" rtlCol="0">
            <a:spAutoFit/>
          </a:bodyPr>
          <a:lstStyle/>
          <a:p>
            <a:pPr algn="ctr"/>
            <a:r>
              <a:rPr lang="en-US">
                <a:solidFill>
                  <a:srgbClr val="B1D272"/>
                </a:solidFill>
                <a:latin typeface="IntelOne Text Medium" panose="020B0503020203020204" pitchFamily="34" charset="77"/>
              </a:rPr>
              <a:t>10 to 1</a:t>
            </a:r>
          </a:p>
        </p:txBody>
      </p:sp>
      <p:sp>
        <p:nvSpPr>
          <p:cNvPr id="81" name="TextBox 80">
            <a:extLst>
              <a:ext uri="{FF2B5EF4-FFF2-40B4-BE49-F238E27FC236}">
                <a16:creationId xmlns:a16="http://schemas.microsoft.com/office/drawing/2014/main" id="{9E0F766F-80FE-B6BF-E243-FDDC3DA533EB}"/>
              </a:ext>
            </a:extLst>
          </p:cNvPr>
          <p:cNvSpPr txBox="1"/>
          <p:nvPr/>
        </p:nvSpPr>
        <p:spPr>
          <a:xfrm>
            <a:off x="5854962" y="4103777"/>
            <a:ext cx="1955378"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30,044 MWh</a:t>
            </a:r>
          </a:p>
        </p:txBody>
      </p:sp>
      <p:sp>
        <p:nvSpPr>
          <p:cNvPr id="82" name="TextBox 81">
            <a:extLst>
              <a:ext uri="{FF2B5EF4-FFF2-40B4-BE49-F238E27FC236}">
                <a16:creationId xmlns:a16="http://schemas.microsoft.com/office/drawing/2014/main" id="{997AF0A7-0D76-0E16-EEF9-AF44D58BCFAD}"/>
              </a:ext>
            </a:extLst>
          </p:cNvPr>
          <p:cNvSpPr txBox="1"/>
          <p:nvPr/>
        </p:nvSpPr>
        <p:spPr>
          <a:xfrm>
            <a:off x="5702929" y="4634865"/>
            <a:ext cx="2259445"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12,737 </a:t>
            </a:r>
            <a:r>
              <a:rPr lang="en-US" sz="1400">
                <a:solidFill>
                  <a:schemeClr val="bg1"/>
                </a:solidFill>
                <a:latin typeface="IntelOne Text Light" panose="020B0403020203020204" pitchFamily="34" charset="77"/>
              </a:rPr>
              <a:t>metric tons</a:t>
            </a:r>
          </a:p>
        </p:txBody>
      </p:sp>
      <p:sp>
        <p:nvSpPr>
          <p:cNvPr id="83" name="TextBox 82">
            <a:extLst>
              <a:ext uri="{FF2B5EF4-FFF2-40B4-BE49-F238E27FC236}">
                <a16:creationId xmlns:a16="http://schemas.microsoft.com/office/drawing/2014/main" id="{C92D2BDF-1B0E-E7C8-692D-D96837052E56}"/>
              </a:ext>
            </a:extLst>
          </p:cNvPr>
          <p:cNvSpPr txBox="1"/>
          <p:nvPr/>
        </p:nvSpPr>
        <p:spPr>
          <a:xfrm>
            <a:off x="6140770" y="5200077"/>
            <a:ext cx="1383763" cy="369332"/>
          </a:xfrm>
          <a:prstGeom prst="rect">
            <a:avLst/>
          </a:prstGeom>
          <a:noFill/>
        </p:spPr>
        <p:txBody>
          <a:bodyPr wrap="square" rtlCol="0">
            <a:spAutoFit/>
          </a:bodyPr>
          <a:lstStyle/>
          <a:p>
            <a:pPr algn="ctr"/>
            <a:r>
              <a:rPr lang="en-US">
                <a:solidFill>
                  <a:schemeClr val="bg1"/>
                </a:solidFill>
                <a:latin typeface="IntelOne Text Light" panose="020B0403020203020204" pitchFamily="34" charset="77"/>
              </a:rPr>
              <a:t>$10.4M</a:t>
            </a:r>
          </a:p>
        </p:txBody>
      </p:sp>
      <p:sp>
        <p:nvSpPr>
          <p:cNvPr id="84" name="TextBox 83">
            <a:extLst>
              <a:ext uri="{FF2B5EF4-FFF2-40B4-BE49-F238E27FC236}">
                <a16:creationId xmlns:a16="http://schemas.microsoft.com/office/drawing/2014/main" id="{4512DECE-4D8A-7637-137A-B113487B47D8}"/>
              </a:ext>
            </a:extLst>
          </p:cNvPr>
          <p:cNvSpPr txBox="1"/>
          <p:nvPr/>
        </p:nvSpPr>
        <p:spPr>
          <a:xfrm>
            <a:off x="5499599" y="5655354"/>
            <a:ext cx="2666105" cy="523220"/>
          </a:xfrm>
          <a:prstGeom prst="rect">
            <a:avLst/>
          </a:prstGeom>
          <a:noFill/>
        </p:spPr>
        <p:txBody>
          <a:bodyPr wrap="square" rtlCol="0">
            <a:spAutoFit/>
          </a:bodyPr>
          <a:lstStyle/>
          <a:p>
            <a:pPr algn="ctr"/>
            <a:r>
              <a:rPr lang="en-US" sz="1400">
                <a:solidFill>
                  <a:schemeClr val="bg1"/>
                </a:solidFill>
                <a:latin typeface="IntelOne Text Light" panose="020B0403020203020204" pitchFamily="34" charset="77"/>
              </a:rPr>
              <a:t>Up to </a:t>
            </a:r>
            <a:r>
              <a:rPr lang="en-US" sz="2800">
                <a:solidFill>
                  <a:schemeClr val="bg1"/>
                </a:solidFill>
                <a:latin typeface="IntelOne Text Light" panose="020B0403020203020204" pitchFamily="34" charset="77"/>
              </a:rPr>
              <a:t>68%</a:t>
            </a:r>
          </a:p>
        </p:txBody>
      </p:sp>
      <p:sp>
        <p:nvSpPr>
          <p:cNvPr id="85" name="TextBox 84">
            <a:extLst>
              <a:ext uri="{FF2B5EF4-FFF2-40B4-BE49-F238E27FC236}">
                <a16:creationId xmlns:a16="http://schemas.microsoft.com/office/drawing/2014/main" id="{F5E1DE23-A342-4A8A-7955-FA56D6BC18CC}"/>
              </a:ext>
            </a:extLst>
          </p:cNvPr>
          <p:cNvSpPr txBox="1"/>
          <p:nvPr/>
        </p:nvSpPr>
        <p:spPr>
          <a:xfrm>
            <a:off x="5411412" y="2325550"/>
            <a:ext cx="2900569" cy="430840"/>
          </a:xfrm>
          <a:prstGeom prst="rect">
            <a:avLst/>
          </a:prstGeom>
          <a:noFill/>
          <a:ln>
            <a:noFill/>
          </a:ln>
        </p:spPr>
        <p:txBody>
          <a:bodyPr wrap="square" lIns="91440" tIns="91440" rIns="91440" bIns="91440" rtlCol="0" anchor="ctr" anchorCtr="0">
            <a:noAutofit/>
          </a:bodyPr>
          <a:lstStyle/>
          <a:p>
            <a:pPr algn="ctr"/>
            <a:r>
              <a:rPr lang="en-US" sz="1000" dirty="0">
                <a:solidFill>
                  <a:schemeClr val="bg1"/>
                </a:solidFill>
                <a:latin typeface="IntelOne Text Medium" panose="020B0503020203020204" pitchFamily="34" charset="77"/>
              </a:rPr>
              <a:t>Image Classification</a:t>
            </a:r>
            <a:br>
              <a:rPr lang="en-US" sz="1000" dirty="0">
                <a:solidFill>
                  <a:schemeClr val="bg1"/>
                </a:solidFill>
                <a:latin typeface="IntelOne Text Medium" panose="020B0503020203020204" pitchFamily="34" charset="77"/>
              </a:rPr>
            </a:br>
            <a:r>
              <a:rPr lang="en-US" sz="1000" dirty="0">
                <a:solidFill>
                  <a:schemeClr val="bg1"/>
                </a:solidFill>
                <a:latin typeface="IntelOne Text" panose="020B0503020203020204" pitchFamily="34" charset="77"/>
              </a:rPr>
              <a:t>ResNet50</a:t>
            </a:r>
            <a:endParaRPr lang="en-US" sz="1000" baseline="30000" dirty="0">
              <a:solidFill>
                <a:schemeClr val="bg1"/>
              </a:solidFill>
              <a:latin typeface="IntelOne Text" panose="020B0503020203020204" pitchFamily="34" charset="77"/>
            </a:endParaRPr>
          </a:p>
        </p:txBody>
      </p:sp>
      <p:pic>
        <p:nvPicPr>
          <p:cNvPr id="86" name="Picture 85" descr="A blue and white logo&#10;&#10;Description automatically generated">
            <a:extLst>
              <a:ext uri="{FF2B5EF4-FFF2-40B4-BE49-F238E27FC236}">
                <a16:creationId xmlns:a16="http://schemas.microsoft.com/office/drawing/2014/main" id="{077F8F94-E99F-63FA-4C79-14FC1B5B9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95273" y="350311"/>
            <a:ext cx="880842" cy="880842"/>
          </a:xfrm>
          <a:prstGeom prst="rect">
            <a:avLst/>
          </a:prstGeom>
          <a:effectLst/>
        </p:spPr>
      </p:pic>
      <p:sp>
        <p:nvSpPr>
          <p:cNvPr id="87" name="Slide Number Placeholder 5">
            <a:extLst>
              <a:ext uri="{FF2B5EF4-FFF2-40B4-BE49-F238E27FC236}">
                <a16:creationId xmlns:a16="http://schemas.microsoft.com/office/drawing/2014/main" id="{C4965C23-A885-FE4D-E6B6-957B6FD86AAA}"/>
              </a:ext>
            </a:extLst>
          </p:cNvPr>
          <p:cNvSpPr txBox="1">
            <a:spLocks/>
          </p:cNvSpPr>
          <p:nvPr/>
        </p:nvSpPr>
        <p:spPr>
          <a:xfrm>
            <a:off x="11702735" y="6403850"/>
            <a:ext cx="39116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IntelOne Text" panose="020B05030202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311F66-9F28-3746-9048-13DB043653CA}" type="slidenum">
              <a:rPr lang="en-US" sz="1000" smtClean="0">
                <a:solidFill>
                  <a:schemeClr val="bg1"/>
                </a:solidFill>
              </a:rPr>
              <a:pPr/>
              <a:t>9</a:t>
            </a:fld>
            <a:endParaRPr lang="en-US" sz="1000">
              <a:solidFill>
                <a:schemeClr val="bg1"/>
              </a:solidFill>
            </a:endParaRPr>
          </a:p>
        </p:txBody>
      </p:sp>
      <p:grpSp>
        <p:nvGrpSpPr>
          <p:cNvPr id="5" name="Group 4">
            <a:extLst>
              <a:ext uri="{FF2B5EF4-FFF2-40B4-BE49-F238E27FC236}">
                <a16:creationId xmlns:a16="http://schemas.microsoft.com/office/drawing/2014/main" id="{209B6F80-9557-9B6C-D5D3-F78799FE83E2}"/>
              </a:ext>
            </a:extLst>
          </p:cNvPr>
          <p:cNvGrpSpPr/>
          <p:nvPr/>
        </p:nvGrpSpPr>
        <p:grpSpPr>
          <a:xfrm>
            <a:off x="8598474" y="1491286"/>
            <a:ext cx="3277641" cy="4204133"/>
            <a:chOff x="8598474" y="1491286"/>
            <a:chExt cx="3277641" cy="4204133"/>
          </a:xfrm>
        </p:grpSpPr>
        <p:sp>
          <p:nvSpPr>
            <p:cNvPr id="17" name="TextBox 16">
              <a:extLst>
                <a:ext uri="{FF2B5EF4-FFF2-40B4-BE49-F238E27FC236}">
                  <a16:creationId xmlns:a16="http://schemas.microsoft.com/office/drawing/2014/main" id="{EFE34C4B-27F2-1C00-ABC6-95D21FBD07A7}"/>
                </a:ext>
              </a:extLst>
            </p:cNvPr>
            <p:cNvSpPr txBox="1"/>
            <p:nvPr/>
          </p:nvSpPr>
          <p:spPr>
            <a:xfrm>
              <a:off x="8598474" y="1491286"/>
              <a:ext cx="3277641" cy="734271"/>
            </a:xfrm>
            <a:prstGeom prst="rect">
              <a:avLst/>
            </a:prstGeom>
            <a:solidFill>
              <a:srgbClr val="00285A"/>
            </a:solidFill>
          </p:spPr>
          <p:txBody>
            <a:bodyPr wrap="square" lIns="548640" tIns="182880" rIns="182880" bIns="182880" anchor="ctr" anchorCtr="0">
              <a:noAutofit/>
            </a:bodyPr>
            <a:lstStyle/>
            <a:p>
              <a:r>
                <a:rPr lang="en-US" sz="1400">
                  <a:solidFill>
                    <a:schemeClr val="bg1"/>
                  </a:solidFill>
                  <a:latin typeface="IntelOne Text Medium" panose="020B0503020203020204" pitchFamily="34" charset="77"/>
                </a:rPr>
                <a:t>Higher core counts</a:t>
              </a:r>
              <a:r>
                <a:rPr lang="en-US" sz="1000">
                  <a:solidFill>
                    <a:schemeClr val="bg1"/>
                  </a:solidFill>
                  <a:latin typeface="IntelOne Display Light" panose="020B0403020203020204" pitchFamily="34" charset="0"/>
                </a:rPr>
                <a:t>, featuring up to 86 P-cores on the 6700 series and up to  128 P-cores for 6900 series</a:t>
              </a:r>
            </a:p>
          </p:txBody>
        </p:sp>
        <p:sp>
          <p:nvSpPr>
            <p:cNvPr id="18" name="TextBox 17">
              <a:extLst>
                <a:ext uri="{FF2B5EF4-FFF2-40B4-BE49-F238E27FC236}">
                  <a16:creationId xmlns:a16="http://schemas.microsoft.com/office/drawing/2014/main" id="{40A6501A-839D-2525-2584-BC5B54A68FA7}"/>
                </a:ext>
              </a:extLst>
            </p:cNvPr>
            <p:cNvSpPr txBox="1"/>
            <p:nvPr/>
          </p:nvSpPr>
          <p:spPr>
            <a:xfrm>
              <a:off x="8598474" y="2297352"/>
              <a:ext cx="3277641" cy="728358"/>
            </a:xfrm>
            <a:prstGeom prst="rect">
              <a:avLst/>
            </a:prstGeom>
            <a:solidFill>
              <a:srgbClr val="00285A"/>
            </a:solidFill>
          </p:spPr>
          <p:txBody>
            <a:bodyPr wrap="square" lIns="548640" tIns="182880" rIns="182880" bIns="182880" anchor="ctr" anchorCtr="0">
              <a:noAutofit/>
            </a:bodyPr>
            <a:lstStyle/>
            <a:p>
              <a:r>
                <a:rPr lang="en-US" sz="1400">
                  <a:solidFill>
                    <a:schemeClr val="bg1"/>
                  </a:solidFill>
                  <a:latin typeface="IntelOne Text Medium" panose="020B0503020203020204" pitchFamily="34" charset="77"/>
                </a:rPr>
                <a:t>Increased bandwidth </a:t>
              </a:r>
              <a:r>
                <a:rPr lang="en-US" sz="1000">
                  <a:solidFill>
                    <a:schemeClr val="bg1"/>
                  </a:solidFill>
                  <a:latin typeface="IntelOne Display Light" panose="020B0403020203020204" pitchFamily="34" charset="0"/>
                </a:rPr>
                <a:t>with MRDIMM memory support and delivering</a:t>
              </a:r>
              <a:br>
                <a:rPr lang="en-US" sz="1000">
                  <a:solidFill>
                    <a:schemeClr val="bg1"/>
                  </a:solidFill>
                  <a:latin typeface="IntelOne Display Light" panose="020B0403020203020204" pitchFamily="34" charset="0"/>
                </a:rPr>
              </a:br>
              <a:r>
                <a:rPr lang="en-US" sz="1000">
                  <a:solidFill>
                    <a:schemeClr val="bg1"/>
                  </a:solidFill>
                  <a:latin typeface="IntelOne Display Light" panose="020B0403020203020204" pitchFamily="34" charset="0"/>
                </a:rPr>
                <a:t>up to 504MB low-latency last-level cache in Intel Xeon 6 with P-cores</a:t>
              </a:r>
            </a:p>
          </p:txBody>
        </p:sp>
        <p:sp>
          <p:nvSpPr>
            <p:cNvPr id="20" name="TextBox 19">
              <a:extLst>
                <a:ext uri="{FF2B5EF4-FFF2-40B4-BE49-F238E27FC236}">
                  <a16:creationId xmlns:a16="http://schemas.microsoft.com/office/drawing/2014/main" id="{1F2BF352-55E6-F87C-4FC4-50978875D017}"/>
                </a:ext>
              </a:extLst>
            </p:cNvPr>
            <p:cNvSpPr txBox="1"/>
            <p:nvPr/>
          </p:nvSpPr>
          <p:spPr>
            <a:xfrm>
              <a:off x="8598474" y="3103416"/>
              <a:ext cx="3277641" cy="734270"/>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Display Light" panose="020B0403020203020204" pitchFamily="34" charset="0"/>
                </a:rPr>
                <a:t>Includes</a:t>
              </a:r>
              <a:r>
                <a:rPr lang="en-US" sz="1000">
                  <a:solidFill>
                    <a:schemeClr val="bg1"/>
                  </a:solidFill>
                </a:rPr>
                <a:t> </a:t>
              </a:r>
              <a:r>
                <a:rPr lang="en-US" sz="1400">
                  <a:solidFill>
                    <a:schemeClr val="bg1"/>
                  </a:solidFill>
                  <a:latin typeface="IntelOne Text Medium" panose="020B0503020203020204" pitchFamily="34" charset="77"/>
                </a:rPr>
                <a:t>built-in accelerators</a:t>
              </a:r>
              <a:r>
                <a:rPr lang="en-US" sz="1000">
                  <a:solidFill>
                    <a:schemeClr val="bg1"/>
                  </a:solidFill>
                </a:rPr>
                <a:t>, </a:t>
              </a:r>
              <a:r>
                <a:rPr lang="en-US" sz="1000">
                  <a:solidFill>
                    <a:schemeClr val="bg1"/>
                  </a:solidFill>
                  <a:latin typeface="IntelOne Display Light" panose="020B0403020203020204" pitchFamily="34" charset="0"/>
                </a:rPr>
                <a:t>Intel® AMX and Intel® AVX-512</a:t>
              </a:r>
            </a:p>
          </p:txBody>
        </p:sp>
        <p:sp>
          <p:nvSpPr>
            <p:cNvPr id="21" name="TextBox 20">
              <a:extLst>
                <a:ext uri="{FF2B5EF4-FFF2-40B4-BE49-F238E27FC236}">
                  <a16:creationId xmlns:a16="http://schemas.microsoft.com/office/drawing/2014/main" id="{BC3761A7-84CA-E677-B45D-A4E94D60A8B8}"/>
                </a:ext>
              </a:extLst>
            </p:cNvPr>
            <p:cNvSpPr txBox="1"/>
            <p:nvPr/>
          </p:nvSpPr>
          <p:spPr>
            <a:xfrm>
              <a:off x="8598474" y="3909481"/>
              <a:ext cx="3277641" cy="972700"/>
            </a:xfrm>
            <a:prstGeom prst="rect">
              <a:avLst/>
            </a:prstGeom>
            <a:solidFill>
              <a:srgbClr val="00285A"/>
            </a:solidFill>
          </p:spPr>
          <p:txBody>
            <a:bodyPr wrap="square" lIns="548640" tIns="182880" rIns="182880" bIns="182880" anchor="ctr" anchorCtr="0">
              <a:noAutofit/>
            </a:bodyPr>
            <a:lstStyle/>
            <a:p>
              <a:r>
                <a:rPr lang="en-US" sz="1000">
                  <a:solidFill>
                    <a:schemeClr val="bg1"/>
                  </a:solidFill>
                  <a:latin typeface="IntelOne Display Light" panose="020B0403020203020204" pitchFamily="34" charset="0"/>
                </a:rPr>
                <a:t>Offers a</a:t>
              </a:r>
              <a:r>
                <a:rPr lang="en-US" sz="1400">
                  <a:solidFill>
                    <a:schemeClr val="bg1"/>
                  </a:solidFill>
                  <a:latin typeface="IntelOne Display Light" panose="020B0403020203020204" pitchFamily="34" charset="0"/>
                </a:rPr>
                <a:t> </a:t>
              </a:r>
              <a:r>
                <a:rPr lang="en-US" sz="1400">
                  <a:solidFill>
                    <a:schemeClr val="bg1"/>
                  </a:solidFill>
                  <a:latin typeface="IntelOne Text Medium" panose="020B0503020203020204" pitchFamily="34" charset="77"/>
                </a:rPr>
                <a:t>comprehensive software suite </a:t>
              </a:r>
              <a:r>
                <a:rPr lang="en-US" sz="1000">
                  <a:solidFill>
                    <a:schemeClr val="bg1"/>
                  </a:solidFill>
                  <a:latin typeface="IntelOne Display Light" panose="020B0403020203020204" pitchFamily="34" charset="0"/>
                </a:rPr>
                <a:t>across classical machine learning (ML) and small </a:t>
              </a:r>
              <a:br>
                <a:rPr lang="en-US" sz="1000">
                  <a:solidFill>
                    <a:schemeClr val="bg1"/>
                  </a:solidFill>
                  <a:latin typeface="IntelOne Display Light" panose="020B0403020203020204" pitchFamily="34" charset="0"/>
                </a:rPr>
              </a:br>
              <a:r>
                <a:rPr lang="en-US" sz="1000" err="1">
                  <a:solidFill>
                    <a:schemeClr val="bg1"/>
                  </a:solidFill>
                  <a:latin typeface="IntelOne Display Light" panose="020B0403020203020204" pitchFamily="34" charset="0"/>
                </a:rPr>
                <a:t>GenAI</a:t>
              </a:r>
              <a:r>
                <a:rPr lang="en-US" sz="1000">
                  <a:solidFill>
                    <a:schemeClr val="bg1"/>
                  </a:solidFill>
                  <a:latin typeface="IntelOne Display Light" panose="020B0403020203020204" pitchFamily="34" charset="0"/>
                </a:rPr>
                <a:t> models</a:t>
              </a:r>
            </a:p>
          </p:txBody>
        </p:sp>
        <p:sp>
          <p:nvSpPr>
            <p:cNvPr id="40" name="TextBox 39">
              <a:extLst>
                <a:ext uri="{FF2B5EF4-FFF2-40B4-BE49-F238E27FC236}">
                  <a16:creationId xmlns:a16="http://schemas.microsoft.com/office/drawing/2014/main" id="{0C24A041-5203-B72A-E44A-36ADFD539A4E}"/>
                </a:ext>
              </a:extLst>
            </p:cNvPr>
            <p:cNvSpPr txBox="1"/>
            <p:nvPr/>
          </p:nvSpPr>
          <p:spPr>
            <a:xfrm>
              <a:off x="8598474" y="4959888"/>
              <a:ext cx="3277641" cy="735531"/>
            </a:xfrm>
            <a:prstGeom prst="rect">
              <a:avLst/>
            </a:prstGeom>
            <a:solidFill>
              <a:srgbClr val="00285A"/>
            </a:solidFill>
          </p:spPr>
          <p:txBody>
            <a:bodyPr wrap="square" lIns="548640" tIns="182880" rIns="182880" bIns="182880" anchor="ctr" anchorCtr="0">
              <a:noAutofit/>
            </a:bodyPr>
            <a:lstStyle/>
            <a:p>
              <a:r>
                <a:rPr lang="en-US" sz="1400">
                  <a:solidFill>
                    <a:schemeClr val="bg1"/>
                  </a:solidFill>
                  <a:latin typeface="IntelOne Text Medium" panose="020B0503020203020204" pitchFamily="34" charset="77"/>
                </a:rPr>
                <a:t>Strengthens security </a:t>
              </a:r>
              <a:br>
                <a:rPr lang="en-US" sz="1400">
                  <a:solidFill>
                    <a:schemeClr val="bg1"/>
                  </a:solidFill>
                  <a:latin typeface="IntelOne Text Medium" panose="020B0503020203020204" pitchFamily="34" charset="77"/>
                </a:rPr>
              </a:br>
              <a:r>
                <a:rPr lang="en-US" sz="1000">
                  <a:solidFill>
                    <a:schemeClr val="bg1"/>
                  </a:solidFill>
                  <a:latin typeface="IntelOne Display Light" panose="020B0403020203020204" pitchFamily="34" charset="0"/>
                </a:rPr>
                <a:t>with Intel® SGX,  Intel® TDX and Intel TDX Connect ( for Intel Xeon 6 with P-cores)</a:t>
              </a:r>
            </a:p>
          </p:txBody>
        </p:sp>
        <p:pic>
          <p:nvPicPr>
            <p:cNvPr id="41" name="Picture 40">
              <a:extLst>
                <a:ext uri="{FF2B5EF4-FFF2-40B4-BE49-F238E27FC236}">
                  <a16:creationId xmlns:a16="http://schemas.microsoft.com/office/drawing/2014/main" id="{C12719D6-E7DB-A42A-1DDD-E862949459F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06520" y="1601290"/>
              <a:ext cx="547029" cy="528996"/>
            </a:xfrm>
            <a:prstGeom prst="rect">
              <a:avLst/>
            </a:prstGeom>
          </p:spPr>
        </p:pic>
        <p:pic>
          <p:nvPicPr>
            <p:cNvPr id="88" name="Picture 87">
              <a:extLst>
                <a:ext uri="{FF2B5EF4-FFF2-40B4-BE49-F238E27FC236}">
                  <a16:creationId xmlns:a16="http://schemas.microsoft.com/office/drawing/2014/main" id="{22EDB24C-E075-0299-43EE-B08B8C747C63}"/>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2430632"/>
              <a:ext cx="497299" cy="480905"/>
            </a:xfrm>
            <a:prstGeom prst="rect">
              <a:avLst/>
            </a:prstGeom>
          </p:spPr>
        </p:pic>
        <p:pic>
          <p:nvPicPr>
            <p:cNvPr id="89" name="Picture 88">
              <a:extLst>
                <a:ext uri="{FF2B5EF4-FFF2-40B4-BE49-F238E27FC236}">
                  <a16:creationId xmlns:a16="http://schemas.microsoft.com/office/drawing/2014/main" id="{E6666E77-146E-E95E-40FF-200315799BC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3245571"/>
              <a:ext cx="497299" cy="480905"/>
            </a:xfrm>
            <a:prstGeom prst="rect">
              <a:avLst/>
            </a:prstGeom>
          </p:spPr>
        </p:pic>
        <p:pic>
          <p:nvPicPr>
            <p:cNvPr id="90" name="Picture 89">
              <a:extLst>
                <a:ext uri="{FF2B5EF4-FFF2-40B4-BE49-F238E27FC236}">
                  <a16:creationId xmlns:a16="http://schemas.microsoft.com/office/drawing/2014/main" id="{A9C836AB-6E8F-DE36-2C57-5B85F35DFC0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4202957"/>
              <a:ext cx="497299" cy="480905"/>
            </a:xfrm>
            <a:prstGeom prst="rect">
              <a:avLst/>
            </a:prstGeom>
          </p:spPr>
        </p:pic>
        <p:pic>
          <p:nvPicPr>
            <p:cNvPr id="91" name="Picture 90">
              <a:extLst>
                <a:ext uri="{FF2B5EF4-FFF2-40B4-BE49-F238E27FC236}">
                  <a16:creationId xmlns:a16="http://schemas.microsoft.com/office/drawing/2014/main" id="{6470D208-E54A-8869-3827-EC232DB1980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31385" y="5107169"/>
              <a:ext cx="497299" cy="480905"/>
            </a:xfrm>
            <a:prstGeom prst="rect">
              <a:avLst/>
            </a:prstGeom>
          </p:spPr>
        </p:pic>
      </p:grpSp>
      <p:sp>
        <p:nvSpPr>
          <p:cNvPr id="94" name="Rectangle 93">
            <a:extLst>
              <a:ext uri="{FF2B5EF4-FFF2-40B4-BE49-F238E27FC236}">
                <a16:creationId xmlns:a16="http://schemas.microsoft.com/office/drawing/2014/main" id="{C66B75C5-EE51-FBD7-8D28-74E5F3AB0E06}"/>
              </a:ext>
            </a:extLst>
          </p:cNvPr>
          <p:cNvSpPr/>
          <p:nvPr/>
        </p:nvSpPr>
        <p:spPr>
          <a:xfrm>
            <a:off x="-3" y="-1"/>
            <a:ext cx="306695" cy="306695"/>
          </a:xfrm>
          <a:prstGeom prst="rect">
            <a:avLst/>
          </a:prstGeom>
          <a:solidFill>
            <a:srgbClr val="B1D2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C1AA53F-8384-5D87-F753-97E4BE5F5EE5}"/>
              </a:ext>
            </a:extLst>
          </p:cNvPr>
          <p:cNvSpPr txBox="1"/>
          <p:nvPr/>
        </p:nvSpPr>
        <p:spPr>
          <a:xfrm>
            <a:off x="4026948" y="6395830"/>
            <a:ext cx="629263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0" tIns="0" rIns="0" bIns="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mj-lt"/>
              </a:rPr>
              <a:t>*Based on US energy costs, estimated over 4 years</a:t>
            </a:r>
          </a:p>
          <a:p>
            <a:pPr>
              <a:defRPr/>
            </a:pPr>
            <a:r>
              <a:rPr lang="en-US" sz="800">
                <a:latin typeface="+mj-lt"/>
              </a:rPr>
              <a:t>Intel Xeon 6 leveraging MRDIMMs</a:t>
            </a:r>
          </a:p>
          <a:p>
            <a:pPr defTabSz="3251036" hangingPunct="0"/>
            <a:r>
              <a:rPr lang="en-US" sz="800" dirty="0">
                <a:latin typeface="+mj-lt"/>
                <a:sym typeface="Helvetica Neue"/>
              </a:rPr>
              <a:t>See [T8, T7, 7T21] intel.com/</a:t>
            </a:r>
            <a:r>
              <a:rPr lang="en-US" sz="800" dirty="0" err="1">
                <a:latin typeface="+mj-lt"/>
                <a:sym typeface="Helvetica Neue"/>
              </a:rPr>
              <a:t>processorclaims</a:t>
            </a:r>
            <a:r>
              <a:rPr lang="en-US" sz="800" dirty="0">
                <a:latin typeface="+mj-lt"/>
                <a:sym typeface="Helvetica Neue"/>
              </a:rPr>
              <a:t>: 5th gen and Intel Xeon 6.  Results may vary</a:t>
            </a:r>
          </a:p>
        </p:txBody>
      </p:sp>
    </p:spTree>
    <p:extLst>
      <p:ext uri="{BB962C8B-B14F-4D97-AF65-F5344CB8AC3E}">
        <p14:creationId xmlns:p14="http://schemas.microsoft.com/office/powerpoint/2010/main" val="3711399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Intel Spark Light">
  <a:themeElements>
    <a:clrScheme name="Custom 33">
      <a:dk1>
        <a:srgbClr val="000000"/>
      </a:dk1>
      <a:lt1>
        <a:srgbClr val="FFFFFF"/>
      </a:lt1>
      <a:dk2>
        <a:srgbClr val="004A86"/>
      </a:dk2>
      <a:lt2>
        <a:srgbClr val="E9E9E9"/>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Custom 29">
      <a:majorFont>
        <a:latin typeface="IntelOne Text Light"/>
        <a:ea typeface="Helvetica Neue"/>
        <a:cs typeface="Helvetica Neue"/>
      </a:majorFont>
      <a:minorFont>
        <a:latin typeface="IntelOne Text"/>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Theme1" id="{FD5E17D2-2CB4-4788-BCBC-F3F658FA850B}" vid="{9C6A121C-822C-4A49-B9CA-A9BF65F8DBC8}"/>
    </a:ext>
  </a:extLst>
</a:theme>
</file>

<file path=ppt/theme/theme2.xml><?xml version="1.0" encoding="utf-8"?>
<a:theme xmlns:a="http://schemas.openxmlformats.org/drawingml/2006/main" name="Intel-dark">
  <a:themeElements>
    <a:clrScheme name="Custom 19">
      <a:dk1>
        <a:srgbClr val="000000"/>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Custom 8">
      <a:majorFont>
        <a:latin typeface="IntelOne Text Light"/>
        <a:ea typeface="Arial"/>
        <a:cs typeface="Arial"/>
      </a:majorFont>
      <a:minorFont>
        <a:latin typeface="IntelOne Tex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Blue" id="{D9323E3A-118C-43A6-89C0-C96596E37B42}" vid="{AEA43C02-EC13-455A-B9B9-65B3CDA9AEAE}"/>
    </a:ext>
  </a:extLst>
</a:theme>
</file>

<file path=ppt/theme/theme3.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Intel2020">
      <a:dk1>
        <a:srgbClr val="525252"/>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2B6853EE37C542AD66622FFC7E8AFD" ma:contentTypeVersion="8" ma:contentTypeDescription="Create a new document." ma:contentTypeScope="" ma:versionID="c9dcf8c53f375f33dbc337d64b55e018">
  <xsd:schema xmlns:xsd="http://www.w3.org/2001/XMLSchema" xmlns:xs="http://www.w3.org/2001/XMLSchema" xmlns:p="http://schemas.microsoft.com/office/2006/metadata/properties" xmlns:ns2="5f785dc0-0e5b-4c07-9d6b-9999ab337c00" targetNamespace="http://schemas.microsoft.com/office/2006/metadata/properties" ma:root="true" ma:fieldsID="d3f9d246c3b1c05b9f606188a6ca2f17" ns2:_="">
    <xsd:import namespace="5f785dc0-0e5b-4c07-9d6b-9999ab337c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85dc0-0e5b-4c07-9d6b-9999ab337c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2C3A3C-576F-4FC6-816E-4EF5F321DBE0}">
  <ds:schemaRefs>
    <ds:schemaRef ds:uri="http://schemas.microsoft.com/sharepoint/v3/contenttype/forms"/>
  </ds:schemaRefs>
</ds:datastoreItem>
</file>

<file path=customXml/itemProps2.xml><?xml version="1.0" encoding="utf-8"?>
<ds:datastoreItem xmlns:ds="http://schemas.openxmlformats.org/officeDocument/2006/customXml" ds:itemID="{34F6E0FC-1A37-4898-AE91-121CFC907B84}"/>
</file>

<file path=customXml/itemProps3.xml><?xml version="1.0" encoding="utf-8"?>
<ds:datastoreItem xmlns:ds="http://schemas.openxmlformats.org/officeDocument/2006/customXml" ds:itemID="{2B87B9AE-D33C-468F-9E6B-281C9FE82DF0}">
  <ds:schemaRefs>
    <ds:schemaRef ds:uri="e4f5ca25-13dd-4506-a207-5d3cbcf344a1"/>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f070d2de-b5b4-4e37-8971-241356dc3c52"/>
  </ds:schemaRefs>
</ds:datastoreItem>
</file>

<file path=docProps/app.xml><?xml version="1.0" encoding="utf-8"?>
<Properties xmlns="http://schemas.openxmlformats.org/officeDocument/2006/extended-properties" xmlns:vt="http://schemas.openxmlformats.org/officeDocument/2006/docPropsVTypes">
  <Template>Brand-ppt-template-kk2</Template>
  <TotalTime>22</TotalTime>
  <Words>6806</Words>
  <Application>Microsoft Office PowerPoint</Application>
  <PresentationFormat>Widescreen</PresentationFormat>
  <Paragraphs>845</Paragraphs>
  <Slides>22</Slides>
  <Notes>17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22</vt:i4>
      </vt:variant>
    </vt:vector>
  </HeadingPairs>
  <TitlesOfParts>
    <vt:vector size="38" baseType="lpstr">
      <vt:lpstr>IntelOne Display Medium</vt:lpstr>
      <vt:lpstr>Helvetica Neue</vt:lpstr>
      <vt:lpstr>Arial</vt:lpstr>
      <vt:lpstr>IntelOne Text</vt:lpstr>
      <vt:lpstr>IntelOne Text Medium</vt:lpstr>
      <vt:lpstr>IntelOne Display Regular</vt:lpstr>
      <vt:lpstr>Wingdings</vt:lpstr>
      <vt:lpstr>IntelOne Display Light</vt:lpstr>
      <vt:lpstr>Calibri</vt:lpstr>
      <vt:lpstr>IntelOne Text Bold</vt:lpstr>
      <vt:lpstr>Intel Clear Light</vt:lpstr>
      <vt:lpstr>IntelOne Display Bold</vt:lpstr>
      <vt:lpstr>IntelOne Text Light</vt:lpstr>
      <vt:lpstr>IntelOne Display TH Light</vt:lpstr>
      <vt:lpstr>Intel Spark Light</vt:lpstr>
      <vt:lpstr>Intel-dark</vt:lpstr>
      <vt:lpstr>PowerPoint Presentation</vt:lpstr>
      <vt:lpstr>Infrastructure Refresh – Intel® Xeon® 6700 with P-cores</vt:lpstr>
      <vt:lpstr>Infrastructure Refresh – Intel® Xeon® 6900 with P-cores</vt:lpstr>
      <vt:lpstr>Infrastructure Refresh – Intel® Xeon® 6700 with E-cores</vt:lpstr>
      <vt:lpstr>Infrastructure Refresh with 5th Gen Intel® Xeon® Processors</vt:lpstr>
      <vt:lpstr>Modernize Your Data Center and Significantly Reduce TCO Without Sacrificing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Make It Matter;cecile@make-it-matter.com;gail@make-it-matter.com</dc:creator>
  <cp:lastModifiedBy>Colleen Stratton</cp:lastModifiedBy>
  <cp:revision>9</cp:revision>
  <dcterms:created xsi:type="dcterms:W3CDTF">2020-10-08T23:31:50Z</dcterms:created>
  <dcterms:modified xsi:type="dcterms:W3CDTF">2025-03-13T21:19:28Z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0x010100EA2B6853EE37C542AD66622FFC7E8AFD</vt:lpwstr>
  </property>
  <property fmtid="{D5CDD505-2E9C-101B-9397-08002B2CF9AE}" pid="3" name="MediaServiceImageTags">
    <vt:lpwstr/>
  </property>
</Properties>
</file>