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14713757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CF6621-2292-4F12-86A4-0BCB37319E40}" type="datetimeFigureOut">
              <a:rPr lang="en-US" smtClean="0"/>
              <a:t>4/3/2025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017B5-2393-4F6E-80BC-696A3896B2F0}" type="slidenum">
              <a:rPr lang="en-US" smtClean="0"/>
              <a:t>‹#›</a:t>
            </a:fld>
            <a:endParaRPr lang="en-US"/>
          </a:p>
        </p:txBody>
      </p:sp>
    </p:spTree>
    <p:extLst>
      <p:ext uri="{BB962C8B-B14F-4D97-AF65-F5344CB8AC3E}">
        <p14:creationId xmlns:p14="http://schemas.microsoft.com/office/powerpoint/2010/main" val="3007557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745164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intel.com/content/www/us/en/policy/policy-human-rights.html"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CA435D-08EB-6528-93F7-951637819773}"/>
              </a:ext>
            </a:extLst>
          </p:cNvPr>
          <p:cNvSpPr>
            <a:spLocks/>
          </p:cNvSpPr>
          <p:nvPr userDrawn="1"/>
        </p:nvSpPr>
        <p:spPr>
          <a:xfrm>
            <a:off x="1" y="6389410"/>
            <a:ext cx="11741943" cy="468590"/>
          </a:xfrm>
          <a:prstGeom prst="rect">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4" name="Title Text">
            <a:extLst>
              <a:ext uri="{FF2B5EF4-FFF2-40B4-BE49-F238E27FC236}">
                <a16:creationId xmlns:a16="http://schemas.microsoft.com/office/drawing/2014/main" id="{985E18D1-9EC6-BEC7-331A-44C8433AE0B9}"/>
              </a:ext>
            </a:extLst>
          </p:cNvPr>
          <p:cNvSpPr txBox="1">
            <a:spLocks noGrp="1"/>
          </p:cNvSpPr>
          <p:nvPr>
            <p:ph type="title" hasCustomPrompt="1"/>
          </p:nvPr>
        </p:nvSpPr>
        <p:spPr>
          <a:xfrm>
            <a:off x="236538" y="928688"/>
            <a:ext cx="11329179" cy="72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oAutofit/>
          </a:bodyPr>
          <a:lstStyle>
            <a:lvl1pPr>
              <a:defRPr sz="2800">
                <a:solidFill>
                  <a:schemeClr val="bg1"/>
                </a:solidFill>
              </a:defRPr>
            </a:lvl1pPr>
          </a:lstStyle>
          <a:p>
            <a:r>
              <a:rPr lang="en-US"/>
              <a:t>20pt </a:t>
            </a:r>
            <a:r>
              <a:rPr lang="en-US" err="1"/>
              <a:t>IntelOne</a:t>
            </a:r>
            <a:r>
              <a:rPr lang="en-US"/>
              <a:t> Display Light Text Goes Here</a:t>
            </a:r>
          </a:p>
        </p:txBody>
      </p:sp>
      <p:cxnSp>
        <p:nvCxnSpPr>
          <p:cNvPr id="5" name="Straight Connector 4">
            <a:extLst>
              <a:ext uri="{FF2B5EF4-FFF2-40B4-BE49-F238E27FC236}">
                <a16:creationId xmlns:a16="http://schemas.microsoft.com/office/drawing/2014/main" id="{6DC5D087-853C-332A-2D70-5AF7051D78A1}"/>
              </a:ext>
              <a:ext uri="{C183D7F6-B498-43B3-948B-1728B52AA6E4}">
                <adec:decorative xmlns:adec="http://schemas.microsoft.com/office/drawing/2017/decorative" val="1"/>
              </a:ext>
            </a:extLst>
          </p:cNvPr>
          <p:cNvCxnSpPr>
            <a:cxnSpLocks/>
          </p:cNvCxnSpPr>
          <p:nvPr userDrawn="1"/>
        </p:nvCxnSpPr>
        <p:spPr>
          <a:xfrm>
            <a:off x="0" y="6394172"/>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pic>
        <p:nvPicPr>
          <p:cNvPr id="21" name="Graphic 20">
            <a:extLst>
              <a:ext uri="{FF2B5EF4-FFF2-40B4-BE49-F238E27FC236}">
                <a16:creationId xmlns:a16="http://schemas.microsoft.com/office/drawing/2014/main" id="{5ED3E784-8786-7372-8446-529419BC36CC}"/>
              </a:ext>
            </a:extLst>
          </p:cNvPr>
          <p:cNvPicPr>
            <a:picLocks noChangeAspect="1"/>
          </p:cNvPicPr>
          <p:nvPr userDrawn="1"/>
        </p:nvPicPr>
        <p:blipFill>
          <a:blip r:embed="rId2" cstate="screen">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7466" y="6554735"/>
            <a:ext cx="476084" cy="177524"/>
          </a:xfrm>
          <a:prstGeom prst="rect">
            <a:avLst/>
          </a:prstGeom>
        </p:spPr>
      </p:pic>
      <p:sp>
        <p:nvSpPr>
          <p:cNvPr id="3" name="Rectangle 2">
            <a:extLst>
              <a:ext uri="{FF2B5EF4-FFF2-40B4-BE49-F238E27FC236}">
                <a16:creationId xmlns:a16="http://schemas.microsoft.com/office/drawing/2014/main" id="{16586F23-D03D-F760-FC49-6C98D0D77F7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
        <p:nvSpPr>
          <p:cNvPr id="2" name="TextBox 1"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FEF2F5BA-DD1F-0B37-EEBC-6F8960429ED3}"/>
              </a:ext>
            </a:extLst>
          </p:cNvPr>
          <p:cNvSpPr txBox="1"/>
          <p:nvPr userDrawn="1"/>
        </p:nvSpPr>
        <p:spPr>
          <a:xfrm>
            <a:off x="0" y="6396335"/>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4">
                  <a:extLst>
                    <a:ext uri="{A12FA001-AC4F-418D-AE19-62706E023703}">
                      <ahyp:hlinkClr xmlns:ahyp="http://schemas.microsoft.com/office/drawing/2018/hyperlinkcolor" val="tx"/>
                    </a:ext>
                  </a:extLst>
                </a:hlinkClick>
              </a:rPr>
              <a:t>Intel Statement on Product Usage</a:t>
            </a: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rPr>
              <a:t> </a:t>
            </a:r>
            <a:r>
              <a:rPr kumimoji="0" lang="en-US" sz="800" b="0" i="0" u="none" strike="noStrike" kern="1200" cap="none" spc="0" normalizeH="0" baseline="0" noProof="0">
                <a:ln>
                  <a:noFill/>
                </a:ln>
                <a:solidFill>
                  <a:schemeClr val="accent1"/>
                </a:solidFill>
                <a:effectLst/>
                <a:uLnTx/>
                <a:uFillTx/>
                <a:latin typeface="IntelOne Text" panose="020B0503020203020204" pitchFamily="34" charset="0"/>
                <a:hlinkClick r:id="rId4">
                  <a:extLst>
                    <a:ext uri="{A12FA001-AC4F-418D-AE19-62706E023703}">
                      <ahyp:hlinkClr xmlns:ahyp="http://schemas.microsoft.com/office/drawing/2018/hyperlinkcolor" val="tx"/>
                    </a:ext>
                  </a:extLst>
                </a:hlinkClick>
              </a:rPr>
              <a:t>Global Human Rights Principles</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rPr>
              <a:t>.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Tree>
    <p:extLst>
      <p:ext uri="{BB962C8B-B14F-4D97-AF65-F5344CB8AC3E}">
        <p14:creationId xmlns:p14="http://schemas.microsoft.com/office/powerpoint/2010/main" val="850028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49">
          <p15:clr>
            <a:srgbClr val="FBAE40"/>
          </p15:clr>
        </p15:guide>
        <p15:guide id="2" pos="7296">
          <p15:clr>
            <a:srgbClr val="FBAE40"/>
          </p15:clr>
        </p15:guide>
        <p15:guide id="3" orient="horz" pos="3960">
          <p15:clr>
            <a:srgbClr val="FBAE40"/>
          </p15:clr>
        </p15:guide>
        <p15:guide id="4" orient="horz" pos="624">
          <p15:clr>
            <a:srgbClr val="FBAE40"/>
          </p15:clr>
        </p15:guide>
        <p15:guide id="5" orient="horz" pos="1041">
          <p15:clr>
            <a:srgbClr val="FBAE40"/>
          </p15:clr>
        </p15:guide>
        <p15:guide id="6" orient="horz" pos="1080">
          <p15:clr>
            <a:srgbClr val="FBAE40"/>
          </p15:clr>
        </p15:guide>
        <p15:guide id="7" orient="horz" pos="115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E8FAEE2-3BFE-42F0-A83C-18AD4A768FF0}"/>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5" name="Rectangle 4">
            <a:extLst>
              <a:ext uri="{FF2B5EF4-FFF2-40B4-BE49-F238E27FC236}">
                <a16:creationId xmlns:a16="http://schemas.microsoft.com/office/drawing/2014/main" id="{EBB4AA44-07BC-40CA-B87C-EDC803B55E5C}"/>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
        <p:nvSpPr>
          <p:cNvPr id="2" name="TextBox 1"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32690CFF-5A91-5CAE-9F74-D11245ADCBC6}"/>
              </a:ext>
            </a:extLst>
          </p:cNvPr>
          <p:cNvSpPr txBox="1"/>
          <p:nvPr userDrawn="1"/>
        </p:nvSpPr>
        <p:spPr>
          <a:xfrm>
            <a:off x="457200" y="6448268"/>
            <a:ext cx="9569302" cy="3231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7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7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7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Tree>
    <p:extLst>
      <p:ext uri="{BB962C8B-B14F-4D97-AF65-F5344CB8AC3E}">
        <p14:creationId xmlns:p14="http://schemas.microsoft.com/office/powerpoint/2010/main" val="33896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074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normAutofit/>
          </a:bodyPr>
          <a:lstStyle/>
          <a:p>
            <a:r>
              <a:rPr lang="en-US"/>
              <a:t>Body copy </a:t>
            </a:r>
            <a:r>
              <a:rPr lang="en-US" err="1"/>
              <a:t>IntelOne</a:t>
            </a:r>
            <a:r>
              <a:rPr lang="en-US"/>
              <a:t> Text only 28 point</a:t>
            </a:r>
          </a:p>
          <a:p>
            <a:pPr lvl="1"/>
            <a:r>
              <a:rPr lang="en-US"/>
              <a:t>Sub Bullet one 24 point</a:t>
            </a:r>
          </a:p>
          <a:p>
            <a:pPr lvl="2"/>
            <a:r>
              <a:rPr lang="en-US"/>
              <a:t>Sub Bullet two 20 point</a:t>
            </a:r>
          </a:p>
          <a:p>
            <a:pPr lvl="3"/>
            <a:r>
              <a:rPr lang="en-US"/>
              <a:t>Sub Bullet three 18 point</a:t>
            </a:r>
          </a:p>
          <a:p>
            <a:pPr lvl="4"/>
            <a:r>
              <a:rPr lang="en-US"/>
              <a:t>Sub Bullet four 16 point</a:t>
            </a:r>
            <a:br>
              <a:rPr lang="en-US"/>
            </a:br>
            <a:endParaRPr lang="en-US"/>
          </a:p>
          <a:p>
            <a:pPr lvl="2"/>
            <a:endParaRPr/>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noAutofit/>
          </a:bodyPr>
          <a:lstStyle/>
          <a:p>
            <a:r>
              <a:rPr lang="en-US" err="1"/>
              <a:t>IntelOne</a:t>
            </a:r>
            <a:r>
              <a:rPr lang="en-US"/>
              <a:t> Display Light</a:t>
            </a:r>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2208651886"/>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mj-lt"/>
          <a:ea typeface="IntelOne Display Light" panose="020B0403020203020204" pitchFamily="34" charset="0"/>
          <a:cs typeface="IntelOne Display Light" panose="020B0403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15:guide id="1" orient="horz" pos="3936">
          <p15:clr>
            <a:srgbClr val="F26B43"/>
          </p15:clr>
        </p15:guide>
        <p15:guide id="2" pos="360">
          <p15:clr>
            <a:srgbClr val="F26B43"/>
          </p15:clr>
        </p15:guide>
        <p15:guide id="3" pos="7296">
          <p15:clr>
            <a:srgbClr val="F26B43"/>
          </p15:clr>
        </p15:guide>
        <p15:guide id="4" orient="horz" pos="360">
          <p15:clr>
            <a:srgbClr val="F26B43"/>
          </p15:clr>
        </p15:guide>
        <p15:guide id="5" orient="horz" pos="936">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jpeg"/><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invenda-solutions.com/" TargetMode="External"/><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oup of people in a store&#10;&#10;Description automatically generated with low confidence">
            <a:extLst>
              <a:ext uri="{FF2B5EF4-FFF2-40B4-BE49-F238E27FC236}">
                <a16:creationId xmlns:a16="http://schemas.microsoft.com/office/drawing/2014/main" id="{AD1DC82C-8ECF-5BC0-2A9E-CF19297538E1}"/>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a:stretch/>
        </p:blipFill>
        <p:spPr>
          <a:xfrm>
            <a:off x="1"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p:spPr>
      </p:pic>
      <p:sp>
        <p:nvSpPr>
          <p:cNvPr id="3" name="Freeform: Shape 55">
            <a:extLst>
              <a:ext uri="{FF2B5EF4-FFF2-40B4-BE49-F238E27FC236}">
                <a16:creationId xmlns:a16="http://schemas.microsoft.com/office/drawing/2014/main" id="{95631DF4-AA64-ACB5-E261-4FCCCB5D86BC}"/>
              </a:ext>
              <a:ext uri="{C183D7F6-B498-43B3-948B-1728B52AA6E4}">
                <adec:decorative xmlns:adec="http://schemas.microsoft.com/office/drawing/2017/decorative" val="1"/>
              </a:ext>
            </a:extLst>
          </p:cNvPr>
          <p:cNvSpPr/>
          <p:nvPr/>
        </p:nvSpPr>
        <p:spPr>
          <a:xfrm>
            <a:off x="0"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a:gradFill flip="none" rotWithShape="1">
            <a:gsLst>
              <a:gs pos="35000">
                <a:schemeClr val="tx1">
                  <a:lumMod val="75000"/>
                  <a:lumOff val="25000"/>
                  <a:alpha val="75000"/>
                </a:schemeClr>
              </a:gs>
              <a:gs pos="100000">
                <a:schemeClr val="tx1">
                  <a:lumMod val="50000"/>
                  <a:lumOff val="50000"/>
                  <a:alpha val="0"/>
                </a:schemeClr>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01" name="Text Placeholder 49" descr="Target Vertical: &#10;Retail&#10;Secondary Vertical:&#10;Hospitality and Restaurants, Transportation, Banking/Financial Services, Corporate, Tourism &#10;">
            <a:extLst>
              <a:ext uri="{FF2B5EF4-FFF2-40B4-BE49-F238E27FC236}">
                <a16:creationId xmlns:a16="http://schemas.microsoft.com/office/drawing/2014/main" id="{E04BEC2D-D2F0-43E1-BEA2-372997463E7A}"/>
              </a:ext>
            </a:extLst>
          </p:cNvPr>
          <p:cNvSpPr txBox="1">
            <a:spLocks/>
          </p:cNvSpPr>
          <p:nvPr/>
        </p:nvSpPr>
        <p:spPr>
          <a:xfrm>
            <a:off x="9630133" y="2073411"/>
            <a:ext cx="1857018" cy="906009"/>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Target Vertical: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Retail</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Secondary Verticals: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Education,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Government</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Health &amp; Life Sciences</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Hospitality</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Transportation</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p:txBody>
      </p:sp>
      <p:sp>
        <p:nvSpPr>
          <p:cNvPr id="111" name="Text Placeholder 49" descr="Target Use Case: &#10;Interactive Media&#10;">
            <a:extLst>
              <a:ext uri="{FF2B5EF4-FFF2-40B4-BE49-F238E27FC236}">
                <a16:creationId xmlns:a16="http://schemas.microsoft.com/office/drawing/2014/main" id="{DD363DEC-D4FC-4DF9-826C-2B0B4630B1D8}"/>
              </a:ext>
            </a:extLst>
          </p:cNvPr>
          <p:cNvSpPr txBox="1">
            <a:spLocks/>
          </p:cNvSpPr>
          <p:nvPr/>
        </p:nvSpPr>
        <p:spPr>
          <a:xfrm>
            <a:off x="9630133" y="3095374"/>
            <a:ext cx="1906546" cy="1988364"/>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Target Use Case: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Control Optimization &amp; Autonomy</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Secondary Use Cases: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Asset &amp; Operations Optimization</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Energy Monitoring &amp; Management</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Environment Monitoring</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Interactive Media</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Logistics &amp; Tracking,</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Machine Condition Monitoring</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Product Inspection</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Situational Monitoring</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p:txBody>
      </p:sp>
      <p:sp>
        <p:nvSpPr>
          <p:cNvPr id="113" name="Text Placeholder 49" descr="Geo Availability&#10;Americas, Europe, Middle East, and Africa&#10;">
            <a:extLst>
              <a:ext uri="{FF2B5EF4-FFF2-40B4-BE49-F238E27FC236}">
                <a16:creationId xmlns:a16="http://schemas.microsoft.com/office/drawing/2014/main" id="{4A428055-5461-453F-B764-497123552B09}"/>
              </a:ext>
            </a:extLst>
          </p:cNvPr>
          <p:cNvSpPr txBox="1">
            <a:spLocks/>
          </p:cNvSpPr>
          <p:nvPr/>
        </p:nvSpPr>
        <p:spPr>
          <a:xfrm>
            <a:off x="9630132" y="5199692"/>
            <a:ext cx="1906547" cy="565942"/>
          </a:xfrm>
          <a:prstGeom prst="rect">
            <a:avLst/>
          </a:prstGeom>
        </p:spPr>
        <p:txBody>
          <a:bodyPr wrap="square" lIns="45720" tIns="0" rIns="45720" bIns="0">
            <a:no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Geo Availability</a:t>
            </a:r>
          </a:p>
          <a:p>
            <a:pPr marL="0" marR="0" lvl="0" indent="0" algn="l" defTabSz="914400" rtl="0" eaLnBrk="1" fontAlgn="auto" latinLnBrk="0" hangingPunct="0">
              <a:lnSpc>
                <a:spcPct val="100000"/>
              </a:lnSpc>
              <a:spcBef>
                <a:spcPts val="300"/>
              </a:spcBef>
              <a:spcAft>
                <a:spcPts val="100"/>
              </a:spcAft>
              <a:buClrTx/>
              <a:buSzTx/>
              <a:buFont typeface="Wingdings" pitchFamily="2" charset="2"/>
              <a:buNone/>
              <a:tabLst/>
              <a:defRPr/>
            </a:pP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Available in Germany, UK, Europe</a:t>
            </a:r>
          </a:p>
        </p:txBody>
      </p:sp>
      <p:cxnSp>
        <p:nvCxnSpPr>
          <p:cNvPr id="114" name="Straight Connector 113">
            <a:extLst>
              <a:ext uri="{FF2B5EF4-FFF2-40B4-BE49-F238E27FC236}">
                <a16:creationId xmlns:a16="http://schemas.microsoft.com/office/drawing/2014/main" id="{9FE5AD80-125B-4544-8DF1-B512389D4CD3}"/>
              </a:ext>
              <a:ext uri="{C183D7F6-B498-43B3-948B-1728B52AA6E4}">
                <adec:decorative xmlns:adec="http://schemas.microsoft.com/office/drawing/2017/decorative" val="1"/>
              </a:ext>
            </a:extLst>
          </p:cNvPr>
          <p:cNvCxnSpPr>
            <a:cxnSpLocks/>
          </p:cNvCxnSpPr>
          <p:nvPr/>
        </p:nvCxnSpPr>
        <p:spPr>
          <a:xfrm>
            <a:off x="9630133" y="5141715"/>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5" name="TextBox 114" descr="Learn More&#10;AIRxTOUCH Website&#10;">
            <a:extLst>
              <a:ext uri="{FF2B5EF4-FFF2-40B4-BE49-F238E27FC236}">
                <a16:creationId xmlns:a16="http://schemas.microsoft.com/office/drawing/2014/main" id="{AB71C1A8-209F-4D3A-8928-22458CEE6654}"/>
              </a:ext>
            </a:extLst>
          </p:cNvPr>
          <p:cNvSpPr txBox="1">
            <a:spLocks/>
          </p:cNvSpPr>
          <p:nvPr/>
        </p:nvSpPr>
        <p:spPr>
          <a:xfrm>
            <a:off x="9630133" y="5881587"/>
            <a:ext cx="1906546" cy="4708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noAutofit/>
          </a:bodyPr>
          <a:lstStyle/>
          <a:p>
            <a:pPr marL="0" marR="0" lvl="0" indent="0" algn="l" defTabSz="609600" rtl="0" eaLnBrk="1" fontAlgn="auto" latinLnBrk="0" hangingPunct="1">
              <a:lnSpc>
                <a:spcPct val="100000"/>
              </a:lnSpc>
              <a:spcBef>
                <a:spcPts val="300"/>
              </a:spcBef>
              <a:spcAft>
                <a:spcPts val="100"/>
              </a:spcAft>
              <a:buClrTx/>
              <a:buSzTx/>
              <a:buFontTx/>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Learn More</a:t>
            </a:r>
          </a:p>
          <a:p>
            <a:pPr marL="0" marR="0" lvl="0" indent="0" algn="l" defTabSz="609459" rtl="0" eaLnBrk="1" fontAlgn="auto" latinLnBrk="0" hangingPunct="1">
              <a:lnSpc>
                <a:spcPct val="100000"/>
              </a:lnSpc>
              <a:spcBef>
                <a:spcPts val="200"/>
              </a:spcBef>
              <a:spcAft>
                <a:spcPts val="100"/>
              </a:spcAft>
              <a:buClr>
                <a:srgbClr val="525252"/>
              </a:buClr>
              <a:buSzTx/>
              <a:buFontTx/>
              <a:buNone/>
              <a:tabLst/>
              <a:defRPr/>
            </a:pP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sym typeface="Helvetica Neue"/>
                <a:hlinkClick r:id="rId4">
                  <a:extLst>
                    <a:ext uri="{A12FA001-AC4F-418D-AE19-62706E023703}">
                      <ahyp:hlinkClr xmlns:ahyp="http://schemas.microsoft.com/office/drawing/2018/hyperlinkcolor" val="tx"/>
                    </a:ext>
                  </a:extLst>
                </a:hlinkClick>
              </a:rPr>
              <a:t>Invenda</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4">
                  <a:extLst>
                    <a:ext uri="{A12FA001-AC4F-418D-AE19-62706E023703}">
                      <ahyp:hlinkClr xmlns:ahyp="http://schemas.microsoft.com/office/drawing/2018/hyperlinkcolor" val="tx"/>
                    </a:ext>
                  </a:extLst>
                </a:hlinkClick>
              </a:rPr>
              <a:t> Website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16" name="Content Placeholder 47" descr="Powered by AIR TOUCH® technology, the AIRxTOUCH KIOSK Series 3 solution is an interactive, touchless display for use-cases such as retail directories, QSR self-ordering, museum exhibits and more. Using touchless display technology, businesses can enhance public safety by reducing physical contact for customers while also tracking user analytics that inform system maintenance and enhance marketing actions. The AIRxTOUCH Kiosk solution adapts to meet client needs in fields of collaboration, communication, entertainment, marketing, and education. &#10;&#10;">
            <a:extLst>
              <a:ext uri="{FF2B5EF4-FFF2-40B4-BE49-F238E27FC236}">
                <a16:creationId xmlns:a16="http://schemas.microsoft.com/office/drawing/2014/main" id="{C2AC699D-29F7-4B50-8568-1EE1392571D2}"/>
              </a:ext>
            </a:extLst>
          </p:cNvPr>
          <p:cNvSpPr txBox="1">
            <a:spLocks/>
          </p:cNvSpPr>
          <p:nvPr/>
        </p:nvSpPr>
        <p:spPr>
          <a:xfrm>
            <a:off x="254997" y="2168332"/>
            <a:ext cx="9179659" cy="851483"/>
          </a:xfrm>
          <a:prstGeom prst="rect">
            <a:avLst/>
          </a:prstGeom>
          <a:ln>
            <a:noFill/>
          </a:ln>
        </p:spPr>
        <p:txBody>
          <a:bodyPr lIns="0" tIns="45720" bIns="91440">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1200"/>
              </a:spcBef>
              <a:spcAft>
                <a:spcPts val="0"/>
              </a:spcAft>
              <a:buClrTx/>
              <a:buSzTx/>
              <a:buFont typeface="Wingdings" pitchFamily="2" charset="2"/>
              <a:buNone/>
              <a:tabLst/>
              <a:defRPr/>
            </a:pPr>
            <a:r>
              <a:rPr kumimoji="0" lang="en-US" sz="1050" b="0" i="0" u="none" strike="noStrike" kern="0" cap="none" spc="0" normalizeH="0" baseline="0" noProof="0" err="1">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Invenda</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 transforms traditional vending machines into smart devices, taking full advantage of IoT technologies and Intel processing power.</a:t>
            </a:r>
            <a:b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br>
            <a:r>
              <a:rPr kumimoji="0" lang="en-US" sz="1050" b="0" i="0" u="none" strike="noStrike" kern="0" cap="none" spc="0" normalizeH="0" baseline="0" noProof="0" err="1">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Invenda</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 combines eye-popping digital signage and interactive product displays with smart sensors for remote management while integrating AI</a:t>
            </a:r>
            <a:b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b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for new insights.</a:t>
            </a:r>
          </a:p>
        </p:txBody>
      </p:sp>
      <p:sp>
        <p:nvSpPr>
          <p:cNvPr id="117" name="Rectangle 116">
            <a:extLst>
              <a:ext uri="{FF2B5EF4-FFF2-40B4-BE49-F238E27FC236}">
                <a16:creationId xmlns:a16="http://schemas.microsoft.com/office/drawing/2014/main" id="{C7F3B2DF-44F7-40DD-991B-A70DB454DC80}"/>
              </a:ext>
              <a:ext uri="{C183D7F6-B498-43B3-948B-1728B52AA6E4}">
                <adec:decorative xmlns:adec="http://schemas.microsoft.com/office/drawing/2017/decorative" val="1"/>
              </a:ext>
            </a:extLst>
          </p:cNvPr>
          <p:cNvSpPr/>
          <p:nvPr/>
        </p:nvSpPr>
        <p:spPr>
          <a:xfrm>
            <a:off x="253315" y="1972774"/>
            <a:ext cx="182880" cy="182880"/>
          </a:xfrm>
          <a:prstGeom prst="rect">
            <a:avLst/>
          </a:prstGeom>
          <a:solidFill>
            <a:schemeClr val="accent4"/>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cxnSp>
        <p:nvCxnSpPr>
          <p:cNvPr id="118" name="Straight Connector 117">
            <a:extLst>
              <a:ext uri="{FF2B5EF4-FFF2-40B4-BE49-F238E27FC236}">
                <a16:creationId xmlns:a16="http://schemas.microsoft.com/office/drawing/2014/main" id="{64AF0730-AAE5-4D55-AE2D-6E73347069FE}"/>
              </a:ext>
              <a:ext uri="{C183D7F6-B498-43B3-948B-1728B52AA6E4}">
                <adec:decorative xmlns:adec="http://schemas.microsoft.com/office/drawing/2017/decorative" val="1"/>
              </a:ext>
            </a:extLst>
          </p:cNvPr>
          <p:cNvCxnSpPr>
            <a:cxnSpLocks/>
          </p:cNvCxnSpPr>
          <p:nvPr/>
        </p:nvCxnSpPr>
        <p:spPr>
          <a:xfrm>
            <a:off x="435790" y="2168332"/>
            <a:ext cx="8998866"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19" name="Content Placeholder 47" descr="Solution Overview&#10;">
            <a:extLst>
              <a:ext uri="{FF2B5EF4-FFF2-40B4-BE49-F238E27FC236}">
                <a16:creationId xmlns:a16="http://schemas.microsoft.com/office/drawing/2014/main" id="{88F4DFE7-4A36-4C70-B7AE-E8EE62709AFF}"/>
              </a:ext>
              <a:ext uri="{C183D7F6-B498-43B3-948B-1728B52AA6E4}">
                <adec:decorative xmlns:adec="http://schemas.microsoft.com/office/drawing/2017/decorative" val="0"/>
              </a:ext>
            </a:extLst>
          </p:cNvPr>
          <p:cNvSpPr txBox="1">
            <a:spLocks/>
          </p:cNvSpPr>
          <p:nvPr/>
        </p:nvSpPr>
        <p:spPr>
          <a:xfrm>
            <a:off x="519727" y="1971881"/>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Solution Overview</a:t>
            </a:r>
          </a:p>
        </p:txBody>
      </p:sp>
      <p:sp>
        <p:nvSpPr>
          <p:cNvPr id="120" name="Rectangle 119">
            <a:extLst>
              <a:ext uri="{FF2B5EF4-FFF2-40B4-BE49-F238E27FC236}">
                <a16:creationId xmlns:a16="http://schemas.microsoft.com/office/drawing/2014/main" id="{FFEBF4AA-E1B2-43C7-9D07-F6F0529CFBC4}"/>
              </a:ext>
              <a:ext uri="{C183D7F6-B498-43B3-948B-1728B52AA6E4}">
                <adec:decorative xmlns:adec="http://schemas.microsoft.com/office/drawing/2017/decorative" val="1"/>
              </a:ext>
            </a:extLst>
          </p:cNvPr>
          <p:cNvSpPr/>
          <p:nvPr/>
        </p:nvSpPr>
        <p:spPr>
          <a:xfrm>
            <a:off x="250528" y="3020709"/>
            <a:ext cx="182880" cy="182880"/>
          </a:xfrm>
          <a:prstGeom prst="rect">
            <a:avLst/>
          </a:prstGeom>
          <a:solidFill>
            <a:schemeClr val="accent4"/>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21" name="Content Placeholder 47" descr="Value Props&#10;">
            <a:extLst>
              <a:ext uri="{FF2B5EF4-FFF2-40B4-BE49-F238E27FC236}">
                <a16:creationId xmlns:a16="http://schemas.microsoft.com/office/drawing/2014/main" id="{60BFA5A5-D83A-48F7-AE2D-8937CDDE07C8}"/>
              </a:ext>
            </a:extLst>
          </p:cNvPr>
          <p:cNvSpPr txBox="1">
            <a:spLocks/>
          </p:cNvSpPr>
          <p:nvPr/>
        </p:nvSpPr>
        <p:spPr>
          <a:xfrm>
            <a:off x="519727" y="3019816"/>
            <a:ext cx="3495062"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Value Props</a:t>
            </a:r>
          </a:p>
        </p:txBody>
      </p:sp>
      <p:sp>
        <p:nvSpPr>
          <p:cNvPr id="130" name="Rectangle 129">
            <a:extLst>
              <a:ext uri="{FF2B5EF4-FFF2-40B4-BE49-F238E27FC236}">
                <a16:creationId xmlns:a16="http://schemas.microsoft.com/office/drawing/2014/main" id="{D1505931-F577-4B19-9EE5-BB951E2F5980}"/>
              </a:ext>
              <a:ext uri="{C183D7F6-B498-43B3-948B-1728B52AA6E4}">
                <adec:decorative xmlns:adec="http://schemas.microsoft.com/office/drawing/2017/decorative" val="1"/>
              </a:ext>
            </a:extLst>
          </p:cNvPr>
          <p:cNvSpPr/>
          <p:nvPr/>
        </p:nvSpPr>
        <p:spPr>
          <a:xfrm>
            <a:off x="250528" y="5610602"/>
            <a:ext cx="182880" cy="182880"/>
          </a:xfrm>
          <a:prstGeom prst="rect">
            <a:avLst/>
          </a:prstGeom>
          <a:solidFill>
            <a:schemeClr val="accent4"/>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31" name="Content Placeholder 47" descr="Kit Components&#10;">
            <a:extLst>
              <a:ext uri="{FF2B5EF4-FFF2-40B4-BE49-F238E27FC236}">
                <a16:creationId xmlns:a16="http://schemas.microsoft.com/office/drawing/2014/main" id="{83FECADF-EDB5-486E-A073-7A369BB59B33}"/>
              </a:ext>
            </a:extLst>
          </p:cNvPr>
          <p:cNvSpPr txBox="1">
            <a:spLocks/>
          </p:cNvSpPr>
          <p:nvPr/>
        </p:nvSpPr>
        <p:spPr>
          <a:xfrm>
            <a:off x="519727" y="5609709"/>
            <a:ext cx="3495062"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Intel Components</a:t>
            </a:r>
          </a:p>
        </p:txBody>
      </p:sp>
      <p:cxnSp>
        <p:nvCxnSpPr>
          <p:cNvPr id="133" name="Straight Connector 132">
            <a:extLst>
              <a:ext uri="{FF2B5EF4-FFF2-40B4-BE49-F238E27FC236}">
                <a16:creationId xmlns:a16="http://schemas.microsoft.com/office/drawing/2014/main" id="{9998626A-FD6F-4748-A245-BA17698BE7E4}"/>
              </a:ext>
              <a:ext uri="{C183D7F6-B498-43B3-948B-1728B52AA6E4}">
                <adec:decorative xmlns:adec="http://schemas.microsoft.com/office/drawing/2017/decorative" val="1"/>
              </a:ext>
            </a:extLst>
          </p:cNvPr>
          <p:cNvCxnSpPr>
            <a:cxnSpLocks/>
          </p:cNvCxnSpPr>
          <p:nvPr/>
        </p:nvCxnSpPr>
        <p:spPr>
          <a:xfrm>
            <a:off x="433407" y="3215494"/>
            <a:ext cx="3590512"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35" name="Content Placeholder 47" descr="Intel® NUC&#10;Intel® Core™ i5 Processors&#10;">
            <a:extLst>
              <a:ext uri="{FF2B5EF4-FFF2-40B4-BE49-F238E27FC236}">
                <a16:creationId xmlns:a16="http://schemas.microsoft.com/office/drawing/2014/main" id="{A2EB2E19-55D9-44D7-8F5B-3BCE9BC4AFB4}"/>
              </a:ext>
            </a:extLst>
          </p:cNvPr>
          <p:cNvSpPr txBox="1">
            <a:spLocks/>
          </p:cNvSpPr>
          <p:nvPr/>
        </p:nvSpPr>
        <p:spPr>
          <a:xfrm>
            <a:off x="250527" y="5822754"/>
            <a:ext cx="9179658" cy="496210"/>
          </a:xfrm>
          <a:prstGeom prst="rect">
            <a:avLst/>
          </a:prstGeom>
          <a:ln>
            <a:noFill/>
          </a:ln>
        </p:spPr>
        <p:txBody>
          <a:bodyPr wrap="square" lIns="0" tIns="45720" rIns="0" bIns="0" numCol="2">
            <a:no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728" lvl="1" indent="-109728"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594" indent="-197644"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19957"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557"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0" marR="0" lvl="1"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en-US" sz="1050" b="0"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Intel® Celeron</a:t>
            </a:r>
          </a:p>
        </p:txBody>
      </p:sp>
      <p:cxnSp>
        <p:nvCxnSpPr>
          <p:cNvPr id="176" name="Straight Connector 175">
            <a:extLst>
              <a:ext uri="{FF2B5EF4-FFF2-40B4-BE49-F238E27FC236}">
                <a16:creationId xmlns:a16="http://schemas.microsoft.com/office/drawing/2014/main" id="{67AFB851-F276-4FD9-8785-C58458DFBF15}"/>
              </a:ext>
              <a:ext uri="{C183D7F6-B498-43B3-948B-1728B52AA6E4}">
                <adec:decorative xmlns:adec="http://schemas.microsoft.com/office/drawing/2017/decorative" val="1"/>
              </a:ext>
            </a:extLst>
          </p:cNvPr>
          <p:cNvCxnSpPr>
            <a:cxnSpLocks/>
          </p:cNvCxnSpPr>
          <p:nvPr/>
        </p:nvCxnSpPr>
        <p:spPr>
          <a:xfrm>
            <a:off x="433407" y="5805387"/>
            <a:ext cx="3590512"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4" name="Title 13">
            <a:extLst>
              <a:ext uri="{FF2B5EF4-FFF2-40B4-BE49-F238E27FC236}">
                <a16:creationId xmlns:a16="http://schemas.microsoft.com/office/drawing/2014/main" id="{3D9AA3E3-A1B5-AB42-A0E8-30D6E2197142}"/>
              </a:ext>
            </a:extLst>
          </p:cNvPr>
          <p:cNvSpPr>
            <a:spLocks noGrp="1"/>
          </p:cNvSpPr>
          <p:nvPr>
            <p:ph type="title"/>
          </p:nvPr>
        </p:nvSpPr>
        <p:spPr>
          <a:xfrm>
            <a:off x="236539" y="928688"/>
            <a:ext cx="9605961" cy="723900"/>
          </a:xfrm>
        </p:spPr>
        <p:txBody>
          <a:bodyPr/>
          <a:lstStyle/>
          <a:p>
            <a:r>
              <a:rPr lang="en-US" sz="2800" err="1"/>
              <a:t>Invenda</a:t>
            </a:r>
            <a:r>
              <a:rPr lang="en-US" sz="2800"/>
              <a:t> Interactive Vending and Advertising Platform for Retail </a:t>
            </a:r>
            <a:br>
              <a:rPr lang="en-US" sz="2800"/>
            </a:br>
            <a:r>
              <a:rPr lang="en-US" sz="2800"/>
              <a:t>and Hospitality</a:t>
            </a:r>
            <a:endParaRPr lang="en-US"/>
          </a:p>
        </p:txBody>
      </p:sp>
      <p:grpSp>
        <p:nvGrpSpPr>
          <p:cNvPr id="110" name="Group 109">
            <a:extLst>
              <a:ext uri="{FF2B5EF4-FFF2-40B4-BE49-F238E27FC236}">
                <a16:creationId xmlns:a16="http://schemas.microsoft.com/office/drawing/2014/main" id="{300EC28A-740F-4D40-4DAB-E9A142FA135B}"/>
              </a:ext>
            </a:extLst>
          </p:cNvPr>
          <p:cNvGrpSpPr/>
          <p:nvPr/>
        </p:nvGrpSpPr>
        <p:grpSpPr>
          <a:xfrm>
            <a:off x="4114800" y="3200400"/>
            <a:ext cx="5319856" cy="2604987"/>
            <a:chOff x="-741378" y="7299198"/>
            <a:chExt cx="5319856" cy="2604987"/>
          </a:xfrm>
        </p:grpSpPr>
        <p:sp>
          <p:nvSpPr>
            <p:cNvPr id="148" name="Rectangle 147">
              <a:extLst>
                <a:ext uri="{FF2B5EF4-FFF2-40B4-BE49-F238E27FC236}">
                  <a16:creationId xmlns:a16="http://schemas.microsoft.com/office/drawing/2014/main" id="{84374BFE-6AE2-29CF-4F03-7EB335AEDEE8}"/>
                </a:ext>
              </a:extLst>
            </p:cNvPr>
            <p:cNvSpPr>
              <a:spLocks/>
            </p:cNvSpPr>
            <p:nvPr/>
          </p:nvSpPr>
          <p:spPr>
            <a:xfrm>
              <a:off x="-741378" y="7299198"/>
              <a:ext cx="5319856" cy="2604987"/>
            </a:xfrm>
            <a:prstGeom prst="rect">
              <a:avLst/>
            </a:prstGeom>
            <a:noFill/>
            <a:ln w="6350" cap="flat">
              <a:solidFill>
                <a:schemeClr val="bg1">
                  <a:lumMod val="8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FFFFFF"/>
                </a:solidFill>
                <a:effectLst/>
                <a:uLnTx/>
                <a:uFillTx/>
                <a:latin typeface="Helvetica Neue Medium"/>
                <a:sym typeface="Helvetica Neue Medium"/>
              </a:endParaRPr>
            </a:p>
          </p:txBody>
        </p:sp>
        <p:sp>
          <p:nvSpPr>
            <p:cNvPr id="149" name="Freeform: Shape 148">
              <a:extLst>
                <a:ext uri="{FF2B5EF4-FFF2-40B4-BE49-F238E27FC236}">
                  <a16:creationId xmlns:a16="http://schemas.microsoft.com/office/drawing/2014/main" id="{16B0B03A-51CC-3E73-088F-F034429FF555}"/>
                </a:ext>
              </a:extLst>
            </p:cNvPr>
            <p:cNvSpPr/>
            <p:nvPr/>
          </p:nvSpPr>
          <p:spPr>
            <a:xfrm>
              <a:off x="-377816" y="8930943"/>
              <a:ext cx="1718596" cy="619404"/>
            </a:xfrm>
            <a:custGeom>
              <a:avLst/>
              <a:gdLst>
                <a:gd name="connsiteX0" fmla="*/ 0 w 857250"/>
                <a:gd name="connsiteY0" fmla="*/ 0 h 385762"/>
                <a:gd name="connsiteX1" fmla="*/ 0 w 857250"/>
                <a:gd name="connsiteY1" fmla="*/ 385762 h 385762"/>
                <a:gd name="connsiteX2" fmla="*/ 857250 w 857250"/>
                <a:gd name="connsiteY2" fmla="*/ 385762 h 385762"/>
              </a:gdLst>
              <a:ahLst/>
              <a:cxnLst>
                <a:cxn ang="0">
                  <a:pos x="connsiteX0" y="connsiteY0"/>
                </a:cxn>
                <a:cxn ang="0">
                  <a:pos x="connsiteX1" y="connsiteY1"/>
                </a:cxn>
                <a:cxn ang="0">
                  <a:pos x="connsiteX2" y="connsiteY2"/>
                </a:cxn>
              </a:cxnLst>
              <a:rect l="l" t="t" r="r" b="b"/>
              <a:pathLst>
                <a:path w="857250" h="385762">
                  <a:moveTo>
                    <a:pt x="0" y="0"/>
                  </a:moveTo>
                  <a:lnTo>
                    <a:pt x="0" y="385762"/>
                  </a:lnTo>
                  <a:lnTo>
                    <a:pt x="857250" y="385762"/>
                  </a:lnTo>
                </a:path>
              </a:pathLst>
            </a:custGeom>
            <a:noFill/>
            <a:ln w="6350" cap="flat">
              <a:solidFill>
                <a:schemeClr val="bg1">
                  <a:lumMod val="75000"/>
                </a:schemeClr>
              </a:solidFill>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0" name="Freeform: Shape 149">
              <a:extLst>
                <a:ext uri="{FF2B5EF4-FFF2-40B4-BE49-F238E27FC236}">
                  <a16:creationId xmlns:a16="http://schemas.microsoft.com/office/drawing/2014/main" id="{A8A419BF-0DB7-105D-7D59-AC33AFB97924}"/>
                </a:ext>
              </a:extLst>
            </p:cNvPr>
            <p:cNvSpPr/>
            <p:nvPr/>
          </p:nvSpPr>
          <p:spPr>
            <a:xfrm>
              <a:off x="2268522" y="8504884"/>
              <a:ext cx="1733550" cy="581861"/>
            </a:xfrm>
            <a:custGeom>
              <a:avLst/>
              <a:gdLst>
                <a:gd name="connsiteX0" fmla="*/ 0 w 847725"/>
                <a:gd name="connsiteY0" fmla="*/ 723900 h 723900"/>
                <a:gd name="connsiteX1" fmla="*/ 452437 w 847725"/>
                <a:gd name="connsiteY1" fmla="*/ 723900 h 723900"/>
                <a:gd name="connsiteX2" fmla="*/ 452437 w 847725"/>
                <a:gd name="connsiteY2" fmla="*/ 0 h 723900"/>
                <a:gd name="connsiteX3" fmla="*/ 847725 w 847725"/>
                <a:gd name="connsiteY3" fmla="*/ 0 h 723900"/>
              </a:gdLst>
              <a:ahLst/>
              <a:cxnLst>
                <a:cxn ang="0">
                  <a:pos x="connsiteX0" y="connsiteY0"/>
                </a:cxn>
                <a:cxn ang="0">
                  <a:pos x="connsiteX1" y="connsiteY1"/>
                </a:cxn>
                <a:cxn ang="0">
                  <a:pos x="connsiteX2" y="connsiteY2"/>
                </a:cxn>
                <a:cxn ang="0">
                  <a:pos x="connsiteX3" y="connsiteY3"/>
                </a:cxn>
              </a:cxnLst>
              <a:rect l="l" t="t" r="r" b="b"/>
              <a:pathLst>
                <a:path w="847725" h="723900">
                  <a:moveTo>
                    <a:pt x="0" y="723900"/>
                  </a:moveTo>
                  <a:lnTo>
                    <a:pt x="452437" y="723900"/>
                  </a:lnTo>
                  <a:lnTo>
                    <a:pt x="452437" y="0"/>
                  </a:lnTo>
                  <a:lnTo>
                    <a:pt x="847725" y="0"/>
                  </a:lnTo>
                </a:path>
              </a:pathLst>
            </a:custGeom>
            <a:noFill/>
            <a:ln w="6350" cap="flat">
              <a:solidFill>
                <a:schemeClr val="bg1">
                  <a:lumMod val="75000"/>
                </a:schemeClr>
              </a:solidFill>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1" name="Freeform: Shape 150">
              <a:extLst>
                <a:ext uri="{FF2B5EF4-FFF2-40B4-BE49-F238E27FC236}">
                  <a16:creationId xmlns:a16="http://schemas.microsoft.com/office/drawing/2014/main" id="{5DBA90AF-4E33-4A02-E285-22D8BC358970}"/>
                </a:ext>
              </a:extLst>
            </p:cNvPr>
            <p:cNvSpPr/>
            <p:nvPr/>
          </p:nvSpPr>
          <p:spPr>
            <a:xfrm>
              <a:off x="1241782" y="7985616"/>
              <a:ext cx="1196919" cy="627062"/>
            </a:xfrm>
            <a:custGeom>
              <a:avLst/>
              <a:gdLst>
                <a:gd name="connsiteX0" fmla="*/ 219075 w 838200"/>
                <a:gd name="connsiteY0" fmla="*/ 0 h 600075"/>
                <a:gd name="connsiteX1" fmla="*/ 0 w 838200"/>
                <a:gd name="connsiteY1" fmla="*/ 0 h 600075"/>
                <a:gd name="connsiteX2" fmla="*/ 0 w 838200"/>
                <a:gd name="connsiteY2" fmla="*/ 600075 h 600075"/>
                <a:gd name="connsiteX3" fmla="*/ 838200 w 838200"/>
                <a:gd name="connsiteY3" fmla="*/ 600075 h 600075"/>
                <a:gd name="connsiteX4" fmla="*/ 838200 w 838200"/>
                <a:gd name="connsiteY4" fmla="*/ 0 h 600075"/>
                <a:gd name="connsiteX5" fmla="*/ 676275 w 838200"/>
                <a:gd name="connsiteY5" fmla="*/ 0 h 60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00075">
                  <a:moveTo>
                    <a:pt x="219075" y="0"/>
                  </a:moveTo>
                  <a:lnTo>
                    <a:pt x="0" y="0"/>
                  </a:lnTo>
                  <a:lnTo>
                    <a:pt x="0" y="600075"/>
                  </a:lnTo>
                  <a:lnTo>
                    <a:pt x="838200" y="600075"/>
                  </a:lnTo>
                  <a:lnTo>
                    <a:pt x="838200" y="0"/>
                  </a:lnTo>
                  <a:lnTo>
                    <a:pt x="676275" y="0"/>
                  </a:lnTo>
                </a:path>
              </a:pathLst>
            </a:custGeom>
            <a:noFill/>
            <a:ln w="6350" cap="flat">
              <a:solidFill>
                <a:schemeClr val="bg1">
                  <a:lumMod val="75000"/>
                </a:schemeClr>
              </a:solidFill>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cxnSp>
          <p:nvCxnSpPr>
            <p:cNvPr id="152" name="Straight Connector 151">
              <a:extLst>
                <a:ext uri="{FF2B5EF4-FFF2-40B4-BE49-F238E27FC236}">
                  <a16:creationId xmlns:a16="http://schemas.microsoft.com/office/drawing/2014/main" id="{0C50F4DA-6531-4320-F1E4-98A04BA94B1E}"/>
                </a:ext>
              </a:extLst>
            </p:cNvPr>
            <p:cNvCxnSpPr>
              <a:cxnSpLocks/>
            </p:cNvCxnSpPr>
            <p:nvPr/>
          </p:nvCxnSpPr>
          <p:spPr>
            <a:xfrm>
              <a:off x="1931000" y="8613980"/>
              <a:ext cx="0" cy="299109"/>
            </a:xfrm>
            <a:prstGeom prst="line">
              <a:avLst/>
            </a:prstGeom>
            <a:noFill/>
            <a:ln w="6350" cap="flat">
              <a:solidFill>
                <a:schemeClr val="bg1">
                  <a:lumMod val="75000"/>
                </a:schemeClr>
              </a:solidFill>
              <a:miter lim="400000"/>
              <a:headEnd type="none" w="med" len="sm"/>
              <a:tailEnd type="triangle" w="med" len="sm"/>
            </a:ln>
            <a:effectLst/>
            <a:sp3d/>
          </p:spPr>
          <p:style>
            <a:lnRef idx="0">
              <a:scrgbClr r="0" g="0" b="0"/>
            </a:lnRef>
            <a:fillRef idx="0">
              <a:scrgbClr r="0" g="0" b="0"/>
            </a:fillRef>
            <a:effectRef idx="0">
              <a:scrgbClr r="0" g="0" b="0"/>
            </a:effectRef>
            <a:fontRef idx="none"/>
          </p:style>
        </p:cxnSp>
        <p:sp>
          <p:nvSpPr>
            <p:cNvPr id="153" name="TextBox 152">
              <a:extLst>
                <a:ext uri="{FF2B5EF4-FFF2-40B4-BE49-F238E27FC236}">
                  <a16:creationId xmlns:a16="http://schemas.microsoft.com/office/drawing/2014/main" id="{6ACA1EF2-8AEE-433F-F2E4-F50E3F860A6F}"/>
                </a:ext>
              </a:extLst>
            </p:cNvPr>
            <p:cNvSpPr txBox="1"/>
            <p:nvPr/>
          </p:nvSpPr>
          <p:spPr>
            <a:xfrm>
              <a:off x="2185178" y="8670626"/>
              <a:ext cx="1026979" cy="3934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noAutofit/>
            </a:bodyPr>
            <a:lstStyle>
              <a:defPPr>
                <a:defRPr lang="en-US"/>
              </a:defPPr>
              <a:lvl1pPr marR="0" lvl="0" indent="0" algn="ctr" defTabSz="2438338" fontAlgn="auto" hangingPunct="0">
                <a:lnSpc>
                  <a:spcPct val="100000"/>
                </a:lnSpc>
                <a:spcBef>
                  <a:spcPts val="0"/>
                </a:spcBef>
                <a:spcAft>
                  <a:spcPts val="0"/>
                </a:spcAft>
                <a:buClrTx/>
                <a:buSzTx/>
                <a:buFontTx/>
                <a:buNone/>
                <a:tabLst/>
                <a:defRPr kumimoji="0" sz="800" b="0" i="0" u="none" strike="noStrike" cap="none" spc="0" normalizeH="0" baseline="0">
                  <a:ln>
                    <a:noFill/>
                  </a:ln>
                  <a:solidFill>
                    <a:srgbClr val="525252"/>
                  </a:solidFill>
                  <a:effectLst/>
                  <a:uLnTx/>
                  <a:uFillTx/>
                  <a:latin typeface="Intel Clear"/>
                </a:defRPr>
              </a:lvl1p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Foot Traffic </a:t>
              </a:r>
              <a:b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and Buyer</a:t>
              </a:r>
              <a:b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Demographic data</a:t>
              </a:r>
            </a:p>
          </p:txBody>
        </p:sp>
        <p:sp>
          <p:nvSpPr>
            <p:cNvPr id="154" name="TextBox 153">
              <a:extLst>
                <a:ext uri="{FF2B5EF4-FFF2-40B4-BE49-F238E27FC236}">
                  <a16:creationId xmlns:a16="http://schemas.microsoft.com/office/drawing/2014/main" id="{3C7C77D6-2701-190A-61AC-1CBAAECB7709}"/>
                </a:ext>
              </a:extLst>
            </p:cNvPr>
            <p:cNvSpPr txBox="1"/>
            <p:nvPr/>
          </p:nvSpPr>
          <p:spPr>
            <a:xfrm>
              <a:off x="510227" y="8106176"/>
              <a:ext cx="663339" cy="3859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noAutofit/>
            </a:bodyPr>
            <a:lstStyle>
              <a:defPPr>
                <a:defRPr lang="en-US"/>
              </a:defPPr>
              <a:lvl1pPr marR="0" lvl="0" indent="0" algn="ctr" defTabSz="2438338" fontAlgn="auto" hangingPunct="0">
                <a:lnSpc>
                  <a:spcPct val="100000"/>
                </a:lnSpc>
                <a:spcBef>
                  <a:spcPts val="0"/>
                </a:spcBef>
                <a:spcAft>
                  <a:spcPts val="0"/>
                </a:spcAft>
                <a:buClrTx/>
                <a:buSzTx/>
                <a:buFontTx/>
                <a:buNone/>
                <a:tabLst/>
                <a:defRPr kumimoji="0" sz="800" b="0" i="0" u="none" strike="noStrike" cap="none" spc="0" normalizeH="0" baseline="0">
                  <a:ln>
                    <a:noFill/>
                  </a:ln>
                  <a:solidFill>
                    <a:srgbClr val="525252"/>
                  </a:solidFill>
                  <a:effectLst/>
                  <a:uLnTx/>
                  <a:uFillTx/>
                  <a:latin typeface="Intel Clear"/>
                </a:defRPr>
              </a:lvl1p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Offering </a:t>
              </a:r>
              <a:b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Pricing </a:t>
              </a:r>
              <a:b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Configuration</a:t>
              </a:r>
            </a:p>
          </p:txBody>
        </p:sp>
        <p:sp>
          <p:nvSpPr>
            <p:cNvPr id="155" name="TextBox 154">
              <a:extLst>
                <a:ext uri="{FF2B5EF4-FFF2-40B4-BE49-F238E27FC236}">
                  <a16:creationId xmlns:a16="http://schemas.microsoft.com/office/drawing/2014/main" id="{B9A563C7-412C-AB30-6604-2499F50B263E}"/>
                </a:ext>
              </a:extLst>
            </p:cNvPr>
            <p:cNvSpPr txBox="1"/>
            <p:nvPr/>
          </p:nvSpPr>
          <p:spPr>
            <a:xfrm>
              <a:off x="2511639" y="8170500"/>
              <a:ext cx="435526" cy="25729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noAutofit/>
            </a:bodyPr>
            <a:lstStyle>
              <a:defPPr>
                <a:defRPr lang="en-US"/>
              </a:defPPr>
              <a:lvl1pPr marR="0" lvl="0" indent="0" algn="ctr" defTabSz="2438338" fontAlgn="auto" hangingPunct="0">
                <a:lnSpc>
                  <a:spcPct val="100000"/>
                </a:lnSpc>
                <a:spcBef>
                  <a:spcPts val="0"/>
                </a:spcBef>
                <a:spcAft>
                  <a:spcPts val="0"/>
                </a:spcAft>
                <a:buClrTx/>
                <a:buSzTx/>
                <a:buFontTx/>
                <a:buNone/>
                <a:tabLst/>
                <a:defRPr kumimoji="0" sz="800" b="0" i="0" u="none" strike="noStrike" cap="none" spc="0" normalizeH="0" baseline="0">
                  <a:ln>
                    <a:noFill/>
                  </a:ln>
                  <a:solidFill>
                    <a:srgbClr val="525252"/>
                  </a:solidFill>
                  <a:effectLst/>
                  <a:uLnTx/>
                  <a:uFillTx/>
                  <a:latin typeface="Intel Clear"/>
                </a:defRPr>
              </a:lvl1p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Alerts</a:t>
              </a:r>
              <a:b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0" cap="none" spc="0" normalizeH="0" baseline="0" noProof="0">
                  <a:ln>
                    <a:noFill/>
                  </a:ln>
                  <a:solidFill>
                    <a:srgbClr val="525252"/>
                  </a:solidFill>
                  <a:effectLst/>
                  <a:uLnTx/>
                  <a:uFillTx/>
                  <a:latin typeface="IntelOne Text" panose="020B0503020203020204" pitchFamily="34" charset="0"/>
                  <a:sym typeface="Helvetica Neue"/>
                </a:rPr>
                <a:t>Statistics</a:t>
              </a:r>
            </a:p>
          </p:txBody>
        </p:sp>
        <p:sp>
          <p:nvSpPr>
            <p:cNvPr id="156" name="TextBox 155">
              <a:extLst>
                <a:ext uri="{FF2B5EF4-FFF2-40B4-BE49-F238E27FC236}">
                  <a16:creationId xmlns:a16="http://schemas.microsoft.com/office/drawing/2014/main" id="{80F9A1E4-4F7F-0C6B-76CF-BFC9D9E884AE}"/>
                </a:ext>
              </a:extLst>
            </p:cNvPr>
            <p:cNvSpPr txBox="1"/>
            <p:nvPr/>
          </p:nvSpPr>
          <p:spPr>
            <a:xfrm>
              <a:off x="48423" y="9243322"/>
              <a:ext cx="819123" cy="3922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no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Advertisement </a:t>
              </a:r>
              <a:b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Content Strategy</a:t>
              </a:r>
            </a:p>
          </p:txBody>
        </p:sp>
        <p:sp>
          <p:nvSpPr>
            <p:cNvPr id="157" name="TextBox 156">
              <a:extLst>
                <a:ext uri="{FF2B5EF4-FFF2-40B4-BE49-F238E27FC236}">
                  <a16:creationId xmlns:a16="http://schemas.microsoft.com/office/drawing/2014/main" id="{A88B745B-C51E-D2E2-0090-2830D3E5F177}"/>
                </a:ext>
              </a:extLst>
            </p:cNvPr>
            <p:cNvSpPr txBox="1"/>
            <p:nvPr/>
          </p:nvSpPr>
          <p:spPr>
            <a:xfrm>
              <a:off x="3115612" y="9243322"/>
              <a:ext cx="920125" cy="246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AI Product</a:t>
              </a:r>
              <a:b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br>
              <a:r>
                <a:rPr kumimoji="0" lang="en-US" sz="8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Recommendations</a:t>
              </a:r>
            </a:p>
          </p:txBody>
        </p:sp>
        <p:sp>
          <p:nvSpPr>
            <p:cNvPr id="158" name="TextBox 157">
              <a:extLst>
                <a:ext uri="{FF2B5EF4-FFF2-40B4-BE49-F238E27FC236}">
                  <a16:creationId xmlns:a16="http://schemas.microsoft.com/office/drawing/2014/main" id="{C5A0999D-74DC-DD77-9F92-26AF38BD2EFF}"/>
                </a:ext>
              </a:extLst>
            </p:cNvPr>
            <p:cNvSpPr txBox="1"/>
            <p:nvPr/>
          </p:nvSpPr>
          <p:spPr>
            <a:xfrm>
              <a:off x="3662822" y="7657230"/>
              <a:ext cx="884858" cy="4924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525252"/>
                  </a:solidFill>
                  <a:effectLst/>
                  <a:uLnTx/>
                  <a:uFillTx/>
                  <a:latin typeface="IntelOne Text "/>
                  <a:sym typeface="Helvetica Neue"/>
                </a:rPr>
                <a:t>Business </a:t>
              </a:r>
              <a:br>
                <a:rPr kumimoji="0" lang="en-US" sz="800" b="0" i="0" u="none" strike="noStrike" kern="1200" cap="none" spc="0" normalizeH="0" baseline="0" noProof="0">
                  <a:ln>
                    <a:noFill/>
                  </a:ln>
                  <a:solidFill>
                    <a:srgbClr val="525252"/>
                  </a:solidFill>
                  <a:effectLst/>
                  <a:uLnTx/>
                  <a:uFillTx/>
                  <a:latin typeface="IntelOne Text "/>
                  <a:sym typeface="Helvetica Neue"/>
                </a:rPr>
              </a:br>
              <a:r>
                <a:rPr kumimoji="0" lang="en-US" sz="800" b="0" i="0" u="none" strike="noStrike" kern="1200" cap="none" spc="0" normalizeH="0" baseline="0" noProof="0">
                  <a:ln>
                    <a:noFill/>
                  </a:ln>
                  <a:solidFill>
                    <a:srgbClr val="525252"/>
                  </a:solidFill>
                  <a:effectLst/>
                  <a:uLnTx/>
                  <a:uFillTx/>
                  <a:latin typeface="IntelOne Text "/>
                  <a:sym typeface="Helvetica Neue"/>
                </a:rPr>
                <a:t>Intelligence/</a:t>
              </a:r>
              <a:br>
                <a:rPr kumimoji="0" lang="en-US" sz="800" b="0" i="0" u="none" strike="noStrike" kern="1200" cap="none" spc="0" normalizeH="0" baseline="0" noProof="0">
                  <a:ln>
                    <a:noFill/>
                  </a:ln>
                  <a:solidFill>
                    <a:srgbClr val="525252"/>
                  </a:solidFill>
                  <a:effectLst/>
                  <a:uLnTx/>
                  <a:uFillTx/>
                  <a:latin typeface="IntelOne Text "/>
                  <a:sym typeface="Helvetica Neue"/>
                </a:rPr>
              </a:br>
              <a:r>
                <a:rPr kumimoji="0" lang="en-US" sz="800" b="0" i="0" u="none" strike="noStrike" kern="1200" cap="none" spc="0" normalizeH="0" baseline="0" noProof="0">
                  <a:ln>
                    <a:noFill/>
                  </a:ln>
                  <a:solidFill>
                    <a:srgbClr val="525252"/>
                  </a:solidFill>
                  <a:effectLst/>
                  <a:uLnTx/>
                  <a:uFillTx/>
                  <a:latin typeface="IntelOne Text "/>
                  <a:sym typeface="Helvetica Neue"/>
                </a:rPr>
                <a:t>Recommendation </a:t>
              </a:r>
              <a:br>
                <a:rPr kumimoji="0" lang="en-US" sz="800" b="0" i="0" u="none" strike="noStrike" kern="1200" cap="none" spc="0" normalizeH="0" baseline="0" noProof="0">
                  <a:ln>
                    <a:noFill/>
                  </a:ln>
                  <a:solidFill>
                    <a:srgbClr val="525252"/>
                  </a:solidFill>
                  <a:effectLst/>
                  <a:uLnTx/>
                  <a:uFillTx/>
                  <a:latin typeface="IntelOne Text "/>
                  <a:sym typeface="Helvetica Neue"/>
                </a:rPr>
              </a:br>
              <a:r>
                <a:rPr kumimoji="0" lang="en-US" sz="800" b="0" i="0" u="none" strike="noStrike" kern="1200" cap="none" spc="0" normalizeH="0" baseline="0" noProof="0">
                  <a:ln>
                    <a:noFill/>
                  </a:ln>
                  <a:solidFill>
                    <a:srgbClr val="525252"/>
                  </a:solidFill>
                  <a:effectLst/>
                  <a:uLnTx/>
                  <a:uFillTx/>
                  <a:latin typeface="IntelOne Text "/>
                  <a:sym typeface="Helvetica Neue"/>
                </a:rPr>
                <a:t>Engine</a:t>
              </a:r>
            </a:p>
          </p:txBody>
        </p:sp>
        <p:sp>
          <p:nvSpPr>
            <p:cNvPr id="159" name="TextBox 158">
              <a:extLst>
                <a:ext uri="{FF2B5EF4-FFF2-40B4-BE49-F238E27FC236}">
                  <a16:creationId xmlns:a16="http://schemas.microsoft.com/office/drawing/2014/main" id="{E8951313-281B-B523-1FB5-74F6DECF4710}"/>
                </a:ext>
              </a:extLst>
            </p:cNvPr>
            <p:cNvSpPr txBox="1"/>
            <p:nvPr/>
          </p:nvSpPr>
          <p:spPr>
            <a:xfrm>
              <a:off x="1374430" y="7479182"/>
              <a:ext cx="1041952" cy="246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525252"/>
                  </a:solidFill>
                  <a:effectLst/>
                  <a:uLnTx/>
                  <a:uFillTx/>
                  <a:latin typeface="IntelOne Text "/>
                  <a:sym typeface="Helvetica Neue"/>
                </a:rPr>
                <a:t>Central Management </a:t>
              </a:r>
              <a:br>
                <a:rPr kumimoji="0" lang="en-US" sz="800" b="0" i="0" u="none" strike="noStrike" kern="1200" cap="none" spc="0" normalizeH="0" baseline="0" noProof="0">
                  <a:ln>
                    <a:noFill/>
                  </a:ln>
                  <a:solidFill>
                    <a:srgbClr val="525252"/>
                  </a:solidFill>
                  <a:effectLst/>
                  <a:uLnTx/>
                  <a:uFillTx/>
                  <a:latin typeface="IntelOne Text "/>
                  <a:sym typeface="Helvetica Neue"/>
                </a:rPr>
              </a:br>
              <a:r>
                <a:rPr kumimoji="0" lang="en-US" sz="800" b="0" i="0" u="none" strike="noStrike" kern="1200" cap="none" spc="0" normalizeH="0" baseline="0" noProof="0">
                  <a:ln>
                    <a:noFill/>
                  </a:ln>
                  <a:solidFill>
                    <a:srgbClr val="525252"/>
                  </a:solidFill>
                  <a:effectLst/>
                  <a:uLnTx/>
                  <a:uFillTx/>
                  <a:latin typeface="IntelOne Text "/>
                  <a:sym typeface="Helvetica Neue"/>
                </a:rPr>
                <a:t>System (CMS)</a:t>
              </a:r>
            </a:p>
          </p:txBody>
        </p:sp>
        <p:sp>
          <p:nvSpPr>
            <p:cNvPr id="160" name="TextBox 159">
              <a:extLst>
                <a:ext uri="{FF2B5EF4-FFF2-40B4-BE49-F238E27FC236}">
                  <a16:creationId xmlns:a16="http://schemas.microsoft.com/office/drawing/2014/main" id="{4C0F2F90-54A6-2A4B-6203-1A6C86DB388F}"/>
                </a:ext>
              </a:extLst>
            </p:cNvPr>
            <p:cNvSpPr txBox="1"/>
            <p:nvPr/>
          </p:nvSpPr>
          <p:spPr>
            <a:xfrm>
              <a:off x="-692111" y="7657230"/>
              <a:ext cx="718145"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525252"/>
                  </a:solidFill>
                  <a:effectLst/>
                  <a:uLnTx/>
                  <a:uFillTx/>
                  <a:latin typeface="IntelOne Text "/>
                  <a:sym typeface="Helvetica Neue"/>
                </a:rPr>
                <a:t>Digital Signage</a:t>
              </a:r>
              <a:br>
                <a:rPr kumimoji="0" lang="en-US" sz="800" b="0" i="0" u="none" strike="noStrike" kern="1200" cap="none" spc="0" normalizeH="0" baseline="0" noProof="0">
                  <a:ln>
                    <a:noFill/>
                  </a:ln>
                  <a:solidFill>
                    <a:srgbClr val="525252"/>
                  </a:solidFill>
                  <a:effectLst/>
                  <a:uLnTx/>
                  <a:uFillTx/>
                  <a:latin typeface="IntelOne Text "/>
                  <a:sym typeface="Helvetica Neue"/>
                </a:rPr>
              </a:br>
              <a:r>
                <a:rPr kumimoji="0" lang="en-US" sz="800" b="0" i="0" u="none" strike="noStrike" kern="1200" cap="none" spc="0" normalizeH="0" baseline="0" noProof="0">
                  <a:ln>
                    <a:noFill/>
                  </a:ln>
                  <a:solidFill>
                    <a:srgbClr val="525252"/>
                  </a:solidFill>
                  <a:effectLst/>
                  <a:uLnTx/>
                  <a:uFillTx/>
                  <a:latin typeface="IntelOne Text "/>
                  <a:sym typeface="Helvetica Neue"/>
                </a:rPr>
                <a:t>Management</a:t>
              </a:r>
            </a:p>
          </p:txBody>
        </p:sp>
        <p:grpSp>
          <p:nvGrpSpPr>
            <p:cNvPr id="161" name="Group 160">
              <a:extLst>
                <a:ext uri="{FF2B5EF4-FFF2-40B4-BE49-F238E27FC236}">
                  <a16:creationId xmlns:a16="http://schemas.microsoft.com/office/drawing/2014/main" id="{EDD8E3C2-1389-5C1A-6128-74047E80A1E4}"/>
                </a:ext>
              </a:extLst>
            </p:cNvPr>
            <p:cNvGrpSpPr/>
            <p:nvPr/>
          </p:nvGrpSpPr>
          <p:grpSpPr>
            <a:xfrm>
              <a:off x="-497620" y="8199948"/>
              <a:ext cx="277394" cy="653301"/>
              <a:chOff x="3240616" y="3214993"/>
              <a:chExt cx="277394" cy="653301"/>
            </a:xfrm>
          </p:grpSpPr>
          <p:sp>
            <p:nvSpPr>
              <p:cNvPr id="6183" name="Freeform: Shape 6182">
                <a:extLst>
                  <a:ext uri="{FF2B5EF4-FFF2-40B4-BE49-F238E27FC236}">
                    <a16:creationId xmlns:a16="http://schemas.microsoft.com/office/drawing/2014/main" id="{042CFF33-A5B9-596A-5E49-D960874746A5}"/>
                  </a:ext>
                </a:extLst>
              </p:cNvPr>
              <p:cNvSpPr/>
              <p:nvPr/>
            </p:nvSpPr>
            <p:spPr>
              <a:xfrm>
                <a:off x="3240616" y="3296298"/>
                <a:ext cx="204692" cy="571996"/>
              </a:xfrm>
              <a:custGeom>
                <a:avLst/>
                <a:gdLst>
                  <a:gd name="connsiteX0" fmla="*/ 1825 w 195882"/>
                  <a:gd name="connsiteY0" fmla="*/ 10 h 547379"/>
                  <a:gd name="connsiteX1" fmla="*/ 195882 w 195882"/>
                  <a:gd name="connsiteY1" fmla="*/ 10 h 547379"/>
                  <a:gd name="connsiteX2" fmla="*/ 195882 w 195882"/>
                  <a:gd name="connsiteY2" fmla="*/ 547379 h 547379"/>
                  <a:gd name="connsiteX3" fmla="*/ 0 w 195882"/>
                  <a:gd name="connsiteY3" fmla="*/ 547379 h 547379"/>
                  <a:gd name="connsiteX4" fmla="*/ 1825 w 195882"/>
                  <a:gd name="connsiteY4" fmla="*/ 10 h 547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882" h="547379">
                    <a:moveTo>
                      <a:pt x="1825" y="10"/>
                    </a:moveTo>
                    <a:lnTo>
                      <a:pt x="195882" y="10"/>
                    </a:lnTo>
                    <a:lnTo>
                      <a:pt x="195882" y="547379"/>
                    </a:lnTo>
                    <a:lnTo>
                      <a:pt x="0" y="547379"/>
                    </a:lnTo>
                    <a:cubicBezTo>
                      <a:pt x="0" y="547379"/>
                      <a:pt x="4564" y="-2757"/>
                      <a:pt x="1825" y="10"/>
                    </a:cubicBezTo>
                    <a:close/>
                  </a:path>
                </a:pathLst>
              </a:custGeom>
              <a:solidFill>
                <a:schemeClr val="accent4"/>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4" name="Freeform: Shape 6183">
                <a:extLst>
                  <a:ext uri="{FF2B5EF4-FFF2-40B4-BE49-F238E27FC236}">
                    <a16:creationId xmlns:a16="http://schemas.microsoft.com/office/drawing/2014/main" id="{BF4D6F49-D5D4-9B1B-FE53-D4E265B7240B}"/>
                  </a:ext>
                </a:extLst>
              </p:cNvPr>
              <p:cNvSpPr/>
              <p:nvPr/>
            </p:nvSpPr>
            <p:spPr>
              <a:xfrm>
                <a:off x="3264521" y="3323077"/>
                <a:ext cx="154018" cy="312775"/>
              </a:xfrm>
              <a:custGeom>
                <a:avLst/>
                <a:gdLst>
                  <a:gd name="connsiteX0" fmla="*/ 1384 w 147389"/>
                  <a:gd name="connsiteY0" fmla="*/ 0 h 299314"/>
                  <a:gd name="connsiteX1" fmla="*/ 147390 w 147389"/>
                  <a:gd name="connsiteY1" fmla="*/ 0 h 299314"/>
                  <a:gd name="connsiteX2" fmla="*/ 147390 w 147389"/>
                  <a:gd name="connsiteY2" fmla="*/ 299314 h 299314"/>
                  <a:gd name="connsiteX3" fmla="*/ 0 w 147389"/>
                  <a:gd name="connsiteY3" fmla="*/ 299314 h 299314"/>
                </a:gdLst>
                <a:ahLst/>
                <a:cxnLst>
                  <a:cxn ang="0">
                    <a:pos x="connsiteX0" y="connsiteY0"/>
                  </a:cxn>
                  <a:cxn ang="0">
                    <a:pos x="connsiteX1" y="connsiteY1"/>
                  </a:cxn>
                  <a:cxn ang="0">
                    <a:pos x="connsiteX2" y="connsiteY2"/>
                  </a:cxn>
                  <a:cxn ang="0">
                    <a:pos x="connsiteX3" y="connsiteY3"/>
                  </a:cxn>
                </a:cxnLst>
                <a:rect l="l" t="t" r="r" b="b"/>
                <a:pathLst>
                  <a:path w="147389" h="299314">
                    <a:moveTo>
                      <a:pt x="1384" y="0"/>
                    </a:moveTo>
                    <a:lnTo>
                      <a:pt x="147390" y="0"/>
                    </a:lnTo>
                    <a:lnTo>
                      <a:pt x="147390" y="299314"/>
                    </a:lnTo>
                    <a:lnTo>
                      <a:pt x="0" y="299314"/>
                    </a:lnTo>
                    <a:close/>
                  </a:path>
                </a:pathLst>
              </a:custGeom>
              <a:noFill/>
              <a:ln w="2143"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5" name="Freeform: Shape 6184">
                <a:extLst>
                  <a:ext uri="{FF2B5EF4-FFF2-40B4-BE49-F238E27FC236}">
                    <a16:creationId xmlns:a16="http://schemas.microsoft.com/office/drawing/2014/main" id="{EF5717C8-C6D8-F478-AB03-94A8F946C89B}"/>
                  </a:ext>
                </a:extLst>
              </p:cNvPr>
              <p:cNvSpPr/>
              <p:nvPr/>
            </p:nvSpPr>
            <p:spPr>
              <a:xfrm>
                <a:off x="3280305" y="354619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6" name="Freeform: Shape 6185">
                <a:extLst>
                  <a:ext uri="{FF2B5EF4-FFF2-40B4-BE49-F238E27FC236}">
                    <a16:creationId xmlns:a16="http://schemas.microsoft.com/office/drawing/2014/main" id="{2CE9A28C-6EC5-FDCB-C134-50238B561AB3}"/>
                  </a:ext>
                </a:extLst>
              </p:cNvPr>
              <p:cNvSpPr/>
              <p:nvPr/>
            </p:nvSpPr>
            <p:spPr>
              <a:xfrm>
                <a:off x="3280305" y="3589239"/>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7" name="Freeform: Shape 6186">
                <a:extLst>
                  <a:ext uri="{FF2B5EF4-FFF2-40B4-BE49-F238E27FC236}">
                    <a16:creationId xmlns:a16="http://schemas.microsoft.com/office/drawing/2014/main" id="{91D96E94-9E75-7823-3831-1A1D61A171CF}"/>
                  </a:ext>
                </a:extLst>
              </p:cNvPr>
              <p:cNvSpPr/>
              <p:nvPr/>
            </p:nvSpPr>
            <p:spPr>
              <a:xfrm>
                <a:off x="3371775" y="3676648"/>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8" name="Freeform: Shape 6187">
                <a:extLst>
                  <a:ext uri="{FF2B5EF4-FFF2-40B4-BE49-F238E27FC236}">
                    <a16:creationId xmlns:a16="http://schemas.microsoft.com/office/drawing/2014/main" id="{B15F26BA-CB5B-CB57-A19B-C3EA884BB1E7}"/>
                  </a:ext>
                </a:extLst>
              </p:cNvPr>
              <p:cNvSpPr/>
              <p:nvPr/>
            </p:nvSpPr>
            <p:spPr>
              <a:xfrm>
                <a:off x="3260583" y="3676648"/>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9" name="Freeform: Shape 6188">
                <a:extLst>
                  <a:ext uri="{FF2B5EF4-FFF2-40B4-BE49-F238E27FC236}">
                    <a16:creationId xmlns:a16="http://schemas.microsoft.com/office/drawing/2014/main" id="{B9A437A4-A98B-22A3-170E-893DAB2DB9C5}"/>
                  </a:ext>
                </a:extLst>
              </p:cNvPr>
              <p:cNvSpPr/>
              <p:nvPr/>
            </p:nvSpPr>
            <p:spPr>
              <a:xfrm>
                <a:off x="3371775" y="373150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0" name="Freeform: Shape 6189">
                <a:extLst>
                  <a:ext uri="{FF2B5EF4-FFF2-40B4-BE49-F238E27FC236}">
                    <a16:creationId xmlns:a16="http://schemas.microsoft.com/office/drawing/2014/main" id="{D6BA3B84-933A-950A-1DDF-5943AABA8560}"/>
                  </a:ext>
                </a:extLst>
              </p:cNvPr>
              <p:cNvSpPr/>
              <p:nvPr/>
            </p:nvSpPr>
            <p:spPr>
              <a:xfrm>
                <a:off x="3260583" y="373150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1" name="Freeform: Shape 6190">
                <a:extLst>
                  <a:ext uri="{FF2B5EF4-FFF2-40B4-BE49-F238E27FC236}">
                    <a16:creationId xmlns:a16="http://schemas.microsoft.com/office/drawing/2014/main" id="{4D6A04FD-9571-9C9E-40B5-285CD538A644}"/>
                  </a:ext>
                </a:extLst>
              </p:cNvPr>
              <p:cNvSpPr/>
              <p:nvPr/>
            </p:nvSpPr>
            <p:spPr>
              <a:xfrm>
                <a:off x="3371775" y="3772271"/>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2" name="Freeform: Shape 6191">
                <a:extLst>
                  <a:ext uri="{FF2B5EF4-FFF2-40B4-BE49-F238E27FC236}">
                    <a16:creationId xmlns:a16="http://schemas.microsoft.com/office/drawing/2014/main" id="{A33A60D8-411F-7B23-241A-5F3E9D1CB10C}"/>
                  </a:ext>
                </a:extLst>
              </p:cNvPr>
              <p:cNvSpPr/>
              <p:nvPr/>
            </p:nvSpPr>
            <p:spPr>
              <a:xfrm>
                <a:off x="3260583" y="3772271"/>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3" name="Freeform: Shape 6192">
                <a:extLst>
                  <a:ext uri="{FF2B5EF4-FFF2-40B4-BE49-F238E27FC236}">
                    <a16:creationId xmlns:a16="http://schemas.microsoft.com/office/drawing/2014/main" id="{385C3B1B-9784-D55D-3C3C-AEACAD1CB370}"/>
                  </a:ext>
                </a:extLst>
              </p:cNvPr>
              <p:cNvSpPr/>
              <p:nvPr/>
            </p:nvSpPr>
            <p:spPr>
              <a:xfrm>
                <a:off x="3371775" y="381232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4" name="Freeform: Shape 6193">
                <a:extLst>
                  <a:ext uri="{FF2B5EF4-FFF2-40B4-BE49-F238E27FC236}">
                    <a16:creationId xmlns:a16="http://schemas.microsoft.com/office/drawing/2014/main" id="{80FEA65B-7663-0B08-8C3F-D854FA963353}"/>
                  </a:ext>
                </a:extLst>
              </p:cNvPr>
              <p:cNvSpPr/>
              <p:nvPr/>
            </p:nvSpPr>
            <p:spPr>
              <a:xfrm>
                <a:off x="3260583" y="381232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5" name="Freeform: Shape 6194">
                <a:extLst>
                  <a:ext uri="{FF2B5EF4-FFF2-40B4-BE49-F238E27FC236}">
                    <a16:creationId xmlns:a16="http://schemas.microsoft.com/office/drawing/2014/main" id="{F54D8F52-E362-148D-9FFA-24E5A6D1C1BC}"/>
                  </a:ext>
                </a:extLst>
              </p:cNvPr>
              <p:cNvSpPr/>
              <p:nvPr/>
            </p:nvSpPr>
            <p:spPr>
              <a:xfrm>
                <a:off x="3280305" y="349884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6" name="Freeform: Shape 6195">
                <a:extLst>
                  <a:ext uri="{FF2B5EF4-FFF2-40B4-BE49-F238E27FC236}">
                    <a16:creationId xmlns:a16="http://schemas.microsoft.com/office/drawing/2014/main" id="{2DE0A6F2-D641-44B7-2767-44C57943000C}"/>
                  </a:ext>
                </a:extLst>
              </p:cNvPr>
              <p:cNvSpPr/>
              <p:nvPr/>
            </p:nvSpPr>
            <p:spPr>
              <a:xfrm>
                <a:off x="3280305" y="334436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7" name="Freeform: Shape 6196">
                <a:extLst>
                  <a:ext uri="{FF2B5EF4-FFF2-40B4-BE49-F238E27FC236}">
                    <a16:creationId xmlns:a16="http://schemas.microsoft.com/office/drawing/2014/main" id="{3FBCB3B3-2B35-256F-92A9-0E7C5880DCD3}"/>
                  </a:ext>
                </a:extLst>
              </p:cNvPr>
              <p:cNvSpPr/>
              <p:nvPr/>
            </p:nvSpPr>
            <p:spPr>
              <a:xfrm>
                <a:off x="3280305" y="3384548"/>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8" name="Freeform: Shape 6197">
                <a:extLst>
                  <a:ext uri="{FF2B5EF4-FFF2-40B4-BE49-F238E27FC236}">
                    <a16:creationId xmlns:a16="http://schemas.microsoft.com/office/drawing/2014/main" id="{2E7D1DAD-6965-81FC-2542-3E40B644F067}"/>
                  </a:ext>
                </a:extLst>
              </p:cNvPr>
              <p:cNvSpPr/>
              <p:nvPr/>
            </p:nvSpPr>
            <p:spPr>
              <a:xfrm>
                <a:off x="3280305" y="3424699"/>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99" name="Freeform: Shape 6198">
                <a:extLst>
                  <a:ext uri="{FF2B5EF4-FFF2-40B4-BE49-F238E27FC236}">
                    <a16:creationId xmlns:a16="http://schemas.microsoft.com/office/drawing/2014/main" id="{4F0575D3-70C4-AC18-2176-5FE1B530DDE5}"/>
                  </a:ext>
                </a:extLst>
              </p:cNvPr>
              <p:cNvSpPr/>
              <p:nvPr/>
            </p:nvSpPr>
            <p:spPr>
              <a:xfrm>
                <a:off x="3445308" y="3215946"/>
                <a:ext cx="72702" cy="652348"/>
              </a:xfrm>
              <a:custGeom>
                <a:avLst/>
                <a:gdLst>
                  <a:gd name="connsiteX0" fmla="*/ 0 w 69573"/>
                  <a:gd name="connsiteY0" fmla="*/ 76904 h 624273"/>
                  <a:gd name="connsiteX1" fmla="*/ 68660 w 69573"/>
                  <a:gd name="connsiteY1" fmla="*/ 0 h 624273"/>
                  <a:gd name="connsiteX2" fmla="*/ 69573 w 69573"/>
                  <a:gd name="connsiteY2" fmla="*/ 540067 h 624273"/>
                  <a:gd name="connsiteX3" fmla="*/ 0 w 69573"/>
                  <a:gd name="connsiteY3" fmla="*/ 624273 h 624273"/>
                </a:gdLst>
                <a:ahLst/>
                <a:cxnLst>
                  <a:cxn ang="0">
                    <a:pos x="connsiteX0" y="connsiteY0"/>
                  </a:cxn>
                  <a:cxn ang="0">
                    <a:pos x="connsiteX1" y="connsiteY1"/>
                  </a:cxn>
                  <a:cxn ang="0">
                    <a:pos x="connsiteX2" y="connsiteY2"/>
                  </a:cxn>
                  <a:cxn ang="0">
                    <a:pos x="connsiteX3" y="connsiteY3"/>
                  </a:cxn>
                </a:cxnLst>
                <a:rect l="l" t="t" r="r" b="b"/>
                <a:pathLst>
                  <a:path w="69573" h="624273">
                    <a:moveTo>
                      <a:pt x="0" y="76904"/>
                    </a:moveTo>
                    <a:lnTo>
                      <a:pt x="68660" y="0"/>
                    </a:lnTo>
                    <a:lnTo>
                      <a:pt x="69573" y="540067"/>
                    </a:lnTo>
                    <a:lnTo>
                      <a:pt x="0" y="624273"/>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200" name="Freeform: Shape 6199">
                <a:extLst>
                  <a:ext uri="{FF2B5EF4-FFF2-40B4-BE49-F238E27FC236}">
                    <a16:creationId xmlns:a16="http://schemas.microsoft.com/office/drawing/2014/main" id="{E113E0EE-A610-521C-F404-F5D7275D266F}"/>
                  </a:ext>
                </a:extLst>
              </p:cNvPr>
              <p:cNvSpPr/>
              <p:nvPr/>
            </p:nvSpPr>
            <p:spPr>
              <a:xfrm>
                <a:off x="3336270" y="3692770"/>
                <a:ext cx="19137" cy="19137"/>
              </a:xfrm>
              <a:custGeom>
                <a:avLst/>
                <a:gdLst>
                  <a:gd name="connsiteX0" fmla="*/ 18313 w 18313"/>
                  <a:gd name="connsiteY0" fmla="*/ 9157 h 18313"/>
                  <a:gd name="connsiteX1" fmla="*/ 9157 w 18313"/>
                  <a:gd name="connsiteY1" fmla="*/ 18313 h 18313"/>
                  <a:gd name="connsiteX2" fmla="*/ 0 w 18313"/>
                  <a:gd name="connsiteY2" fmla="*/ 9157 h 18313"/>
                  <a:gd name="connsiteX3" fmla="*/ 9157 w 18313"/>
                  <a:gd name="connsiteY3" fmla="*/ 0 h 18313"/>
                  <a:gd name="connsiteX4" fmla="*/ 18313 w 18313"/>
                  <a:gd name="connsiteY4" fmla="*/ 9157 h 18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13" h="18313">
                    <a:moveTo>
                      <a:pt x="18313" y="9157"/>
                    </a:moveTo>
                    <a:cubicBezTo>
                      <a:pt x="18313" y="14214"/>
                      <a:pt x="14214" y="18313"/>
                      <a:pt x="9157" y="18313"/>
                    </a:cubicBezTo>
                    <a:cubicBezTo>
                      <a:pt x="4100" y="18313"/>
                      <a:pt x="0" y="14214"/>
                      <a:pt x="0" y="9157"/>
                    </a:cubicBezTo>
                    <a:cubicBezTo>
                      <a:pt x="0" y="4100"/>
                      <a:pt x="4100" y="0"/>
                      <a:pt x="9157" y="0"/>
                    </a:cubicBezTo>
                    <a:cubicBezTo>
                      <a:pt x="14214" y="0"/>
                      <a:pt x="18313" y="4100"/>
                      <a:pt x="18313" y="9157"/>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201" name="Freeform: Shape 6200">
                <a:extLst>
                  <a:ext uri="{FF2B5EF4-FFF2-40B4-BE49-F238E27FC236}">
                    <a16:creationId xmlns:a16="http://schemas.microsoft.com/office/drawing/2014/main" id="{B50C29C7-C56F-7BA8-55CA-BDD1EA441C25}"/>
                  </a:ext>
                </a:extLst>
              </p:cNvPr>
              <p:cNvSpPr/>
              <p:nvPr/>
            </p:nvSpPr>
            <p:spPr>
              <a:xfrm>
                <a:off x="3339870" y="3724706"/>
                <a:ext cx="11937" cy="11937"/>
              </a:xfrm>
              <a:custGeom>
                <a:avLst/>
                <a:gdLst>
                  <a:gd name="connsiteX0" fmla="*/ 11424 w 11423"/>
                  <a:gd name="connsiteY0" fmla="*/ 5712 h 11423"/>
                  <a:gd name="connsiteX1" fmla="*/ 5712 w 11423"/>
                  <a:gd name="connsiteY1" fmla="*/ 11424 h 11423"/>
                  <a:gd name="connsiteX2" fmla="*/ 0 w 11423"/>
                  <a:gd name="connsiteY2" fmla="*/ 5712 h 11423"/>
                  <a:gd name="connsiteX3" fmla="*/ 5712 w 11423"/>
                  <a:gd name="connsiteY3" fmla="*/ 0 h 11423"/>
                  <a:gd name="connsiteX4" fmla="*/ 11424 w 11423"/>
                  <a:gd name="connsiteY4" fmla="*/ 5712 h 11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23" h="11423">
                    <a:moveTo>
                      <a:pt x="11424" y="5712"/>
                    </a:moveTo>
                    <a:cubicBezTo>
                      <a:pt x="11424" y="8866"/>
                      <a:pt x="8866" y="11424"/>
                      <a:pt x="5712" y="11424"/>
                    </a:cubicBezTo>
                    <a:cubicBezTo>
                      <a:pt x="2557" y="11424"/>
                      <a:pt x="0" y="8866"/>
                      <a:pt x="0" y="5712"/>
                    </a:cubicBezTo>
                    <a:cubicBezTo>
                      <a:pt x="0" y="2557"/>
                      <a:pt x="2557" y="0"/>
                      <a:pt x="5712" y="0"/>
                    </a:cubicBezTo>
                    <a:cubicBezTo>
                      <a:pt x="8866" y="0"/>
                      <a:pt x="11424" y="2557"/>
                      <a:pt x="11424" y="571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202" name="Freeform: Shape 6201">
                <a:extLst>
                  <a:ext uri="{FF2B5EF4-FFF2-40B4-BE49-F238E27FC236}">
                    <a16:creationId xmlns:a16="http://schemas.microsoft.com/office/drawing/2014/main" id="{C4DBA720-4936-4DDD-293C-29702A9F2B68}"/>
                  </a:ext>
                </a:extLst>
              </p:cNvPr>
              <p:cNvSpPr/>
              <p:nvPr/>
            </p:nvSpPr>
            <p:spPr>
              <a:xfrm>
                <a:off x="3241569" y="3214993"/>
                <a:ext cx="275486" cy="83224"/>
              </a:xfrm>
              <a:custGeom>
                <a:avLst/>
                <a:gdLst>
                  <a:gd name="connsiteX0" fmla="*/ 194969 w 263629"/>
                  <a:gd name="connsiteY0" fmla="*/ 79642 h 79642"/>
                  <a:gd name="connsiteX1" fmla="*/ 263630 w 263629"/>
                  <a:gd name="connsiteY1" fmla="*/ 0 h 79642"/>
                  <a:gd name="connsiteX2" fmla="*/ 68660 w 263629"/>
                  <a:gd name="connsiteY2" fmla="*/ 913 h 79642"/>
                  <a:gd name="connsiteX3" fmla="*/ 0 w 263629"/>
                  <a:gd name="connsiteY3" fmla="*/ 78730 h 79642"/>
                  <a:gd name="connsiteX4" fmla="*/ 194969 w 263629"/>
                  <a:gd name="connsiteY4" fmla="*/ 79642 h 79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629" h="79642">
                    <a:moveTo>
                      <a:pt x="194969" y="79642"/>
                    </a:moveTo>
                    <a:lnTo>
                      <a:pt x="263630" y="0"/>
                    </a:lnTo>
                    <a:lnTo>
                      <a:pt x="68660" y="913"/>
                    </a:lnTo>
                    <a:lnTo>
                      <a:pt x="0" y="78730"/>
                    </a:lnTo>
                    <a:cubicBezTo>
                      <a:pt x="0" y="78730"/>
                      <a:pt x="194969" y="77817"/>
                      <a:pt x="194969" y="7964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162" name="Group 161">
              <a:extLst>
                <a:ext uri="{FF2B5EF4-FFF2-40B4-BE49-F238E27FC236}">
                  <a16:creationId xmlns:a16="http://schemas.microsoft.com/office/drawing/2014/main" id="{52797512-0873-FB0F-DB88-CD14730FC921}"/>
                </a:ext>
              </a:extLst>
            </p:cNvPr>
            <p:cNvGrpSpPr/>
            <p:nvPr/>
          </p:nvGrpSpPr>
          <p:grpSpPr>
            <a:xfrm>
              <a:off x="1806457" y="7840282"/>
              <a:ext cx="277394" cy="653301"/>
              <a:chOff x="5704713" y="3026777"/>
              <a:chExt cx="277394" cy="653301"/>
            </a:xfrm>
          </p:grpSpPr>
          <p:sp>
            <p:nvSpPr>
              <p:cNvPr id="6163" name="Freeform: Shape 6162">
                <a:extLst>
                  <a:ext uri="{FF2B5EF4-FFF2-40B4-BE49-F238E27FC236}">
                    <a16:creationId xmlns:a16="http://schemas.microsoft.com/office/drawing/2014/main" id="{9E29151C-CBBA-2479-E5B1-557E2776AF5A}"/>
                  </a:ext>
                </a:extLst>
              </p:cNvPr>
              <p:cNvSpPr/>
              <p:nvPr/>
            </p:nvSpPr>
            <p:spPr>
              <a:xfrm>
                <a:off x="5704713" y="3108082"/>
                <a:ext cx="204692" cy="571996"/>
              </a:xfrm>
              <a:custGeom>
                <a:avLst/>
                <a:gdLst>
                  <a:gd name="connsiteX0" fmla="*/ 1825 w 195882"/>
                  <a:gd name="connsiteY0" fmla="*/ 10 h 547379"/>
                  <a:gd name="connsiteX1" fmla="*/ 195882 w 195882"/>
                  <a:gd name="connsiteY1" fmla="*/ 10 h 547379"/>
                  <a:gd name="connsiteX2" fmla="*/ 195882 w 195882"/>
                  <a:gd name="connsiteY2" fmla="*/ 547379 h 547379"/>
                  <a:gd name="connsiteX3" fmla="*/ 0 w 195882"/>
                  <a:gd name="connsiteY3" fmla="*/ 547379 h 547379"/>
                  <a:gd name="connsiteX4" fmla="*/ 1825 w 195882"/>
                  <a:gd name="connsiteY4" fmla="*/ 10 h 547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882" h="547379">
                    <a:moveTo>
                      <a:pt x="1825" y="10"/>
                    </a:moveTo>
                    <a:lnTo>
                      <a:pt x="195882" y="10"/>
                    </a:lnTo>
                    <a:lnTo>
                      <a:pt x="195882" y="547379"/>
                    </a:lnTo>
                    <a:lnTo>
                      <a:pt x="0" y="547379"/>
                    </a:lnTo>
                    <a:cubicBezTo>
                      <a:pt x="0" y="547379"/>
                      <a:pt x="4564" y="-2757"/>
                      <a:pt x="1825" y="10"/>
                    </a:cubicBezTo>
                    <a:close/>
                  </a:path>
                </a:pathLst>
              </a:custGeom>
              <a:solidFill>
                <a:schemeClr val="accent4"/>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4" name="Freeform: Shape 6163">
                <a:extLst>
                  <a:ext uri="{FF2B5EF4-FFF2-40B4-BE49-F238E27FC236}">
                    <a16:creationId xmlns:a16="http://schemas.microsoft.com/office/drawing/2014/main" id="{5EB83F43-E107-7A74-32D0-3CE9A43E3412}"/>
                  </a:ext>
                </a:extLst>
              </p:cNvPr>
              <p:cNvSpPr/>
              <p:nvPr/>
            </p:nvSpPr>
            <p:spPr>
              <a:xfrm>
                <a:off x="5728618" y="3134861"/>
                <a:ext cx="154018" cy="312775"/>
              </a:xfrm>
              <a:custGeom>
                <a:avLst/>
                <a:gdLst>
                  <a:gd name="connsiteX0" fmla="*/ 1384 w 147389"/>
                  <a:gd name="connsiteY0" fmla="*/ 0 h 299314"/>
                  <a:gd name="connsiteX1" fmla="*/ 147390 w 147389"/>
                  <a:gd name="connsiteY1" fmla="*/ 0 h 299314"/>
                  <a:gd name="connsiteX2" fmla="*/ 147390 w 147389"/>
                  <a:gd name="connsiteY2" fmla="*/ 299314 h 299314"/>
                  <a:gd name="connsiteX3" fmla="*/ 0 w 147389"/>
                  <a:gd name="connsiteY3" fmla="*/ 299314 h 299314"/>
                </a:gdLst>
                <a:ahLst/>
                <a:cxnLst>
                  <a:cxn ang="0">
                    <a:pos x="connsiteX0" y="connsiteY0"/>
                  </a:cxn>
                  <a:cxn ang="0">
                    <a:pos x="connsiteX1" y="connsiteY1"/>
                  </a:cxn>
                  <a:cxn ang="0">
                    <a:pos x="connsiteX2" y="connsiteY2"/>
                  </a:cxn>
                  <a:cxn ang="0">
                    <a:pos x="connsiteX3" y="connsiteY3"/>
                  </a:cxn>
                </a:cxnLst>
                <a:rect l="l" t="t" r="r" b="b"/>
                <a:pathLst>
                  <a:path w="147389" h="299314">
                    <a:moveTo>
                      <a:pt x="1384" y="0"/>
                    </a:moveTo>
                    <a:lnTo>
                      <a:pt x="147390" y="0"/>
                    </a:lnTo>
                    <a:lnTo>
                      <a:pt x="147390" y="299314"/>
                    </a:lnTo>
                    <a:lnTo>
                      <a:pt x="0" y="299314"/>
                    </a:lnTo>
                    <a:close/>
                  </a:path>
                </a:pathLst>
              </a:custGeom>
              <a:noFill/>
              <a:ln w="2143"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5" name="Freeform: Shape 6164">
                <a:extLst>
                  <a:ext uri="{FF2B5EF4-FFF2-40B4-BE49-F238E27FC236}">
                    <a16:creationId xmlns:a16="http://schemas.microsoft.com/office/drawing/2014/main" id="{65E2BDA4-EC3E-3779-BE31-747B46DA819C}"/>
                  </a:ext>
                </a:extLst>
              </p:cNvPr>
              <p:cNvSpPr/>
              <p:nvPr/>
            </p:nvSpPr>
            <p:spPr>
              <a:xfrm>
                <a:off x="5744402" y="3357981"/>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6" name="Freeform: Shape 6165">
                <a:extLst>
                  <a:ext uri="{FF2B5EF4-FFF2-40B4-BE49-F238E27FC236}">
                    <a16:creationId xmlns:a16="http://schemas.microsoft.com/office/drawing/2014/main" id="{01A9C715-A5F9-1504-D150-C94DC1DACF09}"/>
                  </a:ext>
                </a:extLst>
              </p:cNvPr>
              <p:cNvSpPr/>
              <p:nvPr/>
            </p:nvSpPr>
            <p:spPr>
              <a:xfrm>
                <a:off x="5744402" y="3401023"/>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7" name="Freeform: Shape 6166">
                <a:extLst>
                  <a:ext uri="{FF2B5EF4-FFF2-40B4-BE49-F238E27FC236}">
                    <a16:creationId xmlns:a16="http://schemas.microsoft.com/office/drawing/2014/main" id="{14B3FF8F-3516-4142-8EB4-031241B72683}"/>
                  </a:ext>
                </a:extLst>
              </p:cNvPr>
              <p:cNvSpPr/>
              <p:nvPr/>
            </p:nvSpPr>
            <p:spPr>
              <a:xfrm>
                <a:off x="5835872" y="3488432"/>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8" name="Freeform: Shape 6167">
                <a:extLst>
                  <a:ext uri="{FF2B5EF4-FFF2-40B4-BE49-F238E27FC236}">
                    <a16:creationId xmlns:a16="http://schemas.microsoft.com/office/drawing/2014/main" id="{7C6AF845-B900-C6FA-D2DA-81590EC68C10}"/>
                  </a:ext>
                </a:extLst>
              </p:cNvPr>
              <p:cNvSpPr/>
              <p:nvPr/>
            </p:nvSpPr>
            <p:spPr>
              <a:xfrm>
                <a:off x="5724680" y="3488432"/>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9" name="Freeform: Shape 6168">
                <a:extLst>
                  <a:ext uri="{FF2B5EF4-FFF2-40B4-BE49-F238E27FC236}">
                    <a16:creationId xmlns:a16="http://schemas.microsoft.com/office/drawing/2014/main" id="{F04566E1-B025-8857-F595-2559B72E4247}"/>
                  </a:ext>
                </a:extLst>
              </p:cNvPr>
              <p:cNvSpPr/>
              <p:nvPr/>
            </p:nvSpPr>
            <p:spPr>
              <a:xfrm>
                <a:off x="5835872" y="354328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0" name="Freeform: Shape 6169">
                <a:extLst>
                  <a:ext uri="{FF2B5EF4-FFF2-40B4-BE49-F238E27FC236}">
                    <a16:creationId xmlns:a16="http://schemas.microsoft.com/office/drawing/2014/main" id="{16037181-1EC2-B9A2-A13F-52B2D998F56A}"/>
                  </a:ext>
                </a:extLst>
              </p:cNvPr>
              <p:cNvSpPr/>
              <p:nvPr/>
            </p:nvSpPr>
            <p:spPr>
              <a:xfrm>
                <a:off x="5724680" y="354328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1" name="Freeform: Shape 6170">
                <a:extLst>
                  <a:ext uri="{FF2B5EF4-FFF2-40B4-BE49-F238E27FC236}">
                    <a16:creationId xmlns:a16="http://schemas.microsoft.com/office/drawing/2014/main" id="{C121A122-4305-26BE-B01A-E6F1FEF687DB}"/>
                  </a:ext>
                </a:extLst>
              </p:cNvPr>
              <p:cNvSpPr/>
              <p:nvPr/>
            </p:nvSpPr>
            <p:spPr>
              <a:xfrm>
                <a:off x="5835872" y="358405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2" name="Freeform: Shape 6171">
                <a:extLst>
                  <a:ext uri="{FF2B5EF4-FFF2-40B4-BE49-F238E27FC236}">
                    <a16:creationId xmlns:a16="http://schemas.microsoft.com/office/drawing/2014/main" id="{43FE5CBC-23B4-BBE2-E3C3-E90C2817A9E4}"/>
                  </a:ext>
                </a:extLst>
              </p:cNvPr>
              <p:cNvSpPr/>
              <p:nvPr/>
            </p:nvSpPr>
            <p:spPr>
              <a:xfrm>
                <a:off x="5724680" y="358405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3" name="Freeform: Shape 6172">
                <a:extLst>
                  <a:ext uri="{FF2B5EF4-FFF2-40B4-BE49-F238E27FC236}">
                    <a16:creationId xmlns:a16="http://schemas.microsoft.com/office/drawing/2014/main" id="{D0037DEE-B5F5-C386-0920-5FF0FB25E51A}"/>
                  </a:ext>
                </a:extLst>
              </p:cNvPr>
              <p:cNvSpPr/>
              <p:nvPr/>
            </p:nvSpPr>
            <p:spPr>
              <a:xfrm>
                <a:off x="5835872" y="3624113"/>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4" name="Freeform: Shape 6173">
                <a:extLst>
                  <a:ext uri="{FF2B5EF4-FFF2-40B4-BE49-F238E27FC236}">
                    <a16:creationId xmlns:a16="http://schemas.microsoft.com/office/drawing/2014/main" id="{903618E6-72C2-A85E-D515-856D5B787C02}"/>
                  </a:ext>
                </a:extLst>
              </p:cNvPr>
              <p:cNvSpPr/>
              <p:nvPr/>
            </p:nvSpPr>
            <p:spPr>
              <a:xfrm>
                <a:off x="5724680" y="3624113"/>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5" name="Freeform: Shape 6174">
                <a:extLst>
                  <a:ext uri="{FF2B5EF4-FFF2-40B4-BE49-F238E27FC236}">
                    <a16:creationId xmlns:a16="http://schemas.microsoft.com/office/drawing/2014/main" id="{BBAA8D50-26CC-9A23-667D-7757F70E318E}"/>
                  </a:ext>
                </a:extLst>
              </p:cNvPr>
              <p:cNvSpPr/>
              <p:nvPr/>
            </p:nvSpPr>
            <p:spPr>
              <a:xfrm>
                <a:off x="5744402" y="3310631"/>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6" name="Freeform: Shape 6175">
                <a:extLst>
                  <a:ext uri="{FF2B5EF4-FFF2-40B4-BE49-F238E27FC236}">
                    <a16:creationId xmlns:a16="http://schemas.microsoft.com/office/drawing/2014/main" id="{DE9055B8-70B7-8D02-9CDF-1F3F22E3FE29}"/>
                  </a:ext>
                </a:extLst>
              </p:cNvPr>
              <p:cNvSpPr/>
              <p:nvPr/>
            </p:nvSpPr>
            <p:spPr>
              <a:xfrm>
                <a:off x="5744402" y="3156151"/>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7" name="Freeform: Shape 6176">
                <a:extLst>
                  <a:ext uri="{FF2B5EF4-FFF2-40B4-BE49-F238E27FC236}">
                    <a16:creationId xmlns:a16="http://schemas.microsoft.com/office/drawing/2014/main" id="{FCC0FCE1-61AE-4DCC-5741-D95B04FB0A6D}"/>
                  </a:ext>
                </a:extLst>
              </p:cNvPr>
              <p:cNvSpPr/>
              <p:nvPr/>
            </p:nvSpPr>
            <p:spPr>
              <a:xfrm>
                <a:off x="5744402" y="3196332"/>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8" name="Freeform: Shape 6177">
                <a:extLst>
                  <a:ext uri="{FF2B5EF4-FFF2-40B4-BE49-F238E27FC236}">
                    <a16:creationId xmlns:a16="http://schemas.microsoft.com/office/drawing/2014/main" id="{DE382E81-5BF3-9A57-D21B-DE4A3C727B51}"/>
                  </a:ext>
                </a:extLst>
              </p:cNvPr>
              <p:cNvSpPr/>
              <p:nvPr/>
            </p:nvSpPr>
            <p:spPr>
              <a:xfrm>
                <a:off x="5744402" y="3236483"/>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79" name="Freeform: Shape 6178">
                <a:extLst>
                  <a:ext uri="{FF2B5EF4-FFF2-40B4-BE49-F238E27FC236}">
                    <a16:creationId xmlns:a16="http://schemas.microsoft.com/office/drawing/2014/main" id="{3ED040F4-CB45-7345-2FEC-36144A23240B}"/>
                  </a:ext>
                </a:extLst>
              </p:cNvPr>
              <p:cNvSpPr/>
              <p:nvPr/>
            </p:nvSpPr>
            <p:spPr>
              <a:xfrm>
                <a:off x="5909405" y="3027730"/>
                <a:ext cx="72702" cy="652348"/>
              </a:xfrm>
              <a:custGeom>
                <a:avLst/>
                <a:gdLst>
                  <a:gd name="connsiteX0" fmla="*/ 0 w 69573"/>
                  <a:gd name="connsiteY0" fmla="*/ 76904 h 624273"/>
                  <a:gd name="connsiteX1" fmla="*/ 68660 w 69573"/>
                  <a:gd name="connsiteY1" fmla="*/ 0 h 624273"/>
                  <a:gd name="connsiteX2" fmla="*/ 69573 w 69573"/>
                  <a:gd name="connsiteY2" fmla="*/ 540067 h 624273"/>
                  <a:gd name="connsiteX3" fmla="*/ 0 w 69573"/>
                  <a:gd name="connsiteY3" fmla="*/ 624273 h 624273"/>
                </a:gdLst>
                <a:ahLst/>
                <a:cxnLst>
                  <a:cxn ang="0">
                    <a:pos x="connsiteX0" y="connsiteY0"/>
                  </a:cxn>
                  <a:cxn ang="0">
                    <a:pos x="connsiteX1" y="connsiteY1"/>
                  </a:cxn>
                  <a:cxn ang="0">
                    <a:pos x="connsiteX2" y="connsiteY2"/>
                  </a:cxn>
                  <a:cxn ang="0">
                    <a:pos x="connsiteX3" y="connsiteY3"/>
                  </a:cxn>
                </a:cxnLst>
                <a:rect l="l" t="t" r="r" b="b"/>
                <a:pathLst>
                  <a:path w="69573" h="624273">
                    <a:moveTo>
                      <a:pt x="0" y="76904"/>
                    </a:moveTo>
                    <a:lnTo>
                      <a:pt x="68660" y="0"/>
                    </a:lnTo>
                    <a:lnTo>
                      <a:pt x="69573" y="540067"/>
                    </a:lnTo>
                    <a:lnTo>
                      <a:pt x="0" y="624273"/>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0" name="Freeform: Shape 6179">
                <a:extLst>
                  <a:ext uri="{FF2B5EF4-FFF2-40B4-BE49-F238E27FC236}">
                    <a16:creationId xmlns:a16="http://schemas.microsoft.com/office/drawing/2014/main" id="{BE391200-7AEA-395D-069E-1478675412F1}"/>
                  </a:ext>
                </a:extLst>
              </p:cNvPr>
              <p:cNvSpPr/>
              <p:nvPr/>
            </p:nvSpPr>
            <p:spPr>
              <a:xfrm>
                <a:off x="5800367" y="3504554"/>
                <a:ext cx="19137" cy="19137"/>
              </a:xfrm>
              <a:custGeom>
                <a:avLst/>
                <a:gdLst>
                  <a:gd name="connsiteX0" fmla="*/ 18313 w 18313"/>
                  <a:gd name="connsiteY0" fmla="*/ 9157 h 18313"/>
                  <a:gd name="connsiteX1" fmla="*/ 9157 w 18313"/>
                  <a:gd name="connsiteY1" fmla="*/ 18313 h 18313"/>
                  <a:gd name="connsiteX2" fmla="*/ 0 w 18313"/>
                  <a:gd name="connsiteY2" fmla="*/ 9157 h 18313"/>
                  <a:gd name="connsiteX3" fmla="*/ 9157 w 18313"/>
                  <a:gd name="connsiteY3" fmla="*/ 0 h 18313"/>
                  <a:gd name="connsiteX4" fmla="*/ 18313 w 18313"/>
                  <a:gd name="connsiteY4" fmla="*/ 9157 h 18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13" h="18313">
                    <a:moveTo>
                      <a:pt x="18313" y="9157"/>
                    </a:moveTo>
                    <a:cubicBezTo>
                      <a:pt x="18313" y="14214"/>
                      <a:pt x="14214" y="18313"/>
                      <a:pt x="9157" y="18313"/>
                    </a:cubicBezTo>
                    <a:cubicBezTo>
                      <a:pt x="4100" y="18313"/>
                      <a:pt x="0" y="14214"/>
                      <a:pt x="0" y="9157"/>
                    </a:cubicBezTo>
                    <a:cubicBezTo>
                      <a:pt x="0" y="4100"/>
                      <a:pt x="4100" y="0"/>
                      <a:pt x="9157" y="0"/>
                    </a:cubicBezTo>
                    <a:cubicBezTo>
                      <a:pt x="14214" y="0"/>
                      <a:pt x="18313" y="4100"/>
                      <a:pt x="18313" y="9157"/>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1" name="Freeform: Shape 6180">
                <a:extLst>
                  <a:ext uri="{FF2B5EF4-FFF2-40B4-BE49-F238E27FC236}">
                    <a16:creationId xmlns:a16="http://schemas.microsoft.com/office/drawing/2014/main" id="{0067F99C-5140-3247-A731-34BBFF88D66A}"/>
                  </a:ext>
                </a:extLst>
              </p:cNvPr>
              <p:cNvSpPr/>
              <p:nvPr/>
            </p:nvSpPr>
            <p:spPr>
              <a:xfrm>
                <a:off x="5803967" y="3536490"/>
                <a:ext cx="11937" cy="11937"/>
              </a:xfrm>
              <a:custGeom>
                <a:avLst/>
                <a:gdLst>
                  <a:gd name="connsiteX0" fmla="*/ 11424 w 11423"/>
                  <a:gd name="connsiteY0" fmla="*/ 5712 h 11423"/>
                  <a:gd name="connsiteX1" fmla="*/ 5712 w 11423"/>
                  <a:gd name="connsiteY1" fmla="*/ 11424 h 11423"/>
                  <a:gd name="connsiteX2" fmla="*/ 0 w 11423"/>
                  <a:gd name="connsiteY2" fmla="*/ 5712 h 11423"/>
                  <a:gd name="connsiteX3" fmla="*/ 5712 w 11423"/>
                  <a:gd name="connsiteY3" fmla="*/ 0 h 11423"/>
                  <a:gd name="connsiteX4" fmla="*/ 11424 w 11423"/>
                  <a:gd name="connsiteY4" fmla="*/ 5712 h 11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23" h="11423">
                    <a:moveTo>
                      <a:pt x="11424" y="5712"/>
                    </a:moveTo>
                    <a:cubicBezTo>
                      <a:pt x="11424" y="8866"/>
                      <a:pt x="8866" y="11424"/>
                      <a:pt x="5712" y="11424"/>
                    </a:cubicBezTo>
                    <a:cubicBezTo>
                      <a:pt x="2557" y="11424"/>
                      <a:pt x="0" y="8866"/>
                      <a:pt x="0" y="5712"/>
                    </a:cubicBezTo>
                    <a:cubicBezTo>
                      <a:pt x="0" y="2557"/>
                      <a:pt x="2557" y="0"/>
                      <a:pt x="5712" y="0"/>
                    </a:cubicBezTo>
                    <a:cubicBezTo>
                      <a:pt x="8866" y="0"/>
                      <a:pt x="11424" y="2557"/>
                      <a:pt x="11424" y="571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82" name="Freeform: Shape 6181">
                <a:extLst>
                  <a:ext uri="{FF2B5EF4-FFF2-40B4-BE49-F238E27FC236}">
                    <a16:creationId xmlns:a16="http://schemas.microsoft.com/office/drawing/2014/main" id="{F0A0C99E-0B36-AF62-46F9-66D708A487D1}"/>
                  </a:ext>
                </a:extLst>
              </p:cNvPr>
              <p:cNvSpPr/>
              <p:nvPr/>
            </p:nvSpPr>
            <p:spPr>
              <a:xfrm>
                <a:off x="5705666" y="3026777"/>
                <a:ext cx="275486" cy="83224"/>
              </a:xfrm>
              <a:custGeom>
                <a:avLst/>
                <a:gdLst>
                  <a:gd name="connsiteX0" fmla="*/ 194969 w 263629"/>
                  <a:gd name="connsiteY0" fmla="*/ 79642 h 79642"/>
                  <a:gd name="connsiteX1" fmla="*/ 263630 w 263629"/>
                  <a:gd name="connsiteY1" fmla="*/ 0 h 79642"/>
                  <a:gd name="connsiteX2" fmla="*/ 68660 w 263629"/>
                  <a:gd name="connsiteY2" fmla="*/ 913 h 79642"/>
                  <a:gd name="connsiteX3" fmla="*/ 0 w 263629"/>
                  <a:gd name="connsiteY3" fmla="*/ 78730 h 79642"/>
                  <a:gd name="connsiteX4" fmla="*/ 194969 w 263629"/>
                  <a:gd name="connsiteY4" fmla="*/ 79642 h 79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629" h="79642">
                    <a:moveTo>
                      <a:pt x="194969" y="79642"/>
                    </a:moveTo>
                    <a:lnTo>
                      <a:pt x="263630" y="0"/>
                    </a:lnTo>
                    <a:lnTo>
                      <a:pt x="68660" y="913"/>
                    </a:lnTo>
                    <a:lnTo>
                      <a:pt x="0" y="78730"/>
                    </a:lnTo>
                    <a:cubicBezTo>
                      <a:pt x="0" y="78730"/>
                      <a:pt x="194969" y="77817"/>
                      <a:pt x="194969" y="7964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163" name="Group 162">
              <a:extLst>
                <a:ext uri="{FF2B5EF4-FFF2-40B4-BE49-F238E27FC236}">
                  <a16:creationId xmlns:a16="http://schemas.microsoft.com/office/drawing/2014/main" id="{E2777C10-B027-30B8-CB25-C17D0B9564D5}"/>
                </a:ext>
              </a:extLst>
            </p:cNvPr>
            <p:cNvGrpSpPr/>
            <p:nvPr/>
          </p:nvGrpSpPr>
          <p:grpSpPr>
            <a:xfrm>
              <a:off x="4022482" y="8199948"/>
              <a:ext cx="277394" cy="653301"/>
              <a:chOff x="8177913" y="3214993"/>
              <a:chExt cx="277394" cy="653301"/>
            </a:xfrm>
          </p:grpSpPr>
          <p:sp>
            <p:nvSpPr>
              <p:cNvPr id="190" name="Freeform: Shape 189">
                <a:extLst>
                  <a:ext uri="{FF2B5EF4-FFF2-40B4-BE49-F238E27FC236}">
                    <a16:creationId xmlns:a16="http://schemas.microsoft.com/office/drawing/2014/main" id="{607BADC1-7250-4A1D-925A-2F20297252BD}"/>
                  </a:ext>
                </a:extLst>
              </p:cNvPr>
              <p:cNvSpPr/>
              <p:nvPr/>
            </p:nvSpPr>
            <p:spPr>
              <a:xfrm>
                <a:off x="8177913" y="3296298"/>
                <a:ext cx="204692" cy="571996"/>
              </a:xfrm>
              <a:custGeom>
                <a:avLst/>
                <a:gdLst>
                  <a:gd name="connsiteX0" fmla="*/ 1825 w 195882"/>
                  <a:gd name="connsiteY0" fmla="*/ 10 h 547379"/>
                  <a:gd name="connsiteX1" fmla="*/ 195882 w 195882"/>
                  <a:gd name="connsiteY1" fmla="*/ 10 h 547379"/>
                  <a:gd name="connsiteX2" fmla="*/ 195882 w 195882"/>
                  <a:gd name="connsiteY2" fmla="*/ 547379 h 547379"/>
                  <a:gd name="connsiteX3" fmla="*/ 0 w 195882"/>
                  <a:gd name="connsiteY3" fmla="*/ 547379 h 547379"/>
                  <a:gd name="connsiteX4" fmla="*/ 1825 w 195882"/>
                  <a:gd name="connsiteY4" fmla="*/ 10 h 547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882" h="547379">
                    <a:moveTo>
                      <a:pt x="1825" y="10"/>
                    </a:moveTo>
                    <a:lnTo>
                      <a:pt x="195882" y="10"/>
                    </a:lnTo>
                    <a:lnTo>
                      <a:pt x="195882" y="547379"/>
                    </a:lnTo>
                    <a:lnTo>
                      <a:pt x="0" y="547379"/>
                    </a:lnTo>
                    <a:cubicBezTo>
                      <a:pt x="0" y="547379"/>
                      <a:pt x="4564" y="-2757"/>
                      <a:pt x="1825" y="10"/>
                    </a:cubicBezTo>
                    <a:close/>
                  </a:path>
                </a:pathLst>
              </a:custGeom>
              <a:solidFill>
                <a:schemeClr val="accent4"/>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 name="Freeform: Shape 190">
                <a:extLst>
                  <a:ext uri="{FF2B5EF4-FFF2-40B4-BE49-F238E27FC236}">
                    <a16:creationId xmlns:a16="http://schemas.microsoft.com/office/drawing/2014/main" id="{8351BF0E-CA60-BA21-7C8F-7D367B578F42}"/>
                  </a:ext>
                </a:extLst>
              </p:cNvPr>
              <p:cNvSpPr/>
              <p:nvPr/>
            </p:nvSpPr>
            <p:spPr>
              <a:xfrm>
                <a:off x="8201818" y="3323077"/>
                <a:ext cx="154018" cy="312775"/>
              </a:xfrm>
              <a:custGeom>
                <a:avLst/>
                <a:gdLst>
                  <a:gd name="connsiteX0" fmla="*/ 1384 w 147389"/>
                  <a:gd name="connsiteY0" fmla="*/ 0 h 299314"/>
                  <a:gd name="connsiteX1" fmla="*/ 147390 w 147389"/>
                  <a:gd name="connsiteY1" fmla="*/ 0 h 299314"/>
                  <a:gd name="connsiteX2" fmla="*/ 147390 w 147389"/>
                  <a:gd name="connsiteY2" fmla="*/ 299314 h 299314"/>
                  <a:gd name="connsiteX3" fmla="*/ 0 w 147389"/>
                  <a:gd name="connsiteY3" fmla="*/ 299314 h 299314"/>
                </a:gdLst>
                <a:ahLst/>
                <a:cxnLst>
                  <a:cxn ang="0">
                    <a:pos x="connsiteX0" y="connsiteY0"/>
                  </a:cxn>
                  <a:cxn ang="0">
                    <a:pos x="connsiteX1" y="connsiteY1"/>
                  </a:cxn>
                  <a:cxn ang="0">
                    <a:pos x="connsiteX2" y="connsiteY2"/>
                  </a:cxn>
                  <a:cxn ang="0">
                    <a:pos x="connsiteX3" y="connsiteY3"/>
                  </a:cxn>
                </a:cxnLst>
                <a:rect l="l" t="t" r="r" b="b"/>
                <a:pathLst>
                  <a:path w="147389" h="299314">
                    <a:moveTo>
                      <a:pt x="1384" y="0"/>
                    </a:moveTo>
                    <a:lnTo>
                      <a:pt x="147390" y="0"/>
                    </a:lnTo>
                    <a:lnTo>
                      <a:pt x="147390" y="299314"/>
                    </a:lnTo>
                    <a:lnTo>
                      <a:pt x="0" y="299314"/>
                    </a:lnTo>
                    <a:close/>
                  </a:path>
                </a:pathLst>
              </a:custGeom>
              <a:noFill/>
              <a:ln w="2143"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44" name="Freeform: Shape 6143">
                <a:extLst>
                  <a:ext uri="{FF2B5EF4-FFF2-40B4-BE49-F238E27FC236}">
                    <a16:creationId xmlns:a16="http://schemas.microsoft.com/office/drawing/2014/main" id="{E6368490-0416-D26C-879A-40F45CA35CE5}"/>
                  </a:ext>
                </a:extLst>
              </p:cNvPr>
              <p:cNvSpPr/>
              <p:nvPr/>
            </p:nvSpPr>
            <p:spPr>
              <a:xfrm>
                <a:off x="8217602" y="354619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45" name="Freeform: Shape 6144">
                <a:extLst>
                  <a:ext uri="{FF2B5EF4-FFF2-40B4-BE49-F238E27FC236}">
                    <a16:creationId xmlns:a16="http://schemas.microsoft.com/office/drawing/2014/main" id="{A642DBA5-4356-4B51-C560-81446120D16A}"/>
                  </a:ext>
                </a:extLst>
              </p:cNvPr>
              <p:cNvSpPr/>
              <p:nvPr/>
            </p:nvSpPr>
            <p:spPr>
              <a:xfrm>
                <a:off x="8217602" y="3589239"/>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47" name="Freeform: Shape 6146">
                <a:extLst>
                  <a:ext uri="{FF2B5EF4-FFF2-40B4-BE49-F238E27FC236}">
                    <a16:creationId xmlns:a16="http://schemas.microsoft.com/office/drawing/2014/main" id="{4DB33C87-4996-AA1A-691A-48A9CF0B19E8}"/>
                  </a:ext>
                </a:extLst>
              </p:cNvPr>
              <p:cNvSpPr/>
              <p:nvPr/>
            </p:nvSpPr>
            <p:spPr>
              <a:xfrm>
                <a:off x="8309072" y="3676648"/>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48" name="Freeform: Shape 6147">
                <a:extLst>
                  <a:ext uri="{FF2B5EF4-FFF2-40B4-BE49-F238E27FC236}">
                    <a16:creationId xmlns:a16="http://schemas.microsoft.com/office/drawing/2014/main" id="{DA80491B-3213-41F2-C98A-5E916D0B73FF}"/>
                  </a:ext>
                </a:extLst>
              </p:cNvPr>
              <p:cNvSpPr/>
              <p:nvPr/>
            </p:nvSpPr>
            <p:spPr>
              <a:xfrm>
                <a:off x="8197880" y="3676648"/>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49" name="Freeform: Shape 6148">
                <a:extLst>
                  <a:ext uri="{FF2B5EF4-FFF2-40B4-BE49-F238E27FC236}">
                    <a16:creationId xmlns:a16="http://schemas.microsoft.com/office/drawing/2014/main" id="{1E4A6BB7-AC70-3180-AC03-256484E947F8}"/>
                  </a:ext>
                </a:extLst>
              </p:cNvPr>
              <p:cNvSpPr/>
              <p:nvPr/>
            </p:nvSpPr>
            <p:spPr>
              <a:xfrm>
                <a:off x="8309072" y="373150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0" name="Freeform: Shape 6149">
                <a:extLst>
                  <a:ext uri="{FF2B5EF4-FFF2-40B4-BE49-F238E27FC236}">
                    <a16:creationId xmlns:a16="http://schemas.microsoft.com/office/drawing/2014/main" id="{C4C825B7-56F8-75AC-2992-5AA8939DDA32}"/>
                  </a:ext>
                </a:extLst>
              </p:cNvPr>
              <p:cNvSpPr/>
              <p:nvPr/>
            </p:nvSpPr>
            <p:spPr>
              <a:xfrm>
                <a:off x="8197880" y="3731505"/>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1" name="Freeform: Shape 6150">
                <a:extLst>
                  <a:ext uri="{FF2B5EF4-FFF2-40B4-BE49-F238E27FC236}">
                    <a16:creationId xmlns:a16="http://schemas.microsoft.com/office/drawing/2014/main" id="{97D6BAA9-F55D-47C9-8D9C-A08F1BB2AB55}"/>
                  </a:ext>
                </a:extLst>
              </p:cNvPr>
              <p:cNvSpPr/>
              <p:nvPr/>
            </p:nvSpPr>
            <p:spPr>
              <a:xfrm>
                <a:off x="8309072" y="3772271"/>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2" name="Freeform: Shape 6151">
                <a:extLst>
                  <a:ext uri="{FF2B5EF4-FFF2-40B4-BE49-F238E27FC236}">
                    <a16:creationId xmlns:a16="http://schemas.microsoft.com/office/drawing/2014/main" id="{8F49D3CD-5BF7-246A-9961-76186440BE7C}"/>
                  </a:ext>
                </a:extLst>
              </p:cNvPr>
              <p:cNvSpPr/>
              <p:nvPr/>
            </p:nvSpPr>
            <p:spPr>
              <a:xfrm>
                <a:off x="8197880" y="3772271"/>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3" name="Freeform: Shape 6152">
                <a:extLst>
                  <a:ext uri="{FF2B5EF4-FFF2-40B4-BE49-F238E27FC236}">
                    <a16:creationId xmlns:a16="http://schemas.microsoft.com/office/drawing/2014/main" id="{C6C404A2-314C-3C20-F3F5-BE3E9E3F2E3A}"/>
                  </a:ext>
                </a:extLst>
              </p:cNvPr>
              <p:cNvSpPr/>
              <p:nvPr/>
            </p:nvSpPr>
            <p:spPr>
              <a:xfrm>
                <a:off x="8309072" y="381232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4" name="Freeform: Shape 6153">
                <a:extLst>
                  <a:ext uri="{FF2B5EF4-FFF2-40B4-BE49-F238E27FC236}">
                    <a16:creationId xmlns:a16="http://schemas.microsoft.com/office/drawing/2014/main" id="{3A325BA1-5964-68F8-83C9-21E7E3AE5441}"/>
                  </a:ext>
                </a:extLst>
              </p:cNvPr>
              <p:cNvSpPr/>
              <p:nvPr/>
            </p:nvSpPr>
            <p:spPr>
              <a:xfrm>
                <a:off x="8197880" y="3812329"/>
                <a:ext cx="50457" cy="7876"/>
              </a:xfrm>
              <a:custGeom>
                <a:avLst/>
                <a:gdLst>
                  <a:gd name="connsiteX0" fmla="*/ 0 w 48285"/>
                  <a:gd name="connsiteY0" fmla="*/ 0 h 7537"/>
                  <a:gd name="connsiteX1" fmla="*/ 48286 w 48285"/>
                  <a:gd name="connsiteY1" fmla="*/ 0 h 7537"/>
                  <a:gd name="connsiteX2" fmla="*/ 48286 w 48285"/>
                  <a:gd name="connsiteY2" fmla="*/ 7537 h 7537"/>
                  <a:gd name="connsiteX3" fmla="*/ 0 w 48285"/>
                  <a:gd name="connsiteY3" fmla="*/ 7537 h 7537"/>
                </a:gdLst>
                <a:ahLst/>
                <a:cxnLst>
                  <a:cxn ang="0">
                    <a:pos x="connsiteX0" y="connsiteY0"/>
                  </a:cxn>
                  <a:cxn ang="0">
                    <a:pos x="connsiteX1" y="connsiteY1"/>
                  </a:cxn>
                  <a:cxn ang="0">
                    <a:pos x="connsiteX2" y="connsiteY2"/>
                  </a:cxn>
                  <a:cxn ang="0">
                    <a:pos x="connsiteX3" y="connsiteY3"/>
                  </a:cxn>
                </a:cxnLst>
                <a:rect l="l" t="t" r="r" b="b"/>
                <a:pathLst>
                  <a:path w="48285" h="7537">
                    <a:moveTo>
                      <a:pt x="0" y="0"/>
                    </a:moveTo>
                    <a:lnTo>
                      <a:pt x="48286" y="0"/>
                    </a:lnTo>
                    <a:lnTo>
                      <a:pt x="48286" y="7537"/>
                    </a:lnTo>
                    <a:lnTo>
                      <a:pt x="0" y="7537"/>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5" name="Freeform: Shape 6154">
                <a:extLst>
                  <a:ext uri="{FF2B5EF4-FFF2-40B4-BE49-F238E27FC236}">
                    <a16:creationId xmlns:a16="http://schemas.microsoft.com/office/drawing/2014/main" id="{C559E938-8ABA-531F-AD17-36FD10A57433}"/>
                  </a:ext>
                </a:extLst>
              </p:cNvPr>
              <p:cNvSpPr/>
              <p:nvPr/>
            </p:nvSpPr>
            <p:spPr>
              <a:xfrm>
                <a:off x="8217602" y="349884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6" name="Freeform: Shape 6155">
                <a:extLst>
                  <a:ext uri="{FF2B5EF4-FFF2-40B4-BE49-F238E27FC236}">
                    <a16:creationId xmlns:a16="http://schemas.microsoft.com/office/drawing/2014/main" id="{93A59C44-0FCE-E198-ED0B-FF05F534B5C7}"/>
                  </a:ext>
                </a:extLst>
              </p:cNvPr>
              <p:cNvSpPr/>
              <p:nvPr/>
            </p:nvSpPr>
            <p:spPr>
              <a:xfrm>
                <a:off x="8217602" y="3344367"/>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7" name="Freeform: Shape 6156">
                <a:extLst>
                  <a:ext uri="{FF2B5EF4-FFF2-40B4-BE49-F238E27FC236}">
                    <a16:creationId xmlns:a16="http://schemas.microsoft.com/office/drawing/2014/main" id="{A0B62109-5CBC-DD57-9DDB-E02BEADE8FA0}"/>
                  </a:ext>
                </a:extLst>
              </p:cNvPr>
              <p:cNvSpPr/>
              <p:nvPr/>
            </p:nvSpPr>
            <p:spPr>
              <a:xfrm>
                <a:off x="8217602" y="3384548"/>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8" name="Freeform: Shape 6157">
                <a:extLst>
                  <a:ext uri="{FF2B5EF4-FFF2-40B4-BE49-F238E27FC236}">
                    <a16:creationId xmlns:a16="http://schemas.microsoft.com/office/drawing/2014/main" id="{FE00E485-F70C-BCDD-8348-CCD80F03E462}"/>
                  </a:ext>
                </a:extLst>
              </p:cNvPr>
              <p:cNvSpPr/>
              <p:nvPr/>
            </p:nvSpPr>
            <p:spPr>
              <a:xfrm>
                <a:off x="8217602" y="3424699"/>
                <a:ext cx="123405" cy="24398"/>
              </a:xfrm>
              <a:custGeom>
                <a:avLst/>
                <a:gdLst>
                  <a:gd name="connsiteX0" fmla="*/ 0 w 118094"/>
                  <a:gd name="connsiteY0" fmla="*/ 0 h 23348"/>
                  <a:gd name="connsiteX1" fmla="*/ 118095 w 118094"/>
                  <a:gd name="connsiteY1" fmla="*/ 0 h 23348"/>
                  <a:gd name="connsiteX2" fmla="*/ 118095 w 118094"/>
                  <a:gd name="connsiteY2" fmla="*/ 23348 h 23348"/>
                  <a:gd name="connsiteX3" fmla="*/ 0 w 118094"/>
                  <a:gd name="connsiteY3" fmla="*/ 23348 h 23348"/>
                </a:gdLst>
                <a:ahLst/>
                <a:cxnLst>
                  <a:cxn ang="0">
                    <a:pos x="connsiteX0" y="connsiteY0"/>
                  </a:cxn>
                  <a:cxn ang="0">
                    <a:pos x="connsiteX1" y="connsiteY1"/>
                  </a:cxn>
                  <a:cxn ang="0">
                    <a:pos x="connsiteX2" y="connsiteY2"/>
                  </a:cxn>
                  <a:cxn ang="0">
                    <a:pos x="connsiteX3" y="connsiteY3"/>
                  </a:cxn>
                </a:cxnLst>
                <a:rect l="l" t="t" r="r" b="b"/>
                <a:pathLst>
                  <a:path w="118094" h="23348">
                    <a:moveTo>
                      <a:pt x="0" y="0"/>
                    </a:moveTo>
                    <a:lnTo>
                      <a:pt x="118095" y="0"/>
                    </a:lnTo>
                    <a:lnTo>
                      <a:pt x="118095" y="23348"/>
                    </a:lnTo>
                    <a:lnTo>
                      <a:pt x="0" y="23348"/>
                    </a:lnTo>
                    <a:close/>
                  </a:path>
                </a:pathLst>
              </a:custGeom>
              <a:noFill/>
              <a:ln w="714" cap="flat">
                <a:solidFill>
                  <a:schemeClr val="accent4">
                    <a:lumMod val="60000"/>
                    <a:lumOff val="40000"/>
                  </a:schemeClr>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59" name="Freeform: Shape 6158">
                <a:extLst>
                  <a:ext uri="{FF2B5EF4-FFF2-40B4-BE49-F238E27FC236}">
                    <a16:creationId xmlns:a16="http://schemas.microsoft.com/office/drawing/2014/main" id="{31754799-3C9B-7B50-4854-97D752E20BFF}"/>
                  </a:ext>
                </a:extLst>
              </p:cNvPr>
              <p:cNvSpPr/>
              <p:nvPr/>
            </p:nvSpPr>
            <p:spPr>
              <a:xfrm>
                <a:off x="8382605" y="3215946"/>
                <a:ext cx="72702" cy="652348"/>
              </a:xfrm>
              <a:custGeom>
                <a:avLst/>
                <a:gdLst>
                  <a:gd name="connsiteX0" fmla="*/ 0 w 69573"/>
                  <a:gd name="connsiteY0" fmla="*/ 76904 h 624273"/>
                  <a:gd name="connsiteX1" fmla="*/ 68660 w 69573"/>
                  <a:gd name="connsiteY1" fmla="*/ 0 h 624273"/>
                  <a:gd name="connsiteX2" fmla="*/ 69573 w 69573"/>
                  <a:gd name="connsiteY2" fmla="*/ 540067 h 624273"/>
                  <a:gd name="connsiteX3" fmla="*/ 0 w 69573"/>
                  <a:gd name="connsiteY3" fmla="*/ 624273 h 624273"/>
                </a:gdLst>
                <a:ahLst/>
                <a:cxnLst>
                  <a:cxn ang="0">
                    <a:pos x="connsiteX0" y="connsiteY0"/>
                  </a:cxn>
                  <a:cxn ang="0">
                    <a:pos x="connsiteX1" y="connsiteY1"/>
                  </a:cxn>
                  <a:cxn ang="0">
                    <a:pos x="connsiteX2" y="connsiteY2"/>
                  </a:cxn>
                  <a:cxn ang="0">
                    <a:pos x="connsiteX3" y="connsiteY3"/>
                  </a:cxn>
                </a:cxnLst>
                <a:rect l="l" t="t" r="r" b="b"/>
                <a:pathLst>
                  <a:path w="69573" h="624273">
                    <a:moveTo>
                      <a:pt x="0" y="76904"/>
                    </a:moveTo>
                    <a:lnTo>
                      <a:pt x="68660" y="0"/>
                    </a:lnTo>
                    <a:lnTo>
                      <a:pt x="69573" y="540067"/>
                    </a:lnTo>
                    <a:lnTo>
                      <a:pt x="0" y="624273"/>
                    </a:ln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0" name="Freeform: Shape 6159">
                <a:extLst>
                  <a:ext uri="{FF2B5EF4-FFF2-40B4-BE49-F238E27FC236}">
                    <a16:creationId xmlns:a16="http://schemas.microsoft.com/office/drawing/2014/main" id="{0F8562C1-D15C-5B3F-55BC-32000A9FE009}"/>
                  </a:ext>
                </a:extLst>
              </p:cNvPr>
              <p:cNvSpPr/>
              <p:nvPr/>
            </p:nvSpPr>
            <p:spPr>
              <a:xfrm>
                <a:off x="8273567" y="3692770"/>
                <a:ext cx="19137" cy="19137"/>
              </a:xfrm>
              <a:custGeom>
                <a:avLst/>
                <a:gdLst>
                  <a:gd name="connsiteX0" fmla="*/ 18313 w 18313"/>
                  <a:gd name="connsiteY0" fmla="*/ 9157 h 18313"/>
                  <a:gd name="connsiteX1" fmla="*/ 9157 w 18313"/>
                  <a:gd name="connsiteY1" fmla="*/ 18313 h 18313"/>
                  <a:gd name="connsiteX2" fmla="*/ 0 w 18313"/>
                  <a:gd name="connsiteY2" fmla="*/ 9157 h 18313"/>
                  <a:gd name="connsiteX3" fmla="*/ 9157 w 18313"/>
                  <a:gd name="connsiteY3" fmla="*/ 0 h 18313"/>
                  <a:gd name="connsiteX4" fmla="*/ 18313 w 18313"/>
                  <a:gd name="connsiteY4" fmla="*/ 9157 h 18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13" h="18313">
                    <a:moveTo>
                      <a:pt x="18313" y="9157"/>
                    </a:moveTo>
                    <a:cubicBezTo>
                      <a:pt x="18313" y="14214"/>
                      <a:pt x="14214" y="18313"/>
                      <a:pt x="9157" y="18313"/>
                    </a:cubicBezTo>
                    <a:cubicBezTo>
                      <a:pt x="4100" y="18313"/>
                      <a:pt x="0" y="14214"/>
                      <a:pt x="0" y="9157"/>
                    </a:cubicBezTo>
                    <a:cubicBezTo>
                      <a:pt x="0" y="4100"/>
                      <a:pt x="4100" y="0"/>
                      <a:pt x="9157" y="0"/>
                    </a:cubicBezTo>
                    <a:cubicBezTo>
                      <a:pt x="14214" y="0"/>
                      <a:pt x="18313" y="4100"/>
                      <a:pt x="18313" y="9157"/>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1" name="Freeform: Shape 6160">
                <a:extLst>
                  <a:ext uri="{FF2B5EF4-FFF2-40B4-BE49-F238E27FC236}">
                    <a16:creationId xmlns:a16="http://schemas.microsoft.com/office/drawing/2014/main" id="{1929B8F5-E8FB-CF84-9988-0712A2B68890}"/>
                  </a:ext>
                </a:extLst>
              </p:cNvPr>
              <p:cNvSpPr/>
              <p:nvPr/>
            </p:nvSpPr>
            <p:spPr>
              <a:xfrm>
                <a:off x="8277167" y="3724706"/>
                <a:ext cx="11937" cy="11937"/>
              </a:xfrm>
              <a:custGeom>
                <a:avLst/>
                <a:gdLst>
                  <a:gd name="connsiteX0" fmla="*/ 11424 w 11423"/>
                  <a:gd name="connsiteY0" fmla="*/ 5712 h 11423"/>
                  <a:gd name="connsiteX1" fmla="*/ 5712 w 11423"/>
                  <a:gd name="connsiteY1" fmla="*/ 11424 h 11423"/>
                  <a:gd name="connsiteX2" fmla="*/ 0 w 11423"/>
                  <a:gd name="connsiteY2" fmla="*/ 5712 h 11423"/>
                  <a:gd name="connsiteX3" fmla="*/ 5712 w 11423"/>
                  <a:gd name="connsiteY3" fmla="*/ 0 h 11423"/>
                  <a:gd name="connsiteX4" fmla="*/ 11424 w 11423"/>
                  <a:gd name="connsiteY4" fmla="*/ 5712 h 11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23" h="11423">
                    <a:moveTo>
                      <a:pt x="11424" y="5712"/>
                    </a:moveTo>
                    <a:cubicBezTo>
                      <a:pt x="11424" y="8866"/>
                      <a:pt x="8866" y="11424"/>
                      <a:pt x="5712" y="11424"/>
                    </a:cubicBezTo>
                    <a:cubicBezTo>
                      <a:pt x="2557" y="11424"/>
                      <a:pt x="0" y="8866"/>
                      <a:pt x="0" y="5712"/>
                    </a:cubicBezTo>
                    <a:cubicBezTo>
                      <a:pt x="0" y="2557"/>
                      <a:pt x="2557" y="0"/>
                      <a:pt x="5712" y="0"/>
                    </a:cubicBezTo>
                    <a:cubicBezTo>
                      <a:pt x="8866" y="0"/>
                      <a:pt x="11424" y="2557"/>
                      <a:pt x="11424" y="571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162" name="Freeform: Shape 6161">
                <a:extLst>
                  <a:ext uri="{FF2B5EF4-FFF2-40B4-BE49-F238E27FC236}">
                    <a16:creationId xmlns:a16="http://schemas.microsoft.com/office/drawing/2014/main" id="{2EDDB665-9D0D-E501-C94D-A4FB838D64A4}"/>
                  </a:ext>
                </a:extLst>
              </p:cNvPr>
              <p:cNvSpPr/>
              <p:nvPr/>
            </p:nvSpPr>
            <p:spPr>
              <a:xfrm>
                <a:off x="8178866" y="3214993"/>
                <a:ext cx="275486" cy="83224"/>
              </a:xfrm>
              <a:custGeom>
                <a:avLst/>
                <a:gdLst>
                  <a:gd name="connsiteX0" fmla="*/ 194969 w 263629"/>
                  <a:gd name="connsiteY0" fmla="*/ 79642 h 79642"/>
                  <a:gd name="connsiteX1" fmla="*/ 263630 w 263629"/>
                  <a:gd name="connsiteY1" fmla="*/ 0 h 79642"/>
                  <a:gd name="connsiteX2" fmla="*/ 68660 w 263629"/>
                  <a:gd name="connsiteY2" fmla="*/ 913 h 79642"/>
                  <a:gd name="connsiteX3" fmla="*/ 0 w 263629"/>
                  <a:gd name="connsiteY3" fmla="*/ 78730 h 79642"/>
                  <a:gd name="connsiteX4" fmla="*/ 194969 w 263629"/>
                  <a:gd name="connsiteY4" fmla="*/ 79642 h 79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629" h="79642">
                    <a:moveTo>
                      <a:pt x="194969" y="79642"/>
                    </a:moveTo>
                    <a:lnTo>
                      <a:pt x="263630" y="0"/>
                    </a:lnTo>
                    <a:lnTo>
                      <a:pt x="68660" y="913"/>
                    </a:lnTo>
                    <a:lnTo>
                      <a:pt x="0" y="78730"/>
                    </a:lnTo>
                    <a:cubicBezTo>
                      <a:pt x="0" y="78730"/>
                      <a:pt x="194969" y="77817"/>
                      <a:pt x="194969" y="79642"/>
                    </a:cubicBezTo>
                    <a:close/>
                  </a:path>
                </a:pathLst>
              </a:custGeom>
              <a:solidFill>
                <a:schemeClr val="bg1">
                  <a:lumMod val="75000"/>
                </a:schemeClr>
              </a:solidFill>
              <a:ln w="2858"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164" name="Group 163">
              <a:extLst>
                <a:ext uri="{FF2B5EF4-FFF2-40B4-BE49-F238E27FC236}">
                  <a16:creationId xmlns:a16="http://schemas.microsoft.com/office/drawing/2014/main" id="{EB4A2EEE-0E94-6041-BBA2-A2ADF548D70D}"/>
                </a:ext>
              </a:extLst>
            </p:cNvPr>
            <p:cNvGrpSpPr/>
            <p:nvPr/>
          </p:nvGrpSpPr>
          <p:grpSpPr>
            <a:xfrm>
              <a:off x="1673154" y="8942277"/>
              <a:ext cx="487745" cy="782364"/>
              <a:chOff x="5571410" y="3957322"/>
              <a:chExt cx="487745" cy="782364"/>
            </a:xfrm>
          </p:grpSpPr>
          <p:sp>
            <p:nvSpPr>
              <p:cNvPr id="166" name="Freeform: Shape 165">
                <a:extLst>
                  <a:ext uri="{FF2B5EF4-FFF2-40B4-BE49-F238E27FC236}">
                    <a16:creationId xmlns:a16="http://schemas.microsoft.com/office/drawing/2014/main" id="{B20EF63E-5BDF-2453-F71F-E35393F0C2F4}"/>
                  </a:ext>
                </a:extLst>
              </p:cNvPr>
              <p:cNvSpPr/>
              <p:nvPr/>
            </p:nvSpPr>
            <p:spPr>
              <a:xfrm>
                <a:off x="5571410" y="3957322"/>
                <a:ext cx="368821" cy="756838"/>
              </a:xfrm>
              <a:custGeom>
                <a:avLst/>
                <a:gdLst>
                  <a:gd name="connsiteX0" fmla="*/ 352948 w 352947"/>
                  <a:gd name="connsiteY0" fmla="*/ 724267 h 724266"/>
                  <a:gd name="connsiteX1" fmla="*/ 1148 w 352947"/>
                  <a:gd name="connsiteY1" fmla="*/ 698984 h 724266"/>
                  <a:gd name="connsiteX2" fmla="*/ 0 w 352947"/>
                  <a:gd name="connsiteY2" fmla="*/ 2882 h 724266"/>
                  <a:gd name="connsiteX3" fmla="*/ 352948 w 352947"/>
                  <a:gd name="connsiteY3" fmla="*/ 0 h 724266"/>
                </a:gdLst>
                <a:ahLst/>
                <a:cxnLst>
                  <a:cxn ang="0">
                    <a:pos x="connsiteX0" y="connsiteY0"/>
                  </a:cxn>
                  <a:cxn ang="0">
                    <a:pos x="connsiteX1" y="connsiteY1"/>
                  </a:cxn>
                  <a:cxn ang="0">
                    <a:pos x="connsiteX2" y="connsiteY2"/>
                  </a:cxn>
                  <a:cxn ang="0">
                    <a:pos x="connsiteX3" y="connsiteY3"/>
                  </a:cxn>
                </a:cxnLst>
                <a:rect l="l" t="t" r="r" b="b"/>
                <a:pathLst>
                  <a:path w="352947" h="724266">
                    <a:moveTo>
                      <a:pt x="352948" y="724267"/>
                    </a:moveTo>
                    <a:lnTo>
                      <a:pt x="1148" y="698984"/>
                    </a:lnTo>
                    <a:lnTo>
                      <a:pt x="0" y="2882"/>
                    </a:lnTo>
                    <a:lnTo>
                      <a:pt x="352948" y="0"/>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 name="Freeform: Shape 166">
                <a:extLst>
                  <a:ext uri="{FF2B5EF4-FFF2-40B4-BE49-F238E27FC236}">
                    <a16:creationId xmlns:a16="http://schemas.microsoft.com/office/drawing/2014/main" id="{7CD0C66D-D45E-9519-B2BA-B64E3E547513}"/>
                  </a:ext>
                </a:extLst>
              </p:cNvPr>
              <p:cNvSpPr/>
              <p:nvPr/>
            </p:nvSpPr>
            <p:spPr>
              <a:xfrm>
                <a:off x="5587619" y="4686079"/>
                <a:ext cx="5011" cy="17471"/>
              </a:xfrm>
              <a:custGeom>
                <a:avLst/>
                <a:gdLst>
                  <a:gd name="connsiteX0" fmla="*/ 0 w 4795"/>
                  <a:gd name="connsiteY0" fmla="*/ 59 h 16719"/>
                  <a:gd name="connsiteX1" fmla="*/ 0 w 4795"/>
                  <a:gd name="connsiteY1" fmla="*/ 16719 h 16719"/>
                  <a:gd name="connsiteX2" fmla="*/ 4795 w 4795"/>
                  <a:gd name="connsiteY2" fmla="*/ 16719 h 16719"/>
                  <a:gd name="connsiteX3" fmla="*/ 4795 w 4795"/>
                  <a:gd name="connsiteY3" fmla="*/ 239 h 16719"/>
                  <a:gd name="connsiteX4" fmla="*/ 0 w 4795"/>
                  <a:gd name="connsiteY4" fmla="*/ 59 h 16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5" h="16719">
                    <a:moveTo>
                      <a:pt x="0" y="59"/>
                    </a:moveTo>
                    <a:lnTo>
                      <a:pt x="0" y="16719"/>
                    </a:lnTo>
                    <a:lnTo>
                      <a:pt x="4795" y="16719"/>
                    </a:lnTo>
                    <a:lnTo>
                      <a:pt x="4795" y="239"/>
                    </a:lnTo>
                    <a:cubicBezTo>
                      <a:pt x="4795" y="239"/>
                      <a:pt x="0" y="-143"/>
                      <a:pt x="0" y="59"/>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 name="Freeform: Shape 167">
                <a:extLst>
                  <a:ext uri="{FF2B5EF4-FFF2-40B4-BE49-F238E27FC236}">
                    <a16:creationId xmlns:a16="http://schemas.microsoft.com/office/drawing/2014/main" id="{C9A07B49-7AED-6D73-D353-FB2E2E7B8AEE}"/>
                  </a:ext>
                </a:extLst>
              </p:cNvPr>
              <p:cNvSpPr/>
              <p:nvPr/>
            </p:nvSpPr>
            <p:spPr>
              <a:xfrm>
                <a:off x="5578914" y="4703574"/>
                <a:ext cx="23125" cy="12704"/>
              </a:xfrm>
              <a:custGeom>
                <a:avLst/>
                <a:gdLst>
                  <a:gd name="connsiteX0" fmla="*/ 0 w 22130"/>
                  <a:gd name="connsiteY0" fmla="*/ 12157 h 12157"/>
                  <a:gd name="connsiteX1" fmla="*/ 22131 w 22130"/>
                  <a:gd name="connsiteY1" fmla="*/ 12157 h 12157"/>
                  <a:gd name="connsiteX2" fmla="*/ 13126 w 22130"/>
                  <a:gd name="connsiteY2" fmla="*/ 0 h 12157"/>
                  <a:gd name="connsiteX3" fmla="*/ 8330 w 22130"/>
                  <a:gd name="connsiteY3" fmla="*/ 0 h 12157"/>
                  <a:gd name="connsiteX4" fmla="*/ 0 w 22130"/>
                  <a:gd name="connsiteY4" fmla="*/ 12157 h 12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0" h="12157">
                    <a:moveTo>
                      <a:pt x="0" y="12157"/>
                    </a:moveTo>
                    <a:lnTo>
                      <a:pt x="22131" y="12157"/>
                    </a:lnTo>
                    <a:lnTo>
                      <a:pt x="13126" y="0"/>
                    </a:lnTo>
                    <a:lnTo>
                      <a:pt x="8330" y="0"/>
                    </a:lnTo>
                    <a:cubicBezTo>
                      <a:pt x="8330" y="-23"/>
                      <a:pt x="0" y="12045"/>
                      <a:pt x="0" y="12157"/>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 name="Freeform: Shape 168">
                <a:extLst>
                  <a:ext uri="{FF2B5EF4-FFF2-40B4-BE49-F238E27FC236}">
                    <a16:creationId xmlns:a16="http://schemas.microsoft.com/office/drawing/2014/main" id="{0C67FB3F-F8D2-895A-ED53-5F6B1B164ED0}"/>
                  </a:ext>
                </a:extLst>
              </p:cNvPr>
              <p:cNvSpPr/>
              <p:nvPr/>
            </p:nvSpPr>
            <p:spPr>
              <a:xfrm>
                <a:off x="5928210" y="4709499"/>
                <a:ext cx="5011" cy="17459"/>
              </a:xfrm>
              <a:custGeom>
                <a:avLst/>
                <a:gdLst>
                  <a:gd name="connsiteX0" fmla="*/ 0 w 4795"/>
                  <a:gd name="connsiteY0" fmla="*/ 48 h 16708"/>
                  <a:gd name="connsiteX1" fmla="*/ 0 w 4795"/>
                  <a:gd name="connsiteY1" fmla="*/ 16709 h 16708"/>
                  <a:gd name="connsiteX2" fmla="*/ 4795 w 4795"/>
                  <a:gd name="connsiteY2" fmla="*/ 16709 h 16708"/>
                  <a:gd name="connsiteX3" fmla="*/ 4795 w 4795"/>
                  <a:gd name="connsiteY3" fmla="*/ 228 h 16708"/>
                  <a:gd name="connsiteX4" fmla="*/ 0 w 4795"/>
                  <a:gd name="connsiteY4" fmla="*/ 48 h 16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5" h="16708">
                    <a:moveTo>
                      <a:pt x="0" y="48"/>
                    </a:moveTo>
                    <a:lnTo>
                      <a:pt x="0" y="16709"/>
                    </a:lnTo>
                    <a:lnTo>
                      <a:pt x="4795" y="16709"/>
                    </a:lnTo>
                    <a:lnTo>
                      <a:pt x="4795" y="228"/>
                    </a:lnTo>
                    <a:cubicBezTo>
                      <a:pt x="4795" y="251"/>
                      <a:pt x="0" y="-132"/>
                      <a:pt x="0" y="48"/>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 name="Freeform: Shape 169">
                <a:extLst>
                  <a:ext uri="{FF2B5EF4-FFF2-40B4-BE49-F238E27FC236}">
                    <a16:creationId xmlns:a16="http://schemas.microsoft.com/office/drawing/2014/main" id="{B24BD61D-BC9F-20A1-BCA0-491FA8955596}"/>
                  </a:ext>
                </a:extLst>
              </p:cNvPr>
              <p:cNvSpPr/>
              <p:nvPr/>
            </p:nvSpPr>
            <p:spPr>
              <a:xfrm>
                <a:off x="5919505" y="4726982"/>
                <a:ext cx="23125" cy="12704"/>
              </a:xfrm>
              <a:custGeom>
                <a:avLst/>
                <a:gdLst>
                  <a:gd name="connsiteX0" fmla="*/ 0 w 22130"/>
                  <a:gd name="connsiteY0" fmla="*/ 12157 h 12157"/>
                  <a:gd name="connsiteX1" fmla="*/ 22131 w 22130"/>
                  <a:gd name="connsiteY1" fmla="*/ 12157 h 12157"/>
                  <a:gd name="connsiteX2" fmla="*/ 13125 w 22130"/>
                  <a:gd name="connsiteY2" fmla="*/ 0 h 12157"/>
                  <a:gd name="connsiteX3" fmla="*/ 8330 w 22130"/>
                  <a:gd name="connsiteY3" fmla="*/ 0 h 12157"/>
                  <a:gd name="connsiteX4" fmla="*/ 0 w 22130"/>
                  <a:gd name="connsiteY4" fmla="*/ 12157 h 12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0" h="12157">
                    <a:moveTo>
                      <a:pt x="0" y="12157"/>
                    </a:moveTo>
                    <a:lnTo>
                      <a:pt x="22131" y="12157"/>
                    </a:lnTo>
                    <a:lnTo>
                      <a:pt x="13125" y="0"/>
                    </a:lnTo>
                    <a:lnTo>
                      <a:pt x="8330" y="0"/>
                    </a:lnTo>
                    <a:cubicBezTo>
                      <a:pt x="8330" y="0"/>
                      <a:pt x="0" y="12067"/>
                      <a:pt x="0" y="12157"/>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 name="Freeform: Shape 170">
                <a:extLst>
                  <a:ext uri="{FF2B5EF4-FFF2-40B4-BE49-F238E27FC236}">
                    <a16:creationId xmlns:a16="http://schemas.microsoft.com/office/drawing/2014/main" id="{B8C3641D-F2C6-A2CD-B784-E1D0CC691590}"/>
                  </a:ext>
                </a:extLst>
              </p:cNvPr>
              <p:cNvSpPr/>
              <p:nvPr/>
            </p:nvSpPr>
            <p:spPr>
              <a:xfrm>
                <a:off x="6033936" y="4658647"/>
                <a:ext cx="5011" cy="17471"/>
              </a:xfrm>
              <a:custGeom>
                <a:avLst/>
                <a:gdLst>
                  <a:gd name="connsiteX0" fmla="*/ 0 w 4795"/>
                  <a:gd name="connsiteY0" fmla="*/ 59 h 16719"/>
                  <a:gd name="connsiteX1" fmla="*/ 0 w 4795"/>
                  <a:gd name="connsiteY1" fmla="*/ 16719 h 16719"/>
                  <a:gd name="connsiteX2" fmla="*/ 4795 w 4795"/>
                  <a:gd name="connsiteY2" fmla="*/ 16719 h 16719"/>
                  <a:gd name="connsiteX3" fmla="*/ 4795 w 4795"/>
                  <a:gd name="connsiteY3" fmla="*/ 239 h 16719"/>
                  <a:gd name="connsiteX4" fmla="*/ 0 w 4795"/>
                  <a:gd name="connsiteY4" fmla="*/ 59 h 16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5" h="16719">
                    <a:moveTo>
                      <a:pt x="0" y="59"/>
                    </a:moveTo>
                    <a:lnTo>
                      <a:pt x="0" y="16719"/>
                    </a:lnTo>
                    <a:lnTo>
                      <a:pt x="4795" y="16719"/>
                    </a:lnTo>
                    <a:lnTo>
                      <a:pt x="4795" y="239"/>
                    </a:lnTo>
                    <a:cubicBezTo>
                      <a:pt x="4773" y="239"/>
                      <a:pt x="0" y="-143"/>
                      <a:pt x="0" y="59"/>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 name="Freeform: Shape 171">
                <a:extLst>
                  <a:ext uri="{FF2B5EF4-FFF2-40B4-BE49-F238E27FC236}">
                    <a16:creationId xmlns:a16="http://schemas.microsoft.com/office/drawing/2014/main" id="{45FEE588-5CC5-3332-926E-E0027BAABD17}"/>
                  </a:ext>
                </a:extLst>
              </p:cNvPr>
              <p:cNvSpPr/>
              <p:nvPr/>
            </p:nvSpPr>
            <p:spPr>
              <a:xfrm>
                <a:off x="6025208" y="4676142"/>
                <a:ext cx="23125" cy="12704"/>
              </a:xfrm>
              <a:custGeom>
                <a:avLst/>
                <a:gdLst>
                  <a:gd name="connsiteX0" fmla="*/ 0 w 22130"/>
                  <a:gd name="connsiteY0" fmla="*/ 12157 h 12157"/>
                  <a:gd name="connsiteX1" fmla="*/ 22131 w 22130"/>
                  <a:gd name="connsiteY1" fmla="*/ 12157 h 12157"/>
                  <a:gd name="connsiteX2" fmla="*/ 13126 w 22130"/>
                  <a:gd name="connsiteY2" fmla="*/ 0 h 12157"/>
                  <a:gd name="connsiteX3" fmla="*/ 8330 w 22130"/>
                  <a:gd name="connsiteY3" fmla="*/ 0 h 12157"/>
                  <a:gd name="connsiteX4" fmla="*/ 0 w 22130"/>
                  <a:gd name="connsiteY4" fmla="*/ 12157 h 12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0" h="12157">
                    <a:moveTo>
                      <a:pt x="0" y="12157"/>
                    </a:moveTo>
                    <a:lnTo>
                      <a:pt x="22131" y="12157"/>
                    </a:lnTo>
                    <a:lnTo>
                      <a:pt x="13126" y="0"/>
                    </a:lnTo>
                    <a:lnTo>
                      <a:pt x="8330" y="0"/>
                    </a:lnTo>
                    <a:cubicBezTo>
                      <a:pt x="8353" y="-23"/>
                      <a:pt x="0" y="12045"/>
                      <a:pt x="0" y="12157"/>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 name="Freeform: Shape 172">
                <a:extLst>
                  <a:ext uri="{FF2B5EF4-FFF2-40B4-BE49-F238E27FC236}">
                    <a16:creationId xmlns:a16="http://schemas.microsoft.com/office/drawing/2014/main" id="{A6A91616-0864-7311-9872-0E96E2238ED9}"/>
                  </a:ext>
                </a:extLst>
              </p:cNvPr>
              <p:cNvSpPr/>
              <p:nvPr/>
            </p:nvSpPr>
            <p:spPr>
              <a:xfrm>
                <a:off x="5939830" y="3957322"/>
                <a:ext cx="119325" cy="756650"/>
              </a:xfrm>
              <a:custGeom>
                <a:avLst/>
                <a:gdLst>
                  <a:gd name="connsiteX0" fmla="*/ 0 w 114189"/>
                  <a:gd name="connsiteY0" fmla="*/ 724086 h 724086"/>
                  <a:gd name="connsiteX1" fmla="*/ 114190 w 114189"/>
                  <a:gd name="connsiteY1" fmla="*/ 670234 h 724086"/>
                  <a:gd name="connsiteX2" fmla="*/ 114190 w 114189"/>
                  <a:gd name="connsiteY2" fmla="*/ 6889 h 724086"/>
                  <a:gd name="connsiteX3" fmla="*/ 0 w 114189"/>
                  <a:gd name="connsiteY3" fmla="*/ 0 h 724086"/>
                </a:gdLst>
                <a:ahLst/>
                <a:cxnLst>
                  <a:cxn ang="0">
                    <a:pos x="connsiteX0" y="connsiteY0"/>
                  </a:cxn>
                  <a:cxn ang="0">
                    <a:pos x="connsiteX1" y="connsiteY1"/>
                  </a:cxn>
                  <a:cxn ang="0">
                    <a:pos x="connsiteX2" y="connsiteY2"/>
                  </a:cxn>
                  <a:cxn ang="0">
                    <a:pos x="connsiteX3" y="connsiteY3"/>
                  </a:cxn>
                </a:cxnLst>
                <a:rect l="l" t="t" r="r" b="b"/>
                <a:pathLst>
                  <a:path w="114189" h="724086">
                    <a:moveTo>
                      <a:pt x="0" y="724086"/>
                    </a:moveTo>
                    <a:lnTo>
                      <a:pt x="114190" y="670234"/>
                    </a:lnTo>
                    <a:lnTo>
                      <a:pt x="114190" y="6889"/>
                    </a:lnTo>
                    <a:lnTo>
                      <a:pt x="0" y="0"/>
                    </a:ln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 name="Freeform: Shape 173">
                <a:extLst>
                  <a:ext uri="{FF2B5EF4-FFF2-40B4-BE49-F238E27FC236}">
                    <a16:creationId xmlns:a16="http://schemas.microsoft.com/office/drawing/2014/main" id="{187A2AF6-0DA8-9367-FE42-1B22E66D0BB5}"/>
                  </a:ext>
                </a:extLst>
              </p:cNvPr>
              <p:cNvSpPr/>
              <p:nvPr/>
            </p:nvSpPr>
            <p:spPr>
              <a:xfrm>
                <a:off x="5939830" y="3957322"/>
                <a:ext cx="9198" cy="749027"/>
              </a:xfrm>
              <a:custGeom>
                <a:avLst/>
                <a:gdLst>
                  <a:gd name="connsiteX0" fmla="*/ 0 w 8802"/>
                  <a:gd name="connsiteY0" fmla="*/ 716792 h 716791"/>
                  <a:gd name="connsiteX1" fmla="*/ 7452 w 8802"/>
                  <a:gd name="connsiteY1" fmla="*/ 713550 h 716791"/>
                  <a:gd name="connsiteX2" fmla="*/ 8803 w 8802"/>
                  <a:gd name="connsiteY2" fmla="*/ 585 h 716791"/>
                  <a:gd name="connsiteX3" fmla="*/ 0 w 8802"/>
                  <a:gd name="connsiteY3" fmla="*/ 0 h 716791"/>
                </a:gdLst>
                <a:ahLst/>
                <a:cxnLst>
                  <a:cxn ang="0">
                    <a:pos x="connsiteX0" y="connsiteY0"/>
                  </a:cxn>
                  <a:cxn ang="0">
                    <a:pos x="connsiteX1" y="connsiteY1"/>
                  </a:cxn>
                  <a:cxn ang="0">
                    <a:pos x="connsiteX2" y="connsiteY2"/>
                  </a:cxn>
                  <a:cxn ang="0">
                    <a:pos x="connsiteX3" y="connsiteY3"/>
                  </a:cxn>
                </a:cxnLst>
                <a:rect l="l" t="t" r="r" b="b"/>
                <a:pathLst>
                  <a:path w="8802" h="716791">
                    <a:moveTo>
                      <a:pt x="0" y="716792"/>
                    </a:moveTo>
                    <a:lnTo>
                      <a:pt x="7452" y="713550"/>
                    </a:lnTo>
                    <a:lnTo>
                      <a:pt x="8803" y="585"/>
                    </a:lnTo>
                    <a:lnTo>
                      <a:pt x="0" y="0"/>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 name="Freeform: Shape 174">
                <a:extLst>
                  <a:ext uri="{FF2B5EF4-FFF2-40B4-BE49-F238E27FC236}">
                    <a16:creationId xmlns:a16="http://schemas.microsoft.com/office/drawing/2014/main" id="{52B9F020-B6D7-620D-BC3E-7DB77CCCF6D6}"/>
                  </a:ext>
                </a:extLst>
              </p:cNvPr>
              <p:cNvSpPr/>
              <p:nvPr/>
            </p:nvSpPr>
            <p:spPr>
              <a:xfrm>
                <a:off x="5635683" y="4500331"/>
                <a:ext cx="161578" cy="130335"/>
              </a:xfrm>
              <a:custGeom>
                <a:avLst/>
                <a:gdLst>
                  <a:gd name="connsiteX0" fmla="*/ 563 w 154624"/>
                  <a:gd name="connsiteY0" fmla="*/ 0 h 124726"/>
                  <a:gd name="connsiteX1" fmla="*/ 0 w 154624"/>
                  <a:gd name="connsiteY1" fmla="*/ 112659 h 124726"/>
                  <a:gd name="connsiteX2" fmla="*/ 154624 w 154624"/>
                  <a:gd name="connsiteY2" fmla="*/ 124726 h 124726"/>
                  <a:gd name="connsiteX3" fmla="*/ 154624 w 154624"/>
                  <a:gd name="connsiteY3" fmla="*/ 9186 h 124726"/>
                </a:gdLst>
                <a:ahLst/>
                <a:cxnLst>
                  <a:cxn ang="0">
                    <a:pos x="connsiteX0" y="connsiteY0"/>
                  </a:cxn>
                  <a:cxn ang="0">
                    <a:pos x="connsiteX1" y="connsiteY1"/>
                  </a:cxn>
                  <a:cxn ang="0">
                    <a:pos x="connsiteX2" y="connsiteY2"/>
                  </a:cxn>
                  <a:cxn ang="0">
                    <a:pos x="connsiteX3" y="connsiteY3"/>
                  </a:cxn>
                </a:cxnLst>
                <a:rect l="l" t="t" r="r" b="b"/>
                <a:pathLst>
                  <a:path w="154624" h="124726">
                    <a:moveTo>
                      <a:pt x="563" y="0"/>
                    </a:moveTo>
                    <a:lnTo>
                      <a:pt x="0" y="112659"/>
                    </a:lnTo>
                    <a:lnTo>
                      <a:pt x="154624" y="124726"/>
                    </a:lnTo>
                    <a:lnTo>
                      <a:pt x="154624" y="9186"/>
                    </a:ln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 name="Freeform: Shape 176">
                <a:extLst>
                  <a:ext uri="{FF2B5EF4-FFF2-40B4-BE49-F238E27FC236}">
                    <a16:creationId xmlns:a16="http://schemas.microsoft.com/office/drawing/2014/main" id="{9603E127-5E23-7B28-F116-DECC6973D3D9}"/>
                  </a:ext>
                </a:extLst>
              </p:cNvPr>
              <p:cNvSpPr/>
              <p:nvPr/>
            </p:nvSpPr>
            <p:spPr>
              <a:xfrm>
                <a:off x="5666221" y="4506330"/>
                <a:ext cx="127441" cy="100315"/>
              </a:xfrm>
              <a:custGeom>
                <a:avLst/>
                <a:gdLst>
                  <a:gd name="connsiteX0" fmla="*/ 450 w 121956"/>
                  <a:gd name="connsiteY0" fmla="*/ 0 h 95998"/>
                  <a:gd name="connsiteX1" fmla="*/ 0 w 121956"/>
                  <a:gd name="connsiteY1" fmla="*/ 86700 h 95998"/>
                  <a:gd name="connsiteX2" fmla="*/ 121957 w 121956"/>
                  <a:gd name="connsiteY2" fmla="*/ 95999 h 95998"/>
                  <a:gd name="connsiteX3" fmla="*/ 121957 w 121956"/>
                  <a:gd name="connsiteY3" fmla="*/ 7092 h 95998"/>
                </a:gdLst>
                <a:ahLst/>
                <a:cxnLst>
                  <a:cxn ang="0">
                    <a:pos x="connsiteX0" y="connsiteY0"/>
                  </a:cxn>
                  <a:cxn ang="0">
                    <a:pos x="connsiteX1" y="connsiteY1"/>
                  </a:cxn>
                  <a:cxn ang="0">
                    <a:pos x="connsiteX2" y="connsiteY2"/>
                  </a:cxn>
                  <a:cxn ang="0">
                    <a:pos x="connsiteX3" y="connsiteY3"/>
                  </a:cxn>
                </a:cxnLst>
                <a:rect l="l" t="t" r="r" b="b"/>
                <a:pathLst>
                  <a:path w="121956" h="95998">
                    <a:moveTo>
                      <a:pt x="450" y="0"/>
                    </a:moveTo>
                    <a:lnTo>
                      <a:pt x="0" y="86700"/>
                    </a:lnTo>
                    <a:lnTo>
                      <a:pt x="121957" y="95999"/>
                    </a:lnTo>
                    <a:lnTo>
                      <a:pt x="121957" y="7092"/>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 name="Freeform: Shape 177">
                <a:extLst>
                  <a:ext uri="{FF2B5EF4-FFF2-40B4-BE49-F238E27FC236}">
                    <a16:creationId xmlns:a16="http://schemas.microsoft.com/office/drawing/2014/main" id="{01283A26-18C6-8DD3-90C6-7B43CB51122A}"/>
                  </a:ext>
                </a:extLst>
              </p:cNvPr>
              <p:cNvSpPr/>
              <p:nvPr/>
            </p:nvSpPr>
            <p:spPr>
              <a:xfrm>
                <a:off x="5597829" y="4002962"/>
                <a:ext cx="235451" cy="446904"/>
              </a:xfrm>
              <a:custGeom>
                <a:avLst/>
                <a:gdLst>
                  <a:gd name="connsiteX0" fmla="*/ 0 w 225317"/>
                  <a:gd name="connsiteY0" fmla="*/ 0 h 427670"/>
                  <a:gd name="connsiteX1" fmla="*/ 223021 w 225317"/>
                  <a:gd name="connsiteY1" fmla="*/ 0 h 427670"/>
                  <a:gd name="connsiteX2" fmla="*/ 225317 w 225317"/>
                  <a:gd name="connsiteY2" fmla="*/ 427671 h 427670"/>
                  <a:gd name="connsiteX3" fmla="*/ 3445 w 225317"/>
                  <a:gd name="connsiteY3" fmla="*/ 416166 h 427670"/>
                  <a:gd name="connsiteX4" fmla="*/ 0 w 225317"/>
                  <a:gd name="connsiteY4" fmla="*/ 0 h 427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317" h="427670">
                    <a:moveTo>
                      <a:pt x="0" y="0"/>
                    </a:moveTo>
                    <a:lnTo>
                      <a:pt x="223021" y="0"/>
                    </a:lnTo>
                    <a:lnTo>
                      <a:pt x="225317" y="427671"/>
                    </a:lnTo>
                    <a:lnTo>
                      <a:pt x="3445" y="416166"/>
                    </a:lnTo>
                    <a:cubicBezTo>
                      <a:pt x="3467" y="416189"/>
                      <a:pt x="0" y="2319"/>
                      <a:pt x="0" y="0"/>
                    </a:cubicBez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 name="Freeform: Shape 178">
                <a:extLst>
                  <a:ext uri="{FF2B5EF4-FFF2-40B4-BE49-F238E27FC236}">
                    <a16:creationId xmlns:a16="http://schemas.microsoft.com/office/drawing/2014/main" id="{BAD4DB2C-8199-4475-2759-FC10D1EE2C2B}"/>
                  </a:ext>
                </a:extLst>
              </p:cNvPr>
              <p:cNvSpPr/>
              <p:nvPr/>
            </p:nvSpPr>
            <p:spPr>
              <a:xfrm>
                <a:off x="5605161" y="4011973"/>
                <a:ext cx="216074" cy="125254"/>
              </a:xfrm>
              <a:custGeom>
                <a:avLst/>
                <a:gdLst>
                  <a:gd name="connsiteX0" fmla="*/ 31 w 206774"/>
                  <a:gd name="connsiteY0" fmla="*/ 0 h 119863"/>
                  <a:gd name="connsiteX1" fmla="*/ 206775 w 206774"/>
                  <a:gd name="connsiteY1" fmla="*/ 0 h 119863"/>
                  <a:gd name="connsiteX2" fmla="*/ 206775 w 206774"/>
                  <a:gd name="connsiteY2" fmla="*/ 119863 h 119863"/>
                  <a:gd name="connsiteX3" fmla="*/ 1607 w 206774"/>
                  <a:gd name="connsiteY3" fmla="*/ 119863 h 119863"/>
                  <a:gd name="connsiteX4" fmla="*/ 31 w 206774"/>
                  <a:gd name="connsiteY4" fmla="*/ 0 h 119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774" h="119863">
                    <a:moveTo>
                      <a:pt x="31" y="0"/>
                    </a:moveTo>
                    <a:lnTo>
                      <a:pt x="206775" y="0"/>
                    </a:lnTo>
                    <a:lnTo>
                      <a:pt x="206775" y="119863"/>
                    </a:lnTo>
                    <a:lnTo>
                      <a:pt x="1607" y="119863"/>
                    </a:lnTo>
                    <a:cubicBezTo>
                      <a:pt x="1607" y="119863"/>
                      <a:pt x="-262" y="315"/>
                      <a:pt x="31" y="0"/>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 name="Freeform: Shape 179">
                <a:extLst>
                  <a:ext uri="{FF2B5EF4-FFF2-40B4-BE49-F238E27FC236}">
                    <a16:creationId xmlns:a16="http://schemas.microsoft.com/office/drawing/2014/main" id="{0BD8FFFA-D701-3F81-7EDB-6DBBF79D7C91}"/>
                  </a:ext>
                </a:extLst>
              </p:cNvPr>
              <p:cNvSpPr/>
              <p:nvPr/>
            </p:nvSpPr>
            <p:spPr>
              <a:xfrm>
                <a:off x="5859388" y="4114689"/>
                <a:ext cx="50799" cy="293137"/>
              </a:xfrm>
              <a:custGeom>
                <a:avLst/>
                <a:gdLst>
                  <a:gd name="connsiteX0" fmla="*/ 321 w 48613"/>
                  <a:gd name="connsiteY0" fmla="*/ 0 h 280521"/>
                  <a:gd name="connsiteX1" fmla="*/ 48613 w 48613"/>
                  <a:gd name="connsiteY1" fmla="*/ 0 h 280521"/>
                  <a:gd name="connsiteX2" fmla="*/ 48613 w 48613"/>
                  <a:gd name="connsiteY2" fmla="*/ 280521 h 280521"/>
                  <a:gd name="connsiteX3" fmla="*/ 1470 w 48613"/>
                  <a:gd name="connsiteY3" fmla="*/ 280521 h 280521"/>
                  <a:gd name="connsiteX4" fmla="*/ 321 w 48613"/>
                  <a:gd name="connsiteY4" fmla="*/ 0 h 280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13" h="280521">
                    <a:moveTo>
                      <a:pt x="321" y="0"/>
                    </a:moveTo>
                    <a:lnTo>
                      <a:pt x="48613" y="0"/>
                    </a:lnTo>
                    <a:lnTo>
                      <a:pt x="48613" y="280521"/>
                    </a:lnTo>
                    <a:lnTo>
                      <a:pt x="1470" y="280521"/>
                    </a:lnTo>
                    <a:cubicBezTo>
                      <a:pt x="1470" y="280521"/>
                      <a:pt x="-827" y="0"/>
                      <a:pt x="321" y="0"/>
                    </a:cubicBez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 name="Freeform: Shape 180">
                <a:extLst>
                  <a:ext uri="{FF2B5EF4-FFF2-40B4-BE49-F238E27FC236}">
                    <a16:creationId xmlns:a16="http://schemas.microsoft.com/office/drawing/2014/main" id="{37CA0717-3ABD-207C-95A4-71DC8A538522}"/>
                  </a:ext>
                </a:extLst>
              </p:cNvPr>
              <p:cNvSpPr/>
              <p:nvPr/>
            </p:nvSpPr>
            <p:spPr>
              <a:xfrm>
                <a:off x="5864946" y="4379594"/>
                <a:ext cx="15998" cy="15997"/>
              </a:xfrm>
              <a:custGeom>
                <a:avLst/>
                <a:gdLst>
                  <a:gd name="connsiteX0" fmla="*/ 15309 w 15309"/>
                  <a:gd name="connsiteY0" fmla="*/ 7655 h 15309"/>
                  <a:gd name="connsiteX1" fmla="*/ 7655 w 15309"/>
                  <a:gd name="connsiteY1" fmla="*/ 15309 h 15309"/>
                  <a:gd name="connsiteX2" fmla="*/ 0 w 15309"/>
                  <a:gd name="connsiteY2" fmla="*/ 7655 h 15309"/>
                  <a:gd name="connsiteX3" fmla="*/ 7655 w 15309"/>
                  <a:gd name="connsiteY3" fmla="*/ 0 h 15309"/>
                  <a:gd name="connsiteX4" fmla="*/ 15309 w 15309"/>
                  <a:gd name="connsiteY4" fmla="*/ 7655 h 15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9" h="15309">
                    <a:moveTo>
                      <a:pt x="15309" y="7655"/>
                    </a:moveTo>
                    <a:cubicBezTo>
                      <a:pt x="15309" y="11882"/>
                      <a:pt x="11882" y="15309"/>
                      <a:pt x="7655" y="15309"/>
                    </a:cubicBezTo>
                    <a:cubicBezTo>
                      <a:pt x="3427" y="15309"/>
                      <a:pt x="0" y="11882"/>
                      <a:pt x="0" y="7655"/>
                    </a:cubicBezTo>
                    <a:cubicBezTo>
                      <a:pt x="0" y="3427"/>
                      <a:pt x="3427" y="0"/>
                      <a:pt x="7655" y="0"/>
                    </a:cubicBezTo>
                    <a:cubicBezTo>
                      <a:pt x="11882" y="0"/>
                      <a:pt x="15309" y="3427"/>
                      <a:pt x="15309" y="7655"/>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 name="Freeform: Shape 181">
                <a:extLst>
                  <a:ext uri="{FF2B5EF4-FFF2-40B4-BE49-F238E27FC236}">
                    <a16:creationId xmlns:a16="http://schemas.microsoft.com/office/drawing/2014/main" id="{41082C5A-9029-9D0E-40DC-D7F66F1462F2}"/>
                  </a:ext>
                </a:extLst>
              </p:cNvPr>
              <p:cNvSpPr/>
              <p:nvPr/>
            </p:nvSpPr>
            <p:spPr>
              <a:xfrm>
                <a:off x="5889366" y="4379594"/>
                <a:ext cx="15998" cy="15997"/>
              </a:xfrm>
              <a:custGeom>
                <a:avLst/>
                <a:gdLst>
                  <a:gd name="connsiteX0" fmla="*/ 15309 w 15309"/>
                  <a:gd name="connsiteY0" fmla="*/ 7655 h 15309"/>
                  <a:gd name="connsiteX1" fmla="*/ 7655 w 15309"/>
                  <a:gd name="connsiteY1" fmla="*/ 15309 h 15309"/>
                  <a:gd name="connsiteX2" fmla="*/ 0 w 15309"/>
                  <a:gd name="connsiteY2" fmla="*/ 7655 h 15309"/>
                  <a:gd name="connsiteX3" fmla="*/ 7655 w 15309"/>
                  <a:gd name="connsiteY3" fmla="*/ 0 h 15309"/>
                  <a:gd name="connsiteX4" fmla="*/ 15309 w 15309"/>
                  <a:gd name="connsiteY4" fmla="*/ 7655 h 15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9" h="15309">
                    <a:moveTo>
                      <a:pt x="15309" y="7655"/>
                    </a:moveTo>
                    <a:cubicBezTo>
                      <a:pt x="15309" y="11882"/>
                      <a:pt x="11882" y="15309"/>
                      <a:pt x="7655" y="15309"/>
                    </a:cubicBezTo>
                    <a:cubicBezTo>
                      <a:pt x="3427" y="15309"/>
                      <a:pt x="0" y="11882"/>
                      <a:pt x="0" y="7655"/>
                    </a:cubicBezTo>
                    <a:cubicBezTo>
                      <a:pt x="0" y="3427"/>
                      <a:pt x="3427" y="0"/>
                      <a:pt x="7655" y="0"/>
                    </a:cubicBezTo>
                    <a:cubicBezTo>
                      <a:pt x="11882" y="0"/>
                      <a:pt x="15309" y="3427"/>
                      <a:pt x="15309" y="7655"/>
                    </a:cubicBez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 name="Freeform: Shape 182">
                <a:extLst>
                  <a:ext uri="{FF2B5EF4-FFF2-40B4-BE49-F238E27FC236}">
                    <a16:creationId xmlns:a16="http://schemas.microsoft.com/office/drawing/2014/main" id="{9A0021DC-9DDC-B3CF-BC30-628B1FD39CD9}"/>
                  </a:ext>
                </a:extLst>
              </p:cNvPr>
              <p:cNvSpPr/>
              <p:nvPr/>
            </p:nvSpPr>
            <p:spPr>
              <a:xfrm>
                <a:off x="5868735" y="4233496"/>
                <a:ext cx="27031" cy="41570"/>
              </a:xfrm>
              <a:custGeom>
                <a:avLst/>
                <a:gdLst>
                  <a:gd name="connsiteX0" fmla="*/ 0 w 25868"/>
                  <a:gd name="connsiteY0" fmla="*/ 135 h 39781"/>
                  <a:gd name="connsiteX1" fmla="*/ 0 w 25868"/>
                  <a:gd name="connsiteY1" fmla="*/ 39782 h 39781"/>
                  <a:gd name="connsiteX2" fmla="*/ 25868 w 25868"/>
                  <a:gd name="connsiteY2" fmla="*/ 39782 h 39781"/>
                  <a:gd name="connsiteX3" fmla="*/ 25801 w 25868"/>
                  <a:gd name="connsiteY3" fmla="*/ 0 h 39781"/>
                </a:gdLst>
                <a:ahLst/>
                <a:cxnLst>
                  <a:cxn ang="0">
                    <a:pos x="connsiteX0" y="connsiteY0"/>
                  </a:cxn>
                  <a:cxn ang="0">
                    <a:pos x="connsiteX1" y="connsiteY1"/>
                  </a:cxn>
                  <a:cxn ang="0">
                    <a:pos x="connsiteX2" y="connsiteY2"/>
                  </a:cxn>
                  <a:cxn ang="0">
                    <a:pos x="connsiteX3" y="connsiteY3"/>
                  </a:cxn>
                </a:cxnLst>
                <a:rect l="l" t="t" r="r" b="b"/>
                <a:pathLst>
                  <a:path w="25868" h="39781">
                    <a:moveTo>
                      <a:pt x="0" y="135"/>
                    </a:moveTo>
                    <a:lnTo>
                      <a:pt x="0" y="39782"/>
                    </a:lnTo>
                    <a:lnTo>
                      <a:pt x="25868" y="39782"/>
                    </a:lnTo>
                    <a:lnTo>
                      <a:pt x="25801" y="0"/>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 name="Freeform: Shape 183">
                <a:extLst>
                  <a:ext uri="{FF2B5EF4-FFF2-40B4-BE49-F238E27FC236}">
                    <a16:creationId xmlns:a16="http://schemas.microsoft.com/office/drawing/2014/main" id="{C7A1ED1E-88AA-D82E-ECE6-DA639CB627E3}"/>
                  </a:ext>
                </a:extLst>
              </p:cNvPr>
              <p:cNvSpPr/>
              <p:nvPr/>
            </p:nvSpPr>
            <p:spPr>
              <a:xfrm>
                <a:off x="5869793" y="4235848"/>
                <a:ext cx="24631" cy="37900"/>
              </a:xfrm>
              <a:custGeom>
                <a:avLst/>
                <a:gdLst>
                  <a:gd name="connsiteX0" fmla="*/ 0 w 23571"/>
                  <a:gd name="connsiteY0" fmla="*/ 135 h 36269"/>
                  <a:gd name="connsiteX1" fmla="*/ 0 w 23571"/>
                  <a:gd name="connsiteY1" fmla="*/ 36270 h 36269"/>
                  <a:gd name="connsiteX2" fmla="*/ 23572 w 23571"/>
                  <a:gd name="connsiteY2" fmla="*/ 36270 h 36269"/>
                  <a:gd name="connsiteX3" fmla="*/ 23504 w 23571"/>
                  <a:gd name="connsiteY3" fmla="*/ 0 h 36269"/>
                </a:gdLst>
                <a:ahLst/>
                <a:cxnLst>
                  <a:cxn ang="0">
                    <a:pos x="connsiteX0" y="connsiteY0"/>
                  </a:cxn>
                  <a:cxn ang="0">
                    <a:pos x="connsiteX1" y="connsiteY1"/>
                  </a:cxn>
                  <a:cxn ang="0">
                    <a:pos x="connsiteX2" y="connsiteY2"/>
                  </a:cxn>
                  <a:cxn ang="0">
                    <a:pos x="connsiteX3" y="connsiteY3"/>
                  </a:cxn>
                </a:cxnLst>
                <a:rect l="l" t="t" r="r" b="b"/>
                <a:pathLst>
                  <a:path w="23571" h="36269">
                    <a:moveTo>
                      <a:pt x="0" y="135"/>
                    </a:moveTo>
                    <a:lnTo>
                      <a:pt x="0" y="36270"/>
                    </a:lnTo>
                    <a:lnTo>
                      <a:pt x="23572" y="36270"/>
                    </a:lnTo>
                    <a:lnTo>
                      <a:pt x="23504" y="0"/>
                    </a:ln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 name="Freeform: Shape 184">
                <a:extLst>
                  <a:ext uri="{FF2B5EF4-FFF2-40B4-BE49-F238E27FC236}">
                    <a16:creationId xmlns:a16="http://schemas.microsoft.com/office/drawing/2014/main" id="{6502FB91-BD27-DF02-29DA-BF24D475E9ED}"/>
                  </a:ext>
                </a:extLst>
              </p:cNvPr>
              <p:cNvSpPr/>
              <p:nvPr/>
            </p:nvSpPr>
            <p:spPr>
              <a:xfrm>
                <a:off x="5895696" y="4231003"/>
                <a:ext cx="6163" cy="44064"/>
              </a:xfrm>
              <a:custGeom>
                <a:avLst/>
                <a:gdLst>
                  <a:gd name="connsiteX0" fmla="*/ 0 w 5898"/>
                  <a:gd name="connsiteY0" fmla="*/ 2364 h 42168"/>
                  <a:gd name="connsiteX1" fmla="*/ 68 w 5898"/>
                  <a:gd name="connsiteY1" fmla="*/ 42168 h 42168"/>
                  <a:gd name="connsiteX2" fmla="*/ 5899 w 5898"/>
                  <a:gd name="connsiteY2" fmla="*/ 36360 h 42168"/>
                  <a:gd name="connsiteX3" fmla="*/ 5899 w 5898"/>
                  <a:gd name="connsiteY3" fmla="*/ 0 h 42168"/>
                </a:gdLst>
                <a:ahLst/>
                <a:cxnLst>
                  <a:cxn ang="0">
                    <a:pos x="connsiteX0" y="connsiteY0"/>
                  </a:cxn>
                  <a:cxn ang="0">
                    <a:pos x="connsiteX1" y="connsiteY1"/>
                  </a:cxn>
                  <a:cxn ang="0">
                    <a:pos x="connsiteX2" y="connsiteY2"/>
                  </a:cxn>
                  <a:cxn ang="0">
                    <a:pos x="connsiteX3" y="connsiteY3"/>
                  </a:cxn>
                </a:cxnLst>
                <a:rect l="l" t="t" r="r" b="b"/>
                <a:pathLst>
                  <a:path w="5898" h="42168">
                    <a:moveTo>
                      <a:pt x="0" y="2364"/>
                    </a:moveTo>
                    <a:lnTo>
                      <a:pt x="68" y="42168"/>
                    </a:lnTo>
                    <a:lnTo>
                      <a:pt x="5899" y="36360"/>
                    </a:lnTo>
                    <a:lnTo>
                      <a:pt x="5899" y="0"/>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 name="Freeform: Shape 185">
                <a:extLst>
                  <a:ext uri="{FF2B5EF4-FFF2-40B4-BE49-F238E27FC236}">
                    <a16:creationId xmlns:a16="http://schemas.microsoft.com/office/drawing/2014/main" id="{C36F536F-EBD2-697B-EE20-F5F9351A2A99}"/>
                  </a:ext>
                </a:extLst>
              </p:cNvPr>
              <p:cNvSpPr/>
              <p:nvPr/>
            </p:nvSpPr>
            <p:spPr>
              <a:xfrm>
                <a:off x="5902777" y="4431704"/>
                <a:ext cx="27031" cy="41594"/>
              </a:xfrm>
              <a:custGeom>
                <a:avLst/>
                <a:gdLst>
                  <a:gd name="connsiteX0" fmla="*/ 0 w 25868"/>
                  <a:gd name="connsiteY0" fmla="*/ 135 h 39804"/>
                  <a:gd name="connsiteX1" fmla="*/ 0 w 25868"/>
                  <a:gd name="connsiteY1" fmla="*/ 39804 h 39804"/>
                  <a:gd name="connsiteX2" fmla="*/ 25868 w 25868"/>
                  <a:gd name="connsiteY2" fmla="*/ 39804 h 39804"/>
                  <a:gd name="connsiteX3" fmla="*/ 25801 w 25868"/>
                  <a:gd name="connsiteY3" fmla="*/ 0 h 39804"/>
                </a:gdLst>
                <a:ahLst/>
                <a:cxnLst>
                  <a:cxn ang="0">
                    <a:pos x="connsiteX0" y="connsiteY0"/>
                  </a:cxn>
                  <a:cxn ang="0">
                    <a:pos x="connsiteX1" y="connsiteY1"/>
                  </a:cxn>
                  <a:cxn ang="0">
                    <a:pos x="connsiteX2" y="connsiteY2"/>
                  </a:cxn>
                  <a:cxn ang="0">
                    <a:pos x="connsiteX3" y="connsiteY3"/>
                  </a:cxn>
                </a:cxnLst>
                <a:rect l="l" t="t" r="r" b="b"/>
                <a:pathLst>
                  <a:path w="25868" h="39804">
                    <a:moveTo>
                      <a:pt x="0" y="135"/>
                    </a:moveTo>
                    <a:lnTo>
                      <a:pt x="0" y="39804"/>
                    </a:lnTo>
                    <a:lnTo>
                      <a:pt x="25868" y="39804"/>
                    </a:lnTo>
                    <a:lnTo>
                      <a:pt x="25801" y="0"/>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 name="Freeform: Shape 186">
                <a:extLst>
                  <a:ext uri="{FF2B5EF4-FFF2-40B4-BE49-F238E27FC236}">
                    <a16:creationId xmlns:a16="http://schemas.microsoft.com/office/drawing/2014/main" id="{DDD419CA-6642-85D4-77F9-76BAA7FAF7EF}"/>
                  </a:ext>
                </a:extLst>
              </p:cNvPr>
              <p:cNvSpPr/>
              <p:nvPr/>
            </p:nvSpPr>
            <p:spPr>
              <a:xfrm>
                <a:off x="5917905" y="4325907"/>
                <a:ext cx="15715" cy="24185"/>
              </a:xfrm>
              <a:custGeom>
                <a:avLst/>
                <a:gdLst>
                  <a:gd name="connsiteX0" fmla="*/ 0 w 15039"/>
                  <a:gd name="connsiteY0" fmla="*/ 68 h 23144"/>
                  <a:gd name="connsiteX1" fmla="*/ 0 w 15039"/>
                  <a:gd name="connsiteY1" fmla="*/ 23144 h 23144"/>
                  <a:gd name="connsiteX2" fmla="*/ 15039 w 15039"/>
                  <a:gd name="connsiteY2" fmla="*/ 23144 h 23144"/>
                  <a:gd name="connsiteX3" fmla="*/ 14994 w 15039"/>
                  <a:gd name="connsiteY3" fmla="*/ 0 h 23144"/>
                </a:gdLst>
                <a:ahLst/>
                <a:cxnLst>
                  <a:cxn ang="0">
                    <a:pos x="connsiteX0" y="connsiteY0"/>
                  </a:cxn>
                  <a:cxn ang="0">
                    <a:pos x="connsiteX1" y="connsiteY1"/>
                  </a:cxn>
                  <a:cxn ang="0">
                    <a:pos x="connsiteX2" y="connsiteY2"/>
                  </a:cxn>
                  <a:cxn ang="0">
                    <a:pos x="connsiteX3" y="connsiteY3"/>
                  </a:cxn>
                </a:cxnLst>
                <a:rect l="l" t="t" r="r" b="b"/>
                <a:pathLst>
                  <a:path w="15039" h="23144">
                    <a:moveTo>
                      <a:pt x="0" y="68"/>
                    </a:moveTo>
                    <a:lnTo>
                      <a:pt x="0" y="23144"/>
                    </a:lnTo>
                    <a:lnTo>
                      <a:pt x="15039" y="23144"/>
                    </a:lnTo>
                    <a:lnTo>
                      <a:pt x="14994" y="0"/>
                    </a:ln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 name="Freeform: Shape 187">
                <a:extLst>
                  <a:ext uri="{FF2B5EF4-FFF2-40B4-BE49-F238E27FC236}">
                    <a16:creationId xmlns:a16="http://schemas.microsoft.com/office/drawing/2014/main" id="{92D8D0B3-FF5A-20F4-9742-E619F3CEE0DE}"/>
                  </a:ext>
                </a:extLst>
              </p:cNvPr>
              <p:cNvSpPr/>
              <p:nvPr/>
            </p:nvSpPr>
            <p:spPr>
              <a:xfrm>
                <a:off x="5868782" y="4231026"/>
                <a:ext cx="33195" cy="2611"/>
              </a:xfrm>
              <a:custGeom>
                <a:avLst/>
                <a:gdLst>
                  <a:gd name="connsiteX0" fmla="*/ 25778 w 31766"/>
                  <a:gd name="connsiteY0" fmla="*/ 2386 h 2499"/>
                  <a:gd name="connsiteX1" fmla="*/ 31767 w 31766"/>
                  <a:gd name="connsiteY1" fmla="*/ 0 h 2499"/>
                  <a:gd name="connsiteX2" fmla="*/ 12225 w 31766"/>
                  <a:gd name="connsiteY2" fmla="*/ 0 h 2499"/>
                  <a:gd name="connsiteX3" fmla="*/ 0 w 31766"/>
                  <a:gd name="connsiteY3" fmla="*/ 2499 h 2499"/>
                </a:gdLst>
                <a:ahLst/>
                <a:cxnLst>
                  <a:cxn ang="0">
                    <a:pos x="connsiteX0" y="connsiteY0"/>
                  </a:cxn>
                  <a:cxn ang="0">
                    <a:pos x="connsiteX1" y="connsiteY1"/>
                  </a:cxn>
                  <a:cxn ang="0">
                    <a:pos x="connsiteX2" y="connsiteY2"/>
                  </a:cxn>
                  <a:cxn ang="0">
                    <a:pos x="connsiteX3" y="connsiteY3"/>
                  </a:cxn>
                </a:cxnLst>
                <a:rect l="l" t="t" r="r" b="b"/>
                <a:pathLst>
                  <a:path w="31766" h="2499">
                    <a:moveTo>
                      <a:pt x="25778" y="2386"/>
                    </a:moveTo>
                    <a:lnTo>
                      <a:pt x="31767" y="0"/>
                    </a:lnTo>
                    <a:lnTo>
                      <a:pt x="12225" y="0"/>
                    </a:lnTo>
                    <a:lnTo>
                      <a:pt x="0" y="2499"/>
                    </a:lnTo>
                    <a:close/>
                  </a:path>
                </a:pathLst>
              </a:custGeom>
              <a:solidFill>
                <a:schemeClr val="accent4"/>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 name="Freeform: Shape 188">
                <a:extLst>
                  <a:ext uri="{FF2B5EF4-FFF2-40B4-BE49-F238E27FC236}">
                    <a16:creationId xmlns:a16="http://schemas.microsoft.com/office/drawing/2014/main" id="{43FD777C-C8AC-0628-2BB5-8B42452E49B4}"/>
                  </a:ext>
                </a:extLst>
              </p:cNvPr>
              <p:cNvSpPr/>
              <p:nvPr/>
            </p:nvSpPr>
            <p:spPr>
              <a:xfrm>
                <a:off x="5882850" y="4569710"/>
                <a:ext cx="31548" cy="25125"/>
              </a:xfrm>
              <a:custGeom>
                <a:avLst/>
                <a:gdLst>
                  <a:gd name="connsiteX0" fmla="*/ 1441 w 30190"/>
                  <a:gd name="connsiteY0" fmla="*/ 0 h 24044"/>
                  <a:gd name="connsiteX1" fmla="*/ 0 w 30190"/>
                  <a:gd name="connsiteY1" fmla="*/ 24045 h 24044"/>
                  <a:gd name="connsiteX2" fmla="*/ 28750 w 30190"/>
                  <a:gd name="connsiteY2" fmla="*/ 24045 h 24044"/>
                  <a:gd name="connsiteX3" fmla="*/ 30191 w 30190"/>
                  <a:gd name="connsiteY3" fmla="*/ 135 h 24044"/>
                </a:gdLst>
                <a:ahLst/>
                <a:cxnLst>
                  <a:cxn ang="0">
                    <a:pos x="connsiteX0" y="connsiteY0"/>
                  </a:cxn>
                  <a:cxn ang="0">
                    <a:pos x="connsiteX1" y="connsiteY1"/>
                  </a:cxn>
                  <a:cxn ang="0">
                    <a:pos x="connsiteX2" y="connsiteY2"/>
                  </a:cxn>
                  <a:cxn ang="0">
                    <a:pos x="connsiteX3" y="connsiteY3"/>
                  </a:cxn>
                </a:cxnLst>
                <a:rect l="l" t="t" r="r" b="b"/>
                <a:pathLst>
                  <a:path w="30190" h="24044">
                    <a:moveTo>
                      <a:pt x="1441" y="0"/>
                    </a:moveTo>
                    <a:lnTo>
                      <a:pt x="0" y="24045"/>
                    </a:lnTo>
                    <a:lnTo>
                      <a:pt x="28750" y="24045"/>
                    </a:lnTo>
                    <a:lnTo>
                      <a:pt x="30191" y="135"/>
                    </a:lnTo>
                    <a:close/>
                  </a:path>
                </a:pathLst>
              </a:custGeom>
              <a:solidFill>
                <a:schemeClr val="bg1">
                  <a:lumMod val="75000"/>
                </a:schemeClr>
              </a:solidFill>
              <a:ln w="2209"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165" name="Freeform: Shape 164">
              <a:extLst>
                <a:ext uri="{FF2B5EF4-FFF2-40B4-BE49-F238E27FC236}">
                  <a16:creationId xmlns:a16="http://schemas.microsoft.com/office/drawing/2014/main" id="{C6FCB1B9-320D-6580-A9FE-CAC7FE879445}"/>
                </a:ext>
              </a:extLst>
            </p:cNvPr>
            <p:cNvSpPr/>
            <p:nvPr/>
          </p:nvSpPr>
          <p:spPr>
            <a:xfrm flipH="1">
              <a:off x="2487304" y="8930943"/>
              <a:ext cx="1718596" cy="619404"/>
            </a:xfrm>
            <a:custGeom>
              <a:avLst/>
              <a:gdLst>
                <a:gd name="connsiteX0" fmla="*/ 0 w 857250"/>
                <a:gd name="connsiteY0" fmla="*/ 0 h 385762"/>
                <a:gd name="connsiteX1" fmla="*/ 0 w 857250"/>
                <a:gd name="connsiteY1" fmla="*/ 385762 h 385762"/>
                <a:gd name="connsiteX2" fmla="*/ 857250 w 857250"/>
                <a:gd name="connsiteY2" fmla="*/ 385762 h 385762"/>
              </a:gdLst>
              <a:ahLst/>
              <a:cxnLst>
                <a:cxn ang="0">
                  <a:pos x="connsiteX0" y="connsiteY0"/>
                </a:cxn>
                <a:cxn ang="0">
                  <a:pos x="connsiteX1" y="connsiteY1"/>
                </a:cxn>
                <a:cxn ang="0">
                  <a:pos x="connsiteX2" y="connsiteY2"/>
                </a:cxn>
              </a:cxnLst>
              <a:rect l="l" t="t" r="r" b="b"/>
              <a:pathLst>
                <a:path w="857250" h="385762">
                  <a:moveTo>
                    <a:pt x="0" y="0"/>
                  </a:moveTo>
                  <a:lnTo>
                    <a:pt x="0" y="385762"/>
                  </a:lnTo>
                  <a:lnTo>
                    <a:pt x="857250" y="385762"/>
                  </a:lnTo>
                </a:path>
              </a:pathLst>
            </a:custGeom>
            <a:noFill/>
            <a:ln w="6350" cap="flat">
              <a:solidFill>
                <a:schemeClr val="bg1">
                  <a:lumMod val="75000"/>
                </a:schemeClr>
              </a:solidFill>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cxnSp>
        <p:nvCxnSpPr>
          <p:cNvPr id="30" name="Straight Connector 29">
            <a:extLst>
              <a:ext uri="{FF2B5EF4-FFF2-40B4-BE49-F238E27FC236}">
                <a16:creationId xmlns:a16="http://schemas.microsoft.com/office/drawing/2014/main" id="{D50218CC-A010-E146-8171-BF64E7DBCB1B}"/>
              </a:ext>
              <a:ext uri="{C183D7F6-B498-43B3-948B-1728B52AA6E4}">
                <adec:decorative xmlns:adec="http://schemas.microsoft.com/office/drawing/2017/decorative" val="1"/>
              </a:ext>
            </a:extLst>
          </p:cNvPr>
          <p:cNvCxnSpPr>
            <a:cxnSpLocks/>
          </p:cNvCxnSpPr>
          <p:nvPr/>
        </p:nvCxnSpPr>
        <p:spPr>
          <a:xfrm>
            <a:off x="9630133" y="5823611"/>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4" name="Rectangle 3" descr="Gain actionable insights with touchless display technology powered by an Intel® NUC player that captures user interactions&#10;">
            <a:extLst>
              <a:ext uri="{FF2B5EF4-FFF2-40B4-BE49-F238E27FC236}">
                <a16:creationId xmlns:a16="http://schemas.microsoft.com/office/drawing/2014/main" id="{A7A19AAA-9C08-E1B5-EB28-B0728984289F}"/>
              </a:ext>
            </a:extLst>
          </p:cNvPr>
          <p:cNvSpPr>
            <a:spLocks/>
          </p:cNvSpPr>
          <p:nvPr/>
        </p:nvSpPr>
        <p:spPr>
          <a:xfrm>
            <a:off x="724597" y="3319357"/>
            <a:ext cx="3290192" cy="592592"/>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
                <a:sym typeface="Helvetica Neue"/>
              </a:rPr>
              <a:t>Increase sales and engagement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eye-catching vending solutions that draws customers with custom tailored offerings</a:t>
            </a:r>
          </a:p>
        </p:txBody>
      </p:sp>
      <p:sp>
        <p:nvSpPr>
          <p:cNvPr id="5" name="Rectangle 4" descr="Deploy with ease by installing a fully calibrated, all-in-one kiosk solution designed to plug and play in open public spaces&#10;">
            <a:extLst>
              <a:ext uri="{FF2B5EF4-FFF2-40B4-BE49-F238E27FC236}">
                <a16:creationId xmlns:a16="http://schemas.microsoft.com/office/drawing/2014/main" id="{F4A85698-2564-3C61-B836-73E5D8E55E64}"/>
              </a:ext>
            </a:extLst>
          </p:cNvPr>
          <p:cNvSpPr>
            <a:spLocks/>
          </p:cNvSpPr>
          <p:nvPr/>
        </p:nvSpPr>
        <p:spPr>
          <a:xfrm>
            <a:off x="724596" y="4071823"/>
            <a:ext cx="3290192" cy="585352"/>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
                <a:sym typeface="Helvetica Neue"/>
              </a:rPr>
              <a:t>Reduce management and inventory costs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through Smart IoT devices with up to 150 sensors ensuring optimum performance</a:t>
            </a:r>
          </a:p>
        </p:txBody>
      </p:sp>
      <p:sp>
        <p:nvSpPr>
          <p:cNvPr id="6" name="Rectangle 5" descr="Improve user experiences with an interactive, touchless display that informs users while avoiding the need for physical contact &#10;">
            <a:extLst>
              <a:ext uri="{FF2B5EF4-FFF2-40B4-BE49-F238E27FC236}">
                <a16:creationId xmlns:a16="http://schemas.microsoft.com/office/drawing/2014/main" id="{4DBDD614-98FC-1556-D4B9-38CFE0E1C571}"/>
              </a:ext>
            </a:extLst>
          </p:cNvPr>
          <p:cNvSpPr>
            <a:spLocks/>
          </p:cNvSpPr>
          <p:nvPr/>
        </p:nvSpPr>
        <p:spPr>
          <a:xfrm>
            <a:off x="724597" y="4815913"/>
            <a:ext cx="3290192" cy="601013"/>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
                <a:sym typeface="Helvetica Neue"/>
              </a:rPr>
              <a:t>Extend vending technology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into a variety of new verticals and open cross-channel opportunities with online, on-demand mobile technology</a:t>
            </a:r>
          </a:p>
        </p:txBody>
      </p:sp>
      <p:pic>
        <p:nvPicPr>
          <p:cNvPr id="6146" name="Picture 2" descr="Invenda Group - Headquarters Locations, Products, Competitors, Financials,  Employees">
            <a:extLst>
              <a:ext uri="{FF2B5EF4-FFF2-40B4-BE49-F238E27FC236}">
                <a16:creationId xmlns:a16="http://schemas.microsoft.com/office/drawing/2014/main" id="{354A2A1D-7DAE-E54E-B74D-EB563923DD99}"/>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250527" y="147373"/>
            <a:ext cx="1778465" cy="591767"/>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a:extLst>
              <a:ext uri="{FF2B5EF4-FFF2-40B4-BE49-F238E27FC236}">
                <a16:creationId xmlns:a16="http://schemas.microsoft.com/office/drawing/2014/main" id="{F1605E24-7B50-4024-1CCD-3082817F807F}"/>
              </a:ext>
              <a:ext uri="{C183D7F6-B498-43B3-948B-1728B52AA6E4}">
                <adec:decorative xmlns:adec="http://schemas.microsoft.com/office/drawing/2017/decorative" val="1"/>
              </a:ext>
            </a:extLst>
          </p:cNvPr>
          <p:cNvCxnSpPr>
            <a:cxnSpLocks/>
          </p:cNvCxnSpPr>
          <p:nvPr/>
        </p:nvCxnSpPr>
        <p:spPr>
          <a:xfrm>
            <a:off x="9630133" y="3037397"/>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grpSp>
        <p:nvGrpSpPr>
          <p:cNvPr id="19" name="Group 18">
            <a:extLst>
              <a:ext uri="{FF2B5EF4-FFF2-40B4-BE49-F238E27FC236}">
                <a16:creationId xmlns:a16="http://schemas.microsoft.com/office/drawing/2014/main" id="{62616A48-AB2A-6182-FE00-0B6B429A390C}"/>
              </a:ext>
            </a:extLst>
          </p:cNvPr>
          <p:cNvGrpSpPr/>
          <p:nvPr/>
        </p:nvGrpSpPr>
        <p:grpSpPr>
          <a:xfrm>
            <a:off x="322382" y="3384759"/>
            <a:ext cx="377712" cy="400648"/>
            <a:chOff x="-747021" y="1562902"/>
            <a:chExt cx="306258" cy="324848"/>
          </a:xfrm>
        </p:grpSpPr>
        <p:sp>
          <p:nvSpPr>
            <p:cNvPr id="22" name="Rectangle 21">
              <a:extLst>
                <a:ext uri="{FF2B5EF4-FFF2-40B4-BE49-F238E27FC236}">
                  <a16:creationId xmlns:a16="http://schemas.microsoft.com/office/drawing/2014/main" id="{2E2C1B7F-7E86-E524-20B6-2654AF964322}"/>
                </a:ext>
              </a:extLst>
            </p:cNvPr>
            <p:cNvSpPr/>
            <p:nvPr/>
          </p:nvSpPr>
          <p:spPr>
            <a:xfrm>
              <a:off x="-735504" y="1859735"/>
              <a:ext cx="28014" cy="28015"/>
            </a:xfrm>
            <a:prstGeom prst="rect">
              <a:avLst/>
            </a:prstGeom>
            <a:solidFill>
              <a:schemeClr val="accent4"/>
            </a:solidFill>
            <a:ln w="268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60" name="Freeform: Shape 59">
              <a:extLst>
                <a:ext uri="{FF2B5EF4-FFF2-40B4-BE49-F238E27FC236}">
                  <a16:creationId xmlns:a16="http://schemas.microsoft.com/office/drawing/2014/main" id="{82523336-B986-3A32-DCDE-F95D252FD5D1}"/>
                </a:ext>
              </a:extLst>
            </p:cNvPr>
            <p:cNvSpPr/>
            <p:nvPr/>
          </p:nvSpPr>
          <p:spPr>
            <a:xfrm>
              <a:off x="-468777" y="1654915"/>
              <a:ext cx="28014" cy="191808"/>
            </a:xfrm>
            <a:custGeom>
              <a:avLst/>
              <a:gdLst>
                <a:gd name="connsiteX0" fmla="*/ 0 w 85725"/>
                <a:gd name="connsiteY0" fmla="*/ 0 h 586930"/>
                <a:gd name="connsiteX1" fmla="*/ 85725 w 85725"/>
                <a:gd name="connsiteY1" fmla="*/ 0 h 586930"/>
                <a:gd name="connsiteX2" fmla="*/ 85725 w 85725"/>
                <a:gd name="connsiteY2" fmla="*/ 586931 h 586930"/>
                <a:gd name="connsiteX3" fmla="*/ 0 w 85725"/>
                <a:gd name="connsiteY3" fmla="*/ 586931 h 586930"/>
              </a:gdLst>
              <a:ahLst/>
              <a:cxnLst>
                <a:cxn ang="0">
                  <a:pos x="connsiteX0" y="connsiteY0"/>
                </a:cxn>
                <a:cxn ang="0">
                  <a:pos x="connsiteX1" y="connsiteY1"/>
                </a:cxn>
                <a:cxn ang="0">
                  <a:pos x="connsiteX2" y="connsiteY2"/>
                </a:cxn>
                <a:cxn ang="0">
                  <a:pos x="connsiteX3" y="connsiteY3"/>
                </a:cxn>
              </a:cxnLst>
              <a:rect l="l" t="t" r="r" b="b"/>
              <a:pathLst>
                <a:path w="85725" h="586930">
                  <a:moveTo>
                    <a:pt x="0" y="0"/>
                  </a:moveTo>
                  <a:lnTo>
                    <a:pt x="85725" y="0"/>
                  </a:lnTo>
                  <a:lnTo>
                    <a:pt x="85725" y="586931"/>
                  </a:lnTo>
                  <a:lnTo>
                    <a:pt x="0" y="586931"/>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62" name="Freeform: Shape 61">
              <a:extLst>
                <a:ext uri="{FF2B5EF4-FFF2-40B4-BE49-F238E27FC236}">
                  <a16:creationId xmlns:a16="http://schemas.microsoft.com/office/drawing/2014/main" id="{C320D919-A831-6F98-F6D2-B41E9DBD34E3}"/>
                </a:ext>
              </a:extLst>
            </p:cNvPr>
            <p:cNvSpPr/>
            <p:nvPr/>
          </p:nvSpPr>
          <p:spPr>
            <a:xfrm>
              <a:off x="-557676" y="1673841"/>
              <a:ext cx="28014" cy="172852"/>
            </a:xfrm>
            <a:custGeom>
              <a:avLst/>
              <a:gdLst>
                <a:gd name="connsiteX0" fmla="*/ 0 w 85725"/>
                <a:gd name="connsiteY0" fmla="*/ 0 h 528923"/>
                <a:gd name="connsiteX1" fmla="*/ 85725 w 85725"/>
                <a:gd name="connsiteY1" fmla="*/ 0 h 528923"/>
                <a:gd name="connsiteX2" fmla="*/ 85725 w 85725"/>
                <a:gd name="connsiteY2" fmla="*/ 528923 h 528923"/>
                <a:gd name="connsiteX3" fmla="*/ 0 w 85725"/>
                <a:gd name="connsiteY3" fmla="*/ 528923 h 528923"/>
              </a:gdLst>
              <a:ahLst/>
              <a:cxnLst>
                <a:cxn ang="0">
                  <a:pos x="connsiteX0" y="connsiteY0"/>
                </a:cxn>
                <a:cxn ang="0">
                  <a:pos x="connsiteX1" y="connsiteY1"/>
                </a:cxn>
                <a:cxn ang="0">
                  <a:pos x="connsiteX2" y="connsiteY2"/>
                </a:cxn>
                <a:cxn ang="0">
                  <a:pos x="connsiteX3" y="connsiteY3"/>
                </a:cxn>
              </a:cxnLst>
              <a:rect l="l" t="t" r="r" b="b"/>
              <a:pathLst>
                <a:path w="85725" h="528923">
                  <a:moveTo>
                    <a:pt x="0" y="0"/>
                  </a:moveTo>
                  <a:lnTo>
                    <a:pt x="85725" y="0"/>
                  </a:lnTo>
                  <a:lnTo>
                    <a:pt x="85725" y="528923"/>
                  </a:lnTo>
                  <a:lnTo>
                    <a:pt x="0" y="528923"/>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95" name="Freeform: Shape 94">
              <a:extLst>
                <a:ext uri="{FF2B5EF4-FFF2-40B4-BE49-F238E27FC236}">
                  <a16:creationId xmlns:a16="http://schemas.microsoft.com/office/drawing/2014/main" id="{5A747692-412E-78D4-11D4-61CC0A7C1951}"/>
                </a:ext>
              </a:extLst>
            </p:cNvPr>
            <p:cNvSpPr/>
            <p:nvPr/>
          </p:nvSpPr>
          <p:spPr>
            <a:xfrm>
              <a:off x="-646574" y="1727411"/>
              <a:ext cx="28014" cy="119281"/>
            </a:xfrm>
            <a:custGeom>
              <a:avLst/>
              <a:gdLst>
                <a:gd name="connsiteX0" fmla="*/ 0 w 85725"/>
                <a:gd name="connsiteY0" fmla="*/ 0 h 364998"/>
                <a:gd name="connsiteX1" fmla="*/ 85725 w 85725"/>
                <a:gd name="connsiteY1" fmla="*/ 0 h 364998"/>
                <a:gd name="connsiteX2" fmla="*/ 85725 w 85725"/>
                <a:gd name="connsiteY2" fmla="*/ 364998 h 364998"/>
                <a:gd name="connsiteX3" fmla="*/ 0 w 85725"/>
                <a:gd name="connsiteY3" fmla="*/ 364998 h 364998"/>
              </a:gdLst>
              <a:ahLst/>
              <a:cxnLst>
                <a:cxn ang="0">
                  <a:pos x="connsiteX0" y="connsiteY0"/>
                </a:cxn>
                <a:cxn ang="0">
                  <a:pos x="connsiteX1" y="connsiteY1"/>
                </a:cxn>
                <a:cxn ang="0">
                  <a:pos x="connsiteX2" y="connsiteY2"/>
                </a:cxn>
                <a:cxn ang="0">
                  <a:pos x="connsiteX3" y="connsiteY3"/>
                </a:cxn>
              </a:cxnLst>
              <a:rect l="l" t="t" r="r" b="b"/>
              <a:pathLst>
                <a:path w="85725" h="364998">
                  <a:moveTo>
                    <a:pt x="0" y="0"/>
                  </a:moveTo>
                  <a:lnTo>
                    <a:pt x="85725" y="0"/>
                  </a:lnTo>
                  <a:lnTo>
                    <a:pt x="85725" y="364998"/>
                  </a:lnTo>
                  <a:lnTo>
                    <a:pt x="0" y="364998"/>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96" name="Freeform: Shape 95">
              <a:extLst>
                <a:ext uri="{FF2B5EF4-FFF2-40B4-BE49-F238E27FC236}">
                  <a16:creationId xmlns:a16="http://schemas.microsoft.com/office/drawing/2014/main" id="{F4CEB8DC-3E9A-35B0-F64B-DB9242295C0E}"/>
                </a:ext>
              </a:extLst>
            </p:cNvPr>
            <p:cNvSpPr/>
            <p:nvPr/>
          </p:nvSpPr>
          <p:spPr>
            <a:xfrm>
              <a:off x="-735504" y="1778367"/>
              <a:ext cx="28014" cy="68356"/>
            </a:xfrm>
            <a:custGeom>
              <a:avLst/>
              <a:gdLst>
                <a:gd name="connsiteX0" fmla="*/ 0 w 85725"/>
                <a:gd name="connsiteY0" fmla="*/ 0 h 209169"/>
                <a:gd name="connsiteX1" fmla="*/ 85725 w 85725"/>
                <a:gd name="connsiteY1" fmla="*/ 0 h 209169"/>
                <a:gd name="connsiteX2" fmla="*/ 85725 w 85725"/>
                <a:gd name="connsiteY2" fmla="*/ 209169 h 209169"/>
                <a:gd name="connsiteX3" fmla="*/ 0 w 85725"/>
                <a:gd name="connsiteY3" fmla="*/ 209169 h 209169"/>
              </a:gdLst>
              <a:ahLst/>
              <a:cxnLst>
                <a:cxn ang="0">
                  <a:pos x="connsiteX0" y="connsiteY0"/>
                </a:cxn>
                <a:cxn ang="0">
                  <a:pos x="connsiteX1" y="connsiteY1"/>
                </a:cxn>
                <a:cxn ang="0">
                  <a:pos x="connsiteX2" y="connsiteY2"/>
                </a:cxn>
                <a:cxn ang="0">
                  <a:pos x="connsiteX3" y="connsiteY3"/>
                </a:cxn>
              </a:cxnLst>
              <a:rect l="l" t="t" r="r" b="b"/>
              <a:pathLst>
                <a:path w="85725" h="209169">
                  <a:moveTo>
                    <a:pt x="0" y="0"/>
                  </a:moveTo>
                  <a:lnTo>
                    <a:pt x="85725" y="0"/>
                  </a:lnTo>
                  <a:lnTo>
                    <a:pt x="85725" y="209169"/>
                  </a:lnTo>
                  <a:lnTo>
                    <a:pt x="0" y="209169"/>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97" name="Freeform: Shape 96">
              <a:extLst>
                <a:ext uri="{FF2B5EF4-FFF2-40B4-BE49-F238E27FC236}">
                  <a16:creationId xmlns:a16="http://schemas.microsoft.com/office/drawing/2014/main" id="{9AA7BF63-85BF-CAB4-3618-589DD4A3C6FB}"/>
                </a:ext>
              </a:extLst>
            </p:cNvPr>
            <p:cNvSpPr/>
            <p:nvPr/>
          </p:nvSpPr>
          <p:spPr>
            <a:xfrm>
              <a:off x="-747021" y="1575789"/>
              <a:ext cx="270866" cy="166533"/>
            </a:xfrm>
            <a:custGeom>
              <a:avLst/>
              <a:gdLst>
                <a:gd name="connsiteX0" fmla="*/ 55531 w 828865"/>
                <a:gd name="connsiteY0" fmla="*/ 509588 h 509587"/>
                <a:gd name="connsiteX1" fmla="*/ 378714 w 828865"/>
                <a:gd name="connsiteY1" fmla="*/ 234791 h 509587"/>
                <a:gd name="connsiteX2" fmla="*/ 483965 w 828865"/>
                <a:gd name="connsiteY2" fmla="*/ 358521 h 509587"/>
                <a:gd name="connsiteX3" fmla="*/ 828865 w 828865"/>
                <a:gd name="connsiteY3" fmla="*/ 65342 h 509587"/>
                <a:gd name="connsiteX4" fmla="*/ 773335 w 828865"/>
                <a:gd name="connsiteY4" fmla="*/ 0 h 509587"/>
                <a:gd name="connsiteX5" fmla="*/ 493681 w 828865"/>
                <a:gd name="connsiteY5" fmla="*/ 237744 h 509587"/>
                <a:gd name="connsiteX6" fmla="*/ 388525 w 828865"/>
                <a:gd name="connsiteY6" fmla="*/ 114014 h 509587"/>
                <a:gd name="connsiteX7" fmla="*/ 0 w 828865"/>
                <a:gd name="connsiteY7" fmla="*/ 444246 h 509587"/>
                <a:gd name="connsiteX8" fmla="*/ 55531 w 828865"/>
                <a:gd name="connsiteY8" fmla="*/ 509588 h 509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865" h="509587">
                  <a:moveTo>
                    <a:pt x="55531" y="509588"/>
                  </a:moveTo>
                  <a:lnTo>
                    <a:pt x="378714" y="234791"/>
                  </a:lnTo>
                  <a:lnTo>
                    <a:pt x="483965" y="358521"/>
                  </a:lnTo>
                  <a:lnTo>
                    <a:pt x="828865" y="65342"/>
                  </a:lnTo>
                  <a:lnTo>
                    <a:pt x="773335" y="0"/>
                  </a:lnTo>
                  <a:lnTo>
                    <a:pt x="493681" y="237744"/>
                  </a:lnTo>
                  <a:lnTo>
                    <a:pt x="388525" y="114014"/>
                  </a:lnTo>
                  <a:lnTo>
                    <a:pt x="0" y="444246"/>
                  </a:lnTo>
                  <a:lnTo>
                    <a:pt x="55531" y="509588"/>
                  </a:lnTo>
                  <a:close/>
                </a:path>
              </a:pathLst>
            </a:custGeom>
            <a:solidFill>
              <a:schemeClr val="accent4"/>
            </a:solidFill>
            <a:ln w="268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98" name="Freeform: Shape 97">
              <a:extLst>
                <a:ext uri="{FF2B5EF4-FFF2-40B4-BE49-F238E27FC236}">
                  <a16:creationId xmlns:a16="http://schemas.microsoft.com/office/drawing/2014/main" id="{741BA49B-C006-02A5-C1B3-CB1796EBF421}"/>
                </a:ext>
              </a:extLst>
            </p:cNvPr>
            <p:cNvSpPr/>
            <p:nvPr/>
          </p:nvSpPr>
          <p:spPr>
            <a:xfrm>
              <a:off x="-539871" y="1562902"/>
              <a:ext cx="78377" cy="80527"/>
            </a:xfrm>
            <a:custGeom>
              <a:avLst/>
              <a:gdLst>
                <a:gd name="connsiteX0" fmla="*/ 239840 w 239839"/>
                <a:gd name="connsiteY0" fmla="*/ 6572 h 246411"/>
                <a:gd name="connsiteX1" fmla="*/ 233267 w 239839"/>
                <a:gd name="connsiteY1" fmla="*/ 246412 h 246411"/>
                <a:gd name="connsiteX2" fmla="*/ 0 w 239839"/>
                <a:gd name="connsiteY2" fmla="*/ 0 h 246411"/>
                <a:gd name="connsiteX3" fmla="*/ 239840 w 239839"/>
                <a:gd name="connsiteY3" fmla="*/ 6572 h 246411"/>
              </a:gdLst>
              <a:ahLst/>
              <a:cxnLst>
                <a:cxn ang="0">
                  <a:pos x="connsiteX0" y="connsiteY0"/>
                </a:cxn>
                <a:cxn ang="0">
                  <a:pos x="connsiteX1" y="connsiteY1"/>
                </a:cxn>
                <a:cxn ang="0">
                  <a:pos x="connsiteX2" y="connsiteY2"/>
                </a:cxn>
                <a:cxn ang="0">
                  <a:pos x="connsiteX3" y="connsiteY3"/>
                </a:cxn>
              </a:cxnLst>
              <a:rect l="l" t="t" r="r" b="b"/>
              <a:pathLst>
                <a:path w="239839" h="246411">
                  <a:moveTo>
                    <a:pt x="239840" y="6572"/>
                  </a:moveTo>
                  <a:lnTo>
                    <a:pt x="233267" y="246412"/>
                  </a:lnTo>
                  <a:lnTo>
                    <a:pt x="0" y="0"/>
                  </a:lnTo>
                  <a:lnTo>
                    <a:pt x="239840" y="6572"/>
                  </a:lnTo>
                  <a:close/>
                </a:path>
              </a:pathLst>
            </a:custGeom>
            <a:solidFill>
              <a:schemeClr val="accent4"/>
            </a:solidFill>
            <a:ln w="268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145" name="Freeform: Shape 144">
              <a:extLst>
                <a:ext uri="{FF2B5EF4-FFF2-40B4-BE49-F238E27FC236}">
                  <a16:creationId xmlns:a16="http://schemas.microsoft.com/office/drawing/2014/main" id="{8C32C41E-744D-2125-194B-99286E1EE6F5}"/>
                </a:ext>
              </a:extLst>
            </p:cNvPr>
            <p:cNvSpPr/>
            <p:nvPr/>
          </p:nvSpPr>
          <p:spPr>
            <a:xfrm>
              <a:off x="-699646" y="1860140"/>
              <a:ext cx="258883" cy="27205"/>
            </a:xfrm>
            <a:custGeom>
              <a:avLst/>
              <a:gdLst>
                <a:gd name="connsiteX0" fmla="*/ 0 w 792194"/>
                <a:gd name="connsiteY0" fmla="*/ 0 h 83248"/>
                <a:gd name="connsiteX1" fmla="*/ 792194 w 792194"/>
                <a:gd name="connsiteY1" fmla="*/ 0 h 83248"/>
                <a:gd name="connsiteX2" fmla="*/ 792194 w 792194"/>
                <a:gd name="connsiteY2" fmla="*/ 83248 h 83248"/>
                <a:gd name="connsiteX3" fmla="*/ 0 w 792194"/>
                <a:gd name="connsiteY3" fmla="*/ 83248 h 83248"/>
              </a:gdLst>
              <a:ahLst/>
              <a:cxnLst>
                <a:cxn ang="0">
                  <a:pos x="connsiteX0" y="connsiteY0"/>
                </a:cxn>
                <a:cxn ang="0">
                  <a:pos x="connsiteX1" y="connsiteY1"/>
                </a:cxn>
                <a:cxn ang="0">
                  <a:pos x="connsiteX2" y="connsiteY2"/>
                </a:cxn>
                <a:cxn ang="0">
                  <a:pos x="connsiteX3" y="connsiteY3"/>
                </a:cxn>
              </a:cxnLst>
              <a:rect l="l" t="t" r="r" b="b"/>
              <a:pathLst>
                <a:path w="792194" h="83248">
                  <a:moveTo>
                    <a:pt x="0" y="0"/>
                  </a:moveTo>
                  <a:lnTo>
                    <a:pt x="792194" y="0"/>
                  </a:lnTo>
                  <a:lnTo>
                    <a:pt x="792194" y="83248"/>
                  </a:lnTo>
                  <a:lnTo>
                    <a:pt x="0" y="83248"/>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pic>
        <p:nvPicPr>
          <p:cNvPr id="146" name="Graphic 145">
            <a:extLst>
              <a:ext uri="{FF2B5EF4-FFF2-40B4-BE49-F238E27FC236}">
                <a16:creationId xmlns:a16="http://schemas.microsoft.com/office/drawing/2014/main" id="{52041B7A-6E6D-4D8C-4E84-5681E24F0F3B}"/>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4801" y="4103574"/>
            <a:ext cx="420636" cy="462850"/>
          </a:xfrm>
          <a:prstGeom prst="rect">
            <a:avLst/>
          </a:prstGeom>
        </p:spPr>
      </p:pic>
      <p:pic>
        <p:nvPicPr>
          <p:cNvPr id="147" name="Graphic 146">
            <a:extLst>
              <a:ext uri="{FF2B5EF4-FFF2-40B4-BE49-F238E27FC236}">
                <a16:creationId xmlns:a16="http://schemas.microsoft.com/office/drawing/2014/main" id="{86EB9BAC-2EC9-BF76-DCA0-AE16069D9517}"/>
              </a:ext>
            </a:extLst>
          </p:cNvPr>
          <p:cNvPicPr>
            <a:picLocks noChangeAspect="1"/>
          </p:cNvPicPr>
          <p:nvPr/>
        </p:nvPicPr>
        <p:blipFill>
          <a:blip r:embed="rId8" cstate="screen">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73107" y="4900614"/>
            <a:ext cx="301054" cy="426852"/>
          </a:xfrm>
          <a:prstGeom prst="rect">
            <a:avLst/>
          </a:prstGeom>
        </p:spPr>
      </p:pic>
      <p:sp>
        <p:nvSpPr>
          <p:cNvPr id="9" name="Rectangle 8">
            <a:hlinkClick r:id="" action="ppaction://noaction"/>
            <a:extLst>
              <a:ext uri="{FF2B5EF4-FFF2-40B4-BE49-F238E27FC236}">
                <a16:creationId xmlns:a16="http://schemas.microsoft.com/office/drawing/2014/main" id="{ACFB13C6-35D1-E7D2-FEB8-E21670F94FE3}"/>
              </a:ext>
              <a:ext uri="{C183D7F6-B498-43B3-948B-1728B52AA6E4}">
                <adec:decorative xmlns:adec="http://schemas.microsoft.com/office/drawing/2017/decorative" val="1"/>
              </a:ext>
            </a:extLst>
          </p:cNvPr>
          <p:cNvSpPr/>
          <p:nvPr/>
        </p:nvSpPr>
        <p:spPr>
          <a:xfrm>
            <a:off x="9482958" y="130120"/>
            <a:ext cx="1527831"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One Text"/>
              <a:ea typeface="+mn-ea"/>
              <a:cs typeface="+mn-cs"/>
              <a:sym typeface="Helvetica Neue"/>
            </a:endParaRPr>
          </a:p>
        </p:txBody>
      </p:sp>
      <p:sp>
        <p:nvSpPr>
          <p:cNvPr id="10" name="Rectangle 9">
            <a:hlinkClick r:id="" action="ppaction://noaction"/>
            <a:extLst>
              <a:ext uri="{FF2B5EF4-FFF2-40B4-BE49-F238E27FC236}">
                <a16:creationId xmlns:a16="http://schemas.microsoft.com/office/drawing/2014/main" id="{C1931005-071E-B5F4-CB62-DDCE3F128265}"/>
              </a:ext>
              <a:ext uri="{C183D7F6-B498-43B3-948B-1728B52AA6E4}">
                <adec:decorative xmlns:adec="http://schemas.microsoft.com/office/drawing/2017/decorative" val="1"/>
              </a:ext>
            </a:extLst>
          </p:cNvPr>
          <p:cNvSpPr/>
          <p:nvPr/>
        </p:nvSpPr>
        <p:spPr>
          <a:xfrm>
            <a:off x="8076246" y="125286"/>
            <a:ext cx="1325880"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One Text"/>
              <a:ea typeface="+mn-ea"/>
              <a:cs typeface="+mn-cs"/>
              <a:sym typeface="Helvetica Neue"/>
            </a:endParaRPr>
          </a:p>
        </p:txBody>
      </p:sp>
      <p:sp>
        <p:nvSpPr>
          <p:cNvPr id="11" name="Rectangle 10">
            <a:hlinkClick r:id="" action="ppaction://noaction"/>
            <a:extLst>
              <a:ext uri="{FF2B5EF4-FFF2-40B4-BE49-F238E27FC236}">
                <a16:creationId xmlns:a16="http://schemas.microsoft.com/office/drawing/2014/main" id="{8030248A-B292-ABE9-13D1-B5924807C0AB}"/>
              </a:ext>
            </a:extLst>
          </p:cNvPr>
          <p:cNvSpPr/>
          <p:nvPr/>
        </p:nvSpPr>
        <p:spPr>
          <a:xfrm>
            <a:off x="8115299" y="163967"/>
            <a:ext cx="1247775" cy="498711"/>
          </a:xfrm>
          <a:prstGeom prst="rect">
            <a:avLst/>
          </a:prstGeom>
          <a:solidFill>
            <a:schemeClr val="bg2">
              <a:lumMod val="20000"/>
              <a:lumOff val="80000"/>
              <a:alpha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a:sym typeface="Helvetica Neue"/>
              </a:rPr>
              <a:t>Back to Retail</a:t>
            </a:r>
            <a:br>
              <a:rPr kumimoji="0" lang="en-US" sz="900" b="0" i="0" u="none" strike="noStrike" kern="1200" cap="none" spc="0" normalizeH="0" baseline="0" noProof="0">
                <a:ln>
                  <a:noFill/>
                </a:ln>
                <a:solidFill>
                  <a:srgbClr val="525252"/>
                </a:solidFill>
                <a:effectLst/>
                <a:uLnTx/>
                <a:uFillTx/>
                <a:latin typeface="IntelOne Text"/>
                <a:sym typeface="Helvetica Neue"/>
              </a:rPr>
            </a:br>
            <a:r>
              <a:rPr kumimoji="0" lang="en-US" sz="900" b="0" i="0" u="none" strike="noStrike" kern="1200" cap="none" spc="0" normalizeH="0" baseline="0" noProof="0">
                <a:ln>
                  <a:noFill/>
                </a:ln>
                <a:solidFill>
                  <a:srgbClr val="525252"/>
                </a:solidFill>
                <a:effectLst/>
                <a:uLnTx/>
                <a:uFillTx/>
                <a:latin typeface="IntelOne Text"/>
                <a:sym typeface="Helvetica Neue"/>
              </a:rPr>
              <a:t>Solutions </a:t>
            </a:r>
          </a:p>
        </p:txBody>
      </p:sp>
      <p:sp>
        <p:nvSpPr>
          <p:cNvPr id="12" name="Rectangle 11">
            <a:hlinkClick r:id="" action="ppaction://noaction"/>
            <a:extLst>
              <a:ext uri="{FF2B5EF4-FFF2-40B4-BE49-F238E27FC236}">
                <a16:creationId xmlns:a16="http://schemas.microsoft.com/office/drawing/2014/main" id="{24755FA4-AE57-14CC-7766-3238506B3B33}"/>
              </a:ext>
            </a:extLst>
          </p:cNvPr>
          <p:cNvSpPr/>
          <p:nvPr/>
        </p:nvSpPr>
        <p:spPr>
          <a:xfrm>
            <a:off x="9526545" y="168801"/>
            <a:ext cx="1440657" cy="498711"/>
          </a:xfrm>
          <a:prstGeom prst="rect">
            <a:avLst/>
          </a:prstGeom>
          <a:solidFill>
            <a:schemeClr val="bg2">
              <a:lumMod val="20000"/>
              <a:lumOff val="80000"/>
              <a:alpha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20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a:sym typeface="Helvetica Neue"/>
              </a:rPr>
              <a:t>Back to Control Optimization &amp; Autonomy Use Cases</a:t>
            </a:r>
          </a:p>
        </p:txBody>
      </p:sp>
      <p:sp>
        <p:nvSpPr>
          <p:cNvPr id="15" name="Rectangle 46" descr="Back to the home page with document use instructions">
            <a:hlinkClick r:id="" action="ppaction://noaction"/>
            <a:extLst>
              <a:ext uri="{FF2B5EF4-FFF2-40B4-BE49-F238E27FC236}">
                <a16:creationId xmlns:a16="http://schemas.microsoft.com/office/drawing/2014/main" id="{07986302-CBBC-D82F-49E3-044317599679}"/>
              </a:ext>
            </a:extLst>
          </p:cNvPr>
          <p:cNvSpPr/>
          <p:nvPr/>
        </p:nvSpPr>
        <p:spPr bwMode="auto">
          <a:xfrm>
            <a:off x="11091622" y="120748"/>
            <a:ext cx="449504" cy="400790"/>
          </a:xfrm>
          <a:custGeom>
            <a:avLst/>
            <a:gdLst/>
            <a:ahLst/>
            <a:cxnLst/>
            <a:rect l="l" t="t" r="r" b="b"/>
            <a:pathLst>
              <a:path w="793124" h="693087">
                <a:moveTo>
                  <a:pt x="396562" y="144025"/>
                </a:moveTo>
                <a:lnTo>
                  <a:pt x="698948" y="320927"/>
                </a:lnTo>
                <a:lnTo>
                  <a:pt x="698948" y="693087"/>
                </a:lnTo>
                <a:lnTo>
                  <a:pt x="491804" y="693087"/>
                </a:lnTo>
                <a:lnTo>
                  <a:pt x="491804" y="416283"/>
                </a:lnTo>
                <a:cubicBezTo>
                  <a:pt x="491804" y="405323"/>
                  <a:pt x="482919" y="396438"/>
                  <a:pt x="471959" y="396438"/>
                </a:cubicBezTo>
                <a:lnTo>
                  <a:pt x="321166" y="396438"/>
                </a:lnTo>
                <a:cubicBezTo>
                  <a:pt x="310206" y="396438"/>
                  <a:pt x="301321" y="405323"/>
                  <a:pt x="301321" y="416283"/>
                </a:cubicBezTo>
                <a:lnTo>
                  <a:pt x="301321" y="693087"/>
                </a:lnTo>
                <a:lnTo>
                  <a:pt x="94176" y="693087"/>
                </a:lnTo>
                <a:lnTo>
                  <a:pt x="94176" y="320927"/>
                </a:lnTo>
                <a:close/>
                <a:moveTo>
                  <a:pt x="396562" y="0"/>
                </a:moveTo>
                <a:lnTo>
                  <a:pt x="570357" y="101674"/>
                </a:lnTo>
                <a:lnTo>
                  <a:pt x="570357" y="48775"/>
                </a:lnTo>
                <a:lnTo>
                  <a:pt x="669916" y="48775"/>
                </a:lnTo>
                <a:lnTo>
                  <a:pt x="669916" y="159918"/>
                </a:lnTo>
                <a:lnTo>
                  <a:pt x="793124" y="231997"/>
                </a:lnTo>
                <a:lnTo>
                  <a:pt x="793124" y="346298"/>
                </a:lnTo>
                <a:lnTo>
                  <a:pt x="396562" y="114301"/>
                </a:lnTo>
                <a:lnTo>
                  <a:pt x="0" y="346298"/>
                </a:lnTo>
                <a:lnTo>
                  <a:pt x="0" y="231997"/>
                </a:lnTo>
                <a:close/>
              </a:path>
            </a:pathLst>
          </a:custGeom>
          <a:solidFill>
            <a:schemeClr val="bg1">
              <a:lumMod val="75000"/>
            </a:schemeClr>
          </a:solidFill>
          <a:ln w="6350">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121920" tIns="60960" rIns="60960" bIns="121920"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1218768"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gradFill>
                <a:gsLst>
                  <a:gs pos="0">
                    <a:srgbClr val="FFFFFF"/>
                  </a:gs>
                  <a:gs pos="100000">
                    <a:srgbClr val="FFFFFF"/>
                  </a:gs>
                </a:gsLst>
                <a:lin ang="5400000" scaled="0"/>
              </a:gradFill>
              <a:effectLst/>
              <a:uLnTx/>
              <a:uFillTx/>
              <a:latin typeface="IntelOne Text" panose="020B0503020203020204" pitchFamily="34" charset="0"/>
              <a:ea typeface="Segoe UI" pitchFamily="34" charset="0"/>
              <a:cs typeface="Segoe UI" pitchFamily="34" charset="0"/>
              <a:sym typeface="Helvetica Neue"/>
            </a:endParaRPr>
          </a:p>
        </p:txBody>
      </p:sp>
    </p:spTree>
    <p:extLst>
      <p:ext uri="{BB962C8B-B14F-4D97-AF65-F5344CB8AC3E}">
        <p14:creationId xmlns:p14="http://schemas.microsoft.com/office/powerpoint/2010/main" val="34752891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5">
      <a:majorFont>
        <a:latin typeface="IntelOne Display Light"/>
        <a:ea typeface="Helvetica Neue"/>
        <a:cs typeface="Helvetica Neue"/>
      </a:majorFont>
      <a:minorFont>
        <a:latin typeface="IntelOne Text"/>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no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244</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Aptos</vt:lpstr>
      <vt:lpstr>Arial</vt:lpstr>
      <vt:lpstr>Helvetica</vt:lpstr>
      <vt:lpstr>Helvetica Neue Medium</vt:lpstr>
      <vt:lpstr>IntelOne Display Light</vt:lpstr>
      <vt:lpstr>IntelOne Text</vt:lpstr>
      <vt:lpstr>IntelOne Text </vt:lpstr>
      <vt:lpstr>Wingdings</vt:lpstr>
      <vt:lpstr>BasicWhite</vt:lpstr>
      <vt:lpstr>Invenda Interactive Vending and Advertising Platform for Retail  and Hospitality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Demont, Lesek</dc:creator>
  <cp:lastModifiedBy>Demont, Lesek</cp:lastModifiedBy>
  <cp:revision>1</cp:revision>
  <dcterms:created xsi:type="dcterms:W3CDTF">2025-04-03T18:09:55Z</dcterms:created>
  <dcterms:modified xsi:type="dcterms:W3CDTF">2025-04-03T18:10:15Z</dcterms:modified>
</cp:coreProperties>
</file>